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62" r:id="rId5"/>
    <p:sldId id="257" r:id="rId6"/>
    <p:sldId id="258" r:id="rId7"/>
    <p:sldId id="259" r:id="rId8"/>
    <p:sldId id="260" r:id="rId9"/>
    <p:sldId id="261" r:id="rId10"/>
    <p:sldId id="263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44"/>
    <a:srgbClr val="FF007F"/>
    <a:srgbClr val="F3F6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Crawshaw" userId="8e9e54fc-4471-45ea-a829-b233ad532195" providerId="ADAL" clId="{C309F86C-F6C8-4AB7-B3DD-503F5EF07EAA}"/>
    <pc:docChg chg="modSld">
      <pc:chgData name="Alice Crawshaw" userId="8e9e54fc-4471-45ea-a829-b233ad532195" providerId="ADAL" clId="{C309F86C-F6C8-4AB7-B3DD-503F5EF07EAA}" dt="2026-08-20T15:26:20.739" v="0" actId="20577"/>
      <pc:docMkLst>
        <pc:docMk/>
      </pc:docMkLst>
      <pc:sldChg chg="modSp mod">
        <pc:chgData name="Alice Crawshaw" userId="8e9e54fc-4471-45ea-a829-b233ad532195" providerId="ADAL" clId="{C309F86C-F6C8-4AB7-B3DD-503F5EF07EAA}" dt="2026-08-20T15:26:20.739" v="0" actId="20577"/>
        <pc:sldMkLst>
          <pc:docMk/>
          <pc:sldMk cId="0" sldId="258"/>
        </pc:sldMkLst>
        <pc:spChg chg="mod">
          <ac:chgData name="Alice Crawshaw" userId="8e9e54fc-4471-45ea-a829-b233ad532195" providerId="ADAL" clId="{C309F86C-F6C8-4AB7-B3DD-503F5EF07EAA}" dt="2026-08-20T15:26:20.739" v="0" actId="20577"/>
          <ac:spMkLst>
            <pc:docMk/>
            <pc:sldMk cId="0" sldId="258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672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Erasmus+ Programme Guide 2026: school education, VET and adult education staff mobility — courses/training 2–10 days; conference-style events require predominantly active learning.
- Erasmus+ Programme Guide 2026: higher education staff training describes eligible training events as excluding conferences.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Bett UK official site describes 100+ hours of CPD-accredited content, hands-on workshops, global networking and sessions on AI, inclusion, innovation and teaching &amp; learning.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Erasmus+ mobility guidance requires expected learning outcomes to be agreed and achieved outcomes to be recognised/documented for school, VET and adult education staff mobility.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Suggested text is drafted from Erasmus+ 2026 qualitative requirements for staff courses/training and Bett UK 2027 programme descriptions. It is not official European Commission wording.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[Sources]
- Erasmus+ Programme Guide 2026 identifies inclusion &amp; diversity and digital education among programme priorities / qualitative requirements.
- Bett UK 2027 official agenda and schools pages describe AI, inclusion, innovation, teaching &amp; learning and CPD content.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22860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C3AED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hyperlink" Target="https://twitter.com/Bett_show" TargetMode="External"/><Relationship Id="rId3" Type="http://schemas.openxmlformats.org/officeDocument/2006/relationships/image" Target="../media/image2.emf"/><Relationship Id="rId7" Type="http://schemas.openxmlformats.org/officeDocument/2006/relationships/hyperlink" Target="https://www.instagram.com/bett_show/" TargetMode="External"/><Relationship Id="rId12" Type="http://schemas.openxmlformats.org/officeDocument/2006/relationships/image" Target="../media/image12.emf"/><Relationship Id="rId2" Type="http://schemas.openxmlformats.org/officeDocument/2006/relationships/image" Target="../media/image1.png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11" Type="http://schemas.openxmlformats.org/officeDocument/2006/relationships/hyperlink" Target="https://www.facebook.com/bettglobal" TargetMode="External"/><Relationship Id="rId5" Type="http://schemas.openxmlformats.org/officeDocument/2006/relationships/hyperlink" Target="https://uk.bettshow.com/" TargetMode="External"/><Relationship Id="rId15" Type="http://schemas.openxmlformats.org/officeDocument/2006/relationships/hyperlink" Target="https://www.youtube.com/user/bettshow" TargetMode="External"/><Relationship Id="rId10" Type="http://schemas.openxmlformats.org/officeDocument/2006/relationships/image" Target="../media/image11.emf"/><Relationship Id="rId4" Type="http://schemas.openxmlformats.org/officeDocument/2006/relationships/image" Target="../media/image3.emf"/><Relationship Id="rId9" Type="http://schemas.openxmlformats.org/officeDocument/2006/relationships/hyperlink" Target="https://www.linkedin.com/company/bettshow/" TargetMode="External"/><Relationship Id="rId1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21">
            <a:extLst>
              <a:ext uri="{FF2B5EF4-FFF2-40B4-BE49-F238E27FC236}">
                <a16:creationId xmlns:a16="http://schemas.microsoft.com/office/drawing/2014/main" id="{4F655F8C-7BF7-427C-A8AA-8861A8CED616}"/>
              </a:ext>
            </a:extLst>
          </p:cNvPr>
          <p:cNvSpPr/>
          <p:nvPr/>
        </p:nvSpPr>
        <p:spPr>
          <a:xfrm>
            <a:off x="-2" y="0"/>
            <a:ext cx="12192001" cy="6858000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0">
                <a:srgbClr val="111295"/>
              </a:gs>
              <a:gs pos="100000">
                <a:srgbClr val="00174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4">
            <a:extLst>
              <a:ext uri="{FF2B5EF4-FFF2-40B4-BE49-F238E27FC236}">
                <a16:creationId xmlns:a16="http://schemas.microsoft.com/office/drawing/2014/main" id="{026A00AB-ADDC-4DA3-BC2E-0054752D010C}"/>
              </a:ext>
            </a:extLst>
          </p:cNvPr>
          <p:cNvSpPr/>
          <p:nvPr/>
        </p:nvSpPr>
        <p:spPr>
          <a:xfrm>
            <a:off x="519313" y="467803"/>
            <a:ext cx="72237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FFFFFF"/>
                </a:solidFill>
              </a:rPr>
              <a:t>Erasmus+</a:t>
            </a:r>
            <a:endParaRPr lang="en-US" sz="6000" dirty="0"/>
          </a:p>
          <a:p>
            <a:pPr marL="0" indent="0">
              <a:lnSpc>
                <a:spcPts val="6000"/>
              </a:lnSpc>
              <a:buNone/>
            </a:pPr>
            <a:r>
              <a:rPr lang="en-US" sz="4400" b="1" dirty="0">
                <a:solidFill>
                  <a:srgbClr val="FFFFFF"/>
                </a:solidFill>
              </a:rPr>
              <a:t>Funding Support</a:t>
            </a:r>
            <a:endParaRPr lang="en-US" sz="4400" dirty="0"/>
          </a:p>
          <a:p>
            <a:pPr marL="0" indent="0">
              <a:lnSpc>
                <a:spcPts val="6000"/>
              </a:lnSpc>
              <a:buNone/>
            </a:pPr>
            <a:r>
              <a:rPr lang="en-US" sz="4400" b="1" dirty="0">
                <a:solidFill>
                  <a:srgbClr val="FFFFFF"/>
                </a:solidFill>
              </a:rPr>
              <a:t>Guide</a:t>
            </a:r>
            <a:endParaRPr lang="en-US" sz="4400" dirty="0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87713DD6-37A6-4D20-B6CA-9A1FEB81178B}"/>
              </a:ext>
            </a:extLst>
          </p:cNvPr>
          <p:cNvSpPr/>
          <p:nvPr/>
        </p:nvSpPr>
        <p:spPr>
          <a:xfrm>
            <a:off x="537601" y="2961770"/>
            <a:ext cx="5086444" cy="892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600" dirty="0">
                <a:solidFill>
                  <a:schemeClr val="bg1"/>
                </a:solidFill>
              </a:rPr>
              <a:t>A practical guide to help you build the case for using existing Erasmus+ mobility funding for a structured professional-development visit to Bett UK 2027.</a:t>
            </a:r>
          </a:p>
        </p:txBody>
      </p:sp>
      <p:sp>
        <p:nvSpPr>
          <p:cNvPr id="33" name="Text 10">
            <a:extLst>
              <a:ext uri="{FF2B5EF4-FFF2-40B4-BE49-F238E27FC236}">
                <a16:creationId xmlns:a16="http://schemas.microsoft.com/office/drawing/2014/main" id="{4A3CAA6D-E209-4A21-A5AB-0E82E252CC58}"/>
              </a:ext>
            </a:extLst>
          </p:cNvPr>
          <p:cNvSpPr/>
          <p:nvPr/>
        </p:nvSpPr>
        <p:spPr>
          <a:xfrm>
            <a:off x="552115" y="4053070"/>
            <a:ext cx="3935403" cy="62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900" dirty="0">
                <a:solidFill>
                  <a:schemeClr val="bg1"/>
                </a:solidFill>
              </a:rPr>
              <a:t>Use this guide as supporting material for your Erasmus+ coordinator or mobility application. Final eligibility and funding approval remain with your sending </a:t>
            </a:r>
            <a:r>
              <a:rPr lang="en-US" sz="900" dirty="0" err="1">
                <a:solidFill>
                  <a:schemeClr val="bg1"/>
                </a:solidFill>
              </a:rPr>
              <a:t>organisation</a:t>
            </a:r>
            <a:r>
              <a:rPr lang="en-US" sz="900" dirty="0">
                <a:solidFill>
                  <a:schemeClr val="bg1"/>
                </a:solidFill>
              </a:rPr>
              <a:t> and National Agency.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CAAD79C-DA67-429F-A042-2D81A18B0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13" y="5661321"/>
            <a:ext cx="2730718" cy="68229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5118CC0-5834-45BB-A394-98C200E1EA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0654594">
            <a:off x="8547891" y="553896"/>
            <a:ext cx="358820" cy="35882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0C15E2C-ADFE-42F3-B481-21FCF18F38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75350" y="3494121"/>
            <a:ext cx="143851" cy="1438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132E125-0486-4048-ACF7-AC4B85EDCF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409445">
            <a:off x="8077020" y="3090035"/>
            <a:ext cx="202133" cy="20213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0F7852C-3008-4C77-BAB4-C8E669074C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196589">
            <a:off x="9664672" y="3967912"/>
            <a:ext cx="261633" cy="26163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FA647CF-F42D-4359-B2BE-05ECF536AA0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61840">
            <a:off x="7542720" y="352539"/>
            <a:ext cx="2369168" cy="759921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8BA63A1-70BC-4270-B84E-25652A116C7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2162614">
            <a:off x="9011809" y="239486"/>
            <a:ext cx="439229" cy="255786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41358F5-ECBF-4C5F-A8BA-CC47F0CD333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280414">
            <a:off x="7031695" y="3670999"/>
            <a:ext cx="1594498" cy="416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9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5">
            <a:extLst>
              <a:ext uri="{FF2B5EF4-FFF2-40B4-BE49-F238E27FC236}">
                <a16:creationId xmlns:a16="http://schemas.microsoft.com/office/drawing/2014/main" id="{638C5AD1-A86B-41F7-B787-0AACAA4EE7D8}"/>
              </a:ext>
            </a:extLst>
          </p:cNvPr>
          <p:cNvSpPr/>
          <p:nvPr/>
        </p:nvSpPr>
        <p:spPr>
          <a:xfrm>
            <a:off x="566928" y="4391732"/>
            <a:ext cx="10460736" cy="882179"/>
          </a:xfrm>
          <a:prstGeom prst="roundRect">
            <a:avLst>
              <a:gd name="adj" fmla="val 4800"/>
            </a:avLst>
          </a:prstGeom>
          <a:solidFill>
            <a:srgbClr val="F3F6FE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566928" y="438912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007F"/>
                </a:solidFill>
              </a:rPr>
              <a:t>HOW TO USE THIS GUIDE</a:t>
            </a:r>
            <a:endParaRPr lang="en-US" sz="1100" dirty="0">
              <a:solidFill>
                <a:srgbClr val="FF007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777240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001744"/>
                </a:solidFill>
              </a:rPr>
              <a:t>Build a stronger case for funding your Bett visit</a:t>
            </a:r>
            <a:endParaRPr lang="en-US" sz="2700" dirty="0">
              <a:solidFill>
                <a:srgbClr val="001744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739320"/>
            <a:ext cx="10881360" cy="2769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FF007F"/>
                </a:solidFill>
              </a:rPr>
              <a:t>Use the following pages as ready-to-adapt material for your Erasmus+ coordinator, mobility application or internal approval process.</a:t>
            </a:r>
          </a:p>
        </p:txBody>
      </p:sp>
      <p:sp>
        <p:nvSpPr>
          <p:cNvPr id="5" name="Shape 3"/>
          <p:cNvSpPr/>
          <p:nvPr/>
        </p:nvSpPr>
        <p:spPr>
          <a:xfrm>
            <a:off x="566928" y="2103120"/>
            <a:ext cx="3383280" cy="1965960"/>
          </a:xfrm>
          <a:prstGeom prst="roundRect">
            <a:avLst>
              <a:gd name="adj" fmla="val 3721"/>
            </a:avLst>
          </a:prstGeom>
          <a:noFill/>
          <a:ln w="12700">
            <a:solidFill>
              <a:srgbClr val="FF007F"/>
            </a:solidFill>
            <a:prstDash val="solid"/>
          </a:ln>
          <a:effectLst>
            <a:outerShdw blurRad="15240" dist="6350" dir="2700000" algn="bl" rotWithShape="0">
              <a:srgbClr val="000000">
                <a:alpha val="10000"/>
              </a:srgbClr>
            </a:outerShdw>
          </a:effectLst>
        </p:spPr>
        <p:txBody>
          <a:bodyPr anchor="t"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795528" y="2352258"/>
            <a:ext cx="2541597" cy="6039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rgbClr val="001744"/>
                </a:solidFill>
              </a:rPr>
              <a:t>1.  Define your </a:t>
            </a:r>
            <a:br>
              <a:rPr lang="en-US" sz="1600" b="1" dirty="0">
                <a:solidFill>
                  <a:srgbClr val="001744"/>
                </a:solidFill>
              </a:rPr>
            </a:br>
            <a:r>
              <a:rPr lang="en-US" sz="1600" b="1" dirty="0">
                <a:solidFill>
                  <a:srgbClr val="001744"/>
                </a:solidFill>
              </a:rPr>
              <a:t>learning purpose</a:t>
            </a:r>
            <a:endParaRPr lang="en-US" sz="1600" dirty="0">
              <a:solidFill>
                <a:srgbClr val="001744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850392" y="2994951"/>
            <a:ext cx="2971800" cy="81613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Start with the professional-development need you want the visit to address - for example AI capability, digital strategy, inclusive practice or teacher development.</a:t>
            </a:r>
          </a:p>
        </p:txBody>
      </p:sp>
      <p:sp>
        <p:nvSpPr>
          <p:cNvPr id="9" name="Shape 7"/>
          <p:cNvSpPr/>
          <p:nvPr/>
        </p:nvSpPr>
        <p:spPr>
          <a:xfrm>
            <a:off x="4105656" y="2103120"/>
            <a:ext cx="3383280" cy="1965960"/>
          </a:xfrm>
          <a:prstGeom prst="roundRect">
            <a:avLst>
              <a:gd name="adj" fmla="val 3721"/>
            </a:avLst>
          </a:prstGeom>
          <a:noFill/>
          <a:ln w="12700">
            <a:solidFill>
              <a:srgbClr val="FF007F"/>
            </a:solidFill>
            <a:prstDash val="solid"/>
          </a:ln>
          <a:effectLst>
            <a:outerShdw blurRad="15240" dist="6350" dir="2700000" algn="bl" rotWithShape="0">
              <a:srgbClr val="000000">
                <a:alpha val="10000"/>
              </a:srgbClr>
            </a:outerShdw>
          </a:effectLst>
        </p:spPr>
        <p:txBody>
          <a:bodyPr anchor="t"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4334256" y="2352259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>
                <a:solidFill>
                  <a:srgbClr val="001744"/>
                </a:solidFill>
              </a:rPr>
              <a:t>2.  Build an active itinerary</a:t>
            </a:r>
            <a:endParaRPr lang="en-US" sz="1600" dirty="0">
              <a:solidFill>
                <a:srgbClr val="001744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4334256" y="2832973"/>
            <a:ext cx="2971800" cy="11247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Pre-select workshops, CPD sessions, practical demonstrations and peer-learning opportunities. Your plan should show structured, active learning rather than passive event attendance.</a:t>
            </a:r>
          </a:p>
        </p:txBody>
      </p:sp>
      <p:sp>
        <p:nvSpPr>
          <p:cNvPr id="13" name="Shape 11"/>
          <p:cNvSpPr/>
          <p:nvPr/>
        </p:nvSpPr>
        <p:spPr>
          <a:xfrm>
            <a:off x="7644384" y="2103120"/>
            <a:ext cx="3383280" cy="1965960"/>
          </a:xfrm>
          <a:prstGeom prst="roundRect">
            <a:avLst>
              <a:gd name="adj" fmla="val 3721"/>
            </a:avLst>
          </a:prstGeom>
          <a:noFill/>
          <a:ln w="12700">
            <a:solidFill>
              <a:srgbClr val="FF007F"/>
            </a:solidFill>
            <a:prstDash val="solid"/>
          </a:ln>
          <a:effectLst>
            <a:outerShdw blurRad="15240" dist="6350" dir="2700000" algn="bl" rotWithShape="0">
              <a:srgbClr val="000000">
                <a:alpha val="10000"/>
              </a:srgbClr>
            </a:outerShdw>
          </a:effectLst>
        </p:spPr>
        <p:txBody>
          <a:bodyPr anchor="t"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7872984" y="2352259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>
                <a:solidFill>
                  <a:srgbClr val="001744"/>
                </a:solidFill>
              </a:rPr>
              <a:t>3.  Show the impact</a:t>
            </a:r>
            <a:endParaRPr lang="en-US" sz="1600">
              <a:solidFill>
                <a:srgbClr val="001744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7872984" y="2832973"/>
            <a:ext cx="2971800" cy="11247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Set out what you will bring back: new practice to pilot, colleagues to brief, an action plan, a policy review, a staff workshop or another tangible institutional outcome.</a:t>
            </a:r>
          </a:p>
        </p:txBody>
      </p:sp>
      <p:sp>
        <p:nvSpPr>
          <p:cNvPr id="18" name="Text 16"/>
          <p:cNvSpPr/>
          <p:nvPr/>
        </p:nvSpPr>
        <p:spPr>
          <a:xfrm>
            <a:off x="1619359" y="4598779"/>
            <a:ext cx="159584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FF007F"/>
                </a:solidFill>
              </a:rPr>
              <a:t>What this guide gives you</a:t>
            </a:r>
            <a:endParaRPr lang="en-US" sz="1350" dirty="0">
              <a:solidFill>
                <a:srgbClr val="FF007F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3658471" y="4598779"/>
            <a:ext cx="684987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Suggested learning objectives  •  CPD outcomes  •  ready-to-adapt Erasmus+ justification text  •  mapping to digital transformation, AI, inclusion and staff development priorities</a:t>
            </a:r>
          </a:p>
        </p:txBody>
      </p:sp>
      <p:sp>
        <p:nvSpPr>
          <p:cNvPr id="20" name="Text 18"/>
          <p:cNvSpPr/>
          <p:nvPr/>
        </p:nvSpPr>
        <p:spPr>
          <a:xfrm>
            <a:off x="566928" y="5555198"/>
            <a:ext cx="8677801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b="1" dirty="0">
                <a:solidFill>
                  <a:srgbClr val="001744"/>
                </a:solidFill>
              </a:rPr>
              <a:t>Funding note: </a:t>
            </a:r>
            <a:r>
              <a:rPr lang="en-US" sz="1000" dirty="0">
                <a:solidFill>
                  <a:srgbClr val="001744"/>
                </a:solidFill>
              </a:rPr>
              <a:t>for school, VET and adult-education staff, conference-style events may be considered where most of the mobility is structured, active training. Higher-education rules treat conferences differently, so university staff should seek specific approval before relying on this route.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EA2CDEB-3A74-4050-AE0A-C206B8E45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912" y="295299"/>
            <a:ext cx="990717" cy="5320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15">
            <a:extLst>
              <a:ext uri="{FF2B5EF4-FFF2-40B4-BE49-F238E27FC236}">
                <a16:creationId xmlns:a16="http://schemas.microsoft.com/office/drawing/2014/main" id="{9AA8EE1E-9799-45CD-9488-3739941A08E4}"/>
              </a:ext>
            </a:extLst>
          </p:cNvPr>
          <p:cNvSpPr/>
          <p:nvPr/>
        </p:nvSpPr>
        <p:spPr>
          <a:xfrm>
            <a:off x="621792" y="5198581"/>
            <a:ext cx="10533888" cy="882179"/>
          </a:xfrm>
          <a:prstGeom prst="roundRect">
            <a:avLst>
              <a:gd name="adj" fmla="val 4800"/>
            </a:avLst>
          </a:prstGeom>
          <a:solidFill>
            <a:srgbClr val="F3F6FE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566928" y="438912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007F"/>
                </a:solidFill>
              </a:rPr>
              <a:t>LEARNING OBJECTIVES</a:t>
            </a:r>
            <a:endParaRPr lang="en-US" sz="1100" dirty="0">
              <a:solidFill>
                <a:srgbClr val="FF007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777240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700" b="1" dirty="0">
                <a:solidFill>
                  <a:srgbClr val="001744"/>
                </a:solidFill>
              </a:rPr>
              <a:t>Suggested objectives for your Bett participation </a:t>
            </a:r>
            <a:endParaRPr lang="en-US" sz="2700" dirty="0">
              <a:solidFill>
                <a:srgbClr val="001744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621392"/>
            <a:ext cx="10881360" cy="269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FF007F"/>
                </a:solidFill>
              </a:rPr>
              <a:t>Choose and adapt the objectives that best match your role, Erasmus+ project and </a:t>
            </a:r>
            <a:r>
              <a:rPr lang="en-US" sz="1200" b="1" dirty="0" err="1">
                <a:solidFill>
                  <a:srgbClr val="FF007F"/>
                </a:solidFill>
              </a:rPr>
              <a:t>organisation’s</a:t>
            </a:r>
            <a:r>
              <a:rPr lang="en-US" sz="1200" b="1" dirty="0">
                <a:solidFill>
                  <a:srgbClr val="FF007F"/>
                </a:solidFill>
              </a:rPr>
              <a:t> development priorities.</a:t>
            </a:r>
          </a:p>
        </p:txBody>
      </p:sp>
      <p:sp>
        <p:nvSpPr>
          <p:cNvPr id="5" name="Text 3"/>
          <p:cNvSpPr/>
          <p:nvPr/>
        </p:nvSpPr>
        <p:spPr>
          <a:xfrm>
            <a:off x="640080" y="2057400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>
                <a:solidFill>
                  <a:srgbClr val="FF007F"/>
                </a:solidFill>
              </a:rPr>
              <a:t>01</a:t>
            </a:r>
            <a:endParaRPr lang="en-US" sz="1800">
              <a:solidFill>
                <a:srgbClr val="FF007F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353312" y="2057400"/>
            <a:ext cx="2805031" cy="451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20" b="1" dirty="0">
                <a:solidFill>
                  <a:srgbClr val="001744"/>
                </a:solidFill>
              </a:rPr>
              <a:t>Evaluate digital transformation strategies</a:t>
            </a:r>
            <a:endParaRPr lang="en-US" sz="1520" dirty="0">
              <a:solidFill>
                <a:srgbClr val="001744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5166360" y="2057400"/>
            <a:ext cx="5989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Compare approaches to infrastructure, platforms, data, implementation and change management across education systems.</a:t>
            </a:r>
          </a:p>
        </p:txBody>
      </p:sp>
      <p:sp>
        <p:nvSpPr>
          <p:cNvPr id="9" name="Text 7"/>
          <p:cNvSpPr/>
          <p:nvPr/>
        </p:nvSpPr>
        <p:spPr>
          <a:xfrm>
            <a:off x="640080" y="2829850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FF007F"/>
                </a:solidFill>
              </a:rPr>
              <a:t>02</a:t>
            </a:r>
            <a:endParaRPr lang="en-US" sz="1800" dirty="0">
              <a:solidFill>
                <a:srgbClr val="FF007F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353312" y="2829850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20" b="1">
                <a:solidFill>
                  <a:srgbClr val="001744"/>
                </a:solidFill>
              </a:rPr>
              <a:t>Develop practical AI literacy</a:t>
            </a:r>
            <a:endParaRPr lang="en-US" sz="1520">
              <a:solidFill>
                <a:srgbClr val="001744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5166360" y="2829850"/>
            <a:ext cx="5989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Assess responsible classroom and institutional uses of AI, including pedagogy, assessment, governance and staff capability.</a:t>
            </a:r>
          </a:p>
        </p:txBody>
      </p:sp>
      <p:sp>
        <p:nvSpPr>
          <p:cNvPr id="13" name="Text 11"/>
          <p:cNvSpPr/>
          <p:nvPr/>
        </p:nvSpPr>
        <p:spPr>
          <a:xfrm>
            <a:off x="640080" y="3638003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FF007F"/>
                </a:solidFill>
              </a:rPr>
              <a:t>03</a:t>
            </a:r>
            <a:endParaRPr lang="en-US" sz="1800" dirty="0">
              <a:solidFill>
                <a:srgbClr val="FF007F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353312" y="3638003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20" b="1">
                <a:solidFill>
                  <a:srgbClr val="001744"/>
                </a:solidFill>
              </a:rPr>
              <a:t>Strengthen inclusive practice</a:t>
            </a:r>
            <a:endParaRPr lang="en-US" sz="1520">
              <a:solidFill>
                <a:srgbClr val="001744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5166360" y="3638003"/>
            <a:ext cx="534198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Identify technologies and teaching approaches that improve accessibility, SEND support, participation and learner agency.</a:t>
            </a:r>
          </a:p>
        </p:txBody>
      </p:sp>
      <p:sp>
        <p:nvSpPr>
          <p:cNvPr id="8" name="Shape 6"/>
          <p:cNvSpPr/>
          <p:nvPr/>
        </p:nvSpPr>
        <p:spPr>
          <a:xfrm>
            <a:off x="566928" y="2807788"/>
            <a:ext cx="10634472" cy="0"/>
          </a:xfrm>
          <a:prstGeom prst="line">
            <a:avLst/>
          </a:prstGeom>
          <a:noFill/>
          <a:ln w="12700">
            <a:solidFill>
              <a:srgbClr val="FF007F"/>
            </a:solidFill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566928" y="3537565"/>
            <a:ext cx="10634472" cy="0"/>
          </a:xfrm>
          <a:prstGeom prst="line">
            <a:avLst/>
          </a:prstGeom>
          <a:noFill/>
          <a:ln w="12700">
            <a:solidFill>
              <a:srgbClr val="FF007F"/>
            </a:solidFill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566928" y="4267417"/>
            <a:ext cx="10634472" cy="0"/>
          </a:xfrm>
          <a:prstGeom prst="line">
            <a:avLst/>
          </a:prstGeom>
          <a:noFill/>
          <a:ln w="12700">
            <a:solidFill>
              <a:srgbClr val="FF007F"/>
            </a:solidFill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640080" y="4365168"/>
            <a:ext cx="5303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FF007F"/>
                </a:solidFill>
              </a:rPr>
              <a:t>04</a:t>
            </a:r>
            <a:endParaRPr lang="en-US" sz="1800" dirty="0">
              <a:solidFill>
                <a:srgbClr val="FF007F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353312" y="4365168"/>
            <a:ext cx="3703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20" b="1" dirty="0">
                <a:solidFill>
                  <a:srgbClr val="001744"/>
                </a:solidFill>
              </a:rPr>
              <a:t>Transfer practice across borders</a:t>
            </a:r>
            <a:endParaRPr lang="en-US" sz="1520" dirty="0">
              <a:solidFill>
                <a:srgbClr val="001744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5166360" y="4365168"/>
            <a:ext cx="5254897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Exchange methods with peers from other countries and convert selected insights into an institutional action plan.</a:t>
            </a:r>
          </a:p>
        </p:txBody>
      </p:sp>
      <p:sp>
        <p:nvSpPr>
          <p:cNvPr id="21" name="Text 19"/>
          <p:cNvSpPr/>
          <p:nvPr/>
        </p:nvSpPr>
        <p:spPr>
          <a:xfrm>
            <a:off x="4564742" y="5426522"/>
            <a:ext cx="5181601" cy="4184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001744"/>
                </a:solidFill>
              </a:rPr>
              <a:t>Chosen agenda • workshop participation • notes/reflections • peer contacts • post-event dissemination or implementation plan</a:t>
            </a:r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919B8435-4DFE-4606-B0A9-FA69D90AB0B6}"/>
              </a:ext>
            </a:extLst>
          </p:cNvPr>
          <p:cNvSpPr/>
          <p:nvPr/>
        </p:nvSpPr>
        <p:spPr>
          <a:xfrm>
            <a:off x="2064512" y="5407145"/>
            <a:ext cx="159584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FF007F"/>
                </a:solidFill>
              </a:rPr>
              <a:t>Useful evidence for your mobility file</a:t>
            </a:r>
            <a:endParaRPr lang="en-US" sz="1350" dirty="0">
              <a:solidFill>
                <a:srgbClr val="FF007F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93C1743-9BD1-43C2-AA2E-5DAD5BFCD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912" y="295299"/>
            <a:ext cx="990717" cy="532015"/>
          </a:xfrm>
          <a:prstGeom prst="rect">
            <a:avLst/>
          </a:prstGeom>
        </p:spPr>
      </p:pic>
      <p:sp>
        <p:nvSpPr>
          <p:cNvPr id="30" name="Shape 6">
            <a:extLst>
              <a:ext uri="{FF2B5EF4-FFF2-40B4-BE49-F238E27FC236}">
                <a16:creationId xmlns:a16="http://schemas.microsoft.com/office/drawing/2014/main" id="{8ABDC186-16EA-411F-9966-E8DBC89BD25F}"/>
              </a:ext>
            </a:extLst>
          </p:cNvPr>
          <p:cNvSpPr/>
          <p:nvPr/>
        </p:nvSpPr>
        <p:spPr>
          <a:xfrm>
            <a:off x="566928" y="1973652"/>
            <a:ext cx="10634472" cy="0"/>
          </a:xfrm>
          <a:prstGeom prst="line">
            <a:avLst/>
          </a:prstGeom>
          <a:noFill/>
          <a:ln w="12700">
            <a:solidFill>
              <a:srgbClr val="FF007F"/>
            </a:solidFill>
            <a:prstDash val="solid"/>
          </a:ln>
        </p:spPr>
        <p:txBody>
          <a:bodyPr anchor="t"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38912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007F"/>
                </a:solidFill>
              </a:rPr>
              <a:t>CPD OUTCOMES</a:t>
            </a:r>
            <a:endParaRPr lang="en-US" sz="1100" dirty="0">
              <a:solidFill>
                <a:srgbClr val="FF007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777240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001744"/>
                </a:solidFill>
              </a:rPr>
              <a:t>What you could aim to bring back</a:t>
            </a:r>
            <a:endParaRPr lang="en-US" sz="2700" dirty="0">
              <a:solidFill>
                <a:srgbClr val="001744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655499"/>
            <a:ext cx="10881360" cy="319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FF007F"/>
                </a:solidFill>
              </a:rPr>
              <a:t>Adapt these outcomes for your mobility agreement, learning agreement, Erasmus+ application or internal CPD approval form.</a:t>
            </a:r>
          </a:p>
        </p:txBody>
      </p:sp>
      <p:sp>
        <p:nvSpPr>
          <p:cNvPr id="5" name="Shape 3"/>
          <p:cNvSpPr/>
          <p:nvPr/>
        </p:nvSpPr>
        <p:spPr>
          <a:xfrm>
            <a:off x="566928" y="2060304"/>
            <a:ext cx="2999232" cy="1835331"/>
          </a:xfrm>
          <a:prstGeom prst="roundRect">
            <a:avLst>
              <a:gd name="adj" fmla="val 3404"/>
            </a:avLst>
          </a:prstGeom>
          <a:noFill/>
          <a:ln w="12700">
            <a:solidFill>
              <a:srgbClr val="FF007F"/>
            </a:solidFill>
            <a:prstDash val="solid"/>
          </a:ln>
          <a:effectLst>
            <a:outerShdw blurRad="15240" dist="6350" dir="2700000" algn="bl" rotWithShape="0">
              <a:srgbClr val="000000">
                <a:alpha val="10000"/>
              </a:srgbClr>
            </a:outerShdw>
          </a:effectLst>
        </p:spPr>
        <p:txBody>
          <a:bodyPr anchor="t"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795528" y="2443189"/>
            <a:ext cx="25877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001744"/>
                </a:solidFill>
              </a:rPr>
              <a:t>Knowledge</a:t>
            </a:r>
            <a:endParaRPr lang="en-US" sz="1600" dirty="0">
              <a:solidFill>
                <a:srgbClr val="001744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95528" y="2900389"/>
            <a:ext cx="2587752" cy="96360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Identify emerging evidence, tools and policy debates in digital education, AI and inclusive technology.</a:t>
            </a:r>
          </a:p>
        </p:txBody>
      </p:sp>
      <p:sp>
        <p:nvSpPr>
          <p:cNvPr id="9" name="Shape 7"/>
          <p:cNvSpPr/>
          <p:nvPr/>
        </p:nvSpPr>
        <p:spPr>
          <a:xfrm>
            <a:off x="3950208" y="2060304"/>
            <a:ext cx="2999232" cy="1835331"/>
          </a:xfrm>
          <a:prstGeom prst="roundRect">
            <a:avLst>
              <a:gd name="adj" fmla="val 3404"/>
            </a:avLst>
          </a:prstGeom>
          <a:noFill/>
          <a:ln w="12700">
            <a:solidFill>
              <a:srgbClr val="FF007F"/>
            </a:solidFill>
            <a:prstDash val="solid"/>
          </a:ln>
          <a:effectLst>
            <a:outerShdw blurRad="15240" dist="6350" dir="2700000" algn="bl" rotWithShape="0">
              <a:srgbClr val="000000">
                <a:alpha val="10000"/>
              </a:srgbClr>
            </a:outerShdw>
          </a:effectLst>
        </p:spPr>
        <p:txBody>
          <a:bodyPr anchor="t"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4178808" y="2443189"/>
            <a:ext cx="25877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>
                <a:solidFill>
                  <a:srgbClr val="001744"/>
                </a:solidFill>
              </a:rPr>
              <a:t>Practice</a:t>
            </a:r>
            <a:endParaRPr lang="en-US" sz="1600">
              <a:solidFill>
                <a:srgbClr val="001744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4178808" y="2900389"/>
            <a:ext cx="2587752" cy="96360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001744"/>
                </a:solidFill>
              </a:rPr>
              <a:t>Select at least two approaches or tools to pilot, with clear use cases, risks and success measures.</a:t>
            </a:r>
          </a:p>
        </p:txBody>
      </p:sp>
      <p:sp>
        <p:nvSpPr>
          <p:cNvPr id="13" name="Shape 11"/>
          <p:cNvSpPr/>
          <p:nvPr/>
        </p:nvSpPr>
        <p:spPr>
          <a:xfrm>
            <a:off x="7333488" y="2060304"/>
            <a:ext cx="2999232" cy="1835331"/>
          </a:xfrm>
          <a:prstGeom prst="roundRect">
            <a:avLst>
              <a:gd name="adj" fmla="val 3404"/>
            </a:avLst>
          </a:prstGeom>
          <a:noFill/>
          <a:ln w="12700">
            <a:solidFill>
              <a:srgbClr val="FF007F"/>
            </a:solidFill>
            <a:prstDash val="solid"/>
          </a:ln>
          <a:effectLst>
            <a:outerShdw blurRad="15240" dist="6350" dir="2700000" algn="bl" rotWithShape="0">
              <a:srgbClr val="000000">
                <a:alpha val="10000"/>
              </a:srgbClr>
            </a:outerShdw>
          </a:effectLst>
        </p:spPr>
        <p:txBody>
          <a:bodyPr anchor="t"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7562088" y="2443189"/>
            <a:ext cx="25877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>
                <a:solidFill>
                  <a:srgbClr val="001744"/>
                </a:solidFill>
              </a:rPr>
              <a:t>Collaboration</a:t>
            </a:r>
            <a:endParaRPr lang="en-US" sz="1600">
              <a:solidFill>
                <a:srgbClr val="001744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7562088" y="2900389"/>
            <a:ext cx="2587752" cy="963603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001744"/>
                </a:solidFill>
              </a:rPr>
              <a:t>Build a cross-border peer network for follow-up exchange, benchmarking and shared professional learning.</a:t>
            </a:r>
          </a:p>
        </p:txBody>
      </p:sp>
      <p:sp>
        <p:nvSpPr>
          <p:cNvPr id="17" name="Text 15"/>
          <p:cNvSpPr/>
          <p:nvPr/>
        </p:nvSpPr>
        <p:spPr>
          <a:xfrm>
            <a:off x="585216" y="4332514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FF007F"/>
                </a:solidFill>
              </a:rPr>
              <a:t>Recognition &amp; dissemination</a:t>
            </a:r>
            <a:endParaRPr lang="en-US" sz="1700" dirty="0">
              <a:solidFill>
                <a:srgbClr val="FF007F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585216" y="4754951"/>
            <a:ext cx="9434866" cy="820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After Bett, you could evidence impact through an internal CPD session, written reflection, implementation roadmap, peer workshop or digital-learning action plan — showing how the mobility contributes to wider institutional development.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CA1BF2F-7F4D-4C26-BC7D-551E25FB7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912" y="295299"/>
            <a:ext cx="990717" cy="5320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5">
            <a:extLst>
              <a:ext uri="{FF2B5EF4-FFF2-40B4-BE49-F238E27FC236}">
                <a16:creationId xmlns:a16="http://schemas.microsoft.com/office/drawing/2014/main" id="{A4C6CE66-3659-4B97-A1DC-DB986CDB8FCA}"/>
              </a:ext>
            </a:extLst>
          </p:cNvPr>
          <p:cNvSpPr/>
          <p:nvPr/>
        </p:nvSpPr>
        <p:spPr>
          <a:xfrm>
            <a:off x="566928" y="4976346"/>
            <a:ext cx="10835640" cy="882179"/>
          </a:xfrm>
          <a:prstGeom prst="roundRect">
            <a:avLst>
              <a:gd name="adj" fmla="val 4800"/>
            </a:avLst>
          </a:prstGeom>
          <a:solidFill>
            <a:srgbClr val="F3F6FE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566928" y="438912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007F"/>
                </a:solidFill>
              </a:rPr>
              <a:t>COPY &amp; ADAPT</a:t>
            </a:r>
            <a:endParaRPr lang="en-US" sz="1100" dirty="0">
              <a:solidFill>
                <a:srgbClr val="FF007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777240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17152A"/>
                </a:solidFill>
              </a:rPr>
              <a:t>Suggested Erasmus+ justification text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618162"/>
            <a:ext cx="6952923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FF007F"/>
                </a:solidFill>
              </a:rPr>
              <a:t>You can use this as a starting point for your Erasmus+ coordinator or mobility paperwork. Adapt it to your </a:t>
            </a:r>
            <a:r>
              <a:rPr lang="en-US" sz="1200" b="1" dirty="0" err="1">
                <a:solidFill>
                  <a:srgbClr val="FF007F"/>
                </a:solidFill>
              </a:rPr>
              <a:t>organisation’s</a:t>
            </a:r>
            <a:r>
              <a:rPr lang="en-US" sz="1200" b="1" dirty="0">
                <a:solidFill>
                  <a:srgbClr val="FF007F"/>
                </a:solidFill>
              </a:rPr>
              <a:t> approved project, Erasmus Plan and your own role.</a:t>
            </a:r>
          </a:p>
        </p:txBody>
      </p:sp>
      <p:sp>
        <p:nvSpPr>
          <p:cNvPr id="5" name="Shape 3"/>
          <p:cNvSpPr/>
          <p:nvPr/>
        </p:nvSpPr>
        <p:spPr>
          <a:xfrm>
            <a:off x="566928" y="2194343"/>
            <a:ext cx="10835640" cy="2573600"/>
          </a:xfrm>
          <a:prstGeom prst="roundRect">
            <a:avLst>
              <a:gd name="adj" fmla="val 2339"/>
            </a:avLst>
          </a:prstGeom>
          <a:noFill/>
          <a:ln w="12700">
            <a:solidFill>
              <a:srgbClr val="FF007F"/>
            </a:solidFill>
            <a:prstDash val="solid"/>
          </a:ln>
          <a:effectLst>
            <a:outerShdw blurRad="15240" dist="6350" dir="2700000" algn="bl" rotWithShape="0">
              <a:srgbClr val="000000">
                <a:alpha val="10000"/>
              </a:srgbClr>
            </a:outerShdw>
          </a:effectLst>
        </p:spPr>
        <p:txBody>
          <a:bodyPr anchor="t"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868680" y="2533865"/>
            <a:ext cx="6651171" cy="215384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7152A"/>
                </a:solidFill>
              </a:rPr>
              <a:t>“This mobility will support our </a:t>
            </a:r>
            <a:r>
              <a:rPr lang="en-US" sz="1200" dirty="0" err="1">
                <a:solidFill>
                  <a:srgbClr val="17152A"/>
                </a:solidFill>
              </a:rPr>
              <a:t>organisation’s</a:t>
            </a:r>
            <a:r>
              <a:rPr lang="en-US" sz="1200" dirty="0">
                <a:solidFill>
                  <a:srgbClr val="17152A"/>
                </a:solidFill>
              </a:rPr>
              <a:t> professional development and digital transformation objectives through a structured three-day learning </a:t>
            </a:r>
            <a:r>
              <a:rPr lang="en-US" sz="1200" dirty="0" err="1">
                <a:solidFill>
                  <a:srgbClr val="17152A"/>
                </a:solidFill>
              </a:rPr>
              <a:t>programme</a:t>
            </a:r>
            <a:r>
              <a:rPr lang="en-US" sz="1200" dirty="0">
                <a:solidFill>
                  <a:srgbClr val="17152A"/>
                </a:solidFill>
              </a:rPr>
              <a:t> at Bett UK 2027 in London. The participant will </a:t>
            </a:r>
            <a:r>
              <a:rPr lang="en-US" sz="1200" dirty="0" err="1">
                <a:solidFill>
                  <a:srgbClr val="17152A"/>
                </a:solidFill>
              </a:rPr>
              <a:t>prioritise</a:t>
            </a:r>
            <a:r>
              <a:rPr lang="en-US" sz="1200" dirty="0">
                <a:solidFill>
                  <a:srgbClr val="17152A"/>
                </a:solidFill>
              </a:rPr>
              <a:t> interactive workshops, practical demonstrations, peer exchange and accredited CPD sessions focused on responsible AI, inclusive education, digital pedagogy and institutional technology strategy.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7152A"/>
                </a:solidFill>
              </a:rPr>
              <a:t>Expected outcomes include improved professional competence, identification of transferable practices, stronger European peer networks and a documented action plan for dissemination and implementation on return. The mobility will be linked to the participant’s role and to our existing Erasmus+ project / accreditation objectives, with learning outcomes agreed in advance and reviewed after the activity.”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14027" y="5239838"/>
            <a:ext cx="8011885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Describe the mobility around its learning </a:t>
            </a:r>
            <a:r>
              <a:rPr lang="en-US" sz="1200" dirty="0" err="1">
                <a:solidFill>
                  <a:srgbClr val="001744"/>
                </a:solidFill>
              </a:rPr>
              <a:t>programme</a:t>
            </a:r>
            <a:r>
              <a:rPr lang="en-US" sz="1200" dirty="0">
                <a:solidFill>
                  <a:srgbClr val="001744"/>
                </a:solidFill>
              </a:rPr>
              <a:t> and expected outcomes, not simply as “attending a conference”. Keep a structured itinerary showing active learning for most of the visit.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48604F-E159-4C88-1906-B6D41FD36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143" y="2402746"/>
            <a:ext cx="2052765" cy="2052507"/>
          </a:xfrm>
          <a:prstGeom prst="rect">
            <a:avLst/>
          </a:prstGeom>
        </p:spPr>
      </p:pic>
      <p:sp>
        <p:nvSpPr>
          <p:cNvPr id="12" name="Text 16">
            <a:extLst>
              <a:ext uri="{FF2B5EF4-FFF2-40B4-BE49-F238E27FC236}">
                <a16:creationId xmlns:a16="http://schemas.microsoft.com/office/drawing/2014/main" id="{E819F518-1DBF-4616-8656-78D1BDED8DC8}"/>
              </a:ext>
            </a:extLst>
          </p:cNvPr>
          <p:cNvSpPr/>
          <p:nvPr/>
        </p:nvSpPr>
        <p:spPr>
          <a:xfrm>
            <a:off x="1697301" y="5259251"/>
            <a:ext cx="76287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FF007F"/>
                </a:solidFill>
              </a:rPr>
              <a:t>Tip:</a:t>
            </a:r>
            <a:endParaRPr lang="en-US" sz="1350" dirty="0">
              <a:solidFill>
                <a:srgbClr val="FF007F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0600F6-DA2E-4543-9455-980625F6C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5912" y="295299"/>
            <a:ext cx="990717" cy="5320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5">
            <a:extLst>
              <a:ext uri="{FF2B5EF4-FFF2-40B4-BE49-F238E27FC236}">
                <a16:creationId xmlns:a16="http://schemas.microsoft.com/office/drawing/2014/main" id="{E038F34E-A292-4016-9661-395B158B16B8}"/>
              </a:ext>
            </a:extLst>
          </p:cNvPr>
          <p:cNvSpPr/>
          <p:nvPr/>
        </p:nvSpPr>
        <p:spPr>
          <a:xfrm>
            <a:off x="566928" y="5497721"/>
            <a:ext cx="10780776" cy="914400"/>
          </a:xfrm>
          <a:prstGeom prst="roundRect">
            <a:avLst>
              <a:gd name="adj" fmla="val 4800"/>
            </a:avLst>
          </a:prstGeom>
          <a:solidFill>
            <a:srgbClr val="F3F6FE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566928" y="438912"/>
            <a:ext cx="30175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FF007F"/>
                </a:solidFill>
              </a:rPr>
              <a:t>PRIORITY MAPPING</a:t>
            </a:r>
            <a:endParaRPr lang="en-US" sz="1100" dirty="0">
              <a:solidFill>
                <a:srgbClr val="FF007F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66928" y="777240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001744"/>
                </a:solidFill>
              </a:rPr>
              <a:t>Connect your visit to Erasmus+ priorities</a:t>
            </a:r>
            <a:endParaRPr lang="en-US" sz="2700" dirty="0">
              <a:solidFill>
                <a:srgbClr val="001744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66928" y="161682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FF007F"/>
                </a:solidFill>
              </a:rPr>
              <a:t>Use the language below to show how your planned learning at Bett supports the priorities already relevant to your </a:t>
            </a:r>
            <a:r>
              <a:rPr lang="en-US" sz="1200" b="1" dirty="0" err="1">
                <a:solidFill>
                  <a:srgbClr val="FF007F"/>
                </a:solidFill>
              </a:rPr>
              <a:t>organisation</a:t>
            </a:r>
            <a:r>
              <a:rPr lang="en-US" sz="1200" b="1" dirty="0">
                <a:solidFill>
                  <a:srgbClr val="FF007F"/>
                </a:solidFill>
              </a:rPr>
              <a:t> and mobility project.</a:t>
            </a:r>
          </a:p>
        </p:txBody>
      </p:sp>
      <p:sp>
        <p:nvSpPr>
          <p:cNvPr id="5" name="Shape 3"/>
          <p:cNvSpPr/>
          <p:nvPr/>
        </p:nvSpPr>
        <p:spPr>
          <a:xfrm>
            <a:off x="585216" y="2048256"/>
            <a:ext cx="2194560" cy="713232"/>
          </a:xfrm>
          <a:prstGeom prst="roundRect">
            <a:avLst>
              <a:gd name="adj" fmla="val 6410"/>
            </a:avLst>
          </a:prstGeom>
          <a:solidFill>
            <a:srgbClr val="FF007F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768096" y="2332734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</a:rPr>
              <a:t>Digital transformation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3008376" y="2142454"/>
            <a:ext cx="3438144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200" b="1" dirty="0">
                <a:solidFill>
                  <a:srgbClr val="001744"/>
                </a:solidFill>
              </a:rPr>
              <a:t>• Digital pedagogy • institutional strategy • cybersecurity • data-informed practice • EdTech implementation</a:t>
            </a:r>
            <a:endParaRPr lang="en-US" sz="1200" dirty="0">
              <a:solidFill>
                <a:srgbClr val="001744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665976" y="2133310"/>
            <a:ext cx="457200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001744"/>
                </a:solidFill>
              </a:rPr>
              <a:t>Digital education is a horizontal Erasmus+ priority; Bett positions its programme around education technology, innovation and practical adoption.</a:t>
            </a:r>
          </a:p>
        </p:txBody>
      </p:sp>
      <p:sp>
        <p:nvSpPr>
          <p:cNvPr id="9" name="Shape 7"/>
          <p:cNvSpPr/>
          <p:nvPr/>
        </p:nvSpPr>
        <p:spPr>
          <a:xfrm>
            <a:off x="585216" y="2907792"/>
            <a:ext cx="2194560" cy="713232"/>
          </a:xfrm>
          <a:prstGeom prst="roundRect">
            <a:avLst>
              <a:gd name="adj" fmla="val 6410"/>
            </a:avLst>
          </a:prstGeom>
          <a:solidFill>
            <a:srgbClr val="FF007F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768096" y="316324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</a:rPr>
              <a:t>Artificial intelligence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3008376" y="2995748"/>
            <a:ext cx="297151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200" b="1" dirty="0">
                <a:solidFill>
                  <a:srgbClr val="001744"/>
                </a:solidFill>
              </a:rPr>
              <a:t>• AI literacy • responsible use • assessment • productivity • governance • teacher capability</a:t>
            </a:r>
            <a:endParaRPr lang="en-US" sz="1200" dirty="0">
              <a:solidFill>
                <a:srgbClr val="001744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6665976" y="2986604"/>
            <a:ext cx="457200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001744"/>
                </a:solidFill>
              </a:rPr>
              <a:t>Bett 2027 agenda highlights explicitly include AI, leadership and innovation; AI-related learning can sit within wider digital-education and professional-development goals.</a:t>
            </a:r>
          </a:p>
        </p:txBody>
      </p:sp>
      <p:sp>
        <p:nvSpPr>
          <p:cNvPr id="13" name="Shape 11"/>
          <p:cNvSpPr/>
          <p:nvPr/>
        </p:nvSpPr>
        <p:spPr>
          <a:xfrm>
            <a:off x="585216" y="3796937"/>
            <a:ext cx="2194560" cy="713232"/>
          </a:xfrm>
          <a:prstGeom prst="roundRect">
            <a:avLst>
              <a:gd name="adj" fmla="val 6410"/>
            </a:avLst>
          </a:prstGeom>
          <a:solidFill>
            <a:srgbClr val="FF007F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768096" y="403061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</a:rPr>
              <a:t>Inclusion &amp; diversity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3008376" y="3860945"/>
            <a:ext cx="3087624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200" b="1" dirty="0">
                <a:solidFill>
                  <a:srgbClr val="001744"/>
                </a:solidFill>
              </a:rPr>
              <a:t>• Accessibility • SEND • assistive technology • participation • closing digital divides</a:t>
            </a:r>
            <a:endParaRPr lang="en-US" sz="1200" dirty="0">
              <a:solidFill>
                <a:srgbClr val="001744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665976" y="3851801"/>
            <a:ext cx="3769795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Inclusion and diversity is a core Erasmus+ priority, and Bett promotes content and roles focused on inclusion and SEND.</a:t>
            </a:r>
          </a:p>
        </p:txBody>
      </p:sp>
      <p:sp>
        <p:nvSpPr>
          <p:cNvPr id="17" name="Shape 15"/>
          <p:cNvSpPr/>
          <p:nvPr/>
        </p:nvSpPr>
        <p:spPr>
          <a:xfrm>
            <a:off x="585216" y="4679551"/>
            <a:ext cx="2194560" cy="713232"/>
          </a:xfrm>
          <a:prstGeom prst="roundRect">
            <a:avLst>
              <a:gd name="adj" fmla="val 6410"/>
            </a:avLst>
          </a:prstGeom>
          <a:solidFill>
            <a:srgbClr val="FF007F"/>
          </a:solidFill>
          <a:ln w="12700">
            <a:noFill/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768096" y="48406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</a:rPr>
              <a:t>Teacher &amp; staff development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3008376" y="4849804"/>
            <a:ext cx="3438144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r>
              <a:rPr lang="en-US" sz="1200" b="1" dirty="0">
                <a:solidFill>
                  <a:srgbClr val="001744"/>
                </a:solidFill>
              </a:rPr>
              <a:t>• CPD • peer learning • new practices • dissemination • </a:t>
            </a:r>
            <a:r>
              <a:rPr lang="en-US" sz="1200" b="1" dirty="0" err="1">
                <a:solidFill>
                  <a:srgbClr val="001744"/>
                </a:solidFill>
              </a:rPr>
              <a:t>organisational</a:t>
            </a:r>
            <a:r>
              <a:rPr lang="en-US" sz="1200" b="1" dirty="0">
                <a:solidFill>
                  <a:srgbClr val="001744"/>
                </a:solidFill>
              </a:rPr>
              <a:t> capacity</a:t>
            </a:r>
            <a:endParaRPr lang="en-US" sz="1200" dirty="0">
              <a:solidFill>
                <a:srgbClr val="001744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6665976" y="4840660"/>
            <a:ext cx="457200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0" indent="0">
              <a:buNone/>
            </a:pPr>
            <a:r>
              <a:rPr lang="en-US" sz="1200">
                <a:solidFill>
                  <a:srgbClr val="001744"/>
                </a:solidFill>
              </a:rPr>
              <a:t>Erasmus+ staff mobility is designed to improve professional skills and support institutional development and internationalisation.</a:t>
            </a:r>
          </a:p>
        </p:txBody>
      </p:sp>
      <p:sp>
        <p:nvSpPr>
          <p:cNvPr id="21" name="Text 19"/>
          <p:cNvSpPr/>
          <p:nvPr/>
        </p:nvSpPr>
        <p:spPr>
          <a:xfrm>
            <a:off x="890887" y="5727845"/>
            <a:ext cx="1044158" cy="3905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FF007F"/>
                </a:solidFill>
              </a:rPr>
              <a:t>Before </a:t>
            </a:r>
            <a:br>
              <a:rPr lang="uk-UA" sz="1250" b="1" dirty="0">
                <a:solidFill>
                  <a:srgbClr val="FF007F"/>
                </a:solidFill>
              </a:rPr>
            </a:br>
            <a:r>
              <a:rPr lang="en-US" sz="1250" b="1" dirty="0">
                <a:solidFill>
                  <a:srgbClr val="FF007F"/>
                </a:solidFill>
              </a:rPr>
              <a:t>you book</a:t>
            </a:r>
            <a:endParaRPr lang="en-US" sz="1250" dirty="0">
              <a:solidFill>
                <a:srgbClr val="FF007F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2249424" y="5737135"/>
            <a:ext cx="9098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01744"/>
                </a:solidFill>
              </a:rPr>
              <a:t>Share your proposed learning objectives and itinerary with your Erasmus+ coordinator. Ask them to confirm the activity format, destination eligibility under your grant, travel/subsistence rules and documentation required before you commit to travel.</a:t>
            </a: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01959831-077C-48DF-A6AF-FCAA004D94DD}"/>
              </a:ext>
            </a:extLst>
          </p:cNvPr>
          <p:cNvSpPr/>
          <p:nvPr/>
        </p:nvSpPr>
        <p:spPr>
          <a:xfrm>
            <a:off x="585216" y="2838703"/>
            <a:ext cx="10634472" cy="0"/>
          </a:xfrm>
          <a:prstGeom prst="line">
            <a:avLst/>
          </a:prstGeom>
          <a:noFill/>
          <a:ln w="12700">
            <a:solidFill>
              <a:srgbClr val="FF007F"/>
            </a:solidFill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26" name="Shape 6">
            <a:extLst>
              <a:ext uri="{FF2B5EF4-FFF2-40B4-BE49-F238E27FC236}">
                <a16:creationId xmlns:a16="http://schemas.microsoft.com/office/drawing/2014/main" id="{D12D4FF4-2763-4D95-BDF2-216D77EE019C}"/>
              </a:ext>
            </a:extLst>
          </p:cNvPr>
          <p:cNvSpPr/>
          <p:nvPr/>
        </p:nvSpPr>
        <p:spPr>
          <a:xfrm>
            <a:off x="585216" y="3703755"/>
            <a:ext cx="10634472" cy="0"/>
          </a:xfrm>
          <a:prstGeom prst="line">
            <a:avLst/>
          </a:prstGeom>
          <a:noFill/>
          <a:ln w="12700">
            <a:solidFill>
              <a:srgbClr val="FF007F"/>
            </a:solidFill>
            <a:prstDash val="solid"/>
          </a:ln>
        </p:spPr>
        <p:txBody>
          <a:bodyPr anchor="t"/>
          <a:lstStyle/>
          <a:p>
            <a:endParaRPr lang="en-GB"/>
          </a:p>
        </p:txBody>
      </p:sp>
      <p:sp>
        <p:nvSpPr>
          <p:cNvPr id="27" name="Shape 6">
            <a:extLst>
              <a:ext uri="{FF2B5EF4-FFF2-40B4-BE49-F238E27FC236}">
                <a16:creationId xmlns:a16="http://schemas.microsoft.com/office/drawing/2014/main" id="{C3D0AD9D-679F-4522-82EC-2501FD6EBB40}"/>
              </a:ext>
            </a:extLst>
          </p:cNvPr>
          <p:cNvSpPr/>
          <p:nvPr/>
        </p:nvSpPr>
        <p:spPr>
          <a:xfrm>
            <a:off x="585216" y="4574612"/>
            <a:ext cx="10634472" cy="0"/>
          </a:xfrm>
          <a:prstGeom prst="line">
            <a:avLst/>
          </a:prstGeom>
          <a:noFill/>
          <a:ln w="12700">
            <a:solidFill>
              <a:srgbClr val="FF007F"/>
            </a:solidFill>
            <a:prstDash val="solid"/>
          </a:ln>
        </p:spPr>
        <p:txBody>
          <a:bodyPr anchor="t"/>
          <a:lstStyle/>
          <a:p>
            <a:endParaRPr lang="en-GB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D130D32-C41E-48FF-BFED-574F89E29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912" y="295299"/>
            <a:ext cx="990717" cy="5320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EFFD49DA-A720-475F-B579-675B8A0355FB}"/>
              </a:ext>
            </a:extLst>
          </p:cNvPr>
          <p:cNvSpPr/>
          <p:nvPr/>
        </p:nvSpPr>
        <p:spPr>
          <a:xfrm>
            <a:off x="-2" y="-2239"/>
            <a:ext cx="12192001" cy="6858000"/>
          </a:xfrm>
          <a:prstGeom prst="parallelogram">
            <a:avLst>
              <a:gd name="adj" fmla="val 0"/>
            </a:avLst>
          </a:prstGeom>
          <a:gradFill flip="none" rotWithShape="1">
            <a:gsLst>
              <a:gs pos="0">
                <a:srgbClr val="111295"/>
              </a:gs>
              <a:gs pos="100000">
                <a:srgbClr val="00174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1156E0-F9CE-4888-A360-DD0EC24AC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641" y="5639996"/>
            <a:ext cx="2730718" cy="682294"/>
          </a:xfrm>
          <a:prstGeom prst="rect">
            <a:avLst/>
          </a:prstGeom>
        </p:spPr>
      </p:pic>
      <p:sp>
        <p:nvSpPr>
          <p:cNvPr id="5" name="object 3" descr="$PPTXTitle">
            <a:extLst>
              <a:ext uri="{FF2B5EF4-FFF2-40B4-BE49-F238E27FC236}">
                <a16:creationId xmlns:a16="http://schemas.microsoft.com/office/drawing/2014/main" id="{B6027B4C-BCDD-4CE2-8004-7E324FDFE7C5}"/>
              </a:ext>
            </a:extLst>
          </p:cNvPr>
          <p:cNvSpPr txBox="1">
            <a:spLocks/>
          </p:cNvSpPr>
          <p:nvPr/>
        </p:nvSpPr>
        <p:spPr>
          <a:xfrm>
            <a:off x="3464782" y="1868305"/>
            <a:ext cx="526243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6000" spc="-200" dirty="0">
                <a:solidFill>
                  <a:srgbClr val="FF0080"/>
                </a:solidFill>
              </a:rPr>
              <a:t>THANK</a:t>
            </a:r>
            <a:r>
              <a:rPr lang="en-US" sz="6000" spc="-450" dirty="0">
                <a:solidFill>
                  <a:srgbClr val="FF0080"/>
                </a:solidFill>
              </a:rPr>
              <a:t> </a:t>
            </a:r>
            <a:r>
              <a:rPr lang="en-US" sz="6000" spc="-70" dirty="0">
                <a:solidFill>
                  <a:srgbClr val="FF0080"/>
                </a:solidFill>
              </a:rPr>
              <a:t>YOU!</a:t>
            </a:r>
            <a:endParaRPr lang="en-US" sz="6000" dirty="0">
              <a:solidFill>
                <a:srgbClr val="FF0080"/>
              </a:solidFill>
            </a:endParaRPr>
          </a:p>
        </p:txBody>
      </p:sp>
      <p:sp>
        <p:nvSpPr>
          <p:cNvPr id="6" name="object 3" descr="$PPTXTitle">
            <a:extLst>
              <a:ext uri="{FF2B5EF4-FFF2-40B4-BE49-F238E27FC236}">
                <a16:creationId xmlns:a16="http://schemas.microsoft.com/office/drawing/2014/main" id="{29DF40AD-D2CD-4B98-AFE2-40F1019D0AAC}"/>
              </a:ext>
            </a:extLst>
          </p:cNvPr>
          <p:cNvSpPr txBox="1">
            <a:spLocks/>
          </p:cNvSpPr>
          <p:nvPr/>
        </p:nvSpPr>
        <p:spPr>
          <a:xfrm>
            <a:off x="3331029" y="3025535"/>
            <a:ext cx="552994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GB" sz="1800" b="0" dirty="0">
                <a:solidFill>
                  <a:schemeClr val="bg1"/>
                </a:solidFill>
              </a:rPr>
              <a:t>Join us at the world’s largest EdTech event to make connections and showcase innovation.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F1728-FD53-4A8D-BF4D-FF4ADB166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4594">
            <a:off x="2485849" y="2836719"/>
            <a:ext cx="438987" cy="4389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71C8F8-272A-42B1-8E39-154B71608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9445">
            <a:off x="9209644" y="1700809"/>
            <a:ext cx="296601" cy="2966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859811-9054-407C-8634-EE1CED903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96589">
            <a:off x="2217716" y="3823143"/>
            <a:ext cx="180717" cy="1807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9472C9-83C1-4EC7-ACA4-72E2F38A9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50215">
            <a:off x="11419028" y="251685"/>
            <a:ext cx="207909" cy="2079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6D5682-34AE-4CCF-A9E0-6E6608927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9445">
            <a:off x="565063" y="716458"/>
            <a:ext cx="253538" cy="25353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E5A650B-8EE1-4E6C-BB91-1A7106CA30F8}"/>
              </a:ext>
            </a:extLst>
          </p:cNvPr>
          <p:cNvGrpSpPr/>
          <p:nvPr/>
        </p:nvGrpSpPr>
        <p:grpSpPr>
          <a:xfrm>
            <a:off x="3923539" y="4441935"/>
            <a:ext cx="4344923" cy="449380"/>
            <a:chOff x="4240484" y="4441935"/>
            <a:chExt cx="4344923" cy="449380"/>
          </a:xfrm>
        </p:grpSpPr>
        <p:pic>
          <p:nvPicPr>
            <p:cNvPr id="12" name="Picture 11">
              <a:hlinkClick r:id="rId5"/>
              <a:extLst>
                <a:ext uri="{FF2B5EF4-FFF2-40B4-BE49-F238E27FC236}">
                  <a16:creationId xmlns:a16="http://schemas.microsoft.com/office/drawing/2014/main" id="{37DB0B43-AC19-4E70-9245-2E0E0325A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40484" y="4441935"/>
              <a:ext cx="449380" cy="449380"/>
            </a:xfrm>
            <a:prstGeom prst="rect">
              <a:avLst/>
            </a:prstGeom>
          </p:spPr>
        </p:pic>
        <p:pic>
          <p:nvPicPr>
            <p:cNvPr id="13" name="Picture 12">
              <a:hlinkClick r:id="rId7"/>
              <a:extLst>
                <a:ext uri="{FF2B5EF4-FFF2-40B4-BE49-F238E27FC236}">
                  <a16:creationId xmlns:a16="http://schemas.microsoft.com/office/drawing/2014/main" id="{DEE8370B-8A56-40F4-9C8E-C34E98EAA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19593" y="4441935"/>
              <a:ext cx="449380" cy="449380"/>
            </a:xfrm>
            <a:prstGeom prst="rect">
              <a:avLst/>
            </a:prstGeom>
          </p:spPr>
        </p:pic>
        <p:pic>
          <p:nvPicPr>
            <p:cNvPr id="14" name="Picture 13">
              <a:hlinkClick r:id="rId9"/>
              <a:extLst>
                <a:ext uri="{FF2B5EF4-FFF2-40B4-BE49-F238E27FC236}">
                  <a16:creationId xmlns:a16="http://schemas.microsoft.com/office/drawing/2014/main" id="{F0B8E2D0-DB0A-43CE-A099-7109DF994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798700" y="4441935"/>
              <a:ext cx="449380" cy="449380"/>
            </a:xfrm>
            <a:prstGeom prst="rect">
              <a:avLst/>
            </a:prstGeom>
          </p:spPr>
        </p:pic>
        <p:pic>
          <p:nvPicPr>
            <p:cNvPr id="15" name="Picture 14">
              <a:hlinkClick r:id="rId11"/>
              <a:extLst>
                <a:ext uri="{FF2B5EF4-FFF2-40B4-BE49-F238E27FC236}">
                  <a16:creationId xmlns:a16="http://schemas.microsoft.com/office/drawing/2014/main" id="{5209B2EC-EE5E-4B09-99B3-887CB3423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577810" y="4441935"/>
              <a:ext cx="449380" cy="449380"/>
            </a:xfrm>
            <a:prstGeom prst="rect">
              <a:avLst/>
            </a:prstGeom>
          </p:spPr>
        </p:pic>
        <p:pic>
          <p:nvPicPr>
            <p:cNvPr id="16" name="Picture 15">
              <a:hlinkClick r:id="rId13"/>
              <a:extLst>
                <a:ext uri="{FF2B5EF4-FFF2-40B4-BE49-F238E27FC236}">
                  <a16:creationId xmlns:a16="http://schemas.microsoft.com/office/drawing/2014/main" id="{67F943FC-AF68-40C0-84E9-B15B5BC14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356917" y="4441935"/>
              <a:ext cx="449380" cy="449380"/>
            </a:xfrm>
            <a:prstGeom prst="rect">
              <a:avLst/>
            </a:prstGeom>
          </p:spPr>
        </p:pic>
        <p:pic>
          <p:nvPicPr>
            <p:cNvPr id="17" name="Picture 16">
              <a:hlinkClick r:id="rId15"/>
              <a:extLst>
                <a:ext uri="{FF2B5EF4-FFF2-40B4-BE49-F238E27FC236}">
                  <a16:creationId xmlns:a16="http://schemas.microsoft.com/office/drawing/2014/main" id="{D5EC41E2-768B-4627-9A70-7FAB51579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136027" y="4441935"/>
              <a:ext cx="449380" cy="4493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2821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tt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7ad11f-a4b5-4228-9f5e-daf97db62071">
      <Terms xmlns="http://schemas.microsoft.com/office/infopath/2007/PartnerControls"/>
    </lcf76f155ced4ddcb4097134ff3c332f>
    <TaxCatchAll xmlns="5a446794-2c60-4720-af33-76b39e6145d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D886C92E93064FB088D332F054502D" ma:contentTypeVersion="18" ma:contentTypeDescription="Create a new document." ma:contentTypeScope="" ma:versionID="f1f9be670538e404c9371b8c5ea0ce83">
  <xsd:schema xmlns:xsd="http://www.w3.org/2001/XMLSchema" xmlns:xs="http://www.w3.org/2001/XMLSchema" xmlns:p="http://schemas.microsoft.com/office/2006/metadata/properties" xmlns:ns2="ff7ad11f-a4b5-4228-9f5e-daf97db62071" xmlns:ns3="5a446794-2c60-4720-af33-76b39e6145da" targetNamespace="http://schemas.microsoft.com/office/2006/metadata/properties" ma:root="true" ma:fieldsID="90b73904a02c6732adc6690197938c88" ns2:_="" ns3:_="">
    <xsd:import namespace="ff7ad11f-a4b5-4228-9f5e-daf97db62071"/>
    <xsd:import namespace="5a446794-2c60-4720-af33-76b39e6145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ad11f-a4b5-4228-9f5e-daf97db620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de37085-d7dd-4a3b-87d7-d7a14f4a68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446794-2c60-4720-af33-76b39e6145d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82e58bf-1b6f-4888-81fc-653eb31064c7}" ma:internalName="TaxCatchAll" ma:showField="CatchAllData" ma:web="5a446794-2c60-4720-af33-76b39e6145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92A2FE-5F90-4640-AE2A-D7CFC0FA69A4}">
  <ds:schemaRefs>
    <ds:schemaRef ds:uri="5a446794-2c60-4720-af33-76b39e6145da"/>
    <ds:schemaRef ds:uri="ff7ad11f-a4b5-4228-9f5e-daf97db62071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25B9991-2FD8-4D6D-8D1D-C715126B4D3B}">
  <ds:schemaRefs>
    <ds:schemaRef ds:uri="5a446794-2c60-4720-af33-76b39e6145da"/>
    <ds:schemaRef ds:uri="ff7ad11f-a4b5-4228-9f5e-daf97db6207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7AA8D30-BEF5-4FB3-997B-0C9D593D2A9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6072184-7dd2-481f-b843-5d269daf34d5}" enabled="0" method="" siteId="{e6072184-7dd2-481f-b843-5d269daf34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1204</Words>
  <Application>Microsoft Office PowerPoint</Application>
  <PresentationFormat>Widescreen</PresentationFormat>
  <Paragraphs>82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Bett UK 2027 | Erasmus+ Funding Support Guide</dc:title>
  <dc:subject>Bett UK 2027 Erasmus+ funding support for educators</dc:subject>
  <dc:creator>OpenAI</dc:creator>
  <cp:lastModifiedBy>Alice Crawshaw</cp:lastModifiedBy>
  <cp:revision>11</cp:revision>
  <dcterms:created xsi:type="dcterms:W3CDTF">2026-08-07T09:29:15Z</dcterms:created>
  <dcterms:modified xsi:type="dcterms:W3CDTF">2026-08-20T15:26:23Z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0x010100F1D886C92E93064FB088D332F054502D</vt:lpwstr>
  </property>
  <property fmtid="{D5CDD505-2E9C-101B-9397-08002B2CF9AE}" pid="3" name="MediaServiceImageTags">
    <vt:lpwstr/>
  </property>
</Properties>
</file>