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426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Bold" panose="020B0806030504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638"/>
    <a:srgbClr val="5592CE"/>
    <a:srgbClr val="354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6E6BC-E8A4-4D37-978E-49255FA57F3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02F5-F45A-4A64-8528-819DB9F0C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“Kindness is a word which has been weaponised”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A6250-A140-4024-BC6C-F116925758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73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mjleader.bmj.com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3908760" cy="1289891"/>
          </a:xfrm>
          <a:custGeom>
            <a:avLst/>
            <a:gdLst/>
            <a:ahLst/>
            <a:cxnLst/>
            <a:rect l="l" t="t" r="r" b="b"/>
            <a:pathLst>
              <a:path w="3908760" h="1289891">
                <a:moveTo>
                  <a:pt x="0" y="0"/>
                </a:moveTo>
                <a:lnTo>
                  <a:pt x="3908760" y="0"/>
                </a:lnTo>
                <a:lnTo>
                  <a:pt x="3908760" y="1289891"/>
                </a:lnTo>
                <a:lnTo>
                  <a:pt x="0" y="128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8258262"/>
            <a:ext cx="18288000" cy="2028738"/>
            <a:chOff x="0" y="0"/>
            <a:chExt cx="4947014" cy="534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7014" cy="534318"/>
            </a:xfrm>
            <a:custGeom>
              <a:avLst/>
              <a:gdLst/>
              <a:ahLst/>
              <a:cxnLst/>
              <a:rect l="l" t="t" r="r" b="b"/>
              <a:pathLst>
                <a:path w="4947014" h="534318">
                  <a:moveTo>
                    <a:pt x="0" y="0"/>
                  </a:moveTo>
                  <a:lnTo>
                    <a:pt x="4947014" y="0"/>
                  </a:lnTo>
                  <a:lnTo>
                    <a:pt x="4947014" y="534318"/>
                  </a:lnTo>
                  <a:lnTo>
                    <a:pt x="0" y="534318"/>
                  </a:lnTo>
                  <a:close/>
                </a:path>
              </a:pathLst>
            </a:custGeom>
            <a:solidFill>
              <a:srgbClr val="5B8AC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47014" cy="57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512809" y="9029786"/>
            <a:ext cx="1775191" cy="994107"/>
          </a:xfrm>
          <a:custGeom>
            <a:avLst/>
            <a:gdLst/>
            <a:ahLst/>
            <a:cxnLst/>
            <a:rect l="l" t="t" r="r" b="b"/>
            <a:pathLst>
              <a:path w="1775191" h="994107">
                <a:moveTo>
                  <a:pt x="0" y="0"/>
                </a:moveTo>
                <a:lnTo>
                  <a:pt x="1775191" y="0"/>
                </a:lnTo>
                <a:lnTo>
                  <a:pt x="1775191" y="994107"/>
                </a:lnTo>
                <a:lnTo>
                  <a:pt x="0" y="9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5757012" y="504561"/>
            <a:ext cx="1989964" cy="2043506"/>
          </a:xfrm>
          <a:custGeom>
            <a:avLst/>
            <a:gdLst/>
            <a:ahLst/>
            <a:cxnLst/>
            <a:rect l="l" t="t" r="r" b="b"/>
            <a:pathLst>
              <a:path w="1989964" h="2043506">
                <a:moveTo>
                  <a:pt x="0" y="0"/>
                </a:moveTo>
                <a:lnTo>
                  <a:pt x="1989964" y="0"/>
                </a:lnTo>
                <a:lnTo>
                  <a:pt x="1989964" y="2043506"/>
                </a:lnTo>
                <a:lnTo>
                  <a:pt x="0" y="2043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0" y="3258113"/>
            <a:ext cx="18288000" cy="980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6600" b="1" dirty="0">
                <a:solidFill>
                  <a:srgbClr val="5B8AC5"/>
                </a:solidFill>
                <a:latin typeface="Gill Sans MT" panose="020B0502020104020203" pitchFamily="34" charset="0"/>
              </a:rPr>
              <a:t>Leading Practically with (and for) Kindness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8200" y="5758483"/>
            <a:ext cx="14282114" cy="79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2"/>
              </a:lnSpc>
            </a:pPr>
            <a:r>
              <a:rPr lang="en-US" sz="4400" b="1" dirty="0">
                <a:solidFill>
                  <a:srgbClr val="DF8638"/>
                </a:solidFill>
                <a:latin typeface="Gill Sans MT" panose="020B0502020104020203" pitchFamily="34" charset="0"/>
              </a:rPr>
              <a:t>Sue Holden – Exec Chair</a:t>
            </a:r>
            <a:r>
              <a:rPr lang="en-US" sz="4400" dirty="0">
                <a:solidFill>
                  <a:srgbClr val="DF8638"/>
                </a:solidFill>
                <a:latin typeface="Gill Sans MT" panose="020B0502020104020203" pitchFamily="34" charset="0"/>
              </a:rPr>
              <a:t>, Aqua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6525" y="8972636"/>
            <a:ext cx="1109083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3600" dirty="0">
                <a:solidFill>
                  <a:srgbClr val="FFFFFF"/>
                </a:solidFill>
                <a:latin typeface="Gill Sans MT" panose="020B0502020104020203" pitchFamily="34" charset="0"/>
              </a:rPr>
              <a:t>BMJ Leader Conference – 15</a:t>
            </a:r>
            <a:r>
              <a:rPr lang="en-US" sz="3600" baseline="30000" dirty="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US" sz="3600" dirty="0">
                <a:solidFill>
                  <a:srgbClr val="FFFFFF"/>
                </a:solidFill>
                <a:latin typeface="Gill Sans MT" panose="020B0502020104020203" pitchFamily="34" charset="0"/>
              </a:rPr>
              <a:t> November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74548" y="3179855"/>
            <a:ext cx="5608261" cy="5620892"/>
          </a:xfrm>
          <a:custGeom>
            <a:avLst/>
            <a:gdLst/>
            <a:ahLst/>
            <a:cxnLst/>
            <a:rect l="l" t="t" r="r" b="b"/>
            <a:pathLst>
              <a:path w="5608261" h="5620892">
                <a:moveTo>
                  <a:pt x="0" y="0"/>
                </a:moveTo>
                <a:lnTo>
                  <a:pt x="5608261" y="0"/>
                </a:lnTo>
                <a:lnTo>
                  <a:pt x="5608261" y="5620892"/>
                </a:lnTo>
                <a:lnTo>
                  <a:pt x="0" y="5620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535867" y="2333054"/>
            <a:ext cx="4579634" cy="7314494"/>
          </a:xfrm>
          <a:custGeom>
            <a:avLst/>
            <a:gdLst/>
            <a:ahLst/>
            <a:cxnLst/>
            <a:rect l="l" t="t" r="r" b="b"/>
            <a:pathLst>
              <a:path w="4579634" h="7314494">
                <a:moveTo>
                  <a:pt x="0" y="0"/>
                </a:moveTo>
                <a:lnTo>
                  <a:pt x="4579634" y="0"/>
                </a:lnTo>
                <a:lnTo>
                  <a:pt x="4579634" y="7314494"/>
                </a:lnTo>
                <a:lnTo>
                  <a:pt x="0" y="7314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389163" y="4679525"/>
            <a:ext cx="4579635" cy="2621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000"/>
              </a:lnSpc>
            </a:pPr>
            <a:r>
              <a:rPr lang="en-US" sz="5000" b="1" dirty="0">
                <a:latin typeface="Gill Sans MT" panose="020B0502020104020203" pitchFamily="34" charset="0"/>
              </a:rPr>
              <a:t>The two </a:t>
            </a:r>
            <a:br>
              <a:rPr lang="en-US" sz="5000" b="1" dirty="0">
                <a:latin typeface="Gill Sans MT" panose="020B0502020104020203" pitchFamily="34" charset="0"/>
              </a:rPr>
            </a:br>
            <a:r>
              <a:rPr lang="en-US" sz="5000" b="1" dirty="0">
                <a:latin typeface="Gill Sans MT" panose="020B0502020104020203" pitchFamily="34" charset="0"/>
              </a:rPr>
              <a:t>lexicons of </a:t>
            </a:r>
            <a:br>
              <a:rPr lang="en-US" sz="5000" b="1" dirty="0">
                <a:latin typeface="Gill Sans MT" panose="020B0502020104020203" pitchFamily="34" charset="0"/>
              </a:rPr>
            </a:br>
            <a:r>
              <a:rPr lang="en-US" sz="5000" b="1" dirty="0">
                <a:latin typeface="Gill Sans MT" panose="020B0502020104020203" pitchFamily="34" charset="0"/>
              </a:rPr>
              <a:t>public policy:</a:t>
            </a:r>
          </a:p>
        </p:txBody>
      </p:sp>
      <p:sp>
        <p:nvSpPr>
          <p:cNvPr id="7" name="Freeform 7"/>
          <p:cNvSpPr/>
          <p:nvPr/>
        </p:nvSpPr>
        <p:spPr>
          <a:xfrm>
            <a:off x="15996787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986551" y="331306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I Wonder Is there a School Of Unlearning - Charlie Mackesy - The Boy The  Mole The Fox and The Horse - In double Mount Choose your size">
            <a:extLst>
              <a:ext uri="{FF2B5EF4-FFF2-40B4-BE49-F238E27FC236}">
                <a16:creationId xmlns:a16="http://schemas.microsoft.com/office/drawing/2014/main" id="{F20DD991-1027-F82B-C85D-4A87D706C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 b="18985"/>
          <a:stretch/>
        </p:blipFill>
        <p:spPr bwMode="auto">
          <a:xfrm>
            <a:off x="5286375" y="2705100"/>
            <a:ext cx="7715250" cy="69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14888"/>
              </p:ext>
            </p:extLst>
          </p:nvPr>
        </p:nvGraphicFramePr>
        <p:xfrm>
          <a:off x="1214453" y="3587849"/>
          <a:ext cx="9144000" cy="6253346"/>
        </p:xfrm>
        <a:graphic>
          <a:graphicData uri="http://schemas.openxmlformats.org/drawingml/2006/table">
            <a:tbl>
              <a:tblPr/>
              <a:tblGrid>
                <a:gridCol w="427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770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Impact</a:t>
                      </a:r>
                      <a:endParaRPr lang="en-US" sz="14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Team members can see and feel their work matters and it leads to change</a:t>
                      </a:r>
                      <a:endParaRPr lang="en-US" sz="14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70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Meaning</a:t>
                      </a:r>
                      <a:endParaRPr lang="en-US" sz="14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86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Work is personally important to team members</a:t>
                      </a:r>
                      <a:endParaRPr lang="en-US" sz="14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15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Structure and Clarity</a:t>
                      </a:r>
                      <a:endParaRPr lang="en-US" sz="14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Team members have clear roles, and their work has clear aims, measures and plans</a:t>
                      </a:r>
                      <a:endParaRPr lang="en-US" sz="14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622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Dependability</a:t>
                      </a:r>
                      <a:endParaRPr lang="en-US" sz="14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86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Team members deliver high quality work</a:t>
                      </a:r>
                      <a:endParaRPr lang="en-US" sz="14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15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Psychological Safety</a:t>
                      </a:r>
                      <a:endParaRPr lang="en-US" sz="14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4A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Team members feel safe to take risks and to be vulnerable in front of each other</a:t>
                      </a:r>
                      <a:endParaRPr lang="en-US" sz="14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2115800" y="3587849"/>
            <a:ext cx="4605352" cy="6323944"/>
          </a:xfrm>
          <a:custGeom>
            <a:avLst/>
            <a:gdLst/>
            <a:ahLst/>
            <a:cxnLst/>
            <a:rect l="l" t="t" r="r" b="b"/>
            <a:pathLst>
              <a:path w="4503881" h="6584984">
                <a:moveTo>
                  <a:pt x="0" y="0"/>
                </a:moveTo>
                <a:lnTo>
                  <a:pt x="4503881" y="0"/>
                </a:lnTo>
                <a:lnTo>
                  <a:pt x="4503881" y="6584984"/>
                </a:lnTo>
                <a:lnTo>
                  <a:pt x="0" y="6584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791200" y="455741"/>
            <a:ext cx="7645285" cy="10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4"/>
              </a:lnSpc>
            </a:pPr>
            <a:r>
              <a:rPr lang="en-US" sz="5924" b="1" dirty="0">
                <a:solidFill>
                  <a:srgbClr val="5B8AC5"/>
                </a:solidFill>
                <a:latin typeface="Gill Sans MT" panose="020B0502020104020203" pitchFamily="34" charset="0"/>
              </a:rPr>
              <a:t>Psychological Safety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48000" y="2596831"/>
            <a:ext cx="526674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800" b="1" dirty="0">
                <a:solidFill>
                  <a:srgbClr val="354A9A"/>
                </a:solidFill>
                <a:latin typeface="Gill Sans MT" panose="020B0502020104020203" pitchFamily="34" charset="0"/>
              </a:rPr>
              <a:t>Google’s Project Aristotle</a:t>
            </a:r>
          </a:p>
          <a:p>
            <a:pPr algn="ctr"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2 years, 180 teams and 37,000 employees</a:t>
            </a:r>
          </a:p>
        </p:txBody>
      </p:sp>
      <p:sp>
        <p:nvSpPr>
          <p:cNvPr id="8" name="Freeform 8"/>
          <p:cNvSpPr/>
          <p:nvPr/>
        </p:nvSpPr>
        <p:spPr>
          <a:xfrm>
            <a:off x="15986551" y="375207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52" name="Picture 4" descr="Taking the Plunge. One of our greatest freedoms is how we… | by Jake Mendys  | Medium">
            <a:extLst>
              <a:ext uri="{FF2B5EF4-FFF2-40B4-BE49-F238E27FC236}">
                <a16:creationId xmlns:a16="http://schemas.microsoft.com/office/drawing/2014/main" id="{53CA742B-2DD3-01AE-611F-C3D6159E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12" y="2497070"/>
            <a:ext cx="6858000" cy="70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218148" y="2521315"/>
            <a:ext cx="5851704" cy="7102400"/>
          </a:xfrm>
          <a:custGeom>
            <a:avLst/>
            <a:gdLst/>
            <a:ahLst/>
            <a:cxnLst/>
            <a:rect l="l" t="t" r="r" b="b"/>
            <a:pathLst>
              <a:path w="6521808" h="7915727">
                <a:moveTo>
                  <a:pt x="0" y="0"/>
                </a:moveTo>
                <a:lnTo>
                  <a:pt x="6521808" y="0"/>
                </a:lnTo>
                <a:lnTo>
                  <a:pt x="6521808" y="7915727"/>
                </a:lnTo>
                <a:lnTo>
                  <a:pt x="0" y="7915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6525" y="3667603"/>
            <a:ext cx="5025663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4000" b="1" dirty="0">
                <a:latin typeface="Gill Sans MT" panose="020B0502020104020203" pitchFamily="34" charset="0"/>
              </a:rPr>
              <a:t>Listening, with fascination:</a:t>
            </a:r>
          </a:p>
          <a:p>
            <a:pPr algn="ctr">
              <a:lnSpc>
                <a:spcPts val="3901"/>
              </a:lnSpc>
            </a:pPr>
            <a:endParaRPr lang="en-US" sz="4000" b="1" dirty="0">
              <a:latin typeface="Gill Sans MT" panose="020B0502020104020203" pitchFamily="34" charset="0"/>
            </a:endParaRPr>
          </a:p>
          <a:p>
            <a:pPr algn="ctr">
              <a:lnSpc>
                <a:spcPts val="3901"/>
              </a:lnSpc>
            </a:pPr>
            <a:r>
              <a:rPr lang="en-US" sz="4000" b="1" dirty="0">
                <a:latin typeface="Gill Sans MT" panose="020B0502020104020203" pitchFamily="34" charset="0"/>
              </a:rPr>
              <a:t>Tips from Nancy Kline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1169" y="6997507"/>
            <a:ext cx="4056374" cy="88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0"/>
              </a:lnSpc>
            </a:pPr>
            <a:r>
              <a:rPr lang="en-US" sz="4000" b="1" dirty="0">
                <a:latin typeface="Gill Sans MT" panose="020B0502020104020203" pitchFamily="34" charset="0"/>
              </a:rPr>
              <a:t>with thanks to Lita Currie</a:t>
            </a:r>
          </a:p>
        </p:txBody>
      </p:sp>
      <p:sp>
        <p:nvSpPr>
          <p:cNvPr id="7" name="Freeform 7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36525" y="2372553"/>
            <a:ext cx="13861491" cy="751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400" b="1" dirty="0">
                <a:solidFill>
                  <a:srgbClr val="5B8AC5"/>
                </a:solidFill>
                <a:latin typeface="Gill Sans MT" panose="020B0502020104020203" pitchFamily="34" charset="0"/>
              </a:rPr>
              <a:t>Task (in pairs)</a:t>
            </a:r>
          </a:p>
          <a:p>
            <a:pPr>
              <a:lnSpc>
                <a:spcPts val="5266"/>
              </a:lnSpc>
            </a:pPr>
            <a:endParaRPr lang="en-US" sz="4400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5266"/>
              </a:lnSpc>
            </a:pPr>
            <a:r>
              <a:rPr lang="en-US" sz="4400" b="1" dirty="0">
                <a:solidFill>
                  <a:srgbClr val="000000"/>
                </a:solidFill>
                <a:latin typeface="Gill Sans MT" panose="020B0502020104020203" pitchFamily="34" charset="0"/>
              </a:rPr>
              <a:t>Reflect on a time when you were received kindly:</a:t>
            </a:r>
          </a:p>
          <a:p>
            <a:pPr marL="812211" lvl="1" indent="-406105">
              <a:lnSpc>
                <a:spcPts val="5266"/>
              </a:lnSpc>
              <a:buClr>
                <a:srgbClr val="E98638"/>
              </a:buClr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What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characterised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 it?</a:t>
            </a:r>
          </a:p>
          <a:p>
            <a:pPr marL="812211" lvl="1" indent="-406105">
              <a:lnSpc>
                <a:spcPts val="5266"/>
              </a:lnSpc>
              <a:buClr>
                <a:srgbClr val="E98638"/>
              </a:buClr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How did it make you feel?</a:t>
            </a:r>
          </a:p>
          <a:p>
            <a:pPr marL="812211" lvl="1" indent="-406105">
              <a:lnSpc>
                <a:spcPts val="5266"/>
              </a:lnSpc>
              <a:buClr>
                <a:srgbClr val="E98638"/>
              </a:buClr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What response did it evoke in you?</a:t>
            </a:r>
          </a:p>
          <a:p>
            <a:pPr>
              <a:lnSpc>
                <a:spcPts val="5266"/>
              </a:lnSpc>
            </a:pPr>
            <a:endParaRPr lang="en-US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>
              <a:lnSpc>
                <a:spcPts val="5266"/>
              </a:lnSpc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5 minutes as a storyteller and as a listener – </a:t>
            </a:r>
            <a:b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</a:b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then switch roles. </a:t>
            </a:r>
          </a:p>
          <a:p>
            <a:pPr>
              <a:lnSpc>
                <a:spcPts val="5266"/>
              </a:lnSpc>
            </a:pPr>
            <a:endParaRPr lang="en-US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>
              <a:lnSpc>
                <a:spcPts val="5266"/>
              </a:lnSpc>
            </a:pPr>
            <a:r>
              <a:rPr lang="en-US" sz="4000" b="1" dirty="0">
                <a:solidFill>
                  <a:srgbClr val="5592CE"/>
                </a:solidFill>
                <a:latin typeface="Gill Sans MT" panose="020B0502020104020203" pitchFamily="34" charset="0"/>
              </a:rPr>
              <a:t>Notice what you are feeling in both roles.</a:t>
            </a:r>
          </a:p>
        </p:txBody>
      </p:sp>
      <p:sp>
        <p:nvSpPr>
          <p:cNvPr id="5" name="Freeform 5"/>
          <p:cNvSpPr/>
          <p:nvPr/>
        </p:nvSpPr>
        <p:spPr>
          <a:xfrm>
            <a:off x="13106400" y="4764857"/>
            <a:ext cx="4393440" cy="2746811"/>
          </a:xfrm>
          <a:custGeom>
            <a:avLst/>
            <a:gdLst/>
            <a:ahLst/>
            <a:cxnLst/>
            <a:rect l="l" t="t" r="r" b="b"/>
            <a:pathLst>
              <a:path w="5014462" h="3135078">
                <a:moveTo>
                  <a:pt x="0" y="0"/>
                </a:moveTo>
                <a:lnTo>
                  <a:pt x="5014462" y="0"/>
                </a:lnTo>
                <a:lnTo>
                  <a:pt x="5014462" y="3135078"/>
                </a:lnTo>
                <a:lnTo>
                  <a:pt x="0" y="3135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36525" y="2781300"/>
            <a:ext cx="9117075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400" b="1" dirty="0">
                <a:solidFill>
                  <a:srgbClr val="5B8AC5"/>
                </a:solidFill>
                <a:latin typeface="Gill Sans MT" panose="020B0502020104020203" pitchFamily="34" charset="0"/>
              </a:rPr>
              <a:t>Reflection exercise (in pairs)</a:t>
            </a:r>
          </a:p>
          <a:p>
            <a:pPr>
              <a:lnSpc>
                <a:spcPts val="5266"/>
              </a:lnSpc>
            </a:pPr>
            <a:endParaRPr lang="en-US" sz="5400" dirty="0">
              <a:solidFill>
                <a:srgbClr val="5B8AC5"/>
              </a:solidFill>
              <a:latin typeface="Open Sans Bold"/>
            </a:endParaRPr>
          </a:p>
          <a:p>
            <a:pPr marL="812211" lvl="1" indent="-406105">
              <a:lnSpc>
                <a:spcPts val="5266"/>
              </a:lnSpc>
              <a:buClr>
                <a:srgbClr val="E98638"/>
              </a:buClr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How did it feel listening to and telling your story?</a:t>
            </a:r>
          </a:p>
          <a:p>
            <a:pPr marL="812211" lvl="1" indent="-406105">
              <a:lnSpc>
                <a:spcPts val="5266"/>
              </a:lnSpc>
              <a:buClr>
                <a:srgbClr val="E98638"/>
              </a:buClr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What was different to the ‘usual’ interactions/conversations?</a:t>
            </a:r>
          </a:p>
          <a:p>
            <a:pPr marL="812211" lvl="1" indent="-406105">
              <a:lnSpc>
                <a:spcPts val="5266"/>
              </a:lnSpc>
              <a:buClr>
                <a:srgbClr val="E98638"/>
              </a:buClr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What insights lie in this difference?</a:t>
            </a:r>
          </a:p>
          <a:p>
            <a:pPr>
              <a:lnSpc>
                <a:spcPts val="5266"/>
              </a:lnSpc>
            </a:pPr>
            <a:endParaRPr lang="en-US" sz="4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936122" y="3923720"/>
            <a:ext cx="6293608" cy="3934810"/>
          </a:xfrm>
          <a:custGeom>
            <a:avLst/>
            <a:gdLst/>
            <a:ahLst/>
            <a:cxnLst/>
            <a:rect l="l" t="t" r="r" b="b"/>
            <a:pathLst>
              <a:path w="6293608" h="3934810">
                <a:moveTo>
                  <a:pt x="0" y="0"/>
                </a:moveTo>
                <a:lnTo>
                  <a:pt x="6293609" y="0"/>
                </a:lnTo>
                <a:lnTo>
                  <a:pt x="6293609" y="3934810"/>
                </a:lnTo>
                <a:lnTo>
                  <a:pt x="0" y="3934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What do you want to be when you grow up?&quot; &quot;Kind&quot; The Boy, The Mole, The  Fox, and The Horse by Charlie Mackesy #FBPost | Charlie mackesy, Horse  quotes, Kindness">
            <a:extLst>
              <a:ext uri="{FF2B5EF4-FFF2-40B4-BE49-F238E27FC236}">
                <a16:creationId xmlns:a16="http://schemas.microsoft.com/office/drawing/2014/main" id="{09537B27-997D-161E-8735-724D64DF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33700"/>
            <a:ext cx="70104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38200" y="2076771"/>
            <a:ext cx="15129412" cy="4057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ct val="150000"/>
              </a:lnSpc>
              <a:buClr>
                <a:srgbClr val="E98638"/>
              </a:buClr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Join us for a monthly call on the 3rd Thursday of the month (6 - 7pm in UK)</a:t>
            </a:r>
          </a:p>
          <a:p>
            <a:pPr marL="647700" lvl="1" indent="-323850">
              <a:lnSpc>
                <a:spcPct val="150000"/>
              </a:lnSpc>
              <a:buClr>
                <a:srgbClr val="E98638"/>
              </a:buClr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The next </a:t>
            </a:r>
            <a:r>
              <a:rPr lang="en-US" sz="3600" b="1" dirty="0">
                <a:solidFill>
                  <a:srgbClr val="5592CE"/>
                </a:solidFill>
                <a:latin typeface="Gill Sans MT" panose="020B0502020104020203" pitchFamily="34" charset="0"/>
              </a:rPr>
              <a:t>Conversation for Kindness: Thursday 21</a:t>
            </a:r>
            <a:r>
              <a:rPr lang="en-US" sz="3600" b="1" baseline="30000" dirty="0">
                <a:solidFill>
                  <a:srgbClr val="5592CE"/>
                </a:solidFill>
                <a:latin typeface="Gill Sans MT" panose="020B0502020104020203" pitchFamily="34" charset="0"/>
              </a:rPr>
              <a:t>st</a:t>
            </a:r>
            <a:r>
              <a:rPr lang="en-US" sz="3600" b="1" dirty="0">
                <a:solidFill>
                  <a:srgbClr val="5592CE"/>
                </a:solidFill>
                <a:latin typeface="Gill Sans MT" panose="020B0502020104020203" pitchFamily="34" charset="0"/>
              </a:rPr>
              <a:t> Nov 2024  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Listening, learning, thinking differently and </a:t>
            </a:r>
            <a:r>
              <a:rPr lang="en-US" sz="36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mobilising</a:t>
            </a: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 for action</a:t>
            </a:r>
          </a:p>
          <a:p>
            <a:pPr marL="647700" lvl="1" indent="-323850">
              <a:lnSpc>
                <a:spcPct val="150000"/>
              </a:lnSpc>
              <a:buClr>
                <a:srgbClr val="E98638"/>
              </a:buClr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Sharing of resources, resilience, energy and ideas</a:t>
            </a:r>
          </a:p>
          <a:p>
            <a:pPr marL="647700" lvl="1" indent="-323850">
              <a:lnSpc>
                <a:spcPct val="150000"/>
              </a:lnSpc>
              <a:buClr>
                <a:srgbClr val="E98638"/>
              </a:buClr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Everyone’s welcome!</a:t>
            </a:r>
          </a:p>
        </p:txBody>
      </p:sp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963941" y="4861398"/>
            <a:ext cx="520568" cy="520568"/>
          </a:xfrm>
          <a:custGeom>
            <a:avLst/>
            <a:gdLst/>
            <a:ahLst/>
            <a:cxnLst/>
            <a:rect l="l" t="t" r="r" b="b"/>
            <a:pathLst>
              <a:path w="520568" h="520568">
                <a:moveTo>
                  <a:pt x="0" y="0"/>
                </a:moveTo>
                <a:lnTo>
                  <a:pt x="520569" y="0"/>
                </a:lnTo>
                <a:lnTo>
                  <a:pt x="520569" y="520568"/>
                </a:lnTo>
                <a:lnTo>
                  <a:pt x="0" y="520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506200" y="5490435"/>
            <a:ext cx="843374" cy="491265"/>
          </a:xfrm>
          <a:custGeom>
            <a:avLst/>
            <a:gdLst/>
            <a:ahLst/>
            <a:cxnLst/>
            <a:rect l="l" t="t" r="r" b="b"/>
            <a:pathLst>
              <a:path w="843374" h="491265">
                <a:moveTo>
                  <a:pt x="0" y="0"/>
                </a:moveTo>
                <a:lnTo>
                  <a:pt x="843374" y="0"/>
                </a:lnTo>
                <a:lnTo>
                  <a:pt x="843374" y="491266"/>
                </a:lnTo>
                <a:lnTo>
                  <a:pt x="0" y="491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636525" y="6438900"/>
            <a:ext cx="16622776" cy="3734634"/>
            <a:chOff x="0" y="-48064"/>
            <a:chExt cx="1858648" cy="1261180"/>
          </a:xfrm>
        </p:grpSpPr>
        <p:sp>
          <p:nvSpPr>
            <p:cNvPr id="8" name="Freeform 8"/>
            <p:cNvSpPr/>
            <p:nvPr/>
          </p:nvSpPr>
          <p:spPr>
            <a:xfrm>
              <a:off x="0" y="-48064"/>
              <a:ext cx="1858648" cy="1213116"/>
            </a:xfrm>
            <a:custGeom>
              <a:avLst/>
              <a:gdLst/>
              <a:ahLst/>
              <a:cxnLst/>
              <a:rect l="l" t="t" r="r" b="b"/>
              <a:pathLst>
                <a:path w="1858648" h="1213116">
                  <a:moveTo>
                    <a:pt x="0" y="0"/>
                  </a:moveTo>
                  <a:lnTo>
                    <a:pt x="1858648" y="0"/>
                  </a:lnTo>
                  <a:lnTo>
                    <a:pt x="1858648" y="1213116"/>
                  </a:lnTo>
                  <a:lnTo>
                    <a:pt x="0" y="1213116"/>
                  </a:lnTo>
                  <a:close/>
                </a:path>
              </a:pathLst>
            </a:custGeom>
            <a:solidFill>
              <a:srgbClr val="5B8AC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58648" cy="1251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48200" y="504561"/>
            <a:ext cx="10613655" cy="10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4"/>
              </a:lnSpc>
            </a:pPr>
            <a:r>
              <a:rPr lang="en-US" sz="5924" b="1" dirty="0">
                <a:solidFill>
                  <a:srgbClr val="5B8AC5"/>
                </a:solidFill>
                <a:latin typeface="Gill Sans MT" panose="020B0502020104020203" pitchFamily="34" charset="0"/>
              </a:rPr>
              <a:t>A Conversation for Kindness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06600" y="4910544"/>
            <a:ext cx="8273065" cy="422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DF8638"/>
                </a:solidFill>
                <a:latin typeface="Open Sans Bold"/>
              </a:rPr>
              <a:t>bob.klaber@nhs.net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73000" y="5464489"/>
            <a:ext cx="544677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26B457"/>
                </a:solidFill>
                <a:latin typeface="Open Sans Bold"/>
              </a:rPr>
              <a:t>www.kindnessinhealthcare.world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5593" y="6819900"/>
            <a:ext cx="8162717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800" b="1" dirty="0">
                <a:solidFill>
                  <a:srgbClr val="FFFFFF"/>
                </a:solidFill>
                <a:latin typeface="Gill Sans MT" panose="020B0502020104020203" pitchFamily="34" charset="0"/>
              </a:rPr>
              <a:t>The sessions are facilitated and convened by:</a:t>
            </a:r>
          </a:p>
          <a:p>
            <a:pPr>
              <a:lnSpc>
                <a:spcPts val="2520"/>
              </a:lnSpc>
            </a:pPr>
            <a:endParaRPr lang="en-US" sz="2400" b="1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Bob </a:t>
            </a:r>
            <a:r>
              <a:rPr lang="en-US" sz="2400" b="1" dirty="0" err="1">
                <a:solidFill>
                  <a:srgbClr val="FFFFFF"/>
                </a:solidFill>
                <a:latin typeface="Gill Sans MT" panose="020B0502020104020203" pitchFamily="34" charset="0"/>
              </a:rPr>
              <a:t>Klaber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Imperial College Healthcare NHS Trust, England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Maureen </a:t>
            </a:r>
            <a:r>
              <a:rPr lang="en-US" sz="2400" b="1" dirty="0" err="1">
                <a:solidFill>
                  <a:srgbClr val="FFFFFF"/>
                </a:solidFill>
                <a:latin typeface="Gill Sans MT" panose="020B0502020104020203" pitchFamily="34" charset="0"/>
              </a:rPr>
              <a:t>Bisognano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Institute for Healthcare Improvement (IHI), USA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Gabrielle Mathews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NHS England &amp; NHS Improvement, UK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James </a:t>
            </a:r>
            <a:r>
              <a:rPr lang="en-US" sz="2400" b="1" dirty="0" err="1">
                <a:solidFill>
                  <a:srgbClr val="FFFFFF"/>
                </a:solidFill>
                <a:latin typeface="Gill Sans MT" panose="020B0502020104020203" pitchFamily="34" charset="0"/>
              </a:rPr>
              <a:t>Mountford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Royal Free NHS Foundation Trust, UK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Suzie Bailey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The Kings Fund, England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FFFFFF"/>
                </a:solidFill>
                <a:latin typeface="Gill Sans MT" panose="020B0502020104020203" pitchFamily="34" charset="0"/>
              </a:rPr>
              <a:t>Göran</a:t>
            </a: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Gill Sans MT" panose="020B0502020104020203" pitchFamily="34" charset="0"/>
              </a:rPr>
              <a:t>Henriks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Region Jönköping, Sweden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011169" y="379318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AC62E-859D-F487-B149-2DC686710019}"/>
              </a:ext>
            </a:extLst>
          </p:cNvPr>
          <p:cNvSpPr txBox="1"/>
          <p:nvPr/>
        </p:nvSpPr>
        <p:spPr>
          <a:xfrm>
            <a:off x="9296400" y="7353300"/>
            <a:ext cx="805582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Anette Nilsson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Region Jönköping, Sweden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Dominique Allwood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Health Foundation &amp; Imperial College Healthcare NHS Trust, England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Cath Crock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Royal Children’s Hospital Melbourne and Hush Foundation, Australia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Gill Sans MT" panose="020B0502020104020203" pitchFamily="34" charset="0"/>
              </a:rPr>
              <a:t>Nicki Macklin</a:t>
            </a:r>
            <a:r>
              <a:rPr lang="en-US" sz="2400" dirty="0">
                <a:solidFill>
                  <a:srgbClr val="FFFFFF"/>
                </a:solidFill>
                <a:latin typeface="Gill Sans MT" panose="020B0502020104020203" pitchFamily="34" charset="0"/>
              </a:rPr>
              <a:t>, University of Auckland, New Zealand</a:t>
            </a:r>
            <a:endParaRPr lang="en-US" sz="1800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262247" y="3314700"/>
            <a:ext cx="11756963" cy="5683890"/>
          </a:xfrm>
          <a:custGeom>
            <a:avLst/>
            <a:gdLst/>
            <a:ahLst/>
            <a:cxnLst/>
            <a:rect l="l" t="t" r="r" b="b"/>
            <a:pathLst>
              <a:path w="11756963" h="5683890">
                <a:moveTo>
                  <a:pt x="0" y="0"/>
                </a:moveTo>
                <a:lnTo>
                  <a:pt x="11756964" y="0"/>
                </a:lnTo>
                <a:lnTo>
                  <a:pt x="11756964" y="5683890"/>
                </a:lnTo>
                <a:lnTo>
                  <a:pt x="0" y="568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6525" y="2077562"/>
            <a:ext cx="1662277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5B8AC5"/>
                </a:solidFill>
                <a:latin typeface="Gill Sans MT" panose="020B0502020104020203" pitchFamily="34" charset="0"/>
              </a:rPr>
              <a:t>Over 1,200 contributors from 31 countries so far!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5000" y="9159769"/>
            <a:ext cx="14630400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dirty="0">
                <a:solidFill>
                  <a:srgbClr val="E98638"/>
                </a:solidFill>
                <a:latin typeface="Gill Sans MT" panose="020B0502020104020203" pitchFamily="34" charset="0"/>
              </a:rPr>
              <a:t>Denmark, Saudi Arabia, Norway, Singapore, England, Faroe Islands, Italy, USA, Scotland, Canada, Northern Ireland, </a:t>
            </a:r>
            <a:br>
              <a:rPr lang="en-US" b="1" dirty="0">
                <a:solidFill>
                  <a:srgbClr val="E98638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rgbClr val="E98638"/>
                </a:solidFill>
                <a:latin typeface="Gill Sans MT" panose="020B0502020104020203" pitchFamily="34" charset="0"/>
              </a:rPr>
              <a:t>Ireland, Sweden, Belgium, The Netherlands, Iceland, Australia, Wales, Germany, Hong Kong, Spain, Slovenia, Malta, Brazil, </a:t>
            </a:r>
            <a:br>
              <a:rPr lang="en-US" b="1" dirty="0">
                <a:solidFill>
                  <a:srgbClr val="E98638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rgbClr val="E98638"/>
                </a:solidFill>
                <a:latin typeface="Gill Sans MT" panose="020B0502020104020203" pitchFamily="34" charset="0"/>
              </a:rPr>
              <a:t>The Philippines, New Zealand, Portugal, Switzerland, China, Kenya, South Africa</a:t>
            </a:r>
          </a:p>
        </p:txBody>
      </p:sp>
      <p:sp>
        <p:nvSpPr>
          <p:cNvPr id="7" name="Freeform 7"/>
          <p:cNvSpPr/>
          <p:nvPr/>
        </p:nvSpPr>
        <p:spPr>
          <a:xfrm>
            <a:off x="16010435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38200" y="2497070"/>
            <a:ext cx="1432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46"/>
              </a:lnSpc>
            </a:pPr>
            <a:r>
              <a:rPr lang="en-US" sz="4400" b="1" dirty="0">
                <a:solidFill>
                  <a:srgbClr val="000000"/>
                </a:solidFill>
                <a:latin typeface="Gill Sans MT" panose="020B0502020104020203" pitchFamily="34" charset="0"/>
              </a:rPr>
              <a:t>Framing [SLIDE NOT SHOWN]</a:t>
            </a:r>
          </a:p>
          <a:p>
            <a:pPr>
              <a:lnSpc>
                <a:spcPts val="4846"/>
              </a:lnSpc>
            </a:pPr>
            <a:endParaRPr lang="en-US" sz="4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747443" lvl="1" indent="-373721">
              <a:lnSpc>
                <a:spcPts val="4846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This is an experimental session about a topic to do with state of mind, relationships and emotional response</a:t>
            </a:r>
          </a:p>
          <a:p>
            <a:pPr marL="747443" lvl="1" indent="-373721">
              <a:lnSpc>
                <a:spcPts val="4846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Kindness implies active listening - receiving what’s offered with kindness, not reacting/defending/explaining</a:t>
            </a:r>
          </a:p>
          <a:p>
            <a:pPr marL="747443" lvl="1" indent="-373721">
              <a:lnSpc>
                <a:spcPts val="4846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Strong emotional element for the listener - being open and showing vulnerability appears weak, but actually is a strength</a:t>
            </a:r>
          </a:p>
        </p:txBody>
      </p:sp>
      <p:sp>
        <p:nvSpPr>
          <p:cNvPr id="5" name="Freeform 5"/>
          <p:cNvSpPr/>
          <p:nvPr/>
        </p:nvSpPr>
        <p:spPr>
          <a:xfrm>
            <a:off x="16227091" y="375203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32612" y="2273935"/>
            <a:ext cx="16622775" cy="126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5B8AC5"/>
                </a:solidFill>
                <a:latin typeface="Gill Sans MT" panose="020B0502020104020203" pitchFamily="34" charset="0"/>
              </a:rPr>
              <a:t>36 months into the conversation:</a:t>
            </a:r>
          </a:p>
          <a:p>
            <a:pPr algn="ctr">
              <a:lnSpc>
                <a:spcPts val="4620"/>
              </a:lnSpc>
            </a:pPr>
            <a:r>
              <a:rPr lang="en-US" sz="3300" b="1" dirty="0">
                <a:latin typeface="Gill Sans MT" panose="020B0502020104020203" pitchFamily="34" charset="0"/>
              </a:rPr>
              <a:t>The key themes and learnings that have (so far) emerged: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88050"/>
              </p:ext>
            </p:extLst>
          </p:nvPr>
        </p:nvGraphicFramePr>
        <p:xfrm>
          <a:off x="1221466" y="3741136"/>
          <a:ext cx="15845069" cy="6059987"/>
        </p:xfrm>
        <a:graphic>
          <a:graphicData uri="http://schemas.openxmlformats.org/drawingml/2006/table">
            <a:tbl>
              <a:tblPr/>
              <a:tblGrid>
                <a:gridCol w="527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96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Kindness is a choice of action we can all take, role model and lead for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Leading with kindness needs to be central in work to reduce staff burnout and creating inclusive workplaces</a:t>
                      </a:r>
                      <a:endParaRPr lang="en-US" sz="12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86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There is a growing evidence base of the biological and psychological impact of kindness</a:t>
                      </a:r>
                      <a:endParaRPr lang="en-US" sz="12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77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Kind behaviours are as effective as any action in creating psychological safety at work</a:t>
                      </a:r>
                      <a:endParaRPr lang="en-US" sz="12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86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Systematically challenging unkind behaviours (and exploring why) is a crucial role of leaders</a:t>
                      </a:r>
                      <a:endParaRPr lang="en-US" sz="12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But what is more important - kind intent, or the outcome of kindness?</a:t>
                      </a:r>
                      <a:endParaRPr lang="en-US" sz="12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86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24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Kindness is a cycle - being kind stimulates more kindness</a:t>
                      </a:r>
                      <a:endParaRPr lang="en-US" sz="1200" b="1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Small acts of kindness can have a big impact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86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Gill Sans MT" panose="020B0502020104020203" pitchFamily="34" charset="0"/>
                        </a:rPr>
                        <a:t>If you do ONE thing: Make your kindness your starting point - and everything else follows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727162" y="2500700"/>
            <a:ext cx="5532138" cy="7378793"/>
          </a:xfrm>
          <a:custGeom>
            <a:avLst/>
            <a:gdLst/>
            <a:ahLst/>
            <a:cxnLst/>
            <a:rect l="l" t="t" r="r" b="b"/>
            <a:pathLst>
              <a:path w="5532138" h="7378793">
                <a:moveTo>
                  <a:pt x="0" y="0"/>
                </a:moveTo>
                <a:lnTo>
                  <a:pt x="5532138" y="0"/>
                </a:lnTo>
                <a:lnTo>
                  <a:pt x="5532138" y="7378792"/>
                </a:lnTo>
                <a:lnTo>
                  <a:pt x="0" y="7378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6525" y="2405450"/>
            <a:ext cx="10641075" cy="5592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4400" b="1" dirty="0">
                <a:solidFill>
                  <a:srgbClr val="5B8AC5"/>
                </a:solidFill>
                <a:latin typeface="Gill Sans MT" panose="020B0502020104020203" pitchFamily="34" charset="0"/>
              </a:rPr>
              <a:t>Strategic theme for 2024: </a:t>
            </a:r>
          </a:p>
          <a:p>
            <a:pPr>
              <a:lnSpc>
                <a:spcPts val="6106"/>
              </a:lnSpc>
            </a:pPr>
            <a:r>
              <a:rPr lang="en-US" sz="4400" b="1" dirty="0">
                <a:solidFill>
                  <a:srgbClr val="E98638"/>
                </a:solidFill>
                <a:latin typeface="Gill Sans MT" panose="020B0502020104020203" pitchFamily="34" charset="0"/>
              </a:rPr>
              <a:t>Kindness and Human Connection</a:t>
            </a:r>
          </a:p>
          <a:p>
            <a:pPr>
              <a:lnSpc>
                <a:spcPts val="6106"/>
              </a:lnSpc>
            </a:pPr>
            <a:endParaRPr lang="en-US" sz="4400" dirty="0">
              <a:solidFill>
                <a:srgbClr val="354A9A"/>
              </a:solidFill>
              <a:latin typeface="Gill Sans MT" panose="020B0502020104020203" pitchFamily="34" charset="0"/>
            </a:endParaRPr>
          </a:p>
          <a:p>
            <a:pPr>
              <a:lnSpc>
                <a:spcPts val="4146"/>
              </a:lnSpc>
            </a:pPr>
            <a:r>
              <a:rPr lang="en-US" sz="3200" dirty="0">
                <a:latin typeface="Gill Sans MT" panose="020B0502020104020203" pitchFamily="34" charset="0"/>
              </a:rPr>
              <a:t>“BMJ Leader is an international, peer-reviewed, online only journal that publishes articles in the field of healthcare leadership. With a focus on original research and reviews, the journal is a place of discussion and debate for the many disciplines that make up leadership in the health services.“</a:t>
            </a:r>
          </a:p>
          <a:p>
            <a:pPr>
              <a:lnSpc>
                <a:spcPts val="5266"/>
              </a:lnSpc>
            </a:pPr>
            <a:endParaRPr lang="en-US" sz="3200" dirty="0">
              <a:solidFill>
                <a:srgbClr val="354A9A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36525" y="7752593"/>
            <a:ext cx="843374" cy="491265"/>
          </a:xfrm>
          <a:custGeom>
            <a:avLst/>
            <a:gdLst/>
            <a:ahLst/>
            <a:cxnLst/>
            <a:rect l="l" t="t" r="r" b="b"/>
            <a:pathLst>
              <a:path w="843374" h="491265">
                <a:moveTo>
                  <a:pt x="0" y="0"/>
                </a:moveTo>
                <a:lnTo>
                  <a:pt x="843374" y="0"/>
                </a:lnTo>
                <a:lnTo>
                  <a:pt x="843374" y="491265"/>
                </a:lnTo>
                <a:lnTo>
                  <a:pt x="0" y="491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22953" y="7704968"/>
            <a:ext cx="827306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u="sng" dirty="0">
                <a:solidFill>
                  <a:srgbClr val="5592CE"/>
                </a:solidFill>
                <a:latin typeface="Gill Sans MT" panose="020B0502020104020203" pitchFamily="34" charset="0"/>
                <a:hlinkClick r:id="rId6" tooltip="https://bmjleader.bmj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www.bmjleader.bmj.com</a:t>
            </a:r>
          </a:p>
        </p:txBody>
      </p:sp>
      <p:sp>
        <p:nvSpPr>
          <p:cNvPr id="8" name="Freeform 8"/>
          <p:cNvSpPr/>
          <p:nvPr/>
        </p:nvSpPr>
        <p:spPr>
          <a:xfrm>
            <a:off x="15992238" y="372175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36525" y="2405450"/>
            <a:ext cx="16622775" cy="7380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4361" b="1" dirty="0">
                <a:solidFill>
                  <a:srgbClr val="5B8AC5"/>
                </a:solidFill>
                <a:latin typeface="Gill Sans MT" panose="020B0502020104020203" pitchFamily="34" charset="0"/>
              </a:rPr>
              <a:t>BMJ Leader has chosen kindness as a strategic priority...</a:t>
            </a: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6106"/>
              </a:lnSpc>
            </a:pPr>
            <a:endParaRPr lang="en-US" sz="4361" b="1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>
              <a:lnSpc>
                <a:spcPts val="3446"/>
              </a:lnSpc>
            </a:pPr>
            <a:r>
              <a:rPr lang="en-US" sz="2462" b="1" dirty="0" err="1">
                <a:solidFill>
                  <a:srgbClr val="E98638"/>
                </a:solidFill>
                <a:latin typeface="Gill Sans MT" panose="020B0502020104020203" pitchFamily="34" charset="0"/>
              </a:rPr>
              <a:t>Klaber</a:t>
            </a:r>
            <a:r>
              <a:rPr lang="en-US" sz="2462" b="1" dirty="0">
                <a:solidFill>
                  <a:srgbClr val="E98638"/>
                </a:solidFill>
                <a:latin typeface="Gill Sans MT" panose="020B0502020104020203" pitchFamily="34" charset="0"/>
              </a:rPr>
              <a:t> et al., BMJ Leader - February 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381000" y="3684299"/>
            <a:ext cx="16991227" cy="5199963"/>
          </a:xfrm>
          <a:custGeom>
            <a:avLst/>
            <a:gdLst/>
            <a:ahLst/>
            <a:cxnLst/>
            <a:rect l="l" t="t" r="r" b="b"/>
            <a:pathLst>
              <a:path w="16456454" h="5199963">
                <a:moveTo>
                  <a:pt x="0" y="0"/>
                </a:moveTo>
                <a:lnTo>
                  <a:pt x="16456454" y="0"/>
                </a:lnTo>
                <a:lnTo>
                  <a:pt x="16456454" y="5199963"/>
                </a:lnTo>
                <a:lnTo>
                  <a:pt x="0" y="5199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87688" y="397391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098" name="Picture 2" descr="Adam Rifkin 🐼🌻 on X: &quot;“I can't find my way out of this hole,” said Tiny  Dragon. Big Panda smiled. “Then I will come and sit in it with you.” 🐼🐉  #BigPandaAndTinyDragon">
            <a:extLst>
              <a:ext uri="{FF2B5EF4-FFF2-40B4-BE49-F238E27FC236}">
                <a16:creationId xmlns:a16="http://schemas.microsoft.com/office/drawing/2014/main" id="{9281AA6C-6DB8-BCA3-C985-A9927716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13477"/>
            <a:ext cx="5549790" cy="74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522919"/>
            <a:ext cx="3061303" cy="943628"/>
          </a:xfrm>
          <a:custGeom>
            <a:avLst/>
            <a:gdLst/>
            <a:ahLst/>
            <a:cxnLst/>
            <a:rect l="l" t="t" r="r" b="b"/>
            <a:pathLst>
              <a:path w="3908760" h="1289891">
                <a:moveTo>
                  <a:pt x="0" y="0"/>
                </a:moveTo>
                <a:lnTo>
                  <a:pt x="3908760" y="0"/>
                </a:lnTo>
                <a:lnTo>
                  <a:pt x="3908760" y="1289891"/>
                </a:lnTo>
                <a:lnTo>
                  <a:pt x="0" y="128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8258262"/>
            <a:ext cx="18288000" cy="2028738"/>
            <a:chOff x="0" y="0"/>
            <a:chExt cx="4947014" cy="534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7014" cy="534318"/>
            </a:xfrm>
            <a:custGeom>
              <a:avLst/>
              <a:gdLst/>
              <a:ahLst/>
              <a:cxnLst/>
              <a:rect l="l" t="t" r="r" b="b"/>
              <a:pathLst>
                <a:path w="4947014" h="534318">
                  <a:moveTo>
                    <a:pt x="0" y="0"/>
                  </a:moveTo>
                  <a:lnTo>
                    <a:pt x="4947014" y="0"/>
                  </a:lnTo>
                  <a:lnTo>
                    <a:pt x="4947014" y="534318"/>
                  </a:lnTo>
                  <a:lnTo>
                    <a:pt x="0" y="534318"/>
                  </a:lnTo>
                  <a:close/>
                </a:path>
              </a:pathLst>
            </a:custGeom>
            <a:solidFill>
              <a:srgbClr val="5B8AC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47014" cy="57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512809" y="9029786"/>
            <a:ext cx="1775191" cy="994107"/>
          </a:xfrm>
          <a:custGeom>
            <a:avLst/>
            <a:gdLst/>
            <a:ahLst/>
            <a:cxnLst/>
            <a:rect l="l" t="t" r="r" b="b"/>
            <a:pathLst>
              <a:path w="1775191" h="994107">
                <a:moveTo>
                  <a:pt x="0" y="0"/>
                </a:moveTo>
                <a:lnTo>
                  <a:pt x="1775191" y="0"/>
                </a:lnTo>
                <a:lnTo>
                  <a:pt x="1775191" y="994107"/>
                </a:lnTo>
                <a:lnTo>
                  <a:pt x="0" y="9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60721" y="2822690"/>
            <a:ext cx="108133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E98638"/>
                </a:solidFill>
                <a:latin typeface="Gill Sans MT" panose="020B0502020104020203" pitchFamily="34" charset="0"/>
              </a:rPr>
              <a:t>Thank you for attending and exploring kindness with us.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6525" y="8972636"/>
            <a:ext cx="11090836" cy="45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>
                <a:solidFill>
                  <a:srgbClr val="FFFFFF"/>
                </a:solidFill>
                <a:latin typeface="Open Sans"/>
              </a:rPr>
              <a:t>FMLM Conference, 26 March 2024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6902863"/>
            <a:ext cx="18288000" cy="3384137"/>
            <a:chOff x="0" y="0"/>
            <a:chExt cx="1982927" cy="3596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2927" cy="359603"/>
            </a:xfrm>
            <a:custGeom>
              <a:avLst/>
              <a:gdLst/>
              <a:ahLst/>
              <a:cxnLst/>
              <a:rect l="l" t="t" r="r" b="b"/>
              <a:pathLst>
                <a:path w="1982927" h="359603">
                  <a:moveTo>
                    <a:pt x="0" y="0"/>
                  </a:moveTo>
                  <a:lnTo>
                    <a:pt x="1982927" y="0"/>
                  </a:lnTo>
                  <a:lnTo>
                    <a:pt x="1982927" y="359603"/>
                  </a:lnTo>
                  <a:lnTo>
                    <a:pt x="0" y="359603"/>
                  </a:lnTo>
                  <a:close/>
                </a:path>
              </a:pathLst>
            </a:custGeom>
            <a:solidFill>
              <a:srgbClr val="5B8AC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82927" cy="359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2000" y="7253404"/>
            <a:ext cx="800706" cy="800706"/>
          </a:xfrm>
          <a:custGeom>
            <a:avLst/>
            <a:gdLst/>
            <a:ahLst/>
            <a:cxnLst/>
            <a:rect l="l" t="t" r="r" b="b"/>
            <a:pathLst>
              <a:path w="800706" h="800706">
                <a:moveTo>
                  <a:pt x="0" y="0"/>
                </a:moveTo>
                <a:lnTo>
                  <a:pt x="800706" y="0"/>
                </a:lnTo>
                <a:lnTo>
                  <a:pt x="800706" y="800706"/>
                </a:lnTo>
                <a:lnTo>
                  <a:pt x="0" y="800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4377841" y="7253404"/>
            <a:ext cx="800706" cy="800706"/>
          </a:xfrm>
          <a:custGeom>
            <a:avLst/>
            <a:gdLst/>
            <a:ahLst/>
            <a:cxnLst/>
            <a:rect l="l" t="t" r="r" b="b"/>
            <a:pathLst>
              <a:path w="800706" h="800706">
                <a:moveTo>
                  <a:pt x="0" y="0"/>
                </a:moveTo>
                <a:lnTo>
                  <a:pt x="800707" y="0"/>
                </a:lnTo>
                <a:lnTo>
                  <a:pt x="800707" y="800706"/>
                </a:lnTo>
                <a:lnTo>
                  <a:pt x="0" y="80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5979832" y="8612013"/>
            <a:ext cx="2308168" cy="1292574"/>
          </a:xfrm>
          <a:custGeom>
            <a:avLst/>
            <a:gdLst/>
            <a:ahLst/>
            <a:cxnLst/>
            <a:rect l="l" t="t" r="r" b="b"/>
            <a:pathLst>
              <a:path w="2308168" h="1292574">
                <a:moveTo>
                  <a:pt x="0" y="0"/>
                </a:moveTo>
                <a:lnTo>
                  <a:pt x="2308168" y="0"/>
                </a:lnTo>
                <a:lnTo>
                  <a:pt x="2308168" y="1292574"/>
                </a:lnTo>
                <a:lnTo>
                  <a:pt x="0" y="1292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807746" y="8166145"/>
            <a:ext cx="11090836" cy="185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2670" dirty="0">
                <a:solidFill>
                  <a:srgbClr val="FFFFFF"/>
                </a:solidFill>
                <a:latin typeface="Open Sans Bold"/>
              </a:rPr>
              <a:t>3rd Floor, Crossgate House, Cross Street, Sale, M33 7FT</a:t>
            </a:r>
          </a:p>
          <a:p>
            <a:pPr>
              <a:lnSpc>
                <a:spcPts val="3738"/>
              </a:lnSpc>
            </a:pPr>
            <a:r>
              <a:rPr lang="en-US" sz="2670" dirty="0">
                <a:solidFill>
                  <a:srgbClr val="FFFFFF"/>
                </a:solidFill>
                <a:latin typeface="Open Sans Bold"/>
              </a:rPr>
              <a:t>Call: 0161 206 8938</a:t>
            </a:r>
          </a:p>
          <a:p>
            <a:pPr>
              <a:lnSpc>
                <a:spcPts val="3738"/>
              </a:lnSpc>
            </a:pPr>
            <a:r>
              <a:rPr lang="en-US" sz="2670" dirty="0">
                <a:solidFill>
                  <a:srgbClr val="FFFFFF"/>
                </a:solidFill>
                <a:latin typeface="Open Sans Bold"/>
              </a:rPr>
              <a:t>Email: enquiries@aqua.nhs.uk</a:t>
            </a:r>
          </a:p>
          <a:p>
            <a:pPr>
              <a:lnSpc>
                <a:spcPts val="3738"/>
              </a:lnSpc>
            </a:pPr>
            <a:r>
              <a:rPr lang="en-US" sz="2670" dirty="0">
                <a:solidFill>
                  <a:srgbClr val="FFFFFF"/>
                </a:solidFill>
                <a:latin typeface="Open Sans Bold"/>
              </a:rPr>
              <a:t>www.aqua.nhs.uk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27231" y="7431166"/>
            <a:ext cx="2041818" cy="45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 dirty="0">
                <a:solidFill>
                  <a:srgbClr val="FFFFFF"/>
                </a:solidFill>
                <a:latin typeface="Open Sans Bold"/>
              </a:rPr>
              <a:t>@Aqua_NHS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11688" y="7431166"/>
            <a:ext cx="4529238" cy="45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</a:pPr>
            <a:r>
              <a:rPr lang="en-US" sz="2670" dirty="0">
                <a:solidFill>
                  <a:srgbClr val="FFFFFF"/>
                </a:solidFill>
                <a:latin typeface="Open Sans Bold"/>
              </a:rPr>
              <a:t>Advancing Quality Alliance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4377841" y="377513"/>
            <a:ext cx="1263659" cy="1234439"/>
          </a:xfrm>
          <a:custGeom>
            <a:avLst/>
            <a:gdLst/>
            <a:ahLst/>
            <a:cxnLst/>
            <a:rect l="l" t="t" r="r" b="b"/>
            <a:pathLst>
              <a:path w="1482629" h="1522520">
                <a:moveTo>
                  <a:pt x="0" y="0"/>
                </a:moveTo>
                <a:lnTo>
                  <a:pt x="1482629" y="0"/>
                </a:lnTo>
                <a:lnTo>
                  <a:pt x="1482629" y="1522520"/>
                </a:lnTo>
                <a:lnTo>
                  <a:pt x="0" y="15225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" name="Picture 2" descr="What do you want to be when you grow up?&quot; &quot;Kind&quot; The Boy, The Mole, The  Fox, and The Horse by Charlie Mackesy #FBPost | Charlie mackesy, Horse  quotes, Kindness">
            <a:extLst>
              <a:ext uri="{FF2B5EF4-FFF2-40B4-BE49-F238E27FC236}">
                <a16:creationId xmlns:a16="http://schemas.microsoft.com/office/drawing/2014/main" id="{1EC5027A-0D1A-9193-0299-8E804AD6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82" y="754554"/>
            <a:ext cx="5592157" cy="54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36525" y="2497070"/>
            <a:ext cx="10412475" cy="5594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6"/>
              </a:lnSpc>
            </a:pPr>
            <a:r>
              <a:rPr lang="en-US" sz="5400" b="1" dirty="0">
                <a:solidFill>
                  <a:srgbClr val="5B8AC5"/>
                </a:solidFill>
                <a:latin typeface="Gill Sans MT" panose="020B0502020104020203" pitchFamily="34" charset="0"/>
              </a:rPr>
              <a:t>Today’s learning objectives:</a:t>
            </a:r>
          </a:p>
          <a:p>
            <a:pPr marL="285750" indent="-285750">
              <a:lnSpc>
                <a:spcPts val="5966"/>
              </a:lnSpc>
              <a:buClr>
                <a:srgbClr val="E98638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5B8AC5"/>
              </a:solidFill>
              <a:latin typeface="Gill Sans MT" panose="020B0502020104020203" pitchFamily="34" charset="0"/>
            </a:endParaRPr>
          </a:p>
          <a:p>
            <a:pPr marL="977606" lvl="1" indent="-571500">
              <a:lnSpc>
                <a:spcPts val="5266"/>
              </a:lnSpc>
              <a:buClr>
                <a:srgbClr val="E98638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Think differently about kindness</a:t>
            </a:r>
          </a:p>
          <a:p>
            <a:pPr marL="977606" lvl="1" indent="-571500">
              <a:lnSpc>
                <a:spcPts val="5266"/>
              </a:lnSpc>
              <a:buClr>
                <a:srgbClr val="E98638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Feel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mobilised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 and equipped to act</a:t>
            </a:r>
          </a:p>
          <a:p>
            <a:pPr marL="977606" lvl="1" indent="-571500">
              <a:lnSpc>
                <a:spcPts val="5266"/>
              </a:lnSpc>
              <a:buClr>
                <a:srgbClr val="E98638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Share ideas and approaches to help you to grow a culture of kindness</a:t>
            </a:r>
          </a:p>
          <a:p>
            <a:pPr marL="977606" lvl="1" indent="-571500">
              <a:lnSpc>
                <a:spcPts val="5266"/>
              </a:lnSpc>
              <a:buClr>
                <a:srgbClr val="E98638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Gill Sans MT" panose="020B0502020104020203" pitchFamily="34" charset="0"/>
              </a:rPr>
              <a:t>Invite you to join a ‘movement’ for kindness</a:t>
            </a:r>
          </a:p>
        </p:txBody>
      </p:sp>
      <p:sp>
        <p:nvSpPr>
          <p:cNvPr id="5" name="Freeform 5"/>
          <p:cNvSpPr/>
          <p:nvPr/>
        </p:nvSpPr>
        <p:spPr>
          <a:xfrm>
            <a:off x="11687381" y="3314700"/>
            <a:ext cx="5571919" cy="4707436"/>
          </a:xfrm>
          <a:custGeom>
            <a:avLst/>
            <a:gdLst/>
            <a:ahLst/>
            <a:cxnLst/>
            <a:rect l="l" t="t" r="r" b="b"/>
            <a:pathLst>
              <a:path w="5571919" h="4707436">
                <a:moveTo>
                  <a:pt x="0" y="0"/>
                </a:moveTo>
                <a:lnTo>
                  <a:pt x="5571919" y="0"/>
                </a:lnTo>
                <a:lnTo>
                  <a:pt x="5571919" y="4707436"/>
                </a:lnTo>
                <a:lnTo>
                  <a:pt x="0" y="4707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192685" y="2400300"/>
            <a:ext cx="3902629" cy="7299697"/>
          </a:xfrm>
          <a:custGeom>
            <a:avLst/>
            <a:gdLst/>
            <a:ahLst/>
            <a:cxnLst/>
            <a:rect l="l" t="t" r="r" b="b"/>
            <a:pathLst>
              <a:path w="4757258" h="7538118">
                <a:moveTo>
                  <a:pt x="0" y="0"/>
                </a:moveTo>
                <a:lnTo>
                  <a:pt x="4757258" y="0"/>
                </a:lnTo>
                <a:lnTo>
                  <a:pt x="4757258" y="7538118"/>
                </a:lnTo>
                <a:lnTo>
                  <a:pt x="0" y="7538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8" t="-1535" r="-1738" b="-109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705600" y="9013848"/>
            <a:ext cx="2996112" cy="1052384"/>
          </a:xfrm>
          <a:custGeom>
            <a:avLst/>
            <a:gdLst/>
            <a:ahLst/>
            <a:cxnLst/>
            <a:rect l="l" t="t" r="r" b="b"/>
            <a:pathLst>
              <a:path w="2996112" h="1052384">
                <a:moveTo>
                  <a:pt x="0" y="0"/>
                </a:moveTo>
                <a:lnTo>
                  <a:pt x="2996112" y="0"/>
                </a:lnTo>
                <a:lnTo>
                  <a:pt x="2996112" y="1052384"/>
                </a:lnTo>
                <a:lnTo>
                  <a:pt x="0" y="105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745898" y="2215298"/>
            <a:ext cx="6796203" cy="7878621"/>
          </a:xfrm>
          <a:custGeom>
            <a:avLst/>
            <a:gdLst/>
            <a:ahLst/>
            <a:cxnLst/>
            <a:rect l="l" t="t" r="r" b="b"/>
            <a:pathLst>
              <a:path w="6796203" h="7878621">
                <a:moveTo>
                  <a:pt x="0" y="0"/>
                </a:moveTo>
                <a:lnTo>
                  <a:pt x="6796202" y="0"/>
                </a:lnTo>
                <a:lnTo>
                  <a:pt x="6796202" y="7878620"/>
                </a:lnTo>
                <a:lnTo>
                  <a:pt x="0" y="7878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8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986551" y="303261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743200" y="2291540"/>
            <a:ext cx="5309428" cy="7478957"/>
          </a:xfrm>
          <a:custGeom>
            <a:avLst/>
            <a:gdLst/>
            <a:ahLst/>
            <a:cxnLst/>
            <a:rect l="l" t="t" r="r" b="b"/>
            <a:pathLst>
              <a:path w="5309428" h="7478957">
                <a:moveTo>
                  <a:pt x="0" y="0"/>
                </a:moveTo>
                <a:lnTo>
                  <a:pt x="5309428" y="0"/>
                </a:lnTo>
                <a:lnTo>
                  <a:pt x="5309428" y="7478957"/>
                </a:lnTo>
                <a:lnTo>
                  <a:pt x="0" y="7478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448800" y="4838700"/>
            <a:ext cx="6590229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7"/>
              </a:lnSpc>
            </a:pPr>
            <a:r>
              <a:rPr lang="en-US" sz="8800" b="1" dirty="0">
                <a:solidFill>
                  <a:srgbClr val="DF8638"/>
                </a:solidFill>
                <a:latin typeface="Gill Sans MT" panose="020B0502020104020203" pitchFamily="34" charset="0"/>
              </a:rPr>
              <a:t> Kind ≠ Nice</a:t>
            </a:r>
          </a:p>
        </p:txBody>
      </p:sp>
      <p:sp>
        <p:nvSpPr>
          <p:cNvPr id="6" name="Freeform 6"/>
          <p:cNvSpPr/>
          <p:nvPr/>
        </p:nvSpPr>
        <p:spPr>
          <a:xfrm>
            <a:off x="16006047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71A3A-5D10-1616-A33B-79D14FB0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40" y="0"/>
            <a:ext cx="11863121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BA2769-CFCC-6AED-E17B-62DE0E6F7C72}"/>
              </a:ext>
            </a:extLst>
          </p:cNvPr>
          <p:cNvSpPr txBox="1"/>
          <p:nvPr/>
        </p:nvSpPr>
        <p:spPr>
          <a:xfrm>
            <a:off x="2332138" y="2756525"/>
            <a:ext cx="4555223" cy="65556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200" i="1" dirty="0">
                <a:solidFill>
                  <a:prstClr val="black"/>
                </a:solidFill>
                <a:latin typeface="Calibri" panose="020F0502020204030204"/>
              </a:rPr>
              <a:t>“But essentially: the job of a doctor is not necessarily to be kind, liked, popular, or nice. It is, sometimes, to disagree, to challenge, to object, and, at times, to refuse.”</a:t>
            </a:r>
            <a:endParaRPr lang="en-NZ" sz="4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95659-CE27-2065-D011-9F8C95E93196}"/>
              </a:ext>
            </a:extLst>
          </p:cNvPr>
          <p:cNvSpPr txBox="1"/>
          <p:nvPr/>
        </p:nvSpPr>
        <p:spPr>
          <a:xfrm>
            <a:off x="11262767" y="2716333"/>
            <a:ext cx="4693095" cy="618630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3600" i="1" dirty="0">
                <a:solidFill>
                  <a:prstClr val="black"/>
                </a:solidFill>
                <a:latin typeface="Calibri" panose="020F0502020204030204"/>
              </a:rPr>
              <a:t>“Short sighted “kindness” thinks about the patient satisfaction scores at the end of today’s surgery. But what about child protection, reporting a colleague, using the Mental Health Act, or even managing resources in the NHS?”</a:t>
            </a:r>
          </a:p>
        </p:txBody>
      </p:sp>
    </p:spTree>
    <p:extLst>
      <p:ext uri="{BB962C8B-B14F-4D97-AF65-F5344CB8AC3E}">
        <p14:creationId xmlns:p14="http://schemas.microsoft.com/office/powerpoint/2010/main" val="260483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03679" y="2277851"/>
            <a:ext cx="9520320" cy="7432157"/>
          </a:xfrm>
          <a:custGeom>
            <a:avLst/>
            <a:gdLst/>
            <a:ahLst/>
            <a:cxnLst/>
            <a:rect l="l" t="t" r="r" b="b"/>
            <a:pathLst>
              <a:path w="9520320" h="7432157">
                <a:moveTo>
                  <a:pt x="0" y="0"/>
                </a:moveTo>
                <a:lnTo>
                  <a:pt x="9520321" y="0"/>
                </a:lnTo>
                <a:lnTo>
                  <a:pt x="9520321" y="7432157"/>
                </a:lnTo>
                <a:lnTo>
                  <a:pt x="0" y="7432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010435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C7C64ACB-9EE0-23D0-3F29-37DB258ECAA0}"/>
              </a:ext>
            </a:extLst>
          </p:cNvPr>
          <p:cNvSpPr/>
          <p:nvPr/>
        </p:nvSpPr>
        <p:spPr>
          <a:xfrm>
            <a:off x="11949872" y="2279557"/>
            <a:ext cx="5309428" cy="7478957"/>
          </a:xfrm>
          <a:custGeom>
            <a:avLst/>
            <a:gdLst/>
            <a:ahLst/>
            <a:cxnLst/>
            <a:rect l="l" t="t" r="r" b="b"/>
            <a:pathLst>
              <a:path w="5309428" h="7478957">
                <a:moveTo>
                  <a:pt x="0" y="0"/>
                </a:moveTo>
                <a:lnTo>
                  <a:pt x="5309428" y="0"/>
                </a:lnTo>
                <a:lnTo>
                  <a:pt x="5309428" y="7478957"/>
                </a:lnTo>
                <a:lnTo>
                  <a:pt x="0" y="74789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525" y="504561"/>
            <a:ext cx="2740589" cy="904394"/>
          </a:xfrm>
          <a:custGeom>
            <a:avLst/>
            <a:gdLst/>
            <a:ahLst/>
            <a:cxnLst/>
            <a:rect l="l" t="t" r="r" b="b"/>
            <a:pathLst>
              <a:path w="2740589" h="904394">
                <a:moveTo>
                  <a:pt x="0" y="0"/>
                </a:moveTo>
                <a:lnTo>
                  <a:pt x="2740589" y="0"/>
                </a:lnTo>
                <a:lnTo>
                  <a:pt x="2740589" y="904394"/>
                </a:lnTo>
                <a:lnTo>
                  <a:pt x="0" y="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636525" y="1953012"/>
            <a:ext cx="16622775" cy="0"/>
          </a:xfrm>
          <a:prstGeom prst="line">
            <a:avLst/>
          </a:prstGeom>
          <a:ln w="47625" cap="flat">
            <a:solidFill>
              <a:srgbClr val="DF86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53969" y="2781300"/>
            <a:ext cx="15590565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</a:pPr>
            <a:r>
              <a:rPr lang="en-US" sz="3600" b="1" dirty="0">
                <a:latin typeface="Gill Sans MT" panose="020B0502020104020203" pitchFamily="34" charset="0"/>
              </a:rPr>
              <a:t>Kindness, then, is not a soft, sentimental feeling or action that is beside the point in the challenging, clever, technical business of managing and delivering health and social care. </a:t>
            </a:r>
          </a:p>
          <a:p>
            <a:pPr algn="ctr">
              <a:lnSpc>
                <a:spcPts val="4173"/>
              </a:lnSpc>
            </a:pPr>
            <a:endParaRPr lang="en-US" sz="3600" dirty="0">
              <a:latin typeface="Gill Sans MT" panose="020B0502020104020203" pitchFamily="34" charset="0"/>
            </a:endParaRPr>
          </a:p>
          <a:p>
            <a:pPr algn="ctr">
              <a:lnSpc>
                <a:spcPts val="4173"/>
              </a:lnSpc>
            </a:pPr>
            <a:r>
              <a:rPr lang="en-US" sz="3600" i="1" dirty="0">
                <a:latin typeface="Gill Sans MT" panose="020B0502020104020203" pitchFamily="34" charset="0"/>
              </a:rPr>
              <a:t>It is a binding, creative and problem-solving force that inspires and directs the attention and efforts</a:t>
            </a:r>
            <a:r>
              <a:rPr lang="en-US" sz="3600" dirty="0">
                <a:latin typeface="Gill Sans MT" panose="020B0502020104020203" pitchFamily="34" charset="0"/>
              </a:rPr>
              <a:t> of people and </a:t>
            </a:r>
            <a:r>
              <a:rPr lang="en-US" sz="3600" dirty="0" err="1">
                <a:latin typeface="Gill Sans MT" panose="020B0502020104020203" pitchFamily="34" charset="0"/>
              </a:rPr>
              <a:t>organisations</a:t>
            </a:r>
            <a:r>
              <a:rPr lang="en-US" sz="3600" dirty="0">
                <a:latin typeface="Gill Sans MT" panose="020B0502020104020203" pitchFamily="34" charset="0"/>
              </a:rPr>
              <a:t> towards building relationships with those they care for, </a:t>
            </a:r>
            <a:r>
              <a:rPr lang="en-US" sz="3600" dirty="0" err="1">
                <a:latin typeface="Gill Sans MT" panose="020B0502020104020203" pitchFamily="34" charset="0"/>
              </a:rPr>
              <a:t>recognising</a:t>
            </a:r>
            <a:r>
              <a:rPr lang="en-US" sz="3600" dirty="0">
                <a:latin typeface="Gill Sans MT" panose="020B0502020104020203" pitchFamily="34" charset="0"/>
              </a:rPr>
              <a:t> their needs and treating them well. </a:t>
            </a:r>
          </a:p>
          <a:p>
            <a:pPr algn="ctr">
              <a:lnSpc>
                <a:spcPts val="4173"/>
              </a:lnSpc>
            </a:pPr>
            <a:endParaRPr lang="en-US" sz="3600" dirty="0">
              <a:latin typeface="Gill Sans MT" panose="020B0502020104020203" pitchFamily="34" charset="0"/>
            </a:endParaRPr>
          </a:p>
          <a:p>
            <a:pPr algn="ctr">
              <a:lnSpc>
                <a:spcPts val="4173"/>
              </a:lnSpc>
            </a:pPr>
            <a:r>
              <a:rPr lang="en-US" sz="3600" dirty="0">
                <a:latin typeface="Gill Sans MT" panose="020B0502020104020203" pitchFamily="34" charset="0"/>
              </a:rPr>
              <a:t>Kindness is </a:t>
            </a:r>
            <a:r>
              <a:rPr lang="en-US" sz="3600" b="1" dirty="0">
                <a:latin typeface="Gill Sans MT" panose="020B0502020104020203" pitchFamily="34" charset="0"/>
              </a:rPr>
              <a:t>not a ‘nice’ side issue </a:t>
            </a:r>
            <a:r>
              <a:rPr lang="en-US" sz="3600" dirty="0">
                <a:latin typeface="Gill Sans MT" panose="020B0502020104020203" pitchFamily="34" charset="0"/>
              </a:rPr>
              <a:t>in the project of competitive progress. </a:t>
            </a:r>
          </a:p>
          <a:p>
            <a:pPr algn="ctr">
              <a:lnSpc>
                <a:spcPts val="4173"/>
              </a:lnSpc>
            </a:pPr>
            <a:endParaRPr lang="en-US" sz="3600" dirty="0">
              <a:latin typeface="Gill Sans MT" panose="020B0502020104020203" pitchFamily="34" charset="0"/>
            </a:endParaRPr>
          </a:p>
          <a:p>
            <a:pPr algn="ctr">
              <a:lnSpc>
                <a:spcPts val="4173"/>
              </a:lnSpc>
            </a:pPr>
            <a:r>
              <a:rPr lang="en-US" sz="3600" dirty="0">
                <a:latin typeface="Gill Sans MT" panose="020B0502020104020203" pitchFamily="34" charset="0"/>
              </a:rPr>
              <a:t>It is </a:t>
            </a:r>
            <a:r>
              <a:rPr lang="en-US" sz="3600" i="1" dirty="0">
                <a:latin typeface="Gill Sans MT" panose="020B0502020104020203" pitchFamily="34" charset="0"/>
              </a:rPr>
              <a:t>the ‘glue’ of cooperation </a:t>
            </a:r>
            <a:r>
              <a:rPr lang="en-US" sz="3600" dirty="0">
                <a:latin typeface="Gill Sans MT" panose="020B0502020104020203" pitchFamily="34" charset="0"/>
              </a:rPr>
              <a:t>required for such progress to be of most benefit to most people.</a:t>
            </a:r>
          </a:p>
        </p:txBody>
      </p:sp>
      <p:sp>
        <p:nvSpPr>
          <p:cNvPr id="5" name="Freeform 5"/>
          <p:cNvSpPr/>
          <p:nvPr/>
        </p:nvSpPr>
        <p:spPr>
          <a:xfrm>
            <a:off x="15986551" y="373990"/>
            <a:ext cx="1272749" cy="1306994"/>
          </a:xfrm>
          <a:custGeom>
            <a:avLst/>
            <a:gdLst/>
            <a:ahLst/>
            <a:cxnLst/>
            <a:rect l="l" t="t" r="r" b="b"/>
            <a:pathLst>
              <a:path w="1272749" h="1306994">
                <a:moveTo>
                  <a:pt x="0" y="0"/>
                </a:moveTo>
                <a:lnTo>
                  <a:pt x="1272750" y="0"/>
                </a:lnTo>
                <a:lnTo>
                  <a:pt x="1272750" y="1306994"/>
                </a:lnTo>
                <a:lnTo>
                  <a:pt x="0" y="1306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181" b="-638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40c8424-283d-4a7a-a31b-80b82fee1303}" enabled="0" method="" siteId="{b40c8424-283d-4a7a-a31b-80b82fee13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1075</Words>
  <Application>Microsoft Office PowerPoint</Application>
  <PresentationFormat>Custom</PresentationFormat>
  <Paragraphs>114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Open Sans Bold</vt:lpstr>
      <vt:lpstr>Calibri</vt:lpstr>
      <vt:lpstr>Open Sans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FMLM Kindness </dc:title>
  <cp:lastModifiedBy>Sue Holden (Aqua)</cp:lastModifiedBy>
  <cp:revision>7</cp:revision>
  <dcterms:created xsi:type="dcterms:W3CDTF">2006-08-16T00:00:00Z</dcterms:created>
  <dcterms:modified xsi:type="dcterms:W3CDTF">2024-11-13T11:04:59Z</dcterms:modified>
  <dc:identifier>DAF_OKqV8lU</dc:identifier>
</cp:coreProperties>
</file>