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sldIdLst>
    <p:sldId id="262" r:id="rId2"/>
    <p:sldId id="1856" r:id="rId3"/>
    <p:sldId id="260" r:id="rId4"/>
    <p:sldId id="6658" r:id="rId5"/>
    <p:sldId id="6659" r:id="rId6"/>
    <p:sldId id="6660" r:id="rId7"/>
    <p:sldId id="6661" r:id="rId8"/>
    <p:sldId id="6662" r:id="rId9"/>
    <p:sldId id="6663" r:id="rId10"/>
    <p:sldId id="258" r:id="rId11"/>
    <p:sldId id="1892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968"/>
    <p:restoredTop sz="96327"/>
  </p:normalViewPr>
  <p:slideViewPr>
    <p:cSldViewPr snapToGrid="0">
      <p:cViewPr varScale="1">
        <p:scale>
          <a:sx n="126" d="100"/>
          <a:sy n="126" d="100"/>
        </p:scale>
        <p:origin x="432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F957FC-4EF7-D449-A921-56894E30B542}" type="datetimeFigureOut">
              <a:rPr lang="en-US" smtClean="0"/>
              <a:t>11/12/2024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943387-C786-724C-8352-C483644D24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0269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CED4CF8-04C8-6445-8DDF-C10C6F16D861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39916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2FACD4-52A2-BF00-B85C-9E7999677B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0C544E4-7A17-B685-BC77-0408D45937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E681BF-938C-2709-733B-BC0E8341D3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52496-4C67-444F-A4A2-5E469986E0E9}" type="datetimeFigureOut">
              <a:rPr lang="en-US" smtClean="0"/>
              <a:t>11/12/2024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CBD0E2-9FD9-14EC-33A9-709263A542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B24FF1-B154-E12E-CB81-8DEADEDAFD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1DDB-BFF2-3A41-BD24-207166A5D2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58141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CA0CF4-E71F-57FC-5EB5-334687B4D4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0C3C457-6943-B289-C4E4-CA67ADECE3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CD16C4-C07A-5947-364D-1FF6A7755D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52496-4C67-444F-A4A2-5E469986E0E9}" type="datetimeFigureOut">
              <a:rPr lang="en-US" smtClean="0"/>
              <a:t>11/12/2024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A214B2-1A38-E6F1-62C1-5E135DDE2A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4B8263-F108-2318-9C5E-B45FD47F8F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1DDB-BFF2-3A41-BD24-207166A5D2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64400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F2D4A35-EDD7-F5D3-F3E9-9C2786A1DAF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9C6BD18-B2D1-DCB3-406D-4B238F2783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0A6FBE-CEA3-4F9F-CA45-596E0143B2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52496-4C67-444F-A4A2-5E469986E0E9}" type="datetimeFigureOut">
              <a:rPr lang="en-US" smtClean="0"/>
              <a:t>11/12/2024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323673-F0F1-8423-A03D-013F97AA53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0B1B30-9942-44C9-AE6C-54F827C59A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1DDB-BFF2-3A41-BD24-207166A5D2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26165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uthor and Dat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600670" y="5929931"/>
            <a:ext cx="10985502" cy="31849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412750">
              <a:lnSpc>
                <a:spcPct val="100000"/>
              </a:lnSpc>
              <a:spcBef>
                <a:spcPts val="0"/>
              </a:spcBef>
              <a:buSzTx/>
              <a:buNone/>
              <a:defRPr sz="1800" b="1"/>
            </a:lvl1pPr>
          </a:lstStyle>
          <a:p>
            <a:r>
              <a:t>Author and Date</a:t>
            </a:r>
          </a:p>
        </p:txBody>
      </p:sp>
      <p:sp>
        <p:nvSpPr>
          <p:cNvPr id="12" name="Presentation Title"/>
          <p:cNvSpPr txBox="1">
            <a:spLocks noGrp="1"/>
          </p:cNvSpPr>
          <p:nvPr>
            <p:ph type="title" hasCustomPrompt="1"/>
          </p:nvPr>
        </p:nvSpPr>
        <p:spPr>
          <a:xfrm>
            <a:off x="603248" y="1287496"/>
            <a:ext cx="10985502" cy="2324101"/>
          </a:xfrm>
          <a:prstGeom prst="rect">
            <a:avLst/>
          </a:prstGeom>
        </p:spPr>
        <p:txBody>
          <a:bodyPr anchor="b"/>
          <a:lstStyle>
            <a:lvl1pPr>
              <a:defRPr sz="5800" spc="-116"/>
            </a:lvl1pPr>
          </a:lstStyle>
          <a:p>
            <a:r>
              <a:t>Presentation Title</a:t>
            </a:r>
          </a:p>
        </p:txBody>
      </p:sp>
      <p:sp>
        <p:nvSpPr>
          <p:cNvPr id="13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600671" y="3611595"/>
            <a:ext cx="10985501" cy="952501"/>
          </a:xfrm>
          <a:prstGeom prst="rect">
            <a:avLst/>
          </a:prstGeom>
        </p:spPr>
        <p:txBody>
          <a:bodyPr/>
          <a:lstStyle>
            <a:lvl1pPr marL="0" indent="0" defTabSz="412750">
              <a:lnSpc>
                <a:spcPct val="100000"/>
              </a:lnSpc>
              <a:spcBef>
                <a:spcPts val="0"/>
              </a:spcBef>
              <a:buSzTx/>
              <a:buNone/>
              <a:defRPr sz="2750" b="1"/>
            </a:lvl1pPr>
            <a:lvl2pPr marL="0" indent="228600" defTabSz="412750">
              <a:lnSpc>
                <a:spcPct val="100000"/>
              </a:lnSpc>
              <a:spcBef>
                <a:spcPts val="0"/>
              </a:spcBef>
              <a:buSzTx/>
              <a:buNone/>
              <a:defRPr sz="2750" b="1"/>
            </a:lvl2pPr>
            <a:lvl3pPr marL="0" indent="457200" defTabSz="412750">
              <a:lnSpc>
                <a:spcPct val="100000"/>
              </a:lnSpc>
              <a:spcBef>
                <a:spcPts val="0"/>
              </a:spcBef>
              <a:buSzTx/>
              <a:buNone/>
              <a:defRPr sz="2750" b="1"/>
            </a:lvl3pPr>
            <a:lvl4pPr marL="0" indent="685800" defTabSz="412750">
              <a:lnSpc>
                <a:spcPct val="100000"/>
              </a:lnSpc>
              <a:spcBef>
                <a:spcPts val="0"/>
              </a:spcBef>
              <a:buSzTx/>
              <a:buNone/>
              <a:defRPr sz="2750" b="1"/>
            </a:lvl4pPr>
            <a:lvl5pPr marL="0" indent="914400" defTabSz="412750">
              <a:lnSpc>
                <a:spcPct val="100000"/>
              </a:lnSpc>
              <a:spcBef>
                <a:spcPts val="0"/>
              </a:spcBef>
              <a:buSzTx/>
              <a:buNone/>
              <a:defRPr sz="2750" b="1"/>
            </a:lvl5pPr>
          </a:lstStyle>
          <a:p>
            <a:r>
              <a:t>Presentation Subtitle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4630285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67CA64-41FA-445F-EF15-FB1C6D74DE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46CC3B-32F2-5208-19B6-80A318AAA6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97FA28-1B72-4ACC-2F30-04535DC4B4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52496-4C67-444F-A4A2-5E469986E0E9}" type="datetimeFigureOut">
              <a:rPr lang="en-US" smtClean="0"/>
              <a:t>11/12/2024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155F19-55D6-66D4-65CB-3BA28438B5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546607-D1DD-6AF3-B6A4-53DE318FF9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1DDB-BFF2-3A41-BD24-207166A5D2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43132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847529-B553-A385-207E-7BE294F665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5055BE3-146B-FB13-2145-8D0CBA8767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6E25C9-7FFB-6F18-C2F3-F9464CCF20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52496-4C67-444F-A4A2-5E469986E0E9}" type="datetimeFigureOut">
              <a:rPr lang="en-US" smtClean="0"/>
              <a:t>11/12/2024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A6C43D-79EF-E056-34A4-EE89F9697F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72251D-8377-CDEC-868F-C9A3E8BA38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1DDB-BFF2-3A41-BD24-207166A5D2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29437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290C45-116B-C17B-3D96-D809EFE8D7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46CE6D-233E-DBCB-ED73-656E00C0BCE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FCF948F-D844-189B-FB31-983E9854C6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0A494E-D419-C0B5-186E-4199D52C4C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52496-4C67-444F-A4A2-5E469986E0E9}" type="datetimeFigureOut">
              <a:rPr lang="en-US" smtClean="0"/>
              <a:t>11/12/2024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99B297-A5D1-9CD8-6482-BA1BDCC650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BB5DB4-1E43-034A-55A8-78548C444F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1DDB-BFF2-3A41-BD24-207166A5D2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17427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11CC93-C2A1-3AF5-C916-F026965927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4F8A3B4-9F73-F379-11EF-3C863CA041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23F757B-516A-ABA6-0D26-5E72F1DF6F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9C68546-4D41-EFB4-F7E6-08B4A1C3E58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66F62F7-B2E4-F990-8921-20E4EFE87C0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14AD8BE-CE61-D153-7C1A-726F463E28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52496-4C67-444F-A4A2-5E469986E0E9}" type="datetimeFigureOut">
              <a:rPr lang="en-US" smtClean="0"/>
              <a:t>11/12/2024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87BB816-CD1A-60E4-BA89-A1C8F064A0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438A9F3-0E2C-B429-728F-6F59FB44C2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1DDB-BFF2-3A41-BD24-207166A5D2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6078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5B1118-CF2F-CFF2-0F0E-9604920719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AC64AA5-EB14-ED28-0C0A-479731C0FC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52496-4C67-444F-A4A2-5E469986E0E9}" type="datetimeFigureOut">
              <a:rPr lang="en-US" smtClean="0"/>
              <a:t>11/12/2024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A3887AF-0CE0-8C07-DDB5-99F589D2B8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AB56ACB-8D68-C218-749C-F764E33470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1DDB-BFF2-3A41-BD24-207166A5D2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36306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C3C6AA7-F865-1263-79AE-8F5401CB43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52496-4C67-444F-A4A2-5E469986E0E9}" type="datetimeFigureOut">
              <a:rPr lang="en-US" smtClean="0"/>
              <a:t>11/12/2024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F8AF832-C4DF-4223-9D94-E41267B3F7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3C2F0E-8FDF-E6DC-5CE8-02C024FA4D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1DDB-BFF2-3A41-BD24-207166A5D2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307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AB39D6-3F0B-157C-C55E-722AFFD007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4DA73F-28E4-E59D-D0A2-9EAC1B6A66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50B9C10-6AC3-045F-8886-AFF3DECBEE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A464E2A-23CC-A9F3-0506-09CDEF7F5B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52496-4C67-444F-A4A2-5E469986E0E9}" type="datetimeFigureOut">
              <a:rPr lang="en-US" smtClean="0"/>
              <a:t>11/12/2024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34E9BF1-EE21-946F-8888-EE3ECF558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9C14E0-C653-1F11-00F2-141227A5C7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1DDB-BFF2-3A41-BD24-207166A5D2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01526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D27218-6A7F-FB2E-9981-3F0FEA01D4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9956124-3135-6EF2-F08C-61CF6CA7821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6B993DE-6D1B-18A9-2335-F7DD8B9C34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BBA59BF-4172-9912-380F-C0912CF6C1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52496-4C67-444F-A4A2-5E469986E0E9}" type="datetimeFigureOut">
              <a:rPr lang="en-US" smtClean="0"/>
              <a:t>11/12/2024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8E4E54-E117-86B2-97EE-1FA066F03B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0E67A7-B28E-D9EE-D4E1-200AFB1576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1DDB-BFF2-3A41-BD24-207166A5D2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18253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93BD848-039C-1979-61D6-3AC368A2E6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92E12C-D622-4CED-EF0F-C2890751B2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167C93-7071-E7B2-87E7-0D4ACE4C543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852496-4C67-444F-A4A2-5E469986E0E9}" type="datetimeFigureOut">
              <a:rPr lang="en-US" smtClean="0"/>
              <a:t>11/12/2024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F95025-0719-B784-9EF7-220746D6E69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8E7E09-E042-6A92-E6FC-BE8C8EA6F6E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A91DDB-BFF2-3A41-BD24-207166A5D2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161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rap.org.uk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BOARD LEADERSHIP ON ANTI RACISM"/>
          <p:cNvSpPr txBox="1"/>
          <p:nvPr/>
        </p:nvSpPr>
        <p:spPr>
          <a:xfrm>
            <a:off x="2789063" y="2272236"/>
            <a:ext cx="7339783" cy="12824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25400" tIns="25400" rIns="25400" bIns="25400" anchor="ctr">
            <a:spAutoFit/>
          </a:bodyPr>
          <a:lstStyle>
            <a:lvl1pPr algn="l">
              <a:defRPr sz="6200" b="1">
                <a:solidFill>
                  <a:srgbClr val="000000"/>
                </a:solidFill>
              </a:defRPr>
            </a:lvl1pPr>
          </a:lstStyle>
          <a:p>
            <a:pPr algn="ctr"/>
            <a:r>
              <a:rPr lang="en-GB" sz="4000" dirty="0">
                <a:latin typeface="Aptos" panose="020B0004020202020204" pitchFamily="34" charset="0"/>
              </a:rPr>
              <a:t>INCLUSIVE LEADERSHIP:</a:t>
            </a:r>
          </a:p>
          <a:p>
            <a:pPr algn="ctr"/>
            <a:r>
              <a:rPr lang="en-GB" sz="4000" b="0" dirty="0">
                <a:solidFill>
                  <a:srgbClr val="10202F"/>
                </a:solidFill>
                <a:latin typeface="Aptos" panose="020B0004020202020204" pitchFamily="34" charset="0"/>
              </a:rPr>
              <a:t>Some learning from the field</a:t>
            </a:r>
            <a:endParaRPr lang="en-GB" sz="4000" b="0" i="0" dirty="0">
              <a:solidFill>
                <a:srgbClr val="10202F"/>
              </a:solidFill>
              <a:effectLst/>
              <a:latin typeface="Aptos" panose="020B0004020202020204" pitchFamily="34" charset="0"/>
            </a:endParaRPr>
          </a:p>
        </p:txBody>
      </p:sp>
      <p:pic>
        <p:nvPicPr>
          <p:cNvPr id="3" name="Picture 2" descr="A logo for a company&#10;&#10;Description automatically generated">
            <a:extLst>
              <a:ext uri="{FF2B5EF4-FFF2-40B4-BE49-F238E27FC236}">
                <a16:creationId xmlns:a16="http://schemas.microsoft.com/office/drawing/2014/main" id="{8F17560E-1700-6317-E4C0-A068A945DA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15600" y="5705552"/>
            <a:ext cx="1145059" cy="863559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7B0D7D9-32DC-4368-AFFE-E6B8B0D4D378}"/>
              </a:ext>
            </a:extLst>
          </p:cNvPr>
          <p:cNvSpPr txBox="1"/>
          <p:nvPr/>
        </p:nvSpPr>
        <p:spPr>
          <a:xfrm>
            <a:off x="1313411" y="5918661"/>
            <a:ext cx="40399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15</a:t>
            </a:r>
            <a:r>
              <a:rPr lang="en-GB" baseline="30000" dirty="0"/>
              <a:t>th</a:t>
            </a:r>
            <a:r>
              <a:rPr lang="en-GB" dirty="0"/>
              <a:t> November 2024, </a:t>
            </a:r>
            <a:r>
              <a:rPr lang="en-GB" dirty="0">
                <a:hlinkClick r:id="rId3"/>
              </a:rPr>
              <a:t>www.brap.org.uk</a:t>
            </a:r>
            <a:r>
              <a:rPr lang="en-GB" dirty="0"/>
              <a:t> </a:t>
            </a:r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4C72EA-898E-E461-83D1-6F2FF26D48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Aptos" panose="020B0004020202020204"/>
              </a:rPr>
              <a:t>No short cut to culture change for leaders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32BDA8-F664-7558-5A79-C0044A9B8B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>
                <a:latin typeface="Aptos" panose="020B0004020202020204"/>
              </a:rPr>
              <a:t>Clarity about concepts of ‘inclusion’ and ‘representation</a:t>
            </a:r>
          </a:p>
          <a:p>
            <a:r>
              <a:rPr lang="en-US" dirty="0">
                <a:latin typeface="Aptos" panose="020B0004020202020204"/>
              </a:rPr>
              <a:t>Belief that looks alone can create change – often miss the opportunity to address culture and support those that are systemically marginalized</a:t>
            </a:r>
          </a:p>
          <a:p>
            <a:r>
              <a:rPr lang="en-US" dirty="0">
                <a:latin typeface="Aptos" panose="020B0004020202020204"/>
              </a:rPr>
              <a:t>Measures of progress that reflect complexity of how inequality manifests (not just representation) </a:t>
            </a:r>
          </a:p>
          <a:p>
            <a:r>
              <a:rPr lang="en-US" dirty="0">
                <a:latin typeface="Aptos" panose="020B0004020202020204"/>
              </a:rPr>
              <a:t>Less focus on activities that seek to upskill ethnically marginalized staff but that leave the culture and systems of the organization intact</a:t>
            </a:r>
          </a:p>
          <a:p>
            <a:r>
              <a:rPr lang="en-US" dirty="0">
                <a:latin typeface="Aptos" panose="020B0004020202020204"/>
              </a:rPr>
              <a:t>Leaders need to wrestle with root cause of inequality – privileging of particular social categories (e.g. male over female, White over Black…). Develop awareness of how beliefs about race, gender, class are hard-wired into systems. Employ anti-oppressive practice.</a:t>
            </a:r>
          </a:p>
        </p:txBody>
      </p:sp>
      <p:pic>
        <p:nvPicPr>
          <p:cNvPr id="5" name="Picture 4" descr="A purple and yellow logo&#10;&#10;Description automatically generated">
            <a:extLst>
              <a:ext uri="{FF2B5EF4-FFF2-40B4-BE49-F238E27FC236}">
                <a16:creationId xmlns:a16="http://schemas.microsoft.com/office/drawing/2014/main" id="{4394FCDB-31E4-4963-9E56-48E6EFB433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4057" y="5828370"/>
            <a:ext cx="1223947" cy="9434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80685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E1880E75-1E44-A525-8B69-99296C2A9D5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4E1BEB12-92AF-4445-98AD-4C7756E7C9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D0522C2C-7B5C-48A7-A969-03941E5D2E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5" name="Freeform 13">
            <a:extLst>
              <a:ext uri="{FF2B5EF4-FFF2-40B4-BE49-F238E27FC236}">
                <a16:creationId xmlns:a16="http://schemas.microsoft.com/office/drawing/2014/main" id="{9C682A1A-5B2D-4111-BBD6-620165633E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769476" y="220196"/>
            <a:ext cx="9422524" cy="6637806"/>
          </a:xfrm>
          <a:custGeom>
            <a:avLst/>
            <a:gdLst>
              <a:gd name="connsiteX0" fmla="*/ 4929467 w 8191500"/>
              <a:gd name="connsiteY0" fmla="*/ 0 h 5770597"/>
              <a:gd name="connsiteX1" fmla="*/ 8065066 w 8191500"/>
              <a:gd name="connsiteY1" fmla="*/ 1118513 h 5770597"/>
              <a:gd name="connsiteX2" fmla="*/ 8191500 w 8191500"/>
              <a:gd name="connsiteY2" fmla="*/ 1227339 h 5770597"/>
              <a:gd name="connsiteX3" fmla="*/ 8191500 w 8191500"/>
              <a:gd name="connsiteY3" fmla="*/ 5770597 h 5770597"/>
              <a:gd name="connsiteX4" fmla="*/ 79523 w 8191500"/>
              <a:gd name="connsiteY4" fmla="*/ 5770597 h 5770597"/>
              <a:gd name="connsiteX5" fmla="*/ 56799 w 8191500"/>
              <a:gd name="connsiteY5" fmla="*/ 5644158 h 5770597"/>
              <a:gd name="connsiteX6" fmla="*/ 0 w 8191500"/>
              <a:gd name="connsiteY6" fmla="*/ 4898209 h 5770597"/>
              <a:gd name="connsiteX7" fmla="*/ 4929467 w 8191500"/>
              <a:gd name="connsiteY7" fmla="*/ 0 h 57705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191500" h="5770597">
                <a:moveTo>
                  <a:pt x="4929467" y="0"/>
                </a:moveTo>
                <a:cubicBezTo>
                  <a:pt x="6120547" y="0"/>
                  <a:pt x="7212963" y="419755"/>
                  <a:pt x="8065066" y="1118513"/>
                </a:cubicBezTo>
                <a:lnTo>
                  <a:pt x="8191500" y="1227339"/>
                </a:lnTo>
                <a:lnTo>
                  <a:pt x="8191500" y="5770597"/>
                </a:lnTo>
                <a:lnTo>
                  <a:pt x="79523" y="5770597"/>
                </a:lnTo>
                <a:lnTo>
                  <a:pt x="56799" y="5644158"/>
                </a:lnTo>
                <a:cubicBezTo>
                  <a:pt x="19398" y="5400934"/>
                  <a:pt x="0" y="5151822"/>
                  <a:pt x="0" y="4898209"/>
                </a:cubicBezTo>
                <a:cubicBezTo>
                  <a:pt x="0" y="2193003"/>
                  <a:pt x="2206998" y="0"/>
                  <a:pt x="492946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D6EE29F2-D77F-4BD0-A20B-334D316A1C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09800" y="2099696"/>
            <a:ext cx="1942241" cy="1889551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9" name="Arc 28">
            <a:extLst>
              <a:ext uri="{FF2B5EF4-FFF2-40B4-BE49-F238E27FC236}">
                <a16:creationId xmlns:a16="http://schemas.microsoft.com/office/drawing/2014/main" id="{22D09ED2-868F-42C6-866E-F92E0CEF31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520172">
            <a:off x="1613162" y="1492572"/>
            <a:ext cx="2987899" cy="2987899"/>
          </a:xfrm>
          <a:prstGeom prst="arc">
            <a:avLst>
              <a:gd name="adj1" fmla="val 14455503"/>
              <a:gd name="adj2" fmla="val 227775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A41D636-C3BB-4822-321C-8047FD7D03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38600" y="1939159"/>
            <a:ext cx="7644627" cy="2751086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/>
            <a:r>
              <a:rPr lang="en-US" sz="6000" b="1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15635912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F077CC-9509-5C5D-8F1E-4048813C4F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GB" b="1" dirty="0">
                <a:latin typeface="Aptos" panose="020B0004020202020204" pitchFamily="34" charset="0"/>
              </a:rPr>
              <a:t>Who we are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11B087-112E-0849-7DF7-A7DAC01EBB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400" dirty="0">
              <a:latin typeface="Aptos" panose="020B0004020202020204" pitchFamily="34" charset="0"/>
            </a:endParaRPr>
          </a:p>
          <a:p>
            <a:r>
              <a:rPr lang="en-US" sz="2400" dirty="0"/>
              <a:t>Equalities and human rights charity </a:t>
            </a:r>
          </a:p>
          <a:p>
            <a:r>
              <a:rPr lang="en-US" sz="2400" dirty="0"/>
              <a:t>Based in Birmingham, supporting and working with community groups for 25 years. Also, we have a national remit – focused on transforming the ‘way we think about and practice equality’</a:t>
            </a:r>
          </a:p>
          <a:p>
            <a:r>
              <a:rPr lang="en-US" sz="2400" dirty="0"/>
              <a:t>Learning &amp; </a:t>
            </a:r>
            <a:r>
              <a:rPr lang="en-US" sz="2400" dirty="0" err="1"/>
              <a:t>Organisational</a:t>
            </a:r>
            <a:r>
              <a:rPr lang="en-US" sz="2400" dirty="0"/>
              <a:t> Development, Research and Evaluation, Community Development</a:t>
            </a:r>
          </a:p>
          <a:p>
            <a:r>
              <a:rPr lang="en-US" sz="2400" dirty="0"/>
              <a:t>We work with 9000+ people a year, providing learning and development support</a:t>
            </a:r>
          </a:p>
          <a:p>
            <a:r>
              <a:rPr lang="en-US" sz="2400" dirty="0"/>
              <a:t>Highly skilled team: researchers, sociologists, psychologists, teachers, mediators, process workers, OD practitioners etc.</a:t>
            </a:r>
          </a:p>
          <a:p>
            <a:pPr marL="0" indent="0">
              <a:buNone/>
            </a:pPr>
            <a:endParaRPr lang="en-US" sz="2400" dirty="0">
              <a:latin typeface="Aptos" panose="020B0004020202020204" pitchFamily="34" charset="0"/>
            </a:endParaRPr>
          </a:p>
          <a:p>
            <a:pPr marL="0" indent="0" algn="l">
              <a:buNone/>
            </a:pPr>
            <a:endParaRPr lang="en-GB" sz="2400" dirty="0">
              <a:latin typeface="Aptos" panose="020B0004020202020204" pitchFamily="34" charset="0"/>
            </a:endParaRPr>
          </a:p>
        </p:txBody>
      </p:sp>
      <p:pic>
        <p:nvPicPr>
          <p:cNvPr id="4" name="Picture 3" descr="A purple and yellow logo&#10;&#10;Description automatically generated">
            <a:extLst>
              <a:ext uri="{FF2B5EF4-FFF2-40B4-BE49-F238E27FC236}">
                <a16:creationId xmlns:a16="http://schemas.microsoft.com/office/drawing/2014/main" id="{7D8A4F12-C65A-0A0D-F5CF-259154279D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4057" y="5828370"/>
            <a:ext cx="1223947" cy="9434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94368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47BCAF-1B86-E552-EFC0-1061E61FD8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Aptos" panose="020B0004020202020204" pitchFamily="34" charset="0"/>
              </a:rPr>
              <a:t>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DD7A20-D3A3-7005-63E8-B08D0420C9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Opportunity to critically reflect on inclusion </a:t>
            </a:r>
          </a:p>
          <a:p>
            <a:r>
              <a:rPr lang="en-US" dirty="0"/>
              <a:t>To reflect on the role of representation as a lever for inclusion </a:t>
            </a:r>
          </a:p>
          <a:p>
            <a:r>
              <a:rPr lang="en-US" dirty="0"/>
              <a:t>To think about the critical role that leaders play in progressing EDI </a:t>
            </a:r>
          </a:p>
          <a:p>
            <a:pPr marL="0" indent="0">
              <a:buNone/>
            </a:pPr>
            <a:endParaRPr lang="en-US" dirty="0"/>
          </a:p>
          <a:p>
            <a:pPr marL="342900" indent="-342900">
              <a:lnSpc>
                <a:spcPct val="90000"/>
              </a:lnSpc>
              <a:spcAft>
                <a:spcPts val="300"/>
              </a:spcAft>
              <a:buFont typeface="Arial" panose="020B0604020202020204" pitchFamily="34" charset="0"/>
              <a:buChar char="•"/>
            </a:pPr>
            <a:endParaRPr lang="en-US" sz="2800" dirty="0">
              <a:latin typeface="Aptos" panose="020B0004020202020204" pitchFamily="34" charset="0"/>
            </a:endParaRPr>
          </a:p>
          <a:p>
            <a:pPr marL="342900" indent="-342900">
              <a:lnSpc>
                <a:spcPct val="90000"/>
              </a:lnSpc>
              <a:spcAft>
                <a:spcPts val="300"/>
              </a:spcAft>
              <a:buFont typeface="Arial" panose="020B0604020202020204" pitchFamily="34" charset="0"/>
              <a:buChar char="•"/>
            </a:pPr>
            <a:endParaRPr lang="en-US" sz="2800" b="0" i="1" dirty="0">
              <a:latin typeface="Aptos" panose="020B000402020202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 descr="A purple and yellow logo&#10;&#10;Description automatically generated">
            <a:extLst>
              <a:ext uri="{FF2B5EF4-FFF2-40B4-BE49-F238E27FC236}">
                <a16:creationId xmlns:a16="http://schemas.microsoft.com/office/drawing/2014/main" id="{6F788D08-3D08-4970-8E0C-C2C6E0F745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4057" y="5828370"/>
            <a:ext cx="1223947" cy="9434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83762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9288AE-9E03-D9BA-068A-04C63DEB5B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Aptos" panose="020B0004020202020204"/>
              </a:rPr>
              <a:t>Audience participation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5CAF08-FA9E-6B3D-4288-E927A1B4D1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pPr marL="0" indent="0">
              <a:buNone/>
            </a:pPr>
            <a:r>
              <a:rPr lang="en-US" dirty="0">
                <a:latin typeface="Aptos" panose="020B0004020202020204"/>
              </a:rPr>
              <a:t>How important is representation as a means to support EDI ?</a:t>
            </a:r>
          </a:p>
          <a:p>
            <a:pPr marL="0" indent="0">
              <a:buNone/>
            </a:pPr>
            <a:r>
              <a:rPr lang="en-US" dirty="0">
                <a:latin typeface="Aptos" panose="020B0004020202020204"/>
              </a:rPr>
              <a:t>Hands up </a:t>
            </a:r>
          </a:p>
          <a:p>
            <a:pPr marL="0" indent="0">
              <a:buNone/>
            </a:pPr>
            <a:endParaRPr lang="en-US" dirty="0">
              <a:latin typeface="Aptos" panose="020B0004020202020204"/>
            </a:endParaRPr>
          </a:p>
          <a:p>
            <a:pPr marL="514350" indent="-514350">
              <a:buAutoNum type="arabicParenR"/>
            </a:pPr>
            <a:r>
              <a:rPr lang="en-US" dirty="0">
                <a:latin typeface="Aptos" panose="020B0004020202020204"/>
              </a:rPr>
              <a:t>It’s critically important – EDI won’t work without it </a:t>
            </a:r>
          </a:p>
          <a:p>
            <a:pPr marL="514350" indent="-514350">
              <a:buAutoNum type="arabicParenR"/>
            </a:pPr>
            <a:r>
              <a:rPr lang="en-US" dirty="0">
                <a:latin typeface="Aptos" panose="020B0004020202020204"/>
              </a:rPr>
              <a:t>It can be over-rated – what you see isn’t always what you get </a:t>
            </a:r>
          </a:p>
          <a:p>
            <a:pPr marL="514350" indent="-514350">
              <a:buAutoNum type="arabicParenR"/>
            </a:pPr>
            <a:r>
              <a:rPr lang="en-US" dirty="0">
                <a:latin typeface="Aptos" panose="020B0004020202020204"/>
              </a:rPr>
              <a:t>It can be tokenistic and is not a substitute for cultural change </a:t>
            </a:r>
          </a:p>
        </p:txBody>
      </p:sp>
      <p:pic>
        <p:nvPicPr>
          <p:cNvPr id="4" name="Picture 3" descr="A purple and yellow logo&#10;&#10;Description automatically generated">
            <a:extLst>
              <a:ext uri="{FF2B5EF4-FFF2-40B4-BE49-F238E27FC236}">
                <a16:creationId xmlns:a16="http://schemas.microsoft.com/office/drawing/2014/main" id="{4A4767D7-FE3D-4532-BA76-0468ABE415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4057" y="5828370"/>
            <a:ext cx="1223947" cy="9434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28288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B82F41-1076-A288-524C-940F6F443F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Aptos" panose="020B0004020202020204"/>
              </a:rPr>
              <a:t>Representation is important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6A6D39-C44B-F183-C087-68DA119D0B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Aptos" panose="020B0004020202020204"/>
              </a:rPr>
              <a:t>Representation has become an important measure of progress for </a:t>
            </a:r>
            <a:r>
              <a:rPr lang="en-US" dirty="0" err="1">
                <a:latin typeface="Aptos" panose="020B0004020202020204"/>
              </a:rPr>
              <a:t>organisations</a:t>
            </a:r>
            <a:r>
              <a:rPr lang="en-US" dirty="0">
                <a:latin typeface="Aptos" panose="020B0004020202020204"/>
              </a:rPr>
              <a:t> – belief that offering opportunities to those previously under-represented means we are becoming fairer / more equitable</a:t>
            </a:r>
          </a:p>
          <a:p>
            <a:r>
              <a:rPr lang="en-US" dirty="0">
                <a:latin typeface="Aptos" panose="020B0004020202020204"/>
              </a:rPr>
              <a:t>Workforce Race Equality Standard has helped NHS </a:t>
            </a:r>
            <a:r>
              <a:rPr lang="en-US" dirty="0" err="1">
                <a:latin typeface="Aptos" panose="020B0004020202020204"/>
              </a:rPr>
              <a:t>organisations</a:t>
            </a:r>
            <a:r>
              <a:rPr lang="en-US" dirty="0">
                <a:latin typeface="Aptos" panose="020B0004020202020204"/>
              </a:rPr>
              <a:t> to understand their progress and to compare themselves to others</a:t>
            </a:r>
          </a:p>
          <a:p>
            <a:r>
              <a:rPr lang="en-US" dirty="0">
                <a:latin typeface="Aptos" panose="020B0004020202020204"/>
              </a:rPr>
              <a:t>Involving people from varied backgrounds in leadership positions will improve connection to previously underrepresented groups in the local community</a:t>
            </a:r>
          </a:p>
          <a:p>
            <a:endParaRPr lang="en-US" dirty="0"/>
          </a:p>
        </p:txBody>
      </p:sp>
      <p:pic>
        <p:nvPicPr>
          <p:cNvPr id="4" name="Picture 3" descr="A purple and yellow logo&#10;&#10;Description automatically generated">
            <a:extLst>
              <a:ext uri="{FF2B5EF4-FFF2-40B4-BE49-F238E27FC236}">
                <a16:creationId xmlns:a16="http://schemas.microsoft.com/office/drawing/2014/main" id="{1ACFC75E-C6AA-4641-93EB-6E2533DA47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4057" y="5828370"/>
            <a:ext cx="1223947" cy="9434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85899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B74FC62-F01C-C040-4DB3-569B3821EEF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004F96-9185-E56C-D322-663160C82F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Aptos" panose="020B0004020202020204"/>
              </a:rPr>
              <a:t>Unintended consequences of focusing on representation in isolation…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5D5407-B020-E112-9283-26087957DC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>
                <a:latin typeface="Aptos" panose="020B0004020202020204"/>
              </a:rPr>
              <a:t>Those who get to ‘represent’, often do so at great cost to themselves. E.g. conforming to become accepted as ‘leadership material’ – code-switching / ‘covering’ and masking difference to fit-in. Leads to negative impact on sense of self (Yoshino 2007).</a:t>
            </a:r>
          </a:p>
          <a:p>
            <a:r>
              <a:rPr lang="en-US" dirty="0">
                <a:latin typeface="Aptos" panose="020B0004020202020204"/>
              </a:rPr>
              <a:t>When diverse individuals gain leadership positions they often do so against the odds. Belief that to lead as a diverse individual you have to be exceptional, no room for error. Held to a higher standard.</a:t>
            </a:r>
          </a:p>
          <a:p>
            <a:r>
              <a:rPr lang="en-US" dirty="0">
                <a:latin typeface="Aptos" panose="020B0004020202020204"/>
              </a:rPr>
              <a:t>Efforts to increase diverse representation often rely on ‘deficit models’ – focus on leaders to improve / work hard, rather than notice systemic issues (e.g. access to networks) that sustain inequality. </a:t>
            </a:r>
          </a:p>
          <a:p>
            <a:r>
              <a:rPr lang="en-US" dirty="0">
                <a:latin typeface="Aptos" panose="020B0004020202020204"/>
              </a:rPr>
              <a:t>Assumption that increasing development opportunities, mentoring, sponsorship is how to improve numbers – but we often ignore negative experiences of marginalized staff.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 descr="A purple and yellow logo&#10;&#10;Description automatically generated">
            <a:extLst>
              <a:ext uri="{FF2B5EF4-FFF2-40B4-BE49-F238E27FC236}">
                <a16:creationId xmlns:a16="http://schemas.microsoft.com/office/drawing/2014/main" id="{DC104302-5A7F-4F21-8EFF-5618515F81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4057" y="5828370"/>
            <a:ext cx="1223947" cy="9434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24481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A87B9A-5A29-765B-B33F-4D4CD6D1A3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Aptos" panose="020B0004020202020204"/>
              </a:rPr>
              <a:t>Too Hot To Handle (2024)…….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848922-C968-1A95-6C43-60171E8655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Aptos" panose="020B0004020202020204"/>
                <a:cs typeface="Baloo 2" panose="03080502040302020200" pitchFamily="66" charset="77"/>
              </a:rPr>
              <a:t>Not our intention to ‘prove’ racism</a:t>
            </a:r>
          </a:p>
          <a:p>
            <a:r>
              <a:rPr lang="en-US" dirty="0">
                <a:latin typeface="Aptos" panose="020B0004020202020204"/>
                <a:cs typeface="Baloo 2" panose="03080502040302020200" pitchFamily="66" charset="77"/>
              </a:rPr>
              <a:t>The report captures the experiences of staff ( over 1300 )  when trying to raise racism within the NHS</a:t>
            </a:r>
          </a:p>
          <a:p>
            <a:r>
              <a:rPr lang="en-US" dirty="0">
                <a:latin typeface="Aptos" panose="020B0004020202020204"/>
                <a:cs typeface="Baloo 2" panose="03080502040302020200" pitchFamily="66" charset="77"/>
              </a:rPr>
              <a:t>It brings together tribunal findings as learning for the NHS in the failings in how they respond to racism  </a:t>
            </a:r>
          </a:p>
          <a:p>
            <a:r>
              <a:rPr lang="en-US" dirty="0">
                <a:latin typeface="Aptos" panose="020B0004020202020204"/>
                <a:cs typeface="Baloo 2" panose="03080502040302020200" pitchFamily="66" charset="77"/>
              </a:rPr>
              <a:t>Makes recommendations on what the NHS and others can do to be more intentional and to take racism seriously </a:t>
            </a:r>
          </a:p>
          <a:p>
            <a:endParaRPr lang="en-US" dirty="0"/>
          </a:p>
        </p:txBody>
      </p:sp>
      <p:pic>
        <p:nvPicPr>
          <p:cNvPr id="4" name="Picture 3" descr="A yellow and grey logo with a yellow bubble and a red text&#10;&#10;Description automatically generated">
            <a:extLst>
              <a:ext uri="{FF2B5EF4-FFF2-40B4-BE49-F238E27FC236}">
                <a16:creationId xmlns:a16="http://schemas.microsoft.com/office/drawing/2014/main" id="{1B8C401A-4FC6-A3DF-ADC2-65D5C71751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4431" y="5239444"/>
            <a:ext cx="1904128" cy="1434443"/>
          </a:xfrm>
          <a:prstGeom prst="rect">
            <a:avLst/>
          </a:prstGeom>
        </p:spPr>
      </p:pic>
      <p:pic>
        <p:nvPicPr>
          <p:cNvPr id="5" name="Picture 4" descr="A purple and yellow logo&#10;&#10;Description automatically generated">
            <a:extLst>
              <a:ext uri="{FF2B5EF4-FFF2-40B4-BE49-F238E27FC236}">
                <a16:creationId xmlns:a16="http://schemas.microsoft.com/office/drawing/2014/main" id="{7C16AAD7-A3B5-4F48-A3C4-20C303DAD5E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54057" y="5828370"/>
            <a:ext cx="1223947" cy="9434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99008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39B24F4F-C51D-1833-4CC2-763A874E158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67017" y="0"/>
            <a:ext cx="8946292" cy="6858000"/>
          </a:xfrm>
          <a:prstGeom prst="rect">
            <a:avLst/>
          </a:prstGeom>
        </p:spPr>
      </p:pic>
      <p:pic>
        <p:nvPicPr>
          <p:cNvPr id="3" name="Picture 2" descr="A purple and yellow logo&#10;&#10;Description automatically generated">
            <a:extLst>
              <a:ext uri="{FF2B5EF4-FFF2-40B4-BE49-F238E27FC236}">
                <a16:creationId xmlns:a16="http://schemas.microsoft.com/office/drawing/2014/main" id="{DB329934-3541-4234-A2D3-A29CF2DCAA3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754057" y="5828370"/>
            <a:ext cx="1223947" cy="9434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21548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D9995B-DFD6-17EE-D0F0-CC58B01556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Aptos" panose="020B0004020202020204"/>
              </a:rPr>
              <a:t>Take aways 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BA0AA6-FE0C-8F57-1421-244A929D54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All people need to accept their part in making the change </a:t>
            </a:r>
          </a:p>
          <a:p>
            <a:r>
              <a:rPr lang="en-US" dirty="0"/>
              <a:t>Leaders need to be</a:t>
            </a:r>
            <a:r>
              <a:rPr lang="en-US" dirty="0">
                <a:latin typeface="Baloo 2" panose="03080502040302020200" pitchFamily="66" charset="77"/>
                <a:cs typeface="Baloo 2" panose="03080502040302020200" pitchFamily="66" charset="77"/>
              </a:rPr>
              <a:t> proactive and preventative –racism is here - don’t wait for individual staff to raise it  </a:t>
            </a:r>
          </a:p>
          <a:p>
            <a:r>
              <a:rPr lang="en-US" dirty="0"/>
              <a:t>Needs to be more than policies … survey demonstrates the day to day experiences of everyday racism .. Most of which people put up with ..</a:t>
            </a:r>
          </a:p>
          <a:p>
            <a:r>
              <a:rPr lang="en-US" dirty="0"/>
              <a:t>Leaders need to set standards that make people accountable for everyday racism… </a:t>
            </a:r>
          </a:p>
          <a:p>
            <a:r>
              <a:rPr lang="en-US" dirty="0"/>
              <a:t>Leaders need to develop comfort with speaking up/ calling out and supporting others to understand and challenge racism</a:t>
            </a:r>
          </a:p>
          <a:p>
            <a:endParaRPr lang="en-US" dirty="0">
              <a:latin typeface="Baloo 2" panose="03080502040302020200" pitchFamily="66" charset="77"/>
              <a:cs typeface="Baloo 2" panose="03080502040302020200" pitchFamily="66" charset="77"/>
            </a:endParaRPr>
          </a:p>
          <a:p>
            <a:pPr>
              <a:buFontTx/>
              <a:buChar char="-"/>
            </a:pPr>
            <a:endParaRPr lang="en-US" dirty="0"/>
          </a:p>
        </p:txBody>
      </p:sp>
      <p:pic>
        <p:nvPicPr>
          <p:cNvPr id="4" name="Picture 3" descr="A purple and yellow logo&#10;&#10;Description automatically generated">
            <a:extLst>
              <a:ext uri="{FF2B5EF4-FFF2-40B4-BE49-F238E27FC236}">
                <a16:creationId xmlns:a16="http://schemas.microsoft.com/office/drawing/2014/main" id="{6F9AF0C9-FDA3-4B52-A565-F494584A86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4057" y="5828370"/>
            <a:ext cx="1223947" cy="9434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89747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213</TotalTime>
  <Words>713</Words>
  <Application>Microsoft Office PowerPoint</Application>
  <PresentationFormat>Widescreen</PresentationFormat>
  <Paragraphs>52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Aptos</vt:lpstr>
      <vt:lpstr>Arial</vt:lpstr>
      <vt:lpstr>Baloo 2</vt:lpstr>
      <vt:lpstr>Calibri</vt:lpstr>
      <vt:lpstr>Calibri Light</vt:lpstr>
      <vt:lpstr>Office Theme</vt:lpstr>
      <vt:lpstr>PowerPoint Presentation</vt:lpstr>
      <vt:lpstr>Who we are</vt:lpstr>
      <vt:lpstr>Overview</vt:lpstr>
      <vt:lpstr>Audience participation </vt:lpstr>
      <vt:lpstr>Representation is important</vt:lpstr>
      <vt:lpstr>Unintended consequences of focusing on representation in isolation…</vt:lpstr>
      <vt:lpstr>Too Hot To Handle (2024)…….</vt:lpstr>
      <vt:lpstr>PowerPoint Presentation</vt:lpstr>
      <vt:lpstr>Take aways …</vt:lpstr>
      <vt:lpstr>No short cut to culture change for leaders</vt:lpstr>
      <vt:lpstr>Questions?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Joy Warmington</dc:creator>
  <cp:lastModifiedBy>Asif Afridi</cp:lastModifiedBy>
  <cp:revision>7</cp:revision>
  <dcterms:created xsi:type="dcterms:W3CDTF">2024-02-15T13:57:15Z</dcterms:created>
  <dcterms:modified xsi:type="dcterms:W3CDTF">2024-11-12T12:16:56Z</dcterms:modified>
</cp:coreProperties>
</file>