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3"/>
  </p:sldMasterIdLst>
  <p:sldIdLst>
    <p:sldId id="256" r:id="rId4"/>
    <p:sldId id="257" r:id="rId5"/>
    <p:sldId id="258"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172E"/>
    <a:srgbClr val="20D0E4"/>
    <a:srgbClr val="000000"/>
    <a:srgbClr val="B4B5B7"/>
    <a:srgbClr val="BF1C22"/>
    <a:srgbClr val="21D0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48" autoAdjust="0"/>
    <p:restoredTop sz="94552" autoAdjust="0"/>
  </p:normalViewPr>
  <p:slideViewPr>
    <p:cSldViewPr snapToGrid="0">
      <p:cViewPr>
        <p:scale>
          <a:sx n="125" d="100"/>
          <a:sy n="125" d="100"/>
        </p:scale>
        <p:origin x="880" y="-4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microsoft.com/office/2016/11/relationships/changesInfo" Target="changesInfos/changesInfo1.xml"/><Relationship Id="rId5" Type="http://schemas.openxmlformats.org/officeDocument/2006/relationships/slide" Target="slides/slide2.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Badland" userId="153cae06-a13e-4064-9997-334dd6c8dfec" providerId="ADAL" clId="{C8856E52-8132-4334-9152-8F240F8BA2AC}"/>
    <pc:docChg chg="modSld">
      <pc:chgData name="Natalie  Badland" userId="153cae06-a13e-4064-9997-334dd6c8dfec" providerId="ADAL" clId="{C8856E52-8132-4334-9152-8F240F8BA2AC}" dt="2025-07-17T12:09:51.243" v="62" actId="404"/>
      <pc:docMkLst>
        <pc:docMk/>
      </pc:docMkLst>
      <pc:sldChg chg="modSp mod">
        <pc:chgData name="Natalie  Badland" userId="153cae06-a13e-4064-9997-334dd6c8dfec" providerId="ADAL" clId="{C8856E52-8132-4334-9152-8F240F8BA2AC}" dt="2025-07-17T12:09:51.243" v="62" actId="404"/>
        <pc:sldMkLst>
          <pc:docMk/>
          <pc:sldMk cId="565026719" sldId="256"/>
        </pc:sldMkLst>
        <pc:spChg chg="mod">
          <ac:chgData name="Natalie  Badland" userId="153cae06-a13e-4064-9997-334dd6c8dfec" providerId="ADAL" clId="{C8856E52-8132-4334-9152-8F240F8BA2AC}" dt="2025-07-17T12:09:19.255" v="13" actId="20577"/>
          <ac:spMkLst>
            <pc:docMk/>
            <pc:sldMk cId="565026719" sldId="256"/>
            <ac:spMk id="17" creationId="{0E99BC48-C218-B635-4C7E-F58D2F6A5440}"/>
          </ac:spMkLst>
        </pc:spChg>
        <pc:spChg chg="mod">
          <ac:chgData name="Natalie  Badland" userId="153cae06-a13e-4064-9997-334dd6c8dfec" providerId="ADAL" clId="{C8856E52-8132-4334-9152-8F240F8BA2AC}" dt="2025-07-17T12:09:26.870" v="32" actId="20577"/>
          <ac:spMkLst>
            <pc:docMk/>
            <pc:sldMk cId="565026719" sldId="256"/>
            <ac:spMk id="19" creationId="{2B044215-460E-EF29-26B8-7CF42383777C}"/>
          </ac:spMkLst>
        </pc:spChg>
        <pc:spChg chg="mod">
          <ac:chgData name="Natalie  Badland" userId="153cae06-a13e-4064-9997-334dd6c8dfec" providerId="ADAL" clId="{C8856E52-8132-4334-9152-8F240F8BA2AC}" dt="2025-07-17T12:09:51.243" v="62" actId="404"/>
          <ac:spMkLst>
            <pc:docMk/>
            <pc:sldMk cId="565026719" sldId="256"/>
            <ac:spMk id="24" creationId="{8F19F407-2759-0CF8-1ABD-B0A05E7DE9EC}"/>
          </ac:spMkLst>
        </pc:spChg>
      </pc:sldChg>
    </pc:docChg>
  </pc:docChgLst>
  <pc:docChgLst>
    <pc:chgData name="Natalie  Badland" userId="153cae06-a13e-4064-9997-334dd6c8dfec" providerId="ADAL" clId="{32264765-7896-43E8-A91D-102E21C93873}"/>
    <pc:docChg chg="modSld">
      <pc:chgData name="Natalie  Badland" userId="153cae06-a13e-4064-9997-334dd6c8dfec" providerId="ADAL" clId="{32264765-7896-43E8-A91D-102E21C93873}" dt="2025-02-06T15:12:50.831" v="116" actId="20577"/>
      <pc:docMkLst>
        <pc:docMk/>
      </pc:docMkLst>
      <pc:sldChg chg="modSp mod">
        <pc:chgData name="Natalie  Badland" userId="153cae06-a13e-4064-9997-334dd6c8dfec" providerId="ADAL" clId="{32264765-7896-43E8-A91D-102E21C93873}" dt="2025-02-06T15:12:50.831" v="116" actId="20577"/>
        <pc:sldMkLst>
          <pc:docMk/>
          <pc:sldMk cId="565026719" sldId="256"/>
        </pc:sldMkLst>
      </pc:sldChg>
    </pc:docChg>
  </pc:docChgLst>
  <pc:docChgLst>
    <pc:chgData name="Chloe Jones" userId="3ccb0b0c-ec0e-4afd-9afb-c4f2cef779bc" providerId="ADAL" clId="{6D8302F7-4545-4738-8AE6-572EC954100A}"/>
    <pc:docChg chg="modSld">
      <pc:chgData name="Chloe Jones" userId="3ccb0b0c-ec0e-4afd-9afb-c4f2cef779bc" providerId="ADAL" clId="{6D8302F7-4545-4738-8AE6-572EC954100A}" dt="2024-11-22T09:05:58.346" v="21" actId="20577"/>
      <pc:docMkLst>
        <pc:docMk/>
      </pc:docMkLst>
      <pc:sldChg chg="modSp mod">
        <pc:chgData name="Chloe Jones" userId="3ccb0b0c-ec0e-4afd-9afb-c4f2cef779bc" providerId="ADAL" clId="{6D8302F7-4545-4738-8AE6-572EC954100A}" dt="2024-11-22T09:05:58.346" v="21" actId="20577"/>
        <pc:sldMkLst>
          <pc:docMk/>
          <pc:sldMk cId="565026719" sldId="256"/>
        </pc:sldMkLst>
      </pc:sldChg>
    </pc:docChg>
  </pc:docChgLst>
  <pc:docChgLst>
    <pc:chgData name="Chloe Jones" userId="3ccb0b0c-ec0e-4afd-9afb-c4f2cef779bc" providerId="ADAL" clId="{5D03C778-812A-4AFD-B06F-3C911D125DE4}"/>
    <pc:docChg chg="modSld">
      <pc:chgData name="Chloe Jones" userId="3ccb0b0c-ec0e-4afd-9afb-c4f2cef779bc" providerId="ADAL" clId="{5D03C778-812A-4AFD-B06F-3C911D125DE4}" dt="2024-10-30T09:35:00.379" v="4" actId="20577"/>
      <pc:docMkLst>
        <pc:docMk/>
      </pc:docMkLst>
      <pc:sldChg chg="modSp mod">
        <pc:chgData name="Chloe Jones" userId="3ccb0b0c-ec0e-4afd-9afb-c4f2cef779bc" providerId="ADAL" clId="{5D03C778-812A-4AFD-B06F-3C911D125DE4}" dt="2024-10-30T09:35:00.379" v="4" actId="20577"/>
        <pc:sldMkLst>
          <pc:docMk/>
          <pc:sldMk cId="565026719" sldId="25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897C57-96A0-4AA8-9390-B6A1F3299BAB}" type="datetimeFigureOut">
              <a:rPr lang="en-GB" smtClean="0"/>
              <a:t>17/07/2025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DF854B-BD51-4CA9-9844-51A813E6D726}" type="slidenum">
              <a:rPr lang="en-GB" smtClean="0"/>
              <a:t>‹#›</a:t>
            </a:fld>
            <a:endParaRPr lang="en-GB"/>
          </a:p>
        </p:txBody>
      </p:sp>
    </p:spTree>
    <p:extLst>
      <p:ext uri="{BB962C8B-B14F-4D97-AF65-F5344CB8AC3E}">
        <p14:creationId xmlns:p14="http://schemas.microsoft.com/office/powerpoint/2010/main" val="3010080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97C57-96A0-4AA8-9390-B6A1F3299BAB}" type="datetimeFigureOut">
              <a:rPr lang="en-GB" smtClean="0"/>
              <a:t>17/07/2025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DF854B-BD51-4CA9-9844-51A813E6D726}" type="slidenum">
              <a:rPr lang="en-GB" smtClean="0"/>
              <a:t>‹#›</a:t>
            </a:fld>
            <a:endParaRPr lang="en-GB"/>
          </a:p>
        </p:txBody>
      </p:sp>
    </p:spTree>
    <p:extLst>
      <p:ext uri="{BB962C8B-B14F-4D97-AF65-F5344CB8AC3E}">
        <p14:creationId xmlns:p14="http://schemas.microsoft.com/office/powerpoint/2010/main" val="2331448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97C57-96A0-4AA8-9390-B6A1F3299BAB}" type="datetimeFigureOut">
              <a:rPr lang="en-GB" smtClean="0"/>
              <a:t>17/07/2025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DF854B-BD51-4CA9-9844-51A813E6D726}" type="slidenum">
              <a:rPr lang="en-GB" smtClean="0"/>
              <a:t>‹#›</a:t>
            </a:fld>
            <a:endParaRPr lang="en-GB"/>
          </a:p>
        </p:txBody>
      </p:sp>
    </p:spTree>
    <p:extLst>
      <p:ext uri="{BB962C8B-B14F-4D97-AF65-F5344CB8AC3E}">
        <p14:creationId xmlns:p14="http://schemas.microsoft.com/office/powerpoint/2010/main" val="620056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97C57-96A0-4AA8-9390-B6A1F3299BAB}" type="datetimeFigureOut">
              <a:rPr lang="en-GB" smtClean="0"/>
              <a:t>17/07/2025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DF854B-BD51-4CA9-9844-51A813E6D726}" type="slidenum">
              <a:rPr lang="en-GB" smtClean="0"/>
              <a:t>‹#›</a:t>
            </a:fld>
            <a:endParaRPr lang="en-GB"/>
          </a:p>
        </p:txBody>
      </p:sp>
    </p:spTree>
    <p:extLst>
      <p:ext uri="{BB962C8B-B14F-4D97-AF65-F5344CB8AC3E}">
        <p14:creationId xmlns:p14="http://schemas.microsoft.com/office/powerpoint/2010/main" val="3455353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897C57-96A0-4AA8-9390-B6A1F3299BAB}" type="datetimeFigureOut">
              <a:rPr lang="en-GB" smtClean="0"/>
              <a:t>17/07/2025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DF854B-BD51-4CA9-9844-51A813E6D726}" type="slidenum">
              <a:rPr lang="en-GB" smtClean="0"/>
              <a:t>‹#›</a:t>
            </a:fld>
            <a:endParaRPr lang="en-GB"/>
          </a:p>
        </p:txBody>
      </p:sp>
    </p:spTree>
    <p:extLst>
      <p:ext uri="{BB962C8B-B14F-4D97-AF65-F5344CB8AC3E}">
        <p14:creationId xmlns:p14="http://schemas.microsoft.com/office/powerpoint/2010/main" val="2173876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97C57-96A0-4AA8-9390-B6A1F3299BAB}" type="datetimeFigureOut">
              <a:rPr lang="en-GB" smtClean="0"/>
              <a:t>17/07/2025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DF854B-BD51-4CA9-9844-51A813E6D726}" type="slidenum">
              <a:rPr lang="en-GB" smtClean="0"/>
              <a:t>‹#›</a:t>
            </a:fld>
            <a:endParaRPr lang="en-GB"/>
          </a:p>
        </p:txBody>
      </p:sp>
    </p:spTree>
    <p:extLst>
      <p:ext uri="{BB962C8B-B14F-4D97-AF65-F5344CB8AC3E}">
        <p14:creationId xmlns:p14="http://schemas.microsoft.com/office/powerpoint/2010/main" val="1891037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897C57-96A0-4AA8-9390-B6A1F3299BAB}" type="datetimeFigureOut">
              <a:rPr lang="en-GB" smtClean="0"/>
              <a:t>17/07/2025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DF854B-BD51-4CA9-9844-51A813E6D726}" type="slidenum">
              <a:rPr lang="en-GB" smtClean="0"/>
              <a:t>‹#›</a:t>
            </a:fld>
            <a:endParaRPr lang="en-GB"/>
          </a:p>
        </p:txBody>
      </p:sp>
    </p:spTree>
    <p:extLst>
      <p:ext uri="{BB962C8B-B14F-4D97-AF65-F5344CB8AC3E}">
        <p14:creationId xmlns:p14="http://schemas.microsoft.com/office/powerpoint/2010/main" val="3015960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897C57-96A0-4AA8-9390-B6A1F3299BAB}" type="datetimeFigureOut">
              <a:rPr lang="en-GB" smtClean="0"/>
              <a:t>17/07/2025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DF854B-BD51-4CA9-9844-51A813E6D726}" type="slidenum">
              <a:rPr lang="en-GB" smtClean="0"/>
              <a:t>‹#›</a:t>
            </a:fld>
            <a:endParaRPr lang="en-GB"/>
          </a:p>
        </p:txBody>
      </p:sp>
    </p:spTree>
    <p:extLst>
      <p:ext uri="{BB962C8B-B14F-4D97-AF65-F5344CB8AC3E}">
        <p14:creationId xmlns:p14="http://schemas.microsoft.com/office/powerpoint/2010/main" val="3925134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97C57-96A0-4AA8-9390-B6A1F3299BAB}" type="datetimeFigureOut">
              <a:rPr lang="en-GB" smtClean="0"/>
              <a:t>17/07/2025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DF854B-BD51-4CA9-9844-51A813E6D726}" type="slidenum">
              <a:rPr lang="en-GB" smtClean="0"/>
              <a:t>‹#›</a:t>
            </a:fld>
            <a:endParaRPr lang="en-GB"/>
          </a:p>
        </p:txBody>
      </p:sp>
    </p:spTree>
    <p:extLst>
      <p:ext uri="{BB962C8B-B14F-4D97-AF65-F5344CB8AC3E}">
        <p14:creationId xmlns:p14="http://schemas.microsoft.com/office/powerpoint/2010/main" val="998229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F897C57-96A0-4AA8-9390-B6A1F3299BAB}" type="datetimeFigureOut">
              <a:rPr lang="en-GB" smtClean="0"/>
              <a:t>17/07/2025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DF854B-BD51-4CA9-9844-51A813E6D726}" type="slidenum">
              <a:rPr lang="en-GB" smtClean="0"/>
              <a:t>‹#›</a:t>
            </a:fld>
            <a:endParaRPr lang="en-GB"/>
          </a:p>
        </p:txBody>
      </p:sp>
    </p:spTree>
    <p:extLst>
      <p:ext uri="{BB962C8B-B14F-4D97-AF65-F5344CB8AC3E}">
        <p14:creationId xmlns:p14="http://schemas.microsoft.com/office/powerpoint/2010/main" val="1962500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F897C57-96A0-4AA8-9390-B6A1F3299BAB}" type="datetimeFigureOut">
              <a:rPr lang="en-GB" smtClean="0"/>
              <a:t>17/07/2025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DF854B-BD51-4CA9-9844-51A813E6D726}" type="slidenum">
              <a:rPr lang="en-GB" smtClean="0"/>
              <a:t>‹#›</a:t>
            </a:fld>
            <a:endParaRPr lang="en-GB"/>
          </a:p>
        </p:txBody>
      </p:sp>
    </p:spTree>
    <p:extLst>
      <p:ext uri="{BB962C8B-B14F-4D97-AF65-F5344CB8AC3E}">
        <p14:creationId xmlns:p14="http://schemas.microsoft.com/office/powerpoint/2010/main" val="3299424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8F897C57-96A0-4AA8-9390-B6A1F3299BAB}" type="datetimeFigureOut">
              <a:rPr lang="en-GB" smtClean="0"/>
              <a:t>17/07/2025</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47DF854B-BD51-4CA9-9844-51A813E6D726}" type="slidenum">
              <a:rPr lang="en-GB" smtClean="0"/>
              <a:t>‹#›</a:t>
            </a:fld>
            <a:endParaRPr lang="en-GB"/>
          </a:p>
        </p:txBody>
      </p:sp>
    </p:spTree>
    <p:extLst>
      <p:ext uri="{BB962C8B-B14F-4D97-AF65-F5344CB8AC3E}">
        <p14:creationId xmlns:p14="http://schemas.microsoft.com/office/powerpoint/2010/main" val="7581560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les@creativelive.uk"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542A29DD-0201-6845-6486-7925BFCB6096}"/>
              </a:ext>
            </a:extLst>
          </p:cNvPr>
          <p:cNvSpPr/>
          <p:nvPr/>
        </p:nvSpPr>
        <p:spPr>
          <a:xfrm>
            <a:off x="97790" y="114617"/>
            <a:ext cx="5191760" cy="863283"/>
          </a:xfrm>
          <a:prstGeom prst="rect">
            <a:avLst/>
          </a:prstGeom>
          <a:solidFill>
            <a:srgbClr val="08172E"/>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000" b="1" kern="100" dirty="0">
                <a:ea typeface="Aptos" panose="020B0004020202020204" pitchFamily="34" charset="0"/>
                <a:cs typeface="Times New Roman" panose="02020603050405020304" pitchFamily="18" charset="0"/>
              </a:rPr>
              <a:t>SHELL SCHEME EXTRAS</a:t>
            </a:r>
            <a:endParaRPr lang="en-GB" sz="1100" kern="100" dirty="0">
              <a:effectLst/>
              <a:ea typeface="Aptos" panose="020B0004020202020204" pitchFamily="34" charset="0"/>
              <a:cs typeface="Times New Roman" panose="02020603050405020304" pitchFamily="18" charset="0"/>
            </a:endParaRPr>
          </a:p>
          <a:p>
            <a:pPr algn="ctr">
              <a:lnSpc>
                <a:spcPct val="107000"/>
              </a:lnSpc>
              <a:spcAft>
                <a:spcPts val="800"/>
              </a:spcAft>
            </a:pPr>
            <a:r>
              <a:rPr lang="en-GB" sz="2000" b="1" kern="100" dirty="0">
                <a:effectLst/>
                <a:ea typeface="Aptos" panose="020B0004020202020204" pitchFamily="34" charset="0"/>
                <a:cs typeface="Times New Roman" panose="02020603050405020304" pitchFamily="18" charset="0"/>
              </a:rPr>
              <a:t>ORDER FORM</a:t>
            </a:r>
            <a:endParaRPr lang="en-GB" sz="1100" kern="100" dirty="0">
              <a:effectLst/>
              <a:ea typeface="Aptos" panose="020B0004020202020204" pitchFamily="34" charset="0"/>
              <a:cs typeface="Times New Roman" panose="02020603050405020304" pitchFamily="18" charset="0"/>
            </a:endParaRPr>
          </a:p>
        </p:txBody>
      </p:sp>
      <p:pic>
        <p:nvPicPr>
          <p:cNvPr id="57" name="Picture 56">
            <a:extLst>
              <a:ext uri="{FF2B5EF4-FFF2-40B4-BE49-F238E27FC236}">
                <a16:creationId xmlns:a16="http://schemas.microsoft.com/office/drawing/2014/main" id="{B59A229D-D368-117B-C978-9D28A6A81CC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5466773" y="114617"/>
            <a:ext cx="1224798" cy="1224280"/>
          </a:xfrm>
          <a:prstGeom prst="rect">
            <a:avLst/>
          </a:prstGeom>
          <a:noFill/>
          <a:ln>
            <a:noFill/>
          </a:ln>
        </p:spPr>
      </p:pic>
      <p:sp>
        <p:nvSpPr>
          <p:cNvPr id="58" name="Rectangle 57">
            <a:extLst>
              <a:ext uri="{FF2B5EF4-FFF2-40B4-BE49-F238E27FC236}">
                <a16:creationId xmlns:a16="http://schemas.microsoft.com/office/drawing/2014/main" id="{1B5CC67A-6EC0-1ACB-9E03-F52468E26379}"/>
              </a:ext>
            </a:extLst>
          </p:cNvPr>
          <p:cNvSpPr/>
          <p:nvPr/>
        </p:nvSpPr>
        <p:spPr>
          <a:xfrm>
            <a:off x="98424" y="1043624"/>
            <a:ext cx="1317625" cy="219075"/>
          </a:xfrm>
          <a:prstGeom prst="rect">
            <a:avLst/>
          </a:prstGeom>
          <a:solidFill>
            <a:srgbClr val="21D0E4"/>
          </a:solidFill>
          <a:ln>
            <a:solidFill>
              <a:srgbClr val="21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kern="100" dirty="0">
                <a:effectLst/>
                <a:ea typeface="Aptos" panose="020B0004020202020204" pitchFamily="34" charset="0"/>
                <a:cs typeface="Times New Roman" panose="02020603050405020304" pitchFamily="18" charset="0"/>
              </a:rPr>
              <a:t>SHOW: </a:t>
            </a:r>
            <a:endParaRPr lang="en-GB" kern="100" dirty="0">
              <a:effectLst/>
              <a:ea typeface="Aptos" panose="020B0004020202020204" pitchFamily="34" charset="0"/>
              <a:cs typeface="Times New Roman" panose="02020603050405020304" pitchFamily="18" charset="0"/>
            </a:endParaRPr>
          </a:p>
        </p:txBody>
      </p:sp>
      <p:sp>
        <p:nvSpPr>
          <p:cNvPr id="59" name="Rectangle 58">
            <a:extLst>
              <a:ext uri="{FF2B5EF4-FFF2-40B4-BE49-F238E27FC236}">
                <a16:creationId xmlns:a16="http://schemas.microsoft.com/office/drawing/2014/main" id="{49986015-A761-19B9-4CB1-69FE1187AB35}"/>
              </a:ext>
            </a:extLst>
          </p:cNvPr>
          <p:cNvSpPr/>
          <p:nvPr/>
        </p:nvSpPr>
        <p:spPr>
          <a:xfrm>
            <a:off x="97789" y="1316039"/>
            <a:ext cx="1318260" cy="219075"/>
          </a:xfrm>
          <a:prstGeom prst="rect">
            <a:avLst/>
          </a:prstGeom>
          <a:solidFill>
            <a:srgbClr val="21D0E4"/>
          </a:solidFill>
          <a:ln>
            <a:solidFill>
              <a:srgbClr val="21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100" b="1" dirty="0"/>
              <a:t>VENUE:</a:t>
            </a:r>
          </a:p>
        </p:txBody>
      </p:sp>
      <p:sp>
        <p:nvSpPr>
          <p:cNvPr id="60" name="Rectangle 59">
            <a:extLst>
              <a:ext uri="{FF2B5EF4-FFF2-40B4-BE49-F238E27FC236}">
                <a16:creationId xmlns:a16="http://schemas.microsoft.com/office/drawing/2014/main" id="{80C48DA6-D42C-16DE-FFA9-6591C8BC78D4}"/>
              </a:ext>
            </a:extLst>
          </p:cNvPr>
          <p:cNvSpPr/>
          <p:nvPr/>
        </p:nvSpPr>
        <p:spPr>
          <a:xfrm>
            <a:off x="99059" y="1598614"/>
            <a:ext cx="1318260" cy="219075"/>
          </a:xfrm>
          <a:prstGeom prst="rect">
            <a:avLst/>
          </a:prstGeom>
          <a:solidFill>
            <a:srgbClr val="21D0E4"/>
          </a:solidFill>
          <a:ln>
            <a:solidFill>
              <a:srgbClr val="21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100" b="1" dirty="0"/>
              <a:t>DATES:</a:t>
            </a:r>
          </a:p>
        </p:txBody>
      </p:sp>
      <p:sp>
        <p:nvSpPr>
          <p:cNvPr id="61" name="Text Box 8">
            <a:extLst>
              <a:ext uri="{FF2B5EF4-FFF2-40B4-BE49-F238E27FC236}">
                <a16:creationId xmlns:a16="http://schemas.microsoft.com/office/drawing/2014/main" id="{AE327D61-B9B0-7495-3D06-ABA66ADCAA5A}"/>
              </a:ext>
            </a:extLst>
          </p:cNvPr>
          <p:cNvSpPr txBox="1"/>
          <p:nvPr/>
        </p:nvSpPr>
        <p:spPr>
          <a:xfrm>
            <a:off x="1450658" y="1043623"/>
            <a:ext cx="3838892"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8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1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100" b="1" dirty="0">
                <a:effectLst/>
                <a:latin typeface="Arial" panose="020B0604020202020204" pitchFamily="34" charset="0"/>
                <a:ea typeface="Calibri" panose="020F0502020204030204" pitchFamily="34" charset="0"/>
              </a:rPr>
              <a:t>The Cleaning Show 2025</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2" name="Text Box 8">
            <a:extLst>
              <a:ext uri="{FF2B5EF4-FFF2-40B4-BE49-F238E27FC236}">
                <a16:creationId xmlns:a16="http://schemas.microsoft.com/office/drawing/2014/main" id="{9DC94607-A7CA-D6C4-575C-A2136DD82CED}"/>
              </a:ext>
            </a:extLst>
          </p:cNvPr>
          <p:cNvSpPr txBox="1"/>
          <p:nvPr/>
        </p:nvSpPr>
        <p:spPr>
          <a:xfrm>
            <a:off x="1450658" y="1316038"/>
            <a:ext cx="3838892"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8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1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100" b="1" dirty="0">
                <a:effectLst/>
                <a:latin typeface="Arial" panose="020B0604020202020204" pitchFamily="34" charset="0"/>
                <a:ea typeface="Calibri" panose="020F0502020204030204" pitchFamily="34" charset="0"/>
              </a:rPr>
              <a:t>Excel, London</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3" name="Text Box 8">
            <a:extLst>
              <a:ext uri="{FF2B5EF4-FFF2-40B4-BE49-F238E27FC236}">
                <a16:creationId xmlns:a16="http://schemas.microsoft.com/office/drawing/2014/main" id="{AE6D23F3-9746-9862-BA0F-11E033AFF453}"/>
              </a:ext>
            </a:extLst>
          </p:cNvPr>
          <p:cNvSpPr txBox="1"/>
          <p:nvPr/>
        </p:nvSpPr>
        <p:spPr>
          <a:xfrm>
            <a:off x="1450658" y="1598614"/>
            <a:ext cx="3838892"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100" b="1" dirty="0">
                <a:effectLst/>
                <a:latin typeface="Arial" panose="020B0604020202020204" pitchFamily="34" charset="0"/>
                <a:ea typeface="Calibri" panose="020F0502020204030204" pitchFamily="34" charset="0"/>
              </a:rPr>
              <a:t>18-20 March 2025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050" name="TextBox 2049">
            <a:extLst>
              <a:ext uri="{FF2B5EF4-FFF2-40B4-BE49-F238E27FC236}">
                <a16:creationId xmlns:a16="http://schemas.microsoft.com/office/drawing/2014/main" id="{048FC569-5445-D9D0-EFE7-AA4AA62A1DE9}"/>
              </a:ext>
            </a:extLst>
          </p:cNvPr>
          <p:cNvSpPr txBox="1"/>
          <p:nvPr/>
        </p:nvSpPr>
        <p:spPr>
          <a:xfrm>
            <a:off x="5372420" y="1392236"/>
            <a:ext cx="1386520" cy="923330"/>
          </a:xfrm>
          <a:prstGeom prst="rect">
            <a:avLst/>
          </a:prstGeom>
          <a:noFill/>
        </p:spPr>
        <p:txBody>
          <a:bodyPr wrap="square" rtlCol="0">
            <a:spAutoFit/>
          </a:bodyPr>
          <a:lstStyle/>
          <a:p>
            <a:pPr algn="ctr"/>
            <a:r>
              <a:rPr lang="en-GB" sz="900"/>
              <a:t>Creative Live </a:t>
            </a:r>
            <a:r>
              <a:rPr lang="en-GB" sz="900" dirty="0"/>
              <a:t>LTD</a:t>
            </a:r>
          </a:p>
          <a:p>
            <a:pPr algn="ctr"/>
            <a:r>
              <a:rPr lang="en-GB" sz="900" dirty="0"/>
              <a:t>2-3 Arley Industrial Estate</a:t>
            </a:r>
          </a:p>
          <a:p>
            <a:pPr algn="ctr"/>
            <a:r>
              <a:rPr lang="en-GB" sz="900" dirty="0"/>
              <a:t>Colliers Way</a:t>
            </a:r>
          </a:p>
          <a:p>
            <a:pPr algn="ctr"/>
            <a:r>
              <a:rPr lang="en-GB" sz="900" dirty="0"/>
              <a:t>Arley, Coventry</a:t>
            </a:r>
          </a:p>
          <a:p>
            <a:pPr algn="ctr"/>
            <a:r>
              <a:rPr lang="en-GB" sz="900" dirty="0"/>
              <a:t>CV7 8HN  </a:t>
            </a:r>
          </a:p>
        </p:txBody>
      </p:sp>
      <p:sp>
        <p:nvSpPr>
          <p:cNvPr id="2051" name="Rectangle 2050">
            <a:extLst>
              <a:ext uri="{FF2B5EF4-FFF2-40B4-BE49-F238E27FC236}">
                <a16:creationId xmlns:a16="http://schemas.microsoft.com/office/drawing/2014/main" id="{B3A5C90C-B31E-240C-73DC-EF45A68153FA}"/>
              </a:ext>
            </a:extLst>
          </p:cNvPr>
          <p:cNvSpPr/>
          <p:nvPr/>
        </p:nvSpPr>
        <p:spPr>
          <a:xfrm>
            <a:off x="97789" y="1881189"/>
            <a:ext cx="1318260" cy="401006"/>
          </a:xfrm>
          <a:prstGeom prst="rect">
            <a:avLst/>
          </a:prstGeom>
          <a:solidFill>
            <a:srgbClr val="21D0E4"/>
          </a:solidFill>
          <a:ln>
            <a:solidFill>
              <a:srgbClr val="21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100" b="1" dirty="0"/>
              <a:t>STAND NUMBER:</a:t>
            </a:r>
          </a:p>
        </p:txBody>
      </p:sp>
      <p:sp>
        <p:nvSpPr>
          <p:cNvPr id="2052" name="Text Box 8">
            <a:extLst>
              <a:ext uri="{FF2B5EF4-FFF2-40B4-BE49-F238E27FC236}">
                <a16:creationId xmlns:a16="http://schemas.microsoft.com/office/drawing/2014/main" id="{EEAF50B6-7A20-6447-9066-B8C2D4A0C939}"/>
              </a:ext>
            </a:extLst>
          </p:cNvPr>
          <p:cNvSpPr txBox="1"/>
          <p:nvPr/>
        </p:nvSpPr>
        <p:spPr>
          <a:xfrm>
            <a:off x="1450657" y="1881189"/>
            <a:ext cx="1692592" cy="401006"/>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053" name="Rectangle 2052">
            <a:extLst>
              <a:ext uri="{FF2B5EF4-FFF2-40B4-BE49-F238E27FC236}">
                <a16:creationId xmlns:a16="http://schemas.microsoft.com/office/drawing/2014/main" id="{340F598D-8C07-4149-39A7-53672DCC33B8}"/>
              </a:ext>
            </a:extLst>
          </p:cNvPr>
          <p:cNvSpPr/>
          <p:nvPr/>
        </p:nvSpPr>
        <p:spPr>
          <a:xfrm>
            <a:off x="97789" y="2345695"/>
            <a:ext cx="1318260" cy="401006"/>
          </a:xfrm>
          <a:prstGeom prst="rect">
            <a:avLst/>
          </a:prstGeom>
          <a:solidFill>
            <a:srgbClr val="21D0E4"/>
          </a:solidFill>
          <a:ln>
            <a:solidFill>
              <a:srgbClr val="21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100" b="1" dirty="0"/>
              <a:t>DEADLINE DATE:</a:t>
            </a:r>
          </a:p>
        </p:txBody>
      </p:sp>
      <p:sp>
        <p:nvSpPr>
          <p:cNvPr id="2054" name="Text Box 8">
            <a:extLst>
              <a:ext uri="{FF2B5EF4-FFF2-40B4-BE49-F238E27FC236}">
                <a16:creationId xmlns:a16="http://schemas.microsoft.com/office/drawing/2014/main" id="{4B87A610-36C6-6698-3C24-A5D66E853F61}"/>
              </a:ext>
            </a:extLst>
          </p:cNvPr>
          <p:cNvSpPr txBox="1"/>
          <p:nvPr/>
        </p:nvSpPr>
        <p:spPr>
          <a:xfrm>
            <a:off x="1450657" y="2345695"/>
            <a:ext cx="1692592" cy="401006"/>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b="1" dirty="0">
                <a:solidFill>
                  <a:srgbClr val="FF0000"/>
                </a:solidFill>
                <a:effectLst/>
                <a:latin typeface="Arial" panose="020B0604020202020204" pitchFamily="34" charset="0"/>
                <a:ea typeface="Calibri" panose="020F0502020204030204" pitchFamily="34" charset="0"/>
              </a:rPr>
              <a:t>18</a:t>
            </a:r>
            <a:r>
              <a:rPr lang="en-GB" b="1" baseline="30000" dirty="0">
                <a:solidFill>
                  <a:srgbClr val="FF0000"/>
                </a:solidFill>
                <a:effectLst/>
                <a:latin typeface="Arial" panose="020B0604020202020204" pitchFamily="34" charset="0"/>
                <a:ea typeface="Calibri" panose="020F0502020204030204" pitchFamily="34" charset="0"/>
              </a:rPr>
              <a:t>th</a:t>
            </a:r>
            <a:r>
              <a:rPr lang="en-GB" b="1" dirty="0">
                <a:solidFill>
                  <a:srgbClr val="FF0000"/>
                </a:solidFill>
                <a:effectLst/>
                <a:latin typeface="Arial" panose="020B0604020202020204" pitchFamily="34" charset="0"/>
                <a:ea typeface="Calibri" panose="020F0502020204030204" pitchFamily="34" charset="0"/>
              </a:rPr>
              <a:t> Feb 2025</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057" name="Rectangle 2056">
            <a:extLst>
              <a:ext uri="{FF2B5EF4-FFF2-40B4-BE49-F238E27FC236}">
                <a16:creationId xmlns:a16="http://schemas.microsoft.com/office/drawing/2014/main" id="{C8213E09-E1BC-043B-F921-78E1F8E279DB}"/>
              </a:ext>
            </a:extLst>
          </p:cNvPr>
          <p:cNvSpPr/>
          <p:nvPr/>
        </p:nvSpPr>
        <p:spPr>
          <a:xfrm>
            <a:off x="97788" y="2793100"/>
            <a:ext cx="6611620" cy="351155"/>
          </a:xfrm>
          <a:prstGeom prst="rect">
            <a:avLst/>
          </a:prstGeom>
          <a:solidFill>
            <a:srgbClr val="08172E"/>
          </a:solidFill>
          <a:ln>
            <a:solidFill>
              <a:srgbClr val="08172E"/>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1600" b="1" kern="100">
                <a:effectLst/>
                <a:ea typeface="Aptos" panose="020B0004020202020204" pitchFamily="34" charset="0"/>
                <a:cs typeface="Times New Roman" panose="02020603050405020304" pitchFamily="18" charset="0"/>
              </a:rPr>
              <a:t>CUSTOMER DETAILS </a:t>
            </a:r>
            <a:endParaRPr lang="en-GB" sz="1100" kern="100">
              <a:effectLst/>
              <a:ea typeface="Aptos" panose="020B0004020202020204" pitchFamily="34" charset="0"/>
              <a:cs typeface="Times New Roman" panose="02020603050405020304" pitchFamily="18" charset="0"/>
            </a:endParaRPr>
          </a:p>
        </p:txBody>
      </p:sp>
      <p:sp>
        <p:nvSpPr>
          <p:cNvPr id="2058" name="TextBox 2057">
            <a:extLst>
              <a:ext uri="{FF2B5EF4-FFF2-40B4-BE49-F238E27FC236}">
                <a16:creationId xmlns:a16="http://schemas.microsoft.com/office/drawing/2014/main" id="{E2B23891-4C99-0EA3-75ED-2E51353D4A02}"/>
              </a:ext>
            </a:extLst>
          </p:cNvPr>
          <p:cNvSpPr txBox="1"/>
          <p:nvPr/>
        </p:nvSpPr>
        <p:spPr>
          <a:xfrm>
            <a:off x="3143248" y="2354278"/>
            <a:ext cx="2366963" cy="400110"/>
          </a:xfrm>
          <a:prstGeom prst="rect">
            <a:avLst/>
          </a:prstGeom>
          <a:noFill/>
        </p:spPr>
        <p:txBody>
          <a:bodyPr wrap="square" rtlCol="0">
            <a:spAutoFit/>
          </a:bodyPr>
          <a:lstStyle/>
          <a:p>
            <a:r>
              <a:rPr lang="en-GB" sz="1000" b="1" dirty="0"/>
              <a:t>Email: </a:t>
            </a:r>
            <a:r>
              <a:rPr lang="en-GB" sz="1000" dirty="0">
                <a:hlinkClick r:id="rId3"/>
              </a:rPr>
              <a:t>sales@creativelive.uk</a:t>
            </a:r>
            <a:endParaRPr lang="en-GB" sz="1000" dirty="0"/>
          </a:p>
          <a:p>
            <a:r>
              <a:rPr lang="en-GB" sz="1000" b="1" dirty="0"/>
              <a:t>Telephone: </a:t>
            </a:r>
            <a:r>
              <a:rPr lang="en-GB" sz="1000" dirty="0"/>
              <a:t>01676 545 410</a:t>
            </a:r>
          </a:p>
        </p:txBody>
      </p:sp>
      <p:sp>
        <p:nvSpPr>
          <p:cNvPr id="2059" name="Rectangle 2058">
            <a:extLst>
              <a:ext uri="{FF2B5EF4-FFF2-40B4-BE49-F238E27FC236}">
                <a16:creationId xmlns:a16="http://schemas.microsoft.com/office/drawing/2014/main" id="{2387DC0D-10D9-BFEB-2D80-6EBE8AA61C71}"/>
              </a:ext>
            </a:extLst>
          </p:cNvPr>
          <p:cNvSpPr/>
          <p:nvPr/>
        </p:nvSpPr>
        <p:spPr>
          <a:xfrm>
            <a:off x="97789" y="3185463"/>
            <a:ext cx="1541145" cy="167640"/>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900" b="1" kern="100" dirty="0">
                <a:effectLst/>
                <a:ea typeface="Aptos" panose="020B0004020202020204" pitchFamily="34" charset="0"/>
                <a:cs typeface="Times New Roman" panose="02020603050405020304" pitchFamily="18" charset="0"/>
              </a:rPr>
              <a:t> Company Name</a:t>
            </a:r>
            <a:endParaRPr lang="en-GB" sz="1400" b="1" kern="100" dirty="0">
              <a:effectLst/>
              <a:ea typeface="Aptos" panose="020B0004020202020204" pitchFamily="34" charset="0"/>
              <a:cs typeface="Times New Roman" panose="02020603050405020304" pitchFamily="18" charset="0"/>
            </a:endParaRPr>
          </a:p>
        </p:txBody>
      </p:sp>
      <p:sp>
        <p:nvSpPr>
          <p:cNvPr id="2060" name="Rectangle 2059">
            <a:extLst>
              <a:ext uri="{FF2B5EF4-FFF2-40B4-BE49-F238E27FC236}">
                <a16:creationId xmlns:a16="http://schemas.microsoft.com/office/drawing/2014/main" id="{44E8C546-45BD-CC89-C078-C124FB88C279}"/>
              </a:ext>
            </a:extLst>
          </p:cNvPr>
          <p:cNvSpPr/>
          <p:nvPr/>
        </p:nvSpPr>
        <p:spPr>
          <a:xfrm>
            <a:off x="97789" y="3418826"/>
            <a:ext cx="1541145" cy="167640"/>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900" b="1" kern="100" dirty="0">
                <a:effectLst/>
                <a:ea typeface="Aptos" panose="020B0004020202020204" pitchFamily="34" charset="0"/>
                <a:cs typeface="Times New Roman" panose="02020603050405020304" pitchFamily="18" charset="0"/>
              </a:rPr>
              <a:t> Email Address</a:t>
            </a:r>
            <a:endParaRPr lang="en-GB" sz="1400" b="1" kern="100" dirty="0">
              <a:effectLst/>
              <a:ea typeface="Aptos" panose="020B0004020202020204" pitchFamily="34" charset="0"/>
              <a:cs typeface="Times New Roman" panose="02020603050405020304" pitchFamily="18" charset="0"/>
            </a:endParaRPr>
          </a:p>
        </p:txBody>
      </p:sp>
      <p:sp>
        <p:nvSpPr>
          <p:cNvPr id="2061" name="Rectangle 2060">
            <a:extLst>
              <a:ext uri="{FF2B5EF4-FFF2-40B4-BE49-F238E27FC236}">
                <a16:creationId xmlns:a16="http://schemas.microsoft.com/office/drawing/2014/main" id="{73446CD3-8E36-C0B4-927E-A19248B754D7}"/>
              </a:ext>
            </a:extLst>
          </p:cNvPr>
          <p:cNvSpPr/>
          <p:nvPr/>
        </p:nvSpPr>
        <p:spPr>
          <a:xfrm>
            <a:off x="97789" y="3663341"/>
            <a:ext cx="1541145" cy="167640"/>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900" b="1" kern="100" dirty="0">
                <a:effectLst/>
                <a:ea typeface="Aptos" panose="020B0004020202020204" pitchFamily="34" charset="0"/>
                <a:cs typeface="Times New Roman" panose="02020603050405020304" pitchFamily="18" charset="0"/>
              </a:rPr>
              <a:t> Company Name</a:t>
            </a:r>
            <a:endParaRPr lang="en-GB" sz="1400" b="1" kern="100" dirty="0">
              <a:effectLst/>
              <a:ea typeface="Aptos" panose="020B0004020202020204" pitchFamily="34" charset="0"/>
              <a:cs typeface="Times New Roman" panose="02020603050405020304" pitchFamily="18" charset="0"/>
            </a:endParaRPr>
          </a:p>
        </p:txBody>
      </p:sp>
      <p:sp>
        <p:nvSpPr>
          <p:cNvPr id="2062" name="Rectangle 2061">
            <a:extLst>
              <a:ext uri="{FF2B5EF4-FFF2-40B4-BE49-F238E27FC236}">
                <a16:creationId xmlns:a16="http://schemas.microsoft.com/office/drawing/2014/main" id="{F1080443-3B13-65DE-41B0-14B60C559769}"/>
              </a:ext>
            </a:extLst>
          </p:cNvPr>
          <p:cNvSpPr/>
          <p:nvPr/>
        </p:nvSpPr>
        <p:spPr>
          <a:xfrm>
            <a:off x="97789" y="3896704"/>
            <a:ext cx="1541145" cy="167640"/>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900" b="1" kern="100" dirty="0">
                <a:effectLst/>
                <a:ea typeface="Aptos" panose="020B0004020202020204" pitchFamily="34" charset="0"/>
                <a:cs typeface="Times New Roman" panose="02020603050405020304" pitchFamily="18" charset="0"/>
              </a:rPr>
              <a:t> Telephone Number</a:t>
            </a:r>
            <a:endParaRPr lang="en-GB" sz="1400" b="1" kern="100" dirty="0">
              <a:effectLst/>
              <a:ea typeface="Aptos" panose="020B0004020202020204" pitchFamily="34" charset="0"/>
              <a:cs typeface="Times New Roman" panose="02020603050405020304" pitchFamily="18" charset="0"/>
            </a:endParaRPr>
          </a:p>
        </p:txBody>
      </p:sp>
      <p:sp>
        <p:nvSpPr>
          <p:cNvPr id="2063" name="Rectangle 2062">
            <a:extLst>
              <a:ext uri="{FF2B5EF4-FFF2-40B4-BE49-F238E27FC236}">
                <a16:creationId xmlns:a16="http://schemas.microsoft.com/office/drawing/2014/main" id="{B7D966D9-A732-B0F1-47C0-CDADD6F1FF6B}"/>
              </a:ext>
            </a:extLst>
          </p:cNvPr>
          <p:cNvSpPr/>
          <p:nvPr/>
        </p:nvSpPr>
        <p:spPr>
          <a:xfrm>
            <a:off x="97788" y="4141846"/>
            <a:ext cx="1541145" cy="167640"/>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900" b="1" kern="100" dirty="0">
                <a:effectLst/>
                <a:ea typeface="Aptos" panose="020B0004020202020204" pitchFamily="34" charset="0"/>
                <a:cs typeface="Times New Roman" panose="02020603050405020304" pitchFamily="18" charset="0"/>
              </a:rPr>
              <a:t> Mobile Number</a:t>
            </a:r>
            <a:endParaRPr lang="en-GB" sz="1400" b="1" kern="100" dirty="0">
              <a:effectLst/>
              <a:ea typeface="Aptos" panose="020B0004020202020204" pitchFamily="34" charset="0"/>
              <a:cs typeface="Times New Roman" panose="02020603050405020304" pitchFamily="18" charset="0"/>
            </a:endParaRPr>
          </a:p>
        </p:txBody>
      </p:sp>
      <p:sp>
        <p:nvSpPr>
          <p:cNvPr id="2064" name="Rectangle 2063">
            <a:extLst>
              <a:ext uri="{FF2B5EF4-FFF2-40B4-BE49-F238E27FC236}">
                <a16:creationId xmlns:a16="http://schemas.microsoft.com/office/drawing/2014/main" id="{6E5B1A26-548F-2EB1-8F4B-CE6B82E0D903}"/>
              </a:ext>
            </a:extLst>
          </p:cNvPr>
          <p:cNvSpPr/>
          <p:nvPr/>
        </p:nvSpPr>
        <p:spPr>
          <a:xfrm>
            <a:off x="3559492" y="3184567"/>
            <a:ext cx="1541145" cy="167640"/>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900" b="1" kern="100" dirty="0">
                <a:effectLst/>
                <a:ea typeface="Aptos" panose="020B0004020202020204" pitchFamily="34" charset="0"/>
                <a:cs typeface="Times New Roman" panose="02020603050405020304" pitchFamily="18" charset="0"/>
              </a:rPr>
              <a:t> Invoice Address</a:t>
            </a:r>
            <a:endParaRPr lang="en-GB" sz="1400" b="1" kern="100" dirty="0">
              <a:effectLst/>
              <a:ea typeface="Aptos" panose="020B0004020202020204" pitchFamily="34" charset="0"/>
              <a:cs typeface="Times New Roman" panose="02020603050405020304" pitchFamily="18" charset="0"/>
            </a:endParaRPr>
          </a:p>
        </p:txBody>
      </p:sp>
      <p:sp>
        <p:nvSpPr>
          <p:cNvPr id="2065" name="Rectangle 2064">
            <a:extLst>
              <a:ext uri="{FF2B5EF4-FFF2-40B4-BE49-F238E27FC236}">
                <a16:creationId xmlns:a16="http://schemas.microsoft.com/office/drawing/2014/main" id="{B19E1BF6-62B2-A5FE-A10A-B9E6D921287C}"/>
              </a:ext>
            </a:extLst>
          </p:cNvPr>
          <p:cNvSpPr/>
          <p:nvPr/>
        </p:nvSpPr>
        <p:spPr>
          <a:xfrm>
            <a:off x="3559492" y="4140950"/>
            <a:ext cx="1541145" cy="167640"/>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900" b="1" kern="100" dirty="0">
                <a:effectLst/>
                <a:ea typeface="Aptos" panose="020B0004020202020204" pitchFamily="34" charset="0"/>
                <a:cs typeface="Times New Roman" panose="02020603050405020304" pitchFamily="18" charset="0"/>
              </a:rPr>
              <a:t>Post Code</a:t>
            </a:r>
            <a:endParaRPr lang="en-GB" sz="1400" b="1" kern="100" dirty="0">
              <a:effectLst/>
              <a:ea typeface="Aptos" panose="020B0004020202020204" pitchFamily="34" charset="0"/>
              <a:cs typeface="Times New Roman" panose="02020603050405020304" pitchFamily="18" charset="0"/>
            </a:endParaRPr>
          </a:p>
        </p:txBody>
      </p:sp>
      <p:sp>
        <p:nvSpPr>
          <p:cNvPr id="2066" name="Rectangle 2065">
            <a:extLst>
              <a:ext uri="{FF2B5EF4-FFF2-40B4-BE49-F238E27FC236}">
                <a16:creationId xmlns:a16="http://schemas.microsoft.com/office/drawing/2014/main" id="{662D06A4-C92E-250E-1712-BF801C4A1ACF}"/>
              </a:ext>
            </a:extLst>
          </p:cNvPr>
          <p:cNvSpPr/>
          <p:nvPr/>
        </p:nvSpPr>
        <p:spPr>
          <a:xfrm>
            <a:off x="1697989" y="3184567"/>
            <a:ext cx="1802448" cy="167640"/>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900" kern="100" dirty="0">
              <a:solidFill>
                <a:sysClr val="windowText" lastClr="000000"/>
              </a:solidFill>
              <a:effectLst/>
              <a:ea typeface="Aptos" panose="020B0004020202020204" pitchFamily="34" charset="0"/>
              <a:cs typeface="Times New Roman" panose="02020603050405020304" pitchFamily="18" charset="0"/>
            </a:endParaRPr>
          </a:p>
        </p:txBody>
      </p:sp>
      <p:sp>
        <p:nvSpPr>
          <p:cNvPr id="2076" name="Rectangle 2075">
            <a:extLst>
              <a:ext uri="{FF2B5EF4-FFF2-40B4-BE49-F238E27FC236}">
                <a16:creationId xmlns:a16="http://schemas.microsoft.com/office/drawing/2014/main" id="{2752D575-25EC-99B1-8E17-7511A1BC7CC7}"/>
              </a:ext>
            </a:extLst>
          </p:cNvPr>
          <p:cNvSpPr/>
          <p:nvPr/>
        </p:nvSpPr>
        <p:spPr>
          <a:xfrm>
            <a:off x="102390" y="5787067"/>
            <a:ext cx="6602414" cy="351155"/>
          </a:xfrm>
          <a:prstGeom prst="rect">
            <a:avLst/>
          </a:prstGeom>
          <a:solidFill>
            <a:srgbClr val="08172E"/>
          </a:solidFill>
          <a:ln>
            <a:solidFill>
              <a:srgbClr val="08172E"/>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1600" b="1" kern="100" dirty="0">
                <a:effectLst/>
                <a:ea typeface="Aptos" panose="020B0004020202020204" pitchFamily="34" charset="0"/>
                <a:cs typeface="Times New Roman" panose="02020603050405020304" pitchFamily="18" charset="0"/>
              </a:rPr>
              <a:t>SHELL SCHEME</a:t>
            </a:r>
            <a:endParaRPr lang="en-GB" sz="1100" kern="100" dirty="0">
              <a:effectLst/>
              <a:ea typeface="Aptos" panose="020B0004020202020204" pitchFamily="34" charset="0"/>
              <a:cs typeface="Times New Roman" panose="02020603050405020304" pitchFamily="18" charset="0"/>
            </a:endParaRPr>
          </a:p>
        </p:txBody>
      </p:sp>
      <p:graphicFrame>
        <p:nvGraphicFramePr>
          <p:cNvPr id="2079" name="Table 2078">
            <a:extLst>
              <a:ext uri="{FF2B5EF4-FFF2-40B4-BE49-F238E27FC236}">
                <a16:creationId xmlns:a16="http://schemas.microsoft.com/office/drawing/2014/main" id="{F3737237-1E7A-5089-5605-2DE0D7084D5F}"/>
              </a:ext>
            </a:extLst>
          </p:cNvPr>
          <p:cNvGraphicFramePr>
            <a:graphicFrameLocks noGrp="1"/>
          </p:cNvGraphicFramePr>
          <p:nvPr>
            <p:extLst>
              <p:ext uri="{D42A27DB-BD31-4B8C-83A1-F6EECF244321}">
                <p14:modId xmlns:p14="http://schemas.microsoft.com/office/powerpoint/2010/main" val="4059376549"/>
              </p:ext>
            </p:extLst>
          </p:nvPr>
        </p:nvGraphicFramePr>
        <p:xfrm>
          <a:off x="93184" y="6167145"/>
          <a:ext cx="6611620" cy="2042160"/>
        </p:xfrm>
        <a:graphic>
          <a:graphicData uri="http://schemas.openxmlformats.org/drawingml/2006/table">
            <a:tbl>
              <a:tblPr firstRow="1" bandRow="1">
                <a:tableStyleId>{5940675A-B579-460E-94D1-54222C63F5DA}</a:tableStyleId>
              </a:tblPr>
              <a:tblGrid>
                <a:gridCol w="2194561">
                  <a:extLst>
                    <a:ext uri="{9D8B030D-6E8A-4147-A177-3AD203B41FA5}">
                      <a16:colId xmlns:a16="http://schemas.microsoft.com/office/drawing/2014/main" val="2012153867"/>
                    </a:ext>
                  </a:extLst>
                </a:gridCol>
                <a:gridCol w="1223855">
                  <a:extLst>
                    <a:ext uri="{9D8B030D-6E8A-4147-A177-3AD203B41FA5}">
                      <a16:colId xmlns:a16="http://schemas.microsoft.com/office/drawing/2014/main" val="3919054984"/>
                    </a:ext>
                  </a:extLst>
                </a:gridCol>
                <a:gridCol w="1441307">
                  <a:extLst>
                    <a:ext uri="{9D8B030D-6E8A-4147-A177-3AD203B41FA5}">
                      <a16:colId xmlns:a16="http://schemas.microsoft.com/office/drawing/2014/main" val="2156899273"/>
                    </a:ext>
                  </a:extLst>
                </a:gridCol>
                <a:gridCol w="1007372">
                  <a:extLst>
                    <a:ext uri="{9D8B030D-6E8A-4147-A177-3AD203B41FA5}">
                      <a16:colId xmlns:a16="http://schemas.microsoft.com/office/drawing/2014/main" val="620478728"/>
                    </a:ext>
                  </a:extLst>
                </a:gridCol>
                <a:gridCol w="744525">
                  <a:extLst>
                    <a:ext uri="{9D8B030D-6E8A-4147-A177-3AD203B41FA5}">
                      <a16:colId xmlns:a16="http://schemas.microsoft.com/office/drawing/2014/main" val="1982479790"/>
                    </a:ext>
                  </a:extLst>
                </a:gridCol>
              </a:tblGrid>
              <a:tr h="277636">
                <a:tc>
                  <a:txBody>
                    <a:bodyPr/>
                    <a:lstStyle/>
                    <a:p>
                      <a:pPr algn="ctr"/>
                      <a:r>
                        <a:rPr lang="en-GB" sz="900" b="1" dirty="0">
                          <a:solidFill>
                            <a:schemeClr val="bg1"/>
                          </a:solidFill>
                        </a:rPr>
                        <a:t>SHELL SCHEME ELECTRICAL ITEMS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B5B7"/>
                    </a:solidFill>
                  </a:tcPr>
                </a:tc>
                <a:tc>
                  <a:txBody>
                    <a:bodyPr/>
                    <a:lstStyle/>
                    <a:p>
                      <a:pPr algn="ctr"/>
                      <a:r>
                        <a:rPr lang="en-GB" sz="800" b="1" dirty="0">
                          <a:solidFill>
                            <a:schemeClr val="bg1"/>
                          </a:solidFill>
                        </a:rPr>
                        <a:t>EARLY BOOKING </a:t>
                      </a:r>
                    </a:p>
                    <a:p>
                      <a:pPr algn="ctr"/>
                      <a:r>
                        <a:rPr lang="en-GB" sz="800" b="1" dirty="0">
                          <a:solidFill>
                            <a:schemeClr val="bg1"/>
                          </a:solidFill>
                        </a:rPr>
                        <a:t>RATE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B5B7"/>
                    </a:solidFill>
                  </a:tcPr>
                </a:tc>
                <a:tc>
                  <a:txBody>
                    <a:bodyPr/>
                    <a:lstStyle/>
                    <a:p>
                      <a:pPr algn="ctr"/>
                      <a:r>
                        <a:rPr lang="en-GB" sz="1050" b="1" dirty="0">
                          <a:solidFill>
                            <a:schemeClr val="bg1"/>
                          </a:solidFill>
                        </a:rPr>
                        <a:t>STANDARD PRICE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B5B7"/>
                    </a:solidFill>
                  </a:tcPr>
                </a:tc>
                <a:tc>
                  <a:txBody>
                    <a:bodyPr/>
                    <a:lstStyle/>
                    <a:p>
                      <a:pPr algn="ctr"/>
                      <a:r>
                        <a:rPr lang="en-GB" sz="1050" b="1" dirty="0">
                          <a:solidFill>
                            <a:schemeClr val="bg1"/>
                          </a:solidFill>
                        </a:rPr>
                        <a:t>QUANTITY</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B5B7"/>
                    </a:solidFill>
                  </a:tcPr>
                </a:tc>
                <a:tc>
                  <a:txBody>
                    <a:bodyPr/>
                    <a:lstStyle/>
                    <a:p>
                      <a:pPr algn="ctr"/>
                      <a:r>
                        <a:rPr lang="en-GB" sz="1050" b="1" dirty="0">
                          <a:solidFill>
                            <a:schemeClr val="bg1"/>
                          </a:solidFill>
                        </a:rPr>
                        <a:t>TOTAL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B5B7"/>
                    </a:solidFill>
                  </a:tcPr>
                </a:tc>
                <a:extLst>
                  <a:ext uri="{0D108BD9-81ED-4DB2-BD59-A6C34878D82A}">
                    <a16:rowId xmlns:a16="http://schemas.microsoft.com/office/drawing/2014/main" val="452537075"/>
                  </a:ext>
                </a:extLst>
              </a:tr>
              <a:tr h="235991">
                <a:tc>
                  <a:txBody>
                    <a:bodyPr/>
                    <a:lstStyle/>
                    <a:p>
                      <a:pPr algn="ctr"/>
                      <a:r>
                        <a:rPr lang="en-GB" sz="800" dirty="0"/>
                        <a:t>Lighting Track with 3 x LED Track Spotlights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900" dirty="0">
                          <a:effectLst/>
                          <a:latin typeface="Arial" panose="020B0604020202020204" pitchFamily="34" charset="0"/>
                          <a:ea typeface="Calibri" panose="020F0502020204030204" pitchFamily="34" charset="0"/>
                          <a:cs typeface="Times New Roman" panose="02020603050405020304" pitchFamily="18" charset="0"/>
                        </a:rPr>
                        <a:t>£183.34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900">
                          <a:effectLst/>
                          <a:latin typeface="Arial" panose="020B0604020202020204" pitchFamily="34" charset="0"/>
                          <a:ea typeface="Calibri" panose="020F0502020204030204" pitchFamily="34" charset="0"/>
                          <a:cs typeface="Times New Roman" panose="02020603050405020304" pitchFamily="18" charset="0"/>
                        </a:rPr>
                        <a:t>£220.00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312172"/>
                  </a:ext>
                </a:extLst>
              </a:tr>
              <a:tr h="23599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800" dirty="0"/>
                        <a:t>General Purpose LED Spotlight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900">
                          <a:effectLst/>
                          <a:latin typeface="Arial" panose="020B0604020202020204" pitchFamily="34" charset="0"/>
                          <a:ea typeface="Calibri" panose="020F0502020204030204" pitchFamily="34" charset="0"/>
                          <a:cs typeface="Times New Roman" panose="02020603050405020304" pitchFamily="18" charset="0"/>
                        </a:rPr>
                        <a:t>£75.50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900">
                          <a:effectLst/>
                          <a:latin typeface="Arial" panose="020B0604020202020204" pitchFamily="34" charset="0"/>
                          <a:ea typeface="Calibri" panose="020F0502020204030204" pitchFamily="34" charset="0"/>
                          <a:cs typeface="Times New Roman" panose="02020603050405020304" pitchFamily="18" charset="0"/>
                        </a:rPr>
                        <a:t>£90.60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8364158"/>
                  </a:ext>
                </a:extLst>
              </a:tr>
              <a:tr h="23599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800"/>
                        <a:t>5ft (1.5m</a:t>
                      </a:r>
                      <a:r>
                        <a:rPr lang="en-GB" sz="800" dirty="0"/>
                        <a:t>) LED Light Batten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900">
                          <a:effectLst/>
                          <a:latin typeface="Arial" panose="020B0604020202020204" pitchFamily="34" charset="0"/>
                          <a:ea typeface="Calibri" panose="020F0502020204030204" pitchFamily="34" charset="0"/>
                          <a:cs typeface="Times New Roman" panose="02020603050405020304" pitchFamily="18" charset="0"/>
                        </a:rPr>
                        <a:t>£100.01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900" dirty="0">
                          <a:effectLst/>
                          <a:latin typeface="Arial" panose="020B0604020202020204" pitchFamily="34" charset="0"/>
                          <a:ea typeface="Calibri" panose="020F0502020204030204" pitchFamily="34" charset="0"/>
                          <a:cs typeface="Times New Roman" panose="02020603050405020304" pitchFamily="18" charset="0"/>
                        </a:rPr>
                        <a:t>£120.01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5293433"/>
                  </a:ext>
                </a:extLst>
              </a:tr>
              <a:tr h="23599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800" dirty="0"/>
                        <a:t>Switch Socket 500w (2amp)</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900" dirty="0">
                          <a:effectLst/>
                          <a:latin typeface="Arial" panose="020B0604020202020204" pitchFamily="34" charset="0"/>
                          <a:ea typeface="Calibri" panose="020F0502020204030204" pitchFamily="34" charset="0"/>
                          <a:cs typeface="Times New Roman" panose="02020603050405020304" pitchFamily="18" charset="0"/>
                        </a:rPr>
                        <a:t>£154.53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900">
                          <a:effectLst/>
                          <a:latin typeface="Arial" panose="020B0604020202020204" pitchFamily="34" charset="0"/>
                          <a:ea typeface="Calibri" panose="020F0502020204030204" pitchFamily="34" charset="0"/>
                          <a:cs typeface="Times New Roman" panose="02020603050405020304" pitchFamily="18" charset="0"/>
                        </a:rPr>
                        <a:t>£185.76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772946"/>
                  </a:ext>
                </a:extLst>
              </a:tr>
              <a:tr h="23599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800" dirty="0"/>
                        <a:t>Switch Socket 1kw (4amp)</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900">
                          <a:effectLst/>
                          <a:latin typeface="Arial" panose="020B0604020202020204" pitchFamily="34" charset="0"/>
                          <a:ea typeface="Calibri" panose="020F0502020204030204" pitchFamily="34" charset="0"/>
                          <a:cs typeface="Times New Roman" panose="02020603050405020304" pitchFamily="18" charset="0"/>
                        </a:rPr>
                        <a:t>£197.45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900">
                          <a:effectLst/>
                          <a:latin typeface="Arial" panose="020B0604020202020204" pitchFamily="34" charset="0"/>
                          <a:ea typeface="Calibri" panose="020F0502020204030204" pitchFamily="34" charset="0"/>
                          <a:cs typeface="Times New Roman" panose="02020603050405020304" pitchFamily="18" charset="0"/>
                        </a:rPr>
                        <a:t>£236.95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9508663"/>
                  </a:ext>
                </a:extLst>
              </a:tr>
              <a:tr h="23599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700" dirty="0"/>
                        <a:t>Switch Socket 2kw (8amp) (Single Appliance Only)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900">
                          <a:effectLst/>
                          <a:latin typeface="Arial" panose="020B0604020202020204" pitchFamily="34" charset="0"/>
                          <a:ea typeface="Calibri" panose="020F0502020204030204" pitchFamily="34" charset="0"/>
                          <a:cs typeface="Times New Roman" panose="02020603050405020304" pitchFamily="18" charset="0"/>
                        </a:rPr>
                        <a:t>£329.17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900">
                          <a:effectLst/>
                          <a:latin typeface="Arial" panose="020B0604020202020204" pitchFamily="34" charset="0"/>
                          <a:ea typeface="Calibri" panose="020F0502020204030204" pitchFamily="34" charset="0"/>
                          <a:cs typeface="Times New Roman" panose="02020603050405020304" pitchFamily="18" charset="0"/>
                        </a:rPr>
                        <a:t>£395.01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2162468"/>
                  </a:ext>
                </a:extLst>
              </a:tr>
              <a:tr h="23599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700" dirty="0"/>
                        <a:t>Switch Socket 3kw (13amp) (Single Appliance Only)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900" dirty="0">
                          <a:effectLst/>
                          <a:latin typeface="Arial" panose="020B0604020202020204" pitchFamily="34" charset="0"/>
                          <a:ea typeface="Calibri" panose="020F0502020204030204" pitchFamily="34" charset="0"/>
                          <a:cs typeface="Times New Roman" panose="02020603050405020304" pitchFamily="18" charset="0"/>
                        </a:rPr>
                        <a:t>£461.59</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900" dirty="0">
                          <a:effectLst/>
                          <a:latin typeface="Arial" panose="020B0604020202020204" pitchFamily="34" charset="0"/>
                          <a:ea typeface="Calibri" panose="020F0502020204030204" pitchFamily="34" charset="0"/>
                          <a:cs typeface="Times New Roman" panose="02020603050405020304" pitchFamily="18" charset="0"/>
                        </a:rPr>
                        <a:t>£553.93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7138735"/>
                  </a:ext>
                </a:extLst>
              </a:tr>
            </a:tbl>
          </a:graphicData>
        </a:graphic>
      </p:graphicFrame>
      <p:sp>
        <p:nvSpPr>
          <p:cNvPr id="2082" name="Text Box 8">
            <a:extLst>
              <a:ext uri="{FF2B5EF4-FFF2-40B4-BE49-F238E27FC236}">
                <a16:creationId xmlns:a16="http://schemas.microsoft.com/office/drawing/2014/main" id="{A40BAAC1-ABF8-8981-EFB1-FF5ABF94B720}"/>
              </a:ext>
            </a:extLst>
          </p:cNvPr>
          <p:cNvSpPr txBox="1"/>
          <p:nvPr/>
        </p:nvSpPr>
        <p:spPr>
          <a:xfrm>
            <a:off x="97787" y="9592482"/>
            <a:ext cx="2790825" cy="233045"/>
          </a:xfrm>
          <a:prstGeom prst="rect">
            <a:avLst/>
          </a:prstGeom>
          <a:solidFill>
            <a:srgbClr val="B4B5B7"/>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9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CREATIVE </a:t>
            </a:r>
            <a:r>
              <a:rPr lang="en-GB" sz="900" b="1" kern="100" dirty="0">
                <a:solidFill>
                  <a:srgbClr val="FFFFFF"/>
                </a:solidFill>
                <a:latin typeface="Aptos" panose="020B0004020202020204" pitchFamily="34" charset="0"/>
                <a:ea typeface="Aptos" panose="020B0004020202020204" pitchFamily="34" charset="0"/>
                <a:cs typeface="Times New Roman" panose="02020603050405020304" pitchFamily="18" charset="0"/>
              </a:rPr>
              <a:t>LIVE</a:t>
            </a:r>
            <a:r>
              <a:rPr lang="en-GB" sz="9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LTD VAT NUMBER: 380313423</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2084" name="Table 2083">
            <a:extLst>
              <a:ext uri="{FF2B5EF4-FFF2-40B4-BE49-F238E27FC236}">
                <a16:creationId xmlns:a16="http://schemas.microsoft.com/office/drawing/2014/main" id="{91472210-26AB-60FD-BBCA-3FF994636CAE}"/>
              </a:ext>
            </a:extLst>
          </p:cNvPr>
          <p:cNvGraphicFramePr>
            <a:graphicFrameLocks noGrp="1"/>
          </p:cNvGraphicFramePr>
          <p:nvPr>
            <p:extLst>
              <p:ext uri="{D42A27DB-BD31-4B8C-83A1-F6EECF244321}">
                <p14:modId xmlns:p14="http://schemas.microsoft.com/office/powerpoint/2010/main" val="3343446881"/>
              </p:ext>
            </p:extLst>
          </p:nvPr>
        </p:nvGraphicFramePr>
        <p:xfrm>
          <a:off x="4962684" y="9073541"/>
          <a:ext cx="1742120" cy="777240"/>
        </p:xfrm>
        <a:graphic>
          <a:graphicData uri="http://schemas.openxmlformats.org/drawingml/2006/table">
            <a:tbl>
              <a:tblPr firstRow="1" bandRow="1">
                <a:tableStyleId>{5940675A-B579-460E-94D1-54222C63F5DA}</a:tableStyleId>
              </a:tblPr>
              <a:tblGrid>
                <a:gridCol w="1004887">
                  <a:extLst>
                    <a:ext uri="{9D8B030D-6E8A-4147-A177-3AD203B41FA5}">
                      <a16:colId xmlns:a16="http://schemas.microsoft.com/office/drawing/2014/main" val="2824345513"/>
                    </a:ext>
                  </a:extLst>
                </a:gridCol>
                <a:gridCol w="737233">
                  <a:extLst>
                    <a:ext uri="{9D8B030D-6E8A-4147-A177-3AD203B41FA5}">
                      <a16:colId xmlns:a16="http://schemas.microsoft.com/office/drawing/2014/main" val="1865243218"/>
                    </a:ext>
                  </a:extLst>
                </a:gridCol>
              </a:tblGrid>
              <a:tr h="2374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SUBTOTAL</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B5B7"/>
                    </a:solidFill>
                  </a:tcPr>
                </a:tc>
                <a:tc>
                  <a:txBody>
                    <a:bodyPr/>
                    <a:lstStyle/>
                    <a:p>
                      <a:pPr algn="ctr"/>
                      <a:endParaRPr lang="en-GB" sz="11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6875028"/>
                  </a:ext>
                </a:extLst>
              </a:tr>
              <a:tr h="2374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VAT @ 20%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B5B7"/>
                    </a:solidFill>
                  </a:tcPr>
                </a:tc>
                <a:tc>
                  <a:txBody>
                    <a:bodyPr/>
                    <a:lstStyle/>
                    <a:p>
                      <a:pPr algn="ctr"/>
                      <a:endParaRPr lang="en-GB" sz="11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2261526"/>
                  </a:ext>
                </a:extLst>
              </a:tr>
              <a:tr h="2374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TOTAL COST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B5B7"/>
                    </a:solidFill>
                  </a:tcPr>
                </a:tc>
                <a:tc>
                  <a:txBody>
                    <a:bodyPr/>
                    <a:lstStyle/>
                    <a:p>
                      <a:pPr algn="ctr"/>
                      <a:endParaRPr lang="en-GB" sz="11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4717406"/>
                  </a:ext>
                </a:extLst>
              </a:tr>
            </a:tbl>
          </a:graphicData>
        </a:graphic>
      </p:graphicFrame>
      <p:sp>
        <p:nvSpPr>
          <p:cNvPr id="2087" name="TextBox 2086">
            <a:extLst>
              <a:ext uri="{FF2B5EF4-FFF2-40B4-BE49-F238E27FC236}">
                <a16:creationId xmlns:a16="http://schemas.microsoft.com/office/drawing/2014/main" id="{28F9DE1B-9489-34B9-36C7-0D750E06CDC0}"/>
              </a:ext>
            </a:extLst>
          </p:cNvPr>
          <p:cNvSpPr txBox="1"/>
          <p:nvPr/>
        </p:nvSpPr>
        <p:spPr>
          <a:xfrm>
            <a:off x="68897" y="4665691"/>
            <a:ext cx="6602413" cy="1277273"/>
          </a:xfrm>
          <a:prstGeom prst="rect">
            <a:avLst/>
          </a:prstGeom>
          <a:noFill/>
        </p:spPr>
        <p:txBody>
          <a:bodyPr wrap="square" rtlCol="0">
            <a:spAutoFit/>
          </a:bodyPr>
          <a:lstStyle/>
          <a:p>
            <a:pPr lvl="0" algn="just">
              <a:buClr>
                <a:srgbClr val="FF0000"/>
              </a:buClr>
              <a:buSzPts val="900"/>
            </a:pPr>
            <a:r>
              <a:rPr lang="en-GB" sz="700" b="1" dirty="0">
                <a:effectLst/>
                <a:latin typeface="Arial" panose="020B0604020202020204" pitchFamily="34" charset="0"/>
                <a:ea typeface="Calibri" panose="020F0502020204030204" pitchFamily="34" charset="0"/>
                <a:cs typeface="Arial" panose="020B0604020202020204" pitchFamily="34" charset="0"/>
              </a:rPr>
              <a:t>All costs shown below are exclusive of VAT (@ 20%)</a:t>
            </a:r>
            <a:endParaRPr lang="en-GB" sz="700" dirty="0">
              <a:effectLst/>
              <a:latin typeface="Calibri" panose="020F0502020204030204" pitchFamily="34" charset="0"/>
              <a:ea typeface="Calibri" panose="020F0502020204030204" pitchFamily="34" charset="0"/>
              <a:cs typeface="Arial" panose="020B0604020202020204" pitchFamily="34" charset="0"/>
            </a:endParaRPr>
          </a:p>
          <a:p>
            <a:pPr lvl="0" algn="just">
              <a:buClr>
                <a:srgbClr val="FF0000"/>
              </a:buClr>
              <a:buSzPts val="900"/>
            </a:pPr>
            <a:r>
              <a:rPr lang="en-GB" sz="700" b="1" dirty="0">
                <a:effectLst/>
                <a:latin typeface="Arial" panose="020B0604020202020204" pitchFamily="34" charset="0"/>
                <a:ea typeface="Calibri" panose="020F0502020204030204" pitchFamily="34" charset="0"/>
                <a:cs typeface="Arial" panose="020B0604020202020204" pitchFamily="34" charset="0"/>
              </a:rPr>
              <a:t>Onsite orders will be subject to a 20% on site surcharge.</a:t>
            </a:r>
            <a:endParaRPr lang="en-GB" sz="700" dirty="0">
              <a:effectLst/>
              <a:latin typeface="Calibri" panose="020F0502020204030204" pitchFamily="34" charset="0"/>
              <a:ea typeface="Calibri" panose="020F0502020204030204" pitchFamily="34" charset="0"/>
              <a:cs typeface="Arial" panose="020B0604020202020204" pitchFamily="34" charset="0"/>
            </a:endParaRPr>
          </a:p>
          <a:p>
            <a:pPr lvl="0" algn="just">
              <a:buClr>
                <a:srgbClr val="FF0000"/>
              </a:buClr>
              <a:buSzPts val="900"/>
            </a:pPr>
            <a:r>
              <a:rPr lang="en-GB" sz="700" b="1" dirty="0">
                <a:effectLst/>
                <a:latin typeface="Arial" panose="020B0604020202020204" pitchFamily="34" charset="0"/>
                <a:ea typeface="Calibri" panose="020F0502020204030204" pitchFamily="34" charset="0"/>
                <a:cs typeface="Arial" panose="020B0604020202020204" pitchFamily="34" charset="0"/>
              </a:rPr>
              <a:t>Early Booking prices below are available only on orders received by the above stated Early Booking Deadline, Standard prices will apply to orders received after this date </a:t>
            </a:r>
            <a:endParaRPr lang="en-GB" sz="700" dirty="0">
              <a:effectLst/>
              <a:latin typeface="Calibri" panose="020F0502020204030204" pitchFamily="34" charset="0"/>
              <a:ea typeface="Calibri" panose="020F0502020204030204" pitchFamily="34" charset="0"/>
              <a:cs typeface="Arial" panose="020B0604020202020204" pitchFamily="34" charset="0"/>
            </a:endParaRPr>
          </a:p>
          <a:p>
            <a:pPr lvl="0" algn="just">
              <a:buClr>
                <a:srgbClr val="FF0000"/>
              </a:buClr>
              <a:buSzPts val="900"/>
            </a:pPr>
            <a:r>
              <a:rPr lang="en-GB" sz="700" b="1" dirty="0">
                <a:effectLst/>
                <a:latin typeface="Arial" panose="020B0604020202020204" pitchFamily="34" charset="0"/>
                <a:ea typeface="Calibri" panose="020F0502020204030204" pitchFamily="34" charset="0"/>
                <a:cs typeface="Arial" panose="020B0604020202020204" pitchFamily="34" charset="0"/>
              </a:rPr>
              <a:t>In line with the current Exhibition Industry Alliance (AEO, AEV &amp; ESSA) e-Guide / Rules &amp; Regulations, the Testing Charges noted below will be implemented and will automatically be added to your invoice. These charges are compulsory.</a:t>
            </a:r>
            <a:endParaRPr lang="en-GB" sz="700" dirty="0">
              <a:effectLst/>
              <a:latin typeface="Calibri" panose="020F0502020204030204" pitchFamily="34" charset="0"/>
              <a:ea typeface="Calibri" panose="020F0502020204030204" pitchFamily="34" charset="0"/>
              <a:cs typeface="Arial" panose="020B0604020202020204" pitchFamily="34" charset="0"/>
            </a:endParaRPr>
          </a:p>
          <a:p>
            <a:pPr lvl="0" algn="just">
              <a:buClr>
                <a:srgbClr val="FF0000"/>
              </a:buClr>
              <a:buSzPts val="900"/>
            </a:pPr>
            <a:r>
              <a:rPr lang="en-GB" sz="700" b="1" u="sng" dirty="0">
                <a:effectLst/>
                <a:latin typeface="Tahoma" panose="020B0604030504040204" pitchFamily="34" charset="0"/>
                <a:ea typeface="Calibri" panose="020F0502020204030204" pitchFamily="34" charset="0"/>
                <a:cs typeface="Arial" panose="020B0604020202020204" pitchFamily="34" charset="0"/>
              </a:rPr>
              <a:t>IF YOU REQUIRE TEMPORARY POWER DURING BUILD UP, THIS WILL NEED TO BE ORDERED – PLEASE CONTACT US FOR A PRICE.  THE BELOW POWER WILL ONLY BE LIVE DURING THE SHOW OPEN PERIOD</a:t>
            </a:r>
          </a:p>
          <a:p>
            <a:pPr lvl="0" algn="just">
              <a:buClr>
                <a:srgbClr val="FF0000"/>
              </a:buClr>
              <a:buSzPts val="900"/>
            </a:pPr>
            <a:r>
              <a:rPr lang="en-GB" sz="700" b="1" dirty="0">
                <a:solidFill>
                  <a:srgbClr val="000000"/>
                </a:solidFill>
                <a:latin typeface="Tahoma" panose="020B0604030504040204" pitchFamily="34" charset="0"/>
                <a:ea typeface="Calibri" panose="020F0502020204030204" pitchFamily="34" charset="0"/>
                <a:cs typeface="Arial" panose="020B0604020202020204" pitchFamily="34" charset="0"/>
              </a:rPr>
              <a:t>Electrical Fitting Options: </a:t>
            </a:r>
            <a:r>
              <a:rPr lang="en-GB" sz="700" b="1" dirty="0">
                <a:solidFill>
                  <a:srgbClr val="BF1C22"/>
                </a:solidFill>
                <a:latin typeface="Tahoma" panose="020B0604030504040204" pitchFamily="34" charset="0"/>
                <a:ea typeface="Calibri" panose="020F0502020204030204" pitchFamily="34" charset="0"/>
                <a:cs typeface="Arial" panose="020B0604020202020204" pitchFamily="34" charset="0"/>
              </a:rPr>
              <a:t>When Submitting your order please indicate what appliances each socket with be used for, please refer to our socket outlet usage guide for information – see page 3. Please state the required position on overleaf of all items ordered. </a:t>
            </a:r>
            <a:endParaRPr lang="en-GB" sz="700" b="1" dirty="0">
              <a:solidFill>
                <a:srgbClr val="BF1C22"/>
              </a:solidFill>
              <a:effectLst/>
              <a:latin typeface="Tahoma" panose="020B0604030504040204" pitchFamily="34" charset="0"/>
              <a:ea typeface="Calibri" panose="020F0502020204030204" pitchFamily="34" charset="0"/>
              <a:cs typeface="Arial" panose="020B0604020202020204" pitchFamily="34" charset="0"/>
            </a:endParaRPr>
          </a:p>
          <a:p>
            <a:pPr lvl="0" algn="just">
              <a:buClr>
                <a:srgbClr val="FF0000"/>
              </a:buClr>
              <a:buSzPts val="900"/>
            </a:pPr>
            <a:endParaRPr lang="en-GB" sz="7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CFFC888-D0A5-0D1E-A42A-12730F212E4A}"/>
              </a:ext>
            </a:extLst>
          </p:cNvPr>
          <p:cNvSpPr/>
          <p:nvPr/>
        </p:nvSpPr>
        <p:spPr>
          <a:xfrm>
            <a:off x="97787" y="4349798"/>
            <a:ext cx="6611620" cy="351155"/>
          </a:xfrm>
          <a:prstGeom prst="rect">
            <a:avLst/>
          </a:prstGeom>
          <a:solidFill>
            <a:srgbClr val="08172E"/>
          </a:solidFill>
          <a:ln>
            <a:solidFill>
              <a:srgbClr val="08172E"/>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1600" b="1" kern="100" dirty="0">
                <a:effectLst/>
                <a:ea typeface="Aptos" panose="020B0004020202020204" pitchFamily="34" charset="0"/>
                <a:cs typeface="Times New Roman" panose="02020603050405020304" pitchFamily="18" charset="0"/>
              </a:rPr>
              <a:t>IMPORTANT INFORMATION – PLEASE READ </a:t>
            </a:r>
            <a:endParaRPr lang="en-GB" sz="1100" kern="100" dirty="0">
              <a:effectLst/>
              <a:ea typeface="Aptos" panose="020B00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D05D39D4-8BA1-952A-8867-06D673357DFC}"/>
              </a:ext>
            </a:extLst>
          </p:cNvPr>
          <p:cNvSpPr/>
          <p:nvPr/>
        </p:nvSpPr>
        <p:spPr>
          <a:xfrm>
            <a:off x="1697988" y="3421466"/>
            <a:ext cx="1802448" cy="167640"/>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900" kern="100" dirty="0">
              <a:solidFill>
                <a:sysClr val="windowText" lastClr="000000"/>
              </a:solidFill>
              <a:effectLst/>
              <a:ea typeface="Aptos" panose="020B00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75AB958-8960-4BF6-007F-50FD16EED73B}"/>
              </a:ext>
            </a:extLst>
          </p:cNvPr>
          <p:cNvSpPr/>
          <p:nvPr/>
        </p:nvSpPr>
        <p:spPr>
          <a:xfrm>
            <a:off x="1697988" y="3660544"/>
            <a:ext cx="1802448" cy="167640"/>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900" kern="100" dirty="0">
              <a:solidFill>
                <a:sysClr val="windowText" lastClr="000000"/>
              </a:solidFill>
              <a:effectLst/>
              <a:ea typeface="Aptos" panose="020B000402020202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3774C015-519E-871F-EEA9-BFCDA8C51612}"/>
              </a:ext>
            </a:extLst>
          </p:cNvPr>
          <p:cNvSpPr/>
          <p:nvPr/>
        </p:nvSpPr>
        <p:spPr>
          <a:xfrm>
            <a:off x="1697987" y="3897443"/>
            <a:ext cx="1802448" cy="167640"/>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900" kern="100" dirty="0">
              <a:solidFill>
                <a:sysClr val="windowText" lastClr="000000"/>
              </a:solidFill>
              <a:effectLst/>
              <a:ea typeface="Aptos" panose="020B000402020202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0ED806B1-836A-6965-588E-8D6E54B820C4}"/>
              </a:ext>
            </a:extLst>
          </p:cNvPr>
          <p:cNvSpPr/>
          <p:nvPr/>
        </p:nvSpPr>
        <p:spPr>
          <a:xfrm>
            <a:off x="1697987" y="4140950"/>
            <a:ext cx="1802448" cy="167640"/>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900" kern="100" dirty="0">
              <a:solidFill>
                <a:sysClr val="windowText" lastClr="000000"/>
              </a:solidFill>
              <a:effectLst/>
              <a:ea typeface="Aptos" panose="020B000402020202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C29538B8-05E0-A908-57DC-27FFA9609C54}"/>
              </a:ext>
            </a:extLst>
          </p:cNvPr>
          <p:cNvSpPr/>
          <p:nvPr/>
        </p:nvSpPr>
        <p:spPr>
          <a:xfrm>
            <a:off x="5164455" y="3184567"/>
            <a:ext cx="1544952" cy="167640"/>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900" kern="100" dirty="0">
              <a:solidFill>
                <a:sysClr val="windowText" lastClr="000000"/>
              </a:solidFill>
              <a:effectLst/>
              <a:ea typeface="Aptos" panose="020B000402020202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6661727B-A323-2720-F32C-6E28CF8DEAAE}"/>
              </a:ext>
            </a:extLst>
          </p:cNvPr>
          <p:cNvSpPr/>
          <p:nvPr/>
        </p:nvSpPr>
        <p:spPr>
          <a:xfrm>
            <a:off x="3555684" y="3418826"/>
            <a:ext cx="3153723" cy="167640"/>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900" kern="100" dirty="0">
              <a:solidFill>
                <a:sysClr val="windowText" lastClr="000000"/>
              </a:solidFill>
              <a:effectLst/>
              <a:ea typeface="Aptos" panose="020B000402020202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EDDFCD4D-0CC7-BF93-4E58-F59016C0865B}"/>
              </a:ext>
            </a:extLst>
          </p:cNvPr>
          <p:cNvSpPr/>
          <p:nvPr/>
        </p:nvSpPr>
        <p:spPr>
          <a:xfrm>
            <a:off x="3555684" y="3655356"/>
            <a:ext cx="3153723" cy="167640"/>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900" kern="100" dirty="0">
              <a:solidFill>
                <a:sysClr val="windowText" lastClr="000000"/>
              </a:solidFill>
              <a:effectLst/>
              <a:ea typeface="Aptos" panose="020B000402020202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6EBB30C6-ADBE-0C65-240E-13BBA6BE717C}"/>
              </a:ext>
            </a:extLst>
          </p:cNvPr>
          <p:cNvSpPr/>
          <p:nvPr/>
        </p:nvSpPr>
        <p:spPr>
          <a:xfrm>
            <a:off x="3555684" y="3896533"/>
            <a:ext cx="3153723" cy="167640"/>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900" kern="100" dirty="0">
              <a:solidFill>
                <a:sysClr val="windowText" lastClr="000000"/>
              </a:solidFill>
              <a:effectLst/>
              <a:ea typeface="Aptos" panose="020B000402020202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1248EC5C-970D-B2FD-8336-B8276BF00902}"/>
              </a:ext>
            </a:extLst>
          </p:cNvPr>
          <p:cNvSpPr/>
          <p:nvPr/>
        </p:nvSpPr>
        <p:spPr>
          <a:xfrm>
            <a:off x="5164455" y="4143591"/>
            <a:ext cx="1544952" cy="167640"/>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900" kern="100" dirty="0">
              <a:solidFill>
                <a:sysClr val="windowText" lastClr="000000"/>
              </a:solidFill>
              <a:effectLst/>
              <a:ea typeface="Aptos" panose="020B000402020202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79E12AB9-4FAD-8215-E219-94B2163A64A2}"/>
              </a:ext>
            </a:extLst>
          </p:cNvPr>
          <p:cNvSpPr/>
          <p:nvPr/>
        </p:nvSpPr>
        <p:spPr>
          <a:xfrm>
            <a:off x="97790" y="114617"/>
            <a:ext cx="5191760" cy="863283"/>
          </a:xfrm>
          <a:prstGeom prst="rect">
            <a:avLst/>
          </a:prstGeom>
          <a:solidFill>
            <a:srgbClr val="08172E"/>
          </a:solidFill>
          <a:ln>
            <a:solidFill>
              <a:srgbClr val="08172E"/>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000" b="1" kern="100" dirty="0">
                <a:ea typeface="Aptos" panose="020B0004020202020204" pitchFamily="34" charset="0"/>
                <a:cs typeface="Times New Roman" panose="02020603050405020304" pitchFamily="18" charset="0"/>
              </a:rPr>
              <a:t>SHELL SCHEME &amp; SPACE ONLY ELECTRICAL PRE PAYMENT ORDER FORM</a:t>
            </a:r>
            <a:endParaRPr lang="en-GB" sz="1100" kern="100" dirty="0">
              <a:effectLst/>
              <a:ea typeface="Aptos" panose="020B000402020202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10104D88-E7B1-F7A4-72BD-95631F39C52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5467032" y="114617"/>
            <a:ext cx="1224280" cy="1224280"/>
          </a:xfrm>
          <a:prstGeom prst="rect">
            <a:avLst/>
          </a:prstGeom>
          <a:noFill/>
          <a:ln>
            <a:noFill/>
          </a:ln>
        </p:spPr>
      </p:pic>
      <p:sp>
        <p:nvSpPr>
          <p:cNvPr id="14" name="Rectangle 13">
            <a:extLst>
              <a:ext uri="{FF2B5EF4-FFF2-40B4-BE49-F238E27FC236}">
                <a16:creationId xmlns:a16="http://schemas.microsoft.com/office/drawing/2014/main" id="{7B1120EA-56BD-3A73-1AE3-8F7E7B331553}"/>
              </a:ext>
            </a:extLst>
          </p:cNvPr>
          <p:cNvSpPr/>
          <p:nvPr/>
        </p:nvSpPr>
        <p:spPr>
          <a:xfrm>
            <a:off x="98424" y="1043624"/>
            <a:ext cx="1317625" cy="219075"/>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kern="100" dirty="0">
                <a:effectLst/>
                <a:ea typeface="Aptos" panose="020B0004020202020204" pitchFamily="34" charset="0"/>
                <a:cs typeface="Times New Roman" panose="02020603050405020304" pitchFamily="18" charset="0"/>
              </a:rPr>
              <a:t>SHOW: </a:t>
            </a:r>
            <a:endParaRPr lang="en-GB" kern="100" dirty="0">
              <a:effectLst/>
              <a:ea typeface="Aptos" panose="020B000402020202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5EAE80B2-E231-8A69-ABDB-3BABC27EB0F0}"/>
              </a:ext>
            </a:extLst>
          </p:cNvPr>
          <p:cNvSpPr/>
          <p:nvPr/>
        </p:nvSpPr>
        <p:spPr>
          <a:xfrm>
            <a:off x="97789" y="1316039"/>
            <a:ext cx="1318260" cy="219075"/>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100" b="1" dirty="0"/>
              <a:t>VENUE:</a:t>
            </a:r>
          </a:p>
        </p:txBody>
      </p:sp>
      <p:sp>
        <p:nvSpPr>
          <p:cNvPr id="16" name="Rectangle 15">
            <a:extLst>
              <a:ext uri="{FF2B5EF4-FFF2-40B4-BE49-F238E27FC236}">
                <a16:creationId xmlns:a16="http://schemas.microsoft.com/office/drawing/2014/main" id="{FF1690F9-4557-20CE-1D2F-2B418866A3E2}"/>
              </a:ext>
            </a:extLst>
          </p:cNvPr>
          <p:cNvSpPr/>
          <p:nvPr/>
        </p:nvSpPr>
        <p:spPr>
          <a:xfrm>
            <a:off x="99059" y="1598614"/>
            <a:ext cx="1318260" cy="219075"/>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100" b="1" dirty="0"/>
              <a:t>DATES:</a:t>
            </a:r>
          </a:p>
        </p:txBody>
      </p:sp>
      <p:sp>
        <p:nvSpPr>
          <p:cNvPr id="17" name="Text Box 8">
            <a:extLst>
              <a:ext uri="{FF2B5EF4-FFF2-40B4-BE49-F238E27FC236}">
                <a16:creationId xmlns:a16="http://schemas.microsoft.com/office/drawing/2014/main" id="{0E99BC48-C218-B635-4C7E-F58D2F6A5440}"/>
              </a:ext>
            </a:extLst>
          </p:cNvPr>
          <p:cNvSpPr txBox="1"/>
          <p:nvPr/>
        </p:nvSpPr>
        <p:spPr>
          <a:xfrm>
            <a:off x="1450658" y="1043623"/>
            <a:ext cx="3838892"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Lamma 2026</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Text Box 8">
            <a:extLst>
              <a:ext uri="{FF2B5EF4-FFF2-40B4-BE49-F238E27FC236}">
                <a16:creationId xmlns:a16="http://schemas.microsoft.com/office/drawing/2014/main" id="{F3A2FFA9-3E84-622C-CC59-39CCFFFFBC82}"/>
              </a:ext>
            </a:extLst>
          </p:cNvPr>
          <p:cNvSpPr txBox="1"/>
          <p:nvPr/>
        </p:nvSpPr>
        <p:spPr>
          <a:xfrm>
            <a:off x="1450658" y="1316038"/>
            <a:ext cx="3838892"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 NEC, Birmingham </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9" name="Text Box 8">
            <a:extLst>
              <a:ext uri="{FF2B5EF4-FFF2-40B4-BE49-F238E27FC236}">
                <a16:creationId xmlns:a16="http://schemas.microsoft.com/office/drawing/2014/main" id="{2B044215-460E-EF29-26B8-7CF42383777C}"/>
              </a:ext>
            </a:extLst>
          </p:cNvPr>
          <p:cNvSpPr txBox="1"/>
          <p:nvPr/>
        </p:nvSpPr>
        <p:spPr>
          <a:xfrm>
            <a:off x="1450658" y="1598614"/>
            <a:ext cx="3838892"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14-15 January 2026 </a:t>
            </a:r>
          </a:p>
        </p:txBody>
      </p:sp>
      <p:sp>
        <p:nvSpPr>
          <p:cNvPr id="21" name="Rectangle 20">
            <a:extLst>
              <a:ext uri="{FF2B5EF4-FFF2-40B4-BE49-F238E27FC236}">
                <a16:creationId xmlns:a16="http://schemas.microsoft.com/office/drawing/2014/main" id="{FFE04724-86BA-67AA-0042-357AEF7D7432}"/>
              </a:ext>
            </a:extLst>
          </p:cNvPr>
          <p:cNvSpPr/>
          <p:nvPr/>
        </p:nvSpPr>
        <p:spPr>
          <a:xfrm>
            <a:off x="97789" y="1881189"/>
            <a:ext cx="1318260" cy="401006"/>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100" b="1" dirty="0"/>
              <a:t>STAND NUMBER:</a:t>
            </a:r>
          </a:p>
        </p:txBody>
      </p:sp>
      <p:sp>
        <p:nvSpPr>
          <p:cNvPr id="22" name="Text Box 8">
            <a:extLst>
              <a:ext uri="{FF2B5EF4-FFF2-40B4-BE49-F238E27FC236}">
                <a16:creationId xmlns:a16="http://schemas.microsoft.com/office/drawing/2014/main" id="{88EA2020-0EEC-4A5C-78DA-9E25828EDCE4}"/>
              </a:ext>
            </a:extLst>
          </p:cNvPr>
          <p:cNvSpPr txBox="1"/>
          <p:nvPr/>
        </p:nvSpPr>
        <p:spPr>
          <a:xfrm>
            <a:off x="1450657" y="1881189"/>
            <a:ext cx="1692592" cy="401006"/>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100" kern="100">
                <a:effectLst/>
                <a:latin typeface="Aptos" panose="020B0004020202020204" pitchFamily="34" charset="0"/>
                <a:ea typeface="Aptos" panose="020B0004020202020204" pitchFamily="34" charset="0"/>
                <a:cs typeface="Times New Roman" panose="02020603050405020304" pitchFamily="18" charset="0"/>
              </a:rPr>
              <a:t> </a:t>
            </a:r>
            <a:endParaRPr lang="en-GB"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4390B679-8789-05B0-D28E-F8AAEF8727E8}"/>
              </a:ext>
            </a:extLst>
          </p:cNvPr>
          <p:cNvSpPr/>
          <p:nvPr/>
        </p:nvSpPr>
        <p:spPr>
          <a:xfrm>
            <a:off x="97789" y="2345695"/>
            <a:ext cx="1318260" cy="401006"/>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100" b="1" dirty="0"/>
              <a:t>DEADLINE DATE:</a:t>
            </a:r>
          </a:p>
        </p:txBody>
      </p:sp>
      <p:sp>
        <p:nvSpPr>
          <p:cNvPr id="24" name="Text Box 8">
            <a:extLst>
              <a:ext uri="{FF2B5EF4-FFF2-40B4-BE49-F238E27FC236}">
                <a16:creationId xmlns:a16="http://schemas.microsoft.com/office/drawing/2014/main" id="{8F19F407-2759-0CF8-1ABD-B0A05E7DE9EC}"/>
              </a:ext>
            </a:extLst>
          </p:cNvPr>
          <p:cNvSpPr txBox="1"/>
          <p:nvPr/>
        </p:nvSpPr>
        <p:spPr>
          <a:xfrm>
            <a:off x="1450657" y="2345695"/>
            <a:ext cx="1692592" cy="401006"/>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2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15</a:t>
            </a:r>
            <a:r>
              <a:rPr lang="en-GB" sz="1200" b="1" kern="100" baseline="300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th</a:t>
            </a:r>
            <a:r>
              <a:rPr lang="en-GB" sz="12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 December 2025 </a:t>
            </a:r>
            <a:endParaRPr lang="en-GB" sz="20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28" name="Table 27">
            <a:extLst>
              <a:ext uri="{FF2B5EF4-FFF2-40B4-BE49-F238E27FC236}">
                <a16:creationId xmlns:a16="http://schemas.microsoft.com/office/drawing/2014/main" id="{2CCD620D-2576-73AB-86D0-BABA788F8444}"/>
              </a:ext>
            </a:extLst>
          </p:cNvPr>
          <p:cNvGraphicFramePr>
            <a:graphicFrameLocks noGrp="1"/>
          </p:cNvGraphicFramePr>
          <p:nvPr>
            <p:extLst>
              <p:ext uri="{D42A27DB-BD31-4B8C-83A1-F6EECF244321}">
                <p14:modId xmlns:p14="http://schemas.microsoft.com/office/powerpoint/2010/main" val="2623293561"/>
              </p:ext>
            </p:extLst>
          </p:nvPr>
        </p:nvGraphicFramePr>
        <p:xfrm>
          <a:off x="102390" y="8479198"/>
          <a:ext cx="6611620" cy="487680"/>
        </p:xfrm>
        <a:graphic>
          <a:graphicData uri="http://schemas.openxmlformats.org/drawingml/2006/table">
            <a:tbl>
              <a:tblPr firstRow="1" bandRow="1">
                <a:tableStyleId>{5940675A-B579-460E-94D1-54222C63F5DA}</a:tableStyleId>
              </a:tblPr>
              <a:tblGrid>
                <a:gridCol w="3420500">
                  <a:extLst>
                    <a:ext uri="{9D8B030D-6E8A-4147-A177-3AD203B41FA5}">
                      <a16:colId xmlns:a16="http://schemas.microsoft.com/office/drawing/2014/main" val="4123065483"/>
                    </a:ext>
                  </a:extLst>
                </a:gridCol>
                <a:gridCol w="1439476">
                  <a:extLst>
                    <a:ext uri="{9D8B030D-6E8A-4147-A177-3AD203B41FA5}">
                      <a16:colId xmlns:a16="http://schemas.microsoft.com/office/drawing/2014/main" val="4019769161"/>
                    </a:ext>
                  </a:extLst>
                </a:gridCol>
                <a:gridCol w="1007268">
                  <a:extLst>
                    <a:ext uri="{9D8B030D-6E8A-4147-A177-3AD203B41FA5}">
                      <a16:colId xmlns:a16="http://schemas.microsoft.com/office/drawing/2014/main" val="4289039402"/>
                    </a:ext>
                  </a:extLst>
                </a:gridCol>
                <a:gridCol w="744376">
                  <a:extLst>
                    <a:ext uri="{9D8B030D-6E8A-4147-A177-3AD203B41FA5}">
                      <a16:colId xmlns:a16="http://schemas.microsoft.com/office/drawing/2014/main" val="2332646990"/>
                    </a:ext>
                  </a:extLst>
                </a:gridCol>
              </a:tblGrid>
              <a:tr h="23599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700" dirty="0"/>
                        <a:t>Power Circuits up  to a maximum 2kw will be charged @ £ (Mandatory Cost)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dirty="0"/>
                        <a:t>£17.50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9372707"/>
                  </a:ext>
                </a:extLst>
              </a:tr>
              <a:tr h="23599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700" dirty="0"/>
                        <a:t>Lighting Circuits up to a maximum 1.2kw will be charged @ £ (Mandatory Cost)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a:t>£15.00</a:t>
                      </a: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7470774"/>
                  </a:ext>
                </a:extLst>
              </a:tr>
            </a:tbl>
          </a:graphicData>
        </a:graphic>
      </p:graphicFrame>
      <p:sp>
        <p:nvSpPr>
          <p:cNvPr id="29" name="TextBox 28">
            <a:extLst>
              <a:ext uri="{FF2B5EF4-FFF2-40B4-BE49-F238E27FC236}">
                <a16:creationId xmlns:a16="http://schemas.microsoft.com/office/drawing/2014/main" id="{218E4AE8-68BA-3692-8127-2A52F8E2474E}"/>
              </a:ext>
            </a:extLst>
          </p:cNvPr>
          <p:cNvSpPr txBox="1"/>
          <p:nvPr/>
        </p:nvSpPr>
        <p:spPr>
          <a:xfrm>
            <a:off x="153196" y="8981164"/>
            <a:ext cx="4788538" cy="600164"/>
          </a:xfrm>
          <a:prstGeom prst="rect">
            <a:avLst/>
          </a:prstGeom>
          <a:noFill/>
        </p:spPr>
        <p:txBody>
          <a:bodyPr wrap="square" rtlCol="0">
            <a:spAutoFit/>
          </a:bodyPr>
          <a:lstStyle/>
          <a:p>
            <a:pPr algn="ctr"/>
            <a:r>
              <a:rPr lang="en-GB" sz="600" b="1" dirty="0">
                <a:solidFill>
                  <a:srgbClr val="BF1C22"/>
                </a:solidFill>
              </a:rPr>
              <a:t>*ISLAND SITES WILL REQUIRE THEIR OWN MAINS SUPPLY, PLEASE CONTACT US FOR A BESPOKE QUOTATION* </a:t>
            </a:r>
          </a:p>
          <a:p>
            <a:pPr algn="ctr"/>
            <a:r>
              <a:rPr lang="en-GB" sz="600" b="1" dirty="0">
                <a:solidFill>
                  <a:srgbClr val="BF1C22"/>
                </a:solidFill>
              </a:rPr>
              <a:t>*IF YOU REQUIRE A MAINS SUPPLY FOR YOUR STAND THIS IS AVAILABLE ON REQUEST*</a:t>
            </a:r>
          </a:p>
          <a:p>
            <a:pPr algn="ctr">
              <a:spcAft>
                <a:spcPts val="0"/>
              </a:spcAft>
            </a:pPr>
            <a:r>
              <a:rPr lang="en-GB" sz="700" b="1" dirty="0">
                <a:effectLst/>
                <a:ea typeface="Calibri" panose="020F0502020204030204" pitchFamily="34" charset="0"/>
                <a:cs typeface="Arial" panose="020B0604020202020204" pitchFamily="34" charset="0"/>
              </a:rPr>
              <a:t>For any other electrical items not listed on this order form please contact us for a quote.</a:t>
            </a:r>
            <a:endParaRPr lang="en-GB" sz="700" dirty="0">
              <a:effectLst/>
              <a:ea typeface="Calibri" panose="020F0502020204030204" pitchFamily="34" charset="0"/>
              <a:cs typeface="Arial" panose="020B0604020202020204" pitchFamily="34" charset="0"/>
            </a:endParaRPr>
          </a:p>
          <a:p>
            <a:pPr algn="ctr">
              <a:spcAft>
                <a:spcPts val="0"/>
              </a:spcAft>
            </a:pPr>
            <a:r>
              <a:rPr lang="en-GB" sz="700" dirty="0">
                <a:effectLst/>
                <a:ea typeface="Calibri" panose="020F0502020204030204" pitchFamily="34" charset="0"/>
                <a:cs typeface="Arial" panose="020B0604020202020204" pitchFamily="34" charset="0"/>
              </a:rPr>
              <a:t>Electrical items are provided on a hire basis only.  All items ordered will be collected at the close of the event.  Any exhibitors found to remove electrical equipment will be subsequently charged the retail value of the item. </a:t>
            </a:r>
          </a:p>
        </p:txBody>
      </p:sp>
      <p:sp>
        <p:nvSpPr>
          <p:cNvPr id="30" name="TextBox 29">
            <a:extLst>
              <a:ext uri="{FF2B5EF4-FFF2-40B4-BE49-F238E27FC236}">
                <a16:creationId xmlns:a16="http://schemas.microsoft.com/office/drawing/2014/main" id="{C3E1EF9D-7DBD-A86E-D4AE-4F8F3E95F93E}"/>
              </a:ext>
            </a:extLst>
          </p:cNvPr>
          <p:cNvSpPr txBox="1"/>
          <p:nvPr/>
        </p:nvSpPr>
        <p:spPr>
          <a:xfrm>
            <a:off x="2739234" y="9555115"/>
            <a:ext cx="2355209" cy="307777"/>
          </a:xfrm>
          <a:prstGeom prst="rect">
            <a:avLst/>
          </a:prstGeom>
          <a:noFill/>
        </p:spPr>
        <p:txBody>
          <a:bodyPr wrap="square" rtlCol="0">
            <a:spAutoFit/>
          </a:bodyPr>
          <a:lstStyle/>
          <a:p>
            <a:pPr algn="ctr"/>
            <a:r>
              <a:rPr lang="en-GB" sz="700" b="1" dirty="0">
                <a:solidFill>
                  <a:srgbClr val="BF1C22"/>
                </a:solidFill>
                <a:effectLst/>
                <a:ea typeface="Calibri" panose="020F0502020204030204" pitchFamily="34" charset="0"/>
              </a:rPr>
              <a:t>Please note that in ordering electrics you may</a:t>
            </a:r>
          </a:p>
          <a:p>
            <a:pPr algn="ctr"/>
            <a:r>
              <a:rPr lang="en-GB" sz="700" b="1" dirty="0">
                <a:solidFill>
                  <a:srgbClr val="BF1C22"/>
                </a:solidFill>
                <a:effectLst/>
                <a:ea typeface="Calibri" panose="020F0502020204030204" pitchFamily="34" charset="0"/>
              </a:rPr>
              <a:t> have a mains box and cable on your stand.</a:t>
            </a:r>
            <a:endParaRPr lang="en-GB" sz="200" b="1" dirty="0">
              <a:solidFill>
                <a:srgbClr val="BF1C22"/>
              </a:solidFill>
            </a:endParaRPr>
          </a:p>
        </p:txBody>
      </p:sp>
    </p:spTree>
    <p:extLst>
      <p:ext uri="{BB962C8B-B14F-4D97-AF65-F5344CB8AC3E}">
        <p14:creationId xmlns:p14="http://schemas.microsoft.com/office/powerpoint/2010/main" val="565026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9DD1EC-03C4-3881-3624-6D1E68A71A7A}"/>
              </a:ext>
            </a:extLst>
          </p:cNvPr>
          <p:cNvSpPr/>
          <p:nvPr/>
        </p:nvSpPr>
        <p:spPr>
          <a:xfrm>
            <a:off x="97790" y="114618"/>
            <a:ext cx="6611618" cy="573260"/>
          </a:xfrm>
          <a:prstGeom prst="rect">
            <a:avLst/>
          </a:prstGeom>
          <a:solidFill>
            <a:srgbClr val="08172E"/>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000" b="1" kern="100" dirty="0">
                <a:ea typeface="Aptos" panose="020B0004020202020204" pitchFamily="34" charset="0"/>
                <a:cs typeface="Times New Roman" panose="02020603050405020304" pitchFamily="18" charset="0"/>
              </a:rPr>
              <a:t>IMPORTANT – EQUIPMENT POSISTION DIAGRAM </a:t>
            </a:r>
            <a:endParaRPr lang="en-GB" sz="1100" kern="100" dirty="0">
              <a:effectLst/>
              <a:ea typeface="Aptos" panose="020B000402020202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07595F86-06F2-9EB4-1CC9-4EFA011712BB}"/>
              </a:ext>
            </a:extLst>
          </p:cNvPr>
          <p:cNvSpPr/>
          <p:nvPr/>
        </p:nvSpPr>
        <p:spPr>
          <a:xfrm>
            <a:off x="98425" y="795523"/>
            <a:ext cx="1317625" cy="219075"/>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kern="100" dirty="0">
                <a:effectLst/>
                <a:ea typeface="Aptos" panose="020B0004020202020204" pitchFamily="34" charset="0"/>
                <a:cs typeface="Times New Roman" panose="02020603050405020304" pitchFamily="18" charset="0"/>
              </a:rPr>
              <a:t>STAND NUMBER</a:t>
            </a:r>
            <a:endParaRPr lang="en-GB" kern="100" dirty="0">
              <a:effectLst/>
              <a:ea typeface="Aptos" panose="020B000402020202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D878D403-0243-63FD-7408-473CAA2B8D7D}"/>
              </a:ext>
            </a:extLst>
          </p:cNvPr>
          <p:cNvSpPr/>
          <p:nvPr/>
        </p:nvSpPr>
        <p:spPr>
          <a:xfrm>
            <a:off x="97790" y="1181787"/>
            <a:ext cx="1318260" cy="219075"/>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100" b="1" dirty="0"/>
              <a:t>COMPANY NAME</a:t>
            </a:r>
          </a:p>
        </p:txBody>
      </p:sp>
      <p:sp>
        <p:nvSpPr>
          <p:cNvPr id="12" name="Text Box 8">
            <a:extLst>
              <a:ext uri="{FF2B5EF4-FFF2-40B4-BE49-F238E27FC236}">
                <a16:creationId xmlns:a16="http://schemas.microsoft.com/office/drawing/2014/main" id="{E030C4D2-D5C2-1BF3-0BFC-6F956C64CF45}"/>
              </a:ext>
            </a:extLst>
          </p:cNvPr>
          <p:cNvSpPr txBox="1"/>
          <p:nvPr/>
        </p:nvSpPr>
        <p:spPr>
          <a:xfrm>
            <a:off x="1505428" y="795523"/>
            <a:ext cx="2987991"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800" kern="100">
                <a:effectLst/>
                <a:latin typeface="Aptos" panose="020B0004020202020204" pitchFamily="34" charset="0"/>
                <a:ea typeface="Aptos" panose="020B0004020202020204" pitchFamily="34" charset="0"/>
                <a:cs typeface="Times New Roman" panose="02020603050405020304" pitchFamily="18" charset="0"/>
              </a:rPr>
              <a:t> </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Text Box 8">
            <a:extLst>
              <a:ext uri="{FF2B5EF4-FFF2-40B4-BE49-F238E27FC236}">
                <a16:creationId xmlns:a16="http://schemas.microsoft.com/office/drawing/2014/main" id="{00907BF9-59F9-7BC0-3851-3EAC539977D1}"/>
              </a:ext>
            </a:extLst>
          </p:cNvPr>
          <p:cNvSpPr txBox="1"/>
          <p:nvPr/>
        </p:nvSpPr>
        <p:spPr>
          <a:xfrm>
            <a:off x="1505428" y="1181787"/>
            <a:ext cx="2987991"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800" kern="100">
                <a:effectLst/>
                <a:latin typeface="Aptos" panose="020B0004020202020204" pitchFamily="34" charset="0"/>
                <a:ea typeface="Aptos" panose="020B0004020202020204" pitchFamily="34" charset="0"/>
                <a:cs typeface="Times New Roman" panose="02020603050405020304" pitchFamily="18" charset="0"/>
              </a:rPr>
              <a:t> </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19" name="Text Box 8">
            <a:extLst>
              <a:ext uri="{FF2B5EF4-FFF2-40B4-BE49-F238E27FC236}">
                <a16:creationId xmlns:a16="http://schemas.microsoft.com/office/drawing/2014/main" id="{76A88872-3AAD-1F97-024F-2F181A6E9327}"/>
              </a:ext>
            </a:extLst>
          </p:cNvPr>
          <p:cNvSpPr txBox="1"/>
          <p:nvPr/>
        </p:nvSpPr>
        <p:spPr>
          <a:xfrm>
            <a:off x="4743450" y="795522"/>
            <a:ext cx="1965958" cy="1553978"/>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100" b="1" kern="100" dirty="0">
                <a:effectLst/>
                <a:latin typeface="Aptos" panose="020B0004020202020204" pitchFamily="34" charset="0"/>
                <a:ea typeface="Aptos" panose="020B0004020202020204" pitchFamily="34" charset="0"/>
                <a:cs typeface="Times New Roman" panose="02020603050405020304" pitchFamily="18" charset="0"/>
              </a:rPr>
              <a:t> </a:t>
            </a:r>
            <a:r>
              <a:rPr lang="en-GB" sz="1100" b="1" kern="100" dirty="0">
                <a:latin typeface="Aptos" panose="020B0004020202020204" pitchFamily="34" charset="0"/>
                <a:ea typeface="Aptos" panose="020B0004020202020204" pitchFamily="34" charset="0"/>
                <a:cs typeface="Times New Roman" panose="02020603050405020304" pitchFamily="18" charset="0"/>
              </a:rPr>
              <a:t>This diagram will be used to place all orders on your stand. Please ensure you complete the diagram clearly and show all heights and dimensions for the placement of all the items you have ordered. </a:t>
            </a:r>
            <a:endParaRPr lang="en-GB"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71B79E8D-E74E-D238-D88A-8CCD10BA2564}"/>
              </a:ext>
            </a:extLst>
          </p:cNvPr>
          <p:cNvSpPr/>
          <p:nvPr/>
        </p:nvSpPr>
        <p:spPr>
          <a:xfrm>
            <a:off x="97790" y="2127066"/>
            <a:ext cx="1196975" cy="219075"/>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kern="100" dirty="0">
                <a:effectLst/>
                <a:ea typeface="Aptos" panose="020B0004020202020204" pitchFamily="34" charset="0"/>
                <a:cs typeface="Times New Roman" panose="02020603050405020304" pitchFamily="18" charset="0"/>
              </a:rPr>
              <a:t>1 SQUARE = 1M</a:t>
            </a:r>
            <a:endParaRPr lang="en-GB" kern="100" dirty="0">
              <a:effectLst/>
              <a:ea typeface="Aptos" panose="020B0004020202020204" pitchFamily="34" charset="0"/>
              <a:cs typeface="Times New Roman" panose="02020603050405020304" pitchFamily="18" charset="0"/>
            </a:endParaRPr>
          </a:p>
        </p:txBody>
      </p:sp>
      <p:sp>
        <p:nvSpPr>
          <p:cNvPr id="22" name="Text Box 8">
            <a:extLst>
              <a:ext uri="{FF2B5EF4-FFF2-40B4-BE49-F238E27FC236}">
                <a16:creationId xmlns:a16="http://schemas.microsoft.com/office/drawing/2014/main" id="{7A2BF5DA-7202-7DE4-BA96-6F377ABB4213}"/>
              </a:ext>
            </a:extLst>
          </p:cNvPr>
          <p:cNvSpPr txBox="1"/>
          <p:nvPr/>
        </p:nvSpPr>
        <p:spPr>
          <a:xfrm>
            <a:off x="1396366" y="2127065"/>
            <a:ext cx="400049"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GB" sz="9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6D423138-4B64-BA4E-1025-288A6C5CD0AE}"/>
              </a:ext>
            </a:extLst>
          </p:cNvPr>
          <p:cNvSpPr/>
          <p:nvPr/>
        </p:nvSpPr>
        <p:spPr>
          <a:xfrm>
            <a:off x="2790984" y="2130425"/>
            <a:ext cx="1196975" cy="219075"/>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kern="100" dirty="0">
                <a:effectLst/>
                <a:ea typeface="Aptos" panose="020B0004020202020204" pitchFamily="34" charset="0"/>
                <a:cs typeface="Times New Roman" panose="02020603050405020304" pitchFamily="18" charset="0"/>
              </a:rPr>
              <a:t>1 SQUARE = 2M</a:t>
            </a:r>
            <a:endParaRPr lang="en-GB" kern="100" dirty="0">
              <a:effectLst/>
              <a:ea typeface="Aptos" panose="020B0004020202020204" pitchFamily="34" charset="0"/>
              <a:cs typeface="Times New Roman" panose="02020603050405020304" pitchFamily="18" charset="0"/>
            </a:endParaRPr>
          </a:p>
        </p:txBody>
      </p:sp>
      <p:sp>
        <p:nvSpPr>
          <p:cNvPr id="36" name="Text Box 8">
            <a:extLst>
              <a:ext uri="{FF2B5EF4-FFF2-40B4-BE49-F238E27FC236}">
                <a16:creationId xmlns:a16="http://schemas.microsoft.com/office/drawing/2014/main" id="{CD8F06DE-F211-0D46-6E0F-03A1B22F2C1F}"/>
              </a:ext>
            </a:extLst>
          </p:cNvPr>
          <p:cNvSpPr txBox="1"/>
          <p:nvPr/>
        </p:nvSpPr>
        <p:spPr>
          <a:xfrm>
            <a:off x="4089560" y="2130424"/>
            <a:ext cx="400049"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GB" sz="9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B0FA18F6-3239-6AEF-92CA-E7EA51410C1B}"/>
              </a:ext>
            </a:extLst>
          </p:cNvPr>
          <p:cNvSpPr txBox="1"/>
          <p:nvPr/>
        </p:nvSpPr>
        <p:spPr>
          <a:xfrm>
            <a:off x="275513" y="1628466"/>
            <a:ext cx="4467937" cy="276999"/>
          </a:xfrm>
          <a:prstGeom prst="rect">
            <a:avLst/>
          </a:prstGeom>
          <a:noFill/>
        </p:spPr>
        <p:txBody>
          <a:bodyPr wrap="square" rtlCol="0">
            <a:spAutoFit/>
          </a:bodyPr>
          <a:lstStyle/>
          <a:p>
            <a:r>
              <a:rPr lang="en-GB" sz="1200" dirty="0"/>
              <a:t>Please indicate the scale to which you have drawn your stand</a:t>
            </a:r>
          </a:p>
        </p:txBody>
      </p:sp>
      <p:sp>
        <p:nvSpPr>
          <p:cNvPr id="39" name="TextBox 38">
            <a:extLst>
              <a:ext uri="{FF2B5EF4-FFF2-40B4-BE49-F238E27FC236}">
                <a16:creationId xmlns:a16="http://schemas.microsoft.com/office/drawing/2014/main" id="{E8430CC5-BB7C-E019-2CC4-691F04F70C65}"/>
              </a:ext>
            </a:extLst>
          </p:cNvPr>
          <p:cNvSpPr txBox="1"/>
          <p:nvPr/>
        </p:nvSpPr>
        <p:spPr>
          <a:xfrm>
            <a:off x="1559899" y="2466702"/>
            <a:ext cx="1869101" cy="369332"/>
          </a:xfrm>
          <a:prstGeom prst="rect">
            <a:avLst/>
          </a:prstGeom>
          <a:noFill/>
        </p:spPr>
        <p:txBody>
          <a:bodyPr wrap="none" rtlCol="0">
            <a:spAutoFit/>
          </a:bodyPr>
          <a:lstStyle/>
          <a:p>
            <a:r>
              <a:rPr lang="en-GB" b="1" dirty="0"/>
              <a:t>BACK OF STAND</a:t>
            </a:r>
          </a:p>
        </p:txBody>
      </p:sp>
      <p:graphicFrame>
        <p:nvGraphicFramePr>
          <p:cNvPr id="41" name="Table 40">
            <a:extLst>
              <a:ext uri="{FF2B5EF4-FFF2-40B4-BE49-F238E27FC236}">
                <a16:creationId xmlns:a16="http://schemas.microsoft.com/office/drawing/2014/main" id="{265E6D5F-1B96-DE82-AF0D-117431EA06FF}"/>
              </a:ext>
            </a:extLst>
          </p:cNvPr>
          <p:cNvGraphicFramePr>
            <a:graphicFrameLocks noGrp="1"/>
          </p:cNvGraphicFramePr>
          <p:nvPr>
            <p:extLst>
              <p:ext uri="{D42A27DB-BD31-4B8C-83A1-F6EECF244321}">
                <p14:modId xmlns:p14="http://schemas.microsoft.com/office/powerpoint/2010/main" val="3702019178"/>
              </p:ext>
            </p:extLst>
          </p:nvPr>
        </p:nvGraphicFramePr>
        <p:xfrm>
          <a:off x="222171" y="2839394"/>
          <a:ext cx="4467935" cy="4227211"/>
        </p:xfrm>
        <a:graphic>
          <a:graphicData uri="http://schemas.openxmlformats.org/drawingml/2006/table">
            <a:tbl>
              <a:tblPr firstRow="1" bandRow="1">
                <a:tableStyleId>{5940675A-B579-460E-94D1-54222C63F5DA}</a:tableStyleId>
              </a:tblPr>
              <a:tblGrid>
                <a:gridCol w="893587">
                  <a:extLst>
                    <a:ext uri="{9D8B030D-6E8A-4147-A177-3AD203B41FA5}">
                      <a16:colId xmlns:a16="http://schemas.microsoft.com/office/drawing/2014/main" val="1037993404"/>
                    </a:ext>
                  </a:extLst>
                </a:gridCol>
                <a:gridCol w="893587">
                  <a:extLst>
                    <a:ext uri="{9D8B030D-6E8A-4147-A177-3AD203B41FA5}">
                      <a16:colId xmlns:a16="http://schemas.microsoft.com/office/drawing/2014/main" val="1734150789"/>
                    </a:ext>
                  </a:extLst>
                </a:gridCol>
                <a:gridCol w="893587">
                  <a:extLst>
                    <a:ext uri="{9D8B030D-6E8A-4147-A177-3AD203B41FA5}">
                      <a16:colId xmlns:a16="http://schemas.microsoft.com/office/drawing/2014/main" val="363217929"/>
                    </a:ext>
                  </a:extLst>
                </a:gridCol>
                <a:gridCol w="893587">
                  <a:extLst>
                    <a:ext uri="{9D8B030D-6E8A-4147-A177-3AD203B41FA5}">
                      <a16:colId xmlns:a16="http://schemas.microsoft.com/office/drawing/2014/main" val="512970139"/>
                    </a:ext>
                  </a:extLst>
                </a:gridCol>
                <a:gridCol w="893587">
                  <a:extLst>
                    <a:ext uri="{9D8B030D-6E8A-4147-A177-3AD203B41FA5}">
                      <a16:colId xmlns:a16="http://schemas.microsoft.com/office/drawing/2014/main" val="1013462987"/>
                    </a:ext>
                  </a:extLst>
                </a:gridCol>
              </a:tblGrid>
              <a:tr h="854107">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236041925"/>
                  </a:ext>
                </a:extLst>
              </a:tr>
              <a:tr h="84327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886828885"/>
                  </a:ext>
                </a:extLst>
              </a:tr>
              <a:tr h="84327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67063710"/>
                  </a:ext>
                </a:extLst>
              </a:tr>
              <a:tr h="84327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60417805"/>
                  </a:ext>
                </a:extLst>
              </a:tr>
              <a:tr h="84327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412435032"/>
                  </a:ext>
                </a:extLst>
              </a:tr>
            </a:tbl>
          </a:graphicData>
        </a:graphic>
      </p:graphicFrame>
      <p:sp>
        <p:nvSpPr>
          <p:cNvPr id="42" name="TextBox 41">
            <a:extLst>
              <a:ext uri="{FF2B5EF4-FFF2-40B4-BE49-F238E27FC236}">
                <a16:creationId xmlns:a16="http://schemas.microsoft.com/office/drawing/2014/main" id="{6EC6C9C8-E6A1-0C83-674B-0AAB8E52BC7A}"/>
              </a:ext>
            </a:extLst>
          </p:cNvPr>
          <p:cNvSpPr txBox="1"/>
          <p:nvPr/>
        </p:nvSpPr>
        <p:spPr>
          <a:xfrm>
            <a:off x="1454774" y="7099263"/>
            <a:ext cx="2002728" cy="369332"/>
          </a:xfrm>
          <a:prstGeom prst="rect">
            <a:avLst/>
          </a:prstGeom>
          <a:noFill/>
        </p:spPr>
        <p:txBody>
          <a:bodyPr wrap="none" rtlCol="0">
            <a:spAutoFit/>
          </a:bodyPr>
          <a:lstStyle/>
          <a:p>
            <a:r>
              <a:rPr lang="en-GB" b="1" dirty="0"/>
              <a:t>FRONT OF STAND</a:t>
            </a:r>
          </a:p>
        </p:txBody>
      </p:sp>
      <p:sp>
        <p:nvSpPr>
          <p:cNvPr id="43" name="Text Box 8">
            <a:extLst>
              <a:ext uri="{FF2B5EF4-FFF2-40B4-BE49-F238E27FC236}">
                <a16:creationId xmlns:a16="http://schemas.microsoft.com/office/drawing/2014/main" id="{049447A9-EB04-6548-00FE-F42F52CC0765}"/>
              </a:ext>
            </a:extLst>
          </p:cNvPr>
          <p:cNvSpPr txBox="1"/>
          <p:nvPr/>
        </p:nvSpPr>
        <p:spPr>
          <a:xfrm>
            <a:off x="4792920" y="2836034"/>
            <a:ext cx="1842909" cy="1873126"/>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200" b="1" kern="100" dirty="0">
                <a:effectLst/>
                <a:latin typeface="Aptos" panose="020B0004020202020204" pitchFamily="34" charset="0"/>
                <a:ea typeface="Aptos" panose="020B0004020202020204" pitchFamily="34" charset="0"/>
                <a:cs typeface="Times New Roman" panose="02020603050405020304" pitchFamily="18" charset="0"/>
              </a:rPr>
              <a:t>If you do not complete this diagram </a:t>
            </a:r>
            <a:r>
              <a:rPr lang="en-GB" sz="1200" b="1" kern="100" dirty="0">
                <a:latin typeface="Aptos" panose="020B0004020202020204" pitchFamily="34" charset="0"/>
                <a:ea typeface="Aptos" panose="020B0004020202020204" pitchFamily="34" charset="0"/>
                <a:cs typeface="Times New Roman" panose="02020603050405020304" pitchFamily="18" charset="0"/>
              </a:rPr>
              <a:t>or indicate the heights and dimensions of all orders, items will be placed at our discretion. Subsequent change will be subject to a £65 charge</a:t>
            </a:r>
            <a:endParaRPr lang="en-GB" sz="12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4" name="TextBox 43">
            <a:extLst>
              <a:ext uri="{FF2B5EF4-FFF2-40B4-BE49-F238E27FC236}">
                <a16:creationId xmlns:a16="http://schemas.microsoft.com/office/drawing/2014/main" id="{384DBFC1-876C-940B-904B-C0C56B2470F4}"/>
              </a:ext>
            </a:extLst>
          </p:cNvPr>
          <p:cNvSpPr txBox="1"/>
          <p:nvPr/>
        </p:nvSpPr>
        <p:spPr>
          <a:xfrm>
            <a:off x="4743450" y="4786814"/>
            <a:ext cx="2002728" cy="2523768"/>
          </a:xfrm>
          <a:prstGeom prst="rect">
            <a:avLst/>
          </a:prstGeom>
          <a:noFill/>
        </p:spPr>
        <p:txBody>
          <a:bodyPr wrap="square" rtlCol="0">
            <a:spAutoFit/>
          </a:bodyPr>
          <a:lstStyle/>
          <a:p>
            <a:r>
              <a:rPr lang="en-GB" sz="1200" b="1" dirty="0"/>
              <a:t>Spotlight: O</a:t>
            </a:r>
          </a:p>
          <a:p>
            <a:endParaRPr lang="en-GB" sz="1200" b="1" dirty="0"/>
          </a:p>
          <a:p>
            <a:r>
              <a:rPr lang="en-GB" sz="1200" b="1" dirty="0"/>
              <a:t>Switch Socket at Floor Level:  X</a:t>
            </a:r>
          </a:p>
          <a:p>
            <a:endParaRPr lang="en-GB" sz="1200" b="1" dirty="0"/>
          </a:p>
          <a:p>
            <a:r>
              <a:rPr lang="en-GB" sz="1200" b="1" dirty="0"/>
              <a:t>Switch Socket at ceiling height:  </a:t>
            </a:r>
            <a:r>
              <a:rPr lang="en-GB" sz="1400" b="1" dirty="0">
                <a:effectLst/>
                <a:ea typeface="Times New Roman" panose="02020603050405020304" pitchFamily="18" charset="0"/>
                <a:cs typeface="Arial" panose="020B0604020202020204" pitchFamily="34" charset="0"/>
              </a:rPr>
              <a:t>Ø</a:t>
            </a:r>
            <a:endParaRPr lang="en-GB" sz="1050" b="1" dirty="0"/>
          </a:p>
          <a:p>
            <a:endParaRPr lang="en-GB" sz="1200" b="1" dirty="0"/>
          </a:p>
          <a:p>
            <a:r>
              <a:rPr lang="en-GB" sz="1200" b="1" dirty="0"/>
              <a:t>Light Track: O-O-O</a:t>
            </a:r>
          </a:p>
          <a:p>
            <a:endParaRPr lang="en-GB" sz="1200" b="1" dirty="0"/>
          </a:p>
          <a:p>
            <a:r>
              <a:rPr lang="en-GB" sz="1200" b="1" dirty="0"/>
              <a:t>Fluorescent: ======</a:t>
            </a:r>
          </a:p>
          <a:p>
            <a:endParaRPr lang="en-GB" sz="1200" b="1" dirty="0"/>
          </a:p>
          <a:p>
            <a:r>
              <a:rPr lang="en-GB" sz="1200" b="1" dirty="0"/>
              <a:t>Mains:  M</a:t>
            </a:r>
          </a:p>
        </p:txBody>
      </p:sp>
      <p:sp>
        <p:nvSpPr>
          <p:cNvPr id="45" name="Rectangle 44">
            <a:extLst>
              <a:ext uri="{FF2B5EF4-FFF2-40B4-BE49-F238E27FC236}">
                <a16:creationId xmlns:a16="http://schemas.microsoft.com/office/drawing/2014/main" id="{6F1905FC-0B60-7B7E-DCAF-CE240A38A5B0}"/>
              </a:ext>
            </a:extLst>
          </p:cNvPr>
          <p:cNvSpPr/>
          <p:nvPr/>
        </p:nvSpPr>
        <p:spPr>
          <a:xfrm>
            <a:off x="4792920" y="7754739"/>
            <a:ext cx="1341259" cy="219075"/>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kern="100" dirty="0">
                <a:ea typeface="Aptos" panose="020B0004020202020204" pitchFamily="34" charset="0"/>
                <a:cs typeface="Times New Roman" panose="02020603050405020304" pitchFamily="18" charset="0"/>
              </a:rPr>
              <a:t>SPACE ONLY</a:t>
            </a:r>
            <a:endParaRPr lang="en-GB" kern="100" dirty="0">
              <a:effectLst/>
              <a:ea typeface="Aptos" panose="020B0004020202020204" pitchFamily="34" charset="0"/>
              <a:cs typeface="Times New Roman" panose="02020603050405020304" pitchFamily="18" charset="0"/>
            </a:endParaRPr>
          </a:p>
        </p:txBody>
      </p:sp>
      <p:sp>
        <p:nvSpPr>
          <p:cNvPr id="46" name="Text Box 8">
            <a:extLst>
              <a:ext uri="{FF2B5EF4-FFF2-40B4-BE49-F238E27FC236}">
                <a16:creationId xmlns:a16="http://schemas.microsoft.com/office/drawing/2014/main" id="{C4CF3969-0B51-4A07-ADCE-DDFA5DB42ACC}"/>
              </a:ext>
            </a:extLst>
          </p:cNvPr>
          <p:cNvSpPr txBox="1"/>
          <p:nvPr/>
        </p:nvSpPr>
        <p:spPr>
          <a:xfrm>
            <a:off x="6235780" y="7754738"/>
            <a:ext cx="400049"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GB" sz="9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7" name="Rectangle 46">
            <a:extLst>
              <a:ext uri="{FF2B5EF4-FFF2-40B4-BE49-F238E27FC236}">
                <a16:creationId xmlns:a16="http://schemas.microsoft.com/office/drawing/2014/main" id="{A0E5DC3C-29D9-25DD-2047-2929CF0D938A}"/>
              </a:ext>
            </a:extLst>
          </p:cNvPr>
          <p:cNvSpPr/>
          <p:nvPr/>
        </p:nvSpPr>
        <p:spPr>
          <a:xfrm>
            <a:off x="4792920" y="8154789"/>
            <a:ext cx="1341259" cy="219075"/>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kern="100" dirty="0">
                <a:ea typeface="Aptos" panose="020B0004020202020204" pitchFamily="34" charset="0"/>
                <a:cs typeface="Times New Roman" panose="02020603050405020304" pitchFamily="18" charset="0"/>
              </a:rPr>
              <a:t>SHELL SCHEME</a:t>
            </a:r>
            <a:endParaRPr lang="en-GB" kern="100" dirty="0">
              <a:effectLst/>
              <a:ea typeface="Aptos" panose="020B0004020202020204" pitchFamily="34" charset="0"/>
              <a:cs typeface="Times New Roman" panose="02020603050405020304" pitchFamily="18" charset="0"/>
            </a:endParaRPr>
          </a:p>
        </p:txBody>
      </p:sp>
      <p:sp>
        <p:nvSpPr>
          <p:cNvPr id="48" name="Text Box 8">
            <a:extLst>
              <a:ext uri="{FF2B5EF4-FFF2-40B4-BE49-F238E27FC236}">
                <a16:creationId xmlns:a16="http://schemas.microsoft.com/office/drawing/2014/main" id="{62405F2C-3F8A-983A-721C-9B21D4F66A20}"/>
              </a:ext>
            </a:extLst>
          </p:cNvPr>
          <p:cNvSpPr txBox="1"/>
          <p:nvPr/>
        </p:nvSpPr>
        <p:spPr>
          <a:xfrm>
            <a:off x="6235780" y="8154788"/>
            <a:ext cx="400049"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GB" sz="9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0" name="Rectangle 49">
            <a:extLst>
              <a:ext uri="{FF2B5EF4-FFF2-40B4-BE49-F238E27FC236}">
                <a16:creationId xmlns:a16="http://schemas.microsoft.com/office/drawing/2014/main" id="{51B43EFF-5F4E-E1C8-DDD8-1B27AE95F2E5}"/>
              </a:ext>
            </a:extLst>
          </p:cNvPr>
          <p:cNvSpPr/>
          <p:nvPr/>
        </p:nvSpPr>
        <p:spPr>
          <a:xfrm>
            <a:off x="4792920" y="8554838"/>
            <a:ext cx="1341259" cy="219075"/>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800" b="1" kern="100" dirty="0">
                <a:ea typeface="Aptos" panose="020B0004020202020204" pitchFamily="34" charset="0"/>
                <a:cs typeface="Times New Roman" panose="02020603050405020304" pitchFamily="18" charset="0"/>
              </a:rPr>
              <a:t>PLATFORM ON STAND?</a:t>
            </a:r>
            <a:endParaRPr lang="en-GB" sz="1100" kern="100" dirty="0">
              <a:effectLst/>
              <a:ea typeface="Aptos" panose="020B0004020202020204" pitchFamily="34" charset="0"/>
              <a:cs typeface="Times New Roman" panose="02020603050405020304" pitchFamily="18" charset="0"/>
            </a:endParaRPr>
          </a:p>
        </p:txBody>
      </p:sp>
      <p:sp>
        <p:nvSpPr>
          <p:cNvPr id="57" name="Text Box 8">
            <a:extLst>
              <a:ext uri="{FF2B5EF4-FFF2-40B4-BE49-F238E27FC236}">
                <a16:creationId xmlns:a16="http://schemas.microsoft.com/office/drawing/2014/main" id="{3D9D76B7-0CE7-B589-0E41-B0B9EF3195B4}"/>
              </a:ext>
            </a:extLst>
          </p:cNvPr>
          <p:cNvSpPr txBox="1"/>
          <p:nvPr/>
        </p:nvSpPr>
        <p:spPr>
          <a:xfrm>
            <a:off x="6235780" y="8554837"/>
            <a:ext cx="400049"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GB" sz="9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0" name="Rectangle 59">
            <a:extLst>
              <a:ext uri="{FF2B5EF4-FFF2-40B4-BE49-F238E27FC236}">
                <a16:creationId xmlns:a16="http://schemas.microsoft.com/office/drawing/2014/main" id="{C02BF761-FE0B-7CED-8481-64E506B4CA1F}"/>
              </a:ext>
            </a:extLst>
          </p:cNvPr>
          <p:cNvSpPr/>
          <p:nvPr/>
        </p:nvSpPr>
        <p:spPr>
          <a:xfrm>
            <a:off x="218640" y="7723841"/>
            <a:ext cx="4072373" cy="219075"/>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kern="100" dirty="0">
                <a:ea typeface="Aptos" panose="020B0004020202020204" pitchFamily="34" charset="0"/>
                <a:cs typeface="Times New Roman" panose="02020603050405020304" pitchFamily="18" charset="0"/>
              </a:rPr>
              <a:t>ANY ADDITIONAL INFORMATION</a:t>
            </a:r>
            <a:endParaRPr lang="en-GB" kern="100" dirty="0">
              <a:effectLst/>
              <a:ea typeface="Aptos" panose="020B0004020202020204" pitchFamily="34" charset="0"/>
              <a:cs typeface="Times New Roman" panose="02020603050405020304" pitchFamily="18" charset="0"/>
            </a:endParaRPr>
          </a:p>
        </p:txBody>
      </p:sp>
      <p:sp>
        <p:nvSpPr>
          <p:cNvPr id="64" name="TextBox 63">
            <a:extLst>
              <a:ext uri="{FF2B5EF4-FFF2-40B4-BE49-F238E27FC236}">
                <a16:creationId xmlns:a16="http://schemas.microsoft.com/office/drawing/2014/main" id="{AE5A912E-F3DE-7934-1756-DEE061F669A3}"/>
              </a:ext>
            </a:extLst>
          </p:cNvPr>
          <p:cNvSpPr txBox="1"/>
          <p:nvPr/>
        </p:nvSpPr>
        <p:spPr>
          <a:xfrm>
            <a:off x="218640" y="7977188"/>
            <a:ext cx="4072373" cy="830997"/>
          </a:xfrm>
          <a:prstGeom prst="rect">
            <a:avLst/>
          </a:prstGeom>
          <a:noFill/>
          <a:ln w="9525">
            <a:solidFill>
              <a:schemeClr val="tx1"/>
            </a:solidFill>
          </a:ln>
        </p:spPr>
        <p:txBody>
          <a:bodyPr wrap="square" rtlCol="0">
            <a:spAutoFit/>
          </a:bodyPr>
          <a:lstStyle/>
          <a:p>
            <a:endParaRPr lang="en-GB" sz="1200" dirty="0"/>
          </a:p>
          <a:p>
            <a:endParaRPr lang="en-GB" sz="1200" dirty="0"/>
          </a:p>
          <a:p>
            <a:endParaRPr lang="en-GB" sz="1200" dirty="0"/>
          </a:p>
          <a:p>
            <a:endParaRPr lang="en-GB" sz="1200" dirty="0"/>
          </a:p>
        </p:txBody>
      </p:sp>
      <p:sp>
        <p:nvSpPr>
          <p:cNvPr id="65" name="Rectangle 64">
            <a:extLst>
              <a:ext uri="{FF2B5EF4-FFF2-40B4-BE49-F238E27FC236}">
                <a16:creationId xmlns:a16="http://schemas.microsoft.com/office/drawing/2014/main" id="{8E30B409-A089-02D5-EE9B-670C5959E16C}"/>
              </a:ext>
            </a:extLst>
          </p:cNvPr>
          <p:cNvSpPr/>
          <p:nvPr/>
        </p:nvSpPr>
        <p:spPr>
          <a:xfrm>
            <a:off x="218639" y="9178105"/>
            <a:ext cx="6443215" cy="573260"/>
          </a:xfrm>
          <a:prstGeom prst="rect">
            <a:avLst/>
          </a:prstGeom>
          <a:solidFill>
            <a:srgbClr val="08172E"/>
          </a:solidFill>
          <a:ln>
            <a:solidFill>
              <a:srgbClr val="08172E"/>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b="1" kern="100" dirty="0">
                <a:ea typeface="Aptos" panose="020B0004020202020204" pitchFamily="34" charset="0"/>
                <a:cs typeface="Times New Roman" panose="02020603050405020304" pitchFamily="18" charset="0"/>
              </a:rPr>
              <a:t>TERMS AND CONDITIONS – Please see our website for full terms &amp; conditions </a:t>
            </a:r>
            <a:endParaRPr lang="en-GB" sz="105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39625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35EC34-855C-D8E3-2839-0C844D6AB1A6}"/>
              </a:ext>
            </a:extLst>
          </p:cNvPr>
          <p:cNvSpPr/>
          <p:nvPr/>
        </p:nvSpPr>
        <p:spPr>
          <a:xfrm>
            <a:off x="97790" y="114617"/>
            <a:ext cx="5191760" cy="863283"/>
          </a:xfrm>
          <a:prstGeom prst="rect">
            <a:avLst/>
          </a:prstGeom>
          <a:solidFill>
            <a:srgbClr val="08172E"/>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000" b="1" kern="100" dirty="0">
                <a:ea typeface="Aptos" panose="020B0004020202020204" pitchFamily="34" charset="0"/>
                <a:cs typeface="Times New Roman" panose="02020603050405020304" pitchFamily="18" charset="0"/>
              </a:rPr>
              <a:t>SHELL SCHEME EXTRAS</a:t>
            </a:r>
            <a:endParaRPr lang="en-GB" sz="1100" kern="100" dirty="0">
              <a:effectLst/>
              <a:ea typeface="Aptos" panose="020B0004020202020204" pitchFamily="34" charset="0"/>
              <a:cs typeface="Times New Roman" panose="02020603050405020304" pitchFamily="18" charset="0"/>
            </a:endParaRPr>
          </a:p>
          <a:p>
            <a:pPr algn="ctr">
              <a:lnSpc>
                <a:spcPct val="107000"/>
              </a:lnSpc>
              <a:spcAft>
                <a:spcPts val="800"/>
              </a:spcAft>
            </a:pPr>
            <a:r>
              <a:rPr lang="en-GB" sz="2000" b="1" kern="100" dirty="0">
                <a:effectLst/>
                <a:ea typeface="Aptos" panose="020B0004020202020204" pitchFamily="34" charset="0"/>
                <a:cs typeface="Times New Roman" panose="02020603050405020304" pitchFamily="18" charset="0"/>
              </a:rPr>
              <a:t>ORDER FORM</a:t>
            </a:r>
            <a:endParaRPr lang="en-GB" sz="1100" kern="100" dirty="0">
              <a:effectLst/>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AD31448-5382-9594-D2DF-4B9900E95A7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5466773" y="114617"/>
            <a:ext cx="1224798" cy="1224280"/>
          </a:xfrm>
          <a:prstGeom prst="rect">
            <a:avLst/>
          </a:prstGeom>
          <a:noFill/>
          <a:ln>
            <a:noFill/>
          </a:ln>
        </p:spPr>
      </p:pic>
      <p:sp>
        <p:nvSpPr>
          <p:cNvPr id="18" name="Rectangle 17">
            <a:extLst>
              <a:ext uri="{FF2B5EF4-FFF2-40B4-BE49-F238E27FC236}">
                <a16:creationId xmlns:a16="http://schemas.microsoft.com/office/drawing/2014/main" id="{05D1F866-226F-CF20-4D8A-579978650CBF}"/>
              </a:ext>
            </a:extLst>
          </p:cNvPr>
          <p:cNvSpPr/>
          <p:nvPr/>
        </p:nvSpPr>
        <p:spPr>
          <a:xfrm>
            <a:off x="97790" y="114617"/>
            <a:ext cx="5191760" cy="863283"/>
          </a:xfrm>
          <a:prstGeom prst="rect">
            <a:avLst/>
          </a:prstGeom>
          <a:solidFill>
            <a:srgbClr val="08172E"/>
          </a:solidFill>
          <a:ln>
            <a:solidFill>
              <a:srgbClr val="08172E"/>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000" b="1" kern="100" dirty="0">
                <a:ea typeface="Aptos" panose="020B0004020202020204" pitchFamily="34" charset="0"/>
                <a:cs typeface="Times New Roman" panose="02020603050405020304" pitchFamily="18" charset="0"/>
              </a:rPr>
              <a:t>QUICK REFERENCE GUIDE TO APPLIANCE </a:t>
            </a:r>
          </a:p>
          <a:p>
            <a:pPr algn="ctr">
              <a:lnSpc>
                <a:spcPct val="107000"/>
              </a:lnSpc>
              <a:spcAft>
                <a:spcPts val="800"/>
              </a:spcAft>
            </a:pPr>
            <a:r>
              <a:rPr lang="en-GB" sz="2000" b="1" kern="100" dirty="0">
                <a:effectLst/>
                <a:ea typeface="Aptos" panose="020B0004020202020204" pitchFamily="34" charset="0"/>
                <a:cs typeface="Times New Roman" panose="02020603050405020304" pitchFamily="18" charset="0"/>
              </a:rPr>
              <a:t>POWER CONSUMPTION </a:t>
            </a:r>
            <a:endParaRPr lang="en-GB" sz="1100" kern="100" dirty="0">
              <a:effectLst/>
              <a:ea typeface="Aptos" panose="020B0004020202020204" pitchFamily="34" charset="0"/>
              <a:cs typeface="Times New Roman" panose="02020603050405020304" pitchFamily="18" charset="0"/>
            </a:endParaRPr>
          </a:p>
        </p:txBody>
      </p:sp>
      <p:pic>
        <p:nvPicPr>
          <p:cNvPr id="19" name="Picture 18">
            <a:extLst>
              <a:ext uri="{FF2B5EF4-FFF2-40B4-BE49-F238E27FC236}">
                <a16:creationId xmlns:a16="http://schemas.microsoft.com/office/drawing/2014/main" id="{E7016194-9A57-4AD2-4AA3-650D471474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5467032" y="114617"/>
            <a:ext cx="1224280" cy="1224280"/>
          </a:xfrm>
          <a:prstGeom prst="rect">
            <a:avLst/>
          </a:prstGeom>
          <a:noFill/>
          <a:ln>
            <a:noFill/>
          </a:ln>
        </p:spPr>
      </p:pic>
      <p:sp>
        <p:nvSpPr>
          <p:cNvPr id="32" name="TextBox 31">
            <a:extLst>
              <a:ext uri="{FF2B5EF4-FFF2-40B4-BE49-F238E27FC236}">
                <a16:creationId xmlns:a16="http://schemas.microsoft.com/office/drawing/2014/main" id="{A235BBB3-C419-C7ED-5F86-DD0BB34F3666}"/>
              </a:ext>
            </a:extLst>
          </p:cNvPr>
          <p:cNvSpPr txBox="1"/>
          <p:nvPr/>
        </p:nvSpPr>
        <p:spPr>
          <a:xfrm>
            <a:off x="92651" y="977900"/>
            <a:ext cx="6598920" cy="8987076"/>
          </a:xfrm>
          <a:prstGeom prst="rect">
            <a:avLst/>
          </a:prstGeom>
          <a:noFill/>
        </p:spPr>
        <p:txBody>
          <a:bodyPr wrap="square">
            <a:spAutoFit/>
          </a:bodyPr>
          <a:lstStyle/>
          <a:p>
            <a:r>
              <a:rPr lang="en-GB" sz="1600" b="1" dirty="0">
                <a:effectLst/>
                <a:latin typeface="Arial" panose="020B0604020202020204" pitchFamily="34" charset="0"/>
                <a:ea typeface="Calibri" panose="020F0502020204030204" pitchFamily="34" charset="0"/>
                <a:cs typeface="Arial" panose="020B0604020202020204" pitchFamily="34" charset="0"/>
              </a:rPr>
              <a:t>E-Guide &amp; EIA 18</a:t>
            </a:r>
            <a:r>
              <a:rPr lang="en-GB" sz="1600" b="1" baseline="30000" dirty="0">
                <a:effectLst/>
                <a:latin typeface="Arial" panose="020B0604020202020204" pitchFamily="34" charset="0"/>
                <a:ea typeface="Calibri" panose="020F0502020204030204" pitchFamily="34" charset="0"/>
                <a:cs typeface="Arial" panose="020B0604020202020204" pitchFamily="34" charset="0"/>
              </a:rPr>
              <a:t>th</a:t>
            </a:r>
            <a:r>
              <a:rPr lang="en-GB" sz="1600" b="1" dirty="0">
                <a:effectLst/>
                <a:latin typeface="Arial" panose="020B0604020202020204" pitchFamily="34" charset="0"/>
                <a:ea typeface="Calibri" panose="020F0502020204030204" pitchFamily="34" charset="0"/>
                <a:cs typeface="Arial" panose="020B0604020202020204" pitchFamily="34" charset="0"/>
              </a:rPr>
              <a:t> Edition Electrical Regulations.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r>
              <a:rPr lang="en-GB" sz="1600" dirty="0">
                <a:effectLst/>
                <a:latin typeface="Kalinga" panose="020B0502040204020203"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In the experience of Creative Live in providing electrical supplies for exhibitions, we find that many exhibitors are not aware of the power requirements of equipment that they will be using.  This Quick Reference Guide is designed to assist exhibitors in planning their power requirements, and if followed, will reduce the likelihood of problems occurring at the exhibition venue.</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Creative Live Limited provides standard 3-pin English 13A socket-outlets, but with four different power ratings.  The list below indicates the sort of equipment that can be used with each of the power ratings: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b="1" dirty="0">
                <a:effectLst/>
                <a:latin typeface="Arial" panose="020B0604020202020204" pitchFamily="34" charset="0"/>
                <a:ea typeface="Calibri" panose="020F0502020204030204" pitchFamily="34" charset="0"/>
                <a:cs typeface="Arial" panose="020B0604020202020204" pitchFamily="34" charset="0"/>
              </a:rPr>
              <a:t>SK1  (500W)  IS RATED AT 2 AMP AND CAN SUPPLY:</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One computer [or 2 x laptops]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A small domestic fridge</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Four mobile phone chargers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Television and video</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b="1" dirty="0">
                <a:effectLst/>
                <a:latin typeface="Arial" panose="020B0604020202020204" pitchFamily="34" charset="0"/>
                <a:ea typeface="Calibri" panose="020F0502020204030204" pitchFamily="34" charset="0"/>
                <a:cs typeface="Arial" panose="020B0604020202020204" pitchFamily="34" charset="0"/>
              </a:rPr>
              <a:t>or any combination of the above using a single 4-way extension (</a:t>
            </a:r>
            <a:r>
              <a:rPr lang="en-GB" sz="105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maximum length 2m</a:t>
            </a:r>
            <a:r>
              <a:rPr lang="en-GB" sz="1050" b="1" dirty="0">
                <a:effectLst/>
                <a:latin typeface="Arial" panose="020B0604020202020204" pitchFamily="34" charset="0"/>
                <a:ea typeface="Calibri" panose="020F0502020204030204" pitchFamily="34" charset="0"/>
                <a:cs typeface="Arial" panose="020B0604020202020204" pitchFamily="34" charset="0"/>
              </a:rPr>
              <a:t>) subject to a total load of 500W</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b="1" dirty="0">
                <a:effectLst/>
                <a:latin typeface="Arial" panose="020B060402020202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THE USE OF TRAILING/BLOCK TYPE 4 WAY FUSED SOCKETS (4 WAY extension lead) SHALL BE RESTRICTED TO THE FOLLOWING: One 4 way unit per fixed socket outlet, subject to a maximum loading of 1000watts TOTAL and its plug shall be fused accordingly.</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b="1" dirty="0">
                <a:effectLst/>
                <a:latin typeface="Arial" panose="020B0604020202020204" pitchFamily="34" charset="0"/>
                <a:ea typeface="Calibri" panose="020F0502020204030204" pitchFamily="34" charset="0"/>
                <a:cs typeface="Arial" panose="020B0604020202020204" pitchFamily="34" charset="0"/>
              </a:rPr>
              <a:t>SK2  (1000W)  is rated at 4 AMP AND CAN SUPPLY:</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Small domestic coffee machine (750W – 1kW)</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Small domestic steamer (900W – 1kW)</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Small microwave cooker (750W – 1kW)</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Vacuum Cleaner (800W – 1kW)</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b="1" dirty="0">
                <a:effectLst/>
                <a:latin typeface="Arial" panose="020B0604020202020204" pitchFamily="34" charset="0"/>
                <a:ea typeface="Calibri" panose="020F0502020204030204" pitchFamily="34" charset="0"/>
                <a:cs typeface="Arial" panose="020B0604020202020204" pitchFamily="34" charset="0"/>
              </a:rPr>
              <a:t>SK3  (2kW)  AND  SK4  (3kW)  ARE RATED AT 10 AMP AND 13 AMP AND CAN SUPPLY: </a:t>
            </a:r>
            <a:r>
              <a:rPr lang="en-GB" sz="105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(No 4 WAY extension can be used in conjunction with the 2kw &amp; 3kw socket outlets)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Jug Kettle (2kW – 3kW)</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Catering coffee machine (1.5kW – 3kW)</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Industrial Cleaners (1.2kW – 3kW)</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b="1" dirty="0">
                <a:effectLst/>
                <a:latin typeface="Arial" panose="020B0604020202020204" pitchFamily="34" charset="0"/>
                <a:ea typeface="Calibri" panose="020F0502020204030204" pitchFamily="34" charset="0"/>
                <a:cs typeface="Arial" panose="020B0604020202020204" pitchFamily="34" charset="0"/>
              </a:rPr>
              <a:t>Please Note</a:t>
            </a:r>
            <a:r>
              <a:rPr lang="en-GB" sz="1050" dirty="0">
                <a:effectLst/>
                <a:latin typeface="Arial" panose="020B0604020202020204" pitchFamily="34" charset="0"/>
                <a:ea typeface="Calibri" panose="020F0502020204030204" pitchFamily="34" charset="0"/>
                <a:cs typeface="Arial" panose="020B0604020202020204" pitchFamily="34" charset="0"/>
              </a:rPr>
              <a:t>:</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Creative Live will now audit each stand on-site during build-up &amp; opening period to ensure the regulations are being acknowledged.</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The list indicates individual items that can be used with each socket, with the exception of the 500W socket above.  All sockets are supplied on daytime power only unless 24-hour continuous power is requested and quoted for.</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Actual power requirements will vary dependent upon the individual equipment used.  All electrical equipment has a Rating Plate that shows its power consumption in Watts (W) or kilowatts (kW).  You should carefully examine all equipment to be used and calculate the exact power usage before ordering your electrical power requirements.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If you are ordering a socket so as to be able to supply your own lighting arrangement(s), then in accordance with the regulations, the maximum power rating of any single lighting circuit is 1000W (1kW), so if, for example, you had 3kW of lighting on your stand, you would need to order 3 x 1kW sockets for this arrangement. Lighting circuits must have a designated socket outlet separate to any outlet used for power.</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ctr"/>
            <a:r>
              <a:rPr lang="en-GB" sz="1050" b="1" dirty="0">
                <a:effectLst/>
                <a:latin typeface="Arial" panose="020B0604020202020204" pitchFamily="34" charset="0"/>
                <a:ea typeface="Times New Roman" panose="02020603050405020304" pitchFamily="18" charset="0"/>
                <a:cs typeface="Times New Roman" panose="02020603050405020304" pitchFamily="18" charset="0"/>
              </a:rPr>
              <a:t>Under the current regulations it is not permissible to order a socket and use it to supply a consumer unit if you are carrying out the installation of your own electrical wiring and equipment.  In these circumstances you will need to order an electrical mains supply</a:t>
            </a:r>
            <a:endParaRPr lang="en-GB" sz="1400" b="1" dirty="0">
              <a:effectLst/>
              <a:latin typeface="Bookman Old Style" panose="02050604050505020204" pitchFamily="18" charset="0"/>
              <a:ea typeface="Times New Roman" panose="02020603050405020304" pitchFamily="18" charset="0"/>
              <a:cs typeface="Times New Roman" panose="02020603050405020304" pitchFamily="18" charset="0"/>
            </a:endParaRPr>
          </a:p>
          <a:p>
            <a:r>
              <a:rPr lang="en-GB" sz="1050" dirty="0">
                <a:effectLst/>
                <a:latin typeface="Arial" panose="020B060402020202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04649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7BBF1E6E58DFE4A8378A6B51780D364" ma:contentTypeVersion="18" ma:contentTypeDescription="Create a new document." ma:contentTypeScope="" ma:versionID="0ca7a2fe902c936ed1549b065b2bf922">
  <xsd:schema xmlns:xsd="http://www.w3.org/2001/XMLSchema" xmlns:xs="http://www.w3.org/2001/XMLSchema" xmlns:p="http://schemas.microsoft.com/office/2006/metadata/properties" xmlns:ns2="c96e2e8b-cfa4-4a50-b694-a2706fc36bc0" xmlns:ns3="8351521a-c107-4847-a5c1-b625ebc1af4c" targetNamespace="http://schemas.microsoft.com/office/2006/metadata/properties" ma:root="true" ma:fieldsID="86004b6b7bde0f610e208e964b1e5958" ns2:_="" ns3:_="">
    <xsd:import namespace="c96e2e8b-cfa4-4a50-b694-a2706fc36bc0"/>
    <xsd:import namespace="8351521a-c107-4847-a5c1-b625ebc1af4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AutoKeyPoints" minOccurs="0"/>
                <xsd:element ref="ns2:MediaServiceKeyPoint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6e2e8b-cfa4-4a50-b694-a2706fc36b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46cc5eba-9f1c-4947-b7dd-7681ba7de7ef" ma:termSetId="09814cd3-568e-fe90-9814-8d621ff8fb84" ma:anchorId="fba54fb3-c3e1-fe81-a776-ca4b69148c4d" ma:open="true" ma:isKeyword="false">
      <xsd:complexType>
        <xsd:sequence>
          <xsd:element ref="pc:Terms" minOccurs="0" maxOccurs="1"/>
        </xsd:sequence>
      </xsd:complex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51521a-c107-4847-a5c1-b625ebc1af4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f7eb9871-9e1b-48e3-ad14-d40d3be8df5f}" ma:internalName="TaxCatchAll" ma:showField="CatchAllData" ma:web="8351521a-c107-4847-a5c1-b625ebc1af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AA8A08-28F5-45B8-8D4A-2732AAEA8AE9}">
  <ds:schemaRefs>
    <ds:schemaRef ds:uri="http://schemas.microsoft.com/sharepoint/v3/contenttype/forms"/>
  </ds:schemaRefs>
</ds:datastoreItem>
</file>

<file path=customXml/itemProps2.xml><?xml version="1.0" encoding="utf-8"?>
<ds:datastoreItem xmlns:ds="http://schemas.openxmlformats.org/officeDocument/2006/customXml" ds:itemID="{2C976B18-243D-4089-B6E9-C36901F089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6e2e8b-cfa4-4a50-b694-a2706fc36bc0"/>
    <ds:schemaRef ds:uri="8351521a-c107-4847-a5c1-b625ebc1af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133</TotalTime>
  <Words>1305</Words>
  <Application>Microsoft Office PowerPoint</Application>
  <PresentationFormat>A4 Paper (210x297 mm)</PresentationFormat>
  <Paragraphs>156</Paragraphs>
  <Slides>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Aptos</vt:lpstr>
      <vt:lpstr>Aptos Display</vt:lpstr>
      <vt:lpstr>Arial</vt:lpstr>
      <vt:lpstr>Bookman Old Style</vt:lpstr>
      <vt:lpstr>Calibri</vt:lpstr>
      <vt:lpstr>Kalinga</vt:lpstr>
      <vt:lpstr>Tahoma</vt:lpstr>
      <vt:lpstr>Times New Roman</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Amy Bullock</dc:creator>
  <cp:lastModifiedBy>Natalie  Badland</cp:lastModifiedBy>
  <cp:revision>9</cp:revision>
  <dcterms:created xsi:type="dcterms:W3CDTF">2024-06-24T11:34:08Z</dcterms:created>
  <dcterms:modified xsi:type="dcterms:W3CDTF">2025-07-17T12:09:54Z</dcterms:modified>
</cp:coreProperties>
</file>