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3"/>
  </p:sldMasterIdLst>
  <p:sldIdLst>
    <p:sldId id="256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D0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CADB11-4A24-4F45-A3A0-87759F6B291E}" v="3" dt="2025-07-17T12:11:37.8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48" autoAdjust="0"/>
    <p:restoredTop sz="94660"/>
  </p:normalViewPr>
  <p:slideViewPr>
    <p:cSldViewPr snapToGrid="0">
      <p:cViewPr>
        <p:scale>
          <a:sx n="100" d="100"/>
          <a:sy n="100" d="100"/>
        </p:scale>
        <p:origin x="3336" y="-144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e  Badland" userId="153cae06-a13e-4064-9997-334dd6c8dfec" providerId="ADAL" clId="{95CADB11-4A24-4F45-A3A0-87759F6B291E}"/>
    <pc:docChg chg="modSld">
      <pc:chgData name="Natalie  Badland" userId="153cae06-a13e-4064-9997-334dd6c8dfec" providerId="ADAL" clId="{95CADB11-4A24-4F45-A3A0-87759F6B291E}" dt="2025-07-17T12:11:42.175" v="12" actId="404"/>
      <pc:docMkLst>
        <pc:docMk/>
      </pc:docMkLst>
      <pc:sldChg chg="modSp mod">
        <pc:chgData name="Natalie  Badland" userId="153cae06-a13e-4064-9997-334dd6c8dfec" providerId="ADAL" clId="{95CADB11-4A24-4F45-A3A0-87759F6B291E}" dt="2025-07-17T12:11:42.175" v="12" actId="404"/>
        <pc:sldMkLst>
          <pc:docMk/>
          <pc:sldMk cId="565026719" sldId="256"/>
        </pc:sldMkLst>
        <pc:spChg chg="mod">
          <ac:chgData name="Natalie  Badland" userId="153cae06-a13e-4064-9997-334dd6c8dfec" providerId="ADAL" clId="{95CADB11-4A24-4F45-A3A0-87759F6B291E}" dt="2025-07-17T12:11:27.003" v="5" actId="404"/>
          <ac:spMkLst>
            <pc:docMk/>
            <pc:sldMk cId="565026719" sldId="256"/>
            <ac:spMk id="61" creationId="{AE327D61-B9B0-7495-3D06-ABA66ADCAA5A}"/>
          </ac:spMkLst>
        </pc:spChg>
        <pc:spChg chg="mod">
          <ac:chgData name="Natalie  Badland" userId="153cae06-a13e-4064-9997-334dd6c8dfec" providerId="ADAL" clId="{95CADB11-4A24-4F45-A3A0-87759F6B291E}" dt="2025-07-17T12:11:32.925" v="6"/>
          <ac:spMkLst>
            <pc:docMk/>
            <pc:sldMk cId="565026719" sldId="256"/>
            <ac:spMk id="63" creationId="{AE6D23F3-9746-9862-BA0F-11E033AFF453}"/>
          </ac:spMkLst>
        </pc:spChg>
        <pc:spChg chg="mod">
          <ac:chgData name="Natalie  Badland" userId="153cae06-a13e-4064-9997-334dd6c8dfec" providerId="ADAL" clId="{95CADB11-4A24-4F45-A3A0-87759F6B291E}" dt="2025-07-17T12:11:42.175" v="12" actId="404"/>
          <ac:spMkLst>
            <pc:docMk/>
            <pc:sldMk cId="565026719" sldId="256"/>
            <ac:spMk id="2054" creationId="{4B87A610-36C6-6698-3C24-A5D66E853F61}"/>
          </ac:spMkLst>
        </pc:spChg>
      </pc:sldChg>
    </pc:docChg>
  </pc:docChgLst>
  <pc:docChgLst>
    <pc:chgData name="Natalie  Badland" userId="153cae06-a13e-4064-9997-334dd6c8dfec" providerId="ADAL" clId="{8C8CF35D-6C14-437C-8536-2BC187090190}"/>
    <pc:docChg chg="modSld">
      <pc:chgData name="Natalie  Badland" userId="153cae06-a13e-4064-9997-334dd6c8dfec" providerId="ADAL" clId="{8C8CF35D-6C14-437C-8536-2BC187090190}" dt="2025-03-05T15:08:37.344" v="5" actId="20577"/>
      <pc:docMkLst>
        <pc:docMk/>
      </pc:docMkLst>
      <pc:sldChg chg="modSp mod">
        <pc:chgData name="Natalie  Badland" userId="153cae06-a13e-4064-9997-334dd6c8dfec" providerId="ADAL" clId="{8C8CF35D-6C14-437C-8536-2BC187090190}" dt="2025-03-05T15:08:37.344" v="5" actId="20577"/>
        <pc:sldMkLst>
          <pc:docMk/>
          <pc:sldMk cId="565026719" sldId="256"/>
        </pc:sldMkLst>
      </pc:sldChg>
    </pc:docChg>
  </pc:docChgLst>
  <pc:docChgLst>
    <pc:chgData name="Lilly Jones" userId="43f49f03-e039-49ed-b01c-0ddb49918cd5" providerId="ADAL" clId="{730D14A5-9E35-458E-94A7-D4F7182976E9}"/>
    <pc:docChg chg="undo custSel modSld">
      <pc:chgData name="Lilly Jones" userId="43f49f03-e039-49ed-b01c-0ddb49918cd5" providerId="ADAL" clId="{730D14A5-9E35-458E-94A7-D4F7182976E9}" dt="2025-06-23T13:45:14.180" v="64" actId="20577"/>
      <pc:docMkLst>
        <pc:docMk/>
      </pc:docMkLst>
      <pc:sldChg chg="modSp mod">
        <pc:chgData name="Lilly Jones" userId="43f49f03-e039-49ed-b01c-0ddb49918cd5" providerId="ADAL" clId="{730D14A5-9E35-458E-94A7-D4F7182976E9}" dt="2025-06-23T13:45:14.180" v="64" actId="20577"/>
        <pc:sldMkLst>
          <pc:docMk/>
          <pc:sldMk cId="565026719" sldId="256"/>
        </pc:sldMkLst>
        <pc:graphicFrameChg chg="modGraphic">
          <ac:chgData name="Lilly Jones" userId="43f49f03-e039-49ed-b01c-0ddb49918cd5" providerId="ADAL" clId="{730D14A5-9E35-458E-94A7-D4F7182976E9}" dt="2025-06-23T13:45:11.859" v="50" actId="20577"/>
          <ac:graphicFrameMkLst>
            <pc:docMk/>
            <pc:sldMk cId="565026719" sldId="256"/>
            <ac:graphicFrameMk id="4" creationId="{3D3BD302-42DC-82B8-DAED-314FD1FF73F3}"/>
          </ac:graphicFrameMkLst>
        </pc:graphicFrameChg>
        <pc:graphicFrameChg chg="mod modGraphic">
          <ac:chgData name="Lilly Jones" userId="43f49f03-e039-49ed-b01c-0ddb49918cd5" providerId="ADAL" clId="{730D14A5-9E35-458E-94A7-D4F7182976E9}" dt="2025-06-23T13:45:14.180" v="64" actId="20577"/>
          <ac:graphicFrameMkLst>
            <pc:docMk/>
            <pc:sldMk cId="565026719" sldId="256"/>
            <ac:graphicFrameMk id="2079" creationId="{F3737237-1E7A-5089-5605-2DE0D7084D5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080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44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056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353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87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0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96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134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22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50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42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897C57-96A0-4AA8-9390-B6A1F3299BAB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15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@creativelive.u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542A29DD-0201-6845-6486-7925BFCB6096}"/>
              </a:ext>
            </a:extLst>
          </p:cNvPr>
          <p:cNvSpPr/>
          <p:nvPr/>
        </p:nvSpPr>
        <p:spPr>
          <a:xfrm>
            <a:off x="97790" y="114617"/>
            <a:ext cx="5191760" cy="863283"/>
          </a:xfrm>
          <a:prstGeom prst="rect">
            <a:avLst/>
          </a:prstGeom>
          <a:solidFill>
            <a:srgbClr val="08172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FLOOR COVERING</a:t>
            </a:r>
            <a:endParaRPr lang="en-GB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PRE-PAYMENT FORM</a:t>
            </a:r>
            <a:endParaRPr lang="en-GB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B59A229D-D368-117B-C978-9D28A6A81C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935" y="114617"/>
            <a:ext cx="1260475" cy="122428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id="{1B5CC67A-6EC0-1ACB-9E03-F52468E26379}"/>
              </a:ext>
            </a:extLst>
          </p:cNvPr>
          <p:cNvSpPr/>
          <p:nvPr/>
        </p:nvSpPr>
        <p:spPr>
          <a:xfrm>
            <a:off x="98425" y="1119822"/>
            <a:ext cx="1317625" cy="219075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SHOW: </a:t>
            </a:r>
            <a:endParaRPr lang="en-GB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9986015-A761-19B9-4CB1-69FE1187AB35}"/>
              </a:ext>
            </a:extLst>
          </p:cNvPr>
          <p:cNvSpPr/>
          <p:nvPr/>
        </p:nvSpPr>
        <p:spPr>
          <a:xfrm>
            <a:off x="97790" y="1392237"/>
            <a:ext cx="1318260" cy="219075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b="1" dirty="0"/>
              <a:t>VENUE: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0C48DA6-D42C-16DE-FFA9-6591C8BC78D4}"/>
              </a:ext>
            </a:extLst>
          </p:cNvPr>
          <p:cNvSpPr/>
          <p:nvPr/>
        </p:nvSpPr>
        <p:spPr>
          <a:xfrm>
            <a:off x="99060" y="1674812"/>
            <a:ext cx="1318260" cy="219075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b="1" dirty="0"/>
              <a:t>DATES:</a:t>
            </a:r>
          </a:p>
        </p:txBody>
      </p:sp>
      <p:sp>
        <p:nvSpPr>
          <p:cNvPr id="61" name="Text Box 8">
            <a:extLst>
              <a:ext uri="{FF2B5EF4-FFF2-40B4-BE49-F238E27FC236}">
                <a16:creationId xmlns:a16="http://schemas.microsoft.com/office/drawing/2014/main" id="{AE327D61-B9B0-7495-3D06-ABA66ADCAA5A}"/>
              </a:ext>
            </a:extLst>
          </p:cNvPr>
          <p:cNvSpPr txBox="1"/>
          <p:nvPr/>
        </p:nvSpPr>
        <p:spPr>
          <a:xfrm>
            <a:off x="1450659" y="1119821"/>
            <a:ext cx="3838892" cy="219075"/>
          </a:xfrm>
          <a:prstGeom prst="rect">
            <a:avLst/>
          </a:prstGeom>
          <a:solidFill>
            <a:schemeClr val="lt1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Lamma 2026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Text Box 8">
            <a:extLst>
              <a:ext uri="{FF2B5EF4-FFF2-40B4-BE49-F238E27FC236}">
                <a16:creationId xmlns:a16="http://schemas.microsoft.com/office/drawing/2014/main" id="{9DC94607-A7CA-D6C4-575C-A2136DD82CED}"/>
              </a:ext>
            </a:extLst>
          </p:cNvPr>
          <p:cNvSpPr txBox="1"/>
          <p:nvPr/>
        </p:nvSpPr>
        <p:spPr>
          <a:xfrm>
            <a:off x="1450659" y="1392236"/>
            <a:ext cx="3838892" cy="219075"/>
          </a:xfrm>
          <a:prstGeom prst="rect">
            <a:avLst/>
          </a:prstGeom>
          <a:solidFill>
            <a:schemeClr val="lt1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NEC, Birmingham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Text Box 8">
            <a:extLst>
              <a:ext uri="{FF2B5EF4-FFF2-40B4-BE49-F238E27FC236}">
                <a16:creationId xmlns:a16="http://schemas.microsoft.com/office/drawing/2014/main" id="{AE6D23F3-9746-9862-BA0F-11E033AFF453}"/>
              </a:ext>
            </a:extLst>
          </p:cNvPr>
          <p:cNvSpPr txBox="1"/>
          <p:nvPr/>
        </p:nvSpPr>
        <p:spPr>
          <a:xfrm>
            <a:off x="1450659" y="1674812"/>
            <a:ext cx="3838892" cy="219075"/>
          </a:xfrm>
          <a:prstGeom prst="rect">
            <a:avLst/>
          </a:prstGeom>
          <a:solidFill>
            <a:schemeClr val="lt1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14-15 January 2026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0" name="TextBox 2049">
            <a:extLst>
              <a:ext uri="{FF2B5EF4-FFF2-40B4-BE49-F238E27FC236}">
                <a16:creationId xmlns:a16="http://schemas.microsoft.com/office/drawing/2014/main" id="{048FC569-5445-D9D0-EFE7-AA4AA62A1DE9}"/>
              </a:ext>
            </a:extLst>
          </p:cNvPr>
          <p:cNvSpPr txBox="1"/>
          <p:nvPr/>
        </p:nvSpPr>
        <p:spPr>
          <a:xfrm>
            <a:off x="5372420" y="1392236"/>
            <a:ext cx="1386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Creative Live LTD</a:t>
            </a:r>
          </a:p>
          <a:p>
            <a:pPr algn="ctr"/>
            <a:r>
              <a:rPr lang="en-GB" sz="900" dirty="0"/>
              <a:t>2-3 Arley Industrial Estate</a:t>
            </a:r>
          </a:p>
          <a:p>
            <a:pPr algn="ctr"/>
            <a:r>
              <a:rPr lang="en-GB" sz="900" dirty="0"/>
              <a:t>Colliers Way</a:t>
            </a:r>
          </a:p>
          <a:p>
            <a:pPr algn="ctr"/>
            <a:r>
              <a:rPr lang="en-GB" sz="900" dirty="0"/>
              <a:t>Arley, Coventry</a:t>
            </a:r>
          </a:p>
          <a:p>
            <a:pPr algn="ctr"/>
            <a:r>
              <a:rPr lang="en-GB" sz="900" dirty="0"/>
              <a:t>CV7 8HN  </a:t>
            </a:r>
          </a:p>
        </p:txBody>
      </p:sp>
      <p:sp>
        <p:nvSpPr>
          <p:cNvPr id="2051" name="Rectangle 2050">
            <a:extLst>
              <a:ext uri="{FF2B5EF4-FFF2-40B4-BE49-F238E27FC236}">
                <a16:creationId xmlns:a16="http://schemas.microsoft.com/office/drawing/2014/main" id="{B3A5C90C-B31E-240C-73DC-EF45A68153FA}"/>
              </a:ext>
            </a:extLst>
          </p:cNvPr>
          <p:cNvSpPr/>
          <p:nvPr/>
        </p:nvSpPr>
        <p:spPr>
          <a:xfrm>
            <a:off x="97790" y="1957387"/>
            <a:ext cx="1318260" cy="401006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b="1" dirty="0"/>
              <a:t>STAND NUMBER:</a:t>
            </a:r>
          </a:p>
        </p:txBody>
      </p:sp>
      <p:sp>
        <p:nvSpPr>
          <p:cNvPr id="2052" name="Text Box 8">
            <a:extLst>
              <a:ext uri="{FF2B5EF4-FFF2-40B4-BE49-F238E27FC236}">
                <a16:creationId xmlns:a16="http://schemas.microsoft.com/office/drawing/2014/main" id="{EEAF50B6-7A20-6447-9066-B8C2D4A0C939}"/>
              </a:ext>
            </a:extLst>
          </p:cNvPr>
          <p:cNvSpPr txBox="1"/>
          <p:nvPr/>
        </p:nvSpPr>
        <p:spPr>
          <a:xfrm>
            <a:off x="1450658" y="1957387"/>
            <a:ext cx="1692592" cy="401006"/>
          </a:xfrm>
          <a:prstGeom prst="rect">
            <a:avLst/>
          </a:prstGeom>
          <a:solidFill>
            <a:schemeClr val="lt1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3" name="Rectangle 2052">
            <a:extLst>
              <a:ext uri="{FF2B5EF4-FFF2-40B4-BE49-F238E27FC236}">
                <a16:creationId xmlns:a16="http://schemas.microsoft.com/office/drawing/2014/main" id="{340F598D-8C07-4149-39A7-53672DCC33B8}"/>
              </a:ext>
            </a:extLst>
          </p:cNvPr>
          <p:cNvSpPr/>
          <p:nvPr/>
        </p:nvSpPr>
        <p:spPr>
          <a:xfrm>
            <a:off x="97790" y="2421893"/>
            <a:ext cx="1318260" cy="401006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b="1" dirty="0"/>
              <a:t>DEADLINE DATE:</a:t>
            </a:r>
          </a:p>
        </p:txBody>
      </p:sp>
      <p:sp>
        <p:nvSpPr>
          <p:cNvPr id="2054" name="Text Box 8">
            <a:extLst>
              <a:ext uri="{FF2B5EF4-FFF2-40B4-BE49-F238E27FC236}">
                <a16:creationId xmlns:a16="http://schemas.microsoft.com/office/drawing/2014/main" id="{4B87A610-36C6-6698-3C24-A5D66E853F61}"/>
              </a:ext>
            </a:extLst>
          </p:cNvPr>
          <p:cNvSpPr txBox="1"/>
          <p:nvPr/>
        </p:nvSpPr>
        <p:spPr>
          <a:xfrm>
            <a:off x="1450658" y="2421893"/>
            <a:ext cx="1692592" cy="401006"/>
          </a:xfrm>
          <a:prstGeom prst="rect">
            <a:avLst/>
          </a:prstGeom>
          <a:solidFill>
            <a:schemeClr val="lt1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 kern="100" dirty="0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</a:t>
            </a:r>
            <a:r>
              <a:rPr lang="en-GB" sz="1200" b="1" kern="100" baseline="30000" dirty="0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</a:t>
            </a:r>
            <a:r>
              <a:rPr lang="en-GB" sz="1200" b="1" kern="100" dirty="0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December 2025 </a:t>
            </a:r>
            <a:endParaRPr lang="en-GB" sz="2000" b="1" kern="100" dirty="0">
              <a:solidFill>
                <a:srgbClr val="FF000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b="1" kern="100" dirty="0">
              <a:solidFill>
                <a:srgbClr val="FF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C8213E09-E1BC-043B-F921-78E1F8E279DB}"/>
              </a:ext>
            </a:extLst>
          </p:cNvPr>
          <p:cNvSpPr/>
          <p:nvPr/>
        </p:nvSpPr>
        <p:spPr>
          <a:xfrm>
            <a:off x="86993" y="2886573"/>
            <a:ext cx="6611620" cy="351155"/>
          </a:xfrm>
          <a:prstGeom prst="rect">
            <a:avLst/>
          </a:prstGeom>
          <a:solidFill>
            <a:srgbClr val="08172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CUSTOMER DETAILS </a:t>
            </a:r>
            <a:endParaRPr lang="en-GB" sz="11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8" name="TextBox 2057">
            <a:extLst>
              <a:ext uri="{FF2B5EF4-FFF2-40B4-BE49-F238E27FC236}">
                <a16:creationId xmlns:a16="http://schemas.microsoft.com/office/drawing/2014/main" id="{E2B23891-4C99-0EA3-75ED-2E51353D4A02}"/>
              </a:ext>
            </a:extLst>
          </p:cNvPr>
          <p:cNvSpPr txBox="1"/>
          <p:nvPr/>
        </p:nvSpPr>
        <p:spPr>
          <a:xfrm>
            <a:off x="3143250" y="2430476"/>
            <a:ext cx="19716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Email: </a:t>
            </a:r>
            <a:r>
              <a:rPr lang="en-GB" sz="1000" dirty="0">
                <a:hlinkClick r:id="rId3"/>
              </a:rPr>
              <a:t>sales@creativelive.uk</a:t>
            </a:r>
            <a:r>
              <a:rPr lang="en-GB" sz="1000" dirty="0"/>
              <a:t> </a:t>
            </a:r>
          </a:p>
          <a:p>
            <a:r>
              <a:rPr lang="en-GB" sz="1000" b="1" dirty="0"/>
              <a:t>Telephone: </a:t>
            </a:r>
            <a:r>
              <a:rPr lang="en-GB" sz="1000" dirty="0"/>
              <a:t>01676 545 410 </a:t>
            </a:r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2387DC0D-10D9-BFEB-2D80-6EBE8AA61C71}"/>
              </a:ext>
            </a:extLst>
          </p:cNvPr>
          <p:cNvSpPr/>
          <p:nvPr/>
        </p:nvSpPr>
        <p:spPr>
          <a:xfrm>
            <a:off x="102711" y="3287100"/>
            <a:ext cx="1541145" cy="167640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Company Name</a:t>
            </a: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0" name="Rectangle 2059">
            <a:extLst>
              <a:ext uri="{FF2B5EF4-FFF2-40B4-BE49-F238E27FC236}">
                <a16:creationId xmlns:a16="http://schemas.microsoft.com/office/drawing/2014/main" id="{44E8C546-45BD-CC89-C078-C124FB88C279}"/>
              </a:ext>
            </a:extLst>
          </p:cNvPr>
          <p:cNvSpPr/>
          <p:nvPr/>
        </p:nvSpPr>
        <p:spPr>
          <a:xfrm>
            <a:off x="102711" y="3520463"/>
            <a:ext cx="1541145" cy="167640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Email Address</a:t>
            </a: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73446CD3-8E36-C0B4-927E-A19248B754D7}"/>
              </a:ext>
            </a:extLst>
          </p:cNvPr>
          <p:cNvSpPr/>
          <p:nvPr/>
        </p:nvSpPr>
        <p:spPr>
          <a:xfrm>
            <a:off x="102711" y="3764978"/>
            <a:ext cx="1541145" cy="167640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Company Name</a:t>
            </a: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2" name="Rectangle 2061">
            <a:extLst>
              <a:ext uri="{FF2B5EF4-FFF2-40B4-BE49-F238E27FC236}">
                <a16:creationId xmlns:a16="http://schemas.microsoft.com/office/drawing/2014/main" id="{F1080443-3B13-65DE-41B0-14B60C559769}"/>
              </a:ext>
            </a:extLst>
          </p:cNvPr>
          <p:cNvSpPr/>
          <p:nvPr/>
        </p:nvSpPr>
        <p:spPr>
          <a:xfrm>
            <a:off x="102711" y="3998341"/>
            <a:ext cx="1541145" cy="167640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Telephone Number</a:t>
            </a: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B7D966D9-A732-B0F1-47C0-CDADD6F1FF6B}"/>
              </a:ext>
            </a:extLst>
          </p:cNvPr>
          <p:cNvSpPr/>
          <p:nvPr/>
        </p:nvSpPr>
        <p:spPr>
          <a:xfrm>
            <a:off x="102710" y="4243483"/>
            <a:ext cx="1541145" cy="167640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Mobile Number</a:t>
            </a: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4" name="Rectangle 2063">
            <a:extLst>
              <a:ext uri="{FF2B5EF4-FFF2-40B4-BE49-F238E27FC236}">
                <a16:creationId xmlns:a16="http://schemas.microsoft.com/office/drawing/2014/main" id="{6E5B1A26-548F-2EB1-8F4B-CE6B82E0D903}"/>
              </a:ext>
            </a:extLst>
          </p:cNvPr>
          <p:cNvSpPr/>
          <p:nvPr/>
        </p:nvSpPr>
        <p:spPr>
          <a:xfrm>
            <a:off x="3564414" y="3286204"/>
            <a:ext cx="1541145" cy="167640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Invoice Address</a:t>
            </a: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5" name="Rectangle 2064">
            <a:extLst>
              <a:ext uri="{FF2B5EF4-FFF2-40B4-BE49-F238E27FC236}">
                <a16:creationId xmlns:a16="http://schemas.microsoft.com/office/drawing/2014/main" id="{B19E1BF6-62B2-A5FE-A10A-B9E6D921287C}"/>
              </a:ext>
            </a:extLst>
          </p:cNvPr>
          <p:cNvSpPr/>
          <p:nvPr/>
        </p:nvSpPr>
        <p:spPr>
          <a:xfrm>
            <a:off x="3564414" y="4242587"/>
            <a:ext cx="1541145" cy="167640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Post Code</a:t>
            </a: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6" name="Rectangle 2065">
            <a:extLst>
              <a:ext uri="{FF2B5EF4-FFF2-40B4-BE49-F238E27FC236}">
                <a16:creationId xmlns:a16="http://schemas.microsoft.com/office/drawing/2014/main" id="{662D06A4-C92E-250E-1712-BF801C4A1ACF}"/>
              </a:ext>
            </a:extLst>
          </p:cNvPr>
          <p:cNvSpPr/>
          <p:nvPr/>
        </p:nvSpPr>
        <p:spPr>
          <a:xfrm>
            <a:off x="1702911" y="3286204"/>
            <a:ext cx="180244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7" name="Rectangle 2066">
            <a:extLst>
              <a:ext uri="{FF2B5EF4-FFF2-40B4-BE49-F238E27FC236}">
                <a16:creationId xmlns:a16="http://schemas.microsoft.com/office/drawing/2014/main" id="{1A248290-A40E-0C06-36D6-C3843EAF9F57}"/>
              </a:ext>
            </a:extLst>
          </p:cNvPr>
          <p:cNvSpPr/>
          <p:nvPr/>
        </p:nvSpPr>
        <p:spPr>
          <a:xfrm>
            <a:off x="1702911" y="3520463"/>
            <a:ext cx="180244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8" name="Rectangle 2067">
            <a:extLst>
              <a:ext uri="{FF2B5EF4-FFF2-40B4-BE49-F238E27FC236}">
                <a16:creationId xmlns:a16="http://schemas.microsoft.com/office/drawing/2014/main" id="{4579FC48-F46C-9B7E-BE23-C071D5715AE6}"/>
              </a:ext>
            </a:extLst>
          </p:cNvPr>
          <p:cNvSpPr/>
          <p:nvPr/>
        </p:nvSpPr>
        <p:spPr>
          <a:xfrm>
            <a:off x="1702911" y="3762104"/>
            <a:ext cx="180244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9" name="Rectangle 2068">
            <a:extLst>
              <a:ext uri="{FF2B5EF4-FFF2-40B4-BE49-F238E27FC236}">
                <a16:creationId xmlns:a16="http://schemas.microsoft.com/office/drawing/2014/main" id="{C0D9C762-24A8-3DCD-4922-0BB0A6B32646}"/>
              </a:ext>
            </a:extLst>
          </p:cNvPr>
          <p:cNvSpPr/>
          <p:nvPr/>
        </p:nvSpPr>
        <p:spPr>
          <a:xfrm>
            <a:off x="1702911" y="3996363"/>
            <a:ext cx="180244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0" name="Rectangle 2069">
            <a:extLst>
              <a:ext uri="{FF2B5EF4-FFF2-40B4-BE49-F238E27FC236}">
                <a16:creationId xmlns:a16="http://schemas.microsoft.com/office/drawing/2014/main" id="{66AD0265-29EB-98A5-5225-256B5C19F0D4}"/>
              </a:ext>
            </a:extLst>
          </p:cNvPr>
          <p:cNvSpPr/>
          <p:nvPr/>
        </p:nvSpPr>
        <p:spPr>
          <a:xfrm>
            <a:off x="1702910" y="4242587"/>
            <a:ext cx="180244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1" name="Rectangle 2070">
            <a:extLst>
              <a:ext uri="{FF2B5EF4-FFF2-40B4-BE49-F238E27FC236}">
                <a16:creationId xmlns:a16="http://schemas.microsoft.com/office/drawing/2014/main" id="{13752E2D-3930-43F9-1E86-D6EE7CB9CFA8}"/>
              </a:ext>
            </a:extLst>
          </p:cNvPr>
          <p:cNvSpPr/>
          <p:nvPr/>
        </p:nvSpPr>
        <p:spPr>
          <a:xfrm>
            <a:off x="5164614" y="3293764"/>
            <a:ext cx="1549717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2" name="Rectangle 2071">
            <a:extLst>
              <a:ext uri="{FF2B5EF4-FFF2-40B4-BE49-F238E27FC236}">
                <a16:creationId xmlns:a16="http://schemas.microsoft.com/office/drawing/2014/main" id="{30A48549-0379-AF96-A708-1E082FCCE7D9}"/>
              </a:ext>
            </a:extLst>
          </p:cNvPr>
          <p:cNvSpPr/>
          <p:nvPr/>
        </p:nvSpPr>
        <p:spPr>
          <a:xfrm>
            <a:off x="3564413" y="3520463"/>
            <a:ext cx="314991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3" name="Rectangle 2072">
            <a:extLst>
              <a:ext uri="{FF2B5EF4-FFF2-40B4-BE49-F238E27FC236}">
                <a16:creationId xmlns:a16="http://schemas.microsoft.com/office/drawing/2014/main" id="{720C0828-B51F-4FA4-26B5-7F71F00DA1E5}"/>
              </a:ext>
            </a:extLst>
          </p:cNvPr>
          <p:cNvSpPr/>
          <p:nvPr/>
        </p:nvSpPr>
        <p:spPr>
          <a:xfrm>
            <a:off x="3564413" y="3759382"/>
            <a:ext cx="314991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4" name="Rectangle 2073">
            <a:extLst>
              <a:ext uri="{FF2B5EF4-FFF2-40B4-BE49-F238E27FC236}">
                <a16:creationId xmlns:a16="http://schemas.microsoft.com/office/drawing/2014/main" id="{90254548-300E-7E7A-D1D4-4CBD4B260F57}"/>
              </a:ext>
            </a:extLst>
          </p:cNvPr>
          <p:cNvSpPr/>
          <p:nvPr/>
        </p:nvSpPr>
        <p:spPr>
          <a:xfrm>
            <a:off x="3564413" y="4003668"/>
            <a:ext cx="314991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5" name="Rectangle 2074">
            <a:extLst>
              <a:ext uri="{FF2B5EF4-FFF2-40B4-BE49-F238E27FC236}">
                <a16:creationId xmlns:a16="http://schemas.microsoft.com/office/drawing/2014/main" id="{16214927-75EB-1887-A5AC-D7F858B8361F}"/>
              </a:ext>
            </a:extLst>
          </p:cNvPr>
          <p:cNvSpPr/>
          <p:nvPr/>
        </p:nvSpPr>
        <p:spPr>
          <a:xfrm>
            <a:off x="5164613" y="4242587"/>
            <a:ext cx="1549717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6" name="Rectangle 2075">
            <a:extLst>
              <a:ext uri="{FF2B5EF4-FFF2-40B4-BE49-F238E27FC236}">
                <a16:creationId xmlns:a16="http://schemas.microsoft.com/office/drawing/2014/main" id="{2752D575-25EC-99B1-8E17-7511A1BC7CC7}"/>
              </a:ext>
            </a:extLst>
          </p:cNvPr>
          <p:cNvSpPr/>
          <p:nvPr/>
        </p:nvSpPr>
        <p:spPr>
          <a:xfrm>
            <a:off x="97790" y="6310592"/>
            <a:ext cx="6611620" cy="228031"/>
          </a:xfrm>
          <a:prstGeom prst="rect">
            <a:avLst/>
          </a:prstGeom>
          <a:solidFill>
            <a:srgbClr val="08172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FLOORCOVERING OPTIONS</a:t>
            </a:r>
            <a:endParaRPr lang="en-GB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79" name="Table 2078">
            <a:extLst>
              <a:ext uri="{FF2B5EF4-FFF2-40B4-BE49-F238E27FC236}">
                <a16:creationId xmlns:a16="http://schemas.microsoft.com/office/drawing/2014/main" id="{F3737237-1E7A-5089-5605-2DE0D7084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705557"/>
              </p:ext>
            </p:extLst>
          </p:nvPr>
        </p:nvGraphicFramePr>
        <p:xfrm>
          <a:off x="86993" y="6599537"/>
          <a:ext cx="6611620" cy="1257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4561">
                  <a:extLst>
                    <a:ext uri="{9D8B030D-6E8A-4147-A177-3AD203B41FA5}">
                      <a16:colId xmlns:a16="http://schemas.microsoft.com/office/drawing/2014/main" val="2012153867"/>
                    </a:ext>
                  </a:extLst>
                </a:gridCol>
                <a:gridCol w="1223855">
                  <a:extLst>
                    <a:ext uri="{9D8B030D-6E8A-4147-A177-3AD203B41FA5}">
                      <a16:colId xmlns:a16="http://schemas.microsoft.com/office/drawing/2014/main" val="3919054984"/>
                    </a:ext>
                  </a:extLst>
                </a:gridCol>
                <a:gridCol w="1441307">
                  <a:extLst>
                    <a:ext uri="{9D8B030D-6E8A-4147-A177-3AD203B41FA5}">
                      <a16:colId xmlns:a16="http://schemas.microsoft.com/office/drawing/2014/main" val="2156899273"/>
                    </a:ext>
                  </a:extLst>
                </a:gridCol>
                <a:gridCol w="1007372">
                  <a:extLst>
                    <a:ext uri="{9D8B030D-6E8A-4147-A177-3AD203B41FA5}">
                      <a16:colId xmlns:a16="http://schemas.microsoft.com/office/drawing/2014/main" val="620478728"/>
                    </a:ext>
                  </a:extLst>
                </a:gridCol>
                <a:gridCol w="744525">
                  <a:extLst>
                    <a:ext uri="{9D8B030D-6E8A-4147-A177-3AD203B41FA5}">
                      <a16:colId xmlns:a16="http://schemas.microsoft.com/office/drawing/2014/main" val="19824797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ITEM DESCRIPTION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PRICE PER SQM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COLOUR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QUANTITY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TOTAL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537075"/>
                  </a:ext>
                </a:extLst>
              </a:tr>
              <a:tr h="237400">
                <a:tc>
                  <a:txBody>
                    <a:bodyPr/>
                    <a:lstStyle/>
                    <a:p>
                      <a:pPr algn="ctr"/>
                      <a:r>
                        <a:rPr lang="en-GB" sz="800"/>
                        <a:t>Exhibition rewind </a:t>
                      </a:r>
                      <a:r>
                        <a:rPr lang="en-GB" sz="800" dirty="0"/>
                        <a:t>carpet (inc poly)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£8.36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312172"/>
                  </a:ext>
                </a:extLst>
              </a:tr>
              <a:tr h="2374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Velour Carpet (mid-range) (inc poly)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£12.41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364158"/>
                  </a:ext>
                </a:extLst>
              </a:tr>
              <a:tr h="2374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Vinyl Flooring (inc poly)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£16.71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293433"/>
                  </a:ext>
                </a:extLst>
              </a:tr>
              <a:tr h="2374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Artificial Grass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From £14.75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772946"/>
                  </a:ext>
                </a:extLst>
              </a:tr>
            </a:tbl>
          </a:graphicData>
        </a:graphic>
      </p:graphicFrame>
      <p:sp>
        <p:nvSpPr>
          <p:cNvPr id="2082" name="Text Box 8">
            <a:extLst>
              <a:ext uri="{FF2B5EF4-FFF2-40B4-BE49-F238E27FC236}">
                <a16:creationId xmlns:a16="http://schemas.microsoft.com/office/drawing/2014/main" id="{A40BAAC1-ABF8-8981-EFB1-FF5ABF94B720}"/>
              </a:ext>
            </a:extLst>
          </p:cNvPr>
          <p:cNvSpPr txBox="1"/>
          <p:nvPr/>
        </p:nvSpPr>
        <p:spPr>
          <a:xfrm>
            <a:off x="97790" y="9350279"/>
            <a:ext cx="2790825" cy="233045"/>
          </a:xfrm>
          <a:prstGeom prst="rect">
            <a:avLst/>
          </a:prstGeom>
          <a:solidFill>
            <a:srgbClr val="21D0E4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CREATIVE LIVE LTD VAT NUMBER: GB295852551</a:t>
            </a:r>
            <a:endParaRPr lang="en-GB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84" name="Table 2083">
            <a:extLst>
              <a:ext uri="{FF2B5EF4-FFF2-40B4-BE49-F238E27FC236}">
                <a16:creationId xmlns:a16="http://schemas.microsoft.com/office/drawing/2014/main" id="{91472210-26AB-60FD-BBCA-3FF994636C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802471"/>
              </p:ext>
            </p:extLst>
          </p:nvPr>
        </p:nvGraphicFramePr>
        <p:xfrm>
          <a:off x="4541388" y="9059461"/>
          <a:ext cx="2154207" cy="777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6312">
                  <a:extLst>
                    <a:ext uri="{9D8B030D-6E8A-4147-A177-3AD203B41FA5}">
                      <a16:colId xmlns:a16="http://schemas.microsoft.com/office/drawing/2014/main" val="2824345513"/>
                    </a:ext>
                  </a:extLst>
                </a:gridCol>
                <a:gridCol w="967895">
                  <a:extLst>
                    <a:ext uri="{9D8B030D-6E8A-4147-A177-3AD203B41FA5}">
                      <a16:colId xmlns:a16="http://schemas.microsoft.com/office/drawing/2014/main" val="1865243218"/>
                    </a:ext>
                  </a:extLst>
                </a:gridCol>
              </a:tblGrid>
              <a:tr h="2374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SUBTOTAL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875028"/>
                  </a:ext>
                </a:extLst>
              </a:tr>
              <a:tr h="2374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VAT @ 20%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261526"/>
                  </a:ext>
                </a:extLst>
              </a:tr>
              <a:tr h="2374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TOTAL COST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4717406"/>
                  </a:ext>
                </a:extLst>
              </a:tr>
            </a:tbl>
          </a:graphicData>
        </a:graphic>
      </p:graphicFrame>
      <p:sp>
        <p:nvSpPr>
          <p:cNvPr id="2087" name="TextBox 2086">
            <a:extLst>
              <a:ext uri="{FF2B5EF4-FFF2-40B4-BE49-F238E27FC236}">
                <a16:creationId xmlns:a16="http://schemas.microsoft.com/office/drawing/2014/main" id="{28F9DE1B-9489-34B9-36C7-0D750E06CDC0}"/>
              </a:ext>
            </a:extLst>
          </p:cNvPr>
          <p:cNvSpPr txBox="1"/>
          <p:nvPr/>
        </p:nvSpPr>
        <p:spPr>
          <a:xfrm>
            <a:off x="93182" y="4839983"/>
            <a:ext cx="66024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Our carpet is an outright sale and includes delivery to site, laying of carpet, lifting and removal of carpet / carpet tape post show. All costs shown below are exclusive of VAT.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CFFC888-D0A5-0D1E-A42A-12730F212E4A}"/>
              </a:ext>
            </a:extLst>
          </p:cNvPr>
          <p:cNvSpPr/>
          <p:nvPr/>
        </p:nvSpPr>
        <p:spPr>
          <a:xfrm>
            <a:off x="88578" y="4507552"/>
            <a:ext cx="6611620" cy="351155"/>
          </a:xfrm>
          <a:prstGeom prst="rect">
            <a:avLst/>
          </a:prstGeom>
          <a:solidFill>
            <a:srgbClr val="08172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IMPORTANT INFORMATION – PLEASE READ </a:t>
            </a:r>
            <a:endParaRPr lang="en-GB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2D9F86-AFA9-50F5-E34C-C644DBFADAD1}"/>
              </a:ext>
            </a:extLst>
          </p:cNvPr>
          <p:cNvSpPr/>
          <p:nvPr/>
        </p:nvSpPr>
        <p:spPr>
          <a:xfrm>
            <a:off x="83975" y="7917751"/>
            <a:ext cx="6611620" cy="242923"/>
          </a:xfrm>
          <a:prstGeom prst="rect">
            <a:avLst/>
          </a:prstGeom>
          <a:solidFill>
            <a:srgbClr val="08172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EXTRAS </a:t>
            </a:r>
            <a:endParaRPr lang="en-GB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D3BD302-42DC-82B8-DAED-314FD1FF7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974781"/>
              </p:ext>
            </p:extLst>
          </p:nvPr>
        </p:nvGraphicFramePr>
        <p:xfrm>
          <a:off x="83975" y="8230132"/>
          <a:ext cx="6611620" cy="754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1975">
                  <a:extLst>
                    <a:ext uri="{9D8B030D-6E8A-4147-A177-3AD203B41FA5}">
                      <a16:colId xmlns:a16="http://schemas.microsoft.com/office/drawing/2014/main" val="2012153867"/>
                    </a:ext>
                  </a:extLst>
                </a:gridCol>
                <a:gridCol w="1299379">
                  <a:extLst>
                    <a:ext uri="{9D8B030D-6E8A-4147-A177-3AD203B41FA5}">
                      <a16:colId xmlns:a16="http://schemas.microsoft.com/office/drawing/2014/main" val="3919054984"/>
                    </a:ext>
                  </a:extLst>
                </a:gridCol>
                <a:gridCol w="1288193">
                  <a:extLst>
                    <a:ext uri="{9D8B030D-6E8A-4147-A177-3AD203B41FA5}">
                      <a16:colId xmlns:a16="http://schemas.microsoft.com/office/drawing/2014/main" val="620478728"/>
                    </a:ext>
                  </a:extLst>
                </a:gridCol>
                <a:gridCol w="952073">
                  <a:extLst>
                    <a:ext uri="{9D8B030D-6E8A-4147-A177-3AD203B41FA5}">
                      <a16:colId xmlns:a16="http://schemas.microsoft.com/office/drawing/2014/main" val="19824797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ITEM DESCRIPTION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PRICE PER SQM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QUANTITY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TOTAL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537075"/>
                  </a:ext>
                </a:extLst>
              </a:tr>
              <a:tr h="23740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Platform Floor: 40mm High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£26.74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312172"/>
                  </a:ext>
                </a:extLst>
              </a:tr>
              <a:tr h="2374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Aluminium edging to floor flats or platform floor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£13.07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3641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B693DAB0-719E-AD6C-D1D1-31506FE44104}"/>
              </a:ext>
            </a:extLst>
          </p:cNvPr>
          <p:cNvSpPr/>
          <p:nvPr/>
        </p:nvSpPr>
        <p:spPr>
          <a:xfrm>
            <a:off x="97790" y="5229439"/>
            <a:ext cx="6611620" cy="228031"/>
          </a:xfrm>
          <a:prstGeom prst="rect">
            <a:avLst/>
          </a:prstGeom>
          <a:solidFill>
            <a:srgbClr val="08172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EXHIBITOR REQUIREMENTS </a:t>
            </a:r>
            <a:endParaRPr lang="en-GB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5782C42-6C76-C8FD-623F-1DB7EC4FD656}"/>
              </a:ext>
            </a:extLst>
          </p:cNvPr>
          <p:cNvGrpSpPr/>
          <p:nvPr/>
        </p:nvGrpSpPr>
        <p:grpSpPr>
          <a:xfrm>
            <a:off x="1955615" y="5520798"/>
            <a:ext cx="1459071" cy="182223"/>
            <a:chOff x="1493203" y="5528015"/>
            <a:chExt cx="1247062" cy="16513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E840BDE-E821-DD7F-CDD9-C88E0EEE9EAE}"/>
                </a:ext>
              </a:extLst>
            </p:cNvPr>
            <p:cNvSpPr/>
            <p:nvPr/>
          </p:nvSpPr>
          <p:spPr>
            <a:xfrm>
              <a:off x="1493203" y="5528015"/>
              <a:ext cx="799942" cy="165137"/>
            </a:xfrm>
            <a:prstGeom prst="rect">
              <a:avLst/>
            </a:prstGeom>
            <a:solidFill>
              <a:srgbClr val="21D0E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 b="1" kern="100" dirty="0">
                  <a:effectLst/>
                  <a:ea typeface="Aptos" panose="020B0004020202020204" pitchFamily="34" charset="0"/>
                  <a:cs typeface="Times New Roman" panose="02020603050405020304" pitchFamily="18" charset="0"/>
                </a:rPr>
                <a:t>Venue Floor:</a:t>
              </a: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2FDCBCF-59DB-415D-F090-E60CFE10C855}"/>
                </a:ext>
              </a:extLst>
            </p:cNvPr>
            <p:cNvSpPr/>
            <p:nvPr/>
          </p:nvSpPr>
          <p:spPr>
            <a:xfrm>
              <a:off x="2293145" y="5528015"/>
              <a:ext cx="447120" cy="1651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EE85156-3B35-3440-60F2-BCC74947362D}"/>
              </a:ext>
            </a:extLst>
          </p:cNvPr>
          <p:cNvGrpSpPr/>
          <p:nvPr/>
        </p:nvGrpSpPr>
        <p:grpSpPr>
          <a:xfrm>
            <a:off x="3605450" y="5519959"/>
            <a:ext cx="1459071" cy="182223"/>
            <a:chOff x="1493203" y="5528015"/>
            <a:chExt cx="1247062" cy="16513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128C43C-51BB-72AD-ED16-75EAAAD319D4}"/>
                </a:ext>
              </a:extLst>
            </p:cNvPr>
            <p:cNvSpPr/>
            <p:nvPr/>
          </p:nvSpPr>
          <p:spPr>
            <a:xfrm>
              <a:off x="1493203" y="5528015"/>
              <a:ext cx="799942" cy="165137"/>
            </a:xfrm>
            <a:prstGeom prst="rect">
              <a:avLst/>
            </a:prstGeom>
            <a:solidFill>
              <a:srgbClr val="21D0E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 b="1" kern="100" dirty="0">
                  <a:effectLst/>
                  <a:ea typeface="Aptos" panose="020B0004020202020204" pitchFamily="34" charset="0"/>
                  <a:cs typeface="Times New Roman" panose="02020603050405020304" pitchFamily="18" charset="0"/>
                </a:rPr>
                <a:t>Floor Flats:</a:t>
              </a: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9D9D407-E22F-ECBF-7AC2-641F7F1F27C7}"/>
                </a:ext>
              </a:extLst>
            </p:cNvPr>
            <p:cNvSpPr/>
            <p:nvPr/>
          </p:nvSpPr>
          <p:spPr>
            <a:xfrm>
              <a:off x="2293145" y="5528015"/>
              <a:ext cx="447120" cy="1651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279D957-9C3E-029C-4CA1-5158F67DEAB8}"/>
              </a:ext>
            </a:extLst>
          </p:cNvPr>
          <p:cNvGrpSpPr/>
          <p:nvPr/>
        </p:nvGrpSpPr>
        <p:grpSpPr>
          <a:xfrm>
            <a:off x="5250339" y="5517222"/>
            <a:ext cx="1459071" cy="182223"/>
            <a:chOff x="1333877" y="5528015"/>
            <a:chExt cx="1406388" cy="16513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1DFB872-4F82-1BDD-FA51-7929BAE9350D}"/>
                </a:ext>
              </a:extLst>
            </p:cNvPr>
            <p:cNvSpPr/>
            <p:nvPr/>
          </p:nvSpPr>
          <p:spPr>
            <a:xfrm>
              <a:off x="1333877" y="5528015"/>
              <a:ext cx="959268" cy="165137"/>
            </a:xfrm>
            <a:prstGeom prst="rect">
              <a:avLst/>
            </a:prstGeom>
            <a:solidFill>
              <a:srgbClr val="21D0E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 b="1" kern="100" dirty="0">
                  <a:effectLst/>
                  <a:ea typeface="Aptos" panose="020B0004020202020204" pitchFamily="34" charset="0"/>
                  <a:cs typeface="Times New Roman" panose="02020603050405020304" pitchFamily="18" charset="0"/>
                </a:rPr>
                <a:t>Platform Floor:</a:t>
              </a: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8A7150F-0AE5-504A-A537-496CD560F031}"/>
                </a:ext>
              </a:extLst>
            </p:cNvPr>
            <p:cNvSpPr/>
            <p:nvPr/>
          </p:nvSpPr>
          <p:spPr>
            <a:xfrm>
              <a:off x="2293145" y="5528015"/>
              <a:ext cx="447120" cy="1651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93127F9D-A343-D744-A0AD-C421651E82CA}"/>
              </a:ext>
            </a:extLst>
          </p:cNvPr>
          <p:cNvSpPr txBox="1"/>
          <p:nvPr/>
        </p:nvSpPr>
        <p:spPr>
          <a:xfrm>
            <a:off x="86993" y="5482623"/>
            <a:ext cx="18453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Is the carpet being laid to: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03D508-DA3D-64AF-3F1B-73AD35AC2AA1}"/>
              </a:ext>
            </a:extLst>
          </p:cNvPr>
          <p:cNvSpPr txBox="1"/>
          <p:nvPr/>
        </p:nvSpPr>
        <p:spPr>
          <a:xfrm>
            <a:off x="-288608" y="5728727"/>
            <a:ext cx="34785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Please specify carpet laying date &amp; time :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0C52A42-E0A9-D9C3-613E-942B8A3D63A7}"/>
              </a:ext>
            </a:extLst>
          </p:cNvPr>
          <p:cNvSpPr/>
          <p:nvPr/>
        </p:nvSpPr>
        <p:spPr>
          <a:xfrm>
            <a:off x="2704226" y="5776766"/>
            <a:ext cx="4005184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533CCD9-1C27-E0FA-E544-E66BAC635395}"/>
              </a:ext>
            </a:extLst>
          </p:cNvPr>
          <p:cNvSpPr txBox="1"/>
          <p:nvPr/>
        </p:nvSpPr>
        <p:spPr>
          <a:xfrm>
            <a:off x="-71438" y="5980114"/>
            <a:ext cx="173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Stand Dimensions: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2BC7FD0-E9E4-D147-5A37-0AA01D6D19FD}"/>
              </a:ext>
            </a:extLst>
          </p:cNvPr>
          <p:cNvSpPr/>
          <p:nvPr/>
        </p:nvSpPr>
        <p:spPr>
          <a:xfrm>
            <a:off x="1411842" y="6039417"/>
            <a:ext cx="206647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B777F63-235B-994F-6B03-EEAE54F923BC}"/>
              </a:ext>
            </a:extLst>
          </p:cNvPr>
          <p:cNvGrpSpPr/>
          <p:nvPr/>
        </p:nvGrpSpPr>
        <p:grpSpPr>
          <a:xfrm>
            <a:off x="3605450" y="6028772"/>
            <a:ext cx="1459071" cy="182223"/>
            <a:chOff x="1493203" y="5528015"/>
            <a:chExt cx="1247062" cy="16513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F72D189-8692-FE88-E92A-F1AD4AAEF70F}"/>
                </a:ext>
              </a:extLst>
            </p:cNvPr>
            <p:cNvSpPr/>
            <p:nvPr/>
          </p:nvSpPr>
          <p:spPr>
            <a:xfrm>
              <a:off x="1493203" y="5528015"/>
              <a:ext cx="799942" cy="165137"/>
            </a:xfrm>
            <a:prstGeom prst="rect">
              <a:avLst/>
            </a:prstGeom>
            <a:solidFill>
              <a:srgbClr val="21D0E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 b="1" kern="100" dirty="0">
                  <a:effectLst/>
                  <a:ea typeface="Aptos" panose="020B0004020202020204" pitchFamily="34" charset="0"/>
                  <a:cs typeface="Times New Roman" panose="02020603050405020304" pitchFamily="18" charset="0"/>
                </a:rPr>
                <a:t>Space Only:</a:t>
              </a: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01B2F7-26AB-B8A2-12E0-87F3B4F381A9}"/>
                </a:ext>
              </a:extLst>
            </p:cNvPr>
            <p:cNvSpPr/>
            <p:nvPr/>
          </p:nvSpPr>
          <p:spPr>
            <a:xfrm>
              <a:off x="2293145" y="5528015"/>
              <a:ext cx="447120" cy="1651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7E49C13-7862-B809-631A-B00E27E07BB0}"/>
              </a:ext>
            </a:extLst>
          </p:cNvPr>
          <p:cNvGrpSpPr/>
          <p:nvPr/>
        </p:nvGrpSpPr>
        <p:grpSpPr>
          <a:xfrm>
            <a:off x="5250339" y="6026035"/>
            <a:ext cx="1459071" cy="182223"/>
            <a:chOff x="1333877" y="5528015"/>
            <a:chExt cx="1406388" cy="165137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F877510-C98B-7CEB-89A9-D74D23A28462}"/>
                </a:ext>
              </a:extLst>
            </p:cNvPr>
            <p:cNvSpPr/>
            <p:nvPr/>
          </p:nvSpPr>
          <p:spPr>
            <a:xfrm>
              <a:off x="1333877" y="5528015"/>
              <a:ext cx="959268" cy="165137"/>
            </a:xfrm>
            <a:prstGeom prst="rect">
              <a:avLst/>
            </a:prstGeom>
            <a:solidFill>
              <a:srgbClr val="21D0E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 b="1" kern="100" dirty="0">
                  <a:effectLst/>
                  <a:ea typeface="Aptos" panose="020B0004020202020204" pitchFamily="34" charset="0"/>
                  <a:cs typeface="Times New Roman" panose="02020603050405020304" pitchFamily="18" charset="0"/>
                </a:rPr>
                <a:t>Shell Scheme:</a:t>
              </a: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C278A38-75AC-B8ED-238E-CEDA4B61008C}"/>
                </a:ext>
              </a:extLst>
            </p:cNvPr>
            <p:cNvSpPr/>
            <p:nvPr/>
          </p:nvSpPr>
          <p:spPr>
            <a:xfrm>
              <a:off x="2293145" y="5528015"/>
              <a:ext cx="447120" cy="1651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5026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BBF1E6E58DFE4A8378A6B51780D364" ma:contentTypeVersion="18" ma:contentTypeDescription="Create a new document." ma:contentTypeScope="" ma:versionID="0ca7a2fe902c936ed1549b065b2bf922">
  <xsd:schema xmlns:xsd="http://www.w3.org/2001/XMLSchema" xmlns:xs="http://www.w3.org/2001/XMLSchema" xmlns:p="http://schemas.microsoft.com/office/2006/metadata/properties" xmlns:ns2="c96e2e8b-cfa4-4a50-b694-a2706fc36bc0" xmlns:ns3="8351521a-c107-4847-a5c1-b625ebc1af4c" targetNamespace="http://schemas.microsoft.com/office/2006/metadata/properties" ma:root="true" ma:fieldsID="86004b6b7bde0f610e208e964b1e5958" ns2:_="" ns3:_="">
    <xsd:import namespace="c96e2e8b-cfa4-4a50-b694-a2706fc36bc0"/>
    <xsd:import namespace="8351521a-c107-4847-a5c1-b625ebc1af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e2e8b-cfa4-4a50-b694-a2706fc36b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6cc5eba-9f1c-4947-b7dd-7681ba7de7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51521a-c107-4847-a5c1-b625ebc1af4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7eb9871-9e1b-48e3-ad14-d40d3be8df5f}" ma:internalName="TaxCatchAll" ma:showField="CatchAllData" ma:web="8351521a-c107-4847-a5c1-b625ebc1af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DF97F9-E758-4E3F-A619-A5756E06C2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2938B4-2F3E-4C65-9301-03258439D6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6e2e8b-cfa4-4a50-b694-a2706fc36bc0"/>
    <ds:schemaRef ds:uri="8351521a-c107-4847-a5c1-b625ebc1af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235</Words>
  <Application>Microsoft Office PowerPoint</Application>
  <PresentationFormat>A4 Paper (210x297 mm)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Amy Bullock</dc:creator>
  <cp:lastModifiedBy>Natalie  Badland</cp:lastModifiedBy>
  <cp:revision>9</cp:revision>
  <dcterms:created xsi:type="dcterms:W3CDTF">2024-06-24T11:34:08Z</dcterms:created>
  <dcterms:modified xsi:type="dcterms:W3CDTF">2025-07-17T12:11:44Z</dcterms:modified>
</cp:coreProperties>
</file>