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3"/>
  </p:sldMasterIdLst>
  <p:sldIdLst>
    <p:sldId id="256" r:id="rId4"/>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D0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DFDE72-3F71-461A-9193-2A0ABD73F633}" v="3" dt="2025-07-17T12:12:37.4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48" autoAdjust="0"/>
    <p:restoredTop sz="94660"/>
  </p:normalViewPr>
  <p:slideViewPr>
    <p:cSldViewPr snapToGrid="0">
      <p:cViewPr>
        <p:scale>
          <a:sx n="150" d="100"/>
          <a:sy n="150" d="100"/>
        </p:scale>
        <p:origin x="2256"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2.xml"/><Relationship Id="rId10" Type="http://schemas.microsoft.com/office/2016/11/relationships/changesInfo" Target="changesInfos/changesInfo1.xml"/><Relationship Id="rId4" Type="http://schemas.openxmlformats.org/officeDocument/2006/relationships/slide" Target="slides/slide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alie  Badland" userId="153cae06-a13e-4064-9997-334dd6c8dfec" providerId="ADAL" clId="{01DFDE72-3F71-461A-9193-2A0ABD73F633}"/>
    <pc:docChg chg="modSld">
      <pc:chgData name="Natalie  Badland" userId="153cae06-a13e-4064-9997-334dd6c8dfec" providerId="ADAL" clId="{01DFDE72-3F71-461A-9193-2A0ABD73F633}" dt="2025-07-17T12:12:41.750" v="9" actId="404"/>
      <pc:docMkLst>
        <pc:docMk/>
      </pc:docMkLst>
      <pc:sldChg chg="modSp mod">
        <pc:chgData name="Natalie  Badland" userId="153cae06-a13e-4064-9997-334dd6c8dfec" providerId="ADAL" clId="{01DFDE72-3F71-461A-9193-2A0ABD73F633}" dt="2025-07-17T12:12:41.750" v="9" actId="404"/>
        <pc:sldMkLst>
          <pc:docMk/>
          <pc:sldMk cId="565026719" sldId="256"/>
        </pc:sldMkLst>
        <pc:spChg chg="mod">
          <ac:chgData name="Natalie  Badland" userId="153cae06-a13e-4064-9997-334dd6c8dfec" providerId="ADAL" clId="{01DFDE72-3F71-461A-9193-2A0ABD73F633}" dt="2025-07-17T12:12:28.655" v="2" actId="403"/>
          <ac:spMkLst>
            <pc:docMk/>
            <pc:sldMk cId="565026719" sldId="256"/>
            <ac:spMk id="61" creationId="{AE327D61-B9B0-7495-3D06-ABA66ADCAA5A}"/>
          </ac:spMkLst>
        </pc:spChg>
        <pc:spChg chg="mod">
          <ac:chgData name="Natalie  Badland" userId="153cae06-a13e-4064-9997-334dd6c8dfec" providerId="ADAL" clId="{01DFDE72-3F71-461A-9193-2A0ABD73F633}" dt="2025-07-17T12:12:32.718" v="3"/>
          <ac:spMkLst>
            <pc:docMk/>
            <pc:sldMk cId="565026719" sldId="256"/>
            <ac:spMk id="63" creationId="{AE6D23F3-9746-9862-BA0F-11E033AFF453}"/>
          </ac:spMkLst>
        </pc:spChg>
        <pc:spChg chg="mod">
          <ac:chgData name="Natalie  Badland" userId="153cae06-a13e-4064-9997-334dd6c8dfec" providerId="ADAL" clId="{01DFDE72-3F71-461A-9193-2A0ABD73F633}" dt="2025-07-17T12:12:41.750" v="9" actId="404"/>
          <ac:spMkLst>
            <pc:docMk/>
            <pc:sldMk cId="565026719" sldId="256"/>
            <ac:spMk id="2054" creationId="{4B87A610-36C6-6698-3C24-A5D66E853F6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F897C57-96A0-4AA8-9390-B6A1F3299BAB}" type="datetimeFigureOut">
              <a:rPr lang="en-GB" smtClean="0"/>
              <a:t>17/07/2025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DF854B-BD51-4CA9-9844-51A813E6D726}" type="slidenum">
              <a:rPr lang="en-GB" smtClean="0"/>
              <a:t>‹#›</a:t>
            </a:fld>
            <a:endParaRPr lang="en-GB"/>
          </a:p>
        </p:txBody>
      </p:sp>
    </p:spTree>
    <p:extLst>
      <p:ext uri="{BB962C8B-B14F-4D97-AF65-F5344CB8AC3E}">
        <p14:creationId xmlns:p14="http://schemas.microsoft.com/office/powerpoint/2010/main" val="3010080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897C57-96A0-4AA8-9390-B6A1F3299BAB}" type="datetimeFigureOut">
              <a:rPr lang="en-GB" smtClean="0"/>
              <a:t>17/07/2025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DF854B-BD51-4CA9-9844-51A813E6D726}" type="slidenum">
              <a:rPr lang="en-GB" smtClean="0"/>
              <a:t>‹#›</a:t>
            </a:fld>
            <a:endParaRPr lang="en-GB"/>
          </a:p>
        </p:txBody>
      </p:sp>
    </p:spTree>
    <p:extLst>
      <p:ext uri="{BB962C8B-B14F-4D97-AF65-F5344CB8AC3E}">
        <p14:creationId xmlns:p14="http://schemas.microsoft.com/office/powerpoint/2010/main" val="2331448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897C57-96A0-4AA8-9390-B6A1F3299BAB}" type="datetimeFigureOut">
              <a:rPr lang="en-GB" smtClean="0"/>
              <a:t>17/07/2025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DF854B-BD51-4CA9-9844-51A813E6D726}" type="slidenum">
              <a:rPr lang="en-GB" smtClean="0"/>
              <a:t>‹#›</a:t>
            </a:fld>
            <a:endParaRPr lang="en-GB"/>
          </a:p>
        </p:txBody>
      </p:sp>
    </p:spTree>
    <p:extLst>
      <p:ext uri="{BB962C8B-B14F-4D97-AF65-F5344CB8AC3E}">
        <p14:creationId xmlns:p14="http://schemas.microsoft.com/office/powerpoint/2010/main" val="620056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897C57-96A0-4AA8-9390-B6A1F3299BAB}" type="datetimeFigureOut">
              <a:rPr lang="en-GB" smtClean="0"/>
              <a:t>17/07/2025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DF854B-BD51-4CA9-9844-51A813E6D726}" type="slidenum">
              <a:rPr lang="en-GB" smtClean="0"/>
              <a:t>‹#›</a:t>
            </a:fld>
            <a:endParaRPr lang="en-GB"/>
          </a:p>
        </p:txBody>
      </p:sp>
    </p:spTree>
    <p:extLst>
      <p:ext uri="{BB962C8B-B14F-4D97-AF65-F5344CB8AC3E}">
        <p14:creationId xmlns:p14="http://schemas.microsoft.com/office/powerpoint/2010/main" val="3455353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897C57-96A0-4AA8-9390-B6A1F3299BAB}" type="datetimeFigureOut">
              <a:rPr lang="en-GB" smtClean="0"/>
              <a:t>17/07/2025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DF854B-BD51-4CA9-9844-51A813E6D726}" type="slidenum">
              <a:rPr lang="en-GB" smtClean="0"/>
              <a:t>‹#›</a:t>
            </a:fld>
            <a:endParaRPr lang="en-GB"/>
          </a:p>
        </p:txBody>
      </p:sp>
    </p:spTree>
    <p:extLst>
      <p:ext uri="{BB962C8B-B14F-4D97-AF65-F5344CB8AC3E}">
        <p14:creationId xmlns:p14="http://schemas.microsoft.com/office/powerpoint/2010/main" val="2173876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F897C57-96A0-4AA8-9390-B6A1F3299BAB}" type="datetimeFigureOut">
              <a:rPr lang="en-GB" smtClean="0"/>
              <a:t>17/07/2025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7DF854B-BD51-4CA9-9844-51A813E6D726}" type="slidenum">
              <a:rPr lang="en-GB" smtClean="0"/>
              <a:t>‹#›</a:t>
            </a:fld>
            <a:endParaRPr lang="en-GB"/>
          </a:p>
        </p:txBody>
      </p:sp>
    </p:spTree>
    <p:extLst>
      <p:ext uri="{BB962C8B-B14F-4D97-AF65-F5344CB8AC3E}">
        <p14:creationId xmlns:p14="http://schemas.microsoft.com/office/powerpoint/2010/main" val="1891037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F897C57-96A0-4AA8-9390-B6A1F3299BAB}" type="datetimeFigureOut">
              <a:rPr lang="en-GB" smtClean="0"/>
              <a:t>17/07/2025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7DF854B-BD51-4CA9-9844-51A813E6D726}" type="slidenum">
              <a:rPr lang="en-GB" smtClean="0"/>
              <a:t>‹#›</a:t>
            </a:fld>
            <a:endParaRPr lang="en-GB"/>
          </a:p>
        </p:txBody>
      </p:sp>
    </p:spTree>
    <p:extLst>
      <p:ext uri="{BB962C8B-B14F-4D97-AF65-F5344CB8AC3E}">
        <p14:creationId xmlns:p14="http://schemas.microsoft.com/office/powerpoint/2010/main" val="3015960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F897C57-96A0-4AA8-9390-B6A1F3299BAB}" type="datetimeFigureOut">
              <a:rPr lang="en-GB" smtClean="0"/>
              <a:t>17/07/2025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7DF854B-BD51-4CA9-9844-51A813E6D726}" type="slidenum">
              <a:rPr lang="en-GB" smtClean="0"/>
              <a:t>‹#›</a:t>
            </a:fld>
            <a:endParaRPr lang="en-GB"/>
          </a:p>
        </p:txBody>
      </p:sp>
    </p:spTree>
    <p:extLst>
      <p:ext uri="{BB962C8B-B14F-4D97-AF65-F5344CB8AC3E}">
        <p14:creationId xmlns:p14="http://schemas.microsoft.com/office/powerpoint/2010/main" val="3925134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897C57-96A0-4AA8-9390-B6A1F3299BAB}" type="datetimeFigureOut">
              <a:rPr lang="en-GB" smtClean="0"/>
              <a:t>17/07/2025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7DF854B-BD51-4CA9-9844-51A813E6D726}" type="slidenum">
              <a:rPr lang="en-GB" smtClean="0"/>
              <a:t>‹#›</a:t>
            </a:fld>
            <a:endParaRPr lang="en-GB"/>
          </a:p>
        </p:txBody>
      </p:sp>
    </p:spTree>
    <p:extLst>
      <p:ext uri="{BB962C8B-B14F-4D97-AF65-F5344CB8AC3E}">
        <p14:creationId xmlns:p14="http://schemas.microsoft.com/office/powerpoint/2010/main" val="998229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F897C57-96A0-4AA8-9390-B6A1F3299BAB}" type="datetimeFigureOut">
              <a:rPr lang="en-GB" smtClean="0"/>
              <a:t>17/07/2025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7DF854B-BD51-4CA9-9844-51A813E6D726}" type="slidenum">
              <a:rPr lang="en-GB" smtClean="0"/>
              <a:t>‹#›</a:t>
            </a:fld>
            <a:endParaRPr lang="en-GB"/>
          </a:p>
        </p:txBody>
      </p:sp>
    </p:spTree>
    <p:extLst>
      <p:ext uri="{BB962C8B-B14F-4D97-AF65-F5344CB8AC3E}">
        <p14:creationId xmlns:p14="http://schemas.microsoft.com/office/powerpoint/2010/main" val="1962500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F897C57-96A0-4AA8-9390-B6A1F3299BAB}" type="datetimeFigureOut">
              <a:rPr lang="en-GB" smtClean="0"/>
              <a:t>17/07/2025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7DF854B-BD51-4CA9-9844-51A813E6D726}" type="slidenum">
              <a:rPr lang="en-GB" smtClean="0"/>
              <a:t>‹#›</a:t>
            </a:fld>
            <a:endParaRPr lang="en-GB"/>
          </a:p>
        </p:txBody>
      </p:sp>
    </p:spTree>
    <p:extLst>
      <p:ext uri="{BB962C8B-B14F-4D97-AF65-F5344CB8AC3E}">
        <p14:creationId xmlns:p14="http://schemas.microsoft.com/office/powerpoint/2010/main" val="3299424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8F897C57-96A0-4AA8-9390-B6A1F3299BAB}" type="datetimeFigureOut">
              <a:rPr lang="en-GB" smtClean="0"/>
              <a:t>17/07/2025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47DF854B-BD51-4CA9-9844-51A813E6D726}" type="slidenum">
              <a:rPr lang="en-GB" smtClean="0"/>
              <a:t>‹#›</a:t>
            </a:fld>
            <a:endParaRPr lang="en-GB"/>
          </a:p>
        </p:txBody>
      </p:sp>
    </p:spTree>
    <p:extLst>
      <p:ext uri="{BB962C8B-B14F-4D97-AF65-F5344CB8AC3E}">
        <p14:creationId xmlns:p14="http://schemas.microsoft.com/office/powerpoint/2010/main" val="75815600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ales@creativelive.uk"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id="{542A29DD-0201-6845-6486-7925BFCB6096}"/>
              </a:ext>
            </a:extLst>
          </p:cNvPr>
          <p:cNvSpPr/>
          <p:nvPr/>
        </p:nvSpPr>
        <p:spPr>
          <a:xfrm>
            <a:off x="97790" y="114617"/>
            <a:ext cx="5191760" cy="863283"/>
          </a:xfrm>
          <a:prstGeom prst="rect">
            <a:avLst/>
          </a:prstGeom>
          <a:solidFill>
            <a:srgbClr val="08172E"/>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2000" b="1" kern="100" dirty="0">
                <a:ea typeface="Aptos" panose="020B0004020202020204" pitchFamily="34" charset="0"/>
                <a:cs typeface="Times New Roman" panose="02020603050405020304" pitchFamily="18" charset="0"/>
              </a:rPr>
              <a:t>SHELL SCHEME EXTRAS</a:t>
            </a:r>
            <a:endParaRPr lang="en-GB" sz="1100" kern="100" dirty="0">
              <a:effectLst/>
              <a:ea typeface="Aptos" panose="020B0004020202020204" pitchFamily="34" charset="0"/>
              <a:cs typeface="Times New Roman" panose="02020603050405020304" pitchFamily="18" charset="0"/>
            </a:endParaRPr>
          </a:p>
          <a:p>
            <a:pPr algn="ctr">
              <a:lnSpc>
                <a:spcPct val="107000"/>
              </a:lnSpc>
              <a:spcAft>
                <a:spcPts val="800"/>
              </a:spcAft>
            </a:pPr>
            <a:r>
              <a:rPr lang="en-GB" sz="2000" b="1" kern="100" dirty="0">
                <a:effectLst/>
                <a:ea typeface="Aptos" panose="020B0004020202020204" pitchFamily="34" charset="0"/>
                <a:cs typeface="Times New Roman" panose="02020603050405020304" pitchFamily="18" charset="0"/>
              </a:rPr>
              <a:t>ORDER FORM</a:t>
            </a:r>
            <a:endParaRPr lang="en-GB" sz="1100" kern="100" dirty="0">
              <a:effectLst/>
              <a:ea typeface="Aptos" panose="020B0004020202020204" pitchFamily="34" charset="0"/>
              <a:cs typeface="Times New Roman" panose="02020603050405020304" pitchFamily="18" charset="0"/>
            </a:endParaRPr>
          </a:p>
        </p:txBody>
      </p:sp>
      <p:pic>
        <p:nvPicPr>
          <p:cNvPr id="57" name="Picture 56">
            <a:extLst>
              <a:ext uri="{FF2B5EF4-FFF2-40B4-BE49-F238E27FC236}">
                <a16:creationId xmlns:a16="http://schemas.microsoft.com/office/drawing/2014/main" id="{B59A229D-D368-117B-C978-9D28A6A81CC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48935" y="114617"/>
            <a:ext cx="1260475" cy="1224280"/>
          </a:xfrm>
          <a:prstGeom prst="rect">
            <a:avLst/>
          </a:prstGeom>
          <a:noFill/>
          <a:ln>
            <a:noFill/>
          </a:ln>
        </p:spPr>
      </p:pic>
      <p:sp>
        <p:nvSpPr>
          <p:cNvPr id="58" name="Rectangle 57">
            <a:extLst>
              <a:ext uri="{FF2B5EF4-FFF2-40B4-BE49-F238E27FC236}">
                <a16:creationId xmlns:a16="http://schemas.microsoft.com/office/drawing/2014/main" id="{1B5CC67A-6EC0-1ACB-9E03-F52468E26379}"/>
              </a:ext>
            </a:extLst>
          </p:cNvPr>
          <p:cNvSpPr/>
          <p:nvPr/>
        </p:nvSpPr>
        <p:spPr>
          <a:xfrm>
            <a:off x="98425" y="1119822"/>
            <a:ext cx="1317625" cy="219075"/>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100" b="1" kern="100" dirty="0">
                <a:effectLst/>
                <a:ea typeface="Aptos" panose="020B0004020202020204" pitchFamily="34" charset="0"/>
                <a:cs typeface="Times New Roman" panose="02020603050405020304" pitchFamily="18" charset="0"/>
              </a:rPr>
              <a:t>SHOW: </a:t>
            </a:r>
            <a:endParaRPr lang="en-GB" kern="100" dirty="0">
              <a:effectLst/>
              <a:ea typeface="Aptos" panose="020B0004020202020204" pitchFamily="34" charset="0"/>
              <a:cs typeface="Times New Roman" panose="02020603050405020304" pitchFamily="18" charset="0"/>
            </a:endParaRPr>
          </a:p>
        </p:txBody>
      </p:sp>
      <p:sp>
        <p:nvSpPr>
          <p:cNvPr id="59" name="Rectangle 58">
            <a:extLst>
              <a:ext uri="{FF2B5EF4-FFF2-40B4-BE49-F238E27FC236}">
                <a16:creationId xmlns:a16="http://schemas.microsoft.com/office/drawing/2014/main" id="{49986015-A761-19B9-4CB1-69FE1187AB35}"/>
              </a:ext>
            </a:extLst>
          </p:cNvPr>
          <p:cNvSpPr/>
          <p:nvPr/>
        </p:nvSpPr>
        <p:spPr>
          <a:xfrm>
            <a:off x="97790" y="1392237"/>
            <a:ext cx="1318260" cy="219075"/>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100" b="1" dirty="0"/>
              <a:t>VENUE:</a:t>
            </a:r>
          </a:p>
        </p:txBody>
      </p:sp>
      <p:sp>
        <p:nvSpPr>
          <p:cNvPr id="60" name="Rectangle 59">
            <a:extLst>
              <a:ext uri="{FF2B5EF4-FFF2-40B4-BE49-F238E27FC236}">
                <a16:creationId xmlns:a16="http://schemas.microsoft.com/office/drawing/2014/main" id="{80C48DA6-D42C-16DE-FFA9-6591C8BC78D4}"/>
              </a:ext>
            </a:extLst>
          </p:cNvPr>
          <p:cNvSpPr/>
          <p:nvPr/>
        </p:nvSpPr>
        <p:spPr>
          <a:xfrm>
            <a:off x="99060" y="1674812"/>
            <a:ext cx="1318260" cy="219075"/>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100" b="1" dirty="0"/>
              <a:t>DATES:</a:t>
            </a:r>
          </a:p>
        </p:txBody>
      </p:sp>
      <p:sp>
        <p:nvSpPr>
          <p:cNvPr id="61" name="Text Box 8">
            <a:extLst>
              <a:ext uri="{FF2B5EF4-FFF2-40B4-BE49-F238E27FC236}">
                <a16:creationId xmlns:a16="http://schemas.microsoft.com/office/drawing/2014/main" id="{AE327D61-B9B0-7495-3D06-ABA66ADCAA5A}"/>
              </a:ext>
            </a:extLst>
          </p:cNvPr>
          <p:cNvSpPr txBox="1"/>
          <p:nvPr/>
        </p:nvSpPr>
        <p:spPr>
          <a:xfrm>
            <a:off x="1450659" y="1119821"/>
            <a:ext cx="3838892" cy="219075"/>
          </a:xfrm>
          <a:prstGeom prst="rect">
            <a:avLst/>
          </a:prstGeom>
          <a:solidFill>
            <a:schemeClr val="lt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000" kern="100" dirty="0">
                <a:latin typeface="Aptos" panose="020B0004020202020204" pitchFamily="34" charset="0"/>
                <a:ea typeface="Aptos" panose="020B0004020202020204" pitchFamily="34" charset="0"/>
                <a:cs typeface="Times New Roman" panose="02020603050405020304" pitchFamily="18" charset="0"/>
              </a:rPr>
              <a:t>Lamma 2026</a:t>
            </a:r>
          </a:p>
          <a:p>
            <a:pPr>
              <a:lnSpc>
                <a:spcPct val="107000"/>
              </a:lnSpc>
              <a:spcAft>
                <a:spcPts val="800"/>
              </a:spcAft>
            </a:pP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62" name="Text Box 8">
            <a:extLst>
              <a:ext uri="{FF2B5EF4-FFF2-40B4-BE49-F238E27FC236}">
                <a16:creationId xmlns:a16="http://schemas.microsoft.com/office/drawing/2014/main" id="{9DC94607-A7CA-D6C4-575C-A2136DD82CED}"/>
              </a:ext>
            </a:extLst>
          </p:cNvPr>
          <p:cNvSpPr txBox="1"/>
          <p:nvPr/>
        </p:nvSpPr>
        <p:spPr>
          <a:xfrm>
            <a:off x="1450659" y="1392236"/>
            <a:ext cx="3838892" cy="219075"/>
          </a:xfrm>
          <a:prstGeom prst="rect">
            <a:avLst/>
          </a:prstGeom>
          <a:solidFill>
            <a:schemeClr val="lt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800" kern="100" dirty="0">
                <a:effectLst/>
                <a:latin typeface="Aptos" panose="020B0004020202020204" pitchFamily="34" charset="0"/>
                <a:ea typeface="Aptos" panose="020B0004020202020204" pitchFamily="34" charset="0"/>
                <a:cs typeface="Times New Roman" panose="02020603050405020304" pitchFamily="18" charset="0"/>
              </a:rPr>
              <a:t> </a:t>
            </a:r>
            <a:r>
              <a:rPr lang="en-GB" sz="1100" kern="100" dirty="0">
                <a:effectLst/>
                <a:latin typeface="Aptos" panose="020B0004020202020204" pitchFamily="34" charset="0"/>
                <a:ea typeface="Aptos" panose="020B0004020202020204" pitchFamily="34" charset="0"/>
                <a:cs typeface="Times New Roman" panose="02020603050405020304" pitchFamily="18" charset="0"/>
              </a:rPr>
              <a:t> NEC, Birmingham </a:t>
            </a:r>
          </a:p>
          <a:p>
            <a:pPr>
              <a:lnSpc>
                <a:spcPct val="107000"/>
              </a:lnSpc>
              <a:spcAft>
                <a:spcPts val="800"/>
              </a:spcAft>
            </a:pP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63" name="Text Box 8">
            <a:extLst>
              <a:ext uri="{FF2B5EF4-FFF2-40B4-BE49-F238E27FC236}">
                <a16:creationId xmlns:a16="http://schemas.microsoft.com/office/drawing/2014/main" id="{AE6D23F3-9746-9862-BA0F-11E033AFF453}"/>
              </a:ext>
            </a:extLst>
          </p:cNvPr>
          <p:cNvSpPr txBox="1"/>
          <p:nvPr/>
        </p:nvSpPr>
        <p:spPr>
          <a:xfrm>
            <a:off x="1450659" y="1674812"/>
            <a:ext cx="3838892" cy="219075"/>
          </a:xfrm>
          <a:prstGeom prst="rect">
            <a:avLst/>
          </a:prstGeom>
          <a:solidFill>
            <a:schemeClr val="lt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kern="100" dirty="0">
                <a:latin typeface="Aptos" panose="020B0004020202020204" pitchFamily="34" charset="0"/>
                <a:ea typeface="Aptos" panose="020B0004020202020204" pitchFamily="34" charset="0"/>
                <a:cs typeface="Times New Roman" panose="02020603050405020304" pitchFamily="18" charset="0"/>
              </a:rPr>
              <a:t>14-15 January 2026 </a:t>
            </a:r>
          </a:p>
          <a:p>
            <a:pPr>
              <a:lnSpc>
                <a:spcPct val="107000"/>
              </a:lnSpc>
              <a:spcAft>
                <a:spcPts val="800"/>
              </a:spcAft>
            </a:pP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050" name="TextBox 2049">
            <a:extLst>
              <a:ext uri="{FF2B5EF4-FFF2-40B4-BE49-F238E27FC236}">
                <a16:creationId xmlns:a16="http://schemas.microsoft.com/office/drawing/2014/main" id="{048FC569-5445-D9D0-EFE7-AA4AA62A1DE9}"/>
              </a:ext>
            </a:extLst>
          </p:cNvPr>
          <p:cNvSpPr txBox="1"/>
          <p:nvPr/>
        </p:nvSpPr>
        <p:spPr>
          <a:xfrm>
            <a:off x="5372420" y="1392236"/>
            <a:ext cx="1386520" cy="923330"/>
          </a:xfrm>
          <a:prstGeom prst="rect">
            <a:avLst/>
          </a:prstGeom>
          <a:noFill/>
        </p:spPr>
        <p:txBody>
          <a:bodyPr wrap="square" rtlCol="0">
            <a:spAutoFit/>
          </a:bodyPr>
          <a:lstStyle/>
          <a:p>
            <a:pPr algn="ctr"/>
            <a:r>
              <a:rPr lang="en-GB" sz="900" dirty="0"/>
              <a:t>Creative Live LTD</a:t>
            </a:r>
          </a:p>
          <a:p>
            <a:pPr algn="ctr"/>
            <a:r>
              <a:rPr lang="en-GB" sz="900" dirty="0"/>
              <a:t>2-3 Arley Industrial Estate</a:t>
            </a:r>
          </a:p>
          <a:p>
            <a:pPr algn="ctr"/>
            <a:r>
              <a:rPr lang="en-GB" sz="900" dirty="0"/>
              <a:t>Colliers Way</a:t>
            </a:r>
          </a:p>
          <a:p>
            <a:pPr algn="ctr"/>
            <a:r>
              <a:rPr lang="en-GB" sz="900" dirty="0"/>
              <a:t>Arley, Coventry</a:t>
            </a:r>
          </a:p>
          <a:p>
            <a:pPr algn="ctr"/>
            <a:r>
              <a:rPr lang="en-GB" sz="900" dirty="0"/>
              <a:t>CV7 8HN  </a:t>
            </a:r>
          </a:p>
        </p:txBody>
      </p:sp>
      <p:sp>
        <p:nvSpPr>
          <p:cNvPr id="2051" name="Rectangle 2050">
            <a:extLst>
              <a:ext uri="{FF2B5EF4-FFF2-40B4-BE49-F238E27FC236}">
                <a16:creationId xmlns:a16="http://schemas.microsoft.com/office/drawing/2014/main" id="{B3A5C90C-B31E-240C-73DC-EF45A68153FA}"/>
              </a:ext>
            </a:extLst>
          </p:cNvPr>
          <p:cNvSpPr/>
          <p:nvPr/>
        </p:nvSpPr>
        <p:spPr>
          <a:xfrm>
            <a:off x="97790" y="1957387"/>
            <a:ext cx="1318260" cy="401006"/>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100" b="1" dirty="0"/>
              <a:t>STAND NUMBER:</a:t>
            </a:r>
          </a:p>
        </p:txBody>
      </p:sp>
      <p:sp>
        <p:nvSpPr>
          <p:cNvPr id="2052" name="Text Box 8">
            <a:extLst>
              <a:ext uri="{FF2B5EF4-FFF2-40B4-BE49-F238E27FC236}">
                <a16:creationId xmlns:a16="http://schemas.microsoft.com/office/drawing/2014/main" id="{EEAF50B6-7A20-6447-9066-B8C2D4A0C939}"/>
              </a:ext>
            </a:extLst>
          </p:cNvPr>
          <p:cNvSpPr txBox="1"/>
          <p:nvPr/>
        </p:nvSpPr>
        <p:spPr>
          <a:xfrm>
            <a:off x="1450658" y="1957387"/>
            <a:ext cx="1692592" cy="401006"/>
          </a:xfrm>
          <a:prstGeom prst="rect">
            <a:avLst/>
          </a:prstGeom>
          <a:solidFill>
            <a:schemeClr val="lt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800" kern="100">
                <a:effectLst/>
                <a:latin typeface="Aptos" panose="020B0004020202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2053" name="Rectangle 2052">
            <a:extLst>
              <a:ext uri="{FF2B5EF4-FFF2-40B4-BE49-F238E27FC236}">
                <a16:creationId xmlns:a16="http://schemas.microsoft.com/office/drawing/2014/main" id="{340F598D-8C07-4149-39A7-53672DCC33B8}"/>
              </a:ext>
            </a:extLst>
          </p:cNvPr>
          <p:cNvSpPr/>
          <p:nvPr/>
        </p:nvSpPr>
        <p:spPr>
          <a:xfrm>
            <a:off x="97790" y="2421893"/>
            <a:ext cx="1318260" cy="401006"/>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100" b="1" dirty="0"/>
              <a:t>DEADLINE DATE:</a:t>
            </a:r>
          </a:p>
        </p:txBody>
      </p:sp>
      <p:sp>
        <p:nvSpPr>
          <p:cNvPr id="2054" name="Text Box 8">
            <a:extLst>
              <a:ext uri="{FF2B5EF4-FFF2-40B4-BE49-F238E27FC236}">
                <a16:creationId xmlns:a16="http://schemas.microsoft.com/office/drawing/2014/main" id="{4B87A610-36C6-6698-3C24-A5D66E853F61}"/>
              </a:ext>
            </a:extLst>
          </p:cNvPr>
          <p:cNvSpPr txBox="1"/>
          <p:nvPr/>
        </p:nvSpPr>
        <p:spPr>
          <a:xfrm>
            <a:off x="1450658" y="2421893"/>
            <a:ext cx="1692592" cy="401006"/>
          </a:xfrm>
          <a:prstGeom prst="rect">
            <a:avLst/>
          </a:prstGeom>
          <a:solidFill>
            <a:schemeClr val="lt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1200" b="1"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15</a:t>
            </a:r>
            <a:r>
              <a:rPr lang="en-GB" sz="1200" b="1" kern="100" baseline="30000" dirty="0">
                <a:solidFill>
                  <a:srgbClr val="FF0000"/>
                </a:solidFill>
                <a:latin typeface="Aptos" panose="020B0004020202020204" pitchFamily="34" charset="0"/>
                <a:ea typeface="Aptos" panose="020B0004020202020204" pitchFamily="34" charset="0"/>
                <a:cs typeface="Times New Roman" panose="02020603050405020304" pitchFamily="18" charset="0"/>
              </a:rPr>
              <a:t>th</a:t>
            </a:r>
            <a:r>
              <a:rPr lang="en-GB" sz="1200" b="1"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 December 2025 </a:t>
            </a:r>
            <a:endParaRPr lang="en-GB" sz="2000" b="1" kern="100" dirty="0">
              <a:solidFill>
                <a:srgbClr val="FF0000"/>
              </a:solidFill>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057" name="Rectangle 2056">
            <a:extLst>
              <a:ext uri="{FF2B5EF4-FFF2-40B4-BE49-F238E27FC236}">
                <a16:creationId xmlns:a16="http://schemas.microsoft.com/office/drawing/2014/main" id="{C8213E09-E1BC-043B-F921-78E1F8E279DB}"/>
              </a:ext>
            </a:extLst>
          </p:cNvPr>
          <p:cNvSpPr/>
          <p:nvPr/>
        </p:nvSpPr>
        <p:spPr>
          <a:xfrm>
            <a:off x="97789" y="2886241"/>
            <a:ext cx="6611620" cy="351155"/>
          </a:xfrm>
          <a:prstGeom prst="rect">
            <a:avLst/>
          </a:prstGeom>
          <a:solidFill>
            <a:srgbClr val="08172E"/>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GB" sz="1600" b="1" kern="100">
                <a:effectLst/>
                <a:ea typeface="Aptos" panose="020B0004020202020204" pitchFamily="34" charset="0"/>
                <a:cs typeface="Times New Roman" panose="02020603050405020304" pitchFamily="18" charset="0"/>
              </a:rPr>
              <a:t>CUSTOMER DETAILS </a:t>
            </a:r>
            <a:endParaRPr lang="en-GB" sz="1100" kern="100">
              <a:effectLst/>
              <a:ea typeface="Aptos" panose="020B0004020202020204" pitchFamily="34" charset="0"/>
              <a:cs typeface="Times New Roman" panose="02020603050405020304" pitchFamily="18" charset="0"/>
            </a:endParaRPr>
          </a:p>
        </p:txBody>
      </p:sp>
      <p:sp>
        <p:nvSpPr>
          <p:cNvPr id="2058" name="TextBox 2057">
            <a:extLst>
              <a:ext uri="{FF2B5EF4-FFF2-40B4-BE49-F238E27FC236}">
                <a16:creationId xmlns:a16="http://schemas.microsoft.com/office/drawing/2014/main" id="{E2B23891-4C99-0EA3-75ED-2E51353D4A02}"/>
              </a:ext>
            </a:extLst>
          </p:cNvPr>
          <p:cNvSpPr txBox="1"/>
          <p:nvPr/>
        </p:nvSpPr>
        <p:spPr>
          <a:xfrm>
            <a:off x="3143250" y="2430476"/>
            <a:ext cx="1971674" cy="400110"/>
          </a:xfrm>
          <a:prstGeom prst="rect">
            <a:avLst/>
          </a:prstGeom>
          <a:noFill/>
        </p:spPr>
        <p:txBody>
          <a:bodyPr wrap="square" rtlCol="0">
            <a:spAutoFit/>
          </a:bodyPr>
          <a:lstStyle/>
          <a:p>
            <a:r>
              <a:rPr lang="en-GB" sz="1000" b="1" dirty="0"/>
              <a:t>Email: </a:t>
            </a:r>
            <a:r>
              <a:rPr lang="en-GB" sz="1000" dirty="0">
                <a:hlinkClick r:id="rId3"/>
              </a:rPr>
              <a:t>sales@creativelive.uk</a:t>
            </a:r>
            <a:r>
              <a:rPr lang="en-GB" sz="1000" dirty="0"/>
              <a:t> </a:t>
            </a:r>
          </a:p>
          <a:p>
            <a:r>
              <a:rPr lang="en-GB" sz="1000" b="1" dirty="0"/>
              <a:t>Telephone: </a:t>
            </a:r>
            <a:r>
              <a:rPr lang="en-GB" sz="1000" dirty="0"/>
              <a:t>01676 545 410 </a:t>
            </a:r>
          </a:p>
        </p:txBody>
      </p:sp>
      <p:sp>
        <p:nvSpPr>
          <p:cNvPr id="2059" name="Rectangle 2058">
            <a:extLst>
              <a:ext uri="{FF2B5EF4-FFF2-40B4-BE49-F238E27FC236}">
                <a16:creationId xmlns:a16="http://schemas.microsoft.com/office/drawing/2014/main" id="{2387DC0D-10D9-BFEB-2D80-6EBE8AA61C71}"/>
              </a:ext>
            </a:extLst>
          </p:cNvPr>
          <p:cNvSpPr/>
          <p:nvPr/>
        </p:nvSpPr>
        <p:spPr>
          <a:xfrm>
            <a:off x="88581" y="3284175"/>
            <a:ext cx="1541145" cy="167640"/>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900" b="1" kern="100" dirty="0">
                <a:effectLst/>
                <a:ea typeface="Aptos" panose="020B0004020202020204" pitchFamily="34" charset="0"/>
                <a:cs typeface="Times New Roman" panose="02020603050405020304" pitchFamily="18" charset="0"/>
              </a:rPr>
              <a:t> Company Name</a:t>
            </a:r>
            <a:endParaRPr lang="en-GB" sz="1400" b="1" kern="100" dirty="0">
              <a:effectLst/>
              <a:ea typeface="Aptos" panose="020B0004020202020204" pitchFamily="34" charset="0"/>
              <a:cs typeface="Times New Roman" panose="02020603050405020304" pitchFamily="18" charset="0"/>
            </a:endParaRPr>
          </a:p>
        </p:txBody>
      </p:sp>
      <p:sp>
        <p:nvSpPr>
          <p:cNvPr id="2060" name="Rectangle 2059">
            <a:extLst>
              <a:ext uri="{FF2B5EF4-FFF2-40B4-BE49-F238E27FC236}">
                <a16:creationId xmlns:a16="http://schemas.microsoft.com/office/drawing/2014/main" id="{44E8C546-45BD-CC89-C078-C124FB88C279}"/>
              </a:ext>
            </a:extLst>
          </p:cNvPr>
          <p:cNvSpPr/>
          <p:nvPr/>
        </p:nvSpPr>
        <p:spPr>
          <a:xfrm>
            <a:off x="88581" y="3517538"/>
            <a:ext cx="1541145" cy="167640"/>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900" b="1" kern="100" dirty="0">
                <a:effectLst/>
                <a:ea typeface="Aptos" panose="020B0004020202020204" pitchFamily="34" charset="0"/>
                <a:cs typeface="Times New Roman" panose="02020603050405020304" pitchFamily="18" charset="0"/>
              </a:rPr>
              <a:t> Email Address</a:t>
            </a:r>
            <a:endParaRPr lang="en-GB" sz="1400" b="1" kern="100" dirty="0">
              <a:effectLst/>
              <a:ea typeface="Aptos" panose="020B0004020202020204" pitchFamily="34" charset="0"/>
              <a:cs typeface="Times New Roman" panose="02020603050405020304" pitchFamily="18" charset="0"/>
            </a:endParaRPr>
          </a:p>
        </p:txBody>
      </p:sp>
      <p:sp>
        <p:nvSpPr>
          <p:cNvPr id="2061" name="Rectangle 2060">
            <a:extLst>
              <a:ext uri="{FF2B5EF4-FFF2-40B4-BE49-F238E27FC236}">
                <a16:creationId xmlns:a16="http://schemas.microsoft.com/office/drawing/2014/main" id="{73446CD3-8E36-C0B4-927E-A19248B754D7}"/>
              </a:ext>
            </a:extLst>
          </p:cNvPr>
          <p:cNvSpPr/>
          <p:nvPr/>
        </p:nvSpPr>
        <p:spPr>
          <a:xfrm>
            <a:off x="88581" y="3762053"/>
            <a:ext cx="1541145" cy="167640"/>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900" b="1" kern="100" dirty="0">
                <a:effectLst/>
                <a:ea typeface="Aptos" panose="020B0004020202020204" pitchFamily="34" charset="0"/>
                <a:cs typeface="Times New Roman" panose="02020603050405020304" pitchFamily="18" charset="0"/>
              </a:rPr>
              <a:t> Company Name</a:t>
            </a:r>
            <a:endParaRPr lang="en-GB" sz="1400" b="1" kern="100" dirty="0">
              <a:effectLst/>
              <a:ea typeface="Aptos" panose="020B0004020202020204" pitchFamily="34" charset="0"/>
              <a:cs typeface="Times New Roman" panose="02020603050405020304" pitchFamily="18" charset="0"/>
            </a:endParaRPr>
          </a:p>
        </p:txBody>
      </p:sp>
      <p:sp>
        <p:nvSpPr>
          <p:cNvPr id="2062" name="Rectangle 2061">
            <a:extLst>
              <a:ext uri="{FF2B5EF4-FFF2-40B4-BE49-F238E27FC236}">
                <a16:creationId xmlns:a16="http://schemas.microsoft.com/office/drawing/2014/main" id="{F1080443-3B13-65DE-41B0-14B60C559769}"/>
              </a:ext>
            </a:extLst>
          </p:cNvPr>
          <p:cNvSpPr/>
          <p:nvPr/>
        </p:nvSpPr>
        <p:spPr>
          <a:xfrm>
            <a:off x="88581" y="3995416"/>
            <a:ext cx="1541145" cy="167640"/>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900" b="1" kern="100" dirty="0">
                <a:effectLst/>
                <a:ea typeface="Aptos" panose="020B0004020202020204" pitchFamily="34" charset="0"/>
                <a:cs typeface="Times New Roman" panose="02020603050405020304" pitchFamily="18" charset="0"/>
              </a:rPr>
              <a:t> Telephone Number</a:t>
            </a:r>
            <a:endParaRPr lang="en-GB" sz="1400" b="1" kern="100" dirty="0">
              <a:effectLst/>
              <a:ea typeface="Aptos" panose="020B0004020202020204" pitchFamily="34" charset="0"/>
              <a:cs typeface="Times New Roman" panose="02020603050405020304" pitchFamily="18" charset="0"/>
            </a:endParaRPr>
          </a:p>
        </p:txBody>
      </p:sp>
      <p:sp>
        <p:nvSpPr>
          <p:cNvPr id="2063" name="Rectangle 2062">
            <a:extLst>
              <a:ext uri="{FF2B5EF4-FFF2-40B4-BE49-F238E27FC236}">
                <a16:creationId xmlns:a16="http://schemas.microsoft.com/office/drawing/2014/main" id="{B7D966D9-A732-B0F1-47C0-CDADD6F1FF6B}"/>
              </a:ext>
            </a:extLst>
          </p:cNvPr>
          <p:cNvSpPr/>
          <p:nvPr/>
        </p:nvSpPr>
        <p:spPr>
          <a:xfrm>
            <a:off x="88580" y="4240558"/>
            <a:ext cx="1541145" cy="167640"/>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900" b="1" kern="100" dirty="0">
                <a:effectLst/>
                <a:ea typeface="Aptos" panose="020B0004020202020204" pitchFamily="34" charset="0"/>
                <a:cs typeface="Times New Roman" panose="02020603050405020304" pitchFamily="18" charset="0"/>
              </a:rPr>
              <a:t> Mobile Number</a:t>
            </a:r>
            <a:endParaRPr lang="en-GB" sz="1400" b="1" kern="100" dirty="0">
              <a:effectLst/>
              <a:ea typeface="Aptos" panose="020B0004020202020204" pitchFamily="34" charset="0"/>
              <a:cs typeface="Times New Roman" panose="02020603050405020304" pitchFamily="18" charset="0"/>
            </a:endParaRPr>
          </a:p>
        </p:txBody>
      </p:sp>
      <p:sp>
        <p:nvSpPr>
          <p:cNvPr id="2064" name="Rectangle 2063">
            <a:extLst>
              <a:ext uri="{FF2B5EF4-FFF2-40B4-BE49-F238E27FC236}">
                <a16:creationId xmlns:a16="http://schemas.microsoft.com/office/drawing/2014/main" id="{6E5B1A26-548F-2EB1-8F4B-CE6B82E0D903}"/>
              </a:ext>
            </a:extLst>
          </p:cNvPr>
          <p:cNvSpPr/>
          <p:nvPr/>
        </p:nvSpPr>
        <p:spPr>
          <a:xfrm>
            <a:off x="3550284" y="3283279"/>
            <a:ext cx="1541145" cy="167640"/>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900" b="1" kern="100" dirty="0">
                <a:effectLst/>
                <a:ea typeface="Aptos" panose="020B0004020202020204" pitchFamily="34" charset="0"/>
                <a:cs typeface="Times New Roman" panose="02020603050405020304" pitchFamily="18" charset="0"/>
              </a:rPr>
              <a:t> Invoice Address</a:t>
            </a:r>
            <a:endParaRPr lang="en-GB" sz="1400" b="1" kern="100" dirty="0">
              <a:effectLst/>
              <a:ea typeface="Aptos" panose="020B0004020202020204" pitchFamily="34" charset="0"/>
              <a:cs typeface="Times New Roman" panose="02020603050405020304" pitchFamily="18" charset="0"/>
            </a:endParaRPr>
          </a:p>
        </p:txBody>
      </p:sp>
      <p:sp>
        <p:nvSpPr>
          <p:cNvPr id="2065" name="Rectangle 2064">
            <a:extLst>
              <a:ext uri="{FF2B5EF4-FFF2-40B4-BE49-F238E27FC236}">
                <a16:creationId xmlns:a16="http://schemas.microsoft.com/office/drawing/2014/main" id="{B19E1BF6-62B2-A5FE-A10A-B9E6D921287C}"/>
              </a:ext>
            </a:extLst>
          </p:cNvPr>
          <p:cNvSpPr/>
          <p:nvPr/>
        </p:nvSpPr>
        <p:spPr>
          <a:xfrm>
            <a:off x="3550284" y="4239662"/>
            <a:ext cx="1541145" cy="167640"/>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900" b="1" kern="100" dirty="0">
                <a:effectLst/>
                <a:ea typeface="Aptos" panose="020B0004020202020204" pitchFamily="34" charset="0"/>
                <a:cs typeface="Times New Roman" panose="02020603050405020304" pitchFamily="18" charset="0"/>
              </a:rPr>
              <a:t>Post Code</a:t>
            </a:r>
            <a:endParaRPr lang="en-GB" sz="1400" b="1" kern="100" dirty="0">
              <a:effectLst/>
              <a:ea typeface="Aptos" panose="020B0004020202020204" pitchFamily="34" charset="0"/>
              <a:cs typeface="Times New Roman" panose="02020603050405020304" pitchFamily="18" charset="0"/>
            </a:endParaRPr>
          </a:p>
        </p:txBody>
      </p:sp>
      <p:sp>
        <p:nvSpPr>
          <p:cNvPr id="2066" name="Rectangle 2065">
            <a:extLst>
              <a:ext uri="{FF2B5EF4-FFF2-40B4-BE49-F238E27FC236}">
                <a16:creationId xmlns:a16="http://schemas.microsoft.com/office/drawing/2014/main" id="{662D06A4-C92E-250E-1712-BF801C4A1ACF}"/>
              </a:ext>
            </a:extLst>
          </p:cNvPr>
          <p:cNvSpPr/>
          <p:nvPr/>
        </p:nvSpPr>
        <p:spPr>
          <a:xfrm>
            <a:off x="1688781" y="3283279"/>
            <a:ext cx="1802448" cy="167640"/>
          </a:xfrm>
          <a:prstGeom prst="rect">
            <a:avLst/>
          </a:prstGeom>
          <a:solidFill>
            <a:schemeClr val="bg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n-GB" sz="1400" b="1" kern="100" dirty="0">
              <a:effectLst/>
              <a:ea typeface="Aptos" panose="020B0004020202020204" pitchFamily="34" charset="0"/>
              <a:cs typeface="Times New Roman" panose="02020603050405020304" pitchFamily="18" charset="0"/>
            </a:endParaRPr>
          </a:p>
        </p:txBody>
      </p:sp>
      <p:sp>
        <p:nvSpPr>
          <p:cNvPr id="2067" name="Rectangle 2066">
            <a:extLst>
              <a:ext uri="{FF2B5EF4-FFF2-40B4-BE49-F238E27FC236}">
                <a16:creationId xmlns:a16="http://schemas.microsoft.com/office/drawing/2014/main" id="{1A248290-A40E-0C06-36D6-C3843EAF9F57}"/>
              </a:ext>
            </a:extLst>
          </p:cNvPr>
          <p:cNvSpPr/>
          <p:nvPr/>
        </p:nvSpPr>
        <p:spPr>
          <a:xfrm>
            <a:off x="1688781" y="3517538"/>
            <a:ext cx="1802448" cy="167640"/>
          </a:xfrm>
          <a:prstGeom prst="rect">
            <a:avLst/>
          </a:prstGeom>
          <a:solidFill>
            <a:schemeClr val="bg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n-GB" sz="1400" b="1" kern="100" dirty="0">
              <a:effectLst/>
              <a:ea typeface="Aptos" panose="020B0004020202020204" pitchFamily="34" charset="0"/>
              <a:cs typeface="Times New Roman" panose="02020603050405020304" pitchFamily="18" charset="0"/>
            </a:endParaRPr>
          </a:p>
        </p:txBody>
      </p:sp>
      <p:sp>
        <p:nvSpPr>
          <p:cNvPr id="2068" name="Rectangle 2067">
            <a:extLst>
              <a:ext uri="{FF2B5EF4-FFF2-40B4-BE49-F238E27FC236}">
                <a16:creationId xmlns:a16="http://schemas.microsoft.com/office/drawing/2014/main" id="{4579FC48-F46C-9B7E-BE23-C071D5715AE6}"/>
              </a:ext>
            </a:extLst>
          </p:cNvPr>
          <p:cNvSpPr/>
          <p:nvPr/>
        </p:nvSpPr>
        <p:spPr>
          <a:xfrm>
            <a:off x="1688781" y="3759179"/>
            <a:ext cx="1802448" cy="167640"/>
          </a:xfrm>
          <a:prstGeom prst="rect">
            <a:avLst/>
          </a:prstGeom>
          <a:solidFill>
            <a:schemeClr val="bg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n-GB" sz="1400" b="1" kern="100" dirty="0">
              <a:effectLst/>
              <a:ea typeface="Aptos" panose="020B0004020202020204" pitchFamily="34" charset="0"/>
              <a:cs typeface="Times New Roman" panose="02020603050405020304" pitchFamily="18" charset="0"/>
            </a:endParaRPr>
          </a:p>
        </p:txBody>
      </p:sp>
      <p:sp>
        <p:nvSpPr>
          <p:cNvPr id="2069" name="Rectangle 2068">
            <a:extLst>
              <a:ext uri="{FF2B5EF4-FFF2-40B4-BE49-F238E27FC236}">
                <a16:creationId xmlns:a16="http://schemas.microsoft.com/office/drawing/2014/main" id="{C0D9C762-24A8-3DCD-4922-0BB0A6B32646}"/>
              </a:ext>
            </a:extLst>
          </p:cNvPr>
          <p:cNvSpPr/>
          <p:nvPr/>
        </p:nvSpPr>
        <p:spPr>
          <a:xfrm>
            <a:off x="1688781" y="3993438"/>
            <a:ext cx="1802448" cy="167640"/>
          </a:xfrm>
          <a:prstGeom prst="rect">
            <a:avLst/>
          </a:prstGeom>
          <a:solidFill>
            <a:schemeClr val="bg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n-GB" sz="1400" b="1" kern="100" dirty="0">
              <a:effectLst/>
              <a:ea typeface="Aptos" panose="020B0004020202020204" pitchFamily="34" charset="0"/>
              <a:cs typeface="Times New Roman" panose="02020603050405020304" pitchFamily="18" charset="0"/>
            </a:endParaRPr>
          </a:p>
        </p:txBody>
      </p:sp>
      <p:sp>
        <p:nvSpPr>
          <p:cNvPr id="2070" name="Rectangle 2069">
            <a:extLst>
              <a:ext uri="{FF2B5EF4-FFF2-40B4-BE49-F238E27FC236}">
                <a16:creationId xmlns:a16="http://schemas.microsoft.com/office/drawing/2014/main" id="{66AD0265-29EB-98A5-5225-256B5C19F0D4}"/>
              </a:ext>
            </a:extLst>
          </p:cNvPr>
          <p:cNvSpPr/>
          <p:nvPr/>
        </p:nvSpPr>
        <p:spPr>
          <a:xfrm>
            <a:off x="1688780" y="4239662"/>
            <a:ext cx="1802448" cy="167640"/>
          </a:xfrm>
          <a:prstGeom prst="rect">
            <a:avLst/>
          </a:prstGeom>
          <a:solidFill>
            <a:schemeClr val="bg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n-GB" sz="1400" b="1" kern="100" dirty="0">
              <a:effectLst/>
              <a:ea typeface="Aptos" panose="020B0004020202020204" pitchFamily="34" charset="0"/>
              <a:cs typeface="Times New Roman" panose="02020603050405020304" pitchFamily="18" charset="0"/>
            </a:endParaRPr>
          </a:p>
        </p:txBody>
      </p:sp>
      <p:sp>
        <p:nvSpPr>
          <p:cNvPr id="2071" name="Rectangle 2070">
            <a:extLst>
              <a:ext uri="{FF2B5EF4-FFF2-40B4-BE49-F238E27FC236}">
                <a16:creationId xmlns:a16="http://schemas.microsoft.com/office/drawing/2014/main" id="{13752E2D-3930-43F9-1E86-D6EE7CB9CFA8}"/>
              </a:ext>
            </a:extLst>
          </p:cNvPr>
          <p:cNvSpPr/>
          <p:nvPr/>
        </p:nvSpPr>
        <p:spPr>
          <a:xfrm>
            <a:off x="5150484" y="3290839"/>
            <a:ext cx="1549717" cy="167640"/>
          </a:xfrm>
          <a:prstGeom prst="rect">
            <a:avLst/>
          </a:prstGeom>
          <a:solidFill>
            <a:schemeClr val="bg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n-GB" sz="1400" b="1" kern="100" dirty="0">
              <a:effectLst/>
              <a:ea typeface="Aptos" panose="020B0004020202020204" pitchFamily="34" charset="0"/>
              <a:cs typeface="Times New Roman" panose="02020603050405020304" pitchFamily="18" charset="0"/>
            </a:endParaRPr>
          </a:p>
        </p:txBody>
      </p:sp>
      <p:sp>
        <p:nvSpPr>
          <p:cNvPr id="2072" name="Rectangle 2071">
            <a:extLst>
              <a:ext uri="{FF2B5EF4-FFF2-40B4-BE49-F238E27FC236}">
                <a16:creationId xmlns:a16="http://schemas.microsoft.com/office/drawing/2014/main" id="{30A48549-0379-AF96-A708-1E082FCCE7D9}"/>
              </a:ext>
            </a:extLst>
          </p:cNvPr>
          <p:cNvSpPr/>
          <p:nvPr/>
        </p:nvSpPr>
        <p:spPr>
          <a:xfrm>
            <a:off x="3550283" y="3517538"/>
            <a:ext cx="3149918" cy="167640"/>
          </a:xfrm>
          <a:prstGeom prst="rect">
            <a:avLst/>
          </a:prstGeom>
          <a:solidFill>
            <a:schemeClr val="bg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n-GB" sz="1400" b="1" kern="100" dirty="0">
              <a:effectLst/>
              <a:ea typeface="Aptos" panose="020B0004020202020204" pitchFamily="34" charset="0"/>
              <a:cs typeface="Times New Roman" panose="02020603050405020304" pitchFamily="18" charset="0"/>
            </a:endParaRPr>
          </a:p>
        </p:txBody>
      </p:sp>
      <p:sp>
        <p:nvSpPr>
          <p:cNvPr id="2073" name="Rectangle 2072">
            <a:extLst>
              <a:ext uri="{FF2B5EF4-FFF2-40B4-BE49-F238E27FC236}">
                <a16:creationId xmlns:a16="http://schemas.microsoft.com/office/drawing/2014/main" id="{720C0828-B51F-4FA4-26B5-7F71F00DA1E5}"/>
              </a:ext>
            </a:extLst>
          </p:cNvPr>
          <p:cNvSpPr/>
          <p:nvPr/>
        </p:nvSpPr>
        <p:spPr>
          <a:xfrm>
            <a:off x="3550283" y="3756457"/>
            <a:ext cx="3149918" cy="167640"/>
          </a:xfrm>
          <a:prstGeom prst="rect">
            <a:avLst/>
          </a:prstGeom>
          <a:solidFill>
            <a:schemeClr val="bg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n-GB" sz="1400" b="1" kern="100" dirty="0">
              <a:effectLst/>
              <a:ea typeface="Aptos" panose="020B0004020202020204" pitchFamily="34" charset="0"/>
              <a:cs typeface="Times New Roman" panose="02020603050405020304" pitchFamily="18" charset="0"/>
            </a:endParaRPr>
          </a:p>
        </p:txBody>
      </p:sp>
      <p:sp>
        <p:nvSpPr>
          <p:cNvPr id="2074" name="Rectangle 2073">
            <a:extLst>
              <a:ext uri="{FF2B5EF4-FFF2-40B4-BE49-F238E27FC236}">
                <a16:creationId xmlns:a16="http://schemas.microsoft.com/office/drawing/2014/main" id="{90254548-300E-7E7A-D1D4-4CBD4B260F57}"/>
              </a:ext>
            </a:extLst>
          </p:cNvPr>
          <p:cNvSpPr/>
          <p:nvPr/>
        </p:nvSpPr>
        <p:spPr>
          <a:xfrm>
            <a:off x="3550283" y="4000743"/>
            <a:ext cx="3149918" cy="167640"/>
          </a:xfrm>
          <a:prstGeom prst="rect">
            <a:avLst/>
          </a:prstGeom>
          <a:solidFill>
            <a:schemeClr val="bg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n-GB" sz="1400" b="1" kern="100" dirty="0">
              <a:effectLst/>
              <a:ea typeface="Aptos" panose="020B0004020202020204" pitchFamily="34" charset="0"/>
              <a:cs typeface="Times New Roman" panose="02020603050405020304" pitchFamily="18" charset="0"/>
            </a:endParaRPr>
          </a:p>
        </p:txBody>
      </p:sp>
      <p:sp>
        <p:nvSpPr>
          <p:cNvPr id="2075" name="Rectangle 2074">
            <a:extLst>
              <a:ext uri="{FF2B5EF4-FFF2-40B4-BE49-F238E27FC236}">
                <a16:creationId xmlns:a16="http://schemas.microsoft.com/office/drawing/2014/main" id="{16214927-75EB-1887-A5AC-D7F858B8361F}"/>
              </a:ext>
            </a:extLst>
          </p:cNvPr>
          <p:cNvSpPr/>
          <p:nvPr/>
        </p:nvSpPr>
        <p:spPr>
          <a:xfrm>
            <a:off x="5150483" y="4239662"/>
            <a:ext cx="1549717" cy="167640"/>
          </a:xfrm>
          <a:prstGeom prst="rect">
            <a:avLst/>
          </a:prstGeom>
          <a:solidFill>
            <a:schemeClr val="bg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n-GB" sz="1400" b="1" kern="100" dirty="0">
              <a:effectLst/>
              <a:ea typeface="Aptos" panose="020B0004020202020204" pitchFamily="34" charset="0"/>
              <a:cs typeface="Times New Roman" panose="02020603050405020304" pitchFamily="18" charset="0"/>
            </a:endParaRPr>
          </a:p>
        </p:txBody>
      </p:sp>
      <p:sp>
        <p:nvSpPr>
          <p:cNvPr id="2076" name="Rectangle 2075">
            <a:extLst>
              <a:ext uri="{FF2B5EF4-FFF2-40B4-BE49-F238E27FC236}">
                <a16:creationId xmlns:a16="http://schemas.microsoft.com/office/drawing/2014/main" id="{2752D575-25EC-99B1-8E17-7511A1BC7CC7}"/>
              </a:ext>
            </a:extLst>
          </p:cNvPr>
          <p:cNvSpPr/>
          <p:nvPr/>
        </p:nvSpPr>
        <p:spPr>
          <a:xfrm>
            <a:off x="88580" y="5114327"/>
            <a:ext cx="6611620" cy="224301"/>
          </a:xfrm>
          <a:prstGeom prst="rect">
            <a:avLst/>
          </a:prstGeom>
          <a:solidFill>
            <a:srgbClr val="08172E"/>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GB" sz="1600" b="1" kern="100" dirty="0">
                <a:effectLst/>
                <a:ea typeface="Aptos" panose="020B0004020202020204" pitchFamily="34" charset="0"/>
                <a:cs typeface="Times New Roman" panose="02020603050405020304" pitchFamily="18" charset="0"/>
              </a:rPr>
              <a:t>SHELL EXTRAS</a:t>
            </a:r>
            <a:endParaRPr lang="en-GB" sz="1100" kern="100" dirty="0">
              <a:effectLst/>
              <a:ea typeface="Aptos" panose="020B0004020202020204" pitchFamily="34" charset="0"/>
              <a:cs typeface="Times New Roman" panose="02020603050405020304" pitchFamily="18" charset="0"/>
            </a:endParaRPr>
          </a:p>
        </p:txBody>
      </p:sp>
      <p:graphicFrame>
        <p:nvGraphicFramePr>
          <p:cNvPr id="2079" name="Table 2078">
            <a:extLst>
              <a:ext uri="{FF2B5EF4-FFF2-40B4-BE49-F238E27FC236}">
                <a16:creationId xmlns:a16="http://schemas.microsoft.com/office/drawing/2014/main" id="{F3737237-1E7A-5089-5605-2DE0D7084D5F}"/>
              </a:ext>
            </a:extLst>
          </p:cNvPr>
          <p:cNvGraphicFramePr>
            <a:graphicFrameLocks noGrp="1"/>
          </p:cNvGraphicFramePr>
          <p:nvPr>
            <p:extLst>
              <p:ext uri="{D42A27DB-BD31-4B8C-83A1-F6EECF244321}">
                <p14:modId xmlns:p14="http://schemas.microsoft.com/office/powerpoint/2010/main" val="4267752282"/>
              </p:ext>
            </p:extLst>
          </p:nvPr>
        </p:nvGraphicFramePr>
        <p:xfrm>
          <a:off x="83817" y="5428923"/>
          <a:ext cx="6611620" cy="2346960"/>
        </p:xfrm>
        <a:graphic>
          <a:graphicData uri="http://schemas.openxmlformats.org/drawingml/2006/table">
            <a:tbl>
              <a:tblPr firstRow="1" bandRow="1">
                <a:tableStyleId>{5940675A-B579-460E-94D1-54222C63F5DA}</a:tableStyleId>
              </a:tblPr>
              <a:tblGrid>
                <a:gridCol w="2194561">
                  <a:extLst>
                    <a:ext uri="{9D8B030D-6E8A-4147-A177-3AD203B41FA5}">
                      <a16:colId xmlns:a16="http://schemas.microsoft.com/office/drawing/2014/main" val="2012153867"/>
                    </a:ext>
                  </a:extLst>
                </a:gridCol>
                <a:gridCol w="1223855">
                  <a:extLst>
                    <a:ext uri="{9D8B030D-6E8A-4147-A177-3AD203B41FA5}">
                      <a16:colId xmlns:a16="http://schemas.microsoft.com/office/drawing/2014/main" val="3919054984"/>
                    </a:ext>
                  </a:extLst>
                </a:gridCol>
                <a:gridCol w="1441307">
                  <a:extLst>
                    <a:ext uri="{9D8B030D-6E8A-4147-A177-3AD203B41FA5}">
                      <a16:colId xmlns:a16="http://schemas.microsoft.com/office/drawing/2014/main" val="2156899273"/>
                    </a:ext>
                  </a:extLst>
                </a:gridCol>
                <a:gridCol w="1007372">
                  <a:extLst>
                    <a:ext uri="{9D8B030D-6E8A-4147-A177-3AD203B41FA5}">
                      <a16:colId xmlns:a16="http://schemas.microsoft.com/office/drawing/2014/main" val="620478728"/>
                    </a:ext>
                  </a:extLst>
                </a:gridCol>
                <a:gridCol w="744525">
                  <a:extLst>
                    <a:ext uri="{9D8B030D-6E8A-4147-A177-3AD203B41FA5}">
                      <a16:colId xmlns:a16="http://schemas.microsoft.com/office/drawing/2014/main" val="1982479790"/>
                    </a:ext>
                  </a:extLst>
                </a:gridCol>
              </a:tblGrid>
              <a:tr h="0">
                <a:tc>
                  <a:txBody>
                    <a:bodyPr/>
                    <a:lstStyle/>
                    <a:p>
                      <a:pPr algn="ctr"/>
                      <a:r>
                        <a:rPr lang="en-GB" sz="1100" b="1" dirty="0">
                          <a:solidFill>
                            <a:schemeClr val="bg1"/>
                          </a:solidFill>
                        </a:rPr>
                        <a:t>ITEM DESCRIPTION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1D0E4"/>
                    </a:solidFill>
                  </a:tcPr>
                </a:tc>
                <a:tc>
                  <a:txBody>
                    <a:bodyPr/>
                    <a:lstStyle/>
                    <a:p>
                      <a:pPr algn="ctr"/>
                      <a:r>
                        <a:rPr lang="en-GB" sz="700" b="1" dirty="0">
                          <a:solidFill>
                            <a:schemeClr val="bg1"/>
                          </a:solidFill>
                        </a:rPr>
                        <a:t>EARLY BOOKING </a:t>
                      </a:r>
                    </a:p>
                    <a:p>
                      <a:pPr algn="ctr"/>
                      <a:r>
                        <a:rPr lang="en-GB" sz="700" b="1" dirty="0">
                          <a:solidFill>
                            <a:schemeClr val="bg1"/>
                          </a:solidFill>
                        </a:rPr>
                        <a:t>RATE</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1D0E4"/>
                    </a:solidFill>
                  </a:tcPr>
                </a:tc>
                <a:tc>
                  <a:txBody>
                    <a:bodyPr/>
                    <a:lstStyle/>
                    <a:p>
                      <a:pPr algn="ctr"/>
                      <a:r>
                        <a:rPr lang="en-GB" sz="1100" b="1" dirty="0">
                          <a:solidFill>
                            <a:schemeClr val="bg1"/>
                          </a:solidFill>
                        </a:rPr>
                        <a:t>STANDARD PRICE</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1D0E4"/>
                    </a:solidFill>
                  </a:tcPr>
                </a:tc>
                <a:tc>
                  <a:txBody>
                    <a:bodyPr/>
                    <a:lstStyle/>
                    <a:p>
                      <a:pPr algn="ctr"/>
                      <a:r>
                        <a:rPr lang="en-GB" sz="1100" b="1" dirty="0">
                          <a:solidFill>
                            <a:schemeClr val="bg1"/>
                          </a:solidFill>
                        </a:rPr>
                        <a:t>QUANTITY</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1D0E4"/>
                    </a:solidFill>
                  </a:tcPr>
                </a:tc>
                <a:tc>
                  <a:txBody>
                    <a:bodyPr/>
                    <a:lstStyle/>
                    <a:p>
                      <a:pPr algn="ctr"/>
                      <a:r>
                        <a:rPr lang="en-GB" sz="1100" b="1" dirty="0">
                          <a:solidFill>
                            <a:schemeClr val="bg1"/>
                          </a:solidFill>
                        </a:rPr>
                        <a:t>TOTAL </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1D0E4"/>
                    </a:solidFill>
                  </a:tcPr>
                </a:tc>
                <a:extLst>
                  <a:ext uri="{0D108BD9-81ED-4DB2-BD59-A6C34878D82A}">
                    <a16:rowId xmlns:a16="http://schemas.microsoft.com/office/drawing/2014/main" val="452537075"/>
                  </a:ext>
                </a:extLst>
              </a:tr>
              <a:tr h="237400">
                <a:tc>
                  <a:txBody>
                    <a:bodyPr/>
                    <a:lstStyle/>
                    <a:p>
                      <a:pPr algn="ctr"/>
                      <a:r>
                        <a:rPr lang="en-GB" sz="700" dirty="0"/>
                        <a:t>Wall panel to match shell scheme </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£137.75</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£145.00</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8312172"/>
                  </a:ext>
                </a:extLst>
              </a:tr>
              <a:tr h="18343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700" dirty="0"/>
                        <a:t>Lockable door with 2 x keys (2.5m high x 1m wide nominal)</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£99.75</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£105.00</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8364158"/>
                  </a:ext>
                </a:extLst>
              </a:tr>
              <a:tr h="2374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700" dirty="0"/>
                        <a:t>Curtained entrance with curtain (entrance 2m x 1m with header above)</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£37.05</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£39.00</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5293433"/>
                  </a:ext>
                </a:extLst>
              </a:tr>
              <a:tr h="2374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700" dirty="0"/>
                        <a:t>Flat shelf constructed from white melamine and supported on brackets</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£31.35</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£33.00</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772946"/>
                  </a:ext>
                </a:extLst>
              </a:tr>
              <a:tr h="2374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700" dirty="0"/>
                        <a:t>Sloping shelf constructed from white melamine and supported on brackets</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£31.35</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£33.00</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9508663"/>
                  </a:ext>
                </a:extLst>
              </a:tr>
              <a:tr h="2374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700" dirty="0"/>
                        <a:t>Hanging rail 25mm diameter (1m long with rail set 280mm from wall)</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£33.25</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£35.00</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2162468"/>
                  </a:ext>
                </a:extLst>
              </a:tr>
              <a:tr h="2374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700" dirty="0"/>
                        <a:t>White muslin ceiling per metre square </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£14.25</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£15.00</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24680902"/>
                  </a:ext>
                </a:extLst>
              </a:tr>
            </a:tbl>
          </a:graphicData>
        </a:graphic>
      </p:graphicFrame>
      <p:sp>
        <p:nvSpPr>
          <p:cNvPr id="2082" name="Text Box 8">
            <a:extLst>
              <a:ext uri="{FF2B5EF4-FFF2-40B4-BE49-F238E27FC236}">
                <a16:creationId xmlns:a16="http://schemas.microsoft.com/office/drawing/2014/main" id="{A40BAAC1-ABF8-8981-EFB1-FF5ABF94B720}"/>
              </a:ext>
            </a:extLst>
          </p:cNvPr>
          <p:cNvSpPr txBox="1"/>
          <p:nvPr/>
        </p:nvSpPr>
        <p:spPr>
          <a:xfrm>
            <a:off x="97789" y="9159668"/>
            <a:ext cx="2790825" cy="233045"/>
          </a:xfrm>
          <a:prstGeom prst="rect">
            <a:avLst/>
          </a:prstGeom>
          <a:solidFill>
            <a:srgbClr val="21D0E4"/>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900" b="1" kern="100" dirty="0">
                <a:solidFill>
                  <a:srgbClr val="FFFFFF"/>
                </a:solidFill>
                <a:effectLst/>
                <a:latin typeface="Aptos" panose="020B0004020202020204" pitchFamily="34" charset="0"/>
                <a:ea typeface="Aptos" panose="020B0004020202020204" pitchFamily="34" charset="0"/>
                <a:cs typeface="Times New Roman" panose="02020603050405020304" pitchFamily="18" charset="0"/>
              </a:rPr>
              <a:t>CREATIVE LIVE LTD VAT NUMBER: GB295852551</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p:txBody>
      </p:sp>
      <p:graphicFrame>
        <p:nvGraphicFramePr>
          <p:cNvPr id="2084" name="Table 2083">
            <a:extLst>
              <a:ext uri="{FF2B5EF4-FFF2-40B4-BE49-F238E27FC236}">
                <a16:creationId xmlns:a16="http://schemas.microsoft.com/office/drawing/2014/main" id="{91472210-26AB-60FD-BBCA-3FF994636CAE}"/>
              </a:ext>
            </a:extLst>
          </p:cNvPr>
          <p:cNvGraphicFramePr>
            <a:graphicFrameLocks noGrp="1"/>
          </p:cNvGraphicFramePr>
          <p:nvPr>
            <p:extLst>
              <p:ext uri="{D42A27DB-BD31-4B8C-83A1-F6EECF244321}">
                <p14:modId xmlns:p14="http://schemas.microsoft.com/office/powerpoint/2010/main" val="3024222054"/>
              </p:ext>
            </p:extLst>
          </p:nvPr>
        </p:nvGraphicFramePr>
        <p:xfrm>
          <a:off x="4967289" y="9014143"/>
          <a:ext cx="1742120" cy="777240"/>
        </p:xfrm>
        <a:graphic>
          <a:graphicData uri="http://schemas.openxmlformats.org/drawingml/2006/table">
            <a:tbl>
              <a:tblPr firstRow="1" bandRow="1">
                <a:tableStyleId>{5940675A-B579-460E-94D1-54222C63F5DA}</a:tableStyleId>
              </a:tblPr>
              <a:tblGrid>
                <a:gridCol w="1004887">
                  <a:extLst>
                    <a:ext uri="{9D8B030D-6E8A-4147-A177-3AD203B41FA5}">
                      <a16:colId xmlns:a16="http://schemas.microsoft.com/office/drawing/2014/main" val="2824345513"/>
                    </a:ext>
                  </a:extLst>
                </a:gridCol>
                <a:gridCol w="737233">
                  <a:extLst>
                    <a:ext uri="{9D8B030D-6E8A-4147-A177-3AD203B41FA5}">
                      <a16:colId xmlns:a16="http://schemas.microsoft.com/office/drawing/2014/main" val="1865243218"/>
                    </a:ext>
                  </a:extLst>
                </a:gridCol>
              </a:tblGrid>
              <a:tr h="2374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000" b="1" dirty="0">
                          <a:solidFill>
                            <a:schemeClr val="bg1"/>
                          </a:solidFill>
                        </a:rPr>
                        <a:t>SUBTOTAL</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1D0E4"/>
                    </a:solidFill>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6875028"/>
                  </a:ext>
                </a:extLst>
              </a:tr>
              <a:tr h="2374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000" b="1" dirty="0">
                          <a:solidFill>
                            <a:schemeClr val="bg1"/>
                          </a:solidFill>
                        </a:rPr>
                        <a:t>VAT @ 20%</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1D0E4"/>
                    </a:solidFill>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2261526"/>
                  </a:ext>
                </a:extLst>
              </a:tr>
              <a:tr h="2374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000" b="1" dirty="0">
                          <a:solidFill>
                            <a:schemeClr val="bg1"/>
                          </a:solidFill>
                        </a:rPr>
                        <a:t>TOTAL COST </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1D0E4"/>
                    </a:solidFill>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4717406"/>
                  </a:ext>
                </a:extLst>
              </a:tr>
            </a:tbl>
          </a:graphicData>
        </a:graphic>
      </p:graphicFrame>
      <p:sp>
        <p:nvSpPr>
          <p:cNvPr id="2087" name="TextBox 2086">
            <a:extLst>
              <a:ext uri="{FF2B5EF4-FFF2-40B4-BE49-F238E27FC236}">
                <a16:creationId xmlns:a16="http://schemas.microsoft.com/office/drawing/2014/main" id="{28F9DE1B-9489-34B9-36C7-0D750E06CDC0}"/>
              </a:ext>
            </a:extLst>
          </p:cNvPr>
          <p:cNvSpPr txBox="1"/>
          <p:nvPr/>
        </p:nvSpPr>
        <p:spPr>
          <a:xfrm>
            <a:off x="0" y="4701752"/>
            <a:ext cx="6602413" cy="430887"/>
          </a:xfrm>
          <a:prstGeom prst="rect">
            <a:avLst/>
          </a:prstGeom>
          <a:noFill/>
        </p:spPr>
        <p:txBody>
          <a:bodyPr wrap="square" rtlCol="0">
            <a:spAutoFit/>
          </a:bodyPr>
          <a:lstStyle/>
          <a:p>
            <a:pPr algn="ctr"/>
            <a:r>
              <a:rPr lang="en-GB" sz="1100" dirty="0"/>
              <a:t>All costs shown above are exclusive of VAT (@20%) Onsite orders will be subject to a 20% onsite surcharge. All stands will be checked for damage throughout the show.</a:t>
            </a:r>
          </a:p>
        </p:txBody>
      </p:sp>
      <p:sp>
        <p:nvSpPr>
          <p:cNvPr id="2" name="Rectangle 1">
            <a:extLst>
              <a:ext uri="{FF2B5EF4-FFF2-40B4-BE49-F238E27FC236}">
                <a16:creationId xmlns:a16="http://schemas.microsoft.com/office/drawing/2014/main" id="{8CFFC888-D0A5-0D1E-A42A-12730F212E4A}"/>
              </a:ext>
            </a:extLst>
          </p:cNvPr>
          <p:cNvSpPr/>
          <p:nvPr/>
        </p:nvSpPr>
        <p:spPr>
          <a:xfrm>
            <a:off x="88580" y="4495763"/>
            <a:ext cx="6611620" cy="217078"/>
          </a:xfrm>
          <a:prstGeom prst="rect">
            <a:avLst/>
          </a:prstGeom>
          <a:solidFill>
            <a:srgbClr val="08172E"/>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GB" sz="1600" b="1" kern="100" dirty="0">
                <a:effectLst/>
                <a:ea typeface="Aptos" panose="020B0004020202020204" pitchFamily="34" charset="0"/>
                <a:cs typeface="Times New Roman" panose="02020603050405020304" pitchFamily="18" charset="0"/>
              </a:rPr>
              <a:t>IMPORTANT INFORMATION – PLEASE READ </a:t>
            </a:r>
            <a:endParaRPr lang="en-GB" sz="1100" kern="100" dirty="0">
              <a:effectLst/>
              <a:ea typeface="Aptos" panose="020B000402020202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312E3EEF-F56A-8297-E375-74A52E13ECC0}"/>
              </a:ext>
            </a:extLst>
          </p:cNvPr>
          <p:cNvSpPr/>
          <p:nvPr/>
        </p:nvSpPr>
        <p:spPr>
          <a:xfrm>
            <a:off x="88580" y="7827912"/>
            <a:ext cx="6611620" cy="224301"/>
          </a:xfrm>
          <a:prstGeom prst="rect">
            <a:avLst/>
          </a:prstGeom>
          <a:solidFill>
            <a:srgbClr val="08172E"/>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GB" sz="1600" b="1" kern="100" dirty="0">
                <a:effectLst/>
                <a:ea typeface="Aptos" panose="020B0004020202020204" pitchFamily="34" charset="0"/>
                <a:cs typeface="Times New Roman" panose="02020603050405020304" pitchFamily="18" charset="0"/>
              </a:rPr>
              <a:t>GRAPHICS</a:t>
            </a:r>
            <a:endParaRPr lang="en-GB" sz="1100" kern="100" dirty="0">
              <a:effectLst/>
              <a:ea typeface="Aptos" panose="020B0004020202020204" pitchFamily="34"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69BF47AF-BC5B-6A9B-FA3E-04067B157B89}"/>
              </a:ext>
            </a:extLst>
          </p:cNvPr>
          <p:cNvGraphicFramePr>
            <a:graphicFrameLocks noGrp="1"/>
          </p:cNvGraphicFramePr>
          <p:nvPr>
            <p:extLst>
              <p:ext uri="{D42A27DB-BD31-4B8C-83A1-F6EECF244321}">
                <p14:modId xmlns:p14="http://schemas.microsoft.com/office/powerpoint/2010/main" val="3180407873"/>
              </p:ext>
            </p:extLst>
          </p:nvPr>
        </p:nvGraphicFramePr>
        <p:xfrm>
          <a:off x="83817" y="8130298"/>
          <a:ext cx="6611620" cy="792480"/>
        </p:xfrm>
        <a:graphic>
          <a:graphicData uri="http://schemas.openxmlformats.org/drawingml/2006/table">
            <a:tbl>
              <a:tblPr firstRow="1" bandRow="1">
                <a:tableStyleId>{5940675A-B579-460E-94D1-54222C63F5DA}</a:tableStyleId>
              </a:tblPr>
              <a:tblGrid>
                <a:gridCol w="2194561">
                  <a:extLst>
                    <a:ext uri="{9D8B030D-6E8A-4147-A177-3AD203B41FA5}">
                      <a16:colId xmlns:a16="http://schemas.microsoft.com/office/drawing/2014/main" val="2012153867"/>
                    </a:ext>
                  </a:extLst>
                </a:gridCol>
                <a:gridCol w="1223855">
                  <a:extLst>
                    <a:ext uri="{9D8B030D-6E8A-4147-A177-3AD203B41FA5}">
                      <a16:colId xmlns:a16="http://schemas.microsoft.com/office/drawing/2014/main" val="3919054984"/>
                    </a:ext>
                  </a:extLst>
                </a:gridCol>
                <a:gridCol w="1441307">
                  <a:extLst>
                    <a:ext uri="{9D8B030D-6E8A-4147-A177-3AD203B41FA5}">
                      <a16:colId xmlns:a16="http://schemas.microsoft.com/office/drawing/2014/main" val="2156899273"/>
                    </a:ext>
                  </a:extLst>
                </a:gridCol>
                <a:gridCol w="1007372">
                  <a:extLst>
                    <a:ext uri="{9D8B030D-6E8A-4147-A177-3AD203B41FA5}">
                      <a16:colId xmlns:a16="http://schemas.microsoft.com/office/drawing/2014/main" val="620478728"/>
                    </a:ext>
                  </a:extLst>
                </a:gridCol>
                <a:gridCol w="744525">
                  <a:extLst>
                    <a:ext uri="{9D8B030D-6E8A-4147-A177-3AD203B41FA5}">
                      <a16:colId xmlns:a16="http://schemas.microsoft.com/office/drawing/2014/main" val="1982479790"/>
                    </a:ext>
                  </a:extLst>
                </a:gridCol>
              </a:tblGrid>
              <a:tr h="0">
                <a:tc>
                  <a:txBody>
                    <a:bodyPr/>
                    <a:lstStyle/>
                    <a:p>
                      <a:pPr algn="ctr"/>
                      <a:r>
                        <a:rPr lang="en-GB" sz="1100" b="1" dirty="0">
                          <a:solidFill>
                            <a:schemeClr val="bg1"/>
                          </a:solidFill>
                        </a:rPr>
                        <a:t>ITEM DESCRIPTION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1D0E4"/>
                    </a:solidFill>
                  </a:tcPr>
                </a:tc>
                <a:tc>
                  <a:txBody>
                    <a:bodyPr/>
                    <a:lstStyle/>
                    <a:p>
                      <a:pPr algn="ctr"/>
                      <a:r>
                        <a:rPr lang="en-GB" sz="600" b="1" dirty="0">
                          <a:solidFill>
                            <a:schemeClr val="bg1"/>
                          </a:solidFill>
                        </a:rPr>
                        <a:t>EARLY BOOKING </a:t>
                      </a:r>
                    </a:p>
                    <a:p>
                      <a:pPr algn="ctr"/>
                      <a:r>
                        <a:rPr lang="en-GB" sz="600" b="1" dirty="0">
                          <a:solidFill>
                            <a:schemeClr val="bg1"/>
                          </a:solidFill>
                        </a:rPr>
                        <a:t>RATE (PER LINEAR METER)</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1D0E4"/>
                    </a:solidFill>
                  </a:tcPr>
                </a:tc>
                <a:tc>
                  <a:txBody>
                    <a:bodyPr/>
                    <a:lstStyle/>
                    <a:p>
                      <a:pPr algn="ctr"/>
                      <a:r>
                        <a:rPr lang="en-GB" sz="600" b="1" dirty="0">
                          <a:solidFill>
                            <a:schemeClr val="bg1"/>
                          </a:solidFill>
                        </a:rPr>
                        <a:t>STANDARD PRICE (PER LINEAR METER)</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1D0E4"/>
                    </a:solidFill>
                  </a:tcPr>
                </a:tc>
                <a:tc>
                  <a:txBody>
                    <a:bodyPr/>
                    <a:lstStyle/>
                    <a:p>
                      <a:pPr algn="ctr"/>
                      <a:r>
                        <a:rPr lang="en-GB" sz="1100" b="1" dirty="0">
                          <a:solidFill>
                            <a:schemeClr val="bg1"/>
                          </a:solidFill>
                        </a:rPr>
                        <a:t>QUANTITY</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1D0E4"/>
                    </a:solidFill>
                  </a:tcPr>
                </a:tc>
                <a:tc>
                  <a:txBody>
                    <a:bodyPr/>
                    <a:lstStyle/>
                    <a:p>
                      <a:pPr algn="ctr"/>
                      <a:r>
                        <a:rPr lang="en-GB" sz="1100" b="1" dirty="0">
                          <a:solidFill>
                            <a:schemeClr val="bg1"/>
                          </a:solidFill>
                        </a:rPr>
                        <a:t>TOTAL </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1D0E4"/>
                    </a:solidFill>
                  </a:tcPr>
                </a:tc>
                <a:extLst>
                  <a:ext uri="{0D108BD9-81ED-4DB2-BD59-A6C34878D82A}">
                    <a16:rowId xmlns:a16="http://schemas.microsoft.com/office/drawing/2014/main" val="452537075"/>
                  </a:ext>
                </a:extLst>
              </a:tr>
              <a:tr h="237400">
                <a:tc>
                  <a:txBody>
                    <a:bodyPr/>
                    <a:lstStyle/>
                    <a:p>
                      <a:pPr algn="ctr"/>
                      <a:r>
                        <a:rPr lang="en-GB" sz="900" dirty="0"/>
                        <a:t>Seamless Graphics </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£265.00</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£265.00</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8312172"/>
                  </a:ext>
                </a:extLst>
              </a:tr>
              <a:tr h="2374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900" dirty="0"/>
                        <a:t>Infill Foamex Panels </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£225.00</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a:t>£225.00</a:t>
                      </a: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8364158"/>
                  </a:ext>
                </a:extLst>
              </a:tr>
            </a:tbl>
          </a:graphicData>
        </a:graphic>
      </p:graphicFrame>
    </p:spTree>
    <p:extLst>
      <p:ext uri="{BB962C8B-B14F-4D97-AF65-F5344CB8AC3E}">
        <p14:creationId xmlns:p14="http://schemas.microsoft.com/office/powerpoint/2010/main" val="565026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id="{542A29DD-0201-6845-6486-7925BFCB6096}"/>
              </a:ext>
            </a:extLst>
          </p:cNvPr>
          <p:cNvSpPr/>
          <p:nvPr/>
        </p:nvSpPr>
        <p:spPr>
          <a:xfrm>
            <a:off x="97790" y="114618"/>
            <a:ext cx="6611618" cy="573260"/>
          </a:xfrm>
          <a:prstGeom prst="rect">
            <a:avLst/>
          </a:prstGeom>
          <a:solidFill>
            <a:srgbClr val="08172E"/>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2000" b="1" kern="100" dirty="0">
                <a:ea typeface="Aptos" panose="020B0004020202020204" pitchFamily="34" charset="0"/>
                <a:cs typeface="Times New Roman" panose="02020603050405020304" pitchFamily="18" charset="0"/>
              </a:rPr>
              <a:t>IMPORTANT – EQUIPMENT POSISTION DIAGRAM </a:t>
            </a:r>
            <a:endParaRPr lang="en-GB" sz="1100" kern="100" dirty="0">
              <a:effectLst/>
              <a:ea typeface="Aptos" panose="020B0004020202020204" pitchFamily="34" charset="0"/>
              <a:cs typeface="Times New Roman" panose="02020603050405020304" pitchFamily="18" charset="0"/>
            </a:endParaRPr>
          </a:p>
        </p:txBody>
      </p:sp>
      <p:sp>
        <p:nvSpPr>
          <p:cNvPr id="58" name="Rectangle 57">
            <a:extLst>
              <a:ext uri="{FF2B5EF4-FFF2-40B4-BE49-F238E27FC236}">
                <a16:creationId xmlns:a16="http://schemas.microsoft.com/office/drawing/2014/main" id="{1B5CC67A-6EC0-1ACB-9E03-F52468E26379}"/>
              </a:ext>
            </a:extLst>
          </p:cNvPr>
          <p:cNvSpPr/>
          <p:nvPr/>
        </p:nvSpPr>
        <p:spPr>
          <a:xfrm>
            <a:off x="98425" y="795523"/>
            <a:ext cx="1317625" cy="219075"/>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100" b="1" kern="100" dirty="0">
                <a:effectLst/>
                <a:ea typeface="Aptos" panose="020B0004020202020204" pitchFamily="34" charset="0"/>
                <a:cs typeface="Times New Roman" panose="02020603050405020304" pitchFamily="18" charset="0"/>
              </a:rPr>
              <a:t>STAND NUMBER</a:t>
            </a:r>
            <a:endParaRPr lang="en-GB" kern="100" dirty="0">
              <a:effectLst/>
              <a:ea typeface="Aptos" panose="020B0004020202020204" pitchFamily="34" charset="0"/>
              <a:cs typeface="Times New Roman" panose="02020603050405020304" pitchFamily="18" charset="0"/>
            </a:endParaRPr>
          </a:p>
        </p:txBody>
      </p:sp>
      <p:sp>
        <p:nvSpPr>
          <p:cNvPr id="59" name="Rectangle 58">
            <a:extLst>
              <a:ext uri="{FF2B5EF4-FFF2-40B4-BE49-F238E27FC236}">
                <a16:creationId xmlns:a16="http://schemas.microsoft.com/office/drawing/2014/main" id="{49986015-A761-19B9-4CB1-69FE1187AB35}"/>
              </a:ext>
            </a:extLst>
          </p:cNvPr>
          <p:cNvSpPr/>
          <p:nvPr/>
        </p:nvSpPr>
        <p:spPr>
          <a:xfrm>
            <a:off x="97790" y="1181787"/>
            <a:ext cx="1318260" cy="219075"/>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100" b="1" dirty="0"/>
              <a:t>COMPANY NAME</a:t>
            </a:r>
          </a:p>
        </p:txBody>
      </p:sp>
      <p:sp>
        <p:nvSpPr>
          <p:cNvPr id="61" name="Text Box 8">
            <a:extLst>
              <a:ext uri="{FF2B5EF4-FFF2-40B4-BE49-F238E27FC236}">
                <a16:creationId xmlns:a16="http://schemas.microsoft.com/office/drawing/2014/main" id="{AE327D61-B9B0-7495-3D06-ABA66ADCAA5A}"/>
              </a:ext>
            </a:extLst>
          </p:cNvPr>
          <p:cNvSpPr txBox="1"/>
          <p:nvPr/>
        </p:nvSpPr>
        <p:spPr>
          <a:xfrm>
            <a:off x="1505428" y="795523"/>
            <a:ext cx="2987991" cy="219075"/>
          </a:xfrm>
          <a:prstGeom prst="rect">
            <a:avLst/>
          </a:prstGeom>
          <a:solidFill>
            <a:schemeClr val="lt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800" kern="100">
                <a:effectLst/>
                <a:latin typeface="Aptos" panose="020B0004020202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62" name="Text Box 8">
            <a:extLst>
              <a:ext uri="{FF2B5EF4-FFF2-40B4-BE49-F238E27FC236}">
                <a16:creationId xmlns:a16="http://schemas.microsoft.com/office/drawing/2014/main" id="{9DC94607-A7CA-D6C4-575C-A2136DD82CED}"/>
              </a:ext>
            </a:extLst>
          </p:cNvPr>
          <p:cNvSpPr txBox="1"/>
          <p:nvPr/>
        </p:nvSpPr>
        <p:spPr>
          <a:xfrm>
            <a:off x="1505428" y="1181787"/>
            <a:ext cx="2987991" cy="219075"/>
          </a:xfrm>
          <a:prstGeom prst="rect">
            <a:avLst/>
          </a:prstGeom>
          <a:solidFill>
            <a:schemeClr val="lt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800" kern="100">
                <a:effectLst/>
                <a:latin typeface="Aptos" panose="020B0004020202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Text Box 8">
            <a:extLst>
              <a:ext uri="{FF2B5EF4-FFF2-40B4-BE49-F238E27FC236}">
                <a16:creationId xmlns:a16="http://schemas.microsoft.com/office/drawing/2014/main" id="{E08B402D-54CB-7BD6-2157-EC197BCEE33D}"/>
              </a:ext>
            </a:extLst>
          </p:cNvPr>
          <p:cNvSpPr txBox="1"/>
          <p:nvPr/>
        </p:nvSpPr>
        <p:spPr>
          <a:xfrm>
            <a:off x="4743450" y="795522"/>
            <a:ext cx="1965958" cy="1553978"/>
          </a:xfrm>
          <a:prstGeom prst="rect">
            <a:avLst/>
          </a:prstGeom>
          <a:solidFill>
            <a:schemeClr val="lt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1100" b="1" kern="100" dirty="0">
                <a:effectLst/>
                <a:latin typeface="Aptos" panose="020B0004020202020204" pitchFamily="34" charset="0"/>
                <a:ea typeface="Aptos" panose="020B0004020202020204" pitchFamily="34" charset="0"/>
                <a:cs typeface="Times New Roman" panose="02020603050405020304" pitchFamily="18" charset="0"/>
              </a:rPr>
              <a:t> </a:t>
            </a:r>
            <a:r>
              <a:rPr lang="en-GB" sz="1100" b="1" kern="100" dirty="0">
                <a:latin typeface="Aptos" panose="020B0004020202020204" pitchFamily="34" charset="0"/>
                <a:ea typeface="Aptos" panose="020B0004020202020204" pitchFamily="34" charset="0"/>
                <a:cs typeface="Times New Roman" panose="02020603050405020304" pitchFamily="18" charset="0"/>
              </a:rPr>
              <a:t>This diagram will be used to place all orders on your stand. Please ensure you complete the diagram clearly and show all heights and dimensions for the placement of all the items you have ordered. </a:t>
            </a:r>
            <a:endParaRPr lang="en-GB" b="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2C303423-D86C-0007-5845-6E710BA797D6}"/>
              </a:ext>
            </a:extLst>
          </p:cNvPr>
          <p:cNvSpPr/>
          <p:nvPr/>
        </p:nvSpPr>
        <p:spPr>
          <a:xfrm>
            <a:off x="97790" y="2127066"/>
            <a:ext cx="1196975" cy="219075"/>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100" b="1" kern="100" dirty="0">
                <a:effectLst/>
                <a:ea typeface="Aptos" panose="020B0004020202020204" pitchFamily="34" charset="0"/>
                <a:cs typeface="Times New Roman" panose="02020603050405020304" pitchFamily="18" charset="0"/>
              </a:rPr>
              <a:t>1 SQUARE = 1M</a:t>
            </a:r>
            <a:endParaRPr lang="en-GB" kern="100" dirty="0">
              <a:effectLst/>
              <a:ea typeface="Aptos" panose="020B0004020202020204" pitchFamily="34" charset="0"/>
              <a:cs typeface="Times New Roman" panose="02020603050405020304" pitchFamily="18" charset="0"/>
            </a:endParaRPr>
          </a:p>
        </p:txBody>
      </p:sp>
      <p:sp>
        <p:nvSpPr>
          <p:cNvPr id="5" name="Text Box 8">
            <a:extLst>
              <a:ext uri="{FF2B5EF4-FFF2-40B4-BE49-F238E27FC236}">
                <a16:creationId xmlns:a16="http://schemas.microsoft.com/office/drawing/2014/main" id="{2B579E4B-AB3E-F3BD-0FB2-690C28E3E724}"/>
              </a:ext>
            </a:extLst>
          </p:cNvPr>
          <p:cNvSpPr txBox="1"/>
          <p:nvPr/>
        </p:nvSpPr>
        <p:spPr>
          <a:xfrm>
            <a:off x="1396366" y="2127065"/>
            <a:ext cx="400049" cy="219075"/>
          </a:xfrm>
          <a:prstGeom prst="rect">
            <a:avLst/>
          </a:prstGeom>
          <a:solidFill>
            <a:schemeClr val="lt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endParaRPr lang="en-GB" sz="900" b="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FDC0ADBF-DC58-4FD0-A4B7-F4C1E58157CD}"/>
              </a:ext>
            </a:extLst>
          </p:cNvPr>
          <p:cNvSpPr/>
          <p:nvPr/>
        </p:nvSpPr>
        <p:spPr>
          <a:xfrm>
            <a:off x="2790984" y="2130425"/>
            <a:ext cx="1196975" cy="219075"/>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100" b="1" kern="100" dirty="0">
                <a:effectLst/>
                <a:ea typeface="Aptos" panose="020B0004020202020204" pitchFamily="34" charset="0"/>
                <a:cs typeface="Times New Roman" panose="02020603050405020304" pitchFamily="18" charset="0"/>
              </a:rPr>
              <a:t>1 SQUARE = 2M</a:t>
            </a:r>
            <a:endParaRPr lang="en-GB" kern="100" dirty="0">
              <a:effectLst/>
              <a:ea typeface="Aptos" panose="020B0004020202020204" pitchFamily="34" charset="0"/>
              <a:cs typeface="Times New Roman" panose="02020603050405020304" pitchFamily="18" charset="0"/>
            </a:endParaRPr>
          </a:p>
        </p:txBody>
      </p:sp>
      <p:sp>
        <p:nvSpPr>
          <p:cNvPr id="9" name="Text Box 8">
            <a:extLst>
              <a:ext uri="{FF2B5EF4-FFF2-40B4-BE49-F238E27FC236}">
                <a16:creationId xmlns:a16="http://schemas.microsoft.com/office/drawing/2014/main" id="{51EC7DBD-E9D7-439D-5F35-76292FAD2CD2}"/>
              </a:ext>
            </a:extLst>
          </p:cNvPr>
          <p:cNvSpPr txBox="1"/>
          <p:nvPr/>
        </p:nvSpPr>
        <p:spPr>
          <a:xfrm>
            <a:off x="4089560" y="2130424"/>
            <a:ext cx="400049" cy="219075"/>
          </a:xfrm>
          <a:prstGeom prst="rect">
            <a:avLst/>
          </a:prstGeom>
          <a:solidFill>
            <a:schemeClr val="lt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endParaRPr lang="en-GB" sz="900" b="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F102BE38-7178-D262-1D2A-B5387BA626F5}"/>
              </a:ext>
            </a:extLst>
          </p:cNvPr>
          <p:cNvSpPr txBox="1"/>
          <p:nvPr/>
        </p:nvSpPr>
        <p:spPr>
          <a:xfrm>
            <a:off x="275513" y="1628466"/>
            <a:ext cx="4467937" cy="276999"/>
          </a:xfrm>
          <a:prstGeom prst="rect">
            <a:avLst/>
          </a:prstGeom>
          <a:noFill/>
        </p:spPr>
        <p:txBody>
          <a:bodyPr wrap="square" rtlCol="0">
            <a:spAutoFit/>
          </a:bodyPr>
          <a:lstStyle/>
          <a:p>
            <a:r>
              <a:rPr lang="en-GB" sz="1200" dirty="0"/>
              <a:t>Please indicate the scale to which you have drawn your stand</a:t>
            </a:r>
          </a:p>
        </p:txBody>
      </p:sp>
      <p:sp>
        <p:nvSpPr>
          <p:cNvPr id="13" name="TextBox 12">
            <a:extLst>
              <a:ext uri="{FF2B5EF4-FFF2-40B4-BE49-F238E27FC236}">
                <a16:creationId xmlns:a16="http://schemas.microsoft.com/office/drawing/2014/main" id="{0A4C438F-2E6A-70CF-C372-1BF264DF1E48}"/>
              </a:ext>
            </a:extLst>
          </p:cNvPr>
          <p:cNvSpPr txBox="1"/>
          <p:nvPr/>
        </p:nvSpPr>
        <p:spPr>
          <a:xfrm>
            <a:off x="1559899" y="2466702"/>
            <a:ext cx="1869101" cy="369332"/>
          </a:xfrm>
          <a:prstGeom prst="rect">
            <a:avLst/>
          </a:prstGeom>
          <a:noFill/>
        </p:spPr>
        <p:txBody>
          <a:bodyPr wrap="none" rtlCol="0">
            <a:spAutoFit/>
          </a:bodyPr>
          <a:lstStyle/>
          <a:p>
            <a:r>
              <a:rPr lang="en-GB" b="1" dirty="0"/>
              <a:t>BACK OF STAND</a:t>
            </a:r>
          </a:p>
        </p:txBody>
      </p:sp>
      <p:graphicFrame>
        <p:nvGraphicFramePr>
          <p:cNvPr id="14" name="Table 13">
            <a:extLst>
              <a:ext uri="{FF2B5EF4-FFF2-40B4-BE49-F238E27FC236}">
                <a16:creationId xmlns:a16="http://schemas.microsoft.com/office/drawing/2014/main" id="{BBD5C4CD-DC09-CE90-18D4-62BB9AA4AE72}"/>
              </a:ext>
            </a:extLst>
          </p:cNvPr>
          <p:cNvGraphicFramePr>
            <a:graphicFrameLocks noGrp="1"/>
          </p:cNvGraphicFramePr>
          <p:nvPr>
            <p:extLst>
              <p:ext uri="{D42A27DB-BD31-4B8C-83A1-F6EECF244321}">
                <p14:modId xmlns:p14="http://schemas.microsoft.com/office/powerpoint/2010/main" val="3446391887"/>
              </p:ext>
            </p:extLst>
          </p:nvPr>
        </p:nvGraphicFramePr>
        <p:xfrm>
          <a:off x="222171" y="2839394"/>
          <a:ext cx="4467935" cy="4227211"/>
        </p:xfrm>
        <a:graphic>
          <a:graphicData uri="http://schemas.openxmlformats.org/drawingml/2006/table">
            <a:tbl>
              <a:tblPr firstRow="1" bandRow="1">
                <a:tableStyleId>{5940675A-B579-460E-94D1-54222C63F5DA}</a:tableStyleId>
              </a:tblPr>
              <a:tblGrid>
                <a:gridCol w="893587">
                  <a:extLst>
                    <a:ext uri="{9D8B030D-6E8A-4147-A177-3AD203B41FA5}">
                      <a16:colId xmlns:a16="http://schemas.microsoft.com/office/drawing/2014/main" val="1037993404"/>
                    </a:ext>
                  </a:extLst>
                </a:gridCol>
                <a:gridCol w="893587">
                  <a:extLst>
                    <a:ext uri="{9D8B030D-6E8A-4147-A177-3AD203B41FA5}">
                      <a16:colId xmlns:a16="http://schemas.microsoft.com/office/drawing/2014/main" val="1734150789"/>
                    </a:ext>
                  </a:extLst>
                </a:gridCol>
                <a:gridCol w="893587">
                  <a:extLst>
                    <a:ext uri="{9D8B030D-6E8A-4147-A177-3AD203B41FA5}">
                      <a16:colId xmlns:a16="http://schemas.microsoft.com/office/drawing/2014/main" val="363217929"/>
                    </a:ext>
                  </a:extLst>
                </a:gridCol>
                <a:gridCol w="893587">
                  <a:extLst>
                    <a:ext uri="{9D8B030D-6E8A-4147-A177-3AD203B41FA5}">
                      <a16:colId xmlns:a16="http://schemas.microsoft.com/office/drawing/2014/main" val="512970139"/>
                    </a:ext>
                  </a:extLst>
                </a:gridCol>
                <a:gridCol w="893587">
                  <a:extLst>
                    <a:ext uri="{9D8B030D-6E8A-4147-A177-3AD203B41FA5}">
                      <a16:colId xmlns:a16="http://schemas.microsoft.com/office/drawing/2014/main" val="1013462987"/>
                    </a:ext>
                  </a:extLst>
                </a:gridCol>
              </a:tblGrid>
              <a:tr h="854107">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236041925"/>
                  </a:ext>
                </a:extLst>
              </a:tr>
              <a:tr h="843276">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3886828885"/>
                  </a:ext>
                </a:extLst>
              </a:tr>
              <a:tr h="843276">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67063710"/>
                  </a:ext>
                </a:extLst>
              </a:tr>
              <a:tr h="843276">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460417805"/>
                  </a:ext>
                </a:extLst>
              </a:tr>
              <a:tr h="843276">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412435032"/>
                  </a:ext>
                </a:extLst>
              </a:tr>
            </a:tbl>
          </a:graphicData>
        </a:graphic>
      </p:graphicFrame>
      <p:sp>
        <p:nvSpPr>
          <p:cNvPr id="15" name="TextBox 14">
            <a:extLst>
              <a:ext uri="{FF2B5EF4-FFF2-40B4-BE49-F238E27FC236}">
                <a16:creationId xmlns:a16="http://schemas.microsoft.com/office/drawing/2014/main" id="{EA3EE236-3FE7-FB8C-F74A-A3D782C2CDEB}"/>
              </a:ext>
            </a:extLst>
          </p:cNvPr>
          <p:cNvSpPr txBox="1"/>
          <p:nvPr/>
        </p:nvSpPr>
        <p:spPr>
          <a:xfrm>
            <a:off x="1454774" y="7099263"/>
            <a:ext cx="2002728" cy="369332"/>
          </a:xfrm>
          <a:prstGeom prst="rect">
            <a:avLst/>
          </a:prstGeom>
          <a:noFill/>
        </p:spPr>
        <p:txBody>
          <a:bodyPr wrap="none" rtlCol="0">
            <a:spAutoFit/>
          </a:bodyPr>
          <a:lstStyle/>
          <a:p>
            <a:r>
              <a:rPr lang="en-GB" b="1" dirty="0"/>
              <a:t>FRONT OF STAND</a:t>
            </a:r>
          </a:p>
        </p:txBody>
      </p:sp>
      <p:sp>
        <p:nvSpPr>
          <p:cNvPr id="16" name="Text Box 8">
            <a:extLst>
              <a:ext uri="{FF2B5EF4-FFF2-40B4-BE49-F238E27FC236}">
                <a16:creationId xmlns:a16="http://schemas.microsoft.com/office/drawing/2014/main" id="{4F6BFBB9-F3A4-E9C9-98E1-3A2395BB85CD}"/>
              </a:ext>
            </a:extLst>
          </p:cNvPr>
          <p:cNvSpPr txBox="1"/>
          <p:nvPr/>
        </p:nvSpPr>
        <p:spPr>
          <a:xfrm>
            <a:off x="4792920" y="2836034"/>
            <a:ext cx="1842909" cy="1873126"/>
          </a:xfrm>
          <a:prstGeom prst="rect">
            <a:avLst/>
          </a:prstGeom>
          <a:solidFill>
            <a:schemeClr val="lt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If you do not complete this diagram </a:t>
            </a:r>
            <a:r>
              <a:rPr lang="en-GB" sz="1200" b="1" kern="100" dirty="0">
                <a:latin typeface="Aptos" panose="020B0004020202020204" pitchFamily="34" charset="0"/>
                <a:ea typeface="Aptos" panose="020B0004020202020204" pitchFamily="34" charset="0"/>
                <a:cs typeface="Times New Roman" panose="02020603050405020304" pitchFamily="18" charset="0"/>
              </a:rPr>
              <a:t>or indicate the heights and dimensions of all orders, items will be placed at our discretion. Subsequent change will be subject to a £25 charge</a:t>
            </a:r>
            <a:endParaRPr lang="en-GB" sz="1200" b="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17" name="TextBox 16">
            <a:extLst>
              <a:ext uri="{FF2B5EF4-FFF2-40B4-BE49-F238E27FC236}">
                <a16:creationId xmlns:a16="http://schemas.microsoft.com/office/drawing/2014/main" id="{4AD79330-0D58-EB8F-0834-51593F3480AF}"/>
              </a:ext>
            </a:extLst>
          </p:cNvPr>
          <p:cNvSpPr txBox="1"/>
          <p:nvPr/>
        </p:nvSpPr>
        <p:spPr>
          <a:xfrm>
            <a:off x="4743450" y="4851622"/>
            <a:ext cx="1146810" cy="2123658"/>
          </a:xfrm>
          <a:prstGeom prst="rect">
            <a:avLst/>
          </a:prstGeom>
          <a:noFill/>
        </p:spPr>
        <p:txBody>
          <a:bodyPr wrap="square" rtlCol="0">
            <a:spAutoFit/>
          </a:bodyPr>
          <a:lstStyle/>
          <a:p>
            <a:r>
              <a:rPr lang="en-GB" sz="1200" b="1" dirty="0"/>
              <a:t>Extra Wall Panel:</a:t>
            </a:r>
          </a:p>
          <a:p>
            <a:endParaRPr lang="en-GB" sz="1200" b="1" dirty="0"/>
          </a:p>
          <a:p>
            <a:r>
              <a:rPr lang="en-GB" sz="1200" b="1" dirty="0"/>
              <a:t>Door Section:</a:t>
            </a:r>
          </a:p>
          <a:p>
            <a:endParaRPr lang="en-GB" sz="1200" b="1" dirty="0"/>
          </a:p>
          <a:p>
            <a:r>
              <a:rPr lang="en-GB" sz="1200" b="1" dirty="0"/>
              <a:t>Curtain:</a:t>
            </a:r>
          </a:p>
          <a:p>
            <a:endParaRPr lang="en-GB" sz="1200" b="1" dirty="0"/>
          </a:p>
          <a:p>
            <a:r>
              <a:rPr lang="en-GB" sz="1200" b="1" dirty="0"/>
              <a:t>Shelf:</a:t>
            </a:r>
          </a:p>
          <a:p>
            <a:endParaRPr lang="en-GB" sz="1200" b="1" dirty="0"/>
          </a:p>
          <a:p>
            <a:r>
              <a:rPr lang="en-GB" sz="1200" b="1" dirty="0"/>
              <a:t>Hat &amp; Coat Hooks: </a:t>
            </a:r>
          </a:p>
        </p:txBody>
      </p:sp>
      <p:sp>
        <p:nvSpPr>
          <p:cNvPr id="23" name="Rectangle 22">
            <a:extLst>
              <a:ext uri="{FF2B5EF4-FFF2-40B4-BE49-F238E27FC236}">
                <a16:creationId xmlns:a16="http://schemas.microsoft.com/office/drawing/2014/main" id="{9CEEEB5F-FC0C-207A-D42C-475620DD5706}"/>
              </a:ext>
            </a:extLst>
          </p:cNvPr>
          <p:cNvSpPr/>
          <p:nvPr/>
        </p:nvSpPr>
        <p:spPr>
          <a:xfrm>
            <a:off x="4792920" y="7754739"/>
            <a:ext cx="1341259" cy="219075"/>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100" b="1" kern="100" dirty="0">
                <a:ea typeface="Aptos" panose="020B0004020202020204" pitchFamily="34" charset="0"/>
                <a:cs typeface="Times New Roman" panose="02020603050405020304" pitchFamily="18" charset="0"/>
              </a:rPr>
              <a:t>SPACE ONLY</a:t>
            </a:r>
            <a:endParaRPr lang="en-GB" kern="100" dirty="0">
              <a:effectLst/>
              <a:ea typeface="Aptos" panose="020B0004020202020204" pitchFamily="34" charset="0"/>
              <a:cs typeface="Times New Roman" panose="02020603050405020304" pitchFamily="18" charset="0"/>
            </a:endParaRPr>
          </a:p>
        </p:txBody>
      </p:sp>
      <p:sp>
        <p:nvSpPr>
          <p:cNvPr id="24" name="Text Box 8">
            <a:extLst>
              <a:ext uri="{FF2B5EF4-FFF2-40B4-BE49-F238E27FC236}">
                <a16:creationId xmlns:a16="http://schemas.microsoft.com/office/drawing/2014/main" id="{19C63163-F9B8-EB74-603D-DB77C88DA825}"/>
              </a:ext>
            </a:extLst>
          </p:cNvPr>
          <p:cNvSpPr txBox="1"/>
          <p:nvPr/>
        </p:nvSpPr>
        <p:spPr>
          <a:xfrm>
            <a:off x="6235780" y="7754738"/>
            <a:ext cx="400049" cy="219075"/>
          </a:xfrm>
          <a:prstGeom prst="rect">
            <a:avLst/>
          </a:prstGeom>
          <a:solidFill>
            <a:schemeClr val="lt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endParaRPr lang="en-GB" sz="900" b="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7" name="Rectangle 26">
            <a:extLst>
              <a:ext uri="{FF2B5EF4-FFF2-40B4-BE49-F238E27FC236}">
                <a16:creationId xmlns:a16="http://schemas.microsoft.com/office/drawing/2014/main" id="{78522BE9-5D9B-5EA8-75FF-D4CC76DCD27A}"/>
              </a:ext>
            </a:extLst>
          </p:cNvPr>
          <p:cNvSpPr/>
          <p:nvPr/>
        </p:nvSpPr>
        <p:spPr>
          <a:xfrm>
            <a:off x="4792920" y="8154789"/>
            <a:ext cx="1341259" cy="219075"/>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100" b="1" kern="100" dirty="0">
                <a:ea typeface="Aptos" panose="020B0004020202020204" pitchFamily="34" charset="0"/>
                <a:cs typeface="Times New Roman" panose="02020603050405020304" pitchFamily="18" charset="0"/>
              </a:rPr>
              <a:t>SHELL SCHEME</a:t>
            </a:r>
            <a:endParaRPr lang="en-GB" kern="100" dirty="0">
              <a:effectLst/>
              <a:ea typeface="Aptos" panose="020B0004020202020204" pitchFamily="34" charset="0"/>
              <a:cs typeface="Times New Roman" panose="02020603050405020304" pitchFamily="18" charset="0"/>
            </a:endParaRPr>
          </a:p>
        </p:txBody>
      </p:sp>
      <p:sp>
        <p:nvSpPr>
          <p:cNvPr id="28" name="Text Box 8">
            <a:extLst>
              <a:ext uri="{FF2B5EF4-FFF2-40B4-BE49-F238E27FC236}">
                <a16:creationId xmlns:a16="http://schemas.microsoft.com/office/drawing/2014/main" id="{C36FE783-56BD-033A-5789-0ED53472E1C4}"/>
              </a:ext>
            </a:extLst>
          </p:cNvPr>
          <p:cNvSpPr txBox="1"/>
          <p:nvPr/>
        </p:nvSpPr>
        <p:spPr>
          <a:xfrm>
            <a:off x="6235780" y="8154788"/>
            <a:ext cx="400049" cy="219075"/>
          </a:xfrm>
          <a:prstGeom prst="rect">
            <a:avLst/>
          </a:prstGeom>
          <a:solidFill>
            <a:schemeClr val="lt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endParaRPr lang="en-GB" sz="900" b="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1" name="Rectangle 30">
            <a:extLst>
              <a:ext uri="{FF2B5EF4-FFF2-40B4-BE49-F238E27FC236}">
                <a16:creationId xmlns:a16="http://schemas.microsoft.com/office/drawing/2014/main" id="{A10849C6-510C-F225-6797-06B237956027}"/>
              </a:ext>
            </a:extLst>
          </p:cNvPr>
          <p:cNvSpPr/>
          <p:nvPr/>
        </p:nvSpPr>
        <p:spPr>
          <a:xfrm>
            <a:off x="4792920" y="8554838"/>
            <a:ext cx="1341259" cy="219075"/>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800" b="1" kern="100" dirty="0">
                <a:ea typeface="Aptos" panose="020B0004020202020204" pitchFamily="34" charset="0"/>
                <a:cs typeface="Times New Roman" panose="02020603050405020304" pitchFamily="18" charset="0"/>
              </a:rPr>
              <a:t>PLATFORM ON STAND?</a:t>
            </a:r>
            <a:endParaRPr lang="en-GB" sz="1100" kern="100" dirty="0">
              <a:effectLst/>
              <a:ea typeface="Aptos" panose="020B0004020202020204" pitchFamily="34" charset="0"/>
              <a:cs typeface="Times New Roman" panose="02020603050405020304" pitchFamily="18" charset="0"/>
            </a:endParaRPr>
          </a:p>
        </p:txBody>
      </p:sp>
      <p:sp>
        <p:nvSpPr>
          <p:cNvPr id="32" name="Text Box 8">
            <a:extLst>
              <a:ext uri="{FF2B5EF4-FFF2-40B4-BE49-F238E27FC236}">
                <a16:creationId xmlns:a16="http://schemas.microsoft.com/office/drawing/2014/main" id="{20F35DE7-BA31-A7DD-94B7-3E732C2EE33B}"/>
              </a:ext>
            </a:extLst>
          </p:cNvPr>
          <p:cNvSpPr txBox="1"/>
          <p:nvPr/>
        </p:nvSpPr>
        <p:spPr>
          <a:xfrm>
            <a:off x="6235780" y="8554837"/>
            <a:ext cx="400049" cy="219075"/>
          </a:xfrm>
          <a:prstGeom prst="rect">
            <a:avLst/>
          </a:prstGeom>
          <a:solidFill>
            <a:schemeClr val="lt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endParaRPr lang="en-GB" sz="900" b="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3" name="Rectangle 32">
            <a:extLst>
              <a:ext uri="{FF2B5EF4-FFF2-40B4-BE49-F238E27FC236}">
                <a16:creationId xmlns:a16="http://schemas.microsoft.com/office/drawing/2014/main" id="{2CC8AB7F-50C1-BDDD-73B2-CA5FAD3EE96D}"/>
              </a:ext>
            </a:extLst>
          </p:cNvPr>
          <p:cNvSpPr/>
          <p:nvPr/>
        </p:nvSpPr>
        <p:spPr>
          <a:xfrm>
            <a:off x="218640" y="7723841"/>
            <a:ext cx="4072373" cy="219075"/>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100" b="1" kern="100" dirty="0">
                <a:ea typeface="Aptos" panose="020B0004020202020204" pitchFamily="34" charset="0"/>
                <a:cs typeface="Times New Roman" panose="02020603050405020304" pitchFamily="18" charset="0"/>
              </a:rPr>
              <a:t>ANY ADDITIONAL INFORMATION</a:t>
            </a:r>
            <a:endParaRPr lang="en-GB" kern="100" dirty="0">
              <a:effectLst/>
              <a:ea typeface="Aptos" panose="020B0004020202020204" pitchFamily="34" charset="0"/>
              <a:cs typeface="Times New Roman" panose="02020603050405020304" pitchFamily="18" charset="0"/>
            </a:endParaRPr>
          </a:p>
        </p:txBody>
      </p:sp>
      <p:sp>
        <p:nvSpPr>
          <p:cNvPr id="34" name="TextBox 33">
            <a:extLst>
              <a:ext uri="{FF2B5EF4-FFF2-40B4-BE49-F238E27FC236}">
                <a16:creationId xmlns:a16="http://schemas.microsoft.com/office/drawing/2014/main" id="{F380E682-21F4-CB81-D56E-3C3C4D658BB3}"/>
              </a:ext>
            </a:extLst>
          </p:cNvPr>
          <p:cNvSpPr txBox="1"/>
          <p:nvPr/>
        </p:nvSpPr>
        <p:spPr>
          <a:xfrm>
            <a:off x="218640" y="7977188"/>
            <a:ext cx="4072373" cy="830997"/>
          </a:xfrm>
          <a:prstGeom prst="rect">
            <a:avLst/>
          </a:prstGeom>
          <a:noFill/>
          <a:ln w="9525">
            <a:solidFill>
              <a:schemeClr val="tx1"/>
            </a:solidFill>
          </a:ln>
        </p:spPr>
        <p:txBody>
          <a:bodyPr wrap="square" rtlCol="0">
            <a:spAutoFit/>
          </a:bodyPr>
          <a:lstStyle/>
          <a:p>
            <a:endParaRPr lang="en-GB" sz="1200" dirty="0"/>
          </a:p>
          <a:p>
            <a:endParaRPr lang="en-GB" sz="1200" dirty="0"/>
          </a:p>
          <a:p>
            <a:endParaRPr lang="en-GB" sz="1200" dirty="0"/>
          </a:p>
          <a:p>
            <a:endParaRPr lang="en-GB" sz="1200" dirty="0"/>
          </a:p>
        </p:txBody>
      </p:sp>
      <p:sp>
        <p:nvSpPr>
          <p:cNvPr id="35" name="Rectangle 34">
            <a:extLst>
              <a:ext uri="{FF2B5EF4-FFF2-40B4-BE49-F238E27FC236}">
                <a16:creationId xmlns:a16="http://schemas.microsoft.com/office/drawing/2014/main" id="{4CA9ABD7-5963-4F20-37C9-9B32856BE465}"/>
              </a:ext>
            </a:extLst>
          </p:cNvPr>
          <p:cNvSpPr/>
          <p:nvPr/>
        </p:nvSpPr>
        <p:spPr>
          <a:xfrm>
            <a:off x="218639" y="9178105"/>
            <a:ext cx="6443215" cy="573260"/>
          </a:xfrm>
          <a:prstGeom prst="rect">
            <a:avLst/>
          </a:prstGeom>
          <a:solidFill>
            <a:srgbClr val="08172E"/>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b="1" kern="100" dirty="0">
                <a:ea typeface="Aptos" panose="020B0004020202020204" pitchFamily="34" charset="0"/>
                <a:cs typeface="Times New Roman" panose="02020603050405020304" pitchFamily="18" charset="0"/>
              </a:rPr>
              <a:t>TERMS AND CONDITIONS – Please see our website for full terms &amp; conditions </a:t>
            </a:r>
            <a:endParaRPr lang="en-GB" sz="1050" kern="100" dirty="0">
              <a:effectLst/>
              <a:ea typeface="Aptos" panose="020B0004020202020204" pitchFamily="34" charset="0"/>
              <a:cs typeface="Times New Roman" panose="02020603050405020304" pitchFamily="18" charset="0"/>
            </a:endParaRPr>
          </a:p>
        </p:txBody>
      </p:sp>
      <p:cxnSp>
        <p:nvCxnSpPr>
          <p:cNvPr id="6" name="Straight Connector 5">
            <a:extLst>
              <a:ext uri="{FF2B5EF4-FFF2-40B4-BE49-F238E27FC236}">
                <a16:creationId xmlns:a16="http://schemas.microsoft.com/office/drawing/2014/main" id="{B3617D08-69BA-7C2C-C0BB-5BCD53802481}"/>
              </a:ext>
            </a:extLst>
          </p:cNvPr>
          <p:cNvCxnSpPr/>
          <p:nvPr/>
        </p:nvCxnSpPr>
        <p:spPr>
          <a:xfrm>
            <a:off x="5372100" y="5162550"/>
            <a:ext cx="342274"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0F835264-A9F8-2CD5-E3CF-93F8F78716DA}"/>
              </a:ext>
            </a:extLst>
          </p:cNvPr>
          <p:cNvSpPr/>
          <p:nvPr/>
        </p:nvSpPr>
        <p:spPr>
          <a:xfrm>
            <a:off x="5372100" y="6234113"/>
            <a:ext cx="395288" cy="85723"/>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n>
                <a:solidFill>
                  <a:schemeClr val="tx1"/>
                </a:solidFill>
              </a:ln>
              <a:noFill/>
            </a:endParaRPr>
          </a:p>
        </p:txBody>
      </p:sp>
      <p:sp>
        <p:nvSpPr>
          <p:cNvPr id="25" name="Freeform: Shape 24">
            <a:extLst>
              <a:ext uri="{FF2B5EF4-FFF2-40B4-BE49-F238E27FC236}">
                <a16:creationId xmlns:a16="http://schemas.microsoft.com/office/drawing/2014/main" id="{020DCE81-1564-837F-E020-53C33384C4FA}"/>
              </a:ext>
            </a:extLst>
          </p:cNvPr>
          <p:cNvSpPr/>
          <p:nvPr/>
        </p:nvSpPr>
        <p:spPr>
          <a:xfrm>
            <a:off x="5471995" y="5866580"/>
            <a:ext cx="385762" cy="85749"/>
          </a:xfrm>
          <a:custGeom>
            <a:avLst/>
            <a:gdLst>
              <a:gd name="connsiteX0" fmla="*/ 0 w 385762"/>
              <a:gd name="connsiteY0" fmla="*/ 85749 h 85749"/>
              <a:gd name="connsiteX1" fmla="*/ 71437 w 385762"/>
              <a:gd name="connsiteY1" fmla="*/ 24 h 85749"/>
              <a:gd name="connsiteX2" fmla="*/ 119062 w 385762"/>
              <a:gd name="connsiteY2" fmla="*/ 80987 h 85749"/>
              <a:gd name="connsiteX3" fmla="*/ 185737 w 385762"/>
              <a:gd name="connsiteY3" fmla="*/ 4787 h 85749"/>
              <a:gd name="connsiteX4" fmla="*/ 257175 w 385762"/>
              <a:gd name="connsiteY4" fmla="*/ 76224 h 85749"/>
              <a:gd name="connsiteX5" fmla="*/ 323850 w 385762"/>
              <a:gd name="connsiteY5" fmla="*/ 24 h 85749"/>
              <a:gd name="connsiteX6" fmla="*/ 385762 w 385762"/>
              <a:gd name="connsiteY6" fmla="*/ 85749 h 85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762" h="85749">
                <a:moveTo>
                  <a:pt x="0" y="85749"/>
                </a:moveTo>
                <a:cubicBezTo>
                  <a:pt x="25796" y="43283"/>
                  <a:pt x="51593" y="818"/>
                  <a:pt x="71437" y="24"/>
                </a:cubicBezTo>
                <a:cubicBezTo>
                  <a:pt x="91281" y="-770"/>
                  <a:pt x="100012" y="80193"/>
                  <a:pt x="119062" y="80987"/>
                </a:cubicBezTo>
                <a:cubicBezTo>
                  <a:pt x="138112" y="81781"/>
                  <a:pt x="162718" y="5581"/>
                  <a:pt x="185737" y="4787"/>
                </a:cubicBezTo>
                <a:cubicBezTo>
                  <a:pt x="208756" y="3993"/>
                  <a:pt x="234156" y="77018"/>
                  <a:pt x="257175" y="76224"/>
                </a:cubicBezTo>
                <a:cubicBezTo>
                  <a:pt x="280194" y="75430"/>
                  <a:pt x="302419" y="-1564"/>
                  <a:pt x="323850" y="24"/>
                </a:cubicBezTo>
                <a:cubicBezTo>
                  <a:pt x="345281" y="1612"/>
                  <a:pt x="365521" y="43680"/>
                  <a:pt x="385762" y="85749"/>
                </a:cubicBezTo>
              </a:path>
            </a:pathLst>
          </a:cu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40" name="Group 39">
            <a:extLst>
              <a:ext uri="{FF2B5EF4-FFF2-40B4-BE49-F238E27FC236}">
                <a16:creationId xmlns:a16="http://schemas.microsoft.com/office/drawing/2014/main" id="{12746BA9-17C5-8BD2-8F72-3A0B388D30D0}"/>
              </a:ext>
            </a:extLst>
          </p:cNvPr>
          <p:cNvGrpSpPr/>
          <p:nvPr/>
        </p:nvGrpSpPr>
        <p:grpSpPr>
          <a:xfrm>
            <a:off x="5857757" y="5513401"/>
            <a:ext cx="203875" cy="121451"/>
            <a:chOff x="6211015" y="5530490"/>
            <a:chExt cx="203875" cy="121451"/>
          </a:xfrm>
        </p:grpSpPr>
        <p:cxnSp>
          <p:nvCxnSpPr>
            <p:cNvPr id="29" name="Straight Connector 28">
              <a:extLst>
                <a:ext uri="{FF2B5EF4-FFF2-40B4-BE49-F238E27FC236}">
                  <a16:creationId xmlns:a16="http://schemas.microsoft.com/office/drawing/2014/main" id="{7DBFFCC3-634E-2468-8AB1-B9A4116AE9AA}"/>
                </a:ext>
              </a:extLst>
            </p:cNvPr>
            <p:cNvCxnSpPr>
              <a:cxnSpLocks/>
            </p:cNvCxnSpPr>
            <p:nvPr/>
          </p:nvCxnSpPr>
          <p:spPr>
            <a:xfrm flipH="1">
              <a:off x="6211015" y="5530490"/>
              <a:ext cx="203875"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5B632FB6-B2F5-1D3D-41C3-3A9DB045C7B3}"/>
                </a:ext>
              </a:extLst>
            </p:cNvPr>
            <p:cNvCxnSpPr>
              <a:cxnSpLocks/>
            </p:cNvCxnSpPr>
            <p:nvPr/>
          </p:nvCxnSpPr>
          <p:spPr>
            <a:xfrm flipH="1" flipV="1">
              <a:off x="6211015" y="5531110"/>
              <a:ext cx="72389" cy="4561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Connector 36">
              <a:extLst>
                <a:ext uri="{FF2B5EF4-FFF2-40B4-BE49-F238E27FC236}">
                  <a16:creationId xmlns:a16="http://schemas.microsoft.com/office/drawing/2014/main" id="{68931850-513D-C2DC-C9F9-3F3ABE604083}"/>
                </a:ext>
              </a:extLst>
            </p:cNvPr>
            <p:cNvCxnSpPr>
              <a:cxnSpLocks/>
            </p:cNvCxnSpPr>
            <p:nvPr/>
          </p:nvCxnSpPr>
          <p:spPr>
            <a:xfrm flipH="1" flipV="1">
              <a:off x="6312952" y="5595514"/>
              <a:ext cx="72389" cy="5642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63" name="Group 62">
            <a:extLst>
              <a:ext uri="{FF2B5EF4-FFF2-40B4-BE49-F238E27FC236}">
                <a16:creationId xmlns:a16="http://schemas.microsoft.com/office/drawing/2014/main" id="{857670A3-0F5E-A4B7-014F-B5F9EB5FBF5F}"/>
              </a:ext>
            </a:extLst>
          </p:cNvPr>
          <p:cNvGrpSpPr/>
          <p:nvPr/>
        </p:nvGrpSpPr>
        <p:grpSpPr>
          <a:xfrm>
            <a:off x="5408553" y="6751003"/>
            <a:ext cx="449204" cy="209175"/>
            <a:chOff x="5495925" y="6946261"/>
            <a:chExt cx="860425" cy="397514"/>
          </a:xfrm>
        </p:grpSpPr>
        <p:cxnSp>
          <p:nvCxnSpPr>
            <p:cNvPr id="49" name="Straight Connector 48">
              <a:extLst>
                <a:ext uri="{FF2B5EF4-FFF2-40B4-BE49-F238E27FC236}">
                  <a16:creationId xmlns:a16="http://schemas.microsoft.com/office/drawing/2014/main" id="{AE7AD58F-5869-528F-A2D0-C8AE72DE7FBF}"/>
                </a:ext>
              </a:extLst>
            </p:cNvPr>
            <p:cNvCxnSpPr>
              <a:cxnSpLocks/>
            </p:cNvCxnSpPr>
            <p:nvPr/>
          </p:nvCxnSpPr>
          <p:spPr>
            <a:xfrm>
              <a:off x="5495925" y="7117742"/>
              <a:ext cx="860425"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1" name="Straight Connector 50">
              <a:extLst>
                <a:ext uri="{FF2B5EF4-FFF2-40B4-BE49-F238E27FC236}">
                  <a16:creationId xmlns:a16="http://schemas.microsoft.com/office/drawing/2014/main" id="{DA06DBBC-1C77-6403-B62B-A62A58C95257}"/>
                </a:ext>
              </a:extLst>
            </p:cNvPr>
            <p:cNvCxnSpPr/>
            <p:nvPr/>
          </p:nvCxnSpPr>
          <p:spPr>
            <a:xfrm>
              <a:off x="5495925" y="6946900"/>
              <a:ext cx="0" cy="39687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2" name="Straight Connector 51">
              <a:extLst>
                <a:ext uri="{FF2B5EF4-FFF2-40B4-BE49-F238E27FC236}">
                  <a16:creationId xmlns:a16="http://schemas.microsoft.com/office/drawing/2014/main" id="{50498860-EBFF-2BDF-EDB3-857D879F0B83}"/>
                </a:ext>
              </a:extLst>
            </p:cNvPr>
            <p:cNvCxnSpPr/>
            <p:nvPr/>
          </p:nvCxnSpPr>
          <p:spPr>
            <a:xfrm>
              <a:off x="5714374" y="6946262"/>
              <a:ext cx="0" cy="39687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3" name="Straight Connector 52">
              <a:extLst>
                <a:ext uri="{FF2B5EF4-FFF2-40B4-BE49-F238E27FC236}">
                  <a16:creationId xmlns:a16="http://schemas.microsoft.com/office/drawing/2014/main" id="{5D9B3909-3C89-A4A9-BA12-13D20F926829}"/>
                </a:ext>
              </a:extLst>
            </p:cNvPr>
            <p:cNvCxnSpPr/>
            <p:nvPr/>
          </p:nvCxnSpPr>
          <p:spPr>
            <a:xfrm>
              <a:off x="5930146" y="6946261"/>
              <a:ext cx="0" cy="39687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4" name="Straight Connector 53">
              <a:extLst>
                <a:ext uri="{FF2B5EF4-FFF2-40B4-BE49-F238E27FC236}">
                  <a16:creationId xmlns:a16="http://schemas.microsoft.com/office/drawing/2014/main" id="{082912AD-3ECD-07EF-E770-30B2D6B8434C}"/>
                </a:ext>
              </a:extLst>
            </p:cNvPr>
            <p:cNvCxnSpPr/>
            <p:nvPr/>
          </p:nvCxnSpPr>
          <p:spPr>
            <a:xfrm>
              <a:off x="6134179" y="6946261"/>
              <a:ext cx="0" cy="39687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5" name="Straight Connector 54">
              <a:extLst>
                <a:ext uri="{FF2B5EF4-FFF2-40B4-BE49-F238E27FC236}">
                  <a16:creationId xmlns:a16="http://schemas.microsoft.com/office/drawing/2014/main" id="{4B5F6D5E-B7F0-9BE8-B7F2-257E25C58DAC}"/>
                </a:ext>
              </a:extLst>
            </p:cNvPr>
            <p:cNvCxnSpPr/>
            <p:nvPr/>
          </p:nvCxnSpPr>
          <p:spPr>
            <a:xfrm>
              <a:off x="6356350" y="6946261"/>
              <a:ext cx="0" cy="39687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6396257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7BBF1E6E58DFE4A8378A6B51780D364" ma:contentTypeVersion="18" ma:contentTypeDescription="Create a new document." ma:contentTypeScope="" ma:versionID="0ca7a2fe902c936ed1549b065b2bf922">
  <xsd:schema xmlns:xsd="http://www.w3.org/2001/XMLSchema" xmlns:xs="http://www.w3.org/2001/XMLSchema" xmlns:p="http://schemas.microsoft.com/office/2006/metadata/properties" xmlns:ns2="c96e2e8b-cfa4-4a50-b694-a2706fc36bc0" xmlns:ns3="8351521a-c107-4847-a5c1-b625ebc1af4c" targetNamespace="http://schemas.microsoft.com/office/2006/metadata/properties" ma:root="true" ma:fieldsID="86004b6b7bde0f610e208e964b1e5958" ns2:_="" ns3:_="">
    <xsd:import namespace="c96e2e8b-cfa4-4a50-b694-a2706fc36bc0"/>
    <xsd:import namespace="8351521a-c107-4847-a5c1-b625ebc1af4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AutoKeyPoints" minOccurs="0"/>
                <xsd:element ref="ns2:MediaServiceKeyPoints"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6e2e8b-cfa4-4a50-b694-a2706fc36b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46cc5eba-9f1c-4947-b7dd-7681ba7de7ef" ma:termSetId="09814cd3-568e-fe90-9814-8d621ff8fb84" ma:anchorId="fba54fb3-c3e1-fe81-a776-ca4b69148c4d" ma:open="true" ma:isKeyword="false">
      <xsd:complexType>
        <xsd:sequence>
          <xsd:element ref="pc:Terms" minOccurs="0" maxOccurs="1"/>
        </xsd:sequence>
      </xsd:complex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351521a-c107-4847-a5c1-b625ebc1af4c"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f7eb9871-9e1b-48e3-ad14-d40d3be8df5f}" ma:internalName="TaxCatchAll" ma:showField="CatchAllData" ma:web="8351521a-c107-4847-a5c1-b625ebc1af4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DCD0988-354E-43DA-A9B5-CCE59D953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6e2e8b-cfa4-4a50-b694-a2706fc36bc0"/>
    <ds:schemaRef ds:uri="8351521a-c107-4847-a5c1-b625ebc1af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94BBA1A-8D9F-4300-9337-63728E406B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87</TotalTime>
  <Words>425</Words>
  <Application>Microsoft Office PowerPoint</Application>
  <PresentationFormat>A4 Paper (210x297 mm)</PresentationFormat>
  <Paragraphs>102</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Aptos</vt:lpstr>
      <vt:lpstr>Aptos Display</vt:lpstr>
      <vt:lpstr>Arial</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Amy Bullock</dc:creator>
  <cp:lastModifiedBy>Natalie  Badland</cp:lastModifiedBy>
  <cp:revision>7</cp:revision>
  <dcterms:created xsi:type="dcterms:W3CDTF">2024-06-24T11:34:08Z</dcterms:created>
  <dcterms:modified xsi:type="dcterms:W3CDTF">2025-07-17T12:12:43Z</dcterms:modified>
</cp:coreProperties>
</file>