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entation.xml" ContentType="application/vnd.openxmlformats-officedocument.presentationml.presentation.main+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1"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C57"/>
    <a:srgbClr val="FFE8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420"/>
    <p:restoredTop sz="96276"/>
  </p:normalViewPr>
  <p:slideViewPr>
    <p:cSldViewPr snapToGrid="0" snapToObjects="1">
      <p:cViewPr varScale="1">
        <p:scale>
          <a:sx n="90" d="100"/>
          <a:sy n="90" d="100"/>
        </p:scale>
        <p:origin x="232" y="9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slide" Target="slides/slide4.xml"/><Relationship Id="rId10"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7/18/23</a:t>
            </a:fld>
            <a:endParaRPr lang="en-US" dirty="0"/>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dirty="0"/>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6315613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288271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709646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898410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584797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51228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dirty="0"/>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833601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dirty="0"/>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810282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360489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endParaRPr lang="en-US" dirty="0"/>
          </a:p>
        </p:txBody>
      </p:sp>
    </p:spTree>
    <p:extLst>
      <p:ext uri="{BB962C8B-B14F-4D97-AF65-F5344CB8AC3E}">
        <p14:creationId xmlns:p14="http://schemas.microsoft.com/office/powerpoint/2010/main" val="95081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7/18/23</a:t>
            </a:fld>
            <a:endParaRPr lang="en-US" dirty="0"/>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endParaRPr lang="en-US" dirty="0"/>
          </a:p>
        </p:txBody>
      </p:sp>
    </p:spTree>
    <p:extLst>
      <p:ext uri="{BB962C8B-B14F-4D97-AF65-F5344CB8AC3E}">
        <p14:creationId xmlns:p14="http://schemas.microsoft.com/office/powerpoint/2010/main" val="351071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7/18/23</a:t>
            </a:fld>
            <a:endParaRPr lang="en-US" dirty="0"/>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dirty="0"/>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67155018"/>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50" r:id="rId6"/>
    <p:sldLayoutId id="2147483745" r:id="rId7"/>
    <p:sldLayoutId id="2147483746" r:id="rId8"/>
    <p:sldLayoutId id="2147483747" r:id="rId9"/>
    <p:sldLayoutId id="2147483749" r:id="rId10"/>
    <p:sldLayoutId id="2147483748"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trade-tariff" TargetMode="External"/><Relationship Id="rId2" Type="http://schemas.openxmlformats.org/officeDocument/2006/relationships/hyperlink" Target="mailto:info@clsexpo.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A08BB4-C866-1847-BCAC-E685C175214E}"/>
              </a:ext>
            </a:extLst>
          </p:cNvPr>
          <p:cNvSpPr>
            <a:spLocks noGrp="1"/>
          </p:cNvSpPr>
          <p:nvPr>
            <p:ph type="ctrTitle"/>
          </p:nvPr>
        </p:nvSpPr>
        <p:spPr>
          <a:xfrm>
            <a:off x="1078992" y="1143000"/>
            <a:ext cx="5920896" cy="3546179"/>
          </a:xfrm>
        </p:spPr>
        <p:txBody>
          <a:bodyPr>
            <a:normAutofit/>
          </a:bodyPr>
          <a:lstStyle/>
          <a:p>
            <a:r>
              <a:rPr lang="en-US" b="1" i="0" dirty="0">
                <a:latin typeface="Gill Sans Nova" panose="020B0602020104020203" pitchFamily="34" charset="0"/>
              </a:rPr>
              <a:t>CLS LTD</a:t>
            </a:r>
          </a:p>
        </p:txBody>
      </p:sp>
      <p:sp>
        <p:nvSpPr>
          <p:cNvPr id="3" name="Subtitle 2">
            <a:extLst>
              <a:ext uri="{FF2B5EF4-FFF2-40B4-BE49-F238E27FC236}">
                <a16:creationId xmlns:a16="http://schemas.microsoft.com/office/drawing/2014/main" id="{72B543BF-A8BD-EF41-860D-8A558B9CC4AB}"/>
              </a:ext>
            </a:extLst>
          </p:cNvPr>
          <p:cNvSpPr>
            <a:spLocks noGrp="1"/>
          </p:cNvSpPr>
          <p:nvPr>
            <p:ph type="subTitle" idx="1"/>
          </p:nvPr>
        </p:nvSpPr>
        <p:spPr>
          <a:xfrm>
            <a:off x="1078992" y="5010912"/>
            <a:ext cx="5920894" cy="704088"/>
          </a:xfrm>
        </p:spPr>
        <p:txBody>
          <a:bodyPr>
            <a:normAutofit/>
          </a:bodyPr>
          <a:lstStyle/>
          <a:p>
            <a:r>
              <a:rPr lang="en-US" b="1" dirty="0">
                <a:latin typeface="Gill Sans Nova" panose="020B0602020104020203" pitchFamily="34" charset="0"/>
              </a:rPr>
              <a:t>UK SHIPPING INSTRUCTIONS</a:t>
            </a:r>
          </a:p>
        </p:txBody>
      </p:sp>
      <p:cxnSp>
        <p:nvCxnSpPr>
          <p:cNvPr id="36" name="Straight Connector 35">
            <a:extLst>
              <a:ext uri="{FF2B5EF4-FFF2-40B4-BE49-F238E27FC236}">
                <a16:creationId xmlns:a16="http://schemas.microsoft.com/office/drawing/2014/main" id="{D81E42A3-743C-4C15-9DA8-93AA9AEBFB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143293"/>
            <a:ext cx="0" cy="571470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AFB03258-3F29-1746-B4F9-71D887FCA181}"/>
              </a:ext>
            </a:extLst>
          </p:cNvPr>
          <p:cNvPicPr>
            <a:picLocks noChangeAspect="1"/>
          </p:cNvPicPr>
          <p:nvPr/>
        </p:nvPicPr>
        <p:blipFill>
          <a:blip r:embed="rId2"/>
          <a:stretch>
            <a:fillRect/>
          </a:stretch>
        </p:blipFill>
        <p:spPr>
          <a:xfrm>
            <a:off x="7866429" y="1143000"/>
            <a:ext cx="3417454" cy="4572000"/>
          </a:xfrm>
          <a:prstGeom prst="rect">
            <a:avLst/>
          </a:prstGeom>
        </p:spPr>
      </p:pic>
      <p:sp>
        <p:nvSpPr>
          <p:cNvPr id="38" name="Freeform 6">
            <a:extLst>
              <a:ext uri="{FF2B5EF4-FFF2-40B4-BE49-F238E27FC236}">
                <a16:creationId xmlns:a16="http://schemas.microsoft.com/office/drawing/2014/main" id="{7021D92D-08FF-45A6-9109-AC9462C7E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143293"/>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1322219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31006">
              <a:schemeClr val="bg1"/>
            </a:gs>
            <a:gs pos="0">
              <a:schemeClr val="bg1"/>
            </a:gs>
            <a:gs pos="74000">
              <a:schemeClr val="bg1"/>
            </a:gs>
            <a:gs pos="83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01E80-2173-6F40-A798-4EF0E729C494}"/>
              </a:ext>
            </a:extLst>
          </p:cNvPr>
          <p:cNvSpPr>
            <a:spLocks noGrp="1"/>
          </p:cNvSpPr>
          <p:nvPr>
            <p:ph type="title"/>
          </p:nvPr>
        </p:nvSpPr>
        <p:spPr>
          <a:xfrm>
            <a:off x="667512" y="596761"/>
            <a:ext cx="8557768" cy="573949"/>
          </a:xfrm>
        </p:spPr>
        <p:txBody>
          <a:bodyPr>
            <a:normAutofit/>
          </a:bodyPr>
          <a:lstStyle/>
          <a:p>
            <a:r>
              <a:rPr lang="en-US" sz="2400" b="1" i="0" dirty="0">
                <a:solidFill>
                  <a:schemeClr val="tx1"/>
                </a:solidFill>
                <a:latin typeface="Gill Sans Nova" panose="020B0602020104020203" pitchFamily="34" charset="0"/>
              </a:rPr>
              <a:t>EVENT INFORMATION</a:t>
            </a:r>
          </a:p>
        </p:txBody>
      </p:sp>
      <p:graphicFrame>
        <p:nvGraphicFramePr>
          <p:cNvPr id="4" name="Table 4">
            <a:extLst>
              <a:ext uri="{FF2B5EF4-FFF2-40B4-BE49-F238E27FC236}">
                <a16:creationId xmlns:a16="http://schemas.microsoft.com/office/drawing/2014/main" id="{8017D098-428E-D340-8BF7-3B9D4685C2BD}"/>
              </a:ext>
            </a:extLst>
          </p:cNvPr>
          <p:cNvGraphicFramePr>
            <a:graphicFrameLocks noGrp="1"/>
          </p:cNvGraphicFramePr>
          <p:nvPr>
            <p:extLst>
              <p:ext uri="{D42A27DB-BD31-4B8C-83A1-F6EECF244321}">
                <p14:modId xmlns:p14="http://schemas.microsoft.com/office/powerpoint/2010/main" val="1781573251"/>
              </p:ext>
            </p:extLst>
          </p:nvPr>
        </p:nvGraphicFramePr>
        <p:xfrm>
          <a:off x="758952" y="1309040"/>
          <a:ext cx="7165848" cy="2550160"/>
        </p:xfrm>
        <a:graphic>
          <a:graphicData uri="http://schemas.openxmlformats.org/drawingml/2006/table">
            <a:tbl>
              <a:tblPr firstRow="1" bandRow="1">
                <a:tableStyleId>{D7AC3CCA-C797-4891-BE02-D94E43425B78}</a:tableStyleId>
              </a:tblPr>
              <a:tblGrid>
                <a:gridCol w="3084178">
                  <a:extLst>
                    <a:ext uri="{9D8B030D-6E8A-4147-A177-3AD203B41FA5}">
                      <a16:colId xmlns:a16="http://schemas.microsoft.com/office/drawing/2014/main" val="2233266995"/>
                    </a:ext>
                  </a:extLst>
                </a:gridCol>
                <a:gridCol w="4081670">
                  <a:extLst>
                    <a:ext uri="{9D8B030D-6E8A-4147-A177-3AD203B41FA5}">
                      <a16:colId xmlns:a16="http://schemas.microsoft.com/office/drawing/2014/main" val="2386266201"/>
                    </a:ext>
                  </a:extLst>
                </a:gridCol>
              </a:tblGrid>
              <a:tr h="370840">
                <a:tc>
                  <a:txBody>
                    <a:bodyPr/>
                    <a:lstStyle/>
                    <a:p>
                      <a:r>
                        <a:rPr lang="en-US" sz="1600" b="1" i="0" dirty="0">
                          <a:latin typeface="Gill Sans Nova" panose="020B0602020104020203" pitchFamily="34" charset="0"/>
                        </a:rPr>
                        <a:t>EVENT NAME </a:t>
                      </a:r>
                    </a:p>
                  </a:txBody>
                  <a:tcPr/>
                </a:tc>
                <a:tc>
                  <a:txBody>
                    <a:bodyPr/>
                    <a:lstStyle/>
                    <a:p>
                      <a:r>
                        <a:rPr lang="en-US" sz="1600" b="0" i="0" dirty="0">
                          <a:latin typeface="Gill Sans Nova" panose="020B0602020104020203" pitchFamily="34" charset="0"/>
                        </a:rPr>
                        <a:t>MANCHESTER ART FAIR </a:t>
                      </a:r>
                    </a:p>
                  </a:txBody>
                  <a:tcPr/>
                </a:tc>
                <a:extLst>
                  <a:ext uri="{0D108BD9-81ED-4DB2-BD59-A6C34878D82A}">
                    <a16:rowId xmlns:a16="http://schemas.microsoft.com/office/drawing/2014/main" val="1836568736"/>
                  </a:ext>
                </a:extLst>
              </a:tr>
              <a:tr h="370840">
                <a:tc>
                  <a:txBody>
                    <a:bodyPr/>
                    <a:lstStyle/>
                    <a:p>
                      <a:r>
                        <a:rPr lang="en-US" sz="1600" b="1" i="0" dirty="0">
                          <a:latin typeface="Gill Sans Nova" panose="020B0602020104020203" pitchFamily="34" charset="0"/>
                        </a:rPr>
                        <a:t>VENUE </a:t>
                      </a:r>
                    </a:p>
                  </a:txBody>
                  <a:tcPr/>
                </a:tc>
                <a:tc>
                  <a:txBody>
                    <a:bodyPr/>
                    <a:lstStyle/>
                    <a:p>
                      <a:r>
                        <a:rPr lang="en-GB" sz="1600" b="0" i="0" kern="1200" dirty="0">
                          <a:solidFill>
                            <a:schemeClr val="dk1"/>
                          </a:solidFill>
                          <a:effectLst/>
                          <a:latin typeface="Gill Sans Nova" panose="020B0602020104020203" pitchFamily="34" charset="0"/>
                        </a:rPr>
                        <a:t>Manchester Central Convention Complex</a:t>
                      </a:r>
                    </a:p>
                    <a:p>
                      <a:r>
                        <a:rPr lang="en-GB" sz="1600" b="0" i="0" kern="1200" dirty="0">
                          <a:solidFill>
                            <a:schemeClr val="dk1"/>
                          </a:solidFill>
                          <a:effectLst/>
                          <a:latin typeface="Gill Sans Nova" panose="020B0602020104020203" pitchFamily="34" charset="0"/>
                        </a:rPr>
                        <a:t>Windmill Street </a:t>
                      </a:r>
                    </a:p>
                    <a:p>
                      <a:r>
                        <a:rPr lang="en-GB" sz="1600" b="0" i="0" kern="1200" dirty="0">
                          <a:solidFill>
                            <a:schemeClr val="dk1"/>
                          </a:solidFill>
                          <a:effectLst/>
                          <a:latin typeface="Gill Sans Nova" panose="020B0602020104020203" pitchFamily="34" charset="0"/>
                        </a:rPr>
                        <a:t>Manchester </a:t>
                      </a:r>
                    </a:p>
                    <a:p>
                      <a:r>
                        <a:rPr lang="en-GB" sz="1600" b="0" i="0" kern="1200" dirty="0">
                          <a:solidFill>
                            <a:schemeClr val="dk1"/>
                          </a:solidFill>
                          <a:effectLst/>
                          <a:latin typeface="Gill Sans Nova" panose="020B0602020104020203" pitchFamily="34" charset="0"/>
                        </a:rPr>
                        <a:t>M2 3GX</a:t>
                      </a:r>
                      <a:endParaRPr lang="en-GB" sz="1600" b="0" i="0" dirty="0">
                        <a:latin typeface="Gill Sans Nova" panose="020B0602020104020203" pitchFamily="34" charset="0"/>
                      </a:endParaRPr>
                    </a:p>
                  </a:txBody>
                  <a:tcPr/>
                </a:tc>
                <a:extLst>
                  <a:ext uri="{0D108BD9-81ED-4DB2-BD59-A6C34878D82A}">
                    <a16:rowId xmlns:a16="http://schemas.microsoft.com/office/drawing/2014/main" val="1809827822"/>
                  </a:ext>
                </a:extLst>
              </a:tr>
              <a:tr h="370840">
                <a:tc>
                  <a:txBody>
                    <a:bodyPr/>
                    <a:lstStyle/>
                    <a:p>
                      <a:r>
                        <a:rPr lang="en-US" sz="1600" b="1" i="0" dirty="0">
                          <a:latin typeface="Gill Sans Nova" panose="020B0602020104020203" pitchFamily="34" charset="0"/>
                        </a:rPr>
                        <a:t>EVENT BUILD DATES</a:t>
                      </a:r>
                    </a:p>
                  </a:txBody>
                  <a:tcPr/>
                </a:tc>
                <a:tc>
                  <a:txBody>
                    <a:bodyPr/>
                    <a:lstStyle/>
                    <a:p>
                      <a:r>
                        <a:rPr lang="en-US" sz="1600" b="0" i="0" dirty="0">
                          <a:latin typeface="Gill Sans Nova" panose="020B0602020104020203" pitchFamily="34" charset="0"/>
                        </a:rPr>
                        <a:t>16</a:t>
                      </a:r>
                      <a:r>
                        <a:rPr lang="en-US" sz="1600" b="0" i="0" baseline="30000" dirty="0">
                          <a:latin typeface="Gill Sans Nova" panose="020B0602020104020203" pitchFamily="34" charset="0"/>
                        </a:rPr>
                        <a:t>th </a:t>
                      </a:r>
                      <a:r>
                        <a:rPr lang="en-US" sz="1600" b="0" i="0" dirty="0">
                          <a:latin typeface="Gill Sans Nova" panose="020B0602020104020203" pitchFamily="34" charset="0"/>
                        </a:rPr>
                        <a:t>– 17</a:t>
                      </a:r>
                      <a:r>
                        <a:rPr lang="en-US" sz="1600" b="0" i="0" baseline="30000" dirty="0">
                          <a:latin typeface="Gill Sans Nova" panose="020B0602020104020203" pitchFamily="34" charset="0"/>
                        </a:rPr>
                        <a:t>th</a:t>
                      </a:r>
                      <a:r>
                        <a:rPr lang="en-US" sz="1600" b="0" i="0" dirty="0">
                          <a:latin typeface="Gill Sans Nova" panose="020B0602020104020203" pitchFamily="34" charset="0"/>
                        </a:rPr>
                        <a:t> November 2023</a:t>
                      </a:r>
                    </a:p>
                  </a:txBody>
                  <a:tcPr/>
                </a:tc>
                <a:extLst>
                  <a:ext uri="{0D108BD9-81ED-4DB2-BD59-A6C34878D82A}">
                    <a16:rowId xmlns:a16="http://schemas.microsoft.com/office/drawing/2014/main" val="2503852378"/>
                  </a:ext>
                </a:extLst>
              </a:tr>
              <a:tr h="370840">
                <a:tc>
                  <a:txBody>
                    <a:bodyPr/>
                    <a:lstStyle/>
                    <a:p>
                      <a:r>
                        <a:rPr lang="en-US" sz="1600" b="1" i="0" dirty="0">
                          <a:latin typeface="Gill Sans Nova" panose="020B0602020104020203" pitchFamily="34" charset="0"/>
                        </a:rPr>
                        <a:t>EVENT OPEN DATES</a:t>
                      </a:r>
                    </a:p>
                  </a:txBody>
                  <a:tcPr/>
                </a:tc>
                <a:tc>
                  <a:txBody>
                    <a:bodyPr/>
                    <a:lstStyle/>
                    <a:p>
                      <a:r>
                        <a:rPr lang="en-US" sz="1600" b="0" i="0" dirty="0">
                          <a:latin typeface="Gill Sans Nova" panose="020B0602020104020203" pitchFamily="34" charset="0"/>
                        </a:rPr>
                        <a:t>17</a:t>
                      </a:r>
                      <a:r>
                        <a:rPr lang="en-US" sz="1600" b="0" i="0" baseline="30000" dirty="0">
                          <a:latin typeface="Gill Sans Nova" panose="020B0602020104020203" pitchFamily="34" charset="0"/>
                        </a:rPr>
                        <a:t>th</a:t>
                      </a:r>
                      <a:r>
                        <a:rPr lang="en-US" sz="1600" b="0" i="0" dirty="0">
                          <a:latin typeface="Gill Sans Nova" panose="020B0602020104020203" pitchFamily="34" charset="0"/>
                        </a:rPr>
                        <a:t> / 18</a:t>
                      </a:r>
                      <a:r>
                        <a:rPr lang="en-US" sz="1600" b="0" i="0" baseline="30000" dirty="0">
                          <a:latin typeface="Gill Sans Nova" panose="020B0602020104020203" pitchFamily="34" charset="0"/>
                        </a:rPr>
                        <a:t>th</a:t>
                      </a:r>
                      <a:r>
                        <a:rPr lang="en-US" sz="1600" b="0" i="0" dirty="0">
                          <a:latin typeface="Gill Sans Nova" panose="020B0602020104020203" pitchFamily="34" charset="0"/>
                        </a:rPr>
                        <a:t> / 19</a:t>
                      </a:r>
                      <a:r>
                        <a:rPr lang="en-US" sz="1600" b="0" i="0" baseline="30000" dirty="0">
                          <a:latin typeface="Gill Sans Nova" panose="020B0602020104020203" pitchFamily="34" charset="0"/>
                        </a:rPr>
                        <a:t>th</a:t>
                      </a:r>
                      <a:r>
                        <a:rPr lang="en-US" sz="1600" b="0" i="0" dirty="0">
                          <a:latin typeface="Gill Sans Nova" panose="020B0602020104020203" pitchFamily="34" charset="0"/>
                        </a:rPr>
                        <a:t> November 2023</a:t>
                      </a:r>
                    </a:p>
                  </a:txBody>
                  <a:tcPr/>
                </a:tc>
                <a:extLst>
                  <a:ext uri="{0D108BD9-81ED-4DB2-BD59-A6C34878D82A}">
                    <a16:rowId xmlns:a16="http://schemas.microsoft.com/office/drawing/2014/main" val="2548036667"/>
                  </a:ext>
                </a:extLst>
              </a:tr>
              <a:tr h="370840">
                <a:tc>
                  <a:txBody>
                    <a:bodyPr/>
                    <a:lstStyle/>
                    <a:p>
                      <a:r>
                        <a:rPr lang="en-US" sz="1600" b="1" i="0" dirty="0">
                          <a:latin typeface="Gill Sans Nova" panose="020B0602020104020203" pitchFamily="34" charset="0"/>
                        </a:rPr>
                        <a:t>EVENT BREAKDOWN</a:t>
                      </a:r>
                    </a:p>
                  </a:txBody>
                  <a:tcPr/>
                </a:tc>
                <a:tc>
                  <a:txBody>
                    <a:bodyPr/>
                    <a:lstStyle/>
                    <a:p>
                      <a:r>
                        <a:rPr lang="en-US" sz="1600" b="0" i="0" dirty="0">
                          <a:latin typeface="Gill Sans Nova" panose="020B0602020104020203" pitchFamily="34" charset="0"/>
                        </a:rPr>
                        <a:t>19</a:t>
                      </a:r>
                      <a:r>
                        <a:rPr lang="en-US" sz="1600" b="0" i="0" baseline="30000" dirty="0">
                          <a:latin typeface="Gill Sans Nova" panose="020B0602020104020203" pitchFamily="34" charset="0"/>
                        </a:rPr>
                        <a:t>th</a:t>
                      </a:r>
                      <a:r>
                        <a:rPr lang="en-US" sz="1600" b="0" i="0" dirty="0">
                          <a:latin typeface="Gill Sans Nova" panose="020B0602020104020203" pitchFamily="34" charset="0"/>
                        </a:rPr>
                        <a:t> November 2023</a:t>
                      </a:r>
                    </a:p>
                  </a:txBody>
                  <a:tcPr/>
                </a:tc>
                <a:extLst>
                  <a:ext uri="{0D108BD9-81ED-4DB2-BD59-A6C34878D82A}">
                    <a16:rowId xmlns:a16="http://schemas.microsoft.com/office/drawing/2014/main" val="4025832145"/>
                  </a:ext>
                </a:extLst>
              </a:tr>
            </a:tbl>
          </a:graphicData>
        </a:graphic>
      </p:graphicFrame>
      <p:sp>
        <p:nvSpPr>
          <p:cNvPr id="6" name="TextBox 5">
            <a:extLst>
              <a:ext uri="{FF2B5EF4-FFF2-40B4-BE49-F238E27FC236}">
                <a16:creationId xmlns:a16="http://schemas.microsoft.com/office/drawing/2014/main" id="{17360A73-0270-DE43-B576-711A92275700}"/>
              </a:ext>
            </a:extLst>
          </p:cNvPr>
          <p:cNvSpPr txBox="1"/>
          <p:nvPr/>
        </p:nvSpPr>
        <p:spPr>
          <a:xfrm>
            <a:off x="667512" y="3842702"/>
            <a:ext cx="8318059" cy="338554"/>
          </a:xfrm>
          <a:prstGeom prst="rect">
            <a:avLst/>
          </a:prstGeom>
          <a:noFill/>
        </p:spPr>
        <p:txBody>
          <a:bodyPr wrap="square">
            <a:spAutoFit/>
          </a:bodyPr>
          <a:lstStyle/>
          <a:p>
            <a:r>
              <a:rPr lang="en-US" sz="1600" b="1" dirty="0">
                <a:latin typeface="Gill Sans Nova" panose="020B0602020104020203" pitchFamily="34" charset="0"/>
              </a:rPr>
              <a:t>**Please refer to the exhibitor manual to understand access times relevant to you**</a:t>
            </a:r>
          </a:p>
        </p:txBody>
      </p:sp>
      <p:graphicFrame>
        <p:nvGraphicFramePr>
          <p:cNvPr id="7" name="Table 7">
            <a:extLst>
              <a:ext uri="{FF2B5EF4-FFF2-40B4-BE49-F238E27FC236}">
                <a16:creationId xmlns:a16="http://schemas.microsoft.com/office/drawing/2014/main" id="{D984595A-8BF6-1740-BF37-8A2D377AE749}"/>
              </a:ext>
            </a:extLst>
          </p:cNvPr>
          <p:cNvGraphicFramePr>
            <a:graphicFrameLocks noGrp="1"/>
          </p:cNvGraphicFramePr>
          <p:nvPr>
            <p:extLst>
              <p:ext uri="{D42A27DB-BD31-4B8C-83A1-F6EECF244321}">
                <p14:modId xmlns:p14="http://schemas.microsoft.com/office/powerpoint/2010/main" val="1197252886"/>
              </p:ext>
            </p:extLst>
          </p:nvPr>
        </p:nvGraphicFramePr>
        <p:xfrm>
          <a:off x="2201175" y="4574875"/>
          <a:ext cx="5250732" cy="1112520"/>
        </p:xfrm>
        <a:graphic>
          <a:graphicData uri="http://schemas.openxmlformats.org/drawingml/2006/table">
            <a:tbl>
              <a:tblPr firstRow="1" bandRow="1">
                <a:tableStyleId>{D7AC3CCA-C797-4891-BE02-D94E43425B78}</a:tableStyleId>
              </a:tblPr>
              <a:tblGrid>
                <a:gridCol w="1713052">
                  <a:extLst>
                    <a:ext uri="{9D8B030D-6E8A-4147-A177-3AD203B41FA5}">
                      <a16:colId xmlns:a16="http://schemas.microsoft.com/office/drawing/2014/main" val="1910082727"/>
                    </a:ext>
                  </a:extLst>
                </a:gridCol>
                <a:gridCol w="3537680">
                  <a:extLst>
                    <a:ext uri="{9D8B030D-6E8A-4147-A177-3AD203B41FA5}">
                      <a16:colId xmlns:a16="http://schemas.microsoft.com/office/drawing/2014/main" val="1192768974"/>
                    </a:ext>
                  </a:extLst>
                </a:gridCol>
              </a:tblGrid>
              <a:tr h="370840">
                <a:tc>
                  <a:txBody>
                    <a:bodyPr/>
                    <a:lstStyle/>
                    <a:p>
                      <a:r>
                        <a:rPr lang="en-US" sz="1600" b="1" i="0" dirty="0">
                          <a:latin typeface="Gill Sans Nova" panose="020B0602020104020203" pitchFamily="34" charset="0"/>
                        </a:rPr>
                        <a:t>CLS CONTACT </a:t>
                      </a:r>
                    </a:p>
                  </a:txBody>
                  <a:tcPr/>
                </a:tc>
                <a:tc>
                  <a:txBody>
                    <a:bodyPr/>
                    <a:lstStyle/>
                    <a:p>
                      <a:r>
                        <a:rPr lang="en-US" sz="1600" b="0" i="0" dirty="0">
                          <a:latin typeface="Gill Sans Nova" panose="020B0602020104020203" pitchFamily="34" charset="0"/>
                        </a:rPr>
                        <a:t>Paul Attwood</a:t>
                      </a:r>
                    </a:p>
                  </a:txBody>
                  <a:tcPr/>
                </a:tc>
                <a:extLst>
                  <a:ext uri="{0D108BD9-81ED-4DB2-BD59-A6C34878D82A}">
                    <a16:rowId xmlns:a16="http://schemas.microsoft.com/office/drawing/2014/main" val="650331726"/>
                  </a:ext>
                </a:extLst>
              </a:tr>
              <a:tr h="370840">
                <a:tc>
                  <a:txBody>
                    <a:bodyPr/>
                    <a:lstStyle/>
                    <a:p>
                      <a:r>
                        <a:rPr lang="en-US" sz="1600" b="1" i="0" dirty="0">
                          <a:latin typeface="Gill Sans Nova" panose="020B0602020104020203" pitchFamily="34" charset="0"/>
                        </a:rPr>
                        <a:t>EMAIL</a:t>
                      </a:r>
                    </a:p>
                  </a:txBody>
                  <a:tcPr/>
                </a:tc>
                <a:tc>
                  <a:txBody>
                    <a:bodyPr/>
                    <a:lstStyle/>
                    <a:p>
                      <a:r>
                        <a:rPr lang="en-US" sz="1600" b="0" i="0" dirty="0" err="1">
                          <a:latin typeface="Gill Sans Nova" panose="020B0602020104020203" pitchFamily="34" charset="0"/>
                        </a:rPr>
                        <a:t>paul.attwood@clsexpo.com</a:t>
                      </a:r>
                      <a:endParaRPr lang="en-US" sz="1600" b="0" i="0" dirty="0">
                        <a:latin typeface="Gill Sans Nova" panose="020B0602020104020203" pitchFamily="34" charset="0"/>
                      </a:endParaRPr>
                    </a:p>
                  </a:txBody>
                  <a:tcPr/>
                </a:tc>
                <a:extLst>
                  <a:ext uri="{0D108BD9-81ED-4DB2-BD59-A6C34878D82A}">
                    <a16:rowId xmlns:a16="http://schemas.microsoft.com/office/drawing/2014/main" val="96205277"/>
                  </a:ext>
                </a:extLst>
              </a:tr>
              <a:tr h="370840">
                <a:tc>
                  <a:txBody>
                    <a:bodyPr/>
                    <a:lstStyle/>
                    <a:p>
                      <a:r>
                        <a:rPr lang="en-US" sz="1600" b="1" i="0" dirty="0">
                          <a:latin typeface="Gill Sans Nova" panose="020B0602020104020203" pitchFamily="34" charset="0"/>
                        </a:rPr>
                        <a:t>TELEPHONE</a:t>
                      </a:r>
                    </a:p>
                  </a:txBody>
                  <a:tcPr/>
                </a:tc>
                <a:tc>
                  <a:txBody>
                    <a:bodyPr/>
                    <a:lstStyle/>
                    <a:p>
                      <a:r>
                        <a:rPr lang="en-US" sz="1600" b="0" i="0" dirty="0">
                          <a:latin typeface="Gill Sans Nova" panose="020B0602020104020203" pitchFamily="34" charset="0"/>
                        </a:rPr>
                        <a:t>+44 (0)7908559228</a:t>
                      </a:r>
                    </a:p>
                  </a:txBody>
                  <a:tcPr/>
                </a:tc>
                <a:extLst>
                  <a:ext uri="{0D108BD9-81ED-4DB2-BD59-A6C34878D82A}">
                    <a16:rowId xmlns:a16="http://schemas.microsoft.com/office/drawing/2014/main" val="1487851947"/>
                  </a:ext>
                </a:extLst>
              </a:tr>
            </a:tbl>
          </a:graphicData>
        </a:graphic>
      </p:graphicFrame>
      <p:sp>
        <p:nvSpPr>
          <p:cNvPr id="18" name="TextBox 17">
            <a:extLst>
              <a:ext uri="{FF2B5EF4-FFF2-40B4-BE49-F238E27FC236}">
                <a16:creationId xmlns:a16="http://schemas.microsoft.com/office/drawing/2014/main" id="{786F434F-F2B4-1441-AA68-286DDAB0B98A}"/>
              </a:ext>
            </a:extLst>
          </p:cNvPr>
          <p:cNvSpPr txBox="1"/>
          <p:nvPr/>
        </p:nvSpPr>
        <p:spPr>
          <a:xfrm>
            <a:off x="11873947" y="6056243"/>
            <a:ext cx="212035" cy="369332"/>
          </a:xfrm>
          <a:prstGeom prst="rect">
            <a:avLst/>
          </a:prstGeom>
          <a:noFill/>
        </p:spPr>
        <p:txBody>
          <a:bodyPr wrap="square" rtlCol="0">
            <a:spAutoFit/>
          </a:bodyPr>
          <a:lstStyle/>
          <a:p>
            <a:r>
              <a:rPr lang="en-US" b="1" dirty="0">
                <a:solidFill>
                  <a:schemeClr val="bg1"/>
                </a:solidFill>
                <a:latin typeface="Gill Sans Nova" panose="020B0602020104020203" pitchFamily="34" charset="0"/>
              </a:rPr>
              <a:t>1</a:t>
            </a:r>
          </a:p>
        </p:txBody>
      </p:sp>
      <p:pic>
        <p:nvPicPr>
          <p:cNvPr id="9" name="Picture 8" descr="A yellow sign with black text&#10;&#10;Description automatically generated">
            <a:extLst>
              <a:ext uri="{FF2B5EF4-FFF2-40B4-BE49-F238E27FC236}">
                <a16:creationId xmlns:a16="http://schemas.microsoft.com/office/drawing/2014/main" id="{ED4200BA-9DE2-0C4B-AB4B-D8DB9DB2AE9A}"/>
              </a:ext>
            </a:extLst>
          </p:cNvPr>
          <p:cNvPicPr>
            <a:picLocks noChangeAspect="1"/>
          </p:cNvPicPr>
          <p:nvPr/>
        </p:nvPicPr>
        <p:blipFill>
          <a:blip r:embed="rId2"/>
          <a:stretch>
            <a:fillRect/>
          </a:stretch>
        </p:blipFill>
        <p:spPr>
          <a:xfrm>
            <a:off x="8985571" y="460196"/>
            <a:ext cx="2550604" cy="2555102"/>
          </a:xfrm>
          <a:prstGeom prst="rect">
            <a:avLst/>
          </a:prstGeom>
        </p:spPr>
      </p:pic>
    </p:spTree>
    <p:extLst>
      <p:ext uri="{BB962C8B-B14F-4D97-AF65-F5344CB8AC3E}">
        <p14:creationId xmlns:p14="http://schemas.microsoft.com/office/powerpoint/2010/main" val="1968433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40643D8-6A1D-0549-A6E6-7EDEF5064B2A}"/>
              </a:ext>
            </a:extLst>
          </p:cNvPr>
          <p:cNvGraphicFramePr>
            <a:graphicFrameLocks noGrp="1"/>
          </p:cNvGraphicFramePr>
          <p:nvPr>
            <p:extLst>
              <p:ext uri="{D42A27DB-BD31-4B8C-83A1-F6EECF244321}">
                <p14:modId xmlns:p14="http://schemas.microsoft.com/office/powerpoint/2010/main" val="2329169400"/>
              </p:ext>
            </p:extLst>
          </p:nvPr>
        </p:nvGraphicFramePr>
        <p:xfrm>
          <a:off x="931473" y="822960"/>
          <a:ext cx="10329054" cy="5186117"/>
        </p:xfrm>
        <a:graphic>
          <a:graphicData uri="http://schemas.openxmlformats.org/drawingml/2006/table">
            <a:tbl>
              <a:tblPr firstRow="1" bandRow="1">
                <a:tableStyleId>{E8034E78-7F5D-4C2E-B375-FC64B27BC917}</a:tableStyleId>
              </a:tblPr>
              <a:tblGrid>
                <a:gridCol w="3516884">
                  <a:extLst>
                    <a:ext uri="{9D8B030D-6E8A-4147-A177-3AD203B41FA5}">
                      <a16:colId xmlns:a16="http://schemas.microsoft.com/office/drawing/2014/main" val="447272205"/>
                    </a:ext>
                  </a:extLst>
                </a:gridCol>
                <a:gridCol w="3486183">
                  <a:extLst>
                    <a:ext uri="{9D8B030D-6E8A-4147-A177-3AD203B41FA5}">
                      <a16:colId xmlns:a16="http://schemas.microsoft.com/office/drawing/2014/main" val="231943377"/>
                    </a:ext>
                  </a:extLst>
                </a:gridCol>
                <a:gridCol w="3325987">
                  <a:extLst>
                    <a:ext uri="{9D8B030D-6E8A-4147-A177-3AD203B41FA5}">
                      <a16:colId xmlns:a16="http://schemas.microsoft.com/office/drawing/2014/main" val="1277255000"/>
                    </a:ext>
                  </a:extLst>
                </a:gridCol>
              </a:tblGrid>
              <a:tr h="614117">
                <a:tc>
                  <a:txBody>
                    <a:bodyPr/>
                    <a:lstStyle/>
                    <a:p>
                      <a:pPr algn="ctr"/>
                      <a:r>
                        <a:rPr lang="en-US" sz="1600" dirty="0"/>
                        <a:t>INT EXHIBITORS </a:t>
                      </a:r>
                    </a:p>
                  </a:txBody>
                  <a:tcPr/>
                </a:tc>
                <a:tc>
                  <a:txBody>
                    <a:bodyPr/>
                    <a:lstStyle/>
                    <a:p>
                      <a:pPr algn="ctr"/>
                      <a:r>
                        <a:rPr lang="en-US" sz="1600" dirty="0"/>
                        <a:t>UK EXHIBITORS </a:t>
                      </a:r>
                    </a:p>
                  </a:txBody>
                  <a:tcPr/>
                </a:tc>
                <a:tc>
                  <a:txBody>
                    <a:bodyPr/>
                    <a:lstStyle/>
                    <a:p>
                      <a:pPr algn="ctr"/>
                      <a:r>
                        <a:rPr lang="en-US" sz="1600" dirty="0"/>
                        <a:t>DIRECT DELIVERY (INT + UK EXHIBITORS)</a:t>
                      </a:r>
                    </a:p>
                  </a:txBody>
                  <a:tcPr/>
                </a:tc>
                <a:extLst>
                  <a:ext uri="{0D108BD9-81ED-4DB2-BD59-A6C34878D82A}">
                    <a16:rowId xmlns:a16="http://schemas.microsoft.com/office/drawing/2014/main" val="58002651"/>
                  </a:ext>
                </a:extLst>
              </a:tr>
              <a:tr h="4181845">
                <a:tc>
                  <a:txBody>
                    <a:bodyPr/>
                    <a:lstStyle/>
                    <a:p>
                      <a:r>
                        <a:rPr lang="en-US" sz="1400" b="0" i="0" dirty="0">
                          <a:solidFill>
                            <a:schemeClr val="tx1"/>
                          </a:solidFill>
                          <a:latin typeface="Gill Sans Nova" panose="020B0602020104020203" pitchFamily="34" charset="0"/>
                        </a:rPr>
                        <a:t>For delivery to the advanced warehouse please consign to:</a:t>
                      </a:r>
                    </a:p>
                    <a:p>
                      <a:endParaRPr lang="en-US" sz="1400" b="0" i="0" dirty="0">
                        <a:solidFill>
                          <a:schemeClr val="tx1"/>
                        </a:solidFill>
                        <a:latin typeface="Gill Sans Nova" panose="020B0602020104020203" pitchFamily="34" charset="0"/>
                      </a:endParaRPr>
                    </a:p>
                    <a:p>
                      <a:r>
                        <a:rPr lang="en-US" sz="1400" b="0" i="0" dirty="0">
                          <a:solidFill>
                            <a:schemeClr val="tx1"/>
                          </a:solidFill>
                          <a:latin typeface="Gill Sans Nova" panose="020B0602020104020203" pitchFamily="34" charset="0"/>
                        </a:rPr>
                        <a:t>CLS LTD (SQUAB STORAGE)</a:t>
                      </a:r>
                    </a:p>
                    <a:p>
                      <a:r>
                        <a:rPr lang="en-US" sz="1400" b="0" i="0" dirty="0">
                          <a:solidFill>
                            <a:schemeClr val="tx1"/>
                          </a:solidFill>
                          <a:latin typeface="Gill Sans Nova" panose="020B0602020104020203" pitchFamily="34" charset="0"/>
                        </a:rPr>
                        <a:t>101 </a:t>
                      </a:r>
                      <a:r>
                        <a:rPr lang="en-US" sz="1400" b="0" i="0" dirty="0" err="1">
                          <a:solidFill>
                            <a:schemeClr val="tx1"/>
                          </a:solidFill>
                          <a:latin typeface="Gill Sans Nova" panose="020B0602020104020203" pitchFamily="34" charset="0"/>
                        </a:rPr>
                        <a:t>Hollymoor</a:t>
                      </a:r>
                      <a:r>
                        <a:rPr lang="en-US" sz="1400" b="0" i="0" dirty="0">
                          <a:solidFill>
                            <a:schemeClr val="tx1"/>
                          </a:solidFill>
                          <a:latin typeface="Gill Sans Nova" panose="020B0602020104020203" pitchFamily="34" charset="0"/>
                        </a:rPr>
                        <a:t> Way</a:t>
                      </a:r>
                    </a:p>
                    <a:p>
                      <a:r>
                        <a:rPr lang="en-US" sz="1400" b="0" i="0" dirty="0">
                          <a:solidFill>
                            <a:schemeClr val="tx1"/>
                          </a:solidFill>
                          <a:latin typeface="Gill Sans Nova" panose="020B0602020104020203" pitchFamily="34" charset="0"/>
                        </a:rPr>
                        <a:t>Rubery</a:t>
                      </a:r>
                    </a:p>
                    <a:p>
                      <a:r>
                        <a:rPr lang="en-US" sz="1400" b="0" i="0" dirty="0">
                          <a:solidFill>
                            <a:schemeClr val="tx1"/>
                          </a:solidFill>
                          <a:latin typeface="Gill Sans Nova" panose="020B0602020104020203" pitchFamily="34" charset="0"/>
                        </a:rPr>
                        <a:t>Birmingham</a:t>
                      </a:r>
                    </a:p>
                    <a:p>
                      <a:r>
                        <a:rPr lang="en-US" sz="1400" b="0" i="0" dirty="0">
                          <a:solidFill>
                            <a:schemeClr val="tx1"/>
                          </a:solidFill>
                          <a:latin typeface="Gill Sans Nova" panose="020B0602020104020203" pitchFamily="34" charset="0"/>
                        </a:rPr>
                        <a:t>B31 5HE</a:t>
                      </a:r>
                    </a:p>
                    <a:p>
                      <a:r>
                        <a:rPr lang="en-US" sz="1400" b="0" i="0" dirty="0">
                          <a:solidFill>
                            <a:schemeClr val="tx1"/>
                          </a:solidFill>
                          <a:latin typeface="Gill Sans Nova" panose="020B0602020104020203" pitchFamily="34" charset="0"/>
                        </a:rPr>
                        <a:t>Stand Name:</a:t>
                      </a:r>
                    </a:p>
                    <a:p>
                      <a:r>
                        <a:rPr lang="en-US" sz="1400" b="0" i="0" dirty="0">
                          <a:solidFill>
                            <a:schemeClr val="tx1"/>
                          </a:solidFill>
                          <a:latin typeface="Gill Sans Nova" panose="020B0602020104020203" pitchFamily="34" charset="0"/>
                        </a:rPr>
                        <a:t>Stand Number:</a:t>
                      </a:r>
                    </a:p>
                    <a:p>
                      <a:r>
                        <a:rPr lang="en-US" sz="1400" b="0" i="0" dirty="0">
                          <a:solidFill>
                            <a:schemeClr val="tx1"/>
                          </a:solidFill>
                          <a:latin typeface="Gill Sans Nova" panose="020B0602020104020203" pitchFamily="34" charset="0"/>
                        </a:rPr>
                        <a:t>Opening times: 9am-4pm Mon/Fri</a:t>
                      </a:r>
                    </a:p>
                    <a:p>
                      <a:endParaRPr lang="en-US" sz="1400" b="0" i="0" dirty="0">
                        <a:solidFill>
                          <a:schemeClr val="tx1"/>
                        </a:solidFill>
                        <a:latin typeface="Gill Sans Nova" panose="020B0602020104020203" pitchFamily="34" charset="0"/>
                      </a:endParaRPr>
                    </a:p>
                    <a:p>
                      <a:r>
                        <a:rPr lang="en-US" sz="1400" b="0" i="0" dirty="0">
                          <a:solidFill>
                            <a:schemeClr val="tx1"/>
                          </a:solidFill>
                          <a:latin typeface="Gill Sans Nova" panose="020B0602020104020203" pitchFamily="34" charset="0"/>
                        </a:rPr>
                        <a:t>Receiving deadline: </a:t>
                      </a:r>
                      <a:r>
                        <a:rPr lang="en-US" sz="1400" b="0" i="0" dirty="0">
                          <a:solidFill>
                            <a:srgbClr val="FF0000"/>
                          </a:solidFill>
                          <a:latin typeface="Gill Sans Nova" panose="020B0602020104020203" pitchFamily="34" charset="0"/>
                        </a:rPr>
                        <a:t>5 working days prior to the event build date (late arrival will incur additional charges)</a:t>
                      </a:r>
                    </a:p>
                    <a:p>
                      <a:endParaRPr lang="en-US" sz="1400" b="0" i="0" dirty="0">
                        <a:solidFill>
                          <a:srgbClr val="FF0000"/>
                        </a:solidFill>
                        <a:latin typeface="Gill Sans Nova" panose="020B0602020104020203" pitchFamily="34" charset="0"/>
                      </a:endParaRPr>
                    </a:p>
                    <a:p>
                      <a:r>
                        <a:rPr lang="en-US" sz="1400" b="0" i="0" dirty="0">
                          <a:solidFill>
                            <a:srgbClr val="FF0000"/>
                          </a:solidFill>
                          <a:latin typeface="Gill Sans Nova" panose="020B0602020104020203" pitchFamily="34" charset="0"/>
                        </a:rPr>
                        <a:t>Please ensure notification is sent to CLS prior to delivery, without notification or correct labelling your goods may be refused</a:t>
                      </a:r>
                    </a:p>
                  </a:txBody>
                  <a:tcPr/>
                </a:tc>
                <a:tc>
                  <a:txBody>
                    <a:bodyPr/>
                    <a:lstStyle/>
                    <a:p>
                      <a:r>
                        <a:rPr lang="en-US" sz="1400" b="0" i="0" dirty="0">
                          <a:solidFill>
                            <a:schemeClr val="tx1"/>
                          </a:solidFill>
                          <a:latin typeface="Gill Sans Nova" panose="020B0602020104020203" pitchFamily="34" charset="0"/>
                        </a:rPr>
                        <a:t>For delivery to the advanced warehouse please consign to:</a:t>
                      </a:r>
                    </a:p>
                    <a:p>
                      <a:endParaRPr lang="en-US" sz="1400" b="0" i="0" dirty="0">
                        <a:solidFill>
                          <a:schemeClr val="tx1"/>
                        </a:solidFill>
                        <a:latin typeface="Gill Sans Nova" panose="020B0602020104020203" pitchFamily="34" charset="0"/>
                      </a:endParaRPr>
                    </a:p>
                    <a:p>
                      <a:r>
                        <a:rPr lang="en-US" sz="1400" b="0" i="0" dirty="0">
                          <a:solidFill>
                            <a:schemeClr val="tx1"/>
                          </a:solidFill>
                          <a:latin typeface="Gill Sans Nova" panose="020B0602020104020203" pitchFamily="34" charset="0"/>
                        </a:rPr>
                        <a:t>CLS LTD (SQUAB STORAGE)</a:t>
                      </a:r>
                    </a:p>
                    <a:p>
                      <a:r>
                        <a:rPr lang="en-US" sz="1400" b="0" i="0" dirty="0">
                          <a:solidFill>
                            <a:schemeClr val="tx1"/>
                          </a:solidFill>
                          <a:latin typeface="Gill Sans Nova" panose="020B0602020104020203" pitchFamily="34" charset="0"/>
                        </a:rPr>
                        <a:t>101 </a:t>
                      </a:r>
                      <a:r>
                        <a:rPr lang="en-US" sz="1400" b="0" i="0" dirty="0" err="1">
                          <a:solidFill>
                            <a:schemeClr val="tx1"/>
                          </a:solidFill>
                          <a:latin typeface="Gill Sans Nova" panose="020B0602020104020203" pitchFamily="34" charset="0"/>
                        </a:rPr>
                        <a:t>Hollymoor</a:t>
                      </a:r>
                      <a:r>
                        <a:rPr lang="en-US" sz="1400" b="0" i="0" dirty="0">
                          <a:solidFill>
                            <a:schemeClr val="tx1"/>
                          </a:solidFill>
                          <a:latin typeface="Gill Sans Nova" panose="020B0602020104020203" pitchFamily="34" charset="0"/>
                        </a:rPr>
                        <a:t> Way</a:t>
                      </a:r>
                    </a:p>
                    <a:p>
                      <a:r>
                        <a:rPr lang="en-US" sz="1400" b="0" i="0" dirty="0">
                          <a:solidFill>
                            <a:schemeClr val="tx1"/>
                          </a:solidFill>
                          <a:latin typeface="Gill Sans Nova" panose="020B0602020104020203" pitchFamily="34" charset="0"/>
                        </a:rPr>
                        <a:t>Rubery</a:t>
                      </a:r>
                    </a:p>
                    <a:p>
                      <a:r>
                        <a:rPr lang="en-US" sz="1400" b="0" i="0" dirty="0">
                          <a:solidFill>
                            <a:schemeClr val="tx1"/>
                          </a:solidFill>
                          <a:latin typeface="Gill Sans Nova" panose="020B0602020104020203" pitchFamily="34" charset="0"/>
                        </a:rPr>
                        <a:t>Birmingham</a:t>
                      </a:r>
                    </a:p>
                    <a:p>
                      <a:r>
                        <a:rPr lang="en-US" sz="1400" b="0" i="0" dirty="0">
                          <a:solidFill>
                            <a:schemeClr val="tx1"/>
                          </a:solidFill>
                          <a:latin typeface="Gill Sans Nova" panose="020B0602020104020203" pitchFamily="34" charset="0"/>
                        </a:rPr>
                        <a:t>B31 5HE</a:t>
                      </a:r>
                    </a:p>
                    <a:p>
                      <a:r>
                        <a:rPr lang="en-US" sz="1400" b="0" i="0" dirty="0">
                          <a:solidFill>
                            <a:schemeClr val="tx1"/>
                          </a:solidFill>
                          <a:latin typeface="Gill Sans Nova" panose="020B0602020104020203" pitchFamily="34" charset="0"/>
                        </a:rPr>
                        <a:t>Stand Name:</a:t>
                      </a:r>
                    </a:p>
                    <a:p>
                      <a:r>
                        <a:rPr lang="en-US" sz="1400" b="0" i="0" dirty="0">
                          <a:solidFill>
                            <a:schemeClr val="tx1"/>
                          </a:solidFill>
                          <a:latin typeface="Gill Sans Nova" panose="020B0602020104020203" pitchFamily="34" charset="0"/>
                        </a:rPr>
                        <a:t>Stand Number:</a:t>
                      </a:r>
                    </a:p>
                    <a:p>
                      <a:r>
                        <a:rPr lang="en-US" sz="1400" b="0" i="0" dirty="0">
                          <a:solidFill>
                            <a:schemeClr val="tx1"/>
                          </a:solidFill>
                          <a:latin typeface="Gill Sans Nova" panose="020B0602020104020203" pitchFamily="34" charset="0"/>
                        </a:rPr>
                        <a:t>Opening times: 9am-4pm Mon/Fri</a:t>
                      </a:r>
                    </a:p>
                    <a:p>
                      <a:endParaRPr lang="en-US" sz="1400" b="0" i="0" dirty="0">
                        <a:solidFill>
                          <a:schemeClr val="tx1"/>
                        </a:solidFill>
                        <a:latin typeface="Gill Sans Nova" panose="020B0602020104020203" pitchFamily="34" charset="0"/>
                      </a:endParaRPr>
                    </a:p>
                    <a:p>
                      <a:r>
                        <a:rPr lang="en-US" sz="1400" b="0" i="0" dirty="0">
                          <a:solidFill>
                            <a:schemeClr val="tx1"/>
                          </a:solidFill>
                          <a:latin typeface="Gill Sans Nova" panose="020B0602020104020203" pitchFamily="34" charset="0"/>
                        </a:rPr>
                        <a:t>Receiving deadline: </a:t>
                      </a:r>
                      <a:r>
                        <a:rPr lang="en-US" sz="1400" b="0" i="0" dirty="0">
                          <a:solidFill>
                            <a:srgbClr val="FF0000"/>
                          </a:solidFill>
                          <a:latin typeface="Gill Sans Nova" panose="020B0602020104020203" pitchFamily="34" charset="0"/>
                        </a:rPr>
                        <a:t>3 working days prior to the event build date (late arrival will incur additional charges)</a:t>
                      </a:r>
                    </a:p>
                    <a:p>
                      <a:endParaRPr lang="en-US" sz="1400" b="0" i="0" dirty="0">
                        <a:latin typeface="Gill Sans Nova" panose="020B06020201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rgbClr val="FF0000"/>
                          </a:solidFill>
                          <a:latin typeface="Gill Sans Nova" panose="020B0602020104020203" pitchFamily="34" charset="0"/>
                        </a:rPr>
                        <a:t>Please ensure notification is sent to CLS prior to delivery, without notification or correct labelling your goods may be refused.</a:t>
                      </a:r>
                    </a:p>
                    <a:p>
                      <a:endParaRPr lang="en-US" sz="1400" dirty="0"/>
                    </a:p>
                  </a:txBody>
                  <a:tcPr/>
                </a:tc>
                <a:tc>
                  <a:txBody>
                    <a:bodyPr/>
                    <a:lstStyle/>
                    <a:p>
                      <a:r>
                        <a:rPr lang="en-US" sz="1400" b="0" i="0" dirty="0">
                          <a:solidFill>
                            <a:schemeClr val="tx1"/>
                          </a:solidFill>
                          <a:latin typeface="Gill Sans Nova" panose="020B0602020104020203" pitchFamily="34" charset="0"/>
                        </a:rPr>
                        <a:t>For deliveries direct to the venue during official build dates/time:</a:t>
                      </a:r>
                    </a:p>
                    <a:p>
                      <a:endParaRPr lang="en-US" sz="1400" b="0" i="0" dirty="0">
                        <a:solidFill>
                          <a:schemeClr val="tx1"/>
                        </a:solidFill>
                        <a:latin typeface="Gill Sans Nova" panose="020B0602020104020203" pitchFamily="34" charset="0"/>
                      </a:endParaRPr>
                    </a:p>
                    <a:p>
                      <a:r>
                        <a:rPr lang="en-US" sz="1400" b="0" i="0" dirty="0">
                          <a:solidFill>
                            <a:schemeClr val="tx1"/>
                          </a:solidFill>
                          <a:latin typeface="Gill Sans Nova" panose="020B0602020104020203" pitchFamily="34" charset="0"/>
                        </a:rPr>
                        <a:t>MANCHESTER ART FAIR</a:t>
                      </a:r>
                    </a:p>
                    <a:p>
                      <a:r>
                        <a:rPr lang="en-US" sz="1400" b="0" i="0" dirty="0">
                          <a:solidFill>
                            <a:schemeClr val="tx1"/>
                          </a:solidFill>
                          <a:latin typeface="Gill Sans Nova" panose="020B0602020104020203" pitchFamily="34" charset="0"/>
                        </a:rPr>
                        <a:t>Manchester Central Convention Complex</a:t>
                      </a:r>
                    </a:p>
                    <a:p>
                      <a:r>
                        <a:rPr lang="en-US" sz="1400" b="0" i="0" dirty="0">
                          <a:solidFill>
                            <a:schemeClr val="tx1"/>
                          </a:solidFill>
                          <a:latin typeface="Gill Sans Nova" panose="020B0602020104020203" pitchFamily="34" charset="0"/>
                        </a:rPr>
                        <a:t>Central Hall </a:t>
                      </a:r>
                    </a:p>
                    <a:p>
                      <a:r>
                        <a:rPr lang="en-US" sz="1400" b="0" i="0" dirty="0">
                          <a:solidFill>
                            <a:schemeClr val="tx1"/>
                          </a:solidFill>
                          <a:latin typeface="Gill Sans Nova" panose="020B0602020104020203" pitchFamily="34" charset="0"/>
                        </a:rPr>
                        <a:t>Rear Entrance (off Albion Street)</a:t>
                      </a:r>
                    </a:p>
                    <a:p>
                      <a:r>
                        <a:rPr lang="en-US" sz="1400" b="0" i="0" dirty="0">
                          <a:solidFill>
                            <a:schemeClr val="tx1"/>
                          </a:solidFill>
                          <a:latin typeface="Gill Sans Nova" panose="020B0602020104020203" pitchFamily="34" charset="0"/>
                        </a:rPr>
                        <a:t>Manchester </a:t>
                      </a:r>
                    </a:p>
                    <a:p>
                      <a:r>
                        <a:rPr lang="en-US" sz="1400" b="0" i="0" dirty="0">
                          <a:solidFill>
                            <a:schemeClr val="tx1"/>
                          </a:solidFill>
                          <a:latin typeface="Gill Sans Nova" panose="020B0602020104020203" pitchFamily="34" charset="0"/>
                        </a:rPr>
                        <a:t>M1 5LN</a:t>
                      </a:r>
                    </a:p>
                    <a:p>
                      <a:r>
                        <a:rPr lang="en-US" sz="1400" b="0" i="0" dirty="0">
                          <a:solidFill>
                            <a:schemeClr val="tx1"/>
                          </a:solidFill>
                          <a:latin typeface="Gill Sans Nova" panose="020B0602020104020203" pitchFamily="34" charset="0"/>
                        </a:rPr>
                        <a:t>Stand Name:</a:t>
                      </a:r>
                    </a:p>
                    <a:p>
                      <a:r>
                        <a:rPr lang="en-US" sz="1400" b="0" i="0" dirty="0">
                          <a:solidFill>
                            <a:schemeClr val="tx1"/>
                          </a:solidFill>
                          <a:latin typeface="Gill Sans Nova" panose="020B0602020104020203" pitchFamily="34" charset="0"/>
                        </a:rPr>
                        <a:t>Stand Number:</a:t>
                      </a:r>
                    </a:p>
                    <a:p>
                      <a:endParaRPr lang="en-US" sz="1400" b="0" i="0" dirty="0">
                        <a:latin typeface="Gill Sans Nova" panose="020B0602020104020203" pitchFamily="34" charset="0"/>
                      </a:endParaRPr>
                    </a:p>
                    <a:p>
                      <a:r>
                        <a:rPr lang="en-US" sz="1400" b="0" i="0" dirty="0">
                          <a:solidFill>
                            <a:schemeClr val="tx1"/>
                          </a:solidFill>
                          <a:latin typeface="Gill Sans Nova" panose="020B0602020104020203" pitchFamily="34" charset="0"/>
                        </a:rPr>
                        <a:t>Please notify CLS should you require onsite receiving or onsite lifting and handling services.</a:t>
                      </a:r>
                    </a:p>
                    <a:p>
                      <a:endParaRPr lang="en-US" sz="1400" b="0" dirty="0"/>
                    </a:p>
                    <a:p>
                      <a:r>
                        <a:rPr lang="en-US" sz="1400" b="0" i="0" dirty="0">
                          <a:solidFill>
                            <a:srgbClr val="FF0000"/>
                          </a:solidFill>
                          <a:latin typeface="Gill Sans Nova" panose="020B0602020104020203" pitchFamily="34" charset="0"/>
                        </a:rPr>
                        <a:t>Freight cannot be delivered prior to the event build dates and must be collected at the end of breakdown before tenancy ends as explained in the exhibitor manual</a:t>
                      </a:r>
                      <a:r>
                        <a:rPr lang="en-US" sz="1400" b="1" i="0" dirty="0">
                          <a:solidFill>
                            <a:srgbClr val="FF0000"/>
                          </a:solidFill>
                          <a:latin typeface="Gill Sans Nova" panose="020B0602020104020203" pitchFamily="34" charset="0"/>
                        </a:rPr>
                        <a:t>.</a:t>
                      </a:r>
                    </a:p>
                    <a:p>
                      <a:endParaRPr lang="en-US" sz="1400" dirty="0"/>
                    </a:p>
                  </a:txBody>
                  <a:tcPr/>
                </a:tc>
                <a:extLst>
                  <a:ext uri="{0D108BD9-81ED-4DB2-BD59-A6C34878D82A}">
                    <a16:rowId xmlns:a16="http://schemas.microsoft.com/office/drawing/2014/main" val="3644564649"/>
                  </a:ext>
                </a:extLst>
              </a:tr>
            </a:tbl>
          </a:graphicData>
        </a:graphic>
      </p:graphicFrame>
      <p:sp>
        <p:nvSpPr>
          <p:cNvPr id="7" name="Title 1">
            <a:extLst>
              <a:ext uri="{FF2B5EF4-FFF2-40B4-BE49-F238E27FC236}">
                <a16:creationId xmlns:a16="http://schemas.microsoft.com/office/drawing/2014/main" id="{2C1AFD45-E1B4-E245-A8CF-EDDDBB31A621}"/>
              </a:ext>
            </a:extLst>
          </p:cNvPr>
          <p:cNvSpPr>
            <a:spLocks noGrp="1"/>
          </p:cNvSpPr>
          <p:nvPr>
            <p:ph type="title"/>
          </p:nvPr>
        </p:nvSpPr>
        <p:spPr>
          <a:xfrm>
            <a:off x="619804" y="374175"/>
            <a:ext cx="9736770" cy="897570"/>
          </a:xfrm>
        </p:spPr>
        <p:txBody>
          <a:bodyPr>
            <a:normAutofit/>
          </a:bodyPr>
          <a:lstStyle/>
          <a:p>
            <a:r>
              <a:rPr lang="en-US" sz="2400" b="1" i="0" dirty="0">
                <a:solidFill>
                  <a:schemeClr val="tx1"/>
                </a:solidFill>
                <a:latin typeface="Gill Sans Nova" panose="020B0602020104020203" pitchFamily="34" charset="0"/>
              </a:rPr>
              <a:t>CONSIGNMENT INSTRUCTIONS</a:t>
            </a:r>
          </a:p>
        </p:txBody>
      </p:sp>
      <p:sp>
        <p:nvSpPr>
          <p:cNvPr id="8" name="TextBox 7">
            <a:extLst>
              <a:ext uri="{FF2B5EF4-FFF2-40B4-BE49-F238E27FC236}">
                <a16:creationId xmlns:a16="http://schemas.microsoft.com/office/drawing/2014/main" id="{AB50BEB7-CBD7-D145-A19E-809003AC5A8C}"/>
              </a:ext>
            </a:extLst>
          </p:cNvPr>
          <p:cNvSpPr txBox="1"/>
          <p:nvPr/>
        </p:nvSpPr>
        <p:spPr>
          <a:xfrm>
            <a:off x="1835426" y="5960605"/>
            <a:ext cx="8521148" cy="523220"/>
          </a:xfrm>
          <a:prstGeom prst="rect">
            <a:avLst/>
          </a:prstGeom>
          <a:noFill/>
        </p:spPr>
        <p:txBody>
          <a:bodyPr wrap="square" rtlCol="0">
            <a:spAutoFit/>
          </a:bodyPr>
          <a:lstStyle/>
          <a:p>
            <a:r>
              <a:rPr lang="en-US" sz="1400" b="1" dirty="0">
                <a:latin typeface="Gill Sans Nova" panose="020B0602020104020203" pitchFamily="34" charset="0"/>
              </a:rPr>
              <a:t>Labelling: </a:t>
            </a:r>
            <a:r>
              <a:rPr lang="en-US" sz="1400" dirty="0">
                <a:latin typeface="Gill Sans Nova" panose="020B0602020104020203" pitchFamily="34" charset="0"/>
              </a:rPr>
              <a:t>please create your own label of which must include the event name, stand name, stand number and a piece count (1 of 3, 2 of 3, 3 of 3 for example)</a:t>
            </a:r>
          </a:p>
        </p:txBody>
      </p:sp>
      <p:sp>
        <p:nvSpPr>
          <p:cNvPr id="9" name="TextBox 8">
            <a:extLst>
              <a:ext uri="{FF2B5EF4-FFF2-40B4-BE49-F238E27FC236}">
                <a16:creationId xmlns:a16="http://schemas.microsoft.com/office/drawing/2014/main" id="{BC7DD59C-D5EA-534A-9382-C29FD9F2C6AE}"/>
              </a:ext>
            </a:extLst>
          </p:cNvPr>
          <p:cNvSpPr txBox="1"/>
          <p:nvPr/>
        </p:nvSpPr>
        <p:spPr>
          <a:xfrm>
            <a:off x="11873947" y="6056243"/>
            <a:ext cx="212035" cy="369332"/>
          </a:xfrm>
          <a:prstGeom prst="rect">
            <a:avLst/>
          </a:prstGeom>
          <a:noFill/>
        </p:spPr>
        <p:txBody>
          <a:bodyPr wrap="square" rtlCol="0">
            <a:spAutoFit/>
          </a:bodyPr>
          <a:lstStyle/>
          <a:p>
            <a:r>
              <a:rPr lang="en-US" b="1" dirty="0">
                <a:solidFill>
                  <a:schemeClr val="bg1"/>
                </a:solidFill>
                <a:latin typeface="Gill Sans Nova" panose="020B0602020104020203" pitchFamily="34" charset="0"/>
              </a:rPr>
              <a:t>2</a:t>
            </a:r>
          </a:p>
        </p:txBody>
      </p:sp>
    </p:spTree>
    <p:extLst>
      <p:ext uri="{BB962C8B-B14F-4D97-AF65-F5344CB8AC3E}">
        <p14:creationId xmlns:p14="http://schemas.microsoft.com/office/powerpoint/2010/main" val="2736485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935BF3-BE0B-2746-BD12-17D2EFAAEACC}"/>
              </a:ext>
            </a:extLst>
          </p:cNvPr>
          <p:cNvSpPr>
            <a:spLocks noGrp="1"/>
          </p:cNvSpPr>
          <p:nvPr>
            <p:ph idx="1"/>
          </p:nvPr>
        </p:nvSpPr>
        <p:spPr>
          <a:xfrm>
            <a:off x="619804" y="1020418"/>
            <a:ext cx="10581861" cy="4882542"/>
          </a:xfrm>
        </p:spPr>
        <p:txBody>
          <a:bodyPr>
            <a:normAutofit/>
          </a:bodyPr>
          <a:lstStyle/>
          <a:p>
            <a:pPr>
              <a:buFontTx/>
              <a:buChar char="-"/>
            </a:pPr>
            <a:endParaRPr lang="en-US" sz="1400" dirty="0">
              <a:latin typeface="Gill Sans Nova" panose="020B0602020104020203" pitchFamily="34" charset="0"/>
            </a:endParaRPr>
          </a:p>
          <a:p>
            <a:pPr>
              <a:buFontTx/>
              <a:buChar char="-"/>
            </a:pPr>
            <a:endParaRPr lang="en-US" sz="1400" dirty="0">
              <a:latin typeface="Gill Sans Nova" panose="020B0602020104020203" pitchFamily="34" charset="0"/>
            </a:endParaRPr>
          </a:p>
          <a:p>
            <a:pPr marL="0" indent="0">
              <a:buNone/>
            </a:pPr>
            <a:endParaRPr lang="en-US" sz="1400" dirty="0">
              <a:latin typeface="Gill Sans Nova" panose="020B0602020104020203" pitchFamily="34" charset="0"/>
            </a:endParaRPr>
          </a:p>
        </p:txBody>
      </p:sp>
      <p:sp>
        <p:nvSpPr>
          <p:cNvPr id="7" name="Title 1">
            <a:extLst>
              <a:ext uri="{FF2B5EF4-FFF2-40B4-BE49-F238E27FC236}">
                <a16:creationId xmlns:a16="http://schemas.microsoft.com/office/drawing/2014/main" id="{F348EACA-2AA7-5843-BF7D-316987472E03}"/>
              </a:ext>
            </a:extLst>
          </p:cNvPr>
          <p:cNvSpPr>
            <a:spLocks noGrp="1"/>
          </p:cNvSpPr>
          <p:nvPr>
            <p:ph type="title"/>
          </p:nvPr>
        </p:nvSpPr>
        <p:spPr>
          <a:xfrm>
            <a:off x="619804" y="374175"/>
            <a:ext cx="9736770" cy="530286"/>
          </a:xfrm>
        </p:spPr>
        <p:txBody>
          <a:bodyPr>
            <a:normAutofit/>
          </a:bodyPr>
          <a:lstStyle/>
          <a:p>
            <a:r>
              <a:rPr lang="en-US" sz="2400" b="1" i="0" dirty="0">
                <a:solidFill>
                  <a:schemeClr val="tx1"/>
                </a:solidFill>
                <a:latin typeface="Gill Sans Nova" panose="020B0602020104020203" pitchFamily="34" charset="0"/>
              </a:rPr>
              <a:t>CUSTOMS INFORMATION</a:t>
            </a:r>
          </a:p>
        </p:txBody>
      </p:sp>
      <p:sp>
        <p:nvSpPr>
          <p:cNvPr id="9" name="TextBox 8">
            <a:extLst>
              <a:ext uri="{FF2B5EF4-FFF2-40B4-BE49-F238E27FC236}">
                <a16:creationId xmlns:a16="http://schemas.microsoft.com/office/drawing/2014/main" id="{599620D7-015E-3A45-BAB9-8A7FEFE03F8C}"/>
              </a:ext>
            </a:extLst>
          </p:cNvPr>
          <p:cNvSpPr txBox="1"/>
          <p:nvPr/>
        </p:nvSpPr>
        <p:spPr>
          <a:xfrm>
            <a:off x="11873947" y="6056243"/>
            <a:ext cx="212035" cy="369332"/>
          </a:xfrm>
          <a:prstGeom prst="rect">
            <a:avLst/>
          </a:prstGeom>
          <a:noFill/>
        </p:spPr>
        <p:txBody>
          <a:bodyPr wrap="square" rtlCol="0">
            <a:spAutoFit/>
          </a:bodyPr>
          <a:lstStyle/>
          <a:p>
            <a:r>
              <a:rPr lang="en-US" b="1" dirty="0">
                <a:solidFill>
                  <a:schemeClr val="bg1"/>
                </a:solidFill>
                <a:latin typeface="Gill Sans Nova" panose="020B0602020104020203" pitchFamily="34" charset="0"/>
              </a:rPr>
              <a:t>3</a:t>
            </a:r>
          </a:p>
        </p:txBody>
      </p:sp>
      <p:graphicFrame>
        <p:nvGraphicFramePr>
          <p:cNvPr id="15" name="Table 4">
            <a:extLst>
              <a:ext uri="{FF2B5EF4-FFF2-40B4-BE49-F238E27FC236}">
                <a16:creationId xmlns:a16="http://schemas.microsoft.com/office/drawing/2014/main" id="{9DC7603B-4074-8B4E-B962-AEC5DFE58BBF}"/>
              </a:ext>
            </a:extLst>
          </p:cNvPr>
          <p:cNvGraphicFramePr>
            <a:graphicFrameLocks noGrp="1"/>
          </p:cNvGraphicFramePr>
          <p:nvPr>
            <p:extLst>
              <p:ext uri="{D42A27DB-BD31-4B8C-83A1-F6EECF244321}">
                <p14:modId xmlns:p14="http://schemas.microsoft.com/office/powerpoint/2010/main" val="2261085639"/>
              </p:ext>
            </p:extLst>
          </p:nvPr>
        </p:nvGraphicFramePr>
        <p:xfrm>
          <a:off x="675861" y="928868"/>
          <a:ext cx="10840278" cy="1524000"/>
        </p:xfrm>
        <a:graphic>
          <a:graphicData uri="http://schemas.openxmlformats.org/drawingml/2006/table">
            <a:tbl>
              <a:tblPr firstRow="1" bandRow="1">
                <a:tableStyleId>{E8034E78-7F5D-4C2E-B375-FC64B27BC917}</a:tableStyleId>
              </a:tblPr>
              <a:tblGrid>
                <a:gridCol w="10840278">
                  <a:extLst>
                    <a:ext uri="{9D8B030D-6E8A-4147-A177-3AD203B41FA5}">
                      <a16:colId xmlns:a16="http://schemas.microsoft.com/office/drawing/2014/main" val="1853314221"/>
                    </a:ext>
                  </a:extLst>
                </a:gridCol>
              </a:tblGrid>
              <a:tr h="316285">
                <a:tc>
                  <a:txBody>
                    <a:bodyPr/>
                    <a:lstStyle/>
                    <a:p>
                      <a:r>
                        <a:rPr lang="en-US" sz="1600" b="1" i="0" dirty="0">
                          <a:latin typeface="Gill Sans Nova" panose="020B0602020104020203" pitchFamily="34" charset="0"/>
                        </a:rPr>
                        <a:t>TEMPORARY IMPORT</a:t>
                      </a:r>
                    </a:p>
                  </a:txBody>
                  <a:tcPr/>
                </a:tc>
                <a:extLst>
                  <a:ext uri="{0D108BD9-81ED-4DB2-BD59-A6C34878D82A}">
                    <a16:rowId xmlns:a16="http://schemas.microsoft.com/office/drawing/2014/main" val="1585268705"/>
                  </a:ext>
                </a:extLst>
              </a:tr>
              <a:tr h="11799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chemeClr val="tx1"/>
                          </a:solidFill>
                          <a:latin typeface="Gill Sans Nova" panose="020B0602020104020203" pitchFamily="34" charset="0"/>
                        </a:rPr>
                        <a:t>CLS strongly recommend an ATA Carnet for temporary importation, this process will allow your freight to have free reign in and out of the United Kingdom for a period of (12) months or until expiry of the Carnet. If sending giveaway items they cannot be imported temporarily and must </a:t>
                      </a:r>
                      <a:r>
                        <a:rPr lang="en-US" sz="1400" b="0" i="0" u="sng" dirty="0">
                          <a:solidFill>
                            <a:schemeClr val="tx1"/>
                          </a:solidFill>
                          <a:latin typeface="Gill Sans Nova" panose="020B0602020104020203" pitchFamily="34" charset="0"/>
                        </a:rPr>
                        <a:t>not</a:t>
                      </a:r>
                      <a:r>
                        <a:rPr lang="en-US" sz="1400" b="0" i="0" dirty="0">
                          <a:solidFill>
                            <a:schemeClr val="tx1"/>
                          </a:solidFill>
                          <a:latin typeface="Gill Sans Nova" panose="020B0602020104020203" pitchFamily="34" charset="0"/>
                        </a:rPr>
                        <a:t> be added to your ATA Carnet, a separate permanent import is required for this. To arrange an ATA Carnet please speak with your local chambers of commerce. CLS </a:t>
                      </a:r>
                      <a:r>
                        <a:rPr lang="en-US" sz="1400" b="0" i="0" u="sng" dirty="0">
                          <a:solidFill>
                            <a:schemeClr val="tx1"/>
                          </a:solidFill>
                          <a:latin typeface="Gill Sans Nova" panose="020B0602020104020203" pitchFamily="34" charset="0"/>
                        </a:rPr>
                        <a:t>do not </a:t>
                      </a:r>
                      <a:r>
                        <a:rPr lang="en-US" sz="1400" b="0" i="0" dirty="0">
                          <a:solidFill>
                            <a:schemeClr val="tx1"/>
                          </a:solidFill>
                          <a:latin typeface="Gill Sans Nova" panose="020B0602020104020203" pitchFamily="34" charset="0"/>
                        </a:rPr>
                        <a:t>offer a BOND for temporary import/export.</a:t>
                      </a:r>
                    </a:p>
                    <a:p>
                      <a:endParaRPr lang="en-US" sz="1600" b="0" i="0" dirty="0">
                        <a:latin typeface="Gill Sans Nova" panose="020B0602020104020203" pitchFamily="34" charset="0"/>
                      </a:endParaRPr>
                    </a:p>
                  </a:txBody>
                  <a:tcPr/>
                </a:tc>
                <a:extLst>
                  <a:ext uri="{0D108BD9-81ED-4DB2-BD59-A6C34878D82A}">
                    <a16:rowId xmlns:a16="http://schemas.microsoft.com/office/drawing/2014/main" val="1534784262"/>
                  </a:ext>
                </a:extLst>
              </a:tr>
            </a:tbl>
          </a:graphicData>
        </a:graphic>
      </p:graphicFrame>
      <p:graphicFrame>
        <p:nvGraphicFramePr>
          <p:cNvPr id="16" name="Table 5">
            <a:extLst>
              <a:ext uri="{FF2B5EF4-FFF2-40B4-BE49-F238E27FC236}">
                <a16:creationId xmlns:a16="http://schemas.microsoft.com/office/drawing/2014/main" id="{6813EF4B-54E0-914F-A580-A10B13E3160E}"/>
              </a:ext>
            </a:extLst>
          </p:cNvPr>
          <p:cNvGraphicFramePr>
            <a:graphicFrameLocks noGrp="1"/>
          </p:cNvGraphicFramePr>
          <p:nvPr>
            <p:extLst>
              <p:ext uri="{D42A27DB-BD31-4B8C-83A1-F6EECF244321}">
                <p14:modId xmlns:p14="http://schemas.microsoft.com/office/powerpoint/2010/main" val="4074629763"/>
              </p:ext>
            </p:extLst>
          </p:nvPr>
        </p:nvGraphicFramePr>
        <p:xfrm>
          <a:off x="675861" y="2625698"/>
          <a:ext cx="10840278" cy="1529080"/>
        </p:xfrm>
        <a:graphic>
          <a:graphicData uri="http://schemas.openxmlformats.org/drawingml/2006/table">
            <a:tbl>
              <a:tblPr firstRow="1" bandRow="1">
                <a:tableStyleId>{5202B0CA-FC54-4496-8BCA-5EF66A818D29}</a:tableStyleId>
              </a:tblPr>
              <a:tblGrid>
                <a:gridCol w="10840278">
                  <a:extLst>
                    <a:ext uri="{9D8B030D-6E8A-4147-A177-3AD203B41FA5}">
                      <a16:colId xmlns:a16="http://schemas.microsoft.com/office/drawing/2014/main" val="249501006"/>
                    </a:ext>
                  </a:extLst>
                </a:gridCol>
              </a:tblGrid>
              <a:tr h="370840">
                <a:tc>
                  <a:txBody>
                    <a:bodyPr/>
                    <a:lstStyle/>
                    <a:p>
                      <a:r>
                        <a:rPr lang="en-US" sz="1400" b="1" i="0" dirty="0">
                          <a:latin typeface="Gill Sans Nova" panose="020B0602020104020203" pitchFamily="34" charset="0"/>
                        </a:rPr>
                        <a:t>PERMANENT IMPORT</a:t>
                      </a:r>
                    </a:p>
                  </a:txBody>
                  <a:tcPr/>
                </a:tc>
                <a:extLst>
                  <a:ext uri="{0D108BD9-81ED-4DB2-BD59-A6C34878D82A}">
                    <a16:rowId xmlns:a16="http://schemas.microsoft.com/office/drawing/2014/main" val="2700505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latin typeface="Gill Sans Nova" panose="020B0602020104020203" pitchFamily="34" charset="0"/>
                        </a:rPr>
                        <a:t>This is for items that will remain in the United Kingdom, import duty and Value Added Tax (VAT) will apply. CLS can act as the UK importer on your behalf or arrange the importation into the UK  (fees apply) please note it’s the sender’s responsibility to ensure all fees are paid to customs prior to clearance and correct/accurate documentation is submitted (see below).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dirty="0">
                          <a:latin typeface="Gill Sans Nova" panose="020B0602020104020203" pitchFamily="34" charset="0"/>
                        </a:rPr>
                        <a:t>Manchester Central will not act as an importer/exporter on your behalf, if you are to consign your goods to the venue they will not be cleared by customs</a:t>
                      </a:r>
                      <a:r>
                        <a:rPr lang="en-US" sz="1400" b="0" i="0" dirty="0">
                          <a:latin typeface="Gill Sans Nova" panose="020B0602020104020203" pitchFamily="34" charset="0"/>
                        </a:rPr>
                        <a:t>.</a:t>
                      </a:r>
                    </a:p>
                  </a:txBody>
                  <a:tcPr/>
                </a:tc>
                <a:extLst>
                  <a:ext uri="{0D108BD9-81ED-4DB2-BD59-A6C34878D82A}">
                    <a16:rowId xmlns:a16="http://schemas.microsoft.com/office/drawing/2014/main" val="1624933781"/>
                  </a:ext>
                </a:extLst>
              </a:tr>
            </a:tbl>
          </a:graphicData>
        </a:graphic>
      </p:graphicFrame>
      <p:graphicFrame>
        <p:nvGraphicFramePr>
          <p:cNvPr id="17" name="Table 6">
            <a:extLst>
              <a:ext uri="{FF2B5EF4-FFF2-40B4-BE49-F238E27FC236}">
                <a16:creationId xmlns:a16="http://schemas.microsoft.com/office/drawing/2014/main" id="{D9C03E4A-99D8-B64C-AADE-29A64024A56C}"/>
              </a:ext>
            </a:extLst>
          </p:cNvPr>
          <p:cNvGraphicFramePr>
            <a:graphicFrameLocks noGrp="1"/>
          </p:cNvGraphicFramePr>
          <p:nvPr>
            <p:extLst>
              <p:ext uri="{D42A27DB-BD31-4B8C-83A1-F6EECF244321}">
                <p14:modId xmlns:p14="http://schemas.microsoft.com/office/powerpoint/2010/main" val="2981589459"/>
              </p:ext>
            </p:extLst>
          </p:nvPr>
        </p:nvGraphicFramePr>
        <p:xfrm>
          <a:off x="675861" y="4420262"/>
          <a:ext cx="10840278" cy="1913631"/>
        </p:xfrm>
        <a:graphic>
          <a:graphicData uri="http://schemas.openxmlformats.org/drawingml/2006/table">
            <a:tbl>
              <a:tblPr firstRow="1" bandRow="1">
                <a:tableStyleId>{E8034E78-7F5D-4C2E-B375-FC64B27BC917}</a:tableStyleId>
              </a:tblPr>
              <a:tblGrid>
                <a:gridCol w="10840278">
                  <a:extLst>
                    <a:ext uri="{9D8B030D-6E8A-4147-A177-3AD203B41FA5}">
                      <a16:colId xmlns:a16="http://schemas.microsoft.com/office/drawing/2014/main" val="2245791386"/>
                    </a:ext>
                  </a:extLst>
                </a:gridCol>
              </a:tblGrid>
              <a:tr h="328671">
                <a:tc>
                  <a:txBody>
                    <a:bodyPr/>
                    <a:lstStyle/>
                    <a:p>
                      <a:r>
                        <a:rPr lang="en-US" sz="1400" b="1" i="0" dirty="0">
                          <a:latin typeface="Gill Sans Nova" panose="020B0602020104020203" pitchFamily="34" charset="0"/>
                        </a:rPr>
                        <a:t>DOCUMENTATION</a:t>
                      </a:r>
                    </a:p>
                  </a:txBody>
                  <a:tcPr/>
                </a:tc>
                <a:extLst>
                  <a:ext uri="{0D108BD9-81ED-4DB2-BD59-A6C34878D82A}">
                    <a16:rowId xmlns:a16="http://schemas.microsoft.com/office/drawing/2014/main" val="3696300116"/>
                  </a:ext>
                </a:extLst>
              </a:tr>
              <a:tr h="1495270">
                <a:tc>
                  <a:txBody>
                    <a:bodyPr/>
                    <a:lstStyle/>
                    <a:p>
                      <a:pPr marL="0" indent="0">
                        <a:buNone/>
                      </a:pPr>
                      <a:r>
                        <a:rPr lang="en-US" sz="1400" b="0" i="0" dirty="0">
                          <a:solidFill>
                            <a:schemeClr val="tx1"/>
                          </a:solidFill>
                          <a:latin typeface="Gill Sans Nova" panose="020B0602020104020203" pitchFamily="34" charset="0"/>
                        </a:rPr>
                        <a:t>Should you require CLS to handle or act as the UK importer on your behalf please advise prior to sending your items and supply a full commercial invoice to </a:t>
                      </a:r>
                      <a:r>
                        <a:rPr lang="en-US" sz="1400" b="1" i="0" dirty="0">
                          <a:solidFill>
                            <a:schemeClr val="accent2">
                              <a:lumMod val="60000"/>
                              <a:lumOff val="40000"/>
                            </a:schemeClr>
                          </a:solidFill>
                          <a:latin typeface="Gill Sans Nova" panose="020B0602020104020203" pitchFamily="34" charset="0"/>
                          <a:hlinkClick r:id="rId2">
                            <a:extLst>
                              <a:ext uri="{A12FA001-AC4F-418D-AE19-62706E023703}">
                                <ahyp:hlinkClr xmlns:ahyp="http://schemas.microsoft.com/office/drawing/2018/hyperlinkcolor" val="tx"/>
                              </a:ext>
                            </a:extLst>
                          </a:hlinkClick>
                        </a:rPr>
                        <a:t>info@clsexpo.com</a:t>
                      </a:r>
                      <a:r>
                        <a:rPr lang="en-US" sz="1400" b="1" i="0" dirty="0">
                          <a:solidFill>
                            <a:schemeClr val="accent2">
                              <a:lumMod val="60000"/>
                              <a:lumOff val="40000"/>
                            </a:schemeClr>
                          </a:solidFill>
                          <a:latin typeface="Gill Sans Nova" panose="020B0602020104020203" pitchFamily="34" charset="0"/>
                        </a:rPr>
                        <a:t>  </a:t>
                      </a:r>
                      <a:r>
                        <a:rPr lang="en-US" sz="1400" b="0" i="0" dirty="0">
                          <a:solidFill>
                            <a:schemeClr val="tx1"/>
                          </a:solidFill>
                          <a:latin typeface="Gill Sans Nova" panose="020B0602020104020203" pitchFamily="34" charset="0"/>
                        </a:rPr>
                        <a:t>please ensure your commercial invoice has the following information:</a:t>
                      </a:r>
                    </a:p>
                    <a:p>
                      <a:pPr>
                        <a:buFontTx/>
                        <a:buChar char="-"/>
                      </a:pPr>
                      <a:r>
                        <a:rPr lang="en-US" sz="1400" b="0" i="0" dirty="0">
                          <a:solidFill>
                            <a:schemeClr val="tx1"/>
                          </a:solidFill>
                          <a:latin typeface="Gill Sans Nova" panose="020B0602020104020203" pitchFamily="34" charset="0"/>
                        </a:rPr>
                        <a:t> Full description of items (serial numbers alone will not be accepted) including number of units, value per unit and total value</a:t>
                      </a:r>
                    </a:p>
                    <a:p>
                      <a:pPr>
                        <a:buFontTx/>
                        <a:buChar char="-"/>
                      </a:pPr>
                      <a:r>
                        <a:rPr lang="en-US" sz="1400" b="0" i="0" dirty="0">
                          <a:solidFill>
                            <a:schemeClr val="tx1"/>
                          </a:solidFill>
                          <a:latin typeface="Gill Sans Nova" panose="020B0602020104020203" pitchFamily="34" charset="0"/>
                        </a:rPr>
                        <a:t> HS Number/Commodity code (for info visit </a:t>
                      </a:r>
                      <a:r>
                        <a:rPr lang="en-US" sz="1400" b="1" i="0" dirty="0">
                          <a:solidFill>
                            <a:schemeClr val="accent2">
                              <a:lumMod val="60000"/>
                              <a:lumOff val="40000"/>
                            </a:schemeClr>
                          </a:solidFill>
                          <a:latin typeface="Gill Sans Nova" panose="020B0602020104020203" pitchFamily="34" charset="0"/>
                          <a:hlinkClick r:id="rId3">
                            <a:extLst>
                              <a:ext uri="{A12FA001-AC4F-418D-AE19-62706E023703}">
                                <ahyp:hlinkClr xmlns:ahyp="http://schemas.microsoft.com/office/drawing/2018/hyperlinkcolor" val="tx"/>
                              </a:ext>
                            </a:extLst>
                          </a:hlinkClick>
                        </a:rPr>
                        <a:t>https://www.gov.uk/trade-tariff</a:t>
                      </a:r>
                      <a:r>
                        <a:rPr lang="en-US" sz="1400" b="0" i="0" dirty="0">
                          <a:solidFill>
                            <a:schemeClr val="tx1"/>
                          </a:solidFill>
                          <a:latin typeface="Gill Sans Nova" panose="020B0602020104020203" pitchFamily="34" charset="0"/>
                        </a:rPr>
                        <a:t>) please ensure all items have this and their country of origin.</a:t>
                      </a:r>
                    </a:p>
                    <a:p>
                      <a:pPr>
                        <a:buFontTx/>
                        <a:buChar char="-"/>
                      </a:pPr>
                      <a:r>
                        <a:rPr lang="en-US" sz="1400" b="0" i="0" dirty="0">
                          <a:solidFill>
                            <a:schemeClr val="tx1"/>
                          </a:solidFill>
                          <a:latin typeface="Gill Sans Nova" panose="020B0602020104020203" pitchFamily="34" charset="0"/>
                        </a:rPr>
                        <a:t> Piece count, Net and Gross weight per commodity, Dimensions required per box/pallet etc.</a:t>
                      </a:r>
                    </a:p>
                    <a:p>
                      <a:pPr>
                        <a:buFontTx/>
                        <a:buChar char="-"/>
                      </a:pPr>
                      <a:r>
                        <a:rPr lang="en-US" sz="1400" b="0" i="0" dirty="0">
                          <a:solidFill>
                            <a:schemeClr val="tx1"/>
                          </a:solidFill>
                          <a:latin typeface="Gill Sans Nova" panose="020B0602020104020203" pitchFamily="34" charset="0"/>
                        </a:rPr>
                        <a:t> Highlight on invoice the reason for import including event name and dates.</a:t>
                      </a:r>
                    </a:p>
                    <a:p>
                      <a:endParaRPr lang="en-US" sz="1400" dirty="0"/>
                    </a:p>
                  </a:txBody>
                  <a:tcPr/>
                </a:tc>
                <a:extLst>
                  <a:ext uri="{0D108BD9-81ED-4DB2-BD59-A6C34878D82A}">
                    <a16:rowId xmlns:a16="http://schemas.microsoft.com/office/drawing/2014/main" val="1461276089"/>
                  </a:ext>
                </a:extLst>
              </a:tr>
            </a:tbl>
          </a:graphicData>
        </a:graphic>
      </p:graphicFrame>
    </p:spTree>
    <p:extLst>
      <p:ext uri="{BB962C8B-B14F-4D97-AF65-F5344CB8AC3E}">
        <p14:creationId xmlns:p14="http://schemas.microsoft.com/office/powerpoint/2010/main" val="4193872151"/>
      </p:ext>
    </p:extLst>
  </p:cSld>
  <p:clrMapOvr>
    <a:masterClrMapping/>
  </p:clrMapOvr>
</p:sld>
</file>

<file path=ppt/theme/theme1.xml><?xml version="1.0" encoding="utf-8"?>
<a:theme xmlns:a="http://schemas.openxmlformats.org/drawingml/2006/main" name="HeadlinesVTI">
  <a:themeElements>
    <a:clrScheme name="Headlines">
      <a:dk1>
        <a:sysClr val="windowText" lastClr="000000"/>
      </a:dk1>
      <a:lt1>
        <a:sysClr val="window" lastClr="FFFFFF"/>
      </a:lt1>
      <a:dk2>
        <a:srgbClr val="232C41"/>
      </a:dk2>
      <a:lt2>
        <a:srgbClr val="F6F4EF"/>
      </a:lt2>
      <a:accent1>
        <a:srgbClr val="439EB7"/>
      </a:accent1>
      <a:accent2>
        <a:srgbClr val="E20E65"/>
      </a:accent2>
      <a:accent3>
        <a:srgbClr val="F59324"/>
      </a:accent3>
      <a:accent4>
        <a:srgbClr val="5046B9"/>
      </a:accent4>
      <a:accent5>
        <a:srgbClr val="5CB678"/>
      </a:accent5>
      <a:accent6>
        <a:srgbClr val="9717F7"/>
      </a:accent6>
      <a:hlink>
        <a:srgbClr val="E80095"/>
      </a:hlink>
      <a:folHlink>
        <a:srgbClr val="808080"/>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63234A1B4EDC4D986D796259CFCC37" ma:contentTypeVersion="14" ma:contentTypeDescription="Create a new document." ma:contentTypeScope="" ma:versionID="1a4c03ee6483ef3f8e8cdecce985b8b8">
  <xsd:schema xmlns:xsd="http://www.w3.org/2001/XMLSchema" xmlns:xs="http://www.w3.org/2001/XMLSchema" xmlns:p="http://schemas.microsoft.com/office/2006/metadata/properties" xmlns:ns2="ffd31028-4f20-464f-9431-2c85cd7f0196" xmlns:ns3="6dcbbe2c-374c-47e0-899e-03de10129814" targetNamespace="http://schemas.microsoft.com/office/2006/metadata/properties" ma:root="true" ma:fieldsID="2cbe2bcdb728ca3884507a6d04ce4eda" ns2:_="" ns3:_="">
    <xsd:import namespace="ffd31028-4f20-464f-9431-2c85cd7f0196"/>
    <xsd:import namespace="6dcbbe2c-374c-47e0-899e-03de1012981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GenerationTime" minOccurs="0"/>
                <xsd:element ref="ns2:MediaServiceEventHashCode" minOccurs="0"/>
                <xsd:element ref="ns2:lcf76f155ced4ddcb4097134ff3c332f" minOccurs="0"/>
                <xsd:element ref="ns2:MediaServiceOCR"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d31028-4f20-464f-9431-2c85cd7f01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a3e9e67-f5ab-4557-9035-0a93c0dd6d80"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bbe2c-374c-47e0-899e-03de1012981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168fddf-3a6f-4c98-8487-92d4ed63feac}" ma:internalName="TaxCatchAll" ma:showField="CatchAllData" ma:web="6dcbbe2c-374c-47e0-899e-03de1012981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0FCB3E-6C17-4368-9EB6-2377DBE5AD19}"/>
</file>

<file path=customXml/itemProps2.xml><?xml version="1.0" encoding="utf-8"?>
<ds:datastoreItem xmlns:ds="http://schemas.openxmlformats.org/officeDocument/2006/customXml" ds:itemID="{2B7CD005-6A9D-4FF4-83AD-168619189E7C}"/>
</file>

<file path=docProps/app.xml><?xml version="1.0" encoding="utf-8"?>
<Properties xmlns="http://schemas.openxmlformats.org/officeDocument/2006/extended-properties" xmlns:vt="http://schemas.openxmlformats.org/officeDocument/2006/docPropsVTypes">
  <TotalTime>2738</TotalTime>
  <Words>712</Words>
  <Application>Microsoft Macintosh PowerPoint</Application>
  <PresentationFormat>Widescreen</PresentationFormat>
  <Paragraphs>86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Avenir Next LT Pro</vt:lpstr>
      <vt:lpstr>Gill Sans Nova</vt:lpstr>
      <vt:lpstr>Sitka Banner</vt:lpstr>
      <vt:lpstr>HeadlinesVTI</vt:lpstr>
      <vt:lpstr>CLS LTD</vt:lpstr>
      <vt:lpstr>EVENT INFORMATION</vt:lpstr>
      <vt:lpstr>CONSIGNMENT INSTRUCTIONS</vt:lpstr>
      <vt:lpstr>CUSTOMS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CLS LTD</dc:title>
  <dc:creator>Paul Attwood</dc:creator>
  <cp:lastModifiedBy>Paul Attwood</cp:lastModifiedBy>
  <cp:revision>3</cp:revision>
  <dcterms:created xsi:type="dcterms:W3CDTF">2023-02-12T12:56:02Z</dcterms:created>
  <dcterms:modified xsi:type="dcterms:W3CDTF">2023-07-18T08:45:42Z</dcterms:modified>
</cp:coreProperties>
</file>