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sldIdLst>
    <p:sldId id="256" r:id="rId5"/>
    <p:sldId id="335" r:id="rId6"/>
    <p:sldId id="342" r:id="rId7"/>
    <p:sldId id="260" r:id="rId8"/>
    <p:sldId id="262" r:id="rId9"/>
    <p:sldId id="263" r:id="rId10"/>
    <p:sldId id="264" r:id="rId11"/>
    <p:sldId id="265" r:id="rId12"/>
    <p:sldId id="266" r:id="rId13"/>
    <p:sldId id="267" r:id="rId14"/>
    <p:sldId id="269" r:id="rId15"/>
    <p:sldId id="341" r:id="rId16"/>
    <p:sldId id="270" r:id="rId17"/>
    <p:sldId id="271" r:id="rId18"/>
    <p:sldId id="272" r:id="rId19"/>
    <p:sldId id="343" r:id="rId20"/>
    <p:sldId id="336" r:id="rId21"/>
    <p:sldId id="337" r:id="rId22"/>
    <p:sldId id="339" r:id="rId23"/>
    <p:sldId id="340" r:id="rId24"/>
    <p:sldId id="33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0A32"/>
    <a:srgbClr val="112350"/>
    <a:srgbClr val="00929F"/>
    <a:srgbClr val="E9EEEA"/>
    <a:srgbClr val="BF0688"/>
    <a:srgbClr val="FFFCFB"/>
    <a:srgbClr val="CA05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3" d="100"/>
          <a:sy n="93" d="100"/>
        </p:scale>
        <p:origin x="8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91D44-C256-48F3-A40A-74E33DA1DB3B}"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8C91-113A-4ABA-B629-D2F45516F3A5}" type="slidenum">
              <a:rPr lang="en-US" smtClean="0"/>
              <a:t>‹#›</a:t>
            </a:fld>
            <a:endParaRPr lang="en-US"/>
          </a:p>
        </p:txBody>
      </p:sp>
    </p:spTree>
    <p:extLst>
      <p:ext uri="{BB962C8B-B14F-4D97-AF65-F5344CB8AC3E}">
        <p14:creationId xmlns:p14="http://schemas.microsoft.com/office/powerpoint/2010/main" val="7855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DE93-26B1-6217-63EE-2B993BBE5A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3347BF-B65F-9B2A-9E46-98AB645F7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37EF36-2B45-B993-99E4-F80E2EEAFE8F}"/>
              </a:ext>
            </a:extLst>
          </p:cNvPr>
          <p:cNvSpPr>
            <a:spLocks noGrp="1"/>
          </p:cNvSpPr>
          <p:nvPr>
            <p:ph type="dt" sz="half" idx="10"/>
          </p:nvPr>
        </p:nvSpPr>
        <p:spPr/>
        <p:txBody>
          <a:bodyPr/>
          <a:lstStyle/>
          <a:p>
            <a:fld id="{35D9D82D-F8F7-4B0C-88C7-3169D69D0306}" type="datetime1">
              <a:rPr lang="en-US" smtClean="0"/>
              <a:t>1/16/2024</a:t>
            </a:fld>
            <a:endParaRPr lang="en-US"/>
          </a:p>
        </p:txBody>
      </p:sp>
      <p:sp>
        <p:nvSpPr>
          <p:cNvPr id="5" name="Footer Placeholder 4">
            <a:extLst>
              <a:ext uri="{FF2B5EF4-FFF2-40B4-BE49-F238E27FC236}">
                <a16:creationId xmlns:a16="http://schemas.microsoft.com/office/drawing/2014/main" id="{40BD9864-6E71-5E1D-E148-0C69B8F1DC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ACDB9-5B74-C044-F70C-5F50484758A1}"/>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169851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994F-FBE2-9B7D-A423-1E47524DBE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DA5E9-DF12-0F8F-FD14-D6DED99101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99B01-1E58-6B31-AEEC-A5DFBB6AC21B}"/>
              </a:ext>
            </a:extLst>
          </p:cNvPr>
          <p:cNvSpPr>
            <a:spLocks noGrp="1"/>
          </p:cNvSpPr>
          <p:nvPr>
            <p:ph type="dt" sz="half" idx="10"/>
          </p:nvPr>
        </p:nvSpPr>
        <p:spPr/>
        <p:txBody>
          <a:bodyPr/>
          <a:lstStyle/>
          <a:p>
            <a:fld id="{CC5B5525-7EAA-4E5A-8651-B1E06B79A14E}" type="datetime1">
              <a:rPr lang="en-US" smtClean="0"/>
              <a:t>1/16/2024</a:t>
            </a:fld>
            <a:endParaRPr lang="en-US"/>
          </a:p>
        </p:txBody>
      </p:sp>
      <p:sp>
        <p:nvSpPr>
          <p:cNvPr id="5" name="Footer Placeholder 4">
            <a:extLst>
              <a:ext uri="{FF2B5EF4-FFF2-40B4-BE49-F238E27FC236}">
                <a16:creationId xmlns:a16="http://schemas.microsoft.com/office/drawing/2014/main" id="{F3E06433-B4C3-2072-EBE1-DA652D7F0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B7614-5D3A-1BC6-288E-A408934F8CBC}"/>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40891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38867E-01E0-94F1-2212-5B2F8DB80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B68266-95A2-9F25-4953-C98FF5FE15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B9DB7-23D0-A3BC-1386-F301E0978D82}"/>
              </a:ext>
            </a:extLst>
          </p:cNvPr>
          <p:cNvSpPr>
            <a:spLocks noGrp="1"/>
          </p:cNvSpPr>
          <p:nvPr>
            <p:ph type="dt" sz="half" idx="10"/>
          </p:nvPr>
        </p:nvSpPr>
        <p:spPr/>
        <p:txBody>
          <a:bodyPr/>
          <a:lstStyle/>
          <a:p>
            <a:fld id="{A3E084EB-0765-42EF-9F8C-3E230623328A}" type="datetime1">
              <a:rPr lang="en-US" smtClean="0"/>
              <a:t>1/16/2024</a:t>
            </a:fld>
            <a:endParaRPr lang="en-US"/>
          </a:p>
        </p:txBody>
      </p:sp>
      <p:sp>
        <p:nvSpPr>
          <p:cNvPr id="5" name="Footer Placeholder 4">
            <a:extLst>
              <a:ext uri="{FF2B5EF4-FFF2-40B4-BE49-F238E27FC236}">
                <a16:creationId xmlns:a16="http://schemas.microsoft.com/office/drawing/2014/main" id="{0A12FAB5-5131-6CA5-A5BC-451AAA98F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987600-C905-E36E-0223-AE52F00AA09E}"/>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4022432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35770-5749-180F-D701-DA5BEA262F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75AAC-F1A6-F1FD-94EB-9E5DFBBCF5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081CC-A35C-25D6-1676-C085822EC40B}"/>
              </a:ext>
            </a:extLst>
          </p:cNvPr>
          <p:cNvSpPr>
            <a:spLocks noGrp="1"/>
          </p:cNvSpPr>
          <p:nvPr>
            <p:ph type="dt" sz="half" idx="10"/>
          </p:nvPr>
        </p:nvSpPr>
        <p:spPr/>
        <p:txBody>
          <a:bodyPr/>
          <a:lstStyle/>
          <a:p>
            <a:fld id="{C71BD1A4-34E5-4AF1-AA68-2DF20C91BDDB}" type="datetime1">
              <a:rPr lang="en-US" smtClean="0"/>
              <a:t>1/16/2024</a:t>
            </a:fld>
            <a:endParaRPr lang="en-US"/>
          </a:p>
        </p:txBody>
      </p:sp>
      <p:sp>
        <p:nvSpPr>
          <p:cNvPr id="5" name="Footer Placeholder 4">
            <a:extLst>
              <a:ext uri="{FF2B5EF4-FFF2-40B4-BE49-F238E27FC236}">
                <a16:creationId xmlns:a16="http://schemas.microsoft.com/office/drawing/2014/main" id="{43D73F46-44CB-3EBB-14C1-A54CF4B69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BDC40-6C79-2AEC-827B-4FA530A10F6C}"/>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519803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98373-E86B-A0FB-00D5-B7EF84CB54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8FDB91-1A6A-0B2A-B4F2-664930A0BB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95EB41-CDDB-268E-05CB-97C1FE81BAA5}"/>
              </a:ext>
            </a:extLst>
          </p:cNvPr>
          <p:cNvSpPr>
            <a:spLocks noGrp="1"/>
          </p:cNvSpPr>
          <p:nvPr>
            <p:ph type="dt" sz="half" idx="10"/>
          </p:nvPr>
        </p:nvSpPr>
        <p:spPr/>
        <p:txBody>
          <a:bodyPr/>
          <a:lstStyle/>
          <a:p>
            <a:fld id="{777D922A-7C89-4B55-B21A-C15CC74DDD4E}" type="datetime1">
              <a:rPr lang="en-US" smtClean="0"/>
              <a:t>1/16/2024</a:t>
            </a:fld>
            <a:endParaRPr lang="en-US"/>
          </a:p>
        </p:txBody>
      </p:sp>
      <p:sp>
        <p:nvSpPr>
          <p:cNvPr id="5" name="Footer Placeholder 4">
            <a:extLst>
              <a:ext uri="{FF2B5EF4-FFF2-40B4-BE49-F238E27FC236}">
                <a16:creationId xmlns:a16="http://schemas.microsoft.com/office/drawing/2014/main" id="{8E7E63C1-6645-5365-8B0F-2655EDF41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4E729-61E2-9018-854F-961E3AAB9DBA}"/>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271768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2DA2-8D62-7C71-5D3D-C78C26E097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BEF25-60AD-7A25-6CAD-1AEB417379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18B7DB-FC52-E0BC-1FA8-448C579A4E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9B70F8-5D0E-45F3-61C9-7F5EC37D251C}"/>
              </a:ext>
            </a:extLst>
          </p:cNvPr>
          <p:cNvSpPr>
            <a:spLocks noGrp="1"/>
          </p:cNvSpPr>
          <p:nvPr>
            <p:ph type="dt" sz="half" idx="10"/>
          </p:nvPr>
        </p:nvSpPr>
        <p:spPr/>
        <p:txBody>
          <a:bodyPr/>
          <a:lstStyle/>
          <a:p>
            <a:fld id="{76B8B4AE-0BC7-4453-9EE4-87216913F4D7}" type="datetime1">
              <a:rPr lang="en-US" smtClean="0"/>
              <a:t>1/16/2024</a:t>
            </a:fld>
            <a:endParaRPr lang="en-US"/>
          </a:p>
        </p:txBody>
      </p:sp>
      <p:sp>
        <p:nvSpPr>
          <p:cNvPr id="6" name="Footer Placeholder 5">
            <a:extLst>
              <a:ext uri="{FF2B5EF4-FFF2-40B4-BE49-F238E27FC236}">
                <a16:creationId xmlns:a16="http://schemas.microsoft.com/office/drawing/2014/main" id="{15D8433C-3F3D-00CD-F217-9239F1064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E60963-41D4-5CE6-2CEC-11E5FE17E194}"/>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80950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3C4FD-D61B-87F6-C194-C324805B0D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54FBC1-1FA3-ED8D-48B5-7EAC0505DE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028178-DE4F-8E74-D027-A12112B3A9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E0484A-250F-F428-7356-33E3EF3B8F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29C58E-819A-494C-E81B-F51063FF93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BA9AC4-F72D-08B0-9650-5651C5ED1B6F}"/>
              </a:ext>
            </a:extLst>
          </p:cNvPr>
          <p:cNvSpPr>
            <a:spLocks noGrp="1"/>
          </p:cNvSpPr>
          <p:nvPr>
            <p:ph type="dt" sz="half" idx="10"/>
          </p:nvPr>
        </p:nvSpPr>
        <p:spPr/>
        <p:txBody>
          <a:bodyPr/>
          <a:lstStyle/>
          <a:p>
            <a:fld id="{FCEB43A1-F47E-4578-AFBC-8C181735DF1C}" type="datetime1">
              <a:rPr lang="en-US" smtClean="0"/>
              <a:t>1/16/2024</a:t>
            </a:fld>
            <a:endParaRPr lang="en-US"/>
          </a:p>
        </p:txBody>
      </p:sp>
      <p:sp>
        <p:nvSpPr>
          <p:cNvPr id="8" name="Footer Placeholder 7">
            <a:extLst>
              <a:ext uri="{FF2B5EF4-FFF2-40B4-BE49-F238E27FC236}">
                <a16:creationId xmlns:a16="http://schemas.microsoft.com/office/drawing/2014/main" id="{3560F222-B5E1-8C9F-9BD7-752CB8EEEF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D421ED-A256-8378-35DA-443067AC4E3B}"/>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285139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205E0-9CC7-85E2-9E88-ACC10A5D65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93E5919-B842-B0ED-3AD2-617CF54C8B87}"/>
              </a:ext>
            </a:extLst>
          </p:cNvPr>
          <p:cNvSpPr>
            <a:spLocks noGrp="1"/>
          </p:cNvSpPr>
          <p:nvPr>
            <p:ph type="dt" sz="half" idx="10"/>
          </p:nvPr>
        </p:nvSpPr>
        <p:spPr/>
        <p:txBody>
          <a:bodyPr/>
          <a:lstStyle/>
          <a:p>
            <a:fld id="{59A365B4-B255-41F8-B971-045307D6C673}" type="datetime1">
              <a:rPr lang="en-US" smtClean="0"/>
              <a:t>1/16/2024</a:t>
            </a:fld>
            <a:endParaRPr lang="en-US"/>
          </a:p>
        </p:txBody>
      </p:sp>
      <p:sp>
        <p:nvSpPr>
          <p:cNvPr id="4" name="Footer Placeholder 3">
            <a:extLst>
              <a:ext uri="{FF2B5EF4-FFF2-40B4-BE49-F238E27FC236}">
                <a16:creationId xmlns:a16="http://schemas.microsoft.com/office/drawing/2014/main" id="{30145840-F125-7072-EFE0-7A76087F71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093CB7-6754-FB61-3857-01AB6283FD2F}"/>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2088468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8B293C-0054-2544-0C88-54E0F1217764}"/>
              </a:ext>
            </a:extLst>
          </p:cNvPr>
          <p:cNvSpPr>
            <a:spLocks noGrp="1"/>
          </p:cNvSpPr>
          <p:nvPr>
            <p:ph type="dt" sz="half" idx="10"/>
          </p:nvPr>
        </p:nvSpPr>
        <p:spPr/>
        <p:txBody>
          <a:bodyPr/>
          <a:lstStyle/>
          <a:p>
            <a:fld id="{53CF854D-9FAF-4065-AB01-861DEB060B69}" type="datetime1">
              <a:rPr lang="en-US" smtClean="0"/>
              <a:t>1/16/2024</a:t>
            </a:fld>
            <a:endParaRPr lang="en-US"/>
          </a:p>
        </p:txBody>
      </p:sp>
      <p:sp>
        <p:nvSpPr>
          <p:cNvPr id="3" name="Footer Placeholder 2">
            <a:extLst>
              <a:ext uri="{FF2B5EF4-FFF2-40B4-BE49-F238E27FC236}">
                <a16:creationId xmlns:a16="http://schemas.microsoft.com/office/drawing/2014/main" id="{F31D09C6-C869-1381-1AFF-DA790D4CBB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B8BB65-1DAC-CD47-F9A6-EA5255928E5E}"/>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219242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5C72E-7BAA-534E-6A86-3C49E01E0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ED4085-277D-6555-1D54-418D320BE1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1D999E-66DF-3A3E-4D51-ADA204EC5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0B6EBA-9B06-53CA-23CC-F24023FAE870}"/>
              </a:ext>
            </a:extLst>
          </p:cNvPr>
          <p:cNvSpPr>
            <a:spLocks noGrp="1"/>
          </p:cNvSpPr>
          <p:nvPr>
            <p:ph type="dt" sz="half" idx="10"/>
          </p:nvPr>
        </p:nvSpPr>
        <p:spPr/>
        <p:txBody>
          <a:bodyPr/>
          <a:lstStyle/>
          <a:p>
            <a:fld id="{D1058D15-D939-420A-9833-503E8B6D9700}" type="datetime1">
              <a:rPr lang="en-US" smtClean="0"/>
              <a:t>1/16/2024</a:t>
            </a:fld>
            <a:endParaRPr lang="en-US"/>
          </a:p>
        </p:txBody>
      </p:sp>
      <p:sp>
        <p:nvSpPr>
          <p:cNvPr id="6" name="Footer Placeholder 5">
            <a:extLst>
              <a:ext uri="{FF2B5EF4-FFF2-40B4-BE49-F238E27FC236}">
                <a16:creationId xmlns:a16="http://schemas.microsoft.com/office/drawing/2014/main" id="{E412F62F-73C2-1054-1E42-1829FE54A2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8B874-8D30-406B-45CB-F65894B11DB5}"/>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293514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6D169-AC91-FEB7-2076-2714A3FAEA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EE6BC5-43E6-4321-DD8A-D9EC7B713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83CB16-02C1-D0F7-0642-2D969897C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8263FC-0ED9-E9BD-69C4-A016CE3B869F}"/>
              </a:ext>
            </a:extLst>
          </p:cNvPr>
          <p:cNvSpPr>
            <a:spLocks noGrp="1"/>
          </p:cNvSpPr>
          <p:nvPr>
            <p:ph type="dt" sz="half" idx="10"/>
          </p:nvPr>
        </p:nvSpPr>
        <p:spPr/>
        <p:txBody>
          <a:bodyPr/>
          <a:lstStyle/>
          <a:p>
            <a:fld id="{29CD62C1-1391-4223-8878-88613C6094C3}" type="datetime1">
              <a:rPr lang="en-US" smtClean="0"/>
              <a:t>1/16/2024</a:t>
            </a:fld>
            <a:endParaRPr lang="en-US"/>
          </a:p>
        </p:txBody>
      </p:sp>
      <p:sp>
        <p:nvSpPr>
          <p:cNvPr id="6" name="Footer Placeholder 5">
            <a:extLst>
              <a:ext uri="{FF2B5EF4-FFF2-40B4-BE49-F238E27FC236}">
                <a16:creationId xmlns:a16="http://schemas.microsoft.com/office/drawing/2014/main" id="{C5C30D74-A708-2439-35F7-014EBAE3BB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465DA1-F24D-C63F-09CC-46DD12009E6E}"/>
              </a:ext>
            </a:extLst>
          </p:cNvPr>
          <p:cNvSpPr>
            <a:spLocks noGrp="1"/>
          </p:cNvSpPr>
          <p:nvPr>
            <p:ph type="sldNum" sz="quarter" idx="12"/>
          </p:nvPr>
        </p:nvSpPr>
        <p:spPr/>
        <p:txBody>
          <a:bodyPr/>
          <a:lstStyle/>
          <a:p>
            <a:fld id="{9A77A881-D7A5-458B-A6F1-C76D62D5AA35}" type="slidenum">
              <a:rPr lang="en-US" smtClean="0"/>
              <a:t>‹#›</a:t>
            </a:fld>
            <a:endParaRPr lang="en-US"/>
          </a:p>
        </p:txBody>
      </p:sp>
    </p:spTree>
    <p:extLst>
      <p:ext uri="{BB962C8B-B14F-4D97-AF65-F5344CB8AC3E}">
        <p14:creationId xmlns:p14="http://schemas.microsoft.com/office/powerpoint/2010/main" val="3129770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9EEE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92267E-BE3B-A29D-0350-B167732A3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F002EF-B894-AC75-A1AF-672711F1D1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15C4C-C090-6E82-D3DD-5A2925004D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242B3-AE91-4E5C-A4DB-F8D4CC3D45DD}" type="datetime1">
              <a:rPr lang="en-US" smtClean="0"/>
              <a:t>1/16/2024</a:t>
            </a:fld>
            <a:endParaRPr lang="en-US"/>
          </a:p>
        </p:txBody>
      </p:sp>
      <p:sp>
        <p:nvSpPr>
          <p:cNvPr id="5" name="Footer Placeholder 4">
            <a:extLst>
              <a:ext uri="{FF2B5EF4-FFF2-40B4-BE49-F238E27FC236}">
                <a16:creationId xmlns:a16="http://schemas.microsoft.com/office/drawing/2014/main" id="{A267FC3D-4F19-BE98-A45B-BD244AAECB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71FEF6-604B-410B-2957-DB6529CD77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7A881-D7A5-458B-A6F1-C76D62D5AA35}" type="slidenum">
              <a:rPr lang="en-US" smtClean="0"/>
              <a:t>‹#›</a:t>
            </a:fld>
            <a:endParaRPr lang="en-US"/>
          </a:p>
        </p:txBody>
      </p:sp>
    </p:spTree>
    <p:extLst>
      <p:ext uri="{BB962C8B-B14F-4D97-AF65-F5344CB8AC3E}">
        <p14:creationId xmlns:p14="http://schemas.microsoft.com/office/powerpoint/2010/main" val="1053177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distributech.com/"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mobileapps@clarionevent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matchmaking.grip.events/distributechinternational2024/event-login"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2.svg"/><Relationship Id="rId2" Type="http://schemas.openxmlformats.org/officeDocument/2006/relationships/hyperlink" Target="https://support.grip.events/calendar-sync"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D51AF-94CC-C6A0-96D7-07560D6C4C1D}"/>
              </a:ext>
            </a:extLst>
          </p:cNvPr>
          <p:cNvSpPr>
            <a:spLocks noGrp="1"/>
          </p:cNvSpPr>
          <p:nvPr>
            <p:ph type="ctrTitle"/>
          </p:nvPr>
        </p:nvSpPr>
        <p:spPr>
          <a:xfrm>
            <a:off x="6400802" y="1335426"/>
            <a:ext cx="4305670" cy="2387600"/>
          </a:xfrm>
        </p:spPr>
        <p:txBody>
          <a:bodyPr>
            <a:normAutofit fontScale="90000"/>
          </a:bodyPr>
          <a:lstStyle/>
          <a:p>
            <a:pPr algn="l"/>
            <a:r>
              <a:rPr lang="en-US" dirty="0">
                <a:solidFill>
                  <a:srgbClr val="0A0A32"/>
                </a:solidFill>
                <a:latin typeface="Barlow Condensed" panose="00000506000000000000" pitchFamily="2" charset="0"/>
              </a:rPr>
              <a:t>Mobile App &amp; Platform Resource Guide</a:t>
            </a:r>
          </a:p>
        </p:txBody>
      </p:sp>
      <p:sp>
        <p:nvSpPr>
          <p:cNvPr id="3" name="Subtitle 2">
            <a:extLst>
              <a:ext uri="{FF2B5EF4-FFF2-40B4-BE49-F238E27FC236}">
                <a16:creationId xmlns:a16="http://schemas.microsoft.com/office/drawing/2014/main" id="{4FA9B624-462F-543F-05E5-192251367060}"/>
              </a:ext>
            </a:extLst>
          </p:cNvPr>
          <p:cNvSpPr>
            <a:spLocks noGrp="1"/>
          </p:cNvSpPr>
          <p:nvPr>
            <p:ph type="subTitle" idx="1"/>
          </p:nvPr>
        </p:nvSpPr>
        <p:spPr>
          <a:xfrm>
            <a:off x="6250058" y="6016550"/>
            <a:ext cx="1977885" cy="632728"/>
          </a:xfrm>
        </p:spPr>
        <p:txBody>
          <a:bodyPr>
            <a:normAutofit/>
          </a:bodyPr>
          <a:lstStyle/>
          <a:p>
            <a:r>
              <a:rPr lang="en-US" sz="1200" dirty="0">
                <a:hlinkClick r:id="rId2"/>
              </a:rPr>
              <a:t>DISTRIBUTECH International® 2024: The leading T&amp;D Event</a:t>
            </a:r>
            <a:endParaRPr lang="en-US" sz="1200" dirty="0">
              <a:latin typeface="Barlow Condensed" panose="00000506000000000000" pitchFamily="2" charset="0"/>
            </a:endParaRPr>
          </a:p>
        </p:txBody>
      </p:sp>
      <p:pic>
        <p:nvPicPr>
          <p:cNvPr id="1028" name="Picture 4" descr="A close-up of a logo&#10;&#10;Description automatically generated">
            <a:extLst>
              <a:ext uri="{FF2B5EF4-FFF2-40B4-BE49-F238E27FC236}">
                <a16:creationId xmlns:a16="http://schemas.microsoft.com/office/drawing/2014/main" id="{3C195BC6-5EC3-7AE6-373C-530D94C92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3602" y="5932132"/>
            <a:ext cx="8382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white poster with blue and green text&#10;&#10;Description automatically generated">
            <a:extLst>
              <a:ext uri="{FF2B5EF4-FFF2-40B4-BE49-F238E27FC236}">
                <a16:creationId xmlns:a16="http://schemas.microsoft.com/office/drawing/2014/main" id="{8C7C97BF-5527-0045-DC30-4621D3A72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162261" cy="6858000"/>
          </a:xfrm>
          <a:prstGeom prst="rect">
            <a:avLst/>
          </a:prstGeom>
        </p:spPr>
      </p:pic>
    </p:spTree>
    <p:extLst>
      <p:ext uri="{BB962C8B-B14F-4D97-AF65-F5344CB8AC3E}">
        <p14:creationId xmlns:p14="http://schemas.microsoft.com/office/powerpoint/2010/main" val="336668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931557" cy="1325563"/>
          </a:xfrm>
        </p:spPr>
        <p:txBody>
          <a:bodyPr>
            <a:normAutofit/>
          </a:bodyPr>
          <a:lstStyle/>
          <a:p>
            <a:r>
              <a:rPr lang="en-US" b="1" dirty="0">
                <a:solidFill>
                  <a:srgbClr val="0A0A32"/>
                </a:solidFill>
                <a:latin typeface="Barlow Condensed" panose="00000506000000000000" pitchFamily="2" charset="0"/>
              </a:rPr>
              <a:t>PUSH NOTIFICATIONS</a:t>
            </a:r>
            <a:endParaRPr lang="en-US" dirty="0">
              <a:solidFill>
                <a:srgbClr val="0A0A32"/>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847281" cy="1531445"/>
          </a:xfrm>
          <a:prstGeom prst="rect">
            <a:avLst/>
          </a:prstGeom>
          <a:noFill/>
        </p:spPr>
        <p:txBody>
          <a:bodyPr wrap="square">
            <a:spAutoFit/>
          </a:bodyPr>
          <a:lstStyle/>
          <a:p>
            <a:pPr marL="0" indent="0" defTabSz="676656">
              <a:lnSpc>
                <a:spcPct val="150000"/>
              </a:lnSpc>
              <a:spcBef>
                <a:spcPts val="740"/>
              </a:spcBef>
              <a:buNone/>
            </a:pPr>
            <a:r>
              <a:rPr lang="en-US" sz="1600" dirty="0">
                <a:ea typeface="Gadugi"/>
              </a:rPr>
              <a:t>Stay informed while at the show by enabling push notifications to your device.  Using the mobile app, click "Notifications" at the bottom, then "Turn on Notifications".  A box will pop-up asking you to "Allow" notifications on your device.  </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10</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Graphic 14" descr="Arrow: Clockwise curve with solid fill">
            <a:extLst>
              <a:ext uri="{FF2B5EF4-FFF2-40B4-BE49-F238E27FC236}">
                <a16:creationId xmlns:a16="http://schemas.microsoft.com/office/drawing/2014/main" id="{6345E456-4FD6-0AFC-FFE0-91004830EF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3980000">
            <a:off x="9329569" y="3898806"/>
            <a:ext cx="1086815" cy="1086815"/>
          </a:xfrm>
          <a:prstGeom prst="rect">
            <a:avLst/>
          </a:prstGeom>
        </p:spPr>
      </p:pic>
      <p:pic>
        <p:nvPicPr>
          <p:cNvPr id="8" name="Picture 7" descr="A screenshot of a phone&#10;&#10;Description automatically generated">
            <a:extLst>
              <a:ext uri="{FF2B5EF4-FFF2-40B4-BE49-F238E27FC236}">
                <a16:creationId xmlns:a16="http://schemas.microsoft.com/office/drawing/2014/main" id="{1392E0A0-6822-80CC-7CFE-AECE6C353D0C}"/>
              </a:ext>
            </a:extLst>
          </p:cNvPr>
          <p:cNvPicPr>
            <a:picLocks noChangeAspect="1"/>
          </p:cNvPicPr>
          <p:nvPr/>
        </p:nvPicPr>
        <p:blipFill rotWithShape="1">
          <a:blip r:embed="rId4">
            <a:extLst>
              <a:ext uri="{28A0092B-C50C-407E-A947-70E740481C1C}">
                <a14:useLocalDpi xmlns:a14="http://schemas.microsoft.com/office/drawing/2010/main" val="0"/>
              </a:ext>
            </a:extLst>
          </a:blip>
          <a:srcRect t="5217"/>
          <a:stretch/>
        </p:blipFill>
        <p:spPr>
          <a:xfrm>
            <a:off x="1464175" y="2112872"/>
            <a:ext cx="2168794" cy="4448616"/>
          </a:xfrm>
          <a:prstGeom prst="rect">
            <a:avLst/>
          </a:prstGeom>
          <a:ln>
            <a:solidFill>
              <a:srgbClr val="0A0A32"/>
            </a:solidFill>
          </a:ln>
        </p:spPr>
      </p:pic>
      <p:pic>
        <p:nvPicPr>
          <p:cNvPr id="17" name="Graphic 16" descr="Arrow: Clockwise curve with solid fill">
            <a:extLst>
              <a:ext uri="{FF2B5EF4-FFF2-40B4-BE49-F238E27FC236}">
                <a16:creationId xmlns:a16="http://schemas.microsoft.com/office/drawing/2014/main" id="{9CEF741E-1331-FB04-31B4-E16CE6537F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240000">
            <a:off x="2137832" y="5186076"/>
            <a:ext cx="1086815" cy="1086815"/>
          </a:xfrm>
          <a:prstGeom prst="rect">
            <a:avLst/>
          </a:prstGeom>
        </p:spPr>
      </p:pic>
      <p:pic>
        <p:nvPicPr>
          <p:cNvPr id="10" name="Picture 9" descr="A screenshot of a phone&#10;&#10;Description automatically generated">
            <a:extLst>
              <a:ext uri="{FF2B5EF4-FFF2-40B4-BE49-F238E27FC236}">
                <a16:creationId xmlns:a16="http://schemas.microsoft.com/office/drawing/2014/main" id="{6A7C7459-D238-DFD9-708A-8F8C7C7FADAC}"/>
              </a:ext>
            </a:extLst>
          </p:cNvPr>
          <p:cNvPicPr>
            <a:picLocks noChangeAspect="1"/>
          </p:cNvPicPr>
          <p:nvPr/>
        </p:nvPicPr>
        <p:blipFill rotWithShape="1">
          <a:blip r:embed="rId5">
            <a:extLst>
              <a:ext uri="{28A0092B-C50C-407E-A947-70E740481C1C}">
                <a14:useLocalDpi xmlns:a14="http://schemas.microsoft.com/office/drawing/2010/main" val="0"/>
              </a:ext>
            </a:extLst>
          </a:blip>
          <a:srcRect t="13768"/>
          <a:stretch/>
        </p:blipFill>
        <p:spPr>
          <a:xfrm>
            <a:off x="7082268" y="2082894"/>
            <a:ext cx="2343447" cy="4373216"/>
          </a:xfrm>
          <a:prstGeom prst="rect">
            <a:avLst/>
          </a:prstGeom>
          <a:ln>
            <a:solidFill>
              <a:srgbClr val="0A0A32"/>
            </a:solidFill>
          </a:ln>
        </p:spPr>
      </p:pic>
    </p:spTree>
    <p:extLst>
      <p:ext uri="{BB962C8B-B14F-4D97-AF65-F5344CB8AC3E}">
        <p14:creationId xmlns:p14="http://schemas.microsoft.com/office/powerpoint/2010/main" val="1477237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998710" y="622670"/>
            <a:ext cx="3820300" cy="1325563"/>
          </a:xfrm>
        </p:spPr>
        <p:txBody>
          <a:bodyPr>
            <a:normAutofit/>
          </a:bodyPr>
          <a:lstStyle/>
          <a:p>
            <a:r>
              <a:rPr lang="en-US" b="1" dirty="0">
                <a:solidFill>
                  <a:srgbClr val="0A0A32"/>
                </a:solidFill>
                <a:latin typeface="Barlow Condensed"/>
              </a:rPr>
              <a:t>BROWSE, FILTER, &amp; SEARCH</a:t>
            </a:r>
            <a:endParaRPr lang="en-US" dirty="0">
              <a:solidFill>
                <a:srgbClr val="0A0A32"/>
              </a:solidFill>
              <a:latin typeface="Barlow Condensed"/>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2585323"/>
          </a:xfrm>
          <a:prstGeom prst="rect">
            <a:avLst/>
          </a:prstGeom>
          <a:noFill/>
        </p:spPr>
        <p:txBody>
          <a:bodyPr wrap="square" lIns="91440" tIns="45720" rIns="91440" bIns="45720" anchor="t">
            <a:spAutoFit/>
          </a:bodyPr>
          <a:lstStyle/>
          <a:p>
            <a:pPr defTabSz="676656"/>
            <a:r>
              <a:rPr lang="en-US" dirty="0">
                <a:ea typeface="Gadugi"/>
              </a:rPr>
              <a:t>To browse for people or companies to connect with, you can click the icon on the home page ("Attendees", "Exhibitors", etc.) and filter the list with the      (for the web platform) or "Filter" (for the mobile app). </a:t>
            </a:r>
            <a:endParaRPr lang="en-US" dirty="0"/>
          </a:p>
          <a:p>
            <a:pPr defTabSz="676656"/>
            <a:r>
              <a:rPr lang="en-US" dirty="0">
                <a:ea typeface="Gadugi"/>
                <a:cs typeface="Calibri"/>
              </a:rPr>
              <a:t>You can also search the platform and the app using the search bar at the top.  When searching via the web platform, you can also filter the results further.   </a:t>
            </a:r>
            <a:endParaRPr lang="en-US" dirty="0"/>
          </a:p>
          <a:p>
            <a:pPr defTabSz="676656"/>
            <a:r>
              <a:rPr lang="en-US" dirty="0">
                <a:ea typeface="Gadugi"/>
                <a:cs typeface="Calibri"/>
              </a:rPr>
              <a:t>Check "Recommended for You" often to see the names the recommendations from the platform (</a:t>
            </a:r>
            <a:r>
              <a:rPr lang="en-US" i="1" dirty="0">
                <a:ea typeface="Gadugi"/>
                <a:cs typeface="Calibri"/>
              </a:rPr>
              <a:t>the more actions you take the in the platform, the more tailored the recommendations will be!</a:t>
            </a:r>
            <a:r>
              <a:rPr lang="en-US" dirty="0">
                <a:ea typeface="Gadugi"/>
                <a:cs typeface="Calibri"/>
              </a:rPr>
              <a:t>). </a:t>
            </a:r>
            <a:endParaRPr lang="en-US" dirty="0"/>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11</a:t>
            </a:fld>
            <a:endParaRPr lang="en-US" dirty="0"/>
          </a:p>
        </p:txBody>
      </p:sp>
      <p:sp>
        <p:nvSpPr>
          <p:cNvPr id="6" name="Rectangle 5">
            <a:extLst>
              <a:ext uri="{FF2B5EF4-FFF2-40B4-BE49-F238E27FC236}">
                <a16:creationId xmlns:a16="http://schemas.microsoft.com/office/drawing/2014/main" id="{651A9A2F-8B77-9984-7B6E-33299921AEEF}"/>
              </a:ext>
            </a:extLst>
          </p:cNvPr>
          <p:cNvSpPr/>
          <p:nvPr/>
        </p:nvSpPr>
        <p:spPr>
          <a:xfrm>
            <a:off x="7226233" y="3192707"/>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A0A32"/>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26A53EA0-5530-5D68-0C9D-F328E4B31E07}"/>
              </a:ext>
            </a:extLst>
          </p:cNvPr>
          <p:cNvSpPr/>
          <p:nvPr/>
        </p:nvSpPr>
        <p:spPr>
          <a:xfrm>
            <a:off x="996651" y="2226552"/>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A0A32"/>
                </a:solidFill>
                <a:latin typeface="Barlow Condensed" panose="00000506000000000000" pitchFamily="2" charset="0"/>
              </a:rPr>
              <a:t>Mobile App</a:t>
            </a:r>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Graphic 4" descr="Caret Down with solid fill">
            <a:extLst>
              <a:ext uri="{FF2B5EF4-FFF2-40B4-BE49-F238E27FC236}">
                <a16:creationId xmlns:a16="http://schemas.microsoft.com/office/drawing/2014/main" id="{DC3AF067-2FF9-C242-1EDD-0F5DD2101F6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90501" y="1087394"/>
            <a:ext cx="399536" cy="399536"/>
          </a:xfrm>
          <a:prstGeom prst="rect">
            <a:avLst/>
          </a:prstGeom>
        </p:spPr>
      </p:pic>
      <p:pic>
        <p:nvPicPr>
          <p:cNvPr id="17" name="Picture 16" descr="A screenshot of a phone&#10;&#10;Description automatically generated">
            <a:extLst>
              <a:ext uri="{FF2B5EF4-FFF2-40B4-BE49-F238E27FC236}">
                <a16:creationId xmlns:a16="http://schemas.microsoft.com/office/drawing/2014/main" id="{766B867D-333F-FAA1-EE8D-DF10CB8FABCB}"/>
              </a:ext>
            </a:extLst>
          </p:cNvPr>
          <p:cNvPicPr>
            <a:picLocks noChangeAspect="1"/>
          </p:cNvPicPr>
          <p:nvPr/>
        </p:nvPicPr>
        <p:blipFill rotWithShape="1">
          <a:blip r:embed="rId4">
            <a:extLst>
              <a:ext uri="{28A0092B-C50C-407E-A947-70E740481C1C}">
                <a14:useLocalDpi xmlns:a14="http://schemas.microsoft.com/office/drawing/2010/main" val="0"/>
              </a:ext>
            </a:extLst>
          </a:blip>
          <a:srcRect t="6119"/>
          <a:stretch/>
        </p:blipFill>
        <p:spPr>
          <a:xfrm>
            <a:off x="365072" y="2940935"/>
            <a:ext cx="1762979" cy="3581826"/>
          </a:xfrm>
          <a:prstGeom prst="rect">
            <a:avLst/>
          </a:prstGeom>
          <a:ln>
            <a:solidFill>
              <a:srgbClr val="0A0A32"/>
            </a:solidFill>
          </a:ln>
        </p:spPr>
      </p:pic>
      <p:pic>
        <p:nvPicPr>
          <p:cNvPr id="20" name="Picture 19" descr="A screenshot of a phone&#10;&#10;Description automatically generated">
            <a:extLst>
              <a:ext uri="{FF2B5EF4-FFF2-40B4-BE49-F238E27FC236}">
                <a16:creationId xmlns:a16="http://schemas.microsoft.com/office/drawing/2014/main" id="{097F1113-2494-6AE4-D2BC-05B800A0257A}"/>
              </a:ext>
            </a:extLst>
          </p:cNvPr>
          <p:cNvPicPr>
            <a:picLocks noChangeAspect="1"/>
          </p:cNvPicPr>
          <p:nvPr/>
        </p:nvPicPr>
        <p:blipFill rotWithShape="1">
          <a:blip r:embed="rId5">
            <a:extLst>
              <a:ext uri="{28A0092B-C50C-407E-A947-70E740481C1C}">
                <a14:useLocalDpi xmlns:a14="http://schemas.microsoft.com/office/drawing/2010/main" val="0"/>
              </a:ext>
            </a:extLst>
          </a:blip>
          <a:srcRect t="7573"/>
          <a:stretch/>
        </p:blipFill>
        <p:spPr>
          <a:xfrm>
            <a:off x="2256201" y="2940935"/>
            <a:ext cx="1790726" cy="3581826"/>
          </a:xfrm>
          <a:prstGeom prst="rect">
            <a:avLst/>
          </a:prstGeom>
          <a:ln>
            <a:solidFill>
              <a:srgbClr val="0A0A32"/>
            </a:solidFill>
          </a:ln>
        </p:spPr>
      </p:pic>
      <p:pic>
        <p:nvPicPr>
          <p:cNvPr id="22" name="Picture 21" descr="A screenshot of a computer&#10;&#10;Description automatically generated">
            <a:extLst>
              <a:ext uri="{FF2B5EF4-FFF2-40B4-BE49-F238E27FC236}">
                <a16:creationId xmlns:a16="http://schemas.microsoft.com/office/drawing/2014/main" id="{57E86506-B3A8-D447-C9C5-DC43CE277D2E}"/>
              </a:ext>
            </a:extLst>
          </p:cNvPr>
          <p:cNvPicPr>
            <a:picLocks noChangeAspect="1"/>
          </p:cNvPicPr>
          <p:nvPr/>
        </p:nvPicPr>
        <p:blipFill rotWithShape="1">
          <a:blip r:embed="rId6">
            <a:extLst>
              <a:ext uri="{28A0092B-C50C-407E-A947-70E740481C1C}">
                <a14:useLocalDpi xmlns:a14="http://schemas.microsoft.com/office/drawing/2010/main" val="0"/>
              </a:ext>
            </a:extLst>
          </a:blip>
          <a:srcRect l="1468" t="10724" r="882" b="20372"/>
          <a:stretch/>
        </p:blipFill>
        <p:spPr>
          <a:xfrm>
            <a:off x="4699214" y="3907148"/>
            <a:ext cx="6654586" cy="2641257"/>
          </a:xfrm>
          <a:prstGeom prst="rect">
            <a:avLst/>
          </a:prstGeom>
          <a:ln>
            <a:solidFill>
              <a:srgbClr val="0A0A32"/>
            </a:solidFill>
          </a:ln>
        </p:spPr>
      </p:pic>
      <p:pic>
        <p:nvPicPr>
          <p:cNvPr id="8" name="Picture 7" descr="A screenshot of a computer&#10;&#10;Description automatically generated">
            <a:extLst>
              <a:ext uri="{FF2B5EF4-FFF2-40B4-BE49-F238E27FC236}">
                <a16:creationId xmlns:a16="http://schemas.microsoft.com/office/drawing/2014/main" id="{908B32AD-94C1-2245-535E-2887B9747E34}"/>
              </a:ext>
            </a:extLst>
          </p:cNvPr>
          <p:cNvPicPr>
            <a:picLocks noChangeAspect="1"/>
          </p:cNvPicPr>
          <p:nvPr/>
        </p:nvPicPr>
        <p:blipFill>
          <a:blip r:embed="rId7"/>
          <a:stretch>
            <a:fillRect/>
          </a:stretch>
        </p:blipFill>
        <p:spPr>
          <a:xfrm>
            <a:off x="7147209" y="5504699"/>
            <a:ext cx="4938137" cy="895657"/>
          </a:xfrm>
          <a:prstGeom prst="rect">
            <a:avLst/>
          </a:prstGeom>
          <a:ln>
            <a:solidFill>
              <a:schemeClr val="tx1"/>
            </a:solidFill>
          </a:ln>
        </p:spPr>
      </p:pic>
    </p:spTree>
    <p:extLst>
      <p:ext uri="{BB962C8B-B14F-4D97-AF65-F5344CB8AC3E}">
        <p14:creationId xmlns:p14="http://schemas.microsoft.com/office/powerpoint/2010/main" val="72742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1F5B8-33DB-4F53-C4BD-2E1E962C512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7D53802-2C64-1C31-B72E-3741F7CDAB26}"/>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0B5EC2E5-3EB1-A7C7-C99C-174E61FDB47A}"/>
              </a:ext>
            </a:extLst>
          </p:cNvPr>
          <p:cNvSpPr>
            <a:spLocks noGrp="1"/>
          </p:cNvSpPr>
          <p:nvPr>
            <p:ph type="title"/>
          </p:nvPr>
        </p:nvSpPr>
        <p:spPr>
          <a:xfrm>
            <a:off x="1009007" y="622670"/>
            <a:ext cx="3078895" cy="1325563"/>
          </a:xfrm>
        </p:spPr>
        <p:txBody>
          <a:bodyPr>
            <a:normAutofit/>
          </a:bodyPr>
          <a:lstStyle/>
          <a:p>
            <a:r>
              <a:rPr lang="en-US" b="1" dirty="0">
                <a:solidFill>
                  <a:srgbClr val="0A0A32"/>
                </a:solidFill>
                <a:latin typeface="Barlow Condensed" panose="00000506000000000000" pitchFamily="2" charset="0"/>
              </a:rPr>
              <a:t>MEETINGS</a:t>
            </a:r>
            <a:br>
              <a:rPr lang="en-US" b="1" dirty="0">
                <a:solidFill>
                  <a:srgbClr val="0A0A32"/>
                </a:solidFill>
                <a:latin typeface="Barlow Condensed" panose="00000506000000000000" pitchFamily="2" charset="0"/>
              </a:rPr>
            </a:br>
            <a:r>
              <a:rPr lang="en-US" dirty="0">
                <a:solidFill>
                  <a:srgbClr val="0A0A32"/>
                </a:solidFill>
                <a:latin typeface="Barlow Condensed" panose="00000506000000000000" pitchFamily="2" charset="0"/>
              </a:rPr>
              <a:t>requesting</a:t>
            </a:r>
          </a:p>
        </p:txBody>
      </p:sp>
      <p:sp>
        <p:nvSpPr>
          <p:cNvPr id="12" name="TextBox 11">
            <a:extLst>
              <a:ext uri="{FF2B5EF4-FFF2-40B4-BE49-F238E27FC236}">
                <a16:creationId xmlns:a16="http://schemas.microsoft.com/office/drawing/2014/main" id="{061CE831-DA76-0514-ECB4-A931E0A75444}"/>
              </a:ext>
            </a:extLst>
          </p:cNvPr>
          <p:cNvSpPr txBox="1"/>
          <p:nvPr/>
        </p:nvSpPr>
        <p:spPr>
          <a:xfrm>
            <a:off x="5236687" y="519373"/>
            <a:ext cx="6699675" cy="1899174"/>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Once you find someone you would like to meet with, click “Request Meeting” next to their name.  Add the date/time and location, as well as a personal message, then click “Request Meeting”.  They will receive an email/push notification that they received a meeting request.  Once a meeting is confirmed, you will receive a notification. </a:t>
            </a:r>
            <a:endParaRPr lang="en-US" sz="2800" dirty="0">
              <a:latin typeface="Gadugi"/>
              <a:ea typeface="Gadugi"/>
            </a:endParaRPr>
          </a:p>
        </p:txBody>
      </p:sp>
      <p:cxnSp>
        <p:nvCxnSpPr>
          <p:cNvPr id="16" name="Straight Connector 15">
            <a:extLst>
              <a:ext uri="{FF2B5EF4-FFF2-40B4-BE49-F238E27FC236}">
                <a16:creationId xmlns:a16="http://schemas.microsoft.com/office/drawing/2014/main" id="{7179AAE2-DEF7-96FB-D889-B1427E5F7B55}"/>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A3AD2B6-2335-F85F-6B6F-342ADD79856A}"/>
              </a:ext>
            </a:extLst>
          </p:cNvPr>
          <p:cNvSpPr>
            <a:spLocks noGrp="1"/>
          </p:cNvSpPr>
          <p:nvPr>
            <p:ph type="sldNum" sz="quarter" idx="12"/>
          </p:nvPr>
        </p:nvSpPr>
        <p:spPr/>
        <p:txBody>
          <a:bodyPr/>
          <a:lstStyle/>
          <a:p>
            <a:fld id="{9A77A881-D7A5-458B-A6F1-C76D62D5AA35}" type="slidenum">
              <a:rPr lang="en-US" smtClean="0"/>
              <a:t>12</a:t>
            </a:fld>
            <a:endParaRPr lang="en-US" dirty="0"/>
          </a:p>
        </p:txBody>
      </p:sp>
      <p:sp>
        <p:nvSpPr>
          <p:cNvPr id="6" name="Rectangle 5">
            <a:extLst>
              <a:ext uri="{FF2B5EF4-FFF2-40B4-BE49-F238E27FC236}">
                <a16:creationId xmlns:a16="http://schemas.microsoft.com/office/drawing/2014/main" id="{053CA0F4-4BAD-CEE8-672B-270971BA636E}"/>
              </a:ext>
            </a:extLst>
          </p:cNvPr>
          <p:cNvSpPr/>
          <p:nvPr/>
        </p:nvSpPr>
        <p:spPr>
          <a:xfrm>
            <a:off x="7236530" y="2595464"/>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A0A32"/>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988EB56F-0342-AF90-67FD-CDA9B3D3A264}"/>
              </a:ext>
            </a:extLst>
          </p:cNvPr>
          <p:cNvSpPr/>
          <p:nvPr/>
        </p:nvSpPr>
        <p:spPr>
          <a:xfrm>
            <a:off x="996651" y="2226552"/>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A0A32"/>
                </a:solidFill>
                <a:latin typeface="Barlow Condensed" panose="00000506000000000000" pitchFamily="2" charset="0"/>
              </a:rPr>
              <a:t>Mobile App</a:t>
            </a:r>
          </a:p>
        </p:txBody>
      </p:sp>
      <p:sp>
        <p:nvSpPr>
          <p:cNvPr id="18" name="AutoShape 7">
            <a:extLst>
              <a:ext uri="{FF2B5EF4-FFF2-40B4-BE49-F238E27FC236}">
                <a16:creationId xmlns:a16="http://schemas.microsoft.com/office/drawing/2014/main" id="{843FC57E-C541-C0C3-8395-D7E02C9EFB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screen shot of a computer&#10;&#10;Description automatically generated">
            <a:extLst>
              <a:ext uri="{FF2B5EF4-FFF2-40B4-BE49-F238E27FC236}">
                <a16:creationId xmlns:a16="http://schemas.microsoft.com/office/drawing/2014/main" id="{4D8136A0-D7CB-E614-4A97-AAEC78E489C1}"/>
              </a:ext>
            </a:extLst>
          </p:cNvPr>
          <p:cNvPicPr>
            <a:picLocks noChangeAspect="1"/>
          </p:cNvPicPr>
          <p:nvPr/>
        </p:nvPicPr>
        <p:blipFill rotWithShape="1">
          <a:blip r:embed="rId2">
            <a:extLst>
              <a:ext uri="{28A0092B-C50C-407E-A947-70E740481C1C}">
                <a14:useLocalDpi xmlns:a14="http://schemas.microsoft.com/office/drawing/2010/main" val="0"/>
              </a:ext>
            </a:extLst>
          </a:blip>
          <a:srcRect t="4586"/>
          <a:stretch/>
        </p:blipFill>
        <p:spPr>
          <a:xfrm>
            <a:off x="234662" y="2801716"/>
            <a:ext cx="1927999" cy="3981045"/>
          </a:xfrm>
          <a:prstGeom prst="rect">
            <a:avLst/>
          </a:prstGeom>
          <a:ln>
            <a:solidFill>
              <a:srgbClr val="0A0A32"/>
            </a:solidFill>
          </a:ln>
        </p:spPr>
      </p:pic>
      <p:pic>
        <p:nvPicPr>
          <p:cNvPr id="14" name="Picture 13" descr="A screenshot of a phone&#10;&#10;Description automatically generated">
            <a:extLst>
              <a:ext uri="{FF2B5EF4-FFF2-40B4-BE49-F238E27FC236}">
                <a16:creationId xmlns:a16="http://schemas.microsoft.com/office/drawing/2014/main" id="{04319BAA-81B7-4B22-64AB-507FC425A97C}"/>
              </a:ext>
            </a:extLst>
          </p:cNvPr>
          <p:cNvPicPr>
            <a:picLocks noChangeAspect="1"/>
          </p:cNvPicPr>
          <p:nvPr/>
        </p:nvPicPr>
        <p:blipFill rotWithShape="1">
          <a:blip r:embed="rId3">
            <a:extLst>
              <a:ext uri="{28A0092B-C50C-407E-A947-70E740481C1C}">
                <a14:useLocalDpi xmlns:a14="http://schemas.microsoft.com/office/drawing/2010/main" val="0"/>
              </a:ext>
            </a:extLst>
          </a:blip>
          <a:srcRect t="5831"/>
          <a:stretch/>
        </p:blipFill>
        <p:spPr>
          <a:xfrm>
            <a:off x="2394819" y="2801716"/>
            <a:ext cx="1953480" cy="3981045"/>
          </a:xfrm>
          <a:prstGeom prst="rect">
            <a:avLst/>
          </a:prstGeom>
          <a:ln>
            <a:solidFill>
              <a:srgbClr val="0A0A32"/>
            </a:solidFill>
          </a:ln>
        </p:spPr>
      </p:pic>
      <p:pic>
        <p:nvPicPr>
          <p:cNvPr id="17" name="Picture 16" descr="A screenshot of a computer&#10;&#10;Description automatically generated">
            <a:extLst>
              <a:ext uri="{FF2B5EF4-FFF2-40B4-BE49-F238E27FC236}">
                <a16:creationId xmlns:a16="http://schemas.microsoft.com/office/drawing/2014/main" id="{BF33336B-20A4-AD87-9AC6-585489929099}"/>
              </a:ext>
            </a:extLst>
          </p:cNvPr>
          <p:cNvPicPr>
            <a:picLocks noChangeAspect="1"/>
          </p:cNvPicPr>
          <p:nvPr/>
        </p:nvPicPr>
        <p:blipFill rotWithShape="1">
          <a:blip r:embed="rId4">
            <a:extLst>
              <a:ext uri="{28A0092B-C50C-407E-A947-70E740481C1C}">
                <a14:useLocalDpi xmlns:a14="http://schemas.microsoft.com/office/drawing/2010/main" val="0"/>
              </a:ext>
            </a:extLst>
          </a:blip>
          <a:srcRect l="981" t="9904" r="1583" b="10271"/>
          <a:stretch/>
        </p:blipFill>
        <p:spPr>
          <a:xfrm>
            <a:off x="4719422" y="3287488"/>
            <a:ext cx="7114027" cy="3278378"/>
          </a:xfrm>
          <a:prstGeom prst="rect">
            <a:avLst/>
          </a:prstGeom>
          <a:ln>
            <a:solidFill>
              <a:srgbClr val="0A0A32"/>
            </a:solidFill>
          </a:ln>
        </p:spPr>
      </p:pic>
    </p:spTree>
    <p:extLst>
      <p:ext uri="{BB962C8B-B14F-4D97-AF65-F5344CB8AC3E}">
        <p14:creationId xmlns:p14="http://schemas.microsoft.com/office/powerpoint/2010/main" val="15226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078895" cy="1325563"/>
          </a:xfrm>
        </p:spPr>
        <p:txBody>
          <a:bodyPr>
            <a:normAutofit/>
          </a:bodyPr>
          <a:lstStyle/>
          <a:p>
            <a:r>
              <a:rPr lang="en-US" b="1" dirty="0">
                <a:solidFill>
                  <a:srgbClr val="0A0A32"/>
                </a:solidFill>
                <a:latin typeface="Barlow Condensed" panose="00000506000000000000" pitchFamily="2" charset="0"/>
              </a:rPr>
              <a:t>MEETINGS</a:t>
            </a:r>
            <a:br>
              <a:rPr lang="en-US" b="1" dirty="0">
                <a:solidFill>
                  <a:srgbClr val="0A0A32"/>
                </a:solidFill>
                <a:latin typeface="Barlow Condensed" panose="00000506000000000000" pitchFamily="2" charset="0"/>
              </a:rPr>
            </a:br>
            <a:r>
              <a:rPr lang="en-US" dirty="0">
                <a:solidFill>
                  <a:srgbClr val="0A0A32"/>
                </a:solidFill>
                <a:latin typeface="Barlow Condensed" panose="00000506000000000000" pitchFamily="2" charset="0"/>
              </a:rPr>
              <a:t>accepting</a:t>
            </a: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900777"/>
          </a:xfrm>
          <a:prstGeom prst="rect">
            <a:avLst/>
          </a:prstGeom>
          <a:noFill/>
        </p:spPr>
        <p:txBody>
          <a:bodyPr wrap="square" lIns="91440" tIns="45720" rIns="91440" bIns="45720" anchor="t">
            <a:spAutoFit/>
          </a:bodyPr>
          <a:lstStyle/>
          <a:p>
            <a:pPr defTabSz="676656">
              <a:lnSpc>
                <a:spcPct val="150000"/>
              </a:lnSpc>
              <a:spcBef>
                <a:spcPts val="740"/>
              </a:spcBef>
            </a:pPr>
            <a:r>
              <a:rPr lang="en-US" sz="1600" kern="1200" dirty="0">
                <a:ea typeface="Gadugi"/>
              </a:rPr>
              <a:t>If someone sends you a meeting request, you will receive an email/push notification with the meeting details.</a:t>
            </a:r>
            <a:r>
              <a:rPr lang="en-US" sz="1600" dirty="0">
                <a:ea typeface="Gadugi"/>
              </a:rPr>
              <a:t> </a:t>
            </a:r>
            <a:r>
              <a:rPr lang="en-US" sz="1600" kern="1200" dirty="0">
                <a:ea typeface="Gadugi"/>
              </a:rPr>
              <a:t> You can confirm via the “Accept Meeting” in the email or via the app.</a:t>
            </a:r>
            <a:r>
              <a:rPr lang="en-US" sz="1600" dirty="0">
                <a:ea typeface="Gadugi"/>
              </a:rPr>
              <a:t> </a:t>
            </a:r>
            <a:r>
              <a:rPr lang="en-US" sz="1600" kern="1200" dirty="0">
                <a:ea typeface="Gadugi"/>
              </a:rPr>
              <a:t> To filter your full list of meetings, click “My Schedule”, then “Meeting Status” </a:t>
            </a:r>
            <a:r>
              <a:rPr lang="en-US" sz="1600" dirty="0">
                <a:ea typeface="Gadugi"/>
              </a:rPr>
              <a:t>or "Filter" to </a:t>
            </a:r>
            <a:r>
              <a:rPr lang="en-US" sz="1600" kern="1200" dirty="0">
                <a:ea typeface="Gadugi"/>
              </a:rPr>
              <a:t>filter on pending meetings.</a:t>
            </a:r>
            <a:r>
              <a:rPr lang="en-US" sz="1600" dirty="0">
                <a:ea typeface="Gadugi"/>
              </a:rPr>
              <a:t> </a:t>
            </a:r>
            <a:endParaRPr lang="en-US" sz="1600" kern="1200" dirty="0">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13</a:t>
            </a:fld>
            <a:endParaRPr lang="en-US" dirty="0"/>
          </a:p>
        </p:txBody>
      </p:sp>
      <p:sp>
        <p:nvSpPr>
          <p:cNvPr id="6" name="Rectangle 5">
            <a:extLst>
              <a:ext uri="{FF2B5EF4-FFF2-40B4-BE49-F238E27FC236}">
                <a16:creationId xmlns:a16="http://schemas.microsoft.com/office/drawing/2014/main" id="{651A9A2F-8B77-9984-7B6E-33299921AEEF}"/>
              </a:ext>
            </a:extLst>
          </p:cNvPr>
          <p:cNvSpPr/>
          <p:nvPr/>
        </p:nvSpPr>
        <p:spPr>
          <a:xfrm>
            <a:off x="7236530" y="2595464"/>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A0A32"/>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26A53EA0-5530-5D68-0C9D-F328E4B31E07}"/>
              </a:ext>
            </a:extLst>
          </p:cNvPr>
          <p:cNvSpPr/>
          <p:nvPr/>
        </p:nvSpPr>
        <p:spPr>
          <a:xfrm>
            <a:off x="996651" y="2226552"/>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A0A32"/>
                </a:solidFill>
                <a:latin typeface="Barlow Condensed" panose="00000506000000000000" pitchFamily="2" charset="0"/>
              </a:rPr>
              <a:t>Mobile App</a:t>
            </a:r>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descr="A screenshot of a phone&#10;&#10;Description automatically generated">
            <a:extLst>
              <a:ext uri="{FF2B5EF4-FFF2-40B4-BE49-F238E27FC236}">
                <a16:creationId xmlns:a16="http://schemas.microsoft.com/office/drawing/2014/main" id="{97FEA253-BD7A-A038-B455-9D75DA686C5E}"/>
              </a:ext>
            </a:extLst>
          </p:cNvPr>
          <p:cNvPicPr>
            <a:picLocks noChangeAspect="1"/>
          </p:cNvPicPr>
          <p:nvPr/>
        </p:nvPicPr>
        <p:blipFill rotWithShape="1">
          <a:blip r:embed="rId2">
            <a:extLst>
              <a:ext uri="{28A0092B-C50C-407E-A947-70E740481C1C}">
                <a14:useLocalDpi xmlns:a14="http://schemas.microsoft.com/office/drawing/2010/main" val="0"/>
              </a:ext>
            </a:extLst>
          </a:blip>
          <a:srcRect t="5714"/>
          <a:stretch/>
        </p:blipFill>
        <p:spPr>
          <a:xfrm>
            <a:off x="328830" y="2901285"/>
            <a:ext cx="1862582" cy="3800502"/>
          </a:xfrm>
          <a:prstGeom prst="rect">
            <a:avLst/>
          </a:prstGeom>
          <a:ln>
            <a:solidFill>
              <a:srgbClr val="0A0A32"/>
            </a:solidFill>
          </a:ln>
        </p:spPr>
      </p:pic>
      <p:pic>
        <p:nvPicPr>
          <p:cNvPr id="15" name="Picture 14" descr="A screenshot of a computer&#10;&#10;Description automatically generated">
            <a:extLst>
              <a:ext uri="{FF2B5EF4-FFF2-40B4-BE49-F238E27FC236}">
                <a16:creationId xmlns:a16="http://schemas.microsoft.com/office/drawing/2014/main" id="{7B5BC8C8-2885-B60F-F8A4-6D9DE5E40837}"/>
              </a:ext>
            </a:extLst>
          </p:cNvPr>
          <p:cNvPicPr>
            <a:picLocks noChangeAspect="1"/>
          </p:cNvPicPr>
          <p:nvPr/>
        </p:nvPicPr>
        <p:blipFill rotWithShape="1">
          <a:blip r:embed="rId3">
            <a:extLst>
              <a:ext uri="{28A0092B-C50C-407E-A947-70E740481C1C}">
                <a14:useLocalDpi xmlns:a14="http://schemas.microsoft.com/office/drawing/2010/main" val="0"/>
              </a:ext>
            </a:extLst>
          </a:blip>
          <a:srcRect t="7573"/>
          <a:stretch/>
        </p:blipFill>
        <p:spPr>
          <a:xfrm>
            <a:off x="2423590" y="2901285"/>
            <a:ext cx="1876277" cy="3752947"/>
          </a:xfrm>
          <a:prstGeom prst="rect">
            <a:avLst/>
          </a:prstGeom>
          <a:ln>
            <a:solidFill>
              <a:srgbClr val="0A0A32"/>
            </a:solidFill>
          </a:ln>
        </p:spPr>
      </p:pic>
      <p:pic>
        <p:nvPicPr>
          <p:cNvPr id="19" name="Picture 18" descr="A screenshot of a computer&#10;&#10;Description automatically generated">
            <a:extLst>
              <a:ext uri="{FF2B5EF4-FFF2-40B4-BE49-F238E27FC236}">
                <a16:creationId xmlns:a16="http://schemas.microsoft.com/office/drawing/2014/main" id="{797A40FD-26A5-0684-F9ED-68EE0F78C9D7}"/>
              </a:ext>
            </a:extLst>
          </p:cNvPr>
          <p:cNvPicPr>
            <a:picLocks noChangeAspect="1"/>
          </p:cNvPicPr>
          <p:nvPr/>
        </p:nvPicPr>
        <p:blipFill rotWithShape="1">
          <a:blip r:embed="rId4">
            <a:extLst>
              <a:ext uri="{28A0092B-C50C-407E-A947-70E740481C1C}">
                <a14:useLocalDpi xmlns:a14="http://schemas.microsoft.com/office/drawing/2010/main" val="0"/>
              </a:ext>
            </a:extLst>
          </a:blip>
          <a:srcRect l="937" t="10926" r="833" b="7573"/>
          <a:stretch/>
        </p:blipFill>
        <p:spPr>
          <a:xfrm>
            <a:off x="4715335" y="3324011"/>
            <a:ext cx="7061197" cy="3295509"/>
          </a:xfrm>
          <a:prstGeom prst="rect">
            <a:avLst/>
          </a:prstGeom>
          <a:ln>
            <a:solidFill>
              <a:srgbClr val="0A0A32"/>
            </a:solidFill>
          </a:ln>
        </p:spPr>
      </p:pic>
    </p:spTree>
    <p:extLst>
      <p:ext uri="{BB962C8B-B14F-4D97-AF65-F5344CB8AC3E}">
        <p14:creationId xmlns:p14="http://schemas.microsoft.com/office/powerpoint/2010/main" val="1833011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931556" cy="1325563"/>
          </a:xfrm>
        </p:spPr>
        <p:txBody>
          <a:bodyPr>
            <a:normAutofit fontScale="90000"/>
          </a:bodyPr>
          <a:lstStyle/>
          <a:p>
            <a:r>
              <a:rPr lang="en-US" b="1" dirty="0">
                <a:solidFill>
                  <a:srgbClr val="0A0A32"/>
                </a:solidFill>
                <a:latin typeface="Barlow Condensed" panose="00000506000000000000" pitchFamily="2" charset="0"/>
              </a:rPr>
              <a:t>MEETINGS</a:t>
            </a:r>
            <a:br>
              <a:rPr lang="en-US" b="1" dirty="0">
                <a:solidFill>
                  <a:srgbClr val="0A0A32"/>
                </a:solidFill>
                <a:latin typeface="Barlow Condensed" panose="00000506000000000000" pitchFamily="2" charset="0"/>
              </a:rPr>
            </a:br>
            <a:r>
              <a:rPr lang="en-US" dirty="0">
                <a:solidFill>
                  <a:srgbClr val="0A0A32"/>
                </a:solidFill>
                <a:latin typeface="Barlow Condensed" panose="00000506000000000000" pitchFamily="2" charset="0"/>
              </a:rPr>
              <a:t>unintentional decline</a:t>
            </a: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531445"/>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If you are finding that your meetings are auto-declining, it may be your Out of Office. Some calendars include the option to auto-decline meetings while an Out of Office is enabled.  Make sure this is turned off, or your meetings scheduled through the DISTRIBUTECH networking app will be declined. </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14</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Oval 23">
            <a:extLst>
              <a:ext uri="{FF2B5EF4-FFF2-40B4-BE49-F238E27FC236}">
                <a16:creationId xmlns:a16="http://schemas.microsoft.com/office/drawing/2014/main" id="{D8C9D8CE-9800-17CC-41C6-592C1F57D5EC}"/>
              </a:ext>
            </a:extLst>
          </p:cNvPr>
          <p:cNvSpPr/>
          <p:nvPr/>
        </p:nvSpPr>
        <p:spPr>
          <a:xfrm>
            <a:off x="9452514" y="2457954"/>
            <a:ext cx="2286000" cy="2221992"/>
          </a:xfrm>
          <a:prstGeom prst="ellipse">
            <a:avLst/>
          </a:prstGeom>
          <a:solidFill>
            <a:srgbClr val="BF06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screenshot of a computer screen&#10;&#10;Description automatically generated">
            <a:extLst>
              <a:ext uri="{FF2B5EF4-FFF2-40B4-BE49-F238E27FC236}">
                <a16:creationId xmlns:a16="http://schemas.microsoft.com/office/drawing/2014/main" id="{0081CDD7-64D9-4639-C720-67534B032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5728" y="3655982"/>
            <a:ext cx="3469786" cy="2842716"/>
          </a:xfrm>
          <a:prstGeom prst="rect">
            <a:avLst/>
          </a:prstGeom>
          <a:ln>
            <a:solidFill>
              <a:srgbClr val="112350"/>
            </a:solidFill>
          </a:ln>
        </p:spPr>
      </p:pic>
      <p:pic>
        <p:nvPicPr>
          <p:cNvPr id="23" name="Picture 22" descr="A colorful square with a number on it&#10;&#10;Description automatically generated">
            <a:extLst>
              <a:ext uri="{FF2B5EF4-FFF2-40B4-BE49-F238E27FC236}">
                <a16:creationId xmlns:a16="http://schemas.microsoft.com/office/drawing/2014/main" id="{98F86525-9161-7CDE-3E40-D68931324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1996" y="3082965"/>
            <a:ext cx="996870" cy="996870"/>
          </a:xfrm>
          <a:prstGeom prst="rect">
            <a:avLst/>
          </a:prstGeom>
        </p:spPr>
      </p:pic>
      <p:sp>
        <p:nvSpPr>
          <p:cNvPr id="25" name="Oval 24">
            <a:extLst>
              <a:ext uri="{FF2B5EF4-FFF2-40B4-BE49-F238E27FC236}">
                <a16:creationId xmlns:a16="http://schemas.microsoft.com/office/drawing/2014/main" id="{7BC62096-F186-B0AC-5D31-4646A29805C8}"/>
              </a:ext>
            </a:extLst>
          </p:cNvPr>
          <p:cNvSpPr/>
          <p:nvPr/>
        </p:nvSpPr>
        <p:spPr>
          <a:xfrm>
            <a:off x="250721" y="1859677"/>
            <a:ext cx="2285645" cy="2220158"/>
          </a:xfrm>
          <a:prstGeom prst="ellipse">
            <a:avLst/>
          </a:prstGeom>
          <a:solidFill>
            <a:srgbClr val="BF06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screenshot of a computer&#10;&#10;Description automatically generated">
            <a:extLst>
              <a:ext uri="{FF2B5EF4-FFF2-40B4-BE49-F238E27FC236}">
                <a16:creationId xmlns:a16="http://schemas.microsoft.com/office/drawing/2014/main" id="{F2C264E3-2789-D391-FB14-336CF7BE3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193" y="2841720"/>
            <a:ext cx="4747807" cy="3867753"/>
          </a:xfrm>
          <a:prstGeom prst="rect">
            <a:avLst/>
          </a:prstGeom>
          <a:ln>
            <a:solidFill>
              <a:srgbClr val="112350"/>
            </a:solidFill>
          </a:ln>
        </p:spPr>
      </p:pic>
      <p:pic>
        <p:nvPicPr>
          <p:cNvPr id="21" name="Picture 20" descr="A blue square with a white letter&#10;&#10;Description automatically generated">
            <a:extLst>
              <a:ext uri="{FF2B5EF4-FFF2-40B4-BE49-F238E27FC236}">
                <a16:creationId xmlns:a16="http://schemas.microsoft.com/office/drawing/2014/main" id="{7D816AFC-3A25-A3F1-53AC-AC8BABA0D7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398" y="2329469"/>
            <a:ext cx="980290" cy="911763"/>
          </a:xfrm>
          <a:prstGeom prst="rect">
            <a:avLst/>
          </a:prstGeom>
        </p:spPr>
      </p:pic>
    </p:spTree>
    <p:extLst>
      <p:ext uri="{BB962C8B-B14F-4D97-AF65-F5344CB8AC3E}">
        <p14:creationId xmlns:p14="http://schemas.microsoft.com/office/powerpoint/2010/main" val="401220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10274"/>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972041" cy="1325563"/>
          </a:xfrm>
        </p:spPr>
        <p:txBody>
          <a:bodyPr>
            <a:normAutofit/>
          </a:bodyPr>
          <a:lstStyle/>
          <a:p>
            <a:r>
              <a:rPr lang="en-US" b="1" dirty="0">
                <a:solidFill>
                  <a:srgbClr val="0A0A32"/>
                </a:solidFill>
                <a:latin typeface="Barlow Condensed" panose="00000506000000000000" pitchFamily="2" charset="0"/>
              </a:rPr>
              <a:t>EXPORT CONTACTS</a:t>
            </a:r>
            <a:endParaRPr lang="en-US" dirty="0">
              <a:solidFill>
                <a:srgbClr val="0A0A32"/>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789408" cy="1990545"/>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From the web platform, you can export a list of all your connections – anyone you’ve connected with through the platform or had a meeting with - into an .csv file by going to “Edit Profile” then “Export.   </a:t>
            </a:r>
          </a:p>
          <a:p>
            <a:pPr marL="0" indent="0" defTabSz="676656">
              <a:lnSpc>
                <a:spcPct val="150000"/>
              </a:lnSpc>
              <a:spcBef>
                <a:spcPts val="740"/>
              </a:spcBef>
              <a:buNone/>
            </a:pPr>
            <a:r>
              <a:rPr lang="en-US" sz="1600" b="1" kern="1200" dirty="0">
                <a:solidFill>
                  <a:schemeClr val="tx1"/>
                </a:solidFill>
                <a:ea typeface="Gadugi"/>
              </a:rPr>
              <a:t>Due to GDPR email and/or phone numbers will be shared only for the users who decided to share their contact details.</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15</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id="{B2191CB2-65E3-973F-8476-B322149F2120}"/>
              </a:ext>
            </a:extLst>
          </p:cNvPr>
          <p:cNvSpPr txBox="1"/>
          <p:nvPr/>
        </p:nvSpPr>
        <p:spPr>
          <a:xfrm>
            <a:off x="9121384" y="3657269"/>
            <a:ext cx="2903639" cy="1997919"/>
          </a:xfrm>
          <a:prstGeom prst="rect">
            <a:avLst/>
          </a:prstGeom>
          <a:solidFill>
            <a:schemeClr val="bg1"/>
          </a:solidFill>
          <a:ln>
            <a:solidFill>
              <a:schemeClr val="tx1"/>
            </a:solidFill>
          </a:ln>
        </p:spPr>
        <p:txBody>
          <a:bodyPr wrap="square" lIns="91440" tIns="45720" rIns="91440" bIns="45720" anchor="t">
            <a:spAutoFit/>
          </a:bodyPr>
          <a:lstStyle/>
          <a:p>
            <a:pPr algn="ctr">
              <a:lnSpc>
                <a:spcPct val="150000"/>
              </a:lnSpc>
            </a:pPr>
            <a:r>
              <a:rPr lang="en-US" sz="1400" i="1" dirty="0">
                <a:ea typeface="Gadugi"/>
              </a:rPr>
              <a:t>Sponsors, or anyone tied to a “Team”, can download the connections from everyone on their team. Learn more on how to download the connections from your team under the “Export” tab in your Teams Dashboard. </a:t>
            </a:r>
            <a:r>
              <a:rPr lang="en-US" sz="1400" dirty="0">
                <a:ea typeface="Gadugi"/>
              </a:rPr>
              <a:t>    </a:t>
            </a:r>
            <a:endParaRPr lang="en-US" sz="1400" dirty="0">
              <a:ea typeface="Gadugi" panose="020B0502040204020203" pitchFamily="34" charset="0"/>
            </a:endParaRPr>
          </a:p>
        </p:txBody>
      </p:sp>
      <p:pic>
        <p:nvPicPr>
          <p:cNvPr id="7" name="Picture 6">
            <a:extLst>
              <a:ext uri="{FF2B5EF4-FFF2-40B4-BE49-F238E27FC236}">
                <a16:creationId xmlns:a16="http://schemas.microsoft.com/office/drawing/2014/main" id="{DD2FEBCB-B7D7-3E72-507F-A23CBB2DEED1}"/>
              </a:ext>
            </a:extLst>
          </p:cNvPr>
          <p:cNvPicPr>
            <a:picLocks noChangeAspect="1"/>
          </p:cNvPicPr>
          <p:nvPr/>
        </p:nvPicPr>
        <p:blipFill>
          <a:blip r:embed="rId2"/>
          <a:stretch>
            <a:fillRect/>
          </a:stretch>
        </p:blipFill>
        <p:spPr>
          <a:xfrm>
            <a:off x="272265" y="3276600"/>
            <a:ext cx="8576854" cy="2514891"/>
          </a:xfrm>
          <a:prstGeom prst="rect">
            <a:avLst/>
          </a:prstGeom>
          <a:ln>
            <a:solidFill>
              <a:schemeClr val="tx1"/>
            </a:solidFill>
          </a:ln>
        </p:spPr>
      </p:pic>
    </p:spTree>
    <p:extLst>
      <p:ext uri="{BB962C8B-B14F-4D97-AF65-F5344CB8AC3E}">
        <p14:creationId xmlns:p14="http://schemas.microsoft.com/office/powerpoint/2010/main" val="3046254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E3055-250E-FEC8-9E12-2C14163EEF88}"/>
            </a:ext>
          </a:extLst>
        </p:cNvPr>
        <p:cNvGrpSpPr/>
        <p:nvPr/>
      </p:nvGrpSpPr>
      <p:grpSpPr>
        <a:xfrm>
          <a:off x="0" y="0"/>
          <a:ext cx="0" cy="0"/>
          <a:chOff x="0" y="0"/>
          <a:chExt cx="0" cy="0"/>
        </a:xfrm>
      </p:grpSpPr>
      <p:sp>
        <p:nvSpPr>
          <p:cNvPr id="31" name="Flowchart: Process 30">
            <a:extLst>
              <a:ext uri="{FF2B5EF4-FFF2-40B4-BE49-F238E27FC236}">
                <a16:creationId xmlns:a16="http://schemas.microsoft.com/office/drawing/2014/main" id="{20DC42A6-3E98-2437-A34C-8C6534B1A98B}"/>
              </a:ext>
            </a:extLst>
          </p:cNvPr>
          <p:cNvSpPr/>
          <p:nvPr/>
        </p:nvSpPr>
        <p:spPr>
          <a:xfrm>
            <a:off x="9794240" y="660538"/>
            <a:ext cx="2397760" cy="523220"/>
          </a:xfrm>
          <a:prstGeom prst="flowChartProcess">
            <a:avLst/>
          </a:prstGeom>
          <a:solidFill>
            <a:srgbClr val="009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A2D8735-FEC0-B4C1-A1FB-95DB8AAA80E0}"/>
              </a:ext>
            </a:extLst>
          </p:cNvPr>
          <p:cNvSpPr/>
          <p:nvPr/>
        </p:nvSpPr>
        <p:spPr>
          <a:xfrm>
            <a:off x="0" y="1993008"/>
            <a:ext cx="12192000" cy="48649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ACACFA16-8969-5DF9-C2EC-F8AB7F01A569}"/>
              </a:ext>
            </a:extLst>
          </p:cNvPr>
          <p:cNvSpPr>
            <a:spLocks noGrp="1"/>
          </p:cNvSpPr>
          <p:nvPr>
            <p:ph type="title"/>
          </p:nvPr>
        </p:nvSpPr>
        <p:spPr>
          <a:xfrm>
            <a:off x="926629" y="282859"/>
            <a:ext cx="5086993" cy="1325563"/>
          </a:xfrm>
        </p:spPr>
        <p:txBody>
          <a:bodyPr>
            <a:normAutofit/>
          </a:bodyPr>
          <a:lstStyle/>
          <a:p>
            <a:r>
              <a:rPr lang="en-US" b="1" dirty="0">
                <a:solidFill>
                  <a:srgbClr val="0A0A32"/>
                </a:solidFill>
                <a:latin typeface="Barlow Condensed" panose="00000506000000000000" pitchFamily="2" charset="0"/>
              </a:rPr>
              <a:t>MY TEAM DASHBOARD</a:t>
            </a:r>
            <a:endParaRPr lang="en-US" dirty="0">
              <a:solidFill>
                <a:srgbClr val="0A0A32"/>
              </a:solidFill>
              <a:latin typeface="Barlow Condensed" panose="00000506000000000000" pitchFamily="2" charset="0"/>
            </a:endParaRPr>
          </a:p>
        </p:txBody>
      </p:sp>
      <p:sp>
        <p:nvSpPr>
          <p:cNvPr id="12" name="TextBox 11">
            <a:extLst>
              <a:ext uri="{FF2B5EF4-FFF2-40B4-BE49-F238E27FC236}">
                <a16:creationId xmlns:a16="http://schemas.microsoft.com/office/drawing/2014/main" id="{739BDCAF-9262-41CB-5167-0EF8A9628C65}"/>
              </a:ext>
            </a:extLst>
          </p:cNvPr>
          <p:cNvSpPr txBox="1"/>
          <p:nvPr/>
        </p:nvSpPr>
        <p:spPr>
          <a:xfrm>
            <a:off x="349170" y="2712409"/>
            <a:ext cx="11493660" cy="2943113"/>
          </a:xfrm>
          <a:prstGeom prst="rect">
            <a:avLst/>
          </a:prstGeom>
          <a:noFill/>
        </p:spPr>
        <p:txBody>
          <a:bodyPr wrap="square" lIns="91440" tIns="45720" rIns="91440" bIns="45720" anchor="t">
            <a:spAutoFit/>
          </a:bodyPr>
          <a:lstStyle/>
          <a:p>
            <a:pPr lvl="1">
              <a:lnSpc>
                <a:spcPct val="150000"/>
              </a:lnSpc>
            </a:pPr>
            <a:r>
              <a:rPr lang="en-US" dirty="0">
                <a:latin typeface="Barlow Condensed"/>
                <a:ea typeface="Gadugi"/>
              </a:rPr>
              <a:t>As an Exhibitor/Sponsor, you and your team have access to the “Teams” dashboard, only accessible via the web platform (top-right).  From here, you can manage meetings for your team members, edit your company profile, view your Inbound Leads, and export the contacts for your entire team.  </a:t>
            </a:r>
            <a:endParaRPr lang="en-US" dirty="0">
              <a:latin typeface="Barlow Condensed"/>
              <a:ea typeface="Gadugi" panose="020B0502040204020203" pitchFamily="34" charset="0"/>
            </a:endParaRPr>
          </a:p>
          <a:p>
            <a:pPr lvl="1">
              <a:lnSpc>
                <a:spcPct val="150000"/>
              </a:lnSpc>
            </a:pPr>
            <a:r>
              <a:rPr lang="en-US" dirty="0">
                <a:latin typeface="Barlow Condensed"/>
                <a:ea typeface="Gadugi"/>
              </a:rPr>
              <a:t>The first person to sign in via the web platform will create your team and become the admin for the team. </a:t>
            </a:r>
          </a:p>
          <a:p>
            <a:pPr lvl="1">
              <a:lnSpc>
                <a:spcPct val="150000"/>
              </a:lnSpc>
            </a:pPr>
            <a:r>
              <a:rPr lang="en-US" dirty="0">
                <a:latin typeface="Barlow Condensed"/>
                <a:ea typeface="Gadugi"/>
                <a:cs typeface="Calibri"/>
              </a:rPr>
              <a:t>Please create your Team prior to arriving on-site to ensure all contacts will be included on your Team Export. Any connections made prior to creating your team, or adding a team member to your team will not appear on your contacts export.  </a:t>
            </a:r>
          </a:p>
          <a:p>
            <a:pPr lvl="1">
              <a:lnSpc>
                <a:spcPct val="150000"/>
              </a:lnSpc>
            </a:pPr>
            <a:r>
              <a:rPr lang="en-US" dirty="0">
                <a:latin typeface="Barlow Condensed"/>
                <a:ea typeface="Gadugi"/>
                <a:cs typeface="Calibri"/>
              </a:rPr>
              <a:t>For issues or questions on creating your team, please contact: </a:t>
            </a:r>
            <a:r>
              <a:rPr lang="en-US" dirty="0">
                <a:latin typeface="Barlow Condensed"/>
                <a:ea typeface="Gadugi"/>
                <a:cs typeface="Calibri"/>
                <a:hlinkClick r:id="rId2"/>
              </a:rPr>
              <a:t>mobileapps@clarionevents.com</a:t>
            </a:r>
            <a:r>
              <a:rPr lang="en-US" dirty="0">
                <a:latin typeface="Barlow Condensed"/>
                <a:ea typeface="Gadugi"/>
                <a:cs typeface="Calibri"/>
              </a:rPr>
              <a:t>, and we will be happy to help!</a:t>
            </a:r>
          </a:p>
        </p:txBody>
      </p:sp>
      <p:sp>
        <p:nvSpPr>
          <p:cNvPr id="3" name="Slide Number Placeholder 2">
            <a:extLst>
              <a:ext uri="{FF2B5EF4-FFF2-40B4-BE49-F238E27FC236}">
                <a16:creationId xmlns:a16="http://schemas.microsoft.com/office/drawing/2014/main" id="{BC65596B-17A5-E1F0-65A4-305AA2A6C595}"/>
              </a:ext>
            </a:extLst>
          </p:cNvPr>
          <p:cNvSpPr>
            <a:spLocks noGrp="1"/>
          </p:cNvSpPr>
          <p:nvPr>
            <p:ph type="sldNum" sz="quarter" idx="12"/>
          </p:nvPr>
        </p:nvSpPr>
        <p:spPr/>
        <p:txBody>
          <a:bodyPr/>
          <a:lstStyle/>
          <a:p>
            <a:fld id="{9A77A881-D7A5-458B-A6F1-C76D62D5AA35}" type="slidenum">
              <a:rPr lang="en-US" smtClean="0"/>
              <a:t>16</a:t>
            </a:fld>
            <a:endParaRPr lang="en-US" dirty="0"/>
          </a:p>
        </p:txBody>
      </p:sp>
      <p:sp>
        <p:nvSpPr>
          <p:cNvPr id="18" name="AutoShape 7">
            <a:extLst>
              <a:ext uri="{FF2B5EF4-FFF2-40B4-BE49-F238E27FC236}">
                <a16:creationId xmlns:a16="http://schemas.microsoft.com/office/drawing/2014/main" id="{1D4A191A-48C0-E768-914C-19FF39A437E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TextBox 28">
            <a:extLst>
              <a:ext uri="{FF2B5EF4-FFF2-40B4-BE49-F238E27FC236}">
                <a16:creationId xmlns:a16="http://schemas.microsoft.com/office/drawing/2014/main" id="{F761C75A-0DDE-B420-BBB3-C4A3E1094283}"/>
              </a:ext>
            </a:extLst>
          </p:cNvPr>
          <p:cNvSpPr txBox="1"/>
          <p:nvPr/>
        </p:nvSpPr>
        <p:spPr>
          <a:xfrm>
            <a:off x="6008816" y="663714"/>
            <a:ext cx="6121400" cy="523220"/>
          </a:xfrm>
          <a:prstGeom prst="rect">
            <a:avLst/>
          </a:prstGeom>
          <a:noFill/>
        </p:spPr>
        <p:txBody>
          <a:bodyPr wrap="square">
            <a:spAutoFit/>
          </a:bodyPr>
          <a:lstStyle/>
          <a:p>
            <a:pPr algn="r"/>
            <a:r>
              <a:rPr lang="en-US" sz="2800" dirty="0">
                <a:solidFill>
                  <a:srgbClr val="E9EEEA"/>
                </a:solidFill>
                <a:latin typeface="Barlow Condensed" panose="00000506000000000000" pitchFamily="2" charset="0"/>
              </a:rPr>
              <a:t>For Sponsors Only</a:t>
            </a:r>
          </a:p>
        </p:txBody>
      </p:sp>
    </p:spTree>
    <p:extLst>
      <p:ext uri="{BB962C8B-B14F-4D97-AF65-F5344CB8AC3E}">
        <p14:creationId xmlns:p14="http://schemas.microsoft.com/office/powerpoint/2010/main" val="2213750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4079617" cy="1325563"/>
          </a:xfrm>
        </p:spPr>
        <p:txBody>
          <a:bodyPr>
            <a:normAutofit/>
          </a:bodyPr>
          <a:lstStyle/>
          <a:p>
            <a:r>
              <a:rPr lang="en-US" b="1" dirty="0">
                <a:solidFill>
                  <a:srgbClr val="0A0A32"/>
                </a:solidFill>
                <a:latin typeface="Barlow Condensed" panose="00000506000000000000" pitchFamily="2" charset="0"/>
              </a:rPr>
              <a:t>COMPANY PROFILE</a:t>
            </a:r>
            <a:endParaRPr lang="en-US" dirty="0">
              <a:solidFill>
                <a:srgbClr val="0A0A32"/>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900777"/>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Your company profile was pulled from the exhibitor hub, however you can edit it directly in the networking platform/app.  In “My Team”, click “Company Profile”. Ensuring your profile is filled out completely will help event participants when searching and filtering the Sponsor list. Once complete, click “Update Profile” at the bottom of the page. </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17</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lowchart: Process 10">
            <a:extLst>
              <a:ext uri="{FF2B5EF4-FFF2-40B4-BE49-F238E27FC236}">
                <a16:creationId xmlns:a16="http://schemas.microsoft.com/office/drawing/2014/main" id="{E3EB9ED0-96C6-156F-8D11-A9A5C9CB8D17}"/>
              </a:ext>
            </a:extLst>
          </p:cNvPr>
          <p:cNvSpPr/>
          <p:nvPr/>
        </p:nvSpPr>
        <p:spPr>
          <a:xfrm>
            <a:off x="-1" y="0"/>
            <a:ext cx="2621279" cy="622670"/>
          </a:xfrm>
          <a:prstGeom prst="flowChartProcess">
            <a:avLst/>
          </a:prstGeom>
          <a:solidFill>
            <a:srgbClr val="009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3DCDAD7-BE43-2AD4-A985-9EEE6A8402F9}"/>
              </a:ext>
            </a:extLst>
          </p:cNvPr>
          <p:cNvSpPr txBox="1"/>
          <p:nvPr/>
        </p:nvSpPr>
        <p:spPr>
          <a:xfrm>
            <a:off x="-3502" y="78055"/>
            <a:ext cx="2553662" cy="543814"/>
          </a:xfrm>
          <a:prstGeom prst="rect">
            <a:avLst/>
          </a:prstGeom>
          <a:noFill/>
        </p:spPr>
        <p:txBody>
          <a:bodyPr wrap="square">
            <a:spAutoFit/>
          </a:bodyPr>
          <a:lstStyle/>
          <a:p>
            <a:pPr algn="r"/>
            <a:r>
              <a:rPr lang="en-US" sz="2800" dirty="0">
                <a:solidFill>
                  <a:srgbClr val="E9EEEA"/>
                </a:solidFill>
                <a:latin typeface="Barlow Condensed" panose="00000506000000000000" pitchFamily="2" charset="0"/>
              </a:rPr>
              <a:t>TEAMS DASHBOARD</a:t>
            </a:r>
          </a:p>
        </p:txBody>
      </p:sp>
      <p:pic>
        <p:nvPicPr>
          <p:cNvPr id="6" name="Picture 5">
            <a:extLst>
              <a:ext uri="{FF2B5EF4-FFF2-40B4-BE49-F238E27FC236}">
                <a16:creationId xmlns:a16="http://schemas.microsoft.com/office/drawing/2014/main" id="{B8AF3FF1-897F-5E65-ABB5-C0759E573F73}"/>
              </a:ext>
            </a:extLst>
          </p:cNvPr>
          <p:cNvPicPr>
            <a:picLocks noChangeAspect="1"/>
          </p:cNvPicPr>
          <p:nvPr/>
        </p:nvPicPr>
        <p:blipFill>
          <a:blip r:embed="rId2"/>
          <a:stretch>
            <a:fillRect/>
          </a:stretch>
        </p:blipFill>
        <p:spPr>
          <a:xfrm>
            <a:off x="2305478" y="2570903"/>
            <a:ext cx="7581043" cy="4075673"/>
          </a:xfrm>
          <a:prstGeom prst="rect">
            <a:avLst/>
          </a:prstGeom>
          <a:ln>
            <a:solidFill>
              <a:srgbClr val="0A0A32"/>
            </a:solidFill>
          </a:ln>
        </p:spPr>
      </p:pic>
    </p:spTree>
    <p:extLst>
      <p:ext uri="{BB962C8B-B14F-4D97-AF65-F5344CB8AC3E}">
        <p14:creationId xmlns:p14="http://schemas.microsoft.com/office/powerpoint/2010/main" val="62504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4079617" cy="1325563"/>
          </a:xfrm>
        </p:spPr>
        <p:txBody>
          <a:bodyPr>
            <a:normAutofit/>
          </a:bodyPr>
          <a:lstStyle/>
          <a:p>
            <a:r>
              <a:rPr lang="en-US" b="1" dirty="0">
                <a:solidFill>
                  <a:srgbClr val="0A0A32"/>
                </a:solidFill>
                <a:latin typeface="Barlow Condensed" panose="00000506000000000000" pitchFamily="2" charset="0"/>
              </a:rPr>
              <a:t>INBOUND LEADS</a:t>
            </a:r>
            <a:endParaRPr lang="en-US" dirty="0">
              <a:solidFill>
                <a:srgbClr val="0A0A32"/>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2449645"/>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Event Participants that interact with you, your company, or your team members will appear in your “Inbound Leads”. This includes Profile Views; Connections/Interests; Session Registrations.</a:t>
            </a:r>
          </a:p>
          <a:p>
            <a:pPr marL="0" indent="0" defTabSz="676656">
              <a:lnSpc>
                <a:spcPct val="150000"/>
              </a:lnSpc>
              <a:spcBef>
                <a:spcPts val="740"/>
              </a:spcBef>
              <a:buNone/>
            </a:pPr>
            <a:r>
              <a:rPr lang="en-US" sz="1600" kern="1200" dirty="0">
                <a:solidFill>
                  <a:schemeClr val="tx1"/>
                </a:solidFill>
                <a:ea typeface="Gadugi"/>
              </a:rPr>
              <a:t>Add “Lead Notes” for visibility across your team. Connections for your entire team can be exported via “Export”. If they allowed contact sharing, their contact details will appear in this export.</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18</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lowchart: Process 5">
            <a:extLst>
              <a:ext uri="{FF2B5EF4-FFF2-40B4-BE49-F238E27FC236}">
                <a16:creationId xmlns:a16="http://schemas.microsoft.com/office/drawing/2014/main" id="{7D59C98D-7E56-C6BA-AD55-B529D9868186}"/>
              </a:ext>
            </a:extLst>
          </p:cNvPr>
          <p:cNvSpPr/>
          <p:nvPr/>
        </p:nvSpPr>
        <p:spPr>
          <a:xfrm>
            <a:off x="-1" y="0"/>
            <a:ext cx="2621279" cy="622670"/>
          </a:xfrm>
          <a:prstGeom prst="flowChartProcess">
            <a:avLst/>
          </a:prstGeom>
          <a:solidFill>
            <a:srgbClr val="009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E77D7CD-4BC5-8203-BBEF-930040ECFAB8}"/>
              </a:ext>
            </a:extLst>
          </p:cNvPr>
          <p:cNvSpPr txBox="1"/>
          <p:nvPr/>
        </p:nvSpPr>
        <p:spPr>
          <a:xfrm>
            <a:off x="-3502" y="78055"/>
            <a:ext cx="2553662" cy="543814"/>
          </a:xfrm>
          <a:prstGeom prst="rect">
            <a:avLst/>
          </a:prstGeom>
          <a:noFill/>
        </p:spPr>
        <p:txBody>
          <a:bodyPr wrap="square">
            <a:spAutoFit/>
          </a:bodyPr>
          <a:lstStyle/>
          <a:p>
            <a:pPr algn="r"/>
            <a:r>
              <a:rPr lang="en-US" sz="2800" dirty="0">
                <a:solidFill>
                  <a:srgbClr val="E9EEEA"/>
                </a:solidFill>
                <a:latin typeface="Barlow Condensed" panose="00000506000000000000" pitchFamily="2" charset="0"/>
              </a:rPr>
              <a:t>TEAMS DASHBOARD</a:t>
            </a:r>
          </a:p>
        </p:txBody>
      </p:sp>
      <p:sp>
        <p:nvSpPr>
          <p:cNvPr id="10" name="TextBox 9">
            <a:extLst>
              <a:ext uri="{FF2B5EF4-FFF2-40B4-BE49-F238E27FC236}">
                <a16:creationId xmlns:a16="http://schemas.microsoft.com/office/drawing/2014/main" id="{F6C12ECD-171B-1993-F243-5D9AE3AC1FB3}"/>
              </a:ext>
            </a:extLst>
          </p:cNvPr>
          <p:cNvSpPr txBox="1"/>
          <p:nvPr/>
        </p:nvSpPr>
        <p:spPr>
          <a:xfrm>
            <a:off x="7350249" y="3235080"/>
            <a:ext cx="2903639" cy="705258"/>
          </a:xfrm>
          <a:prstGeom prst="rect">
            <a:avLst/>
          </a:prstGeom>
          <a:solidFill>
            <a:schemeClr val="bg1"/>
          </a:solidFill>
          <a:ln>
            <a:solidFill>
              <a:schemeClr val="tx1"/>
            </a:solidFill>
          </a:ln>
        </p:spPr>
        <p:txBody>
          <a:bodyPr wrap="square" lIns="91440" tIns="45720" rIns="91440" bIns="45720" anchor="t">
            <a:spAutoFit/>
          </a:bodyPr>
          <a:lstStyle/>
          <a:p>
            <a:pPr algn="ctr">
              <a:lnSpc>
                <a:spcPct val="150000"/>
              </a:lnSpc>
            </a:pPr>
            <a:r>
              <a:rPr lang="en-US" sz="1400" i="1" dirty="0">
                <a:ea typeface="Gadugi"/>
              </a:rPr>
              <a:t>Toggle the view by clicking the menu icon on the top right.  </a:t>
            </a:r>
            <a:r>
              <a:rPr lang="en-US" sz="1400" dirty="0">
                <a:ea typeface="Gadugi"/>
              </a:rPr>
              <a:t>    </a:t>
            </a:r>
            <a:endParaRPr lang="en-US" sz="1400" dirty="0">
              <a:ea typeface="Gadugi" panose="020B0502040204020203" pitchFamily="34" charset="0"/>
            </a:endParaRPr>
          </a:p>
        </p:txBody>
      </p:sp>
      <p:pic>
        <p:nvPicPr>
          <p:cNvPr id="11" name="Picture 10">
            <a:extLst>
              <a:ext uri="{FF2B5EF4-FFF2-40B4-BE49-F238E27FC236}">
                <a16:creationId xmlns:a16="http://schemas.microsoft.com/office/drawing/2014/main" id="{72BFD208-7EF1-CC34-40EA-2414138D913E}"/>
              </a:ext>
            </a:extLst>
          </p:cNvPr>
          <p:cNvPicPr>
            <a:picLocks noChangeAspect="1"/>
          </p:cNvPicPr>
          <p:nvPr/>
        </p:nvPicPr>
        <p:blipFill>
          <a:blip r:embed="rId2"/>
          <a:stretch>
            <a:fillRect/>
          </a:stretch>
        </p:blipFill>
        <p:spPr>
          <a:xfrm>
            <a:off x="6487298" y="4053557"/>
            <a:ext cx="5704702" cy="2101445"/>
          </a:xfrm>
          <a:prstGeom prst="rect">
            <a:avLst/>
          </a:prstGeom>
          <a:ln>
            <a:solidFill>
              <a:srgbClr val="0A0A32"/>
            </a:solidFill>
          </a:ln>
        </p:spPr>
      </p:pic>
      <p:pic>
        <p:nvPicPr>
          <p:cNvPr id="14" name="Graphic 13" descr="Arrow: Clockwise curve with solid fill">
            <a:extLst>
              <a:ext uri="{FF2B5EF4-FFF2-40B4-BE49-F238E27FC236}">
                <a16:creationId xmlns:a16="http://schemas.microsoft.com/office/drawing/2014/main" id="{0804695E-CAA3-8B50-B0B4-91734A6BE2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800000">
            <a:off x="9494454" y="4026784"/>
            <a:ext cx="757302" cy="757302"/>
          </a:xfrm>
          <a:prstGeom prst="rect">
            <a:avLst/>
          </a:prstGeom>
        </p:spPr>
      </p:pic>
      <p:pic>
        <p:nvPicPr>
          <p:cNvPr id="17" name="Picture 16">
            <a:extLst>
              <a:ext uri="{FF2B5EF4-FFF2-40B4-BE49-F238E27FC236}">
                <a16:creationId xmlns:a16="http://schemas.microsoft.com/office/drawing/2014/main" id="{4CFE2333-B556-7CAC-739C-9A0359D7145A}"/>
              </a:ext>
            </a:extLst>
          </p:cNvPr>
          <p:cNvPicPr>
            <a:picLocks noChangeAspect="1"/>
          </p:cNvPicPr>
          <p:nvPr/>
        </p:nvPicPr>
        <p:blipFill>
          <a:blip r:embed="rId5"/>
          <a:stretch>
            <a:fillRect/>
          </a:stretch>
        </p:blipFill>
        <p:spPr>
          <a:xfrm>
            <a:off x="132706" y="3471897"/>
            <a:ext cx="6222843" cy="2651028"/>
          </a:xfrm>
          <a:prstGeom prst="rect">
            <a:avLst/>
          </a:prstGeom>
          <a:ln>
            <a:solidFill>
              <a:srgbClr val="0A0A32"/>
            </a:solidFill>
          </a:ln>
        </p:spPr>
      </p:pic>
      <p:pic>
        <p:nvPicPr>
          <p:cNvPr id="13" name="Graphic 12" descr="Arrow: Clockwise curve with solid fill">
            <a:extLst>
              <a:ext uri="{FF2B5EF4-FFF2-40B4-BE49-F238E27FC236}">
                <a16:creationId xmlns:a16="http://schemas.microsoft.com/office/drawing/2014/main" id="{1404C837-C6BE-9453-646B-2122245D08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820000">
            <a:off x="630356" y="3231860"/>
            <a:ext cx="757302" cy="757302"/>
          </a:xfrm>
          <a:prstGeom prst="rect">
            <a:avLst/>
          </a:prstGeom>
        </p:spPr>
      </p:pic>
    </p:spTree>
    <p:extLst>
      <p:ext uri="{BB962C8B-B14F-4D97-AF65-F5344CB8AC3E}">
        <p14:creationId xmlns:p14="http://schemas.microsoft.com/office/powerpoint/2010/main" val="1169649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4079617" cy="1325563"/>
          </a:xfrm>
        </p:spPr>
        <p:txBody>
          <a:bodyPr>
            <a:normAutofit/>
          </a:bodyPr>
          <a:lstStyle/>
          <a:p>
            <a:r>
              <a:rPr lang="en-US" b="1" dirty="0">
                <a:solidFill>
                  <a:srgbClr val="0A0A32"/>
                </a:solidFill>
                <a:latin typeface="Barlow Condensed" panose="00000506000000000000" pitchFamily="2" charset="0"/>
              </a:rPr>
              <a:t>MEETINGS</a:t>
            </a:r>
            <a:br>
              <a:rPr lang="en-US" b="1" dirty="0">
                <a:solidFill>
                  <a:srgbClr val="0A0A32"/>
                </a:solidFill>
                <a:latin typeface="Barlow Condensed" panose="00000506000000000000" pitchFamily="2" charset="0"/>
              </a:rPr>
            </a:br>
            <a:r>
              <a:rPr lang="en-US" dirty="0">
                <a:solidFill>
                  <a:srgbClr val="0A0A32"/>
                </a:solidFill>
                <a:latin typeface="Barlow Condensed" panose="00000506000000000000" pitchFamily="2" charset="0"/>
              </a:rPr>
              <a:t>request for team</a:t>
            </a: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900777"/>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To request a meeting on behalf of one of your team </a:t>
            </a:r>
            <a:r>
              <a:rPr lang="en-US" sz="1600" dirty="0">
                <a:ea typeface="Gadugi"/>
              </a:rPr>
              <a:t>m</a:t>
            </a:r>
            <a:r>
              <a:rPr lang="en-US" sz="1600" kern="1200" dirty="0">
                <a:solidFill>
                  <a:schemeClr val="tx1"/>
                </a:solidFill>
                <a:ea typeface="Gadugi"/>
              </a:rPr>
              <a:t>embers, navigate to "My Team" at the top right of the home page.  Then click "Create a Meeting".  Then indicate the team </a:t>
            </a:r>
            <a:r>
              <a:rPr lang="en-US" sz="1600" dirty="0">
                <a:ea typeface="Gadugi"/>
              </a:rPr>
              <a:t>m</a:t>
            </a:r>
            <a:r>
              <a:rPr lang="en-US" sz="1600" kern="1200" dirty="0">
                <a:solidFill>
                  <a:schemeClr val="tx1"/>
                </a:solidFill>
                <a:ea typeface="Gadugi"/>
              </a:rPr>
              <a:t>ember to request the meeting on their behalf.  You can also navigate to the profile of who will receive the meeting request and click "View As" to change the person requesting the meeting to a Team Member.</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19</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lowchart: Process 5">
            <a:extLst>
              <a:ext uri="{FF2B5EF4-FFF2-40B4-BE49-F238E27FC236}">
                <a16:creationId xmlns:a16="http://schemas.microsoft.com/office/drawing/2014/main" id="{B5F89BF4-75D2-028C-8069-7CD50820A61E}"/>
              </a:ext>
            </a:extLst>
          </p:cNvPr>
          <p:cNvSpPr/>
          <p:nvPr/>
        </p:nvSpPr>
        <p:spPr>
          <a:xfrm>
            <a:off x="-1" y="0"/>
            <a:ext cx="2621279" cy="622670"/>
          </a:xfrm>
          <a:prstGeom prst="flowChartProcess">
            <a:avLst/>
          </a:prstGeom>
          <a:solidFill>
            <a:srgbClr val="009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3E7A019-38EB-F44E-E806-E6A780395CF5}"/>
              </a:ext>
            </a:extLst>
          </p:cNvPr>
          <p:cNvSpPr txBox="1"/>
          <p:nvPr/>
        </p:nvSpPr>
        <p:spPr>
          <a:xfrm>
            <a:off x="-3502" y="78055"/>
            <a:ext cx="2553662" cy="543814"/>
          </a:xfrm>
          <a:prstGeom prst="rect">
            <a:avLst/>
          </a:prstGeom>
          <a:noFill/>
        </p:spPr>
        <p:txBody>
          <a:bodyPr wrap="square">
            <a:spAutoFit/>
          </a:bodyPr>
          <a:lstStyle/>
          <a:p>
            <a:pPr algn="r"/>
            <a:r>
              <a:rPr lang="en-US" sz="2800" dirty="0">
                <a:solidFill>
                  <a:srgbClr val="E9EEEA"/>
                </a:solidFill>
                <a:latin typeface="Barlow Condensed" panose="00000506000000000000" pitchFamily="2" charset="0"/>
              </a:rPr>
              <a:t>TEAMS DASHBOARD</a:t>
            </a:r>
          </a:p>
        </p:txBody>
      </p:sp>
      <p:pic>
        <p:nvPicPr>
          <p:cNvPr id="5" name="Picture 4" descr="A screenshot of a chat&#10;&#10;Description automatically generated">
            <a:extLst>
              <a:ext uri="{FF2B5EF4-FFF2-40B4-BE49-F238E27FC236}">
                <a16:creationId xmlns:a16="http://schemas.microsoft.com/office/drawing/2014/main" id="{0F302171-4BAC-268D-4316-62CC065D5DB1}"/>
              </a:ext>
            </a:extLst>
          </p:cNvPr>
          <p:cNvPicPr>
            <a:picLocks noChangeAspect="1"/>
          </p:cNvPicPr>
          <p:nvPr/>
        </p:nvPicPr>
        <p:blipFill rotWithShape="1">
          <a:blip r:embed="rId2"/>
          <a:srcRect r="180" b="2948"/>
          <a:stretch/>
        </p:blipFill>
        <p:spPr>
          <a:xfrm>
            <a:off x="6133253" y="2553729"/>
            <a:ext cx="5712585" cy="4067434"/>
          </a:xfrm>
          <a:prstGeom prst="rect">
            <a:avLst/>
          </a:prstGeom>
          <a:ln>
            <a:solidFill>
              <a:schemeClr val="tx1"/>
            </a:solidFill>
          </a:ln>
        </p:spPr>
      </p:pic>
      <p:pic>
        <p:nvPicPr>
          <p:cNvPr id="9" name="Graphic 8" descr="Arrow: Clockwise curve with solid fill">
            <a:extLst>
              <a:ext uri="{FF2B5EF4-FFF2-40B4-BE49-F238E27FC236}">
                <a16:creationId xmlns:a16="http://schemas.microsoft.com/office/drawing/2014/main" id="{AA8FF019-8773-2A3A-4A4B-5DD3DD0695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4080000">
            <a:off x="10010310" y="3204130"/>
            <a:ext cx="757302" cy="757302"/>
          </a:xfrm>
          <a:prstGeom prst="rect">
            <a:avLst/>
          </a:prstGeom>
        </p:spPr>
      </p:pic>
      <p:pic>
        <p:nvPicPr>
          <p:cNvPr id="11" name="Picture 10">
            <a:extLst>
              <a:ext uri="{FF2B5EF4-FFF2-40B4-BE49-F238E27FC236}">
                <a16:creationId xmlns:a16="http://schemas.microsoft.com/office/drawing/2014/main" id="{3E7DE8E9-6370-3A84-8A39-B8B48676EFC6}"/>
              </a:ext>
            </a:extLst>
          </p:cNvPr>
          <p:cNvPicPr>
            <a:picLocks noChangeAspect="1"/>
          </p:cNvPicPr>
          <p:nvPr/>
        </p:nvPicPr>
        <p:blipFill>
          <a:blip r:embed="rId5"/>
          <a:stretch>
            <a:fillRect/>
          </a:stretch>
        </p:blipFill>
        <p:spPr>
          <a:xfrm>
            <a:off x="82249" y="2999282"/>
            <a:ext cx="5933132" cy="3099142"/>
          </a:xfrm>
          <a:prstGeom prst="rect">
            <a:avLst/>
          </a:prstGeom>
          <a:ln>
            <a:solidFill>
              <a:schemeClr val="tx1"/>
            </a:solidFill>
          </a:ln>
        </p:spPr>
      </p:pic>
      <p:pic>
        <p:nvPicPr>
          <p:cNvPr id="14" name="Picture 13">
            <a:extLst>
              <a:ext uri="{FF2B5EF4-FFF2-40B4-BE49-F238E27FC236}">
                <a16:creationId xmlns:a16="http://schemas.microsoft.com/office/drawing/2014/main" id="{B54CC315-98FD-5859-9675-15AD3484A8A5}"/>
              </a:ext>
            </a:extLst>
          </p:cNvPr>
          <p:cNvPicPr>
            <a:picLocks noChangeAspect="1"/>
          </p:cNvPicPr>
          <p:nvPr/>
        </p:nvPicPr>
        <p:blipFill>
          <a:blip r:embed="rId6"/>
          <a:stretch>
            <a:fillRect/>
          </a:stretch>
        </p:blipFill>
        <p:spPr>
          <a:xfrm flipV="1">
            <a:off x="6133252" y="2600103"/>
            <a:ext cx="5712586" cy="269390"/>
          </a:xfrm>
          <a:prstGeom prst="rect">
            <a:avLst/>
          </a:prstGeom>
        </p:spPr>
      </p:pic>
    </p:spTree>
    <p:extLst>
      <p:ext uri="{BB962C8B-B14F-4D97-AF65-F5344CB8AC3E}">
        <p14:creationId xmlns:p14="http://schemas.microsoft.com/office/powerpoint/2010/main" val="306949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1993008"/>
            <a:ext cx="12192000" cy="486927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https://www.thengashow.com/</a:t>
            </a:r>
            <a:endParaRPr lang="en-US" b="1" dirty="0">
              <a:solidFill>
                <a:srgbClr val="112350"/>
              </a:solidFill>
            </a:endParaRPr>
          </a:p>
        </p:txBody>
      </p: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2</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4" name="Table 13">
            <a:extLst>
              <a:ext uri="{FF2B5EF4-FFF2-40B4-BE49-F238E27FC236}">
                <a16:creationId xmlns:a16="http://schemas.microsoft.com/office/drawing/2014/main" id="{8BAF6EDB-9B3F-DF7D-7DBB-2ED12B11AEFC}"/>
              </a:ext>
            </a:extLst>
          </p:cNvPr>
          <p:cNvGraphicFramePr>
            <a:graphicFrameLocks noGrp="1"/>
          </p:cNvGraphicFramePr>
          <p:nvPr>
            <p:extLst>
              <p:ext uri="{D42A27DB-BD31-4B8C-83A1-F6EECF244321}">
                <p14:modId xmlns:p14="http://schemas.microsoft.com/office/powerpoint/2010/main" val="1501093961"/>
              </p:ext>
            </p:extLst>
          </p:nvPr>
        </p:nvGraphicFramePr>
        <p:xfrm>
          <a:off x="660516" y="2441948"/>
          <a:ext cx="5451801" cy="4017750"/>
        </p:xfrm>
        <a:graphic>
          <a:graphicData uri="http://schemas.openxmlformats.org/drawingml/2006/table">
            <a:tbl>
              <a:tblPr/>
              <a:tblGrid>
                <a:gridCol w="516255">
                  <a:extLst>
                    <a:ext uri="{9D8B030D-6E8A-4147-A177-3AD203B41FA5}">
                      <a16:colId xmlns:a16="http://schemas.microsoft.com/office/drawing/2014/main" val="2233915940"/>
                    </a:ext>
                  </a:extLst>
                </a:gridCol>
                <a:gridCol w="4537630">
                  <a:extLst>
                    <a:ext uri="{9D8B030D-6E8A-4147-A177-3AD203B41FA5}">
                      <a16:colId xmlns:a16="http://schemas.microsoft.com/office/drawing/2014/main" val="902512668"/>
                    </a:ext>
                  </a:extLst>
                </a:gridCol>
                <a:gridCol w="397916">
                  <a:extLst>
                    <a:ext uri="{9D8B030D-6E8A-4147-A177-3AD203B41FA5}">
                      <a16:colId xmlns:a16="http://schemas.microsoft.com/office/drawing/2014/main" val="3721317918"/>
                    </a:ext>
                  </a:extLst>
                </a:gridCol>
              </a:tblGrid>
              <a:tr h="296081">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p>
                  </a:txBody>
                  <a:tcPr>
                    <a:lnL w="0">
                      <a:noFill/>
                    </a:lnL>
                    <a:lnR w="0">
                      <a:noFill/>
                    </a:lnR>
                    <a:lnT w="0">
                      <a:no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Login, web platform</a:t>
                      </a:r>
                      <a:endParaRPr lang="en-US" sz="1400" dirty="0">
                        <a:latin typeface="Barlow Condensed"/>
                      </a:endParaRPr>
                    </a:p>
                  </a:txBody>
                  <a:tcPr>
                    <a:lnL w="0">
                      <a:noFill/>
                    </a:lnL>
                    <a:lnR w="0">
                      <a:noFill/>
                    </a:lnR>
                    <a:lnT w="0">
                      <a:noFill/>
                    </a:lnT>
                    <a:lnB w="9525">
                      <a:solidFill>
                        <a:schemeClr val="tx1"/>
                      </a:solidFill>
                    </a:lnB>
                  </a:tcPr>
                </a:tc>
                <a:tc>
                  <a:txBody>
                    <a:bodyPr/>
                    <a:lstStyle/>
                    <a:p>
                      <a:pPr algn="ctr"/>
                      <a:r>
                        <a:rPr lang="en-US" sz="1400" dirty="0">
                          <a:solidFill>
                            <a:srgbClr val="E9EEEA"/>
                          </a:solidFill>
                          <a:latin typeface="Barlow Condensed"/>
                        </a:rPr>
                        <a:t>3</a:t>
                      </a:r>
                    </a:p>
                  </a:txBody>
                  <a:tcPr>
                    <a:lnL w="0">
                      <a:noFill/>
                    </a:lnL>
                    <a:lnR w="0">
                      <a:noFill/>
                    </a:lnR>
                    <a:lnT w="0">
                      <a:noFill/>
                    </a:lnT>
                    <a:lnB w="9525">
                      <a:solidFill>
                        <a:schemeClr val="tx1"/>
                      </a:solidFill>
                    </a:lnB>
                    <a:solidFill>
                      <a:srgbClr val="0A0A32"/>
                    </a:solidFill>
                  </a:tcPr>
                </a:tc>
                <a:extLst>
                  <a:ext uri="{0D108BD9-81ED-4DB2-BD59-A6C34878D82A}">
                    <a16:rowId xmlns:a16="http://schemas.microsoft.com/office/drawing/2014/main" val="1057681211"/>
                  </a:ext>
                </a:extLst>
              </a:tr>
              <a:tr h="296081">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Login, mobile app</a:t>
                      </a:r>
                      <a:endParaRPr lang="en-US" sz="1400" dirty="0">
                        <a:latin typeface="Barlow Condensed"/>
                      </a:endParaRPr>
                    </a:p>
                  </a:txBody>
                  <a:tcPr>
                    <a:lnL w="0">
                      <a:noFill/>
                    </a:lnL>
                    <a:lnR w="0">
                      <a:noFill/>
                    </a:lnR>
                    <a:lnT w="9525">
                      <a:solidFill>
                        <a:schemeClr val="tx1"/>
                      </a:solidFill>
                    </a:lnT>
                    <a:lnB w="9525">
                      <a:solidFill>
                        <a:schemeClr val="tx1"/>
                      </a:solidFill>
                    </a:lnB>
                  </a:tcPr>
                </a:tc>
                <a:tc>
                  <a:txBody>
                    <a:bodyPr/>
                    <a:lstStyle/>
                    <a:p>
                      <a:pPr algn="ctr"/>
                      <a:r>
                        <a:rPr lang="en-US" sz="1400" dirty="0">
                          <a:solidFill>
                            <a:srgbClr val="E9EEEA"/>
                          </a:solidFill>
                          <a:latin typeface="Barlow Condensed"/>
                        </a:rPr>
                        <a:t>4</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3012007271"/>
                  </a:ext>
                </a:extLst>
              </a:tr>
              <a:tr h="296081">
                <a:tc>
                  <a:txBody>
                    <a:bodyPr/>
                    <a:lstStyle/>
                    <a:p>
                      <a:pPr marL="0" lvl="0" indent="0" algn="l">
                        <a:lnSpc>
                          <a:spcPct val="100000"/>
                        </a:lnSpc>
                        <a:buNone/>
                      </a:pPr>
                      <a:r>
                        <a:rPr lang="en-US" sz="1400" b="0" i="0" u="none" strike="noStrike" baseline="0"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marL="0" lvl="0" indent="0" algn="l">
                        <a:lnSpc>
                          <a:spcPct val="100000"/>
                        </a:lnSpc>
                        <a:buNone/>
                      </a:pPr>
                      <a:r>
                        <a:rPr lang="en-US" sz="1400" b="0" i="0" u="none" strike="noStrike" baseline="0" noProof="0" dirty="0">
                          <a:solidFill>
                            <a:srgbClr val="000000"/>
                          </a:solidFill>
                          <a:latin typeface="Barlow Condensed"/>
                        </a:rPr>
                        <a:t>Onboarding</a:t>
                      </a:r>
                      <a:endParaRPr lang="en-US" sz="1400" dirty="0">
                        <a:latin typeface="Barlow Condensed"/>
                      </a:endParaRPr>
                    </a:p>
                  </a:txBody>
                  <a:tcPr>
                    <a:lnL w="0">
                      <a:noFill/>
                    </a:lnL>
                    <a:lnR w="0">
                      <a:noFill/>
                    </a:lnR>
                    <a:lnT w="9525">
                      <a:solidFill>
                        <a:schemeClr val="tx1"/>
                      </a:solidFill>
                    </a:lnT>
                    <a:lnB w="9525">
                      <a:solidFill>
                        <a:schemeClr val="tx1"/>
                      </a:solidFill>
                    </a:lnB>
                  </a:tcPr>
                </a:tc>
                <a:tc>
                  <a:txBody>
                    <a:bodyPr/>
                    <a:lstStyle/>
                    <a:p>
                      <a:pPr algn="ctr"/>
                      <a:r>
                        <a:rPr lang="en-US" sz="1400" dirty="0">
                          <a:solidFill>
                            <a:srgbClr val="E9EEEA"/>
                          </a:solidFill>
                          <a:latin typeface="Barlow Condensed"/>
                        </a:rPr>
                        <a:t>5</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900942202"/>
                  </a:ext>
                </a:extLst>
              </a:tr>
              <a:tr h="296081">
                <a:tc>
                  <a:txBody>
                    <a:bodyPr/>
                    <a:lstStyle/>
                    <a:p>
                      <a:pPr marL="0" lvl="0" indent="0" algn="l">
                        <a:lnSpc>
                          <a:spcPct val="100000"/>
                        </a:lnSpc>
                        <a:buNone/>
                      </a:pPr>
                      <a:r>
                        <a:rPr lang="en-US" sz="1400" b="0" i="0" u="none" strike="noStrike" baseline="0"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marL="0" lvl="0" indent="0" algn="l">
                        <a:lnSpc>
                          <a:spcPct val="100000"/>
                        </a:lnSpc>
                        <a:buNone/>
                      </a:pPr>
                      <a:r>
                        <a:rPr lang="en-US" sz="1400" b="0" i="0" u="none" strike="noStrike" baseline="0" noProof="0" dirty="0">
                          <a:solidFill>
                            <a:srgbClr val="000000"/>
                          </a:solidFill>
                          <a:latin typeface="Barlow Condensed"/>
                        </a:rPr>
                        <a:t>Edit Profile  </a:t>
                      </a:r>
                      <a:endParaRPr lang="en-US" sz="1400" dirty="0">
                        <a:latin typeface="Barlow Condensed"/>
                      </a:endParaRPr>
                    </a:p>
                  </a:txBody>
                  <a:tcPr>
                    <a:lnL w="0">
                      <a:noFill/>
                    </a:lnL>
                    <a:lnR w="0">
                      <a:noFill/>
                    </a:lnR>
                    <a:lnT w="9525">
                      <a:solidFill>
                        <a:schemeClr val="tx1"/>
                      </a:solidFill>
                    </a:lnT>
                    <a:lnB w="9525">
                      <a:solidFill>
                        <a:schemeClr val="tx1"/>
                      </a:solidFill>
                    </a:lnB>
                  </a:tcPr>
                </a:tc>
                <a:tc>
                  <a:txBody>
                    <a:bodyPr/>
                    <a:lstStyle/>
                    <a:p>
                      <a:pPr algn="ctr"/>
                      <a:r>
                        <a:rPr lang="en-US" sz="1400" dirty="0">
                          <a:solidFill>
                            <a:srgbClr val="E9EEEA"/>
                          </a:solidFill>
                          <a:latin typeface="Barlow Condensed"/>
                        </a:rPr>
                        <a:t>6</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705217009"/>
                  </a:ext>
                </a:extLst>
              </a:tr>
              <a:tr h="296081">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Calendar Availability  </a:t>
                      </a:r>
                      <a:endParaRPr lang="en-US" sz="1400" dirty="0">
                        <a:latin typeface="Barlow Condensed"/>
                      </a:endParaRPr>
                    </a:p>
                  </a:txBody>
                  <a:tcPr>
                    <a:lnL w="0">
                      <a:noFill/>
                    </a:lnL>
                    <a:lnR w="0">
                      <a:noFill/>
                    </a:lnR>
                    <a:lnT w="9525">
                      <a:solidFill>
                        <a:schemeClr val="tx1"/>
                      </a:solidFill>
                    </a:lnT>
                    <a:lnB w="9525">
                      <a:solidFill>
                        <a:schemeClr val="tx1"/>
                      </a:solidFill>
                    </a:lnB>
                  </a:tcPr>
                </a:tc>
                <a:tc>
                  <a:txBody>
                    <a:bodyPr/>
                    <a:lstStyle/>
                    <a:p>
                      <a:pPr algn="ctr"/>
                      <a:r>
                        <a:rPr lang="en-US" sz="1400" dirty="0">
                          <a:solidFill>
                            <a:srgbClr val="E9EEEA"/>
                          </a:solidFill>
                          <a:latin typeface="Barlow Condensed"/>
                        </a:rPr>
                        <a:t>7</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287589646"/>
                  </a:ext>
                </a:extLst>
              </a:tr>
              <a:tr h="296081">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Event Agenda  </a:t>
                      </a:r>
                      <a:endParaRPr lang="en-US" sz="1400" dirty="0">
                        <a:latin typeface="Barlow Condensed"/>
                      </a:endParaRPr>
                    </a:p>
                  </a:txBody>
                  <a:tcP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8</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3900396477"/>
                  </a:ext>
                </a:extLst>
              </a:tr>
              <a:tr h="296081">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Calendar Sync </a:t>
                      </a:r>
                      <a:endParaRPr lang="en-US" sz="1400" dirty="0">
                        <a:latin typeface="Barlow Condensed"/>
                      </a:endParaRPr>
                    </a:p>
                  </a:txBody>
                  <a:tcP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9</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1981449898"/>
                  </a:ext>
                </a:extLst>
              </a:tr>
              <a:tr h="314025">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Push Notifications  </a:t>
                      </a:r>
                      <a:endParaRPr lang="en-US" sz="1400" dirty="0">
                        <a:latin typeface="Barlow Condensed"/>
                      </a:endParaRPr>
                    </a:p>
                  </a:txBody>
                  <a:tcP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10</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3145685635"/>
                  </a:ext>
                </a:extLst>
              </a:tr>
              <a:tr h="314025">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Browse, Filter &amp; Search  </a:t>
                      </a:r>
                      <a:endParaRPr lang="en-US" sz="1400" dirty="0">
                        <a:latin typeface="Barlow Condensed"/>
                      </a:endParaRPr>
                    </a:p>
                  </a:txBody>
                  <a:tcP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11</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3226367747"/>
                  </a:ext>
                </a:extLst>
              </a:tr>
              <a:tr h="314025">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Meetings, requesting  </a:t>
                      </a:r>
                      <a:endParaRPr lang="en-US" sz="1400" dirty="0">
                        <a:latin typeface="Barlow Condensed"/>
                      </a:endParaRPr>
                    </a:p>
                  </a:txBody>
                  <a:tcP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12</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3227233947"/>
                  </a:ext>
                </a:extLst>
              </a:tr>
              <a:tr h="314025">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Meetings, accepting  </a:t>
                      </a:r>
                      <a:endParaRPr lang="en-US" sz="1400" dirty="0">
                        <a:latin typeface="Barlow Condensed"/>
                      </a:endParaRPr>
                    </a:p>
                  </a:txBody>
                  <a:tcP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13</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1002208673"/>
                  </a:ext>
                </a:extLst>
              </a:tr>
              <a:tr h="314025">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Meetings, unintentional decline  </a:t>
                      </a:r>
                      <a:endParaRPr lang="en-US" sz="1400" dirty="0">
                        <a:latin typeface="Barlow Condensed"/>
                      </a:endParaRPr>
                    </a:p>
                  </a:txBody>
                  <a:tcP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14</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854794857"/>
                  </a:ext>
                </a:extLst>
              </a:tr>
              <a:tr h="314025">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Export Contacts </a:t>
                      </a:r>
                      <a:endParaRPr lang="en-US" sz="1400" dirty="0">
                        <a:latin typeface="Barlow Condensed"/>
                      </a:endParaRPr>
                    </a:p>
                  </a:txBody>
                  <a:tcP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15</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1693186213"/>
                  </a:ext>
                </a:extLst>
              </a:tr>
            </a:tbl>
          </a:graphicData>
        </a:graphic>
      </p:graphicFrame>
      <p:graphicFrame>
        <p:nvGraphicFramePr>
          <p:cNvPr id="5" name="Table 4">
            <a:extLst>
              <a:ext uri="{FF2B5EF4-FFF2-40B4-BE49-F238E27FC236}">
                <a16:creationId xmlns:a16="http://schemas.microsoft.com/office/drawing/2014/main" id="{92B69DE8-0EBE-6954-0D63-1C3BAE046DD8}"/>
              </a:ext>
            </a:extLst>
          </p:cNvPr>
          <p:cNvGraphicFramePr>
            <a:graphicFrameLocks noGrp="1"/>
          </p:cNvGraphicFramePr>
          <p:nvPr>
            <p:extLst>
              <p:ext uri="{D42A27DB-BD31-4B8C-83A1-F6EECF244321}">
                <p14:modId xmlns:p14="http://schemas.microsoft.com/office/powerpoint/2010/main" val="2848871132"/>
              </p:ext>
            </p:extLst>
          </p:nvPr>
        </p:nvGraphicFramePr>
        <p:xfrm>
          <a:off x="6612354" y="2441948"/>
          <a:ext cx="5285652" cy="2142825"/>
        </p:xfrm>
        <a:graphic>
          <a:graphicData uri="http://schemas.openxmlformats.org/drawingml/2006/table">
            <a:tbl>
              <a:tblPr/>
              <a:tblGrid>
                <a:gridCol w="350108">
                  <a:extLst>
                    <a:ext uri="{9D8B030D-6E8A-4147-A177-3AD203B41FA5}">
                      <a16:colId xmlns:a16="http://schemas.microsoft.com/office/drawing/2014/main" val="2233915940"/>
                    </a:ext>
                  </a:extLst>
                </a:gridCol>
                <a:gridCol w="4537628">
                  <a:extLst>
                    <a:ext uri="{9D8B030D-6E8A-4147-A177-3AD203B41FA5}">
                      <a16:colId xmlns:a16="http://schemas.microsoft.com/office/drawing/2014/main" val="902512668"/>
                    </a:ext>
                  </a:extLst>
                </a:gridCol>
                <a:gridCol w="397916">
                  <a:extLst>
                    <a:ext uri="{9D8B030D-6E8A-4147-A177-3AD203B41FA5}">
                      <a16:colId xmlns:a16="http://schemas.microsoft.com/office/drawing/2014/main" val="3721317918"/>
                    </a:ext>
                  </a:extLst>
                </a:gridCol>
              </a:tblGrid>
              <a:tr h="296081">
                <a:tc gridSpan="3">
                  <a:txBody>
                    <a:bodyPr/>
                    <a:lstStyle/>
                    <a:p>
                      <a:pPr lvl="0" algn="l">
                        <a:lnSpc>
                          <a:spcPct val="100000"/>
                        </a:lnSpc>
                        <a:spcBef>
                          <a:spcPts val="0"/>
                        </a:spcBef>
                        <a:spcAft>
                          <a:spcPts val="0"/>
                        </a:spcAft>
                        <a:buNone/>
                      </a:pPr>
                      <a:r>
                        <a:rPr lang="en-US" sz="1400" b="1" i="0" u="none" strike="noStrike" noProof="0" dirty="0">
                          <a:solidFill>
                            <a:srgbClr val="0A0A32"/>
                          </a:solidFill>
                          <a:latin typeface="Barlow Condensed"/>
                        </a:rPr>
                        <a:t>FOR SPONSORS ONLY </a:t>
                      </a:r>
                      <a:endParaRPr lang="en-US" b="1" dirty="0">
                        <a:solidFill>
                          <a:srgbClr val="0A0A32"/>
                        </a:solidFill>
                        <a:latin typeface="Barlow Condensed"/>
                      </a:endParaRPr>
                    </a:p>
                  </a:txBody>
                  <a:tcPr>
                    <a:lnL w="0">
                      <a:noFill/>
                    </a:lnL>
                    <a:lnR w="0">
                      <a:noFill/>
                    </a:lnR>
                    <a:lnT w="0">
                      <a:noFill/>
                    </a:lnT>
                    <a:lnB w="9525">
                      <a:solidFill>
                        <a:schemeClr val="tx1"/>
                      </a:solidFill>
                    </a:lnB>
                  </a:tcPr>
                </a:tc>
                <a:tc hMerge="1">
                  <a:txBody>
                    <a:bodyPr/>
                    <a:lstStyle/>
                    <a:p>
                      <a:endParaRPr lang="en-US"/>
                    </a:p>
                  </a:txBody>
                  <a:tcPr>
                    <a:lnL w="12700" cmpd="sng">
                      <a:solidFill>
                        <a:srgbClr val="000000"/>
                      </a:solidFill>
                      <a:prstDash val="solid"/>
                    </a:lnL>
                    <a:lnR w="0">
                      <a:noFill/>
                    </a:lnR>
                    <a:lnT w="0">
                      <a:noFill/>
                    </a:lnT>
                    <a:lnB w="9525">
                      <a:solidFill>
                        <a:schemeClr val="tx1"/>
                      </a:solidFill>
                    </a:lnB>
                  </a:tcPr>
                </a:tc>
                <a:tc hMerge="1">
                  <a:txBody>
                    <a:bodyPr/>
                    <a:lstStyle/>
                    <a:p>
                      <a:endParaRPr lang="en-US"/>
                    </a:p>
                  </a:txBody>
                  <a:tcPr>
                    <a:lnL w="0">
                      <a:noFill/>
                    </a:lnL>
                    <a:lnR w="0">
                      <a:noFill/>
                    </a:lnR>
                    <a:lnT w="0">
                      <a:noFill/>
                    </a:lnT>
                    <a:lnB w="9525">
                      <a:solidFill>
                        <a:schemeClr val="tx1"/>
                      </a:solidFill>
                    </a:lnB>
                    <a:noFill/>
                  </a:tcPr>
                </a:tc>
                <a:extLst>
                  <a:ext uri="{0D108BD9-81ED-4DB2-BD59-A6C34878D82A}">
                    <a16:rowId xmlns:a16="http://schemas.microsoft.com/office/drawing/2014/main" val="3012007271"/>
                  </a:ext>
                </a:extLst>
              </a:tr>
              <a:tr h="296081">
                <a:tc>
                  <a:txBody>
                    <a:bodyPr/>
                    <a:lstStyle/>
                    <a:p>
                      <a:pPr marL="0" lvl="0" indent="0" algn="l">
                        <a:lnSpc>
                          <a:spcPct val="100000"/>
                        </a:lnSpc>
                        <a:buNone/>
                      </a:pPr>
                      <a:r>
                        <a:rPr lang="en-US" sz="1400" b="0" i="0" u="none" strike="noStrike" baseline="0"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My Team Dashboard  </a:t>
                      </a:r>
                      <a:endParaRPr lang="en-US">
                        <a:latin typeface="Barlow Condensed"/>
                      </a:endParaRPr>
                    </a:p>
                  </a:txBody>
                  <a:tcPr>
                    <a:lnL w="0">
                      <a:noFill/>
                    </a:lnL>
                    <a:lnR w="0">
                      <a:noFill/>
                    </a:lnR>
                    <a:lnT w="9525">
                      <a:solidFill>
                        <a:schemeClr val="tx1"/>
                      </a:solidFill>
                    </a:lnT>
                    <a:lnB w="9525">
                      <a:solidFill>
                        <a:schemeClr val="tx1"/>
                      </a:solidFill>
                    </a:lnB>
                  </a:tcPr>
                </a:tc>
                <a:tc>
                  <a:txBody>
                    <a:bodyPr/>
                    <a:lstStyle/>
                    <a:p>
                      <a:pPr algn="ctr"/>
                      <a:r>
                        <a:rPr lang="en-US" sz="1400" dirty="0">
                          <a:solidFill>
                            <a:srgbClr val="E9EEEA"/>
                          </a:solidFill>
                          <a:latin typeface="Barlow Condensed"/>
                        </a:rPr>
                        <a:t>16</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900942202"/>
                  </a:ext>
                </a:extLst>
              </a:tr>
              <a:tr h="296081">
                <a:tc>
                  <a:txBody>
                    <a:bodyPr/>
                    <a:lstStyle/>
                    <a:p>
                      <a:pPr marL="0" lvl="0" indent="0" algn="l">
                        <a:lnSpc>
                          <a:spcPct val="100000"/>
                        </a:lnSpc>
                        <a:buNone/>
                      </a:pPr>
                      <a:r>
                        <a:rPr lang="en-US" sz="1400" b="0" i="0" u="none" strike="noStrike" baseline="0"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baseline="0" noProof="0" dirty="0">
                          <a:solidFill>
                            <a:srgbClr val="000000"/>
                          </a:solidFill>
                          <a:latin typeface="Barlow Condensed"/>
                        </a:rPr>
                        <a:t>Company Profile  </a:t>
                      </a:r>
                      <a:endParaRPr lang="en-US">
                        <a:latin typeface="Barlow Condensed"/>
                      </a:endParaRPr>
                    </a:p>
                  </a:txBody>
                  <a:tcPr>
                    <a:lnL w="0">
                      <a:noFill/>
                    </a:lnL>
                    <a:lnR w="0">
                      <a:noFill/>
                    </a:lnR>
                    <a:lnT w="9525">
                      <a:solidFill>
                        <a:schemeClr val="tx1"/>
                      </a:solidFill>
                    </a:lnT>
                    <a:lnB w="9525">
                      <a:solidFill>
                        <a:schemeClr val="tx1"/>
                      </a:solidFill>
                    </a:lnB>
                  </a:tcPr>
                </a:tc>
                <a:tc>
                  <a:txBody>
                    <a:bodyPr/>
                    <a:lstStyle/>
                    <a:p>
                      <a:pPr algn="ctr"/>
                      <a:r>
                        <a:rPr lang="en-US" sz="1400" dirty="0">
                          <a:solidFill>
                            <a:srgbClr val="E9EEEA"/>
                          </a:solidFill>
                          <a:latin typeface="Barlow Condensed"/>
                        </a:rPr>
                        <a:t>17</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705217009"/>
                  </a:ext>
                </a:extLst>
              </a:tr>
              <a:tr h="296081">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baseline="0" noProof="0" dirty="0">
                          <a:solidFill>
                            <a:srgbClr val="000000"/>
                          </a:solidFill>
                          <a:latin typeface="Barlow Condensed"/>
                        </a:rPr>
                        <a:t>Inbound Leads  </a:t>
                      </a:r>
                      <a:endParaRPr lang="en-US" baseline="0">
                        <a:solidFill>
                          <a:srgbClr val="000000"/>
                        </a:solidFill>
                        <a:latin typeface="Barlow Condensed"/>
                      </a:endParaRPr>
                    </a:p>
                  </a:txBody>
                  <a:tcPr>
                    <a:lnL w="0">
                      <a:noFill/>
                    </a:lnL>
                    <a:lnR w="0">
                      <a:noFill/>
                    </a:lnR>
                    <a:lnT w="9525">
                      <a:solidFill>
                        <a:schemeClr val="tx1"/>
                      </a:solidFill>
                    </a:lnT>
                    <a:lnB w="9525">
                      <a:solidFill>
                        <a:schemeClr val="tx1"/>
                      </a:solidFill>
                    </a:lnB>
                  </a:tcPr>
                </a:tc>
                <a:tc>
                  <a:txBody>
                    <a:bodyPr/>
                    <a:lstStyle/>
                    <a:p>
                      <a:pPr algn="ctr"/>
                      <a:r>
                        <a:rPr lang="en-US" sz="1400" dirty="0">
                          <a:solidFill>
                            <a:srgbClr val="E9EEEA"/>
                          </a:solidFill>
                          <a:latin typeface="Barlow Condensed"/>
                        </a:rPr>
                        <a:t>18</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287589646"/>
                  </a:ext>
                </a:extLst>
              </a:tr>
              <a:tr h="296081">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Meetings, request for team  </a:t>
                      </a:r>
                      <a:endParaRPr lang="en-US">
                        <a:latin typeface="Barlow Condensed"/>
                      </a:endParaRPr>
                    </a:p>
                  </a:txBody>
                  <a:tcP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19</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3900396477"/>
                  </a:ext>
                </a:extLst>
              </a:tr>
              <a:tr h="296081">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Meetings, accept for team </a:t>
                      </a:r>
                      <a:endParaRPr lang="en-US">
                        <a:latin typeface="Barlow Condensed"/>
                      </a:endParaRPr>
                    </a:p>
                  </a:txBody>
                  <a:tcP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20</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1981449898"/>
                  </a:ext>
                </a:extLst>
              </a:tr>
              <a:tr h="314025">
                <a:tc>
                  <a:txBody>
                    <a:bodyPr/>
                    <a:lstStyle/>
                    <a:p>
                      <a:pPr lvl="0" algn="l">
                        <a:lnSpc>
                          <a:spcPct val="100000"/>
                        </a:lnSpc>
                        <a:spcBef>
                          <a:spcPts val="0"/>
                        </a:spcBef>
                        <a:spcAft>
                          <a:spcPts val="0"/>
                        </a:spcAft>
                        <a:buNone/>
                      </a:pPr>
                      <a:r>
                        <a:rPr lang="en-US" sz="1400" b="0" i="0" u="none" strike="noStrike" noProof="0" dirty="0">
                          <a:solidFill>
                            <a:srgbClr val="0A0A32"/>
                          </a:solidFill>
                          <a:latin typeface="Wingdings 3"/>
                          <a:sym typeface="Wingdings 3"/>
                        </a:rPr>
                        <a:t>y</a:t>
                      </a:r>
                      <a:endParaRPr lang="en-US" sz="1400" dirty="0">
                        <a:solidFill>
                          <a:srgbClr val="0A0A32"/>
                        </a:solidFill>
                      </a:endParaRPr>
                    </a:p>
                  </a:txBody>
                  <a:tcPr>
                    <a:lnL w="0">
                      <a:noFill/>
                    </a:lnL>
                    <a:lnR w="0">
                      <a:noFill/>
                    </a:lnR>
                    <a:lnT w="9525">
                      <a:solidFill>
                        <a:schemeClr val="tx1"/>
                      </a:solidFill>
                    </a:lnT>
                    <a:lnB w="9525">
                      <a:solidFill>
                        <a:schemeClr val="tx1"/>
                      </a:solidFill>
                    </a:lnB>
                  </a:tcPr>
                </a:tc>
                <a:tc>
                  <a:txBody>
                    <a:bodyPr/>
                    <a:lstStyle/>
                    <a:p>
                      <a:pPr lvl="0" algn="l">
                        <a:lnSpc>
                          <a:spcPct val="100000"/>
                        </a:lnSpc>
                        <a:spcBef>
                          <a:spcPts val="0"/>
                        </a:spcBef>
                        <a:spcAft>
                          <a:spcPts val="0"/>
                        </a:spcAft>
                        <a:buNone/>
                      </a:pPr>
                      <a:r>
                        <a:rPr lang="en-US" sz="1400" b="0" i="0" u="none" strike="noStrike" noProof="0" dirty="0">
                          <a:latin typeface="Barlow Condensed"/>
                        </a:rPr>
                        <a:t>Export Team Contacts </a:t>
                      </a:r>
                      <a:endParaRPr lang="en-US">
                        <a:latin typeface="Barlow Condensed"/>
                      </a:endParaRPr>
                    </a:p>
                  </a:txBody>
                  <a:tcPr>
                    <a:lnL w="0">
                      <a:noFill/>
                    </a:lnL>
                    <a:lnR w="0">
                      <a:noFill/>
                    </a:lnR>
                    <a:lnT w="9525">
                      <a:solidFill>
                        <a:schemeClr val="tx1"/>
                      </a:solidFill>
                    </a:lnT>
                    <a:lnB w="9525">
                      <a:solidFill>
                        <a:schemeClr val="tx1"/>
                      </a:solidFill>
                    </a:lnB>
                  </a:tcPr>
                </a:tc>
                <a:tc>
                  <a:txBody>
                    <a:bodyPr/>
                    <a:lstStyle/>
                    <a:p>
                      <a:pPr lvl="0" algn="ctr">
                        <a:buNone/>
                      </a:pPr>
                      <a:r>
                        <a:rPr lang="en-US" sz="1400" dirty="0">
                          <a:solidFill>
                            <a:srgbClr val="E9EEEA"/>
                          </a:solidFill>
                          <a:latin typeface="Barlow Condensed"/>
                        </a:rPr>
                        <a:t>21</a:t>
                      </a:r>
                    </a:p>
                  </a:txBody>
                  <a:tcPr>
                    <a:lnL w="0">
                      <a:noFill/>
                    </a:lnL>
                    <a:lnR w="0">
                      <a:noFill/>
                    </a:lnR>
                    <a:lnT w="9525">
                      <a:solidFill>
                        <a:schemeClr val="tx1"/>
                      </a:solidFill>
                    </a:lnT>
                    <a:lnB w="9525">
                      <a:solidFill>
                        <a:schemeClr val="tx1"/>
                      </a:solidFill>
                    </a:lnB>
                    <a:solidFill>
                      <a:srgbClr val="0A0A32"/>
                    </a:solidFill>
                  </a:tcPr>
                </a:tc>
                <a:extLst>
                  <a:ext uri="{0D108BD9-81ED-4DB2-BD59-A6C34878D82A}">
                    <a16:rowId xmlns:a16="http://schemas.microsoft.com/office/drawing/2014/main" val="3145685635"/>
                  </a:ext>
                </a:extLst>
              </a:tr>
            </a:tbl>
          </a:graphicData>
        </a:graphic>
      </p:graphicFrame>
      <p:sp>
        <p:nvSpPr>
          <p:cNvPr id="24" name="Title 1">
            <a:extLst>
              <a:ext uri="{FF2B5EF4-FFF2-40B4-BE49-F238E27FC236}">
                <a16:creationId xmlns:a16="http://schemas.microsoft.com/office/drawing/2014/main" id="{532106FE-A6AB-32A4-35F1-B691A4512E9F}"/>
              </a:ext>
            </a:extLst>
          </p:cNvPr>
          <p:cNvSpPr txBox="1">
            <a:spLocks/>
          </p:cNvSpPr>
          <p:nvPr/>
        </p:nvSpPr>
        <p:spPr>
          <a:xfrm>
            <a:off x="926629" y="282859"/>
            <a:ext cx="508699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A0A32"/>
                </a:solidFill>
                <a:latin typeface="Barlow Condensed"/>
              </a:rPr>
              <a:t>TABLE OF CONTENTS</a:t>
            </a:r>
            <a:endParaRPr lang="en-US" dirty="0">
              <a:solidFill>
                <a:srgbClr val="0A0A32"/>
              </a:solidFill>
            </a:endParaRPr>
          </a:p>
        </p:txBody>
      </p:sp>
    </p:spTree>
    <p:extLst>
      <p:ext uri="{BB962C8B-B14F-4D97-AF65-F5344CB8AC3E}">
        <p14:creationId xmlns:p14="http://schemas.microsoft.com/office/powerpoint/2010/main" val="131502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4079617" cy="1325563"/>
          </a:xfrm>
        </p:spPr>
        <p:txBody>
          <a:bodyPr>
            <a:normAutofit/>
          </a:bodyPr>
          <a:lstStyle/>
          <a:p>
            <a:r>
              <a:rPr lang="en-US" b="1" dirty="0">
                <a:solidFill>
                  <a:srgbClr val="0A0A32"/>
                </a:solidFill>
                <a:latin typeface="Barlow Condensed" panose="00000506000000000000" pitchFamily="2" charset="0"/>
              </a:rPr>
              <a:t>MEETINGS</a:t>
            </a:r>
            <a:br>
              <a:rPr lang="en-US" b="1" dirty="0">
                <a:solidFill>
                  <a:srgbClr val="0A0A32"/>
                </a:solidFill>
                <a:latin typeface="Barlow Condensed" panose="00000506000000000000" pitchFamily="2" charset="0"/>
              </a:rPr>
            </a:br>
            <a:r>
              <a:rPr lang="en-US" dirty="0">
                <a:solidFill>
                  <a:srgbClr val="0A0A32"/>
                </a:solidFill>
                <a:latin typeface="Barlow Condensed" panose="00000506000000000000" pitchFamily="2" charset="0"/>
              </a:rPr>
              <a:t>accept for team</a:t>
            </a: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900777"/>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To accept a meeting on behalf of one of your Team Members, navigate to "My Team" at the top right of the home page.  Then click "Pending" under "Status" at the top.  After clicking on the Meeting, you'll be directed to the organizers profile.  Then click "Accept".  Both parties will receive an email confirmation of the meeting.  </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20</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lowchart: Process 5">
            <a:extLst>
              <a:ext uri="{FF2B5EF4-FFF2-40B4-BE49-F238E27FC236}">
                <a16:creationId xmlns:a16="http://schemas.microsoft.com/office/drawing/2014/main" id="{D3E91D1E-402E-FDC9-BB77-5D6A1F11AA5E}"/>
              </a:ext>
            </a:extLst>
          </p:cNvPr>
          <p:cNvSpPr/>
          <p:nvPr/>
        </p:nvSpPr>
        <p:spPr>
          <a:xfrm>
            <a:off x="-1" y="0"/>
            <a:ext cx="2621279" cy="622670"/>
          </a:xfrm>
          <a:prstGeom prst="flowChartProcess">
            <a:avLst/>
          </a:prstGeom>
          <a:solidFill>
            <a:srgbClr val="009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162AB8B-AA7C-21E9-9486-4CA17F260F73}"/>
              </a:ext>
            </a:extLst>
          </p:cNvPr>
          <p:cNvSpPr txBox="1"/>
          <p:nvPr/>
        </p:nvSpPr>
        <p:spPr>
          <a:xfrm>
            <a:off x="47985" y="78055"/>
            <a:ext cx="2502175" cy="543814"/>
          </a:xfrm>
          <a:prstGeom prst="rect">
            <a:avLst/>
          </a:prstGeom>
          <a:noFill/>
        </p:spPr>
        <p:txBody>
          <a:bodyPr wrap="square">
            <a:spAutoFit/>
          </a:bodyPr>
          <a:lstStyle/>
          <a:p>
            <a:pPr algn="r"/>
            <a:r>
              <a:rPr lang="en-US" sz="2800" dirty="0">
                <a:solidFill>
                  <a:srgbClr val="E9EEEA"/>
                </a:solidFill>
                <a:latin typeface="Barlow Condensed" panose="00000506000000000000" pitchFamily="2" charset="0"/>
              </a:rPr>
              <a:t>TEAMS DASHBOARD</a:t>
            </a:r>
          </a:p>
        </p:txBody>
      </p:sp>
      <p:pic>
        <p:nvPicPr>
          <p:cNvPr id="5" name="Picture 4" descr="A screenshot of a web page&#10;&#10;Description automatically generated">
            <a:extLst>
              <a:ext uri="{FF2B5EF4-FFF2-40B4-BE49-F238E27FC236}">
                <a16:creationId xmlns:a16="http://schemas.microsoft.com/office/drawing/2014/main" id="{AC38AA12-5652-5467-A5AD-D857051A0E7C}"/>
              </a:ext>
            </a:extLst>
          </p:cNvPr>
          <p:cNvPicPr>
            <a:picLocks noChangeAspect="1"/>
          </p:cNvPicPr>
          <p:nvPr/>
        </p:nvPicPr>
        <p:blipFill>
          <a:blip r:embed="rId2"/>
          <a:stretch>
            <a:fillRect/>
          </a:stretch>
        </p:blipFill>
        <p:spPr>
          <a:xfrm>
            <a:off x="971807" y="2468133"/>
            <a:ext cx="7818223" cy="4187139"/>
          </a:xfrm>
          <a:prstGeom prst="rect">
            <a:avLst/>
          </a:prstGeom>
          <a:ln>
            <a:solidFill>
              <a:schemeClr val="tx1"/>
            </a:solidFill>
          </a:ln>
        </p:spPr>
      </p:pic>
      <p:pic>
        <p:nvPicPr>
          <p:cNvPr id="8" name="Picture 7" descr="A screenshot of a meeting&#10;&#10;Description automatically generated">
            <a:extLst>
              <a:ext uri="{FF2B5EF4-FFF2-40B4-BE49-F238E27FC236}">
                <a16:creationId xmlns:a16="http://schemas.microsoft.com/office/drawing/2014/main" id="{317FB2EA-AD42-0E87-2C43-2839EA45D644}"/>
              </a:ext>
            </a:extLst>
          </p:cNvPr>
          <p:cNvPicPr>
            <a:picLocks noChangeAspect="1"/>
          </p:cNvPicPr>
          <p:nvPr/>
        </p:nvPicPr>
        <p:blipFill>
          <a:blip r:embed="rId3"/>
          <a:stretch>
            <a:fillRect/>
          </a:stretch>
        </p:blipFill>
        <p:spPr>
          <a:xfrm>
            <a:off x="8924667" y="2947413"/>
            <a:ext cx="2429133" cy="3828793"/>
          </a:xfrm>
          <a:prstGeom prst="rect">
            <a:avLst/>
          </a:prstGeom>
          <a:ln>
            <a:solidFill>
              <a:schemeClr val="tx1"/>
            </a:solidFill>
          </a:ln>
        </p:spPr>
      </p:pic>
      <p:pic>
        <p:nvPicPr>
          <p:cNvPr id="10" name="Picture 9">
            <a:extLst>
              <a:ext uri="{FF2B5EF4-FFF2-40B4-BE49-F238E27FC236}">
                <a16:creationId xmlns:a16="http://schemas.microsoft.com/office/drawing/2014/main" id="{932BEE48-C799-9D36-139B-308746B0A46F}"/>
              </a:ext>
            </a:extLst>
          </p:cNvPr>
          <p:cNvPicPr>
            <a:picLocks noChangeAspect="1"/>
          </p:cNvPicPr>
          <p:nvPr/>
        </p:nvPicPr>
        <p:blipFill>
          <a:blip r:embed="rId4"/>
          <a:stretch>
            <a:fillRect/>
          </a:stretch>
        </p:blipFill>
        <p:spPr>
          <a:xfrm>
            <a:off x="1009006" y="2467332"/>
            <a:ext cx="7758627" cy="1210815"/>
          </a:xfrm>
          <a:prstGeom prst="rect">
            <a:avLst/>
          </a:prstGeom>
        </p:spPr>
      </p:pic>
      <p:pic>
        <p:nvPicPr>
          <p:cNvPr id="13" name="Picture 12">
            <a:extLst>
              <a:ext uri="{FF2B5EF4-FFF2-40B4-BE49-F238E27FC236}">
                <a16:creationId xmlns:a16="http://schemas.microsoft.com/office/drawing/2014/main" id="{7D1DA341-321F-A791-195F-9EB1A8F7BEE7}"/>
              </a:ext>
            </a:extLst>
          </p:cNvPr>
          <p:cNvPicPr>
            <a:picLocks noChangeAspect="1"/>
          </p:cNvPicPr>
          <p:nvPr/>
        </p:nvPicPr>
        <p:blipFill>
          <a:blip r:embed="rId5"/>
          <a:stretch>
            <a:fillRect/>
          </a:stretch>
        </p:blipFill>
        <p:spPr>
          <a:xfrm>
            <a:off x="1245310" y="3917829"/>
            <a:ext cx="6768531" cy="906761"/>
          </a:xfrm>
          <a:prstGeom prst="rect">
            <a:avLst/>
          </a:prstGeom>
        </p:spPr>
      </p:pic>
    </p:spTree>
    <p:extLst>
      <p:ext uri="{BB962C8B-B14F-4D97-AF65-F5344CB8AC3E}">
        <p14:creationId xmlns:p14="http://schemas.microsoft.com/office/powerpoint/2010/main" val="194543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4079617" cy="1325563"/>
          </a:xfrm>
        </p:spPr>
        <p:txBody>
          <a:bodyPr>
            <a:normAutofit/>
          </a:bodyPr>
          <a:lstStyle/>
          <a:p>
            <a:r>
              <a:rPr lang="en-US" b="1" dirty="0">
                <a:solidFill>
                  <a:srgbClr val="0A0A32"/>
                </a:solidFill>
                <a:latin typeface="Barlow Condensed" panose="00000506000000000000" pitchFamily="2" charset="0"/>
              </a:rPr>
              <a:t>EXPORT TEAM CONTACTS</a:t>
            </a:r>
            <a:endParaRPr lang="en-US" dirty="0">
              <a:solidFill>
                <a:srgbClr val="0A0A32"/>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990545"/>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From the web platform, you can export a list of all your connections – anyone you or your team has connected with through the platform or had a meeting with - into an .csv file by going to “My Team” then “Export.   </a:t>
            </a:r>
          </a:p>
          <a:p>
            <a:pPr marL="0" indent="0" defTabSz="676656">
              <a:lnSpc>
                <a:spcPct val="150000"/>
              </a:lnSpc>
              <a:spcBef>
                <a:spcPts val="740"/>
              </a:spcBef>
              <a:buNone/>
            </a:pPr>
            <a:r>
              <a:rPr lang="en-US" sz="1600" b="1" kern="1200" dirty="0">
                <a:solidFill>
                  <a:schemeClr val="tx1"/>
                </a:solidFill>
                <a:ea typeface="Gadugi"/>
              </a:rPr>
              <a:t>Due to GDPR email and/or phone numbers will be shared only for the users who decided to share their contact details.</a:t>
            </a: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21</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lowchart: Process 6">
            <a:extLst>
              <a:ext uri="{FF2B5EF4-FFF2-40B4-BE49-F238E27FC236}">
                <a16:creationId xmlns:a16="http://schemas.microsoft.com/office/drawing/2014/main" id="{C8BD4E6C-F8AC-A4D0-0A6E-0023FF6A8CB8}"/>
              </a:ext>
            </a:extLst>
          </p:cNvPr>
          <p:cNvSpPr/>
          <p:nvPr/>
        </p:nvSpPr>
        <p:spPr>
          <a:xfrm>
            <a:off x="-1" y="0"/>
            <a:ext cx="2621279" cy="622670"/>
          </a:xfrm>
          <a:prstGeom prst="flowChartProcess">
            <a:avLst/>
          </a:prstGeom>
          <a:solidFill>
            <a:srgbClr val="0092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E91FCD-C099-5B04-B3B4-6B29369EADBB}"/>
              </a:ext>
            </a:extLst>
          </p:cNvPr>
          <p:cNvSpPr txBox="1"/>
          <p:nvPr/>
        </p:nvSpPr>
        <p:spPr>
          <a:xfrm>
            <a:off x="-3502" y="78055"/>
            <a:ext cx="2553662" cy="543814"/>
          </a:xfrm>
          <a:prstGeom prst="rect">
            <a:avLst/>
          </a:prstGeom>
          <a:noFill/>
        </p:spPr>
        <p:txBody>
          <a:bodyPr wrap="square">
            <a:spAutoFit/>
          </a:bodyPr>
          <a:lstStyle/>
          <a:p>
            <a:pPr algn="r"/>
            <a:r>
              <a:rPr lang="en-US" sz="2800" dirty="0">
                <a:solidFill>
                  <a:srgbClr val="E9EEEA"/>
                </a:solidFill>
                <a:latin typeface="Barlow Condensed" panose="00000506000000000000" pitchFamily="2" charset="0"/>
              </a:rPr>
              <a:t>TEAMS DASHBOARD</a:t>
            </a:r>
          </a:p>
        </p:txBody>
      </p:sp>
      <p:pic>
        <p:nvPicPr>
          <p:cNvPr id="8" name="Picture 7">
            <a:extLst>
              <a:ext uri="{FF2B5EF4-FFF2-40B4-BE49-F238E27FC236}">
                <a16:creationId xmlns:a16="http://schemas.microsoft.com/office/drawing/2014/main" id="{8F5262A4-F73D-A517-7721-A49623ADBF94}"/>
              </a:ext>
            </a:extLst>
          </p:cNvPr>
          <p:cNvPicPr>
            <a:picLocks noChangeAspect="1"/>
          </p:cNvPicPr>
          <p:nvPr/>
        </p:nvPicPr>
        <p:blipFill>
          <a:blip r:embed="rId2"/>
          <a:stretch>
            <a:fillRect/>
          </a:stretch>
        </p:blipFill>
        <p:spPr>
          <a:xfrm>
            <a:off x="294880" y="2936950"/>
            <a:ext cx="9883614" cy="3677293"/>
          </a:xfrm>
          <a:prstGeom prst="rect">
            <a:avLst/>
          </a:prstGeom>
          <a:ln>
            <a:solidFill>
              <a:schemeClr val="tx1"/>
            </a:solidFill>
          </a:ln>
        </p:spPr>
      </p:pic>
      <p:sp>
        <p:nvSpPr>
          <p:cNvPr id="10" name="TextBox 9">
            <a:extLst>
              <a:ext uri="{FF2B5EF4-FFF2-40B4-BE49-F238E27FC236}">
                <a16:creationId xmlns:a16="http://schemas.microsoft.com/office/drawing/2014/main" id="{B451AF38-7E73-D734-F5E1-AE0507A613FD}"/>
              </a:ext>
            </a:extLst>
          </p:cNvPr>
          <p:cNvSpPr txBox="1"/>
          <p:nvPr/>
        </p:nvSpPr>
        <p:spPr>
          <a:xfrm>
            <a:off x="8936033" y="4244215"/>
            <a:ext cx="2903639" cy="738664"/>
          </a:xfrm>
          <a:prstGeom prst="rect">
            <a:avLst/>
          </a:prstGeom>
          <a:solidFill>
            <a:schemeClr val="bg1"/>
          </a:solidFill>
          <a:ln>
            <a:solidFill>
              <a:schemeClr val="tx1"/>
            </a:solidFill>
          </a:ln>
        </p:spPr>
        <p:txBody>
          <a:bodyPr wrap="square" lIns="91440" tIns="45720" rIns="91440" bIns="45720" anchor="t">
            <a:spAutoFit/>
          </a:bodyPr>
          <a:lstStyle/>
          <a:p>
            <a:pPr algn="ctr"/>
            <a:r>
              <a:rPr lang="en-US" sz="1400" i="1" dirty="0">
                <a:ea typeface="Gadugi"/>
              </a:rPr>
              <a:t>To download your individual connections report, go to “My Profile”, then “Export”.</a:t>
            </a:r>
          </a:p>
        </p:txBody>
      </p:sp>
    </p:spTree>
    <p:extLst>
      <p:ext uri="{BB962C8B-B14F-4D97-AF65-F5344CB8AC3E}">
        <p14:creationId xmlns:p14="http://schemas.microsoft.com/office/powerpoint/2010/main" val="1069543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8C195-5FA4-9B35-7457-C25D7406AED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7765F6-E3CE-86DB-FD03-57F6CEE0F6D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12350"/>
              </a:solidFill>
            </a:endParaRPr>
          </a:p>
        </p:txBody>
      </p:sp>
      <p:sp>
        <p:nvSpPr>
          <p:cNvPr id="2" name="Title 1">
            <a:extLst>
              <a:ext uri="{FF2B5EF4-FFF2-40B4-BE49-F238E27FC236}">
                <a16:creationId xmlns:a16="http://schemas.microsoft.com/office/drawing/2014/main" id="{5B687208-25B7-CAB0-8412-E1B940C7770C}"/>
              </a:ext>
            </a:extLst>
          </p:cNvPr>
          <p:cNvSpPr>
            <a:spLocks noGrp="1"/>
          </p:cNvSpPr>
          <p:nvPr>
            <p:ph type="title"/>
          </p:nvPr>
        </p:nvSpPr>
        <p:spPr>
          <a:xfrm>
            <a:off x="1009008" y="622670"/>
            <a:ext cx="2854124" cy="1325563"/>
          </a:xfrm>
        </p:spPr>
        <p:txBody>
          <a:bodyPr/>
          <a:lstStyle/>
          <a:p>
            <a:r>
              <a:rPr lang="en-US" b="1" dirty="0">
                <a:solidFill>
                  <a:srgbClr val="0A0A32"/>
                </a:solidFill>
                <a:latin typeface="Barlow Condensed" panose="00000506000000000000" pitchFamily="2" charset="0"/>
              </a:rPr>
              <a:t>LOGIN</a:t>
            </a:r>
            <a:br>
              <a:rPr lang="en-US" dirty="0">
                <a:solidFill>
                  <a:srgbClr val="0A0A32"/>
                </a:solidFill>
                <a:latin typeface="Barlow Condensed" panose="00000506000000000000" pitchFamily="2" charset="0"/>
              </a:rPr>
            </a:br>
            <a:r>
              <a:rPr lang="en-US" dirty="0">
                <a:solidFill>
                  <a:srgbClr val="0A0A32"/>
                </a:solidFill>
                <a:latin typeface="Barlow Condensed" panose="00000506000000000000" pitchFamily="2" charset="0"/>
              </a:rPr>
              <a:t>web platform</a:t>
            </a:r>
          </a:p>
        </p:txBody>
      </p:sp>
      <p:pic>
        <p:nvPicPr>
          <p:cNvPr id="5" name="Picture 4" descr="A screenshot of a computer&#10;&#10;Description automatically generated">
            <a:extLst>
              <a:ext uri="{FF2B5EF4-FFF2-40B4-BE49-F238E27FC236}">
                <a16:creationId xmlns:a16="http://schemas.microsoft.com/office/drawing/2014/main" id="{5E456F01-A95B-3D23-5438-6F08CFE26A42}"/>
              </a:ext>
            </a:extLst>
          </p:cNvPr>
          <p:cNvPicPr>
            <a:picLocks noChangeAspect="1"/>
          </p:cNvPicPr>
          <p:nvPr/>
        </p:nvPicPr>
        <p:blipFill rotWithShape="1">
          <a:blip r:embed="rId2">
            <a:extLst>
              <a:ext uri="{28A0092B-C50C-407E-A947-70E740481C1C}">
                <a14:useLocalDpi xmlns:a14="http://schemas.microsoft.com/office/drawing/2010/main" val="0"/>
              </a:ext>
            </a:extLst>
          </a:blip>
          <a:srcRect l="14536" t="23923" r="56660" b="23514"/>
          <a:stretch/>
        </p:blipFill>
        <p:spPr>
          <a:xfrm>
            <a:off x="1326750" y="3001616"/>
            <a:ext cx="2925757" cy="3003251"/>
          </a:xfrm>
          <a:prstGeom prst="rect">
            <a:avLst/>
          </a:prstGeom>
          <a:ln>
            <a:solidFill>
              <a:srgbClr val="0A0A32"/>
            </a:solidFill>
          </a:ln>
        </p:spPr>
      </p:pic>
      <p:sp>
        <p:nvSpPr>
          <p:cNvPr id="8" name="Oval 7">
            <a:extLst>
              <a:ext uri="{FF2B5EF4-FFF2-40B4-BE49-F238E27FC236}">
                <a16:creationId xmlns:a16="http://schemas.microsoft.com/office/drawing/2014/main" id="{4F504EFA-CD22-C3D5-40DB-C369940BBB63}"/>
              </a:ext>
            </a:extLst>
          </p:cNvPr>
          <p:cNvSpPr/>
          <p:nvPr/>
        </p:nvSpPr>
        <p:spPr>
          <a:xfrm>
            <a:off x="894850" y="2705075"/>
            <a:ext cx="816494" cy="905066"/>
          </a:xfrm>
          <a:prstGeom prst="ellipse">
            <a:avLst/>
          </a:prstGeom>
          <a:solidFill>
            <a:srgbClr val="E9EEEA"/>
          </a:solidFill>
          <a:ln w="50800">
            <a:solidFill>
              <a:srgbClr val="0A0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0A0A32"/>
                </a:solidFill>
                <a:latin typeface="Barlow Condensed" panose="00000506000000000000" pitchFamily="2" charset="0"/>
              </a:rPr>
              <a:t>1</a:t>
            </a:r>
          </a:p>
        </p:txBody>
      </p:sp>
      <p:pic>
        <p:nvPicPr>
          <p:cNvPr id="7" name="Picture 6" descr="A screenshot of a computer&#10;&#10;Description automatically generated">
            <a:extLst>
              <a:ext uri="{FF2B5EF4-FFF2-40B4-BE49-F238E27FC236}">
                <a16:creationId xmlns:a16="http://schemas.microsoft.com/office/drawing/2014/main" id="{2C596350-3E4A-5683-2447-E08A1BC75B64}"/>
              </a:ext>
            </a:extLst>
          </p:cNvPr>
          <p:cNvPicPr>
            <a:picLocks noChangeAspect="1"/>
          </p:cNvPicPr>
          <p:nvPr/>
        </p:nvPicPr>
        <p:blipFill rotWithShape="1">
          <a:blip r:embed="rId3">
            <a:extLst>
              <a:ext uri="{28A0092B-C50C-407E-A947-70E740481C1C}">
                <a14:useLocalDpi xmlns:a14="http://schemas.microsoft.com/office/drawing/2010/main" val="0"/>
              </a:ext>
            </a:extLst>
          </a:blip>
          <a:srcRect l="12439" t="18617" r="55679" b="17685"/>
          <a:stretch/>
        </p:blipFill>
        <p:spPr>
          <a:xfrm>
            <a:off x="4881909" y="3001616"/>
            <a:ext cx="2684355" cy="3016716"/>
          </a:xfrm>
          <a:prstGeom prst="rect">
            <a:avLst/>
          </a:prstGeom>
          <a:ln>
            <a:solidFill>
              <a:srgbClr val="0A0A32"/>
            </a:solidFill>
          </a:ln>
        </p:spPr>
      </p:pic>
      <p:sp>
        <p:nvSpPr>
          <p:cNvPr id="9" name="Oval 8">
            <a:extLst>
              <a:ext uri="{FF2B5EF4-FFF2-40B4-BE49-F238E27FC236}">
                <a16:creationId xmlns:a16="http://schemas.microsoft.com/office/drawing/2014/main" id="{5C7B2AF5-A076-609C-9524-1CCE3C458321}"/>
              </a:ext>
            </a:extLst>
          </p:cNvPr>
          <p:cNvSpPr/>
          <p:nvPr/>
        </p:nvSpPr>
        <p:spPr>
          <a:xfrm>
            <a:off x="4512619" y="2705075"/>
            <a:ext cx="816494" cy="905066"/>
          </a:xfrm>
          <a:prstGeom prst="ellipse">
            <a:avLst/>
          </a:prstGeom>
          <a:solidFill>
            <a:srgbClr val="E9EEEA"/>
          </a:solidFill>
          <a:ln w="50800">
            <a:solidFill>
              <a:srgbClr val="0A0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0A0A32"/>
                </a:solidFill>
                <a:latin typeface="Barlow Condensed" panose="00000506000000000000" pitchFamily="2" charset="0"/>
              </a:rPr>
              <a:t>2</a:t>
            </a:r>
          </a:p>
        </p:txBody>
      </p:sp>
      <p:pic>
        <p:nvPicPr>
          <p:cNvPr id="13" name="Picture 12" descr="A screenshot of a computer&#10;&#10;Description automatically generated">
            <a:extLst>
              <a:ext uri="{FF2B5EF4-FFF2-40B4-BE49-F238E27FC236}">
                <a16:creationId xmlns:a16="http://schemas.microsoft.com/office/drawing/2014/main" id="{DC4D4D4C-9FF7-9467-09D1-9D3D338FC0DE}"/>
              </a:ext>
            </a:extLst>
          </p:cNvPr>
          <p:cNvPicPr>
            <a:picLocks noChangeAspect="1"/>
          </p:cNvPicPr>
          <p:nvPr/>
        </p:nvPicPr>
        <p:blipFill rotWithShape="1">
          <a:blip r:embed="rId4">
            <a:extLst>
              <a:ext uri="{28A0092B-C50C-407E-A947-70E740481C1C}">
                <a14:useLocalDpi xmlns:a14="http://schemas.microsoft.com/office/drawing/2010/main" val="0"/>
              </a:ext>
            </a:extLst>
          </a:blip>
          <a:srcRect l="14154" t="18827" r="56603" b="19636"/>
          <a:stretch/>
        </p:blipFill>
        <p:spPr>
          <a:xfrm>
            <a:off x="8480169" y="3001616"/>
            <a:ext cx="2684355" cy="3177525"/>
          </a:xfrm>
          <a:prstGeom prst="rect">
            <a:avLst/>
          </a:prstGeom>
          <a:ln>
            <a:solidFill>
              <a:srgbClr val="0A0A32"/>
            </a:solidFill>
          </a:ln>
        </p:spPr>
      </p:pic>
      <p:sp>
        <p:nvSpPr>
          <p:cNvPr id="10" name="Oval 9">
            <a:extLst>
              <a:ext uri="{FF2B5EF4-FFF2-40B4-BE49-F238E27FC236}">
                <a16:creationId xmlns:a16="http://schemas.microsoft.com/office/drawing/2014/main" id="{792CE4AA-C855-9156-3804-E6F9418A0EB8}"/>
              </a:ext>
            </a:extLst>
          </p:cNvPr>
          <p:cNvSpPr/>
          <p:nvPr/>
        </p:nvSpPr>
        <p:spPr>
          <a:xfrm>
            <a:off x="7944062" y="2705075"/>
            <a:ext cx="816494" cy="905066"/>
          </a:xfrm>
          <a:prstGeom prst="ellipse">
            <a:avLst/>
          </a:prstGeom>
          <a:solidFill>
            <a:srgbClr val="E9EEEA"/>
          </a:solidFill>
          <a:ln w="50800">
            <a:solidFill>
              <a:srgbClr val="0A0A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0A0A32"/>
                </a:solidFill>
                <a:latin typeface="Barlow Condensed" panose="00000506000000000000" pitchFamily="2" charset="0"/>
              </a:rPr>
              <a:t>3</a:t>
            </a:r>
          </a:p>
        </p:txBody>
      </p:sp>
      <p:sp>
        <p:nvSpPr>
          <p:cNvPr id="12" name="TextBox 11">
            <a:extLst>
              <a:ext uri="{FF2B5EF4-FFF2-40B4-BE49-F238E27FC236}">
                <a16:creationId xmlns:a16="http://schemas.microsoft.com/office/drawing/2014/main" id="{E10183E1-D66B-43E8-8FE3-BFE613589271}"/>
              </a:ext>
            </a:extLst>
          </p:cNvPr>
          <p:cNvSpPr txBox="1"/>
          <p:nvPr/>
        </p:nvSpPr>
        <p:spPr>
          <a:xfrm>
            <a:off x="5236687" y="519373"/>
            <a:ext cx="6699675" cy="2069477"/>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Navigate to the </a:t>
            </a:r>
            <a:r>
              <a:rPr lang="en-US" sz="1600" kern="1200" dirty="0">
                <a:solidFill>
                  <a:schemeClr val="tx1"/>
                </a:solidFill>
                <a:ea typeface="Gadugi"/>
                <a:hlinkClick r:id="rId5"/>
              </a:rPr>
              <a:t>web platform </a:t>
            </a:r>
            <a:r>
              <a:rPr lang="en-US" sz="1600" kern="1200" dirty="0">
                <a:solidFill>
                  <a:schemeClr val="tx1"/>
                </a:solidFill>
                <a:ea typeface="Gadugi"/>
              </a:rPr>
              <a:t>and click “</a:t>
            </a:r>
            <a:r>
              <a:rPr lang="en-US" sz="1600" b="1" kern="1200" dirty="0">
                <a:solidFill>
                  <a:schemeClr val="tx1"/>
                </a:solidFill>
                <a:ea typeface="Gadugi"/>
              </a:rPr>
              <a:t>Login</a:t>
            </a:r>
            <a:r>
              <a:rPr lang="en-US" sz="1600" kern="1200" dirty="0">
                <a:solidFill>
                  <a:schemeClr val="tx1"/>
                </a:solidFill>
                <a:ea typeface="Gadugi"/>
              </a:rPr>
              <a:t>” to access. If you have already logged in via the mobile app, you will just need your email address and password to access the web platform.  </a:t>
            </a:r>
          </a:p>
          <a:p>
            <a:pPr marL="0" indent="0" defTabSz="676656">
              <a:lnSpc>
                <a:spcPct val="150000"/>
              </a:lnSpc>
              <a:spcBef>
                <a:spcPts val="740"/>
              </a:spcBef>
              <a:buNone/>
            </a:pPr>
            <a:r>
              <a:rPr lang="en-US" sz="1600" b="1" kern="1200" dirty="0">
                <a:solidFill>
                  <a:schemeClr val="tx1"/>
                </a:solidFill>
                <a:ea typeface="Gadugi"/>
              </a:rPr>
              <a:t>To reset your password, click "Request a reminder" on the login page. </a:t>
            </a:r>
            <a:r>
              <a:rPr lang="en-US" sz="1800" kern="1200" dirty="0">
                <a:solidFill>
                  <a:schemeClr val="tx1"/>
                </a:solidFill>
                <a:ea typeface="Gadugi"/>
              </a:rPr>
              <a:t> </a:t>
            </a:r>
            <a:endParaRPr lang="en-US" sz="2800" dirty="0">
              <a:ea typeface="Gadugi" panose="020B0502040204020203" pitchFamily="34" charset="0"/>
            </a:endParaRPr>
          </a:p>
          <a:p>
            <a:pPr marL="338328" lvl="1" defTabSz="676656">
              <a:lnSpc>
                <a:spcPct val="150000"/>
              </a:lnSpc>
              <a:spcAft>
                <a:spcPts val="600"/>
              </a:spcAft>
            </a:pPr>
            <a:r>
              <a:rPr lang="en-US" sz="1800" kern="1200" dirty="0">
                <a:solidFill>
                  <a:schemeClr val="tx1"/>
                </a:solidFill>
                <a:latin typeface="Gadugi"/>
                <a:ea typeface="Gadugi"/>
                <a:cs typeface="+mn-cs"/>
              </a:rPr>
              <a:t> </a:t>
            </a:r>
            <a:endParaRPr lang="en-US" sz="2800" dirty="0">
              <a:latin typeface="Gadugi"/>
              <a:ea typeface="Gadugi"/>
            </a:endParaRPr>
          </a:p>
        </p:txBody>
      </p:sp>
      <p:cxnSp>
        <p:nvCxnSpPr>
          <p:cNvPr id="16" name="Straight Connector 15">
            <a:extLst>
              <a:ext uri="{FF2B5EF4-FFF2-40B4-BE49-F238E27FC236}">
                <a16:creationId xmlns:a16="http://schemas.microsoft.com/office/drawing/2014/main" id="{3B898470-B89B-0D6F-6F87-DEC3453F933D}"/>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17" name="Slide Number Placeholder 16">
            <a:extLst>
              <a:ext uri="{FF2B5EF4-FFF2-40B4-BE49-F238E27FC236}">
                <a16:creationId xmlns:a16="http://schemas.microsoft.com/office/drawing/2014/main" id="{CA504648-EE41-42F8-0711-AADC77619D0E}"/>
              </a:ext>
            </a:extLst>
          </p:cNvPr>
          <p:cNvSpPr>
            <a:spLocks noGrp="1"/>
          </p:cNvSpPr>
          <p:nvPr>
            <p:ph type="sldNum" sz="quarter" idx="12"/>
          </p:nvPr>
        </p:nvSpPr>
        <p:spPr/>
        <p:txBody>
          <a:bodyPr/>
          <a:lstStyle/>
          <a:p>
            <a:fld id="{9A77A881-D7A5-458B-A6F1-C76D62D5AA35}" type="slidenum">
              <a:rPr lang="en-US" smtClean="0"/>
              <a:t>3</a:t>
            </a:fld>
            <a:endParaRPr lang="en-US"/>
          </a:p>
        </p:txBody>
      </p:sp>
    </p:spTree>
    <p:extLst>
      <p:ext uri="{BB962C8B-B14F-4D97-AF65-F5344CB8AC3E}">
        <p14:creationId xmlns:p14="http://schemas.microsoft.com/office/powerpoint/2010/main" val="340981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8" y="622670"/>
            <a:ext cx="2854124" cy="1325563"/>
          </a:xfrm>
        </p:spPr>
        <p:txBody>
          <a:bodyPr/>
          <a:lstStyle/>
          <a:p>
            <a:r>
              <a:rPr lang="en-US" b="1" dirty="0">
                <a:solidFill>
                  <a:srgbClr val="0A0A32"/>
                </a:solidFill>
                <a:latin typeface="Barlow Condensed" panose="00000506000000000000" pitchFamily="2" charset="0"/>
              </a:rPr>
              <a:t>LOGIN</a:t>
            </a:r>
            <a:br>
              <a:rPr lang="en-US" dirty="0">
                <a:solidFill>
                  <a:srgbClr val="0A0A32"/>
                </a:solidFill>
                <a:latin typeface="Barlow Condensed" panose="00000506000000000000" pitchFamily="2" charset="0"/>
              </a:rPr>
            </a:br>
            <a:r>
              <a:rPr lang="en-US" dirty="0">
                <a:solidFill>
                  <a:srgbClr val="0A0A32"/>
                </a:solidFill>
                <a:latin typeface="Barlow Condensed" panose="00000506000000000000" pitchFamily="2" charset="0"/>
              </a:rPr>
              <a:t>mobile app</a:t>
            </a: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655453"/>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Download the mobile app from your app store, then click “</a:t>
            </a:r>
            <a:r>
              <a:rPr lang="en-US" sz="1600" b="1" kern="1200" dirty="0">
                <a:solidFill>
                  <a:schemeClr val="tx1"/>
                </a:solidFill>
                <a:ea typeface="Gadugi"/>
              </a:rPr>
              <a:t>Login</a:t>
            </a:r>
            <a:r>
              <a:rPr lang="en-US" sz="1600" kern="1200" dirty="0">
                <a:solidFill>
                  <a:schemeClr val="tx1"/>
                </a:solidFill>
                <a:ea typeface="Gadugi"/>
              </a:rPr>
              <a:t>” to access. If you have already logged in via the</a:t>
            </a:r>
            <a:r>
              <a:rPr lang="en-US" sz="1600" dirty="0">
                <a:ea typeface="Gadugi"/>
              </a:rPr>
              <a:t> web platform</a:t>
            </a:r>
            <a:r>
              <a:rPr lang="en-US" sz="1600" kern="1200" dirty="0">
                <a:solidFill>
                  <a:schemeClr val="tx1"/>
                </a:solidFill>
                <a:ea typeface="Gadugi"/>
              </a:rPr>
              <a:t>, you will just need your email address and password to access the </a:t>
            </a:r>
            <a:r>
              <a:rPr lang="en-US" sz="1600" dirty="0">
                <a:ea typeface="Gadugi"/>
              </a:rPr>
              <a:t>mobile app</a:t>
            </a:r>
            <a:r>
              <a:rPr lang="en-US" sz="1600" kern="1200" dirty="0">
                <a:solidFill>
                  <a:schemeClr val="tx1"/>
                </a:solidFill>
                <a:ea typeface="Gadugi"/>
              </a:rPr>
              <a:t>.  </a:t>
            </a:r>
          </a:p>
          <a:p>
            <a:pPr marL="0" indent="0" defTabSz="676656">
              <a:lnSpc>
                <a:spcPct val="150000"/>
              </a:lnSpc>
              <a:spcBef>
                <a:spcPts val="740"/>
              </a:spcBef>
              <a:buNone/>
            </a:pPr>
            <a:r>
              <a:rPr lang="en-US" sz="1600" b="1" kern="1200" dirty="0">
                <a:solidFill>
                  <a:schemeClr val="tx1"/>
                </a:solidFill>
                <a:ea typeface="Gadugi"/>
              </a:rPr>
              <a:t>To reset your password, click "Request a reminder" on the login page. </a:t>
            </a:r>
            <a:r>
              <a:rPr lang="en-US" sz="1800" kern="1200" dirty="0">
                <a:solidFill>
                  <a:schemeClr val="tx1"/>
                </a:solidFill>
                <a:latin typeface="Gadugi"/>
                <a:ea typeface="Gadugi"/>
                <a:cs typeface="+mn-cs"/>
              </a:rPr>
              <a:t> </a:t>
            </a:r>
            <a:endParaRPr lang="en-US" sz="2800" dirty="0">
              <a:latin typeface="Gadugi"/>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pic>
        <p:nvPicPr>
          <p:cNvPr id="13" name="Picture 12" descr="A screen shot of a login screen&#10;&#10;Description automatically generated">
            <a:extLst>
              <a:ext uri="{FF2B5EF4-FFF2-40B4-BE49-F238E27FC236}">
                <a16:creationId xmlns:a16="http://schemas.microsoft.com/office/drawing/2014/main" id="{E46441DB-0A0F-A766-7E70-05B7C8E4A4CB}"/>
              </a:ext>
            </a:extLst>
          </p:cNvPr>
          <p:cNvPicPr>
            <a:picLocks noChangeAspect="1"/>
          </p:cNvPicPr>
          <p:nvPr/>
        </p:nvPicPr>
        <p:blipFill rotWithShape="1">
          <a:blip r:embed="rId2">
            <a:extLst>
              <a:ext uri="{28A0092B-C50C-407E-A947-70E740481C1C}">
                <a14:useLocalDpi xmlns:a14="http://schemas.microsoft.com/office/drawing/2010/main" val="0"/>
              </a:ext>
            </a:extLst>
          </a:blip>
          <a:srcRect t="5073" b="55217"/>
          <a:stretch/>
        </p:blipFill>
        <p:spPr>
          <a:xfrm>
            <a:off x="1079720" y="3005322"/>
            <a:ext cx="3168981" cy="2723321"/>
          </a:xfrm>
          <a:prstGeom prst="rect">
            <a:avLst/>
          </a:prstGeom>
          <a:ln>
            <a:solidFill>
              <a:srgbClr val="0A0A32"/>
            </a:solidFill>
          </a:ln>
        </p:spPr>
      </p:pic>
      <p:sp>
        <p:nvSpPr>
          <p:cNvPr id="8" name="Oval 7">
            <a:extLst>
              <a:ext uri="{FF2B5EF4-FFF2-40B4-BE49-F238E27FC236}">
                <a16:creationId xmlns:a16="http://schemas.microsoft.com/office/drawing/2014/main" id="{6040D1E2-1DC7-B845-BF34-D56E9FDB7D15}"/>
              </a:ext>
            </a:extLst>
          </p:cNvPr>
          <p:cNvSpPr/>
          <p:nvPr/>
        </p:nvSpPr>
        <p:spPr>
          <a:xfrm>
            <a:off x="894850" y="2705075"/>
            <a:ext cx="816494" cy="905066"/>
          </a:xfrm>
          <a:prstGeom prst="ellipse">
            <a:avLst/>
          </a:prstGeom>
          <a:solidFill>
            <a:srgbClr val="E9EEEA"/>
          </a:solidFill>
          <a:ln w="508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112350"/>
                </a:solidFill>
                <a:latin typeface="Barlow Condensed" panose="00000506000000000000" pitchFamily="2" charset="0"/>
              </a:rPr>
              <a:t>1</a:t>
            </a:r>
          </a:p>
        </p:txBody>
      </p:sp>
      <p:pic>
        <p:nvPicPr>
          <p:cNvPr id="15" name="Picture 14" descr="A screenshot of a login page&#10;&#10;Description automatically generated">
            <a:extLst>
              <a:ext uri="{FF2B5EF4-FFF2-40B4-BE49-F238E27FC236}">
                <a16:creationId xmlns:a16="http://schemas.microsoft.com/office/drawing/2014/main" id="{F91A5E1C-3E9A-3473-09D1-2BB2CE6EDE23}"/>
              </a:ext>
            </a:extLst>
          </p:cNvPr>
          <p:cNvPicPr>
            <a:picLocks noChangeAspect="1"/>
          </p:cNvPicPr>
          <p:nvPr/>
        </p:nvPicPr>
        <p:blipFill rotWithShape="1">
          <a:blip r:embed="rId3">
            <a:extLst>
              <a:ext uri="{28A0092B-C50C-407E-A947-70E740481C1C}">
                <a14:useLocalDpi xmlns:a14="http://schemas.microsoft.com/office/drawing/2010/main" val="0"/>
              </a:ext>
            </a:extLst>
          </a:blip>
          <a:srcRect t="4927" b="45073"/>
          <a:stretch/>
        </p:blipFill>
        <p:spPr>
          <a:xfrm>
            <a:off x="5021457" y="3005322"/>
            <a:ext cx="2703754" cy="2925600"/>
          </a:xfrm>
          <a:prstGeom prst="rect">
            <a:avLst/>
          </a:prstGeom>
          <a:ln>
            <a:solidFill>
              <a:srgbClr val="0A0A32"/>
            </a:solidFill>
          </a:ln>
        </p:spPr>
      </p:pic>
      <p:pic>
        <p:nvPicPr>
          <p:cNvPr id="18" name="Picture 17" descr="A screenshot of a login screen&#10;&#10;Description automatically generated">
            <a:extLst>
              <a:ext uri="{FF2B5EF4-FFF2-40B4-BE49-F238E27FC236}">
                <a16:creationId xmlns:a16="http://schemas.microsoft.com/office/drawing/2014/main" id="{BC14583E-B281-8590-A279-743A05F8A778}"/>
              </a:ext>
            </a:extLst>
          </p:cNvPr>
          <p:cNvPicPr>
            <a:picLocks noChangeAspect="1"/>
          </p:cNvPicPr>
          <p:nvPr/>
        </p:nvPicPr>
        <p:blipFill rotWithShape="1">
          <a:blip r:embed="rId4">
            <a:extLst>
              <a:ext uri="{28A0092B-C50C-407E-A947-70E740481C1C}">
                <a14:useLocalDpi xmlns:a14="http://schemas.microsoft.com/office/drawing/2010/main" val="0"/>
              </a:ext>
            </a:extLst>
          </a:blip>
          <a:srcRect t="4927" b="45362"/>
          <a:stretch/>
        </p:blipFill>
        <p:spPr>
          <a:xfrm>
            <a:off x="8497968" y="3005322"/>
            <a:ext cx="2773874" cy="2984074"/>
          </a:xfrm>
          <a:prstGeom prst="rect">
            <a:avLst/>
          </a:prstGeom>
          <a:ln>
            <a:solidFill>
              <a:srgbClr val="0A0A32"/>
            </a:solidFill>
          </a:ln>
        </p:spPr>
      </p:pic>
      <p:sp>
        <p:nvSpPr>
          <p:cNvPr id="9" name="Oval 8">
            <a:extLst>
              <a:ext uri="{FF2B5EF4-FFF2-40B4-BE49-F238E27FC236}">
                <a16:creationId xmlns:a16="http://schemas.microsoft.com/office/drawing/2014/main" id="{C97110A7-3BB0-B945-0D30-4CA3D1D517A6}"/>
              </a:ext>
            </a:extLst>
          </p:cNvPr>
          <p:cNvSpPr/>
          <p:nvPr/>
        </p:nvSpPr>
        <p:spPr>
          <a:xfrm>
            <a:off x="4512619" y="2705075"/>
            <a:ext cx="816494" cy="905066"/>
          </a:xfrm>
          <a:prstGeom prst="ellipse">
            <a:avLst/>
          </a:prstGeom>
          <a:solidFill>
            <a:srgbClr val="E9EEEA"/>
          </a:solidFill>
          <a:ln w="508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112350"/>
                </a:solidFill>
                <a:latin typeface="Barlow Condensed" panose="00000506000000000000" pitchFamily="2" charset="0"/>
              </a:rPr>
              <a:t>2</a:t>
            </a:r>
          </a:p>
        </p:txBody>
      </p:sp>
      <p:sp>
        <p:nvSpPr>
          <p:cNvPr id="10" name="Oval 9">
            <a:extLst>
              <a:ext uri="{FF2B5EF4-FFF2-40B4-BE49-F238E27FC236}">
                <a16:creationId xmlns:a16="http://schemas.microsoft.com/office/drawing/2014/main" id="{D6EA4CFC-F443-F2C0-793A-1EE39616BA55}"/>
              </a:ext>
            </a:extLst>
          </p:cNvPr>
          <p:cNvSpPr/>
          <p:nvPr/>
        </p:nvSpPr>
        <p:spPr>
          <a:xfrm>
            <a:off x="8130388" y="2705075"/>
            <a:ext cx="816494" cy="905066"/>
          </a:xfrm>
          <a:prstGeom prst="ellipse">
            <a:avLst/>
          </a:prstGeom>
          <a:solidFill>
            <a:srgbClr val="E9EEEA"/>
          </a:solidFill>
          <a:ln w="508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112350"/>
                </a:solidFill>
                <a:latin typeface="Barlow Condensed" panose="00000506000000000000" pitchFamily="2" charset="0"/>
              </a:rPr>
              <a:t>3</a:t>
            </a:r>
          </a:p>
        </p:txBody>
      </p:sp>
      <p:sp>
        <p:nvSpPr>
          <p:cNvPr id="7" name="Slide Number Placeholder 6">
            <a:extLst>
              <a:ext uri="{FF2B5EF4-FFF2-40B4-BE49-F238E27FC236}">
                <a16:creationId xmlns:a16="http://schemas.microsoft.com/office/drawing/2014/main" id="{C7241BD4-0E74-F3E6-B0C8-630C3EB53855}"/>
              </a:ext>
            </a:extLst>
          </p:cNvPr>
          <p:cNvSpPr>
            <a:spLocks noGrp="1"/>
          </p:cNvSpPr>
          <p:nvPr>
            <p:ph type="sldNum" sz="quarter" idx="12"/>
          </p:nvPr>
        </p:nvSpPr>
        <p:spPr/>
        <p:txBody>
          <a:bodyPr/>
          <a:lstStyle/>
          <a:p>
            <a:fld id="{9A77A881-D7A5-458B-A6F1-C76D62D5AA35}" type="slidenum">
              <a:rPr lang="en-US" smtClean="0"/>
              <a:t>4</a:t>
            </a:fld>
            <a:endParaRPr lang="en-US"/>
          </a:p>
        </p:txBody>
      </p:sp>
    </p:spTree>
    <p:extLst>
      <p:ext uri="{BB962C8B-B14F-4D97-AF65-F5344CB8AC3E}">
        <p14:creationId xmlns:p14="http://schemas.microsoft.com/office/powerpoint/2010/main" val="2908562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078895" cy="1325563"/>
          </a:xfrm>
        </p:spPr>
        <p:txBody>
          <a:bodyPr>
            <a:normAutofit/>
          </a:bodyPr>
          <a:lstStyle/>
          <a:p>
            <a:r>
              <a:rPr lang="en-US" b="1" dirty="0">
                <a:solidFill>
                  <a:srgbClr val="0A0A32"/>
                </a:solidFill>
                <a:latin typeface="Barlow Condensed" panose="00000506000000000000" pitchFamily="2" charset="0"/>
              </a:rPr>
              <a:t>ONBOARDING</a:t>
            </a:r>
            <a:endParaRPr lang="en-US" dirty="0">
              <a:solidFill>
                <a:srgbClr val="0A0A32"/>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619611"/>
          </a:xfrm>
          <a:prstGeom prst="rect">
            <a:avLst/>
          </a:prstGeom>
          <a:noFill/>
        </p:spPr>
        <p:txBody>
          <a:bodyPr wrap="square">
            <a:spAutoFit/>
          </a:bodyPr>
          <a:lstStyle/>
          <a:p>
            <a:pPr marL="0" indent="0" defTabSz="676656">
              <a:lnSpc>
                <a:spcPct val="150000"/>
              </a:lnSpc>
              <a:spcBef>
                <a:spcPts val="740"/>
              </a:spcBef>
              <a:buNone/>
            </a:pPr>
            <a:r>
              <a:rPr lang="en-US" sz="1600" kern="1200" dirty="0">
                <a:solidFill>
                  <a:schemeClr val="tx1"/>
                </a:solidFill>
                <a:ea typeface="Gadugi"/>
              </a:rPr>
              <a:t>During onboarding, you’ll be asked to confirm your registration information.  This will help recommend profiles to meet with. </a:t>
            </a:r>
          </a:p>
          <a:p>
            <a:pPr marL="0" indent="0" defTabSz="676656">
              <a:lnSpc>
                <a:spcPct val="150000"/>
              </a:lnSpc>
              <a:spcBef>
                <a:spcPts val="740"/>
              </a:spcBef>
              <a:buNone/>
            </a:pPr>
            <a:r>
              <a:rPr lang="en-US" sz="1600" dirty="0">
                <a:ea typeface="Gadugi"/>
              </a:rPr>
              <a:t>You will also be asked to confirm how you’d like your contact information to appear in the platform. </a:t>
            </a:r>
            <a:r>
              <a:rPr lang="en-US" sz="1600" b="1" dirty="0">
                <a:ea typeface="Gadugi"/>
              </a:rPr>
              <a:t>The platform will default to "Connections Only"</a:t>
            </a:r>
            <a:r>
              <a:rPr lang="en-US" sz="1600" dirty="0">
                <a:ea typeface="Gadugi"/>
              </a:rPr>
              <a:t>. </a:t>
            </a:r>
            <a:endParaRPr lang="en-US" sz="2800" dirty="0">
              <a:latin typeface="Gadugi"/>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5</a:t>
            </a:fld>
            <a:endParaRPr lang="en-US" dirty="0"/>
          </a:p>
        </p:txBody>
      </p:sp>
      <p:sp>
        <p:nvSpPr>
          <p:cNvPr id="6" name="Rectangle 5">
            <a:extLst>
              <a:ext uri="{FF2B5EF4-FFF2-40B4-BE49-F238E27FC236}">
                <a16:creationId xmlns:a16="http://schemas.microsoft.com/office/drawing/2014/main" id="{651A9A2F-8B77-9984-7B6E-33299921AEEF}"/>
              </a:ext>
            </a:extLst>
          </p:cNvPr>
          <p:cNvSpPr/>
          <p:nvPr/>
        </p:nvSpPr>
        <p:spPr>
          <a:xfrm>
            <a:off x="5088625" y="2228456"/>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26A53EA0-5530-5D68-0C9D-F328E4B31E07}"/>
              </a:ext>
            </a:extLst>
          </p:cNvPr>
          <p:cNvSpPr/>
          <p:nvPr/>
        </p:nvSpPr>
        <p:spPr>
          <a:xfrm>
            <a:off x="996651" y="2226552"/>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112350"/>
                </a:solidFill>
                <a:latin typeface="Barlow Condensed" panose="00000506000000000000" pitchFamily="2" charset="0"/>
              </a:rPr>
              <a:t>Mobile App</a:t>
            </a:r>
          </a:p>
        </p:txBody>
      </p:sp>
      <p:sp>
        <p:nvSpPr>
          <p:cNvPr id="13" name="TextBox 12">
            <a:extLst>
              <a:ext uri="{FF2B5EF4-FFF2-40B4-BE49-F238E27FC236}">
                <a16:creationId xmlns:a16="http://schemas.microsoft.com/office/drawing/2014/main" id="{E53793C3-F951-1925-2BD6-61D83AA55115}"/>
              </a:ext>
            </a:extLst>
          </p:cNvPr>
          <p:cNvSpPr txBox="1"/>
          <p:nvPr/>
        </p:nvSpPr>
        <p:spPr>
          <a:xfrm>
            <a:off x="8775227" y="2794029"/>
            <a:ext cx="3099353" cy="3293209"/>
          </a:xfrm>
          <a:prstGeom prst="rect">
            <a:avLst/>
          </a:prstGeom>
          <a:solidFill>
            <a:srgbClr val="FFFCFB"/>
          </a:solidFill>
          <a:ln>
            <a:solidFill>
              <a:srgbClr val="112350"/>
            </a:solidFill>
            <a:extLst>
              <a:ext uri="{C807C97D-BFC1-408E-A445-0C87EB9F89A2}">
                <ask:lineSketchStyleProps xmlns:ask="http://schemas.microsoft.com/office/drawing/2018/sketchyshapes" sd="1219033472">
                  <a:custGeom>
                    <a:avLst/>
                    <a:gdLst>
                      <a:gd name="connsiteX0" fmla="*/ 0 w 3099353"/>
                      <a:gd name="connsiteY0" fmla="*/ 0 h 3293209"/>
                      <a:gd name="connsiteX1" fmla="*/ 423578 w 3099353"/>
                      <a:gd name="connsiteY1" fmla="*/ 0 h 3293209"/>
                      <a:gd name="connsiteX2" fmla="*/ 1002124 w 3099353"/>
                      <a:gd name="connsiteY2" fmla="*/ 0 h 3293209"/>
                      <a:gd name="connsiteX3" fmla="*/ 1549677 w 3099353"/>
                      <a:gd name="connsiteY3" fmla="*/ 0 h 3293209"/>
                      <a:gd name="connsiteX4" fmla="*/ 1973255 w 3099353"/>
                      <a:gd name="connsiteY4" fmla="*/ 0 h 3293209"/>
                      <a:gd name="connsiteX5" fmla="*/ 2458820 w 3099353"/>
                      <a:gd name="connsiteY5" fmla="*/ 0 h 3293209"/>
                      <a:gd name="connsiteX6" fmla="*/ 3099353 w 3099353"/>
                      <a:gd name="connsiteY6" fmla="*/ 0 h 3293209"/>
                      <a:gd name="connsiteX7" fmla="*/ 3099353 w 3099353"/>
                      <a:gd name="connsiteY7" fmla="*/ 548868 h 3293209"/>
                      <a:gd name="connsiteX8" fmla="*/ 3099353 w 3099353"/>
                      <a:gd name="connsiteY8" fmla="*/ 1031872 h 3293209"/>
                      <a:gd name="connsiteX9" fmla="*/ 3099353 w 3099353"/>
                      <a:gd name="connsiteY9" fmla="*/ 1481944 h 3293209"/>
                      <a:gd name="connsiteX10" fmla="*/ 3099353 w 3099353"/>
                      <a:gd name="connsiteY10" fmla="*/ 1964948 h 3293209"/>
                      <a:gd name="connsiteX11" fmla="*/ 3099353 w 3099353"/>
                      <a:gd name="connsiteY11" fmla="*/ 2546748 h 3293209"/>
                      <a:gd name="connsiteX12" fmla="*/ 3099353 w 3099353"/>
                      <a:gd name="connsiteY12" fmla="*/ 3293209 h 3293209"/>
                      <a:gd name="connsiteX13" fmla="*/ 2675775 w 3099353"/>
                      <a:gd name="connsiteY13" fmla="*/ 3293209 h 3293209"/>
                      <a:gd name="connsiteX14" fmla="*/ 2252197 w 3099353"/>
                      <a:gd name="connsiteY14" fmla="*/ 3293209 h 3293209"/>
                      <a:gd name="connsiteX15" fmla="*/ 1704644 w 3099353"/>
                      <a:gd name="connsiteY15" fmla="*/ 3293209 h 3293209"/>
                      <a:gd name="connsiteX16" fmla="*/ 1281066 w 3099353"/>
                      <a:gd name="connsiteY16" fmla="*/ 3293209 h 3293209"/>
                      <a:gd name="connsiteX17" fmla="*/ 764507 w 3099353"/>
                      <a:gd name="connsiteY17" fmla="*/ 3293209 h 3293209"/>
                      <a:gd name="connsiteX18" fmla="*/ 0 w 3099353"/>
                      <a:gd name="connsiteY18" fmla="*/ 3293209 h 3293209"/>
                      <a:gd name="connsiteX19" fmla="*/ 0 w 3099353"/>
                      <a:gd name="connsiteY19" fmla="*/ 2744341 h 3293209"/>
                      <a:gd name="connsiteX20" fmla="*/ 0 w 3099353"/>
                      <a:gd name="connsiteY20" fmla="*/ 2195473 h 3293209"/>
                      <a:gd name="connsiteX21" fmla="*/ 0 w 3099353"/>
                      <a:gd name="connsiteY21" fmla="*/ 1580740 h 3293209"/>
                      <a:gd name="connsiteX22" fmla="*/ 0 w 3099353"/>
                      <a:gd name="connsiteY22" fmla="*/ 1064804 h 3293209"/>
                      <a:gd name="connsiteX23" fmla="*/ 0 w 3099353"/>
                      <a:gd name="connsiteY23" fmla="*/ 548868 h 3293209"/>
                      <a:gd name="connsiteX24" fmla="*/ 0 w 3099353"/>
                      <a:gd name="connsiteY24" fmla="*/ 0 h 329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9353" h="3293209" fill="none" extrusionOk="0">
                        <a:moveTo>
                          <a:pt x="0" y="0"/>
                        </a:moveTo>
                        <a:cubicBezTo>
                          <a:pt x="147136" y="-43371"/>
                          <a:pt x="267536" y="7571"/>
                          <a:pt x="423578" y="0"/>
                        </a:cubicBezTo>
                        <a:cubicBezTo>
                          <a:pt x="579620" y="-7571"/>
                          <a:pt x="821952" y="43879"/>
                          <a:pt x="1002124" y="0"/>
                        </a:cubicBezTo>
                        <a:cubicBezTo>
                          <a:pt x="1182296" y="-43879"/>
                          <a:pt x="1377283" y="50142"/>
                          <a:pt x="1549677" y="0"/>
                        </a:cubicBezTo>
                        <a:cubicBezTo>
                          <a:pt x="1722071" y="-50142"/>
                          <a:pt x="1833193" y="18044"/>
                          <a:pt x="1973255" y="0"/>
                        </a:cubicBezTo>
                        <a:cubicBezTo>
                          <a:pt x="2113317" y="-18044"/>
                          <a:pt x="2220561" y="51218"/>
                          <a:pt x="2458820" y="0"/>
                        </a:cubicBezTo>
                        <a:cubicBezTo>
                          <a:pt x="2697080" y="-51218"/>
                          <a:pt x="2858005" y="4743"/>
                          <a:pt x="3099353" y="0"/>
                        </a:cubicBezTo>
                        <a:cubicBezTo>
                          <a:pt x="3110408" y="215561"/>
                          <a:pt x="3035722" y="393085"/>
                          <a:pt x="3099353" y="548868"/>
                        </a:cubicBezTo>
                        <a:cubicBezTo>
                          <a:pt x="3162984" y="704651"/>
                          <a:pt x="3086839" y="893378"/>
                          <a:pt x="3099353" y="1031872"/>
                        </a:cubicBezTo>
                        <a:cubicBezTo>
                          <a:pt x="3111867" y="1170366"/>
                          <a:pt x="3078269" y="1312891"/>
                          <a:pt x="3099353" y="1481944"/>
                        </a:cubicBezTo>
                        <a:cubicBezTo>
                          <a:pt x="3120437" y="1650997"/>
                          <a:pt x="3095643" y="1851005"/>
                          <a:pt x="3099353" y="1964948"/>
                        </a:cubicBezTo>
                        <a:cubicBezTo>
                          <a:pt x="3103063" y="2078891"/>
                          <a:pt x="3080280" y="2331064"/>
                          <a:pt x="3099353" y="2546748"/>
                        </a:cubicBezTo>
                        <a:cubicBezTo>
                          <a:pt x="3118426" y="2762432"/>
                          <a:pt x="3030048" y="3051778"/>
                          <a:pt x="3099353" y="3293209"/>
                        </a:cubicBezTo>
                        <a:cubicBezTo>
                          <a:pt x="2990156" y="3339695"/>
                          <a:pt x="2795763" y="3256350"/>
                          <a:pt x="2675775" y="3293209"/>
                        </a:cubicBezTo>
                        <a:cubicBezTo>
                          <a:pt x="2555787" y="3330068"/>
                          <a:pt x="2427350" y="3274518"/>
                          <a:pt x="2252197" y="3293209"/>
                        </a:cubicBezTo>
                        <a:cubicBezTo>
                          <a:pt x="2077044" y="3311900"/>
                          <a:pt x="1846551" y="3254592"/>
                          <a:pt x="1704644" y="3293209"/>
                        </a:cubicBezTo>
                        <a:cubicBezTo>
                          <a:pt x="1562737" y="3331826"/>
                          <a:pt x="1367988" y="3265470"/>
                          <a:pt x="1281066" y="3293209"/>
                        </a:cubicBezTo>
                        <a:cubicBezTo>
                          <a:pt x="1194144" y="3320948"/>
                          <a:pt x="955730" y="3270991"/>
                          <a:pt x="764507" y="3293209"/>
                        </a:cubicBezTo>
                        <a:cubicBezTo>
                          <a:pt x="573284" y="3315427"/>
                          <a:pt x="358759" y="3258173"/>
                          <a:pt x="0" y="3293209"/>
                        </a:cubicBezTo>
                        <a:cubicBezTo>
                          <a:pt x="-18678" y="3106000"/>
                          <a:pt x="24060" y="2881644"/>
                          <a:pt x="0" y="2744341"/>
                        </a:cubicBezTo>
                        <a:cubicBezTo>
                          <a:pt x="-24060" y="2607038"/>
                          <a:pt x="48368" y="2367160"/>
                          <a:pt x="0" y="2195473"/>
                        </a:cubicBezTo>
                        <a:cubicBezTo>
                          <a:pt x="-48368" y="2023786"/>
                          <a:pt x="2833" y="1808481"/>
                          <a:pt x="0" y="1580740"/>
                        </a:cubicBezTo>
                        <a:cubicBezTo>
                          <a:pt x="-2833" y="1352999"/>
                          <a:pt x="53293" y="1169180"/>
                          <a:pt x="0" y="1064804"/>
                        </a:cubicBezTo>
                        <a:cubicBezTo>
                          <a:pt x="-53293" y="960428"/>
                          <a:pt x="38126" y="660271"/>
                          <a:pt x="0" y="548868"/>
                        </a:cubicBezTo>
                        <a:cubicBezTo>
                          <a:pt x="-38126" y="437465"/>
                          <a:pt x="30048" y="159368"/>
                          <a:pt x="0" y="0"/>
                        </a:cubicBezTo>
                        <a:close/>
                      </a:path>
                      <a:path w="3099353" h="3293209" stroke="0" extrusionOk="0">
                        <a:moveTo>
                          <a:pt x="0" y="0"/>
                        </a:moveTo>
                        <a:cubicBezTo>
                          <a:pt x="177926" y="-25845"/>
                          <a:pt x="335210" y="14569"/>
                          <a:pt x="485565" y="0"/>
                        </a:cubicBezTo>
                        <a:cubicBezTo>
                          <a:pt x="635920" y="-14569"/>
                          <a:pt x="803354" y="42018"/>
                          <a:pt x="909144" y="0"/>
                        </a:cubicBezTo>
                        <a:cubicBezTo>
                          <a:pt x="1014934" y="-42018"/>
                          <a:pt x="1248491" y="58361"/>
                          <a:pt x="1487689" y="0"/>
                        </a:cubicBezTo>
                        <a:cubicBezTo>
                          <a:pt x="1726887" y="-58361"/>
                          <a:pt x="1827739" y="26784"/>
                          <a:pt x="1973255" y="0"/>
                        </a:cubicBezTo>
                        <a:cubicBezTo>
                          <a:pt x="2118771" y="-26784"/>
                          <a:pt x="2297682" y="22646"/>
                          <a:pt x="2458820" y="0"/>
                        </a:cubicBezTo>
                        <a:cubicBezTo>
                          <a:pt x="2619958" y="-22646"/>
                          <a:pt x="2879028" y="37546"/>
                          <a:pt x="3099353" y="0"/>
                        </a:cubicBezTo>
                        <a:cubicBezTo>
                          <a:pt x="3099457" y="196534"/>
                          <a:pt x="3049216" y="377736"/>
                          <a:pt x="3099353" y="483004"/>
                        </a:cubicBezTo>
                        <a:cubicBezTo>
                          <a:pt x="3149490" y="588272"/>
                          <a:pt x="3058676" y="838614"/>
                          <a:pt x="3099353" y="1031872"/>
                        </a:cubicBezTo>
                        <a:cubicBezTo>
                          <a:pt x="3140030" y="1225130"/>
                          <a:pt x="3047932" y="1317230"/>
                          <a:pt x="3099353" y="1514876"/>
                        </a:cubicBezTo>
                        <a:cubicBezTo>
                          <a:pt x="3150774" y="1712522"/>
                          <a:pt x="3076340" y="1809680"/>
                          <a:pt x="3099353" y="1997880"/>
                        </a:cubicBezTo>
                        <a:cubicBezTo>
                          <a:pt x="3122366" y="2186080"/>
                          <a:pt x="3057488" y="2424794"/>
                          <a:pt x="3099353" y="2546748"/>
                        </a:cubicBezTo>
                        <a:cubicBezTo>
                          <a:pt x="3141218" y="2668702"/>
                          <a:pt x="3025713" y="3129988"/>
                          <a:pt x="3099353" y="3293209"/>
                        </a:cubicBezTo>
                        <a:cubicBezTo>
                          <a:pt x="2929318" y="3320909"/>
                          <a:pt x="2777272" y="3276034"/>
                          <a:pt x="2675775" y="3293209"/>
                        </a:cubicBezTo>
                        <a:cubicBezTo>
                          <a:pt x="2574278" y="3310384"/>
                          <a:pt x="2358142" y="3281606"/>
                          <a:pt x="2097229" y="3293209"/>
                        </a:cubicBezTo>
                        <a:cubicBezTo>
                          <a:pt x="1836316" y="3304812"/>
                          <a:pt x="1809769" y="3256621"/>
                          <a:pt x="1642657" y="3293209"/>
                        </a:cubicBezTo>
                        <a:cubicBezTo>
                          <a:pt x="1475545" y="3329797"/>
                          <a:pt x="1375897" y="3258565"/>
                          <a:pt x="1126098" y="3293209"/>
                        </a:cubicBezTo>
                        <a:cubicBezTo>
                          <a:pt x="876299" y="3327853"/>
                          <a:pt x="707013" y="3269629"/>
                          <a:pt x="547552" y="3293209"/>
                        </a:cubicBezTo>
                        <a:cubicBezTo>
                          <a:pt x="388091" y="3316789"/>
                          <a:pt x="232076" y="3286817"/>
                          <a:pt x="0" y="3293209"/>
                        </a:cubicBezTo>
                        <a:cubicBezTo>
                          <a:pt x="-53324" y="3194848"/>
                          <a:pt x="4255" y="2962361"/>
                          <a:pt x="0" y="2843137"/>
                        </a:cubicBezTo>
                        <a:cubicBezTo>
                          <a:pt x="-4255" y="2723913"/>
                          <a:pt x="33159" y="2547196"/>
                          <a:pt x="0" y="2360133"/>
                        </a:cubicBezTo>
                        <a:cubicBezTo>
                          <a:pt x="-33159" y="2173070"/>
                          <a:pt x="2494" y="2001657"/>
                          <a:pt x="0" y="1844197"/>
                        </a:cubicBezTo>
                        <a:cubicBezTo>
                          <a:pt x="-2494" y="1686737"/>
                          <a:pt x="52009" y="1500856"/>
                          <a:pt x="0" y="1229465"/>
                        </a:cubicBezTo>
                        <a:cubicBezTo>
                          <a:pt x="-52009" y="958074"/>
                          <a:pt x="26256" y="859238"/>
                          <a:pt x="0" y="680597"/>
                        </a:cubicBezTo>
                        <a:cubicBezTo>
                          <a:pt x="-26256" y="501956"/>
                          <a:pt x="45751" y="257653"/>
                          <a:pt x="0" y="0"/>
                        </a:cubicBezTo>
                        <a:close/>
                      </a:path>
                    </a:pathLst>
                  </a:custGeom>
                  <ask:type>
                    <ask:lineSketchNone/>
                  </ask:type>
                </ask:lineSketchStyleProps>
              </a:ext>
            </a:extLst>
          </a:ln>
        </p:spPr>
        <p:txBody>
          <a:bodyPr wrap="square" lIns="91440" tIns="45720" rIns="91440" bIns="45720" rtlCol="0" anchor="t">
            <a:spAutoFit/>
          </a:bodyPr>
          <a:lstStyle/>
          <a:p>
            <a:r>
              <a:rPr lang="en-US" sz="1600" b="1" dirty="0">
                <a:latin typeface="Barlow Condensed" panose="00000506000000000000" pitchFamily="2" charset="0"/>
                <a:ea typeface="Gadugi" panose="020B0502040204020203" pitchFamily="34" charset="0"/>
              </a:rPr>
              <a:t>PRIVATE</a:t>
            </a:r>
          </a:p>
          <a:p>
            <a:r>
              <a:rPr lang="en-US" sz="1600" dirty="0">
                <a:latin typeface="Barlow Condensed" panose="00000506000000000000" pitchFamily="2" charset="0"/>
                <a:ea typeface="Gadugi"/>
              </a:rPr>
              <a:t>No one can see your contact details</a:t>
            </a:r>
          </a:p>
          <a:p>
            <a:endParaRPr lang="en-US" sz="1600" b="1" dirty="0">
              <a:latin typeface="Barlow Condensed" panose="00000506000000000000" pitchFamily="2" charset="0"/>
              <a:ea typeface="Gadugi"/>
            </a:endParaRPr>
          </a:p>
          <a:p>
            <a:r>
              <a:rPr lang="en-US" sz="1600" b="1" dirty="0">
                <a:latin typeface="Barlow Condensed" panose="00000506000000000000" pitchFamily="2" charset="0"/>
                <a:ea typeface="Gadugi"/>
              </a:rPr>
              <a:t>CONNECTIONS ONLY</a:t>
            </a:r>
          </a:p>
          <a:p>
            <a:r>
              <a:rPr lang="en-US" sz="1600" dirty="0">
                <a:latin typeface="Barlow Condensed" panose="00000506000000000000" pitchFamily="2" charset="0"/>
                <a:ea typeface="Gadugi"/>
              </a:rPr>
              <a:t>Participants you've connected with will be able to see your contact details on your profile page, as well as in external exports from the platform</a:t>
            </a:r>
          </a:p>
          <a:p>
            <a:endParaRPr lang="en-US" sz="1600" b="1" dirty="0">
              <a:latin typeface="Barlow Condensed" panose="00000506000000000000" pitchFamily="2" charset="0"/>
              <a:ea typeface="Gadugi" panose="020B0502040204020203" pitchFamily="34" charset="0"/>
            </a:endParaRPr>
          </a:p>
          <a:p>
            <a:r>
              <a:rPr lang="en-US" sz="1600" b="1" dirty="0">
                <a:latin typeface="Barlow Condensed" panose="00000506000000000000" pitchFamily="2" charset="0"/>
                <a:ea typeface="Gadugi" panose="020B0502040204020203" pitchFamily="34" charset="0"/>
              </a:rPr>
              <a:t>PUBLIC</a:t>
            </a:r>
          </a:p>
          <a:p>
            <a:r>
              <a:rPr lang="en-US" sz="1600" dirty="0">
                <a:latin typeface="Barlow Condensed" panose="00000506000000000000" pitchFamily="2" charset="0"/>
                <a:ea typeface="Gadugi" panose="020B0502040204020203" pitchFamily="34" charset="0"/>
              </a:rPr>
              <a:t>Contact Details will be displayed on your profile page and available in exports for everyone at the event</a:t>
            </a:r>
            <a:endParaRPr lang="en-US" sz="1600" dirty="0">
              <a:latin typeface="Barlow Condensed" panose="00000506000000000000" pitchFamily="2" charset="0"/>
              <a:ea typeface="Gadugi"/>
            </a:endParaRPr>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descr="A screenshot of a computer&#10;&#10;Description automatically generated">
            <a:extLst>
              <a:ext uri="{FF2B5EF4-FFF2-40B4-BE49-F238E27FC236}">
                <a16:creationId xmlns:a16="http://schemas.microsoft.com/office/drawing/2014/main" id="{65D68C5A-B900-4C0C-1D42-219AD901A2FF}"/>
              </a:ext>
            </a:extLst>
          </p:cNvPr>
          <p:cNvPicPr>
            <a:picLocks noChangeAspect="1"/>
          </p:cNvPicPr>
          <p:nvPr/>
        </p:nvPicPr>
        <p:blipFill rotWithShape="1">
          <a:blip r:embed="rId2">
            <a:extLst>
              <a:ext uri="{28A0092B-C50C-407E-A947-70E740481C1C}">
                <a14:useLocalDpi xmlns:a14="http://schemas.microsoft.com/office/drawing/2010/main" val="0"/>
              </a:ext>
            </a:extLst>
          </a:blip>
          <a:srcRect l="27088" t="18261" r="27767" b="14348"/>
          <a:stretch/>
        </p:blipFill>
        <p:spPr>
          <a:xfrm>
            <a:off x="4315510" y="2941715"/>
            <a:ext cx="3865780" cy="3246120"/>
          </a:xfrm>
          <a:prstGeom prst="rect">
            <a:avLst/>
          </a:prstGeom>
          <a:ln>
            <a:solidFill>
              <a:srgbClr val="0A0A32"/>
            </a:solidFill>
          </a:ln>
        </p:spPr>
      </p:pic>
      <p:pic>
        <p:nvPicPr>
          <p:cNvPr id="14" name="Picture 13" descr="A screenshot of a phone&#10;&#10;Description automatically generated">
            <a:extLst>
              <a:ext uri="{FF2B5EF4-FFF2-40B4-BE49-F238E27FC236}">
                <a16:creationId xmlns:a16="http://schemas.microsoft.com/office/drawing/2014/main" id="{35D43214-A745-DE42-9CD5-1FF268A019D2}"/>
              </a:ext>
            </a:extLst>
          </p:cNvPr>
          <p:cNvPicPr>
            <a:picLocks noChangeAspect="1"/>
          </p:cNvPicPr>
          <p:nvPr/>
        </p:nvPicPr>
        <p:blipFill rotWithShape="1">
          <a:blip r:embed="rId3">
            <a:extLst>
              <a:ext uri="{28A0092B-C50C-407E-A947-70E740481C1C}">
                <a14:useLocalDpi xmlns:a14="http://schemas.microsoft.com/office/drawing/2010/main" val="0"/>
              </a:ext>
            </a:extLst>
          </a:blip>
          <a:srcRect t="5797" b="3478"/>
          <a:stretch/>
        </p:blipFill>
        <p:spPr>
          <a:xfrm>
            <a:off x="1205533" y="2941715"/>
            <a:ext cx="1777929" cy="3490740"/>
          </a:xfrm>
          <a:prstGeom prst="rect">
            <a:avLst/>
          </a:prstGeom>
          <a:ln>
            <a:solidFill>
              <a:srgbClr val="0A0A32"/>
            </a:solidFill>
          </a:ln>
        </p:spPr>
      </p:pic>
    </p:spTree>
    <p:extLst>
      <p:ext uri="{BB962C8B-B14F-4D97-AF65-F5344CB8AC3E}">
        <p14:creationId xmlns:p14="http://schemas.microsoft.com/office/powerpoint/2010/main" val="370360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078895" cy="1325563"/>
          </a:xfrm>
        </p:spPr>
        <p:txBody>
          <a:bodyPr>
            <a:normAutofit/>
          </a:bodyPr>
          <a:lstStyle/>
          <a:p>
            <a:r>
              <a:rPr lang="en-US" b="1" dirty="0">
                <a:solidFill>
                  <a:srgbClr val="0A0A32"/>
                </a:solidFill>
                <a:latin typeface="Barlow Condensed" panose="00000506000000000000" pitchFamily="2" charset="0"/>
              </a:rPr>
              <a:t>EDIT PROFILE</a:t>
            </a:r>
            <a:endParaRPr lang="en-US" dirty="0">
              <a:solidFill>
                <a:srgbClr val="0A0A32"/>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621213"/>
          </a:xfrm>
          <a:prstGeom prst="rect">
            <a:avLst/>
          </a:prstGeom>
          <a:noFill/>
        </p:spPr>
        <p:txBody>
          <a:bodyPr wrap="square">
            <a:spAutoFit/>
          </a:bodyPr>
          <a:lstStyle/>
          <a:p>
            <a:pPr marL="0" indent="0" defTabSz="676656">
              <a:lnSpc>
                <a:spcPct val="150000"/>
              </a:lnSpc>
              <a:spcBef>
                <a:spcPts val="740"/>
              </a:spcBef>
              <a:buNone/>
            </a:pPr>
            <a:r>
              <a:rPr lang="en-US" sz="1600" dirty="0">
                <a:ea typeface="Gadugi"/>
              </a:rPr>
              <a:t>You can edit your profile at any time through both the mobile app and the web platform.  </a:t>
            </a:r>
          </a:p>
          <a:p>
            <a:pPr marL="0" indent="0" defTabSz="676656">
              <a:lnSpc>
                <a:spcPct val="150000"/>
              </a:lnSpc>
              <a:spcBef>
                <a:spcPts val="740"/>
              </a:spcBef>
              <a:buNone/>
            </a:pPr>
            <a:r>
              <a:rPr lang="en-US" sz="1600" dirty="0">
                <a:ea typeface="Gadugi"/>
              </a:rPr>
              <a:t>To edit via the web platform, click the icon at the </a:t>
            </a:r>
            <a:r>
              <a:rPr lang="en-US" sz="1600" b="1" dirty="0">
                <a:ea typeface="Gadugi"/>
              </a:rPr>
              <a:t>top right </a:t>
            </a:r>
            <a:r>
              <a:rPr lang="en-US" sz="1600" dirty="0">
                <a:ea typeface="Gadugi"/>
              </a:rPr>
              <a:t>of the home page.  To edit via the mobile app, click the icon at the </a:t>
            </a:r>
            <a:r>
              <a:rPr lang="en-US" sz="1600" b="1" dirty="0">
                <a:ea typeface="Gadugi"/>
              </a:rPr>
              <a:t>top left </a:t>
            </a:r>
            <a:r>
              <a:rPr lang="en-US" sz="1600" dirty="0">
                <a:ea typeface="Gadugi"/>
              </a:rPr>
              <a:t>of the home page.  </a:t>
            </a:r>
            <a:endParaRPr lang="en-US" sz="2800" dirty="0">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6</a:t>
            </a:fld>
            <a:endParaRPr lang="en-US" dirty="0"/>
          </a:p>
        </p:txBody>
      </p:sp>
      <p:sp>
        <p:nvSpPr>
          <p:cNvPr id="6" name="Rectangle 5">
            <a:extLst>
              <a:ext uri="{FF2B5EF4-FFF2-40B4-BE49-F238E27FC236}">
                <a16:creationId xmlns:a16="http://schemas.microsoft.com/office/drawing/2014/main" id="{651A9A2F-8B77-9984-7B6E-33299921AEEF}"/>
              </a:ext>
            </a:extLst>
          </p:cNvPr>
          <p:cNvSpPr/>
          <p:nvPr/>
        </p:nvSpPr>
        <p:spPr>
          <a:xfrm>
            <a:off x="7733164" y="2365611"/>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A0A32"/>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26A53EA0-5530-5D68-0C9D-F328E4B31E07}"/>
              </a:ext>
            </a:extLst>
          </p:cNvPr>
          <p:cNvSpPr/>
          <p:nvPr/>
        </p:nvSpPr>
        <p:spPr>
          <a:xfrm>
            <a:off x="1456955" y="2279051"/>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A0A32"/>
                </a:solidFill>
                <a:latin typeface="Barlow Condensed" panose="00000506000000000000" pitchFamily="2" charset="0"/>
              </a:rPr>
              <a:t>Mobile App</a:t>
            </a:r>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Graphic 14" descr="Arrow: Clockwise curve with solid fill">
            <a:extLst>
              <a:ext uri="{FF2B5EF4-FFF2-40B4-BE49-F238E27FC236}">
                <a16:creationId xmlns:a16="http://schemas.microsoft.com/office/drawing/2014/main" id="{6345E456-4FD6-0AFC-FFE0-91004830EF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510389">
            <a:off x="10847350" y="2116552"/>
            <a:ext cx="1086815" cy="1086815"/>
          </a:xfrm>
          <a:prstGeom prst="rect">
            <a:avLst/>
          </a:prstGeom>
        </p:spPr>
      </p:pic>
      <p:pic>
        <p:nvPicPr>
          <p:cNvPr id="17" name="Graphic 16" descr="Arrow: Clockwise curve with solid fill">
            <a:extLst>
              <a:ext uri="{FF2B5EF4-FFF2-40B4-BE49-F238E27FC236}">
                <a16:creationId xmlns:a16="http://schemas.microsoft.com/office/drawing/2014/main" id="{9CEF741E-1331-FB04-31B4-E16CE6537F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3040128">
            <a:off x="329891" y="2902351"/>
            <a:ext cx="1086815" cy="1086815"/>
          </a:xfrm>
          <a:prstGeom prst="rect">
            <a:avLst/>
          </a:prstGeom>
        </p:spPr>
      </p:pic>
      <p:pic>
        <p:nvPicPr>
          <p:cNvPr id="9" name="Picture 8" descr="A screenshot of a phone&#10;&#10;Description automatically generated">
            <a:extLst>
              <a:ext uri="{FF2B5EF4-FFF2-40B4-BE49-F238E27FC236}">
                <a16:creationId xmlns:a16="http://schemas.microsoft.com/office/drawing/2014/main" id="{785DFD55-752A-51B8-57E5-F458299315BA}"/>
              </a:ext>
            </a:extLst>
          </p:cNvPr>
          <p:cNvPicPr>
            <a:picLocks noChangeAspect="1"/>
          </p:cNvPicPr>
          <p:nvPr/>
        </p:nvPicPr>
        <p:blipFill rotWithShape="1">
          <a:blip r:embed="rId4">
            <a:extLst>
              <a:ext uri="{28A0092B-C50C-407E-A947-70E740481C1C}">
                <a14:useLocalDpi xmlns:a14="http://schemas.microsoft.com/office/drawing/2010/main" val="0"/>
              </a:ext>
            </a:extLst>
          </a:blip>
          <a:srcRect t="5942"/>
          <a:stretch/>
        </p:blipFill>
        <p:spPr>
          <a:xfrm>
            <a:off x="1268776" y="2849335"/>
            <a:ext cx="1733126" cy="3527798"/>
          </a:xfrm>
          <a:prstGeom prst="rect">
            <a:avLst/>
          </a:prstGeom>
          <a:ln>
            <a:solidFill>
              <a:srgbClr val="0A0A32"/>
            </a:solidFill>
          </a:ln>
        </p:spPr>
      </p:pic>
      <p:pic>
        <p:nvPicPr>
          <p:cNvPr id="11" name="Picture 10" descr="A screenshot of a phone&#10;&#10;Description automatically generated">
            <a:extLst>
              <a:ext uri="{FF2B5EF4-FFF2-40B4-BE49-F238E27FC236}">
                <a16:creationId xmlns:a16="http://schemas.microsoft.com/office/drawing/2014/main" id="{97252A2C-EECF-AA30-F259-FDC443A73350}"/>
              </a:ext>
            </a:extLst>
          </p:cNvPr>
          <p:cNvPicPr>
            <a:picLocks noChangeAspect="1"/>
          </p:cNvPicPr>
          <p:nvPr/>
        </p:nvPicPr>
        <p:blipFill rotWithShape="1">
          <a:blip r:embed="rId5">
            <a:extLst>
              <a:ext uri="{28A0092B-C50C-407E-A947-70E740481C1C}">
                <a14:useLocalDpi xmlns:a14="http://schemas.microsoft.com/office/drawing/2010/main" val="0"/>
              </a:ext>
            </a:extLst>
          </a:blip>
          <a:srcRect t="5362"/>
          <a:stretch/>
        </p:blipFill>
        <p:spPr>
          <a:xfrm>
            <a:off x="2238190" y="3101875"/>
            <a:ext cx="1780558" cy="3646683"/>
          </a:xfrm>
          <a:prstGeom prst="rect">
            <a:avLst/>
          </a:prstGeom>
          <a:ln>
            <a:solidFill>
              <a:srgbClr val="0A0A32"/>
            </a:solidFill>
          </a:ln>
        </p:spPr>
      </p:pic>
      <p:pic>
        <p:nvPicPr>
          <p:cNvPr id="14" name="Picture 13" descr="A screenshot of a computer&#10;&#10;Description automatically generated">
            <a:extLst>
              <a:ext uri="{FF2B5EF4-FFF2-40B4-BE49-F238E27FC236}">
                <a16:creationId xmlns:a16="http://schemas.microsoft.com/office/drawing/2014/main" id="{E177BCDD-3D8C-21EF-8588-0086C7633C41}"/>
              </a:ext>
            </a:extLst>
          </p:cNvPr>
          <p:cNvPicPr>
            <a:picLocks noChangeAspect="1"/>
          </p:cNvPicPr>
          <p:nvPr/>
        </p:nvPicPr>
        <p:blipFill rotWithShape="1">
          <a:blip r:embed="rId6">
            <a:extLst>
              <a:ext uri="{28A0092B-C50C-407E-A947-70E740481C1C}">
                <a14:useLocalDpi xmlns:a14="http://schemas.microsoft.com/office/drawing/2010/main" val="0"/>
              </a:ext>
            </a:extLst>
          </a:blip>
          <a:srcRect l="970" t="10570" r="1435" b="7644"/>
          <a:stretch/>
        </p:blipFill>
        <p:spPr>
          <a:xfrm>
            <a:off x="4950237" y="3146291"/>
            <a:ext cx="6986125" cy="3293165"/>
          </a:xfrm>
          <a:prstGeom prst="rect">
            <a:avLst/>
          </a:prstGeom>
          <a:ln>
            <a:solidFill>
              <a:srgbClr val="0A0A32"/>
            </a:solidFill>
          </a:ln>
        </p:spPr>
      </p:pic>
    </p:spTree>
    <p:extLst>
      <p:ext uri="{BB962C8B-B14F-4D97-AF65-F5344CB8AC3E}">
        <p14:creationId xmlns:p14="http://schemas.microsoft.com/office/powerpoint/2010/main" val="4153108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972042" cy="1325563"/>
          </a:xfrm>
        </p:spPr>
        <p:txBody>
          <a:bodyPr>
            <a:normAutofit/>
          </a:bodyPr>
          <a:lstStyle/>
          <a:p>
            <a:r>
              <a:rPr lang="en-US" b="1" dirty="0">
                <a:solidFill>
                  <a:srgbClr val="0A0A32"/>
                </a:solidFill>
                <a:latin typeface="Barlow Condensed" panose="00000506000000000000" pitchFamily="2" charset="0"/>
              </a:rPr>
              <a:t>CALENDAR AVAILABILITY</a:t>
            </a:r>
            <a:endParaRPr lang="en-US" dirty="0">
              <a:solidFill>
                <a:srgbClr val="0A0A32"/>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621213"/>
          </a:xfrm>
          <a:prstGeom prst="rect">
            <a:avLst/>
          </a:prstGeom>
          <a:noFill/>
        </p:spPr>
        <p:txBody>
          <a:bodyPr wrap="square" lIns="91440" tIns="45720" rIns="91440" bIns="45720" anchor="t">
            <a:spAutoFit/>
          </a:bodyPr>
          <a:lstStyle/>
          <a:p>
            <a:pPr marL="0" indent="0" defTabSz="676656">
              <a:lnSpc>
                <a:spcPct val="150000"/>
              </a:lnSpc>
              <a:spcBef>
                <a:spcPts val="740"/>
              </a:spcBef>
              <a:buNone/>
            </a:pPr>
            <a:r>
              <a:rPr lang="en-US" sz="1600" dirty="0">
                <a:ea typeface="Gadugi"/>
              </a:rPr>
              <a:t>To make yourself unavailable for meetings, either for a specific time block or day, you can manage your availability through the web platform. </a:t>
            </a:r>
          </a:p>
          <a:p>
            <a:pPr defTabSz="676656">
              <a:lnSpc>
                <a:spcPct val="150000"/>
              </a:lnSpc>
              <a:spcBef>
                <a:spcPts val="740"/>
              </a:spcBef>
            </a:pPr>
            <a:r>
              <a:rPr lang="en-US" sz="1600" dirty="0">
                <a:ea typeface="Gadugi"/>
              </a:rPr>
              <a:t>Via the web platform, click “Profile”, “Manage My Availability”, the “Edit Availability”.  Adjust the times your unavailable to meet for each day.  </a:t>
            </a:r>
            <a:endParaRPr lang="en-US" sz="2800" dirty="0">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7</a:t>
            </a:fld>
            <a:endParaRPr lang="en-US" dirty="0"/>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F5CC5FF1-1F30-0CF7-ACDB-AF14F9A9720C}"/>
              </a:ext>
            </a:extLst>
          </p:cNvPr>
          <p:cNvPicPr>
            <a:picLocks noChangeAspect="1"/>
          </p:cNvPicPr>
          <p:nvPr/>
        </p:nvPicPr>
        <p:blipFill rotWithShape="1">
          <a:blip r:embed="rId2">
            <a:extLst>
              <a:ext uri="{28A0092B-C50C-407E-A947-70E740481C1C}">
                <a14:useLocalDpi xmlns:a14="http://schemas.microsoft.com/office/drawing/2010/main" val="0"/>
              </a:ext>
            </a:extLst>
          </a:blip>
          <a:srcRect l="652" t="10870" r="788" b="7315"/>
          <a:stretch/>
        </p:blipFill>
        <p:spPr>
          <a:xfrm>
            <a:off x="2019855" y="2570903"/>
            <a:ext cx="8457090" cy="3948937"/>
          </a:xfrm>
          <a:prstGeom prst="rect">
            <a:avLst/>
          </a:prstGeom>
          <a:ln>
            <a:solidFill>
              <a:srgbClr val="0A0A32"/>
            </a:solidFill>
          </a:ln>
        </p:spPr>
      </p:pic>
      <p:pic>
        <p:nvPicPr>
          <p:cNvPr id="15" name="Graphic 14" descr="Arrow: Clockwise curve with solid fill">
            <a:extLst>
              <a:ext uri="{FF2B5EF4-FFF2-40B4-BE49-F238E27FC236}">
                <a16:creationId xmlns:a16="http://schemas.microsoft.com/office/drawing/2014/main" id="{6345E456-4FD6-0AFC-FFE0-91004830EF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4445310">
            <a:off x="9438792" y="5574970"/>
            <a:ext cx="1086815" cy="1086815"/>
          </a:xfrm>
          <a:prstGeom prst="rect">
            <a:avLst/>
          </a:prstGeom>
        </p:spPr>
      </p:pic>
      <p:pic>
        <p:nvPicPr>
          <p:cNvPr id="17" name="Graphic 16" descr="Arrow: Clockwise curve with solid fill">
            <a:extLst>
              <a:ext uri="{FF2B5EF4-FFF2-40B4-BE49-F238E27FC236}">
                <a16:creationId xmlns:a16="http://schemas.microsoft.com/office/drawing/2014/main" id="{9CEF741E-1331-FB04-31B4-E16CE6537F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3929601">
            <a:off x="1318394" y="3646501"/>
            <a:ext cx="1086815" cy="1086815"/>
          </a:xfrm>
          <a:prstGeom prst="rect">
            <a:avLst/>
          </a:prstGeom>
        </p:spPr>
      </p:pic>
    </p:spTree>
    <p:extLst>
      <p:ext uri="{BB962C8B-B14F-4D97-AF65-F5344CB8AC3E}">
        <p14:creationId xmlns:p14="http://schemas.microsoft.com/office/powerpoint/2010/main" val="546225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931557" cy="1325563"/>
          </a:xfrm>
        </p:spPr>
        <p:txBody>
          <a:bodyPr>
            <a:normAutofit/>
          </a:bodyPr>
          <a:lstStyle/>
          <a:p>
            <a:r>
              <a:rPr lang="en-US" b="1" dirty="0">
                <a:solidFill>
                  <a:srgbClr val="0A0A32"/>
                </a:solidFill>
                <a:latin typeface="Barlow Condensed" panose="00000506000000000000" pitchFamily="2" charset="0"/>
              </a:rPr>
              <a:t>EVENT AGENDA</a:t>
            </a:r>
            <a:endParaRPr lang="en-US" dirty="0">
              <a:solidFill>
                <a:srgbClr val="0A0A32"/>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699675" cy="1162113"/>
          </a:xfrm>
          <a:prstGeom prst="rect">
            <a:avLst/>
          </a:prstGeom>
          <a:noFill/>
        </p:spPr>
        <p:txBody>
          <a:bodyPr wrap="square">
            <a:spAutoFit/>
          </a:bodyPr>
          <a:lstStyle/>
          <a:p>
            <a:pPr marL="0" indent="0" defTabSz="676656">
              <a:lnSpc>
                <a:spcPct val="150000"/>
              </a:lnSpc>
              <a:spcBef>
                <a:spcPts val="740"/>
              </a:spcBef>
              <a:buNone/>
            </a:pPr>
            <a:r>
              <a:rPr lang="en-US" sz="1600" dirty="0">
                <a:ea typeface="Gadugi"/>
              </a:rPr>
              <a:t>Tailor your event experience by adding sessions to your calendar.  Filter the agenda by tracks, location (stage), or tags.  “Add to Schedule” or use the calendar icon to add a session to your calendar.  </a:t>
            </a:r>
            <a:endParaRPr lang="en-US" sz="2800" dirty="0">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8</a:t>
            </a:fld>
            <a:endParaRPr lang="en-US" dirty="0"/>
          </a:p>
        </p:txBody>
      </p:sp>
      <p:sp>
        <p:nvSpPr>
          <p:cNvPr id="6" name="Rectangle 5">
            <a:extLst>
              <a:ext uri="{FF2B5EF4-FFF2-40B4-BE49-F238E27FC236}">
                <a16:creationId xmlns:a16="http://schemas.microsoft.com/office/drawing/2014/main" id="{651A9A2F-8B77-9984-7B6E-33299921AEEF}"/>
              </a:ext>
            </a:extLst>
          </p:cNvPr>
          <p:cNvSpPr/>
          <p:nvPr/>
        </p:nvSpPr>
        <p:spPr>
          <a:xfrm>
            <a:off x="7733164" y="2365611"/>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A0A32"/>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26A53EA0-5530-5D68-0C9D-F328E4B31E07}"/>
              </a:ext>
            </a:extLst>
          </p:cNvPr>
          <p:cNvSpPr/>
          <p:nvPr/>
        </p:nvSpPr>
        <p:spPr>
          <a:xfrm>
            <a:off x="1456955" y="2279051"/>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A0A32"/>
                </a:solidFill>
                <a:latin typeface="Barlow Condensed" panose="00000506000000000000" pitchFamily="2" charset="0"/>
              </a:rPr>
              <a:t>Mobile App</a:t>
            </a:r>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Graphic 14" descr="Arrow: Clockwise curve with solid fill">
            <a:extLst>
              <a:ext uri="{FF2B5EF4-FFF2-40B4-BE49-F238E27FC236}">
                <a16:creationId xmlns:a16="http://schemas.microsoft.com/office/drawing/2014/main" id="{6345E456-4FD6-0AFC-FFE0-91004830EF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9510389">
            <a:off x="10716551" y="2154982"/>
            <a:ext cx="1086815" cy="1086815"/>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4DC081B0-10D7-1607-F30A-EC3087B7ED41}"/>
              </a:ext>
            </a:extLst>
          </p:cNvPr>
          <p:cNvPicPr>
            <a:picLocks noChangeAspect="1"/>
          </p:cNvPicPr>
          <p:nvPr/>
        </p:nvPicPr>
        <p:blipFill rotWithShape="1">
          <a:blip r:embed="rId4">
            <a:extLst>
              <a:ext uri="{28A0092B-C50C-407E-A947-70E740481C1C}">
                <a14:useLocalDpi xmlns:a14="http://schemas.microsoft.com/office/drawing/2010/main" val="0"/>
              </a:ext>
            </a:extLst>
          </a:blip>
          <a:srcRect l="970" t="10570" r="1435" b="7644"/>
          <a:stretch/>
        </p:blipFill>
        <p:spPr>
          <a:xfrm>
            <a:off x="4751235" y="3191635"/>
            <a:ext cx="6986125" cy="3293165"/>
          </a:xfrm>
          <a:prstGeom prst="rect">
            <a:avLst/>
          </a:prstGeom>
          <a:ln>
            <a:solidFill>
              <a:srgbClr val="0A0A32"/>
            </a:solidFill>
          </a:ln>
        </p:spPr>
      </p:pic>
      <p:pic>
        <p:nvPicPr>
          <p:cNvPr id="10" name="Picture 9" descr="A screenshot of a phone&#10;&#10;Description automatically generated">
            <a:extLst>
              <a:ext uri="{FF2B5EF4-FFF2-40B4-BE49-F238E27FC236}">
                <a16:creationId xmlns:a16="http://schemas.microsoft.com/office/drawing/2014/main" id="{AFB170E4-132A-B1B1-CE1F-7BAE02BAA5AE}"/>
              </a:ext>
            </a:extLst>
          </p:cNvPr>
          <p:cNvPicPr>
            <a:picLocks noChangeAspect="1"/>
          </p:cNvPicPr>
          <p:nvPr/>
        </p:nvPicPr>
        <p:blipFill rotWithShape="1">
          <a:blip r:embed="rId5">
            <a:extLst>
              <a:ext uri="{28A0092B-C50C-407E-A947-70E740481C1C}">
                <a14:useLocalDpi xmlns:a14="http://schemas.microsoft.com/office/drawing/2010/main" val="0"/>
              </a:ext>
            </a:extLst>
          </a:blip>
          <a:srcRect t="5447"/>
          <a:stretch/>
        </p:blipFill>
        <p:spPr>
          <a:xfrm>
            <a:off x="1636763" y="3037306"/>
            <a:ext cx="1760228" cy="3601824"/>
          </a:xfrm>
          <a:prstGeom prst="rect">
            <a:avLst/>
          </a:prstGeom>
          <a:ln>
            <a:solidFill>
              <a:srgbClr val="0A0A32"/>
            </a:solidFill>
          </a:ln>
        </p:spPr>
      </p:pic>
      <p:pic>
        <p:nvPicPr>
          <p:cNvPr id="17" name="Graphic 16" descr="Arrow: Clockwise curve with solid fill">
            <a:extLst>
              <a:ext uri="{FF2B5EF4-FFF2-40B4-BE49-F238E27FC236}">
                <a16:creationId xmlns:a16="http://schemas.microsoft.com/office/drawing/2014/main" id="{9CEF741E-1331-FB04-31B4-E16CE6537F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121247">
            <a:off x="2524255" y="6178067"/>
            <a:ext cx="1086815" cy="1086815"/>
          </a:xfrm>
          <a:prstGeom prst="rect">
            <a:avLst/>
          </a:prstGeom>
        </p:spPr>
      </p:pic>
      <p:pic>
        <p:nvPicPr>
          <p:cNvPr id="11" name="Graphic 10" descr="Arrow: Clockwise curve with solid fill">
            <a:extLst>
              <a:ext uri="{FF2B5EF4-FFF2-40B4-BE49-F238E27FC236}">
                <a16:creationId xmlns:a16="http://schemas.microsoft.com/office/drawing/2014/main" id="{AFB64E50-3088-8CFC-8A73-331542BBC9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983768">
            <a:off x="3060885" y="2475370"/>
            <a:ext cx="1086815" cy="1086815"/>
          </a:xfrm>
          <a:prstGeom prst="rect">
            <a:avLst/>
          </a:prstGeom>
        </p:spPr>
      </p:pic>
    </p:spTree>
    <p:extLst>
      <p:ext uri="{BB962C8B-B14F-4D97-AF65-F5344CB8AC3E}">
        <p14:creationId xmlns:p14="http://schemas.microsoft.com/office/powerpoint/2010/main" val="416373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BC8933-96CB-AF36-5206-20516F1DA7C4}"/>
              </a:ext>
            </a:extLst>
          </p:cNvPr>
          <p:cNvSpPr/>
          <p:nvPr/>
        </p:nvSpPr>
        <p:spPr>
          <a:xfrm>
            <a:off x="0" y="0"/>
            <a:ext cx="12192000" cy="483821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112350"/>
              </a:solidFill>
            </a:endParaRPr>
          </a:p>
        </p:txBody>
      </p:sp>
      <p:sp>
        <p:nvSpPr>
          <p:cNvPr id="2" name="Title 1">
            <a:extLst>
              <a:ext uri="{FF2B5EF4-FFF2-40B4-BE49-F238E27FC236}">
                <a16:creationId xmlns:a16="http://schemas.microsoft.com/office/drawing/2014/main" id="{62F9B7B3-29F2-930C-B1AB-32086F059D3F}"/>
              </a:ext>
            </a:extLst>
          </p:cNvPr>
          <p:cNvSpPr>
            <a:spLocks noGrp="1"/>
          </p:cNvSpPr>
          <p:nvPr>
            <p:ph type="title"/>
          </p:nvPr>
        </p:nvSpPr>
        <p:spPr>
          <a:xfrm>
            <a:off x="1009007" y="622670"/>
            <a:ext cx="3931557" cy="1325563"/>
          </a:xfrm>
        </p:spPr>
        <p:txBody>
          <a:bodyPr>
            <a:normAutofit/>
          </a:bodyPr>
          <a:lstStyle/>
          <a:p>
            <a:r>
              <a:rPr lang="en-US" b="1" dirty="0">
                <a:solidFill>
                  <a:srgbClr val="0A0A32"/>
                </a:solidFill>
                <a:latin typeface="Barlow Condensed" panose="00000506000000000000" pitchFamily="2" charset="0"/>
              </a:rPr>
              <a:t>CALENDAR SYNC</a:t>
            </a:r>
            <a:endParaRPr lang="en-US" dirty="0">
              <a:solidFill>
                <a:srgbClr val="0A0A32"/>
              </a:solidFill>
              <a:latin typeface="Barlow Condensed" panose="00000506000000000000" pitchFamily="2" charset="0"/>
            </a:endParaRPr>
          </a:p>
        </p:txBody>
      </p:sp>
      <p:sp>
        <p:nvSpPr>
          <p:cNvPr id="12" name="TextBox 11">
            <a:extLst>
              <a:ext uri="{FF2B5EF4-FFF2-40B4-BE49-F238E27FC236}">
                <a16:creationId xmlns:a16="http://schemas.microsoft.com/office/drawing/2014/main" id="{32B06322-C03E-5C0B-439C-E61951CBEF25}"/>
              </a:ext>
            </a:extLst>
          </p:cNvPr>
          <p:cNvSpPr txBox="1"/>
          <p:nvPr/>
        </p:nvSpPr>
        <p:spPr>
          <a:xfrm>
            <a:off x="5236687" y="519373"/>
            <a:ext cx="6847281" cy="1531445"/>
          </a:xfrm>
          <a:prstGeom prst="rect">
            <a:avLst/>
          </a:prstGeom>
          <a:noFill/>
        </p:spPr>
        <p:txBody>
          <a:bodyPr wrap="square" lIns="91440" tIns="45720" rIns="91440" bIns="45720" anchor="t">
            <a:spAutoFit/>
          </a:bodyPr>
          <a:lstStyle/>
          <a:p>
            <a:pPr defTabSz="676656">
              <a:lnSpc>
                <a:spcPct val="150000"/>
              </a:lnSpc>
              <a:spcBef>
                <a:spcPts val="740"/>
              </a:spcBef>
            </a:pPr>
            <a:r>
              <a:rPr lang="en-US" sz="1600" dirty="0">
                <a:ea typeface="Gadugi"/>
                <a:hlinkClick r:id="rId2"/>
              </a:rPr>
              <a:t>Sync your calendar </a:t>
            </a:r>
            <a:r>
              <a:rPr lang="en-US" sz="1600" dirty="0">
                <a:ea typeface="Gadugi"/>
              </a:rPr>
              <a:t>(confirmed meetings and registered sessions) automatically to your device.  On the web platform, click “My Schedule”, then “Sync to my Calendar”.  On mobile, from either the Event Agenda, or the “More” list click “My Calendar Sync”.  Follow the instructions to add the Calendar to your device. </a:t>
            </a:r>
            <a:endParaRPr lang="en-US" sz="2800" dirty="0">
              <a:ea typeface="Gadugi"/>
            </a:endParaRPr>
          </a:p>
        </p:txBody>
      </p:sp>
      <p:cxnSp>
        <p:nvCxnSpPr>
          <p:cNvPr id="16" name="Straight Connector 15">
            <a:extLst>
              <a:ext uri="{FF2B5EF4-FFF2-40B4-BE49-F238E27FC236}">
                <a16:creationId xmlns:a16="http://schemas.microsoft.com/office/drawing/2014/main" id="{394160B1-C543-643E-882C-BC9ECFB18A2A}"/>
              </a:ext>
            </a:extLst>
          </p:cNvPr>
          <p:cNvCxnSpPr/>
          <p:nvPr/>
        </p:nvCxnSpPr>
        <p:spPr>
          <a:xfrm>
            <a:off x="5088625" y="622670"/>
            <a:ext cx="0" cy="1459734"/>
          </a:xfrm>
          <a:prstGeom prst="line">
            <a:avLst/>
          </a:prstGeom>
          <a:ln w="88900">
            <a:solidFill>
              <a:srgbClr val="0A0A3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89B4E9C-5E90-5E7C-34C8-892A2E31EF75}"/>
              </a:ext>
            </a:extLst>
          </p:cNvPr>
          <p:cNvSpPr>
            <a:spLocks noGrp="1"/>
          </p:cNvSpPr>
          <p:nvPr>
            <p:ph type="sldNum" sz="quarter" idx="12"/>
          </p:nvPr>
        </p:nvSpPr>
        <p:spPr/>
        <p:txBody>
          <a:bodyPr/>
          <a:lstStyle/>
          <a:p>
            <a:fld id="{9A77A881-D7A5-458B-A6F1-C76D62D5AA35}" type="slidenum">
              <a:rPr lang="en-US" smtClean="0"/>
              <a:t>9</a:t>
            </a:fld>
            <a:endParaRPr lang="en-US" dirty="0"/>
          </a:p>
        </p:txBody>
      </p:sp>
      <p:sp>
        <p:nvSpPr>
          <p:cNvPr id="6" name="Rectangle 5">
            <a:extLst>
              <a:ext uri="{FF2B5EF4-FFF2-40B4-BE49-F238E27FC236}">
                <a16:creationId xmlns:a16="http://schemas.microsoft.com/office/drawing/2014/main" id="{651A9A2F-8B77-9984-7B6E-33299921AEEF}"/>
              </a:ext>
            </a:extLst>
          </p:cNvPr>
          <p:cNvSpPr/>
          <p:nvPr/>
        </p:nvSpPr>
        <p:spPr>
          <a:xfrm>
            <a:off x="7733164" y="2365611"/>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A0A32"/>
                </a:solidFill>
                <a:latin typeface="Barlow Condensed" panose="00000506000000000000" pitchFamily="2" charset="0"/>
              </a:rPr>
              <a:t>Web Platform</a:t>
            </a:r>
          </a:p>
        </p:txBody>
      </p:sp>
      <p:sp>
        <p:nvSpPr>
          <p:cNvPr id="7" name="Rectangle 6">
            <a:extLst>
              <a:ext uri="{FF2B5EF4-FFF2-40B4-BE49-F238E27FC236}">
                <a16:creationId xmlns:a16="http://schemas.microsoft.com/office/drawing/2014/main" id="{26A53EA0-5530-5D68-0C9D-F328E4B31E07}"/>
              </a:ext>
            </a:extLst>
          </p:cNvPr>
          <p:cNvSpPr/>
          <p:nvPr/>
        </p:nvSpPr>
        <p:spPr>
          <a:xfrm>
            <a:off x="1456955" y="2279051"/>
            <a:ext cx="2079812" cy="483724"/>
          </a:xfrm>
          <a:prstGeom prst="rect">
            <a:avLst/>
          </a:prstGeom>
          <a:solidFill>
            <a:srgbClr val="E9EEEA"/>
          </a:solidFill>
          <a:ln w="25400">
            <a:solidFill>
              <a:srgbClr val="1123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A0A32"/>
                </a:solidFill>
                <a:latin typeface="Barlow Condensed" panose="00000506000000000000" pitchFamily="2" charset="0"/>
              </a:rPr>
              <a:t>Mobile App</a:t>
            </a:r>
          </a:p>
        </p:txBody>
      </p:sp>
      <p:sp>
        <p:nvSpPr>
          <p:cNvPr id="18" name="AutoShape 7">
            <a:extLst>
              <a:ext uri="{FF2B5EF4-FFF2-40B4-BE49-F238E27FC236}">
                <a16:creationId xmlns:a16="http://schemas.microsoft.com/office/drawing/2014/main" id="{4C717FB6-5155-5136-A10F-03B464EE66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screenshot of a phone&#10;&#10;Description automatically generated">
            <a:extLst>
              <a:ext uri="{FF2B5EF4-FFF2-40B4-BE49-F238E27FC236}">
                <a16:creationId xmlns:a16="http://schemas.microsoft.com/office/drawing/2014/main" id="{F53B5398-5474-AF77-0FA7-E4B000309883}"/>
              </a:ext>
            </a:extLst>
          </p:cNvPr>
          <p:cNvPicPr>
            <a:picLocks noChangeAspect="1"/>
          </p:cNvPicPr>
          <p:nvPr/>
        </p:nvPicPr>
        <p:blipFill rotWithShape="1">
          <a:blip r:embed="rId3">
            <a:extLst>
              <a:ext uri="{28A0092B-C50C-407E-A947-70E740481C1C}">
                <a14:useLocalDpi xmlns:a14="http://schemas.microsoft.com/office/drawing/2010/main" val="0"/>
              </a:ext>
            </a:extLst>
          </a:blip>
          <a:srcRect t="7573"/>
          <a:stretch/>
        </p:blipFill>
        <p:spPr>
          <a:xfrm>
            <a:off x="1813767" y="2956323"/>
            <a:ext cx="1663270" cy="3326888"/>
          </a:xfrm>
          <a:prstGeom prst="rect">
            <a:avLst/>
          </a:prstGeom>
          <a:ln>
            <a:solidFill>
              <a:srgbClr val="0A0A32"/>
            </a:solidFill>
          </a:ln>
        </p:spPr>
      </p:pic>
      <p:pic>
        <p:nvPicPr>
          <p:cNvPr id="19" name="Picture 18" descr="A screenshot of a cell phone&#10;&#10;Description automatically generated">
            <a:extLst>
              <a:ext uri="{FF2B5EF4-FFF2-40B4-BE49-F238E27FC236}">
                <a16:creationId xmlns:a16="http://schemas.microsoft.com/office/drawing/2014/main" id="{34D496AB-5FDB-9DA4-BF7E-0840B2560B50}"/>
              </a:ext>
            </a:extLst>
          </p:cNvPr>
          <p:cNvPicPr>
            <a:picLocks noChangeAspect="1"/>
          </p:cNvPicPr>
          <p:nvPr/>
        </p:nvPicPr>
        <p:blipFill rotWithShape="1">
          <a:blip r:embed="rId4">
            <a:extLst>
              <a:ext uri="{28A0092B-C50C-407E-A947-70E740481C1C}">
                <a14:useLocalDpi xmlns:a14="http://schemas.microsoft.com/office/drawing/2010/main" val="0"/>
              </a:ext>
            </a:extLst>
          </a:blip>
          <a:srcRect t="7573"/>
          <a:stretch/>
        </p:blipFill>
        <p:spPr>
          <a:xfrm>
            <a:off x="3536767" y="2944602"/>
            <a:ext cx="1773307" cy="3546986"/>
          </a:xfrm>
          <a:prstGeom prst="rect">
            <a:avLst/>
          </a:prstGeom>
          <a:ln>
            <a:solidFill>
              <a:srgbClr val="0A0A32"/>
            </a:solidFill>
          </a:ln>
        </p:spPr>
      </p:pic>
      <p:pic>
        <p:nvPicPr>
          <p:cNvPr id="21" name="Picture 20" descr="A screenshot of a computer&#10;&#10;Description automatically generated">
            <a:extLst>
              <a:ext uri="{FF2B5EF4-FFF2-40B4-BE49-F238E27FC236}">
                <a16:creationId xmlns:a16="http://schemas.microsoft.com/office/drawing/2014/main" id="{C8C59023-7F69-2EA0-3610-4ED1BF78F493}"/>
              </a:ext>
            </a:extLst>
          </p:cNvPr>
          <p:cNvPicPr>
            <a:picLocks noChangeAspect="1"/>
          </p:cNvPicPr>
          <p:nvPr/>
        </p:nvPicPr>
        <p:blipFill rotWithShape="1">
          <a:blip r:embed="rId5">
            <a:extLst>
              <a:ext uri="{28A0092B-C50C-407E-A947-70E740481C1C}">
                <a14:useLocalDpi xmlns:a14="http://schemas.microsoft.com/office/drawing/2010/main" val="0"/>
              </a:ext>
            </a:extLst>
          </a:blip>
          <a:srcRect t="5507"/>
          <a:stretch/>
        </p:blipFill>
        <p:spPr>
          <a:xfrm>
            <a:off x="14901" y="2944602"/>
            <a:ext cx="1734535" cy="3546986"/>
          </a:xfrm>
          <a:prstGeom prst="rect">
            <a:avLst/>
          </a:prstGeom>
          <a:ln>
            <a:solidFill>
              <a:srgbClr val="0A0A32"/>
            </a:solidFill>
          </a:ln>
        </p:spPr>
      </p:pic>
      <p:pic>
        <p:nvPicPr>
          <p:cNvPr id="17" name="Graphic 16" descr="Arrow: Clockwise curve with solid fill">
            <a:extLst>
              <a:ext uri="{FF2B5EF4-FFF2-40B4-BE49-F238E27FC236}">
                <a16:creationId xmlns:a16="http://schemas.microsoft.com/office/drawing/2014/main" id="{9CEF741E-1331-FB04-31B4-E16CE6537F0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7634891">
            <a:off x="611887" y="3450234"/>
            <a:ext cx="1086815" cy="1086815"/>
          </a:xfrm>
          <a:prstGeom prst="rect">
            <a:avLst/>
          </a:prstGeom>
        </p:spPr>
      </p:pic>
      <p:pic>
        <p:nvPicPr>
          <p:cNvPr id="23" name="Picture 22" descr="A screenshot of a computer&#10;&#10;Description automatically generated">
            <a:extLst>
              <a:ext uri="{FF2B5EF4-FFF2-40B4-BE49-F238E27FC236}">
                <a16:creationId xmlns:a16="http://schemas.microsoft.com/office/drawing/2014/main" id="{622869FA-C976-5C24-8458-54EA433664E2}"/>
              </a:ext>
            </a:extLst>
          </p:cNvPr>
          <p:cNvPicPr>
            <a:picLocks noChangeAspect="1"/>
          </p:cNvPicPr>
          <p:nvPr/>
        </p:nvPicPr>
        <p:blipFill rotWithShape="1">
          <a:blip r:embed="rId8">
            <a:extLst>
              <a:ext uri="{28A0092B-C50C-407E-A947-70E740481C1C}">
                <a14:useLocalDpi xmlns:a14="http://schemas.microsoft.com/office/drawing/2010/main" val="0"/>
              </a:ext>
            </a:extLst>
          </a:blip>
          <a:srcRect l="886" t="11015" r="886" b="10289"/>
          <a:stretch/>
        </p:blipFill>
        <p:spPr>
          <a:xfrm>
            <a:off x="5594812" y="3163031"/>
            <a:ext cx="6312450" cy="2844702"/>
          </a:xfrm>
          <a:prstGeom prst="rect">
            <a:avLst/>
          </a:prstGeom>
          <a:ln>
            <a:solidFill>
              <a:srgbClr val="0A0A32"/>
            </a:solidFill>
          </a:ln>
        </p:spPr>
      </p:pic>
      <p:pic>
        <p:nvPicPr>
          <p:cNvPr id="15" name="Graphic 14" descr="Arrow: Clockwise curve with solid fill">
            <a:extLst>
              <a:ext uri="{FF2B5EF4-FFF2-40B4-BE49-F238E27FC236}">
                <a16:creationId xmlns:a16="http://schemas.microsoft.com/office/drawing/2014/main" id="{6345E456-4FD6-0AFC-FFE0-91004830EF6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980000">
            <a:off x="11172315" y="3219672"/>
            <a:ext cx="1086815" cy="1086815"/>
          </a:xfrm>
          <a:prstGeom prst="rect">
            <a:avLst/>
          </a:prstGeom>
        </p:spPr>
      </p:pic>
    </p:spTree>
    <p:extLst>
      <p:ext uri="{BB962C8B-B14F-4D97-AF65-F5344CB8AC3E}">
        <p14:creationId xmlns:p14="http://schemas.microsoft.com/office/powerpoint/2010/main" val="336148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12b7abc-0374-4456-b375-b23afe897957" xsi:nil="true"/>
    <lcf76f155ced4ddcb4097134ff3c332f xmlns="37464183-ebb2-412f-aebd-8a72043dc9f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0CDD858648C04EA3CF8EE457305BB2" ma:contentTypeVersion="17" ma:contentTypeDescription="Create a new document." ma:contentTypeScope="" ma:versionID="e1e1d26c802415f56f4a6f1d458b49e0">
  <xsd:schema xmlns:xsd="http://www.w3.org/2001/XMLSchema" xmlns:xs="http://www.w3.org/2001/XMLSchema" xmlns:p="http://schemas.microsoft.com/office/2006/metadata/properties" xmlns:ns2="37464183-ebb2-412f-aebd-8a72043dc9f2" xmlns:ns3="412b7abc-0374-4456-b375-b23afe897957" targetNamespace="http://schemas.microsoft.com/office/2006/metadata/properties" ma:root="true" ma:fieldsID="364de0d048985a331247d53b7dd4e4de" ns2:_="" ns3:_="">
    <xsd:import namespace="37464183-ebb2-412f-aebd-8a72043dc9f2"/>
    <xsd:import namespace="412b7abc-0374-4456-b375-b23afe89795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464183-ebb2-412f-aebd-8a72043dc9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49dd87-aaf6-4f3c-b3d1-6c3299560b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2b7abc-0374-4456-b375-b23afe89795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fb77fb8-586d-4e3e-8571-8efac0f6314b}" ma:internalName="TaxCatchAll" ma:showField="CatchAllData" ma:web="412b7abc-0374-4456-b375-b23afe8979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B56FD9-4B9C-42EF-8BCE-54FA1B2BFD3D}">
  <ds:schemaRefs>
    <ds:schemaRef ds:uri="http://purl.org/dc/terms/"/>
    <ds:schemaRef ds:uri="http://purl.org/dc/dcmitype/"/>
    <ds:schemaRef ds:uri="http://schemas.microsoft.com/office/2006/documentManagement/types"/>
    <ds:schemaRef ds:uri="412b7abc-0374-4456-b375-b23afe897957"/>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37464183-ebb2-412f-aebd-8a72043dc9f2"/>
    <ds:schemaRef ds:uri="http://www.w3.org/XML/1998/namespace"/>
  </ds:schemaRefs>
</ds:datastoreItem>
</file>

<file path=customXml/itemProps2.xml><?xml version="1.0" encoding="utf-8"?>
<ds:datastoreItem xmlns:ds="http://schemas.openxmlformats.org/officeDocument/2006/customXml" ds:itemID="{2D6C9ECC-A18A-4F67-ABE2-713637DEEF3A}">
  <ds:schemaRefs>
    <ds:schemaRef ds:uri="http://schemas.microsoft.com/sharepoint/v3/contenttype/forms"/>
  </ds:schemaRefs>
</ds:datastoreItem>
</file>

<file path=customXml/itemProps3.xml><?xml version="1.0" encoding="utf-8"?>
<ds:datastoreItem xmlns:ds="http://schemas.openxmlformats.org/officeDocument/2006/customXml" ds:itemID="{3DAF7E61-109A-4482-9247-8C9F02C1B4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464183-ebb2-412f-aebd-8a72043dc9f2"/>
    <ds:schemaRef ds:uri="412b7abc-0374-4456-b375-b23afe8979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3472</TotalTime>
  <Words>1693</Words>
  <Application>Microsoft Office PowerPoint</Application>
  <PresentationFormat>Widescreen</PresentationFormat>
  <Paragraphs>171</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Barlow Condensed</vt:lpstr>
      <vt:lpstr>Calibri</vt:lpstr>
      <vt:lpstr>Calibri Light</vt:lpstr>
      <vt:lpstr>Gadugi</vt:lpstr>
      <vt:lpstr>Wingdings 3</vt:lpstr>
      <vt:lpstr>Office Theme</vt:lpstr>
      <vt:lpstr>Mobile App &amp; Platform Resource Guide</vt:lpstr>
      <vt:lpstr>PowerPoint Presentation</vt:lpstr>
      <vt:lpstr>LOGIN web platform</vt:lpstr>
      <vt:lpstr>LOGIN mobile app</vt:lpstr>
      <vt:lpstr>ONBOARDING</vt:lpstr>
      <vt:lpstr>EDIT PROFILE</vt:lpstr>
      <vt:lpstr>CALENDAR AVAILABILITY</vt:lpstr>
      <vt:lpstr>EVENT AGENDA</vt:lpstr>
      <vt:lpstr>CALENDAR SYNC</vt:lpstr>
      <vt:lpstr>PUSH NOTIFICATIONS</vt:lpstr>
      <vt:lpstr>BROWSE, FILTER, &amp; SEARCH</vt:lpstr>
      <vt:lpstr>MEETINGS requesting</vt:lpstr>
      <vt:lpstr>MEETINGS accepting</vt:lpstr>
      <vt:lpstr>MEETINGS unintentional decline</vt:lpstr>
      <vt:lpstr>EXPORT CONTACTS</vt:lpstr>
      <vt:lpstr>MY TEAM DASHBOARD</vt:lpstr>
      <vt:lpstr>COMPANY PROFILE</vt:lpstr>
      <vt:lpstr>INBOUND LEADS</vt:lpstr>
      <vt:lpstr>MEETINGS request for team</vt:lpstr>
      <vt:lpstr>MEETINGS accept for team</vt:lpstr>
      <vt:lpstr>EXPORT TEAM 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App &amp; Platform Resource Guide</dc:title>
  <dc:creator>Melissa Gallagher</dc:creator>
  <cp:lastModifiedBy>Ashley Roina</cp:lastModifiedBy>
  <cp:revision>587</cp:revision>
  <dcterms:created xsi:type="dcterms:W3CDTF">2023-12-13T15:22:09Z</dcterms:created>
  <dcterms:modified xsi:type="dcterms:W3CDTF">2024-01-17T04:11:50Z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0x010100F00CDD858648C04EA3CF8EE457305BB2</vt:lpwstr>
  </property>
  <property fmtid="{D5CDD505-2E9C-101B-9397-08002B2CF9AE}" pid="3" name="MediaServiceImageTags">
    <vt:lpwstr/>
  </property>
</Properties>
</file>