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7" r:id="rId5"/>
    <p:sldId id="260" r:id="rId6"/>
    <p:sldId id="261" r:id="rId7"/>
    <p:sldId id="298" r:id="rId8"/>
    <p:sldId id="299" r:id="rId9"/>
    <p:sldId id="300" r:id="rId10"/>
    <p:sldId id="301" r:id="rId11"/>
    <p:sldId id="302" r:id="rId12"/>
    <p:sldId id="303" r:id="rId13"/>
    <p:sldId id="304" r:id="rId14"/>
    <p:sldId id="305" r:id="rId15"/>
    <p:sldId id="306" r:id="rId16"/>
    <p:sldId id="307" r:id="rId17"/>
    <p:sldId id="308" r:id="rId18"/>
    <p:sldId id="309" r:id="rId19"/>
    <p:sldId id="259" r:id="rId20"/>
    <p:sldId id="310" r:id="rId21"/>
    <p:sldId id="311" r:id="rId22"/>
    <p:sldId id="312" r:id="rId23"/>
    <p:sldId id="313" r:id="rId24"/>
    <p:sldId id="314" r:id="rId25"/>
    <p:sldId id="31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F4A"/>
    <a:srgbClr val="0D2F49"/>
    <a:srgbClr val="F05423"/>
    <a:srgbClr val="FF2AFD"/>
    <a:srgbClr val="160A34"/>
    <a:srgbClr val="0F3C55"/>
    <a:srgbClr val="FFFFFF"/>
    <a:srgbClr val="1E919B"/>
    <a:srgbClr val="9C9C9C"/>
    <a:srgbClr val="5F37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24F6A8-E402-4EED-9360-02405445D80F}" v="186" dt="2025-11-25T22:34:06.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25" d="100"/>
          <a:sy n="125" d="100"/>
        </p:scale>
        <p:origin x="1614"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F4539-1F5F-42D6-9927-A628F9DEAEF5}" type="datetimeFigureOut">
              <a:rPr lang="en-US" smtClean="0"/>
              <a:t>11/24/2025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8F600-AD2D-4CDC-9525-7E6A24999045}" type="slidenum">
              <a:rPr lang="en-US" smtClean="0"/>
              <a:t>‹#›</a:t>
            </a:fld>
            <a:endParaRPr lang="en-US"/>
          </a:p>
        </p:txBody>
      </p:sp>
    </p:spTree>
    <p:extLst>
      <p:ext uri="{BB962C8B-B14F-4D97-AF65-F5344CB8AC3E}">
        <p14:creationId xmlns:p14="http://schemas.microsoft.com/office/powerpoint/2010/main" val="324364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B507C-FAA1-CC32-CB65-14F6B73702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21C0C6-EB4F-2FB8-B5A4-7DA06F37B2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2DD96B-58FA-EE69-9EA8-AA6B0622BA99}"/>
              </a:ext>
            </a:extLst>
          </p:cNvPr>
          <p:cNvSpPr>
            <a:spLocks noGrp="1"/>
          </p:cNvSpPr>
          <p:nvPr>
            <p:ph type="dt" sz="half" idx="10"/>
          </p:nvPr>
        </p:nvSpPr>
        <p:spPr/>
        <p:txBody>
          <a:bodyPr/>
          <a:lstStyle/>
          <a:p>
            <a:fld id="{7FE9F2D0-9595-4264-A00B-52D32C520466}" type="datetime1">
              <a:rPr lang="en-US" smtClean="0"/>
              <a:t>11/24/2025</a:t>
            </a:fld>
            <a:endParaRPr lang="en-US"/>
          </a:p>
        </p:txBody>
      </p:sp>
      <p:sp>
        <p:nvSpPr>
          <p:cNvPr id="5" name="Footer Placeholder 4">
            <a:extLst>
              <a:ext uri="{FF2B5EF4-FFF2-40B4-BE49-F238E27FC236}">
                <a16:creationId xmlns:a16="http://schemas.microsoft.com/office/drawing/2014/main" id="{F86CBCD9-31CC-B269-E6B4-DF791559C6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7F148D-9020-4B22-46D7-9E7B67721413}"/>
              </a:ext>
            </a:extLst>
          </p:cNvPr>
          <p:cNvSpPr>
            <a:spLocks noGrp="1"/>
          </p:cNvSpPr>
          <p:nvPr>
            <p:ph type="sldNum" sz="quarter" idx="12"/>
          </p:nvPr>
        </p:nvSpPr>
        <p:spPr/>
        <p:txBody>
          <a:bodyPr/>
          <a:lstStyle/>
          <a:p>
            <a:fld id="{818F7A5E-3938-4389-9CFD-DD120E4A2065}" type="slidenum">
              <a:rPr lang="en-US" smtClean="0"/>
              <a:t>‹#›</a:t>
            </a:fld>
            <a:endParaRPr lang="en-US"/>
          </a:p>
        </p:txBody>
      </p:sp>
    </p:spTree>
    <p:extLst>
      <p:ext uri="{BB962C8B-B14F-4D97-AF65-F5344CB8AC3E}">
        <p14:creationId xmlns:p14="http://schemas.microsoft.com/office/powerpoint/2010/main" val="2665444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77F9C-31C1-6FB3-93F1-7C128B8A09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FBDA60-2953-EC14-182B-E1165C5DC1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8D35E8-6FBB-DAE6-3E54-C279EC516B0B}"/>
              </a:ext>
            </a:extLst>
          </p:cNvPr>
          <p:cNvSpPr>
            <a:spLocks noGrp="1"/>
          </p:cNvSpPr>
          <p:nvPr>
            <p:ph type="dt" sz="half" idx="10"/>
          </p:nvPr>
        </p:nvSpPr>
        <p:spPr/>
        <p:txBody>
          <a:bodyPr/>
          <a:lstStyle/>
          <a:p>
            <a:fld id="{05697144-5A25-4765-9886-59B1E1B20309}" type="datetime1">
              <a:rPr lang="en-US" smtClean="0"/>
              <a:t>11/24/2025</a:t>
            </a:fld>
            <a:endParaRPr lang="en-US"/>
          </a:p>
        </p:txBody>
      </p:sp>
      <p:sp>
        <p:nvSpPr>
          <p:cNvPr id="5" name="Footer Placeholder 4">
            <a:extLst>
              <a:ext uri="{FF2B5EF4-FFF2-40B4-BE49-F238E27FC236}">
                <a16:creationId xmlns:a16="http://schemas.microsoft.com/office/drawing/2014/main" id="{CE5ECD96-8E98-EEB5-660A-1271FA148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D9A72F-8FF9-B8E3-E778-E1AF5A266D3D}"/>
              </a:ext>
            </a:extLst>
          </p:cNvPr>
          <p:cNvSpPr>
            <a:spLocks noGrp="1"/>
          </p:cNvSpPr>
          <p:nvPr>
            <p:ph type="sldNum" sz="quarter" idx="12"/>
          </p:nvPr>
        </p:nvSpPr>
        <p:spPr/>
        <p:txBody>
          <a:bodyPr/>
          <a:lstStyle/>
          <a:p>
            <a:fld id="{818F7A5E-3938-4389-9CFD-DD120E4A2065}" type="slidenum">
              <a:rPr lang="en-US" smtClean="0"/>
              <a:t>‹#›</a:t>
            </a:fld>
            <a:endParaRPr lang="en-US"/>
          </a:p>
        </p:txBody>
      </p:sp>
    </p:spTree>
    <p:extLst>
      <p:ext uri="{BB962C8B-B14F-4D97-AF65-F5344CB8AC3E}">
        <p14:creationId xmlns:p14="http://schemas.microsoft.com/office/powerpoint/2010/main" val="2253546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CA656A-14C9-E68E-21F8-44BE916BD2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887ED5-7DFD-292C-FFE5-4469D159E0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9B532-18CC-E56A-1ABB-4363F63FEC6D}"/>
              </a:ext>
            </a:extLst>
          </p:cNvPr>
          <p:cNvSpPr>
            <a:spLocks noGrp="1"/>
          </p:cNvSpPr>
          <p:nvPr>
            <p:ph type="dt" sz="half" idx="10"/>
          </p:nvPr>
        </p:nvSpPr>
        <p:spPr/>
        <p:txBody>
          <a:bodyPr/>
          <a:lstStyle/>
          <a:p>
            <a:fld id="{99C0293B-2689-4CBF-80BE-B1B506143FA5}" type="datetime1">
              <a:rPr lang="en-US" smtClean="0"/>
              <a:t>11/24/2025</a:t>
            </a:fld>
            <a:endParaRPr lang="en-US"/>
          </a:p>
        </p:txBody>
      </p:sp>
      <p:sp>
        <p:nvSpPr>
          <p:cNvPr id="5" name="Footer Placeholder 4">
            <a:extLst>
              <a:ext uri="{FF2B5EF4-FFF2-40B4-BE49-F238E27FC236}">
                <a16:creationId xmlns:a16="http://schemas.microsoft.com/office/drawing/2014/main" id="{1238F708-B489-9B68-E2EF-3EB82FD70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14C02-C9BE-CB63-53C0-3695CE950D82}"/>
              </a:ext>
            </a:extLst>
          </p:cNvPr>
          <p:cNvSpPr>
            <a:spLocks noGrp="1"/>
          </p:cNvSpPr>
          <p:nvPr>
            <p:ph type="sldNum" sz="quarter" idx="12"/>
          </p:nvPr>
        </p:nvSpPr>
        <p:spPr/>
        <p:txBody>
          <a:bodyPr/>
          <a:lstStyle/>
          <a:p>
            <a:fld id="{818F7A5E-3938-4389-9CFD-DD120E4A2065}" type="slidenum">
              <a:rPr lang="en-US" smtClean="0"/>
              <a:t>‹#›</a:t>
            </a:fld>
            <a:endParaRPr lang="en-US"/>
          </a:p>
        </p:txBody>
      </p:sp>
    </p:spTree>
    <p:extLst>
      <p:ext uri="{BB962C8B-B14F-4D97-AF65-F5344CB8AC3E}">
        <p14:creationId xmlns:p14="http://schemas.microsoft.com/office/powerpoint/2010/main" val="4115918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DEED-9AB2-6295-CA0A-3D3B6BDDB3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11A2E5-6CB1-0CEB-0A05-50CA023DA5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F3050-AC30-57D4-F55C-8F762D288BEB}"/>
              </a:ext>
            </a:extLst>
          </p:cNvPr>
          <p:cNvSpPr>
            <a:spLocks noGrp="1"/>
          </p:cNvSpPr>
          <p:nvPr>
            <p:ph type="dt" sz="half" idx="10"/>
          </p:nvPr>
        </p:nvSpPr>
        <p:spPr/>
        <p:txBody>
          <a:bodyPr/>
          <a:lstStyle/>
          <a:p>
            <a:fld id="{FA1133BC-2653-4E45-8363-BA618C72FE64}" type="datetime1">
              <a:rPr lang="en-US" smtClean="0"/>
              <a:t>11/24/2025</a:t>
            </a:fld>
            <a:endParaRPr lang="en-US"/>
          </a:p>
        </p:txBody>
      </p:sp>
      <p:sp>
        <p:nvSpPr>
          <p:cNvPr id="5" name="Footer Placeholder 4">
            <a:extLst>
              <a:ext uri="{FF2B5EF4-FFF2-40B4-BE49-F238E27FC236}">
                <a16:creationId xmlns:a16="http://schemas.microsoft.com/office/drawing/2014/main" id="{AED3881F-F925-0214-2288-936BCE847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0627C9-CF0E-C2BE-D55B-182B953103EB}"/>
              </a:ext>
            </a:extLst>
          </p:cNvPr>
          <p:cNvSpPr>
            <a:spLocks noGrp="1"/>
          </p:cNvSpPr>
          <p:nvPr>
            <p:ph type="sldNum" sz="quarter" idx="12"/>
          </p:nvPr>
        </p:nvSpPr>
        <p:spPr/>
        <p:txBody>
          <a:bodyPr/>
          <a:lstStyle/>
          <a:p>
            <a:fld id="{818F7A5E-3938-4389-9CFD-DD120E4A2065}" type="slidenum">
              <a:rPr lang="en-US" smtClean="0"/>
              <a:t>‹#›</a:t>
            </a:fld>
            <a:endParaRPr lang="en-US"/>
          </a:p>
        </p:txBody>
      </p:sp>
    </p:spTree>
    <p:extLst>
      <p:ext uri="{BB962C8B-B14F-4D97-AF65-F5344CB8AC3E}">
        <p14:creationId xmlns:p14="http://schemas.microsoft.com/office/powerpoint/2010/main" val="3173054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064C0-EBCB-0A81-BC83-6C4E27507F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4E7842-FD9B-C803-8F97-AF3FAA1FF97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904DDC-283B-E9EF-72F8-87A04CBA90E7}"/>
              </a:ext>
            </a:extLst>
          </p:cNvPr>
          <p:cNvSpPr>
            <a:spLocks noGrp="1"/>
          </p:cNvSpPr>
          <p:nvPr>
            <p:ph type="dt" sz="half" idx="10"/>
          </p:nvPr>
        </p:nvSpPr>
        <p:spPr/>
        <p:txBody>
          <a:bodyPr/>
          <a:lstStyle/>
          <a:p>
            <a:fld id="{1ABEDC8A-BEAD-44D8-8881-A243032304E8}" type="datetime1">
              <a:rPr lang="en-US" smtClean="0"/>
              <a:t>11/24/2025</a:t>
            </a:fld>
            <a:endParaRPr lang="en-US"/>
          </a:p>
        </p:txBody>
      </p:sp>
      <p:sp>
        <p:nvSpPr>
          <p:cNvPr id="5" name="Footer Placeholder 4">
            <a:extLst>
              <a:ext uri="{FF2B5EF4-FFF2-40B4-BE49-F238E27FC236}">
                <a16:creationId xmlns:a16="http://schemas.microsoft.com/office/drawing/2014/main" id="{04A9B2D5-BFEA-0D25-9AAB-732491DE8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D21A4C-8517-244B-1A5A-43D45A1E0954}"/>
              </a:ext>
            </a:extLst>
          </p:cNvPr>
          <p:cNvSpPr>
            <a:spLocks noGrp="1"/>
          </p:cNvSpPr>
          <p:nvPr>
            <p:ph type="sldNum" sz="quarter" idx="12"/>
          </p:nvPr>
        </p:nvSpPr>
        <p:spPr/>
        <p:txBody>
          <a:bodyPr/>
          <a:lstStyle/>
          <a:p>
            <a:fld id="{818F7A5E-3938-4389-9CFD-DD120E4A2065}" type="slidenum">
              <a:rPr lang="en-US" smtClean="0"/>
              <a:t>‹#›</a:t>
            </a:fld>
            <a:endParaRPr lang="en-US"/>
          </a:p>
        </p:txBody>
      </p:sp>
    </p:spTree>
    <p:extLst>
      <p:ext uri="{BB962C8B-B14F-4D97-AF65-F5344CB8AC3E}">
        <p14:creationId xmlns:p14="http://schemas.microsoft.com/office/powerpoint/2010/main" val="3338496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E6A34-34B8-ABD2-115F-33F7E8CC6E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2E112-092E-1225-E1C0-76B798717C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FDEE9C-563A-930F-0DF9-D044E94D42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0CD146-2BDF-2D1C-318A-7EF2401350F7}"/>
              </a:ext>
            </a:extLst>
          </p:cNvPr>
          <p:cNvSpPr>
            <a:spLocks noGrp="1"/>
          </p:cNvSpPr>
          <p:nvPr>
            <p:ph type="dt" sz="half" idx="10"/>
          </p:nvPr>
        </p:nvSpPr>
        <p:spPr/>
        <p:txBody>
          <a:bodyPr/>
          <a:lstStyle/>
          <a:p>
            <a:fld id="{DD62600C-F043-4148-88C6-EFE7FFB56930}" type="datetime1">
              <a:rPr lang="en-US" smtClean="0"/>
              <a:t>11/24/2025</a:t>
            </a:fld>
            <a:endParaRPr lang="en-US"/>
          </a:p>
        </p:txBody>
      </p:sp>
      <p:sp>
        <p:nvSpPr>
          <p:cNvPr id="6" name="Footer Placeholder 5">
            <a:extLst>
              <a:ext uri="{FF2B5EF4-FFF2-40B4-BE49-F238E27FC236}">
                <a16:creationId xmlns:a16="http://schemas.microsoft.com/office/drawing/2014/main" id="{35C883F7-27CD-491B-1094-9F23A4A82A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8CA2DD-F705-6FA5-D0F6-F24C627D00CC}"/>
              </a:ext>
            </a:extLst>
          </p:cNvPr>
          <p:cNvSpPr>
            <a:spLocks noGrp="1"/>
          </p:cNvSpPr>
          <p:nvPr>
            <p:ph type="sldNum" sz="quarter" idx="12"/>
          </p:nvPr>
        </p:nvSpPr>
        <p:spPr/>
        <p:txBody>
          <a:bodyPr/>
          <a:lstStyle/>
          <a:p>
            <a:fld id="{818F7A5E-3938-4389-9CFD-DD120E4A2065}" type="slidenum">
              <a:rPr lang="en-US" smtClean="0"/>
              <a:t>‹#›</a:t>
            </a:fld>
            <a:endParaRPr lang="en-US"/>
          </a:p>
        </p:txBody>
      </p:sp>
    </p:spTree>
    <p:extLst>
      <p:ext uri="{BB962C8B-B14F-4D97-AF65-F5344CB8AC3E}">
        <p14:creationId xmlns:p14="http://schemas.microsoft.com/office/powerpoint/2010/main" val="2308465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EBB07-D3B9-4F62-157D-EC84031931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E08D73-F8F9-9674-B82D-8C2402DBBB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35A5FF-978A-21F8-13D6-62834DB1FE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F58DAD-25AA-929E-F481-622C9BBE97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295E85-E184-DC82-E86B-950F68BA61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F43DFB-1FFE-7205-8995-161FE13282B0}"/>
              </a:ext>
            </a:extLst>
          </p:cNvPr>
          <p:cNvSpPr>
            <a:spLocks noGrp="1"/>
          </p:cNvSpPr>
          <p:nvPr>
            <p:ph type="dt" sz="half" idx="10"/>
          </p:nvPr>
        </p:nvSpPr>
        <p:spPr/>
        <p:txBody>
          <a:bodyPr/>
          <a:lstStyle/>
          <a:p>
            <a:fld id="{E56E9628-557B-42FE-96B0-9627EA7A92D4}" type="datetime1">
              <a:rPr lang="en-US" smtClean="0"/>
              <a:t>11/24/2025</a:t>
            </a:fld>
            <a:endParaRPr lang="en-US"/>
          </a:p>
        </p:txBody>
      </p:sp>
      <p:sp>
        <p:nvSpPr>
          <p:cNvPr id="8" name="Footer Placeholder 7">
            <a:extLst>
              <a:ext uri="{FF2B5EF4-FFF2-40B4-BE49-F238E27FC236}">
                <a16:creationId xmlns:a16="http://schemas.microsoft.com/office/drawing/2014/main" id="{3F9CEA6D-8944-0033-43BA-F5BF2EF0D5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82BAFE-21CA-767E-B57B-9BB05F841A0D}"/>
              </a:ext>
            </a:extLst>
          </p:cNvPr>
          <p:cNvSpPr>
            <a:spLocks noGrp="1"/>
          </p:cNvSpPr>
          <p:nvPr>
            <p:ph type="sldNum" sz="quarter" idx="12"/>
          </p:nvPr>
        </p:nvSpPr>
        <p:spPr/>
        <p:txBody>
          <a:bodyPr/>
          <a:lstStyle/>
          <a:p>
            <a:fld id="{818F7A5E-3938-4389-9CFD-DD120E4A2065}" type="slidenum">
              <a:rPr lang="en-US" smtClean="0"/>
              <a:t>‹#›</a:t>
            </a:fld>
            <a:endParaRPr lang="en-US"/>
          </a:p>
        </p:txBody>
      </p:sp>
    </p:spTree>
    <p:extLst>
      <p:ext uri="{BB962C8B-B14F-4D97-AF65-F5344CB8AC3E}">
        <p14:creationId xmlns:p14="http://schemas.microsoft.com/office/powerpoint/2010/main" val="2491620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26F4-8225-9327-812A-B2861AF6BA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175C8C-F632-9415-9482-66657D0F08FD}"/>
              </a:ext>
            </a:extLst>
          </p:cNvPr>
          <p:cNvSpPr>
            <a:spLocks noGrp="1"/>
          </p:cNvSpPr>
          <p:nvPr>
            <p:ph type="dt" sz="half" idx="10"/>
          </p:nvPr>
        </p:nvSpPr>
        <p:spPr/>
        <p:txBody>
          <a:bodyPr/>
          <a:lstStyle/>
          <a:p>
            <a:fld id="{32A035D5-DD36-4924-961C-79D6A491B04B}" type="datetime1">
              <a:rPr lang="en-US" smtClean="0"/>
              <a:t>11/24/2025</a:t>
            </a:fld>
            <a:endParaRPr lang="en-US"/>
          </a:p>
        </p:txBody>
      </p:sp>
      <p:sp>
        <p:nvSpPr>
          <p:cNvPr id="4" name="Footer Placeholder 3">
            <a:extLst>
              <a:ext uri="{FF2B5EF4-FFF2-40B4-BE49-F238E27FC236}">
                <a16:creationId xmlns:a16="http://schemas.microsoft.com/office/drawing/2014/main" id="{E90E3F2C-7EFC-0FCB-5655-9AAAF000BC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99A74F-3A59-2ADC-F975-F2C93390A8DE}"/>
              </a:ext>
            </a:extLst>
          </p:cNvPr>
          <p:cNvSpPr>
            <a:spLocks noGrp="1"/>
          </p:cNvSpPr>
          <p:nvPr>
            <p:ph type="sldNum" sz="quarter" idx="12"/>
          </p:nvPr>
        </p:nvSpPr>
        <p:spPr/>
        <p:txBody>
          <a:bodyPr/>
          <a:lstStyle/>
          <a:p>
            <a:fld id="{818F7A5E-3938-4389-9CFD-DD120E4A2065}" type="slidenum">
              <a:rPr lang="en-US" smtClean="0"/>
              <a:t>‹#›</a:t>
            </a:fld>
            <a:endParaRPr lang="en-US"/>
          </a:p>
        </p:txBody>
      </p:sp>
    </p:spTree>
    <p:extLst>
      <p:ext uri="{BB962C8B-B14F-4D97-AF65-F5344CB8AC3E}">
        <p14:creationId xmlns:p14="http://schemas.microsoft.com/office/powerpoint/2010/main" val="8655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41822E-6C4C-18DD-8432-79F66DD240FF}"/>
              </a:ext>
            </a:extLst>
          </p:cNvPr>
          <p:cNvSpPr>
            <a:spLocks noGrp="1"/>
          </p:cNvSpPr>
          <p:nvPr>
            <p:ph type="dt" sz="half" idx="10"/>
          </p:nvPr>
        </p:nvSpPr>
        <p:spPr/>
        <p:txBody>
          <a:bodyPr/>
          <a:lstStyle/>
          <a:p>
            <a:fld id="{FEE21B41-FE78-459A-835A-E1716EE95E66}" type="datetime1">
              <a:rPr lang="en-US" smtClean="0"/>
              <a:t>11/24/2025</a:t>
            </a:fld>
            <a:endParaRPr lang="en-US"/>
          </a:p>
        </p:txBody>
      </p:sp>
      <p:sp>
        <p:nvSpPr>
          <p:cNvPr id="3" name="Footer Placeholder 2">
            <a:extLst>
              <a:ext uri="{FF2B5EF4-FFF2-40B4-BE49-F238E27FC236}">
                <a16:creationId xmlns:a16="http://schemas.microsoft.com/office/drawing/2014/main" id="{D084F544-B6FF-4160-78FA-82154D428F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21074D-3EBA-4D41-A936-767FBCA3953C}"/>
              </a:ext>
            </a:extLst>
          </p:cNvPr>
          <p:cNvSpPr>
            <a:spLocks noGrp="1"/>
          </p:cNvSpPr>
          <p:nvPr>
            <p:ph type="sldNum" sz="quarter" idx="12"/>
          </p:nvPr>
        </p:nvSpPr>
        <p:spPr/>
        <p:txBody>
          <a:bodyPr/>
          <a:lstStyle/>
          <a:p>
            <a:fld id="{818F7A5E-3938-4389-9CFD-DD120E4A2065}" type="slidenum">
              <a:rPr lang="en-US" smtClean="0"/>
              <a:t>‹#›</a:t>
            </a:fld>
            <a:endParaRPr lang="en-US"/>
          </a:p>
        </p:txBody>
      </p:sp>
    </p:spTree>
    <p:extLst>
      <p:ext uri="{BB962C8B-B14F-4D97-AF65-F5344CB8AC3E}">
        <p14:creationId xmlns:p14="http://schemas.microsoft.com/office/powerpoint/2010/main" val="1251997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9BF3-11C2-9A88-7057-0FCFCFFC59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52E256-D0BA-61AD-BBFF-9BF098416F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AAEAD0-7153-B2C8-60FD-D6AFA2244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2D368F-B1C8-02F5-EEA1-F82D04A46E94}"/>
              </a:ext>
            </a:extLst>
          </p:cNvPr>
          <p:cNvSpPr>
            <a:spLocks noGrp="1"/>
          </p:cNvSpPr>
          <p:nvPr>
            <p:ph type="dt" sz="half" idx="10"/>
          </p:nvPr>
        </p:nvSpPr>
        <p:spPr/>
        <p:txBody>
          <a:bodyPr/>
          <a:lstStyle/>
          <a:p>
            <a:fld id="{F0583498-60D5-493C-B869-E304CF609F78}" type="datetime1">
              <a:rPr lang="en-US" smtClean="0"/>
              <a:t>11/24/2025</a:t>
            </a:fld>
            <a:endParaRPr lang="en-US"/>
          </a:p>
        </p:txBody>
      </p:sp>
      <p:sp>
        <p:nvSpPr>
          <p:cNvPr id="6" name="Footer Placeholder 5">
            <a:extLst>
              <a:ext uri="{FF2B5EF4-FFF2-40B4-BE49-F238E27FC236}">
                <a16:creationId xmlns:a16="http://schemas.microsoft.com/office/drawing/2014/main" id="{9F2FE88B-B441-8441-B601-8C03168993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37EFF4-23E5-823D-0CC7-A19F7B5AC5E6}"/>
              </a:ext>
            </a:extLst>
          </p:cNvPr>
          <p:cNvSpPr>
            <a:spLocks noGrp="1"/>
          </p:cNvSpPr>
          <p:nvPr>
            <p:ph type="sldNum" sz="quarter" idx="12"/>
          </p:nvPr>
        </p:nvSpPr>
        <p:spPr/>
        <p:txBody>
          <a:bodyPr/>
          <a:lstStyle/>
          <a:p>
            <a:fld id="{818F7A5E-3938-4389-9CFD-DD120E4A2065}" type="slidenum">
              <a:rPr lang="en-US" smtClean="0"/>
              <a:t>‹#›</a:t>
            </a:fld>
            <a:endParaRPr lang="en-US"/>
          </a:p>
        </p:txBody>
      </p:sp>
    </p:spTree>
    <p:extLst>
      <p:ext uri="{BB962C8B-B14F-4D97-AF65-F5344CB8AC3E}">
        <p14:creationId xmlns:p14="http://schemas.microsoft.com/office/powerpoint/2010/main" val="3642068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18B6-D87E-0D68-C888-86F0635FA7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2C0FE6-0A60-C91D-B81A-D702CE2EDF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24B927-E976-6614-56A4-2948D3F953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67EB23-B0A5-B95A-1C75-0DF9233A52AC}"/>
              </a:ext>
            </a:extLst>
          </p:cNvPr>
          <p:cNvSpPr>
            <a:spLocks noGrp="1"/>
          </p:cNvSpPr>
          <p:nvPr>
            <p:ph type="dt" sz="half" idx="10"/>
          </p:nvPr>
        </p:nvSpPr>
        <p:spPr/>
        <p:txBody>
          <a:bodyPr/>
          <a:lstStyle/>
          <a:p>
            <a:fld id="{B2585AE7-DB69-48DB-9721-54A8FD2B6952}" type="datetime1">
              <a:rPr lang="en-US" smtClean="0"/>
              <a:t>11/24/2025</a:t>
            </a:fld>
            <a:endParaRPr lang="en-US"/>
          </a:p>
        </p:txBody>
      </p:sp>
      <p:sp>
        <p:nvSpPr>
          <p:cNvPr id="6" name="Footer Placeholder 5">
            <a:extLst>
              <a:ext uri="{FF2B5EF4-FFF2-40B4-BE49-F238E27FC236}">
                <a16:creationId xmlns:a16="http://schemas.microsoft.com/office/drawing/2014/main" id="{18111392-C263-DAE0-D96D-BF34684F13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2CB507-9473-8DB7-05D3-A80D5747635A}"/>
              </a:ext>
            </a:extLst>
          </p:cNvPr>
          <p:cNvSpPr>
            <a:spLocks noGrp="1"/>
          </p:cNvSpPr>
          <p:nvPr>
            <p:ph type="sldNum" sz="quarter" idx="12"/>
          </p:nvPr>
        </p:nvSpPr>
        <p:spPr/>
        <p:txBody>
          <a:bodyPr/>
          <a:lstStyle/>
          <a:p>
            <a:fld id="{818F7A5E-3938-4389-9CFD-DD120E4A2065}" type="slidenum">
              <a:rPr lang="en-US" smtClean="0"/>
              <a:t>‹#›</a:t>
            </a:fld>
            <a:endParaRPr lang="en-US"/>
          </a:p>
        </p:txBody>
      </p:sp>
    </p:spTree>
    <p:extLst>
      <p:ext uri="{BB962C8B-B14F-4D97-AF65-F5344CB8AC3E}">
        <p14:creationId xmlns:p14="http://schemas.microsoft.com/office/powerpoint/2010/main" val="1519493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D69175-96DE-8801-BDCE-7FE55F9282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1F500B-4835-5EA8-2F31-903024F94B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08076-4F5C-A435-82A0-1FC4F71745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2DE05A-AB17-4ADE-80CD-A67B4D3E01F5}" type="datetime1">
              <a:rPr lang="en-US" smtClean="0"/>
              <a:t>11/24/2025</a:t>
            </a:fld>
            <a:endParaRPr lang="en-US"/>
          </a:p>
        </p:txBody>
      </p:sp>
      <p:sp>
        <p:nvSpPr>
          <p:cNvPr id="5" name="Footer Placeholder 4">
            <a:extLst>
              <a:ext uri="{FF2B5EF4-FFF2-40B4-BE49-F238E27FC236}">
                <a16:creationId xmlns:a16="http://schemas.microsoft.com/office/drawing/2014/main" id="{C2EF1450-EFC6-8E15-EF57-0DF96EDB11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FB54E08-3138-8AD0-193B-CBA4B7F40D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18F7A5E-3938-4389-9CFD-DD120E4A2065}" type="slidenum">
              <a:rPr lang="en-US" smtClean="0"/>
              <a:t>‹#›</a:t>
            </a:fld>
            <a:endParaRPr lang="en-US"/>
          </a:p>
        </p:txBody>
      </p:sp>
    </p:spTree>
    <p:extLst>
      <p:ext uri="{BB962C8B-B14F-4D97-AF65-F5344CB8AC3E}">
        <p14:creationId xmlns:p14="http://schemas.microsoft.com/office/powerpoint/2010/main" val="1513260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5.png"/><Relationship Id="rId7"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6.jpg"/><Relationship Id="rId4" Type="http://schemas.microsoft.com/office/2007/relationships/hdphoto" Target="../media/hdphoto1.wdp"/><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22.sv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matchmaking.grip.events/powergen26" TargetMode="Externa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png"/><Relationship Id="rId7"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https://support.grip.events/calendar-sync" TargetMode="External"/><Relationship Id="rId7"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screenshot of a computer generated image&#10;&#10;AI-generated content may be incorrect.">
            <a:extLst>
              <a:ext uri="{FF2B5EF4-FFF2-40B4-BE49-F238E27FC236}">
                <a16:creationId xmlns:a16="http://schemas.microsoft.com/office/drawing/2014/main" id="{C7C4203E-2B38-6B80-6713-F37C488F4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50B64FEC-7E3D-351E-B7A3-F5C44F2CEDC5}"/>
              </a:ext>
            </a:extLst>
          </p:cNvPr>
          <p:cNvSpPr>
            <a:spLocks noGrp="1"/>
          </p:cNvSpPr>
          <p:nvPr>
            <p:ph type="sldNum" sz="quarter" idx="12"/>
          </p:nvPr>
        </p:nvSpPr>
        <p:spPr/>
        <p:txBody>
          <a:bodyPr/>
          <a:lstStyle/>
          <a:p>
            <a:fld id="{818F7A5E-3938-4389-9CFD-DD120E4A2065}" type="slidenum">
              <a:rPr lang="en-US" smtClean="0"/>
              <a:t>1</a:t>
            </a:fld>
            <a:endParaRPr lang="en-US"/>
          </a:p>
        </p:txBody>
      </p:sp>
      <p:sp>
        <p:nvSpPr>
          <p:cNvPr id="8" name="Rectangle 7">
            <a:extLst>
              <a:ext uri="{FF2B5EF4-FFF2-40B4-BE49-F238E27FC236}">
                <a16:creationId xmlns:a16="http://schemas.microsoft.com/office/drawing/2014/main" id="{7E513E21-1182-E853-1434-3702251F636E}"/>
              </a:ext>
            </a:extLst>
          </p:cNvPr>
          <p:cNvSpPr/>
          <p:nvPr/>
        </p:nvSpPr>
        <p:spPr>
          <a:xfrm>
            <a:off x="2357097" y="4028566"/>
            <a:ext cx="7477799" cy="14127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D2F49"/>
                </a:solidFill>
                <a:latin typeface="Gotham Bold" pitchFamily="50" charset="0"/>
              </a:rPr>
              <a:t>MOBILE APP &amp; WEB PLATFORM </a:t>
            </a:r>
          </a:p>
          <a:p>
            <a:pPr algn="ctr"/>
            <a:r>
              <a:rPr lang="en-US" sz="3200" dirty="0">
                <a:solidFill>
                  <a:srgbClr val="0D2F49"/>
                </a:solidFill>
                <a:latin typeface="Gotham Bold" pitchFamily="50" charset="0"/>
              </a:rPr>
              <a:t>RESOURCE GUIDE</a:t>
            </a:r>
          </a:p>
        </p:txBody>
      </p:sp>
      <p:pic>
        <p:nvPicPr>
          <p:cNvPr id="10" name="Picture 9" descr="A blue background with white text&#10;&#10;AI-generated content may be incorrect.">
            <a:extLst>
              <a:ext uri="{FF2B5EF4-FFF2-40B4-BE49-F238E27FC236}">
                <a16:creationId xmlns:a16="http://schemas.microsoft.com/office/drawing/2014/main" id="{9DF5D5C3-BFB1-407E-14E4-E97683732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8526" y="2016220"/>
            <a:ext cx="4414939" cy="1412780"/>
          </a:xfrm>
          <a:prstGeom prst="rect">
            <a:avLst/>
          </a:prstGeom>
        </p:spPr>
      </p:pic>
    </p:spTree>
    <p:extLst>
      <p:ext uri="{BB962C8B-B14F-4D97-AF65-F5344CB8AC3E}">
        <p14:creationId xmlns:p14="http://schemas.microsoft.com/office/powerpoint/2010/main" val="10552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B60B6-876B-85F6-D83B-52065DD763F5}"/>
            </a:ext>
          </a:extLst>
        </p:cNvPr>
        <p:cNvGrpSpPr/>
        <p:nvPr/>
      </p:nvGrpSpPr>
      <p:grpSpPr>
        <a:xfrm>
          <a:off x="0" y="0"/>
          <a:ext cx="0" cy="0"/>
          <a:chOff x="0" y="0"/>
          <a:chExt cx="0" cy="0"/>
        </a:xfrm>
      </p:grpSpPr>
      <p:pic>
        <p:nvPicPr>
          <p:cNvPr id="4100" name="Picture 4">
            <a:extLst>
              <a:ext uri="{FF2B5EF4-FFF2-40B4-BE49-F238E27FC236}">
                <a16:creationId xmlns:a16="http://schemas.microsoft.com/office/drawing/2014/main" id="{1CCA939A-A95D-557B-8193-6620B396C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0089" y="2202509"/>
            <a:ext cx="2212471" cy="43170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F80227D-E81A-8E5F-290A-E90E5D48AA50}"/>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2603" t="42480" r="2829" b="42937"/>
          <a:stretch>
            <a:fillRect/>
          </a:stretch>
        </p:blipFill>
        <p:spPr>
          <a:xfrm>
            <a:off x="-8431" y="0"/>
            <a:ext cx="12200431" cy="1280160"/>
          </a:xfrm>
          <a:prstGeom prst="rect">
            <a:avLst/>
          </a:prstGeom>
          <a:solidFill>
            <a:schemeClr val="bg2"/>
          </a:solidFill>
        </p:spPr>
      </p:pic>
      <p:sp>
        <p:nvSpPr>
          <p:cNvPr id="2" name="TextBox 11">
            <a:extLst>
              <a:ext uri="{FF2B5EF4-FFF2-40B4-BE49-F238E27FC236}">
                <a16:creationId xmlns:a16="http://schemas.microsoft.com/office/drawing/2014/main" id="{95AC015D-6D12-0181-8AC8-F2AE76578F49}"/>
              </a:ext>
            </a:extLst>
          </p:cNvPr>
          <p:cNvSpPr txBox="1"/>
          <p:nvPr/>
        </p:nvSpPr>
        <p:spPr>
          <a:xfrm>
            <a:off x="583659" y="1382441"/>
            <a:ext cx="11186809" cy="70545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solidFill>
                  <a:srgbClr val="0D2F49"/>
                </a:solidFill>
                <a:latin typeface="Gotham Book" panose="02000604040000020004" pitchFamily="50" charset="0"/>
                <a:ea typeface="Gadugi"/>
              </a:rPr>
              <a:t>Stay informed while at the show by enabling push notifications to your device.  Using the mobile app, click "Notifications" at the bottom, then "</a:t>
            </a:r>
            <a:r>
              <a:rPr lang="en-US" sz="1400" b="1" dirty="0">
                <a:solidFill>
                  <a:srgbClr val="0D2F49"/>
                </a:solidFill>
                <a:latin typeface="Gotham Book" panose="02000604040000020004" pitchFamily="50" charset="0"/>
                <a:ea typeface="Gadugi"/>
              </a:rPr>
              <a:t>Turn on Notifications</a:t>
            </a:r>
            <a:r>
              <a:rPr lang="en-US" sz="1400" dirty="0">
                <a:solidFill>
                  <a:srgbClr val="0D2F49"/>
                </a:solidFill>
                <a:latin typeface="Gotham Book" panose="02000604040000020004" pitchFamily="50" charset="0"/>
                <a:ea typeface="Gadugi"/>
              </a:rPr>
              <a:t>".  A box will pop-up asking you to "Allow" notifications on your device. </a:t>
            </a:r>
          </a:p>
        </p:txBody>
      </p:sp>
      <p:sp>
        <p:nvSpPr>
          <p:cNvPr id="3" name="Slide Number Placeholder 2">
            <a:extLst>
              <a:ext uri="{FF2B5EF4-FFF2-40B4-BE49-F238E27FC236}">
                <a16:creationId xmlns:a16="http://schemas.microsoft.com/office/drawing/2014/main" id="{81835745-7035-33AE-35A9-0817D2DD33FF}"/>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10</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3B4256D-EC19-8766-9498-BC9804229D64}"/>
              </a:ext>
            </a:extLst>
          </p:cNvPr>
          <p:cNvSpPr txBox="1"/>
          <p:nvPr/>
        </p:nvSpPr>
        <p:spPr>
          <a:xfrm>
            <a:off x="583659" y="363596"/>
            <a:ext cx="6146594" cy="707886"/>
          </a:xfrm>
          <a:prstGeom prst="rect">
            <a:avLst/>
          </a:prstGeom>
          <a:noFill/>
        </p:spPr>
        <p:txBody>
          <a:bodyPr wrap="square" lIns="91440" tIns="45720" rIns="91440" bIns="45720" rtlCol="0" anchor="t">
            <a:spAutoFit/>
          </a:bodyPr>
          <a:lstStyle/>
          <a:p>
            <a:r>
              <a:rPr lang="en-US" sz="4000" dirty="0">
                <a:solidFill>
                  <a:srgbClr val="0D2F49"/>
                </a:solidFill>
                <a:latin typeface="Gotham Bold" pitchFamily="50" charset="0"/>
              </a:rPr>
              <a:t>PUSH NOTIFICATIONS</a:t>
            </a:r>
            <a:endParaRPr lang="en-US" dirty="0">
              <a:solidFill>
                <a:srgbClr val="0D2F49"/>
              </a:solidFill>
              <a:latin typeface="Gotham Bold" pitchFamily="50" charset="0"/>
            </a:endParaRPr>
          </a:p>
        </p:txBody>
      </p:sp>
      <p:sp>
        <p:nvSpPr>
          <p:cNvPr id="11" name="Flowchart: Connector 10">
            <a:extLst>
              <a:ext uri="{FF2B5EF4-FFF2-40B4-BE49-F238E27FC236}">
                <a16:creationId xmlns:a16="http://schemas.microsoft.com/office/drawing/2014/main" id="{4A4740CA-F65C-7564-981C-8E84F3D002DC}"/>
              </a:ext>
            </a:extLst>
          </p:cNvPr>
          <p:cNvSpPr/>
          <p:nvPr/>
        </p:nvSpPr>
        <p:spPr>
          <a:xfrm>
            <a:off x="6917724" y="5718962"/>
            <a:ext cx="457199" cy="457199"/>
          </a:xfrm>
          <a:prstGeom prst="flowChartConnector">
            <a:avLst/>
          </a:prstGeom>
          <a:noFill/>
          <a:ln w="28575">
            <a:solidFill>
              <a:srgbClr val="F054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grpSp>
        <p:nvGrpSpPr>
          <p:cNvPr id="14" name="Group 13">
            <a:extLst>
              <a:ext uri="{FF2B5EF4-FFF2-40B4-BE49-F238E27FC236}">
                <a16:creationId xmlns:a16="http://schemas.microsoft.com/office/drawing/2014/main" id="{53C0E05E-DA5E-2AEC-E7A5-12425A18BF06}"/>
              </a:ext>
            </a:extLst>
          </p:cNvPr>
          <p:cNvGrpSpPr/>
          <p:nvPr/>
        </p:nvGrpSpPr>
        <p:grpSpPr>
          <a:xfrm>
            <a:off x="2970944" y="5586654"/>
            <a:ext cx="498635" cy="498635"/>
            <a:chOff x="4872813" y="2900129"/>
            <a:chExt cx="498635" cy="498635"/>
          </a:xfrm>
        </p:grpSpPr>
        <p:sp>
          <p:nvSpPr>
            <p:cNvPr id="15" name="Oval 14">
              <a:extLst>
                <a:ext uri="{FF2B5EF4-FFF2-40B4-BE49-F238E27FC236}">
                  <a16:creationId xmlns:a16="http://schemas.microsoft.com/office/drawing/2014/main" id="{A1EB01F9-8189-45F7-E1E6-6B3E524E9E50}"/>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6" name="Graphic 15" descr="Circle with left arrow with solid fill">
              <a:extLst>
                <a:ext uri="{FF2B5EF4-FFF2-40B4-BE49-F238E27FC236}">
                  <a16:creationId xmlns:a16="http://schemas.microsoft.com/office/drawing/2014/main" id="{F7E63E63-88BA-B452-503D-174D0BC641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872813" y="2900129"/>
              <a:ext cx="498635" cy="498635"/>
            </a:xfrm>
            <a:prstGeom prst="rect">
              <a:avLst/>
            </a:prstGeom>
          </p:spPr>
        </p:pic>
      </p:grpSp>
      <p:pic>
        <p:nvPicPr>
          <p:cNvPr id="4098" name="Picture 2">
            <a:extLst>
              <a:ext uri="{FF2B5EF4-FFF2-40B4-BE49-F238E27FC236}">
                <a16:creationId xmlns:a16="http://schemas.microsoft.com/office/drawing/2014/main" id="{8C3D0EEB-EA31-D9DD-3F8A-A21DAF83BD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9579" y="2202509"/>
            <a:ext cx="2212471" cy="43170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434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1B33E-1EB3-0FFC-20F9-C8D9DBDF34FF}"/>
            </a:ext>
          </a:extLst>
        </p:cNvPr>
        <p:cNvGrpSpPr/>
        <p:nvPr/>
      </p:nvGrpSpPr>
      <p:grpSpPr>
        <a:xfrm>
          <a:off x="0" y="0"/>
          <a:ext cx="0" cy="0"/>
          <a:chOff x="0" y="0"/>
          <a:chExt cx="0" cy="0"/>
        </a:xfrm>
      </p:grpSpPr>
      <p:grpSp>
        <p:nvGrpSpPr>
          <p:cNvPr id="32" name="Group 31">
            <a:extLst>
              <a:ext uri="{FF2B5EF4-FFF2-40B4-BE49-F238E27FC236}">
                <a16:creationId xmlns:a16="http://schemas.microsoft.com/office/drawing/2014/main" id="{9E30E12E-8A5C-39C1-0CA1-31D5EDDB6D09}"/>
              </a:ext>
            </a:extLst>
          </p:cNvPr>
          <p:cNvGrpSpPr>
            <a:grpSpLocks/>
          </p:cNvGrpSpPr>
          <p:nvPr/>
        </p:nvGrpSpPr>
        <p:grpSpPr>
          <a:xfrm>
            <a:off x="513598" y="3169416"/>
            <a:ext cx="1871676" cy="3419991"/>
            <a:chOff x="6166767" y="329511"/>
            <a:chExt cx="3165231" cy="6198978"/>
          </a:xfrm>
        </p:grpSpPr>
        <p:pic>
          <p:nvPicPr>
            <p:cNvPr id="28" name="Picture 27">
              <a:extLst>
                <a:ext uri="{FF2B5EF4-FFF2-40B4-BE49-F238E27FC236}">
                  <a16:creationId xmlns:a16="http://schemas.microsoft.com/office/drawing/2014/main" id="{44468008-1F21-800F-4703-5A432E0D3183}"/>
                </a:ext>
              </a:extLst>
            </p:cNvPr>
            <p:cNvPicPr>
              <a:picLocks noChangeAspect="1"/>
            </p:cNvPicPr>
            <p:nvPr/>
          </p:nvPicPr>
          <p:blipFill>
            <a:blip r:embed="rId2"/>
            <a:srcRect t="3528" b="6081"/>
            <a:stretch>
              <a:fillRect/>
            </a:stretch>
          </p:blipFill>
          <p:spPr>
            <a:xfrm>
              <a:off x="6166767" y="329511"/>
              <a:ext cx="3165231" cy="6198978"/>
            </a:xfrm>
            <a:prstGeom prst="rect">
              <a:avLst/>
            </a:prstGeom>
            <a:ln>
              <a:solidFill>
                <a:schemeClr val="tx1"/>
              </a:solidFill>
            </a:ln>
          </p:spPr>
        </p:pic>
        <p:pic>
          <p:nvPicPr>
            <p:cNvPr id="31" name="Picture 30">
              <a:extLst>
                <a:ext uri="{FF2B5EF4-FFF2-40B4-BE49-F238E27FC236}">
                  <a16:creationId xmlns:a16="http://schemas.microsoft.com/office/drawing/2014/main" id="{0D4F7AD9-D327-22F7-80B0-9CFA5634AE9C}"/>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49"/>
                      </a14:imgEffect>
                    </a14:imgLayer>
                  </a14:imgProps>
                </a:ext>
              </a:extLst>
            </a:blip>
            <a:srcRect t="21666" b="6081"/>
            <a:stretch>
              <a:fillRect/>
            </a:stretch>
          </p:blipFill>
          <p:spPr>
            <a:xfrm>
              <a:off x="6166767" y="1573364"/>
              <a:ext cx="3165231" cy="4955125"/>
            </a:xfrm>
            <a:prstGeom prst="rect">
              <a:avLst/>
            </a:prstGeom>
            <a:ln>
              <a:solidFill>
                <a:schemeClr val="tx1"/>
              </a:solidFill>
            </a:ln>
          </p:spPr>
        </p:pic>
      </p:grpSp>
      <p:pic>
        <p:nvPicPr>
          <p:cNvPr id="11" name="Picture 10" descr="A screenshot of a computer&#10;&#10;AI-generated content may be incorrect.">
            <a:extLst>
              <a:ext uri="{FF2B5EF4-FFF2-40B4-BE49-F238E27FC236}">
                <a16:creationId xmlns:a16="http://schemas.microsoft.com/office/drawing/2014/main" id="{8D8C8293-6F39-363A-9E3D-3D7611EE0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5780" y="3352006"/>
            <a:ext cx="6096000" cy="3010749"/>
          </a:xfrm>
          <a:prstGeom prst="rect">
            <a:avLst/>
          </a:prstGeom>
          <a:ln>
            <a:solidFill>
              <a:schemeClr val="tx1"/>
            </a:solidFill>
          </a:ln>
        </p:spPr>
      </p:pic>
      <p:pic>
        <p:nvPicPr>
          <p:cNvPr id="5" name="Picture 4">
            <a:extLst>
              <a:ext uri="{FF2B5EF4-FFF2-40B4-BE49-F238E27FC236}">
                <a16:creationId xmlns:a16="http://schemas.microsoft.com/office/drawing/2014/main" id="{0156B0BF-17F0-E9D3-1E6C-8F3525672ABC}"/>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l="2603" t="42480" r="2829" b="42937"/>
          <a:stretch>
            <a:fillRect/>
          </a:stretch>
        </p:blipFill>
        <p:spPr>
          <a:xfrm>
            <a:off x="-8431" y="0"/>
            <a:ext cx="12200431" cy="1280160"/>
          </a:xfrm>
          <a:prstGeom prst="rect">
            <a:avLst/>
          </a:prstGeom>
          <a:solidFill>
            <a:schemeClr val="bg2"/>
          </a:solidFill>
        </p:spPr>
      </p:pic>
      <p:sp>
        <p:nvSpPr>
          <p:cNvPr id="20" name="TextBox 11">
            <a:extLst>
              <a:ext uri="{FF2B5EF4-FFF2-40B4-BE49-F238E27FC236}">
                <a16:creationId xmlns:a16="http://schemas.microsoft.com/office/drawing/2014/main" id="{4358A442-99CF-5BDF-429C-3CD24092121A}"/>
              </a:ext>
            </a:extLst>
          </p:cNvPr>
          <p:cNvSpPr txBox="1"/>
          <p:nvPr/>
        </p:nvSpPr>
        <p:spPr>
          <a:xfrm>
            <a:off x="7350279" y="2892691"/>
            <a:ext cx="2047002" cy="41857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WEB PLATFORM</a:t>
            </a:r>
            <a:endParaRPr lang="en-US" sz="2800" dirty="0">
              <a:solidFill>
                <a:srgbClr val="0D2F49"/>
              </a:solidFill>
              <a:latin typeface="Gotham Bold" pitchFamily="50" charset="0"/>
              <a:ea typeface="Gadugi"/>
            </a:endParaRPr>
          </a:p>
        </p:txBody>
      </p:sp>
      <p:sp>
        <p:nvSpPr>
          <p:cNvPr id="21" name="TextBox 20">
            <a:extLst>
              <a:ext uri="{FF2B5EF4-FFF2-40B4-BE49-F238E27FC236}">
                <a16:creationId xmlns:a16="http://schemas.microsoft.com/office/drawing/2014/main" id="{78585792-6EE4-799B-8E7C-BE7DF46F436E}"/>
              </a:ext>
            </a:extLst>
          </p:cNvPr>
          <p:cNvSpPr txBox="1"/>
          <p:nvPr/>
        </p:nvSpPr>
        <p:spPr>
          <a:xfrm>
            <a:off x="1469526" y="2580948"/>
            <a:ext cx="1620965" cy="41857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MOBILE APP</a:t>
            </a:r>
            <a:endParaRPr lang="en-US" sz="2800" dirty="0">
              <a:solidFill>
                <a:srgbClr val="0D2F49"/>
              </a:solidFill>
              <a:latin typeface="Gotham Bold" pitchFamily="50" charset="0"/>
              <a:ea typeface="Gadugi"/>
            </a:endParaRPr>
          </a:p>
        </p:txBody>
      </p:sp>
      <p:sp>
        <p:nvSpPr>
          <p:cNvPr id="2" name="TextBox 11">
            <a:extLst>
              <a:ext uri="{FF2B5EF4-FFF2-40B4-BE49-F238E27FC236}">
                <a16:creationId xmlns:a16="http://schemas.microsoft.com/office/drawing/2014/main" id="{31FF101C-7478-08DC-D2AC-F0E4831A5055}"/>
              </a:ext>
            </a:extLst>
          </p:cNvPr>
          <p:cNvSpPr txBox="1"/>
          <p:nvPr/>
        </p:nvSpPr>
        <p:spPr>
          <a:xfrm>
            <a:off x="583659" y="1382441"/>
            <a:ext cx="11186809" cy="102861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solidFill>
                  <a:srgbClr val="0D2F49"/>
                </a:solidFill>
                <a:latin typeface="Gotham Book" panose="02000604040000020004" pitchFamily="50" charset="0"/>
                <a:ea typeface="Gadugi"/>
              </a:rPr>
              <a:t>To browse for people or companies to connect with, you can click any list from the home page ("People", “Exhibitors", etc.) and filter the list.  Check "</a:t>
            </a:r>
            <a:r>
              <a:rPr lang="en-US" sz="1400" b="1" dirty="0">
                <a:solidFill>
                  <a:srgbClr val="0D2F49"/>
                </a:solidFill>
                <a:latin typeface="Gotham Book" panose="02000604040000020004" pitchFamily="50" charset="0"/>
                <a:ea typeface="Gadugi"/>
              </a:rPr>
              <a:t>Recommended for You</a:t>
            </a:r>
            <a:r>
              <a:rPr lang="en-US" sz="1400" dirty="0">
                <a:solidFill>
                  <a:srgbClr val="0D2F49"/>
                </a:solidFill>
                <a:latin typeface="Gotham Book" panose="02000604040000020004" pitchFamily="50" charset="0"/>
                <a:ea typeface="Gadugi"/>
              </a:rPr>
              <a:t>" often to see the names the recommendations from the platform (the more actions you take the in the platform, the more tailored the recommendations will be!). </a:t>
            </a:r>
          </a:p>
        </p:txBody>
      </p:sp>
      <p:sp>
        <p:nvSpPr>
          <p:cNvPr id="3" name="Slide Number Placeholder 2">
            <a:extLst>
              <a:ext uri="{FF2B5EF4-FFF2-40B4-BE49-F238E27FC236}">
                <a16:creationId xmlns:a16="http://schemas.microsoft.com/office/drawing/2014/main" id="{7D568FB5-DAE3-2AA2-AB5A-9D3FF133A1B4}"/>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11</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BF5E269-85D1-24D7-99F4-52F879CBE577}"/>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0D2F49"/>
                </a:solidFill>
                <a:latin typeface="Gotham Bold" pitchFamily="50" charset="0"/>
              </a:rPr>
              <a:t>BROWSE &amp; FILTER</a:t>
            </a:r>
            <a:endParaRPr lang="en-US" dirty="0">
              <a:solidFill>
                <a:srgbClr val="0D2F49"/>
              </a:solidFill>
              <a:latin typeface="Gotham Bold" pitchFamily="50" charset="0"/>
            </a:endParaRPr>
          </a:p>
        </p:txBody>
      </p:sp>
      <p:grpSp>
        <p:nvGrpSpPr>
          <p:cNvPr id="14" name="Group 13">
            <a:extLst>
              <a:ext uri="{FF2B5EF4-FFF2-40B4-BE49-F238E27FC236}">
                <a16:creationId xmlns:a16="http://schemas.microsoft.com/office/drawing/2014/main" id="{1663C5BA-EF69-9B90-5B28-A5E5D0575B8C}"/>
              </a:ext>
            </a:extLst>
          </p:cNvPr>
          <p:cNvGrpSpPr/>
          <p:nvPr/>
        </p:nvGrpSpPr>
        <p:grpSpPr>
          <a:xfrm>
            <a:off x="180195" y="3260958"/>
            <a:ext cx="498635" cy="498635"/>
            <a:chOff x="4872813" y="2900129"/>
            <a:chExt cx="498635" cy="498635"/>
          </a:xfrm>
        </p:grpSpPr>
        <p:sp>
          <p:nvSpPr>
            <p:cNvPr id="15" name="Oval 14">
              <a:extLst>
                <a:ext uri="{FF2B5EF4-FFF2-40B4-BE49-F238E27FC236}">
                  <a16:creationId xmlns:a16="http://schemas.microsoft.com/office/drawing/2014/main" id="{DA700428-8D37-558A-F078-9CC09FA50060}"/>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6" name="Graphic 15" descr="Circle with left arrow with solid fill">
              <a:extLst>
                <a:ext uri="{FF2B5EF4-FFF2-40B4-BE49-F238E27FC236}">
                  <a16:creationId xmlns:a16="http://schemas.microsoft.com/office/drawing/2014/main" id="{043CA5DA-6CFA-44E3-3BF6-D1EAA0F56A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4872813" y="2900129"/>
              <a:ext cx="498635" cy="498635"/>
            </a:xfrm>
            <a:prstGeom prst="rect">
              <a:avLst/>
            </a:prstGeom>
          </p:spPr>
        </p:pic>
      </p:grpSp>
      <p:grpSp>
        <p:nvGrpSpPr>
          <p:cNvPr id="25" name="Group 24">
            <a:extLst>
              <a:ext uri="{FF2B5EF4-FFF2-40B4-BE49-F238E27FC236}">
                <a16:creationId xmlns:a16="http://schemas.microsoft.com/office/drawing/2014/main" id="{916BF960-60CE-A7F2-52E1-7CF078652A59}"/>
              </a:ext>
            </a:extLst>
          </p:cNvPr>
          <p:cNvGrpSpPr/>
          <p:nvPr/>
        </p:nvGrpSpPr>
        <p:grpSpPr>
          <a:xfrm>
            <a:off x="9335117" y="3701986"/>
            <a:ext cx="498635" cy="498635"/>
            <a:chOff x="4872813" y="2900129"/>
            <a:chExt cx="498635" cy="498635"/>
          </a:xfrm>
        </p:grpSpPr>
        <p:sp>
          <p:nvSpPr>
            <p:cNvPr id="26" name="Oval 25">
              <a:extLst>
                <a:ext uri="{FF2B5EF4-FFF2-40B4-BE49-F238E27FC236}">
                  <a16:creationId xmlns:a16="http://schemas.microsoft.com/office/drawing/2014/main" id="{107639F0-7393-0EA9-6D74-CA1BD1C4B9D8}"/>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27" name="Graphic 26" descr="Circle with left arrow with solid fill">
              <a:extLst>
                <a:ext uri="{FF2B5EF4-FFF2-40B4-BE49-F238E27FC236}">
                  <a16:creationId xmlns:a16="http://schemas.microsoft.com/office/drawing/2014/main" id="{B9BF95BA-D6A7-B0C4-5B8A-038A107C11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4872813" y="2900129"/>
              <a:ext cx="498635" cy="498635"/>
            </a:xfrm>
            <a:prstGeom prst="rect">
              <a:avLst/>
            </a:prstGeom>
          </p:spPr>
        </p:pic>
      </p:grpSp>
      <p:pic>
        <p:nvPicPr>
          <p:cNvPr id="33" name="Picture 32">
            <a:extLst>
              <a:ext uri="{FF2B5EF4-FFF2-40B4-BE49-F238E27FC236}">
                <a16:creationId xmlns:a16="http://schemas.microsoft.com/office/drawing/2014/main" id="{DBB06E97-A30E-AEFD-D1DE-E9745E9F4DE1}"/>
              </a:ext>
            </a:extLst>
          </p:cNvPr>
          <p:cNvPicPr>
            <a:picLocks noChangeAspect="1"/>
          </p:cNvPicPr>
          <p:nvPr/>
        </p:nvPicPr>
        <p:blipFill>
          <a:blip r:embed="rId9"/>
          <a:srcRect t="3824" b="6177"/>
          <a:stretch>
            <a:fillRect/>
          </a:stretch>
        </p:blipFill>
        <p:spPr>
          <a:xfrm>
            <a:off x="2680355" y="3169416"/>
            <a:ext cx="1764608" cy="3443137"/>
          </a:xfrm>
          <a:prstGeom prst="rect">
            <a:avLst/>
          </a:prstGeom>
          <a:ln>
            <a:solidFill>
              <a:schemeClr val="tx1"/>
            </a:solidFill>
          </a:ln>
        </p:spPr>
      </p:pic>
    </p:spTree>
    <p:extLst>
      <p:ext uri="{BB962C8B-B14F-4D97-AF65-F5344CB8AC3E}">
        <p14:creationId xmlns:p14="http://schemas.microsoft.com/office/powerpoint/2010/main" val="390590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D5F0A-1052-55B5-D3CD-22BBA699DBE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5A459D4-FB36-30EF-FFB0-4000CAB0C3DB}"/>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2603" t="42480" r="2829" b="42937"/>
          <a:stretch>
            <a:fillRect/>
          </a:stretch>
        </p:blipFill>
        <p:spPr>
          <a:xfrm>
            <a:off x="-8431" y="0"/>
            <a:ext cx="12200431" cy="1280160"/>
          </a:xfrm>
          <a:prstGeom prst="rect">
            <a:avLst/>
          </a:prstGeom>
          <a:solidFill>
            <a:schemeClr val="bg2"/>
          </a:solidFill>
        </p:spPr>
      </p:pic>
      <p:sp>
        <p:nvSpPr>
          <p:cNvPr id="20" name="TextBox 11">
            <a:extLst>
              <a:ext uri="{FF2B5EF4-FFF2-40B4-BE49-F238E27FC236}">
                <a16:creationId xmlns:a16="http://schemas.microsoft.com/office/drawing/2014/main" id="{9508DAC1-E829-D4EB-A8F4-AECC3D900F89}"/>
              </a:ext>
            </a:extLst>
          </p:cNvPr>
          <p:cNvSpPr txBox="1"/>
          <p:nvPr/>
        </p:nvSpPr>
        <p:spPr>
          <a:xfrm>
            <a:off x="7540034" y="2873283"/>
            <a:ext cx="2141131" cy="41857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WEB PLATFORM</a:t>
            </a:r>
            <a:endParaRPr lang="en-US" sz="2800" dirty="0">
              <a:solidFill>
                <a:srgbClr val="0D2F49"/>
              </a:solidFill>
              <a:latin typeface="Gotham Bold" pitchFamily="50" charset="0"/>
              <a:ea typeface="Gadugi"/>
            </a:endParaRPr>
          </a:p>
        </p:txBody>
      </p:sp>
      <p:sp>
        <p:nvSpPr>
          <p:cNvPr id="21" name="TextBox 20">
            <a:extLst>
              <a:ext uri="{FF2B5EF4-FFF2-40B4-BE49-F238E27FC236}">
                <a16:creationId xmlns:a16="http://schemas.microsoft.com/office/drawing/2014/main" id="{408172EA-03F0-003D-F77B-92FB26D4D9E8}"/>
              </a:ext>
            </a:extLst>
          </p:cNvPr>
          <p:cNvSpPr txBox="1"/>
          <p:nvPr/>
        </p:nvSpPr>
        <p:spPr>
          <a:xfrm>
            <a:off x="1839790" y="2853539"/>
            <a:ext cx="1618553" cy="41857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MOBILE APP</a:t>
            </a:r>
            <a:endParaRPr lang="en-US" sz="2800" dirty="0">
              <a:solidFill>
                <a:srgbClr val="0D2F49"/>
              </a:solidFill>
              <a:latin typeface="Gotham Bold" pitchFamily="50" charset="0"/>
              <a:ea typeface="Gadugi"/>
            </a:endParaRPr>
          </a:p>
        </p:txBody>
      </p:sp>
      <p:sp>
        <p:nvSpPr>
          <p:cNvPr id="2" name="TextBox 11">
            <a:extLst>
              <a:ext uri="{FF2B5EF4-FFF2-40B4-BE49-F238E27FC236}">
                <a16:creationId xmlns:a16="http://schemas.microsoft.com/office/drawing/2014/main" id="{3BD28125-C5F3-8B26-5833-F0BBB50B5678}"/>
              </a:ext>
            </a:extLst>
          </p:cNvPr>
          <p:cNvSpPr txBox="1"/>
          <p:nvPr/>
        </p:nvSpPr>
        <p:spPr>
          <a:xfrm>
            <a:off x="583659" y="1344341"/>
            <a:ext cx="11186809" cy="144154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solidFill>
                  <a:srgbClr val="0D2F49"/>
                </a:solidFill>
                <a:latin typeface="Gotham Bold" pitchFamily="50" charset="0"/>
                <a:ea typeface="Gadugi"/>
              </a:rPr>
              <a:t>REQUESTING</a:t>
            </a:r>
          </a:p>
          <a:p>
            <a:pPr defTabSz="676656">
              <a:lnSpc>
                <a:spcPct val="150000"/>
              </a:lnSpc>
              <a:spcBef>
                <a:spcPts val="740"/>
              </a:spcBef>
            </a:pPr>
            <a:r>
              <a:rPr lang="en-US" sz="1400" dirty="0">
                <a:solidFill>
                  <a:srgbClr val="0D2F49"/>
                </a:solidFill>
                <a:latin typeface="Gotham Book" panose="02000604040000020004" pitchFamily="50" charset="0"/>
                <a:ea typeface="Gadugi"/>
              </a:rPr>
              <a:t>Once you find someone you would like to meet with, click “</a:t>
            </a:r>
            <a:r>
              <a:rPr lang="en-US" sz="1400" b="1" dirty="0">
                <a:solidFill>
                  <a:srgbClr val="0D2F49"/>
                </a:solidFill>
                <a:latin typeface="Gotham Book" panose="02000604040000020004" pitchFamily="50" charset="0"/>
                <a:ea typeface="Gadugi"/>
              </a:rPr>
              <a:t>Request Meeting</a:t>
            </a:r>
            <a:r>
              <a:rPr lang="en-US" sz="1400" dirty="0">
                <a:solidFill>
                  <a:srgbClr val="0D2F49"/>
                </a:solidFill>
                <a:latin typeface="Gotham Book" panose="02000604040000020004" pitchFamily="50" charset="0"/>
                <a:ea typeface="Gadugi"/>
              </a:rPr>
              <a:t>” next to their name.  Add the date/time and location, as well as a personal message, then click “</a:t>
            </a:r>
            <a:r>
              <a:rPr lang="en-US" sz="1400" b="1" dirty="0">
                <a:solidFill>
                  <a:srgbClr val="0D2F49"/>
                </a:solidFill>
                <a:latin typeface="Gotham Book" panose="02000604040000020004" pitchFamily="50" charset="0"/>
                <a:ea typeface="Gadugi"/>
              </a:rPr>
              <a:t>Request Meeting</a:t>
            </a:r>
            <a:r>
              <a:rPr lang="en-US" sz="1400" dirty="0">
                <a:solidFill>
                  <a:srgbClr val="0D2F49"/>
                </a:solidFill>
                <a:latin typeface="Gotham Book" panose="02000604040000020004" pitchFamily="50" charset="0"/>
                <a:ea typeface="Gadugi"/>
              </a:rPr>
              <a:t>”.  They will receive an email/push notification that they received a meeting request.  Once a meeting is confirmed, you will receive a notification. </a:t>
            </a:r>
          </a:p>
        </p:txBody>
      </p:sp>
      <p:sp>
        <p:nvSpPr>
          <p:cNvPr id="3" name="Slide Number Placeholder 2">
            <a:extLst>
              <a:ext uri="{FF2B5EF4-FFF2-40B4-BE49-F238E27FC236}">
                <a16:creationId xmlns:a16="http://schemas.microsoft.com/office/drawing/2014/main" id="{C1F7F783-739B-2EA9-C742-6CBB62AAE765}"/>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12</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177164E-E4C5-1579-FE79-4A73F881A79B}"/>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0D2F49"/>
                </a:solidFill>
                <a:latin typeface="Gotham Bold" pitchFamily="50" charset="0"/>
              </a:rPr>
              <a:t>MEETINGS</a:t>
            </a:r>
            <a:endParaRPr lang="en-US" dirty="0">
              <a:solidFill>
                <a:srgbClr val="0D2F49"/>
              </a:solidFill>
              <a:latin typeface="Gotham Bold" pitchFamily="50" charset="0"/>
            </a:endParaRPr>
          </a:p>
        </p:txBody>
      </p:sp>
      <p:pic>
        <p:nvPicPr>
          <p:cNvPr id="5" name="Picture 4">
            <a:extLst>
              <a:ext uri="{FF2B5EF4-FFF2-40B4-BE49-F238E27FC236}">
                <a16:creationId xmlns:a16="http://schemas.microsoft.com/office/drawing/2014/main" id="{36A3C017-5464-B0EA-B244-7750FDB05B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73998" y="3379253"/>
            <a:ext cx="6324091" cy="2867484"/>
          </a:xfrm>
          <a:prstGeom prst="rect">
            <a:avLst/>
          </a:prstGeom>
          <a:ln>
            <a:solidFill>
              <a:schemeClr val="tx1"/>
            </a:solidFill>
          </a:ln>
        </p:spPr>
      </p:pic>
      <p:sp>
        <p:nvSpPr>
          <p:cNvPr id="6" name="Rectangle: Rounded Corners 5">
            <a:extLst>
              <a:ext uri="{FF2B5EF4-FFF2-40B4-BE49-F238E27FC236}">
                <a16:creationId xmlns:a16="http://schemas.microsoft.com/office/drawing/2014/main" id="{8941EA34-DE73-08DB-FF83-03888B8AA901}"/>
              </a:ext>
            </a:extLst>
          </p:cNvPr>
          <p:cNvSpPr/>
          <p:nvPr/>
        </p:nvSpPr>
        <p:spPr>
          <a:xfrm>
            <a:off x="9157446" y="3751727"/>
            <a:ext cx="1566583" cy="2459829"/>
          </a:xfrm>
          <a:prstGeom prst="roundRect">
            <a:avLst>
              <a:gd name="adj" fmla="val 0"/>
            </a:avLst>
          </a:prstGeom>
          <a:noFill/>
          <a:ln w="28575">
            <a:solidFill>
              <a:srgbClr val="F054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2" name="Picture 11">
            <a:extLst>
              <a:ext uri="{FF2B5EF4-FFF2-40B4-BE49-F238E27FC236}">
                <a16:creationId xmlns:a16="http://schemas.microsoft.com/office/drawing/2014/main" id="{808D5385-9C5E-B2A2-FF8C-8BCDADA8E7DF}"/>
              </a:ext>
            </a:extLst>
          </p:cNvPr>
          <p:cNvPicPr>
            <a:picLocks noChangeAspect="1"/>
          </p:cNvPicPr>
          <p:nvPr/>
        </p:nvPicPr>
        <p:blipFill>
          <a:blip r:embed="rId4"/>
          <a:srcRect t="3529" b="5301"/>
          <a:stretch>
            <a:fillRect/>
          </a:stretch>
        </p:blipFill>
        <p:spPr>
          <a:xfrm>
            <a:off x="765151" y="3255809"/>
            <a:ext cx="1745684" cy="3450448"/>
          </a:xfrm>
          <a:prstGeom prst="rect">
            <a:avLst/>
          </a:prstGeom>
          <a:ln>
            <a:solidFill>
              <a:schemeClr val="tx1"/>
            </a:solidFill>
          </a:ln>
        </p:spPr>
      </p:pic>
      <p:pic>
        <p:nvPicPr>
          <p:cNvPr id="13" name="Picture 12">
            <a:extLst>
              <a:ext uri="{FF2B5EF4-FFF2-40B4-BE49-F238E27FC236}">
                <a16:creationId xmlns:a16="http://schemas.microsoft.com/office/drawing/2014/main" id="{D161199B-84F1-2AEE-7D9B-6EB7B29401CA}"/>
              </a:ext>
            </a:extLst>
          </p:cNvPr>
          <p:cNvPicPr>
            <a:picLocks noChangeAspect="1"/>
          </p:cNvPicPr>
          <p:nvPr/>
        </p:nvPicPr>
        <p:blipFill>
          <a:blip r:embed="rId5"/>
          <a:stretch>
            <a:fillRect/>
          </a:stretch>
        </p:blipFill>
        <p:spPr>
          <a:xfrm>
            <a:off x="2708558" y="3255809"/>
            <a:ext cx="1756947" cy="3450448"/>
          </a:xfrm>
          <a:prstGeom prst="rect">
            <a:avLst/>
          </a:prstGeom>
          <a:ln>
            <a:solidFill>
              <a:schemeClr val="tx1"/>
            </a:solidFill>
          </a:ln>
        </p:spPr>
      </p:pic>
    </p:spTree>
    <p:extLst>
      <p:ext uri="{BB962C8B-B14F-4D97-AF65-F5344CB8AC3E}">
        <p14:creationId xmlns:p14="http://schemas.microsoft.com/office/powerpoint/2010/main" val="3544473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6CE0D-07B9-86A7-CE21-7DBE9765348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90D6AFD-A2F6-07E2-2D11-1E6FB5A95241}"/>
              </a:ext>
            </a:extLst>
          </p:cNvPr>
          <p:cNvPicPr>
            <a:picLocks noChangeAspect="1"/>
          </p:cNvPicPr>
          <p:nvPr/>
        </p:nvPicPr>
        <p:blipFill>
          <a:blip r:embed="rId2"/>
          <a:srcRect t="4031" b="5302"/>
          <a:stretch>
            <a:fillRect/>
          </a:stretch>
        </p:blipFill>
        <p:spPr>
          <a:xfrm>
            <a:off x="1920013" y="3275931"/>
            <a:ext cx="1733109" cy="3404632"/>
          </a:xfrm>
          <a:prstGeom prst="rect">
            <a:avLst/>
          </a:prstGeom>
          <a:ln>
            <a:solidFill>
              <a:schemeClr val="tx1"/>
            </a:solidFill>
          </a:ln>
        </p:spPr>
      </p:pic>
      <p:pic>
        <p:nvPicPr>
          <p:cNvPr id="5" name="Picture 4">
            <a:extLst>
              <a:ext uri="{FF2B5EF4-FFF2-40B4-BE49-F238E27FC236}">
                <a16:creationId xmlns:a16="http://schemas.microsoft.com/office/drawing/2014/main" id="{C84987E9-C29E-97F4-BB6B-FF74A193864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2603" t="42480" r="2829" b="42937"/>
          <a:stretch>
            <a:fillRect/>
          </a:stretch>
        </p:blipFill>
        <p:spPr>
          <a:xfrm>
            <a:off x="-8431" y="0"/>
            <a:ext cx="12200431" cy="1280160"/>
          </a:xfrm>
          <a:prstGeom prst="rect">
            <a:avLst/>
          </a:prstGeom>
          <a:solidFill>
            <a:schemeClr val="bg2"/>
          </a:solidFill>
        </p:spPr>
      </p:pic>
      <p:pic>
        <p:nvPicPr>
          <p:cNvPr id="9" name="Picture 8">
            <a:extLst>
              <a:ext uri="{FF2B5EF4-FFF2-40B4-BE49-F238E27FC236}">
                <a16:creationId xmlns:a16="http://schemas.microsoft.com/office/drawing/2014/main" id="{8B81E405-345F-5CD6-AE91-F316F074D75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06928" y="3316137"/>
            <a:ext cx="5829160" cy="3152580"/>
          </a:xfrm>
          <a:prstGeom prst="rect">
            <a:avLst/>
          </a:prstGeom>
          <a:ln>
            <a:solidFill>
              <a:schemeClr val="tx1"/>
            </a:solidFill>
          </a:ln>
        </p:spPr>
      </p:pic>
      <p:sp>
        <p:nvSpPr>
          <p:cNvPr id="20" name="TextBox 11">
            <a:extLst>
              <a:ext uri="{FF2B5EF4-FFF2-40B4-BE49-F238E27FC236}">
                <a16:creationId xmlns:a16="http://schemas.microsoft.com/office/drawing/2014/main" id="{DB21FD3E-99B0-9B0B-4E89-964032DE2248}"/>
              </a:ext>
            </a:extLst>
          </p:cNvPr>
          <p:cNvSpPr txBox="1"/>
          <p:nvPr/>
        </p:nvSpPr>
        <p:spPr>
          <a:xfrm>
            <a:off x="6866651" y="2838577"/>
            <a:ext cx="2109713" cy="41857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WEB PLATFORM</a:t>
            </a:r>
            <a:endParaRPr lang="en-US" sz="2800" dirty="0">
              <a:solidFill>
                <a:srgbClr val="0D2F49"/>
              </a:solidFill>
              <a:latin typeface="Gotham Bold" pitchFamily="50" charset="0"/>
              <a:ea typeface="Gadugi"/>
            </a:endParaRPr>
          </a:p>
        </p:txBody>
      </p:sp>
      <p:sp>
        <p:nvSpPr>
          <p:cNvPr id="21" name="TextBox 20">
            <a:extLst>
              <a:ext uri="{FF2B5EF4-FFF2-40B4-BE49-F238E27FC236}">
                <a16:creationId xmlns:a16="http://schemas.microsoft.com/office/drawing/2014/main" id="{2FD85F5C-A9F1-3F37-2280-A1C1A0B9650D}"/>
              </a:ext>
            </a:extLst>
          </p:cNvPr>
          <p:cNvSpPr txBox="1"/>
          <p:nvPr/>
        </p:nvSpPr>
        <p:spPr>
          <a:xfrm>
            <a:off x="2019990" y="2857355"/>
            <a:ext cx="1575665" cy="41857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MOBILE APP</a:t>
            </a:r>
            <a:endParaRPr lang="en-US" sz="2800" dirty="0">
              <a:solidFill>
                <a:srgbClr val="0D2F49"/>
              </a:solidFill>
              <a:latin typeface="Gotham Bold" pitchFamily="50" charset="0"/>
              <a:ea typeface="Gadugi"/>
            </a:endParaRPr>
          </a:p>
        </p:txBody>
      </p:sp>
      <p:sp>
        <p:nvSpPr>
          <p:cNvPr id="2" name="TextBox 11">
            <a:extLst>
              <a:ext uri="{FF2B5EF4-FFF2-40B4-BE49-F238E27FC236}">
                <a16:creationId xmlns:a16="http://schemas.microsoft.com/office/drawing/2014/main" id="{5C369420-4B44-16CF-7CBF-A4552A4E9073}"/>
              </a:ext>
            </a:extLst>
          </p:cNvPr>
          <p:cNvSpPr txBox="1"/>
          <p:nvPr/>
        </p:nvSpPr>
        <p:spPr>
          <a:xfrm>
            <a:off x="498379" y="1378251"/>
            <a:ext cx="11186809" cy="144154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solidFill>
                  <a:srgbClr val="0D2F49"/>
                </a:solidFill>
                <a:latin typeface="Gotham Bold" pitchFamily="50" charset="0"/>
                <a:ea typeface="Gadugi"/>
              </a:rPr>
              <a:t>ACCEPTING</a:t>
            </a:r>
          </a:p>
          <a:p>
            <a:pPr defTabSz="676656">
              <a:lnSpc>
                <a:spcPct val="150000"/>
              </a:lnSpc>
              <a:spcBef>
                <a:spcPts val="740"/>
              </a:spcBef>
            </a:pPr>
            <a:r>
              <a:rPr lang="en-US" sz="1400" dirty="0">
                <a:solidFill>
                  <a:srgbClr val="0D2F49"/>
                </a:solidFill>
                <a:latin typeface="Gotham Book" panose="02000604040000020004" pitchFamily="50" charset="0"/>
                <a:ea typeface="Gadugi"/>
              </a:rPr>
              <a:t>If someone sends you a meeting request, you will receive an email/push notification with the meeting details.  You can confirm via the “</a:t>
            </a:r>
            <a:r>
              <a:rPr lang="en-US" sz="1400" b="1" dirty="0">
                <a:solidFill>
                  <a:srgbClr val="0D2F49"/>
                </a:solidFill>
                <a:latin typeface="Gotham Book" panose="02000604040000020004" pitchFamily="50" charset="0"/>
                <a:ea typeface="Gadugi"/>
              </a:rPr>
              <a:t>Accept Meeting</a:t>
            </a:r>
            <a:r>
              <a:rPr lang="en-US" sz="1400" dirty="0">
                <a:solidFill>
                  <a:srgbClr val="0D2F49"/>
                </a:solidFill>
                <a:latin typeface="Gotham Book" panose="02000604040000020004" pitchFamily="50" charset="0"/>
                <a:ea typeface="Gadugi"/>
              </a:rPr>
              <a:t>” in the email or via the app.  To filter your full list of meetings, click “</a:t>
            </a:r>
            <a:r>
              <a:rPr lang="en-US" sz="1400" b="1" dirty="0">
                <a:solidFill>
                  <a:srgbClr val="0D2F49"/>
                </a:solidFill>
                <a:latin typeface="Gotham Book" panose="02000604040000020004" pitchFamily="50" charset="0"/>
                <a:ea typeface="Gadugi"/>
              </a:rPr>
              <a:t>My Schedule</a:t>
            </a:r>
            <a:r>
              <a:rPr lang="en-US" sz="1400" dirty="0">
                <a:solidFill>
                  <a:srgbClr val="0D2F49"/>
                </a:solidFill>
                <a:latin typeface="Gotham Book" panose="02000604040000020004" pitchFamily="50" charset="0"/>
                <a:ea typeface="Gadugi"/>
              </a:rPr>
              <a:t>”, then “Meeting Status” or "Filter" to filter on pending meetings. </a:t>
            </a:r>
          </a:p>
        </p:txBody>
      </p:sp>
      <p:sp>
        <p:nvSpPr>
          <p:cNvPr id="3" name="Slide Number Placeholder 2">
            <a:extLst>
              <a:ext uri="{FF2B5EF4-FFF2-40B4-BE49-F238E27FC236}">
                <a16:creationId xmlns:a16="http://schemas.microsoft.com/office/drawing/2014/main" id="{A1C02492-08AF-9DD4-4C89-5934614661E2}"/>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13</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82665CD-C3E5-452D-CE9E-E3A913BAB705}"/>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0D2F49"/>
                </a:solidFill>
                <a:latin typeface="Gotham Bold" pitchFamily="50" charset="0"/>
              </a:rPr>
              <a:t>MEETINGS</a:t>
            </a:r>
            <a:endParaRPr lang="en-US" dirty="0">
              <a:solidFill>
                <a:srgbClr val="0D2F49"/>
              </a:solidFill>
              <a:latin typeface="Gotham Bold" pitchFamily="50" charset="0"/>
            </a:endParaRPr>
          </a:p>
        </p:txBody>
      </p:sp>
      <p:grpSp>
        <p:nvGrpSpPr>
          <p:cNvPr id="10" name="Group 9">
            <a:extLst>
              <a:ext uri="{FF2B5EF4-FFF2-40B4-BE49-F238E27FC236}">
                <a16:creationId xmlns:a16="http://schemas.microsoft.com/office/drawing/2014/main" id="{EF964CD0-FC8D-9B15-3400-735D3024656E}"/>
              </a:ext>
            </a:extLst>
          </p:cNvPr>
          <p:cNvGrpSpPr/>
          <p:nvPr/>
        </p:nvGrpSpPr>
        <p:grpSpPr>
          <a:xfrm>
            <a:off x="6899715" y="3840122"/>
            <a:ext cx="498635" cy="498635"/>
            <a:chOff x="4872813" y="2900129"/>
            <a:chExt cx="498635" cy="498635"/>
          </a:xfrm>
        </p:grpSpPr>
        <p:sp>
          <p:nvSpPr>
            <p:cNvPr id="12" name="Oval 11">
              <a:extLst>
                <a:ext uri="{FF2B5EF4-FFF2-40B4-BE49-F238E27FC236}">
                  <a16:creationId xmlns:a16="http://schemas.microsoft.com/office/drawing/2014/main" id="{2F826705-5AF2-22AF-75BD-373932B7F5BB}"/>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3" name="Graphic 12" descr="Circle with left arrow with solid fill">
              <a:extLst>
                <a:ext uri="{FF2B5EF4-FFF2-40B4-BE49-F238E27FC236}">
                  <a16:creationId xmlns:a16="http://schemas.microsoft.com/office/drawing/2014/main" id="{F075C93B-A1F1-5389-B677-43B5F32361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872813" y="2900129"/>
              <a:ext cx="498635" cy="498635"/>
            </a:xfrm>
            <a:prstGeom prst="rect">
              <a:avLst/>
            </a:prstGeom>
          </p:spPr>
        </p:pic>
      </p:grpSp>
      <p:grpSp>
        <p:nvGrpSpPr>
          <p:cNvPr id="14" name="Group 13">
            <a:extLst>
              <a:ext uri="{FF2B5EF4-FFF2-40B4-BE49-F238E27FC236}">
                <a16:creationId xmlns:a16="http://schemas.microsoft.com/office/drawing/2014/main" id="{0408DBED-3730-E579-F7F3-C073ABC18BA3}"/>
              </a:ext>
            </a:extLst>
          </p:cNvPr>
          <p:cNvGrpSpPr/>
          <p:nvPr/>
        </p:nvGrpSpPr>
        <p:grpSpPr>
          <a:xfrm>
            <a:off x="1565907" y="4981114"/>
            <a:ext cx="498635" cy="498635"/>
            <a:chOff x="4872813" y="2900129"/>
            <a:chExt cx="498635" cy="498635"/>
          </a:xfrm>
        </p:grpSpPr>
        <p:sp>
          <p:nvSpPr>
            <p:cNvPr id="15" name="Oval 14">
              <a:extLst>
                <a:ext uri="{FF2B5EF4-FFF2-40B4-BE49-F238E27FC236}">
                  <a16:creationId xmlns:a16="http://schemas.microsoft.com/office/drawing/2014/main" id="{4E0857E1-8A35-6FBA-C448-1A63597C2AC0}"/>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6" name="Graphic 15" descr="Circle with left arrow with solid fill">
              <a:extLst>
                <a:ext uri="{FF2B5EF4-FFF2-40B4-BE49-F238E27FC236}">
                  <a16:creationId xmlns:a16="http://schemas.microsoft.com/office/drawing/2014/main" id="{334E5F04-8ECB-EF17-F10C-6309AFA4C0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872813" y="2900129"/>
              <a:ext cx="498635" cy="498635"/>
            </a:xfrm>
            <a:prstGeom prst="rect">
              <a:avLst/>
            </a:prstGeom>
          </p:spPr>
        </p:pic>
      </p:grpSp>
      <p:sp>
        <p:nvSpPr>
          <p:cNvPr id="17" name="Flowchart: Connector 16">
            <a:extLst>
              <a:ext uri="{FF2B5EF4-FFF2-40B4-BE49-F238E27FC236}">
                <a16:creationId xmlns:a16="http://schemas.microsoft.com/office/drawing/2014/main" id="{37ED997E-9EF6-DF5D-9412-51FDA79A1591}"/>
              </a:ext>
            </a:extLst>
          </p:cNvPr>
          <p:cNvSpPr/>
          <p:nvPr/>
        </p:nvSpPr>
        <p:spPr>
          <a:xfrm>
            <a:off x="2557967" y="6223364"/>
            <a:ext cx="457199" cy="457199"/>
          </a:xfrm>
          <a:prstGeom prst="flowChartConnector">
            <a:avLst/>
          </a:prstGeom>
          <a:noFill/>
          <a:ln w="28575">
            <a:solidFill>
              <a:srgbClr val="F054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spTree>
    <p:extLst>
      <p:ext uri="{BB962C8B-B14F-4D97-AF65-F5344CB8AC3E}">
        <p14:creationId xmlns:p14="http://schemas.microsoft.com/office/powerpoint/2010/main" val="191096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65CA7-76D8-0030-D6EA-47AF7646BD1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4BCF054-51C3-D303-CF48-7EFE0B3A3F4B}"/>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2603" t="42480" r="2829" b="42937"/>
          <a:stretch>
            <a:fillRect/>
          </a:stretch>
        </p:blipFill>
        <p:spPr>
          <a:xfrm>
            <a:off x="-8431" y="0"/>
            <a:ext cx="12200431" cy="1280160"/>
          </a:xfrm>
          <a:prstGeom prst="rect">
            <a:avLst/>
          </a:prstGeom>
          <a:solidFill>
            <a:schemeClr val="bg2"/>
          </a:solidFill>
        </p:spPr>
      </p:pic>
      <p:sp>
        <p:nvSpPr>
          <p:cNvPr id="2" name="TextBox 11">
            <a:extLst>
              <a:ext uri="{FF2B5EF4-FFF2-40B4-BE49-F238E27FC236}">
                <a16:creationId xmlns:a16="http://schemas.microsoft.com/office/drawing/2014/main" id="{ED77959F-35E0-E7BC-A94F-0996991BBB70}"/>
              </a:ext>
            </a:extLst>
          </p:cNvPr>
          <p:cNvSpPr txBox="1"/>
          <p:nvPr/>
        </p:nvSpPr>
        <p:spPr>
          <a:xfrm>
            <a:off x="583659" y="1382441"/>
            <a:ext cx="11186809" cy="144154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solidFill>
                  <a:srgbClr val="0D2F49"/>
                </a:solidFill>
                <a:latin typeface="Gotham Bold" pitchFamily="50" charset="0"/>
                <a:ea typeface="Gadugi"/>
              </a:rPr>
              <a:t>UNINTENTIONAL DECLINE</a:t>
            </a:r>
          </a:p>
          <a:p>
            <a:pPr defTabSz="676656">
              <a:lnSpc>
                <a:spcPct val="150000"/>
              </a:lnSpc>
              <a:spcBef>
                <a:spcPts val="740"/>
              </a:spcBef>
            </a:pPr>
            <a:r>
              <a:rPr lang="en-US" sz="1400" dirty="0">
                <a:solidFill>
                  <a:srgbClr val="0D2F49"/>
                </a:solidFill>
                <a:latin typeface="Fira Sans" panose="020B0503050000020004" pitchFamily="34" charset="0"/>
                <a:ea typeface="Gadugi"/>
              </a:rPr>
              <a:t>If you are finding that your meetings are auto-declining, it may be your Out of Office. Some calendars include the option to auto-decline meetings while an Out of Office is enabled.  Make sure this is turned off, or your meetings scheduled through the mobile app will be declined. </a:t>
            </a:r>
          </a:p>
        </p:txBody>
      </p:sp>
      <p:sp>
        <p:nvSpPr>
          <p:cNvPr id="3" name="Slide Number Placeholder 2">
            <a:extLst>
              <a:ext uri="{FF2B5EF4-FFF2-40B4-BE49-F238E27FC236}">
                <a16:creationId xmlns:a16="http://schemas.microsoft.com/office/drawing/2014/main" id="{CF77B3DA-3CD2-A18F-D500-9365A87F9190}"/>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14</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86E8053-F5DA-7E17-5663-D1735CBE3DAC}"/>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0D2F49"/>
                </a:solidFill>
                <a:latin typeface="Gotham Bold" pitchFamily="50" charset="0"/>
              </a:rPr>
              <a:t>MEETINGS</a:t>
            </a:r>
            <a:endParaRPr lang="en-US" dirty="0">
              <a:solidFill>
                <a:srgbClr val="0D2F49"/>
              </a:solidFill>
              <a:latin typeface="Gotham Bold" pitchFamily="50" charset="0"/>
            </a:endParaRPr>
          </a:p>
        </p:txBody>
      </p:sp>
      <p:pic>
        <p:nvPicPr>
          <p:cNvPr id="5" name="Picture 2" descr="A screenshot of a computer&#10;&#10;Description automatically generated">
            <a:extLst>
              <a:ext uri="{FF2B5EF4-FFF2-40B4-BE49-F238E27FC236}">
                <a16:creationId xmlns:a16="http://schemas.microsoft.com/office/drawing/2014/main" id="{DD3E2A39-AF7F-1053-6901-A69724D16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572" y="3620711"/>
            <a:ext cx="3162300" cy="2581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A screenshot of a computer screen&#10;&#10;Description automatically generated">
            <a:extLst>
              <a:ext uri="{FF2B5EF4-FFF2-40B4-BE49-F238E27FC236}">
                <a16:creationId xmlns:a16="http://schemas.microsoft.com/office/drawing/2014/main" id="{5733E9A9-A78E-CC00-02C9-C56E1935DB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777" y="3620711"/>
            <a:ext cx="23145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A blue square with a white letter&#10;&#10;Description automatically generated">
            <a:extLst>
              <a:ext uri="{FF2B5EF4-FFF2-40B4-BE49-F238E27FC236}">
                <a16:creationId xmlns:a16="http://schemas.microsoft.com/office/drawing/2014/main" id="{DC93AE59-E4F8-B1EC-EFD1-C6B28BC7DF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4416" y="3267944"/>
            <a:ext cx="647700" cy="6000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A colorful square with a number on it&#10;&#10;Description automatically generated">
            <a:extLst>
              <a:ext uri="{FF2B5EF4-FFF2-40B4-BE49-F238E27FC236}">
                <a16:creationId xmlns:a16="http://schemas.microsoft.com/office/drawing/2014/main" id="{80B69242-F791-CA35-10BF-F9A5B343A0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5571" y="3284032"/>
            <a:ext cx="666750" cy="6667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1">
            <a:extLst>
              <a:ext uri="{FF2B5EF4-FFF2-40B4-BE49-F238E27FC236}">
                <a16:creationId xmlns:a16="http://schemas.microsoft.com/office/drawing/2014/main" id="{B5984903-8A50-6892-F62F-71A6E5F90962}"/>
              </a:ext>
            </a:extLst>
          </p:cNvPr>
          <p:cNvSpPr txBox="1"/>
          <p:nvPr/>
        </p:nvSpPr>
        <p:spPr>
          <a:xfrm>
            <a:off x="8026777" y="3215643"/>
            <a:ext cx="2018704"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GOOGLE</a:t>
            </a:r>
            <a:endParaRPr lang="en-US" sz="2800" dirty="0">
              <a:solidFill>
                <a:srgbClr val="0D2F49"/>
              </a:solidFill>
              <a:latin typeface="Gotham Bold" pitchFamily="50" charset="0"/>
              <a:ea typeface="Gadugi"/>
            </a:endParaRPr>
          </a:p>
        </p:txBody>
      </p:sp>
      <p:sp>
        <p:nvSpPr>
          <p:cNvPr id="22" name="TextBox 21">
            <a:extLst>
              <a:ext uri="{FF2B5EF4-FFF2-40B4-BE49-F238E27FC236}">
                <a16:creationId xmlns:a16="http://schemas.microsoft.com/office/drawing/2014/main" id="{E84153B7-F953-E29F-41D0-1FEEABAC582F}"/>
              </a:ext>
            </a:extLst>
          </p:cNvPr>
          <p:cNvSpPr txBox="1"/>
          <p:nvPr/>
        </p:nvSpPr>
        <p:spPr>
          <a:xfrm>
            <a:off x="2176572" y="3178788"/>
            <a:ext cx="1634178"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OUTLOOK</a:t>
            </a:r>
            <a:endParaRPr lang="en-US" sz="2800" dirty="0">
              <a:solidFill>
                <a:srgbClr val="0D2F49"/>
              </a:solidFill>
              <a:latin typeface="Gotham Bold" pitchFamily="50" charset="0"/>
              <a:ea typeface="Gadugi"/>
            </a:endParaRPr>
          </a:p>
        </p:txBody>
      </p:sp>
    </p:spTree>
    <p:extLst>
      <p:ext uri="{BB962C8B-B14F-4D97-AF65-F5344CB8AC3E}">
        <p14:creationId xmlns:p14="http://schemas.microsoft.com/office/powerpoint/2010/main" val="3654241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9416D-067C-7A8F-3339-3EE0E9B362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B329155-7CD7-EC70-56BA-A89EF753D6D1}"/>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2603" t="42480" r="2829" b="42937"/>
          <a:stretch>
            <a:fillRect/>
          </a:stretch>
        </p:blipFill>
        <p:spPr>
          <a:xfrm>
            <a:off x="-8431" y="0"/>
            <a:ext cx="12200431" cy="1280160"/>
          </a:xfrm>
          <a:prstGeom prst="rect">
            <a:avLst/>
          </a:prstGeom>
          <a:solidFill>
            <a:schemeClr val="bg2"/>
          </a:solidFill>
        </p:spPr>
      </p:pic>
      <p:sp>
        <p:nvSpPr>
          <p:cNvPr id="2" name="TextBox 11">
            <a:extLst>
              <a:ext uri="{FF2B5EF4-FFF2-40B4-BE49-F238E27FC236}">
                <a16:creationId xmlns:a16="http://schemas.microsoft.com/office/drawing/2014/main" id="{BAFC8870-4411-D93E-27A7-0FC4E3EE8EEF}"/>
              </a:ext>
            </a:extLst>
          </p:cNvPr>
          <p:cNvSpPr txBox="1"/>
          <p:nvPr/>
        </p:nvSpPr>
        <p:spPr>
          <a:xfrm>
            <a:off x="583659" y="1382441"/>
            <a:ext cx="11186809" cy="111838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solidFill>
                  <a:srgbClr val="0D2F49"/>
                </a:solidFill>
                <a:latin typeface="Gotham Book" panose="02000604040000020004" pitchFamily="50" charset="0"/>
                <a:ea typeface="Gadugi"/>
              </a:rPr>
              <a:t>From the web platform, you can export a list of all your connections – anyone you’ve connected with through the platform or had a meeting with - into an .csv file by going to “Edit Profile” then “Export.   ​</a:t>
            </a:r>
          </a:p>
          <a:p>
            <a:pPr defTabSz="676656">
              <a:lnSpc>
                <a:spcPct val="150000"/>
              </a:lnSpc>
              <a:spcBef>
                <a:spcPts val="740"/>
              </a:spcBef>
            </a:pPr>
            <a:r>
              <a:rPr lang="en-US" sz="1400" b="1" dirty="0">
                <a:solidFill>
                  <a:srgbClr val="0D2F49"/>
                </a:solidFill>
                <a:latin typeface="Gotham Book" panose="02000604040000020004" pitchFamily="50" charset="0"/>
                <a:ea typeface="Gadugi"/>
              </a:rPr>
              <a:t>Due to GDPR email and/or phone numbers will be shared only for the users who decided to share their contact details.</a:t>
            </a:r>
          </a:p>
        </p:txBody>
      </p:sp>
      <p:sp>
        <p:nvSpPr>
          <p:cNvPr id="3" name="Slide Number Placeholder 2">
            <a:extLst>
              <a:ext uri="{FF2B5EF4-FFF2-40B4-BE49-F238E27FC236}">
                <a16:creationId xmlns:a16="http://schemas.microsoft.com/office/drawing/2014/main" id="{D78B1E40-CC6A-CA8A-D09A-FCB5837FB259}"/>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15</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3A80573-022E-C44A-9D1F-89D19208ED91}"/>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0D2F49"/>
                </a:solidFill>
                <a:latin typeface="Gotham Bold" pitchFamily="50" charset="0"/>
              </a:rPr>
              <a:t>EXPORT CONTACTS</a:t>
            </a:r>
            <a:endParaRPr lang="en-US" dirty="0">
              <a:solidFill>
                <a:srgbClr val="0D2F49"/>
              </a:solidFill>
              <a:latin typeface="Gotham Bold" pitchFamily="50" charset="0"/>
            </a:endParaRPr>
          </a:p>
        </p:txBody>
      </p:sp>
      <p:sp>
        <p:nvSpPr>
          <p:cNvPr id="8" name="TextBox 10">
            <a:extLst>
              <a:ext uri="{FF2B5EF4-FFF2-40B4-BE49-F238E27FC236}">
                <a16:creationId xmlns:a16="http://schemas.microsoft.com/office/drawing/2014/main" id="{AA0B7741-782C-5F7B-FBC8-AC7FD0AFFE6C}"/>
              </a:ext>
            </a:extLst>
          </p:cNvPr>
          <p:cNvSpPr txBox="1"/>
          <p:nvPr/>
        </p:nvSpPr>
        <p:spPr>
          <a:xfrm>
            <a:off x="1745810" y="6005242"/>
            <a:ext cx="8700380" cy="614014"/>
          </a:xfrm>
          <a:prstGeom prst="rect">
            <a:avLst/>
          </a:prstGeom>
          <a:noFill/>
          <a:ln>
            <a:noFill/>
          </a:ln>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1200" dirty="0">
                <a:solidFill>
                  <a:srgbClr val="0D2F49"/>
                </a:solidFill>
                <a:latin typeface="Gotham Book" panose="02000604040000020004" pitchFamily="50" charset="0"/>
                <a:ea typeface="Gadugi"/>
              </a:rPr>
              <a:t>NOTE: Exhibitors, or anyone tied to a “Team”, can download the connections from everyone on their team. Learn more on how to download the connections from your team under the “Export” tab in your Teams Dashboard.     </a:t>
            </a:r>
            <a:endParaRPr lang="en-US" sz="1200" dirty="0">
              <a:solidFill>
                <a:srgbClr val="0D2F49"/>
              </a:solidFill>
              <a:latin typeface="Gotham Book" panose="02000604040000020004" pitchFamily="50" charset="0"/>
              <a:ea typeface="Gadugi" panose="020B0502040204020203" pitchFamily="34" charset="0"/>
            </a:endParaRPr>
          </a:p>
        </p:txBody>
      </p:sp>
      <p:pic>
        <p:nvPicPr>
          <p:cNvPr id="9" name="Picture 8">
            <a:extLst>
              <a:ext uri="{FF2B5EF4-FFF2-40B4-BE49-F238E27FC236}">
                <a16:creationId xmlns:a16="http://schemas.microsoft.com/office/drawing/2014/main" id="{5665721E-216A-E299-EB69-35C439D099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72766" y="2567769"/>
            <a:ext cx="6734619" cy="3108665"/>
          </a:xfrm>
          <a:prstGeom prst="rect">
            <a:avLst/>
          </a:prstGeom>
          <a:ln>
            <a:solidFill>
              <a:schemeClr val="tx1"/>
            </a:solidFill>
          </a:ln>
        </p:spPr>
      </p:pic>
      <p:grpSp>
        <p:nvGrpSpPr>
          <p:cNvPr id="10" name="Group 9">
            <a:extLst>
              <a:ext uri="{FF2B5EF4-FFF2-40B4-BE49-F238E27FC236}">
                <a16:creationId xmlns:a16="http://schemas.microsoft.com/office/drawing/2014/main" id="{A22A66CA-652C-3790-2DDE-FEED4BB52383}"/>
              </a:ext>
            </a:extLst>
          </p:cNvPr>
          <p:cNvGrpSpPr/>
          <p:nvPr/>
        </p:nvGrpSpPr>
        <p:grpSpPr>
          <a:xfrm>
            <a:off x="2516590" y="3732765"/>
            <a:ext cx="498635" cy="498635"/>
            <a:chOff x="4872813" y="2900129"/>
            <a:chExt cx="498635" cy="498635"/>
          </a:xfrm>
        </p:grpSpPr>
        <p:sp>
          <p:nvSpPr>
            <p:cNvPr id="12" name="Oval 11">
              <a:extLst>
                <a:ext uri="{FF2B5EF4-FFF2-40B4-BE49-F238E27FC236}">
                  <a16:creationId xmlns:a16="http://schemas.microsoft.com/office/drawing/2014/main" id="{5D90070D-FB37-056B-D66B-9CD91C458A86}"/>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3" name="Graphic 12" descr="Circle with left arrow with solid fill">
              <a:extLst>
                <a:ext uri="{FF2B5EF4-FFF2-40B4-BE49-F238E27FC236}">
                  <a16:creationId xmlns:a16="http://schemas.microsoft.com/office/drawing/2014/main" id="{96FC377F-1967-1EA4-E17D-08242C72B0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872813" y="2900129"/>
              <a:ext cx="498635" cy="498635"/>
            </a:xfrm>
            <a:prstGeom prst="rect">
              <a:avLst/>
            </a:prstGeom>
          </p:spPr>
        </p:pic>
      </p:grpSp>
      <p:sp>
        <p:nvSpPr>
          <p:cNvPr id="14" name="Flowchart: Connector 13">
            <a:extLst>
              <a:ext uri="{FF2B5EF4-FFF2-40B4-BE49-F238E27FC236}">
                <a16:creationId xmlns:a16="http://schemas.microsoft.com/office/drawing/2014/main" id="{A06BA80F-D910-AEFC-ED92-595DA31808B2}"/>
              </a:ext>
            </a:extLst>
          </p:cNvPr>
          <p:cNvSpPr/>
          <p:nvPr/>
        </p:nvSpPr>
        <p:spPr>
          <a:xfrm>
            <a:off x="8906363" y="2522124"/>
            <a:ext cx="457199" cy="457199"/>
          </a:xfrm>
          <a:prstGeom prst="flowChartConnector">
            <a:avLst/>
          </a:prstGeom>
          <a:noFill/>
          <a:ln w="28575">
            <a:solidFill>
              <a:srgbClr val="F054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grpSp>
        <p:nvGrpSpPr>
          <p:cNvPr id="15" name="Group 14">
            <a:extLst>
              <a:ext uri="{FF2B5EF4-FFF2-40B4-BE49-F238E27FC236}">
                <a16:creationId xmlns:a16="http://schemas.microsoft.com/office/drawing/2014/main" id="{2CE33F07-D234-CB9D-CE5D-8A182E30D823}"/>
              </a:ext>
            </a:extLst>
          </p:cNvPr>
          <p:cNvGrpSpPr/>
          <p:nvPr/>
        </p:nvGrpSpPr>
        <p:grpSpPr>
          <a:xfrm>
            <a:off x="7459783" y="4056761"/>
            <a:ext cx="498635" cy="498635"/>
            <a:chOff x="4872813" y="2900129"/>
            <a:chExt cx="498635" cy="498635"/>
          </a:xfrm>
        </p:grpSpPr>
        <p:sp>
          <p:nvSpPr>
            <p:cNvPr id="16" name="Oval 15">
              <a:extLst>
                <a:ext uri="{FF2B5EF4-FFF2-40B4-BE49-F238E27FC236}">
                  <a16:creationId xmlns:a16="http://schemas.microsoft.com/office/drawing/2014/main" id="{5AD808B9-DB44-3512-6677-B3B687ED8A49}"/>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7" name="Graphic 16" descr="Circle with left arrow with solid fill">
              <a:extLst>
                <a:ext uri="{FF2B5EF4-FFF2-40B4-BE49-F238E27FC236}">
                  <a16:creationId xmlns:a16="http://schemas.microsoft.com/office/drawing/2014/main" id="{DC248E42-4B50-B0B5-3FA5-432205D221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872813" y="2900129"/>
              <a:ext cx="498635" cy="498635"/>
            </a:xfrm>
            <a:prstGeom prst="rect">
              <a:avLst/>
            </a:prstGeom>
          </p:spPr>
        </p:pic>
      </p:grpSp>
    </p:spTree>
    <p:extLst>
      <p:ext uri="{BB962C8B-B14F-4D97-AF65-F5344CB8AC3E}">
        <p14:creationId xmlns:p14="http://schemas.microsoft.com/office/powerpoint/2010/main" val="1055284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00EB09-9F03-89C2-F968-8DB280A7CB01}"/>
              </a:ext>
            </a:extLst>
          </p:cNvPr>
          <p:cNvPicPr>
            <a:picLocks noChangeAspect="1"/>
          </p:cNvPicPr>
          <p:nvPr/>
        </p:nvPicPr>
        <p:blipFill>
          <a:blip r:embed="rId2">
            <a:extLst>
              <a:ext uri="{28A0092B-C50C-407E-A947-70E740481C1C}">
                <a14:useLocalDpi xmlns:a14="http://schemas.microsoft.com/office/drawing/2010/main" val="0"/>
              </a:ext>
            </a:extLst>
          </a:blip>
          <a:srcRect l="-338" t="5000" r="57" b="5000"/>
          <a:stretch>
            <a:fillRect/>
          </a:stretch>
        </p:blipFill>
        <p:spPr>
          <a:xfrm>
            <a:off x="-370490" y="-1"/>
            <a:ext cx="12893040" cy="6858001"/>
          </a:xfrm>
          <a:prstGeom prst="rect">
            <a:avLst/>
          </a:prstGeom>
        </p:spPr>
      </p:pic>
      <p:sp>
        <p:nvSpPr>
          <p:cNvPr id="2" name="Slide Number Placeholder 1">
            <a:extLst>
              <a:ext uri="{FF2B5EF4-FFF2-40B4-BE49-F238E27FC236}">
                <a16:creationId xmlns:a16="http://schemas.microsoft.com/office/drawing/2014/main" id="{3510D0DC-281F-F9BA-92A8-FF4775C71205}"/>
              </a:ext>
            </a:extLst>
          </p:cNvPr>
          <p:cNvSpPr>
            <a:spLocks noGrp="1"/>
          </p:cNvSpPr>
          <p:nvPr>
            <p:ph type="sldNum" sz="quarter" idx="12"/>
          </p:nvPr>
        </p:nvSpPr>
        <p:spPr/>
        <p:txBody>
          <a:bodyPr/>
          <a:lstStyle/>
          <a:p>
            <a:fld id="{818F7A5E-3938-4389-9CFD-DD120E4A2065}" type="slidenum">
              <a:rPr lang="en-US" smtClean="0">
                <a:cs typeface="Calibri" panose="020F0502020204030204" pitchFamily="34" charset="0"/>
              </a:rPr>
              <a:t>16</a:t>
            </a:fld>
            <a:endParaRPr lang="en-US">
              <a:cs typeface="Calibri" panose="020F0502020204030204" pitchFamily="34" charset="0"/>
            </a:endParaRPr>
          </a:p>
        </p:txBody>
      </p:sp>
      <p:sp>
        <p:nvSpPr>
          <p:cNvPr id="5" name="TextBox 4">
            <a:extLst>
              <a:ext uri="{FF2B5EF4-FFF2-40B4-BE49-F238E27FC236}">
                <a16:creationId xmlns:a16="http://schemas.microsoft.com/office/drawing/2014/main" id="{E4963744-92BD-D253-CEE8-D6ADC97BB784}"/>
              </a:ext>
            </a:extLst>
          </p:cNvPr>
          <p:cNvSpPr txBox="1"/>
          <p:nvPr/>
        </p:nvSpPr>
        <p:spPr>
          <a:xfrm>
            <a:off x="2544225" y="397652"/>
            <a:ext cx="7050024" cy="769441"/>
          </a:xfrm>
          <a:prstGeom prst="roundRect">
            <a:avLst>
              <a:gd name="adj" fmla="val 0"/>
            </a:avLst>
          </a:prstGeom>
          <a:solidFill>
            <a:schemeClr val="bg1"/>
          </a:solidFill>
        </p:spPr>
        <p:txBody>
          <a:bodyPr wrap="square" rtlCol="0">
            <a:spAutoFit/>
          </a:bodyPr>
          <a:lstStyle/>
          <a:p>
            <a:pPr algn="ctr"/>
            <a:r>
              <a:rPr lang="en-US" sz="4400" dirty="0">
                <a:solidFill>
                  <a:srgbClr val="0D2F49"/>
                </a:solidFill>
                <a:latin typeface="Gotham Bold" pitchFamily="50" charset="0"/>
              </a:rPr>
              <a:t>MY TEAM DASHBOARD</a:t>
            </a:r>
            <a:endParaRPr lang="en-US" sz="2800" dirty="0">
              <a:solidFill>
                <a:srgbClr val="0D2F49"/>
              </a:solidFill>
              <a:latin typeface="Gotham Bold" pitchFamily="50" charset="0"/>
            </a:endParaRPr>
          </a:p>
        </p:txBody>
      </p:sp>
      <p:pic>
        <p:nvPicPr>
          <p:cNvPr id="13" name="Picture 12" descr="A screen shot of a cell phone&#10;&#10;AI-generated content may be incorrect.">
            <a:extLst>
              <a:ext uri="{FF2B5EF4-FFF2-40B4-BE49-F238E27FC236}">
                <a16:creationId xmlns:a16="http://schemas.microsoft.com/office/drawing/2014/main" id="{007B342F-9860-9330-E16D-37B8AED0E77A}"/>
              </a:ext>
            </a:extLst>
          </p:cNvPr>
          <p:cNvPicPr>
            <a:picLocks noChangeAspect="1"/>
          </p:cNvPicPr>
          <p:nvPr/>
        </p:nvPicPr>
        <p:blipFill>
          <a:blip r:embed="rId3">
            <a:extLst>
              <a:ext uri="{28A0092B-C50C-407E-A947-70E740481C1C}">
                <a14:useLocalDpi xmlns:a14="http://schemas.microsoft.com/office/drawing/2010/main" val="0"/>
              </a:ext>
            </a:extLst>
          </a:blip>
          <a:srcRect l="18905" t="717" r="19113" b="810"/>
          <a:stretch>
            <a:fillRect/>
          </a:stretch>
        </p:blipFill>
        <p:spPr>
          <a:xfrm>
            <a:off x="9520261" y="1781174"/>
            <a:ext cx="2313443" cy="4757738"/>
          </a:xfrm>
          <a:prstGeom prst="roundRect">
            <a:avLst>
              <a:gd name="adj" fmla="val 1318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Flowchart: Connector 15">
            <a:extLst>
              <a:ext uri="{FF2B5EF4-FFF2-40B4-BE49-F238E27FC236}">
                <a16:creationId xmlns:a16="http://schemas.microsoft.com/office/drawing/2014/main" id="{10184B24-D3ED-4B58-4619-C1E7599CF337}"/>
              </a:ext>
            </a:extLst>
          </p:cNvPr>
          <p:cNvSpPr/>
          <p:nvPr/>
        </p:nvSpPr>
        <p:spPr>
          <a:xfrm>
            <a:off x="11175334" y="2593988"/>
            <a:ext cx="457199" cy="457199"/>
          </a:xfrm>
          <a:prstGeom prst="flowChartConnector">
            <a:avLst/>
          </a:prstGeom>
          <a:noFill/>
          <a:ln w="28575">
            <a:solidFill>
              <a:srgbClr val="F054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1">
            <a:extLst>
              <a:ext uri="{FF2B5EF4-FFF2-40B4-BE49-F238E27FC236}">
                <a16:creationId xmlns:a16="http://schemas.microsoft.com/office/drawing/2014/main" id="{D98E7F03-084D-3311-746D-BCB835B20FC3}"/>
              </a:ext>
            </a:extLst>
          </p:cNvPr>
          <p:cNvSpPr txBox="1"/>
          <p:nvPr/>
        </p:nvSpPr>
        <p:spPr>
          <a:xfrm>
            <a:off x="162280" y="1468504"/>
            <a:ext cx="6214705" cy="5073953"/>
          </a:xfrm>
          <a:prstGeom prst="roundRect">
            <a:avLst>
              <a:gd name="adj" fmla="val 0"/>
            </a:avLst>
          </a:prstGeom>
          <a:solidFill>
            <a:schemeClr val="bg1"/>
          </a:solid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dirty="0">
                <a:solidFill>
                  <a:srgbClr val="0D2F49"/>
                </a:solidFill>
                <a:latin typeface="Gotham Bold" pitchFamily="50" charset="0"/>
                <a:ea typeface="Gadugi"/>
              </a:rPr>
              <a:t>EXHIBITORS</a:t>
            </a:r>
            <a:r>
              <a:rPr lang="en-US" sz="1600" kern="1200" dirty="0">
                <a:solidFill>
                  <a:srgbClr val="0D2F49"/>
                </a:solidFill>
                <a:latin typeface="Gotham Bold" pitchFamily="50" charset="0"/>
                <a:ea typeface="Gadugi"/>
              </a:rPr>
              <a:t> ONLY</a:t>
            </a:r>
          </a:p>
          <a:p>
            <a:pPr defTabSz="676656">
              <a:lnSpc>
                <a:spcPct val="150000"/>
              </a:lnSpc>
              <a:spcBef>
                <a:spcPts val="740"/>
              </a:spcBef>
            </a:pPr>
            <a:r>
              <a:rPr lang="en-US" sz="1400" kern="1200" dirty="0">
                <a:solidFill>
                  <a:srgbClr val="0D2F49"/>
                </a:solidFill>
                <a:latin typeface="Gotham Book" panose="02000604040000020004" pitchFamily="50" charset="0"/>
                <a:ea typeface="Gadugi"/>
              </a:rPr>
              <a:t>As a Sponsor, you and your team have access to the “Teams” dashboard.  From here, you can manage meetings for your team members, view your Inbound Leads, and export the contacts for your entire team.  ​</a:t>
            </a:r>
          </a:p>
          <a:p>
            <a:pPr defTabSz="676656">
              <a:lnSpc>
                <a:spcPct val="150000"/>
              </a:lnSpc>
              <a:spcBef>
                <a:spcPts val="740"/>
              </a:spcBef>
            </a:pPr>
            <a:r>
              <a:rPr lang="en-US" sz="1400" kern="1200" dirty="0">
                <a:solidFill>
                  <a:srgbClr val="0D2F49"/>
                </a:solidFill>
                <a:latin typeface="Gotham Book" panose="02000604040000020004" pitchFamily="50" charset="0"/>
                <a:ea typeface="Gadugi"/>
              </a:rPr>
              <a:t>Anyone registered under your Staff Allotment will automatically be added to your team.</a:t>
            </a:r>
          </a:p>
          <a:p>
            <a:pPr defTabSz="676656">
              <a:lnSpc>
                <a:spcPct val="150000"/>
              </a:lnSpc>
              <a:spcBef>
                <a:spcPts val="740"/>
              </a:spcBef>
            </a:pPr>
            <a:r>
              <a:rPr lang="en-US" sz="1400" kern="1200" dirty="0">
                <a:solidFill>
                  <a:srgbClr val="0D2F49"/>
                </a:solidFill>
                <a:latin typeface="Gotham Book" panose="02000604040000020004" pitchFamily="50" charset="0"/>
                <a:ea typeface="Gadugi"/>
              </a:rPr>
              <a:t> </a:t>
            </a:r>
          </a:p>
          <a:p>
            <a:pPr defTabSz="676656">
              <a:lnSpc>
                <a:spcPct val="150000"/>
              </a:lnSpc>
              <a:spcBef>
                <a:spcPts val="740"/>
              </a:spcBef>
            </a:pPr>
            <a:r>
              <a:rPr lang="en-US" sz="1400" kern="1200" dirty="0">
                <a:solidFill>
                  <a:srgbClr val="0D2F49"/>
                </a:solidFill>
                <a:latin typeface="Gotham Book" panose="02000604040000020004" pitchFamily="50" charset="0"/>
                <a:ea typeface="Gadugi"/>
              </a:rPr>
              <a:t>You can now access the “Teams” dashboard via the mobile app.  Click the banner: For Exhibitors Only: Access Teams Dashboard, and you’ll be redirected to the mobile website of the dashboard.  Use the           to toggle between the “Teams” pages.   </a:t>
            </a:r>
          </a:p>
          <a:p>
            <a:pPr defTabSz="676656">
              <a:lnSpc>
                <a:spcPct val="150000"/>
              </a:lnSpc>
              <a:spcBef>
                <a:spcPts val="740"/>
              </a:spcBef>
            </a:pPr>
            <a:r>
              <a:rPr lang="en-US" sz="1400" dirty="0">
                <a:solidFill>
                  <a:srgbClr val="0D2F49"/>
                </a:solidFill>
                <a:latin typeface="Gotham Book" panose="02000604040000020004" pitchFamily="50" charset="0"/>
                <a:ea typeface="Gadugi"/>
              </a:rPr>
              <a:t>We still recommend using the web platform pre-event, as the dashboard is easier to navigate.  </a:t>
            </a:r>
            <a:endParaRPr lang="en-US" sz="600" kern="1200" dirty="0">
              <a:solidFill>
                <a:srgbClr val="0D2F49"/>
              </a:solidFill>
              <a:latin typeface="Gotham Book" panose="02000604040000020004" pitchFamily="50" charset="0"/>
              <a:ea typeface="Gadugi"/>
            </a:endParaRPr>
          </a:p>
        </p:txBody>
      </p:sp>
      <p:pic>
        <p:nvPicPr>
          <p:cNvPr id="19" name="Graphic 18" descr="Caret Right outline">
            <a:extLst>
              <a:ext uri="{FF2B5EF4-FFF2-40B4-BE49-F238E27FC236}">
                <a16:creationId xmlns:a16="http://schemas.microsoft.com/office/drawing/2014/main" id="{C05DF039-9BAE-90FB-BA3D-39E64E7A8D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508667" y="5432962"/>
            <a:ext cx="464444" cy="377513"/>
          </a:xfrm>
          <a:prstGeom prst="rect">
            <a:avLst/>
          </a:prstGeom>
        </p:spPr>
      </p:pic>
      <p:pic>
        <p:nvPicPr>
          <p:cNvPr id="11" name="Picture 10" descr="A screen shot of a cell phone&#10;&#10;AI-generated content may be incorrect.">
            <a:extLst>
              <a:ext uri="{FF2B5EF4-FFF2-40B4-BE49-F238E27FC236}">
                <a16:creationId xmlns:a16="http://schemas.microsoft.com/office/drawing/2014/main" id="{AAA59E09-9C85-966A-956D-A7D2A4AE79DE}"/>
              </a:ext>
            </a:extLst>
          </p:cNvPr>
          <p:cNvPicPr>
            <a:picLocks noChangeAspect="1"/>
          </p:cNvPicPr>
          <p:nvPr/>
        </p:nvPicPr>
        <p:blipFill>
          <a:blip r:embed="rId3">
            <a:extLst>
              <a:ext uri="{28A0092B-C50C-407E-A947-70E740481C1C}">
                <a14:useLocalDpi xmlns:a14="http://schemas.microsoft.com/office/drawing/2010/main" val="0"/>
              </a:ext>
            </a:extLst>
          </a:blip>
          <a:srcRect l="18905" t="717" r="19113" b="810"/>
          <a:stretch>
            <a:fillRect/>
          </a:stretch>
        </p:blipFill>
        <p:spPr>
          <a:xfrm>
            <a:off x="6627361" y="1781174"/>
            <a:ext cx="2313443" cy="4757738"/>
          </a:xfrm>
          <a:prstGeom prst="roundRect">
            <a:avLst>
              <a:gd name="adj" fmla="val 1318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8" name="Rectangle 37">
            <a:extLst>
              <a:ext uri="{FF2B5EF4-FFF2-40B4-BE49-F238E27FC236}">
                <a16:creationId xmlns:a16="http://schemas.microsoft.com/office/drawing/2014/main" id="{25C76EEE-6C7E-76C1-048B-9C0B8E2A3D93}"/>
              </a:ext>
            </a:extLst>
          </p:cNvPr>
          <p:cNvSpPr/>
          <p:nvPr/>
        </p:nvSpPr>
        <p:spPr>
          <a:xfrm>
            <a:off x="6738401" y="2466988"/>
            <a:ext cx="2091361" cy="3508362"/>
          </a:xfrm>
          <a:prstGeom prst="rect">
            <a:avLst/>
          </a:prstGeom>
          <a:solidFill>
            <a:srgbClr val="0D2F4A"/>
          </a:solidFill>
          <a:ln>
            <a:solidFill>
              <a:srgbClr val="0D2F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BE3898D-5E97-38F3-22ED-B7FF3985F94D}"/>
              </a:ext>
            </a:extLst>
          </p:cNvPr>
          <p:cNvPicPr>
            <a:picLocks noChangeAspect="1"/>
          </p:cNvPicPr>
          <p:nvPr/>
        </p:nvPicPr>
        <p:blipFill>
          <a:blip r:embed="rId6"/>
          <a:srcRect l="2872" r="354"/>
          <a:stretch>
            <a:fillRect/>
          </a:stretch>
        </p:blipFill>
        <p:spPr>
          <a:xfrm>
            <a:off x="6743164" y="2210763"/>
            <a:ext cx="2091361" cy="4047813"/>
          </a:xfrm>
          <a:prstGeom prst="rect">
            <a:avLst/>
          </a:prstGeom>
          <a:solidFill>
            <a:srgbClr val="0D2F4A"/>
          </a:solidFill>
        </p:spPr>
      </p:pic>
      <p:sp>
        <p:nvSpPr>
          <p:cNvPr id="39" name="Rectangle 38">
            <a:extLst>
              <a:ext uri="{FF2B5EF4-FFF2-40B4-BE49-F238E27FC236}">
                <a16:creationId xmlns:a16="http://schemas.microsoft.com/office/drawing/2014/main" id="{BCC1EC2D-8B20-C02B-B495-5B2EC5000C92}"/>
              </a:ext>
            </a:extLst>
          </p:cNvPr>
          <p:cNvSpPr/>
          <p:nvPr/>
        </p:nvSpPr>
        <p:spPr>
          <a:xfrm>
            <a:off x="9628086" y="3171032"/>
            <a:ext cx="2097792" cy="2682909"/>
          </a:xfrm>
          <a:prstGeom prst="rect">
            <a:avLst/>
          </a:prstGeom>
          <a:solidFill>
            <a:srgbClr val="0D2F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BEFC49-E515-BED9-C5D2-B8F2CC549F5D}"/>
              </a:ext>
            </a:extLst>
          </p:cNvPr>
          <p:cNvPicPr>
            <a:picLocks noChangeAspect="1"/>
          </p:cNvPicPr>
          <p:nvPr/>
        </p:nvPicPr>
        <p:blipFill>
          <a:blip r:embed="rId7">
            <a:extLst>
              <a:ext uri="{28A0092B-C50C-407E-A947-70E740481C1C}">
                <a14:useLocalDpi xmlns:a14="http://schemas.microsoft.com/office/drawing/2010/main" val="0"/>
              </a:ext>
            </a:extLst>
          </a:blip>
          <a:srcRect l="4838" t="-1" r="4838" b="30840"/>
          <a:stretch>
            <a:fillRect/>
          </a:stretch>
        </p:blipFill>
        <p:spPr bwMode="auto">
          <a:xfrm>
            <a:off x="9628087" y="2166589"/>
            <a:ext cx="2097791" cy="2799528"/>
          </a:xfrm>
          <a:prstGeom prst="roundRect">
            <a:avLst>
              <a:gd name="adj" fmla="val 10310"/>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a:extLst>
              <a:ext uri="{FF2B5EF4-FFF2-40B4-BE49-F238E27FC236}">
                <a16:creationId xmlns:a16="http://schemas.microsoft.com/office/drawing/2014/main" id="{EA17DEC8-6DD3-A303-5899-17FF4A9E7E22}"/>
              </a:ext>
            </a:extLst>
          </p:cNvPr>
          <p:cNvPicPr>
            <a:picLocks noChangeAspect="1"/>
          </p:cNvPicPr>
          <p:nvPr/>
        </p:nvPicPr>
        <p:blipFill>
          <a:blip r:embed="rId8"/>
          <a:stretch>
            <a:fillRect/>
          </a:stretch>
        </p:blipFill>
        <p:spPr>
          <a:xfrm>
            <a:off x="9520261" y="5853941"/>
            <a:ext cx="2276452" cy="418978"/>
          </a:xfrm>
          <a:prstGeom prst="rect">
            <a:avLst/>
          </a:prstGeom>
        </p:spPr>
      </p:pic>
    </p:spTree>
    <p:extLst>
      <p:ext uri="{BB962C8B-B14F-4D97-AF65-F5344CB8AC3E}">
        <p14:creationId xmlns:p14="http://schemas.microsoft.com/office/powerpoint/2010/main" val="2291905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125A8-1845-81B5-DBF6-F0D86C37297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02B2911-6EFF-0668-9D53-182AE51A5B60}"/>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2603" t="42480" r="2829" b="42937"/>
          <a:stretch>
            <a:fillRect/>
          </a:stretch>
        </p:blipFill>
        <p:spPr>
          <a:xfrm>
            <a:off x="-8431" y="0"/>
            <a:ext cx="12200431" cy="1280160"/>
          </a:xfrm>
          <a:prstGeom prst="rect">
            <a:avLst/>
          </a:prstGeom>
          <a:solidFill>
            <a:schemeClr val="bg2"/>
          </a:solidFill>
        </p:spPr>
      </p:pic>
      <p:pic>
        <p:nvPicPr>
          <p:cNvPr id="5" name="Picture 4">
            <a:extLst>
              <a:ext uri="{FF2B5EF4-FFF2-40B4-BE49-F238E27FC236}">
                <a16:creationId xmlns:a16="http://schemas.microsoft.com/office/drawing/2014/main" id="{F3C8D407-37E9-E4B0-AE3F-C59A23A0F2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0006" y="3313120"/>
            <a:ext cx="7316757" cy="2645607"/>
          </a:xfrm>
          <a:prstGeom prst="rect">
            <a:avLst/>
          </a:prstGeom>
          <a:ln>
            <a:solidFill>
              <a:schemeClr val="tx1"/>
            </a:solidFill>
          </a:ln>
        </p:spPr>
      </p:pic>
      <p:sp>
        <p:nvSpPr>
          <p:cNvPr id="2" name="TextBox 11">
            <a:extLst>
              <a:ext uri="{FF2B5EF4-FFF2-40B4-BE49-F238E27FC236}">
                <a16:creationId xmlns:a16="http://schemas.microsoft.com/office/drawing/2014/main" id="{D70E3C56-AA6B-7B25-4466-3B2DB500BF65}"/>
              </a:ext>
            </a:extLst>
          </p:cNvPr>
          <p:cNvSpPr txBox="1"/>
          <p:nvPr/>
        </p:nvSpPr>
        <p:spPr>
          <a:xfrm>
            <a:off x="583659" y="1333017"/>
            <a:ext cx="11186809" cy="167045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solidFill>
                  <a:srgbClr val="0D2F49"/>
                </a:solidFill>
                <a:latin typeface="Gotham Book" panose="02000604040000020004" pitchFamily="50" charset="0"/>
                <a:ea typeface="Gadugi"/>
              </a:rPr>
              <a:t>Anyone registered under your Staff Allotment will be automatically added to your team and given the role "Admin".  To invite team members to join your team, click “Team Members”, then “Invite Members”.  Search for the participant by first and last name.  They will receive an email requesting they join your team. </a:t>
            </a:r>
            <a:r>
              <a:rPr lang="en-US" sz="1400" i="1" dirty="0">
                <a:solidFill>
                  <a:srgbClr val="0D2F49"/>
                </a:solidFill>
                <a:latin typeface="Gotham Book" panose="02000604040000020004" pitchFamily="50" charset="0"/>
                <a:ea typeface="Gadugi"/>
              </a:rPr>
              <a:t>Any person added to your team will be able to access the contacts and leads for ALL your team members.  Only add team members to your team that should have access to see and export this information.</a:t>
            </a:r>
          </a:p>
        </p:txBody>
      </p:sp>
      <p:sp>
        <p:nvSpPr>
          <p:cNvPr id="3" name="Slide Number Placeholder 2">
            <a:extLst>
              <a:ext uri="{FF2B5EF4-FFF2-40B4-BE49-F238E27FC236}">
                <a16:creationId xmlns:a16="http://schemas.microsoft.com/office/drawing/2014/main" id="{0EA7278F-1DAA-A173-96C2-4D0A0334B775}"/>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17</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78CA501-290F-2AD5-C76C-E8A662E08B25}"/>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0D2F49"/>
                </a:solidFill>
                <a:latin typeface="Gotham Bold" pitchFamily="50" charset="0"/>
              </a:rPr>
              <a:t>TEAM MEMBERS*</a:t>
            </a:r>
            <a:endParaRPr lang="en-US" dirty="0">
              <a:solidFill>
                <a:srgbClr val="0D2F49"/>
              </a:solidFill>
              <a:latin typeface="Gotham Bold" pitchFamily="50" charset="0"/>
            </a:endParaRPr>
          </a:p>
        </p:txBody>
      </p:sp>
      <p:sp>
        <p:nvSpPr>
          <p:cNvPr id="8" name="TextBox 10">
            <a:extLst>
              <a:ext uri="{FF2B5EF4-FFF2-40B4-BE49-F238E27FC236}">
                <a16:creationId xmlns:a16="http://schemas.microsoft.com/office/drawing/2014/main" id="{54BA85BE-F3DF-A5FD-88F8-D3F9B3E3BFEA}"/>
              </a:ext>
            </a:extLst>
          </p:cNvPr>
          <p:cNvSpPr txBox="1"/>
          <p:nvPr/>
        </p:nvSpPr>
        <p:spPr>
          <a:xfrm>
            <a:off x="0" y="6257289"/>
            <a:ext cx="12192000" cy="570541"/>
          </a:xfrm>
          <a:prstGeom prst="rect">
            <a:avLst/>
          </a:prstGeom>
          <a:noFill/>
          <a:ln>
            <a:noFill/>
          </a:ln>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1100" dirty="0">
                <a:solidFill>
                  <a:srgbClr val="0D2F49"/>
                </a:solidFill>
                <a:latin typeface="Gotham Book" panose="02000604040000020004" pitchFamily="50" charset="0"/>
                <a:ea typeface="Gadugi"/>
              </a:rPr>
              <a:t>**NOTE: Admins will receive email notifications of every member trying to join their team.  You can change the role to “Team Member” to prevent them from receiving these notifications.  </a:t>
            </a:r>
            <a:endParaRPr lang="en-US" sz="1100" dirty="0">
              <a:solidFill>
                <a:srgbClr val="0D2F49"/>
              </a:solidFill>
              <a:latin typeface="Gotham Book" panose="02000604040000020004" pitchFamily="50" charset="0"/>
              <a:ea typeface="Gadugi" panose="020B0502040204020203" pitchFamily="34" charset="0"/>
            </a:endParaRPr>
          </a:p>
        </p:txBody>
      </p:sp>
      <p:sp>
        <p:nvSpPr>
          <p:cNvPr id="14" name="Flowchart: Connector 13">
            <a:extLst>
              <a:ext uri="{FF2B5EF4-FFF2-40B4-BE49-F238E27FC236}">
                <a16:creationId xmlns:a16="http://schemas.microsoft.com/office/drawing/2014/main" id="{4F89A731-EB4F-9DB9-CDE7-EBEED71A8BD7}"/>
              </a:ext>
            </a:extLst>
          </p:cNvPr>
          <p:cNvSpPr/>
          <p:nvPr/>
        </p:nvSpPr>
        <p:spPr>
          <a:xfrm>
            <a:off x="7153141" y="3169948"/>
            <a:ext cx="722343" cy="684579"/>
          </a:xfrm>
          <a:prstGeom prst="flowChartConnector">
            <a:avLst/>
          </a:prstGeom>
          <a:noFill/>
          <a:ln w="28575">
            <a:solidFill>
              <a:srgbClr val="F054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grpSp>
        <p:nvGrpSpPr>
          <p:cNvPr id="15" name="Group 14">
            <a:extLst>
              <a:ext uri="{FF2B5EF4-FFF2-40B4-BE49-F238E27FC236}">
                <a16:creationId xmlns:a16="http://schemas.microsoft.com/office/drawing/2014/main" id="{83650021-CF55-2980-C083-34EB7F07BE40}"/>
              </a:ext>
            </a:extLst>
          </p:cNvPr>
          <p:cNvGrpSpPr/>
          <p:nvPr/>
        </p:nvGrpSpPr>
        <p:grpSpPr>
          <a:xfrm>
            <a:off x="6246326" y="4268218"/>
            <a:ext cx="498635" cy="498635"/>
            <a:chOff x="4872813" y="2900129"/>
            <a:chExt cx="498635" cy="498635"/>
          </a:xfrm>
        </p:grpSpPr>
        <p:sp>
          <p:nvSpPr>
            <p:cNvPr id="16" name="Oval 15">
              <a:extLst>
                <a:ext uri="{FF2B5EF4-FFF2-40B4-BE49-F238E27FC236}">
                  <a16:creationId xmlns:a16="http://schemas.microsoft.com/office/drawing/2014/main" id="{019513C8-5205-F0B4-3884-CD896EE89A37}"/>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7" name="Graphic 16" descr="Circle with left arrow with solid fill">
              <a:extLst>
                <a:ext uri="{FF2B5EF4-FFF2-40B4-BE49-F238E27FC236}">
                  <a16:creationId xmlns:a16="http://schemas.microsoft.com/office/drawing/2014/main" id="{8D748E86-2FF1-BB25-C38F-0053C70AC7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872813" y="2900129"/>
              <a:ext cx="498635" cy="498635"/>
            </a:xfrm>
            <a:prstGeom prst="rect">
              <a:avLst/>
            </a:prstGeom>
          </p:spPr>
        </p:pic>
      </p:grpSp>
      <p:sp>
        <p:nvSpPr>
          <p:cNvPr id="11" name="TextBox 11">
            <a:extLst>
              <a:ext uri="{FF2B5EF4-FFF2-40B4-BE49-F238E27FC236}">
                <a16:creationId xmlns:a16="http://schemas.microsoft.com/office/drawing/2014/main" id="{26CB5680-6A6B-560F-2296-74C03D82EE97}"/>
              </a:ext>
            </a:extLst>
          </p:cNvPr>
          <p:cNvSpPr txBox="1"/>
          <p:nvPr/>
        </p:nvSpPr>
        <p:spPr>
          <a:xfrm>
            <a:off x="3386367" y="2844005"/>
            <a:ext cx="2424034" cy="41857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WEB PLATFORM</a:t>
            </a:r>
            <a:endParaRPr lang="en-US" sz="2800" dirty="0">
              <a:solidFill>
                <a:srgbClr val="0D2F49"/>
              </a:solidFill>
              <a:latin typeface="Gotham Bold" pitchFamily="50" charset="0"/>
              <a:ea typeface="Gadugi"/>
            </a:endParaRPr>
          </a:p>
        </p:txBody>
      </p:sp>
      <p:sp>
        <p:nvSpPr>
          <p:cNvPr id="18" name="TextBox 17">
            <a:extLst>
              <a:ext uri="{FF2B5EF4-FFF2-40B4-BE49-F238E27FC236}">
                <a16:creationId xmlns:a16="http://schemas.microsoft.com/office/drawing/2014/main" id="{2A2919F2-643E-DE01-9513-9F58E65C98B5}"/>
              </a:ext>
            </a:extLst>
          </p:cNvPr>
          <p:cNvSpPr txBox="1"/>
          <p:nvPr/>
        </p:nvSpPr>
        <p:spPr>
          <a:xfrm>
            <a:off x="9218225" y="2736603"/>
            <a:ext cx="1527950" cy="41857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MOBILE APP</a:t>
            </a:r>
            <a:endParaRPr lang="en-US" sz="2800" dirty="0">
              <a:solidFill>
                <a:srgbClr val="0D2F49"/>
              </a:solidFill>
              <a:latin typeface="Gotham Bold" pitchFamily="50" charset="0"/>
              <a:ea typeface="Gadugi"/>
            </a:endParaRPr>
          </a:p>
        </p:txBody>
      </p:sp>
      <p:pic>
        <p:nvPicPr>
          <p:cNvPr id="6146" name="Picture 2">
            <a:extLst>
              <a:ext uri="{FF2B5EF4-FFF2-40B4-BE49-F238E27FC236}">
                <a16:creationId xmlns:a16="http://schemas.microsoft.com/office/drawing/2014/main" id="{A405D0D7-9C45-F456-C513-B206C805CC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7628" y="3280072"/>
            <a:ext cx="2029143" cy="28331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126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10A59-C226-6166-7FB5-D8448CFC3C1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E0901C9-1A47-7852-F8F3-10F91A3141F4}"/>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2603" t="42480" r="2829" b="42937"/>
          <a:stretch>
            <a:fillRect/>
          </a:stretch>
        </p:blipFill>
        <p:spPr>
          <a:xfrm>
            <a:off x="-8431" y="0"/>
            <a:ext cx="12200431" cy="1280160"/>
          </a:xfrm>
          <a:prstGeom prst="rect">
            <a:avLst/>
          </a:prstGeom>
          <a:solidFill>
            <a:schemeClr val="bg2"/>
          </a:solidFill>
        </p:spPr>
      </p:pic>
      <p:pic>
        <p:nvPicPr>
          <p:cNvPr id="6" name="Picture 5">
            <a:extLst>
              <a:ext uri="{FF2B5EF4-FFF2-40B4-BE49-F238E27FC236}">
                <a16:creationId xmlns:a16="http://schemas.microsoft.com/office/drawing/2014/main" id="{F6CE211F-95F0-8EAD-0748-596D6A365F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6252" y="3354886"/>
            <a:ext cx="5720911" cy="3366589"/>
          </a:xfrm>
          <a:prstGeom prst="rect">
            <a:avLst/>
          </a:prstGeom>
          <a:ln>
            <a:solidFill>
              <a:schemeClr val="tx1"/>
            </a:solidFill>
          </a:ln>
        </p:spPr>
      </p:pic>
      <p:pic>
        <p:nvPicPr>
          <p:cNvPr id="9" name="Picture 8">
            <a:extLst>
              <a:ext uri="{FF2B5EF4-FFF2-40B4-BE49-F238E27FC236}">
                <a16:creationId xmlns:a16="http://schemas.microsoft.com/office/drawing/2014/main" id="{9AD623EF-4A9D-2A04-8132-585E8218E73F}"/>
              </a:ext>
            </a:extLst>
          </p:cNvPr>
          <p:cNvPicPr>
            <a:picLocks noChangeAspect="1"/>
          </p:cNvPicPr>
          <p:nvPr/>
        </p:nvPicPr>
        <p:blipFill>
          <a:blip r:embed="rId4">
            <a:extLst>
              <a:ext uri="{28A0092B-C50C-407E-A947-70E740481C1C}">
                <a14:useLocalDpi xmlns:a14="http://schemas.microsoft.com/office/drawing/2010/main" val="0"/>
              </a:ext>
            </a:extLst>
          </a:blip>
          <a:srcRect l="2601" r="2601"/>
          <a:stretch/>
        </p:blipFill>
        <p:spPr bwMode="auto">
          <a:xfrm>
            <a:off x="9138164" y="3192544"/>
            <a:ext cx="1688072" cy="3468928"/>
          </a:xfrm>
          <a:prstGeom prst="rect">
            <a:avLst/>
          </a:prstGeom>
          <a:noFill/>
          <a:ln>
            <a:solidFill>
              <a:schemeClr val="tx1"/>
            </a:solidFill>
          </a:ln>
        </p:spPr>
      </p:pic>
      <p:sp>
        <p:nvSpPr>
          <p:cNvPr id="2" name="TextBox 11">
            <a:extLst>
              <a:ext uri="{FF2B5EF4-FFF2-40B4-BE49-F238E27FC236}">
                <a16:creationId xmlns:a16="http://schemas.microsoft.com/office/drawing/2014/main" id="{788C1361-7758-4C17-BF40-4E0732FE81E2}"/>
              </a:ext>
            </a:extLst>
          </p:cNvPr>
          <p:cNvSpPr txBox="1"/>
          <p:nvPr/>
        </p:nvSpPr>
        <p:spPr>
          <a:xfrm>
            <a:off x="583659" y="1382441"/>
            <a:ext cx="11186809" cy="176022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solidFill>
                  <a:srgbClr val="0D2F49"/>
                </a:solidFill>
                <a:latin typeface="Gotham Book" panose="02000604040000020004" pitchFamily="50" charset="0"/>
                <a:ea typeface="Gadugi"/>
              </a:rPr>
              <a:t>Your company profile information would have automatically been updated from the </a:t>
            </a:r>
            <a:r>
              <a:rPr lang="en-US" sz="1400" b="1" dirty="0">
                <a:solidFill>
                  <a:srgbClr val="0D2F49"/>
                </a:solidFill>
                <a:latin typeface="Gotham Book" panose="02000604040000020004" pitchFamily="50" charset="0"/>
                <a:ea typeface="Gadugi"/>
              </a:rPr>
              <a:t>Exhibitor Resource Center</a:t>
            </a:r>
            <a:r>
              <a:rPr lang="en-US" sz="1400" dirty="0">
                <a:solidFill>
                  <a:srgbClr val="0D2F49"/>
                </a:solidFill>
                <a:latin typeface="Gotham Book" panose="02000604040000020004" pitchFamily="50" charset="0"/>
                <a:ea typeface="Gadugi"/>
              </a:rPr>
              <a:t>.  Any changes to your company profile should be made in the Exhibitor Resource Center (updates will reflect in the app within 24 hours).  </a:t>
            </a:r>
          </a:p>
          <a:p>
            <a:pPr defTabSz="676656">
              <a:lnSpc>
                <a:spcPct val="150000"/>
              </a:lnSpc>
              <a:spcBef>
                <a:spcPts val="740"/>
              </a:spcBef>
            </a:pPr>
            <a:r>
              <a:rPr lang="en-US" sz="1400" dirty="0">
                <a:solidFill>
                  <a:srgbClr val="0D2F49"/>
                </a:solidFill>
                <a:latin typeface="Gotham Book" panose="02000604040000020004" pitchFamily="50" charset="0"/>
                <a:ea typeface="Gadugi"/>
              </a:rPr>
              <a:t>You can only update the Hero Image or Headline via the “</a:t>
            </a:r>
            <a:r>
              <a:rPr lang="en-US" sz="1400" b="1" dirty="0">
                <a:solidFill>
                  <a:srgbClr val="0D2F49"/>
                </a:solidFill>
                <a:latin typeface="Gotham Book" panose="02000604040000020004" pitchFamily="50" charset="0"/>
                <a:ea typeface="Gadugi"/>
              </a:rPr>
              <a:t>Teams</a:t>
            </a:r>
            <a:r>
              <a:rPr lang="en-US" sz="1400" dirty="0">
                <a:solidFill>
                  <a:srgbClr val="0D2F49"/>
                </a:solidFill>
                <a:latin typeface="Gotham Book" panose="02000604040000020004" pitchFamily="50" charset="0"/>
                <a:ea typeface="Gadugi"/>
              </a:rPr>
              <a:t>” dashboard. To edit,  go “My Team”, click “</a:t>
            </a:r>
            <a:r>
              <a:rPr lang="en-US" sz="1400" b="1" dirty="0">
                <a:solidFill>
                  <a:srgbClr val="0D2F49"/>
                </a:solidFill>
                <a:latin typeface="Gotham Book" panose="02000604040000020004" pitchFamily="50" charset="0"/>
                <a:ea typeface="Gadugi"/>
              </a:rPr>
              <a:t>Company Profile</a:t>
            </a:r>
            <a:r>
              <a:rPr lang="en-US" sz="1400" dirty="0">
                <a:solidFill>
                  <a:srgbClr val="0D2F49"/>
                </a:solidFill>
                <a:latin typeface="Gotham Book" panose="02000604040000020004" pitchFamily="50" charset="0"/>
                <a:ea typeface="Gadugi"/>
              </a:rPr>
              <a:t>”. </a:t>
            </a:r>
            <a:endParaRPr lang="en-US" sz="1400" i="1" dirty="0">
              <a:solidFill>
                <a:srgbClr val="0D2F49"/>
              </a:solidFill>
              <a:latin typeface="Gotham Book" panose="02000604040000020004" pitchFamily="50" charset="0"/>
              <a:ea typeface="Gadugi"/>
            </a:endParaRPr>
          </a:p>
        </p:txBody>
      </p:sp>
      <p:sp>
        <p:nvSpPr>
          <p:cNvPr id="3" name="Slide Number Placeholder 2">
            <a:extLst>
              <a:ext uri="{FF2B5EF4-FFF2-40B4-BE49-F238E27FC236}">
                <a16:creationId xmlns:a16="http://schemas.microsoft.com/office/drawing/2014/main" id="{E9AB3718-FF73-BF07-9ADE-B1ACFABA83B8}"/>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18</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42B846B-A034-77F8-AFAE-CDDE7F49F52F}"/>
              </a:ext>
            </a:extLst>
          </p:cNvPr>
          <p:cNvSpPr txBox="1"/>
          <p:nvPr/>
        </p:nvSpPr>
        <p:spPr>
          <a:xfrm>
            <a:off x="583659" y="363596"/>
            <a:ext cx="9213484" cy="707886"/>
          </a:xfrm>
          <a:prstGeom prst="rect">
            <a:avLst/>
          </a:prstGeom>
          <a:noFill/>
        </p:spPr>
        <p:txBody>
          <a:bodyPr wrap="square" lIns="91440" tIns="45720" rIns="91440" bIns="45720" rtlCol="0" anchor="t">
            <a:spAutoFit/>
          </a:bodyPr>
          <a:lstStyle/>
          <a:p>
            <a:r>
              <a:rPr lang="en-US" sz="4000" dirty="0">
                <a:solidFill>
                  <a:srgbClr val="0D2F49"/>
                </a:solidFill>
                <a:latin typeface="Gotham Bold" pitchFamily="50" charset="0"/>
              </a:rPr>
              <a:t>EDIT COMPANY PROFILE*</a:t>
            </a:r>
            <a:endParaRPr lang="en-US" dirty="0">
              <a:solidFill>
                <a:srgbClr val="0D2F49"/>
              </a:solidFill>
              <a:latin typeface="Gotham Bold" pitchFamily="50" charset="0"/>
            </a:endParaRPr>
          </a:p>
        </p:txBody>
      </p:sp>
      <p:sp>
        <p:nvSpPr>
          <p:cNvPr id="14" name="Flowchart: Connector 13">
            <a:extLst>
              <a:ext uri="{FF2B5EF4-FFF2-40B4-BE49-F238E27FC236}">
                <a16:creationId xmlns:a16="http://schemas.microsoft.com/office/drawing/2014/main" id="{639C97FE-5B81-55AE-4F64-956A7940ACB0}"/>
              </a:ext>
            </a:extLst>
          </p:cNvPr>
          <p:cNvSpPr/>
          <p:nvPr/>
        </p:nvSpPr>
        <p:spPr>
          <a:xfrm>
            <a:off x="5805430" y="3244947"/>
            <a:ext cx="559473" cy="498524"/>
          </a:xfrm>
          <a:prstGeom prst="flowChartConnector">
            <a:avLst/>
          </a:prstGeom>
          <a:noFill/>
          <a:ln w="28575">
            <a:solidFill>
              <a:srgbClr val="F054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grpSp>
        <p:nvGrpSpPr>
          <p:cNvPr id="15" name="Group 14">
            <a:extLst>
              <a:ext uri="{FF2B5EF4-FFF2-40B4-BE49-F238E27FC236}">
                <a16:creationId xmlns:a16="http://schemas.microsoft.com/office/drawing/2014/main" id="{FD1486A4-A1F2-CC67-3847-D5C35CC287E1}"/>
              </a:ext>
            </a:extLst>
          </p:cNvPr>
          <p:cNvGrpSpPr/>
          <p:nvPr/>
        </p:nvGrpSpPr>
        <p:grpSpPr>
          <a:xfrm>
            <a:off x="3298681" y="3743471"/>
            <a:ext cx="498635" cy="498635"/>
            <a:chOff x="4872813" y="2900129"/>
            <a:chExt cx="498635" cy="498635"/>
          </a:xfrm>
        </p:grpSpPr>
        <p:sp>
          <p:nvSpPr>
            <p:cNvPr id="16" name="Oval 15">
              <a:extLst>
                <a:ext uri="{FF2B5EF4-FFF2-40B4-BE49-F238E27FC236}">
                  <a16:creationId xmlns:a16="http://schemas.microsoft.com/office/drawing/2014/main" id="{F23BB705-B1D0-0261-7AFD-7DB54AF4B248}"/>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7" name="Graphic 16" descr="Circle with left arrow with solid fill">
              <a:extLst>
                <a:ext uri="{FF2B5EF4-FFF2-40B4-BE49-F238E27FC236}">
                  <a16:creationId xmlns:a16="http://schemas.microsoft.com/office/drawing/2014/main" id="{6B66BC93-DAA4-9BFC-E9AF-79B801287E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872813" y="2900129"/>
              <a:ext cx="498635" cy="498635"/>
            </a:xfrm>
            <a:prstGeom prst="rect">
              <a:avLst/>
            </a:prstGeom>
          </p:spPr>
        </p:pic>
      </p:grpSp>
      <p:sp>
        <p:nvSpPr>
          <p:cNvPr id="11" name="TextBox 11">
            <a:extLst>
              <a:ext uri="{FF2B5EF4-FFF2-40B4-BE49-F238E27FC236}">
                <a16:creationId xmlns:a16="http://schemas.microsoft.com/office/drawing/2014/main" id="{7FAB0B24-FEDA-C31A-67BE-FE53A6C9E68E}"/>
              </a:ext>
            </a:extLst>
          </p:cNvPr>
          <p:cNvSpPr txBox="1"/>
          <p:nvPr/>
        </p:nvSpPr>
        <p:spPr>
          <a:xfrm>
            <a:off x="2838750" y="2987531"/>
            <a:ext cx="2035916" cy="41857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WEB PLATFORM</a:t>
            </a:r>
            <a:endParaRPr lang="en-US" sz="2800" dirty="0">
              <a:solidFill>
                <a:srgbClr val="0D2F49"/>
              </a:solidFill>
              <a:latin typeface="Gotham Bold" pitchFamily="50" charset="0"/>
              <a:ea typeface="Gadugi"/>
            </a:endParaRPr>
          </a:p>
        </p:txBody>
      </p:sp>
      <p:sp>
        <p:nvSpPr>
          <p:cNvPr id="18" name="TextBox 17">
            <a:extLst>
              <a:ext uri="{FF2B5EF4-FFF2-40B4-BE49-F238E27FC236}">
                <a16:creationId xmlns:a16="http://schemas.microsoft.com/office/drawing/2014/main" id="{65B3CC92-03A8-F17A-48C0-350FC0924831}"/>
              </a:ext>
            </a:extLst>
          </p:cNvPr>
          <p:cNvSpPr txBox="1"/>
          <p:nvPr/>
        </p:nvSpPr>
        <p:spPr>
          <a:xfrm>
            <a:off x="9221041" y="2826371"/>
            <a:ext cx="1688072" cy="41857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MOBILE APP</a:t>
            </a:r>
            <a:endParaRPr lang="en-US" sz="2800" dirty="0">
              <a:solidFill>
                <a:srgbClr val="0D2F49"/>
              </a:solidFill>
              <a:latin typeface="Gotham Bold" pitchFamily="50" charset="0"/>
              <a:ea typeface="Gadugi"/>
            </a:endParaRPr>
          </a:p>
        </p:txBody>
      </p:sp>
    </p:spTree>
    <p:extLst>
      <p:ext uri="{BB962C8B-B14F-4D97-AF65-F5344CB8AC3E}">
        <p14:creationId xmlns:p14="http://schemas.microsoft.com/office/powerpoint/2010/main" val="3304269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D846D-916C-0C53-2D68-22A09B43FBE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3231C9A-07CA-5CC3-302F-39473B29B363}"/>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2603" t="42480" r="2829" b="42937"/>
          <a:stretch>
            <a:fillRect/>
          </a:stretch>
        </p:blipFill>
        <p:spPr>
          <a:xfrm>
            <a:off x="-8431" y="0"/>
            <a:ext cx="12200431" cy="1280160"/>
          </a:xfrm>
          <a:prstGeom prst="rect">
            <a:avLst/>
          </a:prstGeom>
          <a:solidFill>
            <a:schemeClr val="bg2"/>
          </a:solidFill>
        </p:spPr>
      </p:pic>
      <p:pic>
        <p:nvPicPr>
          <p:cNvPr id="5" name="Picture 4">
            <a:extLst>
              <a:ext uri="{FF2B5EF4-FFF2-40B4-BE49-F238E27FC236}">
                <a16:creationId xmlns:a16="http://schemas.microsoft.com/office/drawing/2014/main" id="{633F4885-F8C3-BD77-0F82-7C1570E529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6456" y="2668124"/>
            <a:ext cx="6296461" cy="3400898"/>
          </a:xfrm>
          <a:prstGeom prst="rect">
            <a:avLst/>
          </a:prstGeom>
          <a:ln>
            <a:solidFill>
              <a:schemeClr val="tx1"/>
            </a:solidFill>
          </a:ln>
        </p:spPr>
      </p:pic>
      <p:pic>
        <p:nvPicPr>
          <p:cNvPr id="8" name="Picture 7">
            <a:extLst>
              <a:ext uri="{FF2B5EF4-FFF2-40B4-BE49-F238E27FC236}">
                <a16:creationId xmlns:a16="http://schemas.microsoft.com/office/drawing/2014/main" id="{C33AAB34-9E5B-B7B0-39F1-4D14B5623754}"/>
              </a:ext>
            </a:extLst>
          </p:cNvPr>
          <p:cNvPicPr>
            <a:picLocks noChangeAspect="1"/>
          </p:cNvPicPr>
          <p:nvPr/>
        </p:nvPicPr>
        <p:blipFill>
          <a:blip r:embed="rId4">
            <a:extLst>
              <a:ext uri="{28A0092B-C50C-407E-A947-70E740481C1C}">
                <a14:useLocalDpi xmlns:a14="http://schemas.microsoft.com/office/drawing/2010/main" val="0"/>
              </a:ext>
            </a:extLst>
          </a:blip>
          <a:srcRect l="2182" r="2182"/>
          <a:stretch/>
        </p:blipFill>
        <p:spPr bwMode="auto">
          <a:xfrm>
            <a:off x="9133120" y="2587352"/>
            <a:ext cx="1698159" cy="3481670"/>
          </a:xfrm>
          <a:prstGeom prst="rect">
            <a:avLst/>
          </a:prstGeom>
          <a:noFill/>
          <a:ln>
            <a:solidFill>
              <a:schemeClr val="tx1"/>
            </a:solidFill>
          </a:ln>
        </p:spPr>
      </p:pic>
      <p:sp>
        <p:nvSpPr>
          <p:cNvPr id="2" name="TextBox 11">
            <a:extLst>
              <a:ext uri="{FF2B5EF4-FFF2-40B4-BE49-F238E27FC236}">
                <a16:creationId xmlns:a16="http://schemas.microsoft.com/office/drawing/2014/main" id="{7C7514A2-BF8A-74BF-5C16-0C879C25D5F4}"/>
              </a:ext>
            </a:extLst>
          </p:cNvPr>
          <p:cNvSpPr txBox="1"/>
          <p:nvPr/>
        </p:nvSpPr>
        <p:spPr>
          <a:xfrm>
            <a:off x="583659" y="1382441"/>
            <a:ext cx="11186809" cy="70545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solidFill>
                  <a:srgbClr val="0D2F49"/>
                </a:solidFill>
                <a:latin typeface="Gotham Book" panose="02000604040000020004" pitchFamily="50" charset="0"/>
                <a:ea typeface="Gadugi"/>
              </a:rPr>
              <a:t>Event Participants that interact with you, your company, or your team members will appear in your “</a:t>
            </a:r>
            <a:r>
              <a:rPr lang="en-US" sz="1400" b="1" dirty="0">
                <a:solidFill>
                  <a:srgbClr val="0D2F49"/>
                </a:solidFill>
                <a:latin typeface="Gotham Book" panose="02000604040000020004" pitchFamily="50" charset="0"/>
                <a:ea typeface="Gadugi"/>
              </a:rPr>
              <a:t>Leads</a:t>
            </a:r>
            <a:r>
              <a:rPr lang="en-US" sz="1400" dirty="0">
                <a:solidFill>
                  <a:srgbClr val="0D2F49"/>
                </a:solidFill>
                <a:latin typeface="Gotham Book" panose="02000604040000020004" pitchFamily="50" charset="0"/>
                <a:ea typeface="Gadugi"/>
              </a:rPr>
              <a:t>”. This includes Profile Views; Connections/Interests; Session Registrations.​</a:t>
            </a:r>
          </a:p>
        </p:txBody>
      </p:sp>
      <p:sp>
        <p:nvSpPr>
          <p:cNvPr id="3" name="Slide Number Placeholder 2">
            <a:extLst>
              <a:ext uri="{FF2B5EF4-FFF2-40B4-BE49-F238E27FC236}">
                <a16:creationId xmlns:a16="http://schemas.microsoft.com/office/drawing/2014/main" id="{B215537E-62BF-637F-8678-C9DE2B58086D}"/>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19</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04D82A1-3CEF-479F-7B6F-3B31E619B3C5}"/>
              </a:ext>
            </a:extLst>
          </p:cNvPr>
          <p:cNvSpPr txBox="1"/>
          <p:nvPr/>
        </p:nvSpPr>
        <p:spPr>
          <a:xfrm>
            <a:off x="583659" y="363596"/>
            <a:ext cx="9213484" cy="707886"/>
          </a:xfrm>
          <a:prstGeom prst="rect">
            <a:avLst/>
          </a:prstGeom>
          <a:noFill/>
        </p:spPr>
        <p:txBody>
          <a:bodyPr wrap="square" lIns="91440" tIns="45720" rIns="91440" bIns="45720" rtlCol="0" anchor="t">
            <a:spAutoFit/>
          </a:bodyPr>
          <a:lstStyle/>
          <a:p>
            <a:r>
              <a:rPr lang="en-US" sz="4000" dirty="0">
                <a:solidFill>
                  <a:srgbClr val="0D2F49"/>
                </a:solidFill>
                <a:latin typeface="Gotham Bold" pitchFamily="50" charset="0"/>
              </a:rPr>
              <a:t>LEADS*</a:t>
            </a:r>
            <a:endParaRPr lang="en-US" dirty="0">
              <a:solidFill>
                <a:srgbClr val="0D2F49"/>
              </a:solidFill>
              <a:latin typeface="Gotham Bold" pitchFamily="50" charset="0"/>
            </a:endParaRPr>
          </a:p>
        </p:txBody>
      </p:sp>
      <p:sp>
        <p:nvSpPr>
          <p:cNvPr id="14" name="Flowchart: Connector 13">
            <a:extLst>
              <a:ext uri="{FF2B5EF4-FFF2-40B4-BE49-F238E27FC236}">
                <a16:creationId xmlns:a16="http://schemas.microsoft.com/office/drawing/2014/main" id="{82E14ED6-207A-5715-FA0D-680B0DEDB178}"/>
              </a:ext>
            </a:extLst>
          </p:cNvPr>
          <p:cNvSpPr/>
          <p:nvPr/>
        </p:nvSpPr>
        <p:spPr>
          <a:xfrm>
            <a:off x="6516873" y="2587295"/>
            <a:ext cx="457199" cy="457199"/>
          </a:xfrm>
          <a:prstGeom prst="flowChartConnector">
            <a:avLst/>
          </a:prstGeom>
          <a:noFill/>
          <a:ln w="28575">
            <a:solidFill>
              <a:srgbClr val="F054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grpSp>
        <p:nvGrpSpPr>
          <p:cNvPr id="15" name="Group 14">
            <a:extLst>
              <a:ext uri="{FF2B5EF4-FFF2-40B4-BE49-F238E27FC236}">
                <a16:creationId xmlns:a16="http://schemas.microsoft.com/office/drawing/2014/main" id="{980C05F9-38DA-D626-D086-9F9E03ACCA8F}"/>
              </a:ext>
            </a:extLst>
          </p:cNvPr>
          <p:cNvGrpSpPr/>
          <p:nvPr/>
        </p:nvGrpSpPr>
        <p:grpSpPr>
          <a:xfrm>
            <a:off x="1116456" y="3100771"/>
            <a:ext cx="498635" cy="498635"/>
            <a:chOff x="4872813" y="2900129"/>
            <a:chExt cx="498635" cy="498635"/>
          </a:xfrm>
        </p:grpSpPr>
        <p:sp>
          <p:nvSpPr>
            <p:cNvPr id="16" name="Oval 15">
              <a:extLst>
                <a:ext uri="{FF2B5EF4-FFF2-40B4-BE49-F238E27FC236}">
                  <a16:creationId xmlns:a16="http://schemas.microsoft.com/office/drawing/2014/main" id="{C68CDF6F-C4CD-2127-DE0A-CE07BAA8141A}"/>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7" name="Graphic 16" descr="Circle with left arrow with solid fill">
              <a:extLst>
                <a:ext uri="{FF2B5EF4-FFF2-40B4-BE49-F238E27FC236}">
                  <a16:creationId xmlns:a16="http://schemas.microsoft.com/office/drawing/2014/main" id="{F31B392D-5D25-E803-E900-445689B39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872813" y="2900129"/>
              <a:ext cx="498635" cy="498635"/>
            </a:xfrm>
            <a:prstGeom prst="rect">
              <a:avLst/>
            </a:prstGeom>
          </p:spPr>
        </p:pic>
      </p:grpSp>
      <p:sp>
        <p:nvSpPr>
          <p:cNvPr id="11" name="TextBox 11">
            <a:extLst>
              <a:ext uri="{FF2B5EF4-FFF2-40B4-BE49-F238E27FC236}">
                <a16:creationId xmlns:a16="http://schemas.microsoft.com/office/drawing/2014/main" id="{A78B5078-386D-91CE-2FE9-3DE8AE52E042}"/>
              </a:ext>
            </a:extLst>
          </p:cNvPr>
          <p:cNvSpPr txBox="1"/>
          <p:nvPr/>
        </p:nvSpPr>
        <p:spPr>
          <a:xfrm>
            <a:off x="3257149" y="2249548"/>
            <a:ext cx="2015075" cy="41857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WEB PLATFORM</a:t>
            </a:r>
            <a:endParaRPr lang="en-US" sz="2800" dirty="0">
              <a:solidFill>
                <a:srgbClr val="0D2F49"/>
              </a:solidFill>
              <a:latin typeface="Gotham Bold" pitchFamily="50" charset="0"/>
              <a:ea typeface="Gadugi"/>
            </a:endParaRPr>
          </a:p>
        </p:txBody>
      </p:sp>
      <p:sp>
        <p:nvSpPr>
          <p:cNvPr id="18" name="TextBox 17">
            <a:extLst>
              <a:ext uri="{FF2B5EF4-FFF2-40B4-BE49-F238E27FC236}">
                <a16:creationId xmlns:a16="http://schemas.microsoft.com/office/drawing/2014/main" id="{E80EC7BA-8BC3-3327-73E4-8A787A05982C}"/>
              </a:ext>
            </a:extLst>
          </p:cNvPr>
          <p:cNvSpPr txBox="1"/>
          <p:nvPr/>
        </p:nvSpPr>
        <p:spPr>
          <a:xfrm>
            <a:off x="9211582" y="2168719"/>
            <a:ext cx="1541233" cy="41857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MOBILE APP</a:t>
            </a:r>
            <a:endParaRPr lang="en-US" sz="2800" dirty="0">
              <a:solidFill>
                <a:srgbClr val="0D2F49"/>
              </a:solidFill>
              <a:latin typeface="Gotham Bold" pitchFamily="50" charset="0"/>
              <a:ea typeface="Gadugi"/>
            </a:endParaRPr>
          </a:p>
        </p:txBody>
      </p:sp>
      <p:sp>
        <p:nvSpPr>
          <p:cNvPr id="10" name="TextBox 10">
            <a:extLst>
              <a:ext uri="{FF2B5EF4-FFF2-40B4-BE49-F238E27FC236}">
                <a16:creationId xmlns:a16="http://schemas.microsoft.com/office/drawing/2014/main" id="{3C9E0525-594B-4688-D5E8-5FBB1D280E77}"/>
              </a:ext>
            </a:extLst>
          </p:cNvPr>
          <p:cNvSpPr txBox="1"/>
          <p:nvPr/>
        </p:nvSpPr>
        <p:spPr>
          <a:xfrm>
            <a:off x="0" y="6227749"/>
            <a:ext cx="12192000" cy="340734"/>
          </a:xfrm>
          <a:prstGeom prst="rect">
            <a:avLst/>
          </a:prstGeom>
          <a:noFill/>
          <a:ln>
            <a:noFill/>
          </a:ln>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1200">
                <a:latin typeface="Fira Sans" panose="020B0503050000020004" pitchFamily="34" charset="0"/>
                <a:ea typeface="Gadugi"/>
              </a:rPr>
              <a:t>NOTE: Toggle the view on web by clicking the menu icon on the top right. </a:t>
            </a:r>
            <a:endParaRPr lang="en-US" sz="1200">
              <a:latin typeface="Fira Sans" panose="020B0503050000020004" pitchFamily="34" charset="0"/>
              <a:ea typeface="Gadugi" panose="020B0502040204020203" pitchFamily="34" charset="0"/>
            </a:endParaRPr>
          </a:p>
        </p:txBody>
      </p:sp>
    </p:spTree>
    <p:extLst>
      <p:ext uri="{BB962C8B-B14F-4D97-AF65-F5344CB8AC3E}">
        <p14:creationId xmlns:p14="http://schemas.microsoft.com/office/powerpoint/2010/main" val="4162644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615056-15BD-E0DC-3A0F-5794296BF553}"/>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5000" b="5000"/>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A7F7C58-CAA9-A21C-FC65-5A5F9C7EC7AB}"/>
              </a:ext>
            </a:extLst>
          </p:cNvPr>
          <p:cNvSpPr/>
          <p:nvPr/>
        </p:nvSpPr>
        <p:spPr>
          <a:xfrm>
            <a:off x="228600" y="468630"/>
            <a:ext cx="11864340" cy="59455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FA947BED-A0D2-1308-D936-F133C9BA5D38}"/>
              </a:ext>
            </a:extLst>
          </p:cNvPr>
          <p:cNvGraphicFramePr>
            <a:graphicFrameLocks noGrp="1"/>
          </p:cNvGraphicFramePr>
          <p:nvPr>
            <p:extLst>
              <p:ext uri="{D42A27DB-BD31-4B8C-83A1-F6EECF244321}">
                <p14:modId xmlns:p14="http://schemas.microsoft.com/office/powerpoint/2010/main" val="2638199537"/>
              </p:ext>
            </p:extLst>
          </p:nvPr>
        </p:nvGraphicFramePr>
        <p:xfrm>
          <a:off x="614848" y="1397058"/>
          <a:ext cx="5236074" cy="4814260"/>
        </p:xfrm>
        <a:graphic>
          <a:graphicData uri="http://schemas.openxmlformats.org/drawingml/2006/table">
            <a:tbl>
              <a:tblPr/>
              <a:tblGrid>
                <a:gridCol w="4442324">
                  <a:extLst>
                    <a:ext uri="{9D8B030D-6E8A-4147-A177-3AD203B41FA5}">
                      <a16:colId xmlns:a16="http://schemas.microsoft.com/office/drawing/2014/main" val="902512668"/>
                    </a:ext>
                  </a:extLst>
                </a:gridCol>
                <a:gridCol w="793750">
                  <a:extLst>
                    <a:ext uri="{9D8B030D-6E8A-4147-A177-3AD203B41FA5}">
                      <a16:colId xmlns:a16="http://schemas.microsoft.com/office/drawing/2014/main" val="3721317918"/>
                    </a:ext>
                  </a:extLst>
                </a:gridCol>
              </a:tblGrid>
              <a:tr h="437660">
                <a:tc>
                  <a:txBody>
                    <a:bodyPr/>
                    <a:lstStyle/>
                    <a:p>
                      <a:pPr lvl="0" algn="l">
                        <a:lnSpc>
                          <a:spcPct val="100000"/>
                        </a:lnSpc>
                        <a:spcBef>
                          <a:spcPts val="0"/>
                        </a:spcBef>
                        <a:spcAft>
                          <a:spcPts val="0"/>
                        </a:spcAft>
                        <a:buNone/>
                      </a:pPr>
                      <a:r>
                        <a:rPr lang="en-US" sz="1600" b="0" i="0" u="none" strike="noStrike" noProof="0">
                          <a:solidFill>
                            <a:srgbClr val="0D2F49"/>
                          </a:solidFill>
                          <a:latin typeface="Gotham Book" panose="02000604040000020004" pitchFamily="50" charset="0"/>
                        </a:rPr>
                        <a:t>Login, Web Platform</a:t>
                      </a:r>
                      <a:endParaRPr lang="en-US" sz="1600">
                        <a:solidFill>
                          <a:srgbClr val="0D2F49"/>
                        </a:solidFill>
                        <a:latin typeface="Gotham Book" panose="02000604040000020004" pitchFamily="50" charset="0"/>
                      </a:endParaRPr>
                    </a:p>
                  </a:txBody>
                  <a:tcPr anchor="ctr">
                    <a:lnL w="0">
                      <a:noFill/>
                    </a:lnL>
                    <a:lnR w="0">
                      <a:noFill/>
                    </a:lnR>
                    <a:lnT w="0">
                      <a:noFill/>
                    </a:lnT>
                    <a:lnB w="9525" cap="flat" cmpd="sng" algn="ctr">
                      <a:solidFill>
                        <a:schemeClr val="tx1"/>
                      </a:solidFill>
                      <a:prstDash val="solid"/>
                      <a:round/>
                      <a:headEnd type="none" w="med" len="med"/>
                      <a:tailEnd type="none" w="med" len="med"/>
                    </a:lnB>
                  </a:tcPr>
                </a:tc>
                <a:tc>
                  <a:txBody>
                    <a:bodyPr/>
                    <a:lstStyle/>
                    <a:p>
                      <a:pPr algn="r"/>
                      <a:r>
                        <a:rPr lang="en-US" sz="1600">
                          <a:solidFill>
                            <a:srgbClr val="0D2F49"/>
                          </a:solidFill>
                          <a:latin typeface="Gotham Book" panose="02000604040000020004" pitchFamily="50" charset="0"/>
                        </a:rPr>
                        <a:t>3</a:t>
                      </a:r>
                    </a:p>
                  </a:txBody>
                  <a:tcPr anchor="ctr">
                    <a:lnL w="0">
                      <a:noFill/>
                    </a:lnL>
                    <a:lnR w="0">
                      <a:noFill/>
                    </a:lnR>
                    <a:lnT w="0">
                      <a:noFill/>
                    </a:lnT>
                    <a:lnB w="9525">
                      <a:solidFill>
                        <a:schemeClr val="tx1"/>
                      </a:solidFill>
                    </a:lnB>
                    <a:noFill/>
                  </a:tcPr>
                </a:tc>
                <a:extLst>
                  <a:ext uri="{0D108BD9-81ED-4DB2-BD59-A6C34878D82A}">
                    <a16:rowId xmlns:a16="http://schemas.microsoft.com/office/drawing/2014/main" val="1057681211"/>
                  </a:ext>
                </a:extLst>
              </a:tr>
              <a:tr h="437660">
                <a:tc>
                  <a:txBody>
                    <a:bodyPr/>
                    <a:lstStyle/>
                    <a:p>
                      <a:pPr lvl="0" algn="l">
                        <a:lnSpc>
                          <a:spcPct val="100000"/>
                        </a:lnSpc>
                        <a:spcBef>
                          <a:spcPts val="0"/>
                        </a:spcBef>
                        <a:spcAft>
                          <a:spcPts val="0"/>
                        </a:spcAft>
                        <a:buNone/>
                      </a:pPr>
                      <a:r>
                        <a:rPr lang="en-US" sz="1600" b="0" i="0" u="none" strike="noStrike" noProof="0">
                          <a:solidFill>
                            <a:srgbClr val="0D2F49"/>
                          </a:solidFill>
                          <a:latin typeface="Gotham Book" panose="02000604040000020004" pitchFamily="50" charset="0"/>
                        </a:rPr>
                        <a:t>Login, Mobile App</a:t>
                      </a:r>
                      <a:endParaRPr lang="en-US" sz="1600">
                        <a:solidFill>
                          <a:srgbClr val="0D2F49"/>
                        </a:solidFill>
                        <a:latin typeface="Gotham Book" panose="02000604040000020004" pitchFamily="50"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r"/>
                      <a:r>
                        <a:rPr lang="en-US" sz="1600">
                          <a:solidFill>
                            <a:srgbClr val="0D2F49"/>
                          </a:solidFill>
                          <a:latin typeface="Gotham Book" panose="02000604040000020004" pitchFamily="50" charset="0"/>
                        </a:rPr>
                        <a:t>4</a:t>
                      </a:r>
                    </a:p>
                  </a:txBody>
                  <a:tcPr anchor="ctr">
                    <a:lnL w="0">
                      <a:noFill/>
                    </a:lnL>
                    <a:lnR w="0">
                      <a:noFill/>
                    </a:lnR>
                    <a:lnT w="9525">
                      <a:solidFill>
                        <a:schemeClr val="tx1"/>
                      </a:solidFill>
                    </a:lnT>
                    <a:lnB w="9525">
                      <a:solidFill>
                        <a:schemeClr val="tx1"/>
                      </a:solidFill>
                    </a:lnB>
                    <a:noFill/>
                  </a:tcPr>
                </a:tc>
                <a:extLst>
                  <a:ext uri="{0D108BD9-81ED-4DB2-BD59-A6C34878D82A}">
                    <a16:rowId xmlns:a16="http://schemas.microsoft.com/office/drawing/2014/main" val="3012007271"/>
                  </a:ext>
                </a:extLst>
              </a:tr>
              <a:tr h="437660">
                <a:tc>
                  <a:txBody>
                    <a:bodyPr/>
                    <a:lstStyle/>
                    <a:p>
                      <a:pPr marL="0" lvl="0" indent="0" algn="l">
                        <a:lnSpc>
                          <a:spcPct val="100000"/>
                        </a:lnSpc>
                        <a:buNone/>
                      </a:pPr>
                      <a:r>
                        <a:rPr lang="en-US" sz="1600" b="0" i="0" u="none" strike="noStrike" baseline="0" noProof="0">
                          <a:solidFill>
                            <a:srgbClr val="0D2F49"/>
                          </a:solidFill>
                          <a:latin typeface="Gotham Book" panose="02000604040000020004" pitchFamily="50" charset="0"/>
                        </a:rPr>
                        <a:t>Onboarding</a:t>
                      </a:r>
                      <a:endParaRPr lang="en-US" sz="1600">
                        <a:solidFill>
                          <a:srgbClr val="0D2F49"/>
                        </a:solidFill>
                        <a:latin typeface="Gotham Book" panose="02000604040000020004" pitchFamily="50"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r"/>
                      <a:r>
                        <a:rPr lang="en-US" sz="1600">
                          <a:solidFill>
                            <a:srgbClr val="0D2F49"/>
                          </a:solidFill>
                          <a:latin typeface="Gotham Book" panose="02000604040000020004" pitchFamily="50" charset="0"/>
                        </a:rPr>
                        <a:t>5</a:t>
                      </a:r>
                    </a:p>
                  </a:txBody>
                  <a:tcPr anchor="ctr">
                    <a:lnL w="0">
                      <a:noFill/>
                    </a:lnL>
                    <a:lnR w="0">
                      <a:noFill/>
                    </a:lnR>
                    <a:lnT w="9525">
                      <a:solidFill>
                        <a:schemeClr val="tx1"/>
                      </a:solidFill>
                    </a:lnT>
                    <a:lnB w="9525">
                      <a:solidFill>
                        <a:schemeClr val="tx1"/>
                      </a:solidFill>
                    </a:lnB>
                    <a:noFill/>
                  </a:tcPr>
                </a:tc>
                <a:extLst>
                  <a:ext uri="{0D108BD9-81ED-4DB2-BD59-A6C34878D82A}">
                    <a16:rowId xmlns:a16="http://schemas.microsoft.com/office/drawing/2014/main" val="900942202"/>
                  </a:ext>
                </a:extLst>
              </a:tr>
              <a:tr h="437660">
                <a:tc>
                  <a:txBody>
                    <a:bodyPr/>
                    <a:lstStyle/>
                    <a:p>
                      <a:pPr marL="0" lvl="0" indent="0" algn="l">
                        <a:lnSpc>
                          <a:spcPct val="100000"/>
                        </a:lnSpc>
                        <a:buNone/>
                      </a:pPr>
                      <a:r>
                        <a:rPr lang="en-US" sz="1600" b="0" i="0" u="none" strike="noStrike" baseline="0" noProof="0">
                          <a:solidFill>
                            <a:srgbClr val="0D2F49"/>
                          </a:solidFill>
                          <a:latin typeface="Gotham Book" panose="02000604040000020004" pitchFamily="50" charset="0"/>
                        </a:rPr>
                        <a:t>Edit Profile  </a:t>
                      </a:r>
                      <a:endParaRPr lang="en-US" sz="1600">
                        <a:solidFill>
                          <a:srgbClr val="0D2F49"/>
                        </a:solidFill>
                        <a:latin typeface="Gotham Book" panose="02000604040000020004" pitchFamily="50"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r"/>
                      <a:r>
                        <a:rPr lang="en-US" sz="1600">
                          <a:solidFill>
                            <a:srgbClr val="0D2F49"/>
                          </a:solidFill>
                          <a:latin typeface="Gotham Book" panose="02000604040000020004" pitchFamily="50" charset="0"/>
                        </a:rPr>
                        <a:t>6</a:t>
                      </a:r>
                    </a:p>
                  </a:txBody>
                  <a:tcPr anchor="ctr">
                    <a:lnL w="0">
                      <a:noFill/>
                    </a:lnL>
                    <a:lnR w="0">
                      <a:noFill/>
                    </a:lnR>
                    <a:lnT w="9525">
                      <a:solidFill>
                        <a:schemeClr val="tx1"/>
                      </a:solidFill>
                    </a:lnT>
                    <a:lnB w="9525">
                      <a:solidFill>
                        <a:schemeClr val="tx1"/>
                      </a:solidFill>
                    </a:lnB>
                    <a:noFill/>
                  </a:tcPr>
                </a:tc>
                <a:extLst>
                  <a:ext uri="{0D108BD9-81ED-4DB2-BD59-A6C34878D82A}">
                    <a16:rowId xmlns:a16="http://schemas.microsoft.com/office/drawing/2014/main" val="705217009"/>
                  </a:ext>
                </a:extLst>
              </a:tr>
              <a:tr h="437660">
                <a:tc>
                  <a:txBody>
                    <a:bodyPr/>
                    <a:lstStyle/>
                    <a:p>
                      <a:pPr lvl="0" algn="l">
                        <a:lnSpc>
                          <a:spcPct val="100000"/>
                        </a:lnSpc>
                        <a:spcBef>
                          <a:spcPts val="0"/>
                        </a:spcBef>
                        <a:spcAft>
                          <a:spcPts val="0"/>
                        </a:spcAft>
                        <a:buNone/>
                      </a:pPr>
                      <a:r>
                        <a:rPr lang="en-US" sz="1600" b="0" i="0" u="none" strike="noStrike" noProof="0">
                          <a:solidFill>
                            <a:srgbClr val="0D2F49"/>
                          </a:solidFill>
                          <a:latin typeface="Gotham Book" panose="02000604040000020004" pitchFamily="50" charset="0"/>
                        </a:rPr>
                        <a:t>Calendar Availability  </a:t>
                      </a:r>
                      <a:endParaRPr lang="en-US" sz="1600">
                        <a:solidFill>
                          <a:srgbClr val="0D2F49"/>
                        </a:solidFill>
                        <a:latin typeface="Gotham Book" panose="02000604040000020004" pitchFamily="50"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r"/>
                      <a:r>
                        <a:rPr lang="en-US" sz="1600">
                          <a:solidFill>
                            <a:srgbClr val="0D2F49"/>
                          </a:solidFill>
                          <a:latin typeface="Gotham Book" panose="02000604040000020004" pitchFamily="50" charset="0"/>
                        </a:rPr>
                        <a:t>7</a:t>
                      </a:r>
                    </a:p>
                  </a:txBody>
                  <a:tcPr anchor="ctr">
                    <a:lnL w="0">
                      <a:noFill/>
                    </a:lnL>
                    <a:lnR w="0">
                      <a:noFill/>
                    </a:lnR>
                    <a:lnT w="9525">
                      <a:solidFill>
                        <a:schemeClr val="tx1"/>
                      </a:solidFill>
                    </a:lnT>
                    <a:lnB w="9525">
                      <a:solidFill>
                        <a:schemeClr val="tx1"/>
                      </a:solidFill>
                    </a:lnB>
                    <a:noFill/>
                  </a:tcPr>
                </a:tc>
                <a:extLst>
                  <a:ext uri="{0D108BD9-81ED-4DB2-BD59-A6C34878D82A}">
                    <a16:rowId xmlns:a16="http://schemas.microsoft.com/office/drawing/2014/main" val="287589646"/>
                  </a:ext>
                </a:extLst>
              </a:tr>
              <a:tr h="437660">
                <a:tc>
                  <a:txBody>
                    <a:bodyPr/>
                    <a:lstStyle/>
                    <a:p>
                      <a:pPr lvl="0" algn="l">
                        <a:lnSpc>
                          <a:spcPct val="100000"/>
                        </a:lnSpc>
                        <a:spcBef>
                          <a:spcPts val="0"/>
                        </a:spcBef>
                        <a:spcAft>
                          <a:spcPts val="0"/>
                        </a:spcAft>
                        <a:buNone/>
                      </a:pPr>
                      <a:r>
                        <a:rPr lang="en-US" sz="1600" b="0" i="0" u="none" strike="noStrike" noProof="0">
                          <a:solidFill>
                            <a:srgbClr val="0D2F49"/>
                          </a:solidFill>
                          <a:latin typeface="Gotham Book" panose="02000604040000020004" pitchFamily="50" charset="0"/>
                        </a:rPr>
                        <a:t>Event Agenda  </a:t>
                      </a:r>
                      <a:endParaRPr lang="en-US" sz="1600">
                        <a:solidFill>
                          <a:srgbClr val="0D2F49"/>
                        </a:solidFill>
                        <a:latin typeface="Gotham Book" panose="02000604040000020004" pitchFamily="50"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lvl="0" algn="r">
                        <a:buNone/>
                      </a:pPr>
                      <a:r>
                        <a:rPr lang="en-US" sz="1600">
                          <a:solidFill>
                            <a:srgbClr val="0D2F49"/>
                          </a:solidFill>
                          <a:latin typeface="Gotham Book" panose="02000604040000020004" pitchFamily="50" charset="0"/>
                        </a:rPr>
                        <a:t>8</a:t>
                      </a:r>
                    </a:p>
                  </a:txBody>
                  <a:tcPr anchor="ctr">
                    <a:lnL w="0">
                      <a:noFill/>
                    </a:lnL>
                    <a:lnR w="0">
                      <a:noFill/>
                    </a:lnR>
                    <a:lnT w="9525">
                      <a:solidFill>
                        <a:schemeClr val="tx1"/>
                      </a:solidFill>
                    </a:lnT>
                    <a:lnB w="9525">
                      <a:solidFill>
                        <a:schemeClr val="tx1"/>
                      </a:solidFill>
                    </a:lnB>
                    <a:noFill/>
                  </a:tcPr>
                </a:tc>
                <a:extLst>
                  <a:ext uri="{0D108BD9-81ED-4DB2-BD59-A6C34878D82A}">
                    <a16:rowId xmlns:a16="http://schemas.microsoft.com/office/drawing/2014/main" val="3900396477"/>
                  </a:ext>
                </a:extLst>
              </a:tr>
              <a:tr h="437660">
                <a:tc>
                  <a:txBody>
                    <a:bodyPr/>
                    <a:lstStyle/>
                    <a:p>
                      <a:pPr lvl="0" algn="l">
                        <a:lnSpc>
                          <a:spcPct val="100000"/>
                        </a:lnSpc>
                        <a:spcBef>
                          <a:spcPts val="0"/>
                        </a:spcBef>
                        <a:spcAft>
                          <a:spcPts val="0"/>
                        </a:spcAft>
                        <a:buNone/>
                      </a:pPr>
                      <a:r>
                        <a:rPr lang="en-US" sz="1600" b="0" i="0" u="none" strike="noStrike" noProof="0">
                          <a:solidFill>
                            <a:srgbClr val="0D2F49"/>
                          </a:solidFill>
                          <a:latin typeface="Gotham Book" panose="02000604040000020004" pitchFamily="50" charset="0"/>
                        </a:rPr>
                        <a:t>Calendar Sync </a:t>
                      </a:r>
                      <a:endParaRPr lang="en-US" sz="1600">
                        <a:solidFill>
                          <a:srgbClr val="0D2F49"/>
                        </a:solidFill>
                        <a:latin typeface="Gotham Book" panose="02000604040000020004" pitchFamily="50"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lvl="0" algn="r">
                        <a:buNone/>
                      </a:pPr>
                      <a:r>
                        <a:rPr lang="en-US" sz="1600">
                          <a:solidFill>
                            <a:srgbClr val="0D2F49"/>
                          </a:solidFill>
                          <a:latin typeface="Gotham Book" panose="02000604040000020004" pitchFamily="50" charset="0"/>
                        </a:rPr>
                        <a:t>9</a:t>
                      </a:r>
                    </a:p>
                  </a:txBody>
                  <a:tcPr anchor="ctr">
                    <a:lnL w="0">
                      <a:noFill/>
                    </a:lnL>
                    <a:lnR w="0">
                      <a:noFill/>
                    </a:lnR>
                    <a:lnT w="9525">
                      <a:solidFill>
                        <a:schemeClr val="tx1"/>
                      </a:solidFill>
                    </a:lnT>
                    <a:lnB w="9525">
                      <a:solidFill>
                        <a:schemeClr val="tx1"/>
                      </a:solidFill>
                    </a:lnB>
                    <a:noFill/>
                  </a:tcPr>
                </a:tc>
                <a:extLst>
                  <a:ext uri="{0D108BD9-81ED-4DB2-BD59-A6C34878D82A}">
                    <a16:rowId xmlns:a16="http://schemas.microsoft.com/office/drawing/2014/main" val="1981449898"/>
                  </a:ext>
                </a:extLst>
              </a:tr>
              <a:tr h="437660">
                <a:tc>
                  <a:txBody>
                    <a:bodyPr/>
                    <a:lstStyle/>
                    <a:p>
                      <a:pPr lvl="0" algn="l">
                        <a:lnSpc>
                          <a:spcPct val="100000"/>
                        </a:lnSpc>
                        <a:spcBef>
                          <a:spcPts val="0"/>
                        </a:spcBef>
                        <a:spcAft>
                          <a:spcPts val="0"/>
                        </a:spcAft>
                        <a:buNone/>
                      </a:pPr>
                      <a:r>
                        <a:rPr lang="en-US" sz="1600" b="0" i="0" u="none" strike="noStrike" noProof="0">
                          <a:solidFill>
                            <a:srgbClr val="0D2F49"/>
                          </a:solidFill>
                          <a:latin typeface="Gotham Book" panose="02000604040000020004" pitchFamily="50" charset="0"/>
                        </a:rPr>
                        <a:t>Push Notifications  </a:t>
                      </a:r>
                      <a:endParaRPr lang="en-US" sz="1600">
                        <a:solidFill>
                          <a:srgbClr val="0D2F49"/>
                        </a:solidFill>
                        <a:latin typeface="Gotham Book" panose="02000604040000020004" pitchFamily="50"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lvl="0" algn="r">
                        <a:buNone/>
                      </a:pPr>
                      <a:r>
                        <a:rPr lang="en-US" sz="1600">
                          <a:solidFill>
                            <a:srgbClr val="0D2F49"/>
                          </a:solidFill>
                          <a:latin typeface="Gotham Book" panose="02000604040000020004" pitchFamily="50" charset="0"/>
                        </a:rPr>
                        <a:t>10</a:t>
                      </a:r>
                    </a:p>
                  </a:txBody>
                  <a:tcPr anchor="ctr">
                    <a:lnL w="0">
                      <a:noFill/>
                    </a:lnL>
                    <a:lnR w="0">
                      <a:noFill/>
                    </a:lnR>
                    <a:lnT w="9525">
                      <a:solidFill>
                        <a:schemeClr val="tx1"/>
                      </a:solidFill>
                    </a:lnT>
                    <a:lnB w="9525">
                      <a:solidFill>
                        <a:schemeClr val="tx1"/>
                      </a:solidFill>
                    </a:lnB>
                    <a:noFill/>
                  </a:tcPr>
                </a:tc>
                <a:extLst>
                  <a:ext uri="{0D108BD9-81ED-4DB2-BD59-A6C34878D82A}">
                    <a16:rowId xmlns:a16="http://schemas.microsoft.com/office/drawing/2014/main" val="3145685635"/>
                  </a:ext>
                </a:extLst>
              </a:tr>
              <a:tr h="437660">
                <a:tc>
                  <a:txBody>
                    <a:bodyPr/>
                    <a:lstStyle/>
                    <a:p>
                      <a:pPr lvl="0" algn="l">
                        <a:lnSpc>
                          <a:spcPct val="100000"/>
                        </a:lnSpc>
                        <a:spcBef>
                          <a:spcPts val="0"/>
                        </a:spcBef>
                        <a:spcAft>
                          <a:spcPts val="0"/>
                        </a:spcAft>
                        <a:buNone/>
                      </a:pPr>
                      <a:r>
                        <a:rPr lang="en-US" sz="1600" b="0" i="0" u="none" strike="noStrike" noProof="0">
                          <a:solidFill>
                            <a:srgbClr val="0D2F49"/>
                          </a:solidFill>
                          <a:latin typeface="Gotham Book" panose="02000604040000020004" pitchFamily="50" charset="0"/>
                        </a:rPr>
                        <a:t>Browse &amp; Filter</a:t>
                      </a:r>
                      <a:endParaRPr lang="en-US" sz="1600">
                        <a:solidFill>
                          <a:srgbClr val="0D2F49"/>
                        </a:solidFill>
                        <a:latin typeface="Gotham Book" panose="02000604040000020004" pitchFamily="50"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lvl="0" algn="r">
                        <a:buNone/>
                      </a:pPr>
                      <a:r>
                        <a:rPr lang="en-US" sz="1600">
                          <a:solidFill>
                            <a:srgbClr val="0D2F49"/>
                          </a:solidFill>
                          <a:latin typeface="Gotham Book" panose="02000604040000020004" pitchFamily="50" charset="0"/>
                        </a:rPr>
                        <a:t>11</a:t>
                      </a:r>
                    </a:p>
                  </a:txBody>
                  <a:tcPr anchor="ctr">
                    <a:lnL w="0">
                      <a:noFill/>
                    </a:lnL>
                    <a:lnR w="0">
                      <a:noFill/>
                    </a:lnR>
                    <a:lnT w="9525">
                      <a:solidFill>
                        <a:schemeClr val="tx1"/>
                      </a:solidFill>
                    </a:lnT>
                    <a:lnB w="9525">
                      <a:solidFill>
                        <a:schemeClr val="tx1"/>
                      </a:solidFill>
                    </a:lnB>
                    <a:noFill/>
                  </a:tcPr>
                </a:tc>
                <a:extLst>
                  <a:ext uri="{0D108BD9-81ED-4DB2-BD59-A6C34878D82A}">
                    <a16:rowId xmlns:a16="http://schemas.microsoft.com/office/drawing/2014/main" val="3226367747"/>
                  </a:ext>
                </a:extLst>
              </a:tr>
              <a:tr h="437660">
                <a:tc>
                  <a:txBody>
                    <a:bodyPr/>
                    <a:lstStyle/>
                    <a:p>
                      <a:pPr lvl="0" algn="l">
                        <a:lnSpc>
                          <a:spcPct val="100000"/>
                        </a:lnSpc>
                        <a:spcBef>
                          <a:spcPts val="0"/>
                        </a:spcBef>
                        <a:spcAft>
                          <a:spcPts val="0"/>
                        </a:spcAft>
                        <a:buNone/>
                      </a:pPr>
                      <a:r>
                        <a:rPr lang="en-US" sz="1600" b="0" i="0" u="none" strike="noStrike" noProof="0" dirty="0">
                          <a:solidFill>
                            <a:srgbClr val="0D2F49"/>
                          </a:solidFill>
                          <a:latin typeface="Gotham Book" panose="02000604040000020004" pitchFamily="50" charset="0"/>
                        </a:rPr>
                        <a:t>Meetings, Requesting  </a:t>
                      </a:r>
                      <a:endParaRPr lang="en-US" sz="1600" dirty="0">
                        <a:solidFill>
                          <a:srgbClr val="0D2F49"/>
                        </a:solidFill>
                        <a:latin typeface="Gotham Book" panose="02000604040000020004" pitchFamily="50" charset="0"/>
                      </a:endParaRPr>
                    </a:p>
                  </a:txBody>
                  <a:tcPr anchor="ctr">
                    <a:lnL w="0">
                      <a:noFill/>
                    </a:lnL>
                    <a:lnR w="0">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r">
                        <a:buNone/>
                      </a:pPr>
                      <a:r>
                        <a:rPr lang="en-US" sz="1600">
                          <a:solidFill>
                            <a:srgbClr val="0D2F49"/>
                          </a:solidFill>
                          <a:latin typeface="Gotham Book" panose="02000604040000020004" pitchFamily="50" charset="0"/>
                        </a:rPr>
                        <a:t>12</a:t>
                      </a:r>
                    </a:p>
                  </a:txBody>
                  <a:tcPr anchor="ctr">
                    <a:lnL w="0">
                      <a:noFill/>
                    </a:lnL>
                    <a:lnR w="0">
                      <a:noFill/>
                    </a:lnR>
                    <a:lnT w="9525">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7233947"/>
                  </a:ext>
                </a:extLst>
              </a:tr>
              <a:tr h="437660">
                <a:tc>
                  <a:txBody>
                    <a:bodyPr/>
                    <a:lstStyle/>
                    <a:p>
                      <a:pPr lvl="0" algn="l">
                        <a:lnSpc>
                          <a:spcPct val="100000"/>
                        </a:lnSpc>
                        <a:spcBef>
                          <a:spcPts val="0"/>
                        </a:spcBef>
                        <a:spcAft>
                          <a:spcPts val="0"/>
                        </a:spcAft>
                        <a:buNone/>
                      </a:pPr>
                      <a:r>
                        <a:rPr lang="en-US" sz="1600" b="0" i="0" u="none" strike="noStrike" noProof="0">
                          <a:solidFill>
                            <a:srgbClr val="0D2F49"/>
                          </a:solidFill>
                          <a:latin typeface="Gotham Book" panose="02000604040000020004" pitchFamily="50" charset="0"/>
                        </a:rPr>
                        <a:t>Meetings, Accepting</a:t>
                      </a:r>
                      <a:endParaRPr lang="en-US" sz="1600">
                        <a:solidFill>
                          <a:srgbClr val="0D2F49"/>
                        </a:solidFill>
                        <a:latin typeface="Gotham Book" panose="02000604040000020004" pitchFamily="50" charset="0"/>
                      </a:endParaRPr>
                    </a:p>
                  </a:txBody>
                  <a:tcPr anchor="ctr">
                    <a:lnL w="0">
                      <a:noFill/>
                    </a:lnL>
                    <a:lnR w="0">
                      <a:noFill/>
                    </a:lnR>
                    <a:lnT w="12700">
                      <a:solidFill>
                        <a:schemeClr val="tx1"/>
                      </a:solidFill>
                    </a:lnT>
                    <a:lnB w="0" cap="flat" cmpd="sng" algn="ctr">
                      <a:noFill/>
                      <a:prstDash val="solid"/>
                      <a:round/>
                      <a:headEnd type="none" w="med" len="med"/>
                      <a:tailEnd type="none" w="med" len="med"/>
                    </a:lnB>
                  </a:tcPr>
                </a:tc>
                <a:tc>
                  <a:txBody>
                    <a:bodyPr/>
                    <a:lstStyle/>
                    <a:p>
                      <a:pPr lvl="0" algn="r">
                        <a:buNone/>
                      </a:pPr>
                      <a:r>
                        <a:rPr lang="en-US" sz="1600" dirty="0">
                          <a:solidFill>
                            <a:srgbClr val="0D2F49"/>
                          </a:solidFill>
                          <a:latin typeface="Gotham Book" panose="02000604040000020004" pitchFamily="50" charset="0"/>
                        </a:rPr>
                        <a:t>13</a:t>
                      </a:r>
                    </a:p>
                  </a:txBody>
                  <a:tcPr anchor="ctr">
                    <a:lnL w="0">
                      <a:noFill/>
                    </a:lnL>
                    <a:lnR w="0">
                      <a:noFill/>
                    </a:lnR>
                    <a:lnT w="12700">
                      <a:solidFill>
                        <a:schemeClr val="tx1"/>
                      </a:solidFill>
                    </a:lnT>
                    <a:lnB w="0">
                      <a:noFill/>
                    </a:lnB>
                    <a:noFill/>
                  </a:tcPr>
                </a:tc>
                <a:extLst>
                  <a:ext uri="{0D108BD9-81ED-4DB2-BD59-A6C34878D82A}">
                    <a16:rowId xmlns:a16="http://schemas.microsoft.com/office/drawing/2014/main" val="1576814953"/>
                  </a:ext>
                </a:extLst>
              </a:tr>
            </a:tbl>
          </a:graphicData>
        </a:graphic>
      </p:graphicFrame>
      <p:graphicFrame>
        <p:nvGraphicFramePr>
          <p:cNvPr id="4" name="Table 3">
            <a:extLst>
              <a:ext uri="{FF2B5EF4-FFF2-40B4-BE49-F238E27FC236}">
                <a16:creationId xmlns:a16="http://schemas.microsoft.com/office/drawing/2014/main" id="{D76C1D9B-9F7F-37EC-281A-86A85FA3437D}"/>
              </a:ext>
            </a:extLst>
          </p:cNvPr>
          <p:cNvGraphicFramePr>
            <a:graphicFrameLocks noGrp="1"/>
          </p:cNvGraphicFramePr>
          <p:nvPr>
            <p:extLst>
              <p:ext uri="{D42A27DB-BD31-4B8C-83A1-F6EECF244321}">
                <p14:modId xmlns:p14="http://schemas.microsoft.com/office/powerpoint/2010/main" val="48264221"/>
              </p:ext>
            </p:extLst>
          </p:nvPr>
        </p:nvGraphicFramePr>
        <p:xfrm>
          <a:off x="6440138" y="1397058"/>
          <a:ext cx="5236074" cy="4388370"/>
        </p:xfrm>
        <a:graphic>
          <a:graphicData uri="http://schemas.openxmlformats.org/drawingml/2006/table">
            <a:tbl>
              <a:tblPr/>
              <a:tblGrid>
                <a:gridCol w="4442324">
                  <a:extLst>
                    <a:ext uri="{9D8B030D-6E8A-4147-A177-3AD203B41FA5}">
                      <a16:colId xmlns:a16="http://schemas.microsoft.com/office/drawing/2014/main" val="902512668"/>
                    </a:ext>
                  </a:extLst>
                </a:gridCol>
                <a:gridCol w="793750">
                  <a:extLst>
                    <a:ext uri="{9D8B030D-6E8A-4147-A177-3AD203B41FA5}">
                      <a16:colId xmlns:a16="http://schemas.microsoft.com/office/drawing/2014/main" val="3721317918"/>
                    </a:ext>
                  </a:extLst>
                </a:gridCol>
              </a:tblGrid>
              <a:tr h="438837">
                <a:tc>
                  <a:txBody>
                    <a:bodyPr/>
                    <a:lstStyle/>
                    <a:p>
                      <a:pPr lvl="0" algn="l">
                        <a:lnSpc>
                          <a:spcPct val="100000"/>
                        </a:lnSpc>
                        <a:spcBef>
                          <a:spcPts val="0"/>
                        </a:spcBef>
                        <a:spcAft>
                          <a:spcPts val="0"/>
                        </a:spcAft>
                        <a:buNone/>
                      </a:pPr>
                      <a:r>
                        <a:rPr lang="en-US" sz="1600" b="0" i="0" u="none" strike="noStrike" noProof="0">
                          <a:solidFill>
                            <a:srgbClr val="0D2F49"/>
                          </a:solidFill>
                          <a:latin typeface="Gotham Book" panose="02000604040000020004" pitchFamily="50" charset="0"/>
                        </a:rPr>
                        <a:t>Meetings, Unintentional Decline</a:t>
                      </a:r>
                      <a:endParaRPr lang="en-US" sz="1600">
                        <a:solidFill>
                          <a:srgbClr val="0D2F49"/>
                        </a:solidFill>
                        <a:latin typeface="Gotham Book" panose="02000604040000020004" pitchFamily="50" charset="0"/>
                      </a:endParaRPr>
                    </a:p>
                  </a:txBody>
                  <a:tcPr anchor="ctr">
                    <a:lnL w="0">
                      <a:noFill/>
                    </a:lnL>
                    <a:lnR w="0">
                      <a:noFill/>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a:solidFill>
                            <a:srgbClr val="0D2F49"/>
                          </a:solidFill>
                          <a:latin typeface="Gotham Book" panose="02000604040000020004" pitchFamily="50" charset="0"/>
                        </a:rPr>
                        <a:t>14</a:t>
                      </a:r>
                    </a:p>
                  </a:txBody>
                  <a:tcPr anchor="ctr">
                    <a:lnL w="0">
                      <a:noFill/>
                    </a:lnL>
                    <a:lnR w="0">
                      <a:noFill/>
                    </a:lnR>
                    <a:lnT w="0">
                      <a:noFill/>
                    </a:lnT>
                    <a:lnB w="12700">
                      <a:solidFill>
                        <a:schemeClr val="tx1"/>
                      </a:solidFill>
                    </a:lnB>
                    <a:noFill/>
                  </a:tcPr>
                </a:tc>
                <a:extLst>
                  <a:ext uri="{0D108BD9-81ED-4DB2-BD59-A6C34878D82A}">
                    <a16:rowId xmlns:a16="http://schemas.microsoft.com/office/drawing/2014/main" val="3012007271"/>
                  </a:ext>
                </a:extLst>
              </a:tr>
              <a:tr h="438837">
                <a:tc>
                  <a:txBody>
                    <a:bodyPr/>
                    <a:lstStyle/>
                    <a:p>
                      <a:pPr marL="0" lvl="0" indent="0" algn="l">
                        <a:lnSpc>
                          <a:spcPct val="100000"/>
                        </a:lnSpc>
                        <a:buNone/>
                      </a:pPr>
                      <a:r>
                        <a:rPr lang="en-US" sz="1600" b="0" i="0" u="none" strike="noStrike" baseline="0" noProof="0">
                          <a:solidFill>
                            <a:srgbClr val="0D2F49"/>
                          </a:solidFill>
                          <a:latin typeface="Gotham Book" panose="02000604040000020004" pitchFamily="50" charset="0"/>
                        </a:rPr>
                        <a:t>Export Contacts</a:t>
                      </a:r>
                      <a:endParaRPr lang="en-US" sz="1600">
                        <a:solidFill>
                          <a:srgbClr val="0D2F49"/>
                        </a:solidFill>
                        <a:latin typeface="Gotham Book" panose="02000604040000020004" pitchFamily="50" charset="0"/>
                      </a:endParaRPr>
                    </a:p>
                  </a:txBody>
                  <a:tcPr anchor="ctr">
                    <a:lnL w="0">
                      <a:noFill/>
                    </a:lnL>
                    <a:lnR w="0">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r"/>
                      <a:r>
                        <a:rPr lang="en-US" sz="1600">
                          <a:solidFill>
                            <a:srgbClr val="0D2F49"/>
                          </a:solidFill>
                          <a:latin typeface="Gotham Book" panose="02000604040000020004" pitchFamily="50" charset="0"/>
                        </a:rPr>
                        <a:t>15</a:t>
                      </a:r>
                    </a:p>
                  </a:txBody>
                  <a:tcPr anchor="ctr">
                    <a:lnL w="0">
                      <a:noFill/>
                    </a:lnL>
                    <a:lnR w="0">
                      <a:noFill/>
                    </a:lnR>
                    <a:lnT w="12700">
                      <a:solidFill>
                        <a:schemeClr val="tx1"/>
                      </a:solidFill>
                    </a:lnT>
                    <a:lnB w="9525">
                      <a:solidFill>
                        <a:schemeClr val="tx1"/>
                      </a:solidFill>
                    </a:lnB>
                    <a:noFill/>
                  </a:tcPr>
                </a:tc>
                <a:extLst>
                  <a:ext uri="{0D108BD9-81ED-4DB2-BD59-A6C34878D82A}">
                    <a16:rowId xmlns:a16="http://schemas.microsoft.com/office/drawing/2014/main" val="900942202"/>
                  </a:ext>
                </a:extLst>
              </a:tr>
              <a:tr h="438837">
                <a:tc>
                  <a:txBody>
                    <a:bodyPr/>
                    <a:lstStyle/>
                    <a:p>
                      <a:pPr marL="0" lvl="0" indent="0" algn="l">
                        <a:lnSpc>
                          <a:spcPct val="100000"/>
                        </a:lnSpc>
                        <a:buNone/>
                      </a:pPr>
                      <a:r>
                        <a:rPr lang="en-US" sz="1600" b="0" dirty="0">
                          <a:solidFill>
                            <a:srgbClr val="0D2F49"/>
                          </a:solidFill>
                          <a:latin typeface="Gotham Bold" pitchFamily="50" charset="0"/>
                        </a:rPr>
                        <a:t>SPONSORS ONLY</a:t>
                      </a: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endParaRPr lang="en-US" sz="1600">
                        <a:solidFill>
                          <a:srgbClr val="0D2F49"/>
                        </a:solidFill>
                        <a:latin typeface="Gotham Book" panose="02000604040000020004" pitchFamily="50" charset="0"/>
                      </a:endParaRPr>
                    </a:p>
                  </a:txBody>
                  <a:tcPr anchor="ctr">
                    <a:lnL w="0">
                      <a:noFill/>
                    </a:lnL>
                    <a:lnR w="0">
                      <a:noFill/>
                    </a:lnR>
                    <a:lnT w="9525">
                      <a:solidFill>
                        <a:schemeClr val="tx1"/>
                      </a:solidFill>
                    </a:lnT>
                    <a:lnB w="9525">
                      <a:solidFill>
                        <a:schemeClr val="tx1"/>
                      </a:solidFill>
                    </a:lnB>
                    <a:noFill/>
                  </a:tcPr>
                </a:tc>
                <a:extLst>
                  <a:ext uri="{0D108BD9-81ED-4DB2-BD59-A6C34878D82A}">
                    <a16:rowId xmlns:a16="http://schemas.microsoft.com/office/drawing/2014/main" val="705217009"/>
                  </a:ext>
                </a:extLst>
              </a:tr>
              <a:tr h="438837">
                <a:tc>
                  <a:txBody>
                    <a:bodyPr/>
                    <a:lstStyle/>
                    <a:p>
                      <a:pPr lvl="0" algn="l">
                        <a:lnSpc>
                          <a:spcPct val="100000"/>
                        </a:lnSpc>
                        <a:spcBef>
                          <a:spcPts val="0"/>
                        </a:spcBef>
                        <a:spcAft>
                          <a:spcPts val="0"/>
                        </a:spcAft>
                        <a:buNone/>
                      </a:pPr>
                      <a:r>
                        <a:rPr lang="en-US" sz="1600" b="0" i="0" u="none" strike="noStrike" noProof="0">
                          <a:solidFill>
                            <a:srgbClr val="0D2F49"/>
                          </a:solidFill>
                          <a:latin typeface="Gotham Book" panose="02000604040000020004" pitchFamily="50" charset="0"/>
                        </a:rPr>
                        <a:t>My Team Dashboard</a:t>
                      </a:r>
                      <a:endParaRPr lang="en-US" sz="1600">
                        <a:solidFill>
                          <a:srgbClr val="0D2F49"/>
                        </a:solidFill>
                        <a:latin typeface="Gotham Book" panose="02000604040000020004" pitchFamily="50"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lvl="0" algn="r">
                        <a:buNone/>
                      </a:pPr>
                      <a:r>
                        <a:rPr lang="en-US" sz="1600">
                          <a:solidFill>
                            <a:srgbClr val="0D2F49"/>
                          </a:solidFill>
                          <a:latin typeface="Gotham Book" panose="02000604040000020004" pitchFamily="50" charset="0"/>
                        </a:rPr>
                        <a:t>16</a:t>
                      </a:r>
                    </a:p>
                  </a:txBody>
                  <a:tcPr anchor="ctr">
                    <a:lnL w="0">
                      <a:noFill/>
                    </a:lnL>
                    <a:lnR w="0">
                      <a:noFill/>
                    </a:lnR>
                    <a:lnT w="9525">
                      <a:solidFill>
                        <a:schemeClr val="tx1"/>
                      </a:solidFill>
                    </a:lnT>
                    <a:lnB w="9525">
                      <a:solidFill>
                        <a:schemeClr val="tx1"/>
                      </a:solidFill>
                    </a:lnB>
                    <a:noFill/>
                  </a:tcPr>
                </a:tc>
                <a:extLst>
                  <a:ext uri="{0D108BD9-81ED-4DB2-BD59-A6C34878D82A}">
                    <a16:rowId xmlns:a16="http://schemas.microsoft.com/office/drawing/2014/main" val="287589646"/>
                  </a:ext>
                </a:extLst>
              </a:tr>
              <a:tr h="438837">
                <a:tc>
                  <a:txBody>
                    <a:bodyPr/>
                    <a:lstStyle/>
                    <a:p>
                      <a:pPr lvl="0" algn="l">
                        <a:lnSpc>
                          <a:spcPct val="100000"/>
                        </a:lnSpc>
                        <a:spcBef>
                          <a:spcPts val="0"/>
                        </a:spcBef>
                        <a:spcAft>
                          <a:spcPts val="0"/>
                        </a:spcAft>
                        <a:buNone/>
                      </a:pPr>
                      <a:r>
                        <a:rPr lang="en-US" sz="1600" b="0" i="0" u="none" strike="noStrike" noProof="0">
                          <a:solidFill>
                            <a:srgbClr val="0D2F49"/>
                          </a:solidFill>
                          <a:latin typeface="Gotham Book" panose="02000604040000020004" pitchFamily="50" charset="0"/>
                        </a:rPr>
                        <a:t>Team Members*</a:t>
                      </a:r>
                      <a:endParaRPr lang="en-US" sz="1600">
                        <a:solidFill>
                          <a:srgbClr val="0D2F49"/>
                        </a:solidFill>
                        <a:latin typeface="Gotham Book" panose="02000604040000020004" pitchFamily="50"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lvl="0" algn="r">
                        <a:buNone/>
                      </a:pPr>
                      <a:r>
                        <a:rPr lang="en-US" sz="1600">
                          <a:solidFill>
                            <a:srgbClr val="0D2F49"/>
                          </a:solidFill>
                          <a:latin typeface="Gotham Book" panose="02000604040000020004" pitchFamily="50" charset="0"/>
                        </a:rPr>
                        <a:t>17</a:t>
                      </a:r>
                    </a:p>
                  </a:txBody>
                  <a:tcPr anchor="ctr">
                    <a:lnL w="0">
                      <a:noFill/>
                    </a:lnL>
                    <a:lnR w="0">
                      <a:noFill/>
                    </a:lnR>
                    <a:lnT w="9525">
                      <a:solidFill>
                        <a:schemeClr val="tx1"/>
                      </a:solidFill>
                    </a:lnT>
                    <a:lnB w="9525">
                      <a:solidFill>
                        <a:schemeClr val="tx1"/>
                      </a:solidFill>
                    </a:lnB>
                    <a:noFill/>
                  </a:tcPr>
                </a:tc>
                <a:extLst>
                  <a:ext uri="{0D108BD9-81ED-4DB2-BD59-A6C34878D82A}">
                    <a16:rowId xmlns:a16="http://schemas.microsoft.com/office/drawing/2014/main" val="3900396477"/>
                  </a:ext>
                </a:extLst>
              </a:tr>
              <a:tr h="438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noProof="0">
                          <a:solidFill>
                            <a:srgbClr val="0D2F49"/>
                          </a:solidFill>
                          <a:latin typeface="Gotham Book" panose="02000604040000020004" pitchFamily="50" charset="0"/>
                        </a:rPr>
                        <a:t>Company Profile*</a:t>
                      </a:r>
                      <a:endParaRPr lang="en-US" sz="1600">
                        <a:solidFill>
                          <a:srgbClr val="0D2F49"/>
                        </a:solidFill>
                        <a:latin typeface="Gotham Book" panose="02000604040000020004" pitchFamily="50"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lvl="0" algn="r">
                        <a:buNone/>
                      </a:pPr>
                      <a:r>
                        <a:rPr lang="en-US" sz="1600">
                          <a:solidFill>
                            <a:srgbClr val="0D2F49"/>
                          </a:solidFill>
                          <a:latin typeface="Gotham Book" panose="02000604040000020004" pitchFamily="50" charset="0"/>
                        </a:rPr>
                        <a:t>18</a:t>
                      </a:r>
                    </a:p>
                  </a:txBody>
                  <a:tcPr anchor="ctr">
                    <a:lnL w="0">
                      <a:noFill/>
                    </a:lnL>
                    <a:lnR w="0">
                      <a:noFill/>
                    </a:lnR>
                    <a:lnT w="9525">
                      <a:solidFill>
                        <a:schemeClr val="tx1"/>
                      </a:solidFill>
                    </a:lnT>
                    <a:lnB w="9525">
                      <a:solidFill>
                        <a:schemeClr val="tx1"/>
                      </a:solidFill>
                    </a:lnB>
                    <a:noFill/>
                  </a:tcPr>
                </a:tc>
                <a:extLst>
                  <a:ext uri="{0D108BD9-81ED-4DB2-BD59-A6C34878D82A}">
                    <a16:rowId xmlns:a16="http://schemas.microsoft.com/office/drawing/2014/main" val="1981449898"/>
                  </a:ext>
                </a:extLst>
              </a:tr>
              <a:tr h="438837">
                <a:tc>
                  <a:txBody>
                    <a:bodyPr/>
                    <a:lstStyle/>
                    <a:p>
                      <a:pPr lvl="0" algn="l">
                        <a:lnSpc>
                          <a:spcPct val="100000"/>
                        </a:lnSpc>
                        <a:spcBef>
                          <a:spcPts val="0"/>
                        </a:spcBef>
                        <a:spcAft>
                          <a:spcPts val="0"/>
                        </a:spcAft>
                        <a:buNone/>
                      </a:pPr>
                      <a:r>
                        <a:rPr lang="en-US" sz="1600" b="0" i="0" u="none" strike="noStrike" noProof="0">
                          <a:solidFill>
                            <a:srgbClr val="0D2F49"/>
                          </a:solidFill>
                          <a:latin typeface="Gotham Book" panose="02000604040000020004" pitchFamily="50" charset="0"/>
                        </a:rPr>
                        <a:t>Leads*</a:t>
                      </a:r>
                      <a:endParaRPr lang="en-US" sz="1600">
                        <a:solidFill>
                          <a:srgbClr val="0D2F49"/>
                        </a:solidFill>
                        <a:latin typeface="Gotham Book" panose="02000604040000020004" pitchFamily="50"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lvl="0" algn="r">
                        <a:buNone/>
                      </a:pPr>
                      <a:r>
                        <a:rPr lang="en-US" sz="1600">
                          <a:solidFill>
                            <a:srgbClr val="0D2F49"/>
                          </a:solidFill>
                          <a:latin typeface="Gotham Book" panose="02000604040000020004" pitchFamily="50" charset="0"/>
                        </a:rPr>
                        <a:t>19</a:t>
                      </a:r>
                    </a:p>
                  </a:txBody>
                  <a:tcPr anchor="ctr">
                    <a:lnL w="0">
                      <a:noFill/>
                    </a:lnL>
                    <a:lnR w="0">
                      <a:noFill/>
                    </a:lnR>
                    <a:lnT w="9525" cap="flat" cmpd="sng" algn="ctr">
                      <a:solidFill>
                        <a:schemeClr val="tx1"/>
                      </a:solidFill>
                      <a:prstDash val="solid"/>
                      <a:round/>
                      <a:headEnd type="none" w="med" len="med"/>
                      <a:tailEnd type="none" w="med" len="med"/>
                    </a:lnT>
                    <a:lnB w="9524"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5685635"/>
                  </a:ext>
                </a:extLst>
              </a:tr>
              <a:tr h="438837">
                <a:tc>
                  <a:txBody>
                    <a:bodyPr/>
                    <a:lstStyle/>
                    <a:p>
                      <a:pPr lvl="0" algn="l">
                        <a:lnSpc>
                          <a:spcPct val="100000"/>
                        </a:lnSpc>
                        <a:spcBef>
                          <a:spcPts val="0"/>
                        </a:spcBef>
                        <a:spcAft>
                          <a:spcPts val="0"/>
                        </a:spcAft>
                        <a:buNone/>
                      </a:pPr>
                      <a:r>
                        <a:rPr lang="en-US" sz="1600" b="0" i="0" u="none" strike="noStrike" noProof="0" dirty="0">
                          <a:solidFill>
                            <a:srgbClr val="0D2F49"/>
                          </a:solidFill>
                          <a:latin typeface="Gotham Book" panose="02000604040000020004" pitchFamily="50" charset="0"/>
                        </a:rPr>
                        <a:t>Meetings, Request for Team Members*</a:t>
                      </a:r>
                    </a:p>
                  </a:txBody>
                  <a:tcPr anchor="ctr">
                    <a:lnL w="0">
                      <a:noFill/>
                    </a:lnL>
                    <a:lnR w="0">
                      <a:noFill/>
                    </a:lnR>
                    <a:lnT w="9525" cap="flat" cmpd="sng" algn="ctr">
                      <a:solidFill>
                        <a:schemeClr val="tx1"/>
                      </a:solidFill>
                      <a:prstDash val="solid"/>
                      <a:round/>
                      <a:headEnd type="none" w="med" len="med"/>
                      <a:tailEnd type="none" w="med" len="med"/>
                    </a:lnT>
                    <a:lnB w="9524" cap="flat" cmpd="sng" algn="ctr">
                      <a:solidFill>
                        <a:schemeClr val="tx1"/>
                      </a:solidFill>
                      <a:prstDash val="solid"/>
                      <a:round/>
                      <a:headEnd type="none" w="med" len="med"/>
                      <a:tailEnd type="none" w="med" len="med"/>
                    </a:lnB>
                  </a:tcPr>
                </a:tc>
                <a:tc>
                  <a:txBody>
                    <a:bodyPr/>
                    <a:lstStyle/>
                    <a:p>
                      <a:pPr lvl="0" algn="r">
                        <a:buNone/>
                      </a:pPr>
                      <a:r>
                        <a:rPr lang="en-US" sz="1600">
                          <a:solidFill>
                            <a:srgbClr val="0D2F49"/>
                          </a:solidFill>
                          <a:latin typeface="Gotham Book" panose="02000604040000020004" pitchFamily="50" charset="0"/>
                        </a:rPr>
                        <a:t>20</a:t>
                      </a:r>
                    </a:p>
                  </a:txBody>
                  <a:tcPr anchor="ctr">
                    <a:lnL w="0">
                      <a:noFill/>
                    </a:lnL>
                    <a:lnR w="0">
                      <a:noFill/>
                    </a:lnR>
                    <a:lnT w="9524" cap="flat" cmpd="sng" algn="ctr">
                      <a:solidFill>
                        <a:schemeClr val="tx1"/>
                      </a:solidFill>
                      <a:prstDash val="solid"/>
                      <a:round/>
                      <a:headEnd type="none" w="med" len="med"/>
                      <a:tailEnd type="none" w="med" len="med"/>
                    </a:lnT>
                    <a:lnB w="9524">
                      <a:solidFill>
                        <a:schemeClr val="tx1"/>
                      </a:solidFill>
                    </a:lnB>
                    <a:noFill/>
                  </a:tcPr>
                </a:tc>
                <a:extLst>
                  <a:ext uri="{0D108BD9-81ED-4DB2-BD59-A6C34878D82A}">
                    <a16:rowId xmlns:a16="http://schemas.microsoft.com/office/drawing/2014/main" val="1895153430"/>
                  </a:ext>
                </a:extLst>
              </a:tr>
              <a:tr h="438837">
                <a:tc>
                  <a:txBody>
                    <a:bodyPr/>
                    <a:lstStyle/>
                    <a:p>
                      <a:pPr lvl="0" algn="l">
                        <a:lnSpc>
                          <a:spcPct val="100000"/>
                        </a:lnSpc>
                        <a:spcBef>
                          <a:spcPts val="0"/>
                        </a:spcBef>
                        <a:spcAft>
                          <a:spcPts val="0"/>
                        </a:spcAft>
                        <a:buNone/>
                      </a:pPr>
                      <a:r>
                        <a:rPr lang="en-US" sz="1600" b="0" i="0" u="none" strike="noStrike" noProof="0">
                          <a:solidFill>
                            <a:srgbClr val="0D2F49"/>
                          </a:solidFill>
                          <a:latin typeface="Gotham Book" panose="02000604040000020004" pitchFamily="50" charset="0"/>
                        </a:rPr>
                        <a:t>Meetings, Accept for Team Members*</a:t>
                      </a:r>
                      <a:endParaRPr lang="en-US" sz="1600">
                        <a:solidFill>
                          <a:srgbClr val="0D2F49"/>
                        </a:solidFill>
                        <a:latin typeface="Gotham Book" panose="02000604040000020004" pitchFamily="50" charset="0"/>
                      </a:endParaRPr>
                    </a:p>
                  </a:txBody>
                  <a:tcPr anchor="ctr">
                    <a:lnL w="0">
                      <a:noFill/>
                    </a:lnL>
                    <a:lnR w="0">
                      <a:noFill/>
                    </a:lnR>
                    <a:lnT w="9524"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r">
                        <a:buNone/>
                      </a:pPr>
                      <a:r>
                        <a:rPr lang="en-US" sz="1600">
                          <a:solidFill>
                            <a:srgbClr val="0D2F49"/>
                          </a:solidFill>
                          <a:latin typeface="Gotham Book" panose="02000604040000020004" pitchFamily="50" charset="0"/>
                        </a:rPr>
                        <a:t>21</a:t>
                      </a:r>
                    </a:p>
                  </a:txBody>
                  <a:tcPr anchor="ctr">
                    <a:lnL w="0">
                      <a:noFill/>
                    </a:lnL>
                    <a:lnR w="0">
                      <a:noFill/>
                    </a:lnR>
                    <a:lnT w="9524" cap="flat" cmpd="sng" algn="ctr">
                      <a:solidFill>
                        <a:schemeClr val="tx1"/>
                      </a:solidFill>
                      <a:prstDash val="solid"/>
                      <a:round/>
                      <a:headEnd type="none" w="med" len="med"/>
                      <a:tailEnd type="none" w="med" len="med"/>
                    </a:lnT>
                    <a:lnB w="12700">
                      <a:solidFill>
                        <a:schemeClr val="tx1"/>
                      </a:solidFill>
                    </a:lnB>
                    <a:noFill/>
                  </a:tcPr>
                </a:tc>
                <a:extLst>
                  <a:ext uri="{0D108BD9-81ED-4DB2-BD59-A6C34878D82A}">
                    <a16:rowId xmlns:a16="http://schemas.microsoft.com/office/drawing/2014/main" val="3226367747"/>
                  </a:ext>
                </a:extLst>
              </a:tr>
              <a:tr h="438837">
                <a:tc>
                  <a:txBody>
                    <a:bodyPr/>
                    <a:lstStyle/>
                    <a:p>
                      <a:pPr lvl="0" algn="l">
                        <a:lnSpc>
                          <a:spcPct val="100000"/>
                        </a:lnSpc>
                        <a:spcBef>
                          <a:spcPts val="0"/>
                        </a:spcBef>
                        <a:spcAft>
                          <a:spcPts val="0"/>
                        </a:spcAft>
                        <a:buNone/>
                      </a:pPr>
                      <a:r>
                        <a:rPr lang="en-US" sz="1600" b="0" i="0" u="none" strike="noStrike" noProof="0" dirty="0">
                          <a:solidFill>
                            <a:srgbClr val="0D2F49"/>
                          </a:solidFill>
                          <a:latin typeface="Gotham Book" panose="02000604040000020004" pitchFamily="50" charset="0"/>
                        </a:rPr>
                        <a:t>Export Team Contacts*</a:t>
                      </a:r>
                      <a:endParaRPr lang="en-US" sz="1600" dirty="0">
                        <a:solidFill>
                          <a:srgbClr val="0D2F49"/>
                        </a:solidFill>
                        <a:latin typeface="Gotham Book" panose="02000604040000020004" pitchFamily="50" charset="0"/>
                      </a:endParaRPr>
                    </a:p>
                  </a:txBody>
                  <a:tcPr anchor="ctr">
                    <a:lnL w="0">
                      <a:noFill/>
                    </a:lnL>
                    <a:lnR w="0">
                      <a:noFill/>
                    </a:lnR>
                    <a:lnT w="12700" cap="flat" cmpd="sng" algn="ctr">
                      <a:solidFill>
                        <a:schemeClr val="tx1"/>
                      </a:solidFill>
                      <a:prstDash val="solid"/>
                      <a:round/>
                      <a:headEnd type="none" w="med" len="med"/>
                      <a:tailEnd type="none" w="med" len="med"/>
                    </a:lnT>
                    <a:lnB w="0">
                      <a:noFill/>
                    </a:lnB>
                  </a:tcPr>
                </a:tc>
                <a:tc>
                  <a:txBody>
                    <a:bodyPr/>
                    <a:lstStyle/>
                    <a:p>
                      <a:pPr lvl="0" algn="r">
                        <a:buNone/>
                      </a:pPr>
                      <a:r>
                        <a:rPr lang="en-US" sz="1600" dirty="0">
                          <a:solidFill>
                            <a:srgbClr val="0D2F49"/>
                          </a:solidFill>
                          <a:latin typeface="Gotham Book" panose="02000604040000020004" pitchFamily="50" charset="0"/>
                        </a:rPr>
                        <a:t>22</a:t>
                      </a:r>
                    </a:p>
                  </a:txBody>
                  <a:tcPr anchor="ctr">
                    <a:lnL w="0">
                      <a:noFill/>
                    </a:lnL>
                    <a:lnR w="0">
                      <a:noFill/>
                    </a:lnR>
                    <a:lnT w="12700" cap="flat" cmpd="sng" algn="ctr">
                      <a:solidFill>
                        <a:schemeClr val="tx1"/>
                      </a:solidFill>
                      <a:prstDash val="solid"/>
                      <a:round/>
                      <a:headEnd type="none" w="med" len="med"/>
                      <a:tailEnd type="none" w="med" len="med"/>
                    </a:lnT>
                    <a:lnB w="0">
                      <a:noFill/>
                    </a:lnB>
                    <a:noFill/>
                  </a:tcPr>
                </a:tc>
                <a:extLst>
                  <a:ext uri="{0D108BD9-81ED-4DB2-BD59-A6C34878D82A}">
                    <a16:rowId xmlns:a16="http://schemas.microsoft.com/office/drawing/2014/main" val="3227233947"/>
                  </a:ext>
                </a:extLst>
              </a:tr>
            </a:tbl>
          </a:graphicData>
        </a:graphic>
      </p:graphicFrame>
      <p:sp>
        <p:nvSpPr>
          <p:cNvPr id="9" name="TextBox 8">
            <a:extLst>
              <a:ext uri="{FF2B5EF4-FFF2-40B4-BE49-F238E27FC236}">
                <a16:creationId xmlns:a16="http://schemas.microsoft.com/office/drawing/2014/main" id="{65A86171-CFCD-1CBC-8E8E-42E7C2D81C39}"/>
              </a:ext>
            </a:extLst>
          </p:cNvPr>
          <p:cNvSpPr txBox="1"/>
          <p:nvPr/>
        </p:nvSpPr>
        <p:spPr>
          <a:xfrm>
            <a:off x="515788" y="627617"/>
            <a:ext cx="6506909" cy="769441"/>
          </a:xfrm>
          <a:prstGeom prst="rect">
            <a:avLst/>
          </a:prstGeom>
          <a:noFill/>
        </p:spPr>
        <p:txBody>
          <a:bodyPr wrap="none" rtlCol="0">
            <a:spAutoFit/>
          </a:bodyPr>
          <a:lstStyle/>
          <a:p>
            <a:r>
              <a:rPr lang="en-US" sz="4400" dirty="0">
                <a:solidFill>
                  <a:srgbClr val="0D2F49"/>
                </a:solidFill>
                <a:latin typeface="Gotham Bold" pitchFamily="50" charset="0"/>
              </a:rPr>
              <a:t>TABLE OF CONTENTS</a:t>
            </a:r>
          </a:p>
        </p:txBody>
      </p:sp>
    </p:spTree>
    <p:extLst>
      <p:ext uri="{BB962C8B-B14F-4D97-AF65-F5344CB8AC3E}">
        <p14:creationId xmlns:p14="http://schemas.microsoft.com/office/powerpoint/2010/main" val="3397605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C5CB5-89C1-7BC9-B3B4-71D54C3078E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B03D44C-7A1E-ED24-EF8A-D27540966F9B}"/>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2603" t="42480" r="2829" b="42937"/>
          <a:stretch>
            <a:fillRect/>
          </a:stretch>
        </p:blipFill>
        <p:spPr>
          <a:xfrm>
            <a:off x="-8431" y="0"/>
            <a:ext cx="12200431" cy="1280160"/>
          </a:xfrm>
          <a:prstGeom prst="rect">
            <a:avLst/>
          </a:prstGeom>
          <a:solidFill>
            <a:schemeClr val="bg2"/>
          </a:solidFill>
        </p:spPr>
      </p:pic>
      <p:pic>
        <p:nvPicPr>
          <p:cNvPr id="6" name="Picture 5">
            <a:extLst>
              <a:ext uri="{FF2B5EF4-FFF2-40B4-BE49-F238E27FC236}">
                <a16:creationId xmlns:a16="http://schemas.microsoft.com/office/drawing/2014/main" id="{F10ECDC0-A1AA-EA10-9D0A-EBEA85BFB1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1645" y="3180570"/>
            <a:ext cx="6351100" cy="3476284"/>
          </a:xfrm>
          <a:prstGeom prst="rect">
            <a:avLst/>
          </a:prstGeom>
          <a:ln>
            <a:solidFill>
              <a:schemeClr val="tx1"/>
            </a:solidFill>
          </a:ln>
        </p:spPr>
      </p:pic>
      <p:sp>
        <p:nvSpPr>
          <p:cNvPr id="2" name="TextBox 11">
            <a:extLst>
              <a:ext uri="{FF2B5EF4-FFF2-40B4-BE49-F238E27FC236}">
                <a16:creationId xmlns:a16="http://schemas.microsoft.com/office/drawing/2014/main" id="{314B9296-F38F-7C5B-6818-31DAB981F354}"/>
              </a:ext>
            </a:extLst>
          </p:cNvPr>
          <p:cNvSpPr txBox="1"/>
          <p:nvPr/>
        </p:nvSpPr>
        <p:spPr>
          <a:xfrm>
            <a:off x="583659" y="1382441"/>
            <a:ext cx="11186809" cy="176022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solidFill>
                  <a:srgbClr val="0D2F49"/>
                </a:solidFill>
                <a:latin typeface="Gotham Bold" pitchFamily="50" charset="0"/>
                <a:ea typeface="Gadugi"/>
              </a:rPr>
              <a:t>REQUEST FOR TEAM MEMBERS</a:t>
            </a:r>
          </a:p>
          <a:p>
            <a:pPr defTabSz="676656">
              <a:lnSpc>
                <a:spcPct val="150000"/>
              </a:lnSpc>
              <a:spcBef>
                <a:spcPts val="740"/>
              </a:spcBef>
            </a:pPr>
            <a:r>
              <a:rPr lang="en-US" sz="1400" dirty="0">
                <a:solidFill>
                  <a:srgbClr val="0D2F49"/>
                </a:solidFill>
                <a:latin typeface="Gotham Book" panose="02000604040000020004" pitchFamily="50" charset="0"/>
                <a:ea typeface="Gadugi"/>
              </a:rPr>
              <a:t>To request a meeting on behalf of one of your team members, navigate to "</a:t>
            </a:r>
            <a:r>
              <a:rPr lang="en-US" sz="1400" b="1" dirty="0">
                <a:solidFill>
                  <a:srgbClr val="0D2F49"/>
                </a:solidFill>
                <a:latin typeface="Gotham Book" panose="02000604040000020004" pitchFamily="50" charset="0"/>
                <a:ea typeface="Gadugi"/>
              </a:rPr>
              <a:t>My Team</a:t>
            </a:r>
            <a:r>
              <a:rPr lang="en-US" sz="1400" dirty="0">
                <a:solidFill>
                  <a:srgbClr val="0D2F49"/>
                </a:solidFill>
                <a:latin typeface="Gotham Book" panose="02000604040000020004" pitchFamily="50" charset="0"/>
                <a:ea typeface="Gadugi"/>
              </a:rPr>
              <a:t>" at the top right of the home page.  Then click "</a:t>
            </a:r>
            <a:r>
              <a:rPr lang="en-US" sz="1400" b="1" dirty="0">
                <a:solidFill>
                  <a:srgbClr val="0D2F49"/>
                </a:solidFill>
                <a:latin typeface="Gotham Book" panose="02000604040000020004" pitchFamily="50" charset="0"/>
                <a:ea typeface="Gadugi"/>
              </a:rPr>
              <a:t>Create a Meeting</a:t>
            </a:r>
            <a:r>
              <a:rPr lang="en-US" sz="1400" dirty="0">
                <a:solidFill>
                  <a:srgbClr val="0D2F49"/>
                </a:solidFill>
                <a:latin typeface="Gotham Book" panose="02000604040000020004" pitchFamily="50" charset="0"/>
                <a:ea typeface="Gadugi"/>
              </a:rPr>
              <a:t>".  Then indicate the team member to request the meeting on their behalf.  You can also navigate to the profile of who will receive the meeting request and click "</a:t>
            </a:r>
            <a:r>
              <a:rPr lang="en-US" sz="1400" b="1" dirty="0">
                <a:solidFill>
                  <a:srgbClr val="0D2F49"/>
                </a:solidFill>
                <a:latin typeface="Gotham Book" panose="02000604040000020004" pitchFamily="50" charset="0"/>
                <a:ea typeface="Gadugi"/>
              </a:rPr>
              <a:t>View As</a:t>
            </a:r>
            <a:r>
              <a:rPr lang="en-US" sz="1400" dirty="0">
                <a:solidFill>
                  <a:srgbClr val="0D2F49"/>
                </a:solidFill>
                <a:latin typeface="Gotham Book" panose="02000604040000020004" pitchFamily="50" charset="0"/>
                <a:ea typeface="Gadugi"/>
              </a:rPr>
              <a:t>" to change the person requesting the meeting to a Team Member.</a:t>
            </a:r>
          </a:p>
        </p:txBody>
      </p:sp>
      <p:sp>
        <p:nvSpPr>
          <p:cNvPr id="3" name="Slide Number Placeholder 2">
            <a:extLst>
              <a:ext uri="{FF2B5EF4-FFF2-40B4-BE49-F238E27FC236}">
                <a16:creationId xmlns:a16="http://schemas.microsoft.com/office/drawing/2014/main" id="{78DECE54-9B42-4816-5D4D-2FCD108D3EAC}"/>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20</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9D759CF-F903-D454-A430-9B07F3CD5E70}"/>
              </a:ext>
            </a:extLst>
          </p:cNvPr>
          <p:cNvSpPr txBox="1"/>
          <p:nvPr/>
        </p:nvSpPr>
        <p:spPr>
          <a:xfrm>
            <a:off x="583659" y="363596"/>
            <a:ext cx="9213484" cy="707886"/>
          </a:xfrm>
          <a:prstGeom prst="rect">
            <a:avLst/>
          </a:prstGeom>
          <a:noFill/>
        </p:spPr>
        <p:txBody>
          <a:bodyPr wrap="square" lIns="91440" tIns="45720" rIns="91440" bIns="45720" rtlCol="0" anchor="t">
            <a:spAutoFit/>
          </a:bodyPr>
          <a:lstStyle/>
          <a:p>
            <a:r>
              <a:rPr lang="en-US" sz="4000" dirty="0">
                <a:solidFill>
                  <a:srgbClr val="0D2F49"/>
                </a:solidFill>
                <a:latin typeface="Gotham Bold" pitchFamily="50" charset="0"/>
              </a:rPr>
              <a:t>MEETINGS*</a:t>
            </a:r>
            <a:endParaRPr lang="en-US" dirty="0">
              <a:solidFill>
                <a:srgbClr val="0D2F49"/>
              </a:solidFill>
              <a:latin typeface="Gotham Bold" pitchFamily="50" charset="0"/>
            </a:endParaRPr>
          </a:p>
        </p:txBody>
      </p:sp>
      <p:sp>
        <p:nvSpPr>
          <p:cNvPr id="14" name="Flowchart: Connector 13">
            <a:extLst>
              <a:ext uri="{FF2B5EF4-FFF2-40B4-BE49-F238E27FC236}">
                <a16:creationId xmlns:a16="http://schemas.microsoft.com/office/drawing/2014/main" id="{CBA6C09E-2C45-0636-2A2E-D0F58F079BD1}"/>
              </a:ext>
            </a:extLst>
          </p:cNvPr>
          <p:cNvSpPr/>
          <p:nvPr/>
        </p:nvSpPr>
        <p:spPr>
          <a:xfrm>
            <a:off x="6096000" y="3116487"/>
            <a:ext cx="558771" cy="572669"/>
          </a:xfrm>
          <a:prstGeom prst="flowChartConnector">
            <a:avLst/>
          </a:prstGeom>
          <a:noFill/>
          <a:ln w="28575">
            <a:solidFill>
              <a:srgbClr val="F054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grpSp>
        <p:nvGrpSpPr>
          <p:cNvPr id="15" name="Group 14">
            <a:extLst>
              <a:ext uri="{FF2B5EF4-FFF2-40B4-BE49-F238E27FC236}">
                <a16:creationId xmlns:a16="http://schemas.microsoft.com/office/drawing/2014/main" id="{BC5A64DE-E475-9C9E-7FE2-4A67D7E7B746}"/>
              </a:ext>
            </a:extLst>
          </p:cNvPr>
          <p:cNvGrpSpPr/>
          <p:nvPr/>
        </p:nvGrpSpPr>
        <p:grpSpPr>
          <a:xfrm>
            <a:off x="339565" y="3609115"/>
            <a:ext cx="498635" cy="498635"/>
            <a:chOff x="4872813" y="2900129"/>
            <a:chExt cx="498635" cy="498635"/>
          </a:xfrm>
        </p:grpSpPr>
        <p:sp>
          <p:nvSpPr>
            <p:cNvPr id="16" name="Oval 15">
              <a:extLst>
                <a:ext uri="{FF2B5EF4-FFF2-40B4-BE49-F238E27FC236}">
                  <a16:creationId xmlns:a16="http://schemas.microsoft.com/office/drawing/2014/main" id="{2A53473B-051D-5FE7-BA49-B507EFD39FD1}"/>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7" name="Graphic 16" descr="Circle with left arrow with solid fill">
              <a:extLst>
                <a:ext uri="{FF2B5EF4-FFF2-40B4-BE49-F238E27FC236}">
                  <a16:creationId xmlns:a16="http://schemas.microsoft.com/office/drawing/2014/main" id="{4928EA4B-ECF0-37D6-DDA0-0B7DC84056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872813" y="2900129"/>
              <a:ext cx="498635" cy="498635"/>
            </a:xfrm>
            <a:prstGeom prst="rect">
              <a:avLst/>
            </a:prstGeom>
          </p:spPr>
        </p:pic>
      </p:grpSp>
      <p:pic>
        <p:nvPicPr>
          <p:cNvPr id="12" name="Picture 11">
            <a:extLst>
              <a:ext uri="{FF2B5EF4-FFF2-40B4-BE49-F238E27FC236}">
                <a16:creationId xmlns:a16="http://schemas.microsoft.com/office/drawing/2014/main" id="{8F7D5ACA-5F7D-75C5-F596-E89387CD0AE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836261" y="2944051"/>
            <a:ext cx="1921764" cy="3777424"/>
          </a:xfrm>
          <a:prstGeom prst="rect">
            <a:avLst/>
          </a:prstGeom>
          <a:ln>
            <a:solidFill>
              <a:schemeClr val="tx1"/>
            </a:solidFill>
          </a:ln>
        </p:spPr>
      </p:pic>
      <p:grpSp>
        <p:nvGrpSpPr>
          <p:cNvPr id="19" name="Group 18">
            <a:extLst>
              <a:ext uri="{FF2B5EF4-FFF2-40B4-BE49-F238E27FC236}">
                <a16:creationId xmlns:a16="http://schemas.microsoft.com/office/drawing/2014/main" id="{47F9D302-A483-C8C7-8128-42D3B548868A}"/>
              </a:ext>
            </a:extLst>
          </p:cNvPr>
          <p:cNvGrpSpPr/>
          <p:nvPr/>
        </p:nvGrpSpPr>
        <p:grpSpPr>
          <a:xfrm>
            <a:off x="4691766" y="4556729"/>
            <a:ext cx="498635" cy="498635"/>
            <a:chOff x="4872813" y="2900129"/>
            <a:chExt cx="498635" cy="498635"/>
          </a:xfrm>
        </p:grpSpPr>
        <p:sp>
          <p:nvSpPr>
            <p:cNvPr id="20" name="Oval 19">
              <a:extLst>
                <a:ext uri="{FF2B5EF4-FFF2-40B4-BE49-F238E27FC236}">
                  <a16:creationId xmlns:a16="http://schemas.microsoft.com/office/drawing/2014/main" id="{BB737C3E-5D06-8AED-CF24-11AD01B5998F}"/>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21" name="Graphic 20" descr="Circle with left arrow with solid fill">
              <a:extLst>
                <a:ext uri="{FF2B5EF4-FFF2-40B4-BE49-F238E27FC236}">
                  <a16:creationId xmlns:a16="http://schemas.microsoft.com/office/drawing/2014/main" id="{C28D182B-4DF8-C3A3-8017-425E20957A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872813" y="2900129"/>
              <a:ext cx="498635" cy="498635"/>
            </a:xfrm>
            <a:prstGeom prst="rect">
              <a:avLst/>
            </a:prstGeom>
          </p:spPr>
        </p:pic>
      </p:grpSp>
    </p:spTree>
    <p:extLst>
      <p:ext uri="{BB962C8B-B14F-4D97-AF65-F5344CB8AC3E}">
        <p14:creationId xmlns:p14="http://schemas.microsoft.com/office/powerpoint/2010/main" val="3703701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16B8C-CCB7-BBF3-E63B-8B9DD700B5C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91FFE70-CE71-1908-3F5B-CA1C4A81C073}"/>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2603" t="42480" r="2829" b="42937"/>
          <a:stretch>
            <a:fillRect/>
          </a:stretch>
        </p:blipFill>
        <p:spPr>
          <a:xfrm>
            <a:off x="-8431" y="0"/>
            <a:ext cx="12200431" cy="1280160"/>
          </a:xfrm>
          <a:prstGeom prst="rect">
            <a:avLst/>
          </a:prstGeom>
          <a:solidFill>
            <a:schemeClr val="bg2"/>
          </a:solidFill>
        </p:spPr>
      </p:pic>
      <p:pic>
        <p:nvPicPr>
          <p:cNvPr id="10" name="Picture 9">
            <a:extLst>
              <a:ext uri="{FF2B5EF4-FFF2-40B4-BE49-F238E27FC236}">
                <a16:creationId xmlns:a16="http://schemas.microsoft.com/office/drawing/2014/main" id="{64040A29-6477-2FEF-9678-BF598E74D9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0925" y="3250958"/>
            <a:ext cx="7515337" cy="3131894"/>
          </a:xfrm>
          <a:prstGeom prst="rect">
            <a:avLst/>
          </a:prstGeom>
          <a:ln>
            <a:solidFill>
              <a:schemeClr val="tx1"/>
            </a:solidFill>
          </a:ln>
        </p:spPr>
      </p:pic>
      <p:pic>
        <p:nvPicPr>
          <p:cNvPr id="11" name="Picture 10">
            <a:extLst>
              <a:ext uri="{FF2B5EF4-FFF2-40B4-BE49-F238E27FC236}">
                <a16:creationId xmlns:a16="http://schemas.microsoft.com/office/drawing/2014/main" id="{292C9646-8C62-A501-AF11-7111C8292E09}"/>
              </a:ext>
            </a:extLst>
          </p:cNvPr>
          <p:cNvPicPr>
            <a:picLocks noChangeAspect="1"/>
          </p:cNvPicPr>
          <p:nvPr/>
        </p:nvPicPr>
        <p:blipFill>
          <a:blip r:embed="rId4">
            <a:extLst>
              <a:ext uri="{28A0092B-C50C-407E-A947-70E740481C1C}">
                <a14:useLocalDpi xmlns:a14="http://schemas.microsoft.com/office/drawing/2010/main" val="0"/>
              </a:ext>
            </a:extLst>
          </a:blip>
          <a:srcRect l="2203" r="2203"/>
          <a:stretch/>
        </p:blipFill>
        <p:spPr bwMode="auto">
          <a:xfrm>
            <a:off x="9073610" y="3224070"/>
            <a:ext cx="1685852" cy="3466459"/>
          </a:xfrm>
          <a:prstGeom prst="rect">
            <a:avLst/>
          </a:prstGeom>
          <a:noFill/>
          <a:ln>
            <a:solidFill>
              <a:schemeClr val="tx1"/>
            </a:solidFill>
          </a:ln>
        </p:spPr>
      </p:pic>
      <p:sp>
        <p:nvSpPr>
          <p:cNvPr id="2" name="TextBox 11">
            <a:extLst>
              <a:ext uri="{FF2B5EF4-FFF2-40B4-BE49-F238E27FC236}">
                <a16:creationId xmlns:a16="http://schemas.microsoft.com/office/drawing/2014/main" id="{5DFC6E8F-DA2D-944D-AC6F-5A9EAC7D4C90}"/>
              </a:ext>
            </a:extLst>
          </p:cNvPr>
          <p:cNvSpPr txBox="1"/>
          <p:nvPr/>
        </p:nvSpPr>
        <p:spPr>
          <a:xfrm>
            <a:off x="583659" y="1314073"/>
            <a:ext cx="11186809" cy="144154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latin typeface="Gotham Bold" pitchFamily="50" charset="0"/>
                <a:ea typeface="Gadugi"/>
              </a:rPr>
              <a:t>ACCEPT FOR TEAM MEMBERS</a:t>
            </a:r>
          </a:p>
          <a:p>
            <a:pPr defTabSz="676656">
              <a:lnSpc>
                <a:spcPct val="150000"/>
              </a:lnSpc>
              <a:spcBef>
                <a:spcPts val="740"/>
              </a:spcBef>
            </a:pPr>
            <a:r>
              <a:rPr lang="en-US" sz="1400" dirty="0">
                <a:solidFill>
                  <a:srgbClr val="0D2F49"/>
                </a:solidFill>
                <a:latin typeface="Gotham Book" panose="02000604040000020004" pitchFamily="50" charset="0"/>
                <a:ea typeface="Gadugi"/>
              </a:rPr>
              <a:t>To accept a meeting on behalf of one of your Team Members, navigate to "</a:t>
            </a:r>
            <a:r>
              <a:rPr lang="en-US" sz="1400" b="1" dirty="0">
                <a:solidFill>
                  <a:srgbClr val="0D2F49"/>
                </a:solidFill>
                <a:latin typeface="Gotham Book" panose="02000604040000020004" pitchFamily="50" charset="0"/>
                <a:ea typeface="Gadugi"/>
              </a:rPr>
              <a:t>My Team</a:t>
            </a:r>
            <a:r>
              <a:rPr lang="en-US" sz="1400" dirty="0">
                <a:solidFill>
                  <a:srgbClr val="0D2F49"/>
                </a:solidFill>
                <a:latin typeface="Gotham Book" panose="02000604040000020004" pitchFamily="50" charset="0"/>
                <a:ea typeface="Gadugi"/>
              </a:rPr>
              <a:t>" at the top right of the home page.  Then click "</a:t>
            </a:r>
            <a:r>
              <a:rPr lang="en-US" sz="1400" b="1" dirty="0">
                <a:solidFill>
                  <a:srgbClr val="0D2F49"/>
                </a:solidFill>
                <a:latin typeface="Gotham Book" panose="02000604040000020004" pitchFamily="50" charset="0"/>
                <a:ea typeface="Gadugi"/>
              </a:rPr>
              <a:t>Pending</a:t>
            </a:r>
            <a:r>
              <a:rPr lang="en-US" sz="1400" dirty="0">
                <a:solidFill>
                  <a:srgbClr val="0D2F49"/>
                </a:solidFill>
                <a:latin typeface="Gotham Book" panose="02000604040000020004" pitchFamily="50" charset="0"/>
                <a:ea typeface="Gadugi"/>
              </a:rPr>
              <a:t>" under "</a:t>
            </a:r>
            <a:r>
              <a:rPr lang="en-US" sz="1400" b="1" dirty="0">
                <a:solidFill>
                  <a:srgbClr val="0D2F49"/>
                </a:solidFill>
                <a:latin typeface="Gotham Book" panose="02000604040000020004" pitchFamily="50" charset="0"/>
                <a:ea typeface="Gadugi"/>
              </a:rPr>
              <a:t>Status</a:t>
            </a:r>
            <a:r>
              <a:rPr lang="en-US" sz="1400" dirty="0">
                <a:solidFill>
                  <a:srgbClr val="0D2F49"/>
                </a:solidFill>
                <a:latin typeface="Gotham Book" panose="02000604040000020004" pitchFamily="50" charset="0"/>
                <a:ea typeface="Gadugi"/>
              </a:rPr>
              <a:t>" at the top.  After clicking on the Meeting, you'll be directed to the organizers profile.  Then click "</a:t>
            </a:r>
            <a:r>
              <a:rPr lang="en-US" sz="1400" b="1" dirty="0">
                <a:solidFill>
                  <a:srgbClr val="0D2F49"/>
                </a:solidFill>
                <a:latin typeface="Gotham Book" panose="02000604040000020004" pitchFamily="50" charset="0"/>
                <a:ea typeface="Gadugi"/>
              </a:rPr>
              <a:t>Accept</a:t>
            </a:r>
            <a:r>
              <a:rPr lang="en-US" sz="1400" dirty="0">
                <a:solidFill>
                  <a:srgbClr val="0D2F49"/>
                </a:solidFill>
                <a:latin typeface="Gotham Book" panose="02000604040000020004" pitchFamily="50" charset="0"/>
                <a:ea typeface="Gadugi"/>
              </a:rPr>
              <a:t>".  Both parties will receive an email confirmation of the meeting. </a:t>
            </a:r>
          </a:p>
        </p:txBody>
      </p:sp>
      <p:sp>
        <p:nvSpPr>
          <p:cNvPr id="3" name="Slide Number Placeholder 2">
            <a:extLst>
              <a:ext uri="{FF2B5EF4-FFF2-40B4-BE49-F238E27FC236}">
                <a16:creationId xmlns:a16="http://schemas.microsoft.com/office/drawing/2014/main" id="{2DAB881B-643F-55D0-35CC-2A86FB8095AD}"/>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21</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3331A01-14F6-D5C8-6F9E-931AC8347F2A}"/>
              </a:ext>
            </a:extLst>
          </p:cNvPr>
          <p:cNvSpPr txBox="1"/>
          <p:nvPr/>
        </p:nvSpPr>
        <p:spPr>
          <a:xfrm>
            <a:off x="583659" y="363596"/>
            <a:ext cx="9213484" cy="707886"/>
          </a:xfrm>
          <a:prstGeom prst="rect">
            <a:avLst/>
          </a:prstGeom>
          <a:noFill/>
        </p:spPr>
        <p:txBody>
          <a:bodyPr wrap="square" lIns="91440" tIns="45720" rIns="91440" bIns="45720" rtlCol="0" anchor="t">
            <a:spAutoFit/>
          </a:bodyPr>
          <a:lstStyle/>
          <a:p>
            <a:r>
              <a:rPr lang="en-US" sz="4000" dirty="0">
                <a:solidFill>
                  <a:srgbClr val="0D2F49"/>
                </a:solidFill>
                <a:latin typeface="Gotham Bold" pitchFamily="50" charset="0"/>
              </a:rPr>
              <a:t>MEETINGS*</a:t>
            </a:r>
            <a:endParaRPr lang="en-US" dirty="0">
              <a:solidFill>
                <a:srgbClr val="0D2F49"/>
              </a:solidFill>
              <a:latin typeface="Gotham Bold" pitchFamily="50" charset="0"/>
            </a:endParaRPr>
          </a:p>
        </p:txBody>
      </p:sp>
      <p:sp>
        <p:nvSpPr>
          <p:cNvPr id="14" name="Flowchart: Connector 13">
            <a:extLst>
              <a:ext uri="{FF2B5EF4-FFF2-40B4-BE49-F238E27FC236}">
                <a16:creationId xmlns:a16="http://schemas.microsoft.com/office/drawing/2014/main" id="{8D45D794-EABD-6F0B-C520-998E0784C901}"/>
              </a:ext>
            </a:extLst>
          </p:cNvPr>
          <p:cNvSpPr/>
          <p:nvPr/>
        </p:nvSpPr>
        <p:spPr>
          <a:xfrm>
            <a:off x="6870597" y="3154680"/>
            <a:ext cx="657963" cy="607633"/>
          </a:xfrm>
          <a:prstGeom prst="flowChartConnector">
            <a:avLst/>
          </a:prstGeom>
          <a:noFill/>
          <a:ln w="28575">
            <a:solidFill>
              <a:srgbClr val="F054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grpSp>
        <p:nvGrpSpPr>
          <p:cNvPr id="15" name="Group 14">
            <a:extLst>
              <a:ext uri="{FF2B5EF4-FFF2-40B4-BE49-F238E27FC236}">
                <a16:creationId xmlns:a16="http://schemas.microsoft.com/office/drawing/2014/main" id="{4E82094A-D4F2-3321-0C96-DFA8AF109D91}"/>
              </a:ext>
            </a:extLst>
          </p:cNvPr>
          <p:cNvGrpSpPr/>
          <p:nvPr/>
        </p:nvGrpSpPr>
        <p:grpSpPr>
          <a:xfrm>
            <a:off x="162275" y="3808033"/>
            <a:ext cx="498635" cy="498635"/>
            <a:chOff x="4872813" y="2900129"/>
            <a:chExt cx="498635" cy="498635"/>
          </a:xfrm>
        </p:grpSpPr>
        <p:sp>
          <p:nvSpPr>
            <p:cNvPr id="16" name="Oval 15">
              <a:extLst>
                <a:ext uri="{FF2B5EF4-FFF2-40B4-BE49-F238E27FC236}">
                  <a16:creationId xmlns:a16="http://schemas.microsoft.com/office/drawing/2014/main" id="{C7FE723E-0818-975B-FCF4-089F66B647E1}"/>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7" name="Graphic 16" descr="Circle with left arrow with solid fill">
              <a:extLst>
                <a:ext uri="{FF2B5EF4-FFF2-40B4-BE49-F238E27FC236}">
                  <a16:creationId xmlns:a16="http://schemas.microsoft.com/office/drawing/2014/main" id="{A7F77C01-956A-E445-2A2D-C16C913A1C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872813" y="2900129"/>
              <a:ext cx="498635" cy="498635"/>
            </a:xfrm>
            <a:prstGeom prst="rect">
              <a:avLst/>
            </a:prstGeom>
          </p:spPr>
        </p:pic>
      </p:grpSp>
      <p:grpSp>
        <p:nvGrpSpPr>
          <p:cNvPr id="19" name="Group 18">
            <a:extLst>
              <a:ext uri="{FF2B5EF4-FFF2-40B4-BE49-F238E27FC236}">
                <a16:creationId xmlns:a16="http://schemas.microsoft.com/office/drawing/2014/main" id="{DBC90A3F-5F9A-E255-310C-7E3468826D92}"/>
              </a:ext>
            </a:extLst>
          </p:cNvPr>
          <p:cNvGrpSpPr/>
          <p:nvPr/>
        </p:nvGrpSpPr>
        <p:grpSpPr>
          <a:xfrm>
            <a:off x="1432538" y="4567587"/>
            <a:ext cx="498635" cy="498635"/>
            <a:chOff x="4872813" y="2900129"/>
            <a:chExt cx="498635" cy="498635"/>
          </a:xfrm>
        </p:grpSpPr>
        <p:sp>
          <p:nvSpPr>
            <p:cNvPr id="20" name="Oval 19">
              <a:extLst>
                <a:ext uri="{FF2B5EF4-FFF2-40B4-BE49-F238E27FC236}">
                  <a16:creationId xmlns:a16="http://schemas.microsoft.com/office/drawing/2014/main" id="{FB2EBF9B-A2AD-3149-81C9-1230A5C2AF0C}"/>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21" name="Graphic 20" descr="Circle with left arrow with solid fill">
              <a:extLst>
                <a:ext uri="{FF2B5EF4-FFF2-40B4-BE49-F238E27FC236}">
                  <a16:creationId xmlns:a16="http://schemas.microsoft.com/office/drawing/2014/main" id="{36A54733-477B-983D-31A3-C4B38545E7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872813" y="2900129"/>
              <a:ext cx="498635" cy="498635"/>
            </a:xfrm>
            <a:prstGeom prst="rect">
              <a:avLst/>
            </a:prstGeom>
          </p:spPr>
        </p:pic>
      </p:grpSp>
      <p:sp>
        <p:nvSpPr>
          <p:cNvPr id="5" name="TextBox 11">
            <a:extLst>
              <a:ext uri="{FF2B5EF4-FFF2-40B4-BE49-F238E27FC236}">
                <a16:creationId xmlns:a16="http://schemas.microsoft.com/office/drawing/2014/main" id="{222363E8-1675-0AC3-C848-3204E82753EE}"/>
              </a:ext>
            </a:extLst>
          </p:cNvPr>
          <p:cNvSpPr txBox="1"/>
          <p:nvPr/>
        </p:nvSpPr>
        <p:spPr>
          <a:xfrm>
            <a:off x="2938671" y="2755621"/>
            <a:ext cx="1992404" cy="41857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WEB PLATFORM</a:t>
            </a:r>
            <a:endParaRPr lang="en-US" sz="2800" dirty="0">
              <a:solidFill>
                <a:srgbClr val="0D2F49"/>
              </a:solidFill>
              <a:latin typeface="Gotham Bold" pitchFamily="50" charset="0"/>
              <a:ea typeface="Gadugi"/>
            </a:endParaRPr>
          </a:p>
        </p:txBody>
      </p:sp>
      <p:sp>
        <p:nvSpPr>
          <p:cNvPr id="8" name="TextBox 7">
            <a:extLst>
              <a:ext uri="{FF2B5EF4-FFF2-40B4-BE49-F238E27FC236}">
                <a16:creationId xmlns:a16="http://schemas.microsoft.com/office/drawing/2014/main" id="{63CBAE3B-4A85-1047-F95C-B6763423F73C}"/>
              </a:ext>
            </a:extLst>
          </p:cNvPr>
          <p:cNvSpPr txBox="1"/>
          <p:nvPr/>
        </p:nvSpPr>
        <p:spPr>
          <a:xfrm>
            <a:off x="9136365" y="2832382"/>
            <a:ext cx="1560341" cy="41857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MOBILE APP</a:t>
            </a:r>
            <a:endParaRPr lang="en-US" sz="2800" dirty="0">
              <a:solidFill>
                <a:srgbClr val="0D2F49"/>
              </a:solidFill>
              <a:latin typeface="Gotham Bold" pitchFamily="50" charset="0"/>
              <a:ea typeface="Gadugi"/>
            </a:endParaRPr>
          </a:p>
        </p:txBody>
      </p:sp>
    </p:spTree>
    <p:extLst>
      <p:ext uri="{BB962C8B-B14F-4D97-AF65-F5344CB8AC3E}">
        <p14:creationId xmlns:p14="http://schemas.microsoft.com/office/powerpoint/2010/main" val="53810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02DF8-2775-2C77-9DEA-B0969A56760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98CD668-77A7-9ECE-5EFB-FADA17072AD3}"/>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2603" t="42480" r="2829" b="42937"/>
          <a:stretch>
            <a:fillRect/>
          </a:stretch>
        </p:blipFill>
        <p:spPr>
          <a:xfrm>
            <a:off x="-8431" y="0"/>
            <a:ext cx="12200431" cy="1280160"/>
          </a:xfrm>
          <a:prstGeom prst="rect">
            <a:avLst/>
          </a:prstGeom>
          <a:solidFill>
            <a:schemeClr val="bg2"/>
          </a:solidFill>
        </p:spPr>
      </p:pic>
      <p:pic>
        <p:nvPicPr>
          <p:cNvPr id="9" name="Picture 8">
            <a:extLst>
              <a:ext uri="{FF2B5EF4-FFF2-40B4-BE49-F238E27FC236}">
                <a16:creationId xmlns:a16="http://schemas.microsoft.com/office/drawing/2014/main" id="{6DFD412A-332C-C97F-A68D-2E4BB5E6AB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82071" y="3309973"/>
            <a:ext cx="6140019" cy="2653276"/>
          </a:xfrm>
          <a:prstGeom prst="rect">
            <a:avLst/>
          </a:prstGeom>
          <a:ln>
            <a:solidFill>
              <a:schemeClr val="tx1"/>
            </a:solidFill>
          </a:ln>
        </p:spPr>
      </p:pic>
      <p:pic>
        <p:nvPicPr>
          <p:cNvPr id="12" name="Picture 11">
            <a:extLst>
              <a:ext uri="{FF2B5EF4-FFF2-40B4-BE49-F238E27FC236}">
                <a16:creationId xmlns:a16="http://schemas.microsoft.com/office/drawing/2014/main" id="{D0A5E284-6020-9F50-B5E0-12CC66883ACD}"/>
              </a:ext>
            </a:extLst>
          </p:cNvPr>
          <p:cNvPicPr>
            <a:picLocks noChangeAspect="1"/>
          </p:cNvPicPr>
          <p:nvPr/>
        </p:nvPicPr>
        <p:blipFill>
          <a:blip r:embed="rId4">
            <a:extLst>
              <a:ext uri="{28A0092B-C50C-407E-A947-70E740481C1C}">
                <a14:useLocalDpi xmlns:a14="http://schemas.microsoft.com/office/drawing/2010/main" val="0"/>
              </a:ext>
            </a:extLst>
          </a:blip>
          <a:srcRect l="1527" r="1527"/>
          <a:stretch/>
        </p:blipFill>
        <p:spPr bwMode="auto">
          <a:xfrm>
            <a:off x="9017991" y="2834524"/>
            <a:ext cx="1810535" cy="3670870"/>
          </a:xfrm>
          <a:prstGeom prst="rect">
            <a:avLst/>
          </a:prstGeom>
          <a:noFill/>
          <a:ln>
            <a:solidFill>
              <a:schemeClr val="tx1"/>
            </a:solidFill>
          </a:ln>
        </p:spPr>
      </p:pic>
      <p:sp>
        <p:nvSpPr>
          <p:cNvPr id="2" name="TextBox 11">
            <a:extLst>
              <a:ext uri="{FF2B5EF4-FFF2-40B4-BE49-F238E27FC236}">
                <a16:creationId xmlns:a16="http://schemas.microsoft.com/office/drawing/2014/main" id="{D2BAFC89-9929-A2C6-301C-51A41A156C85}"/>
              </a:ext>
            </a:extLst>
          </p:cNvPr>
          <p:cNvSpPr txBox="1"/>
          <p:nvPr/>
        </p:nvSpPr>
        <p:spPr>
          <a:xfrm>
            <a:off x="583659" y="1382441"/>
            <a:ext cx="11186809" cy="111838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solidFill>
                  <a:srgbClr val="0D2F49"/>
                </a:solidFill>
                <a:latin typeface="Gotham Book" panose="02000604040000020004" pitchFamily="50" charset="0"/>
                <a:ea typeface="Gadugi"/>
              </a:rPr>
              <a:t>From the web platform, you can export a list of all your connections – anyone you or your team has connected with through the platform or had a meeting with - into an .csv file by going to “My Team” then “Export.   ​</a:t>
            </a:r>
          </a:p>
          <a:p>
            <a:pPr defTabSz="676656">
              <a:lnSpc>
                <a:spcPct val="150000"/>
              </a:lnSpc>
              <a:spcBef>
                <a:spcPts val="740"/>
              </a:spcBef>
            </a:pPr>
            <a:r>
              <a:rPr lang="en-US" sz="1400" b="1" dirty="0">
                <a:solidFill>
                  <a:srgbClr val="0D2F49"/>
                </a:solidFill>
                <a:latin typeface="Gotham Book" panose="02000604040000020004" pitchFamily="50" charset="0"/>
                <a:ea typeface="Gadugi"/>
              </a:rPr>
              <a:t>Due to GDPR email and/or phone numbers will be shared only for the users who decided to share their contact details.</a:t>
            </a:r>
          </a:p>
        </p:txBody>
      </p:sp>
      <p:sp>
        <p:nvSpPr>
          <p:cNvPr id="3" name="Slide Number Placeholder 2">
            <a:extLst>
              <a:ext uri="{FF2B5EF4-FFF2-40B4-BE49-F238E27FC236}">
                <a16:creationId xmlns:a16="http://schemas.microsoft.com/office/drawing/2014/main" id="{4B143F92-4BCB-A882-04C7-A368B457AB4D}"/>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22</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F18F697-4998-F44C-ECC9-AFC7C2FF09FC}"/>
              </a:ext>
            </a:extLst>
          </p:cNvPr>
          <p:cNvSpPr txBox="1"/>
          <p:nvPr/>
        </p:nvSpPr>
        <p:spPr>
          <a:xfrm>
            <a:off x="583659" y="363596"/>
            <a:ext cx="9213484" cy="707886"/>
          </a:xfrm>
          <a:prstGeom prst="rect">
            <a:avLst/>
          </a:prstGeom>
          <a:noFill/>
        </p:spPr>
        <p:txBody>
          <a:bodyPr wrap="square" lIns="91440" tIns="45720" rIns="91440" bIns="45720" rtlCol="0" anchor="t">
            <a:spAutoFit/>
          </a:bodyPr>
          <a:lstStyle/>
          <a:p>
            <a:r>
              <a:rPr lang="en-US" sz="4000" dirty="0">
                <a:solidFill>
                  <a:srgbClr val="0D2F49"/>
                </a:solidFill>
                <a:latin typeface="Gotham Bold" pitchFamily="50" charset="0"/>
              </a:rPr>
              <a:t>EXPORT TEAM CONTACTS*</a:t>
            </a:r>
            <a:endParaRPr lang="en-US" dirty="0">
              <a:solidFill>
                <a:srgbClr val="0D2F49"/>
              </a:solidFill>
              <a:latin typeface="Gotham Bold" pitchFamily="50" charset="0"/>
            </a:endParaRPr>
          </a:p>
        </p:txBody>
      </p:sp>
      <p:grpSp>
        <p:nvGrpSpPr>
          <p:cNvPr id="19" name="Group 18">
            <a:extLst>
              <a:ext uri="{FF2B5EF4-FFF2-40B4-BE49-F238E27FC236}">
                <a16:creationId xmlns:a16="http://schemas.microsoft.com/office/drawing/2014/main" id="{FBE72340-15D3-39CF-1BB6-7A5A9CC8713C}"/>
              </a:ext>
            </a:extLst>
          </p:cNvPr>
          <p:cNvGrpSpPr/>
          <p:nvPr/>
        </p:nvGrpSpPr>
        <p:grpSpPr>
          <a:xfrm>
            <a:off x="4634714" y="3680634"/>
            <a:ext cx="498635" cy="498635"/>
            <a:chOff x="4872813" y="2900129"/>
            <a:chExt cx="498635" cy="498635"/>
          </a:xfrm>
        </p:grpSpPr>
        <p:sp>
          <p:nvSpPr>
            <p:cNvPr id="20" name="Oval 19">
              <a:extLst>
                <a:ext uri="{FF2B5EF4-FFF2-40B4-BE49-F238E27FC236}">
                  <a16:creationId xmlns:a16="http://schemas.microsoft.com/office/drawing/2014/main" id="{853478D7-8A37-AC54-72C7-A88CF2FDDF51}"/>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21" name="Graphic 20" descr="Circle with left arrow with solid fill">
              <a:extLst>
                <a:ext uri="{FF2B5EF4-FFF2-40B4-BE49-F238E27FC236}">
                  <a16:creationId xmlns:a16="http://schemas.microsoft.com/office/drawing/2014/main" id="{40D8D22D-7509-01DA-DCE6-896DF69890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872813" y="2900129"/>
              <a:ext cx="498635" cy="498635"/>
            </a:xfrm>
            <a:prstGeom prst="rect">
              <a:avLst/>
            </a:prstGeom>
          </p:spPr>
        </p:pic>
      </p:grpSp>
      <p:sp>
        <p:nvSpPr>
          <p:cNvPr id="5" name="TextBox 11">
            <a:extLst>
              <a:ext uri="{FF2B5EF4-FFF2-40B4-BE49-F238E27FC236}">
                <a16:creationId xmlns:a16="http://schemas.microsoft.com/office/drawing/2014/main" id="{9F5C8855-45C6-9409-F68E-86852F781B09}"/>
              </a:ext>
            </a:extLst>
          </p:cNvPr>
          <p:cNvSpPr txBox="1"/>
          <p:nvPr/>
        </p:nvSpPr>
        <p:spPr>
          <a:xfrm>
            <a:off x="3561371" y="2713128"/>
            <a:ext cx="1981418" cy="41857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WEB PLATFORM</a:t>
            </a:r>
            <a:endParaRPr lang="en-US" sz="2800" dirty="0">
              <a:solidFill>
                <a:srgbClr val="0D2F49"/>
              </a:solidFill>
              <a:latin typeface="Gotham Bold" pitchFamily="50" charset="0"/>
              <a:ea typeface="Gadugi"/>
            </a:endParaRPr>
          </a:p>
        </p:txBody>
      </p:sp>
      <p:sp>
        <p:nvSpPr>
          <p:cNvPr id="8" name="TextBox 7">
            <a:extLst>
              <a:ext uri="{FF2B5EF4-FFF2-40B4-BE49-F238E27FC236}">
                <a16:creationId xmlns:a16="http://schemas.microsoft.com/office/drawing/2014/main" id="{FC16ABBB-EF5C-3466-6870-BD1F5FE7833C}"/>
              </a:ext>
            </a:extLst>
          </p:cNvPr>
          <p:cNvSpPr txBox="1"/>
          <p:nvPr/>
        </p:nvSpPr>
        <p:spPr>
          <a:xfrm>
            <a:off x="9155147" y="2415948"/>
            <a:ext cx="1536221" cy="41857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MOBILE APP</a:t>
            </a:r>
            <a:endParaRPr lang="en-US" sz="2800" dirty="0">
              <a:solidFill>
                <a:srgbClr val="0D2F49"/>
              </a:solidFill>
              <a:latin typeface="Gotham Bold" pitchFamily="50" charset="0"/>
              <a:ea typeface="Gadugi"/>
            </a:endParaRPr>
          </a:p>
        </p:txBody>
      </p:sp>
      <p:sp>
        <p:nvSpPr>
          <p:cNvPr id="6" name="TextBox 10">
            <a:extLst>
              <a:ext uri="{FF2B5EF4-FFF2-40B4-BE49-F238E27FC236}">
                <a16:creationId xmlns:a16="http://schemas.microsoft.com/office/drawing/2014/main" id="{2636906A-08CF-B7C3-A532-A48EDAEB269A}"/>
              </a:ext>
            </a:extLst>
          </p:cNvPr>
          <p:cNvSpPr txBox="1"/>
          <p:nvPr/>
        </p:nvSpPr>
        <p:spPr>
          <a:xfrm>
            <a:off x="1745810" y="6360048"/>
            <a:ext cx="7577652" cy="340991"/>
          </a:xfrm>
          <a:prstGeom prst="rect">
            <a:avLst/>
          </a:prstGeom>
          <a:noFill/>
          <a:ln>
            <a:noFill/>
          </a:ln>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1200" dirty="0">
                <a:solidFill>
                  <a:srgbClr val="0D2F49"/>
                </a:solidFill>
                <a:latin typeface="Gotham Book" panose="02000604040000020004" pitchFamily="50" charset="0"/>
                <a:ea typeface="Gadugi"/>
              </a:rPr>
              <a:t>NOTE: To download your individual connections report, go to “My Profile” then “Export”.​    </a:t>
            </a:r>
            <a:endParaRPr lang="en-US" sz="1200" dirty="0">
              <a:solidFill>
                <a:srgbClr val="0D2F49"/>
              </a:solidFill>
              <a:latin typeface="Gotham Book" panose="02000604040000020004" pitchFamily="50" charset="0"/>
              <a:ea typeface="Gadugi" panose="020B0502040204020203" pitchFamily="34" charset="0"/>
            </a:endParaRPr>
          </a:p>
        </p:txBody>
      </p:sp>
      <p:sp>
        <p:nvSpPr>
          <p:cNvPr id="7" name="Flowchart: Connector 6">
            <a:extLst>
              <a:ext uri="{FF2B5EF4-FFF2-40B4-BE49-F238E27FC236}">
                <a16:creationId xmlns:a16="http://schemas.microsoft.com/office/drawing/2014/main" id="{CE25772A-E999-C320-42CD-5BF48113B2D7}"/>
              </a:ext>
            </a:extLst>
          </p:cNvPr>
          <p:cNvSpPr/>
          <p:nvPr/>
        </p:nvSpPr>
        <p:spPr>
          <a:xfrm>
            <a:off x="6614160" y="3154680"/>
            <a:ext cx="594360" cy="578136"/>
          </a:xfrm>
          <a:prstGeom prst="flowChartConnector">
            <a:avLst/>
          </a:prstGeom>
          <a:noFill/>
          <a:ln w="28575">
            <a:solidFill>
              <a:srgbClr val="F054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spTree>
    <p:extLst>
      <p:ext uri="{BB962C8B-B14F-4D97-AF65-F5344CB8AC3E}">
        <p14:creationId xmlns:p14="http://schemas.microsoft.com/office/powerpoint/2010/main" val="2373549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F2B408-C221-9EF1-DBB8-8FB6A1463523}"/>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2603" t="42480" r="2829" b="42937"/>
          <a:stretch>
            <a:fillRect/>
          </a:stretch>
        </p:blipFill>
        <p:spPr>
          <a:xfrm>
            <a:off x="-8431" y="0"/>
            <a:ext cx="12200431" cy="1280160"/>
          </a:xfrm>
          <a:prstGeom prst="rect">
            <a:avLst/>
          </a:prstGeom>
          <a:solidFill>
            <a:schemeClr val="bg2"/>
          </a:solidFill>
        </p:spPr>
      </p:pic>
      <p:sp>
        <p:nvSpPr>
          <p:cNvPr id="3" name="Slide Number Placeholder 2">
            <a:extLst>
              <a:ext uri="{FF2B5EF4-FFF2-40B4-BE49-F238E27FC236}">
                <a16:creationId xmlns:a16="http://schemas.microsoft.com/office/drawing/2014/main" id="{E5DF3C40-D8F8-2ADA-28B7-981992EDA703}"/>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3</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51402A6-D04E-9831-6E7A-C42EC361C76E}"/>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0D2F49"/>
                </a:solidFill>
                <a:latin typeface="Gotham Bold" pitchFamily="50" charset="0"/>
              </a:rPr>
              <a:t>LOGIN</a:t>
            </a:r>
            <a:endParaRPr lang="en-US" dirty="0">
              <a:solidFill>
                <a:srgbClr val="0D2F49"/>
              </a:solidFill>
              <a:latin typeface="Gotham Bold" pitchFamily="50" charset="0"/>
            </a:endParaRPr>
          </a:p>
        </p:txBody>
      </p:sp>
      <p:sp>
        <p:nvSpPr>
          <p:cNvPr id="6" name="TextBox 11">
            <a:extLst>
              <a:ext uri="{FF2B5EF4-FFF2-40B4-BE49-F238E27FC236}">
                <a16:creationId xmlns:a16="http://schemas.microsoft.com/office/drawing/2014/main" id="{E10183E1-D66B-43E8-8FE3-BFE613589271}"/>
              </a:ext>
            </a:extLst>
          </p:cNvPr>
          <p:cNvSpPr txBox="1"/>
          <p:nvPr/>
        </p:nvSpPr>
        <p:spPr>
          <a:xfrm>
            <a:off x="583659" y="1382441"/>
            <a:ext cx="11472559" cy="143718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300" kern="1200" dirty="0">
                <a:solidFill>
                  <a:srgbClr val="0D2F49"/>
                </a:solidFill>
                <a:latin typeface="Gotham Bold" pitchFamily="50" charset="0"/>
                <a:ea typeface="Gadugi"/>
              </a:rPr>
              <a:t>WEB PLATFORM</a:t>
            </a:r>
          </a:p>
          <a:p>
            <a:pPr defTabSz="676656">
              <a:lnSpc>
                <a:spcPct val="150000"/>
              </a:lnSpc>
              <a:spcBef>
                <a:spcPts val="740"/>
              </a:spcBef>
            </a:pPr>
            <a:r>
              <a:rPr lang="en-US" sz="1300" kern="1200" dirty="0">
                <a:solidFill>
                  <a:srgbClr val="0D2F49"/>
                </a:solidFill>
                <a:latin typeface="Gotham Book" panose="02000604040000020004" pitchFamily="50" charset="0"/>
                <a:ea typeface="Gadugi"/>
              </a:rPr>
              <a:t>Navigate to the </a:t>
            </a:r>
            <a:r>
              <a:rPr lang="en-US" sz="1300" dirty="0">
                <a:latin typeface="Gotham Book" panose="02000604040000020004" pitchFamily="50" charset="0"/>
                <a:ea typeface="Gadugi"/>
                <a:hlinkClick r:id="rId3"/>
              </a:rPr>
              <a:t>web platform</a:t>
            </a:r>
            <a:r>
              <a:rPr lang="en-US" sz="1300" dirty="0">
                <a:latin typeface="Gotham Book" panose="02000604040000020004" pitchFamily="50" charset="0"/>
                <a:ea typeface="Gadugi"/>
              </a:rPr>
              <a:t> </a:t>
            </a:r>
            <a:r>
              <a:rPr lang="en-US" sz="1300" dirty="0">
                <a:solidFill>
                  <a:srgbClr val="0D2F49"/>
                </a:solidFill>
                <a:latin typeface="Gotham Book" panose="02000604040000020004" pitchFamily="50" charset="0"/>
                <a:ea typeface="Gadugi"/>
              </a:rPr>
              <a:t>a</a:t>
            </a:r>
            <a:r>
              <a:rPr lang="en-US" sz="1300" kern="1200" dirty="0">
                <a:solidFill>
                  <a:srgbClr val="0D2F49"/>
                </a:solidFill>
                <a:latin typeface="Gotham Book" panose="02000604040000020004" pitchFamily="50" charset="0"/>
                <a:ea typeface="Gadugi"/>
              </a:rPr>
              <a:t>nd click “</a:t>
            </a:r>
            <a:r>
              <a:rPr lang="en-US" sz="1300" b="1" kern="1200" dirty="0">
                <a:solidFill>
                  <a:srgbClr val="0D2F49"/>
                </a:solidFill>
                <a:latin typeface="Gotham Book" panose="02000604040000020004" pitchFamily="50" charset="0"/>
                <a:ea typeface="Gadugi"/>
              </a:rPr>
              <a:t>Login</a:t>
            </a:r>
            <a:r>
              <a:rPr lang="en-US" sz="1300" kern="1200" dirty="0">
                <a:solidFill>
                  <a:srgbClr val="0D2F49"/>
                </a:solidFill>
                <a:latin typeface="Gotham Book" panose="02000604040000020004" pitchFamily="50" charset="0"/>
                <a:ea typeface="Gadugi"/>
              </a:rPr>
              <a:t>” to access. </a:t>
            </a:r>
            <a:r>
              <a:rPr lang="en-US" sz="1300" dirty="0">
                <a:solidFill>
                  <a:srgbClr val="0D2F49"/>
                </a:solidFill>
                <a:latin typeface="Gotham Book" panose="02000604040000020004" pitchFamily="50" charset="0"/>
                <a:ea typeface="Gadugi"/>
              </a:rPr>
              <a:t>Your registration ID was provided to you when you initially registered for the event.  If</a:t>
            </a:r>
            <a:r>
              <a:rPr lang="en-US" sz="1300" kern="1200" dirty="0">
                <a:solidFill>
                  <a:srgbClr val="0D2F49"/>
                </a:solidFill>
                <a:latin typeface="Gotham Book" panose="02000604040000020004" pitchFamily="50" charset="0"/>
                <a:ea typeface="Gadugi"/>
              </a:rPr>
              <a:t> you have already logged in via the mobile app, you will just need your email address and password to access the web platform. </a:t>
            </a:r>
            <a:r>
              <a:rPr lang="en-US" sz="1300" dirty="0">
                <a:solidFill>
                  <a:srgbClr val="0D2F49"/>
                </a:solidFill>
                <a:latin typeface="Gotham Book" panose="02000604040000020004" pitchFamily="50" charset="0"/>
                <a:ea typeface="Gadugi"/>
              </a:rPr>
              <a:t> </a:t>
            </a:r>
            <a:endParaRPr lang="en-US" sz="1300" kern="1200" dirty="0">
              <a:solidFill>
                <a:srgbClr val="0D2F49"/>
              </a:solidFill>
              <a:latin typeface="Gotham Book" panose="02000604040000020004" pitchFamily="50" charset="0"/>
              <a:ea typeface="Gadugi"/>
            </a:endParaRPr>
          </a:p>
          <a:p>
            <a:pPr marL="0" indent="0" defTabSz="676656">
              <a:lnSpc>
                <a:spcPct val="150000"/>
              </a:lnSpc>
              <a:spcBef>
                <a:spcPts val="740"/>
              </a:spcBef>
              <a:buNone/>
            </a:pPr>
            <a:r>
              <a:rPr lang="en-US" sz="1300" b="1" kern="1200" dirty="0">
                <a:solidFill>
                  <a:srgbClr val="0D2F49"/>
                </a:solidFill>
                <a:latin typeface="Gotham Book" panose="02000604040000020004" pitchFamily="50" charset="0"/>
                <a:ea typeface="Gadugi"/>
              </a:rPr>
              <a:t>To reset your password, click "Request a reminder" on the login page. </a:t>
            </a:r>
            <a:endParaRPr lang="en-US" sz="1300" dirty="0">
              <a:solidFill>
                <a:srgbClr val="0D2F49"/>
              </a:solidFill>
              <a:latin typeface="Gotham Book" panose="02000604040000020004" pitchFamily="50" charset="0"/>
              <a:ea typeface="Gadugi" panose="020B0502040204020203" pitchFamily="34" charset="0"/>
            </a:endParaRPr>
          </a:p>
        </p:txBody>
      </p:sp>
      <p:pic>
        <p:nvPicPr>
          <p:cNvPr id="12" name="Picture 11">
            <a:extLst>
              <a:ext uri="{FF2B5EF4-FFF2-40B4-BE49-F238E27FC236}">
                <a16:creationId xmlns:a16="http://schemas.microsoft.com/office/drawing/2014/main" id="{CA00B9F6-602C-5EC9-A402-A43600766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7393" y="3194290"/>
            <a:ext cx="2403459" cy="2086252"/>
          </a:xfrm>
          <a:prstGeom prst="rect">
            <a:avLst/>
          </a:prstGeom>
          <a:ln>
            <a:solidFill>
              <a:schemeClr val="tx1"/>
            </a:solidFill>
          </a:ln>
        </p:spPr>
      </p:pic>
      <p:pic>
        <p:nvPicPr>
          <p:cNvPr id="16" name="Graphic 15" descr="Badge 1 with solid fill">
            <a:extLst>
              <a:ext uri="{FF2B5EF4-FFF2-40B4-BE49-F238E27FC236}">
                <a16:creationId xmlns:a16="http://schemas.microsoft.com/office/drawing/2014/main" id="{E61842F4-731A-6DD1-A389-626709398B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1153" y="2819629"/>
            <a:ext cx="914400" cy="914400"/>
          </a:xfrm>
          <a:prstGeom prst="rect">
            <a:avLst/>
          </a:prstGeom>
        </p:spPr>
      </p:pic>
      <p:pic>
        <p:nvPicPr>
          <p:cNvPr id="17" name="Picture 16">
            <a:extLst>
              <a:ext uri="{FF2B5EF4-FFF2-40B4-BE49-F238E27FC236}">
                <a16:creationId xmlns:a16="http://schemas.microsoft.com/office/drawing/2014/main" id="{C3BCAEF8-2520-8F0B-BF55-FF22C34E00D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706867" y="3194290"/>
            <a:ext cx="2769833" cy="2695140"/>
          </a:xfrm>
          <a:prstGeom prst="rect">
            <a:avLst/>
          </a:prstGeom>
          <a:ln>
            <a:solidFill>
              <a:schemeClr val="tx1"/>
            </a:solidFill>
          </a:ln>
        </p:spPr>
      </p:pic>
      <p:pic>
        <p:nvPicPr>
          <p:cNvPr id="19" name="Picture 18">
            <a:extLst>
              <a:ext uri="{FF2B5EF4-FFF2-40B4-BE49-F238E27FC236}">
                <a16:creationId xmlns:a16="http://schemas.microsoft.com/office/drawing/2014/main" id="{2E51A611-01BC-6191-CA3C-EB19B0FB5B2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610600" y="3194290"/>
            <a:ext cx="2743200" cy="3152042"/>
          </a:xfrm>
          <a:prstGeom prst="rect">
            <a:avLst/>
          </a:prstGeom>
          <a:ln>
            <a:solidFill>
              <a:schemeClr val="tx1"/>
            </a:solidFill>
          </a:ln>
        </p:spPr>
      </p:pic>
      <p:pic>
        <p:nvPicPr>
          <p:cNvPr id="14" name="Graphic 13" descr="Badge 3 with solid fill">
            <a:extLst>
              <a:ext uri="{FF2B5EF4-FFF2-40B4-BE49-F238E27FC236}">
                <a16:creationId xmlns:a16="http://schemas.microsoft.com/office/drawing/2014/main" id="{9F383420-DFF4-EC8B-28C0-9557D3726A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84360" y="2737090"/>
            <a:ext cx="914400" cy="914400"/>
          </a:xfrm>
          <a:prstGeom prst="rect">
            <a:avLst/>
          </a:prstGeom>
        </p:spPr>
      </p:pic>
      <p:pic>
        <p:nvPicPr>
          <p:cNvPr id="15" name="Graphic 14" descr="Badge with solid fill">
            <a:extLst>
              <a:ext uri="{FF2B5EF4-FFF2-40B4-BE49-F238E27FC236}">
                <a16:creationId xmlns:a16="http://schemas.microsoft.com/office/drawing/2014/main" id="{CF0156ED-8142-36A7-AF2D-FD9BCF36041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57092" y="2819629"/>
            <a:ext cx="914400" cy="914400"/>
          </a:xfrm>
          <a:prstGeom prst="rect">
            <a:avLst/>
          </a:prstGeom>
        </p:spPr>
      </p:pic>
    </p:spTree>
    <p:extLst>
      <p:ext uri="{BB962C8B-B14F-4D97-AF65-F5344CB8AC3E}">
        <p14:creationId xmlns:p14="http://schemas.microsoft.com/office/powerpoint/2010/main" val="543009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35AB9-C939-53BA-D557-34191E57093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9DE77E1-5FB5-6800-39B6-05555CA58BFB}"/>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2603" t="42480" r="2829" b="42937"/>
          <a:stretch>
            <a:fillRect/>
          </a:stretch>
        </p:blipFill>
        <p:spPr>
          <a:xfrm>
            <a:off x="-8431" y="0"/>
            <a:ext cx="12200431" cy="1280160"/>
          </a:xfrm>
          <a:prstGeom prst="rect">
            <a:avLst/>
          </a:prstGeom>
          <a:solidFill>
            <a:schemeClr val="bg2"/>
          </a:solidFill>
        </p:spPr>
      </p:pic>
      <p:sp>
        <p:nvSpPr>
          <p:cNvPr id="3" name="Slide Number Placeholder 2">
            <a:extLst>
              <a:ext uri="{FF2B5EF4-FFF2-40B4-BE49-F238E27FC236}">
                <a16:creationId xmlns:a16="http://schemas.microsoft.com/office/drawing/2014/main" id="{1F61AB56-B125-9A04-E442-F7577FE473DD}"/>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4</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CF3FE6A-7495-5B72-3B08-809FEE09AA1C}"/>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0D2F49"/>
                </a:solidFill>
                <a:latin typeface="Gotham Bold" pitchFamily="50" charset="0"/>
              </a:rPr>
              <a:t>LOGIN</a:t>
            </a:r>
            <a:endParaRPr lang="en-US" dirty="0">
              <a:solidFill>
                <a:srgbClr val="0D2F49"/>
              </a:solidFill>
              <a:latin typeface="Gotham Bold" pitchFamily="50" charset="0"/>
            </a:endParaRPr>
          </a:p>
        </p:txBody>
      </p:sp>
      <p:sp>
        <p:nvSpPr>
          <p:cNvPr id="6" name="TextBox 11">
            <a:extLst>
              <a:ext uri="{FF2B5EF4-FFF2-40B4-BE49-F238E27FC236}">
                <a16:creationId xmlns:a16="http://schemas.microsoft.com/office/drawing/2014/main" id="{D3999CEC-F080-D8FA-90FE-24F1D36CD8F5}"/>
              </a:ext>
            </a:extLst>
          </p:cNvPr>
          <p:cNvSpPr txBox="1"/>
          <p:nvPr/>
        </p:nvSpPr>
        <p:spPr>
          <a:xfrm>
            <a:off x="583659" y="1382441"/>
            <a:ext cx="11472559" cy="143718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300" kern="1200" dirty="0">
                <a:solidFill>
                  <a:srgbClr val="0D2F49"/>
                </a:solidFill>
                <a:latin typeface="Gotham Bold" pitchFamily="50" charset="0"/>
                <a:ea typeface="Gadugi"/>
              </a:rPr>
              <a:t>MOBILE APP</a:t>
            </a:r>
          </a:p>
          <a:p>
            <a:pPr defTabSz="676656">
              <a:lnSpc>
                <a:spcPct val="150000"/>
              </a:lnSpc>
              <a:spcBef>
                <a:spcPts val="740"/>
              </a:spcBef>
            </a:pPr>
            <a:r>
              <a:rPr lang="en-US" sz="1300" kern="1200" dirty="0">
                <a:solidFill>
                  <a:srgbClr val="0D2F49"/>
                </a:solidFill>
                <a:latin typeface="Gotham Book" panose="02000604040000020004" pitchFamily="50" charset="0"/>
                <a:ea typeface="Gadugi"/>
              </a:rPr>
              <a:t>Download the mobile app from your app store, then click “</a:t>
            </a:r>
            <a:r>
              <a:rPr lang="en-US" sz="1300" b="1" kern="1200" dirty="0">
                <a:solidFill>
                  <a:srgbClr val="0D2F49"/>
                </a:solidFill>
                <a:latin typeface="Gotham Book" panose="02000604040000020004" pitchFamily="50" charset="0"/>
                <a:ea typeface="Gadugi"/>
              </a:rPr>
              <a:t>Login</a:t>
            </a:r>
            <a:r>
              <a:rPr lang="en-US" sz="1300" kern="1200" dirty="0">
                <a:solidFill>
                  <a:srgbClr val="0D2F49"/>
                </a:solidFill>
                <a:latin typeface="Gotham Book" panose="02000604040000020004" pitchFamily="50" charset="0"/>
                <a:ea typeface="Gadugi"/>
              </a:rPr>
              <a:t>” to access. Your </a:t>
            </a:r>
            <a:r>
              <a:rPr lang="en-US" sz="1300" dirty="0">
                <a:solidFill>
                  <a:srgbClr val="0D2F49"/>
                </a:solidFill>
                <a:latin typeface="Gotham Book" panose="02000604040000020004" pitchFamily="50" charset="0"/>
                <a:ea typeface="Gadugi"/>
              </a:rPr>
              <a:t>registration</a:t>
            </a:r>
            <a:r>
              <a:rPr lang="en-US" sz="1300" kern="1200" dirty="0">
                <a:solidFill>
                  <a:srgbClr val="0D2F49"/>
                </a:solidFill>
                <a:latin typeface="Gotham Book" panose="02000604040000020004" pitchFamily="50" charset="0"/>
                <a:ea typeface="Gadugi"/>
              </a:rPr>
              <a:t> ID was provided to you when you initially registered for the event. If you have already logged in via the web, you will just need your email address and password to access the app.  ​</a:t>
            </a:r>
          </a:p>
          <a:p>
            <a:pPr defTabSz="676656">
              <a:lnSpc>
                <a:spcPct val="150000"/>
              </a:lnSpc>
              <a:spcBef>
                <a:spcPts val="740"/>
              </a:spcBef>
            </a:pPr>
            <a:r>
              <a:rPr lang="en-US" sz="1300" b="1" kern="1200" dirty="0">
                <a:solidFill>
                  <a:srgbClr val="0D2F49"/>
                </a:solidFill>
                <a:latin typeface="Gotham Book" panose="02000604040000020004" pitchFamily="50" charset="0"/>
                <a:ea typeface="Gadugi"/>
              </a:rPr>
              <a:t>To reset your password, click "Request a reminder" on the login page. </a:t>
            </a:r>
            <a:endParaRPr lang="en-US" sz="1300" b="1" dirty="0">
              <a:solidFill>
                <a:srgbClr val="0D2F49"/>
              </a:solidFill>
              <a:latin typeface="Gotham Book" panose="02000604040000020004" pitchFamily="50" charset="0"/>
              <a:ea typeface="Gadugi" panose="020B0502040204020203" pitchFamily="34" charset="0"/>
            </a:endParaRPr>
          </a:p>
        </p:txBody>
      </p:sp>
      <p:pic>
        <p:nvPicPr>
          <p:cNvPr id="12" name="Picture 11">
            <a:extLst>
              <a:ext uri="{FF2B5EF4-FFF2-40B4-BE49-F238E27FC236}">
                <a16:creationId xmlns:a16="http://schemas.microsoft.com/office/drawing/2014/main" id="{C5D16727-9266-30DF-2750-0391BDEF99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41655" y="2891152"/>
            <a:ext cx="1810388" cy="3922510"/>
          </a:xfrm>
          <a:prstGeom prst="rect">
            <a:avLst/>
          </a:prstGeom>
          <a:ln>
            <a:solidFill>
              <a:schemeClr val="tx1"/>
            </a:solidFill>
          </a:ln>
        </p:spPr>
      </p:pic>
      <p:pic>
        <p:nvPicPr>
          <p:cNvPr id="16" name="Graphic 15" descr="Badge 1 with solid fill">
            <a:extLst>
              <a:ext uri="{FF2B5EF4-FFF2-40B4-BE49-F238E27FC236}">
                <a16:creationId xmlns:a16="http://schemas.microsoft.com/office/drawing/2014/main" id="{56B03323-7021-B3F0-45ED-45E12C6535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7255" y="2891152"/>
            <a:ext cx="914400" cy="914400"/>
          </a:xfrm>
          <a:prstGeom prst="rect">
            <a:avLst/>
          </a:prstGeom>
        </p:spPr>
      </p:pic>
      <p:pic>
        <p:nvPicPr>
          <p:cNvPr id="17" name="Picture 16">
            <a:extLst>
              <a:ext uri="{FF2B5EF4-FFF2-40B4-BE49-F238E27FC236}">
                <a16:creationId xmlns:a16="http://schemas.microsoft.com/office/drawing/2014/main" id="{0779A07B-1BD1-29FF-C906-8BF76B6390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13764" y="2891152"/>
            <a:ext cx="1810388" cy="3924961"/>
          </a:xfrm>
          <a:prstGeom prst="rect">
            <a:avLst/>
          </a:prstGeom>
          <a:ln>
            <a:solidFill>
              <a:schemeClr val="tx1"/>
            </a:solidFill>
          </a:ln>
        </p:spPr>
      </p:pic>
      <p:pic>
        <p:nvPicPr>
          <p:cNvPr id="19" name="Picture 18">
            <a:extLst>
              <a:ext uri="{FF2B5EF4-FFF2-40B4-BE49-F238E27FC236}">
                <a16:creationId xmlns:a16="http://schemas.microsoft.com/office/drawing/2014/main" id="{0C06F8C6-C1A1-7DD1-19F6-5970909B3BF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544389" y="2891153"/>
            <a:ext cx="1810388" cy="3922509"/>
          </a:xfrm>
          <a:prstGeom prst="rect">
            <a:avLst/>
          </a:prstGeom>
          <a:ln>
            <a:solidFill>
              <a:schemeClr val="tx1"/>
            </a:solidFill>
          </a:ln>
        </p:spPr>
      </p:pic>
      <p:pic>
        <p:nvPicPr>
          <p:cNvPr id="14" name="Graphic 13" descr="Badge 3 with solid fill">
            <a:extLst>
              <a:ext uri="{FF2B5EF4-FFF2-40B4-BE49-F238E27FC236}">
                <a16:creationId xmlns:a16="http://schemas.microsoft.com/office/drawing/2014/main" id="{53255737-98C5-BCC4-3741-ED9281B058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29989" y="2891152"/>
            <a:ext cx="914400" cy="914400"/>
          </a:xfrm>
          <a:prstGeom prst="rect">
            <a:avLst/>
          </a:prstGeom>
        </p:spPr>
      </p:pic>
      <p:pic>
        <p:nvPicPr>
          <p:cNvPr id="15" name="Graphic 14" descr="Badge with solid fill">
            <a:extLst>
              <a:ext uri="{FF2B5EF4-FFF2-40B4-BE49-F238E27FC236}">
                <a16:creationId xmlns:a16="http://schemas.microsoft.com/office/drawing/2014/main" id="{1C3BF6BB-D289-D3F9-F454-E5C20D0CAF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99364" y="2891152"/>
            <a:ext cx="914400" cy="914400"/>
          </a:xfrm>
          <a:prstGeom prst="rect">
            <a:avLst/>
          </a:prstGeom>
        </p:spPr>
      </p:pic>
    </p:spTree>
    <p:extLst>
      <p:ext uri="{BB962C8B-B14F-4D97-AF65-F5344CB8AC3E}">
        <p14:creationId xmlns:p14="http://schemas.microsoft.com/office/powerpoint/2010/main" val="1987859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EED81-0298-647C-9110-75237B222EC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E4A99CF0-1BE0-4AD7-631A-7D0001F9453E}"/>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2603" t="42480" r="2829" b="42937"/>
          <a:stretch>
            <a:fillRect/>
          </a:stretch>
        </p:blipFill>
        <p:spPr>
          <a:xfrm>
            <a:off x="-8431" y="0"/>
            <a:ext cx="12200431" cy="1280160"/>
          </a:xfrm>
          <a:prstGeom prst="rect">
            <a:avLst/>
          </a:prstGeom>
          <a:solidFill>
            <a:schemeClr val="bg2"/>
          </a:solidFill>
        </p:spPr>
      </p:pic>
      <p:sp>
        <p:nvSpPr>
          <p:cNvPr id="3" name="Slide Number Placeholder 2">
            <a:extLst>
              <a:ext uri="{FF2B5EF4-FFF2-40B4-BE49-F238E27FC236}">
                <a16:creationId xmlns:a16="http://schemas.microsoft.com/office/drawing/2014/main" id="{3E86DF88-8632-115C-C56E-48D201BC5166}"/>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5</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D9ADA03-260F-BC44-4ED4-80442522275C}"/>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160A34"/>
                </a:solidFill>
                <a:latin typeface="Gotham Bold" pitchFamily="50" charset="0"/>
              </a:rPr>
              <a:t>ONBOARDING</a:t>
            </a:r>
            <a:endParaRPr lang="en-US" dirty="0">
              <a:solidFill>
                <a:srgbClr val="160A34"/>
              </a:solidFill>
              <a:latin typeface="Gotham Bold" pitchFamily="50" charset="0"/>
            </a:endParaRPr>
          </a:p>
        </p:txBody>
      </p:sp>
      <p:sp>
        <p:nvSpPr>
          <p:cNvPr id="6" name="TextBox 11">
            <a:extLst>
              <a:ext uri="{FF2B5EF4-FFF2-40B4-BE49-F238E27FC236}">
                <a16:creationId xmlns:a16="http://schemas.microsoft.com/office/drawing/2014/main" id="{9EE5BBB4-4E0F-B0D4-1B04-752DA1A83891}"/>
              </a:ext>
            </a:extLst>
          </p:cNvPr>
          <p:cNvSpPr txBox="1"/>
          <p:nvPr/>
        </p:nvSpPr>
        <p:spPr>
          <a:xfrm>
            <a:off x="583659" y="1382441"/>
            <a:ext cx="11472559" cy="102861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solidFill>
                  <a:srgbClr val="0D2F49"/>
                </a:solidFill>
                <a:latin typeface="Gotham Book" panose="02000604040000020004" pitchFamily="50" charset="0"/>
                <a:ea typeface="Gadugi"/>
              </a:rPr>
              <a:t>During onboarding, you’ll be asked to confirm your registration information.  This information will help recommend profiles to meet with. ​ You will also be asked to confirm how you’d like your contact information to appear in the platform. </a:t>
            </a:r>
            <a:r>
              <a:rPr lang="en-US" sz="1400" b="1" dirty="0">
                <a:solidFill>
                  <a:srgbClr val="0D2F49"/>
                </a:solidFill>
                <a:latin typeface="Gotham Book" panose="02000604040000020004" pitchFamily="50" charset="0"/>
                <a:ea typeface="Gadugi"/>
              </a:rPr>
              <a:t>The platform will default to "Connections Only". </a:t>
            </a:r>
          </a:p>
        </p:txBody>
      </p:sp>
      <p:pic>
        <p:nvPicPr>
          <p:cNvPr id="2" name="Picture 1">
            <a:extLst>
              <a:ext uri="{FF2B5EF4-FFF2-40B4-BE49-F238E27FC236}">
                <a16:creationId xmlns:a16="http://schemas.microsoft.com/office/drawing/2014/main" id="{6D7A99C6-0E76-3BE4-3223-42493A022DFC}"/>
              </a:ext>
            </a:extLst>
          </p:cNvPr>
          <p:cNvPicPr>
            <a:picLocks noChangeAspect="1"/>
          </p:cNvPicPr>
          <p:nvPr/>
        </p:nvPicPr>
        <p:blipFill>
          <a:blip r:embed="rId3"/>
          <a:stretch>
            <a:fillRect/>
          </a:stretch>
        </p:blipFill>
        <p:spPr>
          <a:xfrm>
            <a:off x="4179752" y="2919647"/>
            <a:ext cx="3605518" cy="3696566"/>
          </a:xfrm>
          <a:prstGeom prst="rect">
            <a:avLst/>
          </a:prstGeom>
          <a:ln>
            <a:solidFill>
              <a:schemeClr val="tx1"/>
            </a:solidFill>
          </a:ln>
        </p:spPr>
      </p:pic>
      <p:grpSp>
        <p:nvGrpSpPr>
          <p:cNvPr id="5" name="Group 4">
            <a:extLst>
              <a:ext uri="{FF2B5EF4-FFF2-40B4-BE49-F238E27FC236}">
                <a16:creationId xmlns:a16="http://schemas.microsoft.com/office/drawing/2014/main" id="{C4896B0B-472C-A8FC-6CDD-468972A66DD6}"/>
              </a:ext>
            </a:extLst>
          </p:cNvPr>
          <p:cNvGrpSpPr/>
          <p:nvPr/>
        </p:nvGrpSpPr>
        <p:grpSpPr>
          <a:xfrm>
            <a:off x="8532140" y="2501071"/>
            <a:ext cx="3481268" cy="3039196"/>
            <a:chOff x="8609961" y="2569885"/>
            <a:chExt cx="3481268" cy="3039196"/>
          </a:xfrm>
        </p:grpSpPr>
        <p:sp>
          <p:nvSpPr>
            <p:cNvPr id="8" name="TextBox 12">
              <a:extLst>
                <a:ext uri="{FF2B5EF4-FFF2-40B4-BE49-F238E27FC236}">
                  <a16:creationId xmlns:a16="http://schemas.microsoft.com/office/drawing/2014/main" id="{C7C7C0F9-4D26-7D1D-14CD-347771FEF0E4}"/>
                </a:ext>
              </a:extLst>
            </p:cNvPr>
            <p:cNvSpPr txBox="1"/>
            <p:nvPr/>
          </p:nvSpPr>
          <p:spPr>
            <a:xfrm>
              <a:off x="8853546" y="3127134"/>
              <a:ext cx="2994098" cy="2481947"/>
            </a:xfrm>
            <a:prstGeom prst="rect">
              <a:avLst/>
            </a:prstGeom>
            <a:noFill/>
            <a:ln>
              <a:solidFill>
                <a:schemeClr val="tx1"/>
              </a:solidFill>
              <a:extLst>
                <a:ext uri="{C807C97D-BFC1-408E-A445-0C87EB9F89A2}">
                  <ask:lineSketchStyleProps xmlns:ask="http://schemas.microsoft.com/office/drawing/2018/sketchyshapes" sd="1219033472">
                    <a:custGeom>
                      <a:avLst/>
                      <a:gdLst>
                        <a:gd name="connsiteX0" fmla="*/ 0 w 3099353"/>
                        <a:gd name="connsiteY0" fmla="*/ 0 h 3293209"/>
                        <a:gd name="connsiteX1" fmla="*/ 423578 w 3099353"/>
                        <a:gd name="connsiteY1" fmla="*/ 0 h 3293209"/>
                        <a:gd name="connsiteX2" fmla="*/ 1002124 w 3099353"/>
                        <a:gd name="connsiteY2" fmla="*/ 0 h 3293209"/>
                        <a:gd name="connsiteX3" fmla="*/ 1549677 w 3099353"/>
                        <a:gd name="connsiteY3" fmla="*/ 0 h 3293209"/>
                        <a:gd name="connsiteX4" fmla="*/ 1973255 w 3099353"/>
                        <a:gd name="connsiteY4" fmla="*/ 0 h 3293209"/>
                        <a:gd name="connsiteX5" fmla="*/ 2458820 w 3099353"/>
                        <a:gd name="connsiteY5" fmla="*/ 0 h 3293209"/>
                        <a:gd name="connsiteX6" fmla="*/ 3099353 w 3099353"/>
                        <a:gd name="connsiteY6" fmla="*/ 0 h 3293209"/>
                        <a:gd name="connsiteX7" fmla="*/ 3099353 w 3099353"/>
                        <a:gd name="connsiteY7" fmla="*/ 548868 h 3293209"/>
                        <a:gd name="connsiteX8" fmla="*/ 3099353 w 3099353"/>
                        <a:gd name="connsiteY8" fmla="*/ 1031872 h 3293209"/>
                        <a:gd name="connsiteX9" fmla="*/ 3099353 w 3099353"/>
                        <a:gd name="connsiteY9" fmla="*/ 1481944 h 3293209"/>
                        <a:gd name="connsiteX10" fmla="*/ 3099353 w 3099353"/>
                        <a:gd name="connsiteY10" fmla="*/ 1964948 h 3293209"/>
                        <a:gd name="connsiteX11" fmla="*/ 3099353 w 3099353"/>
                        <a:gd name="connsiteY11" fmla="*/ 2546748 h 3293209"/>
                        <a:gd name="connsiteX12" fmla="*/ 3099353 w 3099353"/>
                        <a:gd name="connsiteY12" fmla="*/ 3293209 h 3293209"/>
                        <a:gd name="connsiteX13" fmla="*/ 2675775 w 3099353"/>
                        <a:gd name="connsiteY13" fmla="*/ 3293209 h 3293209"/>
                        <a:gd name="connsiteX14" fmla="*/ 2252197 w 3099353"/>
                        <a:gd name="connsiteY14" fmla="*/ 3293209 h 3293209"/>
                        <a:gd name="connsiteX15" fmla="*/ 1704644 w 3099353"/>
                        <a:gd name="connsiteY15" fmla="*/ 3293209 h 3293209"/>
                        <a:gd name="connsiteX16" fmla="*/ 1281066 w 3099353"/>
                        <a:gd name="connsiteY16" fmla="*/ 3293209 h 3293209"/>
                        <a:gd name="connsiteX17" fmla="*/ 764507 w 3099353"/>
                        <a:gd name="connsiteY17" fmla="*/ 3293209 h 3293209"/>
                        <a:gd name="connsiteX18" fmla="*/ 0 w 3099353"/>
                        <a:gd name="connsiteY18" fmla="*/ 3293209 h 3293209"/>
                        <a:gd name="connsiteX19" fmla="*/ 0 w 3099353"/>
                        <a:gd name="connsiteY19" fmla="*/ 2744341 h 3293209"/>
                        <a:gd name="connsiteX20" fmla="*/ 0 w 3099353"/>
                        <a:gd name="connsiteY20" fmla="*/ 2195473 h 3293209"/>
                        <a:gd name="connsiteX21" fmla="*/ 0 w 3099353"/>
                        <a:gd name="connsiteY21" fmla="*/ 1580740 h 3293209"/>
                        <a:gd name="connsiteX22" fmla="*/ 0 w 3099353"/>
                        <a:gd name="connsiteY22" fmla="*/ 1064804 h 3293209"/>
                        <a:gd name="connsiteX23" fmla="*/ 0 w 3099353"/>
                        <a:gd name="connsiteY23" fmla="*/ 548868 h 3293209"/>
                        <a:gd name="connsiteX24" fmla="*/ 0 w 3099353"/>
                        <a:gd name="connsiteY24" fmla="*/ 0 h 329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9353" h="3293209" fill="none" extrusionOk="0">
                          <a:moveTo>
                            <a:pt x="0" y="0"/>
                          </a:moveTo>
                          <a:cubicBezTo>
                            <a:pt x="147136" y="-43371"/>
                            <a:pt x="267536" y="7571"/>
                            <a:pt x="423578" y="0"/>
                          </a:cubicBezTo>
                          <a:cubicBezTo>
                            <a:pt x="579620" y="-7571"/>
                            <a:pt x="821952" y="43879"/>
                            <a:pt x="1002124" y="0"/>
                          </a:cubicBezTo>
                          <a:cubicBezTo>
                            <a:pt x="1182296" y="-43879"/>
                            <a:pt x="1377283" y="50142"/>
                            <a:pt x="1549677" y="0"/>
                          </a:cubicBezTo>
                          <a:cubicBezTo>
                            <a:pt x="1722071" y="-50142"/>
                            <a:pt x="1833193" y="18044"/>
                            <a:pt x="1973255" y="0"/>
                          </a:cubicBezTo>
                          <a:cubicBezTo>
                            <a:pt x="2113317" y="-18044"/>
                            <a:pt x="2220561" y="51218"/>
                            <a:pt x="2458820" y="0"/>
                          </a:cubicBezTo>
                          <a:cubicBezTo>
                            <a:pt x="2697080" y="-51218"/>
                            <a:pt x="2858005" y="4743"/>
                            <a:pt x="3099353" y="0"/>
                          </a:cubicBezTo>
                          <a:cubicBezTo>
                            <a:pt x="3110408" y="215561"/>
                            <a:pt x="3035722" y="393085"/>
                            <a:pt x="3099353" y="548868"/>
                          </a:cubicBezTo>
                          <a:cubicBezTo>
                            <a:pt x="3162984" y="704651"/>
                            <a:pt x="3086839" y="893378"/>
                            <a:pt x="3099353" y="1031872"/>
                          </a:cubicBezTo>
                          <a:cubicBezTo>
                            <a:pt x="3111867" y="1170366"/>
                            <a:pt x="3078269" y="1312891"/>
                            <a:pt x="3099353" y="1481944"/>
                          </a:cubicBezTo>
                          <a:cubicBezTo>
                            <a:pt x="3120437" y="1650997"/>
                            <a:pt x="3095643" y="1851005"/>
                            <a:pt x="3099353" y="1964948"/>
                          </a:cubicBezTo>
                          <a:cubicBezTo>
                            <a:pt x="3103063" y="2078891"/>
                            <a:pt x="3080280" y="2331064"/>
                            <a:pt x="3099353" y="2546748"/>
                          </a:cubicBezTo>
                          <a:cubicBezTo>
                            <a:pt x="3118426" y="2762432"/>
                            <a:pt x="3030048" y="3051778"/>
                            <a:pt x="3099353" y="3293209"/>
                          </a:cubicBezTo>
                          <a:cubicBezTo>
                            <a:pt x="2990156" y="3339695"/>
                            <a:pt x="2795763" y="3256350"/>
                            <a:pt x="2675775" y="3293209"/>
                          </a:cubicBezTo>
                          <a:cubicBezTo>
                            <a:pt x="2555787" y="3330068"/>
                            <a:pt x="2427350" y="3274518"/>
                            <a:pt x="2252197" y="3293209"/>
                          </a:cubicBezTo>
                          <a:cubicBezTo>
                            <a:pt x="2077044" y="3311900"/>
                            <a:pt x="1846551" y="3254592"/>
                            <a:pt x="1704644" y="3293209"/>
                          </a:cubicBezTo>
                          <a:cubicBezTo>
                            <a:pt x="1562737" y="3331826"/>
                            <a:pt x="1367988" y="3265470"/>
                            <a:pt x="1281066" y="3293209"/>
                          </a:cubicBezTo>
                          <a:cubicBezTo>
                            <a:pt x="1194144" y="3320948"/>
                            <a:pt x="955730" y="3270991"/>
                            <a:pt x="764507" y="3293209"/>
                          </a:cubicBezTo>
                          <a:cubicBezTo>
                            <a:pt x="573284" y="3315427"/>
                            <a:pt x="358759" y="3258173"/>
                            <a:pt x="0" y="3293209"/>
                          </a:cubicBezTo>
                          <a:cubicBezTo>
                            <a:pt x="-18678" y="3106000"/>
                            <a:pt x="24060" y="2881644"/>
                            <a:pt x="0" y="2744341"/>
                          </a:cubicBezTo>
                          <a:cubicBezTo>
                            <a:pt x="-24060" y="2607038"/>
                            <a:pt x="48368" y="2367160"/>
                            <a:pt x="0" y="2195473"/>
                          </a:cubicBezTo>
                          <a:cubicBezTo>
                            <a:pt x="-48368" y="2023786"/>
                            <a:pt x="2833" y="1808481"/>
                            <a:pt x="0" y="1580740"/>
                          </a:cubicBezTo>
                          <a:cubicBezTo>
                            <a:pt x="-2833" y="1352999"/>
                            <a:pt x="53293" y="1169180"/>
                            <a:pt x="0" y="1064804"/>
                          </a:cubicBezTo>
                          <a:cubicBezTo>
                            <a:pt x="-53293" y="960428"/>
                            <a:pt x="38126" y="660271"/>
                            <a:pt x="0" y="548868"/>
                          </a:cubicBezTo>
                          <a:cubicBezTo>
                            <a:pt x="-38126" y="437465"/>
                            <a:pt x="30048" y="159368"/>
                            <a:pt x="0" y="0"/>
                          </a:cubicBezTo>
                          <a:close/>
                        </a:path>
                        <a:path w="3099353" h="3293209" stroke="0" extrusionOk="0">
                          <a:moveTo>
                            <a:pt x="0" y="0"/>
                          </a:moveTo>
                          <a:cubicBezTo>
                            <a:pt x="177926" y="-25845"/>
                            <a:pt x="335210" y="14569"/>
                            <a:pt x="485565" y="0"/>
                          </a:cubicBezTo>
                          <a:cubicBezTo>
                            <a:pt x="635920" y="-14569"/>
                            <a:pt x="803354" y="42018"/>
                            <a:pt x="909144" y="0"/>
                          </a:cubicBezTo>
                          <a:cubicBezTo>
                            <a:pt x="1014934" y="-42018"/>
                            <a:pt x="1248491" y="58361"/>
                            <a:pt x="1487689" y="0"/>
                          </a:cubicBezTo>
                          <a:cubicBezTo>
                            <a:pt x="1726887" y="-58361"/>
                            <a:pt x="1827739" y="26784"/>
                            <a:pt x="1973255" y="0"/>
                          </a:cubicBezTo>
                          <a:cubicBezTo>
                            <a:pt x="2118771" y="-26784"/>
                            <a:pt x="2297682" y="22646"/>
                            <a:pt x="2458820" y="0"/>
                          </a:cubicBezTo>
                          <a:cubicBezTo>
                            <a:pt x="2619958" y="-22646"/>
                            <a:pt x="2879028" y="37546"/>
                            <a:pt x="3099353" y="0"/>
                          </a:cubicBezTo>
                          <a:cubicBezTo>
                            <a:pt x="3099457" y="196534"/>
                            <a:pt x="3049216" y="377736"/>
                            <a:pt x="3099353" y="483004"/>
                          </a:cubicBezTo>
                          <a:cubicBezTo>
                            <a:pt x="3149490" y="588272"/>
                            <a:pt x="3058676" y="838614"/>
                            <a:pt x="3099353" y="1031872"/>
                          </a:cubicBezTo>
                          <a:cubicBezTo>
                            <a:pt x="3140030" y="1225130"/>
                            <a:pt x="3047932" y="1317230"/>
                            <a:pt x="3099353" y="1514876"/>
                          </a:cubicBezTo>
                          <a:cubicBezTo>
                            <a:pt x="3150774" y="1712522"/>
                            <a:pt x="3076340" y="1809680"/>
                            <a:pt x="3099353" y="1997880"/>
                          </a:cubicBezTo>
                          <a:cubicBezTo>
                            <a:pt x="3122366" y="2186080"/>
                            <a:pt x="3057488" y="2424794"/>
                            <a:pt x="3099353" y="2546748"/>
                          </a:cubicBezTo>
                          <a:cubicBezTo>
                            <a:pt x="3141218" y="2668702"/>
                            <a:pt x="3025713" y="3129988"/>
                            <a:pt x="3099353" y="3293209"/>
                          </a:cubicBezTo>
                          <a:cubicBezTo>
                            <a:pt x="2929318" y="3320909"/>
                            <a:pt x="2777272" y="3276034"/>
                            <a:pt x="2675775" y="3293209"/>
                          </a:cubicBezTo>
                          <a:cubicBezTo>
                            <a:pt x="2574278" y="3310384"/>
                            <a:pt x="2358142" y="3281606"/>
                            <a:pt x="2097229" y="3293209"/>
                          </a:cubicBezTo>
                          <a:cubicBezTo>
                            <a:pt x="1836316" y="3304812"/>
                            <a:pt x="1809769" y="3256621"/>
                            <a:pt x="1642657" y="3293209"/>
                          </a:cubicBezTo>
                          <a:cubicBezTo>
                            <a:pt x="1475545" y="3329797"/>
                            <a:pt x="1375897" y="3258565"/>
                            <a:pt x="1126098" y="3293209"/>
                          </a:cubicBezTo>
                          <a:cubicBezTo>
                            <a:pt x="876299" y="3327853"/>
                            <a:pt x="707013" y="3269629"/>
                            <a:pt x="547552" y="3293209"/>
                          </a:cubicBezTo>
                          <a:cubicBezTo>
                            <a:pt x="388091" y="3316789"/>
                            <a:pt x="232076" y="3286817"/>
                            <a:pt x="0" y="3293209"/>
                          </a:cubicBezTo>
                          <a:cubicBezTo>
                            <a:pt x="-53324" y="3194848"/>
                            <a:pt x="4255" y="2962361"/>
                            <a:pt x="0" y="2843137"/>
                          </a:cubicBezTo>
                          <a:cubicBezTo>
                            <a:pt x="-4255" y="2723913"/>
                            <a:pt x="33159" y="2547196"/>
                            <a:pt x="0" y="2360133"/>
                          </a:cubicBezTo>
                          <a:cubicBezTo>
                            <a:pt x="-33159" y="2173070"/>
                            <a:pt x="2494" y="2001657"/>
                            <a:pt x="0" y="1844197"/>
                          </a:cubicBezTo>
                          <a:cubicBezTo>
                            <a:pt x="-2494" y="1686737"/>
                            <a:pt x="52009" y="1500856"/>
                            <a:pt x="0" y="1229465"/>
                          </a:cubicBezTo>
                          <a:cubicBezTo>
                            <a:pt x="-52009" y="958074"/>
                            <a:pt x="26256" y="859238"/>
                            <a:pt x="0" y="680597"/>
                          </a:cubicBezTo>
                          <a:cubicBezTo>
                            <a:pt x="-26256" y="501956"/>
                            <a:pt x="45751" y="257653"/>
                            <a:pt x="0" y="0"/>
                          </a:cubicBezTo>
                          <a:close/>
                        </a:path>
                      </a:pathLst>
                    </a:custGeom>
                    <ask:type>
                      <ask:lineSketchNone/>
                    </ask:type>
                  </ask:lineSketchStyleProps>
                </a:ext>
              </a:extLst>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0D2F49"/>
                  </a:solidFill>
                  <a:latin typeface="Fira Sans" panose="020B0503050000020004" pitchFamily="34" charset="0"/>
                  <a:ea typeface="Gadugi" panose="020B0502040204020203" pitchFamily="34" charset="0"/>
                </a:rPr>
                <a:t>PRIVATE</a:t>
              </a:r>
            </a:p>
            <a:p>
              <a:r>
                <a:rPr lang="en-US" sz="1200" dirty="0">
                  <a:solidFill>
                    <a:srgbClr val="0D2F49"/>
                  </a:solidFill>
                  <a:latin typeface="Fira Sans" panose="020B0503050000020004" pitchFamily="34" charset="0"/>
                  <a:ea typeface="Gadugi"/>
                </a:rPr>
                <a:t>No one can see your contact details</a:t>
              </a:r>
            </a:p>
            <a:p>
              <a:endParaRPr lang="en-US" sz="1200" b="1" dirty="0">
                <a:solidFill>
                  <a:srgbClr val="0D2F49"/>
                </a:solidFill>
                <a:latin typeface="Fira Sans" panose="020B0503050000020004" pitchFamily="34" charset="0"/>
                <a:ea typeface="Gadugi"/>
              </a:endParaRPr>
            </a:p>
            <a:p>
              <a:r>
                <a:rPr lang="en-US" sz="1200" b="1" dirty="0">
                  <a:solidFill>
                    <a:srgbClr val="0D2F49"/>
                  </a:solidFill>
                  <a:latin typeface="Fira Sans" panose="020B0503050000020004" pitchFamily="34" charset="0"/>
                  <a:ea typeface="Gadugi"/>
                </a:rPr>
                <a:t>CONNECTIONS ONLY</a:t>
              </a:r>
            </a:p>
            <a:p>
              <a:r>
                <a:rPr lang="en-US" sz="1200" dirty="0">
                  <a:solidFill>
                    <a:srgbClr val="0D2F49"/>
                  </a:solidFill>
                  <a:latin typeface="Fira Sans" panose="020B0503050000020004" pitchFamily="34" charset="0"/>
                  <a:ea typeface="Gadugi"/>
                </a:rPr>
                <a:t>Participants you've connected with will be able to see your contact details on your profile page, as well as in external exports from the platform</a:t>
              </a:r>
            </a:p>
            <a:p>
              <a:endParaRPr lang="en-US" sz="1200" b="1" dirty="0">
                <a:solidFill>
                  <a:srgbClr val="0D2F49"/>
                </a:solidFill>
                <a:latin typeface="Fira Sans" panose="020B0503050000020004" pitchFamily="34" charset="0"/>
                <a:ea typeface="Gadugi" panose="020B0502040204020203" pitchFamily="34" charset="0"/>
              </a:endParaRPr>
            </a:p>
            <a:p>
              <a:r>
                <a:rPr lang="en-US" sz="1200" b="1" dirty="0">
                  <a:solidFill>
                    <a:srgbClr val="0D2F49"/>
                  </a:solidFill>
                  <a:latin typeface="Fira Sans" panose="020B0503050000020004" pitchFamily="34" charset="0"/>
                  <a:ea typeface="Gadugi" panose="020B0502040204020203" pitchFamily="34" charset="0"/>
                </a:rPr>
                <a:t>PUBLIC</a:t>
              </a:r>
            </a:p>
            <a:p>
              <a:r>
                <a:rPr lang="en-US" sz="1200" dirty="0">
                  <a:solidFill>
                    <a:srgbClr val="0D2F49"/>
                  </a:solidFill>
                  <a:latin typeface="Fira Sans" panose="020B0503050000020004" pitchFamily="34" charset="0"/>
                  <a:ea typeface="Gadugi" panose="020B0502040204020203" pitchFamily="34" charset="0"/>
                </a:rPr>
                <a:t>Contact Details will be displayed on your profile page and available in exports for everyone at the event</a:t>
              </a:r>
              <a:endParaRPr lang="en-US" sz="1200" dirty="0">
                <a:solidFill>
                  <a:srgbClr val="0D2F49"/>
                </a:solidFill>
                <a:latin typeface="Fira Sans" panose="020B0503050000020004" pitchFamily="34" charset="0"/>
                <a:ea typeface="Gadugi"/>
              </a:endParaRPr>
            </a:p>
          </p:txBody>
        </p:sp>
        <p:sp>
          <p:nvSpPr>
            <p:cNvPr id="9" name="TextBox 11">
              <a:extLst>
                <a:ext uri="{FF2B5EF4-FFF2-40B4-BE49-F238E27FC236}">
                  <a16:creationId xmlns:a16="http://schemas.microsoft.com/office/drawing/2014/main" id="{705DE577-5802-3BCE-55D6-08F8DE47996B}"/>
                </a:ext>
              </a:extLst>
            </p:cNvPr>
            <p:cNvSpPr txBox="1"/>
            <p:nvPr/>
          </p:nvSpPr>
          <p:spPr>
            <a:xfrm>
              <a:off x="8609961" y="2569885"/>
              <a:ext cx="3481268" cy="41857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dirty="0">
                  <a:solidFill>
                    <a:srgbClr val="0D2F49"/>
                  </a:solidFill>
                  <a:latin typeface="Gotham Bold" pitchFamily="50" charset="0"/>
                  <a:ea typeface="Gadugi"/>
                </a:rPr>
                <a:t>CONTACT SHARING OPTIONS</a:t>
              </a:r>
            </a:p>
          </p:txBody>
        </p:sp>
      </p:grpSp>
      <p:sp>
        <p:nvSpPr>
          <p:cNvPr id="10" name="TextBox 11">
            <a:extLst>
              <a:ext uri="{FF2B5EF4-FFF2-40B4-BE49-F238E27FC236}">
                <a16:creationId xmlns:a16="http://schemas.microsoft.com/office/drawing/2014/main" id="{84053361-3363-4BCA-E955-FBA031713830}"/>
              </a:ext>
            </a:extLst>
          </p:cNvPr>
          <p:cNvSpPr txBox="1"/>
          <p:nvPr/>
        </p:nvSpPr>
        <p:spPr>
          <a:xfrm>
            <a:off x="5106023" y="2501071"/>
            <a:ext cx="1971521" cy="41857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WEB PLATFORM</a:t>
            </a:r>
            <a:endParaRPr lang="en-US" sz="2800" dirty="0">
              <a:solidFill>
                <a:srgbClr val="0D2F49"/>
              </a:solidFill>
              <a:latin typeface="Gotham Bold" pitchFamily="50" charset="0"/>
              <a:ea typeface="Gadugi"/>
            </a:endParaRPr>
          </a:p>
        </p:txBody>
      </p:sp>
      <p:sp>
        <p:nvSpPr>
          <p:cNvPr id="11" name="TextBox 11">
            <a:extLst>
              <a:ext uri="{FF2B5EF4-FFF2-40B4-BE49-F238E27FC236}">
                <a16:creationId xmlns:a16="http://schemas.microsoft.com/office/drawing/2014/main" id="{78C24082-4242-2F23-1525-D0957444C992}"/>
              </a:ext>
            </a:extLst>
          </p:cNvPr>
          <p:cNvSpPr txBox="1"/>
          <p:nvPr/>
        </p:nvSpPr>
        <p:spPr>
          <a:xfrm>
            <a:off x="1084635" y="2477508"/>
            <a:ext cx="1434830" cy="78790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MOBILE</a:t>
            </a:r>
            <a:r>
              <a:rPr lang="en-US" sz="1600" kern="1200" dirty="0">
                <a:latin typeface="Gotham Bold" pitchFamily="50" charset="0"/>
                <a:ea typeface="Gadugi"/>
              </a:rPr>
              <a:t> APP</a:t>
            </a:r>
            <a:endParaRPr lang="en-US" sz="2800" dirty="0">
              <a:latin typeface="Gotham Bold" pitchFamily="50" charset="0"/>
              <a:ea typeface="Gadugi"/>
            </a:endParaRPr>
          </a:p>
        </p:txBody>
      </p:sp>
      <p:pic>
        <p:nvPicPr>
          <p:cNvPr id="13" name="Picture 2">
            <a:extLst>
              <a:ext uri="{FF2B5EF4-FFF2-40B4-BE49-F238E27FC236}">
                <a16:creationId xmlns:a16="http://schemas.microsoft.com/office/drawing/2014/main" id="{5E7B0540-7BA7-A213-5ECD-0BAF5169EE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02"/>
          <a:stretch/>
        </p:blipFill>
        <p:spPr bwMode="auto">
          <a:xfrm>
            <a:off x="744676" y="2919647"/>
            <a:ext cx="1867711" cy="38546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752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321EC-2A8D-E04E-BA22-C7422AD9C4C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14E1EF3-B4BD-8AEE-9D51-F413A177C3E6}"/>
              </a:ext>
            </a:extLst>
          </p:cNvPr>
          <p:cNvPicPr>
            <a:picLocks noChangeAspect="1"/>
          </p:cNvPicPr>
          <p:nvPr/>
        </p:nvPicPr>
        <p:blipFill>
          <a:blip r:embed="rId2"/>
          <a:srcRect b="6566"/>
          <a:stretch>
            <a:fillRect/>
          </a:stretch>
        </p:blipFill>
        <p:spPr>
          <a:xfrm>
            <a:off x="421532" y="2809805"/>
            <a:ext cx="1922585" cy="3597894"/>
          </a:xfrm>
          <a:prstGeom prst="rect">
            <a:avLst/>
          </a:prstGeom>
          <a:ln>
            <a:solidFill>
              <a:schemeClr val="tx1"/>
            </a:solidFill>
          </a:ln>
        </p:spPr>
      </p:pic>
      <p:pic>
        <p:nvPicPr>
          <p:cNvPr id="2" name="Picture 1">
            <a:extLst>
              <a:ext uri="{FF2B5EF4-FFF2-40B4-BE49-F238E27FC236}">
                <a16:creationId xmlns:a16="http://schemas.microsoft.com/office/drawing/2014/main" id="{A2711E6C-BE65-6A7F-05C2-5E4F7C8349A5}"/>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2603" t="42480" r="2829" b="42937"/>
          <a:stretch>
            <a:fillRect/>
          </a:stretch>
        </p:blipFill>
        <p:spPr>
          <a:xfrm>
            <a:off x="-8431" y="0"/>
            <a:ext cx="12200431" cy="1280160"/>
          </a:xfrm>
          <a:prstGeom prst="rect">
            <a:avLst/>
          </a:prstGeom>
          <a:solidFill>
            <a:schemeClr val="bg2"/>
          </a:solidFill>
        </p:spPr>
      </p:pic>
      <p:sp>
        <p:nvSpPr>
          <p:cNvPr id="3" name="Slide Number Placeholder 2">
            <a:extLst>
              <a:ext uri="{FF2B5EF4-FFF2-40B4-BE49-F238E27FC236}">
                <a16:creationId xmlns:a16="http://schemas.microsoft.com/office/drawing/2014/main" id="{60B8C762-353D-8923-C155-528EDAD09AA2}"/>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6</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64B4269-E5C4-CE7E-3568-394B5DDED635}"/>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0D2F49"/>
                </a:solidFill>
                <a:latin typeface="Gotham Bold" pitchFamily="50" charset="0"/>
              </a:rPr>
              <a:t>EDIT PROFILE</a:t>
            </a:r>
            <a:endParaRPr lang="en-US" dirty="0">
              <a:solidFill>
                <a:srgbClr val="0D2F49"/>
              </a:solidFill>
              <a:latin typeface="Gotham Bold" pitchFamily="50" charset="0"/>
            </a:endParaRPr>
          </a:p>
        </p:txBody>
      </p:sp>
      <p:sp>
        <p:nvSpPr>
          <p:cNvPr id="6" name="TextBox 11">
            <a:extLst>
              <a:ext uri="{FF2B5EF4-FFF2-40B4-BE49-F238E27FC236}">
                <a16:creationId xmlns:a16="http://schemas.microsoft.com/office/drawing/2014/main" id="{204EB065-9077-B3B3-C134-BD50D3A8EB84}"/>
              </a:ext>
            </a:extLst>
          </p:cNvPr>
          <p:cNvSpPr txBox="1"/>
          <p:nvPr/>
        </p:nvSpPr>
        <p:spPr>
          <a:xfrm>
            <a:off x="583659" y="1382441"/>
            <a:ext cx="11472559" cy="70545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solidFill>
                  <a:srgbClr val="0D2F49"/>
                </a:solidFill>
                <a:latin typeface="Gotham Book" panose="02000604040000020004" pitchFamily="50" charset="0"/>
                <a:ea typeface="Gadugi"/>
              </a:rPr>
              <a:t> You can edit your profile at any time through both the mobile app and the web platform.  ​To edit via the web platform, click the icon at the </a:t>
            </a:r>
            <a:r>
              <a:rPr lang="en-US" sz="1400" b="1" dirty="0">
                <a:solidFill>
                  <a:srgbClr val="0D2F49"/>
                </a:solidFill>
                <a:latin typeface="Gotham Book" panose="02000604040000020004" pitchFamily="50" charset="0"/>
                <a:ea typeface="Gadugi"/>
              </a:rPr>
              <a:t>top right </a:t>
            </a:r>
            <a:r>
              <a:rPr lang="en-US" sz="1400" dirty="0">
                <a:solidFill>
                  <a:srgbClr val="0D2F49"/>
                </a:solidFill>
                <a:latin typeface="Gotham Book" panose="02000604040000020004" pitchFamily="50" charset="0"/>
                <a:ea typeface="Gadugi"/>
              </a:rPr>
              <a:t>of the home page.  To edit via the mobile app, click the icon at the </a:t>
            </a:r>
            <a:r>
              <a:rPr lang="en-US" sz="1400" b="1" dirty="0">
                <a:solidFill>
                  <a:srgbClr val="0D2F49"/>
                </a:solidFill>
                <a:latin typeface="Gotham Book" panose="02000604040000020004" pitchFamily="50" charset="0"/>
                <a:ea typeface="Gadugi"/>
              </a:rPr>
              <a:t>top left </a:t>
            </a:r>
            <a:r>
              <a:rPr lang="en-US" sz="1400" dirty="0">
                <a:solidFill>
                  <a:srgbClr val="0D2F49"/>
                </a:solidFill>
                <a:latin typeface="Gotham Book" panose="02000604040000020004" pitchFamily="50" charset="0"/>
                <a:ea typeface="Gadugi"/>
              </a:rPr>
              <a:t>of the home page. </a:t>
            </a:r>
            <a:endParaRPr lang="en-US" sz="1400" b="1" dirty="0">
              <a:solidFill>
                <a:srgbClr val="0D2F49"/>
              </a:solidFill>
              <a:latin typeface="Gotham Book" panose="02000604040000020004" pitchFamily="50" charset="0"/>
              <a:ea typeface="Gadugi"/>
            </a:endParaRPr>
          </a:p>
        </p:txBody>
      </p:sp>
      <p:pic>
        <p:nvPicPr>
          <p:cNvPr id="14" name="Picture 13">
            <a:extLst>
              <a:ext uri="{FF2B5EF4-FFF2-40B4-BE49-F238E27FC236}">
                <a16:creationId xmlns:a16="http://schemas.microsoft.com/office/drawing/2014/main" id="{20D8E926-AF0B-809C-76FC-592EF62F15B9}"/>
              </a:ext>
            </a:extLst>
          </p:cNvPr>
          <p:cNvPicPr>
            <a:picLocks noChangeAspect="1"/>
          </p:cNvPicPr>
          <p:nvPr/>
        </p:nvPicPr>
        <p:blipFill>
          <a:blip r:embed="rId4">
            <a:extLst>
              <a:ext uri="{28A0092B-C50C-407E-A947-70E740481C1C}">
                <a14:useLocalDpi xmlns:a14="http://schemas.microsoft.com/office/drawing/2010/main" val="0"/>
              </a:ext>
            </a:extLst>
          </a:blip>
          <a:srcRect t="3479"/>
          <a:stretch/>
        </p:blipFill>
        <p:spPr bwMode="auto">
          <a:xfrm>
            <a:off x="2474377" y="2825629"/>
            <a:ext cx="1706342" cy="3566247"/>
          </a:xfrm>
          <a:prstGeom prst="rect">
            <a:avLst/>
          </a:prstGeom>
          <a:noFill/>
          <a:ln>
            <a:solidFill>
              <a:schemeClr val="tx1"/>
            </a:solidFill>
          </a:ln>
        </p:spPr>
      </p:pic>
      <p:pic>
        <p:nvPicPr>
          <p:cNvPr id="15" name="Picture 14">
            <a:extLst>
              <a:ext uri="{FF2B5EF4-FFF2-40B4-BE49-F238E27FC236}">
                <a16:creationId xmlns:a16="http://schemas.microsoft.com/office/drawing/2014/main" id="{BC286F0A-3AE6-53F2-A19B-3A3FDAA29E6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38934" y="2762130"/>
            <a:ext cx="6313657" cy="3597893"/>
          </a:xfrm>
          <a:prstGeom prst="rect">
            <a:avLst/>
          </a:prstGeom>
          <a:ln>
            <a:solidFill>
              <a:schemeClr val="tx1"/>
            </a:solidFill>
          </a:ln>
        </p:spPr>
      </p:pic>
      <p:sp>
        <p:nvSpPr>
          <p:cNvPr id="16" name="TextBox 11">
            <a:extLst>
              <a:ext uri="{FF2B5EF4-FFF2-40B4-BE49-F238E27FC236}">
                <a16:creationId xmlns:a16="http://schemas.microsoft.com/office/drawing/2014/main" id="{97ABBF7C-6987-3737-0F2F-514CD64D1775}"/>
              </a:ext>
            </a:extLst>
          </p:cNvPr>
          <p:cNvSpPr txBox="1"/>
          <p:nvPr/>
        </p:nvSpPr>
        <p:spPr>
          <a:xfrm>
            <a:off x="7615906" y="2284969"/>
            <a:ext cx="1989388" cy="41857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WEB PLATFORM</a:t>
            </a:r>
            <a:endParaRPr lang="en-US" sz="2800" dirty="0">
              <a:solidFill>
                <a:srgbClr val="0D2F49"/>
              </a:solidFill>
              <a:latin typeface="Gotham Bold" pitchFamily="50" charset="0"/>
              <a:ea typeface="Gadugi"/>
            </a:endParaRPr>
          </a:p>
        </p:txBody>
      </p:sp>
      <p:sp>
        <p:nvSpPr>
          <p:cNvPr id="17" name="TextBox 11">
            <a:extLst>
              <a:ext uri="{FF2B5EF4-FFF2-40B4-BE49-F238E27FC236}">
                <a16:creationId xmlns:a16="http://schemas.microsoft.com/office/drawing/2014/main" id="{5CE648BA-9AFB-45EB-0D3C-CA926185C209}"/>
              </a:ext>
            </a:extLst>
          </p:cNvPr>
          <p:cNvSpPr txBox="1"/>
          <p:nvPr/>
        </p:nvSpPr>
        <p:spPr>
          <a:xfrm>
            <a:off x="1556378" y="2313675"/>
            <a:ext cx="1557754" cy="41857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MOBILE APP</a:t>
            </a:r>
            <a:endParaRPr lang="en-US" sz="2800" dirty="0">
              <a:solidFill>
                <a:srgbClr val="0D2F49"/>
              </a:solidFill>
              <a:latin typeface="Gotham Bold" pitchFamily="50" charset="0"/>
              <a:ea typeface="Gadugi"/>
            </a:endParaRPr>
          </a:p>
        </p:txBody>
      </p:sp>
      <p:sp>
        <p:nvSpPr>
          <p:cNvPr id="18" name="Flowchart: Connector 17">
            <a:extLst>
              <a:ext uri="{FF2B5EF4-FFF2-40B4-BE49-F238E27FC236}">
                <a16:creationId xmlns:a16="http://schemas.microsoft.com/office/drawing/2014/main" id="{9260333F-FB19-B412-799E-D5476F691E9C}"/>
              </a:ext>
            </a:extLst>
          </p:cNvPr>
          <p:cNvSpPr/>
          <p:nvPr/>
        </p:nvSpPr>
        <p:spPr>
          <a:xfrm>
            <a:off x="294773" y="2703545"/>
            <a:ext cx="457199" cy="457199"/>
          </a:xfrm>
          <a:prstGeom prst="flowChartConnector">
            <a:avLst/>
          </a:prstGeom>
          <a:noFill/>
          <a:ln w="28575">
            <a:solidFill>
              <a:srgbClr val="F054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grpSp>
        <p:nvGrpSpPr>
          <p:cNvPr id="19" name="Group 18">
            <a:extLst>
              <a:ext uri="{FF2B5EF4-FFF2-40B4-BE49-F238E27FC236}">
                <a16:creationId xmlns:a16="http://schemas.microsoft.com/office/drawing/2014/main" id="{D75FDD72-5B98-BA7A-5A58-DD2A611C8B21}"/>
              </a:ext>
            </a:extLst>
          </p:cNvPr>
          <p:cNvGrpSpPr/>
          <p:nvPr/>
        </p:nvGrpSpPr>
        <p:grpSpPr>
          <a:xfrm>
            <a:off x="4881278" y="3291154"/>
            <a:ext cx="498635" cy="498635"/>
            <a:chOff x="4872813" y="2900129"/>
            <a:chExt cx="498635" cy="498635"/>
          </a:xfrm>
        </p:grpSpPr>
        <p:sp>
          <p:nvSpPr>
            <p:cNvPr id="20" name="Oval 19">
              <a:extLst>
                <a:ext uri="{FF2B5EF4-FFF2-40B4-BE49-F238E27FC236}">
                  <a16:creationId xmlns:a16="http://schemas.microsoft.com/office/drawing/2014/main" id="{CA41CBCF-641C-77C6-3A74-539A71532EC4}"/>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21" name="Graphic 20" descr="Circle with left arrow with solid fill">
              <a:extLst>
                <a:ext uri="{FF2B5EF4-FFF2-40B4-BE49-F238E27FC236}">
                  <a16:creationId xmlns:a16="http://schemas.microsoft.com/office/drawing/2014/main" id="{51A5096E-95F4-16D9-0838-949EAD04A8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4872813" y="2900129"/>
              <a:ext cx="498635" cy="498635"/>
            </a:xfrm>
            <a:prstGeom prst="rect">
              <a:avLst/>
            </a:prstGeom>
          </p:spPr>
        </p:pic>
      </p:grpSp>
      <p:pic>
        <p:nvPicPr>
          <p:cNvPr id="1026" name="Picture 2" descr="Media">
            <a:extLst>
              <a:ext uri="{FF2B5EF4-FFF2-40B4-BE49-F238E27FC236}">
                <a16:creationId xmlns:a16="http://schemas.microsoft.com/office/drawing/2014/main" id="{A1AF9389-17E7-51B6-160B-2821AA81093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635"/>
          <a:stretch>
            <a:fillRect/>
          </a:stretch>
        </p:blipFill>
        <p:spPr bwMode="auto">
          <a:xfrm>
            <a:off x="2470876" y="2809805"/>
            <a:ext cx="1990232" cy="35978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245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F8CBF-0D7C-469B-0E6C-B55C3AB9B81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2531F2D-8023-6918-EF2C-F146AC115134}"/>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2603" t="42480" r="2829" b="42937"/>
          <a:stretch>
            <a:fillRect/>
          </a:stretch>
        </p:blipFill>
        <p:spPr>
          <a:xfrm>
            <a:off x="-8431" y="0"/>
            <a:ext cx="12200431" cy="1280160"/>
          </a:xfrm>
          <a:prstGeom prst="rect">
            <a:avLst/>
          </a:prstGeom>
          <a:solidFill>
            <a:schemeClr val="bg2"/>
          </a:solidFill>
        </p:spPr>
      </p:pic>
      <p:sp>
        <p:nvSpPr>
          <p:cNvPr id="3" name="Slide Number Placeholder 2">
            <a:extLst>
              <a:ext uri="{FF2B5EF4-FFF2-40B4-BE49-F238E27FC236}">
                <a16:creationId xmlns:a16="http://schemas.microsoft.com/office/drawing/2014/main" id="{6970D573-DBE7-1D7B-BDC1-C782753918C8}"/>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7</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75CEEB2-CD74-7626-59EB-F37C8DBC0F34}"/>
              </a:ext>
            </a:extLst>
          </p:cNvPr>
          <p:cNvSpPr txBox="1"/>
          <p:nvPr/>
        </p:nvSpPr>
        <p:spPr>
          <a:xfrm>
            <a:off x="583658" y="363596"/>
            <a:ext cx="6650859" cy="707886"/>
          </a:xfrm>
          <a:prstGeom prst="rect">
            <a:avLst/>
          </a:prstGeom>
          <a:noFill/>
        </p:spPr>
        <p:txBody>
          <a:bodyPr wrap="square" lIns="91440" tIns="45720" rIns="91440" bIns="45720" rtlCol="0" anchor="t">
            <a:spAutoFit/>
          </a:bodyPr>
          <a:lstStyle/>
          <a:p>
            <a:r>
              <a:rPr lang="en-US" sz="4000" dirty="0">
                <a:solidFill>
                  <a:srgbClr val="0D2F49"/>
                </a:solidFill>
                <a:latin typeface="Gotham Bold" pitchFamily="50" charset="0"/>
              </a:rPr>
              <a:t>MANAGE AVAILABILITY</a:t>
            </a:r>
            <a:endParaRPr lang="en-US" dirty="0">
              <a:solidFill>
                <a:srgbClr val="0D2F49"/>
              </a:solidFill>
              <a:latin typeface="Gotham Bold" pitchFamily="50" charset="0"/>
            </a:endParaRPr>
          </a:p>
        </p:txBody>
      </p:sp>
      <p:sp>
        <p:nvSpPr>
          <p:cNvPr id="6" name="TextBox 11">
            <a:extLst>
              <a:ext uri="{FF2B5EF4-FFF2-40B4-BE49-F238E27FC236}">
                <a16:creationId xmlns:a16="http://schemas.microsoft.com/office/drawing/2014/main" id="{4380603E-5C7B-2B9C-54C7-2DFBED495880}"/>
              </a:ext>
            </a:extLst>
          </p:cNvPr>
          <p:cNvSpPr txBox="1"/>
          <p:nvPr/>
        </p:nvSpPr>
        <p:spPr>
          <a:xfrm>
            <a:off x="583659" y="1348257"/>
            <a:ext cx="11472559" cy="102861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solidFill>
                  <a:srgbClr val="0D2F49"/>
                </a:solidFill>
                <a:latin typeface="Gotham Book" panose="02000604040000020004" pitchFamily="50" charset="0"/>
                <a:ea typeface="Gadugi"/>
              </a:rPr>
              <a:t>To make yourself unavailable for meetings, either for a specific time block or day, you can manage your availability through the web platform. </a:t>
            </a:r>
            <a:r>
              <a:rPr lang="en-US" sz="1400" b="1" dirty="0">
                <a:solidFill>
                  <a:srgbClr val="0D2F49"/>
                </a:solidFill>
                <a:latin typeface="Gotham Book" panose="02000604040000020004" pitchFamily="50" charset="0"/>
                <a:ea typeface="Gadugi"/>
              </a:rPr>
              <a:t>​Via the web platform</a:t>
            </a:r>
            <a:r>
              <a:rPr lang="en-US" sz="1400" dirty="0">
                <a:solidFill>
                  <a:srgbClr val="0D2F49"/>
                </a:solidFill>
                <a:latin typeface="Gotham Book" panose="02000604040000020004" pitchFamily="50" charset="0"/>
                <a:ea typeface="Gadugi"/>
              </a:rPr>
              <a:t>, click “Profile”, “Manage My Availability”, the “Edit Availability”.  Adjust the times your unavailable to meet for each day. </a:t>
            </a:r>
          </a:p>
        </p:txBody>
      </p:sp>
      <p:pic>
        <p:nvPicPr>
          <p:cNvPr id="2" name="Picture 1">
            <a:extLst>
              <a:ext uri="{FF2B5EF4-FFF2-40B4-BE49-F238E27FC236}">
                <a16:creationId xmlns:a16="http://schemas.microsoft.com/office/drawing/2014/main" id="{594FB318-DC1C-B38E-9513-61B1110820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13075" y="2380106"/>
            <a:ext cx="7757418" cy="4202046"/>
          </a:xfrm>
          <a:prstGeom prst="rect">
            <a:avLst/>
          </a:prstGeom>
          <a:ln>
            <a:solidFill>
              <a:schemeClr val="tx1"/>
            </a:solidFill>
          </a:ln>
        </p:spPr>
      </p:pic>
      <p:sp>
        <p:nvSpPr>
          <p:cNvPr id="5" name="Flowchart: Connector 4">
            <a:extLst>
              <a:ext uri="{FF2B5EF4-FFF2-40B4-BE49-F238E27FC236}">
                <a16:creationId xmlns:a16="http://schemas.microsoft.com/office/drawing/2014/main" id="{B9BF41E6-95AF-4462-10D8-F462C5B2AC9F}"/>
              </a:ext>
            </a:extLst>
          </p:cNvPr>
          <p:cNvSpPr/>
          <p:nvPr/>
        </p:nvSpPr>
        <p:spPr>
          <a:xfrm>
            <a:off x="9467904" y="2370102"/>
            <a:ext cx="457199" cy="457199"/>
          </a:xfrm>
          <a:prstGeom prst="flowChartConnector">
            <a:avLst/>
          </a:prstGeom>
          <a:noFill/>
          <a:ln w="28575">
            <a:solidFill>
              <a:srgbClr val="F054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grpSp>
        <p:nvGrpSpPr>
          <p:cNvPr id="11" name="Group 10">
            <a:extLst>
              <a:ext uri="{FF2B5EF4-FFF2-40B4-BE49-F238E27FC236}">
                <a16:creationId xmlns:a16="http://schemas.microsoft.com/office/drawing/2014/main" id="{3413D192-B13A-C5DC-3993-D7D9B6458871}"/>
              </a:ext>
            </a:extLst>
          </p:cNvPr>
          <p:cNvGrpSpPr/>
          <p:nvPr/>
        </p:nvGrpSpPr>
        <p:grpSpPr>
          <a:xfrm>
            <a:off x="2115849" y="3429000"/>
            <a:ext cx="498635" cy="498635"/>
            <a:chOff x="4872813" y="2900129"/>
            <a:chExt cx="498635" cy="498635"/>
          </a:xfrm>
        </p:grpSpPr>
        <p:sp>
          <p:nvSpPr>
            <p:cNvPr id="13" name="Oval 12">
              <a:extLst>
                <a:ext uri="{FF2B5EF4-FFF2-40B4-BE49-F238E27FC236}">
                  <a16:creationId xmlns:a16="http://schemas.microsoft.com/office/drawing/2014/main" id="{D97F9D49-2882-9851-C3FD-BFB9D773B526}"/>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22" name="Graphic 21" descr="Circle with left arrow with solid fill">
              <a:extLst>
                <a:ext uri="{FF2B5EF4-FFF2-40B4-BE49-F238E27FC236}">
                  <a16:creationId xmlns:a16="http://schemas.microsoft.com/office/drawing/2014/main" id="{0D30C406-EE53-5D76-5755-5F9FF6A23C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872813" y="2900129"/>
              <a:ext cx="498635" cy="498635"/>
            </a:xfrm>
            <a:prstGeom prst="rect">
              <a:avLst/>
            </a:prstGeom>
          </p:spPr>
        </p:pic>
      </p:grpSp>
    </p:spTree>
    <p:extLst>
      <p:ext uri="{BB962C8B-B14F-4D97-AF65-F5344CB8AC3E}">
        <p14:creationId xmlns:p14="http://schemas.microsoft.com/office/powerpoint/2010/main" val="1238965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778C8-4614-C6BE-B6B7-3FC775BB97E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76847F6-835F-4313-0683-14562AB864F9}"/>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2603" t="42480" r="2829" b="42937"/>
          <a:stretch>
            <a:fillRect/>
          </a:stretch>
        </p:blipFill>
        <p:spPr>
          <a:xfrm>
            <a:off x="-8431" y="0"/>
            <a:ext cx="12200431" cy="1280160"/>
          </a:xfrm>
          <a:prstGeom prst="rect">
            <a:avLst/>
          </a:prstGeom>
          <a:solidFill>
            <a:schemeClr val="bg2"/>
          </a:solidFill>
        </p:spPr>
      </p:pic>
      <p:sp>
        <p:nvSpPr>
          <p:cNvPr id="3" name="Slide Number Placeholder 2">
            <a:extLst>
              <a:ext uri="{FF2B5EF4-FFF2-40B4-BE49-F238E27FC236}">
                <a16:creationId xmlns:a16="http://schemas.microsoft.com/office/drawing/2014/main" id="{B7A9B110-18AE-6E13-4C1B-3FBED2165E42}"/>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8</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C14174F-C358-EC20-22C4-F1D75B0692C9}"/>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0D2F49"/>
                </a:solidFill>
                <a:latin typeface="Gotham Bold" pitchFamily="50" charset="0"/>
              </a:rPr>
              <a:t>EVENT AGENDA</a:t>
            </a:r>
            <a:endParaRPr lang="en-US" dirty="0">
              <a:solidFill>
                <a:srgbClr val="0D2F49"/>
              </a:solidFill>
              <a:latin typeface="Gotham Bold" pitchFamily="50" charset="0"/>
            </a:endParaRPr>
          </a:p>
        </p:txBody>
      </p:sp>
      <p:sp>
        <p:nvSpPr>
          <p:cNvPr id="6" name="TextBox 11">
            <a:extLst>
              <a:ext uri="{FF2B5EF4-FFF2-40B4-BE49-F238E27FC236}">
                <a16:creationId xmlns:a16="http://schemas.microsoft.com/office/drawing/2014/main" id="{7636C95C-503C-42EE-544D-A7FDA184602C}"/>
              </a:ext>
            </a:extLst>
          </p:cNvPr>
          <p:cNvSpPr txBox="1"/>
          <p:nvPr/>
        </p:nvSpPr>
        <p:spPr>
          <a:xfrm>
            <a:off x="583659" y="1382441"/>
            <a:ext cx="11472559" cy="70545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solidFill>
                  <a:srgbClr val="0D2F49"/>
                </a:solidFill>
                <a:latin typeface="Gotham Book" panose="02000604040000020004" pitchFamily="50" charset="0"/>
                <a:ea typeface="Gadugi"/>
              </a:rPr>
              <a:t>Tailor your event experience by adding sessions to your calendar.  Filter the agenda by topics, format, location (stage), date.  “</a:t>
            </a:r>
            <a:r>
              <a:rPr lang="en-US" sz="1400" b="1" dirty="0">
                <a:solidFill>
                  <a:srgbClr val="0D2F49"/>
                </a:solidFill>
                <a:latin typeface="Gotham Book" panose="02000604040000020004" pitchFamily="50" charset="0"/>
                <a:ea typeface="Gadugi"/>
              </a:rPr>
              <a:t>Add to Schedule</a:t>
            </a:r>
            <a:r>
              <a:rPr lang="en-US" sz="1400" dirty="0">
                <a:solidFill>
                  <a:srgbClr val="0D2F49"/>
                </a:solidFill>
                <a:latin typeface="Gotham Book" panose="02000604040000020004" pitchFamily="50" charset="0"/>
                <a:ea typeface="Gadugi"/>
              </a:rPr>
              <a:t>” or use the calendar icon to add a session to your calendar. </a:t>
            </a:r>
          </a:p>
        </p:txBody>
      </p:sp>
      <p:pic>
        <p:nvPicPr>
          <p:cNvPr id="11" name="Picture 10">
            <a:extLst>
              <a:ext uri="{FF2B5EF4-FFF2-40B4-BE49-F238E27FC236}">
                <a16:creationId xmlns:a16="http://schemas.microsoft.com/office/drawing/2014/main" id="{8BD40326-4801-6F74-AA79-1FEB9EDA40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37274" y="2981035"/>
            <a:ext cx="5946652" cy="3376134"/>
          </a:xfrm>
          <a:prstGeom prst="rect">
            <a:avLst/>
          </a:prstGeom>
          <a:ln>
            <a:solidFill>
              <a:schemeClr val="tx1"/>
            </a:solidFill>
          </a:ln>
        </p:spPr>
      </p:pic>
      <p:sp>
        <p:nvSpPr>
          <p:cNvPr id="12" name="TextBox 11">
            <a:extLst>
              <a:ext uri="{FF2B5EF4-FFF2-40B4-BE49-F238E27FC236}">
                <a16:creationId xmlns:a16="http://schemas.microsoft.com/office/drawing/2014/main" id="{BA07B2F8-1F74-C114-C399-9BCD6A538AFC}"/>
              </a:ext>
            </a:extLst>
          </p:cNvPr>
          <p:cNvSpPr txBox="1"/>
          <p:nvPr/>
        </p:nvSpPr>
        <p:spPr>
          <a:xfrm>
            <a:off x="7651701" y="2554828"/>
            <a:ext cx="2032925"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WEB PLATFORM</a:t>
            </a:r>
            <a:endParaRPr lang="en-US" sz="2800" dirty="0">
              <a:solidFill>
                <a:srgbClr val="0D2F49"/>
              </a:solidFill>
              <a:latin typeface="Gotham Bold" pitchFamily="50" charset="0"/>
              <a:ea typeface="Gadugi"/>
            </a:endParaRPr>
          </a:p>
        </p:txBody>
      </p:sp>
      <p:sp>
        <p:nvSpPr>
          <p:cNvPr id="13" name="TextBox 11">
            <a:extLst>
              <a:ext uri="{FF2B5EF4-FFF2-40B4-BE49-F238E27FC236}">
                <a16:creationId xmlns:a16="http://schemas.microsoft.com/office/drawing/2014/main" id="{D85EA786-F3E8-0E5A-67A8-0339118C34E8}"/>
              </a:ext>
            </a:extLst>
          </p:cNvPr>
          <p:cNvSpPr txBox="1"/>
          <p:nvPr/>
        </p:nvSpPr>
        <p:spPr>
          <a:xfrm>
            <a:off x="2008762" y="2344226"/>
            <a:ext cx="1561752" cy="42370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MOBILE APP</a:t>
            </a:r>
            <a:endParaRPr lang="en-US" sz="2800" dirty="0">
              <a:solidFill>
                <a:srgbClr val="0D2F49"/>
              </a:solidFill>
              <a:latin typeface="Gotham Bold" pitchFamily="50" charset="0"/>
              <a:ea typeface="Gadugi"/>
            </a:endParaRPr>
          </a:p>
        </p:txBody>
      </p:sp>
      <p:grpSp>
        <p:nvGrpSpPr>
          <p:cNvPr id="25" name="Group 24">
            <a:extLst>
              <a:ext uri="{FF2B5EF4-FFF2-40B4-BE49-F238E27FC236}">
                <a16:creationId xmlns:a16="http://schemas.microsoft.com/office/drawing/2014/main" id="{49DA0BF1-78E9-4501-243B-B82AF0F46CEE}"/>
              </a:ext>
            </a:extLst>
          </p:cNvPr>
          <p:cNvGrpSpPr/>
          <p:nvPr/>
        </p:nvGrpSpPr>
        <p:grpSpPr>
          <a:xfrm>
            <a:off x="10062607" y="3368474"/>
            <a:ext cx="498635" cy="498635"/>
            <a:chOff x="4872813" y="2900129"/>
            <a:chExt cx="498635" cy="498635"/>
          </a:xfrm>
        </p:grpSpPr>
        <p:sp>
          <p:nvSpPr>
            <p:cNvPr id="26" name="Oval 25">
              <a:extLst>
                <a:ext uri="{FF2B5EF4-FFF2-40B4-BE49-F238E27FC236}">
                  <a16:creationId xmlns:a16="http://schemas.microsoft.com/office/drawing/2014/main" id="{45A08303-2E55-BACA-B83D-6A22A2559927}"/>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27" name="Graphic 26" descr="Circle with left arrow with solid fill">
              <a:extLst>
                <a:ext uri="{FF2B5EF4-FFF2-40B4-BE49-F238E27FC236}">
                  <a16:creationId xmlns:a16="http://schemas.microsoft.com/office/drawing/2014/main" id="{487E5CD1-DA10-E36F-CDDC-768C189217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872813" y="2900129"/>
              <a:ext cx="498635" cy="498635"/>
            </a:xfrm>
            <a:prstGeom prst="rect">
              <a:avLst/>
            </a:prstGeom>
          </p:spPr>
        </p:pic>
      </p:grpSp>
      <p:pic>
        <p:nvPicPr>
          <p:cNvPr id="2050" name="Picture 2">
            <a:extLst>
              <a:ext uri="{FF2B5EF4-FFF2-40B4-BE49-F238E27FC236}">
                <a16:creationId xmlns:a16="http://schemas.microsoft.com/office/drawing/2014/main" id="{62B369DF-CED6-02D7-1FCD-55AC3EB209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603" y="2767931"/>
            <a:ext cx="1963983" cy="38235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EBEF308-03E6-98C9-5208-4AFEEAAB6865}"/>
              </a:ext>
            </a:extLst>
          </p:cNvPr>
          <p:cNvPicPr>
            <a:picLocks noChangeAspect="1"/>
          </p:cNvPicPr>
          <p:nvPr/>
        </p:nvPicPr>
        <p:blipFill>
          <a:blip r:embed="rId7"/>
          <a:stretch>
            <a:fillRect/>
          </a:stretch>
        </p:blipFill>
        <p:spPr>
          <a:xfrm>
            <a:off x="3042372" y="2767931"/>
            <a:ext cx="1980167" cy="3823527"/>
          </a:xfrm>
          <a:prstGeom prst="rect">
            <a:avLst/>
          </a:prstGeom>
          <a:ln>
            <a:solidFill>
              <a:schemeClr val="tx1"/>
            </a:solidFill>
          </a:ln>
        </p:spPr>
      </p:pic>
      <p:grpSp>
        <p:nvGrpSpPr>
          <p:cNvPr id="22" name="Group 21">
            <a:extLst>
              <a:ext uri="{FF2B5EF4-FFF2-40B4-BE49-F238E27FC236}">
                <a16:creationId xmlns:a16="http://schemas.microsoft.com/office/drawing/2014/main" id="{5DAF7076-96E1-87DE-62FD-44C59752F97D}"/>
              </a:ext>
            </a:extLst>
          </p:cNvPr>
          <p:cNvGrpSpPr/>
          <p:nvPr/>
        </p:nvGrpSpPr>
        <p:grpSpPr>
          <a:xfrm>
            <a:off x="344142" y="3179007"/>
            <a:ext cx="498635" cy="498635"/>
            <a:chOff x="4872813" y="2900129"/>
            <a:chExt cx="498635" cy="498635"/>
          </a:xfrm>
        </p:grpSpPr>
        <p:sp>
          <p:nvSpPr>
            <p:cNvPr id="23" name="Oval 22">
              <a:extLst>
                <a:ext uri="{FF2B5EF4-FFF2-40B4-BE49-F238E27FC236}">
                  <a16:creationId xmlns:a16="http://schemas.microsoft.com/office/drawing/2014/main" id="{C808A567-EAC3-58CC-6431-5191E7CD8299}"/>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24" name="Graphic 23" descr="Circle with left arrow with solid fill">
              <a:extLst>
                <a:ext uri="{FF2B5EF4-FFF2-40B4-BE49-F238E27FC236}">
                  <a16:creationId xmlns:a16="http://schemas.microsoft.com/office/drawing/2014/main" id="{C270CD9E-7776-E562-E152-324F8A525B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872813" y="2900129"/>
              <a:ext cx="498635" cy="498635"/>
            </a:xfrm>
            <a:prstGeom prst="rect">
              <a:avLst/>
            </a:prstGeom>
          </p:spPr>
        </p:pic>
      </p:grpSp>
    </p:spTree>
    <p:extLst>
      <p:ext uri="{BB962C8B-B14F-4D97-AF65-F5344CB8AC3E}">
        <p14:creationId xmlns:p14="http://schemas.microsoft.com/office/powerpoint/2010/main" val="3437547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ED20F-1666-4012-187A-C7FADC64D61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1B09CAE-08CC-32A9-7903-91676A8220C4}"/>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2603" t="42480" r="2829" b="42937"/>
          <a:stretch>
            <a:fillRect/>
          </a:stretch>
        </p:blipFill>
        <p:spPr>
          <a:xfrm>
            <a:off x="-8431" y="0"/>
            <a:ext cx="12200431" cy="1280160"/>
          </a:xfrm>
          <a:prstGeom prst="rect">
            <a:avLst/>
          </a:prstGeom>
          <a:solidFill>
            <a:schemeClr val="bg2"/>
          </a:solidFill>
        </p:spPr>
      </p:pic>
      <p:sp>
        <p:nvSpPr>
          <p:cNvPr id="2" name="TextBox 11">
            <a:extLst>
              <a:ext uri="{FF2B5EF4-FFF2-40B4-BE49-F238E27FC236}">
                <a16:creationId xmlns:a16="http://schemas.microsoft.com/office/drawing/2014/main" id="{4B7F9A5E-DB9E-73F2-AB7D-6FA0F5345840}"/>
              </a:ext>
            </a:extLst>
          </p:cNvPr>
          <p:cNvSpPr txBox="1"/>
          <p:nvPr/>
        </p:nvSpPr>
        <p:spPr>
          <a:xfrm>
            <a:off x="583659" y="1382441"/>
            <a:ext cx="11186809" cy="102412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latin typeface="Gotham Book" panose="02000604040000020004" pitchFamily="50" charset="0"/>
                <a:ea typeface="Gadugi"/>
                <a:hlinkClick r:id="rId3"/>
              </a:rPr>
              <a:t>Sync your calendar</a:t>
            </a:r>
            <a:r>
              <a:rPr lang="en-US" sz="1400" dirty="0">
                <a:latin typeface="Gotham Book" panose="02000604040000020004" pitchFamily="50" charset="0"/>
                <a:ea typeface="Gadugi"/>
              </a:rPr>
              <a:t> </a:t>
            </a:r>
            <a:r>
              <a:rPr lang="en-US" sz="1400" kern="1200" dirty="0">
                <a:solidFill>
                  <a:srgbClr val="0D2F49"/>
                </a:solidFill>
                <a:latin typeface="Gotham Book" panose="02000604040000020004" pitchFamily="50" charset="0"/>
                <a:ea typeface="Gadugi"/>
              </a:rPr>
              <a:t>(confirmed meetings and registered sessions) automatically to your device.  On the web platform, click “My Schedule”, then “</a:t>
            </a:r>
            <a:r>
              <a:rPr lang="en-US" sz="1400" b="1" kern="1200" dirty="0">
                <a:solidFill>
                  <a:srgbClr val="0D2F49"/>
                </a:solidFill>
                <a:latin typeface="Gotham Book" panose="02000604040000020004" pitchFamily="50" charset="0"/>
                <a:ea typeface="Gadugi"/>
              </a:rPr>
              <a:t>Sync to my Calendar</a:t>
            </a:r>
            <a:r>
              <a:rPr lang="en-US" sz="1400" kern="1200" dirty="0">
                <a:solidFill>
                  <a:srgbClr val="0D2F49"/>
                </a:solidFill>
                <a:latin typeface="Gotham Book" panose="02000604040000020004" pitchFamily="50" charset="0"/>
                <a:ea typeface="Gadugi"/>
              </a:rPr>
              <a:t>”.  On mobile, from either the Event Agenda, or the “More” list click “</a:t>
            </a:r>
            <a:r>
              <a:rPr lang="en-US" sz="1400" b="1" kern="1200" dirty="0">
                <a:solidFill>
                  <a:srgbClr val="0D2F49"/>
                </a:solidFill>
                <a:latin typeface="Gotham Book" panose="02000604040000020004" pitchFamily="50" charset="0"/>
                <a:ea typeface="Gadugi"/>
              </a:rPr>
              <a:t>My Calendar Sync</a:t>
            </a:r>
            <a:r>
              <a:rPr lang="en-US" sz="1400" kern="1200" dirty="0">
                <a:solidFill>
                  <a:srgbClr val="0D2F49"/>
                </a:solidFill>
                <a:latin typeface="Gotham Book" panose="02000604040000020004" pitchFamily="50" charset="0"/>
                <a:ea typeface="Gadugi"/>
              </a:rPr>
              <a:t>”.  Follow the instructions to add the Calendar to your device.</a:t>
            </a:r>
            <a:endParaRPr lang="en-US" sz="1400" b="1" dirty="0">
              <a:solidFill>
                <a:srgbClr val="0D2F49"/>
              </a:solidFill>
              <a:latin typeface="Gotham Book" panose="02000604040000020004" pitchFamily="50" charset="0"/>
              <a:ea typeface="Gadugi"/>
            </a:endParaRPr>
          </a:p>
        </p:txBody>
      </p:sp>
      <p:sp>
        <p:nvSpPr>
          <p:cNvPr id="3" name="Slide Number Placeholder 2">
            <a:extLst>
              <a:ext uri="{FF2B5EF4-FFF2-40B4-BE49-F238E27FC236}">
                <a16:creationId xmlns:a16="http://schemas.microsoft.com/office/drawing/2014/main" id="{9023B23B-A4C8-2702-EB84-25935DD8B624}"/>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9</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0137CE2-DDF5-8677-215C-FA4BC7B755AB}"/>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0D2F49"/>
                </a:solidFill>
                <a:latin typeface="Gotham Bold" pitchFamily="50" charset="0"/>
              </a:rPr>
              <a:t>CALENDAR SYNC</a:t>
            </a:r>
            <a:endParaRPr lang="en-US" dirty="0">
              <a:solidFill>
                <a:srgbClr val="0D2F49"/>
              </a:solidFill>
              <a:latin typeface="Gotham Bold" pitchFamily="50" charset="0"/>
            </a:endParaRPr>
          </a:p>
        </p:txBody>
      </p:sp>
      <p:sp>
        <p:nvSpPr>
          <p:cNvPr id="12" name="TextBox 11">
            <a:extLst>
              <a:ext uri="{FF2B5EF4-FFF2-40B4-BE49-F238E27FC236}">
                <a16:creationId xmlns:a16="http://schemas.microsoft.com/office/drawing/2014/main" id="{64E0745B-65CE-8E22-CFDA-F3347D08AD3D}"/>
              </a:ext>
            </a:extLst>
          </p:cNvPr>
          <p:cNvSpPr txBox="1"/>
          <p:nvPr/>
        </p:nvSpPr>
        <p:spPr>
          <a:xfrm>
            <a:off x="7957798" y="2568826"/>
            <a:ext cx="1935719" cy="41857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WEB PLATFORM</a:t>
            </a:r>
            <a:endParaRPr lang="en-US" sz="2800" dirty="0">
              <a:solidFill>
                <a:srgbClr val="0D2F49"/>
              </a:solidFill>
              <a:latin typeface="Gotham Bold" pitchFamily="50" charset="0"/>
              <a:ea typeface="Gadugi"/>
            </a:endParaRPr>
          </a:p>
        </p:txBody>
      </p:sp>
      <p:sp>
        <p:nvSpPr>
          <p:cNvPr id="13" name="TextBox 11">
            <a:extLst>
              <a:ext uri="{FF2B5EF4-FFF2-40B4-BE49-F238E27FC236}">
                <a16:creationId xmlns:a16="http://schemas.microsoft.com/office/drawing/2014/main" id="{5BDDE059-5AB4-6759-DC8B-3EF16346571C}"/>
              </a:ext>
            </a:extLst>
          </p:cNvPr>
          <p:cNvSpPr txBox="1"/>
          <p:nvPr/>
        </p:nvSpPr>
        <p:spPr>
          <a:xfrm>
            <a:off x="2236235" y="2508849"/>
            <a:ext cx="1563194" cy="41857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solidFill>
                  <a:srgbClr val="0D2F49"/>
                </a:solidFill>
                <a:latin typeface="Gotham Bold" pitchFamily="50" charset="0"/>
                <a:ea typeface="Gadugi"/>
              </a:rPr>
              <a:t>MOBILE APP</a:t>
            </a:r>
            <a:endParaRPr lang="en-US" sz="2800" dirty="0">
              <a:solidFill>
                <a:srgbClr val="0D2F49"/>
              </a:solidFill>
              <a:latin typeface="Gotham Bold" pitchFamily="50" charset="0"/>
              <a:ea typeface="Gadugi"/>
            </a:endParaRPr>
          </a:p>
        </p:txBody>
      </p:sp>
      <p:pic>
        <p:nvPicPr>
          <p:cNvPr id="8" name="Picture 7">
            <a:extLst>
              <a:ext uri="{FF2B5EF4-FFF2-40B4-BE49-F238E27FC236}">
                <a16:creationId xmlns:a16="http://schemas.microsoft.com/office/drawing/2014/main" id="{D6138A10-A91F-12B9-BFC5-ADCAD62559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47091" y="3149660"/>
            <a:ext cx="5170959" cy="2731085"/>
          </a:xfrm>
          <a:prstGeom prst="rect">
            <a:avLst/>
          </a:prstGeom>
          <a:ln>
            <a:solidFill>
              <a:schemeClr val="tx1"/>
            </a:solidFill>
          </a:ln>
        </p:spPr>
      </p:pic>
      <p:pic>
        <p:nvPicPr>
          <p:cNvPr id="25" name="Picture 24">
            <a:extLst>
              <a:ext uri="{FF2B5EF4-FFF2-40B4-BE49-F238E27FC236}">
                <a16:creationId xmlns:a16="http://schemas.microsoft.com/office/drawing/2014/main" id="{CDBCA0DF-9F88-99B1-55E6-030AB72BF247}"/>
              </a:ext>
            </a:extLst>
          </p:cNvPr>
          <p:cNvPicPr>
            <a:picLocks noChangeAspect="1"/>
          </p:cNvPicPr>
          <p:nvPr/>
        </p:nvPicPr>
        <p:blipFill>
          <a:blip r:embed="rId5">
            <a:extLst>
              <a:ext uri="{28A0092B-C50C-407E-A947-70E740481C1C}">
                <a14:useLocalDpi xmlns:a14="http://schemas.microsoft.com/office/drawing/2010/main" val="0"/>
              </a:ext>
            </a:extLst>
          </a:blip>
          <a:srcRect t="3961"/>
          <a:stretch/>
        </p:blipFill>
        <p:spPr bwMode="auto">
          <a:xfrm>
            <a:off x="3997724" y="2953951"/>
            <a:ext cx="1625223" cy="3379778"/>
          </a:xfrm>
          <a:prstGeom prst="rect">
            <a:avLst/>
          </a:prstGeom>
          <a:noFill/>
          <a:ln>
            <a:solidFill>
              <a:schemeClr val="tx1"/>
            </a:solidFill>
          </a:ln>
        </p:spPr>
      </p:pic>
      <p:grpSp>
        <p:nvGrpSpPr>
          <p:cNvPr id="29" name="Group 28">
            <a:extLst>
              <a:ext uri="{FF2B5EF4-FFF2-40B4-BE49-F238E27FC236}">
                <a16:creationId xmlns:a16="http://schemas.microsoft.com/office/drawing/2014/main" id="{003430CF-1331-EB40-8515-CA972273B341}"/>
              </a:ext>
            </a:extLst>
          </p:cNvPr>
          <p:cNvGrpSpPr/>
          <p:nvPr/>
        </p:nvGrpSpPr>
        <p:grpSpPr>
          <a:xfrm>
            <a:off x="9523781" y="3601937"/>
            <a:ext cx="498635" cy="498635"/>
            <a:chOff x="4872813" y="2900129"/>
            <a:chExt cx="498635" cy="498635"/>
          </a:xfrm>
        </p:grpSpPr>
        <p:sp>
          <p:nvSpPr>
            <p:cNvPr id="30" name="Oval 29">
              <a:extLst>
                <a:ext uri="{FF2B5EF4-FFF2-40B4-BE49-F238E27FC236}">
                  <a16:creationId xmlns:a16="http://schemas.microsoft.com/office/drawing/2014/main" id="{22E610E0-322C-FF8E-2137-737DAD7A543C}"/>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31" name="Graphic 30" descr="Circle with left arrow with solid fill">
              <a:extLst>
                <a:ext uri="{FF2B5EF4-FFF2-40B4-BE49-F238E27FC236}">
                  <a16:creationId xmlns:a16="http://schemas.microsoft.com/office/drawing/2014/main" id="{5C7C48C3-BBD8-8B9C-23D7-AC11318EFC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4872813" y="2900129"/>
              <a:ext cx="498635" cy="498635"/>
            </a:xfrm>
            <a:prstGeom prst="rect">
              <a:avLst/>
            </a:prstGeom>
          </p:spPr>
        </p:pic>
      </p:grpSp>
      <p:pic>
        <p:nvPicPr>
          <p:cNvPr id="3074" name="Picture 2">
            <a:extLst>
              <a:ext uri="{FF2B5EF4-FFF2-40B4-BE49-F238E27FC236}">
                <a16:creationId xmlns:a16="http://schemas.microsoft.com/office/drawing/2014/main" id="{AFA0C87B-1BC0-CD08-8A6A-27C6E3411D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810" y="2953951"/>
            <a:ext cx="1733491" cy="34023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FBB87F67-39E4-D231-96F5-FC6970512F9B}"/>
              </a:ext>
            </a:extLst>
          </p:cNvPr>
          <p:cNvGrpSpPr/>
          <p:nvPr/>
        </p:nvGrpSpPr>
        <p:grpSpPr>
          <a:xfrm>
            <a:off x="-76558" y="4314217"/>
            <a:ext cx="498635" cy="498635"/>
            <a:chOff x="4872813" y="2900129"/>
            <a:chExt cx="498635" cy="498635"/>
          </a:xfrm>
        </p:grpSpPr>
        <p:sp>
          <p:nvSpPr>
            <p:cNvPr id="33" name="Oval 32">
              <a:extLst>
                <a:ext uri="{FF2B5EF4-FFF2-40B4-BE49-F238E27FC236}">
                  <a16:creationId xmlns:a16="http://schemas.microsoft.com/office/drawing/2014/main" id="{2D42FC6C-8D07-E88E-05F5-6ACBE72F82FD}"/>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34" name="Graphic 33" descr="Circle with left arrow with solid fill">
              <a:extLst>
                <a:ext uri="{FF2B5EF4-FFF2-40B4-BE49-F238E27FC236}">
                  <a16:creationId xmlns:a16="http://schemas.microsoft.com/office/drawing/2014/main" id="{E2387FCB-333A-7019-B051-F610E5A3C0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4872813" y="2900129"/>
              <a:ext cx="498635" cy="498635"/>
            </a:xfrm>
            <a:prstGeom prst="rect">
              <a:avLst/>
            </a:prstGeom>
          </p:spPr>
        </p:pic>
      </p:grpSp>
      <p:pic>
        <p:nvPicPr>
          <p:cNvPr id="3076" name="Picture 4">
            <a:extLst>
              <a:ext uri="{FF2B5EF4-FFF2-40B4-BE49-F238E27FC236}">
                <a16:creationId xmlns:a16="http://schemas.microsoft.com/office/drawing/2014/main" id="{2A3FF6E3-68D4-8321-EBAB-9BB9C0FF03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4616" y="2953951"/>
            <a:ext cx="1846433" cy="34023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4367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dd668c0-799f-4c20-a328-ef40680dfcb2">
      <Terms xmlns="http://schemas.microsoft.com/office/infopath/2007/PartnerControls"/>
    </lcf76f155ced4ddcb4097134ff3c332f>
    <TaxCatchAll xmlns="9e66bd11-a755-43e3-bceb-427e389f8052"/>
    <SharedWithUsers xmlns="9e66bd11-a755-43e3-bceb-427e389f8052">
      <UserInfo>
        <DisplayName>Cameron Litcher</DisplayName>
        <AccountId>607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AF96EC9BF0ACF409207F48B4287717A" ma:contentTypeVersion="19" ma:contentTypeDescription="Create a new document." ma:contentTypeScope="" ma:versionID="16dfee2b495517d402d4a59ca5892a22">
  <xsd:schema xmlns:xsd="http://www.w3.org/2001/XMLSchema" xmlns:xs="http://www.w3.org/2001/XMLSchema" xmlns:p="http://schemas.microsoft.com/office/2006/metadata/properties" xmlns:ns2="cdd668c0-799f-4c20-a328-ef40680dfcb2" xmlns:ns3="9e66bd11-a755-43e3-bceb-427e389f8052" targetNamespace="http://schemas.microsoft.com/office/2006/metadata/properties" ma:root="true" ma:fieldsID="83b2bd7f398109b23b1cc48c28888f5b" ns2:_="" ns3:_="">
    <xsd:import namespace="cdd668c0-799f-4c20-a328-ef40680dfcb2"/>
    <xsd:import namespace="9e66bd11-a755-43e3-bceb-427e389f805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d668c0-799f-4c20-a328-ef40680dfc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49dd87-aaf6-4f3c-b3d1-6c3299560bd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66bd11-a755-43e3-bceb-427e389f805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ad9775f-e000-4130-a9b0-b440863f12c4}" ma:internalName="TaxCatchAll" ma:showField="CatchAllData" ma:web="9e66bd11-a755-43e3-bceb-427e389f80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B66991-54FE-4828-807F-E192192A2AF1}">
  <ds:schemaRefs>
    <ds:schemaRef ds:uri="9e66bd11-a755-43e3-bceb-427e389f8052"/>
    <ds:schemaRef ds:uri="cdd668c0-799f-4c20-a328-ef40680dfcb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FACC6BE-4CAC-4D2A-B519-8092B90079C6}">
  <ds:schemaRefs>
    <ds:schemaRef ds:uri="9e66bd11-a755-43e3-bceb-427e389f8052"/>
    <ds:schemaRef ds:uri="cdd668c0-799f-4c20-a328-ef40680dfc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7919A38-3C8F-4612-AB96-240643BFC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3224</TotalTime>
  <Words>1738</Words>
  <Application>Microsoft Office PowerPoint</Application>
  <PresentationFormat>Widescreen</PresentationFormat>
  <Paragraphs>161</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Aptos</vt:lpstr>
      <vt:lpstr>Aptos Display</vt:lpstr>
      <vt:lpstr>Arial</vt:lpstr>
      <vt:lpstr>Calibri</vt:lpstr>
      <vt:lpstr>Fira Sans</vt:lpstr>
      <vt:lpstr>Gotham Bold</vt:lpstr>
      <vt:lpstr>Gotham Book</vt:lpstr>
      <vt:lpstr>Quicksand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Gallagher</dc:creator>
  <cp:lastModifiedBy>Katie Ruark</cp:lastModifiedBy>
  <cp:revision>2</cp:revision>
  <dcterms:created xsi:type="dcterms:W3CDTF">2024-06-25T14:18:36Z</dcterms:created>
  <dcterms:modified xsi:type="dcterms:W3CDTF">2025-11-25T22:45:42Z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0x0101000AF96EC9BF0ACF409207F48B4287717A</vt:lpwstr>
  </property>
  <property fmtid="{D5CDD505-2E9C-101B-9397-08002B2CF9AE}" pid="3" name="MediaServiceImageTags">
    <vt:lpwstr/>
  </property>
</Properties>
</file>