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omments/modernComment_274_E6330C4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77_2803461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59_4DD792B1.xml" ContentType="application/vnd.ms-powerpoint.comments+xml"/>
  <Override PartName="/ppt/comments/modernComment_255_81AE78D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302" r:id="rId5"/>
    <p:sldId id="628" r:id="rId6"/>
    <p:sldId id="605" r:id="rId7"/>
    <p:sldId id="627" r:id="rId8"/>
    <p:sldId id="611" r:id="rId9"/>
    <p:sldId id="613" r:id="rId10"/>
    <p:sldId id="614" r:id="rId11"/>
    <p:sldId id="631" r:id="rId12"/>
    <p:sldId id="620" r:id="rId13"/>
    <p:sldId id="617" r:id="rId14"/>
    <p:sldId id="599" r:id="rId15"/>
    <p:sldId id="618" r:id="rId16"/>
    <p:sldId id="568" r:id="rId17"/>
    <p:sldId id="602" r:id="rId18"/>
    <p:sldId id="630" r:id="rId19"/>
    <p:sldId id="622" r:id="rId20"/>
    <p:sldId id="579" r:id="rId21"/>
    <p:sldId id="601" r:id="rId22"/>
    <p:sldId id="621" r:id="rId23"/>
    <p:sldId id="581" r:id="rId24"/>
    <p:sldId id="629" r:id="rId25"/>
    <p:sldId id="597" r:id="rId26"/>
    <p:sldId id="625" r:id="rId27"/>
    <p:sldId id="623" r:id="rId28"/>
    <p:sldId id="607" r:id="rId29"/>
    <p:sldId id="600" r:id="rId30"/>
    <p:sldId id="632" r:id="rId31"/>
    <p:sldId id="633"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F40611-3BAB-0D18-A262-D5E83DE39AE0}" name="Stephanie Kolodziej" initials="" userId="S::Stephanie.Kolodziej@clarionevents.com::61e4379b-546d-4a3a-adf8-33caaddabaab" providerId="AD"/>
  <p188:author id="{87D0CF2F-5878-5DF9-637F-D2059BCAD044}" name="Sophia Fasano" initials="SF" userId="S::sophia.fasano@clarionevents.com::61016192-597c-478a-98da-33a352e4eae7" providerId="AD"/>
  <p188:author id="{4031994B-F736-BA1E-B391-5FE742730D4B}" name="Ashley Roina" initials="AR" userId="S::ashley.roina@clarionevents.com::29782dc9-0913-4dea-932d-154390430724" providerId="AD"/>
  <p188:author id="{78478D79-D36F-7272-3437-84C0CF423965}" name="Hannah Cehovsky" initials="HC" userId="S::hannah.cehovsky@clarionevents.com::c1c31c09-62be-4c98-bc53-c218e17a6fb6" providerId="AD"/>
  <p188:author id="{066DFD9C-9324-1C96-A1E3-AA2466B7AE35}" name="Sarah Toews" initials="ST" userId="S::sarah.toews@clarionevents.com::e37ee6ad-a666-4283-9e8d-6acd44b23470" providerId="AD"/>
  <p188:author id="{0F0109CB-D8D2-FA58-BD0C-EE6CA2089399}" name="Nicole Johnson" initials="NJ" userId="S::nicole.johnson@clarionevents.com::0fe91d31-ed03-4f3b-b431-c3555adcc37c" providerId="AD"/>
  <p188:author id="{6B6F89D4-E35C-428C-0B72-F489744ECA98}" name="Katie Hockert" initials="KH" userId="S::katie.major@clarionevents.com::81e146f1-6f38-4b13-948d-4b31e904b2f6" providerId="AD"/>
  <p188:author id="{9C3321E3-2D3D-EF38-C33F-A084DAFF21C3}" name="Leigh Mann" initials="LM" userId="S::leigh.mann@clarionevents.com::24ced41d-9098-4ec6-8dee-5cd3e606d2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0A34"/>
    <a:srgbClr val="EA32A0"/>
    <a:srgbClr val="9287B3"/>
    <a:srgbClr val="E0E3F6"/>
    <a:srgbClr val="5C1986"/>
    <a:srgbClr val="B0FF63"/>
    <a:srgbClr val="908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E4359-57CD-97B1-63A7-65B6B2CE7B57}" v="98" dt="2025-03-11T17:47:02.736"/>
    <p1510:client id="{61303C39-A3D1-EE8D-E73B-9B13C87AA255}" v="106" dt="2025-03-11T00:25:24.158"/>
    <p1510:client id="{7AB8C975-F798-CC35-BDC3-EFF48975E48F}" v="32" dt="2025-03-11T17:47:01.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255_81AE78DD.xml><?xml version="1.0" encoding="utf-8"?>
<p188:cmLst xmlns:a="http://schemas.openxmlformats.org/drawingml/2006/main" xmlns:r="http://schemas.openxmlformats.org/officeDocument/2006/relationships" xmlns:p188="http://schemas.microsoft.com/office/powerpoint/2018/8/main">
  <p188:cm id="{F24E40D1-0FF0-4EC9-80F7-97D919FC5E0E}" authorId="{87D0CF2F-5878-5DF9-637F-D2059BCAD044}" status="resolved" created="2025-03-11T00:25:24.158" complete="100000">
    <pc:sldMkLst xmlns:pc="http://schemas.microsoft.com/office/powerpoint/2013/main/command">
      <pc:docMk/>
      <pc:sldMk cId="2175695069" sldId="597"/>
    </pc:sldMkLst>
    <p188:replyLst>
      <p188:reply id="{F350127F-CADA-4900-878E-6ED873046EB2}" authorId="{6B6F89D4-E35C-428C-0B72-F489744ECA98}" created="2025-03-11T16:53:20.851">
        <p188:txBody>
          <a:bodyPr/>
          <a:lstStyle/>
          <a:p>
            <a:r>
              <a:rPr lang="en-US"/>
              <a:t>[@Sophia Fasano] fixed</a:t>
            </a:r>
          </a:p>
        </p188:txBody>
      </p188:reply>
    </p188:replyLst>
    <p188:txBody>
      <a:bodyPr/>
      <a:lstStyle/>
      <a:p>
        <a:r>
          <a:rPr lang="en-US"/>
          <a:t>[@Katie Hockert] this has a typo in the action against hunger statement - do we have a new version we can swap this out for?</a:t>
        </a:r>
      </a:p>
    </p188:txBody>
  </p188:cm>
</p188:cmLst>
</file>

<file path=ppt/comments/modernComment_259_4DD792B1.xml><?xml version="1.0" encoding="utf-8"?>
<p188:cmLst xmlns:a="http://schemas.openxmlformats.org/drawingml/2006/main" xmlns:r="http://schemas.openxmlformats.org/officeDocument/2006/relationships" xmlns:p188="http://schemas.microsoft.com/office/powerpoint/2018/8/main">
  <p188:cm id="{FB3E9908-9DCC-4B33-BC91-705C30B55BEA}" authorId="{9C3321E3-2D3D-EF38-C33F-A084DAFF21C3}" status="resolved" created="2025-03-05T14:20:11.723" complete="100000">
    <pc:sldMkLst xmlns:pc="http://schemas.microsoft.com/office/powerpoint/2013/main/command">
      <pc:docMk/>
      <pc:sldMk cId="1305973425" sldId="601"/>
    </pc:sldMkLst>
    <p188:replyLst>
      <p188:reply id="{AD29BB34-BF95-44EC-BDC8-BC3E700B376D}" authorId="{6B6F89D4-E35C-428C-0B72-F489744ECA98}" created="2025-03-07T16:51:47.198">
        <p188:txBody>
          <a:bodyPr/>
          <a:lstStyle/>
          <a:p>
            <a:r>
              <a:rPr lang="en-US"/>
              <a:t>added</a:t>
            </a:r>
          </a:p>
        </p188:txBody>
      </p188:reply>
    </p188:replyLst>
    <p188:txBody>
      <a:bodyPr/>
      <a:lstStyle/>
      <a:p>
        <a:r>
          <a:rPr lang="en-US"/>
          <a:t>this slide seems a little bare - I would jazz up and include info</a:t>
        </a:r>
      </a:p>
    </p188:txBody>
  </p188:cm>
</p188:cmLst>
</file>

<file path=ppt/comments/modernComment_274_E6330C49.xml><?xml version="1.0" encoding="utf-8"?>
<p188:cmLst xmlns:a="http://schemas.openxmlformats.org/drawingml/2006/main" xmlns:r="http://schemas.openxmlformats.org/officeDocument/2006/relationships" xmlns:p188="http://schemas.microsoft.com/office/powerpoint/2018/8/main">
  <p188:cm id="{8F4D49FF-D0AE-440B-BFF0-C97FDA0EC923}" authorId="{9C3321E3-2D3D-EF38-C33F-A084DAFF21C3}" status="resolved" created="2025-03-05T14:15:18.572" complete="100000">
    <pc:sldMkLst xmlns:pc="http://schemas.microsoft.com/office/powerpoint/2013/main/command">
      <pc:docMk/>
      <pc:sldMk cId="3862105161" sldId="628"/>
    </pc:sldMkLst>
    <p188:replyLst>
      <p188:reply id="{D96E7EFC-02BD-4C16-89C2-D6E23DB1A0F3}" authorId="{6B6F89D4-E35C-428C-0B72-F489744ECA98}" created="2025-03-07T15:29:46.943">
        <p188:txBody>
          <a:bodyPr/>
          <a:lstStyle/>
          <a:p>
            <a:r>
              <a:rPr lang="en-US"/>
              <a:t>[@Leigh Mann] added!</a:t>
            </a:r>
          </a:p>
        </p188:txBody>
      </p188:reply>
    </p188:replyLst>
    <p188:txBody>
      <a:bodyPr/>
      <a:lstStyle/>
      <a:p>
        <a:r>
          <a:rPr lang="en-US"/>
          <a:t>should we add partner events/co-los?
also missing workshops</a:t>
        </a:r>
      </a:p>
    </p188:txBody>
  </p188:cm>
  <p188:cm id="{E0380189-E9E1-FA43-8C34-10C66B745152}" authorId="{A3F40611-3BAB-0D18-A262-D5E83DE39AE0}" status="resolved" created="2025-03-05T21:49:44.964" complete="100000">
    <pc:sldMkLst xmlns:pc="http://schemas.microsoft.com/office/powerpoint/2013/main/command">
      <pc:docMk/>
      <pc:sldMk cId="3862105161" sldId="628"/>
    </pc:sldMkLst>
    <p188:replyLst>
      <p188:reply id="{D7C52A4B-80BF-4B13-A5F6-6088EA36B883}" authorId="{6B6F89D4-E35C-428C-0B72-F489744ECA98}" created="2025-03-07T15:29:54.631">
        <p188:txBody>
          <a:bodyPr/>
          <a:lstStyle/>
          <a:p>
            <a:r>
              <a:rPr lang="en-US"/>
              <a:t>[@Stephanie Kolodziej] added!</a:t>
            </a:r>
          </a:p>
        </p188:txBody>
      </p188:reply>
    </p188:replyLst>
    <p188:txBody>
      <a:bodyPr/>
      <a:lstStyle/>
      <a:p>
        <a:r>
          <a:rPr lang="en-US"/>
          <a:t>And conference hours </a:t>
        </a:r>
      </a:p>
    </p188:txBody>
  </p188:cm>
</p188:cmLst>
</file>

<file path=ppt/comments/modernComment_277_2803461D.xml><?xml version="1.0" encoding="utf-8"?>
<p188:cmLst xmlns:a="http://schemas.openxmlformats.org/drawingml/2006/main" xmlns:r="http://schemas.openxmlformats.org/officeDocument/2006/relationships" xmlns:p188="http://schemas.microsoft.com/office/powerpoint/2018/8/main">
  <p188:cm id="{C1C100B3-5023-47ED-90A9-0ACC9A7D80B8}" authorId="{6B6F89D4-E35C-428C-0B72-F489744ECA98}" status="resolved" created="2025-03-07T16:35:58.049" complete="100000">
    <pc:sldMkLst xmlns:pc="http://schemas.microsoft.com/office/powerpoint/2013/main/command">
      <pc:docMk/>
      <pc:sldMk cId="671303197" sldId="631"/>
    </pc:sldMkLst>
    <p188:replyLst>
      <p188:reply id="{AA82A10A-03A7-4EDD-AC04-29936DB43882}" authorId="{78478D79-D36F-7272-3437-84C0CF423965}" created="2025-03-07T16:38:58.325">
        <p188:txBody>
          <a:bodyPr/>
          <a:lstStyle/>
          <a:p>
            <a:r>
              <a:rPr lang="en-US"/>
              <a:t>No just those location - not exact names. [@Katie Hockert] </a:t>
            </a:r>
          </a:p>
        </p188:txBody>
        <p188:extLst>
          <p:ext xmlns:p="http://schemas.openxmlformats.org/presentationml/2006/main" uri="{57CB4572-C831-44C2-8A1C-0ADB6CCDFE69}">
            <p223:reactions xmlns:p223="http://schemas.microsoft.com/office/powerpoint/2022/03/main">
              <p223:rxn type="👍">
                <p223:instance time="2025-03-07T16:42:42.519" authorId="{6B6F89D4-E35C-428C-0B72-F489744ECA98}"/>
              </p223:rxn>
            </p223:reactions>
          </p:ext>
        </p188:extLst>
      </p188:reply>
    </p188:replyLst>
    <p188:txBody>
      <a:bodyPr/>
      <a:lstStyle/>
      <a:p>
        <a:r>
          <a:rPr lang="en-US"/>
          <a:t>[@Hannah Cehovsky] do we have the food locations from ops? ik they're on the slide 9 map but didn't know if we have exact locations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B2D37-15E3-8E4B-8E87-4603CD781B11}"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B3745-4A20-6441-88E1-35EB94C2A2D0}" type="slidenum">
              <a:rPr lang="en-US" smtClean="0"/>
              <a:t>‹#›</a:t>
            </a:fld>
            <a:endParaRPr lang="en-US"/>
          </a:p>
        </p:txBody>
      </p:sp>
    </p:spTree>
    <p:extLst>
      <p:ext uri="{BB962C8B-B14F-4D97-AF65-F5344CB8AC3E}">
        <p14:creationId xmlns:p14="http://schemas.microsoft.com/office/powerpoint/2010/main" val="34508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3</a:t>
            </a:fld>
            <a:endParaRPr lang="en-US"/>
          </a:p>
        </p:txBody>
      </p:sp>
    </p:spTree>
    <p:extLst>
      <p:ext uri="{BB962C8B-B14F-4D97-AF65-F5344CB8AC3E}">
        <p14:creationId xmlns:p14="http://schemas.microsoft.com/office/powerpoint/2010/main" val="373135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FE5B3-339D-8AA6-DD25-99E1AB670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429AD-3F61-0C69-78A8-BD60E3BA4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3CC9-605E-2712-B76C-4278CEB5C2D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E6D2BE8-58A2-23B7-5788-41D55699DF12}"/>
              </a:ext>
            </a:extLst>
          </p:cNvPr>
          <p:cNvSpPr>
            <a:spLocks noGrp="1"/>
          </p:cNvSpPr>
          <p:nvPr>
            <p:ph type="sldNum" sz="quarter" idx="5"/>
          </p:nvPr>
        </p:nvSpPr>
        <p:spPr/>
        <p:txBody>
          <a:bodyPr/>
          <a:lstStyle/>
          <a:p>
            <a:fld id="{CEDB3745-4A20-6441-88E1-35EB94C2A2D0}" type="slidenum">
              <a:rPr lang="en-US" smtClean="0"/>
              <a:t>4</a:t>
            </a:fld>
            <a:endParaRPr lang="en-US"/>
          </a:p>
        </p:txBody>
      </p:sp>
    </p:spTree>
    <p:extLst>
      <p:ext uri="{BB962C8B-B14F-4D97-AF65-F5344CB8AC3E}">
        <p14:creationId xmlns:p14="http://schemas.microsoft.com/office/powerpoint/2010/main" val="302973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7</a:t>
            </a:fld>
            <a:endParaRPr lang="en-US"/>
          </a:p>
        </p:txBody>
      </p:sp>
    </p:spTree>
    <p:extLst>
      <p:ext uri="{BB962C8B-B14F-4D97-AF65-F5344CB8AC3E}">
        <p14:creationId xmlns:p14="http://schemas.microsoft.com/office/powerpoint/2010/main" val="266169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12</a:t>
            </a:fld>
            <a:endParaRPr lang="en-US"/>
          </a:p>
        </p:txBody>
      </p:sp>
    </p:spTree>
    <p:extLst>
      <p:ext uri="{BB962C8B-B14F-4D97-AF65-F5344CB8AC3E}">
        <p14:creationId xmlns:p14="http://schemas.microsoft.com/office/powerpoint/2010/main" val="411000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14</a:t>
            </a:fld>
            <a:endParaRPr lang="en-US"/>
          </a:p>
        </p:txBody>
      </p:sp>
    </p:spTree>
    <p:extLst>
      <p:ext uri="{BB962C8B-B14F-4D97-AF65-F5344CB8AC3E}">
        <p14:creationId xmlns:p14="http://schemas.microsoft.com/office/powerpoint/2010/main" val="119164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24</a:t>
            </a:fld>
            <a:endParaRPr lang="en-US"/>
          </a:p>
        </p:txBody>
      </p:sp>
    </p:spTree>
    <p:extLst>
      <p:ext uri="{BB962C8B-B14F-4D97-AF65-F5344CB8AC3E}">
        <p14:creationId xmlns:p14="http://schemas.microsoft.com/office/powerpoint/2010/main" val="315253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26</a:t>
            </a:fld>
            <a:endParaRPr lang="en-US"/>
          </a:p>
        </p:txBody>
      </p:sp>
    </p:spTree>
    <p:extLst>
      <p:ext uri="{BB962C8B-B14F-4D97-AF65-F5344CB8AC3E}">
        <p14:creationId xmlns:p14="http://schemas.microsoft.com/office/powerpoint/2010/main" val="197302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EDB3745-4A20-6441-88E1-35EB94C2A2D0}" type="slidenum">
              <a:rPr lang="en-US" smtClean="0"/>
              <a:t>29</a:t>
            </a:fld>
            <a:endParaRPr lang="en-US"/>
          </a:p>
        </p:txBody>
      </p:sp>
    </p:spTree>
    <p:extLst>
      <p:ext uri="{BB962C8B-B14F-4D97-AF65-F5344CB8AC3E}">
        <p14:creationId xmlns:p14="http://schemas.microsoft.com/office/powerpoint/2010/main" val="67223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205850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187252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3A1BD7-993A-DC4D-9C11-256B8746F73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8991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3A1BD7-993A-DC4D-9C11-256B8746F730}"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159739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3A1BD7-993A-DC4D-9C11-256B8746F730}"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1708323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A1BD7-993A-DC4D-9C11-256B8746F730}"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208981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3A1BD7-993A-DC4D-9C11-256B8746F73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1477793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3A1BD7-993A-DC4D-9C11-256B8746F73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162914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62432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spTree>
    <p:extLst>
      <p:ext uri="{BB962C8B-B14F-4D97-AF65-F5344CB8AC3E}">
        <p14:creationId xmlns:p14="http://schemas.microsoft.com/office/powerpoint/2010/main" val="38292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 Title and content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967AFD6-670A-82AA-CFF2-CAC9C8FE90E4}"/>
              </a:ext>
            </a:extLst>
          </p:cNvPr>
          <p:cNvSpPr>
            <a:spLocks noGrp="1"/>
          </p:cNvSpPr>
          <p:nvPr>
            <p:ph sz="half" idx="10"/>
          </p:nvPr>
        </p:nvSpPr>
        <p:spPr>
          <a:xfrm>
            <a:off x="1283225" y="1440697"/>
            <a:ext cx="9927208" cy="4675034"/>
          </a:xfrm>
        </p:spPr>
        <p:txBody>
          <a:bodyPr/>
          <a:lstStyle>
            <a:lvl2pPr>
              <a:defRPr sz="1600"/>
            </a:lvl2pPr>
            <a:lvl3pPr>
              <a:defRPr sz="1400"/>
            </a:lvl3p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FD13B966-DC13-6432-6DFC-51CED070DB64}"/>
              </a:ext>
            </a:extLst>
          </p:cNvPr>
          <p:cNvSpPr>
            <a:spLocks noGrp="1"/>
          </p:cNvSpPr>
          <p:nvPr>
            <p:ph type="ctrTitle" hasCustomPrompt="1"/>
          </p:nvPr>
        </p:nvSpPr>
        <p:spPr>
          <a:xfrm>
            <a:off x="1283225" y="400639"/>
            <a:ext cx="9927208" cy="811712"/>
          </a:xfrm>
        </p:spPr>
        <p:txBody>
          <a:bodyPr anchor="b"/>
          <a:lstStyle>
            <a:lvl1pPr algn="l">
              <a:defRPr sz="4000">
                <a:solidFill>
                  <a:schemeClr val="tx1"/>
                </a:solidFill>
              </a:defRPr>
            </a:lvl1pPr>
          </a:lstStyle>
          <a:p>
            <a:r>
              <a:rPr lang="en-GB"/>
              <a:t>CLICK TO EDIT TITLE</a:t>
            </a:r>
          </a:p>
        </p:txBody>
      </p:sp>
      <p:pic>
        <p:nvPicPr>
          <p:cNvPr id="4" name="Picture 3" descr="A black and white logo&#10;&#10;Description automatically generated">
            <a:extLst>
              <a:ext uri="{FF2B5EF4-FFF2-40B4-BE49-F238E27FC236}">
                <a16:creationId xmlns:a16="http://schemas.microsoft.com/office/drawing/2014/main" id="{61527D1B-730D-06A8-FE92-049A2FD73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700" y="6115731"/>
            <a:ext cx="1708150" cy="341630"/>
          </a:xfrm>
          <a:prstGeom prst="rect">
            <a:avLst/>
          </a:prstGeom>
        </p:spPr>
      </p:pic>
      <p:sp>
        <p:nvSpPr>
          <p:cNvPr id="5" name="TextBox 4">
            <a:extLst>
              <a:ext uri="{FF2B5EF4-FFF2-40B4-BE49-F238E27FC236}">
                <a16:creationId xmlns:a16="http://schemas.microsoft.com/office/drawing/2014/main" id="{4B6CEB46-0421-D5BC-5A8E-450CDA13CD08}"/>
              </a:ext>
            </a:extLst>
          </p:cNvPr>
          <p:cNvSpPr txBox="1"/>
          <p:nvPr userDrawn="1"/>
        </p:nvSpPr>
        <p:spPr>
          <a:xfrm>
            <a:off x="1283225" y="6180362"/>
            <a:ext cx="2561920" cy="276999"/>
          </a:xfrm>
          <a:prstGeom prst="rect">
            <a:avLst/>
          </a:prstGeom>
          <a:noFill/>
        </p:spPr>
        <p:txBody>
          <a:bodyPr wrap="none" rtlCol="0">
            <a:spAutoFit/>
          </a:bodyPr>
          <a:lstStyle/>
          <a:p>
            <a:r>
              <a:rPr lang="en-US" sz="1200" i="1"/>
              <a:t>Information subject to change</a:t>
            </a:r>
          </a:p>
        </p:txBody>
      </p:sp>
    </p:spTree>
    <p:extLst>
      <p:ext uri="{BB962C8B-B14F-4D97-AF65-F5344CB8AC3E}">
        <p14:creationId xmlns:p14="http://schemas.microsoft.com/office/powerpoint/2010/main" val="11886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blue square with white lines&#10;&#10;Description automatically generated">
            <a:extLst>
              <a:ext uri="{FF2B5EF4-FFF2-40B4-BE49-F238E27FC236}">
                <a16:creationId xmlns:a16="http://schemas.microsoft.com/office/drawing/2014/main" id="{F45A7B3D-A874-2C64-8286-C4684CA8F29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colorful swirly object with black background&#10;&#10;Description automatically generated">
            <a:extLst>
              <a:ext uri="{FF2B5EF4-FFF2-40B4-BE49-F238E27FC236}">
                <a16:creationId xmlns:a16="http://schemas.microsoft.com/office/drawing/2014/main" id="{F31C1A67-501B-B9A7-7BD7-5D605152C1C7}"/>
              </a:ext>
            </a:extLst>
          </p:cNvPr>
          <p:cNvPicPr>
            <a:picLocks noChangeAspect="1"/>
          </p:cNvPicPr>
          <p:nvPr userDrawn="1"/>
        </p:nvPicPr>
        <p:blipFill>
          <a:blip r:embed="rId3"/>
          <a:stretch>
            <a:fillRect/>
          </a:stretch>
        </p:blipFill>
        <p:spPr>
          <a:xfrm>
            <a:off x="6997700" y="0"/>
            <a:ext cx="5194300" cy="6858000"/>
          </a:xfrm>
          <a:prstGeom prst="rect">
            <a:avLst/>
          </a:prstGeom>
        </p:spPr>
      </p:pic>
      <p:sp>
        <p:nvSpPr>
          <p:cNvPr id="3" name="Subtitle 2">
            <a:extLst>
              <a:ext uri="{FF2B5EF4-FFF2-40B4-BE49-F238E27FC236}">
                <a16:creationId xmlns:a16="http://schemas.microsoft.com/office/drawing/2014/main" id="{8517B5E5-F62A-A821-E48E-79A9EE3A7124}"/>
              </a:ext>
            </a:extLst>
          </p:cNvPr>
          <p:cNvSpPr>
            <a:spLocks noGrp="1"/>
          </p:cNvSpPr>
          <p:nvPr>
            <p:ph type="subTitle" idx="1"/>
          </p:nvPr>
        </p:nvSpPr>
        <p:spPr>
          <a:xfrm>
            <a:off x="733278" y="3602038"/>
            <a:ext cx="9144000" cy="1655762"/>
          </a:xfrm>
        </p:spPr>
        <p:txBody>
          <a:bodyPr/>
          <a:lstStyle>
            <a:lvl1pPr marL="0" indent="0" algn="l">
              <a:buNone/>
              <a:defRPr sz="2400">
                <a:solidFill>
                  <a:schemeClr val="bg1"/>
                </a:solidFill>
                <a:latin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457DD-27FB-A7D2-B67C-C0C2939C0F09}"/>
              </a:ext>
            </a:extLst>
          </p:cNvPr>
          <p:cNvSpPr>
            <a:spLocks noGrp="1"/>
          </p:cNvSpPr>
          <p:nvPr>
            <p:ph type="dt" sz="half" idx="10"/>
          </p:nvPr>
        </p:nvSpPr>
        <p:spPr/>
        <p:txBody>
          <a:bodyPr/>
          <a:lstStyle/>
          <a:p>
            <a:fld id="{A5C1FB71-6269-B044-A0AB-7F81B7B5223C}" type="datetimeFigureOut">
              <a:rPr lang="en-US" smtClean="0"/>
              <a:t>3/11/2025</a:t>
            </a:fld>
            <a:endParaRPr lang="en-US"/>
          </a:p>
        </p:txBody>
      </p:sp>
      <p:sp>
        <p:nvSpPr>
          <p:cNvPr id="5" name="Footer Placeholder 4">
            <a:extLst>
              <a:ext uri="{FF2B5EF4-FFF2-40B4-BE49-F238E27FC236}">
                <a16:creationId xmlns:a16="http://schemas.microsoft.com/office/drawing/2014/main" id="{9796D506-E231-0FA8-69E7-0D587B7CB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D8766-4B52-AC7E-1318-DB8A91FFF439}"/>
              </a:ext>
            </a:extLst>
          </p:cNvPr>
          <p:cNvSpPr>
            <a:spLocks noGrp="1"/>
          </p:cNvSpPr>
          <p:nvPr>
            <p:ph type="sldNum" sz="quarter" idx="12"/>
          </p:nvPr>
        </p:nvSpPr>
        <p:spPr/>
        <p:txBody>
          <a:bodyPr/>
          <a:lstStyle/>
          <a:p>
            <a:fld id="{F0389D9B-8D15-2149-8635-AAE4700A1583}" type="slidenum">
              <a:rPr lang="en-US" smtClean="0"/>
              <a:t>‹#›</a:t>
            </a:fld>
            <a:endParaRPr lang="en-US"/>
          </a:p>
        </p:txBody>
      </p:sp>
      <p:pic>
        <p:nvPicPr>
          <p:cNvPr id="9" name="Picture 8">
            <a:extLst>
              <a:ext uri="{FF2B5EF4-FFF2-40B4-BE49-F238E27FC236}">
                <a16:creationId xmlns:a16="http://schemas.microsoft.com/office/drawing/2014/main" id="{0B2ADD4C-B134-2DDC-8646-42EEE0007FB7}"/>
              </a:ext>
            </a:extLst>
          </p:cNvPr>
          <p:cNvPicPr>
            <a:picLocks noChangeAspect="1"/>
          </p:cNvPicPr>
          <p:nvPr userDrawn="1"/>
        </p:nvPicPr>
        <p:blipFill>
          <a:blip r:embed="rId4"/>
          <a:stretch>
            <a:fillRect/>
          </a:stretch>
        </p:blipFill>
        <p:spPr>
          <a:xfrm>
            <a:off x="838200" y="1600200"/>
            <a:ext cx="5871371" cy="903288"/>
          </a:xfrm>
          <a:prstGeom prst="rect">
            <a:avLst/>
          </a:prstGeom>
        </p:spPr>
      </p:pic>
      <p:cxnSp>
        <p:nvCxnSpPr>
          <p:cNvPr id="11" name="Straight Connector 10">
            <a:extLst>
              <a:ext uri="{FF2B5EF4-FFF2-40B4-BE49-F238E27FC236}">
                <a16:creationId xmlns:a16="http://schemas.microsoft.com/office/drawing/2014/main" id="{3C9C939E-D556-FD2D-9B4F-BB0F0A055798}"/>
              </a:ext>
            </a:extLst>
          </p:cNvPr>
          <p:cNvCxnSpPr/>
          <p:nvPr userDrawn="1"/>
        </p:nvCxnSpPr>
        <p:spPr>
          <a:xfrm>
            <a:off x="838200" y="3084191"/>
            <a:ext cx="2390192" cy="0"/>
          </a:xfrm>
          <a:prstGeom prst="line">
            <a:avLst/>
          </a:prstGeom>
          <a:ln>
            <a:solidFill>
              <a:srgbClr val="EA31A0"/>
            </a:solidFill>
          </a:ln>
        </p:spPr>
        <p:style>
          <a:lnRef idx="2">
            <a:schemeClr val="accent1"/>
          </a:lnRef>
          <a:fillRef idx="0">
            <a:schemeClr val="accent1"/>
          </a:fillRef>
          <a:effectRef idx="1">
            <a:schemeClr val="accent1"/>
          </a:effectRef>
          <a:fontRef idx="minor">
            <a:schemeClr val="tx1"/>
          </a:fontRef>
        </p:style>
      </p:cxnSp>
      <p:pic>
        <p:nvPicPr>
          <p:cNvPr id="12" name="Picture 11" descr="A black and pink square&#10;&#10;Description automatically generated">
            <a:extLst>
              <a:ext uri="{FF2B5EF4-FFF2-40B4-BE49-F238E27FC236}">
                <a16:creationId xmlns:a16="http://schemas.microsoft.com/office/drawing/2014/main" id="{AF94EBF5-5C59-7672-DE46-2398B85BFCB4}"/>
              </a:ext>
            </a:extLst>
          </p:cNvPr>
          <p:cNvPicPr>
            <a:picLocks noChangeAspect="1"/>
          </p:cNvPicPr>
          <p:nvPr userDrawn="1"/>
        </p:nvPicPr>
        <p:blipFill>
          <a:blip r:embed="rId5"/>
          <a:stretch>
            <a:fillRect/>
          </a:stretch>
        </p:blipFill>
        <p:spPr>
          <a:xfrm>
            <a:off x="4796892" y="5930085"/>
            <a:ext cx="7407965" cy="973309"/>
          </a:xfrm>
          <a:prstGeom prst="rect">
            <a:avLst/>
          </a:prstGeom>
        </p:spPr>
      </p:pic>
    </p:spTree>
    <p:extLst>
      <p:ext uri="{BB962C8B-B14F-4D97-AF65-F5344CB8AC3E}">
        <p14:creationId xmlns:p14="http://schemas.microsoft.com/office/powerpoint/2010/main" val="36898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blue square with white lines&#10;&#10;Description automatically generated">
            <a:extLst>
              <a:ext uri="{FF2B5EF4-FFF2-40B4-BE49-F238E27FC236}">
                <a16:creationId xmlns:a16="http://schemas.microsoft.com/office/drawing/2014/main" id="{D9EAE694-B1CD-29C7-98A3-8927992EBE6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descr="A colorful swirly object with black background&#10;&#10;Description automatically generated">
            <a:extLst>
              <a:ext uri="{FF2B5EF4-FFF2-40B4-BE49-F238E27FC236}">
                <a16:creationId xmlns:a16="http://schemas.microsoft.com/office/drawing/2014/main" id="{8861E8FF-8873-1688-73D5-55F852E759E1}"/>
              </a:ext>
            </a:extLst>
          </p:cNvPr>
          <p:cNvPicPr>
            <a:picLocks noChangeAspect="1"/>
          </p:cNvPicPr>
          <p:nvPr userDrawn="1"/>
        </p:nvPicPr>
        <p:blipFill>
          <a:blip r:embed="rId3">
            <a:alphaModFix amt="33000"/>
          </a:blip>
          <a:srcRect r="35153"/>
          <a:stretch/>
        </p:blipFill>
        <p:spPr>
          <a:xfrm rot="5400000">
            <a:off x="3101906" y="-2232094"/>
            <a:ext cx="5988189" cy="12192000"/>
          </a:xfrm>
          <a:prstGeom prst="rect">
            <a:avLst/>
          </a:prstGeom>
        </p:spPr>
      </p:pic>
      <p:sp>
        <p:nvSpPr>
          <p:cNvPr id="2" name="Title 1">
            <a:extLst>
              <a:ext uri="{FF2B5EF4-FFF2-40B4-BE49-F238E27FC236}">
                <a16:creationId xmlns:a16="http://schemas.microsoft.com/office/drawing/2014/main" id="{1C0929B0-ACF1-5CFE-06F6-ECCA41CAC96B}"/>
              </a:ext>
            </a:extLst>
          </p:cNvPr>
          <p:cNvSpPr>
            <a:spLocks noGrp="1"/>
          </p:cNvSpPr>
          <p:nvPr>
            <p:ph type="title" hasCustomPrompt="1"/>
          </p:nvPr>
        </p:nvSpPr>
        <p:spPr/>
        <p:txBody>
          <a:bodyPr/>
          <a:lstStyle>
            <a:lvl1pPr algn="ctr">
              <a:defRPr b="1">
                <a:solidFill>
                  <a:schemeClr val="bg1"/>
                </a:solidFill>
                <a:latin typeface="Fira Sans" panose="020B05030500000200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2C4F3D4-4755-5E8C-0CD1-D91B1742D454}"/>
              </a:ext>
            </a:extLst>
          </p:cNvPr>
          <p:cNvSpPr>
            <a:spLocks noGrp="1"/>
          </p:cNvSpPr>
          <p:nvPr>
            <p:ph idx="1"/>
          </p:nvPr>
        </p:nvSpPr>
        <p:spPr/>
        <p:txBody>
          <a:bodyPr/>
          <a:lstStyle>
            <a:lvl1pPr>
              <a:defRPr>
                <a:solidFill>
                  <a:schemeClr val="bg1"/>
                </a:solidFill>
                <a:latin typeface="Fira Sans" panose="020B0503050000020004" pitchFamily="34" charset="0"/>
              </a:defRPr>
            </a:lvl1pPr>
            <a:lvl2pPr>
              <a:defRPr>
                <a:solidFill>
                  <a:schemeClr val="bg1"/>
                </a:solidFill>
                <a:latin typeface="Fira Sans" panose="020B0503050000020004" pitchFamily="34" charset="0"/>
              </a:defRPr>
            </a:lvl2pPr>
            <a:lvl3pPr>
              <a:defRPr>
                <a:solidFill>
                  <a:schemeClr val="bg1"/>
                </a:solidFill>
                <a:latin typeface="Fira Sans" panose="020B0503050000020004" pitchFamily="34" charset="0"/>
              </a:defRPr>
            </a:lvl3pPr>
            <a:lvl4pPr>
              <a:defRPr>
                <a:solidFill>
                  <a:schemeClr val="bg1"/>
                </a:solidFill>
                <a:latin typeface="Fira Sans" panose="020B0503050000020004" pitchFamily="34" charset="0"/>
              </a:defRPr>
            </a:lvl4pPr>
            <a:lvl5pPr>
              <a:defRPr>
                <a:solidFill>
                  <a:schemeClr val="bg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18EB1-3215-0805-7717-79C03B313F50}"/>
              </a:ext>
            </a:extLst>
          </p:cNvPr>
          <p:cNvSpPr>
            <a:spLocks noGrp="1"/>
          </p:cNvSpPr>
          <p:nvPr>
            <p:ph type="dt" sz="half" idx="10"/>
          </p:nvPr>
        </p:nvSpPr>
        <p:spPr/>
        <p:txBody>
          <a:bodyPr/>
          <a:lstStyle/>
          <a:p>
            <a:fld id="{A5C1FB71-6269-B044-A0AB-7F81B7B5223C}" type="datetimeFigureOut">
              <a:rPr lang="en-US" smtClean="0"/>
              <a:t>3/11/2025</a:t>
            </a:fld>
            <a:endParaRPr lang="en-US"/>
          </a:p>
        </p:txBody>
      </p:sp>
      <p:sp>
        <p:nvSpPr>
          <p:cNvPr id="5" name="Footer Placeholder 4">
            <a:extLst>
              <a:ext uri="{FF2B5EF4-FFF2-40B4-BE49-F238E27FC236}">
                <a16:creationId xmlns:a16="http://schemas.microsoft.com/office/drawing/2014/main" id="{2DEC49B2-F72B-B40A-B34E-E296E0CDA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C7D7B-D2F5-3937-3128-C96666CCAF7E}"/>
              </a:ext>
            </a:extLst>
          </p:cNvPr>
          <p:cNvSpPr>
            <a:spLocks noGrp="1"/>
          </p:cNvSpPr>
          <p:nvPr>
            <p:ph type="sldNum" sz="quarter" idx="12"/>
          </p:nvPr>
        </p:nvSpPr>
        <p:spPr/>
        <p:txBody>
          <a:bodyPr/>
          <a:lstStyle/>
          <a:p>
            <a:fld id="{F0389D9B-8D15-2149-8635-AAE4700A1583}" type="slidenum">
              <a:rPr lang="en-US" smtClean="0"/>
              <a:t>‹#›</a:t>
            </a:fld>
            <a:endParaRPr lang="en-US"/>
          </a:p>
        </p:txBody>
      </p:sp>
      <p:cxnSp>
        <p:nvCxnSpPr>
          <p:cNvPr id="10" name="Straight Connector 9">
            <a:extLst>
              <a:ext uri="{FF2B5EF4-FFF2-40B4-BE49-F238E27FC236}">
                <a16:creationId xmlns:a16="http://schemas.microsoft.com/office/drawing/2014/main" id="{293109F0-323B-EE4D-5467-4987F92136BE}"/>
              </a:ext>
            </a:extLst>
          </p:cNvPr>
          <p:cNvCxnSpPr>
            <a:cxnSpLocks/>
          </p:cNvCxnSpPr>
          <p:nvPr userDrawn="1"/>
        </p:nvCxnSpPr>
        <p:spPr>
          <a:xfrm>
            <a:off x="3718560" y="1479665"/>
            <a:ext cx="4754880" cy="0"/>
          </a:xfrm>
          <a:prstGeom prst="line">
            <a:avLst/>
          </a:prstGeom>
          <a:ln>
            <a:solidFill>
              <a:srgbClr val="EA31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96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A blue square with white lines&#10;&#10;Description automatically generated">
            <a:extLst>
              <a:ext uri="{FF2B5EF4-FFF2-40B4-BE49-F238E27FC236}">
                <a16:creationId xmlns:a16="http://schemas.microsoft.com/office/drawing/2014/main" id="{D9EAE694-B1CD-29C7-98A3-8927992EBE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0929B0-ACF1-5CFE-06F6-ECCA41CAC96B}"/>
              </a:ext>
            </a:extLst>
          </p:cNvPr>
          <p:cNvSpPr>
            <a:spLocks noGrp="1"/>
          </p:cNvSpPr>
          <p:nvPr>
            <p:ph type="title" hasCustomPrompt="1"/>
          </p:nvPr>
        </p:nvSpPr>
        <p:spPr/>
        <p:txBody>
          <a:bodyPr/>
          <a:lstStyle>
            <a:lvl1pPr algn="ctr">
              <a:defRPr b="1">
                <a:solidFill>
                  <a:schemeClr val="bg1"/>
                </a:solidFill>
                <a:latin typeface="Fira Sans" panose="020B05030500000200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2C4F3D4-4755-5E8C-0CD1-D91B1742D454}"/>
              </a:ext>
            </a:extLst>
          </p:cNvPr>
          <p:cNvSpPr>
            <a:spLocks noGrp="1"/>
          </p:cNvSpPr>
          <p:nvPr>
            <p:ph idx="1"/>
          </p:nvPr>
        </p:nvSpPr>
        <p:spPr/>
        <p:txBody>
          <a:bodyPr/>
          <a:lstStyle>
            <a:lvl1pPr>
              <a:defRPr>
                <a:solidFill>
                  <a:schemeClr val="bg1"/>
                </a:solidFill>
                <a:latin typeface="Fira Sans" panose="020B0503050000020004" pitchFamily="34" charset="0"/>
              </a:defRPr>
            </a:lvl1pPr>
            <a:lvl2pPr>
              <a:defRPr>
                <a:solidFill>
                  <a:schemeClr val="bg1"/>
                </a:solidFill>
                <a:latin typeface="Fira Sans" panose="020B0503050000020004" pitchFamily="34" charset="0"/>
              </a:defRPr>
            </a:lvl2pPr>
            <a:lvl3pPr>
              <a:defRPr>
                <a:solidFill>
                  <a:schemeClr val="bg1"/>
                </a:solidFill>
                <a:latin typeface="Fira Sans" panose="020B0503050000020004" pitchFamily="34" charset="0"/>
              </a:defRPr>
            </a:lvl3pPr>
            <a:lvl4pPr>
              <a:defRPr>
                <a:solidFill>
                  <a:schemeClr val="bg1"/>
                </a:solidFill>
                <a:latin typeface="Fira Sans" panose="020B0503050000020004" pitchFamily="34" charset="0"/>
              </a:defRPr>
            </a:lvl4pPr>
            <a:lvl5pPr>
              <a:defRPr>
                <a:solidFill>
                  <a:schemeClr val="bg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18EB1-3215-0805-7717-79C03B313F50}"/>
              </a:ext>
            </a:extLst>
          </p:cNvPr>
          <p:cNvSpPr>
            <a:spLocks noGrp="1"/>
          </p:cNvSpPr>
          <p:nvPr>
            <p:ph type="dt" sz="half" idx="10"/>
          </p:nvPr>
        </p:nvSpPr>
        <p:spPr/>
        <p:txBody>
          <a:bodyPr/>
          <a:lstStyle/>
          <a:p>
            <a:fld id="{A5C1FB71-6269-B044-A0AB-7F81B7B5223C}" type="datetimeFigureOut">
              <a:rPr lang="en-US" smtClean="0"/>
              <a:t>3/11/2025</a:t>
            </a:fld>
            <a:endParaRPr lang="en-US"/>
          </a:p>
        </p:txBody>
      </p:sp>
      <p:sp>
        <p:nvSpPr>
          <p:cNvPr id="5" name="Footer Placeholder 4">
            <a:extLst>
              <a:ext uri="{FF2B5EF4-FFF2-40B4-BE49-F238E27FC236}">
                <a16:creationId xmlns:a16="http://schemas.microsoft.com/office/drawing/2014/main" id="{2DEC49B2-F72B-B40A-B34E-E296E0CDA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C7D7B-D2F5-3937-3128-C96666CCAF7E}"/>
              </a:ext>
            </a:extLst>
          </p:cNvPr>
          <p:cNvSpPr>
            <a:spLocks noGrp="1"/>
          </p:cNvSpPr>
          <p:nvPr>
            <p:ph type="sldNum" sz="quarter" idx="12"/>
          </p:nvPr>
        </p:nvSpPr>
        <p:spPr/>
        <p:txBody>
          <a:bodyPr/>
          <a:lstStyle/>
          <a:p>
            <a:fld id="{F0389D9B-8D15-2149-8635-AAE4700A1583}" type="slidenum">
              <a:rPr lang="en-US" smtClean="0"/>
              <a:t>‹#›</a:t>
            </a:fld>
            <a:endParaRPr lang="en-US"/>
          </a:p>
        </p:txBody>
      </p:sp>
      <p:cxnSp>
        <p:nvCxnSpPr>
          <p:cNvPr id="10" name="Straight Connector 9">
            <a:extLst>
              <a:ext uri="{FF2B5EF4-FFF2-40B4-BE49-F238E27FC236}">
                <a16:creationId xmlns:a16="http://schemas.microsoft.com/office/drawing/2014/main" id="{293109F0-323B-EE4D-5467-4987F92136BE}"/>
              </a:ext>
            </a:extLst>
          </p:cNvPr>
          <p:cNvCxnSpPr>
            <a:cxnSpLocks/>
          </p:cNvCxnSpPr>
          <p:nvPr userDrawn="1"/>
        </p:nvCxnSpPr>
        <p:spPr>
          <a:xfrm>
            <a:off x="3718560" y="1479665"/>
            <a:ext cx="4754880" cy="0"/>
          </a:xfrm>
          <a:prstGeom prst="line">
            <a:avLst/>
          </a:prstGeom>
          <a:ln>
            <a:solidFill>
              <a:srgbClr val="EA31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3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blue square with white lines&#10;&#10;Description automatically generated">
            <a:extLst>
              <a:ext uri="{FF2B5EF4-FFF2-40B4-BE49-F238E27FC236}">
                <a16:creationId xmlns:a16="http://schemas.microsoft.com/office/drawing/2014/main" id="{1F213BD6-87CC-F2D7-4482-671643AC13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3E96562-26E7-0C23-21EB-231BB765EA4F}"/>
              </a:ext>
            </a:extLst>
          </p:cNvPr>
          <p:cNvSpPr>
            <a:spLocks noGrp="1"/>
          </p:cNvSpPr>
          <p:nvPr>
            <p:ph type="dt" sz="half" idx="10"/>
          </p:nvPr>
        </p:nvSpPr>
        <p:spPr/>
        <p:txBody>
          <a:bodyPr/>
          <a:lstStyle/>
          <a:p>
            <a:fld id="{A5C1FB71-6269-B044-A0AB-7F81B7B5223C}" type="datetimeFigureOut">
              <a:rPr lang="en-US" smtClean="0"/>
              <a:t>3/11/2025</a:t>
            </a:fld>
            <a:endParaRPr lang="en-US"/>
          </a:p>
        </p:txBody>
      </p:sp>
      <p:sp>
        <p:nvSpPr>
          <p:cNvPr id="5" name="Footer Placeholder 4">
            <a:extLst>
              <a:ext uri="{FF2B5EF4-FFF2-40B4-BE49-F238E27FC236}">
                <a16:creationId xmlns:a16="http://schemas.microsoft.com/office/drawing/2014/main" id="{A6EAE20C-0333-15DA-4F4F-C5113210F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C3B9-F68E-F3E1-3C89-88B3B37FD86C}"/>
              </a:ext>
            </a:extLst>
          </p:cNvPr>
          <p:cNvSpPr>
            <a:spLocks noGrp="1"/>
          </p:cNvSpPr>
          <p:nvPr>
            <p:ph type="sldNum" sz="quarter" idx="12"/>
          </p:nvPr>
        </p:nvSpPr>
        <p:spPr/>
        <p:txBody>
          <a:bodyPr/>
          <a:lstStyle/>
          <a:p>
            <a:fld id="{F0389D9B-8D15-2149-8635-AAE4700A1583}" type="slidenum">
              <a:rPr lang="en-US" smtClean="0"/>
              <a:t>‹#›</a:t>
            </a:fld>
            <a:endParaRPr lang="en-US"/>
          </a:p>
        </p:txBody>
      </p:sp>
      <p:pic>
        <p:nvPicPr>
          <p:cNvPr id="8" name="Picture 7" descr="A colorful swirly object with black background&#10;&#10;Description automatically generated">
            <a:extLst>
              <a:ext uri="{FF2B5EF4-FFF2-40B4-BE49-F238E27FC236}">
                <a16:creationId xmlns:a16="http://schemas.microsoft.com/office/drawing/2014/main" id="{F2FE4CA9-2080-FA56-E407-81F177CE1C76}"/>
              </a:ext>
            </a:extLst>
          </p:cNvPr>
          <p:cNvPicPr>
            <a:picLocks noChangeAspect="1"/>
          </p:cNvPicPr>
          <p:nvPr userDrawn="1"/>
        </p:nvPicPr>
        <p:blipFill>
          <a:blip r:embed="rId3">
            <a:alphaModFix amt="33000"/>
          </a:blip>
          <a:srcRect r="35153"/>
          <a:stretch/>
        </p:blipFill>
        <p:spPr>
          <a:xfrm rot="5400000">
            <a:off x="3101906" y="-2232094"/>
            <a:ext cx="5988189" cy="12192000"/>
          </a:xfrm>
          <a:prstGeom prst="rect">
            <a:avLst/>
          </a:prstGeom>
        </p:spPr>
      </p:pic>
    </p:spTree>
    <p:extLst>
      <p:ext uri="{BB962C8B-B14F-4D97-AF65-F5344CB8AC3E}">
        <p14:creationId xmlns:p14="http://schemas.microsoft.com/office/powerpoint/2010/main" val="42904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colorful swirly object with black background&#10;&#10;Description automatically generated">
            <a:extLst>
              <a:ext uri="{FF2B5EF4-FFF2-40B4-BE49-F238E27FC236}">
                <a16:creationId xmlns:a16="http://schemas.microsoft.com/office/drawing/2014/main" id="{97640AE6-F61E-98DB-4E77-3BE32F0611E9}"/>
              </a:ext>
            </a:extLst>
          </p:cNvPr>
          <p:cNvPicPr>
            <a:picLocks noChangeAspect="1"/>
          </p:cNvPicPr>
          <p:nvPr userDrawn="1"/>
        </p:nvPicPr>
        <p:blipFill>
          <a:blip r:embed="rId2"/>
          <a:srcRect r="48724"/>
          <a:stretch/>
        </p:blipFill>
        <p:spPr>
          <a:xfrm>
            <a:off x="9594850" y="0"/>
            <a:ext cx="2663440" cy="6858000"/>
          </a:xfrm>
          <a:prstGeom prst="rect">
            <a:avLst/>
          </a:prstGeom>
        </p:spPr>
      </p:pic>
      <p:sp>
        <p:nvSpPr>
          <p:cNvPr id="3" name="Content Placeholder 2"/>
          <p:cNvSpPr>
            <a:spLocks noGrp="1"/>
          </p:cNvSpPr>
          <p:nvPr>
            <p:ph idx="1"/>
          </p:nvPr>
        </p:nvSpPr>
        <p:spPr>
          <a:xfrm>
            <a:off x="501316" y="1465454"/>
            <a:ext cx="10852484" cy="4711509"/>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sp>
        <p:nvSpPr>
          <p:cNvPr id="9" name="Rectangle 8">
            <a:extLst>
              <a:ext uri="{FF2B5EF4-FFF2-40B4-BE49-F238E27FC236}">
                <a16:creationId xmlns:a16="http://schemas.microsoft.com/office/drawing/2014/main" id="{21077679-6522-055A-091C-2D5A56822B9B}"/>
              </a:ext>
            </a:extLst>
          </p:cNvPr>
          <p:cNvSpPr/>
          <p:nvPr userDrawn="1"/>
        </p:nvSpPr>
        <p:spPr>
          <a:xfrm>
            <a:off x="0" y="0"/>
            <a:ext cx="12192000" cy="1328929"/>
          </a:xfrm>
          <a:prstGeom prst="rect">
            <a:avLst/>
          </a:prstGeom>
          <a:solidFill>
            <a:srgbClr val="160A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501316" y="312122"/>
            <a:ext cx="10515600" cy="905377"/>
          </a:xfrm>
        </p:spPr>
        <p:txBody>
          <a:bodyPr/>
          <a:lstStyle>
            <a:lvl1pPr>
              <a:defRPr b="0" i="0">
                <a:solidFill>
                  <a:schemeClr val="bg1"/>
                </a:solidFill>
                <a:latin typeface="Fira Sans" panose="020B05030500000200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E89AC81F-8264-F655-9E30-075599F8C412}"/>
              </a:ext>
            </a:extLst>
          </p:cNvPr>
          <p:cNvSpPr/>
          <p:nvPr userDrawn="1"/>
        </p:nvSpPr>
        <p:spPr>
          <a:xfrm>
            <a:off x="3417061" y="5887962"/>
            <a:ext cx="1943826" cy="377635"/>
          </a:xfrm>
          <a:prstGeom prst="rect">
            <a:avLst/>
          </a:prstGeom>
          <a:solidFill>
            <a:srgbClr val="E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Fira Sans Medium" panose="020B0503050000020004" pitchFamily="34" charset="0"/>
              </a:rPr>
              <a:t>March 24-27, 2025</a:t>
            </a:r>
          </a:p>
        </p:txBody>
      </p:sp>
      <p:sp>
        <p:nvSpPr>
          <p:cNvPr id="11" name="Rectangle 10">
            <a:extLst>
              <a:ext uri="{FF2B5EF4-FFF2-40B4-BE49-F238E27FC236}">
                <a16:creationId xmlns:a16="http://schemas.microsoft.com/office/drawing/2014/main" id="{24B6B66B-4069-AB46-228A-513A2410F176}"/>
              </a:ext>
            </a:extLst>
          </p:cNvPr>
          <p:cNvSpPr/>
          <p:nvPr userDrawn="1"/>
        </p:nvSpPr>
        <p:spPr>
          <a:xfrm>
            <a:off x="3417060" y="6249911"/>
            <a:ext cx="1585350" cy="377635"/>
          </a:xfrm>
          <a:prstGeom prst="rect">
            <a:avLst/>
          </a:prstGeom>
          <a:solidFill>
            <a:srgbClr val="E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Fira Sans Medium" panose="020B0503050000020004" pitchFamily="34" charset="0"/>
              </a:rPr>
              <a:t>Dallas, Texas</a:t>
            </a:r>
          </a:p>
        </p:txBody>
      </p:sp>
      <p:pic>
        <p:nvPicPr>
          <p:cNvPr id="15" name="Picture 14" descr="A white text on a blue background&#10;&#10;Description automatically generated">
            <a:extLst>
              <a:ext uri="{FF2B5EF4-FFF2-40B4-BE49-F238E27FC236}">
                <a16:creationId xmlns:a16="http://schemas.microsoft.com/office/drawing/2014/main" id="{5B551FC0-297B-6B06-BBD6-F7ADCEFFC580}"/>
              </a:ext>
            </a:extLst>
          </p:cNvPr>
          <p:cNvPicPr>
            <a:picLocks noChangeAspect="1"/>
          </p:cNvPicPr>
          <p:nvPr userDrawn="1"/>
        </p:nvPicPr>
        <p:blipFill>
          <a:blip r:embed="rId3"/>
          <a:stretch>
            <a:fillRect/>
          </a:stretch>
        </p:blipFill>
        <p:spPr>
          <a:xfrm>
            <a:off x="435026" y="5890057"/>
            <a:ext cx="2972317" cy="734337"/>
          </a:xfrm>
          <a:prstGeom prst="rect">
            <a:avLst/>
          </a:prstGeom>
        </p:spPr>
      </p:pic>
      <p:pic>
        <p:nvPicPr>
          <p:cNvPr id="16" name="Picture 15" descr="A black and pink square&#10;&#10;Description automatically generated">
            <a:extLst>
              <a:ext uri="{FF2B5EF4-FFF2-40B4-BE49-F238E27FC236}">
                <a16:creationId xmlns:a16="http://schemas.microsoft.com/office/drawing/2014/main" id="{AF5F3901-776F-99B8-A4EE-E6C3E84DE3B5}"/>
              </a:ext>
            </a:extLst>
          </p:cNvPr>
          <p:cNvPicPr>
            <a:picLocks noChangeAspect="1"/>
          </p:cNvPicPr>
          <p:nvPr userDrawn="1"/>
        </p:nvPicPr>
        <p:blipFill>
          <a:blip r:embed="rId4"/>
          <a:stretch>
            <a:fillRect/>
          </a:stretch>
        </p:blipFill>
        <p:spPr>
          <a:xfrm>
            <a:off x="5429125" y="5930085"/>
            <a:ext cx="7407965" cy="973309"/>
          </a:xfrm>
          <a:prstGeom prst="rect">
            <a:avLst/>
          </a:prstGeom>
        </p:spPr>
      </p:pic>
    </p:spTree>
    <p:extLst>
      <p:ext uri="{BB962C8B-B14F-4D97-AF65-F5344CB8AC3E}">
        <p14:creationId xmlns:p14="http://schemas.microsoft.com/office/powerpoint/2010/main" val="1960622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316" y="1735274"/>
            <a:ext cx="10852484" cy="4055607"/>
          </a:xfrm>
        </p:spPr>
        <p:txBody>
          <a:bodyPr/>
          <a:lstStyle>
            <a:lvl1pPr>
              <a:defRPr sz="1600">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pic>
        <p:nvPicPr>
          <p:cNvPr id="8" name="Picture 7" descr="A black and pink square&#10;&#10;Description automatically generated">
            <a:extLst>
              <a:ext uri="{FF2B5EF4-FFF2-40B4-BE49-F238E27FC236}">
                <a16:creationId xmlns:a16="http://schemas.microsoft.com/office/drawing/2014/main" id="{E0035795-FC65-4A05-3535-FC7D0D092A61}"/>
              </a:ext>
            </a:extLst>
          </p:cNvPr>
          <p:cNvPicPr>
            <a:picLocks noChangeAspect="1"/>
          </p:cNvPicPr>
          <p:nvPr userDrawn="1"/>
        </p:nvPicPr>
        <p:blipFill>
          <a:blip r:embed="rId2"/>
          <a:stretch>
            <a:fillRect/>
          </a:stretch>
        </p:blipFill>
        <p:spPr>
          <a:xfrm>
            <a:off x="5429125" y="5930085"/>
            <a:ext cx="7407965" cy="973309"/>
          </a:xfrm>
          <a:prstGeom prst="rect">
            <a:avLst/>
          </a:prstGeom>
        </p:spPr>
      </p:pic>
      <p:sp>
        <p:nvSpPr>
          <p:cNvPr id="9" name="Rectangle 8">
            <a:extLst>
              <a:ext uri="{FF2B5EF4-FFF2-40B4-BE49-F238E27FC236}">
                <a16:creationId xmlns:a16="http://schemas.microsoft.com/office/drawing/2014/main" id="{21077679-6522-055A-091C-2D5A56822B9B}"/>
              </a:ext>
            </a:extLst>
          </p:cNvPr>
          <p:cNvSpPr/>
          <p:nvPr userDrawn="1"/>
        </p:nvSpPr>
        <p:spPr>
          <a:xfrm>
            <a:off x="0" y="0"/>
            <a:ext cx="12192000" cy="1328929"/>
          </a:xfrm>
          <a:prstGeom prst="rect">
            <a:avLst/>
          </a:prstGeom>
          <a:solidFill>
            <a:srgbClr val="160A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501316" y="312122"/>
            <a:ext cx="10515600" cy="905377"/>
          </a:xfrm>
        </p:spPr>
        <p:txBody>
          <a:bodyPr/>
          <a:lstStyle>
            <a:lvl1pPr>
              <a:defRPr b="0" i="0">
                <a:solidFill>
                  <a:schemeClr val="bg1"/>
                </a:solidFill>
                <a:latin typeface="Fira Sans" panose="020B0503050000020004" pitchFamily="34" charset="0"/>
              </a:defRPr>
            </a:lvl1pPr>
          </a:lstStyle>
          <a:p>
            <a:r>
              <a:rPr lang="en-US"/>
              <a:t>Click to edit Master title style</a:t>
            </a:r>
          </a:p>
        </p:txBody>
      </p:sp>
      <p:sp>
        <p:nvSpPr>
          <p:cNvPr id="11" name="Rectangle 10">
            <a:extLst>
              <a:ext uri="{FF2B5EF4-FFF2-40B4-BE49-F238E27FC236}">
                <a16:creationId xmlns:a16="http://schemas.microsoft.com/office/drawing/2014/main" id="{69A3973A-D76D-5D1A-CFC4-044DF11EDBB6}"/>
              </a:ext>
            </a:extLst>
          </p:cNvPr>
          <p:cNvSpPr/>
          <p:nvPr userDrawn="1"/>
        </p:nvSpPr>
        <p:spPr>
          <a:xfrm>
            <a:off x="3417061" y="5887962"/>
            <a:ext cx="1943826" cy="377635"/>
          </a:xfrm>
          <a:prstGeom prst="rect">
            <a:avLst/>
          </a:prstGeom>
          <a:solidFill>
            <a:srgbClr val="E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Fira Sans Medium" panose="020B0503050000020004" pitchFamily="34" charset="0"/>
              </a:rPr>
              <a:t>March 24-27, 2025</a:t>
            </a:r>
          </a:p>
        </p:txBody>
      </p:sp>
      <p:sp>
        <p:nvSpPr>
          <p:cNvPr id="12" name="Rectangle 11">
            <a:extLst>
              <a:ext uri="{FF2B5EF4-FFF2-40B4-BE49-F238E27FC236}">
                <a16:creationId xmlns:a16="http://schemas.microsoft.com/office/drawing/2014/main" id="{E9E7EAE5-D33C-309A-C985-74AEC7684C3B}"/>
              </a:ext>
            </a:extLst>
          </p:cNvPr>
          <p:cNvSpPr/>
          <p:nvPr userDrawn="1"/>
        </p:nvSpPr>
        <p:spPr>
          <a:xfrm>
            <a:off x="3417060" y="6249911"/>
            <a:ext cx="1585350" cy="377635"/>
          </a:xfrm>
          <a:prstGeom prst="rect">
            <a:avLst/>
          </a:prstGeom>
          <a:solidFill>
            <a:srgbClr val="E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Fira Sans Medium" panose="020B0503050000020004" pitchFamily="34" charset="0"/>
              </a:rPr>
              <a:t>Dallas, Texas</a:t>
            </a:r>
          </a:p>
        </p:txBody>
      </p:sp>
      <p:pic>
        <p:nvPicPr>
          <p:cNvPr id="13" name="Picture 12" descr="A white text on a blue background&#10;&#10;Description automatically generated">
            <a:extLst>
              <a:ext uri="{FF2B5EF4-FFF2-40B4-BE49-F238E27FC236}">
                <a16:creationId xmlns:a16="http://schemas.microsoft.com/office/drawing/2014/main" id="{269B5D84-56A3-F055-5E7C-142A5575D4B0}"/>
              </a:ext>
            </a:extLst>
          </p:cNvPr>
          <p:cNvPicPr>
            <a:picLocks noChangeAspect="1"/>
          </p:cNvPicPr>
          <p:nvPr userDrawn="1"/>
        </p:nvPicPr>
        <p:blipFill>
          <a:blip r:embed="rId3"/>
          <a:stretch>
            <a:fillRect/>
          </a:stretch>
        </p:blipFill>
        <p:spPr>
          <a:xfrm>
            <a:off x="435026" y="5890057"/>
            <a:ext cx="2972317" cy="734337"/>
          </a:xfrm>
          <a:prstGeom prst="rect">
            <a:avLst/>
          </a:prstGeom>
        </p:spPr>
      </p:pic>
    </p:spTree>
    <p:extLst>
      <p:ext uri="{BB962C8B-B14F-4D97-AF65-F5344CB8AC3E}">
        <p14:creationId xmlns:p14="http://schemas.microsoft.com/office/powerpoint/2010/main" val="4291828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316" y="1465454"/>
            <a:ext cx="10852484" cy="4711509"/>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A1BD7-993A-DC4D-9C11-256B8746F73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DC0C2-6175-6B4E-9AA0-0FEF192DA56E}" type="slidenum">
              <a:rPr lang="en-US" smtClean="0"/>
              <a:t>‹#›</a:t>
            </a:fld>
            <a:endParaRPr lang="en-US"/>
          </a:p>
        </p:txBody>
      </p:sp>
      <p:pic>
        <p:nvPicPr>
          <p:cNvPr id="8" name="Picture 7" descr="A black and pink square&#10;&#10;Description automatically generated">
            <a:extLst>
              <a:ext uri="{FF2B5EF4-FFF2-40B4-BE49-F238E27FC236}">
                <a16:creationId xmlns:a16="http://schemas.microsoft.com/office/drawing/2014/main" id="{E0035795-FC65-4A05-3535-FC7D0D092A61}"/>
              </a:ext>
            </a:extLst>
          </p:cNvPr>
          <p:cNvPicPr>
            <a:picLocks noChangeAspect="1"/>
          </p:cNvPicPr>
          <p:nvPr userDrawn="1"/>
        </p:nvPicPr>
        <p:blipFill>
          <a:blip r:embed="rId2"/>
          <a:stretch>
            <a:fillRect/>
          </a:stretch>
        </p:blipFill>
        <p:spPr>
          <a:xfrm>
            <a:off x="4796892" y="5930085"/>
            <a:ext cx="7407965" cy="973309"/>
          </a:xfrm>
          <a:prstGeom prst="rect">
            <a:avLst/>
          </a:prstGeom>
        </p:spPr>
      </p:pic>
      <p:sp>
        <p:nvSpPr>
          <p:cNvPr id="9" name="Rectangle 8">
            <a:extLst>
              <a:ext uri="{FF2B5EF4-FFF2-40B4-BE49-F238E27FC236}">
                <a16:creationId xmlns:a16="http://schemas.microsoft.com/office/drawing/2014/main" id="{21077679-6522-055A-091C-2D5A56822B9B}"/>
              </a:ext>
            </a:extLst>
          </p:cNvPr>
          <p:cNvSpPr/>
          <p:nvPr userDrawn="1"/>
        </p:nvSpPr>
        <p:spPr>
          <a:xfrm>
            <a:off x="0" y="0"/>
            <a:ext cx="12192000" cy="1328929"/>
          </a:xfrm>
          <a:prstGeom prst="rect">
            <a:avLst/>
          </a:prstGeom>
          <a:solidFill>
            <a:srgbClr val="160A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501316" y="312122"/>
            <a:ext cx="10515600" cy="905377"/>
          </a:xfrm>
        </p:spPr>
        <p:txBody>
          <a:bodyPr/>
          <a:lstStyle>
            <a:lvl1pPr>
              <a:defRPr b="0" i="0">
                <a:solidFill>
                  <a:schemeClr val="bg1"/>
                </a:solidFill>
                <a:latin typeface="Fira Sans" panose="020B0503050000020004" pitchFamily="34" charset="0"/>
              </a:defRPr>
            </a:lvl1pPr>
          </a:lstStyle>
          <a:p>
            <a:r>
              <a:rPr lang="en-US"/>
              <a:t>Click to edit Master title style</a:t>
            </a:r>
          </a:p>
        </p:txBody>
      </p:sp>
    </p:spTree>
    <p:extLst>
      <p:ext uri="{BB962C8B-B14F-4D97-AF65-F5344CB8AC3E}">
        <p14:creationId xmlns:p14="http://schemas.microsoft.com/office/powerpoint/2010/main" val="235213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blue square with white lines&#10;&#10;Description automatically generated">
            <a:extLst>
              <a:ext uri="{FF2B5EF4-FFF2-40B4-BE49-F238E27FC236}">
                <a16:creationId xmlns:a16="http://schemas.microsoft.com/office/drawing/2014/main" id="{F45A7B3D-A874-2C64-8286-C4684CA8F29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colorful swirly object with black background&#10;&#10;Description automatically generated">
            <a:extLst>
              <a:ext uri="{FF2B5EF4-FFF2-40B4-BE49-F238E27FC236}">
                <a16:creationId xmlns:a16="http://schemas.microsoft.com/office/drawing/2014/main" id="{F31C1A67-501B-B9A7-7BD7-5D605152C1C7}"/>
              </a:ext>
            </a:extLst>
          </p:cNvPr>
          <p:cNvPicPr>
            <a:picLocks noChangeAspect="1"/>
          </p:cNvPicPr>
          <p:nvPr userDrawn="1"/>
        </p:nvPicPr>
        <p:blipFill>
          <a:blip r:embed="rId3"/>
          <a:stretch>
            <a:fillRect/>
          </a:stretch>
        </p:blipFill>
        <p:spPr>
          <a:xfrm>
            <a:off x="6997700" y="0"/>
            <a:ext cx="5194300" cy="6858000"/>
          </a:xfrm>
          <a:prstGeom prst="rect">
            <a:avLst/>
          </a:prstGeom>
        </p:spPr>
      </p:pic>
      <p:sp>
        <p:nvSpPr>
          <p:cNvPr id="3" name="Subtitle 2">
            <a:extLst>
              <a:ext uri="{FF2B5EF4-FFF2-40B4-BE49-F238E27FC236}">
                <a16:creationId xmlns:a16="http://schemas.microsoft.com/office/drawing/2014/main" id="{8517B5E5-F62A-A821-E48E-79A9EE3A7124}"/>
              </a:ext>
            </a:extLst>
          </p:cNvPr>
          <p:cNvSpPr>
            <a:spLocks noGrp="1"/>
          </p:cNvSpPr>
          <p:nvPr>
            <p:ph type="subTitle" idx="1"/>
          </p:nvPr>
        </p:nvSpPr>
        <p:spPr>
          <a:xfrm>
            <a:off x="733278" y="3602038"/>
            <a:ext cx="9144000" cy="1655762"/>
          </a:xfrm>
        </p:spPr>
        <p:txBody>
          <a:bodyPr/>
          <a:lstStyle>
            <a:lvl1pPr marL="0" indent="0" algn="l">
              <a:buNone/>
              <a:defRPr sz="2400">
                <a:solidFill>
                  <a:schemeClr val="bg1"/>
                </a:solidFill>
                <a:latin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457DD-27FB-A7D2-B67C-C0C2939C0F09}"/>
              </a:ext>
            </a:extLst>
          </p:cNvPr>
          <p:cNvSpPr>
            <a:spLocks noGrp="1"/>
          </p:cNvSpPr>
          <p:nvPr>
            <p:ph type="dt" sz="half" idx="10"/>
          </p:nvPr>
        </p:nvSpPr>
        <p:spPr/>
        <p:txBody>
          <a:bodyPr/>
          <a:lstStyle/>
          <a:p>
            <a:fld id="{A5C1FB71-6269-B044-A0AB-7F81B7B5223C}" type="datetimeFigureOut">
              <a:rPr lang="en-US" smtClean="0"/>
              <a:t>3/11/2025</a:t>
            </a:fld>
            <a:endParaRPr lang="en-US"/>
          </a:p>
        </p:txBody>
      </p:sp>
      <p:sp>
        <p:nvSpPr>
          <p:cNvPr id="5" name="Footer Placeholder 4">
            <a:extLst>
              <a:ext uri="{FF2B5EF4-FFF2-40B4-BE49-F238E27FC236}">
                <a16:creationId xmlns:a16="http://schemas.microsoft.com/office/drawing/2014/main" id="{9796D506-E231-0FA8-69E7-0D587B7CB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D8766-4B52-AC7E-1318-DB8A91FFF439}"/>
              </a:ext>
            </a:extLst>
          </p:cNvPr>
          <p:cNvSpPr>
            <a:spLocks noGrp="1"/>
          </p:cNvSpPr>
          <p:nvPr>
            <p:ph type="sldNum" sz="quarter" idx="12"/>
          </p:nvPr>
        </p:nvSpPr>
        <p:spPr/>
        <p:txBody>
          <a:bodyPr/>
          <a:lstStyle/>
          <a:p>
            <a:fld id="{F0389D9B-8D15-2149-8635-AAE4700A1583}" type="slidenum">
              <a:rPr lang="en-US" smtClean="0"/>
              <a:t>‹#›</a:t>
            </a:fld>
            <a:endParaRPr lang="en-US"/>
          </a:p>
        </p:txBody>
      </p:sp>
      <p:cxnSp>
        <p:nvCxnSpPr>
          <p:cNvPr id="11" name="Straight Connector 10">
            <a:extLst>
              <a:ext uri="{FF2B5EF4-FFF2-40B4-BE49-F238E27FC236}">
                <a16:creationId xmlns:a16="http://schemas.microsoft.com/office/drawing/2014/main" id="{3C9C939E-D556-FD2D-9B4F-BB0F0A055798}"/>
              </a:ext>
            </a:extLst>
          </p:cNvPr>
          <p:cNvCxnSpPr/>
          <p:nvPr userDrawn="1"/>
        </p:nvCxnSpPr>
        <p:spPr>
          <a:xfrm>
            <a:off x="838200" y="3084191"/>
            <a:ext cx="2390192" cy="0"/>
          </a:xfrm>
          <a:prstGeom prst="line">
            <a:avLst/>
          </a:prstGeom>
          <a:ln>
            <a:solidFill>
              <a:srgbClr val="EA31A0"/>
            </a:solidFill>
          </a:ln>
        </p:spPr>
        <p:style>
          <a:lnRef idx="2">
            <a:schemeClr val="accent1"/>
          </a:lnRef>
          <a:fillRef idx="0">
            <a:schemeClr val="accent1"/>
          </a:fillRef>
          <a:effectRef idx="1">
            <a:schemeClr val="accent1"/>
          </a:effectRef>
          <a:fontRef idx="minor">
            <a:schemeClr val="tx1"/>
          </a:fontRef>
        </p:style>
      </p:cxnSp>
      <p:pic>
        <p:nvPicPr>
          <p:cNvPr id="12" name="Picture 11" descr="A black and pink square&#10;&#10;Description automatically generated">
            <a:extLst>
              <a:ext uri="{FF2B5EF4-FFF2-40B4-BE49-F238E27FC236}">
                <a16:creationId xmlns:a16="http://schemas.microsoft.com/office/drawing/2014/main" id="{AF94EBF5-5C59-7672-DE46-2398B85BFCB4}"/>
              </a:ext>
            </a:extLst>
          </p:cNvPr>
          <p:cNvPicPr>
            <a:picLocks noChangeAspect="1"/>
          </p:cNvPicPr>
          <p:nvPr userDrawn="1"/>
        </p:nvPicPr>
        <p:blipFill>
          <a:blip r:embed="rId4"/>
          <a:stretch>
            <a:fillRect/>
          </a:stretch>
        </p:blipFill>
        <p:spPr>
          <a:xfrm>
            <a:off x="4796892" y="5930085"/>
            <a:ext cx="7407965" cy="973309"/>
          </a:xfrm>
          <a:prstGeom prst="rect">
            <a:avLst/>
          </a:prstGeom>
        </p:spPr>
      </p:pic>
      <p:pic>
        <p:nvPicPr>
          <p:cNvPr id="10" name="Picture 9" descr="A close-up of a logo&#10;&#10;Description automatically generated">
            <a:extLst>
              <a:ext uri="{FF2B5EF4-FFF2-40B4-BE49-F238E27FC236}">
                <a16:creationId xmlns:a16="http://schemas.microsoft.com/office/drawing/2014/main" id="{F672FDF9-C41B-2C95-C8A2-8DEF4471D771}"/>
              </a:ext>
            </a:extLst>
          </p:cNvPr>
          <p:cNvPicPr>
            <a:picLocks noChangeAspect="1"/>
          </p:cNvPicPr>
          <p:nvPr userDrawn="1"/>
        </p:nvPicPr>
        <p:blipFill>
          <a:blip r:embed="rId5"/>
          <a:stretch>
            <a:fillRect/>
          </a:stretch>
        </p:blipFill>
        <p:spPr>
          <a:xfrm>
            <a:off x="838200" y="1118137"/>
            <a:ext cx="5704592" cy="1409370"/>
          </a:xfrm>
          <a:prstGeom prst="rect">
            <a:avLst/>
          </a:prstGeom>
        </p:spPr>
      </p:pic>
    </p:spTree>
    <p:extLst>
      <p:ext uri="{BB962C8B-B14F-4D97-AF65-F5344CB8AC3E}">
        <p14:creationId xmlns:p14="http://schemas.microsoft.com/office/powerpoint/2010/main" val="3387232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A1BD7-993A-DC4D-9C11-256B8746F730}"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DC0C2-6175-6B4E-9AA0-0FEF192DA56E}" type="slidenum">
              <a:rPr lang="en-US" smtClean="0"/>
              <a:t>‹#›</a:t>
            </a:fld>
            <a:endParaRPr lang="en-US"/>
          </a:p>
        </p:txBody>
      </p:sp>
    </p:spTree>
    <p:extLst>
      <p:ext uri="{BB962C8B-B14F-4D97-AF65-F5344CB8AC3E}">
        <p14:creationId xmlns:p14="http://schemas.microsoft.com/office/powerpoint/2010/main" val="34766549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1" r:id="rId5"/>
    <p:sldLayoutId id="2147483650" r:id="rId6"/>
    <p:sldLayoutId id="2147483665" r:id="rId7"/>
    <p:sldLayoutId id="2147483667" r:id="rId8"/>
    <p:sldLayoutId id="214748366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259_4DD792B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microsoft.com/office/2018/10/relationships/comments" Target="../comments/modernComment_274_E6330C49.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255_81AE78DD.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distributech.com/exhibition/exhibitor-hub#Exhibitor%20registra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microsoft.com/office/2018/10/relationships/comments" Target="../comments/modernComment_277_2803461D.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CBB4C8-A657-5404-0F5F-D11C964D3725}"/>
              </a:ext>
            </a:extLst>
          </p:cNvPr>
          <p:cNvSpPr>
            <a:spLocks noGrp="1"/>
          </p:cNvSpPr>
          <p:nvPr>
            <p:ph type="subTitle" idx="1"/>
          </p:nvPr>
        </p:nvSpPr>
        <p:spPr/>
        <p:txBody>
          <a:bodyPr/>
          <a:lstStyle/>
          <a:p>
            <a:r>
              <a:rPr lang="en-US" sz="3200"/>
              <a:t>ATTENDEE KNOW BEFORE YOU GO</a:t>
            </a:r>
          </a:p>
          <a:p>
            <a:r>
              <a:rPr lang="en-US"/>
              <a:t>Tuesday March 11</a:t>
            </a:r>
            <a:r>
              <a:rPr lang="en-US" baseline="30000"/>
              <a:t>th</a:t>
            </a:r>
            <a:r>
              <a:rPr lang="en-US"/>
              <a:t> </a:t>
            </a:r>
          </a:p>
        </p:txBody>
      </p:sp>
    </p:spTree>
    <p:extLst>
      <p:ext uri="{BB962C8B-B14F-4D97-AF65-F5344CB8AC3E}">
        <p14:creationId xmlns:p14="http://schemas.microsoft.com/office/powerpoint/2010/main" val="326872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76B4-4269-1178-9805-EC9543F1DE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C7884C-63A1-0BB1-D6F3-32FE07E8BAB8}"/>
              </a:ext>
            </a:extLst>
          </p:cNvPr>
          <p:cNvSpPr>
            <a:spLocks noGrp="1"/>
          </p:cNvSpPr>
          <p:nvPr>
            <p:ph type="title"/>
          </p:nvPr>
        </p:nvSpPr>
        <p:spPr>
          <a:xfrm>
            <a:off x="838200" y="365125"/>
            <a:ext cx="10515600" cy="1325563"/>
          </a:xfrm>
        </p:spPr>
        <p:txBody>
          <a:bodyPr anchor="ctr">
            <a:normAutofit/>
          </a:bodyPr>
          <a:lstStyle/>
          <a:p>
            <a:r>
              <a:rPr lang="en-US" b="0"/>
              <a:t>Connections Lunch</a:t>
            </a:r>
            <a:endParaRPr lang="en-US"/>
          </a:p>
        </p:txBody>
      </p:sp>
      <p:pic>
        <p:nvPicPr>
          <p:cNvPr id="3" name="Picture 2" descr="A screenshot of a calendar&#10;&#10;AI-generated content may be incorrect.">
            <a:extLst>
              <a:ext uri="{FF2B5EF4-FFF2-40B4-BE49-F238E27FC236}">
                <a16:creationId xmlns:a16="http://schemas.microsoft.com/office/drawing/2014/main" id="{A547D77C-CD13-BBE5-D1F6-B21DAD58639D}"/>
              </a:ext>
            </a:extLst>
          </p:cNvPr>
          <p:cNvPicPr>
            <a:picLocks noChangeAspect="1"/>
          </p:cNvPicPr>
          <p:nvPr/>
        </p:nvPicPr>
        <p:blipFill>
          <a:blip r:embed="rId2"/>
          <a:srcRect t="4286" b="-238"/>
          <a:stretch/>
        </p:blipFill>
        <p:spPr>
          <a:xfrm>
            <a:off x="2954678" y="1581977"/>
            <a:ext cx="6277473" cy="5009014"/>
          </a:xfrm>
          <a:prstGeom prst="rect">
            <a:avLst/>
          </a:prstGeom>
          <a:noFill/>
        </p:spPr>
      </p:pic>
    </p:spTree>
    <p:extLst>
      <p:ext uri="{BB962C8B-B14F-4D97-AF65-F5344CB8AC3E}">
        <p14:creationId xmlns:p14="http://schemas.microsoft.com/office/powerpoint/2010/main" val="237751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C201C-6735-8523-86A3-44D3A879EDAA}"/>
              </a:ext>
            </a:extLst>
          </p:cNvPr>
          <p:cNvSpPr>
            <a:spLocks noGrp="1"/>
          </p:cNvSpPr>
          <p:nvPr>
            <p:ph type="title"/>
          </p:nvPr>
        </p:nvSpPr>
        <p:spPr/>
        <p:txBody>
          <a:bodyPr/>
          <a:lstStyle/>
          <a:p>
            <a:r>
              <a:rPr lang="en-US">
                <a:latin typeface="Fira Sans"/>
              </a:rPr>
              <a:t>Special Events Map </a:t>
            </a:r>
          </a:p>
        </p:txBody>
      </p:sp>
      <p:pic>
        <p:nvPicPr>
          <p:cNvPr id="4" name="Picture 3" descr="A diagram of a diagram&#10;&#10;AI-generated content may be incorrect.">
            <a:extLst>
              <a:ext uri="{FF2B5EF4-FFF2-40B4-BE49-F238E27FC236}">
                <a16:creationId xmlns:a16="http://schemas.microsoft.com/office/drawing/2014/main" id="{2A157EA2-7631-AA92-1DC8-5EC6955B9C08}"/>
              </a:ext>
            </a:extLst>
          </p:cNvPr>
          <p:cNvPicPr>
            <a:picLocks noChangeAspect="1"/>
          </p:cNvPicPr>
          <p:nvPr/>
        </p:nvPicPr>
        <p:blipFill>
          <a:blip r:embed="rId2"/>
          <a:stretch>
            <a:fillRect/>
          </a:stretch>
        </p:blipFill>
        <p:spPr>
          <a:xfrm>
            <a:off x="-79612" y="-51647"/>
            <a:ext cx="12351223" cy="6949920"/>
          </a:xfrm>
          <a:prstGeom prst="rect">
            <a:avLst/>
          </a:prstGeom>
        </p:spPr>
      </p:pic>
    </p:spTree>
    <p:extLst>
      <p:ext uri="{BB962C8B-B14F-4D97-AF65-F5344CB8AC3E}">
        <p14:creationId xmlns:p14="http://schemas.microsoft.com/office/powerpoint/2010/main" val="48619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59C0-BE4A-827D-206E-CD18037CB9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9D4659-2D4E-D434-848E-A7D86C0D7B5C}"/>
              </a:ext>
            </a:extLst>
          </p:cNvPr>
          <p:cNvSpPr>
            <a:spLocks noGrp="1"/>
          </p:cNvSpPr>
          <p:nvPr>
            <p:ph idx="1"/>
          </p:nvPr>
        </p:nvSpPr>
        <p:spPr/>
        <p:txBody>
          <a:bodyPr/>
          <a:lstStyle/>
          <a:p>
            <a:r>
              <a:rPr lang="en-US"/>
              <a:t>Map showing where everything is </a:t>
            </a:r>
          </a:p>
          <a:p>
            <a:endParaRPr lang="en-US"/>
          </a:p>
        </p:txBody>
      </p:sp>
      <p:sp>
        <p:nvSpPr>
          <p:cNvPr id="3" name="Title 2">
            <a:extLst>
              <a:ext uri="{FF2B5EF4-FFF2-40B4-BE49-F238E27FC236}">
                <a16:creationId xmlns:a16="http://schemas.microsoft.com/office/drawing/2014/main" id="{C6407393-790C-9AF8-091F-5016EA63759A}"/>
              </a:ext>
            </a:extLst>
          </p:cNvPr>
          <p:cNvSpPr>
            <a:spLocks noGrp="1"/>
          </p:cNvSpPr>
          <p:nvPr>
            <p:ph type="title"/>
          </p:nvPr>
        </p:nvSpPr>
        <p:spPr/>
        <p:txBody>
          <a:bodyPr/>
          <a:lstStyle/>
          <a:p>
            <a:r>
              <a:rPr lang="en-US"/>
              <a:t>Exhibit Hall Map </a:t>
            </a:r>
          </a:p>
        </p:txBody>
      </p:sp>
      <p:pic>
        <p:nvPicPr>
          <p:cNvPr id="4" name="Picture 3" descr="A map of a building&#10;&#10;AI-generated content may be incorrect.">
            <a:extLst>
              <a:ext uri="{FF2B5EF4-FFF2-40B4-BE49-F238E27FC236}">
                <a16:creationId xmlns:a16="http://schemas.microsoft.com/office/drawing/2014/main" id="{0DC797B8-67A4-7497-38BD-F0DA3E5CE495}"/>
              </a:ext>
            </a:extLst>
          </p:cNvPr>
          <p:cNvPicPr>
            <a:picLocks noChangeAspect="1"/>
          </p:cNvPicPr>
          <p:nvPr/>
        </p:nvPicPr>
        <p:blipFill>
          <a:blip r:embed="rId3"/>
          <a:srcRect t="5347" r="-95" b="-157"/>
          <a:stretch/>
        </p:blipFill>
        <p:spPr>
          <a:xfrm>
            <a:off x="0" y="1329909"/>
            <a:ext cx="12194150" cy="5581700"/>
          </a:xfrm>
          <a:prstGeom prst="rect">
            <a:avLst/>
          </a:prstGeom>
        </p:spPr>
      </p:pic>
      <p:sp>
        <p:nvSpPr>
          <p:cNvPr id="6" name="Content Placeholder 1">
            <a:extLst>
              <a:ext uri="{FF2B5EF4-FFF2-40B4-BE49-F238E27FC236}">
                <a16:creationId xmlns:a16="http://schemas.microsoft.com/office/drawing/2014/main" id="{9B5D817D-623F-86C2-D841-0016BF0C7965}"/>
              </a:ext>
            </a:extLst>
          </p:cNvPr>
          <p:cNvSpPr txBox="1">
            <a:spLocks/>
          </p:cNvSpPr>
          <p:nvPr/>
        </p:nvSpPr>
        <p:spPr>
          <a:xfrm>
            <a:off x="653716" y="1617854"/>
            <a:ext cx="2902663" cy="17999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a:solidFill>
                  <a:srgbClr val="EA32A0"/>
                </a:solidFill>
                <a:latin typeface="Fira Sans"/>
              </a:rPr>
              <a:t>Download the mobile app</a:t>
            </a:r>
            <a:r>
              <a:rPr lang="en-US" sz="2000">
                <a:solidFill>
                  <a:srgbClr val="9287B3"/>
                </a:solidFill>
                <a:latin typeface="Fira Sans"/>
              </a:rPr>
              <a:t> </a:t>
            </a:r>
            <a:r>
              <a:rPr lang="en-US" sz="2000">
                <a:latin typeface="Fira Sans"/>
              </a:rPr>
              <a:t>and view the full floorplan!</a:t>
            </a:r>
            <a:endParaRPr lang="en-US" sz="2000"/>
          </a:p>
        </p:txBody>
      </p:sp>
      <p:sp>
        <p:nvSpPr>
          <p:cNvPr id="8" name="TextBox 7">
            <a:extLst>
              <a:ext uri="{FF2B5EF4-FFF2-40B4-BE49-F238E27FC236}">
                <a16:creationId xmlns:a16="http://schemas.microsoft.com/office/drawing/2014/main" id="{F32799FE-F58F-6D5B-91CD-78BBE67F4651}"/>
              </a:ext>
            </a:extLst>
          </p:cNvPr>
          <p:cNvSpPr txBox="1"/>
          <p:nvPr/>
        </p:nvSpPr>
        <p:spPr>
          <a:xfrm>
            <a:off x="3565147" y="1614832"/>
            <a:ext cx="1974209" cy="1983305"/>
          </a:xfrm>
          <a:prstGeom prst="rect">
            <a:avLst/>
          </a:prstGeom>
          <a:solidFill>
            <a:srgbClr val="9287B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6" descr="A qr code with a few black squares&#10;&#10;AI-generated content may be incorrect.">
            <a:extLst>
              <a:ext uri="{FF2B5EF4-FFF2-40B4-BE49-F238E27FC236}">
                <a16:creationId xmlns:a16="http://schemas.microsoft.com/office/drawing/2014/main" id="{E5548778-F519-BDDD-DE89-4F2A6B2EC864}"/>
              </a:ext>
            </a:extLst>
          </p:cNvPr>
          <p:cNvPicPr>
            <a:picLocks noChangeAspect="1"/>
          </p:cNvPicPr>
          <p:nvPr/>
        </p:nvPicPr>
        <p:blipFill>
          <a:blip r:embed="rId4"/>
          <a:stretch>
            <a:fillRect/>
          </a:stretch>
        </p:blipFill>
        <p:spPr>
          <a:xfrm>
            <a:off x="3683075" y="1694596"/>
            <a:ext cx="1740090" cy="1808329"/>
          </a:xfrm>
          <a:prstGeom prst="rect">
            <a:avLst/>
          </a:prstGeom>
        </p:spPr>
      </p:pic>
    </p:spTree>
    <p:extLst>
      <p:ext uri="{BB962C8B-B14F-4D97-AF65-F5344CB8AC3E}">
        <p14:creationId xmlns:p14="http://schemas.microsoft.com/office/powerpoint/2010/main" val="63666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075E3-9BCA-FB34-7476-EF1EC6262372}"/>
              </a:ext>
            </a:extLst>
          </p:cNvPr>
          <p:cNvSpPr>
            <a:spLocks noGrp="1"/>
          </p:cNvSpPr>
          <p:nvPr>
            <p:ph type="title"/>
          </p:nvPr>
        </p:nvSpPr>
        <p:spPr/>
        <p:txBody>
          <a:bodyPr/>
          <a:lstStyle/>
          <a:p>
            <a:r>
              <a:rPr lang="en-US"/>
              <a:t>Education Overview</a:t>
            </a:r>
          </a:p>
        </p:txBody>
      </p:sp>
      <p:sp>
        <p:nvSpPr>
          <p:cNvPr id="6" name="Rectangle 5">
            <a:extLst>
              <a:ext uri="{FF2B5EF4-FFF2-40B4-BE49-F238E27FC236}">
                <a16:creationId xmlns:a16="http://schemas.microsoft.com/office/drawing/2014/main" id="{866B0DD6-0AD2-4330-7FB3-5945B776E745}"/>
              </a:ext>
            </a:extLst>
          </p:cNvPr>
          <p:cNvSpPr/>
          <p:nvPr/>
        </p:nvSpPr>
        <p:spPr>
          <a:xfrm>
            <a:off x="418475"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Monday</a:t>
            </a:r>
          </a:p>
        </p:txBody>
      </p:sp>
      <p:sp>
        <p:nvSpPr>
          <p:cNvPr id="9" name="Rectangle 8">
            <a:extLst>
              <a:ext uri="{FF2B5EF4-FFF2-40B4-BE49-F238E27FC236}">
                <a16:creationId xmlns:a16="http://schemas.microsoft.com/office/drawing/2014/main" id="{3368E350-886D-910A-4C97-147C9563EB1C}"/>
              </a:ext>
            </a:extLst>
          </p:cNvPr>
          <p:cNvSpPr/>
          <p:nvPr/>
        </p:nvSpPr>
        <p:spPr>
          <a:xfrm>
            <a:off x="3316574"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Tuesday</a:t>
            </a:r>
          </a:p>
        </p:txBody>
      </p:sp>
      <p:sp>
        <p:nvSpPr>
          <p:cNvPr id="10" name="Rectangle 9">
            <a:extLst>
              <a:ext uri="{FF2B5EF4-FFF2-40B4-BE49-F238E27FC236}">
                <a16:creationId xmlns:a16="http://schemas.microsoft.com/office/drawing/2014/main" id="{AC583096-F6F5-9B0D-9E78-0045474C8347}"/>
              </a:ext>
            </a:extLst>
          </p:cNvPr>
          <p:cNvSpPr/>
          <p:nvPr/>
        </p:nvSpPr>
        <p:spPr>
          <a:xfrm>
            <a:off x="6214673"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Wednesday</a:t>
            </a:r>
          </a:p>
        </p:txBody>
      </p:sp>
      <p:sp>
        <p:nvSpPr>
          <p:cNvPr id="11" name="Rectangle 10">
            <a:extLst>
              <a:ext uri="{FF2B5EF4-FFF2-40B4-BE49-F238E27FC236}">
                <a16:creationId xmlns:a16="http://schemas.microsoft.com/office/drawing/2014/main" id="{BCFED731-53EB-0412-DD7B-FD7A379844C9}"/>
              </a:ext>
            </a:extLst>
          </p:cNvPr>
          <p:cNvSpPr/>
          <p:nvPr/>
        </p:nvSpPr>
        <p:spPr>
          <a:xfrm>
            <a:off x="9112771"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Thursday</a:t>
            </a:r>
          </a:p>
        </p:txBody>
      </p:sp>
      <p:sp>
        <p:nvSpPr>
          <p:cNvPr id="13" name="Rectangle 12">
            <a:extLst>
              <a:ext uri="{FF2B5EF4-FFF2-40B4-BE49-F238E27FC236}">
                <a16:creationId xmlns:a16="http://schemas.microsoft.com/office/drawing/2014/main" id="{F1CA842D-B206-99F2-3D3D-CE3D8CFD79CF}"/>
              </a:ext>
            </a:extLst>
          </p:cNvPr>
          <p:cNvSpPr/>
          <p:nvPr/>
        </p:nvSpPr>
        <p:spPr>
          <a:xfrm>
            <a:off x="418475"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CF6D07-0CBA-87B8-04F8-BE6240728446}"/>
              </a:ext>
            </a:extLst>
          </p:cNvPr>
          <p:cNvSpPr txBox="1"/>
          <p:nvPr/>
        </p:nvSpPr>
        <p:spPr>
          <a:xfrm>
            <a:off x="556890" y="3108447"/>
            <a:ext cx="2456133" cy="2893100"/>
          </a:xfrm>
          <a:prstGeom prst="rect">
            <a:avLst/>
          </a:prstGeom>
          <a:noFill/>
        </p:spPr>
        <p:txBody>
          <a:bodyPr wrap="square">
            <a:spAutoFit/>
          </a:bodyPr>
          <a:lstStyle/>
          <a:p>
            <a:pPr marL="26988" lvl="1" algn="ctr"/>
            <a:r>
              <a:rPr lang="en-US" sz="1400">
                <a:latin typeface="Fira Sans"/>
              </a:rPr>
              <a:t>Utility University Courses </a:t>
            </a:r>
            <a:r>
              <a:rPr lang="en-US" sz="1400" i="1">
                <a:latin typeface="Fira Sans Light" panose="020B0403050000020004" pitchFamily="34" charset="0"/>
              </a:rPr>
              <a:t>(open to all access attendees only, first come, first served)</a:t>
            </a:r>
          </a:p>
          <a:p>
            <a:pPr marL="26988" lvl="1" algn="ctr"/>
            <a:endParaRPr lang="en-US" sz="1400">
              <a:latin typeface="Fira Sans"/>
            </a:endParaRPr>
          </a:p>
          <a:p>
            <a:pPr marL="26988" lvl="1" algn="ctr"/>
            <a:r>
              <a:rPr lang="en-US" sz="1400">
                <a:latin typeface="Fira Sans"/>
              </a:rPr>
              <a:t>Technical Tours </a:t>
            </a:r>
            <a:br>
              <a:rPr lang="en-US" sz="1400">
                <a:latin typeface="Fira Sans"/>
              </a:rPr>
            </a:br>
            <a:r>
              <a:rPr lang="en-US" sz="1400" i="1">
                <a:latin typeface="Fira Sans Light" panose="020B0403050000020004" pitchFamily="34" charset="0"/>
              </a:rPr>
              <a:t>(pre-reg, additional cost)</a:t>
            </a:r>
          </a:p>
          <a:p>
            <a:pPr marL="26988" lvl="1" algn="ctr"/>
            <a:endParaRPr lang="en-US" sz="1400">
              <a:latin typeface="Fira Sans"/>
            </a:endParaRPr>
          </a:p>
          <a:p>
            <a:pPr marL="26988" lvl="1" algn="ctr"/>
            <a:r>
              <a:rPr lang="en-US" sz="1400">
                <a:latin typeface="Fira Sans"/>
              </a:rPr>
              <a:t>Workshops </a:t>
            </a:r>
            <a:br>
              <a:rPr lang="en-US" sz="1400">
                <a:latin typeface="Fira Sans"/>
              </a:rPr>
            </a:br>
            <a:r>
              <a:rPr lang="en-US" sz="1400" i="1">
                <a:latin typeface="Fira Sans Light" panose="020B0403050000020004" pitchFamily="34" charset="0"/>
              </a:rPr>
              <a:t>(all access)</a:t>
            </a:r>
          </a:p>
          <a:p>
            <a:pPr marL="26988" lvl="1" algn="ctr"/>
            <a:endParaRPr lang="en-US" sz="1400">
              <a:latin typeface="Fira Sans"/>
            </a:endParaRPr>
          </a:p>
          <a:p>
            <a:pPr marL="26988" lvl="1" algn="ctr"/>
            <a:r>
              <a:rPr lang="en-US" sz="1400">
                <a:latin typeface="Fira Sans"/>
              </a:rPr>
              <a:t>Co-located events </a:t>
            </a:r>
          </a:p>
          <a:p>
            <a:pPr marL="26988" lvl="1" algn="ctr"/>
            <a:r>
              <a:rPr lang="en-US" sz="1400" i="1">
                <a:latin typeface="Fira Sans Light" panose="020B0403050000020004" pitchFamily="34" charset="0"/>
              </a:rPr>
              <a:t>(pre-reg, additional cost)</a:t>
            </a:r>
          </a:p>
        </p:txBody>
      </p:sp>
      <p:sp>
        <p:nvSpPr>
          <p:cNvPr id="14" name="Rectangle 13">
            <a:extLst>
              <a:ext uri="{FF2B5EF4-FFF2-40B4-BE49-F238E27FC236}">
                <a16:creationId xmlns:a16="http://schemas.microsoft.com/office/drawing/2014/main" id="{54368005-E33F-455A-2F5F-D19BA908593C}"/>
              </a:ext>
            </a:extLst>
          </p:cNvPr>
          <p:cNvSpPr/>
          <p:nvPr/>
        </p:nvSpPr>
        <p:spPr>
          <a:xfrm>
            <a:off x="3286349"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C0F0CAB-8A59-199F-8423-C4465C305E23}"/>
              </a:ext>
            </a:extLst>
          </p:cNvPr>
          <p:cNvSpPr txBox="1"/>
          <p:nvPr/>
        </p:nvSpPr>
        <p:spPr>
          <a:xfrm>
            <a:off x="3420012" y="3108447"/>
            <a:ext cx="2456133" cy="3323987"/>
          </a:xfrm>
          <a:prstGeom prst="rect">
            <a:avLst/>
          </a:prstGeom>
          <a:noFill/>
        </p:spPr>
        <p:txBody>
          <a:bodyPr wrap="square">
            <a:spAutoFit/>
          </a:bodyPr>
          <a:lstStyle/>
          <a:p>
            <a:pPr marL="6350" lvl="1" algn="ctr"/>
            <a:r>
              <a:rPr lang="en-US" sz="1400">
                <a:latin typeface="Fira Sans"/>
              </a:rPr>
              <a:t>Keynote sessions </a:t>
            </a:r>
            <a:br>
              <a:rPr lang="en-US" sz="1400">
                <a:latin typeface="Fira Sans"/>
              </a:rPr>
            </a:br>
            <a:r>
              <a:rPr lang="en-US" sz="1400" i="1">
                <a:latin typeface="Fira Sans Light" panose="020B0403050000020004" pitchFamily="34" charset="0"/>
              </a:rPr>
              <a:t>(morning and afternoon, open to all)</a:t>
            </a:r>
          </a:p>
          <a:p>
            <a:pPr marL="6350" lvl="1" algn="ctr"/>
            <a:endParaRPr lang="en-US" sz="1400">
              <a:latin typeface="Fira Sans"/>
            </a:endParaRPr>
          </a:p>
          <a:p>
            <a:pPr marL="6350" lvl="1" algn="ctr"/>
            <a:r>
              <a:rPr lang="en-US" sz="1400">
                <a:latin typeface="Fira Sans"/>
              </a:rPr>
              <a:t>Conference sessions </a:t>
            </a:r>
            <a:br>
              <a:rPr lang="en-US" sz="1400">
                <a:latin typeface="Fira Sans"/>
              </a:rPr>
            </a:br>
            <a:r>
              <a:rPr lang="en-US" sz="1400" i="1">
                <a:latin typeface="Fira Sans Light" panose="020B0403050000020004" pitchFamily="34" charset="0"/>
              </a:rPr>
              <a:t>(all access)</a:t>
            </a:r>
          </a:p>
          <a:p>
            <a:pPr marL="6350" lvl="1" algn="ctr"/>
            <a:endParaRPr lang="en-US" sz="1400">
              <a:latin typeface="Fira Sans"/>
            </a:endParaRPr>
          </a:p>
          <a:p>
            <a:pPr marL="6350" lvl="1" algn="ctr"/>
            <a:r>
              <a:rPr lang="en-US" sz="1400">
                <a:latin typeface="Fira Sans"/>
              </a:rPr>
              <a:t>Knowledge Hub sessions </a:t>
            </a:r>
            <a:r>
              <a:rPr lang="en-US" sz="1400" i="1">
                <a:latin typeface="Fira Sans Light" panose="020B0403050000020004" pitchFamily="34" charset="0"/>
              </a:rPr>
              <a:t>(exhibit hall, open to all)</a:t>
            </a:r>
          </a:p>
          <a:p>
            <a:pPr marL="6350" lvl="1" algn="ctr"/>
            <a:endParaRPr lang="en-US" sz="1400">
              <a:latin typeface="Fira Sans"/>
            </a:endParaRPr>
          </a:p>
          <a:p>
            <a:pPr marL="6350" lvl="1" algn="ctr"/>
            <a:r>
              <a:rPr lang="en-US" sz="1400">
                <a:latin typeface="Fira Sans"/>
              </a:rPr>
              <a:t>Peer-to-Peer Exchange </a:t>
            </a:r>
            <a:r>
              <a:rPr lang="en-US" sz="1400" i="1">
                <a:latin typeface="Fira Sans Light" panose="020B0403050000020004" pitchFamily="34" charset="0"/>
              </a:rPr>
              <a:t>(first come, first served)</a:t>
            </a:r>
          </a:p>
          <a:p>
            <a:pPr marL="6350" lvl="1" algn="ctr"/>
            <a:endParaRPr lang="en-US" sz="1400">
              <a:latin typeface="Fira Sans"/>
            </a:endParaRPr>
          </a:p>
          <a:p>
            <a:pPr marL="6350" lvl="1" algn="ctr"/>
            <a:r>
              <a:rPr lang="en-US" sz="1400">
                <a:latin typeface="Fira Sans"/>
              </a:rPr>
              <a:t>Co-located events </a:t>
            </a:r>
            <a:br>
              <a:rPr lang="en-US" sz="1400">
                <a:latin typeface="Fira Sans"/>
              </a:rPr>
            </a:br>
            <a:r>
              <a:rPr lang="en-US" sz="1400" i="1">
                <a:latin typeface="Fira Sans Light" panose="020B0403050000020004" pitchFamily="34" charset="0"/>
              </a:rPr>
              <a:t>(pre-reg, additional cost)</a:t>
            </a:r>
          </a:p>
        </p:txBody>
      </p:sp>
      <p:sp>
        <p:nvSpPr>
          <p:cNvPr id="16" name="Rectangle 15">
            <a:extLst>
              <a:ext uri="{FF2B5EF4-FFF2-40B4-BE49-F238E27FC236}">
                <a16:creationId xmlns:a16="http://schemas.microsoft.com/office/drawing/2014/main" id="{27FA66B7-6A93-26B8-BCBC-49D588DEBB0A}"/>
              </a:ext>
            </a:extLst>
          </p:cNvPr>
          <p:cNvSpPr/>
          <p:nvPr/>
        </p:nvSpPr>
        <p:spPr>
          <a:xfrm>
            <a:off x="6219425"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41544C8-6C60-F149-9102-03C328CE61F8}"/>
              </a:ext>
            </a:extLst>
          </p:cNvPr>
          <p:cNvSpPr txBox="1"/>
          <p:nvPr/>
        </p:nvSpPr>
        <p:spPr>
          <a:xfrm>
            <a:off x="6353088" y="3108447"/>
            <a:ext cx="2456133" cy="3323987"/>
          </a:xfrm>
          <a:prstGeom prst="rect">
            <a:avLst/>
          </a:prstGeom>
          <a:noFill/>
        </p:spPr>
        <p:txBody>
          <a:bodyPr wrap="square">
            <a:spAutoFit/>
          </a:bodyPr>
          <a:lstStyle/>
          <a:p>
            <a:pPr marL="6350" lvl="1" algn="ctr"/>
            <a:r>
              <a:rPr lang="en-US" sz="1400">
                <a:latin typeface="Fira Sans"/>
              </a:rPr>
              <a:t>Keynote sessions </a:t>
            </a:r>
            <a:r>
              <a:rPr lang="en-US" sz="1400" i="1">
                <a:latin typeface="Fira Sans Light" panose="020B0403050000020004" pitchFamily="34" charset="0"/>
              </a:rPr>
              <a:t>(morning and afternoon, open to all)</a:t>
            </a:r>
          </a:p>
          <a:p>
            <a:pPr marL="6350" lvl="1" algn="ctr"/>
            <a:endParaRPr lang="en-US" sz="1400">
              <a:latin typeface="Fira Sans"/>
            </a:endParaRPr>
          </a:p>
          <a:p>
            <a:pPr marL="6350" lvl="1" algn="ctr"/>
            <a:r>
              <a:rPr lang="en-US" sz="1400">
                <a:latin typeface="Fira Sans"/>
              </a:rPr>
              <a:t>Breakfast Roundtables </a:t>
            </a:r>
            <a:br>
              <a:rPr lang="en-US" sz="1400">
                <a:latin typeface="Fira Sans"/>
              </a:rPr>
            </a:br>
            <a:r>
              <a:rPr lang="en-US" sz="1400" i="1">
                <a:latin typeface="Fira Sans Light" panose="020B0403050000020004" pitchFamily="34" charset="0"/>
              </a:rPr>
              <a:t>(all access, first come, </a:t>
            </a:r>
            <a:br>
              <a:rPr lang="en-US" sz="1400" i="1">
                <a:latin typeface="Fira Sans Light" panose="020B0403050000020004" pitchFamily="34" charset="0"/>
              </a:rPr>
            </a:br>
            <a:r>
              <a:rPr lang="en-US" sz="1400" i="1">
                <a:latin typeface="Fira Sans Light" panose="020B0403050000020004" pitchFamily="34" charset="0"/>
              </a:rPr>
              <a:t>first served)</a:t>
            </a:r>
          </a:p>
          <a:p>
            <a:pPr marL="6350" lvl="1" algn="ctr"/>
            <a:endParaRPr lang="en-US" sz="1400">
              <a:latin typeface="Fira Sans"/>
            </a:endParaRPr>
          </a:p>
          <a:p>
            <a:pPr marL="6350" lvl="1" algn="ctr"/>
            <a:r>
              <a:rPr lang="en-US" sz="1400">
                <a:latin typeface="Fira Sans"/>
              </a:rPr>
              <a:t>Conference sessions </a:t>
            </a:r>
            <a:br>
              <a:rPr lang="en-US" sz="1400">
                <a:latin typeface="Fira Sans"/>
              </a:rPr>
            </a:br>
            <a:r>
              <a:rPr lang="en-US" sz="1400" i="1">
                <a:latin typeface="Fira Sans Light" panose="020B0403050000020004" pitchFamily="34" charset="0"/>
              </a:rPr>
              <a:t>(all access)</a:t>
            </a:r>
          </a:p>
          <a:p>
            <a:pPr marL="6350" lvl="1" algn="ctr"/>
            <a:endParaRPr lang="en-US" sz="1400">
              <a:latin typeface="Fira Sans"/>
            </a:endParaRPr>
          </a:p>
          <a:p>
            <a:pPr marL="6350" lvl="1" algn="ctr"/>
            <a:r>
              <a:rPr lang="en-US" sz="1400">
                <a:latin typeface="Fira Sans"/>
              </a:rPr>
              <a:t>Knowledge Hub sessions </a:t>
            </a:r>
            <a:r>
              <a:rPr lang="en-US" sz="1400" i="1">
                <a:latin typeface="Fira Sans Light" panose="020B0403050000020004" pitchFamily="34" charset="0"/>
              </a:rPr>
              <a:t>(exhibit hall, open to all)</a:t>
            </a:r>
          </a:p>
          <a:p>
            <a:pPr marL="6350" lvl="1" algn="ctr"/>
            <a:endParaRPr lang="en-US" sz="1400">
              <a:latin typeface="Fira Sans"/>
            </a:endParaRPr>
          </a:p>
          <a:p>
            <a:pPr marL="6350" lvl="1" algn="ctr"/>
            <a:r>
              <a:rPr lang="en-US" sz="1400">
                <a:latin typeface="Fira Sans"/>
              </a:rPr>
              <a:t>Peer-to-Peer Exchange </a:t>
            </a:r>
            <a:r>
              <a:rPr lang="en-US" sz="1400" i="1">
                <a:latin typeface="Fira Sans Light" panose="020B0403050000020004" pitchFamily="34" charset="0"/>
              </a:rPr>
              <a:t>(first come, first served)</a:t>
            </a:r>
          </a:p>
        </p:txBody>
      </p:sp>
      <p:sp>
        <p:nvSpPr>
          <p:cNvPr id="18" name="Rectangle 17">
            <a:extLst>
              <a:ext uri="{FF2B5EF4-FFF2-40B4-BE49-F238E27FC236}">
                <a16:creationId xmlns:a16="http://schemas.microsoft.com/office/drawing/2014/main" id="{8926D23F-1097-2414-0F34-DF65F8A60F2B}"/>
              </a:ext>
            </a:extLst>
          </p:cNvPr>
          <p:cNvSpPr/>
          <p:nvPr/>
        </p:nvSpPr>
        <p:spPr>
          <a:xfrm>
            <a:off x="9112527"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31A94D-AF97-AE25-FE1F-2A831E8F8924}"/>
              </a:ext>
            </a:extLst>
          </p:cNvPr>
          <p:cNvSpPr txBox="1"/>
          <p:nvPr/>
        </p:nvSpPr>
        <p:spPr>
          <a:xfrm>
            <a:off x="9246190" y="3108447"/>
            <a:ext cx="2456133" cy="3323987"/>
          </a:xfrm>
          <a:prstGeom prst="rect">
            <a:avLst/>
          </a:prstGeom>
          <a:noFill/>
        </p:spPr>
        <p:txBody>
          <a:bodyPr wrap="square">
            <a:spAutoFit/>
          </a:bodyPr>
          <a:lstStyle/>
          <a:p>
            <a:pPr marL="11113" lvl="1" algn="ctr"/>
            <a:r>
              <a:rPr lang="en-US" sz="1400">
                <a:latin typeface="Fira Sans"/>
              </a:rPr>
              <a:t>Breakfast Roundtables </a:t>
            </a:r>
            <a:br>
              <a:rPr lang="en-US" sz="1400">
                <a:latin typeface="Fira Sans"/>
              </a:rPr>
            </a:br>
            <a:r>
              <a:rPr lang="en-US" sz="1400" i="1">
                <a:latin typeface="Fira Sans Light" panose="020B0403050000020004" pitchFamily="34" charset="0"/>
              </a:rPr>
              <a:t>(all access, first come, </a:t>
            </a:r>
            <a:br>
              <a:rPr lang="en-US" sz="1400" i="1">
                <a:latin typeface="Fira Sans Light" panose="020B0403050000020004" pitchFamily="34" charset="0"/>
              </a:rPr>
            </a:br>
            <a:r>
              <a:rPr lang="en-US" sz="1400" i="1">
                <a:latin typeface="Fira Sans Light" panose="020B0403050000020004" pitchFamily="34" charset="0"/>
              </a:rPr>
              <a:t>first served)</a:t>
            </a:r>
          </a:p>
          <a:p>
            <a:pPr marL="11113" lvl="1" algn="ctr"/>
            <a:endParaRPr lang="en-US" sz="1400">
              <a:latin typeface="Fira Sans"/>
            </a:endParaRPr>
          </a:p>
          <a:p>
            <a:pPr marL="11113" lvl="1" algn="ctr"/>
            <a:r>
              <a:rPr lang="en-US" sz="1400">
                <a:latin typeface="Fira Sans"/>
              </a:rPr>
              <a:t>Conference sessions </a:t>
            </a:r>
            <a:br>
              <a:rPr lang="en-US" sz="1400">
                <a:latin typeface="Fira Sans"/>
              </a:rPr>
            </a:br>
            <a:r>
              <a:rPr lang="en-US" sz="1400" i="1">
                <a:latin typeface="Fira Sans Light" panose="020B0403050000020004" pitchFamily="34" charset="0"/>
              </a:rPr>
              <a:t>(all access)</a:t>
            </a:r>
          </a:p>
          <a:p>
            <a:pPr marL="11113" lvl="1" algn="ctr"/>
            <a:endParaRPr lang="en-US" sz="1400">
              <a:latin typeface="Fira Sans"/>
            </a:endParaRPr>
          </a:p>
          <a:p>
            <a:pPr marL="11113" lvl="1" algn="ctr"/>
            <a:r>
              <a:rPr lang="en-US" sz="1400">
                <a:latin typeface="Fira Sans"/>
              </a:rPr>
              <a:t>Knowledge Hub sessions </a:t>
            </a:r>
            <a:r>
              <a:rPr lang="en-US" sz="1400" i="1">
                <a:latin typeface="Fira Sans Light" panose="020B0403050000020004" pitchFamily="34" charset="0"/>
              </a:rPr>
              <a:t>(expo floor, open to all)</a:t>
            </a:r>
          </a:p>
          <a:p>
            <a:pPr marL="11113" lvl="1" algn="ctr"/>
            <a:endParaRPr lang="en-US" sz="1400">
              <a:latin typeface="Fira Sans"/>
            </a:endParaRPr>
          </a:p>
          <a:p>
            <a:pPr marL="26988" lvl="1" algn="ctr"/>
            <a:r>
              <a:rPr lang="en-US" sz="1400">
                <a:latin typeface="Fira Sans"/>
              </a:rPr>
              <a:t>Workshops </a:t>
            </a:r>
            <a:br>
              <a:rPr lang="en-US" sz="1400">
                <a:latin typeface="Fira Sans"/>
              </a:rPr>
            </a:br>
            <a:r>
              <a:rPr lang="en-US" sz="1400" i="1">
                <a:latin typeface="Fira Sans Light" panose="020B0403050000020004" pitchFamily="34" charset="0"/>
              </a:rPr>
              <a:t>(all access)</a:t>
            </a:r>
          </a:p>
          <a:p>
            <a:pPr marL="26988" lvl="1" algn="ctr"/>
            <a:endParaRPr lang="en-US" sz="1400">
              <a:latin typeface="Fira Sans"/>
            </a:endParaRPr>
          </a:p>
          <a:p>
            <a:pPr marL="26988" lvl="1" algn="ctr"/>
            <a:r>
              <a:rPr lang="en-US" sz="1400">
                <a:latin typeface="Fira Sans"/>
              </a:rPr>
              <a:t>Co-located events </a:t>
            </a:r>
          </a:p>
          <a:p>
            <a:pPr marL="26988" lvl="1" algn="ctr"/>
            <a:r>
              <a:rPr lang="en-US" sz="1400" i="1">
                <a:latin typeface="Fira Sans Light" panose="020B0403050000020004" pitchFamily="34" charset="0"/>
              </a:rPr>
              <a:t>(pre-reg, additional cost)</a:t>
            </a:r>
          </a:p>
        </p:txBody>
      </p:sp>
      <p:cxnSp>
        <p:nvCxnSpPr>
          <p:cNvPr id="21" name="Straight Connector 20">
            <a:extLst>
              <a:ext uri="{FF2B5EF4-FFF2-40B4-BE49-F238E27FC236}">
                <a16:creationId xmlns:a16="http://schemas.microsoft.com/office/drawing/2014/main" id="{5D0BE0EC-EB3D-FF03-033A-253B403D39A2}"/>
              </a:ext>
            </a:extLst>
          </p:cNvPr>
          <p:cNvCxnSpPr/>
          <p:nvPr/>
        </p:nvCxnSpPr>
        <p:spPr>
          <a:xfrm>
            <a:off x="838200" y="4094480"/>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4858A06-AB5C-182B-22F5-33131192A75C}"/>
              </a:ext>
            </a:extLst>
          </p:cNvPr>
          <p:cNvCxnSpPr/>
          <p:nvPr/>
        </p:nvCxnSpPr>
        <p:spPr>
          <a:xfrm>
            <a:off x="838200" y="4760306"/>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EA9D9B-9C17-006A-83E0-352B809AB77D}"/>
              </a:ext>
            </a:extLst>
          </p:cNvPr>
          <p:cNvCxnSpPr/>
          <p:nvPr/>
        </p:nvCxnSpPr>
        <p:spPr>
          <a:xfrm>
            <a:off x="838200" y="5399498"/>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F4F7AF-6F62-3812-ABCE-2DCB853E3CFB}"/>
              </a:ext>
            </a:extLst>
          </p:cNvPr>
          <p:cNvCxnSpPr/>
          <p:nvPr/>
        </p:nvCxnSpPr>
        <p:spPr>
          <a:xfrm>
            <a:off x="6555419" y="3694985"/>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CA0BD8B-FD6F-6B86-5D61-4A3F267046B0}"/>
              </a:ext>
            </a:extLst>
          </p:cNvPr>
          <p:cNvCxnSpPr/>
          <p:nvPr/>
        </p:nvCxnSpPr>
        <p:spPr>
          <a:xfrm>
            <a:off x="3643544" y="4556118"/>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3A420-32D3-5677-EDC7-E9B6981B1F67}"/>
              </a:ext>
            </a:extLst>
          </p:cNvPr>
          <p:cNvCxnSpPr/>
          <p:nvPr/>
        </p:nvCxnSpPr>
        <p:spPr>
          <a:xfrm>
            <a:off x="3643544" y="5186433"/>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41EA49-78AF-8E41-1B52-185251C1C6E7}"/>
              </a:ext>
            </a:extLst>
          </p:cNvPr>
          <p:cNvCxnSpPr/>
          <p:nvPr/>
        </p:nvCxnSpPr>
        <p:spPr>
          <a:xfrm>
            <a:off x="3643544" y="5852258"/>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880CA4-1E40-061D-0B5D-85546593FDB8}"/>
              </a:ext>
            </a:extLst>
          </p:cNvPr>
          <p:cNvCxnSpPr/>
          <p:nvPr/>
        </p:nvCxnSpPr>
        <p:spPr>
          <a:xfrm>
            <a:off x="6555419" y="4529486"/>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0CB825-7934-CE81-274D-5B384E53C4C6}"/>
              </a:ext>
            </a:extLst>
          </p:cNvPr>
          <p:cNvCxnSpPr/>
          <p:nvPr/>
        </p:nvCxnSpPr>
        <p:spPr>
          <a:xfrm>
            <a:off x="6555419" y="5195311"/>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12F98F-DE43-538C-00E0-1EBBB53C54C5}"/>
              </a:ext>
            </a:extLst>
          </p:cNvPr>
          <p:cNvCxnSpPr/>
          <p:nvPr/>
        </p:nvCxnSpPr>
        <p:spPr>
          <a:xfrm>
            <a:off x="6555419" y="5843380"/>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6B7E28-E292-4DB6-35B4-DAB23776B20B}"/>
              </a:ext>
            </a:extLst>
          </p:cNvPr>
          <p:cNvCxnSpPr/>
          <p:nvPr/>
        </p:nvCxnSpPr>
        <p:spPr>
          <a:xfrm>
            <a:off x="9476173" y="3908049"/>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0363BFB-ECDB-DF4C-8F04-47049783F022}"/>
              </a:ext>
            </a:extLst>
          </p:cNvPr>
          <p:cNvCxnSpPr/>
          <p:nvPr/>
        </p:nvCxnSpPr>
        <p:spPr>
          <a:xfrm>
            <a:off x="9476173" y="4556119"/>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372D60-41A5-2572-BBDA-145B45974BA4}"/>
              </a:ext>
            </a:extLst>
          </p:cNvPr>
          <p:cNvCxnSpPr/>
          <p:nvPr/>
        </p:nvCxnSpPr>
        <p:spPr>
          <a:xfrm>
            <a:off x="9476173" y="5195311"/>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3A5022-6548-B232-808F-6C8D892FF640}"/>
              </a:ext>
            </a:extLst>
          </p:cNvPr>
          <p:cNvCxnSpPr/>
          <p:nvPr/>
        </p:nvCxnSpPr>
        <p:spPr>
          <a:xfrm>
            <a:off x="9476173" y="5816748"/>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4BAD0A-50B4-3C83-9DA7-FC60877A932E}"/>
              </a:ext>
            </a:extLst>
          </p:cNvPr>
          <p:cNvCxnSpPr/>
          <p:nvPr/>
        </p:nvCxnSpPr>
        <p:spPr>
          <a:xfrm>
            <a:off x="3643544" y="3908048"/>
            <a:ext cx="1976120" cy="0"/>
          </a:xfrm>
          <a:prstGeom prst="line">
            <a:avLst/>
          </a:prstGeom>
          <a:ln>
            <a:solidFill>
              <a:srgbClr val="EA32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2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25D0-4E38-C9F9-5F1F-205C597C6E23}"/>
              </a:ext>
            </a:extLst>
          </p:cNvPr>
          <p:cNvSpPr>
            <a:spLocks noGrp="1"/>
          </p:cNvSpPr>
          <p:nvPr>
            <p:ph type="title"/>
          </p:nvPr>
        </p:nvSpPr>
        <p:spPr/>
        <p:txBody>
          <a:bodyPr/>
          <a:lstStyle/>
          <a:p>
            <a:r>
              <a:rPr lang="en-US"/>
              <a:t>Keynote Speakers</a:t>
            </a:r>
          </a:p>
        </p:txBody>
      </p:sp>
      <p:pic>
        <p:nvPicPr>
          <p:cNvPr id="4" name="Picture 3">
            <a:extLst>
              <a:ext uri="{FF2B5EF4-FFF2-40B4-BE49-F238E27FC236}">
                <a16:creationId xmlns:a16="http://schemas.microsoft.com/office/drawing/2014/main" id="{B3A38652-1730-76FF-1B22-C1E94278A5DC}"/>
              </a:ext>
            </a:extLst>
          </p:cNvPr>
          <p:cNvPicPr>
            <a:picLocks noChangeAspect="1"/>
          </p:cNvPicPr>
          <p:nvPr/>
        </p:nvPicPr>
        <p:blipFill>
          <a:blip r:embed="rId3"/>
          <a:stretch>
            <a:fillRect/>
          </a:stretch>
        </p:blipFill>
        <p:spPr>
          <a:xfrm>
            <a:off x="591180" y="2857543"/>
            <a:ext cx="2204008" cy="2204008"/>
          </a:xfrm>
          <a:prstGeom prst="rect">
            <a:avLst/>
          </a:prstGeom>
        </p:spPr>
      </p:pic>
      <p:pic>
        <p:nvPicPr>
          <p:cNvPr id="5" name="Picture 4">
            <a:extLst>
              <a:ext uri="{FF2B5EF4-FFF2-40B4-BE49-F238E27FC236}">
                <a16:creationId xmlns:a16="http://schemas.microsoft.com/office/drawing/2014/main" id="{A834086A-AF21-5C19-51A8-2E8234B02C68}"/>
              </a:ext>
            </a:extLst>
          </p:cNvPr>
          <p:cNvPicPr>
            <a:picLocks noChangeAspect="1"/>
          </p:cNvPicPr>
          <p:nvPr/>
        </p:nvPicPr>
        <p:blipFill>
          <a:blip r:embed="rId4"/>
          <a:stretch>
            <a:fillRect/>
          </a:stretch>
        </p:blipFill>
        <p:spPr>
          <a:xfrm>
            <a:off x="3532541" y="2857543"/>
            <a:ext cx="2204008" cy="2204008"/>
          </a:xfrm>
          <a:prstGeom prst="rect">
            <a:avLst/>
          </a:prstGeom>
        </p:spPr>
      </p:pic>
      <p:pic>
        <p:nvPicPr>
          <p:cNvPr id="7" name="Picture 6">
            <a:extLst>
              <a:ext uri="{FF2B5EF4-FFF2-40B4-BE49-F238E27FC236}">
                <a16:creationId xmlns:a16="http://schemas.microsoft.com/office/drawing/2014/main" id="{B0536D08-DE4E-9B73-1B75-64A2EE3821AC}"/>
              </a:ext>
            </a:extLst>
          </p:cNvPr>
          <p:cNvPicPr>
            <a:picLocks noChangeAspect="1"/>
          </p:cNvPicPr>
          <p:nvPr/>
        </p:nvPicPr>
        <p:blipFill>
          <a:blip r:embed="rId5"/>
          <a:stretch>
            <a:fillRect/>
          </a:stretch>
        </p:blipFill>
        <p:spPr>
          <a:xfrm>
            <a:off x="9396812" y="2857543"/>
            <a:ext cx="2204008" cy="2204008"/>
          </a:xfrm>
          <a:prstGeom prst="rect">
            <a:avLst/>
          </a:prstGeom>
        </p:spPr>
      </p:pic>
      <p:grpSp>
        <p:nvGrpSpPr>
          <p:cNvPr id="12" name="Group 11">
            <a:extLst>
              <a:ext uri="{FF2B5EF4-FFF2-40B4-BE49-F238E27FC236}">
                <a16:creationId xmlns:a16="http://schemas.microsoft.com/office/drawing/2014/main" id="{18ED4A7C-7F1C-BC54-F997-5595F146FE82}"/>
              </a:ext>
            </a:extLst>
          </p:cNvPr>
          <p:cNvGrpSpPr/>
          <p:nvPr/>
        </p:nvGrpSpPr>
        <p:grpSpPr>
          <a:xfrm>
            <a:off x="6624154" y="3088689"/>
            <a:ext cx="1794249" cy="1794249"/>
            <a:chOff x="6525143" y="1881962"/>
            <a:chExt cx="2067775" cy="2067775"/>
          </a:xfrm>
        </p:grpSpPr>
        <p:pic>
          <p:nvPicPr>
            <p:cNvPr id="8" name="Picture 7">
              <a:extLst>
                <a:ext uri="{FF2B5EF4-FFF2-40B4-BE49-F238E27FC236}">
                  <a16:creationId xmlns:a16="http://schemas.microsoft.com/office/drawing/2014/main" id="{95D00E2A-AA4F-AAD2-CB01-ADD83871A480}"/>
                </a:ext>
              </a:extLst>
            </p:cNvPr>
            <p:cNvPicPr>
              <a:picLocks/>
            </p:cNvPicPr>
            <p:nvPr/>
          </p:nvPicPr>
          <p:blipFill>
            <a:blip r:embed="rId6"/>
            <a:srcRect l="11310" t="5531" r="10792" b="13168"/>
            <a:stretch/>
          </p:blipFill>
          <p:spPr>
            <a:xfrm>
              <a:off x="6583271" y="1945057"/>
              <a:ext cx="1951518" cy="1951518"/>
            </a:xfrm>
            <a:prstGeom prst="ellipse">
              <a:avLst/>
            </a:prstGeom>
          </p:spPr>
        </p:pic>
        <p:sp>
          <p:nvSpPr>
            <p:cNvPr id="9" name="Oval 8">
              <a:extLst>
                <a:ext uri="{FF2B5EF4-FFF2-40B4-BE49-F238E27FC236}">
                  <a16:creationId xmlns:a16="http://schemas.microsoft.com/office/drawing/2014/main" id="{94FFAE7B-CE76-A817-0E5D-1021988A216D}"/>
                </a:ext>
              </a:extLst>
            </p:cNvPr>
            <p:cNvSpPr/>
            <p:nvPr/>
          </p:nvSpPr>
          <p:spPr>
            <a:xfrm>
              <a:off x="6525143" y="1881962"/>
              <a:ext cx="2067775" cy="2067775"/>
            </a:xfrm>
            <a:prstGeom prst="ellipse">
              <a:avLst/>
            </a:prstGeom>
            <a:noFill/>
            <a:ln w="19050">
              <a:solidFill>
                <a:srgbClr val="5C19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E3DE3EB-CFC7-E381-5BEB-790815049191}"/>
              </a:ext>
            </a:extLst>
          </p:cNvPr>
          <p:cNvSpPr/>
          <p:nvPr/>
        </p:nvSpPr>
        <p:spPr>
          <a:xfrm>
            <a:off x="588782" y="4999309"/>
            <a:ext cx="2204008" cy="644330"/>
          </a:xfrm>
          <a:prstGeom prst="rect">
            <a:avLst/>
          </a:prstGeom>
          <a:solidFill>
            <a:srgbClr val="2144FB"/>
          </a:solidFill>
          <a:ln w="6350">
            <a:solidFill>
              <a:srgbClr val="17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Vision To Innovate</a:t>
            </a:r>
          </a:p>
        </p:txBody>
      </p:sp>
      <p:sp>
        <p:nvSpPr>
          <p:cNvPr id="14" name="TextBox 13">
            <a:extLst>
              <a:ext uri="{FF2B5EF4-FFF2-40B4-BE49-F238E27FC236}">
                <a16:creationId xmlns:a16="http://schemas.microsoft.com/office/drawing/2014/main" id="{21B9AA15-5FB9-4BD7-710A-C68C518C62E4}"/>
              </a:ext>
            </a:extLst>
          </p:cNvPr>
          <p:cNvSpPr txBox="1"/>
          <p:nvPr/>
        </p:nvSpPr>
        <p:spPr>
          <a:xfrm>
            <a:off x="1057834" y="1728160"/>
            <a:ext cx="10076329" cy="369332"/>
          </a:xfrm>
          <a:prstGeom prst="rect">
            <a:avLst/>
          </a:prstGeom>
          <a:noFill/>
        </p:spPr>
        <p:txBody>
          <a:bodyPr wrap="square">
            <a:spAutoFit/>
          </a:bodyPr>
          <a:lstStyle/>
          <a:p>
            <a:pPr algn="ctr" fontAlgn="base"/>
            <a:r>
              <a:rPr lang="en-US" b="0" i="0">
                <a:solidFill>
                  <a:schemeClr val="bg1"/>
                </a:solidFill>
                <a:effectLst/>
                <a:latin typeface="Fira Sans" panose="020B0503050000020004" pitchFamily="34" charset="0"/>
              </a:rPr>
              <a:t>Innovate. Adapt. Transform. Evolve. Inspire. A shared vision for electric utilities. </a:t>
            </a:r>
          </a:p>
        </p:txBody>
      </p:sp>
      <p:sp>
        <p:nvSpPr>
          <p:cNvPr id="15" name="Rectangle 14">
            <a:extLst>
              <a:ext uri="{FF2B5EF4-FFF2-40B4-BE49-F238E27FC236}">
                <a16:creationId xmlns:a16="http://schemas.microsoft.com/office/drawing/2014/main" id="{55CB62D6-5262-5E86-29C2-E7FAA4F69E9D}"/>
              </a:ext>
            </a:extLst>
          </p:cNvPr>
          <p:cNvSpPr/>
          <p:nvPr/>
        </p:nvSpPr>
        <p:spPr>
          <a:xfrm>
            <a:off x="3532541" y="4999309"/>
            <a:ext cx="2204008" cy="644330"/>
          </a:xfrm>
          <a:prstGeom prst="rect">
            <a:avLst/>
          </a:prstGeom>
          <a:solidFill>
            <a:srgbClr val="2144FB"/>
          </a:solidFill>
          <a:ln w="6350">
            <a:solidFill>
              <a:srgbClr val="17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Vision To Adapt</a:t>
            </a:r>
          </a:p>
        </p:txBody>
      </p:sp>
      <p:sp>
        <p:nvSpPr>
          <p:cNvPr id="16" name="Rectangle 15">
            <a:extLst>
              <a:ext uri="{FF2B5EF4-FFF2-40B4-BE49-F238E27FC236}">
                <a16:creationId xmlns:a16="http://schemas.microsoft.com/office/drawing/2014/main" id="{9D9D4B99-5C91-7BF3-821B-D047BE905154}"/>
              </a:ext>
            </a:extLst>
          </p:cNvPr>
          <p:cNvSpPr/>
          <p:nvPr/>
        </p:nvSpPr>
        <p:spPr>
          <a:xfrm>
            <a:off x="6419274" y="4999309"/>
            <a:ext cx="2204008" cy="644330"/>
          </a:xfrm>
          <a:prstGeom prst="rect">
            <a:avLst/>
          </a:prstGeom>
          <a:solidFill>
            <a:srgbClr val="2144FB"/>
          </a:solidFill>
          <a:ln w="6350">
            <a:solidFill>
              <a:srgbClr val="17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Vision To Transform</a:t>
            </a:r>
          </a:p>
        </p:txBody>
      </p:sp>
      <p:sp>
        <p:nvSpPr>
          <p:cNvPr id="17" name="Rectangle 16">
            <a:extLst>
              <a:ext uri="{FF2B5EF4-FFF2-40B4-BE49-F238E27FC236}">
                <a16:creationId xmlns:a16="http://schemas.microsoft.com/office/drawing/2014/main" id="{FA2955C2-FF5A-B85A-B20E-919ED3238210}"/>
              </a:ext>
            </a:extLst>
          </p:cNvPr>
          <p:cNvSpPr/>
          <p:nvPr/>
        </p:nvSpPr>
        <p:spPr>
          <a:xfrm>
            <a:off x="9396812" y="4999309"/>
            <a:ext cx="2204008" cy="644330"/>
          </a:xfrm>
          <a:prstGeom prst="rect">
            <a:avLst/>
          </a:prstGeom>
          <a:solidFill>
            <a:srgbClr val="2144FB"/>
          </a:solidFill>
          <a:ln w="6350">
            <a:solidFill>
              <a:srgbClr val="170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Vision To Evolve</a:t>
            </a:r>
          </a:p>
        </p:txBody>
      </p:sp>
      <p:sp>
        <p:nvSpPr>
          <p:cNvPr id="19" name="TextBox 18">
            <a:extLst>
              <a:ext uri="{FF2B5EF4-FFF2-40B4-BE49-F238E27FC236}">
                <a16:creationId xmlns:a16="http://schemas.microsoft.com/office/drawing/2014/main" id="{0A652532-D0C0-BF6B-6940-AFCCD132636A}"/>
              </a:ext>
            </a:extLst>
          </p:cNvPr>
          <p:cNvSpPr txBox="1"/>
          <p:nvPr/>
        </p:nvSpPr>
        <p:spPr>
          <a:xfrm>
            <a:off x="3563414" y="5747460"/>
            <a:ext cx="2204008" cy="769441"/>
          </a:xfrm>
          <a:prstGeom prst="rect">
            <a:avLst/>
          </a:prstGeom>
          <a:noFill/>
        </p:spPr>
        <p:txBody>
          <a:bodyPr wrap="square" lIns="91440" tIns="45720" rIns="91440" bIns="45720" anchor="t">
            <a:spAutoFit/>
          </a:bodyPr>
          <a:lstStyle/>
          <a:p>
            <a:pPr algn="ctr"/>
            <a:r>
              <a:rPr lang="en-US" sz="1100" i="1">
                <a:solidFill>
                  <a:schemeClr val="bg1"/>
                </a:solidFill>
                <a:latin typeface="Fira Sans"/>
              </a:rPr>
              <a:t>Sheryl Connelly</a:t>
            </a:r>
          </a:p>
          <a:p>
            <a:pPr algn="ctr"/>
            <a:r>
              <a:rPr lang="en-US" sz="1100" i="1">
                <a:solidFill>
                  <a:schemeClr val="bg1"/>
                </a:solidFill>
                <a:latin typeface="Fira Sans"/>
              </a:rPr>
              <a:t>Former Manager, Global Consumer Trends and Futuring, </a:t>
            </a:r>
            <a:r>
              <a:rPr lang="en-US" sz="1100" i="1">
                <a:solidFill>
                  <a:schemeClr val="bg1"/>
                </a:solidFill>
                <a:latin typeface="Fira Sans Light"/>
              </a:rPr>
              <a:t>Ford Motor Company</a:t>
            </a:r>
          </a:p>
        </p:txBody>
      </p:sp>
      <p:sp>
        <p:nvSpPr>
          <p:cNvPr id="20" name="TextBox 19">
            <a:extLst>
              <a:ext uri="{FF2B5EF4-FFF2-40B4-BE49-F238E27FC236}">
                <a16:creationId xmlns:a16="http://schemas.microsoft.com/office/drawing/2014/main" id="{5AFAD32E-0E2C-54EF-D15E-7CDB06AE9748}"/>
              </a:ext>
            </a:extLst>
          </p:cNvPr>
          <p:cNvSpPr txBox="1"/>
          <p:nvPr/>
        </p:nvSpPr>
        <p:spPr>
          <a:xfrm>
            <a:off x="610351" y="5747460"/>
            <a:ext cx="2204008" cy="430887"/>
          </a:xfrm>
          <a:prstGeom prst="rect">
            <a:avLst/>
          </a:prstGeom>
          <a:noFill/>
        </p:spPr>
        <p:txBody>
          <a:bodyPr wrap="square" lIns="91440" tIns="45720" rIns="91440" bIns="45720" anchor="t">
            <a:spAutoFit/>
          </a:bodyPr>
          <a:lstStyle/>
          <a:p>
            <a:pPr algn="ctr"/>
            <a:r>
              <a:rPr lang="en-US" sz="1100" i="1">
                <a:solidFill>
                  <a:schemeClr val="bg1"/>
                </a:solidFill>
                <a:latin typeface="Fira Sans"/>
              </a:rPr>
              <a:t>Jamie </a:t>
            </a:r>
            <a:r>
              <a:rPr lang="en-US" sz="1100" i="1" err="1">
                <a:solidFill>
                  <a:schemeClr val="bg1"/>
                </a:solidFill>
                <a:latin typeface="Fira Sans"/>
              </a:rPr>
              <a:t>Siminoff</a:t>
            </a:r>
            <a:endParaRPr lang="en-US" sz="1100" i="1">
              <a:solidFill>
                <a:schemeClr val="bg1"/>
              </a:solidFill>
              <a:latin typeface="Fira Sans"/>
            </a:endParaRPr>
          </a:p>
          <a:p>
            <a:pPr algn="ctr"/>
            <a:r>
              <a:rPr lang="en-US" sz="1100" i="1">
                <a:solidFill>
                  <a:schemeClr val="bg1"/>
                </a:solidFill>
                <a:latin typeface="Fira Sans"/>
              </a:rPr>
              <a:t>Founder, </a:t>
            </a:r>
            <a:r>
              <a:rPr lang="en-US" sz="1100" i="1">
                <a:solidFill>
                  <a:schemeClr val="bg1"/>
                </a:solidFill>
                <a:latin typeface="Fira Sans Light"/>
              </a:rPr>
              <a:t>Ring</a:t>
            </a:r>
          </a:p>
        </p:txBody>
      </p:sp>
      <p:sp>
        <p:nvSpPr>
          <p:cNvPr id="21" name="TextBox 20">
            <a:extLst>
              <a:ext uri="{FF2B5EF4-FFF2-40B4-BE49-F238E27FC236}">
                <a16:creationId xmlns:a16="http://schemas.microsoft.com/office/drawing/2014/main" id="{1DAF9CF5-570E-998C-FF9F-60BB5C886624}"/>
              </a:ext>
            </a:extLst>
          </p:cNvPr>
          <p:cNvSpPr txBox="1"/>
          <p:nvPr/>
        </p:nvSpPr>
        <p:spPr>
          <a:xfrm>
            <a:off x="6416955" y="5747460"/>
            <a:ext cx="2204008" cy="938719"/>
          </a:xfrm>
          <a:prstGeom prst="rect">
            <a:avLst/>
          </a:prstGeom>
          <a:noFill/>
        </p:spPr>
        <p:txBody>
          <a:bodyPr wrap="square" lIns="91440" tIns="45720" rIns="91440" bIns="45720" anchor="t">
            <a:spAutoFit/>
          </a:bodyPr>
          <a:lstStyle/>
          <a:p>
            <a:pPr algn="ctr"/>
            <a:r>
              <a:rPr lang="en-US" sz="1100" i="1">
                <a:solidFill>
                  <a:schemeClr val="bg1"/>
                </a:solidFill>
                <a:latin typeface="Fira Sans"/>
              </a:rPr>
              <a:t>John </a:t>
            </a:r>
            <a:r>
              <a:rPr lang="en-US" sz="1100" i="1" err="1">
                <a:solidFill>
                  <a:schemeClr val="bg1"/>
                </a:solidFill>
                <a:latin typeface="Fira Sans"/>
              </a:rPr>
              <a:t>Josephakis</a:t>
            </a:r>
            <a:endParaRPr lang="en-US" sz="1100" i="1">
              <a:solidFill>
                <a:schemeClr val="bg1"/>
              </a:solidFill>
              <a:latin typeface="Fira Sans"/>
            </a:endParaRPr>
          </a:p>
          <a:p>
            <a:pPr algn="ctr"/>
            <a:r>
              <a:rPr lang="en-US" sz="1100" i="1">
                <a:solidFill>
                  <a:schemeClr val="bg1"/>
                </a:solidFill>
                <a:latin typeface="Fira Sans"/>
              </a:rPr>
              <a:t>Global VP of Sales and Business Development for HPC/Supercomputing, </a:t>
            </a:r>
          </a:p>
          <a:p>
            <a:pPr algn="ctr"/>
            <a:r>
              <a:rPr lang="en-US" sz="1100" i="1">
                <a:solidFill>
                  <a:schemeClr val="bg1"/>
                </a:solidFill>
                <a:latin typeface="Fira Sans Light"/>
              </a:rPr>
              <a:t>NVIDIA</a:t>
            </a:r>
            <a:endParaRPr lang="en-US">
              <a:solidFill>
                <a:schemeClr val="bg1"/>
              </a:solidFill>
              <a:latin typeface="Fira Sans Light"/>
            </a:endParaRPr>
          </a:p>
        </p:txBody>
      </p:sp>
      <p:sp>
        <p:nvSpPr>
          <p:cNvPr id="22" name="TextBox 21">
            <a:extLst>
              <a:ext uri="{FF2B5EF4-FFF2-40B4-BE49-F238E27FC236}">
                <a16:creationId xmlns:a16="http://schemas.microsoft.com/office/drawing/2014/main" id="{DA13FFE3-A72C-4E3F-225C-473EF5525D00}"/>
              </a:ext>
            </a:extLst>
          </p:cNvPr>
          <p:cNvSpPr txBox="1"/>
          <p:nvPr/>
        </p:nvSpPr>
        <p:spPr>
          <a:xfrm>
            <a:off x="9399997" y="5747460"/>
            <a:ext cx="2204008" cy="600164"/>
          </a:xfrm>
          <a:prstGeom prst="rect">
            <a:avLst/>
          </a:prstGeom>
          <a:noFill/>
        </p:spPr>
        <p:txBody>
          <a:bodyPr wrap="square" lIns="91440" tIns="45720" rIns="91440" bIns="45720" anchor="t">
            <a:spAutoFit/>
          </a:bodyPr>
          <a:lstStyle/>
          <a:p>
            <a:pPr algn="ctr"/>
            <a:r>
              <a:rPr lang="en-US" sz="1100" i="1">
                <a:solidFill>
                  <a:schemeClr val="bg1"/>
                </a:solidFill>
                <a:latin typeface="Fira Sans"/>
              </a:rPr>
              <a:t>Keith </a:t>
            </a:r>
            <a:r>
              <a:rPr lang="en-US" sz="1100" i="1" err="1">
                <a:solidFill>
                  <a:schemeClr val="bg1"/>
                </a:solidFill>
                <a:latin typeface="Fira Sans"/>
              </a:rPr>
              <a:t>Ogboenyiya</a:t>
            </a:r>
            <a:endParaRPr lang="en-US" sz="1100" i="1">
              <a:solidFill>
                <a:schemeClr val="bg1"/>
              </a:solidFill>
              <a:latin typeface="Fira Sans" panose="020B0503050000020004" pitchFamily="34" charset="0"/>
            </a:endParaRPr>
          </a:p>
          <a:p>
            <a:pPr algn="ctr"/>
            <a:r>
              <a:rPr lang="en-US" sz="1100" i="1">
                <a:solidFill>
                  <a:schemeClr val="bg1"/>
                </a:solidFill>
                <a:latin typeface="Fira Sans"/>
              </a:rPr>
              <a:t>Senior Vice President, Marketing,</a:t>
            </a:r>
            <a:r>
              <a:rPr lang="en-US" sz="1100" i="1">
                <a:solidFill>
                  <a:schemeClr val="bg1"/>
                </a:solidFill>
                <a:latin typeface="Fira Sans Light"/>
              </a:rPr>
              <a:t> Texas Instruments</a:t>
            </a:r>
          </a:p>
        </p:txBody>
      </p:sp>
      <p:sp>
        <p:nvSpPr>
          <p:cNvPr id="23" name="TextBox 22">
            <a:extLst>
              <a:ext uri="{FF2B5EF4-FFF2-40B4-BE49-F238E27FC236}">
                <a16:creationId xmlns:a16="http://schemas.microsoft.com/office/drawing/2014/main" id="{05BF66B4-14D6-C398-3018-C25755740C14}"/>
              </a:ext>
            </a:extLst>
          </p:cNvPr>
          <p:cNvSpPr txBox="1"/>
          <p:nvPr/>
        </p:nvSpPr>
        <p:spPr>
          <a:xfrm>
            <a:off x="782518" y="2513262"/>
            <a:ext cx="1821332" cy="369332"/>
          </a:xfrm>
          <a:prstGeom prst="rect">
            <a:avLst/>
          </a:prstGeom>
          <a:noFill/>
        </p:spPr>
        <p:txBody>
          <a:bodyPr wrap="none" rtlCol="0">
            <a:spAutoFit/>
          </a:bodyPr>
          <a:lstStyle/>
          <a:p>
            <a:r>
              <a:rPr lang="en-US" b="1">
                <a:solidFill>
                  <a:schemeClr val="bg1"/>
                </a:solidFill>
              </a:rPr>
              <a:t>Tuesday 8:30 AM</a:t>
            </a:r>
          </a:p>
        </p:txBody>
      </p:sp>
      <p:sp>
        <p:nvSpPr>
          <p:cNvPr id="24" name="TextBox 23">
            <a:extLst>
              <a:ext uri="{FF2B5EF4-FFF2-40B4-BE49-F238E27FC236}">
                <a16:creationId xmlns:a16="http://schemas.microsoft.com/office/drawing/2014/main" id="{36A20C80-2BF3-E84E-18E5-38AD54D5596A}"/>
              </a:ext>
            </a:extLst>
          </p:cNvPr>
          <p:cNvSpPr txBox="1"/>
          <p:nvPr/>
        </p:nvSpPr>
        <p:spPr>
          <a:xfrm>
            <a:off x="3768965" y="2513262"/>
            <a:ext cx="1805302" cy="369332"/>
          </a:xfrm>
          <a:prstGeom prst="rect">
            <a:avLst/>
          </a:prstGeom>
          <a:noFill/>
        </p:spPr>
        <p:txBody>
          <a:bodyPr wrap="none" rtlCol="0">
            <a:spAutoFit/>
          </a:bodyPr>
          <a:lstStyle/>
          <a:p>
            <a:r>
              <a:rPr lang="en-US" b="1">
                <a:solidFill>
                  <a:schemeClr val="bg1"/>
                </a:solidFill>
              </a:rPr>
              <a:t>Tuesday 3:15 PM</a:t>
            </a:r>
          </a:p>
        </p:txBody>
      </p:sp>
      <p:sp>
        <p:nvSpPr>
          <p:cNvPr id="25" name="TextBox 24">
            <a:extLst>
              <a:ext uri="{FF2B5EF4-FFF2-40B4-BE49-F238E27FC236}">
                <a16:creationId xmlns:a16="http://schemas.microsoft.com/office/drawing/2014/main" id="{48F32A29-118F-54B6-97AB-BF3651753F38}"/>
              </a:ext>
            </a:extLst>
          </p:cNvPr>
          <p:cNvSpPr txBox="1"/>
          <p:nvPr/>
        </p:nvSpPr>
        <p:spPr>
          <a:xfrm>
            <a:off x="6441271" y="2513262"/>
            <a:ext cx="2160015" cy="369332"/>
          </a:xfrm>
          <a:prstGeom prst="rect">
            <a:avLst/>
          </a:prstGeom>
          <a:noFill/>
        </p:spPr>
        <p:txBody>
          <a:bodyPr wrap="none" rtlCol="0">
            <a:spAutoFit/>
          </a:bodyPr>
          <a:lstStyle/>
          <a:p>
            <a:r>
              <a:rPr lang="en-US" b="1">
                <a:solidFill>
                  <a:schemeClr val="bg1"/>
                </a:solidFill>
              </a:rPr>
              <a:t>Wednesday 9:15 AM</a:t>
            </a:r>
          </a:p>
        </p:txBody>
      </p:sp>
      <p:sp>
        <p:nvSpPr>
          <p:cNvPr id="26" name="TextBox 25">
            <a:extLst>
              <a:ext uri="{FF2B5EF4-FFF2-40B4-BE49-F238E27FC236}">
                <a16:creationId xmlns:a16="http://schemas.microsoft.com/office/drawing/2014/main" id="{B2D2ED0B-C603-3DC2-B546-071C107278C9}"/>
              </a:ext>
            </a:extLst>
          </p:cNvPr>
          <p:cNvSpPr txBox="1"/>
          <p:nvPr/>
        </p:nvSpPr>
        <p:spPr>
          <a:xfrm>
            <a:off x="9476252" y="2513262"/>
            <a:ext cx="2143985" cy="369332"/>
          </a:xfrm>
          <a:prstGeom prst="rect">
            <a:avLst/>
          </a:prstGeom>
          <a:noFill/>
        </p:spPr>
        <p:txBody>
          <a:bodyPr wrap="none" rtlCol="0">
            <a:spAutoFit/>
          </a:bodyPr>
          <a:lstStyle/>
          <a:p>
            <a:r>
              <a:rPr lang="en-US" b="1">
                <a:solidFill>
                  <a:schemeClr val="bg1"/>
                </a:solidFill>
              </a:rPr>
              <a:t>Wednesday 3:15 PM</a:t>
            </a:r>
          </a:p>
        </p:txBody>
      </p:sp>
      <p:sp>
        <p:nvSpPr>
          <p:cNvPr id="27" name="TextBox 26">
            <a:extLst>
              <a:ext uri="{FF2B5EF4-FFF2-40B4-BE49-F238E27FC236}">
                <a16:creationId xmlns:a16="http://schemas.microsoft.com/office/drawing/2014/main" id="{7CB7C9A9-D75C-A28D-6ED8-C76038D12171}"/>
              </a:ext>
            </a:extLst>
          </p:cNvPr>
          <p:cNvSpPr txBox="1"/>
          <p:nvPr/>
        </p:nvSpPr>
        <p:spPr>
          <a:xfrm>
            <a:off x="9873050" y="255044"/>
            <a:ext cx="1959090" cy="707886"/>
          </a:xfrm>
          <a:prstGeom prst="rect">
            <a:avLst/>
          </a:prstGeom>
          <a:solidFill>
            <a:srgbClr val="EA32A0"/>
          </a:solidFill>
        </p:spPr>
        <p:txBody>
          <a:bodyPr wrap="square" rtlCol="0">
            <a:spAutoFit/>
          </a:bodyPr>
          <a:lstStyle/>
          <a:p>
            <a:pPr algn="ctr"/>
            <a:r>
              <a:rPr lang="en-US" sz="2000">
                <a:solidFill>
                  <a:schemeClr val="bg1"/>
                </a:solidFill>
              </a:rPr>
              <a:t>All Held in Exhibit Hall A</a:t>
            </a:r>
          </a:p>
        </p:txBody>
      </p:sp>
    </p:spTree>
    <p:extLst>
      <p:ext uri="{BB962C8B-B14F-4D97-AF65-F5344CB8AC3E}">
        <p14:creationId xmlns:p14="http://schemas.microsoft.com/office/powerpoint/2010/main" val="401764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ABD6-A119-C3FA-558D-68E3F2AF1B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863D07-9E96-DB9A-3BEF-E77B26B8EA82}"/>
              </a:ext>
            </a:extLst>
          </p:cNvPr>
          <p:cNvSpPr>
            <a:spLocks noGrp="1"/>
          </p:cNvSpPr>
          <p:nvPr>
            <p:ph type="title"/>
          </p:nvPr>
        </p:nvSpPr>
        <p:spPr/>
        <p:txBody>
          <a:bodyPr/>
          <a:lstStyle/>
          <a:p>
            <a:r>
              <a:rPr lang="en-US"/>
              <a:t>Post-Event Conference</a:t>
            </a:r>
          </a:p>
        </p:txBody>
      </p:sp>
      <p:sp>
        <p:nvSpPr>
          <p:cNvPr id="6" name="Rectangle 5">
            <a:extLst>
              <a:ext uri="{FF2B5EF4-FFF2-40B4-BE49-F238E27FC236}">
                <a16:creationId xmlns:a16="http://schemas.microsoft.com/office/drawing/2014/main" id="{EC7E9FCA-D9DD-EF3A-6315-06953CCE3824}"/>
              </a:ext>
            </a:extLst>
          </p:cNvPr>
          <p:cNvSpPr/>
          <p:nvPr/>
        </p:nvSpPr>
        <p:spPr>
          <a:xfrm>
            <a:off x="1021979" y="2042809"/>
            <a:ext cx="4753375"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Conference Proceedings</a:t>
            </a:r>
          </a:p>
        </p:txBody>
      </p:sp>
      <p:sp>
        <p:nvSpPr>
          <p:cNvPr id="10" name="Rectangle 9">
            <a:extLst>
              <a:ext uri="{FF2B5EF4-FFF2-40B4-BE49-F238E27FC236}">
                <a16:creationId xmlns:a16="http://schemas.microsoft.com/office/drawing/2014/main" id="{74D4572D-85E7-665C-2EBA-9BF18AB28E3C}"/>
              </a:ext>
            </a:extLst>
          </p:cNvPr>
          <p:cNvSpPr/>
          <p:nvPr/>
        </p:nvSpPr>
        <p:spPr>
          <a:xfrm>
            <a:off x="6416648" y="2042809"/>
            <a:ext cx="4753375"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Certificate of Completion</a:t>
            </a:r>
          </a:p>
        </p:txBody>
      </p:sp>
      <p:sp>
        <p:nvSpPr>
          <p:cNvPr id="13" name="Rectangle 12">
            <a:extLst>
              <a:ext uri="{FF2B5EF4-FFF2-40B4-BE49-F238E27FC236}">
                <a16:creationId xmlns:a16="http://schemas.microsoft.com/office/drawing/2014/main" id="{91B9F43B-8728-58C5-8D20-296BF15CF545}"/>
              </a:ext>
            </a:extLst>
          </p:cNvPr>
          <p:cNvSpPr/>
          <p:nvPr/>
        </p:nvSpPr>
        <p:spPr>
          <a:xfrm>
            <a:off x="1021979" y="2987188"/>
            <a:ext cx="4753375" cy="2005435"/>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34576ED-B37D-8D1A-94B3-0AABCEDDE2DC}"/>
              </a:ext>
            </a:extLst>
          </p:cNvPr>
          <p:cNvSpPr txBox="1"/>
          <p:nvPr/>
        </p:nvSpPr>
        <p:spPr>
          <a:xfrm>
            <a:off x="1196970" y="3108447"/>
            <a:ext cx="4390014" cy="738664"/>
          </a:xfrm>
          <a:prstGeom prst="rect">
            <a:avLst/>
          </a:prstGeom>
          <a:noFill/>
        </p:spPr>
        <p:txBody>
          <a:bodyPr wrap="square">
            <a:spAutoFit/>
          </a:bodyPr>
          <a:lstStyle/>
          <a:p>
            <a:pPr marL="15875" lvl="1"/>
            <a:r>
              <a:rPr lang="en-US" sz="1400">
                <a:latin typeface="Fira Sans"/>
              </a:rPr>
              <a:t>All attendees with an all-access badge will receive a link to the presentations on Monday (March 24th) and Friday (March 28th) via email. </a:t>
            </a:r>
            <a:endParaRPr lang="en-US" sz="1400"/>
          </a:p>
        </p:txBody>
      </p:sp>
      <p:sp>
        <p:nvSpPr>
          <p:cNvPr id="16" name="Rectangle 15">
            <a:extLst>
              <a:ext uri="{FF2B5EF4-FFF2-40B4-BE49-F238E27FC236}">
                <a16:creationId xmlns:a16="http://schemas.microsoft.com/office/drawing/2014/main" id="{2AE47ADB-FB56-BF0C-5181-5623809469BA}"/>
              </a:ext>
            </a:extLst>
          </p:cNvPr>
          <p:cNvSpPr/>
          <p:nvPr/>
        </p:nvSpPr>
        <p:spPr>
          <a:xfrm>
            <a:off x="6421400" y="2987188"/>
            <a:ext cx="4753375" cy="2005435"/>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081C200-2504-4020-F24B-D527A6C1E5CA}"/>
              </a:ext>
            </a:extLst>
          </p:cNvPr>
          <p:cNvSpPr txBox="1"/>
          <p:nvPr/>
        </p:nvSpPr>
        <p:spPr>
          <a:xfrm>
            <a:off x="6555063" y="3108447"/>
            <a:ext cx="4439967" cy="1600438"/>
          </a:xfrm>
          <a:prstGeom prst="rect">
            <a:avLst/>
          </a:prstGeom>
          <a:noFill/>
        </p:spPr>
        <p:txBody>
          <a:bodyPr wrap="square">
            <a:spAutoFit/>
          </a:bodyPr>
          <a:lstStyle/>
          <a:p>
            <a:pPr marL="15875" lvl="1"/>
            <a:r>
              <a:rPr lang="en-US" sz="1400">
                <a:latin typeface="Fira Sans"/>
              </a:rPr>
              <a:t>All attendees with an all-access badge will receive an email post event on Friday, March 28th to fill out a survey in order to receive their PDH certificate (14 hours).</a:t>
            </a:r>
          </a:p>
          <a:p>
            <a:pPr marL="15875" lvl="1"/>
            <a:endParaRPr lang="en-US" sz="1400">
              <a:latin typeface="Fira Sans"/>
            </a:endParaRPr>
          </a:p>
          <a:p>
            <a:pPr marL="15875" lvl="1"/>
            <a:r>
              <a:rPr lang="en-US" sz="1400">
                <a:latin typeface="Fira Sans"/>
              </a:rPr>
              <a:t>UU course PDH certificates will be sent separately (4 or 8 hours) on Tuesday, March 25th.</a:t>
            </a:r>
          </a:p>
        </p:txBody>
      </p:sp>
      <p:sp>
        <p:nvSpPr>
          <p:cNvPr id="2" name="5-Point Star 1">
            <a:extLst>
              <a:ext uri="{FF2B5EF4-FFF2-40B4-BE49-F238E27FC236}">
                <a16:creationId xmlns:a16="http://schemas.microsoft.com/office/drawing/2014/main" id="{A3D6A2F9-6227-0B4E-4BAD-1EE883996D21}"/>
              </a:ext>
            </a:extLst>
          </p:cNvPr>
          <p:cNvSpPr/>
          <p:nvPr/>
        </p:nvSpPr>
        <p:spPr>
          <a:xfrm>
            <a:off x="2544229" y="5522266"/>
            <a:ext cx="508000" cy="508000"/>
          </a:xfrm>
          <a:prstGeom prst="star5">
            <a:avLst>
              <a:gd name="adj" fmla="val 23958"/>
              <a:gd name="hf" fmla="val 105146"/>
              <a:gd name="vf" fmla="val 110557"/>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208D0D-AFB4-898B-096E-4DA79FC4DD82}"/>
              </a:ext>
            </a:extLst>
          </p:cNvPr>
          <p:cNvSpPr txBox="1"/>
          <p:nvPr/>
        </p:nvSpPr>
        <p:spPr>
          <a:xfrm>
            <a:off x="3070265" y="5642792"/>
            <a:ext cx="6969595" cy="646331"/>
          </a:xfrm>
          <a:prstGeom prst="rect">
            <a:avLst/>
          </a:prstGeom>
          <a:noFill/>
        </p:spPr>
        <p:txBody>
          <a:bodyPr wrap="square" rtlCol="0">
            <a:spAutoFit/>
          </a:bodyPr>
          <a:lstStyle/>
          <a:p>
            <a:r>
              <a:rPr lang="en-US" b="1">
                <a:solidFill>
                  <a:srgbClr val="EA32A0"/>
                </a:solidFill>
                <a:latin typeface="Fira Sans" panose="020B0503050000020004" pitchFamily="34" charset="0"/>
              </a:rPr>
              <a:t>IMPORTANT: </a:t>
            </a:r>
            <a:r>
              <a:rPr lang="en-US">
                <a:solidFill>
                  <a:schemeClr val="bg1"/>
                </a:solidFill>
                <a:latin typeface="Fira Sans" panose="020B0503050000020004" pitchFamily="34" charset="0"/>
              </a:rPr>
              <a:t>You must compete the survey to receive the certificate of completion. </a:t>
            </a:r>
          </a:p>
        </p:txBody>
      </p:sp>
    </p:spTree>
    <p:extLst>
      <p:ext uri="{BB962C8B-B14F-4D97-AF65-F5344CB8AC3E}">
        <p14:creationId xmlns:p14="http://schemas.microsoft.com/office/powerpoint/2010/main" val="227133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4E30C-1575-3D73-5E96-AD1461BB7A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B6D37A-A003-29A2-9A16-C65AD3AE6993}"/>
              </a:ext>
            </a:extLst>
          </p:cNvPr>
          <p:cNvSpPr>
            <a:spLocks noGrp="1"/>
          </p:cNvSpPr>
          <p:nvPr>
            <p:ph type="title"/>
          </p:nvPr>
        </p:nvSpPr>
        <p:spPr/>
        <p:txBody>
          <a:bodyPr/>
          <a:lstStyle/>
          <a:p>
            <a:r>
              <a:rPr lang="en-US">
                <a:latin typeface="Fira Sans"/>
              </a:rPr>
              <a:t>Future Energy Leaders Student Program </a:t>
            </a:r>
          </a:p>
        </p:txBody>
      </p:sp>
      <p:sp>
        <p:nvSpPr>
          <p:cNvPr id="5" name="TextBox 4">
            <a:extLst>
              <a:ext uri="{FF2B5EF4-FFF2-40B4-BE49-F238E27FC236}">
                <a16:creationId xmlns:a16="http://schemas.microsoft.com/office/drawing/2014/main" id="{76510EC3-8B91-8553-510E-E2440F4B35DB}"/>
              </a:ext>
            </a:extLst>
          </p:cNvPr>
          <p:cNvSpPr txBox="1"/>
          <p:nvPr/>
        </p:nvSpPr>
        <p:spPr>
          <a:xfrm>
            <a:off x="501316" y="1380185"/>
            <a:ext cx="11230436" cy="646331"/>
          </a:xfrm>
          <a:prstGeom prst="rect">
            <a:avLst/>
          </a:prstGeom>
          <a:noFill/>
        </p:spPr>
        <p:txBody>
          <a:bodyPr wrap="square">
            <a:spAutoFit/>
          </a:bodyPr>
          <a:lstStyle/>
          <a:p>
            <a:pPr marL="0" indent="0">
              <a:buNone/>
            </a:pPr>
            <a:r>
              <a:rPr lang="en-US"/>
              <a:t>In partnership with state and local universities, The Future Energy Leaders program allows students pursuing engineering and computer science degrees an exclusive chance to attend DISTRIBUTECH®.   </a:t>
            </a:r>
          </a:p>
        </p:txBody>
      </p:sp>
      <p:sp>
        <p:nvSpPr>
          <p:cNvPr id="6" name="Rectangle 5">
            <a:extLst>
              <a:ext uri="{FF2B5EF4-FFF2-40B4-BE49-F238E27FC236}">
                <a16:creationId xmlns:a16="http://schemas.microsoft.com/office/drawing/2014/main" id="{45AA639D-9398-06FA-5B1B-D02B815FF085}"/>
              </a:ext>
            </a:extLst>
          </p:cNvPr>
          <p:cNvSpPr/>
          <p:nvPr/>
        </p:nvSpPr>
        <p:spPr>
          <a:xfrm>
            <a:off x="2965236" y="2189202"/>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Tuesday</a:t>
            </a:r>
          </a:p>
        </p:txBody>
      </p:sp>
      <p:sp>
        <p:nvSpPr>
          <p:cNvPr id="7" name="Rectangle 6">
            <a:extLst>
              <a:ext uri="{FF2B5EF4-FFF2-40B4-BE49-F238E27FC236}">
                <a16:creationId xmlns:a16="http://schemas.microsoft.com/office/drawing/2014/main" id="{01646DD7-76B8-8F41-07AD-9A7CEE96BC7E}"/>
              </a:ext>
            </a:extLst>
          </p:cNvPr>
          <p:cNvSpPr/>
          <p:nvPr/>
        </p:nvSpPr>
        <p:spPr>
          <a:xfrm>
            <a:off x="5341640" y="2189202"/>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Wednesday</a:t>
            </a:r>
          </a:p>
        </p:txBody>
      </p:sp>
      <p:sp>
        <p:nvSpPr>
          <p:cNvPr id="8" name="Rectangle 7">
            <a:extLst>
              <a:ext uri="{FF2B5EF4-FFF2-40B4-BE49-F238E27FC236}">
                <a16:creationId xmlns:a16="http://schemas.microsoft.com/office/drawing/2014/main" id="{5BEC0D4B-2363-A0E4-124C-61FCD772F1B1}"/>
              </a:ext>
            </a:extLst>
          </p:cNvPr>
          <p:cNvSpPr/>
          <p:nvPr/>
        </p:nvSpPr>
        <p:spPr>
          <a:xfrm>
            <a:off x="7718044" y="2189202"/>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Thursday</a:t>
            </a:r>
          </a:p>
        </p:txBody>
      </p:sp>
      <p:sp>
        <p:nvSpPr>
          <p:cNvPr id="9" name="Rectangle 8">
            <a:extLst>
              <a:ext uri="{FF2B5EF4-FFF2-40B4-BE49-F238E27FC236}">
                <a16:creationId xmlns:a16="http://schemas.microsoft.com/office/drawing/2014/main" id="{0D1B17E5-D865-C667-90AC-C9874FEED12A}"/>
              </a:ext>
            </a:extLst>
          </p:cNvPr>
          <p:cNvSpPr/>
          <p:nvPr/>
        </p:nvSpPr>
        <p:spPr>
          <a:xfrm>
            <a:off x="588832" y="2189202"/>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Monday</a:t>
            </a:r>
          </a:p>
        </p:txBody>
      </p:sp>
      <p:sp>
        <p:nvSpPr>
          <p:cNvPr id="10" name="TextBox 9">
            <a:extLst>
              <a:ext uri="{FF2B5EF4-FFF2-40B4-BE49-F238E27FC236}">
                <a16:creationId xmlns:a16="http://schemas.microsoft.com/office/drawing/2014/main" id="{502A3E24-A1D7-8D7E-6A97-0E29CAE1D382}"/>
              </a:ext>
            </a:extLst>
          </p:cNvPr>
          <p:cNvSpPr txBox="1"/>
          <p:nvPr/>
        </p:nvSpPr>
        <p:spPr>
          <a:xfrm>
            <a:off x="2965236" y="2848129"/>
            <a:ext cx="2279316" cy="2298065"/>
          </a:xfrm>
          <a:prstGeom prst="rect">
            <a:avLst/>
          </a:prstGeom>
          <a:noFill/>
        </p:spPr>
        <p:txBody>
          <a:bodyPr wrap="square" lIns="91440" tIns="45720" rIns="91440" bIns="45720" anchor="t">
            <a:spAutoFit/>
          </a:bodyPr>
          <a:lstStyle/>
          <a:p>
            <a:pPr algn="ctr">
              <a:spcAft>
                <a:spcPts val="1000"/>
              </a:spcAft>
            </a:pPr>
            <a:r>
              <a:rPr lang="en-US" sz="1100" i="1">
                <a:effectLst/>
                <a:latin typeface="Fira Sans"/>
                <a:cs typeface="Helvetica"/>
              </a:rPr>
              <a:t>Opening Keynote: </a:t>
            </a:r>
            <a:br>
              <a:rPr lang="en-US" sz="1100" i="1">
                <a:effectLst/>
                <a:latin typeface="Fira Sans"/>
              </a:rPr>
            </a:br>
            <a:r>
              <a:rPr lang="en-US" sz="1100" i="1">
                <a:latin typeface="Fira Sans"/>
                <a:cs typeface="Helvetica"/>
              </a:rPr>
              <a:t>8:30 am – 10:00 am</a:t>
            </a:r>
            <a:endParaRPr lang="en-US" sz="1100" i="1">
              <a:effectLst/>
              <a:latin typeface="Fira Sans"/>
              <a:cs typeface="Helvetica"/>
            </a:endParaRPr>
          </a:p>
          <a:p>
            <a:pPr algn="ctr">
              <a:spcAft>
                <a:spcPts val="1000"/>
              </a:spcAft>
            </a:pPr>
            <a:r>
              <a:rPr lang="en-US" sz="1100" i="1">
                <a:effectLst/>
                <a:latin typeface="Fira Sans"/>
                <a:cs typeface="Helvetica"/>
              </a:rPr>
              <a:t>Exhibit Hall Open: </a:t>
            </a:r>
            <a:br>
              <a:rPr lang="en-US" sz="1100" i="1">
                <a:effectLst/>
                <a:latin typeface="Fira Sans"/>
              </a:rPr>
            </a:br>
            <a:r>
              <a:rPr lang="en-US" sz="1100" i="1">
                <a:effectLst/>
                <a:latin typeface="Fira Sans"/>
                <a:cs typeface="Helvetica"/>
              </a:rPr>
              <a:t>10:00 am - 6:00 pm </a:t>
            </a:r>
            <a:endParaRPr lang="en-US" sz="1100">
              <a:effectLst/>
              <a:latin typeface="Fira Sans"/>
              <a:cs typeface="Helvetica"/>
            </a:endParaRPr>
          </a:p>
          <a:p>
            <a:pPr algn="ctr">
              <a:spcAft>
                <a:spcPts val="1000"/>
              </a:spcAft>
            </a:pPr>
            <a:r>
              <a:rPr lang="en-US" sz="1100" i="1">
                <a:effectLst/>
                <a:latin typeface="Fira Sans"/>
                <a:cs typeface="Helvetica"/>
              </a:rPr>
              <a:t>Private ABB Student Lunch: </a:t>
            </a:r>
            <a:br>
              <a:rPr lang="en-US" sz="1100" i="1">
                <a:effectLst/>
                <a:latin typeface="Fira Sans"/>
              </a:rPr>
            </a:br>
            <a:r>
              <a:rPr lang="en-US" sz="1100" i="1">
                <a:effectLst/>
                <a:latin typeface="Fira Sans"/>
                <a:cs typeface="Helvetica"/>
              </a:rPr>
              <a:t>11:45 </a:t>
            </a:r>
            <a:r>
              <a:rPr lang="en-US" sz="1100" i="1">
                <a:latin typeface="Fira Sans"/>
                <a:cs typeface="Helvetica"/>
              </a:rPr>
              <a:t>a</a:t>
            </a:r>
            <a:r>
              <a:rPr lang="en-US" sz="1100" i="1">
                <a:effectLst/>
                <a:latin typeface="Fira Sans"/>
                <a:cs typeface="Helvetica"/>
              </a:rPr>
              <a:t>m - 12:45 pm </a:t>
            </a:r>
            <a:endParaRPr lang="en-US" sz="1100">
              <a:effectLst/>
              <a:latin typeface="Fira Sans"/>
              <a:cs typeface="Helvetica"/>
            </a:endParaRPr>
          </a:p>
          <a:p>
            <a:pPr algn="ctr">
              <a:spcAft>
                <a:spcPts val="1000"/>
              </a:spcAft>
            </a:pPr>
            <a:r>
              <a:rPr lang="en-US" sz="1100" i="1">
                <a:latin typeface="Fira Sans"/>
                <a:cs typeface="Helvetica"/>
              </a:rPr>
              <a:t>Afternoon Keynote:</a:t>
            </a:r>
            <a:br>
              <a:rPr lang="en-US" sz="1100" i="1">
                <a:latin typeface="Fira Sans"/>
              </a:rPr>
            </a:br>
            <a:r>
              <a:rPr lang="en-US" sz="1100" i="1">
                <a:latin typeface="Fira Sans"/>
                <a:cs typeface="Helvetica"/>
              </a:rPr>
              <a:t>3:15 pm – 4:15 pm</a:t>
            </a:r>
          </a:p>
          <a:p>
            <a:pPr algn="ctr">
              <a:spcAft>
                <a:spcPts val="1000"/>
              </a:spcAft>
            </a:pPr>
            <a:r>
              <a:rPr lang="en-US" sz="1100" i="1">
                <a:effectLst/>
                <a:latin typeface="Fira Sans"/>
                <a:cs typeface="Helvetica"/>
              </a:rPr>
              <a:t>Opening Reception: </a:t>
            </a:r>
            <a:br>
              <a:rPr lang="en-US" sz="1100" i="1">
                <a:effectLst/>
                <a:latin typeface="Fira Sans"/>
              </a:rPr>
            </a:br>
            <a:r>
              <a:rPr lang="en-US" sz="1100" i="1">
                <a:effectLst/>
                <a:latin typeface="Fira Sans"/>
                <a:cs typeface="Helvetica"/>
              </a:rPr>
              <a:t>5:00 pm - 6:00 pm </a:t>
            </a:r>
            <a:endParaRPr lang="en-US" sz="1100">
              <a:effectLst/>
              <a:latin typeface="Fira Sans"/>
              <a:cs typeface="Helvetica"/>
            </a:endParaRPr>
          </a:p>
        </p:txBody>
      </p:sp>
      <p:sp>
        <p:nvSpPr>
          <p:cNvPr id="11" name="TextBox 10">
            <a:extLst>
              <a:ext uri="{FF2B5EF4-FFF2-40B4-BE49-F238E27FC236}">
                <a16:creationId xmlns:a16="http://schemas.microsoft.com/office/drawing/2014/main" id="{7CC42AA0-BD69-58D7-1DD3-218CFD4FFD1E}"/>
              </a:ext>
            </a:extLst>
          </p:cNvPr>
          <p:cNvSpPr txBox="1"/>
          <p:nvPr/>
        </p:nvSpPr>
        <p:spPr>
          <a:xfrm>
            <a:off x="588832" y="2848129"/>
            <a:ext cx="2279316" cy="1661993"/>
          </a:xfrm>
          <a:prstGeom prst="rect">
            <a:avLst/>
          </a:prstGeom>
          <a:noFill/>
        </p:spPr>
        <p:txBody>
          <a:bodyPr wrap="square" lIns="91440" tIns="45720" rIns="91440" bIns="45720" anchor="t">
            <a:spAutoFit/>
          </a:bodyPr>
          <a:lstStyle/>
          <a:p>
            <a:pPr algn="ctr">
              <a:spcAft>
                <a:spcPts val="1000"/>
              </a:spcAft>
            </a:pPr>
            <a:r>
              <a:rPr lang="en-US" sz="1100" i="1">
                <a:latin typeface="Fira Sans"/>
                <a:cs typeface="Helvetica"/>
              </a:rPr>
              <a:t>Utility University:</a:t>
            </a:r>
            <a:br>
              <a:rPr lang="en-US" sz="1100" i="1">
                <a:latin typeface="Fira Sans"/>
              </a:rPr>
            </a:br>
            <a:r>
              <a:rPr lang="en-US" sz="1100" i="1">
                <a:latin typeface="Fira Sans"/>
                <a:cs typeface="Helvetica"/>
              </a:rPr>
              <a:t>8:00 am – 5:00 pm</a:t>
            </a:r>
          </a:p>
          <a:p>
            <a:pPr algn="ctr">
              <a:spcAft>
                <a:spcPts val="1000"/>
              </a:spcAft>
            </a:pPr>
            <a:r>
              <a:rPr lang="en-US" sz="1100" i="1">
                <a:latin typeface="Fira Sans"/>
                <a:cs typeface="Helvetica"/>
              </a:rPr>
              <a:t>Attendee tour:</a:t>
            </a:r>
            <a:br>
              <a:rPr lang="en-US" sz="1100" i="1">
                <a:latin typeface="Fira Sans"/>
              </a:rPr>
            </a:br>
            <a:r>
              <a:rPr lang="en-US" sz="1100" i="1">
                <a:latin typeface="Fira Sans"/>
                <a:cs typeface="Helvetica"/>
              </a:rPr>
              <a:t>2:00 pm – 3:00 pm </a:t>
            </a:r>
          </a:p>
          <a:p>
            <a:pPr algn="ctr">
              <a:spcAft>
                <a:spcPts val="1000"/>
              </a:spcAft>
            </a:pPr>
            <a:r>
              <a:rPr lang="en-US" sz="1100" i="1">
                <a:latin typeface="Fira Sans"/>
                <a:cs typeface="Helvetica"/>
              </a:rPr>
              <a:t>Utility Recruiter Panel:</a:t>
            </a:r>
            <a:br>
              <a:rPr lang="en-US" sz="1100" i="1">
                <a:latin typeface="Fira Sans"/>
              </a:rPr>
            </a:br>
            <a:r>
              <a:rPr lang="en-US" sz="1100" i="1">
                <a:latin typeface="Fira Sans"/>
                <a:cs typeface="Helvetica"/>
              </a:rPr>
              <a:t>5:00 pm – 6:00 pm</a:t>
            </a:r>
            <a:endParaRPr lang="en-US">
              <a:latin typeface="Fira Sans"/>
            </a:endParaRPr>
          </a:p>
          <a:p>
            <a:pPr algn="ctr">
              <a:spcAft>
                <a:spcPts val="1000"/>
              </a:spcAft>
            </a:pPr>
            <a:endParaRPr lang="en-US" sz="1100" i="1">
              <a:latin typeface="Helvetica" pitchFamily="2" charset="0"/>
            </a:endParaRPr>
          </a:p>
        </p:txBody>
      </p:sp>
      <p:sp>
        <p:nvSpPr>
          <p:cNvPr id="12" name="TextBox 11">
            <a:extLst>
              <a:ext uri="{FF2B5EF4-FFF2-40B4-BE49-F238E27FC236}">
                <a16:creationId xmlns:a16="http://schemas.microsoft.com/office/drawing/2014/main" id="{5FE71FC9-ADAE-AFE1-1649-6812DADAD9B5}"/>
              </a:ext>
            </a:extLst>
          </p:cNvPr>
          <p:cNvSpPr txBox="1"/>
          <p:nvPr/>
        </p:nvSpPr>
        <p:spPr>
          <a:xfrm>
            <a:off x="5341640" y="2848129"/>
            <a:ext cx="2279316" cy="2764859"/>
          </a:xfrm>
          <a:prstGeom prst="rect">
            <a:avLst/>
          </a:prstGeom>
          <a:noFill/>
        </p:spPr>
        <p:txBody>
          <a:bodyPr wrap="square" lIns="91440" tIns="45720" rIns="91440" bIns="45720" anchor="t">
            <a:spAutoFit/>
          </a:bodyPr>
          <a:lstStyle/>
          <a:p>
            <a:pPr algn="ctr">
              <a:spcAft>
                <a:spcPts val="1000"/>
              </a:spcAft>
            </a:pPr>
            <a:r>
              <a:rPr lang="en-US" sz="1100" i="1">
                <a:effectLst/>
                <a:latin typeface="Fira Sans"/>
                <a:cs typeface="Helvetica"/>
              </a:rPr>
              <a:t>Morning Keynote:</a:t>
            </a:r>
            <a:br>
              <a:rPr lang="en-US" sz="1100" i="1">
                <a:effectLst/>
                <a:latin typeface="Fira Sans"/>
              </a:rPr>
            </a:br>
            <a:r>
              <a:rPr lang="en-US" sz="1100" i="1">
                <a:latin typeface="Fira Sans"/>
                <a:cs typeface="Helvetica"/>
              </a:rPr>
              <a:t>9:15 am – 10:15 am</a:t>
            </a:r>
            <a:endParaRPr lang="en-US" sz="1100" i="1">
              <a:effectLst/>
              <a:latin typeface="Fira Sans"/>
              <a:cs typeface="Helvetica"/>
            </a:endParaRPr>
          </a:p>
          <a:p>
            <a:pPr algn="ctr">
              <a:spcAft>
                <a:spcPts val="1000"/>
              </a:spcAft>
            </a:pPr>
            <a:r>
              <a:rPr lang="en-US" sz="1100" i="1">
                <a:effectLst/>
                <a:latin typeface="Fira Sans"/>
                <a:cs typeface="Helvetica"/>
              </a:rPr>
              <a:t>Exhibit Hall Open: </a:t>
            </a:r>
            <a:br>
              <a:rPr lang="en-US" sz="1100" i="1">
                <a:effectLst/>
                <a:latin typeface="Fira Sans"/>
              </a:rPr>
            </a:br>
            <a:r>
              <a:rPr lang="en-US" sz="1100" i="1">
                <a:effectLst/>
                <a:latin typeface="Fira Sans"/>
                <a:cs typeface="Helvetica"/>
              </a:rPr>
              <a:t>10:00 am - 5:00 pm </a:t>
            </a:r>
          </a:p>
          <a:p>
            <a:pPr algn="ctr">
              <a:spcAft>
                <a:spcPts val="1000"/>
              </a:spcAft>
            </a:pPr>
            <a:r>
              <a:rPr lang="en-US" sz="1100" i="1">
                <a:effectLst/>
                <a:latin typeface="Fira Sans"/>
                <a:cs typeface="Helvetica"/>
              </a:rPr>
              <a:t>Student Meetup: </a:t>
            </a:r>
            <a:br>
              <a:rPr lang="en-US" sz="1100" i="1">
                <a:effectLst/>
                <a:latin typeface="Fira Sans"/>
              </a:rPr>
            </a:br>
            <a:r>
              <a:rPr lang="en-US" sz="1100" i="1">
                <a:effectLst/>
                <a:latin typeface="Fira Sans"/>
                <a:cs typeface="Helvetica"/>
              </a:rPr>
              <a:t>10:00 am - 11:00 pm </a:t>
            </a:r>
          </a:p>
          <a:p>
            <a:pPr algn="ctr">
              <a:spcAft>
                <a:spcPts val="1000"/>
              </a:spcAft>
            </a:pPr>
            <a:r>
              <a:rPr lang="en-US" sz="1100" i="1">
                <a:effectLst/>
                <a:latin typeface="Fira Sans"/>
                <a:cs typeface="Helvetica"/>
              </a:rPr>
              <a:t>Connections Lunch: </a:t>
            </a:r>
            <a:br>
              <a:rPr lang="en-US" sz="1100" i="1">
                <a:effectLst/>
                <a:latin typeface="Fira Sans"/>
              </a:rPr>
            </a:br>
            <a:r>
              <a:rPr lang="en-US" sz="1100" i="1">
                <a:effectLst/>
                <a:latin typeface="Fira Sans"/>
                <a:cs typeface="Helvetica"/>
              </a:rPr>
              <a:t>11:45 am - 1:00 pm </a:t>
            </a:r>
            <a:endParaRPr lang="en-US" sz="1100">
              <a:effectLst/>
              <a:latin typeface="Fira Sans"/>
              <a:cs typeface="Helvetica"/>
            </a:endParaRPr>
          </a:p>
          <a:p>
            <a:pPr algn="ctr">
              <a:spcAft>
                <a:spcPts val="1000"/>
              </a:spcAft>
            </a:pPr>
            <a:r>
              <a:rPr lang="en-US" sz="1100" i="1">
                <a:latin typeface="Fira Sans"/>
                <a:cs typeface="Helvetica"/>
              </a:rPr>
              <a:t>Afternoon Keynote:</a:t>
            </a:r>
            <a:br>
              <a:rPr lang="en-US" sz="1100" i="1">
                <a:latin typeface="Fira Sans"/>
              </a:rPr>
            </a:br>
            <a:r>
              <a:rPr lang="en-US" sz="1100" i="1">
                <a:latin typeface="Fira Sans"/>
                <a:cs typeface="Helvetica"/>
              </a:rPr>
              <a:t>3:15 pm – 4:15 pm</a:t>
            </a:r>
          </a:p>
          <a:p>
            <a:pPr algn="ctr">
              <a:spcAft>
                <a:spcPts val="1000"/>
              </a:spcAft>
            </a:pPr>
            <a:r>
              <a:rPr lang="en-US" sz="1100" i="1">
                <a:effectLst/>
                <a:latin typeface="Fira Sans"/>
                <a:cs typeface="Helvetica"/>
              </a:rPr>
              <a:t>DTECH Networking Party: </a:t>
            </a:r>
            <a:br>
              <a:rPr lang="en-US" sz="1100" i="1">
                <a:effectLst/>
                <a:latin typeface="Fira Sans"/>
              </a:rPr>
            </a:br>
            <a:r>
              <a:rPr lang="en-US" sz="1100" i="1">
                <a:effectLst/>
                <a:latin typeface="Fira Sans"/>
                <a:cs typeface="Helvetica"/>
              </a:rPr>
              <a:t>5:00 pm - 6:30 pm</a:t>
            </a:r>
            <a:endParaRPr lang="en-US" sz="1100">
              <a:effectLst/>
              <a:latin typeface="Fira Sans"/>
              <a:cs typeface="Helvetica"/>
            </a:endParaRPr>
          </a:p>
        </p:txBody>
      </p:sp>
      <p:sp>
        <p:nvSpPr>
          <p:cNvPr id="13" name="TextBox 12">
            <a:extLst>
              <a:ext uri="{FF2B5EF4-FFF2-40B4-BE49-F238E27FC236}">
                <a16:creationId xmlns:a16="http://schemas.microsoft.com/office/drawing/2014/main" id="{162EC58C-1FFF-6D32-9A86-880AC2ECB3F7}"/>
              </a:ext>
            </a:extLst>
          </p:cNvPr>
          <p:cNvSpPr txBox="1"/>
          <p:nvPr/>
        </p:nvSpPr>
        <p:spPr>
          <a:xfrm>
            <a:off x="7718044" y="2848129"/>
            <a:ext cx="2269380" cy="2128788"/>
          </a:xfrm>
          <a:prstGeom prst="rect">
            <a:avLst/>
          </a:prstGeom>
          <a:noFill/>
        </p:spPr>
        <p:txBody>
          <a:bodyPr wrap="square" lIns="91440" tIns="45720" rIns="91440" bIns="45720" anchor="t">
            <a:spAutoFit/>
          </a:bodyPr>
          <a:lstStyle/>
          <a:p>
            <a:pPr algn="ctr">
              <a:spcAft>
                <a:spcPts val="1000"/>
              </a:spcAft>
            </a:pPr>
            <a:r>
              <a:rPr lang="en-US" sz="1100" i="1">
                <a:effectLst/>
                <a:latin typeface="Fira Sans"/>
                <a:cs typeface="Helvetica"/>
              </a:rPr>
              <a:t>Registration: </a:t>
            </a:r>
            <a:br>
              <a:rPr lang="en-US" sz="1100" i="1">
                <a:effectLst/>
                <a:latin typeface="Fira Sans"/>
              </a:rPr>
            </a:br>
            <a:r>
              <a:rPr lang="en-US" sz="1100" i="1">
                <a:effectLst/>
                <a:latin typeface="Fira Sans"/>
                <a:cs typeface="Helvetica"/>
              </a:rPr>
              <a:t>8:00 am - 11:00 </a:t>
            </a:r>
            <a:r>
              <a:rPr lang="en-US" sz="1100" i="1">
                <a:latin typeface="Fira Sans"/>
                <a:cs typeface="Helvetica"/>
              </a:rPr>
              <a:t>a</a:t>
            </a:r>
            <a:r>
              <a:rPr lang="en-US" sz="1100" i="1">
                <a:effectLst/>
                <a:latin typeface="Fira Sans"/>
                <a:cs typeface="Helvetica"/>
              </a:rPr>
              <a:t>m </a:t>
            </a:r>
          </a:p>
          <a:p>
            <a:pPr algn="ctr">
              <a:spcAft>
                <a:spcPts val="1000"/>
              </a:spcAft>
            </a:pPr>
            <a:r>
              <a:rPr lang="en-US" sz="1100" i="1">
                <a:effectLst/>
                <a:latin typeface="Fira Sans"/>
                <a:cs typeface="Helvetica"/>
              </a:rPr>
              <a:t>Exhibit Hall Open: </a:t>
            </a:r>
            <a:br>
              <a:rPr lang="en-US" sz="1100" i="1">
                <a:effectLst/>
                <a:latin typeface="Fira Sans"/>
              </a:rPr>
            </a:br>
            <a:r>
              <a:rPr lang="en-US" sz="1100" i="1">
                <a:effectLst/>
                <a:latin typeface="Fira Sans"/>
                <a:cs typeface="Helvetica"/>
              </a:rPr>
              <a:t>9:00 am - 1:00 pm </a:t>
            </a:r>
          </a:p>
          <a:p>
            <a:pPr algn="ctr">
              <a:spcAft>
                <a:spcPts val="1000"/>
              </a:spcAft>
            </a:pPr>
            <a:r>
              <a:rPr lang="en-US" sz="1100" i="1">
                <a:latin typeface="Fira Sans"/>
                <a:cs typeface="Helvetica"/>
              </a:rPr>
              <a:t>Exhibit Excellence Awards:</a:t>
            </a:r>
            <a:br>
              <a:rPr lang="en-US" sz="1100" i="1">
                <a:latin typeface="Fira Sans"/>
              </a:rPr>
            </a:br>
            <a:r>
              <a:rPr lang="en-US" sz="1100" i="1">
                <a:latin typeface="Fira Sans"/>
                <a:cs typeface="Helvetica"/>
              </a:rPr>
              <a:t>11:00 am – 11:30 am</a:t>
            </a:r>
          </a:p>
          <a:p>
            <a:pPr algn="ctr">
              <a:spcAft>
                <a:spcPts val="1000"/>
              </a:spcAft>
            </a:pPr>
            <a:r>
              <a:rPr lang="en-US" sz="1100" i="1">
                <a:effectLst/>
                <a:latin typeface="Fira Sans"/>
                <a:cs typeface="Helvetica"/>
              </a:rPr>
              <a:t>Initiate Awards:</a:t>
            </a:r>
            <a:br>
              <a:rPr lang="en-US" sz="1100" i="1">
                <a:effectLst/>
                <a:latin typeface="Fira Sans"/>
              </a:rPr>
            </a:br>
            <a:r>
              <a:rPr lang="en-US" sz="1100" i="1">
                <a:latin typeface="Fira Sans"/>
                <a:cs typeface="Helvetica"/>
              </a:rPr>
              <a:t>10:30 am – 11:00 am</a:t>
            </a:r>
          </a:p>
          <a:p>
            <a:pPr algn="ctr">
              <a:spcAft>
                <a:spcPts val="1000"/>
              </a:spcAft>
            </a:pPr>
            <a:endParaRPr lang="en-US" sz="1100" i="1">
              <a:latin typeface="Helvetica" pitchFamily="2" charset="0"/>
              <a:cs typeface="Helvetica" pitchFamily="2" charset="0"/>
            </a:endParaRPr>
          </a:p>
        </p:txBody>
      </p:sp>
      <p:sp>
        <p:nvSpPr>
          <p:cNvPr id="14" name="Rectangle 13">
            <a:extLst>
              <a:ext uri="{FF2B5EF4-FFF2-40B4-BE49-F238E27FC236}">
                <a16:creationId xmlns:a16="http://schemas.microsoft.com/office/drawing/2014/main" id="{4B9F0931-E3F1-9605-40D8-F7CEA08E3A14}"/>
              </a:ext>
            </a:extLst>
          </p:cNvPr>
          <p:cNvSpPr/>
          <p:nvPr/>
        </p:nvSpPr>
        <p:spPr>
          <a:xfrm>
            <a:off x="582148" y="2793265"/>
            <a:ext cx="2279316" cy="284858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80A263-52C7-E9DB-866E-D66845F99CCA}"/>
              </a:ext>
            </a:extLst>
          </p:cNvPr>
          <p:cNvSpPr/>
          <p:nvPr/>
        </p:nvSpPr>
        <p:spPr>
          <a:xfrm>
            <a:off x="2971312" y="2793265"/>
            <a:ext cx="2279316" cy="284858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5F4010-C79F-4173-C02B-3FFA2916338B}"/>
              </a:ext>
            </a:extLst>
          </p:cNvPr>
          <p:cNvSpPr/>
          <p:nvPr/>
        </p:nvSpPr>
        <p:spPr>
          <a:xfrm>
            <a:off x="5347716" y="2793265"/>
            <a:ext cx="2273240" cy="284858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7CE3F6-0D56-6623-7B62-B1F95D4B579F}"/>
              </a:ext>
            </a:extLst>
          </p:cNvPr>
          <p:cNvSpPr/>
          <p:nvPr/>
        </p:nvSpPr>
        <p:spPr>
          <a:xfrm>
            <a:off x="7716012" y="2793265"/>
            <a:ext cx="2279316" cy="284858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29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DC0D8-CDC1-3B0E-0ADC-7A8BCAE76AEC}"/>
              </a:ext>
            </a:extLst>
          </p:cNvPr>
          <p:cNvSpPr>
            <a:spLocks noGrp="1"/>
          </p:cNvSpPr>
          <p:nvPr>
            <p:ph type="title"/>
          </p:nvPr>
        </p:nvSpPr>
        <p:spPr/>
        <p:txBody>
          <a:bodyPr/>
          <a:lstStyle/>
          <a:p>
            <a:r>
              <a:rPr lang="en-US"/>
              <a:t>Affinity Group Meet Ups </a:t>
            </a:r>
          </a:p>
        </p:txBody>
      </p:sp>
      <p:graphicFrame>
        <p:nvGraphicFramePr>
          <p:cNvPr id="5" name="Table 4">
            <a:extLst>
              <a:ext uri="{FF2B5EF4-FFF2-40B4-BE49-F238E27FC236}">
                <a16:creationId xmlns:a16="http://schemas.microsoft.com/office/drawing/2014/main" id="{93C0E060-2266-553E-C76A-02E7A6E223CE}"/>
              </a:ext>
            </a:extLst>
          </p:cNvPr>
          <p:cNvGraphicFramePr>
            <a:graphicFrameLocks noGrp="1"/>
          </p:cNvGraphicFramePr>
          <p:nvPr>
            <p:extLst>
              <p:ext uri="{D42A27DB-BD31-4B8C-83A1-F6EECF244321}">
                <p14:modId xmlns:p14="http://schemas.microsoft.com/office/powerpoint/2010/main" val="1192483455"/>
              </p:ext>
            </p:extLst>
          </p:nvPr>
        </p:nvGraphicFramePr>
        <p:xfrm>
          <a:off x="320567" y="2670196"/>
          <a:ext cx="11227365" cy="2849784"/>
        </p:xfrm>
        <a:graphic>
          <a:graphicData uri="http://schemas.openxmlformats.org/drawingml/2006/table">
            <a:tbl>
              <a:tblPr firstRow="1" bandRow="1">
                <a:tableStyleId>{2D5ABB26-0587-4C30-8999-92F81FD0307C}</a:tableStyleId>
              </a:tblPr>
              <a:tblGrid>
                <a:gridCol w="2487294">
                  <a:extLst>
                    <a:ext uri="{9D8B030D-6E8A-4147-A177-3AD203B41FA5}">
                      <a16:colId xmlns:a16="http://schemas.microsoft.com/office/drawing/2014/main" val="267222084"/>
                    </a:ext>
                  </a:extLst>
                </a:gridCol>
                <a:gridCol w="2913357">
                  <a:extLst>
                    <a:ext uri="{9D8B030D-6E8A-4147-A177-3AD203B41FA5}">
                      <a16:colId xmlns:a16="http://schemas.microsoft.com/office/drawing/2014/main" val="3308398167"/>
                    </a:ext>
                  </a:extLst>
                </a:gridCol>
                <a:gridCol w="2913357">
                  <a:extLst>
                    <a:ext uri="{9D8B030D-6E8A-4147-A177-3AD203B41FA5}">
                      <a16:colId xmlns:a16="http://schemas.microsoft.com/office/drawing/2014/main" val="3613363418"/>
                    </a:ext>
                  </a:extLst>
                </a:gridCol>
                <a:gridCol w="2913357">
                  <a:extLst>
                    <a:ext uri="{9D8B030D-6E8A-4147-A177-3AD203B41FA5}">
                      <a16:colId xmlns:a16="http://schemas.microsoft.com/office/drawing/2014/main" val="2878018686"/>
                    </a:ext>
                  </a:extLst>
                </a:gridCol>
              </a:tblGrid>
              <a:tr h="474964">
                <a:tc>
                  <a:txBody>
                    <a:bodyPr/>
                    <a:lstStyle/>
                    <a:p>
                      <a:pPr marL="0" marR="0" algn="ctr"/>
                      <a:r>
                        <a:rPr lang="en-US" sz="1400" b="1">
                          <a:solidFill>
                            <a:schemeClr val="bg1"/>
                          </a:solidFill>
                          <a:effectLst/>
                          <a:latin typeface="Fira Sans" panose="020B0503050000020004" pitchFamily="34" charset="0"/>
                        </a:rPr>
                        <a:t>Time</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solidFill>
                      <a:srgbClr val="5C1986"/>
                    </a:solidFill>
                  </a:tcPr>
                </a:tc>
                <a:tc>
                  <a:txBody>
                    <a:bodyPr/>
                    <a:lstStyle/>
                    <a:p>
                      <a:pPr marL="0" marR="0" algn="ctr"/>
                      <a:r>
                        <a:rPr lang="en-US" sz="1400" b="1">
                          <a:solidFill>
                            <a:schemeClr val="bg1"/>
                          </a:solidFill>
                          <a:effectLst/>
                          <a:latin typeface="Fira Sans" panose="020B0503050000020004" pitchFamily="34" charset="0"/>
                        </a:rPr>
                        <a:t>Tuesday March 25</a:t>
                      </a:r>
                      <a:r>
                        <a:rPr lang="en-US" sz="1400" b="1" baseline="30000">
                          <a:solidFill>
                            <a:schemeClr val="bg1"/>
                          </a:solidFill>
                          <a:effectLst/>
                          <a:latin typeface="Fira Sans" panose="020B0503050000020004" pitchFamily="34" charset="0"/>
                        </a:rPr>
                        <a:t>th</a:t>
                      </a:r>
                      <a:r>
                        <a:rPr lang="en-US" sz="1400" b="1">
                          <a:solidFill>
                            <a:schemeClr val="bg1"/>
                          </a:solidFill>
                          <a:effectLst/>
                          <a:latin typeface="Fira Sans" panose="020B0503050000020004" pitchFamily="34" charset="0"/>
                        </a:rPr>
                        <a:t>  </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solidFill>
                      <a:srgbClr val="5C1986"/>
                    </a:solidFill>
                  </a:tcPr>
                </a:tc>
                <a:tc>
                  <a:txBody>
                    <a:bodyPr/>
                    <a:lstStyle/>
                    <a:p>
                      <a:pPr marL="0" marR="0" algn="ctr"/>
                      <a:r>
                        <a:rPr lang="en-US" sz="1400" b="1">
                          <a:solidFill>
                            <a:schemeClr val="bg1"/>
                          </a:solidFill>
                          <a:effectLst/>
                          <a:latin typeface="Fira Sans" panose="020B0503050000020004" pitchFamily="34" charset="0"/>
                        </a:rPr>
                        <a:t>Wednesday March 26</a:t>
                      </a:r>
                      <a:r>
                        <a:rPr lang="en-US" sz="1400" b="1" baseline="30000">
                          <a:solidFill>
                            <a:schemeClr val="bg1"/>
                          </a:solidFill>
                          <a:effectLst/>
                          <a:latin typeface="Fira Sans" panose="020B0503050000020004" pitchFamily="34" charset="0"/>
                        </a:rPr>
                        <a:t>th</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solidFill>
                      <a:srgbClr val="5C1986"/>
                    </a:solidFill>
                  </a:tcPr>
                </a:tc>
                <a:tc>
                  <a:txBody>
                    <a:bodyPr/>
                    <a:lstStyle/>
                    <a:p>
                      <a:pPr marL="0" marR="0" algn="ctr"/>
                      <a:r>
                        <a:rPr lang="en-US" sz="1400" b="1">
                          <a:solidFill>
                            <a:schemeClr val="bg1"/>
                          </a:solidFill>
                          <a:effectLst/>
                          <a:latin typeface="Fira Sans" panose="020B0503050000020004" pitchFamily="34" charset="0"/>
                        </a:rPr>
                        <a:t>Thursday March 27</a:t>
                      </a:r>
                      <a:r>
                        <a:rPr lang="en-US" sz="1400" b="1" baseline="30000">
                          <a:solidFill>
                            <a:schemeClr val="bg1"/>
                          </a:solidFill>
                          <a:effectLst/>
                          <a:latin typeface="Fira Sans" panose="020B0503050000020004" pitchFamily="34" charset="0"/>
                        </a:rPr>
                        <a:t>th</a:t>
                      </a:r>
                      <a:r>
                        <a:rPr lang="en-US" sz="1400" b="1">
                          <a:solidFill>
                            <a:schemeClr val="bg1"/>
                          </a:solidFill>
                          <a:effectLst/>
                          <a:latin typeface="Fira Sans" panose="020B0503050000020004" pitchFamily="34" charset="0"/>
                        </a:rPr>
                        <a:t> </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solidFill>
                      <a:srgbClr val="5C1986"/>
                    </a:solidFill>
                  </a:tcPr>
                </a:tc>
                <a:extLst>
                  <a:ext uri="{0D108BD9-81ED-4DB2-BD59-A6C34878D82A}">
                    <a16:rowId xmlns:a16="http://schemas.microsoft.com/office/drawing/2014/main" val="3427171287"/>
                  </a:ext>
                </a:extLst>
              </a:tr>
              <a:tr h="474964">
                <a:tc>
                  <a:txBody>
                    <a:bodyPr/>
                    <a:lstStyle/>
                    <a:p>
                      <a:pPr marL="0" marR="0" algn="ctr"/>
                      <a:r>
                        <a:rPr lang="en-US" sz="1400" b="1">
                          <a:solidFill>
                            <a:schemeClr val="bg1"/>
                          </a:solidFill>
                          <a:effectLst/>
                          <a:latin typeface="Fira Sans" panose="020B0503050000020004" pitchFamily="34" charset="0"/>
                        </a:rPr>
                        <a:t>10:00 AM – 11:00 AM</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9087B0"/>
                    </a:solidFill>
                  </a:tcPr>
                </a:tc>
                <a:tc>
                  <a:txBody>
                    <a:bodyPr/>
                    <a:lstStyle/>
                    <a:p>
                      <a:pPr marL="0" marR="0" algn="ctr"/>
                      <a:r>
                        <a:rPr lang="en-US" sz="1400" b="0">
                          <a:effectLst/>
                          <a:latin typeface="Fira Sans" panose="020B0503050000020004" pitchFamily="34" charset="0"/>
                        </a:rPr>
                        <a:t> </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Future Energy Leaders Students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Veteran </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3225569"/>
                  </a:ext>
                </a:extLst>
              </a:tr>
              <a:tr h="474964">
                <a:tc>
                  <a:txBody>
                    <a:bodyPr/>
                    <a:lstStyle/>
                    <a:p>
                      <a:pPr marL="0" marR="0" algn="ctr"/>
                      <a:r>
                        <a:rPr lang="en-US" sz="1400" b="1">
                          <a:solidFill>
                            <a:schemeClr val="bg1"/>
                          </a:solidFill>
                          <a:effectLst/>
                          <a:latin typeface="Fira Sans" panose="020B0503050000020004" pitchFamily="34" charset="0"/>
                        </a:rPr>
                        <a:t>11:00 AM – 12:00 PM</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9087B0"/>
                    </a:solidFill>
                  </a:tcPr>
                </a:tc>
                <a:tc>
                  <a:txBody>
                    <a:bodyPr/>
                    <a:lstStyle/>
                    <a:p>
                      <a:pPr marL="0" marR="0" algn="ctr"/>
                      <a:r>
                        <a:rPr lang="en-US" sz="1400" b="0">
                          <a:effectLst/>
                          <a:latin typeface="Fira Sans" panose="020B0503050000020004" pitchFamily="34" charset="0"/>
                        </a:rPr>
                        <a:t>Muni / Co-op</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Government</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Hispanic / Latino Professionals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8489671"/>
                  </a:ext>
                </a:extLst>
              </a:tr>
              <a:tr h="474964">
                <a:tc>
                  <a:txBody>
                    <a:bodyPr/>
                    <a:lstStyle/>
                    <a:p>
                      <a:pPr marL="0" marR="0" algn="ctr"/>
                      <a:r>
                        <a:rPr lang="en-US" sz="1400" b="1">
                          <a:solidFill>
                            <a:schemeClr val="bg1"/>
                          </a:solidFill>
                          <a:effectLst/>
                          <a:latin typeface="Fira Sans" panose="020B0503050000020004" pitchFamily="34" charset="0"/>
                        </a:rPr>
                        <a:t>1:00 PM – 2:00 PM</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9087B0"/>
                    </a:solidFill>
                  </a:tcPr>
                </a:tc>
                <a:tc>
                  <a:txBody>
                    <a:bodyPr/>
                    <a:lstStyle/>
                    <a:p>
                      <a:pPr marL="0" marR="0" algn="ctr"/>
                      <a:r>
                        <a:rPr lang="en-US" sz="1400" b="0">
                          <a:effectLst/>
                          <a:latin typeface="Fira Sans" panose="020B0503050000020004" pitchFamily="34" charset="0"/>
                        </a:rPr>
                        <a:t>Female Professionals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Asian Professionals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 </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7843757"/>
                  </a:ext>
                </a:extLst>
              </a:tr>
              <a:tr h="474964">
                <a:tc>
                  <a:txBody>
                    <a:bodyPr/>
                    <a:lstStyle/>
                    <a:p>
                      <a:pPr marL="0" marR="0" algn="ctr"/>
                      <a:r>
                        <a:rPr lang="en-US" sz="1400" b="1">
                          <a:solidFill>
                            <a:schemeClr val="bg1"/>
                          </a:solidFill>
                          <a:effectLst/>
                          <a:latin typeface="Fira Sans" panose="020B0503050000020004" pitchFamily="34" charset="0"/>
                        </a:rPr>
                        <a:t>2:30 PM – 3:30 PM</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9087B0"/>
                    </a:solidFill>
                  </a:tcPr>
                </a:tc>
                <a:tc>
                  <a:txBody>
                    <a:bodyPr/>
                    <a:lstStyle/>
                    <a:p>
                      <a:pPr marL="0" marR="0" algn="ctr"/>
                      <a:r>
                        <a:rPr lang="en-US" sz="1400" b="0">
                          <a:effectLst/>
                          <a:latin typeface="Fira Sans" panose="020B0503050000020004" pitchFamily="34" charset="0"/>
                        </a:rPr>
                        <a:t>LGBTQ Professionals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Black Professionals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algn="ctr"/>
                      <a:r>
                        <a:rPr lang="en-US" sz="1400" b="0">
                          <a:effectLst/>
                          <a:latin typeface="Fira Sans" panose="020B0503050000020004" pitchFamily="34" charset="0"/>
                        </a:rPr>
                        <a:t> </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9769832"/>
                  </a:ext>
                </a:extLst>
              </a:tr>
              <a:tr h="474964">
                <a:tc>
                  <a:txBody>
                    <a:bodyPr/>
                    <a:lstStyle/>
                    <a:p>
                      <a:pPr marL="0" marR="0" algn="ctr"/>
                      <a:r>
                        <a:rPr lang="en-US" sz="1400" b="1">
                          <a:solidFill>
                            <a:schemeClr val="bg1"/>
                          </a:solidFill>
                          <a:effectLst/>
                          <a:latin typeface="Fira Sans" panose="020B0503050000020004" pitchFamily="34" charset="0"/>
                        </a:rPr>
                        <a:t>3:30 PM – 4:30 PM</a:t>
                      </a:r>
                      <a:endParaRPr lang="en-US" sz="1400" b="1">
                        <a:solidFill>
                          <a:schemeClr val="bg1"/>
                        </a:solidFill>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solidFill>
                      <a:srgbClr val="9087B0"/>
                    </a:solidFill>
                  </a:tcPr>
                </a:tc>
                <a:tc>
                  <a:txBody>
                    <a:bodyPr/>
                    <a:lstStyle/>
                    <a:p>
                      <a:pPr marL="0" marR="0" algn="ctr"/>
                      <a:r>
                        <a:rPr lang="en-US" sz="1400" b="0">
                          <a:effectLst/>
                          <a:latin typeface="Fira Sans" panose="020B0503050000020004" pitchFamily="34" charset="0"/>
                        </a:rPr>
                        <a:t>International Attendees</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solidFill>
                      <a:schemeClr val="bg1"/>
                    </a:solidFill>
                  </a:tcPr>
                </a:tc>
                <a:tc>
                  <a:txBody>
                    <a:bodyPr/>
                    <a:lstStyle/>
                    <a:p>
                      <a:pPr marL="0" marR="0" algn="ctr"/>
                      <a:r>
                        <a:rPr lang="en-US" sz="1400" b="0">
                          <a:effectLst/>
                          <a:latin typeface="Fira Sans" panose="020B0503050000020004" pitchFamily="34" charset="0"/>
                        </a:rPr>
                        <a:t> </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solidFill>
                      <a:schemeClr val="bg1"/>
                    </a:solidFill>
                  </a:tcPr>
                </a:tc>
                <a:tc>
                  <a:txBody>
                    <a:bodyPr/>
                    <a:lstStyle/>
                    <a:p>
                      <a:pPr marL="0" marR="0" algn="ctr"/>
                      <a:r>
                        <a:rPr lang="en-US" sz="1400" b="0">
                          <a:effectLst/>
                          <a:latin typeface="Fira Sans" panose="020B0503050000020004" pitchFamily="34" charset="0"/>
                        </a:rPr>
                        <a:t> </a:t>
                      </a:r>
                      <a:endParaRPr lang="en-US" sz="1400" b="0">
                        <a:effectLst/>
                        <a:latin typeface="Fira Sans" panose="020B0503050000020004" pitchFamily="34" charset="0"/>
                        <a:ea typeface="Yu Gothic" panose="020B0400000000000000" pitchFamily="34" charset="-128"/>
                        <a:cs typeface="Arial" panose="020B0604020202020204" pitchFamily="34"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184177236"/>
                  </a:ext>
                </a:extLst>
              </a:tr>
            </a:tbl>
          </a:graphicData>
        </a:graphic>
      </p:graphicFrame>
      <p:sp>
        <p:nvSpPr>
          <p:cNvPr id="6" name="TextBox 5">
            <a:extLst>
              <a:ext uri="{FF2B5EF4-FFF2-40B4-BE49-F238E27FC236}">
                <a16:creationId xmlns:a16="http://schemas.microsoft.com/office/drawing/2014/main" id="{8C338C89-8E3A-AB51-B983-6B99AAAEF0B3}"/>
              </a:ext>
            </a:extLst>
          </p:cNvPr>
          <p:cNvSpPr txBox="1"/>
          <p:nvPr/>
        </p:nvSpPr>
        <p:spPr>
          <a:xfrm>
            <a:off x="8533838" y="533977"/>
            <a:ext cx="3014095" cy="461665"/>
          </a:xfrm>
          <a:prstGeom prst="rect">
            <a:avLst/>
          </a:prstGeom>
          <a:solidFill>
            <a:srgbClr val="EA32A0"/>
          </a:solidFill>
        </p:spPr>
        <p:txBody>
          <a:bodyPr wrap="none" rtlCol="0">
            <a:spAutoFit/>
          </a:bodyPr>
          <a:lstStyle/>
          <a:p>
            <a:r>
              <a:rPr lang="en-US" sz="2400">
                <a:solidFill>
                  <a:schemeClr val="bg1"/>
                </a:solidFill>
              </a:rPr>
              <a:t>All held in Room D227 </a:t>
            </a:r>
          </a:p>
        </p:txBody>
      </p:sp>
      <p:sp>
        <p:nvSpPr>
          <p:cNvPr id="8" name="TextBox 7">
            <a:extLst>
              <a:ext uri="{FF2B5EF4-FFF2-40B4-BE49-F238E27FC236}">
                <a16:creationId xmlns:a16="http://schemas.microsoft.com/office/drawing/2014/main" id="{9F85C558-9179-53D5-06E5-66C4D3BE7AD8}"/>
              </a:ext>
            </a:extLst>
          </p:cNvPr>
          <p:cNvSpPr txBox="1"/>
          <p:nvPr/>
        </p:nvSpPr>
        <p:spPr>
          <a:xfrm>
            <a:off x="320567" y="1544552"/>
            <a:ext cx="9213177" cy="954107"/>
          </a:xfrm>
          <a:prstGeom prst="rect">
            <a:avLst/>
          </a:prstGeom>
          <a:solidFill>
            <a:schemeClr val="bg1">
              <a:alpha val="54000"/>
            </a:schemeClr>
          </a:solidFill>
        </p:spPr>
        <p:txBody>
          <a:bodyPr wrap="square">
            <a:spAutoFit/>
          </a:bodyPr>
          <a:lstStyle/>
          <a:p>
            <a:r>
              <a:rPr lang="en-US" sz="1400">
                <a:latin typeface="Fira Sans" panose="020B0503050000020004" pitchFamily="34" charset="0"/>
              </a:rPr>
              <a:t>Open to all attendees, meet ups are designed to bring together individuals who share commonalities that hold significant value in shaping their identities, as well as allies who support them. These shared affinities, along with mutual interests, serve as a pivotal cornerstone within the energy industry. Join these inclusive gatherings to connect with peers and foster new relationships within this vibrant community.</a:t>
            </a:r>
          </a:p>
        </p:txBody>
      </p:sp>
    </p:spTree>
    <p:extLst>
      <p:ext uri="{BB962C8B-B14F-4D97-AF65-F5344CB8AC3E}">
        <p14:creationId xmlns:p14="http://schemas.microsoft.com/office/powerpoint/2010/main" val="358868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6072-34B4-9F02-8D85-D7E659B4D9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4A554A-EE40-DFCB-A862-CEC4C0F1F2EC}"/>
              </a:ext>
            </a:extLst>
          </p:cNvPr>
          <p:cNvSpPr>
            <a:spLocks noGrp="1"/>
          </p:cNvSpPr>
          <p:nvPr>
            <p:ph type="title"/>
          </p:nvPr>
        </p:nvSpPr>
        <p:spPr/>
        <p:txBody>
          <a:bodyPr/>
          <a:lstStyle/>
          <a:p>
            <a:r>
              <a:rPr lang="en-US"/>
              <a:t>Networking Events</a:t>
            </a:r>
          </a:p>
        </p:txBody>
      </p:sp>
      <p:sp>
        <p:nvSpPr>
          <p:cNvPr id="6" name="Rectangle 5">
            <a:extLst>
              <a:ext uri="{FF2B5EF4-FFF2-40B4-BE49-F238E27FC236}">
                <a16:creationId xmlns:a16="http://schemas.microsoft.com/office/drawing/2014/main" id="{D0CB52FB-B31D-C8EA-43F9-819217322457}"/>
              </a:ext>
            </a:extLst>
          </p:cNvPr>
          <p:cNvSpPr/>
          <p:nvPr/>
        </p:nvSpPr>
        <p:spPr>
          <a:xfrm>
            <a:off x="553387" y="2042809"/>
            <a:ext cx="3461426" cy="72797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Fira Sans"/>
              </a:rPr>
              <a:t>Opening Reception</a:t>
            </a:r>
          </a:p>
        </p:txBody>
      </p:sp>
      <p:sp>
        <p:nvSpPr>
          <p:cNvPr id="2" name="Rectangle 1">
            <a:extLst>
              <a:ext uri="{FF2B5EF4-FFF2-40B4-BE49-F238E27FC236}">
                <a16:creationId xmlns:a16="http://schemas.microsoft.com/office/drawing/2014/main" id="{7070E089-BE2F-361E-199E-F631AF0DC840}"/>
              </a:ext>
            </a:extLst>
          </p:cNvPr>
          <p:cNvSpPr/>
          <p:nvPr/>
        </p:nvSpPr>
        <p:spPr>
          <a:xfrm>
            <a:off x="555287" y="4241999"/>
            <a:ext cx="3461426" cy="72797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Fira Sans"/>
              </a:rPr>
              <a:t>DTECH Networking Party </a:t>
            </a:r>
          </a:p>
        </p:txBody>
      </p:sp>
      <p:sp>
        <p:nvSpPr>
          <p:cNvPr id="3" name="Rectangle 2">
            <a:extLst>
              <a:ext uri="{FF2B5EF4-FFF2-40B4-BE49-F238E27FC236}">
                <a16:creationId xmlns:a16="http://schemas.microsoft.com/office/drawing/2014/main" id="{372850E9-1615-045E-1349-3617810CFD4F}"/>
              </a:ext>
            </a:extLst>
          </p:cNvPr>
          <p:cNvSpPr/>
          <p:nvPr/>
        </p:nvSpPr>
        <p:spPr>
          <a:xfrm>
            <a:off x="8177187" y="2042809"/>
            <a:ext cx="3461426" cy="72797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Fira Sans"/>
              </a:rPr>
              <a:t>Cantina Receptions</a:t>
            </a:r>
          </a:p>
        </p:txBody>
      </p:sp>
      <p:sp>
        <p:nvSpPr>
          <p:cNvPr id="5" name="Rectangle 4">
            <a:extLst>
              <a:ext uri="{FF2B5EF4-FFF2-40B4-BE49-F238E27FC236}">
                <a16:creationId xmlns:a16="http://schemas.microsoft.com/office/drawing/2014/main" id="{A5F64A3C-63CF-D5D1-6B95-14C8BB2B8748}"/>
              </a:ext>
            </a:extLst>
          </p:cNvPr>
          <p:cNvSpPr/>
          <p:nvPr/>
        </p:nvSpPr>
        <p:spPr>
          <a:xfrm>
            <a:off x="4363387" y="2037528"/>
            <a:ext cx="3461426" cy="72797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Fira Sans"/>
              </a:rPr>
              <a:t>5 O'clock Somewhere</a:t>
            </a:r>
            <a:endParaRPr lang="en-US"/>
          </a:p>
        </p:txBody>
      </p:sp>
      <p:sp>
        <p:nvSpPr>
          <p:cNvPr id="7" name="Rectangle 6">
            <a:extLst>
              <a:ext uri="{FF2B5EF4-FFF2-40B4-BE49-F238E27FC236}">
                <a16:creationId xmlns:a16="http://schemas.microsoft.com/office/drawing/2014/main" id="{4B399FAC-2296-198A-9D37-2498C2F6A9C0}"/>
              </a:ext>
            </a:extLst>
          </p:cNvPr>
          <p:cNvSpPr/>
          <p:nvPr/>
        </p:nvSpPr>
        <p:spPr>
          <a:xfrm>
            <a:off x="4365287" y="4246363"/>
            <a:ext cx="3461426" cy="72797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Fira Sans"/>
              </a:rPr>
              <a:t>Coffee</a:t>
            </a:r>
          </a:p>
        </p:txBody>
      </p:sp>
      <p:sp>
        <p:nvSpPr>
          <p:cNvPr id="8" name="Rectangle 7">
            <a:extLst>
              <a:ext uri="{FF2B5EF4-FFF2-40B4-BE49-F238E27FC236}">
                <a16:creationId xmlns:a16="http://schemas.microsoft.com/office/drawing/2014/main" id="{736065CD-C8E5-8FB3-D848-0DA3417C4681}"/>
              </a:ext>
            </a:extLst>
          </p:cNvPr>
          <p:cNvSpPr/>
          <p:nvPr/>
        </p:nvSpPr>
        <p:spPr>
          <a:xfrm>
            <a:off x="8177187" y="4246363"/>
            <a:ext cx="3461426" cy="72797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Fira Sans"/>
              </a:rPr>
              <a:t>Connections Lunch</a:t>
            </a:r>
          </a:p>
        </p:txBody>
      </p:sp>
      <p:sp>
        <p:nvSpPr>
          <p:cNvPr id="9" name="Rectangle 8">
            <a:extLst>
              <a:ext uri="{FF2B5EF4-FFF2-40B4-BE49-F238E27FC236}">
                <a16:creationId xmlns:a16="http://schemas.microsoft.com/office/drawing/2014/main" id="{0714378E-1936-6E2B-C912-E12E1EADC4A0}"/>
              </a:ext>
            </a:extLst>
          </p:cNvPr>
          <p:cNvSpPr/>
          <p:nvPr/>
        </p:nvSpPr>
        <p:spPr>
          <a:xfrm>
            <a:off x="553387" y="2856050"/>
            <a:ext cx="3461426" cy="1109324"/>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9D0B90-BFF7-608D-D835-5488D11C8261}"/>
              </a:ext>
            </a:extLst>
          </p:cNvPr>
          <p:cNvSpPr/>
          <p:nvPr/>
        </p:nvSpPr>
        <p:spPr>
          <a:xfrm>
            <a:off x="564933" y="5055240"/>
            <a:ext cx="3461426" cy="1109324"/>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48B0A3-8816-E46F-D067-EAC7EDF2B36D}"/>
              </a:ext>
            </a:extLst>
          </p:cNvPr>
          <p:cNvSpPr/>
          <p:nvPr/>
        </p:nvSpPr>
        <p:spPr>
          <a:xfrm>
            <a:off x="8177187" y="2856050"/>
            <a:ext cx="3461426" cy="1109324"/>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56D57D-134E-B46D-1FD0-B76EC3D76BAA}"/>
              </a:ext>
            </a:extLst>
          </p:cNvPr>
          <p:cNvSpPr/>
          <p:nvPr/>
        </p:nvSpPr>
        <p:spPr>
          <a:xfrm>
            <a:off x="4363387" y="2870210"/>
            <a:ext cx="3461426" cy="1109324"/>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78A9A-47E5-40AD-6A86-0356E69A0466}"/>
              </a:ext>
            </a:extLst>
          </p:cNvPr>
          <p:cNvSpPr/>
          <p:nvPr/>
        </p:nvSpPr>
        <p:spPr>
          <a:xfrm>
            <a:off x="4365287" y="5059754"/>
            <a:ext cx="3461426" cy="1109324"/>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811976-B275-5994-C9CB-750685A7505E}"/>
              </a:ext>
            </a:extLst>
          </p:cNvPr>
          <p:cNvSpPr/>
          <p:nvPr/>
        </p:nvSpPr>
        <p:spPr>
          <a:xfrm>
            <a:off x="8177187" y="5059754"/>
            <a:ext cx="3461426" cy="1109324"/>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BC0E39-75E6-08A9-98D4-787FC640180F}"/>
              </a:ext>
            </a:extLst>
          </p:cNvPr>
          <p:cNvSpPr txBox="1"/>
          <p:nvPr/>
        </p:nvSpPr>
        <p:spPr>
          <a:xfrm>
            <a:off x="553387" y="3063090"/>
            <a:ext cx="3461425" cy="738664"/>
          </a:xfrm>
          <a:prstGeom prst="rect">
            <a:avLst/>
          </a:prstGeom>
          <a:noFill/>
        </p:spPr>
        <p:txBody>
          <a:bodyPr wrap="square" lIns="91440" tIns="45720" rIns="91440" bIns="45720" anchor="t">
            <a:spAutoFit/>
          </a:bodyPr>
          <a:lstStyle/>
          <a:p>
            <a:pPr marL="26670" lvl="1" algn="ctr"/>
            <a:r>
              <a:rPr lang="en-US" sz="1400">
                <a:latin typeface="Fira Sans"/>
              </a:rPr>
              <a:t>Tuesday, March 25</a:t>
            </a:r>
          </a:p>
          <a:p>
            <a:pPr marL="26670" lvl="1" algn="ctr"/>
            <a:r>
              <a:rPr lang="en-US" sz="1400">
                <a:latin typeface="Fira Sans Light"/>
              </a:rPr>
              <a:t>5:00 PM – 6:00 PM</a:t>
            </a:r>
          </a:p>
          <a:p>
            <a:pPr marL="26670" lvl="1" algn="ctr"/>
            <a:r>
              <a:rPr lang="en-US" sz="1400">
                <a:latin typeface="Fira Sans Light"/>
              </a:rPr>
              <a:t>Exhibit Hall</a:t>
            </a:r>
          </a:p>
        </p:txBody>
      </p:sp>
      <p:sp>
        <p:nvSpPr>
          <p:cNvPr id="16" name="TextBox 15">
            <a:extLst>
              <a:ext uri="{FF2B5EF4-FFF2-40B4-BE49-F238E27FC236}">
                <a16:creationId xmlns:a16="http://schemas.microsoft.com/office/drawing/2014/main" id="{210BA724-9D53-1A86-B5FF-6B1D34EAED72}"/>
              </a:ext>
            </a:extLst>
          </p:cNvPr>
          <p:cNvSpPr txBox="1"/>
          <p:nvPr/>
        </p:nvSpPr>
        <p:spPr>
          <a:xfrm>
            <a:off x="546862" y="5244137"/>
            <a:ext cx="3461425" cy="738664"/>
          </a:xfrm>
          <a:prstGeom prst="rect">
            <a:avLst/>
          </a:prstGeom>
          <a:noFill/>
        </p:spPr>
        <p:txBody>
          <a:bodyPr wrap="square" lIns="91440" tIns="45720" rIns="91440" bIns="45720" anchor="t">
            <a:spAutoFit/>
          </a:bodyPr>
          <a:lstStyle/>
          <a:p>
            <a:pPr marL="26670" lvl="1" algn="ctr"/>
            <a:r>
              <a:rPr lang="en-US" sz="1400">
                <a:latin typeface="Fira Sans"/>
              </a:rPr>
              <a:t>Wednesday, March 26</a:t>
            </a:r>
          </a:p>
          <a:p>
            <a:pPr marL="26670" lvl="1" algn="ctr"/>
            <a:r>
              <a:rPr lang="en-US" sz="1400">
                <a:latin typeface="Fira Sans Light"/>
              </a:rPr>
              <a:t>5:00 PM – 6:30 PM</a:t>
            </a:r>
          </a:p>
          <a:p>
            <a:pPr marL="26670" lvl="1" algn="ctr"/>
            <a:r>
              <a:rPr lang="en-US" sz="1400">
                <a:latin typeface="Fira Sans Light"/>
              </a:rPr>
              <a:t>Level 2, Lobby A/B</a:t>
            </a:r>
          </a:p>
        </p:txBody>
      </p:sp>
      <p:sp>
        <p:nvSpPr>
          <p:cNvPr id="17" name="TextBox 16">
            <a:extLst>
              <a:ext uri="{FF2B5EF4-FFF2-40B4-BE49-F238E27FC236}">
                <a16:creationId xmlns:a16="http://schemas.microsoft.com/office/drawing/2014/main" id="{A4EE9F8B-2C9B-8737-862D-0CAF72101904}"/>
              </a:ext>
            </a:extLst>
          </p:cNvPr>
          <p:cNvSpPr txBox="1"/>
          <p:nvPr/>
        </p:nvSpPr>
        <p:spPr>
          <a:xfrm>
            <a:off x="8180636" y="2933393"/>
            <a:ext cx="3461425" cy="954107"/>
          </a:xfrm>
          <a:prstGeom prst="rect">
            <a:avLst/>
          </a:prstGeom>
          <a:noFill/>
        </p:spPr>
        <p:txBody>
          <a:bodyPr wrap="square" lIns="91440" tIns="45720" rIns="91440" bIns="45720" anchor="t">
            <a:spAutoFit/>
          </a:bodyPr>
          <a:lstStyle/>
          <a:p>
            <a:pPr marL="26670" lvl="1" algn="ctr"/>
            <a:r>
              <a:rPr lang="en-US" sz="1400">
                <a:latin typeface="Fira Sans"/>
              </a:rPr>
              <a:t>Tuesday, March 25</a:t>
            </a:r>
            <a:endParaRPr lang="en-US" sz="1400">
              <a:ea typeface="Calibri"/>
              <a:cs typeface="Calibri"/>
            </a:endParaRPr>
          </a:p>
          <a:p>
            <a:pPr marL="26670" lvl="1" algn="ctr"/>
            <a:r>
              <a:rPr lang="en-US" sz="1400">
                <a:latin typeface="Fira Sans Light"/>
                <a:ea typeface="Calibri Light"/>
                <a:cs typeface="Calibri Light"/>
              </a:rPr>
              <a:t>3:00 PM – 6:00 PM | Exhibit Hall</a:t>
            </a:r>
          </a:p>
          <a:p>
            <a:pPr marL="26670" lvl="1" algn="ctr"/>
            <a:r>
              <a:rPr lang="en-US" sz="1400">
                <a:latin typeface="Fira Sans"/>
              </a:rPr>
              <a:t>Wednesday, March 26</a:t>
            </a:r>
          </a:p>
          <a:p>
            <a:pPr marL="26670" lvl="1" algn="ctr"/>
            <a:r>
              <a:rPr lang="en-US" sz="1400">
                <a:latin typeface="Fira Sans Light"/>
              </a:rPr>
              <a:t>2:00 PM – 5:00 PM | Exhibit Hall</a:t>
            </a:r>
          </a:p>
        </p:txBody>
      </p:sp>
      <p:sp>
        <p:nvSpPr>
          <p:cNvPr id="18" name="TextBox 17">
            <a:extLst>
              <a:ext uri="{FF2B5EF4-FFF2-40B4-BE49-F238E27FC236}">
                <a16:creationId xmlns:a16="http://schemas.microsoft.com/office/drawing/2014/main" id="{595990D1-3892-B75E-F92E-12696AAAFFA8}"/>
              </a:ext>
            </a:extLst>
          </p:cNvPr>
          <p:cNvSpPr txBox="1"/>
          <p:nvPr/>
        </p:nvSpPr>
        <p:spPr>
          <a:xfrm>
            <a:off x="8170339" y="5137015"/>
            <a:ext cx="3461425" cy="954107"/>
          </a:xfrm>
          <a:prstGeom prst="rect">
            <a:avLst/>
          </a:prstGeom>
          <a:noFill/>
        </p:spPr>
        <p:txBody>
          <a:bodyPr wrap="square" lIns="91440" tIns="45720" rIns="91440" bIns="45720" anchor="t">
            <a:spAutoFit/>
          </a:bodyPr>
          <a:lstStyle/>
          <a:p>
            <a:pPr marL="26670" lvl="1" algn="ctr"/>
            <a:r>
              <a:rPr lang="en-US" sz="1400">
                <a:latin typeface="Fira Sans"/>
              </a:rPr>
              <a:t>Tuesday, March 25</a:t>
            </a:r>
            <a:endParaRPr lang="en-US" sz="1400">
              <a:latin typeface="Fira Sans"/>
              <a:ea typeface="Calibri" panose="020F0502020204030204"/>
              <a:cs typeface="Calibri" panose="020F0502020204030204"/>
            </a:endParaRPr>
          </a:p>
          <a:p>
            <a:pPr marL="26670" lvl="1" algn="ctr"/>
            <a:r>
              <a:rPr lang="en-US" sz="1400">
                <a:latin typeface="Fira Sans Light"/>
              </a:rPr>
              <a:t>12:00 PM – 1:00 PM | Hall F</a:t>
            </a:r>
            <a:endParaRPr lang="en-US" sz="1400">
              <a:latin typeface="Fira Sans Light"/>
              <a:ea typeface="Calibri"/>
              <a:cs typeface="Calibri"/>
            </a:endParaRPr>
          </a:p>
          <a:p>
            <a:pPr marL="26670" lvl="1" algn="ctr"/>
            <a:r>
              <a:rPr lang="en-US" sz="1400">
                <a:latin typeface="Fira Sans"/>
              </a:rPr>
              <a:t>Wednesday, March 26 </a:t>
            </a:r>
          </a:p>
          <a:p>
            <a:pPr marL="26670" lvl="1" algn="ctr"/>
            <a:r>
              <a:rPr lang="en-US" sz="1400">
                <a:latin typeface="Fira Sans Light"/>
              </a:rPr>
              <a:t>11:45 AM – 1:00 PM | Hall F</a:t>
            </a:r>
          </a:p>
        </p:txBody>
      </p:sp>
      <p:sp>
        <p:nvSpPr>
          <p:cNvPr id="19" name="TextBox 18">
            <a:extLst>
              <a:ext uri="{FF2B5EF4-FFF2-40B4-BE49-F238E27FC236}">
                <a16:creationId xmlns:a16="http://schemas.microsoft.com/office/drawing/2014/main" id="{B20B1944-17B6-6A67-B8CB-DD3360F99607}"/>
              </a:ext>
            </a:extLst>
          </p:cNvPr>
          <p:cNvSpPr txBox="1"/>
          <p:nvPr/>
        </p:nvSpPr>
        <p:spPr>
          <a:xfrm>
            <a:off x="4366435" y="5176733"/>
            <a:ext cx="3461425" cy="954107"/>
          </a:xfrm>
          <a:prstGeom prst="rect">
            <a:avLst/>
          </a:prstGeom>
          <a:noFill/>
        </p:spPr>
        <p:txBody>
          <a:bodyPr wrap="square" lIns="91440" tIns="45720" rIns="91440" bIns="45720" anchor="t">
            <a:spAutoFit/>
          </a:bodyPr>
          <a:lstStyle/>
          <a:p>
            <a:pPr marL="26670" lvl="1" algn="ctr"/>
            <a:r>
              <a:rPr lang="en-US" sz="1400">
                <a:latin typeface="Fira Sans"/>
              </a:rPr>
              <a:t>Tuesday, March 25 | 10:00 AM</a:t>
            </a:r>
            <a:endParaRPr lang="en-US" sz="1400">
              <a:latin typeface="Fira Sans Light" panose="020B0403050000020004" pitchFamily="34" charset="0"/>
            </a:endParaRPr>
          </a:p>
          <a:p>
            <a:pPr marL="26670" lvl="1" algn="ctr"/>
            <a:r>
              <a:rPr lang="en-US" sz="1400">
                <a:latin typeface="Fira Sans Light"/>
              </a:rPr>
              <a:t>Booths #5836 and #5304</a:t>
            </a:r>
          </a:p>
          <a:p>
            <a:pPr marL="26670" lvl="1" algn="ctr"/>
            <a:r>
              <a:rPr lang="en-US" sz="1400">
                <a:latin typeface="Fira Sans"/>
              </a:rPr>
              <a:t>Wednesday, March 26 | 10:00 AM</a:t>
            </a:r>
          </a:p>
          <a:p>
            <a:pPr marL="26670" lvl="1" algn="ctr"/>
            <a:r>
              <a:rPr lang="en-US" sz="1400">
                <a:latin typeface="Fira Sans Light"/>
              </a:rPr>
              <a:t>Booths #5726, #3712 and #4810</a:t>
            </a:r>
          </a:p>
        </p:txBody>
      </p:sp>
      <p:sp>
        <p:nvSpPr>
          <p:cNvPr id="20" name="TextBox 19">
            <a:extLst>
              <a:ext uri="{FF2B5EF4-FFF2-40B4-BE49-F238E27FC236}">
                <a16:creationId xmlns:a16="http://schemas.microsoft.com/office/drawing/2014/main" id="{F34D05D1-36C7-6063-C089-EE07D6A06A82}"/>
              </a:ext>
            </a:extLst>
          </p:cNvPr>
          <p:cNvSpPr txBox="1"/>
          <p:nvPr/>
        </p:nvSpPr>
        <p:spPr>
          <a:xfrm>
            <a:off x="4353814" y="3040469"/>
            <a:ext cx="3461425" cy="738664"/>
          </a:xfrm>
          <a:prstGeom prst="rect">
            <a:avLst/>
          </a:prstGeom>
          <a:noFill/>
        </p:spPr>
        <p:txBody>
          <a:bodyPr wrap="square" lIns="91440" tIns="45720" rIns="91440" bIns="45720" anchor="t">
            <a:spAutoFit/>
          </a:bodyPr>
          <a:lstStyle/>
          <a:p>
            <a:pPr marL="26670" lvl="1" algn="ctr"/>
            <a:r>
              <a:rPr lang="en-US" sz="1400"/>
              <a:t>Wednesday, March 26 </a:t>
            </a:r>
            <a:endParaRPr lang="en-US" sz="1400">
              <a:ea typeface="Calibri"/>
              <a:cs typeface="Calibri"/>
            </a:endParaRPr>
          </a:p>
          <a:p>
            <a:pPr marL="26670" lvl="1" algn="ctr"/>
            <a:r>
              <a:rPr lang="en-US" sz="1400">
                <a:latin typeface="Fira Sans Light"/>
              </a:rPr>
              <a:t>4:00 PM – 5:00 PM</a:t>
            </a:r>
          </a:p>
          <a:p>
            <a:pPr marL="26670" lvl="1" algn="ctr"/>
            <a:r>
              <a:rPr lang="en-US" sz="1400">
                <a:latin typeface="Fira Sans Light"/>
                <a:ea typeface="Calibri"/>
                <a:cs typeface="Calibri"/>
              </a:rPr>
              <a:t>Exhibit Hall</a:t>
            </a:r>
          </a:p>
        </p:txBody>
      </p:sp>
    </p:spTree>
    <p:extLst>
      <p:ext uri="{BB962C8B-B14F-4D97-AF65-F5344CB8AC3E}">
        <p14:creationId xmlns:p14="http://schemas.microsoft.com/office/powerpoint/2010/main" val="1305973425"/>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12EFE3-7A13-3B5C-6B59-E414BDD88DAD}"/>
              </a:ext>
            </a:extLst>
          </p:cNvPr>
          <p:cNvSpPr>
            <a:spLocks noGrp="1"/>
          </p:cNvSpPr>
          <p:nvPr>
            <p:ph type="title"/>
          </p:nvPr>
        </p:nvSpPr>
        <p:spPr/>
        <p:txBody>
          <a:bodyPr/>
          <a:lstStyle/>
          <a:p>
            <a:r>
              <a:rPr lang="en-US">
                <a:latin typeface="Fira Sans"/>
              </a:rPr>
              <a:t>Wednesday Party </a:t>
            </a:r>
            <a:endParaRPr lang="en-US"/>
          </a:p>
        </p:txBody>
      </p:sp>
      <p:sp>
        <p:nvSpPr>
          <p:cNvPr id="2" name="Content Placeholder 1">
            <a:extLst>
              <a:ext uri="{FF2B5EF4-FFF2-40B4-BE49-F238E27FC236}">
                <a16:creationId xmlns:a16="http://schemas.microsoft.com/office/drawing/2014/main" id="{9943774C-B0DA-A44F-44E6-944F992EC402}"/>
              </a:ext>
            </a:extLst>
          </p:cNvPr>
          <p:cNvSpPr>
            <a:spLocks noGrp="1"/>
          </p:cNvSpPr>
          <p:nvPr>
            <p:ph idx="1"/>
          </p:nvPr>
        </p:nvSpPr>
        <p:spPr>
          <a:xfrm>
            <a:off x="838200" y="1825625"/>
            <a:ext cx="6768548" cy="4351338"/>
          </a:xfrm>
        </p:spPr>
        <p:txBody>
          <a:bodyPr vert="horz" lIns="91440" tIns="45720" rIns="91440" bIns="45720" rtlCol="0" anchor="t">
            <a:normAutofit fontScale="92500" lnSpcReduction="10000"/>
          </a:bodyPr>
          <a:lstStyle/>
          <a:p>
            <a:r>
              <a:rPr lang="en-US" b="1">
                <a:latin typeface="Fira Sans"/>
              </a:rPr>
              <a:t>Where is it? </a:t>
            </a:r>
            <a:r>
              <a:rPr lang="en-US">
                <a:latin typeface="Fira Sans"/>
              </a:rPr>
              <a:t>Lobby A/B Level 2</a:t>
            </a:r>
          </a:p>
          <a:p>
            <a:r>
              <a:rPr lang="en-US" b="1">
                <a:latin typeface="Fira Sans"/>
              </a:rPr>
              <a:t>When is it? </a:t>
            </a:r>
            <a:r>
              <a:rPr lang="en-US">
                <a:latin typeface="Fira Sans"/>
              </a:rPr>
              <a:t>Wednesday from 5:00-6:30</a:t>
            </a:r>
            <a:endParaRPr lang="en-US"/>
          </a:p>
          <a:p>
            <a:r>
              <a:rPr lang="en-US" b="1">
                <a:latin typeface="Fira Sans"/>
              </a:rPr>
              <a:t>Who gets a ticket? </a:t>
            </a:r>
            <a:r>
              <a:rPr lang="en-US">
                <a:latin typeface="Fira Sans"/>
              </a:rPr>
              <a:t>Anyone with an All Access pass or those that purchase a ticket. </a:t>
            </a:r>
          </a:p>
          <a:p>
            <a:r>
              <a:rPr lang="en-US">
                <a:latin typeface="Fira Sans"/>
              </a:rPr>
              <a:t>Attendees need to get their ’ticket’ in the following locations- </a:t>
            </a:r>
            <a:r>
              <a:rPr lang="en-US" u="sng">
                <a:latin typeface="Fira Sans"/>
              </a:rPr>
              <a:t>they will NOT be given their ticket when they get their badge </a:t>
            </a:r>
          </a:p>
          <a:p>
            <a:pPr lvl="1"/>
            <a:r>
              <a:rPr lang="en-US">
                <a:latin typeface="Fira Sans"/>
              </a:rPr>
              <a:t>Kraken Booth #2123</a:t>
            </a:r>
          </a:p>
          <a:p>
            <a:pPr lvl="1"/>
            <a:r>
              <a:rPr lang="en-US">
                <a:latin typeface="Fira Sans"/>
              </a:rPr>
              <a:t>Rebooking Booth level 3, lobby D balcony</a:t>
            </a:r>
          </a:p>
          <a:p>
            <a:pPr lvl="1"/>
            <a:r>
              <a:rPr lang="en-US">
                <a:latin typeface="Fira Sans"/>
              </a:rPr>
              <a:t>Info desk A/B level 1 lobby (not the reg desk)</a:t>
            </a:r>
          </a:p>
        </p:txBody>
      </p:sp>
      <p:pic>
        <p:nvPicPr>
          <p:cNvPr id="5" name="Picture 4">
            <a:extLst>
              <a:ext uri="{FF2B5EF4-FFF2-40B4-BE49-F238E27FC236}">
                <a16:creationId xmlns:a16="http://schemas.microsoft.com/office/drawing/2014/main" id="{BFAED719-3146-0C49-EF94-3969D43C6347}"/>
              </a:ext>
            </a:extLst>
          </p:cNvPr>
          <p:cNvPicPr>
            <a:picLocks noChangeAspect="1"/>
          </p:cNvPicPr>
          <p:nvPr/>
        </p:nvPicPr>
        <p:blipFill>
          <a:blip r:embed="rId2"/>
          <a:stretch>
            <a:fillRect/>
          </a:stretch>
        </p:blipFill>
        <p:spPr>
          <a:xfrm>
            <a:off x="8108558" y="365125"/>
            <a:ext cx="3586511" cy="3239429"/>
          </a:xfrm>
          <a:prstGeom prst="rect">
            <a:avLst/>
          </a:prstGeom>
        </p:spPr>
      </p:pic>
      <p:pic>
        <p:nvPicPr>
          <p:cNvPr id="8" name="Picture 7">
            <a:extLst>
              <a:ext uri="{FF2B5EF4-FFF2-40B4-BE49-F238E27FC236}">
                <a16:creationId xmlns:a16="http://schemas.microsoft.com/office/drawing/2014/main" id="{86E8905F-CB01-EC9D-4543-8BBD35C56DEE}"/>
              </a:ext>
            </a:extLst>
          </p:cNvPr>
          <p:cNvPicPr>
            <a:picLocks noChangeAspect="1"/>
          </p:cNvPicPr>
          <p:nvPr/>
        </p:nvPicPr>
        <p:blipFill>
          <a:blip r:embed="rId3"/>
          <a:stretch>
            <a:fillRect/>
          </a:stretch>
        </p:blipFill>
        <p:spPr>
          <a:xfrm>
            <a:off x="8971722" y="4100214"/>
            <a:ext cx="1683256" cy="1683256"/>
          </a:xfrm>
          <a:prstGeom prst="rect">
            <a:avLst/>
          </a:prstGeom>
          <a:solidFill>
            <a:schemeClr val="bg1"/>
          </a:solidFill>
        </p:spPr>
      </p:pic>
    </p:spTree>
    <p:extLst>
      <p:ext uri="{BB962C8B-B14F-4D97-AF65-F5344CB8AC3E}">
        <p14:creationId xmlns:p14="http://schemas.microsoft.com/office/powerpoint/2010/main" val="35245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6D534A-6EE2-C4E6-3B17-F800ECD2A2DF}"/>
              </a:ext>
            </a:extLst>
          </p:cNvPr>
          <p:cNvSpPr/>
          <p:nvPr/>
        </p:nvSpPr>
        <p:spPr>
          <a:xfrm>
            <a:off x="10184" y="5867992"/>
            <a:ext cx="12184033" cy="1067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D33B414-A115-7023-04D9-BB5C448CC1A5}"/>
              </a:ext>
            </a:extLst>
          </p:cNvPr>
          <p:cNvSpPr>
            <a:spLocks noGrp="1"/>
          </p:cNvSpPr>
          <p:nvPr>
            <p:ph type="title"/>
          </p:nvPr>
        </p:nvSpPr>
        <p:spPr/>
        <p:txBody>
          <a:bodyPr/>
          <a:lstStyle/>
          <a:p>
            <a:r>
              <a:rPr lang="en-US"/>
              <a:t>General Event Hours</a:t>
            </a:r>
          </a:p>
        </p:txBody>
      </p:sp>
      <p:sp>
        <p:nvSpPr>
          <p:cNvPr id="6" name="Rectangle 5">
            <a:extLst>
              <a:ext uri="{FF2B5EF4-FFF2-40B4-BE49-F238E27FC236}">
                <a16:creationId xmlns:a16="http://schemas.microsoft.com/office/drawing/2014/main" id="{7ACC1881-E35D-1B84-C038-56E2DD5B0D9E}"/>
              </a:ext>
            </a:extLst>
          </p:cNvPr>
          <p:cNvSpPr/>
          <p:nvPr/>
        </p:nvSpPr>
        <p:spPr>
          <a:xfrm>
            <a:off x="192445" y="1456380"/>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Sunday</a:t>
            </a:r>
          </a:p>
        </p:txBody>
      </p:sp>
      <p:sp>
        <p:nvSpPr>
          <p:cNvPr id="7" name="Rectangle 6">
            <a:extLst>
              <a:ext uri="{FF2B5EF4-FFF2-40B4-BE49-F238E27FC236}">
                <a16:creationId xmlns:a16="http://schemas.microsoft.com/office/drawing/2014/main" id="{FBD1DF7C-B27E-B26F-B0E7-EFA9347636F6}"/>
              </a:ext>
            </a:extLst>
          </p:cNvPr>
          <p:cNvSpPr/>
          <p:nvPr/>
        </p:nvSpPr>
        <p:spPr>
          <a:xfrm>
            <a:off x="4945253" y="1456380"/>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Tuesday</a:t>
            </a:r>
          </a:p>
        </p:txBody>
      </p:sp>
      <p:sp>
        <p:nvSpPr>
          <p:cNvPr id="9" name="Rectangle 8">
            <a:extLst>
              <a:ext uri="{FF2B5EF4-FFF2-40B4-BE49-F238E27FC236}">
                <a16:creationId xmlns:a16="http://schemas.microsoft.com/office/drawing/2014/main" id="{ED4AA763-9FF1-9C57-0233-05A3661B2CCD}"/>
              </a:ext>
            </a:extLst>
          </p:cNvPr>
          <p:cNvSpPr/>
          <p:nvPr/>
        </p:nvSpPr>
        <p:spPr>
          <a:xfrm>
            <a:off x="7321657" y="1456380"/>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Wednesday</a:t>
            </a:r>
          </a:p>
        </p:txBody>
      </p:sp>
      <p:sp>
        <p:nvSpPr>
          <p:cNvPr id="10" name="Rectangle 9">
            <a:extLst>
              <a:ext uri="{FF2B5EF4-FFF2-40B4-BE49-F238E27FC236}">
                <a16:creationId xmlns:a16="http://schemas.microsoft.com/office/drawing/2014/main" id="{41AE8AFB-0498-456E-A2F8-050DB949367D}"/>
              </a:ext>
            </a:extLst>
          </p:cNvPr>
          <p:cNvSpPr/>
          <p:nvPr/>
        </p:nvSpPr>
        <p:spPr>
          <a:xfrm>
            <a:off x="9698061" y="1456380"/>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Thursday</a:t>
            </a:r>
          </a:p>
        </p:txBody>
      </p:sp>
      <p:sp>
        <p:nvSpPr>
          <p:cNvPr id="11" name="Rectangle 10">
            <a:extLst>
              <a:ext uri="{FF2B5EF4-FFF2-40B4-BE49-F238E27FC236}">
                <a16:creationId xmlns:a16="http://schemas.microsoft.com/office/drawing/2014/main" id="{7713954F-E6B5-D828-5F55-4B2826F5D946}"/>
              </a:ext>
            </a:extLst>
          </p:cNvPr>
          <p:cNvSpPr/>
          <p:nvPr/>
        </p:nvSpPr>
        <p:spPr>
          <a:xfrm>
            <a:off x="2568849" y="1456380"/>
            <a:ext cx="2279316"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Monday</a:t>
            </a:r>
          </a:p>
        </p:txBody>
      </p:sp>
      <p:sp>
        <p:nvSpPr>
          <p:cNvPr id="15" name="TextBox 14">
            <a:extLst>
              <a:ext uri="{FF2B5EF4-FFF2-40B4-BE49-F238E27FC236}">
                <a16:creationId xmlns:a16="http://schemas.microsoft.com/office/drawing/2014/main" id="{EEE7B3D6-FFEC-12D7-311B-E6F5FEEAF355}"/>
              </a:ext>
            </a:extLst>
          </p:cNvPr>
          <p:cNvSpPr txBox="1"/>
          <p:nvPr/>
        </p:nvSpPr>
        <p:spPr>
          <a:xfrm>
            <a:off x="4945253" y="2115307"/>
            <a:ext cx="2279316" cy="4673074"/>
          </a:xfrm>
          <a:prstGeom prst="rect">
            <a:avLst/>
          </a:prstGeom>
          <a:noFill/>
        </p:spPr>
        <p:txBody>
          <a:bodyPr wrap="square" lIns="91440" tIns="45720" rIns="91440" bIns="45720" anchor="t">
            <a:spAutoFit/>
          </a:bodyPr>
          <a:lstStyle/>
          <a:p>
            <a:pPr algn="ctr">
              <a:spcAft>
                <a:spcPts val="1000"/>
              </a:spcAft>
            </a:pPr>
            <a:r>
              <a:rPr lang="en-US" sz="1100" i="1">
                <a:effectLst/>
                <a:latin typeface="Fira Sans"/>
              </a:rPr>
              <a:t>Registration: </a:t>
            </a:r>
            <a:br>
              <a:rPr lang="en-US" sz="1100" i="1">
                <a:effectLst/>
                <a:latin typeface="Fira Sans"/>
              </a:rPr>
            </a:br>
            <a:r>
              <a:rPr lang="en-US" sz="1100" i="1">
                <a:effectLst/>
                <a:latin typeface="Fira Sans"/>
              </a:rPr>
              <a:t>7:30 am - 6:00 pm </a:t>
            </a:r>
            <a:endParaRPr lang="en-US" sz="1100">
              <a:effectLst/>
              <a:latin typeface="Fira Sans"/>
            </a:endParaRPr>
          </a:p>
          <a:p>
            <a:pPr algn="ctr">
              <a:spcAft>
                <a:spcPts val="1000"/>
              </a:spcAft>
            </a:pPr>
            <a:r>
              <a:rPr lang="en-US" sz="1100" i="1">
                <a:effectLst/>
                <a:latin typeface="Fira Sans"/>
                <a:cs typeface="Helvetica"/>
              </a:rPr>
              <a:t>Opening Keynote: </a:t>
            </a:r>
            <a:br>
              <a:rPr lang="en-US" sz="1100" i="1">
                <a:effectLst/>
                <a:latin typeface="Fira Sans"/>
              </a:rPr>
            </a:br>
            <a:r>
              <a:rPr lang="en-US" sz="1100" i="1">
                <a:latin typeface="Fira Sans"/>
                <a:cs typeface="Helvetica"/>
              </a:rPr>
              <a:t>8:30 am – 10:00 am</a:t>
            </a:r>
            <a:endParaRPr lang="en-US" sz="1100" i="1">
              <a:effectLst/>
              <a:latin typeface="Fira Sans"/>
              <a:cs typeface="Helvetica"/>
            </a:endParaRPr>
          </a:p>
          <a:p>
            <a:pPr algn="ctr">
              <a:spcAft>
                <a:spcPts val="1000"/>
              </a:spcAft>
            </a:pPr>
            <a:r>
              <a:rPr lang="en-US" sz="1100" i="1">
                <a:effectLst/>
                <a:latin typeface="Fira Sans"/>
              </a:rPr>
              <a:t>Exhibit Hall Open: </a:t>
            </a:r>
            <a:br>
              <a:rPr lang="en-US" sz="1100" i="1">
                <a:effectLst/>
                <a:latin typeface="Fira Sans"/>
              </a:rPr>
            </a:br>
            <a:r>
              <a:rPr lang="en-US" sz="1100" i="1">
                <a:effectLst/>
                <a:latin typeface="Fira Sans"/>
              </a:rPr>
              <a:t>10:00 am - 6:00 pm </a:t>
            </a:r>
            <a:endParaRPr lang="en-US" sz="1100">
              <a:effectLst/>
              <a:latin typeface="Fira Sans"/>
            </a:endParaRPr>
          </a:p>
          <a:p>
            <a:pPr algn="ctr">
              <a:spcAft>
                <a:spcPts val="1000"/>
              </a:spcAft>
            </a:pPr>
            <a:r>
              <a:rPr lang="en-US" sz="1100" i="1">
                <a:latin typeface="Fira Sans"/>
              </a:rPr>
              <a:t>Conference: </a:t>
            </a:r>
            <a:br>
              <a:rPr lang="en-US" sz="1100" i="1">
                <a:latin typeface="Fira Sans"/>
              </a:rPr>
            </a:br>
            <a:r>
              <a:rPr lang="en-US" sz="1100" i="1">
                <a:latin typeface="Fira Sans"/>
              </a:rPr>
              <a:t>10:00 pm - 5:00 pm</a:t>
            </a:r>
          </a:p>
          <a:p>
            <a:pPr algn="ctr"/>
            <a:r>
              <a:rPr lang="en-US" sz="1100" i="1">
                <a:latin typeface="Fira Sans"/>
              </a:rPr>
              <a:t>Partner Programming:</a:t>
            </a:r>
            <a:br>
              <a:rPr lang="en-US" sz="1100" i="1">
                <a:latin typeface="Fira Sans"/>
              </a:rPr>
            </a:br>
            <a:r>
              <a:rPr lang="en-US" sz="1100" i="1">
                <a:latin typeface="Fira Sans"/>
              </a:rPr>
              <a:t>10:00 am – 4:30 pm</a:t>
            </a:r>
            <a:endParaRPr lang="en-US" sz="1100">
              <a:latin typeface="Fira Sans"/>
            </a:endParaRPr>
          </a:p>
          <a:p>
            <a:pPr algn="ctr"/>
            <a:endParaRPr lang="en-US" sz="1100" i="1">
              <a:latin typeface="Fira Sans"/>
            </a:endParaRPr>
          </a:p>
          <a:p>
            <a:pPr algn="ctr">
              <a:spcAft>
                <a:spcPts val="1000"/>
              </a:spcAft>
            </a:pPr>
            <a:r>
              <a:rPr lang="en-US" sz="1100" i="1">
                <a:effectLst/>
                <a:latin typeface="Fira Sans"/>
              </a:rPr>
              <a:t>Connections Lunch: </a:t>
            </a:r>
            <a:br>
              <a:rPr lang="en-US" sz="1100" i="1">
                <a:effectLst/>
                <a:latin typeface="Fira Sans"/>
              </a:rPr>
            </a:br>
            <a:r>
              <a:rPr lang="en-US" sz="1100" i="1">
                <a:effectLst/>
                <a:latin typeface="Fira Sans"/>
              </a:rPr>
              <a:t>12:00 pm - 1:00 pm </a:t>
            </a:r>
            <a:endParaRPr lang="en-US" sz="1100">
              <a:effectLst/>
              <a:latin typeface="Fira Sans"/>
            </a:endParaRPr>
          </a:p>
          <a:p>
            <a:pPr algn="ctr">
              <a:spcAft>
                <a:spcPts val="1000"/>
              </a:spcAft>
            </a:pPr>
            <a:r>
              <a:rPr lang="en-US" sz="1100" i="1">
                <a:latin typeface="Fira Sans"/>
                <a:cs typeface="Helvetica"/>
              </a:rPr>
              <a:t>Afternoon Keynote:</a:t>
            </a:r>
            <a:br>
              <a:rPr lang="en-US" sz="1100" i="1">
                <a:latin typeface="Fira Sans"/>
              </a:rPr>
            </a:br>
            <a:r>
              <a:rPr lang="en-US" sz="1100" i="1">
                <a:latin typeface="Fira Sans"/>
                <a:cs typeface="Helvetica"/>
              </a:rPr>
              <a:t>3:15 pm – 4:15 pm</a:t>
            </a:r>
          </a:p>
          <a:p>
            <a:pPr algn="ctr">
              <a:spcAft>
                <a:spcPts val="1000"/>
              </a:spcAft>
            </a:pPr>
            <a:r>
              <a:rPr lang="en-US" sz="1100" i="1">
                <a:effectLst/>
                <a:latin typeface="Fira Sans"/>
              </a:rPr>
              <a:t>Cantina Receptions: </a:t>
            </a:r>
            <a:br>
              <a:rPr lang="en-US" sz="1100" i="1">
                <a:effectLst/>
                <a:latin typeface="Fira Sans"/>
              </a:rPr>
            </a:br>
            <a:r>
              <a:rPr lang="en-US" sz="1100" i="1">
                <a:effectLst/>
                <a:latin typeface="Fira Sans"/>
              </a:rPr>
              <a:t>3:00 pm - 6:00 pm</a:t>
            </a:r>
          </a:p>
          <a:p>
            <a:pPr algn="ctr">
              <a:spcAft>
                <a:spcPts val="1000"/>
              </a:spcAft>
            </a:pPr>
            <a:r>
              <a:rPr lang="en-US" sz="1100" i="1">
                <a:latin typeface="Fira Sans"/>
              </a:rPr>
              <a:t>Workshops:</a:t>
            </a:r>
            <a:br>
              <a:rPr lang="en-US" sz="1100" i="1">
                <a:latin typeface="Fira Sans"/>
              </a:rPr>
            </a:br>
            <a:r>
              <a:rPr lang="en-US" sz="1100" i="1">
                <a:latin typeface="Fira Sans"/>
              </a:rPr>
              <a:t>3:00 pm – 4:30 pm</a:t>
            </a:r>
            <a:endParaRPr lang="en-US">
              <a:latin typeface="Fira Sans"/>
            </a:endParaRPr>
          </a:p>
          <a:p>
            <a:pPr algn="ctr">
              <a:spcAft>
                <a:spcPts val="1000"/>
              </a:spcAft>
            </a:pPr>
            <a:r>
              <a:rPr lang="en-US" sz="1100" i="1">
                <a:effectLst/>
                <a:latin typeface="Fira Sans"/>
              </a:rPr>
              <a:t>Opening Reception: </a:t>
            </a:r>
            <a:br>
              <a:rPr lang="en-US" sz="1100" i="1">
                <a:effectLst/>
                <a:latin typeface="Fira Sans"/>
              </a:rPr>
            </a:br>
            <a:r>
              <a:rPr lang="en-US" sz="1100" i="1">
                <a:effectLst/>
                <a:latin typeface="Fira Sans"/>
              </a:rPr>
              <a:t>5:00 pm - 6:00 pm</a:t>
            </a:r>
            <a:endParaRPr lang="en-US">
              <a:latin typeface="Fira Sans"/>
            </a:endParaRPr>
          </a:p>
        </p:txBody>
      </p:sp>
      <p:sp>
        <p:nvSpPr>
          <p:cNvPr id="16" name="TextBox 15">
            <a:extLst>
              <a:ext uri="{FF2B5EF4-FFF2-40B4-BE49-F238E27FC236}">
                <a16:creationId xmlns:a16="http://schemas.microsoft.com/office/drawing/2014/main" id="{5A1812E7-5E80-2848-2138-C499E9336701}"/>
              </a:ext>
            </a:extLst>
          </p:cNvPr>
          <p:cNvSpPr txBox="1"/>
          <p:nvPr/>
        </p:nvSpPr>
        <p:spPr>
          <a:xfrm>
            <a:off x="2568849" y="2115307"/>
            <a:ext cx="2279316" cy="3524042"/>
          </a:xfrm>
          <a:prstGeom prst="rect">
            <a:avLst/>
          </a:prstGeom>
          <a:noFill/>
        </p:spPr>
        <p:txBody>
          <a:bodyPr wrap="square" lIns="91440" tIns="45720" rIns="91440" bIns="45720" anchor="t">
            <a:spAutoFit/>
          </a:bodyPr>
          <a:lstStyle/>
          <a:p>
            <a:pPr algn="ctr">
              <a:spcAft>
                <a:spcPts val="1000"/>
              </a:spcAft>
            </a:pPr>
            <a:r>
              <a:rPr lang="en-US" sz="1100" i="1">
                <a:effectLst/>
                <a:latin typeface="Fira Sans"/>
              </a:rPr>
              <a:t>Registration: </a:t>
            </a:r>
            <a:br>
              <a:rPr lang="en-US" sz="1100" i="1">
                <a:effectLst/>
                <a:latin typeface="Fira Sans"/>
              </a:rPr>
            </a:br>
            <a:r>
              <a:rPr lang="en-US" sz="1100" i="1">
                <a:effectLst/>
                <a:latin typeface="Fira Sans"/>
              </a:rPr>
              <a:t>7:30 am - 5:00 pm </a:t>
            </a:r>
          </a:p>
          <a:p>
            <a:pPr algn="ctr">
              <a:spcAft>
                <a:spcPts val="1000"/>
              </a:spcAft>
            </a:pPr>
            <a:r>
              <a:rPr lang="en-US" sz="1100" i="1">
                <a:latin typeface="Fira Sans"/>
                <a:cs typeface="Helvetica"/>
              </a:rPr>
              <a:t>Utility University:</a:t>
            </a:r>
            <a:br>
              <a:rPr lang="en-US" sz="1100" i="1">
                <a:latin typeface="Fira Sans"/>
              </a:rPr>
            </a:br>
            <a:r>
              <a:rPr lang="en-US" sz="1100" i="1">
                <a:latin typeface="Fira Sans"/>
                <a:cs typeface="Helvetica"/>
              </a:rPr>
              <a:t>8:00 am – 5:00 pm</a:t>
            </a:r>
          </a:p>
          <a:p>
            <a:pPr algn="ctr">
              <a:spcAft>
                <a:spcPts val="1000"/>
              </a:spcAft>
            </a:pPr>
            <a:r>
              <a:rPr lang="en-US" sz="1100" i="1">
                <a:latin typeface="Fira Sans"/>
                <a:cs typeface="Helvetica"/>
              </a:rPr>
              <a:t>Tech tours:</a:t>
            </a:r>
            <a:br>
              <a:rPr lang="en-US" sz="1100" i="1">
                <a:latin typeface="Fira Sans"/>
              </a:rPr>
            </a:br>
            <a:r>
              <a:rPr lang="en-US" sz="1100" i="1">
                <a:latin typeface="Fira Sans"/>
                <a:cs typeface="Helvetica"/>
              </a:rPr>
              <a:t>8:00 am – 5:00 pm </a:t>
            </a:r>
          </a:p>
          <a:p>
            <a:pPr algn="ctr"/>
            <a:r>
              <a:rPr lang="en-US" sz="1100" i="1">
                <a:latin typeface="Fira Sans"/>
                <a:cs typeface="Helvetica"/>
              </a:rPr>
              <a:t>Conference:</a:t>
            </a:r>
            <a:br>
              <a:rPr lang="en-US" sz="1100" i="1">
                <a:latin typeface="Fira Sans"/>
                <a:cs typeface="Helvetica"/>
              </a:rPr>
            </a:br>
            <a:r>
              <a:rPr lang="en-US" sz="1100" i="1">
                <a:latin typeface="Fira Sans"/>
                <a:cs typeface="Helvetica"/>
              </a:rPr>
              <a:t>8:00 am – 5:00 pm</a:t>
            </a:r>
            <a:endParaRPr lang="en-US" sz="1100" i="1">
              <a:latin typeface="Fira Sans"/>
              <a:ea typeface="Calibri"/>
              <a:cs typeface="Helvetica"/>
            </a:endParaRPr>
          </a:p>
          <a:p>
            <a:pPr algn="ctr"/>
            <a:endParaRPr lang="en-US" sz="1100" i="1">
              <a:latin typeface="Fira Sans"/>
              <a:ea typeface="Calibri"/>
              <a:cs typeface="Helvetica"/>
            </a:endParaRPr>
          </a:p>
          <a:p>
            <a:pPr algn="ctr"/>
            <a:r>
              <a:rPr lang="en-US" sz="1100" i="1">
                <a:latin typeface="Fira Sans"/>
                <a:ea typeface="Calibri"/>
                <a:cs typeface="Helvetica"/>
              </a:rPr>
              <a:t>Partner Programming:</a:t>
            </a:r>
            <a:br>
              <a:rPr lang="en-US" sz="1100" i="1">
                <a:latin typeface="Fira Sans"/>
                <a:ea typeface="Calibri"/>
                <a:cs typeface="Helvetica"/>
              </a:rPr>
            </a:br>
            <a:r>
              <a:rPr lang="en-US" sz="1100" i="1">
                <a:latin typeface="Fira Sans"/>
                <a:ea typeface="Calibri"/>
                <a:cs typeface="Helvetica"/>
              </a:rPr>
              <a:t>8:00 am – 5:00 pm</a:t>
            </a:r>
          </a:p>
          <a:p>
            <a:pPr algn="ctr"/>
            <a:endParaRPr lang="en-US" sz="1100" i="1">
              <a:latin typeface="Fira Sans"/>
              <a:ea typeface="Calibri"/>
              <a:cs typeface="Helvetica"/>
            </a:endParaRPr>
          </a:p>
          <a:p>
            <a:pPr algn="ctr"/>
            <a:r>
              <a:rPr lang="en-US" sz="1100" i="1">
                <a:latin typeface="Fira Sans"/>
                <a:ea typeface="Calibri"/>
                <a:cs typeface="Helvetica"/>
              </a:rPr>
              <a:t>Workshops:</a:t>
            </a:r>
            <a:br>
              <a:rPr lang="en-US" sz="1100" i="1">
                <a:latin typeface="Fira Sans"/>
                <a:ea typeface="Calibri"/>
                <a:cs typeface="Helvetica"/>
              </a:rPr>
            </a:br>
            <a:r>
              <a:rPr lang="en-US" sz="1100" i="1">
                <a:latin typeface="Fira Sans"/>
                <a:ea typeface="Calibri"/>
                <a:cs typeface="Helvetica"/>
              </a:rPr>
              <a:t>1:00 pm – 5:00 pm</a:t>
            </a:r>
            <a:endParaRPr lang="en-US">
              <a:latin typeface="Fira Sans"/>
            </a:endParaRPr>
          </a:p>
          <a:p>
            <a:pPr algn="ctr"/>
            <a:endParaRPr lang="en-US" sz="1100" i="1">
              <a:latin typeface="Fira Sans"/>
              <a:ea typeface="Calibri"/>
              <a:cs typeface="Helvetica"/>
            </a:endParaRPr>
          </a:p>
          <a:p>
            <a:pPr algn="ctr"/>
            <a:endParaRPr lang="en-US" sz="1100" i="1">
              <a:latin typeface="Fira Sans"/>
              <a:ea typeface="Calibri"/>
              <a:cs typeface="Helvetica"/>
            </a:endParaRPr>
          </a:p>
          <a:p>
            <a:pPr algn="ctr"/>
            <a:endParaRPr lang="en-US" sz="1100" i="1">
              <a:latin typeface="Fira Sans"/>
              <a:ea typeface="Calibri"/>
              <a:cs typeface="Helvetica"/>
            </a:endParaRPr>
          </a:p>
          <a:p>
            <a:pPr algn="ctr"/>
            <a:endParaRPr lang="en-US" sz="1100" i="1">
              <a:latin typeface="Fira Sans"/>
              <a:ea typeface="Calibri"/>
              <a:cs typeface="Helvetica"/>
            </a:endParaRPr>
          </a:p>
        </p:txBody>
      </p:sp>
      <p:sp>
        <p:nvSpPr>
          <p:cNvPr id="17" name="TextBox 16">
            <a:extLst>
              <a:ext uri="{FF2B5EF4-FFF2-40B4-BE49-F238E27FC236}">
                <a16:creationId xmlns:a16="http://schemas.microsoft.com/office/drawing/2014/main" id="{9E8A3617-D41D-B716-8C09-4378F4896C01}"/>
              </a:ext>
            </a:extLst>
          </p:cNvPr>
          <p:cNvSpPr txBox="1"/>
          <p:nvPr/>
        </p:nvSpPr>
        <p:spPr>
          <a:xfrm>
            <a:off x="192445" y="2115307"/>
            <a:ext cx="2279316" cy="430887"/>
          </a:xfrm>
          <a:prstGeom prst="rect">
            <a:avLst/>
          </a:prstGeom>
          <a:noFill/>
        </p:spPr>
        <p:txBody>
          <a:bodyPr wrap="square" lIns="91440" tIns="45720" rIns="91440" bIns="45720" anchor="t">
            <a:spAutoFit/>
          </a:bodyPr>
          <a:lstStyle/>
          <a:p>
            <a:pPr algn="ctr">
              <a:spcAft>
                <a:spcPts val="1000"/>
              </a:spcAft>
            </a:pPr>
            <a:r>
              <a:rPr lang="en-US" sz="1100" i="1">
                <a:effectLst/>
                <a:latin typeface="Fira Sans"/>
              </a:rPr>
              <a:t>Registration: </a:t>
            </a:r>
            <a:br>
              <a:rPr lang="en-US" sz="1100" i="1">
                <a:effectLst/>
                <a:latin typeface="Fira Sans"/>
              </a:rPr>
            </a:br>
            <a:r>
              <a:rPr lang="en-US" sz="1100" i="1">
                <a:effectLst/>
                <a:latin typeface="Fira Sans"/>
              </a:rPr>
              <a:t>11:00 am - 5:00 pm </a:t>
            </a:r>
            <a:endParaRPr lang="en-US">
              <a:latin typeface="Fira Sans"/>
            </a:endParaRPr>
          </a:p>
        </p:txBody>
      </p:sp>
      <p:sp>
        <p:nvSpPr>
          <p:cNvPr id="18" name="TextBox 17">
            <a:extLst>
              <a:ext uri="{FF2B5EF4-FFF2-40B4-BE49-F238E27FC236}">
                <a16:creationId xmlns:a16="http://schemas.microsoft.com/office/drawing/2014/main" id="{6D0472D0-8095-8C71-FCF5-06DB0182D120}"/>
              </a:ext>
            </a:extLst>
          </p:cNvPr>
          <p:cNvSpPr txBox="1"/>
          <p:nvPr/>
        </p:nvSpPr>
        <p:spPr>
          <a:xfrm>
            <a:off x="7321485" y="2115307"/>
            <a:ext cx="2268115" cy="4673074"/>
          </a:xfrm>
          <a:prstGeom prst="rect">
            <a:avLst/>
          </a:prstGeom>
          <a:noFill/>
        </p:spPr>
        <p:txBody>
          <a:bodyPr wrap="square" lIns="91440" tIns="45720" rIns="91440" bIns="45720" anchor="t">
            <a:spAutoFit/>
          </a:bodyPr>
          <a:lstStyle/>
          <a:p>
            <a:pPr algn="ctr">
              <a:spcAft>
                <a:spcPts val="1000"/>
              </a:spcAft>
            </a:pPr>
            <a:r>
              <a:rPr lang="en-US" sz="1100" i="1">
                <a:effectLst/>
                <a:latin typeface="Fira Sans"/>
              </a:rPr>
              <a:t>Registration:</a:t>
            </a:r>
            <a:r>
              <a:rPr lang="en-US" sz="1100" i="1">
                <a:latin typeface="Fira Sans"/>
              </a:rPr>
              <a:t> </a:t>
            </a:r>
            <a:br>
              <a:rPr lang="en-US" sz="1100" i="1">
                <a:latin typeface="Fira Sans"/>
              </a:rPr>
            </a:br>
            <a:r>
              <a:rPr lang="en-US" sz="1100" i="1">
                <a:effectLst/>
                <a:latin typeface="Fira Sans"/>
              </a:rPr>
              <a:t>8:00 am - 5:00 pm </a:t>
            </a:r>
            <a:endParaRPr lang="en-US" sz="1100">
              <a:latin typeface="Fira Sans"/>
              <a:ea typeface="Calibri"/>
              <a:cs typeface="Calibri"/>
            </a:endParaRPr>
          </a:p>
          <a:p>
            <a:pPr algn="ctr"/>
            <a:r>
              <a:rPr lang="en-US" sz="1100" i="1">
                <a:latin typeface="Fira Sans"/>
                <a:cs typeface="Helvetica"/>
              </a:rPr>
              <a:t>Conference: </a:t>
            </a:r>
            <a:br>
              <a:rPr lang="en-US" sz="1100" i="1">
                <a:latin typeface="Fira Sans"/>
                <a:cs typeface="Helvetica"/>
              </a:rPr>
            </a:br>
            <a:r>
              <a:rPr lang="en-US" sz="1100" i="1">
                <a:latin typeface="Fira Sans"/>
                <a:cs typeface="Helvetica"/>
              </a:rPr>
              <a:t>9:00 am – 5:00 pm</a:t>
            </a:r>
            <a:endParaRPr lang="en-US" sz="1100">
              <a:latin typeface="Fira Sans"/>
              <a:cs typeface="Helvetica"/>
            </a:endParaRPr>
          </a:p>
          <a:p>
            <a:pPr algn="ctr"/>
            <a:endParaRPr lang="en-US" sz="1100" i="1">
              <a:latin typeface="Fira Sans"/>
              <a:cs typeface="Helvetica"/>
            </a:endParaRPr>
          </a:p>
          <a:p>
            <a:pPr algn="ctr">
              <a:spcAft>
                <a:spcPts val="1000"/>
              </a:spcAft>
            </a:pPr>
            <a:r>
              <a:rPr lang="en-US" sz="1100" i="1">
                <a:effectLst/>
                <a:latin typeface="Fira Sans"/>
                <a:cs typeface="Helvetica"/>
              </a:rPr>
              <a:t>Morning Keynote:</a:t>
            </a:r>
            <a:br>
              <a:rPr lang="en-US" sz="1100" i="1">
                <a:effectLst/>
                <a:latin typeface="Fira Sans"/>
              </a:rPr>
            </a:br>
            <a:r>
              <a:rPr lang="en-US" sz="1100" i="1">
                <a:latin typeface="Fira Sans"/>
                <a:cs typeface="Helvetica"/>
              </a:rPr>
              <a:t>9:15 am – 10:15 am</a:t>
            </a:r>
            <a:endParaRPr lang="en-US" sz="1100">
              <a:latin typeface="Fira Sans"/>
              <a:ea typeface="Calibri"/>
              <a:cs typeface="Calibri"/>
            </a:endParaRPr>
          </a:p>
          <a:p>
            <a:pPr algn="ctr">
              <a:spcAft>
                <a:spcPts val="1000"/>
              </a:spcAft>
            </a:pPr>
            <a:r>
              <a:rPr lang="en-US" sz="1100" i="1">
                <a:latin typeface="Fira Sans"/>
              </a:rPr>
              <a:t>Partner Programming:</a:t>
            </a:r>
            <a:br>
              <a:rPr lang="en-US" sz="1100" i="1">
                <a:latin typeface="Fira Sans"/>
              </a:rPr>
            </a:br>
            <a:r>
              <a:rPr lang="en-US" sz="1100" i="1">
                <a:latin typeface="Fira Sans"/>
              </a:rPr>
              <a:t>10:00 am – 3:00 pm</a:t>
            </a:r>
            <a:endParaRPr lang="en-US">
              <a:latin typeface="Fira Sans"/>
              <a:ea typeface="Calibri"/>
              <a:cs typeface="Calibri"/>
            </a:endParaRPr>
          </a:p>
          <a:p>
            <a:pPr algn="ctr">
              <a:spcAft>
                <a:spcPts val="1000"/>
              </a:spcAft>
            </a:pPr>
            <a:r>
              <a:rPr lang="en-US" sz="1100" i="1">
                <a:effectLst/>
                <a:latin typeface="Fira Sans"/>
              </a:rPr>
              <a:t>Exhibit Hall Open: </a:t>
            </a:r>
            <a:br>
              <a:rPr lang="en-US" sz="1100" i="1">
                <a:effectLst/>
                <a:latin typeface="Fira Sans"/>
              </a:rPr>
            </a:br>
            <a:r>
              <a:rPr lang="en-US" sz="1100" i="1">
                <a:effectLst/>
                <a:latin typeface="Fira Sans"/>
              </a:rPr>
              <a:t>10:00 am - 5:00 pm </a:t>
            </a:r>
            <a:endParaRPr lang="en-US">
              <a:latin typeface="Fira Sans"/>
            </a:endParaRPr>
          </a:p>
          <a:p>
            <a:pPr algn="ctr">
              <a:spcAft>
                <a:spcPts val="1000"/>
              </a:spcAft>
            </a:pPr>
            <a:r>
              <a:rPr lang="en-US" sz="1100" i="1">
                <a:effectLst/>
                <a:latin typeface="Fira Sans"/>
              </a:rPr>
              <a:t>Connections Lunch: </a:t>
            </a:r>
            <a:br>
              <a:rPr lang="en-US" sz="1100" i="1">
                <a:effectLst/>
                <a:latin typeface="Fira Sans"/>
              </a:rPr>
            </a:br>
            <a:r>
              <a:rPr lang="en-US" sz="1100" i="1">
                <a:effectLst/>
                <a:latin typeface="Fira Sans"/>
              </a:rPr>
              <a:t>11:45 am - 1:00 pm </a:t>
            </a:r>
            <a:endParaRPr lang="en-US" sz="1100">
              <a:effectLst/>
              <a:latin typeface="Fira Sans"/>
            </a:endParaRPr>
          </a:p>
          <a:p>
            <a:pPr algn="ctr">
              <a:spcAft>
                <a:spcPts val="1000"/>
              </a:spcAft>
            </a:pPr>
            <a:r>
              <a:rPr lang="en-US" sz="1100" i="1">
                <a:effectLst/>
                <a:latin typeface="Fira Sans"/>
              </a:rPr>
              <a:t>Cantina Receptions: </a:t>
            </a:r>
            <a:br>
              <a:rPr lang="en-US" sz="1100" i="1">
                <a:effectLst/>
                <a:latin typeface="Fira Sans"/>
              </a:rPr>
            </a:br>
            <a:r>
              <a:rPr lang="en-US" sz="1100" i="1">
                <a:effectLst/>
                <a:latin typeface="Fira Sans"/>
              </a:rPr>
              <a:t>2:00 pm - 5:00 pm </a:t>
            </a:r>
            <a:endParaRPr lang="en-US" sz="1100">
              <a:effectLst/>
              <a:latin typeface="Fira Sans"/>
            </a:endParaRPr>
          </a:p>
          <a:p>
            <a:pPr algn="ctr">
              <a:spcAft>
                <a:spcPts val="1000"/>
              </a:spcAft>
            </a:pPr>
            <a:r>
              <a:rPr lang="en-US" sz="1100" i="1">
                <a:latin typeface="Fira Sans"/>
                <a:cs typeface="Helvetica"/>
              </a:rPr>
              <a:t>Afternoon Keynote:</a:t>
            </a:r>
            <a:br>
              <a:rPr lang="en-US" sz="1100" i="1">
                <a:latin typeface="Fira Sans"/>
              </a:rPr>
            </a:br>
            <a:r>
              <a:rPr lang="en-US" sz="1100" i="1">
                <a:latin typeface="Fira Sans"/>
                <a:cs typeface="Helvetica"/>
              </a:rPr>
              <a:t>3:15 pm – 4:15 pm</a:t>
            </a:r>
          </a:p>
          <a:p>
            <a:pPr algn="ctr">
              <a:spcAft>
                <a:spcPts val="1000"/>
              </a:spcAft>
            </a:pPr>
            <a:r>
              <a:rPr lang="en-US" sz="1100" i="1">
                <a:effectLst/>
                <a:latin typeface="Fira Sans"/>
              </a:rPr>
              <a:t>It's 5 O'clock Somewhere: </a:t>
            </a:r>
            <a:br>
              <a:rPr lang="en-US" sz="1100" i="1">
                <a:effectLst/>
                <a:latin typeface="Fira Sans"/>
              </a:rPr>
            </a:br>
            <a:r>
              <a:rPr lang="en-US" sz="1100" i="1">
                <a:effectLst/>
                <a:latin typeface="Fira Sans"/>
              </a:rPr>
              <a:t>4:00 pm - 5:00 pm</a:t>
            </a:r>
            <a:endParaRPr lang="en-US" sz="1100">
              <a:effectLst/>
              <a:latin typeface="Fira Sans"/>
            </a:endParaRPr>
          </a:p>
          <a:p>
            <a:pPr algn="ctr">
              <a:spcAft>
                <a:spcPts val="1000"/>
              </a:spcAft>
            </a:pPr>
            <a:r>
              <a:rPr lang="en-US" sz="1100" i="1">
                <a:effectLst/>
                <a:latin typeface="Fira Sans"/>
              </a:rPr>
              <a:t>DTECH Networking Party: </a:t>
            </a:r>
            <a:br>
              <a:rPr lang="en-US" sz="1100" i="1">
                <a:effectLst/>
                <a:latin typeface="Fira Sans"/>
              </a:rPr>
            </a:br>
            <a:r>
              <a:rPr lang="en-US" sz="1100" i="1">
                <a:effectLst/>
                <a:latin typeface="Fira Sans"/>
              </a:rPr>
              <a:t>5:00 pm - 6:30 pm</a:t>
            </a:r>
            <a:endParaRPr lang="en-US" sz="1100">
              <a:effectLst/>
              <a:latin typeface="Fira Sans"/>
            </a:endParaRPr>
          </a:p>
        </p:txBody>
      </p:sp>
      <p:sp>
        <p:nvSpPr>
          <p:cNvPr id="19" name="TextBox 18">
            <a:extLst>
              <a:ext uri="{FF2B5EF4-FFF2-40B4-BE49-F238E27FC236}">
                <a16:creationId xmlns:a16="http://schemas.microsoft.com/office/drawing/2014/main" id="{197F431B-79EB-2603-6F96-E475ADBD7DAA}"/>
              </a:ext>
            </a:extLst>
          </p:cNvPr>
          <p:cNvSpPr txBox="1"/>
          <p:nvPr/>
        </p:nvSpPr>
        <p:spPr>
          <a:xfrm>
            <a:off x="9698061" y="2115307"/>
            <a:ext cx="2269380" cy="3570208"/>
          </a:xfrm>
          <a:prstGeom prst="rect">
            <a:avLst/>
          </a:prstGeom>
          <a:noFill/>
        </p:spPr>
        <p:txBody>
          <a:bodyPr wrap="square" lIns="91440" tIns="45720" rIns="91440" bIns="45720" anchor="t">
            <a:spAutoFit/>
          </a:bodyPr>
          <a:lstStyle/>
          <a:p>
            <a:pPr algn="ctr">
              <a:spcAft>
                <a:spcPts val="1000"/>
              </a:spcAft>
            </a:pPr>
            <a:r>
              <a:rPr lang="en-US" sz="1100" i="1">
                <a:latin typeface="Fira Sans"/>
              </a:rPr>
              <a:t>Partner Programming:</a:t>
            </a:r>
            <a:br>
              <a:rPr lang="en-US" sz="1100" i="1">
                <a:latin typeface="Fira Sans"/>
              </a:rPr>
            </a:br>
            <a:r>
              <a:rPr lang="en-US" sz="1100" i="1">
                <a:latin typeface="Fira Sans"/>
              </a:rPr>
              <a:t>7:30 am – 5:00 pm</a:t>
            </a:r>
            <a:endParaRPr lang="en-US">
              <a:latin typeface="Fira Sans"/>
              <a:ea typeface="Calibri"/>
              <a:cs typeface="Calibri"/>
            </a:endParaRPr>
          </a:p>
          <a:p>
            <a:pPr algn="ctr">
              <a:spcAft>
                <a:spcPts val="1000"/>
              </a:spcAft>
            </a:pPr>
            <a:r>
              <a:rPr lang="en-US" sz="1100" i="1">
                <a:effectLst/>
                <a:latin typeface="Fira Sans"/>
              </a:rPr>
              <a:t>Registration: </a:t>
            </a:r>
            <a:br>
              <a:rPr lang="en-US" sz="1100" i="1">
                <a:effectLst/>
                <a:latin typeface="Fira Sans"/>
              </a:rPr>
            </a:br>
            <a:r>
              <a:rPr lang="en-US" sz="1100" i="1">
                <a:effectLst/>
                <a:latin typeface="Fira Sans"/>
              </a:rPr>
              <a:t>8:00 am - 11:00 </a:t>
            </a:r>
            <a:r>
              <a:rPr lang="en-US" sz="1100" i="1">
                <a:latin typeface="Fira Sans"/>
              </a:rPr>
              <a:t>a</a:t>
            </a:r>
            <a:r>
              <a:rPr lang="en-US" sz="1100" i="1">
                <a:effectLst/>
                <a:latin typeface="Fira Sans"/>
              </a:rPr>
              <a:t>m </a:t>
            </a:r>
            <a:endParaRPr lang="en-US">
              <a:latin typeface="Fira Sans"/>
            </a:endParaRPr>
          </a:p>
          <a:p>
            <a:pPr algn="ctr">
              <a:spcAft>
                <a:spcPts val="1000"/>
              </a:spcAft>
            </a:pPr>
            <a:r>
              <a:rPr lang="en-US" sz="1100" i="1">
                <a:latin typeface="Fira Sans"/>
              </a:rPr>
              <a:t>Conference: </a:t>
            </a:r>
            <a:br>
              <a:rPr lang="en-US" sz="1100" i="1">
                <a:latin typeface="Fira Sans"/>
              </a:rPr>
            </a:br>
            <a:r>
              <a:rPr lang="en-US" sz="1100" i="1">
                <a:latin typeface="Fira Sans"/>
              </a:rPr>
              <a:t>8:00 am – 12:00 pm</a:t>
            </a:r>
            <a:endParaRPr lang="en-US">
              <a:latin typeface="Fira Sans"/>
            </a:endParaRPr>
          </a:p>
          <a:p>
            <a:pPr algn="ctr"/>
            <a:r>
              <a:rPr lang="en-US" sz="1100" i="1">
                <a:latin typeface="Fira Sans"/>
              </a:rPr>
              <a:t>Workshops: </a:t>
            </a:r>
            <a:br>
              <a:rPr lang="en-US" sz="1100" i="1">
                <a:latin typeface="Fira Sans"/>
              </a:rPr>
            </a:br>
            <a:r>
              <a:rPr lang="en-US" sz="1100" i="1">
                <a:latin typeface="Fira Sans"/>
              </a:rPr>
              <a:t>8:00 am – 5:00 pm</a:t>
            </a:r>
            <a:endParaRPr lang="en-US" sz="1100">
              <a:latin typeface="Fira Sans"/>
            </a:endParaRPr>
          </a:p>
          <a:p>
            <a:pPr algn="ctr"/>
            <a:endParaRPr lang="en-US" sz="1100" i="1">
              <a:latin typeface="Fira Sans"/>
            </a:endParaRPr>
          </a:p>
          <a:p>
            <a:pPr algn="ctr">
              <a:spcAft>
                <a:spcPts val="1000"/>
              </a:spcAft>
            </a:pPr>
            <a:r>
              <a:rPr lang="en-US" sz="1100" i="1">
                <a:effectLst/>
                <a:latin typeface="Fira Sans"/>
              </a:rPr>
              <a:t>Exhibit Hall Open: </a:t>
            </a:r>
            <a:br>
              <a:rPr lang="en-US" sz="1100" i="1">
                <a:effectLst/>
                <a:latin typeface="Fira Sans"/>
              </a:rPr>
            </a:br>
            <a:r>
              <a:rPr lang="en-US" sz="1100" i="1">
                <a:effectLst/>
                <a:latin typeface="Fira Sans"/>
              </a:rPr>
              <a:t>9:00 am - 1:00 pm </a:t>
            </a:r>
            <a:endParaRPr lang="en-US">
              <a:latin typeface="Fira Sans"/>
              <a:ea typeface="Calibri"/>
              <a:cs typeface="Calibri"/>
            </a:endParaRPr>
          </a:p>
          <a:p>
            <a:pPr algn="ctr">
              <a:spcAft>
                <a:spcPts val="1000"/>
              </a:spcAft>
            </a:pPr>
            <a:r>
              <a:rPr lang="en-US" sz="1100" i="1">
                <a:latin typeface="Fira Sans"/>
                <a:cs typeface="Helvetica"/>
              </a:rPr>
              <a:t>Exhibit Excellence Awards:</a:t>
            </a:r>
            <a:br>
              <a:rPr lang="en-US" sz="1100" i="1">
                <a:latin typeface="Fira Sans"/>
              </a:rPr>
            </a:br>
            <a:r>
              <a:rPr lang="en-US" sz="1100" i="1">
                <a:latin typeface="Fira Sans"/>
                <a:cs typeface="Helvetica"/>
              </a:rPr>
              <a:t>11:00 am – 11:30 am</a:t>
            </a:r>
          </a:p>
          <a:p>
            <a:pPr algn="ctr">
              <a:spcAft>
                <a:spcPts val="1000"/>
              </a:spcAft>
            </a:pPr>
            <a:r>
              <a:rPr lang="en-US" sz="1100" i="1">
                <a:effectLst/>
                <a:latin typeface="Fira Sans"/>
                <a:cs typeface="Helvetica"/>
              </a:rPr>
              <a:t>Initiate Awards:</a:t>
            </a:r>
            <a:br>
              <a:rPr lang="en-US" sz="1100" i="1">
                <a:effectLst/>
                <a:latin typeface="Fira Sans"/>
              </a:rPr>
            </a:br>
            <a:r>
              <a:rPr lang="en-US" sz="1100" i="1">
                <a:latin typeface="Fira Sans"/>
                <a:cs typeface="Helvetica"/>
              </a:rPr>
              <a:t>10:30 am – 11:00 am</a:t>
            </a:r>
          </a:p>
          <a:p>
            <a:pPr algn="ctr">
              <a:spcAft>
                <a:spcPts val="1000"/>
              </a:spcAft>
            </a:pPr>
            <a:endParaRPr lang="en-US" sz="1100" i="1">
              <a:effectLst/>
              <a:latin typeface="Fira Sans"/>
            </a:endParaRPr>
          </a:p>
        </p:txBody>
      </p:sp>
      <p:sp>
        <p:nvSpPr>
          <p:cNvPr id="20" name="5-Point Star 19">
            <a:extLst>
              <a:ext uri="{FF2B5EF4-FFF2-40B4-BE49-F238E27FC236}">
                <a16:creationId xmlns:a16="http://schemas.microsoft.com/office/drawing/2014/main" id="{0DE03BBD-CE28-C98F-670C-9ACFE229AAA0}"/>
              </a:ext>
            </a:extLst>
          </p:cNvPr>
          <p:cNvSpPr/>
          <p:nvPr/>
        </p:nvSpPr>
        <p:spPr>
          <a:xfrm>
            <a:off x="6433024" y="299471"/>
            <a:ext cx="508000" cy="508000"/>
          </a:xfrm>
          <a:prstGeom prst="star5">
            <a:avLst>
              <a:gd name="adj" fmla="val 23958"/>
              <a:gd name="hf" fmla="val 105146"/>
              <a:gd name="vf" fmla="val 110557"/>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C785291-6F63-A014-CC1D-39FD0280D0BD}"/>
              </a:ext>
            </a:extLst>
          </p:cNvPr>
          <p:cNvSpPr txBox="1"/>
          <p:nvPr/>
        </p:nvSpPr>
        <p:spPr>
          <a:xfrm>
            <a:off x="6941024" y="299471"/>
            <a:ext cx="4749660" cy="707886"/>
          </a:xfrm>
          <a:prstGeom prst="rect">
            <a:avLst/>
          </a:prstGeom>
          <a:noFill/>
        </p:spPr>
        <p:txBody>
          <a:bodyPr wrap="square" rtlCol="0">
            <a:spAutoFit/>
          </a:bodyPr>
          <a:lstStyle/>
          <a:p>
            <a:r>
              <a:rPr lang="en-US" sz="2000" b="1">
                <a:solidFill>
                  <a:srgbClr val="EA32A0"/>
                </a:solidFill>
                <a:latin typeface="Fira Sans" panose="020B0503050000020004" pitchFamily="34" charset="0"/>
              </a:rPr>
              <a:t>IMPORTANT:</a:t>
            </a:r>
            <a:r>
              <a:rPr lang="en-US" sz="2000" b="1">
                <a:solidFill>
                  <a:schemeClr val="bg1"/>
                </a:solidFill>
                <a:latin typeface="Fira Sans" panose="020B0503050000020004" pitchFamily="34" charset="0"/>
              </a:rPr>
              <a:t> </a:t>
            </a:r>
            <a:r>
              <a:rPr lang="en-US" sz="2000">
                <a:solidFill>
                  <a:schemeClr val="bg1"/>
                </a:solidFill>
                <a:latin typeface="Fira Sans" panose="020B0503050000020004" pitchFamily="34" charset="0"/>
              </a:rPr>
              <a:t>Get your badge early – lines will be very long on Tuesday</a:t>
            </a:r>
            <a:r>
              <a:rPr lang="en-US" sz="2000">
                <a:latin typeface="Fira Sans" panose="020B0503050000020004" pitchFamily="34" charset="0"/>
              </a:rPr>
              <a:t>!</a:t>
            </a:r>
          </a:p>
        </p:txBody>
      </p:sp>
      <p:sp>
        <p:nvSpPr>
          <p:cNvPr id="23" name="Rectangle 22">
            <a:extLst>
              <a:ext uri="{FF2B5EF4-FFF2-40B4-BE49-F238E27FC236}">
                <a16:creationId xmlns:a16="http://schemas.microsoft.com/office/drawing/2014/main" id="{7B6E9BDC-826A-D2DE-F3FE-8472532F144C}"/>
              </a:ext>
            </a:extLst>
          </p:cNvPr>
          <p:cNvSpPr/>
          <p:nvPr/>
        </p:nvSpPr>
        <p:spPr>
          <a:xfrm>
            <a:off x="192445" y="2026152"/>
            <a:ext cx="2279316" cy="475093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60F6479-287A-6029-DCBD-47E2D6B5B6C8}"/>
              </a:ext>
            </a:extLst>
          </p:cNvPr>
          <p:cNvSpPr/>
          <p:nvPr/>
        </p:nvSpPr>
        <p:spPr>
          <a:xfrm>
            <a:off x="2571236" y="2026152"/>
            <a:ext cx="2270245" cy="475093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2B1A76-8BCA-3CA9-E0C4-D07F7C6B6695}"/>
              </a:ext>
            </a:extLst>
          </p:cNvPr>
          <p:cNvSpPr/>
          <p:nvPr/>
        </p:nvSpPr>
        <p:spPr>
          <a:xfrm>
            <a:off x="4948838" y="2026152"/>
            <a:ext cx="2279316" cy="4750932"/>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4BEDDD-F841-5819-1C0D-9345FEB7BD64}"/>
              </a:ext>
            </a:extLst>
          </p:cNvPr>
          <p:cNvSpPr/>
          <p:nvPr/>
        </p:nvSpPr>
        <p:spPr>
          <a:xfrm>
            <a:off x="7319756" y="2035223"/>
            <a:ext cx="2279316" cy="475093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072970E-7B2F-0C82-7B85-8E24D1DFA34F}"/>
              </a:ext>
            </a:extLst>
          </p:cNvPr>
          <p:cNvSpPr/>
          <p:nvPr/>
        </p:nvSpPr>
        <p:spPr>
          <a:xfrm>
            <a:off x="9697196" y="2026152"/>
            <a:ext cx="2279316" cy="4750933"/>
          </a:xfrm>
          <a:prstGeom prst="rect">
            <a:avLst/>
          </a:prstGeom>
          <a:no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105161"/>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9B8A-9670-488E-F427-7AF1FDE459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5E6E35-2964-07CD-4D08-DDB2E615E897}"/>
              </a:ext>
            </a:extLst>
          </p:cNvPr>
          <p:cNvSpPr>
            <a:spLocks noGrp="1"/>
          </p:cNvSpPr>
          <p:nvPr>
            <p:ph type="title"/>
          </p:nvPr>
        </p:nvSpPr>
        <p:spPr/>
        <p:txBody>
          <a:bodyPr/>
          <a:lstStyle/>
          <a:p>
            <a:r>
              <a:rPr lang="en-US">
                <a:latin typeface="Fira Sans"/>
              </a:rPr>
              <a:t>Wednesday Party </a:t>
            </a:r>
            <a:endParaRPr lang="en-US"/>
          </a:p>
        </p:txBody>
      </p:sp>
      <p:pic>
        <p:nvPicPr>
          <p:cNvPr id="6" name="Picture 5">
            <a:extLst>
              <a:ext uri="{FF2B5EF4-FFF2-40B4-BE49-F238E27FC236}">
                <a16:creationId xmlns:a16="http://schemas.microsoft.com/office/drawing/2014/main" id="{1C38CD66-BF01-5042-8671-9C1F1F5446E7}"/>
              </a:ext>
            </a:extLst>
          </p:cNvPr>
          <p:cNvPicPr>
            <a:picLocks noChangeAspect="1"/>
          </p:cNvPicPr>
          <p:nvPr/>
        </p:nvPicPr>
        <p:blipFill>
          <a:blip r:embed="rId2"/>
          <a:srcRect l="26029" t="40572" r="18510" b="3967"/>
          <a:stretch/>
        </p:blipFill>
        <p:spPr>
          <a:xfrm>
            <a:off x="488129" y="1452283"/>
            <a:ext cx="11048400" cy="4689608"/>
          </a:xfrm>
          <a:prstGeom prst="rect">
            <a:avLst/>
          </a:prstGeom>
        </p:spPr>
      </p:pic>
      <p:sp>
        <p:nvSpPr>
          <p:cNvPr id="7" name="Rectangle 6">
            <a:extLst>
              <a:ext uri="{FF2B5EF4-FFF2-40B4-BE49-F238E27FC236}">
                <a16:creationId xmlns:a16="http://schemas.microsoft.com/office/drawing/2014/main" id="{01FE9DDC-E7F5-0CD7-6591-EF8C3C95E436}"/>
              </a:ext>
            </a:extLst>
          </p:cNvPr>
          <p:cNvSpPr/>
          <p:nvPr/>
        </p:nvSpPr>
        <p:spPr>
          <a:xfrm>
            <a:off x="4102422" y="2293765"/>
            <a:ext cx="417443" cy="265043"/>
          </a:xfrm>
          <a:prstGeom prst="rect">
            <a:avLst/>
          </a:prstGeom>
          <a:solidFill>
            <a:srgbClr val="B0F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8C0D7D-5F65-733C-EC61-DACD504B9BF8}"/>
              </a:ext>
            </a:extLst>
          </p:cNvPr>
          <p:cNvPicPr>
            <a:picLocks noChangeAspect="1"/>
          </p:cNvPicPr>
          <p:nvPr/>
        </p:nvPicPr>
        <p:blipFill>
          <a:blip r:embed="rId3"/>
          <a:srcRect l="15386" t="14122" r="17114" b="16547"/>
          <a:stretch/>
        </p:blipFill>
        <p:spPr>
          <a:xfrm>
            <a:off x="4118879" y="2186926"/>
            <a:ext cx="371844" cy="381930"/>
          </a:xfrm>
          <a:prstGeom prst="rect">
            <a:avLst/>
          </a:prstGeom>
        </p:spPr>
      </p:pic>
      <p:sp>
        <p:nvSpPr>
          <p:cNvPr id="10" name="TextBox 9">
            <a:extLst>
              <a:ext uri="{FF2B5EF4-FFF2-40B4-BE49-F238E27FC236}">
                <a16:creationId xmlns:a16="http://schemas.microsoft.com/office/drawing/2014/main" id="{BA83F873-3F68-04AB-26CB-96974D7B7847}"/>
              </a:ext>
            </a:extLst>
          </p:cNvPr>
          <p:cNvSpPr txBox="1"/>
          <p:nvPr/>
        </p:nvSpPr>
        <p:spPr>
          <a:xfrm>
            <a:off x="1834529" y="1703134"/>
            <a:ext cx="1273105" cy="369332"/>
          </a:xfrm>
          <a:prstGeom prst="rect">
            <a:avLst/>
          </a:prstGeom>
          <a:solidFill>
            <a:schemeClr val="bg1"/>
          </a:solidFill>
          <a:ln>
            <a:solidFill>
              <a:srgbClr val="B0FF63"/>
            </a:solidFill>
          </a:ln>
        </p:spPr>
        <p:txBody>
          <a:bodyPr wrap="none" rtlCol="0">
            <a:spAutoFit/>
          </a:bodyPr>
          <a:lstStyle/>
          <a:p>
            <a:r>
              <a:rPr lang="en-US">
                <a:solidFill>
                  <a:srgbClr val="EA32A0"/>
                </a:solidFill>
              </a:rPr>
              <a:t>Booth 2123</a:t>
            </a:r>
          </a:p>
        </p:txBody>
      </p:sp>
      <p:cxnSp>
        <p:nvCxnSpPr>
          <p:cNvPr id="12" name="Straight Arrow Connector 11">
            <a:extLst>
              <a:ext uri="{FF2B5EF4-FFF2-40B4-BE49-F238E27FC236}">
                <a16:creationId xmlns:a16="http://schemas.microsoft.com/office/drawing/2014/main" id="{37CA99E4-3BDF-044F-9CE4-871A2F81B3D7}"/>
              </a:ext>
            </a:extLst>
          </p:cNvPr>
          <p:cNvCxnSpPr>
            <a:cxnSpLocks/>
          </p:cNvCxnSpPr>
          <p:nvPr/>
        </p:nvCxnSpPr>
        <p:spPr>
          <a:xfrm>
            <a:off x="2888459" y="2102188"/>
            <a:ext cx="1140930" cy="324098"/>
          </a:xfrm>
          <a:prstGeom prst="straightConnector1">
            <a:avLst/>
          </a:prstGeom>
          <a:ln w="38100">
            <a:solidFill>
              <a:srgbClr val="B0FF63"/>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3B14A13-9D90-431C-E732-52ED12D51B3B}"/>
              </a:ext>
            </a:extLst>
          </p:cNvPr>
          <p:cNvSpPr/>
          <p:nvPr/>
        </p:nvSpPr>
        <p:spPr>
          <a:xfrm>
            <a:off x="1367850" y="3619249"/>
            <a:ext cx="1520609" cy="369332"/>
          </a:xfrm>
          <a:prstGeom prst="rect">
            <a:avLst/>
          </a:prstGeom>
          <a:solidFill>
            <a:srgbClr val="EA32A0"/>
          </a:solidFill>
          <a:ln>
            <a:solidFill>
              <a:srgbClr val="B0F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09652E5-0369-0401-CE1E-8226FCEB7E0F}"/>
              </a:ext>
            </a:extLst>
          </p:cNvPr>
          <p:cNvSpPr txBox="1"/>
          <p:nvPr/>
        </p:nvSpPr>
        <p:spPr>
          <a:xfrm>
            <a:off x="961040" y="4680833"/>
            <a:ext cx="1520609" cy="369332"/>
          </a:xfrm>
          <a:prstGeom prst="rect">
            <a:avLst/>
          </a:prstGeom>
          <a:solidFill>
            <a:schemeClr val="bg1"/>
          </a:solidFill>
          <a:ln>
            <a:solidFill>
              <a:srgbClr val="B0FF63"/>
            </a:solidFill>
          </a:ln>
        </p:spPr>
        <p:txBody>
          <a:bodyPr wrap="none" rtlCol="0">
            <a:spAutoFit/>
          </a:bodyPr>
          <a:lstStyle/>
          <a:p>
            <a:r>
              <a:rPr lang="en-US">
                <a:solidFill>
                  <a:srgbClr val="EA32A0"/>
                </a:solidFill>
              </a:rPr>
              <a:t>Party Location</a:t>
            </a:r>
          </a:p>
        </p:txBody>
      </p:sp>
      <p:cxnSp>
        <p:nvCxnSpPr>
          <p:cNvPr id="15" name="Straight Arrow Connector 14">
            <a:extLst>
              <a:ext uri="{FF2B5EF4-FFF2-40B4-BE49-F238E27FC236}">
                <a16:creationId xmlns:a16="http://schemas.microsoft.com/office/drawing/2014/main" id="{C29B92C2-6A69-0904-07EB-EB95D27E9DA1}"/>
              </a:ext>
            </a:extLst>
          </p:cNvPr>
          <p:cNvCxnSpPr>
            <a:cxnSpLocks/>
            <a:stCxn id="14" idx="0"/>
          </p:cNvCxnSpPr>
          <p:nvPr/>
        </p:nvCxnSpPr>
        <p:spPr>
          <a:xfrm flipV="1">
            <a:off x="1769572" y="3992820"/>
            <a:ext cx="117442" cy="688013"/>
          </a:xfrm>
          <a:prstGeom prst="straightConnector1">
            <a:avLst/>
          </a:prstGeom>
          <a:ln w="38100">
            <a:solidFill>
              <a:srgbClr val="B0FF6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4823ECB-F9CD-1FA5-09D9-BE511E9265C0}"/>
              </a:ext>
            </a:extLst>
          </p:cNvPr>
          <p:cNvSpPr/>
          <p:nvPr/>
        </p:nvSpPr>
        <p:spPr>
          <a:xfrm>
            <a:off x="2390278" y="4043653"/>
            <a:ext cx="122004" cy="147485"/>
          </a:xfrm>
          <a:prstGeom prst="rect">
            <a:avLst/>
          </a:prstGeom>
          <a:solidFill>
            <a:srgbClr val="B0FF63"/>
          </a:solidFill>
          <a:ln>
            <a:solidFill>
              <a:srgbClr val="B0F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F6F074-B203-E725-944C-CEF303022388}"/>
              </a:ext>
            </a:extLst>
          </p:cNvPr>
          <p:cNvSpPr txBox="1"/>
          <p:nvPr/>
        </p:nvSpPr>
        <p:spPr>
          <a:xfrm>
            <a:off x="2581493" y="4999136"/>
            <a:ext cx="1055289" cy="369332"/>
          </a:xfrm>
          <a:prstGeom prst="rect">
            <a:avLst/>
          </a:prstGeom>
          <a:solidFill>
            <a:schemeClr val="bg1"/>
          </a:solidFill>
          <a:ln>
            <a:solidFill>
              <a:srgbClr val="B0FF63"/>
            </a:solidFill>
          </a:ln>
        </p:spPr>
        <p:txBody>
          <a:bodyPr wrap="none" lIns="91440" tIns="45720" rIns="91440" bIns="45720" rtlCol="0" anchor="t">
            <a:spAutoFit/>
          </a:bodyPr>
          <a:lstStyle/>
          <a:p>
            <a:r>
              <a:rPr lang="en-US">
                <a:solidFill>
                  <a:srgbClr val="EA32A0"/>
                </a:solidFill>
              </a:rPr>
              <a:t>Info Desk</a:t>
            </a:r>
          </a:p>
        </p:txBody>
      </p:sp>
      <p:cxnSp>
        <p:nvCxnSpPr>
          <p:cNvPr id="16" name="Straight Arrow Connector 15">
            <a:extLst>
              <a:ext uri="{FF2B5EF4-FFF2-40B4-BE49-F238E27FC236}">
                <a16:creationId xmlns:a16="http://schemas.microsoft.com/office/drawing/2014/main" id="{09FDE3AA-8AC3-632F-5AF8-63C69D9A46BC}"/>
              </a:ext>
            </a:extLst>
          </p:cNvPr>
          <p:cNvCxnSpPr>
            <a:cxnSpLocks/>
          </p:cNvCxnSpPr>
          <p:nvPr/>
        </p:nvCxnSpPr>
        <p:spPr>
          <a:xfrm flipH="1" flipV="1">
            <a:off x="2543970" y="4239652"/>
            <a:ext cx="440945" cy="775497"/>
          </a:xfrm>
          <a:prstGeom prst="straightConnector1">
            <a:avLst/>
          </a:prstGeom>
          <a:ln w="38100">
            <a:solidFill>
              <a:srgbClr val="B0F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89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84FB4-5F79-A250-2A72-BDF8FB8809FF}"/>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4F86091-0353-E10E-4EED-C6C7436C5BF8}"/>
              </a:ext>
            </a:extLst>
          </p:cNvPr>
          <p:cNvPicPr>
            <a:picLocks noGrp="1" noChangeAspect="1"/>
          </p:cNvPicPr>
          <p:nvPr>
            <p:ph idx="1"/>
          </p:nvPr>
        </p:nvPicPr>
        <p:blipFill>
          <a:blip r:embed="rId2"/>
          <a:stretch>
            <a:fillRect/>
          </a:stretch>
        </p:blipFill>
        <p:spPr>
          <a:xfrm>
            <a:off x="-3685" y="-5520"/>
            <a:ext cx="12264080" cy="6922349"/>
          </a:xfrm>
        </p:spPr>
      </p:pic>
    </p:spTree>
    <p:extLst>
      <p:ext uri="{BB962C8B-B14F-4D97-AF65-F5344CB8AC3E}">
        <p14:creationId xmlns:p14="http://schemas.microsoft.com/office/powerpoint/2010/main" val="159174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48EB2-B804-D07C-3381-98F8127EC45D}"/>
              </a:ext>
            </a:extLst>
          </p:cNvPr>
          <p:cNvSpPr>
            <a:spLocks noGrp="1"/>
          </p:cNvSpPr>
          <p:nvPr>
            <p:ph type="title"/>
          </p:nvPr>
        </p:nvSpPr>
        <p:spPr/>
        <p:txBody>
          <a:bodyPr/>
          <a:lstStyle/>
          <a:p>
            <a:r>
              <a:rPr lang="en-US"/>
              <a:t>Clarion Cares </a:t>
            </a:r>
          </a:p>
        </p:txBody>
      </p:sp>
      <p:pic>
        <p:nvPicPr>
          <p:cNvPr id="4" name="Content Placeholder 9" descr="A screenshot of a website&#10;&#10;AI-generated content may be incorrect.">
            <a:extLst>
              <a:ext uri="{FF2B5EF4-FFF2-40B4-BE49-F238E27FC236}">
                <a16:creationId xmlns:a16="http://schemas.microsoft.com/office/drawing/2014/main" id="{0FB97A2B-3D25-AFCD-B390-5E3ADA0A9859}"/>
              </a:ext>
            </a:extLst>
          </p:cNvPr>
          <p:cNvPicPr>
            <a:picLocks noChangeAspect="1"/>
          </p:cNvPicPr>
          <p:nvPr/>
        </p:nvPicPr>
        <p:blipFill>
          <a:blip r:embed="rId3"/>
          <a:srcRect l="-1" t="-888" r="-284"/>
          <a:stretch/>
        </p:blipFill>
        <p:spPr>
          <a:xfrm>
            <a:off x="-545" y="-79321"/>
            <a:ext cx="12426047" cy="7009796"/>
          </a:xfrm>
          <a:prstGeom prst="rect">
            <a:avLst/>
          </a:prstGeom>
        </p:spPr>
      </p:pic>
      <p:pic>
        <p:nvPicPr>
          <p:cNvPr id="5" name="Picture 4" descr="A qr code on a power line&#10;&#10;AI-generated content may be incorrect.">
            <a:extLst>
              <a:ext uri="{FF2B5EF4-FFF2-40B4-BE49-F238E27FC236}">
                <a16:creationId xmlns:a16="http://schemas.microsoft.com/office/drawing/2014/main" id="{74A04668-D985-DBA7-2BFB-F232B4D419E0}"/>
              </a:ext>
            </a:extLst>
          </p:cNvPr>
          <p:cNvPicPr>
            <a:picLocks noChangeAspect="1"/>
          </p:cNvPicPr>
          <p:nvPr/>
        </p:nvPicPr>
        <p:blipFill>
          <a:blip r:embed="rId4"/>
          <a:stretch>
            <a:fillRect/>
          </a:stretch>
        </p:blipFill>
        <p:spPr>
          <a:xfrm>
            <a:off x="4081462" y="4597626"/>
            <a:ext cx="4319360" cy="2334532"/>
          </a:xfrm>
          <a:prstGeom prst="rect">
            <a:avLst/>
          </a:prstGeom>
        </p:spPr>
      </p:pic>
    </p:spTree>
    <p:extLst>
      <p:ext uri="{BB962C8B-B14F-4D97-AF65-F5344CB8AC3E}">
        <p14:creationId xmlns:p14="http://schemas.microsoft.com/office/powerpoint/2010/main" val="217569506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761BB9-600F-7596-9E21-E934A49C4CC4}"/>
              </a:ext>
            </a:extLst>
          </p:cNvPr>
          <p:cNvSpPr>
            <a:spLocks noGrp="1"/>
          </p:cNvSpPr>
          <p:nvPr>
            <p:ph idx="1"/>
          </p:nvPr>
        </p:nvSpPr>
        <p:spPr>
          <a:xfrm>
            <a:off x="501316" y="1465454"/>
            <a:ext cx="8275722" cy="4399365"/>
          </a:xfrm>
        </p:spPr>
        <p:txBody>
          <a:bodyPr vert="horz" lIns="91440" tIns="45720" rIns="91440" bIns="45720" rtlCol="0" anchor="t">
            <a:normAutofit/>
          </a:bodyPr>
          <a:lstStyle/>
          <a:p>
            <a:pPr marL="0" indent="0">
              <a:buNone/>
            </a:pPr>
            <a:r>
              <a:rPr lang="en-US" sz="2200">
                <a:latin typeface="Fira Sans"/>
              </a:rPr>
              <a:t>After each conference session, attendees can rate the session in the app with a thumbs up or thumbs down. </a:t>
            </a:r>
          </a:p>
          <a:p>
            <a:pPr marL="0" indent="0">
              <a:buNone/>
            </a:pPr>
            <a:r>
              <a:rPr lang="en-US" sz="2200">
                <a:latin typeface="Fira Sans"/>
              </a:rPr>
              <a:t>Instructions are as follows:</a:t>
            </a:r>
          </a:p>
          <a:p>
            <a:pPr marL="690563" lvl="2" indent="-339725">
              <a:buAutoNum type="arabicPeriod"/>
            </a:pPr>
            <a:r>
              <a:rPr lang="en-US" sz="1600">
                <a:latin typeface="Fira Sans"/>
              </a:rPr>
              <a:t>Click into the session you'd like to provide feedback for</a:t>
            </a:r>
          </a:p>
          <a:p>
            <a:pPr marL="690563" lvl="2" indent="-339725">
              <a:buAutoNum type="arabicPeriod"/>
            </a:pPr>
            <a:r>
              <a:rPr lang="en-US" sz="1600">
                <a:latin typeface="Fira Sans"/>
              </a:rPr>
              <a:t>At the top of the page, under "How would you rate the session..." click the thumbs up or thumbs down button to submit your feedback</a:t>
            </a:r>
          </a:p>
          <a:p>
            <a:pPr marL="690563" lvl="2" indent="-339725">
              <a:buAutoNum type="arabicPeriod"/>
            </a:pPr>
            <a:r>
              <a:rPr lang="en-US" sz="1600">
                <a:latin typeface="Fira Sans"/>
              </a:rPr>
              <a:t>Want to rate all the sessions you added to your personal schedule? Access "my schedule" from the "schedule" button on the bottom of the app. Thumbs up or thumbs down a session based on your feedback</a:t>
            </a:r>
            <a:r>
              <a:rPr lang="en-US" sz="1800">
                <a:latin typeface="Fira Sans"/>
              </a:rPr>
              <a:t>.</a:t>
            </a:r>
            <a:endParaRPr lang="en-US" sz="1800"/>
          </a:p>
        </p:txBody>
      </p:sp>
      <p:sp>
        <p:nvSpPr>
          <p:cNvPr id="3" name="Title 2">
            <a:extLst>
              <a:ext uri="{FF2B5EF4-FFF2-40B4-BE49-F238E27FC236}">
                <a16:creationId xmlns:a16="http://schemas.microsoft.com/office/drawing/2014/main" id="{766C9AA6-5ADE-2E61-6BA5-9E1694E1F1AF}"/>
              </a:ext>
            </a:extLst>
          </p:cNvPr>
          <p:cNvSpPr>
            <a:spLocks noGrp="1"/>
          </p:cNvSpPr>
          <p:nvPr>
            <p:ph type="title"/>
          </p:nvPr>
        </p:nvSpPr>
        <p:spPr/>
        <p:txBody>
          <a:bodyPr/>
          <a:lstStyle/>
          <a:p>
            <a:r>
              <a:rPr lang="en-US"/>
              <a:t>Session Surveys</a:t>
            </a:r>
          </a:p>
        </p:txBody>
      </p:sp>
      <p:pic>
        <p:nvPicPr>
          <p:cNvPr id="4" name="Picture 3" descr="A screenshot of a phone&#10;&#10;AI-generated content may be incorrect.">
            <a:extLst>
              <a:ext uri="{FF2B5EF4-FFF2-40B4-BE49-F238E27FC236}">
                <a16:creationId xmlns:a16="http://schemas.microsoft.com/office/drawing/2014/main" id="{FC3ED73F-6BB2-8B4C-66EA-5EDC11289FD7}"/>
              </a:ext>
            </a:extLst>
          </p:cNvPr>
          <p:cNvPicPr>
            <a:picLocks noChangeAspect="1"/>
          </p:cNvPicPr>
          <p:nvPr/>
        </p:nvPicPr>
        <p:blipFill>
          <a:blip r:embed="rId2"/>
          <a:stretch>
            <a:fillRect/>
          </a:stretch>
        </p:blipFill>
        <p:spPr>
          <a:xfrm>
            <a:off x="8959442" y="1714498"/>
            <a:ext cx="3091043" cy="3776517"/>
          </a:xfrm>
          <a:prstGeom prst="rect">
            <a:avLst/>
          </a:prstGeom>
        </p:spPr>
      </p:pic>
      <p:sp>
        <p:nvSpPr>
          <p:cNvPr id="5" name="Rounded Rectangle 4">
            <a:extLst>
              <a:ext uri="{FF2B5EF4-FFF2-40B4-BE49-F238E27FC236}">
                <a16:creationId xmlns:a16="http://schemas.microsoft.com/office/drawing/2014/main" id="{FCDB49E4-0987-7778-9EDD-B3D9BE914AC9}"/>
              </a:ext>
            </a:extLst>
          </p:cNvPr>
          <p:cNvSpPr/>
          <p:nvPr/>
        </p:nvSpPr>
        <p:spPr>
          <a:xfrm>
            <a:off x="9313049" y="3429000"/>
            <a:ext cx="533080" cy="482173"/>
          </a:xfrm>
          <a:prstGeom prst="roundRect">
            <a:avLst/>
          </a:prstGeom>
          <a:noFill/>
          <a:ln w="28575">
            <a:solidFill>
              <a:srgbClr val="B0F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0B4400C-D88D-AD45-C084-EFAD85C15224}"/>
              </a:ext>
            </a:extLst>
          </p:cNvPr>
          <p:cNvSpPr/>
          <p:nvPr/>
        </p:nvSpPr>
        <p:spPr>
          <a:xfrm>
            <a:off x="9864138" y="3429000"/>
            <a:ext cx="533080" cy="482173"/>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004BB48-52DD-7A3A-408D-D7B4C95A823E}"/>
              </a:ext>
            </a:extLst>
          </p:cNvPr>
          <p:cNvSpPr/>
          <p:nvPr/>
        </p:nvSpPr>
        <p:spPr>
          <a:xfrm>
            <a:off x="10415227" y="3429000"/>
            <a:ext cx="533080" cy="48217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phone&#10;&#10;AI-generated content may be incorrect.">
            <a:extLst>
              <a:ext uri="{FF2B5EF4-FFF2-40B4-BE49-F238E27FC236}">
                <a16:creationId xmlns:a16="http://schemas.microsoft.com/office/drawing/2014/main" id="{F7EBC211-2B9E-10CA-1D5D-C5B06D99F68F}"/>
              </a:ext>
            </a:extLst>
          </p:cNvPr>
          <p:cNvPicPr>
            <a:picLocks noChangeAspect="1"/>
          </p:cNvPicPr>
          <p:nvPr/>
        </p:nvPicPr>
        <p:blipFill>
          <a:blip r:embed="rId2"/>
          <a:srcRect l="11815" t="43954" r="37815" b="42740"/>
          <a:stretch/>
        </p:blipFill>
        <p:spPr>
          <a:xfrm>
            <a:off x="1395285" y="4818669"/>
            <a:ext cx="2643249" cy="853112"/>
          </a:xfrm>
          <a:prstGeom prst="rect">
            <a:avLst/>
          </a:prstGeom>
        </p:spPr>
      </p:pic>
      <p:sp>
        <p:nvSpPr>
          <p:cNvPr id="9" name="Rounded Rectangle 8">
            <a:extLst>
              <a:ext uri="{FF2B5EF4-FFF2-40B4-BE49-F238E27FC236}">
                <a16:creationId xmlns:a16="http://schemas.microsoft.com/office/drawing/2014/main" id="{BDD163FE-CA9E-024D-FAAF-A84136524E58}"/>
              </a:ext>
            </a:extLst>
          </p:cNvPr>
          <p:cNvSpPr/>
          <p:nvPr/>
        </p:nvSpPr>
        <p:spPr>
          <a:xfrm>
            <a:off x="1436404" y="4923316"/>
            <a:ext cx="757951" cy="748465"/>
          </a:xfrm>
          <a:prstGeom prst="roundRect">
            <a:avLst/>
          </a:prstGeom>
          <a:noFill/>
          <a:ln w="28575">
            <a:solidFill>
              <a:srgbClr val="B0F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4A638D-2680-4F4B-4817-288483AEE975}"/>
              </a:ext>
            </a:extLst>
          </p:cNvPr>
          <p:cNvSpPr txBox="1"/>
          <p:nvPr/>
        </p:nvSpPr>
        <p:spPr>
          <a:xfrm>
            <a:off x="1467367" y="4501661"/>
            <a:ext cx="696024" cy="369332"/>
          </a:xfrm>
          <a:prstGeom prst="rect">
            <a:avLst/>
          </a:prstGeom>
          <a:noFill/>
        </p:spPr>
        <p:txBody>
          <a:bodyPr wrap="none" rtlCol="0">
            <a:spAutoFit/>
          </a:bodyPr>
          <a:lstStyle/>
          <a:p>
            <a:r>
              <a:rPr lang="en-US">
                <a:solidFill>
                  <a:srgbClr val="B0FF63"/>
                </a:solidFill>
              </a:rPr>
              <a:t>Good</a:t>
            </a:r>
          </a:p>
        </p:txBody>
      </p:sp>
      <p:sp>
        <p:nvSpPr>
          <p:cNvPr id="11" name="TextBox 10">
            <a:extLst>
              <a:ext uri="{FF2B5EF4-FFF2-40B4-BE49-F238E27FC236}">
                <a16:creationId xmlns:a16="http://schemas.microsoft.com/office/drawing/2014/main" id="{77F625B0-1E6C-0922-EB54-33A4B3505481}"/>
              </a:ext>
            </a:extLst>
          </p:cNvPr>
          <p:cNvSpPr txBox="1"/>
          <p:nvPr/>
        </p:nvSpPr>
        <p:spPr>
          <a:xfrm>
            <a:off x="3406062" y="4501661"/>
            <a:ext cx="542136" cy="369332"/>
          </a:xfrm>
          <a:prstGeom prst="rect">
            <a:avLst/>
          </a:prstGeom>
          <a:noFill/>
        </p:spPr>
        <p:txBody>
          <a:bodyPr wrap="none" rtlCol="0">
            <a:spAutoFit/>
          </a:bodyPr>
          <a:lstStyle/>
          <a:p>
            <a:r>
              <a:rPr lang="en-US">
                <a:solidFill>
                  <a:srgbClr val="C00000"/>
                </a:solidFill>
              </a:rPr>
              <a:t>Bad</a:t>
            </a:r>
          </a:p>
        </p:txBody>
      </p:sp>
      <p:sp>
        <p:nvSpPr>
          <p:cNvPr id="12" name="Rounded Rectangle 11">
            <a:extLst>
              <a:ext uri="{FF2B5EF4-FFF2-40B4-BE49-F238E27FC236}">
                <a16:creationId xmlns:a16="http://schemas.microsoft.com/office/drawing/2014/main" id="{AC287FE3-1B31-2894-143A-34F591E566EF}"/>
              </a:ext>
            </a:extLst>
          </p:cNvPr>
          <p:cNvSpPr/>
          <p:nvPr/>
        </p:nvSpPr>
        <p:spPr>
          <a:xfrm>
            <a:off x="3298155" y="4923316"/>
            <a:ext cx="757951" cy="74846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D6578AD-D58C-C96F-51AA-CEA6F8A58030}"/>
              </a:ext>
            </a:extLst>
          </p:cNvPr>
          <p:cNvSpPr/>
          <p:nvPr/>
        </p:nvSpPr>
        <p:spPr>
          <a:xfrm>
            <a:off x="2367279" y="4923316"/>
            <a:ext cx="757951" cy="74846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42FDFCC-8DB9-C4BB-C84E-47ACD6B951D1}"/>
              </a:ext>
            </a:extLst>
          </p:cNvPr>
          <p:cNvSpPr txBox="1"/>
          <p:nvPr/>
        </p:nvSpPr>
        <p:spPr>
          <a:xfrm>
            <a:off x="2282024" y="4256299"/>
            <a:ext cx="928459" cy="646331"/>
          </a:xfrm>
          <a:prstGeom prst="rect">
            <a:avLst/>
          </a:prstGeom>
          <a:noFill/>
        </p:spPr>
        <p:txBody>
          <a:bodyPr wrap="none" rtlCol="0">
            <a:spAutoFit/>
          </a:bodyPr>
          <a:lstStyle/>
          <a:p>
            <a:pPr algn="ctr"/>
            <a:r>
              <a:rPr lang="en-US">
                <a:solidFill>
                  <a:schemeClr val="accent2"/>
                </a:solidFill>
              </a:rPr>
              <a:t>Did not </a:t>
            </a:r>
          </a:p>
          <a:p>
            <a:pPr algn="ctr"/>
            <a:r>
              <a:rPr lang="en-US">
                <a:solidFill>
                  <a:schemeClr val="accent2"/>
                </a:solidFill>
              </a:rPr>
              <a:t>attend</a:t>
            </a:r>
          </a:p>
        </p:txBody>
      </p:sp>
    </p:spTree>
    <p:extLst>
      <p:ext uri="{BB962C8B-B14F-4D97-AF65-F5344CB8AC3E}">
        <p14:creationId xmlns:p14="http://schemas.microsoft.com/office/powerpoint/2010/main" val="164800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AC0DF-CDF8-FC13-A040-E35E9F2C2071}"/>
              </a:ext>
            </a:extLst>
          </p:cNvPr>
          <p:cNvSpPr>
            <a:spLocks noGrp="1"/>
          </p:cNvSpPr>
          <p:nvPr>
            <p:ph type="title"/>
          </p:nvPr>
        </p:nvSpPr>
        <p:spPr/>
        <p:txBody>
          <a:bodyPr/>
          <a:lstStyle/>
          <a:p>
            <a:r>
              <a:rPr lang="en-US">
                <a:latin typeface="Fira Sans"/>
              </a:rPr>
              <a:t>Event Survey</a:t>
            </a:r>
            <a:endParaRPr lang="en-US"/>
          </a:p>
        </p:txBody>
      </p:sp>
      <p:sp>
        <p:nvSpPr>
          <p:cNvPr id="2" name="Content Placeholder 1">
            <a:extLst>
              <a:ext uri="{FF2B5EF4-FFF2-40B4-BE49-F238E27FC236}">
                <a16:creationId xmlns:a16="http://schemas.microsoft.com/office/drawing/2014/main" id="{A0D735E2-E7C5-7ABB-A8D1-65F0CFD554AB}"/>
              </a:ext>
            </a:extLst>
          </p:cNvPr>
          <p:cNvSpPr>
            <a:spLocks noGrp="1"/>
          </p:cNvSpPr>
          <p:nvPr>
            <p:ph idx="1"/>
          </p:nvPr>
        </p:nvSpPr>
        <p:spPr>
          <a:xfrm>
            <a:off x="838200" y="1825625"/>
            <a:ext cx="10515600" cy="2883535"/>
          </a:xfrm>
        </p:spPr>
        <p:txBody>
          <a:bodyPr vert="horz" lIns="91440" tIns="45720" rIns="91440" bIns="45720" rtlCol="0" anchor="t">
            <a:normAutofit/>
          </a:bodyPr>
          <a:lstStyle/>
          <a:p>
            <a:pPr marL="0" indent="0" algn="ctr">
              <a:buNone/>
            </a:pPr>
            <a:r>
              <a:rPr lang="en-US">
                <a:latin typeface="Fira Sans"/>
              </a:rPr>
              <a:t>We value your feedback! </a:t>
            </a:r>
          </a:p>
          <a:p>
            <a:pPr marL="0" indent="0" algn="ctr">
              <a:buNone/>
            </a:pPr>
            <a:r>
              <a:rPr lang="en-US">
                <a:latin typeface="Fira Sans"/>
              </a:rPr>
              <a:t>You will get an email starting on Wednesday with a link to the survey. </a:t>
            </a:r>
            <a:endParaRPr lang="en-US"/>
          </a:p>
          <a:p>
            <a:pPr marL="0" indent="0" algn="ctr">
              <a:buNone/>
            </a:pPr>
            <a:r>
              <a:rPr lang="en-US">
                <a:latin typeface="Fira Sans"/>
              </a:rPr>
              <a:t>Please take a moment to share your thoughts. Your input helps us improve and continue delivering valuable content.  </a:t>
            </a:r>
            <a:endParaRPr lang="en-US"/>
          </a:p>
        </p:txBody>
      </p:sp>
      <p:sp>
        <p:nvSpPr>
          <p:cNvPr id="4" name="5-Point Star 3">
            <a:extLst>
              <a:ext uri="{FF2B5EF4-FFF2-40B4-BE49-F238E27FC236}">
                <a16:creationId xmlns:a16="http://schemas.microsoft.com/office/drawing/2014/main" id="{B524F4B2-33AB-B750-A06E-2372631E597B}"/>
              </a:ext>
            </a:extLst>
          </p:cNvPr>
          <p:cNvSpPr/>
          <p:nvPr/>
        </p:nvSpPr>
        <p:spPr>
          <a:xfrm>
            <a:off x="2340893" y="4769648"/>
            <a:ext cx="508000" cy="508000"/>
          </a:xfrm>
          <a:prstGeom prst="star5">
            <a:avLst>
              <a:gd name="adj" fmla="val 23958"/>
              <a:gd name="hf" fmla="val 105146"/>
              <a:gd name="vf" fmla="val 110557"/>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B44CFC-8AEC-7DAA-CE60-08E069D8AA1C}"/>
              </a:ext>
            </a:extLst>
          </p:cNvPr>
          <p:cNvSpPr txBox="1"/>
          <p:nvPr/>
        </p:nvSpPr>
        <p:spPr>
          <a:xfrm>
            <a:off x="3118105" y="4769648"/>
            <a:ext cx="6733002" cy="1384995"/>
          </a:xfrm>
          <a:prstGeom prst="rect">
            <a:avLst/>
          </a:prstGeom>
          <a:noFill/>
        </p:spPr>
        <p:txBody>
          <a:bodyPr wrap="square" rtlCol="0">
            <a:spAutoFit/>
          </a:bodyPr>
          <a:lstStyle/>
          <a:p>
            <a:r>
              <a:rPr lang="en-US" sz="2800" b="1">
                <a:solidFill>
                  <a:srgbClr val="EA32A0"/>
                </a:solidFill>
                <a:latin typeface="Fira Sans" panose="020B0503050000020004" pitchFamily="34" charset="0"/>
              </a:rPr>
              <a:t>IMPORTANT: </a:t>
            </a:r>
            <a:r>
              <a:rPr lang="en-US" sz="2800">
                <a:solidFill>
                  <a:schemeClr val="bg1"/>
                </a:solidFill>
                <a:latin typeface="Fira Sans" panose="020B0503050000020004" pitchFamily="34" charset="0"/>
              </a:rPr>
              <a:t>You must compete the event survey to receive the certificate of completion. </a:t>
            </a:r>
          </a:p>
        </p:txBody>
      </p:sp>
    </p:spTree>
    <p:extLst>
      <p:ext uri="{BB962C8B-B14F-4D97-AF65-F5344CB8AC3E}">
        <p14:creationId xmlns:p14="http://schemas.microsoft.com/office/powerpoint/2010/main" val="274257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7DDBA-992B-210F-CE87-A978AD8F6747}"/>
            </a:ext>
          </a:extLst>
        </p:cNvPr>
        <p:cNvGrpSpPr/>
        <p:nvPr/>
      </p:nvGrpSpPr>
      <p:grpSpPr>
        <a:xfrm>
          <a:off x="0" y="0"/>
          <a:ext cx="0" cy="0"/>
          <a:chOff x="0" y="0"/>
          <a:chExt cx="0" cy="0"/>
        </a:xfrm>
      </p:grpSpPr>
      <p:pic>
        <p:nvPicPr>
          <p:cNvPr id="4" name="Content Placeholder 3" descr="A phone with a colorful design&#10;&#10;AI-generated content may be incorrect.">
            <a:extLst>
              <a:ext uri="{FF2B5EF4-FFF2-40B4-BE49-F238E27FC236}">
                <a16:creationId xmlns:a16="http://schemas.microsoft.com/office/drawing/2014/main" id="{43A725BE-EEB0-10FD-B29D-EF839FA9974A}"/>
              </a:ext>
            </a:extLst>
          </p:cNvPr>
          <p:cNvPicPr>
            <a:picLocks noGrp="1" noChangeAspect="1"/>
          </p:cNvPicPr>
          <p:nvPr>
            <p:ph sz="half" idx="1"/>
          </p:nvPr>
        </p:nvPicPr>
        <p:blipFill>
          <a:blip r:embed="rId2"/>
          <a:srcRect t="1316"/>
          <a:stretch/>
        </p:blipFill>
        <p:spPr>
          <a:xfrm>
            <a:off x="20" y="10"/>
            <a:ext cx="12191980" cy="6857990"/>
          </a:xfrm>
          <a:noFill/>
        </p:spPr>
      </p:pic>
    </p:spTree>
    <p:extLst>
      <p:ext uri="{BB962C8B-B14F-4D97-AF65-F5344CB8AC3E}">
        <p14:creationId xmlns:p14="http://schemas.microsoft.com/office/powerpoint/2010/main" val="321782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7F5C-E8B8-B904-647E-FA88555F65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88859B-76A3-458D-13A9-458C08CB37EF}"/>
              </a:ext>
            </a:extLst>
          </p:cNvPr>
          <p:cNvSpPr>
            <a:spLocks noGrp="1"/>
          </p:cNvSpPr>
          <p:nvPr>
            <p:ph type="title"/>
          </p:nvPr>
        </p:nvSpPr>
        <p:spPr/>
        <p:txBody>
          <a:bodyPr/>
          <a:lstStyle/>
          <a:p>
            <a:r>
              <a:rPr lang="en-US"/>
              <a:t>Final Reminders</a:t>
            </a:r>
          </a:p>
        </p:txBody>
      </p:sp>
      <p:sp>
        <p:nvSpPr>
          <p:cNvPr id="6" name="Rectangle 5">
            <a:extLst>
              <a:ext uri="{FF2B5EF4-FFF2-40B4-BE49-F238E27FC236}">
                <a16:creationId xmlns:a16="http://schemas.microsoft.com/office/drawing/2014/main" id="{A827E6CA-AD75-2C58-BAF3-8D5596FE4EE0}"/>
              </a:ext>
            </a:extLst>
          </p:cNvPr>
          <p:cNvSpPr/>
          <p:nvPr/>
        </p:nvSpPr>
        <p:spPr>
          <a:xfrm>
            <a:off x="553387" y="2042809"/>
            <a:ext cx="3461426"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Fira Sans"/>
              </a:rPr>
              <a:t>Get Your Badge Early!</a:t>
            </a:r>
          </a:p>
        </p:txBody>
      </p:sp>
      <p:sp>
        <p:nvSpPr>
          <p:cNvPr id="2" name="Rectangle 1">
            <a:extLst>
              <a:ext uri="{FF2B5EF4-FFF2-40B4-BE49-F238E27FC236}">
                <a16:creationId xmlns:a16="http://schemas.microsoft.com/office/drawing/2014/main" id="{D2F4B1AC-F831-C39B-EE0E-8993F9BA89CF}"/>
              </a:ext>
            </a:extLst>
          </p:cNvPr>
          <p:cNvSpPr/>
          <p:nvPr/>
        </p:nvSpPr>
        <p:spPr>
          <a:xfrm>
            <a:off x="4365287" y="2042809"/>
            <a:ext cx="3461426"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Fira Sans"/>
              </a:rPr>
              <a:t>Download the App</a:t>
            </a:r>
          </a:p>
        </p:txBody>
      </p:sp>
      <p:sp>
        <p:nvSpPr>
          <p:cNvPr id="3" name="Rectangle 2">
            <a:extLst>
              <a:ext uri="{FF2B5EF4-FFF2-40B4-BE49-F238E27FC236}">
                <a16:creationId xmlns:a16="http://schemas.microsoft.com/office/drawing/2014/main" id="{39DBDE7F-E7C5-84FE-3C87-103CCE301F60}"/>
              </a:ext>
            </a:extLst>
          </p:cNvPr>
          <p:cNvSpPr/>
          <p:nvPr/>
        </p:nvSpPr>
        <p:spPr>
          <a:xfrm>
            <a:off x="8177187" y="2042809"/>
            <a:ext cx="3461426"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Fira Sans"/>
              </a:rPr>
              <a:t>Don’t miss the keynotes</a:t>
            </a:r>
          </a:p>
        </p:txBody>
      </p:sp>
      <p:sp>
        <p:nvSpPr>
          <p:cNvPr id="5" name="Rectangle 4">
            <a:extLst>
              <a:ext uri="{FF2B5EF4-FFF2-40B4-BE49-F238E27FC236}">
                <a16:creationId xmlns:a16="http://schemas.microsoft.com/office/drawing/2014/main" id="{D91D0C72-2150-C90F-E2BF-D9727AD4488F}"/>
              </a:ext>
            </a:extLst>
          </p:cNvPr>
          <p:cNvSpPr/>
          <p:nvPr/>
        </p:nvSpPr>
        <p:spPr>
          <a:xfrm>
            <a:off x="553387" y="3242022"/>
            <a:ext cx="3461426"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Fira Sans"/>
              </a:rPr>
              <a:t>Complete the post event survey</a:t>
            </a:r>
          </a:p>
        </p:txBody>
      </p:sp>
      <p:sp>
        <p:nvSpPr>
          <p:cNvPr id="7" name="Rectangle 6">
            <a:extLst>
              <a:ext uri="{FF2B5EF4-FFF2-40B4-BE49-F238E27FC236}">
                <a16:creationId xmlns:a16="http://schemas.microsoft.com/office/drawing/2014/main" id="{2F67BB8D-A624-094A-2A2A-E3D92EC3F16E}"/>
              </a:ext>
            </a:extLst>
          </p:cNvPr>
          <p:cNvSpPr/>
          <p:nvPr/>
        </p:nvSpPr>
        <p:spPr>
          <a:xfrm>
            <a:off x="4365287" y="3242022"/>
            <a:ext cx="3461426"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Fira Sans"/>
              </a:rPr>
              <a:t>Attend the meetups</a:t>
            </a:r>
          </a:p>
        </p:txBody>
      </p:sp>
      <p:sp>
        <p:nvSpPr>
          <p:cNvPr id="8" name="Rectangle 7">
            <a:extLst>
              <a:ext uri="{FF2B5EF4-FFF2-40B4-BE49-F238E27FC236}">
                <a16:creationId xmlns:a16="http://schemas.microsoft.com/office/drawing/2014/main" id="{26CC3DA2-6534-93E7-4D7E-C9C2D05C2A63}"/>
              </a:ext>
            </a:extLst>
          </p:cNvPr>
          <p:cNvSpPr/>
          <p:nvPr/>
        </p:nvSpPr>
        <p:spPr>
          <a:xfrm>
            <a:off x="8177187" y="3242022"/>
            <a:ext cx="3461426"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atin typeface="Fira Sans"/>
              </a:rPr>
              <a:t>Participate in the Attendee Tour</a:t>
            </a:r>
          </a:p>
        </p:txBody>
      </p:sp>
    </p:spTree>
    <p:extLst>
      <p:ext uri="{BB962C8B-B14F-4D97-AF65-F5344CB8AC3E}">
        <p14:creationId xmlns:p14="http://schemas.microsoft.com/office/powerpoint/2010/main" val="212881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olorful painting with white text&#10;&#10;AI-generated content may be incorrect.">
            <a:extLst>
              <a:ext uri="{FF2B5EF4-FFF2-40B4-BE49-F238E27FC236}">
                <a16:creationId xmlns:a16="http://schemas.microsoft.com/office/drawing/2014/main" id="{976A17B6-373B-C035-CDFE-6CBB1DF211A1}"/>
              </a:ext>
            </a:extLst>
          </p:cNvPr>
          <p:cNvPicPr>
            <a:picLocks noGrp="1" noChangeAspect="1"/>
          </p:cNvPicPr>
          <p:nvPr>
            <p:ph sz="half" idx="1"/>
          </p:nvPr>
        </p:nvPicPr>
        <p:blipFill>
          <a:blip r:embed="rId2"/>
          <a:srcRect r="444"/>
          <a:stretch/>
        </p:blipFill>
        <p:spPr>
          <a:xfrm>
            <a:off x="20" y="10"/>
            <a:ext cx="12191980" cy="6857990"/>
          </a:xfrm>
          <a:noFill/>
        </p:spPr>
      </p:pic>
    </p:spTree>
    <p:extLst>
      <p:ext uri="{BB962C8B-B14F-4D97-AF65-F5344CB8AC3E}">
        <p14:creationId xmlns:p14="http://schemas.microsoft.com/office/powerpoint/2010/main" val="397435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CC333-D93B-983F-C54F-F897946E2B9B}"/>
            </a:ext>
          </a:extLst>
        </p:cNvPr>
        <p:cNvGrpSpPr/>
        <p:nvPr/>
      </p:nvGrpSpPr>
      <p:grpSpPr>
        <a:xfrm>
          <a:off x="0" y="0"/>
          <a:ext cx="0" cy="0"/>
          <a:chOff x="0" y="0"/>
          <a:chExt cx="0" cy="0"/>
        </a:xfrm>
      </p:grpSpPr>
      <p:pic>
        <p:nvPicPr>
          <p:cNvPr id="5" name="Content Placeholder 4" descr="A group of posters with text and images&#10;&#10;AI-generated content may be incorrect.">
            <a:extLst>
              <a:ext uri="{FF2B5EF4-FFF2-40B4-BE49-F238E27FC236}">
                <a16:creationId xmlns:a16="http://schemas.microsoft.com/office/drawing/2014/main" id="{132C0A06-D37D-FF0A-CB43-130F77BA9472}"/>
              </a:ext>
            </a:extLst>
          </p:cNvPr>
          <p:cNvPicPr>
            <a:picLocks noGrp="1" noChangeAspect="1"/>
          </p:cNvPicPr>
          <p:nvPr>
            <p:ph sz="half" idx="1"/>
          </p:nvPr>
        </p:nvPicPr>
        <p:blipFill>
          <a:blip r:embed="rId2"/>
          <a:srcRect/>
          <a:stretch/>
        </p:blipFill>
        <p:spPr>
          <a:xfrm>
            <a:off x="20" y="10"/>
            <a:ext cx="12191980" cy="6857990"/>
          </a:xfrm>
          <a:noFill/>
        </p:spPr>
      </p:pic>
    </p:spTree>
    <p:extLst>
      <p:ext uri="{BB962C8B-B14F-4D97-AF65-F5344CB8AC3E}">
        <p14:creationId xmlns:p14="http://schemas.microsoft.com/office/powerpoint/2010/main" val="200778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quare with white lines&#10;&#10;Description automatically generated">
            <a:extLst>
              <a:ext uri="{FF2B5EF4-FFF2-40B4-BE49-F238E27FC236}">
                <a16:creationId xmlns:a16="http://schemas.microsoft.com/office/drawing/2014/main" id="{D14D93DC-3A0F-D4F1-A5B8-C4E00C3DB4B0}"/>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colorful swirly object with black background&#10;&#10;Description automatically generated">
            <a:extLst>
              <a:ext uri="{FF2B5EF4-FFF2-40B4-BE49-F238E27FC236}">
                <a16:creationId xmlns:a16="http://schemas.microsoft.com/office/drawing/2014/main" id="{DBD7139C-1EBC-F55E-3FAD-17BFDFB3E432}"/>
              </a:ext>
            </a:extLst>
          </p:cNvPr>
          <p:cNvPicPr>
            <a:picLocks noChangeAspect="1"/>
          </p:cNvPicPr>
          <p:nvPr/>
        </p:nvPicPr>
        <p:blipFill>
          <a:blip r:embed="rId4"/>
          <a:stretch>
            <a:fillRect/>
          </a:stretch>
        </p:blipFill>
        <p:spPr>
          <a:xfrm>
            <a:off x="6997700" y="0"/>
            <a:ext cx="5194300" cy="6858000"/>
          </a:xfrm>
          <a:prstGeom prst="rect">
            <a:avLst/>
          </a:prstGeom>
        </p:spPr>
      </p:pic>
      <p:sp>
        <p:nvSpPr>
          <p:cNvPr id="4" name="Rectangle 3">
            <a:extLst>
              <a:ext uri="{FF2B5EF4-FFF2-40B4-BE49-F238E27FC236}">
                <a16:creationId xmlns:a16="http://schemas.microsoft.com/office/drawing/2014/main" id="{EEB8E087-E7B5-267E-7F67-F4D3E186969B}"/>
              </a:ext>
            </a:extLst>
          </p:cNvPr>
          <p:cNvSpPr/>
          <p:nvPr/>
        </p:nvSpPr>
        <p:spPr>
          <a:xfrm>
            <a:off x="805822" y="2870947"/>
            <a:ext cx="5188449" cy="986319"/>
          </a:xfrm>
          <a:prstGeom prst="rect">
            <a:avLst/>
          </a:prstGeom>
          <a:solidFill>
            <a:srgbClr val="E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latin typeface="Fira Sans Medium" panose="020B0503050000020004" pitchFamily="34" charset="0"/>
              </a:rPr>
              <a:t>March 24-27, 2025</a:t>
            </a:r>
          </a:p>
        </p:txBody>
      </p:sp>
      <p:sp>
        <p:nvSpPr>
          <p:cNvPr id="5" name="Rectangle 4">
            <a:extLst>
              <a:ext uri="{FF2B5EF4-FFF2-40B4-BE49-F238E27FC236}">
                <a16:creationId xmlns:a16="http://schemas.microsoft.com/office/drawing/2014/main" id="{08A7951F-5456-8ED0-7862-CA62D7F9ECD3}"/>
              </a:ext>
            </a:extLst>
          </p:cNvPr>
          <p:cNvSpPr/>
          <p:nvPr/>
        </p:nvSpPr>
        <p:spPr>
          <a:xfrm>
            <a:off x="805822" y="3757808"/>
            <a:ext cx="4090269" cy="986319"/>
          </a:xfrm>
          <a:prstGeom prst="rect">
            <a:avLst/>
          </a:prstGeom>
          <a:solidFill>
            <a:srgbClr val="E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latin typeface="Fira Sans Medium" panose="020B0503050000020004" pitchFamily="34" charset="0"/>
              </a:rPr>
              <a:t>Dallas, Texas</a:t>
            </a:r>
          </a:p>
        </p:txBody>
      </p:sp>
      <p:pic>
        <p:nvPicPr>
          <p:cNvPr id="6" name="Picture 5" descr="A close-up of a logo&#10;&#10;Description automatically generated">
            <a:extLst>
              <a:ext uri="{FF2B5EF4-FFF2-40B4-BE49-F238E27FC236}">
                <a16:creationId xmlns:a16="http://schemas.microsoft.com/office/drawing/2014/main" id="{A1DCEEDB-4BBE-43DA-5B03-9C18ED7AEEFC}"/>
              </a:ext>
            </a:extLst>
          </p:cNvPr>
          <p:cNvPicPr>
            <a:picLocks noChangeAspect="1"/>
          </p:cNvPicPr>
          <p:nvPr/>
        </p:nvPicPr>
        <p:blipFill>
          <a:blip r:embed="rId5"/>
          <a:stretch>
            <a:fillRect/>
          </a:stretch>
        </p:blipFill>
        <p:spPr>
          <a:xfrm>
            <a:off x="805822" y="1461577"/>
            <a:ext cx="5704592" cy="1409370"/>
          </a:xfrm>
          <a:prstGeom prst="rect">
            <a:avLst/>
          </a:prstGeom>
        </p:spPr>
      </p:pic>
    </p:spTree>
    <p:extLst>
      <p:ext uri="{BB962C8B-B14F-4D97-AF65-F5344CB8AC3E}">
        <p14:creationId xmlns:p14="http://schemas.microsoft.com/office/powerpoint/2010/main" val="393117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2AA4E8-CA5A-CD05-34FD-CE9B9EB9AD13}"/>
              </a:ext>
            </a:extLst>
          </p:cNvPr>
          <p:cNvSpPr/>
          <p:nvPr/>
        </p:nvSpPr>
        <p:spPr>
          <a:xfrm>
            <a:off x="6385002" y="2666670"/>
            <a:ext cx="5257799" cy="3826205"/>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8B29A7-A44D-D1E5-270E-BF128C58EF31}"/>
              </a:ext>
            </a:extLst>
          </p:cNvPr>
          <p:cNvSpPr>
            <a:spLocks noGrp="1"/>
          </p:cNvSpPr>
          <p:nvPr>
            <p:ph type="title"/>
          </p:nvPr>
        </p:nvSpPr>
        <p:spPr/>
        <p:txBody>
          <a:bodyPr/>
          <a:lstStyle/>
          <a:p>
            <a:r>
              <a:rPr lang="en-US" b="0">
                <a:latin typeface="Fira Sans"/>
              </a:rPr>
              <a:t>Attendee Badge Inclusions</a:t>
            </a:r>
            <a:endParaRPr lang="en-US"/>
          </a:p>
        </p:txBody>
      </p:sp>
      <p:sp>
        <p:nvSpPr>
          <p:cNvPr id="6" name="Rectangle 5">
            <a:extLst>
              <a:ext uri="{FF2B5EF4-FFF2-40B4-BE49-F238E27FC236}">
                <a16:creationId xmlns:a16="http://schemas.microsoft.com/office/drawing/2014/main" id="{39AB0A1E-8982-CEBB-BBE7-8F8AF7C71920}"/>
              </a:ext>
            </a:extLst>
          </p:cNvPr>
          <p:cNvSpPr/>
          <p:nvPr/>
        </p:nvSpPr>
        <p:spPr>
          <a:xfrm>
            <a:off x="549197" y="2042809"/>
            <a:ext cx="5220325"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All Access/Utility All Access</a:t>
            </a:r>
          </a:p>
        </p:txBody>
      </p:sp>
      <p:sp>
        <p:nvSpPr>
          <p:cNvPr id="7" name="Rectangle 6">
            <a:extLst>
              <a:ext uri="{FF2B5EF4-FFF2-40B4-BE49-F238E27FC236}">
                <a16:creationId xmlns:a16="http://schemas.microsoft.com/office/drawing/2014/main" id="{99162A36-3E48-2493-48A2-105E83965D41}"/>
              </a:ext>
            </a:extLst>
          </p:cNvPr>
          <p:cNvSpPr/>
          <p:nvPr/>
        </p:nvSpPr>
        <p:spPr>
          <a:xfrm>
            <a:off x="549197" y="2666670"/>
            <a:ext cx="5220325" cy="3826205"/>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777A0A-1818-D480-CCE8-8395263733C6}"/>
              </a:ext>
            </a:extLst>
          </p:cNvPr>
          <p:cNvSpPr txBox="1"/>
          <p:nvPr/>
        </p:nvSpPr>
        <p:spPr>
          <a:xfrm>
            <a:off x="675974" y="2817223"/>
            <a:ext cx="4950125" cy="3539430"/>
          </a:xfrm>
          <a:prstGeom prst="rect">
            <a:avLst/>
          </a:prstGeom>
          <a:noFill/>
        </p:spPr>
        <p:txBody>
          <a:bodyPr wrap="square" lIns="91440" tIns="45720" rIns="91440" bIns="45720" anchor="t">
            <a:spAutoFit/>
          </a:bodyPr>
          <a:lstStyle/>
          <a:p>
            <a:pPr algn="l" fontAlgn="base"/>
            <a:r>
              <a:rPr lang="en-US" sz="1400" b="0" i="0">
                <a:solidFill>
                  <a:srgbClr val="160A34"/>
                </a:solidFill>
                <a:effectLst/>
                <a:latin typeface="Fira Sans"/>
              </a:rPr>
              <a:t>The All Access pass provides the highest level of access at DTECH.  Attendees will have access to our Technical Conference program, Utility University courses, workshops*, the exhibit hall floor, a ticket to the networking party, knowledge hubs, keynotes, roundtables and more.</a:t>
            </a:r>
            <a:endParaRPr lang="en-US" sz="1400" b="0" i="1">
              <a:solidFill>
                <a:srgbClr val="160A34"/>
              </a:solidFill>
              <a:effectLst/>
              <a:latin typeface="Fira Sans" panose="020B0503050000020004" pitchFamily="34" charset="0"/>
            </a:endParaRPr>
          </a:p>
          <a:p>
            <a:pPr algn="l" fontAlgn="base"/>
            <a:r>
              <a:rPr lang="en-US" sz="1400" b="0" i="1">
                <a:solidFill>
                  <a:srgbClr val="160A34"/>
                </a:solidFill>
                <a:effectLst/>
                <a:latin typeface="Fira Sans"/>
              </a:rPr>
              <a:t>What’s included:</a:t>
            </a:r>
            <a:endParaRPr lang="en-US" sz="1400" b="0" i="0">
              <a:solidFill>
                <a:srgbClr val="160A34"/>
              </a:solidFill>
              <a:effectLst/>
              <a:latin typeface="Fira Sans"/>
            </a:endParaRPr>
          </a:p>
          <a:p>
            <a:pPr marL="342900" algn="l" fontAlgn="base"/>
            <a:r>
              <a:rPr lang="en-US" sz="1400" b="0" i="0">
                <a:solidFill>
                  <a:srgbClr val="160A34"/>
                </a:solidFill>
                <a:effectLst/>
                <a:latin typeface="Fira Sans"/>
              </a:rPr>
              <a:t>Technical conference sessions  </a:t>
            </a:r>
            <a:br>
              <a:rPr lang="en-US" sz="1400" b="0" i="0">
                <a:effectLst/>
                <a:latin typeface="Fira Sans" panose="020B0503050000020004" pitchFamily="34" charset="0"/>
              </a:rPr>
            </a:br>
            <a:r>
              <a:rPr lang="en-US" sz="1400" b="0" i="0">
                <a:solidFill>
                  <a:srgbClr val="160A34"/>
                </a:solidFill>
                <a:effectLst/>
                <a:latin typeface="Fira Sans"/>
              </a:rPr>
              <a:t>Utility University Courses  </a:t>
            </a:r>
            <a:br>
              <a:rPr lang="en-US" sz="1400" b="0" i="0">
                <a:effectLst/>
                <a:latin typeface="Fira Sans" panose="020B0503050000020004" pitchFamily="34" charset="0"/>
              </a:rPr>
            </a:br>
            <a:r>
              <a:rPr lang="en-US" sz="1400" b="0" i="0">
                <a:solidFill>
                  <a:srgbClr val="160A34"/>
                </a:solidFill>
                <a:effectLst/>
                <a:latin typeface="Fira Sans"/>
              </a:rPr>
              <a:t>Workshops* </a:t>
            </a:r>
            <a:br>
              <a:rPr lang="en-US" sz="1400" b="0" i="0">
                <a:effectLst/>
                <a:latin typeface="Fira Sans" panose="020B0503050000020004" pitchFamily="34" charset="0"/>
              </a:rPr>
            </a:br>
            <a:r>
              <a:rPr lang="en-US" sz="1400" b="0" i="0">
                <a:solidFill>
                  <a:srgbClr val="160A34"/>
                </a:solidFill>
                <a:effectLst/>
                <a:latin typeface="Fira Sans"/>
              </a:rPr>
              <a:t>Roundtables  </a:t>
            </a:r>
            <a:br>
              <a:rPr lang="en-US" sz="1400" b="0" i="0">
                <a:effectLst/>
                <a:latin typeface="Fira Sans" panose="020B0503050000020004" pitchFamily="34" charset="0"/>
              </a:rPr>
            </a:br>
            <a:r>
              <a:rPr lang="en-US" sz="1400" b="0" i="0">
                <a:solidFill>
                  <a:srgbClr val="160A34"/>
                </a:solidFill>
                <a:effectLst/>
                <a:latin typeface="Fira Sans"/>
              </a:rPr>
              <a:t>Ticket to Networking event  </a:t>
            </a:r>
            <a:br>
              <a:rPr lang="en-US" sz="1400" b="0" i="0">
                <a:effectLst/>
                <a:latin typeface="Fira Sans" panose="020B0503050000020004" pitchFamily="34" charset="0"/>
              </a:rPr>
            </a:br>
            <a:r>
              <a:rPr lang="en-US" sz="1400" b="0" i="0">
                <a:solidFill>
                  <a:srgbClr val="160A34"/>
                </a:solidFill>
                <a:effectLst/>
                <a:latin typeface="Fira Sans"/>
              </a:rPr>
              <a:t>Exhibit hall floor </a:t>
            </a:r>
            <a:br>
              <a:rPr lang="en-US" sz="1400" b="0" i="0">
                <a:effectLst/>
                <a:latin typeface="Fira Sans" panose="020B0503050000020004" pitchFamily="34" charset="0"/>
              </a:rPr>
            </a:br>
            <a:r>
              <a:rPr lang="en-US" sz="1400" b="0" i="0">
                <a:solidFill>
                  <a:srgbClr val="160A34"/>
                </a:solidFill>
                <a:effectLst/>
                <a:latin typeface="Fira Sans"/>
              </a:rPr>
              <a:t>Knowledge hubs  </a:t>
            </a:r>
            <a:br>
              <a:rPr lang="en-US" sz="1400" b="0" i="0">
                <a:effectLst/>
                <a:latin typeface="Fira Sans" panose="020B0503050000020004" pitchFamily="34" charset="0"/>
              </a:rPr>
            </a:br>
            <a:r>
              <a:rPr lang="en-US" sz="1400" b="0" i="0">
                <a:solidFill>
                  <a:srgbClr val="160A34"/>
                </a:solidFill>
                <a:effectLst/>
                <a:latin typeface="Fira Sans"/>
              </a:rPr>
              <a:t>Keynotes </a:t>
            </a:r>
            <a:br>
              <a:rPr lang="en-US" sz="1400" b="0" i="0">
                <a:effectLst/>
                <a:latin typeface="Fira Sans" panose="020B0503050000020004" pitchFamily="34" charset="0"/>
              </a:rPr>
            </a:br>
            <a:r>
              <a:rPr lang="en-US" sz="1400" b="0" i="0">
                <a:solidFill>
                  <a:srgbClr val="160A34"/>
                </a:solidFill>
                <a:effectLst/>
                <a:latin typeface="Fira Sans"/>
              </a:rPr>
              <a:t>Lunch on Tuesday and Wednesday</a:t>
            </a:r>
          </a:p>
        </p:txBody>
      </p:sp>
      <p:sp>
        <p:nvSpPr>
          <p:cNvPr id="11" name="Rectangle 10">
            <a:extLst>
              <a:ext uri="{FF2B5EF4-FFF2-40B4-BE49-F238E27FC236}">
                <a16:creationId xmlns:a16="http://schemas.microsoft.com/office/drawing/2014/main" id="{5092F11A-9AFD-D261-0B71-C88605AC2043}"/>
              </a:ext>
            </a:extLst>
          </p:cNvPr>
          <p:cNvSpPr/>
          <p:nvPr/>
        </p:nvSpPr>
        <p:spPr>
          <a:xfrm>
            <a:off x="6385003" y="2042809"/>
            <a:ext cx="5257800"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Exhibit Hall Only</a:t>
            </a:r>
          </a:p>
        </p:txBody>
      </p:sp>
      <p:sp>
        <p:nvSpPr>
          <p:cNvPr id="14" name="TextBox 13">
            <a:extLst>
              <a:ext uri="{FF2B5EF4-FFF2-40B4-BE49-F238E27FC236}">
                <a16:creationId xmlns:a16="http://schemas.microsoft.com/office/drawing/2014/main" id="{2E0FDE19-06D7-9E8D-448B-A559F5BCEFD9}"/>
              </a:ext>
            </a:extLst>
          </p:cNvPr>
          <p:cNvSpPr txBox="1"/>
          <p:nvPr/>
        </p:nvSpPr>
        <p:spPr>
          <a:xfrm>
            <a:off x="6642996" y="2817223"/>
            <a:ext cx="4873030" cy="3539430"/>
          </a:xfrm>
          <a:prstGeom prst="rect">
            <a:avLst/>
          </a:prstGeom>
          <a:noFill/>
        </p:spPr>
        <p:txBody>
          <a:bodyPr wrap="square" lIns="91440" tIns="45720" rIns="91440" bIns="45720" anchor="t">
            <a:spAutoFit/>
          </a:bodyPr>
          <a:lstStyle/>
          <a:p>
            <a:pPr algn="l" fontAlgn="base"/>
            <a:r>
              <a:rPr lang="en-US" sz="1400" b="0" i="0">
                <a:solidFill>
                  <a:srgbClr val="160A34"/>
                </a:solidFill>
                <a:effectLst/>
                <a:latin typeface="Fira Sans"/>
              </a:rPr>
              <a:t>The Expo Only pass provides any attendee with access to the exhibit hall floor, knowledge hubs and keynote. </a:t>
            </a:r>
          </a:p>
          <a:p>
            <a:pPr algn="l" fontAlgn="base"/>
            <a:endParaRPr lang="en-US" sz="1400" b="0" i="1">
              <a:solidFill>
                <a:srgbClr val="160A34"/>
              </a:solidFill>
              <a:effectLst/>
              <a:latin typeface="Fira Sans"/>
            </a:endParaRPr>
          </a:p>
          <a:p>
            <a:pPr algn="l" fontAlgn="base"/>
            <a:r>
              <a:rPr lang="en-US" sz="1400" b="0" i="1">
                <a:solidFill>
                  <a:srgbClr val="160A34"/>
                </a:solidFill>
                <a:effectLst/>
                <a:latin typeface="Fira Sans"/>
              </a:rPr>
              <a:t>What’s included:</a:t>
            </a:r>
            <a:endParaRPr lang="en-US" sz="1400" b="0" i="0">
              <a:solidFill>
                <a:srgbClr val="160A34"/>
              </a:solidFill>
              <a:effectLst/>
              <a:latin typeface="Fira Sans"/>
            </a:endParaRPr>
          </a:p>
          <a:p>
            <a:pPr marL="342900" algn="l" fontAlgn="base"/>
            <a:r>
              <a:rPr lang="en-US" sz="1400" b="0" i="0">
                <a:solidFill>
                  <a:srgbClr val="160A34"/>
                </a:solidFill>
                <a:effectLst/>
                <a:latin typeface="Fira Sans"/>
              </a:rPr>
              <a:t>Exhibit hall floor </a:t>
            </a:r>
            <a:br>
              <a:rPr lang="en-US" sz="1400" b="0" i="0">
                <a:effectLst/>
                <a:latin typeface="Fira Sans" panose="020B0503050000020004" pitchFamily="34" charset="0"/>
              </a:rPr>
            </a:br>
            <a:r>
              <a:rPr lang="en-US" sz="1400" b="0" i="0">
                <a:solidFill>
                  <a:srgbClr val="160A34"/>
                </a:solidFill>
                <a:effectLst/>
                <a:latin typeface="Fira Sans"/>
              </a:rPr>
              <a:t>Knowledge hubs  </a:t>
            </a:r>
            <a:br>
              <a:rPr lang="en-US" sz="1400" b="0" i="0">
                <a:effectLst/>
                <a:latin typeface="Fira Sans" panose="020B0503050000020004" pitchFamily="34" charset="0"/>
              </a:rPr>
            </a:br>
            <a:r>
              <a:rPr lang="en-US" sz="1400" b="0" i="0">
                <a:solidFill>
                  <a:srgbClr val="160A34"/>
                </a:solidFill>
                <a:effectLst/>
                <a:latin typeface="Fira Sans"/>
              </a:rPr>
              <a:t>Keynotes</a:t>
            </a:r>
            <a:br>
              <a:rPr lang="en-US" sz="1400" b="0" i="0">
                <a:effectLst/>
                <a:latin typeface="Fira Sans" panose="020B0503050000020004" pitchFamily="34" charset="0"/>
              </a:rPr>
            </a:br>
            <a:r>
              <a:rPr lang="en-US" sz="1400" b="0" i="0">
                <a:solidFill>
                  <a:srgbClr val="160A34"/>
                </a:solidFill>
                <a:effectLst/>
                <a:latin typeface="Fira Sans"/>
              </a:rPr>
              <a:t>Lunch on Tuesday and Wednesday</a:t>
            </a:r>
          </a:p>
          <a:p>
            <a:pPr algn="l" fontAlgn="base"/>
            <a:endParaRPr lang="en-US" sz="1400">
              <a:solidFill>
                <a:srgbClr val="160A34"/>
              </a:solidFill>
              <a:latin typeface="Fira Sans" panose="020B0503050000020004" pitchFamily="34" charset="0"/>
            </a:endParaRPr>
          </a:p>
          <a:p>
            <a:pPr algn="l" fontAlgn="base"/>
            <a:r>
              <a:rPr lang="en-US" sz="1400" i="1">
                <a:solidFill>
                  <a:srgbClr val="160A34"/>
                </a:solidFill>
                <a:latin typeface="Fira Sans"/>
              </a:rPr>
              <a:t>No access to:</a:t>
            </a:r>
          </a:p>
          <a:p>
            <a:pPr marL="347345" algn="l" fontAlgn="base"/>
            <a:r>
              <a:rPr lang="en-US" sz="1400" b="0" i="0">
                <a:solidFill>
                  <a:srgbClr val="160A34"/>
                </a:solidFill>
                <a:effectLst/>
                <a:latin typeface="Fira Sans"/>
              </a:rPr>
              <a:t>Technical conference sessions  </a:t>
            </a:r>
            <a:br>
              <a:rPr lang="en-US" sz="1400" b="0" i="0">
                <a:effectLst/>
                <a:latin typeface="Fira Sans" panose="020B0503050000020004" pitchFamily="34" charset="0"/>
              </a:rPr>
            </a:br>
            <a:r>
              <a:rPr lang="en-US" sz="1400" b="0" i="0">
                <a:solidFill>
                  <a:srgbClr val="160A34"/>
                </a:solidFill>
                <a:effectLst/>
                <a:latin typeface="Fira Sans"/>
              </a:rPr>
              <a:t>Utility University Courses  </a:t>
            </a:r>
            <a:br>
              <a:rPr lang="en-US" sz="1400" b="0" i="0">
                <a:effectLst/>
                <a:latin typeface="Fira Sans" panose="020B0503050000020004" pitchFamily="34" charset="0"/>
              </a:rPr>
            </a:br>
            <a:r>
              <a:rPr lang="en-US" sz="1400" b="0" i="0">
                <a:solidFill>
                  <a:srgbClr val="160A34"/>
                </a:solidFill>
                <a:effectLst/>
                <a:latin typeface="Fira Sans"/>
              </a:rPr>
              <a:t>Workshops* </a:t>
            </a:r>
            <a:br>
              <a:rPr lang="en-US" sz="1400" b="0" i="0">
                <a:effectLst/>
                <a:latin typeface="Fira Sans" panose="020B0503050000020004" pitchFamily="34" charset="0"/>
              </a:rPr>
            </a:br>
            <a:r>
              <a:rPr lang="en-US" sz="1400" b="0" i="0">
                <a:solidFill>
                  <a:srgbClr val="160A34"/>
                </a:solidFill>
                <a:effectLst/>
                <a:latin typeface="Fira Sans"/>
              </a:rPr>
              <a:t>Roundtables  </a:t>
            </a:r>
            <a:br>
              <a:rPr lang="en-US" sz="1400" b="0" i="0">
                <a:effectLst/>
                <a:latin typeface="Fira Sans" panose="020B0503050000020004" pitchFamily="34" charset="0"/>
              </a:rPr>
            </a:br>
            <a:r>
              <a:rPr lang="en-US" sz="1400" b="0" i="0">
                <a:solidFill>
                  <a:srgbClr val="160A34"/>
                </a:solidFill>
                <a:effectLst/>
                <a:latin typeface="Fira Sans"/>
              </a:rPr>
              <a:t>Ticket to Networking event (can be purchased separately)  </a:t>
            </a:r>
            <a:r>
              <a:rPr lang="en-US" sz="1400">
                <a:solidFill>
                  <a:srgbClr val="160A34"/>
                </a:solidFill>
                <a:latin typeface="Fira Sans"/>
              </a:rPr>
              <a:t> </a:t>
            </a:r>
            <a:endParaRPr lang="en-US" sz="1400" b="0" i="0">
              <a:solidFill>
                <a:srgbClr val="160A34"/>
              </a:solidFill>
              <a:effectLst/>
              <a:latin typeface="Fira Sans"/>
            </a:endParaRPr>
          </a:p>
        </p:txBody>
      </p:sp>
      <p:pic>
        <p:nvPicPr>
          <p:cNvPr id="21" name="Graphic 20" descr="No sign with solid fill">
            <a:extLst>
              <a:ext uri="{FF2B5EF4-FFF2-40B4-BE49-F238E27FC236}">
                <a16:creationId xmlns:a16="http://schemas.microsoft.com/office/drawing/2014/main" id="{6E8A6912-6563-A3A5-8E2C-FBBC8909D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2" y="4997348"/>
            <a:ext cx="201893" cy="201893"/>
          </a:xfrm>
          <a:prstGeom prst="rect">
            <a:avLst/>
          </a:prstGeom>
        </p:spPr>
      </p:pic>
      <p:pic>
        <p:nvPicPr>
          <p:cNvPr id="22" name="Graphic 21" descr="No sign with solid fill">
            <a:extLst>
              <a:ext uri="{FF2B5EF4-FFF2-40B4-BE49-F238E27FC236}">
                <a16:creationId xmlns:a16="http://schemas.microsoft.com/office/drawing/2014/main" id="{CF018090-A53C-F195-3A45-12004B48CE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2" y="5225237"/>
            <a:ext cx="201893" cy="201893"/>
          </a:xfrm>
          <a:prstGeom prst="rect">
            <a:avLst/>
          </a:prstGeom>
        </p:spPr>
      </p:pic>
      <p:pic>
        <p:nvPicPr>
          <p:cNvPr id="23" name="Graphic 22" descr="No sign with solid fill">
            <a:extLst>
              <a:ext uri="{FF2B5EF4-FFF2-40B4-BE49-F238E27FC236}">
                <a16:creationId xmlns:a16="http://schemas.microsoft.com/office/drawing/2014/main" id="{5379E7FD-6B88-3107-9994-13594C7CF9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1" y="5442451"/>
            <a:ext cx="201893" cy="201893"/>
          </a:xfrm>
          <a:prstGeom prst="rect">
            <a:avLst/>
          </a:prstGeom>
        </p:spPr>
      </p:pic>
      <p:pic>
        <p:nvPicPr>
          <p:cNvPr id="24" name="Graphic 23" descr="No sign with solid fill">
            <a:extLst>
              <a:ext uri="{FF2B5EF4-FFF2-40B4-BE49-F238E27FC236}">
                <a16:creationId xmlns:a16="http://schemas.microsoft.com/office/drawing/2014/main" id="{5B9B2560-1F7E-08C5-355E-7DD27DEBB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1" y="5646455"/>
            <a:ext cx="201893" cy="201893"/>
          </a:xfrm>
          <a:prstGeom prst="rect">
            <a:avLst/>
          </a:prstGeom>
        </p:spPr>
      </p:pic>
      <p:pic>
        <p:nvPicPr>
          <p:cNvPr id="25" name="Graphic 24" descr="No sign with solid fill">
            <a:extLst>
              <a:ext uri="{FF2B5EF4-FFF2-40B4-BE49-F238E27FC236}">
                <a16:creationId xmlns:a16="http://schemas.microsoft.com/office/drawing/2014/main" id="{9A85309A-1818-7641-1A85-F6E626FC5A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0" y="5861707"/>
            <a:ext cx="201893" cy="201893"/>
          </a:xfrm>
          <a:prstGeom prst="rect">
            <a:avLst/>
          </a:prstGeom>
        </p:spPr>
      </p:pic>
      <p:pic>
        <p:nvPicPr>
          <p:cNvPr id="27" name="Graphic 26" descr="Badge Tick1 with solid fill">
            <a:extLst>
              <a:ext uri="{FF2B5EF4-FFF2-40B4-BE49-F238E27FC236}">
                <a16:creationId xmlns:a16="http://schemas.microsoft.com/office/drawing/2014/main" id="{26061BDE-F095-3170-68B5-EEE0B326EE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3713882"/>
            <a:ext cx="201893" cy="201893"/>
          </a:xfrm>
          <a:prstGeom prst="rect">
            <a:avLst/>
          </a:prstGeom>
        </p:spPr>
      </p:pic>
      <p:pic>
        <p:nvPicPr>
          <p:cNvPr id="28" name="Graphic 27" descr="Badge Tick1 with solid fill">
            <a:extLst>
              <a:ext uri="{FF2B5EF4-FFF2-40B4-BE49-F238E27FC236}">
                <a16:creationId xmlns:a16="http://schemas.microsoft.com/office/drawing/2014/main" id="{838FCF8F-CB3D-2496-0329-598D2DA0DC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3931096"/>
            <a:ext cx="201893" cy="201893"/>
          </a:xfrm>
          <a:prstGeom prst="rect">
            <a:avLst/>
          </a:prstGeom>
        </p:spPr>
      </p:pic>
      <p:pic>
        <p:nvPicPr>
          <p:cNvPr id="29" name="Graphic 28" descr="Badge Tick1 with solid fill">
            <a:extLst>
              <a:ext uri="{FF2B5EF4-FFF2-40B4-BE49-F238E27FC236}">
                <a16:creationId xmlns:a16="http://schemas.microsoft.com/office/drawing/2014/main" id="{EF4092B7-13BC-03A6-C457-22B620C159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4148309"/>
            <a:ext cx="201893" cy="201893"/>
          </a:xfrm>
          <a:prstGeom prst="rect">
            <a:avLst/>
          </a:prstGeom>
        </p:spPr>
      </p:pic>
      <p:pic>
        <p:nvPicPr>
          <p:cNvPr id="30" name="Graphic 29" descr="Badge Tick1 with solid fill">
            <a:extLst>
              <a:ext uri="{FF2B5EF4-FFF2-40B4-BE49-F238E27FC236}">
                <a16:creationId xmlns:a16="http://schemas.microsoft.com/office/drawing/2014/main" id="{2E248CAC-022A-9C28-E2E6-789629C001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4365523"/>
            <a:ext cx="201893" cy="201893"/>
          </a:xfrm>
          <a:prstGeom prst="rect">
            <a:avLst/>
          </a:prstGeom>
        </p:spPr>
      </p:pic>
      <p:pic>
        <p:nvPicPr>
          <p:cNvPr id="31" name="Graphic 30" descr="Badge Tick1 with solid fill">
            <a:extLst>
              <a:ext uri="{FF2B5EF4-FFF2-40B4-BE49-F238E27FC236}">
                <a16:creationId xmlns:a16="http://schemas.microsoft.com/office/drawing/2014/main" id="{32EA3392-40F8-F382-5B57-B60AB9164B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4365523"/>
            <a:ext cx="201893" cy="201893"/>
          </a:xfrm>
          <a:prstGeom prst="rect">
            <a:avLst/>
          </a:prstGeom>
        </p:spPr>
      </p:pic>
      <p:pic>
        <p:nvPicPr>
          <p:cNvPr id="32" name="Graphic 31" descr="Badge Tick1 with solid fill">
            <a:extLst>
              <a:ext uri="{FF2B5EF4-FFF2-40B4-BE49-F238E27FC236}">
                <a16:creationId xmlns:a16="http://schemas.microsoft.com/office/drawing/2014/main" id="{E3A22CF3-41B7-A91C-C8CA-AC331158A8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4568723"/>
            <a:ext cx="201893" cy="201893"/>
          </a:xfrm>
          <a:prstGeom prst="rect">
            <a:avLst/>
          </a:prstGeom>
        </p:spPr>
      </p:pic>
      <p:pic>
        <p:nvPicPr>
          <p:cNvPr id="33" name="Graphic 32" descr="Badge Tick1 with solid fill">
            <a:extLst>
              <a:ext uri="{FF2B5EF4-FFF2-40B4-BE49-F238E27FC236}">
                <a16:creationId xmlns:a16="http://schemas.microsoft.com/office/drawing/2014/main" id="{54AF5356-8797-4A81-A25B-5E89EEE983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4778273"/>
            <a:ext cx="201893" cy="201893"/>
          </a:xfrm>
          <a:prstGeom prst="rect">
            <a:avLst/>
          </a:prstGeom>
        </p:spPr>
      </p:pic>
      <p:pic>
        <p:nvPicPr>
          <p:cNvPr id="34" name="Graphic 33" descr="Badge Tick1 with solid fill">
            <a:extLst>
              <a:ext uri="{FF2B5EF4-FFF2-40B4-BE49-F238E27FC236}">
                <a16:creationId xmlns:a16="http://schemas.microsoft.com/office/drawing/2014/main" id="{2AD44BBB-F305-779D-B78C-2F20F8BD4C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4997348"/>
            <a:ext cx="201893" cy="201893"/>
          </a:xfrm>
          <a:prstGeom prst="rect">
            <a:avLst/>
          </a:prstGeom>
        </p:spPr>
      </p:pic>
      <p:pic>
        <p:nvPicPr>
          <p:cNvPr id="35" name="Graphic 34" descr="Badge Tick1 with solid fill">
            <a:extLst>
              <a:ext uri="{FF2B5EF4-FFF2-40B4-BE49-F238E27FC236}">
                <a16:creationId xmlns:a16="http://schemas.microsoft.com/office/drawing/2014/main" id="{C27C7DFE-54A7-8BC2-952D-57F45FD37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340" y="5210073"/>
            <a:ext cx="201893" cy="201893"/>
          </a:xfrm>
          <a:prstGeom prst="rect">
            <a:avLst/>
          </a:prstGeom>
        </p:spPr>
      </p:pic>
      <p:pic>
        <p:nvPicPr>
          <p:cNvPr id="36" name="Graphic 35" descr="Badge Tick1 with solid fill">
            <a:extLst>
              <a:ext uri="{FF2B5EF4-FFF2-40B4-BE49-F238E27FC236}">
                <a16:creationId xmlns:a16="http://schemas.microsoft.com/office/drawing/2014/main" id="{98B08CB7-B07E-B016-558F-ADD011619D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7" y="5413273"/>
            <a:ext cx="201893" cy="201893"/>
          </a:xfrm>
          <a:prstGeom prst="rect">
            <a:avLst/>
          </a:prstGeom>
        </p:spPr>
      </p:pic>
      <p:pic>
        <p:nvPicPr>
          <p:cNvPr id="37" name="Graphic 36" descr="Badge Tick1 with solid fill">
            <a:extLst>
              <a:ext uri="{FF2B5EF4-FFF2-40B4-BE49-F238E27FC236}">
                <a16:creationId xmlns:a16="http://schemas.microsoft.com/office/drawing/2014/main" id="{789D873E-B030-B8A1-4BE8-DD38FE1360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577" y="5632348"/>
            <a:ext cx="201893" cy="201893"/>
          </a:xfrm>
          <a:prstGeom prst="rect">
            <a:avLst/>
          </a:prstGeom>
        </p:spPr>
      </p:pic>
      <p:pic>
        <p:nvPicPr>
          <p:cNvPr id="38" name="Graphic 37" descr="Badge Tick1 with solid fill">
            <a:extLst>
              <a:ext uri="{FF2B5EF4-FFF2-40B4-BE49-F238E27FC236}">
                <a16:creationId xmlns:a16="http://schemas.microsoft.com/office/drawing/2014/main" id="{EDA48FB2-F368-2749-BA31-686758D52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576" y="5854598"/>
            <a:ext cx="201893" cy="201893"/>
          </a:xfrm>
          <a:prstGeom prst="rect">
            <a:avLst/>
          </a:prstGeom>
        </p:spPr>
      </p:pic>
      <p:pic>
        <p:nvPicPr>
          <p:cNvPr id="39" name="Graphic 38" descr="Badge Tick1 with solid fill">
            <a:extLst>
              <a:ext uri="{FF2B5EF4-FFF2-40B4-BE49-F238E27FC236}">
                <a16:creationId xmlns:a16="http://schemas.microsoft.com/office/drawing/2014/main" id="{186FF832-CEFE-1ACA-1A02-D7D0932F52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576" y="6073673"/>
            <a:ext cx="201893" cy="201893"/>
          </a:xfrm>
          <a:prstGeom prst="rect">
            <a:avLst/>
          </a:prstGeom>
        </p:spPr>
      </p:pic>
    </p:spTree>
    <p:extLst>
      <p:ext uri="{BB962C8B-B14F-4D97-AF65-F5344CB8AC3E}">
        <p14:creationId xmlns:p14="http://schemas.microsoft.com/office/powerpoint/2010/main" val="353443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F84F7-1F68-8EAB-DB42-2563447E461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90B5CD4-3C9E-14F9-B4EC-3D36C4F3A60F}"/>
              </a:ext>
            </a:extLst>
          </p:cNvPr>
          <p:cNvSpPr/>
          <p:nvPr/>
        </p:nvSpPr>
        <p:spPr>
          <a:xfrm>
            <a:off x="6385002" y="2666670"/>
            <a:ext cx="5257799" cy="3826205"/>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0C2ED5-BA1F-44AD-21B9-94B4406075F5}"/>
              </a:ext>
            </a:extLst>
          </p:cNvPr>
          <p:cNvSpPr>
            <a:spLocks noGrp="1"/>
          </p:cNvSpPr>
          <p:nvPr>
            <p:ph type="title"/>
          </p:nvPr>
        </p:nvSpPr>
        <p:spPr/>
        <p:txBody>
          <a:bodyPr/>
          <a:lstStyle/>
          <a:p>
            <a:r>
              <a:rPr lang="en-US" b="0">
                <a:latin typeface="Fira Sans"/>
              </a:rPr>
              <a:t>Exhibitor Badge Inclusions</a:t>
            </a:r>
            <a:endParaRPr lang="en-US"/>
          </a:p>
        </p:txBody>
      </p:sp>
      <p:sp>
        <p:nvSpPr>
          <p:cNvPr id="6" name="Rectangle 5">
            <a:extLst>
              <a:ext uri="{FF2B5EF4-FFF2-40B4-BE49-F238E27FC236}">
                <a16:creationId xmlns:a16="http://schemas.microsoft.com/office/drawing/2014/main" id="{60C114AE-F722-23B6-E687-B19509EADB45}"/>
              </a:ext>
            </a:extLst>
          </p:cNvPr>
          <p:cNvSpPr/>
          <p:nvPr/>
        </p:nvSpPr>
        <p:spPr>
          <a:xfrm>
            <a:off x="549197" y="2042809"/>
            <a:ext cx="5220325"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Exhibitor All Access</a:t>
            </a:r>
          </a:p>
        </p:txBody>
      </p:sp>
      <p:sp>
        <p:nvSpPr>
          <p:cNvPr id="7" name="Rectangle 6">
            <a:extLst>
              <a:ext uri="{FF2B5EF4-FFF2-40B4-BE49-F238E27FC236}">
                <a16:creationId xmlns:a16="http://schemas.microsoft.com/office/drawing/2014/main" id="{8C01DD7A-FBE7-B0A9-FC86-2FDAD0F417BA}"/>
              </a:ext>
            </a:extLst>
          </p:cNvPr>
          <p:cNvSpPr/>
          <p:nvPr/>
        </p:nvSpPr>
        <p:spPr>
          <a:xfrm>
            <a:off x="549197" y="2666670"/>
            <a:ext cx="5220325" cy="3826205"/>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007F99A-E948-D486-C367-E8D90514D979}"/>
              </a:ext>
            </a:extLst>
          </p:cNvPr>
          <p:cNvSpPr txBox="1"/>
          <p:nvPr/>
        </p:nvSpPr>
        <p:spPr>
          <a:xfrm>
            <a:off x="675974" y="2817223"/>
            <a:ext cx="4950125" cy="3323987"/>
          </a:xfrm>
          <a:prstGeom prst="rect">
            <a:avLst/>
          </a:prstGeom>
          <a:noFill/>
        </p:spPr>
        <p:txBody>
          <a:bodyPr wrap="square" lIns="91440" tIns="45720" rIns="91440" bIns="45720" anchor="t">
            <a:spAutoFit/>
          </a:bodyPr>
          <a:lstStyle/>
          <a:p>
            <a:r>
              <a:rPr lang="en-US" sz="1400">
                <a:solidFill>
                  <a:srgbClr val="160A34"/>
                </a:solidFill>
                <a:latin typeface="Fira Sans"/>
              </a:rPr>
              <a:t>The Exhibitor All Access pass will provide exhibitors with access to most of the activities at the event. </a:t>
            </a:r>
          </a:p>
          <a:p>
            <a:pPr algn="l" fontAlgn="base"/>
            <a:endParaRPr lang="en-US" sz="1400" b="0" i="1">
              <a:solidFill>
                <a:srgbClr val="160A34"/>
              </a:solidFill>
              <a:effectLst/>
              <a:latin typeface="Fira Sans"/>
            </a:endParaRPr>
          </a:p>
          <a:p>
            <a:pPr algn="l" fontAlgn="base"/>
            <a:r>
              <a:rPr lang="en-US" sz="1400" b="0" i="1">
                <a:solidFill>
                  <a:srgbClr val="160A34"/>
                </a:solidFill>
                <a:effectLst/>
                <a:latin typeface="Fira Sans"/>
              </a:rPr>
              <a:t>What’s included:</a:t>
            </a:r>
            <a:endParaRPr lang="en-US" sz="1400" b="0" i="0">
              <a:solidFill>
                <a:srgbClr val="160A34"/>
              </a:solidFill>
              <a:effectLst/>
              <a:latin typeface="Fira Sans"/>
            </a:endParaRPr>
          </a:p>
          <a:p>
            <a:pPr marL="342900" algn="l" fontAlgn="base"/>
            <a:r>
              <a:rPr lang="en-US" sz="1400" b="0" i="0">
                <a:solidFill>
                  <a:srgbClr val="160A34"/>
                </a:solidFill>
                <a:effectLst/>
                <a:latin typeface="Fira Sans"/>
              </a:rPr>
              <a:t>Technical conference sessions   </a:t>
            </a:r>
            <a:br>
              <a:rPr lang="en-US" sz="1400" b="0" i="0">
                <a:effectLst/>
                <a:latin typeface="Fira Sans" panose="020B0503050000020004" pitchFamily="34" charset="0"/>
              </a:rPr>
            </a:br>
            <a:r>
              <a:rPr lang="en-US" sz="1400" b="0" i="0">
                <a:solidFill>
                  <a:srgbClr val="160A34"/>
                </a:solidFill>
                <a:effectLst/>
                <a:latin typeface="Fira Sans"/>
              </a:rPr>
              <a:t>Workshops*   </a:t>
            </a:r>
            <a:br>
              <a:rPr lang="en-US" sz="1400" b="0" i="0">
                <a:effectLst/>
                <a:latin typeface="Fira Sans" panose="020B0503050000020004" pitchFamily="34" charset="0"/>
              </a:rPr>
            </a:br>
            <a:r>
              <a:rPr lang="en-US" sz="1400" b="0" i="0">
                <a:solidFill>
                  <a:srgbClr val="160A34"/>
                </a:solidFill>
                <a:effectLst/>
                <a:latin typeface="Fira Sans"/>
              </a:rPr>
              <a:t>Ticket to Networking event  </a:t>
            </a:r>
            <a:br>
              <a:rPr lang="en-US" sz="1400" b="0" i="0">
                <a:effectLst/>
                <a:latin typeface="Fira Sans" panose="020B0503050000020004" pitchFamily="34" charset="0"/>
              </a:rPr>
            </a:br>
            <a:r>
              <a:rPr lang="en-US" sz="1400" b="0" i="0">
                <a:solidFill>
                  <a:srgbClr val="160A34"/>
                </a:solidFill>
                <a:effectLst/>
                <a:latin typeface="Fira Sans"/>
              </a:rPr>
              <a:t>Exhibit hall floor </a:t>
            </a:r>
            <a:br>
              <a:rPr lang="en-US" sz="1400" b="0" i="0">
                <a:effectLst/>
                <a:latin typeface="Fira Sans" panose="020B0503050000020004" pitchFamily="34" charset="0"/>
              </a:rPr>
            </a:br>
            <a:r>
              <a:rPr lang="en-US" sz="1400" b="0" i="0">
                <a:solidFill>
                  <a:srgbClr val="160A34"/>
                </a:solidFill>
                <a:effectLst/>
                <a:latin typeface="Fira Sans"/>
              </a:rPr>
              <a:t>Knowledge hubs  </a:t>
            </a:r>
            <a:br>
              <a:rPr lang="en-US" sz="1400" b="0" i="0">
                <a:effectLst/>
                <a:latin typeface="Fira Sans" panose="020B0503050000020004" pitchFamily="34" charset="0"/>
              </a:rPr>
            </a:br>
            <a:r>
              <a:rPr lang="en-US" sz="1400" b="0" i="0">
                <a:solidFill>
                  <a:srgbClr val="160A34"/>
                </a:solidFill>
                <a:effectLst/>
                <a:latin typeface="Fira Sans"/>
              </a:rPr>
              <a:t>Keynotes </a:t>
            </a:r>
            <a:br>
              <a:rPr lang="en-US" sz="1400" b="0" i="0">
                <a:effectLst/>
                <a:latin typeface="Fira Sans" panose="020B0503050000020004" pitchFamily="34" charset="0"/>
              </a:rPr>
            </a:br>
            <a:r>
              <a:rPr lang="en-US" sz="1400" b="0" i="0">
                <a:solidFill>
                  <a:srgbClr val="160A34"/>
                </a:solidFill>
                <a:effectLst/>
                <a:latin typeface="Fira Sans"/>
              </a:rPr>
              <a:t>Lunch on Tuesday and Wednesday</a:t>
            </a:r>
          </a:p>
          <a:p>
            <a:pPr marL="342900" algn="l" fontAlgn="base"/>
            <a:endParaRPr lang="en-US" sz="1400">
              <a:solidFill>
                <a:srgbClr val="160A34"/>
              </a:solidFill>
              <a:latin typeface="Fira Sans"/>
            </a:endParaRPr>
          </a:p>
          <a:p>
            <a:pPr marL="11113" algn="l" fontAlgn="base"/>
            <a:r>
              <a:rPr lang="en-US" sz="1400" i="1">
                <a:solidFill>
                  <a:srgbClr val="160A34"/>
                </a:solidFill>
                <a:latin typeface="Fira Sans"/>
              </a:rPr>
              <a:t>No access to</a:t>
            </a:r>
          </a:p>
          <a:p>
            <a:pPr marL="347663" algn="l" fontAlgn="base"/>
            <a:r>
              <a:rPr lang="en-US" sz="1400" b="0" i="0">
                <a:solidFill>
                  <a:srgbClr val="160A34"/>
                </a:solidFill>
                <a:effectLst/>
                <a:latin typeface="Fira Sans"/>
              </a:rPr>
              <a:t>Utility University Courses </a:t>
            </a:r>
          </a:p>
          <a:p>
            <a:pPr marL="347663" algn="l" fontAlgn="base"/>
            <a:r>
              <a:rPr lang="en-US" sz="1400" b="0" i="0">
                <a:solidFill>
                  <a:srgbClr val="160A34"/>
                </a:solidFill>
                <a:effectLst/>
                <a:latin typeface="Fira Sans"/>
              </a:rPr>
              <a:t>Roundtables</a:t>
            </a:r>
            <a:endParaRPr lang="en-US" sz="1400">
              <a:solidFill>
                <a:srgbClr val="160A34"/>
              </a:solidFill>
              <a:latin typeface="Fira Sans"/>
            </a:endParaRPr>
          </a:p>
        </p:txBody>
      </p:sp>
      <p:sp>
        <p:nvSpPr>
          <p:cNvPr id="11" name="Rectangle 10">
            <a:extLst>
              <a:ext uri="{FF2B5EF4-FFF2-40B4-BE49-F238E27FC236}">
                <a16:creationId xmlns:a16="http://schemas.microsoft.com/office/drawing/2014/main" id="{6C0D96E6-2660-AA93-70B8-1DE7975C6EB5}"/>
              </a:ext>
            </a:extLst>
          </p:cNvPr>
          <p:cNvSpPr/>
          <p:nvPr/>
        </p:nvSpPr>
        <p:spPr>
          <a:xfrm>
            <a:off x="6385003" y="2042809"/>
            <a:ext cx="5257800" cy="533123"/>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1800"/>
              </a:spcAft>
            </a:pPr>
            <a:r>
              <a:rPr lang="en-US" sz="1800" b="0" i="0">
                <a:solidFill>
                  <a:schemeClr val="bg1"/>
                </a:solidFill>
                <a:effectLst/>
                <a:latin typeface="Fira Sans" panose="020B0503050000020004" pitchFamily="34" charset="0"/>
              </a:rPr>
              <a:t>Exhibitor Booth Staff</a:t>
            </a:r>
          </a:p>
        </p:txBody>
      </p:sp>
      <p:sp>
        <p:nvSpPr>
          <p:cNvPr id="14" name="TextBox 13">
            <a:extLst>
              <a:ext uri="{FF2B5EF4-FFF2-40B4-BE49-F238E27FC236}">
                <a16:creationId xmlns:a16="http://schemas.microsoft.com/office/drawing/2014/main" id="{6E504CC1-6D08-C946-2CC0-4E21D308D48F}"/>
              </a:ext>
            </a:extLst>
          </p:cNvPr>
          <p:cNvSpPr txBox="1"/>
          <p:nvPr/>
        </p:nvSpPr>
        <p:spPr>
          <a:xfrm>
            <a:off x="6642996" y="2817223"/>
            <a:ext cx="4873030" cy="3539430"/>
          </a:xfrm>
          <a:prstGeom prst="rect">
            <a:avLst/>
          </a:prstGeom>
          <a:noFill/>
        </p:spPr>
        <p:txBody>
          <a:bodyPr wrap="square" lIns="91440" tIns="45720" rIns="91440" bIns="45720" anchor="t">
            <a:spAutoFit/>
          </a:bodyPr>
          <a:lstStyle/>
          <a:p>
            <a:pPr algn="l" fontAlgn="base"/>
            <a:r>
              <a:rPr lang="en-US" sz="1400" b="0" i="0">
                <a:solidFill>
                  <a:srgbClr val="160A34"/>
                </a:solidFill>
                <a:effectLst/>
                <a:latin typeface="Fira Sans"/>
              </a:rPr>
              <a:t>Exhibitors with a booth staff passes will have access to the exhibit hall floor, knowledge hubs and keynote. </a:t>
            </a:r>
          </a:p>
          <a:p>
            <a:pPr algn="l" fontAlgn="base"/>
            <a:endParaRPr lang="en-US" sz="1400" b="0" i="1">
              <a:solidFill>
                <a:srgbClr val="160A34"/>
              </a:solidFill>
              <a:effectLst/>
              <a:latin typeface="Fira Sans"/>
            </a:endParaRPr>
          </a:p>
          <a:p>
            <a:pPr algn="l" fontAlgn="base"/>
            <a:r>
              <a:rPr lang="en-US" sz="1400" b="0" i="1">
                <a:solidFill>
                  <a:srgbClr val="160A34"/>
                </a:solidFill>
                <a:effectLst/>
                <a:latin typeface="Fira Sans"/>
              </a:rPr>
              <a:t>What’s included:</a:t>
            </a:r>
            <a:endParaRPr lang="en-US" sz="1400" b="0" i="0">
              <a:solidFill>
                <a:srgbClr val="160A34"/>
              </a:solidFill>
              <a:effectLst/>
              <a:latin typeface="Fira Sans"/>
            </a:endParaRPr>
          </a:p>
          <a:p>
            <a:pPr marL="342900" algn="l" fontAlgn="base"/>
            <a:r>
              <a:rPr lang="en-US" sz="1400" b="0" i="0">
                <a:solidFill>
                  <a:srgbClr val="160A34"/>
                </a:solidFill>
                <a:effectLst/>
                <a:latin typeface="Fira Sans"/>
              </a:rPr>
              <a:t>Exhibit hall floor </a:t>
            </a:r>
            <a:br>
              <a:rPr lang="en-US" sz="1400" b="0" i="0">
                <a:effectLst/>
                <a:latin typeface="Fira Sans" panose="020B0503050000020004" pitchFamily="34" charset="0"/>
              </a:rPr>
            </a:br>
            <a:r>
              <a:rPr lang="en-US" sz="1400" b="0" i="0">
                <a:solidFill>
                  <a:srgbClr val="160A34"/>
                </a:solidFill>
                <a:effectLst/>
                <a:latin typeface="Fira Sans"/>
              </a:rPr>
              <a:t>Knowledge hubs  </a:t>
            </a:r>
            <a:br>
              <a:rPr lang="en-US" sz="1400" b="0" i="0">
                <a:effectLst/>
                <a:latin typeface="Fira Sans" panose="020B0503050000020004" pitchFamily="34" charset="0"/>
              </a:rPr>
            </a:br>
            <a:r>
              <a:rPr lang="en-US" sz="1400" b="0" i="0">
                <a:solidFill>
                  <a:srgbClr val="160A34"/>
                </a:solidFill>
                <a:effectLst/>
                <a:latin typeface="Fira Sans"/>
              </a:rPr>
              <a:t>Keynotes</a:t>
            </a:r>
            <a:br>
              <a:rPr lang="en-US" sz="1400" b="0" i="0">
                <a:effectLst/>
                <a:latin typeface="Fira Sans" panose="020B0503050000020004" pitchFamily="34" charset="0"/>
              </a:rPr>
            </a:br>
            <a:r>
              <a:rPr lang="en-US" sz="1400" b="0" i="0">
                <a:solidFill>
                  <a:srgbClr val="160A34"/>
                </a:solidFill>
                <a:effectLst/>
                <a:latin typeface="Fira Sans"/>
              </a:rPr>
              <a:t>Lunch on Tuesday and Wednesday</a:t>
            </a:r>
          </a:p>
          <a:p>
            <a:pPr algn="l" fontAlgn="base"/>
            <a:endParaRPr lang="en-US" sz="1400">
              <a:solidFill>
                <a:srgbClr val="160A34"/>
              </a:solidFill>
              <a:latin typeface="Fira Sans" panose="020B0503050000020004" pitchFamily="34" charset="0"/>
            </a:endParaRPr>
          </a:p>
          <a:p>
            <a:pPr algn="l" fontAlgn="base"/>
            <a:r>
              <a:rPr lang="en-US" sz="1400" i="1">
                <a:solidFill>
                  <a:srgbClr val="160A34"/>
                </a:solidFill>
                <a:latin typeface="Fira Sans"/>
              </a:rPr>
              <a:t>No access to:</a:t>
            </a:r>
          </a:p>
          <a:p>
            <a:pPr marL="347345" algn="l" fontAlgn="base"/>
            <a:r>
              <a:rPr lang="en-US" sz="1400" b="0" i="0">
                <a:solidFill>
                  <a:srgbClr val="160A34"/>
                </a:solidFill>
                <a:effectLst/>
                <a:latin typeface="Fira Sans"/>
              </a:rPr>
              <a:t>Technical conference sessions  </a:t>
            </a:r>
            <a:br>
              <a:rPr lang="en-US" sz="1400" b="0" i="0">
                <a:effectLst/>
                <a:latin typeface="Fira Sans" panose="020B0503050000020004" pitchFamily="34" charset="0"/>
              </a:rPr>
            </a:br>
            <a:r>
              <a:rPr lang="en-US" sz="1400" b="0" i="0">
                <a:solidFill>
                  <a:srgbClr val="160A34"/>
                </a:solidFill>
                <a:effectLst/>
                <a:latin typeface="Fira Sans"/>
              </a:rPr>
              <a:t>Utility University Courses  </a:t>
            </a:r>
            <a:br>
              <a:rPr lang="en-US" sz="1400" b="0" i="0">
                <a:effectLst/>
                <a:latin typeface="Fira Sans" panose="020B0503050000020004" pitchFamily="34" charset="0"/>
              </a:rPr>
            </a:br>
            <a:r>
              <a:rPr lang="en-US" sz="1400" b="0" i="0">
                <a:solidFill>
                  <a:srgbClr val="160A34"/>
                </a:solidFill>
                <a:effectLst/>
                <a:latin typeface="Fira Sans"/>
              </a:rPr>
              <a:t>Workshops* </a:t>
            </a:r>
            <a:br>
              <a:rPr lang="en-US" sz="1400" b="0" i="0">
                <a:effectLst/>
                <a:latin typeface="Fira Sans" panose="020B0503050000020004" pitchFamily="34" charset="0"/>
              </a:rPr>
            </a:br>
            <a:r>
              <a:rPr lang="en-US" sz="1400" b="0" i="0">
                <a:solidFill>
                  <a:srgbClr val="160A34"/>
                </a:solidFill>
                <a:effectLst/>
                <a:latin typeface="Fira Sans"/>
              </a:rPr>
              <a:t>Roundtables  </a:t>
            </a:r>
            <a:br>
              <a:rPr lang="en-US" sz="1400" b="0" i="0">
                <a:effectLst/>
                <a:latin typeface="Fira Sans" panose="020B0503050000020004" pitchFamily="34" charset="0"/>
              </a:rPr>
            </a:br>
            <a:r>
              <a:rPr lang="en-US" sz="1400" b="0" i="0">
                <a:solidFill>
                  <a:srgbClr val="160A34"/>
                </a:solidFill>
                <a:effectLst/>
                <a:latin typeface="Fira Sans"/>
              </a:rPr>
              <a:t>Ticket to Networking event (can be purchased separately)  </a:t>
            </a:r>
            <a:r>
              <a:rPr lang="en-US" sz="1400">
                <a:solidFill>
                  <a:srgbClr val="160A34"/>
                </a:solidFill>
                <a:latin typeface="Fira Sans"/>
              </a:rPr>
              <a:t> </a:t>
            </a:r>
            <a:endParaRPr lang="en-US" sz="1400" b="0" i="0">
              <a:solidFill>
                <a:srgbClr val="160A34"/>
              </a:solidFill>
              <a:effectLst/>
              <a:latin typeface="Fira Sans"/>
            </a:endParaRPr>
          </a:p>
        </p:txBody>
      </p:sp>
      <p:pic>
        <p:nvPicPr>
          <p:cNvPr id="21" name="Graphic 20" descr="No sign with solid fill">
            <a:extLst>
              <a:ext uri="{FF2B5EF4-FFF2-40B4-BE49-F238E27FC236}">
                <a16:creationId xmlns:a16="http://schemas.microsoft.com/office/drawing/2014/main" id="{C297909D-6267-DABF-52B2-EDF37E99A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2" y="4997348"/>
            <a:ext cx="201893" cy="201893"/>
          </a:xfrm>
          <a:prstGeom prst="rect">
            <a:avLst/>
          </a:prstGeom>
        </p:spPr>
      </p:pic>
      <p:pic>
        <p:nvPicPr>
          <p:cNvPr id="22" name="Graphic 21" descr="No sign with solid fill">
            <a:extLst>
              <a:ext uri="{FF2B5EF4-FFF2-40B4-BE49-F238E27FC236}">
                <a16:creationId xmlns:a16="http://schemas.microsoft.com/office/drawing/2014/main" id="{9C872165-4C4E-2A7E-09F9-122F216606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2" y="5225237"/>
            <a:ext cx="201893" cy="201893"/>
          </a:xfrm>
          <a:prstGeom prst="rect">
            <a:avLst/>
          </a:prstGeom>
        </p:spPr>
      </p:pic>
      <p:pic>
        <p:nvPicPr>
          <p:cNvPr id="23" name="Graphic 22" descr="No sign with solid fill">
            <a:extLst>
              <a:ext uri="{FF2B5EF4-FFF2-40B4-BE49-F238E27FC236}">
                <a16:creationId xmlns:a16="http://schemas.microsoft.com/office/drawing/2014/main" id="{C525481E-6D6F-775D-62A9-6FE6BB09C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1" y="5442451"/>
            <a:ext cx="201893" cy="201893"/>
          </a:xfrm>
          <a:prstGeom prst="rect">
            <a:avLst/>
          </a:prstGeom>
        </p:spPr>
      </p:pic>
      <p:pic>
        <p:nvPicPr>
          <p:cNvPr id="24" name="Graphic 23" descr="No sign with solid fill">
            <a:extLst>
              <a:ext uri="{FF2B5EF4-FFF2-40B4-BE49-F238E27FC236}">
                <a16:creationId xmlns:a16="http://schemas.microsoft.com/office/drawing/2014/main" id="{04A1B24E-7391-2F88-7A93-502AA47424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1" y="5646455"/>
            <a:ext cx="201893" cy="201893"/>
          </a:xfrm>
          <a:prstGeom prst="rect">
            <a:avLst/>
          </a:prstGeom>
        </p:spPr>
      </p:pic>
      <p:pic>
        <p:nvPicPr>
          <p:cNvPr id="25" name="Graphic 24" descr="No sign with solid fill">
            <a:extLst>
              <a:ext uri="{FF2B5EF4-FFF2-40B4-BE49-F238E27FC236}">
                <a16:creationId xmlns:a16="http://schemas.microsoft.com/office/drawing/2014/main" id="{55D3CC32-4A82-DE41-14C2-0110ED720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810" y="5861707"/>
            <a:ext cx="201893" cy="201893"/>
          </a:xfrm>
          <a:prstGeom prst="rect">
            <a:avLst/>
          </a:prstGeom>
        </p:spPr>
      </p:pic>
      <p:pic>
        <p:nvPicPr>
          <p:cNvPr id="27" name="Graphic 26" descr="Badge Tick1 with solid fill">
            <a:extLst>
              <a:ext uri="{FF2B5EF4-FFF2-40B4-BE49-F238E27FC236}">
                <a16:creationId xmlns:a16="http://schemas.microsoft.com/office/drawing/2014/main" id="{90779309-2C6A-9F07-0788-83DEA8B51F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3713882"/>
            <a:ext cx="201893" cy="201893"/>
          </a:xfrm>
          <a:prstGeom prst="rect">
            <a:avLst/>
          </a:prstGeom>
        </p:spPr>
      </p:pic>
      <p:pic>
        <p:nvPicPr>
          <p:cNvPr id="28" name="Graphic 27" descr="Badge Tick1 with solid fill">
            <a:extLst>
              <a:ext uri="{FF2B5EF4-FFF2-40B4-BE49-F238E27FC236}">
                <a16:creationId xmlns:a16="http://schemas.microsoft.com/office/drawing/2014/main" id="{B4427E7F-24CA-A591-DB7F-86EB3144CB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3931096"/>
            <a:ext cx="201893" cy="201893"/>
          </a:xfrm>
          <a:prstGeom prst="rect">
            <a:avLst/>
          </a:prstGeom>
        </p:spPr>
      </p:pic>
      <p:pic>
        <p:nvPicPr>
          <p:cNvPr id="29" name="Graphic 28" descr="Badge Tick1 with solid fill">
            <a:extLst>
              <a:ext uri="{FF2B5EF4-FFF2-40B4-BE49-F238E27FC236}">
                <a16:creationId xmlns:a16="http://schemas.microsoft.com/office/drawing/2014/main" id="{B70CB93C-09C1-0CA3-7A2B-C6AE325B14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4148309"/>
            <a:ext cx="201893" cy="201893"/>
          </a:xfrm>
          <a:prstGeom prst="rect">
            <a:avLst/>
          </a:prstGeom>
        </p:spPr>
      </p:pic>
      <p:pic>
        <p:nvPicPr>
          <p:cNvPr id="30" name="Graphic 29" descr="Badge Tick1 with solid fill">
            <a:extLst>
              <a:ext uri="{FF2B5EF4-FFF2-40B4-BE49-F238E27FC236}">
                <a16:creationId xmlns:a16="http://schemas.microsoft.com/office/drawing/2014/main" id="{AAC6BF1A-63C3-0A1F-28DA-630705967D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0813" y="4365523"/>
            <a:ext cx="201893" cy="201893"/>
          </a:xfrm>
          <a:prstGeom prst="rect">
            <a:avLst/>
          </a:prstGeom>
        </p:spPr>
      </p:pic>
      <p:pic>
        <p:nvPicPr>
          <p:cNvPr id="31" name="Graphic 30" descr="Badge Tick1 with solid fill">
            <a:extLst>
              <a:ext uri="{FF2B5EF4-FFF2-40B4-BE49-F238E27FC236}">
                <a16:creationId xmlns:a16="http://schemas.microsoft.com/office/drawing/2014/main" id="{9CA0E11A-ABAD-8085-7056-FF7975E960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3713882"/>
            <a:ext cx="201893" cy="201893"/>
          </a:xfrm>
          <a:prstGeom prst="rect">
            <a:avLst/>
          </a:prstGeom>
        </p:spPr>
      </p:pic>
      <p:pic>
        <p:nvPicPr>
          <p:cNvPr id="32" name="Graphic 31" descr="Badge Tick1 with solid fill">
            <a:extLst>
              <a:ext uri="{FF2B5EF4-FFF2-40B4-BE49-F238E27FC236}">
                <a16:creationId xmlns:a16="http://schemas.microsoft.com/office/drawing/2014/main" id="{5F16846A-EBE4-9DFD-7796-336459EA63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3929231"/>
            <a:ext cx="201893" cy="201893"/>
          </a:xfrm>
          <a:prstGeom prst="rect">
            <a:avLst/>
          </a:prstGeom>
        </p:spPr>
      </p:pic>
      <p:pic>
        <p:nvPicPr>
          <p:cNvPr id="33" name="Graphic 32" descr="Badge Tick1 with solid fill">
            <a:extLst>
              <a:ext uri="{FF2B5EF4-FFF2-40B4-BE49-F238E27FC236}">
                <a16:creationId xmlns:a16="http://schemas.microsoft.com/office/drawing/2014/main" id="{000BCA2A-BCC7-4E55-DCBC-D82A4D8D7A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4155207"/>
            <a:ext cx="201893" cy="201893"/>
          </a:xfrm>
          <a:prstGeom prst="rect">
            <a:avLst/>
          </a:prstGeom>
        </p:spPr>
      </p:pic>
      <p:pic>
        <p:nvPicPr>
          <p:cNvPr id="34" name="Graphic 33" descr="Badge Tick1 with solid fill">
            <a:extLst>
              <a:ext uri="{FF2B5EF4-FFF2-40B4-BE49-F238E27FC236}">
                <a16:creationId xmlns:a16="http://schemas.microsoft.com/office/drawing/2014/main" id="{399AF30E-EF9B-2973-CAD5-7E82169C2C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8" y="4365523"/>
            <a:ext cx="201893" cy="201893"/>
          </a:xfrm>
          <a:prstGeom prst="rect">
            <a:avLst/>
          </a:prstGeom>
        </p:spPr>
      </p:pic>
      <p:pic>
        <p:nvPicPr>
          <p:cNvPr id="35" name="Graphic 34" descr="Badge Tick1 with solid fill">
            <a:extLst>
              <a:ext uri="{FF2B5EF4-FFF2-40B4-BE49-F238E27FC236}">
                <a16:creationId xmlns:a16="http://schemas.microsoft.com/office/drawing/2014/main" id="{DCA27ECE-E2F5-F14D-9C2B-39720C81FF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340" y="4577164"/>
            <a:ext cx="201893" cy="201893"/>
          </a:xfrm>
          <a:prstGeom prst="rect">
            <a:avLst/>
          </a:prstGeom>
        </p:spPr>
      </p:pic>
      <p:pic>
        <p:nvPicPr>
          <p:cNvPr id="36" name="Graphic 35" descr="Badge Tick1 with solid fill">
            <a:extLst>
              <a:ext uri="{FF2B5EF4-FFF2-40B4-BE49-F238E27FC236}">
                <a16:creationId xmlns:a16="http://schemas.microsoft.com/office/drawing/2014/main" id="{7D03D555-24F7-01C0-1C25-F84FF74FD5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707" y="4793557"/>
            <a:ext cx="201893" cy="201893"/>
          </a:xfrm>
          <a:prstGeom prst="rect">
            <a:avLst/>
          </a:prstGeom>
        </p:spPr>
      </p:pic>
      <p:pic>
        <p:nvPicPr>
          <p:cNvPr id="37" name="Graphic 36" descr="Badge Tick1 with solid fill">
            <a:extLst>
              <a:ext uri="{FF2B5EF4-FFF2-40B4-BE49-F238E27FC236}">
                <a16:creationId xmlns:a16="http://schemas.microsoft.com/office/drawing/2014/main" id="{BDCDE64F-15F0-FB5E-3763-F81794A5AF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577" y="5018235"/>
            <a:ext cx="201893" cy="201893"/>
          </a:xfrm>
          <a:prstGeom prst="rect">
            <a:avLst/>
          </a:prstGeom>
        </p:spPr>
      </p:pic>
      <p:sp>
        <p:nvSpPr>
          <p:cNvPr id="3" name="5-Point Star 2">
            <a:extLst>
              <a:ext uri="{FF2B5EF4-FFF2-40B4-BE49-F238E27FC236}">
                <a16:creationId xmlns:a16="http://schemas.microsoft.com/office/drawing/2014/main" id="{D35FC855-2322-772B-5205-3BBB06C6A690}"/>
              </a:ext>
            </a:extLst>
          </p:cNvPr>
          <p:cNvSpPr/>
          <p:nvPr/>
        </p:nvSpPr>
        <p:spPr>
          <a:xfrm>
            <a:off x="3089091" y="1596956"/>
            <a:ext cx="263493" cy="263493"/>
          </a:xfrm>
          <a:prstGeom prst="star5">
            <a:avLst>
              <a:gd name="adj" fmla="val 23958"/>
              <a:gd name="hf" fmla="val 105146"/>
              <a:gd name="vf" fmla="val 110557"/>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7A9F16-A426-C323-85D9-E1EB367F32A2}"/>
              </a:ext>
            </a:extLst>
          </p:cNvPr>
          <p:cNvSpPr txBox="1"/>
          <p:nvPr/>
        </p:nvSpPr>
        <p:spPr>
          <a:xfrm>
            <a:off x="3352584" y="1628166"/>
            <a:ext cx="6064836" cy="261610"/>
          </a:xfrm>
          <a:prstGeom prst="rect">
            <a:avLst/>
          </a:prstGeom>
          <a:noFill/>
        </p:spPr>
        <p:txBody>
          <a:bodyPr wrap="square" rtlCol="0">
            <a:spAutoFit/>
          </a:bodyPr>
          <a:lstStyle/>
          <a:p>
            <a:r>
              <a:rPr lang="en-US" sz="1100" b="1" i="1">
                <a:solidFill>
                  <a:srgbClr val="EA32A0"/>
                </a:solidFill>
                <a:latin typeface="Fira Sans" panose="020B0503050000020004" pitchFamily="34" charset="0"/>
              </a:rPr>
              <a:t>IMPORTANT: </a:t>
            </a:r>
            <a:r>
              <a:rPr lang="en-US" sz="1100" i="1">
                <a:solidFill>
                  <a:schemeClr val="bg1"/>
                </a:solidFill>
                <a:latin typeface="Fira Sans"/>
              </a:rPr>
              <a:t>Please register your company through the </a:t>
            </a:r>
            <a:r>
              <a:rPr lang="en-US" sz="1100" i="1">
                <a:solidFill>
                  <a:schemeClr val="bg1"/>
                </a:solidFill>
                <a:latin typeface="Fira Sans"/>
                <a:hlinkClick r:id="rId7">
                  <a:extLst>
                    <a:ext uri="{A12FA001-AC4F-418D-AE19-62706E023703}">
                      <ahyp:hlinkClr xmlns:ahyp="http://schemas.microsoft.com/office/drawing/2018/hyperlinkcolor" val="tx"/>
                    </a:ext>
                  </a:extLst>
                </a:hlinkClick>
              </a:rPr>
              <a:t>Exhibitor Resource Center</a:t>
            </a:r>
            <a:r>
              <a:rPr lang="en-US" sz="1100" i="1">
                <a:solidFill>
                  <a:schemeClr val="bg1"/>
                </a:solidFill>
                <a:latin typeface="Fira Sans"/>
              </a:rPr>
              <a:t>.</a:t>
            </a:r>
            <a:r>
              <a:rPr lang="en-US" sz="1100" i="1">
                <a:latin typeface="Fira Sans" panose="020B0503050000020004" pitchFamily="34" charset="0"/>
              </a:rPr>
              <a:t>!</a:t>
            </a:r>
          </a:p>
        </p:txBody>
      </p:sp>
      <p:pic>
        <p:nvPicPr>
          <p:cNvPr id="8" name="Graphic 7" descr="No sign with solid fill">
            <a:extLst>
              <a:ext uri="{FF2B5EF4-FFF2-40B4-BE49-F238E27FC236}">
                <a16:creationId xmlns:a16="http://schemas.microsoft.com/office/drawing/2014/main" id="{EEC5561A-FDD0-B9FC-694C-7937E2CB7A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461" y="5861707"/>
            <a:ext cx="201893" cy="201893"/>
          </a:xfrm>
          <a:prstGeom prst="rect">
            <a:avLst/>
          </a:prstGeom>
        </p:spPr>
      </p:pic>
      <p:pic>
        <p:nvPicPr>
          <p:cNvPr id="9" name="Graphic 8" descr="No sign with solid fill">
            <a:extLst>
              <a:ext uri="{FF2B5EF4-FFF2-40B4-BE49-F238E27FC236}">
                <a16:creationId xmlns:a16="http://schemas.microsoft.com/office/drawing/2014/main" id="{43AA7D46-BD33-1549-A472-6A49537FB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461" y="5636981"/>
            <a:ext cx="201893" cy="201893"/>
          </a:xfrm>
          <a:prstGeom prst="rect">
            <a:avLst/>
          </a:prstGeom>
        </p:spPr>
      </p:pic>
    </p:spTree>
    <p:extLst>
      <p:ext uri="{BB962C8B-B14F-4D97-AF65-F5344CB8AC3E}">
        <p14:creationId xmlns:p14="http://schemas.microsoft.com/office/powerpoint/2010/main" val="76971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E3C37-4ECD-B236-F858-9D5ECB942BBD}"/>
            </a:ext>
          </a:extLst>
        </p:cNvPr>
        <p:cNvGrpSpPr/>
        <p:nvPr/>
      </p:nvGrpSpPr>
      <p:grpSpPr>
        <a:xfrm>
          <a:off x="0" y="0"/>
          <a:ext cx="0" cy="0"/>
          <a:chOff x="0" y="0"/>
          <a:chExt cx="0" cy="0"/>
        </a:xfrm>
      </p:grpSpPr>
      <p:pic>
        <p:nvPicPr>
          <p:cNvPr id="6" name="Content Placeholder 5" descr="A blueprint of a building&#10;&#10;AI-generated content may be incorrect.">
            <a:extLst>
              <a:ext uri="{FF2B5EF4-FFF2-40B4-BE49-F238E27FC236}">
                <a16:creationId xmlns:a16="http://schemas.microsoft.com/office/drawing/2014/main" id="{84FA5D78-BC87-2730-4FAC-8C28B42B7AA7}"/>
              </a:ext>
            </a:extLst>
          </p:cNvPr>
          <p:cNvPicPr>
            <a:picLocks noGrp="1" noChangeAspect="1"/>
          </p:cNvPicPr>
          <p:nvPr>
            <p:ph idx="1"/>
          </p:nvPr>
        </p:nvPicPr>
        <p:blipFill>
          <a:blip r:embed="rId2"/>
          <a:srcRect t="3332" b="12716"/>
          <a:stretch/>
        </p:blipFill>
        <p:spPr>
          <a:xfrm>
            <a:off x="4650377" y="1426265"/>
            <a:ext cx="6662057" cy="5111024"/>
          </a:xfrm>
          <a:noFill/>
        </p:spPr>
      </p:pic>
      <p:sp>
        <p:nvSpPr>
          <p:cNvPr id="3" name="Title 2">
            <a:extLst>
              <a:ext uri="{FF2B5EF4-FFF2-40B4-BE49-F238E27FC236}">
                <a16:creationId xmlns:a16="http://schemas.microsoft.com/office/drawing/2014/main" id="{044F67B3-CC64-839D-D098-581EFD8775E3}"/>
              </a:ext>
            </a:extLst>
          </p:cNvPr>
          <p:cNvSpPr>
            <a:spLocks noGrp="1"/>
          </p:cNvSpPr>
          <p:nvPr>
            <p:ph type="title"/>
          </p:nvPr>
        </p:nvSpPr>
        <p:spPr/>
        <p:txBody>
          <a:bodyPr anchor="ctr">
            <a:normAutofit/>
          </a:bodyPr>
          <a:lstStyle/>
          <a:p>
            <a:r>
              <a:rPr lang="en-US"/>
              <a:t>Venue and Key Locations</a:t>
            </a:r>
          </a:p>
        </p:txBody>
      </p:sp>
      <p:sp>
        <p:nvSpPr>
          <p:cNvPr id="2" name="Rectangle 1">
            <a:extLst>
              <a:ext uri="{FF2B5EF4-FFF2-40B4-BE49-F238E27FC236}">
                <a16:creationId xmlns:a16="http://schemas.microsoft.com/office/drawing/2014/main" id="{28178EEA-325C-D05D-8CA0-E90085731C68}"/>
              </a:ext>
            </a:extLst>
          </p:cNvPr>
          <p:cNvSpPr/>
          <p:nvPr/>
        </p:nvSpPr>
        <p:spPr>
          <a:xfrm>
            <a:off x="8974630" y="5120640"/>
            <a:ext cx="3221364" cy="1737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a:extLst>
              <a:ext uri="{FF2B5EF4-FFF2-40B4-BE49-F238E27FC236}">
                <a16:creationId xmlns:a16="http://schemas.microsoft.com/office/drawing/2014/main" id="{11BDA7AA-BEAA-6903-CDE5-88ECF14CF383}"/>
              </a:ext>
            </a:extLst>
          </p:cNvPr>
          <p:cNvSpPr txBox="1">
            <a:spLocks/>
          </p:cNvSpPr>
          <p:nvPr/>
        </p:nvSpPr>
        <p:spPr>
          <a:xfrm>
            <a:off x="501315" y="1622208"/>
            <a:ext cx="4540947" cy="47115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b="1">
                <a:latin typeface="Fira Sans"/>
              </a:rPr>
              <a:t>Level 1</a:t>
            </a:r>
          </a:p>
          <a:p>
            <a:r>
              <a:rPr lang="en-US" sz="1600">
                <a:latin typeface="Fira Sans"/>
              </a:rPr>
              <a:t>A 100 Meeting Rooms</a:t>
            </a:r>
            <a:endParaRPr lang="en-US" sz="1600"/>
          </a:p>
          <a:p>
            <a:r>
              <a:rPr lang="en-US" sz="1600">
                <a:latin typeface="Fira Sans"/>
              </a:rPr>
              <a:t>Coat Check (Room A103)</a:t>
            </a:r>
            <a:endParaRPr lang="en-US" sz="1600"/>
          </a:p>
          <a:p>
            <a:r>
              <a:rPr lang="en-US" sz="1600">
                <a:latin typeface="Fira Sans"/>
              </a:rPr>
              <a:t>Athena Registration Lower A/B Lobby – </a:t>
            </a:r>
            <a:r>
              <a:rPr lang="en-US" sz="1600" i="1">
                <a:latin typeface="Fira Sans"/>
              </a:rPr>
              <a:t>exhibition only</a:t>
            </a:r>
            <a:endParaRPr lang="en-US" sz="1600" i="1"/>
          </a:p>
          <a:p>
            <a:r>
              <a:rPr lang="en-US" sz="1600">
                <a:latin typeface="Fira Sans"/>
              </a:rPr>
              <a:t>Prayer/Quiet Room (Room D169)</a:t>
            </a:r>
            <a:endParaRPr lang="en-US" sz="1600"/>
          </a:p>
          <a:p>
            <a:r>
              <a:rPr lang="en-US" sz="1600">
                <a:latin typeface="Fira Sans"/>
              </a:rPr>
              <a:t>Security/Medical Room (Room D160)</a:t>
            </a:r>
            <a:endParaRPr lang="en-US" sz="1600"/>
          </a:p>
          <a:p>
            <a:r>
              <a:rPr lang="en-US" sz="1600">
                <a:latin typeface="Fira Sans"/>
              </a:rPr>
              <a:t>Conference Desk</a:t>
            </a:r>
            <a:endParaRPr lang="en-US" sz="1600"/>
          </a:p>
          <a:p>
            <a:r>
              <a:rPr lang="en-US" sz="1600">
                <a:latin typeface="Fira Sans"/>
              </a:rPr>
              <a:t>Uber/Lift Pickup and Dropoff</a:t>
            </a:r>
            <a:endParaRPr lang="en-US" sz="1600"/>
          </a:p>
          <a:p>
            <a:r>
              <a:rPr lang="en-US" sz="1600">
                <a:latin typeface="Fira Sans"/>
              </a:rPr>
              <a:t>C 100 Meeting Rooms</a:t>
            </a:r>
            <a:endParaRPr lang="en-US" sz="1600"/>
          </a:p>
          <a:p>
            <a:r>
              <a:rPr lang="en-US" sz="1600">
                <a:latin typeface="Fira Sans"/>
              </a:rPr>
              <a:t>D 100 Meeting Rooms</a:t>
            </a:r>
            <a:endParaRPr lang="en-US" sz="1600"/>
          </a:p>
          <a:p>
            <a:r>
              <a:rPr lang="en-US" sz="1600">
                <a:latin typeface="Fira Sans"/>
              </a:rPr>
              <a:t>Tech Tour Pickup/Dropoff</a:t>
            </a:r>
            <a:endParaRPr lang="en-US" sz="1600"/>
          </a:p>
        </p:txBody>
      </p:sp>
    </p:spTree>
    <p:extLst>
      <p:ext uri="{BB962C8B-B14F-4D97-AF65-F5344CB8AC3E}">
        <p14:creationId xmlns:p14="http://schemas.microsoft.com/office/powerpoint/2010/main" val="292193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4E5B-B8E3-077F-A248-DE6A657A4632}"/>
            </a:ext>
          </a:extLst>
        </p:cNvPr>
        <p:cNvGrpSpPr/>
        <p:nvPr/>
      </p:nvGrpSpPr>
      <p:grpSpPr>
        <a:xfrm>
          <a:off x="0" y="0"/>
          <a:ext cx="0" cy="0"/>
          <a:chOff x="0" y="0"/>
          <a:chExt cx="0" cy="0"/>
        </a:xfrm>
      </p:grpSpPr>
      <p:pic>
        <p:nvPicPr>
          <p:cNvPr id="6" name="Content Placeholder 5" descr="A blue and white map of a building&#10;&#10;AI-generated content may be incorrect.">
            <a:extLst>
              <a:ext uri="{FF2B5EF4-FFF2-40B4-BE49-F238E27FC236}">
                <a16:creationId xmlns:a16="http://schemas.microsoft.com/office/drawing/2014/main" id="{B5957A10-7ED5-34E5-9662-45AE39ACE74A}"/>
              </a:ext>
            </a:extLst>
          </p:cNvPr>
          <p:cNvPicPr>
            <a:picLocks noGrp="1" noChangeAspect="1"/>
          </p:cNvPicPr>
          <p:nvPr>
            <p:ph idx="1"/>
          </p:nvPr>
        </p:nvPicPr>
        <p:blipFill>
          <a:blip r:embed="rId2"/>
          <a:srcRect b="16649"/>
          <a:stretch/>
        </p:blipFill>
        <p:spPr>
          <a:xfrm>
            <a:off x="4781006" y="1400139"/>
            <a:ext cx="6795548" cy="5133187"/>
          </a:xfrm>
        </p:spPr>
      </p:pic>
      <p:sp>
        <p:nvSpPr>
          <p:cNvPr id="3" name="Title 2">
            <a:extLst>
              <a:ext uri="{FF2B5EF4-FFF2-40B4-BE49-F238E27FC236}">
                <a16:creationId xmlns:a16="http://schemas.microsoft.com/office/drawing/2014/main" id="{2044FAC1-12ED-6471-5D22-F73EB09508D3}"/>
              </a:ext>
            </a:extLst>
          </p:cNvPr>
          <p:cNvSpPr>
            <a:spLocks noGrp="1"/>
          </p:cNvSpPr>
          <p:nvPr>
            <p:ph type="title"/>
          </p:nvPr>
        </p:nvSpPr>
        <p:spPr/>
        <p:txBody>
          <a:bodyPr/>
          <a:lstStyle/>
          <a:p>
            <a:r>
              <a:rPr lang="en-US"/>
              <a:t>Venue and Key Locations</a:t>
            </a:r>
          </a:p>
        </p:txBody>
      </p:sp>
      <p:sp>
        <p:nvSpPr>
          <p:cNvPr id="4" name="Rectangle 3">
            <a:extLst>
              <a:ext uri="{FF2B5EF4-FFF2-40B4-BE49-F238E27FC236}">
                <a16:creationId xmlns:a16="http://schemas.microsoft.com/office/drawing/2014/main" id="{73B4CB7B-A754-2F2E-CBAE-D77B622E56A4}"/>
              </a:ext>
            </a:extLst>
          </p:cNvPr>
          <p:cNvSpPr/>
          <p:nvPr/>
        </p:nvSpPr>
        <p:spPr>
          <a:xfrm>
            <a:off x="8964707" y="5068387"/>
            <a:ext cx="3225803" cy="1460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0F3F11E-A530-736D-51DB-D81D7D575BB0}"/>
              </a:ext>
            </a:extLst>
          </p:cNvPr>
          <p:cNvSpPr txBox="1">
            <a:spLocks/>
          </p:cNvSpPr>
          <p:nvPr/>
        </p:nvSpPr>
        <p:spPr>
          <a:xfrm>
            <a:off x="501316" y="1465454"/>
            <a:ext cx="4279690" cy="47115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b="1">
                <a:latin typeface="Fira Sans"/>
              </a:rPr>
              <a:t>Level 2</a:t>
            </a:r>
          </a:p>
          <a:p>
            <a:r>
              <a:rPr lang="en-US" sz="1600">
                <a:latin typeface="Fira Sans"/>
              </a:rPr>
              <a:t>A Ballrooms</a:t>
            </a:r>
            <a:endParaRPr lang="en-US" sz="1600"/>
          </a:p>
          <a:p>
            <a:r>
              <a:rPr lang="en-US" sz="1600">
                <a:latin typeface="Fira Sans"/>
              </a:rPr>
              <a:t>C Ballrooms</a:t>
            </a:r>
            <a:endParaRPr lang="en-US" sz="1600"/>
          </a:p>
          <a:p>
            <a:r>
              <a:rPr lang="en-US" sz="1600">
                <a:latin typeface="Fira Sans"/>
              </a:rPr>
              <a:t>Keynote</a:t>
            </a:r>
            <a:endParaRPr lang="en-US" sz="1600"/>
          </a:p>
          <a:p>
            <a:r>
              <a:rPr lang="en-US" sz="1600">
                <a:latin typeface="Fira Sans"/>
              </a:rPr>
              <a:t>D 200 Meeting Rooms</a:t>
            </a:r>
            <a:endParaRPr lang="en-US" sz="1600"/>
          </a:p>
          <a:p>
            <a:r>
              <a:rPr lang="en-US" sz="1600">
                <a:latin typeface="Fira Sans"/>
              </a:rPr>
              <a:t>Exhibit Hall</a:t>
            </a:r>
            <a:endParaRPr lang="en-US" sz="1600"/>
          </a:p>
          <a:p>
            <a:r>
              <a:rPr lang="en-US" sz="1600">
                <a:latin typeface="Fira Sans"/>
              </a:rPr>
              <a:t>Meeting House (Level 2, Lobby F)</a:t>
            </a:r>
            <a:endParaRPr lang="en-US" sz="1600"/>
          </a:p>
          <a:p>
            <a:r>
              <a:rPr lang="en-US" sz="1600">
                <a:latin typeface="Fira Sans"/>
              </a:rPr>
              <a:t>Zeus Registration D Lobby – </a:t>
            </a:r>
            <a:r>
              <a:rPr lang="en-US" sz="1600" i="1">
                <a:latin typeface="Fira Sans"/>
              </a:rPr>
              <a:t>all access, exhibitors </a:t>
            </a:r>
            <a:endParaRPr lang="en-US" sz="1600" i="1"/>
          </a:p>
          <a:p>
            <a:r>
              <a:rPr lang="en-US" sz="1600">
                <a:latin typeface="Fira Sans"/>
              </a:rPr>
              <a:t>Color Me Empowered Art Installation</a:t>
            </a:r>
            <a:endParaRPr lang="en-US" sz="1600"/>
          </a:p>
          <a:p>
            <a:r>
              <a:rPr lang="en-US" sz="1600">
                <a:latin typeface="Fira Sans"/>
              </a:rPr>
              <a:t>Food Locations</a:t>
            </a:r>
            <a:endParaRPr lang="en-US" sz="1600"/>
          </a:p>
          <a:p>
            <a:r>
              <a:rPr lang="en-US" sz="1600">
                <a:latin typeface="Fira Sans"/>
              </a:rPr>
              <a:t>T-shirt (booth #3734)</a:t>
            </a:r>
            <a:endParaRPr lang="en-US" sz="1600"/>
          </a:p>
          <a:p>
            <a:r>
              <a:rPr lang="en-US" sz="1600">
                <a:latin typeface="Fira Sans"/>
              </a:rPr>
              <a:t>Interview studio (booth #3734)</a:t>
            </a:r>
            <a:endParaRPr lang="en-US" sz="1600"/>
          </a:p>
        </p:txBody>
      </p:sp>
    </p:spTree>
    <p:extLst>
      <p:ext uri="{BB962C8B-B14F-4D97-AF65-F5344CB8AC3E}">
        <p14:creationId xmlns:p14="http://schemas.microsoft.com/office/powerpoint/2010/main" val="367309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50C1-2286-7B40-98B3-B39D3F14CF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DEC7A5-CA21-E860-4EA5-D0AB5D3297D9}"/>
              </a:ext>
            </a:extLst>
          </p:cNvPr>
          <p:cNvSpPr>
            <a:spLocks noGrp="1"/>
          </p:cNvSpPr>
          <p:nvPr>
            <p:ph type="title"/>
          </p:nvPr>
        </p:nvSpPr>
        <p:spPr>
          <a:xfrm>
            <a:off x="501316" y="312122"/>
            <a:ext cx="10515600" cy="905377"/>
          </a:xfrm>
        </p:spPr>
        <p:txBody>
          <a:bodyPr anchor="ctr">
            <a:normAutofit/>
          </a:bodyPr>
          <a:lstStyle/>
          <a:p>
            <a:r>
              <a:rPr lang="en-US"/>
              <a:t>Venue and Key Locations</a:t>
            </a:r>
          </a:p>
        </p:txBody>
      </p:sp>
      <p:sp>
        <p:nvSpPr>
          <p:cNvPr id="2" name="Content Placeholder 1">
            <a:extLst>
              <a:ext uri="{FF2B5EF4-FFF2-40B4-BE49-F238E27FC236}">
                <a16:creationId xmlns:a16="http://schemas.microsoft.com/office/drawing/2014/main" id="{5E5EEC9D-C0C7-41BA-07D8-B8A43BC0FCD8}"/>
              </a:ext>
            </a:extLst>
          </p:cNvPr>
          <p:cNvSpPr txBox="1">
            <a:spLocks/>
          </p:cNvSpPr>
          <p:nvPr/>
        </p:nvSpPr>
        <p:spPr>
          <a:xfrm>
            <a:off x="501316" y="1465454"/>
            <a:ext cx="2908090" cy="47115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b="1">
                <a:latin typeface="Fira Sans"/>
              </a:rPr>
              <a:t>Level 3</a:t>
            </a:r>
          </a:p>
          <a:p>
            <a:r>
              <a:rPr lang="en-US" sz="2000">
                <a:latin typeface="Fira Sans"/>
              </a:rPr>
              <a:t>D Ballrooms</a:t>
            </a:r>
            <a:endParaRPr lang="en-US"/>
          </a:p>
          <a:p>
            <a:r>
              <a:rPr lang="en-US" sz="2000">
                <a:latin typeface="Fira Sans"/>
              </a:rPr>
              <a:t>DTECH booth</a:t>
            </a:r>
            <a:endParaRPr lang="en-US" sz="2000"/>
          </a:p>
        </p:txBody>
      </p:sp>
      <p:pic>
        <p:nvPicPr>
          <p:cNvPr id="4" name="Picture 3" descr="A blueprint of a building&#10;&#10;AI-generated content may be incorrect.">
            <a:extLst>
              <a:ext uri="{FF2B5EF4-FFF2-40B4-BE49-F238E27FC236}">
                <a16:creationId xmlns:a16="http://schemas.microsoft.com/office/drawing/2014/main" id="{73A65204-139C-C199-E76E-966F4BD9A654}"/>
              </a:ext>
            </a:extLst>
          </p:cNvPr>
          <p:cNvPicPr>
            <a:picLocks noChangeAspect="1"/>
          </p:cNvPicPr>
          <p:nvPr/>
        </p:nvPicPr>
        <p:blipFill>
          <a:blip r:embed="rId3"/>
          <a:stretch>
            <a:fillRect/>
          </a:stretch>
        </p:blipFill>
        <p:spPr>
          <a:xfrm>
            <a:off x="4153441" y="1330656"/>
            <a:ext cx="8036314" cy="5527344"/>
          </a:xfrm>
          <a:prstGeom prst="rect">
            <a:avLst/>
          </a:prstGeom>
        </p:spPr>
      </p:pic>
    </p:spTree>
    <p:extLst>
      <p:ext uri="{BB962C8B-B14F-4D97-AF65-F5344CB8AC3E}">
        <p14:creationId xmlns:p14="http://schemas.microsoft.com/office/powerpoint/2010/main" val="71114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1E3A0-AE1B-ED84-35E1-44D4329C5AB6}"/>
              </a:ext>
            </a:extLst>
          </p:cNvPr>
          <p:cNvSpPr>
            <a:spLocks noGrp="1"/>
          </p:cNvSpPr>
          <p:nvPr>
            <p:ph type="title"/>
          </p:nvPr>
        </p:nvSpPr>
        <p:spPr/>
        <p:txBody>
          <a:bodyPr/>
          <a:lstStyle/>
          <a:p>
            <a:r>
              <a:rPr lang="en-US"/>
              <a:t>Food Locations</a:t>
            </a:r>
          </a:p>
        </p:txBody>
      </p:sp>
      <p:sp>
        <p:nvSpPr>
          <p:cNvPr id="6" name="Rectangle 5">
            <a:extLst>
              <a:ext uri="{FF2B5EF4-FFF2-40B4-BE49-F238E27FC236}">
                <a16:creationId xmlns:a16="http://schemas.microsoft.com/office/drawing/2014/main" id="{4D59CC5B-9DB0-058B-B84C-C06BDF53F4D3}"/>
              </a:ext>
            </a:extLst>
          </p:cNvPr>
          <p:cNvSpPr/>
          <p:nvPr/>
        </p:nvSpPr>
        <p:spPr>
          <a:xfrm>
            <a:off x="418475"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Connections Lunch</a:t>
            </a:r>
            <a:br>
              <a:rPr lang="en-US"/>
            </a:br>
            <a:r>
              <a:rPr lang="en-US" sz="1400" i="1">
                <a:ea typeface="Calibri"/>
                <a:cs typeface="Calibri"/>
              </a:rPr>
              <a:t>For All Attendees</a:t>
            </a:r>
          </a:p>
        </p:txBody>
      </p:sp>
      <p:sp>
        <p:nvSpPr>
          <p:cNvPr id="7" name="Rectangle 6">
            <a:extLst>
              <a:ext uri="{FF2B5EF4-FFF2-40B4-BE49-F238E27FC236}">
                <a16:creationId xmlns:a16="http://schemas.microsoft.com/office/drawing/2014/main" id="{22EF7678-2EC8-2819-D323-0EEF7ECF7BD1}"/>
              </a:ext>
            </a:extLst>
          </p:cNvPr>
          <p:cNvSpPr/>
          <p:nvPr/>
        </p:nvSpPr>
        <p:spPr>
          <a:xfrm>
            <a:off x="3316574"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Complementary Lunches</a:t>
            </a:r>
            <a:br>
              <a:rPr lang="en-US">
                <a:ea typeface="Calibri"/>
                <a:cs typeface="Calibri"/>
              </a:rPr>
            </a:br>
            <a:r>
              <a:rPr lang="en-US" sz="1400" i="1">
                <a:ea typeface="Calibri"/>
                <a:cs typeface="Calibri"/>
              </a:rPr>
              <a:t>For All Attendees</a:t>
            </a:r>
            <a:endParaRPr lang="en-US">
              <a:ea typeface="Calibri"/>
              <a:cs typeface="Calibri"/>
            </a:endParaRPr>
          </a:p>
        </p:txBody>
      </p:sp>
      <p:sp>
        <p:nvSpPr>
          <p:cNvPr id="8" name="Rectangle 7">
            <a:extLst>
              <a:ext uri="{FF2B5EF4-FFF2-40B4-BE49-F238E27FC236}">
                <a16:creationId xmlns:a16="http://schemas.microsoft.com/office/drawing/2014/main" id="{514B4DBE-C2D1-D4D9-93E3-A790C381C2A4}"/>
              </a:ext>
            </a:extLst>
          </p:cNvPr>
          <p:cNvSpPr/>
          <p:nvPr/>
        </p:nvSpPr>
        <p:spPr>
          <a:xfrm>
            <a:off x="6214673"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Breakfast Roundtables</a:t>
            </a:r>
            <a:br>
              <a:rPr lang="en-US"/>
            </a:br>
            <a:r>
              <a:rPr lang="en-US" sz="1100" i="1">
                <a:ea typeface="Calibri"/>
                <a:cs typeface="Calibri"/>
              </a:rPr>
              <a:t>For All Access Attendees Only that pre-registered.</a:t>
            </a:r>
          </a:p>
        </p:txBody>
      </p:sp>
      <p:sp>
        <p:nvSpPr>
          <p:cNvPr id="9" name="Rectangle 8">
            <a:extLst>
              <a:ext uri="{FF2B5EF4-FFF2-40B4-BE49-F238E27FC236}">
                <a16:creationId xmlns:a16="http://schemas.microsoft.com/office/drawing/2014/main" id="{B1BB6FC9-B392-3E7E-99D2-94982CF9BB16}"/>
              </a:ext>
            </a:extLst>
          </p:cNvPr>
          <p:cNvSpPr/>
          <p:nvPr/>
        </p:nvSpPr>
        <p:spPr>
          <a:xfrm>
            <a:off x="9112771" y="2042809"/>
            <a:ext cx="2729459" cy="836578"/>
          </a:xfrm>
          <a:prstGeom prst="rect">
            <a:avLst/>
          </a:prstGeom>
          <a:solidFill>
            <a:srgbClr val="EA32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Paid Concessions</a:t>
            </a:r>
            <a:br>
              <a:rPr lang="en-US">
                <a:ea typeface="Calibri"/>
                <a:cs typeface="Calibri"/>
              </a:rPr>
            </a:br>
            <a:r>
              <a:rPr lang="en-US" sz="1400" i="1">
                <a:ea typeface="Calibri"/>
                <a:cs typeface="Calibri"/>
              </a:rPr>
              <a:t>For All Attendees</a:t>
            </a:r>
            <a:endParaRPr lang="en-US" b="1">
              <a:ea typeface="Calibri"/>
              <a:cs typeface="Calibri"/>
            </a:endParaRPr>
          </a:p>
        </p:txBody>
      </p:sp>
      <p:sp>
        <p:nvSpPr>
          <p:cNvPr id="10" name="Rectangle 9">
            <a:extLst>
              <a:ext uri="{FF2B5EF4-FFF2-40B4-BE49-F238E27FC236}">
                <a16:creationId xmlns:a16="http://schemas.microsoft.com/office/drawing/2014/main" id="{4C3EE176-DD10-7ACD-E364-C9F46D60DC7A}"/>
              </a:ext>
            </a:extLst>
          </p:cNvPr>
          <p:cNvSpPr/>
          <p:nvPr/>
        </p:nvSpPr>
        <p:spPr>
          <a:xfrm>
            <a:off x="418475"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F9E8A3-5892-B95B-F111-D6FC1D36FF64}"/>
              </a:ext>
            </a:extLst>
          </p:cNvPr>
          <p:cNvSpPr txBox="1"/>
          <p:nvPr/>
        </p:nvSpPr>
        <p:spPr>
          <a:xfrm>
            <a:off x="556890" y="3108447"/>
            <a:ext cx="2456133" cy="1815882"/>
          </a:xfrm>
          <a:prstGeom prst="rect">
            <a:avLst/>
          </a:prstGeom>
          <a:noFill/>
        </p:spPr>
        <p:txBody>
          <a:bodyPr wrap="square">
            <a:spAutoFit/>
          </a:bodyPr>
          <a:lstStyle/>
          <a:p>
            <a:pPr marL="26988" lvl="1" algn="ctr"/>
            <a:r>
              <a:rPr lang="en-US" sz="1400">
                <a:latin typeface="Fira Sans"/>
              </a:rPr>
              <a:t>Hall F</a:t>
            </a:r>
          </a:p>
          <a:p>
            <a:pPr marL="26988" lvl="1" algn="ctr"/>
            <a:endParaRPr lang="en-US" sz="1400">
              <a:latin typeface="Fira Sans"/>
            </a:endParaRPr>
          </a:p>
          <a:p>
            <a:pPr marL="26988" lvl="1" algn="ctr"/>
            <a:r>
              <a:rPr lang="en-US" sz="1400" i="1">
                <a:latin typeface="Fira Sans Light" panose="020B0403050000020004" pitchFamily="34" charset="0"/>
              </a:rPr>
              <a:t>Tuesday March 25</a:t>
            </a:r>
            <a:r>
              <a:rPr lang="en-US" sz="1400" i="1" baseline="30000">
                <a:latin typeface="Fira Sans Light" panose="020B0403050000020004" pitchFamily="34" charset="0"/>
              </a:rPr>
              <a:t>th</a:t>
            </a:r>
            <a:r>
              <a:rPr lang="en-US" sz="1400" i="1">
                <a:latin typeface="Fira Sans Light" panose="020B0403050000020004" pitchFamily="34" charset="0"/>
              </a:rPr>
              <a:t> </a:t>
            </a:r>
            <a:br>
              <a:rPr lang="en-US" sz="1400" i="1">
                <a:latin typeface="Fira Sans Light" panose="020B0403050000020004" pitchFamily="34" charset="0"/>
              </a:rPr>
            </a:br>
            <a:r>
              <a:rPr lang="en-US" sz="1400" i="1">
                <a:latin typeface="Fira Sans Light" panose="020B0403050000020004" pitchFamily="34" charset="0"/>
              </a:rPr>
              <a:t>12:00 pm – 1:00 pm</a:t>
            </a:r>
            <a:endParaRPr lang="en-US" sz="1400" i="1">
              <a:highlight>
                <a:srgbClr val="FFFF00"/>
              </a:highlight>
              <a:latin typeface="Fira Sans Light" panose="020B0403050000020004" pitchFamily="34" charset="0"/>
            </a:endParaRPr>
          </a:p>
          <a:p>
            <a:pPr marL="26988" lvl="1" algn="ctr"/>
            <a:endParaRPr lang="en-US" sz="1400" i="1">
              <a:latin typeface="Fira Sans Light" panose="020B0403050000020004" pitchFamily="34" charset="0"/>
            </a:endParaRPr>
          </a:p>
          <a:p>
            <a:pPr marL="26988" lvl="1" algn="ctr"/>
            <a:r>
              <a:rPr lang="en-US" sz="1400" i="1">
                <a:latin typeface="Fira Sans Light" panose="020B0403050000020004" pitchFamily="34" charset="0"/>
              </a:rPr>
              <a:t>Wednesday March 26</a:t>
            </a:r>
            <a:r>
              <a:rPr lang="en-US" sz="1400" i="1" baseline="30000">
                <a:latin typeface="Fira Sans Light" panose="020B0403050000020004" pitchFamily="34" charset="0"/>
              </a:rPr>
              <a:t>th </a:t>
            </a:r>
            <a:br>
              <a:rPr lang="en-US" sz="1400" i="1">
                <a:latin typeface="Fira Sans Light" panose="020B0403050000020004" pitchFamily="34" charset="0"/>
              </a:rPr>
            </a:br>
            <a:r>
              <a:rPr lang="en-US" sz="1400" i="1">
                <a:latin typeface="Fira Sans Light" panose="020B0403050000020004" pitchFamily="34" charset="0"/>
              </a:rPr>
              <a:t>11:45 am – 1:00 pm</a:t>
            </a:r>
          </a:p>
          <a:p>
            <a:pPr marL="26988" lvl="1" algn="ctr"/>
            <a:endParaRPr lang="en-US" sz="1400" i="1">
              <a:latin typeface="Fira Sans Light" panose="020B0403050000020004" pitchFamily="34" charset="0"/>
            </a:endParaRPr>
          </a:p>
        </p:txBody>
      </p:sp>
      <p:sp>
        <p:nvSpPr>
          <p:cNvPr id="12" name="Rectangle 11">
            <a:extLst>
              <a:ext uri="{FF2B5EF4-FFF2-40B4-BE49-F238E27FC236}">
                <a16:creationId xmlns:a16="http://schemas.microsoft.com/office/drawing/2014/main" id="{A93D55D3-298E-F663-255C-8AF881108709}"/>
              </a:ext>
            </a:extLst>
          </p:cNvPr>
          <p:cNvSpPr/>
          <p:nvPr/>
        </p:nvSpPr>
        <p:spPr>
          <a:xfrm>
            <a:off x="3311577"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2BF94C-C271-4635-509F-133FB35D87EE}"/>
              </a:ext>
            </a:extLst>
          </p:cNvPr>
          <p:cNvSpPr txBox="1"/>
          <p:nvPr/>
        </p:nvSpPr>
        <p:spPr>
          <a:xfrm>
            <a:off x="3420012" y="3108447"/>
            <a:ext cx="2456133" cy="1600438"/>
          </a:xfrm>
          <a:prstGeom prst="rect">
            <a:avLst/>
          </a:prstGeom>
          <a:noFill/>
        </p:spPr>
        <p:txBody>
          <a:bodyPr wrap="square">
            <a:spAutoFit/>
          </a:bodyPr>
          <a:lstStyle/>
          <a:p>
            <a:pPr marL="6350" lvl="1" algn="ctr"/>
            <a:r>
              <a:rPr lang="en-US" sz="1400">
                <a:latin typeface="Fira Sans"/>
              </a:rPr>
              <a:t>Hall A</a:t>
            </a:r>
          </a:p>
          <a:p>
            <a:pPr marL="26988" lvl="1" algn="ctr"/>
            <a:endParaRPr lang="en-US" sz="1400" i="1">
              <a:latin typeface="Fira Sans Light" panose="020B0403050000020004" pitchFamily="34" charset="0"/>
            </a:endParaRPr>
          </a:p>
          <a:p>
            <a:pPr marL="26988" lvl="1" algn="ctr"/>
            <a:r>
              <a:rPr lang="en-US" sz="1400" i="1">
                <a:latin typeface="Fira Sans Light" panose="020B0403050000020004" pitchFamily="34" charset="0"/>
              </a:rPr>
              <a:t>Tuesday March 25</a:t>
            </a:r>
            <a:r>
              <a:rPr lang="en-US" sz="1400" i="1" baseline="30000">
                <a:latin typeface="Fira Sans Light" panose="020B0403050000020004" pitchFamily="34" charset="0"/>
              </a:rPr>
              <a:t>th</a:t>
            </a:r>
            <a:r>
              <a:rPr lang="en-US" sz="1400" i="1">
                <a:latin typeface="Fira Sans Light" panose="020B0403050000020004" pitchFamily="34" charset="0"/>
              </a:rPr>
              <a:t> </a:t>
            </a:r>
            <a:br>
              <a:rPr lang="en-US" sz="1400" i="1">
                <a:latin typeface="Fira Sans Light" panose="020B0403050000020004" pitchFamily="34" charset="0"/>
              </a:rPr>
            </a:br>
            <a:r>
              <a:rPr lang="en-US" sz="1400" i="1">
                <a:latin typeface="Fira Sans Light" panose="020B0403050000020004" pitchFamily="34" charset="0"/>
              </a:rPr>
              <a:t>12:00 pm – 1:00 pm</a:t>
            </a:r>
            <a:endParaRPr lang="en-US" sz="1400" i="1">
              <a:highlight>
                <a:srgbClr val="FFFF00"/>
              </a:highlight>
              <a:latin typeface="Fira Sans Light" panose="020B0403050000020004" pitchFamily="34" charset="0"/>
            </a:endParaRPr>
          </a:p>
          <a:p>
            <a:pPr marL="26988" lvl="1" algn="ctr"/>
            <a:endParaRPr lang="en-US" sz="1400" i="1">
              <a:latin typeface="Fira Sans Light" panose="020B0403050000020004" pitchFamily="34" charset="0"/>
            </a:endParaRPr>
          </a:p>
          <a:p>
            <a:pPr marL="26988" lvl="1" algn="ctr"/>
            <a:r>
              <a:rPr lang="en-US" sz="1400" i="1">
                <a:latin typeface="Fira Sans Light" panose="020B0403050000020004" pitchFamily="34" charset="0"/>
              </a:rPr>
              <a:t>Wednesday March 26</a:t>
            </a:r>
            <a:r>
              <a:rPr lang="en-US" sz="1400" i="1" baseline="30000">
                <a:latin typeface="Fira Sans Light" panose="020B0403050000020004" pitchFamily="34" charset="0"/>
              </a:rPr>
              <a:t>th </a:t>
            </a:r>
            <a:br>
              <a:rPr lang="en-US" sz="1400" i="1">
                <a:latin typeface="Fira Sans Light" panose="020B0403050000020004" pitchFamily="34" charset="0"/>
              </a:rPr>
            </a:br>
            <a:r>
              <a:rPr lang="en-US" sz="1400" i="1">
                <a:latin typeface="Fira Sans Light" panose="020B0403050000020004" pitchFamily="34" charset="0"/>
              </a:rPr>
              <a:t>11:45 am – 1:00 pm</a:t>
            </a:r>
          </a:p>
        </p:txBody>
      </p:sp>
      <p:sp>
        <p:nvSpPr>
          <p:cNvPr id="14" name="Rectangle 13">
            <a:extLst>
              <a:ext uri="{FF2B5EF4-FFF2-40B4-BE49-F238E27FC236}">
                <a16:creationId xmlns:a16="http://schemas.microsoft.com/office/drawing/2014/main" id="{828DBE4E-DB05-74B5-1D3D-6B08BA894397}"/>
              </a:ext>
            </a:extLst>
          </p:cNvPr>
          <p:cNvSpPr/>
          <p:nvPr/>
        </p:nvSpPr>
        <p:spPr>
          <a:xfrm>
            <a:off x="6219425"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A9A046-8649-87DD-FAB3-661B5B658479}"/>
              </a:ext>
            </a:extLst>
          </p:cNvPr>
          <p:cNvSpPr txBox="1"/>
          <p:nvPr/>
        </p:nvSpPr>
        <p:spPr>
          <a:xfrm>
            <a:off x="6353088" y="3108447"/>
            <a:ext cx="2456133" cy="2031325"/>
          </a:xfrm>
          <a:prstGeom prst="rect">
            <a:avLst/>
          </a:prstGeom>
          <a:noFill/>
        </p:spPr>
        <p:txBody>
          <a:bodyPr wrap="square" lIns="91440" tIns="45720" rIns="91440" bIns="45720" anchor="t">
            <a:spAutoFit/>
          </a:bodyPr>
          <a:lstStyle/>
          <a:p>
            <a:pPr marL="6350" lvl="1" algn="ctr"/>
            <a:r>
              <a:rPr lang="en-US" sz="1400">
                <a:latin typeface="Fira Sans"/>
              </a:rPr>
              <a:t>Ballroom A1 </a:t>
            </a:r>
          </a:p>
          <a:p>
            <a:pPr marL="26670" lvl="1" algn="ctr"/>
            <a:r>
              <a:rPr lang="en-US" sz="1400" i="1">
                <a:latin typeface="Fira Sans"/>
              </a:rPr>
              <a:t>(level 1)</a:t>
            </a:r>
            <a:endParaRPr lang="en-US" sz="1400" i="1">
              <a:latin typeface="Fira Sans Light" panose="020B0403050000020004" pitchFamily="34" charset="0"/>
            </a:endParaRPr>
          </a:p>
          <a:p>
            <a:pPr marL="26670" lvl="1" algn="ctr"/>
            <a:endParaRPr lang="en-US" sz="1400" i="1">
              <a:latin typeface="Fira Sans Light" panose="020B0403050000020004" pitchFamily="34" charset="0"/>
            </a:endParaRPr>
          </a:p>
          <a:p>
            <a:pPr marL="26670" lvl="1" algn="ctr"/>
            <a:r>
              <a:rPr lang="en-US" sz="1400" i="1">
                <a:latin typeface="Fira Sans Light"/>
              </a:rPr>
              <a:t>Wednesday </a:t>
            </a:r>
            <a:endParaRPr lang="en-US" sz="1400" i="1">
              <a:latin typeface="Fira Sans Light" panose="020B0403050000020004" pitchFamily="34" charset="0"/>
            </a:endParaRPr>
          </a:p>
          <a:p>
            <a:pPr marL="26670" lvl="1" algn="ctr"/>
            <a:r>
              <a:rPr lang="en-US" sz="1400" i="1">
                <a:latin typeface="Fira Sans Light"/>
              </a:rPr>
              <a:t>8:00 am – 8:45 am</a:t>
            </a:r>
            <a:endParaRPr lang="en-US" sz="1400" i="1">
              <a:latin typeface="Fira Sans Light" panose="020B0403050000020004" pitchFamily="34" charset="0"/>
            </a:endParaRPr>
          </a:p>
          <a:p>
            <a:pPr marL="6350" lvl="1" algn="ctr"/>
            <a:endParaRPr lang="en-US" sz="1400" i="1">
              <a:latin typeface="Fira Sans Light" panose="020B0403050000020004" pitchFamily="34" charset="0"/>
            </a:endParaRPr>
          </a:p>
          <a:p>
            <a:pPr marL="6350" lvl="1" algn="ctr"/>
            <a:r>
              <a:rPr lang="en-US" sz="1400" i="1">
                <a:latin typeface="Fira Sans Light"/>
              </a:rPr>
              <a:t>Thursday </a:t>
            </a:r>
            <a:endParaRPr lang="en-US">
              <a:latin typeface="Fira Sans Light"/>
            </a:endParaRPr>
          </a:p>
          <a:p>
            <a:pPr marL="6350" lvl="1" algn="ctr"/>
            <a:r>
              <a:rPr lang="en-US" sz="1400" i="1">
                <a:latin typeface="Fira Sans Light"/>
              </a:rPr>
              <a:t>8:00 am – 8:45 am</a:t>
            </a:r>
            <a:endParaRPr lang="en-US">
              <a:latin typeface="Fira Sans Light"/>
            </a:endParaRPr>
          </a:p>
          <a:p>
            <a:pPr marL="6350" lvl="1" algn="ctr"/>
            <a:endParaRPr lang="en-US" sz="1400" i="1">
              <a:latin typeface="Fira Sans Light" panose="020B0403050000020004" pitchFamily="34" charset="0"/>
            </a:endParaRPr>
          </a:p>
        </p:txBody>
      </p:sp>
      <p:sp>
        <p:nvSpPr>
          <p:cNvPr id="16" name="Rectangle 15">
            <a:extLst>
              <a:ext uri="{FF2B5EF4-FFF2-40B4-BE49-F238E27FC236}">
                <a16:creationId xmlns:a16="http://schemas.microsoft.com/office/drawing/2014/main" id="{6F5C13D9-1C0A-D0E9-B9F2-D2B75127B29F}"/>
              </a:ext>
            </a:extLst>
          </p:cNvPr>
          <p:cNvSpPr/>
          <p:nvPr/>
        </p:nvSpPr>
        <p:spPr>
          <a:xfrm>
            <a:off x="9112527" y="2987188"/>
            <a:ext cx="2729459" cy="3505687"/>
          </a:xfrm>
          <a:prstGeom prst="rect">
            <a:avLst/>
          </a:prstGeom>
          <a:solidFill>
            <a:schemeClr val="bg1">
              <a:alpha val="80540"/>
            </a:schemeClr>
          </a:solidFill>
          <a:ln>
            <a:solidFill>
              <a:srgbClr val="EA3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9805EE-F6B0-FC56-B44B-EE19EB560109}"/>
              </a:ext>
            </a:extLst>
          </p:cNvPr>
          <p:cNvSpPr txBox="1"/>
          <p:nvPr/>
        </p:nvSpPr>
        <p:spPr>
          <a:xfrm>
            <a:off x="9246190" y="3108447"/>
            <a:ext cx="2456133" cy="2031325"/>
          </a:xfrm>
          <a:prstGeom prst="rect">
            <a:avLst/>
          </a:prstGeom>
          <a:noFill/>
        </p:spPr>
        <p:txBody>
          <a:bodyPr wrap="square" lIns="91440" tIns="45720" rIns="91440" bIns="45720" anchor="t">
            <a:spAutoFit/>
          </a:bodyPr>
          <a:lstStyle/>
          <a:p>
            <a:pPr marL="10795" lvl="1" algn="ctr"/>
            <a:r>
              <a:rPr lang="en-US" sz="1400">
                <a:latin typeface="Fira Sans"/>
              </a:rPr>
              <a:t>Located throughout the </a:t>
            </a:r>
            <a:br>
              <a:rPr lang="en-US" sz="1400">
                <a:latin typeface="Fira Sans"/>
              </a:rPr>
            </a:br>
            <a:r>
              <a:rPr lang="en-US" sz="1400">
                <a:latin typeface="Fira Sans"/>
              </a:rPr>
              <a:t>convention center</a:t>
            </a:r>
            <a:endParaRPr lang="en-US"/>
          </a:p>
          <a:p>
            <a:pPr marL="10795" lvl="1" algn="ctr"/>
            <a:endParaRPr lang="en-US" sz="1400" i="1">
              <a:latin typeface="Fira Sans"/>
            </a:endParaRPr>
          </a:p>
          <a:p>
            <a:pPr marL="10795" lvl="1" algn="ctr"/>
            <a:r>
              <a:rPr lang="en-US" sz="1400" i="1">
                <a:latin typeface="Fira Sans Light"/>
              </a:rPr>
              <a:t>Hall A</a:t>
            </a:r>
            <a:endParaRPr lang="en-US" sz="1400" i="1">
              <a:latin typeface="Fira Sans Light" panose="020B0403050000020004" pitchFamily="34" charset="0"/>
            </a:endParaRPr>
          </a:p>
          <a:p>
            <a:pPr marL="10795" lvl="1" algn="ctr"/>
            <a:r>
              <a:rPr lang="en-US" sz="1400" i="1">
                <a:latin typeface="Fira Sans Light"/>
              </a:rPr>
              <a:t>A/B Lobby</a:t>
            </a:r>
          </a:p>
          <a:p>
            <a:pPr marL="10795" lvl="1" algn="ctr"/>
            <a:r>
              <a:rPr lang="en-US" sz="1400" i="1">
                <a:latin typeface="Fira Sans Light"/>
              </a:rPr>
              <a:t>Hall C</a:t>
            </a:r>
          </a:p>
          <a:p>
            <a:pPr marL="10795" lvl="1" algn="ctr"/>
            <a:r>
              <a:rPr lang="en-US" sz="1400" i="1">
                <a:latin typeface="Fira Sans Light"/>
              </a:rPr>
              <a:t>Hall F</a:t>
            </a:r>
          </a:p>
          <a:p>
            <a:pPr marL="10795" lvl="1" algn="ctr"/>
            <a:r>
              <a:rPr lang="en-US" sz="1400" i="1">
                <a:latin typeface="Fira Sans Light"/>
              </a:rPr>
              <a:t>Lobby F</a:t>
            </a:r>
          </a:p>
          <a:p>
            <a:pPr marL="10795" lvl="1" algn="ctr"/>
            <a:endParaRPr lang="en-US" sz="1400" i="1">
              <a:latin typeface="Fira Sans Light"/>
            </a:endParaRPr>
          </a:p>
        </p:txBody>
      </p:sp>
    </p:spTree>
    <p:extLst>
      <p:ext uri="{BB962C8B-B14F-4D97-AF65-F5344CB8AC3E}">
        <p14:creationId xmlns:p14="http://schemas.microsoft.com/office/powerpoint/2010/main" val="67130319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A5890-FB06-86E3-BA0E-4DD0133EB3D4}"/>
            </a:ext>
          </a:extLst>
        </p:cNvPr>
        <p:cNvGrpSpPr/>
        <p:nvPr/>
      </p:nvGrpSpPr>
      <p:grpSpPr>
        <a:xfrm>
          <a:off x="0" y="0"/>
          <a:ext cx="0" cy="0"/>
          <a:chOff x="0" y="0"/>
          <a:chExt cx="0" cy="0"/>
        </a:xfrm>
      </p:grpSpPr>
      <p:pic>
        <p:nvPicPr>
          <p:cNvPr id="2" name="Picture 1" descr="A blueprint of a building&#10;&#10;AI-generated content may be incorrect.">
            <a:extLst>
              <a:ext uri="{FF2B5EF4-FFF2-40B4-BE49-F238E27FC236}">
                <a16:creationId xmlns:a16="http://schemas.microsoft.com/office/drawing/2014/main" id="{2D2EAEBE-C8C4-E603-4A45-F9C33863FF63}"/>
              </a:ext>
            </a:extLst>
          </p:cNvPr>
          <p:cNvPicPr>
            <a:picLocks noChangeAspect="1"/>
          </p:cNvPicPr>
          <p:nvPr/>
        </p:nvPicPr>
        <p:blipFill>
          <a:blip r:embed="rId2"/>
          <a:srcRect r="607" b="-460"/>
          <a:stretch/>
        </p:blipFill>
        <p:spPr>
          <a:xfrm>
            <a:off x="501316" y="1772802"/>
            <a:ext cx="10786610" cy="4115645"/>
          </a:xfrm>
          <a:prstGeom prst="rect">
            <a:avLst/>
          </a:prstGeom>
          <a:noFill/>
        </p:spPr>
      </p:pic>
      <p:sp>
        <p:nvSpPr>
          <p:cNvPr id="4" name="Title 3">
            <a:extLst>
              <a:ext uri="{FF2B5EF4-FFF2-40B4-BE49-F238E27FC236}">
                <a16:creationId xmlns:a16="http://schemas.microsoft.com/office/drawing/2014/main" id="{9E2CAC67-4661-50A5-5257-BEFD0C952344}"/>
              </a:ext>
            </a:extLst>
          </p:cNvPr>
          <p:cNvSpPr>
            <a:spLocks noGrp="1"/>
          </p:cNvSpPr>
          <p:nvPr>
            <p:ph type="title"/>
          </p:nvPr>
        </p:nvSpPr>
        <p:spPr>
          <a:xfrm>
            <a:off x="501316" y="312122"/>
            <a:ext cx="10515600" cy="905377"/>
          </a:xfrm>
        </p:spPr>
        <p:txBody>
          <a:bodyPr anchor="ctr">
            <a:normAutofit/>
          </a:bodyPr>
          <a:lstStyle/>
          <a:p>
            <a:r>
              <a:rPr lang="en-US">
                <a:latin typeface="Fira Sans"/>
              </a:rPr>
              <a:t>Food Locations</a:t>
            </a:r>
            <a:endParaRPr lang="en-US"/>
          </a:p>
        </p:txBody>
      </p:sp>
    </p:spTree>
    <p:extLst>
      <p:ext uri="{BB962C8B-B14F-4D97-AF65-F5344CB8AC3E}">
        <p14:creationId xmlns:p14="http://schemas.microsoft.com/office/powerpoint/2010/main" val="2247672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F96EC9BF0ACF409207F48B4287717A" ma:contentTypeVersion="18" ma:contentTypeDescription="Create a new document." ma:contentTypeScope="" ma:versionID="8fcff89a70b9a48ba56e909d35dec7a5">
  <xsd:schema xmlns:xsd="http://www.w3.org/2001/XMLSchema" xmlns:xs="http://www.w3.org/2001/XMLSchema" xmlns:p="http://schemas.microsoft.com/office/2006/metadata/properties" xmlns:ns2="cdd668c0-799f-4c20-a328-ef40680dfcb2" xmlns:ns3="9e66bd11-a755-43e3-bceb-427e389f8052" targetNamespace="http://schemas.microsoft.com/office/2006/metadata/properties" ma:root="true" ma:fieldsID="d810389e8de22c585ab5efe10cc3e682" ns2:_="" ns3:_="">
    <xsd:import namespace="cdd668c0-799f-4c20-a328-ef40680dfcb2"/>
    <xsd:import namespace="9e66bd11-a755-43e3-bceb-427e389f80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668c0-799f-4c20-a328-ef40680df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66bd11-a755-43e3-bceb-427e389f80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ad9775f-e000-4130-a9b0-b440863f12c4}" ma:internalName="TaxCatchAll" ma:showField="CatchAllData" ma:web="9e66bd11-a755-43e3-bceb-427e389f80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e66bd11-a755-43e3-bceb-427e389f8052" xsi:nil="true"/>
    <lcf76f155ced4ddcb4097134ff3c332f xmlns="cdd668c0-799f-4c20-a328-ef40680dfc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5A0E15-27A5-4481-9BC7-039E78281723}">
  <ds:schemaRefs>
    <ds:schemaRef ds:uri="http://schemas.microsoft.com/sharepoint/v3/contenttype/forms"/>
  </ds:schemaRefs>
</ds:datastoreItem>
</file>

<file path=customXml/itemProps2.xml><?xml version="1.0" encoding="utf-8"?>
<ds:datastoreItem xmlns:ds="http://schemas.openxmlformats.org/officeDocument/2006/customXml" ds:itemID="{EBF1C922-9F40-493B-8A86-55ADDF3E5AC1}">
  <ds:schemaRefs>
    <ds:schemaRef ds:uri="9e66bd11-a755-43e3-bceb-427e389f8052"/>
    <ds:schemaRef ds:uri="cdd668c0-799f-4c20-a328-ef40680dfc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D720A3-8FC6-4B06-A10A-08C98DD1D75D}">
  <ds:schemaRefs>
    <ds:schemaRef ds:uri="9e66bd11-a755-43e3-bceb-427e389f8052"/>
    <ds:schemaRef ds:uri="cdd668c0-799f-4c20-a328-ef40680dfc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8</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General Event Hours</vt:lpstr>
      <vt:lpstr>Attendee Badge Inclusions</vt:lpstr>
      <vt:lpstr>Exhibitor Badge Inclusions</vt:lpstr>
      <vt:lpstr>Venue and Key Locations</vt:lpstr>
      <vt:lpstr>Venue and Key Locations</vt:lpstr>
      <vt:lpstr>Venue and Key Locations</vt:lpstr>
      <vt:lpstr>Food Locations</vt:lpstr>
      <vt:lpstr>Food Locations</vt:lpstr>
      <vt:lpstr>Connections Lunch</vt:lpstr>
      <vt:lpstr>Special Events Map </vt:lpstr>
      <vt:lpstr>Exhibit Hall Map </vt:lpstr>
      <vt:lpstr>Education Overview</vt:lpstr>
      <vt:lpstr>Keynote Speakers</vt:lpstr>
      <vt:lpstr>Post-Event Conference</vt:lpstr>
      <vt:lpstr>Future Energy Leaders Student Program </vt:lpstr>
      <vt:lpstr>Affinity Group Meet Ups </vt:lpstr>
      <vt:lpstr>Networking Events</vt:lpstr>
      <vt:lpstr>Wednesday Party </vt:lpstr>
      <vt:lpstr>Wednesday Party </vt:lpstr>
      <vt:lpstr>PowerPoint Presentation</vt:lpstr>
      <vt:lpstr>Clarion Cares </vt:lpstr>
      <vt:lpstr>Session Surveys</vt:lpstr>
      <vt:lpstr>Event Survey</vt:lpstr>
      <vt:lpstr>PowerPoint Presentation</vt:lpstr>
      <vt:lpstr>Final Reminders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cp:revision>
  <dcterms:created xsi:type="dcterms:W3CDTF">2016-12-29T19:47:22Z</dcterms:created>
  <dcterms:modified xsi:type="dcterms:W3CDTF">2025-03-11T19:57:03Z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0x0101000AF96EC9BF0ACF409207F48B4287717A</vt:lpwstr>
  </property>
  <property fmtid="{D5CDD505-2E9C-101B-9397-08002B2CF9AE}" pid="3" name="MediaServiceImageTags">
    <vt:lpwstr/>
  </property>
</Properties>
</file>