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colors1.xml" ContentType="application/vnd.openxmlformats-officedocument.drawingml.diagramColors+xml"/>
  <Override PartName="/ppt/diagrams/quickStyle3.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7.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7.xml" ContentType="application/vnd.openxmlformats-officedocument.drawingml.diagramColors+xml"/>
  <Override PartName="/ppt/diagrams/quickStyle7.xml" ContentType="application/vnd.openxmlformats-officedocument.drawingml.diagramStyle+xml"/>
  <Override PartName="/ppt/diagrams/drawing7.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9.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9.xml" ContentType="application/vnd.openxmlformats-officedocument.drawingml.diagramColors+xml"/>
  <Override PartName="/ppt/diagrams/drawing9.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layout4.xml" ContentType="application/vnd.openxmlformats-officedocument.drawingml.diagramLayout+xml"/>
  <Override PartName="/ppt/diagrams/colors11.xml" ContentType="application/vnd.openxmlformats-officedocument.drawingml.diagramColors+xml"/>
  <Override PartName="/ppt/diagrams/drawing11.xml" ContentType="application/vnd.ms-office.drawingml.diagramDrawing+xml"/>
  <Override PartName="/ppt/diagrams/drawing3.xml" ContentType="application/vnd.ms-office.drawingml.diagramDrawing+xml"/>
  <Override PartName="/ppt/diagrams/drawing8.xml" ContentType="application/vnd.ms-office.drawingml.diagramDrawing+xml"/>
  <Override PartName="/ppt/diagrams/layout9.xml" ContentType="application/vnd.openxmlformats-officedocument.drawingml.diagramLayout+xml"/>
  <Override PartName="/ppt/diagrams/colors3.xml" ContentType="application/vnd.openxmlformats-officedocument.drawingml.diagramColors+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359" r:id="rId5"/>
    <p:sldId id="260" r:id="rId6"/>
    <p:sldId id="374" r:id="rId7"/>
    <p:sldId id="261" r:id="rId8"/>
    <p:sldId id="390" r:id="rId9"/>
    <p:sldId id="397" r:id="rId10"/>
    <p:sldId id="396" r:id="rId11"/>
    <p:sldId id="391" r:id="rId12"/>
    <p:sldId id="407" r:id="rId13"/>
    <p:sldId id="408" r:id="rId14"/>
    <p:sldId id="398" r:id="rId15"/>
    <p:sldId id="400" r:id="rId16"/>
    <p:sldId id="386" r:id="rId17"/>
    <p:sldId id="401" r:id="rId18"/>
    <p:sldId id="272" r:id="rId19"/>
    <p:sldId id="394" r:id="rId20"/>
    <p:sldId id="393" r:id="rId21"/>
    <p:sldId id="388" r:id="rId22"/>
    <p:sldId id="402" r:id="rId23"/>
    <p:sldId id="395" r:id="rId24"/>
    <p:sldId id="404" r:id="rId25"/>
    <p:sldId id="405" r:id="rId26"/>
    <p:sldId id="406" r:id="rId27"/>
    <p:sldId id="385" r:id="rId28"/>
    <p:sldId id="263" r:id="rId29"/>
    <p:sldId id="410" r:id="rId30"/>
    <p:sldId id="411"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447" autoAdjust="0"/>
  </p:normalViewPr>
  <p:slideViewPr>
    <p:cSldViewPr snapToGrid="0">
      <p:cViewPr varScale="1">
        <p:scale>
          <a:sx n="63" d="100"/>
          <a:sy n="63" d="100"/>
        </p:scale>
        <p:origin x="78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6CEC8-F358-4369-86E9-EDD4F8FF62E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5CF3E16-D022-4526-9292-B629304E9F66}">
      <dgm:prSet/>
      <dgm:spPr/>
      <dgm:t>
        <a:bodyPr/>
        <a:lstStyle/>
        <a:p>
          <a:r>
            <a:rPr lang="en-US" b="1" dirty="0">
              <a:latin typeface="Amasis MT Pro" panose="02040504050005020304" pitchFamily="18" charset="0"/>
            </a:rPr>
            <a:t>Effective Communication </a:t>
          </a:r>
        </a:p>
      </dgm:t>
    </dgm:pt>
    <dgm:pt modelId="{2138BDBE-E192-41F9-8206-FE204971A2D6}" type="parTrans" cxnId="{CB08B063-79BD-4A01-AEAA-EE4BCB2A4B45}">
      <dgm:prSet/>
      <dgm:spPr/>
      <dgm:t>
        <a:bodyPr/>
        <a:lstStyle/>
        <a:p>
          <a:endParaRPr lang="en-US"/>
        </a:p>
      </dgm:t>
    </dgm:pt>
    <dgm:pt modelId="{AF2416FB-B522-4EE6-933A-D1CCF3966A07}" type="sibTrans" cxnId="{CB08B063-79BD-4A01-AEAA-EE4BCB2A4B45}">
      <dgm:prSet/>
      <dgm:spPr/>
      <dgm:t>
        <a:bodyPr/>
        <a:lstStyle/>
        <a:p>
          <a:endParaRPr lang="en-US"/>
        </a:p>
      </dgm:t>
    </dgm:pt>
    <dgm:pt modelId="{AC412801-1FF1-4517-AD3B-F7681A6C9467}">
      <dgm:prSet/>
      <dgm:spPr/>
      <dgm:t>
        <a:bodyPr/>
        <a:lstStyle/>
        <a:p>
          <a:r>
            <a:rPr lang="en-US" b="1" dirty="0">
              <a:latin typeface="Amasis MT Pro" panose="02040504050005020304" pitchFamily="18" charset="0"/>
            </a:rPr>
            <a:t>Empathy &amp; Compassion</a:t>
          </a:r>
        </a:p>
      </dgm:t>
    </dgm:pt>
    <dgm:pt modelId="{A8840F7B-65B5-4948-A5F8-4E02B19F8B60}" type="parTrans" cxnId="{16415027-B6FC-46F8-A501-CBFA722979BB}">
      <dgm:prSet/>
      <dgm:spPr/>
      <dgm:t>
        <a:bodyPr/>
        <a:lstStyle/>
        <a:p>
          <a:endParaRPr lang="en-US"/>
        </a:p>
      </dgm:t>
    </dgm:pt>
    <dgm:pt modelId="{995F95ED-F060-4B01-A5C9-070155CE3950}" type="sibTrans" cxnId="{16415027-B6FC-46F8-A501-CBFA722979BB}">
      <dgm:prSet/>
      <dgm:spPr/>
      <dgm:t>
        <a:bodyPr/>
        <a:lstStyle/>
        <a:p>
          <a:endParaRPr lang="en-US"/>
        </a:p>
      </dgm:t>
    </dgm:pt>
    <dgm:pt modelId="{836904AF-0546-4930-9A62-1AE651811EC5}">
      <dgm:prSet/>
      <dgm:spPr/>
      <dgm:t>
        <a:bodyPr/>
        <a:lstStyle/>
        <a:p>
          <a:r>
            <a:rPr lang="en-US" b="1">
              <a:latin typeface="Amasis MT Pro" panose="02040504050005020304" pitchFamily="18" charset="0"/>
            </a:rPr>
            <a:t>Stress Management</a:t>
          </a:r>
        </a:p>
      </dgm:t>
    </dgm:pt>
    <dgm:pt modelId="{0761944E-DEF0-441E-892B-6E4802181FCC}" type="parTrans" cxnId="{24EB1A8F-CECD-45CF-A124-F0E46FCA671F}">
      <dgm:prSet/>
      <dgm:spPr/>
      <dgm:t>
        <a:bodyPr/>
        <a:lstStyle/>
        <a:p>
          <a:endParaRPr lang="en-US"/>
        </a:p>
      </dgm:t>
    </dgm:pt>
    <dgm:pt modelId="{9E80EE74-48B4-4961-B60B-0830EEC2722D}" type="sibTrans" cxnId="{24EB1A8F-CECD-45CF-A124-F0E46FCA671F}">
      <dgm:prSet/>
      <dgm:spPr/>
      <dgm:t>
        <a:bodyPr/>
        <a:lstStyle/>
        <a:p>
          <a:endParaRPr lang="en-US"/>
        </a:p>
      </dgm:t>
    </dgm:pt>
    <dgm:pt modelId="{B011DD55-D6B9-487F-9F64-CA0ECD426640}">
      <dgm:prSet/>
      <dgm:spPr/>
      <dgm:t>
        <a:bodyPr/>
        <a:lstStyle/>
        <a:p>
          <a:r>
            <a:rPr lang="en-US" b="1" dirty="0">
              <a:latin typeface="Amasis MT Pro" panose="02040504050005020304" pitchFamily="18" charset="0"/>
            </a:rPr>
            <a:t>Teamwork and Collaboration</a:t>
          </a:r>
        </a:p>
      </dgm:t>
    </dgm:pt>
    <dgm:pt modelId="{F5B95C3B-BA2D-4777-974E-11D06B7C370B}" type="parTrans" cxnId="{CBBE53AD-6FFE-45CF-80C7-28EDE5007E55}">
      <dgm:prSet/>
      <dgm:spPr/>
      <dgm:t>
        <a:bodyPr/>
        <a:lstStyle/>
        <a:p>
          <a:endParaRPr lang="en-US"/>
        </a:p>
      </dgm:t>
    </dgm:pt>
    <dgm:pt modelId="{8C4E176C-21F9-406F-823D-08258F2E55D1}" type="sibTrans" cxnId="{CBBE53AD-6FFE-45CF-80C7-28EDE5007E55}">
      <dgm:prSet/>
      <dgm:spPr/>
      <dgm:t>
        <a:bodyPr/>
        <a:lstStyle/>
        <a:p>
          <a:endParaRPr lang="en-US"/>
        </a:p>
      </dgm:t>
    </dgm:pt>
    <dgm:pt modelId="{2EFDFD5A-0139-4A15-AF7C-4BEBF0DC1970}">
      <dgm:prSet/>
      <dgm:spPr/>
      <dgm:t>
        <a:bodyPr/>
        <a:lstStyle/>
        <a:p>
          <a:r>
            <a:rPr lang="en-US" b="1" dirty="0">
              <a:latin typeface="Amasis MT Pro" panose="02040504050005020304" pitchFamily="18" charset="0"/>
            </a:rPr>
            <a:t>Decision Making</a:t>
          </a:r>
        </a:p>
      </dgm:t>
    </dgm:pt>
    <dgm:pt modelId="{894DC89C-6211-42DE-85B8-70A024FA82B5}" type="parTrans" cxnId="{5EBB5B92-E443-45EC-8622-DE0A5C05057E}">
      <dgm:prSet/>
      <dgm:spPr/>
      <dgm:t>
        <a:bodyPr/>
        <a:lstStyle/>
        <a:p>
          <a:endParaRPr lang="en-US"/>
        </a:p>
      </dgm:t>
    </dgm:pt>
    <dgm:pt modelId="{99E8EAA5-8D74-4134-B1EB-B2BF44FC4619}" type="sibTrans" cxnId="{5EBB5B92-E443-45EC-8622-DE0A5C05057E}">
      <dgm:prSet/>
      <dgm:spPr/>
      <dgm:t>
        <a:bodyPr/>
        <a:lstStyle/>
        <a:p>
          <a:endParaRPr lang="en-US"/>
        </a:p>
      </dgm:t>
    </dgm:pt>
    <dgm:pt modelId="{3DF18928-E785-4590-847B-5073DC79425C}">
      <dgm:prSet/>
      <dgm:spPr/>
      <dgm:t>
        <a:bodyPr/>
        <a:lstStyle/>
        <a:p>
          <a:r>
            <a:rPr lang="en-US" b="1" dirty="0">
              <a:latin typeface="Amasis MT Pro" panose="02040504050005020304" pitchFamily="18" charset="0"/>
            </a:rPr>
            <a:t>Crisis Negotiation </a:t>
          </a:r>
        </a:p>
      </dgm:t>
    </dgm:pt>
    <dgm:pt modelId="{CB50C8DE-771B-4FF4-A749-0BAF89A4BB04}" type="parTrans" cxnId="{F4C1E2ED-9997-4100-9052-96EAD102426A}">
      <dgm:prSet/>
      <dgm:spPr/>
      <dgm:t>
        <a:bodyPr/>
        <a:lstStyle/>
        <a:p>
          <a:endParaRPr lang="en-US"/>
        </a:p>
      </dgm:t>
    </dgm:pt>
    <dgm:pt modelId="{1EDD9BCC-5B21-417E-AF28-E12F34EF312C}" type="sibTrans" cxnId="{F4C1E2ED-9997-4100-9052-96EAD102426A}">
      <dgm:prSet/>
      <dgm:spPr/>
      <dgm:t>
        <a:bodyPr/>
        <a:lstStyle/>
        <a:p>
          <a:endParaRPr lang="en-US"/>
        </a:p>
      </dgm:t>
    </dgm:pt>
    <dgm:pt modelId="{C290FCD8-8090-48C0-AD3B-D76997DE7A21}">
      <dgm:prSet/>
      <dgm:spPr/>
      <dgm:t>
        <a:bodyPr/>
        <a:lstStyle/>
        <a:p>
          <a:r>
            <a:rPr lang="en-US" b="1" dirty="0">
              <a:latin typeface="Amasis MT Pro" panose="02040504050005020304" pitchFamily="18" charset="0"/>
            </a:rPr>
            <a:t>Community Relations</a:t>
          </a:r>
        </a:p>
      </dgm:t>
    </dgm:pt>
    <dgm:pt modelId="{AB8A8021-EF8E-4A84-A1B0-31DE625DC4C8}" type="parTrans" cxnId="{0DF622BC-B31B-4509-B6EF-4182DE17EB31}">
      <dgm:prSet/>
      <dgm:spPr/>
      <dgm:t>
        <a:bodyPr/>
        <a:lstStyle/>
        <a:p>
          <a:endParaRPr lang="en-US"/>
        </a:p>
      </dgm:t>
    </dgm:pt>
    <dgm:pt modelId="{6289E5D9-788C-4FDF-ACB7-90628CE2EECD}" type="sibTrans" cxnId="{0DF622BC-B31B-4509-B6EF-4182DE17EB31}">
      <dgm:prSet/>
      <dgm:spPr/>
      <dgm:t>
        <a:bodyPr/>
        <a:lstStyle/>
        <a:p>
          <a:endParaRPr lang="en-US"/>
        </a:p>
      </dgm:t>
    </dgm:pt>
    <dgm:pt modelId="{C43B836F-B02F-46B5-A37C-1AF1EC916E5E}">
      <dgm:prSet/>
      <dgm:spPr/>
      <dgm:t>
        <a:bodyPr/>
        <a:lstStyle/>
        <a:p>
          <a:r>
            <a:rPr lang="en-US" b="1" dirty="0">
              <a:latin typeface="Amasis MT Pro" panose="02040504050005020304" pitchFamily="18" charset="0"/>
            </a:rPr>
            <a:t>Adaptability</a:t>
          </a:r>
        </a:p>
      </dgm:t>
    </dgm:pt>
    <dgm:pt modelId="{D811574A-DD5D-43AA-BA55-6CFAFF5C5DF3}" type="parTrans" cxnId="{D3B03C93-BEE1-46DE-8A86-6EE8D44EF92D}">
      <dgm:prSet/>
      <dgm:spPr/>
      <dgm:t>
        <a:bodyPr/>
        <a:lstStyle/>
        <a:p>
          <a:endParaRPr lang="en-US"/>
        </a:p>
      </dgm:t>
    </dgm:pt>
    <dgm:pt modelId="{4F05CAD4-96BB-423E-B68D-0513B9C123ED}" type="sibTrans" cxnId="{D3B03C93-BEE1-46DE-8A86-6EE8D44EF92D}">
      <dgm:prSet/>
      <dgm:spPr/>
      <dgm:t>
        <a:bodyPr/>
        <a:lstStyle/>
        <a:p>
          <a:endParaRPr lang="en-US"/>
        </a:p>
      </dgm:t>
    </dgm:pt>
    <dgm:pt modelId="{D909D90D-CDC2-498A-A652-64BE2684073B}" type="pres">
      <dgm:prSet presAssocID="{8A26CEC8-F358-4369-86E9-EDD4F8FF62E1}" presName="linear" presStyleCnt="0">
        <dgm:presLayoutVars>
          <dgm:animLvl val="lvl"/>
          <dgm:resizeHandles val="exact"/>
        </dgm:presLayoutVars>
      </dgm:prSet>
      <dgm:spPr/>
    </dgm:pt>
    <dgm:pt modelId="{23D3E32C-DA2F-4C39-B380-CBDFF041BCA3}" type="pres">
      <dgm:prSet presAssocID="{B5CF3E16-D022-4526-9292-B629304E9F66}" presName="parentText" presStyleLbl="node1" presStyleIdx="0" presStyleCnt="8">
        <dgm:presLayoutVars>
          <dgm:chMax val="0"/>
          <dgm:bulletEnabled val="1"/>
        </dgm:presLayoutVars>
      </dgm:prSet>
      <dgm:spPr/>
    </dgm:pt>
    <dgm:pt modelId="{018BE3A1-CC7C-49D4-9EBD-73763BA223E5}" type="pres">
      <dgm:prSet presAssocID="{AF2416FB-B522-4EE6-933A-D1CCF3966A07}" presName="spacer" presStyleCnt="0"/>
      <dgm:spPr/>
    </dgm:pt>
    <dgm:pt modelId="{BBB5D928-996E-4D6E-8E9F-7312367D952B}" type="pres">
      <dgm:prSet presAssocID="{AC412801-1FF1-4517-AD3B-F7681A6C9467}" presName="parentText" presStyleLbl="node1" presStyleIdx="1" presStyleCnt="8">
        <dgm:presLayoutVars>
          <dgm:chMax val="0"/>
          <dgm:bulletEnabled val="1"/>
        </dgm:presLayoutVars>
      </dgm:prSet>
      <dgm:spPr/>
    </dgm:pt>
    <dgm:pt modelId="{CA3EF5C6-C677-446B-B8B0-D9F3CAE928C5}" type="pres">
      <dgm:prSet presAssocID="{995F95ED-F060-4B01-A5C9-070155CE3950}" presName="spacer" presStyleCnt="0"/>
      <dgm:spPr/>
    </dgm:pt>
    <dgm:pt modelId="{5C495A05-2D45-4DFD-A36F-461521791033}" type="pres">
      <dgm:prSet presAssocID="{836904AF-0546-4930-9A62-1AE651811EC5}" presName="parentText" presStyleLbl="node1" presStyleIdx="2" presStyleCnt="8">
        <dgm:presLayoutVars>
          <dgm:chMax val="0"/>
          <dgm:bulletEnabled val="1"/>
        </dgm:presLayoutVars>
      </dgm:prSet>
      <dgm:spPr/>
    </dgm:pt>
    <dgm:pt modelId="{779D6055-63D9-4966-8A3A-7AEDB6EB1440}" type="pres">
      <dgm:prSet presAssocID="{9E80EE74-48B4-4961-B60B-0830EEC2722D}" presName="spacer" presStyleCnt="0"/>
      <dgm:spPr/>
    </dgm:pt>
    <dgm:pt modelId="{776BC393-5F0A-4D4F-B1E8-29AB5FCB992D}" type="pres">
      <dgm:prSet presAssocID="{B011DD55-D6B9-487F-9F64-CA0ECD426640}" presName="parentText" presStyleLbl="node1" presStyleIdx="3" presStyleCnt="8">
        <dgm:presLayoutVars>
          <dgm:chMax val="0"/>
          <dgm:bulletEnabled val="1"/>
        </dgm:presLayoutVars>
      </dgm:prSet>
      <dgm:spPr/>
    </dgm:pt>
    <dgm:pt modelId="{5769F02E-9328-4E39-83AA-B29929E5BC3E}" type="pres">
      <dgm:prSet presAssocID="{8C4E176C-21F9-406F-823D-08258F2E55D1}" presName="spacer" presStyleCnt="0"/>
      <dgm:spPr/>
    </dgm:pt>
    <dgm:pt modelId="{0241C844-C54B-4C31-AC2E-4290522035CB}" type="pres">
      <dgm:prSet presAssocID="{2EFDFD5A-0139-4A15-AF7C-4BEBF0DC1970}" presName="parentText" presStyleLbl="node1" presStyleIdx="4" presStyleCnt="8">
        <dgm:presLayoutVars>
          <dgm:chMax val="0"/>
          <dgm:bulletEnabled val="1"/>
        </dgm:presLayoutVars>
      </dgm:prSet>
      <dgm:spPr/>
    </dgm:pt>
    <dgm:pt modelId="{C83B80D8-239D-4D7F-A0C6-2720C3586F4F}" type="pres">
      <dgm:prSet presAssocID="{99E8EAA5-8D74-4134-B1EB-B2BF44FC4619}" presName="spacer" presStyleCnt="0"/>
      <dgm:spPr/>
    </dgm:pt>
    <dgm:pt modelId="{16C9EA4A-E72D-4743-BD83-965EC4A88360}" type="pres">
      <dgm:prSet presAssocID="{3DF18928-E785-4590-847B-5073DC79425C}" presName="parentText" presStyleLbl="node1" presStyleIdx="5" presStyleCnt="8">
        <dgm:presLayoutVars>
          <dgm:chMax val="0"/>
          <dgm:bulletEnabled val="1"/>
        </dgm:presLayoutVars>
      </dgm:prSet>
      <dgm:spPr/>
    </dgm:pt>
    <dgm:pt modelId="{7F8C1263-879F-4CAC-BCB8-2A0D49A80D4E}" type="pres">
      <dgm:prSet presAssocID="{1EDD9BCC-5B21-417E-AF28-E12F34EF312C}" presName="spacer" presStyleCnt="0"/>
      <dgm:spPr/>
    </dgm:pt>
    <dgm:pt modelId="{6B95BF1C-527C-486B-A5EF-6DC39F6DCE81}" type="pres">
      <dgm:prSet presAssocID="{C290FCD8-8090-48C0-AD3B-D76997DE7A21}" presName="parentText" presStyleLbl="node1" presStyleIdx="6" presStyleCnt="8">
        <dgm:presLayoutVars>
          <dgm:chMax val="0"/>
          <dgm:bulletEnabled val="1"/>
        </dgm:presLayoutVars>
      </dgm:prSet>
      <dgm:spPr/>
    </dgm:pt>
    <dgm:pt modelId="{90D84074-A5AA-4295-936B-1C1660D85959}" type="pres">
      <dgm:prSet presAssocID="{6289E5D9-788C-4FDF-ACB7-90628CE2EECD}" presName="spacer" presStyleCnt="0"/>
      <dgm:spPr/>
    </dgm:pt>
    <dgm:pt modelId="{8DF4EB2A-BDEC-4362-A1B3-A1DB86F55FF8}" type="pres">
      <dgm:prSet presAssocID="{C43B836F-B02F-46B5-A37C-1AF1EC916E5E}" presName="parentText" presStyleLbl="node1" presStyleIdx="7" presStyleCnt="8">
        <dgm:presLayoutVars>
          <dgm:chMax val="0"/>
          <dgm:bulletEnabled val="1"/>
        </dgm:presLayoutVars>
      </dgm:prSet>
      <dgm:spPr/>
    </dgm:pt>
  </dgm:ptLst>
  <dgm:cxnLst>
    <dgm:cxn modelId="{0E5B8C15-7BE7-4C51-8EEF-B761AB63FF7E}" type="presOf" srcId="{B011DD55-D6B9-487F-9F64-CA0ECD426640}" destId="{776BC393-5F0A-4D4F-B1E8-29AB5FCB992D}" srcOrd="0" destOrd="0" presId="urn:microsoft.com/office/officeart/2005/8/layout/vList2"/>
    <dgm:cxn modelId="{3D507224-C81E-4AE7-946D-58288C7B5E4C}" type="presOf" srcId="{836904AF-0546-4930-9A62-1AE651811EC5}" destId="{5C495A05-2D45-4DFD-A36F-461521791033}" srcOrd="0" destOrd="0" presId="urn:microsoft.com/office/officeart/2005/8/layout/vList2"/>
    <dgm:cxn modelId="{16415027-B6FC-46F8-A501-CBFA722979BB}" srcId="{8A26CEC8-F358-4369-86E9-EDD4F8FF62E1}" destId="{AC412801-1FF1-4517-AD3B-F7681A6C9467}" srcOrd="1" destOrd="0" parTransId="{A8840F7B-65B5-4948-A5F8-4E02B19F8B60}" sibTransId="{995F95ED-F060-4B01-A5C9-070155CE3950}"/>
    <dgm:cxn modelId="{313DB93E-F97B-4286-9ACC-087BFCB9E167}" type="presOf" srcId="{8A26CEC8-F358-4369-86E9-EDD4F8FF62E1}" destId="{D909D90D-CDC2-498A-A652-64BE2684073B}" srcOrd="0" destOrd="0" presId="urn:microsoft.com/office/officeart/2005/8/layout/vList2"/>
    <dgm:cxn modelId="{CB08B063-79BD-4A01-AEAA-EE4BCB2A4B45}" srcId="{8A26CEC8-F358-4369-86E9-EDD4F8FF62E1}" destId="{B5CF3E16-D022-4526-9292-B629304E9F66}" srcOrd="0" destOrd="0" parTransId="{2138BDBE-E192-41F9-8206-FE204971A2D6}" sibTransId="{AF2416FB-B522-4EE6-933A-D1CCF3966A07}"/>
    <dgm:cxn modelId="{133D5246-7F0A-4C0B-A0EE-7876648C27B1}" type="presOf" srcId="{C43B836F-B02F-46B5-A37C-1AF1EC916E5E}" destId="{8DF4EB2A-BDEC-4362-A1B3-A1DB86F55FF8}" srcOrd="0" destOrd="0" presId="urn:microsoft.com/office/officeart/2005/8/layout/vList2"/>
    <dgm:cxn modelId="{7F3B174D-C0D9-4F1B-983C-32E8A5C02D4C}" type="presOf" srcId="{AC412801-1FF1-4517-AD3B-F7681A6C9467}" destId="{BBB5D928-996E-4D6E-8E9F-7312367D952B}" srcOrd="0" destOrd="0" presId="urn:microsoft.com/office/officeart/2005/8/layout/vList2"/>
    <dgm:cxn modelId="{4D135C4D-DFD3-4791-86B1-652B4B359EAD}" type="presOf" srcId="{B5CF3E16-D022-4526-9292-B629304E9F66}" destId="{23D3E32C-DA2F-4C39-B380-CBDFF041BCA3}" srcOrd="0" destOrd="0" presId="urn:microsoft.com/office/officeart/2005/8/layout/vList2"/>
    <dgm:cxn modelId="{24EB1A8F-CECD-45CF-A124-F0E46FCA671F}" srcId="{8A26CEC8-F358-4369-86E9-EDD4F8FF62E1}" destId="{836904AF-0546-4930-9A62-1AE651811EC5}" srcOrd="2" destOrd="0" parTransId="{0761944E-DEF0-441E-892B-6E4802181FCC}" sibTransId="{9E80EE74-48B4-4961-B60B-0830EEC2722D}"/>
    <dgm:cxn modelId="{5EBB5B92-E443-45EC-8622-DE0A5C05057E}" srcId="{8A26CEC8-F358-4369-86E9-EDD4F8FF62E1}" destId="{2EFDFD5A-0139-4A15-AF7C-4BEBF0DC1970}" srcOrd="4" destOrd="0" parTransId="{894DC89C-6211-42DE-85B8-70A024FA82B5}" sibTransId="{99E8EAA5-8D74-4134-B1EB-B2BF44FC4619}"/>
    <dgm:cxn modelId="{D3B03C93-BEE1-46DE-8A86-6EE8D44EF92D}" srcId="{8A26CEC8-F358-4369-86E9-EDD4F8FF62E1}" destId="{C43B836F-B02F-46B5-A37C-1AF1EC916E5E}" srcOrd="7" destOrd="0" parTransId="{D811574A-DD5D-43AA-BA55-6CFAFF5C5DF3}" sibTransId="{4F05CAD4-96BB-423E-B68D-0513B9C123ED}"/>
    <dgm:cxn modelId="{CBBE53AD-6FFE-45CF-80C7-28EDE5007E55}" srcId="{8A26CEC8-F358-4369-86E9-EDD4F8FF62E1}" destId="{B011DD55-D6B9-487F-9F64-CA0ECD426640}" srcOrd="3" destOrd="0" parTransId="{F5B95C3B-BA2D-4777-974E-11D06B7C370B}" sibTransId="{8C4E176C-21F9-406F-823D-08258F2E55D1}"/>
    <dgm:cxn modelId="{0DF622BC-B31B-4509-B6EF-4182DE17EB31}" srcId="{8A26CEC8-F358-4369-86E9-EDD4F8FF62E1}" destId="{C290FCD8-8090-48C0-AD3B-D76997DE7A21}" srcOrd="6" destOrd="0" parTransId="{AB8A8021-EF8E-4A84-A1B0-31DE625DC4C8}" sibTransId="{6289E5D9-788C-4FDF-ACB7-90628CE2EECD}"/>
    <dgm:cxn modelId="{CD1232DF-9A34-4FE3-8BCC-ECE1AC37C5E2}" type="presOf" srcId="{3DF18928-E785-4590-847B-5073DC79425C}" destId="{16C9EA4A-E72D-4743-BD83-965EC4A88360}" srcOrd="0" destOrd="0" presId="urn:microsoft.com/office/officeart/2005/8/layout/vList2"/>
    <dgm:cxn modelId="{74C255E6-16F6-4039-B355-F5A3E1A6C4B8}" type="presOf" srcId="{2EFDFD5A-0139-4A15-AF7C-4BEBF0DC1970}" destId="{0241C844-C54B-4C31-AC2E-4290522035CB}" srcOrd="0" destOrd="0" presId="urn:microsoft.com/office/officeart/2005/8/layout/vList2"/>
    <dgm:cxn modelId="{F4C1E2ED-9997-4100-9052-96EAD102426A}" srcId="{8A26CEC8-F358-4369-86E9-EDD4F8FF62E1}" destId="{3DF18928-E785-4590-847B-5073DC79425C}" srcOrd="5" destOrd="0" parTransId="{CB50C8DE-771B-4FF4-A749-0BAF89A4BB04}" sibTransId="{1EDD9BCC-5B21-417E-AF28-E12F34EF312C}"/>
    <dgm:cxn modelId="{683EDDF6-7628-4300-A6E2-1715C297A589}" type="presOf" srcId="{C290FCD8-8090-48C0-AD3B-D76997DE7A21}" destId="{6B95BF1C-527C-486B-A5EF-6DC39F6DCE81}" srcOrd="0" destOrd="0" presId="urn:microsoft.com/office/officeart/2005/8/layout/vList2"/>
    <dgm:cxn modelId="{AB303089-BF01-46DF-920A-99FD056B977D}" type="presParOf" srcId="{D909D90D-CDC2-498A-A652-64BE2684073B}" destId="{23D3E32C-DA2F-4C39-B380-CBDFF041BCA3}" srcOrd="0" destOrd="0" presId="urn:microsoft.com/office/officeart/2005/8/layout/vList2"/>
    <dgm:cxn modelId="{B052A5CB-FF1B-4F76-BE53-6A435E2DC97C}" type="presParOf" srcId="{D909D90D-CDC2-498A-A652-64BE2684073B}" destId="{018BE3A1-CC7C-49D4-9EBD-73763BA223E5}" srcOrd="1" destOrd="0" presId="urn:microsoft.com/office/officeart/2005/8/layout/vList2"/>
    <dgm:cxn modelId="{23A17C87-B39B-46A1-A86E-356C9B1D25EE}" type="presParOf" srcId="{D909D90D-CDC2-498A-A652-64BE2684073B}" destId="{BBB5D928-996E-4D6E-8E9F-7312367D952B}" srcOrd="2" destOrd="0" presId="urn:microsoft.com/office/officeart/2005/8/layout/vList2"/>
    <dgm:cxn modelId="{950921C2-3716-4344-9749-D9E147193852}" type="presParOf" srcId="{D909D90D-CDC2-498A-A652-64BE2684073B}" destId="{CA3EF5C6-C677-446B-B8B0-D9F3CAE928C5}" srcOrd="3" destOrd="0" presId="urn:microsoft.com/office/officeart/2005/8/layout/vList2"/>
    <dgm:cxn modelId="{DC641B41-6C7C-40CE-9875-2855D93FF830}" type="presParOf" srcId="{D909D90D-CDC2-498A-A652-64BE2684073B}" destId="{5C495A05-2D45-4DFD-A36F-461521791033}" srcOrd="4" destOrd="0" presId="urn:microsoft.com/office/officeart/2005/8/layout/vList2"/>
    <dgm:cxn modelId="{B6B87590-8B12-479C-B888-2319D33001D8}" type="presParOf" srcId="{D909D90D-CDC2-498A-A652-64BE2684073B}" destId="{779D6055-63D9-4966-8A3A-7AEDB6EB1440}" srcOrd="5" destOrd="0" presId="urn:microsoft.com/office/officeart/2005/8/layout/vList2"/>
    <dgm:cxn modelId="{1839CAE5-D2F7-4AE2-87B0-065398E810BA}" type="presParOf" srcId="{D909D90D-CDC2-498A-A652-64BE2684073B}" destId="{776BC393-5F0A-4D4F-B1E8-29AB5FCB992D}" srcOrd="6" destOrd="0" presId="urn:microsoft.com/office/officeart/2005/8/layout/vList2"/>
    <dgm:cxn modelId="{2FA87C63-8906-4F15-9FD0-D65F93C77F89}" type="presParOf" srcId="{D909D90D-CDC2-498A-A652-64BE2684073B}" destId="{5769F02E-9328-4E39-83AA-B29929E5BC3E}" srcOrd="7" destOrd="0" presId="urn:microsoft.com/office/officeart/2005/8/layout/vList2"/>
    <dgm:cxn modelId="{DB93B152-BC1C-409D-AC80-B8C990967E85}" type="presParOf" srcId="{D909D90D-CDC2-498A-A652-64BE2684073B}" destId="{0241C844-C54B-4C31-AC2E-4290522035CB}" srcOrd="8" destOrd="0" presId="urn:microsoft.com/office/officeart/2005/8/layout/vList2"/>
    <dgm:cxn modelId="{F143AB23-4E45-43C1-AF9A-B727B30A0E0F}" type="presParOf" srcId="{D909D90D-CDC2-498A-A652-64BE2684073B}" destId="{C83B80D8-239D-4D7F-A0C6-2720C3586F4F}" srcOrd="9" destOrd="0" presId="urn:microsoft.com/office/officeart/2005/8/layout/vList2"/>
    <dgm:cxn modelId="{78EFA41D-C225-42CF-9288-1654252169A3}" type="presParOf" srcId="{D909D90D-CDC2-498A-A652-64BE2684073B}" destId="{16C9EA4A-E72D-4743-BD83-965EC4A88360}" srcOrd="10" destOrd="0" presId="urn:microsoft.com/office/officeart/2005/8/layout/vList2"/>
    <dgm:cxn modelId="{0B2C00F6-241D-461F-95DB-CB7DCE3431C4}" type="presParOf" srcId="{D909D90D-CDC2-498A-A652-64BE2684073B}" destId="{7F8C1263-879F-4CAC-BCB8-2A0D49A80D4E}" srcOrd="11" destOrd="0" presId="urn:microsoft.com/office/officeart/2005/8/layout/vList2"/>
    <dgm:cxn modelId="{2836D240-2AE2-412E-9169-D856DDAD6FC7}" type="presParOf" srcId="{D909D90D-CDC2-498A-A652-64BE2684073B}" destId="{6B95BF1C-527C-486B-A5EF-6DC39F6DCE81}" srcOrd="12" destOrd="0" presId="urn:microsoft.com/office/officeart/2005/8/layout/vList2"/>
    <dgm:cxn modelId="{29BDCD4D-94AF-4C6B-B8FA-44FDB9B1B8DA}" type="presParOf" srcId="{D909D90D-CDC2-498A-A652-64BE2684073B}" destId="{90D84074-A5AA-4295-936B-1C1660D85959}" srcOrd="13" destOrd="0" presId="urn:microsoft.com/office/officeart/2005/8/layout/vList2"/>
    <dgm:cxn modelId="{B2F0410B-0006-4CE5-968A-16191771A2D3}" type="presParOf" srcId="{D909D90D-CDC2-498A-A652-64BE2684073B}" destId="{8DF4EB2A-BDEC-4362-A1B3-A1DB86F55FF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EA8E80-E86E-4FCE-9ED3-DD035FF18CB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60DEB80-3ABB-41F4-817B-4E49D75D8BC3}">
      <dgm:prSet/>
      <dgm:spPr/>
      <dgm:t>
        <a:bodyPr/>
        <a:lstStyle/>
        <a:p>
          <a:pPr>
            <a:lnSpc>
              <a:spcPct val="100000"/>
            </a:lnSpc>
            <a:defRPr cap="all"/>
          </a:pPr>
          <a:r>
            <a:rPr lang="en-US" b="1"/>
            <a:t>Optimism</a:t>
          </a:r>
        </a:p>
      </dgm:t>
    </dgm:pt>
    <dgm:pt modelId="{825F9AD7-E277-4786-AB9D-3167E4BFCF2F}" type="parTrans" cxnId="{F4BA7C7B-1669-494B-A87A-E7C3E97C91C0}">
      <dgm:prSet/>
      <dgm:spPr/>
      <dgm:t>
        <a:bodyPr/>
        <a:lstStyle/>
        <a:p>
          <a:endParaRPr lang="en-US"/>
        </a:p>
      </dgm:t>
    </dgm:pt>
    <dgm:pt modelId="{39D4E6FF-2983-4189-861C-E2C06A8F1215}" type="sibTrans" cxnId="{F4BA7C7B-1669-494B-A87A-E7C3E97C91C0}">
      <dgm:prSet/>
      <dgm:spPr/>
      <dgm:t>
        <a:bodyPr/>
        <a:lstStyle/>
        <a:p>
          <a:endParaRPr lang="en-US"/>
        </a:p>
      </dgm:t>
    </dgm:pt>
    <dgm:pt modelId="{A5FCA897-6B08-4DCC-B97F-B75A47E3DFE0}">
      <dgm:prSet/>
      <dgm:spPr/>
      <dgm:t>
        <a:bodyPr/>
        <a:lstStyle/>
        <a:p>
          <a:pPr>
            <a:lnSpc>
              <a:spcPct val="100000"/>
            </a:lnSpc>
            <a:defRPr cap="all"/>
          </a:pPr>
          <a:r>
            <a:rPr lang="en-US" b="1"/>
            <a:t>Realistic Thinking</a:t>
          </a:r>
          <a:endParaRPr lang="en-US"/>
        </a:p>
      </dgm:t>
    </dgm:pt>
    <dgm:pt modelId="{ED7E9B84-2642-494B-A31C-AA450B815B2B}" type="parTrans" cxnId="{FBABE8C9-3769-4F81-9D09-29B1951B1EC2}">
      <dgm:prSet/>
      <dgm:spPr/>
      <dgm:t>
        <a:bodyPr/>
        <a:lstStyle/>
        <a:p>
          <a:endParaRPr lang="en-US"/>
        </a:p>
      </dgm:t>
    </dgm:pt>
    <dgm:pt modelId="{20268FA9-4624-4716-9816-41ED321A960B}" type="sibTrans" cxnId="{FBABE8C9-3769-4F81-9D09-29B1951B1EC2}">
      <dgm:prSet/>
      <dgm:spPr/>
      <dgm:t>
        <a:bodyPr/>
        <a:lstStyle/>
        <a:p>
          <a:endParaRPr lang="en-US"/>
        </a:p>
      </dgm:t>
    </dgm:pt>
    <dgm:pt modelId="{674752C1-F8E7-4A8C-B0CA-D15DEBF69038}">
      <dgm:prSet phldr="0"/>
      <dgm:spPr/>
      <dgm:t>
        <a:bodyPr/>
        <a:lstStyle/>
        <a:p>
          <a:pPr>
            <a:defRPr cap="all"/>
          </a:pPr>
          <a:r>
            <a:rPr lang="en-US" b="1">
              <a:latin typeface="Aptos Display" panose="02110004020202020204"/>
            </a:rPr>
            <a:t>Flexibility</a:t>
          </a:r>
        </a:p>
      </dgm:t>
    </dgm:pt>
    <dgm:pt modelId="{7A29781C-E519-4E9A-B904-9F135570DA92}" type="parTrans" cxnId="{FC6627B6-57F5-405E-A587-E7B689B9FBE4}">
      <dgm:prSet/>
      <dgm:spPr/>
      <dgm:t>
        <a:bodyPr/>
        <a:lstStyle/>
        <a:p>
          <a:endParaRPr lang="en-US"/>
        </a:p>
      </dgm:t>
    </dgm:pt>
    <dgm:pt modelId="{B91BFFEE-9031-415C-A7DE-EC7EAD833754}" type="sibTrans" cxnId="{FC6627B6-57F5-405E-A587-E7B689B9FBE4}">
      <dgm:prSet/>
      <dgm:spPr/>
      <dgm:t>
        <a:bodyPr/>
        <a:lstStyle/>
        <a:p>
          <a:endParaRPr lang="en-US"/>
        </a:p>
      </dgm:t>
    </dgm:pt>
    <dgm:pt modelId="{D842DB0D-4256-4DF4-9E61-370973A928F4}" type="pres">
      <dgm:prSet presAssocID="{69EA8E80-E86E-4FCE-9ED3-DD035FF18CB3}" presName="root" presStyleCnt="0">
        <dgm:presLayoutVars>
          <dgm:dir/>
          <dgm:resizeHandles val="exact"/>
        </dgm:presLayoutVars>
      </dgm:prSet>
      <dgm:spPr/>
    </dgm:pt>
    <dgm:pt modelId="{D4E3D813-798F-4786-B13F-A25E60248FBA}" type="pres">
      <dgm:prSet presAssocID="{760DEB80-3ABB-41F4-817B-4E49D75D8BC3}" presName="compNode" presStyleCnt="0"/>
      <dgm:spPr/>
    </dgm:pt>
    <dgm:pt modelId="{0F6308B7-3E4A-453A-A38B-5B495AAE33DF}" type="pres">
      <dgm:prSet presAssocID="{760DEB80-3ABB-41F4-817B-4E49D75D8BC3}" presName="iconBgRect" presStyleLbl="bgShp" presStyleIdx="0" presStyleCnt="3"/>
      <dgm:spPr>
        <a:prstGeom prst="round2DiagRect">
          <a:avLst>
            <a:gd name="adj1" fmla="val 29727"/>
            <a:gd name="adj2" fmla="val 0"/>
          </a:avLst>
        </a:prstGeom>
      </dgm:spPr>
    </dgm:pt>
    <dgm:pt modelId="{B88383DD-5394-4A62-A5EB-3108678A8872}" type="pres">
      <dgm:prSet presAssocID="{760DEB80-3ABB-41F4-817B-4E49D75D8B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ce"/>
        </a:ext>
      </dgm:extLst>
    </dgm:pt>
    <dgm:pt modelId="{DC89BE70-E3A6-4C81-BB10-EB3E7DA85728}" type="pres">
      <dgm:prSet presAssocID="{760DEB80-3ABB-41F4-817B-4E49D75D8BC3}" presName="spaceRect" presStyleCnt="0"/>
      <dgm:spPr/>
    </dgm:pt>
    <dgm:pt modelId="{BE5B729C-834C-468E-8C88-F5F6D913ECD7}" type="pres">
      <dgm:prSet presAssocID="{760DEB80-3ABB-41F4-817B-4E49D75D8BC3}" presName="textRect" presStyleLbl="revTx" presStyleIdx="0" presStyleCnt="3">
        <dgm:presLayoutVars>
          <dgm:chMax val="1"/>
          <dgm:chPref val="1"/>
        </dgm:presLayoutVars>
      </dgm:prSet>
      <dgm:spPr/>
    </dgm:pt>
    <dgm:pt modelId="{AD3F4914-198D-4286-BD6D-054CA692B041}" type="pres">
      <dgm:prSet presAssocID="{39D4E6FF-2983-4189-861C-E2C06A8F1215}" presName="sibTrans" presStyleCnt="0"/>
      <dgm:spPr/>
    </dgm:pt>
    <dgm:pt modelId="{4CFDEBCD-6C64-4A00-B684-C5CB2C3C31EC}" type="pres">
      <dgm:prSet presAssocID="{674752C1-F8E7-4A8C-B0CA-D15DEBF69038}" presName="compNode" presStyleCnt="0"/>
      <dgm:spPr/>
    </dgm:pt>
    <dgm:pt modelId="{322545C3-100E-4CEF-9720-F0133B4BBC5E}" type="pres">
      <dgm:prSet presAssocID="{674752C1-F8E7-4A8C-B0CA-D15DEBF69038}" presName="iconBgRect" presStyleLbl="bgShp" presStyleIdx="1" presStyleCnt="3"/>
      <dgm:spPr>
        <a:prstGeom prst="round2DiagRect">
          <a:avLst>
            <a:gd name="adj1" fmla="val 29727"/>
            <a:gd name="adj2" fmla="val 0"/>
          </a:avLst>
        </a:prstGeom>
      </dgm:spPr>
    </dgm:pt>
    <dgm:pt modelId="{A5695FD4-B4D0-4F17-BEAC-09F466307C9D}" type="pres">
      <dgm:prSet presAssocID="{674752C1-F8E7-4A8C-B0CA-D15DEBF69038}" presName="iconRect" presStyleLbl="node1" presStyleIdx="1" presStyleCnt="3"/>
      <dgm:spPr/>
    </dgm:pt>
    <dgm:pt modelId="{49C96627-9189-49E4-A214-D51D44CED04D}" type="pres">
      <dgm:prSet presAssocID="{674752C1-F8E7-4A8C-B0CA-D15DEBF69038}" presName="spaceRect" presStyleCnt="0"/>
      <dgm:spPr/>
    </dgm:pt>
    <dgm:pt modelId="{A6FB2852-2132-4CB9-A4CB-42E3293EB2A7}" type="pres">
      <dgm:prSet presAssocID="{674752C1-F8E7-4A8C-B0CA-D15DEBF69038}" presName="textRect" presStyleLbl="revTx" presStyleIdx="1" presStyleCnt="3">
        <dgm:presLayoutVars>
          <dgm:chMax val="1"/>
          <dgm:chPref val="1"/>
        </dgm:presLayoutVars>
      </dgm:prSet>
      <dgm:spPr/>
    </dgm:pt>
    <dgm:pt modelId="{F498B786-D84F-4C2A-8A10-DFF052B879C1}" type="pres">
      <dgm:prSet presAssocID="{B91BFFEE-9031-415C-A7DE-EC7EAD833754}" presName="sibTrans" presStyleCnt="0"/>
      <dgm:spPr/>
    </dgm:pt>
    <dgm:pt modelId="{1C177746-CEF2-4092-A41A-8672CB4577EE}" type="pres">
      <dgm:prSet presAssocID="{A5FCA897-6B08-4DCC-B97F-B75A47E3DFE0}" presName="compNode" presStyleCnt="0"/>
      <dgm:spPr/>
    </dgm:pt>
    <dgm:pt modelId="{60FD3BE7-FFCF-44B9-B73F-C0726976C6EB}" type="pres">
      <dgm:prSet presAssocID="{A5FCA897-6B08-4DCC-B97F-B75A47E3DFE0}" presName="iconBgRect" presStyleLbl="bgShp" presStyleIdx="2" presStyleCnt="3"/>
      <dgm:spPr>
        <a:prstGeom prst="round2DiagRect">
          <a:avLst>
            <a:gd name="adj1" fmla="val 29727"/>
            <a:gd name="adj2" fmla="val 0"/>
          </a:avLst>
        </a:prstGeom>
      </dgm:spPr>
    </dgm:pt>
    <dgm:pt modelId="{927BE159-1B06-44BA-BFFF-9D144E38E161}" type="pres">
      <dgm:prSet presAssocID="{A5FCA897-6B08-4DCC-B97F-B75A47E3DFE0}"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8BE0B97-FF77-44D6-9B47-C60C49082DF1}" type="pres">
      <dgm:prSet presAssocID="{A5FCA897-6B08-4DCC-B97F-B75A47E3DFE0}" presName="spaceRect" presStyleCnt="0"/>
      <dgm:spPr/>
    </dgm:pt>
    <dgm:pt modelId="{151E5CCF-3BA3-4CB5-B34A-FF8A37CC5E18}" type="pres">
      <dgm:prSet presAssocID="{A5FCA897-6B08-4DCC-B97F-B75A47E3DFE0}" presName="textRect" presStyleLbl="revTx" presStyleIdx="2" presStyleCnt="3">
        <dgm:presLayoutVars>
          <dgm:chMax val="1"/>
          <dgm:chPref val="1"/>
        </dgm:presLayoutVars>
      </dgm:prSet>
      <dgm:spPr/>
    </dgm:pt>
  </dgm:ptLst>
  <dgm:cxnLst>
    <dgm:cxn modelId="{48C66930-2408-4F90-9C96-808BC88A8340}" type="presOf" srcId="{A5FCA897-6B08-4DCC-B97F-B75A47E3DFE0}" destId="{151E5CCF-3BA3-4CB5-B34A-FF8A37CC5E18}" srcOrd="0" destOrd="0" presId="urn:microsoft.com/office/officeart/2018/5/layout/IconLeafLabelList"/>
    <dgm:cxn modelId="{37054F7B-0829-4452-A58D-B0ED17B23BBA}" type="presOf" srcId="{760DEB80-3ABB-41F4-817B-4E49D75D8BC3}" destId="{BE5B729C-834C-468E-8C88-F5F6D913ECD7}" srcOrd="0" destOrd="0" presId="urn:microsoft.com/office/officeart/2018/5/layout/IconLeafLabelList"/>
    <dgm:cxn modelId="{F4BA7C7B-1669-494B-A87A-E7C3E97C91C0}" srcId="{69EA8E80-E86E-4FCE-9ED3-DD035FF18CB3}" destId="{760DEB80-3ABB-41F4-817B-4E49D75D8BC3}" srcOrd="0" destOrd="0" parTransId="{825F9AD7-E277-4786-AB9D-3167E4BFCF2F}" sibTransId="{39D4E6FF-2983-4189-861C-E2C06A8F1215}"/>
    <dgm:cxn modelId="{F0CFB390-114B-402C-AADA-EAB06870310B}" type="presOf" srcId="{69EA8E80-E86E-4FCE-9ED3-DD035FF18CB3}" destId="{D842DB0D-4256-4DF4-9E61-370973A928F4}" srcOrd="0" destOrd="0" presId="urn:microsoft.com/office/officeart/2018/5/layout/IconLeafLabelList"/>
    <dgm:cxn modelId="{FC6627B6-57F5-405E-A587-E7B689B9FBE4}" srcId="{69EA8E80-E86E-4FCE-9ED3-DD035FF18CB3}" destId="{674752C1-F8E7-4A8C-B0CA-D15DEBF69038}" srcOrd="1" destOrd="0" parTransId="{7A29781C-E519-4E9A-B904-9F135570DA92}" sibTransId="{B91BFFEE-9031-415C-A7DE-EC7EAD833754}"/>
    <dgm:cxn modelId="{794CD8C8-A135-4323-B771-0BB3CA995AF1}" type="presOf" srcId="{674752C1-F8E7-4A8C-B0CA-D15DEBF69038}" destId="{A6FB2852-2132-4CB9-A4CB-42E3293EB2A7}" srcOrd="0" destOrd="0" presId="urn:microsoft.com/office/officeart/2018/5/layout/IconLeafLabelList"/>
    <dgm:cxn modelId="{FBABE8C9-3769-4F81-9D09-29B1951B1EC2}" srcId="{69EA8E80-E86E-4FCE-9ED3-DD035FF18CB3}" destId="{A5FCA897-6B08-4DCC-B97F-B75A47E3DFE0}" srcOrd="2" destOrd="0" parTransId="{ED7E9B84-2642-494B-A31C-AA450B815B2B}" sibTransId="{20268FA9-4624-4716-9816-41ED321A960B}"/>
    <dgm:cxn modelId="{F4B8145B-9F72-4191-BFBF-58F1CEF74995}" type="presParOf" srcId="{D842DB0D-4256-4DF4-9E61-370973A928F4}" destId="{D4E3D813-798F-4786-B13F-A25E60248FBA}" srcOrd="0" destOrd="0" presId="urn:microsoft.com/office/officeart/2018/5/layout/IconLeafLabelList"/>
    <dgm:cxn modelId="{B6144132-981C-47E9-9724-F55F46B4770F}" type="presParOf" srcId="{D4E3D813-798F-4786-B13F-A25E60248FBA}" destId="{0F6308B7-3E4A-453A-A38B-5B495AAE33DF}" srcOrd="0" destOrd="0" presId="urn:microsoft.com/office/officeart/2018/5/layout/IconLeafLabelList"/>
    <dgm:cxn modelId="{D239C8FD-C31C-4FC3-BAF4-28B4100B673B}" type="presParOf" srcId="{D4E3D813-798F-4786-B13F-A25E60248FBA}" destId="{B88383DD-5394-4A62-A5EB-3108678A8872}" srcOrd="1" destOrd="0" presId="urn:microsoft.com/office/officeart/2018/5/layout/IconLeafLabelList"/>
    <dgm:cxn modelId="{61F4C133-4E96-4926-B885-6294FD6EA564}" type="presParOf" srcId="{D4E3D813-798F-4786-B13F-A25E60248FBA}" destId="{DC89BE70-E3A6-4C81-BB10-EB3E7DA85728}" srcOrd="2" destOrd="0" presId="urn:microsoft.com/office/officeart/2018/5/layout/IconLeafLabelList"/>
    <dgm:cxn modelId="{43222902-A3EF-4029-9027-B6F4D7198B13}" type="presParOf" srcId="{D4E3D813-798F-4786-B13F-A25E60248FBA}" destId="{BE5B729C-834C-468E-8C88-F5F6D913ECD7}" srcOrd="3" destOrd="0" presId="urn:microsoft.com/office/officeart/2018/5/layout/IconLeafLabelList"/>
    <dgm:cxn modelId="{682E84C8-88E2-433D-AC54-7482655E4EBD}" type="presParOf" srcId="{D842DB0D-4256-4DF4-9E61-370973A928F4}" destId="{AD3F4914-198D-4286-BD6D-054CA692B041}" srcOrd="1" destOrd="0" presId="urn:microsoft.com/office/officeart/2018/5/layout/IconLeafLabelList"/>
    <dgm:cxn modelId="{D4DCABAA-4C56-4422-B611-6017E9928DE6}" type="presParOf" srcId="{D842DB0D-4256-4DF4-9E61-370973A928F4}" destId="{4CFDEBCD-6C64-4A00-B684-C5CB2C3C31EC}" srcOrd="2" destOrd="0" presId="urn:microsoft.com/office/officeart/2018/5/layout/IconLeafLabelList"/>
    <dgm:cxn modelId="{958341FC-30CA-40AC-9BA5-B1924BF58547}" type="presParOf" srcId="{4CFDEBCD-6C64-4A00-B684-C5CB2C3C31EC}" destId="{322545C3-100E-4CEF-9720-F0133B4BBC5E}" srcOrd="0" destOrd="0" presId="urn:microsoft.com/office/officeart/2018/5/layout/IconLeafLabelList"/>
    <dgm:cxn modelId="{D3C314FD-44FA-41FD-B763-D0B7893B5603}" type="presParOf" srcId="{4CFDEBCD-6C64-4A00-B684-C5CB2C3C31EC}" destId="{A5695FD4-B4D0-4F17-BEAC-09F466307C9D}" srcOrd="1" destOrd="0" presId="urn:microsoft.com/office/officeart/2018/5/layout/IconLeafLabelList"/>
    <dgm:cxn modelId="{DA76A30E-CFDD-48C4-9C40-734E9E219B5F}" type="presParOf" srcId="{4CFDEBCD-6C64-4A00-B684-C5CB2C3C31EC}" destId="{49C96627-9189-49E4-A214-D51D44CED04D}" srcOrd="2" destOrd="0" presId="urn:microsoft.com/office/officeart/2018/5/layout/IconLeafLabelList"/>
    <dgm:cxn modelId="{F6492203-EA0A-4E83-8372-01A016DC93AF}" type="presParOf" srcId="{4CFDEBCD-6C64-4A00-B684-C5CB2C3C31EC}" destId="{A6FB2852-2132-4CB9-A4CB-42E3293EB2A7}" srcOrd="3" destOrd="0" presId="urn:microsoft.com/office/officeart/2018/5/layout/IconLeafLabelList"/>
    <dgm:cxn modelId="{C5C3EF4A-AB93-473A-8C9F-2AEF7E568B2C}" type="presParOf" srcId="{D842DB0D-4256-4DF4-9E61-370973A928F4}" destId="{F498B786-D84F-4C2A-8A10-DFF052B879C1}" srcOrd="3" destOrd="0" presId="urn:microsoft.com/office/officeart/2018/5/layout/IconLeafLabelList"/>
    <dgm:cxn modelId="{EDDF9C90-52D3-433D-B95F-50E579205043}" type="presParOf" srcId="{D842DB0D-4256-4DF4-9E61-370973A928F4}" destId="{1C177746-CEF2-4092-A41A-8672CB4577EE}" srcOrd="4" destOrd="0" presId="urn:microsoft.com/office/officeart/2018/5/layout/IconLeafLabelList"/>
    <dgm:cxn modelId="{0793F40B-E1CC-48BB-B32A-2FB8FB39CFB1}" type="presParOf" srcId="{1C177746-CEF2-4092-A41A-8672CB4577EE}" destId="{60FD3BE7-FFCF-44B9-B73F-C0726976C6EB}" srcOrd="0" destOrd="0" presId="urn:microsoft.com/office/officeart/2018/5/layout/IconLeafLabelList"/>
    <dgm:cxn modelId="{12600D14-F34E-49A3-9B42-09C13DFD2E11}" type="presParOf" srcId="{1C177746-CEF2-4092-A41A-8672CB4577EE}" destId="{927BE159-1B06-44BA-BFFF-9D144E38E161}" srcOrd="1" destOrd="0" presId="urn:microsoft.com/office/officeart/2018/5/layout/IconLeafLabelList"/>
    <dgm:cxn modelId="{23C469E5-0C63-43EA-A586-989E02C4A808}" type="presParOf" srcId="{1C177746-CEF2-4092-A41A-8672CB4577EE}" destId="{78BE0B97-FF77-44D6-9B47-C60C49082DF1}" srcOrd="2" destOrd="0" presId="urn:microsoft.com/office/officeart/2018/5/layout/IconLeafLabelList"/>
    <dgm:cxn modelId="{234D438B-3165-4E9E-A323-563717AE6AD8}" type="presParOf" srcId="{1C177746-CEF2-4092-A41A-8672CB4577EE}" destId="{151E5CCF-3BA3-4CB5-B34A-FF8A37CC5E1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4BA8B9-AABE-49DC-89A6-BEB0C608E1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B4C61E-2DCC-497F-9A7A-F245E555B270}">
      <dgm:prSet/>
      <dgm:spPr/>
      <dgm:t>
        <a:bodyPr/>
        <a:lstStyle/>
        <a:p>
          <a:r>
            <a:rPr lang="en-US">
              <a:latin typeface="Amasis MT Pro"/>
            </a:rPr>
            <a:t>Emotional Intelligence is a crucial tool for managing stress.</a:t>
          </a:r>
        </a:p>
      </dgm:t>
    </dgm:pt>
    <dgm:pt modelId="{C1245763-6A75-48C9-931E-470C6074B325}" type="parTrans" cxnId="{7F87A54C-7540-407D-B1B8-21033D296D08}">
      <dgm:prSet/>
      <dgm:spPr/>
      <dgm:t>
        <a:bodyPr/>
        <a:lstStyle/>
        <a:p>
          <a:endParaRPr lang="en-US"/>
        </a:p>
      </dgm:t>
    </dgm:pt>
    <dgm:pt modelId="{66EF24BE-09A8-407A-9741-598B0B0B80AE}" type="sibTrans" cxnId="{7F87A54C-7540-407D-B1B8-21033D296D08}">
      <dgm:prSet/>
      <dgm:spPr/>
      <dgm:t>
        <a:bodyPr/>
        <a:lstStyle/>
        <a:p>
          <a:endParaRPr lang="en-US"/>
        </a:p>
      </dgm:t>
    </dgm:pt>
    <dgm:pt modelId="{AFB9B443-5E00-43EE-AD36-5A33B2003268}">
      <dgm:prSet/>
      <dgm:spPr/>
      <dgm:t>
        <a:bodyPr/>
        <a:lstStyle/>
        <a:p>
          <a:r>
            <a:rPr lang="en-US">
              <a:latin typeface="Amasis MT Pro"/>
            </a:rPr>
            <a:t>Firefighters can use EI strategies to stay resilient under pressure.</a:t>
          </a:r>
        </a:p>
      </dgm:t>
    </dgm:pt>
    <dgm:pt modelId="{D1BBFA09-CB12-45D7-BE6F-348FD080375D}" type="parTrans" cxnId="{502CA987-F8F6-4CB7-A420-FAAFB519B7D0}">
      <dgm:prSet/>
      <dgm:spPr/>
      <dgm:t>
        <a:bodyPr/>
        <a:lstStyle/>
        <a:p>
          <a:endParaRPr lang="en-US"/>
        </a:p>
      </dgm:t>
    </dgm:pt>
    <dgm:pt modelId="{BF8D63AA-BAF6-403B-A2D4-3A0B9B846E2C}" type="sibTrans" cxnId="{502CA987-F8F6-4CB7-A420-FAAFB519B7D0}">
      <dgm:prSet/>
      <dgm:spPr/>
      <dgm:t>
        <a:bodyPr/>
        <a:lstStyle/>
        <a:p>
          <a:endParaRPr lang="en-US"/>
        </a:p>
      </dgm:t>
    </dgm:pt>
    <dgm:pt modelId="{8FF11B39-2607-4EB0-A650-04A9429A9D39}">
      <dgm:prSet/>
      <dgm:spPr/>
      <dgm:t>
        <a:bodyPr/>
        <a:lstStyle/>
        <a:p>
          <a:r>
            <a:rPr lang="en-US">
              <a:latin typeface="Amasis MT Pro"/>
            </a:rPr>
            <a:t>Takeaways: Identify triggers, build connections, and develop strong coping strategies.</a:t>
          </a:r>
        </a:p>
      </dgm:t>
    </dgm:pt>
    <dgm:pt modelId="{82161860-FDE6-47C1-ADB8-B282E7FCF452}" type="parTrans" cxnId="{FA410B2E-3D96-4A7D-9B58-A18A576F84BE}">
      <dgm:prSet/>
      <dgm:spPr/>
      <dgm:t>
        <a:bodyPr/>
        <a:lstStyle/>
        <a:p>
          <a:endParaRPr lang="en-US"/>
        </a:p>
      </dgm:t>
    </dgm:pt>
    <dgm:pt modelId="{44844B7D-B596-42E2-BB73-5F792B44388F}" type="sibTrans" cxnId="{FA410B2E-3D96-4A7D-9B58-A18A576F84BE}">
      <dgm:prSet/>
      <dgm:spPr/>
      <dgm:t>
        <a:bodyPr/>
        <a:lstStyle/>
        <a:p>
          <a:endParaRPr lang="en-US"/>
        </a:p>
      </dgm:t>
    </dgm:pt>
    <dgm:pt modelId="{4B34FE5D-0787-4B2D-912E-DE4BEFF62851}" type="pres">
      <dgm:prSet presAssocID="{8C4BA8B9-AABE-49DC-89A6-BEB0C608E18C}" presName="root" presStyleCnt="0">
        <dgm:presLayoutVars>
          <dgm:dir/>
          <dgm:resizeHandles val="exact"/>
        </dgm:presLayoutVars>
      </dgm:prSet>
      <dgm:spPr/>
    </dgm:pt>
    <dgm:pt modelId="{D59D97A5-E0E1-4D0C-AD54-7868600F8810}" type="pres">
      <dgm:prSet presAssocID="{21B4C61E-2DCC-497F-9A7A-F245E555B270}" presName="compNode" presStyleCnt="0"/>
      <dgm:spPr/>
    </dgm:pt>
    <dgm:pt modelId="{E93E6095-6CBE-4A2A-A439-CA3C1056798E}" type="pres">
      <dgm:prSet presAssocID="{21B4C61E-2DCC-497F-9A7A-F245E555B270}" presName="bgRect" presStyleLbl="bgShp" presStyleIdx="0" presStyleCnt="3"/>
      <dgm:spPr/>
    </dgm:pt>
    <dgm:pt modelId="{309C5AF1-E2A6-46F9-A13C-88AC70A34F7B}" type="pres">
      <dgm:prSet presAssocID="{21B4C61E-2DCC-497F-9A7A-F245E555B2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60CC9D1-FCDB-49D9-B525-36A3B75F29AA}" type="pres">
      <dgm:prSet presAssocID="{21B4C61E-2DCC-497F-9A7A-F245E555B270}" presName="spaceRect" presStyleCnt="0"/>
      <dgm:spPr/>
    </dgm:pt>
    <dgm:pt modelId="{D7B7B196-92F8-42FB-9BED-0DDB3E5EDEC5}" type="pres">
      <dgm:prSet presAssocID="{21B4C61E-2DCC-497F-9A7A-F245E555B270}" presName="parTx" presStyleLbl="revTx" presStyleIdx="0" presStyleCnt="3">
        <dgm:presLayoutVars>
          <dgm:chMax val="0"/>
          <dgm:chPref val="0"/>
        </dgm:presLayoutVars>
      </dgm:prSet>
      <dgm:spPr/>
    </dgm:pt>
    <dgm:pt modelId="{1A4D068F-FB0A-4A2C-BA0F-14149492D4F4}" type="pres">
      <dgm:prSet presAssocID="{66EF24BE-09A8-407A-9741-598B0B0B80AE}" presName="sibTrans" presStyleCnt="0"/>
      <dgm:spPr/>
    </dgm:pt>
    <dgm:pt modelId="{8F17EDC1-0952-4B26-914A-4CF8139D0BC8}" type="pres">
      <dgm:prSet presAssocID="{AFB9B443-5E00-43EE-AD36-5A33B2003268}" presName="compNode" presStyleCnt="0"/>
      <dgm:spPr/>
    </dgm:pt>
    <dgm:pt modelId="{3A39DF6A-CEE5-4818-A638-A0024A6CDE31}" type="pres">
      <dgm:prSet presAssocID="{AFB9B443-5E00-43EE-AD36-5A33B2003268}" presName="bgRect" presStyleLbl="bgShp" presStyleIdx="1" presStyleCnt="3" custLinFactNeighborX="-8667" custLinFactNeighborY="3259"/>
      <dgm:spPr/>
    </dgm:pt>
    <dgm:pt modelId="{78504305-1689-46CD-9365-34616DB45B36}" type="pres">
      <dgm:prSet presAssocID="{AFB9B443-5E00-43EE-AD36-5A33B20032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FD9B0734-46DB-43DA-91CE-2CC8382E3378}" type="pres">
      <dgm:prSet presAssocID="{AFB9B443-5E00-43EE-AD36-5A33B2003268}" presName="spaceRect" presStyleCnt="0"/>
      <dgm:spPr/>
    </dgm:pt>
    <dgm:pt modelId="{B9E1AF0A-FB6C-4064-81A5-6F99CECC8AF0}" type="pres">
      <dgm:prSet presAssocID="{AFB9B443-5E00-43EE-AD36-5A33B2003268}" presName="parTx" presStyleLbl="revTx" presStyleIdx="1" presStyleCnt="3">
        <dgm:presLayoutVars>
          <dgm:chMax val="0"/>
          <dgm:chPref val="0"/>
        </dgm:presLayoutVars>
      </dgm:prSet>
      <dgm:spPr/>
    </dgm:pt>
    <dgm:pt modelId="{4579D50F-A689-4C19-8874-069D27CB4EE8}" type="pres">
      <dgm:prSet presAssocID="{BF8D63AA-BAF6-403B-A2D4-3A0B9B846E2C}" presName="sibTrans" presStyleCnt="0"/>
      <dgm:spPr/>
    </dgm:pt>
    <dgm:pt modelId="{03145FC1-FC12-4982-A5D7-F254F0033DDE}" type="pres">
      <dgm:prSet presAssocID="{8FF11B39-2607-4EB0-A650-04A9429A9D39}" presName="compNode" presStyleCnt="0"/>
      <dgm:spPr/>
    </dgm:pt>
    <dgm:pt modelId="{6CDBE42D-B46F-40E4-BB7C-D266BA0FF5F2}" type="pres">
      <dgm:prSet presAssocID="{8FF11B39-2607-4EB0-A650-04A9429A9D39}" presName="bgRect" presStyleLbl="bgShp" presStyleIdx="2" presStyleCnt="3"/>
      <dgm:spPr/>
    </dgm:pt>
    <dgm:pt modelId="{BA751A78-8098-4463-9084-776D15936F6F}" type="pres">
      <dgm:prSet presAssocID="{8FF11B39-2607-4EB0-A650-04A9429A9D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B623E0DB-10F1-4587-893D-54CE30A276C4}" type="pres">
      <dgm:prSet presAssocID="{8FF11B39-2607-4EB0-A650-04A9429A9D39}" presName="spaceRect" presStyleCnt="0"/>
      <dgm:spPr/>
    </dgm:pt>
    <dgm:pt modelId="{4FE48F17-ADEA-4A9B-AD18-1C818A372529}" type="pres">
      <dgm:prSet presAssocID="{8FF11B39-2607-4EB0-A650-04A9429A9D39}" presName="parTx" presStyleLbl="revTx" presStyleIdx="2" presStyleCnt="3">
        <dgm:presLayoutVars>
          <dgm:chMax val="0"/>
          <dgm:chPref val="0"/>
        </dgm:presLayoutVars>
      </dgm:prSet>
      <dgm:spPr/>
    </dgm:pt>
  </dgm:ptLst>
  <dgm:cxnLst>
    <dgm:cxn modelId="{FA410B2E-3D96-4A7D-9B58-A18A576F84BE}" srcId="{8C4BA8B9-AABE-49DC-89A6-BEB0C608E18C}" destId="{8FF11B39-2607-4EB0-A650-04A9429A9D39}" srcOrd="2" destOrd="0" parTransId="{82161860-FDE6-47C1-ADB8-B282E7FCF452}" sibTransId="{44844B7D-B596-42E2-BB73-5F792B44388F}"/>
    <dgm:cxn modelId="{4D80395B-18B8-49F9-A926-1A29E6EDE18B}" type="presOf" srcId="{8FF11B39-2607-4EB0-A650-04A9429A9D39}" destId="{4FE48F17-ADEA-4A9B-AD18-1C818A372529}" srcOrd="0" destOrd="0" presId="urn:microsoft.com/office/officeart/2018/2/layout/IconVerticalSolidList"/>
    <dgm:cxn modelId="{7F87A54C-7540-407D-B1B8-21033D296D08}" srcId="{8C4BA8B9-AABE-49DC-89A6-BEB0C608E18C}" destId="{21B4C61E-2DCC-497F-9A7A-F245E555B270}" srcOrd="0" destOrd="0" parTransId="{C1245763-6A75-48C9-931E-470C6074B325}" sibTransId="{66EF24BE-09A8-407A-9741-598B0B0B80AE}"/>
    <dgm:cxn modelId="{62D62A72-DC1D-4F83-8EBD-020640E91090}" type="presOf" srcId="{8C4BA8B9-AABE-49DC-89A6-BEB0C608E18C}" destId="{4B34FE5D-0787-4B2D-912E-DE4BEFF62851}" srcOrd="0" destOrd="0" presId="urn:microsoft.com/office/officeart/2018/2/layout/IconVerticalSolidList"/>
    <dgm:cxn modelId="{502CA987-F8F6-4CB7-A420-FAAFB519B7D0}" srcId="{8C4BA8B9-AABE-49DC-89A6-BEB0C608E18C}" destId="{AFB9B443-5E00-43EE-AD36-5A33B2003268}" srcOrd="1" destOrd="0" parTransId="{D1BBFA09-CB12-45D7-BE6F-348FD080375D}" sibTransId="{BF8D63AA-BAF6-403B-A2D4-3A0B9B846E2C}"/>
    <dgm:cxn modelId="{BFF06099-38C9-4F8F-B1BE-C364622C06D4}" type="presOf" srcId="{AFB9B443-5E00-43EE-AD36-5A33B2003268}" destId="{B9E1AF0A-FB6C-4064-81A5-6F99CECC8AF0}" srcOrd="0" destOrd="0" presId="urn:microsoft.com/office/officeart/2018/2/layout/IconVerticalSolidList"/>
    <dgm:cxn modelId="{9AEAC1BF-2696-4627-8A9C-EF7B08494F05}" type="presOf" srcId="{21B4C61E-2DCC-497F-9A7A-F245E555B270}" destId="{D7B7B196-92F8-42FB-9BED-0DDB3E5EDEC5}" srcOrd="0" destOrd="0" presId="urn:microsoft.com/office/officeart/2018/2/layout/IconVerticalSolidList"/>
    <dgm:cxn modelId="{10F654B9-E5DD-48BA-A046-2D31FC23C6A4}" type="presParOf" srcId="{4B34FE5D-0787-4B2D-912E-DE4BEFF62851}" destId="{D59D97A5-E0E1-4D0C-AD54-7868600F8810}" srcOrd="0" destOrd="0" presId="urn:microsoft.com/office/officeart/2018/2/layout/IconVerticalSolidList"/>
    <dgm:cxn modelId="{D0085FB8-61B3-445A-9E90-8EBB3D0CC8EF}" type="presParOf" srcId="{D59D97A5-E0E1-4D0C-AD54-7868600F8810}" destId="{E93E6095-6CBE-4A2A-A439-CA3C1056798E}" srcOrd="0" destOrd="0" presId="urn:microsoft.com/office/officeart/2018/2/layout/IconVerticalSolidList"/>
    <dgm:cxn modelId="{AAD1CB93-A47B-445C-BFDB-187BD5C78CE3}" type="presParOf" srcId="{D59D97A5-E0E1-4D0C-AD54-7868600F8810}" destId="{309C5AF1-E2A6-46F9-A13C-88AC70A34F7B}" srcOrd="1" destOrd="0" presId="urn:microsoft.com/office/officeart/2018/2/layout/IconVerticalSolidList"/>
    <dgm:cxn modelId="{26BAB8A9-FB79-48F9-B164-E663D66DA0DE}" type="presParOf" srcId="{D59D97A5-E0E1-4D0C-AD54-7868600F8810}" destId="{B60CC9D1-FCDB-49D9-B525-36A3B75F29AA}" srcOrd="2" destOrd="0" presId="urn:microsoft.com/office/officeart/2018/2/layout/IconVerticalSolidList"/>
    <dgm:cxn modelId="{025328F3-8E0E-432E-9829-74559421433C}" type="presParOf" srcId="{D59D97A5-E0E1-4D0C-AD54-7868600F8810}" destId="{D7B7B196-92F8-42FB-9BED-0DDB3E5EDEC5}" srcOrd="3" destOrd="0" presId="urn:microsoft.com/office/officeart/2018/2/layout/IconVerticalSolidList"/>
    <dgm:cxn modelId="{F91F1175-2B8D-4DF4-8937-CF6B2D5562DA}" type="presParOf" srcId="{4B34FE5D-0787-4B2D-912E-DE4BEFF62851}" destId="{1A4D068F-FB0A-4A2C-BA0F-14149492D4F4}" srcOrd="1" destOrd="0" presId="urn:microsoft.com/office/officeart/2018/2/layout/IconVerticalSolidList"/>
    <dgm:cxn modelId="{9DD3A1CA-6994-4D7C-9E5A-002625B86664}" type="presParOf" srcId="{4B34FE5D-0787-4B2D-912E-DE4BEFF62851}" destId="{8F17EDC1-0952-4B26-914A-4CF8139D0BC8}" srcOrd="2" destOrd="0" presId="urn:microsoft.com/office/officeart/2018/2/layout/IconVerticalSolidList"/>
    <dgm:cxn modelId="{BD0B6740-D651-4FBC-8F9E-248C479B8D34}" type="presParOf" srcId="{8F17EDC1-0952-4B26-914A-4CF8139D0BC8}" destId="{3A39DF6A-CEE5-4818-A638-A0024A6CDE31}" srcOrd="0" destOrd="0" presId="urn:microsoft.com/office/officeart/2018/2/layout/IconVerticalSolidList"/>
    <dgm:cxn modelId="{F67AF5BB-1249-476D-B7F8-A0DD1641C02E}" type="presParOf" srcId="{8F17EDC1-0952-4B26-914A-4CF8139D0BC8}" destId="{78504305-1689-46CD-9365-34616DB45B36}" srcOrd="1" destOrd="0" presId="urn:microsoft.com/office/officeart/2018/2/layout/IconVerticalSolidList"/>
    <dgm:cxn modelId="{6C687A31-0D07-42CE-85E9-22DFC5AD317B}" type="presParOf" srcId="{8F17EDC1-0952-4B26-914A-4CF8139D0BC8}" destId="{FD9B0734-46DB-43DA-91CE-2CC8382E3378}" srcOrd="2" destOrd="0" presId="urn:microsoft.com/office/officeart/2018/2/layout/IconVerticalSolidList"/>
    <dgm:cxn modelId="{6A2CD29F-6F58-40E8-91E1-0B39628B3B9E}" type="presParOf" srcId="{8F17EDC1-0952-4B26-914A-4CF8139D0BC8}" destId="{B9E1AF0A-FB6C-4064-81A5-6F99CECC8AF0}" srcOrd="3" destOrd="0" presId="urn:microsoft.com/office/officeart/2018/2/layout/IconVerticalSolidList"/>
    <dgm:cxn modelId="{260B5305-CDD5-4398-98E3-A6517602D6BF}" type="presParOf" srcId="{4B34FE5D-0787-4B2D-912E-DE4BEFF62851}" destId="{4579D50F-A689-4C19-8874-069D27CB4EE8}" srcOrd="3" destOrd="0" presId="urn:microsoft.com/office/officeart/2018/2/layout/IconVerticalSolidList"/>
    <dgm:cxn modelId="{90925807-679B-44CD-907D-8879688F2200}" type="presParOf" srcId="{4B34FE5D-0787-4B2D-912E-DE4BEFF62851}" destId="{03145FC1-FC12-4982-A5D7-F254F0033DDE}" srcOrd="4" destOrd="0" presId="urn:microsoft.com/office/officeart/2018/2/layout/IconVerticalSolidList"/>
    <dgm:cxn modelId="{BCDAD505-10F0-4D6B-BF00-432F66CC901C}" type="presParOf" srcId="{03145FC1-FC12-4982-A5D7-F254F0033DDE}" destId="{6CDBE42D-B46F-40E4-BB7C-D266BA0FF5F2}" srcOrd="0" destOrd="0" presId="urn:microsoft.com/office/officeart/2018/2/layout/IconVerticalSolidList"/>
    <dgm:cxn modelId="{3257C0D4-6763-4499-B5BF-59B9548FEF5B}" type="presParOf" srcId="{03145FC1-FC12-4982-A5D7-F254F0033DDE}" destId="{BA751A78-8098-4463-9084-776D15936F6F}" srcOrd="1" destOrd="0" presId="urn:microsoft.com/office/officeart/2018/2/layout/IconVerticalSolidList"/>
    <dgm:cxn modelId="{E30873EE-D582-42DE-A8E1-60CD02DFFAA1}" type="presParOf" srcId="{03145FC1-FC12-4982-A5D7-F254F0033DDE}" destId="{B623E0DB-10F1-4587-893D-54CE30A276C4}" srcOrd="2" destOrd="0" presId="urn:microsoft.com/office/officeart/2018/2/layout/IconVerticalSolidList"/>
    <dgm:cxn modelId="{24711AAF-D57D-4D3B-BE03-80DEF241872F}" type="presParOf" srcId="{03145FC1-FC12-4982-A5D7-F254F0033DDE}" destId="{4FE48F17-ADEA-4A9B-AD18-1C818A3725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DC413-E102-4EDE-99A6-7BFE21EF9FA2}"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CCFFDF3B-CDB1-4507-B966-5AA9545C6671}">
      <dgm:prSet custT="1"/>
      <dgm:spPr/>
      <dgm:t>
        <a:bodyPr/>
        <a:lstStyle/>
        <a:p>
          <a:r>
            <a:rPr lang="en-US" sz="1400" b="1">
              <a:latin typeface="Amasis MT Pro" panose="02040504050005020304" pitchFamily="18" charset="0"/>
            </a:rPr>
            <a:t>Self-Perception </a:t>
          </a:r>
        </a:p>
        <a:p>
          <a:endParaRPr lang="en-US" sz="200" b="1">
            <a:latin typeface="Amasis MT Pro" panose="02040504050005020304" pitchFamily="18" charset="0"/>
          </a:endParaRPr>
        </a:p>
        <a:p>
          <a:r>
            <a:rPr lang="en-US" sz="1400" b="1">
              <a:latin typeface="Amasis MT Pro" panose="02040504050005020304" pitchFamily="18" charset="0"/>
            </a:rPr>
            <a:t>Knowing Yourself</a:t>
          </a:r>
        </a:p>
      </dgm:t>
    </dgm:pt>
    <dgm:pt modelId="{65C112BE-7ABA-40CA-B50A-08D730682A81}" type="parTrans" cxnId="{B60B8881-215B-4240-A061-8F8DEA9D57F8}">
      <dgm:prSet/>
      <dgm:spPr/>
      <dgm:t>
        <a:bodyPr/>
        <a:lstStyle/>
        <a:p>
          <a:endParaRPr lang="en-US"/>
        </a:p>
      </dgm:t>
    </dgm:pt>
    <dgm:pt modelId="{7787CC9A-0AC1-47C4-84D3-8EA10BBCB3D9}" type="sibTrans" cxnId="{B60B8881-215B-4240-A061-8F8DEA9D57F8}">
      <dgm:prSet/>
      <dgm:spPr/>
      <dgm:t>
        <a:bodyPr/>
        <a:lstStyle/>
        <a:p>
          <a:endParaRPr lang="en-US"/>
        </a:p>
      </dgm:t>
    </dgm:pt>
    <dgm:pt modelId="{A1F20833-3640-44CF-8A66-0A8146D9499E}">
      <dgm:prSet custT="1"/>
      <dgm:spPr/>
      <dgm:t>
        <a:bodyPr/>
        <a:lstStyle/>
        <a:p>
          <a:r>
            <a:rPr lang="en-US" sz="1400" b="1">
              <a:latin typeface="Amasis MT Pro" panose="02040504050005020304" pitchFamily="18" charset="0"/>
            </a:rPr>
            <a:t>Self-Expression </a:t>
          </a:r>
        </a:p>
        <a:p>
          <a:endParaRPr lang="en-US" sz="200" b="1">
            <a:latin typeface="Amasis MT Pro" panose="02040504050005020304" pitchFamily="18" charset="0"/>
          </a:endParaRPr>
        </a:p>
        <a:p>
          <a:r>
            <a:rPr lang="en-US" sz="1400" b="1">
              <a:latin typeface="Amasis MT Pro" panose="02040504050005020304" pitchFamily="18" charset="0"/>
            </a:rPr>
            <a:t>Expressing Yourself</a:t>
          </a:r>
          <a:endParaRPr lang="en-US" sz="1400">
            <a:latin typeface="Amasis MT Pro" panose="02040504050005020304" pitchFamily="18" charset="0"/>
          </a:endParaRPr>
        </a:p>
      </dgm:t>
    </dgm:pt>
    <dgm:pt modelId="{06AFF9EE-4EEC-4C57-BA8C-3FCD20576CED}" type="parTrans" cxnId="{A6F492DE-E56E-43ED-9F08-50E8D2C6C167}">
      <dgm:prSet/>
      <dgm:spPr/>
      <dgm:t>
        <a:bodyPr/>
        <a:lstStyle/>
        <a:p>
          <a:endParaRPr lang="en-US"/>
        </a:p>
      </dgm:t>
    </dgm:pt>
    <dgm:pt modelId="{FD86399E-F923-49CB-A530-03224508235A}" type="sibTrans" cxnId="{A6F492DE-E56E-43ED-9F08-50E8D2C6C167}">
      <dgm:prSet/>
      <dgm:spPr/>
      <dgm:t>
        <a:bodyPr/>
        <a:lstStyle/>
        <a:p>
          <a:endParaRPr lang="en-US"/>
        </a:p>
      </dgm:t>
    </dgm:pt>
    <dgm:pt modelId="{B38B3D1C-99E6-4FAE-ADC0-8E501D959740}">
      <dgm:prSet custT="1"/>
      <dgm:spPr/>
      <dgm:t>
        <a:bodyPr/>
        <a:lstStyle/>
        <a:p>
          <a:r>
            <a:rPr lang="en-US" sz="1400" b="1">
              <a:latin typeface="Amasis MT Pro" panose="02040504050005020304" pitchFamily="18" charset="0"/>
            </a:rPr>
            <a:t>Interpersonal</a:t>
          </a:r>
        </a:p>
        <a:p>
          <a:r>
            <a:rPr lang="en-US" sz="200" b="1">
              <a:latin typeface="Amasis MT Pro" panose="02040504050005020304" pitchFamily="18" charset="0"/>
            </a:rPr>
            <a:t> </a:t>
          </a:r>
        </a:p>
        <a:p>
          <a:r>
            <a:rPr lang="en-US" sz="1400" b="1">
              <a:latin typeface="Amasis MT Pro" panose="02040504050005020304" pitchFamily="18" charset="0"/>
            </a:rPr>
            <a:t>Connecting with Others</a:t>
          </a:r>
          <a:endParaRPr lang="en-US" sz="1000"/>
        </a:p>
      </dgm:t>
    </dgm:pt>
    <dgm:pt modelId="{81935AF5-A8A3-4615-8712-B02217AD4B28}" type="parTrans" cxnId="{C333CDD0-18C4-4CA8-AC78-9FA5530F98E4}">
      <dgm:prSet/>
      <dgm:spPr/>
      <dgm:t>
        <a:bodyPr/>
        <a:lstStyle/>
        <a:p>
          <a:endParaRPr lang="en-US"/>
        </a:p>
      </dgm:t>
    </dgm:pt>
    <dgm:pt modelId="{ACCF8BAF-F1C2-4C58-872A-8E200E93D74A}" type="sibTrans" cxnId="{C333CDD0-18C4-4CA8-AC78-9FA5530F98E4}">
      <dgm:prSet/>
      <dgm:spPr/>
      <dgm:t>
        <a:bodyPr/>
        <a:lstStyle/>
        <a:p>
          <a:endParaRPr lang="en-US"/>
        </a:p>
      </dgm:t>
    </dgm:pt>
    <dgm:pt modelId="{0FBAE024-686B-40BB-ADF5-0A77D9BA2BEA}">
      <dgm:prSet custT="1"/>
      <dgm:spPr/>
      <dgm:t>
        <a:bodyPr/>
        <a:lstStyle/>
        <a:p>
          <a:r>
            <a:rPr lang="en-US" sz="1400" b="1">
              <a:latin typeface="Amasis MT Pro" panose="02040504050005020304" pitchFamily="18" charset="0"/>
            </a:rPr>
            <a:t>Decision-Making </a:t>
          </a:r>
        </a:p>
        <a:p>
          <a:endParaRPr lang="en-US" sz="200" b="1">
            <a:latin typeface="Amasis MT Pro" panose="02040504050005020304" pitchFamily="18" charset="0"/>
          </a:endParaRPr>
        </a:p>
        <a:p>
          <a:r>
            <a:rPr lang="en-US" sz="1400" b="1">
              <a:latin typeface="Amasis MT Pro" panose="02040504050005020304" pitchFamily="18" charset="0"/>
            </a:rPr>
            <a:t>Making Smart Choices</a:t>
          </a:r>
          <a:endParaRPr lang="en-US" sz="1400">
            <a:latin typeface="Amasis MT Pro" panose="02040504050005020304" pitchFamily="18" charset="0"/>
          </a:endParaRPr>
        </a:p>
      </dgm:t>
    </dgm:pt>
    <dgm:pt modelId="{E9AB1A5A-C5E4-4280-838E-F06DB67B450C}" type="parTrans" cxnId="{145D0E25-47D3-462B-88CF-77BFFEDA5182}">
      <dgm:prSet/>
      <dgm:spPr/>
      <dgm:t>
        <a:bodyPr/>
        <a:lstStyle/>
        <a:p>
          <a:endParaRPr lang="en-US"/>
        </a:p>
      </dgm:t>
    </dgm:pt>
    <dgm:pt modelId="{66A3E36D-879A-4ACB-8944-171C45F0E7AC}" type="sibTrans" cxnId="{145D0E25-47D3-462B-88CF-77BFFEDA5182}">
      <dgm:prSet/>
      <dgm:spPr/>
      <dgm:t>
        <a:bodyPr/>
        <a:lstStyle/>
        <a:p>
          <a:endParaRPr lang="en-US"/>
        </a:p>
      </dgm:t>
    </dgm:pt>
    <dgm:pt modelId="{17E1C366-4CC0-4FC0-9AB2-58217831ECF7}">
      <dgm:prSet custT="1"/>
      <dgm:spPr/>
      <dgm:t>
        <a:bodyPr/>
        <a:lstStyle/>
        <a:p>
          <a:r>
            <a:rPr lang="en-US" sz="1400" b="1">
              <a:latin typeface="Amasis MT Pro" panose="02040504050005020304" pitchFamily="18" charset="0"/>
            </a:rPr>
            <a:t>Stress Management</a:t>
          </a:r>
        </a:p>
        <a:p>
          <a:endParaRPr lang="en-US" sz="200" b="1">
            <a:latin typeface="Amasis MT Pro" panose="02040504050005020304" pitchFamily="18" charset="0"/>
          </a:endParaRPr>
        </a:p>
        <a:p>
          <a:r>
            <a:rPr lang="en-US" sz="1400" b="1">
              <a:latin typeface="Amasis MT Pro" panose="02040504050005020304" pitchFamily="18" charset="0"/>
            </a:rPr>
            <a:t>Handling Stress</a:t>
          </a:r>
          <a:endParaRPr lang="en-US" sz="1400">
            <a:latin typeface="Amasis MT Pro" panose="02040504050005020304" pitchFamily="18" charset="0"/>
          </a:endParaRPr>
        </a:p>
      </dgm:t>
    </dgm:pt>
    <dgm:pt modelId="{DACB4FB3-A3D3-4EAA-A0A9-3197530E925C}" type="sibTrans" cxnId="{853599AC-A928-498A-82A8-88AEF9D8D259}">
      <dgm:prSet/>
      <dgm:spPr/>
      <dgm:t>
        <a:bodyPr/>
        <a:lstStyle/>
        <a:p>
          <a:endParaRPr lang="en-US"/>
        </a:p>
      </dgm:t>
    </dgm:pt>
    <dgm:pt modelId="{DD294579-1D0B-42B6-86BA-9DBDDA889862}" type="parTrans" cxnId="{853599AC-A928-498A-82A8-88AEF9D8D259}">
      <dgm:prSet/>
      <dgm:spPr/>
      <dgm:t>
        <a:bodyPr/>
        <a:lstStyle/>
        <a:p>
          <a:endParaRPr lang="en-US"/>
        </a:p>
      </dgm:t>
    </dgm:pt>
    <dgm:pt modelId="{C70245AC-353B-4F98-ABFD-340105100771}" type="pres">
      <dgm:prSet presAssocID="{37BDC413-E102-4EDE-99A6-7BFE21EF9FA2}" presName="cycle" presStyleCnt="0">
        <dgm:presLayoutVars>
          <dgm:dir/>
          <dgm:resizeHandles val="exact"/>
        </dgm:presLayoutVars>
      </dgm:prSet>
      <dgm:spPr/>
    </dgm:pt>
    <dgm:pt modelId="{1B0D1E8D-5C10-4A5B-8490-D3211AD04030}" type="pres">
      <dgm:prSet presAssocID="{CCFFDF3B-CDB1-4507-B966-5AA9545C6671}" presName="node" presStyleLbl="node1" presStyleIdx="0" presStyleCnt="5">
        <dgm:presLayoutVars>
          <dgm:bulletEnabled val="1"/>
        </dgm:presLayoutVars>
      </dgm:prSet>
      <dgm:spPr/>
    </dgm:pt>
    <dgm:pt modelId="{EA0A12D4-AB8A-47DF-8817-A2D7666A5340}" type="pres">
      <dgm:prSet presAssocID="{CCFFDF3B-CDB1-4507-B966-5AA9545C6671}" presName="spNode" presStyleCnt="0"/>
      <dgm:spPr/>
    </dgm:pt>
    <dgm:pt modelId="{F2257E6D-25DC-4366-8619-04DB9E825272}" type="pres">
      <dgm:prSet presAssocID="{7787CC9A-0AC1-47C4-84D3-8EA10BBCB3D9}" presName="sibTrans" presStyleLbl="sibTrans1D1" presStyleIdx="0" presStyleCnt="5"/>
      <dgm:spPr/>
    </dgm:pt>
    <dgm:pt modelId="{0AC5030A-F527-4544-80EF-84A645086B84}" type="pres">
      <dgm:prSet presAssocID="{A1F20833-3640-44CF-8A66-0A8146D9499E}" presName="node" presStyleLbl="node1" presStyleIdx="1" presStyleCnt="5" custRadScaleRad="99944" custRadScaleInc="492">
        <dgm:presLayoutVars>
          <dgm:bulletEnabled val="1"/>
        </dgm:presLayoutVars>
      </dgm:prSet>
      <dgm:spPr/>
    </dgm:pt>
    <dgm:pt modelId="{8A6A101D-D373-4DBA-8AAB-B4B00BC2D31A}" type="pres">
      <dgm:prSet presAssocID="{A1F20833-3640-44CF-8A66-0A8146D9499E}" presName="spNode" presStyleCnt="0"/>
      <dgm:spPr/>
    </dgm:pt>
    <dgm:pt modelId="{1944578F-06CB-46CE-9899-355001ACFF35}" type="pres">
      <dgm:prSet presAssocID="{FD86399E-F923-49CB-A530-03224508235A}" presName="sibTrans" presStyleLbl="sibTrans1D1" presStyleIdx="1" presStyleCnt="5"/>
      <dgm:spPr/>
    </dgm:pt>
    <dgm:pt modelId="{7A984986-FF55-4E8F-967C-D3B840C46F0A}" type="pres">
      <dgm:prSet presAssocID="{B38B3D1C-99E6-4FAE-ADC0-8E501D959740}" presName="node" presStyleLbl="node1" presStyleIdx="2" presStyleCnt="5">
        <dgm:presLayoutVars>
          <dgm:bulletEnabled val="1"/>
        </dgm:presLayoutVars>
      </dgm:prSet>
      <dgm:spPr/>
    </dgm:pt>
    <dgm:pt modelId="{06C8E849-7C2C-429F-B26F-4047F918DDDB}" type="pres">
      <dgm:prSet presAssocID="{B38B3D1C-99E6-4FAE-ADC0-8E501D959740}" presName="spNode" presStyleCnt="0"/>
      <dgm:spPr/>
    </dgm:pt>
    <dgm:pt modelId="{0F1318DA-DEF6-4D68-AA7B-92708681BB16}" type="pres">
      <dgm:prSet presAssocID="{ACCF8BAF-F1C2-4C58-872A-8E200E93D74A}" presName="sibTrans" presStyleLbl="sibTrans1D1" presStyleIdx="2" presStyleCnt="5"/>
      <dgm:spPr/>
    </dgm:pt>
    <dgm:pt modelId="{1E9E713E-5C3F-448B-B351-509FF229C735}" type="pres">
      <dgm:prSet presAssocID="{0FBAE024-686B-40BB-ADF5-0A77D9BA2BEA}" presName="node" presStyleLbl="node1" presStyleIdx="3" presStyleCnt="5">
        <dgm:presLayoutVars>
          <dgm:bulletEnabled val="1"/>
        </dgm:presLayoutVars>
      </dgm:prSet>
      <dgm:spPr/>
    </dgm:pt>
    <dgm:pt modelId="{2C8AD3AC-75C5-4340-9AD4-DE84FAF34ECD}" type="pres">
      <dgm:prSet presAssocID="{0FBAE024-686B-40BB-ADF5-0A77D9BA2BEA}" presName="spNode" presStyleCnt="0"/>
      <dgm:spPr/>
    </dgm:pt>
    <dgm:pt modelId="{DEE94780-DA6C-418E-8E2B-9971E5F11AA5}" type="pres">
      <dgm:prSet presAssocID="{66A3E36D-879A-4ACB-8944-171C45F0E7AC}" presName="sibTrans" presStyleLbl="sibTrans1D1" presStyleIdx="3" presStyleCnt="5"/>
      <dgm:spPr/>
    </dgm:pt>
    <dgm:pt modelId="{6C065714-74B8-47BD-AFCF-BE63CD6DDA8B}" type="pres">
      <dgm:prSet presAssocID="{17E1C366-4CC0-4FC0-9AB2-58217831ECF7}" presName="node" presStyleLbl="node1" presStyleIdx="4" presStyleCnt="5">
        <dgm:presLayoutVars>
          <dgm:bulletEnabled val="1"/>
        </dgm:presLayoutVars>
      </dgm:prSet>
      <dgm:spPr/>
    </dgm:pt>
    <dgm:pt modelId="{21F4DEB3-F904-4796-A32B-73205F91709E}" type="pres">
      <dgm:prSet presAssocID="{17E1C366-4CC0-4FC0-9AB2-58217831ECF7}" presName="spNode" presStyleCnt="0"/>
      <dgm:spPr/>
    </dgm:pt>
    <dgm:pt modelId="{F294857F-0466-417E-897C-FD0C5D98C3A2}" type="pres">
      <dgm:prSet presAssocID="{DACB4FB3-A3D3-4EAA-A0A9-3197530E925C}" presName="sibTrans" presStyleLbl="sibTrans1D1" presStyleIdx="4" presStyleCnt="5"/>
      <dgm:spPr/>
    </dgm:pt>
  </dgm:ptLst>
  <dgm:cxnLst>
    <dgm:cxn modelId="{F46C5407-35BF-4238-98DD-05553328F6A8}" type="presOf" srcId="{37BDC413-E102-4EDE-99A6-7BFE21EF9FA2}" destId="{C70245AC-353B-4F98-ABFD-340105100771}" srcOrd="0" destOrd="0" presId="urn:microsoft.com/office/officeart/2005/8/layout/cycle5"/>
    <dgm:cxn modelId="{507D9723-FC59-4379-95F9-FE37BCB021F0}" type="presOf" srcId="{17E1C366-4CC0-4FC0-9AB2-58217831ECF7}" destId="{6C065714-74B8-47BD-AFCF-BE63CD6DDA8B}" srcOrd="0" destOrd="0" presId="urn:microsoft.com/office/officeart/2005/8/layout/cycle5"/>
    <dgm:cxn modelId="{60E3D423-8C74-435C-8DC2-2B050967809C}" type="presOf" srcId="{FD86399E-F923-49CB-A530-03224508235A}" destId="{1944578F-06CB-46CE-9899-355001ACFF35}" srcOrd="0" destOrd="0" presId="urn:microsoft.com/office/officeart/2005/8/layout/cycle5"/>
    <dgm:cxn modelId="{145D0E25-47D3-462B-88CF-77BFFEDA5182}" srcId="{37BDC413-E102-4EDE-99A6-7BFE21EF9FA2}" destId="{0FBAE024-686B-40BB-ADF5-0A77D9BA2BEA}" srcOrd="3" destOrd="0" parTransId="{E9AB1A5A-C5E4-4280-838E-F06DB67B450C}" sibTransId="{66A3E36D-879A-4ACB-8944-171C45F0E7AC}"/>
    <dgm:cxn modelId="{E9390252-91E3-4746-8809-CEE200C2E3A0}" type="presOf" srcId="{0FBAE024-686B-40BB-ADF5-0A77D9BA2BEA}" destId="{1E9E713E-5C3F-448B-B351-509FF229C735}" srcOrd="0" destOrd="0" presId="urn:microsoft.com/office/officeart/2005/8/layout/cycle5"/>
    <dgm:cxn modelId="{B60B8881-215B-4240-A061-8F8DEA9D57F8}" srcId="{37BDC413-E102-4EDE-99A6-7BFE21EF9FA2}" destId="{CCFFDF3B-CDB1-4507-B966-5AA9545C6671}" srcOrd="0" destOrd="0" parTransId="{65C112BE-7ABA-40CA-B50A-08D730682A81}" sibTransId="{7787CC9A-0AC1-47C4-84D3-8EA10BBCB3D9}"/>
    <dgm:cxn modelId="{F0CFEE83-4C53-45FC-A4B1-1F05818FAA2A}" type="presOf" srcId="{A1F20833-3640-44CF-8A66-0A8146D9499E}" destId="{0AC5030A-F527-4544-80EF-84A645086B84}" srcOrd="0" destOrd="0" presId="urn:microsoft.com/office/officeart/2005/8/layout/cycle5"/>
    <dgm:cxn modelId="{DE8CCA95-99FA-4DE7-9F55-D92433075FC4}" type="presOf" srcId="{CCFFDF3B-CDB1-4507-B966-5AA9545C6671}" destId="{1B0D1E8D-5C10-4A5B-8490-D3211AD04030}" srcOrd="0" destOrd="0" presId="urn:microsoft.com/office/officeart/2005/8/layout/cycle5"/>
    <dgm:cxn modelId="{853599AC-A928-498A-82A8-88AEF9D8D259}" srcId="{37BDC413-E102-4EDE-99A6-7BFE21EF9FA2}" destId="{17E1C366-4CC0-4FC0-9AB2-58217831ECF7}" srcOrd="4" destOrd="0" parTransId="{DD294579-1D0B-42B6-86BA-9DBDDA889862}" sibTransId="{DACB4FB3-A3D3-4EAA-A0A9-3197530E925C}"/>
    <dgm:cxn modelId="{861977B2-F5D1-471F-B878-B61AE1BB223B}" type="presOf" srcId="{66A3E36D-879A-4ACB-8944-171C45F0E7AC}" destId="{DEE94780-DA6C-418E-8E2B-9971E5F11AA5}" srcOrd="0" destOrd="0" presId="urn:microsoft.com/office/officeart/2005/8/layout/cycle5"/>
    <dgm:cxn modelId="{A037F4BF-A8B2-45F4-BA01-F5D28BA3F5E1}" type="presOf" srcId="{DACB4FB3-A3D3-4EAA-A0A9-3197530E925C}" destId="{F294857F-0466-417E-897C-FD0C5D98C3A2}" srcOrd="0" destOrd="0" presId="urn:microsoft.com/office/officeart/2005/8/layout/cycle5"/>
    <dgm:cxn modelId="{954BABD0-0595-46E2-B7C0-BCF0CF25AD65}" type="presOf" srcId="{B38B3D1C-99E6-4FAE-ADC0-8E501D959740}" destId="{7A984986-FF55-4E8F-967C-D3B840C46F0A}" srcOrd="0" destOrd="0" presId="urn:microsoft.com/office/officeart/2005/8/layout/cycle5"/>
    <dgm:cxn modelId="{C333CDD0-18C4-4CA8-AC78-9FA5530F98E4}" srcId="{37BDC413-E102-4EDE-99A6-7BFE21EF9FA2}" destId="{B38B3D1C-99E6-4FAE-ADC0-8E501D959740}" srcOrd="2" destOrd="0" parTransId="{81935AF5-A8A3-4615-8712-B02217AD4B28}" sibTransId="{ACCF8BAF-F1C2-4C58-872A-8E200E93D74A}"/>
    <dgm:cxn modelId="{A911C0D2-4DDD-44CF-9FDF-4A1A2ED8C0B6}" type="presOf" srcId="{7787CC9A-0AC1-47C4-84D3-8EA10BBCB3D9}" destId="{F2257E6D-25DC-4366-8619-04DB9E825272}" srcOrd="0" destOrd="0" presId="urn:microsoft.com/office/officeart/2005/8/layout/cycle5"/>
    <dgm:cxn modelId="{2C673DDA-D9C5-45F2-9387-15E1E4D8269F}" type="presOf" srcId="{ACCF8BAF-F1C2-4C58-872A-8E200E93D74A}" destId="{0F1318DA-DEF6-4D68-AA7B-92708681BB16}" srcOrd="0" destOrd="0" presId="urn:microsoft.com/office/officeart/2005/8/layout/cycle5"/>
    <dgm:cxn modelId="{A6F492DE-E56E-43ED-9F08-50E8D2C6C167}" srcId="{37BDC413-E102-4EDE-99A6-7BFE21EF9FA2}" destId="{A1F20833-3640-44CF-8A66-0A8146D9499E}" srcOrd="1" destOrd="0" parTransId="{06AFF9EE-4EEC-4C57-BA8C-3FCD20576CED}" sibTransId="{FD86399E-F923-49CB-A530-03224508235A}"/>
    <dgm:cxn modelId="{731F01DD-5F5B-475F-91EE-FA780AD47E39}" type="presParOf" srcId="{C70245AC-353B-4F98-ABFD-340105100771}" destId="{1B0D1E8D-5C10-4A5B-8490-D3211AD04030}" srcOrd="0" destOrd="0" presId="urn:microsoft.com/office/officeart/2005/8/layout/cycle5"/>
    <dgm:cxn modelId="{5AFFF113-CF83-4D2D-A3E6-B716E594A81B}" type="presParOf" srcId="{C70245AC-353B-4F98-ABFD-340105100771}" destId="{EA0A12D4-AB8A-47DF-8817-A2D7666A5340}" srcOrd="1" destOrd="0" presId="urn:microsoft.com/office/officeart/2005/8/layout/cycle5"/>
    <dgm:cxn modelId="{9F1B575C-48DE-427F-A14E-C0175D4A4485}" type="presParOf" srcId="{C70245AC-353B-4F98-ABFD-340105100771}" destId="{F2257E6D-25DC-4366-8619-04DB9E825272}" srcOrd="2" destOrd="0" presId="urn:microsoft.com/office/officeart/2005/8/layout/cycle5"/>
    <dgm:cxn modelId="{6E597BB0-C892-49F8-86D9-B6D7AFCA18B4}" type="presParOf" srcId="{C70245AC-353B-4F98-ABFD-340105100771}" destId="{0AC5030A-F527-4544-80EF-84A645086B84}" srcOrd="3" destOrd="0" presId="urn:microsoft.com/office/officeart/2005/8/layout/cycle5"/>
    <dgm:cxn modelId="{803F4435-2E99-4C4D-8319-D65D2FB8FB0E}" type="presParOf" srcId="{C70245AC-353B-4F98-ABFD-340105100771}" destId="{8A6A101D-D373-4DBA-8AAB-B4B00BC2D31A}" srcOrd="4" destOrd="0" presId="urn:microsoft.com/office/officeart/2005/8/layout/cycle5"/>
    <dgm:cxn modelId="{7AE8C7E4-02A3-42DC-9BD1-8D5BA62BE08E}" type="presParOf" srcId="{C70245AC-353B-4F98-ABFD-340105100771}" destId="{1944578F-06CB-46CE-9899-355001ACFF35}" srcOrd="5" destOrd="0" presId="urn:microsoft.com/office/officeart/2005/8/layout/cycle5"/>
    <dgm:cxn modelId="{D3642E6B-6A84-4D86-9DBC-EB917CAF8DFB}" type="presParOf" srcId="{C70245AC-353B-4F98-ABFD-340105100771}" destId="{7A984986-FF55-4E8F-967C-D3B840C46F0A}" srcOrd="6" destOrd="0" presId="urn:microsoft.com/office/officeart/2005/8/layout/cycle5"/>
    <dgm:cxn modelId="{57A7F1CA-2E3B-4E1F-9BB3-E7570BC98A00}" type="presParOf" srcId="{C70245AC-353B-4F98-ABFD-340105100771}" destId="{06C8E849-7C2C-429F-B26F-4047F918DDDB}" srcOrd="7" destOrd="0" presId="urn:microsoft.com/office/officeart/2005/8/layout/cycle5"/>
    <dgm:cxn modelId="{2A128A08-5CE4-416A-9CCA-5BB7800D4C4F}" type="presParOf" srcId="{C70245AC-353B-4F98-ABFD-340105100771}" destId="{0F1318DA-DEF6-4D68-AA7B-92708681BB16}" srcOrd="8" destOrd="0" presId="urn:microsoft.com/office/officeart/2005/8/layout/cycle5"/>
    <dgm:cxn modelId="{070D5AB2-00A7-42C4-AA02-3AE9FC5E0B80}" type="presParOf" srcId="{C70245AC-353B-4F98-ABFD-340105100771}" destId="{1E9E713E-5C3F-448B-B351-509FF229C735}" srcOrd="9" destOrd="0" presId="urn:microsoft.com/office/officeart/2005/8/layout/cycle5"/>
    <dgm:cxn modelId="{B40F7827-FD80-484C-81C6-FA4B09CDE67A}" type="presParOf" srcId="{C70245AC-353B-4F98-ABFD-340105100771}" destId="{2C8AD3AC-75C5-4340-9AD4-DE84FAF34ECD}" srcOrd="10" destOrd="0" presId="urn:microsoft.com/office/officeart/2005/8/layout/cycle5"/>
    <dgm:cxn modelId="{366C63FF-1748-4437-871B-E80D50C33213}" type="presParOf" srcId="{C70245AC-353B-4F98-ABFD-340105100771}" destId="{DEE94780-DA6C-418E-8E2B-9971E5F11AA5}" srcOrd="11" destOrd="0" presId="urn:microsoft.com/office/officeart/2005/8/layout/cycle5"/>
    <dgm:cxn modelId="{01D21763-086A-4CC3-9BA3-BB88E4BAE4E9}" type="presParOf" srcId="{C70245AC-353B-4F98-ABFD-340105100771}" destId="{6C065714-74B8-47BD-AFCF-BE63CD6DDA8B}" srcOrd="12" destOrd="0" presId="urn:microsoft.com/office/officeart/2005/8/layout/cycle5"/>
    <dgm:cxn modelId="{A3ADFF64-B4AA-46C7-B67A-B8CBA06A542F}" type="presParOf" srcId="{C70245AC-353B-4F98-ABFD-340105100771}" destId="{21F4DEB3-F904-4796-A32B-73205F91709E}" srcOrd="13" destOrd="0" presId="urn:microsoft.com/office/officeart/2005/8/layout/cycle5"/>
    <dgm:cxn modelId="{1F59CD7B-816D-450A-AD40-49D1B51AE76D}" type="presParOf" srcId="{C70245AC-353B-4F98-ABFD-340105100771}" destId="{F294857F-0466-417E-897C-FD0C5D98C3A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227A0-AB17-4FC8-956A-112B850DBC10}"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9FD7FDBC-DC3D-4C29-A86A-9D9AFE3625C2}">
      <dgm:prSet/>
      <dgm:spPr/>
      <dgm:t>
        <a:bodyPr/>
        <a:lstStyle/>
        <a:p>
          <a:r>
            <a:rPr lang="en-US" b="1">
              <a:latin typeface="Amasis MT Pro" panose="02040504050005020304" pitchFamily="18" charset="0"/>
            </a:rPr>
            <a:t>Recognizing &amp; Managing Triggers</a:t>
          </a:r>
        </a:p>
      </dgm:t>
    </dgm:pt>
    <dgm:pt modelId="{014F9714-AD05-4EFD-A2F3-6239CFA396EB}" type="parTrans" cxnId="{99D107C9-EB22-4E04-8546-6124D9C6B59D}">
      <dgm:prSet/>
      <dgm:spPr/>
      <dgm:t>
        <a:bodyPr/>
        <a:lstStyle/>
        <a:p>
          <a:endParaRPr lang="en-US"/>
        </a:p>
      </dgm:t>
    </dgm:pt>
    <dgm:pt modelId="{382D1645-AA7D-41C2-AA0C-F5416CACB287}" type="sibTrans" cxnId="{99D107C9-EB22-4E04-8546-6124D9C6B59D}">
      <dgm:prSet/>
      <dgm:spPr/>
      <dgm:t>
        <a:bodyPr/>
        <a:lstStyle/>
        <a:p>
          <a:endParaRPr lang="en-US"/>
        </a:p>
      </dgm:t>
    </dgm:pt>
    <dgm:pt modelId="{350524B6-A705-422B-A2A3-4F1B1259A009}">
      <dgm:prSet custT="1"/>
      <dgm:spPr/>
      <dgm:t>
        <a:bodyPr/>
        <a:lstStyle/>
        <a:p>
          <a:r>
            <a:rPr lang="en-US" sz="1400" u="sng">
              <a:latin typeface="Amasis MT Pro"/>
            </a:rPr>
            <a:t>Self-awareness</a:t>
          </a:r>
          <a:r>
            <a:rPr lang="en-US" sz="1400">
              <a:latin typeface="Amasis MT Pro"/>
            </a:rPr>
            <a:t> helps firefighters identify what causes their stress, whether it’s from work or personal life, allowing them to manage it proactively.</a:t>
          </a:r>
        </a:p>
      </dgm:t>
    </dgm:pt>
    <dgm:pt modelId="{81A8C2CB-7FC9-498A-BA23-75AC6320AA9E}" type="parTrans" cxnId="{2CEE3EA9-11D2-464E-96A4-C2F08271BA20}">
      <dgm:prSet/>
      <dgm:spPr/>
      <dgm:t>
        <a:bodyPr/>
        <a:lstStyle/>
        <a:p>
          <a:endParaRPr lang="en-US"/>
        </a:p>
      </dgm:t>
    </dgm:pt>
    <dgm:pt modelId="{98A2B706-0FB9-4924-B716-EA7F02A96EBB}" type="sibTrans" cxnId="{2CEE3EA9-11D2-464E-96A4-C2F08271BA20}">
      <dgm:prSet/>
      <dgm:spPr/>
      <dgm:t>
        <a:bodyPr/>
        <a:lstStyle/>
        <a:p>
          <a:endParaRPr lang="en-US"/>
        </a:p>
      </dgm:t>
    </dgm:pt>
    <dgm:pt modelId="{25067222-14EB-49EA-BB32-C9BD727CAF64}">
      <dgm:prSet/>
      <dgm:spPr/>
      <dgm:t>
        <a:bodyPr/>
        <a:lstStyle/>
        <a:p>
          <a:r>
            <a:rPr lang="en-US" b="1">
              <a:latin typeface="Amasis MT Pro"/>
            </a:rPr>
            <a:t>Staying Calm Under Pressure</a:t>
          </a:r>
        </a:p>
      </dgm:t>
    </dgm:pt>
    <dgm:pt modelId="{282D0EA7-AE7E-43D4-A9B0-78D3BF21595D}" type="parTrans" cxnId="{FB8A3DF2-80DA-41FC-8A3F-11524E973015}">
      <dgm:prSet/>
      <dgm:spPr/>
      <dgm:t>
        <a:bodyPr/>
        <a:lstStyle/>
        <a:p>
          <a:endParaRPr lang="en-US"/>
        </a:p>
      </dgm:t>
    </dgm:pt>
    <dgm:pt modelId="{1142CF04-830C-4F73-BD3F-1D52442E9E68}" type="sibTrans" cxnId="{FB8A3DF2-80DA-41FC-8A3F-11524E973015}">
      <dgm:prSet/>
      <dgm:spPr/>
      <dgm:t>
        <a:bodyPr/>
        <a:lstStyle/>
        <a:p>
          <a:endParaRPr lang="en-US"/>
        </a:p>
      </dgm:t>
    </dgm:pt>
    <dgm:pt modelId="{9C128333-FA16-4166-B7A9-6596A30CF9C8}">
      <dgm:prSet custT="1"/>
      <dgm:spPr/>
      <dgm:t>
        <a:bodyPr/>
        <a:lstStyle/>
        <a:p>
          <a:r>
            <a:rPr lang="en-US" sz="1400">
              <a:latin typeface="Amasis MT Pro"/>
            </a:rPr>
            <a:t>Skills like </a:t>
          </a:r>
          <a:r>
            <a:rPr lang="en-US" sz="1400" u="sng">
              <a:latin typeface="Amasis MT Pro"/>
            </a:rPr>
            <a:t>impulse control</a:t>
          </a:r>
          <a:r>
            <a:rPr lang="en-US" sz="1400">
              <a:latin typeface="Amasis MT Pro"/>
            </a:rPr>
            <a:t> and </a:t>
          </a:r>
          <a:r>
            <a:rPr lang="en-US" sz="1400" u="sng">
              <a:latin typeface="Amasis MT Pro"/>
            </a:rPr>
            <a:t>stress tolerance</a:t>
          </a:r>
          <a:r>
            <a:rPr lang="en-US" sz="1400">
              <a:latin typeface="Amasis MT Pro"/>
            </a:rPr>
            <a:t> help firefighters stay composed, making thoughtful decisions during high-pressure situations, whether on a call or when facing personal challenges.</a:t>
          </a:r>
        </a:p>
      </dgm:t>
    </dgm:pt>
    <dgm:pt modelId="{014AB08B-DDE5-49CE-8A19-C9DD816ECB2A}" type="parTrans" cxnId="{73C2E715-0B00-45CC-BE57-3B4F17955B7A}">
      <dgm:prSet/>
      <dgm:spPr/>
      <dgm:t>
        <a:bodyPr/>
        <a:lstStyle/>
        <a:p>
          <a:endParaRPr lang="en-US"/>
        </a:p>
      </dgm:t>
    </dgm:pt>
    <dgm:pt modelId="{3E5D9778-5FBE-4F5A-8854-2CE596BF6671}" type="sibTrans" cxnId="{73C2E715-0B00-45CC-BE57-3B4F17955B7A}">
      <dgm:prSet/>
      <dgm:spPr/>
      <dgm:t>
        <a:bodyPr/>
        <a:lstStyle/>
        <a:p>
          <a:endParaRPr lang="en-US"/>
        </a:p>
      </dgm:t>
    </dgm:pt>
    <dgm:pt modelId="{64D6FF37-1074-48AA-BC33-2BF6C541B10F}">
      <dgm:prSet phldr="0" custT="1"/>
      <dgm:spPr/>
      <dgm:t>
        <a:bodyPr/>
        <a:lstStyle/>
        <a:p>
          <a:pPr rtl="0"/>
          <a:r>
            <a:rPr lang="en-US" sz="1400" b="0" u="sng">
              <a:latin typeface="Amasis MT Pro"/>
            </a:rPr>
            <a:t>Empathy</a:t>
          </a:r>
          <a:r>
            <a:rPr lang="en-US" sz="1400" b="0" u="none">
              <a:latin typeface="Amasis MT Pro"/>
            </a:rPr>
            <a:t> and</a:t>
          </a:r>
          <a:r>
            <a:rPr lang="en-US" sz="1400" b="0">
              <a:latin typeface="Amasis MT Pro"/>
            </a:rPr>
            <a:t> </a:t>
          </a:r>
          <a:r>
            <a:rPr lang="en-US" sz="1400" b="0" u="sng">
              <a:latin typeface="Amasis MT Pro"/>
            </a:rPr>
            <a:t>strong relationships</a:t>
          </a:r>
          <a:r>
            <a:rPr lang="en-US" sz="1400" b="0">
              <a:latin typeface="Amasis MT Pro"/>
            </a:rPr>
            <a:t> foster trust, teamwork, and mutual support, reducing feelings of isolation during tough times, both at work and in their personal lives.</a:t>
          </a:r>
          <a:endParaRPr lang="en-US" sz="1400"/>
        </a:p>
      </dgm:t>
    </dgm:pt>
    <dgm:pt modelId="{DD52AC76-EED7-4185-8D9B-2E69290C3270}" type="parTrans" cxnId="{04502FA9-4467-419F-9166-82AFFD178315}">
      <dgm:prSet/>
      <dgm:spPr/>
      <dgm:t>
        <a:bodyPr/>
        <a:lstStyle/>
        <a:p>
          <a:endParaRPr lang="en-US"/>
        </a:p>
      </dgm:t>
    </dgm:pt>
    <dgm:pt modelId="{6548E19C-44A0-4127-88CA-FADA80A0660A}" type="sibTrans" cxnId="{04502FA9-4467-419F-9166-82AFFD178315}">
      <dgm:prSet/>
      <dgm:spPr/>
      <dgm:t>
        <a:bodyPr/>
        <a:lstStyle/>
        <a:p>
          <a:endParaRPr lang="en-US"/>
        </a:p>
      </dgm:t>
    </dgm:pt>
    <dgm:pt modelId="{EF4F1B09-0839-40F8-972E-826BEA2A56F1}">
      <dgm:prSet custT="1"/>
      <dgm:spPr/>
      <dgm:t>
        <a:bodyPr/>
        <a:lstStyle/>
        <a:p>
          <a:r>
            <a:rPr lang="en-US" sz="1900" b="1">
              <a:latin typeface="Amasis MT Pro" panose="02040504050005020304" pitchFamily="18" charset="0"/>
            </a:rPr>
            <a:t>Viewing Challenges with Optimism</a:t>
          </a:r>
        </a:p>
      </dgm:t>
    </dgm:pt>
    <dgm:pt modelId="{BAC99329-E68D-46C3-BE94-E3C1D5977A62}" type="parTrans" cxnId="{9A5ACCFE-F529-473E-9810-F0E5A72BFDE5}">
      <dgm:prSet/>
      <dgm:spPr/>
      <dgm:t>
        <a:bodyPr/>
        <a:lstStyle/>
        <a:p>
          <a:endParaRPr lang="en-US"/>
        </a:p>
      </dgm:t>
    </dgm:pt>
    <dgm:pt modelId="{D875FA3A-5D62-429D-A486-BB53464DA243}" type="sibTrans" cxnId="{9A5ACCFE-F529-473E-9810-F0E5A72BFDE5}">
      <dgm:prSet/>
      <dgm:spPr/>
      <dgm:t>
        <a:bodyPr/>
        <a:lstStyle/>
        <a:p>
          <a:endParaRPr lang="en-US"/>
        </a:p>
      </dgm:t>
    </dgm:pt>
    <dgm:pt modelId="{92D4C907-1816-4FEC-B23B-C37013748F85}">
      <dgm:prSet custT="1"/>
      <dgm:spPr/>
      <dgm:t>
        <a:bodyPr/>
        <a:lstStyle/>
        <a:p>
          <a:pPr rtl="0"/>
          <a:r>
            <a:rPr lang="en-US" sz="1400" u="sng">
              <a:latin typeface="Amasis MT Pro"/>
            </a:rPr>
            <a:t>Optimism,</a:t>
          </a:r>
          <a:r>
            <a:rPr lang="en-US" sz="1400" u="none">
              <a:latin typeface="Amasis MT Pro"/>
            </a:rPr>
            <a:t> </a:t>
          </a:r>
          <a:r>
            <a:rPr lang="en-US" sz="1400" u="sng">
              <a:latin typeface="Amasis MT Pro"/>
            </a:rPr>
            <a:t>flexibility</a:t>
          </a:r>
          <a:r>
            <a:rPr lang="en-US" sz="1400" u="none">
              <a:latin typeface="Amasis MT Pro"/>
            </a:rPr>
            <a:t> and</a:t>
          </a:r>
          <a:r>
            <a:rPr lang="en-US" sz="1400">
              <a:latin typeface="Amasis MT Pro"/>
            </a:rPr>
            <a:t> </a:t>
          </a:r>
          <a:r>
            <a:rPr lang="en-US" sz="1400" u="sng">
              <a:latin typeface="Amasis MT Pro"/>
            </a:rPr>
            <a:t>realistic thinking</a:t>
          </a:r>
          <a:r>
            <a:rPr lang="en-US" sz="1400">
              <a:latin typeface="Amasis MT Pro"/>
            </a:rPr>
            <a:t> help firefighters view stress as a manageable challenge, building resilience in the face of both work and life stressors.</a:t>
          </a:r>
        </a:p>
      </dgm:t>
    </dgm:pt>
    <dgm:pt modelId="{86C66135-F509-41C7-947F-0081325EE8A3}" type="parTrans" cxnId="{E7B4CC47-FD8E-4228-AF9D-F6BCDD91AE77}">
      <dgm:prSet/>
      <dgm:spPr/>
      <dgm:t>
        <a:bodyPr/>
        <a:lstStyle/>
        <a:p>
          <a:endParaRPr lang="en-US"/>
        </a:p>
      </dgm:t>
    </dgm:pt>
    <dgm:pt modelId="{AD241BA6-D263-4C3F-A9BB-E94A897B01D4}" type="sibTrans" cxnId="{E7B4CC47-FD8E-4228-AF9D-F6BCDD91AE77}">
      <dgm:prSet/>
      <dgm:spPr/>
      <dgm:t>
        <a:bodyPr/>
        <a:lstStyle/>
        <a:p>
          <a:endParaRPr lang="en-US"/>
        </a:p>
      </dgm:t>
    </dgm:pt>
    <dgm:pt modelId="{0611D26C-878E-45DA-AE3B-1E957173F539}">
      <dgm:prSet phldr="0"/>
      <dgm:spPr/>
      <dgm:t>
        <a:bodyPr/>
        <a:lstStyle/>
        <a:p>
          <a:pPr rtl="0"/>
          <a:r>
            <a:rPr lang="en-US" b="1">
              <a:latin typeface="Amasis MT Pro"/>
            </a:rPr>
            <a:t>Building Strong Interpersonal Connections</a:t>
          </a:r>
        </a:p>
      </dgm:t>
    </dgm:pt>
    <dgm:pt modelId="{4FD4EFFC-313D-437C-B901-5F692F02F9A1}" type="parTrans" cxnId="{7741A628-08CC-43D1-913C-279DF8A29E2C}">
      <dgm:prSet/>
      <dgm:spPr/>
      <dgm:t>
        <a:bodyPr/>
        <a:lstStyle/>
        <a:p>
          <a:endParaRPr lang="en-US"/>
        </a:p>
      </dgm:t>
    </dgm:pt>
    <dgm:pt modelId="{CC5D5E89-B1D8-42D7-8F2F-98D4C6A9F25D}" type="sibTrans" cxnId="{7741A628-08CC-43D1-913C-279DF8A29E2C}">
      <dgm:prSet/>
      <dgm:spPr/>
      <dgm:t>
        <a:bodyPr/>
        <a:lstStyle/>
        <a:p>
          <a:endParaRPr lang="en-US"/>
        </a:p>
      </dgm:t>
    </dgm:pt>
    <dgm:pt modelId="{0BB4A3E1-5EC6-4722-92B1-A3B0D2FD3357}" type="pres">
      <dgm:prSet presAssocID="{32D227A0-AB17-4FC8-956A-112B850DBC10}" presName="Name0" presStyleCnt="0">
        <dgm:presLayoutVars>
          <dgm:dir/>
          <dgm:animLvl val="lvl"/>
          <dgm:resizeHandles val="exact"/>
        </dgm:presLayoutVars>
      </dgm:prSet>
      <dgm:spPr/>
    </dgm:pt>
    <dgm:pt modelId="{5F50EA32-6790-4D7D-A539-69E6E32F2EAC}" type="pres">
      <dgm:prSet presAssocID="{9FD7FDBC-DC3D-4C29-A86A-9D9AFE3625C2}" presName="linNode" presStyleCnt="0"/>
      <dgm:spPr/>
    </dgm:pt>
    <dgm:pt modelId="{EA2FB894-4261-42F9-8EBB-F1F4DC0F7604}" type="pres">
      <dgm:prSet presAssocID="{9FD7FDBC-DC3D-4C29-A86A-9D9AFE3625C2}" presName="parentText" presStyleLbl="alignNode1" presStyleIdx="0" presStyleCnt="4" custScaleX="157400" custLinFactNeighborX="-20" custLinFactNeighborY="-193">
        <dgm:presLayoutVars>
          <dgm:chMax val="1"/>
          <dgm:bulletEnabled/>
        </dgm:presLayoutVars>
      </dgm:prSet>
      <dgm:spPr/>
    </dgm:pt>
    <dgm:pt modelId="{79C4CC17-9CB5-4BF1-9B6F-93A65DC8D892}" type="pres">
      <dgm:prSet presAssocID="{9FD7FDBC-DC3D-4C29-A86A-9D9AFE3625C2}" presName="descendantText" presStyleLbl="alignAccFollowNode1" presStyleIdx="0" presStyleCnt="4" custLinFactNeighborX="134" custLinFactNeighborY="-7570">
        <dgm:presLayoutVars>
          <dgm:bulletEnabled/>
        </dgm:presLayoutVars>
      </dgm:prSet>
      <dgm:spPr/>
    </dgm:pt>
    <dgm:pt modelId="{44904E00-4F07-4439-8633-891953935020}" type="pres">
      <dgm:prSet presAssocID="{382D1645-AA7D-41C2-AA0C-F5416CACB287}" presName="sp" presStyleCnt="0"/>
      <dgm:spPr/>
    </dgm:pt>
    <dgm:pt modelId="{A62F09F1-AC46-42F2-9D6B-A60934738D10}" type="pres">
      <dgm:prSet presAssocID="{25067222-14EB-49EA-BB32-C9BD727CAF64}" presName="linNode" presStyleCnt="0"/>
      <dgm:spPr/>
    </dgm:pt>
    <dgm:pt modelId="{E4CE38B5-659B-451A-BDF5-0A5AC9C70D0C}" type="pres">
      <dgm:prSet presAssocID="{25067222-14EB-49EA-BB32-C9BD727CAF64}" presName="parentText" presStyleLbl="alignNode1" presStyleIdx="1" presStyleCnt="4" custScaleX="157400">
        <dgm:presLayoutVars>
          <dgm:chMax val="1"/>
          <dgm:bulletEnabled/>
        </dgm:presLayoutVars>
      </dgm:prSet>
      <dgm:spPr/>
    </dgm:pt>
    <dgm:pt modelId="{31CE9775-DD85-43A5-92CE-99ED3CA54CAB}" type="pres">
      <dgm:prSet presAssocID="{25067222-14EB-49EA-BB32-C9BD727CAF64}" presName="descendantText" presStyleLbl="alignAccFollowNode1" presStyleIdx="1" presStyleCnt="4" custLinFactNeighborX="228" custLinFactNeighborY="-2271">
        <dgm:presLayoutVars>
          <dgm:bulletEnabled/>
        </dgm:presLayoutVars>
      </dgm:prSet>
      <dgm:spPr/>
    </dgm:pt>
    <dgm:pt modelId="{52E7D9DA-DD70-4D3F-924C-970281305231}" type="pres">
      <dgm:prSet presAssocID="{1142CF04-830C-4F73-BD3F-1D52442E9E68}" presName="sp" presStyleCnt="0"/>
      <dgm:spPr/>
    </dgm:pt>
    <dgm:pt modelId="{30632668-F384-44A7-AEDC-B53A7FE3175D}" type="pres">
      <dgm:prSet presAssocID="{0611D26C-878E-45DA-AE3B-1E957173F539}" presName="linNode" presStyleCnt="0"/>
      <dgm:spPr/>
    </dgm:pt>
    <dgm:pt modelId="{B51B8DB6-E855-4519-AEC6-75C3F1CC1D4B}" type="pres">
      <dgm:prSet presAssocID="{0611D26C-878E-45DA-AE3B-1E957173F539}" presName="parentText" presStyleLbl="alignNode1" presStyleIdx="2" presStyleCnt="4" custScaleX="146992">
        <dgm:presLayoutVars>
          <dgm:chMax val="1"/>
          <dgm:bulletEnabled/>
        </dgm:presLayoutVars>
      </dgm:prSet>
      <dgm:spPr/>
    </dgm:pt>
    <dgm:pt modelId="{34620EF5-EA1B-4F8F-9E5F-D4E50F0A42CA}" type="pres">
      <dgm:prSet presAssocID="{0611D26C-878E-45DA-AE3B-1E957173F539}" presName="descendantText" presStyleLbl="alignAccFollowNode1" presStyleIdx="2" presStyleCnt="4" custScaleX="93429">
        <dgm:presLayoutVars>
          <dgm:bulletEnabled/>
        </dgm:presLayoutVars>
      </dgm:prSet>
      <dgm:spPr/>
    </dgm:pt>
    <dgm:pt modelId="{2314C2D7-C890-486F-85F4-09713216AC96}" type="pres">
      <dgm:prSet presAssocID="{CC5D5E89-B1D8-42D7-8F2F-98D4C6A9F25D}" presName="sp" presStyleCnt="0"/>
      <dgm:spPr/>
    </dgm:pt>
    <dgm:pt modelId="{0EAD61B2-7283-436E-9D9D-4854F911F3E5}" type="pres">
      <dgm:prSet presAssocID="{EF4F1B09-0839-40F8-972E-826BEA2A56F1}" presName="linNode" presStyleCnt="0"/>
      <dgm:spPr/>
    </dgm:pt>
    <dgm:pt modelId="{51745245-FFE3-4397-907C-1C04437B3829}" type="pres">
      <dgm:prSet presAssocID="{EF4F1B09-0839-40F8-972E-826BEA2A56F1}" presName="parentText" presStyleLbl="alignNode1" presStyleIdx="3" presStyleCnt="4" custScaleX="157400">
        <dgm:presLayoutVars>
          <dgm:chMax val="1"/>
          <dgm:bulletEnabled/>
        </dgm:presLayoutVars>
      </dgm:prSet>
      <dgm:spPr/>
    </dgm:pt>
    <dgm:pt modelId="{8420691F-ED14-4AE0-BFC6-637082171160}" type="pres">
      <dgm:prSet presAssocID="{EF4F1B09-0839-40F8-972E-826BEA2A56F1}" presName="descendantText" presStyleLbl="alignAccFollowNode1" presStyleIdx="3" presStyleCnt="4">
        <dgm:presLayoutVars>
          <dgm:bulletEnabled/>
        </dgm:presLayoutVars>
      </dgm:prSet>
      <dgm:spPr/>
    </dgm:pt>
  </dgm:ptLst>
  <dgm:cxnLst>
    <dgm:cxn modelId="{73C2E715-0B00-45CC-BE57-3B4F17955B7A}" srcId="{25067222-14EB-49EA-BB32-C9BD727CAF64}" destId="{9C128333-FA16-4166-B7A9-6596A30CF9C8}" srcOrd="0" destOrd="0" parTransId="{014AB08B-DDE5-49CE-8A19-C9DD816ECB2A}" sibTransId="{3E5D9778-5FBE-4F5A-8854-2CE596BF6671}"/>
    <dgm:cxn modelId="{13EAE31A-E097-47DF-B95E-9EA61B37637C}" type="presOf" srcId="{32D227A0-AB17-4FC8-956A-112B850DBC10}" destId="{0BB4A3E1-5EC6-4722-92B1-A3B0D2FD3357}" srcOrd="0" destOrd="0" presId="urn:microsoft.com/office/officeart/2016/7/layout/VerticalSolidActionList"/>
    <dgm:cxn modelId="{7741A628-08CC-43D1-913C-279DF8A29E2C}" srcId="{32D227A0-AB17-4FC8-956A-112B850DBC10}" destId="{0611D26C-878E-45DA-AE3B-1E957173F539}" srcOrd="2" destOrd="0" parTransId="{4FD4EFFC-313D-437C-B901-5F692F02F9A1}" sibTransId="{CC5D5E89-B1D8-42D7-8F2F-98D4C6A9F25D}"/>
    <dgm:cxn modelId="{A9F6773A-6EA2-4EB1-9517-6239CC029740}" type="presOf" srcId="{EF4F1B09-0839-40F8-972E-826BEA2A56F1}" destId="{51745245-FFE3-4397-907C-1C04437B3829}" srcOrd="0" destOrd="0" presId="urn:microsoft.com/office/officeart/2016/7/layout/VerticalSolidActionList"/>
    <dgm:cxn modelId="{E7B4CC47-FD8E-4228-AF9D-F6BCDD91AE77}" srcId="{EF4F1B09-0839-40F8-972E-826BEA2A56F1}" destId="{92D4C907-1816-4FEC-B23B-C37013748F85}" srcOrd="0" destOrd="0" parTransId="{86C66135-F509-41C7-947F-0081325EE8A3}" sibTransId="{AD241BA6-D263-4C3F-A9BB-E94A897B01D4}"/>
    <dgm:cxn modelId="{6073646D-CD5C-4311-B05C-C989DC2C33D3}" type="presOf" srcId="{9C128333-FA16-4166-B7A9-6596A30CF9C8}" destId="{31CE9775-DD85-43A5-92CE-99ED3CA54CAB}" srcOrd="0" destOrd="0" presId="urn:microsoft.com/office/officeart/2016/7/layout/VerticalSolidActionList"/>
    <dgm:cxn modelId="{A5182852-3599-4A82-8642-E7F55879C4C3}" type="presOf" srcId="{64D6FF37-1074-48AA-BC33-2BF6C541B10F}" destId="{34620EF5-EA1B-4F8F-9E5F-D4E50F0A42CA}" srcOrd="0" destOrd="0" presId="urn:microsoft.com/office/officeart/2016/7/layout/VerticalSolidActionList"/>
    <dgm:cxn modelId="{232D077F-CA76-4F60-A643-F26CAC576E73}" type="presOf" srcId="{0611D26C-878E-45DA-AE3B-1E957173F539}" destId="{B51B8DB6-E855-4519-AEC6-75C3F1CC1D4B}" srcOrd="0" destOrd="0" presId="urn:microsoft.com/office/officeart/2016/7/layout/VerticalSolidActionList"/>
    <dgm:cxn modelId="{645AD9A2-85D5-4781-816D-13D92BF5B3D3}" type="presOf" srcId="{25067222-14EB-49EA-BB32-C9BD727CAF64}" destId="{E4CE38B5-659B-451A-BDF5-0A5AC9C70D0C}" srcOrd="0" destOrd="0" presId="urn:microsoft.com/office/officeart/2016/7/layout/VerticalSolidActionList"/>
    <dgm:cxn modelId="{04502FA9-4467-419F-9166-82AFFD178315}" srcId="{0611D26C-878E-45DA-AE3B-1E957173F539}" destId="{64D6FF37-1074-48AA-BC33-2BF6C541B10F}" srcOrd="0" destOrd="0" parTransId="{DD52AC76-EED7-4185-8D9B-2E69290C3270}" sibTransId="{6548E19C-44A0-4127-88CA-FADA80A0660A}"/>
    <dgm:cxn modelId="{2CEE3EA9-11D2-464E-96A4-C2F08271BA20}" srcId="{9FD7FDBC-DC3D-4C29-A86A-9D9AFE3625C2}" destId="{350524B6-A705-422B-A2A3-4F1B1259A009}" srcOrd="0" destOrd="0" parTransId="{81A8C2CB-7FC9-498A-BA23-75AC6320AA9E}" sibTransId="{98A2B706-0FB9-4924-B716-EA7F02A96EBB}"/>
    <dgm:cxn modelId="{625D37B5-D7C4-4CB1-816D-D6C246840381}" type="presOf" srcId="{9FD7FDBC-DC3D-4C29-A86A-9D9AFE3625C2}" destId="{EA2FB894-4261-42F9-8EBB-F1F4DC0F7604}" srcOrd="0" destOrd="0" presId="urn:microsoft.com/office/officeart/2016/7/layout/VerticalSolidActionList"/>
    <dgm:cxn modelId="{E45C97C1-76C0-4391-A9A4-98C77990B9B3}" type="presOf" srcId="{350524B6-A705-422B-A2A3-4F1B1259A009}" destId="{79C4CC17-9CB5-4BF1-9B6F-93A65DC8D892}" srcOrd="0" destOrd="0" presId="urn:microsoft.com/office/officeart/2016/7/layout/VerticalSolidActionList"/>
    <dgm:cxn modelId="{99D107C9-EB22-4E04-8546-6124D9C6B59D}" srcId="{32D227A0-AB17-4FC8-956A-112B850DBC10}" destId="{9FD7FDBC-DC3D-4C29-A86A-9D9AFE3625C2}" srcOrd="0" destOrd="0" parTransId="{014F9714-AD05-4EFD-A2F3-6239CFA396EB}" sibTransId="{382D1645-AA7D-41C2-AA0C-F5416CACB287}"/>
    <dgm:cxn modelId="{5A9A80D5-9BF3-4E2F-9C08-759191F21CCF}" type="presOf" srcId="{92D4C907-1816-4FEC-B23B-C37013748F85}" destId="{8420691F-ED14-4AE0-BFC6-637082171160}" srcOrd="0" destOrd="0" presId="urn:microsoft.com/office/officeart/2016/7/layout/VerticalSolidActionList"/>
    <dgm:cxn modelId="{FB8A3DF2-80DA-41FC-8A3F-11524E973015}" srcId="{32D227A0-AB17-4FC8-956A-112B850DBC10}" destId="{25067222-14EB-49EA-BB32-C9BD727CAF64}" srcOrd="1" destOrd="0" parTransId="{282D0EA7-AE7E-43D4-A9B0-78D3BF21595D}" sibTransId="{1142CF04-830C-4F73-BD3F-1D52442E9E68}"/>
    <dgm:cxn modelId="{9A5ACCFE-F529-473E-9810-F0E5A72BFDE5}" srcId="{32D227A0-AB17-4FC8-956A-112B850DBC10}" destId="{EF4F1B09-0839-40F8-972E-826BEA2A56F1}" srcOrd="3" destOrd="0" parTransId="{BAC99329-E68D-46C3-BE94-E3C1D5977A62}" sibTransId="{D875FA3A-5D62-429D-A486-BB53464DA243}"/>
    <dgm:cxn modelId="{24BE493F-BFCB-4DC0-AABB-966F8220FC8A}" type="presParOf" srcId="{0BB4A3E1-5EC6-4722-92B1-A3B0D2FD3357}" destId="{5F50EA32-6790-4D7D-A539-69E6E32F2EAC}" srcOrd="0" destOrd="0" presId="urn:microsoft.com/office/officeart/2016/7/layout/VerticalSolidActionList"/>
    <dgm:cxn modelId="{4F0DA768-0ECC-48F2-A310-E393954D2AD7}" type="presParOf" srcId="{5F50EA32-6790-4D7D-A539-69E6E32F2EAC}" destId="{EA2FB894-4261-42F9-8EBB-F1F4DC0F7604}" srcOrd="0" destOrd="0" presId="urn:microsoft.com/office/officeart/2016/7/layout/VerticalSolidActionList"/>
    <dgm:cxn modelId="{139721B0-C536-45C5-A7CE-75605020C986}" type="presParOf" srcId="{5F50EA32-6790-4D7D-A539-69E6E32F2EAC}" destId="{79C4CC17-9CB5-4BF1-9B6F-93A65DC8D892}" srcOrd="1" destOrd="0" presId="urn:microsoft.com/office/officeart/2016/7/layout/VerticalSolidActionList"/>
    <dgm:cxn modelId="{DD584CE8-7272-4D73-8215-2F83D019BFC1}" type="presParOf" srcId="{0BB4A3E1-5EC6-4722-92B1-A3B0D2FD3357}" destId="{44904E00-4F07-4439-8633-891953935020}" srcOrd="1" destOrd="0" presId="urn:microsoft.com/office/officeart/2016/7/layout/VerticalSolidActionList"/>
    <dgm:cxn modelId="{F0236D30-36DC-410F-A87E-6FE8C1D27241}" type="presParOf" srcId="{0BB4A3E1-5EC6-4722-92B1-A3B0D2FD3357}" destId="{A62F09F1-AC46-42F2-9D6B-A60934738D10}" srcOrd="2" destOrd="0" presId="urn:microsoft.com/office/officeart/2016/7/layout/VerticalSolidActionList"/>
    <dgm:cxn modelId="{193AA10E-0217-4DDB-BDD7-85C40293F2A4}" type="presParOf" srcId="{A62F09F1-AC46-42F2-9D6B-A60934738D10}" destId="{E4CE38B5-659B-451A-BDF5-0A5AC9C70D0C}" srcOrd="0" destOrd="0" presId="urn:microsoft.com/office/officeart/2016/7/layout/VerticalSolidActionList"/>
    <dgm:cxn modelId="{AC7B2260-4FA5-4948-8A70-1E13498FF454}" type="presParOf" srcId="{A62F09F1-AC46-42F2-9D6B-A60934738D10}" destId="{31CE9775-DD85-43A5-92CE-99ED3CA54CAB}" srcOrd="1" destOrd="0" presId="urn:microsoft.com/office/officeart/2016/7/layout/VerticalSolidActionList"/>
    <dgm:cxn modelId="{D8D9C5A9-AF5B-4508-BBF0-5454C4D51040}" type="presParOf" srcId="{0BB4A3E1-5EC6-4722-92B1-A3B0D2FD3357}" destId="{52E7D9DA-DD70-4D3F-924C-970281305231}" srcOrd="3" destOrd="0" presId="urn:microsoft.com/office/officeart/2016/7/layout/VerticalSolidActionList"/>
    <dgm:cxn modelId="{52690122-DAC0-4464-A28C-75EDC19B79E5}" type="presParOf" srcId="{0BB4A3E1-5EC6-4722-92B1-A3B0D2FD3357}" destId="{30632668-F384-44A7-AEDC-B53A7FE3175D}" srcOrd="4" destOrd="0" presId="urn:microsoft.com/office/officeart/2016/7/layout/VerticalSolidActionList"/>
    <dgm:cxn modelId="{88A42D9E-0B5C-44A1-BB95-E47F4C2854AA}" type="presParOf" srcId="{30632668-F384-44A7-AEDC-B53A7FE3175D}" destId="{B51B8DB6-E855-4519-AEC6-75C3F1CC1D4B}" srcOrd="0" destOrd="0" presId="urn:microsoft.com/office/officeart/2016/7/layout/VerticalSolidActionList"/>
    <dgm:cxn modelId="{4AAC17C3-B6D9-426C-A808-4BAD106821F0}" type="presParOf" srcId="{30632668-F384-44A7-AEDC-B53A7FE3175D}" destId="{34620EF5-EA1B-4F8F-9E5F-D4E50F0A42CA}" srcOrd="1" destOrd="0" presId="urn:microsoft.com/office/officeart/2016/7/layout/VerticalSolidActionList"/>
    <dgm:cxn modelId="{1D5FB970-35CA-432B-A5F1-634FC59BCFFF}" type="presParOf" srcId="{0BB4A3E1-5EC6-4722-92B1-A3B0D2FD3357}" destId="{2314C2D7-C890-486F-85F4-09713216AC96}" srcOrd="5" destOrd="0" presId="urn:microsoft.com/office/officeart/2016/7/layout/VerticalSolidActionList"/>
    <dgm:cxn modelId="{2C8416ED-F178-4E69-80A4-FBF057922B51}" type="presParOf" srcId="{0BB4A3E1-5EC6-4722-92B1-A3B0D2FD3357}" destId="{0EAD61B2-7283-436E-9D9D-4854F911F3E5}" srcOrd="6" destOrd="0" presId="urn:microsoft.com/office/officeart/2016/7/layout/VerticalSolidActionList"/>
    <dgm:cxn modelId="{C0DBF17A-61D5-4CDE-982F-3C685C583C96}" type="presParOf" srcId="{0EAD61B2-7283-436E-9D9D-4854F911F3E5}" destId="{51745245-FFE3-4397-907C-1C04437B3829}" srcOrd="0" destOrd="0" presId="urn:microsoft.com/office/officeart/2016/7/layout/VerticalSolidActionList"/>
    <dgm:cxn modelId="{CF8FA238-2EED-4257-9E31-5468904F56CB}" type="presParOf" srcId="{0EAD61B2-7283-436E-9D9D-4854F911F3E5}" destId="{8420691F-ED14-4AE0-BFC6-63708217116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CBCC4D-F759-476C-8C53-3307D80D825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732165E-3254-4554-9627-C15FA695DF9D}">
      <dgm:prSet phldr="0"/>
      <dgm:spPr/>
      <dgm:t>
        <a:bodyPr/>
        <a:lstStyle/>
        <a:p>
          <a:pPr rtl="0">
            <a:defRPr cap="all"/>
          </a:pPr>
          <a:r>
            <a:rPr lang="en-US">
              <a:solidFill>
                <a:srgbClr val="000000"/>
              </a:solidFill>
              <a:latin typeface="Amasis MT Pro"/>
            </a:rPr>
            <a:t>Hot Button Drill</a:t>
          </a:r>
        </a:p>
      </dgm:t>
    </dgm:pt>
    <dgm:pt modelId="{5332D4A9-C538-47C1-8E96-068B0DF3FE69}" type="parTrans" cxnId="{9A02BF31-5AF2-478C-933C-E6AD0395D80D}">
      <dgm:prSet/>
      <dgm:spPr/>
      <dgm:t>
        <a:bodyPr/>
        <a:lstStyle/>
        <a:p>
          <a:endParaRPr lang="en-US"/>
        </a:p>
      </dgm:t>
    </dgm:pt>
    <dgm:pt modelId="{C89F9E47-5E47-4C75-8470-B52ED2A881D8}" type="sibTrans" cxnId="{9A02BF31-5AF2-478C-933C-E6AD0395D80D}">
      <dgm:prSet/>
      <dgm:spPr/>
      <dgm:t>
        <a:bodyPr/>
        <a:lstStyle/>
        <a:p>
          <a:endParaRPr lang="en-US"/>
        </a:p>
      </dgm:t>
    </dgm:pt>
    <dgm:pt modelId="{6F706DA5-BB08-438C-B6F4-7D8CCAAE29DF}">
      <dgm:prSet/>
      <dgm:spPr/>
      <dgm:t>
        <a:bodyPr/>
        <a:lstStyle/>
        <a:p>
          <a:pPr rtl="0">
            <a:defRPr cap="all"/>
          </a:pPr>
          <a:r>
            <a:rPr lang="en-US">
              <a:solidFill>
                <a:srgbClr val="000000"/>
              </a:solidFill>
              <a:latin typeface="Amasis MT Pro"/>
            </a:rPr>
            <a:t>Hot Spot Check</a:t>
          </a:r>
        </a:p>
      </dgm:t>
    </dgm:pt>
    <dgm:pt modelId="{EAC9B417-2B84-4765-A04E-9110745E6020}" type="parTrans" cxnId="{480BED9F-41A1-4CFF-87F0-703117FD014C}">
      <dgm:prSet/>
      <dgm:spPr/>
      <dgm:t>
        <a:bodyPr/>
        <a:lstStyle/>
        <a:p>
          <a:endParaRPr lang="en-US"/>
        </a:p>
      </dgm:t>
    </dgm:pt>
    <dgm:pt modelId="{2A01E0CD-7FC8-4B32-960D-2BFD0414C4E5}" type="sibTrans" cxnId="{480BED9F-41A1-4CFF-87F0-703117FD014C}">
      <dgm:prSet/>
      <dgm:spPr/>
      <dgm:t>
        <a:bodyPr/>
        <a:lstStyle/>
        <a:p>
          <a:endParaRPr lang="en-US"/>
        </a:p>
      </dgm:t>
    </dgm:pt>
    <dgm:pt modelId="{D6CD97FB-9838-4D79-83F7-972F6849F7F9}">
      <dgm:prSet/>
      <dgm:spPr/>
      <dgm:t>
        <a:bodyPr/>
        <a:lstStyle/>
        <a:p>
          <a:pPr rtl="0">
            <a:defRPr cap="all"/>
          </a:pPr>
          <a:r>
            <a:rPr lang="en-US">
              <a:latin typeface="Amasis MT Pro"/>
            </a:rPr>
            <a:t>Tactical Reset</a:t>
          </a:r>
          <a:endParaRPr lang="en-US"/>
        </a:p>
      </dgm:t>
    </dgm:pt>
    <dgm:pt modelId="{5103E364-77D4-41DE-9581-A529F5698B33}" type="parTrans" cxnId="{8590B921-D302-4B65-8094-9533E1979691}">
      <dgm:prSet/>
      <dgm:spPr/>
      <dgm:t>
        <a:bodyPr/>
        <a:lstStyle/>
        <a:p>
          <a:endParaRPr lang="en-US"/>
        </a:p>
      </dgm:t>
    </dgm:pt>
    <dgm:pt modelId="{786FF87A-69AC-409B-BA04-EF60544AD304}" type="sibTrans" cxnId="{8590B921-D302-4B65-8094-9533E1979691}">
      <dgm:prSet/>
      <dgm:spPr/>
      <dgm:t>
        <a:bodyPr/>
        <a:lstStyle/>
        <a:p>
          <a:endParaRPr lang="en-US"/>
        </a:p>
      </dgm:t>
    </dgm:pt>
    <dgm:pt modelId="{AE9D51A9-509D-494F-99F2-42107EB83C53}" type="pres">
      <dgm:prSet presAssocID="{82CBCC4D-F759-476C-8C53-3307D80D8251}" presName="root" presStyleCnt="0">
        <dgm:presLayoutVars>
          <dgm:dir/>
          <dgm:resizeHandles val="exact"/>
        </dgm:presLayoutVars>
      </dgm:prSet>
      <dgm:spPr/>
    </dgm:pt>
    <dgm:pt modelId="{F11923DC-B411-45B2-BED9-BE6BD735D4CA}" type="pres">
      <dgm:prSet presAssocID="{D732165E-3254-4554-9627-C15FA695DF9D}" presName="compNode" presStyleCnt="0"/>
      <dgm:spPr/>
    </dgm:pt>
    <dgm:pt modelId="{8A0FB854-AB4E-4740-B3F5-581DB6D472E9}" type="pres">
      <dgm:prSet presAssocID="{D732165E-3254-4554-9627-C15FA695DF9D}" presName="iconBgRect" presStyleLbl="bgShp" presStyleIdx="0" presStyleCnt="3"/>
      <dgm:spPr/>
    </dgm:pt>
    <dgm:pt modelId="{0921180B-DB24-48FE-8221-9E10AC349325}" type="pres">
      <dgm:prSet presAssocID="{D732165E-3254-4554-9627-C15FA695DF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oolFaceWhite"/>
        </a:ext>
      </dgm:extLst>
    </dgm:pt>
    <dgm:pt modelId="{7ACB7C4A-44A6-46E0-B5DC-B2E9A894275F}" type="pres">
      <dgm:prSet presAssocID="{D732165E-3254-4554-9627-C15FA695DF9D}" presName="spaceRect" presStyleCnt="0"/>
      <dgm:spPr/>
    </dgm:pt>
    <dgm:pt modelId="{1F275A78-DB26-4588-BE99-78EC9C7635CD}" type="pres">
      <dgm:prSet presAssocID="{D732165E-3254-4554-9627-C15FA695DF9D}" presName="textRect" presStyleLbl="revTx" presStyleIdx="0" presStyleCnt="3">
        <dgm:presLayoutVars>
          <dgm:chMax val="1"/>
          <dgm:chPref val="1"/>
        </dgm:presLayoutVars>
      </dgm:prSet>
      <dgm:spPr/>
    </dgm:pt>
    <dgm:pt modelId="{68A236B3-B517-48EA-B3F6-67DD1CE5A37C}" type="pres">
      <dgm:prSet presAssocID="{C89F9E47-5E47-4C75-8470-B52ED2A881D8}" presName="sibTrans" presStyleCnt="0"/>
      <dgm:spPr/>
    </dgm:pt>
    <dgm:pt modelId="{DBA5E302-3DCA-42ED-9330-7BD900B3868B}" type="pres">
      <dgm:prSet presAssocID="{6F706DA5-BB08-438C-B6F4-7D8CCAAE29DF}" presName="compNode" presStyleCnt="0"/>
      <dgm:spPr/>
    </dgm:pt>
    <dgm:pt modelId="{847CDEBE-54C6-4120-B7B9-306B76CA11E5}" type="pres">
      <dgm:prSet presAssocID="{6F706DA5-BB08-438C-B6F4-7D8CCAAE29DF}" presName="iconBgRect" presStyleLbl="bgShp" presStyleIdx="1" presStyleCnt="3"/>
      <dgm:spPr/>
    </dgm:pt>
    <dgm:pt modelId="{0B192915-B9D3-4E2F-8C02-CB2589956561}" type="pres">
      <dgm:prSet presAssocID="{6F706DA5-BB08-438C-B6F4-7D8CCAAE29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1AA9A413-8DC0-4291-BB05-0A902F181543}" type="pres">
      <dgm:prSet presAssocID="{6F706DA5-BB08-438C-B6F4-7D8CCAAE29DF}" presName="spaceRect" presStyleCnt="0"/>
      <dgm:spPr/>
    </dgm:pt>
    <dgm:pt modelId="{460A24AE-D038-44C1-B887-F904B6C95639}" type="pres">
      <dgm:prSet presAssocID="{6F706DA5-BB08-438C-B6F4-7D8CCAAE29DF}" presName="textRect" presStyleLbl="revTx" presStyleIdx="1" presStyleCnt="3">
        <dgm:presLayoutVars>
          <dgm:chMax val="1"/>
          <dgm:chPref val="1"/>
        </dgm:presLayoutVars>
      </dgm:prSet>
      <dgm:spPr/>
    </dgm:pt>
    <dgm:pt modelId="{8ABAFE25-3619-4E7F-80CC-7757C344308C}" type="pres">
      <dgm:prSet presAssocID="{2A01E0CD-7FC8-4B32-960D-2BFD0414C4E5}" presName="sibTrans" presStyleCnt="0"/>
      <dgm:spPr/>
    </dgm:pt>
    <dgm:pt modelId="{B8AD35C9-57B9-47D8-B045-EE239C84617F}" type="pres">
      <dgm:prSet presAssocID="{D6CD97FB-9838-4D79-83F7-972F6849F7F9}" presName="compNode" presStyleCnt="0"/>
      <dgm:spPr/>
    </dgm:pt>
    <dgm:pt modelId="{5A7216E1-4A78-4D19-B2F6-95EFF9A24B8A}" type="pres">
      <dgm:prSet presAssocID="{D6CD97FB-9838-4D79-83F7-972F6849F7F9}" presName="iconBgRect" presStyleLbl="bgShp" presStyleIdx="2" presStyleCnt="3"/>
      <dgm:spPr/>
    </dgm:pt>
    <dgm:pt modelId="{4F4FA36D-2401-4C47-A0D1-3227BC0CF7ED}" type="pres">
      <dgm:prSet presAssocID="{D6CD97FB-9838-4D79-83F7-972F6849F7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ightsUneven2"/>
        </a:ext>
      </dgm:extLst>
    </dgm:pt>
    <dgm:pt modelId="{A892A36C-35D0-4B4A-9CAB-80816BB96A75}" type="pres">
      <dgm:prSet presAssocID="{D6CD97FB-9838-4D79-83F7-972F6849F7F9}" presName="spaceRect" presStyleCnt="0"/>
      <dgm:spPr/>
    </dgm:pt>
    <dgm:pt modelId="{D4F787F8-9155-4000-A315-5E767264C95D}" type="pres">
      <dgm:prSet presAssocID="{D6CD97FB-9838-4D79-83F7-972F6849F7F9}" presName="textRect" presStyleLbl="revTx" presStyleIdx="2" presStyleCnt="3">
        <dgm:presLayoutVars>
          <dgm:chMax val="1"/>
          <dgm:chPref val="1"/>
        </dgm:presLayoutVars>
      </dgm:prSet>
      <dgm:spPr/>
    </dgm:pt>
  </dgm:ptLst>
  <dgm:cxnLst>
    <dgm:cxn modelId="{A0060100-2966-4CE0-B366-F90CC6625D0E}" type="presOf" srcId="{D6CD97FB-9838-4D79-83F7-972F6849F7F9}" destId="{D4F787F8-9155-4000-A315-5E767264C95D}" srcOrd="0" destOrd="0" presId="urn:microsoft.com/office/officeart/2018/5/layout/IconCircleLabelList"/>
    <dgm:cxn modelId="{3E76C21D-886E-4A07-B541-577BA3ED136E}" type="presOf" srcId="{D732165E-3254-4554-9627-C15FA695DF9D}" destId="{1F275A78-DB26-4588-BE99-78EC9C7635CD}" srcOrd="0" destOrd="0" presId="urn:microsoft.com/office/officeart/2018/5/layout/IconCircleLabelList"/>
    <dgm:cxn modelId="{8590B921-D302-4B65-8094-9533E1979691}" srcId="{82CBCC4D-F759-476C-8C53-3307D80D8251}" destId="{D6CD97FB-9838-4D79-83F7-972F6849F7F9}" srcOrd="2" destOrd="0" parTransId="{5103E364-77D4-41DE-9581-A529F5698B33}" sibTransId="{786FF87A-69AC-409B-BA04-EF60544AD304}"/>
    <dgm:cxn modelId="{9A02BF31-5AF2-478C-933C-E6AD0395D80D}" srcId="{82CBCC4D-F759-476C-8C53-3307D80D8251}" destId="{D732165E-3254-4554-9627-C15FA695DF9D}" srcOrd="0" destOrd="0" parTransId="{5332D4A9-C538-47C1-8E96-068B0DF3FE69}" sibTransId="{C89F9E47-5E47-4C75-8470-B52ED2A881D8}"/>
    <dgm:cxn modelId="{480BED9F-41A1-4CFF-87F0-703117FD014C}" srcId="{82CBCC4D-F759-476C-8C53-3307D80D8251}" destId="{6F706DA5-BB08-438C-B6F4-7D8CCAAE29DF}" srcOrd="1" destOrd="0" parTransId="{EAC9B417-2B84-4765-A04E-9110745E6020}" sibTransId="{2A01E0CD-7FC8-4B32-960D-2BFD0414C4E5}"/>
    <dgm:cxn modelId="{1F6370A2-E8B1-480D-A290-29AC00ADC183}" type="presOf" srcId="{82CBCC4D-F759-476C-8C53-3307D80D8251}" destId="{AE9D51A9-509D-494F-99F2-42107EB83C53}" srcOrd="0" destOrd="0" presId="urn:microsoft.com/office/officeart/2018/5/layout/IconCircleLabelList"/>
    <dgm:cxn modelId="{C0BB43E0-D8A9-49F3-8386-7381C4CD86CA}" type="presOf" srcId="{6F706DA5-BB08-438C-B6F4-7D8CCAAE29DF}" destId="{460A24AE-D038-44C1-B887-F904B6C95639}" srcOrd="0" destOrd="0" presId="urn:microsoft.com/office/officeart/2018/5/layout/IconCircleLabelList"/>
    <dgm:cxn modelId="{CF062E2E-0B06-4FBA-9333-F7829BCF37A0}" type="presParOf" srcId="{AE9D51A9-509D-494F-99F2-42107EB83C53}" destId="{F11923DC-B411-45B2-BED9-BE6BD735D4CA}" srcOrd="0" destOrd="0" presId="urn:microsoft.com/office/officeart/2018/5/layout/IconCircleLabelList"/>
    <dgm:cxn modelId="{F88B2F6F-BEC9-4A41-B946-12016E69291B}" type="presParOf" srcId="{F11923DC-B411-45B2-BED9-BE6BD735D4CA}" destId="{8A0FB854-AB4E-4740-B3F5-581DB6D472E9}" srcOrd="0" destOrd="0" presId="urn:microsoft.com/office/officeart/2018/5/layout/IconCircleLabelList"/>
    <dgm:cxn modelId="{290E4ADE-FE40-4348-8612-1F3F98913D14}" type="presParOf" srcId="{F11923DC-B411-45B2-BED9-BE6BD735D4CA}" destId="{0921180B-DB24-48FE-8221-9E10AC349325}" srcOrd="1" destOrd="0" presId="urn:microsoft.com/office/officeart/2018/5/layout/IconCircleLabelList"/>
    <dgm:cxn modelId="{26994CC4-980B-402A-8322-A17C57A29481}" type="presParOf" srcId="{F11923DC-B411-45B2-BED9-BE6BD735D4CA}" destId="{7ACB7C4A-44A6-46E0-B5DC-B2E9A894275F}" srcOrd="2" destOrd="0" presId="urn:microsoft.com/office/officeart/2018/5/layout/IconCircleLabelList"/>
    <dgm:cxn modelId="{FF35F690-5ED4-434C-86E1-4647F0F541FC}" type="presParOf" srcId="{F11923DC-B411-45B2-BED9-BE6BD735D4CA}" destId="{1F275A78-DB26-4588-BE99-78EC9C7635CD}" srcOrd="3" destOrd="0" presId="urn:microsoft.com/office/officeart/2018/5/layout/IconCircleLabelList"/>
    <dgm:cxn modelId="{F55E313A-0A53-4053-8B84-9523F9D0A288}" type="presParOf" srcId="{AE9D51A9-509D-494F-99F2-42107EB83C53}" destId="{68A236B3-B517-48EA-B3F6-67DD1CE5A37C}" srcOrd="1" destOrd="0" presId="urn:microsoft.com/office/officeart/2018/5/layout/IconCircleLabelList"/>
    <dgm:cxn modelId="{DDDC12E5-EB96-4F64-AA02-4F43B42A3BC6}" type="presParOf" srcId="{AE9D51A9-509D-494F-99F2-42107EB83C53}" destId="{DBA5E302-3DCA-42ED-9330-7BD900B3868B}" srcOrd="2" destOrd="0" presId="urn:microsoft.com/office/officeart/2018/5/layout/IconCircleLabelList"/>
    <dgm:cxn modelId="{E79447CD-5175-4E7C-8598-425C1D3C6B0F}" type="presParOf" srcId="{DBA5E302-3DCA-42ED-9330-7BD900B3868B}" destId="{847CDEBE-54C6-4120-B7B9-306B76CA11E5}" srcOrd="0" destOrd="0" presId="urn:microsoft.com/office/officeart/2018/5/layout/IconCircleLabelList"/>
    <dgm:cxn modelId="{D030C7B5-6C42-43E8-B497-AEEFC139A79E}" type="presParOf" srcId="{DBA5E302-3DCA-42ED-9330-7BD900B3868B}" destId="{0B192915-B9D3-4E2F-8C02-CB2589956561}" srcOrd="1" destOrd="0" presId="urn:microsoft.com/office/officeart/2018/5/layout/IconCircleLabelList"/>
    <dgm:cxn modelId="{FA017688-5F76-4279-9CCD-F5A607BF3089}" type="presParOf" srcId="{DBA5E302-3DCA-42ED-9330-7BD900B3868B}" destId="{1AA9A413-8DC0-4291-BB05-0A902F181543}" srcOrd="2" destOrd="0" presId="urn:microsoft.com/office/officeart/2018/5/layout/IconCircleLabelList"/>
    <dgm:cxn modelId="{5F0C71E6-E5C9-4686-B081-968EBACB75F3}" type="presParOf" srcId="{DBA5E302-3DCA-42ED-9330-7BD900B3868B}" destId="{460A24AE-D038-44C1-B887-F904B6C95639}" srcOrd="3" destOrd="0" presId="urn:microsoft.com/office/officeart/2018/5/layout/IconCircleLabelList"/>
    <dgm:cxn modelId="{44C1F90C-1E4B-473F-A214-E48C1FFCE253}" type="presParOf" srcId="{AE9D51A9-509D-494F-99F2-42107EB83C53}" destId="{8ABAFE25-3619-4E7F-80CC-7757C344308C}" srcOrd="3" destOrd="0" presId="urn:microsoft.com/office/officeart/2018/5/layout/IconCircleLabelList"/>
    <dgm:cxn modelId="{64F85355-345B-4AB1-95B1-66D3B07CB0F8}" type="presParOf" srcId="{AE9D51A9-509D-494F-99F2-42107EB83C53}" destId="{B8AD35C9-57B9-47D8-B045-EE239C84617F}" srcOrd="4" destOrd="0" presId="urn:microsoft.com/office/officeart/2018/5/layout/IconCircleLabelList"/>
    <dgm:cxn modelId="{F8AE91AC-E331-41C7-8BB1-07D2BC6EB338}" type="presParOf" srcId="{B8AD35C9-57B9-47D8-B045-EE239C84617F}" destId="{5A7216E1-4A78-4D19-B2F6-95EFF9A24B8A}" srcOrd="0" destOrd="0" presId="urn:microsoft.com/office/officeart/2018/5/layout/IconCircleLabelList"/>
    <dgm:cxn modelId="{8A2CAF56-ADB2-42FB-AB75-FA79EF390F5F}" type="presParOf" srcId="{B8AD35C9-57B9-47D8-B045-EE239C84617F}" destId="{4F4FA36D-2401-4C47-A0D1-3227BC0CF7ED}" srcOrd="1" destOrd="0" presId="urn:microsoft.com/office/officeart/2018/5/layout/IconCircleLabelList"/>
    <dgm:cxn modelId="{77647CFB-FE33-45A6-8C17-05F23DDB2BDC}" type="presParOf" srcId="{B8AD35C9-57B9-47D8-B045-EE239C84617F}" destId="{A892A36C-35D0-4B4A-9CAB-80816BB96A75}" srcOrd="2" destOrd="0" presId="urn:microsoft.com/office/officeart/2018/5/layout/IconCircleLabelList"/>
    <dgm:cxn modelId="{AAFCDC1E-A934-4145-93E7-FE2E3C1A135F}" type="presParOf" srcId="{B8AD35C9-57B9-47D8-B045-EE239C84617F}" destId="{D4F787F8-9155-4000-A315-5E767264C95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B6D18E-76E5-43AA-AC03-7C3C64C7144F}" type="doc">
      <dgm:prSet loTypeId="urn:microsoft.com/office/officeart/2016/7/layout/BasicLinearProcessNumbered" loCatId="process" qsTypeId="urn:microsoft.com/office/officeart/2005/8/quickstyle/simple5" qsCatId="simple" csTypeId="urn:microsoft.com/office/officeart/2005/8/colors/colorful2" csCatId="colorful"/>
      <dgm:spPr/>
      <dgm:t>
        <a:bodyPr/>
        <a:lstStyle/>
        <a:p>
          <a:endParaRPr lang="en-US"/>
        </a:p>
      </dgm:t>
    </dgm:pt>
    <dgm:pt modelId="{A3FA8E9F-133E-4871-BDA2-32B5B7F6A055}">
      <dgm:prSet/>
      <dgm:spPr/>
      <dgm:t>
        <a:bodyPr/>
        <a:lstStyle/>
        <a:p>
          <a:r>
            <a:rPr lang="en-US">
              <a:latin typeface="Amasis MT Pro"/>
            </a:rPr>
            <a:t>Step 1: List Your Triggers</a:t>
          </a:r>
        </a:p>
      </dgm:t>
    </dgm:pt>
    <dgm:pt modelId="{2CA864BF-3036-44E4-ADB8-CE57F228D314}" type="parTrans" cxnId="{2E63A621-5655-4419-BAF3-FAFA0E7798CA}">
      <dgm:prSet/>
      <dgm:spPr/>
      <dgm:t>
        <a:bodyPr/>
        <a:lstStyle/>
        <a:p>
          <a:endParaRPr lang="en-US"/>
        </a:p>
      </dgm:t>
    </dgm:pt>
    <dgm:pt modelId="{A3FB59CF-61F7-4071-98D3-0811CC47C546}" type="sibTrans" cxnId="{2E63A621-5655-4419-BAF3-FAFA0E7798CA}">
      <dgm:prSet phldrT="1" phldr="0"/>
      <dgm:spPr/>
      <dgm:t>
        <a:bodyPr/>
        <a:lstStyle/>
        <a:p>
          <a:r>
            <a:rPr lang="en-US"/>
            <a:t>1</a:t>
          </a:r>
        </a:p>
      </dgm:t>
    </dgm:pt>
    <dgm:pt modelId="{54888FBE-72A4-4D46-9D10-8A123FBB46BA}">
      <dgm:prSet/>
      <dgm:spPr/>
      <dgm:t>
        <a:bodyPr/>
        <a:lstStyle/>
        <a:p>
          <a:r>
            <a:rPr lang="en-US">
              <a:latin typeface="Amasis MT Pro"/>
            </a:rPr>
            <a:t>Step 2: Double-Check Your List</a:t>
          </a:r>
        </a:p>
      </dgm:t>
    </dgm:pt>
    <dgm:pt modelId="{5FC51EFE-25CA-476F-9883-1368C99E8F1A}" type="parTrans" cxnId="{838CC515-B6DA-4B37-961A-87D47F182DCF}">
      <dgm:prSet/>
      <dgm:spPr/>
      <dgm:t>
        <a:bodyPr/>
        <a:lstStyle/>
        <a:p>
          <a:endParaRPr lang="en-US"/>
        </a:p>
      </dgm:t>
    </dgm:pt>
    <dgm:pt modelId="{2BE242C0-E83F-4E50-BD6A-393ABC4FE125}" type="sibTrans" cxnId="{838CC515-B6DA-4B37-961A-87D47F182DCF}">
      <dgm:prSet phldrT="2" phldr="0"/>
      <dgm:spPr/>
      <dgm:t>
        <a:bodyPr/>
        <a:lstStyle/>
        <a:p>
          <a:r>
            <a:rPr lang="en-US"/>
            <a:t>2</a:t>
          </a:r>
        </a:p>
      </dgm:t>
    </dgm:pt>
    <dgm:pt modelId="{443860CC-0EEF-452F-A406-99FD5E252CB4}">
      <dgm:prSet/>
      <dgm:spPr/>
      <dgm:t>
        <a:bodyPr/>
        <a:lstStyle/>
        <a:p>
          <a:r>
            <a:rPr lang="en-US">
              <a:latin typeface="Amasis MT Pro"/>
            </a:rPr>
            <a:t>Step 3: Use This Intel to Improve Your Response</a:t>
          </a:r>
        </a:p>
      </dgm:t>
    </dgm:pt>
    <dgm:pt modelId="{50742EE9-B26B-4FF1-8A14-B61020A7F209}" type="parTrans" cxnId="{B390B5C5-71E1-4342-A33C-DF98F3330CDA}">
      <dgm:prSet/>
      <dgm:spPr/>
      <dgm:t>
        <a:bodyPr/>
        <a:lstStyle/>
        <a:p>
          <a:endParaRPr lang="en-US"/>
        </a:p>
      </dgm:t>
    </dgm:pt>
    <dgm:pt modelId="{3F2D39AD-9B66-4DAD-BDD1-93E28B972D2A}" type="sibTrans" cxnId="{B390B5C5-71E1-4342-A33C-DF98F3330CDA}">
      <dgm:prSet phldrT="3" phldr="0"/>
      <dgm:spPr/>
      <dgm:t>
        <a:bodyPr/>
        <a:lstStyle/>
        <a:p>
          <a:r>
            <a:rPr lang="en-US"/>
            <a:t>3</a:t>
          </a:r>
        </a:p>
      </dgm:t>
    </dgm:pt>
    <dgm:pt modelId="{782329BF-3622-47F0-992F-AE0C62D38441}" type="pres">
      <dgm:prSet presAssocID="{B2B6D18E-76E5-43AA-AC03-7C3C64C7144F}" presName="Name0" presStyleCnt="0">
        <dgm:presLayoutVars>
          <dgm:animLvl val="lvl"/>
          <dgm:resizeHandles val="exact"/>
        </dgm:presLayoutVars>
      </dgm:prSet>
      <dgm:spPr/>
    </dgm:pt>
    <dgm:pt modelId="{2F9DFA9A-713D-49D8-9850-42D5B358C910}" type="pres">
      <dgm:prSet presAssocID="{A3FA8E9F-133E-4871-BDA2-32B5B7F6A055}" presName="compositeNode" presStyleCnt="0">
        <dgm:presLayoutVars>
          <dgm:bulletEnabled val="1"/>
        </dgm:presLayoutVars>
      </dgm:prSet>
      <dgm:spPr/>
    </dgm:pt>
    <dgm:pt modelId="{54AD9166-C40A-4BED-8E79-DA993B4300FF}" type="pres">
      <dgm:prSet presAssocID="{A3FA8E9F-133E-4871-BDA2-32B5B7F6A055}" presName="bgRect" presStyleLbl="bgAccFollowNode1" presStyleIdx="0" presStyleCnt="3"/>
      <dgm:spPr/>
    </dgm:pt>
    <dgm:pt modelId="{CBEA880C-D82B-4F37-BA34-6C16E2D44548}" type="pres">
      <dgm:prSet presAssocID="{A3FB59CF-61F7-4071-98D3-0811CC47C546}" presName="sibTransNodeCircle" presStyleLbl="alignNode1" presStyleIdx="0" presStyleCnt="6">
        <dgm:presLayoutVars>
          <dgm:chMax val="0"/>
          <dgm:bulletEnabled/>
        </dgm:presLayoutVars>
      </dgm:prSet>
      <dgm:spPr/>
    </dgm:pt>
    <dgm:pt modelId="{22CF16A9-D7D6-440C-8F63-804612F6ADC4}" type="pres">
      <dgm:prSet presAssocID="{A3FA8E9F-133E-4871-BDA2-32B5B7F6A055}" presName="bottomLine" presStyleLbl="alignNode1" presStyleIdx="1" presStyleCnt="6">
        <dgm:presLayoutVars/>
      </dgm:prSet>
      <dgm:spPr/>
    </dgm:pt>
    <dgm:pt modelId="{B64D5681-16F6-43CF-AF92-06954FC36742}" type="pres">
      <dgm:prSet presAssocID="{A3FA8E9F-133E-4871-BDA2-32B5B7F6A055}" presName="nodeText" presStyleLbl="bgAccFollowNode1" presStyleIdx="0" presStyleCnt="3">
        <dgm:presLayoutVars>
          <dgm:bulletEnabled val="1"/>
        </dgm:presLayoutVars>
      </dgm:prSet>
      <dgm:spPr/>
    </dgm:pt>
    <dgm:pt modelId="{F5D27A65-39AC-4963-9DE8-C30BE3CE5899}" type="pres">
      <dgm:prSet presAssocID="{A3FB59CF-61F7-4071-98D3-0811CC47C546}" presName="sibTrans" presStyleCnt="0"/>
      <dgm:spPr/>
    </dgm:pt>
    <dgm:pt modelId="{042DB90A-F6DC-415B-8D10-24E6CA66699E}" type="pres">
      <dgm:prSet presAssocID="{54888FBE-72A4-4D46-9D10-8A123FBB46BA}" presName="compositeNode" presStyleCnt="0">
        <dgm:presLayoutVars>
          <dgm:bulletEnabled val="1"/>
        </dgm:presLayoutVars>
      </dgm:prSet>
      <dgm:spPr/>
    </dgm:pt>
    <dgm:pt modelId="{DAEC84C8-7820-42B9-B993-037313315B57}" type="pres">
      <dgm:prSet presAssocID="{54888FBE-72A4-4D46-9D10-8A123FBB46BA}" presName="bgRect" presStyleLbl="bgAccFollowNode1" presStyleIdx="1" presStyleCnt="3"/>
      <dgm:spPr/>
    </dgm:pt>
    <dgm:pt modelId="{BC425980-870B-4F8A-A2ED-16DE1AFB5D82}" type="pres">
      <dgm:prSet presAssocID="{2BE242C0-E83F-4E50-BD6A-393ABC4FE125}" presName="sibTransNodeCircle" presStyleLbl="alignNode1" presStyleIdx="2" presStyleCnt="6">
        <dgm:presLayoutVars>
          <dgm:chMax val="0"/>
          <dgm:bulletEnabled/>
        </dgm:presLayoutVars>
      </dgm:prSet>
      <dgm:spPr/>
    </dgm:pt>
    <dgm:pt modelId="{A2564C69-63BA-4947-A3D2-6D41EDBE2807}" type="pres">
      <dgm:prSet presAssocID="{54888FBE-72A4-4D46-9D10-8A123FBB46BA}" presName="bottomLine" presStyleLbl="alignNode1" presStyleIdx="3" presStyleCnt="6">
        <dgm:presLayoutVars/>
      </dgm:prSet>
      <dgm:spPr/>
    </dgm:pt>
    <dgm:pt modelId="{0AF7EF19-2388-48A4-A6F3-7CBC1593BD9A}" type="pres">
      <dgm:prSet presAssocID="{54888FBE-72A4-4D46-9D10-8A123FBB46BA}" presName="nodeText" presStyleLbl="bgAccFollowNode1" presStyleIdx="1" presStyleCnt="3">
        <dgm:presLayoutVars>
          <dgm:bulletEnabled val="1"/>
        </dgm:presLayoutVars>
      </dgm:prSet>
      <dgm:spPr/>
    </dgm:pt>
    <dgm:pt modelId="{35B73A3B-4373-4469-A455-7397BD050349}" type="pres">
      <dgm:prSet presAssocID="{2BE242C0-E83F-4E50-BD6A-393ABC4FE125}" presName="sibTrans" presStyleCnt="0"/>
      <dgm:spPr/>
    </dgm:pt>
    <dgm:pt modelId="{78027737-0B9A-4EF1-A737-F23685E057F1}" type="pres">
      <dgm:prSet presAssocID="{443860CC-0EEF-452F-A406-99FD5E252CB4}" presName="compositeNode" presStyleCnt="0">
        <dgm:presLayoutVars>
          <dgm:bulletEnabled val="1"/>
        </dgm:presLayoutVars>
      </dgm:prSet>
      <dgm:spPr/>
    </dgm:pt>
    <dgm:pt modelId="{293FA1AD-7158-4660-BE92-48BA10DCCD20}" type="pres">
      <dgm:prSet presAssocID="{443860CC-0EEF-452F-A406-99FD5E252CB4}" presName="bgRect" presStyleLbl="bgAccFollowNode1" presStyleIdx="2" presStyleCnt="3"/>
      <dgm:spPr/>
    </dgm:pt>
    <dgm:pt modelId="{8005B93B-6392-4A7A-84BE-F057EF170DBD}" type="pres">
      <dgm:prSet presAssocID="{3F2D39AD-9B66-4DAD-BDD1-93E28B972D2A}" presName="sibTransNodeCircle" presStyleLbl="alignNode1" presStyleIdx="4" presStyleCnt="6">
        <dgm:presLayoutVars>
          <dgm:chMax val="0"/>
          <dgm:bulletEnabled/>
        </dgm:presLayoutVars>
      </dgm:prSet>
      <dgm:spPr/>
    </dgm:pt>
    <dgm:pt modelId="{9C45086E-0498-400B-866E-16D34CBCBC13}" type="pres">
      <dgm:prSet presAssocID="{443860CC-0EEF-452F-A406-99FD5E252CB4}" presName="bottomLine" presStyleLbl="alignNode1" presStyleIdx="5" presStyleCnt="6">
        <dgm:presLayoutVars/>
      </dgm:prSet>
      <dgm:spPr/>
    </dgm:pt>
    <dgm:pt modelId="{0347920D-72D8-4F2A-B407-C392677CC820}" type="pres">
      <dgm:prSet presAssocID="{443860CC-0EEF-452F-A406-99FD5E252CB4}" presName="nodeText" presStyleLbl="bgAccFollowNode1" presStyleIdx="2" presStyleCnt="3">
        <dgm:presLayoutVars>
          <dgm:bulletEnabled val="1"/>
        </dgm:presLayoutVars>
      </dgm:prSet>
      <dgm:spPr/>
    </dgm:pt>
  </dgm:ptLst>
  <dgm:cxnLst>
    <dgm:cxn modelId="{C63BE601-1F5E-42B0-8C38-EA5B5521336A}" type="presOf" srcId="{54888FBE-72A4-4D46-9D10-8A123FBB46BA}" destId="{DAEC84C8-7820-42B9-B993-037313315B57}" srcOrd="0" destOrd="0" presId="urn:microsoft.com/office/officeart/2016/7/layout/BasicLinearProcessNumbered"/>
    <dgm:cxn modelId="{838CC515-B6DA-4B37-961A-87D47F182DCF}" srcId="{B2B6D18E-76E5-43AA-AC03-7C3C64C7144F}" destId="{54888FBE-72A4-4D46-9D10-8A123FBB46BA}" srcOrd="1" destOrd="0" parTransId="{5FC51EFE-25CA-476F-9883-1368C99E8F1A}" sibTransId="{2BE242C0-E83F-4E50-BD6A-393ABC4FE125}"/>
    <dgm:cxn modelId="{5448A41A-ADD9-42AE-A04E-87806DBAEDAF}" type="presOf" srcId="{3F2D39AD-9B66-4DAD-BDD1-93E28B972D2A}" destId="{8005B93B-6392-4A7A-84BE-F057EF170DBD}" srcOrd="0" destOrd="0" presId="urn:microsoft.com/office/officeart/2016/7/layout/BasicLinearProcessNumbered"/>
    <dgm:cxn modelId="{2E63A621-5655-4419-BAF3-FAFA0E7798CA}" srcId="{B2B6D18E-76E5-43AA-AC03-7C3C64C7144F}" destId="{A3FA8E9F-133E-4871-BDA2-32B5B7F6A055}" srcOrd="0" destOrd="0" parTransId="{2CA864BF-3036-44E4-ADB8-CE57F228D314}" sibTransId="{A3FB59CF-61F7-4071-98D3-0811CC47C546}"/>
    <dgm:cxn modelId="{8DC9A12C-7AC1-4CD4-A679-6E7F58384708}" type="presOf" srcId="{443860CC-0EEF-452F-A406-99FD5E252CB4}" destId="{293FA1AD-7158-4660-BE92-48BA10DCCD20}" srcOrd="0" destOrd="0" presId="urn:microsoft.com/office/officeart/2016/7/layout/BasicLinearProcessNumbered"/>
    <dgm:cxn modelId="{D544D14A-E0CE-40CC-840D-0C5DE4C2C3B4}" type="presOf" srcId="{2BE242C0-E83F-4E50-BD6A-393ABC4FE125}" destId="{BC425980-870B-4F8A-A2ED-16DE1AFB5D82}" srcOrd="0" destOrd="0" presId="urn:microsoft.com/office/officeart/2016/7/layout/BasicLinearProcessNumbered"/>
    <dgm:cxn modelId="{6C37AE71-9FC8-418A-AEBB-98B4C7A331C2}" type="presOf" srcId="{A3FA8E9F-133E-4871-BDA2-32B5B7F6A055}" destId="{B64D5681-16F6-43CF-AF92-06954FC36742}" srcOrd="1" destOrd="0" presId="urn:microsoft.com/office/officeart/2016/7/layout/BasicLinearProcessNumbered"/>
    <dgm:cxn modelId="{75E9809F-5F8D-43A1-872A-E65F3B6579F1}" type="presOf" srcId="{54888FBE-72A4-4D46-9D10-8A123FBB46BA}" destId="{0AF7EF19-2388-48A4-A6F3-7CBC1593BD9A}" srcOrd="1" destOrd="0" presId="urn:microsoft.com/office/officeart/2016/7/layout/BasicLinearProcessNumbered"/>
    <dgm:cxn modelId="{BD78B4A0-3C95-42FA-A709-E8A2F129556B}" type="presOf" srcId="{A3FB59CF-61F7-4071-98D3-0811CC47C546}" destId="{CBEA880C-D82B-4F37-BA34-6C16E2D44548}" srcOrd="0" destOrd="0" presId="urn:microsoft.com/office/officeart/2016/7/layout/BasicLinearProcessNumbered"/>
    <dgm:cxn modelId="{21495CB6-5755-4D85-B1D6-083866396DF6}" type="presOf" srcId="{443860CC-0EEF-452F-A406-99FD5E252CB4}" destId="{0347920D-72D8-4F2A-B407-C392677CC820}" srcOrd="1" destOrd="0" presId="urn:microsoft.com/office/officeart/2016/7/layout/BasicLinearProcessNumbered"/>
    <dgm:cxn modelId="{B390B5C5-71E1-4342-A33C-DF98F3330CDA}" srcId="{B2B6D18E-76E5-43AA-AC03-7C3C64C7144F}" destId="{443860CC-0EEF-452F-A406-99FD5E252CB4}" srcOrd="2" destOrd="0" parTransId="{50742EE9-B26B-4FF1-8A14-B61020A7F209}" sibTransId="{3F2D39AD-9B66-4DAD-BDD1-93E28B972D2A}"/>
    <dgm:cxn modelId="{DFF343E1-D5BC-49D0-83C5-96F293A1D674}" type="presOf" srcId="{B2B6D18E-76E5-43AA-AC03-7C3C64C7144F}" destId="{782329BF-3622-47F0-992F-AE0C62D38441}" srcOrd="0" destOrd="0" presId="urn:microsoft.com/office/officeart/2016/7/layout/BasicLinearProcessNumbered"/>
    <dgm:cxn modelId="{4D5E96FD-AC62-469F-A16B-71990B0489CD}" type="presOf" srcId="{A3FA8E9F-133E-4871-BDA2-32B5B7F6A055}" destId="{54AD9166-C40A-4BED-8E79-DA993B4300FF}" srcOrd="0" destOrd="0" presId="urn:microsoft.com/office/officeart/2016/7/layout/BasicLinearProcessNumbered"/>
    <dgm:cxn modelId="{BCF9D747-AE81-49F9-BF4E-89D798680D02}" type="presParOf" srcId="{782329BF-3622-47F0-992F-AE0C62D38441}" destId="{2F9DFA9A-713D-49D8-9850-42D5B358C910}" srcOrd="0" destOrd="0" presId="urn:microsoft.com/office/officeart/2016/7/layout/BasicLinearProcessNumbered"/>
    <dgm:cxn modelId="{93A50445-1F72-46AC-A0D6-4B35C9599078}" type="presParOf" srcId="{2F9DFA9A-713D-49D8-9850-42D5B358C910}" destId="{54AD9166-C40A-4BED-8E79-DA993B4300FF}" srcOrd="0" destOrd="0" presId="urn:microsoft.com/office/officeart/2016/7/layout/BasicLinearProcessNumbered"/>
    <dgm:cxn modelId="{7194A311-7FE4-4E49-B90A-488923DC58AD}" type="presParOf" srcId="{2F9DFA9A-713D-49D8-9850-42D5B358C910}" destId="{CBEA880C-D82B-4F37-BA34-6C16E2D44548}" srcOrd="1" destOrd="0" presId="urn:microsoft.com/office/officeart/2016/7/layout/BasicLinearProcessNumbered"/>
    <dgm:cxn modelId="{10F768A6-7532-44BA-B1E0-2D2B764C192C}" type="presParOf" srcId="{2F9DFA9A-713D-49D8-9850-42D5B358C910}" destId="{22CF16A9-D7D6-440C-8F63-804612F6ADC4}" srcOrd="2" destOrd="0" presId="urn:microsoft.com/office/officeart/2016/7/layout/BasicLinearProcessNumbered"/>
    <dgm:cxn modelId="{0BC87C09-4180-4118-922C-C5CAC84C36C5}" type="presParOf" srcId="{2F9DFA9A-713D-49D8-9850-42D5B358C910}" destId="{B64D5681-16F6-43CF-AF92-06954FC36742}" srcOrd="3" destOrd="0" presId="urn:microsoft.com/office/officeart/2016/7/layout/BasicLinearProcessNumbered"/>
    <dgm:cxn modelId="{961A9F6C-6113-41D0-96C0-F3AD92D43160}" type="presParOf" srcId="{782329BF-3622-47F0-992F-AE0C62D38441}" destId="{F5D27A65-39AC-4963-9DE8-C30BE3CE5899}" srcOrd="1" destOrd="0" presId="urn:microsoft.com/office/officeart/2016/7/layout/BasicLinearProcessNumbered"/>
    <dgm:cxn modelId="{29CE2569-3DB4-450A-8FB6-93D47A1F3449}" type="presParOf" srcId="{782329BF-3622-47F0-992F-AE0C62D38441}" destId="{042DB90A-F6DC-415B-8D10-24E6CA66699E}" srcOrd="2" destOrd="0" presId="urn:microsoft.com/office/officeart/2016/7/layout/BasicLinearProcessNumbered"/>
    <dgm:cxn modelId="{6B849C99-6370-4BFE-AD59-2E610FE91F78}" type="presParOf" srcId="{042DB90A-F6DC-415B-8D10-24E6CA66699E}" destId="{DAEC84C8-7820-42B9-B993-037313315B57}" srcOrd="0" destOrd="0" presId="urn:microsoft.com/office/officeart/2016/7/layout/BasicLinearProcessNumbered"/>
    <dgm:cxn modelId="{3C830A81-8221-478B-A3DA-942F4DD476C9}" type="presParOf" srcId="{042DB90A-F6DC-415B-8D10-24E6CA66699E}" destId="{BC425980-870B-4F8A-A2ED-16DE1AFB5D82}" srcOrd="1" destOrd="0" presId="urn:microsoft.com/office/officeart/2016/7/layout/BasicLinearProcessNumbered"/>
    <dgm:cxn modelId="{7538A218-D843-428C-BF12-8F7D75787A73}" type="presParOf" srcId="{042DB90A-F6DC-415B-8D10-24E6CA66699E}" destId="{A2564C69-63BA-4947-A3D2-6D41EDBE2807}" srcOrd="2" destOrd="0" presId="urn:microsoft.com/office/officeart/2016/7/layout/BasicLinearProcessNumbered"/>
    <dgm:cxn modelId="{AAD5B6D2-93FA-44B3-ACA3-16A1815D7995}" type="presParOf" srcId="{042DB90A-F6DC-415B-8D10-24E6CA66699E}" destId="{0AF7EF19-2388-48A4-A6F3-7CBC1593BD9A}" srcOrd="3" destOrd="0" presId="urn:microsoft.com/office/officeart/2016/7/layout/BasicLinearProcessNumbered"/>
    <dgm:cxn modelId="{6B16D3EF-C9BA-47F3-ABA0-F7033F80751A}" type="presParOf" srcId="{782329BF-3622-47F0-992F-AE0C62D38441}" destId="{35B73A3B-4373-4469-A455-7397BD050349}" srcOrd="3" destOrd="0" presId="urn:microsoft.com/office/officeart/2016/7/layout/BasicLinearProcessNumbered"/>
    <dgm:cxn modelId="{0C3F3337-A0D6-4317-949A-5E83ABE13D4A}" type="presParOf" srcId="{782329BF-3622-47F0-992F-AE0C62D38441}" destId="{78027737-0B9A-4EF1-A737-F23685E057F1}" srcOrd="4" destOrd="0" presId="urn:microsoft.com/office/officeart/2016/7/layout/BasicLinearProcessNumbered"/>
    <dgm:cxn modelId="{241B6782-DEA9-4488-81C6-929FC06BB951}" type="presParOf" srcId="{78027737-0B9A-4EF1-A737-F23685E057F1}" destId="{293FA1AD-7158-4660-BE92-48BA10DCCD20}" srcOrd="0" destOrd="0" presId="urn:microsoft.com/office/officeart/2016/7/layout/BasicLinearProcessNumbered"/>
    <dgm:cxn modelId="{D9A11221-70DF-45F9-AE0F-0CA0CAA8A675}" type="presParOf" srcId="{78027737-0B9A-4EF1-A737-F23685E057F1}" destId="{8005B93B-6392-4A7A-84BE-F057EF170DBD}" srcOrd="1" destOrd="0" presId="urn:microsoft.com/office/officeart/2016/7/layout/BasicLinearProcessNumbered"/>
    <dgm:cxn modelId="{B9516436-2494-426D-8E99-BAE0D8C04445}" type="presParOf" srcId="{78027737-0B9A-4EF1-A737-F23685E057F1}" destId="{9C45086E-0498-400B-866E-16D34CBCBC13}" srcOrd="2" destOrd="0" presId="urn:microsoft.com/office/officeart/2016/7/layout/BasicLinearProcessNumbered"/>
    <dgm:cxn modelId="{8AB04F4D-971A-4215-9393-4826BBFFA10E}" type="presParOf" srcId="{78027737-0B9A-4EF1-A737-F23685E057F1}" destId="{0347920D-72D8-4F2A-B407-C392677CC820}"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E89BD4-78E8-42D0-8DCB-8F36593366F6}"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F2A96E8-FEE9-4FEE-AC7D-7019BD489166}">
      <dgm:prSet/>
      <dgm:spPr/>
      <dgm:t>
        <a:bodyPr/>
        <a:lstStyle/>
        <a:p>
          <a:pPr rtl="0"/>
          <a:r>
            <a:rPr lang="en-US">
              <a:latin typeface="Amasis MT Pro"/>
            </a:rPr>
            <a:t>Step 3: Dig Deeper – What’s Beneath That?</a:t>
          </a:r>
          <a:endParaRPr lang="en-US"/>
        </a:p>
      </dgm:t>
    </dgm:pt>
    <dgm:pt modelId="{28D3BEF7-FBA5-42BC-A491-E2E8611F90B9}" type="parTrans" cxnId="{B1C8F413-28C6-49FF-97B3-587C72E8DF41}">
      <dgm:prSet/>
      <dgm:spPr/>
      <dgm:t>
        <a:bodyPr/>
        <a:lstStyle/>
        <a:p>
          <a:endParaRPr lang="en-US"/>
        </a:p>
      </dgm:t>
    </dgm:pt>
    <dgm:pt modelId="{4BD47498-CEE7-48C2-BB7B-67906D2139E7}" type="sibTrans" cxnId="{B1C8F413-28C6-49FF-97B3-587C72E8DF41}">
      <dgm:prSet phldrT="3" phldr="0"/>
      <dgm:spPr/>
      <dgm:t>
        <a:bodyPr/>
        <a:lstStyle/>
        <a:p>
          <a:r>
            <a:rPr lang="en-US"/>
            <a:t>3</a:t>
          </a:r>
        </a:p>
      </dgm:t>
    </dgm:pt>
    <dgm:pt modelId="{F6B24829-12DA-48F8-89B2-14978AEF59A6}">
      <dgm:prSet phldr="0"/>
      <dgm:spPr/>
      <dgm:t>
        <a:bodyPr/>
        <a:lstStyle/>
        <a:p>
          <a:pPr rtl="0"/>
          <a:r>
            <a:rPr lang="en-US">
              <a:latin typeface="Amasis MT Pro"/>
            </a:rPr>
            <a:t>Step 1: Identify the Triggering Event</a:t>
          </a:r>
          <a:endParaRPr lang="en-US"/>
        </a:p>
      </dgm:t>
    </dgm:pt>
    <dgm:pt modelId="{051FED5A-3160-43A1-B66E-23E646197198}" type="parTrans" cxnId="{6D10EC0E-8A9E-4581-918D-79CFA88AF268}">
      <dgm:prSet/>
      <dgm:spPr/>
    </dgm:pt>
    <dgm:pt modelId="{82D321E0-6AC8-43BC-B1CE-3614CBCFB69C}" type="sibTrans" cxnId="{6D10EC0E-8A9E-4581-918D-79CFA88AF268}">
      <dgm:prSet phldrT="1" phldr="0"/>
      <dgm:spPr/>
      <dgm:t>
        <a:bodyPr/>
        <a:lstStyle/>
        <a:p>
          <a:r>
            <a:rPr lang="en-US"/>
            <a:t>1</a:t>
          </a:r>
        </a:p>
      </dgm:t>
    </dgm:pt>
    <dgm:pt modelId="{73458870-2A65-4E66-8308-B748AA63212D}">
      <dgm:prSet phldr="0"/>
      <dgm:spPr/>
      <dgm:t>
        <a:bodyPr/>
        <a:lstStyle/>
        <a:p>
          <a:pPr rtl="0"/>
          <a:r>
            <a:rPr lang="en-US">
              <a:latin typeface="Amasis MT Pro"/>
            </a:rPr>
            <a:t>Step 2: Identify Your Flashover Reaction</a:t>
          </a:r>
          <a:endParaRPr lang="en-US"/>
        </a:p>
      </dgm:t>
    </dgm:pt>
    <dgm:pt modelId="{D66B5FDC-D0D0-49C5-9DB2-D5AACB8C7A81}" type="parTrans" cxnId="{C60DEA8D-2AA5-41E4-B43F-82A40ECCEBBA}">
      <dgm:prSet/>
      <dgm:spPr/>
    </dgm:pt>
    <dgm:pt modelId="{FEF56E5D-246A-4ADA-B4D9-EC4903A3452B}" type="sibTrans" cxnId="{C60DEA8D-2AA5-41E4-B43F-82A40ECCEBBA}">
      <dgm:prSet phldrT="2" phldr="0"/>
      <dgm:spPr/>
      <dgm:t>
        <a:bodyPr/>
        <a:lstStyle/>
        <a:p>
          <a:r>
            <a:rPr lang="en-US"/>
            <a:t>2</a:t>
          </a:r>
        </a:p>
      </dgm:t>
    </dgm:pt>
    <dgm:pt modelId="{0244E0B1-505F-4182-8534-741F58B10AE6}">
      <dgm:prSet phldr="0"/>
      <dgm:spPr/>
      <dgm:t>
        <a:bodyPr/>
        <a:lstStyle/>
        <a:p>
          <a:pPr rtl="0"/>
          <a:r>
            <a:rPr lang="en-US">
              <a:latin typeface="Amasis MT Pro"/>
            </a:rPr>
            <a:t>Step 4: Address the Core Issue</a:t>
          </a:r>
          <a:endParaRPr lang="en-US"/>
        </a:p>
      </dgm:t>
    </dgm:pt>
    <dgm:pt modelId="{3A6DA478-77C1-4FD7-AA0B-D010E51E6AD4}" type="parTrans" cxnId="{4C14C699-9E79-483A-8CBE-FDEA7898AFD6}">
      <dgm:prSet/>
      <dgm:spPr/>
    </dgm:pt>
    <dgm:pt modelId="{C1DCC23C-B3AA-4FD5-8E04-4B10CF6BF894}" type="sibTrans" cxnId="{4C14C699-9E79-483A-8CBE-FDEA7898AFD6}">
      <dgm:prSet phldrT="4" phldr="0"/>
      <dgm:spPr/>
      <dgm:t>
        <a:bodyPr/>
        <a:lstStyle/>
        <a:p>
          <a:r>
            <a:rPr lang="en-US"/>
            <a:t>4</a:t>
          </a:r>
        </a:p>
      </dgm:t>
    </dgm:pt>
    <dgm:pt modelId="{474952BE-33B6-48FA-98B8-997D837A66F0}" type="pres">
      <dgm:prSet presAssocID="{F9E89BD4-78E8-42D0-8DCB-8F36593366F6}" presName="Name0" presStyleCnt="0">
        <dgm:presLayoutVars>
          <dgm:animLvl val="lvl"/>
          <dgm:resizeHandles val="exact"/>
        </dgm:presLayoutVars>
      </dgm:prSet>
      <dgm:spPr/>
    </dgm:pt>
    <dgm:pt modelId="{CBB0C6F3-470A-44EF-8D2B-0D152318BD38}" type="pres">
      <dgm:prSet presAssocID="{F6B24829-12DA-48F8-89B2-14978AEF59A6}" presName="compositeNode" presStyleCnt="0">
        <dgm:presLayoutVars>
          <dgm:bulletEnabled val="1"/>
        </dgm:presLayoutVars>
      </dgm:prSet>
      <dgm:spPr/>
    </dgm:pt>
    <dgm:pt modelId="{253DD816-7093-4D4B-98A6-0F4AD7F8D7D3}" type="pres">
      <dgm:prSet presAssocID="{F6B24829-12DA-48F8-89B2-14978AEF59A6}" presName="bgRect" presStyleLbl="bgAccFollowNode1" presStyleIdx="0" presStyleCnt="4"/>
      <dgm:spPr/>
    </dgm:pt>
    <dgm:pt modelId="{81D0CFD0-5BC6-4FCA-B33D-961B9C617749}" type="pres">
      <dgm:prSet presAssocID="{82D321E0-6AC8-43BC-B1CE-3614CBCFB69C}" presName="sibTransNodeCircle" presStyleLbl="alignNode1" presStyleIdx="0" presStyleCnt="8">
        <dgm:presLayoutVars>
          <dgm:chMax val="0"/>
          <dgm:bulletEnabled/>
        </dgm:presLayoutVars>
      </dgm:prSet>
      <dgm:spPr/>
    </dgm:pt>
    <dgm:pt modelId="{B6D08951-AE0B-4837-B536-48FCCE6157F0}" type="pres">
      <dgm:prSet presAssocID="{F6B24829-12DA-48F8-89B2-14978AEF59A6}" presName="bottomLine" presStyleLbl="alignNode1" presStyleIdx="1" presStyleCnt="8">
        <dgm:presLayoutVars/>
      </dgm:prSet>
      <dgm:spPr/>
    </dgm:pt>
    <dgm:pt modelId="{4C4860FA-3D2D-4454-A40F-23D3B0DD487E}" type="pres">
      <dgm:prSet presAssocID="{F6B24829-12DA-48F8-89B2-14978AEF59A6}" presName="nodeText" presStyleLbl="bgAccFollowNode1" presStyleIdx="0" presStyleCnt="4">
        <dgm:presLayoutVars>
          <dgm:bulletEnabled val="1"/>
        </dgm:presLayoutVars>
      </dgm:prSet>
      <dgm:spPr/>
    </dgm:pt>
    <dgm:pt modelId="{E23E3BB1-F12D-4ED1-A533-D37C84FC905B}" type="pres">
      <dgm:prSet presAssocID="{82D321E0-6AC8-43BC-B1CE-3614CBCFB69C}" presName="sibTrans" presStyleCnt="0"/>
      <dgm:spPr/>
    </dgm:pt>
    <dgm:pt modelId="{087B0BD2-1B6F-4664-96F4-786BEE656BC1}" type="pres">
      <dgm:prSet presAssocID="{73458870-2A65-4E66-8308-B748AA63212D}" presName="compositeNode" presStyleCnt="0">
        <dgm:presLayoutVars>
          <dgm:bulletEnabled val="1"/>
        </dgm:presLayoutVars>
      </dgm:prSet>
      <dgm:spPr/>
    </dgm:pt>
    <dgm:pt modelId="{210446FF-9361-4077-8EDC-70D77F7A6AC9}" type="pres">
      <dgm:prSet presAssocID="{73458870-2A65-4E66-8308-B748AA63212D}" presName="bgRect" presStyleLbl="bgAccFollowNode1" presStyleIdx="1" presStyleCnt="4"/>
      <dgm:spPr/>
    </dgm:pt>
    <dgm:pt modelId="{BB249912-59F6-4ED3-BA42-1910C0B2B598}" type="pres">
      <dgm:prSet presAssocID="{FEF56E5D-246A-4ADA-B4D9-EC4903A3452B}" presName="sibTransNodeCircle" presStyleLbl="alignNode1" presStyleIdx="2" presStyleCnt="8">
        <dgm:presLayoutVars>
          <dgm:chMax val="0"/>
          <dgm:bulletEnabled/>
        </dgm:presLayoutVars>
      </dgm:prSet>
      <dgm:spPr/>
    </dgm:pt>
    <dgm:pt modelId="{F7495580-EC6E-4BD8-BDC2-447EC5A578B9}" type="pres">
      <dgm:prSet presAssocID="{73458870-2A65-4E66-8308-B748AA63212D}" presName="bottomLine" presStyleLbl="alignNode1" presStyleIdx="3" presStyleCnt="8">
        <dgm:presLayoutVars/>
      </dgm:prSet>
      <dgm:spPr/>
    </dgm:pt>
    <dgm:pt modelId="{4ACD855E-431A-4216-9AB3-FA0A0D8380AB}" type="pres">
      <dgm:prSet presAssocID="{73458870-2A65-4E66-8308-B748AA63212D}" presName="nodeText" presStyleLbl="bgAccFollowNode1" presStyleIdx="1" presStyleCnt="4">
        <dgm:presLayoutVars>
          <dgm:bulletEnabled val="1"/>
        </dgm:presLayoutVars>
      </dgm:prSet>
      <dgm:spPr/>
    </dgm:pt>
    <dgm:pt modelId="{38C68A31-FA39-4135-838B-B0D68AA07BC9}" type="pres">
      <dgm:prSet presAssocID="{FEF56E5D-246A-4ADA-B4D9-EC4903A3452B}" presName="sibTrans" presStyleCnt="0"/>
      <dgm:spPr/>
    </dgm:pt>
    <dgm:pt modelId="{AC63B73F-710D-4790-A794-5A3FA8703606}" type="pres">
      <dgm:prSet presAssocID="{7F2A96E8-FEE9-4FEE-AC7D-7019BD489166}" presName="compositeNode" presStyleCnt="0">
        <dgm:presLayoutVars>
          <dgm:bulletEnabled val="1"/>
        </dgm:presLayoutVars>
      </dgm:prSet>
      <dgm:spPr/>
    </dgm:pt>
    <dgm:pt modelId="{DE508BCF-6D28-4273-B9E0-0806CA6498C1}" type="pres">
      <dgm:prSet presAssocID="{7F2A96E8-FEE9-4FEE-AC7D-7019BD489166}" presName="bgRect" presStyleLbl="bgAccFollowNode1" presStyleIdx="2" presStyleCnt="4"/>
      <dgm:spPr/>
    </dgm:pt>
    <dgm:pt modelId="{54369D14-0BCC-408D-AB8C-C2EFBAFF4CBA}" type="pres">
      <dgm:prSet presAssocID="{4BD47498-CEE7-48C2-BB7B-67906D2139E7}" presName="sibTransNodeCircle" presStyleLbl="alignNode1" presStyleIdx="4" presStyleCnt="8">
        <dgm:presLayoutVars>
          <dgm:chMax val="0"/>
          <dgm:bulletEnabled/>
        </dgm:presLayoutVars>
      </dgm:prSet>
      <dgm:spPr/>
    </dgm:pt>
    <dgm:pt modelId="{3F228F70-A4C9-4BAF-B386-7AB5EF8ABC50}" type="pres">
      <dgm:prSet presAssocID="{7F2A96E8-FEE9-4FEE-AC7D-7019BD489166}" presName="bottomLine" presStyleLbl="alignNode1" presStyleIdx="5" presStyleCnt="8">
        <dgm:presLayoutVars/>
      </dgm:prSet>
      <dgm:spPr/>
    </dgm:pt>
    <dgm:pt modelId="{B8DAD98A-1828-48F0-80FB-B40619807650}" type="pres">
      <dgm:prSet presAssocID="{7F2A96E8-FEE9-4FEE-AC7D-7019BD489166}" presName="nodeText" presStyleLbl="bgAccFollowNode1" presStyleIdx="2" presStyleCnt="4">
        <dgm:presLayoutVars>
          <dgm:bulletEnabled val="1"/>
        </dgm:presLayoutVars>
      </dgm:prSet>
      <dgm:spPr/>
    </dgm:pt>
    <dgm:pt modelId="{6CACFEF2-78EB-4F98-958D-651D3CAFD140}" type="pres">
      <dgm:prSet presAssocID="{4BD47498-CEE7-48C2-BB7B-67906D2139E7}" presName="sibTrans" presStyleCnt="0"/>
      <dgm:spPr/>
    </dgm:pt>
    <dgm:pt modelId="{38C26AD4-73DD-4B19-A131-BD17B78D174C}" type="pres">
      <dgm:prSet presAssocID="{0244E0B1-505F-4182-8534-741F58B10AE6}" presName="compositeNode" presStyleCnt="0">
        <dgm:presLayoutVars>
          <dgm:bulletEnabled val="1"/>
        </dgm:presLayoutVars>
      </dgm:prSet>
      <dgm:spPr/>
    </dgm:pt>
    <dgm:pt modelId="{12995BC9-49BB-4D7F-A2B3-47FA73750DB0}" type="pres">
      <dgm:prSet presAssocID="{0244E0B1-505F-4182-8534-741F58B10AE6}" presName="bgRect" presStyleLbl="bgAccFollowNode1" presStyleIdx="3" presStyleCnt="4"/>
      <dgm:spPr/>
    </dgm:pt>
    <dgm:pt modelId="{3E80E013-20AF-4C90-AD6E-D090C379B5E7}" type="pres">
      <dgm:prSet presAssocID="{C1DCC23C-B3AA-4FD5-8E04-4B10CF6BF894}" presName="sibTransNodeCircle" presStyleLbl="alignNode1" presStyleIdx="6" presStyleCnt="8">
        <dgm:presLayoutVars>
          <dgm:chMax val="0"/>
          <dgm:bulletEnabled/>
        </dgm:presLayoutVars>
      </dgm:prSet>
      <dgm:spPr/>
    </dgm:pt>
    <dgm:pt modelId="{7A9049E1-04D8-42A5-BC5C-93EF4289D09E}" type="pres">
      <dgm:prSet presAssocID="{0244E0B1-505F-4182-8534-741F58B10AE6}" presName="bottomLine" presStyleLbl="alignNode1" presStyleIdx="7" presStyleCnt="8">
        <dgm:presLayoutVars/>
      </dgm:prSet>
      <dgm:spPr/>
    </dgm:pt>
    <dgm:pt modelId="{C2037438-D8FD-428E-8E81-D93042557258}" type="pres">
      <dgm:prSet presAssocID="{0244E0B1-505F-4182-8534-741F58B10AE6}" presName="nodeText" presStyleLbl="bgAccFollowNode1" presStyleIdx="3" presStyleCnt="4">
        <dgm:presLayoutVars>
          <dgm:bulletEnabled val="1"/>
        </dgm:presLayoutVars>
      </dgm:prSet>
      <dgm:spPr/>
    </dgm:pt>
  </dgm:ptLst>
  <dgm:cxnLst>
    <dgm:cxn modelId="{6D10EC0E-8A9E-4581-918D-79CFA88AF268}" srcId="{F9E89BD4-78E8-42D0-8DCB-8F36593366F6}" destId="{F6B24829-12DA-48F8-89B2-14978AEF59A6}" srcOrd="0" destOrd="0" parTransId="{051FED5A-3160-43A1-B66E-23E646197198}" sibTransId="{82D321E0-6AC8-43BC-B1CE-3614CBCFB69C}"/>
    <dgm:cxn modelId="{B1C8F413-28C6-49FF-97B3-587C72E8DF41}" srcId="{F9E89BD4-78E8-42D0-8DCB-8F36593366F6}" destId="{7F2A96E8-FEE9-4FEE-AC7D-7019BD489166}" srcOrd="2" destOrd="0" parTransId="{28D3BEF7-FBA5-42BC-A491-E2E8611F90B9}" sibTransId="{4BD47498-CEE7-48C2-BB7B-67906D2139E7}"/>
    <dgm:cxn modelId="{CAEF6527-53F8-4060-B928-714E2602EF15}" type="presOf" srcId="{F9E89BD4-78E8-42D0-8DCB-8F36593366F6}" destId="{474952BE-33B6-48FA-98B8-997D837A66F0}" srcOrd="0" destOrd="0" presId="urn:microsoft.com/office/officeart/2016/7/layout/BasicLinearProcessNumbered"/>
    <dgm:cxn modelId="{BB79862E-A8E8-4C12-8D19-ECFAA77FD234}" type="presOf" srcId="{4BD47498-CEE7-48C2-BB7B-67906D2139E7}" destId="{54369D14-0BCC-408D-AB8C-C2EFBAFF4CBA}" srcOrd="0" destOrd="0" presId="urn:microsoft.com/office/officeart/2016/7/layout/BasicLinearProcessNumbered"/>
    <dgm:cxn modelId="{ED78C439-25E0-44CA-98C4-0134E3B378C9}" type="presOf" srcId="{82D321E0-6AC8-43BC-B1CE-3614CBCFB69C}" destId="{81D0CFD0-5BC6-4FCA-B33D-961B9C617749}" srcOrd="0" destOrd="0" presId="urn:microsoft.com/office/officeart/2016/7/layout/BasicLinearProcessNumbered"/>
    <dgm:cxn modelId="{9D249E5C-94F3-4998-AFC9-7A9F6A9D6413}" type="presOf" srcId="{F6B24829-12DA-48F8-89B2-14978AEF59A6}" destId="{4C4860FA-3D2D-4454-A40F-23D3B0DD487E}" srcOrd="1" destOrd="0" presId="urn:microsoft.com/office/officeart/2016/7/layout/BasicLinearProcessNumbered"/>
    <dgm:cxn modelId="{ADB86E68-2FA3-4BAD-8E60-37FFB2D1FE65}" type="presOf" srcId="{0244E0B1-505F-4182-8534-741F58B10AE6}" destId="{12995BC9-49BB-4D7F-A2B3-47FA73750DB0}" srcOrd="0" destOrd="0" presId="urn:microsoft.com/office/officeart/2016/7/layout/BasicLinearProcessNumbered"/>
    <dgm:cxn modelId="{A1822C50-6E11-48F7-BB00-88BFC530BD89}" type="presOf" srcId="{0244E0B1-505F-4182-8534-741F58B10AE6}" destId="{C2037438-D8FD-428E-8E81-D93042557258}" srcOrd="1" destOrd="0" presId="urn:microsoft.com/office/officeart/2016/7/layout/BasicLinearProcessNumbered"/>
    <dgm:cxn modelId="{2370DE50-9F2C-465C-88A6-A59C8663641C}" type="presOf" srcId="{73458870-2A65-4E66-8308-B748AA63212D}" destId="{4ACD855E-431A-4216-9AB3-FA0A0D8380AB}" srcOrd="1" destOrd="0" presId="urn:microsoft.com/office/officeart/2016/7/layout/BasicLinearProcessNumbered"/>
    <dgm:cxn modelId="{34A0C583-1AE5-4836-99EF-A6A4502E8BDF}" type="presOf" srcId="{73458870-2A65-4E66-8308-B748AA63212D}" destId="{210446FF-9361-4077-8EDC-70D77F7A6AC9}" srcOrd="0" destOrd="0" presId="urn:microsoft.com/office/officeart/2016/7/layout/BasicLinearProcessNumbered"/>
    <dgm:cxn modelId="{C60DEA8D-2AA5-41E4-B43F-82A40ECCEBBA}" srcId="{F9E89BD4-78E8-42D0-8DCB-8F36593366F6}" destId="{73458870-2A65-4E66-8308-B748AA63212D}" srcOrd="1" destOrd="0" parTransId="{D66B5FDC-D0D0-49C5-9DB2-D5AACB8C7A81}" sibTransId="{FEF56E5D-246A-4ADA-B4D9-EC4903A3452B}"/>
    <dgm:cxn modelId="{4C14C699-9E79-483A-8CBE-FDEA7898AFD6}" srcId="{F9E89BD4-78E8-42D0-8DCB-8F36593366F6}" destId="{0244E0B1-505F-4182-8534-741F58B10AE6}" srcOrd="3" destOrd="0" parTransId="{3A6DA478-77C1-4FD7-AA0B-D010E51E6AD4}" sibTransId="{C1DCC23C-B3AA-4FD5-8E04-4B10CF6BF894}"/>
    <dgm:cxn modelId="{A740369F-7A73-420B-AC28-292C81C261F2}" type="presOf" srcId="{7F2A96E8-FEE9-4FEE-AC7D-7019BD489166}" destId="{B8DAD98A-1828-48F0-80FB-B40619807650}" srcOrd="1" destOrd="0" presId="urn:microsoft.com/office/officeart/2016/7/layout/BasicLinearProcessNumbered"/>
    <dgm:cxn modelId="{C8CAA9A6-E896-4BB9-8FE4-38D6B332D087}" type="presOf" srcId="{C1DCC23C-B3AA-4FD5-8E04-4B10CF6BF894}" destId="{3E80E013-20AF-4C90-AD6E-D090C379B5E7}" srcOrd="0" destOrd="0" presId="urn:microsoft.com/office/officeart/2016/7/layout/BasicLinearProcessNumbered"/>
    <dgm:cxn modelId="{C0B9C6CA-F819-4439-ABB3-231B472A9AC7}" type="presOf" srcId="{F6B24829-12DA-48F8-89B2-14978AEF59A6}" destId="{253DD816-7093-4D4B-98A6-0F4AD7F8D7D3}" srcOrd="0" destOrd="0" presId="urn:microsoft.com/office/officeart/2016/7/layout/BasicLinearProcessNumbered"/>
    <dgm:cxn modelId="{C0C3A4E1-E071-45B1-9D92-30C846A3E2CE}" type="presOf" srcId="{7F2A96E8-FEE9-4FEE-AC7D-7019BD489166}" destId="{DE508BCF-6D28-4273-B9E0-0806CA6498C1}" srcOrd="0" destOrd="0" presId="urn:microsoft.com/office/officeart/2016/7/layout/BasicLinearProcessNumbered"/>
    <dgm:cxn modelId="{D9650FEC-CC87-4A22-AA55-157BA8035C52}" type="presOf" srcId="{FEF56E5D-246A-4ADA-B4D9-EC4903A3452B}" destId="{BB249912-59F6-4ED3-BA42-1910C0B2B598}" srcOrd="0" destOrd="0" presId="urn:microsoft.com/office/officeart/2016/7/layout/BasicLinearProcessNumbered"/>
    <dgm:cxn modelId="{CB3F94A8-4B94-4199-8D15-9E6EFEB9ADE3}" type="presParOf" srcId="{474952BE-33B6-48FA-98B8-997D837A66F0}" destId="{CBB0C6F3-470A-44EF-8D2B-0D152318BD38}" srcOrd="0" destOrd="0" presId="urn:microsoft.com/office/officeart/2016/7/layout/BasicLinearProcessNumbered"/>
    <dgm:cxn modelId="{24F37F33-FD6A-4C15-B0B6-72924486255A}" type="presParOf" srcId="{CBB0C6F3-470A-44EF-8D2B-0D152318BD38}" destId="{253DD816-7093-4D4B-98A6-0F4AD7F8D7D3}" srcOrd="0" destOrd="0" presId="urn:microsoft.com/office/officeart/2016/7/layout/BasicLinearProcessNumbered"/>
    <dgm:cxn modelId="{D760081B-4215-47AD-BE96-1914B44D3025}" type="presParOf" srcId="{CBB0C6F3-470A-44EF-8D2B-0D152318BD38}" destId="{81D0CFD0-5BC6-4FCA-B33D-961B9C617749}" srcOrd="1" destOrd="0" presId="urn:microsoft.com/office/officeart/2016/7/layout/BasicLinearProcessNumbered"/>
    <dgm:cxn modelId="{627CD288-2464-4D38-A688-AEFF4CBB37EE}" type="presParOf" srcId="{CBB0C6F3-470A-44EF-8D2B-0D152318BD38}" destId="{B6D08951-AE0B-4837-B536-48FCCE6157F0}" srcOrd="2" destOrd="0" presId="urn:microsoft.com/office/officeart/2016/7/layout/BasicLinearProcessNumbered"/>
    <dgm:cxn modelId="{453C2E9B-C913-455B-A6C5-FF5D366A9E1B}" type="presParOf" srcId="{CBB0C6F3-470A-44EF-8D2B-0D152318BD38}" destId="{4C4860FA-3D2D-4454-A40F-23D3B0DD487E}" srcOrd="3" destOrd="0" presId="urn:microsoft.com/office/officeart/2016/7/layout/BasicLinearProcessNumbered"/>
    <dgm:cxn modelId="{7150E8DE-0108-4DD3-A705-1B9E31C0AA0F}" type="presParOf" srcId="{474952BE-33B6-48FA-98B8-997D837A66F0}" destId="{E23E3BB1-F12D-4ED1-A533-D37C84FC905B}" srcOrd="1" destOrd="0" presId="urn:microsoft.com/office/officeart/2016/7/layout/BasicLinearProcessNumbered"/>
    <dgm:cxn modelId="{FA4DC00E-566E-4161-84A9-0248E1C9B693}" type="presParOf" srcId="{474952BE-33B6-48FA-98B8-997D837A66F0}" destId="{087B0BD2-1B6F-4664-96F4-786BEE656BC1}" srcOrd="2" destOrd="0" presId="urn:microsoft.com/office/officeart/2016/7/layout/BasicLinearProcessNumbered"/>
    <dgm:cxn modelId="{A33D5C36-BB48-4891-BA66-F679E2CCC5C1}" type="presParOf" srcId="{087B0BD2-1B6F-4664-96F4-786BEE656BC1}" destId="{210446FF-9361-4077-8EDC-70D77F7A6AC9}" srcOrd="0" destOrd="0" presId="urn:microsoft.com/office/officeart/2016/7/layout/BasicLinearProcessNumbered"/>
    <dgm:cxn modelId="{E305383F-9E51-4B64-8BDE-33178E69A699}" type="presParOf" srcId="{087B0BD2-1B6F-4664-96F4-786BEE656BC1}" destId="{BB249912-59F6-4ED3-BA42-1910C0B2B598}" srcOrd="1" destOrd="0" presId="urn:microsoft.com/office/officeart/2016/7/layout/BasicLinearProcessNumbered"/>
    <dgm:cxn modelId="{6796DC21-AB3E-4499-A062-DECFA70212CF}" type="presParOf" srcId="{087B0BD2-1B6F-4664-96F4-786BEE656BC1}" destId="{F7495580-EC6E-4BD8-BDC2-447EC5A578B9}" srcOrd="2" destOrd="0" presId="urn:microsoft.com/office/officeart/2016/7/layout/BasicLinearProcessNumbered"/>
    <dgm:cxn modelId="{4D477403-A148-4373-8C4A-325C6714DB05}" type="presParOf" srcId="{087B0BD2-1B6F-4664-96F4-786BEE656BC1}" destId="{4ACD855E-431A-4216-9AB3-FA0A0D8380AB}" srcOrd="3" destOrd="0" presId="urn:microsoft.com/office/officeart/2016/7/layout/BasicLinearProcessNumbered"/>
    <dgm:cxn modelId="{FE4415FB-F361-4AA7-B5C6-ACE20112623F}" type="presParOf" srcId="{474952BE-33B6-48FA-98B8-997D837A66F0}" destId="{38C68A31-FA39-4135-838B-B0D68AA07BC9}" srcOrd="3" destOrd="0" presId="urn:microsoft.com/office/officeart/2016/7/layout/BasicLinearProcessNumbered"/>
    <dgm:cxn modelId="{8C78723B-36C6-4844-8F57-5AD5E91CBAD0}" type="presParOf" srcId="{474952BE-33B6-48FA-98B8-997D837A66F0}" destId="{AC63B73F-710D-4790-A794-5A3FA8703606}" srcOrd="4" destOrd="0" presId="urn:microsoft.com/office/officeart/2016/7/layout/BasicLinearProcessNumbered"/>
    <dgm:cxn modelId="{3AEF0545-D20B-4725-9FD6-A48079062FC2}" type="presParOf" srcId="{AC63B73F-710D-4790-A794-5A3FA8703606}" destId="{DE508BCF-6D28-4273-B9E0-0806CA6498C1}" srcOrd="0" destOrd="0" presId="urn:microsoft.com/office/officeart/2016/7/layout/BasicLinearProcessNumbered"/>
    <dgm:cxn modelId="{2C3F1288-BD34-4C12-BDCE-6B4CC4470B3E}" type="presParOf" srcId="{AC63B73F-710D-4790-A794-5A3FA8703606}" destId="{54369D14-0BCC-408D-AB8C-C2EFBAFF4CBA}" srcOrd="1" destOrd="0" presId="urn:microsoft.com/office/officeart/2016/7/layout/BasicLinearProcessNumbered"/>
    <dgm:cxn modelId="{EBE0E906-D8DD-443C-927C-65B84B7FC1AE}" type="presParOf" srcId="{AC63B73F-710D-4790-A794-5A3FA8703606}" destId="{3F228F70-A4C9-4BAF-B386-7AB5EF8ABC50}" srcOrd="2" destOrd="0" presId="urn:microsoft.com/office/officeart/2016/7/layout/BasicLinearProcessNumbered"/>
    <dgm:cxn modelId="{D188C536-8895-4593-BA10-BD56EE4E4632}" type="presParOf" srcId="{AC63B73F-710D-4790-A794-5A3FA8703606}" destId="{B8DAD98A-1828-48F0-80FB-B40619807650}" srcOrd="3" destOrd="0" presId="urn:microsoft.com/office/officeart/2016/7/layout/BasicLinearProcessNumbered"/>
    <dgm:cxn modelId="{CA75F3DE-9F04-4FEF-9481-7F9BC4ABA285}" type="presParOf" srcId="{474952BE-33B6-48FA-98B8-997D837A66F0}" destId="{6CACFEF2-78EB-4F98-958D-651D3CAFD140}" srcOrd="5" destOrd="0" presId="urn:microsoft.com/office/officeart/2016/7/layout/BasicLinearProcessNumbered"/>
    <dgm:cxn modelId="{780E8228-C6F3-4541-8540-7AB8EB0C2C51}" type="presParOf" srcId="{474952BE-33B6-48FA-98B8-997D837A66F0}" destId="{38C26AD4-73DD-4B19-A131-BD17B78D174C}" srcOrd="6" destOrd="0" presId="urn:microsoft.com/office/officeart/2016/7/layout/BasicLinearProcessNumbered"/>
    <dgm:cxn modelId="{8C03AAAF-3B28-4DEA-8461-99BAA7102711}" type="presParOf" srcId="{38C26AD4-73DD-4B19-A131-BD17B78D174C}" destId="{12995BC9-49BB-4D7F-A2B3-47FA73750DB0}" srcOrd="0" destOrd="0" presId="urn:microsoft.com/office/officeart/2016/7/layout/BasicLinearProcessNumbered"/>
    <dgm:cxn modelId="{11E3783B-782E-4BDE-92BC-E0AB29D0D373}" type="presParOf" srcId="{38C26AD4-73DD-4B19-A131-BD17B78D174C}" destId="{3E80E013-20AF-4C90-AD6E-D090C379B5E7}" srcOrd="1" destOrd="0" presId="urn:microsoft.com/office/officeart/2016/7/layout/BasicLinearProcessNumbered"/>
    <dgm:cxn modelId="{9F915C9E-8871-452A-B826-09170099CE48}" type="presParOf" srcId="{38C26AD4-73DD-4B19-A131-BD17B78D174C}" destId="{7A9049E1-04D8-42A5-BC5C-93EF4289D09E}" srcOrd="2" destOrd="0" presId="urn:microsoft.com/office/officeart/2016/7/layout/BasicLinearProcessNumbered"/>
    <dgm:cxn modelId="{D6BE2003-C2FE-4D3B-9976-7FF0B0270720}" type="presParOf" srcId="{38C26AD4-73DD-4B19-A131-BD17B78D174C}" destId="{C2037438-D8FD-428E-8E81-D93042557258}"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AF61A7-8BF5-485B-8423-C2868D667AED}" type="doc">
      <dgm:prSet loTypeId="urn:microsoft.com/office/officeart/2016/7/layout/BasicLinearProcessNumbered" loCatId="process" qsTypeId="urn:microsoft.com/office/officeart/2005/8/quickstyle/simple5" qsCatId="simple" csTypeId="urn:microsoft.com/office/officeart/2005/8/colors/colorful2" csCatId="colorful" phldr="1"/>
      <dgm:spPr/>
      <dgm:t>
        <a:bodyPr/>
        <a:lstStyle/>
        <a:p>
          <a:endParaRPr lang="en-US"/>
        </a:p>
      </dgm:t>
    </dgm:pt>
    <dgm:pt modelId="{A5908C6D-87A0-41A0-AE3C-CF5128AF98B7}">
      <dgm:prSet/>
      <dgm:spPr/>
      <dgm:t>
        <a:bodyPr/>
        <a:lstStyle/>
        <a:p>
          <a:pPr rtl="0"/>
          <a:r>
            <a:rPr lang="en-US">
              <a:latin typeface="Amasis MT Pro"/>
            </a:rPr>
            <a:t>Acknowledge the Alarm </a:t>
          </a:r>
          <a:endParaRPr lang="en-US"/>
        </a:p>
      </dgm:t>
    </dgm:pt>
    <dgm:pt modelId="{243612A9-BA69-4278-AC55-59DD5DAACB3C}" type="parTrans" cxnId="{60CEC8D2-93E8-4B5C-A17E-BD176423385F}">
      <dgm:prSet/>
      <dgm:spPr/>
      <dgm:t>
        <a:bodyPr/>
        <a:lstStyle/>
        <a:p>
          <a:endParaRPr lang="en-US"/>
        </a:p>
      </dgm:t>
    </dgm:pt>
    <dgm:pt modelId="{A1BEB48F-FEA9-4FB7-A3CF-7D6A0D5A31E2}" type="sibTrans" cxnId="{60CEC8D2-93E8-4B5C-A17E-BD176423385F}">
      <dgm:prSet phldrT="1" phldr="0"/>
      <dgm:spPr/>
      <dgm:t>
        <a:bodyPr/>
        <a:lstStyle/>
        <a:p>
          <a:r>
            <a:rPr lang="en-US"/>
            <a:t>1</a:t>
          </a:r>
        </a:p>
      </dgm:t>
    </dgm:pt>
    <dgm:pt modelId="{E542A594-1E49-482F-9B82-F4CC75AEF3E5}">
      <dgm:prSet/>
      <dgm:spPr/>
      <dgm:t>
        <a:bodyPr/>
        <a:lstStyle/>
        <a:p>
          <a:pPr rtl="0"/>
          <a:r>
            <a:rPr lang="en-US">
              <a:latin typeface="Amasis MT Pro"/>
            </a:rPr>
            <a:t>Establish a Safety Zone</a:t>
          </a:r>
        </a:p>
      </dgm:t>
    </dgm:pt>
    <dgm:pt modelId="{E991390F-DA39-4E21-9BB9-CA1520E613F5}" type="parTrans" cxnId="{50EC8491-2E07-4DC9-A6CC-9C9C58BE23F7}">
      <dgm:prSet/>
      <dgm:spPr/>
      <dgm:t>
        <a:bodyPr/>
        <a:lstStyle/>
        <a:p>
          <a:endParaRPr lang="en-US"/>
        </a:p>
      </dgm:t>
    </dgm:pt>
    <dgm:pt modelId="{1D069AFB-3EA1-4193-A5E3-27B2B9AB4388}" type="sibTrans" cxnId="{50EC8491-2E07-4DC9-A6CC-9C9C58BE23F7}">
      <dgm:prSet phldrT="2" phldr="0"/>
      <dgm:spPr/>
      <dgm:t>
        <a:bodyPr/>
        <a:lstStyle/>
        <a:p>
          <a:r>
            <a:rPr lang="en-US"/>
            <a:t>2</a:t>
          </a:r>
        </a:p>
      </dgm:t>
    </dgm:pt>
    <dgm:pt modelId="{488DAE85-A36A-44CC-9810-68B25F295A9C}">
      <dgm:prSet/>
      <dgm:spPr/>
      <dgm:t>
        <a:bodyPr/>
        <a:lstStyle/>
        <a:p>
          <a:pPr rtl="0"/>
          <a:r>
            <a:rPr lang="en-US">
              <a:latin typeface="Amasis MT Pro"/>
            </a:rPr>
            <a:t>Reset Your Gear </a:t>
          </a:r>
        </a:p>
      </dgm:t>
    </dgm:pt>
    <dgm:pt modelId="{CBC5411A-D46F-4655-BB63-4BF315E12B66}" type="parTrans" cxnId="{1B890CF7-6AD8-40F4-AEEE-50C81A33F92C}">
      <dgm:prSet/>
      <dgm:spPr/>
      <dgm:t>
        <a:bodyPr/>
        <a:lstStyle/>
        <a:p>
          <a:endParaRPr lang="en-US"/>
        </a:p>
      </dgm:t>
    </dgm:pt>
    <dgm:pt modelId="{CB0F454A-DC83-47AD-908C-0CC1BE2BF7A2}" type="sibTrans" cxnId="{1B890CF7-6AD8-40F4-AEEE-50C81A33F92C}">
      <dgm:prSet phldrT="3" phldr="0"/>
      <dgm:spPr/>
      <dgm:t>
        <a:bodyPr/>
        <a:lstStyle/>
        <a:p>
          <a:r>
            <a:rPr lang="en-US"/>
            <a:t>3</a:t>
          </a:r>
        </a:p>
      </dgm:t>
    </dgm:pt>
    <dgm:pt modelId="{D8AA4CFD-F14F-4800-A2FB-CAE9009AEF6A}">
      <dgm:prSet/>
      <dgm:spPr/>
      <dgm:t>
        <a:bodyPr/>
        <a:lstStyle/>
        <a:p>
          <a:pPr rtl="0"/>
          <a:r>
            <a:rPr lang="en-US">
              <a:latin typeface="Amasis MT Pro"/>
            </a:rPr>
            <a:t>Handle the Call</a:t>
          </a:r>
        </a:p>
      </dgm:t>
    </dgm:pt>
    <dgm:pt modelId="{4C18DE70-D6C9-43A3-B528-3EBC8B367A61}" type="parTrans" cxnId="{F2F587CA-CBC4-4132-9234-7D7013CCEB3D}">
      <dgm:prSet/>
      <dgm:spPr/>
      <dgm:t>
        <a:bodyPr/>
        <a:lstStyle/>
        <a:p>
          <a:endParaRPr lang="en-US"/>
        </a:p>
      </dgm:t>
    </dgm:pt>
    <dgm:pt modelId="{E61E7B8A-FECF-48B3-B3AD-A1021C9FB756}" type="sibTrans" cxnId="{F2F587CA-CBC4-4132-9234-7D7013CCEB3D}">
      <dgm:prSet phldrT="4" phldr="0"/>
      <dgm:spPr/>
      <dgm:t>
        <a:bodyPr/>
        <a:lstStyle/>
        <a:p>
          <a:r>
            <a:rPr lang="en-US"/>
            <a:t>4</a:t>
          </a:r>
        </a:p>
      </dgm:t>
    </dgm:pt>
    <dgm:pt modelId="{A7A24100-92EE-4630-B806-A3E8970FEE81}" type="pres">
      <dgm:prSet presAssocID="{91AF61A7-8BF5-485B-8423-C2868D667AED}" presName="Name0" presStyleCnt="0">
        <dgm:presLayoutVars>
          <dgm:animLvl val="lvl"/>
          <dgm:resizeHandles val="exact"/>
        </dgm:presLayoutVars>
      </dgm:prSet>
      <dgm:spPr/>
    </dgm:pt>
    <dgm:pt modelId="{459D7012-73AB-43FE-A771-EEA2FD9E85C2}" type="pres">
      <dgm:prSet presAssocID="{A5908C6D-87A0-41A0-AE3C-CF5128AF98B7}" presName="compositeNode" presStyleCnt="0">
        <dgm:presLayoutVars>
          <dgm:bulletEnabled val="1"/>
        </dgm:presLayoutVars>
      </dgm:prSet>
      <dgm:spPr/>
    </dgm:pt>
    <dgm:pt modelId="{ED9D1456-0A50-455A-9987-511ADC2ED42A}" type="pres">
      <dgm:prSet presAssocID="{A5908C6D-87A0-41A0-AE3C-CF5128AF98B7}" presName="bgRect" presStyleLbl="bgAccFollowNode1" presStyleIdx="0" presStyleCnt="4"/>
      <dgm:spPr/>
    </dgm:pt>
    <dgm:pt modelId="{28DADE70-FC28-4B47-825A-97FC41722622}" type="pres">
      <dgm:prSet presAssocID="{A1BEB48F-FEA9-4FB7-A3CF-7D6A0D5A31E2}" presName="sibTransNodeCircle" presStyleLbl="alignNode1" presStyleIdx="0" presStyleCnt="8">
        <dgm:presLayoutVars>
          <dgm:chMax val="0"/>
          <dgm:bulletEnabled/>
        </dgm:presLayoutVars>
      </dgm:prSet>
      <dgm:spPr/>
    </dgm:pt>
    <dgm:pt modelId="{003B3E31-4418-40EA-8CDA-5AABECBE9510}" type="pres">
      <dgm:prSet presAssocID="{A5908C6D-87A0-41A0-AE3C-CF5128AF98B7}" presName="bottomLine" presStyleLbl="alignNode1" presStyleIdx="1" presStyleCnt="8">
        <dgm:presLayoutVars/>
      </dgm:prSet>
      <dgm:spPr/>
    </dgm:pt>
    <dgm:pt modelId="{E262A671-947C-4A51-951C-467B155399C9}" type="pres">
      <dgm:prSet presAssocID="{A5908C6D-87A0-41A0-AE3C-CF5128AF98B7}" presName="nodeText" presStyleLbl="bgAccFollowNode1" presStyleIdx="0" presStyleCnt="4">
        <dgm:presLayoutVars>
          <dgm:bulletEnabled val="1"/>
        </dgm:presLayoutVars>
      </dgm:prSet>
      <dgm:spPr/>
    </dgm:pt>
    <dgm:pt modelId="{97176B27-C2B9-4C0E-96DE-C18A47C6FE59}" type="pres">
      <dgm:prSet presAssocID="{A1BEB48F-FEA9-4FB7-A3CF-7D6A0D5A31E2}" presName="sibTrans" presStyleCnt="0"/>
      <dgm:spPr/>
    </dgm:pt>
    <dgm:pt modelId="{5793A477-6E91-49FC-AE37-F1A9C64D4BEC}" type="pres">
      <dgm:prSet presAssocID="{E542A594-1E49-482F-9B82-F4CC75AEF3E5}" presName="compositeNode" presStyleCnt="0">
        <dgm:presLayoutVars>
          <dgm:bulletEnabled val="1"/>
        </dgm:presLayoutVars>
      </dgm:prSet>
      <dgm:spPr/>
    </dgm:pt>
    <dgm:pt modelId="{9EC762A0-DD66-4BE4-8DE1-6B29059BBBF3}" type="pres">
      <dgm:prSet presAssocID="{E542A594-1E49-482F-9B82-F4CC75AEF3E5}" presName="bgRect" presStyleLbl="bgAccFollowNode1" presStyleIdx="1" presStyleCnt="4"/>
      <dgm:spPr/>
    </dgm:pt>
    <dgm:pt modelId="{E9E6DECE-6948-4842-9DA9-42EC8ABE04A2}" type="pres">
      <dgm:prSet presAssocID="{1D069AFB-3EA1-4193-A5E3-27B2B9AB4388}" presName="sibTransNodeCircle" presStyleLbl="alignNode1" presStyleIdx="2" presStyleCnt="8">
        <dgm:presLayoutVars>
          <dgm:chMax val="0"/>
          <dgm:bulletEnabled/>
        </dgm:presLayoutVars>
      </dgm:prSet>
      <dgm:spPr/>
    </dgm:pt>
    <dgm:pt modelId="{3FAF5079-CD12-4939-B3E3-EECD7F6587AE}" type="pres">
      <dgm:prSet presAssocID="{E542A594-1E49-482F-9B82-F4CC75AEF3E5}" presName="bottomLine" presStyleLbl="alignNode1" presStyleIdx="3" presStyleCnt="8">
        <dgm:presLayoutVars/>
      </dgm:prSet>
      <dgm:spPr/>
    </dgm:pt>
    <dgm:pt modelId="{7A66A1FE-AEE9-417B-BF53-982CA1BA4E8E}" type="pres">
      <dgm:prSet presAssocID="{E542A594-1E49-482F-9B82-F4CC75AEF3E5}" presName="nodeText" presStyleLbl="bgAccFollowNode1" presStyleIdx="1" presStyleCnt="4">
        <dgm:presLayoutVars>
          <dgm:bulletEnabled val="1"/>
        </dgm:presLayoutVars>
      </dgm:prSet>
      <dgm:spPr/>
    </dgm:pt>
    <dgm:pt modelId="{0B71053C-84CB-4FC8-9C5E-E9DA155435A1}" type="pres">
      <dgm:prSet presAssocID="{1D069AFB-3EA1-4193-A5E3-27B2B9AB4388}" presName="sibTrans" presStyleCnt="0"/>
      <dgm:spPr/>
    </dgm:pt>
    <dgm:pt modelId="{78807125-0A37-4192-B6AF-C8395C3F5190}" type="pres">
      <dgm:prSet presAssocID="{488DAE85-A36A-44CC-9810-68B25F295A9C}" presName="compositeNode" presStyleCnt="0">
        <dgm:presLayoutVars>
          <dgm:bulletEnabled val="1"/>
        </dgm:presLayoutVars>
      </dgm:prSet>
      <dgm:spPr/>
    </dgm:pt>
    <dgm:pt modelId="{0C6C60AE-6B3C-464E-87D1-00572FDB463E}" type="pres">
      <dgm:prSet presAssocID="{488DAE85-A36A-44CC-9810-68B25F295A9C}" presName="bgRect" presStyleLbl="bgAccFollowNode1" presStyleIdx="2" presStyleCnt="4"/>
      <dgm:spPr/>
    </dgm:pt>
    <dgm:pt modelId="{238D8A03-BA98-4B52-9292-E9260A316C76}" type="pres">
      <dgm:prSet presAssocID="{CB0F454A-DC83-47AD-908C-0CC1BE2BF7A2}" presName="sibTransNodeCircle" presStyleLbl="alignNode1" presStyleIdx="4" presStyleCnt="8">
        <dgm:presLayoutVars>
          <dgm:chMax val="0"/>
          <dgm:bulletEnabled/>
        </dgm:presLayoutVars>
      </dgm:prSet>
      <dgm:spPr/>
    </dgm:pt>
    <dgm:pt modelId="{18675EEC-578C-476E-BC4F-F7A35D701633}" type="pres">
      <dgm:prSet presAssocID="{488DAE85-A36A-44CC-9810-68B25F295A9C}" presName="bottomLine" presStyleLbl="alignNode1" presStyleIdx="5" presStyleCnt="8">
        <dgm:presLayoutVars/>
      </dgm:prSet>
      <dgm:spPr/>
    </dgm:pt>
    <dgm:pt modelId="{DFC3A41E-4353-41B9-AF55-6025896CA3B5}" type="pres">
      <dgm:prSet presAssocID="{488DAE85-A36A-44CC-9810-68B25F295A9C}" presName="nodeText" presStyleLbl="bgAccFollowNode1" presStyleIdx="2" presStyleCnt="4">
        <dgm:presLayoutVars>
          <dgm:bulletEnabled val="1"/>
        </dgm:presLayoutVars>
      </dgm:prSet>
      <dgm:spPr/>
    </dgm:pt>
    <dgm:pt modelId="{CF15255E-EBE9-44FF-B9D9-BC8E6E8FA289}" type="pres">
      <dgm:prSet presAssocID="{CB0F454A-DC83-47AD-908C-0CC1BE2BF7A2}" presName="sibTrans" presStyleCnt="0"/>
      <dgm:spPr/>
    </dgm:pt>
    <dgm:pt modelId="{C52F04A8-C982-4C4A-8486-05B1B925D653}" type="pres">
      <dgm:prSet presAssocID="{D8AA4CFD-F14F-4800-A2FB-CAE9009AEF6A}" presName="compositeNode" presStyleCnt="0">
        <dgm:presLayoutVars>
          <dgm:bulletEnabled val="1"/>
        </dgm:presLayoutVars>
      </dgm:prSet>
      <dgm:spPr/>
    </dgm:pt>
    <dgm:pt modelId="{5AC40C77-5338-4CBD-88B7-B12216F6C3E4}" type="pres">
      <dgm:prSet presAssocID="{D8AA4CFD-F14F-4800-A2FB-CAE9009AEF6A}" presName="bgRect" presStyleLbl="bgAccFollowNode1" presStyleIdx="3" presStyleCnt="4"/>
      <dgm:spPr/>
    </dgm:pt>
    <dgm:pt modelId="{707E4E2C-B0C5-456F-9CEF-60365746E577}" type="pres">
      <dgm:prSet presAssocID="{E61E7B8A-FECF-48B3-B3AD-A1021C9FB756}" presName="sibTransNodeCircle" presStyleLbl="alignNode1" presStyleIdx="6" presStyleCnt="8">
        <dgm:presLayoutVars>
          <dgm:chMax val="0"/>
          <dgm:bulletEnabled/>
        </dgm:presLayoutVars>
      </dgm:prSet>
      <dgm:spPr/>
    </dgm:pt>
    <dgm:pt modelId="{9A86D3E6-B1C4-487A-AC1F-6160D7DEEBEE}" type="pres">
      <dgm:prSet presAssocID="{D8AA4CFD-F14F-4800-A2FB-CAE9009AEF6A}" presName="bottomLine" presStyleLbl="alignNode1" presStyleIdx="7" presStyleCnt="8">
        <dgm:presLayoutVars/>
      </dgm:prSet>
      <dgm:spPr/>
    </dgm:pt>
    <dgm:pt modelId="{764DC6F1-754E-416B-89C6-D360D0F16614}" type="pres">
      <dgm:prSet presAssocID="{D8AA4CFD-F14F-4800-A2FB-CAE9009AEF6A}" presName="nodeText" presStyleLbl="bgAccFollowNode1" presStyleIdx="3" presStyleCnt="4">
        <dgm:presLayoutVars>
          <dgm:bulletEnabled val="1"/>
        </dgm:presLayoutVars>
      </dgm:prSet>
      <dgm:spPr/>
    </dgm:pt>
  </dgm:ptLst>
  <dgm:cxnLst>
    <dgm:cxn modelId="{EFBE1320-7F52-4281-8B2E-8E407B232CC1}" type="presOf" srcId="{A5908C6D-87A0-41A0-AE3C-CF5128AF98B7}" destId="{E262A671-947C-4A51-951C-467B155399C9}" srcOrd="1" destOrd="0" presId="urn:microsoft.com/office/officeart/2016/7/layout/BasicLinearProcessNumbered"/>
    <dgm:cxn modelId="{05B2FD23-5ED5-4CAD-A105-8EBDFC864739}" type="presOf" srcId="{E61E7B8A-FECF-48B3-B3AD-A1021C9FB756}" destId="{707E4E2C-B0C5-456F-9CEF-60365746E577}" srcOrd="0" destOrd="0" presId="urn:microsoft.com/office/officeart/2016/7/layout/BasicLinearProcessNumbered"/>
    <dgm:cxn modelId="{66692F26-4A15-4070-A43D-3F385CEB4524}" type="presOf" srcId="{E542A594-1E49-482F-9B82-F4CC75AEF3E5}" destId="{7A66A1FE-AEE9-417B-BF53-982CA1BA4E8E}" srcOrd="1" destOrd="0" presId="urn:microsoft.com/office/officeart/2016/7/layout/BasicLinearProcessNumbered"/>
    <dgm:cxn modelId="{DB52783C-90F9-4667-AB06-52529D4489D4}" type="presOf" srcId="{A1BEB48F-FEA9-4FB7-A3CF-7D6A0D5A31E2}" destId="{28DADE70-FC28-4B47-825A-97FC41722622}" srcOrd="0" destOrd="0" presId="urn:microsoft.com/office/officeart/2016/7/layout/BasicLinearProcessNumbered"/>
    <dgm:cxn modelId="{C5322F3F-17BB-49DC-B63C-38C79708DCFD}" type="presOf" srcId="{488DAE85-A36A-44CC-9810-68B25F295A9C}" destId="{0C6C60AE-6B3C-464E-87D1-00572FDB463E}" srcOrd="0" destOrd="0" presId="urn:microsoft.com/office/officeart/2016/7/layout/BasicLinearProcessNumbered"/>
    <dgm:cxn modelId="{199FAB63-A6CB-4909-B665-41B511529005}" type="presOf" srcId="{A5908C6D-87A0-41A0-AE3C-CF5128AF98B7}" destId="{ED9D1456-0A50-455A-9987-511ADC2ED42A}" srcOrd="0" destOrd="0" presId="urn:microsoft.com/office/officeart/2016/7/layout/BasicLinearProcessNumbered"/>
    <dgm:cxn modelId="{1BFBAE47-0ED8-4BE9-B423-0C01915BAE18}" type="presOf" srcId="{1D069AFB-3EA1-4193-A5E3-27B2B9AB4388}" destId="{E9E6DECE-6948-4842-9DA9-42EC8ABE04A2}" srcOrd="0" destOrd="0" presId="urn:microsoft.com/office/officeart/2016/7/layout/BasicLinearProcessNumbered"/>
    <dgm:cxn modelId="{50EC8491-2E07-4DC9-A6CC-9C9C58BE23F7}" srcId="{91AF61A7-8BF5-485B-8423-C2868D667AED}" destId="{E542A594-1E49-482F-9B82-F4CC75AEF3E5}" srcOrd="1" destOrd="0" parTransId="{E991390F-DA39-4E21-9BB9-CA1520E613F5}" sibTransId="{1D069AFB-3EA1-4193-A5E3-27B2B9AB4388}"/>
    <dgm:cxn modelId="{E3B7A793-6E99-47FB-9992-DAA6BF20BA52}" type="presOf" srcId="{E542A594-1E49-482F-9B82-F4CC75AEF3E5}" destId="{9EC762A0-DD66-4BE4-8DE1-6B29059BBBF3}" srcOrd="0" destOrd="0" presId="urn:microsoft.com/office/officeart/2016/7/layout/BasicLinearProcessNumbered"/>
    <dgm:cxn modelId="{753C5FAC-DD8F-4D6C-BBC6-997E0C8856E3}" type="presOf" srcId="{D8AA4CFD-F14F-4800-A2FB-CAE9009AEF6A}" destId="{764DC6F1-754E-416B-89C6-D360D0F16614}" srcOrd="1" destOrd="0" presId="urn:microsoft.com/office/officeart/2016/7/layout/BasicLinearProcessNumbered"/>
    <dgm:cxn modelId="{F2F587CA-CBC4-4132-9234-7D7013CCEB3D}" srcId="{91AF61A7-8BF5-485B-8423-C2868D667AED}" destId="{D8AA4CFD-F14F-4800-A2FB-CAE9009AEF6A}" srcOrd="3" destOrd="0" parTransId="{4C18DE70-D6C9-43A3-B528-3EBC8B367A61}" sibTransId="{E61E7B8A-FECF-48B3-B3AD-A1021C9FB756}"/>
    <dgm:cxn modelId="{60CEC8D2-93E8-4B5C-A17E-BD176423385F}" srcId="{91AF61A7-8BF5-485B-8423-C2868D667AED}" destId="{A5908C6D-87A0-41A0-AE3C-CF5128AF98B7}" srcOrd="0" destOrd="0" parTransId="{243612A9-BA69-4278-AC55-59DD5DAACB3C}" sibTransId="{A1BEB48F-FEA9-4FB7-A3CF-7D6A0D5A31E2}"/>
    <dgm:cxn modelId="{DAC9FDD7-A652-4696-9F46-E19A460CCA0F}" type="presOf" srcId="{488DAE85-A36A-44CC-9810-68B25F295A9C}" destId="{DFC3A41E-4353-41B9-AF55-6025896CA3B5}" srcOrd="1" destOrd="0" presId="urn:microsoft.com/office/officeart/2016/7/layout/BasicLinearProcessNumbered"/>
    <dgm:cxn modelId="{38B260DD-5389-4C65-87A2-464A63B31F7F}" type="presOf" srcId="{CB0F454A-DC83-47AD-908C-0CC1BE2BF7A2}" destId="{238D8A03-BA98-4B52-9292-E9260A316C76}" srcOrd="0" destOrd="0" presId="urn:microsoft.com/office/officeart/2016/7/layout/BasicLinearProcessNumbered"/>
    <dgm:cxn modelId="{B6F3F4F1-E3E9-447B-A4B0-E6201ECC202E}" type="presOf" srcId="{D8AA4CFD-F14F-4800-A2FB-CAE9009AEF6A}" destId="{5AC40C77-5338-4CBD-88B7-B12216F6C3E4}" srcOrd="0" destOrd="0" presId="urn:microsoft.com/office/officeart/2016/7/layout/BasicLinearProcessNumbered"/>
    <dgm:cxn modelId="{407D85F6-AFC6-4BE7-B2FD-7D1E571DAE35}" type="presOf" srcId="{91AF61A7-8BF5-485B-8423-C2868D667AED}" destId="{A7A24100-92EE-4630-B806-A3E8970FEE81}" srcOrd="0" destOrd="0" presId="urn:microsoft.com/office/officeart/2016/7/layout/BasicLinearProcessNumbered"/>
    <dgm:cxn modelId="{1B890CF7-6AD8-40F4-AEEE-50C81A33F92C}" srcId="{91AF61A7-8BF5-485B-8423-C2868D667AED}" destId="{488DAE85-A36A-44CC-9810-68B25F295A9C}" srcOrd="2" destOrd="0" parTransId="{CBC5411A-D46F-4655-BB63-4BF315E12B66}" sibTransId="{CB0F454A-DC83-47AD-908C-0CC1BE2BF7A2}"/>
    <dgm:cxn modelId="{1B75CA62-CB3D-41EC-BD1E-404D6789F62E}" type="presParOf" srcId="{A7A24100-92EE-4630-B806-A3E8970FEE81}" destId="{459D7012-73AB-43FE-A771-EEA2FD9E85C2}" srcOrd="0" destOrd="0" presId="urn:microsoft.com/office/officeart/2016/7/layout/BasicLinearProcessNumbered"/>
    <dgm:cxn modelId="{C7E7482A-A966-46C0-8321-E2CF3227874D}" type="presParOf" srcId="{459D7012-73AB-43FE-A771-EEA2FD9E85C2}" destId="{ED9D1456-0A50-455A-9987-511ADC2ED42A}" srcOrd="0" destOrd="0" presId="urn:microsoft.com/office/officeart/2016/7/layout/BasicLinearProcessNumbered"/>
    <dgm:cxn modelId="{8C935AB8-61C0-4361-B1E3-D0CAEB1817E9}" type="presParOf" srcId="{459D7012-73AB-43FE-A771-EEA2FD9E85C2}" destId="{28DADE70-FC28-4B47-825A-97FC41722622}" srcOrd="1" destOrd="0" presId="urn:microsoft.com/office/officeart/2016/7/layout/BasicLinearProcessNumbered"/>
    <dgm:cxn modelId="{B95990D0-EB90-4E7D-AD0A-099848E78714}" type="presParOf" srcId="{459D7012-73AB-43FE-A771-EEA2FD9E85C2}" destId="{003B3E31-4418-40EA-8CDA-5AABECBE9510}" srcOrd="2" destOrd="0" presId="urn:microsoft.com/office/officeart/2016/7/layout/BasicLinearProcessNumbered"/>
    <dgm:cxn modelId="{FA60EE12-815F-4452-B42B-D2BB8E21D3C8}" type="presParOf" srcId="{459D7012-73AB-43FE-A771-EEA2FD9E85C2}" destId="{E262A671-947C-4A51-951C-467B155399C9}" srcOrd="3" destOrd="0" presId="urn:microsoft.com/office/officeart/2016/7/layout/BasicLinearProcessNumbered"/>
    <dgm:cxn modelId="{8AAAC675-BC9E-4775-A3D0-EFD916364D82}" type="presParOf" srcId="{A7A24100-92EE-4630-B806-A3E8970FEE81}" destId="{97176B27-C2B9-4C0E-96DE-C18A47C6FE59}" srcOrd="1" destOrd="0" presId="urn:microsoft.com/office/officeart/2016/7/layout/BasicLinearProcessNumbered"/>
    <dgm:cxn modelId="{1412E08A-F54F-4D5F-B5A2-E77EEFAE831B}" type="presParOf" srcId="{A7A24100-92EE-4630-B806-A3E8970FEE81}" destId="{5793A477-6E91-49FC-AE37-F1A9C64D4BEC}" srcOrd="2" destOrd="0" presId="urn:microsoft.com/office/officeart/2016/7/layout/BasicLinearProcessNumbered"/>
    <dgm:cxn modelId="{D4E7155B-DA73-4A1A-9337-1DC338D37E91}" type="presParOf" srcId="{5793A477-6E91-49FC-AE37-F1A9C64D4BEC}" destId="{9EC762A0-DD66-4BE4-8DE1-6B29059BBBF3}" srcOrd="0" destOrd="0" presId="urn:microsoft.com/office/officeart/2016/7/layout/BasicLinearProcessNumbered"/>
    <dgm:cxn modelId="{492F45EA-1759-487E-B6FB-763E93792543}" type="presParOf" srcId="{5793A477-6E91-49FC-AE37-F1A9C64D4BEC}" destId="{E9E6DECE-6948-4842-9DA9-42EC8ABE04A2}" srcOrd="1" destOrd="0" presId="urn:microsoft.com/office/officeart/2016/7/layout/BasicLinearProcessNumbered"/>
    <dgm:cxn modelId="{764DA43C-90AF-4D5A-8F17-44A705A9E1CD}" type="presParOf" srcId="{5793A477-6E91-49FC-AE37-F1A9C64D4BEC}" destId="{3FAF5079-CD12-4939-B3E3-EECD7F6587AE}" srcOrd="2" destOrd="0" presId="urn:microsoft.com/office/officeart/2016/7/layout/BasicLinearProcessNumbered"/>
    <dgm:cxn modelId="{68F6CD0E-38A3-40D3-B8F2-6478EC2BD604}" type="presParOf" srcId="{5793A477-6E91-49FC-AE37-F1A9C64D4BEC}" destId="{7A66A1FE-AEE9-417B-BF53-982CA1BA4E8E}" srcOrd="3" destOrd="0" presId="urn:microsoft.com/office/officeart/2016/7/layout/BasicLinearProcessNumbered"/>
    <dgm:cxn modelId="{D83553F6-D384-493D-B7D9-8E9646FAD103}" type="presParOf" srcId="{A7A24100-92EE-4630-B806-A3E8970FEE81}" destId="{0B71053C-84CB-4FC8-9C5E-E9DA155435A1}" srcOrd="3" destOrd="0" presId="urn:microsoft.com/office/officeart/2016/7/layout/BasicLinearProcessNumbered"/>
    <dgm:cxn modelId="{2B5F7A06-DCDF-49C4-AC53-1164E5DB7C3F}" type="presParOf" srcId="{A7A24100-92EE-4630-B806-A3E8970FEE81}" destId="{78807125-0A37-4192-B6AF-C8395C3F5190}" srcOrd="4" destOrd="0" presId="urn:microsoft.com/office/officeart/2016/7/layout/BasicLinearProcessNumbered"/>
    <dgm:cxn modelId="{82F9E1FC-4895-4479-BE40-678F3618DD1E}" type="presParOf" srcId="{78807125-0A37-4192-B6AF-C8395C3F5190}" destId="{0C6C60AE-6B3C-464E-87D1-00572FDB463E}" srcOrd="0" destOrd="0" presId="urn:microsoft.com/office/officeart/2016/7/layout/BasicLinearProcessNumbered"/>
    <dgm:cxn modelId="{CAD64698-B978-40C2-B7DC-4603A20E43A9}" type="presParOf" srcId="{78807125-0A37-4192-B6AF-C8395C3F5190}" destId="{238D8A03-BA98-4B52-9292-E9260A316C76}" srcOrd="1" destOrd="0" presId="urn:microsoft.com/office/officeart/2016/7/layout/BasicLinearProcessNumbered"/>
    <dgm:cxn modelId="{84B12191-AD7F-440E-B444-D5C6F5546388}" type="presParOf" srcId="{78807125-0A37-4192-B6AF-C8395C3F5190}" destId="{18675EEC-578C-476E-BC4F-F7A35D701633}" srcOrd="2" destOrd="0" presId="urn:microsoft.com/office/officeart/2016/7/layout/BasicLinearProcessNumbered"/>
    <dgm:cxn modelId="{C90267A7-C964-4EF9-9F4A-4B4B5E8A7A26}" type="presParOf" srcId="{78807125-0A37-4192-B6AF-C8395C3F5190}" destId="{DFC3A41E-4353-41B9-AF55-6025896CA3B5}" srcOrd="3" destOrd="0" presId="urn:microsoft.com/office/officeart/2016/7/layout/BasicLinearProcessNumbered"/>
    <dgm:cxn modelId="{D0C225A7-29C6-472B-BC31-E8D090594112}" type="presParOf" srcId="{A7A24100-92EE-4630-B806-A3E8970FEE81}" destId="{CF15255E-EBE9-44FF-B9D9-BC8E6E8FA289}" srcOrd="5" destOrd="0" presId="urn:microsoft.com/office/officeart/2016/7/layout/BasicLinearProcessNumbered"/>
    <dgm:cxn modelId="{6DD409C8-021A-4919-9275-5EFFDE48A9C2}" type="presParOf" srcId="{A7A24100-92EE-4630-B806-A3E8970FEE81}" destId="{C52F04A8-C982-4C4A-8486-05B1B925D653}" srcOrd="6" destOrd="0" presId="urn:microsoft.com/office/officeart/2016/7/layout/BasicLinearProcessNumbered"/>
    <dgm:cxn modelId="{3F1D9B18-8EF5-468D-8076-6A3A9FC9742D}" type="presParOf" srcId="{C52F04A8-C982-4C4A-8486-05B1B925D653}" destId="{5AC40C77-5338-4CBD-88B7-B12216F6C3E4}" srcOrd="0" destOrd="0" presId="urn:microsoft.com/office/officeart/2016/7/layout/BasicLinearProcessNumbered"/>
    <dgm:cxn modelId="{2A0245C2-39EF-44C0-8998-3FA027415146}" type="presParOf" srcId="{C52F04A8-C982-4C4A-8486-05B1B925D653}" destId="{707E4E2C-B0C5-456F-9CEF-60365746E577}" srcOrd="1" destOrd="0" presId="urn:microsoft.com/office/officeart/2016/7/layout/BasicLinearProcessNumbered"/>
    <dgm:cxn modelId="{BA26F4F7-9344-4D20-B7A6-7D9063C98E83}" type="presParOf" srcId="{C52F04A8-C982-4C4A-8486-05B1B925D653}" destId="{9A86D3E6-B1C4-487A-AC1F-6160D7DEEBEE}" srcOrd="2" destOrd="0" presId="urn:microsoft.com/office/officeart/2016/7/layout/BasicLinearProcessNumbered"/>
    <dgm:cxn modelId="{ED4C5CE2-5CBC-4156-9EC3-FE2EB02222D5}" type="presParOf" srcId="{C52F04A8-C982-4C4A-8486-05B1B925D653}" destId="{764DC6F1-754E-416B-89C6-D360D0F1661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8ADF99-C3D8-450E-BCDF-DED998C9006A}"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5584EFB9-35A1-409B-B654-087E31C4E6A4}">
      <dgm:prSet/>
      <dgm:spPr/>
      <dgm:t>
        <a:bodyPr/>
        <a:lstStyle/>
        <a:p>
          <a:pPr>
            <a:lnSpc>
              <a:spcPct val="100000"/>
            </a:lnSpc>
            <a:defRPr cap="all"/>
          </a:pPr>
          <a:r>
            <a:rPr lang="en-US"/>
            <a:t>Impulse Control</a:t>
          </a:r>
        </a:p>
      </dgm:t>
    </dgm:pt>
    <dgm:pt modelId="{93B2A1D6-8A32-4112-A938-E51C22A574B7}" type="parTrans" cxnId="{13B7CFFD-E142-40BF-9D58-ED276CEE1487}">
      <dgm:prSet/>
      <dgm:spPr/>
      <dgm:t>
        <a:bodyPr/>
        <a:lstStyle/>
        <a:p>
          <a:endParaRPr lang="en-US"/>
        </a:p>
      </dgm:t>
    </dgm:pt>
    <dgm:pt modelId="{3CCE9C6E-090A-4CC3-B104-9B9CD0670BE7}" type="sibTrans" cxnId="{13B7CFFD-E142-40BF-9D58-ED276CEE1487}">
      <dgm:prSet/>
      <dgm:spPr/>
      <dgm:t>
        <a:bodyPr/>
        <a:lstStyle/>
        <a:p>
          <a:endParaRPr lang="en-US"/>
        </a:p>
      </dgm:t>
    </dgm:pt>
    <dgm:pt modelId="{5A2BDEE5-D8ED-4A74-848E-0AD95D66D4C9}">
      <dgm:prSet/>
      <dgm:spPr/>
      <dgm:t>
        <a:bodyPr/>
        <a:lstStyle/>
        <a:p>
          <a:pPr>
            <a:lnSpc>
              <a:spcPct val="100000"/>
            </a:lnSpc>
            <a:defRPr cap="all"/>
          </a:pPr>
          <a:r>
            <a:rPr lang="en-US"/>
            <a:t>Stress Tolerance</a:t>
          </a:r>
        </a:p>
      </dgm:t>
    </dgm:pt>
    <dgm:pt modelId="{F2C73D0A-C98B-414E-AC85-798DEF7538EF}" type="parTrans" cxnId="{2ECB2A01-BEC5-418A-9E68-E963CDD0B309}">
      <dgm:prSet/>
      <dgm:spPr/>
      <dgm:t>
        <a:bodyPr/>
        <a:lstStyle/>
        <a:p>
          <a:endParaRPr lang="en-US"/>
        </a:p>
      </dgm:t>
    </dgm:pt>
    <dgm:pt modelId="{3F4D7FEF-6DB7-4BB5-96C0-1E217CF6E152}" type="sibTrans" cxnId="{2ECB2A01-BEC5-418A-9E68-E963CDD0B309}">
      <dgm:prSet/>
      <dgm:spPr/>
      <dgm:t>
        <a:bodyPr/>
        <a:lstStyle/>
        <a:p>
          <a:endParaRPr lang="en-US"/>
        </a:p>
      </dgm:t>
    </dgm:pt>
    <dgm:pt modelId="{C02856A5-E0D5-44C4-8D91-6E1C25AD104C}" type="pres">
      <dgm:prSet presAssocID="{B58ADF99-C3D8-450E-BCDF-DED998C9006A}" presName="root" presStyleCnt="0">
        <dgm:presLayoutVars>
          <dgm:dir/>
          <dgm:resizeHandles val="exact"/>
        </dgm:presLayoutVars>
      </dgm:prSet>
      <dgm:spPr/>
    </dgm:pt>
    <dgm:pt modelId="{2C621DDC-FC34-440D-9DF6-7472D409C1A8}" type="pres">
      <dgm:prSet presAssocID="{5584EFB9-35A1-409B-B654-087E31C4E6A4}" presName="compNode" presStyleCnt="0"/>
      <dgm:spPr/>
    </dgm:pt>
    <dgm:pt modelId="{E0BDC378-C1B8-4313-A31B-9584E52D260F}" type="pres">
      <dgm:prSet presAssocID="{5584EFB9-35A1-409B-B654-087E31C4E6A4}" presName="iconBgRect" presStyleLbl="bgShp" presStyleIdx="0" presStyleCnt="2"/>
      <dgm:spPr/>
    </dgm:pt>
    <dgm:pt modelId="{5D20806E-3445-4E12-B085-5C11004155B7}" type="pres">
      <dgm:prSet presAssocID="{5584EFB9-35A1-409B-B654-087E31C4E6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5ECF2E4A-473E-4357-8C5A-659E8ACB74A9}" type="pres">
      <dgm:prSet presAssocID="{5584EFB9-35A1-409B-B654-087E31C4E6A4}" presName="spaceRect" presStyleCnt="0"/>
      <dgm:spPr/>
    </dgm:pt>
    <dgm:pt modelId="{E325AAAE-4466-4B39-A4E0-C4D91DA87A09}" type="pres">
      <dgm:prSet presAssocID="{5584EFB9-35A1-409B-B654-087E31C4E6A4}" presName="textRect" presStyleLbl="revTx" presStyleIdx="0" presStyleCnt="2">
        <dgm:presLayoutVars>
          <dgm:chMax val="1"/>
          <dgm:chPref val="1"/>
        </dgm:presLayoutVars>
      </dgm:prSet>
      <dgm:spPr/>
    </dgm:pt>
    <dgm:pt modelId="{CA863D26-47C0-4CC7-A4EF-414A37B1AB47}" type="pres">
      <dgm:prSet presAssocID="{3CCE9C6E-090A-4CC3-B104-9B9CD0670BE7}" presName="sibTrans" presStyleCnt="0"/>
      <dgm:spPr/>
    </dgm:pt>
    <dgm:pt modelId="{F400AB6A-9F4F-42C6-A176-AA8ED7FB1B1D}" type="pres">
      <dgm:prSet presAssocID="{5A2BDEE5-D8ED-4A74-848E-0AD95D66D4C9}" presName="compNode" presStyleCnt="0"/>
      <dgm:spPr/>
    </dgm:pt>
    <dgm:pt modelId="{E02CC7FB-D9CE-4EC8-928E-A82890BAEE6A}" type="pres">
      <dgm:prSet presAssocID="{5A2BDEE5-D8ED-4A74-848E-0AD95D66D4C9}" presName="iconBgRect" presStyleLbl="bgShp" presStyleIdx="1" presStyleCnt="2"/>
      <dgm:spPr/>
    </dgm:pt>
    <dgm:pt modelId="{E4D2816E-9DB9-4187-81A3-6413251347B0}" type="pres">
      <dgm:prSet presAssocID="{5A2BDEE5-D8ED-4A74-848E-0AD95D66D4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4B934A00-DF02-439A-9E10-31E82C3B6B49}" type="pres">
      <dgm:prSet presAssocID="{5A2BDEE5-D8ED-4A74-848E-0AD95D66D4C9}" presName="spaceRect" presStyleCnt="0"/>
      <dgm:spPr/>
    </dgm:pt>
    <dgm:pt modelId="{39FCA7BC-39AA-442D-9BE9-C639C034320D}" type="pres">
      <dgm:prSet presAssocID="{5A2BDEE5-D8ED-4A74-848E-0AD95D66D4C9}" presName="textRect" presStyleLbl="revTx" presStyleIdx="1" presStyleCnt="2">
        <dgm:presLayoutVars>
          <dgm:chMax val="1"/>
          <dgm:chPref val="1"/>
        </dgm:presLayoutVars>
      </dgm:prSet>
      <dgm:spPr/>
    </dgm:pt>
  </dgm:ptLst>
  <dgm:cxnLst>
    <dgm:cxn modelId="{2ECB2A01-BEC5-418A-9E68-E963CDD0B309}" srcId="{B58ADF99-C3D8-450E-BCDF-DED998C9006A}" destId="{5A2BDEE5-D8ED-4A74-848E-0AD95D66D4C9}" srcOrd="1" destOrd="0" parTransId="{F2C73D0A-C98B-414E-AC85-798DEF7538EF}" sibTransId="{3F4D7FEF-6DB7-4BB5-96C0-1E217CF6E152}"/>
    <dgm:cxn modelId="{EB4CC00E-B9F5-46FB-AD6B-6656FC76A7C0}" type="presOf" srcId="{B58ADF99-C3D8-450E-BCDF-DED998C9006A}" destId="{C02856A5-E0D5-44C4-8D91-6E1C25AD104C}" srcOrd="0" destOrd="0" presId="urn:microsoft.com/office/officeart/2018/5/layout/IconCircleLabelList"/>
    <dgm:cxn modelId="{B3C2DB56-730F-4BAC-9C4D-11270ED411D0}" type="presOf" srcId="{5584EFB9-35A1-409B-B654-087E31C4E6A4}" destId="{E325AAAE-4466-4B39-A4E0-C4D91DA87A09}" srcOrd="0" destOrd="0" presId="urn:microsoft.com/office/officeart/2018/5/layout/IconCircleLabelList"/>
    <dgm:cxn modelId="{B743527A-4AA0-4069-8058-CB9C519CE7E2}" type="presOf" srcId="{5A2BDEE5-D8ED-4A74-848E-0AD95D66D4C9}" destId="{39FCA7BC-39AA-442D-9BE9-C639C034320D}" srcOrd="0" destOrd="0" presId="urn:microsoft.com/office/officeart/2018/5/layout/IconCircleLabelList"/>
    <dgm:cxn modelId="{13B7CFFD-E142-40BF-9D58-ED276CEE1487}" srcId="{B58ADF99-C3D8-450E-BCDF-DED998C9006A}" destId="{5584EFB9-35A1-409B-B654-087E31C4E6A4}" srcOrd="0" destOrd="0" parTransId="{93B2A1D6-8A32-4112-A938-E51C22A574B7}" sibTransId="{3CCE9C6E-090A-4CC3-B104-9B9CD0670BE7}"/>
    <dgm:cxn modelId="{F20CA074-EDC1-498A-AD31-D23C068C800F}" type="presParOf" srcId="{C02856A5-E0D5-44C4-8D91-6E1C25AD104C}" destId="{2C621DDC-FC34-440D-9DF6-7472D409C1A8}" srcOrd="0" destOrd="0" presId="urn:microsoft.com/office/officeart/2018/5/layout/IconCircleLabelList"/>
    <dgm:cxn modelId="{2BA187AA-5A5B-4D9B-BBB9-0B95D48FF227}" type="presParOf" srcId="{2C621DDC-FC34-440D-9DF6-7472D409C1A8}" destId="{E0BDC378-C1B8-4313-A31B-9584E52D260F}" srcOrd="0" destOrd="0" presId="urn:microsoft.com/office/officeart/2018/5/layout/IconCircleLabelList"/>
    <dgm:cxn modelId="{9E3F859D-C62D-49D7-AC63-61D92FEFAF13}" type="presParOf" srcId="{2C621DDC-FC34-440D-9DF6-7472D409C1A8}" destId="{5D20806E-3445-4E12-B085-5C11004155B7}" srcOrd="1" destOrd="0" presId="urn:microsoft.com/office/officeart/2018/5/layout/IconCircleLabelList"/>
    <dgm:cxn modelId="{91B16A3D-E7C2-45C1-A236-D457247295D1}" type="presParOf" srcId="{2C621DDC-FC34-440D-9DF6-7472D409C1A8}" destId="{5ECF2E4A-473E-4357-8C5A-659E8ACB74A9}" srcOrd="2" destOrd="0" presId="urn:microsoft.com/office/officeart/2018/5/layout/IconCircleLabelList"/>
    <dgm:cxn modelId="{C47460BE-382C-4987-951E-582B2803E622}" type="presParOf" srcId="{2C621DDC-FC34-440D-9DF6-7472D409C1A8}" destId="{E325AAAE-4466-4B39-A4E0-C4D91DA87A09}" srcOrd="3" destOrd="0" presId="urn:microsoft.com/office/officeart/2018/5/layout/IconCircleLabelList"/>
    <dgm:cxn modelId="{BE09BBAC-7BC2-431C-A6D5-5AD6D0DD95A6}" type="presParOf" srcId="{C02856A5-E0D5-44C4-8D91-6E1C25AD104C}" destId="{CA863D26-47C0-4CC7-A4EF-414A37B1AB47}" srcOrd="1" destOrd="0" presId="urn:microsoft.com/office/officeart/2018/5/layout/IconCircleLabelList"/>
    <dgm:cxn modelId="{96783ED3-CA0B-4F8A-A3E9-43240564442C}" type="presParOf" srcId="{C02856A5-E0D5-44C4-8D91-6E1C25AD104C}" destId="{F400AB6A-9F4F-42C6-A176-AA8ED7FB1B1D}" srcOrd="2" destOrd="0" presId="urn:microsoft.com/office/officeart/2018/5/layout/IconCircleLabelList"/>
    <dgm:cxn modelId="{73229CD9-F98E-4EB9-ABF4-A4E758D44485}" type="presParOf" srcId="{F400AB6A-9F4F-42C6-A176-AA8ED7FB1B1D}" destId="{E02CC7FB-D9CE-4EC8-928E-A82890BAEE6A}" srcOrd="0" destOrd="0" presId="urn:microsoft.com/office/officeart/2018/5/layout/IconCircleLabelList"/>
    <dgm:cxn modelId="{E4EA03AF-25DF-4EE1-A270-A2D867E69D10}" type="presParOf" srcId="{F400AB6A-9F4F-42C6-A176-AA8ED7FB1B1D}" destId="{E4D2816E-9DB9-4187-81A3-6413251347B0}" srcOrd="1" destOrd="0" presId="urn:microsoft.com/office/officeart/2018/5/layout/IconCircleLabelList"/>
    <dgm:cxn modelId="{580C6B56-46CF-4BC8-88D2-F8377226136E}" type="presParOf" srcId="{F400AB6A-9F4F-42C6-A176-AA8ED7FB1B1D}" destId="{4B934A00-DF02-439A-9E10-31E82C3B6B49}" srcOrd="2" destOrd="0" presId="urn:microsoft.com/office/officeart/2018/5/layout/IconCircleLabelList"/>
    <dgm:cxn modelId="{53A80F01-8EE8-419F-B265-C1CF9757EE69}" type="presParOf" srcId="{F400AB6A-9F4F-42C6-A176-AA8ED7FB1B1D}" destId="{39FCA7BC-39AA-442D-9BE9-C639C034320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90E046-7B9A-47C5-A7EB-CEE5C86A1C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DF4122-484A-4DD3-9B48-DB0AA3993914}">
      <dgm:prSet/>
      <dgm:spPr/>
      <dgm:t>
        <a:bodyPr/>
        <a:lstStyle/>
        <a:p>
          <a:r>
            <a:rPr lang="en-US" b="1"/>
            <a:t>Self-care &amp; wellness</a:t>
          </a:r>
          <a:endParaRPr lang="en-US"/>
        </a:p>
      </dgm:t>
    </dgm:pt>
    <dgm:pt modelId="{D9F34D68-6888-46C0-8F1D-FC27F7A97564}" type="parTrans" cxnId="{1DD1F0F3-A89C-4464-BD02-3151CDBDC1E9}">
      <dgm:prSet/>
      <dgm:spPr/>
      <dgm:t>
        <a:bodyPr/>
        <a:lstStyle/>
        <a:p>
          <a:endParaRPr lang="en-US"/>
        </a:p>
      </dgm:t>
    </dgm:pt>
    <dgm:pt modelId="{84E7D2BC-29BC-4B97-AF40-C54090D4DEC1}" type="sibTrans" cxnId="{1DD1F0F3-A89C-4464-BD02-3151CDBDC1E9}">
      <dgm:prSet/>
      <dgm:spPr/>
      <dgm:t>
        <a:bodyPr/>
        <a:lstStyle/>
        <a:p>
          <a:endParaRPr lang="en-US"/>
        </a:p>
      </dgm:t>
    </dgm:pt>
    <dgm:pt modelId="{479CFF16-43AC-45EA-93E0-13EAE315C16B}">
      <dgm:prSet/>
      <dgm:spPr/>
      <dgm:t>
        <a:bodyPr/>
        <a:lstStyle/>
        <a:p>
          <a:r>
            <a:rPr lang="en-US" b="1" dirty="0"/>
            <a:t>Set realistic expectations &amp; Boundaries</a:t>
          </a:r>
          <a:endParaRPr lang="en-US" dirty="0"/>
        </a:p>
      </dgm:t>
    </dgm:pt>
    <dgm:pt modelId="{B94C378F-4C53-4683-9B6B-42770E9DF525}" type="parTrans" cxnId="{1CE1E636-239B-40E4-B1ED-CBE70F6D4F0C}">
      <dgm:prSet/>
      <dgm:spPr/>
      <dgm:t>
        <a:bodyPr/>
        <a:lstStyle/>
        <a:p>
          <a:endParaRPr lang="en-US"/>
        </a:p>
      </dgm:t>
    </dgm:pt>
    <dgm:pt modelId="{26FA85B7-5F8E-4471-9E46-755D5E94B8E4}" type="sibTrans" cxnId="{1CE1E636-239B-40E4-B1ED-CBE70F6D4F0C}">
      <dgm:prSet/>
      <dgm:spPr/>
      <dgm:t>
        <a:bodyPr/>
        <a:lstStyle/>
        <a:p>
          <a:endParaRPr lang="en-US"/>
        </a:p>
      </dgm:t>
    </dgm:pt>
    <dgm:pt modelId="{912DAC57-D9EC-4054-910A-366570803D60}">
      <dgm:prSet/>
      <dgm:spPr/>
      <dgm:t>
        <a:bodyPr/>
        <a:lstStyle/>
        <a:p>
          <a:r>
            <a:rPr lang="en-US" b="1"/>
            <a:t>Foster a culture of resilience through open communication</a:t>
          </a:r>
          <a:endParaRPr lang="en-US"/>
        </a:p>
      </dgm:t>
    </dgm:pt>
    <dgm:pt modelId="{B51E1887-C85D-422D-A638-1AA6EE88E0E9}" type="parTrans" cxnId="{8F84F0D2-B728-462E-B2C6-B3BDDEC5EECD}">
      <dgm:prSet/>
      <dgm:spPr/>
      <dgm:t>
        <a:bodyPr/>
        <a:lstStyle/>
        <a:p>
          <a:endParaRPr lang="en-US"/>
        </a:p>
      </dgm:t>
    </dgm:pt>
    <dgm:pt modelId="{FCF45AF4-D38E-4398-9AA2-F5C47813B178}" type="sibTrans" cxnId="{8F84F0D2-B728-462E-B2C6-B3BDDEC5EECD}">
      <dgm:prSet/>
      <dgm:spPr/>
      <dgm:t>
        <a:bodyPr/>
        <a:lstStyle/>
        <a:p>
          <a:endParaRPr lang="en-US"/>
        </a:p>
      </dgm:t>
    </dgm:pt>
    <dgm:pt modelId="{B944FAD2-C354-44AB-91C0-7FC3E11943DB}" type="pres">
      <dgm:prSet presAssocID="{2A90E046-7B9A-47C5-A7EB-CEE5C86A1C90}" presName="linear" presStyleCnt="0">
        <dgm:presLayoutVars>
          <dgm:animLvl val="lvl"/>
          <dgm:resizeHandles val="exact"/>
        </dgm:presLayoutVars>
      </dgm:prSet>
      <dgm:spPr/>
    </dgm:pt>
    <dgm:pt modelId="{137859D8-7DE2-4ADB-A9B9-56689FBFDDF3}" type="pres">
      <dgm:prSet presAssocID="{33DF4122-484A-4DD3-9B48-DB0AA3993914}" presName="parentText" presStyleLbl="node1" presStyleIdx="0" presStyleCnt="3">
        <dgm:presLayoutVars>
          <dgm:chMax val="0"/>
          <dgm:bulletEnabled val="1"/>
        </dgm:presLayoutVars>
      </dgm:prSet>
      <dgm:spPr/>
    </dgm:pt>
    <dgm:pt modelId="{8A83C471-D39E-4051-9ECB-02E6E27C5632}" type="pres">
      <dgm:prSet presAssocID="{84E7D2BC-29BC-4B97-AF40-C54090D4DEC1}" presName="spacer" presStyleCnt="0"/>
      <dgm:spPr/>
    </dgm:pt>
    <dgm:pt modelId="{7934796B-5E42-4FE6-82C0-27AAE5174A00}" type="pres">
      <dgm:prSet presAssocID="{479CFF16-43AC-45EA-93E0-13EAE315C16B}" presName="parentText" presStyleLbl="node1" presStyleIdx="1" presStyleCnt="3">
        <dgm:presLayoutVars>
          <dgm:chMax val="0"/>
          <dgm:bulletEnabled val="1"/>
        </dgm:presLayoutVars>
      </dgm:prSet>
      <dgm:spPr/>
    </dgm:pt>
    <dgm:pt modelId="{EFEFB24B-11A1-4775-A6B4-C3BE08016C21}" type="pres">
      <dgm:prSet presAssocID="{26FA85B7-5F8E-4471-9E46-755D5E94B8E4}" presName="spacer" presStyleCnt="0"/>
      <dgm:spPr/>
    </dgm:pt>
    <dgm:pt modelId="{13EA78A9-90C6-4790-A25F-B0F3B26A2F43}" type="pres">
      <dgm:prSet presAssocID="{912DAC57-D9EC-4054-910A-366570803D60}" presName="parentText" presStyleLbl="node1" presStyleIdx="2" presStyleCnt="3">
        <dgm:presLayoutVars>
          <dgm:chMax val="0"/>
          <dgm:bulletEnabled val="1"/>
        </dgm:presLayoutVars>
      </dgm:prSet>
      <dgm:spPr/>
    </dgm:pt>
  </dgm:ptLst>
  <dgm:cxnLst>
    <dgm:cxn modelId="{CC47F91E-4D2C-460E-840C-86B10D370A38}" type="presOf" srcId="{33DF4122-484A-4DD3-9B48-DB0AA3993914}" destId="{137859D8-7DE2-4ADB-A9B9-56689FBFDDF3}" srcOrd="0" destOrd="0" presId="urn:microsoft.com/office/officeart/2005/8/layout/vList2"/>
    <dgm:cxn modelId="{CAEE112D-7A84-479E-A54C-4AC45450F0AD}" type="presOf" srcId="{2A90E046-7B9A-47C5-A7EB-CEE5C86A1C90}" destId="{B944FAD2-C354-44AB-91C0-7FC3E11943DB}" srcOrd="0" destOrd="0" presId="urn:microsoft.com/office/officeart/2005/8/layout/vList2"/>
    <dgm:cxn modelId="{1CE1E636-239B-40E4-B1ED-CBE70F6D4F0C}" srcId="{2A90E046-7B9A-47C5-A7EB-CEE5C86A1C90}" destId="{479CFF16-43AC-45EA-93E0-13EAE315C16B}" srcOrd="1" destOrd="0" parTransId="{B94C378F-4C53-4683-9B6B-42770E9DF525}" sibTransId="{26FA85B7-5F8E-4471-9E46-755D5E94B8E4}"/>
    <dgm:cxn modelId="{5C568CB5-A399-4A25-9873-1A43877C164F}" type="presOf" srcId="{479CFF16-43AC-45EA-93E0-13EAE315C16B}" destId="{7934796B-5E42-4FE6-82C0-27AAE5174A00}" srcOrd="0" destOrd="0" presId="urn:microsoft.com/office/officeart/2005/8/layout/vList2"/>
    <dgm:cxn modelId="{02AA22C7-E9F8-4E94-8748-136510FDBFA1}" type="presOf" srcId="{912DAC57-D9EC-4054-910A-366570803D60}" destId="{13EA78A9-90C6-4790-A25F-B0F3B26A2F43}" srcOrd="0" destOrd="0" presId="urn:microsoft.com/office/officeart/2005/8/layout/vList2"/>
    <dgm:cxn modelId="{8F84F0D2-B728-462E-B2C6-B3BDDEC5EECD}" srcId="{2A90E046-7B9A-47C5-A7EB-CEE5C86A1C90}" destId="{912DAC57-D9EC-4054-910A-366570803D60}" srcOrd="2" destOrd="0" parTransId="{B51E1887-C85D-422D-A638-1AA6EE88E0E9}" sibTransId="{FCF45AF4-D38E-4398-9AA2-F5C47813B178}"/>
    <dgm:cxn modelId="{1DD1F0F3-A89C-4464-BD02-3151CDBDC1E9}" srcId="{2A90E046-7B9A-47C5-A7EB-CEE5C86A1C90}" destId="{33DF4122-484A-4DD3-9B48-DB0AA3993914}" srcOrd="0" destOrd="0" parTransId="{D9F34D68-6888-46C0-8F1D-FC27F7A97564}" sibTransId="{84E7D2BC-29BC-4B97-AF40-C54090D4DEC1}"/>
    <dgm:cxn modelId="{BAAEA3AC-8FE4-406C-BD95-1A13C2312E6A}" type="presParOf" srcId="{B944FAD2-C354-44AB-91C0-7FC3E11943DB}" destId="{137859D8-7DE2-4ADB-A9B9-56689FBFDDF3}" srcOrd="0" destOrd="0" presId="urn:microsoft.com/office/officeart/2005/8/layout/vList2"/>
    <dgm:cxn modelId="{D50EC024-25B3-4C78-95C3-068AFAC734C7}" type="presParOf" srcId="{B944FAD2-C354-44AB-91C0-7FC3E11943DB}" destId="{8A83C471-D39E-4051-9ECB-02E6E27C5632}" srcOrd="1" destOrd="0" presId="urn:microsoft.com/office/officeart/2005/8/layout/vList2"/>
    <dgm:cxn modelId="{BCF04F40-2794-4A21-AC42-11CD16B946F4}" type="presParOf" srcId="{B944FAD2-C354-44AB-91C0-7FC3E11943DB}" destId="{7934796B-5E42-4FE6-82C0-27AAE5174A00}" srcOrd="2" destOrd="0" presId="urn:microsoft.com/office/officeart/2005/8/layout/vList2"/>
    <dgm:cxn modelId="{258B5B64-D676-4909-A20C-EB905371033A}" type="presParOf" srcId="{B944FAD2-C354-44AB-91C0-7FC3E11943DB}" destId="{EFEFB24B-11A1-4775-A6B4-C3BE08016C21}" srcOrd="3" destOrd="0" presId="urn:microsoft.com/office/officeart/2005/8/layout/vList2"/>
    <dgm:cxn modelId="{25147A14-477D-4989-80FC-2297F4EF0CAF}" type="presParOf" srcId="{B944FAD2-C354-44AB-91C0-7FC3E11943DB}" destId="{13EA78A9-90C6-4790-A25F-B0F3B26A2F4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3E32C-DA2F-4C39-B380-CBDFF041BCA3}">
      <dsp:nvSpPr>
        <dsp:cNvPr id="0" name=""/>
        <dsp:cNvSpPr/>
      </dsp:nvSpPr>
      <dsp:spPr>
        <a:xfrm>
          <a:off x="0" y="76459"/>
          <a:ext cx="6666833" cy="5996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Effective Communication </a:t>
          </a:r>
        </a:p>
      </dsp:txBody>
      <dsp:txXfrm>
        <a:off x="29271" y="105730"/>
        <a:ext cx="6608291" cy="541083"/>
      </dsp:txXfrm>
    </dsp:sp>
    <dsp:sp modelId="{BBB5D928-996E-4D6E-8E9F-7312367D952B}">
      <dsp:nvSpPr>
        <dsp:cNvPr id="0" name=""/>
        <dsp:cNvSpPr/>
      </dsp:nvSpPr>
      <dsp:spPr>
        <a:xfrm>
          <a:off x="0" y="748084"/>
          <a:ext cx="6666833" cy="599625"/>
        </a:xfrm>
        <a:prstGeom prst="round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Empathy &amp; Compassion</a:t>
          </a:r>
        </a:p>
      </dsp:txBody>
      <dsp:txXfrm>
        <a:off x="29271" y="777355"/>
        <a:ext cx="6608291" cy="541083"/>
      </dsp:txXfrm>
    </dsp:sp>
    <dsp:sp modelId="{5C495A05-2D45-4DFD-A36F-461521791033}">
      <dsp:nvSpPr>
        <dsp:cNvPr id="0" name=""/>
        <dsp:cNvSpPr/>
      </dsp:nvSpPr>
      <dsp:spPr>
        <a:xfrm>
          <a:off x="0" y="1419709"/>
          <a:ext cx="6666833" cy="599625"/>
        </a:xfrm>
        <a:prstGeom prst="roundRect">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latin typeface="Amasis MT Pro" panose="02040504050005020304" pitchFamily="18" charset="0"/>
            </a:rPr>
            <a:t>Stress Management</a:t>
          </a:r>
        </a:p>
      </dsp:txBody>
      <dsp:txXfrm>
        <a:off x="29271" y="1448980"/>
        <a:ext cx="6608291" cy="541083"/>
      </dsp:txXfrm>
    </dsp:sp>
    <dsp:sp modelId="{776BC393-5F0A-4D4F-B1E8-29AB5FCB992D}">
      <dsp:nvSpPr>
        <dsp:cNvPr id="0" name=""/>
        <dsp:cNvSpPr/>
      </dsp:nvSpPr>
      <dsp:spPr>
        <a:xfrm>
          <a:off x="0" y="2091335"/>
          <a:ext cx="6666833" cy="599625"/>
        </a:xfrm>
        <a:prstGeom prst="round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Teamwork and Collaboration</a:t>
          </a:r>
        </a:p>
      </dsp:txBody>
      <dsp:txXfrm>
        <a:off x="29271" y="2120606"/>
        <a:ext cx="6608291" cy="541083"/>
      </dsp:txXfrm>
    </dsp:sp>
    <dsp:sp modelId="{0241C844-C54B-4C31-AC2E-4290522035CB}">
      <dsp:nvSpPr>
        <dsp:cNvPr id="0" name=""/>
        <dsp:cNvSpPr/>
      </dsp:nvSpPr>
      <dsp:spPr>
        <a:xfrm>
          <a:off x="0" y="2762960"/>
          <a:ext cx="6666833" cy="599625"/>
        </a:xfrm>
        <a:prstGeom prst="roundRect">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Decision Making</a:t>
          </a:r>
        </a:p>
      </dsp:txBody>
      <dsp:txXfrm>
        <a:off x="29271" y="2792231"/>
        <a:ext cx="6608291" cy="541083"/>
      </dsp:txXfrm>
    </dsp:sp>
    <dsp:sp modelId="{16C9EA4A-E72D-4743-BD83-965EC4A88360}">
      <dsp:nvSpPr>
        <dsp:cNvPr id="0" name=""/>
        <dsp:cNvSpPr/>
      </dsp:nvSpPr>
      <dsp:spPr>
        <a:xfrm>
          <a:off x="0" y="3434585"/>
          <a:ext cx="6666833" cy="599625"/>
        </a:xfrm>
        <a:prstGeom prst="round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Crisis Negotiation </a:t>
          </a:r>
        </a:p>
      </dsp:txBody>
      <dsp:txXfrm>
        <a:off x="29271" y="3463856"/>
        <a:ext cx="6608291" cy="541083"/>
      </dsp:txXfrm>
    </dsp:sp>
    <dsp:sp modelId="{6B95BF1C-527C-486B-A5EF-6DC39F6DCE81}">
      <dsp:nvSpPr>
        <dsp:cNvPr id="0" name=""/>
        <dsp:cNvSpPr/>
      </dsp:nvSpPr>
      <dsp:spPr>
        <a:xfrm>
          <a:off x="0" y="4106210"/>
          <a:ext cx="6666833" cy="599625"/>
        </a:xfrm>
        <a:prstGeom prst="roundRect">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Community Relations</a:t>
          </a:r>
        </a:p>
      </dsp:txBody>
      <dsp:txXfrm>
        <a:off x="29271" y="4135481"/>
        <a:ext cx="6608291" cy="541083"/>
      </dsp:txXfrm>
    </dsp:sp>
    <dsp:sp modelId="{8DF4EB2A-BDEC-4362-A1B3-A1DB86F55FF8}">
      <dsp:nvSpPr>
        <dsp:cNvPr id="0" name=""/>
        <dsp:cNvSpPr/>
      </dsp:nvSpPr>
      <dsp:spPr>
        <a:xfrm>
          <a:off x="0" y="4777834"/>
          <a:ext cx="6666833" cy="599625"/>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masis MT Pro" panose="02040504050005020304" pitchFamily="18" charset="0"/>
            </a:rPr>
            <a:t>Adaptability</a:t>
          </a:r>
        </a:p>
      </dsp:txBody>
      <dsp:txXfrm>
        <a:off x="29271" y="4807105"/>
        <a:ext cx="6608291" cy="54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308B7-3E4A-453A-A38B-5B495AAE33DF}">
      <dsp:nvSpPr>
        <dsp:cNvPr id="0" name=""/>
        <dsp:cNvSpPr/>
      </dsp:nvSpPr>
      <dsp:spPr>
        <a:xfrm>
          <a:off x="718664" y="4539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383DD-5394-4A62-A5EB-3108678A8872}">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B729C-834C-468E-8C88-F5F6D913ECD7}">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b="1" kern="1200"/>
            <a:t>Optimism</a:t>
          </a:r>
        </a:p>
      </dsp:txBody>
      <dsp:txXfrm>
        <a:off x="93445" y="3018902"/>
        <a:ext cx="3206250" cy="720000"/>
      </dsp:txXfrm>
    </dsp:sp>
    <dsp:sp modelId="{322545C3-100E-4CEF-9720-F0133B4BBC5E}">
      <dsp:nvSpPr>
        <dsp:cNvPr id="0" name=""/>
        <dsp:cNvSpPr/>
      </dsp:nvSpPr>
      <dsp:spPr>
        <a:xfrm>
          <a:off x="4486008" y="4539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95FD4-B4D0-4F17-BEAC-09F466307C9D}">
      <dsp:nvSpPr>
        <dsp:cNvPr id="0" name=""/>
        <dsp:cNvSpPr/>
      </dsp:nvSpPr>
      <dsp:spPr>
        <a:xfrm>
          <a:off x="4902820" y="870714"/>
          <a:ext cx="1122187" cy="1122187"/>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B2852-2132-4CB9-A4CB-42E3293EB2A7}">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b="1" kern="1200">
              <a:latin typeface="Aptos Display" panose="02110004020202020204"/>
            </a:rPr>
            <a:t>Flexibility</a:t>
          </a:r>
        </a:p>
      </dsp:txBody>
      <dsp:txXfrm>
        <a:off x="3860789" y="3018902"/>
        <a:ext cx="3206250" cy="720000"/>
      </dsp:txXfrm>
    </dsp:sp>
    <dsp:sp modelId="{60FD3BE7-FFCF-44B9-B73F-C0726976C6EB}">
      <dsp:nvSpPr>
        <dsp:cNvPr id="0" name=""/>
        <dsp:cNvSpPr/>
      </dsp:nvSpPr>
      <dsp:spPr>
        <a:xfrm>
          <a:off x="8253352" y="4539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BE159-1B06-44BA-BFFF-9D144E38E161}">
      <dsp:nvSpPr>
        <dsp:cNvPr id="0" name=""/>
        <dsp:cNvSpPr/>
      </dsp:nvSpPr>
      <dsp:spPr>
        <a:xfrm>
          <a:off x="8670164"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E5CCF-3BA3-4CB5-B34A-FF8A37CC5E18}">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b="1" kern="1200"/>
            <a:t>Realistic Thinking</a:t>
          </a:r>
          <a:endParaRPr lang="en-US" sz="2600" kern="1200"/>
        </a:p>
      </dsp:txBody>
      <dsp:txXfrm>
        <a:off x="7628133" y="3018902"/>
        <a:ext cx="32062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6095-6CBE-4A2A-A439-CA3C1056798E}">
      <dsp:nvSpPr>
        <dsp:cNvPr id="0" name=""/>
        <dsp:cNvSpPr/>
      </dsp:nvSpPr>
      <dsp:spPr>
        <a:xfrm>
          <a:off x="0" y="651"/>
          <a:ext cx="6651253" cy="15249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C5AF1-E2A6-46F9-A13C-88AC70A34F7B}">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B7B196-92F8-42FB-9BED-0DDB3E5EDEC5}">
      <dsp:nvSpPr>
        <dsp:cNvPr id="0" name=""/>
        <dsp:cNvSpPr/>
      </dsp:nvSpPr>
      <dsp:spPr>
        <a:xfrm>
          <a:off x="1761361" y="651"/>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latin typeface="Amasis MT Pro"/>
            </a:rPr>
            <a:t>Emotional Intelligence is a crucial tool for managing stress.</a:t>
          </a:r>
        </a:p>
      </dsp:txBody>
      <dsp:txXfrm>
        <a:off x="1761361" y="651"/>
        <a:ext cx="4889891" cy="1524988"/>
      </dsp:txXfrm>
    </dsp:sp>
    <dsp:sp modelId="{3A39DF6A-CEE5-4818-A638-A0024A6CDE31}">
      <dsp:nvSpPr>
        <dsp:cNvPr id="0" name=""/>
        <dsp:cNvSpPr/>
      </dsp:nvSpPr>
      <dsp:spPr>
        <a:xfrm>
          <a:off x="0" y="1956587"/>
          <a:ext cx="6651253" cy="15249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04305-1689-46CD-9365-34616DB45B36}">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E1AF0A-FB6C-4064-81A5-6F99CECC8AF0}">
      <dsp:nvSpPr>
        <dsp:cNvPr id="0" name=""/>
        <dsp:cNvSpPr/>
      </dsp:nvSpPr>
      <dsp:spPr>
        <a:xfrm>
          <a:off x="1761361" y="1906887"/>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latin typeface="Amasis MT Pro"/>
            </a:rPr>
            <a:t>Firefighters can use EI strategies to stay resilient under pressure.</a:t>
          </a:r>
        </a:p>
      </dsp:txBody>
      <dsp:txXfrm>
        <a:off x="1761361" y="1906887"/>
        <a:ext cx="4889891" cy="1524988"/>
      </dsp:txXfrm>
    </dsp:sp>
    <dsp:sp modelId="{6CDBE42D-B46F-40E4-BB7C-D266BA0FF5F2}">
      <dsp:nvSpPr>
        <dsp:cNvPr id="0" name=""/>
        <dsp:cNvSpPr/>
      </dsp:nvSpPr>
      <dsp:spPr>
        <a:xfrm>
          <a:off x="0" y="3813123"/>
          <a:ext cx="6651253" cy="15249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51A78-8098-4463-9084-776D15936F6F}">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48F17-ADEA-4A9B-AD18-1C818A372529}">
      <dsp:nvSpPr>
        <dsp:cNvPr id="0" name=""/>
        <dsp:cNvSpPr/>
      </dsp:nvSpPr>
      <dsp:spPr>
        <a:xfrm>
          <a:off x="1761361" y="3813123"/>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latin typeface="Amasis MT Pro"/>
            </a:rPr>
            <a:t>Takeaways: Identify triggers, build connections, and develop strong coping strategies.</a:t>
          </a:r>
        </a:p>
      </dsp:txBody>
      <dsp:txXfrm>
        <a:off x="1761361" y="3813123"/>
        <a:ext cx="4889891" cy="152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D1E8D-5C10-4A5B-8490-D3211AD04030}">
      <dsp:nvSpPr>
        <dsp:cNvPr id="0" name=""/>
        <dsp:cNvSpPr/>
      </dsp:nvSpPr>
      <dsp:spPr>
        <a:xfrm>
          <a:off x="2068511" y="291883"/>
          <a:ext cx="1674104" cy="108816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masis MT Pro" panose="02040504050005020304" pitchFamily="18" charset="0"/>
            </a:rPr>
            <a:t>Self-Perception </a:t>
          </a:r>
        </a:p>
        <a:p>
          <a:pPr marL="0" lvl="0" indent="0" algn="ctr" defTabSz="622300">
            <a:lnSpc>
              <a:spcPct val="90000"/>
            </a:lnSpc>
            <a:spcBef>
              <a:spcPct val="0"/>
            </a:spcBef>
            <a:spcAft>
              <a:spcPct val="35000"/>
            </a:spcAft>
            <a:buNone/>
          </a:pPr>
          <a:endParaRPr lang="en-US" sz="200" b="1" kern="1200">
            <a:latin typeface="Amasis MT Pro" panose="02040504050005020304" pitchFamily="18" charset="0"/>
          </a:endParaRPr>
        </a:p>
        <a:p>
          <a:pPr marL="0" lvl="0" indent="0" algn="ctr" defTabSz="622300">
            <a:lnSpc>
              <a:spcPct val="90000"/>
            </a:lnSpc>
            <a:spcBef>
              <a:spcPct val="0"/>
            </a:spcBef>
            <a:spcAft>
              <a:spcPct val="35000"/>
            </a:spcAft>
            <a:buNone/>
          </a:pPr>
          <a:r>
            <a:rPr lang="en-US" sz="1400" b="1" kern="1200">
              <a:latin typeface="Amasis MT Pro" panose="02040504050005020304" pitchFamily="18" charset="0"/>
            </a:rPr>
            <a:t>Knowing Yourself</a:t>
          </a:r>
        </a:p>
      </dsp:txBody>
      <dsp:txXfrm>
        <a:off x="2121631" y="345003"/>
        <a:ext cx="1567864" cy="981927"/>
      </dsp:txXfrm>
    </dsp:sp>
    <dsp:sp modelId="{F2257E6D-25DC-4366-8619-04DB9E825272}">
      <dsp:nvSpPr>
        <dsp:cNvPr id="0" name=""/>
        <dsp:cNvSpPr/>
      </dsp:nvSpPr>
      <dsp:spPr>
        <a:xfrm>
          <a:off x="728775" y="835110"/>
          <a:ext cx="4349476" cy="4349476"/>
        </a:xfrm>
        <a:custGeom>
          <a:avLst/>
          <a:gdLst/>
          <a:ahLst/>
          <a:cxnLst/>
          <a:rect l="0" t="0" r="0" b="0"/>
          <a:pathLst>
            <a:path>
              <a:moveTo>
                <a:pt x="3238907" y="278154"/>
              </a:moveTo>
              <a:arcTo wR="2174738" hR="2174738" stAng="17957802" swAng="1216587"/>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C5030A-F527-4544-80EF-84A645086B84}">
      <dsp:nvSpPr>
        <dsp:cNvPr id="0" name=""/>
        <dsp:cNvSpPr/>
      </dsp:nvSpPr>
      <dsp:spPr>
        <a:xfrm>
          <a:off x="4137023" y="1799228"/>
          <a:ext cx="1674104" cy="108816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masis MT Pro" panose="02040504050005020304" pitchFamily="18" charset="0"/>
            </a:rPr>
            <a:t>Self-Expression </a:t>
          </a:r>
        </a:p>
        <a:p>
          <a:pPr marL="0" lvl="0" indent="0" algn="ctr" defTabSz="622300">
            <a:lnSpc>
              <a:spcPct val="90000"/>
            </a:lnSpc>
            <a:spcBef>
              <a:spcPct val="0"/>
            </a:spcBef>
            <a:spcAft>
              <a:spcPct val="35000"/>
            </a:spcAft>
            <a:buNone/>
          </a:pPr>
          <a:endParaRPr lang="en-US" sz="200" b="1" kern="1200">
            <a:latin typeface="Amasis MT Pro" panose="02040504050005020304" pitchFamily="18" charset="0"/>
          </a:endParaRPr>
        </a:p>
        <a:p>
          <a:pPr marL="0" lvl="0" indent="0" algn="ctr" defTabSz="622300">
            <a:lnSpc>
              <a:spcPct val="90000"/>
            </a:lnSpc>
            <a:spcBef>
              <a:spcPct val="0"/>
            </a:spcBef>
            <a:spcAft>
              <a:spcPct val="35000"/>
            </a:spcAft>
            <a:buNone/>
          </a:pPr>
          <a:r>
            <a:rPr lang="en-US" sz="1400" b="1" kern="1200">
              <a:latin typeface="Amasis MT Pro" panose="02040504050005020304" pitchFamily="18" charset="0"/>
            </a:rPr>
            <a:t>Expressing Yourself</a:t>
          </a:r>
          <a:endParaRPr lang="en-US" sz="1400" kern="1200">
            <a:latin typeface="Amasis MT Pro" panose="02040504050005020304" pitchFamily="18" charset="0"/>
          </a:endParaRPr>
        </a:p>
      </dsp:txBody>
      <dsp:txXfrm>
        <a:off x="4190143" y="1852348"/>
        <a:ext cx="1567864" cy="981927"/>
      </dsp:txXfrm>
    </dsp:sp>
    <dsp:sp modelId="{1944578F-06CB-46CE-9899-355001ACFF35}">
      <dsp:nvSpPr>
        <dsp:cNvPr id="0" name=""/>
        <dsp:cNvSpPr/>
      </dsp:nvSpPr>
      <dsp:spPr>
        <a:xfrm>
          <a:off x="729693" y="837648"/>
          <a:ext cx="4349476" cy="4349476"/>
        </a:xfrm>
        <a:custGeom>
          <a:avLst/>
          <a:gdLst/>
          <a:ahLst/>
          <a:cxnLst/>
          <a:rect l="0" t="0" r="0" b="0"/>
          <a:pathLst>
            <a:path>
              <a:moveTo>
                <a:pt x="4344130" y="2327134"/>
              </a:moveTo>
              <a:arcTo wR="2174738" hR="2174738" stAng="21841100" swAng="1355417"/>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A984986-FF55-4E8F-967C-D3B840C46F0A}">
      <dsp:nvSpPr>
        <dsp:cNvPr id="0" name=""/>
        <dsp:cNvSpPr/>
      </dsp:nvSpPr>
      <dsp:spPr>
        <a:xfrm>
          <a:off x="3346790" y="4226021"/>
          <a:ext cx="1674104" cy="108816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masis MT Pro" panose="02040504050005020304" pitchFamily="18" charset="0"/>
            </a:rPr>
            <a:t>Interpersonal</a:t>
          </a:r>
        </a:p>
        <a:p>
          <a:pPr marL="0" lvl="0" indent="0" algn="ctr" defTabSz="622300">
            <a:lnSpc>
              <a:spcPct val="90000"/>
            </a:lnSpc>
            <a:spcBef>
              <a:spcPct val="0"/>
            </a:spcBef>
            <a:spcAft>
              <a:spcPct val="35000"/>
            </a:spcAft>
            <a:buNone/>
          </a:pPr>
          <a:r>
            <a:rPr lang="en-US" sz="200" b="1" kern="1200">
              <a:latin typeface="Amasis MT Pro" panose="02040504050005020304" pitchFamily="18" charset="0"/>
            </a:rPr>
            <a:t> </a:t>
          </a:r>
        </a:p>
        <a:p>
          <a:pPr marL="0" lvl="0" indent="0" algn="ctr" defTabSz="622300">
            <a:lnSpc>
              <a:spcPct val="90000"/>
            </a:lnSpc>
            <a:spcBef>
              <a:spcPct val="0"/>
            </a:spcBef>
            <a:spcAft>
              <a:spcPct val="35000"/>
            </a:spcAft>
            <a:buNone/>
          </a:pPr>
          <a:r>
            <a:rPr lang="en-US" sz="1400" b="1" kern="1200">
              <a:latin typeface="Amasis MT Pro" panose="02040504050005020304" pitchFamily="18" charset="0"/>
            </a:rPr>
            <a:t>Connecting with Others</a:t>
          </a:r>
          <a:endParaRPr lang="en-US" sz="1000" kern="1200"/>
        </a:p>
      </dsp:txBody>
      <dsp:txXfrm>
        <a:off x="3399910" y="4279141"/>
        <a:ext cx="1567864" cy="981927"/>
      </dsp:txXfrm>
    </dsp:sp>
    <dsp:sp modelId="{0F1318DA-DEF6-4D68-AA7B-92708681BB16}">
      <dsp:nvSpPr>
        <dsp:cNvPr id="0" name=""/>
        <dsp:cNvSpPr/>
      </dsp:nvSpPr>
      <dsp:spPr>
        <a:xfrm>
          <a:off x="730825" y="835967"/>
          <a:ext cx="4349476" cy="4349476"/>
        </a:xfrm>
        <a:custGeom>
          <a:avLst/>
          <a:gdLst/>
          <a:ahLst/>
          <a:cxnLst/>
          <a:rect l="0" t="0" r="0" b="0"/>
          <a:pathLst>
            <a:path>
              <a:moveTo>
                <a:pt x="2441882" y="4333005"/>
              </a:moveTo>
              <a:arcTo wR="2174738" hR="2174738" stAng="4976639" swAng="846722"/>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9E713E-5C3F-448B-B351-509FF229C735}">
      <dsp:nvSpPr>
        <dsp:cNvPr id="0" name=""/>
        <dsp:cNvSpPr/>
      </dsp:nvSpPr>
      <dsp:spPr>
        <a:xfrm>
          <a:off x="790232" y="4226021"/>
          <a:ext cx="1674104" cy="108816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masis MT Pro" panose="02040504050005020304" pitchFamily="18" charset="0"/>
            </a:rPr>
            <a:t>Decision-Making </a:t>
          </a:r>
        </a:p>
        <a:p>
          <a:pPr marL="0" lvl="0" indent="0" algn="ctr" defTabSz="622300">
            <a:lnSpc>
              <a:spcPct val="90000"/>
            </a:lnSpc>
            <a:spcBef>
              <a:spcPct val="0"/>
            </a:spcBef>
            <a:spcAft>
              <a:spcPct val="35000"/>
            </a:spcAft>
            <a:buNone/>
          </a:pPr>
          <a:endParaRPr lang="en-US" sz="200" b="1" kern="1200">
            <a:latin typeface="Amasis MT Pro" panose="02040504050005020304" pitchFamily="18" charset="0"/>
          </a:endParaRPr>
        </a:p>
        <a:p>
          <a:pPr marL="0" lvl="0" indent="0" algn="ctr" defTabSz="622300">
            <a:lnSpc>
              <a:spcPct val="90000"/>
            </a:lnSpc>
            <a:spcBef>
              <a:spcPct val="0"/>
            </a:spcBef>
            <a:spcAft>
              <a:spcPct val="35000"/>
            </a:spcAft>
            <a:buNone/>
          </a:pPr>
          <a:r>
            <a:rPr lang="en-US" sz="1400" b="1" kern="1200">
              <a:latin typeface="Amasis MT Pro" panose="02040504050005020304" pitchFamily="18" charset="0"/>
            </a:rPr>
            <a:t>Making Smart Choices</a:t>
          </a:r>
          <a:endParaRPr lang="en-US" sz="1400" kern="1200">
            <a:latin typeface="Amasis MT Pro" panose="02040504050005020304" pitchFamily="18" charset="0"/>
          </a:endParaRPr>
        </a:p>
      </dsp:txBody>
      <dsp:txXfrm>
        <a:off x="843352" y="4279141"/>
        <a:ext cx="1567864" cy="981927"/>
      </dsp:txXfrm>
    </dsp:sp>
    <dsp:sp modelId="{DEE94780-DA6C-418E-8E2B-9971E5F11AA5}">
      <dsp:nvSpPr>
        <dsp:cNvPr id="0" name=""/>
        <dsp:cNvSpPr/>
      </dsp:nvSpPr>
      <dsp:spPr>
        <a:xfrm>
          <a:off x="730825" y="835967"/>
          <a:ext cx="4349476" cy="4349476"/>
        </a:xfrm>
        <a:custGeom>
          <a:avLst/>
          <a:gdLst/>
          <a:ahLst/>
          <a:cxnLst/>
          <a:rect l="0" t="0" r="0" b="0"/>
          <a:pathLst>
            <a:path>
              <a:moveTo>
                <a:pt x="230817" y="3149755"/>
              </a:moveTo>
              <a:arcTo wR="2174738" hR="2174738" stAng="9201774" swAng="1360313"/>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C065714-74B8-47BD-AFCF-BE63CD6DDA8B}">
      <dsp:nvSpPr>
        <dsp:cNvPr id="0" name=""/>
        <dsp:cNvSpPr/>
      </dsp:nvSpPr>
      <dsp:spPr>
        <a:xfrm>
          <a:off x="212" y="1794590"/>
          <a:ext cx="1674104" cy="108816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masis MT Pro" panose="02040504050005020304" pitchFamily="18" charset="0"/>
            </a:rPr>
            <a:t>Stress Management</a:t>
          </a:r>
        </a:p>
        <a:p>
          <a:pPr marL="0" lvl="0" indent="0" algn="ctr" defTabSz="622300">
            <a:lnSpc>
              <a:spcPct val="90000"/>
            </a:lnSpc>
            <a:spcBef>
              <a:spcPct val="0"/>
            </a:spcBef>
            <a:spcAft>
              <a:spcPct val="35000"/>
            </a:spcAft>
            <a:buNone/>
          </a:pPr>
          <a:endParaRPr lang="en-US" sz="200" b="1" kern="1200">
            <a:latin typeface="Amasis MT Pro" panose="02040504050005020304" pitchFamily="18" charset="0"/>
          </a:endParaRPr>
        </a:p>
        <a:p>
          <a:pPr marL="0" lvl="0" indent="0" algn="ctr" defTabSz="622300">
            <a:lnSpc>
              <a:spcPct val="90000"/>
            </a:lnSpc>
            <a:spcBef>
              <a:spcPct val="0"/>
            </a:spcBef>
            <a:spcAft>
              <a:spcPct val="35000"/>
            </a:spcAft>
            <a:buNone/>
          </a:pPr>
          <a:r>
            <a:rPr lang="en-US" sz="1400" b="1" kern="1200">
              <a:latin typeface="Amasis MT Pro" panose="02040504050005020304" pitchFamily="18" charset="0"/>
            </a:rPr>
            <a:t>Handling Stress</a:t>
          </a:r>
          <a:endParaRPr lang="en-US" sz="1400" kern="1200">
            <a:latin typeface="Amasis MT Pro" panose="02040504050005020304" pitchFamily="18" charset="0"/>
          </a:endParaRPr>
        </a:p>
      </dsp:txBody>
      <dsp:txXfrm>
        <a:off x="53332" y="1847710"/>
        <a:ext cx="1567864" cy="981927"/>
      </dsp:txXfrm>
    </dsp:sp>
    <dsp:sp modelId="{F294857F-0466-417E-897C-FD0C5D98C3A2}">
      <dsp:nvSpPr>
        <dsp:cNvPr id="0" name=""/>
        <dsp:cNvSpPr/>
      </dsp:nvSpPr>
      <dsp:spPr>
        <a:xfrm>
          <a:off x="730825" y="835967"/>
          <a:ext cx="4349476" cy="4349476"/>
        </a:xfrm>
        <a:custGeom>
          <a:avLst/>
          <a:gdLst/>
          <a:ahLst/>
          <a:cxnLst/>
          <a:rect l="0" t="0" r="0" b="0"/>
          <a:pathLst>
            <a:path>
              <a:moveTo>
                <a:pt x="523005" y="760077"/>
              </a:moveTo>
              <a:arcTo wR="2174738" hR="2174738" stAng="13234745" swAng="1212298"/>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CC17-9CB5-4BF1-9B6F-93A65DC8D892}">
      <dsp:nvSpPr>
        <dsp:cNvPr id="0" name=""/>
        <dsp:cNvSpPr/>
      </dsp:nvSpPr>
      <dsp:spPr>
        <a:xfrm>
          <a:off x="1831263" y="0"/>
          <a:ext cx="4647509" cy="13571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175" tIns="344722" rIns="90175" bIns="344722" numCol="1" spcCol="1270" anchor="ctr" anchorCtr="0">
          <a:noAutofit/>
        </a:bodyPr>
        <a:lstStyle/>
        <a:p>
          <a:pPr marL="0" lvl="0" indent="0" algn="l" defTabSz="622300">
            <a:lnSpc>
              <a:spcPct val="90000"/>
            </a:lnSpc>
            <a:spcBef>
              <a:spcPct val="0"/>
            </a:spcBef>
            <a:spcAft>
              <a:spcPct val="35000"/>
            </a:spcAft>
            <a:buNone/>
          </a:pPr>
          <a:r>
            <a:rPr lang="en-US" sz="1400" u="sng" kern="1200">
              <a:latin typeface="Amasis MT Pro"/>
            </a:rPr>
            <a:t>Self-awareness</a:t>
          </a:r>
          <a:r>
            <a:rPr lang="en-US" sz="1400" kern="1200">
              <a:latin typeface="Amasis MT Pro"/>
            </a:rPr>
            <a:t> helps firefighters identify what causes their stress, whether it’s from work or personal life, allowing them to manage it proactively.</a:t>
          </a:r>
        </a:p>
      </dsp:txBody>
      <dsp:txXfrm>
        <a:off x="1831263" y="0"/>
        <a:ext cx="4647509" cy="1357171"/>
      </dsp:txXfrm>
    </dsp:sp>
    <dsp:sp modelId="{EA2FB894-4261-42F9-8EBB-F1F4DC0F7604}">
      <dsp:nvSpPr>
        <dsp:cNvPr id="0" name=""/>
        <dsp:cNvSpPr/>
      </dsp:nvSpPr>
      <dsp:spPr>
        <a:xfrm>
          <a:off x="0" y="0"/>
          <a:ext cx="1828794" cy="135717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83" tIns="134058" rIns="61483" bIns="134058" numCol="1" spcCol="1270" anchor="ctr" anchorCtr="0">
          <a:noAutofit/>
        </a:bodyPr>
        <a:lstStyle/>
        <a:p>
          <a:pPr marL="0" lvl="0" indent="0" algn="ctr" defTabSz="844550">
            <a:lnSpc>
              <a:spcPct val="90000"/>
            </a:lnSpc>
            <a:spcBef>
              <a:spcPct val="0"/>
            </a:spcBef>
            <a:spcAft>
              <a:spcPct val="35000"/>
            </a:spcAft>
            <a:buNone/>
          </a:pPr>
          <a:r>
            <a:rPr lang="en-US" sz="1900" b="1" kern="1200">
              <a:latin typeface="Amasis MT Pro" panose="02040504050005020304" pitchFamily="18" charset="0"/>
            </a:rPr>
            <a:t>Recognizing &amp; Managing Triggers</a:t>
          </a:r>
        </a:p>
      </dsp:txBody>
      <dsp:txXfrm>
        <a:off x="0" y="0"/>
        <a:ext cx="1828794" cy="1357171"/>
      </dsp:txXfrm>
    </dsp:sp>
    <dsp:sp modelId="{31CE9775-DD85-43A5-92CE-99ED3CA54CAB}">
      <dsp:nvSpPr>
        <dsp:cNvPr id="0" name=""/>
        <dsp:cNvSpPr/>
      </dsp:nvSpPr>
      <dsp:spPr>
        <a:xfrm>
          <a:off x="1832355" y="1410400"/>
          <a:ext cx="4647509" cy="1357171"/>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175" tIns="344722" rIns="90175" bIns="344722" numCol="1" spcCol="1270" anchor="ctr" anchorCtr="0">
          <a:noAutofit/>
        </a:bodyPr>
        <a:lstStyle/>
        <a:p>
          <a:pPr marL="0" lvl="0" indent="0" algn="l" defTabSz="622300">
            <a:lnSpc>
              <a:spcPct val="90000"/>
            </a:lnSpc>
            <a:spcBef>
              <a:spcPct val="0"/>
            </a:spcBef>
            <a:spcAft>
              <a:spcPct val="35000"/>
            </a:spcAft>
            <a:buNone/>
          </a:pPr>
          <a:r>
            <a:rPr lang="en-US" sz="1400" kern="1200">
              <a:latin typeface="Amasis MT Pro"/>
            </a:rPr>
            <a:t>Skills like </a:t>
          </a:r>
          <a:r>
            <a:rPr lang="en-US" sz="1400" u="sng" kern="1200">
              <a:latin typeface="Amasis MT Pro"/>
            </a:rPr>
            <a:t>impulse control</a:t>
          </a:r>
          <a:r>
            <a:rPr lang="en-US" sz="1400" kern="1200">
              <a:latin typeface="Amasis MT Pro"/>
            </a:rPr>
            <a:t> and </a:t>
          </a:r>
          <a:r>
            <a:rPr lang="en-US" sz="1400" u="sng" kern="1200">
              <a:latin typeface="Amasis MT Pro"/>
            </a:rPr>
            <a:t>stress tolerance</a:t>
          </a:r>
          <a:r>
            <a:rPr lang="en-US" sz="1400" kern="1200">
              <a:latin typeface="Amasis MT Pro"/>
            </a:rPr>
            <a:t> help firefighters stay composed, making thoughtful decisions during high-pressure situations, whether on a call or when facing personal challenges.</a:t>
          </a:r>
        </a:p>
      </dsp:txBody>
      <dsp:txXfrm>
        <a:off x="1832355" y="1410400"/>
        <a:ext cx="4647509" cy="1357171"/>
      </dsp:txXfrm>
    </dsp:sp>
    <dsp:sp modelId="{E4CE38B5-659B-451A-BDF5-0A5AC9C70D0C}">
      <dsp:nvSpPr>
        <dsp:cNvPr id="0" name=""/>
        <dsp:cNvSpPr/>
      </dsp:nvSpPr>
      <dsp:spPr>
        <a:xfrm>
          <a:off x="911" y="1441222"/>
          <a:ext cx="1828794" cy="1357171"/>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83" tIns="134058" rIns="61483" bIns="134058" numCol="1" spcCol="1270" anchor="ctr" anchorCtr="0">
          <a:noAutofit/>
        </a:bodyPr>
        <a:lstStyle/>
        <a:p>
          <a:pPr marL="0" lvl="0" indent="0" algn="ctr" defTabSz="844550">
            <a:lnSpc>
              <a:spcPct val="90000"/>
            </a:lnSpc>
            <a:spcBef>
              <a:spcPct val="0"/>
            </a:spcBef>
            <a:spcAft>
              <a:spcPct val="35000"/>
            </a:spcAft>
            <a:buNone/>
          </a:pPr>
          <a:r>
            <a:rPr lang="en-US" sz="1900" b="1" kern="1200">
              <a:latin typeface="Amasis MT Pro"/>
            </a:rPr>
            <a:t>Staying Calm Under Pressure</a:t>
          </a:r>
        </a:p>
      </dsp:txBody>
      <dsp:txXfrm>
        <a:off x="911" y="1441222"/>
        <a:ext cx="1828794" cy="1357171"/>
      </dsp:txXfrm>
    </dsp:sp>
    <dsp:sp modelId="{34620EF5-EA1B-4F8F-9E5F-D4E50F0A42CA}">
      <dsp:nvSpPr>
        <dsp:cNvPr id="0" name=""/>
        <dsp:cNvSpPr/>
      </dsp:nvSpPr>
      <dsp:spPr>
        <a:xfrm>
          <a:off x="1829705" y="2879824"/>
          <a:ext cx="4649569" cy="1357171"/>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559" tIns="344722" rIns="96559" bIns="344722" numCol="1" spcCol="1270" anchor="ctr" anchorCtr="0">
          <a:noAutofit/>
        </a:bodyPr>
        <a:lstStyle/>
        <a:p>
          <a:pPr marL="0" lvl="0" indent="0" algn="l" defTabSz="622300" rtl="0">
            <a:lnSpc>
              <a:spcPct val="90000"/>
            </a:lnSpc>
            <a:spcBef>
              <a:spcPct val="0"/>
            </a:spcBef>
            <a:spcAft>
              <a:spcPct val="35000"/>
            </a:spcAft>
            <a:buNone/>
          </a:pPr>
          <a:r>
            <a:rPr lang="en-US" sz="1400" b="0" u="sng" kern="1200">
              <a:latin typeface="Amasis MT Pro"/>
            </a:rPr>
            <a:t>Empathy</a:t>
          </a:r>
          <a:r>
            <a:rPr lang="en-US" sz="1400" b="0" u="none" kern="1200">
              <a:latin typeface="Amasis MT Pro"/>
            </a:rPr>
            <a:t> and</a:t>
          </a:r>
          <a:r>
            <a:rPr lang="en-US" sz="1400" b="0" kern="1200">
              <a:latin typeface="Amasis MT Pro"/>
            </a:rPr>
            <a:t> </a:t>
          </a:r>
          <a:r>
            <a:rPr lang="en-US" sz="1400" b="0" u="sng" kern="1200">
              <a:latin typeface="Amasis MT Pro"/>
            </a:rPr>
            <a:t>strong relationships</a:t>
          </a:r>
          <a:r>
            <a:rPr lang="en-US" sz="1400" b="0" kern="1200">
              <a:latin typeface="Amasis MT Pro"/>
            </a:rPr>
            <a:t> foster trust, teamwork, and mutual support, reducing feelings of isolation during tough times, both at work and in their personal lives.</a:t>
          </a:r>
          <a:endParaRPr lang="en-US" sz="1400" kern="1200"/>
        </a:p>
      </dsp:txBody>
      <dsp:txXfrm>
        <a:off x="1829705" y="2879824"/>
        <a:ext cx="4649569" cy="1357171"/>
      </dsp:txXfrm>
    </dsp:sp>
    <dsp:sp modelId="{B51B8DB6-E855-4519-AEC6-75C3F1CC1D4B}">
      <dsp:nvSpPr>
        <dsp:cNvPr id="0" name=""/>
        <dsp:cNvSpPr/>
      </dsp:nvSpPr>
      <dsp:spPr>
        <a:xfrm>
          <a:off x="911" y="2879824"/>
          <a:ext cx="1828794" cy="1357171"/>
        </a:xfrm>
        <a:prstGeom prst="rect">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36" tIns="134058" rIns="65836" bIns="134058"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masis MT Pro"/>
            </a:rPr>
            <a:t>Building Strong Interpersonal Connections</a:t>
          </a:r>
        </a:p>
      </dsp:txBody>
      <dsp:txXfrm>
        <a:off x="911" y="2879824"/>
        <a:ext cx="1828794" cy="1357171"/>
      </dsp:txXfrm>
    </dsp:sp>
    <dsp:sp modelId="{8420691F-ED14-4AE0-BFC6-637082171160}">
      <dsp:nvSpPr>
        <dsp:cNvPr id="0" name=""/>
        <dsp:cNvSpPr/>
      </dsp:nvSpPr>
      <dsp:spPr>
        <a:xfrm>
          <a:off x="1829706" y="4318426"/>
          <a:ext cx="4647509" cy="1357171"/>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175" tIns="344722" rIns="90175" bIns="344722" numCol="1" spcCol="1270" anchor="ctr" anchorCtr="0">
          <a:noAutofit/>
        </a:bodyPr>
        <a:lstStyle/>
        <a:p>
          <a:pPr marL="0" lvl="0" indent="0" algn="l" defTabSz="622300" rtl="0">
            <a:lnSpc>
              <a:spcPct val="90000"/>
            </a:lnSpc>
            <a:spcBef>
              <a:spcPct val="0"/>
            </a:spcBef>
            <a:spcAft>
              <a:spcPct val="35000"/>
            </a:spcAft>
            <a:buNone/>
          </a:pPr>
          <a:r>
            <a:rPr lang="en-US" sz="1400" u="sng" kern="1200">
              <a:latin typeface="Amasis MT Pro"/>
            </a:rPr>
            <a:t>Optimism,</a:t>
          </a:r>
          <a:r>
            <a:rPr lang="en-US" sz="1400" u="none" kern="1200">
              <a:latin typeface="Amasis MT Pro"/>
            </a:rPr>
            <a:t> </a:t>
          </a:r>
          <a:r>
            <a:rPr lang="en-US" sz="1400" u="sng" kern="1200">
              <a:latin typeface="Amasis MT Pro"/>
            </a:rPr>
            <a:t>flexibility</a:t>
          </a:r>
          <a:r>
            <a:rPr lang="en-US" sz="1400" u="none" kern="1200">
              <a:latin typeface="Amasis MT Pro"/>
            </a:rPr>
            <a:t> and</a:t>
          </a:r>
          <a:r>
            <a:rPr lang="en-US" sz="1400" kern="1200">
              <a:latin typeface="Amasis MT Pro"/>
            </a:rPr>
            <a:t> </a:t>
          </a:r>
          <a:r>
            <a:rPr lang="en-US" sz="1400" u="sng" kern="1200">
              <a:latin typeface="Amasis MT Pro"/>
            </a:rPr>
            <a:t>realistic thinking</a:t>
          </a:r>
          <a:r>
            <a:rPr lang="en-US" sz="1400" kern="1200">
              <a:latin typeface="Amasis MT Pro"/>
            </a:rPr>
            <a:t> help firefighters view stress as a manageable challenge, building resilience in the face of both work and life stressors.</a:t>
          </a:r>
        </a:p>
      </dsp:txBody>
      <dsp:txXfrm>
        <a:off x="1829706" y="4318426"/>
        <a:ext cx="4647509" cy="1357171"/>
      </dsp:txXfrm>
    </dsp:sp>
    <dsp:sp modelId="{51745245-FFE3-4397-907C-1C04437B3829}">
      <dsp:nvSpPr>
        <dsp:cNvPr id="0" name=""/>
        <dsp:cNvSpPr/>
      </dsp:nvSpPr>
      <dsp:spPr>
        <a:xfrm>
          <a:off x="911" y="4318426"/>
          <a:ext cx="1828794" cy="1357171"/>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83" tIns="134058" rIns="61483" bIns="134058" numCol="1" spcCol="1270" anchor="ctr" anchorCtr="0">
          <a:noAutofit/>
        </a:bodyPr>
        <a:lstStyle/>
        <a:p>
          <a:pPr marL="0" lvl="0" indent="0" algn="ctr" defTabSz="844550">
            <a:lnSpc>
              <a:spcPct val="90000"/>
            </a:lnSpc>
            <a:spcBef>
              <a:spcPct val="0"/>
            </a:spcBef>
            <a:spcAft>
              <a:spcPct val="35000"/>
            </a:spcAft>
            <a:buNone/>
          </a:pPr>
          <a:r>
            <a:rPr lang="en-US" sz="1900" b="1" kern="1200">
              <a:latin typeface="Amasis MT Pro" panose="02040504050005020304" pitchFamily="18" charset="0"/>
            </a:rPr>
            <a:t>Viewing Challenges with Optimism</a:t>
          </a:r>
        </a:p>
      </dsp:txBody>
      <dsp:txXfrm>
        <a:off x="911" y="4318426"/>
        <a:ext cx="1828794" cy="1357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B854-AB4E-4740-B3F5-581DB6D472E9}">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1180B-DB24-48FE-8221-9E10AC349325}">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75A78-DB26-4588-BE99-78EC9C7635CD}">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rtl="0">
            <a:lnSpc>
              <a:spcPct val="90000"/>
            </a:lnSpc>
            <a:spcBef>
              <a:spcPct val="0"/>
            </a:spcBef>
            <a:spcAft>
              <a:spcPct val="35000"/>
            </a:spcAft>
            <a:buNone/>
            <a:defRPr cap="all"/>
          </a:pPr>
          <a:r>
            <a:rPr lang="en-US" sz="2600" kern="1200">
              <a:solidFill>
                <a:srgbClr val="000000"/>
              </a:solidFill>
              <a:latin typeface="Amasis MT Pro"/>
            </a:rPr>
            <a:t>Hot Button Drill</a:t>
          </a:r>
        </a:p>
      </dsp:txBody>
      <dsp:txXfrm>
        <a:off x="93445" y="3018902"/>
        <a:ext cx="3206250" cy="720000"/>
      </dsp:txXfrm>
    </dsp:sp>
    <dsp:sp modelId="{847CDEBE-54C6-4120-B7B9-306B76CA11E5}">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92915-B9D3-4E2F-8C02-CB2589956561}">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0A24AE-D038-44C1-B887-F904B6C95639}">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rtl="0">
            <a:lnSpc>
              <a:spcPct val="90000"/>
            </a:lnSpc>
            <a:spcBef>
              <a:spcPct val="0"/>
            </a:spcBef>
            <a:spcAft>
              <a:spcPct val="35000"/>
            </a:spcAft>
            <a:buNone/>
            <a:defRPr cap="all"/>
          </a:pPr>
          <a:r>
            <a:rPr lang="en-US" sz="2600" kern="1200">
              <a:solidFill>
                <a:srgbClr val="000000"/>
              </a:solidFill>
              <a:latin typeface="Amasis MT Pro"/>
            </a:rPr>
            <a:t>Hot Spot Check</a:t>
          </a:r>
        </a:p>
      </dsp:txBody>
      <dsp:txXfrm>
        <a:off x="3860789" y="3018902"/>
        <a:ext cx="3206250" cy="720000"/>
      </dsp:txXfrm>
    </dsp:sp>
    <dsp:sp modelId="{5A7216E1-4A78-4D19-B2F6-95EFF9A24B8A}">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FA36D-2401-4C47-A0D1-3227BC0CF7ED}">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787F8-9155-4000-A315-5E767264C95D}">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rtl="0">
            <a:lnSpc>
              <a:spcPct val="90000"/>
            </a:lnSpc>
            <a:spcBef>
              <a:spcPct val="0"/>
            </a:spcBef>
            <a:spcAft>
              <a:spcPct val="35000"/>
            </a:spcAft>
            <a:buNone/>
            <a:defRPr cap="all"/>
          </a:pPr>
          <a:r>
            <a:rPr lang="en-US" sz="2600" kern="1200">
              <a:latin typeface="Amasis MT Pro"/>
            </a:rPr>
            <a:t>Tactical Reset</a:t>
          </a:r>
          <a:endParaRPr lang="en-US" sz="2600" kern="1200"/>
        </a:p>
      </dsp:txBody>
      <dsp:txXfrm>
        <a:off x="7628133" y="30189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9166-C40A-4BED-8E79-DA993B4300FF}">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Amasis MT Pro"/>
            </a:rPr>
            <a:t>Step 1: List Your Triggers</a:t>
          </a:r>
        </a:p>
      </dsp:txBody>
      <dsp:txXfrm>
        <a:off x="0" y="1653508"/>
        <a:ext cx="3286125" cy="2610802"/>
      </dsp:txXfrm>
    </dsp:sp>
    <dsp:sp modelId="{CBEA880C-D82B-4F37-BA34-6C16E2D44548}">
      <dsp:nvSpPr>
        <dsp:cNvPr id="0" name=""/>
        <dsp:cNvSpPr/>
      </dsp:nvSpPr>
      <dsp:spPr>
        <a:xfrm>
          <a:off x="990361" y="435133"/>
          <a:ext cx="1305401" cy="13054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22CF16A9-D7D6-440C-8F63-804612F6ADC4}">
      <dsp:nvSpPr>
        <dsp:cNvPr id="0" name=""/>
        <dsp:cNvSpPr/>
      </dsp:nvSpPr>
      <dsp:spPr>
        <a:xfrm>
          <a:off x="0" y="4351266"/>
          <a:ext cx="3286125" cy="72"/>
        </a:xfrm>
        <a:prstGeom prst="rect">
          <a:avLst/>
        </a:prstGeom>
        <a:gradFill rotWithShape="0">
          <a:gsLst>
            <a:gs pos="0">
              <a:schemeClr val="accent2">
                <a:hueOff val="1288723"/>
                <a:satOff val="-3699"/>
                <a:lumOff val="-5922"/>
                <a:alphaOff val="0"/>
                <a:satMod val="103000"/>
                <a:lumMod val="102000"/>
                <a:tint val="94000"/>
              </a:schemeClr>
            </a:gs>
            <a:gs pos="50000">
              <a:schemeClr val="accent2">
                <a:hueOff val="1288723"/>
                <a:satOff val="-3699"/>
                <a:lumOff val="-5922"/>
                <a:alphaOff val="0"/>
                <a:satMod val="110000"/>
                <a:lumMod val="100000"/>
                <a:shade val="100000"/>
              </a:schemeClr>
            </a:gs>
            <a:gs pos="100000">
              <a:schemeClr val="accent2">
                <a:hueOff val="1288723"/>
                <a:satOff val="-3699"/>
                <a:lumOff val="-5922"/>
                <a:alphaOff val="0"/>
                <a:lumMod val="99000"/>
                <a:satMod val="120000"/>
                <a:shade val="78000"/>
              </a:schemeClr>
            </a:gs>
          </a:gsLst>
          <a:lin ang="5400000" scaled="0"/>
        </a:gradFill>
        <a:ln w="12700" cap="flat" cmpd="sng" algn="ctr">
          <a:solidFill>
            <a:schemeClr val="accent2">
              <a:hueOff val="1288723"/>
              <a:satOff val="-3699"/>
              <a:lumOff val="-5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EC84C8-7820-42B9-B993-037313315B57}">
      <dsp:nvSpPr>
        <dsp:cNvPr id="0" name=""/>
        <dsp:cNvSpPr/>
      </dsp:nvSpPr>
      <dsp:spPr>
        <a:xfrm>
          <a:off x="3614737" y="0"/>
          <a:ext cx="3286125" cy="4351338"/>
        </a:xfrm>
        <a:prstGeom prst="rect">
          <a:avLst/>
        </a:prstGeom>
        <a:solidFill>
          <a:schemeClr val="accent2">
            <a:tint val="40000"/>
            <a:alpha val="90000"/>
            <a:hueOff val="3367359"/>
            <a:satOff val="-31116"/>
            <a:lumOff val="-3508"/>
            <a:alphaOff val="0"/>
          </a:schemeClr>
        </a:solidFill>
        <a:ln w="12700" cap="flat" cmpd="sng" algn="ctr">
          <a:solidFill>
            <a:schemeClr val="accent2">
              <a:tint val="40000"/>
              <a:alpha val="90000"/>
              <a:hueOff val="3367359"/>
              <a:satOff val="-31116"/>
              <a:lumOff val="-35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Amasis MT Pro"/>
            </a:rPr>
            <a:t>Step 2: Double-Check Your List</a:t>
          </a:r>
        </a:p>
      </dsp:txBody>
      <dsp:txXfrm>
        <a:off x="3614737" y="1653508"/>
        <a:ext cx="3286125" cy="2610802"/>
      </dsp:txXfrm>
    </dsp:sp>
    <dsp:sp modelId="{BC425980-870B-4F8A-A2ED-16DE1AFB5D82}">
      <dsp:nvSpPr>
        <dsp:cNvPr id="0" name=""/>
        <dsp:cNvSpPr/>
      </dsp:nvSpPr>
      <dsp:spPr>
        <a:xfrm>
          <a:off x="4605099" y="435133"/>
          <a:ext cx="1305401" cy="1305401"/>
        </a:xfrm>
        <a:prstGeom prst="ellipse">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w="12700" cap="flat" cmpd="sng" algn="ctr">
          <a:solidFill>
            <a:schemeClr val="accent2">
              <a:hueOff val="2577445"/>
              <a:satOff val="-7397"/>
              <a:lumOff val="-1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A2564C69-63BA-4947-A3D2-6D41EDBE2807}">
      <dsp:nvSpPr>
        <dsp:cNvPr id="0" name=""/>
        <dsp:cNvSpPr/>
      </dsp:nvSpPr>
      <dsp:spPr>
        <a:xfrm>
          <a:off x="3614737" y="4351266"/>
          <a:ext cx="3286125" cy="72"/>
        </a:xfrm>
        <a:prstGeom prst="rect">
          <a:avLst/>
        </a:prstGeom>
        <a:gradFill rotWithShape="0">
          <a:gsLst>
            <a:gs pos="0">
              <a:schemeClr val="accent2">
                <a:hueOff val="3866169"/>
                <a:satOff val="-11096"/>
                <a:lumOff val="-17765"/>
                <a:alphaOff val="0"/>
                <a:satMod val="103000"/>
                <a:lumMod val="102000"/>
                <a:tint val="94000"/>
              </a:schemeClr>
            </a:gs>
            <a:gs pos="50000">
              <a:schemeClr val="accent2">
                <a:hueOff val="3866169"/>
                <a:satOff val="-11096"/>
                <a:lumOff val="-17765"/>
                <a:alphaOff val="0"/>
                <a:satMod val="110000"/>
                <a:lumMod val="100000"/>
                <a:shade val="100000"/>
              </a:schemeClr>
            </a:gs>
            <a:gs pos="100000">
              <a:schemeClr val="accent2">
                <a:hueOff val="3866169"/>
                <a:satOff val="-11096"/>
                <a:lumOff val="-17765"/>
                <a:alphaOff val="0"/>
                <a:lumMod val="99000"/>
                <a:satMod val="120000"/>
                <a:shade val="78000"/>
              </a:schemeClr>
            </a:gs>
          </a:gsLst>
          <a:lin ang="5400000" scaled="0"/>
        </a:gradFill>
        <a:ln w="12700" cap="flat" cmpd="sng" algn="ctr">
          <a:solidFill>
            <a:schemeClr val="accent2">
              <a:hueOff val="3866169"/>
              <a:satOff val="-11096"/>
              <a:lumOff val="-17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3FA1AD-7158-4660-BE92-48BA10DCCD20}">
      <dsp:nvSpPr>
        <dsp:cNvPr id="0" name=""/>
        <dsp:cNvSpPr/>
      </dsp:nvSpPr>
      <dsp:spPr>
        <a:xfrm>
          <a:off x="7229475" y="0"/>
          <a:ext cx="3286125" cy="4351338"/>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Amasis MT Pro"/>
            </a:rPr>
            <a:t>Step 3: Use This Intel to Improve Your Response</a:t>
          </a:r>
        </a:p>
      </dsp:txBody>
      <dsp:txXfrm>
        <a:off x="7229475" y="1653508"/>
        <a:ext cx="3286125" cy="2610802"/>
      </dsp:txXfrm>
    </dsp:sp>
    <dsp:sp modelId="{8005B93B-6392-4A7A-84BE-F057EF170DBD}">
      <dsp:nvSpPr>
        <dsp:cNvPr id="0" name=""/>
        <dsp:cNvSpPr/>
      </dsp:nvSpPr>
      <dsp:spPr>
        <a:xfrm>
          <a:off x="8219836" y="435133"/>
          <a:ext cx="1305401" cy="1305401"/>
        </a:xfrm>
        <a:prstGeom prst="ellipse">
          <a:avLst/>
        </a:prstGeom>
        <a:gradFill rotWithShape="0">
          <a:gsLst>
            <a:gs pos="0">
              <a:schemeClr val="accent2">
                <a:hueOff val="5154891"/>
                <a:satOff val="-14794"/>
                <a:lumOff val="-23687"/>
                <a:alphaOff val="0"/>
                <a:satMod val="103000"/>
                <a:lumMod val="102000"/>
                <a:tint val="94000"/>
              </a:schemeClr>
            </a:gs>
            <a:gs pos="50000">
              <a:schemeClr val="accent2">
                <a:hueOff val="5154891"/>
                <a:satOff val="-14794"/>
                <a:lumOff val="-23687"/>
                <a:alphaOff val="0"/>
                <a:satMod val="110000"/>
                <a:lumMod val="100000"/>
                <a:shade val="100000"/>
              </a:schemeClr>
            </a:gs>
            <a:gs pos="100000">
              <a:schemeClr val="accent2">
                <a:hueOff val="5154891"/>
                <a:satOff val="-14794"/>
                <a:lumOff val="-23687"/>
                <a:alphaOff val="0"/>
                <a:lumMod val="99000"/>
                <a:satMod val="120000"/>
                <a:shade val="78000"/>
              </a:schemeClr>
            </a:gs>
          </a:gsLst>
          <a:lin ang="5400000" scaled="0"/>
        </a:gradFill>
        <a:ln w="12700" cap="flat" cmpd="sng" algn="ctr">
          <a:solidFill>
            <a:schemeClr val="accent2">
              <a:hueOff val="5154891"/>
              <a:satOff val="-14794"/>
              <a:lumOff val="-2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9C45086E-0498-400B-866E-16D34CBCBC13}">
      <dsp:nvSpPr>
        <dsp:cNvPr id="0" name=""/>
        <dsp:cNvSpPr/>
      </dsp:nvSpPr>
      <dsp:spPr>
        <a:xfrm>
          <a:off x="7229475" y="4351266"/>
          <a:ext cx="3286125" cy="7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DD816-7093-4D4B-98A6-0F4AD7F8D7D3}">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11250" rtl="0">
            <a:lnSpc>
              <a:spcPct val="90000"/>
            </a:lnSpc>
            <a:spcBef>
              <a:spcPct val="0"/>
            </a:spcBef>
            <a:spcAft>
              <a:spcPct val="35000"/>
            </a:spcAft>
            <a:buNone/>
          </a:pPr>
          <a:r>
            <a:rPr lang="en-US" sz="2500" kern="1200">
              <a:latin typeface="Amasis MT Pro"/>
            </a:rPr>
            <a:t>Step 1: Identify the Triggering Event</a:t>
          </a:r>
          <a:endParaRPr lang="en-US" sz="2500" kern="1200"/>
        </a:p>
      </dsp:txBody>
      <dsp:txXfrm>
        <a:off x="3080" y="1765067"/>
        <a:ext cx="2444055" cy="2053006"/>
      </dsp:txXfrm>
    </dsp:sp>
    <dsp:sp modelId="{81D0CFD0-5BC6-4FCA-B33D-961B9C617749}">
      <dsp:nvSpPr>
        <dsp:cNvPr id="0" name=""/>
        <dsp:cNvSpPr/>
      </dsp:nvSpPr>
      <dsp:spPr>
        <a:xfrm>
          <a:off x="711856" y="806997"/>
          <a:ext cx="1026503" cy="102650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B6D08951-AE0B-4837-B536-48FCCE6157F0}">
      <dsp:nvSpPr>
        <dsp:cNvPr id="0" name=""/>
        <dsp:cNvSpPr/>
      </dsp:nvSpPr>
      <dsp:spPr>
        <a:xfrm>
          <a:off x="3080" y="3886435"/>
          <a:ext cx="2444055"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446FF-9361-4077-8EDC-70D77F7A6AC9}">
      <dsp:nvSpPr>
        <dsp:cNvPr id="0" name=""/>
        <dsp:cNvSpPr/>
      </dsp:nvSpPr>
      <dsp:spPr>
        <a:xfrm>
          <a:off x="2691541" y="464830"/>
          <a:ext cx="2444055" cy="3421677"/>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11250" rtl="0">
            <a:lnSpc>
              <a:spcPct val="90000"/>
            </a:lnSpc>
            <a:spcBef>
              <a:spcPct val="0"/>
            </a:spcBef>
            <a:spcAft>
              <a:spcPct val="35000"/>
            </a:spcAft>
            <a:buNone/>
          </a:pPr>
          <a:r>
            <a:rPr lang="en-US" sz="2500" kern="1200">
              <a:latin typeface="Amasis MT Pro"/>
            </a:rPr>
            <a:t>Step 2: Identify Your Flashover Reaction</a:t>
          </a:r>
          <a:endParaRPr lang="en-US" sz="2500" kern="1200"/>
        </a:p>
      </dsp:txBody>
      <dsp:txXfrm>
        <a:off x="2691541" y="1765067"/>
        <a:ext cx="2444055" cy="2053006"/>
      </dsp:txXfrm>
    </dsp:sp>
    <dsp:sp modelId="{BB249912-59F6-4ED3-BA42-1910C0B2B598}">
      <dsp:nvSpPr>
        <dsp:cNvPr id="0" name=""/>
        <dsp:cNvSpPr/>
      </dsp:nvSpPr>
      <dsp:spPr>
        <a:xfrm>
          <a:off x="3400317" y="806997"/>
          <a:ext cx="1026503" cy="1026503"/>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F7495580-EC6E-4BD8-BDC2-447EC5A578B9}">
      <dsp:nvSpPr>
        <dsp:cNvPr id="0" name=""/>
        <dsp:cNvSpPr/>
      </dsp:nvSpPr>
      <dsp:spPr>
        <a:xfrm>
          <a:off x="2691541" y="3886435"/>
          <a:ext cx="2444055"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08BCF-6D28-4273-B9E0-0806CA6498C1}">
      <dsp:nvSpPr>
        <dsp:cNvPr id="0" name=""/>
        <dsp:cNvSpPr/>
      </dsp:nvSpPr>
      <dsp:spPr>
        <a:xfrm>
          <a:off x="5380002" y="464830"/>
          <a:ext cx="2444055" cy="3421677"/>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11250" rtl="0">
            <a:lnSpc>
              <a:spcPct val="90000"/>
            </a:lnSpc>
            <a:spcBef>
              <a:spcPct val="0"/>
            </a:spcBef>
            <a:spcAft>
              <a:spcPct val="35000"/>
            </a:spcAft>
            <a:buNone/>
          </a:pPr>
          <a:r>
            <a:rPr lang="en-US" sz="2500" kern="1200">
              <a:latin typeface="Amasis MT Pro"/>
            </a:rPr>
            <a:t>Step 3: Dig Deeper – What’s Beneath That?</a:t>
          </a:r>
          <a:endParaRPr lang="en-US" sz="2500" kern="1200"/>
        </a:p>
      </dsp:txBody>
      <dsp:txXfrm>
        <a:off x="5380002" y="1765067"/>
        <a:ext cx="2444055" cy="2053006"/>
      </dsp:txXfrm>
    </dsp:sp>
    <dsp:sp modelId="{54369D14-0BCC-408D-AB8C-C2EFBAFF4CBA}">
      <dsp:nvSpPr>
        <dsp:cNvPr id="0" name=""/>
        <dsp:cNvSpPr/>
      </dsp:nvSpPr>
      <dsp:spPr>
        <a:xfrm>
          <a:off x="6088778" y="806997"/>
          <a:ext cx="1026503" cy="1026503"/>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3F228F70-A4C9-4BAF-B386-7AB5EF8ABC50}">
      <dsp:nvSpPr>
        <dsp:cNvPr id="0" name=""/>
        <dsp:cNvSpPr/>
      </dsp:nvSpPr>
      <dsp:spPr>
        <a:xfrm>
          <a:off x="5380002" y="3886435"/>
          <a:ext cx="2444055"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95BC9-49BB-4D7F-A2B3-47FA73750DB0}">
      <dsp:nvSpPr>
        <dsp:cNvPr id="0" name=""/>
        <dsp:cNvSpPr/>
      </dsp:nvSpPr>
      <dsp:spPr>
        <a:xfrm>
          <a:off x="8068463" y="464830"/>
          <a:ext cx="2444055" cy="3421677"/>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11250" rtl="0">
            <a:lnSpc>
              <a:spcPct val="90000"/>
            </a:lnSpc>
            <a:spcBef>
              <a:spcPct val="0"/>
            </a:spcBef>
            <a:spcAft>
              <a:spcPct val="35000"/>
            </a:spcAft>
            <a:buNone/>
          </a:pPr>
          <a:r>
            <a:rPr lang="en-US" sz="2500" kern="1200">
              <a:latin typeface="Amasis MT Pro"/>
            </a:rPr>
            <a:t>Step 4: Address the Core Issue</a:t>
          </a:r>
          <a:endParaRPr lang="en-US" sz="2500" kern="1200"/>
        </a:p>
      </dsp:txBody>
      <dsp:txXfrm>
        <a:off x="8068463" y="1765067"/>
        <a:ext cx="2444055" cy="2053006"/>
      </dsp:txXfrm>
    </dsp:sp>
    <dsp:sp modelId="{3E80E013-20AF-4C90-AD6E-D090C379B5E7}">
      <dsp:nvSpPr>
        <dsp:cNvPr id="0" name=""/>
        <dsp:cNvSpPr/>
      </dsp:nvSpPr>
      <dsp:spPr>
        <a:xfrm>
          <a:off x="8777239" y="806997"/>
          <a:ext cx="1026503" cy="1026503"/>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7A9049E1-04D8-42A5-BC5C-93EF4289D09E}">
      <dsp:nvSpPr>
        <dsp:cNvPr id="0" name=""/>
        <dsp:cNvSpPr/>
      </dsp:nvSpPr>
      <dsp:spPr>
        <a:xfrm>
          <a:off x="8068463" y="3886435"/>
          <a:ext cx="2444055"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D1456-0A50-455A-9987-511ADC2ED42A}">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1155700" rtl="0">
            <a:lnSpc>
              <a:spcPct val="90000"/>
            </a:lnSpc>
            <a:spcBef>
              <a:spcPct val="0"/>
            </a:spcBef>
            <a:spcAft>
              <a:spcPct val="35000"/>
            </a:spcAft>
            <a:buNone/>
          </a:pPr>
          <a:r>
            <a:rPr lang="en-US" sz="2600" kern="1200">
              <a:latin typeface="Amasis MT Pro"/>
            </a:rPr>
            <a:t>Acknowledge the Alarm </a:t>
          </a:r>
          <a:endParaRPr lang="en-US" sz="2600" kern="1200"/>
        </a:p>
      </dsp:txBody>
      <dsp:txXfrm>
        <a:off x="3080" y="1765067"/>
        <a:ext cx="2444055" cy="2053006"/>
      </dsp:txXfrm>
    </dsp:sp>
    <dsp:sp modelId="{28DADE70-FC28-4B47-825A-97FC41722622}">
      <dsp:nvSpPr>
        <dsp:cNvPr id="0" name=""/>
        <dsp:cNvSpPr/>
      </dsp:nvSpPr>
      <dsp:spPr>
        <a:xfrm>
          <a:off x="711856" y="806997"/>
          <a:ext cx="1026503" cy="10265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003B3E31-4418-40EA-8CDA-5AABECBE9510}">
      <dsp:nvSpPr>
        <dsp:cNvPr id="0" name=""/>
        <dsp:cNvSpPr/>
      </dsp:nvSpPr>
      <dsp:spPr>
        <a:xfrm>
          <a:off x="3080" y="3886435"/>
          <a:ext cx="2444055" cy="72"/>
        </a:xfrm>
        <a:prstGeom prst="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w="12700" cap="flat" cmpd="sng" algn="ctr">
          <a:solidFill>
            <a:schemeClr val="accent2">
              <a:hueOff val="920516"/>
              <a:satOff val="-2642"/>
              <a:lumOff val="-423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EC762A0-DD66-4BE4-8DE1-6B29059BBBF3}">
      <dsp:nvSpPr>
        <dsp:cNvPr id="0" name=""/>
        <dsp:cNvSpPr/>
      </dsp:nvSpPr>
      <dsp:spPr>
        <a:xfrm>
          <a:off x="2691541" y="464830"/>
          <a:ext cx="2444055" cy="3421677"/>
        </a:xfrm>
        <a:prstGeom prst="rect">
          <a:avLst/>
        </a:prstGeom>
        <a:solidFill>
          <a:schemeClr val="accent2">
            <a:tint val="40000"/>
            <a:alpha val="90000"/>
            <a:hueOff val="2244906"/>
            <a:satOff val="-20744"/>
            <a:lumOff val="-2338"/>
            <a:alphaOff val="0"/>
          </a:schemeClr>
        </a:solidFill>
        <a:ln w="12700" cap="flat" cmpd="sng" algn="ctr">
          <a:solidFill>
            <a:schemeClr val="accent2">
              <a:tint val="40000"/>
              <a:alpha val="90000"/>
              <a:hueOff val="2244906"/>
              <a:satOff val="-20744"/>
              <a:lumOff val="-233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1155700" rtl="0">
            <a:lnSpc>
              <a:spcPct val="90000"/>
            </a:lnSpc>
            <a:spcBef>
              <a:spcPct val="0"/>
            </a:spcBef>
            <a:spcAft>
              <a:spcPct val="35000"/>
            </a:spcAft>
            <a:buNone/>
          </a:pPr>
          <a:r>
            <a:rPr lang="en-US" sz="2600" kern="1200">
              <a:latin typeface="Amasis MT Pro"/>
            </a:rPr>
            <a:t>Establish a Safety Zone</a:t>
          </a:r>
        </a:p>
      </dsp:txBody>
      <dsp:txXfrm>
        <a:off x="2691541" y="1765067"/>
        <a:ext cx="2444055" cy="2053006"/>
      </dsp:txXfrm>
    </dsp:sp>
    <dsp:sp modelId="{E9E6DECE-6948-4842-9DA9-42EC8ABE04A2}">
      <dsp:nvSpPr>
        <dsp:cNvPr id="0" name=""/>
        <dsp:cNvSpPr/>
      </dsp:nvSpPr>
      <dsp:spPr>
        <a:xfrm>
          <a:off x="3400317" y="806997"/>
          <a:ext cx="1026503" cy="1026503"/>
        </a:xfrm>
        <a:prstGeom prst="ellipse">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w="12700" cap="flat" cmpd="sng" algn="ctr">
          <a:solidFill>
            <a:schemeClr val="accent2">
              <a:hueOff val="1841033"/>
              <a:satOff val="-5284"/>
              <a:lumOff val="-846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3FAF5079-CD12-4939-B3E3-EECD7F6587AE}">
      <dsp:nvSpPr>
        <dsp:cNvPr id="0" name=""/>
        <dsp:cNvSpPr/>
      </dsp:nvSpPr>
      <dsp:spPr>
        <a:xfrm>
          <a:off x="2691541" y="3886435"/>
          <a:ext cx="2444055" cy="72"/>
        </a:xfrm>
        <a:prstGeom prst="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w="12700" cap="flat" cmpd="sng" algn="ctr">
          <a:solidFill>
            <a:schemeClr val="accent2">
              <a:hueOff val="2761549"/>
              <a:satOff val="-7926"/>
              <a:lumOff val="-1269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6C60AE-6B3C-464E-87D1-00572FDB463E}">
      <dsp:nvSpPr>
        <dsp:cNvPr id="0" name=""/>
        <dsp:cNvSpPr/>
      </dsp:nvSpPr>
      <dsp:spPr>
        <a:xfrm>
          <a:off x="5380002" y="464830"/>
          <a:ext cx="2444055" cy="3421677"/>
        </a:xfrm>
        <a:prstGeom prst="rect">
          <a:avLst/>
        </a:prstGeom>
        <a:solidFill>
          <a:schemeClr val="accent2">
            <a:tint val="40000"/>
            <a:alpha val="90000"/>
            <a:hueOff val="4489812"/>
            <a:satOff val="-41488"/>
            <a:lumOff val="-4677"/>
            <a:alphaOff val="0"/>
          </a:schemeClr>
        </a:solidFill>
        <a:ln w="12700" cap="flat" cmpd="sng" algn="ctr">
          <a:solidFill>
            <a:schemeClr val="accent2">
              <a:tint val="40000"/>
              <a:alpha val="90000"/>
              <a:hueOff val="4489812"/>
              <a:satOff val="-41488"/>
              <a:lumOff val="-46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1155700" rtl="0">
            <a:lnSpc>
              <a:spcPct val="90000"/>
            </a:lnSpc>
            <a:spcBef>
              <a:spcPct val="0"/>
            </a:spcBef>
            <a:spcAft>
              <a:spcPct val="35000"/>
            </a:spcAft>
            <a:buNone/>
          </a:pPr>
          <a:r>
            <a:rPr lang="en-US" sz="2600" kern="1200">
              <a:latin typeface="Amasis MT Pro"/>
            </a:rPr>
            <a:t>Reset Your Gear </a:t>
          </a:r>
        </a:p>
      </dsp:txBody>
      <dsp:txXfrm>
        <a:off x="5380002" y="1765067"/>
        <a:ext cx="2444055" cy="2053006"/>
      </dsp:txXfrm>
    </dsp:sp>
    <dsp:sp modelId="{238D8A03-BA98-4B52-9292-E9260A316C76}">
      <dsp:nvSpPr>
        <dsp:cNvPr id="0" name=""/>
        <dsp:cNvSpPr/>
      </dsp:nvSpPr>
      <dsp:spPr>
        <a:xfrm>
          <a:off x="6088778" y="806997"/>
          <a:ext cx="1026503" cy="1026503"/>
        </a:xfrm>
        <a:prstGeom prst="ellipse">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w="12700" cap="flat" cmpd="sng" algn="ctr">
          <a:solidFill>
            <a:schemeClr val="accent2">
              <a:hueOff val="3682065"/>
              <a:satOff val="-10567"/>
              <a:lumOff val="-1691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18675EEC-578C-476E-BC4F-F7A35D701633}">
      <dsp:nvSpPr>
        <dsp:cNvPr id="0" name=""/>
        <dsp:cNvSpPr/>
      </dsp:nvSpPr>
      <dsp:spPr>
        <a:xfrm>
          <a:off x="5380002" y="3886435"/>
          <a:ext cx="2444055" cy="72"/>
        </a:xfrm>
        <a:prstGeom prst="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w="12700" cap="flat" cmpd="sng" algn="ctr">
          <a:solidFill>
            <a:schemeClr val="accent2">
              <a:hueOff val="4602581"/>
              <a:satOff val="-13209"/>
              <a:lumOff val="-211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AC40C77-5338-4CBD-88B7-B12216F6C3E4}">
      <dsp:nvSpPr>
        <dsp:cNvPr id="0" name=""/>
        <dsp:cNvSpPr/>
      </dsp:nvSpPr>
      <dsp:spPr>
        <a:xfrm>
          <a:off x="8068463" y="464830"/>
          <a:ext cx="2444055" cy="3421677"/>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1155700" rtl="0">
            <a:lnSpc>
              <a:spcPct val="90000"/>
            </a:lnSpc>
            <a:spcBef>
              <a:spcPct val="0"/>
            </a:spcBef>
            <a:spcAft>
              <a:spcPct val="35000"/>
            </a:spcAft>
            <a:buNone/>
          </a:pPr>
          <a:r>
            <a:rPr lang="en-US" sz="2600" kern="1200">
              <a:latin typeface="Amasis MT Pro"/>
            </a:rPr>
            <a:t>Handle the Call</a:t>
          </a:r>
        </a:p>
      </dsp:txBody>
      <dsp:txXfrm>
        <a:off x="8068463" y="1765067"/>
        <a:ext cx="2444055" cy="2053006"/>
      </dsp:txXfrm>
    </dsp:sp>
    <dsp:sp modelId="{707E4E2C-B0C5-456F-9CEF-60365746E577}">
      <dsp:nvSpPr>
        <dsp:cNvPr id="0" name=""/>
        <dsp:cNvSpPr/>
      </dsp:nvSpPr>
      <dsp:spPr>
        <a:xfrm>
          <a:off x="8777239" y="806997"/>
          <a:ext cx="1026503" cy="1026503"/>
        </a:xfrm>
        <a:prstGeom prst="ellipse">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w="12700" cap="flat" cmpd="sng" algn="ctr">
          <a:solidFill>
            <a:schemeClr val="accent2">
              <a:hueOff val="5523098"/>
              <a:satOff val="-15851"/>
              <a:lumOff val="-2537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9A86D3E6-B1C4-487A-AC1F-6160D7DEEBEE}">
      <dsp:nvSpPr>
        <dsp:cNvPr id="0" name=""/>
        <dsp:cNvSpPr/>
      </dsp:nvSpPr>
      <dsp:spPr>
        <a:xfrm>
          <a:off x="8068463" y="3886435"/>
          <a:ext cx="2444055" cy="7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DC378-C1B8-4313-A31B-9584E52D260F}">
      <dsp:nvSpPr>
        <dsp:cNvPr id="0" name=""/>
        <dsp:cNvSpPr/>
      </dsp:nvSpPr>
      <dsp:spPr>
        <a:xfrm>
          <a:off x="225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0806E-3445-4E12-B085-5C11004155B7}">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5AAAE-4466-4B39-A4E0-C4D91DA87A09}">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Impulse Control</a:t>
          </a:r>
        </a:p>
      </dsp:txBody>
      <dsp:txXfrm>
        <a:off x="1548914" y="3176402"/>
        <a:ext cx="3600000" cy="720000"/>
      </dsp:txXfrm>
    </dsp:sp>
    <dsp:sp modelId="{E02CC7FB-D9CE-4EC8-928E-A82890BAEE6A}">
      <dsp:nvSpPr>
        <dsp:cNvPr id="0" name=""/>
        <dsp:cNvSpPr/>
      </dsp:nvSpPr>
      <dsp:spPr>
        <a:xfrm>
          <a:off x="6480914" y="296402"/>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2816E-9DB9-4187-81A3-6413251347B0}">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CA7BC-39AA-442D-9BE9-C639C034320D}">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a:t>Stress Tolerance</a:t>
          </a:r>
        </a:p>
      </dsp:txBody>
      <dsp:txXfrm>
        <a:off x="5778914" y="3176402"/>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859D8-7DE2-4ADB-A9B9-56689FBFDDF3}">
      <dsp:nvSpPr>
        <dsp:cNvPr id="0" name=""/>
        <dsp:cNvSpPr/>
      </dsp:nvSpPr>
      <dsp:spPr>
        <a:xfrm>
          <a:off x="0" y="445603"/>
          <a:ext cx="6900512" cy="147727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Self-care &amp; wellness</a:t>
          </a:r>
          <a:endParaRPr lang="en-US" sz="3700" kern="1200"/>
        </a:p>
      </dsp:txBody>
      <dsp:txXfrm>
        <a:off x="72114" y="517717"/>
        <a:ext cx="6756284" cy="1333043"/>
      </dsp:txXfrm>
    </dsp:sp>
    <dsp:sp modelId="{7934796B-5E42-4FE6-82C0-27AAE5174A00}">
      <dsp:nvSpPr>
        <dsp:cNvPr id="0" name=""/>
        <dsp:cNvSpPr/>
      </dsp:nvSpPr>
      <dsp:spPr>
        <a:xfrm>
          <a:off x="0" y="2029434"/>
          <a:ext cx="6900512" cy="147727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Set realistic expectations &amp; Boundaries</a:t>
          </a:r>
          <a:endParaRPr lang="en-US" sz="3700" kern="1200" dirty="0"/>
        </a:p>
      </dsp:txBody>
      <dsp:txXfrm>
        <a:off x="72114" y="2101548"/>
        <a:ext cx="6756284" cy="1333043"/>
      </dsp:txXfrm>
    </dsp:sp>
    <dsp:sp modelId="{13EA78A9-90C6-4790-A25F-B0F3B26A2F43}">
      <dsp:nvSpPr>
        <dsp:cNvPr id="0" name=""/>
        <dsp:cNvSpPr/>
      </dsp:nvSpPr>
      <dsp:spPr>
        <a:xfrm>
          <a:off x="0" y="3613266"/>
          <a:ext cx="6900512" cy="147727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Foster a culture of resilience through open communication</a:t>
          </a:r>
          <a:endParaRPr lang="en-US" sz="3700" kern="1200"/>
        </a:p>
      </dsp:txBody>
      <dsp:txXfrm>
        <a:off x="72114" y="3685380"/>
        <a:ext cx="6756284" cy="13330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9D39E-F25F-4AD8-A132-466435B0B929}"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CA266-EA7E-4AA5-87FD-23C1EE677B00}" type="slidenum">
              <a:rPr lang="en-US" smtClean="0"/>
              <a:t>‹#›</a:t>
            </a:fld>
            <a:endParaRPr lang="en-US"/>
          </a:p>
        </p:txBody>
      </p:sp>
    </p:spTree>
    <p:extLst>
      <p:ext uri="{BB962C8B-B14F-4D97-AF65-F5344CB8AC3E}">
        <p14:creationId xmlns:p14="http://schemas.microsoft.com/office/powerpoint/2010/main" val="235602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22222"/>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701CA266-EA7E-4AA5-87FD-23C1EE677B00}" type="slidenum">
              <a:rPr lang="en-US" smtClean="0"/>
              <a:t>1</a:t>
            </a:fld>
            <a:endParaRPr lang="en-US"/>
          </a:p>
        </p:txBody>
      </p:sp>
    </p:spTree>
    <p:extLst>
      <p:ext uri="{BB962C8B-B14F-4D97-AF65-F5344CB8AC3E}">
        <p14:creationId xmlns:p14="http://schemas.microsoft.com/office/powerpoint/2010/main" val="76936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Firefighter Hot Spot Check: Mapping Your Stress Triggers</a:t>
            </a:r>
          </a:p>
          <a:p>
            <a:endParaRPr lang="en-US" dirty="0"/>
          </a:p>
          <a:p>
            <a:r>
              <a:rPr lang="en-US" dirty="0"/>
              <a:t>Just like identifying hot spots in a structure fire, it’s important to recognize the points where stress flares up in your mind and body. This Hot Spot Check will help you track your reactions, uncover deeper emotions, and regain control in high-stress situations.</a:t>
            </a:r>
          </a:p>
          <a:p>
            <a:endParaRPr lang="en-US" b="1" dirty="0"/>
          </a:p>
          <a:p>
            <a:r>
              <a:rPr lang="en-US" b="1" dirty="0"/>
              <a:t>Step 1: Identify the Triggering Event</a:t>
            </a:r>
            <a:endParaRPr lang="en-US" dirty="0"/>
          </a:p>
          <a:p>
            <a:r>
              <a:rPr lang="en-US" dirty="0"/>
              <a:t>Think about a situation that really sets you off—something that consistently gets under your skin at the station, on a call, or in leadership interactions.</a:t>
            </a:r>
            <a:br>
              <a:rPr lang="en-US" dirty="0"/>
            </a:br>
            <a:endParaRPr lang="en-US" dirty="0"/>
          </a:p>
          <a:p>
            <a:r>
              <a:rPr lang="en-US" dirty="0"/>
              <a:t>Example: A newer firefighter ignores a direct order on the fireground.</a:t>
            </a:r>
          </a:p>
          <a:p>
            <a:endParaRPr lang="en-US" dirty="0"/>
          </a:p>
          <a:p>
            <a:r>
              <a:rPr lang="en-US" b="1" dirty="0"/>
              <a:t>Step 2: Identify Your Flashover Reaction</a:t>
            </a:r>
          </a:p>
          <a:p>
            <a:endParaRPr lang="en-US" dirty="0"/>
          </a:p>
          <a:p>
            <a:r>
              <a:rPr lang="en-US" dirty="0"/>
              <a:t>What’s your instant, gut-level response? Be honest, even if it’s something you wouldn’t say out loud.</a:t>
            </a:r>
            <a:br>
              <a:rPr lang="en-US" dirty="0"/>
            </a:br>
            <a:endParaRPr lang="en-US" dirty="0"/>
          </a:p>
          <a:p>
            <a:r>
              <a:rPr lang="en-US" dirty="0"/>
              <a:t>Example: “What the hell is this rookie thinking?!”</a:t>
            </a:r>
          </a:p>
          <a:p>
            <a:endParaRPr lang="en-US" dirty="0"/>
          </a:p>
          <a:p>
            <a:r>
              <a:rPr lang="en-US" b="1" dirty="0"/>
              <a:t>Step 3: Dig Deeper – What’s Beneath That?</a:t>
            </a:r>
          </a:p>
          <a:p>
            <a:br>
              <a:rPr lang="en-US" dirty="0">
                <a:cs typeface="+mn-lt"/>
              </a:rPr>
            </a:br>
            <a:r>
              <a:rPr lang="en-US" dirty="0"/>
              <a:t>Just like fire spreads unseen in void spaces, there’s usually a deeper emotion fueling your initial reaction. Keep going down levels until you find the core issue.</a:t>
            </a:r>
          </a:p>
          <a:p>
            <a:endParaRPr lang="en-US" dirty="0">
              <a:cs typeface="+mn-lt"/>
            </a:endParaRPr>
          </a:p>
          <a:p>
            <a:r>
              <a:rPr lang="en-US" dirty="0"/>
              <a:t> Level 1: Frustration—They’re not listening to me!</a:t>
            </a:r>
          </a:p>
          <a:p>
            <a:r>
              <a:rPr lang="en-US" dirty="0"/>
              <a:t> Level 2: Concern—If they don’t listen, someone could get hurt.</a:t>
            </a:r>
          </a:p>
          <a:p>
            <a:r>
              <a:rPr lang="en-US" dirty="0"/>
              <a:t> Level 3: Self-Doubt—Do they not respect my leadership?</a:t>
            </a:r>
          </a:p>
          <a:p>
            <a:r>
              <a:rPr lang="en-US" dirty="0"/>
              <a:t> Core Issue: Fear of failure—If I can’t command effectively, am I really a strong leader?</a:t>
            </a:r>
          </a:p>
          <a:p>
            <a:endParaRPr lang="en-US" b="1" dirty="0"/>
          </a:p>
          <a:p>
            <a:r>
              <a:rPr lang="en-US" b="1" dirty="0"/>
              <a:t>Step 4: Address the Core Issue</a:t>
            </a:r>
            <a:endParaRPr lang="en-US" dirty="0"/>
          </a:p>
          <a:p>
            <a:endParaRPr lang="en-US" dirty="0">
              <a:cs typeface="+mn-lt"/>
            </a:endParaRPr>
          </a:p>
          <a:p>
            <a:r>
              <a:rPr lang="en-US" dirty="0"/>
              <a:t>Once you reach the foundation, you can work on building a better response. Instead of reacting with frustration, you can approach the situation with confidence, clarity, and control.</a:t>
            </a:r>
          </a:p>
          <a:p>
            <a:endParaRPr lang="en-US" dirty="0">
              <a:cs typeface="+mn-lt"/>
            </a:endParaRPr>
          </a:p>
          <a:p>
            <a:r>
              <a:rPr lang="en-US" dirty="0"/>
              <a:t> Instead of snapping at the firefighter, you could say:</a:t>
            </a:r>
          </a:p>
          <a:p>
            <a:r>
              <a:rPr lang="en-US" dirty="0"/>
              <a:t>“I need you to follow orders immediately on scene. Let’s talk after the call about why you hesitated.”</a:t>
            </a:r>
          </a:p>
          <a:p>
            <a:endParaRPr lang="en-US" dirty="0"/>
          </a:p>
          <a:p>
            <a:r>
              <a:rPr lang="en-US" dirty="0"/>
              <a:t>Final Thought: Train Like You Fight</a:t>
            </a:r>
          </a:p>
          <a:p>
            <a:endParaRPr lang="en-US" dirty="0"/>
          </a:p>
          <a:p>
            <a:r>
              <a:rPr lang="en-US" dirty="0"/>
              <a:t>Firefighters don’t ignore hot spots—we locate them, cool them down, and prevent flare-ups. The same goes for emotional triggers. By mapping out what fuels your stress, you can train yourself to stay in control, lead effectively, and keep your crew running smoothly.</a:t>
            </a:r>
          </a:p>
        </p:txBody>
      </p:sp>
      <p:sp>
        <p:nvSpPr>
          <p:cNvPr id="4" name="Slide Number Placeholder 3"/>
          <p:cNvSpPr>
            <a:spLocks noGrp="1"/>
          </p:cNvSpPr>
          <p:nvPr>
            <p:ph type="sldNum" sz="quarter" idx="5"/>
          </p:nvPr>
        </p:nvSpPr>
        <p:spPr/>
        <p:txBody>
          <a:bodyPr/>
          <a:lstStyle/>
          <a:p>
            <a:fld id="{701CA266-EA7E-4AA5-87FD-23C1EE677B00}" type="slidenum">
              <a:rPr lang="en-US" smtClean="0"/>
              <a:t>10</a:t>
            </a:fld>
            <a:endParaRPr lang="en-US"/>
          </a:p>
        </p:txBody>
      </p:sp>
    </p:spTree>
    <p:extLst>
      <p:ext uri="{BB962C8B-B14F-4D97-AF65-F5344CB8AC3E}">
        <p14:creationId xmlns:p14="http://schemas.microsoft.com/office/powerpoint/2010/main" val="397575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Firefighter Tactical Reset: Managing Stress Under Pressure</a:t>
            </a:r>
            <a:endParaRPr lang="en-US" dirty="0"/>
          </a:p>
          <a:p>
            <a:pPr>
              <a:defRPr/>
            </a:pPr>
            <a:r>
              <a:rPr lang="en-US" dirty="0"/>
              <a:t> </a:t>
            </a:r>
          </a:p>
          <a:p>
            <a:pPr>
              <a:defRPr/>
            </a:pPr>
            <a:r>
              <a:rPr lang="en-US" dirty="0"/>
              <a:t>In the fire service, we thrive under pressure, but we also know that stress can impact our judgment and decision-making. This tactical reset is designed to help us maintain control and respond effectively in high-stress situations.</a:t>
            </a:r>
          </a:p>
          <a:p>
            <a:pPr>
              <a:defRPr/>
            </a:pPr>
            <a:r>
              <a:rPr lang="en-US" dirty="0"/>
              <a:t> </a:t>
            </a:r>
          </a:p>
          <a:p>
            <a:pPr>
              <a:defRPr/>
            </a:pPr>
            <a:r>
              <a:rPr lang="en-US" b="1" dirty="0"/>
              <a:t>Step 1: Acknowledge the Alarm</a:t>
            </a:r>
            <a:endParaRPr lang="en-US" dirty="0"/>
          </a:p>
          <a:p>
            <a:pPr>
              <a:defRPr/>
            </a:pPr>
            <a:r>
              <a:rPr lang="en-US" dirty="0"/>
              <a:t> </a:t>
            </a:r>
          </a:p>
          <a:p>
            <a:pPr>
              <a:defRPr/>
            </a:pPr>
            <a:r>
              <a:rPr lang="en-US" dirty="0"/>
              <a:t>Just like recognizing a Mayday situation, the first step is to call it out: </a:t>
            </a:r>
            <a:r>
              <a:rPr lang="en-US" b="1" dirty="0"/>
              <a:t>“I’m triggered.” If you prefer call it something else</a:t>
            </a:r>
            <a:r>
              <a:rPr lang="en-US" b="1" baseline="0" dirty="0"/>
              <a:t> “Alabama” </a:t>
            </a:r>
            <a:r>
              <a:rPr lang="en-US" dirty="0"/>
              <a:t>Identifying what’s happening puts you back in control. When stress takes over, your brain’s emotional center (the amygdala) is running the show, and rational decision-making takes a back seat. Name it, so you can take command of your response.</a:t>
            </a:r>
          </a:p>
          <a:p>
            <a:pPr>
              <a:defRPr/>
            </a:pPr>
            <a:r>
              <a:rPr lang="en-US" dirty="0"/>
              <a:t> </a:t>
            </a:r>
          </a:p>
          <a:p>
            <a:pPr>
              <a:defRPr/>
            </a:pPr>
            <a:r>
              <a:rPr lang="en-US" b="1" dirty="0"/>
              <a:t>Step 2: Establish a Safety Zone</a:t>
            </a:r>
            <a:endParaRPr lang="en-US" dirty="0"/>
          </a:p>
          <a:p>
            <a:pPr>
              <a:defRPr/>
            </a:pPr>
            <a:r>
              <a:rPr lang="en-US" dirty="0"/>
              <a:t> </a:t>
            </a:r>
          </a:p>
          <a:p>
            <a:pPr>
              <a:defRPr/>
            </a:pPr>
            <a:r>
              <a:rPr lang="en-US" dirty="0"/>
              <a:t>When you’re in a heated moment, the worst thing you can do is react immediately. Just like we don’t rush into a fire without sizing it up, don’t act when you’re triggered. Instead, create space.</a:t>
            </a:r>
          </a:p>
          <a:p>
            <a:pPr>
              <a:defRPr/>
            </a:pPr>
            <a:r>
              <a:rPr lang="en-US" dirty="0"/>
              <a:t> </a:t>
            </a:r>
          </a:p>
          <a:p>
            <a:pPr marL="171450" indent="-171450">
              <a:buFont typeface="Arial"/>
              <a:buChar char="•"/>
              <a:defRPr/>
            </a:pPr>
            <a:r>
              <a:rPr lang="en-US" b="1" dirty="0"/>
              <a:t>Direct approaches:</a:t>
            </a:r>
            <a:endParaRPr lang="en-US" dirty="0"/>
          </a:p>
          <a:p>
            <a:pPr marL="628650" lvl="1" indent="-171450">
              <a:buFont typeface="Arial"/>
              <a:buChar char="•"/>
              <a:defRPr/>
            </a:pPr>
            <a:r>
              <a:rPr lang="en-US" dirty="0"/>
              <a:t>I need a second to clear my head. Let’s touch base after lunch and figure this out.</a:t>
            </a:r>
          </a:p>
          <a:p>
            <a:pPr marL="628650" lvl="1" indent="-171450">
              <a:buFont typeface="Arial"/>
              <a:buChar char="•"/>
              <a:defRPr/>
            </a:pPr>
            <a:r>
              <a:rPr lang="en-US" dirty="0"/>
              <a:t>This isn’t going anywhere productive right now. Let’s take a break and come back with a fresh perspective.</a:t>
            </a:r>
          </a:p>
          <a:p>
            <a:pPr lvl="1">
              <a:defRPr/>
            </a:pPr>
            <a:r>
              <a:rPr lang="en-US" dirty="0"/>
              <a:t> </a:t>
            </a:r>
          </a:p>
          <a:p>
            <a:pPr marL="171450" indent="-171450">
              <a:buFont typeface="Arial"/>
              <a:buChar char="•"/>
              <a:defRPr/>
            </a:pPr>
            <a:r>
              <a:rPr lang="en-US" b="1" dirty="0"/>
              <a:t>Indirect approaches:</a:t>
            </a:r>
            <a:endParaRPr lang="en-US" dirty="0"/>
          </a:p>
          <a:p>
            <a:pPr marL="628650" lvl="1" indent="-171450">
              <a:buFont typeface="Arial"/>
              <a:buChar char="•"/>
              <a:defRPr/>
            </a:pPr>
            <a:r>
              <a:rPr lang="en-US" dirty="0"/>
              <a:t>Step away for a “gear check.” Whether it’s grabbing some water or stepping outside, use this moment to reset.</a:t>
            </a:r>
          </a:p>
          <a:p>
            <a:pPr marL="628650" lvl="1" indent="-171450">
              <a:buFont typeface="Arial"/>
              <a:buChar char="•"/>
              <a:defRPr/>
            </a:pPr>
            <a:r>
              <a:rPr lang="en-US" dirty="0"/>
              <a:t>Buy time. If someone’s throwing something at you that sets you off, respond with: “That’s an interesting take. Let me think it over and get back to you.”</a:t>
            </a:r>
          </a:p>
          <a:p>
            <a:pPr marL="628650" lvl="1" indent="-171450">
              <a:buFont typeface="Arial"/>
              <a:buChar char="•"/>
              <a:defRPr/>
            </a:pPr>
            <a:endParaRPr lang="en-US" dirty="0"/>
          </a:p>
          <a:p>
            <a:pPr>
              <a:defRPr/>
            </a:pPr>
            <a:r>
              <a:rPr lang="en-US" dirty="0"/>
              <a:t>A note for firefighters who avoid conflict: Creating space doesn’t mean dodging the issue - it means handling it with a clear head. The goal is to respond strategically, not emotionally.</a:t>
            </a:r>
          </a:p>
          <a:p>
            <a:pPr lvl="1">
              <a:defRPr/>
            </a:pPr>
            <a:endParaRPr lang="en-US" dirty="0"/>
          </a:p>
          <a:p>
            <a:pPr>
              <a:defRPr/>
            </a:pPr>
            <a:r>
              <a:rPr lang="en-US" dirty="0"/>
              <a:t> </a:t>
            </a:r>
            <a:r>
              <a:rPr lang="en-US" b="1" dirty="0"/>
              <a:t>Step 3: Reset Your Gear</a:t>
            </a:r>
            <a:endParaRPr lang="en-US" dirty="0"/>
          </a:p>
          <a:p>
            <a:pPr lvl="1">
              <a:defRPr/>
            </a:pPr>
            <a:r>
              <a:rPr lang="en-US" dirty="0"/>
              <a:t> </a:t>
            </a:r>
          </a:p>
          <a:p>
            <a:pPr lvl="1">
              <a:defRPr/>
            </a:pPr>
            <a:r>
              <a:rPr lang="en-US" dirty="0"/>
              <a:t>Once you’ve stepped back, it’s time to shift your state. Just like cooling down after a fire, you need to reset your system so you can return to peak performance.</a:t>
            </a:r>
          </a:p>
          <a:p>
            <a:pPr lvl="1">
              <a:defRPr/>
            </a:pPr>
            <a:r>
              <a:rPr lang="en-US" dirty="0"/>
              <a:t> </a:t>
            </a:r>
          </a:p>
          <a:p>
            <a:pPr marL="171450" indent="-171450">
              <a:buFont typeface="Arial"/>
              <a:buChar char="•"/>
              <a:defRPr/>
            </a:pPr>
            <a:r>
              <a:rPr lang="en-US" b="1" dirty="0"/>
              <a:t>Tactical reset techniques:</a:t>
            </a:r>
            <a:endParaRPr lang="en-US" dirty="0"/>
          </a:p>
          <a:p>
            <a:pPr marL="628650" lvl="1" indent="-171450">
              <a:buFont typeface="Arial"/>
              <a:buChar char="•"/>
              <a:defRPr/>
            </a:pPr>
            <a:r>
              <a:rPr lang="en-US" dirty="0"/>
              <a:t>Breathe like you’re on air. Slow, deep breaths - just like managing air consumption on SCBA - help bring your body back to baseline.</a:t>
            </a:r>
          </a:p>
          <a:p>
            <a:pPr marL="628650" lvl="1" indent="-171450">
              <a:buFont typeface="Arial"/>
              <a:buChar char="•"/>
              <a:defRPr/>
            </a:pPr>
            <a:r>
              <a:rPr lang="en-US" dirty="0"/>
              <a:t>Get moving. A short walk, stretching, or even a few push-ups can help reset your nervous system.</a:t>
            </a:r>
          </a:p>
          <a:p>
            <a:pPr marL="628650" lvl="1" indent="-171450">
              <a:buFont typeface="Arial"/>
              <a:buChar char="•"/>
              <a:defRPr/>
            </a:pPr>
            <a:r>
              <a:rPr lang="en-US" dirty="0"/>
              <a:t>Refocus your mindset. Take a moment to reflect: What really matters here? How do I want to handle this situation as a leader and teammate?</a:t>
            </a:r>
          </a:p>
          <a:p>
            <a:pPr lvl="1">
              <a:defRPr/>
            </a:pPr>
            <a:r>
              <a:rPr lang="en-US" dirty="0"/>
              <a:t> </a:t>
            </a:r>
          </a:p>
          <a:p>
            <a:pPr algn="just">
              <a:defRPr/>
            </a:pPr>
            <a:r>
              <a:rPr lang="en-US" b="1" dirty="0"/>
              <a:t>Step 4: Handle the Call</a:t>
            </a:r>
            <a:endParaRPr lang="en-US" dirty="0"/>
          </a:p>
          <a:p>
            <a:pPr lvl="1">
              <a:defRPr/>
            </a:pPr>
            <a:r>
              <a:rPr lang="en-US" dirty="0"/>
              <a:t> </a:t>
            </a:r>
          </a:p>
          <a:p>
            <a:pPr>
              <a:defRPr/>
            </a:pPr>
            <a:r>
              <a:rPr lang="en-US" dirty="0"/>
              <a:t>Once you’ve reset, it’s time to address the situation with a clear, level-headed approach.</a:t>
            </a:r>
          </a:p>
          <a:p>
            <a:pPr>
              <a:defRPr/>
            </a:pPr>
            <a:r>
              <a:rPr lang="en-US" dirty="0"/>
              <a:t> </a:t>
            </a:r>
          </a:p>
          <a:p>
            <a:pPr>
              <a:defRPr/>
            </a:pPr>
            <a:r>
              <a:rPr lang="en-US" dirty="0"/>
              <a:t>If it’s a minor issue (like an encounter with someone you don’t interact with often), ask yourself: Is it worth my energy? If not, let it go and move on.</a:t>
            </a:r>
          </a:p>
          <a:p>
            <a:pPr>
              <a:defRPr/>
            </a:pPr>
            <a:r>
              <a:rPr lang="en-US" dirty="0"/>
              <a:t> </a:t>
            </a:r>
          </a:p>
          <a:p>
            <a:pPr>
              <a:defRPr/>
            </a:pPr>
            <a:r>
              <a:rPr lang="en-US" dirty="0"/>
              <a:t>If it’s a teammate issue, avoiding it isn’t an option. Now that you’re in control, focus on what you want to accomplish and the best way to communicate it. Approach it like a debrief - stick to the facts, address concerns, and work toward a solution.</a:t>
            </a:r>
          </a:p>
          <a:p>
            <a:pPr>
              <a:defRPr/>
            </a:pPr>
            <a:r>
              <a:rPr lang="en-US" dirty="0"/>
              <a:t> </a:t>
            </a:r>
          </a:p>
          <a:p>
            <a:pPr>
              <a:defRPr/>
            </a:pPr>
            <a:r>
              <a:rPr lang="en-US" dirty="0"/>
              <a:t>Final Thought: Train Like You Operate</a:t>
            </a:r>
          </a:p>
          <a:p>
            <a:pPr lvl="1">
              <a:defRPr/>
            </a:pPr>
            <a:r>
              <a:rPr lang="en-US" dirty="0"/>
              <a:t> </a:t>
            </a:r>
          </a:p>
          <a:p>
            <a:pPr lvl="1">
              <a:defRPr/>
            </a:pPr>
            <a:r>
              <a:rPr lang="en-US" dirty="0"/>
              <a:t>Just like fireground tactics, this reset takes practice. The more you train yourself to recognize stress triggers and reset under pressure, the better you’ll perform in the moment. Firefighters don’t just react - we respond with skill, strategy, and composure.</a:t>
            </a:r>
          </a:p>
          <a:p>
            <a:pPr lvl="1">
              <a:defRPr/>
            </a:pPr>
            <a:r>
              <a:rPr lang="en-US" dirty="0"/>
              <a:t> </a:t>
            </a:r>
          </a:p>
          <a:p>
            <a:pPr lvl="1">
              <a:defRPr/>
            </a:pPr>
            <a:r>
              <a:rPr lang="en-US" dirty="0"/>
              <a:t>Stay sharp, stay in control, and lead with intention.</a:t>
            </a: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fld id="{701CA266-EA7E-4AA5-87FD-23C1EE677B00}" type="slidenum">
              <a:rPr lang="en-US" smtClean="0"/>
              <a:t>11</a:t>
            </a:fld>
            <a:endParaRPr lang="en-US"/>
          </a:p>
        </p:txBody>
      </p:sp>
    </p:spTree>
    <p:extLst>
      <p:ext uri="{BB962C8B-B14F-4D97-AF65-F5344CB8AC3E}">
        <p14:creationId xmlns:p14="http://schemas.microsoft.com/office/powerpoint/2010/main" val="30684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1. Combines touch and breath (mind-body connection)</a:t>
            </a:r>
            <a:br>
              <a:rPr lang="en-US" dirty="0"/>
            </a:br>
            <a:r>
              <a:rPr lang="en-US" dirty="0"/>
              <a:t>You trace one hand with a finger from the other, breathing in as you go up a finger, and out as you go down. This engages both </a:t>
            </a:r>
            <a:r>
              <a:rPr lang="en-US" b="1" dirty="0"/>
              <a:t>tactile sensation</a:t>
            </a:r>
            <a:r>
              <a:rPr lang="en-US" dirty="0"/>
              <a:t> and </a:t>
            </a:r>
            <a:r>
              <a:rPr lang="en-US" b="1" dirty="0"/>
              <a:t>focused breathing</a:t>
            </a:r>
            <a:r>
              <a:rPr lang="en-US" dirty="0"/>
              <a:t>, anchoring you in the present moment.</a:t>
            </a:r>
          </a:p>
          <a:p>
            <a:pPr>
              <a:buNone/>
            </a:pPr>
            <a:r>
              <a:rPr lang="en-US" b="1" dirty="0"/>
              <a:t>2. Activates the parasympathetic nervous system</a:t>
            </a:r>
            <a:br>
              <a:rPr lang="en-US" dirty="0"/>
            </a:br>
            <a:r>
              <a:rPr lang="en-US" dirty="0"/>
              <a:t>The slow, rhythmic breathing helps shift you out of “fight or flight” and into “rest and digest,” calming the body and mind.</a:t>
            </a:r>
          </a:p>
          <a:p>
            <a:pPr>
              <a:buNone/>
            </a:pPr>
            <a:r>
              <a:rPr lang="en-US" b="1" dirty="0"/>
              <a:t>3. Easy and discreet</a:t>
            </a:r>
            <a:br>
              <a:rPr lang="en-US" dirty="0"/>
            </a:br>
            <a:r>
              <a:rPr lang="en-US" dirty="0"/>
              <a:t>You don’t need any tools, training, or a quiet room. You can literally do it </a:t>
            </a:r>
            <a:r>
              <a:rPr lang="en-US" b="1" dirty="0"/>
              <a:t>in the rig, at the station, or right after a stressful call</a:t>
            </a:r>
            <a:r>
              <a:rPr lang="en-US" dirty="0"/>
              <a:t>.</a:t>
            </a:r>
          </a:p>
          <a:p>
            <a:pPr>
              <a:buNone/>
            </a:pPr>
            <a:r>
              <a:rPr lang="en-US" b="1" dirty="0"/>
              <a:t>4. Helps regulate emotions</a:t>
            </a:r>
            <a:br>
              <a:rPr lang="en-US" dirty="0"/>
            </a:br>
            <a:r>
              <a:rPr lang="en-US" dirty="0"/>
              <a:t>By grounding you, it helps prevent emotional hijacks or reactive behaviors—making it especially useful during tense moments with coworkers or after tough scenes.</a:t>
            </a:r>
          </a:p>
          <a:p>
            <a:r>
              <a:rPr lang="en-US" b="1" dirty="0"/>
              <a:t>5. Builds mindfulness and self-awareness</a:t>
            </a:r>
            <a:br>
              <a:rPr lang="en-US" dirty="0"/>
            </a:br>
            <a:r>
              <a:rPr lang="en-US" dirty="0"/>
              <a:t>The physical act of tracing your fingers keeps you focused, interrupting racing thoughts or mental spirals.</a:t>
            </a:r>
          </a:p>
          <a:p>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12</a:t>
            </a:fld>
            <a:endParaRPr lang="en-US"/>
          </a:p>
        </p:txBody>
      </p:sp>
    </p:spTree>
    <p:extLst>
      <p:ext uri="{BB962C8B-B14F-4D97-AF65-F5344CB8AC3E}">
        <p14:creationId xmlns:p14="http://schemas.microsoft.com/office/powerpoint/2010/main" val="9471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5-4-3-2-1 grounding technique</a:t>
            </a:r>
            <a:r>
              <a:rPr lang="en-US" dirty="0"/>
              <a:t> works so well for stress relief and anxiety because it pulls your attention away from spiraling thoughts or emotional overwhelm and reconnects you with the </a:t>
            </a:r>
            <a:r>
              <a:rPr lang="en-US" b="1" dirty="0"/>
              <a:t>present moment</a:t>
            </a:r>
            <a:r>
              <a:rPr lang="en-US" dirty="0"/>
              <a:t> through your senses.</a:t>
            </a:r>
          </a:p>
          <a:p>
            <a:endParaRPr lang="en-US"/>
          </a:p>
          <a:p>
            <a:pPr>
              <a:buNone/>
            </a:pPr>
            <a:r>
              <a:rPr lang="en-US" b="1"/>
              <a:t>5 </a:t>
            </a:r>
            <a:r>
              <a:rPr lang="en-US" b="1" dirty="0"/>
              <a:t>– See:</a:t>
            </a:r>
            <a:br>
              <a:rPr lang="en-US" dirty="0"/>
            </a:br>
            <a:r>
              <a:rPr lang="en-US" dirty="0"/>
              <a:t>Look around and name 5 things you can see.</a:t>
            </a:r>
            <a:br>
              <a:rPr lang="en-US" dirty="0"/>
            </a:br>
            <a:r>
              <a:rPr lang="en-US" dirty="0"/>
              <a:t>✅ </a:t>
            </a:r>
            <a:r>
              <a:rPr lang="en-US" i="1" dirty="0"/>
              <a:t>This engages your visual system and anchors you in your physical surroundings.</a:t>
            </a:r>
            <a:endParaRPr lang="en-US" dirty="0"/>
          </a:p>
          <a:p>
            <a:pPr>
              <a:buNone/>
            </a:pPr>
            <a:r>
              <a:rPr lang="en-US" b="1" dirty="0"/>
              <a:t>4 – Touch:</a:t>
            </a:r>
            <a:br>
              <a:rPr lang="en-US" dirty="0"/>
            </a:br>
            <a:r>
              <a:rPr lang="en-US" dirty="0"/>
              <a:t>Name 4 things you can feel. (Your shirt, the floor under your feet, a breeze, etc.)</a:t>
            </a:r>
            <a:br>
              <a:rPr lang="en-US" dirty="0"/>
            </a:br>
            <a:r>
              <a:rPr lang="en-US" dirty="0"/>
              <a:t>✅ </a:t>
            </a:r>
            <a:r>
              <a:rPr lang="en-US" i="1" dirty="0"/>
              <a:t>This engages your sense of touch and reminds your body it is safe.</a:t>
            </a:r>
            <a:endParaRPr lang="en-US" dirty="0"/>
          </a:p>
          <a:p>
            <a:pPr>
              <a:buNone/>
            </a:pPr>
            <a:r>
              <a:rPr lang="en-US" b="1" dirty="0"/>
              <a:t>3 – Hear:</a:t>
            </a:r>
            <a:br>
              <a:rPr lang="en-US" dirty="0"/>
            </a:br>
            <a:r>
              <a:rPr lang="en-US" dirty="0"/>
              <a:t>Name 3 things you can hear. (A hum, birds, distant voices…)</a:t>
            </a:r>
            <a:br>
              <a:rPr lang="en-US" dirty="0"/>
            </a:br>
            <a:r>
              <a:rPr lang="en-US" dirty="0"/>
              <a:t>✅ </a:t>
            </a:r>
            <a:r>
              <a:rPr lang="en-US" i="1" dirty="0"/>
              <a:t>Focusing on external sounds helps interrupt internal noise (racing thoughts).</a:t>
            </a:r>
            <a:endParaRPr lang="en-US" dirty="0"/>
          </a:p>
          <a:p>
            <a:pPr>
              <a:buNone/>
            </a:pPr>
            <a:r>
              <a:rPr lang="en-US" b="1" dirty="0"/>
              <a:t>2 – Smell:</a:t>
            </a:r>
            <a:br>
              <a:rPr lang="en-US" dirty="0"/>
            </a:br>
            <a:r>
              <a:rPr lang="en-US" dirty="0"/>
              <a:t>Name 2 things you can smell (or think of favorite scents).</a:t>
            </a:r>
            <a:br>
              <a:rPr lang="en-US" dirty="0"/>
            </a:br>
            <a:r>
              <a:rPr lang="en-US" dirty="0"/>
              <a:t>✅ </a:t>
            </a:r>
            <a:r>
              <a:rPr lang="en-US" i="1" dirty="0"/>
              <a:t>Smell is deeply connected to memory and emotion, so this can be very grounding.</a:t>
            </a:r>
            <a:endParaRPr lang="en-US" dirty="0"/>
          </a:p>
          <a:p>
            <a:r>
              <a:rPr lang="en-US" b="1" dirty="0"/>
              <a:t>1 – Taste:</a:t>
            </a:r>
            <a:br>
              <a:rPr lang="en-US" dirty="0"/>
            </a:br>
            <a:r>
              <a:rPr lang="en-US" dirty="0"/>
              <a:t>Name 1 thing you can taste. (Even if it’s just the aftertaste of coffee or mint.)</a:t>
            </a:r>
            <a:br>
              <a:rPr lang="en-US" dirty="0"/>
            </a:br>
            <a:r>
              <a:rPr lang="en-US" dirty="0"/>
              <a:t>✅ </a:t>
            </a:r>
            <a:r>
              <a:rPr lang="en-US" i="1" dirty="0"/>
              <a:t>Taste brings attention to the mouth and breath—another way to center you.</a:t>
            </a:r>
            <a:endParaRPr lang="en-US" dirty="0"/>
          </a:p>
          <a:p>
            <a:endParaRPr lang="en-US" dirty="0"/>
          </a:p>
          <a:p>
            <a:pPr>
              <a:buNone/>
            </a:pPr>
            <a:r>
              <a:rPr lang="en-US" b="1"/>
              <a:t>🌱 Why It Helps with Grounding:</a:t>
            </a:r>
          </a:p>
          <a:p>
            <a:pPr>
              <a:buFont typeface="Arial" panose="020B0604020202020204" pitchFamily="34" charset="0"/>
              <a:buChar char="•"/>
            </a:pPr>
            <a:r>
              <a:rPr lang="en-US" b="1"/>
              <a:t>Disrupts fight-or-flight</a:t>
            </a:r>
            <a:r>
              <a:rPr lang="en-US"/>
              <a:t>: It switches off survival-mode thinking and activates the </a:t>
            </a:r>
            <a:r>
              <a:rPr lang="en-US" b="1"/>
              <a:t>prefrontal cortex</a:t>
            </a:r>
            <a:r>
              <a:rPr lang="en-US"/>
              <a:t>, where logical thinking happens.</a:t>
            </a:r>
          </a:p>
          <a:p>
            <a:pPr>
              <a:buFont typeface="Arial" panose="020B0604020202020204" pitchFamily="34" charset="0"/>
              <a:buChar char="•"/>
            </a:pPr>
            <a:r>
              <a:rPr lang="en-US" b="1"/>
              <a:t>Slows your breathing naturally</a:t>
            </a:r>
            <a:r>
              <a:rPr lang="en-US"/>
              <a:t>: As you move through each step, you unconsciously regulate your breathing.</a:t>
            </a:r>
          </a:p>
          <a:p>
            <a:pPr>
              <a:buFont typeface="Arial" panose="020B0604020202020204" pitchFamily="34" charset="0"/>
              <a:buChar char="•"/>
            </a:pPr>
            <a:r>
              <a:rPr lang="en-US" b="1"/>
              <a:t>Redirects your focus</a:t>
            </a:r>
            <a:r>
              <a:rPr lang="en-US"/>
              <a:t>: Instead of thinking about the past (regret) or future (worry), you're anchored in the </a:t>
            </a:r>
            <a:r>
              <a:rPr lang="en-US" b="1"/>
              <a:t>now</a:t>
            </a:r>
            <a:r>
              <a:rPr lang="en-US"/>
              <a:t>.</a:t>
            </a:r>
          </a:p>
          <a:p>
            <a:pPr>
              <a:buFont typeface="Arial" panose="020B0604020202020204" pitchFamily="34" charset="0"/>
              <a:buChar char="•"/>
            </a:pPr>
            <a:r>
              <a:rPr lang="en-US" b="1"/>
              <a:t>Accessible anywhere</a:t>
            </a:r>
            <a:r>
              <a:rPr lang="en-US"/>
              <a:t>: No equipment needed. It works at work, in the car, on scene, or lying awake at 3 a.m.</a:t>
            </a:r>
          </a:p>
          <a:p>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13</a:t>
            </a:fld>
            <a:endParaRPr lang="en-US"/>
          </a:p>
        </p:txBody>
      </p:sp>
    </p:spTree>
    <p:extLst>
      <p:ext uri="{BB962C8B-B14F-4D97-AF65-F5344CB8AC3E}">
        <p14:creationId xmlns:p14="http://schemas.microsoft.com/office/powerpoint/2010/main" val="149531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Impulse control is key. Taking a tactical pause shows strength, not hesitation. Consider it a leadership move. Stress tolerance isn’t about ignoring stress—it’s about using it. Tactical breathing and support networks help keep us resilient.</a:t>
            </a:r>
            <a:endParaRPr lang="en-US" dirty="0"/>
          </a:p>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14</a:t>
            </a:fld>
            <a:endParaRPr lang="en-US"/>
          </a:p>
        </p:txBody>
      </p:sp>
    </p:spTree>
    <p:extLst>
      <p:ext uri="{BB962C8B-B14F-4D97-AF65-F5344CB8AC3E}">
        <p14:creationId xmlns:p14="http://schemas.microsoft.com/office/powerpoint/2010/main" val="83012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Use the “Tactical Pause” Before Reacting</a:t>
            </a:r>
          </a:p>
          <a:p>
            <a:endParaRPr lang="en-US" dirty="0"/>
          </a:p>
          <a:p>
            <a:r>
              <a:rPr lang="en-US" dirty="0"/>
              <a:t>Firefighting demands quick decisions but pausing for just a few seconds can prevent costly mistakes. Before reacting under stress, take a deep breath and assess:</a:t>
            </a:r>
          </a:p>
          <a:p>
            <a:r>
              <a:rPr lang="en-US" dirty="0"/>
              <a:t>• What’s the immediate risk?</a:t>
            </a:r>
          </a:p>
          <a:p>
            <a:r>
              <a:rPr lang="en-US" dirty="0"/>
              <a:t>• Do I have all the necessary information?</a:t>
            </a:r>
          </a:p>
          <a:p>
            <a:r>
              <a:rPr lang="en-US" dirty="0"/>
              <a:t>• What’s the safest and most effective course of action?</a:t>
            </a:r>
          </a:p>
          <a:p>
            <a:r>
              <a:rPr lang="en-US" dirty="0"/>
              <a:t>This tactical pause allows your rational thinking to override emotional impulses, leading to better leadership decisions in high-pressure situations.</a:t>
            </a:r>
          </a:p>
          <a:p>
            <a:endParaRPr lang="en-US" b="1" dirty="0"/>
          </a:p>
          <a:p>
            <a:r>
              <a:rPr lang="en-US" b="1" dirty="0"/>
              <a:t>2. Control Stress with a “Go-To” Response</a:t>
            </a:r>
          </a:p>
          <a:p>
            <a:endParaRPr lang="en-US" dirty="0"/>
          </a:p>
          <a:p>
            <a:r>
              <a:rPr lang="en-US" dirty="0"/>
              <a:t>As a leader, your emotional state influences your team. Instead of letting stress trigger an impulsive reaction, develop a pre-planned response to stay grounded. This could be:</a:t>
            </a:r>
          </a:p>
          <a:p>
            <a:r>
              <a:rPr lang="en-US" dirty="0"/>
              <a:t>• A physical action (clenching and unclenching your fists, adjusting your posture).</a:t>
            </a:r>
          </a:p>
          <a:p>
            <a:r>
              <a:rPr lang="en-US" dirty="0"/>
              <a:t>• A mental cue (reminding yourself, “Calm is contagious.”).</a:t>
            </a:r>
          </a:p>
          <a:p>
            <a:r>
              <a:rPr lang="en-US" dirty="0"/>
              <a:t>• A quick breathing technique (inhaling for four seconds, holding for four, exhaling for four, hold for four).</a:t>
            </a:r>
          </a:p>
          <a:p>
            <a:r>
              <a:rPr lang="en-US" dirty="0"/>
              <a:t>By using the same response consistently, you train your brain to stay composed under stress, preventing rash decisions that could impact safety and morale.</a:t>
            </a:r>
          </a:p>
          <a:p>
            <a:endParaRPr lang="en-US" b="1" dirty="0"/>
          </a:p>
          <a:p>
            <a:r>
              <a:rPr lang="en-US" b="1" dirty="0"/>
              <a:t>3. Conduct an After-Action Review of Your Emotional Responses</a:t>
            </a:r>
          </a:p>
          <a:p>
            <a:endParaRPr lang="en-US" dirty="0"/>
          </a:p>
          <a:p>
            <a:r>
              <a:rPr lang="en-US" dirty="0"/>
              <a:t>After a critical incident or a stressful leadership challenge, don’t just review the tactics—analyze your own reactions:</a:t>
            </a:r>
          </a:p>
          <a:p>
            <a:r>
              <a:rPr lang="en-US" dirty="0"/>
              <a:t>• Did I stay calm and in control?</a:t>
            </a:r>
          </a:p>
          <a:p>
            <a:r>
              <a:rPr lang="en-US" dirty="0"/>
              <a:t>• Did my response positively or negatively affect the team?</a:t>
            </a:r>
          </a:p>
          <a:p>
            <a:r>
              <a:rPr lang="en-US" dirty="0"/>
              <a:t>• What will I do differently next time?</a:t>
            </a:r>
          </a:p>
          <a:p>
            <a:r>
              <a:rPr lang="en-US" dirty="0"/>
              <a:t>By reflecting on your emotional decision-making, you build awareness and improve impulse control, ensuring that next time, your response is more thoughtful, intentional, and effective.</a:t>
            </a:r>
          </a:p>
          <a:p>
            <a:br>
              <a:rPr lang="en-US" dirty="0">
                <a:cs typeface="+mn-lt"/>
              </a:rPr>
            </a:br>
            <a:r>
              <a:rPr lang="en-US" dirty="0"/>
              <a:t>Here are real-world examples of how to apply impulse control in fireground and administrative leadership situations using the three key strategies:</a:t>
            </a:r>
          </a:p>
          <a:p>
            <a:endParaRPr lang="en-US" dirty="0"/>
          </a:p>
          <a:p>
            <a:endParaRPr lang="en-US" b="1" dirty="0"/>
          </a:p>
          <a:p>
            <a:r>
              <a:rPr lang="en-US" b="1" dirty="0"/>
              <a:t>1. Tactical Pause – Preventing Rash Decisions on the Fireground</a:t>
            </a:r>
          </a:p>
          <a:p>
            <a:r>
              <a:rPr lang="en-US" b="1" dirty="0"/>
              <a:t>Scenario:</a:t>
            </a:r>
          </a:p>
          <a:p>
            <a:endParaRPr lang="en-US" dirty="0">
              <a:cs typeface="+mn-lt"/>
            </a:endParaRPr>
          </a:p>
          <a:p>
            <a:r>
              <a:rPr lang="en-US" dirty="0"/>
              <a:t>You’re the incident commander at a working structure fire. A firefighter urgently requests permission to enter a high-risk area to search for a possible victim, but conditions are deteriorating rapidly.</a:t>
            </a:r>
          </a:p>
          <a:p>
            <a:br>
              <a:rPr lang="en-US" dirty="0">
                <a:cs typeface="+mn-lt"/>
              </a:rPr>
            </a:br>
            <a:r>
              <a:rPr lang="en-US" dirty="0"/>
              <a:t>Impulsive Reaction:</a:t>
            </a:r>
          </a:p>
          <a:p>
            <a:br>
              <a:rPr lang="en-US" dirty="0">
                <a:cs typeface="+mn-lt"/>
              </a:rPr>
            </a:br>
            <a:r>
              <a:rPr lang="en-US" dirty="0"/>
              <a:t>Approving entry immediately without fully assessing the risk due to pressure from the crew.</a:t>
            </a:r>
          </a:p>
          <a:p>
            <a:endParaRPr lang="en-US" dirty="0">
              <a:cs typeface="+mn-lt"/>
            </a:endParaRPr>
          </a:p>
          <a:p>
            <a:r>
              <a:rPr lang="en-US" dirty="0"/>
              <a:t>Controlled Response (Tactical Pause):</a:t>
            </a:r>
          </a:p>
          <a:p>
            <a:r>
              <a:rPr lang="en-US" dirty="0"/>
              <a:t>• Take 3–5 seconds to assess:</a:t>
            </a:r>
          </a:p>
          <a:p>
            <a:r>
              <a:rPr lang="en-US" dirty="0"/>
              <a:t>• What is the smoke and heat behavior telling me?</a:t>
            </a:r>
          </a:p>
          <a:p>
            <a:r>
              <a:rPr lang="en-US" dirty="0"/>
              <a:t>• Do we have a survivable space in that area?</a:t>
            </a:r>
          </a:p>
          <a:p>
            <a:r>
              <a:rPr lang="en-US" dirty="0"/>
              <a:t>• Can I deploy additional resources to improve conditions first?</a:t>
            </a:r>
          </a:p>
          <a:p>
            <a:r>
              <a:rPr lang="en-US" dirty="0"/>
              <a:t>• Use the pause to gather information (confirm radio reports, check tactical benchmarks).</a:t>
            </a:r>
          </a:p>
          <a:p>
            <a:r>
              <a:rPr lang="en-US" dirty="0"/>
              <a:t>• Make a data-driven decision, ensuring firefighter safety while maximizing rescue potential.</a:t>
            </a:r>
          </a:p>
          <a:p>
            <a:br>
              <a:rPr lang="en-US" dirty="0">
                <a:cs typeface="+mn-lt"/>
              </a:rPr>
            </a:br>
            <a:r>
              <a:rPr lang="en-US" dirty="0"/>
              <a:t>Outcome: You prevent a rushed decision that could have placed firefighters in extreme danger, demonstrating level-headed leadership under pressure.</a:t>
            </a:r>
          </a:p>
          <a:p>
            <a:endParaRPr lang="en-US" dirty="0"/>
          </a:p>
          <a:p>
            <a:r>
              <a:rPr lang="en-US" b="1" dirty="0"/>
              <a:t>2. Go-To Stress Response – Staying Composed During Conflict</a:t>
            </a:r>
            <a:br>
              <a:rPr lang="en-US" dirty="0">
                <a:cs typeface="+mn-lt"/>
              </a:rPr>
            </a:br>
            <a:r>
              <a:rPr lang="en-US" b="1" dirty="0"/>
              <a:t>Scenario:</a:t>
            </a:r>
          </a:p>
          <a:p>
            <a:br>
              <a:rPr lang="en-US" dirty="0">
                <a:cs typeface="+mn-lt"/>
              </a:rPr>
            </a:br>
            <a:r>
              <a:rPr lang="en-US" dirty="0"/>
              <a:t>You’re in a department meeting, and a firefighter aggressively challenges a new policy you’re implementing, questioning your leadership in front of others.</a:t>
            </a:r>
          </a:p>
          <a:p>
            <a:br>
              <a:rPr lang="en-US" dirty="0">
                <a:cs typeface="+mn-lt"/>
              </a:rPr>
            </a:br>
            <a:r>
              <a:rPr lang="en-US" dirty="0"/>
              <a:t>Impulsive Reaction:</a:t>
            </a:r>
          </a:p>
          <a:p>
            <a:br>
              <a:rPr lang="en-US" dirty="0">
                <a:cs typeface="+mn-lt"/>
              </a:rPr>
            </a:br>
            <a:r>
              <a:rPr lang="en-US" dirty="0"/>
              <a:t>Getting defensive, raising your voice, or immediately shutting them down without considering their concerns.</a:t>
            </a:r>
          </a:p>
          <a:p>
            <a:endParaRPr lang="en-US" dirty="0">
              <a:cs typeface="+mn-lt"/>
            </a:endParaRPr>
          </a:p>
          <a:p>
            <a:r>
              <a:rPr lang="en-US" dirty="0"/>
              <a:t>Controlled Response (Go-To Stress Response):</a:t>
            </a:r>
          </a:p>
          <a:p>
            <a:r>
              <a:rPr lang="en-US" dirty="0"/>
              <a:t>• Physical action: Adjust posture, plant both feet firmly, and take a slow, deep breath.</a:t>
            </a:r>
          </a:p>
          <a:p>
            <a:r>
              <a:rPr lang="en-US" dirty="0"/>
              <a:t>• Mental cue: Remind yourself: “Stay steady—everyone is watching.”</a:t>
            </a:r>
          </a:p>
          <a:p>
            <a:r>
              <a:rPr lang="en-US" dirty="0"/>
              <a:t>• Verbal control: Respond calmly:</a:t>
            </a:r>
          </a:p>
          <a:p>
            <a:r>
              <a:rPr lang="en-US" dirty="0"/>
              <a:t>• “I hear your concern. Let’s talk through the reasoning behind this change.”</a:t>
            </a:r>
          </a:p>
          <a:p>
            <a:r>
              <a:rPr lang="en-US" dirty="0"/>
              <a:t>• “I appreciate the passion. Let’s work together to find solutions.”</a:t>
            </a:r>
          </a:p>
          <a:p>
            <a:endParaRPr lang="en-US" dirty="0">
              <a:cs typeface="+mn-lt"/>
            </a:endParaRPr>
          </a:p>
          <a:p>
            <a:r>
              <a:rPr lang="en-US" dirty="0"/>
              <a:t>Outcome: You defuse tension, maintain authority, and keep the conversation productive rather than escalating into an argument.</a:t>
            </a:r>
          </a:p>
          <a:p>
            <a:endParaRPr lang="en-US" b="1" dirty="0"/>
          </a:p>
          <a:p>
            <a:r>
              <a:rPr lang="en-US" b="1" dirty="0"/>
              <a:t>3. After-Action Review – Improving Emotional Responses in Leadership</a:t>
            </a:r>
          </a:p>
          <a:p>
            <a:r>
              <a:rPr lang="en-US" b="1" dirty="0"/>
              <a:t>Scenario:</a:t>
            </a:r>
          </a:p>
          <a:p>
            <a:br>
              <a:rPr lang="en-US" dirty="0">
                <a:cs typeface="+mn-lt"/>
              </a:rPr>
            </a:br>
            <a:r>
              <a:rPr lang="en-US" dirty="0"/>
              <a:t>A major emergency call doesn’t go as planned, and you realize you lost your temper with a firefighter who made an error.</a:t>
            </a:r>
          </a:p>
          <a:p>
            <a:br>
              <a:rPr lang="en-US" dirty="0">
                <a:cs typeface="+mn-lt"/>
              </a:rPr>
            </a:br>
            <a:r>
              <a:rPr lang="en-US" dirty="0"/>
              <a:t>Impulsive Reaction:</a:t>
            </a:r>
          </a:p>
          <a:p>
            <a:br>
              <a:rPr lang="en-US" dirty="0">
                <a:cs typeface="+mn-lt"/>
              </a:rPr>
            </a:br>
            <a:r>
              <a:rPr lang="en-US" dirty="0"/>
              <a:t>Ignoring the situation and assuming your frustration was justified without reflection.</a:t>
            </a:r>
          </a:p>
          <a:p>
            <a:endParaRPr lang="en-US" dirty="0">
              <a:cs typeface="+mn-lt"/>
            </a:endParaRPr>
          </a:p>
          <a:p>
            <a:r>
              <a:rPr lang="en-US" dirty="0"/>
              <a:t>Controlled Response (After-Action Review):</a:t>
            </a:r>
          </a:p>
          <a:p>
            <a:r>
              <a:rPr lang="en-US" dirty="0"/>
              <a:t>• After the call, ask yourself:</a:t>
            </a:r>
          </a:p>
          <a:p>
            <a:r>
              <a:rPr lang="en-US" dirty="0"/>
              <a:t>• Was my reaction proportional to the situation?</a:t>
            </a:r>
          </a:p>
          <a:p>
            <a:r>
              <a:rPr lang="en-US" dirty="0"/>
              <a:t>• Did my response help or hurt the firefighter’s ability to learn and improve?</a:t>
            </a:r>
          </a:p>
          <a:p>
            <a:r>
              <a:rPr lang="en-US" dirty="0"/>
              <a:t>• Speak with a trusted mentor or officer for feedback on how you handled the moment.</a:t>
            </a:r>
          </a:p>
          <a:p>
            <a:r>
              <a:rPr lang="en-US" dirty="0"/>
              <a:t>• If necessary, follow up with the firefighter—acknowledge your frustration but reinforce the lesson constructively.</a:t>
            </a:r>
          </a:p>
          <a:p>
            <a:endParaRPr lang="en-US" dirty="0"/>
          </a:p>
          <a:p>
            <a:r>
              <a:rPr lang="en-US" dirty="0"/>
              <a:t>Outcome: You build self-awareness, earn respect by holding yourself accountable, and foster a culture of continuous improvement.</a:t>
            </a:r>
          </a:p>
        </p:txBody>
      </p:sp>
      <p:sp>
        <p:nvSpPr>
          <p:cNvPr id="4" name="Slide Number Placeholder 3"/>
          <p:cNvSpPr>
            <a:spLocks noGrp="1"/>
          </p:cNvSpPr>
          <p:nvPr>
            <p:ph type="sldNum" sz="quarter" idx="5"/>
          </p:nvPr>
        </p:nvSpPr>
        <p:spPr/>
        <p:txBody>
          <a:bodyPr/>
          <a:lstStyle/>
          <a:p>
            <a:fld id="{701CA266-EA7E-4AA5-87FD-23C1EE677B00}" type="slidenum">
              <a:rPr lang="en-US" smtClean="0"/>
              <a:t>15</a:t>
            </a:fld>
            <a:endParaRPr lang="en-US"/>
          </a:p>
        </p:txBody>
      </p:sp>
    </p:spTree>
    <p:extLst>
      <p:ext uri="{BB962C8B-B14F-4D97-AF65-F5344CB8AC3E}">
        <p14:creationId xmlns:p14="http://schemas.microsoft.com/office/powerpoint/2010/main" val="93423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16</a:t>
            </a:fld>
            <a:endParaRPr lang="en-US"/>
          </a:p>
        </p:txBody>
      </p:sp>
    </p:spTree>
    <p:extLst>
      <p:ext uri="{BB962C8B-B14F-4D97-AF65-F5344CB8AC3E}">
        <p14:creationId xmlns:p14="http://schemas.microsoft.com/office/powerpoint/2010/main" val="277430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a:t>1. Strengthen Mental Resilience Through Visualization</a:t>
            </a:r>
          </a:p>
          <a:p>
            <a:br>
              <a:rPr lang="en-US">
                <a:cs typeface="+mn-lt"/>
              </a:rPr>
            </a:br>
            <a:r>
              <a:rPr lang="en-US"/>
              <a:t>Firefighting leaders often face high-stress, unpredictable situations. One way to build stress tolerance is through pre-event visualization:</a:t>
            </a:r>
          </a:p>
          <a:p>
            <a:r>
              <a:rPr lang="en-US"/>
              <a:t>• Before a shift, mentally rehearse potential challenges (e.g., managing a mayday, handling personnel conflicts).</a:t>
            </a:r>
          </a:p>
          <a:p>
            <a:r>
              <a:rPr lang="en-US"/>
              <a:t>• Picture yourself staying calm, decisive, and in control as the situation unfolds.</a:t>
            </a:r>
          </a:p>
          <a:p>
            <a:r>
              <a:rPr lang="en-US"/>
              <a:t>• Use sensory details—imagine the sights, sounds, and emotions to prepare your mind for real-world stress.</a:t>
            </a:r>
          </a:p>
          <a:p>
            <a:br>
              <a:rPr lang="en-US"/>
            </a:br>
            <a:endParaRPr lang="en-US"/>
          </a:p>
          <a:p>
            <a:r>
              <a:rPr lang="en-US"/>
              <a:t>Why It Works:</a:t>
            </a:r>
          </a:p>
          <a:p>
            <a:r>
              <a:rPr lang="en-US"/>
              <a:t>Visualization conditions your brain to respond with confidence instead of panic, reducing the emotional toll of high-pressure situations.</a:t>
            </a:r>
          </a:p>
          <a:p>
            <a:endParaRPr lang="en-US"/>
          </a:p>
          <a:p>
            <a:r>
              <a:rPr lang="en-US" b="1"/>
              <a:t>2. Regulate Your Stress Response with Tactical Breathing</a:t>
            </a:r>
          </a:p>
          <a:p>
            <a:br>
              <a:rPr lang="en-US">
                <a:cs typeface="+mn-lt"/>
              </a:rPr>
            </a:br>
            <a:r>
              <a:rPr lang="en-US"/>
              <a:t>Controlling your physiological response to stress is key to maintaining endurance in leadership. Tactical breathing (used by military and first responders) can reset your nervous system:</a:t>
            </a:r>
          </a:p>
          <a:p>
            <a:r>
              <a:rPr lang="en-US"/>
              <a:t>• Inhale deeply through your nose for 4 seconds.</a:t>
            </a:r>
          </a:p>
          <a:p>
            <a:r>
              <a:rPr lang="en-US"/>
              <a:t>• Hold the breath for 4 seconds.</a:t>
            </a:r>
          </a:p>
          <a:p>
            <a:r>
              <a:rPr lang="en-US"/>
              <a:t>• Exhale slowly through your mouth for 4 seconds.</a:t>
            </a:r>
          </a:p>
          <a:p>
            <a:r>
              <a:rPr lang="en-US"/>
              <a:t>• Hold the exhale for 4 seconds. Repeat as needed.</a:t>
            </a:r>
          </a:p>
          <a:p>
            <a:endParaRPr lang="en-US">
              <a:cs typeface="+mn-lt"/>
            </a:endParaRPr>
          </a:p>
          <a:p>
            <a:r>
              <a:rPr lang="en-US"/>
              <a:t>Why It Works:</a:t>
            </a:r>
          </a:p>
          <a:p>
            <a:r>
              <a:rPr lang="en-US"/>
              <a:t>This technique lowers heart rate and cortisol levels, helping you stay clear-headed and focused in high-stress situations like </a:t>
            </a:r>
            <a:r>
              <a:rPr lang="en-US" dirty="0" err="1"/>
              <a:t>fireground</a:t>
            </a:r>
            <a:r>
              <a:rPr lang="en-US"/>
              <a:t> command or personnel disputes.</a:t>
            </a:r>
          </a:p>
          <a:p>
            <a:endParaRPr lang="en-US"/>
          </a:p>
          <a:p>
            <a:r>
              <a:rPr lang="en-US" b="1"/>
              <a:t>3. Build a Strong Support Network and Debrief Regularly</a:t>
            </a:r>
          </a:p>
          <a:p>
            <a:br>
              <a:rPr lang="en-US">
                <a:cs typeface="+mn-lt"/>
              </a:rPr>
            </a:br>
            <a:r>
              <a:rPr lang="en-US"/>
              <a:t>Stress tolerance improves when you don’t carry burdens alone. Create a support system by:</a:t>
            </a:r>
          </a:p>
          <a:p>
            <a:r>
              <a:rPr lang="en-US"/>
              <a:t>• Building trusted relationships with peers who understand the challenges of leadership.</a:t>
            </a:r>
          </a:p>
          <a:p>
            <a:r>
              <a:rPr lang="en-US"/>
              <a:t>• Conducting informal debriefs after tough calls—not just operationally, but emotionally.</a:t>
            </a:r>
          </a:p>
          <a:p>
            <a:r>
              <a:rPr lang="en-US"/>
              <a:t>• Seeking mentorship from seasoned officers who can provide guidance on handling long-term stress.</a:t>
            </a:r>
          </a:p>
          <a:p>
            <a:br>
              <a:rPr lang="en-US"/>
            </a:br>
            <a:endParaRPr lang="en-US"/>
          </a:p>
          <a:p>
            <a:r>
              <a:rPr lang="en-US"/>
              <a:t>Why It Works:</a:t>
            </a:r>
          </a:p>
          <a:p>
            <a:r>
              <a:rPr lang="en-US"/>
              <a:t>Regularly processing stress prevents burnout, helps you gain perspective, and reinforces that leadership stress is not a solo burden.</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01CA266-EA7E-4AA5-87FD-23C1EE677B00}" type="slidenum">
              <a:rPr lang="en-US" smtClean="0"/>
              <a:t>17</a:t>
            </a:fld>
            <a:endParaRPr lang="en-US"/>
          </a:p>
        </p:txBody>
      </p:sp>
    </p:spTree>
    <p:extLst>
      <p:ext uri="{BB962C8B-B14F-4D97-AF65-F5344CB8AC3E}">
        <p14:creationId xmlns:p14="http://schemas.microsoft.com/office/powerpoint/2010/main" val="272980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4E37-60FF-FD80-A31A-F2173FDDE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B0D1-F5B3-D5DA-9F5E-FA132B261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B4C15-3F58-AF68-9D1C-A896F380552E}"/>
              </a:ext>
            </a:extLst>
          </p:cNvPr>
          <p:cNvSpPr>
            <a:spLocks noGrp="1"/>
          </p:cNvSpPr>
          <p:nvPr>
            <p:ph type="body" idx="1"/>
          </p:nvPr>
        </p:nvSpPr>
        <p:spPr/>
        <p:txBody>
          <a:bodyPr/>
          <a:lstStyle/>
          <a:p>
            <a:endParaRPr lang="en-US"/>
          </a:p>
          <a:p>
            <a:endParaRPr lang="en-US"/>
          </a:p>
          <a:p>
            <a:endParaRPr lang="en-US"/>
          </a:p>
        </p:txBody>
      </p:sp>
      <p:sp>
        <p:nvSpPr>
          <p:cNvPr id="4" name="Slide Number Placeholder 3">
            <a:extLst>
              <a:ext uri="{FF2B5EF4-FFF2-40B4-BE49-F238E27FC236}">
                <a16:creationId xmlns:a16="http://schemas.microsoft.com/office/drawing/2014/main" id="{B95F62B4-1394-FE6A-448E-0AFD985DDCE2}"/>
              </a:ext>
            </a:extLst>
          </p:cNvPr>
          <p:cNvSpPr>
            <a:spLocks noGrp="1"/>
          </p:cNvSpPr>
          <p:nvPr>
            <p:ph type="sldNum" sz="quarter" idx="10"/>
          </p:nvPr>
        </p:nvSpPr>
        <p:spPr/>
        <p:txBody>
          <a:bodyPr/>
          <a:lstStyle/>
          <a:p>
            <a:fld id="{4D68FA96-61BB-4A57-8E8B-88D62E7A5EF6}" type="slidenum">
              <a:rPr lang="en-US" smtClean="0"/>
              <a:t>18</a:t>
            </a:fld>
            <a:endParaRPr lang="en-US"/>
          </a:p>
        </p:txBody>
      </p:sp>
    </p:spTree>
    <p:extLst>
      <p:ext uri="{BB962C8B-B14F-4D97-AF65-F5344CB8AC3E}">
        <p14:creationId xmlns:p14="http://schemas.microsoft.com/office/powerpoint/2010/main" val="3208860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Staying Calm starts before the pressure starts.  </a:t>
            </a:r>
          </a:p>
          <a:p>
            <a:endParaRPr lang="en-US" b="1" dirty="0">
              <a:latin typeface="Calibri"/>
              <a:ea typeface="Calibri"/>
              <a:cs typeface="Calibri"/>
            </a:endParaRPr>
          </a:p>
          <a:p>
            <a:r>
              <a:rPr lang="en-US" b="1" dirty="0"/>
              <a:t>1. Prioritize Self-Care and Wellness</a:t>
            </a:r>
          </a:p>
          <a:p>
            <a:endParaRPr lang="en-US" dirty="0">
              <a:cs typeface="+mn-lt"/>
            </a:endParaRPr>
          </a:p>
          <a:p>
            <a:r>
              <a:rPr lang="en-US" dirty="0"/>
              <a:t>As a leader, you set the example for your team. Consistently maintaining physical and mental health is key to managing chronic stress:</a:t>
            </a:r>
          </a:p>
          <a:p>
            <a:r>
              <a:rPr lang="en-US" dirty="0"/>
              <a:t>• Exercise regularly (aim for a mix of cardiovascular, strength, and flexibility training) to release stress hormones and boost energy levels.</a:t>
            </a:r>
          </a:p>
          <a:p>
            <a:r>
              <a:rPr lang="en-US" dirty="0"/>
              <a:t>• Get adequate sleep—leaders often work long hours, but prioritizing sleep helps improve focus, decision-making, and emotional resilience.</a:t>
            </a:r>
          </a:p>
          <a:p>
            <a:r>
              <a:rPr lang="en-US" dirty="0"/>
              <a:t>• Practice mindfulness or meditation for 10–15 minutes daily to clear your mind and reduce the physiological impacts of stress.</a:t>
            </a:r>
          </a:p>
          <a:p>
            <a:endParaRPr lang="en-US" dirty="0">
              <a:cs typeface="+mn-lt"/>
            </a:endParaRPr>
          </a:p>
          <a:p>
            <a:r>
              <a:rPr lang="en-US" dirty="0"/>
              <a:t>Why It Works:</a:t>
            </a:r>
          </a:p>
          <a:p>
            <a:r>
              <a:rPr lang="en-US" dirty="0"/>
              <a:t>When you commit to self-care, you’re better equipped to handle the emotional and physical demands of leadership, reducing long-term burnout and stress overload.</a:t>
            </a:r>
          </a:p>
          <a:p>
            <a:endParaRPr lang="en-US" dirty="0"/>
          </a:p>
          <a:p>
            <a:r>
              <a:rPr lang="en-US" b="1" dirty="0"/>
              <a:t>2. Set Realistic Expectations and Boundaries</a:t>
            </a:r>
          </a:p>
          <a:p>
            <a:br>
              <a:rPr lang="en-US" dirty="0"/>
            </a:br>
            <a:r>
              <a:rPr lang="en-US" dirty="0"/>
              <a:t>Chronic stress can stem from taking on too much, trying to please everyone, or neglecting your own limits. Set clear, realistic expectations for yourself and others:</a:t>
            </a:r>
          </a:p>
          <a:p>
            <a:r>
              <a:rPr lang="en-US" dirty="0"/>
              <a:t>• Delegate tasks to team members based on their strengths and development needs.</a:t>
            </a:r>
          </a:p>
          <a:p>
            <a:r>
              <a:rPr lang="en-US" dirty="0"/>
              <a:t>• Set boundaries around your work-life balance (e.g., no calls after a certain hour or designated “off-duty” days).</a:t>
            </a:r>
          </a:p>
          <a:p>
            <a:r>
              <a:rPr lang="en-US" dirty="0"/>
              <a:t>• Say no when your plate is </a:t>
            </a:r>
            <a:r>
              <a:rPr lang="en-US" dirty="0" err="1"/>
              <a:t>full,and</a:t>
            </a:r>
            <a:r>
              <a:rPr lang="en-US" dirty="0"/>
              <a:t> prioritize high-impact tasks that align with the department’s goals.</a:t>
            </a:r>
          </a:p>
          <a:p>
            <a:endParaRPr lang="en-US" dirty="0">
              <a:cs typeface="+mn-lt"/>
            </a:endParaRPr>
          </a:p>
          <a:p>
            <a:r>
              <a:rPr lang="en-US" dirty="0"/>
              <a:t>Why It Works:</a:t>
            </a:r>
          </a:p>
          <a:p>
            <a:r>
              <a:rPr lang="en-US" dirty="0"/>
              <a:t>Setting boundaries and realistic goals protects your time and energy, reducing the overwhelm that can lead to chronic stress. It also models healthy behavior for your team.</a:t>
            </a:r>
          </a:p>
          <a:p>
            <a:endParaRPr lang="en-US" dirty="0"/>
          </a:p>
          <a:p>
            <a:r>
              <a:rPr lang="en-US" b="1" dirty="0"/>
              <a:t>3. Foster a Culture of Resilience Through Open Communication</a:t>
            </a:r>
          </a:p>
          <a:p>
            <a:endParaRPr lang="en-US" dirty="0">
              <a:cs typeface="+mn-lt"/>
            </a:endParaRPr>
          </a:p>
          <a:p>
            <a:r>
              <a:rPr lang="en-US" dirty="0"/>
              <a:t>Leadership stress is often exacerbated by isolation or a lack of support from others. Fostering open communication within your team creates a culture of resilience:</a:t>
            </a:r>
          </a:p>
          <a:p>
            <a:r>
              <a:rPr lang="en-US" dirty="0"/>
              <a:t>• Encourage open dialogue about stress and mental health without fear of judgment.</a:t>
            </a:r>
          </a:p>
          <a:p>
            <a:r>
              <a:rPr lang="en-US" dirty="0"/>
              <a:t>• Model vulnerability by sharing your own stress management strategies and challenges.</a:t>
            </a:r>
          </a:p>
          <a:p>
            <a:endParaRPr lang="en-US" dirty="0">
              <a:cs typeface="+mn-lt"/>
            </a:endParaRPr>
          </a:p>
          <a:p>
            <a:r>
              <a:rPr lang="en-US" dirty="0"/>
              <a:t>Why It Works:</a:t>
            </a:r>
          </a:p>
          <a:p>
            <a:r>
              <a:rPr lang="en-US" dirty="0"/>
              <a:t>Creating an environment where team members feel heard and supported helps reduce collective stress. It also ensures that no one, including you as the leader, is bearing the weight alone.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01CA266-EA7E-4AA5-87FD-23C1EE677B00}" type="slidenum">
              <a:rPr lang="en-US" smtClean="0"/>
              <a:t>19</a:t>
            </a:fld>
            <a:endParaRPr lang="en-US"/>
          </a:p>
        </p:txBody>
      </p:sp>
    </p:spTree>
    <p:extLst>
      <p:ext uri="{BB962C8B-B14F-4D97-AF65-F5344CB8AC3E}">
        <p14:creationId xmlns:p14="http://schemas.microsoft.com/office/powerpoint/2010/main" val="308434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means different things to each of us - it can be motivating or paralyzing </a:t>
            </a:r>
          </a:p>
          <a:p>
            <a:endParaRPr lang="en-US" dirty="0"/>
          </a:p>
          <a:p>
            <a:r>
              <a:rPr lang="en-US" dirty="0"/>
              <a:t>This course is designed to show the relationship between emotional intelligence and stress management. We'll start off with a brief overview of emotional intelligence and then move onto how EI helps with stress management.  </a:t>
            </a:r>
          </a:p>
        </p:txBody>
      </p:sp>
      <p:sp>
        <p:nvSpPr>
          <p:cNvPr id="4" name="Slide Number Placeholder 3"/>
          <p:cNvSpPr>
            <a:spLocks noGrp="1"/>
          </p:cNvSpPr>
          <p:nvPr>
            <p:ph type="sldNum" sz="quarter" idx="5"/>
          </p:nvPr>
        </p:nvSpPr>
        <p:spPr/>
        <p:txBody>
          <a:bodyPr/>
          <a:lstStyle/>
          <a:p>
            <a:fld id="{701CA266-EA7E-4AA5-87FD-23C1EE677B00}" type="slidenum">
              <a:rPr lang="en-US" smtClean="0"/>
              <a:t>2</a:t>
            </a:fld>
            <a:endParaRPr lang="en-US"/>
          </a:p>
        </p:txBody>
      </p:sp>
    </p:spTree>
    <p:extLst>
      <p:ext uri="{BB962C8B-B14F-4D97-AF65-F5344CB8AC3E}">
        <p14:creationId xmlns:p14="http://schemas.microsoft.com/office/powerpoint/2010/main" val="289832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sz="1200" b="0" i="0" u="none" strike="noStrike" kern="1200" dirty="0">
                <a:solidFill>
                  <a:schemeClr val="tx1"/>
                </a:solidFill>
                <a:effectLst/>
                <a:latin typeface="+mn-lt"/>
                <a:ea typeface="+mn-ea"/>
                <a:cs typeface="+mn-cs"/>
              </a:rPr>
              <a:t>Empathy and strong relationships make tough jobs more manageable. Build a culture where people feel safe to share and connect.</a:t>
            </a:r>
            <a:endParaRPr lang="en-US" b="1"/>
          </a:p>
        </p:txBody>
      </p:sp>
      <p:sp>
        <p:nvSpPr>
          <p:cNvPr id="4" name="Slide Number Placeholder 3"/>
          <p:cNvSpPr>
            <a:spLocks noGrp="1"/>
          </p:cNvSpPr>
          <p:nvPr>
            <p:ph type="sldNum" sz="quarter" idx="5"/>
          </p:nvPr>
        </p:nvSpPr>
        <p:spPr/>
        <p:txBody>
          <a:bodyPr/>
          <a:lstStyle/>
          <a:p>
            <a:fld id="{701CA266-EA7E-4AA5-87FD-23C1EE677B00}" type="slidenum">
              <a:rPr lang="en-US" smtClean="0"/>
              <a:t>20</a:t>
            </a:fld>
            <a:endParaRPr lang="en-US"/>
          </a:p>
        </p:txBody>
      </p:sp>
    </p:spTree>
    <p:extLst>
      <p:ext uri="{BB962C8B-B14F-4D97-AF65-F5344CB8AC3E}">
        <p14:creationId xmlns:p14="http://schemas.microsoft.com/office/powerpoint/2010/main" val="313927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21</a:t>
            </a:fld>
            <a:endParaRPr lang="en-US"/>
          </a:p>
        </p:txBody>
      </p:sp>
    </p:spTree>
    <p:extLst>
      <p:ext uri="{BB962C8B-B14F-4D97-AF65-F5344CB8AC3E}">
        <p14:creationId xmlns:p14="http://schemas.microsoft.com/office/powerpoint/2010/main" val="279517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make room for each other's humanity, we build trust – which is especially important in high-stress teams</a:t>
            </a:r>
          </a:p>
        </p:txBody>
      </p:sp>
      <p:sp>
        <p:nvSpPr>
          <p:cNvPr id="4" name="Slide Number Placeholder 3"/>
          <p:cNvSpPr>
            <a:spLocks noGrp="1"/>
          </p:cNvSpPr>
          <p:nvPr>
            <p:ph type="sldNum" sz="quarter" idx="5"/>
          </p:nvPr>
        </p:nvSpPr>
        <p:spPr/>
        <p:txBody>
          <a:bodyPr/>
          <a:lstStyle/>
          <a:p>
            <a:fld id="{701CA266-EA7E-4AA5-87FD-23C1EE677B00}" type="slidenum">
              <a:rPr lang="en-US" smtClean="0"/>
              <a:t>22</a:t>
            </a:fld>
            <a:endParaRPr lang="en-US"/>
          </a:p>
        </p:txBody>
      </p:sp>
    </p:spTree>
    <p:extLst>
      <p:ext uri="{BB962C8B-B14F-4D97-AF65-F5344CB8AC3E}">
        <p14:creationId xmlns:p14="http://schemas.microsoft.com/office/powerpoint/2010/main" val="1530111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Optimism, flexibility, and reality testing help us shift perspective during challenging moments. These are learned skills.</a:t>
            </a:r>
            <a:endParaRPr lang="en-US" dirty="0"/>
          </a:p>
          <a:p>
            <a:r>
              <a:rPr lang="en-US" dirty="0"/>
              <a:t>These skills help us view stress as a manageable challenge, building resilience in the face of both work and life stressors.</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23</a:t>
            </a:fld>
            <a:endParaRPr lang="en-US"/>
          </a:p>
        </p:txBody>
      </p:sp>
    </p:spTree>
    <p:extLst>
      <p:ext uri="{BB962C8B-B14F-4D97-AF65-F5344CB8AC3E}">
        <p14:creationId xmlns:p14="http://schemas.microsoft.com/office/powerpoint/2010/main" val="398362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24</a:t>
            </a:fld>
            <a:endParaRPr lang="en-US"/>
          </a:p>
        </p:txBody>
      </p:sp>
    </p:spTree>
    <p:extLst>
      <p:ext uri="{BB962C8B-B14F-4D97-AF65-F5344CB8AC3E}">
        <p14:creationId xmlns:p14="http://schemas.microsoft.com/office/powerpoint/2010/main" val="95390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25</a:t>
            </a:fld>
            <a:endParaRPr lang="en-US"/>
          </a:p>
        </p:txBody>
      </p:sp>
    </p:spTree>
    <p:extLst>
      <p:ext uri="{BB962C8B-B14F-4D97-AF65-F5344CB8AC3E}">
        <p14:creationId xmlns:p14="http://schemas.microsoft.com/office/powerpoint/2010/main" val="157492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26</a:t>
            </a:fld>
            <a:endParaRPr lang="en-US"/>
          </a:p>
        </p:txBody>
      </p:sp>
    </p:spTree>
    <p:extLst>
      <p:ext uri="{BB962C8B-B14F-4D97-AF65-F5344CB8AC3E}">
        <p14:creationId xmlns:p14="http://schemas.microsoft.com/office/powerpoint/2010/main" val="4067212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Aft>
                <a:spcPts val="800"/>
              </a:spcAft>
              <a:buSzPts val="1000"/>
              <a:buNone/>
              <a:tabLst>
                <a:tab pos="914400" algn="l"/>
              </a:tabLst>
            </a:pPr>
            <a:r>
              <a:rPr lang="en-US" sz="1200" b="1" kern="100" dirty="0">
                <a:effectLst/>
                <a:latin typeface="Amasis MT Pro"/>
                <a:ea typeface="Calibri"/>
                <a:cs typeface="Times New Roman" panose="02020603050405020304" pitchFamily="18" charset="0"/>
              </a:rPr>
              <a:t>Divide participants into 5 groups. Assign each group one EI component (Self-Perception, Self-Expression, Interpersonal, Stress Management).</a:t>
            </a:r>
            <a:endParaRPr lang="en-US" dirty="0"/>
          </a:p>
          <a:p>
            <a:pPr marL="457200" marR="0" lvl="1" indent="0">
              <a:spcAft>
                <a:spcPts val="800"/>
              </a:spcAft>
              <a:buSzPts val="1000"/>
              <a:buNone/>
              <a:tabLst>
                <a:tab pos="914400" algn="l"/>
              </a:tabLst>
            </a:pPr>
            <a:r>
              <a:rPr lang="en-US" sz="1200" b="1" kern="100" dirty="0">
                <a:effectLst/>
                <a:latin typeface="Amasis MT Pro"/>
                <a:ea typeface="Calibri"/>
                <a:cs typeface="Times New Roman" panose="02020603050405020304" pitchFamily="18" charset="0"/>
              </a:rPr>
              <a:t>Ask each group to create a list of practical strategies or activities firefighters can implement in their daily routine to improve that EI component and manage stress.</a:t>
            </a:r>
          </a:p>
          <a:p>
            <a:pPr marL="457200" marR="0" lvl="1" indent="0">
              <a:spcAft>
                <a:spcPts val="800"/>
              </a:spcAft>
              <a:buSzPts val="1000"/>
              <a:buNone/>
              <a:tabLst>
                <a:tab pos="914400" algn="l"/>
              </a:tabLst>
            </a:pPr>
            <a:r>
              <a:rPr lang="en-US" sz="1200" b="1" kern="100" dirty="0">
                <a:effectLst/>
                <a:latin typeface="Amasis MT Pro"/>
                <a:ea typeface="Calibri"/>
                <a:cs typeface="Times New Roman" panose="02020603050405020304" pitchFamily="18" charset="0"/>
              </a:rPr>
              <a:t>After 5-7 minutes, have each group share their strategies with the larger group.</a:t>
            </a:r>
          </a:p>
          <a:p>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27</a:t>
            </a:fld>
            <a:endParaRPr lang="en-US"/>
          </a:p>
        </p:txBody>
      </p:sp>
    </p:spTree>
    <p:extLst>
      <p:ext uri="{BB962C8B-B14F-4D97-AF65-F5344CB8AC3E}">
        <p14:creationId xmlns:p14="http://schemas.microsoft.com/office/powerpoint/2010/main" val="1604155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CA266-EA7E-4AA5-87FD-23C1EE677B00}" type="slidenum">
              <a:rPr lang="en-US" smtClean="0"/>
              <a:t>28</a:t>
            </a:fld>
            <a:endParaRPr lang="en-US"/>
          </a:p>
        </p:txBody>
      </p:sp>
    </p:spTree>
    <p:extLst>
      <p:ext uri="{BB962C8B-B14F-4D97-AF65-F5344CB8AC3E}">
        <p14:creationId xmlns:p14="http://schemas.microsoft.com/office/powerpoint/2010/main" val="406883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Here’s your next step—take an EI inventory, identify areas for growth, and commit to a plan. I’m here if you want to talk more after today.</a:t>
            </a:r>
            <a:endParaRPr lang="en-US" dirty="0"/>
          </a:p>
        </p:txBody>
      </p:sp>
      <p:sp>
        <p:nvSpPr>
          <p:cNvPr id="4" name="Slide Number Placeholder 3"/>
          <p:cNvSpPr>
            <a:spLocks noGrp="1"/>
          </p:cNvSpPr>
          <p:nvPr>
            <p:ph type="sldNum" sz="quarter" idx="10"/>
          </p:nvPr>
        </p:nvSpPr>
        <p:spPr/>
        <p:txBody>
          <a:bodyPr/>
          <a:lstStyle/>
          <a:p>
            <a:fld id="{701CA266-EA7E-4AA5-87FD-23C1EE677B00}" type="slidenum">
              <a:rPr lang="en-US" smtClean="0"/>
              <a:t>29</a:t>
            </a:fld>
            <a:endParaRPr lang="en-US"/>
          </a:p>
        </p:txBody>
      </p:sp>
    </p:spTree>
    <p:extLst>
      <p:ext uri="{BB962C8B-B14F-4D97-AF65-F5344CB8AC3E}">
        <p14:creationId xmlns:p14="http://schemas.microsoft.com/office/powerpoint/2010/main" val="30676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Emotional Intelligence is about recognizing and managing emotions—our own and others.</a:t>
            </a:r>
          </a:p>
          <a:p>
            <a:endParaRPr lang="en-US" dirty="0"/>
          </a:p>
          <a:p>
            <a:r>
              <a:rPr lang="en-US" dirty="0"/>
              <a:t>Have you ever had a conversation with a fellow firefighter who was so fired up about something that you weren't really sure what the problem was?  It took some unpacking to get past</a:t>
            </a:r>
            <a:r>
              <a:rPr lang="en-US" baseline="0" dirty="0"/>
              <a:t> their emotions. </a:t>
            </a:r>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01CA266-EA7E-4AA5-87FD-23C1EE677B00}" type="slidenum">
              <a:rPr lang="en-US" smtClean="0"/>
              <a:t>3</a:t>
            </a:fld>
            <a:endParaRPr lang="en-US"/>
          </a:p>
        </p:txBody>
      </p:sp>
    </p:spTree>
    <p:extLst>
      <p:ext uri="{BB962C8B-B14F-4D97-AF65-F5344CB8AC3E}">
        <p14:creationId xmlns:p14="http://schemas.microsoft.com/office/powerpoint/2010/main" val="25299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Enhances communication, conflict resolution, and cooperation.</a:t>
            </a:r>
          </a:p>
          <a:p>
            <a:pPr>
              <a:buNone/>
            </a:pPr>
            <a:r>
              <a:rPr lang="en-US" dirty="0"/>
              <a:t>Supports empathy in crisis situations—improves outcomes and trust.</a:t>
            </a:r>
          </a:p>
          <a:p>
            <a:pPr>
              <a:buNone/>
            </a:pPr>
            <a:r>
              <a:rPr lang="en-US" dirty="0"/>
              <a:t>Aids stress management and builds resilience under pressure.</a:t>
            </a:r>
          </a:p>
          <a:p>
            <a:pPr>
              <a:buNone/>
            </a:pPr>
            <a:r>
              <a:rPr lang="en-US" dirty="0"/>
              <a:t>Promotes collaboration and cohesive teamwork.</a:t>
            </a:r>
          </a:p>
          <a:p>
            <a:pPr>
              <a:buNone/>
            </a:pPr>
            <a:r>
              <a:rPr lang="en-US" dirty="0"/>
              <a:t>Improves decision-making in high-stakes situations.</a:t>
            </a:r>
          </a:p>
          <a:p>
            <a:pPr>
              <a:buNone/>
            </a:pPr>
            <a:r>
              <a:rPr lang="en-US" dirty="0"/>
              <a:t>Critical in crisis negotiation—builds trust and safety.</a:t>
            </a:r>
          </a:p>
          <a:p>
            <a:pPr>
              <a:buNone/>
            </a:pPr>
            <a:r>
              <a:rPr lang="en-US" dirty="0"/>
              <a:t>Builds positive community relationships and trust.</a:t>
            </a:r>
          </a:p>
          <a:p>
            <a:pPr>
              <a:buNone/>
            </a:pPr>
            <a:r>
              <a:rPr lang="en-US" dirty="0"/>
              <a:t>Supports adaptability and strategic focus in uncertainty.</a:t>
            </a:r>
          </a:p>
          <a:p>
            <a:r>
              <a:rPr lang="en-US" dirty="0"/>
              <a:t>Boosts overall well-being, effectiveness, and safety outcomes.</a:t>
            </a:r>
          </a:p>
          <a:p>
            <a:endParaRPr lang="en-US" dirty="0"/>
          </a:p>
        </p:txBody>
      </p:sp>
    </p:spTree>
    <p:extLst>
      <p:ext uri="{BB962C8B-B14F-4D97-AF65-F5344CB8AC3E}">
        <p14:creationId xmlns:p14="http://schemas.microsoft.com/office/powerpoint/2010/main" val="146320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are the five components of EI. Think of these as muscles—ones we can strengthen with practice.</a:t>
            </a:r>
            <a:endParaRPr lang="en-US" b="1" dirty="0">
              <a:solidFill>
                <a:srgbClr val="000000"/>
              </a:solidFill>
            </a:endParaRPr>
          </a:p>
          <a:p>
            <a:endParaRPr lang="en-US" b="1" dirty="0">
              <a:solidFill>
                <a:srgbClr val="000000"/>
              </a:solidFill>
            </a:endParaRPr>
          </a:p>
          <a:p>
            <a:r>
              <a:rPr lang="en-US" b="1" dirty="0">
                <a:solidFill>
                  <a:srgbClr val="000000"/>
                </a:solidFill>
              </a:rPr>
              <a:t>Five Key Components of EI (MHS Model):</a:t>
            </a:r>
            <a:endParaRPr lang="en-US" dirty="0"/>
          </a:p>
          <a:p>
            <a:r>
              <a:rPr lang="en-US" b="1" dirty="0">
                <a:solidFill>
                  <a:srgbClr val="000000"/>
                </a:solidFill>
              </a:rPr>
              <a:t>Self-Perception – </a:t>
            </a:r>
            <a:r>
              <a:rPr lang="en-US" dirty="0">
                <a:solidFill>
                  <a:srgbClr val="000000"/>
                </a:solidFill>
              </a:rPr>
              <a:t>Understanding and recognizing your emotions and how they affect you.</a:t>
            </a:r>
            <a:endParaRPr lang="en-US" dirty="0"/>
          </a:p>
          <a:p>
            <a:r>
              <a:rPr lang="en-US" b="1" dirty="0">
                <a:solidFill>
                  <a:srgbClr val="000000"/>
                </a:solidFill>
              </a:rPr>
              <a:t>Self-Expression – </a:t>
            </a:r>
            <a:r>
              <a:rPr lang="en-US" dirty="0">
                <a:solidFill>
                  <a:srgbClr val="000000"/>
                </a:solidFill>
              </a:rPr>
              <a:t>The ability to express your emotions clearly and constructively.</a:t>
            </a:r>
            <a:endParaRPr lang="en-US" dirty="0"/>
          </a:p>
          <a:p>
            <a:r>
              <a:rPr lang="en-US" b="1" dirty="0">
                <a:solidFill>
                  <a:srgbClr val="000000"/>
                </a:solidFill>
              </a:rPr>
              <a:t>Interpersonal –</a:t>
            </a:r>
            <a:r>
              <a:rPr lang="en-US" dirty="0">
                <a:solidFill>
                  <a:srgbClr val="000000"/>
                </a:solidFill>
              </a:rPr>
              <a:t> Building relationships, understanding others’ emotions, and managing interactions.</a:t>
            </a:r>
            <a:endParaRPr lang="en-US" dirty="0"/>
          </a:p>
          <a:p>
            <a:r>
              <a:rPr lang="en-US" b="1" dirty="0">
                <a:solidFill>
                  <a:srgbClr val="000000"/>
                </a:solidFill>
              </a:rPr>
              <a:t>Decision-Making – </a:t>
            </a:r>
            <a:r>
              <a:rPr lang="en-US" dirty="0">
                <a:solidFill>
                  <a:srgbClr val="000000"/>
                </a:solidFill>
              </a:rPr>
              <a:t>Using emotions to make sound decisions that align with goals.</a:t>
            </a:r>
            <a:endParaRPr lang="en-US" dirty="0"/>
          </a:p>
          <a:p>
            <a:r>
              <a:rPr lang="en-US" b="1" dirty="0">
                <a:solidFill>
                  <a:srgbClr val="000000"/>
                </a:solidFill>
              </a:rPr>
              <a:t>Stress Management – </a:t>
            </a:r>
            <a:r>
              <a:rPr lang="en-US" dirty="0">
                <a:solidFill>
                  <a:srgbClr val="000000"/>
                </a:solidFill>
              </a:rPr>
              <a:t>Managing and regulating stress, maintaining balance in stressful situations.</a:t>
            </a:r>
            <a:endParaRPr lang="en-US" dirty="0"/>
          </a:p>
          <a:p>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701CA266-EA7E-4AA5-87FD-23C1EE677B00}" type="slidenum">
              <a:rPr lang="en-US" smtClean="0"/>
              <a:t>5</a:t>
            </a:fld>
            <a:endParaRPr lang="en-US"/>
          </a:p>
        </p:txBody>
      </p:sp>
    </p:spTree>
    <p:extLst>
      <p:ext uri="{BB962C8B-B14F-4D97-AF65-F5344CB8AC3E}">
        <p14:creationId xmlns:p14="http://schemas.microsoft.com/office/powerpoint/2010/main" val="266517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dirty="0">
                <a:solidFill>
                  <a:schemeClr val="tx1"/>
                </a:solidFill>
                <a:effectLst/>
                <a:latin typeface="+mn-lt"/>
                <a:ea typeface="+mn-ea"/>
                <a:cs typeface="+mn-cs"/>
              </a:rPr>
              <a:t>Emotions are biochemical reactions that occur in response to stimuli. Stimuli are external events or circumstances that trigger a reaction.   While we like to think we have 'control' over our emotions, what we have control over is how we respond. </a:t>
            </a:r>
          </a:p>
          <a:p>
            <a:pPr>
              <a:defRPr/>
            </a:pPr>
            <a:endParaRPr lang="en-US" sz="1200" b="0" i="0" u="none" strike="noStrike" kern="1200" dirty="0">
              <a:solidFill>
                <a:schemeClr val="tx1"/>
              </a:solidFill>
              <a:effectLst/>
              <a:latin typeface="+mn-lt"/>
              <a:ea typeface="+mn-ea"/>
              <a:cs typeface="+mn-cs"/>
            </a:endParaRPr>
          </a:p>
          <a:p>
            <a:pPr>
              <a:defRPr/>
            </a:pPr>
            <a:r>
              <a:rPr lang="en-US" sz="1200" b="0" i="0" u="none" strike="noStrike" kern="1200" dirty="0">
                <a:solidFill>
                  <a:schemeClr val="tx1"/>
                </a:solidFill>
                <a:effectLst/>
                <a:latin typeface="+mn-lt"/>
                <a:ea typeface="+mn-ea"/>
                <a:cs typeface="+mn-cs"/>
              </a:rPr>
              <a:t>This quote serves as a powerful reminder that between stimulus and response is a choice. It is emotional intelligence that helps us expand that space, opening up the potential for growth and change, and enabling us to respond with intention</a:t>
            </a:r>
          </a:p>
          <a:p>
            <a:pPr>
              <a:defRPr/>
            </a:pPr>
            <a:endParaRPr lang="en-US" sz="1200" b="0" i="0" u="none" strike="noStrike" kern="1200" dirty="0">
              <a:solidFill>
                <a:schemeClr val="tx1"/>
              </a:solidFill>
              <a:effectLst/>
              <a:latin typeface="+mn-lt"/>
              <a:ea typeface="+mn-ea"/>
              <a:cs typeface="+mn-cs"/>
            </a:endParaRPr>
          </a:p>
          <a:p>
            <a:pPr>
              <a:defRPr/>
            </a:pPr>
            <a:r>
              <a:rPr lang="en-US" sz="1200" b="0" i="0" u="none" strike="noStrike" kern="1200" dirty="0">
                <a:solidFill>
                  <a:schemeClr val="tx1"/>
                </a:solidFill>
                <a:effectLst/>
                <a:latin typeface="+mn-lt"/>
                <a:ea typeface="+mn-ea"/>
                <a:cs typeface="+mn-cs"/>
              </a:rPr>
              <a:t>Emotional </a:t>
            </a:r>
            <a:r>
              <a:rPr lang="en-US" sz="1200" b="0" i="0" u="none" strike="noStrike" kern="1200">
                <a:solidFill>
                  <a:schemeClr val="tx1"/>
                </a:solidFill>
                <a:effectLst/>
                <a:latin typeface="+mn-lt"/>
                <a:ea typeface="+mn-ea"/>
                <a:cs typeface="+mn-cs"/>
              </a:rPr>
              <a:t>intelligence is fundamentally about our responses to our own and others' emotions. These responses carry a significant weight, as they can have a profound influence on outcomes, making our actions and decisions crucial in shaping the future.</a:t>
            </a:r>
            <a:endParaRPr lang="en-US" dirty="0"/>
          </a:p>
        </p:txBody>
      </p:sp>
    </p:spTree>
    <p:extLst>
      <p:ext uri="{BB962C8B-B14F-4D97-AF65-F5344CB8AC3E}">
        <p14:creationId xmlns:p14="http://schemas.microsoft.com/office/powerpoint/2010/main" val="380013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break down how EI helps manage stress. </a:t>
            </a:r>
            <a:r>
              <a:rPr lang="en-US" sz="1200" b="0" i="0" u="none" strike="noStrike" kern="1200" baseline="0" dirty="0">
                <a:solidFill>
                  <a:schemeClr val="tx1"/>
                </a:solidFill>
                <a:effectLst/>
                <a:latin typeface="+mn-lt"/>
                <a:ea typeface="+mn-ea"/>
                <a:cs typeface="+mn-cs"/>
              </a:rPr>
              <a:t> </a:t>
            </a:r>
            <a:r>
              <a:rPr lang="en-US" sz="1800" dirty="0">
                <a:effectLst/>
                <a:latin typeface="Amasis MT Pro" panose="02040504050005020304"/>
                <a:ea typeface="Calibri" panose="020F0502020204030204" pitchFamily="34" charset="0"/>
                <a:cs typeface="Times New Roman" panose="02020603050405020304" pitchFamily="18" charset="0"/>
              </a:rPr>
              <a:t>Stress is not just about what happens to us; it’s about how we interpret and respond to challenges. Emotional intelligence gives us the tools we need to manage stress effectively, both on the job and in everyday life:</a:t>
            </a:r>
          </a:p>
          <a:p>
            <a:pPr>
              <a:defRPr/>
            </a:pPr>
            <a:endParaRPr lang="en-US" sz="1800" dirty="0">
              <a:latin typeface="Amasis MT Pro" panose="02040504050005020304"/>
              <a:ea typeface="Calibri"/>
              <a:cs typeface="Times New Roman"/>
            </a:endParaRPr>
          </a:p>
          <a:p>
            <a:pPr>
              <a:lnSpc>
                <a:spcPct val="107000"/>
              </a:lnSpc>
              <a:spcAft>
                <a:spcPts val="800"/>
              </a:spcAft>
              <a:defRPr/>
            </a:pPr>
            <a:r>
              <a:rPr lang="en-US" sz="2800" b="1" dirty="0">
                <a:latin typeface="Amasis MT Pro"/>
              </a:rPr>
              <a:t>Recognizing &amp; Managing Triggers: </a:t>
            </a:r>
            <a:r>
              <a:rPr lang="en-US" sz="1800" u="sng" dirty="0">
                <a:latin typeface="Amasis MT Pro" panose="02040504050005020304"/>
                <a:ea typeface="Calibri"/>
                <a:cs typeface="Times New Roman"/>
              </a:rPr>
              <a:t>Self-awareness</a:t>
            </a:r>
            <a:r>
              <a:rPr lang="en-US" sz="1800" dirty="0">
                <a:effectLst/>
                <a:latin typeface="Amasis MT Pro" panose="02040504050005020304"/>
                <a:ea typeface="Calibri"/>
                <a:cs typeface="Times New Roman"/>
              </a:rPr>
              <a:t> helps identify what causes stress, whether it’s from work or personal life, allowing us to manage it proactively.</a:t>
            </a:r>
          </a:p>
          <a:p>
            <a:pPr>
              <a:lnSpc>
                <a:spcPct val="107000"/>
              </a:lnSpc>
              <a:spcAft>
                <a:spcPts val="800"/>
              </a:spcAft>
              <a:defRPr/>
            </a:pPr>
            <a:endParaRPr lang="en-US" sz="1800" dirty="0">
              <a:effectLst/>
              <a:latin typeface="Amasis MT Pro" panose="02040504050005020304"/>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masis MT Pro" panose="02040504050005020304"/>
                <a:ea typeface="Calibri" panose="020F0502020204030204" pitchFamily="34" charset="0"/>
                <a:cs typeface="Times New Roman" panose="02020603050405020304" pitchFamily="18" charset="0"/>
              </a:rPr>
              <a:t>Staying Calm Under Pressure</a:t>
            </a:r>
            <a:r>
              <a:rPr lang="en-US" sz="1800" dirty="0">
                <a:effectLst/>
                <a:latin typeface="Amasis MT Pro" panose="02040504050005020304"/>
                <a:ea typeface="Calibri" panose="020F0502020204030204" pitchFamily="34" charset="0"/>
                <a:cs typeface="Times New Roman" panose="02020603050405020304" pitchFamily="18" charset="0"/>
              </a:rPr>
              <a:t>: </a:t>
            </a:r>
            <a:r>
              <a:rPr lang="en-US" sz="1800" dirty="0">
                <a:latin typeface="Amasis MT Pro"/>
              </a:rPr>
              <a:t>Skills like </a:t>
            </a:r>
            <a:r>
              <a:rPr lang="en-US" sz="1800" u="sng" dirty="0">
                <a:latin typeface="Amasis MT Pro"/>
              </a:rPr>
              <a:t>impulse control</a:t>
            </a:r>
            <a:r>
              <a:rPr lang="en-US" sz="1800" dirty="0">
                <a:latin typeface="Amasis MT Pro"/>
              </a:rPr>
              <a:t> and </a:t>
            </a:r>
            <a:r>
              <a:rPr lang="en-US" sz="1800" u="sng" dirty="0">
                <a:latin typeface="Amasis MT Pro"/>
              </a:rPr>
              <a:t>stress tolerance</a:t>
            </a:r>
            <a:r>
              <a:rPr lang="en-US" sz="1800" dirty="0">
                <a:latin typeface="Amasis MT Pro"/>
              </a:rPr>
              <a:t> help us stay composed, making thoughtful decisions during high-pressure situations, whether on a call or when facing personal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masis MT Pro"/>
            </a:endParaRPr>
          </a:p>
          <a:p>
            <a:pPr lvl="0" rtl="0"/>
            <a:r>
              <a:rPr lang="en-US" sz="2800" b="1" dirty="0">
                <a:latin typeface="Amasis MT Pro"/>
              </a:rPr>
              <a:t>Building Strong Interpersonal Connections: </a:t>
            </a:r>
            <a:r>
              <a:rPr lang="en-US" sz="1800" u="sng" dirty="0">
                <a:effectLst/>
                <a:latin typeface="Amasis MT Pro" panose="02040504050005020304"/>
                <a:ea typeface="Calibri" panose="020F0502020204030204" pitchFamily="34" charset="0"/>
                <a:cs typeface="Times New Roman" panose="02020603050405020304" pitchFamily="18" charset="0"/>
              </a:rPr>
              <a:t>Empathy</a:t>
            </a:r>
            <a:r>
              <a:rPr lang="en-US" sz="1800" dirty="0">
                <a:effectLst/>
                <a:latin typeface="Amasis MT Pro" panose="02040504050005020304"/>
                <a:ea typeface="Calibri" panose="020F0502020204030204" pitchFamily="34" charset="0"/>
                <a:cs typeface="Times New Roman" panose="02020603050405020304" pitchFamily="18" charset="0"/>
              </a:rPr>
              <a:t> and </a:t>
            </a:r>
            <a:r>
              <a:rPr lang="en-US" sz="1800" u="sng" dirty="0">
                <a:effectLst/>
                <a:latin typeface="Amasis MT Pro" panose="02040504050005020304"/>
                <a:ea typeface="Calibri" panose="020F0502020204030204" pitchFamily="34" charset="0"/>
                <a:cs typeface="Times New Roman" panose="02020603050405020304" pitchFamily="18" charset="0"/>
              </a:rPr>
              <a:t>strong relationships</a:t>
            </a:r>
            <a:r>
              <a:rPr lang="en-US" sz="1800" u="none" baseline="0" dirty="0">
                <a:effectLst/>
                <a:latin typeface="Amasis MT Pro" panose="02040504050005020304"/>
                <a:ea typeface="Calibri" panose="020F0502020204030204" pitchFamily="34" charset="0"/>
                <a:cs typeface="Times New Roman" panose="02020603050405020304" pitchFamily="18" charset="0"/>
              </a:rPr>
              <a:t> </a:t>
            </a:r>
            <a:r>
              <a:rPr lang="en-US" sz="1800" u="none" dirty="0">
                <a:effectLst/>
                <a:latin typeface="Amasis MT Pro" panose="02040504050005020304"/>
                <a:ea typeface="Calibri" panose="020F0502020204030204" pitchFamily="34" charset="0"/>
                <a:cs typeface="Times New Roman" panose="02020603050405020304" pitchFamily="18" charset="0"/>
              </a:rPr>
              <a:t>foster</a:t>
            </a:r>
            <a:r>
              <a:rPr lang="en-US" sz="1800" dirty="0">
                <a:effectLst/>
                <a:latin typeface="Amasis MT Pro" panose="02040504050005020304"/>
                <a:ea typeface="Calibri" panose="020F0502020204030204" pitchFamily="34" charset="0"/>
                <a:cs typeface="Times New Roman" panose="02020603050405020304" pitchFamily="18" charset="0"/>
              </a:rPr>
              <a:t> trust, teamwork, and mutual support, reducing feelings of isolation during tough times, both at work and in our personal lives.</a:t>
            </a:r>
          </a:p>
          <a:p>
            <a:pPr lvl="0" rtl="0"/>
            <a:endParaRPr lang="en-US" sz="1800" dirty="0">
              <a:effectLst/>
              <a:latin typeface="Amasis MT Pro" panose="020405040500050203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latin typeface="Amasis MT Pro" panose="02040504050005020304"/>
              </a:rPr>
              <a:t>Viewing Challenges with Optimism: </a:t>
            </a:r>
            <a:r>
              <a:rPr lang="en-US" sz="1800" dirty="0">
                <a:effectLst/>
                <a:latin typeface="Amasis MT Pro" panose="02040504050005020304"/>
                <a:ea typeface="Calibri" panose="020F0502020204030204" pitchFamily="34" charset="0"/>
                <a:cs typeface="Times New Roman" panose="02020603050405020304" pitchFamily="18" charset="0"/>
              </a:rPr>
              <a:t>Optimism, </a:t>
            </a:r>
            <a:r>
              <a:rPr lang="en-US" sz="1800" u="sng" dirty="0">
                <a:effectLst/>
                <a:latin typeface="Amasis MT Pro" panose="02040504050005020304"/>
                <a:ea typeface="Calibri" panose="020F0502020204030204" pitchFamily="34" charset="0"/>
                <a:cs typeface="Times New Roman" panose="02020603050405020304" pitchFamily="18" charset="0"/>
              </a:rPr>
              <a:t>flexibility</a:t>
            </a:r>
            <a:r>
              <a:rPr lang="en-US" sz="1800" dirty="0">
                <a:effectLst/>
                <a:latin typeface="Amasis MT Pro" panose="02040504050005020304"/>
                <a:ea typeface="Calibri" panose="020F0502020204030204" pitchFamily="34" charset="0"/>
                <a:cs typeface="Times New Roman" panose="02020603050405020304" pitchFamily="18" charset="0"/>
              </a:rPr>
              <a:t> and </a:t>
            </a:r>
            <a:r>
              <a:rPr lang="en-US" sz="1800" u="sng" dirty="0">
                <a:effectLst/>
                <a:latin typeface="Amasis MT Pro" panose="02040504050005020304"/>
                <a:ea typeface="Calibri" panose="020F0502020204030204" pitchFamily="34" charset="0"/>
                <a:cs typeface="Times New Roman" panose="02020603050405020304" pitchFamily="18" charset="0"/>
              </a:rPr>
              <a:t>realistic thinking</a:t>
            </a:r>
            <a:r>
              <a:rPr lang="en-US" sz="1800" dirty="0">
                <a:effectLst/>
                <a:latin typeface="Amasis MT Pro" panose="02040504050005020304"/>
                <a:ea typeface="Calibri" panose="020F0502020204030204" pitchFamily="34" charset="0"/>
                <a:cs typeface="Times New Roman" panose="02020603050405020304" pitchFamily="18" charset="0"/>
              </a:rPr>
              <a:t> help us view stress as a manageable challenge, building resilience in the face of both work and life stressors.</a:t>
            </a:r>
          </a:p>
          <a:p>
            <a:endParaRPr lang="en-US" dirty="0">
              <a:latin typeface="Amasis MT Pro" panose="02040504050005020304"/>
            </a:endParaRPr>
          </a:p>
        </p:txBody>
      </p:sp>
      <p:sp>
        <p:nvSpPr>
          <p:cNvPr id="4" name="Slide Number Placeholder 3"/>
          <p:cNvSpPr>
            <a:spLocks noGrp="1"/>
          </p:cNvSpPr>
          <p:nvPr>
            <p:ph type="sldNum" sz="quarter" idx="5"/>
          </p:nvPr>
        </p:nvSpPr>
        <p:spPr/>
        <p:txBody>
          <a:bodyPr/>
          <a:lstStyle/>
          <a:p>
            <a:fld id="{701CA266-EA7E-4AA5-87FD-23C1EE677B00}" type="slidenum">
              <a:rPr lang="en-US" smtClean="0"/>
              <a:t>7</a:t>
            </a:fld>
            <a:endParaRPr lang="en-US"/>
          </a:p>
        </p:txBody>
      </p:sp>
    </p:spTree>
    <p:extLst>
      <p:ext uri="{BB962C8B-B14F-4D97-AF65-F5344CB8AC3E}">
        <p14:creationId xmlns:p14="http://schemas.microsoft.com/office/powerpoint/2010/main" val="65839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word trigger</a:t>
            </a:r>
            <a:r>
              <a:rPr lang="en-US" baseline="0" dirty="0"/>
              <a:t> has </a:t>
            </a:r>
            <a:r>
              <a:rPr lang="en-US" dirty="0"/>
              <a:t>gotten a bad rap in the last few years.  But we can’t deny</a:t>
            </a:r>
            <a:r>
              <a:rPr lang="en-US" baseline="0" dirty="0"/>
              <a:t> we all have them.  For some it’s European Helmets.  For others is Rosenbauer’s Electric Engine.  </a:t>
            </a:r>
          </a:p>
          <a:p>
            <a:pPr marL="0" indent="0">
              <a:buNone/>
            </a:pPr>
            <a:endParaRPr lang="en-US" baseline="0" dirty="0"/>
          </a:p>
          <a:p>
            <a:pPr marL="0" indent="0">
              <a:buNone/>
            </a:pPr>
            <a:r>
              <a:rPr lang="en-US" baseline="0" dirty="0"/>
              <a:t>Recognizing and managing what triggers us is an important step in stress management.  </a:t>
            </a:r>
          </a:p>
          <a:p>
            <a:pPr marL="0" inden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Hot Button Drill, Hot Spot Check, and Tactical Reset are firefighter-specific strategies to recognize and manage stress triggers.</a:t>
            </a:r>
            <a:endParaRPr lang="en-US" b="1" dirty="0"/>
          </a:p>
          <a:p>
            <a:pPr marL="0" indent="0">
              <a:buNone/>
            </a:pPr>
            <a:endParaRPr lang="en-US" dirty="0"/>
          </a:p>
        </p:txBody>
      </p:sp>
      <p:sp>
        <p:nvSpPr>
          <p:cNvPr id="4" name="Slide Number Placeholder 3"/>
          <p:cNvSpPr>
            <a:spLocks noGrp="1"/>
          </p:cNvSpPr>
          <p:nvPr>
            <p:ph type="sldNum" sz="quarter" idx="10"/>
          </p:nvPr>
        </p:nvSpPr>
        <p:spPr/>
        <p:txBody>
          <a:bodyPr/>
          <a:lstStyle/>
          <a:p>
            <a:fld id="{701CA266-EA7E-4AA5-87FD-23C1EE677B00}" type="slidenum">
              <a:rPr lang="en-US" smtClean="0"/>
              <a:t>8</a:t>
            </a:fld>
            <a:endParaRPr lang="en-US"/>
          </a:p>
        </p:txBody>
      </p:sp>
    </p:spTree>
    <p:extLst>
      <p:ext uri="{BB962C8B-B14F-4D97-AF65-F5344CB8AC3E}">
        <p14:creationId xmlns:p14="http://schemas.microsoft.com/office/powerpoint/2010/main" val="281119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Firefighter Hot Button Drill: Identifying Your Triggers</a:t>
            </a:r>
          </a:p>
          <a:p>
            <a:br>
              <a:rPr lang="en-US" dirty="0">
                <a:cs typeface="+mn-lt"/>
              </a:rPr>
            </a:br>
            <a:r>
              <a:rPr lang="en-US" dirty="0"/>
              <a:t>Just like knowing your tools and tactics, understanding what sets you off is key to keeping your cool under pressure. This Hot Button Drill will help you identify specific triggers—both on and off duty—so you can manage them effectively.</a:t>
            </a:r>
          </a:p>
          <a:p>
            <a:endParaRPr lang="en-US" b="1" dirty="0"/>
          </a:p>
          <a:p>
            <a:r>
              <a:rPr lang="en-US" b="1" dirty="0"/>
              <a:t>Step 1: List Your Triggers</a:t>
            </a:r>
            <a:endParaRPr lang="en-US" dirty="0"/>
          </a:p>
          <a:p>
            <a:br>
              <a:rPr lang="en-US" dirty="0">
                <a:cs typeface="+mn-lt"/>
              </a:rPr>
            </a:br>
            <a:r>
              <a:rPr lang="en-US" dirty="0"/>
              <a:t>Write down the exact situations that trigger frustration, stress, or strong emotional reactions. Be sure to describe only the observable event—not your interpretation of it.</a:t>
            </a:r>
          </a:p>
          <a:p>
            <a:br>
              <a:rPr lang="en-US" dirty="0">
                <a:cs typeface="+mn-lt"/>
              </a:rPr>
            </a:br>
            <a:r>
              <a:rPr lang="en-US" dirty="0"/>
              <a:t> On the job examples:</a:t>
            </a:r>
          </a:p>
          <a:p>
            <a:r>
              <a:rPr lang="en-US" dirty="0"/>
              <a:t> “Disrespectful firefighters” → (That’s an interpretation.)</a:t>
            </a:r>
          </a:p>
          <a:p>
            <a:r>
              <a:rPr lang="en-US" dirty="0"/>
              <a:t> “A firefighter interrupts me while I’m giving directions.”</a:t>
            </a:r>
          </a:p>
          <a:p>
            <a:r>
              <a:rPr lang="en-US" dirty="0"/>
              <a:t> “People being lazy” → (That’s an assumption.)</a:t>
            </a:r>
          </a:p>
          <a:p>
            <a:r>
              <a:rPr lang="en-US" dirty="0"/>
              <a:t> “A firefighter sits on their phone instead of helping with cleanup after a call.”</a:t>
            </a:r>
          </a:p>
          <a:p>
            <a:endParaRPr lang="en-US" dirty="0">
              <a:cs typeface="+mn-lt"/>
            </a:endParaRPr>
          </a:p>
          <a:p>
            <a:r>
              <a:rPr lang="en-US" dirty="0"/>
              <a:t> At home examples:</a:t>
            </a:r>
          </a:p>
          <a:p>
            <a:r>
              <a:rPr lang="en-US" dirty="0"/>
              <a:t> “My kids don’t appreciate what I do.” → (That’s a feeling.)</a:t>
            </a:r>
          </a:p>
          <a:p>
            <a:r>
              <a:rPr lang="en-US" dirty="0"/>
              <a:t> “My kids don’t say thank you when I cook dinner.”</a:t>
            </a:r>
          </a:p>
          <a:p>
            <a:endParaRPr lang="en-US" b="1" dirty="0"/>
          </a:p>
          <a:p>
            <a:r>
              <a:rPr lang="en-US" b="1" dirty="0"/>
              <a:t>Step 2: Double-Check Your List</a:t>
            </a:r>
            <a:endParaRPr lang="en-US" dirty="0"/>
          </a:p>
          <a:p>
            <a:endParaRPr lang="en-US" dirty="0">
              <a:cs typeface="+mn-lt"/>
            </a:endParaRPr>
          </a:p>
          <a:p>
            <a:r>
              <a:rPr lang="en-US" dirty="0"/>
              <a:t>Go back through each trigger and ask: Am I listing just the facts, or am I adding my own judgment?</a:t>
            </a:r>
          </a:p>
          <a:p>
            <a:endParaRPr lang="en-US" dirty="0">
              <a:cs typeface="+mn-lt"/>
            </a:endParaRPr>
          </a:p>
          <a:p>
            <a:r>
              <a:rPr lang="en-US" dirty="0"/>
              <a:t>If needed, rewrite each one to be purely observable.</a:t>
            </a:r>
          </a:p>
          <a:p>
            <a:endParaRPr lang="en-US" dirty="0"/>
          </a:p>
          <a:p>
            <a:r>
              <a:rPr lang="en-US" b="1" dirty="0"/>
              <a:t>Step 3: Use This Intel to Improve Your Response</a:t>
            </a:r>
          </a:p>
          <a:p>
            <a:endParaRPr lang="en-US" dirty="0">
              <a:cs typeface="+mn-lt"/>
            </a:endParaRPr>
          </a:p>
          <a:p>
            <a:r>
              <a:rPr lang="en-US" dirty="0"/>
              <a:t>Now that you know your hot buttons, you can train yourself to respond better when they get pushed.</a:t>
            </a:r>
          </a:p>
          <a:p>
            <a:endParaRPr lang="en-US" dirty="0">
              <a:cs typeface="+mn-lt"/>
            </a:endParaRPr>
          </a:p>
          <a:p>
            <a:r>
              <a:rPr lang="en-US" dirty="0"/>
              <a:t> Example:</a:t>
            </a:r>
          </a:p>
          <a:p>
            <a:r>
              <a:rPr lang="en-US" dirty="0"/>
              <a:t>• Trigger: “A firefighter interrupts me while I’m giving directions.”</a:t>
            </a:r>
          </a:p>
          <a:p>
            <a:r>
              <a:rPr lang="en-US" dirty="0"/>
              <a:t>• Instead of snapping back, I could say:</a:t>
            </a:r>
          </a:p>
          <a:p>
            <a:r>
              <a:rPr lang="en-US" dirty="0"/>
              <a:t>‘Hold on a sec—let me finish, and then I’ll hear you out.’</a:t>
            </a:r>
          </a:p>
          <a:p>
            <a:endParaRPr lang="en-US" dirty="0"/>
          </a:p>
          <a:p>
            <a:r>
              <a:rPr lang="en-US" dirty="0"/>
              <a:t>Final Thought: Stay in Control Under Pressure</a:t>
            </a:r>
          </a:p>
          <a:p>
            <a:endParaRPr lang="en-US" dirty="0"/>
          </a:p>
          <a:p>
            <a:r>
              <a:rPr lang="en-US" dirty="0"/>
              <a:t>Firefighters don’t let a tough fire dictate the outcome—we size it up, adjust, and take control. The same goes for our emotions. When you know what triggers you, you can lead with confidence instead of reacting on impulse.</a:t>
            </a:r>
          </a:p>
          <a:p>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01CA266-EA7E-4AA5-87FD-23C1EE677B00}" type="slidenum">
              <a:rPr lang="en-US" smtClean="0"/>
              <a:t>9</a:t>
            </a:fld>
            <a:endParaRPr lang="en-US"/>
          </a:p>
        </p:txBody>
      </p:sp>
    </p:spTree>
    <p:extLst>
      <p:ext uri="{BB962C8B-B14F-4D97-AF65-F5344CB8AC3E}">
        <p14:creationId xmlns:p14="http://schemas.microsoft.com/office/powerpoint/2010/main" val="171670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76E1-6695-D112-E51E-4C27A346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84FA42-FA54-A7C3-C055-8E96F36DA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81FC-B137-54FE-6619-A164B56C3566}"/>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4E14EFFA-F740-386F-1F72-397379EF0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06D0-2357-9E52-2083-65C63415FD28}"/>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244566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FF6C-5CC3-5A67-9197-10E8F954EB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4D127-F592-341F-D744-323032652B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50CFB-D6FD-DE90-7667-16CAC0A05D86}"/>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3E7C25DE-E9D0-9A79-5E81-D25F51AE0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B1C29-299C-A70D-FD45-7EF3EE5314FA}"/>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14761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3969E-272B-D05B-2AEA-0D28F3D867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C5ADA1-3048-2101-E256-20A897B7E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5FB6-2E42-EB55-DD7A-E17D36289CEA}"/>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5662CADE-7AD1-94AF-71B8-6162CF611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BC918-2279-1F07-C0F1-B6E85115A8B6}"/>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45282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itc">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998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D99C-46C3-C921-38CB-2D6B8103D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B2B62-628C-3AFF-BB76-77BF4F444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DDF68-46AB-FCC1-7588-05FF91F90136}"/>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3CC699D6-C72F-8B65-6AC3-68FEDC104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0374B-7488-73C6-901A-AF3A4A6E816D}"/>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118454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1C65-01AA-6819-16CC-A978255BE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13E087-E7DC-5596-BFB0-C16E1AF0F2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A5A16-6F75-B712-CD4E-FC438EB8D0C1}"/>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4D435E77-9000-900B-507C-7AD44BAD1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28017-0AB7-2CA4-0B42-FEC064E5789B}"/>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278936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6D17-9A49-3A80-89F7-54D5C496D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0DB57-170D-9A51-5316-F578241C8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940B6-9470-5F6D-9794-E461DF2BF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CCCAF-61AF-9DF0-EA44-51AC6FD68637}"/>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6" name="Footer Placeholder 5">
            <a:extLst>
              <a:ext uri="{FF2B5EF4-FFF2-40B4-BE49-F238E27FC236}">
                <a16:creationId xmlns:a16="http://schemas.microsoft.com/office/drawing/2014/main" id="{01A77385-29E3-C16E-16C2-7793D9DA2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38BCA-E98A-B0E4-E04D-A871BCE8EE79}"/>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41298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A5AB-CC49-8322-2441-4B6697B66B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80A6F-B9C0-2EC2-0046-326FEB229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D0B4C2-6905-F202-8B1C-E619866B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BC24A2-3567-0679-1A4D-1D2423523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8124C-A75F-C346-42D4-8BC5E167D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F0CF2-8DB5-A049-680F-3370FE054A62}"/>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8" name="Footer Placeholder 7">
            <a:extLst>
              <a:ext uri="{FF2B5EF4-FFF2-40B4-BE49-F238E27FC236}">
                <a16:creationId xmlns:a16="http://schemas.microsoft.com/office/drawing/2014/main" id="{9361EE3B-7C3D-0274-0175-441D66508A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644A9-8C28-8480-AD49-4B5E1B291148}"/>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94993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57EB-1EF9-5E92-5183-6AEB50E98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67772D-FE3A-DE10-75AC-5D93D6425220}"/>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4" name="Footer Placeholder 3">
            <a:extLst>
              <a:ext uri="{FF2B5EF4-FFF2-40B4-BE49-F238E27FC236}">
                <a16:creationId xmlns:a16="http://schemas.microsoft.com/office/drawing/2014/main" id="{32573DC2-B1E4-9473-C34F-C5EDAE5F26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86319-7E0B-8D85-DFE5-BE857E312656}"/>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25683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8EA3F-4BE2-E6F5-CE6F-E940E6ED7898}"/>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3" name="Footer Placeholder 2">
            <a:extLst>
              <a:ext uri="{FF2B5EF4-FFF2-40B4-BE49-F238E27FC236}">
                <a16:creationId xmlns:a16="http://schemas.microsoft.com/office/drawing/2014/main" id="{2B57B211-97FB-8A3B-C77D-83D3B8F901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34C7FA-A0A8-A970-7002-457DB3ED90C5}"/>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252190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344F-2232-1D5C-ADB2-198B858A6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07CEBD-055E-0BF8-333D-CE25D03F9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4C36E4-1E74-3EC9-5193-9F54E61BC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4E1D8-481E-F135-F4D8-B3A191B2A608}"/>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6" name="Footer Placeholder 5">
            <a:extLst>
              <a:ext uri="{FF2B5EF4-FFF2-40B4-BE49-F238E27FC236}">
                <a16:creationId xmlns:a16="http://schemas.microsoft.com/office/drawing/2014/main" id="{9A7BCF96-15F1-72AF-C2C1-F4C575BB2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2D80-183C-0DFE-08F2-699E8EFD22DD}"/>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53521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111-A96C-E790-8425-73DACECF9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5E4F5-D430-17DF-C4C8-750541CA7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8E5EFA-1919-A50E-0D5B-D547DA559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50D46-586E-5EA6-4719-5153E6E3AE47}"/>
              </a:ext>
            </a:extLst>
          </p:cNvPr>
          <p:cNvSpPr>
            <a:spLocks noGrp="1"/>
          </p:cNvSpPr>
          <p:nvPr>
            <p:ph type="dt" sz="half" idx="10"/>
          </p:nvPr>
        </p:nvSpPr>
        <p:spPr/>
        <p:txBody>
          <a:bodyPr/>
          <a:lstStyle/>
          <a:p>
            <a:fld id="{3D84EC94-69D0-4901-BBE4-1D0A47703A58}" type="datetimeFigureOut">
              <a:rPr lang="en-US" smtClean="0"/>
              <a:t>4/8/2025</a:t>
            </a:fld>
            <a:endParaRPr lang="en-US"/>
          </a:p>
        </p:txBody>
      </p:sp>
      <p:sp>
        <p:nvSpPr>
          <p:cNvPr id="6" name="Footer Placeholder 5">
            <a:extLst>
              <a:ext uri="{FF2B5EF4-FFF2-40B4-BE49-F238E27FC236}">
                <a16:creationId xmlns:a16="http://schemas.microsoft.com/office/drawing/2014/main" id="{A557DF8B-7996-49A9-F7A3-CF4EDBA2B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5D442-0C68-394F-6C75-8840CBB43856}"/>
              </a:ext>
            </a:extLst>
          </p:cNvPr>
          <p:cNvSpPr>
            <a:spLocks noGrp="1"/>
          </p:cNvSpPr>
          <p:nvPr>
            <p:ph type="sldNum" sz="quarter" idx="12"/>
          </p:nvPr>
        </p:nvSpPr>
        <p:spPr/>
        <p:txBody>
          <a:bodyPr/>
          <a:lstStyle/>
          <a:p>
            <a:fld id="{184D0D84-29F3-4D23-A706-9ECF5B6FA54C}" type="slidenum">
              <a:rPr lang="en-US" smtClean="0"/>
              <a:t>‹#›</a:t>
            </a:fld>
            <a:endParaRPr lang="en-US"/>
          </a:p>
        </p:txBody>
      </p:sp>
    </p:spTree>
    <p:extLst>
      <p:ext uri="{BB962C8B-B14F-4D97-AF65-F5344CB8AC3E}">
        <p14:creationId xmlns:p14="http://schemas.microsoft.com/office/powerpoint/2010/main" val="31392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62040-614B-D786-46FC-62BFDD777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393DC1-C4E0-C940-1DAF-146E221CC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DB110-6266-858D-98D6-074505ECB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84EC94-69D0-4901-BBE4-1D0A47703A58}" type="datetimeFigureOut">
              <a:rPr lang="en-US" smtClean="0"/>
              <a:t>4/8/2025</a:t>
            </a:fld>
            <a:endParaRPr lang="en-US"/>
          </a:p>
        </p:txBody>
      </p:sp>
      <p:sp>
        <p:nvSpPr>
          <p:cNvPr id="5" name="Footer Placeholder 4">
            <a:extLst>
              <a:ext uri="{FF2B5EF4-FFF2-40B4-BE49-F238E27FC236}">
                <a16:creationId xmlns:a16="http://schemas.microsoft.com/office/drawing/2014/main" id="{F21A1DD9-EA63-8B08-C63C-4187CF539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BC6247-3A7E-D555-749D-392343C01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4D0D84-29F3-4D23-A706-9ECF5B6FA54C}" type="slidenum">
              <a:rPr lang="en-US" smtClean="0"/>
              <a:t>‹#›</a:t>
            </a:fld>
            <a:endParaRPr lang="en-US"/>
          </a:p>
        </p:txBody>
      </p:sp>
    </p:spTree>
    <p:extLst>
      <p:ext uri="{BB962C8B-B14F-4D97-AF65-F5344CB8AC3E}">
        <p14:creationId xmlns:p14="http://schemas.microsoft.com/office/powerpoint/2010/main" val="62351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feSLRH02zmA?feature=oembed"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KZBTYViDPlQ?feature=oembed"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hyperlink" Target="mailto:Kirsten@martineq.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9E0D0-DE03-9E78-DFCD-E478D795A903}"/>
              </a:ext>
            </a:extLst>
          </p:cNvPr>
          <p:cNvSpPr>
            <a:spLocks noGrp="1"/>
          </p:cNvSpPr>
          <p:nvPr>
            <p:ph type="ctrTitle"/>
          </p:nvPr>
        </p:nvSpPr>
        <p:spPr>
          <a:xfrm>
            <a:off x="4292601" y="359228"/>
            <a:ext cx="3505200" cy="6139542"/>
          </a:xfrm>
        </p:spPr>
        <p:txBody>
          <a:bodyPr>
            <a:normAutofit fontScale="90000"/>
          </a:bodyPr>
          <a:lstStyle/>
          <a:p>
            <a:r>
              <a:rPr lang="en-US" sz="3600" b="1" dirty="0">
                <a:solidFill>
                  <a:schemeClr val="bg1"/>
                </a:solidFill>
                <a:latin typeface="Amasis MT Pro"/>
              </a:rPr>
              <a:t>Leveraging Emotional Intelligence for Effective Stress Management</a:t>
            </a:r>
            <a:br>
              <a:rPr lang="en-US" sz="3600" dirty="0">
                <a:latin typeface="Amasis MT Pro" panose="02040504050005020304" pitchFamily="18" charset="0"/>
              </a:rPr>
            </a:br>
            <a:br>
              <a:rPr lang="en-US" sz="3600" dirty="0">
                <a:latin typeface="Amasis MT Pro" panose="02040504050005020304" pitchFamily="18" charset="0"/>
              </a:rPr>
            </a:br>
            <a:br>
              <a:rPr lang="en-US" sz="3600" dirty="0">
                <a:latin typeface="Amasis MT Pro" panose="02040504050005020304" pitchFamily="18" charset="0"/>
              </a:rPr>
            </a:br>
            <a:r>
              <a:rPr lang="en-US" sz="2200" dirty="0">
                <a:solidFill>
                  <a:schemeClr val="bg1"/>
                </a:solidFill>
                <a:latin typeface="Amasis MT Pro" panose="02040504050005020304" pitchFamily="18" charset="0"/>
              </a:rPr>
              <a:t>A Guide for Resilience in Public Safety</a:t>
            </a:r>
            <a:br>
              <a:rPr lang="en-US" sz="2700" dirty="0">
                <a:latin typeface="Amasis MT Pro" panose="02040504050005020304" pitchFamily="18" charset="0"/>
              </a:rPr>
            </a:br>
            <a:r>
              <a:rPr lang="en-US" sz="900" dirty="0"/>
              <a:t>A Guide for Resilience in Public Safety</a:t>
            </a:r>
            <a:br>
              <a:rPr lang="en-US" sz="2700" dirty="0">
                <a:latin typeface="Amasis MT Pro" panose="02040504050005020304" pitchFamily="18" charset="0"/>
              </a:rPr>
            </a:br>
            <a:br>
              <a:rPr lang="en-US" sz="2700" dirty="0">
                <a:latin typeface="Amasis MT Pro" panose="02040504050005020304" pitchFamily="18" charset="0"/>
              </a:rPr>
            </a:br>
            <a:br>
              <a:rPr lang="en-US" sz="2700" dirty="0">
                <a:latin typeface="Amasis MT Pro" panose="02040504050005020304" pitchFamily="18" charset="0"/>
              </a:rPr>
            </a:br>
            <a:r>
              <a:rPr lang="en-US" sz="2700" dirty="0">
                <a:solidFill>
                  <a:schemeClr val="bg1"/>
                </a:solidFill>
                <a:latin typeface="Amasis MT Pro"/>
              </a:rPr>
              <a:t>Lt Kirsten Martin</a:t>
            </a:r>
            <a:br>
              <a:rPr lang="en-US" sz="2700" dirty="0">
                <a:latin typeface="Amasis MT Pro" panose="02040504050005020304" pitchFamily="18" charset="0"/>
              </a:rPr>
            </a:br>
            <a:endParaRPr lang="en-US" sz="2700" dirty="0">
              <a:solidFill>
                <a:schemeClr val="bg1"/>
              </a:solidFill>
              <a:latin typeface="Amasis MT Pro" panose="02040504050005020304" pitchFamily="18" charset="0"/>
            </a:endParaRPr>
          </a:p>
        </p:txBody>
      </p:sp>
      <p:grpSp>
        <p:nvGrpSpPr>
          <p:cNvPr id="16" name="Group 15">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7" name="Group 16">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1" name="Freeform: Shape 20">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9" name="Freeform: Shape 18">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7" name="Picture 6" descr="A blue and red sign with white text&#10;&#10;Description automatically generated">
            <a:extLst>
              <a:ext uri="{FF2B5EF4-FFF2-40B4-BE49-F238E27FC236}">
                <a16:creationId xmlns:a16="http://schemas.microsoft.com/office/drawing/2014/main" id="{823BABAC-599A-AAD3-69FC-6A9DB32D177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58664" y="6224450"/>
            <a:ext cx="423825" cy="548640"/>
          </a:xfrm>
          <a:prstGeom prst="rect">
            <a:avLst/>
          </a:prstGeom>
        </p:spPr>
      </p:pic>
      <p:grpSp>
        <p:nvGrpSpPr>
          <p:cNvPr id="24" name="Group 23">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5" name="Group 24">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9" name="Freeform: Shape 28">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7" name="Freeform: Shape 26">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9" name="Picture 8" descr="A logo of a fire department&#10;&#10;Description automatically generated">
            <a:extLst>
              <a:ext uri="{FF2B5EF4-FFF2-40B4-BE49-F238E27FC236}">
                <a16:creationId xmlns:a16="http://schemas.microsoft.com/office/drawing/2014/main" id="{C704330D-FD52-BC94-6EA6-F6E6BF5034D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48195" y="6224450"/>
            <a:ext cx="476479" cy="548640"/>
          </a:xfrm>
          <a:prstGeom prst="rect">
            <a:avLst/>
          </a:prstGeom>
        </p:spPr>
      </p:pic>
    </p:spTree>
    <p:extLst>
      <p:ext uri="{BB962C8B-B14F-4D97-AF65-F5344CB8AC3E}">
        <p14:creationId xmlns:p14="http://schemas.microsoft.com/office/powerpoint/2010/main" val="25159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B19785C-4D90-ADF3-001A-771B1866C1EE}"/>
              </a:ext>
            </a:extLst>
          </p:cNvPr>
          <p:cNvPicPr>
            <a:picLocks noChangeAspect="1"/>
          </p:cNvPicPr>
          <p:nvPr/>
        </p:nvPicPr>
        <p:blipFill>
          <a:blip r:embed="rId3">
            <a:duotone>
              <a:schemeClr val="bg2">
                <a:shade val="45000"/>
                <a:satMod val="135000"/>
              </a:schemeClr>
              <a:prstClr val="white"/>
            </a:duotone>
          </a:blip>
          <a:srcRect r="9085" b="23384"/>
          <a:stretch/>
        </p:blipFill>
        <p:spPr>
          <a:xfrm>
            <a:off x="20" y="11885"/>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48A14-7EAF-32C1-0E5C-50B0E405366B}"/>
              </a:ext>
            </a:extLst>
          </p:cNvPr>
          <p:cNvSpPr>
            <a:spLocks noGrp="1"/>
          </p:cNvSpPr>
          <p:nvPr>
            <p:ph type="title"/>
          </p:nvPr>
        </p:nvSpPr>
        <p:spPr>
          <a:xfrm>
            <a:off x="838200" y="365125"/>
            <a:ext cx="11213023" cy="1338478"/>
          </a:xfrm>
        </p:spPr>
        <p:txBody>
          <a:bodyPr>
            <a:normAutofit/>
          </a:bodyPr>
          <a:lstStyle/>
          <a:p>
            <a:r>
              <a:rPr lang="en-US">
                <a:latin typeface="Amasis MT Pro"/>
              </a:rPr>
              <a:t>Firefighter Hot Spot Check:        Mapping Your Stress Triggers</a:t>
            </a:r>
            <a:endParaRPr lang="en-US"/>
          </a:p>
        </p:txBody>
      </p:sp>
      <p:graphicFrame>
        <p:nvGraphicFramePr>
          <p:cNvPr id="13" name="Content Placeholder 10">
            <a:extLst>
              <a:ext uri="{FF2B5EF4-FFF2-40B4-BE49-F238E27FC236}">
                <a16:creationId xmlns:a16="http://schemas.microsoft.com/office/drawing/2014/main" id="{634B98B8-AE23-8C2E-A813-E72495DF8C91}"/>
              </a:ext>
            </a:extLst>
          </p:cNvPr>
          <p:cNvGraphicFramePr>
            <a:graphicFrameLocks noGrp="1"/>
          </p:cNvGraphicFramePr>
          <p:nvPr>
            <p:ph idx="1"/>
            <p:extLst>
              <p:ext uri="{D42A27DB-BD31-4B8C-83A1-F6EECF244321}">
                <p14:modId xmlns:p14="http://schemas.microsoft.com/office/powerpoint/2010/main" val="914022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43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1877FB-E8AA-6ACE-84F2-B4AF4957618B}"/>
              </a:ext>
            </a:extLst>
          </p:cNvPr>
          <p:cNvPicPr>
            <a:picLocks noChangeAspect="1"/>
          </p:cNvPicPr>
          <p:nvPr/>
        </p:nvPicPr>
        <p:blipFill>
          <a:blip r:embed="rId3">
            <a:duotone>
              <a:schemeClr val="bg2">
                <a:shade val="45000"/>
                <a:satMod val="135000"/>
              </a:schemeClr>
              <a:prstClr val="white"/>
            </a:duotone>
          </a:blip>
          <a:srcRect t="6282" r="9085" b="425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83CED-8320-EF7A-04A6-F2934DE8BD24}"/>
              </a:ext>
            </a:extLst>
          </p:cNvPr>
          <p:cNvSpPr>
            <a:spLocks noGrp="1"/>
          </p:cNvSpPr>
          <p:nvPr>
            <p:ph type="title"/>
          </p:nvPr>
        </p:nvSpPr>
        <p:spPr>
          <a:xfrm>
            <a:off x="838200" y="365125"/>
            <a:ext cx="10515600" cy="1325563"/>
          </a:xfrm>
        </p:spPr>
        <p:txBody>
          <a:bodyPr>
            <a:normAutofit/>
          </a:bodyPr>
          <a:lstStyle/>
          <a:p>
            <a:r>
              <a:rPr lang="en-US">
                <a:latin typeface="Amasis MT Pro"/>
              </a:rPr>
              <a:t>Firefighter Tactical Reset:     </a:t>
            </a:r>
            <a:br>
              <a:rPr lang="en-US">
                <a:latin typeface="Amasis MT Pro"/>
              </a:rPr>
            </a:br>
            <a:r>
              <a:rPr lang="en-US">
                <a:latin typeface="Amasis MT Pro"/>
              </a:rPr>
              <a:t>  Managing Stress Under Pressure</a:t>
            </a:r>
          </a:p>
        </p:txBody>
      </p:sp>
      <p:graphicFrame>
        <p:nvGraphicFramePr>
          <p:cNvPr id="37" name="Content Placeholder 2">
            <a:extLst>
              <a:ext uri="{FF2B5EF4-FFF2-40B4-BE49-F238E27FC236}">
                <a16:creationId xmlns:a16="http://schemas.microsoft.com/office/drawing/2014/main" id="{5B76F1DD-56D0-EFA1-00B2-D3E873B4C857}"/>
              </a:ext>
            </a:extLst>
          </p:cNvPr>
          <p:cNvGraphicFramePr>
            <a:graphicFrameLocks noGrp="1"/>
          </p:cNvGraphicFramePr>
          <p:nvPr>
            <p:ph idx="1"/>
            <p:extLst>
              <p:ext uri="{D42A27DB-BD31-4B8C-83A1-F6EECF244321}">
                <p14:modId xmlns:p14="http://schemas.microsoft.com/office/powerpoint/2010/main" val="34471484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36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538" y="643467"/>
            <a:ext cx="3997889" cy="5571066"/>
          </a:xfrm>
          <a:prstGeom prst="rect">
            <a:avLst/>
          </a:prstGeom>
        </p:spPr>
      </p:pic>
      <p:sp>
        <p:nvSpPr>
          <p:cNvPr id="22" name="Rectangle 2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23" y="643467"/>
            <a:ext cx="3983384" cy="5571066"/>
          </a:xfrm>
          <a:prstGeom prst="rect">
            <a:avLst/>
          </a:prstGeom>
        </p:spPr>
      </p:pic>
    </p:spTree>
    <p:extLst>
      <p:ext uri="{BB962C8B-B14F-4D97-AF65-F5344CB8AC3E}">
        <p14:creationId xmlns:p14="http://schemas.microsoft.com/office/powerpoint/2010/main" val="408264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90334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F0033-D811-F91A-A702-76DAFBA1E21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masis MT Pro"/>
              </a:rPr>
              <a:t>Staying Calm Under Pressure</a:t>
            </a:r>
          </a:p>
        </p:txBody>
      </p:sp>
      <p:graphicFrame>
        <p:nvGraphicFramePr>
          <p:cNvPr id="5" name="Content Placeholder 2">
            <a:extLst>
              <a:ext uri="{FF2B5EF4-FFF2-40B4-BE49-F238E27FC236}">
                <a16:creationId xmlns:a16="http://schemas.microsoft.com/office/drawing/2014/main" id="{8973E3EA-A080-B2B8-033C-B4ABCD694D2C}"/>
              </a:ext>
            </a:extLst>
          </p:cNvPr>
          <p:cNvGraphicFramePr>
            <a:graphicFrameLocks noGrp="1"/>
          </p:cNvGraphicFramePr>
          <p:nvPr>
            <p:ph idx="1"/>
            <p:extLst>
              <p:ext uri="{D42A27DB-BD31-4B8C-83A1-F6EECF244321}">
                <p14:modId xmlns:p14="http://schemas.microsoft.com/office/powerpoint/2010/main" val="234804648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89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b="1" kern="1200">
                <a:solidFill>
                  <a:srgbClr val="FFFFFF"/>
                </a:solidFill>
                <a:latin typeface="Amasis MT Pro"/>
              </a:rPr>
              <a:t>Impulse Control</a:t>
            </a:r>
          </a:p>
        </p:txBody>
      </p:sp>
      <p:sp>
        <p:nvSpPr>
          <p:cNvPr id="31" name="Rectangle 30">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4536" y="640080"/>
            <a:ext cx="5053066" cy="2546604"/>
          </a:xfrm>
        </p:spPr>
        <p:txBody>
          <a:bodyPr vert="horz" lIns="91440" tIns="45720" rIns="91440" bIns="45720" rtlCol="0" anchor="t">
            <a:normAutofit/>
          </a:bodyPr>
          <a:lstStyle/>
          <a:p>
            <a:pPr marL="0" indent="0">
              <a:buNone/>
            </a:pPr>
            <a:r>
              <a:rPr lang="en-US" sz="2400" dirty="0">
                <a:latin typeface="Amasis MT Pro"/>
              </a:rPr>
              <a:t>Wait!! Intentionally taking the time under trying circumstances to weigh the pros and cons before rushing to a decision is an admirable leadership skill that boosts your credibility with your team.</a:t>
            </a:r>
          </a:p>
        </p:txBody>
      </p:sp>
      <p:sp>
        <p:nvSpPr>
          <p:cNvPr id="15" name="TextBox 14"/>
          <p:cNvSpPr txBox="1"/>
          <p:nvPr/>
        </p:nvSpPr>
        <p:spPr>
          <a:xfrm>
            <a:off x="6570204" y="3671315"/>
            <a:ext cx="5057398" cy="2546605"/>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dirty="0">
                <a:latin typeface="Amasis MT Pro"/>
              </a:rPr>
              <a:t>Tactical Pause</a:t>
            </a:r>
          </a:p>
          <a:p>
            <a:pPr marL="342900" indent="-228600">
              <a:lnSpc>
                <a:spcPct val="90000"/>
              </a:lnSpc>
              <a:spcAft>
                <a:spcPts val="600"/>
              </a:spcAft>
              <a:buFont typeface="Arial" panose="020B0604020202020204" pitchFamily="34" charset="0"/>
              <a:buChar char="•"/>
            </a:pPr>
            <a:r>
              <a:rPr lang="en-US" sz="2400" dirty="0">
                <a:latin typeface="Amasis MT Pro"/>
              </a:rPr>
              <a:t>"Go To" Response </a:t>
            </a:r>
          </a:p>
          <a:p>
            <a:pPr marL="342900" indent="-228600">
              <a:lnSpc>
                <a:spcPct val="90000"/>
              </a:lnSpc>
              <a:spcAft>
                <a:spcPts val="600"/>
              </a:spcAft>
              <a:buFont typeface="Arial" panose="020B0604020202020204" pitchFamily="34" charset="0"/>
              <a:buChar char="•"/>
            </a:pPr>
            <a:r>
              <a:rPr lang="en-US" sz="2400" dirty="0">
                <a:latin typeface="Amasis MT Pro"/>
              </a:rPr>
              <a:t>AAR of your Emotional Response</a:t>
            </a:r>
          </a:p>
        </p:txBody>
      </p:sp>
    </p:spTree>
    <p:extLst>
      <p:ext uri="{BB962C8B-B14F-4D97-AF65-F5344CB8AC3E}">
        <p14:creationId xmlns:p14="http://schemas.microsoft.com/office/powerpoint/2010/main" val="194496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descr="A stop sign with arrows&#10;&#10;Description automatically generated">
            <a:extLst>
              <a:ext uri="{FF2B5EF4-FFF2-40B4-BE49-F238E27FC236}">
                <a16:creationId xmlns:a16="http://schemas.microsoft.com/office/drawing/2014/main" id="{66E38A44-8FD1-D750-62AC-04603FE085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386" y="457200"/>
            <a:ext cx="5245227" cy="5943600"/>
          </a:xfrm>
          <a:prstGeom prst="rect">
            <a:avLst/>
          </a:prstGeom>
        </p:spPr>
      </p:pic>
    </p:spTree>
    <p:extLst>
      <p:ext uri="{BB962C8B-B14F-4D97-AF65-F5344CB8AC3E}">
        <p14:creationId xmlns:p14="http://schemas.microsoft.com/office/powerpoint/2010/main" val="185816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b="1" kern="1200">
                <a:solidFill>
                  <a:srgbClr val="FFFFFF"/>
                </a:solidFill>
                <a:latin typeface="Amasis MT Pro"/>
              </a:rPr>
              <a:t>Stress Tolerance</a:t>
            </a:r>
          </a:p>
        </p:txBody>
      </p:sp>
      <p:sp>
        <p:nvSpPr>
          <p:cNvPr id="19" name="Rectangle 18">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4536" y="640080"/>
            <a:ext cx="5053066" cy="2546604"/>
          </a:xfrm>
        </p:spPr>
        <p:txBody>
          <a:bodyPr vert="horz" lIns="91440" tIns="45720" rIns="91440" bIns="45720" rtlCol="0" anchor="t">
            <a:normAutofit/>
          </a:bodyPr>
          <a:lstStyle/>
          <a:p>
            <a:pPr marL="0" indent="0">
              <a:buNone/>
            </a:pPr>
            <a:r>
              <a:rPr lang="en-US" sz="2000">
                <a:latin typeface="Amasis MT Pro"/>
              </a:rPr>
              <a:t>Stress arises and shows up differently for everyone. Particularly when the pressure is on and the world is in major flux, leaders need to harness stress for its energy in order to remain resilient.</a:t>
            </a:r>
            <a:endParaRPr lang="en-US">
              <a:latin typeface="Amasis MT Pro"/>
            </a:endParaRPr>
          </a:p>
        </p:txBody>
      </p:sp>
      <p:sp>
        <p:nvSpPr>
          <p:cNvPr id="15" name="TextBox 14"/>
          <p:cNvSpPr txBox="1"/>
          <p:nvPr/>
        </p:nvSpPr>
        <p:spPr>
          <a:xfrm>
            <a:off x="6570204" y="3671315"/>
            <a:ext cx="5057398" cy="2546605"/>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a:latin typeface="Amasis MT Pro"/>
              </a:rPr>
              <a:t>Tactical Breathing</a:t>
            </a:r>
          </a:p>
          <a:p>
            <a:pPr marL="342900" indent="-228600">
              <a:lnSpc>
                <a:spcPct val="90000"/>
              </a:lnSpc>
              <a:spcAft>
                <a:spcPts val="600"/>
              </a:spcAft>
              <a:buFont typeface="Arial" panose="020B0604020202020204" pitchFamily="34" charset="0"/>
              <a:buChar char="•"/>
            </a:pPr>
            <a:r>
              <a:rPr lang="en-US" sz="2000">
                <a:latin typeface="Amasis MT Pro"/>
              </a:rPr>
              <a:t>Visualization</a:t>
            </a:r>
          </a:p>
          <a:p>
            <a:pPr marL="342900" indent="-228600">
              <a:lnSpc>
                <a:spcPct val="90000"/>
              </a:lnSpc>
              <a:spcAft>
                <a:spcPts val="600"/>
              </a:spcAft>
              <a:buFont typeface="Arial" panose="020B0604020202020204" pitchFamily="34" charset="0"/>
              <a:buChar char="•"/>
            </a:pPr>
            <a:r>
              <a:rPr lang="en-US" sz="2000">
                <a:latin typeface="Amasis MT Pro"/>
              </a:rPr>
              <a:t>Strong Support Network</a:t>
            </a:r>
          </a:p>
        </p:txBody>
      </p:sp>
    </p:spTree>
    <p:extLst>
      <p:ext uri="{BB962C8B-B14F-4D97-AF65-F5344CB8AC3E}">
        <p14:creationId xmlns:p14="http://schemas.microsoft.com/office/powerpoint/2010/main" val="11114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180E71-C75C-E34C-D970-C52A6A9A5EE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Mindful Moment #1: Box Breathing">
            <a:hlinkClick r:id="" action="ppaction://media"/>
            <a:extLst>
              <a:ext uri="{FF2B5EF4-FFF2-40B4-BE49-F238E27FC236}">
                <a16:creationId xmlns:a16="http://schemas.microsoft.com/office/drawing/2014/main" id="{1C21883A-099C-A1BB-F411-776EECB3AEE3}"/>
              </a:ext>
            </a:extLst>
          </p:cNvPr>
          <p:cNvPicPr>
            <a:picLocks noGrp="1" noRot="1" noChangeAspect="1"/>
          </p:cNvPicPr>
          <p:nvPr>
            <p:ph idx="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8917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84377-067F-54DF-E119-9FA01AF38B71}"/>
              </a:ext>
            </a:extLst>
          </p:cNvPr>
          <p:cNvSpPr>
            <a:spLocks noGrp="1"/>
          </p:cNvSpPr>
          <p:nvPr>
            <p:ph type="title"/>
          </p:nvPr>
        </p:nvSpPr>
        <p:spPr>
          <a:xfrm>
            <a:off x="635000" y="640823"/>
            <a:ext cx="3418659" cy="5583148"/>
          </a:xfrm>
        </p:spPr>
        <p:txBody>
          <a:bodyPr anchor="ctr">
            <a:normAutofit/>
          </a:bodyPr>
          <a:lstStyle/>
          <a:p>
            <a:r>
              <a:rPr lang="en-US" sz="5400" b="1">
                <a:latin typeface="Amasis MT Pro"/>
              </a:rPr>
              <a:t>Staying Calm Under Pressure</a:t>
            </a:r>
            <a:endParaRPr lang="en-US" sz="5400"/>
          </a:p>
        </p:txBody>
      </p:sp>
      <p:sp>
        <p:nvSpPr>
          <p:cNvPr id="5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Content Placeholder 2">
            <a:extLst>
              <a:ext uri="{FF2B5EF4-FFF2-40B4-BE49-F238E27FC236}">
                <a16:creationId xmlns:a16="http://schemas.microsoft.com/office/drawing/2014/main" id="{B0B2D1EC-599B-B7D1-0B18-597521F97D2F}"/>
              </a:ext>
            </a:extLst>
          </p:cNvPr>
          <p:cNvGraphicFramePr>
            <a:graphicFrameLocks noGrp="1"/>
          </p:cNvGraphicFramePr>
          <p:nvPr>
            <p:ph idx="1"/>
            <p:extLst>
              <p:ext uri="{D42A27DB-BD31-4B8C-83A1-F6EECF244321}">
                <p14:modId xmlns:p14="http://schemas.microsoft.com/office/powerpoint/2010/main" val="16993258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74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70CE-E167-5B40-659C-6766F85228B6}"/>
              </a:ext>
            </a:extLst>
          </p:cNvPr>
          <p:cNvSpPr>
            <a:spLocks noGrp="1"/>
          </p:cNvSpPr>
          <p:nvPr>
            <p:ph type="title"/>
          </p:nvPr>
        </p:nvSpPr>
        <p:spPr>
          <a:xfrm>
            <a:off x="838200" y="3015214"/>
            <a:ext cx="10515600" cy="827571"/>
          </a:xfrm>
        </p:spPr>
        <p:txBody>
          <a:bodyPr>
            <a:normAutofit fontScale="90000"/>
          </a:bodyPr>
          <a:lstStyle/>
          <a:p>
            <a:pPr algn="ctr"/>
            <a:r>
              <a:rPr lang="en-US" b="1" dirty="0">
                <a:latin typeface="Amasis MT Pro"/>
              </a:rPr>
              <a:t>Introductions</a:t>
            </a:r>
            <a:br>
              <a:rPr lang="en-US" b="1" dirty="0">
                <a:latin typeface="Amasis MT Pro" panose="02040504050005020304" pitchFamily="18" charset="0"/>
              </a:rPr>
            </a:br>
            <a:br>
              <a:rPr lang="en-US" b="1" dirty="0">
                <a:latin typeface="Amasis MT Pro" panose="02040504050005020304" pitchFamily="18" charset="0"/>
              </a:rPr>
            </a:br>
            <a:r>
              <a:rPr lang="en-US" b="1" dirty="0">
                <a:latin typeface="Amasis MT Pro"/>
              </a:rPr>
              <a:t>Name</a:t>
            </a:r>
            <a:br>
              <a:rPr lang="en-US" b="1" dirty="0">
                <a:latin typeface="Amasis MT Pro" panose="02040504050005020304" pitchFamily="18" charset="0"/>
              </a:rPr>
            </a:br>
            <a:r>
              <a:rPr lang="en-US" b="1" dirty="0">
                <a:latin typeface="Amasis MT Pro"/>
              </a:rPr>
              <a:t>Rank/Position</a:t>
            </a:r>
            <a:br>
              <a:rPr lang="en-US" b="1" dirty="0">
                <a:latin typeface="Amasis MT Pro" panose="02040504050005020304" pitchFamily="18" charset="0"/>
              </a:rPr>
            </a:br>
            <a:r>
              <a:rPr lang="en-US" b="1" dirty="0">
                <a:latin typeface="Amasis MT Pro"/>
              </a:rPr>
              <a:t>Department/Locality</a:t>
            </a:r>
            <a:br>
              <a:rPr lang="en-US" b="1" dirty="0">
                <a:latin typeface="Amasis MT Pro" panose="02040504050005020304" pitchFamily="18" charset="0"/>
              </a:rPr>
            </a:br>
            <a:br>
              <a:rPr lang="en-US" b="1" dirty="0">
                <a:latin typeface="Amasis MT Pro"/>
              </a:rPr>
            </a:br>
            <a:r>
              <a:rPr lang="en-US" sz="4400" b="1" kern="1200" dirty="0">
                <a:latin typeface="+mj-lt"/>
                <a:ea typeface="+mj-ea"/>
                <a:cs typeface="+mj-cs"/>
              </a:rPr>
              <a:t>What’s one word that comes to mind when you think about stress</a:t>
            </a:r>
            <a:r>
              <a:rPr lang="en-US" sz="4400" b="1" kern="1200" dirty="0">
                <a:effectLst/>
                <a:latin typeface="+mj-lt"/>
                <a:ea typeface="+mj-ea"/>
                <a:cs typeface="+mj-cs"/>
              </a:rPr>
              <a:t>?</a:t>
            </a:r>
            <a:endParaRPr lang="en-US" b="1" dirty="0">
              <a:latin typeface="Amasis MT Pro" panose="02040504050005020304" pitchFamily="18" charset="0"/>
            </a:endParaRPr>
          </a:p>
        </p:txBody>
      </p:sp>
    </p:spTree>
    <p:extLst>
      <p:ext uri="{BB962C8B-B14F-4D97-AF65-F5344CB8AC3E}">
        <p14:creationId xmlns:p14="http://schemas.microsoft.com/office/powerpoint/2010/main" val="171960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54436-10E7-91FC-D58C-ED7DC915220A}"/>
              </a:ext>
            </a:extLst>
          </p:cNvPr>
          <p:cNvSpPr>
            <a:spLocks noGrp="1"/>
          </p:cNvSpPr>
          <p:nvPr>
            <p:ph type="title"/>
          </p:nvPr>
        </p:nvSpPr>
        <p:spPr>
          <a:xfrm>
            <a:off x="640080" y="4777739"/>
            <a:ext cx="3418990" cy="1412119"/>
          </a:xfrm>
        </p:spPr>
        <p:txBody>
          <a:bodyPr>
            <a:normAutofit fontScale="90000"/>
          </a:bodyPr>
          <a:lstStyle/>
          <a:p>
            <a:r>
              <a:rPr lang="en-US" sz="3600" b="1">
                <a:latin typeface="Amasis MT Pro" panose="02040504050005020304" pitchFamily="18" charset="0"/>
              </a:rPr>
              <a:t>Building Strong Interpersonal Connections</a:t>
            </a:r>
            <a:br>
              <a:rPr lang="en-US" sz="2400"/>
            </a:br>
            <a:endParaRPr lang="en-US" sz="3400"/>
          </a:p>
        </p:txBody>
      </p:sp>
      <p:pic>
        <p:nvPicPr>
          <p:cNvPr id="5" name="Picture 4" descr="3D rendering of game pieces tied together with a rope">
            <a:extLst>
              <a:ext uri="{FF2B5EF4-FFF2-40B4-BE49-F238E27FC236}">
                <a16:creationId xmlns:a16="http://schemas.microsoft.com/office/drawing/2014/main" id="{8B764E31-99AC-4B03-02A9-DD6ABCE63EA1}"/>
              </a:ext>
            </a:extLst>
          </p:cNvPr>
          <p:cNvPicPr>
            <a:picLocks noChangeAspect="1"/>
          </p:cNvPicPr>
          <p:nvPr/>
        </p:nvPicPr>
        <p:blipFill>
          <a:blip r:embed="rId3"/>
          <a:srcRect t="39753" b="10395"/>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83FDB7-2AF3-899D-9D3F-917733F9F930}"/>
              </a:ext>
            </a:extLst>
          </p:cNvPr>
          <p:cNvSpPr>
            <a:spLocks noGrp="1"/>
          </p:cNvSpPr>
          <p:nvPr>
            <p:ph idx="1"/>
          </p:nvPr>
        </p:nvSpPr>
        <p:spPr>
          <a:xfrm>
            <a:off x="4654294" y="4777739"/>
            <a:ext cx="6897626" cy="1399223"/>
          </a:xfrm>
        </p:spPr>
        <p:txBody>
          <a:bodyPr vert="horz" lIns="91440" tIns="45720" rIns="91440" bIns="45720" rtlCol="0" anchor="ctr">
            <a:normAutofit/>
          </a:bodyPr>
          <a:lstStyle/>
          <a:p>
            <a:pPr marL="0" indent="0">
              <a:buNone/>
            </a:pPr>
            <a:r>
              <a:rPr lang="en-US" sz="2200" b="1">
                <a:latin typeface="Amasis MT Pro"/>
              </a:rPr>
              <a:t>Empathy</a:t>
            </a:r>
          </a:p>
          <a:p>
            <a:pPr marL="0" indent="0">
              <a:buNone/>
            </a:pPr>
            <a:r>
              <a:rPr lang="en-US" sz="2200" b="1">
                <a:latin typeface="Amasis MT Pro"/>
              </a:rPr>
              <a:t>Interpersonal Relationships</a:t>
            </a:r>
          </a:p>
        </p:txBody>
      </p:sp>
    </p:spTree>
    <p:extLst>
      <p:ext uri="{BB962C8B-B14F-4D97-AF65-F5344CB8AC3E}">
        <p14:creationId xmlns:p14="http://schemas.microsoft.com/office/powerpoint/2010/main" val="227570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Brené Brown on Empathy vs Sympathy">
            <a:hlinkClick r:id="" action="ppaction://media"/>
            <a:extLst>
              <a:ext uri="{FF2B5EF4-FFF2-40B4-BE49-F238E27FC236}">
                <a16:creationId xmlns:a16="http://schemas.microsoft.com/office/drawing/2014/main" id="{63AA4E85-F7C9-9EA4-31F4-4211566E5C78}"/>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31215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400" b="1" kern="1200">
                <a:solidFill>
                  <a:srgbClr val="FFFFFF"/>
                </a:solidFill>
                <a:latin typeface="Amasis MT Pro"/>
              </a:rPr>
              <a:t>Interpersonal Relationships</a:t>
            </a:r>
          </a:p>
        </p:txBody>
      </p:sp>
      <p:sp>
        <p:nvSpPr>
          <p:cNvPr id="24" name="Rectangle 2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12011" y="1214703"/>
            <a:ext cx="5053066" cy="1384867"/>
          </a:xfrm>
        </p:spPr>
        <p:txBody>
          <a:bodyPr vert="horz" lIns="91440" tIns="45720" rIns="91440" bIns="45720" rtlCol="0" anchor="t">
            <a:normAutofit/>
          </a:bodyPr>
          <a:lstStyle/>
          <a:p>
            <a:pPr marL="0" indent="0">
              <a:buNone/>
            </a:pPr>
            <a:r>
              <a:rPr lang="en-US" sz="2000">
                <a:latin typeface="Amasis MT Pro"/>
              </a:rPr>
              <a:t>Deepen your interpersonal relationships. Build stronger, more meaningful connections while increasing the engagement and productivity of your team.</a:t>
            </a:r>
            <a:endParaRPr lang="en-US"/>
          </a:p>
        </p:txBody>
      </p:sp>
      <p:sp>
        <p:nvSpPr>
          <p:cNvPr id="15" name="TextBox 14"/>
          <p:cNvSpPr txBox="1"/>
          <p:nvPr/>
        </p:nvSpPr>
        <p:spPr>
          <a:xfrm>
            <a:off x="6570204" y="3671315"/>
            <a:ext cx="5057398" cy="2546605"/>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a:latin typeface="Amasis MT Pro"/>
              </a:rPr>
              <a:t>Set up frequent 15-minute chats or check-ins</a:t>
            </a:r>
          </a:p>
          <a:p>
            <a:pPr marL="342900" indent="-228600">
              <a:lnSpc>
                <a:spcPct val="90000"/>
              </a:lnSpc>
              <a:spcAft>
                <a:spcPts val="600"/>
              </a:spcAft>
              <a:buFont typeface="Arial" panose="020B0604020202020204" pitchFamily="34" charset="0"/>
              <a:buChar char="•"/>
            </a:pPr>
            <a:r>
              <a:rPr lang="en-US" sz="2000">
                <a:latin typeface="Amasis MT Pro"/>
              </a:rPr>
              <a:t>Swap stories of imperfection; be transparent about your learnings</a:t>
            </a:r>
          </a:p>
          <a:p>
            <a:pPr marL="342900" indent="-228600">
              <a:lnSpc>
                <a:spcPct val="90000"/>
              </a:lnSpc>
              <a:spcAft>
                <a:spcPts val="600"/>
              </a:spcAft>
              <a:buFont typeface="Arial" panose="020B0604020202020204" pitchFamily="34" charset="0"/>
              <a:buChar char="•"/>
            </a:pPr>
            <a:r>
              <a:rPr lang="en-US" sz="2000">
                <a:latin typeface="Amasis MT Pro"/>
              </a:rPr>
              <a:t>Laughter relieves stress and acts as social glue</a:t>
            </a:r>
          </a:p>
        </p:txBody>
      </p:sp>
    </p:spTree>
    <p:extLst>
      <p:ext uri="{BB962C8B-B14F-4D97-AF65-F5344CB8AC3E}">
        <p14:creationId xmlns:p14="http://schemas.microsoft.com/office/powerpoint/2010/main" val="3516961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47EBA-6447-1314-3737-CFE5900BA4BA}"/>
              </a:ext>
            </a:extLst>
          </p:cNvPr>
          <p:cNvSpPr>
            <a:spLocks noGrp="1"/>
          </p:cNvSpPr>
          <p:nvPr>
            <p:ph type="title"/>
          </p:nvPr>
        </p:nvSpPr>
        <p:spPr>
          <a:xfrm>
            <a:off x="1424605" y="527428"/>
            <a:ext cx="10044023" cy="877729"/>
          </a:xfrm>
        </p:spPr>
        <p:txBody>
          <a:bodyPr anchor="ctr">
            <a:normAutofit/>
          </a:bodyPr>
          <a:lstStyle/>
          <a:p>
            <a:r>
              <a:rPr lang="en-US" sz="3600" b="1" dirty="0">
                <a:solidFill>
                  <a:schemeClr val="bg1"/>
                </a:solidFill>
                <a:latin typeface="Amasis MT Pro"/>
              </a:rPr>
              <a:t>Viewing Challenges with Optimism</a:t>
            </a:r>
            <a:endParaRPr lang="en-US" sz="3600" b="1" dirty="0">
              <a:solidFill>
                <a:schemeClr val="bg1"/>
              </a:solidFill>
              <a:latin typeface="Amasis MT Pro" panose="02040504050005020304" pitchFamily="18" charset="0"/>
            </a:endParaRPr>
          </a:p>
        </p:txBody>
      </p:sp>
      <p:graphicFrame>
        <p:nvGraphicFramePr>
          <p:cNvPr id="24" name="Content Placeholder 2">
            <a:extLst>
              <a:ext uri="{FF2B5EF4-FFF2-40B4-BE49-F238E27FC236}">
                <a16:creationId xmlns:a16="http://schemas.microsoft.com/office/drawing/2014/main" id="{CE6541C5-A0C5-D5D3-6D16-98EBB173CE0B}"/>
              </a:ext>
            </a:extLst>
          </p:cNvPr>
          <p:cNvGraphicFramePr>
            <a:graphicFrameLocks noGrp="1"/>
          </p:cNvGraphicFramePr>
          <p:nvPr>
            <p:ph idx="1"/>
            <p:extLst>
              <p:ext uri="{D42A27DB-BD31-4B8C-83A1-F6EECF244321}">
                <p14:modId xmlns:p14="http://schemas.microsoft.com/office/powerpoint/2010/main" val="20800169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78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2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2206" y="1608667"/>
            <a:ext cx="2823275" cy="4501127"/>
          </a:xfrm>
        </p:spPr>
        <p:txBody>
          <a:bodyPr vert="horz" lIns="91440" tIns="45720" rIns="91440" bIns="45720" rtlCol="0" anchor="t">
            <a:normAutofit/>
          </a:bodyPr>
          <a:lstStyle/>
          <a:p>
            <a:r>
              <a:rPr lang="en-US" sz="3200" b="1" kern="1200">
                <a:solidFill>
                  <a:srgbClr val="FFFFFF"/>
                </a:solidFill>
                <a:latin typeface="Amasis MT Pro"/>
              </a:rPr>
              <a:t>Optimism</a:t>
            </a:r>
            <a:endParaRPr lang="en-US"/>
          </a:p>
        </p:txBody>
      </p:sp>
      <p:sp>
        <p:nvSpPr>
          <p:cNvPr id="3" name="Content Placeholder 2"/>
          <p:cNvSpPr>
            <a:spLocks noGrp="1"/>
          </p:cNvSpPr>
          <p:nvPr>
            <p:ph idx="1"/>
          </p:nvPr>
        </p:nvSpPr>
        <p:spPr>
          <a:xfrm>
            <a:off x="4385305" y="1371322"/>
            <a:ext cx="3421958" cy="2065226"/>
          </a:xfrm>
        </p:spPr>
        <p:txBody>
          <a:bodyPr vert="horz" lIns="91440" tIns="45720" rIns="91440" bIns="45720" rtlCol="0" anchor="t">
            <a:noAutofit/>
          </a:bodyPr>
          <a:lstStyle/>
          <a:p>
            <a:pPr marL="0" indent="0">
              <a:buNone/>
            </a:pPr>
            <a:r>
              <a:rPr lang="en-US">
                <a:latin typeface="Amasis MT Pro"/>
              </a:rPr>
              <a:t>Believing that a challenging circumstance is temporary and finding the bright side when you don’t feel in control is a super-strength that you can benefit from in times of uncertainty.</a:t>
            </a:r>
          </a:p>
        </p:txBody>
      </p:sp>
      <p:sp>
        <p:nvSpPr>
          <p:cNvPr id="15" name="TextBox 14"/>
          <p:cNvSpPr txBox="1"/>
          <p:nvPr/>
        </p:nvSpPr>
        <p:spPr>
          <a:xfrm>
            <a:off x="8302188" y="2045880"/>
            <a:ext cx="3421957" cy="277725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a:latin typeface="Amasis MT Pro"/>
              </a:rPr>
              <a:t>Optimism can </a:t>
            </a:r>
            <a:br>
              <a:rPr lang="en-US" sz="2000">
                <a:latin typeface="Amasis MT Pro"/>
              </a:rPr>
            </a:br>
            <a:r>
              <a:rPr lang="en-US" sz="2000">
                <a:latin typeface="Amasis MT Pro"/>
              </a:rPr>
              <a:t>be learned- view a setback as fleeting and changeable</a:t>
            </a:r>
          </a:p>
          <a:p>
            <a:pPr marL="342900" indent="-228600">
              <a:lnSpc>
                <a:spcPct val="90000"/>
              </a:lnSpc>
              <a:spcAft>
                <a:spcPts val="600"/>
              </a:spcAft>
              <a:buFont typeface="Arial" panose="020B0604020202020204" pitchFamily="34" charset="0"/>
              <a:buChar char="•"/>
            </a:pPr>
            <a:r>
              <a:rPr lang="en-US" sz="2000">
                <a:latin typeface="Amasis MT Pro"/>
              </a:rPr>
              <a:t>Encourage </a:t>
            </a:r>
            <a:br>
              <a:rPr lang="en-US" sz="2000">
                <a:latin typeface="Amasis MT Pro"/>
              </a:rPr>
            </a:br>
            <a:r>
              <a:rPr lang="en-US" sz="2000">
                <a:latin typeface="Amasis MT Pro"/>
              </a:rPr>
              <a:t>‘blue-sky’ thinking, brainstorm opportunities together</a:t>
            </a:r>
          </a:p>
          <a:p>
            <a:pPr marL="342900" indent="-228600">
              <a:lnSpc>
                <a:spcPct val="90000"/>
              </a:lnSpc>
              <a:spcAft>
                <a:spcPts val="600"/>
              </a:spcAft>
              <a:buFont typeface="Arial" panose="020B0604020202020204" pitchFamily="34" charset="0"/>
              <a:buChar char="•"/>
            </a:pPr>
            <a:r>
              <a:rPr lang="en-US" sz="2000">
                <a:latin typeface="Amasis MT Pro"/>
              </a:rPr>
              <a:t>Look for the good in everything-it is out there</a:t>
            </a:r>
          </a:p>
        </p:txBody>
      </p:sp>
    </p:spTree>
    <p:extLst>
      <p:ext uri="{BB962C8B-B14F-4D97-AF65-F5344CB8AC3E}">
        <p14:creationId xmlns:p14="http://schemas.microsoft.com/office/powerpoint/2010/main" val="141789298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0742"/>
            <a:ext cx="10515600" cy="1325563"/>
          </a:xfrm>
        </p:spPr>
        <p:txBody>
          <a:bodyPr vert="horz" lIns="91440" tIns="45720" rIns="91440" bIns="45720" rtlCol="0" anchor="ctr">
            <a:normAutofit/>
          </a:bodyPr>
          <a:lstStyle/>
          <a:p>
            <a:r>
              <a:rPr lang="en-US" b="1" kern="1200">
                <a:solidFill>
                  <a:srgbClr val="FFFFFF"/>
                </a:solidFill>
                <a:latin typeface="Amasis MT Pro"/>
              </a:rPr>
              <a:t>Flexibility</a:t>
            </a:r>
          </a:p>
        </p:txBody>
      </p:sp>
      <p:cxnSp>
        <p:nvCxnSpPr>
          <p:cNvPr id="22" name="Straight Connector 21">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38529" y="2566148"/>
            <a:ext cx="5110271" cy="1437240"/>
          </a:xfrm>
        </p:spPr>
        <p:txBody>
          <a:bodyPr vert="horz" lIns="91440" tIns="45720" rIns="91440" bIns="45720" rtlCol="0" anchor="t">
            <a:noAutofit/>
          </a:bodyPr>
          <a:lstStyle/>
          <a:p>
            <a:pPr marL="0" indent="0">
              <a:buNone/>
            </a:pPr>
            <a:r>
              <a:rPr lang="en-US">
                <a:latin typeface="Amasis MT Pro"/>
              </a:rPr>
              <a:t>When unknowns arise, showing interest in how people are coping or resisting those changes is critical to the team’s future success.</a:t>
            </a:r>
          </a:p>
        </p:txBody>
      </p:sp>
      <p:sp>
        <p:nvSpPr>
          <p:cNvPr id="15" name="TextBox 14"/>
          <p:cNvSpPr txBox="1"/>
          <p:nvPr/>
        </p:nvSpPr>
        <p:spPr>
          <a:xfrm>
            <a:off x="6256020" y="2566148"/>
            <a:ext cx="5097780" cy="232415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400">
                <a:solidFill>
                  <a:srgbClr val="FFFFFF"/>
                </a:solidFill>
                <a:latin typeface="Amasis MT Pro"/>
              </a:rPr>
              <a:t>Change is personal. Be sensitive to the different ways people approach change</a:t>
            </a:r>
          </a:p>
          <a:p>
            <a:pPr marL="342900" indent="-228600">
              <a:lnSpc>
                <a:spcPct val="90000"/>
              </a:lnSpc>
              <a:spcAft>
                <a:spcPts val="600"/>
              </a:spcAft>
              <a:buFont typeface="Arial" panose="020B0604020202020204" pitchFamily="34" charset="0"/>
              <a:buChar char="•"/>
            </a:pPr>
            <a:r>
              <a:rPr lang="en-US" sz="2400">
                <a:solidFill>
                  <a:srgbClr val="FFFFFF"/>
                </a:solidFill>
                <a:latin typeface="Amasis MT Pro"/>
              </a:rPr>
              <a:t>Acknowledge emotions by discussing them</a:t>
            </a:r>
          </a:p>
          <a:p>
            <a:pPr marL="342900" indent="-228600">
              <a:lnSpc>
                <a:spcPct val="90000"/>
              </a:lnSpc>
              <a:spcAft>
                <a:spcPts val="600"/>
              </a:spcAft>
              <a:buFont typeface="Arial" panose="020B0604020202020204" pitchFamily="34" charset="0"/>
              <a:buChar char="•"/>
            </a:pPr>
            <a:r>
              <a:rPr lang="en-US" sz="2400">
                <a:solidFill>
                  <a:srgbClr val="FFFFFF"/>
                </a:solidFill>
                <a:latin typeface="Amasis MT Pro"/>
              </a:rPr>
              <a:t>Explore alternate solutions</a:t>
            </a:r>
          </a:p>
        </p:txBody>
      </p:sp>
    </p:spTree>
    <p:extLst>
      <p:ext uri="{BB962C8B-B14F-4D97-AF65-F5344CB8AC3E}">
        <p14:creationId xmlns:p14="http://schemas.microsoft.com/office/powerpoint/2010/main" val="94444418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55033" y="1412489"/>
            <a:ext cx="3420734" cy="2181604"/>
          </a:xfrm>
        </p:spPr>
        <p:txBody>
          <a:bodyPr vert="horz" lIns="91440" tIns="45720" rIns="91440" bIns="45720" rtlCol="0" anchor="t">
            <a:normAutofit/>
          </a:bodyPr>
          <a:lstStyle/>
          <a:p>
            <a:r>
              <a:rPr lang="en-US" sz="3600" kern="1200">
                <a:solidFill>
                  <a:srgbClr val="FFFFFF"/>
                </a:solidFill>
                <a:latin typeface="Amasis MT Pro"/>
              </a:rPr>
              <a:t>Reality Testing</a:t>
            </a:r>
          </a:p>
        </p:txBody>
      </p:sp>
      <p:sp>
        <p:nvSpPr>
          <p:cNvPr id="3" name="Content Placeholder 2"/>
          <p:cNvSpPr>
            <a:spLocks noGrp="1"/>
          </p:cNvSpPr>
          <p:nvPr>
            <p:ph idx="1"/>
          </p:nvPr>
        </p:nvSpPr>
        <p:spPr>
          <a:xfrm>
            <a:off x="4536927" y="1250096"/>
            <a:ext cx="2926080" cy="4363844"/>
          </a:xfrm>
        </p:spPr>
        <p:txBody>
          <a:bodyPr vert="horz" lIns="91440" tIns="45720" rIns="91440" bIns="45720" rtlCol="0" anchor="t">
            <a:normAutofit/>
          </a:bodyPr>
          <a:lstStyle/>
          <a:p>
            <a:pPr marL="0" indent="0">
              <a:buNone/>
            </a:pPr>
            <a:r>
              <a:rPr lang="en-US">
                <a:latin typeface="Amasis MT Pro"/>
              </a:rPr>
              <a:t>Maintaining a realistic perspective is a vital leadership skill to ensure you are a guiding compass for your team in a quickly changing environment.</a:t>
            </a:r>
          </a:p>
        </p:txBody>
      </p:sp>
      <p:sp>
        <p:nvSpPr>
          <p:cNvPr id="15" name="TextBox 14"/>
          <p:cNvSpPr txBox="1"/>
          <p:nvPr/>
        </p:nvSpPr>
        <p:spPr>
          <a:xfrm>
            <a:off x="7602163" y="2236948"/>
            <a:ext cx="4187749" cy="2390140"/>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err="1">
                <a:latin typeface="Amasis MT Pro"/>
              </a:rPr>
              <a:t>Gut-check+fact-check</a:t>
            </a:r>
            <a:r>
              <a:rPr lang="en-US" sz="2000">
                <a:latin typeface="Amasis MT Pro"/>
              </a:rPr>
              <a:t> = balance emotions with data</a:t>
            </a:r>
            <a:endParaRPr lang="en-US"/>
          </a:p>
          <a:p>
            <a:pPr marL="342900" indent="-228600">
              <a:lnSpc>
                <a:spcPct val="90000"/>
              </a:lnSpc>
              <a:spcAft>
                <a:spcPts val="600"/>
              </a:spcAft>
              <a:buFont typeface="Arial" panose="020B0604020202020204" pitchFamily="34" charset="0"/>
              <a:buChar char="•"/>
            </a:pPr>
            <a:r>
              <a:rPr lang="en-US" sz="2000">
                <a:latin typeface="Amasis MT Pro"/>
              </a:rPr>
              <a:t>Identify what </a:t>
            </a:r>
            <a:br>
              <a:rPr lang="en-US" sz="2000">
                <a:latin typeface="Amasis MT Pro"/>
              </a:rPr>
            </a:br>
            <a:r>
              <a:rPr lang="en-US" sz="2000">
                <a:latin typeface="Amasis MT Pro"/>
              </a:rPr>
              <a:t>is clouding judgment</a:t>
            </a:r>
          </a:p>
          <a:p>
            <a:pPr marL="342900" indent="-228600">
              <a:lnSpc>
                <a:spcPct val="90000"/>
              </a:lnSpc>
              <a:spcAft>
                <a:spcPts val="600"/>
              </a:spcAft>
              <a:buFont typeface="Arial" panose="020B0604020202020204" pitchFamily="34" charset="0"/>
              <a:buChar char="•"/>
            </a:pPr>
            <a:r>
              <a:rPr lang="en-US" sz="2000">
                <a:latin typeface="Amasis MT Pro"/>
              </a:rPr>
              <a:t>Check the perspective of someone outside of the situation</a:t>
            </a:r>
          </a:p>
        </p:txBody>
      </p:sp>
    </p:spTree>
    <p:extLst>
      <p:ext uri="{BB962C8B-B14F-4D97-AF65-F5344CB8AC3E}">
        <p14:creationId xmlns:p14="http://schemas.microsoft.com/office/powerpoint/2010/main" val="3990699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F09E2886-E007-9DD6-834E-1B6C97325E4B}"/>
              </a:ext>
            </a:extLst>
          </p:cNvPr>
          <p:cNvPicPr>
            <a:picLocks noChangeAspect="1"/>
          </p:cNvPicPr>
          <p:nvPr/>
        </p:nvPicPr>
        <p:blipFill>
          <a:blip r:embed="rId3"/>
          <a:srcRect l="25488" r="21853"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9830A-CB67-DE4F-1F29-DC2E5E774060}"/>
              </a:ext>
            </a:extLst>
          </p:cNvPr>
          <p:cNvSpPr>
            <a:spLocks noGrp="1"/>
          </p:cNvSpPr>
          <p:nvPr>
            <p:ph type="title"/>
          </p:nvPr>
        </p:nvSpPr>
        <p:spPr>
          <a:xfrm>
            <a:off x="6115317" y="405685"/>
            <a:ext cx="5464968" cy="1559301"/>
          </a:xfrm>
        </p:spPr>
        <p:txBody>
          <a:bodyPr>
            <a:normAutofit fontScale="90000"/>
          </a:bodyPr>
          <a:lstStyle/>
          <a:p>
            <a:r>
              <a:rPr lang="en-US" sz="4000" b="1" kern="100">
                <a:effectLst/>
                <a:latin typeface="Amasis MT Pro" panose="02040504050005020304" pitchFamily="18" charset="0"/>
                <a:ea typeface="Calibri" panose="020F0502020204030204" pitchFamily="34" charset="0"/>
                <a:cs typeface="Times New Roman" panose="02020603050405020304" pitchFamily="18" charset="0"/>
              </a:rPr>
              <a:t>Creating an EI Strategy for Stress Management</a:t>
            </a:r>
            <a:endParaRPr lang="en-US" sz="4000" b="1">
              <a:latin typeface="Amasis MT Pro" panose="02040504050005020304" pitchFamily="18" charset="0"/>
            </a:endParaRPr>
          </a:p>
        </p:txBody>
      </p:sp>
      <p:sp>
        <p:nvSpPr>
          <p:cNvPr id="3" name="Content Placeholder 2">
            <a:extLst>
              <a:ext uri="{FF2B5EF4-FFF2-40B4-BE49-F238E27FC236}">
                <a16:creationId xmlns:a16="http://schemas.microsoft.com/office/drawing/2014/main" id="{58F94DCD-4C53-EBD0-DEB0-F60AF19CD50B}"/>
              </a:ext>
            </a:extLst>
          </p:cNvPr>
          <p:cNvSpPr>
            <a:spLocks noGrp="1"/>
          </p:cNvSpPr>
          <p:nvPr>
            <p:ph idx="1"/>
          </p:nvPr>
        </p:nvSpPr>
        <p:spPr>
          <a:xfrm>
            <a:off x="6224131" y="1964986"/>
            <a:ext cx="5247340" cy="4893014"/>
          </a:xfrm>
        </p:spPr>
        <p:txBody>
          <a:bodyPr anchor="ctr">
            <a:normAutofit lnSpcReduction="10000"/>
          </a:bodyPr>
          <a:lstStyle/>
          <a:p>
            <a:pPr marL="0" indent="0">
              <a:buNone/>
            </a:pPr>
            <a:r>
              <a:rPr lang="en-US" sz="2800" b="1" dirty="0">
                <a:latin typeface="Amasis MT Pro" panose="02040504050005020304"/>
              </a:rPr>
              <a:t>Divide into groups, </a:t>
            </a:r>
          </a:p>
          <a:p>
            <a:pPr marL="0" indent="0">
              <a:buNone/>
            </a:pPr>
            <a:endParaRPr lang="en-US" b="1">
              <a:latin typeface="Amasis MT Pro" panose="02040504050005020304"/>
            </a:endParaRPr>
          </a:p>
          <a:p>
            <a:pPr marL="0" indent="0">
              <a:buNone/>
            </a:pPr>
            <a:r>
              <a:rPr lang="en-US" sz="2800" b="1" dirty="0">
                <a:latin typeface="Amasis MT Pro" panose="02040504050005020304"/>
              </a:rPr>
              <a:t>Develop practical strategies firefighters can use daily to incorporate EI into stress management.</a:t>
            </a:r>
          </a:p>
          <a:p>
            <a:pPr marL="0" indent="0">
              <a:buNone/>
            </a:pPr>
            <a:endParaRPr lang="en-US" sz="2000" b="1" dirty="0">
              <a:latin typeface="Amasis MT Pro" panose="02040504050005020304"/>
            </a:endParaRPr>
          </a:p>
          <a:p>
            <a:pPr marL="0" indent="0">
              <a:buNone/>
            </a:pPr>
            <a:r>
              <a:rPr lang="en-US" sz="2000" dirty="0">
                <a:latin typeface="Amasis MT Pro" panose="02040504050005020304"/>
              </a:rPr>
              <a:t>What’s one EI practice you can use at the start of your shift?</a:t>
            </a:r>
          </a:p>
          <a:p>
            <a:pPr marL="0" indent="0">
              <a:buNone/>
            </a:pPr>
            <a:r>
              <a:rPr lang="en-US" sz="2000" dirty="0">
                <a:latin typeface="Amasis MT Pro" panose="02040504050005020304"/>
              </a:rPr>
              <a:t>How can you reset after a high-stress call?</a:t>
            </a:r>
          </a:p>
          <a:p>
            <a:pPr marL="0" indent="0">
              <a:buNone/>
            </a:pPr>
            <a:endParaRPr lang="en-US" b="1">
              <a:latin typeface="Amasis MT Pro" panose="02040504050005020304"/>
            </a:endParaRPr>
          </a:p>
          <a:p>
            <a:pPr marL="0" indent="0">
              <a:buNone/>
            </a:pPr>
            <a:r>
              <a:rPr lang="en-US" sz="2800" b="1" dirty="0">
                <a:latin typeface="Amasis MT Pro" panose="02040504050005020304"/>
              </a:rPr>
              <a:t>Share insights with the group.</a:t>
            </a:r>
          </a:p>
          <a:p>
            <a:pPr marL="457200" marR="0" lvl="1" indent="0">
              <a:spcAft>
                <a:spcPts val="800"/>
              </a:spcAft>
              <a:buSzPts val="1000"/>
              <a:buNone/>
              <a:tabLst>
                <a:tab pos="914400" algn="l"/>
              </a:tabLst>
            </a:pPr>
            <a:endParaRPr lang="en-US" sz="2200" b="1" kern="100">
              <a:effectLst/>
              <a:latin typeface="Amasis MT Pro" panose="020405040500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706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1000941" y="685801"/>
            <a:ext cx="3494859" cy="5491162"/>
          </a:xfrm>
        </p:spPr>
        <p:txBody>
          <a:bodyPr>
            <a:normAutofit/>
          </a:bodyPr>
          <a:lstStyle/>
          <a:p>
            <a:pPr algn="ctr"/>
            <a:r>
              <a:rPr lang="en-US" b="1" dirty="0">
                <a:latin typeface="Amasis MT Pro"/>
              </a:rPr>
              <a:t>Key Takeaways</a:t>
            </a:r>
            <a:endParaRPr b="1" dirty="0">
              <a:latin typeface="Amasis MT Pro"/>
            </a:endParaRPr>
          </a:p>
        </p:txBody>
      </p:sp>
      <p:graphicFrame>
        <p:nvGraphicFramePr>
          <p:cNvPr id="5" name="Content Placeholder 2">
            <a:extLst>
              <a:ext uri="{FF2B5EF4-FFF2-40B4-BE49-F238E27FC236}">
                <a16:creationId xmlns:a16="http://schemas.microsoft.com/office/drawing/2014/main" id="{F03C3F4B-3478-C791-2DDC-B1494D258E32}"/>
              </a:ext>
            </a:extLst>
          </p:cNvPr>
          <p:cNvGraphicFramePr>
            <a:graphicFrameLocks noGrp="1"/>
          </p:cNvGraphicFramePr>
          <p:nvPr>
            <p:ph idx="1"/>
            <p:extLst>
              <p:ext uri="{D42A27DB-BD31-4B8C-83A1-F6EECF244321}">
                <p14:modId xmlns:p14="http://schemas.microsoft.com/office/powerpoint/2010/main" val="171443689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E0588-3DE5-F25C-4077-81B2965C8814}"/>
              </a:ext>
            </a:extLst>
          </p:cNvPr>
          <p:cNvSpPr>
            <a:spLocks noGrp="1"/>
          </p:cNvSpPr>
          <p:nvPr>
            <p:ph type="title"/>
          </p:nvPr>
        </p:nvSpPr>
        <p:spPr>
          <a:xfrm>
            <a:off x="572666" y="1104380"/>
            <a:ext cx="4368602" cy="818181"/>
          </a:xfrm>
        </p:spPr>
        <p:txBody>
          <a:bodyPr anchor="b">
            <a:normAutofit fontScale="90000"/>
          </a:bodyPr>
          <a:lstStyle/>
          <a:p>
            <a:r>
              <a:rPr lang="en-US" sz="5400" b="1" dirty="0">
                <a:latin typeface="Amasis MT Pro" panose="02040504050005020304" pitchFamily="18" charset="0"/>
              </a:rPr>
              <a:t>Next Steps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874D1B-6633-B5E0-BA7E-9518B8DC4ED2}"/>
              </a:ext>
            </a:extLst>
          </p:cNvPr>
          <p:cNvSpPr>
            <a:spLocks noGrp="1"/>
          </p:cNvSpPr>
          <p:nvPr>
            <p:ph idx="1"/>
          </p:nvPr>
        </p:nvSpPr>
        <p:spPr>
          <a:xfrm>
            <a:off x="551735" y="2729946"/>
            <a:ext cx="4574750" cy="3320668"/>
          </a:xfrm>
        </p:spPr>
        <p:txBody>
          <a:bodyPr>
            <a:noAutofit/>
          </a:bodyPr>
          <a:lstStyle/>
          <a:p>
            <a:pPr marL="0" indent="0">
              <a:buNone/>
            </a:pPr>
            <a:r>
              <a:rPr lang="en-US" sz="2000" b="1" dirty="0">
                <a:latin typeface="Amasis MT Pro" panose="02040504050005020304" pitchFamily="18" charset="0"/>
              </a:rPr>
              <a:t>Take an Emotional Intelligence Inventory/Assessment</a:t>
            </a:r>
          </a:p>
          <a:p>
            <a:pPr marL="0" indent="0">
              <a:buNone/>
            </a:pPr>
            <a:endParaRPr lang="en-US" sz="2000" b="1" dirty="0">
              <a:latin typeface="Amasis MT Pro" panose="02040504050005020304" pitchFamily="18" charset="0"/>
            </a:endParaRPr>
          </a:p>
          <a:p>
            <a:pPr marL="0" indent="0">
              <a:buNone/>
            </a:pPr>
            <a:r>
              <a:rPr lang="en-US" sz="2000" b="1" dirty="0">
                <a:latin typeface="Amasis MT Pro" panose="02040504050005020304" pitchFamily="18" charset="0"/>
              </a:rPr>
              <a:t>Identify areas for improvement </a:t>
            </a:r>
          </a:p>
          <a:p>
            <a:pPr marL="0" indent="0">
              <a:buNone/>
            </a:pPr>
            <a:endParaRPr lang="en-US" sz="2000" b="1" dirty="0">
              <a:latin typeface="Amasis MT Pro" panose="02040504050005020304" pitchFamily="18" charset="0"/>
            </a:endParaRPr>
          </a:p>
          <a:p>
            <a:pPr marL="0" indent="0">
              <a:buNone/>
            </a:pPr>
            <a:r>
              <a:rPr lang="en-US" sz="2000" b="1" dirty="0">
                <a:latin typeface="Amasis MT Pro" panose="02040504050005020304" pitchFamily="18" charset="0"/>
              </a:rPr>
              <a:t>Develop an improvement plan</a:t>
            </a:r>
          </a:p>
          <a:p>
            <a:pPr marL="0" indent="0">
              <a:buNone/>
            </a:pPr>
            <a:endParaRPr lang="en-US" sz="2000" b="1" dirty="0">
              <a:latin typeface="Amasis MT Pro" panose="02040504050005020304" pitchFamily="18" charset="0"/>
            </a:endParaRPr>
          </a:p>
          <a:p>
            <a:pPr marL="0" indent="0">
              <a:buNone/>
            </a:pPr>
            <a:r>
              <a:rPr lang="en-US" sz="2000" b="1" dirty="0">
                <a:latin typeface="Amasis MT Pro" panose="02040504050005020304" pitchFamily="18" charset="0"/>
              </a:rPr>
              <a:t>Kirsten Martin</a:t>
            </a:r>
          </a:p>
          <a:p>
            <a:pPr marL="0" indent="0">
              <a:buNone/>
            </a:pPr>
            <a:r>
              <a:rPr lang="en-US" sz="2000" b="1" dirty="0">
                <a:latin typeface="Amasis MT Pro" panose="02040504050005020304" pitchFamily="18" charset="0"/>
                <a:hlinkClick r:id="rId3"/>
              </a:rPr>
              <a:t>Kirsten@martineq.net</a:t>
            </a:r>
            <a:endParaRPr lang="en-US" sz="2000" b="1" dirty="0">
              <a:latin typeface="Amasis MT Pro" panose="02040504050005020304" pitchFamily="18" charset="0"/>
            </a:endParaRPr>
          </a:p>
          <a:p>
            <a:pPr marL="0" indent="0">
              <a:buNone/>
            </a:pPr>
            <a:r>
              <a:rPr lang="en-US" sz="2000" b="1" dirty="0">
                <a:latin typeface="Amasis MT Pro" panose="02040504050005020304" pitchFamily="18" charset="0"/>
              </a:rPr>
              <a:t>804-432-3555</a:t>
            </a:r>
          </a:p>
        </p:txBody>
      </p:sp>
      <p:pic>
        <p:nvPicPr>
          <p:cNvPr id="5" name="Picture 4" descr="Desk with productivity items">
            <a:extLst>
              <a:ext uri="{FF2B5EF4-FFF2-40B4-BE49-F238E27FC236}">
                <a16:creationId xmlns:a16="http://schemas.microsoft.com/office/drawing/2014/main" id="{C6D0B627-B138-16B9-C4CD-34727EC95CF4}"/>
              </a:ext>
            </a:extLst>
          </p:cNvPr>
          <p:cNvPicPr>
            <a:picLocks noChangeAspect="1"/>
          </p:cNvPicPr>
          <p:nvPr/>
        </p:nvPicPr>
        <p:blipFill>
          <a:blip r:embed="rId4"/>
          <a:srcRect l="23371" r="96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701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F9366-345B-2627-3B44-4D34087586B5}"/>
              </a:ext>
            </a:extLst>
          </p:cNvPr>
          <p:cNvSpPr>
            <a:spLocks noGrp="1"/>
          </p:cNvSpPr>
          <p:nvPr>
            <p:ph type="title"/>
          </p:nvPr>
        </p:nvSpPr>
        <p:spPr>
          <a:xfrm>
            <a:off x="391886" y="350196"/>
            <a:ext cx="5503817" cy="1624520"/>
          </a:xfrm>
        </p:spPr>
        <p:txBody>
          <a:bodyPr anchor="ctr">
            <a:normAutofit/>
          </a:bodyPr>
          <a:lstStyle/>
          <a:p>
            <a:pPr algn="ctr"/>
            <a:r>
              <a:rPr lang="en-US" altLang="en-US" sz="4200" b="1" dirty="0">
                <a:latin typeface="Amasis MT Pro" panose="02040504050005020304" pitchFamily="18" charset="0"/>
              </a:rPr>
              <a:t>What is Emotional  Intelligence (EI)?</a:t>
            </a:r>
            <a:endParaRPr lang="en-US" sz="4200" dirty="0">
              <a:latin typeface="Amasis MT Pro" panose="02040504050005020304" pitchFamily="18" charset="0"/>
            </a:endParaRPr>
          </a:p>
        </p:txBody>
      </p:sp>
      <p:sp>
        <p:nvSpPr>
          <p:cNvPr id="3" name="Content Placeholder 2">
            <a:extLst>
              <a:ext uri="{FF2B5EF4-FFF2-40B4-BE49-F238E27FC236}">
                <a16:creationId xmlns:a16="http://schemas.microsoft.com/office/drawing/2014/main" id="{F9349243-9B5E-6994-2925-27CD895FAAAA}"/>
              </a:ext>
            </a:extLst>
          </p:cNvPr>
          <p:cNvSpPr>
            <a:spLocks noGrp="1"/>
          </p:cNvSpPr>
          <p:nvPr>
            <p:ph idx="1"/>
          </p:nvPr>
        </p:nvSpPr>
        <p:spPr>
          <a:xfrm>
            <a:off x="761802" y="2743200"/>
            <a:ext cx="4646905" cy="3613149"/>
          </a:xfrm>
        </p:spPr>
        <p:txBody>
          <a:bodyPr anchor="ctr">
            <a:normAutofit/>
          </a:bodyPr>
          <a:lstStyle/>
          <a:p>
            <a:pPr marL="0" indent="0" algn="ctr">
              <a:buNone/>
            </a:pPr>
            <a:r>
              <a:rPr lang="en-US" sz="3200" b="1">
                <a:latin typeface="Amasis MT Pro" panose="02040504050005020304" pitchFamily="18" charset="0"/>
              </a:rPr>
              <a:t>The ability to recognize, understand, manage, and influence emotions in yourself and others.</a:t>
            </a:r>
          </a:p>
          <a:p>
            <a:pPr marL="0" indent="0">
              <a:buNone/>
            </a:pPr>
            <a:endParaRPr lang="en-US" sz="2000"/>
          </a:p>
        </p:txBody>
      </p:sp>
      <p:pic>
        <p:nvPicPr>
          <p:cNvPr id="6" name="Picture 5" descr="Different colored question marks">
            <a:extLst>
              <a:ext uri="{FF2B5EF4-FFF2-40B4-BE49-F238E27FC236}">
                <a16:creationId xmlns:a16="http://schemas.microsoft.com/office/drawing/2014/main" id="{5E0E1322-6C21-3DFB-8F35-F18172EE8DF4}"/>
              </a:ext>
            </a:extLst>
          </p:cNvPr>
          <p:cNvPicPr>
            <a:picLocks noChangeAspect="1"/>
          </p:cNvPicPr>
          <p:nvPr/>
        </p:nvPicPr>
        <p:blipFill>
          <a:blip r:embed="rId3"/>
          <a:srcRect l="23279" r="26665"/>
          <a:stretch/>
        </p:blipFill>
        <p:spPr>
          <a:xfrm>
            <a:off x="6096000" y="1"/>
            <a:ext cx="6102825" cy="6858000"/>
          </a:xfrm>
          <a:prstGeom prst="rect">
            <a:avLst/>
          </a:prstGeom>
        </p:spPr>
      </p:pic>
    </p:spTree>
    <p:extLst>
      <p:ext uri="{BB962C8B-B14F-4D97-AF65-F5344CB8AC3E}">
        <p14:creationId xmlns:p14="http://schemas.microsoft.com/office/powerpoint/2010/main" val="113150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219" y="0"/>
            <a:ext cx="6843562" cy="6858000"/>
          </a:xfrm>
          <a:prstGeom prst="rect">
            <a:avLst/>
          </a:prstGeom>
        </p:spPr>
      </p:pic>
    </p:spTree>
    <p:extLst>
      <p:ext uri="{BB962C8B-B14F-4D97-AF65-F5344CB8AC3E}">
        <p14:creationId xmlns:p14="http://schemas.microsoft.com/office/powerpoint/2010/main" val="250703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FB2-5D2F-EE7B-F63D-0464608340AE}"/>
              </a:ext>
            </a:extLst>
          </p:cNvPr>
          <p:cNvSpPr>
            <a:spLocks noGrp="1"/>
          </p:cNvSpPr>
          <p:nvPr>
            <p:ph type="title"/>
          </p:nvPr>
        </p:nvSpPr>
        <p:spPr>
          <a:xfrm>
            <a:off x="418674" y="410423"/>
            <a:ext cx="3901814" cy="2607733"/>
          </a:xfrm>
        </p:spPr>
        <p:txBody>
          <a:bodyPr vert="horz" lIns="91440" tIns="45720" rIns="91440" bIns="45720" rtlCol="0" anchor="b">
            <a:normAutofit/>
          </a:bodyPr>
          <a:lstStyle/>
          <a:p>
            <a:pPr algn="ctr"/>
            <a:r>
              <a:rPr lang="en-US" sz="3600" b="1" dirty="0">
                <a:latin typeface="Amasis MT Pro" panose="02040504050005020304" pitchFamily="18" charset="0"/>
              </a:rPr>
              <a:t>Why is EI Important to Public Safety?</a:t>
            </a:r>
          </a:p>
        </p:txBody>
      </p:sp>
      <p:graphicFrame>
        <p:nvGraphicFramePr>
          <p:cNvPr id="27" name="Content Placeholder 2">
            <a:extLst>
              <a:ext uri="{FF2B5EF4-FFF2-40B4-BE49-F238E27FC236}">
                <a16:creationId xmlns:a16="http://schemas.microsoft.com/office/drawing/2014/main" id="{56EE31E9-B307-E6BE-7915-7110D6B9DFAA}"/>
              </a:ext>
            </a:extLst>
          </p:cNvPr>
          <p:cNvGraphicFramePr>
            <a:graphicFrameLocks noGrp="1"/>
          </p:cNvGraphicFramePr>
          <p:nvPr>
            <p:ph sz="half" idx="1"/>
            <p:extLst>
              <p:ext uri="{D42A27DB-BD31-4B8C-83A1-F6EECF244321}">
                <p14:modId xmlns:p14="http://schemas.microsoft.com/office/powerpoint/2010/main" val="27440944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399" y="3846964"/>
            <a:ext cx="4688364" cy="2291397"/>
          </a:xfrm>
          <a:prstGeom prst="rect">
            <a:avLst/>
          </a:prstGeom>
        </p:spPr>
        <p:txBody>
          <a:bodyPr wrap="square">
            <a:spAutoFit/>
          </a:bodyPr>
          <a:lstStyle/>
          <a:p>
            <a:pPr algn="ctr">
              <a:lnSpc>
                <a:spcPct val="90000"/>
              </a:lnSpc>
              <a:spcAft>
                <a:spcPts val="342"/>
              </a:spcAft>
            </a:pPr>
            <a:r>
              <a:rPr lang="en-US" sz="2200" dirty="0">
                <a:latin typeface="Amasis MT Pro" panose="02040504050005020304" pitchFamily="18" charset="0"/>
              </a:rPr>
              <a:t>Emotional Intelligence has been shown to reduce stress, improve decision-making skills, promote effective communication, reduce burnout, increase job satisfaction and retention among emergency workers.</a:t>
            </a:r>
          </a:p>
          <a:p>
            <a:pPr algn="ctr">
              <a:lnSpc>
                <a:spcPct val="90000"/>
              </a:lnSpc>
              <a:spcAft>
                <a:spcPts val="342"/>
              </a:spcAft>
            </a:pPr>
            <a:r>
              <a:rPr lang="en-US" sz="2200" dirty="0">
                <a:latin typeface="Amasis MT Pro" panose="02040504050005020304" pitchFamily="18" charset="0"/>
              </a:rPr>
              <a:t> (Couper, 2014)</a:t>
            </a:r>
          </a:p>
        </p:txBody>
      </p:sp>
    </p:spTree>
    <p:extLst>
      <p:ext uri="{BB962C8B-B14F-4D97-AF65-F5344CB8AC3E}">
        <p14:creationId xmlns:p14="http://schemas.microsoft.com/office/powerpoint/2010/main" val="79947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B366D2-095E-EB74-F6F3-11DE95CA4B72}"/>
              </a:ext>
            </a:extLst>
          </p:cNvPr>
          <p:cNvSpPr>
            <a:spLocks noGrp="1"/>
          </p:cNvSpPr>
          <p:nvPr>
            <p:ph type="title"/>
          </p:nvPr>
        </p:nvSpPr>
        <p:spPr>
          <a:xfrm>
            <a:off x="838200" y="673770"/>
            <a:ext cx="3220329" cy="2027227"/>
          </a:xfrm>
        </p:spPr>
        <p:txBody>
          <a:bodyPr anchor="t">
            <a:normAutofit/>
          </a:bodyPr>
          <a:lstStyle/>
          <a:p>
            <a:r>
              <a:rPr lang="en-US" sz="3800" b="1">
                <a:solidFill>
                  <a:srgbClr val="FFFFFF"/>
                </a:solidFill>
                <a:latin typeface="Amasis MT Pro" panose="02040504050005020304" pitchFamily="18" charset="0"/>
              </a:rPr>
              <a:t>Five Key Components of EI</a:t>
            </a:r>
            <a:endParaRPr lang="en-US" sz="3800">
              <a:solidFill>
                <a:srgbClr val="FFFFFF"/>
              </a:solidFill>
              <a:latin typeface="Amasis MT Pro" panose="02040504050005020304" pitchFamily="18" charset="0"/>
            </a:endParaRPr>
          </a:p>
        </p:txBody>
      </p:sp>
      <p:graphicFrame>
        <p:nvGraphicFramePr>
          <p:cNvPr id="22" name="Content Placeholder 2">
            <a:extLst>
              <a:ext uri="{FF2B5EF4-FFF2-40B4-BE49-F238E27FC236}">
                <a16:creationId xmlns:a16="http://schemas.microsoft.com/office/drawing/2014/main" id="{7AC1F6BD-211E-A831-1A1A-B888FEB740FD}"/>
              </a:ext>
            </a:extLst>
          </p:cNvPr>
          <p:cNvGraphicFramePr>
            <a:graphicFrameLocks noGrp="1"/>
          </p:cNvGraphicFramePr>
          <p:nvPr>
            <p:ph idx="1"/>
            <p:extLst>
              <p:ext uri="{D42A27DB-BD31-4B8C-83A1-F6EECF244321}">
                <p14:modId xmlns:p14="http://schemas.microsoft.com/office/powerpoint/2010/main" val="238892879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hart, diagram, sunburst chart&#10;&#10;AI-generated content may be incorrect.">
            <a:extLst>
              <a:ext uri="{FF2B5EF4-FFF2-40B4-BE49-F238E27FC236}">
                <a16:creationId xmlns:a16="http://schemas.microsoft.com/office/drawing/2014/main" id="{EC1AEB64-9043-8AB7-83AD-295BA5C94A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967783"/>
            <a:ext cx="1705971" cy="1890216"/>
          </a:xfrm>
          <a:prstGeom prst="rect">
            <a:avLst/>
          </a:prstGeom>
        </p:spPr>
      </p:pic>
    </p:spTree>
    <p:extLst>
      <p:ext uri="{BB962C8B-B14F-4D97-AF65-F5344CB8AC3E}">
        <p14:creationId xmlns:p14="http://schemas.microsoft.com/office/powerpoint/2010/main" val="325821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 name="Rectangle 218">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3" name="Shape 477"/>
          <p:cNvSpPr txBox="1">
            <a:spLocks noGrp="1"/>
          </p:cNvSpPr>
          <p:nvPr>
            <p:ph type="title"/>
          </p:nvPr>
        </p:nvSpPr>
        <p:spPr>
          <a:xfrm>
            <a:off x="971397" y="1690158"/>
            <a:ext cx="6564657" cy="3384998"/>
          </a:xfrm>
          <a:prstGeom prst="rect">
            <a:avLst/>
          </a:prstGeom>
        </p:spPr>
        <p:txBody>
          <a:bodyPr vert="horz" lIns="91440" tIns="45720" rIns="91440" bIns="45720" rtlCol="0" anchor="b">
            <a:normAutofit fontScale="90000"/>
          </a:bodyPr>
          <a:lstStyle>
            <a:lvl1pPr>
              <a:defRPr sz="3200" i="1"/>
            </a:lvl1pPr>
          </a:lstStyle>
          <a:p>
            <a:r>
              <a:rPr lang="en-US" sz="4300" b="1" kern="1200" dirty="0">
                <a:solidFill>
                  <a:srgbClr val="FFFFFF"/>
                </a:solidFill>
                <a:latin typeface="Amasis MT Pro" panose="02040504050005020304"/>
              </a:rPr>
              <a:t>Between stimulus and response there is a space. In that space is our power to choose our response. In our response lies our growth and our freedom.</a:t>
            </a:r>
          </a:p>
        </p:txBody>
      </p:sp>
      <p:sp>
        <p:nvSpPr>
          <p:cNvPr id="214" name="Shape 478"/>
          <p:cNvSpPr txBox="1"/>
          <p:nvPr/>
        </p:nvSpPr>
        <p:spPr>
          <a:xfrm>
            <a:off x="7703192" y="2032259"/>
            <a:ext cx="3633923" cy="2397488"/>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marR="40639">
              <a:lnSpc>
                <a:spcPct val="90000"/>
              </a:lnSpc>
              <a:spcBef>
                <a:spcPts val="1000"/>
              </a:spcBef>
              <a:defRPr sz="1800">
                <a:uFill>
                  <a:solidFill>
                    <a:srgbClr val="000000"/>
                  </a:solidFill>
                </a:uFill>
                <a:latin typeface="Arial"/>
                <a:ea typeface="Arial"/>
                <a:cs typeface="Arial"/>
                <a:sym typeface="Arial"/>
              </a:defRPr>
            </a:pPr>
            <a:r>
              <a:rPr lang="en-US" sz="2000" kern="1200">
                <a:solidFill>
                  <a:srgbClr val="FFFFFF"/>
                </a:solidFill>
                <a:latin typeface="+mn-lt"/>
                <a:ea typeface="+mn-ea"/>
                <a:cs typeface="+mn-cs"/>
              </a:rPr>
              <a:t>Viktor Frankl ideas discussed by Stephen R. Covey</a:t>
            </a:r>
          </a:p>
        </p:txBody>
      </p:sp>
      <p:cxnSp>
        <p:nvCxnSpPr>
          <p:cNvPr id="221" name="Straight Connector 2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23"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2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Picture 3">
            <a:extLst>
              <a:ext uri="{FF2B5EF4-FFF2-40B4-BE49-F238E27FC236}">
                <a16:creationId xmlns:a16="http://schemas.microsoft.com/office/drawing/2014/main" id="{91DE3BA7-FD87-2ADD-F2BA-309BD751F997}"/>
              </a:ext>
            </a:extLst>
          </p:cNvPr>
          <p:cNvPicPr>
            <a:picLocks noChangeAspect="1"/>
          </p:cNvPicPr>
          <p:nvPr/>
        </p:nvPicPr>
        <p:blipFill>
          <a:blip r:embed="rId3"/>
          <a:stretch>
            <a:fillRect/>
          </a:stretch>
        </p:blipFill>
        <p:spPr>
          <a:xfrm>
            <a:off x="7968777" y="4012428"/>
            <a:ext cx="2935616" cy="1929119"/>
          </a:xfrm>
          <a:prstGeom prst="rect">
            <a:avLst/>
          </a:prstGeom>
        </p:spPr>
      </p:pic>
    </p:spTree>
    <p:extLst>
      <p:ext uri="{BB962C8B-B14F-4D97-AF65-F5344CB8AC3E}">
        <p14:creationId xmlns:p14="http://schemas.microsoft.com/office/powerpoint/2010/main" val="37018984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13"/>
                                        </p:tgtEl>
                                        <p:attrNameLst>
                                          <p:attrName>style.visibility</p:attrName>
                                        </p:attrNameLst>
                                      </p:cBhvr>
                                      <p:to>
                                        <p:strVal val="visible"/>
                                      </p:to>
                                    </p:set>
                                    <p:animEffect transition="in" filter="fade">
                                      <p:cBhvr>
                                        <p:cTn id="7" dur="4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FEE209-5490-F9FD-204C-6B2B2730B56F}"/>
              </a:ext>
            </a:extLst>
          </p:cNvPr>
          <p:cNvSpPr>
            <a:spLocks noGrp="1"/>
          </p:cNvSpPr>
          <p:nvPr>
            <p:ph type="title"/>
          </p:nvPr>
        </p:nvSpPr>
        <p:spPr>
          <a:xfrm>
            <a:off x="150233" y="762574"/>
            <a:ext cx="4916557" cy="2027227"/>
          </a:xfrm>
        </p:spPr>
        <p:txBody>
          <a:bodyPr vert="horz" lIns="91440" tIns="45720" rIns="91440" bIns="45720" rtlCol="0" anchor="t">
            <a:normAutofit fontScale="90000"/>
          </a:bodyPr>
          <a:lstStyle/>
          <a:p>
            <a:r>
              <a:rPr lang="en-US" sz="3600" b="1" kern="1200">
                <a:solidFill>
                  <a:srgbClr val="FFFFFF"/>
                </a:solidFill>
                <a:effectLst/>
                <a:latin typeface="Amasis MT Pro" panose="02040504050005020304" pitchFamily="18" charset="0"/>
              </a:rPr>
              <a:t>How Emotional Intelligence Helps with Stress Management</a:t>
            </a:r>
            <a:br>
              <a:rPr lang="en-US" sz="3000" kern="1200">
                <a:solidFill>
                  <a:srgbClr val="FFFFFF"/>
                </a:solidFill>
                <a:effectLst/>
                <a:latin typeface="+mj-lt"/>
                <a:ea typeface="+mj-ea"/>
                <a:cs typeface="+mj-cs"/>
              </a:rPr>
            </a:br>
            <a:endParaRPr lang="en-US" sz="3000" kern="1200">
              <a:solidFill>
                <a:srgbClr val="FFFFFF"/>
              </a:solidFill>
              <a:latin typeface="+mj-lt"/>
              <a:ea typeface="+mj-ea"/>
              <a:cs typeface="+mj-cs"/>
            </a:endParaRPr>
          </a:p>
        </p:txBody>
      </p:sp>
      <p:graphicFrame>
        <p:nvGraphicFramePr>
          <p:cNvPr id="28" name="TextBox 10">
            <a:extLst>
              <a:ext uri="{FF2B5EF4-FFF2-40B4-BE49-F238E27FC236}">
                <a16:creationId xmlns:a16="http://schemas.microsoft.com/office/drawing/2014/main" id="{36E5F854-E065-52A5-F1B1-8A7261BF413F}"/>
              </a:ext>
            </a:extLst>
          </p:cNvPr>
          <p:cNvGraphicFramePr/>
          <p:nvPr>
            <p:extLst>
              <p:ext uri="{D42A27DB-BD31-4B8C-83A1-F6EECF244321}">
                <p14:modId xmlns:p14="http://schemas.microsoft.com/office/powerpoint/2010/main" val="1503800962"/>
              </p:ext>
            </p:extLst>
          </p:nvPr>
        </p:nvGraphicFramePr>
        <p:xfrm>
          <a:off x="5367256" y="762574"/>
          <a:ext cx="6480187"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48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2A993-111E-4E20-71A6-A9E9C845C0B4}"/>
              </a:ext>
            </a:extLst>
          </p:cNvPr>
          <p:cNvSpPr>
            <a:spLocks noGrp="1"/>
          </p:cNvSpPr>
          <p:nvPr>
            <p:ph type="title"/>
          </p:nvPr>
        </p:nvSpPr>
        <p:spPr>
          <a:xfrm>
            <a:off x="1371597" y="348865"/>
            <a:ext cx="10044023" cy="877729"/>
          </a:xfrm>
        </p:spPr>
        <p:txBody>
          <a:bodyPr anchor="ctr">
            <a:normAutofit/>
          </a:bodyPr>
          <a:lstStyle/>
          <a:p>
            <a:pPr lvl="0"/>
            <a:r>
              <a:rPr lang="en-US" sz="4000" b="1">
                <a:solidFill>
                  <a:schemeClr val="bg1"/>
                </a:solidFill>
                <a:latin typeface="Amasis MT Pro" panose="02040504050005020304" pitchFamily="18" charset="0"/>
              </a:rPr>
              <a:t>Recognizing &amp; Managing Triggers</a:t>
            </a:r>
          </a:p>
        </p:txBody>
      </p:sp>
      <p:graphicFrame>
        <p:nvGraphicFramePr>
          <p:cNvPr id="24" name="Content Placeholder 2">
            <a:extLst>
              <a:ext uri="{FF2B5EF4-FFF2-40B4-BE49-F238E27FC236}">
                <a16:creationId xmlns:a16="http://schemas.microsoft.com/office/drawing/2014/main" id="{74DF15C0-7B06-259D-B430-BC37411A9F79}"/>
              </a:ext>
            </a:extLst>
          </p:cNvPr>
          <p:cNvGraphicFramePr>
            <a:graphicFrameLocks noGrp="1"/>
          </p:cNvGraphicFramePr>
          <p:nvPr>
            <p:ph idx="1"/>
            <p:extLst>
              <p:ext uri="{D42A27DB-BD31-4B8C-83A1-F6EECF244321}">
                <p14:modId xmlns:p14="http://schemas.microsoft.com/office/powerpoint/2010/main" val="16598675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73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BAC773-8A80-1813-4CD4-BC4C02048429}"/>
              </a:ext>
            </a:extLst>
          </p:cNvPr>
          <p:cNvPicPr>
            <a:picLocks noChangeAspect="1"/>
          </p:cNvPicPr>
          <p:nvPr/>
        </p:nvPicPr>
        <p:blipFill>
          <a:blip r:embed="rId3">
            <a:duotone>
              <a:schemeClr val="bg2">
                <a:shade val="45000"/>
                <a:satMod val="135000"/>
              </a:schemeClr>
              <a:prstClr val="white"/>
            </a:duotone>
          </a:blip>
          <a:srcRect t="14788" r="9085" b="-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8EFA1-36CC-0F35-3F38-1343E4D9495A}"/>
              </a:ext>
            </a:extLst>
          </p:cNvPr>
          <p:cNvSpPr>
            <a:spLocks noGrp="1"/>
          </p:cNvSpPr>
          <p:nvPr>
            <p:ph type="title"/>
          </p:nvPr>
        </p:nvSpPr>
        <p:spPr>
          <a:xfrm>
            <a:off x="838200" y="365125"/>
            <a:ext cx="10515600" cy="1325563"/>
          </a:xfrm>
        </p:spPr>
        <p:txBody>
          <a:bodyPr>
            <a:normAutofit/>
          </a:bodyPr>
          <a:lstStyle/>
          <a:p>
            <a:r>
              <a:rPr lang="en-US">
                <a:latin typeface="Amasis MT Pro"/>
              </a:rPr>
              <a:t>Firefighter Hot Button Drill:       Identifying Your Triggers</a:t>
            </a:r>
          </a:p>
          <a:p>
            <a:endParaRPr lang="en-US"/>
          </a:p>
        </p:txBody>
      </p:sp>
      <p:graphicFrame>
        <p:nvGraphicFramePr>
          <p:cNvPr id="17" name="Content Placeholder 14">
            <a:extLst>
              <a:ext uri="{FF2B5EF4-FFF2-40B4-BE49-F238E27FC236}">
                <a16:creationId xmlns:a16="http://schemas.microsoft.com/office/drawing/2014/main" id="{8359A0A3-1A65-3858-7D3C-3DEE22F1F475}"/>
              </a:ext>
            </a:extLst>
          </p:cNvPr>
          <p:cNvGraphicFramePr>
            <a:graphicFrameLocks noGrp="1"/>
          </p:cNvGraphicFramePr>
          <p:nvPr>
            <p:ph idx="1"/>
            <p:extLst>
              <p:ext uri="{D42A27DB-BD31-4B8C-83A1-F6EECF244321}">
                <p14:modId xmlns:p14="http://schemas.microsoft.com/office/powerpoint/2010/main" val="17007611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7595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dmtuh51ngqhhqx8usn8i8tbspcgz9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71287DEDBE14F872056C1102C8379" ma:contentTypeVersion="13" ma:contentTypeDescription="Create a new document." ma:contentTypeScope="" ma:versionID="25d8d497b4e42728d09798301ddbfb4a">
  <xsd:schema xmlns:xsd="http://www.w3.org/2001/XMLSchema" xmlns:xs="http://www.w3.org/2001/XMLSchema" xmlns:p="http://schemas.microsoft.com/office/2006/metadata/properties" xmlns:ns2="27f65624-f5d6-4148-97de-7f38e2941c39" xmlns:ns3="f7bbb020-95e3-4a15-94aa-8bcbd5e9f427" targetNamespace="http://schemas.microsoft.com/office/2006/metadata/properties" ma:root="true" ma:fieldsID="0ce88f6d6e02bfef9fbd567d6c457273" ns2:_="" ns3:_="">
    <xsd:import namespace="27f65624-f5d6-4148-97de-7f38e2941c39"/>
    <xsd:import namespace="f7bbb020-95e3-4a15-94aa-8bcbd5e9f4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65624-f5d6-4148-97de-7f38e294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bb020-95e3-4a15-94aa-8bcbd5e9f42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1a8941-2266-4182-a6bc-54c8dda00810}" ma:internalName="TaxCatchAll" ma:showField="CatchAllData" ma:web="f7bbb020-95e3-4a15-94aa-8bcbd5e9f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f65624-f5d6-4148-97de-7f38e2941c39">
      <Terms xmlns="http://schemas.microsoft.com/office/infopath/2007/PartnerControls"/>
    </lcf76f155ced4ddcb4097134ff3c332f>
    <TaxCatchAll xmlns="f7bbb020-95e3-4a15-94aa-8bcbd5e9f427" xsi:nil="true"/>
  </documentManagement>
</p:properties>
</file>

<file path=customXml/itemProps1.xml><?xml version="1.0" encoding="utf-8"?>
<ds:datastoreItem xmlns:ds="http://schemas.openxmlformats.org/officeDocument/2006/customXml" ds:itemID="{59A99C69-1F89-4B86-BCC1-0FD29079A503}"/>
</file>

<file path=customXml/itemProps2.xml><?xml version="1.0" encoding="utf-8"?>
<ds:datastoreItem xmlns:ds="http://schemas.openxmlformats.org/officeDocument/2006/customXml" ds:itemID="{C0CD6187-3261-41CC-8499-6D4F2BEC568B}"/>
</file>

<file path=customXml/itemProps3.xml><?xml version="1.0" encoding="utf-8"?>
<ds:datastoreItem xmlns:ds="http://schemas.openxmlformats.org/officeDocument/2006/customXml" ds:itemID="{695988A7-F754-486A-9B49-9EF5AC6F0E8E}"/>
</file>

<file path=docProps/app.xml><?xml version="1.0" encoding="utf-8"?>
<Properties xmlns="http://schemas.openxmlformats.org/officeDocument/2006/extended-properties" xmlns:vt="http://schemas.openxmlformats.org/officeDocument/2006/docPropsVTypes">
  <TotalTime>779</TotalTime>
  <Words>5180</Words>
  <Application>Microsoft Office PowerPoint</Application>
  <PresentationFormat>Widescreen</PresentationFormat>
  <Paragraphs>474</Paragraphs>
  <Slides>30</Slides>
  <Notes>29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Amasis MT Pro</vt:lpstr>
      <vt:lpstr>Aptos</vt:lpstr>
      <vt:lpstr>Aptos Display</vt:lpstr>
      <vt:lpstr>Arial</vt:lpstr>
      <vt:lpstr>Calibri</vt:lpstr>
      <vt:lpstr>Office Theme</vt:lpstr>
      <vt:lpstr>Leveraging Emotional Intelligence for Effective Stress Management   A Guide for Resilience in Public Safety A Guide for Resilience in Public Safety   Lt Kirsten Martin </vt:lpstr>
      <vt:lpstr>Introductions  Name Rank/Position Department/Locality  What’s one word that comes to mind when you think about stress?</vt:lpstr>
      <vt:lpstr>What is Emotional  Intelligence (EI)?</vt:lpstr>
      <vt:lpstr>Why is EI Important to Public Safety?</vt:lpstr>
      <vt:lpstr>Five Key Components of EI</vt:lpstr>
      <vt:lpstr>Between stimulus and response there is a space. In that space is our power to choose our response. In our response lies our growth and our freedom.</vt:lpstr>
      <vt:lpstr>How Emotional Intelligence Helps with Stress Management </vt:lpstr>
      <vt:lpstr>Recognizing &amp; Managing Triggers</vt:lpstr>
      <vt:lpstr>Firefighter Hot Button Drill:       Identifying Your Triggers </vt:lpstr>
      <vt:lpstr>Firefighter Hot Spot Check:        Mapping Your Stress Triggers</vt:lpstr>
      <vt:lpstr>Firefighter Tactical Reset:        Managing Stress Under Pressure</vt:lpstr>
      <vt:lpstr>PowerPoint Presentation</vt:lpstr>
      <vt:lpstr>PowerPoint Presentation</vt:lpstr>
      <vt:lpstr>Staying Calm Under Pressure</vt:lpstr>
      <vt:lpstr>Impulse Control</vt:lpstr>
      <vt:lpstr>PowerPoint Presentation</vt:lpstr>
      <vt:lpstr>Stress Tolerance</vt:lpstr>
      <vt:lpstr>PowerPoint Presentation</vt:lpstr>
      <vt:lpstr>Staying Calm Under Pressure</vt:lpstr>
      <vt:lpstr>Building Strong Interpersonal Connections </vt:lpstr>
      <vt:lpstr>PowerPoint Presentation</vt:lpstr>
      <vt:lpstr>Interpersonal Relationships</vt:lpstr>
      <vt:lpstr>Viewing Challenges with Optimism</vt:lpstr>
      <vt:lpstr>Optimism</vt:lpstr>
      <vt:lpstr>Flexibility</vt:lpstr>
      <vt:lpstr>Reality Testing</vt:lpstr>
      <vt:lpstr>Creating an EI Strategy for Stress Management</vt:lpstr>
      <vt:lpstr>Key Takeaways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Emotional Intelligence for Effective Stress Management    Lt Kirsten Martin</dc:title>
  <dc:creator>Kirsten Martin</dc:creator>
  <cp:lastModifiedBy>Martin, Kirsten</cp:lastModifiedBy>
  <cp:revision>84</cp:revision>
  <cp:lastPrinted>2025-02-11T16:57:15Z</cp:lastPrinted>
  <dcterms:created xsi:type="dcterms:W3CDTF">2025-02-02T14:43:27Z</dcterms:created>
  <dcterms:modified xsi:type="dcterms:W3CDTF">2025-04-08T22:05:46Z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0x01010028B71287DEDBE14F872056C1102C8379</vt:lpwstr>
  </property>
</Properties>
</file>