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diagrams/data2.xml" ContentType="application/vnd.openxmlformats-officedocument.drawingml.diagramData+xml"/>
  <Override PartName="/ppt/diagrams/data1.xml" ContentType="application/vnd.openxmlformats-officedocument.drawingml.diagramData+xml"/>
  <Override PartName="/ppt/diagrams/data3.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slides/slide58.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presentation.xml" ContentType="application/vnd.openxmlformats-officedocument.presentationml.presentation.main+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39.xml" ContentType="application/vnd.openxmlformats-officedocument.presentationml.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webextensions/taskpanes.xml" ContentType="application/vnd.ms-office.webextensiontaskpanes+xml"/>
  <Override PartName="/ppt/diagrams/colors4.xml" ContentType="application/vnd.openxmlformats-officedocument.drawingml.diagramColors+xml"/>
  <Override PartName="/ppt/webextensions/webextension1.xml" ContentType="application/vnd.ms-office.webextension+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layout3.xml" ContentType="application/vnd.openxmlformats-officedocument.drawingml.diagramLayout+xml"/>
  <Override PartName="/ppt/diagrams/quickStyle3.xml" ContentType="application/vnd.openxmlformats-officedocument.drawingml.diagramStyle+xml"/>
  <Override PartName="/ppt/diagrams/drawing3.xml" ContentType="application/vnd.ms-office.drawingml.diagramDrawing+xml"/>
  <Override PartName="/ppt/diagrams/colors3.xml" ContentType="application/vnd.openxmlformats-officedocument.drawingml.diagramColor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quickStyle5.xml" ContentType="application/vnd.openxmlformats-officedocument.drawingml.diagramStyle+xml"/>
  <Override PartName="/ppt/diagrams/drawing4.xml" ContentType="application/vnd.ms-office.drawingml.diagramDrawing+xml"/>
  <Override PartName="/ppt/diagrams/quickStyle4.xml" ContentType="application/vnd.openxmlformats-officedocument.drawingml.diagramStyle+xml"/>
  <Override PartName="/ppt/diagrams/layout4.xml" ContentType="application/vnd.openxmlformats-officedocument.drawingml.diagramLayout+xml"/>
  <Override PartName="/ppt/diagrams/colors5.xml" ContentType="application/vnd.openxmlformats-officedocument.drawingml.diagramColors+xml"/>
  <Override PartName="/ppt/diagrams/layout5.xml" ContentType="application/vnd.openxmlformats-officedocument.drawingml.diagramLayout+xml"/>
  <Override PartName="/ppt/diagrams/drawing5.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7" r:id="rId1"/>
    <p:sldMasterId id="2147483648" r:id="rId2"/>
  </p:sldMasterIdLst>
  <p:notesMasterIdLst>
    <p:notesMasterId r:id="rId61"/>
  </p:notesMasterIdLst>
  <p:sldIdLst>
    <p:sldId id="367" r:id="rId3"/>
    <p:sldId id="364" r:id="rId4"/>
    <p:sldId id="261" r:id="rId5"/>
    <p:sldId id="355" r:id="rId6"/>
    <p:sldId id="258" r:id="rId7"/>
    <p:sldId id="256" r:id="rId8"/>
    <p:sldId id="262" r:id="rId9"/>
    <p:sldId id="349" r:id="rId10"/>
    <p:sldId id="306" r:id="rId11"/>
    <p:sldId id="305" r:id="rId12"/>
    <p:sldId id="270" r:id="rId13"/>
    <p:sldId id="271" r:id="rId14"/>
    <p:sldId id="311" r:id="rId15"/>
    <p:sldId id="308" r:id="rId16"/>
    <p:sldId id="357" r:id="rId17"/>
    <p:sldId id="257" r:id="rId18"/>
    <p:sldId id="334" r:id="rId19"/>
    <p:sldId id="350" r:id="rId20"/>
    <p:sldId id="343" r:id="rId21"/>
    <p:sldId id="352" r:id="rId22"/>
    <p:sldId id="351" r:id="rId23"/>
    <p:sldId id="362" r:id="rId24"/>
    <p:sldId id="344" r:id="rId25"/>
    <p:sldId id="346" r:id="rId26"/>
    <p:sldId id="347" r:id="rId27"/>
    <p:sldId id="341" r:id="rId28"/>
    <p:sldId id="360" r:id="rId29"/>
    <p:sldId id="285" r:id="rId30"/>
    <p:sldId id="280" r:id="rId31"/>
    <p:sldId id="298" r:id="rId32"/>
    <p:sldId id="300" r:id="rId33"/>
    <p:sldId id="301" r:id="rId34"/>
    <p:sldId id="327" r:id="rId35"/>
    <p:sldId id="312" r:id="rId36"/>
    <p:sldId id="313" r:id="rId37"/>
    <p:sldId id="314" r:id="rId38"/>
    <p:sldId id="316" r:id="rId39"/>
    <p:sldId id="320" r:id="rId40"/>
    <p:sldId id="369" r:id="rId41"/>
    <p:sldId id="302" r:id="rId42"/>
    <p:sldId id="329" r:id="rId43"/>
    <p:sldId id="330" r:id="rId44"/>
    <p:sldId id="359" r:id="rId45"/>
    <p:sldId id="286" r:id="rId46"/>
    <p:sldId id="368" r:id="rId47"/>
    <p:sldId id="365" r:id="rId48"/>
    <p:sldId id="276" r:id="rId49"/>
    <p:sldId id="281" r:id="rId50"/>
    <p:sldId id="268" r:id="rId51"/>
    <p:sldId id="372" r:id="rId52"/>
    <p:sldId id="373" r:id="rId53"/>
    <p:sldId id="275" r:id="rId54"/>
    <p:sldId id="375" r:id="rId55"/>
    <p:sldId id="361" r:id="rId56"/>
    <p:sldId id="371" r:id="rId57"/>
    <p:sldId id="358" r:id="rId58"/>
    <p:sldId id="353" r:id="rId59"/>
    <p:sldId id="374" r:id="rId60"/>
  </p:sldIdLst>
  <p:sldSz cx="5080000" cy="5086350"/>
  <p:notesSz cx="5080000" cy="5086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21" autoAdjust="0"/>
    <p:restoredTop sz="60684" autoAdjust="0"/>
  </p:normalViewPr>
  <p:slideViewPr>
    <p:cSldViewPr>
      <p:cViewPr varScale="1">
        <p:scale>
          <a:sx n="66" d="100"/>
          <a:sy n="66" d="100"/>
        </p:scale>
        <p:origin x="2674" y="53"/>
      </p:cViewPr>
      <p:guideLst>
        <p:guide orient="horz" pos="2880"/>
        <p:guide pos="2160"/>
      </p:guideLst>
    </p:cSldViewPr>
  </p:slideViewPr>
  <p:outlineViewPr>
    <p:cViewPr>
      <p:scale>
        <a:sx n="33" d="100"/>
        <a:sy n="33" d="100"/>
      </p:scale>
      <p:origin x="0" y="-27492"/>
    </p:cViewPr>
  </p:outlineViewPr>
  <p:notesTextViewPr>
    <p:cViewPr>
      <p:scale>
        <a:sx n="3" d="2"/>
        <a:sy n="3" d="2"/>
      </p:scale>
      <p:origin x="0" y="0"/>
    </p:cViewPr>
  </p:notesTextViewPr>
  <p:sorterViewPr>
    <p:cViewPr varScale="1">
      <p:scale>
        <a:sx n="100" d="100"/>
        <a:sy n="100" d="100"/>
      </p:scale>
      <p:origin x="0" y="-11848"/>
    </p:cViewPr>
  </p:sorterViewPr>
  <p:notesViewPr>
    <p:cSldViewPr>
      <p:cViewPr varScale="1">
        <p:scale>
          <a:sx n="76" d="100"/>
          <a:sy n="76" d="100"/>
        </p:scale>
        <p:origin x="2508" y="3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68"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customXml" Target="../customXml/item1.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customXml" Target="../customXml/item2.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DBF50D-BE00-48CE-8F4C-699AD2E0CAC8}"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C3C0C78-2BCC-43F4-9AB3-0C1E265D5B92}">
      <dgm:prSet phldrT="[Text]"/>
      <dgm:spPr/>
      <dgm:t>
        <a:bodyPr/>
        <a:lstStyle/>
        <a:p>
          <a:pPr>
            <a:lnSpc>
              <a:spcPct val="100000"/>
            </a:lnSpc>
            <a:defRPr cap="all"/>
          </a:pPr>
          <a:r>
            <a:rPr lang="en-US" b="1"/>
            <a:t>Why do you do AARs after particular operational incidents?</a:t>
          </a:r>
        </a:p>
      </dgm:t>
    </dgm:pt>
    <dgm:pt modelId="{EA6A06C8-7CD7-441B-8A7C-21FF8279F51E}" type="parTrans" cxnId="{AD709F5D-8DE2-4C09-8216-494E4B9A4919}">
      <dgm:prSet/>
      <dgm:spPr/>
      <dgm:t>
        <a:bodyPr/>
        <a:lstStyle/>
        <a:p>
          <a:endParaRPr lang="en-US"/>
        </a:p>
      </dgm:t>
    </dgm:pt>
    <dgm:pt modelId="{F3F50208-35CB-4F80-8851-CF00E1D4D44C}" type="sibTrans" cxnId="{AD709F5D-8DE2-4C09-8216-494E4B9A4919}">
      <dgm:prSet/>
      <dgm:spPr/>
      <dgm:t>
        <a:bodyPr/>
        <a:lstStyle/>
        <a:p>
          <a:endParaRPr lang="en-US"/>
        </a:p>
      </dgm:t>
    </dgm:pt>
    <dgm:pt modelId="{F5689954-E981-4CCE-8F58-20F9CA1F3D03}">
      <dgm:prSet phldrT="[Text]"/>
      <dgm:spPr/>
      <dgm:t>
        <a:bodyPr/>
        <a:lstStyle/>
        <a:p>
          <a:pPr>
            <a:lnSpc>
              <a:spcPct val="100000"/>
            </a:lnSpc>
            <a:defRPr cap="all"/>
          </a:pPr>
          <a:r>
            <a:rPr lang="en-US" b="1"/>
            <a:t>Why should you do AARs after personnel-related incidents?</a:t>
          </a:r>
        </a:p>
      </dgm:t>
    </dgm:pt>
    <dgm:pt modelId="{CA559B03-EA9E-4BA3-B917-3085E8CA92F8}" type="parTrans" cxnId="{32DCDD36-1A2E-44F3-952B-E67DB2804FA9}">
      <dgm:prSet/>
      <dgm:spPr/>
      <dgm:t>
        <a:bodyPr/>
        <a:lstStyle/>
        <a:p>
          <a:endParaRPr lang="en-US"/>
        </a:p>
      </dgm:t>
    </dgm:pt>
    <dgm:pt modelId="{D07ECFAB-7B8B-466A-9237-ECAD9B29A13C}" type="sibTrans" cxnId="{32DCDD36-1A2E-44F3-952B-E67DB2804FA9}">
      <dgm:prSet/>
      <dgm:spPr/>
      <dgm:t>
        <a:bodyPr/>
        <a:lstStyle/>
        <a:p>
          <a:endParaRPr lang="en-US"/>
        </a:p>
      </dgm:t>
    </dgm:pt>
    <dgm:pt modelId="{299AA081-90EA-431B-9059-D42A75CEF648}" type="pres">
      <dgm:prSet presAssocID="{BEDBF50D-BE00-48CE-8F4C-699AD2E0CAC8}" presName="root" presStyleCnt="0">
        <dgm:presLayoutVars>
          <dgm:dir/>
          <dgm:resizeHandles val="exact"/>
        </dgm:presLayoutVars>
      </dgm:prSet>
      <dgm:spPr/>
    </dgm:pt>
    <dgm:pt modelId="{BD74861E-47E8-404B-89A4-BDCB36C11C4A}" type="pres">
      <dgm:prSet presAssocID="{4C3C0C78-2BCC-43F4-9AB3-0C1E265D5B92}" presName="compNode" presStyleCnt="0"/>
      <dgm:spPr/>
    </dgm:pt>
    <dgm:pt modelId="{3858D636-92C7-4580-B088-8A84000010E0}" type="pres">
      <dgm:prSet presAssocID="{4C3C0C78-2BCC-43F4-9AB3-0C1E265D5B92}" presName="iconBgRect" presStyleLbl="bgShp" presStyleIdx="0" presStyleCnt="2"/>
      <dgm:spPr>
        <a:prstGeom prst="round2DiagRect">
          <a:avLst>
            <a:gd name="adj1" fmla="val 29727"/>
            <a:gd name="adj2" fmla="val 0"/>
          </a:avLst>
        </a:prstGeom>
      </dgm:spPr>
    </dgm:pt>
    <dgm:pt modelId="{655271C2-4261-4A5A-BF73-089973422DB3}" type="pres">
      <dgm:prSet presAssocID="{4C3C0C78-2BCC-43F4-9AB3-0C1E265D5B9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8F904652-11E4-4E90-924E-32F3765DE31A}" type="pres">
      <dgm:prSet presAssocID="{4C3C0C78-2BCC-43F4-9AB3-0C1E265D5B92}" presName="spaceRect" presStyleCnt="0"/>
      <dgm:spPr/>
    </dgm:pt>
    <dgm:pt modelId="{65D47F01-F693-4696-BCB0-BA658DD2528F}" type="pres">
      <dgm:prSet presAssocID="{4C3C0C78-2BCC-43F4-9AB3-0C1E265D5B92}" presName="textRect" presStyleLbl="revTx" presStyleIdx="0" presStyleCnt="2">
        <dgm:presLayoutVars>
          <dgm:chMax val="1"/>
          <dgm:chPref val="1"/>
        </dgm:presLayoutVars>
      </dgm:prSet>
      <dgm:spPr/>
    </dgm:pt>
    <dgm:pt modelId="{D7CD8D44-FA42-40C0-AC94-FDBEDA369943}" type="pres">
      <dgm:prSet presAssocID="{F3F50208-35CB-4F80-8851-CF00E1D4D44C}" presName="sibTrans" presStyleCnt="0"/>
      <dgm:spPr/>
    </dgm:pt>
    <dgm:pt modelId="{AE92C60B-453B-4096-B3C7-8B07D5EBD866}" type="pres">
      <dgm:prSet presAssocID="{F5689954-E981-4CCE-8F58-20F9CA1F3D03}" presName="compNode" presStyleCnt="0"/>
      <dgm:spPr/>
    </dgm:pt>
    <dgm:pt modelId="{BD8B70B9-A7C3-4F1B-A2DD-0FE4DD3F8E62}" type="pres">
      <dgm:prSet presAssocID="{F5689954-E981-4CCE-8F58-20F9CA1F3D03}" presName="iconBgRect" presStyleLbl="bgShp" presStyleIdx="1" presStyleCnt="2"/>
      <dgm:spPr>
        <a:prstGeom prst="round2DiagRect">
          <a:avLst>
            <a:gd name="adj1" fmla="val 29727"/>
            <a:gd name="adj2" fmla="val 0"/>
          </a:avLst>
        </a:prstGeom>
      </dgm:spPr>
    </dgm:pt>
    <dgm:pt modelId="{55A82584-3713-46F5-89CB-8EB86912BFF2}" type="pres">
      <dgm:prSet presAssocID="{F5689954-E981-4CCE-8F58-20F9CA1F3D0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efighter"/>
        </a:ext>
      </dgm:extLst>
    </dgm:pt>
    <dgm:pt modelId="{F04822D0-FE8C-44D5-A995-8BEBAE2E3D1D}" type="pres">
      <dgm:prSet presAssocID="{F5689954-E981-4CCE-8F58-20F9CA1F3D03}" presName="spaceRect" presStyleCnt="0"/>
      <dgm:spPr/>
    </dgm:pt>
    <dgm:pt modelId="{5EEB5D4C-78AB-4C15-8918-B1FE8BCEFC2D}" type="pres">
      <dgm:prSet presAssocID="{F5689954-E981-4CCE-8F58-20F9CA1F3D03}" presName="textRect" presStyleLbl="revTx" presStyleIdx="1" presStyleCnt="2">
        <dgm:presLayoutVars>
          <dgm:chMax val="1"/>
          <dgm:chPref val="1"/>
        </dgm:presLayoutVars>
      </dgm:prSet>
      <dgm:spPr/>
    </dgm:pt>
  </dgm:ptLst>
  <dgm:cxnLst>
    <dgm:cxn modelId="{32DCDD36-1A2E-44F3-952B-E67DB2804FA9}" srcId="{BEDBF50D-BE00-48CE-8F4C-699AD2E0CAC8}" destId="{F5689954-E981-4CCE-8F58-20F9CA1F3D03}" srcOrd="1" destOrd="0" parTransId="{CA559B03-EA9E-4BA3-B917-3085E8CA92F8}" sibTransId="{D07ECFAB-7B8B-466A-9237-ECAD9B29A13C}"/>
    <dgm:cxn modelId="{AD709F5D-8DE2-4C09-8216-494E4B9A4919}" srcId="{BEDBF50D-BE00-48CE-8F4C-699AD2E0CAC8}" destId="{4C3C0C78-2BCC-43F4-9AB3-0C1E265D5B92}" srcOrd="0" destOrd="0" parTransId="{EA6A06C8-7CD7-441B-8A7C-21FF8279F51E}" sibTransId="{F3F50208-35CB-4F80-8851-CF00E1D4D44C}"/>
    <dgm:cxn modelId="{5ECC8C81-EC55-497B-BCBE-C5FDF6BA35A4}" type="presOf" srcId="{F5689954-E981-4CCE-8F58-20F9CA1F3D03}" destId="{5EEB5D4C-78AB-4C15-8918-B1FE8BCEFC2D}" srcOrd="0" destOrd="0" presId="urn:microsoft.com/office/officeart/2018/5/layout/IconLeafLabelList"/>
    <dgm:cxn modelId="{A2C4AB91-46C9-4D4A-82B6-FBB29A2B02AC}" type="presOf" srcId="{BEDBF50D-BE00-48CE-8F4C-699AD2E0CAC8}" destId="{299AA081-90EA-431B-9059-D42A75CEF648}" srcOrd="0" destOrd="0" presId="urn:microsoft.com/office/officeart/2018/5/layout/IconLeafLabelList"/>
    <dgm:cxn modelId="{265696D4-FC3A-45CD-8ED8-1BD37BAF1B09}" type="presOf" srcId="{4C3C0C78-2BCC-43F4-9AB3-0C1E265D5B92}" destId="{65D47F01-F693-4696-BCB0-BA658DD2528F}" srcOrd="0" destOrd="0" presId="urn:microsoft.com/office/officeart/2018/5/layout/IconLeafLabelList"/>
    <dgm:cxn modelId="{D8309A1B-5331-491B-9BD9-997D36F4E158}" type="presParOf" srcId="{299AA081-90EA-431B-9059-D42A75CEF648}" destId="{BD74861E-47E8-404B-89A4-BDCB36C11C4A}" srcOrd="0" destOrd="0" presId="urn:microsoft.com/office/officeart/2018/5/layout/IconLeafLabelList"/>
    <dgm:cxn modelId="{C94D5F02-9D1D-4F1D-BD28-B4AB12418DC3}" type="presParOf" srcId="{BD74861E-47E8-404B-89A4-BDCB36C11C4A}" destId="{3858D636-92C7-4580-B088-8A84000010E0}" srcOrd="0" destOrd="0" presId="urn:microsoft.com/office/officeart/2018/5/layout/IconLeafLabelList"/>
    <dgm:cxn modelId="{FCBA52ED-5879-4BBC-A88F-F881DEBF3FC7}" type="presParOf" srcId="{BD74861E-47E8-404B-89A4-BDCB36C11C4A}" destId="{655271C2-4261-4A5A-BF73-089973422DB3}" srcOrd="1" destOrd="0" presId="urn:microsoft.com/office/officeart/2018/5/layout/IconLeafLabelList"/>
    <dgm:cxn modelId="{14DFBA3B-A1CD-4C1C-8E2C-4B7701F64EC7}" type="presParOf" srcId="{BD74861E-47E8-404B-89A4-BDCB36C11C4A}" destId="{8F904652-11E4-4E90-924E-32F3765DE31A}" srcOrd="2" destOrd="0" presId="urn:microsoft.com/office/officeart/2018/5/layout/IconLeafLabelList"/>
    <dgm:cxn modelId="{D9754456-2925-494A-8E35-051AF8D7FE99}" type="presParOf" srcId="{BD74861E-47E8-404B-89A4-BDCB36C11C4A}" destId="{65D47F01-F693-4696-BCB0-BA658DD2528F}" srcOrd="3" destOrd="0" presId="urn:microsoft.com/office/officeart/2018/5/layout/IconLeafLabelList"/>
    <dgm:cxn modelId="{B38C3A23-BB10-496A-A0FC-0FED63EA8512}" type="presParOf" srcId="{299AA081-90EA-431B-9059-D42A75CEF648}" destId="{D7CD8D44-FA42-40C0-AC94-FDBEDA369943}" srcOrd="1" destOrd="0" presId="urn:microsoft.com/office/officeart/2018/5/layout/IconLeafLabelList"/>
    <dgm:cxn modelId="{EBEE0201-5564-4673-B648-A71FA11BD452}" type="presParOf" srcId="{299AA081-90EA-431B-9059-D42A75CEF648}" destId="{AE92C60B-453B-4096-B3C7-8B07D5EBD866}" srcOrd="2" destOrd="0" presId="urn:microsoft.com/office/officeart/2018/5/layout/IconLeafLabelList"/>
    <dgm:cxn modelId="{D2ED3934-3B70-4B37-8B07-5C0DFD0D7492}" type="presParOf" srcId="{AE92C60B-453B-4096-B3C7-8B07D5EBD866}" destId="{BD8B70B9-A7C3-4F1B-A2DD-0FE4DD3F8E62}" srcOrd="0" destOrd="0" presId="urn:microsoft.com/office/officeart/2018/5/layout/IconLeafLabelList"/>
    <dgm:cxn modelId="{861FEE5D-3713-4A7F-90D3-E692D124D576}" type="presParOf" srcId="{AE92C60B-453B-4096-B3C7-8B07D5EBD866}" destId="{55A82584-3713-46F5-89CB-8EB86912BFF2}" srcOrd="1" destOrd="0" presId="urn:microsoft.com/office/officeart/2018/5/layout/IconLeafLabelList"/>
    <dgm:cxn modelId="{5CB5BD43-46CE-40D2-AB33-C52A82729D24}" type="presParOf" srcId="{AE92C60B-453B-4096-B3C7-8B07D5EBD866}" destId="{F04822D0-FE8C-44D5-A995-8BEBAE2E3D1D}" srcOrd="2" destOrd="0" presId="urn:microsoft.com/office/officeart/2018/5/layout/IconLeafLabelList"/>
    <dgm:cxn modelId="{6F307A98-4F0F-4D0F-BE72-498C42FFDC02}" type="presParOf" srcId="{AE92C60B-453B-4096-B3C7-8B07D5EBD866}" destId="{5EEB5D4C-78AB-4C15-8918-B1FE8BCEFC2D}"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DBF50D-BE00-48CE-8F4C-699AD2E0CAC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C3C0C78-2BCC-43F4-9AB3-0C1E265D5B92}">
      <dgm:prSet phldrT="[Text]" custT="1"/>
      <dgm:spPr>
        <a:solidFill>
          <a:schemeClr val="tx1">
            <a:lumMod val="65000"/>
            <a:lumOff val="35000"/>
          </a:schemeClr>
        </a:solidFill>
      </dgm:spPr>
      <dgm:t>
        <a:bodyPr/>
        <a:lstStyle/>
        <a:p>
          <a:pPr algn="ctr"/>
          <a:r>
            <a:rPr lang="en-US" sz="3600" b="1" dirty="0">
              <a:solidFill>
                <a:schemeClr val="bg1"/>
              </a:solidFill>
            </a:rPr>
            <a:t>The “Evidence”</a:t>
          </a:r>
        </a:p>
      </dgm:t>
    </dgm:pt>
    <dgm:pt modelId="{EA6A06C8-7CD7-441B-8A7C-21FF8279F51E}" type="parTrans" cxnId="{AD709F5D-8DE2-4C09-8216-494E4B9A4919}">
      <dgm:prSet/>
      <dgm:spPr/>
      <dgm:t>
        <a:bodyPr/>
        <a:lstStyle/>
        <a:p>
          <a:endParaRPr lang="en-US"/>
        </a:p>
      </dgm:t>
    </dgm:pt>
    <dgm:pt modelId="{F3F50208-35CB-4F80-8851-CF00E1D4D44C}" type="sibTrans" cxnId="{AD709F5D-8DE2-4C09-8216-494E4B9A4919}">
      <dgm:prSet/>
      <dgm:spPr/>
      <dgm:t>
        <a:bodyPr/>
        <a:lstStyle/>
        <a:p>
          <a:endParaRPr lang="en-US"/>
        </a:p>
      </dgm:t>
    </dgm:pt>
    <dgm:pt modelId="{71682A72-EC22-424F-9478-F570CD675C56}" type="pres">
      <dgm:prSet presAssocID="{BEDBF50D-BE00-48CE-8F4C-699AD2E0CAC8}" presName="linear" presStyleCnt="0">
        <dgm:presLayoutVars>
          <dgm:dir/>
          <dgm:animLvl val="lvl"/>
          <dgm:resizeHandles val="exact"/>
        </dgm:presLayoutVars>
      </dgm:prSet>
      <dgm:spPr/>
    </dgm:pt>
    <dgm:pt modelId="{378B08C1-7C89-4758-A322-B6C1ADA2E898}" type="pres">
      <dgm:prSet presAssocID="{4C3C0C78-2BCC-43F4-9AB3-0C1E265D5B92}" presName="parentLin" presStyleCnt="0"/>
      <dgm:spPr/>
    </dgm:pt>
    <dgm:pt modelId="{EF618E74-F7CF-4E9E-AA89-53C56B94731D}" type="pres">
      <dgm:prSet presAssocID="{4C3C0C78-2BCC-43F4-9AB3-0C1E265D5B92}" presName="parentLeftMargin" presStyleLbl="node1" presStyleIdx="0" presStyleCnt="1"/>
      <dgm:spPr/>
    </dgm:pt>
    <dgm:pt modelId="{0E7C6350-3FE6-4B8E-A74E-56FD19E1FECA}" type="pres">
      <dgm:prSet presAssocID="{4C3C0C78-2BCC-43F4-9AB3-0C1E265D5B92}" presName="parentText" presStyleLbl="node1" presStyleIdx="0" presStyleCnt="1" custScaleX="139331" custScaleY="673019">
        <dgm:presLayoutVars>
          <dgm:chMax val="0"/>
          <dgm:bulletEnabled val="1"/>
        </dgm:presLayoutVars>
      </dgm:prSet>
      <dgm:spPr/>
    </dgm:pt>
    <dgm:pt modelId="{8F74D259-6FC8-45DA-8E94-1961253469FF}" type="pres">
      <dgm:prSet presAssocID="{4C3C0C78-2BCC-43F4-9AB3-0C1E265D5B92}" presName="negativeSpace" presStyleCnt="0"/>
      <dgm:spPr/>
    </dgm:pt>
    <dgm:pt modelId="{000315EF-DC56-4073-B2BB-7B96765BEBFB}" type="pres">
      <dgm:prSet presAssocID="{4C3C0C78-2BCC-43F4-9AB3-0C1E265D5B92}" presName="childText" presStyleLbl="conFgAcc1" presStyleIdx="0" presStyleCnt="1">
        <dgm:presLayoutVars>
          <dgm:bulletEnabled val="1"/>
        </dgm:presLayoutVars>
      </dgm:prSet>
      <dgm:spPr/>
    </dgm:pt>
  </dgm:ptLst>
  <dgm:cxnLst>
    <dgm:cxn modelId="{9277DB0E-CBB6-483C-B1C0-0BB42D2341B0}" type="presOf" srcId="{BEDBF50D-BE00-48CE-8F4C-699AD2E0CAC8}" destId="{71682A72-EC22-424F-9478-F570CD675C56}" srcOrd="0" destOrd="0" presId="urn:microsoft.com/office/officeart/2005/8/layout/list1"/>
    <dgm:cxn modelId="{3F06EA22-6519-4764-9A22-83D38B09EB4E}" type="presOf" srcId="{4C3C0C78-2BCC-43F4-9AB3-0C1E265D5B92}" destId="{0E7C6350-3FE6-4B8E-A74E-56FD19E1FECA}" srcOrd="1" destOrd="0" presId="urn:microsoft.com/office/officeart/2005/8/layout/list1"/>
    <dgm:cxn modelId="{AD709F5D-8DE2-4C09-8216-494E4B9A4919}" srcId="{BEDBF50D-BE00-48CE-8F4C-699AD2E0CAC8}" destId="{4C3C0C78-2BCC-43F4-9AB3-0C1E265D5B92}" srcOrd="0" destOrd="0" parTransId="{EA6A06C8-7CD7-441B-8A7C-21FF8279F51E}" sibTransId="{F3F50208-35CB-4F80-8851-CF00E1D4D44C}"/>
    <dgm:cxn modelId="{07AE3C87-269F-46C2-B277-F1D3BDEF3651}" type="presOf" srcId="{4C3C0C78-2BCC-43F4-9AB3-0C1E265D5B92}" destId="{EF618E74-F7CF-4E9E-AA89-53C56B94731D}" srcOrd="0" destOrd="0" presId="urn:microsoft.com/office/officeart/2005/8/layout/list1"/>
    <dgm:cxn modelId="{ECF9F999-320D-48DD-8073-D0C6EC5908FA}" type="presParOf" srcId="{71682A72-EC22-424F-9478-F570CD675C56}" destId="{378B08C1-7C89-4758-A322-B6C1ADA2E898}" srcOrd="0" destOrd="0" presId="urn:microsoft.com/office/officeart/2005/8/layout/list1"/>
    <dgm:cxn modelId="{CBDB9E20-2D1D-4D8D-AA76-B11D02B4C88D}" type="presParOf" srcId="{378B08C1-7C89-4758-A322-B6C1ADA2E898}" destId="{EF618E74-F7CF-4E9E-AA89-53C56B94731D}" srcOrd="0" destOrd="0" presId="urn:microsoft.com/office/officeart/2005/8/layout/list1"/>
    <dgm:cxn modelId="{999D6DDF-05A8-4FBE-80C4-5C47A834CD24}" type="presParOf" srcId="{378B08C1-7C89-4758-A322-B6C1ADA2E898}" destId="{0E7C6350-3FE6-4B8E-A74E-56FD19E1FECA}" srcOrd="1" destOrd="0" presId="urn:microsoft.com/office/officeart/2005/8/layout/list1"/>
    <dgm:cxn modelId="{E2CF3BF0-53EF-476C-879B-9A2B773E9466}" type="presParOf" srcId="{71682A72-EC22-424F-9478-F570CD675C56}" destId="{8F74D259-6FC8-45DA-8E94-1961253469FF}" srcOrd="1" destOrd="0" presId="urn:microsoft.com/office/officeart/2005/8/layout/list1"/>
    <dgm:cxn modelId="{8006ED53-EAC6-4522-9E07-DC549377630C}" type="presParOf" srcId="{71682A72-EC22-424F-9478-F570CD675C56}" destId="{000315EF-DC56-4073-B2BB-7B96765BEBF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DBF50D-BE00-48CE-8F4C-699AD2E0CAC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C3C0C78-2BCC-43F4-9AB3-0C1E265D5B92}">
      <dgm:prSet phldrT="[Text]" custT="1"/>
      <dgm:spPr>
        <a:solidFill>
          <a:schemeClr val="tx1">
            <a:lumMod val="65000"/>
            <a:lumOff val="35000"/>
          </a:schemeClr>
        </a:solidFill>
      </dgm:spPr>
      <dgm:t>
        <a:bodyPr/>
        <a:lstStyle/>
        <a:p>
          <a:pPr algn="ctr"/>
          <a:r>
            <a:rPr lang="en-US" sz="3600" b="1" dirty="0">
              <a:solidFill>
                <a:schemeClr val="bg1"/>
              </a:solidFill>
            </a:rPr>
            <a:t>The Allegations</a:t>
          </a:r>
        </a:p>
      </dgm:t>
    </dgm:pt>
    <dgm:pt modelId="{EA6A06C8-7CD7-441B-8A7C-21FF8279F51E}" type="parTrans" cxnId="{AD709F5D-8DE2-4C09-8216-494E4B9A4919}">
      <dgm:prSet/>
      <dgm:spPr/>
      <dgm:t>
        <a:bodyPr/>
        <a:lstStyle/>
        <a:p>
          <a:endParaRPr lang="en-US"/>
        </a:p>
      </dgm:t>
    </dgm:pt>
    <dgm:pt modelId="{F3F50208-35CB-4F80-8851-CF00E1D4D44C}" type="sibTrans" cxnId="{AD709F5D-8DE2-4C09-8216-494E4B9A4919}">
      <dgm:prSet/>
      <dgm:spPr/>
      <dgm:t>
        <a:bodyPr/>
        <a:lstStyle/>
        <a:p>
          <a:endParaRPr lang="en-US"/>
        </a:p>
      </dgm:t>
    </dgm:pt>
    <dgm:pt modelId="{71682A72-EC22-424F-9478-F570CD675C56}" type="pres">
      <dgm:prSet presAssocID="{BEDBF50D-BE00-48CE-8F4C-699AD2E0CAC8}" presName="linear" presStyleCnt="0">
        <dgm:presLayoutVars>
          <dgm:dir/>
          <dgm:animLvl val="lvl"/>
          <dgm:resizeHandles val="exact"/>
        </dgm:presLayoutVars>
      </dgm:prSet>
      <dgm:spPr/>
    </dgm:pt>
    <dgm:pt modelId="{378B08C1-7C89-4758-A322-B6C1ADA2E898}" type="pres">
      <dgm:prSet presAssocID="{4C3C0C78-2BCC-43F4-9AB3-0C1E265D5B92}" presName="parentLin" presStyleCnt="0"/>
      <dgm:spPr/>
    </dgm:pt>
    <dgm:pt modelId="{EF618E74-F7CF-4E9E-AA89-53C56B94731D}" type="pres">
      <dgm:prSet presAssocID="{4C3C0C78-2BCC-43F4-9AB3-0C1E265D5B92}" presName="parentLeftMargin" presStyleLbl="node1" presStyleIdx="0" presStyleCnt="1"/>
      <dgm:spPr/>
    </dgm:pt>
    <dgm:pt modelId="{0E7C6350-3FE6-4B8E-A74E-56FD19E1FECA}" type="pres">
      <dgm:prSet presAssocID="{4C3C0C78-2BCC-43F4-9AB3-0C1E265D5B92}" presName="parentText" presStyleLbl="node1" presStyleIdx="0" presStyleCnt="1" custScaleX="139331" custScaleY="673019">
        <dgm:presLayoutVars>
          <dgm:chMax val="0"/>
          <dgm:bulletEnabled val="1"/>
        </dgm:presLayoutVars>
      </dgm:prSet>
      <dgm:spPr/>
    </dgm:pt>
    <dgm:pt modelId="{8F74D259-6FC8-45DA-8E94-1961253469FF}" type="pres">
      <dgm:prSet presAssocID="{4C3C0C78-2BCC-43F4-9AB3-0C1E265D5B92}" presName="negativeSpace" presStyleCnt="0"/>
      <dgm:spPr/>
    </dgm:pt>
    <dgm:pt modelId="{000315EF-DC56-4073-B2BB-7B96765BEBFB}" type="pres">
      <dgm:prSet presAssocID="{4C3C0C78-2BCC-43F4-9AB3-0C1E265D5B92}" presName="childText" presStyleLbl="conFgAcc1" presStyleIdx="0" presStyleCnt="1">
        <dgm:presLayoutVars>
          <dgm:bulletEnabled val="1"/>
        </dgm:presLayoutVars>
      </dgm:prSet>
      <dgm:spPr/>
    </dgm:pt>
  </dgm:ptLst>
  <dgm:cxnLst>
    <dgm:cxn modelId="{9277DB0E-CBB6-483C-B1C0-0BB42D2341B0}" type="presOf" srcId="{BEDBF50D-BE00-48CE-8F4C-699AD2E0CAC8}" destId="{71682A72-EC22-424F-9478-F570CD675C56}" srcOrd="0" destOrd="0" presId="urn:microsoft.com/office/officeart/2005/8/layout/list1"/>
    <dgm:cxn modelId="{3F06EA22-6519-4764-9A22-83D38B09EB4E}" type="presOf" srcId="{4C3C0C78-2BCC-43F4-9AB3-0C1E265D5B92}" destId="{0E7C6350-3FE6-4B8E-A74E-56FD19E1FECA}" srcOrd="1" destOrd="0" presId="urn:microsoft.com/office/officeart/2005/8/layout/list1"/>
    <dgm:cxn modelId="{AD709F5D-8DE2-4C09-8216-494E4B9A4919}" srcId="{BEDBF50D-BE00-48CE-8F4C-699AD2E0CAC8}" destId="{4C3C0C78-2BCC-43F4-9AB3-0C1E265D5B92}" srcOrd="0" destOrd="0" parTransId="{EA6A06C8-7CD7-441B-8A7C-21FF8279F51E}" sibTransId="{F3F50208-35CB-4F80-8851-CF00E1D4D44C}"/>
    <dgm:cxn modelId="{07AE3C87-269F-46C2-B277-F1D3BDEF3651}" type="presOf" srcId="{4C3C0C78-2BCC-43F4-9AB3-0C1E265D5B92}" destId="{EF618E74-F7CF-4E9E-AA89-53C56B94731D}" srcOrd="0" destOrd="0" presId="urn:microsoft.com/office/officeart/2005/8/layout/list1"/>
    <dgm:cxn modelId="{ECF9F999-320D-48DD-8073-D0C6EC5908FA}" type="presParOf" srcId="{71682A72-EC22-424F-9478-F570CD675C56}" destId="{378B08C1-7C89-4758-A322-B6C1ADA2E898}" srcOrd="0" destOrd="0" presId="urn:microsoft.com/office/officeart/2005/8/layout/list1"/>
    <dgm:cxn modelId="{CBDB9E20-2D1D-4D8D-AA76-B11D02B4C88D}" type="presParOf" srcId="{378B08C1-7C89-4758-A322-B6C1ADA2E898}" destId="{EF618E74-F7CF-4E9E-AA89-53C56B94731D}" srcOrd="0" destOrd="0" presId="urn:microsoft.com/office/officeart/2005/8/layout/list1"/>
    <dgm:cxn modelId="{999D6DDF-05A8-4FBE-80C4-5C47A834CD24}" type="presParOf" srcId="{378B08C1-7C89-4758-A322-B6C1ADA2E898}" destId="{0E7C6350-3FE6-4B8E-A74E-56FD19E1FECA}" srcOrd="1" destOrd="0" presId="urn:microsoft.com/office/officeart/2005/8/layout/list1"/>
    <dgm:cxn modelId="{E2CF3BF0-53EF-476C-879B-9A2B773E9466}" type="presParOf" srcId="{71682A72-EC22-424F-9478-F570CD675C56}" destId="{8F74D259-6FC8-45DA-8E94-1961253469FF}" srcOrd="1" destOrd="0" presId="urn:microsoft.com/office/officeart/2005/8/layout/list1"/>
    <dgm:cxn modelId="{8006ED53-EAC6-4522-9E07-DC549377630C}" type="presParOf" srcId="{71682A72-EC22-424F-9478-F570CD675C56}" destId="{000315EF-DC56-4073-B2BB-7B96765BEBF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5EB1DF-ECEE-465A-B3A4-F0707E30F122}"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8B694297-81DF-4C4F-8ED9-F7A30D5D0A3E}">
      <dgm:prSet phldrT="[Text]"/>
      <dgm:spPr/>
      <dgm:t>
        <a:bodyPr/>
        <a:lstStyle/>
        <a:p>
          <a:r>
            <a:rPr lang="en-US" dirty="0"/>
            <a:t>Did the employee speak as a </a:t>
          </a:r>
          <a:r>
            <a:rPr lang="en-US" dirty="0">
              <a:solidFill>
                <a:srgbClr val="FF0000"/>
              </a:solidFill>
              <a:effectLst>
                <a:outerShdw blurRad="38100" dist="38100" dir="2700000" algn="tl">
                  <a:srgbClr val="000000">
                    <a:alpha val="43137"/>
                  </a:srgbClr>
                </a:outerShdw>
              </a:effectLst>
            </a:rPr>
            <a:t>private citizen </a:t>
          </a:r>
          <a:r>
            <a:rPr lang="en-US" dirty="0"/>
            <a:t>on a matter of </a:t>
          </a:r>
          <a:r>
            <a:rPr lang="en-US" dirty="0">
              <a:solidFill>
                <a:srgbClr val="FF0000"/>
              </a:solidFill>
              <a:effectLst>
                <a:outerShdw blurRad="38100" dist="38100" dir="2700000" algn="tl">
                  <a:srgbClr val="000000">
                    <a:alpha val="43137"/>
                  </a:srgbClr>
                </a:outerShdw>
              </a:effectLst>
            </a:rPr>
            <a:t>public concern</a:t>
          </a:r>
          <a:r>
            <a:rPr lang="en-US" dirty="0"/>
            <a:t>?</a:t>
          </a:r>
        </a:p>
      </dgm:t>
    </dgm:pt>
    <dgm:pt modelId="{56E2C3E8-83BD-42BA-BB99-DFBFC1298776}" type="parTrans" cxnId="{CBC013D8-F308-4E32-ACFE-65D26F1AB72A}">
      <dgm:prSet/>
      <dgm:spPr/>
      <dgm:t>
        <a:bodyPr/>
        <a:lstStyle/>
        <a:p>
          <a:endParaRPr lang="en-US"/>
        </a:p>
      </dgm:t>
    </dgm:pt>
    <dgm:pt modelId="{4CDD9A6B-D4C0-4F34-8020-E268D7CE4170}" type="sibTrans" cxnId="{CBC013D8-F308-4E32-ACFE-65D26F1AB72A}">
      <dgm:prSet/>
      <dgm:spPr/>
      <dgm:t>
        <a:bodyPr/>
        <a:lstStyle/>
        <a:p>
          <a:endParaRPr lang="en-US"/>
        </a:p>
      </dgm:t>
    </dgm:pt>
    <dgm:pt modelId="{30A1C62C-0783-40C3-941C-90D54C0A59F0}">
      <dgm:prSet phldrT="[Text]"/>
      <dgm:spPr/>
      <dgm:t>
        <a:bodyPr/>
        <a:lstStyle/>
        <a:p>
          <a:r>
            <a:rPr lang="en-US" dirty="0"/>
            <a:t>If so, did the Agency identity </a:t>
          </a:r>
          <a:r>
            <a:rPr lang="en-US" dirty="0">
              <a:solidFill>
                <a:srgbClr val="FF0000"/>
              </a:solidFill>
              <a:effectLst>
                <a:outerShdw blurRad="38100" dist="38100" dir="2700000" algn="tl">
                  <a:srgbClr val="000000">
                    <a:alpha val="43137"/>
                  </a:srgbClr>
                </a:outerShdw>
              </a:effectLst>
            </a:rPr>
            <a:t>possible harm</a:t>
          </a:r>
          <a:r>
            <a:rPr lang="en-US" dirty="0"/>
            <a:t> to its interests or have some other valid justification for treating the employee different from any member of the general public</a:t>
          </a:r>
        </a:p>
      </dgm:t>
    </dgm:pt>
    <dgm:pt modelId="{3EB103D9-E5B6-4F9B-BA78-59D31A398100}" type="parTrans" cxnId="{AE42C277-B798-4631-91D7-9FD7762521E0}">
      <dgm:prSet/>
      <dgm:spPr/>
      <dgm:t>
        <a:bodyPr/>
        <a:lstStyle/>
        <a:p>
          <a:endParaRPr lang="en-US"/>
        </a:p>
      </dgm:t>
    </dgm:pt>
    <dgm:pt modelId="{8A44FBE4-8955-4054-9BE9-17BE6D344971}" type="sibTrans" cxnId="{AE42C277-B798-4631-91D7-9FD7762521E0}">
      <dgm:prSet/>
      <dgm:spPr/>
      <dgm:t>
        <a:bodyPr/>
        <a:lstStyle/>
        <a:p>
          <a:endParaRPr lang="en-US"/>
        </a:p>
      </dgm:t>
    </dgm:pt>
    <dgm:pt modelId="{A2D7FA8A-A5F6-4614-886F-E40C03373126}" type="pres">
      <dgm:prSet presAssocID="{AD5EB1DF-ECEE-465A-B3A4-F0707E30F122}" presName="compositeShape" presStyleCnt="0">
        <dgm:presLayoutVars>
          <dgm:chMax val="2"/>
          <dgm:dir/>
          <dgm:resizeHandles val="exact"/>
        </dgm:presLayoutVars>
      </dgm:prSet>
      <dgm:spPr/>
    </dgm:pt>
    <dgm:pt modelId="{422C2221-60DE-4FB5-AA3E-7ED94CE1BD82}" type="pres">
      <dgm:prSet presAssocID="{AD5EB1DF-ECEE-465A-B3A4-F0707E30F122}" presName="divider" presStyleLbl="fgShp" presStyleIdx="0" presStyleCnt="1"/>
      <dgm:spPr/>
    </dgm:pt>
    <dgm:pt modelId="{1BD57F66-F298-4EFF-A860-D13386FDA838}" type="pres">
      <dgm:prSet presAssocID="{8B694297-81DF-4C4F-8ED9-F7A30D5D0A3E}" presName="downArrow" presStyleLbl="node1" presStyleIdx="0" presStyleCnt="2"/>
      <dgm:spPr/>
    </dgm:pt>
    <dgm:pt modelId="{33A736D8-E3ED-4245-8284-603D4186C8A2}" type="pres">
      <dgm:prSet presAssocID="{8B694297-81DF-4C4F-8ED9-F7A30D5D0A3E}" presName="downArrowText" presStyleLbl="revTx" presStyleIdx="0" presStyleCnt="2">
        <dgm:presLayoutVars>
          <dgm:bulletEnabled val="1"/>
        </dgm:presLayoutVars>
      </dgm:prSet>
      <dgm:spPr/>
    </dgm:pt>
    <dgm:pt modelId="{6A373D21-C344-40C4-91F4-F86CE11193F2}" type="pres">
      <dgm:prSet presAssocID="{30A1C62C-0783-40C3-941C-90D54C0A59F0}" presName="upArrow" presStyleLbl="node1" presStyleIdx="1" presStyleCnt="2"/>
      <dgm:spPr/>
    </dgm:pt>
    <dgm:pt modelId="{60B7CA0A-01C5-45BD-9063-54D332254657}" type="pres">
      <dgm:prSet presAssocID="{30A1C62C-0783-40C3-941C-90D54C0A59F0}" presName="upArrowText" presStyleLbl="revTx" presStyleIdx="1" presStyleCnt="2">
        <dgm:presLayoutVars>
          <dgm:bulletEnabled val="1"/>
        </dgm:presLayoutVars>
      </dgm:prSet>
      <dgm:spPr/>
    </dgm:pt>
  </dgm:ptLst>
  <dgm:cxnLst>
    <dgm:cxn modelId="{F602F907-C830-4ED8-B83C-12B44D7B5ECA}" type="presOf" srcId="{AD5EB1DF-ECEE-465A-B3A4-F0707E30F122}" destId="{A2D7FA8A-A5F6-4614-886F-E40C03373126}" srcOrd="0" destOrd="0" presId="urn:microsoft.com/office/officeart/2005/8/layout/arrow3"/>
    <dgm:cxn modelId="{B09EE12F-F6E4-4F06-A310-71D892C3D859}" type="presOf" srcId="{30A1C62C-0783-40C3-941C-90D54C0A59F0}" destId="{60B7CA0A-01C5-45BD-9063-54D332254657}" srcOrd="0" destOrd="0" presId="urn:microsoft.com/office/officeart/2005/8/layout/arrow3"/>
    <dgm:cxn modelId="{AE42C277-B798-4631-91D7-9FD7762521E0}" srcId="{AD5EB1DF-ECEE-465A-B3A4-F0707E30F122}" destId="{30A1C62C-0783-40C3-941C-90D54C0A59F0}" srcOrd="1" destOrd="0" parTransId="{3EB103D9-E5B6-4F9B-BA78-59D31A398100}" sibTransId="{8A44FBE4-8955-4054-9BE9-17BE6D344971}"/>
    <dgm:cxn modelId="{D1A7CD7C-2089-457D-9DF7-91ABBE3F72CC}" type="presOf" srcId="{8B694297-81DF-4C4F-8ED9-F7A30D5D0A3E}" destId="{33A736D8-E3ED-4245-8284-603D4186C8A2}" srcOrd="0" destOrd="0" presId="urn:microsoft.com/office/officeart/2005/8/layout/arrow3"/>
    <dgm:cxn modelId="{CBC013D8-F308-4E32-ACFE-65D26F1AB72A}" srcId="{AD5EB1DF-ECEE-465A-B3A4-F0707E30F122}" destId="{8B694297-81DF-4C4F-8ED9-F7A30D5D0A3E}" srcOrd="0" destOrd="0" parTransId="{56E2C3E8-83BD-42BA-BB99-DFBFC1298776}" sibTransId="{4CDD9A6B-D4C0-4F34-8020-E268D7CE4170}"/>
    <dgm:cxn modelId="{2FB9ABF9-B4F7-4373-B920-3D53FF2B7C85}" type="presParOf" srcId="{A2D7FA8A-A5F6-4614-886F-E40C03373126}" destId="{422C2221-60DE-4FB5-AA3E-7ED94CE1BD82}" srcOrd="0" destOrd="0" presId="urn:microsoft.com/office/officeart/2005/8/layout/arrow3"/>
    <dgm:cxn modelId="{653A10E8-D34F-456B-B708-C81326B5353F}" type="presParOf" srcId="{A2D7FA8A-A5F6-4614-886F-E40C03373126}" destId="{1BD57F66-F298-4EFF-A860-D13386FDA838}" srcOrd="1" destOrd="0" presId="urn:microsoft.com/office/officeart/2005/8/layout/arrow3"/>
    <dgm:cxn modelId="{4290BD85-575C-454F-BCE0-2CEBC65F558E}" type="presParOf" srcId="{A2D7FA8A-A5F6-4614-886F-E40C03373126}" destId="{33A736D8-E3ED-4245-8284-603D4186C8A2}" srcOrd="2" destOrd="0" presId="urn:microsoft.com/office/officeart/2005/8/layout/arrow3"/>
    <dgm:cxn modelId="{3933A2E3-90B5-4671-B018-824880D194CE}" type="presParOf" srcId="{A2D7FA8A-A5F6-4614-886F-E40C03373126}" destId="{6A373D21-C344-40C4-91F4-F86CE11193F2}" srcOrd="3" destOrd="0" presId="urn:microsoft.com/office/officeart/2005/8/layout/arrow3"/>
    <dgm:cxn modelId="{9D2DA062-196B-476E-B9B0-5F21E2CBDCA0}" type="presParOf" srcId="{A2D7FA8A-A5F6-4614-886F-E40C03373126}" destId="{60B7CA0A-01C5-45BD-9063-54D332254657}"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DBF50D-BE00-48CE-8F4C-699AD2E0CAC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C3C0C78-2BCC-43F4-9AB3-0C1E265D5B92}">
      <dgm:prSet phldrT="[Text]" custT="1"/>
      <dgm:spPr>
        <a:solidFill>
          <a:schemeClr val="tx1">
            <a:lumMod val="65000"/>
            <a:lumOff val="35000"/>
          </a:schemeClr>
        </a:solidFill>
      </dgm:spPr>
      <dgm:t>
        <a:bodyPr/>
        <a:lstStyle/>
        <a:p>
          <a:pPr algn="ctr"/>
          <a:r>
            <a:rPr lang="en-US" sz="3600" b="1" dirty="0">
              <a:solidFill>
                <a:schemeClr val="bg1"/>
              </a:solidFill>
            </a:rPr>
            <a:t>The “Evidence”</a:t>
          </a:r>
        </a:p>
      </dgm:t>
    </dgm:pt>
    <dgm:pt modelId="{EA6A06C8-7CD7-441B-8A7C-21FF8279F51E}" type="parTrans" cxnId="{AD709F5D-8DE2-4C09-8216-494E4B9A4919}">
      <dgm:prSet/>
      <dgm:spPr/>
      <dgm:t>
        <a:bodyPr/>
        <a:lstStyle/>
        <a:p>
          <a:endParaRPr lang="en-US"/>
        </a:p>
      </dgm:t>
    </dgm:pt>
    <dgm:pt modelId="{F3F50208-35CB-4F80-8851-CF00E1D4D44C}" type="sibTrans" cxnId="{AD709F5D-8DE2-4C09-8216-494E4B9A4919}">
      <dgm:prSet/>
      <dgm:spPr/>
      <dgm:t>
        <a:bodyPr/>
        <a:lstStyle/>
        <a:p>
          <a:endParaRPr lang="en-US"/>
        </a:p>
      </dgm:t>
    </dgm:pt>
    <dgm:pt modelId="{71682A72-EC22-424F-9478-F570CD675C56}" type="pres">
      <dgm:prSet presAssocID="{BEDBF50D-BE00-48CE-8F4C-699AD2E0CAC8}" presName="linear" presStyleCnt="0">
        <dgm:presLayoutVars>
          <dgm:dir/>
          <dgm:animLvl val="lvl"/>
          <dgm:resizeHandles val="exact"/>
        </dgm:presLayoutVars>
      </dgm:prSet>
      <dgm:spPr/>
    </dgm:pt>
    <dgm:pt modelId="{378B08C1-7C89-4758-A322-B6C1ADA2E898}" type="pres">
      <dgm:prSet presAssocID="{4C3C0C78-2BCC-43F4-9AB3-0C1E265D5B92}" presName="parentLin" presStyleCnt="0"/>
      <dgm:spPr/>
    </dgm:pt>
    <dgm:pt modelId="{EF618E74-F7CF-4E9E-AA89-53C56B94731D}" type="pres">
      <dgm:prSet presAssocID="{4C3C0C78-2BCC-43F4-9AB3-0C1E265D5B92}" presName="parentLeftMargin" presStyleLbl="node1" presStyleIdx="0" presStyleCnt="1"/>
      <dgm:spPr/>
    </dgm:pt>
    <dgm:pt modelId="{0E7C6350-3FE6-4B8E-A74E-56FD19E1FECA}" type="pres">
      <dgm:prSet presAssocID="{4C3C0C78-2BCC-43F4-9AB3-0C1E265D5B92}" presName="parentText" presStyleLbl="node1" presStyleIdx="0" presStyleCnt="1" custScaleX="139331" custScaleY="673019">
        <dgm:presLayoutVars>
          <dgm:chMax val="0"/>
          <dgm:bulletEnabled val="1"/>
        </dgm:presLayoutVars>
      </dgm:prSet>
      <dgm:spPr/>
    </dgm:pt>
    <dgm:pt modelId="{8F74D259-6FC8-45DA-8E94-1961253469FF}" type="pres">
      <dgm:prSet presAssocID="{4C3C0C78-2BCC-43F4-9AB3-0C1E265D5B92}" presName="negativeSpace" presStyleCnt="0"/>
      <dgm:spPr/>
    </dgm:pt>
    <dgm:pt modelId="{000315EF-DC56-4073-B2BB-7B96765BEBFB}" type="pres">
      <dgm:prSet presAssocID="{4C3C0C78-2BCC-43F4-9AB3-0C1E265D5B92}" presName="childText" presStyleLbl="conFgAcc1" presStyleIdx="0" presStyleCnt="1">
        <dgm:presLayoutVars>
          <dgm:bulletEnabled val="1"/>
        </dgm:presLayoutVars>
      </dgm:prSet>
      <dgm:spPr/>
    </dgm:pt>
  </dgm:ptLst>
  <dgm:cxnLst>
    <dgm:cxn modelId="{9277DB0E-CBB6-483C-B1C0-0BB42D2341B0}" type="presOf" srcId="{BEDBF50D-BE00-48CE-8F4C-699AD2E0CAC8}" destId="{71682A72-EC22-424F-9478-F570CD675C56}" srcOrd="0" destOrd="0" presId="urn:microsoft.com/office/officeart/2005/8/layout/list1"/>
    <dgm:cxn modelId="{3F06EA22-6519-4764-9A22-83D38B09EB4E}" type="presOf" srcId="{4C3C0C78-2BCC-43F4-9AB3-0C1E265D5B92}" destId="{0E7C6350-3FE6-4B8E-A74E-56FD19E1FECA}" srcOrd="1" destOrd="0" presId="urn:microsoft.com/office/officeart/2005/8/layout/list1"/>
    <dgm:cxn modelId="{AD709F5D-8DE2-4C09-8216-494E4B9A4919}" srcId="{BEDBF50D-BE00-48CE-8F4C-699AD2E0CAC8}" destId="{4C3C0C78-2BCC-43F4-9AB3-0C1E265D5B92}" srcOrd="0" destOrd="0" parTransId="{EA6A06C8-7CD7-441B-8A7C-21FF8279F51E}" sibTransId="{F3F50208-35CB-4F80-8851-CF00E1D4D44C}"/>
    <dgm:cxn modelId="{07AE3C87-269F-46C2-B277-F1D3BDEF3651}" type="presOf" srcId="{4C3C0C78-2BCC-43F4-9AB3-0C1E265D5B92}" destId="{EF618E74-F7CF-4E9E-AA89-53C56B94731D}" srcOrd="0" destOrd="0" presId="urn:microsoft.com/office/officeart/2005/8/layout/list1"/>
    <dgm:cxn modelId="{ECF9F999-320D-48DD-8073-D0C6EC5908FA}" type="presParOf" srcId="{71682A72-EC22-424F-9478-F570CD675C56}" destId="{378B08C1-7C89-4758-A322-B6C1ADA2E898}" srcOrd="0" destOrd="0" presId="urn:microsoft.com/office/officeart/2005/8/layout/list1"/>
    <dgm:cxn modelId="{CBDB9E20-2D1D-4D8D-AA76-B11D02B4C88D}" type="presParOf" srcId="{378B08C1-7C89-4758-A322-B6C1ADA2E898}" destId="{EF618E74-F7CF-4E9E-AA89-53C56B94731D}" srcOrd="0" destOrd="0" presId="urn:microsoft.com/office/officeart/2005/8/layout/list1"/>
    <dgm:cxn modelId="{999D6DDF-05A8-4FBE-80C4-5C47A834CD24}" type="presParOf" srcId="{378B08C1-7C89-4758-A322-B6C1ADA2E898}" destId="{0E7C6350-3FE6-4B8E-A74E-56FD19E1FECA}" srcOrd="1" destOrd="0" presId="urn:microsoft.com/office/officeart/2005/8/layout/list1"/>
    <dgm:cxn modelId="{E2CF3BF0-53EF-476C-879B-9A2B773E9466}" type="presParOf" srcId="{71682A72-EC22-424F-9478-F570CD675C56}" destId="{8F74D259-6FC8-45DA-8E94-1961253469FF}" srcOrd="1" destOrd="0" presId="urn:microsoft.com/office/officeart/2005/8/layout/list1"/>
    <dgm:cxn modelId="{8006ED53-EAC6-4522-9E07-DC549377630C}" type="presParOf" srcId="{71682A72-EC22-424F-9478-F570CD675C56}" destId="{000315EF-DC56-4073-B2BB-7B96765BEBF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DBF50D-BE00-48CE-8F4C-699AD2E0CAC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C3C0C78-2BCC-43F4-9AB3-0C1E265D5B92}">
      <dgm:prSet phldrT="[Text]" custT="1"/>
      <dgm:spPr>
        <a:solidFill>
          <a:schemeClr val="tx1">
            <a:lumMod val="65000"/>
            <a:lumOff val="35000"/>
          </a:schemeClr>
        </a:solidFill>
      </dgm:spPr>
      <dgm:t>
        <a:bodyPr/>
        <a:lstStyle/>
        <a:p>
          <a:pPr algn="ctr"/>
          <a:r>
            <a:rPr lang="en-US" sz="3600" b="1" dirty="0">
              <a:solidFill>
                <a:schemeClr val="bg1"/>
              </a:solidFill>
            </a:rPr>
            <a:t>The “Evidence”</a:t>
          </a:r>
        </a:p>
      </dgm:t>
    </dgm:pt>
    <dgm:pt modelId="{EA6A06C8-7CD7-441B-8A7C-21FF8279F51E}" type="parTrans" cxnId="{AD709F5D-8DE2-4C09-8216-494E4B9A4919}">
      <dgm:prSet/>
      <dgm:spPr/>
      <dgm:t>
        <a:bodyPr/>
        <a:lstStyle/>
        <a:p>
          <a:endParaRPr lang="en-US"/>
        </a:p>
      </dgm:t>
    </dgm:pt>
    <dgm:pt modelId="{F3F50208-35CB-4F80-8851-CF00E1D4D44C}" type="sibTrans" cxnId="{AD709F5D-8DE2-4C09-8216-494E4B9A4919}">
      <dgm:prSet/>
      <dgm:spPr/>
      <dgm:t>
        <a:bodyPr/>
        <a:lstStyle/>
        <a:p>
          <a:endParaRPr lang="en-US"/>
        </a:p>
      </dgm:t>
    </dgm:pt>
    <dgm:pt modelId="{71682A72-EC22-424F-9478-F570CD675C56}" type="pres">
      <dgm:prSet presAssocID="{BEDBF50D-BE00-48CE-8F4C-699AD2E0CAC8}" presName="linear" presStyleCnt="0">
        <dgm:presLayoutVars>
          <dgm:dir/>
          <dgm:animLvl val="lvl"/>
          <dgm:resizeHandles val="exact"/>
        </dgm:presLayoutVars>
      </dgm:prSet>
      <dgm:spPr/>
    </dgm:pt>
    <dgm:pt modelId="{378B08C1-7C89-4758-A322-B6C1ADA2E898}" type="pres">
      <dgm:prSet presAssocID="{4C3C0C78-2BCC-43F4-9AB3-0C1E265D5B92}" presName="parentLin" presStyleCnt="0"/>
      <dgm:spPr/>
    </dgm:pt>
    <dgm:pt modelId="{EF618E74-F7CF-4E9E-AA89-53C56B94731D}" type="pres">
      <dgm:prSet presAssocID="{4C3C0C78-2BCC-43F4-9AB3-0C1E265D5B92}" presName="parentLeftMargin" presStyleLbl="node1" presStyleIdx="0" presStyleCnt="1"/>
      <dgm:spPr/>
    </dgm:pt>
    <dgm:pt modelId="{0E7C6350-3FE6-4B8E-A74E-56FD19E1FECA}" type="pres">
      <dgm:prSet presAssocID="{4C3C0C78-2BCC-43F4-9AB3-0C1E265D5B92}" presName="parentText" presStyleLbl="node1" presStyleIdx="0" presStyleCnt="1" custScaleX="139331" custScaleY="673019">
        <dgm:presLayoutVars>
          <dgm:chMax val="0"/>
          <dgm:bulletEnabled val="1"/>
        </dgm:presLayoutVars>
      </dgm:prSet>
      <dgm:spPr/>
    </dgm:pt>
    <dgm:pt modelId="{8F74D259-6FC8-45DA-8E94-1961253469FF}" type="pres">
      <dgm:prSet presAssocID="{4C3C0C78-2BCC-43F4-9AB3-0C1E265D5B92}" presName="negativeSpace" presStyleCnt="0"/>
      <dgm:spPr/>
    </dgm:pt>
    <dgm:pt modelId="{000315EF-DC56-4073-B2BB-7B96765BEBFB}" type="pres">
      <dgm:prSet presAssocID="{4C3C0C78-2BCC-43F4-9AB3-0C1E265D5B92}" presName="childText" presStyleLbl="conFgAcc1" presStyleIdx="0" presStyleCnt="1">
        <dgm:presLayoutVars>
          <dgm:bulletEnabled val="1"/>
        </dgm:presLayoutVars>
      </dgm:prSet>
      <dgm:spPr/>
    </dgm:pt>
  </dgm:ptLst>
  <dgm:cxnLst>
    <dgm:cxn modelId="{9277DB0E-CBB6-483C-B1C0-0BB42D2341B0}" type="presOf" srcId="{BEDBF50D-BE00-48CE-8F4C-699AD2E0CAC8}" destId="{71682A72-EC22-424F-9478-F570CD675C56}" srcOrd="0" destOrd="0" presId="urn:microsoft.com/office/officeart/2005/8/layout/list1"/>
    <dgm:cxn modelId="{3F06EA22-6519-4764-9A22-83D38B09EB4E}" type="presOf" srcId="{4C3C0C78-2BCC-43F4-9AB3-0C1E265D5B92}" destId="{0E7C6350-3FE6-4B8E-A74E-56FD19E1FECA}" srcOrd="1" destOrd="0" presId="urn:microsoft.com/office/officeart/2005/8/layout/list1"/>
    <dgm:cxn modelId="{AD709F5D-8DE2-4C09-8216-494E4B9A4919}" srcId="{BEDBF50D-BE00-48CE-8F4C-699AD2E0CAC8}" destId="{4C3C0C78-2BCC-43F4-9AB3-0C1E265D5B92}" srcOrd="0" destOrd="0" parTransId="{EA6A06C8-7CD7-441B-8A7C-21FF8279F51E}" sibTransId="{F3F50208-35CB-4F80-8851-CF00E1D4D44C}"/>
    <dgm:cxn modelId="{07AE3C87-269F-46C2-B277-F1D3BDEF3651}" type="presOf" srcId="{4C3C0C78-2BCC-43F4-9AB3-0C1E265D5B92}" destId="{EF618E74-F7CF-4E9E-AA89-53C56B94731D}" srcOrd="0" destOrd="0" presId="urn:microsoft.com/office/officeart/2005/8/layout/list1"/>
    <dgm:cxn modelId="{ECF9F999-320D-48DD-8073-D0C6EC5908FA}" type="presParOf" srcId="{71682A72-EC22-424F-9478-F570CD675C56}" destId="{378B08C1-7C89-4758-A322-B6C1ADA2E898}" srcOrd="0" destOrd="0" presId="urn:microsoft.com/office/officeart/2005/8/layout/list1"/>
    <dgm:cxn modelId="{CBDB9E20-2D1D-4D8D-AA76-B11D02B4C88D}" type="presParOf" srcId="{378B08C1-7C89-4758-A322-B6C1ADA2E898}" destId="{EF618E74-F7CF-4E9E-AA89-53C56B94731D}" srcOrd="0" destOrd="0" presId="urn:microsoft.com/office/officeart/2005/8/layout/list1"/>
    <dgm:cxn modelId="{999D6DDF-05A8-4FBE-80C4-5C47A834CD24}" type="presParOf" srcId="{378B08C1-7C89-4758-A322-B6C1ADA2E898}" destId="{0E7C6350-3FE6-4B8E-A74E-56FD19E1FECA}" srcOrd="1" destOrd="0" presId="urn:microsoft.com/office/officeart/2005/8/layout/list1"/>
    <dgm:cxn modelId="{E2CF3BF0-53EF-476C-879B-9A2B773E9466}" type="presParOf" srcId="{71682A72-EC22-424F-9478-F570CD675C56}" destId="{8F74D259-6FC8-45DA-8E94-1961253469FF}" srcOrd="1" destOrd="0" presId="urn:microsoft.com/office/officeart/2005/8/layout/list1"/>
    <dgm:cxn modelId="{8006ED53-EAC6-4522-9E07-DC549377630C}" type="presParOf" srcId="{71682A72-EC22-424F-9478-F570CD675C56}" destId="{000315EF-DC56-4073-B2BB-7B96765BEBF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8D636-92C7-4580-B088-8A84000010E0}">
      <dsp:nvSpPr>
        <dsp:cNvPr id="0" name=""/>
        <dsp:cNvSpPr/>
      </dsp:nvSpPr>
      <dsp:spPr>
        <a:xfrm>
          <a:off x="843109" y="552"/>
          <a:ext cx="921076" cy="921076"/>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5271C2-4261-4A5A-BF73-089973422DB3}">
      <dsp:nvSpPr>
        <dsp:cNvPr id="0" name=""/>
        <dsp:cNvSpPr/>
      </dsp:nvSpPr>
      <dsp:spPr>
        <a:xfrm>
          <a:off x="1039404" y="196847"/>
          <a:ext cx="528486" cy="5284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D47F01-F693-4696-BCB0-BA658DD2528F}">
      <dsp:nvSpPr>
        <dsp:cNvPr id="0" name=""/>
        <dsp:cNvSpPr/>
      </dsp:nvSpPr>
      <dsp:spPr>
        <a:xfrm>
          <a:off x="548667" y="1208521"/>
          <a:ext cx="1509960" cy="603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a:t>Why do you do AARs after particular operational incidents?</a:t>
          </a:r>
        </a:p>
      </dsp:txBody>
      <dsp:txXfrm>
        <a:off x="548667" y="1208521"/>
        <a:ext cx="1509960" cy="603984"/>
      </dsp:txXfrm>
    </dsp:sp>
    <dsp:sp modelId="{BD8B70B9-A7C3-4F1B-A2DD-0FE4DD3F8E62}">
      <dsp:nvSpPr>
        <dsp:cNvPr id="0" name=""/>
        <dsp:cNvSpPr/>
      </dsp:nvSpPr>
      <dsp:spPr>
        <a:xfrm>
          <a:off x="2617313" y="552"/>
          <a:ext cx="921076" cy="921076"/>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A82584-3713-46F5-89CB-8EB86912BFF2}">
      <dsp:nvSpPr>
        <dsp:cNvPr id="0" name=""/>
        <dsp:cNvSpPr/>
      </dsp:nvSpPr>
      <dsp:spPr>
        <a:xfrm>
          <a:off x="2813608" y="196847"/>
          <a:ext cx="528486" cy="5284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EB5D4C-78AB-4C15-8918-B1FE8BCEFC2D}">
      <dsp:nvSpPr>
        <dsp:cNvPr id="0" name=""/>
        <dsp:cNvSpPr/>
      </dsp:nvSpPr>
      <dsp:spPr>
        <a:xfrm>
          <a:off x="2322871" y="1208521"/>
          <a:ext cx="1509960" cy="603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a:t>Why should you do AARs after personnel-related incidents?</a:t>
          </a:r>
        </a:p>
      </dsp:txBody>
      <dsp:txXfrm>
        <a:off x="2322871" y="1208521"/>
        <a:ext cx="1509960" cy="6039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315EF-DC56-4073-B2BB-7B96765BEBFB}">
      <dsp:nvSpPr>
        <dsp:cNvPr id="0" name=""/>
        <dsp:cNvSpPr/>
      </dsp:nvSpPr>
      <dsp:spPr>
        <a:xfrm>
          <a:off x="0" y="3682652"/>
          <a:ext cx="4038600"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7C6350-3FE6-4B8E-A74E-56FD19E1FECA}">
      <dsp:nvSpPr>
        <dsp:cNvPr id="0" name=""/>
        <dsp:cNvSpPr/>
      </dsp:nvSpPr>
      <dsp:spPr>
        <a:xfrm>
          <a:off x="196802" y="4347"/>
          <a:ext cx="3838903" cy="3973504"/>
        </a:xfrm>
        <a:prstGeom prst="round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855" tIns="0" rIns="106855" bIns="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bg1"/>
              </a:solidFill>
            </a:rPr>
            <a:t>The “Evidence”</a:t>
          </a:r>
        </a:p>
      </dsp:txBody>
      <dsp:txXfrm>
        <a:off x="384202" y="191747"/>
        <a:ext cx="3464103" cy="35987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315EF-DC56-4073-B2BB-7B96765BEBFB}">
      <dsp:nvSpPr>
        <dsp:cNvPr id="0" name=""/>
        <dsp:cNvSpPr/>
      </dsp:nvSpPr>
      <dsp:spPr>
        <a:xfrm>
          <a:off x="0" y="3682652"/>
          <a:ext cx="4038600"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7C6350-3FE6-4B8E-A74E-56FD19E1FECA}">
      <dsp:nvSpPr>
        <dsp:cNvPr id="0" name=""/>
        <dsp:cNvSpPr/>
      </dsp:nvSpPr>
      <dsp:spPr>
        <a:xfrm>
          <a:off x="196802" y="4347"/>
          <a:ext cx="3838903" cy="3973504"/>
        </a:xfrm>
        <a:prstGeom prst="round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855" tIns="0" rIns="106855" bIns="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bg1"/>
              </a:solidFill>
            </a:rPr>
            <a:t>The Allegations</a:t>
          </a:r>
        </a:p>
      </dsp:txBody>
      <dsp:txXfrm>
        <a:off x="384202" y="191747"/>
        <a:ext cx="3464103" cy="35987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C2221-60DE-4FB5-AA3E-7ED94CE1BD82}">
      <dsp:nvSpPr>
        <dsp:cNvPr id="0" name=""/>
        <dsp:cNvSpPr/>
      </dsp:nvSpPr>
      <dsp:spPr>
        <a:xfrm rot="21300000">
          <a:off x="13562" y="1424333"/>
          <a:ext cx="4392474" cy="503004"/>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D57F66-F298-4EFF-A860-D13386FDA838}">
      <dsp:nvSpPr>
        <dsp:cNvPr id="0" name=""/>
        <dsp:cNvSpPr/>
      </dsp:nvSpPr>
      <dsp:spPr>
        <a:xfrm>
          <a:off x="530352" y="167583"/>
          <a:ext cx="1325880" cy="1340668"/>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A736D8-E3ED-4245-8284-603D4186C8A2}">
      <dsp:nvSpPr>
        <dsp:cNvPr id="0" name=""/>
        <dsp:cNvSpPr/>
      </dsp:nvSpPr>
      <dsp:spPr>
        <a:xfrm>
          <a:off x="2342388" y="0"/>
          <a:ext cx="1414272" cy="1407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Did the employee speak as a </a:t>
          </a:r>
          <a:r>
            <a:rPr lang="en-US" sz="1000" kern="1200" dirty="0">
              <a:solidFill>
                <a:srgbClr val="FF0000"/>
              </a:solidFill>
              <a:effectLst>
                <a:outerShdw blurRad="38100" dist="38100" dir="2700000" algn="tl">
                  <a:srgbClr val="000000">
                    <a:alpha val="43137"/>
                  </a:srgbClr>
                </a:outerShdw>
              </a:effectLst>
            </a:rPr>
            <a:t>private citizen </a:t>
          </a:r>
          <a:r>
            <a:rPr lang="en-US" sz="1000" kern="1200" dirty="0"/>
            <a:t>on a matter of </a:t>
          </a:r>
          <a:r>
            <a:rPr lang="en-US" sz="1000" kern="1200" dirty="0">
              <a:solidFill>
                <a:srgbClr val="FF0000"/>
              </a:solidFill>
              <a:effectLst>
                <a:outerShdw blurRad="38100" dist="38100" dir="2700000" algn="tl">
                  <a:srgbClr val="000000">
                    <a:alpha val="43137"/>
                  </a:srgbClr>
                </a:outerShdw>
              </a:effectLst>
            </a:rPr>
            <a:t>public concern</a:t>
          </a:r>
          <a:r>
            <a:rPr lang="en-US" sz="1000" kern="1200" dirty="0"/>
            <a:t>?</a:t>
          </a:r>
        </a:p>
      </dsp:txBody>
      <dsp:txXfrm>
        <a:off x="2342388" y="0"/>
        <a:ext cx="1414272" cy="1407701"/>
      </dsp:txXfrm>
    </dsp:sp>
    <dsp:sp modelId="{6A373D21-C344-40C4-91F4-F86CE11193F2}">
      <dsp:nvSpPr>
        <dsp:cNvPr id="0" name=""/>
        <dsp:cNvSpPr/>
      </dsp:nvSpPr>
      <dsp:spPr>
        <a:xfrm>
          <a:off x="2563368" y="1843419"/>
          <a:ext cx="1325880" cy="1340668"/>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B7CA0A-01C5-45BD-9063-54D332254657}">
      <dsp:nvSpPr>
        <dsp:cNvPr id="0" name=""/>
        <dsp:cNvSpPr/>
      </dsp:nvSpPr>
      <dsp:spPr>
        <a:xfrm>
          <a:off x="662940" y="1943969"/>
          <a:ext cx="1414272" cy="1407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If so, did the Agency identity </a:t>
          </a:r>
          <a:r>
            <a:rPr lang="en-US" sz="1000" kern="1200" dirty="0">
              <a:solidFill>
                <a:srgbClr val="FF0000"/>
              </a:solidFill>
              <a:effectLst>
                <a:outerShdw blurRad="38100" dist="38100" dir="2700000" algn="tl">
                  <a:srgbClr val="000000">
                    <a:alpha val="43137"/>
                  </a:srgbClr>
                </a:outerShdw>
              </a:effectLst>
            </a:rPr>
            <a:t>possible harm</a:t>
          </a:r>
          <a:r>
            <a:rPr lang="en-US" sz="1000" kern="1200" dirty="0"/>
            <a:t> to its interests or have some other valid justification for treating the employee different from any member of the general public</a:t>
          </a:r>
        </a:p>
      </dsp:txBody>
      <dsp:txXfrm>
        <a:off x="662940" y="1943969"/>
        <a:ext cx="1414272" cy="14077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315EF-DC56-4073-B2BB-7B96765BEBFB}">
      <dsp:nvSpPr>
        <dsp:cNvPr id="0" name=""/>
        <dsp:cNvSpPr/>
      </dsp:nvSpPr>
      <dsp:spPr>
        <a:xfrm>
          <a:off x="0" y="3682652"/>
          <a:ext cx="4038600"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7C6350-3FE6-4B8E-A74E-56FD19E1FECA}">
      <dsp:nvSpPr>
        <dsp:cNvPr id="0" name=""/>
        <dsp:cNvSpPr/>
      </dsp:nvSpPr>
      <dsp:spPr>
        <a:xfrm>
          <a:off x="196802" y="4347"/>
          <a:ext cx="3838903" cy="3973504"/>
        </a:xfrm>
        <a:prstGeom prst="round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855" tIns="0" rIns="106855" bIns="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bg1"/>
              </a:solidFill>
            </a:rPr>
            <a:t>The “Evidence”</a:t>
          </a:r>
        </a:p>
      </dsp:txBody>
      <dsp:txXfrm>
        <a:off x="384202" y="191747"/>
        <a:ext cx="3464103" cy="35987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315EF-DC56-4073-B2BB-7B96765BEBFB}">
      <dsp:nvSpPr>
        <dsp:cNvPr id="0" name=""/>
        <dsp:cNvSpPr/>
      </dsp:nvSpPr>
      <dsp:spPr>
        <a:xfrm>
          <a:off x="0" y="3682652"/>
          <a:ext cx="4038600"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7C6350-3FE6-4B8E-A74E-56FD19E1FECA}">
      <dsp:nvSpPr>
        <dsp:cNvPr id="0" name=""/>
        <dsp:cNvSpPr/>
      </dsp:nvSpPr>
      <dsp:spPr>
        <a:xfrm>
          <a:off x="196802" y="4347"/>
          <a:ext cx="3838903" cy="3973504"/>
        </a:xfrm>
        <a:prstGeom prst="round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855" tIns="0" rIns="106855" bIns="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bg1"/>
              </a:solidFill>
            </a:rPr>
            <a:t>The “Evidence”</a:t>
          </a:r>
        </a:p>
      </dsp:txBody>
      <dsp:txXfrm>
        <a:off x="384202" y="191747"/>
        <a:ext cx="3464103" cy="3598704"/>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201863" cy="2555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2878138" y="0"/>
            <a:ext cx="2200275" cy="255588"/>
          </a:xfrm>
          <a:prstGeom prst="rect">
            <a:avLst/>
          </a:prstGeom>
        </p:spPr>
        <p:txBody>
          <a:bodyPr vert="horz" lIns="91440" tIns="45720" rIns="91440" bIns="45720" rtlCol="0"/>
          <a:lstStyle>
            <a:lvl1pPr algn="r">
              <a:defRPr sz="1200"/>
            </a:lvl1pPr>
          </a:lstStyle>
          <a:p>
            <a:fld id="{053A246C-0617-4FD4-900B-B52AAF2E9AC2}" type="datetimeFigureOut">
              <a:rPr lang="en-US" smtClean="0"/>
              <a:t>4/8/2025</a:t>
            </a:fld>
            <a:endParaRPr lang="en-US"/>
          </a:p>
        </p:txBody>
      </p:sp>
      <p:sp>
        <p:nvSpPr>
          <p:cNvPr id="4" name="Slide Image Placeholder 3"/>
          <p:cNvSpPr>
            <a:spLocks noGrp="1" noRot="1" noChangeAspect="1"/>
          </p:cNvSpPr>
          <p:nvPr>
            <p:ph type="sldImg" idx="2"/>
          </p:nvPr>
        </p:nvSpPr>
        <p:spPr>
          <a:xfrm>
            <a:off x="1682750" y="636588"/>
            <a:ext cx="1714500" cy="17160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508000" y="2447925"/>
            <a:ext cx="4064000" cy="2003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830763"/>
            <a:ext cx="2201863" cy="2555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2878138" y="4830763"/>
            <a:ext cx="2200275" cy="255587"/>
          </a:xfrm>
          <a:prstGeom prst="rect">
            <a:avLst/>
          </a:prstGeom>
        </p:spPr>
        <p:txBody>
          <a:bodyPr vert="horz" lIns="91440" tIns="45720" rIns="91440" bIns="45720" rtlCol="0" anchor="b"/>
          <a:lstStyle>
            <a:lvl1pPr algn="r">
              <a:defRPr sz="1200"/>
            </a:lvl1pPr>
          </a:lstStyle>
          <a:p>
            <a:fld id="{03FCC355-8C9B-4124-9E4F-4D035DEC23DA}" type="slidenum">
              <a:rPr lang="en-US" smtClean="0"/>
              <a:t>‹#›</a:t>
            </a:fld>
            <a:endParaRPr lang="en-US"/>
          </a:p>
        </p:txBody>
      </p:sp>
    </p:spTree>
    <p:extLst>
      <p:ext uri="{BB962C8B-B14F-4D97-AF65-F5344CB8AC3E}">
        <p14:creationId xmlns:p14="http://schemas.microsoft.com/office/powerpoint/2010/main" val="4197072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FCC355-8C9B-4124-9E4F-4D035DEC23DA}" type="slidenum">
              <a:rPr lang="en-US" smtClean="0"/>
              <a:t>8</a:t>
            </a:fld>
            <a:endParaRPr lang="en-US"/>
          </a:p>
        </p:txBody>
      </p:sp>
    </p:spTree>
    <p:extLst>
      <p:ext uri="{BB962C8B-B14F-4D97-AF65-F5344CB8AC3E}">
        <p14:creationId xmlns:p14="http://schemas.microsoft.com/office/powerpoint/2010/main" val="3030660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7538" y="1143000"/>
            <a:ext cx="30829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FCC355-8C9B-4124-9E4F-4D035DEC23DA}" type="slidenum">
              <a:rPr lang="en-US" smtClean="0"/>
              <a:t>51</a:t>
            </a:fld>
            <a:endParaRPr lang="en-US"/>
          </a:p>
        </p:txBody>
      </p:sp>
    </p:spTree>
    <p:extLst>
      <p:ext uri="{BB962C8B-B14F-4D97-AF65-F5344CB8AC3E}">
        <p14:creationId xmlns:p14="http://schemas.microsoft.com/office/powerpoint/2010/main" val="307669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*Discipline for those who posed in the masks while in uniform ranged from verbal and written reprimands to suspensions</a:t>
            </a:r>
          </a:p>
          <a:p>
            <a:endParaRPr lang="en-US" dirty="0"/>
          </a:p>
        </p:txBody>
      </p:sp>
      <p:sp>
        <p:nvSpPr>
          <p:cNvPr id="4" name="Slide Number Placeholder 3"/>
          <p:cNvSpPr>
            <a:spLocks noGrp="1"/>
          </p:cNvSpPr>
          <p:nvPr>
            <p:ph type="sldNum" sz="quarter" idx="5"/>
          </p:nvPr>
        </p:nvSpPr>
        <p:spPr/>
        <p:txBody>
          <a:bodyPr/>
          <a:lstStyle/>
          <a:p>
            <a:fld id="{03FCC355-8C9B-4124-9E4F-4D035DEC23DA}" type="slidenum">
              <a:rPr lang="en-US" smtClean="0"/>
              <a:t>52</a:t>
            </a:fld>
            <a:endParaRPr lang="en-US"/>
          </a:p>
        </p:txBody>
      </p:sp>
    </p:spTree>
    <p:extLst>
      <p:ext uri="{BB962C8B-B14F-4D97-AF65-F5344CB8AC3E}">
        <p14:creationId xmlns:p14="http://schemas.microsoft.com/office/powerpoint/2010/main" val="2175602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E5329-5277-4A43-56B6-FD048E7CD9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012DDE-31C3-8640-8C9C-EA5E9423D4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226032-EA9E-178B-5052-7B36951B5D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489A99-3242-1B24-40D5-A9A04DE71D13}"/>
              </a:ext>
            </a:extLst>
          </p:cNvPr>
          <p:cNvSpPr>
            <a:spLocks noGrp="1"/>
          </p:cNvSpPr>
          <p:nvPr>
            <p:ph type="sldNum" sz="quarter" idx="5"/>
          </p:nvPr>
        </p:nvSpPr>
        <p:spPr/>
        <p:txBody>
          <a:bodyPr/>
          <a:lstStyle/>
          <a:p>
            <a:fld id="{03FCC355-8C9B-4124-9E4F-4D035DEC23DA}" type="slidenum">
              <a:rPr lang="en-US" smtClean="0"/>
              <a:t>58</a:t>
            </a:fld>
            <a:endParaRPr lang="en-US"/>
          </a:p>
        </p:txBody>
      </p:sp>
    </p:spTree>
    <p:extLst>
      <p:ext uri="{BB962C8B-B14F-4D97-AF65-F5344CB8AC3E}">
        <p14:creationId xmlns:p14="http://schemas.microsoft.com/office/powerpoint/2010/main" val="1863673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81476" y="1576768"/>
            <a:ext cx="4323397" cy="106813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762952" y="2848356"/>
            <a:ext cx="3560445" cy="127158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254317" y="1169860"/>
            <a:ext cx="2212562" cy="335699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619470" y="1169860"/>
            <a:ext cx="2212562" cy="335699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4/8/2025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4/8/2025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4/8/2025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266700" y="1017270"/>
            <a:ext cx="2781300" cy="2189270"/>
          </a:xfrm>
        </p:spPr>
        <p:txBody>
          <a:bodyPr anchor="t">
            <a:normAutofit/>
          </a:bodyPr>
          <a:lstStyle>
            <a:lvl1pPr algn="l">
              <a:defRPr sz="225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266700" y="3400452"/>
            <a:ext cx="2781300" cy="955183"/>
          </a:xfrm>
        </p:spPr>
        <p:txBody>
          <a:bodyPr anchor="b">
            <a:normAutofit/>
          </a:bodyPr>
          <a:lstStyle>
            <a:lvl1pPr marL="0" indent="0" algn="l">
              <a:lnSpc>
                <a:spcPct val="130000"/>
              </a:lnSpc>
              <a:buNone/>
              <a:defRPr sz="750" b="1" cap="all" spc="125" baseline="0"/>
            </a:lvl1pPr>
            <a:lvl2pPr marL="190515" indent="0" algn="ctr">
              <a:buNone/>
              <a:defRPr sz="833"/>
            </a:lvl2pPr>
            <a:lvl3pPr marL="381030" indent="0" algn="ctr">
              <a:buNone/>
              <a:defRPr sz="750"/>
            </a:lvl3pPr>
            <a:lvl4pPr marL="571546" indent="0" algn="ctr">
              <a:buNone/>
              <a:defRPr sz="667"/>
            </a:lvl4pPr>
            <a:lvl5pPr marL="762061" indent="0" algn="ctr">
              <a:buNone/>
              <a:defRPr sz="667"/>
            </a:lvl5pPr>
            <a:lvl6pPr marL="952576" indent="0" algn="ctr">
              <a:buNone/>
              <a:defRPr sz="667"/>
            </a:lvl6pPr>
            <a:lvl7pPr marL="1143091" indent="0" algn="ctr">
              <a:buNone/>
              <a:defRPr sz="667"/>
            </a:lvl7pPr>
            <a:lvl8pPr marL="1333607" indent="0" algn="ctr">
              <a:buNone/>
              <a:defRPr sz="667"/>
            </a:lvl8pPr>
            <a:lvl9pPr marL="1524122" indent="0" algn="ctr">
              <a:buNone/>
              <a:defRPr sz="667"/>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a:xfrm>
            <a:off x="254317" y="4730305"/>
            <a:ext cx="1169860" cy="276999"/>
          </a:xfrm>
        </p:spPr>
        <p:txBody>
          <a:bodyPr/>
          <a:lstStyle/>
          <a:p>
            <a:fld id="{6444479B-705B-4489-957E-7E8A228BDFA0}" type="datetime1">
              <a:rPr lang="en-US" smtClean="0"/>
              <a:t>4/8/2025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a:xfrm>
            <a:off x="1729359" y="4730305"/>
            <a:ext cx="1627632" cy="276999"/>
          </a:xfrm>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a:xfrm>
            <a:off x="3662172" y="4730305"/>
            <a:ext cx="1169860" cy="276999"/>
          </a:xfrm>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907001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82716-6F84-AE73-14E2-A23722B9B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62D945-C408-3231-A1DD-B85E47B160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F9ADB4-95B6-051B-A335-C73196D61D03}"/>
              </a:ext>
            </a:extLst>
          </p:cNvPr>
          <p:cNvSpPr>
            <a:spLocks noGrp="1"/>
          </p:cNvSpPr>
          <p:nvPr>
            <p:ph type="dt" sz="half" idx="10"/>
          </p:nvPr>
        </p:nvSpPr>
        <p:spPr/>
        <p:txBody>
          <a:bodyPr/>
          <a:lstStyle/>
          <a:p>
            <a:fld id="{6373166E-B8F1-45C2-B21F-E448FB35C359}" type="datetimeFigureOut">
              <a:rPr lang="en-US" smtClean="0"/>
              <a:t>4/8/2025</a:t>
            </a:fld>
            <a:endParaRPr lang="en-US"/>
          </a:p>
        </p:txBody>
      </p:sp>
      <p:sp>
        <p:nvSpPr>
          <p:cNvPr id="5" name="Footer Placeholder 4">
            <a:extLst>
              <a:ext uri="{FF2B5EF4-FFF2-40B4-BE49-F238E27FC236}">
                <a16:creationId xmlns:a16="http://schemas.microsoft.com/office/drawing/2014/main" id="{96F06221-0C04-6A32-01F7-C13172ECFB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14943-F826-AF9A-3436-935168D5A5C0}"/>
              </a:ext>
            </a:extLst>
          </p:cNvPr>
          <p:cNvSpPr>
            <a:spLocks noGrp="1"/>
          </p:cNvSpPr>
          <p:nvPr>
            <p:ph type="sldNum" sz="quarter" idx="12"/>
          </p:nvPr>
        </p:nvSpPr>
        <p:spPr/>
        <p:txBody>
          <a:bodyPr/>
          <a:lstStyle/>
          <a:p>
            <a:fld id="{B0C77144-98EE-47B3-8BEB-DBCCA85518ED}" type="slidenum">
              <a:rPr lang="en-US" smtClean="0"/>
              <a:t>‹#›</a:t>
            </a:fld>
            <a:endParaRPr lang="en-US"/>
          </a:p>
        </p:txBody>
      </p:sp>
    </p:spTree>
    <p:extLst>
      <p:ext uri="{BB962C8B-B14F-4D97-AF65-F5344CB8AC3E}">
        <p14:creationId xmlns:p14="http://schemas.microsoft.com/office/powerpoint/2010/main" val="153492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BB0138-5CF3-1088-6ADF-FEF4BDA9BFFB}"/>
              </a:ext>
            </a:extLst>
          </p:cNvPr>
          <p:cNvSpPr>
            <a:spLocks noGrp="1"/>
          </p:cNvSpPr>
          <p:nvPr>
            <p:ph type="dt" sz="half" idx="10"/>
          </p:nvPr>
        </p:nvSpPr>
        <p:spPr/>
        <p:txBody>
          <a:bodyPr/>
          <a:lstStyle/>
          <a:p>
            <a:fld id="{6373166E-B8F1-45C2-B21F-E448FB35C359}" type="datetimeFigureOut">
              <a:rPr lang="en-US" smtClean="0"/>
              <a:t>4/8/2025</a:t>
            </a:fld>
            <a:endParaRPr lang="en-US"/>
          </a:p>
        </p:txBody>
      </p:sp>
      <p:sp>
        <p:nvSpPr>
          <p:cNvPr id="3" name="Footer Placeholder 2">
            <a:extLst>
              <a:ext uri="{FF2B5EF4-FFF2-40B4-BE49-F238E27FC236}">
                <a16:creationId xmlns:a16="http://schemas.microsoft.com/office/drawing/2014/main" id="{ED75951F-38DD-D821-CF7B-BC6A53B01D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636DE7-7591-FA71-C527-1E85D7F22DFD}"/>
              </a:ext>
            </a:extLst>
          </p:cNvPr>
          <p:cNvSpPr>
            <a:spLocks noGrp="1"/>
          </p:cNvSpPr>
          <p:nvPr>
            <p:ph type="sldNum" sz="quarter" idx="12"/>
          </p:nvPr>
        </p:nvSpPr>
        <p:spPr/>
        <p:txBody>
          <a:bodyPr/>
          <a:lstStyle/>
          <a:p>
            <a:fld id="{B0C77144-98EE-47B3-8BEB-DBCCA85518ED}" type="slidenum">
              <a:rPr lang="en-US" smtClean="0"/>
              <a:t>‹#›</a:t>
            </a:fld>
            <a:endParaRPr lang="en-US"/>
          </a:p>
        </p:txBody>
      </p:sp>
    </p:spTree>
    <p:extLst>
      <p:ext uri="{BB962C8B-B14F-4D97-AF65-F5344CB8AC3E}">
        <p14:creationId xmlns:p14="http://schemas.microsoft.com/office/powerpoint/2010/main" val="14233083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54317" y="203454"/>
            <a:ext cx="4577715" cy="81381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254317" y="1169860"/>
            <a:ext cx="4577715" cy="335699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729359" y="4730305"/>
            <a:ext cx="1627632" cy="25431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54317" y="4730305"/>
            <a:ext cx="1169860" cy="25431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4/8/2025</a:t>
            </a:fld>
            <a:endParaRPr lang="en-US"/>
          </a:p>
        </p:txBody>
      </p:sp>
      <p:sp>
        <p:nvSpPr>
          <p:cNvPr id="6" name="Holder 6"/>
          <p:cNvSpPr>
            <a:spLocks noGrp="1"/>
          </p:cNvSpPr>
          <p:nvPr>
            <p:ph type="sldNum" sz="quarter" idx="7"/>
          </p:nvPr>
        </p:nvSpPr>
        <p:spPr>
          <a:xfrm>
            <a:off x="3662172" y="4730305"/>
            <a:ext cx="1169860" cy="25431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2D0DD0-3E8E-8685-9946-EDBA0B9459AB}"/>
              </a:ext>
            </a:extLst>
          </p:cNvPr>
          <p:cNvSpPr>
            <a:spLocks noGrp="1"/>
          </p:cNvSpPr>
          <p:nvPr>
            <p:ph type="title"/>
          </p:nvPr>
        </p:nvSpPr>
        <p:spPr>
          <a:xfrm>
            <a:off x="349250" y="270801"/>
            <a:ext cx="4381500" cy="983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4FDCAE-8306-950D-9D45-0E9A2ED7DF6B}"/>
              </a:ext>
            </a:extLst>
          </p:cNvPr>
          <p:cNvSpPr>
            <a:spLocks noGrp="1"/>
          </p:cNvSpPr>
          <p:nvPr>
            <p:ph type="body" idx="1"/>
          </p:nvPr>
        </p:nvSpPr>
        <p:spPr>
          <a:xfrm>
            <a:off x="349250" y="1354005"/>
            <a:ext cx="4381500" cy="32272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F69F04-9084-839B-54B9-099AE5837C1A}"/>
              </a:ext>
            </a:extLst>
          </p:cNvPr>
          <p:cNvSpPr>
            <a:spLocks noGrp="1"/>
          </p:cNvSpPr>
          <p:nvPr>
            <p:ph type="dt" sz="half" idx="2"/>
          </p:nvPr>
        </p:nvSpPr>
        <p:spPr>
          <a:xfrm>
            <a:off x="349250" y="4714293"/>
            <a:ext cx="1143000" cy="270801"/>
          </a:xfrm>
          <a:prstGeom prst="rect">
            <a:avLst/>
          </a:prstGeom>
        </p:spPr>
        <p:txBody>
          <a:bodyPr vert="horz" lIns="91440" tIns="45720" rIns="91440" bIns="45720" rtlCol="0" anchor="ctr"/>
          <a:lstStyle>
            <a:lvl1pPr algn="l">
              <a:defRPr sz="500">
                <a:solidFill>
                  <a:schemeClr val="tx1">
                    <a:tint val="82000"/>
                  </a:schemeClr>
                </a:solidFill>
              </a:defRPr>
            </a:lvl1pPr>
          </a:lstStyle>
          <a:p>
            <a:fld id="{6373166E-B8F1-45C2-B21F-E448FB35C359}" type="datetimeFigureOut">
              <a:rPr lang="en-US" smtClean="0"/>
              <a:t>4/8/2025</a:t>
            </a:fld>
            <a:endParaRPr lang="en-US"/>
          </a:p>
        </p:txBody>
      </p:sp>
      <p:sp>
        <p:nvSpPr>
          <p:cNvPr id="5" name="Footer Placeholder 4">
            <a:extLst>
              <a:ext uri="{FF2B5EF4-FFF2-40B4-BE49-F238E27FC236}">
                <a16:creationId xmlns:a16="http://schemas.microsoft.com/office/drawing/2014/main" id="{38FD3925-B819-AB0B-6077-8614F03855CB}"/>
              </a:ext>
            </a:extLst>
          </p:cNvPr>
          <p:cNvSpPr>
            <a:spLocks noGrp="1"/>
          </p:cNvSpPr>
          <p:nvPr>
            <p:ph type="ftr" sz="quarter" idx="3"/>
          </p:nvPr>
        </p:nvSpPr>
        <p:spPr>
          <a:xfrm>
            <a:off x="1682750" y="4714293"/>
            <a:ext cx="1714500" cy="270801"/>
          </a:xfrm>
          <a:prstGeom prst="rect">
            <a:avLst/>
          </a:prstGeom>
        </p:spPr>
        <p:txBody>
          <a:bodyPr vert="horz" lIns="91440" tIns="45720" rIns="91440" bIns="45720" rtlCol="0" anchor="ctr"/>
          <a:lstStyle>
            <a:lvl1pPr algn="ctr">
              <a:defRPr sz="5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DBE84F1-42E7-F4CA-04E4-7AA2914FE0B8}"/>
              </a:ext>
            </a:extLst>
          </p:cNvPr>
          <p:cNvSpPr>
            <a:spLocks noGrp="1"/>
          </p:cNvSpPr>
          <p:nvPr>
            <p:ph type="sldNum" sz="quarter" idx="4"/>
          </p:nvPr>
        </p:nvSpPr>
        <p:spPr>
          <a:xfrm>
            <a:off x="3587750" y="4714293"/>
            <a:ext cx="1143000" cy="270801"/>
          </a:xfrm>
          <a:prstGeom prst="rect">
            <a:avLst/>
          </a:prstGeom>
        </p:spPr>
        <p:txBody>
          <a:bodyPr vert="horz" lIns="91440" tIns="45720" rIns="91440" bIns="45720" rtlCol="0" anchor="ctr"/>
          <a:lstStyle>
            <a:lvl1pPr algn="r">
              <a:defRPr sz="500">
                <a:solidFill>
                  <a:schemeClr val="tx1">
                    <a:tint val="82000"/>
                  </a:schemeClr>
                </a:solidFill>
              </a:defRPr>
            </a:lvl1pPr>
          </a:lstStyle>
          <a:p>
            <a:fld id="{B0C77144-98EE-47B3-8BEB-DBCCA85518ED}" type="slidenum">
              <a:rPr lang="en-US" smtClean="0"/>
              <a:t>‹#›</a:t>
            </a:fld>
            <a:endParaRPr lang="en-US"/>
          </a:p>
        </p:txBody>
      </p:sp>
    </p:spTree>
    <p:extLst>
      <p:ext uri="{BB962C8B-B14F-4D97-AF65-F5344CB8AC3E}">
        <p14:creationId xmlns:p14="http://schemas.microsoft.com/office/powerpoint/2010/main" val="1070930784"/>
      </p:ext>
    </p:extLst>
  </p:cSld>
  <p:clrMap bg1="lt1" tx1="dk1" bg2="lt2" tx2="dk2" accent1="accent1" accent2="accent2" accent3="accent3" accent4="accent4" accent5="accent5" accent6="accent6" hlink="hlink" folHlink="folHlink"/>
  <p:sldLayoutIdLst>
    <p:sldLayoutId id="2147483650"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17.emf"/><Relationship Id="rId5" Type="http://schemas.openxmlformats.org/officeDocument/2006/relationships/oleObject" Target="../embeddings/oleObject3.bin"/><Relationship Id="rId4" Type="http://schemas.openxmlformats.org/officeDocument/2006/relationships/image" Target="../media/image16.emf"/><Relationship Id="rId9" Type="http://schemas.openxmlformats.org/officeDocument/2006/relationships/image" Target="../media/image19.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4.xml"/><Relationship Id="rId7" Type="http://schemas.openxmlformats.org/officeDocument/2006/relationships/image" Target="../media/image22.emf"/><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hyperlink" Target="mailto:aba@sacounsel.com" TargetMode="External"/><Relationship Id="rId10" Type="http://schemas.openxmlformats.org/officeDocument/2006/relationships/image" Target="../media/image25.png"/><Relationship Id="rId4" Type="http://schemas.openxmlformats.org/officeDocument/2006/relationships/hyperlink" Target="http://www.sacounsel.com/" TargetMode="External"/><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F30740-DBF0-635F-3D07-C910B2062156}"/>
            </a:ext>
          </a:extLst>
        </p:cNvPr>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114425"/>
            <a:ext cx="5080000" cy="2857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87924" rtl="0" eaLnBrk="1" latinLnBrk="0" hangingPunct="1">
              <a:defRPr sz="960" kern="1200">
                <a:solidFill>
                  <a:schemeClr val="tx1"/>
                </a:solidFill>
                <a:latin typeface="+mn-lt"/>
                <a:ea typeface="+mn-ea"/>
                <a:cs typeface="+mn-cs"/>
              </a:defRPr>
            </a:lvl1pPr>
            <a:lvl2pPr marL="243962" algn="l" defTabSz="487924" rtl="0" eaLnBrk="1" latinLnBrk="0" hangingPunct="1">
              <a:defRPr sz="960" kern="1200">
                <a:solidFill>
                  <a:schemeClr val="tx1"/>
                </a:solidFill>
                <a:latin typeface="+mn-lt"/>
                <a:ea typeface="+mn-ea"/>
                <a:cs typeface="+mn-cs"/>
              </a:defRPr>
            </a:lvl2pPr>
            <a:lvl3pPr marL="487924" algn="l" defTabSz="487924" rtl="0" eaLnBrk="1" latinLnBrk="0" hangingPunct="1">
              <a:defRPr sz="960" kern="1200">
                <a:solidFill>
                  <a:schemeClr val="tx1"/>
                </a:solidFill>
                <a:latin typeface="+mn-lt"/>
                <a:ea typeface="+mn-ea"/>
                <a:cs typeface="+mn-cs"/>
              </a:defRPr>
            </a:lvl3pPr>
            <a:lvl4pPr marL="731886" algn="l" defTabSz="487924" rtl="0" eaLnBrk="1" latinLnBrk="0" hangingPunct="1">
              <a:defRPr sz="960" kern="1200">
                <a:solidFill>
                  <a:schemeClr val="tx1"/>
                </a:solidFill>
                <a:latin typeface="+mn-lt"/>
                <a:ea typeface="+mn-ea"/>
                <a:cs typeface="+mn-cs"/>
              </a:defRPr>
            </a:lvl4pPr>
            <a:lvl5pPr marL="975848" algn="l" defTabSz="487924" rtl="0" eaLnBrk="1" latinLnBrk="0" hangingPunct="1">
              <a:defRPr sz="960" kern="1200">
                <a:solidFill>
                  <a:schemeClr val="tx1"/>
                </a:solidFill>
                <a:latin typeface="+mn-lt"/>
                <a:ea typeface="+mn-ea"/>
                <a:cs typeface="+mn-cs"/>
              </a:defRPr>
            </a:lvl5pPr>
            <a:lvl6pPr marL="1219810" algn="l" defTabSz="487924" rtl="0" eaLnBrk="1" latinLnBrk="0" hangingPunct="1">
              <a:defRPr sz="960" kern="1200">
                <a:solidFill>
                  <a:schemeClr val="tx1"/>
                </a:solidFill>
                <a:latin typeface="+mn-lt"/>
                <a:ea typeface="+mn-ea"/>
                <a:cs typeface="+mn-cs"/>
              </a:defRPr>
            </a:lvl6pPr>
            <a:lvl7pPr marL="1463772" algn="l" defTabSz="487924" rtl="0" eaLnBrk="1" latinLnBrk="0" hangingPunct="1">
              <a:defRPr sz="960" kern="1200">
                <a:solidFill>
                  <a:schemeClr val="tx1"/>
                </a:solidFill>
                <a:latin typeface="+mn-lt"/>
                <a:ea typeface="+mn-ea"/>
                <a:cs typeface="+mn-cs"/>
              </a:defRPr>
            </a:lvl7pPr>
            <a:lvl8pPr marL="1707733" algn="l" defTabSz="487924" rtl="0" eaLnBrk="1" latinLnBrk="0" hangingPunct="1">
              <a:defRPr sz="960" kern="1200">
                <a:solidFill>
                  <a:schemeClr val="tx1"/>
                </a:solidFill>
                <a:latin typeface="+mn-lt"/>
                <a:ea typeface="+mn-ea"/>
                <a:cs typeface="+mn-cs"/>
              </a:defRPr>
            </a:lvl8pPr>
            <a:lvl9pPr marL="1951695" algn="l" defTabSz="487924" rtl="0" eaLnBrk="1" latinLnBrk="0" hangingPunct="1">
              <a:defRPr sz="960" kern="1200">
                <a:solidFill>
                  <a:schemeClr val="tx1"/>
                </a:solidFill>
                <a:latin typeface="+mn-lt"/>
                <a:ea typeface="+mn-ea"/>
                <a:cs typeface="+mn-cs"/>
              </a:defRPr>
            </a:lvl9pPr>
          </a:lstStyle>
          <a:p>
            <a:pPr algn="ctr"/>
            <a:endParaRPr lang="en-US" sz="400"/>
          </a:p>
        </p:txBody>
      </p:sp>
      <p:sp useBgFill="1">
        <p:nvSpPr>
          <p:cNvPr id="14" name="Rectangle 13">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114425"/>
            <a:ext cx="3551019" cy="952500"/>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87924" rtl="0" eaLnBrk="1" latinLnBrk="0" hangingPunct="1">
              <a:defRPr sz="960" kern="1200">
                <a:solidFill>
                  <a:schemeClr val="tx1"/>
                </a:solidFill>
                <a:latin typeface="+mn-lt"/>
                <a:ea typeface="+mn-ea"/>
                <a:cs typeface="+mn-cs"/>
              </a:defRPr>
            </a:lvl1pPr>
            <a:lvl2pPr marL="243962" algn="l" defTabSz="487924" rtl="0" eaLnBrk="1" latinLnBrk="0" hangingPunct="1">
              <a:defRPr sz="960" kern="1200">
                <a:solidFill>
                  <a:schemeClr val="tx1"/>
                </a:solidFill>
                <a:latin typeface="+mn-lt"/>
                <a:ea typeface="+mn-ea"/>
                <a:cs typeface="+mn-cs"/>
              </a:defRPr>
            </a:lvl2pPr>
            <a:lvl3pPr marL="487924" algn="l" defTabSz="487924" rtl="0" eaLnBrk="1" latinLnBrk="0" hangingPunct="1">
              <a:defRPr sz="960" kern="1200">
                <a:solidFill>
                  <a:schemeClr val="tx1"/>
                </a:solidFill>
                <a:latin typeface="+mn-lt"/>
                <a:ea typeface="+mn-ea"/>
                <a:cs typeface="+mn-cs"/>
              </a:defRPr>
            </a:lvl3pPr>
            <a:lvl4pPr marL="731886" algn="l" defTabSz="487924" rtl="0" eaLnBrk="1" latinLnBrk="0" hangingPunct="1">
              <a:defRPr sz="960" kern="1200">
                <a:solidFill>
                  <a:schemeClr val="tx1"/>
                </a:solidFill>
                <a:latin typeface="+mn-lt"/>
                <a:ea typeface="+mn-ea"/>
                <a:cs typeface="+mn-cs"/>
              </a:defRPr>
            </a:lvl4pPr>
            <a:lvl5pPr marL="975848" algn="l" defTabSz="487924" rtl="0" eaLnBrk="1" latinLnBrk="0" hangingPunct="1">
              <a:defRPr sz="960" kern="1200">
                <a:solidFill>
                  <a:schemeClr val="tx1"/>
                </a:solidFill>
                <a:latin typeface="+mn-lt"/>
                <a:ea typeface="+mn-ea"/>
                <a:cs typeface="+mn-cs"/>
              </a:defRPr>
            </a:lvl5pPr>
            <a:lvl6pPr marL="1219810" algn="l" defTabSz="487924" rtl="0" eaLnBrk="1" latinLnBrk="0" hangingPunct="1">
              <a:defRPr sz="960" kern="1200">
                <a:solidFill>
                  <a:schemeClr val="tx1"/>
                </a:solidFill>
                <a:latin typeface="+mn-lt"/>
                <a:ea typeface="+mn-ea"/>
                <a:cs typeface="+mn-cs"/>
              </a:defRPr>
            </a:lvl6pPr>
            <a:lvl7pPr marL="1463772" algn="l" defTabSz="487924" rtl="0" eaLnBrk="1" latinLnBrk="0" hangingPunct="1">
              <a:defRPr sz="960" kern="1200">
                <a:solidFill>
                  <a:schemeClr val="tx1"/>
                </a:solidFill>
                <a:latin typeface="+mn-lt"/>
                <a:ea typeface="+mn-ea"/>
                <a:cs typeface="+mn-cs"/>
              </a:defRPr>
            </a:lvl7pPr>
            <a:lvl8pPr marL="1707733" algn="l" defTabSz="487924" rtl="0" eaLnBrk="1" latinLnBrk="0" hangingPunct="1">
              <a:defRPr sz="960" kern="1200">
                <a:solidFill>
                  <a:schemeClr val="tx1"/>
                </a:solidFill>
                <a:latin typeface="+mn-lt"/>
                <a:ea typeface="+mn-ea"/>
                <a:cs typeface="+mn-cs"/>
              </a:defRPr>
            </a:lvl8pPr>
            <a:lvl9pPr marL="1951695" algn="l" defTabSz="487924" rtl="0" eaLnBrk="1" latinLnBrk="0" hangingPunct="1">
              <a:defRPr sz="960" kern="1200">
                <a:solidFill>
                  <a:schemeClr val="tx1"/>
                </a:solidFill>
                <a:latin typeface="+mn-lt"/>
                <a:ea typeface="+mn-ea"/>
                <a:cs typeface="+mn-cs"/>
              </a:defRPr>
            </a:lvl9pPr>
          </a:lstStyle>
          <a:p>
            <a:pPr algn="ctr"/>
            <a:endParaRPr lang="en-US" sz="400"/>
          </a:p>
        </p:txBody>
      </p:sp>
      <p:sp>
        <p:nvSpPr>
          <p:cNvPr id="7" name="TextBox 6">
            <a:extLst>
              <a:ext uri="{FF2B5EF4-FFF2-40B4-BE49-F238E27FC236}">
                <a16:creationId xmlns:a16="http://schemas.microsoft.com/office/drawing/2014/main" id="{2276B5E9-EE6C-A6D9-A2FC-F11A35A1CF81}"/>
              </a:ext>
            </a:extLst>
          </p:cNvPr>
          <p:cNvSpPr txBox="1"/>
          <p:nvPr/>
        </p:nvSpPr>
        <p:spPr>
          <a:xfrm>
            <a:off x="101600" y="1445293"/>
            <a:ext cx="2435556" cy="3231481"/>
          </a:xfrm>
          <a:prstGeom prst="rect">
            <a:avLst/>
          </a:prstGeom>
        </p:spPr>
        <p:txBody>
          <a:bodyPr vert="horz" lIns="38100" tIns="19050" rIns="38100" bIns="19050" rtlCol="0" anchor="ctr">
            <a:normAutofit fontScale="77500" lnSpcReduction="20000"/>
          </a:bodyPr>
          <a:lstStyle>
            <a:defPPr>
              <a:defRPr lang="en-US"/>
            </a:defPPr>
            <a:lvl1pPr marL="0" algn="l" defTabSz="487924" rtl="0" eaLnBrk="1" latinLnBrk="0" hangingPunct="1">
              <a:defRPr sz="960" kern="1200">
                <a:solidFill>
                  <a:schemeClr val="tx1"/>
                </a:solidFill>
                <a:latin typeface="+mn-lt"/>
                <a:ea typeface="+mn-ea"/>
                <a:cs typeface="+mn-cs"/>
              </a:defRPr>
            </a:lvl1pPr>
            <a:lvl2pPr marL="243962" algn="l" defTabSz="487924" rtl="0" eaLnBrk="1" latinLnBrk="0" hangingPunct="1">
              <a:defRPr sz="960" kern="1200">
                <a:solidFill>
                  <a:schemeClr val="tx1"/>
                </a:solidFill>
                <a:latin typeface="+mn-lt"/>
                <a:ea typeface="+mn-ea"/>
                <a:cs typeface="+mn-cs"/>
              </a:defRPr>
            </a:lvl2pPr>
            <a:lvl3pPr marL="487924" algn="l" defTabSz="487924" rtl="0" eaLnBrk="1" latinLnBrk="0" hangingPunct="1">
              <a:defRPr sz="960" kern="1200">
                <a:solidFill>
                  <a:schemeClr val="tx1"/>
                </a:solidFill>
                <a:latin typeface="+mn-lt"/>
                <a:ea typeface="+mn-ea"/>
                <a:cs typeface="+mn-cs"/>
              </a:defRPr>
            </a:lvl3pPr>
            <a:lvl4pPr marL="731886" algn="l" defTabSz="487924" rtl="0" eaLnBrk="1" latinLnBrk="0" hangingPunct="1">
              <a:defRPr sz="960" kern="1200">
                <a:solidFill>
                  <a:schemeClr val="tx1"/>
                </a:solidFill>
                <a:latin typeface="+mn-lt"/>
                <a:ea typeface="+mn-ea"/>
                <a:cs typeface="+mn-cs"/>
              </a:defRPr>
            </a:lvl4pPr>
            <a:lvl5pPr marL="975848" algn="l" defTabSz="487924" rtl="0" eaLnBrk="1" latinLnBrk="0" hangingPunct="1">
              <a:defRPr sz="960" kern="1200">
                <a:solidFill>
                  <a:schemeClr val="tx1"/>
                </a:solidFill>
                <a:latin typeface="+mn-lt"/>
                <a:ea typeface="+mn-ea"/>
                <a:cs typeface="+mn-cs"/>
              </a:defRPr>
            </a:lvl5pPr>
            <a:lvl6pPr marL="1219810" algn="l" defTabSz="487924" rtl="0" eaLnBrk="1" latinLnBrk="0" hangingPunct="1">
              <a:defRPr sz="960" kern="1200">
                <a:solidFill>
                  <a:schemeClr val="tx1"/>
                </a:solidFill>
                <a:latin typeface="+mn-lt"/>
                <a:ea typeface="+mn-ea"/>
                <a:cs typeface="+mn-cs"/>
              </a:defRPr>
            </a:lvl6pPr>
            <a:lvl7pPr marL="1463772" algn="l" defTabSz="487924" rtl="0" eaLnBrk="1" latinLnBrk="0" hangingPunct="1">
              <a:defRPr sz="960" kern="1200">
                <a:solidFill>
                  <a:schemeClr val="tx1"/>
                </a:solidFill>
                <a:latin typeface="+mn-lt"/>
                <a:ea typeface="+mn-ea"/>
                <a:cs typeface="+mn-cs"/>
              </a:defRPr>
            </a:lvl7pPr>
            <a:lvl8pPr marL="1707733" algn="l" defTabSz="487924" rtl="0" eaLnBrk="1" latinLnBrk="0" hangingPunct="1">
              <a:defRPr sz="960" kern="1200">
                <a:solidFill>
                  <a:schemeClr val="tx1"/>
                </a:solidFill>
                <a:latin typeface="+mn-lt"/>
                <a:ea typeface="+mn-ea"/>
                <a:cs typeface="+mn-cs"/>
              </a:defRPr>
            </a:lvl8pPr>
            <a:lvl9pPr marL="1951695" algn="l" defTabSz="487924" rtl="0" eaLnBrk="1" latinLnBrk="0" hangingPunct="1">
              <a:defRPr sz="960" kern="1200">
                <a:solidFill>
                  <a:schemeClr val="tx1"/>
                </a:solidFill>
                <a:latin typeface="+mn-lt"/>
                <a:ea typeface="+mn-ea"/>
                <a:cs typeface="+mn-cs"/>
              </a:defRPr>
            </a:lvl9pPr>
          </a:lstStyle>
          <a:p>
            <a:pPr>
              <a:lnSpc>
                <a:spcPct val="90000"/>
              </a:lnSpc>
              <a:spcAft>
                <a:spcPts val="140"/>
              </a:spcAft>
            </a:pPr>
            <a:endParaRPr lang="en-US" sz="1333" b="1" i="1" dirty="0">
              <a:latin typeface="Cambria" panose="02040503050406030204" pitchFamily="18" charset="0"/>
              <a:ea typeface="Cambria" panose="02040503050406030204" pitchFamily="18" charset="0"/>
            </a:endParaRPr>
          </a:p>
          <a:p>
            <a:pPr>
              <a:lnSpc>
                <a:spcPct val="90000"/>
              </a:lnSpc>
              <a:spcAft>
                <a:spcPts val="140"/>
              </a:spcAft>
            </a:pPr>
            <a:endParaRPr lang="en-US" sz="1333" b="1" i="1" dirty="0">
              <a:latin typeface="Cambria" panose="02040503050406030204" pitchFamily="18" charset="0"/>
              <a:ea typeface="Cambria" panose="02040503050406030204" pitchFamily="18" charset="0"/>
            </a:endParaRPr>
          </a:p>
          <a:p>
            <a:pPr algn="ctr">
              <a:lnSpc>
                <a:spcPct val="90000"/>
              </a:lnSpc>
              <a:spcAft>
                <a:spcPts val="140"/>
              </a:spcAft>
            </a:pPr>
            <a:endParaRPr lang="en-US" sz="1333" b="1" i="1" dirty="0">
              <a:latin typeface="Cambria" panose="02040503050406030204" pitchFamily="18" charset="0"/>
              <a:ea typeface="Cambria" panose="02040503050406030204" pitchFamily="18" charset="0"/>
            </a:endParaRPr>
          </a:p>
          <a:p>
            <a:pPr algn="ctr">
              <a:lnSpc>
                <a:spcPct val="90000"/>
              </a:lnSpc>
              <a:spcAft>
                <a:spcPts val="140"/>
              </a:spcAft>
            </a:pPr>
            <a:endParaRPr lang="en-US" sz="1333" b="1" i="1" dirty="0">
              <a:latin typeface="Cambria" panose="02040503050406030204" pitchFamily="18" charset="0"/>
              <a:ea typeface="Cambria" panose="02040503050406030204" pitchFamily="18" charset="0"/>
            </a:endParaRPr>
          </a:p>
          <a:p>
            <a:pPr algn="ctr">
              <a:lnSpc>
                <a:spcPct val="90000"/>
              </a:lnSpc>
              <a:spcAft>
                <a:spcPts val="140"/>
              </a:spcAft>
            </a:pPr>
            <a:endParaRPr lang="en-US" sz="1333" b="1" i="1" dirty="0">
              <a:latin typeface="Cambria" panose="02040503050406030204" pitchFamily="18" charset="0"/>
              <a:ea typeface="Cambria" panose="02040503050406030204" pitchFamily="18" charset="0"/>
            </a:endParaRPr>
          </a:p>
          <a:p>
            <a:pPr algn="ctr">
              <a:lnSpc>
                <a:spcPct val="90000"/>
              </a:lnSpc>
              <a:spcAft>
                <a:spcPts val="140"/>
              </a:spcAft>
            </a:pPr>
            <a:endParaRPr lang="en-US" sz="2400" b="1" i="1" dirty="0">
              <a:latin typeface="Cambria" panose="02040503050406030204" pitchFamily="18" charset="0"/>
              <a:ea typeface="Cambria" panose="02040503050406030204" pitchFamily="18" charset="0"/>
            </a:endParaRPr>
          </a:p>
          <a:p>
            <a:pPr algn="ctr">
              <a:lnSpc>
                <a:spcPct val="90000"/>
              </a:lnSpc>
              <a:spcAft>
                <a:spcPts val="140"/>
              </a:spcAft>
            </a:pPr>
            <a:endParaRPr lang="en-US" sz="2400" b="1" i="1" dirty="0">
              <a:latin typeface="Cambria" panose="02040503050406030204" pitchFamily="18" charset="0"/>
              <a:ea typeface="Cambria" panose="02040503050406030204" pitchFamily="18" charset="0"/>
            </a:endParaRPr>
          </a:p>
          <a:p>
            <a:pPr algn="ctr">
              <a:lnSpc>
                <a:spcPct val="90000"/>
              </a:lnSpc>
              <a:spcAft>
                <a:spcPts val="140"/>
              </a:spcAft>
            </a:pPr>
            <a:endParaRPr lang="en-US" sz="2400" b="1" i="1" dirty="0">
              <a:latin typeface="Cambria" panose="02040503050406030204" pitchFamily="18" charset="0"/>
              <a:ea typeface="Cambria" panose="02040503050406030204" pitchFamily="18" charset="0"/>
            </a:endParaRPr>
          </a:p>
          <a:p>
            <a:pPr algn="ctr">
              <a:lnSpc>
                <a:spcPct val="90000"/>
              </a:lnSpc>
              <a:spcAft>
                <a:spcPts val="140"/>
              </a:spcAft>
            </a:pPr>
            <a:r>
              <a:rPr lang="en-US" sz="2800" b="1" i="1" dirty="0">
                <a:latin typeface="Cambria" panose="02040503050406030204" pitchFamily="18" charset="0"/>
                <a:ea typeface="Cambria" panose="02040503050406030204" pitchFamily="18" charset="0"/>
              </a:rPr>
              <a:t>PUTTING OUT THE PERSONNEL FIRE BEFORE IT STARTS:</a:t>
            </a:r>
          </a:p>
          <a:p>
            <a:pPr indent="-95258">
              <a:lnSpc>
                <a:spcPct val="90000"/>
              </a:lnSpc>
              <a:spcAft>
                <a:spcPts val="140"/>
              </a:spcAft>
              <a:buFont typeface="Arial" panose="020B0604020202020204" pitchFamily="34" charset="0"/>
              <a:buChar char="•"/>
            </a:pPr>
            <a:endParaRPr lang="en-US" sz="2400" b="1" i="1" dirty="0">
              <a:latin typeface="Cambria" panose="02040503050406030204" pitchFamily="18" charset="0"/>
              <a:ea typeface="Cambria" panose="02040503050406030204" pitchFamily="18" charset="0"/>
            </a:endParaRPr>
          </a:p>
          <a:p>
            <a:pPr algn="ctr">
              <a:lnSpc>
                <a:spcPct val="90000"/>
              </a:lnSpc>
              <a:spcAft>
                <a:spcPts val="140"/>
              </a:spcAft>
            </a:pPr>
            <a:r>
              <a:rPr lang="en-US" sz="2400" b="1" i="1" dirty="0">
                <a:latin typeface="Cambria" panose="02040503050406030204" pitchFamily="18" charset="0"/>
                <a:ea typeface="Cambria" panose="02040503050406030204" pitchFamily="18" charset="0"/>
              </a:rPr>
              <a:t> AN AFTER-ACTION  REPORT YEAR IN REVIEW</a:t>
            </a:r>
          </a:p>
        </p:txBody>
      </p:sp>
      <p:pic>
        <p:nvPicPr>
          <p:cNvPr id="4" name="Picture 3" descr="A red and white logo&#10;&#10;AI-generated content may be incorrect.">
            <a:extLst>
              <a:ext uri="{FF2B5EF4-FFF2-40B4-BE49-F238E27FC236}">
                <a16:creationId xmlns:a16="http://schemas.microsoft.com/office/drawing/2014/main" id="{3C33DB2D-45AD-55D4-D6F4-E37D5F9EA4FF}"/>
              </a:ext>
            </a:extLst>
          </p:cNvPr>
          <p:cNvPicPr>
            <a:picLocks noChangeAspect="1"/>
          </p:cNvPicPr>
          <p:nvPr/>
        </p:nvPicPr>
        <p:blipFill>
          <a:blip r:embed="rId2" cstate="print">
            <a:extLst>
              <a:ext uri="{28A0092B-C50C-407E-A947-70E740481C1C}">
                <a14:useLocalDpi xmlns:a14="http://schemas.microsoft.com/office/drawing/2010/main" val="0"/>
              </a:ext>
            </a:extLst>
          </a:blip>
          <a:srcRect l="4195" r="5001"/>
          <a:stretch/>
        </p:blipFill>
        <p:spPr>
          <a:xfrm>
            <a:off x="2540000" y="1114425"/>
            <a:ext cx="2542844" cy="2857500"/>
          </a:xfrm>
          <a:prstGeom prst="rect">
            <a:avLst/>
          </a:prstGeom>
        </p:spPr>
      </p:pic>
      <p:sp>
        <p:nvSpPr>
          <p:cNvPr id="2" name="TextBox 1">
            <a:extLst>
              <a:ext uri="{FF2B5EF4-FFF2-40B4-BE49-F238E27FC236}">
                <a16:creationId xmlns:a16="http://schemas.microsoft.com/office/drawing/2014/main" id="{CF70F98C-F1DF-C260-5239-04077F3D9CF4}"/>
              </a:ext>
            </a:extLst>
          </p:cNvPr>
          <p:cNvSpPr txBox="1"/>
          <p:nvPr/>
        </p:nvSpPr>
        <p:spPr>
          <a:xfrm>
            <a:off x="3128890" y="3664018"/>
            <a:ext cx="870445" cy="142213"/>
          </a:xfrm>
          <a:prstGeom prst="rect">
            <a:avLst/>
          </a:prstGeom>
          <a:noFill/>
        </p:spPr>
        <p:txBody>
          <a:bodyPr wrap="square" rtlCol="0">
            <a:spAutoFit/>
          </a:bodyPr>
          <a:lstStyle>
            <a:defPPr>
              <a:defRPr lang="en-US"/>
            </a:defPPr>
            <a:lvl1pPr marL="0" algn="l" defTabSz="487924" rtl="0" eaLnBrk="1" latinLnBrk="0" hangingPunct="1">
              <a:defRPr sz="960" kern="1200">
                <a:solidFill>
                  <a:schemeClr val="tx1"/>
                </a:solidFill>
                <a:latin typeface="+mn-lt"/>
                <a:ea typeface="+mn-ea"/>
                <a:cs typeface="+mn-cs"/>
              </a:defRPr>
            </a:lvl1pPr>
            <a:lvl2pPr marL="243962" algn="l" defTabSz="487924" rtl="0" eaLnBrk="1" latinLnBrk="0" hangingPunct="1">
              <a:defRPr sz="960" kern="1200">
                <a:solidFill>
                  <a:schemeClr val="tx1"/>
                </a:solidFill>
                <a:latin typeface="+mn-lt"/>
                <a:ea typeface="+mn-ea"/>
                <a:cs typeface="+mn-cs"/>
              </a:defRPr>
            </a:lvl2pPr>
            <a:lvl3pPr marL="487924" algn="l" defTabSz="487924" rtl="0" eaLnBrk="1" latinLnBrk="0" hangingPunct="1">
              <a:defRPr sz="960" kern="1200">
                <a:solidFill>
                  <a:schemeClr val="tx1"/>
                </a:solidFill>
                <a:latin typeface="+mn-lt"/>
                <a:ea typeface="+mn-ea"/>
                <a:cs typeface="+mn-cs"/>
              </a:defRPr>
            </a:lvl3pPr>
            <a:lvl4pPr marL="731886" algn="l" defTabSz="487924" rtl="0" eaLnBrk="1" latinLnBrk="0" hangingPunct="1">
              <a:defRPr sz="960" kern="1200">
                <a:solidFill>
                  <a:schemeClr val="tx1"/>
                </a:solidFill>
                <a:latin typeface="+mn-lt"/>
                <a:ea typeface="+mn-ea"/>
                <a:cs typeface="+mn-cs"/>
              </a:defRPr>
            </a:lvl4pPr>
            <a:lvl5pPr marL="975848" algn="l" defTabSz="487924" rtl="0" eaLnBrk="1" latinLnBrk="0" hangingPunct="1">
              <a:defRPr sz="960" kern="1200">
                <a:solidFill>
                  <a:schemeClr val="tx1"/>
                </a:solidFill>
                <a:latin typeface="+mn-lt"/>
                <a:ea typeface="+mn-ea"/>
                <a:cs typeface="+mn-cs"/>
              </a:defRPr>
            </a:lvl5pPr>
            <a:lvl6pPr marL="1219810" algn="l" defTabSz="487924" rtl="0" eaLnBrk="1" latinLnBrk="0" hangingPunct="1">
              <a:defRPr sz="960" kern="1200">
                <a:solidFill>
                  <a:schemeClr val="tx1"/>
                </a:solidFill>
                <a:latin typeface="+mn-lt"/>
                <a:ea typeface="+mn-ea"/>
                <a:cs typeface="+mn-cs"/>
              </a:defRPr>
            </a:lvl6pPr>
            <a:lvl7pPr marL="1463772" algn="l" defTabSz="487924" rtl="0" eaLnBrk="1" latinLnBrk="0" hangingPunct="1">
              <a:defRPr sz="960" kern="1200">
                <a:solidFill>
                  <a:schemeClr val="tx1"/>
                </a:solidFill>
                <a:latin typeface="+mn-lt"/>
                <a:ea typeface="+mn-ea"/>
                <a:cs typeface="+mn-cs"/>
              </a:defRPr>
            </a:lvl7pPr>
            <a:lvl8pPr marL="1707733" algn="l" defTabSz="487924" rtl="0" eaLnBrk="1" latinLnBrk="0" hangingPunct="1">
              <a:defRPr sz="960" kern="1200">
                <a:solidFill>
                  <a:schemeClr val="tx1"/>
                </a:solidFill>
                <a:latin typeface="+mn-lt"/>
                <a:ea typeface="+mn-ea"/>
                <a:cs typeface="+mn-cs"/>
              </a:defRPr>
            </a:lvl8pPr>
            <a:lvl9pPr marL="1951695" algn="l" defTabSz="487924" rtl="0" eaLnBrk="1" latinLnBrk="0" hangingPunct="1">
              <a:defRPr sz="960" kern="1200">
                <a:solidFill>
                  <a:schemeClr val="tx1"/>
                </a:solidFill>
                <a:latin typeface="+mn-lt"/>
                <a:ea typeface="+mn-ea"/>
                <a:cs typeface="+mn-cs"/>
              </a:defRPr>
            </a:lvl9pPr>
          </a:lstStyle>
          <a:p>
            <a:endParaRPr lang="en-US" sz="674" dirty="0">
              <a:solidFill>
                <a:srgbClr val="C00000"/>
              </a:solidFill>
            </a:endParaRPr>
          </a:p>
        </p:txBody>
      </p:sp>
      <p:sp>
        <p:nvSpPr>
          <p:cNvPr id="3" name="TextBox 2">
            <a:extLst>
              <a:ext uri="{FF2B5EF4-FFF2-40B4-BE49-F238E27FC236}">
                <a16:creationId xmlns:a16="http://schemas.microsoft.com/office/drawing/2014/main" id="{D34D703D-5236-11BC-80B6-3C53D884F230}"/>
              </a:ext>
            </a:extLst>
          </p:cNvPr>
          <p:cNvSpPr txBox="1"/>
          <p:nvPr/>
        </p:nvSpPr>
        <p:spPr>
          <a:xfrm>
            <a:off x="253999" y="409575"/>
            <a:ext cx="3398620" cy="1200329"/>
          </a:xfrm>
          <a:prstGeom prst="rect">
            <a:avLst/>
          </a:prstGeom>
          <a:noFill/>
        </p:spPr>
        <p:txBody>
          <a:bodyPr wrap="square" rtlCol="0">
            <a:spAutoFit/>
          </a:bodyPr>
          <a:lstStyle/>
          <a:p>
            <a:pPr algn="l"/>
            <a:r>
              <a:rPr lang="en-US" i="1" dirty="0">
                <a:solidFill>
                  <a:srgbClr val="C00000"/>
                </a:solidFill>
              </a:rPr>
              <a:t>April 8, 2025</a:t>
            </a:r>
          </a:p>
          <a:p>
            <a:pPr algn="l"/>
            <a:r>
              <a:rPr lang="en-US" i="1" dirty="0">
                <a:solidFill>
                  <a:srgbClr val="C00000"/>
                </a:solidFill>
              </a:rPr>
              <a:t>Leadership Conference</a:t>
            </a:r>
          </a:p>
          <a:p>
            <a:pPr algn="l"/>
            <a:r>
              <a:rPr lang="en-US" i="1" dirty="0">
                <a:solidFill>
                  <a:srgbClr val="C00000"/>
                </a:solidFill>
              </a:rPr>
              <a:t>Indianapolis, Indiana </a:t>
            </a:r>
          </a:p>
          <a:p>
            <a:endParaRPr lang="en-US" i="1" dirty="0"/>
          </a:p>
        </p:txBody>
      </p:sp>
    </p:spTree>
    <p:extLst>
      <p:ext uri="{BB962C8B-B14F-4D97-AF65-F5344CB8AC3E}">
        <p14:creationId xmlns:p14="http://schemas.microsoft.com/office/powerpoint/2010/main" val="668509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11A91-91DA-25D1-17C2-61A34122E6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9FA1ED-86F2-6483-6E40-BE1DD2634385}"/>
              </a:ext>
            </a:extLst>
          </p:cNvPr>
          <p:cNvSpPr>
            <a:spLocks noGrp="1"/>
          </p:cNvSpPr>
          <p:nvPr>
            <p:ph type="title"/>
          </p:nvPr>
        </p:nvSpPr>
        <p:spPr>
          <a:xfrm>
            <a:off x="254317" y="203454"/>
            <a:ext cx="4577715" cy="276999"/>
          </a:xfrm>
        </p:spPr>
        <p:txBody>
          <a:bodyPr/>
          <a:lstStyle/>
          <a:p>
            <a:pPr algn="ctr"/>
            <a:r>
              <a:rPr lang="en-US" b="1" dirty="0">
                <a:solidFill>
                  <a:srgbClr val="C00000"/>
                </a:solidFill>
              </a:rPr>
              <a:t>Review of Certain Policies</a:t>
            </a:r>
          </a:p>
        </p:txBody>
      </p:sp>
      <p:sp>
        <p:nvSpPr>
          <p:cNvPr id="3" name="Text Placeholder 2">
            <a:extLst>
              <a:ext uri="{FF2B5EF4-FFF2-40B4-BE49-F238E27FC236}">
                <a16:creationId xmlns:a16="http://schemas.microsoft.com/office/drawing/2014/main" id="{4B349072-E7E3-72A1-4624-E70BDD596D37}"/>
              </a:ext>
            </a:extLst>
          </p:cNvPr>
          <p:cNvSpPr>
            <a:spLocks noGrp="1"/>
          </p:cNvSpPr>
          <p:nvPr>
            <p:ph type="body" idx="1"/>
          </p:nvPr>
        </p:nvSpPr>
        <p:spPr>
          <a:xfrm>
            <a:off x="254317" y="790576"/>
            <a:ext cx="4577715" cy="4257270"/>
          </a:xfrm>
        </p:spPr>
        <p:txBody>
          <a:bodyPr/>
          <a:lstStyle/>
          <a:p>
            <a:r>
              <a:rPr lang="en-US" dirty="0"/>
              <a:t>HFD Rules &amp; Regulations</a:t>
            </a:r>
          </a:p>
          <a:p>
            <a:endParaRPr lang="en-US" dirty="0"/>
          </a:p>
          <a:p>
            <a:r>
              <a:rPr lang="en-US" dirty="0"/>
              <a:t>	*No Section formally Called 	Harassment</a:t>
            </a:r>
          </a:p>
          <a:p>
            <a:endParaRPr lang="en-US" dirty="0"/>
          </a:p>
          <a:p>
            <a:r>
              <a:rPr lang="en-US" dirty="0"/>
              <a:t>	*Found in Section Called 	“Relationships”</a:t>
            </a:r>
          </a:p>
          <a:p>
            <a:endParaRPr lang="en-US" dirty="0"/>
          </a:p>
          <a:p>
            <a:r>
              <a:rPr lang="en-US" dirty="0"/>
              <a:t>	*First Subsection in 2005 leads with</a:t>
            </a:r>
          </a:p>
          <a:p>
            <a:r>
              <a:rPr lang="en-US" dirty="0"/>
              <a:t>	“Racial, Ethnic and Gender Slurs”</a:t>
            </a:r>
          </a:p>
          <a:p>
            <a:endParaRPr lang="en-US" dirty="0"/>
          </a:p>
          <a:p>
            <a:r>
              <a:rPr lang="en-US" dirty="0"/>
              <a:t>	*First Subsection is 2012 leads with “	Workplace Discrimination and 	Harassment Prohibited”</a:t>
            </a:r>
          </a:p>
        </p:txBody>
      </p:sp>
      <p:sp>
        <p:nvSpPr>
          <p:cNvPr id="4" name="Arrow: Pentagon 3">
            <a:extLst>
              <a:ext uri="{FF2B5EF4-FFF2-40B4-BE49-F238E27FC236}">
                <a16:creationId xmlns:a16="http://schemas.microsoft.com/office/drawing/2014/main" id="{2F1D4A76-4ABC-85D5-4A29-0EF044583325}"/>
              </a:ext>
            </a:extLst>
          </p:cNvPr>
          <p:cNvSpPr/>
          <p:nvPr/>
        </p:nvSpPr>
        <p:spPr>
          <a:xfrm>
            <a:off x="254317" y="1628775"/>
            <a:ext cx="4647883" cy="1905000"/>
          </a:xfrm>
          <a:prstGeom prst="homePlat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CONSIDER THE NAMES OF THESE SECTIONS WHEN THINKING ABOUT EFFECTIVE COMMUNICATION IN OUR AAR TEMPLATE</a:t>
            </a:r>
          </a:p>
        </p:txBody>
      </p:sp>
    </p:spTree>
    <p:extLst>
      <p:ext uri="{BB962C8B-B14F-4D97-AF65-F5344CB8AC3E}">
        <p14:creationId xmlns:p14="http://schemas.microsoft.com/office/powerpoint/2010/main" val="394608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CF96430-ED05-49C1-6911-6F1D7E9C0996}"/>
              </a:ext>
            </a:extLst>
          </p:cNvPr>
          <p:cNvSpPr txBox="1"/>
          <p:nvPr/>
        </p:nvSpPr>
        <p:spPr>
          <a:xfrm>
            <a:off x="177800" y="104775"/>
            <a:ext cx="4724400" cy="4524315"/>
          </a:xfrm>
          <a:prstGeom prst="rect">
            <a:avLst/>
          </a:prstGeom>
          <a:noFill/>
        </p:spPr>
        <p:txBody>
          <a:bodyPr wrap="square">
            <a:spAutoFit/>
          </a:bodyPr>
          <a:lstStyle/>
          <a:p>
            <a:pPr marR="1100" algn="just"/>
            <a:r>
              <a:rPr lang="en-US" sz="1600" b="1" i="0" u="none" strike="noStrike" baseline="0" dirty="0">
                <a:latin typeface="+mn-lt"/>
              </a:rPr>
              <a:t>Racial, Ethnic and Gender Slurs: Members shall not verbally, non-verbally, or illustratively utilize racial, ethnic, or gender slurs or connotations towards another member. A slur is defined as a remark, language, illustration, or </a:t>
            </a:r>
            <a:r>
              <a:rPr lang="en-US" sz="1600" b="1" i="0" u="none" strike="noStrike" baseline="0" dirty="0">
                <a:solidFill>
                  <a:srgbClr val="FF0000"/>
                </a:solidFill>
                <a:latin typeface="+mn-lt"/>
              </a:rPr>
              <a:t>other media </a:t>
            </a:r>
            <a:r>
              <a:rPr lang="en-US" sz="1600" b="1" i="0" u="none" strike="noStrike" baseline="0" dirty="0">
                <a:latin typeface="+mn-lt"/>
              </a:rPr>
              <a:t>including, but not limited to, jokes and pornography, which degrade an individual's race, </a:t>
            </a:r>
            <a:r>
              <a:rPr lang="en-US" sz="1600" b="1" i="0" u="none" strike="noStrike" baseline="0" dirty="0">
                <a:solidFill>
                  <a:srgbClr val="FF0000"/>
                </a:solidFill>
                <a:latin typeface="+mn-lt"/>
              </a:rPr>
              <a:t>gender</a:t>
            </a:r>
            <a:r>
              <a:rPr lang="en-US" sz="1600" b="1" i="0" u="none" strike="noStrike" baseline="0" dirty="0">
                <a:latin typeface="+mn-lt"/>
              </a:rPr>
              <a:t>, or national origin. Members shall not create an intimidating, hostile, or offensive work environment by such conduct. Violations of this guideline are subject to disciplinary action up to and including discharge. Any member, who believes they have been the subject of a racial, ethnic, or gender slur, shall report the act immediately to their supervisor or manager and to HFD Staff Services. </a:t>
            </a:r>
            <a:r>
              <a:rPr lang="en-US" sz="1600" b="1" i="0" u="none" strike="noStrike" baseline="0" dirty="0">
                <a:solidFill>
                  <a:srgbClr val="FF0000"/>
                </a:solidFill>
                <a:latin typeface="+mn-lt"/>
              </a:rPr>
              <a:t>Supervisors or managers who fail to act on allegations or evidence of discrimination based on race, ethnicity, or gender shall be considered for disciplinary action.</a:t>
            </a:r>
          </a:p>
        </p:txBody>
      </p:sp>
      <p:sp>
        <p:nvSpPr>
          <p:cNvPr id="6" name="TextBox 5">
            <a:extLst>
              <a:ext uri="{FF2B5EF4-FFF2-40B4-BE49-F238E27FC236}">
                <a16:creationId xmlns:a16="http://schemas.microsoft.com/office/drawing/2014/main" id="{D94DEC57-2612-0849-F0DA-5AC1D4BF9727}"/>
              </a:ext>
            </a:extLst>
          </p:cNvPr>
          <p:cNvSpPr txBox="1"/>
          <p:nvPr/>
        </p:nvSpPr>
        <p:spPr>
          <a:xfrm>
            <a:off x="3606800" y="4629090"/>
            <a:ext cx="914400" cy="276999"/>
          </a:xfrm>
          <a:prstGeom prst="rect">
            <a:avLst/>
          </a:prstGeom>
          <a:noFill/>
        </p:spPr>
        <p:txBody>
          <a:bodyPr wrap="square" rtlCol="0">
            <a:spAutoFit/>
          </a:bodyPr>
          <a:lstStyle/>
          <a:p>
            <a:r>
              <a:rPr lang="en-US" sz="1200" i="1" dirty="0">
                <a:latin typeface="+mj-lt"/>
              </a:rPr>
              <a:t>2005</a:t>
            </a:r>
          </a:p>
        </p:txBody>
      </p:sp>
    </p:spTree>
    <p:extLst>
      <p:ext uri="{BB962C8B-B14F-4D97-AF65-F5344CB8AC3E}">
        <p14:creationId xmlns:p14="http://schemas.microsoft.com/office/powerpoint/2010/main" val="2261884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FC2558-BFA7-A781-1AAE-491790C1437C}"/>
              </a:ext>
            </a:extLst>
          </p:cNvPr>
          <p:cNvSpPr>
            <a:spLocks noGrp="1"/>
          </p:cNvSpPr>
          <p:nvPr>
            <p:ph type="title"/>
          </p:nvPr>
        </p:nvSpPr>
        <p:spPr>
          <a:xfrm>
            <a:off x="254317" y="203454"/>
            <a:ext cx="4577715" cy="276999"/>
          </a:xfrm>
        </p:spPr>
        <p:txBody>
          <a:bodyPr/>
          <a:lstStyle/>
          <a:p>
            <a:pPr algn="ctr"/>
            <a:r>
              <a:rPr lang="en-US" i="1" dirty="0">
                <a:solidFill>
                  <a:srgbClr val="C00000"/>
                </a:solidFill>
              </a:rPr>
              <a:t>2012 Update, in Part</a:t>
            </a:r>
          </a:p>
        </p:txBody>
      </p:sp>
      <p:sp>
        <p:nvSpPr>
          <p:cNvPr id="5" name="Text Placeholder 4">
            <a:extLst>
              <a:ext uri="{FF2B5EF4-FFF2-40B4-BE49-F238E27FC236}">
                <a16:creationId xmlns:a16="http://schemas.microsoft.com/office/drawing/2014/main" id="{B99DBE5D-1DE9-92CF-1724-CD8DD2283C1B}"/>
              </a:ext>
            </a:extLst>
          </p:cNvPr>
          <p:cNvSpPr>
            <a:spLocks noGrp="1"/>
          </p:cNvSpPr>
          <p:nvPr>
            <p:ph type="body" idx="1"/>
          </p:nvPr>
        </p:nvSpPr>
        <p:spPr>
          <a:xfrm>
            <a:off x="254317" y="790576"/>
            <a:ext cx="4577715" cy="3877985"/>
          </a:xfrm>
        </p:spPr>
        <p:txBody>
          <a:bodyPr/>
          <a:lstStyle/>
          <a:p>
            <a:r>
              <a:rPr lang="en-US" dirty="0"/>
              <a:t>Any member who believes he/she has been subjected to or observed conduct in violation of this policy, is encouraged to report the conduct at the earliest possible stage to [multiple choices]…. </a:t>
            </a:r>
            <a:r>
              <a:rPr lang="en-US" sz="1800" b="1" i="0" u="none" strike="noStrike" baseline="0" dirty="0">
                <a:solidFill>
                  <a:srgbClr val="FF0000"/>
                </a:solidFill>
                <a:latin typeface="+mn-lt"/>
              </a:rPr>
              <a:t>Supervisors or managers receiving a complaint which violates this </a:t>
            </a:r>
            <a:r>
              <a:rPr lang="en-US" sz="1800" b="1" i="0" u="none" strike="noStrike" baseline="0" dirty="0" err="1">
                <a:solidFill>
                  <a:srgbClr val="FF0000"/>
                </a:solidFill>
                <a:latin typeface="+mn-lt"/>
              </a:rPr>
              <a:t>polivy</a:t>
            </a:r>
            <a:r>
              <a:rPr lang="en-US" sz="1800" b="1" i="0" u="none" strike="noStrike" baseline="0" dirty="0">
                <a:solidFill>
                  <a:srgbClr val="FF0000"/>
                </a:solidFill>
                <a:latin typeface="+mn-lt"/>
              </a:rPr>
              <a:t> or </a:t>
            </a:r>
            <a:r>
              <a:rPr lang="en-US" sz="1800" b="1" i="0" u="none" strike="noStrike" baseline="0" dirty="0" err="1">
                <a:solidFill>
                  <a:srgbClr val="FF0000"/>
                </a:solidFill>
                <a:latin typeface="+mn-lt"/>
              </a:rPr>
              <a:t>obseeves</a:t>
            </a:r>
            <a:r>
              <a:rPr lang="en-US" sz="1800" b="1" i="0" u="none" strike="noStrike" baseline="0" dirty="0">
                <a:solidFill>
                  <a:srgbClr val="FF0000"/>
                </a:solidFill>
                <a:latin typeface="+mn-lt"/>
              </a:rPr>
              <a:t> same shall report the conduct to the [Designated Department Representatives] assigned to the Department.  Supervisors or managers  who fail to act on allegations or evidence of discrimination based on race, ethnicity, or gender shall be considered for disciplinary action, up to and including suspension.</a:t>
            </a:r>
            <a:endParaRPr lang="en-US" dirty="0"/>
          </a:p>
        </p:txBody>
      </p:sp>
    </p:spTree>
    <p:extLst>
      <p:ext uri="{BB962C8B-B14F-4D97-AF65-F5344CB8AC3E}">
        <p14:creationId xmlns:p14="http://schemas.microsoft.com/office/powerpoint/2010/main" val="2352808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751EA-5432-84B3-5B3C-2FBCB753E21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8CFA3CD-4A16-7A9D-31D6-585A81A64F23}"/>
              </a:ext>
            </a:extLst>
          </p:cNvPr>
          <p:cNvSpPr>
            <a:spLocks noGrp="1"/>
          </p:cNvSpPr>
          <p:nvPr>
            <p:ph type="title"/>
          </p:nvPr>
        </p:nvSpPr>
        <p:spPr>
          <a:xfrm>
            <a:off x="254317" y="203454"/>
            <a:ext cx="4577715" cy="276999"/>
          </a:xfrm>
        </p:spPr>
        <p:txBody>
          <a:bodyPr/>
          <a:lstStyle/>
          <a:p>
            <a:pPr algn="ctr"/>
            <a:r>
              <a:rPr lang="en-US" b="1" dirty="0">
                <a:solidFill>
                  <a:srgbClr val="C00000"/>
                </a:solidFill>
              </a:rPr>
              <a:t>More “Evidence”</a:t>
            </a:r>
          </a:p>
        </p:txBody>
      </p:sp>
      <p:sp>
        <p:nvSpPr>
          <p:cNvPr id="6" name="Text Placeholder 5">
            <a:extLst>
              <a:ext uri="{FF2B5EF4-FFF2-40B4-BE49-F238E27FC236}">
                <a16:creationId xmlns:a16="http://schemas.microsoft.com/office/drawing/2014/main" id="{AFF0A118-E0C1-D636-6A27-B73BB06EC259}"/>
              </a:ext>
            </a:extLst>
          </p:cNvPr>
          <p:cNvSpPr>
            <a:spLocks noGrp="1"/>
          </p:cNvSpPr>
          <p:nvPr>
            <p:ph type="body" idx="1"/>
          </p:nvPr>
        </p:nvSpPr>
        <p:spPr>
          <a:xfrm>
            <a:off x="254317" y="942976"/>
            <a:ext cx="4577715" cy="5170646"/>
          </a:xfrm>
        </p:spPr>
        <p:txBody>
          <a:bodyPr/>
          <a:lstStyle/>
          <a:p>
            <a:r>
              <a:rPr lang="en-US" sz="2000" b="1" dirty="0"/>
              <a:t>*Training</a:t>
            </a:r>
          </a:p>
          <a:p>
            <a:endParaRPr lang="en-US" sz="2000" b="1" dirty="0"/>
          </a:p>
          <a:p>
            <a:r>
              <a:rPr lang="en-US" sz="2000" b="1" dirty="0"/>
              <a:t>*Communication</a:t>
            </a:r>
          </a:p>
          <a:p>
            <a:endParaRPr lang="en-US" sz="2000" b="1" dirty="0"/>
          </a:p>
          <a:p>
            <a:r>
              <a:rPr lang="en-US" sz="2000" b="1" dirty="0"/>
              <a:t>*Access to video</a:t>
            </a:r>
          </a:p>
          <a:p>
            <a:endParaRPr lang="en-US" sz="2000" b="1" dirty="0"/>
          </a:p>
          <a:p>
            <a:r>
              <a:rPr lang="en-US" sz="2000" b="1" dirty="0"/>
              <a:t>*Viewing of video</a:t>
            </a:r>
          </a:p>
          <a:p>
            <a:endParaRPr lang="en-US" sz="2000" b="1" dirty="0">
              <a:latin typeface="Calibri" panose="020F0502020204030204" pitchFamily="34" charset="0"/>
              <a:ea typeface="Calibri" panose="020F0502020204030204" pitchFamily="34" charset="0"/>
              <a:cs typeface="Calibri" panose="020F0502020204030204" pitchFamily="34" charset="0"/>
            </a:endParaRPr>
          </a:p>
          <a:p>
            <a:r>
              <a:rPr lang="en-US" sz="2000" b="1" dirty="0">
                <a:latin typeface="Calibri" panose="020F0502020204030204" pitchFamily="34" charset="0"/>
                <a:ea typeface="Calibri" panose="020F0502020204030204" pitchFamily="34" charset="0"/>
                <a:cs typeface="Calibri" panose="020F0502020204030204" pitchFamily="34" charset="0"/>
              </a:rPr>
              <a:t>*Sharing of video</a:t>
            </a:r>
          </a:p>
          <a:p>
            <a:endParaRPr lang="en-US" sz="2000" b="1" dirty="0">
              <a:latin typeface="Calibri" panose="020F0502020204030204" pitchFamily="34" charset="0"/>
              <a:ea typeface="Calibri" panose="020F0502020204030204" pitchFamily="34" charset="0"/>
              <a:cs typeface="Calibri" panose="020F0502020204030204" pitchFamily="34" charset="0"/>
            </a:endParaRPr>
          </a:p>
          <a:p>
            <a:r>
              <a:rPr lang="en-US" sz="2000" b="1" dirty="0">
                <a:latin typeface="Calibri" panose="020F0502020204030204" pitchFamily="34" charset="0"/>
                <a:ea typeface="Calibri" panose="020F0502020204030204" pitchFamily="34" charset="0"/>
                <a:cs typeface="Calibri" panose="020F0502020204030204" pitchFamily="34" charset="0"/>
              </a:rPr>
              <a:t>*Viewing reaches FF</a:t>
            </a:r>
          </a:p>
          <a:p>
            <a:endParaRPr lang="en-US" sz="2000" b="1" dirty="0">
              <a:latin typeface="Calibri" panose="020F0502020204030204" pitchFamily="34" charset="0"/>
              <a:ea typeface="Calibri" panose="020F0502020204030204" pitchFamily="34" charset="0"/>
              <a:cs typeface="Calibri" panose="020F0502020204030204" pitchFamily="34" charset="0"/>
            </a:endParaRPr>
          </a:p>
          <a:p>
            <a:r>
              <a:rPr lang="en-US" sz="2000" b="1" dirty="0">
                <a:latin typeface="Calibri" panose="020F0502020204030204" pitchFamily="34" charset="0"/>
                <a:ea typeface="Calibri" panose="020F0502020204030204" pitchFamily="34" charset="0"/>
                <a:cs typeface="Calibri" panose="020F0502020204030204" pitchFamily="34" charset="0"/>
              </a:rPr>
              <a:t>*Investigation</a:t>
            </a:r>
          </a:p>
          <a:p>
            <a:endParaRPr lang="en-US" sz="2000" b="1" dirty="0">
              <a:latin typeface="Calibri" panose="020F0502020204030204" pitchFamily="34" charset="0"/>
              <a:ea typeface="Calibri" panose="020F0502020204030204" pitchFamily="34" charset="0"/>
              <a:cs typeface="Calibri" panose="020F0502020204030204" pitchFamily="34" charset="0"/>
            </a:endParaRPr>
          </a:p>
          <a:p>
            <a:r>
              <a:rPr lang="en-US" sz="2000" b="1" dirty="0">
                <a:latin typeface="Calibri" panose="020F0502020204030204" pitchFamily="34" charset="0"/>
                <a:ea typeface="Calibri" panose="020F0502020204030204" pitchFamily="34" charset="0"/>
                <a:cs typeface="Calibri" panose="020F0502020204030204" pitchFamily="34" charset="0"/>
              </a:rPr>
              <a:t>*Aftermath</a:t>
            </a:r>
          </a:p>
          <a:p>
            <a:endParaRPr lang="en-US" dirty="0"/>
          </a:p>
          <a:p>
            <a:endParaRPr lang="en-US" dirty="0"/>
          </a:p>
        </p:txBody>
      </p:sp>
    </p:spTree>
    <p:extLst>
      <p:ext uri="{BB962C8B-B14F-4D97-AF65-F5344CB8AC3E}">
        <p14:creationId xmlns:p14="http://schemas.microsoft.com/office/powerpoint/2010/main" val="76204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D7312-F0EB-A32E-BE35-C3CCA56B9954}"/>
              </a:ext>
            </a:extLst>
          </p:cNvPr>
          <p:cNvSpPr>
            <a:spLocks noGrp="1"/>
          </p:cNvSpPr>
          <p:nvPr>
            <p:ph type="title"/>
          </p:nvPr>
        </p:nvSpPr>
        <p:spPr>
          <a:xfrm>
            <a:off x="254317" y="203454"/>
            <a:ext cx="4577715" cy="276999"/>
          </a:xfrm>
        </p:spPr>
        <p:txBody>
          <a:bodyPr/>
          <a:lstStyle/>
          <a:p>
            <a:pPr algn="ctr"/>
            <a:r>
              <a:rPr lang="en-US" b="1" dirty="0">
                <a:solidFill>
                  <a:srgbClr val="C00000"/>
                </a:solidFill>
              </a:rPr>
              <a:t>What Happened Court-Wise?</a:t>
            </a:r>
          </a:p>
        </p:txBody>
      </p:sp>
      <p:sp>
        <p:nvSpPr>
          <p:cNvPr id="3" name="Text Placeholder 2">
            <a:extLst>
              <a:ext uri="{FF2B5EF4-FFF2-40B4-BE49-F238E27FC236}">
                <a16:creationId xmlns:a16="http://schemas.microsoft.com/office/drawing/2014/main" id="{7457A4B3-52F5-0248-8E09-89C5151D7D61}"/>
              </a:ext>
            </a:extLst>
          </p:cNvPr>
          <p:cNvSpPr>
            <a:spLocks noGrp="1"/>
          </p:cNvSpPr>
          <p:nvPr>
            <p:ph type="body" idx="1"/>
          </p:nvPr>
        </p:nvSpPr>
        <p:spPr>
          <a:xfrm>
            <a:off x="254317" y="714376"/>
            <a:ext cx="4577715" cy="4093428"/>
          </a:xfrm>
        </p:spPr>
        <p:txBody>
          <a:bodyPr/>
          <a:lstStyle/>
          <a:p>
            <a:r>
              <a:rPr lang="en-US" sz="1400" b="1" dirty="0"/>
              <a:t>*Pre-discovery</a:t>
            </a:r>
          </a:p>
          <a:p>
            <a:endParaRPr lang="en-US" sz="1400" b="1" dirty="0"/>
          </a:p>
          <a:p>
            <a:r>
              <a:rPr lang="en-US" sz="1400" b="1" dirty="0"/>
              <a:t>*Lawsuit filed in state court, removed to federal court, against City and Junior Captain, alleging, among other things, sexual harassment &amp; retaliation</a:t>
            </a:r>
          </a:p>
          <a:p>
            <a:endParaRPr lang="en-US" sz="1400" b="1" dirty="0"/>
          </a:p>
          <a:p>
            <a:r>
              <a:rPr lang="en-US" sz="1400" b="1" dirty="0"/>
              <a:t>*District court dismissed case against City</a:t>
            </a:r>
          </a:p>
          <a:p>
            <a:endParaRPr lang="en-US" sz="1400" b="1" dirty="0"/>
          </a:p>
          <a:p>
            <a:r>
              <a:rPr lang="en-US" sz="1400" b="1" dirty="0"/>
              <a:t>*Appellate Court reinstates case against City –</a:t>
            </a:r>
          </a:p>
          <a:p>
            <a:r>
              <a:rPr lang="en-US" sz="1400" b="1" dirty="0"/>
              <a:t>   </a:t>
            </a:r>
            <a:r>
              <a:rPr lang="en-US" sz="1400" b="1" dirty="0">
                <a:latin typeface="Calibri" panose="020F0502020204030204" pitchFamily="34" charset="0"/>
                <a:ea typeface="Calibri" panose="020F0502020204030204" pitchFamily="34" charset="0"/>
                <a:cs typeface="Calibri" panose="020F0502020204030204" pitchFamily="34" charset="0"/>
              </a:rPr>
              <a:t>◦P does not need to experience harassment in “real time” for it to be actionable</a:t>
            </a:r>
          </a:p>
          <a:p>
            <a:r>
              <a:rPr lang="en-US" sz="1400" b="1" dirty="0">
                <a:latin typeface="Calibri" panose="020F0502020204030204" pitchFamily="34" charset="0"/>
                <a:ea typeface="Calibri" panose="020F0502020204030204" pitchFamily="34" charset="0"/>
                <a:cs typeface="Calibri" panose="020F0502020204030204" pitchFamily="34" charset="0"/>
              </a:rPr>
              <a:t>  ◦City can be liable if supervisor who receives notice does nothing</a:t>
            </a:r>
          </a:p>
          <a:p>
            <a:endParaRPr lang="en-US" sz="1400" b="1" dirty="0">
              <a:latin typeface="Calibri" panose="020F0502020204030204" pitchFamily="34" charset="0"/>
              <a:ea typeface="Calibri" panose="020F0502020204030204" pitchFamily="34" charset="0"/>
              <a:cs typeface="Calibri" panose="020F0502020204030204" pitchFamily="34" charset="0"/>
            </a:endParaRPr>
          </a:p>
          <a:p>
            <a:r>
              <a:rPr lang="en-US" sz="1400" b="1" dirty="0">
                <a:latin typeface="Calibri" panose="020F0502020204030204" pitchFamily="34" charset="0"/>
                <a:ea typeface="Calibri" panose="020F0502020204030204" pitchFamily="34" charset="0"/>
                <a:cs typeface="Calibri" panose="020F0502020204030204" pitchFamily="34" charset="0"/>
              </a:rPr>
              <a:t>*In separate case, $250,000 jury verdict against Junior Captain</a:t>
            </a:r>
            <a:endParaRPr lang="en-US" sz="1400" b="1" dirty="0"/>
          </a:p>
          <a:p>
            <a:endParaRPr lang="en-US" sz="1400" b="1" dirty="0"/>
          </a:p>
          <a:p>
            <a:r>
              <a:rPr lang="en-US" sz="1400" b="1" dirty="0"/>
              <a:t>*Federal court case dismissed following settlement of $850,000</a:t>
            </a:r>
          </a:p>
        </p:txBody>
      </p:sp>
    </p:spTree>
    <p:extLst>
      <p:ext uri="{BB962C8B-B14F-4D97-AF65-F5344CB8AC3E}">
        <p14:creationId xmlns:p14="http://schemas.microsoft.com/office/powerpoint/2010/main" val="51318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fade">
                                      <p:cBhvr>
                                        <p:cTn id="3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011B6C-1046-DF62-D524-3BA463C62DC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14425"/>
            <a:ext cx="5078730" cy="2857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87924" rtl="0" eaLnBrk="1" latinLnBrk="0" hangingPunct="1">
              <a:defRPr sz="960" kern="1200">
                <a:solidFill>
                  <a:schemeClr val="tx1"/>
                </a:solidFill>
                <a:latin typeface="+mn-lt"/>
                <a:ea typeface="+mn-ea"/>
                <a:cs typeface="+mn-cs"/>
              </a:defRPr>
            </a:lvl1pPr>
            <a:lvl2pPr marL="243962" algn="l" defTabSz="487924" rtl="0" eaLnBrk="1" latinLnBrk="0" hangingPunct="1">
              <a:defRPr sz="960" kern="1200">
                <a:solidFill>
                  <a:schemeClr val="tx1"/>
                </a:solidFill>
                <a:latin typeface="+mn-lt"/>
                <a:ea typeface="+mn-ea"/>
                <a:cs typeface="+mn-cs"/>
              </a:defRPr>
            </a:lvl2pPr>
            <a:lvl3pPr marL="487924" algn="l" defTabSz="487924" rtl="0" eaLnBrk="1" latinLnBrk="0" hangingPunct="1">
              <a:defRPr sz="960" kern="1200">
                <a:solidFill>
                  <a:schemeClr val="tx1"/>
                </a:solidFill>
                <a:latin typeface="+mn-lt"/>
                <a:ea typeface="+mn-ea"/>
                <a:cs typeface="+mn-cs"/>
              </a:defRPr>
            </a:lvl3pPr>
            <a:lvl4pPr marL="731886" algn="l" defTabSz="487924" rtl="0" eaLnBrk="1" latinLnBrk="0" hangingPunct="1">
              <a:defRPr sz="960" kern="1200">
                <a:solidFill>
                  <a:schemeClr val="tx1"/>
                </a:solidFill>
                <a:latin typeface="+mn-lt"/>
                <a:ea typeface="+mn-ea"/>
                <a:cs typeface="+mn-cs"/>
              </a:defRPr>
            </a:lvl4pPr>
            <a:lvl5pPr marL="975848" algn="l" defTabSz="487924" rtl="0" eaLnBrk="1" latinLnBrk="0" hangingPunct="1">
              <a:defRPr sz="960" kern="1200">
                <a:solidFill>
                  <a:schemeClr val="tx1"/>
                </a:solidFill>
                <a:latin typeface="+mn-lt"/>
                <a:ea typeface="+mn-ea"/>
                <a:cs typeface="+mn-cs"/>
              </a:defRPr>
            </a:lvl5pPr>
            <a:lvl6pPr marL="1219810" algn="l" defTabSz="487924" rtl="0" eaLnBrk="1" latinLnBrk="0" hangingPunct="1">
              <a:defRPr sz="960" kern="1200">
                <a:solidFill>
                  <a:schemeClr val="tx1"/>
                </a:solidFill>
                <a:latin typeface="+mn-lt"/>
                <a:ea typeface="+mn-ea"/>
                <a:cs typeface="+mn-cs"/>
              </a:defRPr>
            </a:lvl6pPr>
            <a:lvl7pPr marL="1463772" algn="l" defTabSz="487924" rtl="0" eaLnBrk="1" latinLnBrk="0" hangingPunct="1">
              <a:defRPr sz="960" kern="1200">
                <a:solidFill>
                  <a:schemeClr val="tx1"/>
                </a:solidFill>
                <a:latin typeface="+mn-lt"/>
                <a:ea typeface="+mn-ea"/>
                <a:cs typeface="+mn-cs"/>
              </a:defRPr>
            </a:lvl7pPr>
            <a:lvl8pPr marL="1707733" algn="l" defTabSz="487924" rtl="0" eaLnBrk="1" latinLnBrk="0" hangingPunct="1">
              <a:defRPr sz="960" kern="1200">
                <a:solidFill>
                  <a:schemeClr val="tx1"/>
                </a:solidFill>
                <a:latin typeface="+mn-lt"/>
                <a:ea typeface="+mn-ea"/>
                <a:cs typeface="+mn-cs"/>
              </a:defRPr>
            </a:lvl8pPr>
            <a:lvl9pPr marL="1951695" algn="l" defTabSz="487924" rtl="0" eaLnBrk="1" latinLnBrk="0" hangingPunct="1">
              <a:defRPr sz="960" kern="1200">
                <a:solidFill>
                  <a:schemeClr val="tx1"/>
                </a:solidFill>
                <a:latin typeface="+mn-lt"/>
                <a:ea typeface="+mn-ea"/>
                <a:cs typeface="+mn-cs"/>
              </a:defRPr>
            </a:lvl9pPr>
          </a:lstStyle>
          <a:p>
            <a:pPr algn="ctr"/>
            <a:endParaRPr lang="en-US" sz="400"/>
          </a:p>
        </p:txBody>
      </p:sp>
      <p:sp>
        <p:nvSpPr>
          <p:cNvPr id="2" name="Title 1">
            <a:extLst>
              <a:ext uri="{FF2B5EF4-FFF2-40B4-BE49-F238E27FC236}">
                <a16:creationId xmlns:a16="http://schemas.microsoft.com/office/drawing/2014/main" id="{32B82872-6264-E2E1-4651-8851558E25CD}"/>
              </a:ext>
            </a:extLst>
          </p:cNvPr>
          <p:cNvSpPr>
            <a:spLocks noGrp="1"/>
          </p:cNvSpPr>
          <p:nvPr>
            <p:ph type="title"/>
          </p:nvPr>
        </p:nvSpPr>
        <p:spPr>
          <a:xfrm>
            <a:off x="185420" y="1343025"/>
            <a:ext cx="1665458" cy="2263140"/>
          </a:xfrm>
        </p:spPr>
        <p:txBody>
          <a:bodyPr>
            <a:normAutofit/>
          </a:bodyPr>
          <a:lstStyle>
            <a:defPPr>
              <a:defRPr lang="en-US"/>
            </a:defPPr>
            <a:lvl1pPr marL="0" algn="l" defTabSz="487924" rtl="0" eaLnBrk="1" latinLnBrk="0" hangingPunct="1">
              <a:defRPr sz="960" kern="1200">
                <a:solidFill>
                  <a:schemeClr val="tx1"/>
                </a:solidFill>
                <a:latin typeface="+mn-lt"/>
                <a:ea typeface="+mn-ea"/>
                <a:cs typeface="+mn-cs"/>
              </a:defRPr>
            </a:lvl1pPr>
            <a:lvl2pPr marL="243962" algn="l" defTabSz="487924" rtl="0" eaLnBrk="1" latinLnBrk="0" hangingPunct="1">
              <a:defRPr sz="960" kern="1200">
                <a:solidFill>
                  <a:schemeClr val="tx1"/>
                </a:solidFill>
                <a:latin typeface="+mn-lt"/>
                <a:ea typeface="+mn-ea"/>
                <a:cs typeface="+mn-cs"/>
              </a:defRPr>
            </a:lvl2pPr>
            <a:lvl3pPr marL="487924" algn="l" defTabSz="487924" rtl="0" eaLnBrk="1" latinLnBrk="0" hangingPunct="1">
              <a:defRPr sz="960" kern="1200">
                <a:solidFill>
                  <a:schemeClr val="tx1"/>
                </a:solidFill>
                <a:latin typeface="+mn-lt"/>
                <a:ea typeface="+mn-ea"/>
                <a:cs typeface="+mn-cs"/>
              </a:defRPr>
            </a:lvl3pPr>
            <a:lvl4pPr marL="731886" algn="l" defTabSz="487924" rtl="0" eaLnBrk="1" latinLnBrk="0" hangingPunct="1">
              <a:defRPr sz="960" kern="1200">
                <a:solidFill>
                  <a:schemeClr val="tx1"/>
                </a:solidFill>
                <a:latin typeface="+mn-lt"/>
                <a:ea typeface="+mn-ea"/>
                <a:cs typeface="+mn-cs"/>
              </a:defRPr>
            </a:lvl4pPr>
            <a:lvl5pPr marL="975848" algn="l" defTabSz="487924" rtl="0" eaLnBrk="1" latinLnBrk="0" hangingPunct="1">
              <a:defRPr sz="960" kern="1200">
                <a:solidFill>
                  <a:schemeClr val="tx1"/>
                </a:solidFill>
                <a:latin typeface="+mn-lt"/>
                <a:ea typeface="+mn-ea"/>
                <a:cs typeface="+mn-cs"/>
              </a:defRPr>
            </a:lvl5pPr>
            <a:lvl6pPr marL="1219810" algn="l" defTabSz="487924" rtl="0" eaLnBrk="1" latinLnBrk="0" hangingPunct="1">
              <a:defRPr sz="960" kern="1200">
                <a:solidFill>
                  <a:schemeClr val="tx1"/>
                </a:solidFill>
                <a:latin typeface="+mn-lt"/>
                <a:ea typeface="+mn-ea"/>
                <a:cs typeface="+mn-cs"/>
              </a:defRPr>
            </a:lvl6pPr>
            <a:lvl7pPr marL="1463772" algn="l" defTabSz="487924" rtl="0" eaLnBrk="1" latinLnBrk="0" hangingPunct="1">
              <a:defRPr sz="960" kern="1200">
                <a:solidFill>
                  <a:schemeClr val="tx1"/>
                </a:solidFill>
                <a:latin typeface="+mn-lt"/>
                <a:ea typeface="+mn-ea"/>
                <a:cs typeface="+mn-cs"/>
              </a:defRPr>
            </a:lvl7pPr>
            <a:lvl8pPr marL="1707733" algn="l" defTabSz="487924" rtl="0" eaLnBrk="1" latinLnBrk="0" hangingPunct="1">
              <a:defRPr sz="960" kern="1200">
                <a:solidFill>
                  <a:schemeClr val="tx1"/>
                </a:solidFill>
                <a:latin typeface="+mn-lt"/>
                <a:ea typeface="+mn-ea"/>
                <a:cs typeface="+mn-cs"/>
              </a:defRPr>
            </a:lvl8pPr>
            <a:lvl9pPr marL="1951695" algn="l" defTabSz="487924" rtl="0" eaLnBrk="1" latinLnBrk="0" hangingPunct="1">
              <a:defRPr sz="960" kern="1200">
                <a:solidFill>
                  <a:schemeClr val="tx1"/>
                </a:solidFill>
                <a:latin typeface="+mn-lt"/>
                <a:ea typeface="+mn-ea"/>
                <a:cs typeface="+mn-cs"/>
              </a:defRPr>
            </a:lvl9pPr>
          </a:lstStyle>
          <a:p>
            <a:pPr>
              <a:tabLst>
                <a:tab pos="169863" algn="l"/>
              </a:tabLst>
            </a:pPr>
            <a:r>
              <a:rPr lang="en-US" sz="2250" b="1" dirty="0">
                <a:latin typeface="Cambria" panose="02040503050406030204" pitchFamily="18" charset="0"/>
                <a:ea typeface="Cambria" panose="02040503050406030204" pitchFamily="18" charset="0"/>
              </a:rPr>
              <a:t>After-Action Review Personnel Issue Template</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59993" y="2472223"/>
            <a:ext cx="1866900" cy="762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fill="none" extrusionOk="0">
                <a:moveTo>
                  <a:pt x="0" y="0"/>
                </a:moveTo>
                <a:cubicBezTo>
                  <a:pt x="4791" y="327"/>
                  <a:pt x="6400" y="69"/>
                  <a:pt x="10000" y="0"/>
                </a:cubicBezTo>
                <a:cubicBezTo>
                  <a:pt x="9955" y="3464"/>
                  <a:pt x="10081" y="7866"/>
                  <a:pt x="10000" y="10000"/>
                </a:cubicBezTo>
                <a:cubicBezTo>
                  <a:pt x="6219" y="9793"/>
                  <a:pt x="4034" y="10351"/>
                  <a:pt x="0" y="10000"/>
                </a:cubicBezTo>
                <a:cubicBezTo>
                  <a:pt x="454" y="6185"/>
                  <a:pt x="74" y="2352"/>
                  <a:pt x="0" y="0"/>
                </a:cubicBezTo>
                <a:close/>
              </a:path>
              <a:path w="10000" h="10000" stroke="0" extrusionOk="0">
                <a:moveTo>
                  <a:pt x="0" y="0"/>
                </a:moveTo>
                <a:cubicBezTo>
                  <a:pt x="3868" y="-313"/>
                  <a:pt x="7744" y="7"/>
                  <a:pt x="10000" y="0"/>
                </a:cubicBezTo>
                <a:cubicBezTo>
                  <a:pt x="10451" y="4945"/>
                  <a:pt x="10100" y="5440"/>
                  <a:pt x="10000" y="10000"/>
                </a:cubicBezTo>
                <a:cubicBezTo>
                  <a:pt x="7056" y="10499"/>
                  <a:pt x="4749" y="10060"/>
                  <a:pt x="0" y="10000"/>
                </a:cubicBezTo>
                <a:cubicBezTo>
                  <a:pt x="-33" y="7118"/>
                  <a:pt x="-309" y="315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87924" rtl="0" eaLnBrk="1" latinLnBrk="0" hangingPunct="1">
              <a:defRPr sz="960" kern="1200">
                <a:solidFill>
                  <a:schemeClr val="tx1"/>
                </a:solidFill>
                <a:latin typeface="+mn-lt"/>
                <a:ea typeface="+mn-ea"/>
                <a:cs typeface="+mn-cs"/>
              </a:defRPr>
            </a:lvl1pPr>
            <a:lvl2pPr marL="243962" algn="l" defTabSz="487924" rtl="0" eaLnBrk="1" latinLnBrk="0" hangingPunct="1">
              <a:defRPr sz="960" kern="1200">
                <a:solidFill>
                  <a:schemeClr val="tx1"/>
                </a:solidFill>
                <a:latin typeface="+mn-lt"/>
                <a:ea typeface="+mn-ea"/>
                <a:cs typeface="+mn-cs"/>
              </a:defRPr>
            </a:lvl2pPr>
            <a:lvl3pPr marL="487924" algn="l" defTabSz="487924" rtl="0" eaLnBrk="1" latinLnBrk="0" hangingPunct="1">
              <a:defRPr sz="960" kern="1200">
                <a:solidFill>
                  <a:schemeClr val="tx1"/>
                </a:solidFill>
                <a:latin typeface="+mn-lt"/>
                <a:ea typeface="+mn-ea"/>
                <a:cs typeface="+mn-cs"/>
              </a:defRPr>
            </a:lvl3pPr>
            <a:lvl4pPr marL="731886" algn="l" defTabSz="487924" rtl="0" eaLnBrk="1" latinLnBrk="0" hangingPunct="1">
              <a:defRPr sz="960" kern="1200">
                <a:solidFill>
                  <a:schemeClr val="tx1"/>
                </a:solidFill>
                <a:latin typeface="+mn-lt"/>
                <a:ea typeface="+mn-ea"/>
                <a:cs typeface="+mn-cs"/>
              </a:defRPr>
            </a:lvl4pPr>
            <a:lvl5pPr marL="975848" algn="l" defTabSz="487924" rtl="0" eaLnBrk="1" latinLnBrk="0" hangingPunct="1">
              <a:defRPr sz="960" kern="1200">
                <a:solidFill>
                  <a:schemeClr val="tx1"/>
                </a:solidFill>
                <a:latin typeface="+mn-lt"/>
                <a:ea typeface="+mn-ea"/>
                <a:cs typeface="+mn-cs"/>
              </a:defRPr>
            </a:lvl5pPr>
            <a:lvl6pPr marL="1219810" algn="l" defTabSz="487924" rtl="0" eaLnBrk="1" latinLnBrk="0" hangingPunct="1">
              <a:defRPr sz="960" kern="1200">
                <a:solidFill>
                  <a:schemeClr val="tx1"/>
                </a:solidFill>
                <a:latin typeface="+mn-lt"/>
                <a:ea typeface="+mn-ea"/>
                <a:cs typeface="+mn-cs"/>
              </a:defRPr>
            </a:lvl6pPr>
            <a:lvl7pPr marL="1463772" algn="l" defTabSz="487924" rtl="0" eaLnBrk="1" latinLnBrk="0" hangingPunct="1">
              <a:defRPr sz="960" kern="1200">
                <a:solidFill>
                  <a:schemeClr val="tx1"/>
                </a:solidFill>
                <a:latin typeface="+mn-lt"/>
                <a:ea typeface="+mn-ea"/>
                <a:cs typeface="+mn-cs"/>
              </a:defRPr>
            </a:lvl7pPr>
            <a:lvl8pPr marL="1707733" algn="l" defTabSz="487924" rtl="0" eaLnBrk="1" latinLnBrk="0" hangingPunct="1">
              <a:defRPr sz="960" kern="1200">
                <a:solidFill>
                  <a:schemeClr val="tx1"/>
                </a:solidFill>
                <a:latin typeface="+mn-lt"/>
                <a:ea typeface="+mn-ea"/>
                <a:cs typeface="+mn-cs"/>
              </a:defRPr>
            </a:lvl8pPr>
            <a:lvl9pPr marL="1951695" algn="l" defTabSz="487924" rtl="0" eaLnBrk="1" latinLnBrk="0" hangingPunct="1">
              <a:defRPr sz="960" kern="1200">
                <a:solidFill>
                  <a:schemeClr val="tx1"/>
                </a:solidFill>
                <a:latin typeface="+mn-lt"/>
                <a:ea typeface="+mn-ea"/>
                <a:cs typeface="+mn-cs"/>
              </a:defRPr>
            </a:lvl9pPr>
          </a:lstStyle>
          <a:p>
            <a:pPr algn="ctr"/>
            <a:endParaRPr lang="en-US" sz="400"/>
          </a:p>
        </p:txBody>
      </p:sp>
      <p:sp>
        <p:nvSpPr>
          <p:cNvPr id="3" name="Text Placeholder 2">
            <a:extLst>
              <a:ext uri="{FF2B5EF4-FFF2-40B4-BE49-F238E27FC236}">
                <a16:creationId xmlns:a16="http://schemas.microsoft.com/office/drawing/2014/main" id="{A1556527-310C-BEA7-DADD-97CA02D96BAA}"/>
              </a:ext>
            </a:extLst>
          </p:cNvPr>
          <p:cNvSpPr>
            <a:spLocks noGrp="1"/>
          </p:cNvSpPr>
          <p:nvPr>
            <p:ph type="body" idx="1"/>
          </p:nvPr>
        </p:nvSpPr>
        <p:spPr>
          <a:xfrm>
            <a:off x="1989634" y="638175"/>
            <a:ext cx="2988766" cy="4038600"/>
          </a:xfrm>
        </p:spPr>
        <p:txBody>
          <a:bodyPr anchor="ctr">
            <a:normAutofit/>
          </a:bodyPr>
          <a:lstStyle>
            <a:defPPr>
              <a:defRPr lang="en-US"/>
            </a:defPPr>
            <a:lvl1pPr marL="0" algn="l" defTabSz="487924" rtl="0" eaLnBrk="1" latinLnBrk="0" hangingPunct="1">
              <a:defRPr sz="960" kern="1200">
                <a:solidFill>
                  <a:schemeClr val="tx1"/>
                </a:solidFill>
                <a:latin typeface="+mn-lt"/>
                <a:ea typeface="+mn-ea"/>
                <a:cs typeface="+mn-cs"/>
              </a:defRPr>
            </a:lvl1pPr>
            <a:lvl2pPr marL="243962" algn="l" defTabSz="487924" rtl="0" eaLnBrk="1" latinLnBrk="0" hangingPunct="1">
              <a:defRPr sz="960" kern="1200">
                <a:solidFill>
                  <a:schemeClr val="tx1"/>
                </a:solidFill>
                <a:latin typeface="+mn-lt"/>
                <a:ea typeface="+mn-ea"/>
                <a:cs typeface="+mn-cs"/>
              </a:defRPr>
            </a:lvl2pPr>
            <a:lvl3pPr marL="487924" algn="l" defTabSz="487924" rtl="0" eaLnBrk="1" latinLnBrk="0" hangingPunct="1">
              <a:defRPr sz="960" kern="1200">
                <a:solidFill>
                  <a:schemeClr val="tx1"/>
                </a:solidFill>
                <a:latin typeface="+mn-lt"/>
                <a:ea typeface="+mn-ea"/>
                <a:cs typeface="+mn-cs"/>
              </a:defRPr>
            </a:lvl3pPr>
            <a:lvl4pPr marL="731886" algn="l" defTabSz="487924" rtl="0" eaLnBrk="1" latinLnBrk="0" hangingPunct="1">
              <a:defRPr sz="960" kern="1200">
                <a:solidFill>
                  <a:schemeClr val="tx1"/>
                </a:solidFill>
                <a:latin typeface="+mn-lt"/>
                <a:ea typeface="+mn-ea"/>
                <a:cs typeface="+mn-cs"/>
              </a:defRPr>
            </a:lvl4pPr>
            <a:lvl5pPr marL="975848" algn="l" defTabSz="487924" rtl="0" eaLnBrk="1" latinLnBrk="0" hangingPunct="1">
              <a:defRPr sz="960" kern="1200">
                <a:solidFill>
                  <a:schemeClr val="tx1"/>
                </a:solidFill>
                <a:latin typeface="+mn-lt"/>
                <a:ea typeface="+mn-ea"/>
                <a:cs typeface="+mn-cs"/>
              </a:defRPr>
            </a:lvl5pPr>
            <a:lvl6pPr marL="1219810" algn="l" defTabSz="487924" rtl="0" eaLnBrk="1" latinLnBrk="0" hangingPunct="1">
              <a:defRPr sz="960" kern="1200">
                <a:solidFill>
                  <a:schemeClr val="tx1"/>
                </a:solidFill>
                <a:latin typeface="+mn-lt"/>
                <a:ea typeface="+mn-ea"/>
                <a:cs typeface="+mn-cs"/>
              </a:defRPr>
            </a:lvl6pPr>
            <a:lvl7pPr marL="1463772" algn="l" defTabSz="487924" rtl="0" eaLnBrk="1" latinLnBrk="0" hangingPunct="1">
              <a:defRPr sz="960" kern="1200">
                <a:solidFill>
                  <a:schemeClr val="tx1"/>
                </a:solidFill>
                <a:latin typeface="+mn-lt"/>
                <a:ea typeface="+mn-ea"/>
                <a:cs typeface="+mn-cs"/>
              </a:defRPr>
            </a:lvl7pPr>
            <a:lvl8pPr marL="1707733" algn="l" defTabSz="487924" rtl="0" eaLnBrk="1" latinLnBrk="0" hangingPunct="1">
              <a:defRPr sz="960" kern="1200">
                <a:solidFill>
                  <a:schemeClr val="tx1"/>
                </a:solidFill>
                <a:latin typeface="+mn-lt"/>
                <a:ea typeface="+mn-ea"/>
                <a:cs typeface="+mn-cs"/>
              </a:defRPr>
            </a:lvl8pPr>
            <a:lvl9pPr marL="1951695" algn="l" defTabSz="487924" rtl="0" eaLnBrk="1" latinLnBrk="0" hangingPunct="1">
              <a:defRPr sz="960" kern="1200">
                <a:solidFill>
                  <a:schemeClr val="tx1"/>
                </a:solidFill>
                <a:latin typeface="+mn-lt"/>
                <a:ea typeface="+mn-ea"/>
                <a:cs typeface="+mn-cs"/>
              </a:defRPr>
            </a:lvl9pPr>
          </a:lstStyle>
          <a:p>
            <a:pPr marL="192654" indent="-192654">
              <a:buAutoNum type="arabicParenBoth"/>
            </a:pPr>
            <a:r>
              <a:rPr lang="en-US" sz="1400" b="1" dirty="0">
                <a:latin typeface="Cambria" panose="02040503050406030204" pitchFamily="18" charset="0"/>
                <a:ea typeface="Cambria" panose="02040503050406030204" pitchFamily="18" charset="0"/>
              </a:rPr>
              <a:t>What plans were in place “pre-entry” to address the issue(s)?</a:t>
            </a:r>
          </a:p>
          <a:p>
            <a:pPr lvl="1"/>
            <a:r>
              <a:rPr lang="en-US" sz="1400" b="1" dirty="0">
                <a:latin typeface="Cambria" panose="02040503050406030204" pitchFamily="18" charset="0"/>
                <a:ea typeface="Cambria" panose="02040503050406030204" pitchFamily="18" charset="0"/>
              </a:rPr>
              <a:t>*Identify issue(s)</a:t>
            </a:r>
          </a:p>
          <a:p>
            <a:pPr lvl="1"/>
            <a:r>
              <a:rPr lang="en-US" sz="1400" b="1" dirty="0">
                <a:latin typeface="Cambria" panose="02040503050406030204" pitchFamily="18" charset="0"/>
                <a:ea typeface="Cambria" panose="02040503050406030204" pitchFamily="18" charset="0"/>
              </a:rPr>
              <a:t>*Pre-planning</a:t>
            </a:r>
          </a:p>
          <a:p>
            <a:pPr lvl="1"/>
            <a:r>
              <a:rPr lang="en-US" sz="1400" b="1" dirty="0">
                <a:latin typeface="Cambria" panose="02040503050406030204" pitchFamily="18" charset="0"/>
                <a:ea typeface="Cambria" panose="02040503050406030204" pitchFamily="18" charset="0"/>
              </a:rPr>
              <a:t>*Training</a:t>
            </a:r>
          </a:p>
          <a:p>
            <a:pPr marL="192654" indent="-192654">
              <a:buAutoNum type="arabicParenBoth"/>
            </a:pPr>
            <a:r>
              <a:rPr lang="en-US" sz="1400" b="1" dirty="0">
                <a:latin typeface="Cambria" panose="02040503050406030204" pitchFamily="18" charset="0"/>
                <a:ea typeface="Cambria" panose="02040503050406030204" pitchFamily="18" charset="0"/>
              </a:rPr>
              <a:t>Under those plans, what should have happened?</a:t>
            </a:r>
          </a:p>
          <a:p>
            <a:pPr marL="192654" indent="-192654">
              <a:buAutoNum type="arabicParenBoth"/>
            </a:pPr>
            <a:r>
              <a:rPr lang="en-US" sz="1400" b="1" dirty="0">
                <a:latin typeface="Cambria" panose="02040503050406030204" pitchFamily="18" charset="0"/>
                <a:ea typeface="Cambria" panose="02040503050406030204" pitchFamily="18" charset="0"/>
              </a:rPr>
              <a:t>What actually happened?</a:t>
            </a:r>
          </a:p>
          <a:p>
            <a:pPr marL="192654" indent="-192654">
              <a:buAutoNum type="arabicParenBoth"/>
            </a:pPr>
            <a:r>
              <a:rPr lang="en-US" sz="1400" b="1" dirty="0">
                <a:latin typeface="Cambria" panose="02040503050406030204" pitchFamily="18" charset="0"/>
                <a:ea typeface="Cambria" panose="02040503050406030204" pitchFamily="18" charset="0"/>
              </a:rPr>
              <a:t>Why did it happen that way?</a:t>
            </a:r>
          </a:p>
          <a:p>
            <a:pPr marL="192654" indent="-192654">
              <a:buAutoNum type="arabicParenBoth"/>
            </a:pPr>
            <a:r>
              <a:rPr lang="en-US" sz="1400" b="1" dirty="0">
                <a:latin typeface="Cambria" panose="02040503050406030204" pitchFamily="18" charset="0"/>
                <a:ea typeface="Cambria" panose="02040503050406030204" pitchFamily="18" charset="0"/>
              </a:rPr>
              <a:t>How can we improve our response next time?</a:t>
            </a:r>
          </a:p>
          <a:p>
            <a:pPr marL="192654" indent="-192654">
              <a:buAutoNum type="arabicParenBoth"/>
            </a:pPr>
            <a:r>
              <a:rPr lang="en-US" sz="1400" b="1" dirty="0">
                <a:latin typeface="Cambria" panose="02040503050406030204" pitchFamily="18" charset="0"/>
                <a:ea typeface="Cambria" panose="02040503050406030204" pitchFamily="18" charset="0"/>
              </a:rPr>
              <a:t>What went well?</a:t>
            </a:r>
          </a:p>
          <a:p>
            <a:pPr marL="192654" indent="-192654">
              <a:buAutoNum type="arabicParenBoth"/>
            </a:pPr>
            <a:r>
              <a:rPr lang="en-US" sz="1400" b="1" dirty="0">
                <a:latin typeface="Cambria" panose="02040503050406030204" pitchFamily="18" charset="0"/>
                <a:ea typeface="Cambria" panose="02040503050406030204" pitchFamily="18" charset="0"/>
              </a:rPr>
              <a:t>Reflections</a:t>
            </a:r>
          </a:p>
        </p:txBody>
      </p:sp>
    </p:spTree>
    <p:extLst>
      <p:ext uri="{BB962C8B-B14F-4D97-AF65-F5344CB8AC3E}">
        <p14:creationId xmlns:p14="http://schemas.microsoft.com/office/powerpoint/2010/main" val="200786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45F60-3B7F-0492-C3CC-D17EFA5A77ED}"/>
              </a:ext>
            </a:extLst>
          </p:cNvPr>
          <p:cNvSpPr>
            <a:spLocks noGrp="1"/>
          </p:cNvSpPr>
          <p:nvPr>
            <p:ph type="title"/>
          </p:nvPr>
        </p:nvSpPr>
        <p:spPr>
          <a:xfrm>
            <a:off x="214216" y="1511300"/>
            <a:ext cx="1718565" cy="1468438"/>
          </a:xfrm>
        </p:spPr>
        <p:txBody>
          <a:bodyPr vert="horz" wrap="square" lIns="38100" tIns="19050" rIns="38100" bIns="19050" rtlCol="0" anchor="t">
            <a:normAutofit/>
          </a:bodyPr>
          <a:lstStyle/>
          <a:p>
            <a:pPr>
              <a:lnSpc>
                <a:spcPct val="90000"/>
              </a:lnSpc>
            </a:pPr>
            <a:r>
              <a:rPr lang="en-US" sz="1708" b="1" kern="1200">
                <a:solidFill>
                  <a:schemeClr val="tx1"/>
                </a:solidFill>
              </a:rPr>
              <a:t>Alleged failure to provide religious accommodation – </a:t>
            </a:r>
            <a:br>
              <a:rPr lang="en-US" sz="1708" b="1" kern="1200">
                <a:solidFill>
                  <a:schemeClr val="tx1"/>
                </a:solidFill>
              </a:rPr>
            </a:br>
            <a:r>
              <a:rPr lang="en-US" sz="1708" b="1" kern="1200">
                <a:solidFill>
                  <a:schemeClr val="tx1"/>
                </a:solidFill>
              </a:rPr>
              <a:t>Let’s Debrief</a:t>
            </a:r>
            <a:endParaRPr lang="en-US" sz="1708" b="1" kern="1200" dirty="0">
              <a:solidFill>
                <a:schemeClr val="tx1"/>
              </a:solidFill>
            </a:endParaRPr>
          </a:p>
        </p:txBody>
      </p:sp>
      <p:pic>
        <p:nvPicPr>
          <p:cNvPr id="5" name="Picture 4" descr="Construction area">
            <a:extLst>
              <a:ext uri="{FF2B5EF4-FFF2-40B4-BE49-F238E27FC236}">
                <a16:creationId xmlns:a16="http://schemas.microsoft.com/office/drawing/2014/main" id="{C05F9C34-8738-7960-F054-BD3DAD58CF26}"/>
              </a:ext>
            </a:extLst>
          </p:cNvPr>
          <p:cNvPicPr>
            <a:picLocks noChangeAspect="1"/>
          </p:cNvPicPr>
          <p:nvPr/>
        </p:nvPicPr>
        <p:blipFill>
          <a:blip r:embed="rId2"/>
          <a:srcRect l="18191" r="14610"/>
          <a:stretch/>
        </p:blipFill>
        <p:spPr>
          <a:xfrm>
            <a:off x="2192482" y="1114429"/>
            <a:ext cx="2887518" cy="2857496"/>
          </a:xfrm>
          <a:prstGeom prst="rect">
            <a:avLst/>
          </a:prstGeom>
        </p:spPr>
      </p:pic>
      <p:sp>
        <p:nvSpPr>
          <p:cNvPr id="3" name="TextBox 2">
            <a:extLst>
              <a:ext uri="{FF2B5EF4-FFF2-40B4-BE49-F238E27FC236}">
                <a16:creationId xmlns:a16="http://schemas.microsoft.com/office/drawing/2014/main" id="{309C86D4-9C9B-2F2A-6DAD-1ED58CC81CD1}"/>
              </a:ext>
            </a:extLst>
          </p:cNvPr>
          <p:cNvSpPr txBox="1"/>
          <p:nvPr/>
        </p:nvSpPr>
        <p:spPr>
          <a:xfrm>
            <a:off x="3636241" y="4600575"/>
            <a:ext cx="1549392" cy="276999"/>
          </a:xfrm>
          <a:prstGeom prst="rect">
            <a:avLst/>
          </a:prstGeom>
          <a:noFill/>
        </p:spPr>
        <p:txBody>
          <a:bodyPr wrap="square" rtlCol="0">
            <a:spAutoFit/>
          </a:bodyPr>
          <a:lstStyle/>
          <a:p>
            <a:r>
              <a:rPr lang="en-US" sz="1200" dirty="0">
                <a:solidFill>
                  <a:srgbClr val="C00000"/>
                </a:solidFill>
                <a:latin typeface="Cambria" panose="02040503050406030204" pitchFamily="18" charset="0"/>
                <a:ea typeface="Cambria" panose="02040503050406030204" pitchFamily="18" charset="0"/>
              </a:rPr>
              <a:t>#FDIC2025</a:t>
            </a:r>
          </a:p>
        </p:txBody>
      </p:sp>
    </p:spTree>
    <p:extLst>
      <p:ext uri="{BB962C8B-B14F-4D97-AF65-F5344CB8AC3E}">
        <p14:creationId xmlns:p14="http://schemas.microsoft.com/office/powerpoint/2010/main" val="2276145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9B62B-01A7-A8B0-B68E-40A4AC6E03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4880A4-36F0-7282-829B-A7BADE9196FF}"/>
              </a:ext>
            </a:extLst>
          </p:cNvPr>
          <p:cNvSpPr>
            <a:spLocks noGrp="1"/>
          </p:cNvSpPr>
          <p:nvPr>
            <p:ph type="title"/>
          </p:nvPr>
        </p:nvSpPr>
        <p:spPr>
          <a:xfrm>
            <a:off x="254317" y="203454"/>
            <a:ext cx="4577715" cy="553998"/>
          </a:xfrm>
          <a:ln>
            <a:solidFill>
              <a:srgbClr val="C00000"/>
            </a:solidFill>
          </a:ln>
        </p:spPr>
        <p:txBody>
          <a:bodyPr/>
          <a:lstStyle/>
          <a:p>
            <a:pPr algn="ctr"/>
            <a:r>
              <a:rPr lang="en-US" b="1" i="1" dirty="0"/>
              <a:t>Little v. County of Los Angeles et al – </a:t>
            </a:r>
            <a:br>
              <a:rPr lang="en-US" b="1" i="1" dirty="0"/>
            </a:br>
            <a:r>
              <a:rPr lang="en-US" b="1" i="1" dirty="0"/>
              <a:t>An Introduction</a:t>
            </a:r>
          </a:p>
        </p:txBody>
      </p:sp>
      <p:sp>
        <p:nvSpPr>
          <p:cNvPr id="3" name="Text Placeholder 2">
            <a:extLst>
              <a:ext uri="{FF2B5EF4-FFF2-40B4-BE49-F238E27FC236}">
                <a16:creationId xmlns:a16="http://schemas.microsoft.com/office/drawing/2014/main" id="{B1470425-84B5-8F49-2DB7-486A28B232B2}"/>
              </a:ext>
            </a:extLst>
          </p:cNvPr>
          <p:cNvSpPr>
            <a:spLocks noGrp="1"/>
          </p:cNvSpPr>
          <p:nvPr>
            <p:ph type="body" idx="1"/>
          </p:nvPr>
        </p:nvSpPr>
        <p:spPr>
          <a:xfrm>
            <a:off x="254317" y="1169860"/>
            <a:ext cx="4577715" cy="3662541"/>
          </a:xfrm>
        </p:spPr>
        <p:txBody>
          <a:bodyPr/>
          <a:lstStyle/>
          <a:p>
            <a:pPr marR="1170" algn="just"/>
            <a:r>
              <a:rPr lang="en-US" sz="1400" b="1" i="0" u="none" strike="noStrike" baseline="0" dirty="0">
                <a:solidFill>
                  <a:srgbClr val="231F20"/>
                </a:solidFill>
                <a:latin typeface="+mj-lt"/>
              </a:rPr>
              <a:t> *Lifeguard Captain is an Evangelical</a:t>
            </a:r>
            <a:r>
              <a:rPr lang="en-US" sz="1400" b="1" i="0" u="none" strike="noStrike" dirty="0">
                <a:solidFill>
                  <a:srgbClr val="231F20"/>
                </a:solidFill>
                <a:latin typeface="+mj-lt"/>
              </a:rPr>
              <a:t> Christian, a belief system which believes same-sex sexual activity is morally illicit and that sex is immutable regardless of gender identity</a:t>
            </a:r>
          </a:p>
          <a:p>
            <a:pPr marR="1170" algn="just"/>
            <a:endParaRPr lang="en-US" sz="1400" b="1" dirty="0">
              <a:solidFill>
                <a:srgbClr val="231F20"/>
              </a:solidFill>
              <a:latin typeface="+mj-lt"/>
            </a:endParaRPr>
          </a:p>
          <a:p>
            <a:pPr marR="1170" algn="just"/>
            <a:r>
              <a:rPr lang="en-US" sz="1400" b="1" dirty="0">
                <a:solidFill>
                  <a:srgbClr val="231F20"/>
                </a:solidFill>
                <a:latin typeface="+mj-lt"/>
              </a:rPr>
              <a:t>*County of Los Angeles issued a policy requiring all County agencies to raise a Pride Flag during the month of June at all County properties, starting with June 2023</a:t>
            </a:r>
          </a:p>
          <a:p>
            <a:pPr marR="1170" algn="just"/>
            <a:endParaRPr lang="en-US" sz="1400" b="1" dirty="0">
              <a:solidFill>
                <a:srgbClr val="231F20"/>
              </a:solidFill>
              <a:latin typeface="+mj-lt"/>
            </a:endParaRPr>
          </a:p>
          <a:p>
            <a:pPr marR="1170" algn="just"/>
            <a:r>
              <a:rPr lang="en-US" sz="1400" b="1" dirty="0">
                <a:solidFill>
                  <a:srgbClr val="231F20"/>
                </a:solidFill>
                <a:latin typeface="+mj-lt"/>
              </a:rPr>
              <a:t>*Captain sought, and was granted, a religious accommodation so he would not be responsible for flag activities inconsistent with his belief system </a:t>
            </a:r>
          </a:p>
          <a:p>
            <a:pPr marR="1170" algn="just"/>
            <a:endParaRPr lang="en-US" sz="1400" b="1" dirty="0">
              <a:solidFill>
                <a:srgbClr val="231F20"/>
              </a:solidFill>
              <a:latin typeface="+mj-lt"/>
            </a:endParaRPr>
          </a:p>
          <a:p>
            <a:pPr marR="1170" algn="just"/>
            <a:r>
              <a:rPr lang="en-US" sz="1400" b="1" dirty="0">
                <a:solidFill>
                  <a:srgbClr val="231F20"/>
                </a:solidFill>
                <a:latin typeface="+mj-lt"/>
              </a:rPr>
              <a:t>*Accommodation was pulled</a:t>
            </a:r>
          </a:p>
          <a:p>
            <a:pPr marR="1170" algn="just"/>
            <a:endParaRPr lang="en-US" sz="1400" b="1" dirty="0">
              <a:solidFill>
                <a:srgbClr val="231F20"/>
              </a:solidFill>
              <a:latin typeface="+mj-lt"/>
            </a:endParaRPr>
          </a:p>
          <a:p>
            <a:pPr marR="1170" algn="just"/>
            <a:r>
              <a:rPr lang="en-US" sz="1400" b="1" dirty="0">
                <a:solidFill>
                  <a:srgbClr val="231F20"/>
                </a:solidFill>
                <a:latin typeface="+mj-lt"/>
              </a:rPr>
              <a:t>*Captain lowered flag and was eventually suspended</a:t>
            </a:r>
          </a:p>
          <a:p>
            <a:pPr marR="1170" algn="just"/>
            <a:endParaRPr lang="en-US" sz="1400" b="1" dirty="0">
              <a:solidFill>
                <a:srgbClr val="231F20"/>
              </a:solidFill>
              <a:latin typeface="+mj-lt"/>
            </a:endParaRPr>
          </a:p>
          <a:p>
            <a:pPr marR="1170" algn="just"/>
            <a:endParaRPr lang="en-US" sz="1400" dirty="0">
              <a:latin typeface="+mj-lt"/>
            </a:endParaRPr>
          </a:p>
        </p:txBody>
      </p:sp>
    </p:spTree>
    <p:extLst>
      <p:ext uri="{BB962C8B-B14F-4D97-AF65-F5344CB8AC3E}">
        <p14:creationId xmlns:p14="http://schemas.microsoft.com/office/powerpoint/2010/main" val="36334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6E25A387-A2CD-9003-7C0C-DDEDFC15A44E}"/>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6B022B3A-21E2-A8CA-BB4C-A2FAAF838E69}"/>
              </a:ext>
            </a:extLst>
          </p:cNvPr>
          <p:cNvGraphicFramePr/>
          <p:nvPr>
            <p:extLst>
              <p:ext uri="{D42A27DB-BD31-4B8C-83A1-F6EECF244321}">
                <p14:modId xmlns:p14="http://schemas.microsoft.com/office/powerpoint/2010/main" val="3844963729"/>
              </p:ext>
            </p:extLst>
          </p:nvPr>
        </p:nvGraphicFramePr>
        <p:xfrm>
          <a:off x="558800" y="561975"/>
          <a:ext cx="40386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7106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A83E5-C925-DCA8-EC53-E95DB2E45B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DDF621-C690-A77C-355E-69D47DBA3ECB}"/>
              </a:ext>
            </a:extLst>
          </p:cNvPr>
          <p:cNvSpPr>
            <a:spLocks noGrp="1"/>
          </p:cNvSpPr>
          <p:nvPr>
            <p:ph type="title"/>
          </p:nvPr>
        </p:nvSpPr>
        <p:spPr>
          <a:xfrm>
            <a:off x="254317" y="203454"/>
            <a:ext cx="4577715" cy="276999"/>
          </a:xfrm>
        </p:spPr>
        <p:txBody>
          <a:bodyPr/>
          <a:lstStyle/>
          <a:p>
            <a:pPr algn="ctr"/>
            <a:r>
              <a:rPr lang="en-US" dirty="0">
                <a:solidFill>
                  <a:srgbClr val="C00000"/>
                </a:solidFill>
              </a:rPr>
              <a:t>Timeline</a:t>
            </a:r>
          </a:p>
        </p:txBody>
      </p:sp>
      <p:sp>
        <p:nvSpPr>
          <p:cNvPr id="3" name="Text Placeholder 2">
            <a:extLst>
              <a:ext uri="{FF2B5EF4-FFF2-40B4-BE49-F238E27FC236}">
                <a16:creationId xmlns:a16="http://schemas.microsoft.com/office/drawing/2014/main" id="{A51C53B6-6E50-9588-9E21-3F921B00CA2F}"/>
              </a:ext>
            </a:extLst>
          </p:cNvPr>
          <p:cNvSpPr>
            <a:spLocks noGrp="1"/>
          </p:cNvSpPr>
          <p:nvPr>
            <p:ph type="body" idx="1"/>
          </p:nvPr>
        </p:nvSpPr>
        <p:spPr>
          <a:xfrm>
            <a:off x="254317" y="866776"/>
            <a:ext cx="4577715" cy="2954655"/>
          </a:xfrm>
        </p:spPr>
        <p:txBody>
          <a:bodyPr/>
          <a:lstStyle/>
          <a:p>
            <a:r>
              <a:rPr lang="en-US" sz="1600" b="1" u="sng" dirty="0"/>
              <a:t>March 2023</a:t>
            </a:r>
            <a:r>
              <a:rPr lang="en-US" sz="1600" b="1" dirty="0"/>
              <a:t>:  EA-231 County Departments to explore how Progress Pride Flag can be flown at all county facilities</a:t>
            </a:r>
          </a:p>
          <a:p>
            <a:endParaRPr lang="en-US" sz="1600" b="1" dirty="0"/>
          </a:p>
          <a:p>
            <a:r>
              <a:rPr lang="en-US" sz="1600" b="1" dirty="0"/>
              <a:t>*</a:t>
            </a:r>
            <a:r>
              <a:rPr lang="en-US" sz="1600" b="1" u="sng" dirty="0"/>
              <a:t>May 25, 2023</a:t>
            </a:r>
            <a:r>
              <a:rPr lang="en-US" sz="1600" b="1" dirty="0"/>
              <a:t>:  LACFD memo says all Captains &amp; Site Supervisors ensure PPF flown throughout June at all locations physically able to accommodate it (flag poles and adequate flag clasps – which were not at all locations)</a:t>
            </a:r>
          </a:p>
          <a:p>
            <a:endParaRPr lang="en-US" sz="1600" b="1" dirty="0"/>
          </a:p>
          <a:p>
            <a:endParaRPr lang="en-US" sz="1600" dirty="0"/>
          </a:p>
          <a:p>
            <a:endParaRPr lang="en-US" sz="1600" dirty="0"/>
          </a:p>
        </p:txBody>
      </p:sp>
    </p:spTree>
    <p:extLst>
      <p:ext uri="{BB962C8B-B14F-4D97-AF65-F5344CB8AC3E}">
        <p14:creationId xmlns:p14="http://schemas.microsoft.com/office/powerpoint/2010/main" val="764548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940FDC-983F-7AAE-49FF-2FACC3630E65}"/>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14425"/>
            <a:ext cx="5080000" cy="2857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87924" rtl="0" eaLnBrk="1" latinLnBrk="0" hangingPunct="1">
              <a:defRPr sz="960" kern="1200">
                <a:solidFill>
                  <a:schemeClr val="tx1"/>
                </a:solidFill>
                <a:latin typeface="+mn-lt"/>
                <a:ea typeface="+mn-ea"/>
                <a:cs typeface="+mn-cs"/>
              </a:defRPr>
            </a:lvl1pPr>
            <a:lvl2pPr marL="243962" algn="l" defTabSz="487924" rtl="0" eaLnBrk="1" latinLnBrk="0" hangingPunct="1">
              <a:defRPr sz="960" kern="1200">
                <a:solidFill>
                  <a:schemeClr val="tx1"/>
                </a:solidFill>
                <a:latin typeface="+mn-lt"/>
                <a:ea typeface="+mn-ea"/>
                <a:cs typeface="+mn-cs"/>
              </a:defRPr>
            </a:lvl2pPr>
            <a:lvl3pPr marL="487924" algn="l" defTabSz="487924" rtl="0" eaLnBrk="1" latinLnBrk="0" hangingPunct="1">
              <a:defRPr sz="960" kern="1200">
                <a:solidFill>
                  <a:schemeClr val="tx1"/>
                </a:solidFill>
                <a:latin typeface="+mn-lt"/>
                <a:ea typeface="+mn-ea"/>
                <a:cs typeface="+mn-cs"/>
              </a:defRPr>
            </a:lvl3pPr>
            <a:lvl4pPr marL="731886" algn="l" defTabSz="487924" rtl="0" eaLnBrk="1" latinLnBrk="0" hangingPunct="1">
              <a:defRPr sz="960" kern="1200">
                <a:solidFill>
                  <a:schemeClr val="tx1"/>
                </a:solidFill>
                <a:latin typeface="+mn-lt"/>
                <a:ea typeface="+mn-ea"/>
                <a:cs typeface="+mn-cs"/>
              </a:defRPr>
            </a:lvl4pPr>
            <a:lvl5pPr marL="975848" algn="l" defTabSz="487924" rtl="0" eaLnBrk="1" latinLnBrk="0" hangingPunct="1">
              <a:defRPr sz="960" kern="1200">
                <a:solidFill>
                  <a:schemeClr val="tx1"/>
                </a:solidFill>
                <a:latin typeface="+mn-lt"/>
                <a:ea typeface="+mn-ea"/>
                <a:cs typeface="+mn-cs"/>
              </a:defRPr>
            </a:lvl5pPr>
            <a:lvl6pPr marL="1219810" algn="l" defTabSz="487924" rtl="0" eaLnBrk="1" latinLnBrk="0" hangingPunct="1">
              <a:defRPr sz="960" kern="1200">
                <a:solidFill>
                  <a:schemeClr val="tx1"/>
                </a:solidFill>
                <a:latin typeface="+mn-lt"/>
                <a:ea typeface="+mn-ea"/>
                <a:cs typeface="+mn-cs"/>
              </a:defRPr>
            </a:lvl6pPr>
            <a:lvl7pPr marL="1463772" algn="l" defTabSz="487924" rtl="0" eaLnBrk="1" latinLnBrk="0" hangingPunct="1">
              <a:defRPr sz="960" kern="1200">
                <a:solidFill>
                  <a:schemeClr val="tx1"/>
                </a:solidFill>
                <a:latin typeface="+mn-lt"/>
                <a:ea typeface="+mn-ea"/>
                <a:cs typeface="+mn-cs"/>
              </a:defRPr>
            </a:lvl7pPr>
            <a:lvl8pPr marL="1707733" algn="l" defTabSz="487924" rtl="0" eaLnBrk="1" latinLnBrk="0" hangingPunct="1">
              <a:defRPr sz="960" kern="1200">
                <a:solidFill>
                  <a:schemeClr val="tx1"/>
                </a:solidFill>
                <a:latin typeface="+mn-lt"/>
                <a:ea typeface="+mn-ea"/>
                <a:cs typeface="+mn-cs"/>
              </a:defRPr>
            </a:lvl8pPr>
            <a:lvl9pPr marL="1951695" algn="l" defTabSz="487924" rtl="0" eaLnBrk="1" latinLnBrk="0" hangingPunct="1">
              <a:defRPr sz="960" kern="1200">
                <a:solidFill>
                  <a:schemeClr val="tx1"/>
                </a:solidFill>
                <a:latin typeface="+mn-lt"/>
                <a:ea typeface="+mn-ea"/>
                <a:cs typeface="+mn-cs"/>
              </a:defRPr>
            </a:lvl9pPr>
          </a:lstStyle>
          <a:p>
            <a:pPr algn="ctr"/>
            <a:endParaRPr lang="en-US" sz="400"/>
          </a:p>
        </p:txBody>
      </p:sp>
      <p:sp>
        <p:nvSpPr>
          <p:cNvPr id="18" name="Rectangle: Rounded Corners 17">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457" y="1776079"/>
            <a:ext cx="4597087" cy="1986825"/>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87924" rtl="0" eaLnBrk="1" latinLnBrk="0" hangingPunct="1">
              <a:defRPr sz="960" kern="1200">
                <a:solidFill>
                  <a:schemeClr val="tx1"/>
                </a:solidFill>
                <a:latin typeface="+mn-lt"/>
                <a:ea typeface="+mn-ea"/>
                <a:cs typeface="+mn-cs"/>
              </a:defRPr>
            </a:lvl1pPr>
            <a:lvl2pPr marL="243962" algn="l" defTabSz="487924" rtl="0" eaLnBrk="1" latinLnBrk="0" hangingPunct="1">
              <a:defRPr sz="960" kern="1200">
                <a:solidFill>
                  <a:schemeClr val="tx1"/>
                </a:solidFill>
                <a:latin typeface="+mn-lt"/>
                <a:ea typeface="+mn-ea"/>
                <a:cs typeface="+mn-cs"/>
              </a:defRPr>
            </a:lvl2pPr>
            <a:lvl3pPr marL="487924" algn="l" defTabSz="487924" rtl="0" eaLnBrk="1" latinLnBrk="0" hangingPunct="1">
              <a:defRPr sz="960" kern="1200">
                <a:solidFill>
                  <a:schemeClr val="tx1"/>
                </a:solidFill>
                <a:latin typeface="+mn-lt"/>
                <a:ea typeface="+mn-ea"/>
                <a:cs typeface="+mn-cs"/>
              </a:defRPr>
            </a:lvl3pPr>
            <a:lvl4pPr marL="731886" algn="l" defTabSz="487924" rtl="0" eaLnBrk="1" latinLnBrk="0" hangingPunct="1">
              <a:defRPr sz="960" kern="1200">
                <a:solidFill>
                  <a:schemeClr val="tx1"/>
                </a:solidFill>
                <a:latin typeface="+mn-lt"/>
                <a:ea typeface="+mn-ea"/>
                <a:cs typeface="+mn-cs"/>
              </a:defRPr>
            </a:lvl4pPr>
            <a:lvl5pPr marL="975848" algn="l" defTabSz="487924" rtl="0" eaLnBrk="1" latinLnBrk="0" hangingPunct="1">
              <a:defRPr sz="960" kern="1200">
                <a:solidFill>
                  <a:schemeClr val="tx1"/>
                </a:solidFill>
                <a:latin typeface="+mn-lt"/>
                <a:ea typeface="+mn-ea"/>
                <a:cs typeface="+mn-cs"/>
              </a:defRPr>
            </a:lvl5pPr>
            <a:lvl6pPr marL="1219810" algn="l" defTabSz="487924" rtl="0" eaLnBrk="1" latinLnBrk="0" hangingPunct="1">
              <a:defRPr sz="960" kern="1200">
                <a:solidFill>
                  <a:schemeClr val="tx1"/>
                </a:solidFill>
                <a:latin typeface="+mn-lt"/>
                <a:ea typeface="+mn-ea"/>
                <a:cs typeface="+mn-cs"/>
              </a:defRPr>
            </a:lvl6pPr>
            <a:lvl7pPr marL="1463772" algn="l" defTabSz="487924" rtl="0" eaLnBrk="1" latinLnBrk="0" hangingPunct="1">
              <a:defRPr sz="960" kern="1200">
                <a:solidFill>
                  <a:schemeClr val="tx1"/>
                </a:solidFill>
                <a:latin typeface="+mn-lt"/>
                <a:ea typeface="+mn-ea"/>
                <a:cs typeface="+mn-cs"/>
              </a:defRPr>
            </a:lvl7pPr>
            <a:lvl8pPr marL="1707733" algn="l" defTabSz="487924" rtl="0" eaLnBrk="1" latinLnBrk="0" hangingPunct="1">
              <a:defRPr sz="960" kern="1200">
                <a:solidFill>
                  <a:schemeClr val="tx1"/>
                </a:solidFill>
                <a:latin typeface="+mn-lt"/>
                <a:ea typeface="+mn-ea"/>
                <a:cs typeface="+mn-cs"/>
              </a:defRPr>
            </a:lvl8pPr>
            <a:lvl9pPr marL="1951695" algn="l" defTabSz="487924" rtl="0" eaLnBrk="1" latinLnBrk="0" hangingPunct="1">
              <a:defRPr sz="960" kern="1200">
                <a:solidFill>
                  <a:schemeClr val="tx1"/>
                </a:solidFill>
                <a:latin typeface="+mn-lt"/>
                <a:ea typeface="+mn-ea"/>
                <a:cs typeface="+mn-cs"/>
              </a:defRPr>
            </a:lvl9pPr>
          </a:lstStyle>
          <a:p>
            <a:pPr algn="ctr"/>
            <a:endParaRPr lang="en-US" sz="400"/>
          </a:p>
        </p:txBody>
      </p:sp>
      <p:graphicFrame>
        <p:nvGraphicFramePr>
          <p:cNvPr id="4" name="Diagram 3">
            <a:extLst>
              <a:ext uri="{FF2B5EF4-FFF2-40B4-BE49-F238E27FC236}">
                <a16:creationId xmlns:a16="http://schemas.microsoft.com/office/drawing/2014/main" id="{039F2A90-46AD-0F6F-384E-D26E232EE1CC}"/>
              </a:ext>
            </a:extLst>
          </p:cNvPr>
          <p:cNvGraphicFramePr/>
          <p:nvPr/>
        </p:nvGraphicFramePr>
        <p:xfrm>
          <a:off x="349250" y="1864804"/>
          <a:ext cx="4381500" cy="1813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91F1C9BB-B28A-4D70-0216-4D27007C0933}"/>
              </a:ext>
            </a:extLst>
          </p:cNvPr>
          <p:cNvSpPr txBox="1"/>
          <p:nvPr/>
        </p:nvSpPr>
        <p:spPr>
          <a:xfrm>
            <a:off x="3588224" y="4538275"/>
            <a:ext cx="1549392" cy="276999"/>
          </a:xfrm>
          <a:prstGeom prst="rect">
            <a:avLst/>
          </a:prstGeom>
          <a:noFill/>
        </p:spPr>
        <p:txBody>
          <a:bodyPr wrap="square" rtlCol="0">
            <a:spAutoFit/>
          </a:bodyPr>
          <a:lstStyle/>
          <a:p>
            <a:r>
              <a:rPr lang="en-US" sz="1200" dirty="0">
                <a:solidFill>
                  <a:srgbClr val="C00000"/>
                </a:solidFill>
                <a:latin typeface="Cambria" panose="02040503050406030204" pitchFamily="18" charset="0"/>
                <a:ea typeface="Cambria" panose="02040503050406030204" pitchFamily="18" charset="0"/>
              </a:rPr>
              <a:t>#FDIC2025</a:t>
            </a:r>
          </a:p>
        </p:txBody>
      </p:sp>
    </p:spTree>
    <p:extLst>
      <p:ext uri="{BB962C8B-B14F-4D97-AF65-F5344CB8AC3E}">
        <p14:creationId xmlns:p14="http://schemas.microsoft.com/office/powerpoint/2010/main" val="1367944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3C0CB0-8B7E-D9D3-1313-42B3FB10B16C}"/>
              </a:ext>
            </a:extLst>
          </p:cNvPr>
          <p:cNvSpPr>
            <a:spLocks noGrp="1"/>
          </p:cNvSpPr>
          <p:nvPr>
            <p:ph type="title"/>
          </p:nvPr>
        </p:nvSpPr>
        <p:spPr>
          <a:xfrm>
            <a:off x="254317" y="203454"/>
            <a:ext cx="4577715" cy="553998"/>
          </a:xfrm>
        </p:spPr>
        <p:txBody>
          <a:bodyPr/>
          <a:lstStyle/>
          <a:p>
            <a:pPr algn="ctr"/>
            <a:r>
              <a:rPr lang="en-US" b="1" i="1" dirty="0">
                <a:solidFill>
                  <a:srgbClr val="C00000"/>
                </a:solidFill>
              </a:rPr>
              <a:t>May 25, 2023 Memo to Chief Officers &amp; Administrative Sites  (EA-231)</a:t>
            </a:r>
          </a:p>
        </p:txBody>
      </p:sp>
      <p:sp>
        <p:nvSpPr>
          <p:cNvPr id="6" name="Text Placeholder 5">
            <a:extLst>
              <a:ext uri="{FF2B5EF4-FFF2-40B4-BE49-F238E27FC236}">
                <a16:creationId xmlns:a16="http://schemas.microsoft.com/office/drawing/2014/main" id="{8448B297-6A17-B902-FED7-94B4C33F5C63}"/>
              </a:ext>
            </a:extLst>
          </p:cNvPr>
          <p:cNvSpPr>
            <a:spLocks noGrp="1"/>
          </p:cNvSpPr>
          <p:nvPr>
            <p:ph type="body" idx="1"/>
          </p:nvPr>
        </p:nvSpPr>
        <p:spPr>
          <a:xfrm>
            <a:off x="254317" y="1169860"/>
            <a:ext cx="4577715" cy="3046988"/>
          </a:xfrm>
        </p:spPr>
        <p:txBody>
          <a:bodyPr/>
          <a:lstStyle/>
          <a:p>
            <a:r>
              <a:rPr lang="en-US" b="1" dirty="0"/>
              <a:t>&gt;Board of Supervisors passed a motion requiring the PPF to be flown at County facilities during the month of June. </a:t>
            </a:r>
          </a:p>
          <a:p>
            <a:endParaRPr lang="en-US" b="1" dirty="0"/>
          </a:p>
          <a:p>
            <a:r>
              <a:rPr lang="en-US" b="1" dirty="0"/>
              <a:t>&gt;Captains/Site Supervisors shall:</a:t>
            </a:r>
          </a:p>
          <a:p>
            <a:endParaRPr lang="en-US" b="1" dirty="0"/>
          </a:p>
          <a:p>
            <a:r>
              <a:rPr lang="en-US" b="1" dirty="0"/>
              <a:t>  &gt;&gt;Ensure flags are received and flown throughout the month of June, as note above.</a:t>
            </a:r>
          </a:p>
          <a:p>
            <a:endParaRPr lang="en-US" b="1" dirty="0"/>
          </a:p>
          <a:p>
            <a:r>
              <a:rPr lang="en-US" b="1" dirty="0"/>
              <a:t>  &gt;&gt;At the end of June, ensure that the PFF flag is folded and stored for use the following year.</a:t>
            </a:r>
          </a:p>
        </p:txBody>
      </p:sp>
    </p:spTree>
    <p:extLst>
      <p:ext uri="{BB962C8B-B14F-4D97-AF65-F5344CB8AC3E}">
        <p14:creationId xmlns:p14="http://schemas.microsoft.com/office/powerpoint/2010/main" val="4246621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C038E1BF-A85D-BFCD-027F-7575E3FA6344}"/>
              </a:ext>
            </a:extLst>
          </p:cNvPr>
          <p:cNvGraphicFramePr>
            <a:graphicFrameLocks noChangeAspect="1"/>
          </p:cNvGraphicFramePr>
          <p:nvPr>
            <p:extLst>
              <p:ext uri="{D42A27DB-BD31-4B8C-83A1-F6EECF244321}">
                <p14:modId xmlns:p14="http://schemas.microsoft.com/office/powerpoint/2010/main" val="811131738"/>
              </p:ext>
            </p:extLst>
          </p:nvPr>
        </p:nvGraphicFramePr>
        <p:xfrm>
          <a:off x="596900" y="28575"/>
          <a:ext cx="3886200" cy="5029200"/>
        </p:xfrm>
        <a:graphic>
          <a:graphicData uri="http://schemas.openxmlformats.org/presentationml/2006/ole">
            <mc:AlternateContent xmlns:mc="http://schemas.openxmlformats.org/markup-compatibility/2006">
              <mc:Choice xmlns:v="urn:schemas-microsoft-com:vml" Requires="v">
                <p:oleObj spid="_x0000_s1028" name="Acrobat Document" r:id="rId3" imgW="3886052" imgH="5029200" progId="Acrobat.Document.DC">
                  <p:embed/>
                </p:oleObj>
              </mc:Choice>
              <mc:Fallback>
                <p:oleObj name="Acrobat Document" r:id="rId3" imgW="3886052" imgH="5029200" progId="Acrobat.Document.DC">
                  <p:embed/>
                  <p:pic>
                    <p:nvPicPr>
                      <p:cNvPr id="0" name=""/>
                      <p:cNvPicPr/>
                      <p:nvPr/>
                    </p:nvPicPr>
                    <p:blipFill>
                      <a:blip r:embed="rId4"/>
                      <a:stretch>
                        <a:fillRect/>
                      </a:stretch>
                    </p:blipFill>
                    <p:spPr>
                      <a:xfrm>
                        <a:off x="596900" y="28575"/>
                        <a:ext cx="3886200" cy="5029200"/>
                      </a:xfrm>
                      <a:prstGeom prst="rect">
                        <a:avLst/>
                      </a:prstGeom>
                    </p:spPr>
                  </p:pic>
                </p:oleObj>
              </mc:Fallback>
            </mc:AlternateContent>
          </a:graphicData>
        </a:graphic>
      </p:graphicFrame>
    </p:spTree>
    <p:extLst>
      <p:ext uri="{BB962C8B-B14F-4D97-AF65-F5344CB8AC3E}">
        <p14:creationId xmlns:p14="http://schemas.microsoft.com/office/powerpoint/2010/main" val="3781040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69A63-A023-C875-E3FF-421EF85ABD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CFE2F8-F31F-A5B8-0ABA-0012E6E9D8EE}"/>
              </a:ext>
            </a:extLst>
          </p:cNvPr>
          <p:cNvSpPr>
            <a:spLocks noGrp="1"/>
          </p:cNvSpPr>
          <p:nvPr>
            <p:ph type="title"/>
          </p:nvPr>
        </p:nvSpPr>
        <p:spPr>
          <a:xfrm>
            <a:off x="254317" y="203454"/>
            <a:ext cx="4577715" cy="276999"/>
          </a:xfrm>
        </p:spPr>
        <p:txBody>
          <a:bodyPr/>
          <a:lstStyle/>
          <a:p>
            <a:pPr algn="ctr"/>
            <a:r>
              <a:rPr lang="en-US" dirty="0">
                <a:solidFill>
                  <a:srgbClr val="C00000"/>
                </a:solidFill>
              </a:rPr>
              <a:t>Timeline</a:t>
            </a:r>
          </a:p>
        </p:txBody>
      </p:sp>
      <p:sp>
        <p:nvSpPr>
          <p:cNvPr id="3" name="Text Placeholder 2">
            <a:extLst>
              <a:ext uri="{FF2B5EF4-FFF2-40B4-BE49-F238E27FC236}">
                <a16:creationId xmlns:a16="http://schemas.microsoft.com/office/drawing/2014/main" id="{FB33C532-1D77-1E10-5622-47490C946F38}"/>
              </a:ext>
            </a:extLst>
          </p:cNvPr>
          <p:cNvSpPr>
            <a:spLocks noGrp="1"/>
          </p:cNvSpPr>
          <p:nvPr>
            <p:ph type="body" idx="1"/>
          </p:nvPr>
        </p:nvSpPr>
        <p:spPr>
          <a:xfrm>
            <a:off x="254317" y="866776"/>
            <a:ext cx="4577715" cy="4924425"/>
          </a:xfrm>
        </p:spPr>
        <p:txBody>
          <a:bodyPr/>
          <a:lstStyle/>
          <a:p>
            <a:r>
              <a:rPr lang="en-US" sz="1600" b="1" dirty="0"/>
              <a:t>J</a:t>
            </a:r>
            <a:r>
              <a:rPr lang="en-US" sz="1600" b="1" u="sng" dirty="0"/>
              <a:t>une 18, 2023</a:t>
            </a:r>
            <a:r>
              <a:rPr lang="en-US" sz="1600" b="1" dirty="0"/>
              <a:t>:  Captain returns from pre-scheduled vacation and asks for an accommodation</a:t>
            </a:r>
          </a:p>
          <a:p>
            <a:endParaRPr lang="en-US" sz="1600" b="1" dirty="0"/>
          </a:p>
          <a:p>
            <a:r>
              <a:rPr lang="en-US" sz="1600" b="1" u="sng" dirty="0"/>
              <a:t>June 19, 2023</a:t>
            </a:r>
            <a:r>
              <a:rPr lang="en-US" sz="1600" b="1" dirty="0"/>
              <a:t>:  Interactive process meeting held.  Agreed (a) would be moved to a site not flying PPF; (b) need not personally raise PPF; and (c) if assigned to HQ, would not be involved in flag handling as would not be a supervisor there</a:t>
            </a:r>
          </a:p>
          <a:p>
            <a:endParaRPr lang="en-US" sz="1600" b="1" dirty="0"/>
          </a:p>
          <a:p>
            <a:r>
              <a:rPr lang="en-US" sz="1600" b="1" dirty="0"/>
              <a:t>    &gt;&gt;Captain assigned to (a) oversee an area (#17) where PPF was not being flown; and (b) HQ</a:t>
            </a:r>
          </a:p>
          <a:p>
            <a:endParaRPr lang="en-US" sz="1600" b="1" dirty="0"/>
          </a:p>
          <a:p>
            <a:r>
              <a:rPr lang="en-US" sz="1600" b="1" dirty="0"/>
              <a:t>          &gt;&gt;Prior to going to #17 Chief decided accommodation not in order &amp; had #17 retrofitted with clasps to fly PPF</a:t>
            </a:r>
          </a:p>
          <a:p>
            <a:endParaRPr lang="en-US" sz="1600" b="1" dirty="0"/>
          </a:p>
          <a:p>
            <a:endParaRPr lang="en-US" sz="1600" b="1" dirty="0"/>
          </a:p>
          <a:p>
            <a:endParaRPr lang="en-US" sz="1600" b="1" dirty="0"/>
          </a:p>
          <a:p>
            <a:endParaRPr lang="en-US" sz="1600" dirty="0"/>
          </a:p>
          <a:p>
            <a:endParaRPr lang="en-US" sz="1600" dirty="0"/>
          </a:p>
        </p:txBody>
      </p:sp>
    </p:spTree>
    <p:extLst>
      <p:ext uri="{BB962C8B-B14F-4D97-AF65-F5344CB8AC3E}">
        <p14:creationId xmlns:p14="http://schemas.microsoft.com/office/powerpoint/2010/main" val="72621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p:cTn id="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83E8D-A3C4-F144-3C2C-C8B174174A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634865-6285-3496-B231-90E24D33FB48}"/>
              </a:ext>
            </a:extLst>
          </p:cNvPr>
          <p:cNvSpPr>
            <a:spLocks noGrp="1"/>
          </p:cNvSpPr>
          <p:nvPr>
            <p:ph type="title"/>
          </p:nvPr>
        </p:nvSpPr>
        <p:spPr>
          <a:xfrm>
            <a:off x="254317" y="203454"/>
            <a:ext cx="4577715" cy="276999"/>
          </a:xfrm>
        </p:spPr>
        <p:txBody>
          <a:bodyPr/>
          <a:lstStyle/>
          <a:p>
            <a:pPr algn="ctr"/>
            <a:r>
              <a:rPr lang="en-US" dirty="0">
                <a:solidFill>
                  <a:srgbClr val="C00000"/>
                </a:solidFill>
              </a:rPr>
              <a:t>Timeline</a:t>
            </a:r>
          </a:p>
        </p:txBody>
      </p:sp>
      <p:sp>
        <p:nvSpPr>
          <p:cNvPr id="3" name="Text Placeholder 2">
            <a:extLst>
              <a:ext uri="{FF2B5EF4-FFF2-40B4-BE49-F238E27FC236}">
                <a16:creationId xmlns:a16="http://schemas.microsoft.com/office/drawing/2014/main" id="{8B4C200B-1022-730F-FC15-E1905FCC6FEF}"/>
              </a:ext>
            </a:extLst>
          </p:cNvPr>
          <p:cNvSpPr>
            <a:spLocks noGrp="1"/>
          </p:cNvSpPr>
          <p:nvPr>
            <p:ph type="body" idx="1"/>
          </p:nvPr>
        </p:nvSpPr>
        <p:spPr>
          <a:xfrm>
            <a:off x="406400" y="561975"/>
            <a:ext cx="4577715" cy="4924425"/>
          </a:xfrm>
        </p:spPr>
        <p:txBody>
          <a:bodyPr/>
          <a:lstStyle/>
          <a:p>
            <a:endParaRPr lang="en-US" sz="1600" b="1" dirty="0"/>
          </a:p>
          <a:p>
            <a:r>
              <a:rPr lang="en-US" sz="1600" b="1" u="sng" dirty="0"/>
              <a:t>June 21, 2023</a:t>
            </a:r>
            <a:r>
              <a:rPr lang="en-US" sz="1600" b="1" dirty="0"/>
              <a:t>:  Captain arrives at #17 and lowers PPF,  Later told accommodation revoked and to re-raise PPF, which Captain refuses</a:t>
            </a:r>
          </a:p>
          <a:p>
            <a:endParaRPr lang="en-US" sz="1600" b="1" dirty="0"/>
          </a:p>
          <a:p>
            <a:r>
              <a:rPr lang="en-US" sz="1600" b="1" u="sng" dirty="0"/>
              <a:t>June 22, 2023:</a:t>
            </a:r>
            <a:r>
              <a:rPr lang="en-US" sz="1600" b="1" dirty="0"/>
              <a:t>  Direct Order to fly PPF during June or ensure that it is flown; failure to comply may lead to discipline, including suspension and/or discharge</a:t>
            </a:r>
          </a:p>
          <a:p>
            <a:endParaRPr lang="en-US" sz="1600" b="1" dirty="0"/>
          </a:p>
          <a:p>
            <a:r>
              <a:rPr lang="en-US" sz="1600" b="1" u="sng" dirty="0"/>
              <a:t>June 22, 2023</a:t>
            </a:r>
            <a:r>
              <a:rPr lang="en-US" sz="1600" b="1" dirty="0"/>
              <a:t>:  Captain files an internal discrimination &amp; harassment complaint with LACFD</a:t>
            </a:r>
          </a:p>
          <a:p>
            <a:endParaRPr lang="en-US" sz="1600" b="1" dirty="0"/>
          </a:p>
          <a:p>
            <a:r>
              <a:rPr lang="en-US" sz="1600" b="1" u="sng" dirty="0"/>
              <a:t>June 22, 2023</a:t>
            </a:r>
            <a:r>
              <a:rPr lang="en-US" sz="1600" b="1" dirty="0"/>
              <a:t>: LACFD tells Captain he is the subject of an internal administrative investigation for lowering the PPF the day before</a:t>
            </a:r>
          </a:p>
          <a:p>
            <a:endParaRPr lang="en-US" sz="1600" b="1" dirty="0"/>
          </a:p>
          <a:p>
            <a:r>
              <a:rPr lang="en-US" sz="1600" b="1" u="sng" dirty="0"/>
              <a:t>July 28, 2023</a:t>
            </a:r>
            <a:r>
              <a:rPr lang="en-US" sz="1600" b="1" dirty="0"/>
              <a:t>:  Captain’s complaint not sustained</a:t>
            </a:r>
          </a:p>
          <a:p>
            <a:endParaRPr lang="en-US" sz="1600" b="1" dirty="0"/>
          </a:p>
          <a:p>
            <a:endParaRPr lang="en-US" sz="1600" b="1" dirty="0"/>
          </a:p>
          <a:p>
            <a:endParaRPr lang="en-US" sz="1600" b="1" dirty="0"/>
          </a:p>
        </p:txBody>
      </p:sp>
    </p:spTree>
    <p:extLst>
      <p:ext uri="{BB962C8B-B14F-4D97-AF65-F5344CB8AC3E}">
        <p14:creationId xmlns:p14="http://schemas.microsoft.com/office/powerpoint/2010/main" val="3095566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C2CD0-D6B0-7CD5-5061-8C254DC484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BC5E59-FCE4-49B9-EF34-B7F117DF1448}"/>
              </a:ext>
            </a:extLst>
          </p:cNvPr>
          <p:cNvSpPr>
            <a:spLocks noGrp="1"/>
          </p:cNvSpPr>
          <p:nvPr>
            <p:ph type="title"/>
          </p:nvPr>
        </p:nvSpPr>
        <p:spPr>
          <a:xfrm>
            <a:off x="254317" y="203454"/>
            <a:ext cx="4577715" cy="276999"/>
          </a:xfrm>
        </p:spPr>
        <p:txBody>
          <a:bodyPr/>
          <a:lstStyle/>
          <a:p>
            <a:pPr algn="ctr"/>
            <a:r>
              <a:rPr lang="en-US" dirty="0">
                <a:solidFill>
                  <a:srgbClr val="C00000"/>
                </a:solidFill>
              </a:rPr>
              <a:t>Timeline</a:t>
            </a:r>
          </a:p>
        </p:txBody>
      </p:sp>
      <p:sp>
        <p:nvSpPr>
          <p:cNvPr id="3" name="Text Placeholder 2">
            <a:extLst>
              <a:ext uri="{FF2B5EF4-FFF2-40B4-BE49-F238E27FC236}">
                <a16:creationId xmlns:a16="http://schemas.microsoft.com/office/drawing/2014/main" id="{C50C1E19-52D3-C0E7-7779-77C76665EDB0}"/>
              </a:ext>
            </a:extLst>
          </p:cNvPr>
          <p:cNvSpPr>
            <a:spLocks noGrp="1"/>
          </p:cNvSpPr>
          <p:nvPr>
            <p:ph type="body" idx="1"/>
          </p:nvPr>
        </p:nvSpPr>
        <p:spPr>
          <a:xfrm>
            <a:off x="406400" y="866775"/>
            <a:ext cx="4577715" cy="4678204"/>
          </a:xfrm>
        </p:spPr>
        <p:txBody>
          <a:bodyPr/>
          <a:lstStyle/>
          <a:p>
            <a:r>
              <a:rPr lang="en-US" sz="1600" b="1" u="sng" dirty="0"/>
              <a:t>September 14, 2023</a:t>
            </a:r>
            <a:r>
              <a:rPr lang="en-US" sz="1600" b="1" dirty="0"/>
              <a:t>:  LACFD tells Captain he was being investigated due to complaints</a:t>
            </a:r>
          </a:p>
          <a:p>
            <a:endParaRPr lang="en-US" sz="1600" b="1" u="sng" dirty="0"/>
          </a:p>
          <a:p>
            <a:r>
              <a:rPr lang="en-US" sz="1600" b="1" u="sng" dirty="0"/>
              <a:t>March 2024</a:t>
            </a:r>
            <a:r>
              <a:rPr lang="en-US" sz="1600" b="1" dirty="0"/>
              <a:t>:  Captain advises County that he filed administrative agency complaints</a:t>
            </a:r>
          </a:p>
          <a:p>
            <a:endParaRPr lang="en-US" sz="1600" b="1" dirty="0"/>
          </a:p>
          <a:p>
            <a:r>
              <a:rPr lang="en-US" sz="1600" b="1" u="sng" dirty="0"/>
              <a:t>April 2024</a:t>
            </a:r>
            <a:r>
              <a:rPr lang="en-US" sz="1600" b="1" dirty="0"/>
              <a:t>:  Captain advises County willing to mediate dispute prior to 2024 Pride Month</a:t>
            </a:r>
          </a:p>
          <a:p>
            <a:endParaRPr lang="en-US" sz="1600" b="1" dirty="0"/>
          </a:p>
          <a:p>
            <a:r>
              <a:rPr lang="en-US" sz="1600" b="1" u="sng" dirty="0"/>
              <a:t>May 8, 2024</a:t>
            </a:r>
            <a:r>
              <a:rPr lang="en-US" sz="1600" b="1" dirty="0"/>
              <a:t>: Captain renews his accommodation request, &amp; seeks “standing accommodation”</a:t>
            </a:r>
          </a:p>
          <a:p>
            <a:endParaRPr lang="en-US" sz="1600" b="1" dirty="0"/>
          </a:p>
          <a:p>
            <a:r>
              <a:rPr lang="en-US" sz="1600" b="1" u="sng" dirty="0"/>
              <a:t>May 23, 2024</a:t>
            </a:r>
            <a:r>
              <a:rPr lang="en-US" sz="1600" b="1" dirty="0"/>
              <a:t>:  County suggests holding another meeting, accepted by Captain</a:t>
            </a:r>
          </a:p>
          <a:p>
            <a:endParaRPr lang="en-US" sz="1600" b="1" dirty="0"/>
          </a:p>
          <a:p>
            <a:r>
              <a:rPr lang="en-US" sz="1600" b="1" u="sng" dirty="0"/>
              <a:t>May 24, 2024</a:t>
            </a:r>
            <a:r>
              <a:rPr lang="en-US" sz="1600" b="1" dirty="0"/>
              <a:t>:  Captain files this lawsuit</a:t>
            </a:r>
          </a:p>
          <a:p>
            <a:endParaRPr lang="en-US" sz="1600" b="1" dirty="0"/>
          </a:p>
          <a:p>
            <a:endParaRPr lang="en-US" sz="1600" dirty="0"/>
          </a:p>
          <a:p>
            <a:r>
              <a:rPr lang="en-US" sz="1600" b="1" dirty="0"/>
              <a:t>*</a:t>
            </a:r>
          </a:p>
        </p:txBody>
      </p:sp>
    </p:spTree>
    <p:extLst>
      <p:ext uri="{BB962C8B-B14F-4D97-AF65-F5344CB8AC3E}">
        <p14:creationId xmlns:p14="http://schemas.microsoft.com/office/powerpoint/2010/main" val="44566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EB376-28E9-5292-4F17-F6CAA85476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C1B49F-B3E1-9CC0-CB72-9C15755071E7}"/>
              </a:ext>
            </a:extLst>
          </p:cNvPr>
          <p:cNvSpPr>
            <a:spLocks noGrp="1"/>
          </p:cNvSpPr>
          <p:nvPr>
            <p:ph type="title"/>
          </p:nvPr>
        </p:nvSpPr>
        <p:spPr>
          <a:xfrm>
            <a:off x="254317" y="203454"/>
            <a:ext cx="4577715" cy="276999"/>
          </a:xfrm>
        </p:spPr>
        <p:txBody>
          <a:bodyPr/>
          <a:lstStyle/>
          <a:p>
            <a:pPr algn="ctr"/>
            <a:r>
              <a:rPr lang="en-US" dirty="0">
                <a:solidFill>
                  <a:srgbClr val="C00000"/>
                </a:solidFill>
              </a:rPr>
              <a:t>Timeline</a:t>
            </a:r>
          </a:p>
        </p:txBody>
      </p:sp>
      <p:sp>
        <p:nvSpPr>
          <p:cNvPr id="3" name="Text Placeholder 2">
            <a:extLst>
              <a:ext uri="{FF2B5EF4-FFF2-40B4-BE49-F238E27FC236}">
                <a16:creationId xmlns:a16="http://schemas.microsoft.com/office/drawing/2014/main" id="{8FE24BC0-796A-538D-BBDC-7AED5FA07028}"/>
              </a:ext>
            </a:extLst>
          </p:cNvPr>
          <p:cNvSpPr>
            <a:spLocks noGrp="1"/>
          </p:cNvSpPr>
          <p:nvPr>
            <p:ph type="body" idx="1"/>
          </p:nvPr>
        </p:nvSpPr>
        <p:spPr>
          <a:xfrm>
            <a:off x="406400" y="866775"/>
            <a:ext cx="4577715" cy="3447098"/>
          </a:xfrm>
        </p:spPr>
        <p:txBody>
          <a:bodyPr/>
          <a:lstStyle/>
          <a:p>
            <a:r>
              <a:rPr lang="en-US" sz="1600" b="1" u="sng" dirty="0"/>
              <a:t>May 29, 2024</a:t>
            </a:r>
            <a:r>
              <a:rPr lang="en-US" sz="1600" b="1" dirty="0"/>
              <a:t>:  Informational meeting held</a:t>
            </a:r>
          </a:p>
          <a:p>
            <a:endParaRPr lang="en-US" sz="1600" b="1" dirty="0"/>
          </a:p>
          <a:p>
            <a:r>
              <a:rPr lang="en-US" sz="1600" b="1" u="sng" dirty="0"/>
              <a:t>May 31, 2024</a:t>
            </a:r>
            <a:r>
              <a:rPr lang="en-US" sz="1600" b="1" dirty="0"/>
              <a:t>:  Interactive process meeting.  Accommodation provided – shift hours changes so that Captain would not be responsible for raising or lowered of PPF, but still responsible for subordinate compliance;  told he would have to renew his request annually</a:t>
            </a:r>
          </a:p>
          <a:p>
            <a:endParaRPr lang="en-US" sz="1600" b="1" dirty="0"/>
          </a:p>
          <a:p>
            <a:r>
              <a:rPr lang="en-US" sz="1600" b="1" u="sng" dirty="0"/>
              <a:t>June 2024</a:t>
            </a:r>
            <a:r>
              <a:rPr lang="en-US" sz="1600" b="1" dirty="0"/>
              <a:t>: Accommodations worked out but have to renew request annually</a:t>
            </a:r>
          </a:p>
          <a:p>
            <a:endParaRPr lang="en-US" sz="1600" b="1" dirty="0">
              <a:highlight>
                <a:srgbClr val="FFFF00"/>
              </a:highlight>
            </a:endParaRPr>
          </a:p>
          <a:p>
            <a:r>
              <a:rPr lang="en-US" sz="1600" b="1" u="sng" dirty="0"/>
              <a:t>October 24, 2024</a:t>
            </a:r>
            <a:r>
              <a:rPr lang="en-US" sz="1600" b="1" dirty="0"/>
              <a:t>:  LACFD suspends Captain for 15 days</a:t>
            </a:r>
            <a:endParaRPr lang="en-US" sz="1600" b="1" dirty="0">
              <a:highlight>
                <a:srgbClr val="FFFF00"/>
              </a:highlight>
            </a:endParaRPr>
          </a:p>
        </p:txBody>
      </p:sp>
    </p:spTree>
    <p:extLst>
      <p:ext uri="{BB962C8B-B14F-4D97-AF65-F5344CB8AC3E}">
        <p14:creationId xmlns:p14="http://schemas.microsoft.com/office/powerpoint/2010/main" val="908585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01707-4734-9C18-EB69-FCE16F5677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48E2E1-F2C7-6236-D762-7F8E51CAC716}"/>
              </a:ext>
            </a:extLst>
          </p:cNvPr>
          <p:cNvSpPr>
            <a:spLocks noGrp="1"/>
          </p:cNvSpPr>
          <p:nvPr>
            <p:ph type="title"/>
          </p:nvPr>
        </p:nvSpPr>
        <p:spPr>
          <a:xfrm>
            <a:off x="254317" y="203454"/>
            <a:ext cx="4577715" cy="276999"/>
          </a:xfrm>
        </p:spPr>
        <p:txBody>
          <a:bodyPr/>
          <a:lstStyle/>
          <a:p>
            <a:pPr algn="ctr"/>
            <a:r>
              <a:rPr lang="en-US" b="1" dirty="0">
                <a:solidFill>
                  <a:srgbClr val="C00000"/>
                </a:solidFill>
              </a:rPr>
              <a:t>What’s Happening Court-Wise?</a:t>
            </a:r>
          </a:p>
        </p:txBody>
      </p:sp>
      <p:sp>
        <p:nvSpPr>
          <p:cNvPr id="3" name="Text Placeholder 2">
            <a:extLst>
              <a:ext uri="{FF2B5EF4-FFF2-40B4-BE49-F238E27FC236}">
                <a16:creationId xmlns:a16="http://schemas.microsoft.com/office/drawing/2014/main" id="{46CF5A96-5088-AA72-789C-A8FEF1116318}"/>
              </a:ext>
            </a:extLst>
          </p:cNvPr>
          <p:cNvSpPr>
            <a:spLocks noGrp="1"/>
          </p:cNvSpPr>
          <p:nvPr>
            <p:ph type="body" idx="1"/>
          </p:nvPr>
        </p:nvSpPr>
        <p:spPr>
          <a:xfrm>
            <a:off x="254317" y="714376"/>
            <a:ext cx="4577715" cy="3231654"/>
          </a:xfrm>
        </p:spPr>
        <p:txBody>
          <a:bodyPr/>
          <a:lstStyle/>
          <a:p>
            <a:r>
              <a:rPr lang="en-US" sz="1400" b="1" dirty="0"/>
              <a:t>May 24, 2024:  Original Complaint filed</a:t>
            </a:r>
          </a:p>
          <a:p>
            <a:endParaRPr lang="en-US" sz="1400" b="1" dirty="0"/>
          </a:p>
          <a:p>
            <a:r>
              <a:rPr lang="en-US" sz="1400" b="1" dirty="0"/>
              <a:t>  &gt;&gt;Failure to Accommodate</a:t>
            </a:r>
          </a:p>
          <a:p>
            <a:r>
              <a:rPr lang="en-US" sz="1400" b="1" dirty="0"/>
              <a:t>  &gt;&gt;Constitutional Violations</a:t>
            </a:r>
          </a:p>
          <a:p>
            <a:endParaRPr lang="en-US" sz="1400" b="1" dirty="0"/>
          </a:p>
          <a:p>
            <a:r>
              <a:rPr lang="en-US" sz="1400" b="1" dirty="0"/>
              <a:t>July 19, 2024:  First Amended Complaint filed</a:t>
            </a:r>
          </a:p>
          <a:p>
            <a:endParaRPr lang="en-US" sz="1400" b="1" dirty="0"/>
          </a:p>
          <a:p>
            <a:r>
              <a:rPr lang="en-US" sz="1400" b="1" dirty="0"/>
              <a:t>February 10, 2025:  Second Amended Complaint filed</a:t>
            </a:r>
          </a:p>
          <a:p>
            <a:endParaRPr lang="en-US" sz="1400" b="1" dirty="0"/>
          </a:p>
          <a:p>
            <a:r>
              <a:rPr lang="en-US" sz="1400" b="1" dirty="0"/>
              <a:t>February 24, 2025:  Motion to dismiss Second Amended Complaint  filed </a:t>
            </a:r>
          </a:p>
          <a:p>
            <a:endParaRPr lang="en-US" sz="1400" b="1" dirty="0"/>
          </a:p>
          <a:p>
            <a:r>
              <a:rPr lang="en-US" sz="1400" b="1" dirty="0"/>
              <a:t>December 26, 2025:  Mediation to have been conducted</a:t>
            </a:r>
          </a:p>
          <a:p>
            <a:endParaRPr lang="en-US" sz="1400" b="1" dirty="0"/>
          </a:p>
          <a:p>
            <a:r>
              <a:rPr lang="en-US" sz="1400" b="1" dirty="0"/>
              <a:t>March 27, 2026:  Final Pretrial Conference</a:t>
            </a:r>
          </a:p>
        </p:txBody>
      </p:sp>
    </p:spTree>
    <p:extLst>
      <p:ext uri="{BB962C8B-B14F-4D97-AF65-F5344CB8AC3E}">
        <p14:creationId xmlns:p14="http://schemas.microsoft.com/office/powerpoint/2010/main" val="141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fade">
                                      <p:cBhvr>
                                        <p:cTn id="4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D66F1E-47BA-AFB1-466B-F3F59B52C90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1919A84-F58E-70E9-D8AE-40017E2B9F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14425"/>
            <a:ext cx="5078730" cy="2857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87924" rtl="0" eaLnBrk="1" latinLnBrk="0" hangingPunct="1">
              <a:defRPr sz="960" kern="1200">
                <a:solidFill>
                  <a:schemeClr val="tx1"/>
                </a:solidFill>
                <a:latin typeface="+mn-lt"/>
                <a:ea typeface="+mn-ea"/>
                <a:cs typeface="+mn-cs"/>
              </a:defRPr>
            </a:lvl1pPr>
            <a:lvl2pPr marL="243962" algn="l" defTabSz="487924" rtl="0" eaLnBrk="1" latinLnBrk="0" hangingPunct="1">
              <a:defRPr sz="960" kern="1200">
                <a:solidFill>
                  <a:schemeClr val="tx1"/>
                </a:solidFill>
                <a:latin typeface="+mn-lt"/>
                <a:ea typeface="+mn-ea"/>
                <a:cs typeface="+mn-cs"/>
              </a:defRPr>
            </a:lvl2pPr>
            <a:lvl3pPr marL="487924" algn="l" defTabSz="487924" rtl="0" eaLnBrk="1" latinLnBrk="0" hangingPunct="1">
              <a:defRPr sz="960" kern="1200">
                <a:solidFill>
                  <a:schemeClr val="tx1"/>
                </a:solidFill>
                <a:latin typeface="+mn-lt"/>
                <a:ea typeface="+mn-ea"/>
                <a:cs typeface="+mn-cs"/>
              </a:defRPr>
            </a:lvl3pPr>
            <a:lvl4pPr marL="731886" algn="l" defTabSz="487924" rtl="0" eaLnBrk="1" latinLnBrk="0" hangingPunct="1">
              <a:defRPr sz="960" kern="1200">
                <a:solidFill>
                  <a:schemeClr val="tx1"/>
                </a:solidFill>
                <a:latin typeface="+mn-lt"/>
                <a:ea typeface="+mn-ea"/>
                <a:cs typeface="+mn-cs"/>
              </a:defRPr>
            </a:lvl4pPr>
            <a:lvl5pPr marL="975848" algn="l" defTabSz="487924" rtl="0" eaLnBrk="1" latinLnBrk="0" hangingPunct="1">
              <a:defRPr sz="960" kern="1200">
                <a:solidFill>
                  <a:schemeClr val="tx1"/>
                </a:solidFill>
                <a:latin typeface="+mn-lt"/>
                <a:ea typeface="+mn-ea"/>
                <a:cs typeface="+mn-cs"/>
              </a:defRPr>
            </a:lvl5pPr>
            <a:lvl6pPr marL="1219810" algn="l" defTabSz="487924" rtl="0" eaLnBrk="1" latinLnBrk="0" hangingPunct="1">
              <a:defRPr sz="960" kern="1200">
                <a:solidFill>
                  <a:schemeClr val="tx1"/>
                </a:solidFill>
                <a:latin typeface="+mn-lt"/>
                <a:ea typeface="+mn-ea"/>
                <a:cs typeface="+mn-cs"/>
              </a:defRPr>
            </a:lvl6pPr>
            <a:lvl7pPr marL="1463772" algn="l" defTabSz="487924" rtl="0" eaLnBrk="1" latinLnBrk="0" hangingPunct="1">
              <a:defRPr sz="960" kern="1200">
                <a:solidFill>
                  <a:schemeClr val="tx1"/>
                </a:solidFill>
                <a:latin typeface="+mn-lt"/>
                <a:ea typeface="+mn-ea"/>
                <a:cs typeface="+mn-cs"/>
              </a:defRPr>
            </a:lvl7pPr>
            <a:lvl8pPr marL="1707733" algn="l" defTabSz="487924" rtl="0" eaLnBrk="1" latinLnBrk="0" hangingPunct="1">
              <a:defRPr sz="960" kern="1200">
                <a:solidFill>
                  <a:schemeClr val="tx1"/>
                </a:solidFill>
                <a:latin typeface="+mn-lt"/>
                <a:ea typeface="+mn-ea"/>
                <a:cs typeface="+mn-cs"/>
              </a:defRPr>
            </a:lvl8pPr>
            <a:lvl9pPr marL="1951695" algn="l" defTabSz="487924" rtl="0" eaLnBrk="1" latinLnBrk="0" hangingPunct="1">
              <a:defRPr sz="960" kern="1200">
                <a:solidFill>
                  <a:schemeClr val="tx1"/>
                </a:solidFill>
                <a:latin typeface="+mn-lt"/>
                <a:ea typeface="+mn-ea"/>
                <a:cs typeface="+mn-cs"/>
              </a:defRPr>
            </a:lvl9pPr>
          </a:lstStyle>
          <a:p>
            <a:pPr algn="ctr"/>
            <a:endParaRPr lang="en-US" sz="400"/>
          </a:p>
        </p:txBody>
      </p:sp>
      <p:sp>
        <p:nvSpPr>
          <p:cNvPr id="2" name="Title 1">
            <a:extLst>
              <a:ext uri="{FF2B5EF4-FFF2-40B4-BE49-F238E27FC236}">
                <a16:creationId xmlns:a16="http://schemas.microsoft.com/office/drawing/2014/main" id="{0BB1182F-58B6-76CA-9CAF-690FCD0029F3}"/>
              </a:ext>
            </a:extLst>
          </p:cNvPr>
          <p:cNvSpPr>
            <a:spLocks noGrp="1"/>
          </p:cNvSpPr>
          <p:nvPr>
            <p:ph type="title"/>
          </p:nvPr>
        </p:nvSpPr>
        <p:spPr>
          <a:xfrm>
            <a:off x="185420" y="1343025"/>
            <a:ext cx="1665458" cy="2263140"/>
          </a:xfrm>
        </p:spPr>
        <p:txBody>
          <a:bodyPr>
            <a:normAutofit/>
          </a:bodyPr>
          <a:lstStyle>
            <a:defPPr>
              <a:defRPr lang="en-US"/>
            </a:defPPr>
            <a:lvl1pPr marL="0" algn="l" defTabSz="487924" rtl="0" eaLnBrk="1" latinLnBrk="0" hangingPunct="1">
              <a:defRPr sz="960" kern="1200">
                <a:solidFill>
                  <a:schemeClr val="tx1"/>
                </a:solidFill>
                <a:latin typeface="+mn-lt"/>
                <a:ea typeface="+mn-ea"/>
                <a:cs typeface="+mn-cs"/>
              </a:defRPr>
            </a:lvl1pPr>
            <a:lvl2pPr marL="243962" algn="l" defTabSz="487924" rtl="0" eaLnBrk="1" latinLnBrk="0" hangingPunct="1">
              <a:defRPr sz="960" kern="1200">
                <a:solidFill>
                  <a:schemeClr val="tx1"/>
                </a:solidFill>
                <a:latin typeface="+mn-lt"/>
                <a:ea typeface="+mn-ea"/>
                <a:cs typeface="+mn-cs"/>
              </a:defRPr>
            </a:lvl2pPr>
            <a:lvl3pPr marL="487924" algn="l" defTabSz="487924" rtl="0" eaLnBrk="1" latinLnBrk="0" hangingPunct="1">
              <a:defRPr sz="960" kern="1200">
                <a:solidFill>
                  <a:schemeClr val="tx1"/>
                </a:solidFill>
                <a:latin typeface="+mn-lt"/>
                <a:ea typeface="+mn-ea"/>
                <a:cs typeface="+mn-cs"/>
              </a:defRPr>
            </a:lvl3pPr>
            <a:lvl4pPr marL="731886" algn="l" defTabSz="487924" rtl="0" eaLnBrk="1" latinLnBrk="0" hangingPunct="1">
              <a:defRPr sz="960" kern="1200">
                <a:solidFill>
                  <a:schemeClr val="tx1"/>
                </a:solidFill>
                <a:latin typeface="+mn-lt"/>
                <a:ea typeface="+mn-ea"/>
                <a:cs typeface="+mn-cs"/>
              </a:defRPr>
            </a:lvl4pPr>
            <a:lvl5pPr marL="975848" algn="l" defTabSz="487924" rtl="0" eaLnBrk="1" latinLnBrk="0" hangingPunct="1">
              <a:defRPr sz="960" kern="1200">
                <a:solidFill>
                  <a:schemeClr val="tx1"/>
                </a:solidFill>
                <a:latin typeface="+mn-lt"/>
                <a:ea typeface="+mn-ea"/>
                <a:cs typeface="+mn-cs"/>
              </a:defRPr>
            </a:lvl5pPr>
            <a:lvl6pPr marL="1219810" algn="l" defTabSz="487924" rtl="0" eaLnBrk="1" latinLnBrk="0" hangingPunct="1">
              <a:defRPr sz="960" kern="1200">
                <a:solidFill>
                  <a:schemeClr val="tx1"/>
                </a:solidFill>
                <a:latin typeface="+mn-lt"/>
                <a:ea typeface="+mn-ea"/>
                <a:cs typeface="+mn-cs"/>
              </a:defRPr>
            </a:lvl6pPr>
            <a:lvl7pPr marL="1463772" algn="l" defTabSz="487924" rtl="0" eaLnBrk="1" latinLnBrk="0" hangingPunct="1">
              <a:defRPr sz="960" kern="1200">
                <a:solidFill>
                  <a:schemeClr val="tx1"/>
                </a:solidFill>
                <a:latin typeface="+mn-lt"/>
                <a:ea typeface="+mn-ea"/>
                <a:cs typeface="+mn-cs"/>
              </a:defRPr>
            </a:lvl7pPr>
            <a:lvl8pPr marL="1707733" algn="l" defTabSz="487924" rtl="0" eaLnBrk="1" latinLnBrk="0" hangingPunct="1">
              <a:defRPr sz="960" kern="1200">
                <a:solidFill>
                  <a:schemeClr val="tx1"/>
                </a:solidFill>
                <a:latin typeface="+mn-lt"/>
                <a:ea typeface="+mn-ea"/>
                <a:cs typeface="+mn-cs"/>
              </a:defRPr>
            </a:lvl8pPr>
            <a:lvl9pPr marL="1951695" algn="l" defTabSz="487924" rtl="0" eaLnBrk="1" latinLnBrk="0" hangingPunct="1">
              <a:defRPr sz="960" kern="1200">
                <a:solidFill>
                  <a:schemeClr val="tx1"/>
                </a:solidFill>
                <a:latin typeface="+mn-lt"/>
                <a:ea typeface="+mn-ea"/>
                <a:cs typeface="+mn-cs"/>
              </a:defRPr>
            </a:lvl9pPr>
          </a:lstStyle>
          <a:p>
            <a:pPr>
              <a:tabLst>
                <a:tab pos="169863" algn="l"/>
              </a:tabLst>
            </a:pPr>
            <a:r>
              <a:rPr lang="en-US" sz="2250" b="1" dirty="0">
                <a:latin typeface="Cambria" panose="02040503050406030204" pitchFamily="18" charset="0"/>
                <a:ea typeface="Cambria" panose="02040503050406030204" pitchFamily="18" charset="0"/>
              </a:rPr>
              <a:t>After-Action Review Personnel Issue Template</a:t>
            </a:r>
          </a:p>
        </p:txBody>
      </p:sp>
      <p:sp>
        <p:nvSpPr>
          <p:cNvPr id="10" name="sketch line">
            <a:extLst>
              <a:ext uri="{FF2B5EF4-FFF2-40B4-BE49-F238E27FC236}">
                <a16:creationId xmlns:a16="http://schemas.microsoft.com/office/drawing/2014/main" id="{98DAA051-74D2-2161-D398-FAF906E56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59993" y="2472223"/>
            <a:ext cx="1866900" cy="762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fill="none" extrusionOk="0">
                <a:moveTo>
                  <a:pt x="0" y="0"/>
                </a:moveTo>
                <a:cubicBezTo>
                  <a:pt x="4791" y="327"/>
                  <a:pt x="6400" y="69"/>
                  <a:pt x="10000" y="0"/>
                </a:cubicBezTo>
                <a:cubicBezTo>
                  <a:pt x="9955" y="3464"/>
                  <a:pt x="10081" y="7866"/>
                  <a:pt x="10000" y="10000"/>
                </a:cubicBezTo>
                <a:cubicBezTo>
                  <a:pt x="6219" y="9793"/>
                  <a:pt x="4034" y="10351"/>
                  <a:pt x="0" y="10000"/>
                </a:cubicBezTo>
                <a:cubicBezTo>
                  <a:pt x="454" y="6185"/>
                  <a:pt x="74" y="2352"/>
                  <a:pt x="0" y="0"/>
                </a:cubicBezTo>
                <a:close/>
              </a:path>
              <a:path w="10000" h="10000" stroke="0" extrusionOk="0">
                <a:moveTo>
                  <a:pt x="0" y="0"/>
                </a:moveTo>
                <a:cubicBezTo>
                  <a:pt x="3868" y="-313"/>
                  <a:pt x="7744" y="7"/>
                  <a:pt x="10000" y="0"/>
                </a:cubicBezTo>
                <a:cubicBezTo>
                  <a:pt x="10451" y="4945"/>
                  <a:pt x="10100" y="5440"/>
                  <a:pt x="10000" y="10000"/>
                </a:cubicBezTo>
                <a:cubicBezTo>
                  <a:pt x="7056" y="10499"/>
                  <a:pt x="4749" y="10060"/>
                  <a:pt x="0" y="10000"/>
                </a:cubicBezTo>
                <a:cubicBezTo>
                  <a:pt x="-33" y="7118"/>
                  <a:pt x="-309" y="315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87924" rtl="0" eaLnBrk="1" latinLnBrk="0" hangingPunct="1">
              <a:defRPr sz="960" kern="1200">
                <a:solidFill>
                  <a:schemeClr val="tx1"/>
                </a:solidFill>
                <a:latin typeface="+mn-lt"/>
                <a:ea typeface="+mn-ea"/>
                <a:cs typeface="+mn-cs"/>
              </a:defRPr>
            </a:lvl1pPr>
            <a:lvl2pPr marL="243962" algn="l" defTabSz="487924" rtl="0" eaLnBrk="1" latinLnBrk="0" hangingPunct="1">
              <a:defRPr sz="960" kern="1200">
                <a:solidFill>
                  <a:schemeClr val="tx1"/>
                </a:solidFill>
                <a:latin typeface="+mn-lt"/>
                <a:ea typeface="+mn-ea"/>
                <a:cs typeface="+mn-cs"/>
              </a:defRPr>
            </a:lvl2pPr>
            <a:lvl3pPr marL="487924" algn="l" defTabSz="487924" rtl="0" eaLnBrk="1" latinLnBrk="0" hangingPunct="1">
              <a:defRPr sz="960" kern="1200">
                <a:solidFill>
                  <a:schemeClr val="tx1"/>
                </a:solidFill>
                <a:latin typeface="+mn-lt"/>
                <a:ea typeface="+mn-ea"/>
                <a:cs typeface="+mn-cs"/>
              </a:defRPr>
            </a:lvl3pPr>
            <a:lvl4pPr marL="731886" algn="l" defTabSz="487924" rtl="0" eaLnBrk="1" latinLnBrk="0" hangingPunct="1">
              <a:defRPr sz="960" kern="1200">
                <a:solidFill>
                  <a:schemeClr val="tx1"/>
                </a:solidFill>
                <a:latin typeface="+mn-lt"/>
                <a:ea typeface="+mn-ea"/>
                <a:cs typeface="+mn-cs"/>
              </a:defRPr>
            </a:lvl4pPr>
            <a:lvl5pPr marL="975848" algn="l" defTabSz="487924" rtl="0" eaLnBrk="1" latinLnBrk="0" hangingPunct="1">
              <a:defRPr sz="960" kern="1200">
                <a:solidFill>
                  <a:schemeClr val="tx1"/>
                </a:solidFill>
                <a:latin typeface="+mn-lt"/>
                <a:ea typeface="+mn-ea"/>
                <a:cs typeface="+mn-cs"/>
              </a:defRPr>
            </a:lvl5pPr>
            <a:lvl6pPr marL="1219810" algn="l" defTabSz="487924" rtl="0" eaLnBrk="1" latinLnBrk="0" hangingPunct="1">
              <a:defRPr sz="960" kern="1200">
                <a:solidFill>
                  <a:schemeClr val="tx1"/>
                </a:solidFill>
                <a:latin typeface="+mn-lt"/>
                <a:ea typeface="+mn-ea"/>
                <a:cs typeface="+mn-cs"/>
              </a:defRPr>
            </a:lvl6pPr>
            <a:lvl7pPr marL="1463772" algn="l" defTabSz="487924" rtl="0" eaLnBrk="1" latinLnBrk="0" hangingPunct="1">
              <a:defRPr sz="960" kern="1200">
                <a:solidFill>
                  <a:schemeClr val="tx1"/>
                </a:solidFill>
                <a:latin typeface="+mn-lt"/>
                <a:ea typeface="+mn-ea"/>
                <a:cs typeface="+mn-cs"/>
              </a:defRPr>
            </a:lvl7pPr>
            <a:lvl8pPr marL="1707733" algn="l" defTabSz="487924" rtl="0" eaLnBrk="1" latinLnBrk="0" hangingPunct="1">
              <a:defRPr sz="960" kern="1200">
                <a:solidFill>
                  <a:schemeClr val="tx1"/>
                </a:solidFill>
                <a:latin typeface="+mn-lt"/>
                <a:ea typeface="+mn-ea"/>
                <a:cs typeface="+mn-cs"/>
              </a:defRPr>
            </a:lvl8pPr>
            <a:lvl9pPr marL="1951695" algn="l" defTabSz="487924" rtl="0" eaLnBrk="1" latinLnBrk="0" hangingPunct="1">
              <a:defRPr sz="960" kern="1200">
                <a:solidFill>
                  <a:schemeClr val="tx1"/>
                </a:solidFill>
                <a:latin typeface="+mn-lt"/>
                <a:ea typeface="+mn-ea"/>
                <a:cs typeface="+mn-cs"/>
              </a:defRPr>
            </a:lvl9pPr>
          </a:lstStyle>
          <a:p>
            <a:pPr algn="ctr"/>
            <a:endParaRPr lang="en-US" sz="400"/>
          </a:p>
        </p:txBody>
      </p:sp>
      <p:sp>
        <p:nvSpPr>
          <p:cNvPr id="3" name="Text Placeholder 2">
            <a:extLst>
              <a:ext uri="{FF2B5EF4-FFF2-40B4-BE49-F238E27FC236}">
                <a16:creationId xmlns:a16="http://schemas.microsoft.com/office/drawing/2014/main" id="{A28517AB-2CC7-28E7-BD59-32472B5A3369}"/>
              </a:ext>
            </a:extLst>
          </p:cNvPr>
          <p:cNvSpPr>
            <a:spLocks noGrp="1"/>
          </p:cNvSpPr>
          <p:nvPr>
            <p:ph type="body" idx="1"/>
          </p:nvPr>
        </p:nvSpPr>
        <p:spPr>
          <a:xfrm>
            <a:off x="1989634" y="638175"/>
            <a:ext cx="2988766" cy="4038600"/>
          </a:xfrm>
        </p:spPr>
        <p:txBody>
          <a:bodyPr anchor="ctr">
            <a:normAutofit/>
          </a:bodyPr>
          <a:lstStyle>
            <a:defPPr>
              <a:defRPr lang="en-US"/>
            </a:defPPr>
            <a:lvl1pPr marL="0" algn="l" defTabSz="487924" rtl="0" eaLnBrk="1" latinLnBrk="0" hangingPunct="1">
              <a:defRPr sz="960" kern="1200">
                <a:solidFill>
                  <a:schemeClr val="tx1"/>
                </a:solidFill>
                <a:latin typeface="+mn-lt"/>
                <a:ea typeface="+mn-ea"/>
                <a:cs typeface="+mn-cs"/>
              </a:defRPr>
            </a:lvl1pPr>
            <a:lvl2pPr marL="243962" algn="l" defTabSz="487924" rtl="0" eaLnBrk="1" latinLnBrk="0" hangingPunct="1">
              <a:defRPr sz="960" kern="1200">
                <a:solidFill>
                  <a:schemeClr val="tx1"/>
                </a:solidFill>
                <a:latin typeface="+mn-lt"/>
                <a:ea typeface="+mn-ea"/>
                <a:cs typeface="+mn-cs"/>
              </a:defRPr>
            </a:lvl2pPr>
            <a:lvl3pPr marL="487924" algn="l" defTabSz="487924" rtl="0" eaLnBrk="1" latinLnBrk="0" hangingPunct="1">
              <a:defRPr sz="960" kern="1200">
                <a:solidFill>
                  <a:schemeClr val="tx1"/>
                </a:solidFill>
                <a:latin typeface="+mn-lt"/>
                <a:ea typeface="+mn-ea"/>
                <a:cs typeface="+mn-cs"/>
              </a:defRPr>
            </a:lvl3pPr>
            <a:lvl4pPr marL="731886" algn="l" defTabSz="487924" rtl="0" eaLnBrk="1" latinLnBrk="0" hangingPunct="1">
              <a:defRPr sz="960" kern="1200">
                <a:solidFill>
                  <a:schemeClr val="tx1"/>
                </a:solidFill>
                <a:latin typeface="+mn-lt"/>
                <a:ea typeface="+mn-ea"/>
                <a:cs typeface="+mn-cs"/>
              </a:defRPr>
            </a:lvl4pPr>
            <a:lvl5pPr marL="975848" algn="l" defTabSz="487924" rtl="0" eaLnBrk="1" latinLnBrk="0" hangingPunct="1">
              <a:defRPr sz="960" kern="1200">
                <a:solidFill>
                  <a:schemeClr val="tx1"/>
                </a:solidFill>
                <a:latin typeface="+mn-lt"/>
                <a:ea typeface="+mn-ea"/>
                <a:cs typeface="+mn-cs"/>
              </a:defRPr>
            </a:lvl5pPr>
            <a:lvl6pPr marL="1219810" algn="l" defTabSz="487924" rtl="0" eaLnBrk="1" latinLnBrk="0" hangingPunct="1">
              <a:defRPr sz="960" kern="1200">
                <a:solidFill>
                  <a:schemeClr val="tx1"/>
                </a:solidFill>
                <a:latin typeface="+mn-lt"/>
                <a:ea typeface="+mn-ea"/>
                <a:cs typeface="+mn-cs"/>
              </a:defRPr>
            </a:lvl6pPr>
            <a:lvl7pPr marL="1463772" algn="l" defTabSz="487924" rtl="0" eaLnBrk="1" latinLnBrk="0" hangingPunct="1">
              <a:defRPr sz="960" kern="1200">
                <a:solidFill>
                  <a:schemeClr val="tx1"/>
                </a:solidFill>
                <a:latin typeface="+mn-lt"/>
                <a:ea typeface="+mn-ea"/>
                <a:cs typeface="+mn-cs"/>
              </a:defRPr>
            </a:lvl7pPr>
            <a:lvl8pPr marL="1707733" algn="l" defTabSz="487924" rtl="0" eaLnBrk="1" latinLnBrk="0" hangingPunct="1">
              <a:defRPr sz="960" kern="1200">
                <a:solidFill>
                  <a:schemeClr val="tx1"/>
                </a:solidFill>
                <a:latin typeface="+mn-lt"/>
                <a:ea typeface="+mn-ea"/>
                <a:cs typeface="+mn-cs"/>
              </a:defRPr>
            </a:lvl8pPr>
            <a:lvl9pPr marL="1951695" algn="l" defTabSz="487924" rtl="0" eaLnBrk="1" latinLnBrk="0" hangingPunct="1">
              <a:defRPr sz="960" kern="1200">
                <a:solidFill>
                  <a:schemeClr val="tx1"/>
                </a:solidFill>
                <a:latin typeface="+mn-lt"/>
                <a:ea typeface="+mn-ea"/>
                <a:cs typeface="+mn-cs"/>
              </a:defRPr>
            </a:lvl9pPr>
          </a:lstStyle>
          <a:p>
            <a:pPr marL="192654" indent="-192654">
              <a:buAutoNum type="arabicParenBoth"/>
            </a:pPr>
            <a:r>
              <a:rPr lang="en-US" sz="1400" b="1" dirty="0">
                <a:latin typeface="Cambria" panose="02040503050406030204" pitchFamily="18" charset="0"/>
                <a:ea typeface="Cambria" panose="02040503050406030204" pitchFamily="18" charset="0"/>
              </a:rPr>
              <a:t>What plans were in place “pre-entry” to address the issue(s)?</a:t>
            </a:r>
          </a:p>
          <a:p>
            <a:pPr lvl="1"/>
            <a:r>
              <a:rPr lang="en-US" sz="1400" b="1" dirty="0">
                <a:latin typeface="Cambria" panose="02040503050406030204" pitchFamily="18" charset="0"/>
                <a:ea typeface="Cambria" panose="02040503050406030204" pitchFamily="18" charset="0"/>
              </a:rPr>
              <a:t>*Identify issue(s)</a:t>
            </a:r>
          </a:p>
          <a:p>
            <a:pPr lvl="1"/>
            <a:r>
              <a:rPr lang="en-US" sz="1400" b="1" dirty="0">
                <a:latin typeface="Cambria" panose="02040503050406030204" pitchFamily="18" charset="0"/>
                <a:ea typeface="Cambria" panose="02040503050406030204" pitchFamily="18" charset="0"/>
              </a:rPr>
              <a:t>*Pre-planning</a:t>
            </a:r>
          </a:p>
          <a:p>
            <a:pPr lvl="1"/>
            <a:r>
              <a:rPr lang="en-US" sz="1400" b="1" dirty="0">
                <a:latin typeface="Cambria" panose="02040503050406030204" pitchFamily="18" charset="0"/>
                <a:ea typeface="Cambria" panose="02040503050406030204" pitchFamily="18" charset="0"/>
              </a:rPr>
              <a:t>*Training</a:t>
            </a:r>
          </a:p>
          <a:p>
            <a:pPr marL="192654" indent="-192654">
              <a:buAutoNum type="arabicParenBoth"/>
            </a:pPr>
            <a:r>
              <a:rPr lang="en-US" sz="1400" b="1" dirty="0">
                <a:latin typeface="Cambria" panose="02040503050406030204" pitchFamily="18" charset="0"/>
                <a:ea typeface="Cambria" panose="02040503050406030204" pitchFamily="18" charset="0"/>
              </a:rPr>
              <a:t>Under those plans, what should have happened?</a:t>
            </a:r>
          </a:p>
          <a:p>
            <a:pPr marL="192654" indent="-192654">
              <a:buAutoNum type="arabicParenBoth"/>
            </a:pPr>
            <a:r>
              <a:rPr lang="en-US" sz="1400" b="1" dirty="0">
                <a:latin typeface="Cambria" panose="02040503050406030204" pitchFamily="18" charset="0"/>
                <a:ea typeface="Cambria" panose="02040503050406030204" pitchFamily="18" charset="0"/>
              </a:rPr>
              <a:t>What actually happened?</a:t>
            </a:r>
          </a:p>
          <a:p>
            <a:pPr marL="192654" indent="-192654">
              <a:buAutoNum type="arabicParenBoth"/>
            </a:pPr>
            <a:r>
              <a:rPr lang="en-US" sz="1400" b="1" dirty="0">
                <a:latin typeface="Cambria" panose="02040503050406030204" pitchFamily="18" charset="0"/>
                <a:ea typeface="Cambria" panose="02040503050406030204" pitchFamily="18" charset="0"/>
              </a:rPr>
              <a:t>Why did it happen that way?</a:t>
            </a:r>
          </a:p>
          <a:p>
            <a:pPr marL="192654" indent="-192654">
              <a:buAutoNum type="arabicParenBoth"/>
            </a:pPr>
            <a:r>
              <a:rPr lang="en-US" sz="1400" b="1" dirty="0">
                <a:latin typeface="Cambria" panose="02040503050406030204" pitchFamily="18" charset="0"/>
                <a:ea typeface="Cambria" panose="02040503050406030204" pitchFamily="18" charset="0"/>
              </a:rPr>
              <a:t>How can we improve our response next time?</a:t>
            </a:r>
          </a:p>
          <a:p>
            <a:pPr marL="192654" indent="-192654">
              <a:buAutoNum type="arabicParenBoth"/>
            </a:pPr>
            <a:r>
              <a:rPr lang="en-US" sz="1400" b="1" dirty="0">
                <a:latin typeface="Cambria" panose="02040503050406030204" pitchFamily="18" charset="0"/>
                <a:ea typeface="Cambria" panose="02040503050406030204" pitchFamily="18" charset="0"/>
              </a:rPr>
              <a:t>What went well?</a:t>
            </a:r>
          </a:p>
          <a:p>
            <a:pPr marL="192654" indent="-192654">
              <a:buAutoNum type="arabicParenBoth"/>
            </a:pPr>
            <a:r>
              <a:rPr lang="en-US" sz="1400" b="1" dirty="0">
                <a:latin typeface="Cambria" panose="02040503050406030204" pitchFamily="18" charset="0"/>
                <a:ea typeface="Cambria" panose="02040503050406030204" pitchFamily="18" charset="0"/>
              </a:rPr>
              <a:t>Reflections</a:t>
            </a:r>
          </a:p>
        </p:txBody>
      </p:sp>
    </p:spTree>
    <p:extLst>
      <p:ext uri="{BB962C8B-B14F-4D97-AF65-F5344CB8AC3E}">
        <p14:creationId xmlns:p14="http://schemas.microsoft.com/office/powerpoint/2010/main" val="51329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465CD-DEF4-70FD-BA76-488957D8747F}"/>
              </a:ext>
            </a:extLst>
          </p:cNvPr>
          <p:cNvSpPr>
            <a:spLocks noGrp="1"/>
          </p:cNvSpPr>
          <p:nvPr>
            <p:ph type="ctrTitle"/>
          </p:nvPr>
        </p:nvSpPr>
        <p:spPr>
          <a:xfrm>
            <a:off x="2207401" y="1381125"/>
            <a:ext cx="2604629" cy="1485900"/>
          </a:xfrm>
        </p:spPr>
        <p:txBody>
          <a:bodyPr anchor="b">
            <a:normAutofit/>
          </a:bodyPr>
          <a:lstStyle/>
          <a:p>
            <a:pPr algn="l"/>
            <a:r>
              <a:rPr lang="en-US" b="1" dirty="0"/>
              <a:t>What about social media?</a:t>
            </a:r>
            <a:br>
              <a:rPr lang="en-US" b="1" dirty="0"/>
            </a:br>
            <a:r>
              <a:rPr lang="en-US" b="1" dirty="0"/>
              <a:t>Let’s Debrief</a:t>
            </a:r>
            <a:endParaRPr lang="en-US" dirty="0"/>
          </a:p>
        </p:txBody>
      </p:sp>
      <p:sp>
        <p:nvSpPr>
          <p:cNvPr id="3" name="Subtitle 2">
            <a:extLst>
              <a:ext uri="{FF2B5EF4-FFF2-40B4-BE49-F238E27FC236}">
                <a16:creationId xmlns:a16="http://schemas.microsoft.com/office/drawing/2014/main" id="{FF28EFB2-5AF5-30EA-671B-1E6E184463A8}"/>
              </a:ext>
            </a:extLst>
          </p:cNvPr>
          <p:cNvSpPr>
            <a:spLocks noGrp="1"/>
          </p:cNvSpPr>
          <p:nvPr>
            <p:ph type="subTitle" idx="1"/>
          </p:nvPr>
        </p:nvSpPr>
        <p:spPr>
          <a:xfrm>
            <a:off x="2207400" y="3046095"/>
            <a:ext cx="2604630" cy="655320"/>
          </a:xfrm>
        </p:spPr>
        <p:txBody>
          <a:bodyPr>
            <a:normAutofit/>
          </a:bodyPr>
          <a:lstStyle/>
          <a:p>
            <a:pPr algn="l"/>
            <a:endParaRPr lang="en-US"/>
          </a:p>
        </p:txBody>
      </p:sp>
      <p:pic>
        <p:nvPicPr>
          <p:cNvPr id="5" name="Picture 4" descr="Scribbles on a notebook">
            <a:extLst>
              <a:ext uri="{FF2B5EF4-FFF2-40B4-BE49-F238E27FC236}">
                <a16:creationId xmlns:a16="http://schemas.microsoft.com/office/drawing/2014/main" id="{7B6F45F3-98C0-E656-D1C0-AB677D13AB5C}"/>
              </a:ext>
            </a:extLst>
          </p:cNvPr>
          <p:cNvPicPr>
            <a:picLocks noChangeAspect="1"/>
          </p:cNvPicPr>
          <p:nvPr/>
        </p:nvPicPr>
        <p:blipFill>
          <a:blip r:embed="rId2"/>
          <a:srcRect l="21334" r="32146" b="-1"/>
          <a:stretch/>
        </p:blipFill>
        <p:spPr>
          <a:xfrm>
            <a:off x="0" y="1114429"/>
            <a:ext cx="1940560" cy="2857496"/>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 name="TextBox 3">
            <a:extLst>
              <a:ext uri="{FF2B5EF4-FFF2-40B4-BE49-F238E27FC236}">
                <a16:creationId xmlns:a16="http://schemas.microsoft.com/office/drawing/2014/main" id="{0C89B078-0657-3D65-94F6-FDF308469ED8}"/>
              </a:ext>
            </a:extLst>
          </p:cNvPr>
          <p:cNvSpPr txBox="1"/>
          <p:nvPr/>
        </p:nvSpPr>
        <p:spPr>
          <a:xfrm>
            <a:off x="3588224" y="4538275"/>
            <a:ext cx="1549392" cy="276999"/>
          </a:xfrm>
          <a:prstGeom prst="rect">
            <a:avLst/>
          </a:prstGeom>
          <a:noFill/>
        </p:spPr>
        <p:txBody>
          <a:bodyPr wrap="square" rtlCol="0">
            <a:spAutoFit/>
          </a:bodyPr>
          <a:lstStyle/>
          <a:p>
            <a:r>
              <a:rPr lang="en-US" sz="1200" dirty="0">
                <a:solidFill>
                  <a:srgbClr val="C00000"/>
                </a:solidFill>
                <a:latin typeface="Cambria" panose="02040503050406030204" pitchFamily="18" charset="0"/>
                <a:ea typeface="Cambria" panose="02040503050406030204" pitchFamily="18" charset="0"/>
              </a:rPr>
              <a:t>#FDIC2025</a:t>
            </a:r>
          </a:p>
        </p:txBody>
      </p:sp>
    </p:spTree>
    <p:extLst>
      <p:ext uri="{BB962C8B-B14F-4D97-AF65-F5344CB8AC3E}">
        <p14:creationId xmlns:p14="http://schemas.microsoft.com/office/powerpoint/2010/main" val="135813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AFD71-52D1-ACA7-12B1-8E45B930AB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ADA33B-1BEF-B368-4691-CD4D0AD01A29}"/>
              </a:ext>
            </a:extLst>
          </p:cNvPr>
          <p:cNvSpPr>
            <a:spLocks noGrp="1"/>
          </p:cNvSpPr>
          <p:nvPr>
            <p:ph type="title"/>
          </p:nvPr>
        </p:nvSpPr>
        <p:spPr>
          <a:xfrm>
            <a:off x="254317" y="203454"/>
            <a:ext cx="4577715" cy="276999"/>
          </a:xfrm>
          <a:ln>
            <a:solidFill>
              <a:schemeClr val="accent2"/>
            </a:solidFill>
          </a:ln>
        </p:spPr>
        <p:txBody>
          <a:bodyPr/>
          <a:lstStyle/>
          <a:p>
            <a:pPr algn="ctr"/>
            <a:r>
              <a:rPr lang="en-US" b="1" i="1" dirty="0"/>
              <a:t>Inendino v. City of Chicago - An Introduction</a:t>
            </a:r>
          </a:p>
        </p:txBody>
      </p:sp>
      <p:sp>
        <p:nvSpPr>
          <p:cNvPr id="3" name="Text Placeholder 2">
            <a:extLst>
              <a:ext uri="{FF2B5EF4-FFF2-40B4-BE49-F238E27FC236}">
                <a16:creationId xmlns:a16="http://schemas.microsoft.com/office/drawing/2014/main" id="{9B2626B0-6BFD-314D-1BE2-2AB484BE75CB}"/>
              </a:ext>
            </a:extLst>
          </p:cNvPr>
          <p:cNvSpPr>
            <a:spLocks noGrp="1"/>
          </p:cNvSpPr>
          <p:nvPr>
            <p:ph type="body" idx="1"/>
          </p:nvPr>
        </p:nvSpPr>
        <p:spPr>
          <a:xfrm>
            <a:off x="254317" y="866776"/>
            <a:ext cx="4577715" cy="3693319"/>
          </a:xfrm>
        </p:spPr>
        <p:txBody>
          <a:bodyPr/>
          <a:lstStyle/>
          <a:p>
            <a:r>
              <a:rPr lang="en-US" sz="2000" b="1" dirty="0"/>
              <a:t>*FF had unblemished career</a:t>
            </a:r>
          </a:p>
          <a:p>
            <a:endParaRPr lang="en-US" sz="2000" b="1" dirty="0"/>
          </a:p>
          <a:p>
            <a:r>
              <a:rPr lang="en-US" sz="2000" b="1" dirty="0"/>
              <a:t>*FF responded to someone else’s FB post, which escalated &amp; resulted in two citizen complaints</a:t>
            </a:r>
          </a:p>
          <a:p>
            <a:endParaRPr lang="en-US" sz="2000" b="1" dirty="0"/>
          </a:p>
          <a:p>
            <a:r>
              <a:rPr lang="en-US" sz="2000" b="1" dirty="0"/>
              <a:t>*FF FB page identified him as a Chicago FF</a:t>
            </a:r>
          </a:p>
          <a:p>
            <a:endParaRPr lang="en-US" sz="2000" b="1" dirty="0"/>
          </a:p>
          <a:p>
            <a:r>
              <a:rPr lang="en-US" sz="2000" b="1" dirty="0"/>
              <a:t>*City investigated, and reviewed FB direct posts by FF</a:t>
            </a:r>
          </a:p>
          <a:p>
            <a:endParaRPr lang="en-US" sz="2000" b="1" dirty="0"/>
          </a:p>
          <a:p>
            <a:r>
              <a:rPr lang="en-US" sz="2000" b="1" dirty="0"/>
              <a:t>*FF terminated </a:t>
            </a:r>
          </a:p>
        </p:txBody>
      </p:sp>
      <p:sp>
        <p:nvSpPr>
          <p:cNvPr id="4" name="TextBox 3">
            <a:extLst>
              <a:ext uri="{FF2B5EF4-FFF2-40B4-BE49-F238E27FC236}">
                <a16:creationId xmlns:a16="http://schemas.microsoft.com/office/drawing/2014/main" id="{23EF0283-BF5E-1E27-18F0-CDAE7D2D6005}"/>
              </a:ext>
            </a:extLst>
          </p:cNvPr>
          <p:cNvSpPr txBox="1"/>
          <p:nvPr/>
        </p:nvSpPr>
        <p:spPr>
          <a:xfrm>
            <a:off x="2082800" y="2087033"/>
            <a:ext cx="914400" cy="914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780374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BA0CE-17A2-1E62-7CD2-28B609714732}"/>
              </a:ext>
            </a:extLst>
          </p:cNvPr>
          <p:cNvSpPr>
            <a:spLocks noGrp="1"/>
          </p:cNvSpPr>
          <p:nvPr>
            <p:ph type="title"/>
          </p:nvPr>
        </p:nvSpPr>
        <p:spPr>
          <a:xfrm>
            <a:off x="254317" y="409575"/>
            <a:ext cx="4577715" cy="276999"/>
          </a:xfrm>
          <a:ln>
            <a:solidFill>
              <a:srgbClr val="C00000"/>
            </a:solidFill>
          </a:ln>
        </p:spPr>
        <p:txBody>
          <a:bodyPr/>
          <a:lstStyle/>
          <a:p>
            <a:pPr algn="ctr"/>
            <a:r>
              <a:rPr lang="en-US" b="1" dirty="0"/>
              <a:t>After-Action Review Personnel Issue Template</a:t>
            </a:r>
          </a:p>
        </p:txBody>
      </p:sp>
      <p:sp>
        <p:nvSpPr>
          <p:cNvPr id="3" name="Text Placeholder 2">
            <a:extLst>
              <a:ext uri="{FF2B5EF4-FFF2-40B4-BE49-F238E27FC236}">
                <a16:creationId xmlns:a16="http://schemas.microsoft.com/office/drawing/2014/main" id="{8D224E5C-CDEE-4EC1-9A61-6D380716E124}"/>
              </a:ext>
            </a:extLst>
          </p:cNvPr>
          <p:cNvSpPr>
            <a:spLocks noGrp="1"/>
          </p:cNvSpPr>
          <p:nvPr>
            <p:ph type="body" idx="1"/>
          </p:nvPr>
        </p:nvSpPr>
        <p:spPr>
          <a:xfrm>
            <a:off x="254317" y="942975"/>
            <a:ext cx="4577715" cy="3827871"/>
          </a:xfrm>
        </p:spPr>
        <p:txBody>
          <a:bodyPr/>
          <a:lstStyle/>
          <a:p>
            <a:pPr marL="342900" indent="-342900">
              <a:buAutoNum type="arabicParenBoth"/>
            </a:pPr>
            <a:r>
              <a:rPr lang="en-US" b="1" dirty="0"/>
              <a:t>What plans were in place “pre-entry” to address the issue(s)?</a:t>
            </a:r>
          </a:p>
          <a:p>
            <a:pPr lvl="1"/>
            <a:r>
              <a:rPr lang="en-US" b="1" dirty="0"/>
              <a:t>*Identify issue(s)</a:t>
            </a:r>
          </a:p>
          <a:p>
            <a:pPr lvl="1"/>
            <a:r>
              <a:rPr lang="en-US" b="1" dirty="0"/>
              <a:t>*Pre-planning</a:t>
            </a:r>
          </a:p>
          <a:p>
            <a:pPr lvl="1"/>
            <a:r>
              <a:rPr lang="en-US" b="1" dirty="0"/>
              <a:t>*Training</a:t>
            </a:r>
          </a:p>
          <a:p>
            <a:pPr marL="342900" indent="-342900">
              <a:buAutoNum type="arabicParenBoth"/>
            </a:pPr>
            <a:r>
              <a:rPr lang="en-US" b="1" dirty="0"/>
              <a:t>Under those plans, what should have happened?</a:t>
            </a:r>
          </a:p>
          <a:p>
            <a:pPr marL="342900" indent="-342900">
              <a:buAutoNum type="arabicParenBoth"/>
            </a:pPr>
            <a:r>
              <a:rPr lang="en-US" b="1" dirty="0"/>
              <a:t>What actually happened?</a:t>
            </a:r>
          </a:p>
          <a:p>
            <a:pPr marL="342900" indent="-342900">
              <a:buAutoNum type="arabicParenBoth"/>
            </a:pPr>
            <a:r>
              <a:rPr lang="en-US" b="1" dirty="0"/>
              <a:t>Why did it happen that way?</a:t>
            </a:r>
          </a:p>
          <a:p>
            <a:pPr marL="342900" indent="-342900">
              <a:buAutoNum type="arabicParenBoth"/>
            </a:pPr>
            <a:r>
              <a:rPr lang="en-US" b="1" dirty="0"/>
              <a:t>How can we improve our response next time?</a:t>
            </a:r>
          </a:p>
          <a:p>
            <a:pPr marL="342900" indent="-342900">
              <a:buAutoNum type="arabicParenBoth"/>
            </a:pPr>
            <a:r>
              <a:rPr lang="en-US" b="1" dirty="0"/>
              <a:t>What went well?</a:t>
            </a:r>
          </a:p>
          <a:p>
            <a:pPr marL="342900" indent="-342900">
              <a:buAutoNum type="arabicParenBoth"/>
            </a:pPr>
            <a:r>
              <a:rPr lang="en-US" b="1" dirty="0"/>
              <a:t>Reflections</a:t>
            </a:r>
          </a:p>
        </p:txBody>
      </p:sp>
      <p:sp>
        <p:nvSpPr>
          <p:cNvPr id="5" name="TextBox 4">
            <a:extLst>
              <a:ext uri="{FF2B5EF4-FFF2-40B4-BE49-F238E27FC236}">
                <a16:creationId xmlns:a16="http://schemas.microsoft.com/office/drawing/2014/main" id="{898125B2-32B6-5E2B-8AC4-2BBF251DC92C}"/>
              </a:ext>
            </a:extLst>
          </p:cNvPr>
          <p:cNvSpPr txBox="1"/>
          <p:nvPr/>
        </p:nvSpPr>
        <p:spPr>
          <a:xfrm>
            <a:off x="2463483" y="4143375"/>
            <a:ext cx="2362200" cy="1015663"/>
          </a:xfrm>
          <a:prstGeom prst="rect">
            <a:avLst/>
          </a:prstGeom>
          <a:noFill/>
        </p:spPr>
        <p:txBody>
          <a:bodyPr wrap="square" rtlCol="0">
            <a:spAutoFit/>
          </a:bodyPr>
          <a:lstStyle/>
          <a:p>
            <a:r>
              <a:rPr lang="en-US" sz="1400" i="1" dirty="0">
                <a:solidFill>
                  <a:srgbClr val="C00000"/>
                </a:solidFill>
              </a:rPr>
              <a:t>Revised, Original Source -</a:t>
            </a:r>
            <a:r>
              <a:rPr lang="en-US" sz="1400" i="1" dirty="0" err="1">
                <a:solidFill>
                  <a:srgbClr val="C00000"/>
                </a:solidFill>
              </a:rPr>
              <a:t>FireEngineering</a:t>
            </a:r>
            <a:r>
              <a:rPr lang="en-US" sz="1400" i="1" dirty="0">
                <a:solidFill>
                  <a:srgbClr val="C00000"/>
                </a:solidFill>
              </a:rPr>
              <a:t>, 5/1/18, Adam Lareau &amp; Brice Long</a:t>
            </a:r>
          </a:p>
          <a:p>
            <a:endParaRPr lang="en-US" dirty="0"/>
          </a:p>
        </p:txBody>
      </p:sp>
    </p:spTree>
    <p:extLst>
      <p:ext uri="{BB962C8B-B14F-4D97-AF65-F5344CB8AC3E}">
        <p14:creationId xmlns:p14="http://schemas.microsoft.com/office/powerpoint/2010/main" val="583718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FEBB3-A2FB-DC83-6AEE-024C9D9BCB7B}"/>
              </a:ext>
            </a:extLst>
          </p:cNvPr>
          <p:cNvSpPr>
            <a:spLocks noGrp="1"/>
          </p:cNvSpPr>
          <p:nvPr>
            <p:ph type="title"/>
          </p:nvPr>
        </p:nvSpPr>
        <p:spPr>
          <a:xfrm>
            <a:off x="254317" y="203454"/>
            <a:ext cx="4577715" cy="276999"/>
          </a:xfrm>
        </p:spPr>
        <p:txBody>
          <a:bodyPr/>
          <a:lstStyle/>
          <a:p>
            <a:pPr algn="ctr"/>
            <a:r>
              <a:rPr lang="en-US" b="1" i="1" dirty="0"/>
              <a:t>First Amendment</a:t>
            </a:r>
          </a:p>
        </p:txBody>
      </p:sp>
      <p:sp>
        <p:nvSpPr>
          <p:cNvPr id="6" name="Content Placeholder 5"/>
          <p:cNvSpPr>
            <a:spLocks noGrp="1"/>
          </p:cNvSpPr>
          <p:nvPr>
            <p:ph type="body" idx="1"/>
          </p:nvPr>
        </p:nvSpPr>
        <p:spPr>
          <a:xfrm>
            <a:off x="254317" y="1169860"/>
            <a:ext cx="4577715" cy="3583115"/>
          </a:xfrm>
        </p:spPr>
        <p:txBody>
          <a:bodyPr>
            <a:normAutofit/>
          </a:bodyPr>
          <a:lstStyle>
            <a:defPPr>
              <a:defRPr lang="en-US"/>
            </a:defPPr>
            <a:lvl1pPr marL="0" algn="l" defTabSz="650413" rtl="0" eaLnBrk="1" latinLnBrk="0" hangingPunct="1">
              <a:defRPr sz="1280" kern="1200">
                <a:solidFill>
                  <a:schemeClr val="tx1"/>
                </a:solidFill>
                <a:latin typeface="+mn-lt"/>
                <a:ea typeface="+mn-ea"/>
                <a:cs typeface="+mn-cs"/>
              </a:defRPr>
            </a:lvl1pPr>
            <a:lvl2pPr marL="325206" algn="l" defTabSz="650413" rtl="0" eaLnBrk="1" latinLnBrk="0" hangingPunct="1">
              <a:defRPr sz="1280" kern="1200">
                <a:solidFill>
                  <a:schemeClr val="tx1"/>
                </a:solidFill>
                <a:latin typeface="+mn-lt"/>
                <a:ea typeface="+mn-ea"/>
                <a:cs typeface="+mn-cs"/>
              </a:defRPr>
            </a:lvl2pPr>
            <a:lvl3pPr marL="650413" algn="l" defTabSz="650413" rtl="0" eaLnBrk="1" latinLnBrk="0" hangingPunct="1">
              <a:defRPr sz="1280" kern="1200">
                <a:solidFill>
                  <a:schemeClr val="tx1"/>
                </a:solidFill>
                <a:latin typeface="+mn-lt"/>
                <a:ea typeface="+mn-ea"/>
                <a:cs typeface="+mn-cs"/>
              </a:defRPr>
            </a:lvl3pPr>
            <a:lvl4pPr marL="975619" algn="l" defTabSz="650413" rtl="0" eaLnBrk="1" latinLnBrk="0" hangingPunct="1">
              <a:defRPr sz="1280" kern="1200">
                <a:solidFill>
                  <a:schemeClr val="tx1"/>
                </a:solidFill>
                <a:latin typeface="+mn-lt"/>
                <a:ea typeface="+mn-ea"/>
                <a:cs typeface="+mn-cs"/>
              </a:defRPr>
            </a:lvl4pPr>
            <a:lvl5pPr marL="1300825" algn="l" defTabSz="650413" rtl="0" eaLnBrk="1" latinLnBrk="0" hangingPunct="1">
              <a:defRPr sz="1280" kern="1200">
                <a:solidFill>
                  <a:schemeClr val="tx1"/>
                </a:solidFill>
                <a:latin typeface="+mn-lt"/>
                <a:ea typeface="+mn-ea"/>
                <a:cs typeface="+mn-cs"/>
              </a:defRPr>
            </a:lvl5pPr>
            <a:lvl6pPr marL="1626032" algn="l" defTabSz="650413" rtl="0" eaLnBrk="1" latinLnBrk="0" hangingPunct="1">
              <a:defRPr sz="1280" kern="1200">
                <a:solidFill>
                  <a:schemeClr val="tx1"/>
                </a:solidFill>
                <a:latin typeface="+mn-lt"/>
                <a:ea typeface="+mn-ea"/>
                <a:cs typeface="+mn-cs"/>
              </a:defRPr>
            </a:lvl6pPr>
            <a:lvl7pPr marL="1951238" algn="l" defTabSz="650413" rtl="0" eaLnBrk="1" latinLnBrk="0" hangingPunct="1">
              <a:defRPr sz="1280" kern="1200">
                <a:solidFill>
                  <a:schemeClr val="tx1"/>
                </a:solidFill>
                <a:latin typeface="+mn-lt"/>
                <a:ea typeface="+mn-ea"/>
                <a:cs typeface="+mn-cs"/>
              </a:defRPr>
            </a:lvl7pPr>
            <a:lvl8pPr marL="2276445" algn="l" defTabSz="650413" rtl="0" eaLnBrk="1" latinLnBrk="0" hangingPunct="1">
              <a:defRPr sz="1280" kern="1200">
                <a:solidFill>
                  <a:schemeClr val="tx1"/>
                </a:solidFill>
                <a:latin typeface="+mn-lt"/>
                <a:ea typeface="+mn-ea"/>
                <a:cs typeface="+mn-cs"/>
              </a:defRPr>
            </a:lvl8pPr>
            <a:lvl9pPr marL="2601651" algn="l" defTabSz="650413" rtl="0" eaLnBrk="1" latinLnBrk="0" hangingPunct="1">
              <a:defRPr sz="1280" kern="1200">
                <a:solidFill>
                  <a:schemeClr val="tx1"/>
                </a:solidFill>
                <a:latin typeface="+mn-lt"/>
                <a:ea typeface="+mn-ea"/>
                <a:cs typeface="+mn-cs"/>
              </a:defRPr>
            </a:lvl9pPr>
          </a:lstStyle>
          <a:p>
            <a:r>
              <a:rPr lang="en-US" b="1" i="1" dirty="0"/>
              <a:t>Congress shall make no law respecting an establishment of religion, or prohibiting the free exercise thereof; or abridging the freedom of speech, or of the press; or the right of the people peaceably to assemble, and to petition the government for a redress of grievances.</a:t>
            </a:r>
          </a:p>
          <a:p>
            <a:endParaRPr lang="en-US" b="1" i="1" dirty="0"/>
          </a:p>
          <a:p>
            <a:endParaRPr lang="en-US" b="1" i="1" dirty="0"/>
          </a:p>
          <a:p>
            <a:endParaRPr lang="en-US" b="1" i="1" dirty="0"/>
          </a:p>
          <a:p>
            <a:endParaRPr lang="en-US" b="1" i="1" dirty="0"/>
          </a:p>
          <a:p>
            <a:endParaRPr lang="en-US" dirty="0"/>
          </a:p>
        </p:txBody>
      </p:sp>
      <p:pic>
        <p:nvPicPr>
          <p:cNvPr id="7" name="Picture 6" descr="A scroll of paper with writing&#10;&#10;AI-generated content may be incorrect.">
            <a:extLst>
              <a:ext uri="{FF2B5EF4-FFF2-40B4-BE49-F238E27FC236}">
                <a16:creationId xmlns:a16="http://schemas.microsoft.com/office/drawing/2014/main" id="{66173EB5-265C-5A86-2EC9-797FD91C09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03" y="2543175"/>
            <a:ext cx="3368041" cy="1981200"/>
          </a:xfrm>
          <a:prstGeom prst="rect">
            <a:avLst/>
          </a:prstGeom>
        </p:spPr>
      </p:pic>
    </p:spTree>
    <p:extLst>
      <p:ext uri="{BB962C8B-B14F-4D97-AF65-F5344CB8AC3E}">
        <p14:creationId xmlns:p14="http://schemas.microsoft.com/office/powerpoint/2010/main" val="2996918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defPPr>
              <a:defRPr lang="en-US"/>
            </a:defPPr>
            <a:lvl1pPr marL="0" algn="l" defTabSz="650413" rtl="0" eaLnBrk="1" latinLnBrk="0" hangingPunct="1">
              <a:defRPr sz="1280" kern="1200">
                <a:solidFill>
                  <a:schemeClr val="tx1"/>
                </a:solidFill>
                <a:latin typeface="+mn-lt"/>
                <a:ea typeface="+mn-ea"/>
                <a:cs typeface="+mn-cs"/>
              </a:defRPr>
            </a:lvl1pPr>
            <a:lvl2pPr marL="325206" algn="l" defTabSz="650413" rtl="0" eaLnBrk="1" latinLnBrk="0" hangingPunct="1">
              <a:defRPr sz="1280" kern="1200">
                <a:solidFill>
                  <a:schemeClr val="tx1"/>
                </a:solidFill>
                <a:latin typeface="+mn-lt"/>
                <a:ea typeface="+mn-ea"/>
                <a:cs typeface="+mn-cs"/>
              </a:defRPr>
            </a:lvl2pPr>
            <a:lvl3pPr marL="650413" algn="l" defTabSz="650413" rtl="0" eaLnBrk="1" latinLnBrk="0" hangingPunct="1">
              <a:defRPr sz="1280" kern="1200">
                <a:solidFill>
                  <a:schemeClr val="tx1"/>
                </a:solidFill>
                <a:latin typeface="+mn-lt"/>
                <a:ea typeface="+mn-ea"/>
                <a:cs typeface="+mn-cs"/>
              </a:defRPr>
            </a:lvl3pPr>
            <a:lvl4pPr marL="975619" algn="l" defTabSz="650413" rtl="0" eaLnBrk="1" latinLnBrk="0" hangingPunct="1">
              <a:defRPr sz="1280" kern="1200">
                <a:solidFill>
                  <a:schemeClr val="tx1"/>
                </a:solidFill>
                <a:latin typeface="+mn-lt"/>
                <a:ea typeface="+mn-ea"/>
                <a:cs typeface="+mn-cs"/>
              </a:defRPr>
            </a:lvl4pPr>
            <a:lvl5pPr marL="1300825" algn="l" defTabSz="650413" rtl="0" eaLnBrk="1" latinLnBrk="0" hangingPunct="1">
              <a:defRPr sz="1280" kern="1200">
                <a:solidFill>
                  <a:schemeClr val="tx1"/>
                </a:solidFill>
                <a:latin typeface="+mn-lt"/>
                <a:ea typeface="+mn-ea"/>
                <a:cs typeface="+mn-cs"/>
              </a:defRPr>
            </a:lvl5pPr>
            <a:lvl6pPr marL="1626032" algn="l" defTabSz="650413" rtl="0" eaLnBrk="1" latinLnBrk="0" hangingPunct="1">
              <a:defRPr sz="1280" kern="1200">
                <a:solidFill>
                  <a:schemeClr val="tx1"/>
                </a:solidFill>
                <a:latin typeface="+mn-lt"/>
                <a:ea typeface="+mn-ea"/>
                <a:cs typeface="+mn-cs"/>
              </a:defRPr>
            </a:lvl6pPr>
            <a:lvl7pPr marL="1951238" algn="l" defTabSz="650413" rtl="0" eaLnBrk="1" latinLnBrk="0" hangingPunct="1">
              <a:defRPr sz="1280" kern="1200">
                <a:solidFill>
                  <a:schemeClr val="tx1"/>
                </a:solidFill>
                <a:latin typeface="+mn-lt"/>
                <a:ea typeface="+mn-ea"/>
                <a:cs typeface="+mn-cs"/>
              </a:defRPr>
            </a:lvl7pPr>
            <a:lvl8pPr marL="2276445" algn="l" defTabSz="650413" rtl="0" eaLnBrk="1" latinLnBrk="0" hangingPunct="1">
              <a:defRPr sz="1280" kern="1200">
                <a:solidFill>
                  <a:schemeClr val="tx1"/>
                </a:solidFill>
                <a:latin typeface="+mn-lt"/>
                <a:ea typeface="+mn-ea"/>
                <a:cs typeface="+mn-cs"/>
              </a:defRPr>
            </a:lvl8pPr>
            <a:lvl9pPr marL="2601651" algn="l" defTabSz="650413" rtl="0" eaLnBrk="1" latinLnBrk="0" hangingPunct="1">
              <a:defRPr sz="1280" kern="1200">
                <a:solidFill>
                  <a:schemeClr val="tx1"/>
                </a:solidFill>
                <a:latin typeface="+mn-lt"/>
                <a:ea typeface="+mn-ea"/>
                <a:cs typeface="+mn-cs"/>
              </a:defRPr>
            </a:lvl9pPr>
          </a:lstStyle>
          <a:p>
            <a:pPr marL="254020" lvl="1" indent="0" algn="ctr" eaLnBrk="0" hangingPunct="0"/>
            <a:r>
              <a:rPr lang="en-US" sz="1778" b="1" dirty="0">
                <a:cs typeface="Times New Roman" pitchFamily="18" charset="0"/>
              </a:rPr>
              <a:t>Starting Point – </a:t>
            </a:r>
            <a:br>
              <a:rPr lang="en-US" sz="1778" b="1" dirty="0">
                <a:cs typeface="Times New Roman" pitchFamily="18" charset="0"/>
              </a:rPr>
            </a:br>
            <a:r>
              <a:rPr lang="en-US" sz="1778" b="1" dirty="0">
                <a:cs typeface="Times New Roman" pitchFamily="18" charset="0"/>
              </a:rPr>
              <a:t>Public Employees &amp; Free Speech</a:t>
            </a:r>
          </a:p>
        </p:txBody>
      </p:sp>
      <p:sp>
        <p:nvSpPr>
          <p:cNvPr id="3" name="Content Placeholder 2"/>
          <p:cNvSpPr>
            <a:spLocks noGrp="1"/>
          </p:cNvSpPr>
          <p:nvPr>
            <p:ph type="body" idx="1"/>
          </p:nvPr>
        </p:nvSpPr>
        <p:spPr/>
        <p:txBody>
          <a:bodyPr>
            <a:noAutofit/>
          </a:bodyPr>
          <a:lstStyle>
            <a:defPPr>
              <a:defRPr lang="en-US"/>
            </a:defPPr>
            <a:lvl1pPr marL="0" algn="l" defTabSz="650413" rtl="0" eaLnBrk="1" latinLnBrk="0" hangingPunct="1">
              <a:defRPr sz="1280" kern="1200">
                <a:solidFill>
                  <a:schemeClr val="tx1"/>
                </a:solidFill>
                <a:latin typeface="+mn-lt"/>
                <a:ea typeface="+mn-ea"/>
                <a:cs typeface="+mn-cs"/>
              </a:defRPr>
            </a:lvl1pPr>
            <a:lvl2pPr marL="325206" algn="l" defTabSz="650413" rtl="0" eaLnBrk="1" latinLnBrk="0" hangingPunct="1">
              <a:defRPr sz="1280" kern="1200">
                <a:solidFill>
                  <a:schemeClr val="tx1"/>
                </a:solidFill>
                <a:latin typeface="+mn-lt"/>
                <a:ea typeface="+mn-ea"/>
                <a:cs typeface="+mn-cs"/>
              </a:defRPr>
            </a:lvl2pPr>
            <a:lvl3pPr marL="650413" algn="l" defTabSz="650413" rtl="0" eaLnBrk="1" latinLnBrk="0" hangingPunct="1">
              <a:defRPr sz="1280" kern="1200">
                <a:solidFill>
                  <a:schemeClr val="tx1"/>
                </a:solidFill>
                <a:latin typeface="+mn-lt"/>
                <a:ea typeface="+mn-ea"/>
                <a:cs typeface="+mn-cs"/>
              </a:defRPr>
            </a:lvl3pPr>
            <a:lvl4pPr marL="975619" algn="l" defTabSz="650413" rtl="0" eaLnBrk="1" latinLnBrk="0" hangingPunct="1">
              <a:defRPr sz="1280" kern="1200">
                <a:solidFill>
                  <a:schemeClr val="tx1"/>
                </a:solidFill>
                <a:latin typeface="+mn-lt"/>
                <a:ea typeface="+mn-ea"/>
                <a:cs typeface="+mn-cs"/>
              </a:defRPr>
            </a:lvl4pPr>
            <a:lvl5pPr marL="1300825" algn="l" defTabSz="650413" rtl="0" eaLnBrk="1" latinLnBrk="0" hangingPunct="1">
              <a:defRPr sz="1280" kern="1200">
                <a:solidFill>
                  <a:schemeClr val="tx1"/>
                </a:solidFill>
                <a:latin typeface="+mn-lt"/>
                <a:ea typeface="+mn-ea"/>
                <a:cs typeface="+mn-cs"/>
              </a:defRPr>
            </a:lvl5pPr>
            <a:lvl6pPr marL="1626032" algn="l" defTabSz="650413" rtl="0" eaLnBrk="1" latinLnBrk="0" hangingPunct="1">
              <a:defRPr sz="1280" kern="1200">
                <a:solidFill>
                  <a:schemeClr val="tx1"/>
                </a:solidFill>
                <a:latin typeface="+mn-lt"/>
                <a:ea typeface="+mn-ea"/>
                <a:cs typeface="+mn-cs"/>
              </a:defRPr>
            </a:lvl6pPr>
            <a:lvl7pPr marL="1951238" algn="l" defTabSz="650413" rtl="0" eaLnBrk="1" latinLnBrk="0" hangingPunct="1">
              <a:defRPr sz="1280" kern="1200">
                <a:solidFill>
                  <a:schemeClr val="tx1"/>
                </a:solidFill>
                <a:latin typeface="+mn-lt"/>
                <a:ea typeface="+mn-ea"/>
                <a:cs typeface="+mn-cs"/>
              </a:defRPr>
            </a:lvl7pPr>
            <a:lvl8pPr marL="2276445" algn="l" defTabSz="650413" rtl="0" eaLnBrk="1" latinLnBrk="0" hangingPunct="1">
              <a:defRPr sz="1280" kern="1200">
                <a:solidFill>
                  <a:schemeClr val="tx1"/>
                </a:solidFill>
                <a:latin typeface="+mn-lt"/>
                <a:ea typeface="+mn-ea"/>
                <a:cs typeface="+mn-cs"/>
              </a:defRPr>
            </a:lvl8pPr>
            <a:lvl9pPr marL="2601651" algn="l" defTabSz="650413" rtl="0" eaLnBrk="1" latinLnBrk="0" hangingPunct="1">
              <a:defRPr sz="1280" kern="1200">
                <a:solidFill>
                  <a:schemeClr val="tx1"/>
                </a:solidFill>
                <a:latin typeface="+mn-lt"/>
                <a:ea typeface="+mn-ea"/>
                <a:cs typeface="+mn-cs"/>
              </a:defRPr>
            </a:lvl9pPr>
          </a:lstStyle>
          <a:p>
            <a:pPr marL="254020" lvl="1" indent="0" eaLnBrk="0" hangingPunct="0">
              <a:buNone/>
            </a:pPr>
            <a:r>
              <a:rPr lang="en-US" sz="1400" b="1" u="sng" dirty="0">
                <a:cs typeface="Times New Roman" pitchFamily="18" charset="0"/>
              </a:rPr>
              <a:t>Pickering v. Board of Education</a:t>
            </a:r>
            <a:r>
              <a:rPr lang="en-US" sz="1400" b="1" dirty="0">
                <a:cs typeface="Times New Roman" pitchFamily="18" charset="0"/>
              </a:rPr>
              <a:t> (1968)</a:t>
            </a:r>
          </a:p>
          <a:p>
            <a:pPr marL="254020" lvl="1" indent="0" eaLnBrk="0" hangingPunct="0">
              <a:buNone/>
            </a:pPr>
            <a:r>
              <a:rPr lang="en-US" sz="1400" b="1" dirty="0">
                <a:cs typeface="Times New Roman" pitchFamily="18" charset="0"/>
              </a:rPr>
              <a:t>“As long as employees are speaking as citizens about matters of public concern, they must face only those speech restrictions that are necessary for their employers to operate efficiently and effectively.” </a:t>
            </a:r>
          </a:p>
          <a:p>
            <a:pPr marL="254020" lvl="1" indent="0" eaLnBrk="0" hangingPunct="0">
              <a:buNone/>
            </a:pPr>
            <a:endParaRPr lang="en-US" sz="1400" b="1" dirty="0">
              <a:cs typeface="Times New Roman" pitchFamily="18" charset="0"/>
            </a:endParaRPr>
          </a:p>
          <a:p>
            <a:pPr marL="254020" lvl="1" indent="0" eaLnBrk="0" hangingPunct="0">
              <a:buNone/>
            </a:pPr>
            <a:r>
              <a:rPr lang="en-US" sz="1400" b="1" u="sng" dirty="0" err="1">
                <a:cs typeface="Times New Roman" pitchFamily="18" charset="0"/>
              </a:rPr>
              <a:t>Garcetti</a:t>
            </a:r>
            <a:r>
              <a:rPr lang="en-US" sz="1400" b="1" u="sng" dirty="0">
                <a:cs typeface="Times New Roman" pitchFamily="18" charset="0"/>
              </a:rPr>
              <a:t> v. </a:t>
            </a:r>
            <a:r>
              <a:rPr lang="en-US" sz="1400" b="1" u="sng" dirty="0" err="1">
                <a:cs typeface="Times New Roman" pitchFamily="18" charset="0"/>
              </a:rPr>
              <a:t>Ceballos</a:t>
            </a:r>
            <a:r>
              <a:rPr lang="en-US" sz="1400" b="1" dirty="0">
                <a:cs typeface="Times New Roman" pitchFamily="18" charset="0"/>
              </a:rPr>
              <a:t> (2006)</a:t>
            </a:r>
          </a:p>
          <a:p>
            <a:pPr marL="254020" lvl="1" indent="0" eaLnBrk="0" hangingPunct="0">
              <a:buNone/>
            </a:pPr>
            <a:r>
              <a:rPr lang="en-US" sz="1400" b="1" dirty="0">
                <a:cs typeface="Times New Roman" pitchFamily="18" charset="0"/>
              </a:rPr>
              <a:t>“When public employees make statements ‘pursuant to their official duties’ they are not speaking as citizens for First Amendment purposes and the Constitution does not insulate their communication from employer discipline.”</a:t>
            </a:r>
          </a:p>
        </p:txBody>
      </p:sp>
      <p:pic>
        <p:nvPicPr>
          <p:cNvPr id="5" name="Picture 4" descr="A blue and white building with columns&#10;&#10;AI-generated content may be incorrect.">
            <a:extLst>
              <a:ext uri="{FF2B5EF4-FFF2-40B4-BE49-F238E27FC236}">
                <a16:creationId xmlns:a16="http://schemas.microsoft.com/office/drawing/2014/main" id="{48CD6850-22AD-436D-E7D7-99D6EF16E8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200" y="3672759"/>
            <a:ext cx="1828800" cy="1021080"/>
          </a:xfrm>
          <a:prstGeom prst="rect">
            <a:avLst/>
          </a:prstGeom>
        </p:spPr>
      </p:pic>
    </p:spTree>
    <p:extLst>
      <p:ext uri="{BB962C8B-B14F-4D97-AF65-F5344CB8AC3E}">
        <p14:creationId xmlns:p14="http://schemas.microsoft.com/office/powerpoint/2010/main" val="2783141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B1B8696-7803-D02C-8EAD-A4B665A336B2}"/>
              </a:ext>
            </a:extLst>
          </p:cNvPr>
          <p:cNvGraphicFramePr>
            <a:graphicFrameLocks noChangeAspect="1"/>
          </p:cNvGraphicFramePr>
          <p:nvPr>
            <p:extLst>
              <p:ext uri="{D42A27DB-BD31-4B8C-83A1-F6EECF244321}">
                <p14:modId xmlns:p14="http://schemas.microsoft.com/office/powerpoint/2010/main" val="2126249659"/>
              </p:ext>
            </p:extLst>
          </p:nvPr>
        </p:nvGraphicFramePr>
        <p:xfrm>
          <a:off x="254001" y="1171575"/>
          <a:ext cx="4419600" cy="3351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3763B0CF-05BD-FA98-9A15-D6A8C86CF98C}"/>
              </a:ext>
            </a:extLst>
          </p:cNvPr>
          <p:cNvSpPr txBox="1"/>
          <p:nvPr/>
        </p:nvSpPr>
        <p:spPr>
          <a:xfrm>
            <a:off x="406400" y="333375"/>
            <a:ext cx="4114800" cy="646331"/>
          </a:xfrm>
          <a:prstGeom prst="rect">
            <a:avLst/>
          </a:prstGeom>
          <a:noFill/>
        </p:spPr>
        <p:txBody>
          <a:bodyPr wrap="square" rtlCol="0">
            <a:spAutoFit/>
          </a:bodyPr>
          <a:lstStyle/>
          <a:p>
            <a:pPr algn="ctr"/>
            <a:r>
              <a:rPr lang="en-US" dirty="0"/>
              <a:t>When the First Amendment Might Come into Play</a:t>
            </a:r>
          </a:p>
        </p:txBody>
      </p:sp>
    </p:spTree>
    <p:extLst>
      <p:ext uri="{BB962C8B-B14F-4D97-AF65-F5344CB8AC3E}">
        <p14:creationId xmlns:p14="http://schemas.microsoft.com/office/powerpoint/2010/main" val="14647451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12115421-6DA6-D4A6-1E9C-834824BAB643}"/>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2B9F587-41FE-B010-CD89-31AE1BE1D358}"/>
              </a:ext>
            </a:extLst>
          </p:cNvPr>
          <p:cNvGraphicFramePr/>
          <p:nvPr/>
        </p:nvGraphicFramePr>
        <p:xfrm>
          <a:off x="558800" y="561975"/>
          <a:ext cx="40386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97418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EE3241-08D6-1FB7-D17B-2A4BD2C436E4}"/>
              </a:ext>
            </a:extLst>
          </p:cNvPr>
          <p:cNvSpPr txBox="1"/>
          <p:nvPr/>
        </p:nvSpPr>
        <p:spPr>
          <a:xfrm>
            <a:off x="254000" y="-1952625"/>
            <a:ext cx="4902200" cy="6247864"/>
          </a:xfrm>
          <a:prstGeom prst="rect">
            <a:avLst/>
          </a:prstGeom>
          <a:noFill/>
        </p:spPr>
        <p:txBody>
          <a:bodyPr wrap="square">
            <a:spAutoFit/>
          </a:bodyPr>
          <a:lstStyle/>
          <a:p>
            <a:pPr marL="88265" marR="0" algn="just">
              <a:spcBef>
                <a:spcPts val="600"/>
              </a:spcBef>
              <a:buNone/>
            </a:pPr>
            <a:endParaRPr lang="en-US" sz="1800" dirty="0">
              <a:effectLst/>
              <a:latin typeface="+mj-lt"/>
              <a:ea typeface="Times New Roman" panose="02020603050405020304" pitchFamily="18" charset="0"/>
            </a:endParaRPr>
          </a:p>
          <a:p>
            <a:pPr marL="88265" marR="0" algn="just">
              <a:spcBef>
                <a:spcPts val="600"/>
              </a:spcBef>
              <a:buNone/>
            </a:pPr>
            <a:endParaRPr lang="en-US" dirty="0">
              <a:latin typeface="+mj-lt"/>
              <a:ea typeface="Times New Roman" panose="02020603050405020304" pitchFamily="18" charset="0"/>
            </a:endParaRPr>
          </a:p>
          <a:p>
            <a:pPr marL="88265" marR="0" algn="just">
              <a:spcBef>
                <a:spcPts val="600"/>
              </a:spcBef>
              <a:buNone/>
            </a:pPr>
            <a:endParaRPr lang="en-US" sz="1800" dirty="0">
              <a:effectLst/>
              <a:latin typeface="+mj-lt"/>
              <a:ea typeface="Times New Roman" panose="02020603050405020304" pitchFamily="18" charset="0"/>
            </a:endParaRPr>
          </a:p>
          <a:p>
            <a:pPr marL="88265" marR="0" algn="just">
              <a:spcBef>
                <a:spcPts val="600"/>
              </a:spcBef>
              <a:buNone/>
            </a:pPr>
            <a:endParaRPr lang="en-US" dirty="0">
              <a:latin typeface="+mj-lt"/>
              <a:ea typeface="Times New Roman" panose="02020603050405020304" pitchFamily="18" charset="0"/>
            </a:endParaRPr>
          </a:p>
          <a:p>
            <a:pPr marL="88265" marR="0" algn="just">
              <a:spcBef>
                <a:spcPts val="600"/>
              </a:spcBef>
              <a:buNone/>
            </a:pPr>
            <a:endParaRPr lang="en-US" sz="1800" dirty="0">
              <a:effectLst/>
              <a:latin typeface="+mj-lt"/>
              <a:ea typeface="Times New Roman" panose="02020603050405020304" pitchFamily="18" charset="0"/>
            </a:endParaRPr>
          </a:p>
          <a:p>
            <a:pPr marL="88265" marR="0" algn="just">
              <a:spcBef>
                <a:spcPts val="600"/>
              </a:spcBef>
              <a:buNone/>
            </a:pPr>
            <a:endParaRPr lang="en-US" dirty="0">
              <a:latin typeface="+mj-lt"/>
              <a:ea typeface="Times New Roman" panose="02020603050405020304" pitchFamily="18" charset="0"/>
            </a:endParaRPr>
          </a:p>
          <a:p>
            <a:pPr marL="88265" marR="0" algn="just">
              <a:spcBef>
                <a:spcPts val="600"/>
              </a:spcBef>
              <a:buNone/>
            </a:pPr>
            <a:endParaRPr lang="en-US" sz="1800" dirty="0">
              <a:effectLst/>
              <a:latin typeface="+mj-lt"/>
              <a:ea typeface="Times New Roman" panose="02020603050405020304" pitchFamily="18" charset="0"/>
            </a:endParaRPr>
          </a:p>
          <a:p>
            <a:pPr marL="88265" marR="0" algn="just">
              <a:spcBef>
                <a:spcPts val="600"/>
              </a:spcBef>
              <a:buNone/>
            </a:pPr>
            <a:endParaRPr lang="en-US" dirty="0">
              <a:latin typeface="+mj-lt"/>
              <a:ea typeface="Times New Roman" panose="02020603050405020304" pitchFamily="18" charset="0"/>
            </a:endParaRPr>
          </a:p>
          <a:p>
            <a:pPr marL="88265" marR="0" algn="just">
              <a:spcBef>
                <a:spcPts val="600"/>
              </a:spcBef>
              <a:buNone/>
            </a:pPr>
            <a:endParaRPr lang="en-US" sz="1800" dirty="0">
              <a:effectLst/>
              <a:latin typeface="+mj-lt"/>
              <a:ea typeface="Times New Roman" panose="02020603050405020304" pitchFamily="18" charset="0"/>
            </a:endParaRPr>
          </a:p>
          <a:p>
            <a:pPr marL="0" marR="0">
              <a:buNone/>
            </a:pPr>
            <a:r>
              <a:rPr lang="en-US" sz="1800" dirty="0">
                <a:effectLst/>
                <a:latin typeface="+mj-lt"/>
                <a:ea typeface="Times New Roman" panose="02020603050405020304" pitchFamily="18" charset="0"/>
              </a:rPr>
              <a:t> </a:t>
            </a:r>
          </a:p>
          <a:p>
            <a:pPr marL="545465" marR="549910" algn="just"/>
            <a:r>
              <a:rPr lang="en-US" sz="1800" b="1" dirty="0">
                <a:effectLst/>
                <a:latin typeface="+mj-lt"/>
                <a:ea typeface="Times New Roman" panose="02020603050405020304" pitchFamily="18" charset="0"/>
              </a:rPr>
              <a:t>Personal conduct, both on duty and off duty, must be such that preserves the reputation</a:t>
            </a:r>
            <a:r>
              <a:rPr lang="en-US" sz="1800" b="1" spc="-65" dirty="0">
                <a:effectLst/>
                <a:latin typeface="+mj-lt"/>
                <a:ea typeface="Times New Roman" panose="02020603050405020304" pitchFamily="18" charset="0"/>
              </a:rPr>
              <a:t> </a:t>
            </a:r>
            <a:r>
              <a:rPr lang="en-US" sz="1800" b="1" dirty="0">
                <a:effectLst/>
                <a:latin typeface="+mj-lt"/>
                <a:ea typeface="Times New Roman" panose="02020603050405020304" pitchFamily="18" charset="0"/>
              </a:rPr>
              <a:t>of</a:t>
            </a:r>
            <a:r>
              <a:rPr lang="en-US" sz="1800" b="1" spc="-60" dirty="0">
                <a:effectLst/>
                <a:latin typeface="+mj-lt"/>
                <a:ea typeface="Times New Roman" panose="02020603050405020304" pitchFamily="18" charset="0"/>
              </a:rPr>
              <a:t> </a:t>
            </a:r>
            <a:r>
              <a:rPr lang="en-US" sz="1800" b="1" dirty="0">
                <a:effectLst/>
                <a:latin typeface="+mj-lt"/>
                <a:ea typeface="Times New Roman" panose="02020603050405020304" pitchFamily="18" charset="0"/>
              </a:rPr>
              <a:t>the</a:t>
            </a:r>
            <a:r>
              <a:rPr lang="en-US" sz="1800" b="1" spc="-65" dirty="0">
                <a:effectLst/>
                <a:latin typeface="+mj-lt"/>
                <a:ea typeface="Times New Roman" panose="02020603050405020304" pitchFamily="18" charset="0"/>
              </a:rPr>
              <a:t> </a:t>
            </a:r>
            <a:r>
              <a:rPr lang="en-US" sz="1800" b="1" dirty="0">
                <a:effectLst/>
                <a:latin typeface="+mj-lt"/>
                <a:ea typeface="Times New Roman" panose="02020603050405020304" pitchFamily="18" charset="0"/>
              </a:rPr>
              <a:t>department</a:t>
            </a:r>
            <a:r>
              <a:rPr lang="en-US" sz="1800" b="1" spc="-65" dirty="0">
                <a:effectLst/>
                <a:latin typeface="+mj-lt"/>
                <a:ea typeface="Times New Roman" panose="02020603050405020304" pitchFamily="18" charset="0"/>
              </a:rPr>
              <a:t> </a:t>
            </a:r>
            <a:r>
              <a:rPr lang="en-US" sz="1800" b="1" dirty="0">
                <a:effectLst/>
                <a:latin typeface="+mj-lt"/>
                <a:ea typeface="Times New Roman" panose="02020603050405020304" pitchFamily="18" charset="0"/>
              </a:rPr>
              <a:t>and</a:t>
            </a:r>
            <a:r>
              <a:rPr lang="en-US" sz="1800" b="1" spc="-55" dirty="0">
                <a:effectLst/>
                <a:latin typeface="+mj-lt"/>
                <a:ea typeface="Times New Roman" panose="02020603050405020304" pitchFamily="18" charset="0"/>
              </a:rPr>
              <a:t> </a:t>
            </a:r>
            <a:r>
              <a:rPr lang="en-US" sz="1800" b="1" dirty="0">
                <a:effectLst/>
                <a:latin typeface="+mj-lt"/>
                <a:ea typeface="Times New Roman" panose="02020603050405020304" pitchFamily="18" charset="0"/>
              </a:rPr>
              <a:t>the</a:t>
            </a:r>
            <a:r>
              <a:rPr lang="en-US" sz="1800" b="1" spc="-65" dirty="0">
                <a:effectLst/>
                <a:latin typeface="+mj-lt"/>
                <a:ea typeface="Times New Roman" panose="02020603050405020304" pitchFamily="18" charset="0"/>
              </a:rPr>
              <a:t> </a:t>
            </a:r>
            <a:r>
              <a:rPr lang="en-US" sz="1800" b="1" dirty="0">
                <a:effectLst/>
                <a:latin typeface="+mj-lt"/>
                <a:ea typeface="Times New Roman" panose="02020603050405020304" pitchFamily="18" charset="0"/>
              </a:rPr>
              <a:t>confidence</a:t>
            </a:r>
            <a:r>
              <a:rPr lang="en-US" sz="1800" b="1" spc="-65" dirty="0">
                <a:effectLst/>
                <a:latin typeface="+mj-lt"/>
                <a:ea typeface="Times New Roman" panose="02020603050405020304" pitchFamily="18" charset="0"/>
              </a:rPr>
              <a:t> </a:t>
            </a:r>
            <a:r>
              <a:rPr lang="en-US" sz="1800" b="1" dirty="0">
                <a:effectLst/>
                <a:latin typeface="+mj-lt"/>
                <a:ea typeface="Times New Roman" panose="02020603050405020304" pitchFamily="18" charset="0"/>
              </a:rPr>
              <a:t>of</a:t>
            </a:r>
            <a:r>
              <a:rPr lang="en-US" sz="1800" b="1" spc="-65" dirty="0">
                <a:effectLst/>
                <a:latin typeface="+mj-lt"/>
                <a:ea typeface="Times New Roman" panose="02020603050405020304" pitchFamily="18" charset="0"/>
              </a:rPr>
              <a:t> </a:t>
            </a:r>
            <a:r>
              <a:rPr lang="en-US" sz="1800" b="1" dirty="0">
                <a:effectLst/>
                <a:latin typeface="+mj-lt"/>
                <a:ea typeface="Times New Roman" panose="02020603050405020304" pitchFamily="18" charset="0"/>
              </a:rPr>
              <a:t>the</a:t>
            </a:r>
            <a:r>
              <a:rPr lang="en-US" sz="1800" b="1" spc="-75" dirty="0">
                <a:effectLst/>
                <a:latin typeface="+mj-lt"/>
                <a:ea typeface="Times New Roman" panose="02020603050405020304" pitchFamily="18" charset="0"/>
              </a:rPr>
              <a:t> </a:t>
            </a:r>
            <a:r>
              <a:rPr lang="en-US" sz="1800" b="1" dirty="0">
                <a:effectLst/>
                <a:latin typeface="+mj-lt"/>
                <a:ea typeface="Times New Roman" panose="02020603050405020304" pitchFamily="18" charset="0"/>
              </a:rPr>
              <a:t>public</a:t>
            </a:r>
            <a:r>
              <a:rPr lang="en-US" sz="1800" b="1" spc="-60" dirty="0">
                <a:effectLst/>
                <a:latin typeface="+mj-lt"/>
                <a:ea typeface="Times New Roman" panose="02020603050405020304" pitchFamily="18" charset="0"/>
              </a:rPr>
              <a:t> </a:t>
            </a:r>
            <a:r>
              <a:rPr lang="en-US" sz="1800" b="1" dirty="0">
                <a:effectLst/>
                <a:latin typeface="+mj-lt"/>
                <a:ea typeface="Times New Roman" panose="02020603050405020304" pitchFamily="18" charset="0"/>
              </a:rPr>
              <a:t>in</a:t>
            </a:r>
            <a:r>
              <a:rPr lang="en-US" sz="1800" b="1" spc="-55" dirty="0">
                <a:effectLst/>
                <a:latin typeface="+mj-lt"/>
                <a:ea typeface="Times New Roman" panose="02020603050405020304" pitchFamily="18" charset="0"/>
              </a:rPr>
              <a:t> </a:t>
            </a:r>
            <a:r>
              <a:rPr lang="en-US" sz="1800" b="1" dirty="0">
                <a:effectLst/>
                <a:latin typeface="+mj-lt"/>
                <a:ea typeface="Times New Roman" panose="02020603050405020304" pitchFamily="18" charset="0"/>
              </a:rPr>
              <a:t>whose</a:t>
            </a:r>
            <a:r>
              <a:rPr lang="en-US" sz="1800" b="1" spc="-65" dirty="0">
                <a:effectLst/>
                <a:latin typeface="+mj-lt"/>
                <a:ea typeface="Times New Roman" panose="02020603050405020304" pitchFamily="18" charset="0"/>
              </a:rPr>
              <a:t> </a:t>
            </a:r>
            <a:r>
              <a:rPr lang="en-US" sz="1800" b="1" dirty="0">
                <a:effectLst/>
                <a:latin typeface="+mj-lt"/>
                <a:ea typeface="Times New Roman" panose="02020603050405020304" pitchFamily="18" charset="0"/>
              </a:rPr>
              <a:t>service</a:t>
            </a:r>
            <a:r>
              <a:rPr lang="en-US" sz="1800" b="1" spc="-65" dirty="0">
                <a:effectLst/>
                <a:latin typeface="+mj-lt"/>
                <a:ea typeface="Times New Roman" panose="02020603050405020304" pitchFamily="18" charset="0"/>
              </a:rPr>
              <a:t> </a:t>
            </a:r>
            <a:r>
              <a:rPr lang="en-US" sz="1800" b="1" dirty="0">
                <a:effectLst/>
                <a:latin typeface="+mj-lt"/>
                <a:ea typeface="Times New Roman" panose="02020603050405020304" pitchFamily="18" charset="0"/>
              </a:rPr>
              <a:t>their duty is founded. The goal of the most professional, efficient and service-oriented department</a:t>
            </a:r>
            <a:r>
              <a:rPr lang="en-US" sz="1800" b="1" spc="-75" dirty="0">
                <a:effectLst/>
                <a:latin typeface="+mj-lt"/>
                <a:ea typeface="Times New Roman" panose="02020603050405020304" pitchFamily="18" charset="0"/>
              </a:rPr>
              <a:t> </a:t>
            </a:r>
            <a:r>
              <a:rPr lang="en-US" sz="1800" b="1" dirty="0">
                <a:effectLst/>
                <a:latin typeface="+mj-lt"/>
                <a:ea typeface="Times New Roman" panose="02020603050405020304" pitchFamily="18" charset="0"/>
              </a:rPr>
              <a:t>possible</a:t>
            </a:r>
            <a:r>
              <a:rPr lang="en-US" sz="1800" b="1" spc="-65" dirty="0">
                <a:effectLst/>
                <a:latin typeface="+mj-lt"/>
                <a:ea typeface="Times New Roman" panose="02020603050405020304" pitchFamily="18" charset="0"/>
              </a:rPr>
              <a:t> </a:t>
            </a:r>
            <a:r>
              <a:rPr lang="en-US" sz="1800" b="1" dirty="0">
                <a:effectLst/>
                <a:latin typeface="+mj-lt"/>
                <a:ea typeface="Times New Roman" panose="02020603050405020304" pitchFamily="18" charset="0"/>
              </a:rPr>
              <a:t>is</a:t>
            </a:r>
            <a:r>
              <a:rPr lang="en-US" sz="1800" b="1" spc="-70" dirty="0">
                <a:effectLst/>
                <a:latin typeface="+mj-lt"/>
                <a:ea typeface="Times New Roman" panose="02020603050405020304" pitchFamily="18" charset="0"/>
              </a:rPr>
              <a:t> </a:t>
            </a:r>
            <a:r>
              <a:rPr lang="en-US" sz="1800" b="1" dirty="0">
                <a:effectLst/>
                <a:latin typeface="+mj-lt"/>
                <a:ea typeface="Times New Roman" panose="02020603050405020304" pitchFamily="18" charset="0"/>
              </a:rPr>
              <a:t>a</a:t>
            </a:r>
            <a:r>
              <a:rPr lang="en-US" sz="1800" b="1" spc="-60" dirty="0">
                <a:effectLst/>
                <a:latin typeface="+mj-lt"/>
                <a:ea typeface="Times New Roman" panose="02020603050405020304" pitchFamily="18" charset="0"/>
              </a:rPr>
              <a:t> </a:t>
            </a:r>
            <a:r>
              <a:rPr lang="en-US" sz="1800" b="1" dirty="0">
                <a:effectLst/>
                <a:latin typeface="+mj-lt"/>
                <a:ea typeface="Times New Roman" panose="02020603050405020304" pitchFamily="18" charset="0"/>
              </a:rPr>
              <a:t>mutual,</a:t>
            </a:r>
            <a:r>
              <a:rPr lang="en-US" sz="1800" b="1" spc="-70" dirty="0">
                <a:effectLst/>
                <a:latin typeface="+mj-lt"/>
                <a:ea typeface="Times New Roman" panose="02020603050405020304" pitchFamily="18" charset="0"/>
              </a:rPr>
              <a:t> </a:t>
            </a:r>
            <a:r>
              <a:rPr lang="en-US" sz="1800" b="1" dirty="0">
                <a:effectLst/>
                <a:latin typeface="+mj-lt"/>
                <a:ea typeface="Times New Roman" panose="02020603050405020304" pitchFamily="18" charset="0"/>
              </a:rPr>
              <a:t>cooperative</a:t>
            </a:r>
            <a:r>
              <a:rPr lang="en-US" sz="1800" b="1" spc="-70" dirty="0">
                <a:effectLst/>
                <a:latin typeface="+mj-lt"/>
                <a:ea typeface="Times New Roman" panose="02020603050405020304" pitchFamily="18" charset="0"/>
              </a:rPr>
              <a:t> </a:t>
            </a:r>
            <a:r>
              <a:rPr lang="en-US" sz="1800" b="1" dirty="0">
                <a:effectLst/>
                <a:latin typeface="+mj-lt"/>
                <a:ea typeface="Times New Roman" panose="02020603050405020304" pitchFamily="18" charset="0"/>
              </a:rPr>
              <a:t>one</a:t>
            </a:r>
            <a:r>
              <a:rPr lang="en-US" sz="1800" b="1" spc="-75" dirty="0">
                <a:effectLst/>
                <a:latin typeface="+mj-lt"/>
                <a:ea typeface="Times New Roman" panose="02020603050405020304" pitchFamily="18" charset="0"/>
              </a:rPr>
              <a:t> </a:t>
            </a:r>
            <a:r>
              <a:rPr lang="en-US" sz="1800" b="1" dirty="0">
                <a:effectLst/>
                <a:latin typeface="+mj-lt"/>
                <a:ea typeface="Times New Roman" panose="02020603050405020304" pitchFamily="18" charset="0"/>
              </a:rPr>
              <a:t>toward</a:t>
            </a:r>
            <a:r>
              <a:rPr lang="en-US" sz="1800" b="1" spc="-70" dirty="0">
                <a:effectLst/>
                <a:latin typeface="+mj-lt"/>
                <a:ea typeface="Times New Roman" panose="02020603050405020304" pitchFamily="18" charset="0"/>
              </a:rPr>
              <a:t> </a:t>
            </a:r>
            <a:r>
              <a:rPr lang="en-US" sz="1800" b="1" dirty="0">
                <a:effectLst/>
                <a:latin typeface="+mj-lt"/>
                <a:ea typeface="Times New Roman" panose="02020603050405020304" pitchFamily="18" charset="0"/>
              </a:rPr>
              <a:t>which</a:t>
            </a:r>
            <a:r>
              <a:rPr lang="en-US" sz="1800" b="1" spc="-60" dirty="0">
                <a:effectLst/>
                <a:latin typeface="+mj-lt"/>
                <a:ea typeface="Times New Roman" panose="02020603050405020304" pitchFamily="18" charset="0"/>
              </a:rPr>
              <a:t> </a:t>
            </a:r>
            <a:r>
              <a:rPr lang="en-US" sz="1800" b="1" dirty="0">
                <a:effectLst/>
                <a:latin typeface="+mj-lt"/>
                <a:ea typeface="Times New Roman" panose="02020603050405020304" pitchFamily="18" charset="0"/>
              </a:rPr>
              <a:t>every</a:t>
            </a:r>
            <a:r>
              <a:rPr lang="en-US" sz="1800" b="1" spc="-75" dirty="0">
                <a:effectLst/>
                <a:latin typeface="+mj-lt"/>
                <a:ea typeface="Times New Roman" panose="02020603050405020304" pitchFamily="18" charset="0"/>
              </a:rPr>
              <a:t> </a:t>
            </a:r>
            <a:r>
              <a:rPr lang="en-US" sz="1800" b="1" dirty="0">
                <a:effectLst/>
                <a:latin typeface="+mj-lt"/>
                <a:ea typeface="Times New Roman" panose="02020603050405020304" pitchFamily="18" charset="0"/>
              </a:rPr>
              <a:t>member</a:t>
            </a:r>
            <a:r>
              <a:rPr lang="en-US" sz="1800" b="1" spc="-75" dirty="0">
                <a:effectLst/>
                <a:latin typeface="+mj-lt"/>
                <a:ea typeface="Times New Roman" panose="02020603050405020304" pitchFamily="18" charset="0"/>
              </a:rPr>
              <a:t> </a:t>
            </a:r>
            <a:r>
              <a:rPr lang="en-US" sz="1800" b="1" dirty="0">
                <a:effectLst/>
                <a:latin typeface="+mj-lt"/>
                <a:ea typeface="Times New Roman" panose="02020603050405020304" pitchFamily="18" charset="0"/>
              </a:rPr>
              <a:t>must continually strive.</a:t>
            </a:r>
          </a:p>
        </p:txBody>
      </p:sp>
      <p:sp>
        <p:nvSpPr>
          <p:cNvPr id="6" name="TextBox 5">
            <a:extLst>
              <a:ext uri="{FF2B5EF4-FFF2-40B4-BE49-F238E27FC236}">
                <a16:creationId xmlns:a16="http://schemas.microsoft.com/office/drawing/2014/main" id="{582F3EE6-450C-E4E7-3775-ADD85DBC846A}"/>
              </a:ext>
            </a:extLst>
          </p:cNvPr>
          <p:cNvSpPr txBox="1"/>
          <p:nvPr/>
        </p:nvSpPr>
        <p:spPr>
          <a:xfrm>
            <a:off x="558800" y="372844"/>
            <a:ext cx="3886199" cy="646331"/>
          </a:xfrm>
          <a:prstGeom prst="rect">
            <a:avLst/>
          </a:prstGeom>
          <a:noFill/>
        </p:spPr>
        <p:txBody>
          <a:bodyPr wrap="square" rtlCol="0">
            <a:spAutoFit/>
          </a:bodyPr>
          <a:lstStyle/>
          <a:p>
            <a:pPr algn="ctr"/>
            <a:r>
              <a:rPr lang="en-US" i="1" dirty="0">
                <a:solidFill>
                  <a:srgbClr val="C00000"/>
                </a:solidFill>
              </a:rPr>
              <a:t>Portions of CFD Code of Professional Conduct</a:t>
            </a:r>
          </a:p>
        </p:txBody>
      </p:sp>
    </p:spTree>
    <p:extLst>
      <p:ext uri="{BB962C8B-B14F-4D97-AF65-F5344CB8AC3E}">
        <p14:creationId xmlns:p14="http://schemas.microsoft.com/office/powerpoint/2010/main" val="3094660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B1BB89-8FF9-DE4B-BA67-59BCBE971510}"/>
              </a:ext>
            </a:extLst>
          </p:cNvPr>
          <p:cNvSpPr txBox="1"/>
          <p:nvPr/>
        </p:nvSpPr>
        <p:spPr>
          <a:xfrm>
            <a:off x="0" y="333375"/>
            <a:ext cx="5080000" cy="4524315"/>
          </a:xfrm>
          <a:prstGeom prst="rect">
            <a:avLst/>
          </a:prstGeom>
          <a:noFill/>
        </p:spPr>
        <p:txBody>
          <a:bodyPr wrap="square" rtlCol="0">
            <a:spAutoFit/>
          </a:bodyPr>
          <a:lstStyle/>
          <a:p>
            <a:pPr marL="546100" marR="549910" algn="just">
              <a:spcBef>
                <a:spcPts val="5"/>
              </a:spcBef>
            </a:pPr>
            <a:r>
              <a:rPr lang="en-US" sz="1600" b="1" dirty="0">
                <a:effectLst/>
                <a:latin typeface="+mj-lt"/>
                <a:ea typeface="Times New Roman" panose="02020603050405020304" pitchFamily="18" charset="0"/>
              </a:rPr>
              <a:t>Personal conduct </a:t>
            </a:r>
            <a:r>
              <a:rPr lang="en-US" sz="1600" b="1" dirty="0">
                <a:effectLst/>
                <a:highlight>
                  <a:srgbClr val="FFFF00"/>
                </a:highlight>
                <a:latin typeface="+mj-lt"/>
                <a:ea typeface="Times New Roman" panose="02020603050405020304" pitchFamily="18" charset="0"/>
              </a:rPr>
              <a:t>off duty</a:t>
            </a:r>
            <a:r>
              <a:rPr lang="en-US" sz="1600" b="1" dirty="0">
                <a:effectLst/>
                <a:latin typeface="+mj-lt"/>
                <a:ea typeface="Times New Roman" panose="02020603050405020304" pitchFamily="18" charset="0"/>
              </a:rPr>
              <a:t> which reflects upon the Department, Unit or position must be such as will promote the confidence of the public and the representative integrity of</a:t>
            </a:r>
            <a:r>
              <a:rPr lang="en-US" sz="1600" b="1" spc="-25" dirty="0">
                <a:effectLst/>
                <a:latin typeface="+mj-lt"/>
                <a:ea typeface="Times New Roman" panose="02020603050405020304" pitchFamily="18" charset="0"/>
              </a:rPr>
              <a:t> </a:t>
            </a:r>
            <a:r>
              <a:rPr lang="en-US" sz="1600" b="1" dirty="0">
                <a:effectLst/>
                <a:latin typeface="+mj-lt"/>
                <a:ea typeface="Times New Roman" panose="02020603050405020304" pitchFamily="18" charset="0"/>
              </a:rPr>
              <a:t>the</a:t>
            </a:r>
            <a:r>
              <a:rPr lang="en-US" sz="1600" b="1" spc="-25" dirty="0">
                <a:effectLst/>
                <a:latin typeface="+mj-lt"/>
                <a:ea typeface="Times New Roman" panose="02020603050405020304" pitchFamily="18" charset="0"/>
              </a:rPr>
              <a:t> </a:t>
            </a:r>
            <a:r>
              <a:rPr lang="en-US" sz="1600" b="1" dirty="0">
                <a:effectLst/>
                <a:latin typeface="+mj-lt"/>
                <a:ea typeface="Times New Roman" panose="02020603050405020304" pitchFamily="18" charset="0"/>
              </a:rPr>
              <a:t>department.</a:t>
            </a:r>
            <a:r>
              <a:rPr lang="en-US" sz="1600" b="1" spc="-10" dirty="0">
                <a:effectLst/>
                <a:latin typeface="+mj-lt"/>
                <a:ea typeface="Times New Roman" panose="02020603050405020304" pitchFamily="18" charset="0"/>
              </a:rPr>
              <a:t> </a:t>
            </a:r>
            <a:r>
              <a:rPr lang="en-US" sz="1600" b="1" dirty="0">
                <a:effectLst/>
                <a:latin typeface="+mj-lt"/>
                <a:ea typeface="Times New Roman" panose="02020603050405020304" pitchFamily="18" charset="0"/>
              </a:rPr>
              <a:t>Both</a:t>
            </a:r>
            <a:r>
              <a:rPr lang="en-US" sz="1600" b="1" spc="-10" dirty="0">
                <a:effectLst/>
                <a:latin typeface="+mj-lt"/>
                <a:ea typeface="Times New Roman" panose="02020603050405020304" pitchFamily="18" charset="0"/>
              </a:rPr>
              <a:t> </a:t>
            </a:r>
            <a:r>
              <a:rPr lang="en-US" sz="1600" b="1" dirty="0">
                <a:effectLst/>
                <a:latin typeface="+mj-lt"/>
                <a:ea typeface="Times New Roman" panose="02020603050405020304" pitchFamily="18" charset="0"/>
              </a:rPr>
              <a:t>when</a:t>
            </a:r>
            <a:r>
              <a:rPr lang="en-US" sz="1600" b="1" spc="-25" dirty="0">
                <a:effectLst/>
                <a:latin typeface="+mj-lt"/>
                <a:ea typeface="Times New Roman" panose="02020603050405020304" pitchFamily="18" charset="0"/>
              </a:rPr>
              <a:t> </a:t>
            </a:r>
            <a:r>
              <a:rPr lang="en-US" sz="1600" b="1" dirty="0">
                <a:effectLst/>
                <a:latin typeface="+mj-lt"/>
                <a:ea typeface="Times New Roman" panose="02020603050405020304" pitchFamily="18" charset="0"/>
              </a:rPr>
              <a:t>in uniform</a:t>
            </a:r>
            <a:r>
              <a:rPr lang="en-US" sz="1600" b="1" spc="-10" dirty="0">
                <a:effectLst/>
                <a:latin typeface="+mj-lt"/>
                <a:ea typeface="Times New Roman" panose="02020603050405020304" pitchFamily="18" charset="0"/>
              </a:rPr>
              <a:t> </a:t>
            </a:r>
            <a:r>
              <a:rPr lang="en-US" sz="1600" b="1" dirty="0">
                <a:effectLst/>
                <a:latin typeface="+mj-lt"/>
                <a:ea typeface="Times New Roman" panose="02020603050405020304" pitchFamily="18" charset="0"/>
              </a:rPr>
              <a:t>and</a:t>
            </a:r>
            <a:r>
              <a:rPr lang="en-US" sz="1600" b="1" spc="-10" dirty="0">
                <a:effectLst/>
                <a:latin typeface="+mj-lt"/>
                <a:ea typeface="Times New Roman" panose="02020603050405020304" pitchFamily="18" charset="0"/>
              </a:rPr>
              <a:t> </a:t>
            </a:r>
            <a:r>
              <a:rPr lang="en-US" sz="1600" b="1" dirty="0">
                <a:effectLst/>
                <a:latin typeface="+mj-lt"/>
                <a:ea typeface="Times New Roman" panose="02020603050405020304" pitchFamily="18" charset="0"/>
              </a:rPr>
              <a:t>under circumstances</a:t>
            </a:r>
            <a:r>
              <a:rPr lang="en-US" sz="1600" b="1" spc="-10" dirty="0">
                <a:effectLst/>
                <a:latin typeface="+mj-lt"/>
                <a:ea typeface="Times New Roman" panose="02020603050405020304" pitchFamily="18" charset="0"/>
              </a:rPr>
              <a:t> </a:t>
            </a:r>
            <a:r>
              <a:rPr lang="en-US" sz="1600" b="1" dirty="0">
                <a:effectLst/>
                <a:latin typeface="+mj-lt"/>
                <a:ea typeface="Times New Roman" panose="02020603050405020304" pitchFamily="18" charset="0"/>
              </a:rPr>
              <a:t>which reflect upon the Department, members must govern themselves by standards of law-abiding,</a:t>
            </a:r>
            <a:r>
              <a:rPr lang="en-US" sz="1600" b="1" spc="-10" dirty="0">
                <a:effectLst/>
                <a:latin typeface="+mj-lt"/>
                <a:ea typeface="Times New Roman" panose="02020603050405020304" pitchFamily="18" charset="0"/>
              </a:rPr>
              <a:t> </a:t>
            </a:r>
            <a:r>
              <a:rPr lang="en-US" sz="1600" b="1" dirty="0">
                <a:effectLst/>
                <a:latin typeface="+mj-lt"/>
                <a:ea typeface="Times New Roman" panose="02020603050405020304" pitchFamily="18" charset="0"/>
              </a:rPr>
              <a:t>moral men</a:t>
            </a:r>
            <a:r>
              <a:rPr lang="en-US" sz="1600" b="1" spc="-10" dirty="0">
                <a:effectLst/>
                <a:latin typeface="+mj-lt"/>
                <a:ea typeface="Times New Roman" panose="02020603050405020304" pitchFamily="18" charset="0"/>
              </a:rPr>
              <a:t> </a:t>
            </a:r>
            <a:r>
              <a:rPr lang="en-US" sz="1600" b="1" dirty="0">
                <a:effectLst/>
                <a:latin typeface="+mj-lt"/>
                <a:ea typeface="Times New Roman" panose="02020603050405020304" pitchFamily="18" charset="0"/>
              </a:rPr>
              <a:t>and</a:t>
            </a:r>
            <a:r>
              <a:rPr lang="en-US" sz="1600" b="1" spc="-10" dirty="0">
                <a:effectLst/>
                <a:latin typeface="+mj-lt"/>
                <a:ea typeface="Times New Roman" panose="02020603050405020304" pitchFamily="18" charset="0"/>
              </a:rPr>
              <a:t> </a:t>
            </a:r>
            <a:r>
              <a:rPr lang="en-US" sz="1600" b="1" dirty="0">
                <a:effectLst/>
                <a:latin typeface="+mj-lt"/>
                <a:ea typeface="Times New Roman" panose="02020603050405020304" pitchFamily="18" charset="0"/>
              </a:rPr>
              <a:t>women</a:t>
            </a:r>
            <a:r>
              <a:rPr lang="en-US" sz="1600" b="1" spc="-25" dirty="0">
                <a:effectLst/>
                <a:latin typeface="+mj-lt"/>
                <a:ea typeface="Times New Roman" panose="02020603050405020304" pitchFamily="18" charset="0"/>
              </a:rPr>
              <a:t> </a:t>
            </a:r>
            <a:r>
              <a:rPr lang="en-US" sz="1600" b="1" dirty="0">
                <a:effectLst/>
                <a:latin typeface="+mj-lt"/>
                <a:ea typeface="Times New Roman" panose="02020603050405020304" pitchFamily="18" charset="0"/>
              </a:rPr>
              <a:t>who</a:t>
            </a:r>
            <a:r>
              <a:rPr lang="en-US" sz="1600" b="1" spc="-10" dirty="0">
                <a:effectLst/>
                <a:latin typeface="+mj-lt"/>
                <a:ea typeface="Times New Roman" panose="02020603050405020304" pitchFamily="18" charset="0"/>
              </a:rPr>
              <a:t> </a:t>
            </a:r>
            <a:r>
              <a:rPr lang="en-US" sz="1600" b="1" dirty="0">
                <a:effectLst/>
                <a:latin typeface="+mj-lt"/>
                <a:ea typeface="Times New Roman" panose="02020603050405020304" pitchFamily="18" charset="0"/>
              </a:rPr>
              <a:t>are</a:t>
            </a:r>
            <a:r>
              <a:rPr lang="en-US" sz="1600" b="1" spc="-30" dirty="0">
                <a:effectLst/>
                <a:latin typeface="+mj-lt"/>
                <a:ea typeface="Times New Roman" panose="02020603050405020304" pitchFamily="18" charset="0"/>
              </a:rPr>
              <a:t> </a:t>
            </a:r>
            <a:r>
              <a:rPr lang="en-US" sz="1600" b="1" dirty="0">
                <a:effectLst/>
                <a:latin typeface="+mj-lt"/>
                <a:ea typeface="Times New Roman" panose="02020603050405020304" pitchFamily="18" charset="0"/>
              </a:rPr>
              <a:t>also public</a:t>
            </a:r>
            <a:r>
              <a:rPr lang="en-US" sz="1600" b="1" spc="-5" dirty="0">
                <a:effectLst/>
                <a:latin typeface="+mj-lt"/>
                <a:ea typeface="Times New Roman" panose="02020603050405020304" pitchFamily="18" charset="0"/>
              </a:rPr>
              <a:t> </a:t>
            </a:r>
            <a:r>
              <a:rPr lang="en-US" sz="1600" b="1" dirty="0">
                <a:effectLst/>
                <a:latin typeface="+mj-lt"/>
                <a:ea typeface="Times New Roman" panose="02020603050405020304" pitchFamily="18" charset="0"/>
              </a:rPr>
              <a:t>servants.</a:t>
            </a:r>
            <a:r>
              <a:rPr lang="en-US" sz="1600" b="1" spc="-10" dirty="0">
                <a:effectLst/>
                <a:latin typeface="+mj-lt"/>
                <a:ea typeface="Times New Roman" panose="02020603050405020304" pitchFamily="18" charset="0"/>
              </a:rPr>
              <a:t> </a:t>
            </a:r>
            <a:r>
              <a:rPr lang="en-US" sz="1600" b="1" dirty="0">
                <a:effectLst/>
                <a:latin typeface="+mj-lt"/>
                <a:ea typeface="Times New Roman" panose="02020603050405020304" pitchFamily="18" charset="0"/>
              </a:rPr>
              <a:t>Conduct which is derogatory to the integrity of the Department as a whole or to the reputation of the overwhelming majority of dedicated and exemplary members, impairs the efficiency</a:t>
            </a:r>
            <a:r>
              <a:rPr lang="en-US" sz="1600" b="1" spc="-35" dirty="0">
                <a:effectLst/>
                <a:latin typeface="+mj-lt"/>
                <a:ea typeface="Times New Roman" panose="02020603050405020304" pitchFamily="18" charset="0"/>
              </a:rPr>
              <a:t> </a:t>
            </a:r>
            <a:r>
              <a:rPr lang="en-US" sz="1600" b="1" dirty="0">
                <a:effectLst/>
                <a:latin typeface="+mj-lt"/>
                <a:ea typeface="Times New Roman" panose="02020603050405020304" pitchFamily="18" charset="0"/>
              </a:rPr>
              <a:t>of</a:t>
            </a:r>
            <a:r>
              <a:rPr lang="en-US" sz="1600" b="1" spc="-25" dirty="0">
                <a:effectLst/>
                <a:latin typeface="+mj-lt"/>
                <a:ea typeface="Times New Roman" panose="02020603050405020304" pitchFamily="18" charset="0"/>
              </a:rPr>
              <a:t> </a:t>
            </a:r>
            <a:r>
              <a:rPr lang="en-US" sz="1600" b="1" dirty="0">
                <a:effectLst/>
                <a:latin typeface="+mj-lt"/>
                <a:ea typeface="Times New Roman" panose="02020603050405020304" pitchFamily="18" charset="0"/>
              </a:rPr>
              <a:t>departmental</a:t>
            </a:r>
            <a:r>
              <a:rPr lang="en-US" sz="1600" b="1" spc="-30" dirty="0">
                <a:effectLst/>
                <a:latin typeface="+mj-lt"/>
                <a:ea typeface="Times New Roman" panose="02020603050405020304" pitchFamily="18" charset="0"/>
              </a:rPr>
              <a:t> </a:t>
            </a:r>
            <a:r>
              <a:rPr lang="en-US" sz="1600" b="1" dirty="0">
                <a:effectLst/>
                <a:latin typeface="+mj-lt"/>
                <a:ea typeface="Times New Roman" panose="02020603050405020304" pitchFamily="18" charset="0"/>
              </a:rPr>
              <a:t>operations</a:t>
            </a:r>
            <a:r>
              <a:rPr lang="en-US" sz="1600" b="1" spc="-10" dirty="0">
                <a:effectLst/>
                <a:latin typeface="+mj-lt"/>
                <a:ea typeface="Times New Roman" panose="02020603050405020304" pitchFamily="18" charset="0"/>
              </a:rPr>
              <a:t> </a:t>
            </a:r>
            <a:r>
              <a:rPr lang="en-US" sz="1600" b="1" dirty="0">
                <a:effectLst/>
                <a:latin typeface="+mj-lt"/>
                <a:ea typeface="Times New Roman" panose="02020603050405020304" pitchFamily="18" charset="0"/>
              </a:rPr>
              <a:t>and</a:t>
            </a:r>
            <a:r>
              <a:rPr lang="en-US" sz="1600" b="1" spc="-10" dirty="0">
                <a:effectLst/>
                <a:latin typeface="+mj-lt"/>
                <a:ea typeface="Times New Roman" panose="02020603050405020304" pitchFamily="18" charset="0"/>
              </a:rPr>
              <a:t> </a:t>
            </a:r>
            <a:r>
              <a:rPr lang="en-US" sz="1600" b="1" dirty="0">
                <a:effectLst/>
                <a:latin typeface="+mj-lt"/>
                <a:ea typeface="Times New Roman" panose="02020603050405020304" pitchFamily="18" charset="0"/>
              </a:rPr>
              <a:t>will</a:t>
            </a:r>
            <a:r>
              <a:rPr lang="en-US" sz="1600" b="1" spc="-10" dirty="0">
                <a:effectLst/>
                <a:latin typeface="+mj-lt"/>
                <a:ea typeface="Times New Roman" panose="02020603050405020304" pitchFamily="18" charset="0"/>
              </a:rPr>
              <a:t> </a:t>
            </a:r>
            <a:r>
              <a:rPr lang="en-US" sz="1600" b="1" dirty="0">
                <a:effectLst/>
                <a:latin typeface="+mj-lt"/>
                <a:ea typeface="Times New Roman" panose="02020603050405020304" pitchFamily="18" charset="0"/>
              </a:rPr>
              <a:t>not</a:t>
            </a:r>
            <a:r>
              <a:rPr lang="en-US" sz="1600" b="1" spc="-25" dirty="0">
                <a:effectLst/>
                <a:latin typeface="+mj-lt"/>
                <a:ea typeface="Times New Roman" panose="02020603050405020304" pitchFamily="18" charset="0"/>
              </a:rPr>
              <a:t> </a:t>
            </a:r>
            <a:r>
              <a:rPr lang="en-US" sz="1600" b="1" dirty="0">
                <a:effectLst/>
                <a:latin typeface="+mj-lt"/>
                <a:ea typeface="Times New Roman" panose="02020603050405020304" pitchFamily="18" charset="0"/>
              </a:rPr>
              <a:t>be</a:t>
            </a:r>
            <a:r>
              <a:rPr lang="en-US" sz="1600" b="1" spc="-35" dirty="0">
                <a:effectLst/>
                <a:latin typeface="+mj-lt"/>
                <a:ea typeface="Times New Roman" panose="02020603050405020304" pitchFamily="18" charset="0"/>
              </a:rPr>
              <a:t> </a:t>
            </a:r>
            <a:r>
              <a:rPr lang="en-US" sz="1600" b="1" dirty="0">
                <a:effectLst/>
                <a:latin typeface="+mj-lt"/>
                <a:ea typeface="Times New Roman" panose="02020603050405020304" pitchFamily="18" charset="0"/>
              </a:rPr>
              <a:t>tolerated.</a:t>
            </a:r>
            <a:r>
              <a:rPr lang="en-US" sz="1600" b="1" spc="-10" dirty="0">
                <a:effectLst/>
                <a:latin typeface="+mj-lt"/>
                <a:ea typeface="Times New Roman" panose="02020603050405020304" pitchFamily="18" charset="0"/>
              </a:rPr>
              <a:t> </a:t>
            </a:r>
            <a:r>
              <a:rPr lang="en-US" sz="1600" b="1" dirty="0">
                <a:effectLst/>
                <a:latin typeface="+mj-lt"/>
                <a:ea typeface="Times New Roman" panose="02020603050405020304" pitchFamily="18" charset="0"/>
              </a:rPr>
              <a:t>Such</a:t>
            </a:r>
            <a:r>
              <a:rPr lang="en-US" sz="1600" b="1" spc="-25" dirty="0">
                <a:effectLst/>
                <a:latin typeface="+mj-lt"/>
                <a:ea typeface="Times New Roman" panose="02020603050405020304" pitchFamily="18" charset="0"/>
              </a:rPr>
              <a:t> </a:t>
            </a:r>
            <a:r>
              <a:rPr lang="en-US" sz="1600" b="1" dirty="0">
                <a:effectLst/>
                <a:latin typeface="+mj-lt"/>
                <a:ea typeface="Times New Roman" panose="02020603050405020304" pitchFamily="18" charset="0"/>
              </a:rPr>
              <a:t>behavior</a:t>
            </a:r>
            <a:r>
              <a:rPr lang="en-US" sz="1600" b="1" spc="-25" dirty="0">
                <a:effectLst/>
                <a:latin typeface="+mj-lt"/>
                <a:ea typeface="Times New Roman" panose="02020603050405020304" pitchFamily="18" charset="0"/>
              </a:rPr>
              <a:t> </a:t>
            </a:r>
            <a:r>
              <a:rPr lang="en-US" sz="1600" b="1" dirty="0">
                <a:effectLst/>
                <a:latin typeface="+mj-lt"/>
                <a:ea typeface="Times New Roman" panose="02020603050405020304" pitchFamily="18" charset="0"/>
              </a:rPr>
              <a:t>will be disciplined appropriately as conduct which is unbecoming a member of the </a:t>
            </a:r>
            <a:r>
              <a:rPr lang="en-US" sz="1600" b="1" spc="-10" dirty="0">
                <a:effectLst/>
                <a:latin typeface="+mj-lt"/>
                <a:ea typeface="Times New Roman" panose="02020603050405020304" pitchFamily="18" charset="0"/>
              </a:rPr>
              <a:t>Department.</a:t>
            </a:r>
            <a:endParaRPr lang="en-US" sz="1600" b="1" dirty="0">
              <a:effectLst/>
              <a:latin typeface="+mj-lt"/>
              <a:ea typeface="Times New Roman" panose="02020603050405020304" pitchFamily="18" charset="0"/>
            </a:endParaRPr>
          </a:p>
        </p:txBody>
      </p:sp>
    </p:spTree>
    <p:extLst>
      <p:ext uri="{BB962C8B-B14F-4D97-AF65-F5344CB8AC3E}">
        <p14:creationId xmlns:p14="http://schemas.microsoft.com/office/powerpoint/2010/main" val="37327558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E18B1F-6E9C-6152-C92E-26C98AF0EBE0}"/>
              </a:ext>
            </a:extLst>
          </p:cNvPr>
          <p:cNvSpPr txBox="1"/>
          <p:nvPr/>
        </p:nvSpPr>
        <p:spPr>
          <a:xfrm>
            <a:off x="330200" y="1019175"/>
            <a:ext cx="4419600" cy="3488134"/>
          </a:xfrm>
          <a:prstGeom prst="rect">
            <a:avLst/>
          </a:prstGeom>
          <a:noFill/>
        </p:spPr>
        <p:txBody>
          <a:bodyPr wrap="square" rtlCol="0">
            <a:spAutoFit/>
          </a:bodyPr>
          <a:lstStyle/>
          <a:p>
            <a:pPr marL="0" marR="0">
              <a:buNone/>
            </a:pPr>
            <a:r>
              <a:rPr lang="en-US" sz="1200" b="1" dirty="0">
                <a:effectLst/>
                <a:latin typeface="Times New Roman" panose="02020603050405020304" pitchFamily="18" charset="0"/>
                <a:ea typeface="Times New Roman" panose="02020603050405020304" pitchFamily="18" charset="0"/>
              </a:rPr>
              <a:t> </a:t>
            </a:r>
          </a:p>
          <a:p>
            <a:pPr marR="549910" lvl="0" algn="just">
              <a:buSzPts val="1200"/>
              <a:tabLst>
                <a:tab pos="546100" algn="l"/>
              </a:tabLst>
            </a:pPr>
            <a:r>
              <a:rPr lang="en-US" sz="1200" b="1" spc="0" dirty="0">
                <a:effectLst/>
                <a:latin typeface="Times New Roman" panose="02020603050405020304" pitchFamily="18" charset="0"/>
                <a:ea typeface="Times New Roman" panose="02020603050405020304" pitchFamily="18" charset="0"/>
              </a:rPr>
              <a:t>*The same policies and guidelines found in Department policies that apply to conduct off duty apply to activities online.</a:t>
            </a:r>
            <a:endParaRPr lang="en-US" sz="1100" b="1" spc="0" dirty="0">
              <a:effectLst/>
              <a:latin typeface="Times New Roman" panose="02020603050405020304" pitchFamily="18" charset="0"/>
              <a:ea typeface="Times New Roman" panose="02020603050405020304" pitchFamily="18" charset="0"/>
            </a:endParaRPr>
          </a:p>
          <a:p>
            <a:pPr marL="0" marR="0">
              <a:buNone/>
            </a:pPr>
            <a:r>
              <a:rPr lang="en-US" sz="1200" b="1" dirty="0">
                <a:effectLst/>
                <a:latin typeface="Times New Roman" panose="02020603050405020304" pitchFamily="18" charset="0"/>
                <a:ea typeface="Times New Roman" panose="02020603050405020304" pitchFamily="18" charset="0"/>
              </a:rPr>
              <a:t> </a:t>
            </a:r>
          </a:p>
          <a:p>
            <a:pPr marR="0" lvl="0" algn="l">
              <a:buSzPts val="1200"/>
              <a:tabLst>
                <a:tab pos="583565" algn="l"/>
              </a:tabLst>
            </a:pPr>
            <a:r>
              <a:rPr lang="en-US" sz="1200" b="1" spc="0" dirty="0">
                <a:effectLst/>
                <a:latin typeface="Times New Roman" panose="02020603050405020304" pitchFamily="18" charset="0"/>
                <a:ea typeface="Times New Roman" panose="02020603050405020304" pitchFamily="18" charset="0"/>
              </a:rPr>
              <a:t>*Members</a:t>
            </a:r>
            <a:r>
              <a:rPr lang="en-US" sz="1200" b="1" spc="-40" dirty="0">
                <a:effectLst/>
                <a:latin typeface="Times New Roman" panose="02020603050405020304" pitchFamily="18" charset="0"/>
                <a:ea typeface="Times New Roman" panose="02020603050405020304" pitchFamily="18" charset="0"/>
              </a:rPr>
              <a:t> </a:t>
            </a:r>
            <a:r>
              <a:rPr lang="en-US" sz="1200" b="1" spc="0" dirty="0">
                <a:effectLst/>
                <a:latin typeface="Times New Roman" panose="02020603050405020304" pitchFamily="18" charset="0"/>
                <a:ea typeface="Times New Roman" panose="02020603050405020304" pitchFamily="18" charset="0"/>
              </a:rPr>
              <a:t>are</a:t>
            </a:r>
            <a:r>
              <a:rPr lang="en-US" sz="1200" b="1" spc="-30" dirty="0">
                <a:effectLst/>
                <a:latin typeface="Times New Roman" panose="02020603050405020304" pitchFamily="18" charset="0"/>
                <a:ea typeface="Times New Roman" panose="02020603050405020304" pitchFamily="18" charset="0"/>
              </a:rPr>
              <a:t> </a:t>
            </a:r>
            <a:r>
              <a:rPr lang="en-US" sz="1200" b="1" spc="0" dirty="0">
                <a:effectLst/>
                <a:latin typeface="Times New Roman" panose="02020603050405020304" pitchFamily="18" charset="0"/>
                <a:ea typeface="Times New Roman" panose="02020603050405020304" pitchFamily="18" charset="0"/>
              </a:rPr>
              <a:t>solely</a:t>
            </a:r>
            <a:r>
              <a:rPr lang="en-US" sz="1200" b="1" spc="-30" dirty="0">
                <a:effectLst/>
                <a:latin typeface="Times New Roman" panose="02020603050405020304" pitchFamily="18" charset="0"/>
                <a:ea typeface="Times New Roman" panose="02020603050405020304" pitchFamily="18" charset="0"/>
              </a:rPr>
              <a:t> </a:t>
            </a:r>
            <a:r>
              <a:rPr lang="en-US" sz="1200" b="1" spc="0" dirty="0">
                <a:effectLst/>
                <a:latin typeface="Times New Roman" panose="02020603050405020304" pitchFamily="18" charset="0"/>
                <a:ea typeface="Times New Roman" panose="02020603050405020304" pitchFamily="18" charset="0"/>
              </a:rPr>
              <a:t>responsible</a:t>
            </a:r>
            <a:r>
              <a:rPr lang="en-US" sz="1200" b="1" spc="-40" dirty="0">
                <a:effectLst/>
                <a:latin typeface="Times New Roman" panose="02020603050405020304" pitchFamily="18" charset="0"/>
                <a:ea typeface="Times New Roman" panose="02020603050405020304" pitchFamily="18" charset="0"/>
              </a:rPr>
              <a:t> </a:t>
            </a:r>
            <a:r>
              <a:rPr lang="en-US" sz="1200" b="1" spc="0" dirty="0">
                <a:effectLst/>
                <a:latin typeface="Times New Roman" panose="02020603050405020304" pitchFamily="18" charset="0"/>
                <a:ea typeface="Times New Roman" panose="02020603050405020304" pitchFamily="18" charset="0"/>
              </a:rPr>
              <a:t>for</a:t>
            </a:r>
            <a:r>
              <a:rPr lang="en-US" sz="1200" b="1" spc="-40" dirty="0">
                <a:effectLst/>
                <a:latin typeface="Times New Roman" panose="02020603050405020304" pitchFamily="18" charset="0"/>
                <a:ea typeface="Times New Roman" panose="02020603050405020304" pitchFamily="18" charset="0"/>
              </a:rPr>
              <a:t> </a:t>
            </a:r>
            <a:r>
              <a:rPr lang="en-US" sz="1200" b="1" spc="0" dirty="0">
                <a:effectLst/>
                <a:latin typeface="Times New Roman" panose="02020603050405020304" pitchFamily="18" charset="0"/>
                <a:ea typeface="Times New Roman" panose="02020603050405020304" pitchFamily="18" charset="0"/>
              </a:rPr>
              <a:t>what</a:t>
            </a:r>
            <a:r>
              <a:rPr lang="en-US" sz="1200" b="1" spc="-30" dirty="0">
                <a:effectLst/>
                <a:latin typeface="Times New Roman" panose="02020603050405020304" pitchFamily="18" charset="0"/>
                <a:ea typeface="Times New Roman" panose="02020603050405020304" pitchFamily="18" charset="0"/>
              </a:rPr>
              <a:t> </a:t>
            </a:r>
            <a:r>
              <a:rPr lang="en-US" sz="1200" b="1" spc="0" dirty="0">
                <a:effectLst/>
                <a:latin typeface="Times New Roman" panose="02020603050405020304" pitchFamily="18" charset="0"/>
                <a:ea typeface="Times New Roman" panose="02020603050405020304" pitchFamily="18" charset="0"/>
              </a:rPr>
              <a:t>they</a:t>
            </a:r>
            <a:r>
              <a:rPr lang="en-US" sz="1200" b="1" spc="-30" dirty="0">
                <a:effectLst/>
                <a:latin typeface="Times New Roman" panose="02020603050405020304" pitchFamily="18" charset="0"/>
                <a:ea typeface="Times New Roman" panose="02020603050405020304" pitchFamily="18" charset="0"/>
              </a:rPr>
              <a:t> </a:t>
            </a:r>
            <a:r>
              <a:rPr lang="en-US" sz="1200" b="1" spc="0" dirty="0">
                <a:effectLst/>
                <a:latin typeface="Times New Roman" panose="02020603050405020304" pitchFamily="18" charset="0"/>
                <a:ea typeface="Times New Roman" panose="02020603050405020304" pitchFamily="18" charset="0"/>
              </a:rPr>
              <a:t>post</a:t>
            </a:r>
            <a:r>
              <a:rPr lang="en-US" sz="1200" b="1" spc="-30" dirty="0">
                <a:effectLst/>
                <a:latin typeface="Times New Roman" panose="02020603050405020304" pitchFamily="18" charset="0"/>
                <a:ea typeface="Times New Roman" panose="02020603050405020304" pitchFamily="18" charset="0"/>
              </a:rPr>
              <a:t> </a:t>
            </a:r>
            <a:r>
              <a:rPr lang="en-US" sz="1200" b="1" spc="-10" dirty="0">
                <a:effectLst/>
                <a:latin typeface="Times New Roman" panose="02020603050405020304" pitchFamily="18" charset="0"/>
                <a:ea typeface="Times New Roman" panose="02020603050405020304" pitchFamily="18" charset="0"/>
              </a:rPr>
              <a:t>online.</a:t>
            </a:r>
            <a:endParaRPr lang="en-US" sz="1100" b="1" spc="0" dirty="0">
              <a:effectLst/>
              <a:latin typeface="Times New Roman" panose="02020603050405020304" pitchFamily="18" charset="0"/>
              <a:ea typeface="Times New Roman" panose="02020603050405020304" pitchFamily="18" charset="0"/>
            </a:endParaRPr>
          </a:p>
          <a:p>
            <a:pPr marL="742950" marR="552450" lvl="1" indent="-285750" algn="just">
              <a:spcBef>
                <a:spcPts val="605"/>
              </a:spcBef>
              <a:buSzPts val="1200"/>
              <a:buFont typeface="Times New Roman" panose="02020603050405020304" pitchFamily="18" charset="0"/>
              <a:buAutoNum type="arabicPeriod"/>
              <a:tabLst>
                <a:tab pos="706120" algn="l"/>
                <a:tab pos="718185" algn="l"/>
              </a:tabLst>
            </a:pPr>
            <a:r>
              <a:rPr lang="en-US" sz="1200" b="1" spc="0" dirty="0">
                <a:effectLst/>
                <a:latin typeface="Times New Roman" panose="02020603050405020304" pitchFamily="18" charset="0"/>
                <a:ea typeface="Times New Roman" panose="02020603050405020304" pitchFamily="18" charset="0"/>
              </a:rPr>
              <a:t>Before making an online post, members should consider the risks and rewards that are involved.</a:t>
            </a:r>
            <a:endParaRPr lang="en-US" sz="1100" b="1" spc="0" dirty="0">
              <a:effectLst/>
              <a:latin typeface="Times New Roman" panose="02020603050405020304" pitchFamily="18" charset="0"/>
              <a:ea typeface="Times New Roman" panose="02020603050405020304" pitchFamily="18" charset="0"/>
            </a:endParaRPr>
          </a:p>
          <a:p>
            <a:pPr marL="742950" marR="549910" lvl="1" indent="-285750" algn="just">
              <a:spcBef>
                <a:spcPts val="1380"/>
              </a:spcBef>
              <a:buSzPts val="1200"/>
              <a:buFont typeface="Times New Roman" panose="02020603050405020304" pitchFamily="18" charset="0"/>
              <a:buAutoNum type="arabicPeriod"/>
              <a:tabLst>
                <a:tab pos="711835" algn="l"/>
                <a:tab pos="718185" algn="l"/>
              </a:tabLst>
            </a:pPr>
            <a:r>
              <a:rPr lang="en-US" sz="1200" b="1" spc="0" dirty="0">
                <a:effectLst/>
                <a:latin typeface="Times New Roman" panose="02020603050405020304" pitchFamily="18" charset="0"/>
                <a:ea typeface="Times New Roman" panose="02020603050405020304" pitchFamily="18" charset="0"/>
              </a:rPr>
              <a:t>Members should be mindful that </a:t>
            </a:r>
            <a:r>
              <a:rPr lang="en-US" sz="1200" b="1" spc="0" dirty="0">
                <a:effectLst/>
                <a:highlight>
                  <a:srgbClr val="FFFF00"/>
                </a:highlight>
                <a:latin typeface="Times New Roman" panose="02020603050405020304" pitchFamily="18" charset="0"/>
                <a:ea typeface="Times New Roman" panose="02020603050405020304" pitchFamily="18" charset="0"/>
              </a:rPr>
              <a:t>any conduct</a:t>
            </a:r>
            <a:r>
              <a:rPr lang="en-US" sz="1200" b="1" spc="0" dirty="0">
                <a:effectLst/>
                <a:latin typeface="Times New Roman" panose="02020603050405020304" pitchFamily="18" charset="0"/>
                <a:ea typeface="Times New Roman" panose="02020603050405020304" pitchFamily="18" charset="0"/>
              </a:rPr>
              <a:t> that negatively affects their job performance, the performance of their fellow members, the community, other people who work on behalf of the Department, or the Department’s legitimate interests may result in disciplinary action up to and including termination….</a:t>
            </a:r>
            <a:endParaRPr lang="en-US" sz="1100" b="1" spc="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166D4A2D-A8FD-82C2-1363-DCDC49E436F3}"/>
              </a:ext>
            </a:extLst>
          </p:cNvPr>
          <p:cNvSpPr txBox="1"/>
          <p:nvPr/>
        </p:nvSpPr>
        <p:spPr>
          <a:xfrm>
            <a:off x="406400" y="86409"/>
            <a:ext cx="4114800" cy="646331"/>
          </a:xfrm>
          <a:prstGeom prst="rect">
            <a:avLst/>
          </a:prstGeom>
          <a:noFill/>
        </p:spPr>
        <p:txBody>
          <a:bodyPr wrap="square" rtlCol="0">
            <a:spAutoFit/>
          </a:bodyPr>
          <a:lstStyle/>
          <a:p>
            <a:pPr algn="ctr"/>
            <a:r>
              <a:rPr lang="en-US" i="1" dirty="0">
                <a:solidFill>
                  <a:srgbClr val="C00000"/>
                </a:solidFill>
              </a:rPr>
              <a:t>Portions of CFD </a:t>
            </a:r>
            <a:r>
              <a:rPr lang="en-US" i="1" dirty="0" err="1">
                <a:solidFill>
                  <a:srgbClr val="C00000"/>
                </a:solidFill>
              </a:rPr>
              <a:t>FDSocial</a:t>
            </a:r>
            <a:r>
              <a:rPr lang="en-US" i="1" dirty="0">
                <a:solidFill>
                  <a:srgbClr val="C00000"/>
                </a:solidFill>
              </a:rPr>
              <a:t> Media/Social Policy </a:t>
            </a:r>
          </a:p>
        </p:txBody>
      </p:sp>
    </p:spTree>
    <p:extLst>
      <p:ext uri="{BB962C8B-B14F-4D97-AF65-F5344CB8AC3E}">
        <p14:creationId xmlns:p14="http://schemas.microsoft.com/office/powerpoint/2010/main" val="2293701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71289-80C5-F5A2-007B-F745EE586C1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08FD26D-E12C-8308-E87E-FCF8C549F762}"/>
              </a:ext>
            </a:extLst>
          </p:cNvPr>
          <p:cNvSpPr txBox="1"/>
          <p:nvPr/>
        </p:nvSpPr>
        <p:spPr>
          <a:xfrm>
            <a:off x="101600" y="1019175"/>
            <a:ext cx="4648200" cy="3046988"/>
          </a:xfrm>
          <a:prstGeom prst="rect">
            <a:avLst/>
          </a:prstGeom>
          <a:noFill/>
        </p:spPr>
        <p:txBody>
          <a:bodyPr wrap="square" rtlCol="0">
            <a:spAutoFit/>
          </a:bodyPr>
          <a:lstStyle/>
          <a:p>
            <a:pPr marL="546100" marR="549275" indent="-228600" algn="just">
              <a:buNone/>
            </a:pPr>
            <a:r>
              <a:rPr lang="en-US" sz="1200" b="1" spc="-25" dirty="0">
                <a:latin typeface="+mj-lt"/>
                <a:ea typeface="Times New Roman" panose="02020603050405020304" pitchFamily="18" charset="0"/>
              </a:rPr>
              <a:t>*</a:t>
            </a:r>
            <a:r>
              <a:rPr lang="en-US" sz="1200" b="1" dirty="0">
                <a:effectLst/>
                <a:latin typeface="+mj-lt"/>
                <a:ea typeface="Times New Roman" panose="02020603050405020304" pitchFamily="18" charset="0"/>
              </a:rPr>
              <a:t>Prohibited</a:t>
            </a:r>
            <a:r>
              <a:rPr lang="en-US" sz="1200" b="1" spc="-25" dirty="0">
                <a:effectLst/>
                <a:latin typeface="+mj-lt"/>
                <a:ea typeface="Times New Roman" panose="02020603050405020304" pitchFamily="18" charset="0"/>
              </a:rPr>
              <a:t> </a:t>
            </a:r>
            <a:r>
              <a:rPr lang="en-US" sz="1200" b="1" dirty="0">
                <a:effectLst/>
                <a:latin typeface="+mj-lt"/>
                <a:ea typeface="Times New Roman" panose="02020603050405020304" pitchFamily="18" charset="0"/>
              </a:rPr>
              <a:t>Communications.</a:t>
            </a:r>
            <a:r>
              <a:rPr lang="en-US" sz="1200" b="1" spc="-25" dirty="0">
                <a:effectLst/>
                <a:latin typeface="+mj-lt"/>
                <a:ea typeface="Times New Roman" panose="02020603050405020304" pitchFamily="18" charset="0"/>
              </a:rPr>
              <a:t> </a:t>
            </a:r>
            <a:r>
              <a:rPr lang="en-US" sz="1200" b="1" dirty="0">
                <a:effectLst/>
                <a:latin typeface="+mj-lt"/>
                <a:ea typeface="Times New Roman" panose="02020603050405020304" pitchFamily="18" charset="0"/>
              </a:rPr>
              <a:t>Members</a:t>
            </a:r>
            <a:r>
              <a:rPr lang="en-US" sz="1200" b="1" spc="-25" dirty="0">
                <a:effectLst/>
                <a:latin typeface="+mj-lt"/>
                <a:ea typeface="Times New Roman" panose="02020603050405020304" pitchFamily="18" charset="0"/>
              </a:rPr>
              <a:t> </a:t>
            </a:r>
            <a:r>
              <a:rPr lang="en-US" sz="1200" b="1" dirty="0">
                <a:effectLst/>
                <a:latin typeface="+mj-lt"/>
                <a:ea typeface="Times New Roman" panose="02020603050405020304" pitchFamily="18" charset="0"/>
              </a:rPr>
              <a:t>are</a:t>
            </a:r>
            <a:r>
              <a:rPr lang="en-US" sz="1200" b="1" spc="-25" dirty="0">
                <a:effectLst/>
                <a:latin typeface="+mj-lt"/>
                <a:ea typeface="Times New Roman" panose="02020603050405020304" pitchFamily="18" charset="0"/>
              </a:rPr>
              <a:t> </a:t>
            </a:r>
            <a:r>
              <a:rPr lang="en-US" sz="1200" b="1" dirty="0">
                <a:effectLst/>
                <a:latin typeface="+mj-lt"/>
                <a:ea typeface="Times New Roman" panose="02020603050405020304" pitchFamily="18" charset="0"/>
              </a:rPr>
              <a:t>prohibited</a:t>
            </a:r>
            <a:r>
              <a:rPr lang="en-US" sz="1200" b="1" spc="-25" dirty="0">
                <a:effectLst/>
                <a:latin typeface="+mj-lt"/>
                <a:ea typeface="Times New Roman" panose="02020603050405020304" pitchFamily="18" charset="0"/>
              </a:rPr>
              <a:t> </a:t>
            </a:r>
            <a:r>
              <a:rPr lang="en-US" sz="1200" b="1" dirty="0">
                <a:effectLst/>
                <a:latin typeface="+mj-lt"/>
                <a:ea typeface="Times New Roman" panose="02020603050405020304" pitchFamily="18" charset="0"/>
              </a:rPr>
              <a:t>from</a:t>
            </a:r>
            <a:r>
              <a:rPr lang="en-US" sz="1200" b="1" spc="-10" dirty="0">
                <a:effectLst/>
                <a:latin typeface="+mj-lt"/>
                <a:ea typeface="Times New Roman" panose="02020603050405020304" pitchFamily="18" charset="0"/>
              </a:rPr>
              <a:t> </a:t>
            </a:r>
            <a:r>
              <a:rPr lang="en-US" sz="1200" b="1" dirty="0">
                <a:effectLst/>
                <a:latin typeface="+mj-lt"/>
                <a:ea typeface="Times New Roman" panose="02020603050405020304" pitchFamily="18" charset="0"/>
              </a:rPr>
              <a:t>posting</a:t>
            </a:r>
            <a:r>
              <a:rPr lang="en-US" sz="1200" b="1" spc="-25" dirty="0">
                <a:effectLst/>
                <a:latin typeface="+mj-lt"/>
                <a:ea typeface="Times New Roman" panose="02020603050405020304" pitchFamily="18" charset="0"/>
              </a:rPr>
              <a:t> </a:t>
            </a:r>
            <a:r>
              <a:rPr lang="en-US" sz="1200" b="1" dirty="0">
                <a:effectLst/>
                <a:latin typeface="+mj-lt"/>
                <a:ea typeface="Times New Roman" panose="02020603050405020304" pitchFamily="18" charset="0"/>
              </a:rPr>
              <a:t>on</a:t>
            </a:r>
            <a:r>
              <a:rPr lang="en-US" sz="1200" b="1" spc="-25" dirty="0">
                <a:effectLst/>
                <a:latin typeface="+mj-lt"/>
                <a:ea typeface="Times New Roman" panose="02020603050405020304" pitchFamily="18" charset="0"/>
              </a:rPr>
              <a:t> </a:t>
            </a:r>
            <a:r>
              <a:rPr lang="en-US" sz="1200" b="1" dirty="0">
                <a:effectLst/>
                <a:latin typeface="+mj-lt"/>
                <a:ea typeface="Times New Roman" panose="02020603050405020304" pitchFamily="18" charset="0"/>
              </a:rPr>
              <a:t>social</a:t>
            </a:r>
            <a:r>
              <a:rPr lang="en-US" sz="1200" b="1" spc="-25" dirty="0">
                <a:effectLst/>
                <a:latin typeface="+mj-lt"/>
                <a:ea typeface="Times New Roman" panose="02020603050405020304" pitchFamily="18" charset="0"/>
              </a:rPr>
              <a:t> </a:t>
            </a:r>
            <a:r>
              <a:rPr lang="en-US" sz="1200" b="1" dirty="0">
                <a:effectLst/>
                <a:latin typeface="+mj-lt"/>
                <a:ea typeface="Times New Roman" panose="02020603050405020304" pitchFamily="18" charset="0"/>
              </a:rPr>
              <a:t>media any content, communication or information that can be deemed offensive, a personal attack or a violation of an established internal policy, rule or law. Examples of prohibited communications include, but are not limited to, communications that:</a:t>
            </a:r>
          </a:p>
          <a:p>
            <a:pPr marL="0" marR="0">
              <a:buNone/>
            </a:pPr>
            <a:r>
              <a:rPr lang="en-US" sz="1200" b="1" dirty="0">
                <a:effectLst/>
                <a:latin typeface="+mj-lt"/>
                <a:ea typeface="Times New Roman" panose="02020603050405020304" pitchFamily="18" charset="0"/>
              </a:rPr>
              <a:t> </a:t>
            </a:r>
          </a:p>
          <a:p>
            <a:pPr marL="317500" marR="0" algn="just">
              <a:buNone/>
            </a:pPr>
            <a:r>
              <a:rPr lang="en-US" sz="1200" b="1" dirty="0">
                <a:effectLst/>
                <a:latin typeface="+mj-lt"/>
                <a:ea typeface="Times New Roman" panose="02020603050405020304" pitchFamily="18" charset="0"/>
              </a:rPr>
              <a:t>*</a:t>
            </a:r>
            <a:r>
              <a:rPr lang="en-US" sz="1200" b="1" spc="-15" dirty="0">
                <a:effectLst/>
                <a:latin typeface="+mj-lt"/>
                <a:ea typeface="Times New Roman" panose="02020603050405020304" pitchFamily="18" charset="0"/>
              </a:rPr>
              <a:t> </a:t>
            </a:r>
            <a:r>
              <a:rPr lang="en-US" sz="1200" b="1" dirty="0">
                <a:effectLst/>
                <a:latin typeface="+mj-lt"/>
                <a:ea typeface="Times New Roman" panose="02020603050405020304" pitchFamily="18" charset="0"/>
              </a:rPr>
              <a:t>*</a:t>
            </a:r>
            <a:r>
              <a:rPr lang="en-US" sz="1200" b="1" spc="-10" dirty="0">
                <a:effectLst/>
                <a:latin typeface="+mj-lt"/>
                <a:ea typeface="Times New Roman" panose="02020603050405020304" pitchFamily="18" charset="0"/>
              </a:rPr>
              <a:t> </a:t>
            </a:r>
            <a:r>
              <a:rPr lang="en-US" sz="1200" b="1" spc="-50" dirty="0">
                <a:effectLst/>
                <a:latin typeface="+mj-lt"/>
                <a:ea typeface="Times New Roman" panose="02020603050405020304" pitchFamily="18" charset="0"/>
              </a:rPr>
              <a:t>*</a:t>
            </a:r>
            <a:endParaRPr lang="en-US" sz="1100" b="1" dirty="0">
              <a:effectLst/>
              <a:latin typeface="+mj-lt"/>
              <a:ea typeface="Times New Roman" panose="02020603050405020304" pitchFamily="18" charset="0"/>
            </a:endParaRPr>
          </a:p>
          <a:p>
            <a:pPr marL="1143000" marR="549275" lvl="2" indent="-228600" algn="just">
              <a:buSzPts val="1200"/>
              <a:buFont typeface="Times New Roman" panose="02020603050405020304" pitchFamily="18" charset="0"/>
              <a:buAutoNum type="arabicPeriod"/>
              <a:tabLst>
                <a:tab pos="704215" algn="l"/>
                <a:tab pos="718185" algn="l"/>
              </a:tabLst>
            </a:pPr>
            <a:r>
              <a:rPr lang="en-US" sz="1200" b="1" spc="0" dirty="0">
                <a:effectLst/>
                <a:latin typeface="+mj-lt"/>
                <a:ea typeface="Times New Roman" panose="02020603050405020304" pitchFamily="18" charset="0"/>
              </a:rPr>
              <a:t>Are deemed by CFD to offend persons based on race, ethnic heritage, national origin, sex, sexual orientation, age, physical or mental illness or disability, </a:t>
            </a:r>
            <a:r>
              <a:rPr lang="en-US" sz="1200" b="1" spc="-10" dirty="0">
                <a:effectLst/>
                <a:latin typeface="+mj-lt"/>
                <a:ea typeface="Times New Roman" panose="02020603050405020304" pitchFamily="18" charset="0"/>
              </a:rPr>
              <a:t>marital</a:t>
            </a:r>
            <a:r>
              <a:rPr lang="en-US" sz="1200" b="1" spc="-15" dirty="0">
                <a:effectLst/>
                <a:latin typeface="+mj-lt"/>
                <a:ea typeface="Times New Roman" panose="02020603050405020304" pitchFamily="18" charset="0"/>
              </a:rPr>
              <a:t> </a:t>
            </a:r>
            <a:r>
              <a:rPr lang="en-US" sz="1200" b="1" spc="-10" dirty="0">
                <a:effectLst/>
                <a:latin typeface="+mj-lt"/>
                <a:ea typeface="Times New Roman" panose="02020603050405020304" pitchFamily="18" charset="0"/>
              </a:rPr>
              <a:t>status,</a:t>
            </a:r>
            <a:r>
              <a:rPr lang="en-US" sz="1200" b="1" spc="-15" dirty="0">
                <a:effectLst/>
                <a:latin typeface="+mj-lt"/>
                <a:ea typeface="Times New Roman" panose="02020603050405020304" pitchFamily="18" charset="0"/>
              </a:rPr>
              <a:t> </a:t>
            </a:r>
            <a:r>
              <a:rPr lang="en-US" sz="1200" b="1" spc="-10" dirty="0">
                <a:effectLst/>
                <a:latin typeface="+mj-lt"/>
                <a:ea typeface="Times New Roman" panose="02020603050405020304" pitchFamily="18" charset="0"/>
              </a:rPr>
              <a:t>employment</a:t>
            </a:r>
            <a:r>
              <a:rPr lang="en-US" sz="1200" b="1" spc="-15" dirty="0">
                <a:effectLst/>
                <a:latin typeface="+mj-lt"/>
                <a:ea typeface="Times New Roman" panose="02020603050405020304" pitchFamily="18" charset="0"/>
              </a:rPr>
              <a:t> </a:t>
            </a:r>
            <a:r>
              <a:rPr lang="en-US" sz="1200" b="1" spc="-10" dirty="0">
                <a:effectLst/>
                <a:latin typeface="+mj-lt"/>
                <a:ea typeface="Times New Roman" panose="02020603050405020304" pitchFamily="18" charset="0"/>
              </a:rPr>
              <a:t>status,</a:t>
            </a:r>
            <a:r>
              <a:rPr lang="en-US" sz="1200" b="1" spc="-15" dirty="0">
                <a:effectLst/>
                <a:latin typeface="+mj-lt"/>
                <a:ea typeface="Times New Roman" panose="02020603050405020304" pitchFamily="18" charset="0"/>
              </a:rPr>
              <a:t> </a:t>
            </a:r>
            <a:r>
              <a:rPr lang="en-US" sz="1200" b="1" spc="-10" dirty="0">
                <a:effectLst/>
                <a:latin typeface="+mj-lt"/>
                <a:ea typeface="Times New Roman" panose="02020603050405020304" pitchFamily="18" charset="0"/>
              </a:rPr>
              <a:t>housing</a:t>
            </a:r>
            <a:r>
              <a:rPr lang="en-US" sz="1200" b="1" spc="-15" dirty="0">
                <a:effectLst/>
                <a:latin typeface="+mj-lt"/>
                <a:ea typeface="Times New Roman" panose="02020603050405020304" pitchFamily="18" charset="0"/>
              </a:rPr>
              <a:t> </a:t>
            </a:r>
            <a:r>
              <a:rPr lang="en-US" sz="1200" b="1" spc="-10" dirty="0">
                <a:effectLst/>
                <a:latin typeface="+mj-lt"/>
                <a:ea typeface="Times New Roman" panose="02020603050405020304" pitchFamily="18" charset="0"/>
              </a:rPr>
              <a:t>status,</a:t>
            </a:r>
            <a:r>
              <a:rPr lang="en-US" sz="1200" b="1" spc="-15" dirty="0">
                <a:effectLst/>
                <a:latin typeface="+mj-lt"/>
                <a:ea typeface="Times New Roman" panose="02020603050405020304" pitchFamily="18" charset="0"/>
              </a:rPr>
              <a:t> </a:t>
            </a:r>
            <a:r>
              <a:rPr lang="en-US" sz="1200" b="1" spc="-10" dirty="0">
                <a:effectLst/>
                <a:latin typeface="+mj-lt"/>
                <a:ea typeface="Times New Roman" panose="02020603050405020304" pitchFamily="18" charset="0"/>
              </a:rPr>
              <a:t>religion,</a:t>
            </a:r>
            <a:r>
              <a:rPr lang="en-US" sz="1200" b="1" spc="-15" dirty="0">
                <a:effectLst/>
                <a:latin typeface="+mj-lt"/>
                <a:ea typeface="Times New Roman" panose="02020603050405020304" pitchFamily="18" charset="0"/>
              </a:rPr>
              <a:t> </a:t>
            </a:r>
            <a:r>
              <a:rPr lang="en-US" sz="1200" b="1" spc="-10" dirty="0">
                <a:effectLst/>
                <a:latin typeface="+mj-lt"/>
                <a:ea typeface="Times New Roman" panose="02020603050405020304" pitchFamily="18" charset="0"/>
              </a:rPr>
              <a:t>or</a:t>
            </a:r>
            <a:r>
              <a:rPr lang="en-US" sz="1200" b="1" spc="-15" dirty="0">
                <a:effectLst/>
                <a:latin typeface="+mj-lt"/>
                <a:ea typeface="Times New Roman" panose="02020603050405020304" pitchFamily="18" charset="0"/>
              </a:rPr>
              <a:t> </a:t>
            </a:r>
            <a:r>
              <a:rPr lang="en-US" sz="1200" b="1" spc="-10" dirty="0">
                <a:effectLst/>
                <a:latin typeface="+mj-lt"/>
                <a:ea typeface="Times New Roman" panose="02020603050405020304" pitchFamily="18" charset="0"/>
              </a:rPr>
              <a:t>other</a:t>
            </a:r>
            <a:r>
              <a:rPr lang="en-US" sz="1200" b="1" spc="-25" dirty="0">
                <a:effectLst/>
                <a:latin typeface="+mj-lt"/>
                <a:ea typeface="Times New Roman" panose="02020603050405020304" pitchFamily="18" charset="0"/>
              </a:rPr>
              <a:t> </a:t>
            </a:r>
            <a:r>
              <a:rPr lang="en-US" sz="1200" b="1" spc="-10" dirty="0">
                <a:effectLst/>
                <a:latin typeface="+mj-lt"/>
                <a:ea typeface="Times New Roman" panose="02020603050405020304" pitchFamily="18" charset="0"/>
              </a:rPr>
              <a:t>characteristic </a:t>
            </a:r>
            <a:r>
              <a:rPr lang="en-US" sz="1200" b="1" spc="0" dirty="0">
                <a:effectLst/>
                <a:latin typeface="+mj-lt"/>
                <a:ea typeface="Times New Roman" panose="02020603050405020304" pitchFamily="18" charset="0"/>
              </a:rPr>
              <a:t>that may be protected by applicable civil rights laws; or</a:t>
            </a:r>
            <a:endParaRPr lang="en-US" sz="1100" b="1" spc="0" dirty="0">
              <a:effectLst/>
              <a:latin typeface="+mj-lt"/>
              <a:ea typeface="Times New Roman" panose="02020603050405020304" pitchFamily="18" charset="0"/>
            </a:endParaRPr>
          </a:p>
        </p:txBody>
      </p:sp>
      <p:sp>
        <p:nvSpPr>
          <p:cNvPr id="3" name="TextBox 2">
            <a:extLst>
              <a:ext uri="{FF2B5EF4-FFF2-40B4-BE49-F238E27FC236}">
                <a16:creationId xmlns:a16="http://schemas.microsoft.com/office/drawing/2014/main" id="{5773BB4D-C1E5-F442-3592-A3E6FDF8D234}"/>
              </a:ext>
            </a:extLst>
          </p:cNvPr>
          <p:cNvSpPr txBox="1"/>
          <p:nvPr/>
        </p:nvSpPr>
        <p:spPr>
          <a:xfrm>
            <a:off x="406400" y="86409"/>
            <a:ext cx="4114800" cy="646331"/>
          </a:xfrm>
          <a:prstGeom prst="rect">
            <a:avLst/>
          </a:prstGeom>
          <a:noFill/>
        </p:spPr>
        <p:txBody>
          <a:bodyPr wrap="square" rtlCol="0">
            <a:spAutoFit/>
          </a:bodyPr>
          <a:lstStyle/>
          <a:p>
            <a:pPr algn="ctr"/>
            <a:r>
              <a:rPr lang="en-US" i="1" dirty="0">
                <a:solidFill>
                  <a:srgbClr val="C00000"/>
                </a:solidFill>
              </a:rPr>
              <a:t>Portions of CFD </a:t>
            </a:r>
            <a:r>
              <a:rPr lang="en-US" i="1" dirty="0" err="1">
                <a:solidFill>
                  <a:srgbClr val="C00000"/>
                </a:solidFill>
              </a:rPr>
              <a:t>FDSocial</a:t>
            </a:r>
            <a:r>
              <a:rPr lang="en-US" i="1" dirty="0">
                <a:solidFill>
                  <a:srgbClr val="C00000"/>
                </a:solidFill>
              </a:rPr>
              <a:t> Media/Social Policy </a:t>
            </a:r>
          </a:p>
        </p:txBody>
      </p:sp>
    </p:spTree>
    <p:extLst>
      <p:ext uri="{BB962C8B-B14F-4D97-AF65-F5344CB8AC3E}">
        <p14:creationId xmlns:p14="http://schemas.microsoft.com/office/powerpoint/2010/main" val="11383088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8A2E1-2B76-684E-B721-77899298E7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F16D9A-9D28-4298-1D9E-F34A355C885D}"/>
              </a:ext>
            </a:extLst>
          </p:cNvPr>
          <p:cNvSpPr>
            <a:spLocks noGrp="1"/>
          </p:cNvSpPr>
          <p:nvPr>
            <p:ph type="title"/>
          </p:nvPr>
        </p:nvSpPr>
        <p:spPr>
          <a:xfrm>
            <a:off x="254317" y="203454"/>
            <a:ext cx="4577715" cy="276999"/>
          </a:xfrm>
        </p:spPr>
        <p:txBody>
          <a:bodyPr/>
          <a:lstStyle/>
          <a:p>
            <a:pPr algn="ctr"/>
            <a:r>
              <a:rPr lang="en-US" b="1" dirty="0">
                <a:solidFill>
                  <a:srgbClr val="C00000"/>
                </a:solidFill>
              </a:rPr>
              <a:t>What Happened Internally?</a:t>
            </a:r>
          </a:p>
        </p:txBody>
      </p:sp>
      <p:sp>
        <p:nvSpPr>
          <p:cNvPr id="3" name="Text Placeholder 2">
            <a:extLst>
              <a:ext uri="{FF2B5EF4-FFF2-40B4-BE49-F238E27FC236}">
                <a16:creationId xmlns:a16="http://schemas.microsoft.com/office/drawing/2014/main" id="{D603513A-4172-BBF6-55BD-1B9C56645BDA}"/>
              </a:ext>
            </a:extLst>
          </p:cNvPr>
          <p:cNvSpPr>
            <a:spLocks noGrp="1"/>
          </p:cNvSpPr>
          <p:nvPr>
            <p:ph type="body" idx="1"/>
          </p:nvPr>
        </p:nvSpPr>
        <p:spPr>
          <a:xfrm>
            <a:off x="254317" y="409575"/>
            <a:ext cx="4577715" cy="5475447"/>
          </a:xfrm>
        </p:spPr>
        <p:txBody>
          <a:bodyPr/>
          <a:lstStyle/>
          <a:p>
            <a:endParaRPr lang="en-US" sz="1400" b="1" dirty="0"/>
          </a:p>
          <a:p>
            <a:r>
              <a:rPr lang="en-US" sz="1400" b="1" u="sng" dirty="0"/>
              <a:t>October 24, 2019</a:t>
            </a:r>
            <a:r>
              <a:rPr lang="en-US" sz="1400" b="1" dirty="0"/>
              <a:t>:  Third party, Hispanic individual  posts a picture of police officer, claiming the officer assaulted her brother</a:t>
            </a:r>
          </a:p>
          <a:p>
            <a:endParaRPr lang="en-US" sz="1400" b="1" dirty="0"/>
          </a:p>
          <a:p>
            <a:r>
              <a:rPr lang="en-US" sz="1400" b="1" u="sng" dirty="0"/>
              <a:t>October 24-29, 2019</a:t>
            </a:r>
            <a:r>
              <a:rPr lang="en-US" sz="1400" b="1" dirty="0"/>
              <a:t>:  FF sees the post and comments on it</a:t>
            </a:r>
          </a:p>
          <a:p>
            <a:endParaRPr lang="en-US" sz="1400" b="1" dirty="0"/>
          </a:p>
          <a:p>
            <a:r>
              <a:rPr lang="en-US" sz="1400" b="1" dirty="0"/>
              <a:t>   &gt;&gt;”Your comments are all </a:t>
            </a:r>
            <a:r>
              <a:rPr lang="en-US" sz="1400" b="1" dirty="0" err="1"/>
              <a:t>weak..can’t</a:t>
            </a:r>
            <a:r>
              <a:rPr lang="en-US" sz="1400" b="1" dirty="0"/>
              <a:t> talk I have to go to work to pay for all of your scumbag kids that you welfare f^&amp;(s keep having!!!”</a:t>
            </a:r>
          </a:p>
          <a:p>
            <a:endParaRPr lang="en-US" sz="1400" b="1" dirty="0"/>
          </a:p>
          <a:p>
            <a:r>
              <a:rPr lang="en-US" sz="1400" b="1" dirty="0"/>
              <a:t>   &gt;&gt;”NOT get all HOOD on me YO…take your a*( back over the border where </a:t>
            </a:r>
            <a:r>
              <a:rPr lang="en-US" sz="1400" b="1" dirty="0" err="1"/>
              <a:t>ya</a:t>
            </a:r>
            <a:r>
              <a:rPr lang="en-US" sz="1400" b="1" dirty="0"/>
              <a:t> belong…</a:t>
            </a:r>
            <a:r>
              <a:rPr lang="en-US" sz="1400" b="1" dirty="0" err="1"/>
              <a:t>gotta</a:t>
            </a:r>
            <a:r>
              <a:rPr lang="en-US" sz="1400" b="1" dirty="0"/>
              <a:t> go I have a real job”</a:t>
            </a:r>
          </a:p>
          <a:p>
            <a:endParaRPr lang="en-US" sz="1400" b="1" dirty="0"/>
          </a:p>
          <a:p>
            <a:r>
              <a:rPr lang="en-US" sz="1400" b="1" u="sng" dirty="0"/>
              <a:t>October 29, 2019</a:t>
            </a:r>
            <a:r>
              <a:rPr lang="en-US" sz="1400" b="1" dirty="0"/>
              <a:t>:  Citizen complaint about FF FB response</a:t>
            </a:r>
          </a:p>
          <a:p>
            <a:endParaRPr lang="en-US" sz="1400" b="1" dirty="0"/>
          </a:p>
          <a:p>
            <a:r>
              <a:rPr lang="en-US" sz="1400" b="1" u="sng" dirty="0"/>
              <a:t>October 31, 2019</a:t>
            </a:r>
            <a:r>
              <a:rPr lang="en-US" sz="1400" b="1" dirty="0"/>
              <a:t>:  Second citizen complaint (mother of original poster)</a:t>
            </a:r>
          </a:p>
          <a:p>
            <a:endParaRPr lang="en-US" sz="1400" b="1" dirty="0"/>
          </a:p>
          <a:p>
            <a:r>
              <a:rPr lang="en-US" sz="1400" b="1" u="sng" dirty="0"/>
              <a:t>February 8, 2021</a:t>
            </a:r>
            <a:r>
              <a:rPr lang="en-US" sz="1400" b="1" dirty="0"/>
              <a:t>:  OIG interviews FF</a:t>
            </a:r>
          </a:p>
          <a:p>
            <a:endParaRPr lang="en-US" sz="1400" b="1" dirty="0"/>
          </a:p>
          <a:p>
            <a:r>
              <a:rPr lang="en-US" sz="1400" b="1" u="sng" dirty="0"/>
              <a:t>March 29, 2021</a:t>
            </a:r>
            <a:r>
              <a:rPr lang="en-US" sz="1400" b="1" dirty="0"/>
              <a:t>:  OIG recommends termination to CFD</a:t>
            </a:r>
          </a:p>
          <a:p>
            <a:endParaRPr lang="en-US" sz="1400" b="1" dirty="0"/>
          </a:p>
          <a:p>
            <a:r>
              <a:rPr lang="en-US" sz="1400" b="1" u="sng" dirty="0"/>
              <a:t>June 7, 2021</a:t>
            </a:r>
            <a:r>
              <a:rPr lang="en-US" sz="1400" b="1" dirty="0"/>
              <a:t>:  CFD terminates FF</a:t>
            </a:r>
          </a:p>
        </p:txBody>
      </p:sp>
    </p:spTree>
    <p:extLst>
      <p:ext uri="{BB962C8B-B14F-4D97-AF65-F5344CB8AC3E}">
        <p14:creationId xmlns:p14="http://schemas.microsoft.com/office/powerpoint/2010/main" val="379700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fade">
                                      <p:cBhvr>
                                        <p:cTn id="32" dur="500"/>
                                        <p:tgtEl>
                                          <p:spTgt spid="3">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fade">
                                      <p:cBhvr>
                                        <p:cTn id="37" dur="500"/>
                                        <p:tgtEl>
                                          <p:spTgt spid="3">
                                            <p:txEl>
                                              <p:pRg st="13" end="1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5" end="15"/>
                                            </p:txEl>
                                          </p:spTgt>
                                        </p:tgtEl>
                                        <p:attrNameLst>
                                          <p:attrName>style.visibility</p:attrName>
                                        </p:attrNameLst>
                                      </p:cBhvr>
                                      <p:to>
                                        <p:strVal val="visible"/>
                                      </p:to>
                                    </p:set>
                                    <p:animEffect transition="in" filter="fade">
                                      <p:cBhvr>
                                        <p:cTn id="42" dur="500"/>
                                        <p:tgtEl>
                                          <p:spTgt spid="3">
                                            <p:txEl>
                                              <p:pRg st="15" end="1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7" end="17"/>
                                            </p:txEl>
                                          </p:spTgt>
                                        </p:tgtEl>
                                        <p:attrNameLst>
                                          <p:attrName>style.visibility</p:attrName>
                                        </p:attrNameLst>
                                      </p:cBhvr>
                                      <p:to>
                                        <p:strVal val="visible"/>
                                      </p:to>
                                    </p:set>
                                    <p:animEffect transition="in" filter="fade">
                                      <p:cBhvr>
                                        <p:cTn id="47"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EDE79-0E17-DD30-5125-4B59DE204C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34FCF5-41E9-BF29-2B4F-7CD2398D05A2}"/>
              </a:ext>
            </a:extLst>
          </p:cNvPr>
          <p:cNvSpPr>
            <a:spLocks noGrp="1"/>
          </p:cNvSpPr>
          <p:nvPr>
            <p:ph type="title"/>
          </p:nvPr>
        </p:nvSpPr>
        <p:spPr>
          <a:xfrm>
            <a:off x="254317" y="203454"/>
            <a:ext cx="4577715" cy="276999"/>
          </a:xfrm>
        </p:spPr>
        <p:txBody>
          <a:bodyPr/>
          <a:lstStyle/>
          <a:p>
            <a:pPr algn="ctr"/>
            <a:r>
              <a:rPr lang="en-US" b="1" dirty="0">
                <a:solidFill>
                  <a:srgbClr val="C00000"/>
                </a:solidFill>
              </a:rPr>
              <a:t>What Happened Internally?</a:t>
            </a:r>
          </a:p>
        </p:txBody>
      </p:sp>
      <p:sp>
        <p:nvSpPr>
          <p:cNvPr id="3" name="Text Placeholder 2">
            <a:extLst>
              <a:ext uri="{FF2B5EF4-FFF2-40B4-BE49-F238E27FC236}">
                <a16:creationId xmlns:a16="http://schemas.microsoft.com/office/drawing/2014/main" id="{997053D1-5BC1-23EE-AE1F-98CD4321001D}"/>
              </a:ext>
            </a:extLst>
          </p:cNvPr>
          <p:cNvSpPr>
            <a:spLocks noGrp="1"/>
          </p:cNvSpPr>
          <p:nvPr>
            <p:ph type="body" idx="1"/>
          </p:nvPr>
        </p:nvSpPr>
        <p:spPr>
          <a:xfrm>
            <a:off x="254317" y="714375"/>
            <a:ext cx="4577715" cy="3016210"/>
          </a:xfrm>
        </p:spPr>
        <p:txBody>
          <a:bodyPr/>
          <a:lstStyle/>
          <a:p>
            <a:endParaRPr lang="en-US" sz="1400" b="1" dirty="0"/>
          </a:p>
          <a:p>
            <a:r>
              <a:rPr lang="en-US" sz="1400" b="1" u="sng" dirty="0"/>
              <a:t>October 29, 2019</a:t>
            </a:r>
            <a:r>
              <a:rPr lang="en-US" sz="1400" b="1" dirty="0"/>
              <a:t>:  Citizen complaint about FF FB response</a:t>
            </a:r>
          </a:p>
          <a:p>
            <a:endParaRPr lang="en-US" sz="1400" b="1" dirty="0"/>
          </a:p>
          <a:p>
            <a:r>
              <a:rPr lang="en-US" sz="1400" b="1" u="sng" dirty="0"/>
              <a:t>October 31, 2019</a:t>
            </a:r>
            <a:r>
              <a:rPr lang="en-US" sz="1400" b="1" dirty="0"/>
              <a:t>:  Second citizen complaint (mother of original poster)</a:t>
            </a:r>
          </a:p>
          <a:p>
            <a:endParaRPr lang="en-US" sz="1400" b="1" dirty="0"/>
          </a:p>
          <a:p>
            <a:r>
              <a:rPr lang="en-US" sz="1400" b="1" u="sng" dirty="0"/>
              <a:t>February 8, 2021</a:t>
            </a:r>
            <a:r>
              <a:rPr lang="en-US" sz="1400" b="1" dirty="0"/>
              <a:t>:  OIG interviews FF</a:t>
            </a:r>
          </a:p>
          <a:p>
            <a:endParaRPr lang="en-US" sz="1400" b="1" dirty="0"/>
          </a:p>
          <a:p>
            <a:r>
              <a:rPr lang="en-US" sz="1400" b="1" u="sng" dirty="0"/>
              <a:t>March 29, 2021</a:t>
            </a:r>
            <a:r>
              <a:rPr lang="en-US" sz="1400" b="1" dirty="0"/>
              <a:t>:  OIG recommends termination to CFD</a:t>
            </a:r>
          </a:p>
          <a:p>
            <a:endParaRPr lang="en-US" sz="1400" b="1" dirty="0"/>
          </a:p>
          <a:p>
            <a:r>
              <a:rPr lang="en-US" sz="1400" b="1" u="sng" dirty="0"/>
              <a:t>June 7, 2021</a:t>
            </a:r>
            <a:r>
              <a:rPr lang="en-US" sz="1400" b="1" dirty="0"/>
              <a:t>:  CFD terminates FF</a:t>
            </a:r>
          </a:p>
          <a:p>
            <a:endParaRPr lang="en-US" sz="1400" b="1" dirty="0"/>
          </a:p>
          <a:p>
            <a:r>
              <a:rPr lang="en-US" sz="1400" b="1" dirty="0"/>
              <a:t>*Matter is arbitrated, result in City’s favor; lawsuit filed in state court to vacate arbitration award</a:t>
            </a:r>
          </a:p>
        </p:txBody>
      </p:sp>
    </p:spTree>
    <p:extLst>
      <p:ext uri="{BB962C8B-B14F-4D97-AF65-F5344CB8AC3E}">
        <p14:creationId xmlns:p14="http://schemas.microsoft.com/office/powerpoint/2010/main" val="299851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fade">
                                      <p:cBhvr>
                                        <p:cTn id="3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12D92E-0C4F-197F-94D2-E7A6DCF44AC9}"/>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B913A84-ACA0-7C22-B900-974AE678E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14425"/>
            <a:ext cx="5078730" cy="2857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87924" rtl="0" eaLnBrk="1" latinLnBrk="0" hangingPunct="1">
              <a:defRPr sz="960" kern="1200">
                <a:solidFill>
                  <a:schemeClr val="tx1"/>
                </a:solidFill>
                <a:latin typeface="+mn-lt"/>
                <a:ea typeface="+mn-ea"/>
                <a:cs typeface="+mn-cs"/>
              </a:defRPr>
            </a:lvl1pPr>
            <a:lvl2pPr marL="243962" algn="l" defTabSz="487924" rtl="0" eaLnBrk="1" latinLnBrk="0" hangingPunct="1">
              <a:defRPr sz="960" kern="1200">
                <a:solidFill>
                  <a:schemeClr val="tx1"/>
                </a:solidFill>
                <a:latin typeface="+mn-lt"/>
                <a:ea typeface="+mn-ea"/>
                <a:cs typeface="+mn-cs"/>
              </a:defRPr>
            </a:lvl2pPr>
            <a:lvl3pPr marL="487924" algn="l" defTabSz="487924" rtl="0" eaLnBrk="1" latinLnBrk="0" hangingPunct="1">
              <a:defRPr sz="960" kern="1200">
                <a:solidFill>
                  <a:schemeClr val="tx1"/>
                </a:solidFill>
                <a:latin typeface="+mn-lt"/>
                <a:ea typeface="+mn-ea"/>
                <a:cs typeface="+mn-cs"/>
              </a:defRPr>
            </a:lvl3pPr>
            <a:lvl4pPr marL="731886" algn="l" defTabSz="487924" rtl="0" eaLnBrk="1" latinLnBrk="0" hangingPunct="1">
              <a:defRPr sz="960" kern="1200">
                <a:solidFill>
                  <a:schemeClr val="tx1"/>
                </a:solidFill>
                <a:latin typeface="+mn-lt"/>
                <a:ea typeface="+mn-ea"/>
                <a:cs typeface="+mn-cs"/>
              </a:defRPr>
            </a:lvl4pPr>
            <a:lvl5pPr marL="975848" algn="l" defTabSz="487924" rtl="0" eaLnBrk="1" latinLnBrk="0" hangingPunct="1">
              <a:defRPr sz="960" kern="1200">
                <a:solidFill>
                  <a:schemeClr val="tx1"/>
                </a:solidFill>
                <a:latin typeface="+mn-lt"/>
                <a:ea typeface="+mn-ea"/>
                <a:cs typeface="+mn-cs"/>
              </a:defRPr>
            </a:lvl5pPr>
            <a:lvl6pPr marL="1219810" algn="l" defTabSz="487924" rtl="0" eaLnBrk="1" latinLnBrk="0" hangingPunct="1">
              <a:defRPr sz="960" kern="1200">
                <a:solidFill>
                  <a:schemeClr val="tx1"/>
                </a:solidFill>
                <a:latin typeface="+mn-lt"/>
                <a:ea typeface="+mn-ea"/>
                <a:cs typeface="+mn-cs"/>
              </a:defRPr>
            </a:lvl6pPr>
            <a:lvl7pPr marL="1463772" algn="l" defTabSz="487924" rtl="0" eaLnBrk="1" latinLnBrk="0" hangingPunct="1">
              <a:defRPr sz="960" kern="1200">
                <a:solidFill>
                  <a:schemeClr val="tx1"/>
                </a:solidFill>
                <a:latin typeface="+mn-lt"/>
                <a:ea typeface="+mn-ea"/>
                <a:cs typeface="+mn-cs"/>
              </a:defRPr>
            </a:lvl7pPr>
            <a:lvl8pPr marL="1707733" algn="l" defTabSz="487924" rtl="0" eaLnBrk="1" latinLnBrk="0" hangingPunct="1">
              <a:defRPr sz="960" kern="1200">
                <a:solidFill>
                  <a:schemeClr val="tx1"/>
                </a:solidFill>
                <a:latin typeface="+mn-lt"/>
                <a:ea typeface="+mn-ea"/>
                <a:cs typeface="+mn-cs"/>
              </a:defRPr>
            </a:lvl8pPr>
            <a:lvl9pPr marL="1951695" algn="l" defTabSz="487924" rtl="0" eaLnBrk="1" latinLnBrk="0" hangingPunct="1">
              <a:defRPr sz="960" kern="1200">
                <a:solidFill>
                  <a:schemeClr val="tx1"/>
                </a:solidFill>
                <a:latin typeface="+mn-lt"/>
                <a:ea typeface="+mn-ea"/>
                <a:cs typeface="+mn-cs"/>
              </a:defRPr>
            </a:lvl9pPr>
          </a:lstStyle>
          <a:p>
            <a:pPr algn="ctr"/>
            <a:endParaRPr lang="en-US" sz="400"/>
          </a:p>
        </p:txBody>
      </p:sp>
      <p:sp>
        <p:nvSpPr>
          <p:cNvPr id="2" name="Title 1">
            <a:extLst>
              <a:ext uri="{FF2B5EF4-FFF2-40B4-BE49-F238E27FC236}">
                <a16:creationId xmlns:a16="http://schemas.microsoft.com/office/drawing/2014/main" id="{04C153DE-4C03-E39C-9A2C-589A815872CC}"/>
              </a:ext>
            </a:extLst>
          </p:cNvPr>
          <p:cNvSpPr>
            <a:spLocks noGrp="1"/>
          </p:cNvSpPr>
          <p:nvPr>
            <p:ph type="ctrTitle" idx="4294967295"/>
          </p:nvPr>
        </p:nvSpPr>
        <p:spPr>
          <a:xfrm>
            <a:off x="349250" y="1582076"/>
            <a:ext cx="2513661" cy="1418299"/>
          </a:xfrm>
        </p:spPr>
        <p:txBody>
          <a:bodyPr vert="horz" lIns="38100" tIns="19050" rIns="38100" bIns="19050" rtlCol="0" anchor="b">
            <a:normAutofit fontScale="90000"/>
          </a:bodyPr>
          <a:lstStyle>
            <a:defPPr>
              <a:defRPr lang="en-US"/>
            </a:defPPr>
            <a:lvl1pPr marL="0" algn="l" defTabSz="487924" rtl="0" eaLnBrk="1" latinLnBrk="0" hangingPunct="1">
              <a:defRPr sz="960" kern="1200">
                <a:solidFill>
                  <a:schemeClr val="tx1"/>
                </a:solidFill>
                <a:latin typeface="+mn-lt"/>
                <a:ea typeface="+mn-ea"/>
                <a:cs typeface="+mn-cs"/>
              </a:defRPr>
            </a:lvl1pPr>
            <a:lvl2pPr marL="243962" algn="l" defTabSz="487924" rtl="0" eaLnBrk="1" latinLnBrk="0" hangingPunct="1">
              <a:defRPr sz="960" kern="1200">
                <a:solidFill>
                  <a:schemeClr val="tx1"/>
                </a:solidFill>
                <a:latin typeface="+mn-lt"/>
                <a:ea typeface="+mn-ea"/>
                <a:cs typeface="+mn-cs"/>
              </a:defRPr>
            </a:lvl2pPr>
            <a:lvl3pPr marL="487924" algn="l" defTabSz="487924" rtl="0" eaLnBrk="1" latinLnBrk="0" hangingPunct="1">
              <a:defRPr sz="960" kern="1200">
                <a:solidFill>
                  <a:schemeClr val="tx1"/>
                </a:solidFill>
                <a:latin typeface="+mn-lt"/>
                <a:ea typeface="+mn-ea"/>
                <a:cs typeface="+mn-cs"/>
              </a:defRPr>
            </a:lvl3pPr>
            <a:lvl4pPr marL="731886" algn="l" defTabSz="487924" rtl="0" eaLnBrk="1" latinLnBrk="0" hangingPunct="1">
              <a:defRPr sz="960" kern="1200">
                <a:solidFill>
                  <a:schemeClr val="tx1"/>
                </a:solidFill>
                <a:latin typeface="+mn-lt"/>
                <a:ea typeface="+mn-ea"/>
                <a:cs typeface="+mn-cs"/>
              </a:defRPr>
            </a:lvl4pPr>
            <a:lvl5pPr marL="975848" algn="l" defTabSz="487924" rtl="0" eaLnBrk="1" latinLnBrk="0" hangingPunct="1">
              <a:defRPr sz="960" kern="1200">
                <a:solidFill>
                  <a:schemeClr val="tx1"/>
                </a:solidFill>
                <a:latin typeface="+mn-lt"/>
                <a:ea typeface="+mn-ea"/>
                <a:cs typeface="+mn-cs"/>
              </a:defRPr>
            </a:lvl5pPr>
            <a:lvl6pPr marL="1219810" algn="l" defTabSz="487924" rtl="0" eaLnBrk="1" latinLnBrk="0" hangingPunct="1">
              <a:defRPr sz="960" kern="1200">
                <a:solidFill>
                  <a:schemeClr val="tx1"/>
                </a:solidFill>
                <a:latin typeface="+mn-lt"/>
                <a:ea typeface="+mn-ea"/>
                <a:cs typeface="+mn-cs"/>
              </a:defRPr>
            </a:lvl6pPr>
            <a:lvl7pPr marL="1463772" algn="l" defTabSz="487924" rtl="0" eaLnBrk="1" latinLnBrk="0" hangingPunct="1">
              <a:defRPr sz="960" kern="1200">
                <a:solidFill>
                  <a:schemeClr val="tx1"/>
                </a:solidFill>
                <a:latin typeface="+mn-lt"/>
                <a:ea typeface="+mn-ea"/>
                <a:cs typeface="+mn-cs"/>
              </a:defRPr>
            </a:lvl7pPr>
            <a:lvl8pPr marL="1707733" algn="l" defTabSz="487924" rtl="0" eaLnBrk="1" latinLnBrk="0" hangingPunct="1">
              <a:defRPr sz="960" kern="1200">
                <a:solidFill>
                  <a:schemeClr val="tx1"/>
                </a:solidFill>
                <a:latin typeface="+mn-lt"/>
                <a:ea typeface="+mn-ea"/>
                <a:cs typeface="+mn-cs"/>
              </a:defRPr>
            </a:lvl8pPr>
            <a:lvl9pPr marL="1951695" algn="l" defTabSz="487924" rtl="0" eaLnBrk="1" latinLnBrk="0" hangingPunct="1">
              <a:defRPr sz="960" kern="1200">
                <a:solidFill>
                  <a:schemeClr val="tx1"/>
                </a:solidFill>
                <a:latin typeface="+mn-lt"/>
                <a:ea typeface="+mn-ea"/>
                <a:cs typeface="+mn-cs"/>
              </a:defRPr>
            </a:lvl9pPr>
          </a:lstStyle>
          <a:p>
            <a:br>
              <a:rPr lang="en-US" sz="1292" b="1" kern="1200" dirty="0">
                <a:solidFill>
                  <a:schemeClr val="tx1"/>
                </a:solidFill>
                <a:latin typeface="+mj-lt"/>
                <a:ea typeface="+mj-ea"/>
                <a:cs typeface="+mj-cs"/>
              </a:rPr>
            </a:br>
            <a:br>
              <a:rPr lang="en-US" sz="2000" b="1" kern="1200" dirty="0">
                <a:solidFill>
                  <a:schemeClr val="tx1"/>
                </a:solidFill>
                <a:latin typeface="Cambria" panose="02040503050406030204" pitchFamily="18" charset="0"/>
                <a:ea typeface="Cambria" panose="02040503050406030204" pitchFamily="18" charset="0"/>
                <a:cs typeface="+mj-cs"/>
              </a:rPr>
            </a:br>
            <a:br>
              <a:rPr lang="en-US" sz="2000" b="1" kern="1200" dirty="0">
                <a:solidFill>
                  <a:schemeClr val="tx1"/>
                </a:solidFill>
                <a:latin typeface="Cambria" panose="02040503050406030204" pitchFamily="18" charset="0"/>
                <a:ea typeface="Cambria" panose="02040503050406030204" pitchFamily="18" charset="0"/>
                <a:cs typeface="+mj-cs"/>
              </a:rPr>
            </a:br>
            <a:br>
              <a:rPr lang="en-US" sz="2000" b="1" kern="1200" dirty="0">
                <a:solidFill>
                  <a:schemeClr val="tx1"/>
                </a:solidFill>
                <a:latin typeface="Cambria" panose="02040503050406030204" pitchFamily="18" charset="0"/>
                <a:ea typeface="Cambria" panose="02040503050406030204" pitchFamily="18" charset="0"/>
                <a:cs typeface="+mj-cs"/>
              </a:rPr>
            </a:br>
            <a:br>
              <a:rPr lang="en-US" sz="2000" b="1" kern="1200" dirty="0">
                <a:solidFill>
                  <a:schemeClr val="tx1"/>
                </a:solidFill>
                <a:latin typeface="Cambria" panose="02040503050406030204" pitchFamily="18" charset="0"/>
                <a:ea typeface="Cambria" panose="02040503050406030204" pitchFamily="18" charset="0"/>
                <a:cs typeface="+mj-cs"/>
              </a:rPr>
            </a:br>
            <a:br>
              <a:rPr lang="en-US" sz="2000" b="1" kern="1200" dirty="0">
                <a:solidFill>
                  <a:schemeClr val="tx1"/>
                </a:solidFill>
                <a:latin typeface="Cambria" panose="02040503050406030204" pitchFamily="18" charset="0"/>
                <a:ea typeface="Cambria" panose="02040503050406030204" pitchFamily="18" charset="0"/>
                <a:cs typeface="+mj-cs"/>
              </a:rPr>
            </a:br>
            <a:br>
              <a:rPr lang="en-US" sz="2000" b="1" kern="1200" dirty="0">
                <a:solidFill>
                  <a:schemeClr val="tx1"/>
                </a:solidFill>
                <a:latin typeface="Cambria" panose="02040503050406030204" pitchFamily="18" charset="0"/>
                <a:ea typeface="Cambria" panose="02040503050406030204" pitchFamily="18" charset="0"/>
                <a:cs typeface="+mj-cs"/>
              </a:rPr>
            </a:br>
            <a:r>
              <a:rPr lang="en-US" sz="2000" b="1" kern="1200" dirty="0">
                <a:solidFill>
                  <a:schemeClr val="tx1"/>
                </a:solidFill>
                <a:latin typeface="Cambria" panose="02040503050406030204" pitchFamily="18" charset="0"/>
                <a:ea typeface="Cambria" panose="02040503050406030204" pitchFamily="18" charset="0"/>
                <a:cs typeface="+mj-cs"/>
              </a:rPr>
              <a:t>What Steps Might An Agency (Your Agency) Implement to Reduce or Eliminate the Possibility of Similar Events Occurring?</a:t>
            </a:r>
            <a:endParaRPr lang="en-US" sz="2000" kern="1200" dirty="0">
              <a:solidFill>
                <a:schemeClr val="tx1"/>
              </a:solidFill>
              <a:latin typeface="Cambria" panose="02040503050406030204" pitchFamily="18" charset="0"/>
              <a:ea typeface="Cambria" panose="02040503050406030204" pitchFamily="18" charset="0"/>
              <a:cs typeface="+mj-cs"/>
            </a:endParaRPr>
          </a:p>
        </p:txBody>
      </p:sp>
      <p:sp>
        <p:nvSpPr>
          <p:cNvPr id="9" name="Rectangle 8">
            <a:extLst>
              <a:ext uri="{FF2B5EF4-FFF2-40B4-BE49-F238E27FC236}">
                <a16:creationId xmlns:a16="http://schemas.microsoft.com/office/drawing/2014/main" id="{1DCA2365-7383-012A-4BFF-C10632726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0891" y="1544127"/>
            <a:ext cx="1519859" cy="1848386"/>
          </a:xfrm>
          <a:custGeom>
            <a:avLst/>
            <a:gdLst>
              <a:gd name="connsiteX0" fmla="*/ 0 w 1519859"/>
              <a:gd name="connsiteY0" fmla="*/ 0 h 1848386"/>
              <a:gd name="connsiteX1" fmla="*/ 521818 w 1519859"/>
              <a:gd name="connsiteY1" fmla="*/ 0 h 1848386"/>
              <a:gd name="connsiteX2" fmla="*/ 1028438 w 1519859"/>
              <a:gd name="connsiteY2" fmla="*/ 0 h 1848386"/>
              <a:gd name="connsiteX3" fmla="*/ 1519859 w 1519859"/>
              <a:gd name="connsiteY3" fmla="*/ 0 h 1848386"/>
              <a:gd name="connsiteX4" fmla="*/ 1519859 w 1519859"/>
              <a:gd name="connsiteY4" fmla="*/ 653096 h 1848386"/>
              <a:gd name="connsiteX5" fmla="*/ 1519859 w 1519859"/>
              <a:gd name="connsiteY5" fmla="*/ 1306193 h 1848386"/>
              <a:gd name="connsiteX6" fmla="*/ 1519859 w 1519859"/>
              <a:gd name="connsiteY6" fmla="*/ 1848386 h 1848386"/>
              <a:gd name="connsiteX7" fmla="*/ 982842 w 1519859"/>
              <a:gd name="connsiteY7" fmla="*/ 1848386 h 1848386"/>
              <a:gd name="connsiteX8" fmla="*/ 506620 w 1519859"/>
              <a:gd name="connsiteY8" fmla="*/ 1848386 h 1848386"/>
              <a:gd name="connsiteX9" fmla="*/ 0 w 1519859"/>
              <a:gd name="connsiteY9" fmla="*/ 1848386 h 1848386"/>
              <a:gd name="connsiteX10" fmla="*/ 0 w 1519859"/>
              <a:gd name="connsiteY10" fmla="*/ 1250741 h 1848386"/>
              <a:gd name="connsiteX11" fmla="*/ 0 w 1519859"/>
              <a:gd name="connsiteY11" fmla="*/ 653096 h 1848386"/>
              <a:gd name="connsiteX12" fmla="*/ 0 w 1519859"/>
              <a:gd name="connsiteY12" fmla="*/ 0 h 1848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9859" h="1848386" fill="none" extrusionOk="0">
                <a:moveTo>
                  <a:pt x="0" y="0"/>
                </a:moveTo>
                <a:cubicBezTo>
                  <a:pt x="170955" y="25631"/>
                  <a:pt x="386070" y="20926"/>
                  <a:pt x="521818" y="0"/>
                </a:cubicBezTo>
                <a:cubicBezTo>
                  <a:pt x="657566" y="-20926"/>
                  <a:pt x="854683" y="10914"/>
                  <a:pt x="1028438" y="0"/>
                </a:cubicBezTo>
                <a:cubicBezTo>
                  <a:pt x="1202193" y="-10914"/>
                  <a:pt x="1359661" y="-14463"/>
                  <a:pt x="1519859" y="0"/>
                </a:cubicBezTo>
                <a:cubicBezTo>
                  <a:pt x="1504169" y="196449"/>
                  <a:pt x="1510990" y="379000"/>
                  <a:pt x="1519859" y="653096"/>
                </a:cubicBezTo>
                <a:cubicBezTo>
                  <a:pt x="1528728" y="927192"/>
                  <a:pt x="1511098" y="1174550"/>
                  <a:pt x="1519859" y="1306193"/>
                </a:cubicBezTo>
                <a:cubicBezTo>
                  <a:pt x="1528620" y="1437836"/>
                  <a:pt x="1493681" y="1612702"/>
                  <a:pt x="1519859" y="1848386"/>
                </a:cubicBezTo>
                <a:cubicBezTo>
                  <a:pt x="1409435" y="1860607"/>
                  <a:pt x="1191866" y="1861139"/>
                  <a:pt x="982842" y="1848386"/>
                </a:cubicBezTo>
                <a:cubicBezTo>
                  <a:pt x="773818" y="1835633"/>
                  <a:pt x="639273" y="1867198"/>
                  <a:pt x="506620" y="1848386"/>
                </a:cubicBezTo>
                <a:cubicBezTo>
                  <a:pt x="373967" y="1829574"/>
                  <a:pt x="183269" y="1867051"/>
                  <a:pt x="0" y="1848386"/>
                </a:cubicBezTo>
                <a:cubicBezTo>
                  <a:pt x="-398" y="1621203"/>
                  <a:pt x="24660" y="1480828"/>
                  <a:pt x="0" y="1250741"/>
                </a:cubicBezTo>
                <a:cubicBezTo>
                  <a:pt x="-24660" y="1020654"/>
                  <a:pt x="3845" y="874758"/>
                  <a:pt x="0" y="653096"/>
                </a:cubicBezTo>
                <a:cubicBezTo>
                  <a:pt x="-3845" y="431435"/>
                  <a:pt x="13670" y="220133"/>
                  <a:pt x="0" y="0"/>
                </a:cubicBezTo>
                <a:close/>
              </a:path>
              <a:path w="1519859" h="1848386" stroke="0" extrusionOk="0">
                <a:moveTo>
                  <a:pt x="0" y="0"/>
                </a:moveTo>
                <a:cubicBezTo>
                  <a:pt x="135481" y="-9811"/>
                  <a:pt x="283490" y="3334"/>
                  <a:pt x="476222" y="0"/>
                </a:cubicBezTo>
                <a:cubicBezTo>
                  <a:pt x="668954" y="-3334"/>
                  <a:pt x="720559" y="15590"/>
                  <a:pt x="952445" y="0"/>
                </a:cubicBezTo>
                <a:cubicBezTo>
                  <a:pt x="1184331" y="-15590"/>
                  <a:pt x="1270698" y="14887"/>
                  <a:pt x="1519859" y="0"/>
                </a:cubicBezTo>
                <a:cubicBezTo>
                  <a:pt x="1532954" y="277010"/>
                  <a:pt x="1531446" y="450030"/>
                  <a:pt x="1519859" y="634613"/>
                </a:cubicBezTo>
                <a:cubicBezTo>
                  <a:pt x="1508272" y="819196"/>
                  <a:pt x="1509389" y="1025768"/>
                  <a:pt x="1519859" y="1232257"/>
                </a:cubicBezTo>
                <a:cubicBezTo>
                  <a:pt x="1530329" y="1438746"/>
                  <a:pt x="1543357" y="1635266"/>
                  <a:pt x="1519859" y="1848386"/>
                </a:cubicBezTo>
                <a:cubicBezTo>
                  <a:pt x="1400869" y="1873783"/>
                  <a:pt x="1092130" y="1861061"/>
                  <a:pt x="982842" y="1848386"/>
                </a:cubicBezTo>
                <a:cubicBezTo>
                  <a:pt x="873554" y="1835711"/>
                  <a:pt x="647050" y="1833968"/>
                  <a:pt x="461024" y="1848386"/>
                </a:cubicBezTo>
                <a:cubicBezTo>
                  <a:pt x="274998" y="1862804"/>
                  <a:pt x="205125" y="1866511"/>
                  <a:pt x="0" y="1848386"/>
                </a:cubicBezTo>
                <a:cubicBezTo>
                  <a:pt x="-13299" y="1608682"/>
                  <a:pt x="-1535" y="1351666"/>
                  <a:pt x="0" y="1213773"/>
                </a:cubicBezTo>
                <a:cubicBezTo>
                  <a:pt x="1535" y="1075880"/>
                  <a:pt x="-27744" y="857225"/>
                  <a:pt x="0" y="579161"/>
                </a:cubicBezTo>
                <a:cubicBezTo>
                  <a:pt x="27744" y="301097"/>
                  <a:pt x="6653" y="209794"/>
                  <a:pt x="0" y="0"/>
                </a:cubicBezTo>
                <a:close/>
              </a:path>
            </a:pathLst>
          </a:custGeom>
          <a:solidFill>
            <a:schemeClr val="accent2"/>
          </a:solidFill>
          <a:ln w="57150">
            <a:solidFill>
              <a:schemeClr val="accent2"/>
            </a:solidFill>
            <a:extLst>
              <a:ext uri="{C807C97D-BFC1-408E-A445-0C87EB9F89A2}">
                <ask:lineSketchStyleProps xmlns:ask="http://schemas.microsoft.com/office/drawing/2018/sketchyshapes" xmlns="" sd="68728339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87924" rtl="0" eaLnBrk="1" latinLnBrk="0" hangingPunct="1">
              <a:defRPr sz="960" kern="1200">
                <a:solidFill>
                  <a:schemeClr val="tx1"/>
                </a:solidFill>
                <a:latin typeface="+mn-lt"/>
                <a:ea typeface="+mn-ea"/>
                <a:cs typeface="+mn-cs"/>
              </a:defRPr>
            </a:lvl1pPr>
            <a:lvl2pPr marL="243962" algn="l" defTabSz="487924" rtl="0" eaLnBrk="1" latinLnBrk="0" hangingPunct="1">
              <a:defRPr sz="960" kern="1200">
                <a:solidFill>
                  <a:schemeClr val="tx1"/>
                </a:solidFill>
                <a:latin typeface="+mn-lt"/>
                <a:ea typeface="+mn-ea"/>
                <a:cs typeface="+mn-cs"/>
              </a:defRPr>
            </a:lvl2pPr>
            <a:lvl3pPr marL="487924" algn="l" defTabSz="487924" rtl="0" eaLnBrk="1" latinLnBrk="0" hangingPunct="1">
              <a:defRPr sz="960" kern="1200">
                <a:solidFill>
                  <a:schemeClr val="tx1"/>
                </a:solidFill>
                <a:latin typeface="+mn-lt"/>
                <a:ea typeface="+mn-ea"/>
                <a:cs typeface="+mn-cs"/>
              </a:defRPr>
            </a:lvl3pPr>
            <a:lvl4pPr marL="731886" algn="l" defTabSz="487924" rtl="0" eaLnBrk="1" latinLnBrk="0" hangingPunct="1">
              <a:defRPr sz="960" kern="1200">
                <a:solidFill>
                  <a:schemeClr val="tx1"/>
                </a:solidFill>
                <a:latin typeface="+mn-lt"/>
                <a:ea typeface="+mn-ea"/>
                <a:cs typeface="+mn-cs"/>
              </a:defRPr>
            </a:lvl4pPr>
            <a:lvl5pPr marL="975848" algn="l" defTabSz="487924" rtl="0" eaLnBrk="1" latinLnBrk="0" hangingPunct="1">
              <a:defRPr sz="960" kern="1200">
                <a:solidFill>
                  <a:schemeClr val="tx1"/>
                </a:solidFill>
                <a:latin typeface="+mn-lt"/>
                <a:ea typeface="+mn-ea"/>
                <a:cs typeface="+mn-cs"/>
              </a:defRPr>
            </a:lvl5pPr>
            <a:lvl6pPr marL="1219810" algn="l" defTabSz="487924" rtl="0" eaLnBrk="1" latinLnBrk="0" hangingPunct="1">
              <a:defRPr sz="960" kern="1200">
                <a:solidFill>
                  <a:schemeClr val="tx1"/>
                </a:solidFill>
                <a:latin typeface="+mn-lt"/>
                <a:ea typeface="+mn-ea"/>
                <a:cs typeface="+mn-cs"/>
              </a:defRPr>
            </a:lvl6pPr>
            <a:lvl7pPr marL="1463772" algn="l" defTabSz="487924" rtl="0" eaLnBrk="1" latinLnBrk="0" hangingPunct="1">
              <a:defRPr sz="960" kern="1200">
                <a:solidFill>
                  <a:schemeClr val="tx1"/>
                </a:solidFill>
                <a:latin typeface="+mn-lt"/>
                <a:ea typeface="+mn-ea"/>
                <a:cs typeface="+mn-cs"/>
              </a:defRPr>
            </a:lvl7pPr>
            <a:lvl8pPr marL="1707733" algn="l" defTabSz="487924" rtl="0" eaLnBrk="1" latinLnBrk="0" hangingPunct="1">
              <a:defRPr sz="960" kern="1200">
                <a:solidFill>
                  <a:schemeClr val="tx1"/>
                </a:solidFill>
                <a:latin typeface="+mn-lt"/>
                <a:ea typeface="+mn-ea"/>
                <a:cs typeface="+mn-cs"/>
              </a:defRPr>
            </a:lvl8pPr>
            <a:lvl9pPr marL="1951695" algn="l" defTabSz="487924" rtl="0" eaLnBrk="1" latinLnBrk="0" hangingPunct="1">
              <a:defRPr sz="960" kern="1200">
                <a:solidFill>
                  <a:schemeClr val="tx1"/>
                </a:solidFill>
                <a:latin typeface="+mn-lt"/>
                <a:ea typeface="+mn-ea"/>
                <a:cs typeface="+mn-cs"/>
              </a:defRPr>
            </a:lvl9pPr>
          </a:lstStyle>
          <a:p>
            <a:pPr algn="ctr"/>
            <a:endParaRPr lang="en-US" sz="400"/>
          </a:p>
        </p:txBody>
      </p:sp>
      <p:sp>
        <p:nvSpPr>
          <p:cNvPr id="11" name="sketch line">
            <a:extLst>
              <a:ext uri="{FF2B5EF4-FFF2-40B4-BE49-F238E27FC236}">
                <a16:creationId xmlns:a16="http://schemas.microsoft.com/office/drawing/2014/main" id="{7E0FABA7-3271-51F5-FD34-057B0F5EE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250" y="3381083"/>
            <a:ext cx="2617470" cy="762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fill="none" extrusionOk="0">
                <a:moveTo>
                  <a:pt x="0" y="0"/>
                </a:moveTo>
                <a:cubicBezTo>
                  <a:pt x="4791" y="327"/>
                  <a:pt x="6400" y="69"/>
                  <a:pt x="10000" y="0"/>
                </a:cubicBezTo>
                <a:cubicBezTo>
                  <a:pt x="9955" y="3464"/>
                  <a:pt x="10081" y="7866"/>
                  <a:pt x="10000" y="10000"/>
                </a:cubicBezTo>
                <a:cubicBezTo>
                  <a:pt x="6219" y="9793"/>
                  <a:pt x="4034" y="10351"/>
                  <a:pt x="0" y="10000"/>
                </a:cubicBezTo>
                <a:cubicBezTo>
                  <a:pt x="454" y="6185"/>
                  <a:pt x="74" y="2352"/>
                  <a:pt x="0" y="0"/>
                </a:cubicBezTo>
                <a:close/>
              </a:path>
              <a:path w="10000" h="10000" stroke="0" extrusionOk="0">
                <a:moveTo>
                  <a:pt x="0" y="0"/>
                </a:moveTo>
                <a:cubicBezTo>
                  <a:pt x="3868" y="-313"/>
                  <a:pt x="7744" y="7"/>
                  <a:pt x="10000" y="0"/>
                </a:cubicBezTo>
                <a:cubicBezTo>
                  <a:pt x="10451" y="4945"/>
                  <a:pt x="10100" y="5440"/>
                  <a:pt x="10000" y="10000"/>
                </a:cubicBezTo>
                <a:cubicBezTo>
                  <a:pt x="7056" y="10499"/>
                  <a:pt x="4749" y="10060"/>
                  <a:pt x="0" y="10000"/>
                </a:cubicBezTo>
                <a:cubicBezTo>
                  <a:pt x="-33" y="7118"/>
                  <a:pt x="-309" y="315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87924" rtl="0" eaLnBrk="1" latinLnBrk="0" hangingPunct="1">
              <a:defRPr sz="960" kern="1200">
                <a:solidFill>
                  <a:schemeClr val="tx1"/>
                </a:solidFill>
                <a:latin typeface="+mn-lt"/>
                <a:ea typeface="+mn-ea"/>
                <a:cs typeface="+mn-cs"/>
              </a:defRPr>
            </a:lvl1pPr>
            <a:lvl2pPr marL="243962" algn="l" defTabSz="487924" rtl="0" eaLnBrk="1" latinLnBrk="0" hangingPunct="1">
              <a:defRPr sz="960" kern="1200">
                <a:solidFill>
                  <a:schemeClr val="tx1"/>
                </a:solidFill>
                <a:latin typeface="+mn-lt"/>
                <a:ea typeface="+mn-ea"/>
                <a:cs typeface="+mn-cs"/>
              </a:defRPr>
            </a:lvl2pPr>
            <a:lvl3pPr marL="487924" algn="l" defTabSz="487924" rtl="0" eaLnBrk="1" latinLnBrk="0" hangingPunct="1">
              <a:defRPr sz="960" kern="1200">
                <a:solidFill>
                  <a:schemeClr val="tx1"/>
                </a:solidFill>
                <a:latin typeface="+mn-lt"/>
                <a:ea typeface="+mn-ea"/>
                <a:cs typeface="+mn-cs"/>
              </a:defRPr>
            </a:lvl3pPr>
            <a:lvl4pPr marL="731886" algn="l" defTabSz="487924" rtl="0" eaLnBrk="1" latinLnBrk="0" hangingPunct="1">
              <a:defRPr sz="960" kern="1200">
                <a:solidFill>
                  <a:schemeClr val="tx1"/>
                </a:solidFill>
                <a:latin typeface="+mn-lt"/>
                <a:ea typeface="+mn-ea"/>
                <a:cs typeface="+mn-cs"/>
              </a:defRPr>
            </a:lvl4pPr>
            <a:lvl5pPr marL="975848" algn="l" defTabSz="487924" rtl="0" eaLnBrk="1" latinLnBrk="0" hangingPunct="1">
              <a:defRPr sz="960" kern="1200">
                <a:solidFill>
                  <a:schemeClr val="tx1"/>
                </a:solidFill>
                <a:latin typeface="+mn-lt"/>
                <a:ea typeface="+mn-ea"/>
                <a:cs typeface="+mn-cs"/>
              </a:defRPr>
            </a:lvl5pPr>
            <a:lvl6pPr marL="1219810" algn="l" defTabSz="487924" rtl="0" eaLnBrk="1" latinLnBrk="0" hangingPunct="1">
              <a:defRPr sz="960" kern="1200">
                <a:solidFill>
                  <a:schemeClr val="tx1"/>
                </a:solidFill>
                <a:latin typeface="+mn-lt"/>
                <a:ea typeface="+mn-ea"/>
                <a:cs typeface="+mn-cs"/>
              </a:defRPr>
            </a:lvl6pPr>
            <a:lvl7pPr marL="1463772" algn="l" defTabSz="487924" rtl="0" eaLnBrk="1" latinLnBrk="0" hangingPunct="1">
              <a:defRPr sz="960" kern="1200">
                <a:solidFill>
                  <a:schemeClr val="tx1"/>
                </a:solidFill>
                <a:latin typeface="+mn-lt"/>
                <a:ea typeface="+mn-ea"/>
                <a:cs typeface="+mn-cs"/>
              </a:defRPr>
            </a:lvl7pPr>
            <a:lvl8pPr marL="1707733" algn="l" defTabSz="487924" rtl="0" eaLnBrk="1" latinLnBrk="0" hangingPunct="1">
              <a:defRPr sz="960" kern="1200">
                <a:solidFill>
                  <a:schemeClr val="tx1"/>
                </a:solidFill>
                <a:latin typeface="+mn-lt"/>
                <a:ea typeface="+mn-ea"/>
                <a:cs typeface="+mn-cs"/>
              </a:defRPr>
            </a:lvl8pPr>
            <a:lvl9pPr marL="1951695" algn="l" defTabSz="487924" rtl="0" eaLnBrk="1" latinLnBrk="0" hangingPunct="1">
              <a:defRPr sz="960" kern="1200">
                <a:solidFill>
                  <a:schemeClr val="tx1"/>
                </a:solidFill>
                <a:latin typeface="+mn-lt"/>
                <a:ea typeface="+mn-ea"/>
                <a:cs typeface="+mn-cs"/>
              </a:defRPr>
            </a:lvl9pPr>
          </a:lstStyle>
          <a:p>
            <a:pPr algn="ctr"/>
            <a:endParaRPr lang="en-US" sz="400"/>
          </a:p>
        </p:txBody>
      </p:sp>
      <p:pic>
        <p:nvPicPr>
          <p:cNvPr id="6" name="Graphic 5" descr="Bonfire with solid fill">
            <a:extLst>
              <a:ext uri="{FF2B5EF4-FFF2-40B4-BE49-F238E27FC236}">
                <a16:creationId xmlns:a16="http://schemas.microsoft.com/office/drawing/2014/main" id="{F2328DA7-4D02-BEA3-CA56-3A727FE5FCE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99333" y="1945920"/>
            <a:ext cx="876300" cy="876300"/>
          </a:xfrm>
          <a:prstGeom prst="rect">
            <a:avLst/>
          </a:prstGeom>
        </p:spPr>
      </p:pic>
      <p:sp>
        <p:nvSpPr>
          <p:cNvPr id="3" name="TextBox 2">
            <a:extLst>
              <a:ext uri="{FF2B5EF4-FFF2-40B4-BE49-F238E27FC236}">
                <a16:creationId xmlns:a16="http://schemas.microsoft.com/office/drawing/2014/main" id="{A81A4F37-6F00-1A5A-ADF5-08EEDA72662A}"/>
              </a:ext>
            </a:extLst>
          </p:cNvPr>
          <p:cNvSpPr txBox="1"/>
          <p:nvPr/>
        </p:nvSpPr>
        <p:spPr>
          <a:xfrm>
            <a:off x="3499333" y="4600575"/>
            <a:ext cx="1174267" cy="307777"/>
          </a:xfrm>
          <a:prstGeom prst="rect">
            <a:avLst/>
          </a:prstGeom>
          <a:noFill/>
        </p:spPr>
        <p:txBody>
          <a:bodyPr wrap="square" rtlCol="0">
            <a:spAutoFit/>
          </a:bodyPr>
          <a:lstStyle/>
          <a:p>
            <a:r>
              <a:rPr lang="en-US" sz="1400" dirty="0">
                <a:solidFill>
                  <a:srgbClr val="C00000"/>
                </a:solidFill>
                <a:latin typeface="Cambria" panose="02040503050406030204" pitchFamily="18" charset="0"/>
                <a:ea typeface="Cambria" panose="02040503050406030204" pitchFamily="18" charset="0"/>
              </a:rPr>
              <a:t>#FDIC2025</a:t>
            </a:r>
          </a:p>
        </p:txBody>
      </p:sp>
    </p:spTree>
    <p:extLst>
      <p:ext uri="{BB962C8B-B14F-4D97-AF65-F5344CB8AC3E}">
        <p14:creationId xmlns:p14="http://schemas.microsoft.com/office/powerpoint/2010/main" val="18740740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1365297B-015E-817A-BC31-2EB7F76F8DE2}"/>
              </a:ext>
            </a:extLst>
          </p:cNvPr>
          <p:cNvGraphicFramePr>
            <a:graphicFrameLocks noChangeAspect="1"/>
          </p:cNvGraphicFramePr>
          <p:nvPr>
            <p:extLst>
              <p:ext uri="{D42A27DB-BD31-4B8C-83A1-F6EECF244321}">
                <p14:modId xmlns:p14="http://schemas.microsoft.com/office/powerpoint/2010/main" val="3340835001"/>
              </p:ext>
            </p:extLst>
          </p:nvPr>
        </p:nvGraphicFramePr>
        <p:xfrm>
          <a:off x="596900" y="28575"/>
          <a:ext cx="3886200" cy="5029200"/>
        </p:xfrm>
        <a:graphic>
          <a:graphicData uri="http://schemas.openxmlformats.org/presentationml/2006/ole">
            <mc:AlternateContent xmlns:mc="http://schemas.openxmlformats.org/markup-compatibility/2006">
              <mc:Choice xmlns:v="urn:schemas-microsoft-com:vml" Requires="v">
                <p:oleObj spid="_x0000_s2056" name="Acrobat Document" r:id="rId3" imgW="3886052" imgH="5029200" progId="Acrobat.Document.DC">
                  <p:embed/>
                </p:oleObj>
              </mc:Choice>
              <mc:Fallback>
                <p:oleObj name="Acrobat Document" r:id="rId3" imgW="3886052" imgH="5029200" progId="Acrobat.Document.DC">
                  <p:embed/>
                  <p:pic>
                    <p:nvPicPr>
                      <p:cNvPr id="0" name=""/>
                      <p:cNvPicPr/>
                      <p:nvPr/>
                    </p:nvPicPr>
                    <p:blipFill>
                      <a:blip r:embed="rId4"/>
                      <a:stretch>
                        <a:fillRect/>
                      </a:stretch>
                    </p:blipFill>
                    <p:spPr>
                      <a:xfrm>
                        <a:off x="596900" y="28575"/>
                        <a:ext cx="3886200" cy="502920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5C01A494-1597-746D-40C4-AC81BE5C4EEF}"/>
              </a:ext>
            </a:extLst>
          </p:cNvPr>
          <p:cNvGraphicFramePr>
            <a:graphicFrameLocks noChangeAspect="1"/>
          </p:cNvGraphicFramePr>
          <p:nvPr>
            <p:extLst>
              <p:ext uri="{D42A27DB-BD31-4B8C-83A1-F6EECF244321}">
                <p14:modId xmlns:p14="http://schemas.microsoft.com/office/powerpoint/2010/main" val="2304204168"/>
              </p:ext>
            </p:extLst>
          </p:nvPr>
        </p:nvGraphicFramePr>
        <p:xfrm>
          <a:off x="749300" y="180975"/>
          <a:ext cx="3886200" cy="5029200"/>
        </p:xfrm>
        <a:graphic>
          <a:graphicData uri="http://schemas.openxmlformats.org/presentationml/2006/ole">
            <mc:AlternateContent xmlns:mc="http://schemas.openxmlformats.org/markup-compatibility/2006">
              <mc:Choice xmlns:v="urn:schemas-microsoft-com:vml" Requires="v">
                <p:oleObj spid="_x0000_s2057" name="Acrobat Document" r:id="rId5" imgW="3886052" imgH="5029200" progId="Acrobat.Document.DC">
                  <p:embed/>
                </p:oleObj>
              </mc:Choice>
              <mc:Fallback>
                <p:oleObj name="Acrobat Document" r:id="rId5" imgW="3886052" imgH="5029200" progId="Acrobat.Document.DC">
                  <p:embed/>
                  <p:pic>
                    <p:nvPicPr>
                      <p:cNvPr id="2" name="Object 1">
                        <a:extLst>
                          <a:ext uri="{FF2B5EF4-FFF2-40B4-BE49-F238E27FC236}">
                            <a16:creationId xmlns:a16="http://schemas.microsoft.com/office/drawing/2014/main" id="{B1DBEA49-655B-0B54-DA43-0423EBF7E221}"/>
                          </a:ext>
                        </a:extLst>
                      </p:cNvPr>
                      <p:cNvPicPr/>
                      <p:nvPr/>
                    </p:nvPicPr>
                    <p:blipFill>
                      <a:blip r:embed="rId6"/>
                      <a:stretch>
                        <a:fillRect/>
                      </a:stretch>
                    </p:blipFill>
                    <p:spPr>
                      <a:xfrm>
                        <a:off x="749300" y="180975"/>
                        <a:ext cx="3886200" cy="50292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A321F752-3197-1C73-1E0B-3C9B93A968DD}"/>
              </a:ext>
            </a:extLst>
          </p:cNvPr>
          <p:cNvGraphicFramePr>
            <a:graphicFrameLocks noChangeAspect="1"/>
          </p:cNvGraphicFramePr>
          <p:nvPr>
            <p:extLst>
              <p:ext uri="{D42A27DB-BD31-4B8C-83A1-F6EECF244321}">
                <p14:modId xmlns:p14="http://schemas.microsoft.com/office/powerpoint/2010/main" val="2139868270"/>
              </p:ext>
            </p:extLst>
          </p:nvPr>
        </p:nvGraphicFramePr>
        <p:xfrm>
          <a:off x="901700" y="333375"/>
          <a:ext cx="3886200" cy="5029200"/>
        </p:xfrm>
        <a:graphic>
          <a:graphicData uri="http://schemas.openxmlformats.org/presentationml/2006/ole">
            <mc:AlternateContent xmlns:mc="http://schemas.openxmlformats.org/markup-compatibility/2006">
              <mc:Choice xmlns:v="urn:schemas-microsoft-com:vml" Requires="v">
                <p:oleObj spid="_x0000_s2058" name="Acrobat Document" r:id="rId7" imgW="3886052" imgH="5029200" progId="Acrobat.Document.DC">
                  <p:embed/>
                </p:oleObj>
              </mc:Choice>
              <mc:Fallback>
                <p:oleObj name="Acrobat Document" r:id="rId7" imgW="3886052" imgH="5029200" progId="Acrobat.Document.DC">
                  <p:embed/>
                  <p:pic>
                    <p:nvPicPr>
                      <p:cNvPr id="2" name="Object 1">
                        <a:extLst>
                          <a:ext uri="{FF2B5EF4-FFF2-40B4-BE49-F238E27FC236}">
                            <a16:creationId xmlns:a16="http://schemas.microsoft.com/office/drawing/2014/main" id="{7FDA840A-EB9A-5054-5C3A-11EF521DF48C}"/>
                          </a:ext>
                        </a:extLst>
                      </p:cNvPr>
                      <p:cNvPicPr/>
                      <p:nvPr/>
                    </p:nvPicPr>
                    <p:blipFill>
                      <a:blip r:embed="rId8"/>
                      <a:stretch>
                        <a:fillRect/>
                      </a:stretch>
                    </p:blipFill>
                    <p:spPr>
                      <a:xfrm>
                        <a:off x="901700" y="333375"/>
                        <a:ext cx="3886200" cy="5029200"/>
                      </a:xfrm>
                      <a:prstGeom prst="rect">
                        <a:avLst/>
                      </a:prstGeom>
                    </p:spPr>
                  </p:pic>
                </p:oleObj>
              </mc:Fallback>
            </mc:AlternateContent>
          </a:graphicData>
        </a:graphic>
      </p:graphicFrame>
      <p:pic>
        <p:nvPicPr>
          <p:cNvPr id="5" name="Picture 4" descr="A group of people in front of a window&#10;&#10;AI-generated content may be incorrect.">
            <a:extLst>
              <a:ext uri="{FF2B5EF4-FFF2-40B4-BE49-F238E27FC236}">
                <a16:creationId xmlns:a16="http://schemas.microsoft.com/office/drawing/2014/main" id="{CD42AA5B-883C-5E15-F5A0-D804C96A007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35100" y="1031401"/>
            <a:ext cx="3048000" cy="3895725"/>
          </a:xfrm>
          <a:prstGeom prst="rect">
            <a:avLst/>
          </a:prstGeom>
        </p:spPr>
      </p:pic>
    </p:spTree>
    <p:extLst>
      <p:ext uri="{BB962C8B-B14F-4D97-AF65-F5344CB8AC3E}">
        <p14:creationId xmlns:p14="http://schemas.microsoft.com/office/powerpoint/2010/main" val="86019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4EC60-B0EE-5688-693B-85FCB7CEFC9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DBBAE59-CC5A-619A-BA26-04CB5E627742}"/>
              </a:ext>
            </a:extLst>
          </p:cNvPr>
          <p:cNvSpPr>
            <a:spLocks noGrp="1"/>
          </p:cNvSpPr>
          <p:nvPr>
            <p:ph type="title"/>
          </p:nvPr>
        </p:nvSpPr>
        <p:spPr>
          <a:xfrm>
            <a:off x="254317" y="203454"/>
            <a:ext cx="4577715" cy="276999"/>
          </a:xfrm>
        </p:spPr>
        <p:txBody>
          <a:bodyPr/>
          <a:lstStyle/>
          <a:p>
            <a:pPr algn="ctr"/>
            <a:r>
              <a:rPr lang="en-US" b="1" dirty="0">
                <a:solidFill>
                  <a:srgbClr val="C00000"/>
                </a:solidFill>
              </a:rPr>
              <a:t>More “Evidence”</a:t>
            </a:r>
          </a:p>
        </p:txBody>
      </p:sp>
      <p:sp>
        <p:nvSpPr>
          <p:cNvPr id="6" name="Text Placeholder 5">
            <a:extLst>
              <a:ext uri="{FF2B5EF4-FFF2-40B4-BE49-F238E27FC236}">
                <a16:creationId xmlns:a16="http://schemas.microsoft.com/office/drawing/2014/main" id="{C859FE50-CF35-AD38-07A0-2820BBCC63E4}"/>
              </a:ext>
            </a:extLst>
          </p:cNvPr>
          <p:cNvSpPr>
            <a:spLocks noGrp="1"/>
          </p:cNvSpPr>
          <p:nvPr>
            <p:ph type="body" idx="1"/>
          </p:nvPr>
        </p:nvSpPr>
        <p:spPr>
          <a:xfrm>
            <a:off x="254317" y="942976"/>
            <a:ext cx="4577715" cy="4278094"/>
          </a:xfrm>
        </p:spPr>
        <p:txBody>
          <a:bodyPr/>
          <a:lstStyle/>
          <a:p>
            <a:r>
              <a:rPr lang="en-US" sz="2000" b="1" dirty="0"/>
              <a:t>*Training</a:t>
            </a:r>
          </a:p>
          <a:p>
            <a:endParaRPr lang="en-US" sz="2000" b="1" dirty="0"/>
          </a:p>
          <a:p>
            <a:r>
              <a:rPr lang="en-US" sz="2000" b="1" dirty="0"/>
              <a:t>*Communications</a:t>
            </a:r>
          </a:p>
          <a:p>
            <a:endParaRPr lang="en-US" sz="2000" b="1" dirty="0"/>
          </a:p>
          <a:p>
            <a:r>
              <a:rPr lang="en-US" sz="2000" b="1" dirty="0"/>
              <a:t>*Stellar career</a:t>
            </a:r>
          </a:p>
          <a:p>
            <a:endParaRPr lang="en-US" sz="2000" b="1" dirty="0"/>
          </a:p>
          <a:p>
            <a:r>
              <a:rPr lang="en-US" sz="2000" b="1" dirty="0"/>
              <a:t>*FF not a supervisor</a:t>
            </a:r>
          </a:p>
          <a:p>
            <a:endParaRPr lang="en-US" sz="2000" b="1" dirty="0">
              <a:latin typeface="Calibri" panose="020F0502020204030204" pitchFamily="34" charset="0"/>
              <a:ea typeface="Calibri" panose="020F0502020204030204" pitchFamily="34" charset="0"/>
              <a:cs typeface="Calibri" panose="020F0502020204030204" pitchFamily="34" charset="0"/>
            </a:endParaRPr>
          </a:p>
          <a:p>
            <a:r>
              <a:rPr lang="en-US" sz="2000" b="1" dirty="0">
                <a:latin typeface="Calibri" panose="020F0502020204030204" pitchFamily="34" charset="0"/>
                <a:ea typeface="Calibri" panose="020F0502020204030204" pitchFamily="34" charset="0"/>
                <a:cs typeface="Calibri" panose="020F0502020204030204" pitchFamily="34" charset="0"/>
              </a:rPr>
              <a:t>*Nothing showing actual disruption to CFD</a:t>
            </a:r>
          </a:p>
          <a:p>
            <a:endParaRPr lang="en-US" sz="2000" b="1" dirty="0">
              <a:latin typeface="Calibri" panose="020F0502020204030204" pitchFamily="34" charset="0"/>
              <a:ea typeface="Calibri" panose="020F0502020204030204" pitchFamily="34" charset="0"/>
              <a:cs typeface="Calibri" panose="020F0502020204030204" pitchFamily="34" charset="0"/>
            </a:endParaRPr>
          </a:p>
          <a:p>
            <a:r>
              <a:rPr lang="en-US" sz="2000" b="1" dirty="0">
                <a:latin typeface="Calibri" panose="020F0502020204030204" pitchFamily="34" charset="0"/>
                <a:ea typeface="Calibri" panose="020F0502020204030204" pitchFamily="34" charset="0"/>
                <a:cs typeface="Calibri" panose="020F0502020204030204" pitchFamily="34" charset="0"/>
              </a:rPr>
              <a:t>*Off duty conduct</a:t>
            </a:r>
          </a:p>
          <a:p>
            <a:endParaRPr lang="en-US" sz="2000" b="1" dirty="0">
              <a:latin typeface="Calibri" panose="020F0502020204030204" pitchFamily="34" charset="0"/>
              <a:ea typeface="Calibri" panose="020F0502020204030204" pitchFamily="34" charset="0"/>
              <a:cs typeface="Calibri" panose="020F0502020204030204" pitchFamily="34" charset="0"/>
            </a:endParaRPr>
          </a:p>
          <a:p>
            <a:r>
              <a:rPr lang="en-US" sz="2000" b="1" dirty="0">
                <a:latin typeface="Calibri" panose="020F0502020204030204" pitchFamily="34" charset="0"/>
                <a:ea typeface="Calibri" panose="020F0502020204030204" pitchFamily="34" charset="0"/>
                <a:cs typeface="Calibri" panose="020F0502020204030204" pitchFamily="34" charset="0"/>
              </a:rPr>
              <a:t>*Complainants never interacted with FF</a:t>
            </a:r>
          </a:p>
          <a:p>
            <a:endParaRPr lang="en-US" dirty="0"/>
          </a:p>
        </p:txBody>
      </p:sp>
    </p:spTree>
    <p:extLst>
      <p:ext uri="{BB962C8B-B14F-4D97-AF65-F5344CB8AC3E}">
        <p14:creationId xmlns:p14="http://schemas.microsoft.com/office/powerpoint/2010/main" val="271108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A49ED-3735-9C15-43E4-B2933DB3A4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BF5598-45A3-9CC0-5D9F-EFA3AB667787}"/>
              </a:ext>
            </a:extLst>
          </p:cNvPr>
          <p:cNvSpPr>
            <a:spLocks noGrp="1"/>
          </p:cNvSpPr>
          <p:nvPr>
            <p:ph type="title"/>
          </p:nvPr>
        </p:nvSpPr>
        <p:spPr>
          <a:xfrm>
            <a:off x="254317" y="203454"/>
            <a:ext cx="4577715" cy="276999"/>
          </a:xfrm>
        </p:spPr>
        <p:txBody>
          <a:bodyPr/>
          <a:lstStyle/>
          <a:p>
            <a:pPr algn="ctr"/>
            <a:r>
              <a:rPr lang="en-US" b="1" dirty="0">
                <a:solidFill>
                  <a:srgbClr val="C00000"/>
                </a:solidFill>
              </a:rPr>
              <a:t>What Happened Court-Wise?</a:t>
            </a:r>
          </a:p>
        </p:txBody>
      </p:sp>
      <p:sp>
        <p:nvSpPr>
          <p:cNvPr id="3" name="Text Placeholder 2">
            <a:extLst>
              <a:ext uri="{FF2B5EF4-FFF2-40B4-BE49-F238E27FC236}">
                <a16:creationId xmlns:a16="http://schemas.microsoft.com/office/drawing/2014/main" id="{07FC80AF-99DE-B4A1-81B6-F3E312B487DC}"/>
              </a:ext>
            </a:extLst>
          </p:cNvPr>
          <p:cNvSpPr>
            <a:spLocks noGrp="1"/>
          </p:cNvSpPr>
          <p:nvPr>
            <p:ph type="body" idx="1"/>
          </p:nvPr>
        </p:nvSpPr>
        <p:spPr>
          <a:xfrm>
            <a:off x="254317" y="714376"/>
            <a:ext cx="4577715" cy="4524315"/>
          </a:xfrm>
        </p:spPr>
        <p:txBody>
          <a:bodyPr/>
          <a:lstStyle/>
          <a:p>
            <a:r>
              <a:rPr lang="en-US" sz="1400" b="1" dirty="0"/>
              <a:t>*FF files his lawsuit in federal district court alleging a violation of his first amendment right to freedom of speech</a:t>
            </a:r>
          </a:p>
          <a:p>
            <a:endParaRPr lang="en-US" sz="1400" b="1" dirty="0"/>
          </a:p>
          <a:p>
            <a:r>
              <a:rPr lang="en-US" sz="1400" b="1" dirty="0"/>
              <a:t>*Both parties move for summary judgment</a:t>
            </a:r>
          </a:p>
          <a:p>
            <a:endParaRPr lang="en-US" sz="1400" b="1" dirty="0"/>
          </a:p>
          <a:p>
            <a:r>
              <a:rPr lang="en-US" sz="1400" b="1" dirty="0"/>
              <a:t>October 7, 2024:  Summary judgment entered for City:</a:t>
            </a:r>
          </a:p>
          <a:p>
            <a:endParaRPr lang="en-US" sz="1400" b="1" dirty="0"/>
          </a:p>
          <a:p>
            <a:r>
              <a:rPr lang="en-US" sz="1400" b="1" i="1" dirty="0"/>
              <a:t>FF’s speech was not protected by the first amendment because his interests in making the speech were outweighed by the City’s interest in promoting the efficiency of the public services it provides through its employees</a:t>
            </a:r>
          </a:p>
          <a:p>
            <a:endParaRPr lang="en-US" sz="1400" b="1" i="1" dirty="0"/>
          </a:p>
          <a:p>
            <a:r>
              <a:rPr lang="en-US" sz="1400" b="1" dirty="0"/>
              <a:t>*October 24, 2024:  FF appealed to the Seventh Circuit</a:t>
            </a:r>
          </a:p>
          <a:p>
            <a:endParaRPr lang="en-US" sz="1400" b="1" dirty="0"/>
          </a:p>
          <a:p>
            <a:r>
              <a:rPr lang="en-US" sz="1400" b="1" dirty="0"/>
              <a:t>December 2, 2024:  FF filed his opening brief</a:t>
            </a:r>
          </a:p>
          <a:p>
            <a:endParaRPr lang="en-US" sz="1400" b="1" dirty="0"/>
          </a:p>
          <a:p>
            <a:r>
              <a:rPr lang="en-US" sz="1400" b="1" dirty="0"/>
              <a:t>April 2024:  Remaining briefs due</a:t>
            </a:r>
          </a:p>
          <a:p>
            <a:endParaRPr lang="en-US" sz="1400" b="1" dirty="0"/>
          </a:p>
          <a:p>
            <a:r>
              <a:rPr lang="en-US" sz="1400" b="1" dirty="0"/>
              <a:t>??:  Case will be set for oral argument  </a:t>
            </a:r>
          </a:p>
          <a:p>
            <a:endParaRPr lang="en-US" sz="1400" b="1" i="1" dirty="0"/>
          </a:p>
          <a:p>
            <a:endParaRPr lang="en-US" sz="1400" b="1" i="1" dirty="0"/>
          </a:p>
        </p:txBody>
      </p:sp>
    </p:spTree>
    <p:extLst>
      <p:ext uri="{BB962C8B-B14F-4D97-AF65-F5344CB8AC3E}">
        <p14:creationId xmlns:p14="http://schemas.microsoft.com/office/powerpoint/2010/main" val="174828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5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animEffect transition="in" filter="fade">
                                      <p:cBhvr>
                                        <p:cTn id="4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24BBAD-A041-A010-65FC-39581FD096D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37E6BC-A97B-F678-B482-764EC7A24B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14425"/>
            <a:ext cx="5078730" cy="2857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87924" rtl="0" eaLnBrk="1" latinLnBrk="0" hangingPunct="1">
              <a:defRPr sz="960" kern="1200">
                <a:solidFill>
                  <a:schemeClr val="tx1"/>
                </a:solidFill>
                <a:latin typeface="+mn-lt"/>
                <a:ea typeface="+mn-ea"/>
                <a:cs typeface="+mn-cs"/>
              </a:defRPr>
            </a:lvl1pPr>
            <a:lvl2pPr marL="243962" algn="l" defTabSz="487924" rtl="0" eaLnBrk="1" latinLnBrk="0" hangingPunct="1">
              <a:defRPr sz="960" kern="1200">
                <a:solidFill>
                  <a:schemeClr val="tx1"/>
                </a:solidFill>
                <a:latin typeface="+mn-lt"/>
                <a:ea typeface="+mn-ea"/>
                <a:cs typeface="+mn-cs"/>
              </a:defRPr>
            </a:lvl2pPr>
            <a:lvl3pPr marL="487924" algn="l" defTabSz="487924" rtl="0" eaLnBrk="1" latinLnBrk="0" hangingPunct="1">
              <a:defRPr sz="960" kern="1200">
                <a:solidFill>
                  <a:schemeClr val="tx1"/>
                </a:solidFill>
                <a:latin typeface="+mn-lt"/>
                <a:ea typeface="+mn-ea"/>
                <a:cs typeface="+mn-cs"/>
              </a:defRPr>
            </a:lvl3pPr>
            <a:lvl4pPr marL="731886" algn="l" defTabSz="487924" rtl="0" eaLnBrk="1" latinLnBrk="0" hangingPunct="1">
              <a:defRPr sz="960" kern="1200">
                <a:solidFill>
                  <a:schemeClr val="tx1"/>
                </a:solidFill>
                <a:latin typeface="+mn-lt"/>
                <a:ea typeface="+mn-ea"/>
                <a:cs typeface="+mn-cs"/>
              </a:defRPr>
            </a:lvl4pPr>
            <a:lvl5pPr marL="975848" algn="l" defTabSz="487924" rtl="0" eaLnBrk="1" latinLnBrk="0" hangingPunct="1">
              <a:defRPr sz="960" kern="1200">
                <a:solidFill>
                  <a:schemeClr val="tx1"/>
                </a:solidFill>
                <a:latin typeface="+mn-lt"/>
                <a:ea typeface="+mn-ea"/>
                <a:cs typeface="+mn-cs"/>
              </a:defRPr>
            </a:lvl5pPr>
            <a:lvl6pPr marL="1219810" algn="l" defTabSz="487924" rtl="0" eaLnBrk="1" latinLnBrk="0" hangingPunct="1">
              <a:defRPr sz="960" kern="1200">
                <a:solidFill>
                  <a:schemeClr val="tx1"/>
                </a:solidFill>
                <a:latin typeface="+mn-lt"/>
                <a:ea typeface="+mn-ea"/>
                <a:cs typeface="+mn-cs"/>
              </a:defRPr>
            </a:lvl6pPr>
            <a:lvl7pPr marL="1463772" algn="l" defTabSz="487924" rtl="0" eaLnBrk="1" latinLnBrk="0" hangingPunct="1">
              <a:defRPr sz="960" kern="1200">
                <a:solidFill>
                  <a:schemeClr val="tx1"/>
                </a:solidFill>
                <a:latin typeface="+mn-lt"/>
                <a:ea typeface="+mn-ea"/>
                <a:cs typeface="+mn-cs"/>
              </a:defRPr>
            </a:lvl7pPr>
            <a:lvl8pPr marL="1707733" algn="l" defTabSz="487924" rtl="0" eaLnBrk="1" latinLnBrk="0" hangingPunct="1">
              <a:defRPr sz="960" kern="1200">
                <a:solidFill>
                  <a:schemeClr val="tx1"/>
                </a:solidFill>
                <a:latin typeface="+mn-lt"/>
                <a:ea typeface="+mn-ea"/>
                <a:cs typeface="+mn-cs"/>
              </a:defRPr>
            </a:lvl8pPr>
            <a:lvl9pPr marL="1951695" algn="l" defTabSz="487924" rtl="0" eaLnBrk="1" latinLnBrk="0" hangingPunct="1">
              <a:defRPr sz="960" kern="1200">
                <a:solidFill>
                  <a:schemeClr val="tx1"/>
                </a:solidFill>
                <a:latin typeface="+mn-lt"/>
                <a:ea typeface="+mn-ea"/>
                <a:cs typeface="+mn-cs"/>
              </a:defRPr>
            </a:lvl9pPr>
          </a:lstStyle>
          <a:p>
            <a:pPr algn="ctr"/>
            <a:endParaRPr lang="en-US" sz="400"/>
          </a:p>
        </p:txBody>
      </p:sp>
      <p:sp>
        <p:nvSpPr>
          <p:cNvPr id="2" name="Title 1">
            <a:extLst>
              <a:ext uri="{FF2B5EF4-FFF2-40B4-BE49-F238E27FC236}">
                <a16:creationId xmlns:a16="http://schemas.microsoft.com/office/drawing/2014/main" id="{C8BF4827-C5A6-7218-316F-C81FA916A20B}"/>
              </a:ext>
            </a:extLst>
          </p:cNvPr>
          <p:cNvSpPr>
            <a:spLocks noGrp="1"/>
          </p:cNvSpPr>
          <p:nvPr>
            <p:ph type="title"/>
          </p:nvPr>
        </p:nvSpPr>
        <p:spPr>
          <a:xfrm>
            <a:off x="185420" y="1343025"/>
            <a:ext cx="1665458" cy="2263140"/>
          </a:xfrm>
        </p:spPr>
        <p:txBody>
          <a:bodyPr>
            <a:normAutofit/>
          </a:bodyPr>
          <a:lstStyle>
            <a:defPPr>
              <a:defRPr lang="en-US"/>
            </a:defPPr>
            <a:lvl1pPr marL="0" algn="l" defTabSz="487924" rtl="0" eaLnBrk="1" latinLnBrk="0" hangingPunct="1">
              <a:defRPr sz="960" kern="1200">
                <a:solidFill>
                  <a:schemeClr val="tx1"/>
                </a:solidFill>
                <a:latin typeface="+mn-lt"/>
                <a:ea typeface="+mn-ea"/>
                <a:cs typeface="+mn-cs"/>
              </a:defRPr>
            </a:lvl1pPr>
            <a:lvl2pPr marL="243962" algn="l" defTabSz="487924" rtl="0" eaLnBrk="1" latinLnBrk="0" hangingPunct="1">
              <a:defRPr sz="960" kern="1200">
                <a:solidFill>
                  <a:schemeClr val="tx1"/>
                </a:solidFill>
                <a:latin typeface="+mn-lt"/>
                <a:ea typeface="+mn-ea"/>
                <a:cs typeface="+mn-cs"/>
              </a:defRPr>
            </a:lvl2pPr>
            <a:lvl3pPr marL="487924" algn="l" defTabSz="487924" rtl="0" eaLnBrk="1" latinLnBrk="0" hangingPunct="1">
              <a:defRPr sz="960" kern="1200">
                <a:solidFill>
                  <a:schemeClr val="tx1"/>
                </a:solidFill>
                <a:latin typeface="+mn-lt"/>
                <a:ea typeface="+mn-ea"/>
                <a:cs typeface="+mn-cs"/>
              </a:defRPr>
            </a:lvl3pPr>
            <a:lvl4pPr marL="731886" algn="l" defTabSz="487924" rtl="0" eaLnBrk="1" latinLnBrk="0" hangingPunct="1">
              <a:defRPr sz="960" kern="1200">
                <a:solidFill>
                  <a:schemeClr val="tx1"/>
                </a:solidFill>
                <a:latin typeface="+mn-lt"/>
                <a:ea typeface="+mn-ea"/>
                <a:cs typeface="+mn-cs"/>
              </a:defRPr>
            </a:lvl4pPr>
            <a:lvl5pPr marL="975848" algn="l" defTabSz="487924" rtl="0" eaLnBrk="1" latinLnBrk="0" hangingPunct="1">
              <a:defRPr sz="960" kern="1200">
                <a:solidFill>
                  <a:schemeClr val="tx1"/>
                </a:solidFill>
                <a:latin typeface="+mn-lt"/>
                <a:ea typeface="+mn-ea"/>
                <a:cs typeface="+mn-cs"/>
              </a:defRPr>
            </a:lvl5pPr>
            <a:lvl6pPr marL="1219810" algn="l" defTabSz="487924" rtl="0" eaLnBrk="1" latinLnBrk="0" hangingPunct="1">
              <a:defRPr sz="960" kern="1200">
                <a:solidFill>
                  <a:schemeClr val="tx1"/>
                </a:solidFill>
                <a:latin typeface="+mn-lt"/>
                <a:ea typeface="+mn-ea"/>
                <a:cs typeface="+mn-cs"/>
              </a:defRPr>
            </a:lvl6pPr>
            <a:lvl7pPr marL="1463772" algn="l" defTabSz="487924" rtl="0" eaLnBrk="1" latinLnBrk="0" hangingPunct="1">
              <a:defRPr sz="960" kern="1200">
                <a:solidFill>
                  <a:schemeClr val="tx1"/>
                </a:solidFill>
                <a:latin typeface="+mn-lt"/>
                <a:ea typeface="+mn-ea"/>
                <a:cs typeface="+mn-cs"/>
              </a:defRPr>
            </a:lvl7pPr>
            <a:lvl8pPr marL="1707733" algn="l" defTabSz="487924" rtl="0" eaLnBrk="1" latinLnBrk="0" hangingPunct="1">
              <a:defRPr sz="960" kern="1200">
                <a:solidFill>
                  <a:schemeClr val="tx1"/>
                </a:solidFill>
                <a:latin typeface="+mn-lt"/>
                <a:ea typeface="+mn-ea"/>
                <a:cs typeface="+mn-cs"/>
              </a:defRPr>
            </a:lvl8pPr>
            <a:lvl9pPr marL="1951695" algn="l" defTabSz="487924" rtl="0" eaLnBrk="1" latinLnBrk="0" hangingPunct="1">
              <a:defRPr sz="960" kern="1200">
                <a:solidFill>
                  <a:schemeClr val="tx1"/>
                </a:solidFill>
                <a:latin typeface="+mn-lt"/>
                <a:ea typeface="+mn-ea"/>
                <a:cs typeface="+mn-cs"/>
              </a:defRPr>
            </a:lvl9pPr>
          </a:lstStyle>
          <a:p>
            <a:pPr>
              <a:tabLst>
                <a:tab pos="169863" algn="l"/>
              </a:tabLst>
            </a:pPr>
            <a:r>
              <a:rPr lang="en-US" sz="2250" b="1" dirty="0">
                <a:latin typeface="Cambria" panose="02040503050406030204" pitchFamily="18" charset="0"/>
                <a:ea typeface="Cambria" panose="02040503050406030204" pitchFamily="18" charset="0"/>
              </a:rPr>
              <a:t>After-Action Review Personnel Issue Template</a:t>
            </a:r>
          </a:p>
        </p:txBody>
      </p:sp>
      <p:sp>
        <p:nvSpPr>
          <p:cNvPr id="10" name="sketch line">
            <a:extLst>
              <a:ext uri="{FF2B5EF4-FFF2-40B4-BE49-F238E27FC236}">
                <a16:creationId xmlns:a16="http://schemas.microsoft.com/office/drawing/2014/main" id="{4622072B-5F38-E723-AB38-BA434CE0A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59993" y="2472223"/>
            <a:ext cx="1866900" cy="762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fill="none" extrusionOk="0">
                <a:moveTo>
                  <a:pt x="0" y="0"/>
                </a:moveTo>
                <a:cubicBezTo>
                  <a:pt x="4791" y="327"/>
                  <a:pt x="6400" y="69"/>
                  <a:pt x="10000" y="0"/>
                </a:cubicBezTo>
                <a:cubicBezTo>
                  <a:pt x="9955" y="3464"/>
                  <a:pt x="10081" y="7866"/>
                  <a:pt x="10000" y="10000"/>
                </a:cubicBezTo>
                <a:cubicBezTo>
                  <a:pt x="6219" y="9793"/>
                  <a:pt x="4034" y="10351"/>
                  <a:pt x="0" y="10000"/>
                </a:cubicBezTo>
                <a:cubicBezTo>
                  <a:pt x="454" y="6185"/>
                  <a:pt x="74" y="2352"/>
                  <a:pt x="0" y="0"/>
                </a:cubicBezTo>
                <a:close/>
              </a:path>
              <a:path w="10000" h="10000" stroke="0" extrusionOk="0">
                <a:moveTo>
                  <a:pt x="0" y="0"/>
                </a:moveTo>
                <a:cubicBezTo>
                  <a:pt x="3868" y="-313"/>
                  <a:pt x="7744" y="7"/>
                  <a:pt x="10000" y="0"/>
                </a:cubicBezTo>
                <a:cubicBezTo>
                  <a:pt x="10451" y="4945"/>
                  <a:pt x="10100" y="5440"/>
                  <a:pt x="10000" y="10000"/>
                </a:cubicBezTo>
                <a:cubicBezTo>
                  <a:pt x="7056" y="10499"/>
                  <a:pt x="4749" y="10060"/>
                  <a:pt x="0" y="10000"/>
                </a:cubicBezTo>
                <a:cubicBezTo>
                  <a:pt x="-33" y="7118"/>
                  <a:pt x="-309" y="315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87924" rtl="0" eaLnBrk="1" latinLnBrk="0" hangingPunct="1">
              <a:defRPr sz="960" kern="1200">
                <a:solidFill>
                  <a:schemeClr val="tx1"/>
                </a:solidFill>
                <a:latin typeface="+mn-lt"/>
                <a:ea typeface="+mn-ea"/>
                <a:cs typeface="+mn-cs"/>
              </a:defRPr>
            </a:lvl1pPr>
            <a:lvl2pPr marL="243962" algn="l" defTabSz="487924" rtl="0" eaLnBrk="1" latinLnBrk="0" hangingPunct="1">
              <a:defRPr sz="960" kern="1200">
                <a:solidFill>
                  <a:schemeClr val="tx1"/>
                </a:solidFill>
                <a:latin typeface="+mn-lt"/>
                <a:ea typeface="+mn-ea"/>
                <a:cs typeface="+mn-cs"/>
              </a:defRPr>
            </a:lvl2pPr>
            <a:lvl3pPr marL="487924" algn="l" defTabSz="487924" rtl="0" eaLnBrk="1" latinLnBrk="0" hangingPunct="1">
              <a:defRPr sz="960" kern="1200">
                <a:solidFill>
                  <a:schemeClr val="tx1"/>
                </a:solidFill>
                <a:latin typeface="+mn-lt"/>
                <a:ea typeface="+mn-ea"/>
                <a:cs typeface="+mn-cs"/>
              </a:defRPr>
            </a:lvl3pPr>
            <a:lvl4pPr marL="731886" algn="l" defTabSz="487924" rtl="0" eaLnBrk="1" latinLnBrk="0" hangingPunct="1">
              <a:defRPr sz="960" kern="1200">
                <a:solidFill>
                  <a:schemeClr val="tx1"/>
                </a:solidFill>
                <a:latin typeface="+mn-lt"/>
                <a:ea typeface="+mn-ea"/>
                <a:cs typeface="+mn-cs"/>
              </a:defRPr>
            </a:lvl4pPr>
            <a:lvl5pPr marL="975848" algn="l" defTabSz="487924" rtl="0" eaLnBrk="1" latinLnBrk="0" hangingPunct="1">
              <a:defRPr sz="960" kern="1200">
                <a:solidFill>
                  <a:schemeClr val="tx1"/>
                </a:solidFill>
                <a:latin typeface="+mn-lt"/>
                <a:ea typeface="+mn-ea"/>
                <a:cs typeface="+mn-cs"/>
              </a:defRPr>
            </a:lvl5pPr>
            <a:lvl6pPr marL="1219810" algn="l" defTabSz="487924" rtl="0" eaLnBrk="1" latinLnBrk="0" hangingPunct="1">
              <a:defRPr sz="960" kern="1200">
                <a:solidFill>
                  <a:schemeClr val="tx1"/>
                </a:solidFill>
                <a:latin typeface="+mn-lt"/>
                <a:ea typeface="+mn-ea"/>
                <a:cs typeface="+mn-cs"/>
              </a:defRPr>
            </a:lvl6pPr>
            <a:lvl7pPr marL="1463772" algn="l" defTabSz="487924" rtl="0" eaLnBrk="1" latinLnBrk="0" hangingPunct="1">
              <a:defRPr sz="960" kern="1200">
                <a:solidFill>
                  <a:schemeClr val="tx1"/>
                </a:solidFill>
                <a:latin typeface="+mn-lt"/>
                <a:ea typeface="+mn-ea"/>
                <a:cs typeface="+mn-cs"/>
              </a:defRPr>
            </a:lvl7pPr>
            <a:lvl8pPr marL="1707733" algn="l" defTabSz="487924" rtl="0" eaLnBrk="1" latinLnBrk="0" hangingPunct="1">
              <a:defRPr sz="960" kern="1200">
                <a:solidFill>
                  <a:schemeClr val="tx1"/>
                </a:solidFill>
                <a:latin typeface="+mn-lt"/>
                <a:ea typeface="+mn-ea"/>
                <a:cs typeface="+mn-cs"/>
              </a:defRPr>
            </a:lvl8pPr>
            <a:lvl9pPr marL="1951695" algn="l" defTabSz="487924" rtl="0" eaLnBrk="1" latinLnBrk="0" hangingPunct="1">
              <a:defRPr sz="960" kern="1200">
                <a:solidFill>
                  <a:schemeClr val="tx1"/>
                </a:solidFill>
                <a:latin typeface="+mn-lt"/>
                <a:ea typeface="+mn-ea"/>
                <a:cs typeface="+mn-cs"/>
              </a:defRPr>
            </a:lvl9pPr>
          </a:lstStyle>
          <a:p>
            <a:pPr algn="ctr"/>
            <a:endParaRPr lang="en-US" sz="400"/>
          </a:p>
        </p:txBody>
      </p:sp>
      <p:sp>
        <p:nvSpPr>
          <p:cNvPr id="3" name="Text Placeholder 2">
            <a:extLst>
              <a:ext uri="{FF2B5EF4-FFF2-40B4-BE49-F238E27FC236}">
                <a16:creationId xmlns:a16="http://schemas.microsoft.com/office/drawing/2014/main" id="{58FC06E2-F755-5D4F-363C-10C88FAB7D64}"/>
              </a:ext>
            </a:extLst>
          </p:cNvPr>
          <p:cNvSpPr>
            <a:spLocks noGrp="1"/>
          </p:cNvSpPr>
          <p:nvPr>
            <p:ph type="body" idx="1"/>
          </p:nvPr>
        </p:nvSpPr>
        <p:spPr>
          <a:xfrm>
            <a:off x="1989634" y="638175"/>
            <a:ext cx="2988766" cy="4038600"/>
          </a:xfrm>
        </p:spPr>
        <p:txBody>
          <a:bodyPr anchor="ctr">
            <a:normAutofit/>
          </a:bodyPr>
          <a:lstStyle>
            <a:defPPr>
              <a:defRPr lang="en-US"/>
            </a:defPPr>
            <a:lvl1pPr marL="0" algn="l" defTabSz="487924" rtl="0" eaLnBrk="1" latinLnBrk="0" hangingPunct="1">
              <a:defRPr sz="960" kern="1200">
                <a:solidFill>
                  <a:schemeClr val="tx1"/>
                </a:solidFill>
                <a:latin typeface="+mn-lt"/>
                <a:ea typeface="+mn-ea"/>
                <a:cs typeface="+mn-cs"/>
              </a:defRPr>
            </a:lvl1pPr>
            <a:lvl2pPr marL="243962" algn="l" defTabSz="487924" rtl="0" eaLnBrk="1" latinLnBrk="0" hangingPunct="1">
              <a:defRPr sz="960" kern="1200">
                <a:solidFill>
                  <a:schemeClr val="tx1"/>
                </a:solidFill>
                <a:latin typeface="+mn-lt"/>
                <a:ea typeface="+mn-ea"/>
                <a:cs typeface="+mn-cs"/>
              </a:defRPr>
            </a:lvl2pPr>
            <a:lvl3pPr marL="487924" algn="l" defTabSz="487924" rtl="0" eaLnBrk="1" latinLnBrk="0" hangingPunct="1">
              <a:defRPr sz="960" kern="1200">
                <a:solidFill>
                  <a:schemeClr val="tx1"/>
                </a:solidFill>
                <a:latin typeface="+mn-lt"/>
                <a:ea typeface="+mn-ea"/>
                <a:cs typeface="+mn-cs"/>
              </a:defRPr>
            </a:lvl3pPr>
            <a:lvl4pPr marL="731886" algn="l" defTabSz="487924" rtl="0" eaLnBrk="1" latinLnBrk="0" hangingPunct="1">
              <a:defRPr sz="960" kern="1200">
                <a:solidFill>
                  <a:schemeClr val="tx1"/>
                </a:solidFill>
                <a:latin typeface="+mn-lt"/>
                <a:ea typeface="+mn-ea"/>
                <a:cs typeface="+mn-cs"/>
              </a:defRPr>
            </a:lvl4pPr>
            <a:lvl5pPr marL="975848" algn="l" defTabSz="487924" rtl="0" eaLnBrk="1" latinLnBrk="0" hangingPunct="1">
              <a:defRPr sz="960" kern="1200">
                <a:solidFill>
                  <a:schemeClr val="tx1"/>
                </a:solidFill>
                <a:latin typeface="+mn-lt"/>
                <a:ea typeface="+mn-ea"/>
                <a:cs typeface="+mn-cs"/>
              </a:defRPr>
            </a:lvl5pPr>
            <a:lvl6pPr marL="1219810" algn="l" defTabSz="487924" rtl="0" eaLnBrk="1" latinLnBrk="0" hangingPunct="1">
              <a:defRPr sz="960" kern="1200">
                <a:solidFill>
                  <a:schemeClr val="tx1"/>
                </a:solidFill>
                <a:latin typeface="+mn-lt"/>
                <a:ea typeface="+mn-ea"/>
                <a:cs typeface="+mn-cs"/>
              </a:defRPr>
            </a:lvl6pPr>
            <a:lvl7pPr marL="1463772" algn="l" defTabSz="487924" rtl="0" eaLnBrk="1" latinLnBrk="0" hangingPunct="1">
              <a:defRPr sz="960" kern="1200">
                <a:solidFill>
                  <a:schemeClr val="tx1"/>
                </a:solidFill>
                <a:latin typeface="+mn-lt"/>
                <a:ea typeface="+mn-ea"/>
                <a:cs typeface="+mn-cs"/>
              </a:defRPr>
            </a:lvl7pPr>
            <a:lvl8pPr marL="1707733" algn="l" defTabSz="487924" rtl="0" eaLnBrk="1" latinLnBrk="0" hangingPunct="1">
              <a:defRPr sz="960" kern="1200">
                <a:solidFill>
                  <a:schemeClr val="tx1"/>
                </a:solidFill>
                <a:latin typeface="+mn-lt"/>
                <a:ea typeface="+mn-ea"/>
                <a:cs typeface="+mn-cs"/>
              </a:defRPr>
            </a:lvl8pPr>
            <a:lvl9pPr marL="1951695" algn="l" defTabSz="487924" rtl="0" eaLnBrk="1" latinLnBrk="0" hangingPunct="1">
              <a:defRPr sz="960" kern="1200">
                <a:solidFill>
                  <a:schemeClr val="tx1"/>
                </a:solidFill>
                <a:latin typeface="+mn-lt"/>
                <a:ea typeface="+mn-ea"/>
                <a:cs typeface="+mn-cs"/>
              </a:defRPr>
            </a:lvl9pPr>
          </a:lstStyle>
          <a:p>
            <a:pPr marL="192654" indent="-192654">
              <a:buAutoNum type="arabicParenBoth"/>
            </a:pPr>
            <a:r>
              <a:rPr lang="en-US" sz="1400" b="1" dirty="0">
                <a:latin typeface="Cambria" panose="02040503050406030204" pitchFamily="18" charset="0"/>
                <a:ea typeface="Cambria" panose="02040503050406030204" pitchFamily="18" charset="0"/>
              </a:rPr>
              <a:t>What plans were in place “pre-entry” to address the issue(s)?</a:t>
            </a:r>
          </a:p>
          <a:p>
            <a:pPr lvl="1"/>
            <a:r>
              <a:rPr lang="en-US" sz="1400" b="1" dirty="0">
                <a:latin typeface="Cambria" panose="02040503050406030204" pitchFamily="18" charset="0"/>
                <a:ea typeface="Cambria" panose="02040503050406030204" pitchFamily="18" charset="0"/>
              </a:rPr>
              <a:t>*Identify issue(s)</a:t>
            </a:r>
          </a:p>
          <a:p>
            <a:pPr lvl="1"/>
            <a:r>
              <a:rPr lang="en-US" sz="1400" b="1" dirty="0">
                <a:latin typeface="Cambria" panose="02040503050406030204" pitchFamily="18" charset="0"/>
                <a:ea typeface="Cambria" panose="02040503050406030204" pitchFamily="18" charset="0"/>
              </a:rPr>
              <a:t>*Pre-planning</a:t>
            </a:r>
          </a:p>
          <a:p>
            <a:pPr lvl="1"/>
            <a:r>
              <a:rPr lang="en-US" sz="1400" b="1" dirty="0">
                <a:latin typeface="Cambria" panose="02040503050406030204" pitchFamily="18" charset="0"/>
                <a:ea typeface="Cambria" panose="02040503050406030204" pitchFamily="18" charset="0"/>
              </a:rPr>
              <a:t>*Training</a:t>
            </a:r>
          </a:p>
          <a:p>
            <a:pPr marL="192654" indent="-192654">
              <a:buAutoNum type="arabicParenBoth"/>
            </a:pPr>
            <a:r>
              <a:rPr lang="en-US" sz="1400" b="1" dirty="0">
                <a:latin typeface="Cambria" panose="02040503050406030204" pitchFamily="18" charset="0"/>
                <a:ea typeface="Cambria" panose="02040503050406030204" pitchFamily="18" charset="0"/>
              </a:rPr>
              <a:t>Under those plans, what should have happened?</a:t>
            </a:r>
          </a:p>
          <a:p>
            <a:pPr marL="192654" indent="-192654">
              <a:buAutoNum type="arabicParenBoth"/>
            </a:pPr>
            <a:r>
              <a:rPr lang="en-US" sz="1400" b="1" dirty="0">
                <a:latin typeface="Cambria" panose="02040503050406030204" pitchFamily="18" charset="0"/>
                <a:ea typeface="Cambria" panose="02040503050406030204" pitchFamily="18" charset="0"/>
              </a:rPr>
              <a:t>What actually happened?</a:t>
            </a:r>
          </a:p>
          <a:p>
            <a:pPr marL="192654" indent="-192654">
              <a:buAutoNum type="arabicParenBoth"/>
            </a:pPr>
            <a:r>
              <a:rPr lang="en-US" sz="1400" b="1" dirty="0">
                <a:latin typeface="Cambria" panose="02040503050406030204" pitchFamily="18" charset="0"/>
                <a:ea typeface="Cambria" panose="02040503050406030204" pitchFamily="18" charset="0"/>
              </a:rPr>
              <a:t>Why did it happen that way?</a:t>
            </a:r>
          </a:p>
          <a:p>
            <a:pPr marL="192654" indent="-192654">
              <a:buAutoNum type="arabicParenBoth"/>
            </a:pPr>
            <a:r>
              <a:rPr lang="en-US" sz="1400" b="1" dirty="0">
                <a:latin typeface="Cambria" panose="02040503050406030204" pitchFamily="18" charset="0"/>
                <a:ea typeface="Cambria" panose="02040503050406030204" pitchFamily="18" charset="0"/>
              </a:rPr>
              <a:t>How can we improve our response next time?</a:t>
            </a:r>
          </a:p>
          <a:p>
            <a:pPr marL="192654" indent="-192654">
              <a:buAutoNum type="arabicParenBoth"/>
            </a:pPr>
            <a:r>
              <a:rPr lang="en-US" sz="1400" b="1" dirty="0">
                <a:latin typeface="Cambria" panose="02040503050406030204" pitchFamily="18" charset="0"/>
                <a:ea typeface="Cambria" panose="02040503050406030204" pitchFamily="18" charset="0"/>
              </a:rPr>
              <a:t>What went well?</a:t>
            </a:r>
          </a:p>
          <a:p>
            <a:pPr marL="192654" indent="-192654">
              <a:buAutoNum type="arabicParenBoth"/>
            </a:pPr>
            <a:r>
              <a:rPr lang="en-US" sz="1400" b="1" dirty="0">
                <a:latin typeface="Cambria" panose="02040503050406030204" pitchFamily="18" charset="0"/>
                <a:ea typeface="Cambria" panose="02040503050406030204" pitchFamily="18" charset="0"/>
              </a:rPr>
              <a:t>Reflections</a:t>
            </a:r>
          </a:p>
        </p:txBody>
      </p:sp>
    </p:spTree>
    <p:extLst>
      <p:ext uri="{BB962C8B-B14F-4D97-AF65-F5344CB8AC3E}">
        <p14:creationId xmlns:p14="http://schemas.microsoft.com/office/powerpoint/2010/main" val="119670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d marker and calendar">
            <a:extLst>
              <a:ext uri="{FF2B5EF4-FFF2-40B4-BE49-F238E27FC236}">
                <a16:creationId xmlns:a16="http://schemas.microsoft.com/office/drawing/2014/main" id="{3FBBE521-D934-778B-598E-23101CEA7EF6}"/>
              </a:ext>
            </a:extLst>
          </p:cNvPr>
          <p:cNvPicPr>
            <a:picLocks noChangeAspect="1"/>
          </p:cNvPicPr>
          <p:nvPr/>
        </p:nvPicPr>
        <p:blipFill>
          <a:blip r:embed="rId2"/>
          <a:srcRect l="14063" r="26671" b="-1"/>
          <a:stretch/>
        </p:blipFill>
        <p:spPr>
          <a:xfrm>
            <a:off x="2542928" y="1114429"/>
            <a:ext cx="2537071" cy="2857496"/>
          </a:xfrm>
          <a:prstGeom prst="rect">
            <a:avLst/>
          </a:prstGeom>
        </p:spPr>
      </p:pic>
      <p:sp>
        <p:nvSpPr>
          <p:cNvPr id="2" name="Title 1">
            <a:extLst>
              <a:ext uri="{FF2B5EF4-FFF2-40B4-BE49-F238E27FC236}">
                <a16:creationId xmlns:a16="http://schemas.microsoft.com/office/drawing/2014/main" id="{523200D7-CDF2-E459-42E4-8410D81BA804}"/>
              </a:ext>
            </a:extLst>
          </p:cNvPr>
          <p:cNvSpPr>
            <a:spLocks noGrp="1"/>
          </p:cNvSpPr>
          <p:nvPr>
            <p:ph type="title"/>
          </p:nvPr>
        </p:nvSpPr>
        <p:spPr>
          <a:xfrm>
            <a:off x="317417" y="1251305"/>
            <a:ext cx="1990995" cy="678738"/>
          </a:xfrm>
        </p:spPr>
        <p:txBody>
          <a:bodyPr anchor="ctr">
            <a:normAutofit/>
          </a:bodyPr>
          <a:lstStyle/>
          <a:p>
            <a:endParaRPr lang="en-US" sz="1667"/>
          </a:p>
        </p:txBody>
      </p:sp>
      <p:sp>
        <p:nvSpPr>
          <p:cNvPr id="3" name="Content Placeholder 2">
            <a:extLst>
              <a:ext uri="{FF2B5EF4-FFF2-40B4-BE49-F238E27FC236}">
                <a16:creationId xmlns:a16="http://schemas.microsoft.com/office/drawing/2014/main" id="{73755F01-66F7-3443-186C-3AB46DAF369C}"/>
              </a:ext>
            </a:extLst>
          </p:cNvPr>
          <p:cNvSpPr>
            <a:spLocks noGrp="1"/>
          </p:cNvSpPr>
          <p:nvPr>
            <p:ph idx="1"/>
          </p:nvPr>
        </p:nvSpPr>
        <p:spPr>
          <a:xfrm>
            <a:off x="147638" y="795338"/>
            <a:ext cx="2111344" cy="2927032"/>
          </a:xfrm>
        </p:spPr>
        <p:txBody>
          <a:bodyPr anchor="ctr">
            <a:normAutofit/>
          </a:bodyPr>
          <a:lstStyle/>
          <a:p>
            <a:r>
              <a:rPr lang="en-US" sz="1500" b="1" dirty="0">
                <a:latin typeface="Cambria" panose="02040503050406030204" pitchFamily="18" charset="0"/>
                <a:ea typeface="Cambria" panose="02040503050406030204" pitchFamily="18" charset="0"/>
              </a:rPr>
              <a:t>What about on-duty conduct related to current events?</a:t>
            </a:r>
            <a:br>
              <a:rPr lang="en-US" sz="1500" b="1" dirty="0">
                <a:latin typeface="Cambria" panose="02040503050406030204" pitchFamily="18" charset="0"/>
                <a:ea typeface="Cambria" panose="02040503050406030204" pitchFamily="18" charset="0"/>
              </a:rPr>
            </a:br>
            <a:r>
              <a:rPr lang="en-US" sz="1500" b="1" dirty="0">
                <a:latin typeface="Cambria" panose="02040503050406030204" pitchFamily="18" charset="0"/>
                <a:ea typeface="Cambria" panose="02040503050406030204" pitchFamily="18" charset="0"/>
              </a:rPr>
              <a:t>Let’s Debrief</a:t>
            </a:r>
            <a:endParaRPr lang="en-US" sz="1500"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31CA4EEC-6D15-4C10-16B4-E8925DD14BF6}"/>
              </a:ext>
            </a:extLst>
          </p:cNvPr>
          <p:cNvSpPr txBox="1"/>
          <p:nvPr/>
        </p:nvSpPr>
        <p:spPr>
          <a:xfrm>
            <a:off x="3804235" y="4524375"/>
            <a:ext cx="1408538" cy="276999"/>
          </a:xfrm>
          <a:prstGeom prst="rect">
            <a:avLst/>
          </a:prstGeom>
          <a:noFill/>
        </p:spPr>
        <p:txBody>
          <a:bodyPr wrap="square" rtlCol="0">
            <a:spAutoFit/>
          </a:bodyPr>
          <a:lstStyle/>
          <a:p>
            <a:r>
              <a:rPr lang="en-US" sz="1200" dirty="0">
                <a:solidFill>
                  <a:srgbClr val="C00000"/>
                </a:solidFill>
                <a:latin typeface="Cambria" panose="02040503050406030204" pitchFamily="18" charset="0"/>
                <a:ea typeface="Cambria" panose="02040503050406030204" pitchFamily="18" charset="0"/>
              </a:rPr>
              <a:t>#FDIC2025</a:t>
            </a:r>
          </a:p>
        </p:txBody>
      </p:sp>
    </p:spTree>
    <p:extLst>
      <p:ext uri="{BB962C8B-B14F-4D97-AF65-F5344CB8AC3E}">
        <p14:creationId xmlns:p14="http://schemas.microsoft.com/office/powerpoint/2010/main" val="10749664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54E59-922A-05DC-E6A2-C1458428D6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AA45CA-B6B2-AB55-B4D5-E780CB80A979}"/>
              </a:ext>
            </a:extLst>
          </p:cNvPr>
          <p:cNvSpPr>
            <a:spLocks noGrp="1"/>
          </p:cNvSpPr>
          <p:nvPr>
            <p:ph type="title"/>
          </p:nvPr>
        </p:nvSpPr>
        <p:spPr>
          <a:xfrm>
            <a:off x="254317" y="203454"/>
            <a:ext cx="4577715" cy="276999"/>
          </a:xfrm>
          <a:ln>
            <a:solidFill>
              <a:schemeClr val="accent2"/>
            </a:solidFill>
          </a:ln>
        </p:spPr>
        <p:txBody>
          <a:bodyPr/>
          <a:lstStyle/>
          <a:p>
            <a:pPr algn="ctr"/>
            <a:r>
              <a:rPr lang="en-US" b="1" i="1" dirty="0"/>
              <a:t>My home of Evanston, Illinois- An Introduction</a:t>
            </a:r>
          </a:p>
        </p:txBody>
      </p:sp>
      <p:sp>
        <p:nvSpPr>
          <p:cNvPr id="3" name="Text Placeholder 2">
            <a:extLst>
              <a:ext uri="{FF2B5EF4-FFF2-40B4-BE49-F238E27FC236}">
                <a16:creationId xmlns:a16="http://schemas.microsoft.com/office/drawing/2014/main" id="{3656FB6F-1BD8-B076-C3CA-9ACAB3C4F8B5}"/>
              </a:ext>
            </a:extLst>
          </p:cNvPr>
          <p:cNvSpPr>
            <a:spLocks noGrp="1"/>
          </p:cNvSpPr>
          <p:nvPr>
            <p:ph type="body" idx="1"/>
          </p:nvPr>
        </p:nvSpPr>
        <p:spPr>
          <a:xfrm>
            <a:off x="254317" y="866776"/>
            <a:ext cx="4577715" cy="2954655"/>
          </a:xfrm>
        </p:spPr>
        <p:txBody>
          <a:bodyPr/>
          <a:lstStyle/>
          <a:p>
            <a:r>
              <a:rPr lang="en-US" sz="2400" b="1" dirty="0"/>
              <a:t>*Occurred Inauguration Day</a:t>
            </a:r>
          </a:p>
          <a:p>
            <a:r>
              <a:rPr lang="en-US" sz="2400" b="1" dirty="0"/>
              <a:t>*Photo taken at a Fire Station while on duty</a:t>
            </a:r>
          </a:p>
          <a:p>
            <a:r>
              <a:rPr lang="en-US" sz="2400" b="1" dirty="0"/>
              <a:t>*Someone posted on Reddit</a:t>
            </a:r>
          </a:p>
          <a:p>
            <a:r>
              <a:rPr lang="en-US" sz="2400" b="1" dirty="0"/>
              <a:t>*Went public pretty quickly</a:t>
            </a:r>
          </a:p>
          <a:p>
            <a:r>
              <a:rPr lang="en-US" sz="2400" b="1" dirty="0"/>
              <a:t>*Shared Widely</a:t>
            </a:r>
          </a:p>
          <a:p>
            <a:r>
              <a:rPr lang="en-US" sz="2400" b="1" dirty="0"/>
              <a:t>*How about some of the comments??</a:t>
            </a:r>
          </a:p>
        </p:txBody>
      </p:sp>
      <p:sp>
        <p:nvSpPr>
          <p:cNvPr id="4" name="TextBox 3">
            <a:extLst>
              <a:ext uri="{FF2B5EF4-FFF2-40B4-BE49-F238E27FC236}">
                <a16:creationId xmlns:a16="http://schemas.microsoft.com/office/drawing/2014/main" id="{6DA09F73-060A-BE15-82DE-4B76442895EA}"/>
              </a:ext>
            </a:extLst>
          </p:cNvPr>
          <p:cNvSpPr txBox="1"/>
          <p:nvPr/>
        </p:nvSpPr>
        <p:spPr>
          <a:xfrm>
            <a:off x="2082800" y="2087033"/>
            <a:ext cx="914400" cy="914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8376218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7953CA32-182C-AB69-A83A-05C7606561AD}"/>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5F0A6AF-C37F-F78F-39CC-0FCE230F2B7C}"/>
              </a:ext>
            </a:extLst>
          </p:cNvPr>
          <p:cNvGraphicFramePr/>
          <p:nvPr/>
        </p:nvGraphicFramePr>
        <p:xfrm>
          <a:off x="558800" y="561975"/>
          <a:ext cx="40386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28021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767B1F-3DAB-30B9-BB71-19B82849EBE0}"/>
              </a:ext>
            </a:extLst>
          </p:cNvPr>
          <p:cNvSpPr>
            <a:spLocks noGrp="1"/>
          </p:cNvSpPr>
          <p:nvPr>
            <p:ph type="body" idx="1"/>
          </p:nvPr>
        </p:nvSpPr>
        <p:spPr>
          <a:xfrm>
            <a:off x="254317" y="1169860"/>
            <a:ext cx="4577715" cy="738664"/>
          </a:xfrm>
        </p:spPr>
        <p:txBody>
          <a:bodyPr/>
          <a:lstStyle/>
          <a:p>
            <a:r>
              <a:rPr lang="en-US" sz="2400" dirty="0"/>
              <a:t>**City Code States:</a:t>
            </a:r>
          </a:p>
          <a:p>
            <a:endParaRPr lang="en-US" sz="2400" dirty="0"/>
          </a:p>
        </p:txBody>
      </p:sp>
      <p:sp>
        <p:nvSpPr>
          <p:cNvPr id="4" name="TextBox 3">
            <a:extLst>
              <a:ext uri="{FF2B5EF4-FFF2-40B4-BE49-F238E27FC236}">
                <a16:creationId xmlns:a16="http://schemas.microsoft.com/office/drawing/2014/main" id="{4C076A80-376F-319B-02A8-857106E91B1A}"/>
              </a:ext>
            </a:extLst>
          </p:cNvPr>
          <p:cNvSpPr txBox="1"/>
          <p:nvPr/>
        </p:nvSpPr>
        <p:spPr>
          <a:xfrm>
            <a:off x="330200" y="2390776"/>
            <a:ext cx="4267200" cy="2062103"/>
          </a:xfrm>
          <a:prstGeom prst="rect">
            <a:avLst/>
          </a:prstGeom>
          <a:noFill/>
          <a:ln>
            <a:solidFill>
              <a:srgbClr val="C00000"/>
            </a:solidFill>
          </a:ln>
        </p:spPr>
        <p:txBody>
          <a:bodyPr wrap="square" rtlCol="0">
            <a:spAutoFit/>
          </a:bodyPr>
          <a:lstStyle/>
          <a:p>
            <a:r>
              <a:rPr lang="en-US" sz="1600" b="1" i="1" dirty="0">
                <a:solidFill>
                  <a:srgbClr val="111111"/>
                </a:solidFill>
                <a:effectLst/>
                <a:latin typeface="Open Sans" panose="020B0606030504020204" pitchFamily="34" charset="0"/>
              </a:rPr>
              <a:t>“No employee while on compensated time shall intentionally: Use any City property or resources in connection with any campaign or political activity.” </a:t>
            </a:r>
          </a:p>
          <a:p>
            <a:endParaRPr lang="en-US" sz="1600" b="1" i="1" dirty="0">
              <a:solidFill>
                <a:srgbClr val="111111"/>
              </a:solidFill>
              <a:effectLst/>
              <a:latin typeface="Open Sans" panose="020B0606030504020204" pitchFamily="34" charset="0"/>
            </a:endParaRPr>
          </a:p>
          <a:p>
            <a:r>
              <a:rPr lang="en-US" sz="1600" b="1" i="1" dirty="0">
                <a:solidFill>
                  <a:srgbClr val="111111"/>
                </a:solidFill>
                <a:effectLst/>
                <a:latin typeface="Open Sans" panose="020B0606030504020204" pitchFamily="34" charset="0"/>
              </a:rPr>
              <a:t>“No political activity may take place on any City property or at any City Ward Meeting.”</a:t>
            </a:r>
            <a:endParaRPr lang="en-US" sz="1600" b="1" i="1" dirty="0"/>
          </a:p>
        </p:txBody>
      </p:sp>
      <p:sp>
        <p:nvSpPr>
          <p:cNvPr id="7" name="Title 1">
            <a:extLst>
              <a:ext uri="{FF2B5EF4-FFF2-40B4-BE49-F238E27FC236}">
                <a16:creationId xmlns:a16="http://schemas.microsoft.com/office/drawing/2014/main" id="{0A534D50-F93C-4BB7-718B-63135AC18976}"/>
              </a:ext>
            </a:extLst>
          </p:cNvPr>
          <p:cNvSpPr>
            <a:spLocks noGrp="1"/>
          </p:cNvSpPr>
          <p:nvPr>
            <p:ph type="title"/>
          </p:nvPr>
        </p:nvSpPr>
        <p:spPr>
          <a:xfrm>
            <a:off x="254000" y="203200"/>
            <a:ext cx="4578350" cy="276999"/>
          </a:xfrm>
          <a:ln>
            <a:solidFill>
              <a:schemeClr val="accent2"/>
            </a:solidFill>
          </a:ln>
        </p:spPr>
        <p:txBody>
          <a:bodyPr/>
          <a:lstStyle/>
          <a:p>
            <a:pPr algn="ctr"/>
            <a:r>
              <a:rPr lang="en-US" b="1" i="1" dirty="0">
                <a:solidFill>
                  <a:srgbClr val="C00000"/>
                </a:solidFill>
              </a:rPr>
              <a:t>Policies</a:t>
            </a:r>
          </a:p>
        </p:txBody>
      </p:sp>
    </p:spTree>
    <p:extLst>
      <p:ext uri="{BB962C8B-B14F-4D97-AF65-F5344CB8AC3E}">
        <p14:creationId xmlns:p14="http://schemas.microsoft.com/office/powerpoint/2010/main" val="329505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DDF8D-5871-6C8F-FD02-AF5801C869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3BF386-12F4-2CB8-B923-E84A4A55B3CA}"/>
              </a:ext>
            </a:extLst>
          </p:cNvPr>
          <p:cNvSpPr>
            <a:spLocks noGrp="1"/>
          </p:cNvSpPr>
          <p:nvPr>
            <p:ph type="title"/>
          </p:nvPr>
        </p:nvSpPr>
        <p:spPr>
          <a:xfrm>
            <a:off x="254317" y="203454"/>
            <a:ext cx="4577715" cy="276999"/>
          </a:xfrm>
          <a:ln>
            <a:solidFill>
              <a:schemeClr val="accent2"/>
            </a:solidFill>
          </a:ln>
        </p:spPr>
        <p:txBody>
          <a:bodyPr/>
          <a:lstStyle/>
          <a:p>
            <a:pPr algn="ctr"/>
            <a:r>
              <a:rPr lang="en-US" b="1" i="1" dirty="0">
                <a:solidFill>
                  <a:srgbClr val="C00000"/>
                </a:solidFill>
              </a:rPr>
              <a:t>Policies</a:t>
            </a:r>
          </a:p>
        </p:txBody>
      </p:sp>
      <p:sp>
        <p:nvSpPr>
          <p:cNvPr id="3" name="Text Placeholder 2">
            <a:extLst>
              <a:ext uri="{FF2B5EF4-FFF2-40B4-BE49-F238E27FC236}">
                <a16:creationId xmlns:a16="http://schemas.microsoft.com/office/drawing/2014/main" id="{B6A2B507-2DED-A669-3142-91E2222885B5}"/>
              </a:ext>
            </a:extLst>
          </p:cNvPr>
          <p:cNvSpPr>
            <a:spLocks noGrp="1"/>
          </p:cNvSpPr>
          <p:nvPr>
            <p:ph type="body" idx="1"/>
          </p:nvPr>
        </p:nvSpPr>
        <p:spPr>
          <a:xfrm>
            <a:off x="254317" y="1169860"/>
            <a:ext cx="4577715" cy="369332"/>
          </a:xfrm>
        </p:spPr>
        <p:txBody>
          <a:bodyPr/>
          <a:lstStyle/>
          <a:p>
            <a:r>
              <a:rPr lang="en-US" sz="2400" dirty="0"/>
              <a:t>*The CBA provides:</a:t>
            </a:r>
          </a:p>
        </p:txBody>
      </p:sp>
      <p:sp>
        <p:nvSpPr>
          <p:cNvPr id="5" name="TextBox 4">
            <a:extLst>
              <a:ext uri="{FF2B5EF4-FFF2-40B4-BE49-F238E27FC236}">
                <a16:creationId xmlns:a16="http://schemas.microsoft.com/office/drawing/2014/main" id="{48D4DB70-A11E-54F4-2C8B-1A5D4076DFB2}"/>
              </a:ext>
            </a:extLst>
          </p:cNvPr>
          <p:cNvSpPr txBox="1"/>
          <p:nvPr/>
        </p:nvSpPr>
        <p:spPr>
          <a:xfrm>
            <a:off x="101600" y="1539192"/>
            <a:ext cx="4882514" cy="3416320"/>
          </a:xfrm>
          <a:prstGeom prst="rect">
            <a:avLst/>
          </a:prstGeom>
          <a:noFill/>
          <a:ln>
            <a:solidFill>
              <a:srgbClr val="C00000"/>
            </a:solidFill>
          </a:ln>
        </p:spPr>
        <p:txBody>
          <a:bodyPr wrap="square" rtlCol="0">
            <a:spAutoFit/>
          </a:bodyPr>
          <a:lstStyle/>
          <a:p>
            <a:r>
              <a:rPr lang="en-US" b="1" i="1" dirty="0">
                <a:solidFill>
                  <a:srgbClr val="111111"/>
                </a:solidFill>
                <a:effectLst/>
                <a:latin typeface="Open Sans" panose="020B0606030504020204" pitchFamily="34" charset="0"/>
              </a:rPr>
              <a:t> “Employees shall have the right to engage in political activities, including to identify themselves as members of the Evanston Fire Department, as long as they engage in such activities while they are off-duty and not in uniform and as long as they do not represent that their positions are positions that are sanctioned by the City or the Evanston Fire Department and make no threats and promises to voters concerning the delivery of services provided by the Evanston Fire Department.”</a:t>
            </a:r>
            <a:endParaRPr lang="en-US" b="1" i="1" dirty="0"/>
          </a:p>
        </p:txBody>
      </p:sp>
    </p:spTree>
    <p:extLst>
      <p:ext uri="{BB962C8B-B14F-4D97-AF65-F5344CB8AC3E}">
        <p14:creationId xmlns:p14="http://schemas.microsoft.com/office/powerpoint/2010/main" val="25471924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men sitting in chairs&#10;&#10;AI-generated content may be incorrect.">
            <a:extLst>
              <a:ext uri="{FF2B5EF4-FFF2-40B4-BE49-F238E27FC236}">
                <a16:creationId xmlns:a16="http://schemas.microsoft.com/office/drawing/2014/main" id="{ACB0AC48-14CE-4D35-7748-8CCF3E3360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982" y="40217"/>
            <a:ext cx="4596036" cy="5181679"/>
          </a:xfrm>
          <a:prstGeom prst="rect">
            <a:avLst/>
          </a:prstGeom>
        </p:spPr>
      </p:pic>
      <p:sp>
        <p:nvSpPr>
          <p:cNvPr id="2" name="TextBox 1">
            <a:extLst>
              <a:ext uri="{FF2B5EF4-FFF2-40B4-BE49-F238E27FC236}">
                <a16:creationId xmlns:a16="http://schemas.microsoft.com/office/drawing/2014/main" id="{AF335BD3-D6A8-0FB4-FF68-93841D612FF7}"/>
              </a:ext>
            </a:extLst>
          </p:cNvPr>
          <p:cNvSpPr txBox="1"/>
          <p:nvPr/>
        </p:nvSpPr>
        <p:spPr>
          <a:xfrm>
            <a:off x="482600" y="485775"/>
            <a:ext cx="4038600" cy="646331"/>
          </a:xfrm>
          <a:prstGeom prst="rect">
            <a:avLst/>
          </a:prstGeom>
          <a:noFill/>
        </p:spPr>
        <p:txBody>
          <a:bodyPr wrap="square" rtlCol="0">
            <a:spAutoFit/>
          </a:bodyPr>
          <a:lstStyle/>
          <a:p>
            <a:pPr algn="ctr"/>
            <a:r>
              <a:rPr lang="en-US" b="1" dirty="0">
                <a:solidFill>
                  <a:schemeClr val="bg1"/>
                </a:solidFill>
              </a:rPr>
              <a:t>WHAT IS BEING COMMUNICATED IN THIS PHOTO???</a:t>
            </a:r>
          </a:p>
        </p:txBody>
      </p:sp>
    </p:spTree>
    <p:extLst>
      <p:ext uri="{BB962C8B-B14F-4D97-AF65-F5344CB8AC3E}">
        <p14:creationId xmlns:p14="http://schemas.microsoft.com/office/powerpoint/2010/main" val="111501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8"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15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3" dur="15000" fill="hold"/>
                                        <p:tgtEl>
                                          <p:spTgt spid="2">
                                            <p:txEl>
                                              <p:pRg st="0" end="0"/>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4B878F-8308-4584-F036-A149FC1F8C45}"/>
              </a:ext>
            </a:extLst>
          </p:cNvPr>
          <p:cNvSpPr txBox="1"/>
          <p:nvPr/>
        </p:nvSpPr>
        <p:spPr>
          <a:xfrm>
            <a:off x="-203200" y="-2790825"/>
            <a:ext cx="5486400" cy="7052380"/>
          </a:xfrm>
          <a:prstGeom prst="rect">
            <a:avLst/>
          </a:prstGeom>
          <a:noFill/>
        </p:spPr>
        <p:txBody>
          <a:bodyPr wrap="square">
            <a:spAutoFit/>
          </a:bodyPr>
          <a:lstStyle/>
          <a:p>
            <a:pPr marL="457200" marR="457200">
              <a:lnSpc>
                <a:spcPct val="115000"/>
              </a:lnSpc>
              <a:spcAft>
                <a:spcPts val="800"/>
              </a:spcAft>
            </a:pPr>
            <a:endParaRPr lang="en-US" sz="1800" i="1"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457200">
              <a:lnSpc>
                <a:spcPct val="115000"/>
              </a:lnSpc>
              <a:spcAft>
                <a:spcPts val="800"/>
              </a:spcAft>
            </a:pPr>
            <a:endParaRPr lang="en-US" i="1" kern="100" dirty="0">
              <a:latin typeface="Aptos" panose="020B0004020202020204" pitchFamily="34" charset="0"/>
              <a:ea typeface="Aptos" panose="020B0004020202020204" pitchFamily="34" charset="0"/>
              <a:cs typeface="Times New Roman" panose="02020603050405020304" pitchFamily="18" charset="0"/>
            </a:endParaRPr>
          </a:p>
          <a:p>
            <a:pPr marL="457200" marR="457200">
              <a:lnSpc>
                <a:spcPct val="115000"/>
              </a:lnSpc>
              <a:spcAft>
                <a:spcPts val="800"/>
              </a:spcAft>
            </a:pPr>
            <a:endParaRPr lang="en-US" sz="1800" i="1"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457200">
              <a:lnSpc>
                <a:spcPct val="115000"/>
              </a:lnSpc>
              <a:spcAft>
                <a:spcPts val="800"/>
              </a:spcAft>
            </a:pPr>
            <a:endParaRPr lang="en-US" i="1" kern="100" dirty="0">
              <a:latin typeface="Aptos" panose="020B0004020202020204" pitchFamily="34" charset="0"/>
              <a:ea typeface="Aptos" panose="020B0004020202020204" pitchFamily="34" charset="0"/>
              <a:cs typeface="Times New Roman" panose="02020603050405020304" pitchFamily="18" charset="0"/>
            </a:endParaRPr>
          </a:p>
          <a:p>
            <a:pPr marL="457200" marR="457200">
              <a:lnSpc>
                <a:spcPct val="115000"/>
              </a:lnSpc>
              <a:spcAft>
                <a:spcPts val="800"/>
              </a:spcAft>
            </a:pPr>
            <a:endParaRPr lang="en-US" sz="1800" i="1"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457200">
              <a:lnSpc>
                <a:spcPct val="115000"/>
              </a:lnSpc>
              <a:spcAft>
                <a:spcPts val="800"/>
              </a:spcAft>
            </a:pPr>
            <a:endParaRPr lang="en-US" i="1" kern="100" dirty="0">
              <a:latin typeface="Aptos" panose="020B0004020202020204" pitchFamily="34" charset="0"/>
              <a:ea typeface="Aptos" panose="020B0004020202020204" pitchFamily="34" charset="0"/>
              <a:cs typeface="Times New Roman" panose="02020603050405020304" pitchFamily="18" charset="0"/>
            </a:endParaRPr>
          </a:p>
          <a:p>
            <a:pPr marL="457200" marR="457200">
              <a:lnSpc>
                <a:spcPct val="115000"/>
              </a:lnSpc>
              <a:spcAft>
                <a:spcPts val="800"/>
              </a:spcAft>
            </a:pPr>
            <a:endParaRPr lang="en-US" sz="1800" i="1"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457200">
              <a:lnSpc>
                <a:spcPct val="115000"/>
              </a:lnSpc>
              <a:spcAft>
                <a:spcPts val="800"/>
              </a:spcAft>
            </a:pPr>
            <a:endParaRPr lang="en-US" i="1" kern="100" dirty="0">
              <a:latin typeface="Aptos" panose="020B0004020202020204" pitchFamily="34" charset="0"/>
              <a:ea typeface="Aptos" panose="020B0004020202020204" pitchFamily="34" charset="0"/>
              <a:cs typeface="Times New Roman" panose="02020603050405020304" pitchFamily="18" charset="0"/>
            </a:endParaRPr>
          </a:p>
          <a:p>
            <a:pPr marL="457200" marR="457200">
              <a:lnSpc>
                <a:spcPct val="115000"/>
              </a:lnSpc>
              <a:spcAft>
                <a:spcPts val="800"/>
              </a:spcAft>
            </a:pPr>
            <a:endParaRPr lang="en-US" sz="1800" i="1"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457200">
              <a:lnSpc>
                <a:spcPct val="115000"/>
              </a:lnSpc>
              <a:spcAft>
                <a:spcPts val="800"/>
              </a:spcAft>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During every post-incident review, communication holds the top position of problems encountered during an event.  In most organizations, it is the root of most nonemergency problems as well.  Communication in any large organization is tough, but throw in multiple shift schedules, districts, battalions, stations, and volunteers, and you find yourself in the middle of the old telephone game.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Graphic 8">
            <a:extLst>
              <a:ext uri="{FF2B5EF4-FFF2-40B4-BE49-F238E27FC236}">
                <a16:creationId xmlns:a16="http://schemas.microsoft.com/office/drawing/2014/main" id="{1B50B8D6-EF57-1B21-9C10-CE50B262ED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1935" y="67594"/>
            <a:ext cx="2852930" cy="457200"/>
          </a:xfrm>
          <a:prstGeom prst="rect">
            <a:avLst/>
          </a:prstGeom>
        </p:spPr>
      </p:pic>
      <p:sp>
        <p:nvSpPr>
          <p:cNvPr id="10" name="TextBox 9">
            <a:extLst>
              <a:ext uri="{FF2B5EF4-FFF2-40B4-BE49-F238E27FC236}">
                <a16:creationId xmlns:a16="http://schemas.microsoft.com/office/drawing/2014/main" id="{FB376C57-E717-2CEE-B2D1-A7E2E76AB3BA}"/>
              </a:ext>
            </a:extLst>
          </p:cNvPr>
          <p:cNvSpPr txBox="1"/>
          <p:nvPr/>
        </p:nvSpPr>
        <p:spPr>
          <a:xfrm>
            <a:off x="520700" y="4371975"/>
            <a:ext cx="4038600" cy="369332"/>
          </a:xfrm>
          <a:prstGeom prst="rect">
            <a:avLst/>
          </a:prstGeom>
          <a:noFill/>
          <a:scene3d>
            <a:camera prst="orthographicFront"/>
            <a:lightRig rig="threePt" dir="t"/>
          </a:scene3d>
          <a:sp3d>
            <a:bevelT/>
          </a:sp3d>
        </p:spPr>
        <p:txBody>
          <a:bodyPr wrap="square" rtlCol="0">
            <a:spAutoFit/>
          </a:bodyPr>
          <a:lstStyle/>
          <a:p>
            <a:r>
              <a:rPr lang="en-US" i="1" dirty="0">
                <a:ln>
                  <a:solidFill>
                    <a:schemeClr val="accent2"/>
                  </a:solidFill>
                </a:ln>
                <a:solidFill>
                  <a:srgbClr val="C00000"/>
                </a:solidFill>
              </a:rPr>
              <a:t>Chief David Rhodes, February 2025</a:t>
            </a:r>
          </a:p>
        </p:txBody>
      </p:sp>
    </p:spTree>
    <p:extLst>
      <p:ext uri="{BB962C8B-B14F-4D97-AF65-F5344CB8AC3E}">
        <p14:creationId xmlns:p14="http://schemas.microsoft.com/office/powerpoint/2010/main" val="31755820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14425"/>
            <a:ext cx="5078730" cy="2857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87924" rtl="0" eaLnBrk="1" latinLnBrk="0" hangingPunct="1">
              <a:defRPr sz="960" kern="1200">
                <a:solidFill>
                  <a:schemeClr val="tx1"/>
                </a:solidFill>
                <a:latin typeface="+mn-lt"/>
                <a:ea typeface="+mn-ea"/>
                <a:cs typeface="+mn-cs"/>
              </a:defRPr>
            </a:lvl1pPr>
            <a:lvl2pPr marL="243962" algn="l" defTabSz="487924" rtl="0" eaLnBrk="1" latinLnBrk="0" hangingPunct="1">
              <a:defRPr sz="960" kern="1200">
                <a:solidFill>
                  <a:schemeClr val="tx1"/>
                </a:solidFill>
                <a:latin typeface="+mn-lt"/>
                <a:ea typeface="+mn-ea"/>
                <a:cs typeface="+mn-cs"/>
              </a:defRPr>
            </a:lvl2pPr>
            <a:lvl3pPr marL="487924" algn="l" defTabSz="487924" rtl="0" eaLnBrk="1" latinLnBrk="0" hangingPunct="1">
              <a:defRPr sz="960" kern="1200">
                <a:solidFill>
                  <a:schemeClr val="tx1"/>
                </a:solidFill>
                <a:latin typeface="+mn-lt"/>
                <a:ea typeface="+mn-ea"/>
                <a:cs typeface="+mn-cs"/>
              </a:defRPr>
            </a:lvl3pPr>
            <a:lvl4pPr marL="731886" algn="l" defTabSz="487924" rtl="0" eaLnBrk="1" latinLnBrk="0" hangingPunct="1">
              <a:defRPr sz="960" kern="1200">
                <a:solidFill>
                  <a:schemeClr val="tx1"/>
                </a:solidFill>
                <a:latin typeface="+mn-lt"/>
                <a:ea typeface="+mn-ea"/>
                <a:cs typeface="+mn-cs"/>
              </a:defRPr>
            </a:lvl4pPr>
            <a:lvl5pPr marL="975848" algn="l" defTabSz="487924" rtl="0" eaLnBrk="1" latinLnBrk="0" hangingPunct="1">
              <a:defRPr sz="960" kern="1200">
                <a:solidFill>
                  <a:schemeClr val="tx1"/>
                </a:solidFill>
                <a:latin typeface="+mn-lt"/>
                <a:ea typeface="+mn-ea"/>
                <a:cs typeface="+mn-cs"/>
              </a:defRPr>
            </a:lvl5pPr>
            <a:lvl6pPr marL="1219810" algn="l" defTabSz="487924" rtl="0" eaLnBrk="1" latinLnBrk="0" hangingPunct="1">
              <a:defRPr sz="960" kern="1200">
                <a:solidFill>
                  <a:schemeClr val="tx1"/>
                </a:solidFill>
                <a:latin typeface="+mn-lt"/>
                <a:ea typeface="+mn-ea"/>
                <a:cs typeface="+mn-cs"/>
              </a:defRPr>
            </a:lvl6pPr>
            <a:lvl7pPr marL="1463772" algn="l" defTabSz="487924" rtl="0" eaLnBrk="1" latinLnBrk="0" hangingPunct="1">
              <a:defRPr sz="960" kern="1200">
                <a:solidFill>
                  <a:schemeClr val="tx1"/>
                </a:solidFill>
                <a:latin typeface="+mn-lt"/>
                <a:ea typeface="+mn-ea"/>
                <a:cs typeface="+mn-cs"/>
              </a:defRPr>
            </a:lvl7pPr>
            <a:lvl8pPr marL="1707733" algn="l" defTabSz="487924" rtl="0" eaLnBrk="1" latinLnBrk="0" hangingPunct="1">
              <a:defRPr sz="960" kern="1200">
                <a:solidFill>
                  <a:schemeClr val="tx1"/>
                </a:solidFill>
                <a:latin typeface="+mn-lt"/>
                <a:ea typeface="+mn-ea"/>
                <a:cs typeface="+mn-cs"/>
              </a:defRPr>
            </a:lvl8pPr>
            <a:lvl9pPr marL="1951695" algn="l" defTabSz="487924" rtl="0" eaLnBrk="1" latinLnBrk="0" hangingPunct="1">
              <a:defRPr sz="960" kern="1200">
                <a:solidFill>
                  <a:schemeClr val="tx1"/>
                </a:solidFill>
                <a:latin typeface="+mn-lt"/>
                <a:ea typeface="+mn-ea"/>
                <a:cs typeface="+mn-cs"/>
              </a:defRPr>
            </a:lvl9pPr>
          </a:lstStyle>
          <a:p>
            <a:pPr algn="ctr"/>
            <a:endParaRPr lang="en-US" sz="400"/>
          </a:p>
        </p:txBody>
      </p:sp>
      <p:sp>
        <p:nvSpPr>
          <p:cNvPr id="2" name="Title 1">
            <a:extLst>
              <a:ext uri="{FF2B5EF4-FFF2-40B4-BE49-F238E27FC236}">
                <a16:creationId xmlns:a16="http://schemas.microsoft.com/office/drawing/2014/main" id="{18B8A973-455C-EC06-BF69-7C6F6ED22237}"/>
              </a:ext>
            </a:extLst>
          </p:cNvPr>
          <p:cNvSpPr>
            <a:spLocks noGrp="1"/>
          </p:cNvSpPr>
          <p:nvPr>
            <p:ph type="title"/>
          </p:nvPr>
        </p:nvSpPr>
        <p:spPr>
          <a:xfrm>
            <a:off x="349250" y="1266561"/>
            <a:ext cx="4381500" cy="552318"/>
          </a:xfrm>
        </p:spPr>
        <p:txBody>
          <a:bodyPr>
            <a:normAutofit/>
          </a:bodyPr>
          <a:lstStyle>
            <a:defPPr>
              <a:defRPr lang="en-US"/>
            </a:defPPr>
            <a:lvl1pPr marL="0" algn="l" defTabSz="487924" rtl="0" eaLnBrk="1" latinLnBrk="0" hangingPunct="1">
              <a:defRPr sz="960" kern="1200">
                <a:solidFill>
                  <a:schemeClr val="tx1"/>
                </a:solidFill>
                <a:latin typeface="+mn-lt"/>
                <a:ea typeface="+mn-ea"/>
                <a:cs typeface="+mn-cs"/>
              </a:defRPr>
            </a:lvl1pPr>
            <a:lvl2pPr marL="243962" algn="l" defTabSz="487924" rtl="0" eaLnBrk="1" latinLnBrk="0" hangingPunct="1">
              <a:defRPr sz="960" kern="1200">
                <a:solidFill>
                  <a:schemeClr val="tx1"/>
                </a:solidFill>
                <a:latin typeface="+mn-lt"/>
                <a:ea typeface="+mn-ea"/>
                <a:cs typeface="+mn-cs"/>
              </a:defRPr>
            </a:lvl2pPr>
            <a:lvl3pPr marL="487924" algn="l" defTabSz="487924" rtl="0" eaLnBrk="1" latinLnBrk="0" hangingPunct="1">
              <a:defRPr sz="960" kern="1200">
                <a:solidFill>
                  <a:schemeClr val="tx1"/>
                </a:solidFill>
                <a:latin typeface="+mn-lt"/>
                <a:ea typeface="+mn-ea"/>
                <a:cs typeface="+mn-cs"/>
              </a:defRPr>
            </a:lvl3pPr>
            <a:lvl4pPr marL="731886" algn="l" defTabSz="487924" rtl="0" eaLnBrk="1" latinLnBrk="0" hangingPunct="1">
              <a:defRPr sz="960" kern="1200">
                <a:solidFill>
                  <a:schemeClr val="tx1"/>
                </a:solidFill>
                <a:latin typeface="+mn-lt"/>
                <a:ea typeface="+mn-ea"/>
                <a:cs typeface="+mn-cs"/>
              </a:defRPr>
            </a:lvl4pPr>
            <a:lvl5pPr marL="975848" algn="l" defTabSz="487924" rtl="0" eaLnBrk="1" latinLnBrk="0" hangingPunct="1">
              <a:defRPr sz="960" kern="1200">
                <a:solidFill>
                  <a:schemeClr val="tx1"/>
                </a:solidFill>
                <a:latin typeface="+mn-lt"/>
                <a:ea typeface="+mn-ea"/>
                <a:cs typeface="+mn-cs"/>
              </a:defRPr>
            </a:lvl5pPr>
            <a:lvl6pPr marL="1219810" algn="l" defTabSz="487924" rtl="0" eaLnBrk="1" latinLnBrk="0" hangingPunct="1">
              <a:defRPr sz="960" kern="1200">
                <a:solidFill>
                  <a:schemeClr val="tx1"/>
                </a:solidFill>
                <a:latin typeface="+mn-lt"/>
                <a:ea typeface="+mn-ea"/>
                <a:cs typeface="+mn-cs"/>
              </a:defRPr>
            </a:lvl6pPr>
            <a:lvl7pPr marL="1463772" algn="l" defTabSz="487924" rtl="0" eaLnBrk="1" latinLnBrk="0" hangingPunct="1">
              <a:defRPr sz="960" kern="1200">
                <a:solidFill>
                  <a:schemeClr val="tx1"/>
                </a:solidFill>
                <a:latin typeface="+mn-lt"/>
                <a:ea typeface="+mn-ea"/>
                <a:cs typeface="+mn-cs"/>
              </a:defRPr>
            </a:lvl7pPr>
            <a:lvl8pPr marL="1707733" algn="l" defTabSz="487924" rtl="0" eaLnBrk="1" latinLnBrk="0" hangingPunct="1">
              <a:defRPr sz="960" kern="1200">
                <a:solidFill>
                  <a:schemeClr val="tx1"/>
                </a:solidFill>
                <a:latin typeface="+mn-lt"/>
                <a:ea typeface="+mn-ea"/>
                <a:cs typeface="+mn-cs"/>
              </a:defRPr>
            </a:lvl8pPr>
            <a:lvl9pPr marL="1951695" algn="l" defTabSz="487924" rtl="0" eaLnBrk="1" latinLnBrk="0" hangingPunct="1">
              <a:defRPr sz="960" kern="1200">
                <a:solidFill>
                  <a:schemeClr val="tx1"/>
                </a:solidFill>
                <a:latin typeface="+mn-lt"/>
                <a:ea typeface="+mn-ea"/>
                <a:cs typeface="+mn-cs"/>
              </a:defRPr>
            </a:lvl9pPr>
          </a:lstStyle>
          <a:p>
            <a:endParaRPr lang="en-US" sz="2250"/>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765" y="1813330"/>
            <a:ext cx="4522470" cy="762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fill="none" extrusionOk="0">
                <a:moveTo>
                  <a:pt x="0" y="0"/>
                </a:moveTo>
                <a:cubicBezTo>
                  <a:pt x="4791" y="327"/>
                  <a:pt x="6400" y="69"/>
                  <a:pt x="10000" y="0"/>
                </a:cubicBezTo>
                <a:cubicBezTo>
                  <a:pt x="9955" y="3464"/>
                  <a:pt x="10081" y="7866"/>
                  <a:pt x="10000" y="10000"/>
                </a:cubicBezTo>
                <a:cubicBezTo>
                  <a:pt x="6219" y="9793"/>
                  <a:pt x="4034" y="10351"/>
                  <a:pt x="0" y="10000"/>
                </a:cubicBezTo>
                <a:cubicBezTo>
                  <a:pt x="454" y="6185"/>
                  <a:pt x="74" y="2352"/>
                  <a:pt x="0" y="0"/>
                </a:cubicBezTo>
                <a:close/>
              </a:path>
              <a:path w="10000" h="10000" stroke="0" extrusionOk="0">
                <a:moveTo>
                  <a:pt x="0" y="0"/>
                </a:moveTo>
                <a:cubicBezTo>
                  <a:pt x="3868" y="-313"/>
                  <a:pt x="7744" y="7"/>
                  <a:pt x="10000" y="0"/>
                </a:cubicBezTo>
                <a:cubicBezTo>
                  <a:pt x="10451" y="4945"/>
                  <a:pt x="10100" y="5440"/>
                  <a:pt x="10000" y="10000"/>
                </a:cubicBezTo>
                <a:cubicBezTo>
                  <a:pt x="7056" y="10499"/>
                  <a:pt x="4749" y="10060"/>
                  <a:pt x="0" y="10000"/>
                </a:cubicBezTo>
                <a:cubicBezTo>
                  <a:pt x="-33" y="7118"/>
                  <a:pt x="-309" y="315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87924" rtl="0" eaLnBrk="1" latinLnBrk="0" hangingPunct="1">
              <a:defRPr sz="960" kern="1200">
                <a:solidFill>
                  <a:schemeClr val="tx1"/>
                </a:solidFill>
                <a:latin typeface="+mn-lt"/>
                <a:ea typeface="+mn-ea"/>
                <a:cs typeface="+mn-cs"/>
              </a:defRPr>
            </a:lvl1pPr>
            <a:lvl2pPr marL="243962" algn="l" defTabSz="487924" rtl="0" eaLnBrk="1" latinLnBrk="0" hangingPunct="1">
              <a:defRPr sz="960" kern="1200">
                <a:solidFill>
                  <a:schemeClr val="tx1"/>
                </a:solidFill>
                <a:latin typeface="+mn-lt"/>
                <a:ea typeface="+mn-ea"/>
                <a:cs typeface="+mn-cs"/>
              </a:defRPr>
            </a:lvl2pPr>
            <a:lvl3pPr marL="487924" algn="l" defTabSz="487924" rtl="0" eaLnBrk="1" latinLnBrk="0" hangingPunct="1">
              <a:defRPr sz="960" kern="1200">
                <a:solidFill>
                  <a:schemeClr val="tx1"/>
                </a:solidFill>
                <a:latin typeface="+mn-lt"/>
                <a:ea typeface="+mn-ea"/>
                <a:cs typeface="+mn-cs"/>
              </a:defRPr>
            </a:lvl3pPr>
            <a:lvl4pPr marL="731886" algn="l" defTabSz="487924" rtl="0" eaLnBrk="1" latinLnBrk="0" hangingPunct="1">
              <a:defRPr sz="960" kern="1200">
                <a:solidFill>
                  <a:schemeClr val="tx1"/>
                </a:solidFill>
                <a:latin typeface="+mn-lt"/>
                <a:ea typeface="+mn-ea"/>
                <a:cs typeface="+mn-cs"/>
              </a:defRPr>
            </a:lvl4pPr>
            <a:lvl5pPr marL="975848" algn="l" defTabSz="487924" rtl="0" eaLnBrk="1" latinLnBrk="0" hangingPunct="1">
              <a:defRPr sz="960" kern="1200">
                <a:solidFill>
                  <a:schemeClr val="tx1"/>
                </a:solidFill>
                <a:latin typeface="+mn-lt"/>
                <a:ea typeface="+mn-ea"/>
                <a:cs typeface="+mn-cs"/>
              </a:defRPr>
            </a:lvl5pPr>
            <a:lvl6pPr marL="1219810" algn="l" defTabSz="487924" rtl="0" eaLnBrk="1" latinLnBrk="0" hangingPunct="1">
              <a:defRPr sz="960" kern="1200">
                <a:solidFill>
                  <a:schemeClr val="tx1"/>
                </a:solidFill>
                <a:latin typeface="+mn-lt"/>
                <a:ea typeface="+mn-ea"/>
                <a:cs typeface="+mn-cs"/>
              </a:defRPr>
            </a:lvl6pPr>
            <a:lvl7pPr marL="1463772" algn="l" defTabSz="487924" rtl="0" eaLnBrk="1" latinLnBrk="0" hangingPunct="1">
              <a:defRPr sz="960" kern="1200">
                <a:solidFill>
                  <a:schemeClr val="tx1"/>
                </a:solidFill>
                <a:latin typeface="+mn-lt"/>
                <a:ea typeface="+mn-ea"/>
                <a:cs typeface="+mn-cs"/>
              </a:defRPr>
            </a:lvl7pPr>
            <a:lvl8pPr marL="1707733" algn="l" defTabSz="487924" rtl="0" eaLnBrk="1" latinLnBrk="0" hangingPunct="1">
              <a:defRPr sz="960" kern="1200">
                <a:solidFill>
                  <a:schemeClr val="tx1"/>
                </a:solidFill>
                <a:latin typeface="+mn-lt"/>
                <a:ea typeface="+mn-ea"/>
                <a:cs typeface="+mn-cs"/>
              </a:defRPr>
            </a:lvl8pPr>
            <a:lvl9pPr marL="1951695" algn="l" defTabSz="487924" rtl="0" eaLnBrk="1" latinLnBrk="0" hangingPunct="1">
              <a:defRPr sz="960" kern="1200">
                <a:solidFill>
                  <a:schemeClr val="tx1"/>
                </a:solidFill>
                <a:latin typeface="+mn-lt"/>
                <a:ea typeface="+mn-ea"/>
                <a:cs typeface="+mn-cs"/>
              </a:defRPr>
            </a:lvl9pPr>
          </a:lstStyle>
          <a:p>
            <a:pPr algn="ctr"/>
            <a:endParaRPr lang="en-US" sz="400"/>
          </a:p>
        </p:txBody>
      </p:sp>
      <p:sp>
        <p:nvSpPr>
          <p:cNvPr id="3" name="Text Placeholder 2">
            <a:extLst>
              <a:ext uri="{FF2B5EF4-FFF2-40B4-BE49-F238E27FC236}">
                <a16:creationId xmlns:a16="http://schemas.microsoft.com/office/drawing/2014/main" id="{8D4DB86F-E266-76C6-DE38-BA8ABB5492D8}"/>
              </a:ext>
            </a:extLst>
          </p:cNvPr>
          <p:cNvSpPr>
            <a:spLocks noGrp="1"/>
          </p:cNvSpPr>
          <p:nvPr>
            <p:ph type="body" idx="1"/>
          </p:nvPr>
        </p:nvSpPr>
        <p:spPr>
          <a:xfrm>
            <a:off x="349250" y="1918335"/>
            <a:ext cx="4381500" cy="1771650"/>
          </a:xfrm>
        </p:spPr>
        <p:txBody>
          <a:bodyPr>
            <a:normAutofit lnSpcReduction="10000"/>
          </a:bodyPr>
          <a:lstStyle>
            <a:defPPr>
              <a:defRPr lang="en-US"/>
            </a:defPPr>
            <a:lvl1pPr marL="0" algn="l" defTabSz="487924" rtl="0" eaLnBrk="1" latinLnBrk="0" hangingPunct="1">
              <a:defRPr sz="960" kern="1200">
                <a:solidFill>
                  <a:schemeClr val="tx1"/>
                </a:solidFill>
                <a:latin typeface="+mn-lt"/>
                <a:ea typeface="+mn-ea"/>
                <a:cs typeface="+mn-cs"/>
              </a:defRPr>
            </a:lvl1pPr>
            <a:lvl2pPr marL="243962" algn="l" defTabSz="487924" rtl="0" eaLnBrk="1" latinLnBrk="0" hangingPunct="1">
              <a:defRPr sz="960" kern="1200">
                <a:solidFill>
                  <a:schemeClr val="tx1"/>
                </a:solidFill>
                <a:latin typeface="+mn-lt"/>
                <a:ea typeface="+mn-ea"/>
                <a:cs typeface="+mn-cs"/>
              </a:defRPr>
            </a:lvl2pPr>
            <a:lvl3pPr marL="487924" algn="l" defTabSz="487924" rtl="0" eaLnBrk="1" latinLnBrk="0" hangingPunct="1">
              <a:defRPr sz="960" kern="1200">
                <a:solidFill>
                  <a:schemeClr val="tx1"/>
                </a:solidFill>
                <a:latin typeface="+mn-lt"/>
                <a:ea typeface="+mn-ea"/>
                <a:cs typeface="+mn-cs"/>
              </a:defRPr>
            </a:lvl3pPr>
            <a:lvl4pPr marL="731886" algn="l" defTabSz="487924" rtl="0" eaLnBrk="1" latinLnBrk="0" hangingPunct="1">
              <a:defRPr sz="960" kern="1200">
                <a:solidFill>
                  <a:schemeClr val="tx1"/>
                </a:solidFill>
                <a:latin typeface="+mn-lt"/>
                <a:ea typeface="+mn-ea"/>
                <a:cs typeface="+mn-cs"/>
              </a:defRPr>
            </a:lvl4pPr>
            <a:lvl5pPr marL="975848" algn="l" defTabSz="487924" rtl="0" eaLnBrk="1" latinLnBrk="0" hangingPunct="1">
              <a:defRPr sz="960" kern="1200">
                <a:solidFill>
                  <a:schemeClr val="tx1"/>
                </a:solidFill>
                <a:latin typeface="+mn-lt"/>
                <a:ea typeface="+mn-ea"/>
                <a:cs typeface="+mn-cs"/>
              </a:defRPr>
            </a:lvl5pPr>
            <a:lvl6pPr marL="1219810" algn="l" defTabSz="487924" rtl="0" eaLnBrk="1" latinLnBrk="0" hangingPunct="1">
              <a:defRPr sz="960" kern="1200">
                <a:solidFill>
                  <a:schemeClr val="tx1"/>
                </a:solidFill>
                <a:latin typeface="+mn-lt"/>
                <a:ea typeface="+mn-ea"/>
                <a:cs typeface="+mn-cs"/>
              </a:defRPr>
            </a:lvl6pPr>
            <a:lvl7pPr marL="1463772" algn="l" defTabSz="487924" rtl="0" eaLnBrk="1" latinLnBrk="0" hangingPunct="1">
              <a:defRPr sz="960" kern="1200">
                <a:solidFill>
                  <a:schemeClr val="tx1"/>
                </a:solidFill>
                <a:latin typeface="+mn-lt"/>
                <a:ea typeface="+mn-ea"/>
                <a:cs typeface="+mn-cs"/>
              </a:defRPr>
            </a:lvl7pPr>
            <a:lvl8pPr marL="1707733" algn="l" defTabSz="487924" rtl="0" eaLnBrk="1" latinLnBrk="0" hangingPunct="1">
              <a:defRPr sz="960" kern="1200">
                <a:solidFill>
                  <a:schemeClr val="tx1"/>
                </a:solidFill>
                <a:latin typeface="+mn-lt"/>
                <a:ea typeface="+mn-ea"/>
                <a:cs typeface="+mn-cs"/>
              </a:defRPr>
            </a:lvl8pPr>
            <a:lvl9pPr marL="1951695" algn="l" defTabSz="487924" rtl="0" eaLnBrk="1" latinLnBrk="0" hangingPunct="1">
              <a:defRPr sz="960" kern="1200">
                <a:solidFill>
                  <a:schemeClr val="tx1"/>
                </a:solidFill>
                <a:latin typeface="+mn-lt"/>
                <a:ea typeface="+mn-ea"/>
                <a:cs typeface="+mn-cs"/>
              </a:defRPr>
            </a:lvl9pPr>
          </a:lstStyle>
          <a:p>
            <a:r>
              <a:rPr lang="en-US" sz="917" b="1" dirty="0">
                <a:latin typeface="-apple-system"/>
              </a:rPr>
              <a:t>Well that makes me feel unsafe. What if they decide someone isn't deserving of help? Maybe they respond to a fire, but then doubt the legal status of a person or believe the person they are supposed to help receives food stamps (just based on what they look like), will they still be willing help those residents in need? This is just more proof that America is so broken. And sadly Evanston is a perfect example of the failure of liberalism as we have defined it in the US for nearly a century. We need radical new ideas and a rejection of the status quo</a:t>
            </a:r>
            <a:r>
              <a:rPr lang="en-US" sz="917" dirty="0">
                <a:latin typeface="-apple-system"/>
              </a:rPr>
              <a:t>.</a:t>
            </a:r>
          </a:p>
          <a:p>
            <a:r>
              <a:rPr lang="en-US" sz="917" b="1" dirty="0">
                <a:latin typeface="-apple-system"/>
              </a:rPr>
              <a:t>I cannot imagine being a minority firefighter and having to work side by side with idiots like this and having to trust (hope) that they would have my back in an emergency. These guys are shoving their disrespect down the throats of their colleagues and announcing that they don’t regard them as human beings. Picture a black female firefighter walking into this common room to pull up a chair and watch some tv, and this is what she sees. This is just gross.</a:t>
            </a:r>
            <a:endParaRPr lang="en-US" sz="917" b="1" dirty="0"/>
          </a:p>
          <a:p>
            <a:endParaRPr lang="en-US" sz="917" dirty="0"/>
          </a:p>
        </p:txBody>
      </p:sp>
    </p:spTree>
    <p:extLst>
      <p:ext uri="{BB962C8B-B14F-4D97-AF65-F5344CB8AC3E}">
        <p14:creationId xmlns:p14="http://schemas.microsoft.com/office/powerpoint/2010/main" val="91306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14425"/>
            <a:ext cx="5078730" cy="2857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87924" rtl="0" eaLnBrk="1" latinLnBrk="0" hangingPunct="1">
              <a:defRPr sz="960" kern="1200">
                <a:solidFill>
                  <a:schemeClr val="tx1"/>
                </a:solidFill>
                <a:latin typeface="+mn-lt"/>
                <a:ea typeface="+mn-ea"/>
                <a:cs typeface="+mn-cs"/>
              </a:defRPr>
            </a:lvl1pPr>
            <a:lvl2pPr marL="243962" algn="l" defTabSz="487924" rtl="0" eaLnBrk="1" latinLnBrk="0" hangingPunct="1">
              <a:defRPr sz="960" kern="1200">
                <a:solidFill>
                  <a:schemeClr val="tx1"/>
                </a:solidFill>
                <a:latin typeface="+mn-lt"/>
                <a:ea typeface="+mn-ea"/>
                <a:cs typeface="+mn-cs"/>
              </a:defRPr>
            </a:lvl2pPr>
            <a:lvl3pPr marL="487924" algn="l" defTabSz="487924" rtl="0" eaLnBrk="1" latinLnBrk="0" hangingPunct="1">
              <a:defRPr sz="960" kern="1200">
                <a:solidFill>
                  <a:schemeClr val="tx1"/>
                </a:solidFill>
                <a:latin typeface="+mn-lt"/>
                <a:ea typeface="+mn-ea"/>
                <a:cs typeface="+mn-cs"/>
              </a:defRPr>
            </a:lvl3pPr>
            <a:lvl4pPr marL="731886" algn="l" defTabSz="487924" rtl="0" eaLnBrk="1" latinLnBrk="0" hangingPunct="1">
              <a:defRPr sz="960" kern="1200">
                <a:solidFill>
                  <a:schemeClr val="tx1"/>
                </a:solidFill>
                <a:latin typeface="+mn-lt"/>
                <a:ea typeface="+mn-ea"/>
                <a:cs typeface="+mn-cs"/>
              </a:defRPr>
            </a:lvl4pPr>
            <a:lvl5pPr marL="975848" algn="l" defTabSz="487924" rtl="0" eaLnBrk="1" latinLnBrk="0" hangingPunct="1">
              <a:defRPr sz="960" kern="1200">
                <a:solidFill>
                  <a:schemeClr val="tx1"/>
                </a:solidFill>
                <a:latin typeface="+mn-lt"/>
                <a:ea typeface="+mn-ea"/>
                <a:cs typeface="+mn-cs"/>
              </a:defRPr>
            </a:lvl5pPr>
            <a:lvl6pPr marL="1219810" algn="l" defTabSz="487924" rtl="0" eaLnBrk="1" latinLnBrk="0" hangingPunct="1">
              <a:defRPr sz="960" kern="1200">
                <a:solidFill>
                  <a:schemeClr val="tx1"/>
                </a:solidFill>
                <a:latin typeface="+mn-lt"/>
                <a:ea typeface="+mn-ea"/>
                <a:cs typeface="+mn-cs"/>
              </a:defRPr>
            </a:lvl6pPr>
            <a:lvl7pPr marL="1463772" algn="l" defTabSz="487924" rtl="0" eaLnBrk="1" latinLnBrk="0" hangingPunct="1">
              <a:defRPr sz="960" kern="1200">
                <a:solidFill>
                  <a:schemeClr val="tx1"/>
                </a:solidFill>
                <a:latin typeface="+mn-lt"/>
                <a:ea typeface="+mn-ea"/>
                <a:cs typeface="+mn-cs"/>
              </a:defRPr>
            </a:lvl7pPr>
            <a:lvl8pPr marL="1707733" algn="l" defTabSz="487924" rtl="0" eaLnBrk="1" latinLnBrk="0" hangingPunct="1">
              <a:defRPr sz="960" kern="1200">
                <a:solidFill>
                  <a:schemeClr val="tx1"/>
                </a:solidFill>
                <a:latin typeface="+mn-lt"/>
                <a:ea typeface="+mn-ea"/>
                <a:cs typeface="+mn-cs"/>
              </a:defRPr>
            </a:lvl8pPr>
            <a:lvl9pPr marL="1951695" algn="l" defTabSz="487924" rtl="0" eaLnBrk="1" latinLnBrk="0" hangingPunct="1">
              <a:defRPr sz="960" kern="1200">
                <a:solidFill>
                  <a:schemeClr val="tx1"/>
                </a:solidFill>
                <a:latin typeface="+mn-lt"/>
                <a:ea typeface="+mn-ea"/>
                <a:cs typeface="+mn-cs"/>
              </a:defRPr>
            </a:lvl9pPr>
          </a:lstStyle>
          <a:p>
            <a:pPr algn="ctr"/>
            <a:endParaRPr lang="en-US" sz="400"/>
          </a:p>
        </p:txBody>
      </p:sp>
      <p:sp>
        <p:nvSpPr>
          <p:cNvPr id="2" name="Title 1">
            <a:extLst>
              <a:ext uri="{FF2B5EF4-FFF2-40B4-BE49-F238E27FC236}">
                <a16:creationId xmlns:a16="http://schemas.microsoft.com/office/drawing/2014/main" id="{F325D63A-551F-C441-84E8-7849F135972B}"/>
              </a:ext>
            </a:extLst>
          </p:cNvPr>
          <p:cNvSpPr>
            <a:spLocks noGrp="1"/>
          </p:cNvSpPr>
          <p:nvPr>
            <p:ph type="title"/>
          </p:nvPr>
        </p:nvSpPr>
        <p:spPr>
          <a:xfrm>
            <a:off x="349250" y="1266561"/>
            <a:ext cx="4381500" cy="552318"/>
          </a:xfrm>
        </p:spPr>
        <p:txBody>
          <a:bodyPr>
            <a:normAutofit/>
          </a:bodyPr>
          <a:lstStyle>
            <a:defPPr>
              <a:defRPr lang="en-US"/>
            </a:defPPr>
            <a:lvl1pPr marL="0" algn="l" defTabSz="487924" rtl="0" eaLnBrk="1" latinLnBrk="0" hangingPunct="1">
              <a:defRPr sz="960" kern="1200">
                <a:solidFill>
                  <a:schemeClr val="tx1"/>
                </a:solidFill>
                <a:latin typeface="+mn-lt"/>
                <a:ea typeface="+mn-ea"/>
                <a:cs typeface="+mn-cs"/>
              </a:defRPr>
            </a:lvl1pPr>
            <a:lvl2pPr marL="243962" algn="l" defTabSz="487924" rtl="0" eaLnBrk="1" latinLnBrk="0" hangingPunct="1">
              <a:defRPr sz="960" kern="1200">
                <a:solidFill>
                  <a:schemeClr val="tx1"/>
                </a:solidFill>
                <a:latin typeface="+mn-lt"/>
                <a:ea typeface="+mn-ea"/>
                <a:cs typeface="+mn-cs"/>
              </a:defRPr>
            </a:lvl2pPr>
            <a:lvl3pPr marL="487924" algn="l" defTabSz="487924" rtl="0" eaLnBrk="1" latinLnBrk="0" hangingPunct="1">
              <a:defRPr sz="960" kern="1200">
                <a:solidFill>
                  <a:schemeClr val="tx1"/>
                </a:solidFill>
                <a:latin typeface="+mn-lt"/>
                <a:ea typeface="+mn-ea"/>
                <a:cs typeface="+mn-cs"/>
              </a:defRPr>
            </a:lvl3pPr>
            <a:lvl4pPr marL="731886" algn="l" defTabSz="487924" rtl="0" eaLnBrk="1" latinLnBrk="0" hangingPunct="1">
              <a:defRPr sz="960" kern="1200">
                <a:solidFill>
                  <a:schemeClr val="tx1"/>
                </a:solidFill>
                <a:latin typeface="+mn-lt"/>
                <a:ea typeface="+mn-ea"/>
                <a:cs typeface="+mn-cs"/>
              </a:defRPr>
            </a:lvl4pPr>
            <a:lvl5pPr marL="975848" algn="l" defTabSz="487924" rtl="0" eaLnBrk="1" latinLnBrk="0" hangingPunct="1">
              <a:defRPr sz="960" kern="1200">
                <a:solidFill>
                  <a:schemeClr val="tx1"/>
                </a:solidFill>
                <a:latin typeface="+mn-lt"/>
                <a:ea typeface="+mn-ea"/>
                <a:cs typeface="+mn-cs"/>
              </a:defRPr>
            </a:lvl5pPr>
            <a:lvl6pPr marL="1219810" algn="l" defTabSz="487924" rtl="0" eaLnBrk="1" latinLnBrk="0" hangingPunct="1">
              <a:defRPr sz="960" kern="1200">
                <a:solidFill>
                  <a:schemeClr val="tx1"/>
                </a:solidFill>
                <a:latin typeface="+mn-lt"/>
                <a:ea typeface="+mn-ea"/>
                <a:cs typeface="+mn-cs"/>
              </a:defRPr>
            </a:lvl6pPr>
            <a:lvl7pPr marL="1463772" algn="l" defTabSz="487924" rtl="0" eaLnBrk="1" latinLnBrk="0" hangingPunct="1">
              <a:defRPr sz="960" kern="1200">
                <a:solidFill>
                  <a:schemeClr val="tx1"/>
                </a:solidFill>
                <a:latin typeface="+mn-lt"/>
                <a:ea typeface="+mn-ea"/>
                <a:cs typeface="+mn-cs"/>
              </a:defRPr>
            </a:lvl7pPr>
            <a:lvl8pPr marL="1707733" algn="l" defTabSz="487924" rtl="0" eaLnBrk="1" latinLnBrk="0" hangingPunct="1">
              <a:defRPr sz="960" kern="1200">
                <a:solidFill>
                  <a:schemeClr val="tx1"/>
                </a:solidFill>
                <a:latin typeface="+mn-lt"/>
                <a:ea typeface="+mn-ea"/>
                <a:cs typeface="+mn-cs"/>
              </a:defRPr>
            </a:lvl8pPr>
            <a:lvl9pPr marL="1951695" algn="l" defTabSz="487924" rtl="0" eaLnBrk="1" latinLnBrk="0" hangingPunct="1">
              <a:defRPr sz="960" kern="1200">
                <a:solidFill>
                  <a:schemeClr val="tx1"/>
                </a:solidFill>
                <a:latin typeface="+mn-lt"/>
                <a:ea typeface="+mn-ea"/>
                <a:cs typeface="+mn-cs"/>
              </a:defRPr>
            </a:lvl9pPr>
          </a:lstStyle>
          <a:p>
            <a:endParaRPr lang="en-US" sz="2250"/>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765" y="1813330"/>
            <a:ext cx="4522470" cy="762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fill="none" extrusionOk="0">
                <a:moveTo>
                  <a:pt x="0" y="0"/>
                </a:moveTo>
                <a:cubicBezTo>
                  <a:pt x="4791" y="327"/>
                  <a:pt x="6400" y="69"/>
                  <a:pt x="10000" y="0"/>
                </a:cubicBezTo>
                <a:cubicBezTo>
                  <a:pt x="9955" y="3464"/>
                  <a:pt x="10081" y="7866"/>
                  <a:pt x="10000" y="10000"/>
                </a:cubicBezTo>
                <a:cubicBezTo>
                  <a:pt x="6219" y="9793"/>
                  <a:pt x="4034" y="10351"/>
                  <a:pt x="0" y="10000"/>
                </a:cubicBezTo>
                <a:cubicBezTo>
                  <a:pt x="454" y="6185"/>
                  <a:pt x="74" y="2352"/>
                  <a:pt x="0" y="0"/>
                </a:cubicBezTo>
                <a:close/>
              </a:path>
              <a:path w="10000" h="10000" stroke="0" extrusionOk="0">
                <a:moveTo>
                  <a:pt x="0" y="0"/>
                </a:moveTo>
                <a:cubicBezTo>
                  <a:pt x="3868" y="-313"/>
                  <a:pt x="7744" y="7"/>
                  <a:pt x="10000" y="0"/>
                </a:cubicBezTo>
                <a:cubicBezTo>
                  <a:pt x="10451" y="4945"/>
                  <a:pt x="10100" y="5440"/>
                  <a:pt x="10000" y="10000"/>
                </a:cubicBezTo>
                <a:cubicBezTo>
                  <a:pt x="7056" y="10499"/>
                  <a:pt x="4749" y="10060"/>
                  <a:pt x="0" y="10000"/>
                </a:cubicBezTo>
                <a:cubicBezTo>
                  <a:pt x="-33" y="7118"/>
                  <a:pt x="-309" y="315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87924" rtl="0" eaLnBrk="1" latinLnBrk="0" hangingPunct="1">
              <a:defRPr sz="960" kern="1200">
                <a:solidFill>
                  <a:schemeClr val="tx1"/>
                </a:solidFill>
                <a:latin typeface="+mn-lt"/>
                <a:ea typeface="+mn-ea"/>
                <a:cs typeface="+mn-cs"/>
              </a:defRPr>
            </a:lvl1pPr>
            <a:lvl2pPr marL="243962" algn="l" defTabSz="487924" rtl="0" eaLnBrk="1" latinLnBrk="0" hangingPunct="1">
              <a:defRPr sz="960" kern="1200">
                <a:solidFill>
                  <a:schemeClr val="tx1"/>
                </a:solidFill>
                <a:latin typeface="+mn-lt"/>
                <a:ea typeface="+mn-ea"/>
                <a:cs typeface="+mn-cs"/>
              </a:defRPr>
            </a:lvl2pPr>
            <a:lvl3pPr marL="487924" algn="l" defTabSz="487924" rtl="0" eaLnBrk="1" latinLnBrk="0" hangingPunct="1">
              <a:defRPr sz="960" kern="1200">
                <a:solidFill>
                  <a:schemeClr val="tx1"/>
                </a:solidFill>
                <a:latin typeface="+mn-lt"/>
                <a:ea typeface="+mn-ea"/>
                <a:cs typeface="+mn-cs"/>
              </a:defRPr>
            </a:lvl3pPr>
            <a:lvl4pPr marL="731886" algn="l" defTabSz="487924" rtl="0" eaLnBrk="1" latinLnBrk="0" hangingPunct="1">
              <a:defRPr sz="960" kern="1200">
                <a:solidFill>
                  <a:schemeClr val="tx1"/>
                </a:solidFill>
                <a:latin typeface="+mn-lt"/>
                <a:ea typeface="+mn-ea"/>
                <a:cs typeface="+mn-cs"/>
              </a:defRPr>
            </a:lvl4pPr>
            <a:lvl5pPr marL="975848" algn="l" defTabSz="487924" rtl="0" eaLnBrk="1" latinLnBrk="0" hangingPunct="1">
              <a:defRPr sz="960" kern="1200">
                <a:solidFill>
                  <a:schemeClr val="tx1"/>
                </a:solidFill>
                <a:latin typeface="+mn-lt"/>
                <a:ea typeface="+mn-ea"/>
                <a:cs typeface="+mn-cs"/>
              </a:defRPr>
            </a:lvl5pPr>
            <a:lvl6pPr marL="1219810" algn="l" defTabSz="487924" rtl="0" eaLnBrk="1" latinLnBrk="0" hangingPunct="1">
              <a:defRPr sz="960" kern="1200">
                <a:solidFill>
                  <a:schemeClr val="tx1"/>
                </a:solidFill>
                <a:latin typeface="+mn-lt"/>
                <a:ea typeface="+mn-ea"/>
                <a:cs typeface="+mn-cs"/>
              </a:defRPr>
            </a:lvl6pPr>
            <a:lvl7pPr marL="1463772" algn="l" defTabSz="487924" rtl="0" eaLnBrk="1" latinLnBrk="0" hangingPunct="1">
              <a:defRPr sz="960" kern="1200">
                <a:solidFill>
                  <a:schemeClr val="tx1"/>
                </a:solidFill>
                <a:latin typeface="+mn-lt"/>
                <a:ea typeface="+mn-ea"/>
                <a:cs typeface="+mn-cs"/>
              </a:defRPr>
            </a:lvl7pPr>
            <a:lvl8pPr marL="1707733" algn="l" defTabSz="487924" rtl="0" eaLnBrk="1" latinLnBrk="0" hangingPunct="1">
              <a:defRPr sz="960" kern="1200">
                <a:solidFill>
                  <a:schemeClr val="tx1"/>
                </a:solidFill>
                <a:latin typeface="+mn-lt"/>
                <a:ea typeface="+mn-ea"/>
                <a:cs typeface="+mn-cs"/>
              </a:defRPr>
            </a:lvl8pPr>
            <a:lvl9pPr marL="1951695" algn="l" defTabSz="487924" rtl="0" eaLnBrk="1" latinLnBrk="0" hangingPunct="1">
              <a:defRPr sz="960" kern="1200">
                <a:solidFill>
                  <a:schemeClr val="tx1"/>
                </a:solidFill>
                <a:latin typeface="+mn-lt"/>
                <a:ea typeface="+mn-ea"/>
                <a:cs typeface="+mn-cs"/>
              </a:defRPr>
            </a:lvl9pPr>
          </a:lstStyle>
          <a:p>
            <a:pPr algn="ctr"/>
            <a:endParaRPr lang="en-US" sz="400"/>
          </a:p>
        </p:txBody>
      </p:sp>
      <p:sp>
        <p:nvSpPr>
          <p:cNvPr id="3" name="Text Placeholder 2">
            <a:extLst>
              <a:ext uri="{FF2B5EF4-FFF2-40B4-BE49-F238E27FC236}">
                <a16:creationId xmlns:a16="http://schemas.microsoft.com/office/drawing/2014/main" id="{101F5C6D-EE91-D74C-E4A3-E6627ABFA460}"/>
              </a:ext>
            </a:extLst>
          </p:cNvPr>
          <p:cNvSpPr>
            <a:spLocks noGrp="1"/>
          </p:cNvSpPr>
          <p:nvPr>
            <p:ph type="body" idx="1"/>
          </p:nvPr>
        </p:nvSpPr>
        <p:spPr>
          <a:xfrm>
            <a:off x="349250" y="1918335"/>
            <a:ext cx="4381500" cy="1771650"/>
          </a:xfrm>
        </p:spPr>
        <p:txBody>
          <a:bodyPr>
            <a:normAutofit/>
          </a:bodyPr>
          <a:lstStyle>
            <a:defPPr>
              <a:defRPr lang="en-US"/>
            </a:defPPr>
            <a:lvl1pPr marL="0" algn="l" defTabSz="487924" rtl="0" eaLnBrk="1" latinLnBrk="0" hangingPunct="1">
              <a:defRPr sz="960" kern="1200">
                <a:solidFill>
                  <a:schemeClr val="tx1"/>
                </a:solidFill>
                <a:latin typeface="+mn-lt"/>
                <a:ea typeface="+mn-ea"/>
                <a:cs typeface="+mn-cs"/>
              </a:defRPr>
            </a:lvl1pPr>
            <a:lvl2pPr marL="243962" algn="l" defTabSz="487924" rtl="0" eaLnBrk="1" latinLnBrk="0" hangingPunct="1">
              <a:defRPr sz="960" kern="1200">
                <a:solidFill>
                  <a:schemeClr val="tx1"/>
                </a:solidFill>
                <a:latin typeface="+mn-lt"/>
                <a:ea typeface="+mn-ea"/>
                <a:cs typeface="+mn-cs"/>
              </a:defRPr>
            </a:lvl2pPr>
            <a:lvl3pPr marL="487924" algn="l" defTabSz="487924" rtl="0" eaLnBrk="1" latinLnBrk="0" hangingPunct="1">
              <a:defRPr sz="960" kern="1200">
                <a:solidFill>
                  <a:schemeClr val="tx1"/>
                </a:solidFill>
                <a:latin typeface="+mn-lt"/>
                <a:ea typeface="+mn-ea"/>
                <a:cs typeface="+mn-cs"/>
              </a:defRPr>
            </a:lvl3pPr>
            <a:lvl4pPr marL="731886" algn="l" defTabSz="487924" rtl="0" eaLnBrk="1" latinLnBrk="0" hangingPunct="1">
              <a:defRPr sz="960" kern="1200">
                <a:solidFill>
                  <a:schemeClr val="tx1"/>
                </a:solidFill>
                <a:latin typeface="+mn-lt"/>
                <a:ea typeface="+mn-ea"/>
                <a:cs typeface="+mn-cs"/>
              </a:defRPr>
            </a:lvl4pPr>
            <a:lvl5pPr marL="975848" algn="l" defTabSz="487924" rtl="0" eaLnBrk="1" latinLnBrk="0" hangingPunct="1">
              <a:defRPr sz="960" kern="1200">
                <a:solidFill>
                  <a:schemeClr val="tx1"/>
                </a:solidFill>
                <a:latin typeface="+mn-lt"/>
                <a:ea typeface="+mn-ea"/>
                <a:cs typeface="+mn-cs"/>
              </a:defRPr>
            </a:lvl5pPr>
            <a:lvl6pPr marL="1219810" algn="l" defTabSz="487924" rtl="0" eaLnBrk="1" latinLnBrk="0" hangingPunct="1">
              <a:defRPr sz="960" kern="1200">
                <a:solidFill>
                  <a:schemeClr val="tx1"/>
                </a:solidFill>
                <a:latin typeface="+mn-lt"/>
                <a:ea typeface="+mn-ea"/>
                <a:cs typeface="+mn-cs"/>
              </a:defRPr>
            </a:lvl6pPr>
            <a:lvl7pPr marL="1463772" algn="l" defTabSz="487924" rtl="0" eaLnBrk="1" latinLnBrk="0" hangingPunct="1">
              <a:defRPr sz="960" kern="1200">
                <a:solidFill>
                  <a:schemeClr val="tx1"/>
                </a:solidFill>
                <a:latin typeface="+mn-lt"/>
                <a:ea typeface="+mn-ea"/>
                <a:cs typeface="+mn-cs"/>
              </a:defRPr>
            </a:lvl7pPr>
            <a:lvl8pPr marL="1707733" algn="l" defTabSz="487924" rtl="0" eaLnBrk="1" latinLnBrk="0" hangingPunct="1">
              <a:defRPr sz="960" kern="1200">
                <a:solidFill>
                  <a:schemeClr val="tx1"/>
                </a:solidFill>
                <a:latin typeface="+mn-lt"/>
                <a:ea typeface="+mn-ea"/>
                <a:cs typeface="+mn-cs"/>
              </a:defRPr>
            </a:lvl8pPr>
            <a:lvl9pPr marL="1951695" algn="l" defTabSz="487924" rtl="0" eaLnBrk="1" latinLnBrk="0" hangingPunct="1">
              <a:defRPr sz="960" kern="1200">
                <a:solidFill>
                  <a:schemeClr val="tx1"/>
                </a:solidFill>
                <a:latin typeface="+mn-lt"/>
                <a:ea typeface="+mn-ea"/>
                <a:cs typeface="+mn-cs"/>
              </a:defRPr>
            </a:lvl9pPr>
          </a:lstStyle>
          <a:p>
            <a:r>
              <a:rPr lang="en-US" sz="1000" b="1" dirty="0">
                <a:solidFill>
                  <a:schemeClr val="tx1"/>
                </a:solidFill>
                <a:latin typeface="-apple-system"/>
              </a:rPr>
              <a:t>In the grand scheme of things, I place firefighters on the highest pedestal there is. However, this is such a stain on a noble profession. Mixing politics, work, and social media together is just an idiotic look.</a:t>
            </a:r>
          </a:p>
          <a:p>
            <a:r>
              <a:rPr lang="en-US" sz="1000" b="1" dirty="0">
                <a:solidFill>
                  <a:schemeClr val="tx1"/>
                </a:solidFill>
              </a:rPr>
              <a:t>This is </a:t>
            </a:r>
            <a:r>
              <a:rPr lang="en-US" sz="1000" b="1" dirty="0">
                <a:solidFill>
                  <a:schemeClr val="tx1"/>
                </a:solidFill>
                <a:latin typeface="-apple-system"/>
              </a:rPr>
              <a:t>disappointing for so many reasons. I’m really disgusted by the Evanston fire department’s actions; I have lost any respect I had for them. I hope this was a joke and they take their jobs seriously.</a:t>
            </a:r>
          </a:p>
          <a:p>
            <a:r>
              <a:rPr lang="en-US" sz="1000" b="1" dirty="0">
                <a:solidFill>
                  <a:schemeClr val="tx1"/>
                </a:solidFill>
                <a:latin typeface="-apple-system"/>
              </a:rPr>
              <a:t>Renders the question of does it take much intelligence to be a firefighter kind of moot.</a:t>
            </a:r>
          </a:p>
          <a:p>
            <a:r>
              <a:rPr lang="en-US" sz="1000" b="1" dirty="0">
                <a:latin typeface="-apple-system"/>
              </a:rPr>
              <a:t>Absolutely disgusting</a:t>
            </a:r>
            <a:endParaRPr lang="en-US" sz="1000" b="1" dirty="0">
              <a:solidFill>
                <a:schemeClr val="tx1"/>
              </a:solidFill>
            </a:endParaRPr>
          </a:p>
          <a:p>
            <a:endParaRPr lang="en-US" sz="1000" b="1" dirty="0">
              <a:solidFill>
                <a:schemeClr val="tx1"/>
              </a:solidFill>
            </a:endParaRPr>
          </a:p>
          <a:p>
            <a:endParaRPr lang="en-US" sz="1000" b="1" dirty="0">
              <a:solidFill>
                <a:schemeClr val="tx1"/>
              </a:solidFill>
              <a:latin typeface="-apple-system"/>
            </a:endParaRPr>
          </a:p>
          <a:p>
            <a:endParaRPr lang="en-US" sz="917" b="1" dirty="0"/>
          </a:p>
        </p:txBody>
      </p:sp>
    </p:spTree>
    <p:extLst>
      <p:ext uri="{BB962C8B-B14F-4D97-AF65-F5344CB8AC3E}">
        <p14:creationId xmlns:p14="http://schemas.microsoft.com/office/powerpoint/2010/main" val="9476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62FED-7DB3-1BA6-F3C1-018417390885}"/>
              </a:ext>
            </a:extLst>
          </p:cNvPr>
          <p:cNvSpPr>
            <a:spLocks noGrp="1"/>
          </p:cNvSpPr>
          <p:nvPr>
            <p:ph type="title"/>
          </p:nvPr>
        </p:nvSpPr>
        <p:spPr>
          <a:xfrm>
            <a:off x="254317" y="203454"/>
            <a:ext cx="4577715" cy="276999"/>
          </a:xfrm>
        </p:spPr>
        <p:txBody>
          <a:bodyPr/>
          <a:lstStyle/>
          <a:p>
            <a:pPr algn="ctr"/>
            <a:r>
              <a:rPr lang="en-US" b="1" dirty="0"/>
              <a:t>Post-Posting Actions</a:t>
            </a:r>
          </a:p>
        </p:txBody>
      </p:sp>
      <p:sp>
        <p:nvSpPr>
          <p:cNvPr id="3" name="Text Placeholder 2">
            <a:extLst>
              <a:ext uri="{FF2B5EF4-FFF2-40B4-BE49-F238E27FC236}">
                <a16:creationId xmlns:a16="http://schemas.microsoft.com/office/drawing/2014/main" id="{784DC472-D911-59DD-D546-1A87BFE95280}"/>
              </a:ext>
            </a:extLst>
          </p:cNvPr>
          <p:cNvSpPr>
            <a:spLocks noGrp="1"/>
          </p:cNvSpPr>
          <p:nvPr>
            <p:ph type="body" idx="1"/>
          </p:nvPr>
        </p:nvSpPr>
        <p:spPr>
          <a:xfrm>
            <a:off x="254317" y="790575"/>
            <a:ext cx="4577715" cy="2215991"/>
          </a:xfrm>
        </p:spPr>
        <p:txBody>
          <a:bodyPr/>
          <a:lstStyle/>
          <a:p>
            <a:r>
              <a:rPr lang="en-US" b="1" dirty="0"/>
              <a:t>*Chief reacted quickly, apologizing to Mayor &amp; City Counsel, taking full responsibility</a:t>
            </a:r>
          </a:p>
          <a:p>
            <a:endParaRPr lang="en-US" b="1" dirty="0"/>
          </a:p>
          <a:p>
            <a:r>
              <a:rPr lang="en-US" b="1" dirty="0"/>
              <a:t>*15 firefighters, led by their Union president, apologized at a City Council meeting:</a:t>
            </a:r>
          </a:p>
          <a:p>
            <a:endParaRPr lang="en-US" b="1" dirty="0"/>
          </a:p>
          <a:p>
            <a:endParaRPr lang="en-US" b="1" dirty="0"/>
          </a:p>
          <a:p>
            <a:endParaRPr lang="en-US" dirty="0"/>
          </a:p>
        </p:txBody>
      </p:sp>
      <p:sp>
        <p:nvSpPr>
          <p:cNvPr id="4" name="TextBox 3">
            <a:extLst>
              <a:ext uri="{FF2B5EF4-FFF2-40B4-BE49-F238E27FC236}">
                <a16:creationId xmlns:a16="http://schemas.microsoft.com/office/drawing/2014/main" id="{5CA2997C-BDEC-8863-5D67-4FD893435E18}"/>
              </a:ext>
            </a:extLst>
          </p:cNvPr>
          <p:cNvSpPr txBox="1"/>
          <p:nvPr/>
        </p:nvSpPr>
        <p:spPr>
          <a:xfrm>
            <a:off x="133985" y="2285583"/>
            <a:ext cx="4768215" cy="2554545"/>
          </a:xfrm>
          <a:prstGeom prst="rect">
            <a:avLst/>
          </a:prstGeom>
          <a:noFill/>
          <a:ln>
            <a:solidFill>
              <a:schemeClr val="accent4">
                <a:lumMod val="75000"/>
              </a:schemeClr>
            </a:solidFill>
          </a:ln>
        </p:spPr>
        <p:txBody>
          <a:bodyPr wrap="square" rtlCol="0">
            <a:spAutoFit/>
          </a:bodyPr>
          <a:lstStyle/>
          <a:p>
            <a:pPr algn="just"/>
            <a:r>
              <a:rPr lang="en-US" sz="1600" b="1" i="1" dirty="0">
                <a:solidFill>
                  <a:srgbClr val="111111"/>
                </a:solidFill>
                <a:effectLst/>
                <a:latin typeface="Open Sans" panose="020B0606030504020204" pitchFamily="34" charset="0"/>
              </a:rPr>
              <a:t>“I want to set the record perfectly straight that we are not the racist, bigoted, sexist, uneducated fools as has been described and portrayed on blogs, forums and social media. When someone calls 911, I want to offer firm confidence and reassurance that we will answer that call, we will fix problems no matter how big or small, and we will have no other consideration in mind other than to make someone’s life better.”</a:t>
            </a:r>
            <a:endParaRPr lang="en-US" sz="1600" b="1" i="1" dirty="0"/>
          </a:p>
        </p:txBody>
      </p:sp>
    </p:spTree>
    <p:extLst>
      <p:ext uri="{BB962C8B-B14F-4D97-AF65-F5344CB8AC3E}">
        <p14:creationId xmlns:p14="http://schemas.microsoft.com/office/powerpoint/2010/main" val="266687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376A2-E2D3-459E-B6ED-37F8261DC2A1}"/>
              </a:ext>
            </a:extLst>
          </p:cNvPr>
          <p:cNvSpPr>
            <a:spLocks noGrp="1"/>
          </p:cNvSpPr>
          <p:nvPr>
            <p:ph type="title"/>
          </p:nvPr>
        </p:nvSpPr>
        <p:spPr>
          <a:xfrm>
            <a:off x="254317" y="203454"/>
            <a:ext cx="4577715" cy="677108"/>
          </a:xfrm>
        </p:spPr>
        <p:txBody>
          <a:bodyPr/>
          <a:lstStyle/>
          <a:p>
            <a:pPr algn="ctr"/>
            <a:r>
              <a:rPr lang="en-US" sz="4400" b="1" dirty="0">
                <a:solidFill>
                  <a:srgbClr val="FF0000"/>
                </a:solidFill>
              </a:rPr>
              <a:t>BREAKING NEWS</a:t>
            </a:r>
          </a:p>
        </p:txBody>
      </p:sp>
      <p:sp>
        <p:nvSpPr>
          <p:cNvPr id="3" name="Text Placeholder 2">
            <a:extLst>
              <a:ext uri="{FF2B5EF4-FFF2-40B4-BE49-F238E27FC236}">
                <a16:creationId xmlns:a16="http://schemas.microsoft.com/office/drawing/2014/main" id="{A99C5001-6B4D-41B4-B613-5E81162F9CF7}"/>
              </a:ext>
            </a:extLst>
          </p:cNvPr>
          <p:cNvSpPr>
            <a:spLocks noGrp="1"/>
          </p:cNvSpPr>
          <p:nvPr>
            <p:ph type="body" idx="1"/>
          </p:nvPr>
        </p:nvSpPr>
        <p:spPr>
          <a:xfrm>
            <a:off x="254317" y="1169860"/>
            <a:ext cx="4577715" cy="2215991"/>
          </a:xfrm>
        </p:spPr>
        <p:txBody>
          <a:bodyPr/>
          <a:lstStyle/>
          <a:p>
            <a:r>
              <a:rPr lang="en-US" dirty="0"/>
              <a:t>*Two FFs received written reprimands</a:t>
            </a:r>
          </a:p>
          <a:p>
            <a:endParaRPr lang="en-US" dirty="0"/>
          </a:p>
          <a:p>
            <a:r>
              <a:rPr lang="en-US" dirty="0"/>
              <a:t>*Two FFs issued a two day suspension without pay</a:t>
            </a:r>
          </a:p>
          <a:p>
            <a:endParaRPr lang="en-US" dirty="0"/>
          </a:p>
          <a:p>
            <a:endParaRPr lang="en-US" dirty="0"/>
          </a:p>
          <a:p>
            <a:r>
              <a:rPr lang="en-US" dirty="0"/>
              <a:t>*Acting Captain on duty received a three day suspension without pay</a:t>
            </a:r>
          </a:p>
        </p:txBody>
      </p:sp>
    </p:spTree>
    <p:extLst>
      <p:ext uri="{BB962C8B-B14F-4D97-AF65-F5344CB8AC3E}">
        <p14:creationId xmlns:p14="http://schemas.microsoft.com/office/powerpoint/2010/main" val="33473503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9EA49E-DDE3-F70D-14DF-63B3F63D573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1D9474F-3D2C-2EF3-544F-A20D14EDD6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14425"/>
            <a:ext cx="5078730" cy="2857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87924" rtl="0" eaLnBrk="1" latinLnBrk="0" hangingPunct="1">
              <a:defRPr sz="960" kern="1200">
                <a:solidFill>
                  <a:schemeClr val="tx1"/>
                </a:solidFill>
                <a:latin typeface="+mn-lt"/>
                <a:ea typeface="+mn-ea"/>
                <a:cs typeface="+mn-cs"/>
              </a:defRPr>
            </a:lvl1pPr>
            <a:lvl2pPr marL="243962" algn="l" defTabSz="487924" rtl="0" eaLnBrk="1" latinLnBrk="0" hangingPunct="1">
              <a:defRPr sz="960" kern="1200">
                <a:solidFill>
                  <a:schemeClr val="tx1"/>
                </a:solidFill>
                <a:latin typeface="+mn-lt"/>
                <a:ea typeface="+mn-ea"/>
                <a:cs typeface="+mn-cs"/>
              </a:defRPr>
            </a:lvl2pPr>
            <a:lvl3pPr marL="487924" algn="l" defTabSz="487924" rtl="0" eaLnBrk="1" latinLnBrk="0" hangingPunct="1">
              <a:defRPr sz="960" kern="1200">
                <a:solidFill>
                  <a:schemeClr val="tx1"/>
                </a:solidFill>
                <a:latin typeface="+mn-lt"/>
                <a:ea typeface="+mn-ea"/>
                <a:cs typeface="+mn-cs"/>
              </a:defRPr>
            </a:lvl3pPr>
            <a:lvl4pPr marL="731886" algn="l" defTabSz="487924" rtl="0" eaLnBrk="1" latinLnBrk="0" hangingPunct="1">
              <a:defRPr sz="960" kern="1200">
                <a:solidFill>
                  <a:schemeClr val="tx1"/>
                </a:solidFill>
                <a:latin typeface="+mn-lt"/>
                <a:ea typeface="+mn-ea"/>
                <a:cs typeface="+mn-cs"/>
              </a:defRPr>
            </a:lvl4pPr>
            <a:lvl5pPr marL="975848" algn="l" defTabSz="487924" rtl="0" eaLnBrk="1" latinLnBrk="0" hangingPunct="1">
              <a:defRPr sz="960" kern="1200">
                <a:solidFill>
                  <a:schemeClr val="tx1"/>
                </a:solidFill>
                <a:latin typeface="+mn-lt"/>
                <a:ea typeface="+mn-ea"/>
                <a:cs typeface="+mn-cs"/>
              </a:defRPr>
            </a:lvl5pPr>
            <a:lvl6pPr marL="1219810" algn="l" defTabSz="487924" rtl="0" eaLnBrk="1" latinLnBrk="0" hangingPunct="1">
              <a:defRPr sz="960" kern="1200">
                <a:solidFill>
                  <a:schemeClr val="tx1"/>
                </a:solidFill>
                <a:latin typeface="+mn-lt"/>
                <a:ea typeface="+mn-ea"/>
                <a:cs typeface="+mn-cs"/>
              </a:defRPr>
            </a:lvl6pPr>
            <a:lvl7pPr marL="1463772" algn="l" defTabSz="487924" rtl="0" eaLnBrk="1" latinLnBrk="0" hangingPunct="1">
              <a:defRPr sz="960" kern="1200">
                <a:solidFill>
                  <a:schemeClr val="tx1"/>
                </a:solidFill>
                <a:latin typeface="+mn-lt"/>
                <a:ea typeface="+mn-ea"/>
                <a:cs typeface="+mn-cs"/>
              </a:defRPr>
            </a:lvl7pPr>
            <a:lvl8pPr marL="1707733" algn="l" defTabSz="487924" rtl="0" eaLnBrk="1" latinLnBrk="0" hangingPunct="1">
              <a:defRPr sz="960" kern="1200">
                <a:solidFill>
                  <a:schemeClr val="tx1"/>
                </a:solidFill>
                <a:latin typeface="+mn-lt"/>
                <a:ea typeface="+mn-ea"/>
                <a:cs typeface="+mn-cs"/>
              </a:defRPr>
            </a:lvl8pPr>
            <a:lvl9pPr marL="1951695" algn="l" defTabSz="487924" rtl="0" eaLnBrk="1" latinLnBrk="0" hangingPunct="1">
              <a:defRPr sz="960" kern="1200">
                <a:solidFill>
                  <a:schemeClr val="tx1"/>
                </a:solidFill>
                <a:latin typeface="+mn-lt"/>
                <a:ea typeface="+mn-ea"/>
                <a:cs typeface="+mn-cs"/>
              </a:defRPr>
            </a:lvl9pPr>
          </a:lstStyle>
          <a:p>
            <a:pPr algn="ctr"/>
            <a:endParaRPr lang="en-US" sz="400"/>
          </a:p>
        </p:txBody>
      </p:sp>
      <p:sp>
        <p:nvSpPr>
          <p:cNvPr id="2" name="Title 1">
            <a:extLst>
              <a:ext uri="{FF2B5EF4-FFF2-40B4-BE49-F238E27FC236}">
                <a16:creationId xmlns:a16="http://schemas.microsoft.com/office/drawing/2014/main" id="{B622C856-11B3-2E18-61B9-9061DAAFFB61}"/>
              </a:ext>
            </a:extLst>
          </p:cNvPr>
          <p:cNvSpPr>
            <a:spLocks noGrp="1"/>
          </p:cNvSpPr>
          <p:nvPr>
            <p:ph type="title"/>
          </p:nvPr>
        </p:nvSpPr>
        <p:spPr>
          <a:xfrm>
            <a:off x="185420" y="1343025"/>
            <a:ext cx="1665458" cy="2263140"/>
          </a:xfrm>
        </p:spPr>
        <p:txBody>
          <a:bodyPr>
            <a:normAutofit/>
          </a:bodyPr>
          <a:lstStyle>
            <a:defPPr>
              <a:defRPr lang="en-US"/>
            </a:defPPr>
            <a:lvl1pPr marL="0" algn="l" defTabSz="487924" rtl="0" eaLnBrk="1" latinLnBrk="0" hangingPunct="1">
              <a:defRPr sz="960" kern="1200">
                <a:solidFill>
                  <a:schemeClr val="tx1"/>
                </a:solidFill>
                <a:latin typeface="+mn-lt"/>
                <a:ea typeface="+mn-ea"/>
                <a:cs typeface="+mn-cs"/>
              </a:defRPr>
            </a:lvl1pPr>
            <a:lvl2pPr marL="243962" algn="l" defTabSz="487924" rtl="0" eaLnBrk="1" latinLnBrk="0" hangingPunct="1">
              <a:defRPr sz="960" kern="1200">
                <a:solidFill>
                  <a:schemeClr val="tx1"/>
                </a:solidFill>
                <a:latin typeface="+mn-lt"/>
                <a:ea typeface="+mn-ea"/>
                <a:cs typeface="+mn-cs"/>
              </a:defRPr>
            </a:lvl2pPr>
            <a:lvl3pPr marL="487924" algn="l" defTabSz="487924" rtl="0" eaLnBrk="1" latinLnBrk="0" hangingPunct="1">
              <a:defRPr sz="960" kern="1200">
                <a:solidFill>
                  <a:schemeClr val="tx1"/>
                </a:solidFill>
                <a:latin typeface="+mn-lt"/>
                <a:ea typeface="+mn-ea"/>
                <a:cs typeface="+mn-cs"/>
              </a:defRPr>
            </a:lvl3pPr>
            <a:lvl4pPr marL="731886" algn="l" defTabSz="487924" rtl="0" eaLnBrk="1" latinLnBrk="0" hangingPunct="1">
              <a:defRPr sz="960" kern="1200">
                <a:solidFill>
                  <a:schemeClr val="tx1"/>
                </a:solidFill>
                <a:latin typeface="+mn-lt"/>
                <a:ea typeface="+mn-ea"/>
                <a:cs typeface="+mn-cs"/>
              </a:defRPr>
            </a:lvl4pPr>
            <a:lvl5pPr marL="975848" algn="l" defTabSz="487924" rtl="0" eaLnBrk="1" latinLnBrk="0" hangingPunct="1">
              <a:defRPr sz="960" kern="1200">
                <a:solidFill>
                  <a:schemeClr val="tx1"/>
                </a:solidFill>
                <a:latin typeface="+mn-lt"/>
                <a:ea typeface="+mn-ea"/>
                <a:cs typeface="+mn-cs"/>
              </a:defRPr>
            </a:lvl5pPr>
            <a:lvl6pPr marL="1219810" algn="l" defTabSz="487924" rtl="0" eaLnBrk="1" latinLnBrk="0" hangingPunct="1">
              <a:defRPr sz="960" kern="1200">
                <a:solidFill>
                  <a:schemeClr val="tx1"/>
                </a:solidFill>
                <a:latin typeface="+mn-lt"/>
                <a:ea typeface="+mn-ea"/>
                <a:cs typeface="+mn-cs"/>
              </a:defRPr>
            </a:lvl6pPr>
            <a:lvl7pPr marL="1463772" algn="l" defTabSz="487924" rtl="0" eaLnBrk="1" latinLnBrk="0" hangingPunct="1">
              <a:defRPr sz="960" kern="1200">
                <a:solidFill>
                  <a:schemeClr val="tx1"/>
                </a:solidFill>
                <a:latin typeface="+mn-lt"/>
                <a:ea typeface="+mn-ea"/>
                <a:cs typeface="+mn-cs"/>
              </a:defRPr>
            </a:lvl7pPr>
            <a:lvl8pPr marL="1707733" algn="l" defTabSz="487924" rtl="0" eaLnBrk="1" latinLnBrk="0" hangingPunct="1">
              <a:defRPr sz="960" kern="1200">
                <a:solidFill>
                  <a:schemeClr val="tx1"/>
                </a:solidFill>
                <a:latin typeface="+mn-lt"/>
                <a:ea typeface="+mn-ea"/>
                <a:cs typeface="+mn-cs"/>
              </a:defRPr>
            </a:lvl8pPr>
            <a:lvl9pPr marL="1951695" algn="l" defTabSz="487924" rtl="0" eaLnBrk="1" latinLnBrk="0" hangingPunct="1">
              <a:defRPr sz="960" kern="1200">
                <a:solidFill>
                  <a:schemeClr val="tx1"/>
                </a:solidFill>
                <a:latin typeface="+mn-lt"/>
                <a:ea typeface="+mn-ea"/>
                <a:cs typeface="+mn-cs"/>
              </a:defRPr>
            </a:lvl9pPr>
          </a:lstStyle>
          <a:p>
            <a:pPr>
              <a:tabLst>
                <a:tab pos="169863" algn="l"/>
              </a:tabLst>
            </a:pPr>
            <a:r>
              <a:rPr lang="en-US" sz="2250" b="1" dirty="0">
                <a:latin typeface="Cambria" panose="02040503050406030204" pitchFamily="18" charset="0"/>
                <a:ea typeface="Cambria" panose="02040503050406030204" pitchFamily="18" charset="0"/>
              </a:rPr>
              <a:t>After-Action Review Personnel Issue Template</a:t>
            </a:r>
          </a:p>
        </p:txBody>
      </p:sp>
      <p:sp>
        <p:nvSpPr>
          <p:cNvPr id="10" name="sketch line">
            <a:extLst>
              <a:ext uri="{FF2B5EF4-FFF2-40B4-BE49-F238E27FC236}">
                <a16:creationId xmlns:a16="http://schemas.microsoft.com/office/drawing/2014/main" id="{0051AF35-CDB2-5CD0-DF5B-8B39F8B91D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59993" y="2472223"/>
            <a:ext cx="1866900" cy="762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fill="none" extrusionOk="0">
                <a:moveTo>
                  <a:pt x="0" y="0"/>
                </a:moveTo>
                <a:cubicBezTo>
                  <a:pt x="4791" y="327"/>
                  <a:pt x="6400" y="69"/>
                  <a:pt x="10000" y="0"/>
                </a:cubicBezTo>
                <a:cubicBezTo>
                  <a:pt x="9955" y="3464"/>
                  <a:pt x="10081" y="7866"/>
                  <a:pt x="10000" y="10000"/>
                </a:cubicBezTo>
                <a:cubicBezTo>
                  <a:pt x="6219" y="9793"/>
                  <a:pt x="4034" y="10351"/>
                  <a:pt x="0" y="10000"/>
                </a:cubicBezTo>
                <a:cubicBezTo>
                  <a:pt x="454" y="6185"/>
                  <a:pt x="74" y="2352"/>
                  <a:pt x="0" y="0"/>
                </a:cubicBezTo>
                <a:close/>
              </a:path>
              <a:path w="10000" h="10000" stroke="0" extrusionOk="0">
                <a:moveTo>
                  <a:pt x="0" y="0"/>
                </a:moveTo>
                <a:cubicBezTo>
                  <a:pt x="3868" y="-313"/>
                  <a:pt x="7744" y="7"/>
                  <a:pt x="10000" y="0"/>
                </a:cubicBezTo>
                <a:cubicBezTo>
                  <a:pt x="10451" y="4945"/>
                  <a:pt x="10100" y="5440"/>
                  <a:pt x="10000" y="10000"/>
                </a:cubicBezTo>
                <a:cubicBezTo>
                  <a:pt x="7056" y="10499"/>
                  <a:pt x="4749" y="10060"/>
                  <a:pt x="0" y="10000"/>
                </a:cubicBezTo>
                <a:cubicBezTo>
                  <a:pt x="-33" y="7118"/>
                  <a:pt x="-309" y="315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87924" rtl="0" eaLnBrk="1" latinLnBrk="0" hangingPunct="1">
              <a:defRPr sz="960" kern="1200">
                <a:solidFill>
                  <a:schemeClr val="tx1"/>
                </a:solidFill>
                <a:latin typeface="+mn-lt"/>
                <a:ea typeface="+mn-ea"/>
                <a:cs typeface="+mn-cs"/>
              </a:defRPr>
            </a:lvl1pPr>
            <a:lvl2pPr marL="243962" algn="l" defTabSz="487924" rtl="0" eaLnBrk="1" latinLnBrk="0" hangingPunct="1">
              <a:defRPr sz="960" kern="1200">
                <a:solidFill>
                  <a:schemeClr val="tx1"/>
                </a:solidFill>
                <a:latin typeface="+mn-lt"/>
                <a:ea typeface="+mn-ea"/>
                <a:cs typeface="+mn-cs"/>
              </a:defRPr>
            </a:lvl2pPr>
            <a:lvl3pPr marL="487924" algn="l" defTabSz="487924" rtl="0" eaLnBrk="1" latinLnBrk="0" hangingPunct="1">
              <a:defRPr sz="960" kern="1200">
                <a:solidFill>
                  <a:schemeClr val="tx1"/>
                </a:solidFill>
                <a:latin typeface="+mn-lt"/>
                <a:ea typeface="+mn-ea"/>
                <a:cs typeface="+mn-cs"/>
              </a:defRPr>
            </a:lvl3pPr>
            <a:lvl4pPr marL="731886" algn="l" defTabSz="487924" rtl="0" eaLnBrk="1" latinLnBrk="0" hangingPunct="1">
              <a:defRPr sz="960" kern="1200">
                <a:solidFill>
                  <a:schemeClr val="tx1"/>
                </a:solidFill>
                <a:latin typeface="+mn-lt"/>
                <a:ea typeface="+mn-ea"/>
                <a:cs typeface="+mn-cs"/>
              </a:defRPr>
            </a:lvl4pPr>
            <a:lvl5pPr marL="975848" algn="l" defTabSz="487924" rtl="0" eaLnBrk="1" latinLnBrk="0" hangingPunct="1">
              <a:defRPr sz="960" kern="1200">
                <a:solidFill>
                  <a:schemeClr val="tx1"/>
                </a:solidFill>
                <a:latin typeface="+mn-lt"/>
                <a:ea typeface="+mn-ea"/>
                <a:cs typeface="+mn-cs"/>
              </a:defRPr>
            </a:lvl5pPr>
            <a:lvl6pPr marL="1219810" algn="l" defTabSz="487924" rtl="0" eaLnBrk="1" latinLnBrk="0" hangingPunct="1">
              <a:defRPr sz="960" kern="1200">
                <a:solidFill>
                  <a:schemeClr val="tx1"/>
                </a:solidFill>
                <a:latin typeface="+mn-lt"/>
                <a:ea typeface="+mn-ea"/>
                <a:cs typeface="+mn-cs"/>
              </a:defRPr>
            </a:lvl6pPr>
            <a:lvl7pPr marL="1463772" algn="l" defTabSz="487924" rtl="0" eaLnBrk="1" latinLnBrk="0" hangingPunct="1">
              <a:defRPr sz="960" kern="1200">
                <a:solidFill>
                  <a:schemeClr val="tx1"/>
                </a:solidFill>
                <a:latin typeface="+mn-lt"/>
                <a:ea typeface="+mn-ea"/>
                <a:cs typeface="+mn-cs"/>
              </a:defRPr>
            </a:lvl7pPr>
            <a:lvl8pPr marL="1707733" algn="l" defTabSz="487924" rtl="0" eaLnBrk="1" latinLnBrk="0" hangingPunct="1">
              <a:defRPr sz="960" kern="1200">
                <a:solidFill>
                  <a:schemeClr val="tx1"/>
                </a:solidFill>
                <a:latin typeface="+mn-lt"/>
                <a:ea typeface="+mn-ea"/>
                <a:cs typeface="+mn-cs"/>
              </a:defRPr>
            </a:lvl8pPr>
            <a:lvl9pPr marL="1951695" algn="l" defTabSz="487924" rtl="0" eaLnBrk="1" latinLnBrk="0" hangingPunct="1">
              <a:defRPr sz="960" kern="1200">
                <a:solidFill>
                  <a:schemeClr val="tx1"/>
                </a:solidFill>
                <a:latin typeface="+mn-lt"/>
                <a:ea typeface="+mn-ea"/>
                <a:cs typeface="+mn-cs"/>
              </a:defRPr>
            </a:lvl9pPr>
          </a:lstStyle>
          <a:p>
            <a:pPr algn="ctr"/>
            <a:endParaRPr lang="en-US" sz="400"/>
          </a:p>
        </p:txBody>
      </p:sp>
      <p:sp>
        <p:nvSpPr>
          <p:cNvPr id="3" name="Text Placeholder 2">
            <a:extLst>
              <a:ext uri="{FF2B5EF4-FFF2-40B4-BE49-F238E27FC236}">
                <a16:creationId xmlns:a16="http://schemas.microsoft.com/office/drawing/2014/main" id="{197028EE-C2C6-8AED-0BF7-75B0FB2BFD9D}"/>
              </a:ext>
            </a:extLst>
          </p:cNvPr>
          <p:cNvSpPr>
            <a:spLocks noGrp="1"/>
          </p:cNvSpPr>
          <p:nvPr>
            <p:ph type="body" idx="1"/>
          </p:nvPr>
        </p:nvSpPr>
        <p:spPr>
          <a:xfrm>
            <a:off x="1989634" y="638175"/>
            <a:ext cx="2988766" cy="4038600"/>
          </a:xfrm>
        </p:spPr>
        <p:txBody>
          <a:bodyPr anchor="ctr">
            <a:normAutofit/>
          </a:bodyPr>
          <a:lstStyle>
            <a:defPPr>
              <a:defRPr lang="en-US"/>
            </a:defPPr>
            <a:lvl1pPr marL="0" algn="l" defTabSz="487924" rtl="0" eaLnBrk="1" latinLnBrk="0" hangingPunct="1">
              <a:defRPr sz="960" kern="1200">
                <a:solidFill>
                  <a:schemeClr val="tx1"/>
                </a:solidFill>
                <a:latin typeface="+mn-lt"/>
                <a:ea typeface="+mn-ea"/>
                <a:cs typeface="+mn-cs"/>
              </a:defRPr>
            </a:lvl1pPr>
            <a:lvl2pPr marL="243962" algn="l" defTabSz="487924" rtl="0" eaLnBrk="1" latinLnBrk="0" hangingPunct="1">
              <a:defRPr sz="960" kern="1200">
                <a:solidFill>
                  <a:schemeClr val="tx1"/>
                </a:solidFill>
                <a:latin typeface="+mn-lt"/>
                <a:ea typeface="+mn-ea"/>
                <a:cs typeface="+mn-cs"/>
              </a:defRPr>
            </a:lvl2pPr>
            <a:lvl3pPr marL="487924" algn="l" defTabSz="487924" rtl="0" eaLnBrk="1" latinLnBrk="0" hangingPunct="1">
              <a:defRPr sz="960" kern="1200">
                <a:solidFill>
                  <a:schemeClr val="tx1"/>
                </a:solidFill>
                <a:latin typeface="+mn-lt"/>
                <a:ea typeface="+mn-ea"/>
                <a:cs typeface="+mn-cs"/>
              </a:defRPr>
            </a:lvl3pPr>
            <a:lvl4pPr marL="731886" algn="l" defTabSz="487924" rtl="0" eaLnBrk="1" latinLnBrk="0" hangingPunct="1">
              <a:defRPr sz="960" kern="1200">
                <a:solidFill>
                  <a:schemeClr val="tx1"/>
                </a:solidFill>
                <a:latin typeface="+mn-lt"/>
                <a:ea typeface="+mn-ea"/>
                <a:cs typeface="+mn-cs"/>
              </a:defRPr>
            </a:lvl4pPr>
            <a:lvl5pPr marL="975848" algn="l" defTabSz="487924" rtl="0" eaLnBrk="1" latinLnBrk="0" hangingPunct="1">
              <a:defRPr sz="960" kern="1200">
                <a:solidFill>
                  <a:schemeClr val="tx1"/>
                </a:solidFill>
                <a:latin typeface="+mn-lt"/>
                <a:ea typeface="+mn-ea"/>
                <a:cs typeface="+mn-cs"/>
              </a:defRPr>
            </a:lvl5pPr>
            <a:lvl6pPr marL="1219810" algn="l" defTabSz="487924" rtl="0" eaLnBrk="1" latinLnBrk="0" hangingPunct="1">
              <a:defRPr sz="960" kern="1200">
                <a:solidFill>
                  <a:schemeClr val="tx1"/>
                </a:solidFill>
                <a:latin typeface="+mn-lt"/>
                <a:ea typeface="+mn-ea"/>
                <a:cs typeface="+mn-cs"/>
              </a:defRPr>
            </a:lvl6pPr>
            <a:lvl7pPr marL="1463772" algn="l" defTabSz="487924" rtl="0" eaLnBrk="1" latinLnBrk="0" hangingPunct="1">
              <a:defRPr sz="960" kern="1200">
                <a:solidFill>
                  <a:schemeClr val="tx1"/>
                </a:solidFill>
                <a:latin typeface="+mn-lt"/>
                <a:ea typeface="+mn-ea"/>
                <a:cs typeface="+mn-cs"/>
              </a:defRPr>
            </a:lvl7pPr>
            <a:lvl8pPr marL="1707733" algn="l" defTabSz="487924" rtl="0" eaLnBrk="1" latinLnBrk="0" hangingPunct="1">
              <a:defRPr sz="960" kern="1200">
                <a:solidFill>
                  <a:schemeClr val="tx1"/>
                </a:solidFill>
                <a:latin typeface="+mn-lt"/>
                <a:ea typeface="+mn-ea"/>
                <a:cs typeface="+mn-cs"/>
              </a:defRPr>
            </a:lvl8pPr>
            <a:lvl9pPr marL="1951695" algn="l" defTabSz="487924" rtl="0" eaLnBrk="1" latinLnBrk="0" hangingPunct="1">
              <a:defRPr sz="960" kern="1200">
                <a:solidFill>
                  <a:schemeClr val="tx1"/>
                </a:solidFill>
                <a:latin typeface="+mn-lt"/>
                <a:ea typeface="+mn-ea"/>
                <a:cs typeface="+mn-cs"/>
              </a:defRPr>
            </a:lvl9pPr>
          </a:lstStyle>
          <a:p>
            <a:pPr marL="192654" indent="-192654">
              <a:buAutoNum type="arabicParenBoth"/>
            </a:pPr>
            <a:r>
              <a:rPr lang="en-US" sz="1400" b="1" dirty="0">
                <a:latin typeface="Cambria" panose="02040503050406030204" pitchFamily="18" charset="0"/>
                <a:ea typeface="Cambria" panose="02040503050406030204" pitchFamily="18" charset="0"/>
              </a:rPr>
              <a:t>What plans were in place “pre-entry” to address the issue(s)?</a:t>
            </a:r>
          </a:p>
          <a:p>
            <a:pPr lvl="1"/>
            <a:r>
              <a:rPr lang="en-US" sz="1400" b="1" dirty="0">
                <a:latin typeface="Cambria" panose="02040503050406030204" pitchFamily="18" charset="0"/>
                <a:ea typeface="Cambria" panose="02040503050406030204" pitchFamily="18" charset="0"/>
              </a:rPr>
              <a:t>*Identify issue(s)</a:t>
            </a:r>
          </a:p>
          <a:p>
            <a:pPr lvl="1"/>
            <a:r>
              <a:rPr lang="en-US" sz="1400" b="1" dirty="0">
                <a:latin typeface="Cambria" panose="02040503050406030204" pitchFamily="18" charset="0"/>
                <a:ea typeface="Cambria" panose="02040503050406030204" pitchFamily="18" charset="0"/>
              </a:rPr>
              <a:t>*Pre-planning</a:t>
            </a:r>
          </a:p>
          <a:p>
            <a:pPr lvl="1"/>
            <a:r>
              <a:rPr lang="en-US" sz="1400" b="1" dirty="0">
                <a:latin typeface="Cambria" panose="02040503050406030204" pitchFamily="18" charset="0"/>
                <a:ea typeface="Cambria" panose="02040503050406030204" pitchFamily="18" charset="0"/>
              </a:rPr>
              <a:t>*Training</a:t>
            </a:r>
          </a:p>
          <a:p>
            <a:pPr marL="192654" indent="-192654">
              <a:buAutoNum type="arabicParenBoth"/>
            </a:pPr>
            <a:r>
              <a:rPr lang="en-US" sz="1400" b="1" dirty="0">
                <a:latin typeface="Cambria" panose="02040503050406030204" pitchFamily="18" charset="0"/>
                <a:ea typeface="Cambria" panose="02040503050406030204" pitchFamily="18" charset="0"/>
              </a:rPr>
              <a:t>Under those plans, what should have happened?</a:t>
            </a:r>
          </a:p>
          <a:p>
            <a:pPr marL="192654" indent="-192654">
              <a:buAutoNum type="arabicParenBoth"/>
            </a:pPr>
            <a:r>
              <a:rPr lang="en-US" sz="1400" b="1" dirty="0">
                <a:latin typeface="Cambria" panose="02040503050406030204" pitchFamily="18" charset="0"/>
                <a:ea typeface="Cambria" panose="02040503050406030204" pitchFamily="18" charset="0"/>
              </a:rPr>
              <a:t>What actually happened?</a:t>
            </a:r>
          </a:p>
          <a:p>
            <a:pPr marL="192654" indent="-192654">
              <a:buAutoNum type="arabicParenBoth"/>
            </a:pPr>
            <a:r>
              <a:rPr lang="en-US" sz="1400" b="1" dirty="0">
                <a:latin typeface="Cambria" panose="02040503050406030204" pitchFamily="18" charset="0"/>
                <a:ea typeface="Cambria" panose="02040503050406030204" pitchFamily="18" charset="0"/>
              </a:rPr>
              <a:t>Why did it happen that way?</a:t>
            </a:r>
          </a:p>
          <a:p>
            <a:pPr marL="192654" indent="-192654">
              <a:buAutoNum type="arabicParenBoth"/>
            </a:pPr>
            <a:r>
              <a:rPr lang="en-US" sz="1400" b="1" dirty="0">
                <a:latin typeface="Cambria" panose="02040503050406030204" pitchFamily="18" charset="0"/>
                <a:ea typeface="Cambria" panose="02040503050406030204" pitchFamily="18" charset="0"/>
              </a:rPr>
              <a:t>How can we improve our response next time?</a:t>
            </a:r>
          </a:p>
          <a:p>
            <a:pPr marL="192654" indent="-192654">
              <a:buAutoNum type="arabicParenBoth"/>
            </a:pPr>
            <a:r>
              <a:rPr lang="en-US" sz="1400" b="1" dirty="0">
                <a:latin typeface="Cambria" panose="02040503050406030204" pitchFamily="18" charset="0"/>
                <a:ea typeface="Cambria" panose="02040503050406030204" pitchFamily="18" charset="0"/>
              </a:rPr>
              <a:t>What went well?</a:t>
            </a:r>
          </a:p>
          <a:p>
            <a:pPr marL="192654" indent="-192654">
              <a:buAutoNum type="arabicParenBoth"/>
            </a:pPr>
            <a:r>
              <a:rPr lang="en-US" sz="1400" b="1" dirty="0">
                <a:latin typeface="Cambria" panose="02040503050406030204" pitchFamily="18" charset="0"/>
                <a:ea typeface="Cambria" panose="02040503050406030204" pitchFamily="18" charset="0"/>
              </a:rPr>
              <a:t>Reflections</a:t>
            </a:r>
          </a:p>
        </p:txBody>
      </p:sp>
    </p:spTree>
    <p:extLst>
      <p:ext uri="{BB962C8B-B14F-4D97-AF65-F5344CB8AC3E}">
        <p14:creationId xmlns:p14="http://schemas.microsoft.com/office/powerpoint/2010/main" val="172157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D9A2F-C2A2-2969-6766-6149EF9DCA8A}"/>
              </a:ext>
            </a:extLst>
          </p:cNvPr>
          <p:cNvSpPr>
            <a:spLocks noGrp="1"/>
          </p:cNvSpPr>
          <p:nvPr>
            <p:ph type="title"/>
          </p:nvPr>
        </p:nvSpPr>
        <p:spPr>
          <a:xfrm>
            <a:off x="254317" y="203454"/>
            <a:ext cx="4577715" cy="553998"/>
          </a:xfrm>
        </p:spPr>
        <p:txBody>
          <a:bodyPr/>
          <a:lstStyle/>
          <a:p>
            <a:pPr algn="ct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QUESTIONS???</a:t>
            </a:r>
          </a:p>
        </p:txBody>
      </p:sp>
      <p:sp>
        <p:nvSpPr>
          <p:cNvPr id="3" name="Text Placeholder 2">
            <a:extLst>
              <a:ext uri="{FF2B5EF4-FFF2-40B4-BE49-F238E27FC236}">
                <a16:creationId xmlns:a16="http://schemas.microsoft.com/office/drawing/2014/main" id="{A1E98633-0A9C-CE41-0228-5A4B464764C8}"/>
              </a:ext>
            </a:extLst>
          </p:cNvPr>
          <p:cNvSpPr>
            <a:spLocks noGrp="1"/>
          </p:cNvSpPr>
          <p:nvPr>
            <p:ph type="body" idx="1"/>
          </p:nvPr>
        </p:nvSpPr>
        <p:spPr/>
        <p:txBody>
          <a:bodyPr/>
          <a:lstStyle/>
          <a:p>
            <a:endParaRPr lang="en-US" dirty="0"/>
          </a:p>
        </p:txBody>
      </p:sp>
      <p:pic>
        <p:nvPicPr>
          <p:cNvPr id="5" name="Picture 4" descr="A red and white logo&#10;&#10;AI-generated content may be incorrect.">
            <a:extLst>
              <a:ext uri="{FF2B5EF4-FFF2-40B4-BE49-F238E27FC236}">
                <a16:creationId xmlns:a16="http://schemas.microsoft.com/office/drawing/2014/main" id="{6934AF24-7543-AC71-7E76-6BBC4ABFD9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0401" y="1174620"/>
            <a:ext cx="2679197" cy="2737110"/>
          </a:xfrm>
          <a:prstGeom prst="rect">
            <a:avLst/>
          </a:prstGeom>
        </p:spPr>
      </p:pic>
    </p:spTree>
    <p:extLst>
      <p:ext uri="{BB962C8B-B14F-4D97-AF65-F5344CB8AC3E}">
        <p14:creationId xmlns:p14="http://schemas.microsoft.com/office/powerpoint/2010/main" val="36755967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7C4D91-EA3F-DE74-3F38-27C03849542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FA2293-57A2-0D0F-D575-B115CA69E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14425"/>
            <a:ext cx="5078730" cy="2857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87924" rtl="0" eaLnBrk="1" latinLnBrk="0" hangingPunct="1">
              <a:defRPr sz="960" kern="1200">
                <a:solidFill>
                  <a:schemeClr val="tx1"/>
                </a:solidFill>
                <a:latin typeface="+mn-lt"/>
                <a:ea typeface="+mn-ea"/>
                <a:cs typeface="+mn-cs"/>
              </a:defRPr>
            </a:lvl1pPr>
            <a:lvl2pPr marL="243962" algn="l" defTabSz="487924" rtl="0" eaLnBrk="1" latinLnBrk="0" hangingPunct="1">
              <a:defRPr sz="960" kern="1200">
                <a:solidFill>
                  <a:schemeClr val="tx1"/>
                </a:solidFill>
                <a:latin typeface="+mn-lt"/>
                <a:ea typeface="+mn-ea"/>
                <a:cs typeface="+mn-cs"/>
              </a:defRPr>
            </a:lvl2pPr>
            <a:lvl3pPr marL="487924" algn="l" defTabSz="487924" rtl="0" eaLnBrk="1" latinLnBrk="0" hangingPunct="1">
              <a:defRPr sz="960" kern="1200">
                <a:solidFill>
                  <a:schemeClr val="tx1"/>
                </a:solidFill>
                <a:latin typeface="+mn-lt"/>
                <a:ea typeface="+mn-ea"/>
                <a:cs typeface="+mn-cs"/>
              </a:defRPr>
            </a:lvl3pPr>
            <a:lvl4pPr marL="731886" algn="l" defTabSz="487924" rtl="0" eaLnBrk="1" latinLnBrk="0" hangingPunct="1">
              <a:defRPr sz="960" kern="1200">
                <a:solidFill>
                  <a:schemeClr val="tx1"/>
                </a:solidFill>
                <a:latin typeface="+mn-lt"/>
                <a:ea typeface="+mn-ea"/>
                <a:cs typeface="+mn-cs"/>
              </a:defRPr>
            </a:lvl4pPr>
            <a:lvl5pPr marL="975848" algn="l" defTabSz="487924" rtl="0" eaLnBrk="1" latinLnBrk="0" hangingPunct="1">
              <a:defRPr sz="960" kern="1200">
                <a:solidFill>
                  <a:schemeClr val="tx1"/>
                </a:solidFill>
                <a:latin typeface="+mn-lt"/>
                <a:ea typeface="+mn-ea"/>
                <a:cs typeface="+mn-cs"/>
              </a:defRPr>
            </a:lvl5pPr>
            <a:lvl6pPr marL="1219810" algn="l" defTabSz="487924" rtl="0" eaLnBrk="1" latinLnBrk="0" hangingPunct="1">
              <a:defRPr sz="960" kern="1200">
                <a:solidFill>
                  <a:schemeClr val="tx1"/>
                </a:solidFill>
                <a:latin typeface="+mn-lt"/>
                <a:ea typeface="+mn-ea"/>
                <a:cs typeface="+mn-cs"/>
              </a:defRPr>
            </a:lvl6pPr>
            <a:lvl7pPr marL="1463772" algn="l" defTabSz="487924" rtl="0" eaLnBrk="1" latinLnBrk="0" hangingPunct="1">
              <a:defRPr sz="960" kern="1200">
                <a:solidFill>
                  <a:schemeClr val="tx1"/>
                </a:solidFill>
                <a:latin typeface="+mn-lt"/>
                <a:ea typeface="+mn-ea"/>
                <a:cs typeface="+mn-cs"/>
              </a:defRPr>
            </a:lvl7pPr>
            <a:lvl8pPr marL="1707733" algn="l" defTabSz="487924" rtl="0" eaLnBrk="1" latinLnBrk="0" hangingPunct="1">
              <a:defRPr sz="960" kern="1200">
                <a:solidFill>
                  <a:schemeClr val="tx1"/>
                </a:solidFill>
                <a:latin typeface="+mn-lt"/>
                <a:ea typeface="+mn-ea"/>
                <a:cs typeface="+mn-cs"/>
              </a:defRPr>
            </a:lvl8pPr>
            <a:lvl9pPr marL="1951695" algn="l" defTabSz="487924" rtl="0" eaLnBrk="1" latinLnBrk="0" hangingPunct="1">
              <a:defRPr sz="960" kern="1200">
                <a:solidFill>
                  <a:schemeClr val="tx1"/>
                </a:solidFill>
                <a:latin typeface="+mn-lt"/>
                <a:ea typeface="+mn-ea"/>
                <a:cs typeface="+mn-cs"/>
              </a:defRPr>
            </a:lvl9pPr>
          </a:lstStyle>
          <a:p>
            <a:pPr algn="ctr"/>
            <a:endParaRPr lang="en-US" sz="400"/>
          </a:p>
        </p:txBody>
      </p:sp>
      <p:sp>
        <p:nvSpPr>
          <p:cNvPr id="2" name="Title 1">
            <a:extLst>
              <a:ext uri="{FF2B5EF4-FFF2-40B4-BE49-F238E27FC236}">
                <a16:creationId xmlns:a16="http://schemas.microsoft.com/office/drawing/2014/main" id="{71FE6BD8-4ECE-142D-0155-D6BFA4549BCE}"/>
              </a:ext>
            </a:extLst>
          </p:cNvPr>
          <p:cNvSpPr>
            <a:spLocks noGrp="1"/>
          </p:cNvSpPr>
          <p:nvPr>
            <p:ph type="title"/>
          </p:nvPr>
        </p:nvSpPr>
        <p:spPr>
          <a:xfrm>
            <a:off x="185420" y="1343025"/>
            <a:ext cx="1665458" cy="2263140"/>
          </a:xfrm>
        </p:spPr>
        <p:txBody>
          <a:bodyPr>
            <a:normAutofit/>
          </a:bodyPr>
          <a:lstStyle>
            <a:defPPr>
              <a:defRPr lang="en-US"/>
            </a:defPPr>
            <a:lvl1pPr marL="0" algn="l" defTabSz="487924" rtl="0" eaLnBrk="1" latinLnBrk="0" hangingPunct="1">
              <a:defRPr sz="960" kern="1200">
                <a:solidFill>
                  <a:schemeClr val="tx1"/>
                </a:solidFill>
                <a:latin typeface="+mn-lt"/>
                <a:ea typeface="+mn-ea"/>
                <a:cs typeface="+mn-cs"/>
              </a:defRPr>
            </a:lvl1pPr>
            <a:lvl2pPr marL="243962" algn="l" defTabSz="487924" rtl="0" eaLnBrk="1" latinLnBrk="0" hangingPunct="1">
              <a:defRPr sz="960" kern="1200">
                <a:solidFill>
                  <a:schemeClr val="tx1"/>
                </a:solidFill>
                <a:latin typeface="+mn-lt"/>
                <a:ea typeface="+mn-ea"/>
                <a:cs typeface="+mn-cs"/>
              </a:defRPr>
            </a:lvl2pPr>
            <a:lvl3pPr marL="487924" algn="l" defTabSz="487924" rtl="0" eaLnBrk="1" latinLnBrk="0" hangingPunct="1">
              <a:defRPr sz="960" kern="1200">
                <a:solidFill>
                  <a:schemeClr val="tx1"/>
                </a:solidFill>
                <a:latin typeface="+mn-lt"/>
                <a:ea typeface="+mn-ea"/>
                <a:cs typeface="+mn-cs"/>
              </a:defRPr>
            </a:lvl3pPr>
            <a:lvl4pPr marL="731886" algn="l" defTabSz="487924" rtl="0" eaLnBrk="1" latinLnBrk="0" hangingPunct="1">
              <a:defRPr sz="960" kern="1200">
                <a:solidFill>
                  <a:schemeClr val="tx1"/>
                </a:solidFill>
                <a:latin typeface="+mn-lt"/>
                <a:ea typeface="+mn-ea"/>
                <a:cs typeface="+mn-cs"/>
              </a:defRPr>
            </a:lvl4pPr>
            <a:lvl5pPr marL="975848" algn="l" defTabSz="487924" rtl="0" eaLnBrk="1" latinLnBrk="0" hangingPunct="1">
              <a:defRPr sz="960" kern="1200">
                <a:solidFill>
                  <a:schemeClr val="tx1"/>
                </a:solidFill>
                <a:latin typeface="+mn-lt"/>
                <a:ea typeface="+mn-ea"/>
                <a:cs typeface="+mn-cs"/>
              </a:defRPr>
            </a:lvl5pPr>
            <a:lvl6pPr marL="1219810" algn="l" defTabSz="487924" rtl="0" eaLnBrk="1" latinLnBrk="0" hangingPunct="1">
              <a:defRPr sz="960" kern="1200">
                <a:solidFill>
                  <a:schemeClr val="tx1"/>
                </a:solidFill>
                <a:latin typeface="+mn-lt"/>
                <a:ea typeface="+mn-ea"/>
                <a:cs typeface="+mn-cs"/>
              </a:defRPr>
            </a:lvl6pPr>
            <a:lvl7pPr marL="1463772" algn="l" defTabSz="487924" rtl="0" eaLnBrk="1" latinLnBrk="0" hangingPunct="1">
              <a:defRPr sz="960" kern="1200">
                <a:solidFill>
                  <a:schemeClr val="tx1"/>
                </a:solidFill>
                <a:latin typeface="+mn-lt"/>
                <a:ea typeface="+mn-ea"/>
                <a:cs typeface="+mn-cs"/>
              </a:defRPr>
            </a:lvl7pPr>
            <a:lvl8pPr marL="1707733" algn="l" defTabSz="487924" rtl="0" eaLnBrk="1" latinLnBrk="0" hangingPunct="1">
              <a:defRPr sz="960" kern="1200">
                <a:solidFill>
                  <a:schemeClr val="tx1"/>
                </a:solidFill>
                <a:latin typeface="+mn-lt"/>
                <a:ea typeface="+mn-ea"/>
                <a:cs typeface="+mn-cs"/>
              </a:defRPr>
            </a:lvl8pPr>
            <a:lvl9pPr marL="1951695" algn="l" defTabSz="487924" rtl="0" eaLnBrk="1" latinLnBrk="0" hangingPunct="1">
              <a:defRPr sz="960" kern="1200">
                <a:solidFill>
                  <a:schemeClr val="tx1"/>
                </a:solidFill>
                <a:latin typeface="+mn-lt"/>
                <a:ea typeface="+mn-ea"/>
                <a:cs typeface="+mn-cs"/>
              </a:defRPr>
            </a:lvl9pPr>
          </a:lstStyle>
          <a:p>
            <a:pPr>
              <a:tabLst>
                <a:tab pos="169863" algn="l"/>
              </a:tabLst>
            </a:pPr>
            <a:r>
              <a:rPr lang="en-US" sz="2250" b="1" dirty="0">
                <a:latin typeface="Cambria" panose="02040503050406030204" pitchFamily="18" charset="0"/>
                <a:ea typeface="Cambria" panose="02040503050406030204" pitchFamily="18" charset="0"/>
              </a:rPr>
              <a:t>After-Action Review Personnel Issue Template</a:t>
            </a:r>
          </a:p>
        </p:txBody>
      </p:sp>
      <p:sp>
        <p:nvSpPr>
          <p:cNvPr id="10" name="sketch line">
            <a:extLst>
              <a:ext uri="{FF2B5EF4-FFF2-40B4-BE49-F238E27FC236}">
                <a16:creationId xmlns:a16="http://schemas.microsoft.com/office/drawing/2014/main" id="{15901F12-B72F-5944-9C26-AF846C2EC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59993" y="2472223"/>
            <a:ext cx="1866900" cy="762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fill="none" extrusionOk="0">
                <a:moveTo>
                  <a:pt x="0" y="0"/>
                </a:moveTo>
                <a:cubicBezTo>
                  <a:pt x="4791" y="327"/>
                  <a:pt x="6400" y="69"/>
                  <a:pt x="10000" y="0"/>
                </a:cubicBezTo>
                <a:cubicBezTo>
                  <a:pt x="9955" y="3464"/>
                  <a:pt x="10081" y="7866"/>
                  <a:pt x="10000" y="10000"/>
                </a:cubicBezTo>
                <a:cubicBezTo>
                  <a:pt x="6219" y="9793"/>
                  <a:pt x="4034" y="10351"/>
                  <a:pt x="0" y="10000"/>
                </a:cubicBezTo>
                <a:cubicBezTo>
                  <a:pt x="454" y="6185"/>
                  <a:pt x="74" y="2352"/>
                  <a:pt x="0" y="0"/>
                </a:cubicBezTo>
                <a:close/>
              </a:path>
              <a:path w="10000" h="10000" stroke="0" extrusionOk="0">
                <a:moveTo>
                  <a:pt x="0" y="0"/>
                </a:moveTo>
                <a:cubicBezTo>
                  <a:pt x="3868" y="-313"/>
                  <a:pt x="7744" y="7"/>
                  <a:pt x="10000" y="0"/>
                </a:cubicBezTo>
                <a:cubicBezTo>
                  <a:pt x="10451" y="4945"/>
                  <a:pt x="10100" y="5440"/>
                  <a:pt x="10000" y="10000"/>
                </a:cubicBezTo>
                <a:cubicBezTo>
                  <a:pt x="7056" y="10499"/>
                  <a:pt x="4749" y="10060"/>
                  <a:pt x="0" y="10000"/>
                </a:cubicBezTo>
                <a:cubicBezTo>
                  <a:pt x="-33" y="7118"/>
                  <a:pt x="-309" y="315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87924" rtl="0" eaLnBrk="1" latinLnBrk="0" hangingPunct="1">
              <a:defRPr sz="960" kern="1200">
                <a:solidFill>
                  <a:schemeClr val="tx1"/>
                </a:solidFill>
                <a:latin typeface="+mn-lt"/>
                <a:ea typeface="+mn-ea"/>
                <a:cs typeface="+mn-cs"/>
              </a:defRPr>
            </a:lvl1pPr>
            <a:lvl2pPr marL="243962" algn="l" defTabSz="487924" rtl="0" eaLnBrk="1" latinLnBrk="0" hangingPunct="1">
              <a:defRPr sz="960" kern="1200">
                <a:solidFill>
                  <a:schemeClr val="tx1"/>
                </a:solidFill>
                <a:latin typeface="+mn-lt"/>
                <a:ea typeface="+mn-ea"/>
                <a:cs typeface="+mn-cs"/>
              </a:defRPr>
            </a:lvl2pPr>
            <a:lvl3pPr marL="487924" algn="l" defTabSz="487924" rtl="0" eaLnBrk="1" latinLnBrk="0" hangingPunct="1">
              <a:defRPr sz="960" kern="1200">
                <a:solidFill>
                  <a:schemeClr val="tx1"/>
                </a:solidFill>
                <a:latin typeface="+mn-lt"/>
                <a:ea typeface="+mn-ea"/>
                <a:cs typeface="+mn-cs"/>
              </a:defRPr>
            </a:lvl3pPr>
            <a:lvl4pPr marL="731886" algn="l" defTabSz="487924" rtl="0" eaLnBrk="1" latinLnBrk="0" hangingPunct="1">
              <a:defRPr sz="960" kern="1200">
                <a:solidFill>
                  <a:schemeClr val="tx1"/>
                </a:solidFill>
                <a:latin typeface="+mn-lt"/>
                <a:ea typeface="+mn-ea"/>
                <a:cs typeface="+mn-cs"/>
              </a:defRPr>
            </a:lvl4pPr>
            <a:lvl5pPr marL="975848" algn="l" defTabSz="487924" rtl="0" eaLnBrk="1" latinLnBrk="0" hangingPunct="1">
              <a:defRPr sz="960" kern="1200">
                <a:solidFill>
                  <a:schemeClr val="tx1"/>
                </a:solidFill>
                <a:latin typeface="+mn-lt"/>
                <a:ea typeface="+mn-ea"/>
                <a:cs typeface="+mn-cs"/>
              </a:defRPr>
            </a:lvl5pPr>
            <a:lvl6pPr marL="1219810" algn="l" defTabSz="487924" rtl="0" eaLnBrk="1" latinLnBrk="0" hangingPunct="1">
              <a:defRPr sz="960" kern="1200">
                <a:solidFill>
                  <a:schemeClr val="tx1"/>
                </a:solidFill>
                <a:latin typeface="+mn-lt"/>
                <a:ea typeface="+mn-ea"/>
                <a:cs typeface="+mn-cs"/>
              </a:defRPr>
            </a:lvl6pPr>
            <a:lvl7pPr marL="1463772" algn="l" defTabSz="487924" rtl="0" eaLnBrk="1" latinLnBrk="0" hangingPunct="1">
              <a:defRPr sz="960" kern="1200">
                <a:solidFill>
                  <a:schemeClr val="tx1"/>
                </a:solidFill>
                <a:latin typeface="+mn-lt"/>
                <a:ea typeface="+mn-ea"/>
                <a:cs typeface="+mn-cs"/>
              </a:defRPr>
            </a:lvl7pPr>
            <a:lvl8pPr marL="1707733" algn="l" defTabSz="487924" rtl="0" eaLnBrk="1" latinLnBrk="0" hangingPunct="1">
              <a:defRPr sz="960" kern="1200">
                <a:solidFill>
                  <a:schemeClr val="tx1"/>
                </a:solidFill>
                <a:latin typeface="+mn-lt"/>
                <a:ea typeface="+mn-ea"/>
                <a:cs typeface="+mn-cs"/>
              </a:defRPr>
            </a:lvl8pPr>
            <a:lvl9pPr marL="1951695" algn="l" defTabSz="487924" rtl="0" eaLnBrk="1" latinLnBrk="0" hangingPunct="1">
              <a:defRPr sz="960" kern="1200">
                <a:solidFill>
                  <a:schemeClr val="tx1"/>
                </a:solidFill>
                <a:latin typeface="+mn-lt"/>
                <a:ea typeface="+mn-ea"/>
                <a:cs typeface="+mn-cs"/>
              </a:defRPr>
            </a:lvl9pPr>
          </a:lstStyle>
          <a:p>
            <a:pPr algn="ctr"/>
            <a:endParaRPr lang="en-US" sz="400"/>
          </a:p>
        </p:txBody>
      </p:sp>
      <p:sp>
        <p:nvSpPr>
          <p:cNvPr id="3" name="Text Placeholder 2">
            <a:extLst>
              <a:ext uri="{FF2B5EF4-FFF2-40B4-BE49-F238E27FC236}">
                <a16:creationId xmlns:a16="http://schemas.microsoft.com/office/drawing/2014/main" id="{EF15B230-4E4B-4A0E-DFA8-0D0CFD078C2F}"/>
              </a:ext>
            </a:extLst>
          </p:cNvPr>
          <p:cNvSpPr>
            <a:spLocks noGrp="1"/>
          </p:cNvSpPr>
          <p:nvPr>
            <p:ph type="body" idx="1"/>
          </p:nvPr>
        </p:nvSpPr>
        <p:spPr>
          <a:xfrm>
            <a:off x="1989634" y="638175"/>
            <a:ext cx="2988766" cy="4038600"/>
          </a:xfrm>
        </p:spPr>
        <p:txBody>
          <a:bodyPr anchor="ctr">
            <a:normAutofit/>
          </a:bodyPr>
          <a:lstStyle>
            <a:defPPr>
              <a:defRPr lang="en-US"/>
            </a:defPPr>
            <a:lvl1pPr marL="0" algn="l" defTabSz="487924" rtl="0" eaLnBrk="1" latinLnBrk="0" hangingPunct="1">
              <a:defRPr sz="960" kern="1200">
                <a:solidFill>
                  <a:schemeClr val="tx1"/>
                </a:solidFill>
                <a:latin typeface="+mn-lt"/>
                <a:ea typeface="+mn-ea"/>
                <a:cs typeface="+mn-cs"/>
              </a:defRPr>
            </a:lvl1pPr>
            <a:lvl2pPr marL="243962" algn="l" defTabSz="487924" rtl="0" eaLnBrk="1" latinLnBrk="0" hangingPunct="1">
              <a:defRPr sz="960" kern="1200">
                <a:solidFill>
                  <a:schemeClr val="tx1"/>
                </a:solidFill>
                <a:latin typeface="+mn-lt"/>
                <a:ea typeface="+mn-ea"/>
                <a:cs typeface="+mn-cs"/>
              </a:defRPr>
            </a:lvl2pPr>
            <a:lvl3pPr marL="487924" algn="l" defTabSz="487924" rtl="0" eaLnBrk="1" latinLnBrk="0" hangingPunct="1">
              <a:defRPr sz="960" kern="1200">
                <a:solidFill>
                  <a:schemeClr val="tx1"/>
                </a:solidFill>
                <a:latin typeface="+mn-lt"/>
                <a:ea typeface="+mn-ea"/>
                <a:cs typeface="+mn-cs"/>
              </a:defRPr>
            </a:lvl3pPr>
            <a:lvl4pPr marL="731886" algn="l" defTabSz="487924" rtl="0" eaLnBrk="1" latinLnBrk="0" hangingPunct="1">
              <a:defRPr sz="960" kern="1200">
                <a:solidFill>
                  <a:schemeClr val="tx1"/>
                </a:solidFill>
                <a:latin typeface="+mn-lt"/>
                <a:ea typeface="+mn-ea"/>
                <a:cs typeface="+mn-cs"/>
              </a:defRPr>
            </a:lvl4pPr>
            <a:lvl5pPr marL="975848" algn="l" defTabSz="487924" rtl="0" eaLnBrk="1" latinLnBrk="0" hangingPunct="1">
              <a:defRPr sz="960" kern="1200">
                <a:solidFill>
                  <a:schemeClr val="tx1"/>
                </a:solidFill>
                <a:latin typeface="+mn-lt"/>
                <a:ea typeface="+mn-ea"/>
                <a:cs typeface="+mn-cs"/>
              </a:defRPr>
            </a:lvl5pPr>
            <a:lvl6pPr marL="1219810" algn="l" defTabSz="487924" rtl="0" eaLnBrk="1" latinLnBrk="0" hangingPunct="1">
              <a:defRPr sz="960" kern="1200">
                <a:solidFill>
                  <a:schemeClr val="tx1"/>
                </a:solidFill>
                <a:latin typeface="+mn-lt"/>
                <a:ea typeface="+mn-ea"/>
                <a:cs typeface="+mn-cs"/>
              </a:defRPr>
            </a:lvl6pPr>
            <a:lvl7pPr marL="1463772" algn="l" defTabSz="487924" rtl="0" eaLnBrk="1" latinLnBrk="0" hangingPunct="1">
              <a:defRPr sz="960" kern="1200">
                <a:solidFill>
                  <a:schemeClr val="tx1"/>
                </a:solidFill>
                <a:latin typeface="+mn-lt"/>
                <a:ea typeface="+mn-ea"/>
                <a:cs typeface="+mn-cs"/>
              </a:defRPr>
            </a:lvl7pPr>
            <a:lvl8pPr marL="1707733" algn="l" defTabSz="487924" rtl="0" eaLnBrk="1" latinLnBrk="0" hangingPunct="1">
              <a:defRPr sz="960" kern="1200">
                <a:solidFill>
                  <a:schemeClr val="tx1"/>
                </a:solidFill>
                <a:latin typeface="+mn-lt"/>
                <a:ea typeface="+mn-ea"/>
                <a:cs typeface="+mn-cs"/>
              </a:defRPr>
            </a:lvl8pPr>
            <a:lvl9pPr marL="1951695" algn="l" defTabSz="487924" rtl="0" eaLnBrk="1" latinLnBrk="0" hangingPunct="1">
              <a:defRPr sz="960" kern="1200">
                <a:solidFill>
                  <a:schemeClr val="tx1"/>
                </a:solidFill>
                <a:latin typeface="+mn-lt"/>
                <a:ea typeface="+mn-ea"/>
                <a:cs typeface="+mn-cs"/>
              </a:defRPr>
            </a:lvl9pPr>
          </a:lstStyle>
          <a:p>
            <a:pPr marL="192654" indent="-192654">
              <a:buAutoNum type="arabicParenBoth"/>
            </a:pPr>
            <a:r>
              <a:rPr lang="en-US" sz="1400" b="1" dirty="0">
                <a:latin typeface="Cambria" panose="02040503050406030204" pitchFamily="18" charset="0"/>
                <a:ea typeface="Cambria" panose="02040503050406030204" pitchFamily="18" charset="0"/>
              </a:rPr>
              <a:t>What plans were in place “pre-entry” to address the issue(s)?</a:t>
            </a:r>
          </a:p>
          <a:p>
            <a:pPr lvl="1"/>
            <a:r>
              <a:rPr lang="en-US" sz="1400" b="1" dirty="0">
                <a:latin typeface="Cambria" panose="02040503050406030204" pitchFamily="18" charset="0"/>
                <a:ea typeface="Cambria" panose="02040503050406030204" pitchFamily="18" charset="0"/>
              </a:rPr>
              <a:t>*Identify issue(s)</a:t>
            </a:r>
          </a:p>
          <a:p>
            <a:pPr lvl="1"/>
            <a:r>
              <a:rPr lang="en-US" sz="1400" b="1" dirty="0">
                <a:latin typeface="Cambria" panose="02040503050406030204" pitchFamily="18" charset="0"/>
                <a:ea typeface="Cambria" panose="02040503050406030204" pitchFamily="18" charset="0"/>
              </a:rPr>
              <a:t>*Pre-planning</a:t>
            </a:r>
          </a:p>
          <a:p>
            <a:pPr lvl="1"/>
            <a:r>
              <a:rPr lang="en-US" sz="1400" b="1" dirty="0">
                <a:latin typeface="Cambria" panose="02040503050406030204" pitchFamily="18" charset="0"/>
                <a:ea typeface="Cambria" panose="02040503050406030204" pitchFamily="18" charset="0"/>
              </a:rPr>
              <a:t>*Training</a:t>
            </a:r>
          </a:p>
          <a:p>
            <a:pPr marL="192654" indent="-192654">
              <a:buAutoNum type="arabicParenBoth"/>
            </a:pPr>
            <a:r>
              <a:rPr lang="en-US" sz="1400" b="1" dirty="0">
                <a:latin typeface="Cambria" panose="02040503050406030204" pitchFamily="18" charset="0"/>
                <a:ea typeface="Cambria" panose="02040503050406030204" pitchFamily="18" charset="0"/>
              </a:rPr>
              <a:t>Under those plans, what should have happened?</a:t>
            </a:r>
          </a:p>
          <a:p>
            <a:pPr marL="192654" indent="-192654">
              <a:buAutoNum type="arabicParenBoth"/>
            </a:pPr>
            <a:r>
              <a:rPr lang="en-US" sz="1400" b="1" dirty="0">
                <a:latin typeface="Cambria" panose="02040503050406030204" pitchFamily="18" charset="0"/>
                <a:ea typeface="Cambria" panose="02040503050406030204" pitchFamily="18" charset="0"/>
              </a:rPr>
              <a:t>What actually happened?</a:t>
            </a:r>
          </a:p>
          <a:p>
            <a:pPr marL="192654" indent="-192654">
              <a:buAutoNum type="arabicParenBoth"/>
            </a:pPr>
            <a:r>
              <a:rPr lang="en-US" sz="1400" b="1" dirty="0">
                <a:latin typeface="Cambria" panose="02040503050406030204" pitchFamily="18" charset="0"/>
                <a:ea typeface="Cambria" panose="02040503050406030204" pitchFamily="18" charset="0"/>
              </a:rPr>
              <a:t>Why did it happen that way?</a:t>
            </a:r>
          </a:p>
          <a:p>
            <a:pPr marL="192654" indent="-192654">
              <a:buAutoNum type="arabicParenBoth"/>
            </a:pPr>
            <a:r>
              <a:rPr lang="en-US" sz="1400" b="1" dirty="0">
                <a:latin typeface="Cambria" panose="02040503050406030204" pitchFamily="18" charset="0"/>
                <a:ea typeface="Cambria" panose="02040503050406030204" pitchFamily="18" charset="0"/>
              </a:rPr>
              <a:t>How can we improve our response next time?</a:t>
            </a:r>
          </a:p>
          <a:p>
            <a:pPr marL="192654" indent="-192654">
              <a:buAutoNum type="arabicParenBoth"/>
            </a:pPr>
            <a:r>
              <a:rPr lang="en-US" sz="1400" b="1" dirty="0">
                <a:latin typeface="Cambria" panose="02040503050406030204" pitchFamily="18" charset="0"/>
                <a:ea typeface="Cambria" panose="02040503050406030204" pitchFamily="18" charset="0"/>
              </a:rPr>
              <a:t>What went well?</a:t>
            </a:r>
          </a:p>
          <a:p>
            <a:pPr marL="192654" indent="-192654">
              <a:buAutoNum type="arabicParenBoth"/>
            </a:pPr>
            <a:r>
              <a:rPr lang="en-US" sz="1400" b="1" dirty="0">
                <a:latin typeface="Cambria" panose="02040503050406030204" pitchFamily="18" charset="0"/>
                <a:ea typeface="Cambria" panose="02040503050406030204" pitchFamily="18" charset="0"/>
              </a:rPr>
              <a:t>Reflections</a:t>
            </a:r>
          </a:p>
        </p:txBody>
      </p:sp>
    </p:spTree>
    <p:extLst>
      <p:ext uri="{BB962C8B-B14F-4D97-AF65-F5344CB8AC3E}">
        <p14:creationId xmlns:p14="http://schemas.microsoft.com/office/powerpoint/2010/main" val="145443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D24BFD5-D814-402B-B6C4-EEF6AE14B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14425"/>
            <a:ext cx="5078730" cy="2857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87924" rtl="0" eaLnBrk="1" latinLnBrk="0" hangingPunct="1">
              <a:defRPr sz="960" kern="1200">
                <a:solidFill>
                  <a:schemeClr val="tx1"/>
                </a:solidFill>
                <a:latin typeface="+mn-lt"/>
                <a:ea typeface="+mn-ea"/>
                <a:cs typeface="+mn-cs"/>
              </a:defRPr>
            </a:lvl1pPr>
            <a:lvl2pPr marL="243962" algn="l" defTabSz="487924" rtl="0" eaLnBrk="1" latinLnBrk="0" hangingPunct="1">
              <a:defRPr sz="960" kern="1200">
                <a:solidFill>
                  <a:schemeClr val="tx1"/>
                </a:solidFill>
                <a:latin typeface="+mn-lt"/>
                <a:ea typeface="+mn-ea"/>
                <a:cs typeface="+mn-cs"/>
              </a:defRPr>
            </a:lvl2pPr>
            <a:lvl3pPr marL="487924" algn="l" defTabSz="487924" rtl="0" eaLnBrk="1" latinLnBrk="0" hangingPunct="1">
              <a:defRPr sz="960" kern="1200">
                <a:solidFill>
                  <a:schemeClr val="tx1"/>
                </a:solidFill>
                <a:latin typeface="+mn-lt"/>
                <a:ea typeface="+mn-ea"/>
                <a:cs typeface="+mn-cs"/>
              </a:defRPr>
            </a:lvl3pPr>
            <a:lvl4pPr marL="731886" algn="l" defTabSz="487924" rtl="0" eaLnBrk="1" latinLnBrk="0" hangingPunct="1">
              <a:defRPr sz="960" kern="1200">
                <a:solidFill>
                  <a:schemeClr val="tx1"/>
                </a:solidFill>
                <a:latin typeface="+mn-lt"/>
                <a:ea typeface="+mn-ea"/>
                <a:cs typeface="+mn-cs"/>
              </a:defRPr>
            </a:lvl4pPr>
            <a:lvl5pPr marL="975848" algn="l" defTabSz="487924" rtl="0" eaLnBrk="1" latinLnBrk="0" hangingPunct="1">
              <a:defRPr sz="960" kern="1200">
                <a:solidFill>
                  <a:schemeClr val="tx1"/>
                </a:solidFill>
                <a:latin typeface="+mn-lt"/>
                <a:ea typeface="+mn-ea"/>
                <a:cs typeface="+mn-cs"/>
              </a:defRPr>
            </a:lvl5pPr>
            <a:lvl6pPr marL="1219810" algn="l" defTabSz="487924" rtl="0" eaLnBrk="1" latinLnBrk="0" hangingPunct="1">
              <a:defRPr sz="960" kern="1200">
                <a:solidFill>
                  <a:schemeClr val="tx1"/>
                </a:solidFill>
                <a:latin typeface="+mn-lt"/>
                <a:ea typeface="+mn-ea"/>
                <a:cs typeface="+mn-cs"/>
              </a:defRPr>
            </a:lvl6pPr>
            <a:lvl7pPr marL="1463772" algn="l" defTabSz="487924" rtl="0" eaLnBrk="1" latinLnBrk="0" hangingPunct="1">
              <a:defRPr sz="960" kern="1200">
                <a:solidFill>
                  <a:schemeClr val="tx1"/>
                </a:solidFill>
                <a:latin typeface="+mn-lt"/>
                <a:ea typeface="+mn-ea"/>
                <a:cs typeface="+mn-cs"/>
              </a:defRPr>
            </a:lvl7pPr>
            <a:lvl8pPr marL="1707733" algn="l" defTabSz="487924" rtl="0" eaLnBrk="1" latinLnBrk="0" hangingPunct="1">
              <a:defRPr sz="960" kern="1200">
                <a:solidFill>
                  <a:schemeClr val="tx1"/>
                </a:solidFill>
                <a:latin typeface="+mn-lt"/>
                <a:ea typeface="+mn-ea"/>
                <a:cs typeface="+mn-cs"/>
              </a:defRPr>
            </a:lvl8pPr>
            <a:lvl9pPr marL="1951695" algn="l" defTabSz="487924" rtl="0" eaLnBrk="1" latinLnBrk="0" hangingPunct="1">
              <a:defRPr sz="960" kern="1200">
                <a:solidFill>
                  <a:schemeClr val="tx1"/>
                </a:solidFill>
                <a:latin typeface="+mn-lt"/>
                <a:ea typeface="+mn-ea"/>
                <a:cs typeface="+mn-cs"/>
              </a:defRPr>
            </a:lvl9pPr>
          </a:lstStyle>
          <a:p>
            <a:pPr algn="ctr"/>
            <a:endParaRPr lang="en-US" sz="400"/>
          </a:p>
        </p:txBody>
      </p:sp>
      <p:sp>
        <p:nvSpPr>
          <p:cNvPr id="2" name="Title 1">
            <a:extLst>
              <a:ext uri="{FF2B5EF4-FFF2-40B4-BE49-F238E27FC236}">
                <a16:creationId xmlns:a16="http://schemas.microsoft.com/office/drawing/2014/main" id="{2605FB15-CA7E-BC11-610B-7684B2AEED6A}"/>
              </a:ext>
            </a:extLst>
          </p:cNvPr>
          <p:cNvSpPr>
            <a:spLocks noGrp="1"/>
          </p:cNvSpPr>
          <p:nvPr>
            <p:ph type="ctrTitle" idx="4294967295"/>
          </p:nvPr>
        </p:nvSpPr>
        <p:spPr>
          <a:xfrm>
            <a:off x="349250" y="1582076"/>
            <a:ext cx="2513661" cy="1418299"/>
          </a:xfrm>
        </p:spPr>
        <p:txBody>
          <a:bodyPr vert="horz" lIns="38100" tIns="19050" rIns="38100" bIns="19050" rtlCol="0" anchor="b">
            <a:normAutofit fontScale="90000"/>
          </a:bodyPr>
          <a:lstStyle>
            <a:defPPr>
              <a:defRPr lang="en-US"/>
            </a:defPPr>
            <a:lvl1pPr marL="0" algn="l" defTabSz="487924" rtl="0" eaLnBrk="1" latinLnBrk="0" hangingPunct="1">
              <a:defRPr sz="960" kern="1200">
                <a:solidFill>
                  <a:schemeClr val="tx1"/>
                </a:solidFill>
                <a:latin typeface="+mn-lt"/>
                <a:ea typeface="+mn-ea"/>
                <a:cs typeface="+mn-cs"/>
              </a:defRPr>
            </a:lvl1pPr>
            <a:lvl2pPr marL="243962" algn="l" defTabSz="487924" rtl="0" eaLnBrk="1" latinLnBrk="0" hangingPunct="1">
              <a:defRPr sz="960" kern="1200">
                <a:solidFill>
                  <a:schemeClr val="tx1"/>
                </a:solidFill>
                <a:latin typeface="+mn-lt"/>
                <a:ea typeface="+mn-ea"/>
                <a:cs typeface="+mn-cs"/>
              </a:defRPr>
            </a:lvl2pPr>
            <a:lvl3pPr marL="487924" algn="l" defTabSz="487924" rtl="0" eaLnBrk="1" latinLnBrk="0" hangingPunct="1">
              <a:defRPr sz="960" kern="1200">
                <a:solidFill>
                  <a:schemeClr val="tx1"/>
                </a:solidFill>
                <a:latin typeface="+mn-lt"/>
                <a:ea typeface="+mn-ea"/>
                <a:cs typeface="+mn-cs"/>
              </a:defRPr>
            </a:lvl3pPr>
            <a:lvl4pPr marL="731886" algn="l" defTabSz="487924" rtl="0" eaLnBrk="1" latinLnBrk="0" hangingPunct="1">
              <a:defRPr sz="960" kern="1200">
                <a:solidFill>
                  <a:schemeClr val="tx1"/>
                </a:solidFill>
                <a:latin typeface="+mn-lt"/>
                <a:ea typeface="+mn-ea"/>
                <a:cs typeface="+mn-cs"/>
              </a:defRPr>
            </a:lvl4pPr>
            <a:lvl5pPr marL="975848" algn="l" defTabSz="487924" rtl="0" eaLnBrk="1" latinLnBrk="0" hangingPunct="1">
              <a:defRPr sz="960" kern="1200">
                <a:solidFill>
                  <a:schemeClr val="tx1"/>
                </a:solidFill>
                <a:latin typeface="+mn-lt"/>
                <a:ea typeface="+mn-ea"/>
                <a:cs typeface="+mn-cs"/>
              </a:defRPr>
            </a:lvl5pPr>
            <a:lvl6pPr marL="1219810" algn="l" defTabSz="487924" rtl="0" eaLnBrk="1" latinLnBrk="0" hangingPunct="1">
              <a:defRPr sz="960" kern="1200">
                <a:solidFill>
                  <a:schemeClr val="tx1"/>
                </a:solidFill>
                <a:latin typeface="+mn-lt"/>
                <a:ea typeface="+mn-ea"/>
                <a:cs typeface="+mn-cs"/>
              </a:defRPr>
            </a:lvl6pPr>
            <a:lvl7pPr marL="1463772" algn="l" defTabSz="487924" rtl="0" eaLnBrk="1" latinLnBrk="0" hangingPunct="1">
              <a:defRPr sz="960" kern="1200">
                <a:solidFill>
                  <a:schemeClr val="tx1"/>
                </a:solidFill>
                <a:latin typeface="+mn-lt"/>
                <a:ea typeface="+mn-ea"/>
                <a:cs typeface="+mn-cs"/>
              </a:defRPr>
            </a:lvl7pPr>
            <a:lvl8pPr marL="1707733" algn="l" defTabSz="487924" rtl="0" eaLnBrk="1" latinLnBrk="0" hangingPunct="1">
              <a:defRPr sz="960" kern="1200">
                <a:solidFill>
                  <a:schemeClr val="tx1"/>
                </a:solidFill>
                <a:latin typeface="+mn-lt"/>
                <a:ea typeface="+mn-ea"/>
                <a:cs typeface="+mn-cs"/>
              </a:defRPr>
            </a:lvl8pPr>
            <a:lvl9pPr marL="1951695" algn="l" defTabSz="487924" rtl="0" eaLnBrk="1" latinLnBrk="0" hangingPunct="1">
              <a:defRPr sz="960" kern="1200">
                <a:solidFill>
                  <a:schemeClr val="tx1"/>
                </a:solidFill>
                <a:latin typeface="+mn-lt"/>
                <a:ea typeface="+mn-ea"/>
                <a:cs typeface="+mn-cs"/>
              </a:defRPr>
            </a:lvl9pPr>
          </a:lstStyle>
          <a:p>
            <a:br>
              <a:rPr lang="en-US" sz="1292" b="1" kern="1200" dirty="0">
                <a:solidFill>
                  <a:schemeClr val="tx1"/>
                </a:solidFill>
                <a:latin typeface="+mj-lt"/>
                <a:ea typeface="+mj-ea"/>
                <a:cs typeface="+mj-cs"/>
              </a:rPr>
            </a:br>
            <a:br>
              <a:rPr lang="en-US" sz="2000" b="1" kern="1200" dirty="0">
                <a:solidFill>
                  <a:schemeClr val="tx1"/>
                </a:solidFill>
                <a:latin typeface="Cambria" panose="02040503050406030204" pitchFamily="18" charset="0"/>
                <a:ea typeface="Cambria" panose="02040503050406030204" pitchFamily="18" charset="0"/>
                <a:cs typeface="+mj-cs"/>
              </a:rPr>
            </a:br>
            <a:br>
              <a:rPr lang="en-US" sz="2000" b="1" kern="1200" dirty="0">
                <a:solidFill>
                  <a:schemeClr val="tx1"/>
                </a:solidFill>
                <a:latin typeface="Cambria" panose="02040503050406030204" pitchFamily="18" charset="0"/>
                <a:ea typeface="Cambria" panose="02040503050406030204" pitchFamily="18" charset="0"/>
                <a:cs typeface="+mj-cs"/>
              </a:rPr>
            </a:br>
            <a:br>
              <a:rPr lang="en-US" sz="2000" b="1" kern="1200" dirty="0">
                <a:solidFill>
                  <a:schemeClr val="tx1"/>
                </a:solidFill>
                <a:latin typeface="Cambria" panose="02040503050406030204" pitchFamily="18" charset="0"/>
                <a:ea typeface="Cambria" panose="02040503050406030204" pitchFamily="18" charset="0"/>
                <a:cs typeface="+mj-cs"/>
              </a:rPr>
            </a:br>
            <a:br>
              <a:rPr lang="en-US" sz="2000" b="1" kern="1200" dirty="0">
                <a:solidFill>
                  <a:schemeClr val="tx1"/>
                </a:solidFill>
                <a:latin typeface="Cambria" panose="02040503050406030204" pitchFamily="18" charset="0"/>
                <a:ea typeface="Cambria" panose="02040503050406030204" pitchFamily="18" charset="0"/>
                <a:cs typeface="+mj-cs"/>
              </a:rPr>
            </a:br>
            <a:br>
              <a:rPr lang="en-US" sz="2000" b="1" kern="1200" dirty="0">
                <a:solidFill>
                  <a:schemeClr val="tx1"/>
                </a:solidFill>
                <a:latin typeface="Cambria" panose="02040503050406030204" pitchFamily="18" charset="0"/>
                <a:ea typeface="Cambria" panose="02040503050406030204" pitchFamily="18" charset="0"/>
                <a:cs typeface="+mj-cs"/>
              </a:rPr>
            </a:br>
            <a:br>
              <a:rPr lang="en-US" sz="2000" b="1" kern="1200" dirty="0">
                <a:solidFill>
                  <a:schemeClr val="tx1"/>
                </a:solidFill>
                <a:latin typeface="Cambria" panose="02040503050406030204" pitchFamily="18" charset="0"/>
                <a:ea typeface="Cambria" panose="02040503050406030204" pitchFamily="18" charset="0"/>
                <a:cs typeface="+mj-cs"/>
              </a:rPr>
            </a:br>
            <a:r>
              <a:rPr lang="en-US" sz="2000" b="1" kern="1200" dirty="0">
                <a:solidFill>
                  <a:schemeClr val="tx1"/>
                </a:solidFill>
                <a:latin typeface="Cambria" panose="02040503050406030204" pitchFamily="18" charset="0"/>
                <a:ea typeface="Cambria" panose="02040503050406030204" pitchFamily="18" charset="0"/>
                <a:cs typeface="+mj-cs"/>
              </a:rPr>
              <a:t>What Steps Might An Agency (Your Agency) Implement to Reduce or Eliminate the Possibility of Similar Events Occurring?</a:t>
            </a:r>
            <a:endParaRPr lang="en-US" sz="2000" kern="1200" dirty="0">
              <a:solidFill>
                <a:schemeClr val="tx1"/>
              </a:solidFill>
              <a:latin typeface="Cambria" panose="02040503050406030204" pitchFamily="18" charset="0"/>
              <a:ea typeface="Cambria" panose="02040503050406030204" pitchFamily="18" charset="0"/>
              <a:cs typeface="+mj-cs"/>
            </a:endParaRPr>
          </a:p>
        </p:txBody>
      </p:sp>
      <p:sp>
        <p:nvSpPr>
          <p:cNvPr id="9" name="Rectangle 8">
            <a:extLst>
              <a:ext uri="{FF2B5EF4-FFF2-40B4-BE49-F238E27FC236}">
                <a16:creationId xmlns:a16="http://schemas.microsoft.com/office/drawing/2014/main" id="{36FED7E8-9A97-475F-9FA4-113410D44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0891" y="1544127"/>
            <a:ext cx="1519859" cy="1848386"/>
          </a:xfrm>
          <a:custGeom>
            <a:avLst/>
            <a:gdLst>
              <a:gd name="connsiteX0" fmla="*/ 0 w 1519859"/>
              <a:gd name="connsiteY0" fmla="*/ 0 h 1848386"/>
              <a:gd name="connsiteX1" fmla="*/ 521818 w 1519859"/>
              <a:gd name="connsiteY1" fmla="*/ 0 h 1848386"/>
              <a:gd name="connsiteX2" fmla="*/ 1028438 w 1519859"/>
              <a:gd name="connsiteY2" fmla="*/ 0 h 1848386"/>
              <a:gd name="connsiteX3" fmla="*/ 1519859 w 1519859"/>
              <a:gd name="connsiteY3" fmla="*/ 0 h 1848386"/>
              <a:gd name="connsiteX4" fmla="*/ 1519859 w 1519859"/>
              <a:gd name="connsiteY4" fmla="*/ 653096 h 1848386"/>
              <a:gd name="connsiteX5" fmla="*/ 1519859 w 1519859"/>
              <a:gd name="connsiteY5" fmla="*/ 1306193 h 1848386"/>
              <a:gd name="connsiteX6" fmla="*/ 1519859 w 1519859"/>
              <a:gd name="connsiteY6" fmla="*/ 1848386 h 1848386"/>
              <a:gd name="connsiteX7" fmla="*/ 982842 w 1519859"/>
              <a:gd name="connsiteY7" fmla="*/ 1848386 h 1848386"/>
              <a:gd name="connsiteX8" fmla="*/ 506620 w 1519859"/>
              <a:gd name="connsiteY8" fmla="*/ 1848386 h 1848386"/>
              <a:gd name="connsiteX9" fmla="*/ 0 w 1519859"/>
              <a:gd name="connsiteY9" fmla="*/ 1848386 h 1848386"/>
              <a:gd name="connsiteX10" fmla="*/ 0 w 1519859"/>
              <a:gd name="connsiteY10" fmla="*/ 1250741 h 1848386"/>
              <a:gd name="connsiteX11" fmla="*/ 0 w 1519859"/>
              <a:gd name="connsiteY11" fmla="*/ 653096 h 1848386"/>
              <a:gd name="connsiteX12" fmla="*/ 0 w 1519859"/>
              <a:gd name="connsiteY12" fmla="*/ 0 h 1848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9859" h="1848386" fill="none" extrusionOk="0">
                <a:moveTo>
                  <a:pt x="0" y="0"/>
                </a:moveTo>
                <a:cubicBezTo>
                  <a:pt x="170955" y="25631"/>
                  <a:pt x="386070" y="20926"/>
                  <a:pt x="521818" y="0"/>
                </a:cubicBezTo>
                <a:cubicBezTo>
                  <a:pt x="657566" y="-20926"/>
                  <a:pt x="854683" y="10914"/>
                  <a:pt x="1028438" y="0"/>
                </a:cubicBezTo>
                <a:cubicBezTo>
                  <a:pt x="1202193" y="-10914"/>
                  <a:pt x="1359661" y="-14463"/>
                  <a:pt x="1519859" y="0"/>
                </a:cubicBezTo>
                <a:cubicBezTo>
                  <a:pt x="1504169" y="196449"/>
                  <a:pt x="1510990" y="379000"/>
                  <a:pt x="1519859" y="653096"/>
                </a:cubicBezTo>
                <a:cubicBezTo>
                  <a:pt x="1528728" y="927192"/>
                  <a:pt x="1511098" y="1174550"/>
                  <a:pt x="1519859" y="1306193"/>
                </a:cubicBezTo>
                <a:cubicBezTo>
                  <a:pt x="1528620" y="1437836"/>
                  <a:pt x="1493681" y="1612702"/>
                  <a:pt x="1519859" y="1848386"/>
                </a:cubicBezTo>
                <a:cubicBezTo>
                  <a:pt x="1409435" y="1860607"/>
                  <a:pt x="1191866" y="1861139"/>
                  <a:pt x="982842" y="1848386"/>
                </a:cubicBezTo>
                <a:cubicBezTo>
                  <a:pt x="773818" y="1835633"/>
                  <a:pt x="639273" y="1867198"/>
                  <a:pt x="506620" y="1848386"/>
                </a:cubicBezTo>
                <a:cubicBezTo>
                  <a:pt x="373967" y="1829574"/>
                  <a:pt x="183269" y="1867051"/>
                  <a:pt x="0" y="1848386"/>
                </a:cubicBezTo>
                <a:cubicBezTo>
                  <a:pt x="-398" y="1621203"/>
                  <a:pt x="24660" y="1480828"/>
                  <a:pt x="0" y="1250741"/>
                </a:cubicBezTo>
                <a:cubicBezTo>
                  <a:pt x="-24660" y="1020654"/>
                  <a:pt x="3845" y="874758"/>
                  <a:pt x="0" y="653096"/>
                </a:cubicBezTo>
                <a:cubicBezTo>
                  <a:pt x="-3845" y="431435"/>
                  <a:pt x="13670" y="220133"/>
                  <a:pt x="0" y="0"/>
                </a:cubicBezTo>
                <a:close/>
              </a:path>
              <a:path w="1519859" h="1848386" stroke="0" extrusionOk="0">
                <a:moveTo>
                  <a:pt x="0" y="0"/>
                </a:moveTo>
                <a:cubicBezTo>
                  <a:pt x="135481" y="-9811"/>
                  <a:pt x="283490" y="3334"/>
                  <a:pt x="476222" y="0"/>
                </a:cubicBezTo>
                <a:cubicBezTo>
                  <a:pt x="668954" y="-3334"/>
                  <a:pt x="720559" y="15590"/>
                  <a:pt x="952445" y="0"/>
                </a:cubicBezTo>
                <a:cubicBezTo>
                  <a:pt x="1184331" y="-15590"/>
                  <a:pt x="1270698" y="14887"/>
                  <a:pt x="1519859" y="0"/>
                </a:cubicBezTo>
                <a:cubicBezTo>
                  <a:pt x="1532954" y="277010"/>
                  <a:pt x="1531446" y="450030"/>
                  <a:pt x="1519859" y="634613"/>
                </a:cubicBezTo>
                <a:cubicBezTo>
                  <a:pt x="1508272" y="819196"/>
                  <a:pt x="1509389" y="1025768"/>
                  <a:pt x="1519859" y="1232257"/>
                </a:cubicBezTo>
                <a:cubicBezTo>
                  <a:pt x="1530329" y="1438746"/>
                  <a:pt x="1543357" y="1635266"/>
                  <a:pt x="1519859" y="1848386"/>
                </a:cubicBezTo>
                <a:cubicBezTo>
                  <a:pt x="1400869" y="1873783"/>
                  <a:pt x="1092130" y="1861061"/>
                  <a:pt x="982842" y="1848386"/>
                </a:cubicBezTo>
                <a:cubicBezTo>
                  <a:pt x="873554" y="1835711"/>
                  <a:pt x="647050" y="1833968"/>
                  <a:pt x="461024" y="1848386"/>
                </a:cubicBezTo>
                <a:cubicBezTo>
                  <a:pt x="274998" y="1862804"/>
                  <a:pt x="205125" y="1866511"/>
                  <a:pt x="0" y="1848386"/>
                </a:cubicBezTo>
                <a:cubicBezTo>
                  <a:pt x="-13299" y="1608682"/>
                  <a:pt x="-1535" y="1351666"/>
                  <a:pt x="0" y="1213773"/>
                </a:cubicBezTo>
                <a:cubicBezTo>
                  <a:pt x="1535" y="1075880"/>
                  <a:pt x="-27744" y="857225"/>
                  <a:pt x="0" y="579161"/>
                </a:cubicBezTo>
                <a:cubicBezTo>
                  <a:pt x="27744" y="301097"/>
                  <a:pt x="6653" y="209794"/>
                  <a:pt x="0" y="0"/>
                </a:cubicBezTo>
                <a:close/>
              </a:path>
            </a:pathLst>
          </a:custGeom>
          <a:solidFill>
            <a:schemeClr val="accent2"/>
          </a:solidFill>
          <a:ln w="57150">
            <a:solidFill>
              <a:schemeClr val="accent2"/>
            </a:solidFill>
            <a:extLst>
              <a:ext uri="{C807C97D-BFC1-408E-A445-0C87EB9F89A2}">
                <ask:lineSketchStyleProps xmlns:ask="http://schemas.microsoft.com/office/drawing/2018/sketchyshapes" xmlns="" sd="68728339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87924" rtl="0" eaLnBrk="1" latinLnBrk="0" hangingPunct="1">
              <a:defRPr sz="960" kern="1200">
                <a:solidFill>
                  <a:schemeClr val="tx1"/>
                </a:solidFill>
                <a:latin typeface="+mn-lt"/>
                <a:ea typeface="+mn-ea"/>
                <a:cs typeface="+mn-cs"/>
              </a:defRPr>
            </a:lvl1pPr>
            <a:lvl2pPr marL="243962" algn="l" defTabSz="487924" rtl="0" eaLnBrk="1" latinLnBrk="0" hangingPunct="1">
              <a:defRPr sz="960" kern="1200">
                <a:solidFill>
                  <a:schemeClr val="tx1"/>
                </a:solidFill>
                <a:latin typeface="+mn-lt"/>
                <a:ea typeface="+mn-ea"/>
                <a:cs typeface="+mn-cs"/>
              </a:defRPr>
            </a:lvl2pPr>
            <a:lvl3pPr marL="487924" algn="l" defTabSz="487924" rtl="0" eaLnBrk="1" latinLnBrk="0" hangingPunct="1">
              <a:defRPr sz="960" kern="1200">
                <a:solidFill>
                  <a:schemeClr val="tx1"/>
                </a:solidFill>
                <a:latin typeface="+mn-lt"/>
                <a:ea typeface="+mn-ea"/>
                <a:cs typeface="+mn-cs"/>
              </a:defRPr>
            </a:lvl3pPr>
            <a:lvl4pPr marL="731886" algn="l" defTabSz="487924" rtl="0" eaLnBrk="1" latinLnBrk="0" hangingPunct="1">
              <a:defRPr sz="960" kern="1200">
                <a:solidFill>
                  <a:schemeClr val="tx1"/>
                </a:solidFill>
                <a:latin typeface="+mn-lt"/>
                <a:ea typeface="+mn-ea"/>
                <a:cs typeface="+mn-cs"/>
              </a:defRPr>
            </a:lvl4pPr>
            <a:lvl5pPr marL="975848" algn="l" defTabSz="487924" rtl="0" eaLnBrk="1" latinLnBrk="0" hangingPunct="1">
              <a:defRPr sz="960" kern="1200">
                <a:solidFill>
                  <a:schemeClr val="tx1"/>
                </a:solidFill>
                <a:latin typeface="+mn-lt"/>
                <a:ea typeface="+mn-ea"/>
                <a:cs typeface="+mn-cs"/>
              </a:defRPr>
            </a:lvl5pPr>
            <a:lvl6pPr marL="1219810" algn="l" defTabSz="487924" rtl="0" eaLnBrk="1" latinLnBrk="0" hangingPunct="1">
              <a:defRPr sz="960" kern="1200">
                <a:solidFill>
                  <a:schemeClr val="tx1"/>
                </a:solidFill>
                <a:latin typeface="+mn-lt"/>
                <a:ea typeface="+mn-ea"/>
                <a:cs typeface="+mn-cs"/>
              </a:defRPr>
            </a:lvl6pPr>
            <a:lvl7pPr marL="1463772" algn="l" defTabSz="487924" rtl="0" eaLnBrk="1" latinLnBrk="0" hangingPunct="1">
              <a:defRPr sz="960" kern="1200">
                <a:solidFill>
                  <a:schemeClr val="tx1"/>
                </a:solidFill>
                <a:latin typeface="+mn-lt"/>
                <a:ea typeface="+mn-ea"/>
                <a:cs typeface="+mn-cs"/>
              </a:defRPr>
            </a:lvl7pPr>
            <a:lvl8pPr marL="1707733" algn="l" defTabSz="487924" rtl="0" eaLnBrk="1" latinLnBrk="0" hangingPunct="1">
              <a:defRPr sz="960" kern="1200">
                <a:solidFill>
                  <a:schemeClr val="tx1"/>
                </a:solidFill>
                <a:latin typeface="+mn-lt"/>
                <a:ea typeface="+mn-ea"/>
                <a:cs typeface="+mn-cs"/>
              </a:defRPr>
            </a:lvl8pPr>
            <a:lvl9pPr marL="1951695" algn="l" defTabSz="487924" rtl="0" eaLnBrk="1" latinLnBrk="0" hangingPunct="1">
              <a:defRPr sz="960" kern="1200">
                <a:solidFill>
                  <a:schemeClr val="tx1"/>
                </a:solidFill>
                <a:latin typeface="+mn-lt"/>
                <a:ea typeface="+mn-ea"/>
                <a:cs typeface="+mn-cs"/>
              </a:defRPr>
            </a:lvl9pPr>
          </a:lstStyle>
          <a:p>
            <a:pPr algn="ctr"/>
            <a:endParaRPr lang="en-US" sz="400"/>
          </a:p>
        </p:txBody>
      </p:sp>
      <p:sp>
        <p:nvSpPr>
          <p:cNvPr id="11" name="sketch line">
            <a:extLst>
              <a:ext uri="{FF2B5EF4-FFF2-40B4-BE49-F238E27FC236}">
                <a16:creationId xmlns:a16="http://schemas.microsoft.com/office/drawing/2014/main" id="{2A39B854-4B6C-4F7F-A602-6F97770CE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250" y="3381083"/>
            <a:ext cx="2617470" cy="762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fill="none" extrusionOk="0">
                <a:moveTo>
                  <a:pt x="0" y="0"/>
                </a:moveTo>
                <a:cubicBezTo>
                  <a:pt x="4791" y="327"/>
                  <a:pt x="6400" y="69"/>
                  <a:pt x="10000" y="0"/>
                </a:cubicBezTo>
                <a:cubicBezTo>
                  <a:pt x="9955" y="3464"/>
                  <a:pt x="10081" y="7866"/>
                  <a:pt x="10000" y="10000"/>
                </a:cubicBezTo>
                <a:cubicBezTo>
                  <a:pt x="6219" y="9793"/>
                  <a:pt x="4034" y="10351"/>
                  <a:pt x="0" y="10000"/>
                </a:cubicBezTo>
                <a:cubicBezTo>
                  <a:pt x="454" y="6185"/>
                  <a:pt x="74" y="2352"/>
                  <a:pt x="0" y="0"/>
                </a:cubicBezTo>
                <a:close/>
              </a:path>
              <a:path w="10000" h="10000" stroke="0" extrusionOk="0">
                <a:moveTo>
                  <a:pt x="0" y="0"/>
                </a:moveTo>
                <a:cubicBezTo>
                  <a:pt x="3868" y="-313"/>
                  <a:pt x="7744" y="7"/>
                  <a:pt x="10000" y="0"/>
                </a:cubicBezTo>
                <a:cubicBezTo>
                  <a:pt x="10451" y="4945"/>
                  <a:pt x="10100" y="5440"/>
                  <a:pt x="10000" y="10000"/>
                </a:cubicBezTo>
                <a:cubicBezTo>
                  <a:pt x="7056" y="10499"/>
                  <a:pt x="4749" y="10060"/>
                  <a:pt x="0" y="10000"/>
                </a:cubicBezTo>
                <a:cubicBezTo>
                  <a:pt x="-33" y="7118"/>
                  <a:pt x="-309" y="315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87924" rtl="0" eaLnBrk="1" latinLnBrk="0" hangingPunct="1">
              <a:defRPr sz="960" kern="1200">
                <a:solidFill>
                  <a:schemeClr val="tx1"/>
                </a:solidFill>
                <a:latin typeface="+mn-lt"/>
                <a:ea typeface="+mn-ea"/>
                <a:cs typeface="+mn-cs"/>
              </a:defRPr>
            </a:lvl1pPr>
            <a:lvl2pPr marL="243962" algn="l" defTabSz="487924" rtl="0" eaLnBrk="1" latinLnBrk="0" hangingPunct="1">
              <a:defRPr sz="960" kern="1200">
                <a:solidFill>
                  <a:schemeClr val="tx1"/>
                </a:solidFill>
                <a:latin typeface="+mn-lt"/>
                <a:ea typeface="+mn-ea"/>
                <a:cs typeface="+mn-cs"/>
              </a:defRPr>
            </a:lvl2pPr>
            <a:lvl3pPr marL="487924" algn="l" defTabSz="487924" rtl="0" eaLnBrk="1" latinLnBrk="0" hangingPunct="1">
              <a:defRPr sz="960" kern="1200">
                <a:solidFill>
                  <a:schemeClr val="tx1"/>
                </a:solidFill>
                <a:latin typeface="+mn-lt"/>
                <a:ea typeface="+mn-ea"/>
                <a:cs typeface="+mn-cs"/>
              </a:defRPr>
            </a:lvl3pPr>
            <a:lvl4pPr marL="731886" algn="l" defTabSz="487924" rtl="0" eaLnBrk="1" latinLnBrk="0" hangingPunct="1">
              <a:defRPr sz="960" kern="1200">
                <a:solidFill>
                  <a:schemeClr val="tx1"/>
                </a:solidFill>
                <a:latin typeface="+mn-lt"/>
                <a:ea typeface="+mn-ea"/>
                <a:cs typeface="+mn-cs"/>
              </a:defRPr>
            </a:lvl4pPr>
            <a:lvl5pPr marL="975848" algn="l" defTabSz="487924" rtl="0" eaLnBrk="1" latinLnBrk="0" hangingPunct="1">
              <a:defRPr sz="960" kern="1200">
                <a:solidFill>
                  <a:schemeClr val="tx1"/>
                </a:solidFill>
                <a:latin typeface="+mn-lt"/>
                <a:ea typeface="+mn-ea"/>
                <a:cs typeface="+mn-cs"/>
              </a:defRPr>
            </a:lvl5pPr>
            <a:lvl6pPr marL="1219810" algn="l" defTabSz="487924" rtl="0" eaLnBrk="1" latinLnBrk="0" hangingPunct="1">
              <a:defRPr sz="960" kern="1200">
                <a:solidFill>
                  <a:schemeClr val="tx1"/>
                </a:solidFill>
                <a:latin typeface="+mn-lt"/>
                <a:ea typeface="+mn-ea"/>
                <a:cs typeface="+mn-cs"/>
              </a:defRPr>
            </a:lvl6pPr>
            <a:lvl7pPr marL="1463772" algn="l" defTabSz="487924" rtl="0" eaLnBrk="1" latinLnBrk="0" hangingPunct="1">
              <a:defRPr sz="960" kern="1200">
                <a:solidFill>
                  <a:schemeClr val="tx1"/>
                </a:solidFill>
                <a:latin typeface="+mn-lt"/>
                <a:ea typeface="+mn-ea"/>
                <a:cs typeface="+mn-cs"/>
              </a:defRPr>
            </a:lvl7pPr>
            <a:lvl8pPr marL="1707733" algn="l" defTabSz="487924" rtl="0" eaLnBrk="1" latinLnBrk="0" hangingPunct="1">
              <a:defRPr sz="960" kern="1200">
                <a:solidFill>
                  <a:schemeClr val="tx1"/>
                </a:solidFill>
                <a:latin typeface="+mn-lt"/>
                <a:ea typeface="+mn-ea"/>
                <a:cs typeface="+mn-cs"/>
              </a:defRPr>
            </a:lvl8pPr>
            <a:lvl9pPr marL="1951695" algn="l" defTabSz="487924" rtl="0" eaLnBrk="1" latinLnBrk="0" hangingPunct="1">
              <a:defRPr sz="960" kern="1200">
                <a:solidFill>
                  <a:schemeClr val="tx1"/>
                </a:solidFill>
                <a:latin typeface="+mn-lt"/>
                <a:ea typeface="+mn-ea"/>
                <a:cs typeface="+mn-cs"/>
              </a:defRPr>
            </a:lvl9pPr>
          </a:lstStyle>
          <a:p>
            <a:pPr algn="ctr"/>
            <a:endParaRPr lang="en-US" sz="400"/>
          </a:p>
        </p:txBody>
      </p:sp>
      <p:pic>
        <p:nvPicPr>
          <p:cNvPr id="6" name="Graphic 5" descr="Bonfire with solid fill">
            <a:extLst>
              <a:ext uri="{FF2B5EF4-FFF2-40B4-BE49-F238E27FC236}">
                <a16:creationId xmlns:a16="http://schemas.microsoft.com/office/drawing/2014/main" id="{71AA5663-3761-03B8-2836-1CB127F8E2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99333" y="1945920"/>
            <a:ext cx="876300" cy="876300"/>
          </a:xfrm>
          <a:prstGeom prst="rect">
            <a:avLst/>
          </a:prstGeom>
        </p:spPr>
      </p:pic>
      <p:sp>
        <p:nvSpPr>
          <p:cNvPr id="3" name="TextBox 2">
            <a:extLst>
              <a:ext uri="{FF2B5EF4-FFF2-40B4-BE49-F238E27FC236}">
                <a16:creationId xmlns:a16="http://schemas.microsoft.com/office/drawing/2014/main" id="{2E1E828C-0A55-1D83-BCF1-23DF8EFF9671}"/>
              </a:ext>
            </a:extLst>
          </p:cNvPr>
          <p:cNvSpPr txBox="1"/>
          <p:nvPr/>
        </p:nvSpPr>
        <p:spPr>
          <a:xfrm>
            <a:off x="3499333" y="4600575"/>
            <a:ext cx="1174267" cy="307777"/>
          </a:xfrm>
          <a:prstGeom prst="rect">
            <a:avLst/>
          </a:prstGeom>
          <a:noFill/>
        </p:spPr>
        <p:txBody>
          <a:bodyPr wrap="square" rtlCol="0">
            <a:spAutoFit/>
          </a:bodyPr>
          <a:lstStyle/>
          <a:p>
            <a:r>
              <a:rPr lang="en-US" sz="1400" dirty="0">
                <a:solidFill>
                  <a:srgbClr val="C00000"/>
                </a:solidFill>
                <a:latin typeface="Cambria" panose="02040503050406030204" pitchFamily="18" charset="0"/>
                <a:ea typeface="Cambria" panose="02040503050406030204" pitchFamily="18" charset="0"/>
              </a:rPr>
              <a:t>#FDIC2025</a:t>
            </a:r>
          </a:p>
        </p:txBody>
      </p:sp>
    </p:spTree>
    <p:extLst>
      <p:ext uri="{BB962C8B-B14F-4D97-AF65-F5344CB8AC3E}">
        <p14:creationId xmlns:p14="http://schemas.microsoft.com/office/powerpoint/2010/main" val="2536215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8063A-7AD2-D8DE-92D3-7A623A847810}"/>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D6E9B77-0C40-7418-E933-5F9DD4847288}"/>
              </a:ext>
            </a:extLst>
          </p:cNvPr>
          <p:cNvSpPr>
            <a:spLocks noGrp="1"/>
          </p:cNvSpPr>
          <p:nvPr>
            <p:ph sz="half" idx="3"/>
          </p:nvPr>
        </p:nvSpPr>
        <p:spPr>
          <a:xfrm>
            <a:off x="2463800" y="1063634"/>
            <a:ext cx="2477682" cy="2777683"/>
          </a:xfrm>
        </p:spPr>
        <p:txBody>
          <a:bodyPr/>
          <a:lstStyle/>
          <a:p>
            <a:pPr marL="0" indent="0" algn="ctr">
              <a:buNone/>
            </a:pPr>
            <a:endParaRPr lang="en-US" b="1" dirty="0"/>
          </a:p>
          <a:p>
            <a:pPr marL="0" indent="0" algn="ctr">
              <a:buNone/>
            </a:pPr>
            <a:r>
              <a:rPr lang="en-US" b="1" dirty="0"/>
              <a:t>Alisa B. Arnoff</a:t>
            </a:r>
          </a:p>
          <a:p>
            <a:pPr marL="0" indent="0" algn="ctr">
              <a:buNone/>
            </a:pPr>
            <a:r>
              <a:rPr lang="en-US" sz="1850" b="1" i="1" dirty="0">
                <a:solidFill>
                  <a:srgbClr val="C00000"/>
                </a:solidFill>
              </a:rPr>
              <a:t>Personnel Fire  Attorney</a:t>
            </a:r>
          </a:p>
          <a:p>
            <a:pPr marL="0" indent="0" algn="ctr">
              <a:buNone/>
            </a:pPr>
            <a:r>
              <a:rPr lang="en-US" b="1" dirty="0"/>
              <a:t>Scalambrino &amp; Arnoff, LLP</a:t>
            </a:r>
          </a:p>
          <a:p>
            <a:pPr marL="0" indent="0" algn="ctr">
              <a:buNone/>
            </a:pPr>
            <a:r>
              <a:rPr lang="en-US" b="1" dirty="0">
                <a:hlinkClick r:id="rId4"/>
              </a:rPr>
              <a:t>www.sacounsel.com</a:t>
            </a:r>
            <a:endParaRPr lang="en-US" b="1" dirty="0"/>
          </a:p>
          <a:p>
            <a:pPr marL="0" indent="0" algn="ctr">
              <a:buNone/>
            </a:pPr>
            <a:r>
              <a:rPr lang="en-US" b="1" dirty="0">
                <a:hlinkClick r:id="rId5"/>
              </a:rPr>
              <a:t>aba@sacounsel.com</a:t>
            </a:r>
            <a:endParaRPr lang="en-US" b="1" dirty="0"/>
          </a:p>
          <a:p>
            <a:pPr marL="0" indent="0" algn="ctr">
              <a:buNone/>
            </a:pPr>
            <a:r>
              <a:rPr lang="en-US" b="1" dirty="0"/>
              <a:t>(312) 629-0546</a:t>
            </a:r>
          </a:p>
          <a:p>
            <a:pPr marL="0" indent="0" algn="ctr">
              <a:buNone/>
            </a:pPr>
            <a:r>
              <a:rPr lang="en-US" b="1" dirty="0"/>
              <a:t> @tervmom1</a:t>
            </a:r>
          </a:p>
          <a:p>
            <a:pPr marL="0" indent="0" algn="ctr">
              <a:buNone/>
            </a:pPr>
            <a:r>
              <a:rPr lang="en-US" b="1" dirty="0"/>
              <a:t>@abarnoff</a:t>
            </a:r>
          </a:p>
          <a:p>
            <a:endParaRPr lang="en-US" dirty="0"/>
          </a:p>
        </p:txBody>
      </p:sp>
      <p:graphicFrame>
        <p:nvGraphicFramePr>
          <p:cNvPr id="7" name="Content Placeholder 6">
            <a:extLst>
              <a:ext uri="{FF2B5EF4-FFF2-40B4-BE49-F238E27FC236}">
                <a16:creationId xmlns:a16="http://schemas.microsoft.com/office/drawing/2014/main" id="{B8006DA1-BABD-1368-8445-72F5BD564D4D}"/>
              </a:ext>
            </a:extLst>
          </p:cNvPr>
          <p:cNvGraphicFramePr>
            <a:graphicFrameLocks noGrp="1" noChangeAspect="1"/>
          </p:cNvGraphicFramePr>
          <p:nvPr>
            <p:ph sz="half" idx="2"/>
          </p:nvPr>
        </p:nvGraphicFramePr>
        <p:xfrm>
          <a:off x="0" y="-13758"/>
          <a:ext cx="2463800" cy="3291840"/>
        </p:xfrm>
        <a:graphic>
          <a:graphicData uri="http://schemas.openxmlformats.org/presentationml/2006/ole">
            <mc:AlternateContent xmlns:mc="http://schemas.openxmlformats.org/markup-compatibility/2006">
              <mc:Choice xmlns:v="urn:schemas-microsoft-com:vml" Requires="v">
                <p:oleObj spid="_x0000_s3076" name="Acrobat Document" r:id="rId6" imgW="3886052" imgH="5029200" progId="Acrobat.Document.DC">
                  <p:embed/>
                </p:oleObj>
              </mc:Choice>
              <mc:Fallback>
                <p:oleObj name="Acrobat Document" r:id="rId6" imgW="3886052" imgH="5029200" progId="Acrobat.Document.DC">
                  <p:embed/>
                  <p:pic>
                    <p:nvPicPr>
                      <p:cNvPr id="7" name="Content Placeholder 6">
                        <a:extLst>
                          <a:ext uri="{FF2B5EF4-FFF2-40B4-BE49-F238E27FC236}">
                            <a16:creationId xmlns:a16="http://schemas.microsoft.com/office/drawing/2014/main" id="{28194E14-250D-EA9D-0272-CA84216C7E5D}"/>
                          </a:ext>
                        </a:extLst>
                      </p:cNvPr>
                      <p:cNvPicPr/>
                      <p:nvPr/>
                    </p:nvPicPr>
                    <p:blipFill>
                      <a:blip r:embed="rId7"/>
                      <a:stretch>
                        <a:fillRect/>
                      </a:stretch>
                    </p:blipFill>
                    <p:spPr>
                      <a:xfrm>
                        <a:off x="0" y="-13758"/>
                        <a:ext cx="2463800" cy="3291840"/>
                      </a:xfrm>
                      <a:prstGeom prst="rect">
                        <a:avLst/>
                      </a:prstGeom>
                    </p:spPr>
                  </p:pic>
                </p:oleObj>
              </mc:Fallback>
            </mc:AlternateContent>
          </a:graphicData>
        </a:graphic>
      </p:graphicFrame>
      <p:pic>
        <p:nvPicPr>
          <p:cNvPr id="10" name="Picture 9" descr="A black x symbol on a white background&#10;&#10;AI-generated content may be incorrect.">
            <a:extLst>
              <a:ext uri="{FF2B5EF4-FFF2-40B4-BE49-F238E27FC236}">
                <a16:creationId xmlns:a16="http://schemas.microsoft.com/office/drawing/2014/main" id="{6F8D0898-A9C3-227C-4CF3-B20C39CB714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2930737" y="3053292"/>
            <a:ext cx="182880" cy="182880"/>
          </a:xfrm>
          <a:prstGeom prst="rect">
            <a:avLst/>
          </a:prstGeom>
          <a:pattFill prst="pct5">
            <a:fgClr>
              <a:schemeClr val="accent1"/>
            </a:fgClr>
            <a:bgClr>
              <a:schemeClr val="bg1"/>
            </a:bgClr>
          </a:pattFill>
        </p:spPr>
      </p:pic>
      <p:pic>
        <p:nvPicPr>
          <p:cNvPr id="12" name="Picture 11" descr="A blue and white logo&#10;&#10;AI-generated content may be incorrect.">
            <a:extLst>
              <a:ext uri="{FF2B5EF4-FFF2-40B4-BE49-F238E27FC236}">
                <a16:creationId xmlns:a16="http://schemas.microsoft.com/office/drawing/2014/main" id="{35FBE88D-6CC9-4337-1F69-E452572328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30737" y="3371809"/>
            <a:ext cx="194310" cy="182880"/>
          </a:xfrm>
          <a:prstGeom prst="rect">
            <a:avLst/>
          </a:prstGeom>
        </p:spPr>
      </p:pic>
      <p:pic>
        <p:nvPicPr>
          <p:cNvPr id="3" name="Picture 2" descr="A qr code on a white background&#10;&#10;AI-generated content may be incorrect.">
            <a:extLst>
              <a:ext uri="{FF2B5EF4-FFF2-40B4-BE49-F238E27FC236}">
                <a16:creationId xmlns:a16="http://schemas.microsoft.com/office/drawing/2014/main" id="{C16079EE-0E77-7986-DE83-8224ABB6DA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3366" y="3164628"/>
            <a:ext cx="1790950" cy="1524213"/>
          </a:xfrm>
          <a:prstGeom prst="rect">
            <a:avLst/>
          </a:prstGeom>
        </p:spPr>
      </p:pic>
      <p:sp>
        <p:nvSpPr>
          <p:cNvPr id="11" name="TextBox 10">
            <a:extLst>
              <a:ext uri="{FF2B5EF4-FFF2-40B4-BE49-F238E27FC236}">
                <a16:creationId xmlns:a16="http://schemas.microsoft.com/office/drawing/2014/main" id="{B96A1680-CEEF-AFCD-A275-8595D543F5BD}"/>
              </a:ext>
            </a:extLst>
          </p:cNvPr>
          <p:cNvSpPr txBox="1"/>
          <p:nvPr/>
        </p:nvSpPr>
        <p:spPr>
          <a:xfrm>
            <a:off x="2431849" y="398879"/>
            <a:ext cx="2272834" cy="338554"/>
          </a:xfrm>
          <a:prstGeom prst="rect">
            <a:avLst/>
          </a:prstGeom>
          <a:noFill/>
        </p:spPr>
        <p:txBody>
          <a:bodyPr wrap="square" rtlCol="0">
            <a:spAutoFit/>
          </a:bodyPr>
          <a:lstStyle/>
          <a:p>
            <a:r>
              <a:rPr lang="en-US" sz="1600" dirty="0">
                <a:sym typeface="Wingdings" panose="05000000000000000000" pitchFamily="2" charset="2"/>
              </a:rPr>
              <a:t> </a:t>
            </a:r>
            <a:r>
              <a:rPr lang="en-US" sz="1600">
                <a:sym typeface="Wingdings" panose="05000000000000000000" pitchFamily="2" charset="2"/>
              </a:rPr>
              <a:t>Session survey</a:t>
            </a:r>
            <a:endParaRPr lang="en-US" sz="1600" dirty="0"/>
          </a:p>
        </p:txBody>
      </p:sp>
      <p:sp>
        <p:nvSpPr>
          <p:cNvPr id="14" name="Title 13">
            <a:extLst>
              <a:ext uri="{FF2B5EF4-FFF2-40B4-BE49-F238E27FC236}">
                <a16:creationId xmlns:a16="http://schemas.microsoft.com/office/drawing/2014/main" id="{4857E87F-6D2D-95BD-F64A-EF708A60068B}"/>
              </a:ext>
            </a:extLst>
          </p:cNvPr>
          <p:cNvSpPr txBox="1">
            <a:spLocks noGrp="1"/>
          </p:cNvSpPr>
          <p:nvPr>
            <p:ph type="title"/>
          </p:nvPr>
        </p:nvSpPr>
        <p:spPr>
          <a:xfrm>
            <a:off x="254000" y="203200"/>
            <a:ext cx="4578350" cy="246221"/>
          </a:xfrm>
          <a:prstGeom prst="rect">
            <a:avLst/>
          </a:prstGeom>
          <a:noFill/>
        </p:spPr>
        <p:txBody>
          <a:bodyPr wrap="square" rtlCol="0">
            <a:spAutoFit/>
          </a:bodyPr>
          <a:lstStyle/>
          <a:p>
            <a:endParaRPr lang="en-US" sz="1600" dirty="0"/>
          </a:p>
        </p:txBody>
      </p:sp>
      <p:sp>
        <p:nvSpPr>
          <p:cNvPr id="15" name="TextBox 14">
            <a:extLst>
              <a:ext uri="{FF2B5EF4-FFF2-40B4-BE49-F238E27FC236}">
                <a16:creationId xmlns:a16="http://schemas.microsoft.com/office/drawing/2014/main" id="{E71FD190-E9A8-735F-2FE8-A1CE03EC864A}"/>
              </a:ext>
            </a:extLst>
          </p:cNvPr>
          <p:cNvSpPr txBox="1"/>
          <p:nvPr/>
        </p:nvSpPr>
        <p:spPr>
          <a:xfrm>
            <a:off x="2463800" y="4348917"/>
            <a:ext cx="2272834" cy="338554"/>
          </a:xfrm>
          <a:prstGeom prst="rect">
            <a:avLst/>
          </a:prstGeom>
          <a:noFill/>
        </p:spPr>
        <p:txBody>
          <a:bodyPr wrap="square" rtlCol="0">
            <a:spAutoFit/>
          </a:bodyPr>
          <a:lstStyle/>
          <a:p>
            <a:r>
              <a:rPr lang="en-US" sz="1600" dirty="0">
                <a:sym typeface="Wingdings" panose="05000000000000000000" pitchFamily="2" charset="2"/>
              </a:rPr>
              <a:t> CAPSE EMS credit</a:t>
            </a:r>
            <a:endParaRPr lang="en-US" sz="1600" dirty="0"/>
          </a:p>
        </p:txBody>
      </p:sp>
    </p:spTree>
    <p:extLst>
      <p:ext uri="{BB962C8B-B14F-4D97-AF65-F5344CB8AC3E}">
        <p14:creationId xmlns:p14="http://schemas.microsoft.com/office/powerpoint/2010/main" val="1044135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F05EE-062A-CD86-F9C8-F2AE17E9EEF8}"/>
              </a:ext>
            </a:extLst>
          </p:cNvPr>
          <p:cNvSpPr>
            <a:spLocks noGrp="1"/>
          </p:cNvSpPr>
          <p:nvPr>
            <p:ph type="ctrTitle"/>
          </p:nvPr>
        </p:nvSpPr>
        <p:spPr>
          <a:xfrm>
            <a:off x="214216" y="1511300"/>
            <a:ext cx="1718565" cy="1468438"/>
          </a:xfrm>
        </p:spPr>
        <p:txBody>
          <a:bodyPr>
            <a:normAutofit/>
          </a:bodyPr>
          <a:lstStyle/>
          <a:p>
            <a:pPr>
              <a:lnSpc>
                <a:spcPct val="90000"/>
              </a:lnSpc>
            </a:pPr>
            <a:r>
              <a:rPr lang="en-US" sz="2042" b="1" dirty="0"/>
              <a:t>Many lawsuits result from an initial lack of respect – </a:t>
            </a:r>
            <a:br>
              <a:rPr lang="en-US" sz="2042" b="1" dirty="0"/>
            </a:br>
            <a:r>
              <a:rPr lang="en-US" sz="2042" b="1" dirty="0"/>
              <a:t>Let’s Debrief</a:t>
            </a:r>
            <a:endParaRPr lang="en-US" sz="2042" dirty="0"/>
          </a:p>
        </p:txBody>
      </p:sp>
      <p:sp>
        <p:nvSpPr>
          <p:cNvPr id="3" name="Subtitle 2">
            <a:extLst>
              <a:ext uri="{FF2B5EF4-FFF2-40B4-BE49-F238E27FC236}">
                <a16:creationId xmlns:a16="http://schemas.microsoft.com/office/drawing/2014/main" id="{AC157270-8CF8-6D97-8073-870F4249FF58}"/>
              </a:ext>
            </a:extLst>
          </p:cNvPr>
          <p:cNvSpPr>
            <a:spLocks noGrp="1"/>
          </p:cNvSpPr>
          <p:nvPr>
            <p:ph type="subTitle" idx="1"/>
          </p:nvPr>
        </p:nvSpPr>
        <p:spPr>
          <a:xfrm>
            <a:off x="214216" y="3353713"/>
            <a:ext cx="1690784" cy="405222"/>
          </a:xfrm>
        </p:spPr>
        <p:txBody>
          <a:bodyPr anchor="t">
            <a:normAutofit/>
          </a:bodyPr>
          <a:lstStyle/>
          <a:p>
            <a:endParaRPr lang="en-US" dirty="0"/>
          </a:p>
        </p:txBody>
      </p:sp>
      <p:pic>
        <p:nvPicPr>
          <p:cNvPr id="4" name="Picture 3" descr="A vintage weighing scales">
            <a:extLst>
              <a:ext uri="{FF2B5EF4-FFF2-40B4-BE49-F238E27FC236}">
                <a16:creationId xmlns:a16="http://schemas.microsoft.com/office/drawing/2014/main" id="{3FA385C0-94A8-1390-8113-8D11F4D95D6A}"/>
              </a:ext>
            </a:extLst>
          </p:cNvPr>
          <p:cNvPicPr>
            <a:picLocks noChangeAspect="1"/>
          </p:cNvPicPr>
          <p:nvPr/>
        </p:nvPicPr>
        <p:blipFill>
          <a:blip r:embed="rId2"/>
          <a:srcRect t="4659" r="-1" b="29367"/>
          <a:stretch/>
        </p:blipFill>
        <p:spPr>
          <a:xfrm>
            <a:off x="2192482" y="1114429"/>
            <a:ext cx="2887518" cy="2857496"/>
          </a:xfrm>
          <a:prstGeom prst="rect">
            <a:avLst/>
          </a:prstGeom>
        </p:spPr>
      </p:pic>
      <p:sp>
        <p:nvSpPr>
          <p:cNvPr id="5" name="TextBox 4">
            <a:extLst>
              <a:ext uri="{FF2B5EF4-FFF2-40B4-BE49-F238E27FC236}">
                <a16:creationId xmlns:a16="http://schemas.microsoft.com/office/drawing/2014/main" id="{7A164690-BB86-74EB-C995-F0944BE331E4}"/>
              </a:ext>
            </a:extLst>
          </p:cNvPr>
          <p:cNvSpPr txBox="1"/>
          <p:nvPr/>
        </p:nvSpPr>
        <p:spPr>
          <a:xfrm>
            <a:off x="3588224" y="4538275"/>
            <a:ext cx="1549392" cy="276999"/>
          </a:xfrm>
          <a:prstGeom prst="rect">
            <a:avLst/>
          </a:prstGeom>
          <a:noFill/>
        </p:spPr>
        <p:txBody>
          <a:bodyPr wrap="square" rtlCol="0">
            <a:spAutoFit/>
          </a:bodyPr>
          <a:lstStyle/>
          <a:p>
            <a:r>
              <a:rPr lang="en-US" sz="1200" dirty="0">
                <a:solidFill>
                  <a:srgbClr val="C00000"/>
                </a:solidFill>
                <a:latin typeface="Cambria" panose="02040503050406030204" pitchFamily="18" charset="0"/>
                <a:ea typeface="Cambria" panose="02040503050406030204" pitchFamily="18" charset="0"/>
              </a:rPr>
              <a:t>#FDIC2025</a:t>
            </a:r>
          </a:p>
        </p:txBody>
      </p:sp>
    </p:spTree>
    <p:extLst>
      <p:ext uri="{BB962C8B-B14F-4D97-AF65-F5344CB8AC3E}">
        <p14:creationId xmlns:p14="http://schemas.microsoft.com/office/powerpoint/2010/main" val="56123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9190B-DDB5-1EFB-D293-593A418DFBF9}"/>
              </a:ext>
            </a:extLst>
          </p:cNvPr>
          <p:cNvSpPr>
            <a:spLocks noGrp="1"/>
          </p:cNvSpPr>
          <p:nvPr>
            <p:ph type="title"/>
          </p:nvPr>
        </p:nvSpPr>
        <p:spPr>
          <a:xfrm>
            <a:off x="254317" y="203454"/>
            <a:ext cx="4577715" cy="553998"/>
          </a:xfrm>
          <a:ln>
            <a:solidFill>
              <a:srgbClr val="C00000"/>
            </a:solidFill>
          </a:ln>
        </p:spPr>
        <p:txBody>
          <a:bodyPr/>
          <a:lstStyle/>
          <a:p>
            <a:pPr algn="ctr"/>
            <a:r>
              <a:rPr lang="en-US" b="1" i="1" dirty="0"/>
              <a:t>Abbt v. City of Houston et al – </a:t>
            </a:r>
            <a:br>
              <a:rPr lang="en-US" b="1" i="1" dirty="0"/>
            </a:br>
            <a:r>
              <a:rPr lang="en-US" b="1" i="1" dirty="0"/>
              <a:t>An Introduction</a:t>
            </a:r>
          </a:p>
        </p:txBody>
      </p:sp>
      <p:sp>
        <p:nvSpPr>
          <p:cNvPr id="3" name="Text Placeholder 2">
            <a:extLst>
              <a:ext uri="{FF2B5EF4-FFF2-40B4-BE49-F238E27FC236}">
                <a16:creationId xmlns:a16="http://schemas.microsoft.com/office/drawing/2014/main" id="{D83C6F9A-0EA0-C9B7-8E96-905B1BB819AE}"/>
              </a:ext>
            </a:extLst>
          </p:cNvPr>
          <p:cNvSpPr>
            <a:spLocks noGrp="1"/>
          </p:cNvSpPr>
          <p:nvPr>
            <p:ph type="body" idx="1"/>
          </p:nvPr>
        </p:nvSpPr>
        <p:spPr>
          <a:xfrm>
            <a:off x="254317" y="1169860"/>
            <a:ext cx="4577715" cy="3323987"/>
          </a:xfrm>
        </p:spPr>
        <p:txBody>
          <a:bodyPr/>
          <a:lstStyle/>
          <a:p>
            <a:pPr marR="1170" algn="just"/>
            <a:r>
              <a:rPr lang="en-US" sz="1200" b="1" i="0" u="none" strike="noStrike" baseline="0" dirty="0">
                <a:solidFill>
                  <a:srgbClr val="231F20"/>
                </a:solidFill>
                <a:latin typeface="+mj-lt"/>
              </a:rPr>
              <a:t>I was the only woman on the A-shift at Station XX. When I first arrived at Station XX, Captain Y told me he did not want a woman working there, and I was initially not allowed to ride on the ladder truck. However, I always worked hard to prove I was worthy of working at the station.</a:t>
            </a:r>
          </a:p>
          <a:p>
            <a:pPr algn="just"/>
            <a:endParaRPr lang="en-US" sz="1200" b="0" i="0" u="none" strike="noStrike" baseline="0" dirty="0">
              <a:latin typeface="+mj-lt"/>
            </a:endParaRPr>
          </a:p>
          <a:p>
            <a:pPr marR="1170" algn="just"/>
            <a:r>
              <a:rPr lang="en-US" sz="1200" b="1" i="0" u="none" strike="noStrike" baseline="0" dirty="0">
                <a:solidFill>
                  <a:srgbClr val="231F20"/>
                </a:solidFill>
                <a:latin typeface="+mj-lt"/>
              </a:rPr>
              <a:t>Because my co-workers and supervisors often ignored me during shifts, I would bring my personal laptop to work on my family business between calls. I was not aware of any rule that said we could not bring personal devices to the station, and most members of HFD would bring cell phones or other ways to pass the time during the quiet moments of a 24-hour shift.</a:t>
            </a:r>
          </a:p>
          <a:p>
            <a:pPr marR="1170" algn="just"/>
            <a:endParaRPr lang="en-US" sz="1200" b="0" i="0" u="none" strike="noStrike" baseline="0" dirty="0">
              <a:solidFill>
                <a:srgbClr val="231F20"/>
              </a:solidFill>
              <a:latin typeface="+mj-lt"/>
            </a:endParaRPr>
          </a:p>
          <a:p>
            <a:pPr marR="1160" algn="just"/>
            <a:r>
              <a:rPr lang="en-US" sz="1200" b="1" i="0" u="none" strike="noStrike" baseline="0" dirty="0">
                <a:solidFill>
                  <a:srgbClr val="231F20"/>
                </a:solidFill>
                <a:latin typeface="+mj-lt"/>
              </a:rPr>
              <a:t>While I trusted my fellow firefighters not to touch my laptop, I tried to keep it out of plain view in case a member of the public came into the station. I never imagined someone from the station would have broken into my laptop and taken my private files.</a:t>
            </a:r>
          </a:p>
          <a:p>
            <a:endParaRPr lang="en-US" sz="1200" dirty="0">
              <a:latin typeface="+mj-lt"/>
            </a:endParaRPr>
          </a:p>
        </p:txBody>
      </p:sp>
    </p:spTree>
    <p:extLst>
      <p:ext uri="{BB962C8B-B14F-4D97-AF65-F5344CB8AC3E}">
        <p14:creationId xmlns:p14="http://schemas.microsoft.com/office/powerpoint/2010/main" val="429041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FA1D722C-C4EF-B293-AB2C-59E8A0688F6C}"/>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ECAC1E8-0A47-B9F2-8BF4-54D4D2486C78}"/>
              </a:ext>
            </a:extLst>
          </p:cNvPr>
          <p:cNvGraphicFramePr/>
          <p:nvPr/>
        </p:nvGraphicFramePr>
        <p:xfrm>
          <a:off x="558800" y="561975"/>
          <a:ext cx="40386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7003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72AC-4046-C3C6-67A2-4D6AB1B6D51A}"/>
              </a:ext>
            </a:extLst>
          </p:cNvPr>
          <p:cNvSpPr>
            <a:spLocks noGrp="1"/>
          </p:cNvSpPr>
          <p:nvPr>
            <p:ph type="title"/>
          </p:nvPr>
        </p:nvSpPr>
        <p:spPr>
          <a:xfrm>
            <a:off x="254317" y="203454"/>
            <a:ext cx="4577715" cy="276999"/>
          </a:xfrm>
        </p:spPr>
        <p:txBody>
          <a:bodyPr/>
          <a:lstStyle/>
          <a:p>
            <a:pPr algn="ctr"/>
            <a:r>
              <a:rPr lang="en-US" dirty="0">
                <a:solidFill>
                  <a:srgbClr val="C00000"/>
                </a:solidFill>
              </a:rPr>
              <a:t>Timeline</a:t>
            </a:r>
          </a:p>
        </p:txBody>
      </p:sp>
      <p:sp>
        <p:nvSpPr>
          <p:cNvPr id="3" name="Text Placeholder 2">
            <a:extLst>
              <a:ext uri="{FF2B5EF4-FFF2-40B4-BE49-F238E27FC236}">
                <a16:creationId xmlns:a16="http://schemas.microsoft.com/office/drawing/2014/main" id="{255DB731-AF10-BC04-834D-86264F69421D}"/>
              </a:ext>
            </a:extLst>
          </p:cNvPr>
          <p:cNvSpPr>
            <a:spLocks noGrp="1"/>
          </p:cNvSpPr>
          <p:nvPr>
            <p:ph type="body" idx="1"/>
          </p:nvPr>
        </p:nvSpPr>
        <p:spPr>
          <a:xfrm>
            <a:off x="254317" y="866776"/>
            <a:ext cx="4577715" cy="4001095"/>
          </a:xfrm>
        </p:spPr>
        <p:txBody>
          <a:bodyPr/>
          <a:lstStyle/>
          <a:p>
            <a:r>
              <a:rPr lang="en-US" sz="1400" b="1" u="sng" dirty="0"/>
              <a:t>2008</a:t>
            </a:r>
            <a:r>
              <a:rPr lang="en-US" sz="1400" b="1" dirty="0"/>
              <a:t>: Video reviewed initially by Junior Captain, more than once, and by DC</a:t>
            </a:r>
          </a:p>
          <a:p>
            <a:endParaRPr lang="en-US" sz="1400" b="1" dirty="0"/>
          </a:p>
          <a:p>
            <a:r>
              <a:rPr lang="en-US" sz="1400" b="1" u="sng" dirty="0"/>
              <a:t>2009</a:t>
            </a:r>
            <a:r>
              <a:rPr lang="en-US" sz="1400" b="1" dirty="0"/>
              <a:t>:  DC asks for new password to continue watching the video</a:t>
            </a:r>
          </a:p>
          <a:p>
            <a:endParaRPr lang="en-US" sz="1400" b="1" dirty="0"/>
          </a:p>
          <a:p>
            <a:r>
              <a:rPr lang="en-US" sz="1400" b="1" u="sng" dirty="0"/>
              <a:t>May 2017</a:t>
            </a:r>
            <a:r>
              <a:rPr lang="en-US" sz="1400" b="1" dirty="0"/>
              <a:t>:   FF learned of disclosures for the first time   after DC advised FF’s husband, also an HFD member, that he had seen video</a:t>
            </a:r>
          </a:p>
          <a:p>
            <a:endParaRPr lang="en-US" sz="1400" b="1" dirty="0"/>
          </a:p>
          <a:p>
            <a:r>
              <a:rPr lang="en-US" sz="1400" b="1" u="sng" dirty="0"/>
              <a:t>May 2017</a:t>
            </a:r>
            <a:r>
              <a:rPr lang="en-US" sz="1400" b="1" dirty="0"/>
              <a:t>:  FF files OIG Complaint </a:t>
            </a:r>
          </a:p>
          <a:p>
            <a:endParaRPr lang="en-US" sz="1400" b="1" u="sng" dirty="0"/>
          </a:p>
          <a:p>
            <a:r>
              <a:rPr lang="en-US" sz="1400" b="1" u="sng" dirty="0"/>
              <a:t>October 2017</a:t>
            </a:r>
            <a:r>
              <a:rPr lang="en-US" sz="1400" b="1" dirty="0"/>
              <a:t>:  OIG sustains allegations and issues discipline</a:t>
            </a:r>
          </a:p>
          <a:p>
            <a:endParaRPr lang="en-US" sz="1400" b="1" dirty="0"/>
          </a:p>
          <a:p>
            <a:r>
              <a:rPr lang="en-US" sz="1400" b="1" u="sng" dirty="0"/>
              <a:t>April 2018</a:t>
            </a:r>
            <a:r>
              <a:rPr lang="en-US" sz="1400" b="1" dirty="0"/>
              <a:t>:  Additional discipline for Junior Captain confirmed by arbitrator</a:t>
            </a:r>
            <a:endParaRPr lang="en-US" sz="1400" b="1" u="sng" dirty="0"/>
          </a:p>
          <a:p>
            <a:r>
              <a:rPr lang="en-US" b="1" dirty="0"/>
              <a:t>	</a:t>
            </a:r>
          </a:p>
          <a:p>
            <a:r>
              <a:rPr lang="en-US" dirty="0"/>
              <a:t>	</a:t>
            </a:r>
          </a:p>
        </p:txBody>
      </p:sp>
      <p:sp>
        <p:nvSpPr>
          <p:cNvPr id="4" name="Arrow: Pentagon 3">
            <a:extLst>
              <a:ext uri="{FF2B5EF4-FFF2-40B4-BE49-F238E27FC236}">
                <a16:creationId xmlns:a16="http://schemas.microsoft.com/office/drawing/2014/main" id="{FE6D0FA1-6805-6935-6655-7E1A8F7C6D35}"/>
              </a:ext>
            </a:extLst>
          </p:cNvPr>
          <p:cNvSpPr/>
          <p:nvPr/>
        </p:nvSpPr>
        <p:spPr>
          <a:xfrm>
            <a:off x="251142" y="1583055"/>
            <a:ext cx="4577715" cy="1920240"/>
          </a:xfrm>
          <a:prstGeom prst="homePlate">
            <a:avLst>
              <a:gd name="adj" fmla="val 48837"/>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CONSIDER THE TIMELINE IN OUR AAR</a:t>
            </a:r>
          </a:p>
        </p:txBody>
      </p:sp>
    </p:spTree>
    <p:extLst>
      <p:ext uri="{BB962C8B-B14F-4D97-AF65-F5344CB8AC3E}">
        <p14:creationId xmlns:p14="http://schemas.microsoft.com/office/powerpoint/2010/main" val="136927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9B94E2E-1C5F-45AD-B6FD-D66AA9AB1049}">
  <we:reference id="wa104380518" version="3.7.0.0" store="en-US" storeType="OMEX"/>
  <we:alternateReferences>
    <we:reference id="WA104380518" version="3.7.0.0" store="WA104380518"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B71287DEDBE14F872056C1102C8379" ma:contentTypeVersion="13" ma:contentTypeDescription="Create a new document." ma:contentTypeScope="" ma:versionID="25d8d497b4e42728d09798301ddbfb4a">
  <xsd:schema xmlns:xsd="http://www.w3.org/2001/XMLSchema" xmlns:xs="http://www.w3.org/2001/XMLSchema" xmlns:p="http://schemas.microsoft.com/office/2006/metadata/properties" xmlns:ns2="27f65624-f5d6-4148-97de-7f38e2941c39" xmlns:ns3="f7bbb020-95e3-4a15-94aa-8bcbd5e9f427" targetNamespace="http://schemas.microsoft.com/office/2006/metadata/properties" ma:root="true" ma:fieldsID="0ce88f6d6e02bfef9fbd567d6c457273" ns2:_="" ns3:_="">
    <xsd:import namespace="27f65624-f5d6-4148-97de-7f38e2941c39"/>
    <xsd:import namespace="f7bbb020-95e3-4a15-94aa-8bcbd5e9f42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f65624-f5d6-4148-97de-7f38e2941c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449dd87-aaf6-4f3c-b3d1-6c3299560bd3"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7bbb020-95e3-4a15-94aa-8bcbd5e9f42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81a8941-2266-4182-a6bc-54c8dda00810}" ma:internalName="TaxCatchAll" ma:showField="CatchAllData" ma:web="f7bbb020-95e3-4a15-94aa-8bcbd5e9f4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7f65624-f5d6-4148-97de-7f38e2941c39">
      <Terms xmlns="http://schemas.microsoft.com/office/infopath/2007/PartnerControls"/>
    </lcf76f155ced4ddcb4097134ff3c332f>
    <TaxCatchAll xmlns="f7bbb020-95e3-4a15-94aa-8bcbd5e9f427" xsi:nil="true"/>
  </documentManagement>
</p:properties>
</file>

<file path=customXml/itemProps1.xml><?xml version="1.0" encoding="utf-8"?>
<ds:datastoreItem xmlns:ds="http://schemas.openxmlformats.org/officeDocument/2006/customXml" ds:itemID="{AC9907FF-958F-4350-8287-C4515A738424}"/>
</file>

<file path=customXml/itemProps2.xml><?xml version="1.0" encoding="utf-8"?>
<ds:datastoreItem xmlns:ds="http://schemas.openxmlformats.org/officeDocument/2006/customXml" ds:itemID="{EDFA4ABF-6BCE-4AD9-86B5-026E4EB7DA57}"/>
</file>

<file path=customXml/itemProps3.xml><?xml version="1.0" encoding="utf-8"?>
<ds:datastoreItem xmlns:ds="http://schemas.openxmlformats.org/officeDocument/2006/customXml" ds:itemID="{E6116E21-3925-4B1B-B7E0-7E7FD69F305C}"/>
</file>

<file path=docProps/app.xml><?xml version="1.0" encoding="utf-8"?>
<Properties xmlns="http://schemas.openxmlformats.org/officeDocument/2006/extended-properties" xmlns:vt="http://schemas.openxmlformats.org/officeDocument/2006/docPropsVTypes">
  <Template/>
  <TotalTime>1726</TotalTime>
  <Words>3885</Words>
  <Application>Microsoft Office PowerPoint</Application>
  <PresentationFormat>Custom</PresentationFormat>
  <Paragraphs>426</Paragraphs>
  <Slides>58</Slides>
  <Notes>4</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58</vt:i4>
      </vt:variant>
    </vt:vector>
  </HeadingPairs>
  <TitlesOfParts>
    <vt:vector size="70" baseType="lpstr">
      <vt:lpstr>-apple-system</vt:lpstr>
      <vt:lpstr>Aptos</vt:lpstr>
      <vt:lpstr>Aptos Display</vt:lpstr>
      <vt:lpstr>Arial</vt:lpstr>
      <vt:lpstr>Calibri</vt:lpstr>
      <vt:lpstr>Cambria</vt:lpstr>
      <vt:lpstr>Open Sans</vt:lpstr>
      <vt:lpstr>Times New Roman</vt:lpstr>
      <vt:lpstr>Wingdings</vt:lpstr>
      <vt:lpstr>Office Theme</vt:lpstr>
      <vt:lpstr>Office Theme</vt:lpstr>
      <vt:lpstr>Acrobat Document</vt:lpstr>
      <vt:lpstr>PowerPoint Presentation</vt:lpstr>
      <vt:lpstr>PowerPoint Presentation</vt:lpstr>
      <vt:lpstr>After-Action Review Personnel Issue Template</vt:lpstr>
      <vt:lpstr>       What Steps Might An Agency (Your Agency) Implement to Reduce or Eliminate the Possibility of Similar Events Occurring?</vt:lpstr>
      <vt:lpstr>PowerPoint Presentation</vt:lpstr>
      <vt:lpstr>Many lawsuits result from an initial lack of respect –  Let’s Debrief</vt:lpstr>
      <vt:lpstr>Abbt v. City of Houston et al –  An Introduction</vt:lpstr>
      <vt:lpstr>PowerPoint Presentation</vt:lpstr>
      <vt:lpstr>Timeline</vt:lpstr>
      <vt:lpstr>Review of Certain Policies</vt:lpstr>
      <vt:lpstr>PowerPoint Presentation</vt:lpstr>
      <vt:lpstr>2012 Update, in Part</vt:lpstr>
      <vt:lpstr>More “Evidence”</vt:lpstr>
      <vt:lpstr>What Happened Court-Wise?</vt:lpstr>
      <vt:lpstr>After-Action Review Personnel Issue Template</vt:lpstr>
      <vt:lpstr>Alleged failure to provide religious accommodation –  Let’s Debrief</vt:lpstr>
      <vt:lpstr>Little v. County of Los Angeles et al –  An Introduction</vt:lpstr>
      <vt:lpstr>PowerPoint Presentation</vt:lpstr>
      <vt:lpstr>Timeline</vt:lpstr>
      <vt:lpstr>May 25, 2023 Memo to Chief Officers &amp; Administrative Sites  (EA-231)</vt:lpstr>
      <vt:lpstr>PowerPoint Presentation</vt:lpstr>
      <vt:lpstr>Timeline</vt:lpstr>
      <vt:lpstr>Timeline</vt:lpstr>
      <vt:lpstr>Timeline</vt:lpstr>
      <vt:lpstr>Timeline</vt:lpstr>
      <vt:lpstr>What’s Happening Court-Wise?</vt:lpstr>
      <vt:lpstr>After-Action Review Personnel Issue Template</vt:lpstr>
      <vt:lpstr>What about social media? Let’s Debrief</vt:lpstr>
      <vt:lpstr>Inendino v. City of Chicago - An Introduction</vt:lpstr>
      <vt:lpstr>First Amendment</vt:lpstr>
      <vt:lpstr>Starting Point –  Public Employees &amp; Free Speech</vt:lpstr>
      <vt:lpstr>PowerPoint Presentation</vt:lpstr>
      <vt:lpstr>PowerPoint Presentation</vt:lpstr>
      <vt:lpstr>PowerPoint Presentation</vt:lpstr>
      <vt:lpstr>PowerPoint Presentation</vt:lpstr>
      <vt:lpstr>PowerPoint Presentation</vt:lpstr>
      <vt:lpstr>PowerPoint Presentation</vt:lpstr>
      <vt:lpstr>What Happened Internally?</vt:lpstr>
      <vt:lpstr>What Happened Internally?</vt:lpstr>
      <vt:lpstr>PowerPoint Presentation</vt:lpstr>
      <vt:lpstr>More “Evidence”</vt:lpstr>
      <vt:lpstr>What Happened Court-Wise?</vt:lpstr>
      <vt:lpstr>After-Action Review Personnel Issue Template</vt:lpstr>
      <vt:lpstr>PowerPoint Presentation</vt:lpstr>
      <vt:lpstr>My home of Evanston, Illinois- An Introduction</vt:lpstr>
      <vt:lpstr>PowerPoint Presentation</vt:lpstr>
      <vt:lpstr>Policies</vt:lpstr>
      <vt:lpstr>Policies</vt:lpstr>
      <vt:lpstr>PowerPoint Presentation</vt:lpstr>
      <vt:lpstr>PowerPoint Presentation</vt:lpstr>
      <vt:lpstr>PowerPoint Presentation</vt:lpstr>
      <vt:lpstr>Post-Posting Actions</vt:lpstr>
      <vt:lpstr>BREAKING NEWS</vt:lpstr>
      <vt:lpstr>After-Action Review Personnel Issue Template</vt:lpstr>
      <vt:lpstr> QUESTIONS???</vt:lpstr>
      <vt:lpstr>After-Action Review Personnel Issue Template</vt:lpstr>
      <vt:lpstr>       What Steps Might An Agency (Your Agency) Implement to Reduce or Eliminate the Possibility of Similar Events Occurring?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Alisa Arnoff</dc:creator>
  <cp:lastModifiedBy>GESAV</cp:lastModifiedBy>
  <cp:revision>80</cp:revision>
  <dcterms:created xsi:type="dcterms:W3CDTF">2025-03-20T15:15:39Z</dcterms:created>
  <dcterms:modified xsi:type="dcterms:W3CDTF">2025-04-08T15:34:46Z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2024-03-05T00:00:00Z</vt:filetime>
  </property>
  <property fmtid="{D5CDD505-2E9C-101B-9397-08002B2CF9AE}" pid="3" name="Producer">
    <vt:lpwstr>cairo 1.16.0 (https://cairographics.org)</vt:lpwstr>
  </property>
  <property fmtid="{D5CDD505-2E9C-101B-9397-08002B2CF9AE}" pid="4" name="LastSaved">
    <vt:filetime>2024-03-05T00:00:00Z</vt:filetime>
  </property>
  <property fmtid="{D5CDD505-2E9C-101B-9397-08002B2CF9AE}" pid="5" name="ContentTypeId">
    <vt:lpwstr>0x01010028B71287DEDBE14F872056C1102C8379</vt:lpwstr>
  </property>
</Properties>
</file>