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2" r:id="rId3"/>
    <p:sldId id="297" r:id="rId4"/>
    <p:sldId id="257" r:id="rId5"/>
    <p:sldId id="306" r:id="rId6"/>
    <p:sldId id="307" r:id="rId7"/>
    <p:sldId id="308" r:id="rId8"/>
    <p:sldId id="310" r:id="rId9"/>
    <p:sldId id="309" r:id="rId10"/>
    <p:sldId id="311" r:id="rId11"/>
    <p:sldId id="340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1" r:id="rId20"/>
    <p:sldId id="339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2" r:id="rId31"/>
    <p:sldId id="331" r:id="rId32"/>
    <p:sldId id="334" r:id="rId33"/>
    <p:sldId id="336" r:id="rId34"/>
    <p:sldId id="337" r:id="rId35"/>
    <p:sldId id="296" r:id="rId36"/>
    <p:sldId id="304" r:id="rId37"/>
    <p:sldId id="338" r:id="rId38"/>
    <p:sldId id="30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274" autoAdjust="0"/>
  </p:normalViewPr>
  <p:slideViewPr>
    <p:cSldViewPr snapToGrid="0">
      <p:cViewPr varScale="1">
        <p:scale>
          <a:sx n="74" d="100"/>
          <a:sy n="74" d="100"/>
        </p:scale>
        <p:origin x="3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57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0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66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5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892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2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2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5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6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777EC9-8790-4E3A-801E-4C67524083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328F79-97A0-497B-8726-B1697D9C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22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giroux@yonkersny.gov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DB9DCC-95F8-F8C7-4F78-3F14AD611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293615"/>
            <a:ext cx="10481535" cy="2986479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Tips and techniques for technical rescues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9F19CE-6FF6-BCAC-C110-FCA065C9B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328719"/>
            <a:ext cx="6400800" cy="204289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Captain Mike Giroux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Yonkers Fire Department, NY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Special Operations/ Training</a:t>
            </a:r>
          </a:p>
        </p:txBody>
      </p:sp>
    </p:spTree>
    <p:extLst>
      <p:ext uri="{BB962C8B-B14F-4D97-AF65-F5344CB8AC3E}">
        <p14:creationId xmlns:p14="http://schemas.microsoft.com/office/powerpoint/2010/main" val="9464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4881-5C13-7694-1784-9356D9C2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40632"/>
            <a:ext cx="10320672" cy="110690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Low edge transitions:</a:t>
            </a:r>
          </a:p>
        </p:txBody>
      </p:sp>
      <p:pic>
        <p:nvPicPr>
          <p:cNvPr id="6" name="Content Placeholder 5" descr="A person working on a ladder&#10;&#10;Description automatically generated">
            <a:extLst>
              <a:ext uri="{FF2B5EF4-FFF2-40B4-BE49-F238E27FC236}">
                <a16:creationId xmlns:a16="http://schemas.microsoft.com/office/drawing/2014/main" id="{CA9EA902-4085-E32B-FE71-3FD2EC5F70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696" y="1760456"/>
            <a:ext cx="4524375" cy="4130841"/>
          </a:xfrm>
        </p:spPr>
      </p:pic>
      <p:pic>
        <p:nvPicPr>
          <p:cNvPr id="8" name="Content Placeholder 7" descr="A group of men standing on a metal bridge&#10;&#10;Description automatically generated">
            <a:extLst>
              <a:ext uri="{FF2B5EF4-FFF2-40B4-BE49-F238E27FC236}">
                <a16:creationId xmlns:a16="http://schemas.microsoft.com/office/drawing/2014/main" id="{7C03A0F1-A73A-6A93-5F4B-ED3D2D192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2037556"/>
            <a:ext cx="4933950" cy="4050508"/>
          </a:xfrm>
        </p:spPr>
      </p:pic>
    </p:spTree>
    <p:extLst>
      <p:ext uri="{BB962C8B-B14F-4D97-AF65-F5344CB8AC3E}">
        <p14:creationId xmlns:p14="http://schemas.microsoft.com/office/powerpoint/2010/main" val="35067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06E7-E47A-0807-92D8-E7A1FB47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77092"/>
            <a:ext cx="10842770" cy="115454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How do you overcome these issues???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85BE3-66CF-0961-C5D9-696470394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791855"/>
            <a:ext cx="4937655" cy="448887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Do you have an SOG/SOP to follow?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Is it simple, safe, and proven?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Is it dependent on the type of incident??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Or do you just…</a:t>
            </a:r>
          </a:p>
        </p:txBody>
      </p:sp>
      <p:pic>
        <p:nvPicPr>
          <p:cNvPr id="6" name="Content Placeholder 5" descr="A group of firefighters working on a construction site&#10;&#10;AI-generated content may be incorrect.">
            <a:extLst>
              <a:ext uri="{FF2B5EF4-FFF2-40B4-BE49-F238E27FC236}">
                <a16:creationId xmlns:a16="http://schemas.microsoft.com/office/drawing/2014/main" id="{AF7E4071-482A-948A-069D-B57184A7FB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2" y="1582615"/>
            <a:ext cx="5718319" cy="4563208"/>
          </a:xfrm>
        </p:spPr>
      </p:pic>
    </p:spTree>
    <p:extLst>
      <p:ext uri="{BB962C8B-B14F-4D97-AF65-F5344CB8AC3E}">
        <p14:creationId xmlns:p14="http://schemas.microsoft.com/office/powerpoint/2010/main" val="6835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D594-9610-379B-EC8C-D8ED602D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26" y="328864"/>
            <a:ext cx="11630527" cy="97856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One simple, safe, and proven method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701EC-7EB4-A16E-B38E-C878F4092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580148"/>
            <a:ext cx="4937655" cy="4756484"/>
          </a:xfrm>
        </p:spPr>
        <p:txBody>
          <a:bodyPr/>
          <a:lstStyle/>
          <a:p>
            <a:r>
              <a:rPr lang="en-US" sz="2400" b="1" dirty="0"/>
              <a:t>This technique will work for any low point transition.</a:t>
            </a:r>
          </a:p>
          <a:p>
            <a:r>
              <a:rPr lang="en-US" sz="2400" b="1" dirty="0"/>
              <a:t>Could be for trench, CSR, or any other low point that may arise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Equipment needed: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30 ft piece of 1” flat webbing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Your main and belay or twin system</a:t>
            </a:r>
          </a:p>
          <a:p>
            <a:endParaRPr lang="en-US" dirty="0"/>
          </a:p>
        </p:txBody>
      </p:sp>
      <p:pic>
        <p:nvPicPr>
          <p:cNvPr id="6" name="Content Placeholder 5" descr="A stretcher with ropes on grass&#10;&#10;Description automatically generated">
            <a:extLst>
              <a:ext uri="{FF2B5EF4-FFF2-40B4-BE49-F238E27FC236}">
                <a16:creationId xmlns:a16="http://schemas.microsoft.com/office/drawing/2014/main" id="{6E46DBE6-F117-FAE2-82B3-D3F1570BD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31" y="1640559"/>
            <a:ext cx="5699126" cy="4427621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042E2FE-E822-157C-6579-8250F0D65B05}"/>
              </a:ext>
            </a:extLst>
          </p:cNvPr>
          <p:cNvSpPr/>
          <p:nvPr/>
        </p:nvSpPr>
        <p:spPr>
          <a:xfrm rot="1855893">
            <a:off x="7676147" y="5093113"/>
            <a:ext cx="770021" cy="2486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6FB9094-0087-A8C8-3F24-6367C9E189C6}"/>
              </a:ext>
            </a:extLst>
          </p:cNvPr>
          <p:cNvSpPr/>
          <p:nvPr/>
        </p:nvSpPr>
        <p:spPr>
          <a:xfrm rot="7483917">
            <a:off x="9652244" y="5362072"/>
            <a:ext cx="722786" cy="18849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36D28-F658-3BA8-61F4-A6E8BAEC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6568"/>
            <a:ext cx="8534400" cy="1267327"/>
          </a:xfrm>
        </p:spPr>
        <p:txBody>
          <a:bodyPr>
            <a:normAutofit/>
          </a:bodyPr>
          <a:lstStyle/>
          <a:p>
            <a:r>
              <a:rPr lang="en-US" sz="4800" dirty="0"/>
              <a:t>Low point transition:</a:t>
            </a:r>
          </a:p>
        </p:txBody>
      </p:sp>
      <p:pic>
        <p:nvPicPr>
          <p:cNvPr id="6" name="Content Placeholder 5" descr="A close-up of a rope and a metal bar&#10;&#10;Description automatically generated">
            <a:extLst>
              <a:ext uri="{FF2B5EF4-FFF2-40B4-BE49-F238E27FC236}">
                <a16:creationId xmlns:a16="http://schemas.microsoft.com/office/drawing/2014/main" id="{FDADE7FC-03BA-94C9-96BF-89F179B384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732548"/>
            <a:ext cx="4937125" cy="4254312"/>
          </a:xfrm>
        </p:spPr>
      </p:pic>
      <p:pic>
        <p:nvPicPr>
          <p:cNvPr id="8" name="Content Placeholder 7" descr="A person holding a rope&#10;&#10;Description automatically generated">
            <a:extLst>
              <a:ext uri="{FF2B5EF4-FFF2-40B4-BE49-F238E27FC236}">
                <a16:creationId xmlns:a16="http://schemas.microsoft.com/office/drawing/2014/main" id="{DB5803B8-A1F9-C907-5E63-D6B84ADBB3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828799"/>
            <a:ext cx="5797800" cy="4716379"/>
          </a:xfrm>
        </p:spPr>
      </p:pic>
    </p:spTree>
    <p:extLst>
      <p:ext uri="{BB962C8B-B14F-4D97-AF65-F5344CB8AC3E}">
        <p14:creationId xmlns:p14="http://schemas.microsoft.com/office/powerpoint/2010/main" val="38079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2A5F-34C7-F1DB-53EE-3EC5F006D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280738"/>
            <a:ext cx="8857665" cy="1163051"/>
          </a:xfrm>
        </p:spPr>
        <p:txBody>
          <a:bodyPr>
            <a:normAutofit/>
          </a:bodyPr>
          <a:lstStyle/>
          <a:p>
            <a:r>
              <a:rPr lang="en-US" sz="5400" dirty="0"/>
              <a:t>Low point transition:</a:t>
            </a:r>
          </a:p>
        </p:txBody>
      </p:sp>
      <p:pic>
        <p:nvPicPr>
          <p:cNvPr id="6" name="Content Placeholder 5" descr="A red and blue rope on grass&#10;&#10;Description automatically generated">
            <a:extLst>
              <a:ext uri="{FF2B5EF4-FFF2-40B4-BE49-F238E27FC236}">
                <a16:creationId xmlns:a16="http://schemas.microsoft.com/office/drawing/2014/main" id="{C2F84E42-09CA-8728-C1F1-235C0F6545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279" y="1684589"/>
            <a:ext cx="4937125" cy="4676274"/>
          </a:xfrm>
        </p:spPr>
      </p:pic>
      <p:pic>
        <p:nvPicPr>
          <p:cNvPr id="10" name="Content Placeholder 9" descr="A group of people working on a bridge&#10;&#10;Description automatically generated">
            <a:extLst>
              <a:ext uri="{FF2B5EF4-FFF2-40B4-BE49-F238E27FC236}">
                <a16:creationId xmlns:a16="http://schemas.microsoft.com/office/drawing/2014/main" id="{DA9B4948-58BE-ACE8-0F16-11918E0E3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60309" y="1728660"/>
            <a:ext cx="4484020" cy="4812635"/>
          </a:xfrm>
        </p:spPr>
      </p:pic>
    </p:spTree>
    <p:extLst>
      <p:ext uri="{BB962C8B-B14F-4D97-AF65-F5344CB8AC3E}">
        <p14:creationId xmlns:p14="http://schemas.microsoft.com/office/powerpoint/2010/main" val="24341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682E-E721-31E2-69A8-40E4B44199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68969" y="216568"/>
            <a:ext cx="10900610" cy="1114927"/>
          </a:xfrm>
        </p:spPr>
        <p:txBody>
          <a:bodyPr>
            <a:normAutofit/>
          </a:bodyPr>
          <a:lstStyle/>
          <a:p>
            <a:r>
              <a:rPr lang="en-US" sz="5400" dirty="0"/>
              <a:t>Low point transition:</a:t>
            </a:r>
          </a:p>
        </p:txBody>
      </p:sp>
      <p:pic>
        <p:nvPicPr>
          <p:cNvPr id="6" name="Content Placeholder 5" descr="A group of people working on a construction site&#10;&#10;Description automatically generated">
            <a:extLst>
              <a:ext uri="{FF2B5EF4-FFF2-40B4-BE49-F238E27FC236}">
                <a16:creationId xmlns:a16="http://schemas.microsoft.com/office/drawing/2014/main" id="{6A530271-6026-0F0D-6DEC-6A29B6EF4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04" y="1937418"/>
            <a:ext cx="4548188" cy="4395536"/>
          </a:xfrm>
        </p:spPr>
      </p:pic>
      <p:pic>
        <p:nvPicPr>
          <p:cNvPr id="8" name="Content Placeholder 7" descr="A close-up of a construction site&#10;&#10;Description automatically generated">
            <a:extLst>
              <a:ext uri="{FF2B5EF4-FFF2-40B4-BE49-F238E27FC236}">
                <a16:creationId xmlns:a16="http://schemas.microsoft.com/office/drawing/2014/main" id="{A956DA19-7F05-C3FC-1CE9-B8BE1FE7E6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0839" y="1667126"/>
            <a:ext cx="4546600" cy="4676272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FAF4B09-8431-20E5-EED7-7D02E8A9D604}"/>
              </a:ext>
            </a:extLst>
          </p:cNvPr>
          <p:cNvSpPr/>
          <p:nvPr/>
        </p:nvSpPr>
        <p:spPr>
          <a:xfrm rot="9724167">
            <a:off x="3457074" y="5446296"/>
            <a:ext cx="713873" cy="232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B4A802-0930-C4EC-C44C-69D0BBF28F20}"/>
              </a:ext>
            </a:extLst>
          </p:cNvPr>
          <p:cNvSpPr/>
          <p:nvPr/>
        </p:nvSpPr>
        <p:spPr>
          <a:xfrm>
            <a:off x="7740315" y="3521242"/>
            <a:ext cx="826169" cy="23261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923-27D1-D409-565E-A774E337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89" y="344906"/>
            <a:ext cx="10651957" cy="1058778"/>
          </a:xfrm>
        </p:spPr>
        <p:txBody>
          <a:bodyPr>
            <a:normAutofit/>
          </a:bodyPr>
          <a:lstStyle/>
          <a:p>
            <a:r>
              <a:rPr lang="en-US" sz="5400" dirty="0"/>
              <a:t>Low point transition:</a:t>
            </a:r>
          </a:p>
        </p:txBody>
      </p:sp>
      <p:pic>
        <p:nvPicPr>
          <p:cNvPr id="6" name="Content Placeholder 5" descr="A group of people working on a structure&#10;&#10;Description automatically generated">
            <a:extLst>
              <a:ext uri="{FF2B5EF4-FFF2-40B4-BE49-F238E27FC236}">
                <a16:creationId xmlns:a16="http://schemas.microsoft.com/office/drawing/2014/main" id="{566F524F-B7E3-0501-E669-6DA6B63CD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" y="1860884"/>
            <a:ext cx="5156117" cy="4539916"/>
          </a:xfrm>
        </p:spPr>
      </p:pic>
      <p:pic>
        <p:nvPicPr>
          <p:cNvPr id="8" name="Content Placeholder 7" descr="A group of men lifting a sled&#10;&#10;Description automatically generated">
            <a:extLst>
              <a:ext uri="{FF2B5EF4-FFF2-40B4-BE49-F238E27FC236}">
                <a16:creationId xmlns:a16="http://schemas.microsoft.com/office/drawing/2014/main" id="{FAF85582-0033-9ADF-D91A-FA5B4ED3CD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11" y="2280611"/>
            <a:ext cx="4933950" cy="3700462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66BD103-013B-497C-2B53-DC95D0DA361D}"/>
              </a:ext>
            </a:extLst>
          </p:cNvPr>
          <p:cNvSpPr/>
          <p:nvPr/>
        </p:nvSpPr>
        <p:spPr>
          <a:xfrm>
            <a:off x="2871537" y="4644190"/>
            <a:ext cx="697832" cy="3128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-Up 9">
            <a:extLst>
              <a:ext uri="{FF2B5EF4-FFF2-40B4-BE49-F238E27FC236}">
                <a16:creationId xmlns:a16="http://schemas.microsoft.com/office/drawing/2014/main" id="{C26BDBAA-EFF1-60CE-463A-479F3D098204}"/>
              </a:ext>
            </a:extLst>
          </p:cNvPr>
          <p:cNvSpPr/>
          <p:nvPr/>
        </p:nvSpPr>
        <p:spPr>
          <a:xfrm rot="9425251" flipV="1">
            <a:off x="7082589" y="3649579"/>
            <a:ext cx="601580" cy="609600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2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E19E-0D3B-2BC3-7EDF-4C30BFB0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7" y="296780"/>
            <a:ext cx="10555705" cy="1443788"/>
          </a:xfrm>
        </p:spPr>
        <p:txBody>
          <a:bodyPr>
            <a:normAutofit/>
          </a:bodyPr>
          <a:lstStyle/>
          <a:p>
            <a:r>
              <a:rPr lang="en-US" sz="5400" dirty="0"/>
              <a:t>Low point transition:</a:t>
            </a:r>
          </a:p>
        </p:txBody>
      </p:sp>
      <p:pic>
        <p:nvPicPr>
          <p:cNvPr id="6" name="Content Placeholder 5" descr="A bridge with a railing&#10;&#10;Description automatically generated">
            <a:extLst>
              <a:ext uri="{FF2B5EF4-FFF2-40B4-BE49-F238E27FC236}">
                <a16:creationId xmlns:a16="http://schemas.microsoft.com/office/drawing/2014/main" id="{7A822DDF-8076-77F2-0F90-C69F824F1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2285999"/>
            <a:ext cx="4772525" cy="3818021"/>
          </a:xfrm>
        </p:spPr>
      </p:pic>
      <p:pic>
        <p:nvPicPr>
          <p:cNvPr id="5" name="Content Placeholder 4" descr="A red and black metal object with white circle and silver buttons&#10;&#10;Description automatically generated with medium confidence">
            <a:extLst>
              <a:ext uri="{FF2B5EF4-FFF2-40B4-BE49-F238E27FC236}">
                <a16:creationId xmlns:a16="http://schemas.microsoft.com/office/drawing/2014/main" id="{94B214D2-A230-A4EA-482C-7ADAB8DECC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1" y="3224463"/>
            <a:ext cx="1917031" cy="2213809"/>
          </a:xfrm>
        </p:spPr>
      </p:pic>
      <p:pic>
        <p:nvPicPr>
          <p:cNvPr id="10" name="Picture 9" descr="A metal walkway with railings&#10;&#10;Description automatically generated">
            <a:extLst>
              <a:ext uri="{FF2B5EF4-FFF2-40B4-BE49-F238E27FC236}">
                <a16:creationId xmlns:a16="http://schemas.microsoft.com/office/drawing/2014/main" id="{52A505CE-5F22-377C-B255-EA6CCC3C1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98" y="1740568"/>
            <a:ext cx="2905375" cy="22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FB2A-3FF0-C35E-559B-0A5A439B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0843"/>
            <a:ext cx="10898188" cy="1138990"/>
          </a:xfrm>
        </p:spPr>
        <p:txBody>
          <a:bodyPr>
            <a:normAutofit/>
          </a:bodyPr>
          <a:lstStyle/>
          <a:p>
            <a:r>
              <a:rPr lang="en-US" sz="5400" dirty="0"/>
              <a:t>Other options: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7A30F-69B7-91AA-6FF2-62827019B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989220"/>
            <a:ext cx="4937655" cy="421105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Particularly for trench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Set up bridges for tripod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Portland Pick</a:t>
            </a:r>
          </a:p>
        </p:txBody>
      </p:sp>
      <p:pic>
        <p:nvPicPr>
          <p:cNvPr id="6" name="Content Placeholder 5" descr="A ladder attached to a building&#10;&#10;Description automatically generated">
            <a:extLst>
              <a:ext uri="{FF2B5EF4-FFF2-40B4-BE49-F238E27FC236}">
                <a16:creationId xmlns:a16="http://schemas.microsoft.com/office/drawing/2014/main" id="{776D6149-2601-2F3D-D82C-96A7F2CBC4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459833"/>
            <a:ext cx="5549148" cy="4868777"/>
          </a:xfrm>
        </p:spPr>
      </p:pic>
    </p:spTree>
    <p:extLst>
      <p:ext uri="{BB962C8B-B14F-4D97-AF65-F5344CB8AC3E}">
        <p14:creationId xmlns:p14="http://schemas.microsoft.com/office/powerpoint/2010/main" val="16730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1763-67B1-1521-96FD-95A37EFDD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968" y="336884"/>
            <a:ext cx="11470105" cy="11389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STATIC LINE PICK-OFF/ LINE TRANSFER: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B41D4-C6A1-A5A6-881C-4CC1F3817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1844843"/>
            <a:ext cx="7641641" cy="4499810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bg1"/>
                </a:solidFill>
                <a:highlight>
                  <a:srgbClr val="FFFF00"/>
                </a:highlight>
              </a:rPr>
              <a:t>What is your SOG/SOP?</a:t>
            </a:r>
          </a:p>
          <a:p>
            <a:r>
              <a:rPr lang="en-US" sz="2500" b="1" dirty="0">
                <a:solidFill>
                  <a:schemeClr val="bg1"/>
                </a:solidFill>
              </a:rPr>
              <a:t>What type of rope system do you use? (single line/ main and belay or Twin tension system)</a:t>
            </a:r>
            <a:endParaRPr lang="en-US" sz="2500" b="1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en-US" sz="2500" dirty="0">
                <a:highlight>
                  <a:srgbClr val="FFFF00"/>
                </a:highlight>
              </a:rPr>
              <a:t>Who rigs the system?</a:t>
            </a:r>
          </a:p>
          <a:p>
            <a:r>
              <a:rPr lang="en-US" sz="2500" b="1" dirty="0">
                <a:solidFill>
                  <a:schemeClr val="bg1"/>
                </a:solidFill>
              </a:rPr>
              <a:t>Who goes over the side?</a:t>
            </a:r>
          </a:p>
          <a:p>
            <a:r>
              <a:rPr lang="en-US" sz="2500" dirty="0">
                <a:highlight>
                  <a:srgbClr val="FFFF00"/>
                </a:highlight>
              </a:rPr>
              <a:t>Who is in charge?</a:t>
            </a:r>
          </a:p>
          <a:p>
            <a:r>
              <a:rPr lang="en-US" sz="2500" b="1" dirty="0">
                <a:solidFill>
                  <a:schemeClr val="bg1"/>
                </a:solidFill>
              </a:rPr>
              <a:t>How many plans do you have?</a:t>
            </a:r>
          </a:p>
          <a:p>
            <a:r>
              <a:rPr lang="en-US" sz="2500" dirty="0">
                <a:highlight>
                  <a:srgbClr val="FFFF00"/>
                </a:highlight>
              </a:rPr>
              <a:t>Did you do WHATS UP??</a:t>
            </a:r>
          </a:p>
        </p:txBody>
      </p:sp>
    </p:spTree>
    <p:extLst>
      <p:ext uri="{BB962C8B-B14F-4D97-AF65-F5344CB8AC3E}">
        <p14:creationId xmlns:p14="http://schemas.microsoft.com/office/powerpoint/2010/main" val="23483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5F18-7C05-33C1-0197-C727BC68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04282"/>
            <a:ext cx="10058400" cy="57157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who I am: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45697-8FBC-9041-979A-50A22384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200728"/>
            <a:ext cx="11304588" cy="532938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24.5 year veteran with Yonkers Fire Department- NY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Most of my career I was assigned to a SOC Unit (Rescue Co. 1 or Squad Co.)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Lead Instructor for Rescue School- Basic and Advance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Train SOC units in all disciplines of Tech Rescue and U.S.A.R. Operations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Train all units on PSS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Train fire departments, industry and military around the country in technical rescue. (Ropes, CSR, Collapse, NO HAZ-MAT)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Author of </a:t>
            </a:r>
            <a:r>
              <a:rPr lang="en-US" sz="2800" b="1" i="1" u="sng" dirty="0">
                <a:solidFill>
                  <a:schemeClr val="bg1"/>
                </a:solidFill>
              </a:rPr>
              <a:t>Technical Rescue: Tips and Techniques</a:t>
            </a:r>
            <a:r>
              <a:rPr lang="en-US" sz="2800" b="1" dirty="0">
                <a:solidFill>
                  <a:schemeClr val="bg1"/>
                </a:solidFill>
              </a:rPr>
              <a:t>- Fire Engineering 2025.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So what does this all mean?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5D97-0A0A-10C6-37A8-8639C724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7" y="140678"/>
            <a:ext cx="11218984" cy="121333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Static line pick-offs / line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10603-7D8A-5050-D7D1-3132A5B0F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23" y="1292470"/>
            <a:ext cx="5240215" cy="502040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These situations can be difficult, but they don’t need to be.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Know your SOG / SOP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Know your systems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Train, train, and continue to train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Stay with our 3 PRINCIPLES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SIMPLE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SAFE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PROVEN</a:t>
            </a:r>
          </a:p>
        </p:txBody>
      </p:sp>
      <p:pic>
        <p:nvPicPr>
          <p:cNvPr id="6" name="Content Placeholder 5" descr="A person climbing a high rise building&#10;&#10;AI-generated content may be incorrect.">
            <a:extLst>
              <a:ext uri="{FF2B5EF4-FFF2-40B4-BE49-F238E27FC236}">
                <a16:creationId xmlns:a16="http://schemas.microsoft.com/office/drawing/2014/main" id="{F38CF241-4390-C131-4622-4E5357A7CF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62" y="1521069"/>
            <a:ext cx="6093069" cy="4950069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2EF7C0F-71F3-09C4-115A-752DF4564445}"/>
              </a:ext>
            </a:extLst>
          </p:cNvPr>
          <p:cNvSpPr/>
          <p:nvPr/>
        </p:nvSpPr>
        <p:spPr>
          <a:xfrm rot="2246189">
            <a:off x="8009793" y="2118945"/>
            <a:ext cx="712177" cy="1670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366F0DE-E471-7D3D-05DD-5483CDBBB13D}"/>
              </a:ext>
            </a:extLst>
          </p:cNvPr>
          <p:cNvSpPr/>
          <p:nvPr/>
        </p:nvSpPr>
        <p:spPr>
          <a:xfrm rot="8186776">
            <a:off x="8915400" y="3191608"/>
            <a:ext cx="562707" cy="1670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7C1B-8EC5-0A1C-473D-5987CCFF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16" y="344906"/>
            <a:ext cx="10804358" cy="10667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Static line pick-off / line transfer: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13BE-7433-DCD8-7797-7BC12B2F5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628274"/>
            <a:ext cx="4937655" cy="4748464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Difference between the “old style” vs. the “newer style” (Y-method)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What whiteboarding showed us with the older one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How the newer one is safer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What about twin system with pick-offs. (slight rigging difference)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Drawing of a person carrying a person on a rope&#10;&#10;Description automatically generated">
            <a:extLst>
              <a:ext uri="{FF2B5EF4-FFF2-40B4-BE49-F238E27FC236}">
                <a16:creationId xmlns:a16="http://schemas.microsoft.com/office/drawing/2014/main" id="{EE857313-C512-64C5-9796-E46FA86A6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2" y="1931988"/>
            <a:ext cx="5420811" cy="4075780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F59ED15-4647-5939-53FC-788BE2C203D8}"/>
              </a:ext>
            </a:extLst>
          </p:cNvPr>
          <p:cNvSpPr/>
          <p:nvPr/>
        </p:nvSpPr>
        <p:spPr>
          <a:xfrm>
            <a:off x="7339263" y="3577389"/>
            <a:ext cx="545432" cy="1604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92EB55B-BBFE-FC8E-9C88-95B4D4FCA31F}"/>
              </a:ext>
            </a:extLst>
          </p:cNvPr>
          <p:cNvSpPr/>
          <p:nvPr/>
        </p:nvSpPr>
        <p:spPr>
          <a:xfrm>
            <a:off x="8277726" y="4483768"/>
            <a:ext cx="465221" cy="2245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6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83C5-04EE-F86C-15AD-30CA3FAC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033" y="80211"/>
            <a:ext cx="10713704" cy="120315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Static line pick-off / line transfer: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5C35-87E7-B386-E38B-C77031F38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042" y="1764631"/>
            <a:ext cx="4937655" cy="459606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“older” method had some very concerning safety problems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If the main line failed, where did all the force go to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rescuer is absorbing the shock. Not only from the victim but also from the anchor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They are being pulled apart from the inside out.  </a:t>
            </a:r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(OUCH!!)</a:t>
            </a:r>
          </a:p>
        </p:txBody>
      </p:sp>
      <p:pic>
        <p:nvPicPr>
          <p:cNvPr id="6" name="Content Placeholder 5" descr="A drawing of two people&#10;&#10;Description automatically generated">
            <a:extLst>
              <a:ext uri="{FF2B5EF4-FFF2-40B4-BE49-F238E27FC236}">
                <a16:creationId xmlns:a16="http://schemas.microsoft.com/office/drawing/2014/main" id="{57F90954-D56B-1402-88EF-76A8016C49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2" y="1764632"/>
            <a:ext cx="5468937" cy="4227094"/>
          </a:xfrm>
        </p:spPr>
      </p:pic>
      <p:sp>
        <p:nvSpPr>
          <p:cNvPr id="8" name="Arrow: U-Turn 7">
            <a:extLst>
              <a:ext uri="{FF2B5EF4-FFF2-40B4-BE49-F238E27FC236}">
                <a16:creationId xmlns:a16="http://schemas.microsoft.com/office/drawing/2014/main" id="{C0DCBC7A-62A7-857F-6CBA-FB647B9F06BC}"/>
              </a:ext>
            </a:extLst>
          </p:cNvPr>
          <p:cNvSpPr/>
          <p:nvPr/>
        </p:nvSpPr>
        <p:spPr>
          <a:xfrm rot="10800000">
            <a:off x="8069179" y="2667000"/>
            <a:ext cx="393032" cy="360947"/>
          </a:xfrm>
          <a:prstGeom prst="utur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U-Turn 8">
            <a:extLst>
              <a:ext uri="{FF2B5EF4-FFF2-40B4-BE49-F238E27FC236}">
                <a16:creationId xmlns:a16="http://schemas.microsoft.com/office/drawing/2014/main" id="{B29CF76B-7D18-A396-66B7-FBEA77ADD708}"/>
              </a:ext>
            </a:extLst>
          </p:cNvPr>
          <p:cNvSpPr/>
          <p:nvPr/>
        </p:nvSpPr>
        <p:spPr>
          <a:xfrm>
            <a:off x="7736945" y="3830054"/>
            <a:ext cx="393033" cy="417095"/>
          </a:xfrm>
          <a:prstGeom prst="utur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48C4-5C12-E2B7-139B-81DC5435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2926"/>
            <a:ext cx="10376820" cy="112294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STATIC LINE PICK-OFF / LINE TRANSFER: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9306B-B1D7-F435-A342-D553D5974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812758"/>
            <a:ext cx="4937655" cy="445168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Y-method of pick-off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Works the same regardless of the system you are working with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 few variations with attachment points depending on the system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Proven method </a:t>
            </a:r>
          </a:p>
        </p:txBody>
      </p:sp>
      <p:pic>
        <p:nvPicPr>
          <p:cNvPr id="6" name="Content Placeholder 5" descr="Drawing of two men on a rope&#10;&#10;Description automatically generated">
            <a:extLst>
              <a:ext uri="{FF2B5EF4-FFF2-40B4-BE49-F238E27FC236}">
                <a16:creationId xmlns:a16="http://schemas.microsoft.com/office/drawing/2014/main" id="{36A8959E-A9C0-9456-FE82-F3AA805563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13" y="1812924"/>
            <a:ext cx="5264066" cy="4371307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F262C19-715A-EE04-F5E0-C6D04488E7D7}"/>
              </a:ext>
            </a:extLst>
          </p:cNvPr>
          <p:cNvSpPr/>
          <p:nvPr/>
        </p:nvSpPr>
        <p:spPr>
          <a:xfrm>
            <a:off x="7226968" y="3569368"/>
            <a:ext cx="569495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22CA84D-A45A-F85A-2EC2-8DA0EE624D79}"/>
              </a:ext>
            </a:extLst>
          </p:cNvPr>
          <p:cNvSpPr/>
          <p:nvPr/>
        </p:nvSpPr>
        <p:spPr>
          <a:xfrm>
            <a:off x="8823158" y="3182352"/>
            <a:ext cx="529389" cy="1644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F2E1-F007-309F-9A63-EE88FB5B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88758"/>
            <a:ext cx="10836442" cy="97054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Tripod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rigging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with no cod at bottom???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85008-B53D-C07A-B960-2F7A69339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443789"/>
            <a:ext cx="4937655" cy="46762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This is the hypothetical hole</a:t>
            </a:r>
          </a:p>
          <a:p>
            <a:r>
              <a:rPr lang="en-US" b="1" dirty="0">
                <a:solidFill>
                  <a:schemeClr val="bg1"/>
                </a:solidFill>
              </a:rPr>
              <a:t>Depth is approximately 50 feet</a:t>
            </a:r>
          </a:p>
          <a:p>
            <a:r>
              <a:rPr lang="en-US" b="1" dirty="0">
                <a:solidFill>
                  <a:schemeClr val="bg1"/>
                </a:solidFill>
              </a:rPr>
              <a:t>No change of direction (COD) to rig to inside the footprint of the tripod.</a:t>
            </a:r>
          </a:p>
          <a:p>
            <a:r>
              <a:rPr lang="en-US" b="1" dirty="0">
                <a:solidFill>
                  <a:schemeClr val="bg1"/>
                </a:solidFill>
              </a:rPr>
              <a:t>WHAT ARE WE GOING TO DO AND HOW ARE WE GOING TO RIG THIS TRIPOD TO ACCOMPLISH OUR GOAL.</a:t>
            </a:r>
          </a:p>
        </p:txBody>
      </p:sp>
      <p:pic>
        <p:nvPicPr>
          <p:cNvPr id="8" name="Content Placeholder 7" descr="A factory with pip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3CF92B5A-16A9-D70F-5899-5EB73E8BA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620252"/>
            <a:ext cx="5549148" cy="4732421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AD09C-9E38-DD9F-CBE6-920B99F7BC58}"/>
              </a:ext>
            </a:extLst>
          </p:cNvPr>
          <p:cNvSpPr/>
          <p:nvPr/>
        </p:nvSpPr>
        <p:spPr>
          <a:xfrm>
            <a:off x="8718884" y="4924926"/>
            <a:ext cx="1780674" cy="9705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D02E-E467-B1D1-C5B9-A067488B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24590"/>
            <a:ext cx="10561304" cy="113096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Different ways to use tripod</a:t>
            </a:r>
          </a:p>
        </p:txBody>
      </p:sp>
      <p:pic>
        <p:nvPicPr>
          <p:cNvPr id="6" name="Content Placeholder 5" descr="A tripod with a red object on it&#10;&#10;Description automatically generated">
            <a:extLst>
              <a:ext uri="{FF2B5EF4-FFF2-40B4-BE49-F238E27FC236}">
                <a16:creationId xmlns:a16="http://schemas.microsoft.com/office/drawing/2014/main" id="{6786EBA5-0DAB-7E01-D4F2-F612B6342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8" y="1275347"/>
            <a:ext cx="3643980" cy="4868779"/>
          </a:xfrm>
        </p:spPr>
      </p:pic>
      <p:pic>
        <p:nvPicPr>
          <p:cNvPr id="8" name="Content Placeholder 7" descr="A person standing next to a large metal object&#10;&#10;Description automatically generated">
            <a:extLst>
              <a:ext uri="{FF2B5EF4-FFF2-40B4-BE49-F238E27FC236}">
                <a16:creationId xmlns:a16="http://schemas.microsoft.com/office/drawing/2014/main" id="{5276FFEA-7687-8D7E-82E3-7E96DF42DF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74" y="1732547"/>
            <a:ext cx="5710989" cy="4203032"/>
          </a:xfrm>
        </p:spPr>
      </p:pic>
    </p:spTree>
    <p:extLst>
      <p:ext uri="{BB962C8B-B14F-4D97-AF65-F5344CB8AC3E}">
        <p14:creationId xmlns:p14="http://schemas.microsoft.com/office/powerpoint/2010/main" val="1619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2E8D-D4B2-32B7-4851-81B89B24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304800"/>
            <a:ext cx="11790948" cy="99461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FF00"/>
                </a:highlight>
              </a:rPr>
              <a:t>Can we rig it this way… yes/ no / maybe ?</a:t>
            </a:r>
          </a:p>
        </p:txBody>
      </p:sp>
      <p:pic>
        <p:nvPicPr>
          <p:cNvPr id="6" name="Content Placeholder 5" descr="A person wearing a helmet and holding a tool&#10;&#10;Description automatically generated">
            <a:extLst>
              <a:ext uri="{FF2B5EF4-FFF2-40B4-BE49-F238E27FC236}">
                <a16:creationId xmlns:a16="http://schemas.microsoft.com/office/drawing/2014/main" id="{A2ADFAD0-C575-B56A-6589-E84C848F60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03" y="2025399"/>
            <a:ext cx="4804443" cy="4379496"/>
          </a:xfrm>
        </p:spPr>
      </p:pic>
      <p:pic>
        <p:nvPicPr>
          <p:cNvPr id="8" name="Content Placeholder 7" descr="A factory with pip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E9286864-B401-D9A9-ACAD-D59FB66C9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2188997"/>
            <a:ext cx="4933950" cy="4292013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2837B1-E21C-87F0-37C1-3056868B6C48}"/>
              </a:ext>
            </a:extLst>
          </p:cNvPr>
          <p:cNvSpPr/>
          <p:nvPr/>
        </p:nvSpPr>
        <p:spPr>
          <a:xfrm>
            <a:off x="8430126" y="5069305"/>
            <a:ext cx="1700463" cy="10748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19FA-DE2F-AA08-977E-7035C1C6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85012"/>
            <a:ext cx="10713704" cy="108284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FF00"/>
                </a:highlight>
              </a:rPr>
              <a:t>Lets talk about the “m”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B1F18-0DB3-587F-8930-0BDFCCDCB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467854"/>
            <a:ext cx="4937655" cy="4716378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This system works great for areas that may not have that change of direction that we want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Can be set up very easily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Best when using swivel pulley, BUT not required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 this situation, angles are important. (regardless of any new info regarding angles)</a:t>
            </a:r>
          </a:p>
          <a:p>
            <a:endParaRPr lang="en-US" dirty="0"/>
          </a:p>
        </p:txBody>
      </p:sp>
      <p:pic>
        <p:nvPicPr>
          <p:cNvPr id="6" name="Content Placeholder 5" descr="A construction site with a manhole&#10;&#10;Description automatically generated">
            <a:extLst>
              <a:ext uri="{FF2B5EF4-FFF2-40B4-BE49-F238E27FC236}">
                <a16:creationId xmlns:a16="http://schemas.microsoft.com/office/drawing/2014/main" id="{833936CD-F400-899D-B9F9-8E0A9223A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1495"/>
            <a:ext cx="5229726" cy="5013158"/>
          </a:xfrm>
        </p:spPr>
      </p:pic>
    </p:spTree>
    <p:extLst>
      <p:ext uri="{BB962C8B-B14F-4D97-AF65-F5344CB8AC3E}">
        <p14:creationId xmlns:p14="http://schemas.microsoft.com/office/powerpoint/2010/main" val="327448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09185-2D54-97E9-96AA-D400796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264696"/>
            <a:ext cx="10595811" cy="9384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FF00"/>
                </a:highlight>
              </a:rPr>
              <a:t>The set up- simple, safe, and proven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0A6D4-C4EE-E636-5990-C439AF1BC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203158"/>
            <a:ext cx="4937655" cy="5005137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One side needs to be the anchor side. This side does not move.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The other side becomes the lower and haul side. Here is where you want your personnel to be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Two swivel pullies at the top, and one at the bottom. It should look like an “M” when completed</a:t>
            </a:r>
          </a:p>
          <a:p>
            <a:r>
              <a:rPr lang="en-US" sz="2200" b="1" dirty="0">
                <a:solidFill>
                  <a:schemeClr val="bg1"/>
                </a:solidFill>
                <a:highlight>
                  <a:srgbClr val="FFFF00"/>
                </a:highlight>
              </a:rPr>
              <a:t>****</a:t>
            </a:r>
            <a:r>
              <a:rPr lang="en-US" sz="2200" b="1" dirty="0">
                <a:solidFill>
                  <a:schemeClr val="bg1"/>
                </a:solidFill>
              </a:rPr>
              <a:t>No more than an10-degree difference when anchor and moving side come into the tripod </a:t>
            </a:r>
          </a:p>
        </p:txBody>
      </p:sp>
      <p:pic>
        <p:nvPicPr>
          <p:cNvPr id="6" name="Content Placeholder 5" descr="A metal pipe with a red base&#10;&#10;Description automatically generated with medium confidence">
            <a:extLst>
              <a:ext uri="{FF2B5EF4-FFF2-40B4-BE49-F238E27FC236}">
                <a16:creationId xmlns:a16="http://schemas.microsoft.com/office/drawing/2014/main" id="{E60BD045-E94B-EAA8-5F72-ED88FFC911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681" y="1319250"/>
            <a:ext cx="5236786" cy="5311325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0A85351-55F2-79C0-F27C-1B4424C30D45}"/>
              </a:ext>
            </a:extLst>
          </p:cNvPr>
          <p:cNvSpPr/>
          <p:nvPr/>
        </p:nvSpPr>
        <p:spPr>
          <a:xfrm rot="1741069">
            <a:off x="6962274" y="3019016"/>
            <a:ext cx="946485" cy="1925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3931953-2715-B9B1-EA13-CAB429E732DA}"/>
              </a:ext>
            </a:extLst>
          </p:cNvPr>
          <p:cNvSpPr/>
          <p:nvPr/>
        </p:nvSpPr>
        <p:spPr>
          <a:xfrm rot="1503456">
            <a:off x="10708105" y="2731169"/>
            <a:ext cx="200527" cy="69783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2638-1BFD-7D2C-E1F0-018EE21E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9" y="152401"/>
            <a:ext cx="11510211" cy="10668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highlight>
                  <a:srgbClr val="000000"/>
                </a:highlight>
              </a:rPr>
              <a:t>Angles and forces….what about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E6ABA-25D2-1C5E-883C-F85643909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524000"/>
            <a:ext cx="4937655" cy="462012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Who has seen this diagram before..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What does it mean for us??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Is it important for us to know…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Why or Why NOT??</a:t>
            </a:r>
          </a:p>
        </p:txBody>
      </p:sp>
      <p:pic>
        <p:nvPicPr>
          <p:cNvPr id="6" name="Content Placeholder 5" descr="A diagram of a mechanical engineering&#10;&#10;Description automatically generated with medium confidence">
            <a:extLst>
              <a:ext uri="{FF2B5EF4-FFF2-40B4-BE49-F238E27FC236}">
                <a16:creationId xmlns:a16="http://schemas.microsoft.com/office/drawing/2014/main" id="{DC44D205-8CEB-5AA2-BAFA-F6E0C2EC4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84" y="1596188"/>
            <a:ext cx="6136105" cy="4620125"/>
          </a:xfrm>
        </p:spPr>
      </p:pic>
    </p:spTree>
    <p:extLst>
      <p:ext uri="{BB962C8B-B14F-4D97-AF65-F5344CB8AC3E}">
        <p14:creationId xmlns:p14="http://schemas.microsoft.com/office/powerpoint/2010/main" val="33570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0136-582C-EB23-D8D9-D7A7420C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1302"/>
            <a:ext cx="10058400" cy="1879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WHAT IS TECHNICAL RESCUE?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356E6-EB18-BB16-23CC-88F282079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110902"/>
            <a:ext cx="9199090" cy="388349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It is the </a:t>
            </a:r>
            <a:r>
              <a:rPr lang="en-US" sz="4800" b="1" dirty="0">
                <a:solidFill>
                  <a:srgbClr val="FF0000"/>
                </a:solidFill>
              </a:rPr>
              <a:t>APPLICATION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1"/>
                </a:solidFill>
              </a:rPr>
              <a:t>of 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SPECIAL KNOWLEDGE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SKILLS</a:t>
            </a:r>
            <a:r>
              <a:rPr lang="en-US" sz="4800" b="1" dirty="0">
                <a:highlight>
                  <a:srgbClr val="FFFF00"/>
                </a:highlight>
              </a:rPr>
              <a:t>,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1"/>
                </a:solidFill>
              </a:rPr>
              <a:t>and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EQUIPMENT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1"/>
                </a:solidFill>
              </a:rPr>
              <a:t>to </a:t>
            </a:r>
            <a:r>
              <a:rPr lang="en-US" sz="4800" b="1" u="sng" dirty="0">
                <a:solidFill>
                  <a:srgbClr val="FFFF00"/>
                </a:solidFill>
              </a:rPr>
              <a:t>safely</a:t>
            </a:r>
            <a:r>
              <a:rPr lang="en-US" sz="4800" b="1" dirty="0">
                <a:solidFill>
                  <a:schemeClr val="bg1"/>
                </a:solidFill>
              </a:rPr>
              <a:t> resolve </a:t>
            </a:r>
            <a:r>
              <a:rPr lang="en-US" sz="4800" b="1" u="sng" dirty="0">
                <a:solidFill>
                  <a:schemeClr val="bg1"/>
                </a:solidFill>
              </a:rPr>
              <a:t>unique</a:t>
            </a:r>
            <a:r>
              <a:rPr lang="en-US" sz="4800" b="1" dirty="0">
                <a:solidFill>
                  <a:schemeClr val="bg1"/>
                </a:solidFill>
              </a:rPr>
              <a:t> and / or </a:t>
            </a:r>
            <a:r>
              <a:rPr lang="en-US" sz="4800" b="1" u="sng" dirty="0">
                <a:solidFill>
                  <a:schemeClr val="bg1"/>
                </a:solidFill>
              </a:rPr>
              <a:t>complex</a:t>
            </a:r>
            <a:r>
              <a:rPr lang="en-US" sz="4800" b="1" dirty="0">
                <a:solidFill>
                  <a:schemeClr val="bg1"/>
                </a:solidFill>
              </a:rPr>
              <a:t> rescue situations</a:t>
            </a:r>
          </a:p>
        </p:txBody>
      </p:sp>
    </p:spTree>
    <p:extLst>
      <p:ext uri="{BB962C8B-B14F-4D97-AF65-F5344CB8AC3E}">
        <p14:creationId xmlns:p14="http://schemas.microsoft.com/office/powerpoint/2010/main" val="8244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6084-F119-D988-9342-3E607F38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7" y="200526"/>
            <a:ext cx="11510211" cy="12432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The New research out of BC…….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E95B-17F0-C251-CFEF-9E48C47FE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756611"/>
            <a:ext cx="4937655" cy="449980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may have been looking at our systems in the wrong “light”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We always looked at it from a </a:t>
            </a:r>
            <a:r>
              <a:rPr lang="en-US" sz="2400" b="1" dirty="0">
                <a:solidFill>
                  <a:srgbClr val="FFFF00"/>
                </a:solidFill>
              </a:rPr>
              <a:t>strength</a:t>
            </a:r>
            <a:r>
              <a:rPr lang="en-US" sz="2400" b="1" dirty="0">
                <a:solidFill>
                  <a:schemeClr val="bg1"/>
                </a:solidFill>
              </a:rPr>
              <a:t> perspective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Maybe we should be looking at it from a </a:t>
            </a:r>
            <a:r>
              <a:rPr lang="en-US" sz="2400" b="1" dirty="0">
                <a:solidFill>
                  <a:srgbClr val="FFFF00"/>
                </a:solidFill>
              </a:rPr>
              <a:t>force limiting </a:t>
            </a:r>
            <a:r>
              <a:rPr lang="en-US" sz="2400" b="1" dirty="0">
                <a:solidFill>
                  <a:schemeClr val="bg1"/>
                </a:solidFill>
              </a:rPr>
              <a:t>perspective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WHAT ????</a:t>
            </a:r>
          </a:p>
        </p:txBody>
      </p:sp>
      <p:pic>
        <p:nvPicPr>
          <p:cNvPr id="6" name="Content Placeholder 5" descr="A group of white people sitting in a circle with a question mark&#10;&#10;Description automatically generated">
            <a:extLst>
              <a:ext uri="{FF2B5EF4-FFF2-40B4-BE49-F238E27FC236}">
                <a16:creationId xmlns:a16="http://schemas.microsoft.com/office/drawing/2014/main" id="{792A9979-D1CA-AC55-FACB-F5504FF501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2085474"/>
            <a:ext cx="5699126" cy="4170946"/>
          </a:xfrm>
        </p:spPr>
      </p:pic>
    </p:spTree>
    <p:extLst>
      <p:ext uri="{BB962C8B-B14F-4D97-AF65-F5344CB8AC3E}">
        <p14:creationId xmlns:p14="http://schemas.microsoft.com/office/powerpoint/2010/main" val="3252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2D60-96B8-0A66-DAC9-6E82D014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12821"/>
            <a:ext cx="11566357" cy="169244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What is the important factor with NFPA? (when it pertains to components)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6DC8F-909B-7877-5717-977D431D3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2197769"/>
            <a:ext cx="4937655" cy="397042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Three things that they look at:</a:t>
            </a:r>
          </a:p>
          <a:p>
            <a:pPr lvl="2"/>
            <a:r>
              <a:rPr lang="en-US" sz="4000" b="1" dirty="0">
                <a:solidFill>
                  <a:schemeClr val="bg1"/>
                </a:solidFill>
              </a:rPr>
              <a:t>Composition</a:t>
            </a:r>
          </a:p>
          <a:p>
            <a:pPr lvl="2"/>
            <a:r>
              <a:rPr lang="en-US" sz="4000" b="1" dirty="0">
                <a:solidFill>
                  <a:schemeClr val="bg1"/>
                </a:solidFill>
              </a:rPr>
              <a:t>Force (plane)</a:t>
            </a:r>
          </a:p>
          <a:p>
            <a:pPr lvl="2"/>
            <a:r>
              <a:rPr lang="en-US" sz="4000" b="1" dirty="0">
                <a:solidFill>
                  <a:srgbClr val="FFFF00"/>
                </a:solidFill>
              </a:rPr>
              <a:t>STRENGTH</a:t>
            </a:r>
          </a:p>
        </p:txBody>
      </p:sp>
      <p:pic>
        <p:nvPicPr>
          <p:cNvPr id="6" name="Content Placeholder 5" descr="A baby with a fist raised&#10;&#10;Description automatically generated">
            <a:extLst>
              <a:ext uri="{FF2B5EF4-FFF2-40B4-BE49-F238E27FC236}">
                <a16:creationId xmlns:a16="http://schemas.microsoft.com/office/drawing/2014/main" id="{269BDA62-4428-0B87-E940-4365EDDB7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2" y="2253917"/>
            <a:ext cx="5484979" cy="4090736"/>
          </a:xfrm>
        </p:spPr>
      </p:pic>
    </p:spTree>
    <p:extLst>
      <p:ext uri="{BB962C8B-B14F-4D97-AF65-F5344CB8AC3E}">
        <p14:creationId xmlns:p14="http://schemas.microsoft.com/office/powerpoint/2010/main" val="33990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9908-945B-C150-4E5E-C1702F20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96780"/>
            <a:ext cx="10288588" cy="106679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Force limiting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78A4-FA5C-407B-012B-4514A3BDD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572126"/>
            <a:ext cx="4937655" cy="47805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Using the same device but…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Not G-Rated rope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Technical rope with 2500 </a:t>
            </a:r>
            <a:r>
              <a:rPr lang="en-US" sz="3200" b="1" dirty="0" err="1">
                <a:solidFill>
                  <a:schemeClr val="bg1"/>
                </a:solidFill>
              </a:rPr>
              <a:t>lbf</a:t>
            </a:r>
            <a:r>
              <a:rPr lang="en-US" sz="3200" b="1" dirty="0">
                <a:solidFill>
                  <a:schemeClr val="bg1"/>
                </a:solidFill>
              </a:rPr>
              <a:t> associated with it.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WOW!!!</a:t>
            </a:r>
          </a:p>
        </p:txBody>
      </p:sp>
      <p:pic>
        <p:nvPicPr>
          <p:cNvPr id="5" name="capto working correct 11mm not g-rate">
            <a:hlinkClick r:id="" action="ppaction://media"/>
            <a:extLst>
              <a:ext uri="{FF2B5EF4-FFF2-40B4-BE49-F238E27FC236}">
                <a16:creationId xmlns:a16="http://schemas.microsoft.com/office/drawing/2014/main" id="{A269C794-333E-0265-6405-54A257D1FE4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116" y="192505"/>
            <a:ext cx="4852737" cy="6087645"/>
          </a:xfrm>
        </p:spPr>
      </p:pic>
    </p:spTree>
    <p:extLst>
      <p:ext uri="{BB962C8B-B14F-4D97-AF65-F5344CB8AC3E}">
        <p14:creationId xmlns:p14="http://schemas.microsoft.com/office/powerpoint/2010/main" val="21806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F060-E6F8-43E4-8541-9BC71410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84485"/>
            <a:ext cx="10473072" cy="109888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How this relates to what we can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4F7FF-06F1-2829-06B1-1BF5F594D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884947"/>
            <a:ext cx="4937655" cy="44917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It allows us to use things like spanned anchors.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“</a:t>
            </a:r>
            <a:r>
              <a:rPr lang="en-US" sz="3600" b="1" dirty="0" err="1">
                <a:solidFill>
                  <a:schemeClr val="bg1"/>
                </a:solidFill>
              </a:rPr>
              <a:t>Spanchors</a:t>
            </a:r>
            <a:r>
              <a:rPr lang="en-US" sz="3600" b="1" dirty="0">
                <a:solidFill>
                  <a:schemeClr val="bg1"/>
                </a:solidFill>
              </a:rPr>
              <a:t>”</a:t>
            </a:r>
          </a:p>
          <a:p>
            <a:pPr lvl="1"/>
            <a:r>
              <a:rPr lang="en-US" sz="3600" b="1" dirty="0">
                <a:solidFill>
                  <a:schemeClr val="bg1"/>
                </a:solidFill>
              </a:rPr>
              <a:t>THEY WORK GREAT!!</a:t>
            </a:r>
          </a:p>
        </p:txBody>
      </p:sp>
      <p:pic>
        <p:nvPicPr>
          <p:cNvPr id="6" name="Content Placeholder 5" descr="A group of people in a construction site&#10;&#10;Description automatically generated">
            <a:extLst>
              <a:ext uri="{FF2B5EF4-FFF2-40B4-BE49-F238E27FC236}">
                <a16:creationId xmlns:a16="http://schemas.microsoft.com/office/drawing/2014/main" id="{7FCE0DCD-AB6A-30C0-EA97-C756AC06C0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008" y="1503739"/>
            <a:ext cx="4924509" cy="4644190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C50D41F-E625-A992-CB3A-3C5DC81BEF98}"/>
              </a:ext>
            </a:extLst>
          </p:cNvPr>
          <p:cNvSpPr/>
          <p:nvPr/>
        </p:nvSpPr>
        <p:spPr>
          <a:xfrm>
            <a:off x="8767011" y="2999873"/>
            <a:ext cx="136358" cy="5414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C35D-47D1-BCBA-7269-17B5323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9" y="272716"/>
            <a:ext cx="11566358" cy="12432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highlight>
                  <a:srgbClr val="000000"/>
                </a:highlight>
              </a:rPr>
              <a:t>ADDITIONAL THINGS FOR FURTHER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DFA5C-8676-7981-BE15-AAE94610B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692442"/>
            <a:ext cx="4937655" cy="4628147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More work with force limiters in our systems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COMPATIBILITY OF COMPONENTS WITH ROPE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Better understanding of fall factors and can they really occur (4ft of rope with 1 foot drop)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Rope construction and design</a:t>
            </a:r>
          </a:p>
          <a:p>
            <a:endParaRPr lang="en-US" dirty="0"/>
          </a:p>
        </p:txBody>
      </p:sp>
      <p:pic>
        <p:nvPicPr>
          <p:cNvPr id="6" name="Content Placeholder 5" descr="A snowy mountain range with trees&#10;&#10;Description automatically generated">
            <a:extLst>
              <a:ext uri="{FF2B5EF4-FFF2-40B4-BE49-F238E27FC236}">
                <a16:creationId xmlns:a16="http://schemas.microsoft.com/office/drawing/2014/main" id="{B6779750-43A4-04D2-0DB2-1752EB56EE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842" y="1632284"/>
            <a:ext cx="4908884" cy="4676273"/>
          </a:xfrm>
        </p:spPr>
      </p:pic>
    </p:spTree>
    <p:extLst>
      <p:ext uri="{BB962C8B-B14F-4D97-AF65-F5344CB8AC3E}">
        <p14:creationId xmlns:p14="http://schemas.microsoft.com/office/powerpoint/2010/main" val="9433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CA4B-390C-66BB-1A5D-15999B4F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76" y="469810"/>
            <a:ext cx="11018162" cy="11644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What type of operator are you training?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3F1145-BC87-61D6-A53E-B09FD17CCD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2431914"/>
            <a:ext cx="4572000" cy="345331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02C9AE-71B1-AF1B-1538-FF2BFC043C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17" y="1828800"/>
            <a:ext cx="4494179" cy="4300538"/>
          </a:xfrm>
        </p:spPr>
      </p:pic>
    </p:spTree>
    <p:extLst>
      <p:ext uri="{BB962C8B-B14F-4D97-AF65-F5344CB8AC3E}">
        <p14:creationId xmlns:p14="http://schemas.microsoft.com/office/powerpoint/2010/main" val="1566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5186-F8B3-6D80-61F2-5383753B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82103"/>
            <a:ext cx="8534400" cy="102140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7" name="Content Placeholder 6" descr="A white person holding a red question mark&#10;&#10;Description automatically generated">
            <a:extLst>
              <a:ext uri="{FF2B5EF4-FFF2-40B4-BE49-F238E27FC236}">
                <a16:creationId xmlns:a16="http://schemas.microsoft.com/office/drawing/2014/main" id="{EF5CF1A4-F748-32D4-F346-10C2FF2A3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08484"/>
            <a:ext cx="4323347" cy="4154905"/>
          </a:xfrm>
        </p:spPr>
      </p:pic>
    </p:spTree>
    <p:extLst>
      <p:ext uri="{BB962C8B-B14F-4D97-AF65-F5344CB8AC3E}">
        <p14:creationId xmlns:p14="http://schemas.microsoft.com/office/powerpoint/2010/main" val="28245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5836-F58A-678D-6CEF-482268FA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31885"/>
            <a:ext cx="11106273" cy="162657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highlight>
                  <a:srgbClr val="FFFF00"/>
                </a:highlight>
              </a:rPr>
              <a:t>Please scan the </a:t>
            </a:r>
            <a:r>
              <a:rPr lang="en-US" sz="4000" dirty="0" err="1">
                <a:solidFill>
                  <a:schemeClr val="bg1"/>
                </a:solidFill>
                <a:highlight>
                  <a:srgbClr val="FFFF00"/>
                </a:highlight>
              </a:rPr>
              <a:t>qr</a:t>
            </a:r>
            <a:r>
              <a:rPr lang="en-US" sz="4000" dirty="0">
                <a:solidFill>
                  <a:schemeClr val="bg1"/>
                </a:solidFill>
                <a:highlight>
                  <a:srgbClr val="FFFF00"/>
                </a:highlight>
              </a:rPr>
              <a:t> code for this class evaluation.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7D4DDD-939E-D25F-7BA8-9C2010651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9" y="1758949"/>
            <a:ext cx="4460093" cy="4624265"/>
          </a:xfrm>
        </p:spPr>
      </p:pic>
    </p:spTree>
    <p:extLst>
      <p:ext uri="{BB962C8B-B14F-4D97-AF65-F5344CB8AC3E}">
        <p14:creationId xmlns:p14="http://schemas.microsoft.com/office/powerpoint/2010/main" val="633842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7674-DB1A-DAFE-9AAF-9694E87F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86362"/>
            <a:ext cx="10239949" cy="22816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THANK YOU FOR YOUR </a:t>
            </a:r>
            <a:r>
              <a:rPr lang="en-US" sz="7200" dirty="0">
                <a:solidFill>
                  <a:srgbClr val="FF0000"/>
                </a:solidFill>
              </a:rPr>
              <a:t>TIME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31FA-DB8D-FEC9-ADAE-715F25FF1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775838"/>
          </a:xfrm>
        </p:spPr>
        <p:txBody>
          <a:bodyPr>
            <a:norm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**girouxm845@gmail.com</a:t>
            </a:r>
          </a:p>
          <a:p>
            <a:r>
              <a:rPr lang="en-US" sz="2800" dirty="0">
                <a:hlinkClick r:id="rId2"/>
              </a:rPr>
              <a:t>Michael.giroux@yonkersny.gov</a:t>
            </a:r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631-335-6044 (cell)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2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854D-4990-95DA-7A21-1227FC8D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31" y="97277"/>
            <a:ext cx="10784763" cy="16050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What do you consider a technical rescue?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3FC20-E593-BEEC-78F6-ADE260201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31" y="1963025"/>
            <a:ext cx="10155677" cy="4797697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High Angle Rope 					</a:t>
            </a:r>
          </a:p>
          <a:p>
            <a:r>
              <a:rPr lang="en-US" sz="2600" b="1" dirty="0"/>
              <a:t>Low Angle Rope?					</a:t>
            </a:r>
          </a:p>
          <a:p>
            <a:r>
              <a:rPr lang="en-US" sz="2600" b="1" dirty="0"/>
              <a:t>Antenna or Tower Rescue</a:t>
            </a:r>
          </a:p>
          <a:p>
            <a:r>
              <a:rPr lang="en-US" sz="2600" b="1" dirty="0"/>
              <a:t>Confined Space</a:t>
            </a:r>
          </a:p>
          <a:p>
            <a:r>
              <a:rPr lang="en-US" sz="2600" b="1" dirty="0"/>
              <a:t>Trench Rescue</a:t>
            </a:r>
          </a:p>
          <a:p>
            <a:r>
              <a:rPr lang="en-US" sz="2600" b="1" dirty="0"/>
              <a:t>Collapse Rescue</a:t>
            </a:r>
          </a:p>
          <a:p>
            <a:r>
              <a:rPr lang="en-US" sz="2600" b="1" dirty="0"/>
              <a:t>Extrication?</a:t>
            </a:r>
          </a:p>
          <a:p>
            <a:r>
              <a:rPr lang="en-US" sz="2600" b="1" dirty="0"/>
              <a:t>RIT or F.A.S.T.?</a:t>
            </a:r>
          </a:p>
          <a:p>
            <a:r>
              <a:rPr lang="en-US" sz="2600" b="1" dirty="0"/>
              <a:t>HAZ-MAT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298D-26A6-95D1-3C83-93736036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654"/>
            <a:ext cx="11750842" cy="126732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We will focus on a few “troubling”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BA846-3CBD-3237-B2AC-38AAB8C5B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515980"/>
            <a:ext cx="4937655" cy="425115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Low edge transitions: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For High angle rope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Confined Space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Trench</a:t>
            </a:r>
          </a:p>
        </p:txBody>
      </p:sp>
      <p:pic>
        <p:nvPicPr>
          <p:cNvPr id="10" name="Content Placeholder 9" descr="A metal structure with wires on top&#10;&#10;Description automatically generated with medium confidence">
            <a:extLst>
              <a:ext uri="{FF2B5EF4-FFF2-40B4-BE49-F238E27FC236}">
                <a16:creationId xmlns:a16="http://schemas.microsoft.com/office/drawing/2014/main" id="{BA346EEC-6441-EF9C-7FAD-DF241D4165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515979"/>
            <a:ext cx="5444874" cy="4940968"/>
          </a:xfr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D7DE2EB3-112A-DC14-68C0-CA4F159E2A2D}"/>
              </a:ext>
            </a:extLst>
          </p:cNvPr>
          <p:cNvSpPr/>
          <p:nvPr/>
        </p:nvSpPr>
        <p:spPr>
          <a:xfrm rot="10183082">
            <a:off x="9127897" y="3683489"/>
            <a:ext cx="729843" cy="38326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5B12D98-F97A-E7C0-EAA9-680496919C43}"/>
              </a:ext>
            </a:extLst>
          </p:cNvPr>
          <p:cNvSpPr/>
          <p:nvPr/>
        </p:nvSpPr>
        <p:spPr>
          <a:xfrm rot="9816117">
            <a:off x="8851503" y="2162008"/>
            <a:ext cx="620785" cy="2348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08B1-A4AB-0351-ABB1-75071EBD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6" y="184484"/>
            <a:ext cx="11702716" cy="126732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Another possible area that may create havoc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054A-AD16-F8C3-DB41-4A15122B5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796716"/>
            <a:ext cx="4937655" cy="421907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Static Line Pick-off / Line transfer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100 different ways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Do you have a set SOG/SOP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Training?</a:t>
            </a:r>
          </a:p>
        </p:txBody>
      </p:sp>
      <p:pic>
        <p:nvPicPr>
          <p:cNvPr id="10" name="Content Placeholder 9" descr="Drawing of a person carrying a person on a rope">
            <a:extLst>
              <a:ext uri="{FF2B5EF4-FFF2-40B4-BE49-F238E27FC236}">
                <a16:creationId xmlns:a16="http://schemas.microsoft.com/office/drawing/2014/main" id="{B9174211-EC35-128B-6A14-8D693F097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08484"/>
            <a:ext cx="5411789" cy="4156159"/>
          </a:xfrm>
        </p:spPr>
      </p:pic>
    </p:spTree>
    <p:extLst>
      <p:ext uri="{BB962C8B-B14F-4D97-AF65-F5344CB8AC3E}">
        <p14:creationId xmlns:p14="http://schemas.microsoft.com/office/powerpoint/2010/main" val="29292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9116B-3798-B2C8-B4CF-DE80B6D7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9" y="256675"/>
            <a:ext cx="11389894" cy="128336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 most common problem we usually come across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ACDE4-3851-C4B8-3EF0-2AE74EEF0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820780"/>
            <a:ext cx="4937655" cy="450783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Tripod Rigging when we don’t have: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COD at bottom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Any anchors around the hole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How do you handle?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8FB30105-CAEB-2EA4-27AC-FA86B50132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54" y="1748589"/>
            <a:ext cx="4660230" cy="4580774"/>
          </a:xfrm>
        </p:spPr>
      </p:pic>
    </p:spTree>
    <p:extLst>
      <p:ext uri="{BB962C8B-B14F-4D97-AF65-F5344CB8AC3E}">
        <p14:creationId xmlns:p14="http://schemas.microsoft.com/office/powerpoint/2010/main" val="16051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462B-F790-DB0A-759A-869AB127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3" y="368968"/>
            <a:ext cx="11405937" cy="144379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</a:rPr>
              <a:t>LASTLY, ANGLES/ FORCES/ NEWEST RESEARCH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C7AF5-0775-83BC-B916-BE558AD82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997242"/>
            <a:ext cx="4937655" cy="43794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ANGLES: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Are they really that important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What have we been taught so far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What type of forces are we concerned about in the systems?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Will the “NEW RESEARCH” change NFPA and how we approach rope rescue in the future?</a:t>
            </a:r>
          </a:p>
        </p:txBody>
      </p:sp>
      <p:pic>
        <p:nvPicPr>
          <p:cNvPr id="6" name="Content Placeholder 5" descr="A mountain range with trees and a blue sky&#10;&#10;Description automatically generated">
            <a:extLst>
              <a:ext uri="{FF2B5EF4-FFF2-40B4-BE49-F238E27FC236}">
                <a16:creationId xmlns:a16="http://schemas.microsoft.com/office/drawing/2014/main" id="{D4784DD2-2051-D23A-7B2F-FB40CFBD33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2595" y="2230302"/>
            <a:ext cx="4804607" cy="3969527"/>
          </a:xfrm>
        </p:spPr>
      </p:pic>
    </p:spTree>
    <p:extLst>
      <p:ext uri="{BB962C8B-B14F-4D97-AF65-F5344CB8AC3E}">
        <p14:creationId xmlns:p14="http://schemas.microsoft.com/office/powerpoint/2010/main" val="27789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BB59-AFF6-0877-C7AC-2056EC8CD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11" y="312822"/>
            <a:ext cx="11919284" cy="96252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 accomplish the objective</a:t>
            </a:r>
            <a:r>
              <a:rPr lang="en-US" dirty="0"/>
              <a:t>……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52C36-228B-0087-BC23-7549DCCC5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18" y="1796716"/>
            <a:ext cx="10700814" cy="474846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3 THINGS </a:t>
            </a:r>
            <a:r>
              <a:rPr lang="en-US" sz="3600" b="1" u="sng" dirty="0">
                <a:solidFill>
                  <a:schemeClr val="bg1"/>
                </a:solidFill>
              </a:rPr>
              <a:t>MUST</a:t>
            </a:r>
            <a:r>
              <a:rPr lang="en-US" sz="3600" b="1" dirty="0">
                <a:solidFill>
                  <a:schemeClr val="bg1"/>
                </a:solidFill>
              </a:rPr>
              <a:t> BE FOLLOWED.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(NON-NEGOTIABLE)</a:t>
            </a:r>
          </a:p>
          <a:p>
            <a:pPr algn="ctr"/>
            <a:endParaRPr lang="en-US" dirty="0"/>
          </a:p>
          <a:p>
            <a:pPr marL="457200" indent="-457200" algn="ctr">
              <a:buAutoNum type="arabicPeriod"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SIMPLE</a:t>
            </a:r>
          </a:p>
          <a:p>
            <a:pPr marL="457200" indent="-457200" algn="ctr">
              <a:buAutoNum type="arabicPeriod"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SAFE</a:t>
            </a:r>
          </a:p>
          <a:p>
            <a:pPr marL="457200" indent="-457200" algn="ctr">
              <a:buAutoNum type="arabicPeriod"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PROVEN ?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60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B71287DEDBE14F872056C1102C8379" ma:contentTypeVersion="13" ma:contentTypeDescription="Create a new document." ma:contentTypeScope="" ma:versionID="25d8d497b4e42728d09798301ddbfb4a">
  <xsd:schema xmlns:xsd="http://www.w3.org/2001/XMLSchema" xmlns:xs="http://www.w3.org/2001/XMLSchema" xmlns:p="http://schemas.microsoft.com/office/2006/metadata/properties" xmlns:ns2="27f65624-f5d6-4148-97de-7f38e2941c39" xmlns:ns3="f7bbb020-95e3-4a15-94aa-8bcbd5e9f427" targetNamespace="http://schemas.microsoft.com/office/2006/metadata/properties" ma:root="true" ma:fieldsID="0ce88f6d6e02bfef9fbd567d6c457273" ns2:_="" ns3:_="">
    <xsd:import namespace="27f65624-f5d6-4148-97de-7f38e2941c39"/>
    <xsd:import namespace="f7bbb020-95e3-4a15-94aa-8bcbd5e9f4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65624-f5d6-4148-97de-7f38e2941c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449dd87-aaf6-4f3c-b3d1-6c3299560b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bb020-95e3-4a15-94aa-8bcbd5e9f42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81a8941-2266-4182-a6bc-54c8dda00810}" ma:internalName="TaxCatchAll" ma:showField="CatchAllData" ma:web="f7bbb020-95e3-4a15-94aa-8bcbd5e9f4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f65624-f5d6-4148-97de-7f38e2941c39">
      <Terms xmlns="http://schemas.microsoft.com/office/infopath/2007/PartnerControls"/>
    </lcf76f155ced4ddcb4097134ff3c332f>
    <TaxCatchAll xmlns="f7bbb020-95e3-4a15-94aa-8bcbd5e9f427" xsi:nil="true"/>
  </documentManagement>
</p:properties>
</file>

<file path=customXml/itemProps1.xml><?xml version="1.0" encoding="utf-8"?>
<ds:datastoreItem xmlns:ds="http://schemas.openxmlformats.org/officeDocument/2006/customXml" ds:itemID="{1C7317FC-16F0-4CE2-B187-9E6CF01683B5}"/>
</file>

<file path=customXml/itemProps2.xml><?xml version="1.0" encoding="utf-8"?>
<ds:datastoreItem xmlns:ds="http://schemas.openxmlformats.org/officeDocument/2006/customXml" ds:itemID="{58E48DF1-0B1C-4C99-915C-CE602A316DF2}"/>
</file>

<file path=customXml/itemProps3.xml><?xml version="1.0" encoding="utf-8"?>
<ds:datastoreItem xmlns:ds="http://schemas.openxmlformats.org/officeDocument/2006/customXml" ds:itemID="{B344E3E7-4533-4729-8AB3-EB6BBE68AA9E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1206</TotalTime>
  <Words>1181</Words>
  <Application>Microsoft Office PowerPoint</Application>
  <PresentationFormat>Widescreen</PresentationFormat>
  <Paragraphs>159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Century Gothic</vt:lpstr>
      <vt:lpstr>Wingdings 3</vt:lpstr>
      <vt:lpstr>Slice</vt:lpstr>
      <vt:lpstr>Tips and techniques for technical rescues  </vt:lpstr>
      <vt:lpstr>who I am:</vt:lpstr>
      <vt:lpstr>WHAT IS TECHNICAL RESCUE?</vt:lpstr>
      <vt:lpstr>What do you consider a technical rescue?</vt:lpstr>
      <vt:lpstr>We will focus on a few “troubling” issues</vt:lpstr>
      <vt:lpstr>Another possible area that may create havoc</vt:lpstr>
      <vt:lpstr>The most common problem we usually come across ?</vt:lpstr>
      <vt:lpstr>LASTLY, ANGLES/ FORCES/ NEWEST RESEARCH ?</vt:lpstr>
      <vt:lpstr>To accomplish the objective……</vt:lpstr>
      <vt:lpstr>Low edge transitions:</vt:lpstr>
      <vt:lpstr>How do you overcome these issues???</vt:lpstr>
      <vt:lpstr>One simple, safe, and proven method is:</vt:lpstr>
      <vt:lpstr>Low point transition:</vt:lpstr>
      <vt:lpstr>Low point transition:</vt:lpstr>
      <vt:lpstr>Low point transition:</vt:lpstr>
      <vt:lpstr>Low point transition:</vt:lpstr>
      <vt:lpstr>Low point transition:</vt:lpstr>
      <vt:lpstr>Other options:</vt:lpstr>
      <vt:lpstr>STATIC LINE PICK-OFF/ LINE TRANSFER:</vt:lpstr>
      <vt:lpstr>Static line pick-offs / line transfer</vt:lpstr>
      <vt:lpstr>Static line pick-off / line transfer:</vt:lpstr>
      <vt:lpstr>Static line pick-off / line transfer:</vt:lpstr>
      <vt:lpstr>STATIC LINE PICK-OFF / LINE TRANSFER:</vt:lpstr>
      <vt:lpstr>Tripod rigging with no cod at bottom???</vt:lpstr>
      <vt:lpstr>Different ways to use tripod</vt:lpstr>
      <vt:lpstr>Can we rig it this way… yes/ no / maybe ?</vt:lpstr>
      <vt:lpstr>Lets talk about the “m” system</vt:lpstr>
      <vt:lpstr>The set up- simple, safe, and proven</vt:lpstr>
      <vt:lpstr>Angles and forces….what about them?</vt:lpstr>
      <vt:lpstr>The New research out of BC…….</vt:lpstr>
      <vt:lpstr>What is the important factor with NFPA? (when it pertains to components)</vt:lpstr>
      <vt:lpstr>Force limiting </vt:lpstr>
      <vt:lpstr>How this relates to what we can do</vt:lpstr>
      <vt:lpstr>ADDITIONAL THINGS FOR FURTHER DISCUSSION</vt:lpstr>
      <vt:lpstr>What type of operator are you training?</vt:lpstr>
      <vt:lpstr>ANY QUESTIONS?</vt:lpstr>
      <vt:lpstr>Please scan the qr code for this class evaluation. </vt:lpstr>
      <vt:lpstr>THANK YOU FOR YOUR TIME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rescue size-up: Where do you begin?</dc:title>
  <dc:creator>mike</dc:creator>
  <cp:lastModifiedBy>Dana Kubicko</cp:lastModifiedBy>
  <cp:revision>57</cp:revision>
  <dcterms:created xsi:type="dcterms:W3CDTF">2022-10-11T18:48:18Z</dcterms:created>
  <dcterms:modified xsi:type="dcterms:W3CDTF">2025-04-23T15:16:10Z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0x01010028B71287DEDBE14F872056C1102C8379</vt:lpwstr>
  </property>
</Properties>
</file>