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342" r:id="rId3"/>
    <p:sldId id="266" r:id="rId4"/>
    <p:sldId id="289" r:id="rId5"/>
    <p:sldId id="267" r:id="rId6"/>
    <p:sldId id="299" r:id="rId7"/>
    <p:sldId id="285" r:id="rId8"/>
    <p:sldId id="286" r:id="rId9"/>
    <p:sldId id="311" r:id="rId10"/>
    <p:sldId id="326" r:id="rId11"/>
    <p:sldId id="327" r:id="rId12"/>
    <p:sldId id="329" r:id="rId13"/>
    <p:sldId id="330" r:id="rId14"/>
    <p:sldId id="331" r:id="rId15"/>
    <p:sldId id="338" r:id="rId16"/>
    <p:sldId id="30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B59ABC-9840-464E-A3F7-B9BC628AAC19}" v="15" dt="2025-03-18T19:28:40.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60"/>
  </p:normalViewPr>
  <p:slideViewPr>
    <p:cSldViewPr snapToGrid="0">
      <p:cViewPr varScale="1">
        <p:scale>
          <a:sx n="106" d="100"/>
          <a:sy n="106" d="100"/>
        </p:scale>
        <p:origin x="50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27"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Lohmeyer" userId="d7ef58b1-ed4e-4f21-bf59-a59c522affca" providerId="ADAL" clId="{E4B59ABC-9840-464E-A3F7-B9BC628AAC19}"/>
    <pc:docChg chg="custSel addSld modSld">
      <pc:chgData name="Gordon Lohmeyer" userId="d7ef58b1-ed4e-4f21-bf59-a59c522affca" providerId="ADAL" clId="{E4B59ABC-9840-464E-A3F7-B9BC628AAC19}" dt="2025-03-18T19:34:55.237" v="42" actId="113"/>
      <pc:docMkLst>
        <pc:docMk/>
      </pc:docMkLst>
      <pc:sldChg chg="modSp mod">
        <pc:chgData name="Gordon Lohmeyer" userId="d7ef58b1-ed4e-4f21-bf59-a59c522affca" providerId="ADAL" clId="{E4B59ABC-9840-464E-A3F7-B9BC628AAC19}" dt="2025-03-18T19:34:55.237" v="42" actId="113"/>
        <pc:sldMkLst>
          <pc:docMk/>
          <pc:sldMk cId="1394224135" sldId="256"/>
        </pc:sldMkLst>
        <pc:spChg chg="mod">
          <ac:chgData name="Gordon Lohmeyer" userId="d7ef58b1-ed4e-4f21-bf59-a59c522affca" providerId="ADAL" clId="{E4B59ABC-9840-464E-A3F7-B9BC628AAC19}" dt="2025-03-18T19:34:55.237" v="42" actId="113"/>
          <ac:spMkLst>
            <pc:docMk/>
            <pc:sldMk cId="1394224135" sldId="256"/>
            <ac:spMk id="2" creationId="{3197C7FA-2023-0AF6-4640-CC044A94F242}"/>
          </ac:spMkLst>
        </pc:spChg>
        <pc:spChg chg="mod">
          <ac:chgData name="Gordon Lohmeyer" userId="d7ef58b1-ed4e-4f21-bf59-a59c522affca" providerId="ADAL" clId="{E4B59ABC-9840-464E-A3F7-B9BC628AAC19}" dt="2025-03-18T19:34:49.612" v="41" actId="1076"/>
          <ac:spMkLst>
            <pc:docMk/>
            <pc:sldMk cId="1394224135" sldId="256"/>
            <ac:spMk id="3" creationId="{B2087D8B-9EAD-C2F9-B197-336AF79A0E42}"/>
          </ac:spMkLst>
        </pc:spChg>
      </pc:sldChg>
      <pc:sldChg chg="add">
        <pc:chgData name="Gordon Lohmeyer" userId="d7ef58b1-ed4e-4f21-bf59-a59c522affca" providerId="ADAL" clId="{E4B59ABC-9840-464E-A3F7-B9BC628AAC19}" dt="2025-03-18T19:25:39.141" v="2"/>
        <pc:sldMkLst>
          <pc:docMk/>
          <pc:sldMk cId="737003322" sldId="266"/>
        </pc:sldMkLst>
      </pc:sldChg>
      <pc:sldChg chg="modSp add mod">
        <pc:chgData name="Gordon Lohmeyer" userId="d7ef58b1-ed4e-4f21-bf59-a59c522affca" providerId="ADAL" clId="{E4B59ABC-9840-464E-A3F7-B9BC628AAC19}" dt="2025-03-18T19:29:13.094" v="26" actId="1076"/>
        <pc:sldMkLst>
          <pc:docMk/>
          <pc:sldMk cId="1585299459" sldId="267"/>
        </pc:sldMkLst>
        <pc:spChg chg="mod">
          <ac:chgData name="Gordon Lohmeyer" userId="d7ef58b1-ed4e-4f21-bf59-a59c522affca" providerId="ADAL" clId="{E4B59ABC-9840-464E-A3F7-B9BC628AAC19}" dt="2025-03-18T19:29:13.094" v="26" actId="1076"/>
          <ac:spMkLst>
            <pc:docMk/>
            <pc:sldMk cId="1585299459" sldId="267"/>
            <ac:spMk id="102" creationId="{00000000-0000-0000-0000-000000000000}"/>
          </ac:spMkLst>
        </pc:spChg>
      </pc:sldChg>
      <pc:sldChg chg="modSp add mod">
        <pc:chgData name="Gordon Lohmeyer" userId="d7ef58b1-ed4e-4f21-bf59-a59c522affca" providerId="ADAL" clId="{E4B59ABC-9840-464E-A3F7-B9BC628AAC19}" dt="2025-03-18T19:29:29.725" v="30" actId="20577"/>
        <pc:sldMkLst>
          <pc:docMk/>
          <pc:sldMk cId="954013431" sldId="285"/>
        </pc:sldMkLst>
        <pc:spChg chg="mod">
          <ac:chgData name="Gordon Lohmeyer" userId="d7ef58b1-ed4e-4f21-bf59-a59c522affca" providerId="ADAL" clId="{E4B59ABC-9840-464E-A3F7-B9BC628AAC19}" dt="2025-03-18T19:29:29.725" v="30" actId="20577"/>
          <ac:spMkLst>
            <pc:docMk/>
            <pc:sldMk cId="954013431" sldId="285"/>
            <ac:spMk id="2" creationId="{C656AD00-DB40-B54A-4010-3F1EE729BF68}"/>
          </ac:spMkLst>
        </pc:spChg>
      </pc:sldChg>
      <pc:sldChg chg="add">
        <pc:chgData name="Gordon Lohmeyer" userId="d7ef58b1-ed4e-4f21-bf59-a59c522affca" providerId="ADAL" clId="{E4B59ABC-9840-464E-A3F7-B9BC628AAC19}" dt="2025-03-18T19:26:28.753" v="9"/>
        <pc:sldMkLst>
          <pc:docMk/>
          <pc:sldMk cId="1617835394" sldId="286"/>
        </pc:sldMkLst>
      </pc:sldChg>
      <pc:sldChg chg="modSp add mod">
        <pc:chgData name="Gordon Lohmeyer" userId="d7ef58b1-ed4e-4f21-bf59-a59c522affca" providerId="ADAL" clId="{E4B59ABC-9840-464E-A3F7-B9BC628AAC19}" dt="2025-03-18T19:25:45.678" v="4" actId="27636"/>
        <pc:sldMkLst>
          <pc:docMk/>
          <pc:sldMk cId="2457927229" sldId="289"/>
        </pc:sldMkLst>
        <pc:spChg chg="mod">
          <ac:chgData name="Gordon Lohmeyer" userId="d7ef58b1-ed4e-4f21-bf59-a59c522affca" providerId="ADAL" clId="{E4B59ABC-9840-464E-A3F7-B9BC628AAC19}" dt="2025-03-18T19:25:45.678" v="4" actId="27636"/>
          <ac:spMkLst>
            <pc:docMk/>
            <pc:sldMk cId="2457927229" sldId="289"/>
            <ac:spMk id="2" creationId="{BEBEC904-2A60-B464-7FEC-1D8F1378D0AB}"/>
          </ac:spMkLst>
        </pc:spChg>
      </pc:sldChg>
      <pc:sldChg chg="modSp add mod">
        <pc:chgData name="Gordon Lohmeyer" userId="d7ef58b1-ed4e-4f21-bf59-a59c522affca" providerId="ADAL" clId="{E4B59ABC-9840-464E-A3F7-B9BC628AAC19}" dt="2025-03-18T19:26:05.618" v="7" actId="27636"/>
        <pc:sldMkLst>
          <pc:docMk/>
          <pc:sldMk cId="1230341373" sldId="299"/>
        </pc:sldMkLst>
        <pc:spChg chg="mod">
          <ac:chgData name="Gordon Lohmeyer" userId="d7ef58b1-ed4e-4f21-bf59-a59c522affca" providerId="ADAL" clId="{E4B59ABC-9840-464E-A3F7-B9BC628AAC19}" dt="2025-03-18T19:26:05.618" v="7" actId="27636"/>
          <ac:spMkLst>
            <pc:docMk/>
            <pc:sldMk cId="1230341373" sldId="299"/>
            <ac:spMk id="2" creationId="{602A318D-005F-2598-B56F-6D35D648C1E3}"/>
          </ac:spMkLst>
        </pc:spChg>
      </pc:sldChg>
      <pc:sldChg chg="modSp add mod">
        <pc:chgData name="Gordon Lohmeyer" userId="d7ef58b1-ed4e-4f21-bf59-a59c522affca" providerId="ADAL" clId="{E4B59ABC-9840-464E-A3F7-B9BC628AAC19}" dt="2025-03-18T19:28:06.495" v="21" actId="27636"/>
        <pc:sldMkLst>
          <pc:docMk/>
          <pc:sldMk cId="3683400902" sldId="301"/>
        </pc:sldMkLst>
        <pc:spChg chg="mod">
          <ac:chgData name="Gordon Lohmeyer" userId="d7ef58b1-ed4e-4f21-bf59-a59c522affca" providerId="ADAL" clId="{E4B59ABC-9840-464E-A3F7-B9BC628AAC19}" dt="2025-03-18T19:28:06.495" v="21" actId="27636"/>
          <ac:spMkLst>
            <pc:docMk/>
            <pc:sldMk cId="3683400902" sldId="301"/>
            <ac:spMk id="2" creationId="{66A7F48A-2823-CE68-C7E9-4CE929830DD2}"/>
          </ac:spMkLst>
        </pc:spChg>
        <pc:spChg chg="mod">
          <ac:chgData name="Gordon Lohmeyer" userId="d7ef58b1-ed4e-4f21-bf59-a59c522affca" providerId="ADAL" clId="{E4B59ABC-9840-464E-A3F7-B9BC628AAC19}" dt="2025-03-18T19:28:06.495" v="20" actId="27636"/>
          <ac:spMkLst>
            <pc:docMk/>
            <pc:sldMk cId="3683400902" sldId="301"/>
            <ac:spMk id="6" creationId="{2A6DB426-4F3D-5AE5-A608-9D0224D2ED58}"/>
          </ac:spMkLst>
        </pc:spChg>
      </pc:sldChg>
      <pc:sldChg chg="modSp add mod">
        <pc:chgData name="Gordon Lohmeyer" userId="d7ef58b1-ed4e-4f21-bf59-a59c522affca" providerId="ADAL" clId="{E4B59ABC-9840-464E-A3F7-B9BC628AAC19}" dt="2025-03-18T19:26:35.353" v="11" actId="27636"/>
        <pc:sldMkLst>
          <pc:docMk/>
          <pc:sldMk cId="2193606297" sldId="311"/>
        </pc:sldMkLst>
        <pc:spChg chg="mod">
          <ac:chgData name="Gordon Lohmeyer" userId="d7ef58b1-ed4e-4f21-bf59-a59c522affca" providerId="ADAL" clId="{E4B59ABC-9840-464E-A3F7-B9BC628AAC19}" dt="2025-03-18T19:26:35.353" v="11" actId="27636"/>
          <ac:spMkLst>
            <pc:docMk/>
            <pc:sldMk cId="2193606297" sldId="311"/>
            <ac:spMk id="2" creationId="{CEAE06C1-4E0C-551A-2219-AE9604C6DD88}"/>
          </ac:spMkLst>
        </pc:spChg>
      </pc:sldChg>
      <pc:sldChg chg="modSp add mod">
        <pc:chgData name="Gordon Lohmeyer" userId="d7ef58b1-ed4e-4f21-bf59-a59c522affca" providerId="ADAL" clId="{E4B59ABC-9840-464E-A3F7-B9BC628AAC19}" dt="2025-03-18T19:26:52.322" v="13" actId="27636"/>
        <pc:sldMkLst>
          <pc:docMk/>
          <pc:sldMk cId="3780816391" sldId="326"/>
        </pc:sldMkLst>
        <pc:spChg chg="mod">
          <ac:chgData name="Gordon Lohmeyer" userId="d7ef58b1-ed4e-4f21-bf59-a59c522affca" providerId="ADAL" clId="{E4B59ABC-9840-464E-A3F7-B9BC628AAC19}" dt="2025-03-18T19:26:52.322" v="13" actId="27636"/>
          <ac:spMkLst>
            <pc:docMk/>
            <pc:sldMk cId="3780816391" sldId="326"/>
            <ac:spMk id="2" creationId="{BD980CFC-2C29-CFA3-47F3-355E20AC2F00}"/>
          </ac:spMkLst>
        </pc:spChg>
      </pc:sldChg>
      <pc:sldChg chg="modSp add mod">
        <pc:chgData name="Gordon Lohmeyer" userId="d7ef58b1-ed4e-4f21-bf59-a59c522affca" providerId="ADAL" clId="{E4B59ABC-9840-464E-A3F7-B9BC628AAC19}" dt="2025-03-18T19:29:46.249" v="35" actId="5793"/>
        <pc:sldMkLst>
          <pc:docMk/>
          <pc:sldMk cId="3497231897" sldId="327"/>
        </pc:sldMkLst>
        <pc:spChg chg="mod">
          <ac:chgData name="Gordon Lohmeyer" userId="d7ef58b1-ed4e-4f21-bf59-a59c522affca" providerId="ADAL" clId="{E4B59ABC-9840-464E-A3F7-B9BC628AAC19}" dt="2025-03-18T19:29:46.249" v="35" actId="5793"/>
          <ac:spMkLst>
            <pc:docMk/>
            <pc:sldMk cId="3497231897" sldId="327"/>
            <ac:spMk id="2" creationId="{525A1AF9-E729-7B70-4863-DB0A9511A2BE}"/>
          </ac:spMkLst>
        </pc:spChg>
      </pc:sldChg>
      <pc:sldChg chg="add">
        <pc:chgData name="Gordon Lohmeyer" userId="d7ef58b1-ed4e-4f21-bf59-a59c522affca" providerId="ADAL" clId="{E4B59ABC-9840-464E-A3F7-B9BC628AAC19}" dt="2025-03-18T19:27:14.772" v="15"/>
        <pc:sldMkLst>
          <pc:docMk/>
          <pc:sldMk cId="1185881793" sldId="329"/>
        </pc:sldMkLst>
      </pc:sldChg>
      <pc:sldChg chg="modSp add mod">
        <pc:chgData name="Gordon Lohmeyer" userId="d7ef58b1-ed4e-4f21-bf59-a59c522affca" providerId="ADAL" clId="{E4B59ABC-9840-464E-A3F7-B9BC628AAC19}" dt="2025-03-18T19:27:44.266" v="17" actId="27636"/>
        <pc:sldMkLst>
          <pc:docMk/>
          <pc:sldMk cId="319247841" sldId="330"/>
        </pc:sldMkLst>
        <pc:spChg chg="mod">
          <ac:chgData name="Gordon Lohmeyer" userId="d7ef58b1-ed4e-4f21-bf59-a59c522affca" providerId="ADAL" clId="{E4B59ABC-9840-464E-A3F7-B9BC628AAC19}" dt="2025-03-18T19:27:44.266" v="17" actId="27636"/>
          <ac:spMkLst>
            <pc:docMk/>
            <pc:sldMk cId="319247841" sldId="330"/>
            <ac:spMk id="2" creationId="{A03F7FDB-68CE-AC82-3D18-CA9E52F7E8AB}"/>
          </ac:spMkLst>
        </pc:spChg>
      </pc:sldChg>
      <pc:sldChg chg="add">
        <pc:chgData name="Gordon Lohmeyer" userId="d7ef58b1-ed4e-4f21-bf59-a59c522affca" providerId="ADAL" clId="{E4B59ABC-9840-464E-A3F7-B9BC628AAC19}" dt="2025-03-18T19:27:51.316" v="18"/>
        <pc:sldMkLst>
          <pc:docMk/>
          <pc:sldMk cId="2544014923" sldId="331"/>
        </pc:sldMkLst>
      </pc:sldChg>
      <pc:sldChg chg="modSp add mod">
        <pc:chgData name="Gordon Lohmeyer" userId="d7ef58b1-ed4e-4f21-bf59-a59c522affca" providerId="ADAL" clId="{E4B59ABC-9840-464E-A3F7-B9BC628AAC19}" dt="2025-03-18T19:28:41.047" v="23" actId="27636"/>
        <pc:sldMkLst>
          <pc:docMk/>
          <pc:sldMk cId="3806633049" sldId="338"/>
        </pc:sldMkLst>
        <pc:spChg chg="mod">
          <ac:chgData name="Gordon Lohmeyer" userId="d7ef58b1-ed4e-4f21-bf59-a59c522affca" providerId="ADAL" clId="{E4B59ABC-9840-464E-A3F7-B9BC628AAC19}" dt="2025-03-18T19:28:41.047" v="23" actId="27636"/>
          <ac:spMkLst>
            <pc:docMk/>
            <pc:sldMk cId="3806633049" sldId="338"/>
            <ac:spMk id="2" creationId="{7F9F9094-2D24-741D-119D-B76279CB12CF}"/>
          </ac:spMkLst>
        </pc:spChg>
      </pc:sldChg>
      <pc:sldChg chg="modSp add mod">
        <pc:chgData name="Gordon Lohmeyer" userId="d7ef58b1-ed4e-4f21-bf59-a59c522affca" providerId="ADAL" clId="{E4B59ABC-9840-464E-A3F7-B9BC628AAC19}" dt="2025-03-18T19:25:24.393" v="1" actId="27636"/>
        <pc:sldMkLst>
          <pc:docMk/>
          <pc:sldMk cId="2060815659" sldId="342"/>
        </pc:sldMkLst>
        <pc:spChg chg="mod">
          <ac:chgData name="Gordon Lohmeyer" userId="d7ef58b1-ed4e-4f21-bf59-a59c522affca" providerId="ADAL" clId="{E4B59ABC-9840-464E-A3F7-B9BC628AAC19}" dt="2025-03-18T19:25:24.393" v="1" actId="27636"/>
          <ac:spMkLst>
            <pc:docMk/>
            <pc:sldMk cId="2060815659" sldId="342"/>
            <ac:spMk id="2" creationId="{D2418870-D24E-6419-B01C-0CE3712E58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49A391-FAF1-487F-B831-C596073CFBE8}" type="datetimeFigureOut">
              <a:rPr lang="en-US" smtClean="0"/>
              <a:t>3/18/2025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F45425-C3A6-4622-A61F-66FC399DCD1C}" type="slidenum">
              <a:rPr lang="en-US" smtClean="0"/>
              <a:t>‹#›</a:t>
            </a:fld>
            <a:endParaRPr lang="en-US"/>
          </a:p>
        </p:txBody>
      </p:sp>
    </p:spTree>
    <p:extLst>
      <p:ext uri="{BB962C8B-B14F-4D97-AF65-F5344CB8AC3E}">
        <p14:creationId xmlns:p14="http://schemas.microsoft.com/office/powerpoint/2010/main" val="917995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228600" lvl="0" indent="-228600">
              <a:spcBef>
                <a:spcPts val="0"/>
              </a:spcBef>
            </a:pPr>
            <a:r>
              <a:rPr lang="en-US" dirty="0"/>
              <a:t>Excessive heat is generated in the lithium-ion cell. The protective layer covering the anode begins to break down. This is an exothermic reaction, so the temperature of the cell increases.</a:t>
            </a:r>
          </a:p>
          <a:p>
            <a:pPr marL="228600" lvl="0" indent="-228600">
              <a:spcBef>
                <a:spcPts val="0"/>
              </a:spcBef>
            </a:pPr>
            <a:endParaRPr lang="en-US" dirty="0"/>
          </a:p>
          <a:p>
            <a:pPr marL="228600" lvl="0" indent="-228600">
              <a:spcBef>
                <a:spcPts val="0"/>
              </a:spcBef>
            </a:pPr>
            <a:r>
              <a:rPr lang="en-US" dirty="0"/>
              <a:t>As the temperature of the cell increases, the electrolyte starts to break down, releasing additional thermal energy. Eventually, the separator begins to melt.</a:t>
            </a:r>
          </a:p>
          <a:p>
            <a:pPr marL="228600" lvl="0" indent="-228600">
              <a:spcBef>
                <a:spcPts val="0"/>
              </a:spcBef>
            </a:pPr>
            <a:endParaRPr lang="en-US" dirty="0"/>
          </a:p>
          <a:p>
            <a:pPr marL="228600" indent="-228600">
              <a:spcBef>
                <a:spcPts val="0"/>
              </a:spcBef>
            </a:pPr>
            <a:r>
              <a:rPr lang="en-US" dirty="0"/>
              <a:t>As the separator becomes compromised, an electrical short may be possible. The electrical short adds even more heat to the system.</a:t>
            </a:r>
          </a:p>
          <a:p>
            <a:pPr marL="228600" indent="-228600">
              <a:spcBef>
                <a:spcPts val="0"/>
              </a:spcBef>
            </a:pPr>
            <a:endParaRPr lang="en-US" dirty="0"/>
          </a:p>
          <a:p>
            <a:pPr marL="228600" lvl="0" indent="-228600">
              <a:spcBef>
                <a:spcPts val="0"/>
              </a:spcBef>
            </a:pPr>
            <a:r>
              <a:rPr lang="en-US" dirty="0"/>
              <a:t>Eventually, the cathode will begin to break down. This releases heat and bound oxygen, which can react with products from thermal decomposition and contribute to the combustion reaction that may occur once the cell catches on fire.</a:t>
            </a:r>
          </a:p>
          <a:p>
            <a:pPr marL="0" lvl="0" indent="0" algn="l" rtl="0">
              <a:spcBef>
                <a:spcPts val="0"/>
              </a:spcBef>
              <a:spcAft>
                <a:spcPts val="0"/>
              </a:spcAft>
              <a:buNone/>
            </a:pPr>
            <a:endParaRPr dirty="0"/>
          </a:p>
        </p:txBody>
      </p:sp>
      <p:sp>
        <p:nvSpPr>
          <p:cNvPr id="106" name="Google Shape;106;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55635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9" name="Google Shape;99;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6017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54396-D3B8-1684-FC8A-01701B1E1F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5A3452F-3D71-A5CA-465C-9F2B061266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3B4D045-0732-CD0D-96C3-B50B0016B92A}"/>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5" name="Footer Placeholder 4">
            <a:extLst>
              <a:ext uri="{FF2B5EF4-FFF2-40B4-BE49-F238E27FC236}">
                <a16:creationId xmlns:a16="http://schemas.microsoft.com/office/drawing/2014/main" id="{3CD97E83-83A2-2532-0F7F-9A19470DE7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CDF48D-1D38-CF39-58D0-C7CB9A7B5EFC}"/>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893241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0DEA8-8E33-F69E-A38A-17AB82B045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15D573-92B3-5911-B14F-B176BF14D5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1E73D4-F300-4243-E406-55714BF986F0}"/>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5" name="Footer Placeholder 4">
            <a:extLst>
              <a:ext uri="{FF2B5EF4-FFF2-40B4-BE49-F238E27FC236}">
                <a16:creationId xmlns:a16="http://schemas.microsoft.com/office/drawing/2014/main" id="{DD8E092B-CCC9-8108-9C60-77CC29A9F6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1BD0AB-04DA-40FF-C4F5-28D418382577}"/>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847176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661899-F513-5F8B-8513-9F8F6A8976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FCBCAC-7C67-4535-4CA7-EFC7C20956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F8D5A-1B90-CA41-6A06-D813E59ECDDC}"/>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5" name="Footer Placeholder 4">
            <a:extLst>
              <a:ext uri="{FF2B5EF4-FFF2-40B4-BE49-F238E27FC236}">
                <a16:creationId xmlns:a16="http://schemas.microsoft.com/office/drawing/2014/main" id="{C6612FE8-77CC-20E3-9AFC-858C75CA85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C31E85-2EE1-1C9E-908D-29D81AA2395F}"/>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3706443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6C744-4459-DEFD-D2D2-8FBAD24981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98B450-F474-791B-EBD9-71B7EA1595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D577C3-4924-33B4-9951-7222E9179889}"/>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5" name="Footer Placeholder 4">
            <a:extLst>
              <a:ext uri="{FF2B5EF4-FFF2-40B4-BE49-F238E27FC236}">
                <a16:creationId xmlns:a16="http://schemas.microsoft.com/office/drawing/2014/main" id="{A67F924B-46B1-A119-A01B-585D5228F8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427500-35E0-94B9-2467-3BFFFD3E8B10}"/>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141654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2125D-05DE-B404-E493-421AC3FA9C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FD1D56-3A6F-2FA6-E7EF-E1988DDBF9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9FEC03-5D20-CBFA-DE74-B8E3DA66A913}"/>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5" name="Footer Placeholder 4">
            <a:extLst>
              <a:ext uri="{FF2B5EF4-FFF2-40B4-BE49-F238E27FC236}">
                <a16:creationId xmlns:a16="http://schemas.microsoft.com/office/drawing/2014/main" id="{25130E1E-CEF4-7407-5417-BB92D0E448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B7F9AD-E1EE-AC49-0881-762A2B4F5568}"/>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559824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2958B-9FE8-96B3-905F-152D7B1D3E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A7E25C-7E4E-90E6-5724-E99CB7018D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D6A626-2031-CE62-78D3-CF60CF2248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0D0CA1-DD04-E846-1F45-65924E3BFA1B}"/>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6" name="Footer Placeholder 5">
            <a:extLst>
              <a:ext uri="{FF2B5EF4-FFF2-40B4-BE49-F238E27FC236}">
                <a16:creationId xmlns:a16="http://schemas.microsoft.com/office/drawing/2014/main" id="{C85AAC71-0D10-63AA-49D7-74AF5FB2D4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7974A6-788B-38EC-6C12-1ADBA80E0394}"/>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4278209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F8871-E1CD-0740-DF4C-C4C60DAB2F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3082CA-8C44-4ED0-7B53-A6BA7942F1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91521E-1FF0-B88F-3F24-2147EAE824E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79F91E-0EFC-0C9B-6D40-3A10E64052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39D2F0-21CF-9D76-7BE3-63B5393A5B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7BE168-30A7-343F-177F-B482E812CD99}"/>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8" name="Footer Placeholder 7">
            <a:extLst>
              <a:ext uri="{FF2B5EF4-FFF2-40B4-BE49-F238E27FC236}">
                <a16:creationId xmlns:a16="http://schemas.microsoft.com/office/drawing/2014/main" id="{F7672C0A-76FA-23DB-6479-81CC3B1CD9C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79E21F-4E9A-ACCE-5A2F-52BC7ED8F700}"/>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1328500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C1F42-B7D7-0A21-7420-74335D5FBE5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7A1DD8-E994-52B7-75B8-E0099A8AB2CF}"/>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4" name="Footer Placeholder 3">
            <a:extLst>
              <a:ext uri="{FF2B5EF4-FFF2-40B4-BE49-F238E27FC236}">
                <a16:creationId xmlns:a16="http://schemas.microsoft.com/office/drawing/2014/main" id="{F504168C-B4E7-0325-73F9-1EA6CE29A9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1C08AE-5F7A-AEA7-E10F-086FCB75EAA3}"/>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615070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9D908D-AB21-087D-4830-E2491DDCCA83}"/>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3" name="Footer Placeholder 2">
            <a:extLst>
              <a:ext uri="{FF2B5EF4-FFF2-40B4-BE49-F238E27FC236}">
                <a16:creationId xmlns:a16="http://schemas.microsoft.com/office/drawing/2014/main" id="{F9865FA3-4E91-E360-3EC4-A5B76801D2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660E3E-342A-8886-774A-1FAB34F248CD}"/>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304561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0D13D-C159-6BA7-EC97-F32331A6B1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41E104-2A8F-AEE5-DD9D-18B9ACB6C4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81403D-30B2-4CB4-EAE9-66BCCE837A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B57D85-6244-415A-4AA0-753BA52F4A73}"/>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6" name="Footer Placeholder 5">
            <a:extLst>
              <a:ext uri="{FF2B5EF4-FFF2-40B4-BE49-F238E27FC236}">
                <a16:creationId xmlns:a16="http://schemas.microsoft.com/office/drawing/2014/main" id="{703C810B-CF19-177E-A9D9-6359FEE263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50C2FD-BC39-CD71-939F-E01A19D12586}"/>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2360224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E16D0-CE2A-271B-7BC6-A9D2239CAD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DE0A6AF-F9BD-F6DA-7B81-07DFC069A5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D3E4B0-527B-00EC-2C6B-09F7ADDDF9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BC388D-5D7D-07CE-E5E1-A0495C87613B}"/>
              </a:ext>
            </a:extLst>
          </p:cNvPr>
          <p:cNvSpPr>
            <a:spLocks noGrp="1"/>
          </p:cNvSpPr>
          <p:nvPr>
            <p:ph type="dt" sz="half" idx="10"/>
          </p:nvPr>
        </p:nvSpPr>
        <p:spPr/>
        <p:txBody>
          <a:bodyPr/>
          <a:lstStyle/>
          <a:p>
            <a:fld id="{40A7DB5B-39CF-472E-8F65-59A33C6FD87B}" type="datetimeFigureOut">
              <a:rPr lang="en-US" smtClean="0"/>
              <a:t>3/18/2025</a:t>
            </a:fld>
            <a:endParaRPr lang="en-US"/>
          </a:p>
        </p:txBody>
      </p:sp>
      <p:sp>
        <p:nvSpPr>
          <p:cNvPr id="6" name="Footer Placeholder 5">
            <a:extLst>
              <a:ext uri="{FF2B5EF4-FFF2-40B4-BE49-F238E27FC236}">
                <a16:creationId xmlns:a16="http://schemas.microsoft.com/office/drawing/2014/main" id="{02F59B54-1733-2E73-0FF3-FC690A62AA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1BCE3C-71BB-B082-98FB-AD3E4B987810}"/>
              </a:ext>
            </a:extLst>
          </p:cNvPr>
          <p:cNvSpPr>
            <a:spLocks noGrp="1"/>
          </p:cNvSpPr>
          <p:nvPr>
            <p:ph type="sldNum" sz="quarter" idx="12"/>
          </p:nvPr>
        </p:nvSpPr>
        <p:spPr/>
        <p:txBody>
          <a:bodyPr/>
          <a:lstStyle/>
          <a:p>
            <a:fld id="{6C3F1302-0F12-4ABF-BDDB-BAF333D65B6C}" type="slidenum">
              <a:rPr lang="en-US" smtClean="0"/>
              <a:t>‹#›</a:t>
            </a:fld>
            <a:endParaRPr lang="en-US"/>
          </a:p>
        </p:txBody>
      </p:sp>
    </p:spTree>
    <p:extLst>
      <p:ext uri="{BB962C8B-B14F-4D97-AF65-F5344CB8AC3E}">
        <p14:creationId xmlns:p14="http://schemas.microsoft.com/office/powerpoint/2010/main" val="1259370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91BE31-E10E-6254-81E6-9A39BC2AC3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5AE4B4B-4552-60ED-09DA-E4CB4136BB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D5F2-F43E-88A5-5B3B-984FEFEA18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A7DB5B-39CF-472E-8F65-59A33C6FD87B}" type="datetimeFigureOut">
              <a:rPr lang="en-US" smtClean="0"/>
              <a:t>3/18/2025</a:t>
            </a:fld>
            <a:endParaRPr lang="en-US"/>
          </a:p>
        </p:txBody>
      </p:sp>
      <p:sp>
        <p:nvSpPr>
          <p:cNvPr id="5" name="Footer Placeholder 4">
            <a:extLst>
              <a:ext uri="{FF2B5EF4-FFF2-40B4-BE49-F238E27FC236}">
                <a16:creationId xmlns:a16="http://schemas.microsoft.com/office/drawing/2014/main" id="{85F85804-A58C-F29C-17EC-F40C45D29B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4088455-16F7-3B0E-BB8D-3A8213BCB4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3F1302-0F12-4ABF-BDDB-BAF333D65B6C}" type="slidenum">
              <a:rPr lang="en-US" smtClean="0"/>
              <a:t>‹#›</a:t>
            </a:fld>
            <a:endParaRPr lang="en-US"/>
          </a:p>
        </p:txBody>
      </p:sp>
    </p:spTree>
    <p:extLst>
      <p:ext uri="{BB962C8B-B14F-4D97-AF65-F5344CB8AC3E}">
        <p14:creationId xmlns:p14="http://schemas.microsoft.com/office/powerpoint/2010/main" val="1062987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7C7FA-2023-0AF6-4640-CC044A94F242}"/>
              </a:ext>
            </a:extLst>
          </p:cNvPr>
          <p:cNvSpPr>
            <a:spLocks noGrp="1"/>
          </p:cNvSpPr>
          <p:nvPr>
            <p:ph type="ctrTitle"/>
          </p:nvPr>
        </p:nvSpPr>
        <p:spPr>
          <a:xfrm>
            <a:off x="1524000" y="1882855"/>
            <a:ext cx="9144000" cy="2387600"/>
          </a:xfrm>
        </p:spPr>
        <p:txBody>
          <a:bodyPr>
            <a:normAutofit fontScale="90000"/>
          </a:bodyPr>
          <a:lstStyle/>
          <a:p>
            <a:r>
              <a:rPr lang="en-US" b="1" dirty="0"/>
              <a:t>FDIC ‘25 EV Presentation</a:t>
            </a:r>
            <a:br>
              <a:rPr lang="en-US" dirty="0"/>
            </a:br>
            <a:br>
              <a:rPr lang="en-US" dirty="0"/>
            </a:br>
            <a:r>
              <a:rPr lang="en-US" b="1" dirty="0"/>
              <a:t>Electric Vehicles, Energy Storage and Renewable Energy Challenges</a:t>
            </a:r>
            <a:endParaRPr lang="en-US" dirty="0"/>
          </a:p>
        </p:txBody>
      </p:sp>
      <p:sp>
        <p:nvSpPr>
          <p:cNvPr id="3" name="Subtitle 2">
            <a:extLst>
              <a:ext uri="{FF2B5EF4-FFF2-40B4-BE49-F238E27FC236}">
                <a16:creationId xmlns:a16="http://schemas.microsoft.com/office/drawing/2014/main" id="{B2087D8B-9EAD-C2F9-B197-336AF79A0E42}"/>
              </a:ext>
            </a:extLst>
          </p:cNvPr>
          <p:cNvSpPr>
            <a:spLocks noGrp="1"/>
          </p:cNvSpPr>
          <p:nvPr>
            <p:ph type="subTitle" idx="1"/>
          </p:nvPr>
        </p:nvSpPr>
        <p:spPr>
          <a:xfrm>
            <a:off x="1524000" y="4715614"/>
            <a:ext cx="9144000" cy="1655762"/>
          </a:xfrm>
        </p:spPr>
        <p:txBody>
          <a:bodyPr/>
          <a:lstStyle/>
          <a:p>
            <a:r>
              <a:rPr lang="en-US" dirty="0"/>
              <a:t>Gordon Lohmeyer, CFPS / PI</a:t>
            </a:r>
          </a:p>
          <a:p>
            <a:r>
              <a:rPr lang="en-US" dirty="0"/>
              <a:t>Texas A&amp;M Engineering Extension Service </a:t>
            </a:r>
          </a:p>
          <a:p>
            <a:r>
              <a:rPr lang="en-US" dirty="0"/>
              <a:t>April 11, 2025</a:t>
            </a:r>
          </a:p>
        </p:txBody>
      </p:sp>
    </p:spTree>
    <p:extLst>
      <p:ext uri="{BB962C8B-B14F-4D97-AF65-F5344CB8AC3E}">
        <p14:creationId xmlns:p14="http://schemas.microsoft.com/office/powerpoint/2010/main" val="1394224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980CFC-2C29-CFA3-47F3-355E20AC2F00}"/>
              </a:ext>
            </a:extLst>
          </p:cNvPr>
          <p:cNvSpPr>
            <a:spLocks noGrp="1"/>
          </p:cNvSpPr>
          <p:nvPr>
            <p:ph idx="1"/>
          </p:nvPr>
        </p:nvSpPr>
        <p:spPr/>
        <p:txBody>
          <a:bodyPr>
            <a:normAutofit/>
          </a:bodyPr>
          <a:lstStyle/>
          <a:p>
            <a:pPr marL="342900" indent="-342900">
              <a:spcBef>
                <a:spcPts val="0"/>
              </a:spcBef>
              <a:buSzPts val="1000"/>
              <a:buFont typeface="Symbol" panose="05050102010706020507" pitchFamily="18" charset="2"/>
              <a:buChar char=""/>
              <a:tabLst>
                <a:tab pos="457200" algn="l"/>
              </a:tabLst>
            </a:pPr>
            <a:r>
              <a:rPr lang="en-US" sz="1700" dirty="0">
                <a:latin typeface="Cambria" panose="02040503050406030204" pitchFamily="18" charset="0"/>
                <a:ea typeface="MS Mincho" panose="02020609040205080304" pitchFamily="49" charset="-128"/>
                <a:cs typeface="Times New Roman" panose="02020603050405020304" pitchFamily="18" charset="0"/>
              </a:rPr>
              <a:t>Tests concluded that Li battery thermal runaway fire is </a:t>
            </a:r>
            <a:r>
              <a:rPr lang="en-US" sz="1700" b="1" u="sng" dirty="0">
                <a:latin typeface="Cambria" panose="02040503050406030204" pitchFamily="18" charset="0"/>
                <a:ea typeface="MS Mincho" panose="02020609040205080304" pitchFamily="49" charset="-128"/>
                <a:cs typeface="Times New Roman" panose="02020603050405020304" pitchFamily="18" charset="0"/>
              </a:rPr>
              <a:t>an extreme emissions event </a:t>
            </a:r>
            <a:r>
              <a:rPr lang="en-US" sz="1700" dirty="0">
                <a:latin typeface="Cambria" panose="02040503050406030204" pitchFamily="18" charset="0"/>
                <a:ea typeface="MS Mincho" panose="02020609040205080304" pitchFamily="49" charset="-128"/>
                <a:cs typeface="Times New Roman" panose="02020603050405020304" pitchFamily="18" charset="0"/>
              </a:rPr>
              <a:t>of highly toxic gases and particles that are respirable and dominated by metallic compounds that well exceed the OSHA permissible exposure limits.  High concentrations of </a:t>
            </a:r>
            <a:r>
              <a:rPr lang="en-US" sz="1700" b="1" dirty="0">
                <a:latin typeface="Cambria" panose="02040503050406030204" pitchFamily="18" charset="0"/>
                <a:ea typeface="MS Mincho" panose="02020609040205080304" pitchFamily="49" charset="-128"/>
                <a:cs typeface="Times New Roman" panose="02020603050405020304" pitchFamily="18" charset="0"/>
              </a:rPr>
              <a:t>lithium, nickel, cobalt, manganese and copper </a:t>
            </a:r>
            <a:r>
              <a:rPr lang="en-US" sz="1700" dirty="0">
                <a:latin typeface="Cambria" panose="02040503050406030204" pitchFamily="18" charset="0"/>
                <a:ea typeface="MS Mincho" panose="02020609040205080304" pitchFamily="49" charset="-128"/>
                <a:cs typeface="Times New Roman" panose="02020603050405020304" pitchFamily="18" charset="0"/>
              </a:rPr>
              <a:t>were detected in each test, with Lithium being the most dominant. </a:t>
            </a:r>
          </a:p>
          <a:p>
            <a:pPr marL="342900" indent="-342900">
              <a:spcBef>
                <a:spcPts val="0"/>
              </a:spcBef>
              <a:buSzPts val="1000"/>
              <a:buFont typeface="Symbol" panose="05050102010706020507" pitchFamily="18" charset="2"/>
              <a:buChar char=""/>
              <a:tabLst>
                <a:tab pos="457200" algn="l"/>
              </a:tabLst>
            </a:pPr>
            <a:endParaRPr lang="en-US" sz="1700" dirty="0">
              <a:latin typeface="Cambria" panose="02040503050406030204" pitchFamily="18" charset="0"/>
              <a:ea typeface="MS Mincho" panose="02020609040205080304" pitchFamily="49" charset="-128"/>
              <a:cs typeface="Times New Roman" panose="02020603050405020304" pitchFamily="18" charset="0"/>
            </a:endParaRPr>
          </a:p>
          <a:p>
            <a:pPr marL="342900" indent="-342900">
              <a:spcBef>
                <a:spcPts val="0"/>
              </a:spcBef>
              <a:buSzPts val="1000"/>
              <a:buFont typeface="Symbol" panose="05050102010706020507" pitchFamily="18" charset="2"/>
              <a:buChar char=""/>
              <a:tabLst>
                <a:tab pos="457200" algn="l"/>
              </a:tabLst>
            </a:pPr>
            <a:r>
              <a:rPr lang="en-US" sz="1700" b="1" dirty="0">
                <a:latin typeface="Cambria" panose="02040503050406030204" pitchFamily="18" charset="0"/>
                <a:ea typeface="MS Mincho" panose="02020609040205080304" pitchFamily="49" charset="-128"/>
                <a:cs typeface="Times New Roman" panose="02020603050405020304" pitchFamily="18" charset="0"/>
              </a:rPr>
              <a:t>Particulate Matter (PM2.5) </a:t>
            </a:r>
            <a:r>
              <a:rPr lang="en-US" sz="1700" dirty="0">
                <a:latin typeface="Cambria" panose="02040503050406030204" pitchFamily="18" charset="0"/>
                <a:ea typeface="MS Mincho" panose="02020609040205080304" pitchFamily="49" charset="-128"/>
                <a:cs typeface="Times New Roman" panose="02020603050405020304" pitchFamily="18" charset="0"/>
              </a:rPr>
              <a:t>in the dilute blast chamber was extremely high.  It ranged from </a:t>
            </a:r>
            <a:r>
              <a:rPr lang="en-US" sz="1700" b="1" u="sng" dirty="0">
                <a:latin typeface="Cambria" panose="02040503050406030204" pitchFamily="18" charset="0"/>
                <a:ea typeface="MS Mincho" panose="02020609040205080304" pitchFamily="49" charset="-128"/>
                <a:cs typeface="Times New Roman" panose="02020603050405020304" pitchFamily="18" charset="0"/>
              </a:rPr>
              <a:t>12,000 to 17,000 times </a:t>
            </a:r>
            <a:r>
              <a:rPr lang="en-US" sz="1700" dirty="0">
                <a:latin typeface="Cambria" panose="02040503050406030204" pitchFamily="18" charset="0"/>
                <a:ea typeface="MS Mincho" panose="02020609040205080304" pitchFamily="49" charset="-128"/>
                <a:cs typeface="Times New Roman" panose="02020603050405020304" pitchFamily="18" charset="0"/>
              </a:rPr>
              <a:t>higher than the new EPA ambient standard of 9 </a:t>
            </a:r>
            <a:r>
              <a:rPr lang="en-US" sz="1700" dirty="0" err="1">
                <a:latin typeface="Cambria" panose="02040503050406030204" pitchFamily="18" charset="0"/>
                <a:ea typeface="MS Mincho" panose="02020609040205080304" pitchFamily="49" charset="-128"/>
                <a:cs typeface="Times New Roman" panose="02020603050405020304" pitchFamily="18" charset="0"/>
              </a:rPr>
              <a:t>μg</a:t>
            </a:r>
            <a:r>
              <a:rPr lang="en-US" sz="1700" dirty="0">
                <a:latin typeface="Cambria" panose="02040503050406030204" pitchFamily="18" charset="0"/>
                <a:ea typeface="MS Mincho" panose="02020609040205080304" pitchFamily="49" charset="-128"/>
                <a:cs typeface="Times New Roman" panose="02020603050405020304" pitchFamily="18" charset="0"/>
              </a:rPr>
              <a:t>/m³.  </a:t>
            </a:r>
            <a:r>
              <a:rPr lang="en-US" sz="1700" b="1" dirty="0">
                <a:latin typeface="Cambria" panose="02040503050406030204" pitchFamily="18" charset="0"/>
                <a:ea typeface="MS Mincho" panose="02020609040205080304" pitchFamily="49" charset="-128"/>
                <a:cs typeface="Times New Roman" panose="02020603050405020304" pitchFamily="18" charset="0"/>
              </a:rPr>
              <a:t>Emissions were dominated by metallic particles, with the highest being Lithium.  Other battery materials were also detected such as nickel, manganese and cobalt.  The concentration of metals ranged from 12 to 760 times their 8-hour OSHA limits, making them highly toxic, especially lithium. </a:t>
            </a:r>
          </a:p>
          <a:p>
            <a:pPr marL="342900" indent="-342900">
              <a:spcBef>
                <a:spcPts val="0"/>
              </a:spcBef>
              <a:buSzPts val="1000"/>
              <a:buFont typeface="Symbol" panose="05050102010706020507" pitchFamily="18" charset="2"/>
              <a:buChar char=""/>
              <a:tabLst>
                <a:tab pos="457200" algn="l"/>
              </a:tabLst>
            </a:pPr>
            <a:endParaRPr lang="en-US" sz="1700" b="1" dirty="0">
              <a:latin typeface="Cambria" panose="02040503050406030204" pitchFamily="18" charset="0"/>
              <a:ea typeface="MS Mincho" panose="02020609040205080304" pitchFamily="49" charset="-128"/>
              <a:cs typeface="Times New Roman" panose="02020603050405020304" pitchFamily="18" charset="0"/>
            </a:endParaRPr>
          </a:p>
          <a:p>
            <a:pPr marL="342900" indent="-342900">
              <a:spcBef>
                <a:spcPts val="0"/>
              </a:spcBef>
              <a:buSzPts val="1000"/>
              <a:buFont typeface="Symbol" panose="05050102010706020507" pitchFamily="18" charset="2"/>
              <a:buChar char=""/>
              <a:tabLst>
                <a:tab pos="457200" algn="l"/>
              </a:tabLst>
            </a:pPr>
            <a:r>
              <a:rPr lang="en-US" sz="1700" b="1" dirty="0">
                <a:solidFill>
                  <a:srgbClr val="000000"/>
                </a:solidFill>
                <a:latin typeface="Cambria" panose="02040503050406030204" pitchFamily="18" charset="0"/>
                <a:ea typeface="MS Mincho" panose="02020609040205080304" pitchFamily="49" charset="-128"/>
                <a:cs typeface="Times New Roman" panose="02020603050405020304" pitchFamily="18" charset="0"/>
              </a:rPr>
              <a:t>Positive pressure self-contained breathing apparatus (SCBA) is highly recommended </a:t>
            </a:r>
            <a:r>
              <a:rPr lang="en-US" sz="1700" dirty="0">
                <a:solidFill>
                  <a:srgbClr val="000000"/>
                </a:solidFill>
                <a:latin typeface="Cambria" panose="02040503050406030204" pitchFamily="18" charset="0"/>
                <a:ea typeface="MS Mincho" panose="02020609040205080304" pitchFamily="49" charset="-128"/>
                <a:cs typeface="Times New Roman" panose="02020603050405020304" pitchFamily="18" charset="0"/>
              </a:rPr>
              <a:t>for use by all responders encountering Li battery emergencies.  Due to the very high dilute particle concentration, even a very effective passive mask such as an N95 will not effectively protect the wearer in the vicinity of such fires.  NFPA 1971-compliant protective ensembles will also be necessary to protect the user from direct dermal contact with contaminants.   </a:t>
            </a:r>
            <a:endParaRPr lang="en-US" sz="1700" dirty="0">
              <a:solidFill>
                <a:srgbClr val="000000"/>
              </a:solidFill>
              <a:latin typeface="Gill Sans MT" panose="020B0502020104020203" pitchFamily="34" charset="0"/>
              <a:ea typeface="MS Mincho" panose="02020609040205080304" pitchFamily="49" charset="-128"/>
              <a:cs typeface="Gill Sans MT" panose="020B0502020104020203" pitchFamily="34" charset="0"/>
            </a:endParaRPr>
          </a:p>
          <a:p>
            <a:pPr marL="342900" indent="-342900">
              <a:spcBef>
                <a:spcPts val="0"/>
              </a:spcBef>
              <a:buSzPts val="1000"/>
              <a:buFont typeface="Symbol" panose="05050102010706020507" pitchFamily="18" charset="2"/>
              <a:buChar char=""/>
              <a:tabLst>
                <a:tab pos="4572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endParaRPr lang="en-US" dirty="0"/>
          </a:p>
        </p:txBody>
      </p:sp>
      <p:sp>
        <p:nvSpPr>
          <p:cNvPr id="3" name="Title 2">
            <a:extLst>
              <a:ext uri="{FF2B5EF4-FFF2-40B4-BE49-F238E27FC236}">
                <a16:creationId xmlns:a16="http://schemas.microsoft.com/office/drawing/2014/main" id="{A71D71F2-23CA-3541-A9CB-541716DCEE2F}"/>
              </a:ext>
            </a:extLst>
          </p:cNvPr>
          <p:cNvSpPr>
            <a:spLocks noGrp="1"/>
          </p:cNvSpPr>
          <p:nvPr>
            <p:ph type="title"/>
          </p:nvPr>
        </p:nvSpPr>
        <p:spPr/>
        <p:txBody>
          <a:bodyPr/>
          <a:lstStyle/>
          <a:p>
            <a:r>
              <a:rPr lang="en-US" dirty="0"/>
              <a:t>Test Results</a:t>
            </a:r>
          </a:p>
        </p:txBody>
      </p:sp>
    </p:spTree>
    <p:extLst>
      <p:ext uri="{BB962C8B-B14F-4D97-AF65-F5344CB8AC3E}">
        <p14:creationId xmlns:p14="http://schemas.microsoft.com/office/powerpoint/2010/main" val="3780816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5A1AF9-E729-7B70-4863-DB0A9511A2BE}"/>
              </a:ext>
            </a:extLst>
          </p:cNvPr>
          <p:cNvSpPr>
            <a:spLocks noGrp="1"/>
          </p:cNvSpPr>
          <p:nvPr>
            <p:ph idx="1"/>
          </p:nvPr>
        </p:nvSpPr>
        <p:spPr>
          <a:xfrm>
            <a:off x="2152650" y="2141622"/>
            <a:ext cx="7886700" cy="4495637"/>
          </a:xfrm>
        </p:spPr>
        <p:txBody>
          <a:bodyPr>
            <a:normAutofit fontScale="92500" lnSpcReduction="10000"/>
          </a:bodyPr>
          <a:lstStyle/>
          <a:p>
            <a:pPr marL="342900" indent="-342900">
              <a:spcBef>
                <a:spcPts val="0"/>
              </a:spcBef>
              <a:buSzPts val="1000"/>
              <a:buFont typeface="Symbol" panose="05050102010706020507" pitchFamily="18" charset="2"/>
              <a:buChar char=""/>
              <a:tabLst>
                <a:tab pos="457200" algn="l"/>
              </a:tabLst>
            </a:pPr>
            <a:r>
              <a:rPr lang="en-US" sz="1800" dirty="0">
                <a:latin typeface="Cambria" panose="02040503050406030204" pitchFamily="18" charset="0"/>
                <a:ea typeface="MS Mincho" panose="02020609040205080304" pitchFamily="49" charset="-128"/>
                <a:cs typeface="Times New Roman" panose="02020603050405020304" pitchFamily="18" charset="0"/>
              </a:rPr>
              <a:t>In each test, peak temperatures were observed in the 1100°C range </a:t>
            </a:r>
            <a:r>
              <a:rPr lang="en-US" sz="1800" b="1" dirty="0">
                <a:latin typeface="Cambria" panose="02040503050406030204" pitchFamily="18" charset="0"/>
                <a:ea typeface="MS Mincho" panose="02020609040205080304" pitchFamily="49" charset="-128"/>
                <a:cs typeface="Times New Roman" panose="02020603050405020304" pitchFamily="18" charset="0"/>
              </a:rPr>
              <a:t>(&gt;2000 deg F).  </a:t>
            </a:r>
            <a:r>
              <a:rPr lang="en-US" sz="1800" dirty="0">
                <a:latin typeface="Cambria" panose="02040503050406030204" pitchFamily="18" charset="0"/>
                <a:ea typeface="MS Mincho" panose="02020609040205080304" pitchFamily="49" charset="-128"/>
                <a:cs typeface="Times New Roman" panose="02020603050405020304" pitchFamily="18" charset="0"/>
              </a:rPr>
              <a:t>Temperatures increased each time a battery cell failed. </a:t>
            </a:r>
          </a:p>
          <a:p>
            <a:pPr marL="342900" indent="-342900">
              <a:spcBef>
                <a:spcPts val="0"/>
              </a:spcBef>
              <a:buSzPts val="1000"/>
              <a:buFont typeface="Symbol" panose="05050102010706020507" pitchFamily="18" charset="2"/>
              <a:buChar char=""/>
              <a:tabLst>
                <a:tab pos="457200" algn="l"/>
              </a:tabLst>
            </a:pPr>
            <a:r>
              <a:rPr lang="en-US" sz="1800" dirty="0">
                <a:latin typeface="Cambria" panose="02040503050406030204" pitchFamily="18" charset="0"/>
                <a:ea typeface="MS Mincho" panose="02020609040205080304" pitchFamily="49" charset="-128"/>
                <a:cs typeface="Times New Roman" panose="02020603050405020304" pitchFamily="18" charset="0"/>
              </a:rPr>
              <a:t>There is a direct correlation between excessive voltage in a Li battery and an increase in internal battery temperature.  In each test, batteries became unstable, leading to thermal runaway when temperatures reached 117-125 deg. C </a:t>
            </a:r>
            <a:r>
              <a:rPr lang="en-US" sz="1800" b="1" dirty="0">
                <a:latin typeface="Cambria" panose="02040503050406030204" pitchFamily="18" charset="0"/>
                <a:ea typeface="MS Mincho" panose="02020609040205080304" pitchFamily="49" charset="-128"/>
                <a:cs typeface="Times New Roman" panose="02020603050405020304" pitchFamily="18" charset="0"/>
              </a:rPr>
              <a:t>(242 – 257 deg F).</a:t>
            </a:r>
          </a:p>
          <a:p>
            <a:pPr marL="342900" indent="-342900">
              <a:spcBef>
                <a:spcPts val="0"/>
              </a:spcBef>
              <a:buSzPts val="1000"/>
              <a:buFont typeface="Symbol" panose="05050102010706020507" pitchFamily="18" charset="2"/>
              <a:buChar char=""/>
              <a:tabLst>
                <a:tab pos="4572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marL="342900" indent="-342900">
              <a:spcBef>
                <a:spcPts val="0"/>
              </a:spcBef>
              <a:buSzPts val="1000"/>
              <a:buFont typeface="Symbol" panose="05050102010706020507" pitchFamily="18" charset="2"/>
              <a:buChar char=""/>
              <a:tabLst>
                <a:tab pos="457200" algn="l"/>
              </a:tabLst>
            </a:pPr>
            <a:r>
              <a:rPr lang="en-US" sz="1800" dirty="0">
                <a:latin typeface="Cambria" panose="02040503050406030204" pitchFamily="18" charset="0"/>
                <a:ea typeface="MS Mincho" panose="02020609040205080304" pitchFamily="49" charset="-128"/>
                <a:cs typeface="Times New Roman" panose="02020603050405020304" pitchFamily="18" charset="0"/>
              </a:rPr>
              <a:t>Significant battery weight loss, ranging from </a:t>
            </a:r>
            <a:r>
              <a:rPr lang="en-US" sz="1800" b="1" dirty="0">
                <a:latin typeface="Cambria" panose="02040503050406030204" pitchFamily="18" charset="0"/>
                <a:ea typeface="MS Mincho" panose="02020609040205080304" pitchFamily="49" charset="-128"/>
                <a:cs typeface="Times New Roman" panose="02020603050405020304" pitchFamily="18" charset="0"/>
              </a:rPr>
              <a:t>44% to 63% </a:t>
            </a:r>
            <a:r>
              <a:rPr lang="en-US" sz="1800" dirty="0">
                <a:latin typeface="Cambria" panose="02040503050406030204" pitchFamily="18" charset="0"/>
                <a:ea typeface="MS Mincho" panose="02020609040205080304" pitchFamily="49" charset="-128"/>
                <a:cs typeface="Times New Roman" panose="02020603050405020304" pitchFamily="18" charset="0"/>
              </a:rPr>
              <a:t>was observed post-thermal runaway. </a:t>
            </a:r>
          </a:p>
          <a:p>
            <a:pPr marL="342900" indent="-342900">
              <a:spcBef>
                <a:spcPts val="0"/>
              </a:spcBef>
              <a:buSzPts val="1000"/>
              <a:buFont typeface="Symbol" panose="05050102010706020507" pitchFamily="18" charset="2"/>
              <a:buChar char=""/>
              <a:tabLst>
                <a:tab pos="4572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marL="342900" indent="-342900">
              <a:spcBef>
                <a:spcPts val="0"/>
              </a:spcBef>
              <a:buSzPts val="1000"/>
              <a:buFont typeface="Symbol" panose="05050102010706020507" pitchFamily="18" charset="2"/>
              <a:buChar char=""/>
              <a:tabLst>
                <a:tab pos="457200" algn="l"/>
              </a:tabLst>
            </a:pPr>
            <a:r>
              <a:rPr lang="en-US" sz="1800" b="1" dirty="0">
                <a:latin typeface="Cambria" panose="02040503050406030204" pitchFamily="18" charset="0"/>
                <a:ea typeface="MS Mincho" panose="02020609040205080304" pitchFamily="49" charset="-128"/>
                <a:cs typeface="Times New Roman" panose="02020603050405020304" pitchFamily="18" charset="0"/>
              </a:rPr>
              <a:t>Toxic gaseous species such as carbon monoxide, methane, hydrogen fluoride, hydrogen cyanide and formaldehyde </a:t>
            </a:r>
            <a:r>
              <a:rPr lang="en-US" sz="1800" dirty="0">
                <a:latin typeface="Cambria" panose="02040503050406030204" pitchFamily="18" charset="0"/>
                <a:ea typeface="MS Mincho" panose="02020609040205080304" pitchFamily="49" charset="-128"/>
                <a:cs typeface="Times New Roman" panose="02020603050405020304" pitchFamily="18" charset="0"/>
              </a:rPr>
              <a:t>were all measured. Volatile organic compounds (VOCs) were dominated by electrolytes; </a:t>
            </a:r>
            <a:r>
              <a:rPr lang="en-US" sz="1800" b="1" dirty="0">
                <a:latin typeface="Cambria" panose="02040503050406030204" pitchFamily="18" charset="0"/>
                <a:ea typeface="MS Mincho" panose="02020609040205080304" pitchFamily="49" charset="-128"/>
                <a:cs typeface="Times New Roman" panose="02020603050405020304" pitchFamily="18" charset="0"/>
              </a:rPr>
              <a:t>ethylene, acetylene and 1,3 butadiene</a:t>
            </a:r>
            <a:r>
              <a:rPr lang="en-US" sz="1800" dirty="0">
                <a:latin typeface="Cambria" panose="02040503050406030204" pitchFamily="18" charset="0"/>
                <a:ea typeface="MS Mincho" panose="02020609040205080304" pitchFamily="49" charset="-128"/>
                <a:cs typeface="Times New Roman" panose="02020603050405020304" pitchFamily="18" charset="0"/>
              </a:rPr>
              <a:t>, besides unidentified species in the C5-C7 and C11-C13 ranges.  CO concentrations can reach </a:t>
            </a:r>
            <a:r>
              <a:rPr lang="en-US" sz="1800" b="1" dirty="0">
                <a:latin typeface="Cambria" panose="02040503050406030204" pitchFamily="18" charset="0"/>
                <a:ea typeface="MS Mincho" panose="02020609040205080304" pitchFamily="49" charset="-128"/>
                <a:cs typeface="Times New Roman" panose="02020603050405020304" pitchFamily="18" charset="0"/>
              </a:rPr>
              <a:t>500 times </a:t>
            </a:r>
            <a:r>
              <a:rPr lang="en-US" sz="1800" dirty="0">
                <a:latin typeface="Cambria" panose="02040503050406030204" pitchFamily="18" charset="0"/>
                <a:ea typeface="MS Mincho" panose="02020609040205080304" pitchFamily="49" charset="-128"/>
                <a:cs typeface="Times New Roman" panose="02020603050405020304" pitchFamily="18" charset="0"/>
              </a:rPr>
              <a:t>the OSHA 8-hour 50ppm limit and formaldehydes can reach </a:t>
            </a:r>
            <a:r>
              <a:rPr lang="en-US" sz="1800" b="1" dirty="0">
                <a:latin typeface="Cambria" panose="02040503050406030204" pitchFamily="18" charset="0"/>
                <a:ea typeface="MS Mincho" panose="02020609040205080304" pitchFamily="49" charset="-128"/>
                <a:cs typeface="Times New Roman" panose="02020603050405020304" pitchFamily="18" charset="0"/>
              </a:rPr>
              <a:t>150 times </a:t>
            </a:r>
            <a:r>
              <a:rPr lang="en-US" sz="1800" dirty="0">
                <a:latin typeface="Cambria" panose="02040503050406030204" pitchFamily="18" charset="0"/>
                <a:ea typeface="MS Mincho" panose="02020609040205080304" pitchFamily="49" charset="-128"/>
                <a:cs typeface="Times New Roman" panose="02020603050405020304" pitchFamily="18" charset="0"/>
              </a:rPr>
              <a:t>the 8-hour 0.75 ppm limit and 56 times the 15-minute limit of 2 ppm. </a:t>
            </a:r>
            <a:r>
              <a:rPr lang="en-US" sz="1800" b="1" dirty="0">
                <a:latin typeface="Cambria" panose="02040503050406030204" pitchFamily="18" charset="0"/>
                <a:ea typeface="MS Mincho" panose="02020609040205080304" pitchFamily="49" charset="-128"/>
                <a:cs typeface="Times New Roman" panose="02020603050405020304" pitchFamily="18" charset="0"/>
              </a:rPr>
              <a:t>Ethylene reached a level of 446 times </a:t>
            </a:r>
            <a:r>
              <a:rPr lang="en-US" sz="1800" dirty="0">
                <a:latin typeface="Cambria" panose="02040503050406030204" pitchFamily="18" charset="0"/>
                <a:ea typeface="MS Mincho" panose="02020609040205080304" pitchFamily="49" charset="-128"/>
                <a:cs typeface="Times New Roman" panose="02020603050405020304" pitchFamily="18" charset="0"/>
              </a:rPr>
              <a:t>the OSHA 8-hour limit of 1 ppm, and 30 times the 15-minute limit of 5 ppm.  </a:t>
            </a:r>
            <a:r>
              <a:rPr lang="en-US" sz="1800" b="1" dirty="0">
                <a:latin typeface="Cambria" panose="02040503050406030204" pitchFamily="18" charset="0"/>
                <a:ea typeface="MS Mincho" panose="02020609040205080304" pitchFamily="49" charset="-128"/>
                <a:cs typeface="Times New Roman" panose="02020603050405020304" pitchFamily="18" charset="0"/>
              </a:rPr>
              <a:t>1,3 butadiene reached 26 times</a:t>
            </a:r>
            <a:r>
              <a:rPr lang="en-US" sz="1800" dirty="0">
                <a:latin typeface="Cambria" panose="02040503050406030204" pitchFamily="18" charset="0"/>
                <a:ea typeface="MS Mincho" panose="02020609040205080304" pitchFamily="49" charset="-128"/>
                <a:cs typeface="Times New Roman" panose="02020603050405020304" pitchFamily="18" charset="0"/>
              </a:rPr>
              <a:t> the 15-minute limit of 1 ppm.</a:t>
            </a:r>
          </a:p>
          <a:p>
            <a:pPr marL="0" indent="0">
              <a:spcBef>
                <a:spcPts val="0"/>
              </a:spcBef>
              <a:buSzPts val="1000"/>
              <a:buNone/>
              <a:tabLst>
                <a:tab pos="4572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endParaRPr lang="en-US" dirty="0"/>
          </a:p>
        </p:txBody>
      </p:sp>
      <p:sp>
        <p:nvSpPr>
          <p:cNvPr id="3" name="Title 2">
            <a:extLst>
              <a:ext uri="{FF2B5EF4-FFF2-40B4-BE49-F238E27FC236}">
                <a16:creationId xmlns:a16="http://schemas.microsoft.com/office/drawing/2014/main" id="{A04F9EB3-23DD-A564-5566-4CED56670959}"/>
              </a:ext>
            </a:extLst>
          </p:cNvPr>
          <p:cNvSpPr>
            <a:spLocks noGrp="1"/>
          </p:cNvSpPr>
          <p:nvPr>
            <p:ph type="title"/>
          </p:nvPr>
        </p:nvSpPr>
        <p:spPr/>
        <p:txBody>
          <a:bodyPr/>
          <a:lstStyle/>
          <a:p>
            <a:r>
              <a:rPr lang="en-US" dirty="0"/>
              <a:t>Test Results </a:t>
            </a:r>
          </a:p>
        </p:txBody>
      </p:sp>
    </p:spTree>
    <p:extLst>
      <p:ext uri="{BB962C8B-B14F-4D97-AF65-F5344CB8AC3E}">
        <p14:creationId xmlns:p14="http://schemas.microsoft.com/office/powerpoint/2010/main" val="3497231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36B335-3D4E-5107-AC2C-0682229F5C65}"/>
              </a:ext>
            </a:extLst>
          </p:cNvPr>
          <p:cNvSpPr>
            <a:spLocks noGrp="1"/>
          </p:cNvSpPr>
          <p:nvPr>
            <p:ph idx="1"/>
          </p:nvPr>
        </p:nvSpPr>
        <p:spPr/>
        <p:txBody>
          <a:bodyPr/>
          <a:lstStyle/>
          <a:p>
            <a:pPr>
              <a:spcBef>
                <a:spcPts val="0"/>
              </a:spcBef>
            </a:pPr>
            <a:endParaRPr lang="en-US" dirty="0">
              <a:effectLst/>
            </a:endParaRPr>
          </a:p>
          <a:p>
            <a:pPr>
              <a:spcBef>
                <a:spcPts val="0"/>
              </a:spcBef>
              <a:buSzPts val="1000"/>
              <a:buFont typeface="Wingdings" panose="05000000000000000000" pitchFamily="2" charset="2"/>
              <a:buChar char="§"/>
              <a:tabLst>
                <a:tab pos="914400" algn="l"/>
              </a:tabLst>
            </a:pPr>
            <a:r>
              <a:rPr lang="en-US" sz="1600" dirty="0">
                <a:latin typeface="Cambria" panose="02040503050406030204" pitchFamily="18" charset="0"/>
                <a:ea typeface="MS Mincho" panose="02020609040205080304" pitchFamily="49" charset="-128"/>
                <a:cs typeface="Times New Roman" panose="02020603050405020304" pitchFamily="18" charset="0"/>
              </a:rPr>
              <a:t>Up to </a:t>
            </a:r>
            <a:r>
              <a:rPr lang="en-US" sz="1600" b="1" dirty="0">
                <a:latin typeface="Cambria" panose="02040503050406030204" pitchFamily="18" charset="0"/>
                <a:ea typeface="MS Mincho" panose="02020609040205080304" pitchFamily="49" charset="-128"/>
                <a:cs typeface="Times New Roman" panose="02020603050405020304" pitchFamily="18" charset="0"/>
              </a:rPr>
              <a:t>75 SVOCs and 24 Heavy Metals (Metallic Particles) </a:t>
            </a:r>
            <a:r>
              <a:rPr lang="en-US" sz="1600" dirty="0">
                <a:latin typeface="Cambria" panose="02040503050406030204" pitchFamily="18" charset="0"/>
                <a:ea typeface="MS Mincho" panose="02020609040205080304" pitchFamily="49" charset="-128"/>
                <a:cs typeface="Times New Roman" panose="02020603050405020304" pitchFamily="18" charset="0"/>
              </a:rPr>
              <a:t>were detected during testing, ranging from one ring to five ring PAHs.  Tests that had increased dilution of air in the blast chamber greatly reduced the amount of SVOCs present.</a:t>
            </a:r>
          </a:p>
          <a:p>
            <a:pPr marL="0" indent="0">
              <a:spcBef>
                <a:spcPts val="0"/>
              </a:spcBef>
              <a:buSzPts val="1000"/>
              <a:buNone/>
              <a:tabLst>
                <a:tab pos="914400" algn="l"/>
              </a:tabLst>
            </a:pPr>
            <a:r>
              <a:rPr lang="en-US" sz="1600" dirty="0">
                <a:latin typeface="Cambria" panose="02040503050406030204" pitchFamily="18" charset="0"/>
                <a:ea typeface="MS Mincho" panose="02020609040205080304" pitchFamily="49" charset="-128"/>
                <a:cs typeface="Times New Roman" panose="02020603050405020304" pitchFamily="18" charset="0"/>
              </a:rPr>
              <a:t>  </a:t>
            </a:r>
          </a:p>
          <a:p>
            <a:pPr>
              <a:spcBef>
                <a:spcPts val="0"/>
              </a:spcBef>
              <a:buSzPts val="1000"/>
              <a:buFont typeface="Wingdings" panose="05000000000000000000" pitchFamily="2" charset="2"/>
              <a:buChar char="§"/>
              <a:tabLst>
                <a:tab pos="914400" algn="l"/>
              </a:tabLst>
            </a:pPr>
            <a:r>
              <a:rPr lang="en-US" sz="1600" dirty="0">
                <a:latin typeface="Cambria" panose="02040503050406030204" pitchFamily="18" charset="0"/>
                <a:ea typeface="MS Mincho" panose="02020609040205080304" pitchFamily="49" charset="-128"/>
                <a:cs typeface="Times New Roman" panose="02020603050405020304" pitchFamily="18" charset="0"/>
              </a:rPr>
              <a:t>Penetration of </a:t>
            </a:r>
            <a:r>
              <a:rPr lang="en-US" sz="1600" b="1" dirty="0">
                <a:latin typeface="Cambria" panose="02040503050406030204" pitchFamily="18" charset="0"/>
                <a:ea typeface="MS Mincho" panose="02020609040205080304" pitchFamily="49" charset="-128"/>
                <a:cs typeface="Times New Roman" panose="02020603050405020304" pitchFamily="18" charset="0"/>
              </a:rPr>
              <a:t>SVOCs</a:t>
            </a:r>
            <a:r>
              <a:rPr lang="en-US" sz="1600" dirty="0">
                <a:latin typeface="Cambria" panose="02040503050406030204" pitchFamily="18" charset="0"/>
                <a:ea typeface="MS Mincho" panose="02020609040205080304" pitchFamily="49" charset="-128"/>
                <a:cs typeface="Times New Roman" panose="02020603050405020304" pitchFamily="18" charset="0"/>
              </a:rPr>
              <a:t> through the outer layer of the gear tested to the vapor barrier layer is possible.  </a:t>
            </a:r>
            <a:r>
              <a:rPr lang="en-US" sz="1600" b="1" dirty="0">
                <a:latin typeface="Cambria" panose="02040503050406030204" pitchFamily="18" charset="0"/>
                <a:ea typeface="MS Mincho" panose="02020609040205080304" pitchFamily="49" charset="-128"/>
                <a:cs typeface="Times New Roman" panose="02020603050405020304" pitchFamily="18" charset="0"/>
              </a:rPr>
              <a:t>Water-based cleaning efficiency ranged from 21% to 92%. </a:t>
            </a:r>
            <a:r>
              <a:rPr lang="en-US" sz="1600" dirty="0">
                <a:latin typeface="Cambria" panose="02040503050406030204" pitchFamily="18" charset="0"/>
                <a:ea typeface="MS Mincho" panose="02020609040205080304" pitchFamily="49" charset="-128"/>
                <a:cs typeface="Times New Roman" panose="02020603050405020304" pitchFamily="18" charset="0"/>
              </a:rPr>
              <a:t>Many of the SVOCs penetrated the outer layer of the bunker gear, showing higher deposition in the vapor barrier.  CO2-based cleaning was very effective showing many compounds as undetected after cleaning.</a:t>
            </a:r>
          </a:p>
          <a:p>
            <a:pPr>
              <a:spcBef>
                <a:spcPts val="0"/>
              </a:spcBef>
              <a:buSzPts val="1000"/>
              <a:buFont typeface="Wingdings" panose="05000000000000000000" pitchFamily="2" charset="2"/>
              <a:buChar char="§"/>
              <a:tabLst>
                <a:tab pos="914400" algn="l"/>
              </a:tabLst>
            </a:pPr>
            <a:endParaRPr lang="en-US" sz="1600" dirty="0">
              <a:latin typeface="Cambria" panose="02040503050406030204" pitchFamily="18" charset="0"/>
              <a:ea typeface="MS Mincho" panose="02020609040205080304" pitchFamily="49" charset="-128"/>
              <a:cs typeface="Times New Roman" panose="02020603050405020304" pitchFamily="18" charset="0"/>
            </a:endParaRPr>
          </a:p>
          <a:p>
            <a:pPr>
              <a:spcBef>
                <a:spcPts val="0"/>
              </a:spcBef>
              <a:buSzPts val="1000"/>
              <a:buFont typeface="Wingdings" panose="05000000000000000000" pitchFamily="2" charset="2"/>
              <a:buChar char="§"/>
              <a:tabLst>
                <a:tab pos="914400" algn="l"/>
              </a:tabLst>
            </a:pPr>
            <a:r>
              <a:rPr lang="en-US" sz="1600" dirty="0">
                <a:latin typeface="Cambria" panose="02040503050406030204" pitchFamily="18" charset="0"/>
                <a:ea typeface="MS Mincho" panose="02020609040205080304" pitchFamily="49" charset="-128"/>
                <a:cs typeface="Times New Roman" panose="02020603050405020304" pitchFamily="18" charset="0"/>
              </a:rPr>
              <a:t>CO2 based cleaning proved to be effective in removing SVOCs that penetrated the outer layer of gear and were deposited in the vapor barrier. </a:t>
            </a:r>
          </a:p>
          <a:p>
            <a:pPr>
              <a:spcBef>
                <a:spcPts val="0"/>
              </a:spcBef>
            </a:pPr>
            <a:endParaRPr lang="en-US" sz="1600" dirty="0"/>
          </a:p>
          <a:p>
            <a:pPr>
              <a:spcBef>
                <a:spcPts val="0"/>
              </a:spcBef>
              <a:buSzPts val="1000"/>
              <a:tabLst>
                <a:tab pos="914400" algn="l"/>
              </a:tabLst>
            </a:pPr>
            <a:r>
              <a:rPr lang="en-US" sz="1600" dirty="0">
                <a:latin typeface="Cambria" panose="02040503050406030204" pitchFamily="18" charset="0"/>
                <a:ea typeface="MS Mincho" panose="02020609040205080304" pitchFamily="49" charset="-128"/>
                <a:cs typeface="Times New Roman" panose="02020603050405020304" pitchFamily="18" charset="0"/>
              </a:rPr>
              <a:t>The penetration of metallic particles to the vapor barrier lever was very low</a:t>
            </a:r>
            <a:r>
              <a:rPr lang="en-US" sz="1600" b="1" dirty="0">
                <a:latin typeface="Cambria" panose="02040503050406030204" pitchFamily="18" charset="0"/>
                <a:ea typeface="MS Mincho" panose="02020609040205080304" pitchFamily="49" charset="-128"/>
                <a:cs typeface="Times New Roman" panose="02020603050405020304" pitchFamily="18" charset="0"/>
              </a:rPr>
              <a:t>.  The outer layer of bunker gear proved to be effective in stopping most metals.</a:t>
            </a:r>
            <a:r>
              <a:rPr lang="en-US" sz="1600" dirty="0">
                <a:latin typeface="Cambria" panose="02040503050406030204" pitchFamily="18" charset="0"/>
                <a:ea typeface="MS Mincho" panose="02020609040205080304" pitchFamily="49" charset="-128"/>
                <a:cs typeface="Times New Roman" panose="02020603050405020304" pitchFamily="18" charset="0"/>
              </a:rPr>
              <a:t>  All Thermal Liner values were near the detection limit.   </a:t>
            </a:r>
          </a:p>
          <a:p>
            <a:endParaRPr lang="en-US" dirty="0"/>
          </a:p>
        </p:txBody>
      </p:sp>
      <p:sp>
        <p:nvSpPr>
          <p:cNvPr id="3" name="Title 2">
            <a:extLst>
              <a:ext uri="{FF2B5EF4-FFF2-40B4-BE49-F238E27FC236}">
                <a16:creationId xmlns:a16="http://schemas.microsoft.com/office/drawing/2014/main" id="{1FBC25AA-6BB2-A690-43C0-B61B39556558}"/>
              </a:ext>
            </a:extLst>
          </p:cNvPr>
          <p:cNvSpPr>
            <a:spLocks noGrp="1"/>
          </p:cNvSpPr>
          <p:nvPr>
            <p:ph type="title"/>
          </p:nvPr>
        </p:nvSpPr>
        <p:spPr/>
        <p:txBody>
          <a:bodyPr/>
          <a:lstStyle/>
          <a:p>
            <a:r>
              <a:rPr lang="en-US" dirty="0"/>
              <a:t>Cleaning Efficiencies </a:t>
            </a:r>
          </a:p>
        </p:txBody>
      </p:sp>
    </p:spTree>
    <p:extLst>
      <p:ext uri="{BB962C8B-B14F-4D97-AF65-F5344CB8AC3E}">
        <p14:creationId xmlns:p14="http://schemas.microsoft.com/office/powerpoint/2010/main" val="1185881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3F7FDB-68CE-AC82-3D18-CA9E52F7E8AB}"/>
              </a:ext>
            </a:extLst>
          </p:cNvPr>
          <p:cNvSpPr>
            <a:spLocks noGrp="1"/>
          </p:cNvSpPr>
          <p:nvPr>
            <p:ph idx="1"/>
          </p:nvPr>
        </p:nvSpPr>
        <p:spPr/>
        <p:txBody>
          <a:bodyPr>
            <a:normAutofit/>
          </a:bodyPr>
          <a:lstStyle/>
          <a:p>
            <a:pPr>
              <a:spcBef>
                <a:spcPts val="0"/>
              </a:spcBef>
            </a:pPr>
            <a:endParaRPr lang="en-US" sz="1800" dirty="0"/>
          </a:p>
          <a:p>
            <a:pPr>
              <a:spcBef>
                <a:spcPts val="0"/>
              </a:spcBef>
              <a:buSzPts val="1000"/>
              <a:buFont typeface="Wingdings" panose="05000000000000000000" pitchFamily="2" charset="2"/>
              <a:buChar char="§"/>
              <a:tabLst>
                <a:tab pos="914400" algn="l"/>
              </a:tabLst>
            </a:pPr>
            <a:r>
              <a:rPr lang="en-US" sz="1800" dirty="0">
                <a:latin typeface="Cambria" panose="02040503050406030204" pitchFamily="18" charset="0"/>
                <a:ea typeface="MS Mincho" panose="02020609040205080304" pitchFamily="49" charset="-128"/>
                <a:cs typeface="Times New Roman" panose="02020603050405020304" pitchFamily="18" charset="0"/>
              </a:rPr>
              <a:t>One cycle water-based and CO2-based cleaning of the exposed swatches was very effective for removing metallic compounds deposited on the outer layer of the gear samples. </a:t>
            </a:r>
            <a:r>
              <a:rPr lang="en-US" sz="1800" b="1" dirty="0">
                <a:latin typeface="Cambria" panose="02040503050406030204" pitchFamily="18" charset="0"/>
                <a:ea typeface="MS Mincho" panose="02020609040205080304" pitchFamily="49" charset="-128"/>
                <a:cs typeface="Times New Roman" panose="02020603050405020304" pitchFamily="18" charset="0"/>
              </a:rPr>
              <a:t>The cleaning efficiency was over 99% for most metals. </a:t>
            </a:r>
            <a:r>
              <a:rPr lang="en-US" sz="1800" dirty="0">
                <a:latin typeface="Cambria" panose="02040503050406030204" pitchFamily="18" charset="0"/>
                <a:ea typeface="MS Mincho" panose="02020609040205080304" pitchFamily="49" charset="-128"/>
                <a:cs typeface="Times New Roman" panose="02020603050405020304" pitchFamily="18" charset="0"/>
              </a:rPr>
              <a:t>CO2-based cleaning was slightly more effective than water-based cleaning. Using more than one cycle to clean could reduce some of the metals remaining on the surface of the gear outer layer.</a:t>
            </a:r>
          </a:p>
          <a:p>
            <a:pPr>
              <a:spcBef>
                <a:spcPts val="0"/>
              </a:spcBef>
              <a:buSzPts val="1000"/>
              <a:buFont typeface="Wingdings" panose="05000000000000000000" pitchFamily="2" charset="2"/>
              <a:buChar char="§"/>
              <a:tabLst>
                <a:tab pos="9144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a:spcBef>
                <a:spcPts val="0"/>
              </a:spcBef>
              <a:buSzPts val="1000"/>
              <a:buFont typeface="Wingdings" panose="05000000000000000000" pitchFamily="2" charset="2"/>
              <a:buChar char="§"/>
              <a:tabLst>
                <a:tab pos="914400" algn="l"/>
              </a:tabLst>
            </a:pPr>
            <a:r>
              <a:rPr lang="en-US" sz="1800" b="1" dirty="0">
                <a:latin typeface="Cambria" panose="02040503050406030204" pitchFamily="18" charset="0"/>
                <a:ea typeface="MS Mincho" panose="02020609040205080304" pitchFamily="49" charset="-128"/>
                <a:cs typeface="Times New Roman" panose="02020603050405020304" pitchFamily="18" charset="0"/>
              </a:rPr>
              <a:t>Iron, Lead and Magnesium proved to be the most difficult to remove from PPE, regardless of the cleaning method. </a:t>
            </a:r>
          </a:p>
          <a:p>
            <a:pPr>
              <a:spcBef>
                <a:spcPts val="0"/>
              </a:spcBef>
              <a:buSzPts val="1000"/>
              <a:buFont typeface="Wingdings" panose="05000000000000000000" pitchFamily="2" charset="2"/>
              <a:buChar char="§"/>
              <a:tabLst>
                <a:tab pos="9144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a:spcBef>
                <a:spcPts val="0"/>
              </a:spcBef>
              <a:buSzPts val="1000"/>
              <a:buFont typeface="Wingdings" panose="05000000000000000000" pitchFamily="2" charset="2"/>
              <a:buChar char="§"/>
              <a:tabLst>
                <a:tab pos="914400" algn="l"/>
              </a:tabLst>
            </a:pPr>
            <a:r>
              <a:rPr lang="en-US" sz="1800" b="1" dirty="0">
                <a:latin typeface="Cambria" panose="02040503050406030204" pitchFamily="18" charset="0"/>
                <a:ea typeface="MS Mincho" panose="02020609040205080304" pitchFamily="49" charset="-128"/>
                <a:cs typeface="Times New Roman" panose="02020603050405020304" pitchFamily="18" charset="0"/>
              </a:rPr>
              <a:t>Even after cleaning, metals such as cobalt, copper, manganese and nickel remain on the bunker gear swatches at levels above the unexposed sample</a:t>
            </a:r>
            <a:r>
              <a:rPr lang="en-US" sz="1800" dirty="0">
                <a:latin typeface="Cambria" panose="02040503050406030204" pitchFamily="18" charset="0"/>
                <a:ea typeface="MS Mincho" panose="02020609040205080304" pitchFamily="49" charset="-128"/>
                <a:cs typeface="Times New Roman" panose="02020603050405020304" pitchFamily="18" charset="0"/>
              </a:rPr>
              <a:t>. </a:t>
            </a:r>
          </a:p>
          <a:p>
            <a:pPr>
              <a:spcBef>
                <a:spcPts val="0"/>
              </a:spcBef>
              <a:buSzPts val="1000"/>
              <a:buFont typeface="Wingdings" panose="05000000000000000000" pitchFamily="2" charset="2"/>
              <a:buChar char="§"/>
              <a:tabLst>
                <a:tab pos="9144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a:spcBef>
                <a:spcPts val="0"/>
              </a:spcBef>
              <a:buSzPts val="1000"/>
              <a:buFont typeface="Wingdings" panose="05000000000000000000" pitchFamily="2" charset="2"/>
              <a:buChar char="§"/>
              <a:tabLst>
                <a:tab pos="914400" algn="l"/>
              </a:tabLst>
            </a:pPr>
            <a:r>
              <a:rPr lang="en-US" sz="1800" dirty="0">
                <a:latin typeface="Cambria" panose="02040503050406030204" pitchFamily="18" charset="0"/>
                <a:ea typeface="MS Mincho" panose="02020609040205080304" pitchFamily="49" charset="-128"/>
                <a:cs typeface="Times New Roman" panose="02020603050405020304" pitchFamily="18" charset="0"/>
              </a:rPr>
              <a:t>The PM2.5 collection was dominated by metallic elements with a small fraction of soot. </a:t>
            </a:r>
            <a:r>
              <a:rPr lang="en-US" sz="1800" b="1" dirty="0">
                <a:latin typeface="Cambria" panose="02040503050406030204" pitchFamily="18" charset="0"/>
                <a:ea typeface="MS Mincho" panose="02020609040205080304" pitchFamily="49" charset="-128"/>
                <a:cs typeface="Times New Roman" panose="02020603050405020304" pitchFamily="18" charset="0"/>
              </a:rPr>
              <a:t>Dominant elements were </a:t>
            </a:r>
            <a:r>
              <a:rPr lang="en-US" sz="1800" b="1" u="sng" dirty="0">
                <a:latin typeface="Cambria" panose="02040503050406030204" pitchFamily="18" charset="0"/>
                <a:ea typeface="MS Mincho" panose="02020609040205080304" pitchFamily="49" charset="-128"/>
                <a:cs typeface="Times New Roman" panose="02020603050405020304" pitchFamily="18" charset="0"/>
              </a:rPr>
              <a:t>Lithium</a:t>
            </a:r>
            <a:r>
              <a:rPr lang="en-US" sz="1800" b="1" dirty="0">
                <a:latin typeface="Cambria" panose="02040503050406030204" pitchFamily="18" charset="0"/>
                <a:ea typeface="MS Mincho" panose="02020609040205080304" pitchFamily="49" charset="-128"/>
                <a:cs typeface="Times New Roman" panose="02020603050405020304" pitchFamily="18" charset="0"/>
              </a:rPr>
              <a:t> followed by </a:t>
            </a:r>
            <a:r>
              <a:rPr lang="en-US" sz="1800" b="1" u="sng" dirty="0">
                <a:latin typeface="Cambria" panose="02040503050406030204" pitchFamily="18" charset="0"/>
                <a:ea typeface="MS Mincho" panose="02020609040205080304" pitchFamily="49" charset="-128"/>
                <a:cs typeface="Times New Roman" panose="02020603050405020304" pitchFamily="18" charset="0"/>
              </a:rPr>
              <a:t>Nickel</a:t>
            </a:r>
            <a:r>
              <a:rPr lang="en-US" sz="1800" b="1" dirty="0">
                <a:latin typeface="Cambria" panose="02040503050406030204" pitchFamily="18" charset="0"/>
                <a:ea typeface="MS Mincho" panose="02020609040205080304" pitchFamily="49" charset="-128"/>
                <a:cs typeface="Times New Roman" panose="02020603050405020304" pitchFamily="18" charset="0"/>
              </a:rPr>
              <a:t>, </a:t>
            </a:r>
            <a:r>
              <a:rPr lang="en-US" sz="1800" b="1" u="sng" dirty="0">
                <a:latin typeface="Cambria" panose="02040503050406030204" pitchFamily="18" charset="0"/>
                <a:ea typeface="MS Mincho" panose="02020609040205080304" pitchFamily="49" charset="-128"/>
                <a:cs typeface="Times New Roman" panose="02020603050405020304" pitchFamily="18" charset="0"/>
              </a:rPr>
              <a:t>Manganese</a:t>
            </a:r>
            <a:r>
              <a:rPr lang="en-US" sz="1800" b="1" dirty="0">
                <a:latin typeface="Cambria" panose="02040503050406030204" pitchFamily="18" charset="0"/>
                <a:ea typeface="MS Mincho" panose="02020609040205080304" pitchFamily="49" charset="-128"/>
                <a:cs typeface="Times New Roman" panose="02020603050405020304" pitchFamily="18" charset="0"/>
              </a:rPr>
              <a:t> and </a:t>
            </a:r>
            <a:r>
              <a:rPr lang="en-US" sz="1800" b="1" u="sng" dirty="0">
                <a:latin typeface="Cambria" panose="02040503050406030204" pitchFamily="18" charset="0"/>
                <a:ea typeface="MS Mincho" panose="02020609040205080304" pitchFamily="49" charset="-128"/>
                <a:cs typeface="Times New Roman" panose="02020603050405020304" pitchFamily="18" charset="0"/>
              </a:rPr>
              <a:t>Cobalt</a:t>
            </a:r>
            <a:r>
              <a:rPr lang="en-US" sz="1800" b="1" dirty="0">
                <a:latin typeface="Cambria" panose="02040503050406030204" pitchFamily="18" charset="0"/>
                <a:ea typeface="MS Mincho" panose="02020609040205080304" pitchFamily="49" charset="-128"/>
                <a:cs typeface="Times New Roman" panose="02020603050405020304" pitchFamily="18" charset="0"/>
              </a:rPr>
              <a:t>.</a:t>
            </a:r>
          </a:p>
          <a:p>
            <a:endParaRPr lang="en-US" dirty="0"/>
          </a:p>
        </p:txBody>
      </p:sp>
      <p:sp>
        <p:nvSpPr>
          <p:cNvPr id="3" name="Title 2">
            <a:extLst>
              <a:ext uri="{FF2B5EF4-FFF2-40B4-BE49-F238E27FC236}">
                <a16:creationId xmlns:a16="http://schemas.microsoft.com/office/drawing/2014/main" id="{D685B822-4AD9-91E7-B678-D4AFFEEAF104}"/>
              </a:ext>
            </a:extLst>
          </p:cNvPr>
          <p:cNvSpPr>
            <a:spLocks noGrp="1"/>
          </p:cNvSpPr>
          <p:nvPr>
            <p:ph type="title"/>
          </p:nvPr>
        </p:nvSpPr>
        <p:spPr/>
        <p:txBody>
          <a:bodyPr/>
          <a:lstStyle/>
          <a:p>
            <a:r>
              <a:rPr lang="en-US" dirty="0"/>
              <a:t>Cleaning Efficiencies </a:t>
            </a:r>
          </a:p>
        </p:txBody>
      </p:sp>
    </p:spTree>
    <p:extLst>
      <p:ext uri="{BB962C8B-B14F-4D97-AF65-F5344CB8AC3E}">
        <p14:creationId xmlns:p14="http://schemas.microsoft.com/office/powerpoint/2010/main" val="319247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A687B27-5382-7E32-293E-DE1C751E8FC9}"/>
              </a:ext>
            </a:extLst>
          </p:cNvPr>
          <p:cNvSpPr>
            <a:spLocks noGrp="1"/>
          </p:cNvSpPr>
          <p:nvPr>
            <p:ph idx="1"/>
          </p:nvPr>
        </p:nvSpPr>
        <p:spPr/>
        <p:txBody>
          <a:bodyPr>
            <a:normAutofit/>
          </a:bodyPr>
          <a:lstStyle/>
          <a:p>
            <a:pPr>
              <a:spcBef>
                <a:spcPts val="0"/>
              </a:spcBef>
            </a:pPr>
            <a:endParaRPr lang="en-US" sz="1800" dirty="0"/>
          </a:p>
          <a:p>
            <a:pPr>
              <a:spcBef>
                <a:spcPts val="0"/>
              </a:spcBef>
              <a:buSzPts val="1000"/>
              <a:tabLst>
                <a:tab pos="914400" algn="l"/>
              </a:tabLst>
            </a:pPr>
            <a:r>
              <a:rPr lang="en-US" sz="1800" b="1" dirty="0">
                <a:latin typeface="Cambria" panose="02040503050406030204" pitchFamily="18" charset="0"/>
                <a:ea typeface="MS Mincho" panose="02020609040205080304" pitchFamily="49" charset="-128"/>
                <a:cs typeface="Times New Roman" panose="02020603050405020304" pitchFamily="18" charset="0"/>
              </a:rPr>
              <a:t>Apparatus clean cab fabric </a:t>
            </a:r>
            <a:r>
              <a:rPr lang="en-US" sz="1800" dirty="0">
                <a:latin typeface="Cambria" panose="02040503050406030204" pitchFamily="18" charset="0"/>
                <a:ea typeface="MS Mincho" panose="02020609040205080304" pitchFamily="49" charset="-128"/>
                <a:cs typeface="Times New Roman" panose="02020603050405020304" pitchFamily="18" charset="0"/>
              </a:rPr>
              <a:t>seems to have less metals sticking to it, when compared with the </a:t>
            </a:r>
            <a:r>
              <a:rPr lang="en-US" sz="1800" b="1" dirty="0">
                <a:latin typeface="Cambria" panose="02040503050406030204" pitchFamily="18" charset="0"/>
                <a:ea typeface="MS Mincho" panose="02020609040205080304" pitchFamily="49" charset="-128"/>
                <a:cs typeface="Times New Roman" panose="02020603050405020304" pitchFamily="18" charset="0"/>
              </a:rPr>
              <a:t>traditional fabric materials</a:t>
            </a:r>
            <a:r>
              <a:rPr lang="en-US" sz="1800" dirty="0">
                <a:latin typeface="Cambria" panose="02040503050406030204" pitchFamily="18" charset="0"/>
                <a:ea typeface="MS Mincho" panose="02020609040205080304" pitchFamily="49" charset="-128"/>
                <a:cs typeface="Times New Roman" panose="02020603050405020304" pitchFamily="18" charset="0"/>
              </a:rPr>
              <a:t>, showing roughly half of the contaminates entrained in the fabric once exposed to a Li battery fire.  This is likely due to the smoother service of these materials, resulting in less particles sticking to the surface.  The sum of metallic deposition averaged </a:t>
            </a:r>
            <a:r>
              <a:rPr lang="en-US" sz="1800" b="1" dirty="0">
                <a:latin typeface="Cambria" panose="02040503050406030204" pitchFamily="18" charset="0"/>
                <a:ea typeface="MS Mincho" panose="02020609040205080304" pitchFamily="49" charset="-128"/>
                <a:cs typeface="Times New Roman" panose="02020603050405020304" pitchFamily="18" charset="0"/>
              </a:rPr>
              <a:t>226 ug/cm2 for clean cab materials and 418 ug/cm2 for traditional cab materials</a:t>
            </a:r>
            <a:r>
              <a:rPr lang="en-US" sz="1800" dirty="0">
                <a:latin typeface="Cambria" panose="02040503050406030204" pitchFamily="18" charset="0"/>
                <a:ea typeface="MS Mincho" panose="02020609040205080304" pitchFamily="49" charset="-128"/>
                <a:cs typeface="Times New Roman" panose="02020603050405020304" pitchFamily="18" charset="0"/>
              </a:rPr>
              <a:t>.   </a:t>
            </a:r>
          </a:p>
          <a:p>
            <a:pPr>
              <a:spcBef>
                <a:spcPts val="0"/>
              </a:spcBef>
              <a:buSzPts val="1000"/>
              <a:tabLst>
                <a:tab pos="914400" algn="l"/>
              </a:tabLst>
            </a:pPr>
            <a:endParaRPr lang="en-US" sz="1800" dirty="0">
              <a:latin typeface="Cambria" panose="02040503050406030204" pitchFamily="18" charset="0"/>
              <a:ea typeface="MS Mincho" panose="02020609040205080304" pitchFamily="49" charset="-128"/>
              <a:cs typeface="Times New Roman" panose="02020603050405020304" pitchFamily="18" charset="0"/>
            </a:endParaRPr>
          </a:p>
          <a:p>
            <a:pPr>
              <a:spcBef>
                <a:spcPts val="0"/>
              </a:spcBef>
              <a:buSzPts val="1000"/>
              <a:tabLst>
                <a:tab pos="914400" algn="l"/>
              </a:tabLst>
            </a:pPr>
            <a:r>
              <a:rPr lang="en-US" sz="1800" b="1" dirty="0">
                <a:latin typeface="Cambria" panose="02040503050406030204" pitchFamily="18" charset="0"/>
                <a:ea typeface="MS Mincho" panose="02020609040205080304" pitchFamily="49" charset="-128"/>
                <a:cs typeface="Times New Roman" panose="02020603050405020304" pitchFamily="18" charset="0"/>
              </a:rPr>
              <a:t>SCBA straps </a:t>
            </a:r>
            <a:r>
              <a:rPr lang="en-US" sz="1800" dirty="0">
                <a:latin typeface="Cambria" panose="02040503050406030204" pitchFamily="18" charset="0"/>
                <a:ea typeface="MS Mincho" panose="02020609040205080304" pitchFamily="49" charset="-128"/>
                <a:cs typeface="Times New Roman" panose="02020603050405020304" pitchFamily="18" charset="0"/>
              </a:rPr>
              <a:t>had the greatest amount of contamination of any of the tested materials.  The heavy metals contained in the SCBA straps were twice that of traditional apparatus fabric. This is likely due to the porous material construction of SCBA straps, resulting in a great volume of particles entrainment.  </a:t>
            </a:r>
            <a:r>
              <a:rPr lang="en-US" sz="1800" b="1" dirty="0">
                <a:latin typeface="Cambria" panose="02040503050406030204" pitchFamily="18" charset="0"/>
                <a:ea typeface="MS Mincho" panose="02020609040205080304" pitchFamily="49" charset="-128"/>
                <a:cs typeface="Times New Roman" panose="02020603050405020304" pitchFamily="18" charset="0"/>
              </a:rPr>
              <a:t>The sum of metallic deposition averaged 780 ug/cm2.  </a:t>
            </a:r>
          </a:p>
          <a:p>
            <a:endParaRPr lang="en-US" sz="1800" dirty="0"/>
          </a:p>
        </p:txBody>
      </p:sp>
      <p:sp>
        <p:nvSpPr>
          <p:cNvPr id="3" name="Title 2">
            <a:extLst>
              <a:ext uri="{FF2B5EF4-FFF2-40B4-BE49-F238E27FC236}">
                <a16:creationId xmlns:a16="http://schemas.microsoft.com/office/drawing/2014/main" id="{30DEADE2-0A73-7835-1B3C-E106CD8C4BC5}"/>
              </a:ext>
            </a:extLst>
          </p:cNvPr>
          <p:cNvSpPr>
            <a:spLocks noGrp="1"/>
          </p:cNvSpPr>
          <p:nvPr>
            <p:ph type="title"/>
          </p:nvPr>
        </p:nvSpPr>
        <p:spPr/>
        <p:txBody>
          <a:bodyPr/>
          <a:lstStyle/>
          <a:p>
            <a:r>
              <a:rPr lang="en-US" dirty="0"/>
              <a:t>Apparatus Fabric and SCBA Straps</a:t>
            </a:r>
          </a:p>
        </p:txBody>
      </p:sp>
    </p:spTree>
    <p:extLst>
      <p:ext uri="{BB962C8B-B14F-4D97-AF65-F5344CB8AC3E}">
        <p14:creationId xmlns:p14="http://schemas.microsoft.com/office/powerpoint/2010/main" val="2544014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9F9094-2D24-741D-119D-B76279CB12CF}"/>
              </a:ext>
            </a:extLst>
          </p:cNvPr>
          <p:cNvSpPr>
            <a:spLocks noGrp="1"/>
          </p:cNvSpPr>
          <p:nvPr>
            <p:ph idx="1"/>
          </p:nvPr>
        </p:nvSpPr>
        <p:spPr/>
        <p:txBody>
          <a:bodyPr>
            <a:normAutofit fontScale="85000" lnSpcReduction="20000"/>
          </a:bodyPr>
          <a:lstStyle/>
          <a:p>
            <a:r>
              <a:rPr lang="en-US" dirty="0"/>
              <a:t>This work showed that Li-ion battery runaway fire is an extreme emissions event leading to high concentration of toxic gases and particles.</a:t>
            </a:r>
          </a:p>
          <a:p>
            <a:r>
              <a:rPr lang="en-US" dirty="0"/>
              <a:t>Several toxic gases were one to two orders of magnitude above the  OSHA 8-hour and 15-minute safety threshold.</a:t>
            </a:r>
          </a:p>
          <a:p>
            <a:r>
              <a:rPr lang="en-US" dirty="0"/>
              <a:t>PM2.5 was 12,000 to 17,000 above the new EPA ambient standard of 9 µg/m³. The PM composition was dominated by metallic elements.</a:t>
            </a:r>
          </a:p>
          <a:p>
            <a:r>
              <a:rPr lang="en-US" dirty="0"/>
              <a:t>Bunker gear swatches showed significant area coverage of metallic elements and SVOC, with SVOC penetrating to the vapor barrier.</a:t>
            </a:r>
          </a:p>
          <a:p>
            <a:r>
              <a:rPr lang="en-US" dirty="0"/>
              <a:t>Water-based cleaning was very effective with more effectiveness observed with CO2-based cleaning.</a:t>
            </a:r>
          </a:p>
          <a:p>
            <a:pPr marL="0" indent="0">
              <a:buNone/>
            </a:pPr>
            <a:r>
              <a:rPr lang="en-US" b="1" dirty="0"/>
              <a:t>Positive pressure self-contained breathing apparatus (SCBA) is highly recommended for use by all responders encountering Li battery emergencies.</a:t>
            </a:r>
          </a:p>
          <a:p>
            <a:endParaRPr lang="en-US" dirty="0"/>
          </a:p>
          <a:p>
            <a:endParaRPr lang="en-US" dirty="0"/>
          </a:p>
        </p:txBody>
      </p:sp>
      <p:sp>
        <p:nvSpPr>
          <p:cNvPr id="3" name="Title 2">
            <a:extLst>
              <a:ext uri="{FF2B5EF4-FFF2-40B4-BE49-F238E27FC236}">
                <a16:creationId xmlns:a16="http://schemas.microsoft.com/office/drawing/2014/main" id="{8872156D-2AF8-64FD-DA4D-7786538BA101}"/>
              </a:ext>
            </a:extLst>
          </p:cNvPr>
          <p:cNvSpPr>
            <a:spLocks noGrp="1"/>
          </p:cNvSpPr>
          <p:nvPr>
            <p:ph type="title"/>
          </p:nvPr>
        </p:nvSpPr>
        <p:spPr/>
        <p:txBody>
          <a:bodyPr/>
          <a:lstStyle/>
          <a:p>
            <a:r>
              <a:rPr lang="en-US" dirty="0"/>
              <a:t>Summary</a:t>
            </a:r>
          </a:p>
        </p:txBody>
      </p:sp>
    </p:spTree>
    <p:extLst>
      <p:ext uri="{BB962C8B-B14F-4D97-AF65-F5344CB8AC3E}">
        <p14:creationId xmlns:p14="http://schemas.microsoft.com/office/powerpoint/2010/main" val="3806633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04AD9-A910-D9F8-6921-7C2D5A0D1B9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A7F48A-2823-CE68-C7E9-4CE929830DD2}"/>
              </a:ext>
            </a:extLst>
          </p:cNvPr>
          <p:cNvSpPr>
            <a:spLocks noGrp="1"/>
          </p:cNvSpPr>
          <p:nvPr>
            <p:ph idx="1"/>
          </p:nvPr>
        </p:nvSpPr>
        <p:spPr>
          <a:xfrm>
            <a:off x="1979229" y="2716615"/>
            <a:ext cx="2587516" cy="1136984"/>
          </a:xfrm>
        </p:spPr>
        <p:txBody>
          <a:bodyPr>
            <a:normAutofit fontScale="70000" lnSpcReduction="20000"/>
          </a:bodyPr>
          <a:lstStyle/>
          <a:p>
            <a:pPr marL="0" indent="0">
              <a:buNone/>
            </a:pPr>
            <a:r>
              <a:rPr lang="en-US" sz="2700" b="1" dirty="0"/>
              <a:t>EV Safety for the First Responder</a:t>
            </a:r>
          </a:p>
          <a:p>
            <a:pPr marL="0" indent="0">
              <a:buNone/>
            </a:pPr>
            <a:r>
              <a:rPr lang="en-US" dirty="0"/>
              <a:t>New, No-Cost Online Training</a:t>
            </a:r>
          </a:p>
        </p:txBody>
      </p:sp>
      <p:sp>
        <p:nvSpPr>
          <p:cNvPr id="3" name="Title 2">
            <a:extLst>
              <a:ext uri="{FF2B5EF4-FFF2-40B4-BE49-F238E27FC236}">
                <a16:creationId xmlns:a16="http://schemas.microsoft.com/office/drawing/2014/main" id="{9157D5F0-2AAF-D043-5B1E-9F1A3E2651F2}"/>
              </a:ext>
            </a:extLst>
          </p:cNvPr>
          <p:cNvSpPr>
            <a:spLocks noGrp="1"/>
          </p:cNvSpPr>
          <p:nvPr>
            <p:ph type="title"/>
          </p:nvPr>
        </p:nvSpPr>
        <p:spPr/>
        <p:txBody>
          <a:bodyPr/>
          <a:lstStyle/>
          <a:p>
            <a:r>
              <a:rPr lang="en-US" dirty="0"/>
              <a:t>TEEX EV Resources &amp; Training </a:t>
            </a:r>
          </a:p>
        </p:txBody>
      </p:sp>
      <p:pic>
        <p:nvPicPr>
          <p:cNvPr id="5" name="Picture 4" descr="A qr code with black squares&#10;&#10;Description automatically generated">
            <a:extLst>
              <a:ext uri="{FF2B5EF4-FFF2-40B4-BE49-F238E27FC236}">
                <a16:creationId xmlns:a16="http://schemas.microsoft.com/office/drawing/2014/main" id="{8F27AA1B-15A0-7920-8C10-A058847EFD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77202" y="4106967"/>
            <a:ext cx="1403927" cy="1403927"/>
          </a:xfrm>
          <a:prstGeom prst="rect">
            <a:avLst/>
          </a:prstGeom>
        </p:spPr>
      </p:pic>
      <p:sp>
        <p:nvSpPr>
          <p:cNvPr id="6" name="Content Placeholder 1">
            <a:extLst>
              <a:ext uri="{FF2B5EF4-FFF2-40B4-BE49-F238E27FC236}">
                <a16:creationId xmlns:a16="http://schemas.microsoft.com/office/drawing/2014/main" id="{2A6DB426-4F3D-5AE5-A608-9D0224D2ED58}"/>
              </a:ext>
            </a:extLst>
          </p:cNvPr>
          <p:cNvSpPr txBox="1">
            <a:spLocks/>
          </p:cNvSpPr>
          <p:nvPr/>
        </p:nvSpPr>
        <p:spPr>
          <a:xfrm>
            <a:off x="4802609" y="2716615"/>
            <a:ext cx="2922982" cy="1533196"/>
          </a:xfrm>
          <a:prstGeom prst="rect">
            <a:avLst/>
          </a:prstGeom>
        </p:spPr>
        <p:txBody>
          <a:bodyPr vert="horz" lIns="68580" tIns="34290" rIns="68580" bIns="3429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j-lt"/>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700" b="1" dirty="0"/>
              <a:t>E-Stops for EV Recharging Stations</a:t>
            </a:r>
          </a:p>
          <a:p>
            <a:pPr marL="0" indent="0">
              <a:buNone/>
            </a:pPr>
            <a:r>
              <a:rPr lang="en-US" sz="1500" dirty="0"/>
              <a:t>Video Discussion with Chris Green, Seattle FD (Retired)</a:t>
            </a:r>
          </a:p>
        </p:txBody>
      </p:sp>
      <p:sp>
        <p:nvSpPr>
          <p:cNvPr id="7" name="Content Placeholder 1">
            <a:extLst>
              <a:ext uri="{FF2B5EF4-FFF2-40B4-BE49-F238E27FC236}">
                <a16:creationId xmlns:a16="http://schemas.microsoft.com/office/drawing/2014/main" id="{EDA200F3-1666-2DCB-453C-15DBEAAC5BEC}"/>
              </a:ext>
            </a:extLst>
          </p:cNvPr>
          <p:cNvSpPr txBox="1">
            <a:spLocks/>
          </p:cNvSpPr>
          <p:nvPr/>
        </p:nvSpPr>
        <p:spPr>
          <a:xfrm>
            <a:off x="7961456" y="2425319"/>
            <a:ext cx="2121587" cy="1849183"/>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j-lt"/>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j-lt"/>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j-lt"/>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j-lt"/>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700" b="1" dirty="0"/>
              <a:t>Current Practices, SwRI Report, Resources</a:t>
            </a:r>
          </a:p>
        </p:txBody>
      </p:sp>
      <p:pic>
        <p:nvPicPr>
          <p:cNvPr id="9" name="Picture 8" descr="A qr code with black squares&#10;&#10;Description automatically generated">
            <a:extLst>
              <a:ext uri="{FF2B5EF4-FFF2-40B4-BE49-F238E27FC236}">
                <a16:creationId xmlns:a16="http://schemas.microsoft.com/office/drawing/2014/main" id="{FB38BB23-51A4-24C7-FDA9-A7C6FD63E7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4229" y="4106967"/>
            <a:ext cx="1403927" cy="1403927"/>
          </a:xfrm>
          <a:prstGeom prst="rect">
            <a:avLst/>
          </a:prstGeom>
        </p:spPr>
      </p:pic>
      <p:pic>
        <p:nvPicPr>
          <p:cNvPr id="13" name="Picture 12" descr="A qr code with black squares&#10;&#10;Description automatically generated">
            <a:extLst>
              <a:ext uri="{FF2B5EF4-FFF2-40B4-BE49-F238E27FC236}">
                <a16:creationId xmlns:a16="http://schemas.microsoft.com/office/drawing/2014/main" id="{54227648-006F-C9B9-2A0D-63E701FA3C8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67190" y="4106967"/>
            <a:ext cx="1403927" cy="1403927"/>
          </a:xfrm>
          <a:prstGeom prst="rect">
            <a:avLst/>
          </a:prstGeom>
        </p:spPr>
      </p:pic>
    </p:spTree>
    <p:extLst>
      <p:ext uri="{BB962C8B-B14F-4D97-AF65-F5344CB8AC3E}">
        <p14:creationId xmlns:p14="http://schemas.microsoft.com/office/powerpoint/2010/main" val="3683400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418870-D24E-6419-B01C-0CE3712E5869}"/>
              </a:ext>
            </a:extLst>
          </p:cNvPr>
          <p:cNvSpPr>
            <a:spLocks noGrp="1"/>
          </p:cNvSpPr>
          <p:nvPr>
            <p:ph idx="1"/>
          </p:nvPr>
        </p:nvSpPr>
        <p:spPr/>
        <p:txBody>
          <a:bodyPr>
            <a:normAutofit fontScale="92500" lnSpcReduction="10000"/>
          </a:bodyPr>
          <a:lstStyle/>
          <a:p>
            <a:r>
              <a:rPr lang="en-US" dirty="0"/>
              <a:t>10 years ago, 80% of North Americas Electricity was produced by Natural Gas-fired turbines and Coal plants.  That has changed </a:t>
            </a:r>
          </a:p>
          <a:p>
            <a:r>
              <a:rPr lang="en-US" dirty="0"/>
              <a:t>Today, 60% of our Electricity comes from Fossil Fuels, including 43% from Natural Gas and 16% from Coal</a:t>
            </a:r>
          </a:p>
          <a:p>
            <a:r>
              <a:rPr lang="en-US" dirty="0"/>
              <a:t>18% from Nuclear Energy and </a:t>
            </a:r>
            <a:r>
              <a:rPr lang="en-US" b="1" dirty="0"/>
              <a:t>21% from Renewable Energy – </a:t>
            </a:r>
            <a:r>
              <a:rPr lang="en-US" dirty="0"/>
              <a:t>Wind Energy 10%, Hydropower 6%, Solar Photovoltaic and Solar Thermal 4%, Biomass 1%.</a:t>
            </a:r>
          </a:p>
          <a:p>
            <a:r>
              <a:rPr lang="en-US" dirty="0"/>
              <a:t>By 2030, Renewables </a:t>
            </a:r>
            <a:r>
              <a:rPr lang="en-US" u="sng" dirty="0"/>
              <a:t>could</a:t>
            </a:r>
            <a:r>
              <a:rPr lang="en-US" dirty="0"/>
              <a:t> account for nearly 50% of all electricity produced.  Net-Zero Carbon Emissions is the Goal. </a:t>
            </a:r>
          </a:p>
          <a:p>
            <a:r>
              <a:rPr lang="en-US" dirty="0"/>
              <a:t>How Excess Energy is Stored (think batteries) and fed into the Grid before Consumer use will be a High-Focus Priority </a:t>
            </a:r>
          </a:p>
          <a:p>
            <a:pPr lvl="1"/>
            <a:endParaRPr lang="en-US" dirty="0"/>
          </a:p>
        </p:txBody>
      </p:sp>
      <p:sp>
        <p:nvSpPr>
          <p:cNvPr id="3" name="Title 2">
            <a:extLst>
              <a:ext uri="{FF2B5EF4-FFF2-40B4-BE49-F238E27FC236}">
                <a16:creationId xmlns:a16="http://schemas.microsoft.com/office/drawing/2014/main" id="{804343B4-49D1-0275-10F6-906EB9DB032A}"/>
              </a:ext>
            </a:extLst>
          </p:cNvPr>
          <p:cNvSpPr>
            <a:spLocks noGrp="1"/>
          </p:cNvSpPr>
          <p:nvPr>
            <p:ph type="title"/>
          </p:nvPr>
        </p:nvSpPr>
        <p:spPr/>
        <p:txBody>
          <a:bodyPr/>
          <a:lstStyle/>
          <a:p>
            <a:r>
              <a:rPr lang="en-US" dirty="0"/>
              <a:t>How We Produce and Store Energy</a:t>
            </a:r>
          </a:p>
        </p:txBody>
      </p:sp>
    </p:spTree>
    <p:extLst>
      <p:ext uri="{BB962C8B-B14F-4D97-AF65-F5344CB8AC3E}">
        <p14:creationId xmlns:p14="http://schemas.microsoft.com/office/powerpoint/2010/main" val="2060815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9" name="Google Shape;109;p5"/>
          <p:cNvSpPr txBox="1">
            <a:spLocks noGrp="1"/>
          </p:cNvSpPr>
          <p:nvPr>
            <p:ph idx="1"/>
          </p:nvPr>
        </p:nvSpPr>
        <p:spPr>
          <a:xfrm>
            <a:off x="2152651" y="2141622"/>
            <a:ext cx="7407519" cy="4035341"/>
          </a:xfrm>
          <a:prstGeom prst="rect">
            <a:avLst/>
          </a:prstGeom>
          <a:noFill/>
          <a:ln>
            <a:noFill/>
          </a:ln>
        </p:spPr>
        <p:txBody>
          <a:bodyPr spcFirstLastPara="1" vert="horz" wrap="square" lIns="68569" tIns="34275" rIns="68569" bIns="34275" rtlCol="0" anchor="t" anchorCtr="0">
            <a:noAutofit/>
          </a:bodyPr>
          <a:lstStyle/>
          <a:p>
            <a:pPr marL="171450" indent="-171450">
              <a:spcBef>
                <a:spcPts val="0"/>
              </a:spcBef>
            </a:pPr>
            <a:r>
              <a:rPr lang="en-US" b="1" dirty="0"/>
              <a:t>Occurs when excessive heat is generated in the lithium-ion cell (active and passive cooling). The protective layer covering the anode begins to break down. This is an exothermic reaction, so the temperature of the cell increases.</a:t>
            </a:r>
          </a:p>
          <a:p>
            <a:pPr marL="171450" indent="-171450">
              <a:spcBef>
                <a:spcPts val="0"/>
              </a:spcBef>
            </a:pPr>
            <a:endParaRPr lang="en-US" b="1" dirty="0"/>
          </a:p>
          <a:p>
            <a:pPr marL="171450" indent="-171450">
              <a:spcBef>
                <a:spcPts val="0"/>
              </a:spcBef>
            </a:pPr>
            <a:r>
              <a:rPr lang="en-US" b="1" dirty="0"/>
              <a:t>As the temperature of the cell increases, the electrolyte starts to break down, releasing additional thermal energy. Eventually, the separator (thin film polymer) begins to melt.</a:t>
            </a:r>
          </a:p>
        </p:txBody>
      </p:sp>
      <p:sp>
        <p:nvSpPr>
          <p:cNvPr id="108" name="Google Shape;108;p5"/>
          <p:cNvSpPr txBox="1">
            <a:spLocks noGrp="1"/>
          </p:cNvSpPr>
          <p:nvPr>
            <p:ph type="title"/>
          </p:nvPr>
        </p:nvSpPr>
        <p:spPr>
          <a:prstGeom prst="rect">
            <a:avLst/>
          </a:prstGeom>
          <a:noFill/>
          <a:ln>
            <a:noFill/>
          </a:ln>
        </p:spPr>
        <p:txBody>
          <a:bodyPr spcFirstLastPara="1" vert="horz" wrap="square" lIns="68569" tIns="34275" rIns="68569" bIns="34275" rtlCol="0" anchor="ctr" anchorCtr="0">
            <a:normAutofit/>
          </a:bodyPr>
          <a:lstStyle/>
          <a:p>
            <a:pPr>
              <a:spcBef>
                <a:spcPts val="0"/>
              </a:spcBef>
              <a:buClr>
                <a:srgbClr val="0D394E"/>
              </a:buClr>
              <a:buSzPts val="3000"/>
            </a:pPr>
            <a:r>
              <a:rPr lang="en-US" dirty="0"/>
              <a:t>Thermal Runaway</a:t>
            </a:r>
            <a:endParaRPr dirty="0"/>
          </a:p>
        </p:txBody>
      </p:sp>
      <p:sp>
        <p:nvSpPr>
          <p:cNvPr id="110" name="Google Shape;110;p5"/>
          <p:cNvSpPr txBox="1"/>
          <p:nvPr/>
        </p:nvSpPr>
        <p:spPr>
          <a:xfrm>
            <a:off x="2995595" y="1748700"/>
            <a:ext cx="5992425" cy="300150"/>
          </a:xfrm>
          <a:prstGeom prst="rect">
            <a:avLst/>
          </a:prstGeom>
          <a:noFill/>
          <a:ln>
            <a:noFill/>
          </a:ln>
          <a:effectLst>
            <a:outerShdw blurRad="57150" dist="19050" dir="5400000" algn="bl" rotWithShape="0">
              <a:srgbClr val="000000">
                <a:alpha val="50000"/>
              </a:srgbClr>
            </a:outerShdw>
          </a:effectLst>
        </p:spPr>
        <p:txBody>
          <a:bodyPr spcFirstLastPara="1" wrap="square" lIns="68569" tIns="68569" rIns="68569" bIns="68569" anchor="t" anchorCtr="0">
            <a:spAutoFit/>
          </a:bodyPr>
          <a:lstStyle/>
          <a:p>
            <a:endParaRPr sz="1050"/>
          </a:p>
        </p:txBody>
      </p:sp>
    </p:spTree>
    <p:extLst>
      <p:ext uri="{BB962C8B-B14F-4D97-AF65-F5344CB8AC3E}">
        <p14:creationId xmlns:p14="http://schemas.microsoft.com/office/powerpoint/2010/main" val="737003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BEC904-2A60-B464-7FEC-1D8F1378D0AB}"/>
              </a:ext>
            </a:extLst>
          </p:cNvPr>
          <p:cNvSpPr>
            <a:spLocks noGrp="1"/>
          </p:cNvSpPr>
          <p:nvPr>
            <p:ph idx="1"/>
          </p:nvPr>
        </p:nvSpPr>
        <p:spPr/>
        <p:txBody>
          <a:bodyPr>
            <a:normAutofit/>
          </a:bodyPr>
          <a:lstStyle/>
          <a:p>
            <a:pPr marL="171450" indent="-171450">
              <a:spcBef>
                <a:spcPts val="0"/>
              </a:spcBef>
            </a:pPr>
            <a:r>
              <a:rPr lang="en-US" b="1" dirty="0"/>
              <a:t>As the separator becomes compromised, an electrical short may be possible, between the anode and cathode. The electrical short adds even more heat to the system.</a:t>
            </a:r>
          </a:p>
          <a:p>
            <a:pPr marL="171450" indent="-171450">
              <a:spcBef>
                <a:spcPts val="0"/>
              </a:spcBef>
            </a:pPr>
            <a:endParaRPr lang="en-US" b="1" dirty="0"/>
          </a:p>
          <a:p>
            <a:pPr marL="171450" indent="-171450">
              <a:spcBef>
                <a:spcPts val="0"/>
              </a:spcBef>
            </a:pPr>
            <a:r>
              <a:rPr lang="en-US" b="1" dirty="0"/>
              <a:t>Eventually, the cathode will begin to break down. This releases heat and bound oxygen, which can react with products from thermal decomposition and contribute to the combustion reaction that may occur once the cell catches on fire.  Remember, the cells are linked.</a:t>
            </a:r>
          </a:p>
          <a:p>
            <a:endParaRPr lang="en-US" dirty="0"/>
          </a:p>
        </p:txBody>
      </p:sp>
      <p:sp>
        <p:nvSpPr>
          <p:cNvPr id="3" name="Title 2">
            <a:extLst>
              <a:ext uri="{FF2B5EF4-FFF2-40B4-BE49-F238E27FC236}">
                <a16:creationId xmlns:a16="http://schemas.microsoft.com/office/drawing/2014/main" id="{59CE367C-C532-9168-B356-E27A8D7026FB}"/>
              </a:ext>
            </a:extLst>
          </p:cNvPr>
          <p:cNvSpPr>
            <a:spLocks noGrp="1"/>
          </p:cNvSpPr>
          <p:nvPr>
            <p:ph type="title"/>
          </p:nvPr>
        </p:nvSpPr>
        <p:spPr/>
        <p:txBody>
          <a:bodyPr/>
          <a:lstStyle/>
          <a:p>
            <a:r>
              <a:rPr lang="en-US" dirty="0"/>
              <a:t>Thermal Runaway</a:t>
            </a:r>
          </a:p>
        </p:txBody>
      </p:sp>
    </p:spTree>
    <p:extLst>
      <p:ext uri="{BB962C8B-B14F-4D97-AF65-F5344CB8AC3E}">
        <p14:creationId xmlns:p14="http://schemas.microsoft.com/office/powerpoint/2010/main" val="2457927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4"/>
          <p:cNvSpPr txBox="1">
            <a:spLocks noGrp="1"/>
          </p:cNvSpPr>
          <p:nvPr>
            <p:ph type="title"/>
          </p:nvPr>
        </p:nvSpPr>
        <p:spPr>
          <a:prstGeom prst="rect">
            <a:avLst/>
          </a:prstGeom>
          <a:noFill/>
          <a:ln>
            <a:noFill/>
          </a:ln>
        </p:spPr>
        <p:txBody>
          <a:bodyPr spcFirstLastPara="1" vert="horz" wrap="square" lIns="68569" tIns="34275" rIns="68569" bIns="34275" rtlCol="0" anchor="ctr" anchorCtr="0">
            <a:normAutofit/>
          </a:bodyPr>
          <a:lstStyle/>
          <a:p>
            <a:pPr>
              <a:spcBef>
                <a:spcPts val="0"/>
              </a:spcBef>
              <a:buClr>
                <a:srgbClr val="0D394E"/>
              </a:buClr>
              <a:buSzPts val="3000"/>
            </a:pPr>
            <a:r>
              <a:rPr lang="en-US" dirty="0"/>
              <a:t>Causes of Thermal Runaway</a:t>
            </a:r>
            <a:endParaRPr dirty="0"/>
          </a:p>
        </p:txBody>
      </p:sp>
      <p:sp>
        <p:nvSpPr>
          <p:cNvPr id="102" name="Google Shape;102;p4"/>
          <p:cNvSpPr txBox="1">
            <a:spLocks noGrp="1"/>
          </p:cNvSpPr>
          <p:nvPr>
            <p:ph sz="half" idx="1"/>
          </p:nvPr>
        </p:nvSpPr>
        <p:spPr>
          <a:xfrm>
            <a:off x="838200" y="1876093"/>
            <a:ext cx="3895224" cy="4047374"/>
          </a:xfrm>
          <a:prstGeom prst="rect">
            <a:avLst/>
          </a:prstGeom>
          <a:noFill/>
          <a:ln>
            <a:noFill/>
          </a:ln>
        </p:spPr>
        <p:txBody>
          <a:bodyPr spcFirstLastPara="1" vert="horz" wrap="square" lIns="68569" tIns="34275" rIns="68569" bIns="34275" rtlCol="0" anchor="t" anchorCtr="0">
            <a:noAutofit/>
          </a:bodyPr>
          <a:lstStyle/>
          <a:p>
            <a:pPr marL="171450" indent="-171450">
              <a:spcBef>
                <a:spcPts val="0"/>
              </a:spcBef>
            </a:pPr>
            <a:r>
              <a:rPr lang="en-US" sz="2000" b="1" dirty="0"/>
              <a:t>Environmental – i.e. flood damage</a:t>
            </a:r>
          </a:p>
          <a:p>
            <a:pPr marL="171450" indent="-171450">
              <a:spcBef>
                <a:spcPts val="0"/>
              </a:spcBef>
            </a:pPr>
            <a:endParaRPr lang="en-US" sz="2000" b="1" dirty="0"/>
          </a:p>
          <a:p>
            <a:pPr marL="171450" indent="-171450">
              <a:spcBef>
                <a:spcPts val="0"/>
              </a:spcBef>
            </a:pPr>
            <a:r>
              <a:rPr lang="en-US" sz="2000" b="1" dirty="0"/>
              <a:t>Mechanical (puncture – bruise)</a:t>
            </a:r>
          </a:p>
          <a:p>
            <a:pPr marL="171450" indent="-171450">
              <a:spcBef>
                <a:spcPts val="0"/>
              </a:spcBef>
            </a:pPr>
            <a:endParaRPr lang="en-US" sz="2000" b="1" dirty="0"/>
          </a:p>
          <a:p>
            <a:pPr marL="171450" indent="-171450">
              <a:spcBef>
                <a:spcPts val="0"/>
              </a:spcBef>
            </a:pPr>
            <a:r>
              <a:rPr lang="en-US" sz="2000" b="1" dirty="0"/>
              <a:t>Electrical Overcharge</a:t>
            </a:r>
          </a:p>
          <a:p>
            <a:pPr marL="171450" indent="-171450">
              <a:spcBef>
                <a:spcPts val="0"/>
              </a:spcBef>
            </a:pPr>
            <a:endParaRPr lang="en-US" sz="2000" b="1" dirty="0"/>
          </a:p>
          <a:p>
            <a:pPr marL="171450" indent="-171450">
              <a:spcBef>
                <a:spcPts val="0"/>
              </a:spcBef>
            </a:pPr>
            <a:r>
              <a:rPr lang="en-US" sz="2000" b="1" dirty="0"/>
              <a:t>Electrical Over-Discharge</a:t>
            </a:r>
          </a:p>
          <a:p>
            <a:pPr marL="171450" indent="-171450">
              <a:spcBef>
                <a:spcPts val="0"/>
              </a:spcBef>
            </a:pPr>
            <a:endParaRPr lang="en-US" sz="2000" b="1" dirty="0"/>
          </a:p>
          <a:p>
            <a:pPr marL="171450" indent="-171450">
              <a:spcBef>
                <a:spcPts val="0"/>
              </a:spcBef>
            </a:pPr>
            <a:r>
              <a:rPr lang="en-US" sz="2000" b="1" dirty="0"/>
              <a:t>Non-OEM Components</a:t>
            </a:r>
          </a:p>
          <a:p>
            <a:pPr marL="171450" indent="-171450">
              <a:spcBef>
                <a:spcPts val="0"/>
              </a:spcBef>
            </a:pPr>
            <a:endParaRPr lang="en-US" sz="2000" b="1" dirty="0"/>
          </a:p>
          <a:p>
            <a:pPr marL="171450" indent="-171450">
              <a:spcBef>
                <a:spcPts val="0"/>
              </a:spcBef>
            </a:pPr>
            <a:r>
              <a:rPr lang="en-US" sz="2000" b="1" dirty="0"/>
              <a:t>Short Circuit</a:t>
            </a:r>
          </a:p>
          <a:p>
            <a:pPr marL="171450" indent="-171450">
              <a:spcBef>
                <a:spcPts val="0"/>
              </a:spcBef>
            </a:pPr>
            <a:endParaRPr lang="en-US" sz="2000" b="1" dirty="0"/>
          </a:p>
          <a:p>
            <a:pPr marL="171450" indent="-171450">
              <a:spcBef>
                <a:spcPts val="0"/>
              </a:spcBef>
            </a:pPr>
            <a:r>
              <a:rPr lang="en-US" sz="2000" b="1" dirty="0"/>
              <a:t>Design and Manufacturing</a:t>
            </a:r>
          </a:p>
          <a:p>
            <a:pPr marL="171450" indent="-171450">
              <a:spcBef>
                <a:spcPts val="0"/>
              </a:spcBef>
            </a:pPr>
            <a:endParaRPr lang="en-US" sz="2000" b="1" dirty="0"/>
          </a:p>
          <a:p>
            <a:pPr marL="171450" indent="-171450">
              <a:spcBef>
                <a:spcPts val="0"/>
              </a:spcBef>
            </a:pPr>
            <a:r>
              <a:rPr lang="en-US" sz="2000" b="1" dirty="0"/>
              <a:t>Aging</a:t>
            </a:r>
          </a:p>
          <a:p>
            <a:pPr marL="0" indent="0">
              <a:spcBef>
                <a:spcPts val="0"/>
              </a:spcBef>
              <a:buNone/>
            </a:pPr>
            <a:endParaRPr lang="en-US" b="1" dirty="0"/>
          </a:p>
        </p:txBody>
      </p:sp>
      <p:sp>
        <p:nvSpPr>
          <p:cNvPr id="2" name="Content Placeholder 1">
            <a:extLst>
              <a:ext uri="{FF2B5EF4-FFF2-40B4-BE49-F238E27FC236}">
                <a16:creationId xmlns:a16="http://schemas.microsoft.com/office/drawing/2014/main" id="{FDB1A96B-3C6E-C103-BA83-1025F08A44C6}"/>
              </a:ext>
            </a:extLst>
          </p:cNvPr>
          <p:cNvSpPr>
            <a:spLocks noGrp="1"/>
          </p:cNvSpPr>
          <p:nvPr>
            <p:ph sz="half" idx="2"/>
          </p:nvPr>
        </p:nvSpPr>
        <p:spPr>
          <a:xfrm>
            <a:off x="6096000" y="2052873"/>
            <a:ext cx="4349808" cy="4023422"/>
          </a:xfrm>
        </p:spPr>
        <p:txBody>
          <a:bodyPr/>
          <a:lstStyle/>
          <a:p>
            <a:endParaRPr lang="en-US" dirty="0"/>
          </a:p>
        </p:txBody>
      </p:sp>
      <p:pic>
        <p:nvPicPr>
          <p:cNvPr id="35" name="Picture 34">
            <a:extLst>
              <a:ext uri="{FF2B5EF4-FFF2-40B4-BE49-F238E27FC236}">
                <a16:creationId xmlns:a16="http://schemas.microsoft.com/office/drawing/2014/main" id="{C562AD58-811D-4EF0-9193-B229E302A1AE}"/>
              </a:ext>
            </a:extLst>
          </p:cNvPr>
          <p:cNvPicPr>
            <a:picLocks noChangeAspect="1"/>
          </p:cNvPicPr>
          <p:nvPr/>
        </p:nvPicPr>
        <p:blipFill>
          <a:blip r:embed="rId3"/>
          <a:stretch>
            <a:fillRect/>
          </a:stretch>
        </p:blipFill>
        <p:spPr>
          <a:xfrm>
            <a:off x="5571234" y="2862841"/>
            <a:ext cx="4573393" cy="2785929"/>
          </a:xfrm>
          <a:prstGeom prst="rect">
            <a:avLst/>
          </a:prstGeom>
        </p:spPr>
      </p:pic>
    </p:spTree>
    <p:extLst>
      <p:ext uri="{BB962C8B-B14F-4D97-AF65-F5344CB8AC3E}">
        <p14:creationId xmlns:p14="http://schemas.microsoft.com/office/powerpoint/2010/main" val="1585299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02A318D-005F-2598-B56F-6D35D648C1E3}"/>
              </a:ext>
            </a:extLst>
          </p:cNvPr>
          <p:cNvSpPr>
            <a:spLocks noGrp="1"/>
          </p:cNvSpPr>
          <p:nvPr>
            <p:ph idx="1"/>
          </p:nvPr>
        </p:nvSpPr>
        <p:spPr>
          <a:xfrm>
            <a:off x="2152650" y="2154116"/>
            <a:ext cx="7886700" cy="4483143"/>
          </a:xfrm>
        </p:spPr>
        <p:txBody>
          <a:bodyPr>
            <a:normAutofit fontScale="70000" lnSpcReduction="20000"/>
          </a:bodyPr>
          <a:lstStyle/>
          <a:p>
            <a:pPr marL="0" indent="0">
              <a:buNone/>
            </a:pPr>
            <a:r>
              <a:rPr lang="en-US" b="1" dirty="0"/>
              <a:t>Level 1 Charging</a:t>
            </a:r>
          </a:p>
          <a:p>
            <a:pPr lvl="1"/>
            <a:r>
              <a:rPr lang="en-US" dirty="0"/>
              <a:t>Alternating Current, 120V</a:t>
            </a:r>
          </a:p>
          <a:p>
            <a:pPr lvl="1"/>
            <a:r>
              <a:rPr lang="en-US" dirty="0"/>
              <a:t>Portable and designed to be plugged into a wall outlet </a:t>
            </a:r>
          </a:p>
          <a:p>
            <a:pPr lvl="1"/>
            <a:r>
              <a:rPr lang="en-US" dirty="0"/>
              <a:t>To charge a medium size car– up to 24 hours </a:t>
            </a:r>
          </a:p>
          <a:p>
            <a:pPr marL="0" indent="0">
              <a:buNone/>
            </a:pPr>
            <a:endParaRPr lang="en-US" b="1" dirty="0"/>
          </a:p>
          <a:p>
            <a:pPr marL="0" indent="0">
              <a:buNone/>
            </a:pPr>
            <a:r>
              <a:rPr lang="en-US" b="1" dirty="0"/>
              <a:t>Level 2 Charging </a:t>
            </a:r>
          </a:p>
          <a:p>
            <a:pPr lvl="1"/>
            <a:r>
              <a:rPr lang="en-US" dirty="0"/>
              <a:t>Alternating Current, 240V</a:t>
            </a:r>
          </a:p>
          <a:p>
            <a:pPr lvl="1"/>
            <a:r>
              <a:rPr lang="en-US" dirty="0"/>
              <a:t>Hard-wired – dedicated charging station (public parking, parking garages, workplaces or residential) </a:t>
            </a:r>
          </a:p>
          <a:p>
            <a:pPr lvl="1"/>
            <a:r>
              <a:rPr lang="en-US" dirty="0"/>
              <a:t>To charge a medium sized car - 2-6 hours </a:t>
            </a:r>
          </a:p>
          <a:p>
            <a:pPr marL="0" indent="0">
              <a:buNone/>
            </a:pPr>
            <a:endParaRPr lang="en-US" b="1" dirty="0"/>
          </a:p>
          <a:p>
            <a:pPr marL="0" indent="0">
              <a:buNone/>
            </a:pPr>
            <a:r>
              <a:rPr lang="en-US" b="1" dirty="0"/>
              <a:t>Level 3 Charging </a:t>
            </a:r>
          </a:p>
          <a:p>
            <a:pPr lvl="1"/>
            <a:r>
              <a:rPr lang="en-US" dirty="0"/>
              <a:t>Direct Current (DCFC), 480V – 1,000V</a:t>
            </a:r>
          </a:p>
          <a:p>
            <a:pPr lvl="1"/>
            <a:r>
              <a:rPr lang="en-US" dirty="0"/>
              <a:t>Typically located along major highways at conventional gas stations, restaurants, public garages, workplace parking lots</a:t>
            </a:r>
          </a:p>
          <a:p>
            <a:pPr lvl="1"/>
            <a:r>
              <a:rPr lang="en-US" dirty="0"/>
              <a:t>To charge a medium sized car – around an hour </a:t>
            </a:r>
          </a:p>
        </p:txBody>
      </p:sp>
      <p:sp>
        <p:nvSpPr>
          <p:cNvPr id="3" name="Title 2">
            <a:extLst>
              <a:ext uri="{FF2B5EF4-FFF2-40B4-BE49-F238E27FC236}">
                <a16:creationId xmlns:a16="http://schemas.microsoft.com/office/drawing/2014/main" id="{2A59BECA-84F4-CD59-0E62-9547EAB83B6B}"/>
              </a:ext>
            </a:extLst>
          </p:cNvPr>
          <p:cNvSpPr>
            <a:spLocks noGrp="1"/>
          </p:cNvSpPr>
          <p:nvPr>
            <p:ph type="title"/>
          </p:nvPr>
        </p:nvSpPr>
        <p:spPr/>
        <p:txBody>
          <a:bodyPr/>
          <a:lstStyle/>
          <a:p>
            <a:r>
              <a:rPr lang="en-US" dirty="0"/>
              <a:t>Recharging EVs</a:t>
            </a:r>
          </a:p>
        </p:txBody>
      </p:sp>
    </p:spTree>
    <p:extLst>
      <p:ext uri="{BB962C8B-B14F-4D97-AF65-F5344CB8AC3E}">
        <p14:creationId xmlns:p14="http://schemas.microsoft.com/office/powerpoint/2010/main" val="1230341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656AD00-DB40-B54A-4010-3F1EE729BF68}"/>
              </a:ext>
            </a:extLst>
          </p:cNvPr>
          <p:cNvSpPr>
            <a:spLocks noGrp="1"/>
          </p:cNvSpPr>
          <p:nvPr>
            <p:ph idx="1"/>
          </p:nvPr>
        </p:nvSpPr>
        <p:spPr>
          <a:xfrm>
            <a:off x="2152650" y="2141622"/>
            <a:ext cx="8515350" cy="4035341"/>
          </a:xfrm>
        </p:spPr>
        <p:txBody>
          <a:bodyPr>
            <a:noAutofit/>
          </a:bodyPr>
          <a:lstStyle/>
          <a:p>
            <a:r>
              <a:rPr lang="en-US" sz="2400" dirty="0"/>
              <a:t>Let it Burn </a:t>
            </a:r>
          </a:p>
          <a:p>
            <a:r>
              <a:rPr lang="en-US" sz="2400" dirty="0"/>
              <a:t>Remove it from Exposures – Homes and Critical Infrastructure </a:t>
            </a:r>
          </a:p>
          <a:p>
            <a:r>
              <a:rPr lang="en-US" sz="2400" dirty="0"/>
              <a:t>Exposure Protection using Water </a:t>
            </a:r>
          </a:p>
          <a:p>
            <a:r>
              <a:rPr lang="en-US" sz="2400" dirty="0"/>
              <a:t>Use of Fire Blankets </a:t>
            </a:r>
          </a:p>
          <a:p>
            <a:r>
              <a:rPr lang="en-US" sz="2400" dirty="0"/>
              <a:t>Put the EV in a roll off dumpster (Isolation)</a:t>
            </a:r>
          </a:p>
          <a:p>
            <a:r>
              <a:rPr lang="en-US" sz="2400" dirty="0"/>
              <a:t>Restrict EVs from being Charged Indoors (Hurricane Helen Florida)</a:t>
            </a:r>
          </a:p>
          <a:p>
            <a:r>
              <a:rPr lang="en-US" sz="2400" dirty="0"/>
              <a:t>Restrict EV Charging at Access / Egress Points from Parking Garages </a:t>
            </a:r>
          </a:p>
          <a:p>
            <a:r>
              <a:rPr lang="en-US" sz="2400" dirty="0"/>
              <a:t>Recharging Stations Emergency Shutoff Devices</a:t>
            </a:r>
          </a:p>
          <a:p>
            <a:pPr marL="0" indent="0">
              <a:buNone/>
            </a:pPr>
            <a:r>
              <a:rPr lang="en-US" sz="2400" dirty="0"/>
              <a:t>	(NFPA 30a, 70, 855)</a:t>
            </a:r>
          </a:p>
        </p:txBody>
      </p:sp>
      <p:sp>
        <p:nvSpPr>
          <p:cNvPr id="3" name="Title 2">
            <a:extLst>
              <a:ext uri="{FF2B5EF4-FFF2-40B4-BE49-F238E27FC236}">
                <a16:creationId xmlns:a16="http://schemas.microsoft.com/office/drawing/2014/main" id="{03219D96-712A-AAB5-D1B3-E123C2A4AF17}"/>
              </a:ext>
            </a:extLst>
          </p:cNvPr>
          <p:cNvSpPr>
            <a:spLocks noGrp="1"/>
          </p:cNvSpPr>
          <p:nvPr>
            <p:ph type="title"/>
          </p:nvPr>
        </p:nvSpPr>
        <p:spPr/>
        <p:txBody>
          <a:bodyPr/>
          <a:lstStyle/>
          <a:p>
            <a:r>
              <a:rPr lang="en-US" dirty="0"/>
              <a:t>What Some Fire Departments  are Doing </a:t>
            </a:r>
          </a:p>
        </p:txBody>
      </p:sp>
    </p:spTree>
    <p:extLst>
      <p:ext uri="{BB962C8B-B14F-4D97-AF65-F5344CB8AC3E}">
        <p14:creationId xmlns:p14="http://schemas.microsoft.com/office/powerpoint/2010/main" val="954013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60B783-C7AD-61FF-9877-2FE3D8714B03}"/>
              </a:ext>
            </a:extLst>
          </p:cNvPr>
          <p:cNvSpPr>
            <a:spLocks noGrp="1"/>
          </p:cNvSpPr>
          <p:nvPr>
            <p:ph idx="1"/>
          </p:nvPr>
        </p:nvSpPr>
        <p:spPr/>
        <p:txBody>
          <a:bodyPr>
            <a:noAutofit/>
          </a:bodyPr>
          <a:lstStyle/>
          <a:p>
            <a:r>
              <a:rPr lang="en-US" dirty="0"/>
              <a:t>National Laboratories </a:t>
            </a:r>
          </a:p>
          <a:p>
            <a:r>
              <a:rPr lang="en-US" dirty="0"/>
              <a:t>Southwest Research Institute (SwRI) </a:t>
            </a:r>
          </a:p>
          <a:p>
            <a:r>
              <a:rPr lang="en-US" dirty="0"/>
              <a:t>Federal Partners </a:t>
            </a:r>
          </a:p>
          <a:p>
            <a:r>
              <a:rPr lang="en-US" dirty="0"/>
              <a:t>Other Texas A&amp;M University System Components  </a:t>
            </a:r>
          </a:p>
          <a:p>
            <a:r>
              <a:rPr lang="en-US" dirty="0"/>
              <a:t>Quantify Exposure to First Responders and the Community </a:t>
            </a:r>
          </a:p>
          <a:p>
            <a:pPr lvl="1"/>
            <a:r>
              <a:rPr lang="en-US" sz="2000" dirty="0"/>
              <a:t>Poisonous &amp; Dangerous Gases</a:t>
            </a:r>
          </a:p>
          <a:p>
            <a:pPr lvl="1"/>
            <a:r>
              <a:rPr lang="en-US" sz="2000" dirty="0"/>
              <a:t>Volatile Organic Hydrocarbons (VOCs) </a:t>
            </a:r>
          </a:p>
          <a:p>
            <a:pPr lvl="1"/>
            <a:r>
              <a:rPr lang="en-US" sz="2000" dirty="0"/>
              <a:t>Polycyclic Aromatic Hydrocarbons (PAH) such as Benzene and Formaldehyde</a:t>
            </a:r>
          </a:p>
          <a:p>
            <a:pPr lvl="1"/>
            <a:r>
              <a:rPr lang="en-US" sz="2000" dirty="0"/>
              <a:t>Heavy Metals</a:t>
            </a:r>
          </a:p>
          <a:p>
            <a:pPr lvl="1"/>
            <a:r>
              <a:rPr lang="en-US" sz="2000" dirty="0"/>
              <a:t>These results will be the basis for Critical Decision-Making </a:t>
            </a:r>
          </a:p>
          <a:p>
            <a:pPr marL="457200" lvl="1" indent="0">
              <a:buNone/>
            </a:pPr>
            <a:r>
              <a:rPr lang="en-US" sz="2000" dirty="0"/>
              <a:t>  processes regarding Response Plans for Li-Ion battery response</a:t>
            </a:r>
          </a:p>
        </p:txBody>
      </p:sp>
      <p:sp>
        <p:nvSpPr>
          <p:cNvPr id="3" name="Title 2">
            <a:extLst>
              <a:ext uri="{FF2B5EF4-FFF2-40B4-BE49-F238E27FC236}">
                <a16:creationId xmlns:a16="http://schemas.microsoft.com/office/drawing/2014/main" id="{E469A8D4-F532-A09D-1F22-46CABAF944B6}"/>
              </a:ext>
            </a:extLst>
          </p:cNvPr>
          <p:cNvSpPr>
            <a:spLocks noGrp="1"/>
          </p:cNvSpPr>
          <p:nvPr>
            <p:ph type="title"/>
          </p:nvPr>
        </p:nvSpPr>
        <p:spPr/>
        <p:txBody>
          <a:bodyPr/>
          <a:lstStyle/>
          <a:p>
            <a:r>
              <a:rPr lang="en-US" dirty="0"/>
              <a:t>TEEX and Li-Ion Battery Testing </a:t>
            </a:r>
          </a:p>
        </p:txBody>
      </p:sp>
    </p:spTree>
    <p:extLst>
      <p:ext uri="{BB962C8B-B14F-4D97-AF65-F5344CB8AC3E}">
        <p14:creationId xmlns:p14="http://schemas.microsoft.com/office/powerpoint/2010/main" val="1617835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AE06C1-4E0C-551A-2219-AE9604C6DD88}"/>
              </a:ext>
            </a:extLst>
          </p:cNvPr>
          <p:cNvSpPr>
            <a:spLocks noGrp="1"/>
          </p:cNvSpPr>
          <p:nvPr>
            <p:ph idx="1"/>
          </p:nvPr>
        </p:nvSpPr>
        <p:spPr/>
        <p:txBody>
          <a:bodyPr>
            <a:normAutofit fontScale="92500" lnSpcReduction="20000"/>
          </a:bodyPr>
          <a:lstStyle/>
          <a:p>
            <a:r>
              <a:rPr lang="en-US" dirty="0"/>
              <a:t>Basis for testing </a:t>
            </a:r>
          </a:p>
          <a:p>
            <a:pPr lvl="1"/>
            <a:r>
              <a:rPr lang="en-US" dirty="0"/>
              <a:t>36v 12ah Li-NMC Chemistry Batteries, containing 50 cylindrical cells</a:t>
            </a:r>
          </a:p>
          <a:p>
            <a:pPr lvl="1"/>
            <a:r>
              <a:rPr lang="en-US" dirty="0"/>
              <a:t>Safety Components of the Battery - BMS and CID  </a:t>
            </a:r>
          </a:p>
          <a:p>
            <a:pPr lvl="1"/>
            <a:r>
              <a:rPr lang="en-US" dirty="0"/>
              <a:t>Forced into Thermal Runaway via Overcharge </a:t>
            </a:r>
          </a:p>
          <a:p>
            <a:r>
              <a:rPr lang="en-US" dirty="0"/>
              <a:t>PPE Exposed </a:t>
            </a:r>
          </a:p>
          <a:p>
            <a:pPr lvl="1"/>
            <a:r>
              <a:rPr lang="en-US" dirty="0"/>
              <a:t>Bunker Gear (Outer Shell, Moisture Barrier and Thermal Barrier) </a:t>
            </a:r>
          </a:p>
          <a:p>
            <a:pPr lvl="1"/>
            <a:r>
              <a:rPr lang="en-US" dirty="0"/>
              <a:t>Apparatus Material (Clean Cab and Traditional Cab) </a:t>
            </a:r>
          </a:p>
          <a:p>
            <a:pPr lvl="1"/>
            <a:r>
              <a:rPr lang="en-US" dirty="0"/>
              <a:t>SCBA Straps </a:t>
            </a:r>
          </a:p>
          <a:p>
            <a:r>
              <a:rPr lang="en-US" dirty="0"/>
              <a:t> Sample Collection and Analysis </a:t>
            </a:r>
          </a:p>
          <a:p>
            <a:r>
              <a:rPr lang="en-US" dirty="0"/>
              <a:t>Cleaning of Bunker Gear</a:t>
            </a:r>
          </a:p>
          <a:p>
            <a:pPr lvl="1"/>
            <a:r>
              <a:rPr lang="en-US" dirty="0"/>
              <a:t>Water-based NFPA 1851 Extraction </a:t>
            </a:r>
          </a:p>
          <a:p>
            <a:pPr lvl="1"/>
            <a:r>
              <a:rPr lang="en-US" dirty="0"/>
              <a:t>Liquid CO2 Extraction</a:t>
            </a:r>
          </a:p>
        </p:txBody>
      </p:sp>
      <p:sp>
        <p:nvSpPr>
          <p:cNvPr id="3" name="Title 2">
            <a:extLst>
              <a:ext uri="{FF2B5EF4-FFF2-40B4-BE49-F238E27FC236}">
                <a16:creationId xmlns:a16="http://schemas.microsoft.com/office/drawing/2014/main" id="{FBF74649-AFD1-BB91-48AB-F9CC9C319C3C}"/>
              </a:ext>
            </a:extLst>
          </p:cNvPr>
          <p:cNvSpPr>
            <a:spLocks noGrp="1"/>
          </p:cNvSpPr>
          <p:nvPr>
            <p:ph type="title"/>
          </p:nvPr>
        </p:nvSpPr>
        <p:spPr/>
        <p:txBody>
          <a:bodyPr/>
          <a:lstStyle/>
          <a:p>
            <a:r>
              <a:rPr lang="en-US" dirty="0"/>
              <a:t>Li-Ion Battery Testing at SwRI </a:t>
            </a:r>
          </a:p>
        </p:txBody>
      </p:sp>
    </p:spTree>
    <p:extLst>
      <p:ext uri="{BB962C8B-B14F-4D97-AF65-F5344CB8AC3E}">
        <p14:creationId xmlns:p14="http://schemas.microsoft.com/office/powerpoint/2010/main" val="21936062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8B71287DEDBE14F872056C1102C8379" ma:contentTypeVersion="13" ma:contentTypeDescription="Create a new document." ma:contentTypeScope="" ma:versionID="25d8d497b4e42728d09798301ddbfb4a">
  <xsd:schema xmlns:xsd="http://www.w3.org/2001/XMLSchema" xmlns:xs="http://www.w3.org/2001/XMLSchema" xmlns:p="http://schemas.microsoft.com/office/2006/metadata/properties" xmlns:ns2="27f65624-f5d6-4148-97de-7f38e2941c39" xmlns:ns3="f7bbb020-95e3-4a15-94aa-8bcbd5e9f427" targetNamespace="http://schemas.microsoft.com/office/2006/metadata/properties" ma:root="true" ma:fieldsID="0ce88f6d6e02bfef9fbd567d6c457273" ns2:_="" ns3:_="">
    <xsd:import namespace="27f65624-f5d6-4148-97de-7f38e2941c39"/>
    <xsd:import namespace="f7bbb020-95e3-4a15-94aa-8bcbd5e9f42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f65624-f5d6-4148-97de-7f38e2941c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f449dd87-aaf6-4f3c-b3d1-6c3299560bd3"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bbb020-95e3-4a15-94aa-8bcbd5e9f42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81a8941-2266-4182-a6bc-54c8dda00810}" ma:internalName="TaxCatchAll" ma:showField="CatchAllData" ma:web="f7bbb020-95e3-4a15-94aa-8bcbd5e9f4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f65624-f5d6-4148-97de-7f38e2941c39">
      <Terms xmlns="http://schemas.microsoft.com/office/infopath/2007/PartnerControls"/>
    </lcf76f155ced4ddcb4097134ff3c332f>
    <TaxCatchAll xmlns="f7bbb020-95e3-4a15-94aa-8bcbd5e9f427" xsi:nil="true"/>
  </documentManagement>
</p:properties>
</file>

<file path=customXml/itemProps1.xml><?xml version="1.0" encoding="utf-8"?>
<ds:datastoreItem xmlns:ds="http://schemas.openxmlformats.org/officeDocument/2006/customXml" ds:itemID="{E49F5ED5-F49B-4AF9-8545-CA517D8597B4}"/>
</file>

<file path=customXml/itemProps2.xml><?xml version="1.0" encoding="utf-8"?>
<ds:datastoreItem xmlns:ds="http://schemas.openxmlformats.org/officeDocument/2006/customXml" ds:itemID="{AA9AD52C-3C4C-42E7-B5E8-181075C40261}"/>
</file>

<file path=customXml/itemProps3.xml><?xml version="1.0" encoding="utf-8"?>
<ds:datastoreItem xmlns:ds="http://schemas.openxmlformats.org/officeDocument/2006/customXml" ds:itemID="{6C3EBF70-5AB6-4B01-93A9-EE1FE62E0188}"/>
</file>

<file path=docProps/app.xml><?xml version="1.0" encoding="utf-8"?>
<Properties xmlns="http://schemas.openxmlformats.org/officeDocument/2006/extended-properties" xmlns:vt="http://schemas.openxmlformats.org/officeDocument/2006/docPropsVTypes">
  <TotalTime>5</TotalTime>
  <Words>1861</Words>
  <Application>Microsoft Office PowerPoint</Application>
  <PresentationFormat>Widescreen</PresentationFormat>
  <Paragraphs>140</Paragraphs>
  <Slides>16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Aptos Display</vt:lpstr>
      <vt:lpstr>Arial</vt:lpstr>
      <vt:lpstr>Cambria</vt:lpstr>
      <vt:lpstr>Gill Sans MT</vt:lpstr>
      <vt:lpstr>Symbol</vt:lpstr>
      <vt:lpstr>Wingdings</vt:lpstr>
      <vt:lpstr>Office Theme</vt:lpstr>
      <vt:lpstr>FDIC ‘25 EV Presentation  Electric Vehicles, Energy Storage and Renewable Energy Challenges</vt:lpstr>
      <vt:lpstr>How We Produce and Store Energy</vt:lpstr>
      <vt:lpstr>Thermal Runaway</vt:lpstr>
      <vt:lpstr>Thermal Runaway</vt:lpstr>
      <vt:lpstr>Causes of Thermal Runaway</vt:lpstr>
      <vt:lpstr>Recharging EVs</vt:lpstr>
      <vt:lpstr>What Some Fire Departments  are Doing </vt:lpstr>
      <vt:lpstr>TEEX and Li-Ion Battery Testing </vt:lpstr>
      <vt:lpstr>Li-Ion Battery Testing at SwRI </vt:lpstr>
      <vt:lpstr>Test Results</vt:lpstr>
      <vt:lpstr>Test Results </vt:lpstr>
      <vt:lpstr>Cleaning Efficiencies </vt:lpstr>
      <vt:lpstr>Cleaning Efficiencies </vt:lpstr>
      <vt:lpstr>Apparatus Fabric and SCBA Straps</vt:lpstr>
      <vt:lpstr>Summary</vt:lpstr>
      <vt:lpstr>TEEX EV Resources &amp; Training </vt:lpstr>
    </vt:vector>
  </TitlesOfParts>
  <Company>Texas A&amp;M Engineering Extension Service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Gordon Lohmeyer</dc:creator>
  <cp:lastModifiedBy>Gordon Lohmeyer</cp:lastModifiedBy>
  <cp:revision>1</cp:revision>
  <dcterms:created xsi:type="dcterms:W3CDTF">2025-03-18T19:22:44Z</dcterms:created>
  <dcterms:modified xsi:type="dcterms:W3CDTF">2025-03-18T19:35:00Z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0x01010028B71287DEDBE14F872056C1102C8379</vt:lpwstr>
  </property>
</Properties>
</file>