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2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0" r:id="rId4"/>
  </p:sldMasterIdLst>
  <p:notesMasterIdLst>
    <p:notesMasterId r:id="rId107"/>
  </p:notesMasterIdLst>
  <p:sldIdLst>
    <p:sldId id="1244" r:id="rId5"/>
    <p:sldId id="1225" r:id="rId6"/>
    <p:sldId id="1226" r:id="rId7"/>
    <p:sldId id="1227" r:id="rId8"/>
    <p:sldId id="1228" r:id="rId9"/>
    <p:sldId id="1229" r:id="rId10"/>
    <p:sldId id="1230" r:id="rId11"/>
    <p:sldId id="1232" r:id="rId12"/>
    <p:sldId id="1233" r:id="rId13"/>
    <p:sldId id="1250" r:id="rId14"/>
    <p:sldId id="1234" r:id="rId15"/>
    <p:sldId id="1246" r:id="rId16"/>
    <p:sldId id="1267" r:id="rId17"/>
    <p:sldId id="1262" r:id="rId18"/>
    <p:sldId id="1218" r:id="rId19"/>
    <p:sldId id="1252" r:id="rId20"/>
    <p:sldId id="1268" r:id="rId21"/>
    <p:sldId id="1242" r:id="rId22"/>
    <p:sldId id="1216" r:id="rId23"/>
    <p:sldId id="883" r:id="rId24"/>
    <p:sldId id="1221" r:id="rId25"/>
    <p:sldId id="1266" r:id="rId26"/>
    <p:sldId id="1236" r:id="rId27"/>
    <p:sldId id="1260" r:id="rId28"/>
    <p:sldId id="1261" r:id="rId29"/>
    <p:sldId id="1220" r:id="rId30"/>
    <p:sldId id="1245" r:id="rId31"/>
    <p:sldId id="1238" r:id="rId32"/>
    <p:sldId id="1204" r:id="rId33"/>
    <p:sldId id="1170" r:id="rId34"/>
    <p:sldId id="1240" r:id="rId35"/>
    <p:sldId id="827" r:id="rId36"/>
    <p:sldId id="258" r:id="rId37"/>
    <p:sldId id="946" r:id="rId38"/>
    <p:sldId id="1114" r:id="rId39"/>
    <p:sldId id="850" r:id="rId40"/>
    <p:sldId id="947" r:id="rId41"/>
    <p:sldId id="1166" r:id="rId42"/>
    <p:sldId id="1215" r:id="rId43"/>
    <p:sldId id="1199" r:id="rId44"/>
    <p:sldId id="1167" r:id="rId45"/>
    <p:sldId id="1179" r:id="rId46"/>
    <p:sldId id="1180" r:id="rId47"/>
    <p:sldId id="1181" r:id="rId48"/>
    <p:sldId id="1182" r:id="rId49"/>
    <p:sldId id="1183" r:id="rId50"/>
    <p:sldId id="1184" r:id="rId51"/>
    <p:sldId id="1185" r:id="rId52"/>
    <p:sldId id="1259" r:id="rId53"/>
    <p:sldId id="1203" r:id="rId54"/>
    <p:sldId id="1177" r:id="rId55"/>
    <p:sldId id="1198" r:id="rId56"/>
    <p:sldId id="261" r:id="rId57"/>
    <p:sldId id="262" r:id="rId58"/>
    <p:sldId id="263" r:id="rId59"/>
    <p:sldId id="264" r:id="rId60"/>
    <p:sldId id="1257" r:id="rId61"/>
    <p:sldId id="1171" r:id="rId62"/>
    <p:sldId id="1071" r:id="rId63"/>
    <p:sldId id="1196" r:id="rId64"/>
    <p:sldId id="1142" r:id="rId65"/>
    <p:sldId id="1143" r:id="rId66"/>
    <p:sldId id="1144" r:id="rId67"/>
    <p:sldId id="1145" r:id="rId68"/>
    <p:sldId id="1146" r:id="rId69"/>
    <p:sldId id="1147" r:id="rId70"/>
    <p:sldId id="1160" r:id="rId71"/>
    <p:sldId id="1208" r:id="rId72"/>
    <p:sldId id="1161" r:id="rId73"/>
    <p:sldId id="1087" r:id="rId74"/>
    <p:sldId id="379" r:id="rId75"/>
    <p:sldId id="1066" r:id="rId76"/>
    <p:sldId id="1186" r:id="rId77"/>
    <p:sldId id="1172" r:id="rId78"/>
    <p:sldId id="1173" r:id="rId79"/>
    <p:sldId id="1174" r:id="rId80"/>
    <p:sldId id="1175" r:id="rId81"/>
    <p:sldId id="1187" r:id="rId82"/>
    <p:sldId id="1253" r:id="rId83"/>
    <p:sldId id="1176" r:id="rId84"/>
    <p:sldId id="1178" r:id="rId85"/>
    <p:sldId id="1193" r:id="rId86"/>
    <p:sldId id="293" r:id="rId87"/>
    <p:sldId id="1188" r:id="rId88"/>
    <p:sldId id="1189" r:id="rId89"/>
    <p:sldId id="1190" r:id="rId90"/>
    <p:sldId id="1219" r:id="rId91"/>
    <p:sldId id="1263" r:id="rId92"/>
    <p:sldId id="1191" r:id="rId93"/>
    <p:sldId id="1254" r:id="rId94"/>
    <p:sldId id="1255" r:id="rId95"/>
    <p:sldId id="312" r:id="rId96"/>
    <p:sldId id="1217" r:id="rId97"/>
    <p:sldId id="1192" r:id="rId98"/>
    <p:sldId id="1200" r:id="rId99"/>
    <p:sldId id="1153" r:id="rId100"/>
    <p:sldId id="1154" r:id="rId101"/>
    <p:sldId id="1155" r:id="rId102"/>
    <p:sldId id="1156" r:id="rId103"/>
    <p:sldId id="1201" r:id="rId104"/>
    <p:sldId id="1258" r:id="rId105"/>
    <p:sldId id="1265" r:id="rId10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91D"/>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830DC-E9EC-44BF-8139-1FEC451CCBDA}" v="2" dt="2025-01-12T16:34:41.9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93" d="100"/>
          <a:sy n="93" d="100"/>
        </p:scale>
        <p:origin x="127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microsoft.com/office/2015/10/relationships/revisionInfo" Target="revisionInfo.xml"/><Relationship Id="rId16" Type="http://schemas.openxmlformats.org/officeDocument/2006/relationships/slide" Target="slides/slide12.xml"/><Relationship Id="rId107" Type="http://schemas.openxmlformats.org/officeDocument/2006/relationships/notesMaster" Target="notesMasters/notes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customXml" Target="../customXml/item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customXml" Target="../customXml/item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heme" Target="theme/theme1.xml"/><Relationship Id="rId115" Type="http://schemas.openxmlformats.org/officeDocument/2006/relationships/customXml" Target="../customXml/item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A636795-B4EA-46B7-ADA3-31DFCAC5F80C}" type="datetimeFigureOut">
              <a:rPr lang="en-US" smtClean="0"/>
              <a:t>4/3/2025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CEB86B3-2121-4763-8757-2541E4D4DC33}" type="slidenum">
              <a:rPr lang="en-US" smtClean="0"/>
              <a:t>‹#›</a:t>
            </a:fld>
            <a:endParaRPr lang="en-US"/>
          </a:p>
        </p:txBody>
      </p:sp>
    </p:spTree>
    <p:extLst>
      <p:ext uri="{BB962C8B-B14F-4D97-AF65-F5344CB8AC3E}">
        <p14:creationId xmlns:p14="http://schemas.microsoft.com/office/powerpoint/2010/main" val="191232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EB86B3-2121-4763-8757-2541E4D4DC33}" type="slidenum">
              <a:rPr lang="en-US" smtClean="0"/>
              <a:t>5</a:t>
            </a:fld>
            <a:endParaRPr lang="en-US"/>
          </a:p>
        </p:txBody>
      </p:sp>
    </p:spTree>
    <p:extLst>
      <p:ext uri="{BB962C8B-B14F-4D97-AF65-F5344CB8AC3E}">
        <p14:creationId xmlns:p14="http://schemas.microsoft.com/office/powerpoint/2010/main" val="1615293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71029">
              <a:defRPr/>
            </a:pPr>
            <a:fld id="{5A0B88C2-DD4C-468E-AF7E-09BF31EB17A2}" type="slidenum">
              <a:rPr lang="en-US">
                <a:solidFill>
                  <a:prstClr val="black"/>
                </a:solidFill>
                <a:latin typeface="Calibri" panose="020F0502020204030204"/>
              </a:rPr>
              <a:pPr defTabSz="971029">
                <a:defRPr/>
              </a:pPr>
              <a:t>59</a:t>
            </a:fld>
            <a:endParaRPr lang="en-US">
              <a:solidFill>
                <a:prstClr val="black"/>
              </a:solidFill>
              <a:latin typeface="Calibri" panose="020F0502020204030204"/>
            </a:endParaRPr>
          </a:p>
        </p:txBody>
      </p:sp>
    </p:spTree>
    <p:extLst>
      <p:ext uri="{BB962C8B-B14F-4D97-AF65-F5344CB8AC3E}">
        <p14:creationId xmlns:p14="http://schemas.microsoft.com/office/powerpoint/2010/main" val="540853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71029">
              <a:defRPr/>
            </a:pPr>
            <a:fld id="{5A0B88C2-DD4C-468E-AF7E-09BF31EB17A2}" type="slidenum">
              <a:rPr lang="en-US">
                <a:solidFill>
                  <a:prstClr val="black"/>
                </a:solidFill>
                <a:latin typeface="Calibri" panose="020F0502020204030204"/>
              </a:rPr>
              <a:pPr defTabSz="971029">
                <a:defRPr/>
              </a:pPr>
              <a:t>71</a:t>
            </a:fld>
            <a:endParaRPr lang="en-US">
              <a:solidFill>
                <a:prstClr val="black"/>
              </a:solidFill>
              <a:latin typeface="Calibri" panose="020F0502020204030204"/>
            </a:endParaRPr>
          </a:p>
        </p:txBody>
      </p:sp>
    </p:spTree>
    <p:extLst>
      <p:ext uri="{BB962C8B-B14F-4D97-AF65-F5344CB8AC3E}">
        <p14:creationId xmlns:p14="http://schemas.microsoft.com/office/powerpoint/2010/main" val="54612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89">
              <a:defRPr/>
            </a:pPr>
            <a:fld id="{5A0B88C2-DD4C-468E-AF7E-09BF31EB17A2}" type="slidenum">
              <a:rPr lang="en-US">
                <a:solidFill>
                  <a:prstClr val="black"/>
                </a:solidFill>
                <a:latin typeface="Calibri" panose="020F0502020204030204"/>
              </a:rPr>
              <a:pPr defTabSz="942289">
                <a:defRPr/>
              </a:pPr>
              <a:t>72</a:t>
            </a:fld>
            <a:endParaRPr lang="en-US">
              <a:solidFill>
                <a:prstClr val="black"/>
              </a:solidFill>
              <a:latin typeface="Calibri" panose="020F0502020204030204"/>
            </a:endParaRPr>
          </a:p>
        </p:txBody>
      </p:sp>
    </p:spTree>
    <p:extLst>
      <p:ext uri="{BB962C8B-B14F-4D97-AF65-F5344CB8AC3E}">
        <p14:creationId xmlns:p14="http://schemas.microsoft.com/office/powerpoint/2010/main" val="631338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4498-125E-303B-028E-2C361BA0F6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CF984A-B491-1537-3265-A9F80D6034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F19535-2221-90AC-4C55-8FA6E6092C12}"/>
              </a:ext>
            </a:extLst>
          </p:cNvPr>
          <p:cNvSpPr>
            <a:spLocks noGrp="1"/>
          </p:cNvSpPr>
          <p:nvPr>
            <p:ph type="dt" sz="half" idx="10"/>
          </p:nvPr>
        </p:nvSpPr>
        <p:spPr/>
        <p:txBody>
          <a:bodyPr/>
          <a:lstStyle/>
          <a:p>
            <a:fld id="{D948B17B-E9CE-467E-B9C6-4ED59A6B023A}" type="datetimeFigureOut">
              <a:rPr lang="en-US" smtClean="0"/>
              <a:t>4/3/2025</a:t>
            </a:fld>
            <a:endParaRPr lang="en-US"/>
          </a:p>
        </p:txBody>
      </p:sp>
      <p:sp>
        <p:nvSpPr>
          <p:cNvPr id="5" name="Footer Placeholder 4">
            <a:extLst>
              <a:ext uri="{FF2B5EF4-FFF2-40B4-BE49-F238E27FC236}">
                <a16:creationId xmlns:a16="http://schemas.microsoft.com/office/drawing/2014/main" id="{2D4C93A6-EACD-0216-BAAF-C802BD187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090DE-70BA-A283-A7D2-01222DBECB86}"/>
              </a:ext>
            </a:extLst>
          </p:cNvPr>
          <p:cNvSpPr>
            <a:spLocks noGrp="1"/>
          </p:cNvSpPr>
          <p:nvPr>
            <p:ph type="sldNum" sz="quarter" idx="12"/>
          </p:nvPr>
        </p:nvSpPr>
        <p:spPr/>
        <p:txBody>
          <a:bodyPr/>
          <a:lstStyle/>
          <a:p>
            <a:fld id="{3234CF96-C8DA-483F-8036-90DE778CC7D5}" type="slidenum">
              <a:rPr lang="en-US" smtClean="0"/>
              <a:t>‹#›</a:t>
            </a:fld>
            <a:endParaRPr lang="en-US"/>
          </a:p>
        </p:txBody>
      </p:sp>
    </p:spTree>
    <p:extLst>
      <p:ext uri="{BB962C8B-B14F-4D97-AF65-F5344CB8AC3E}">
        <p14:creationId xmlns:p14="http://schemas.microsoft.com/office/powerpoint/2010/main" val="643093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73D60-8109-32B3-5142-5535CDD4CD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16E7C6-66A3-0168-A56E-40D5CFBB69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C79BD8-BE0D-5977-CA23-DECEB051F67F}"/>
              </a:ext>
            </a:extLst>
          </p:cNvPr>
          <p:cNvSpPr>
            <a:spLocks noGrp="1"/>
          </p:cNvSpPr>
          <p:nvPr>
            <p:ph type="dt" sz="half" idx="10"/>
          </p:nvPr>
        </p:nvSpPr>
        <p:spPr/>
        <p:txBody>
          <a:bodyPr/>
          <a:lstStyle/>
          <a:p>
            <a:fld id="{D948B17B-E9CE-467E-B9C6-4ED59A6B023A}" type="datetimeFigureOut">
              <a:rPr lang="en-US" smtClean="0"/>
              <a:t>4/3/2025</a:t>
            </a:fld>
            <a:endParaRPr lang="en-US"/>
          </a:p>
        </p:txBody>
      </p:sp>
      <p:sp>
        <p:nvSpPr>
          <p:cNvPr id="5" name="Footer Placeholder 4">
            <a:extLst>
              <a:ext uri="{FF2B5EF4-FFF2-40B4-BE49-F238E27FC236}">
                <a16:creationId xmlns:a16="http://schemas.microsoft.com/office/drawing/2014/main" id="{FBDA31BC-EF87-EF1D-2B89-5D36B3AA5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774BF-0908-0D3E-95C7-EA1DA632859D}"/>
              </a:ext>
            </a:extLst>
          </p:cNvPr>
          <p:cNvSpPr>
            <a:spLocks noGrp="1"/>
          </p:cNvSpPr>
          <p:nvPr>
            <p:ph type="sldNum" sz="quarter" idx="12"/>
          </p:nvPr>
        </p:nvSpPr>
        <p:spPr/>
        <p:txBody>
          <a:bodyPr/>
          <a:lstStyle/>
          <a:p>
            <a:fld id="{3234CF96-C8DA-483F-8036-90DE778CC7D5}" type="slidenum">
              <a:rPr lang="en-US" smtClean="0"/>
              <a:t>‹#›</a:t>
            </a:fld>
            <a:endParaRPr lang="en-US"/>
          </a:p>
        </p:txBody>
      </p:sp>
    </p:spTree>
    <p:extLst>
      <p:ext uri="{BB962C8B-B14F-4D97-AF65-F5344CB8AC3E}">
        <p14:creationId xmlns:p14="http://schemas.microsoft.com/office/powerpoint/2010/main" val="185254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25AE48-4988-9D70-8849-5CA099E5CE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7F2D80-DF75-F0B4-0F30-26938306B4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A13E8F-574B-A4A0-2900-2F7FDF2BFBF0}"/>
              </a:ext>
            </a:extLst>
          </p:cNvPr>
          <p:cNvSpPr>
            <a:spLocks noGrp="1"/>
          </p:cNvSpPr>
          <p:nvPr>
            <p:ph type="dt" sz="half" idx="10"/>
          </p:nvPr>
        </p:nvSpPr>
        <p:spPr/>
        <p:txBody>
          <a:bodyPr/>
          <a:lstStyle/>
          <a:p>
            <a:fld id="{D948B17B-E9CE-467E-B9C6-4ED59A6B023A}" type="datetimeFigureOut">
              <a:rPr lang="en-US" smtClean="0"/>
              <a:t>4/3/2025</a:t>
            </a:fld>
            <a:endParaRPr lang="en-US"/>
          </a:p>
        </p:txBody>
      </p:sp>
      <p:sp>
        <p:nvSpPr>
          <p:cNvPr id="5" name="Footer Placeholder 4">
            <a:extLst>
              <a:ext uri="{FF2B5EF4-FFF2-40B4-BE49-F238E27FC236}">
                <a16:creationId xmlns:a16="http://schemas.microsoft.com/office/drawing/2014/main" id="{4FA9B73A-BF8C-5729-AF31-38F68D77E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F34C1-E61D-8580-9688-DC17B6D4E5DE}"/>
              </a:ext>
            </a:extLst>
          </p:cNvPr>
          <p:cNvSpPr>
            <a:spLocks noGrp="1"/>
          </p:cNvSpPr>
          <p:nvPr>
            <p:ph type="sldNum" sz="quarter" idx="12"/>
          </p:nvPr>
        </p:nvSpPr>
        <p:spPr/>
        <p:txBody>
          <a:bodyPr/>
          <a:lstStyle/>
          <a:p>
            <a:fld id="{3234CF96-C8DA-483F-8036-90DE778CC7D5}" type="slidenum">
              <a:rPr lang="en-US" smtClean="0"/>
              <a:t>‹#›</a:t>
            </a:fld>
            <a:endParaRPr lang="en-US"/>
          </a:p>
        </p:txBody>
      </p:sp>
    </p:spTree>
    <p:extLst>
      <p:ext uri="{BB962C8B-B14F-4D97-AF65-F5344CB8AC3E}">
        <p14:creationId xmlns:p14="http://schemas.microsoft.com/office/powerpoint/2010/main" val="967683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D6E851-CBF7-4BBA-BDA8-0B2C6134180C}" type="datetime1">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1768D-514C-464D-A5F5-F2B064DC253E}"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7443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7EF6B3-75CC-4CC6-85C7-BE68C9509F22}" type="datetime1">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1768D-514C-464D-A5F5-F2B064DC253E}" type="slidenum">
              <a:rPr lang="en-US" smtClean="0"/>
              <a:t>‹#›</a:t>
            </a:fld>
            <a:endParaRPr lang="en-US"/>
          </a:p>
        </p:txBody>
      </p:sp>
    </p:spTree>
    <p:extLst>
      <p:ext uri="{BB962C8B-B14F-4D97-AF65-F5344CB8AC3E}">
        <p14:creationId xmlns:p14="http://schemas.microsoft.com/office/powerpoint/2010/main" val="1872217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CB2E5-19F1-4A49-9075-CE3D2A59873A}" type="datetime1">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1768D-514C-464D-A5F5-F2B064DC253E}" type="slidenum">
              <a:rPr lang="en-US" smtClean="0"/>
              <a:t>‹#›</a:t>
            </a:fld>
            <a:endParaRPr lang="en-US"/>
          </a:p>
        </p:txBody>
      </p:sp>
    </p:spTree>
    <p:extLst>
      <p:ext uri="{BB962C8B-B14F-4D97-AF65-F5344CB8AC3E}">
        <p14:creationId xmlns:p14="http://schemas.microsoft.com/office/powerpoint/2010/main" val="1682464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96EA9E-118B-4194-8C11-2C77B5B92EBF}" type="datetime1">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1768D-514C-464D-A5F5-F2B064DC253E}" type="slidenum">
              <a:rPr lang="en-US" smtClean="0"/>
              <a:t>‹#›</a:t>
            </a:fld>
            <a:endParaRPr lang="en-US"/>
          </a:p>
        </p:txBody>
      </p:sp>
    </p:spTree>
    <p:extLst>
      <p:ext uri="{BB962C8B-B14F-4D97-AF65-F5344CB8AC3E}">
        <p14:creationId xmlns:p14="http://schemas.microsoft.com/office/powerpoint/2010/main" val="2369363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5CDAD5-B885-42BC-BC25-8D9083F8E009}" type="datetime1">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61768D-514C-464D-A5F5-F2B064DC253E}" type="slidenum">
              <a:rPr lang="en-US" smtClean="0"/>
              <a:t>‹#›</a:t>
            </a:fld>
            <a:endParaRPr lang="en-US"/>
          </a:p>
        </p:txBody>
      </p:sp>
    </p:spTree>
    <p:extLst>
      <p:ext uri="{BB962C8B-B14F-4D97-AF65-F5344CB8AC3E}">
        <p14:creationId xmlns:p14="http://schemas.microsoft.com/office/powerpoint/2010/main" val="704120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3B7EE5-F45B-4179-96C3-DB87753B8308}" type="datetime1">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1768D-514C-464D-A5F5-F2B064DC253E}" type="slidenum">
              <a:rPr lang="en-US" smtClean="0"/>
              <a:t>‹#›</a:t>
            </a:fld>
            <a:endParaRPr lang="en-US"/>
          </a:p>
        </p:txBody>
      </p:sp>
    </p:spTree>
    <p:extLst>
      <p:ext uri="{BB962C8B-B14F-4D97-AF65-F5344CB8AC3E}">
        <p14:creationId xmlns:p14="http://schemas.microsoft.com/office/powerpoint/2010/main" val="303949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E7F84-493A-40BE-882D-998474CE4696}" type="datetime1">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61768D-514C-464D-A5F5-F2B064DC253E}" type="slidenum">
              <a:rPr lang="en-US" smtClean="0"/>
              <a:t>‹#›</a:t>
            </a:fld>
            <a:endParaRPr lang="en-US"/>
          </a:p>
        </p:txBody>
      </p:sp>
    </p:spTree>
    <p:extLst>
      <p:ext uri="{BB962C8B-B14F-4D97-AF65-F5344CB8AC3E}">
        <p14:creationId xmlns:p14="http://schemas.microsoft.com/office/powerpoint/2010/main" val="2527966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2263AB-08DC-4359-AAB7-D36A5453DA0A}" type="datetime1">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1768D-514C-464D-A5F5-F2B064DC253E}" type="slidenum">
              <a:rPr lang="en-US" smtClean="0"/>
              <a:t>‹#›</a:t>
            </a:fld>
            <a:endParaRPr lang="en-US"/>
          </a:p>
        </p:txBody>
      </p:sp>
    </p:spTree>
    <p:extLst>
      <p:ext uri="{BB962C8B-B14F-4D97-AF65-F5344CB8AC3E}">
        <p14:creationId xmlns:p14="http://schemas.microsoft.com/office/powerpoint/2010/main" val="3595385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68EB-0ECC-6D4B-995B-E5D852EDCA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D81FF5-13ED-8BB9-43A3-77A74BC15F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81E79-4130-4A48-3364-0846D3EBACC4}"/>
              </a:ext>
            </a:extLst>
          </p:cNvPr>
          <p:cNvSpPr>
            <a:spLocks noGrp="1"/>
          </p:cNvSpPr>
          <p:nvPr>
            <p:ph type="dt" sz="half" idx="10"/>
          </p:nvPr>
        </p:nvSpPr>
        <p:spPr/>
        <p:txBody>
          <a:bodyPr/>
          <a:lstStyle/>
          <a:p>
            <a:fld id="{D948B17B-E9CE-467E-B9C6-4ED59A6B023A}" type="datetimeFigureOut">
              <a:rPr lang="en-US" smtClean="0"/>
              <a:t>4/3/2025</a:t>
            </a:fld>
            <a:endParaRPr lang="en-US"/>
          </a:p>
        </p:txBody>
      </p:sp>
      <p:sp>
        <p:nvSpPr>
          <p:cNvPr id="5" name="Footer Placeholder 4">
            <a:extLst>
              <a:ext uri="{FF2B5EF4-FFF2-40B4-BE49-F238E27FC236}">
                <a16:creationId xmlns:a16="http://schemas.microsoft.com/office/drawing/2014/main" id="{690F192D-76BF-83E2-ED37-E92FFA0381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C8643-348F-5D8D-ADCC-936A685D967C}"/>
              </a:ext>
            </a:extLst>
          </p:cNvPr>
          <p:cNvSpPr>
            <a:spLocks noGrp="1"/>
          </p:cNvSpPr>
          <p:nvPr>
            <p:ph type="sldNum" sz="quarter" idx="12"/>
          </p:nvPr>
        </p:nvSpPr>
        <p:spPr/>
        <p:txBody>
          <a:bodyPr/>
          <a:lstStyle/>
          <a:p>
            <a:fld id="{3234CF96-C8DA-483F-8036-90DE778CC7D5}" type="slidenum">
              <a:rPr lang="en-US" smtClean="0"/>
              <a:t>‹#›</a:t>
            </a:fld>
            <a:endParaRPr lang="en-US"/>
          </a:p>
        </p:txBody>
      </p:sp>
    </p:spTree>
    <p:extLst>
      <p:ext uri="{BB962C8B-B14F-4D97-AF65-F5344CB8AC3E}">
        <p14:creationId xmlns:p14="http://schemas.microsoft.com/office/powerpoint/2010/main" val="3011680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1D1FAA-2FF3-43FC-9861-A32EBBCE3D94}" type="datetime1">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1768D-514C-464D-A5F5-F2B064DC253E}" type="slidenum">
              <a:rPr lang="en-US" smtClean="0"/>
              <a:t>‹#›</a:t>
            </a:fld>
            <a:endParaRPr lang="en-US"/>
          </a:p>
        </p:txBody>
      </p:sp>
    </p:spTree>
    <p:extLst>
      <p:ext uri="{BB962C8B-B14F-4D97-AF65-F5344CB8AC3E}">
        <p14:creationId xmlns:p14="http://schemas.microsoft.com/office/powerpoint/2010/main" val="4028593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24AD293E-B157-46BE-9D96-846FE5EA8C2F}"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4C9340-3762-4A7D-A504-860697663C95}" type="slidenum">
              <a:rPr lang="en-US" smtClean="0"/>
              <a:t>‹#›</a:t>
            </a:fld>
            <a:endParaRPr lang="en-US"/>
          </a:p>
        </p:txBody>
      </p:sp>
    </p:spTree>
    <p:extLst>
      <p:ext uri="{BB962C8B-B14F-4D97-AF65-F5344CB8AC3E}">
        <p14:creationId xmlns:p14="http://schemas.microsoft.com/office/powerpoint/2010/main" val="2944866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AD293E-B157-46BE-9D96-846FE5EA8C2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C9340-3762-4A7D-A504-860697663C95}" type="slidenum">
              <a:rPr lang="en-US" smtClean="0"/>
              <a:t>‹#›</a:t>
            </a:fld>
            <a:endParaRPr lang="en-US"/>
          </a:p>
        </p:txBody>
      </p:sp>
    </p:spTree>
    <p:extLst>
      <p:ext uri="{BB962C8B-B14F-4D97-AF65-F5344CB8AC3E}">
        <p14:creationId xmlns:p14="http://schemas.microsoft.com/office/powerpoint/2010/main" val="306909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AD293E-B157-46BE-9D96-846FE5EA8C2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C9340-3762-4A7D-A504-860697663C95}"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81096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AD293E-B157-46BE-9D96-846FE5EA8C2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C9340-3762-4A7D-A504-860697663C95}" type="slidenum">
              <a:rPr lang="en-US" smtClean="0"/>
              <a:t>‹#›</a:t>
            </a:fld>
            <a:endParaRPr lang="en-US"/>
          </a:p>
        </p:txBody>
      </p:sp>
    </p:spTree>
    <p:extLst>
      <p:ext uri="{BB962C8B-B14F-4D97-AF65-F5344CB8AC3E}">
        <p14:creationId xmlns:p14="http://schemas.microsoft.com/office/powerpoint/2010/main" val="1438219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AD293E-B157-46BE-9D96-846FE5EA8C2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C9340-3762-4A7D-A504-860697663C95}"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35862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AD293E-B157-46BE-9D96-846FE5EA8C2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C9340-3762-4A7D-A504-860697663C95}" type="slidenum">
              <a:rPr lang="en-US" smtClean="0"/>
              <a:t>‹#›</a:t>
            </a:fld>
            <a:endParaRPr lang="en-US"/>
          </a:p>
        </p:txBody>
      </p:sp>
    </p:spTree>
    <p:extLst>
      <p:ext uri="{BB962C8B-B14F-4D97-AF65-F5344CB8AC3E}">
        <p14:creationId xmlns:p14="http://schemas.microsoft.com/office/powerpoint/2010/main" val="33292416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152E30-5DA7-4671-A3A1-D09F13D5135A}" type="datetime1">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1768D-514C-464D-A5F5-F2B064DC253E}" type="slidenum">
              <a:rPr lang="en-US" smtClean="0"/>
              <a:t>‹#›</a:t>
            </a:fld>
            <a:endParaRPr lang="en-US"/>
          </a:p>
        </p:txBody>
      </p:sp>
    </p:spTree>
    <p:extLst>
      <p:ext uri="{BB962C8B-B14F-4D97-AF65-F5344CB8AC3E}">
        <p14:creationId xmlns:p14="http://schemas.microsoft.com/office/powerpoint/2010/main" val="2941667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89B90-0BC7-44B4-AB48-A4DFEC994AF6}" type="datetime1">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1768D-514C-464D-A5F5-F2B064DC253E}" type="slidenum">
              <a:rPr lang="en-US" smtClean="0"/>
              <a:t>‹#›</a:t>
            </a:fld>
            <a:endParaRPr lang="en-US"/>
          </a:p>
        </p:txBody>
      </p:sp>
    </p:spTree>
    <p:extLst>
      <p:ext uri="{BB962C8B-B14F-4D97-AF65-F5344CB8AC3E}">
        <p14:creationId xmlns:p14="http://schemas.microsoft.com/office/powerpoint/2010/main" val="32039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6EFB0-70F6-A9A1-EA44-DC9DDA0953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8AF7F4-9B8E-9FCC-CC60-9A73DC185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E97811-96E9-264A-8868-7765780B7107}"/>
              </a:ext>
            </a:extLst>
          </p:cNvPr>
          <p:cNvSpPr>
            <a:spLocks noGrp="1"/>
          </p:cNvSpPr>
          <p:nvPr>
            <p:ph type="dt" sz="half" idx="10"/>
          </p:nvPr>
        </p:nvSpPr>
        <p:spPr/>
        <p:txBody>
          <a:bodyPr/>
          <a:lstStyle/>
          <a:p>
            <a:fld id="{6ED6E851-CBF7-4BBA-BDA8-0B2C6134180C}" type="datetime1">
              <a:rPr lang="en-US" smtClean="0"/>
              <a:t>4/3/2025</a:t>
            </a:fld>
            <a:endParaRPr lang="en-US"/>
          </a:p>
        </p:txBody>
      </p:sp>
      <p:sp>
        <p:nvSpPr>
          <p:cNvPr id="5" name="Footer Placeholder 4">
            <a:extLst>
              <a:ext uri="{FF2B5EF4-FFF2-40B4-BE49-F238E27FC236}">
                <a16:creationId xmlns:a16="http://schemas.microsoft.com/office/drawing/2014/main" id="{7B60A2C7-FAEC-BC2C-FCDC-DD4F848D5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460509-5C9C-7547-C90B-B9A802EA931C}"/>
              </a:ext>
            </a:extLst>
          </p:cNvPr>
          <p:cNvSpPr>
            <a:spLocks noGrp="1"/>
          </p:cNvSpPr>
          <p:nvPr>
            <p:ph type="sldNum" sz="quarter" idx="12"/>
          </p:nvPr>
        </p:nvSpPr>
        <p:spPr/>
        <p:txBody>
          <a:bodyPr/>
          <a:lstStyle/>
          <a:p>
            <a:fld id="{2461768D-514C-464D-A5F5-F2B064DC253E}" type="slidenum">
              <a:rPr lang="en-US" smtClean="0"/>
              <a:t>‹#›</a:t>
            </a:fld>
            <a:endParaRPr lang="en-US"/>
          </a:p>
        </p:txBody>
      </p:sp>
    </p:spTree>
    <p:extLst>
      <p:ext uri="{BB962C8B-B14F-4D97-AF65-F5344CB8AC3E}">
        <p14:creationId xmlns:p14="http://schemas.microsoft.com/office/powerpoint/2010/main" val="156163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72AEF-B0E4-36D3-A645-467B239BA5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687264-610B-FB58-BBDB-56B6013A60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EA9870-DCBB-8989-D7E4-5D05F739733B}"/>
              </a:ext>
            </a:extLst>
          </p:cNvPr>
          <p:cNvSpPr>
            <a:spLocks noGrp="1"/>
          </p:cNvSpPr>
          <p:nvPr>
            <p:ph type="dt" sz="half" idx="10"/>
          </p:nvPr>
        </p:nvSpPr>
        <p:spPr/>
        <p:txBody>
          <a:bodyPr/>
          <a:lstStyle/>
          <a:p>
            <a:fld id="{D948B17B-E9CE-467E-B9C6-4ED59A6B023A}" type="datetimeFigureOut">
              <a:rPr lang="en-US" smtClean="0"/>
              <a:t>4/3/2025</a:t>
            </a:fld>
            <a:endParaRPr lang="en-US"/>
          </a:p>
        </p:txBody>
      </p:sp>
      <p:sp>
        <p:nvSpPr>
          <p:cNvPr id="5" name="Footer Placeholder 4">
            <a:extLst>
              <a:ext uri="{FF2B5EF4-FFF2-40B4-BE49-F238E27FC236}">
                <a16:creationId xmlns:a16="http://schemas.microsoft.com/office/drawing/2014/main" id="{789AC7AE-0837-76AC-24C4-E2B03667D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9D148E-2272-D811-6426-8632D88695B6}"/>
              </a:ext>
            </a:extLst>
          </p:cNvPr>
          <p:cNvSpPr>
            <a:spLocks noGrp="1"/>
          </p:cNvSpPr>
          <p:nvPr>
            <p:ph type="sldNum" sz="quarter" idx="12"/>
          </p:nvPr>
        </p:nvSpPr>
        <p:spPr/>
        <p:txBody>
          <a:bodyPr/>
          <a:lstStyle/>
          <a:p>
            <a:fld id="{3234CF96-C8DA-483F-8036-90DE778CC7D5}" type="slidenum">
              <a:rPr lang="en-US" smtClean="0"/>
              <a:t>‹#›</a:t>
            </a:fld>
            <a:endParaRPr lang="en-US"/>
          </a:p>
        </p:txBody>
      </p:sp>
    </p:spTree>
    <p:extLst>
      <p:ext uri="{BB962C8B-B14F-4D97-AF65-F5344CB8AC3E}">
        <p14:creationId xmlns:p14="http://schemas.microsoft.com/office/powerpoint/2010/main" val="1149407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0D873-BC00-18D9-759D-68B7DE8370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092DE8-B579-FAC1-43B3-99BF3CD360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835F0-D338-C24B-87D8-2A52796BBCDA}"/>
              </a:ext>
            </a:extLst>
          </p:cNvPr>
          <p:cNvSpPr>
            <a:spLocks noGrp="1"/>
          </p:cNvSpPr>
          <p:nvPr>
            <p:ph type="dt" sz="half" idx="10"/>
          </p:nvPr>
        </p:nvSpPr>
        <p:spPr/>
        <p:txBody>
          <a:bodyPr/>
          <a:lstStyle/>
          <a:p>
            <a:fld id="{A67EF6B3-75CC-4CC6-85C7-BE68C9509F22}" type="datetime1">
              <a:rPr lang="en-US" smtClean="0"/>
              <a:t>4/3/2025</a:t>
            </a:fld>
            <a:endParaRPr lang="en-US"/>
          </a:p>
        </p:txBody>
      </p:sp>
      <p:sp>
        <p:nvSpPr>
          <p:cNvPr id="5" name="Footer Placeholder 4">
            <a:extLst>
              <a:ext uri="{FF2B5EF4-FFF2-40B4-BE49-F238E27FC236}">
                <a16:creationId xmlns:a16="http://schemas.microsoft.com/office/drawing/2014/main" id="{DDA86C26-CC51-383A-3D0E-88A4177F6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A45BB-1230-FE8B-90E3-D7A374003B0B}"/>
              </a:ext>
            </a:extLst>
          </p:cNvPr>
          <p:cNvSpPr>
            <a:spLocks noGrp="1"/>
          </p:cNvSpPr>
          <p:nvPr>
            <p:ph type="sldNum" sz="quarter" idx="12"/>
          </p:nvPr>
        </p:nvSpPr>
        <p:spPr/>
        <p:txBody>
          <a:bodyPr/>
          <a:lstStyle/>
          <a:p>
            <a:fld id="{2461768D-514C-464D-A5F5-F2B064DC253E}" type="slidenum">
              <a:rPr lang="en-US" smtClean="0"/>
              <a:t>‹#›</a:t>
            </a:fld>
            <a:endParaRPr lang="en-US"/>
          </a:p>
        </p:txBody>
      </p:sp>
    </p:spTree>
    <p:extLst>
      <p:ext uri="{BB962C8B-B14F-4D97-AF65-F5344CB8AC3E}">
        <p14:creationId xmlns:p14="http://schemas.microsoft.com/office/powerpoint/2010/main" val="2419763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7093-A133-76F9-5A5B-F473328AD9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6784FA-8208-6FDE-8C08-B39CAB2611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6186D9-9255-C820-31A2-CFB4E79A7AAD}"/>
              </a:ext>
            </a:extLst>
          </p:cNvPr>
          <p:cNvSpPr>
            <a:spLocks noGrp="1"/>
          </p:cNvSpPr>
          <p:nvPr>
            <p:ph type="dt" sz="half" idx="10"/>
          </p:nvPr>
        </p:nvSpPr>
        <p:spPr/>
        <p:txBody>
          <a:bodyPr/>
          <a:lstStyle/>
          <a:p>
            <a:fld id="{EFACB2E5-19F1-4A49-9075-CE3D2A59873A}" type="datetime1">
              <a:rPr lang="en-US" smtClean="0"/>
              <a:t>4/3/2025</a:t>
            </a:fld>
            <a:endParaRPr lang="en-US"/>
          </a:p>
        </p:txBody>
      </p:sp>
      <p:sp>
        <p:nvSpPr>
          <p:cNvPr id="5" name="Footer Placeholder 4">
            <a:extLst>
              <a:ext uri="{FF2B5EF4-FFF2-40B4-BE49-F238E27FC236}">
                <a16:creationId xmlns:a16="http://schemas.microsoft.com/office/drawing/2014/main" id="{FB1BA517-7F58-A2A0-CD44-10E5830F3B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4A94A-57D9-0046-F4C8-C8ED8AA66518}"/>
              </a:ext>
            </a:extLst>
          </p:cNvPr>
          <p:cNvSpPr>
            <a:spLocks noGrp="1"/>
          </p:cNvSpPr>
          <p:nvPr>
            <p:ph type="sldNum" sz="quarter" idx="12"/>
          </p:nvPr>
        </p:nvSpPr>
        <p:spPr/>
        <p:txBody>
          <a:bodyPr/>
          <a:lstStyle/>
          <a:p>
            <a:fld id="{2461768D-514C-464D-A5F5-F2B064DC253E}" type="slidenum">
              <a:rPr lang="en-US" smtClean="0"/>
              <a:t>‹#›</a:t>
            </a:fld>
            <a:endParaRPr lang="en-US"/>
          </a:p>
        </p:txBody>
      </p:sp>
    </p:spTree>
    <p:extLst>
      <p:ext uri="{BB962C8B-B14F-4D97-AF65-F5344CB8AC3E}">
        <p14:creationId xmlns:p14="http://schemas.microsoft.com/office/powerpoint/2010/main" val="2838401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AE84D-1098-A41D-97D2-EE72208CA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1C4446-663B-299E-E890-7A7AEB21F3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6A905B-0259-87F5-1D26-53BE952331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7610A8-51D7-F407-8704-1FB008F76003}"/>
              </a:ext>
            </a:extLst>
          </p:cNvPr>
          <p:cNvSpPr>
            <a:spLocks noGrp="1"/>
          </p:cNvSpPr>
          <p:nvPr>
            <p:ph type="dt" sz="half" idx="10"/>
          </p:nvPr>
        </p:nvSpPr>
        <p:spPr/>
        <p:txBody>
          <a:bodyPr/>
          <a:lstStyle/>
          <a:p>
            <a:fld id="{4E96EA9E-118B-4194-8C11-2C77B5B92EBF}" type="datetime1">
              <a:rPr lang="en-US" smtClean="0"/>
              <a:t>4/3/2025</a:t>
            </a:fld>
            <a:endParaRPr lang="en-US"/>
          </a:p>
        </p:txBody>
      </p:sp>
      <p:sp>
        <p:nvSpPr>
          <p:cNvPr id="6" name="Footer Placeholder 5">
            <a:extLst>
              <a:ext uri="{FF2B5EF4-FFF2-40B4-BE49-F238E27FC236}">
                <a16:creationId xmlns:a16="http://schemas.microsoft.com/office/drawing/2014/main" id="{26064FB4-5F3E-AC42-38F5-244DC807F6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CA395A-B43F-85A0-3999-E4DF70815958}"/>
              </a:ext>
            </a:extLst>
          </p:cNvPr>
          <p:cNvSpPr>
            <a:spLocks noGrp="1"/>
          </p:cNvSpPr>
          <p:nvPr>
            <p:ph type="sldNum" sz="quarter" idx="12"/>
          </p:nvPr>
        </p:nvSpPr>
        <p:spPr/>
        <p:txBody>
          <a:bodyPr/>
          <a:lstStyle/>
          <a:p>
            <a:fld id="{2461768D-514C-464D-A5F5-F2B064DC253E}" type="slidenum">
              <a:rPr lang="en-US" smtClean="0"/>
              <a:t>‹#›</a:t>
            </a:fld>
            <a:endParaRPr lang="en-US"/>
          </a:p>
        </p:txBody>
      </p:sp>
    </p:spTree>
    <p:extLst>
      <p:ext uri="{BB962C8B-B14F-4D97-AF65-F5344CB8AC3E}">
        <p14:creationId xmlns:p14="http://schemas.microsoft.com/office/powerpoint/2010/main" val="2170868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27EC2-4FC5-BF98-45B5-B469E11FF3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E5F91E-ECAA-89BC-0C5A-DBE974E545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7A3412-A737-04EF-AA60-F452FA45A4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55C901-C6D4-90AE-9A96-A3C1533CE0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C5640E-3436-4BE8-25FE-F3CD749FC2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7C5B32-6B68-97B7-F1DC-847A634303FB}"/>
              </a:ext>
            </a:extLst>
          </p:cNvPr>
          <p:cNvSpPr>
            <a:spLocks noGrp="1"/>
          </p:cNvSpPr>
          <p:nvPr>
            <p:ph type="dt" sz="half" idx="10"/>
          </p:nvPr>
        </p:nvSpPr>
        <p:spPr/>
        <p:txBody>
          <a:bodyPr/>
          <a:lstStyle/>
          <a:p>
            <a:fld id="{EC5CDAD5-B885-42BC-BC25-8D9083F8E009}" type="datetime1">
              <a:rPr lang="en-US" smtClean="0"/>
              <a:t>4/3/2025</a:t>
            </a:fld>
            <a:endParaRPr lang="en-US"/>
          </a:p>
        </p:txBody>
      </p:sp>
      <p:sp>
        <p:nvSpPr>
          <p:cNvPr id="8" name="Footer Placeholder 7">
            <a:extLst>
              <a:ext uri="{FF2B5EF4-FFF2-40B4-BE49-F238E27FC236}">
                <a16:creationId xmlns:a16="http://schemas.microsoft.com/office/drawing/2014/main" id="{DCCBF148-AED5-2043-0052-EABD213888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971AF7-BCB5-EEF3-6DF8-9B8F66BEA39D}"/>
              </a:ext>
            </a:extLst>
          </p:cNvPr>
          <p:cNvSpPr>
            <a:spLocks noGrp="1"/>
          </p:cNvSpPr>
          <p:nvPr>
            <p:ph type="sldNum" sz="quarter" idx="12"/>
          </p:nvPr>
        </p:nvSpPr>
        <p:spPr/>
        <p:txBody>
          <a:bodyPr/>
          <a:lstStyle/>
          <a:p>
            <a:fld id="{2461768D-514C-464D-A5F5-F2B064DC253E}" type="slidenum">
              <a:rPr lang="en-US" smtClean="0"/>
              <a:t>‹#›</a:t>
            </a:fld>
            <a:endParaRPr lang="en-US"/>
          </a:p>
        </p:txBody>
      </p:sp>
    </p:spTree>
    <p:extLst>
      <p:ext uri="{BB962C8B-B14F-4D97-AF65-F5344CB8AC3E}">
        <p14:creationId xmlns:p14="http://schemas.microsoft.com/office/powerpoint/2010/main" val="2376379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A7DEF-7A13-2B3E-C4B8-8E645FB422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171AED-FF39-07E7-49BA-B18F18CD5E5B}"/>
              </a:ext>
            </a:extLst>
          </p:cNvPr>
          <p:cNvSpPr>
            <a:spLocks noGrp="1"/>
          </p:cNvSpPr>
          <p:nvPr>
            <p:ph type="dt" sz="half" idx="10"/>
          </p:nvPr>
        </p:nvSpPr>
        <p:spPr/>
        <p:txBody>
          <a:bodyPr/>
          <a:lstStyle/>
          <a:p>
            <a:fld id="{853B7EE5-F45B-4179-96C3-DB87753B8308}" type="datetime1">
              <a:rPr lang="en-US" smtClean="0"/>
              <a:t>4/3/2025</a:t>
            </a:fld>
            <a:endParaRPr lang="en-US"/>
          </a:p>
        </p:txBody>
      </p:sp>
      <p:sp>
        <p:nvSpPr>
          <p:cNvPr id="4" name="Footer Placeholder 3">
            <a:extLst>
              <a:ext uri="{FF2B5EF4-FFF2-40B4-BE49-F238E27FC236}">
                <a16:creationId xmlns:a16="http://schemas.microsoft.com/office/drawing/2014/main" id="{01B224AF-58E8-C76A-A2A4-5179B38A22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50978-0D66-30C2-AC3E-39ECD83F21A1}"/>
              </a:ext>
            </a:extLst>
          </p:cNvPr>
          <p:cNvSpPr>
            <a:spLocks noGrp="1"/>
          </p:cNvSpPr>
          <p:nvPr>
            <p:ph type="sldNum" sz="quarter" idx="12"/>
          </p:nvPr>
        </p:nvSpPr>
        <p:spPr/>
        <p:txBody>
          <a:bodyPr/>
          <a:lstStyle/>
          <a:p>
            <a:fld id="{2461768D-514C-464D-A5F5-F2B064DC253E}" type="slidenum">
              <a:rPr lang="en-US" smtClean="0"/>
              <a:t>‹#›</a:t>
            </a:fld>
            <a:endParaRPr lang="en-US"/>
          </a:p>
        </p:txBody>
      </p:sp>
    </p:spTree>
    <p:extLst>
      <p:ext uri="{BB962C8B-B14F-4D97-AF65-F5344CB8AC3E}">
        <p14:creationId xmlns:p14="http://schemas.microsoft.com/office/powerpoint/2010/main" val="20386812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40583B-9FDB-D81E-1A01-E0A575C3EC28}"/>
              </a:ext>
            </a:extLst>
          </p:cNvPr>
          <p:cNvSpPr>
            <a:spLocks noGrp="1"/>
          </p:cNvSpPr>
          <p:nvPr>
            <p:ph type="dt" sz="half" idx="10"/>
          </p:nvPr>
        </p:nvSpPr>
        <p:spPr/>
        <p:txBody>
          <a:bodyPr/>
          <a:lstStyle/>
          <a:p>
            <a:fld id="{2A0E7F84-493A-40BE-882D-998474CE4696}" type="datetime1">
              <a:rPr lang="en-US" smtClean="0"/>
              <a:t>4/3/2025</a:t>
            </a:fld>
            <a:endParaRPr lang="en-US"/>
          </a:p>
        </p:txBody>
      </p:sp>
      <p:sp>
        <p:nvSpPr>
          <p:cNvPr id="3" name="Footer Placeholder 2">
            <a:extLst>
              <a:ext uri="{FF2B5EF4-FFF2-40B4-BE49-F238E27FC236}">
                <a16:creationId xmlns:a16="http://schemas.microsoft.com/office/drawing/2014/main" id="{635B3137-C840-A050-19DA-C0CAB02242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3C2F7E-BBAD-E8F2-BF74-CA6C6AA9F77B}"/>
              </a:ext>
            </a:extLst>
          </p:cNvPr>
          <p:cNvSpPr>
            <a:spLocks noGrp="1"/>
          </p:cNvSpPr>
          <p:nvPr>
            <p:ph type="sldNum" sz="quarter" idx="12"/>
          </p:nvPr>
        </p:nvSpPr>
        <p:spPr/>
        <p:txBody>
          <a:bodyPr/>
          <a:lstStyle/>
          <a:p>
            <a:fld id="{2461768D-514C-464D-A5F5-F2B064DC253E}" type="slidenum">
              <a:rPr lang="en-US" smtClean="0"/>
              <a:t>‹#›</a:t>
            </a:fld>
            <a:endParaRPr lang="en-US"/>
          </a:p>
        </p:txBody>
      </p:sp>
    </p:spTree>
    <p:extLst>
      <p:ext uri="{BB962C8B-B14F-4D97-AF65-F5344CB8AC3E}">
        <p14:creationId xmlns:p14="http://schemas.microsoft.com/office/powerpoint/2010/main" val="14481601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8E0D5-4B84-2920-EACD-6FA08A7476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6AD1B4-7572-B2E4-00A5-8C35BB4817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47F737-8F4A-975D-F451-3E54C7E4C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3F4B9A-3796-52BD-A868-8A90DCC45F0E}"/>
              </a:ext>
            </a:extLst>
          </p:cNvPr>
          <p:cNvSpPr>
            <a:spLocks noGrp="1"/>
          </p:cNvSpPr>
          <p:nvPr>
            <p:ph type="dt" sz="half" idx="10"/>
          </p:nvPr>
        </p:nvSpPr>
        <p:spPr/>
        <p:txBody>
          <a:bodyPr/>
          <a:lstStyle/>
          <a:p>
            <a:fld id="{122263AB-08DC-4359-AAB7-D36A5453DA0A}" type="datetime1">
              <a:rPr lang="en-US" smtClean="0"/>
              <a:t>4/3/2025</a:t>
            </a:fld>
            <a:endParaRPr lang="en-US"/>
          </a:p>
        </p:txBody>
      </p:sp>
      <p:sp>
        <p:nvSpPr>
          <p:cNvPr id="6" name="Footer Placeholder 5">
            <a:extLst>
              <a:ext uri="{FF2B5EF4-FFF2-40B4-BE49-F238E27FC236}">
                <a16:creationId xmlns:a16="http://schemas.microsoft.com/office/drawing/2014/main" id="{F643499B-39BB-BE38-C253-68E5A7BBA9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B3DF0B-D68B-2823-3B86-3D0B96DFC4EF}"/>
              </a:ext>
            </a:extLst>
          </p:cNvPr>
          <p:cNvSpPr>
            <a:spLocks noGrp="1"/>
          </p:cNvSpPr>
          <p:nvPr>
            <p:ph type="sldNum" sz="quarter" idx="12"/>
          </p:nvPr>
        </p:nvSpPr>
        <p:spPr/>
        <p:txBody>
          <a:bodyPr/>
          <a:lstStyle/>
          <a:p>
            <a:fld id="{2461768D-514C-464D-A5F5-F2B064DC253E}" type="slidenum">
              <a:rPr lang="en-US" smtClean="0"/>
              <a:t>‹#›</a:t>
            </a:fld>
            <a:endParaRPr lang="en-US"/>
          </a:p>
        </p:txBody>
      </p:sp>
    </p:spTree>
    <p:extLst>
      <p:ext uri="{BB962C8B-B14F-4D97-AF65-F5344CB8AC3E}">
        <p14:creationId xmlns:p14="http://schemas.microsoft.com/office/powerpoint/2010/main" val="30989560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C245-E132-9915-2A73-7A122F711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1C5292-1A93-FD0D-CB45-8C99C96E36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0842ED-BE03-B964-90E5-0B7FE26E6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6D7229-CDC3-E446-DDCB-4403FF679330}"/>
              </a:ext>
            </a:extLst>
          </p:cNvPr>
          <p:cNvSpPr>
            <a:spLocks noGrp="1"/>
          </p:cNvSpPr>
          <p:nvPr>
            <p:ph type="dt" sz="half" idx="10"/>
          </p:nvPr>
        </p:nvSpPr>
        <p:spPr/>
        <p:txBody>
          <a:bodyPr/>
          <a:lstStyle/>
          <a:p>
            <a:fld id="{051D1FAA-2FF3-43FC-9861-A32EBBCE3D94}" type="datetime1">
              <a:rPr lang="en-US" smtClean="0"/>
              <a:t>4/3/2025</a:t>
            </a:fld>
            <a:endParaRPr lang="en-US"/>
          </a:p>
        </p:txBody>
      </p:sp>
      <p:sp>
        <p:nvSpPr>
          <p:cNvPr id="6" name="Footer Placeholder 5">
            <a:extLst>
              <a:ext uri="{FF2B5EF4-FFF2-40B4-BE49-F238E27FC236}">
                <a16:creationId xmlns:a16="http://schemas.microsoft.com/office/drawing/2014/main" id="{3603D666-A864-2FD0-B4C8-65AE5AB36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717923-F393-8BF9-BD70-F9A0E889719B}"/>
              </a:ext>
            </a:extLst>
          </p:cNvPr>
          <p:cNvSpPr>
            <a:spLocks noGrp="1"/>
          </p:cNvSpPr>
          <p:nvPr>
            <p:ph type="sldNum" sz="quarter" idx="12"/>
          </p:nvPr>
        </p:nvSpPr>
        <p:spPr/>
        <p:txBody>
          <a:bodyPr/>
          <a:lstStyle/>
          <a:p>
            <a:fld id="{2461768D-514C-464D-A5F5-F2B064DC253E}" type="slidenum">
              <a:rPr lang="en-US" smtClean="0"/>
              <a:t>‹#›</a:t>
            </a:fld>
            <a:endParaRPr lang="en-US"/>
          </a:p>
        </p:txBody>
      </p:sp>
    </p:spTree>
    <p:extLst>
      <p:ext uri="{BB962C8B-B14F-4D97-AF65-F5344CB8AC3E}">
        <p14:creationId xmlns:p14="http://schemas.microsoft.com/office/powerpoint/2010/main" val="3862604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02EF3-D0C0-CE92-4921-161CF1291A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07DE51-167F-8226-45E1-047D611DD4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74AB67-E007-87CB-DDC1-BF5568C0D89F}"/>
              </a:ext>
            </a:extLst>
          </p:cNvPr>
          <p:cNvSpPr>
            <a:spLocks noGrp="1"/>
          </p:cNvSpPr>
          <p:nvPr>
            <p:ph type="dt" sz="half" idx="10"/>
          </p:nvPr>
        </p:nvSpPr>
        <p:spPr/>
        <p:txBody>
          <a:bodyPr/>
          <a:lstStyle/>
          <a:p>
            <a:fld id="{D4152E30-5DA7-4671-A3A1-D09F13D5135A}" type="datetime1">
              <a:rPr lang="en-US" smtClean="0"/>
              <a:t>4/3/2025</a:t>
            </a:fld>
            <a:endParaRPr lang="en-US"/>
          </a:p>
        </p:txBody>
      </p:sp>
      <p:sp>
        <p:nvSpPr>
          <p:cNvPr id="5" name="Footer Placeholder 4">
            <a:extLst>
              <a:ext uri="{FF2B5EF4-FFF2-40B4-BE49-F238E27FC236}">
                <a16:creationId xmlns:a16="http://schemas.microsoft.com/office/drawing/2014/main" id="{1147197F-383F-BDAF-4A20-67B7B7B397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DA5CE-8E9A-2358-3A83-B53CDD4F9768}"/>
              </a:ext>
            </a:extLst>
          </p:cNvPr>
          <p:cNvSpPr>
            <a:spLocks noGrp="1"/>
          </p:cNvSpPr>
          <p:nvPr>
            <p:ph type="sldNum" sz="quarter" idx="12"/>
          </p:nvPr>
        </p:nvSpPr>
        <p:spPr/>
        <p:txBody>
          <a:bodyPr/>
          <a:lstStyle/>
          <a:p>
            <a:fld id="{2461768D-514C-464D-A5F5-F2B064DC253E}" type="slidenum">
              <a:rPr lang="en-US" smtClean="0"/>
              <a:t>‹#›</a:t>
            </a:fld>
            <a:endParaRPr lang="en-US"/>
          </a:p>
        </p:txBody>
      </p:sp>
    </p:spTree>
    <p:extLst>
      <p:ext uri="{BB962C8B-B14F-4D97-AF65-F5344CB8AC3E}">
        <p14:creationId xmlns:p14="http://schemas.microsoft.com/office/powerpoint/2010/main" val="8130286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B415CF-78D0-C05E-78E6-8E3CB8EB3C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984EFF-5058-9D67-0915-3F6A305D3F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E8CDFD-0923-DFD6-6E6C-4ABBF1A52C84}"/>
              </a:ext>
            </a:extLst>
          </p:cNvPr>
          <p:cNvSpPr>
            <a:spLocks noGrp="1"/>
          </p:cNvSpPr>
          <p:nvPr>
            <p:ph type="dt" sz="half" idx="10"/>
          </p:nvPr>
        </p:nvSpPr>
        <p:spPr/>
        <p:txBody>
          <a:bodyPr/>
          <a:lstStyle/>
          <a:p>
            <a:fld id="{B7C89B90-0BC7-44B4-AB48-A4DFEC994AF6}" type="datetime1">
              <a:rPr lang="en-US" smtClean="0"/>
              <a:t>4/3/2025</a:t>
            </a:fld>
            <a:endParaRPr lang="en-US"/>
          </a:p>
        </p:txBody>
      </p:sp>
      <p:sp>
        <p:nvSpPr>
          <p:cNvPr id="5" name="Footer Placeholder 4">
            <a:extLst>
              <a:ext uri="{FF2B5EF4-FFF2-40B4-BE49-F238E27FC236}">
                <a16:creationId xmlns:a16="http://schemas.microsoft.com/office/drawing/2014/main" id="{A8CEEBE6-4742-1C33-C6DF-1C7DA9214C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24083-7CF1-E16D-AFE2-D6E027A57095}"/>
              </a:ext>
            </a:extLst>
          </p:cNvPr>
          <p:cNvSpPr>
            <a:spLocks noGrp="1"/>
          </p:cNvSpPr>
          <p:nvPr>
            <p:ph type="sldNum" sz="quarter" idx="12"/>
          </p:nvPr>
        </p:nvSpPr>
        <p:spPr/>
        <p:txBody>
          <a:bodyPr/>
          <a:lstStyle/>
          <a:p>
            <a:fld id="{2461768D-514C-464D-A5F5-F2B064DC253E}" type="slidenum">
              <a:rPr lang="en-US" smtClean="0"/>
              <a:t>‹#›</a:t>
            </a:fld>
            <a:endParaRPr lang="en-US"/>
          </a:p>
        </p:txBody>
      </p:sp>
    </p:spTree>
    <p:extLst>
      <p:ext uri="{BB962C8B-B14F-4D97-AF65-F5344CB8AC3E}">
        <p14:creationId xmlns:p14="http://schemas.microsoft.com/office/powerpoint/2010/main" val="172472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0C286-CB60-A31C-8D58-65656DDBE7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A8F32D-A966-C6EB-F307-C3EC87627F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440FA7-1BAA-CE45-739D-13B2AA3B12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A96AE7-663D-37B5-2EBF-293C821A1F75}"/>
              </a:ext>
            </a:extLst>
          </p:cNvPr>
          <p:cNvSpPr>
            <a:spLocks noGrp="1"/>
          </p:cNvSpPr>
          <p:nvPr>
            <p:ph type="dt" sz="half" idx="10"/>
          </p:nvPr>
        </p:nvSpPr>
        <p:spPr/>
        <p:txBody>
          <a:bodyPr/>
          <a:lstStyle/>
          <a:p>
            <a:fld id="{D948B17B-E9CE-467E-B9C6-4ED59A6B023A}" type="datetimeFigureOut">
              <a:rPr lang="en-US" smtClean="0"/>
              <a:t>4/3/2025</a:t>
            </a:fld>
            <a:endParaRPr lang="en-US"/>
          </a:p>
        </p:txBody>
      </p:sp>
      <p:sp>
        <p:nvSpPr>
          <p:cNvPr id="6" name="Footer Placeholder 5">
            <a:extLst>
              <a:ext uri="{FF2B5EF4-FFF2-40B4-BE49-F238E27FC236}">
                <a16:creationId xmlns:a16="http://schemas.microsoft.com/office/drawing/2014/main" id="{4814B764-0964-9AE6-633D-E1987BB98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03503B-FE12-A7E4-0225-3D1010C44C18}"/>
              </a:ext>
            </a:extLst>
          </p:cNvPr>
          <p:cNvSpPr>
            <a:spLocks noGrp="1"/>
          </p:cNvSpPr>
          <p:nvPr>
            <p:ph type="sldNum" sz="quarter" idx="12"/>
          </p:nvPr>
        </p:nvSpPr>
        <p:spPr/>
        <p:txBody>
          <a:bodyPr/>
          <a:lstStyle/>
          <a:p>
            <a:fld id="{3234CF96-C8DA-483F-8036-90DE778CC7D5}" type="slidenum">
              <a:rPr lang="en-US" smtClean="0"/>
              <a:t>‹#›</a:t>
            </a:fld>
            <a:endParaRPr lang="en-US"/>
          </a:p>
        </p:txBody>
      </p:sp>
    </p:spTree>
    <p:extLst>
      <p:ext uri="{BB962C8B-B14F-4D97-AF65-F5344CB8AC3E}">
        <p14:creationId xmlns:p14="http://schemas.microsoft.com/office/powerpoint/2010/main" val="38639344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7CD3B-8927-E6A6-A370-6B0FE0A1AB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AC12D9-445F-9A5E-4405-B216BC4BFF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392D32-1A0E-7CB3-7602-870BF445FEF4}"/>
              </a:ext>
            </a:extLst>
          </p:cNvPr>
          <p:cNvSpPr>
            <a:spLocks noGrp="1"/>
          </p:cNvSpPr>
          <p:nvPr>
            <p:ph type="dt" sz="half" idx="10"/>
          </p:nvPr>
        </p:nvSpPr>
        <p:spPr/>
        <p:txBody>
          <a:bodyPr/>
          <a:lstStyle/>
          <a:p>
            <a:fld id="{B2CF6A90-BB18-453A-88AE-F94581AA240E}" type="datetimeFigureOut">
              <a:rPr lang="en-US" smtClean="0"/>
              <a:t>4/3/2025</a:t>
            </a:fld>
            <a:endParaRPr lang="en-US"/>
          </a:p>
        </p:txBody>
      </p:sp>
      <p:sp>
        <p:nvSpPr>
          <p:cNvPr id="5" name="Footer Placeholder 4">
            <a:extLst>
              <a:ext uri="{FF2B5EF4-FFF2-40B4-BE49-F238E27FC236}">
                <a16:creationId xmlns:a16="http://schemas.microsoft.com/office/drawing/2014/main" id="{0EA9117F-CC10-50F5-20E3-79539AB43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B93FB5-F6F9-ECF5-C311-63C0952E39EE}"/>
              </a:ext>
            </a:extLst>
          </p:cNvPr>
          <p:cNvSpPr>
            <a:spLocks noGrp="1"/>
          </p:cNvSpPr>
          <p:nvPr>
            <p:ph type="sldNum" sz="quarter" idx="12"/>
          </p:nvPr>
        </p:nvSpPr>
        <p:spPr/>
        <p:txBody>
          <a:bodyPr/>
          <a:lstStyle/>
          <a:p>
            <a:fld id="{8E338834-73A3-4B87-B1BB-207D8B37FA93}" type="slidenum">
              <a:rPr lang="en-US" smtClean="0"/>
              <a:t>‹#›</a:t>
            </a:fld>
            <a:endParaRPr lang="en-US"/>
          </a:p>
        </p:txBody>
      </p:sp>
    </p:spTree>
    <p:extLst>
      <p:ext uri="{BB962C8B-B14F-4D97-AF65-F5344CB8AC3E}">
        <p14:creationId xmlns:p14="http://schemas.microsoft.com/office/powerpoint/2010/main" val="32714465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C1AA-CE7A-292F-5319-7DFD3B5898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6281DB-2AF5-0027-CAD4-6BFA6D0C8C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B4AFC-553B-3E0B-20F0-2BB9E91C93A0}"/>
              </a:ext>
            </a:extLst>
          </p:cNvPr>
          <p:cNvSpPr>
            <a:spLocks noGrp="1"/>
          </p:cNvSpPr>
          <p:nvPr>
            <p:ph type="dt" sz="half" idx="10"/>
          </p:nvPr>
        </p:nvSpPr>
        <p:spPr/>
        <p:txBody>
          <a:bodyPr/>
          <a:lstStyle/>
          <a:p>
            <a:fld id="{B2CF6A90-BB18-453A-88AE-F94581AA240E}" type="datetimeFigureOut">
              <a:rPr lang="en-US" smtClean="0"/>
              <a:t>4/3/2025</a:t>
            </a:fld>
            <a:endParaRPr lang="en-US"/>
          </a:p>
        </p:txBody>
      </p:sp>
      <p:sp>
        <p:nvSpPr>
          <p:cNvPr id="5" name="Footer Placeholder 4">
            <a:extLst>
              <a:ext uri="{FF2B5EF4-FFF2-40B4-BE49-F238E27FC236}">
                <a16:creationId xmlns:a16="http://schemas.microsoft.com/office/drawing/2014/main" id="{B5ADD6B4-93BD-C173-C6A0-D7DE6F7B8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8B319-6009-9535-5C3A-2C530AA63226}"/>
              </a:ext>
            </a:extLst>
          </p:cNvPr>
          <p:cNvSpPr>
            <a:spLocks noGrp="1"/>
          </p:cNvSpPr>
          <p:nvPr>
            <p:ph type="sldNum" sz="quarter" idx="12"/>
          </p:nvPr>
        </p:nvSpPr>
        <p:spPr/>
        <p:txBody>
          <a:bodyPr/>
          <a:lstStyle/>
          <a:p>
            <a:fld id="{8E338834-73A3-4B87-B1BB-207D8B37FA93}" type="slidenum">
              <a:rPr lang="en-US" smtClean="0"/>
              <a:t>‹#›</a:t>
            </a:fld>
            <a:endParaRPr lang="en-US"/>
          </a:p>
        </p:txBody>
      </p:sp>
    </p:spTree>
    <p:extLst>
      <p:ext uri="{BB962C8B-B14F-4D97-AF65-F5344CB8AC3E}">
        <p14:creationId xmlns:p14="http://schemas.microsoft.com/office/powerpoint/2010/main" val="33823686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7B69-BACE-62C7-377E-13ADE411B6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4C41CE-6EC6-F571-86F9-C34EF0C108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146BDD-5410-7EC3-2184-A3119E27D46A}"/>
              </a:ext>
            </a:extLst>
          </p:cNvPr>
          <p:cNvSpPr>
            <a:spLocks noGrp="1"/>
          </p:cNvSpPr>
          <p:nvPr>
            <p:ph type="dt" sz="half" idx="10"/>
          </p:nvPr>
        </p:nvSpPr>
        <p:spPr/>
        <p:txBody>
          <a:bodyPr/>
          <a:lstStyle/>
          <a:p>
            <a:fld id="{B2CF6A90-BB18-453A-88AE-F94581AA240E}" type="datetimeFigureOut">
              <a:rPr lang="en-US" smtClean="0"/>
              <a:t>4/3/2025</a:t>
            </a:fld>
            <a:endParaRPr lang="en-US"/>
          </a:p>
        </p:txBody>
      </p:sp>
      <p:sp>
        <p:nvSpPr>
          <p:cNvPr id="5" name="Footer Placeholder 4">
            <a:extLst>
              <a:ext uri="{FF2B5EF4-FFF2-40B4-BE49-F238E27FC236}">
                <a16:creationId xmlns:a16="http://schemas.microsoft.com/office/drawing/2014/main" id="{528936B6-1A9B-9B0C-B8AF-3B8A1CD01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EAE01-63CA-AD3B-5063-90B370FDF40F}"/>
              </a:ext>
            </a:extLst>
          </p:cNvPr>
          <p:cNvSpPr>
            <a:spLocks noGrp="1"/>
          </p:cNvSpPr>
          <p:nvPr>
            <p:ph type="sldNum" sz="quarter" idx="12"/>
          </p:nvPr>
        </p:nvSpPr>
        <p:spPr/>
        <p:txBody>
          <a:bodyPr/>
          <a:lstStyle/>
          <a:p>
            <a:fld id="{8E338834-73A3-4B87-B1BB-207D8B37FA93}" type="slidenum">
              <a:rPr lang="en-US" smtClean="0"/>
              <a:t>‹#›</a:t>
            </a:fld>
            <a:endParaRPr lang="en-US"/>
          </a:p>
        </p:txBody>
      </p:sp>
    </p:spTree>
    <p:extLst>
      <p:ext uri="{BB962C8B-B14F-4D97-AF65-F5344CB8AC3E}">
        <p14:creationId xmlns:p14="http://schemas.microsoft.com/office/powerpoint/2010/main" val="4245460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B2D86-71BB-57F5-2687-B904D97498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83E9F1-5E9C-8EEF-93B4-35B44336CF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7DE2E1-1C70-B986-1192-1225F08975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3807BB-33E3-3141-B423-438D4DE4A537}"/>
              </a:ext>
            </a:extLst>
          </p:cNvPr>
          <p:cNvSpPr>
            <a:spLocks noGrp="1"/>
          </p:cNvSpPr>
          <p:nvPr>
            <p:ph type="dt" sz="half" idx="10"/>
          </p:nvPr>
        </p:nvSpPr>
        <p:spPr/>
        <p:txBody>
          <a:bodyPr/>
          <a:lstStyle/>
          <a:p>
            <a:fld id="{B2CF6A90-BB18-453A-88AE-F94581AA240E}" type="datetimeFigureOut">
              <a:rPr lang="en-US" smtClean="0"/>
              <a:t>4/3/2025</a:t>
            </a:fld>
            <a:endParaRPr lang="en-US"/>
          </a:p>
        </p:txBody>
      </p:sp>
      <p:sp>
        <p:nvSpPr>
          <p:cNvPr id="6" name="Footer Placeholder 5">
            <a:extLst>
              <a:ext uri="{FF2B5EF4-FFF2-40B4-BE49-F238E27FC236}">
                <a16:creationId xmlns:a16="http://schemas.microsoft.com/office/drawing/2014/main" id="{0888F9FB-5910-F8C7-8686-9374606E7D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53555-0A67-8C2E-28EA-6A9D3148C360}"/>
              </a:ext>
            </a:extLst>
          </p:cNvPr>
          <p:cNvSpPr>
            <a:spLocks noGrp="1"/>
          </p:cNvSpPr>
          <p:nvPr>
            <p:ph type="sldNum" sz="quarter" idx="12"/>
          </p:nvPr>
        </p:nvSpPr>
        <p:spPr/>
        <p:txBody>
          <a:bodyPr/>
          <a:lstStyle/>
          <a:p>
            <a:fld id="{8E338834-73A3-4B87-B1BB-207D8B37FA93}" type="slidenum">
              <a:rPr lang="en-US" smtClean="0"/>
              <a:t>‹#›</a:t>
            </a:fld>
            <a:endParaRPr lang="en-US"/>
          </a:p>
        </p:txBody>
      </p:sp>
    </p:spTree>
    <p:extLst>
      <p:ext uri="{BB962C8B-B14F-4D97-AF65-F5344CB8AC3E}">
        <p14:creationId xmlns:p14="http://schemas.microsoft.com/office/powerpoint/2010/main" val="2233504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001F-DADB-C4AD-4C5E-C57C674324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662B3-3721-AD85-4C81-F547009583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A38099-9E2D-4362-17EB-18D836AB86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596FB3-BB9A-4298-5917-ED1DD3153B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290F1E-C135-9182-8CC9-5EE858ADE5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9C8961-45B1-24ED-758F-E3DB7D177B7A}"/>
              </a:ext>
            </a:extLst>
          </p:cNvPr>
          <p:cNvSpPr>
            <a:spLocks noGrp="1"/>
          </p:cNvSpPr>
          <p:nvPr>
            <p:ph type="dt" sz="half" idx="10"/>
          </p:nvPr>
        </p:nvSpPr>
        <p:spPr/>
        <p:txBody>
          <a:bodyPr/>
          <a:lstStyle/>
          <a:p>
            <a:fld id="{B2CF6A90-BB18-453A-88AE-F94581AA240E}" type="datetimeFigureOut">
              <a:rPr lang="en-US" smtClean="0"/>
              <a:t>4/3/2025</a:t>
            </a:fld>
            <a:endParaRPr lang="en-US"/>
          </a:p>
        </p:txBody>
      </p:sp>
      <p:sp>
        <p:nvSpPr>
          <p:cNvPr id="8" name="Footer Placeholder 7">
            <a:extLst>
              <a:ext uri="{FF2B5EF4-FFF2-40B4-BE49-F238E27FC236}">
                <a16:creationId xmlns:a16="http://schemas.microsoft.com/office/drawing/2014/main" id="{FD02724C-6C75-6E70-B30C-1641A19E19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64CA93-38A8-4BAE-CCB7-BBFBFBBBFC57}"/>
              </a:ext>
            </a:extLst>
          </p:cNvPr>
          <p:cNvSpPr>
            <a:spLocks noGrp="1"/>
          </p:cNvSpPr>
          <p:nvPr>
            <p:ph type="sldNum" sz="quarter" idx="12"/>
          </p:nvPr>
        </p:nvSpPr>
        <p:spPr/>
        <p:txBody>
          <a:bodyPr/>
          <a:lstStyle/>
          <a:p>
            <a:fld id="{8E338834-73A3-4B87-B1BB-207D8B37FA93}" type="slidenum">
              <a:rPr lang="en-US" smtClean="0"/>
              <a:t>‹#›</a:t>
            </a:fld>
            <a:endParaRPr lang="en-US"/>
          </a:p>
        </p:txBody>
      </p:sp>
    </p:spTree>
    <p:extLst>
      <p:ext uri="{BB962C8B-B14F-4D97-AF65-F5344CB8AC3E}">
        <p14:creationId xmlns:p14="http://schemas.microsoft.com/office/powerpoint/2010/main" val="2727612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2C51C-81B6-FAA3-EE05-09EFD24CF8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FDC155-741C-66B0-B5B6-C149617C6383}"/>
              </a:ext>
            </a:extLst>
          </p:cNvPr>
          <p:cNvSpPr>
            <a:spLocks noGrp="1"/>
          </p:cNvSpPr>
          <p:nvPr>
            <p:ph type="dt" sz="half" idx="10"/>
          </p:nvPr>
        </p:nvSpPr>
        <p:spPr/>
        <p:txBody>
          <a:bodyPr/>
          <a:lstStyle/>
          <a:p>
            <a:fld id="{B2CF6A90-BB18-453A-88AE-F94581AA240E}" type="datetimeFigureOut">
              <a:rPr lang="en-US" smtClean="0"/>
              <a:t>4/3/2025</a:t>
            </a:fld>
            <a:endParaRPr lang="en-US"/>
          </a:p>
        </p:txBody>
      </p:sp>
      <p:sp>
        <p:nvSpPr>
          <p:cNvPr id="4" name="Footer Placeholder 3">
            <a:extLst>
              <a:ext uri="{FF2B5EF4-FFF2-40B4-BE49-F238E27FC236}">
                <a16:creationId xmlns:a16="http://schemas.microsoft.com/office/drawing/2014/main" id="{C66B9C3D-2C7A-752A-A26C-8F64DA1E6E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6B9EEE-CEBC-6D35-D345-90F5C844F1AB}"/>
              </a:ext>
            </a:extLst>
          </p:cNvPr>
          <p:cNvSpPr>
            <a:spLocks noGrp="1"/>
          </p:cNvSpPr>
          <p:nvPr>
            <p:ph type="sldNum" sz="quarter" idx="12"/>
          </p:nvPr>
        </p:nvSpPr>
        <p:spPr/>
        <p:txBody>
          <a:bodyPr/>
          <a:lstStyle/>
          <a:p>
            <a:fld id="{8E338834-73A3-4B87-B1BB-207D8B37FA93}" type="slidenum">
              <a:rPr lang="en-US" smtClean="0"/>
              <a:t>‹#›</a:t>
            </a:fld>
            <a:endParaRPr lang="en-US"/>
          </a:p>
        </p:txBody>
      </p:sp>
    </p:spTree>
    <p:extLst>
      <p:ext uri="{BB962C8B-B14F-4D97-AF65-F5344CB8AC3E}">
        <p14:creationId xmlns:p14="http://schemas.microsoft.com/office/powerpoint/2010/main" val="171566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54B54-E9D4-BBB8-6516-E0752DCE4908}"/>
              </a:ext>
            </a:extLst>
          </p:cNvPr>
          <p:cNvSpPr>
            <a:spLocks noGrp="1"/>
          </p:cNvSpPr>
          <p:nvPr>
            <p:ph type="dt" sz="half" idx="10"/>
          </p:nvPr>
        </p:nvSpPr>
        <p:spPr/>
        <p:txBody>
          <a:bodyPr/>
          <a:lstStyle/>
          <a:p>
            <a:fld id="{B2CF6A90-BB18-453A-88AE-F94581AA240E}" type="datetimeFigureOut">
              <a:rPr lang="en-US" smtClean="0"/>
              <a:t>4/3/2025</a:t>
            </a:fld>
            <a:endParaRPr lang="en-US"/>
          </a:p>
        </p:txBody>
      </p:sp>
      <p:sp>
        <p:nvSpPr>
          <p:cNvPr id="3" name="Footer Placeholder 2">
            <a:extLst>
              <a:ext uri="{FF2B5EF4-FFF2-40B4-BE49-F238E27FC236}">
                <a16:creationId xmlns:a16="http://schemas.microsoft.com/office/drawing/2014/main" id="{C6F0AA41-AB8F-F0CD-664A-36791971DF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977587-7391-4A4E-CFA8-1682ABD36D8D}"/>
              </a:ext>
            </a:extLst>
          </p:cNvPr>
          <p:cNvSpPr>
            <a:spLocks noGrp="1"/>
          </p:cNvSpPr>
          <p:nvPr>
            <p:ph type="sldNum" sz="quarter" idx="12"/>
          </p:nvPr>
        </p:nvSpPr>
        <p:spPr/>
        <p:txBody>
          <a:bodyPr/>
          <a:lstStyle/>
          <a:p>
            <a:fld id="{8E338834-73A3-4B87-B1BB-207D8B37FA93}" type="slidenum">
              <a:rPr lang="en-US" smtClean="0"/>
              <a:t>‹#›</a:t>
            </a:fld>
            <a:endParaRPr lang="en-US"/>
          </a:p>
        </p:txBody>
      </p:sp>
    </p:spTree>
    <p:extLst>
      <p:ext uri="{BB962C8B-B14F-4D97-AF65-F5344CB8AC3E}">
        <p14:creationId xmlns:p14="http://schemas.microsoft.com/office/powerpoint/2010/main" val="29458290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9ACD2-D58D-3ABC-CF20-A0B7742D0A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AF8A67-3EA0-1D3A-104B-9C41B26D97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9ECFD-21A3-6E12-F7B2-28AF9F10F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6EA870-E6D3-460B-43B3-7C6C91FF36B8}"/>
              </a:ext>
            </a:extLst>
          </p:cNvPr>
          <p:cNvSpPr>
            <a:spLocks noGrp="1"/>
          </p:cNvSpPr>
          <p:nvPr>
            <p:ph type="dt" sz="half" idx="10"/>
          </p:nvPr>
        </p:nvSpPr>
        <p:spPr/>
        <p:txBody>
          <a:bodyPr/>
          <a:lstStyle/>
          <a:p>
            <a:fld id="{B2CF6A90-BB18-453A-88AE-F94581AA240E}" type="datetimeFigureOut">
              <a:rPr lang="en-US" smtClean="0"/>
              <a:t>4/3/2025</a:t>
            </a:fld>
            <a:endParaRPr lang="en-US"/>
          </a:p>
        </p:txBody>
      </p:sp>
      <p:sp>
        <p:nvSpPr>
          <p:cNvPr id="6" name="Footer Placeholder 5">
            <a:extLst>
              <a:ext uri="{FF2B5EF4-FFF2-40B4-BE49-F238E27FC236}">
                <a16:creationId xmlns:a16="http://schemas.microsoft.com/office/drawing/2014/main" id="{57C13A00-4D00-2719-72A9-2828EBB54B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3FABDB-7A08-EB0B-6CA9-30B983D78CC8}"/>
              </a:ext>
            </a:extLst>
          </p:cNvPr>
          <p:cNvSpPr>
            <a:spLocks noGrp="1"/>
          </p:cNvSpPr>
          <p:nvPr>
            <p:ph type="sldNum" sz="quarter" idx="12"/>
          </p:nvPr>
        </p:nvSpPr>
        <p:spPr/>
        <p:txBody>
          <a:bodyPr/>
          <a:lstStyle/>
          <a:p>
            <a:fld id="{8E338834-73A3-4B87-B1BB-207D8B37FA93}" type="slidenum">
              <a:rPr lang="en-US" smtClean="0"/>
              <a:t>‹#›</a:t>
            </a:fld>
            <a:endParaRPr lang="en-US"/>
          </a:p>
        </p:txBody>
      </p:sp>
    </p:spTree>
    <p:extLst>
      <p:ext uri="{BB962C8B-B14F-4D97-AF65-F5344CB8AC3E}">
        <p14:creationId xmlns:p14="http://schemas.microsoft.com/office/powerpoint/2010/main" val="11789527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19FB-F548-1994-1D59-DF5D787D13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E1FDF1-A484-B85E-BB27-1047C9030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C7EF96-E1E5-7707-BFEE-F8EF01A5EC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3BBB3C-FF98-8168-58E8-F86BB5469518}"/>
              </a:ext>
            </a:extLst>
          </p:cNvPr>
          <p:cNvSpPr>
            <a:spLocks noGrp="1"/>
          </p:cNvSpPr>
          <p:nvPr>
            <p:ph type="dt" sz="half" idx="10"/>
          </p:nvPr>
        </p:nvSpPr>
        <p:spPr/>
        <p:txBody>
          <a:bodyPr/>
          <a:lstStyle/>
          <a:p>
            <a:fld id="{B2CF6A90-BB18-453A-88AE-F94581AA240E}" type="datetimeFigureOut">
              <a:rPr lang="en-US" smtClean="0"/>
              <a:t>4/3/2025</a:t>
            </a:fld>
            <a:endParaRPr lang="en-US"/>
          </a:p>
        </p:txBody>
      </p:sp>
      <p:sp>
        <p:nvSpPr>
          <p:cNvPr id="6" name="Footer Placeholder 5">
            <a:extLst>
              <a:ext uri="{FF2B5EF4-FFF2-40B4-BE49-F238E27FC236}">
                <a16:creationId xmlns:a16="http://schemas.microsoft.com/office/drawing/2014/main" id="{5C92750A-23AA-2BBE-3A0B-A59EF12F6B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1B5753-C48D-9AC8-D528-8046E5178F4D}"/>
              </a:ext>
            </a:extLst>
          </p:cNvPr>
          <p:cNvSpPr>
            <a:spLocks noGrp="1"/>
          </p:cNvSpPr>
          <p:nvPr>
            <p:ph type="sldNum" sz="quarter" idx="12"/>
          </p:nvPr>
        </p:nvSpPr>
        <p:spPr/>
        <p:txBody>
          <a:bodyPr/>
          <a:lstStyle/>
          <a:p>
            <a:fld id="{8E338834-73A3-4B87-B1BB-207D8B37FA93}" type="slidenum">
              <a:rPr lang="en-US" smtClean="0"/>
              <a:t>‹#›</a:t>
            </a:fld>
            <a:endParaRPr lang="en-US"/>
          </a:p>
        </p:txBody>
      </p:sp>
    </p:spTree>
    <p:extLst>
      <p:ext uri="{BB962C8B-B14F-4D97-AF65-F5344CB8AC3E}">
        <p14:creationId xmlns:p14="http://schemas.microsoft.com/office/powerpoint/2010/main" val="5985154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76BB-F04F-8C8B-B7F7-9F09C009AC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A4824D-5E85-030B-79E2-C86F6E4BFE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3A519-8F54-7AF9-10DB-0E9F5732068F}"/>
              </a:ext>
            </a:extLst>
          </p:cNvPr>
          <p:cNvSpPr>
            <a:spLocks noGrp="1"/>
          </p:cNvSpPr>
          <p:nvPr>
            <p:ph type="dt" sz="half" idx="10"/>
          </p:nvPr>
        </p:nvSpPr>
        <p:spPr/>
        <p:txBody>
          <a:bodyPr/>
          <a:lstStyle/>
          <a:p>
            <a:fld id="{B2CF6A90-BB18-453A-88AE-F94581AA240E}" type="datetimeFigureOut">
              <a:rPr lang="en-US" smtClean="0"/>
              <a:t>4/3/2025</a:t>
            </a:fld>
            <a:endParaRPr lang="en-US"/>
          </a:p>
        </p:txBody>
      </p:sp>
      <p:sp>
        <p:nvSpPr>
          <p:cNvPr id="5" name="Footer Placeholder 4">
            <a:extLst>
              <a:ext uri="{FF2B5EF4-FFF2-40B4-BE49-F238E27FC236}">
                <a16:creationId xmlns:a16="http://schemas.microsoft.com/office/drawing/2014/main" id="{BAEFF8CC-8EC5-F0B9-8297-4964AB343B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7A8A4-A62B-6CD2-8F9C-901C429A9B7F}"/>
              </a:ext>
            </a:extLst>
          </p:cNvPr>
          <p:cNvSpPr>
            <a:spLocks noGrp="1"/>
          </p:cNvSpPr>
          <p:nvPr>
            <p:ph type="sldNum" sz="quarter" idx="12"/>
          </p:nvPr>
        </p:nvSpPr>
        <p:spPr/>
        <p:txBody>
          <a:bodyPr/>
          <a:lstStyle/>
          <a:p>
            <a:fld id="{8E338834-73A3-4B87-B1BB-207D8B37FA93}" type="slidenum">
              <a:rPr lang="en-US" smtClean="0"/>
              <a:t>‹#›</a:t>
            </a:fld>
            <a:endParaRPr lang="en-US"/>
          </a:p>
        </p:txBody>
      </p:sp>
    </p:spTree>
    <p:extLst>
      <p:ext uri="{BB962C8B-B14F-4D97-AF65-F5344CB8AC3E}">
        <p14:creationId xmlns:p14="http://schemas.microsoft.com/office/powerpoint/2010/main" val="250683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B2E7-F6C6-881F-394E-56300346D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1FCD20-E45F-29C0-8B2B-46AA1CFB7D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B54F7F-F99B-9C62-4CF0-FCA4D26560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B86EBE-9AF4-CAA4-0D19-FB8914378C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10AF65-475B-F287-BCA1-B81FC9947E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BA4A77-ABC2-1D4B-6D65-4CFE7F388D66}"/>
              </a:ext>
            </a:extLst>
          </p:cNvPr>
          <p:cNvSpPr>
            <a:spLocks noGrp="1"/>
          </p:cNvSpPr>
          <p:nvPr>
            <p:ph type="dt" sz="half" idx="10"/>
          </p:nvPr>
        </p:nvSpPr>
        <p:spPr/>
        <p:txBody>
          <a:bodyPr/>
          <a:lstStyle/>
          <a:p>
            <a:fld id="{D948B17B-E9CE-467E-B9C6-4ED59A6B023A}" type="datetimeFigureOut">
              <a:rPr lang="en-US" smtClean="0"/>
              <a:t>4/3/2025</a:t>
            </a:fld>
            <a:endParaRPr lang="en-US"/>
          </a:p>
        </p:txBody>
      </p:sp>
      <p:sp>
        <p:nvSpPr>
          <p:cNvPr id="8" name="Footer Placeholder 7">
            <a:extLst>
              <a:ext uri="{FF2B5EF4-FFF2-40B4-BE49-F238E27FC236}">
                <a16:creationId xmlns:a16="http://schemas.microsoft.com/office/drawing/2014/main" id="{BDA82B0D-6905-0ED2-6A08-B7572450AC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C13131-832C-DFC6-1B16-E989DF508B3C}"/>
              </a:ext>
            </a:extLst>
          </p:cNvPr>
          <p:cNvSpPr>
            <a:spLocks noGrp="1"/>
          </p:cNvSpPr>
          <p:nvPr>
            <p:ph type="sldNum" sz="quarter" idx="12"/>
          </p:nvPr>
        </p:nvSpPr>
        <p:spPr/>
        <p:txBody>
          <a:bodyPr/>
          <a:lstStyle/>
          <a:p>
            <a:fld id="{3234CF96-C8DA-483F-8036-90DE778CC7D5}" type="slidenum">
              <a:rPr lang="en-US" smtClean="0"/>
              <a:t>‹#›</a:t>
            </a:fld>
            <a:endParaRPr lang="en-US"/>
          </a:p>
        </p:txBody>
      </p:sp>
    </p:spTree>
    <p:extLst>
      <p:ext uri="{BB962C8B-B14F-4D97-AF65-F5344CB8AC3E}">
        <p14:creationId xmlns:p14="http://schemas.microsoft.com/office/powerpoint/2010/main" val="25860283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07B941-3810-7677-C241-898D3BF0ED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111FAA-7618-0639-1836-6251CAB57A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D4648-CD32-1845-4231-3C56B9D22057}"/>
              </a:ext>
            </a:extLst>
          </p:cNvPr>
          <p:cNvSpPr>
            <a:spLocks noGrp="1"/>
          </p:cNvSpPr>
          <p:nvPr>
            <p:ph type="dt" sz="half" idx="10"/>
          </p:nvPr>
        </p:nvSpPr>
        <p:spPr/>
        <p:txBody>
          <a:bodyPr/>
          <a:lstStyle/>
          <a:p>
            <a:fld id="{B2CF6A90-BB18-453A-88AE-F94581AA240E}" type="datetimeFigureOut">
              <a:rPr lang="en-US" smtClean="0"/>
              <a:t>4/3/2025</a:t>
            </a:fld>
            <a:endParaRPr lang="en-US"/>
          </a:p>
        </p:txBody>
      </p:sp>
      <p:sp>
        <p:nvSpPr>
          <p:cNvPr id="5" name="Footer Placeholder 4">
            <a:extLst>
              <a:ext uri="{FF2B5EF4-FFF2-40B4-BE49-F238E27FC236}">
                <a16:creationId xmlns:a16="http://schemas.microsoft.com/office/drawing/2014/main" id="{EEF63579-FA60-E06A-669D-5CA3B06FF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F5CC80-0899-F458-6E21-DD2A9BF93953}"/>
              </a:ext>
            </a:extLst>
          </p:cNvPr>
          <p:cNvSpPr>
            <a:spLocks noGrp="1"/>
          </p:cNvSpPr>
          <p:nvPr>
            <p:ph type="sldNum" sz="quarter" idx="12"/>
          </p:nvPr>
        </p:nvSpPr>
        <p:spPr/>
        <p:txBody>
          <a:bodyPr/>
          <a:lstStyle/>
          <a:p>
            <a:fld id="{8E338834-73A3-4B87-B1BB-207D8B37FA93}" type="slidenum">
              <a:rPr lang="en-US" smtClean="0"/>
              <a:t>‹#›</a:t>
            </a:fld>
            <a:endParaRPr lang="en-US"/>
          </a:p>
        </p:txBody>
      </p:sp>
    </p:spTree>
    <p:extLst>
      <p:ext uri="{BB962C8B-B14F-4D97-AF65-F5344CB8AC3E}">
        <p14:creationId xmlns:p14="http://schemas.microsoft.com/office/powerpoint/2010/main" val="19582625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tx">
  <p:cSld name="1_Title and Content">
    <p:spTree>
      <p:nvGrpSpPr>
        <p:cNvPr id="1" name="Shape 21"/>
        <p:cNvGrpSpPr/>
        <p:nvPr/>
      </p:nvGrpSpPr>
      <p:grpSpPr>
        <a:xfrm>
          <a:off x="0" y="0"/>
          <a:ext cx="0" cy="0"/>
          <a:chOff x="0" y="0"/>
          <a:chExt cx="0" cy="0"/>
        </a:xfrm>
      </p:grpSpPr>
      <p:sp>
        <p:nvSpPr>
          <p:cNvPr id="22" name="Google Shape;22;p5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Font typeface="Calibri"/>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57"/>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57"/>
          <p:cNvSpPr txBox="1">
            <a:spLocks noGrp="1"/>
          </p:cNvSpPr>
          <p:nvPr>
            <p:ph type="sldNum" idx="12"/>
          </p:nvPr>
        </p:nvSpPr>
        <p:spPr>
          <a:xfrm>
            <a:off x="11089823" y="6404294"/>
            <a:ext cx="263978" cy="26923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95177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D2B16-BFD4-0E84-E9B5-4967A0282B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112433-B781-84A8-4AB9-5FC342599A25}"/>
              </a:ext>
            </a:extLst>
          </p:cNvPr>
          <p:cNvSpPr>
            <a:spLocks noGrp="1"/>
          </p:cNvSpPr>
          <p:nvPr>
            <p:ph type="dt" sz="half" idx="10"/>
          </p:nvPr>
        </p:nvSpPr>
        <p:spPr/>
        <p:txBody>
          <a:bodyPr/>
          <a:lstStyle/>
          <a:p>
            <a:fld id="{D948B17B-E9CE-467E-B9C6-4ED59A6B023A}" type="datetimeFigureOut">
              <a:rPr lang="en-US" smtClean="0"/>
              <a:t>4/3/2025</a:t>
            </a:fld>
            <a:endParaRPr lang="en-US"/>
          </a:p>
        </p:txBody>
      </p:sp>
      <p:sp>
        <p:nvSpPr>
          <p:cNvPr id="4" name="Footer Placeholder 3">
            <a:extLst>
              <a:ext uri="{FF2B5EF4-FFF2-40B4-BE49-F238E27FC236}">
                <a16:creationId xmlns:a16="http://schemas.microsoft.com/office/drawing/2014/main" id="{226E638C-32D2-C65B-2BDC-E6DC54F0C7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429292-0919-FA2C-FDE7-C21FCBEB4A97}"/>
              </a:ext>
            </a:extLst>
          </p:cNvPr>
          <p:cNvSpPr>
            <a:spLocks noGrp="1"/>
          </p:cNvSpPr>
          <p:nvPr>
            <p:ph type="sldNum" sz="quarter" idx="12"/>
          </p:nvPr>
        </p:nvSpPr>
        <p:spPr/>
        <p:txBody>
          <a:bodyPr/>
          <a:lstStyle/>
          <a:p>
            <a:fld id="{3234CF96-C8DA-483F-8036-90DE778CC7D5}" type="slidenum">
              <a:rPr lang="en-US" smtClean="0"/>
              <a:t>‹#›</a:t>
            </a:fld>
            <a:endParaRPr lang="en-US"/>
          </a:p>
        </p:txBody>
      </p:sp>
    </p:spTree>
    <p:extLst>
      <p:ext uri="{BB962C8B-B14F-4D97-AF65-F5344CB8AC3E}">
        <p14:creationId xmlns:p14="http://schemas.microsoft.com/office/powerpoint/2010/main" val="334212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B6DAFE-367F-40FA-6ACB-C9459C56D159}"/>
              </a:ext>
            </a:extLst>
          </p:cNvPr>
          <p:cNvSpPr>
            <a:spLocks noGrp="1"/>
          </p:cNvSpPr>
          <p:nvPr>
            <p:ph type="dt" sz="half" idx="10"/>
          </p:nvPr>
        </p:nvSpPr>
        <p:spPr/>
        <p:txBody>
          <a:bodyPr/>
          <a:lstStyle/>
          <a:p>
            <a:fld id="{D948B17B-E9CE-467E-B9C6-4ED59A6B023A}" type="datetimeFigureOut">
              <a:rPr lang="en-US" smtClean="0"/>
              <a:t>4/3/2025</a:t>
            </a:fld>
            <a:endParaRPr lang="en-US"/>
          </a:p>
        </p:txBody>
      </p:sp>
      <p:sp>
        <p:nvSpPr>
          <p:cNvPr id="3" name="Footer Placeholder 2">
            <a:extLst>
              <a:ext uri="{FF2B5EF4-FFF2-40B4-BE49-F238E27FC236}">
                <a16:creationId xmlns:a16="http://schemas.microsoft.com/office/drawing/2014/main" id="{236EF5BB-265A-D743-4B27-D8318EB36F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AFB77-52BE-E5C1-3F78-E6093E6E8B90}"/>
              </a:ext>
            </a:extLst>
          </p:cNvPr>
          <p:cNvSpPr>
            <a:spLocks noGrp="1"/>
          </p:cNvSpPr>
          <p:nvPr>
            <p:ph type="sldNum" sz="quarter" idx="12"/>
          </p:nvPr>
        </p:nvSpPr>
        <p:spPr/>
        <p:txBody>
          <a:bodyPr/>
          <a:lstStyle/>
          <a:p>
            <a:fld id="{3234CF96-C8DA-483F-8036-90DE778CC7D5}" type="slidenum">
              <a:rPr lang="en-US" smtClean="0"/>
              <a:t>‹#›</a:t>
            </a:fld>
            <a:endParaRPr lang="en-US"/>
          </a:p>
        </p:txBody>
      </p:sp>
    </p:spTree>
    <p:extLst>
      <p:ext uri="{BB962C8B-B14F-4D97-AF65-F5344CB8AC3E}">
        <p14:creationId xmlns:p14="http://schemas.microsoft.com/office/powerpoint/2010/main" val="4186578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73DAB-5538-612B-EAF7-F6F577DDA0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C66393-B5A1-2629-1E5B-A801BEEDB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F3DCDF-4CD1-52A4-83D1-E006DF4E9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235EF6-5702-78DD-0973-937D69CF81AD}"/>
              </a:ext>
            </a:extLst>
          </p:cNvPr>
          <p:cNvSpPr>
            <a:spLocks noGrp="1"/>
          </p:cNvSpPr>
          <p:nvPr>
            <p:ph type="dt" sz="half" idx="10"/>
          </p:nvPr>
        </p:nvSpPr>
        <p:spPr/>
        <p:txBody>
          <a:bodyPr/>
          <a:lstStyle/>
          <a:p>
            <a:fld id="{D948B17B-E9CE-467E-B9C6-4ED59A6B023A}" type="datetimeFigureOut">
              <a:rPr lang="en-US" smtClean="0"/>
              <a:t>4/3/2025</a:t>
            </a:fld>
            <a:endParaRPr lang="en-US"/>
          </a:p>
        </p:txBody>
      </p:sp>
      <p:sp>
        <p:nvSpPr>
          <p:cNvPr id="6" name="Footer Placeholder 5">
            <a:extLst>
              <a:ext uri="{FF2B5EF4-FFF2-40B4-BE49-F238E27FC236}">
                <a16:creationId xmlns:a16="http://schemas.microsoft.com/office/drawing/2014/main" id="{EAB1553D-59ED-8EF3-DCDC-D5BE51C66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EA11FA-FC02-63EF-C90C-4BFFD83470CE}"/>
              </a:ext>
            </a:extLst>
          </p:cNvPr>
          <p:cNvSpPr>
            <a:spLocks noGrp="1"/>
          </p:cNvSpPr>
          <p:nvPr>
            <p:ph type="sldNum" sz="quarter" idx="12"/>
          </p:nvPr>
        </p:nvSpPr>
        <p:spPr/>
        <p:txBody>
          <a:bodyPr/>
          <a:lstStyle/>
          <a:p>
            <a:fld id="{3234CF96-C8DA-483F-8036-90DE778CC7D5}" type="slidenum">
              <a:rPr lang="en-US" smtClean="0"/>
              <a:t>‹#›</a:t>
            </a:fld>
            <a:endParaRPr lang="en-US"/>
          </a:p>
        </p:txBody>
      </p:sp>
    </p:spTree>
    <p:extLst>
      <p:ext uri="{BB962C8B-B14F-4D97-AF65-F5344CB8AC3E}">
        <p14:creationId xmlns:p14="http://schemas.microsoft.com/office/powerpoint/2010/main" val="3222773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6D3CA-C188-9C2C-1D90-7C0D12094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BBED91-419F-F8D7-BF72-6BBCB38D30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C1BB37-8BE5-5F88-937D-B532E3A86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4B38DC-EF78-84D0-454E-1AD89078D533}"/>
              </a:ext>
            </a:extLst>
          </p:cNvPr>
          <p:cNvSpPr>
            <a:spLocks noGrp="1"/>
          </p:cNvSpPr>
          <p:nvPr>
            <p:ph type="dt" sz="half" idx="10"/>
          </p:nvPr>
        </p:nvSpPr>
        <p:spPr/>
        <p:txBody>
          <a:bodyPr/>
          <a:lstStyle/>
          <a:p>
            <a:fld id="{D948B17B-E9CE-467E-B9C6-4ED59A6B023A}" type="datetimeFigureOut">
              <a:rPr lang="en-US" smtClean="0"/>
              <a:t>4/3/2025</a:t>
            </a:fld>
            <a:endParaRPr lang="en-US"/>
          </a:p>
        </p:txBody>
      </p:sp>
      <p:sp>
        <p:nvSpPr>
          <p:cNvPr id="6" name="Footer Placeholder 5">
            <a:extLst>
              <a:ext uri="{FF2B5EF4-FFF2-40B4-BE49-F238E27FC236}">
                <a16:creationId xmlns:a16="http://schemas.microsoft.com/office/drawing/2014/main" id="{4D33B806-F3D9-35AD-36F2-AAF0FCF110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2382D-71CC-39FA-8B89-06A2FB2090E2}"/>
              </a:ext>
            </a:extLst>
          </p:cNvPr>
          <p:cNvSpPr>
            <a:spLocks noGrp="1"/>
          </p:cNvSpPr>
          <p:nvPr>
            <p:ph type="sldNum" sz="quarter" idx="12"/>
          </p:nvPr>
        </p:nvSpPr>
        <p:spPr/>
        <p:txBody>
          <a:bodyPr/>
          <a:lstStyle/>
          <a:p>
            <a:fld id="{3234CF96-C8DA-483F-8036-90DE778CC7D5}" type="slidenum">
              <a:rPr lang="en-US" smtClean="0"/>
              <a:t>‹#›</a:t>
            </a:fld>
            <a:endParaRPr lang="en-US"/>
          </a:p>
        </p:txBody>
      </p:sp>
    </p:spTree>
    <p:extLst>
      <p:ext uri="{BB962C8B-B14F-4D97-AF65-F5344CB8AC3E}">
        <p14:creationId xmlns:p14="http://schemas.microsoft.com/office/powerpoint/2010/main" val="172843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81198E-9141-658F-FC3B-53111C571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1CE9FA-B9DF-8CE5-A4E4-029E2662BD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F24B2-9A24-8F94-6518-0B97A8094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8B17B-E9CE-467E-B9C6-4ED59A6B023A}" type="datetimeFigureOut">
              <a:rPr lang="en-US" smtClean="0"/>
              <a:t>4/3/2025</a:t>
            </a:fld>
            <a:endParaRPr lang="en-US"/>
          </a:p>
        </p:txBody>
      </p:sp>
      <p:sp>
        <p:nvSpPr>
          <p:cNvPr id="5" name="Footer Placeholder 4">
            <a:extLst>
              <a:ext uri="{FF2B5EF4-FFF2-40B4-BE49-F238E27FC236}">
                <a16:creationId xmlns:a16="http://schemas.microsoft.com/office/drawing/2014/main" id="{55934312-9BC9-742E-DC52-E97575388C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1070A7-EFB9-8C86-EC22-C240F292FE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4CF96-C8DA-483F-8036-90DE778CC7D5}" type="slidenum">
              <a:rPr lang="en-US" smtClean="0"/>
              <a:t>‹#›</a:t>
            </a:fld>
            <a:endParaRPr lang="en-US"/>
          </a:p>
        </p:txBody>
      </p:sp>
    </p:spTree>
    <p:extLst>
      <p:ext uri="{BB962C8B-B14F-4D97-AF65-F5344CB8AC3E}">
        <p14:creationId xmlns:p14="http://schemas.microsoft.com/office/powerpoint/2010/main" val="663625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4AD293E-B157-46BE-9D96-846FE5EA8C2F}" type="datetimeFigureOut">
              <a:rPr lang="en-US" smtClean="0"/>
              <a:t>4/3/2025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F4C9340-3762-4A7D-A504-860697663C95}" type="slidenum">
              <a:rPr lang="en-US" smtClean="0"/>
              <a:t>‹#›</a:t>
            </a:fld>
            <a:endParaRPr lang="en-US"/>
          </a:p>
        </p:txBody>
      </p:sp>
    </p:spTree>
    <p:extLst>
      <p:ext uri="{BB962C8B-B14F-4D97-AF65-F5344CB8AC3E}">
        <p14:creationId xmlns:p14="http://schemas.microsoft.com/office/powerpoint/2010/main" val="2169263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62847D-28CB-6384-E40B-6D38BFF913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3CCCCB-57EE-DF12-67FE-09EDF897A1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7D076-21B7-2894-433B-B699816183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CE99D-D8FB-4BC2-9584-F73B8A083BDC}" type="datetime1">
              <a:rPr lang="en-US" smtClean="0"/>
              <a:t>4/3/2025</a:t>
            </a:fld>
            <a:endParaRPr lang="en-US"/>
          </a:p>
        </p:txBody>
      </p:sp>
      <p:sp>
        <p:nvSpPr>
          <p:cNvPr id="5" name="Footer Placeholder 4">
            <a:extLst>
              <a:ext uri="{FF2B5EF4-FFF2-40B4-BE49-F238E27FC236}">
                <a16:creationId xmlns:a16="http://schemas.microsoft.com/office/drawing/2014/main" id="{91B01FB1-06C5-9F2D-9EB7-906A636CDA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42BD2F-9BEB-0A32-7518-5A2691E6A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1768D-514C-464D-A5F5-F2B064DC253E}" type="slidenum">
              <a:rPr lang="en-US" smtClean="0"/>
              <a:t>‹#›</a:t>
            </a:fld>
            <a:endParaRPr lang="en-US"/>
          </a:p>
        </p:txBody>
      </p:sp>
    </p:spTree>
    <p:extLst>
      <p:ext uri="{BB962C8B-B14F-4D97-AF65-F5344CB8AC3E}">
        <p14:creationId xmlns:p14="http://schemas.microsoft.com/office/powerpoint/2010/main" val="36431222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358A19-206E-BD74-3EBB-D3B9DD9D89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5F1945-7FDC-BF18-1A20-9DE3B5B55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2C454-B860-D7D3-D44F-C9504A896B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F6A90-BB18-453A-88AE-F94581AA240E}" type="datetimeFigureOut">
              <a:rPr lang="en-US" smtClean="0"/>
              <a:t>4/3/2025</a:t>
            </a:fld>
            <a:endParaRPr lang="en-US"/>
          </a:p>
        </p:txBody>
      </p:sp>
      <p:sp>
        <p:nvSpPr>
          <p:cNvPr id="5" name="Footer Placeholder 4">
            <a:extLst>
              <a:ext uri="{FF2B5EF4-FFF2-40B4-BE49-F238E27FC236}">
                <a16:creationId xmlns:a16="http://schemas.microsoft.com/office/drawing/2014/main" id="{D85BDCC6-E478-0DDF-4B45-D8C913ECA3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48B403-A18F-5BD4-ABD0-5A9087949C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38834-73A3-4B87-B1BB-207D8B37FA93}" type="slidenum">
              <a:rPr lang="en-US" smtClean="0"/>
              <a:t>‹#›</a:t>
            </a:fld>
            <a:endParaRPr lang="en-US"/>
          </a:p>
        </p:txBody>
      </p:sp>
    </p:spTree>
    <p:extLst>
      <p:ext uri="{BB962C8B-B14F-4D97-AF65-F5344CB8AC3E}">
        <p14:creationId xmlns:p14="http://schemas.microsoft.com/office/powerpoint/2010/main" val="17784022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www.hhs.gov/hipaa/for-professionals/security/hipaa-security-rule-nprm/factsheet/index.html"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ndeavor.omeclk.com/portal/wts/ug%5Ec%7C9eh-%5Bfqe%7CBsBajDfrAvq%7CjrE80ccBzmRbExr3fYPkz-OygA3fPxSqEBtn60vPxr53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eeoc.gov/laws/guidance/enforcement-guidance-harassment-workplac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asurint.com/getmedia/b470c390-a1c3-4dc6-a156-e240eca81231/50-State-Guide-Drug-Testing-Law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nl.nytimes.com/f/newsletter/WFnYJzWcInWqvxH2-zeqmw~~/AAAAARA~/xbzkRPB5TcCXpEMk2BleaFDlWjNZj0iRWFQqwgI0BHR99wFHzDb45qaufcoUh8puMtPfDIOVSvBBMhuJyxjV11Stjcb4eplPuPJ2o6ywC35HR0Yge6vGF6GIaCODjgHLUONdgY_MgXKjHD6jfJ-6rQ999wcMqFtznxk0jvIZSvovmAOD79pNtyQYtcEKNV3FqGO9qGqcca3Qpd-rhLkl3vswCoQ1CheAyjNaeYolOBeGcJH9SYT4cTtZQtKlhf2WUAueCyNbthTcMouLAMUOp7N_ZRobiW6t0VAx7cQ55jj0F8Lck9PCsoPw8SmUKSrK8YBpIlA3GDf5-RFCWzuat1A71qZsorVFtffcKfhHRPoQ-c7jfzanoTcSE8e532rw"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transportation.gov/odapc/mro"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V4skOjm955s" TargetMode="External"/><Relationship Id="rId2" Type="http://schemas.openxmlformats.org/officeDocument/2006/relationships/hyperlink" Target="https://apnews.com/article/associated-press-investigation-deaths-police-encounters-02881a2bd3fbeb1fc31af9208bb0e310" TargetMode="External"/><Relationship Id="rId1" Type="http://schemas.openxmlformats.org/officeDocument/2006/relationships/slideLayout" Target="../slideLayouts/slideLayout2.xml"/><Relationship Id="rId5" Type="http://schemas.openxmlformats.org/officeDocument/2006/relationships/hyperlink" Target="https://www.firerescue1.com/fire-products/communications/interoperability/articles/excited-delirium-the-long-beach-integrated-medical-response-bHLBq1OMLh2gxsmu/" TargetMode="External"/><Relationship Id="rId4" Type="http://schemas.openxmlformats.org/officeDocument/2006/relationships/hyperlink" Target="https://apnews.com/projects/investigation-police-use-of-force/?utm_source=Iterable&amp;utm_medium=email&amp;utm_campaign=yearend2024"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s://www.tandfonline.com/doi/full/10.1080/10903127.2024.2402530"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floridabar.org/the-florida-bar-journal/muldrow-v-city-of-st-louis-a-huge-win-for-employees-in-employment-discrimination-claims/#u6de9"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hyperlink" Target="https://www.justice.gov/crt/media/1351361/dl"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nosratilaw.com/pregnancy-discrimination-laws-by-state/" TargetMode="External"/><Relationship Id="rId2" Type="http://schemas.openxmlformats.org/officeDocument/2006/relationships/image" Target="../media/image20.png"/><Relationship Id="rId1" Type="http://schemas.openxmlformats.org/officeDocument/2006/relationships/slideLayout" Target="../slideLayouts/slideLayout30.xml"/><Relationship Id="rId5" Type="http://schemas.openxmlformats.org/officeDocument/2006/relationships/image" Target="../media/image22.svg"/><Relationship Id="rId4" Type="http://schemas.openxmlformats.org/officeDocument/2006/relationships/image" Target="../media/image21.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pregnantatwork.org/wp-content/uploads/Talking-About-Your-Pump-National-Guide.pdf" TargetMode="External"/><Relationship Id="rId2" Type="http://schemas.openxmlformats.org/officeDocument/2006/relationships/hyperlink" Target="https://static1.squarespace.com/static/65b0410bb0e9346f1200dab0/t/66df4f2b1db8e94a8bd0bef6/1725910832177/Accommodations+for+Pregnancy%2C+Childbirth+and+Related+Health++Conditions++with+photos.pdf"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kansascity.com/news/politics-government/article247259749.html"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s://www.firelawblog.com/2025/01/30/appellate-court-sends-dc-no-beard-rule-case-back-to-district-court/"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red and orange fire&#10;&#10;Description automatically generated with medium confidence">
            <a:extLst>
              <a:ext uri="{FF2B5EF4-FFF2-40B4-BE49-F238E27FC236}">
                <a16:creationId xmlns:a16="http://schemas.microsoft.com/office/drawing/2014/main" id="{86C97005-F5B8-F8B2-B7B7-D612E9AE2E3D}"/>
              </a:ext>
            </a:extLst>
          </p:cNvPr>
          <p:cNvPicPr>
            <a:picLocks noChangeAspect="1"/>
          </p:cNvPicPr>
          <p:nvPr/>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AD541011-6D11-AFE0-B7D3-062504A8BDEB}"/>
              </a:ext>
            </a:extLst>
          </p:cNvPr>
          <p:cNvSpPr/>
          <p:nvPr/>
        </p:nvSpPr>
        <p:spPr>
          <a:xfrm>
            <a:off x="6240162" y="280770"/>
            <a:ext cx="5951837" cy="16475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16B5415-BE4E-2018-5848-0D7AA7FB8848}"/>
              </a:ext>
            </a:extLst>
          </p:cNvPr>
          <p:cNvSpPr txBox="1"/>
          <p:nvPr/>
        </p:nvSpPr>
        <p:spPr>
          <a:xfrm>
            <a:off x="5388429" y="653142"/>
            <a:ext cx="736554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Firehouse Law: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Mapping the Minefield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Calibri" panose="020F0502020204030204" pitchFamily="34" charset="0"/>
                <a:cs typeface="Calibri" panose="020F0502020204030204" pitchFamily="34" charset="0"/>
              </a:rPr>
              <a:t>John Rukavina</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Rectangle 11">
            <a:extLst>
              <a:ext uri="{FF2B5EF4-FFF2-40B4-BE49-F238E27FC236}">
                <a16:creationId xmlns:a16="http://schemas.microsoft.com/office/drawing/2014/main" id="{1E394A7B-B086-561B-3B3E-A2F83BD016E8}"/>
              </a:ext>
            </a:extLst>
          </p:cNvPr>
          <p:cNvSpPr/>
          <p:nvPr/>
        </p:nvSpPr>
        <p:spPr>
          <a:xfrm>
            <a:off x="1267487" y="5035130"/>
            <a:ext cx="2356735" cy="424824"/>
          </a:xfrm>
          <a:prstGeom prst="rect">
            <a:avLst/>
          </a:prstGeom>
          <a:solidFill>
            <a:srgbClr val="E92D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9A9EE9B-E337-DE2D-08A4-169715CCF24B}"/>
              </a:ext>
            </a:extLst>
          </p:cNvPr>
          <p:cNvSpPr txBox="1"/>
          <p:nvPr/>
        </p:nvSpPr>
        <p:spPr>
          <a:xfrm>
            <a:off x="1267487" y="5072200"/>
            <a:ext cx="223170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APRIL </a:t>
            </a:r>
            <a:r>
              <a:rPr lang="en-US" sz="2000" dirty="0">
                <a:solidFill>
                  <a:prstClr val="white"/>
                </a:solidFill>
                <a:latin typeface="Open Sans" panose="020B0606030504020204" pitchFamily="34" charset="0"/>
                <a:ea typeface="Open Sans" panose="020B0606030504020204" pitchFamily="34" charset="0"/>
                <a:cs typeface="Open Sans" panose="020B0606030504020204" pitchFamily="34" charset="0"/>
              </a:rPr>
              <a:t>7 -11</a:t>
            </a:r>
            <a:r>
              <a:rPr kumimoji="0" lang="en-US" sz="2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2025</a:t>
            </a:r>
          </a:p>
        </p:txBody>
      </p:sp>
      <p:sp>
        <p:nvSpPr>
          <p:cNvPr id="15" name="Rectangle 14">
            <a:extLst>
              <a:ext uri="{FF2B5EF4-FFF2-40B4-BE49-F238E27FC236}">
                <a16:creationId xmlns:a16="http://schemas.microsoft.com/office/drawing/2014/main" id="{0C3B87C1-5BFF-689B-5F1B-56428672CEB3}"/>
              </a:ext>
            </a:extLst>
          </p:cNvPr>
          <p:cNvSpPr/>
          <p:nvPr/>
        </p:nvSpPr>
        <p:spPr>
          <a:xfrm>
            <a:off x="3862406" y="5035130"/>
            <a:ext cx="5417518" cy="424824"/>
          </a:xfrm>
          <a:prstGeom prst="rect">
            <a:avLst/>
          </a:prstGeom>
          <a:solidFill>
            <a:srgbClr val="E92D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E929F06-CB74-BF4F-CEF0-68A44C73AF1F}"/>
              </a:ext>
            </a:extLst>
          </p:cNvPr>
          <p:cNvSpPr txBox="1"/>
          <p:nvPr/>
        </p:nvSpPr>
        <p:spPr>
          <a:xfrm>
            <a:off x="4035400" y="5072200"/>
            <a:ext cx="514435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2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Indiana Convention Center &amp; Lucas Oil Stadium</a:t>
            </a:r>
          </a:p>
        </p:txBody>
      </p:sp>
      <p:sp>
        <p:nvSpPr>
          <p:cNvPr id="16" name="Rectangle 15">
            <a:extLst>
              <a:ext uri="{FF2B5EF4-FFF2-40B4-BE49-F238E27FC236}">
                <a16:creationId xmlns:a16="http://schemas.microsoft.com/office/drawing/2014/main" id="{E2D6C7E2-3FF2-F625-1AF2-C4A39CDB33DF}"/>
              </a:ext>
            </a:extLst>
          </p:cNvPr>
          <p:cNvSpPr/>
          <p:nvPr/>
        </p:nvSpPr>
        <p:spPr>
          <a:xfrm>
            <a:off x="9452917" y="5035130"/>
            <a:ext cx="1507525" cy="424824"/>
          </a:xfrm>
          <a:prstGeom prst="rect">
            <a:avLst/>
          </a:prstGeom>
          <a:solidFill>
            <a:srgbClr val="E92D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14ED58E-8F0C-4A28-D42D-DDC545311EF3}"/>
              </a:ext>
            </a:extLst>
          </p:cNvPr>
          <p:cNvSpPr txBox="1"/>
          <p:nvPr/>
        </p:nvSpPr>
        <p:spPr>
          <a:xfrm>
            <a:off x="9490487" y="5072200"/>
            <a:ext cx="138345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FDIC.COM</a:t>
            </a:r>
          </a:p>
        </p:txBody>
      </p:sp>
      <p:pic>
        <p:nvPicPr>
          <p:cNvPr id="22" name="Picture 21" descr="A logo with flames and text&#10;&#10;Description automatically generated">
            <a:extLst>
              <a:ext uri="{FF2B5EF4-FFF2-40B4-BE49-F238E27FC236}">
                <a16:creationId xmlns:a16="http://schemas.microsoft.com/office/drawing/2014/main" id="{23F38561-2D6B-1D4C-6552-0E214777F0AB}"/>
              </a:ext>
            </a:extLst>
          </p:cNvPr>
          <p:cNvPicPr>
            <a:picLocks noChangeAspect="1"/>
          </p:cNvPicPr>
          <p:nvPr/>
        </p:nvPicPr>
        <p:blipFill>
          <a:blip r:embed="rId3"/>
          <a:stretch>
            <a:fillRect/>
          </a:stretch>
        </p:blipFill>
        <p:spPr>
          <a:xfrm>
            <a:off x="457201" y="1678816"/>
            <a:ext cx="11281718" cy="3195471"/>
          </a:xfrm>
          <a:prstGeom prst="rect">
            <a:avLst/>
          </a:prstGeom>
        </p:spPr>
      </p:pic>
    </p:spTree>
    <p:extLst>
      <p:ext uri="{BB962C8B-B14F-4D97-AF65-F5344CB8AC3E}">
        <p14:creationId xmlns:p14="http://schemas.microsoft.com/office/powerpoint/2010/main" val="2694519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E46B11-FBA5-7F73-5647-331526C70348}"/>
              </a:ext>
            </a:extLst>
          </p:cNvPr>
          <p:cNvSpPr>
            <a:spLocks noGrp="1"/>
          </p:cNvSpPr>
          <p:nvPr>
            <p:ph idx="1"/>
          </p:nvPr>
        </p:nvSpPr>
        <p:spPr>
          <a:xfrm>
            <a:off x="1162757" y="2884602"/>
            <a:ext cx="9877777" cy="3241561"/>
          </a:xfrm>
        </p:spPr>
        <p:txBody>
          <a:bodyPr>
            <a:normAutofit fontScale="85000" lnSpcReduction="20000"/>
          </a:bodyPr>
          <a:lstStyle/>
          <a:p>
            <a:pPr marL="0" marR="0" indent="0" algn="ctr">
              <a:lnSpc>
                <a:spcPct val="115000"/>
              </a:lnSpc>
              <a:spcAft>
                <a:spcPts val="800"/>
              </a:spcAft>
              <a:buNone/>
            </a:pPr>
            <a:r>
              <a:rPr lang="en-US" sz="1800" kern="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Wednesday, February 26, 2025 - </a:t>
            </a:r>
            <a:r>
              <a:rPr lang="en-US" sz="1800" b="1" kern="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For Immediate Release</a:t>
            </a:r>
            <a:r>
              <a:rPr lang="en-US" sz="1800" kern="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US" sz="1800" kern="0" dirty="0">
                <a:solidFill>
                  <a:srgbClr val="444444"/>
                </a:solidFill>
                <a:effectLst/>
                <a:latin typeface="Segoe UI" panose="020B0502040204020203" pitchFamily="34" charset="0"/>
                <a:ea typeface="Times New Roman" panose="02020603050405020304" pitchFamily="18" charset="0"/>
                <a:cs typeface="Times New Roman" panose="02020603050405020304" pitchFamily="18" charset="0"/>
              </a:rPr>
              <a:t>DOJ Office of Public Affairs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en-US" kern="0" dirty="0">
                <a:solidFill>
                  <a:srgbClr val="444444"/>
                </a:solidFill>
                <a:effectLst/>
                <a:latin typeface="Segoe UI" panose="020B0502040204020203" pitchFamily="34" charset="0"/>
                <a:ea typeface="Times New Roman" panose="02020603050405020304" pitchFamily="18" charset="0"/>
                <a:cs typeface="Times New Roman" panose="02020603050405020304" pitchFamily="18" charset="0"/>
              </a:rPr>
              <a:t>This week, Attorney General Pam Bondi directed the Department of Justice’s Civil Rights Division to dismiss lawsuits against various jurisdictions across the country involving the hiring of police officers and firefighters. These lawsuits, launched by the previous administration, unjustly targeted fire and police departments for using standard aptitude tests to screen firefighter and police officer candidates.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
        <p:nvSpPr>
          <p:cNvPr id="3" name="Title 2">
            <a:extLst>
              <a:ext uri="{FF2B5EF4-FFF2-40B4-BE49-F238E27FC236}">
                <a16:creationId xmlns:a16="http://schemas.microsoft.com/office/drawing/2014/main" id="{F6B8B43D-9980-CCEC-976B-CB703BD72B41}"/>
              </a:ext>
            </a:extLst>
          </p:cNvPr>
          <p:cNvSpPr>
            <a:spLocks noGrp="1"/>
          </p:cNvSpPr>
          <p:nvPr>
            <p:ph type="title"/>
          </p:nvPr>
        </p:nvSpPr>
        <p:spPr>
          <a:xfrm>
            <a:off x="609600" y="338328"/>
            <a:ext cx="10972800" cy="2659396"/>
          </a:xfrm>
        </p:spPr>
        <p:txBody>
          <a:bodyPr>
            <a:normAutofit/>
          </a:bodyPr>
          <a:lstStyle/>
          <a:p>
            <a:pPr algn="ctr"/>
            <a:r>
              <a:rPr lang="en-US" sz="3600" b="1" kern="1800" dirty="0">
                <a:solidFill>
                  <a:srgbClr val="162E51"/>
                </a:solidFill>
                <a:effectLst/>
                <a:latin typeface="Source Serif Pro" panose="02040603050405020204" pitchFamily="18" charset="0"/>
                <a:ea typeface="Times New Roman" panose="02020603050405020304" pitchFamily="18" charset="0"/>
                <a:cs typeface="Times New Roman" panose="02020603050405020304" pitchFamily="18" charset="0"/>
              </a:rPr>
              <a:t>Attorney General Pam Bondi Dismisses DEI Lawsuits Involving Police Officers and Firefighters, Advances President Trump’s Mandate to End Illegal DEI Policies</a:t>
            </a:r>
            <a:endParaRPr lang="en-US" dirty="0"/>
          </a:p>
        </p:txBody>
      </p:sp>
    </p:spTree>
    <p:extLst>
      <p:ext uri="{BB962C8B-B14F-4D97-AF65-F5344CB8AC3E}">
        <p14:creationId xmlns:p14="http://schemas.microsoft.com/office/powerpoint/2010/main" val="1724093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16FF5-B0E1-68E1-C58B-FD842D08F22F}"/>
              </a:ext>
            </a:extLst>
          </p:cNvPr>
          <p:cNvSpPr>
            <a:spLocks noGrp="1"/>
          </p:cNvSpPr>
          <p:nvPr>
            <p:ph type="title"/>
          </p:nvPr>
        </p:nvSpPr>
        <p:spPr>
          <a:xfrm>
            <a:off x="838200" y="365125"/>
            <a:ext cx="10515600" cy="1460500"/>
          </a:xfrm>
        </p:spPr>
        <p:txBody>
          <a:bodyPr>
            <a:normAutofit fontScale="90000"/>
          </a:bodyPr>
          <a:lstStyle/>
          <a:p>
            <a:pPr algn="ctr"/>
            <a:r>
              <a:rPr lang="en-US" sz="3200" b="1" kern="100" dirty="0">
                <a:effectLst/>
                <a:latin typeface="Aptos" panose="020B0004020202020204" pitchFamily="34" charset="0"/>
                <a:ea typeface="Aptos" panose="020B0004020202020204" pitchFamily="34" charset="0"/>
                <a:cs typeface="Times New Roman" panose="02020603050405020304" pitchFamily="18" charset="0"/>
              </a:rPr>
              <a:t>Proposed Updates to HIPAA Security Rule Would Require Entities to Adopt Enhanced Cybersecurity Measures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D5BD713-DF1E-1844-C9F1-01D2E686AC83}"/>
              </a:ext>
            </a:extLst>
          </p:cNvPr>
          <p:cNvSpPr>
            <a:spLocks noGrp="1"/>
          </p:cNvSpPr>
          <p:nvPr>
            <p:ph idx="1"/>
          </p:nvPr>
        </p:nvSpPr>
        <p:spPr/>
        <p:txBody>
          <a:bodyPr/>
          <a:lstStyle/>
          <a:p>
            <a:pPr marL="0" marR="0" indent="0">
              <a:lnSpc>
                <a:spcPct val="115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HHS is proposing an update to the HIPAA Security Rule in response to the significant increase in cyberattacks in the healthcare sector.  </a:t>
            </a:r>
            <a:r>
              <a:rPr lang="en-US" sz="2800" b="1" kern="100" dirty="0">
                <a:effectLst/>
                <a:latin typeface="Aptos" panose="020B0004020202020204" pitchFamily="34" charset="0"/>
                <a:ea typeface="Aptos" panose="020B0004020202020204" pitchFamily="34" charset="0"/>
                <a:cs typeface="Times New Roman" panose="02020603050405020304" pitchFamily="18" charset="0"/>
              </a:rPr>
              <a:t>“HIPAA-covered agencies” includes EMS.</a:t>
            </a:r>
          </a:p>
          <a:p>
            <a:pPr marL="0" indent="0">
              <a:buNone/>
            </a:pPr>
            <a:r>
              <a:rPr lang="en-US" kern="100" dirty="0">
                <a:effectLst/>
                <a:latin typeface="Aptos" panose="020B0004020202020204" pitchFamily="34" charset="0"/>
                <a:ea typeface="Aptos" panose="020B0004020202020204" pitchFamily="34" charset="0"/>
                <a:cs typeface="Times New Roman" panose="02020603050405020304" pitchFamily="18" charset="0"/>
              </a:rPr>
              <a:t>The Proposed Rule also attempts to align the Security Rule with industry best practices such as the NIST Cybersecurity Framework and the EU’s General Data Protection Regulations (GDPR).  Here’s more information from HHS:  </a:t>
            </a:r>
            <a:r>
              <a:rPr lang="en-US"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https://www.hhs.gov/hipaa/for-professionals/security/hipaa-security-rule-nprm/factsheet/index.html</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980194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1E36-58E6-CC3B-04D1-30DD99DE76BD}"/>
              </a:ext>
            </a:extLst>
          </p:cNvPr>
          <p:cNvSpPr>
            <a:spLocks noGrp="1"/>
          </p:cNvSpPr>
          <p:nvPr>
            <p:ph type="title"/>
          </p:nvPr>
        </p:nvSpPr>
        <p:spPr/>
        <p:txBody>
          <a:bodyPr/>
          <a:lstStyle/>
          <a:p>
            <a:pPr algn="ctr"/>
            <a:r>
              <a:rPr lang="en-US" b="1" dirty="0">
                <a:solidFill>
                  <a:srgbClr val="FF0000"/>
                </a:solidFill>
              </a:rPr>
              <a:t>The End—Time for Evaluations!</a:t>
            </a:r>
          </a:p>
        </p:txBody>
      </p:sp>
      <p:pic>
        <p:nvPicPr>
          <p:cNvPr id="1026" name="Picture 2">
            <a:extLst>
              <a:ext uri="{FF2B5EF4-FFF2-40B4-BE49-F238E27FC236}">
                <a16:creationId xmlns:a16="http://schemas.microsoft.com/office/drawing/2014/main" id="{AD7BA70B-6E9E-0F1A-15C9-810D5208F7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9519" y="1561672"/>
            <a:ext cx="4972692" cy="472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7389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C456B-0766-FD4D-35F5-CA547FCF9F54}"/>
              </a:ext>
            </a:extLst>
          </p:cNvPr>
          <p:cNvSpPr>
            <a:spLocks noGrp="1"/>
          </p:cNvSpPr>
          <p:nvPr>
            <p:ph type="title"/>
          </p:nvPr>
        </p:nvSpPr>
        <p:spPr>
          <a:xfrm>
            <a:off x="838200" y="365125"/>
            <a:ext cx="10515600" cy="1936286"/>
          </a:xfrm>
        </p:spPr>
        <p:txBody>
          <a:bodyPr>
            <a:normAutofit/>
          </a:bodyPr>
          <a:lstStyle/>
          <a:p>
            <a:pPr algn="ctr"/>
            <a:r>
              <a:rPr lang="en-US" b="1" i="0" dirty="0">
                <a:solidFill>
                  <a:srgbClr val="FF0000"/>
                </a:solidFill>
                <a:effectLst/>
                <a:latin typeface="Aptos" panose="020B0004020202020204" pitchFamily="34" charset="0"/>
              </a:rPr>
              <a:t>SCAN FOR CAPCE EMS CONTINUING ED CREDITS</a:t>
            </a:r>
            <a:br>
              <a:rPr lang="en-US" b="1" i="0" dirty="0">
                <a:solidFill>
                  <a:srgbClr val="FF0000"/>
                </a:solidFill>
                <a:effectLst/>
                <a:latin typeface="Aptos" panose="020B0004020202020204" pitchFamily="34" charset="0"/>
              </a:rPr>
            </a:br>
            <a:r>
              <a:rPr lang="en-US" b="1" i="0" dirty="0">
                <a:solidFill>
                  <a:srgbClr val="FF0000"/>
                </a:solidFill>
                <a:effectLst/>
                <a:latin typeface="Aptos" panose="020B0004020202020204" pitchFamily="34" charset="0"/>
              </a:rPr>
              <a:t>(Download the app and register first!)</a:t>
            </a:r>
            <a:endParaRPr lang="en-US" b="1" dirty="0">
              <a:solidFill>
                <a:srgbClr val="FF0000"/>
              </a:solidFill>
            </a:endParaRPr>
          </a:p>
        </p:txBody>
      </p:sp>
      <p:pic>
        <p:nvPicPr>
          <p:cNvPr id="5" name="Content Placeholder 4">
            <a:extLst>
              <a:ext uri="{FF2B5EF4-FFF2-40B4-BE49-F238E27FC236}">
                <a16:creationId xmlns:a16="http://schemas.microsoft.com/office/drawing/2014/main" id="{9C89D369-FA9E-EFF9-576A-0F84895FE111}"/>
              </a:ext>
            </a:extLst>
          </p:cNvPr>
          <p:cNvPicPr>
            <a:picLocks noGrp="1" noChangeAspect="1"/>
          </p:cNvPicPr>
          <p:nvPr>
            <p:ph idx="1"/>
          </p:nvPr>
        </p:nvPicPr>
        <p:blipFill>
          <a:blip r:embed="rId2"/>
          <a:stretch>
            <a:fillRect/>
          </a:stretch>
        </p:blipFill>
        <p:spPr>
          <a:xfrm>
            <a:off x="4489807" y="2547991"/>
            <a:ext cx="2866490" cy="2753474"/>
          </a:xfrm>
          <a:prstGeom prst="rect">
            <a:avLst/>
          </a:prstGeom>
        </p:spPr>
      </p:pic>
    </p:spTree>
    <p:extLst>
      <p:ext uri="{BB962C8B-B14F-4D97-AF65-F5344CB8AC3E}">
        <p14:creationId xmlns:p14="http://schemas.microsoft.com/office/powerpoint/2010/main" val="181599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3882-2260-5800-A00B-E3147BB4A84A}"/>
              </a:ext>
            </a:extLst>
          </p:cNvPr>
          <p:cNvSpPr>
            <a:spLocks noGrp="1"/>
          </p:cNvSpPr>
          <p:nvPr>
            <p:ph type="title"/>
          </p:nvPr>
        </p:nvSpPr>
        <p:spPr>
          <a:xfrm>
            <a:off x="838200" y="952499"/>
            <a:ext cx="10515600" cy="1381125"/>
          </a:xfrm>
        </p:spPr>
        <p:txBody>
          <a:bodyPr>
            <a:normAutofit fontScale="90000"/>
          </a:bodyPr>
          <a:lstStyle/>
          <a:p>
            <a:pPr marL="0" marR="0" algn="ctr">
              <a:lnSpc>
                <a:spcPct val="115000"/>
              </a:lnSpc>
              <a:spcAft>
                <a:spcPts val="800"/>
              </a:spcAft>
            </a:pPr>
            <a:r>
              <a:rPr lang="en-US" sz="4400" b="1" u="sng"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Trump EPA Official Scraps Plan for Stricter Rules on PFAS</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DACEDE5-C4D7-495A-337B-DB26C645163C}"/>
              </a:ext>
            </a:extLst>
          </p:cNvPr>
          <p:cNvSpPr>
            <a:spLocks noGrp="1"/>
          </p:cNvSpPr>
          <p:nvPr>
            <p:ph idx="1"/>
          </p:nvPr>
        </p:nvSpPr>
        <p:spPr>
          <a:xfrm>
            <a:off x="838200" y="1514475"/>
            <a:ext cx="10515600" cy="4662488"/>
          </a:xfrm>
        </p:spPr>
        <p:txBody>
          <a:bodyPr>
            <a:normAutofit fontScale="92500"/>
          </a:bodyPr>
          <a:lstStyle/>
          <a:p>
            <a:pPr marL="0" marR="0" indent="0">
              <a:lnSpc>
                <a:spcPct val="115000"/>
              </a:lnSpc>
              <a:spcAft>
                <a:spcPts val="800"/>
              </a:spcAft>
              <a:buNone/>
            </a:pPr>
            <a:endParaRPr lang="en-US" dirty="0"/>
          </a:p>
          <a:p>
            <a:pPr marL="0" marR="0" indent="0">
              <a:lnSpc>
                <a:spcPct val="115000"/>
              </a:lnSpc>
              <a:spcAft>
                <a:spcPts val="800"/>
              </a:spcAft>
              <a:buNone/>
            </a:pPr>
            <a:r>
              <a:rPr lang="en-US" kern="100" spc="30" dirty="0">
                <a:solidFill>
                  <a:srgbClr val="000000"/>
                </a:solidFill>
                <a:latin typeface="Georgia" panose="02040502050405020303" pitchFamily="18" charset="0"/>
                <a:ea typeface="Aptos" panose="020B0004020202020204" pitchFamily="34" charset="0"/>
                <a:cs typeface="Times New Roman" panose="02020603050405020304" pitchFamily="18" charset="0"/>
              </a:rPr>
              <a:t>(23 January 2025)  T</a:t>
            </a:r>
            <a:r>
              <a:rPr lang="en-US" sz="2800" kern="100" spc="30" dirty="0">
                <a:solidFill>
                  <a:srgbClr val="000000"/>
                </a:solidFill>
                <a:effectLst/>
                <a:latin typeface="Georgia" panose="02040502050405020303" pitchFamily="18" charset="0"/>
                <a:ea typeface="Aptos" panose="020B0004020202020204" pitchFamily="34" charset="0"/>
                <a:cs typeface="Times New Roman" panose="02020603050405020304" pitchFamily="18" charset="0"/>
              </a:rPr>
              <a:t>he Environmental Protection Agency announced it scrapped plans to regulate PFAS being discharged by corporations in wastewater. These draft guidelines had been sent to the White House last year before they were released for public review.</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en-US" sz="2800" kern="100" dirty="0">
                <a:effectLst/>
                <a:latin typeface="Georgia" panose="02040502050405020303" pitchFamily="18" charset="0"/>
                <a:ea typeface="Aptos" panose="020B0004020202020204" pitchFamily="34" charset="0"/>
                <a:cs typeface="Times New Roman" panose="02020603050405020304" pitchFamily="18" charset="0"/>
              </a:rPr>
              <a:t>A senior advisor to the EPA Office of Chemical Safety said she supports a 'transition away' but not a ban of PFAS firefighting foam.</a:t>
            </a:r>
          </a:p>
          <a:p>
            <a:pPr marL="0" indent="0">
              <a:buNone/>
            </a:pPr>
            <a:endParaRPr lang="en-US" dirty="0"/>
          </a:p>
        </p:txBody>
      </p:sp>
    </p:spTree>
    <p:extLst>
      <p:ext uri="{BB962C8B-B14F-4D97-AF65-F5344CB8AC3E}">
        <p14:creationId xmlns:p14="http://schemas.microsoft.com/office/powerpoint/2010/main" val="1138108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75FF-6F7A-46E3-7C19-EC2FCA18D408}"/>
              </a:ext>
            </a:extLst>
          </p:cNvPr>
          <p:cNvSpPr>
            <a:spLocks noGrp="1"/>
          </p:cNvSpPr>
          <p:nvPr>
            <p:ph type="title"/>
          </p:nvPr>
        </p:nvSpPr>
        <p:spPr>
          <a:xfrm>
            <a:off x="838200" y="971550"/>
            <a:ext cx="10515600" cy="1676400"/>
          </a:xfrm>
        </p:spPr>
        <p:txBody>
          <a:bodyPr>
            <a:normAutofit fontScale="90000"/>
          </a:bodyPr>
          <a:lstStyle/>
          <a:p>
            <a:pPr algn="ctr"/>
            <a:r>
              <a:rPr lang="en-US" sz="7300" b="1" i="0" dirty="0">
                <a:solidFill>
                  <a:srgbClr val="FF0000"/>
                </a:solidFill>
                <a:effectLst/>
                <a:latin typeface="var(--article-hero-headline--htag--font-family)"/>
              </a:rPr>
              <a:t>Trump's layoffs hit firefighter safety programs</a:t>
            </a:r>
            <a:br>
              <a:rPr lang="en-US" b="1" i="0" dirty="0">
                <a:solidFill>
                  <a:srgbClr val="FF0000"/>
                </a:solidFill>
                <a:effectLst/>
                <a:latin typeface="var(--article-hero-headline--htag--font-family)"/>
              </a:rPr>
            </a:br>
            <a:endParaRPr lang="en-US" dirty="0">
              <a:solidFill>
                <a:srgbClr val="FF0000"/>
              </a:solidFill>
            </a:endParaRPr>
          </a:p>
        </p:txBody>
      </p:sp>
      <p:sp>
        <p:nvSpPr>
          <p:cNvPr id="3" name="Content Placeholder 2">
            <a:extLst>
              <a:ext uri="{FF2B5EF4-FFF2-40B4-BE49-F238E27FC236}">
                <a16:creationId xmlns:a16="http://schemas.microsoft.com/office/drawing/2014/main" id="{56A68B5B-31C2-D2D9-711D-28B02ED03105}"/>
              </a:ext>
            </a:extLst>
          </p:cNvPr>
          <p:cNvSpPr>
            <a:spLocks noGrp="1"/>
          </p:cNvSpPr>
          <p:nvPr>
            <p:ph idx="1"/>
          </p:nvPr>
        </p:nvSpPr>
        <p:spPr>
          <a:xfrm>
            <a:off x="838200" y="3019425"/>
            <a:ext cx="10515600" cy="3157538"/>
          </a:xfrm>
        </p:spPr>
        <p:txBody>
          <a:bodyPr>
            <a:normAutofit/>
          </a:bodyPr>
          <a:lstStyle/>
          <a:p>
            <a:pPr marL="0" indent="0" algn="l">
              <a:buNone/>
            </a:pPr>
            <a:r>
              <a:rPr lang="en-US" i="0" dirty="0">
                <a:effectLst/>
                <a:latin typeface="var(--article-dek--font-family)"/>
              </a:rPr>
              <a:t>“Among the federal workers let go were the ones who maintain the </a:t>
            </a:r>
            <a:r>
              <a:rPr lang="en-US" b="1" i="0" dirty="0">
                <a:effectLst/>
                <a:latin typeface="var(--article-dek--font-family)"/>
              </a:rPr>
              <a:t>National Firefighter Registry for Cancer </a:t>
            </a:r>
            <a:r>
              <a:rPr lang="en-US" i="0" dirty="0">
                <a:effectLst/>
                <a:latin typeface="var(--article-dek--font-family)"/>
              </a:rPr>
              <a:t>— which Trump signed into law in 2018.”  (NBC News 19 February 2025).  </a:t>
            </a:r>
            <a:r>
              <a:rPr lang="en-US" b="1" i="0" dirty="0">
                <a:effectLst/>
                <a:latin typeface="var(--article-dek--font-family)"/>
              </a:rPr>
              <a:t>No new Registry applications are being accepted.</a:t>
            </a:r>
            <a:endParaRPr lang="en-US" dirty="0">
              <a:latin typeface="var(--article-dek--font-family)"/>
            </a:endParaRPr>
          </a:p>
          <a:p>
            <a:pPr marL="0" indent="0" algn="ctr">
              <a:buNone/>
            </a:pP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(Apr 2)  </a:t>
            </a:r>
            <a:r>
              <a:rPr lang="en-US" sz="18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Http/1.1 Service Unavailable</a:t>
            </a:r>
            <a:endPar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b="1" i="0" dirty="0">
                <a:effectLst/>
                <a:latin typeface="var(--article-dek--font-family)"/>
              </a:rPr>
              <a:t>NIOSH Line of Duty Firefighter Death Investigations Discontinued as </a:t>
            </a:r>
            <a:r>
              <a:rPr lang="en-US" b="1" i="0" dirty="0" err="1">
                <a:effectLst/>
                <a:latin typeface="var(--article-dek--font-family)"/>
              </a:rPr>
              <a:t>of</a:t>
            </a:r>
            <a:r>
              <a:rPr lang="en-US" b="1" dirty="0" err="1">
                <a:latin typeface="var(--article-dek--font-family)"/>
              </a:rPr>
              <a:t>April</a:t>
            </a:r>
            <a:r>
              <a:rPr lang="en-US" b="1" dirty="0">
                <a:latin typeface="var(--article-dek--font-family)"/>
              </a:rPr>
              <a:t> 1 2025</a:t>
            </a:r>
            <a:endParaRPr lang="en-US" b="1" i="0" dirty="0">
              <a:effectLst/>
              <a:latin typeface="var(--article-dek--font-family)"/>
            </a:endParaRPr>
          </a:p>
          <a:p>
            <a:pPr marL="0" indent="0" algn="ctr">
              <a:buNone/>
            </a:pPr>
            <a:endParaRPr lang="en-US" i="0" dirty="0">
              <a:effectLst/>
              <a:latin typeface="var(--article-dek--font-family)"/>
            </a:endParaRPr>
          </a:p>
          <a:p>
            <a:endParaRPr lang="en-US" dirty="0"/>
          </a:p>
        </p:txBody>
      </p:sp>
    </p:spTree>
    <p:extLst>
      <p:ext uri="{BB962C8B-B14F-4D97-AF65-F5344CB8AC3E}">
        <p14:creationId xmlns:p14="http://schemas.microsoft.com/office/powerpoint/2010/main" val="2614947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E176D-33F2-EC02-7294-1E861F2DBB3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38DDE44-B460-1E12-10FE-5CF18A777B3E}"/>
              </a:ext>
            </a:extLst>
          </p:cNvPr>
          <p:cNvPicPr>
            <a:picLocks noGrp="1" noChangeAspect="1"/>
          </p:cNvPicPr>
          <p:nvPr>
            <p:ph idx="1"/>
          </p:nvPr>
        </p:nvPicPr>
        <p:blipFill>
          <a:blip r:embed="rId2"/>
          <a:stretch>
            <a:fillRect/>
          </a:stretch>
        </p:blipFill>
        <p:spPr>
          <a:xfrm>
            <a:off x="2147299" y="2106202"/>
            <a:ext cx="9298112" cy="2447122"/>
          </a:xfrm>
        </p:spPr>
      </p:pic>
    </p:spTree>
    <p:extLst>
      <p:ext uri="{BB962C8B-B14F-4D97-AF65-F5344CB8AC3E}">
        <p14:creationId xmlns:p14="http://schemas.microsoft.com/office/powerpoint/2010/main" val="3693256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B837-CA85-A12F-FB56-D7016DC2C6D2}"/>
              </a:ext>
            </a:extLst>
          </p:cNvPr>
          <p:cNvSpPr>
            <a:spLocks noGrp="1"/>
          </p:cNvSpPr>
          <p:nvPr>
            <p:ph type="title"/>
          </p:nvPr>
        </p:nvSpPr>
        <p:spPr>
          <a:xfrm>
            <a:off x="838200" y="1099336"/>
            <a:ext cx="10515600" cy="1869896"/>
          </a:xfrm>
        </p:spPr>
        <p:txBody>
          <a:bodyPr>
            <a:noAutofit/>
          </a:bodyPr>
          <a:lstStyle/>
          <a:p>
            <a:pPr marL="0" marR="0" algn="ctr">
              <a:lnSpc>
                <a:spcPct val="115000"/>
              </a:lnSpc>
              <a:spcAft>
                <a:spcPts val="800"/>
              </a:spcAft>
            </a:pP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r>
              <a:rPr kumimoji="0" lang="en-US" sz="36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Statement on the cancellation of T2V </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r>
              <a:rPr lang="en-US" sz="2800" dirty="0">
                <a:effectLst/>
                <a:latin typeface="Aptos" panose="020B0004020202020204" pitchFamily="34" charset="0"/>
                <a:ea typeface="Aptos" panose="020B0004020202020204" pitchFamily="34" charset="0"/>
                <a:cs typeface="Times New Roman" panose="02020603050405020304" pitchFamily="18" charset="0"/>
              </a:rPr>
              <a:t>It is with great disappointment that we report that the Department of Homeland Security (DHS) has notified us of its intent to terminate the Terrorism and Targeted Violence (T2V) in the United States project. </a:t>
            </a:r>
            <a:endParaRPr lang="en-US" sz="2800" dirty="0"/>
          </a:p>
        </p:txBody>
      </p:sp>
      <p:sp>
        <p:nvSpPr>
          <p:cNvPr id="3" name="Content Placeholder 2">
            <a:extLst>
              <a:ext uri="{FF2B5EF4-FFF2-40B4-BE49-F238E27FC236}">
                <a16:creationId xmlns:a16="http://schemas.microsoft.com/office/drawing/2014/main" id="{DDA37E7D-A80F-EC74-9ADB-500B6FDF8192}"/>
              </a:ext>
            </a:extLst>
          </p:cNvPr>
          <p:cNvSpPr>
            <a:spLocks noGrp="1"/>
          </p:cNvSpPr>
          <p:nvPr>
            <p:ph idx="1"/>
          </p:nvPr>
        </p:nvSpPr>
        <p:spPr>
          <a:xfrm>
            <a:off x="838200" y="2424701"/>
            <a:ext cx="10515600" cy="3752262"/>
          </a:xfrm>
        </p:spPr>
        <p:txBody>
          <a:bodyPr/>
          <a:lstStyle/>
          <a:p>
            <a:pPr marL="0" indent="0">
              <a:buNone/>
            </a:pPr>
            <a:endParaRPr lang="en-US" dirty="0"/>
          </a:p>
        </p:txBody>
      </p:sp>
      <p:pic>
        <p:nvPicPr>
          <p:cNvPr id="4" name="Picture 3" descr="A black and red logo&#10;&#10;AI-generated content may be incorrect.">
            <a:extLst>
              <a:ext uri="{FF2B5EF4-FFF2-40B4-BE49-F238E27FC236}">
                <a16:creationId xmlns:a16="http://schemas.microsoft.com/office/drawing/2014/main" id="{37813D00-E9B0-7DFE-A4D5-60F7367B52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62362" y="4150760"/>
            <a:ext cx="4867275" cy="1356188"/>
          </a:xfrm>
          <a:prstGeom prst="rect">
            <a:avLst/>
          </a:prstGeom>
          <a:noFill/>
          <a:ln>
            <a:noFill/>
          </a:ln>
        </p:spPr>
      </p:pic>
    </p:spTree>
    <p:extLst>
      <p:ext uri="{BB962C8B-B14F-4D97-AF65-F5344CB8AC3E}">
        <p14:creationId xmlns:p14="http://schemas.microsoft.com/office/powerpoint/2010/main" val="1745508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3372B-56AE-53B1-E2B1-3073E96F6704}"/>
              </a:ext>
            </a:extLst>
          </p:cNvPr>
          <p:cNvSpPr>
            <a:spLocks noGrp="1"/>
          </p:cNvSpPr>
          <p:nvPr>
            <p:ph type="title"/>
          </p:nvPr>
        </p:nvSpPr>
        <p:spPr/>
        <p:txBody>
          <a:bodyPr/>
          <a:lstStyle/>
          <a:p>
            <a:pPr algn="ctr"/>
            <a:r>
              <a:rPr lang="en-US" b="1" dirty="0">
                <a:solidFill>
                  <a:srgbClr val="C00000"/>
                </a:solidFill>
              </a:rPr>
              <a:t>Executive Order – New Regs, Guidance, etc.</a:t>
            </a:r>
          </a:p>
        </p:txBody>
      </p:sp>
      <p:sp>
        <p:nvSpPr>
          <p:cNvPr id="3" name="Content Placeholder 2">
            <a:extLst>
              <a:ext uri="{FF2B5EF4-FFF2-40B4-BE49-F238E27FC236}">
                <a16:creationId xmlns:a16="http://schemas.microsoft.com/office/drawing/2014/main" id="{7818374F-5EA5-419D-CD46-C0D9F20883BA}"/>
              </a:ext>
            </a:extLst>
          </p:cNvPr>
          <p:cNvSpPr>
            <a:spLocks noGrp="1"/>
          </p:cNvSpPr>
          <p:nvPr>
            <p:ph idx="1"/>
          </p:nvPr>
        </p:nvSpPr>
        <p:spPr/>
        <p:txBody>
          <a:bodyPr>
            <a:normAutofit/>
          </a:bodyPr>
          <a:lstStyle/>
          <a:p>
            <a:pPr marL="0" marR="0" indent="0">
              <a:lnSpc>
                <a:spcPct val="115000"/>
              </a:lnSpc>
              <a:spcAft>
                <a:spcPts val="1200"/>
              </a:spcAft>
              <a:buNone/>
            </a:pPr>
            <a:r>
              <a:rPr lang="en-US" sz="28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(January 31 2025) A new Executive Order says that, with limited exceptions, no federal agency can release new regulations unless it at the same time identifies 10 sets of regulations that can be repealed. The EO applies not only to actual regulations but also to less formal rules</a:t>
            </a:r>
            <a:r>
              <a:rPr lang="en-US" kern="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a:t>
            </a:r>
            <a:r>
              <a:rPr lang="en-US" sz="28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guidance,” “memoranda,” etc.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1200"/>
              </a:spcAft>
              <a:buNone/>
            </a:pPr>
            <a:r>
              <a:rPr lang="en-US" kern="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Federal </a:t>
            </a:r>
            <a:r>
              <a:rPr lang="en-US" sz="2800" kern="0" dirty="0" err="1">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gency</a:t>
            </a:r>
            <a:r>
              <a:rPr lang="en-US" sz="28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heads will be required to ensure that the “total incremental cost of all new regulations” is less than zero.</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367052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899E871-74A4-3675-9BDC-A9CABCEF2170}"/>
              </a:ext>
            </a:extLst>
          </p:cNvPr>
          <p:cNvGraphicFramePr>
            <a:graphicFrameLocks noGrp="1"/>
          </p:cNvGraphicFramePr>
          <p:nvPr>
            <p:ph idx="1"/>
          </p:nvPr>
        </p:nvGraphicFramePr>
        <p:xfrm>
          <a:off x="1162050" y="3893820"/>
          <a:ext cx="9879013" cy="1013460"/>
        </p:xfrm>
        <a:graphic>
          <a:graphicData uri="http://schemas.openxmlformats.org/drawingml/2006/table">
            <a:tbl>
              <a:tblPr/>
              <a:tblGrid>
                <a:gridCol w="9879013">
                  <a:extLst>
                    <a:ext uri="{9D8B030D-6E8A-4147-A177-3AD203B41FA5}">
                      <a16:colId xmlns:a16="http://schemas.microsoft.com/office/drawing/2014/main" val="3539062759"/>
                    </a:ext>
                  </a:extLst>
                </a:gridCol>
              </a:tblGrid>
              <a:tr h="0">
                <a:tc>
                  <a:txBody>
                    <a:bodyPr/>
                    <a:lstStyle/>
                    <a:p>
                      <a:endParaRPr lang="en-US"/>
                    </a:p>
                  </a:txBody>
                  <a:tcPr marL="0" marR="0" marT="0" marB="0">
                    <a:lnL>
                      <a:noFill/>
                    </a:lnL>
                    <a:lnR>
                      <a:noFill/>
                    </a:lnR>
                    <a:lnT>
                      <a:noFill/>
                    </a:lnT>
                    <a:lnB>
                      <a:noFill/>
                    </a:lnB>
                    <a:solidFill>
                      <a:srgbClr val="2C3E50"/>
                    </a:solidFill>
                  </a:tcPr>
                </a:tc>
                <a:extLst>
                  <a:ext uri="{0D108BD9-81ED-4DB2-BD59-A6C34878D82A}">
                    <a16:rowId xmlns:a16="http://schemas.microsoft.com/office/drawing/2014/main" val="1320716304"/>
                  </a:ext>
                </a:extLst>
              </a:tr>
              <a:tr h="0">
                <a:tc>
                  <a:txBody>
                    <a:bodyPr/>
                    <a:lstStyle/>
                    <a:p>
                      <a:endParaRPr lang="en-US"/>
                    </a:p>
                  </a:txBody>
                  <a:tcPr marL="190500" marR="190500" marT="95250" marB="95250" anchor="ctr">
                    <a:lnL>
                      <a:noFill/>
                    </a:lnL>
                    <a:lnR>
                      <a:noFill/>
                    </a:lnR>
                    <a:lnT>
                      <a:noFill/>
                    </a:lnT>
                    <a:lnB>
                      <a:noFill/>
                    </a:lnB>
                    <a:noFill/>
                  </a:tcPr>
                </a:tc>
                <a:extLst>
                  <a:ext uri="{0D108BD9-81ED-4DB2-BD59-A6C34878D82A}">
                    <a16:rowId xmlns:a16="http://schemas.microsoft.com/office/drawing/2014/main" val="2441059972"/>
                  </a:ext>
                </a:extLst>
              </a:tr>
              <a:tr h="0">
                <a:tc>
                  <a:txBody>
                    <a:bodyPr/>
                    <a:lstStyle/>
                    <a:p>
                      <a:pPr algn="ctr" fontAlgn="t"/>
                      <a:endParaRPr lang="en-US">
                        <a:effectLst/>
                      </a:endParaRPr>
                    </a:p>
                  </a:txBody>
                  <a:tcPr marL="0" marR="0" marT="0" marB="0" anchor="ctr">
                    <a:lnL>
                      <a:noFill/>
                    </a:lnL>
                    <a:lnR>
                      <a:noFill/>
                    </a:lnR>
                    <a:lnT>
                      <a:noFill/>
                    </a:lnT>
                    <a:lnB>
                      <a:noFill/>
                    </a:lnB>
                    <a:noFill/>
                  </a:tcPr>
                </a:tc>
                <a:extLst>
                  <a:ext uri="{0D108BD9-81ED-4DB2-BD59-A6C34878D82A}">
                    <a16:rowId xmlns:a16="http://schemas.microsoft.com/office/drawing/2014/main" val="179598709"/>
                  </a:ext>
                </a:extLst>
              </a:tr>
            </a:tbl>
          </a:graphicData>
        </a:graphic>
      </p:graphicFrame>
      <p:sp>
        <p:nvSpPr>
          <p:cNvPr id="3" name="Title 2">
            <a:extLst>
              <a:ext uri="{FF2B5EF4-FFF2-40B4-BE49-F238E27FC236}">
                <a16:creationId xmlns:a16="http://schemas.microsoft.com/office/drawing/2014/main" id="{FA2D5A09-6D76-F0FA-9D1D-321ADC299BD2}"/>
              </a:ext>
            </a:extLst>
          </p:cNvPr>
          <p:cNvSpPr>
            <a:spLocks noGrp="1"/>
          </p:cNvSpPr>
          <p:nvPr>
            <p:ph type="title"/>
          </p:nvPr>
        </p:nvSpPr>
        <p:spPr/>
        <p:txBody>
          <a:bodyPr/>
          <a:lstStyle/>
          <a:p>
            <a:endParaRPr lang="en-US"/>
          </a:p>
        </p:txBody>
      </p:sp>
      <p:graphicFrame>
        <p:nvGraphicFramePr>
          <p:cNvPr id="5" name="Table 4">
            <a:extLst>
              <a:ext uri="{FF2B5EF4-FFF2-40B4-BE49-F238E27FC236}">
                <a16:creationId xmlns:a16="http://schemas.microsoft.com/office/drawing/2014/main" id="{46FFAFD7-794E-C4E0-0350-8377B7C599A9}"/>
              </a:ext>
            </a:extLst>
          </p:cNvPr>
          <p:cNvGraphicFramePr>
            <a:graphicFrameLocks noGrp="1"/>
          </p:cNvGraphicFramePr>
          <p:nvPr/>
        </p:nvGraphicFramePr>
        <p:xfrm>
          <a:off x="1162050" y="3055124"/>
          <a:ext cx="9879013" cy="1422608"/>
        </p:xfrm>
        <a:graphic>
          <a:graphicData uri="http://schemas.openxmlformats.org/drawingml/2006/table">
            <a:tbl>
              <a:tblPr/>
              <a:tblGrid>
                <a:gridCol w="9879013">
                  <a:extLst>
                    <a:ext uri="{9D8B030D-6E8A-4147-A177-3AD203B41FA5}">
                      <a16:colId xmlns:a16="http://schemas.microsoft.com/office/drawing/2014/main" val="3925367825"/>
                    </a:ext>
                  </a:extLst>
                </a:gridCol>
              </a:tblGrid>
              <a:tr h="572223">
                <a:tc>
                  <a:txBody>
                    <a:bodyPr/>
                    <a:lstStyle/>
                    <a:p>
                      <a:endParaRPr lang="en-US" dirty="0"/>
                    </a:p>
                  </a:txBody>
                  <a:tcPr marL="0" marR="0" marT="0" marB="0">
                    <a:lnL>
                      <a:noFill/>
                    </a:lnL>
                    <a:lnR>
                      <a:noFill/>
                    </a:lnR>
                    <a:lnT>
                      <a:noFill/>
                    </a:lnT>
                    <a:lnB>
                      <a:noFill/>
                    </a:lnB>
                    <a:solidFill>
                      <a:srgbClr val="0E7DB4"/>
                    </a:solidFill>
                  </a:tcPr>
                </a:tc>
                <a:extLst>
                  <a:ext uri="{0D108BD9-81ED-4DB2-BD59-A6C34878D82A}">
                    <a16:rowId xmlns:a16="http://schemas.microsoft.com/office/drawing/2014/main" val="3803634527"/>
                  </a:ext>
                </a:extLst>
              </a:tr>
              <a:tr h="850385">
                <a:tc>
                  <a:txBody>
                    <a:bodyPr/>
                    <a:lstStyle/>
                    <a:p>
                      <a:pPr algn="ctr"/>
                      <a:r>
                        <a:rPr lang="en-US" dirty="0">
                          <a:solidFill>
                            <a:srgbClr val="FFFFFF"/>
                          </a:solidFill>
                          <a:effectLst/>
                          <a:latin typeface="arial" panose="020B0604020202020204" pitchFamily="34" charset="0"/>
                        </a:rPr>
                        <a:t>National Fire Academy News: Feb. 18, 2025</a:t>
                      </a:r>
                    </a:p>
                  </a:txBody>
                  <a:tcPr marL="190500" marR="190500" marT="66675" marB="66675" anchor="ctr">
                    <a:lnL>
                      <a:noFill/>
                    </a:lnL>
                    <a:lnR>
                      <a:noFill/>
                    </a:lnR>
                    <a:lnT>
                      <a:noFill/>
                    </a:lnT>
                    <a:lnB>
                      <a:noFill/>
                    </a:lnB>
                    <a:noFill/>
                  </a:tcPr>
                </a:tc>
                <a:extLst>
                  <a:ext uri="{0D108BD9-81ED-4DB2-BD59-A6C34878D82A}">
                    <a16:rowId xmlns:a16="http://schemas.microsoft.com/office/drawing/2014/main" val="1334727163"/>
                  </a:ext>
                </a:extLst>
              </a:tr>
            </a:tbl>
          </a:graphicData>
        </a:graphic>
      </p:graphicFrame>
      <p:graphicFrame>
        <p:nvGraphicFramePr>
          <p:cNvPr id="6" name="Table 5">
            <a:extLst>
              <a:ext uri="{FF2B5EF4-FFF2-40B4-BE49-F238E27FC236}">
                <a16:creationId xmlns:a16="http://schemas.microsoft.com/office/drawing/2014/main" id="{3B838FB8-B30A-2FBC-0335-D5222EF1A6F9}"/>
              </a:ext>
            </a:extLst>
          </p:cNvPr>
          <p:cNvGraphicFramePr>
            <a:graphicFrameLocks noGrp="1"/>
          </p:cNvGraphicFramePr>
          <p:nvPr/>
        </p:nvGraphicFramePr>
        <p:xfrm>
          <a:off x="1162050" y="3657600"/>
          <a:ext cx="10506075" cy="4729453"/>
        </p:xfrm>
        <a:graphic>
          <a:graphicData uri="http://schemas.openxmlformats.org/drawingml/2006/table">
            <a:tbl>
              <a:tblPr/>
              <a:tblGrid>
                <a:gridCol w="10506075">
                  <a:extLst>
                    <a:ext uri="{9D8B030D-6E8A-4147-A177-3AD203B41FA5}">
                      <a16:colId xmlns:a16="http://schemas.microsoft.com/office/drawing/2014/main" val="2805509333"/>
                    </a:ext>
                  </a:extLst>
                </a:gridCol>
              </a:tblGrid>
              <a:tr h="281925">
                <a:tc>
                  <a:txBody>
                    <a:bodyPr/>
                    <a:lstStyle/>
                    <a:p>
                      <a:endParaRPr lang="en-US" dirty="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883688355"/>
                  </a:ext>
                </a:extLst>
              </a:tr>
              <a:tr h="2795752">
                <a:tc>
                  <a:txBody>
                    <a:bodyPr/>
                    <a:lstStyle/>
                    <a:p>
                      <a:pPr algn="ctr">
                        <a:spcAft>
                          <a:spcPts val="1125"/>
                        </a:spcAft>
                      </a:pPr>
                      <a:endParaRPr lang="en-US" sz="800" b="1" dirty="0">
                        <a:solidFill>
                          <a:srgbClr val="2C3E50"/>
                        </a:solidFill>
                        <a:effectLst/>
                        <a:latin typeface="arial" panose="020B0604020202020204" pitchFamily="34" charset="0"/>
                      </a:endParaRPr>
                    </a:p>
                    <a:p>
                      <a:pPr algn="ctr">
                        <a:spcAft>
                          <a:spcPts val="1125"/>
                        </a:spcAft>
                      </a:pPr>
                      <a:r>
                        <a:rPr lang="en-US" b="1" dirty="0">
                          <a:solidFill>
                            <a:srgbClr val="2C3E50"/>
                          </a:solidFill>
                          <a:effectLst/>
                          <a:latin typeface="arial" panose="020B0604020202020204" pitchFamily="34" charset="0"/>
                        </a:rPr>
                        <a:t>NFA National Weekend</a:t>
                      </a:r>
                    </a:p>
                    <a:p>
                      <a:pPr algn="ctr">
                        <a:spcAft>
                          <a:spcPts val="1125"/>
                        </a:spcAft>
                      </a:pPr>
                      <a:r>
                        <a:rPr lang="en-US" b="1" dirty="0">
                          <a:solidFill>
                            <a:srgbClr val="2C3E50"/>
                          </a:solidFill>
                          <a:effectLst/>
                          <a:latin typeface="arial" panose="020B0604020202020204" pitchFamily="34" charset="0"/>
                        </a:rPr>
                        <a:t>CANCELLATION</a:t>
                      </a:r>
                    </a:p>
                    <a:p>
                      <a:pPr marL="0" marR="0" lvl="0" indent="0" algn="ctr" defTabSz="914400" rtl="0" eaLnBrk="1" fontAlgn="auto" latinLnBrk="0" hangingPunct="1">
                        <a:lnSpc>
                          <a:spcPct val="100000"/>
                        </a:lnSpc>
                        <a:spcBef>
                          <a:spcPts val="0"/>
                        </a:spcBef>
                        <a:spcAft>
                          <a:spcPts val="1125"/>
                        </a:spcAft>
                        <a:buClrTx/>
                        <a:buSzTx/>
                        <a:buFontTx/>
                        <a:buNone/>
                        <a:tabLst/>
                        <a:defRPr/>
                      </a:pPr>
                      <a:r>
                        <a:rPr lang="en-US" dirty="0">
                          <a:effectLst/>
                        </a:rPr>
                        <a:t>The U.S. Fire Administration's National Fire Academy is canceling the National Weekend Sponsored by Women in Fire, previously scheduled for May 17 and 18, 2025, at the National Emergency Training Center in Emmitsburg, Maryland. Your National Fire Academy regrets any inconvenience caused by this decision which follows DHS policy consistent and compliant with all applicable Executive Orders. </a:t>
                      </a:r>
                    </a:p>
                    <a:p>
                      <a:pPr algn="ctr">
                        <a:spcAft>
                          <a:spcPts val="1125"/>
                        </a:spcAft>
                      </a:pPr>
                      <a:endParaRPr lang="en-US" b="1" dirty="0">
                        <a:solidFill>
                          <a:srgbClr val="2C3E50"/>
                        </a:solidFill>
                        <a:effectLst/>
                        <a:latin typeface="arial" panose="020B0604020202020204" pitchFamily="34" charset="0"/>
                      </a:endParaRPr>
                    </a:p>
                  </a:txBody>
                  <a:tcPr marL="190500" marR="190500" marT="190500" marB="190500" anchor="ctr">
                    <a:lnL>
                      <a:noFill/>
                    </a:lnL>
                    <a:lnR>
                      <a:noFill/>
                    </a:lnR>
                    <a:lnT>
                      <a:noFill/>
                    </a:lnT>
                    <a:lnB>
                      <a:noFill/>
                    </a:lnB>
                    <a:noFill/>
                  </a:tcPr>
                </a:tc>
                <a:extLst>
                  <a:ext uri="{0D108BD9-81ED-4DB2-BD59-A6C34878D82A}">
                    <a16:rowId xmlns:a16="http://schemas.microsoft.com/office/drawing/2014/main" val="3280060187"/>
                  </a:ext>
                </a:extLst>
              </a:tr>
              <a:tr h="1465568">
                <a:tc>
                  <a:txBody>
                    <a:bodyPr/>
                    <a:lstStyle/>
                    <a:p>
                      <a:pPr algn="ctr" fontAlgn="t"/>
                      <a:endParaRPr lang="en-US" dirty="0">
                        <a:effectLst/>
                      </a:endParaRPr>
                    </a:p>
                  </a:txBody>
                  <a:tcPr marL="0" marR="0" marT="0" marB="0" anchor="ctr">
                    <a:lnL>
                      <a:noFill/>
                    </a:lnL>
                    <a:lnR>
                      <a:noFill/>
                    </a:lnR>
                    <a:lnT>
                      <a:noFill/>
                    </a:lnT>
                    <a:lnB>
                      <a:noFill/>
                    </a:lnB>
                    <a:noFill/>
                  </a:tcPr>
                </a:tc>
                <a:extLst>
                  <a:ext uri="{0D108BD9-81ED-4DB2-BD59-A6C34878D82A}">
                    <a16:rowId xmlns:a16="http://schemas.microsoft.com/office/drawing/2014/main" val="1761809446"/>
                  </a:ext>
                </a:extLst>
              </a:tr>
            </a:tbl>
          </a:graphicData>
        </a:graphic>
      </p:graphicFrame>
      <p:pic>
        <p:nvPicPr>
          <p:cNvPr id="1025" name="Picture 1" descr="US Fire Administration - working for a fire safe America">
            <a:extLst>
              <a:ext uri="{FF2B5EF4-FFF2-40B4-BE49-F238E27FC236}">
                <a16:creationId xmlns:a16="http://schemas.microsoft.com/office/drawing/2014/main" id="{95EC8C7A-426B-4EE3-39FD-D3D0959A6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669302"/>
            <a:ext cx="10212388" cy="2054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666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AC375-D467-3B43-FC8F-5A610146A733}"/>
              </a:ext>
            </a:extLst>
          </p:cNvPr>
          <p:cNvSpPr>
            <a:spLocks noGrp="1"/>
          </p:cNvSpPr>
          <p:nvPr>
            <p:ph type="title"/>
          </p:nvPr>
        </p:nvSpPr>
        <p:spPr/>
        <p:txBody>
          <a:bodyPr/>
          <a:lstStyle/>
          <a:p>
            <a:pPr algn="ctr"/>
            <a:r>
              <a:rPr lang="en-US" b="1" dirty="0">
                <a:solidFill>
                  <a:srgbClr val="FF0000"/>
                </a:solidFill>
              </a:rPr>
              <a:t>Female FF Cancer Coverage</a:t>
            </a:r>
          </a:p>
        </p:txBody>
      </p:sp>
      <p:sp>
        <p:nvSpPr>
          <p:cNvPr id="3" name="Content Placeholder 2">
            <a:extLst>
              <a:ext uri="{FF2B5EF4-FFF2-40B4-BE49-F238E27FC236}">
                <a16:creationId xmlns:a16="http://schemas.microsoft.com/office/drawing/2014/main" id="{5CF1EC7F-DCDA-C4CE-21F9-9183400153C0}"/>
              </a:ext>
            </a:extLst>
          </p:cNvPr>
          <p:cNvSpPr>
            <a:spLocks noGrp="1"/>
          </p:cNvSpPr>
          <p:nvPr>
            <p:ph idx="1"/>
          </p:nvPr>
        </p:nvSpPr>
        <p:spPr>
          <a:xfrm>
            <a:off x="838200" y="1690687"/>
            <a:ext cx="10515600" cy="4486275"/>
          </a:xfrm>
        </p:spPr>
        <p:txBody>
          <a:bodyPr/>
          <a:lstStyle/>
          <a:p>
            <a:pPr marL="0" indent="0">
              <a:buNone/>
            </a:pPr>
            <a:r>
              <a:rPr lang="en-US" dirty="0"/>
              <a:t>In 2024, the DOL added presumptive workers comp coverage for breast, cervical and other cancers for federal firefighters.  But the January DOL press release on this change was deleted from the DOL website.  Where did it go?  DOL:  “We do not have any additional updates regarding your inquiry</a:t>
            </a:r>
          </a:p>
          <a:p>
            <a:pPr marL="0" indent="0">
              <a:buNone/>
            </a:pPr>
            <a:endParaRPr lang="en-US" dirty="0"/>
          </a:p>
          <a:p>
            <a:pPr marL="0" indent="0">
              <a:buNone/>
            </a:pPr>
            <a:endParaRPr lang="en-US" sz="800" dirty="0"/>
          </a:p>
          <a:p>
            <a:pPr marL="0" indent="0" algn="ctr">
              <a:buNone/>
            </a:pPr>
            <a:r>
              <a:rPr lang="en-US" sz="4400" dirty="0">
                <a:solidFill>
                  <a:srgbClr val="FF0000"/>
                </a:solidFill>
              </a:rPr>
              <a:t>Women in Wildland Firefighting Boot Camps Cancelled</a:t>
            </a:r>
          </a:p>
        </p:txBody>
      </p:sp>
    </p:spTree>
    <p:extLst>
      <p:ext uri="{BB962C8B-B14F-4D97-AF65-F5344CB8AC3E}">
        <p14:creationId xmlns:p14="http://schemas.microsoft.com/office/powerpoint/2010/main" val="3693971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CEEE-9611-7239-FF60-A79EAB10BC8F}"/>
              </a:ext>
            </a:extLst>
          </p:cNvPr>
          <p:cNvSpPr>
            <a:spLocks noGrp="1"/>
          </p:cNvSpPr>
          <p:nvPr>
            <p:ph type="title"/>
          </p:nvPr>
        </p:nvSpPr>
        <p:spPr>
          <a:xfrm>
            <a:off x="838200" y="365125"/>
            <a:ext cx="10515600" cy="1863725"/>
          </a:xfrm>
        </p:spPr>
        <p:txBody>
          <a:bodyPr>
            <a:normAutofit fontScale="90000"/>
          </a:bodyPr>
          <a:lstStyle/>
          <a:p>
            <a:pPr marL="0" marR="0" algn="ctr"/>
            <a:r>
              <a:rPr lang="en-US" sz="44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What The President’s LGBTQ+ Executive Orders Mean for Fire Chiefs</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EA62FD6-AD69-42B0-A8BD-C277D5776E70}"/>
              </a:ext>
            </a:extLst>
          </p:cNvPr>
          <p:cNvSpPr>
            <a:spLocks noGrp="1"/>
          </p:cNvSpPr>
          <p:nvPr>
            <p:ph idx="1"/>
          </p:nvPr>
        </p:nvSpPr>
        <p:spPr/>
        <p:txBody>
          <a:bodyPr>
            <a:noAutofit/>
          </a:bodyPr>
          <a:lstStyle/>
          <a:p>
            <a:pPr>
              <a:buSzPts val="1000"/>
              <a:buFont typeface="Wingdings" panose="05000000000000000000" pitchFamily="2" charset="2"/>
              <a:buChar char="Ø"/>
              <a:tabLst>
                <a:tab pos="457200" algn="l"/>
              </a:tabLst>
            </a:pPr>
            <a:r>
              <a:rPr lang="en-US" sz="2200" b="1" kern="100" dirty="0">
                <a:effectLst/>
                <a:latin typeface="Aptos" panose="020B0004020202020204" pitchFamily="34" charset="0"/>
                <a:ea typeface="Aptos" panose="020B0004020202020204" pitchFamily="34" charset="0"/>
                <a:cs typeface="Times New Roman" panose="02020603050405020304" pitchFamily="18" charset="0"/>
              </a:rPr>
              <a:t>Guidance and Regulations:</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Although the EEOC may remove resource documents and training materials, without a quorum of Commissioners, it cannot reverse any regulations or formal guidance, like this, that prohibits harassment based on gender identity-- </a:t>
            </a:r>
            <a:r>
              <a:rPr lang="en-US" sz="220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rPr>
              <a:t>https://www.eeoc.gov/laws/guidance/enforcement-guidance-harassment-workplace</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a:buSzPts val="1000"/>
              <a:buFont typeface="Wingdings" panose="05000000000000000000" pitchFamily="2" charset="2"/>
              <a:buChar char="Ø"/>
              <a:tabLst>
                <a:tab pos="457200" algn="l"/>
              </a:tabLst>
            </a:pPr>
            <a:r>
              <a:rPr lang="en-US" sz="2200" b="1" kern="100" dirty="0">
                <a:effectLst/>
                <a:latin typeface="Aptos" panose="020B0004020202020204" pitchFamily="34" charset="0"/>
                <a:ea typeface="Aptos" panose="020B0004020202020204" pitchFamily="34" charset="0"/>
                <a:cs typeface="Times New Roman" panose="02020603050405020304" pitchFamily="18" charset="0"/>
              </a:rPr>
              <a:t>Court Decisions Matter More: </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The EEOC’s position on gender identity carries little weight in the courtroom.  And in the Supreme Court’s Bostock decision that did not specifically address bathroom use, the court has also said that LGBT discrimination generally violates Title VII.</a:t>
            </a:r>
          </a:p>
          <a:p>
            <a:pPr>
              <a:buFont typeface="Wingdings" panose="05000000000000000000" pitchFamily="2" charset="2"/>
              <a:buChar char="Ø"/>
            </a:pPr>
            <a:r>
              <a:rPr lang="en-US" sz="2200" b="1" dirty="0">
                <a:effectLst/>
                <a:latin typeface="Aptos" panose="020B0004020202020204" pitchFamily="34" charset="0"/>
                <a:ea typeface="Aptos" panose="020B0004020202020204" pitchFamily="34" charset="0"/>
                <a:cs typeface="Times New Roman" panose="02020603050405020304" pitchFamily="18" charset="0"/>
              </a:rPr>
              <a:t>State Laws Still Apply:</a:t>
            </a:r>
            <a:r>
              <a:rPr lang="en-US" sz="2200" dirty="0">
                <a:effectLst/>
                <a:latin typeface="Aptos" panose="020B0004020202020204" pitchFamily="34" charset="0"/>
                <a:ea typeface="Aptos" panose="020B0004020202020204" pitchFamily="34" charset="0"/>
                <a:cs typeface="Times New Roman" panose="02020603050405020304" pitchFamily="18" charset="0"/>
              </a:rPr>
              <a:t> Many states have their own gender identity protections that employers must follow, regardless of EEOC policy changes.</a:t>
            </a:r>
            <a:endParaRPr lang="en-US" sz="2200" dirty="0"/>
          </a:p>
        </p:txBody>
      </p:sp>
    </p:spTree>
    <p:extLst>
      <p:ext uri="{BB962C8B-B14F-4D97-AF65-F5344CB8AC3E}">
        <p14:creationId xmlns:p14="http://schemas.microsoft.com/office/powerpoint/2010/main" val="3572729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4C69-0FBD-735D-F47F-9B036427AC61}"/>
              </a:ext>
            </a:extLst>
          </p:cNvPr>
          <p:cNvSpPr>
            <a:spLocks noGrp="1"/>
          </p:cNvSpPr>
          <p:nvPr>
            <p:ph type="title"/>
          </p:nvPr>
        </p:nvSpPr>
        <p:spPr/>
        <p:txBody>
          <a:bodyPr/>
          <a:lstStyle/>
          <a:p>
            <a:pPr algn="ctr"/>
            <a:r>
              <a:rPr lang="en-US" sz="44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What The President’s LGBTQ+ Executive Orders Mean for Fire Chiefs</a:t>
            </a:r>
            <a:endParaRPr lang="en-US" dirty="0"/>
          </a:p>
        </p:txBody>
      </p:sp>
      <p:sp>
        <p:nvSpPr>
          <p:cNvPr id="3" name="Content Placeholder 2">
            <a:extLst>
              <a:ext uri="{FF2B5EF4-FFF2-40B4-BE49-F238E27FC236}">
                <a16:creationId xmlns:a16="http://schemas.microsoft.com/office/drawing/2014/main" id="{83BCD605-A73B-EA55-7E24-560FA09B6E2A}"/>
              </a:ext>
            </a:extLst>
          </p:cNvPr>
          <p:cNvSpPr>
            <a:spLocks noGrp="1"/>
          </p:cNvSpPr>
          <p:nvPr>
            <p:ph idx="1"/>
          </p:nvPr>
        </p:nvSpPr>
        <p:spPr/>
        <p:txBody>
          <a:bodyPr>
            <a:normAutofit/>
          </a:bodyPr>
          <a:lstStyle/>
          <a:p>
            <a:pPr marL="342900" marR="0" lvl="0" indent="-342900">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Presidential Executive Orders are not laws, and they do not reverse any Supreme Court decisions—</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Bostock v. Clayton County is still the law</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—and they do not overrule any EEOC regulations or formal guidance (like </a:t>
            </a:r>
            <a:r>
              <a:rPr lang="en-US" sz="2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https://www.eeoc.gov/laws/guidance/enforcement-guidance-harassment-workplace</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Symbol" panose="05050102010706020507" pitchFamily="18" charset="2"/>
              <a:buChar char=""/>
            </a:pPr>
            <a:r>
              <a:rPr lang="en-US" sz="2000" kern="100" dirty="0">
                <a:latin typeface="Aptos" panose="020B0004020202020204" pitchFamily="34" charset="0"/>
                <a:ea typeface="Aptos" panose="020B0004020202020204" pitchFamily="34" charset="0"/>
                <a:cs typeface="Times New Roman" panose="02020603050405020304" pitchFamily="18" charset="0"/>
              </a:rPr>
              <a:t>What you’ll start to see on EEOC websites and document links</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buNone/>
            </a:pP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indent="0">
              <a:buNone/>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This document was approved by the Commission on April 29, 2024, by a 3-2 vote.  </a:t>
            </a:r>
          </a:p>
          <a:p>
            <a:pPr marL="457200" marR="0" lvl="1" indent="0">
              <a:buNone/>
            </a:pPr>
            <a:r>
              <a:rPr lang="en-US" sz="2000" b="1" kern="100" dirty="0">
                <a:latin typeface="Aptos" panose="020B0004020202020204" pitchFamily="34" charset="0"/>
                <a:ea typeface="Aptos" panose="020B0004020202020204" pitchFamily="34" charset="0"/>
                <a:cs typeface="Times New Roman" panose="02020603050405020304" pitchFamily="18" charset="0"/>
              </a:rPr>
              <a:t>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Any modification must be approved by a majority vote of the Commission”.   </a:t>
            </a:r>
          </a:p>
          <a:p>
            <a:pPr marL="457200" marR="0" lvl="1" indent="0">
              <a:buNone/>
            </a:pP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indent="0">
              <a:buNone/>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“The information on this webpage is being reviewed for compliance with</a:t>
            </a:r>
            <a:r>
              <a:rPr lang="en-US" sz="2000" kern="100" dirty="0">
                <a:latin typeface="Aptos" panose="020B0004020202020204" pitchFamily="34" charset="0"/>
                <a:ea typeface="Aptos" panose="020B0004020202020204" pitchFamily="34" charset="0"/>
                <a:cs typeface="Times New Roman" panose="02020603050405020304" pitchFamily="18" charset="0"/>
              </a:rPr>
              <a:t>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the law </a:t>
            </a:r>
          </a:p>
          <a:p>
            <a:pPr marL="457200" marR="0" lvl="1" indent="0">
              <a:buNone/>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and  executive orders and will be revised”.</a:t>
            </a:r>
          </a:p>
          <a:p>
            <a:pPr marL="457200" marR="0" lvl="1" indent="0">
              <a:buNone/>
            </a:pP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If there’s a question of whether a government agency’s interpretation of a statute is correct, that question will be answered in court—not by Executive Order. </a:t>
            </a:r>
          </a:p>
          <a:p>
            <a:pPr marL="0" indent="0">
              <a:buNone/>
            </a:pPr>
            <a:endParaRPr lang="en-US" dirty="0"/>
          </a:p>
        </p:txBody>
      </p:sp>
    </p:spTree>
    <p:extLst>
      <p:ext uri="{BB962C8B-B14F-4D97-AF65-F5344CB8AC3E}">
        <p14:creationId xmlns:p14="http://schemas.microsoft.com/office/powerpoint/2010/main" val="2097039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9F5A-2440-3C2F-50F8-54296C91851A}"/>
              </a:ext>
            </a:extLst>
          </p:cNvPr>
          <p:cNvSpPr>
            <a:spLocks noGrp="1"/>
          </p:cNvSpPr>
          <p:nvPr>
            <p:ph type="ctrTitle"/>
          </p:nvPr>
        </p:nvSpPr>
        <p:spPr>
          <a:xfrm>
            <a:off x="1524000" y="2419349"/>
            <a:ext cx="9144000" cy="3448051"/>
          </a:xfrm>
        </p:spPr>
        <p:txBody>
          <a:bodyPr>
            <a:noAutofit/>
          </a:bodyPr>
          <a:lstStyle/>
          <a:p>
            <a:r>
              <a:rPr lang="en-US" sz="7200" b="1" dirty="0">
                <a:solidFill>
                  <a:srgbClr val="C00000"/>
                </a:solidFill>
              </a:rPr>
              <a:t>Update:  Presidential Executive Orders and How They Affect (or Don’t Affect) the Fire Service</a:t>
            </a:r>
          </a:p>
        </p:txBody>
      </p:sp>
      <p:sp>
        <p:nvSpPr>
          <p:cNvPr id="3" name="Subtitle 2">
            <a:extLst>
              <a:ext uri="{FF2B5EF4-FFF2-40B4-BE49-F238E27FC236}">
                <a16:creationId xmlns:a16="http://schemas.microsoft.com/office/drawing/2014/main" id="{BB71318B-55B5-CDED-9861-B2156904726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87538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3926" y="2190751"/>
            <a:ext cx="10410824" cy="4328921"/>
          </a:xfrm>
        </p:spPr>
        <p:txBody>
          <a:bodyPr>
            <a:normAutofit lnSpcReduction="10000"/>
          </a:bodyPr>
          <a:lstStyle/>
          <a:p>
            <a:pPr marL="0" indent="0">
              <a:buNone/>
            </a:pPr>
            <a:r>
              <a:rPr lang="en-US" dirty="0"/>
              <a:t>On June 15, 2020, the U.S. Supreme Court issued a landmark 6-3 decision affirming that the prohibition on sex discrimination in Title VII of the Civil Rights Act of 1964 extends to discrimination based on sexual orientation and gender identity. This decision resulted from three cases. </a:t>
            </a:r>
          </a:p>
          <a:p>
            <a:pPr marL="0" indent="0">
              <a:buNone/>
            </a:pPr>
            <a:endParaRPr lang="en-US" sz="900" dirty="0"/>
          </a:p>
          <a:p>
            <a:pPr marL="0" indent="0">
              <a:buNone/>
            </a:pPr>
            <a:r>
              <a:rPr lang="en-US" dirty="0"/>
              <a:t>The Supreme Court combined these cases and issued a single opinion—Bostock v. Clayton County—in which it held that </a:t>
            </a:r>
            <a:r>
              <a:rPr lang="en-US" b="1" dirty="0"/>
              <a:t>“an employer who fires an individual merely for being gay or transgender violates Title VII.”  </a:t>
            </a:r>
            <a:r>
              <a:rPr lang="en-US" dirty="0"/>
              <a:t> “[I]t is impossible to discriminate against a person for being homosexual or transgender without discriminating against that individual based on sex.”2</a:t>
            </a:r>
          </a:p>
        </p:txBody>
      </p:sp>
      <p:sp>
        <p:nvSpPr>
          <p:cNvPr id="3" name="Title 2"/>
          <p:cNvSpPr>
            <a:spLocks noGrp="1"/>
          </p:cNvSpPr>
          <p:nvPr>
            <p:ph type="title"/>
          </p:nvPr>
        </p:nvSpPr>
        <p:spPr>
          <a:xfrm>
            <a:off x="1981200" y="338328"/>
            <a:ext cx="8229600" cy="1557147"/>
          </a:xfrm>
        </p:spPr>
        <p:txBody>
          <a:bodyPr>
            <a:normAutofit/>
          </a:bodyPr>
          <a:lstStyle/>
          <a:p>
            <a:pPr algn="ctr"/>
            <a:r>
              <a:rPr lang="en-US" sz="4000" b="1" dirty="0">
                <a:solidFill>
                  <a:srgbClr val="FF0000"/>
                </a:solidFill>
              </a:rPr>
              <a:t>U.S. Supreme Court – 2020 Term – Bostock v. Clayton County GA</a:t>
            </a:r>
            <a:br>
              <a:rPr lang="en-US" sz="4000" dirty="0">
                <a:solidFill>
                  <a:srgbClr val="FF0000"/>
                </a:solidFill>
              </a:rPr>
            </a:br>
            <a:r>
              <a:rPr lang="en-US" sz="2400" b="1" dirty="0">
                <a:solidFill>
                  <a:srgbClr val="FF0000"/>
                </a:solidFill>
              </a:rPr>
              <a:t>Sexual Orientation And Gender Identity Take Center Stage</a:t>
            </a:r>
            <a:endParaRPr lang="en-US" sz="2400" dirty="0">
              <a:solidFill>
                <a:srgbClr val="FF0000"/>
              </a:solidFill>
            </a:endParaRPr>
          </a:p>
        </p:txBody>
      </p:sp>
    </p:spTree>
    <p:extLst>
      <p:ext uri="{BB962C8B-B14F-4D97-AF65-F5344CB8AC3E}">
        <p14:creationId xmlns:p14="http://schemas.microsoft.com/office/powerpoint/2010/main" val="547692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E357B1-B4DA-7DC4-7851-00975047F7B4}"/>
              </a:ext>
            </a:extLst>
          </p:cNvPr>
          <p:cNvSpPr>
            <a:spLocks noGrp="1"/>
          </p:cNvSpPr>
          <p:nvPr>
            <p:ph idx="1"/>
          </p:nvPr>
        </p:nvSpPr>
        <p:spPr>
          <a:xfrm>
            <a:off x="838200" y="2619375"/>
            <a:ext cx="10515600" cy="3557588"/>
          </a:xfrm>
        </p:spPr>
        <p:txBody>
          <a:bodyPr/>
          <a:lstStyle/>
          <a:p>
            <a:pPr marL="0" indent="0">
              <a:buNone/>
            </a:pPr>
            <a:r>
              <a:rPr lang="en-US" b="0" i="0" dirty="0">
                <a:solidFill>
                  <a:srgbClr val="202122"/>
                </a:solidFill>
                <a:effectLst/>
                <a:latin typeface="Arial" panose="020B0604020202020204" pitchFamily="34" charset="0"/>
              </a:rPr>
              <a:t>"They say sex-segregated bathrooms, locker rooms, and dress codes will prove unsustainable after our decision today but none of these other laws are before us; we have not had the benefit of adversarial testing about the meaning of their terms, and we do not prejudge any such question today.“</a:t>
            </a:r>
          </a:p>
          <a:p>
            <a:pPr marL="0" indent="0">
              <a:buNone/>
            </a:pPr>
            <a:endParaRPr lang="en-US" dirty="0">
              <a:solidFill>
                <a:srgbClr val="202122"/>
              </a:solidFill>
              <a:latin typeface="Arial" panose="020B0604020202020204" pitchFamily="34" charset="0"/>
            </a:endParaRPr>
          </a:p>
          <a:p>
            <a:pPr marL="0" indent="0">
              <a:buNone/>
            </a:pPr>
            <a:r>
              <a:rPr lang="en-US" b="0" i="0" dirty="0">
                <a:solidFill>
                  <a:srgbClr val="202122"/>
                </a:solidFill>
                <a:effectLst/>
                <a:latin typeface="Arial" panose="020B0604020202020204" pitchFamily="34" charset="0"/>
              </a:rPr>
              <a:t>Supreme Court Justice Neal Gorsuch, author, in Bostock opinion.</a:t>
            </a:r>
          </a:p>
          <a:p>
            <a:pPr marL="0" indent="0">
              <a:buNone/>
            </a:pPr>
            <a:endParaRPr lang="en-US" dirty="0">
              <a:solidFill>
                <a:srgbClr val="202122"/>
              </a:solidFill>
              <a:latin typeface="Arial" panose="020B0604020202020204" pitchFamily="34" charset="0"/>
            </a:endParaRPr>
          </a:p>
        </p:txBody>
      </p:sp>
      <p:sp>
        <p:nvSpPr>
          <p:cNvPr id="3" name="Title 2">
            <a:extLst>
              <a:ext uri="{FF2B5EF4-FFF2-40B4-BE49-F238E27FC236}">
                <a16:creationId xmlns:a16="http://schemas.microsoft.com/office/drawing/2014/main" id="{3583E773-2AA6-0416-D1B3-A6B3626B6BDC}"/>
              </a:ext>
            </a:extLst>
          </p:cNvPr>
          <p:cNvSpPr>
            <a:spLocks noGrp="1"/>
          </p:cNvSpPr>
          <p:nvPr>
            <p:ph type="title"/>
          </p:nvPr>
        </p:nvSpPr>
        <p:spPr>
          <a:xfrm>
            <a:off x="609600" y="609601"/>
            <a:ext cx="10972800" cy="1409699"/>
          </a:xfrm>
        </p:spPr>
        <p:txBody>
          <a:bodyPr>
            <a:normAutofit/>
          </a:bodyPr>
          <a:lstStyle/>
          <a:p>
            <a:pPr algn="ctr"/>
            <a:r>
              <a:rPr kumimoji="0" lang="en-US" sz="4000" b="1" i="0" u="none" strike="noStrike" kern="1200" cap="none" spc="0" normalizeH="0" baseline="0" noProof="0" dirty="0">
                <a:ln>
                  <a:noFill/>
                </a:ln>
                <a:solidFill>
                  <a:srgbClr val="FF0000"/>
                </a:solidFill>
                <a:effectLst/>
                <a:uLnTx/>
                <a:uFillTx/>
                <a:latin typeface="Candara"/>
                <a:ea typeface="+mj-ea"/>
                <a:cs typeface="+mj-cs"/>
              </a:rPr>
              <a:t>U.S. Supreme Court – 2020 Term – Bostock v. Clayton County GA</a:t>
            </a:r>
            <a:endParaRPr lang="en-US" dirty="0"/>
          </a:p>
        </p:txBody>
      </p:sp>
    </p:spTree>
    <p:extLst>
      <p:ext uri="{BB962C8B-B14F-4D97-AF65-F5344CB8AC3E}">
        <p14:creationId xmlns:p14="http://schemas.microsoft.com/office/powerpoint/2010/main" val="383645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74027-9802-D3CF-B9FB-A1A29B7ABFFE}"/>
              </a:ext>
            </a:extLst>
          </p:cNvPr>
          <p:cNvSpPr>
            <a:spLocks noGrp="1"/>
          </p:cNvSpPr>
          <p:nvPr>
            <p:ph type="title"/>
          </p:nvPr>
        </p:nvSpPr>
        <p:spPr>
          <a:xfrm>
            <a:off x="838200" y="365125"/>
            <a:ext cx="10515600" cy="2686300"/>
          </a:xfrm>
        </p:spPr>
        <p:txBody>
          <a:bodyPr>
            <a:normAutofit fontScale="90000"/>
          </a:bodyPr>
          <a:lstStyle/>
          <a:p>
            <a:pPr marL="0" marR="0" algn="ctr">
              <a:lnSpc>
                <a:spcPts val="2440"/>
              </a:lnSpc>
              <a:spcAft>
                <a:spcPts val="800"/>
              </a:spcAft>
              <a:buNone/>
            </a:pPr>
            <a:r>
              <a:rPr lang="en-US" sz="1800" b="1" kern="1800" dirty="0">
                <a:effectLst/>
                <a:latin typeface="Georgia" panose="02040502050405020303" pitchFamily="18" charset="0"/>
                <a:ea typeface="Times New Roman" panose="02020603050405020304" pitchFamily="18" charset="0"/>
                <a:cs typeface="Times New Roman" panose="02020603050405020304" pitchFamily="18" charset="0"/>
              </a:rPr>
              <a:t>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49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Free Speech Concerns Lead to Injunction </a:t>
            </a:r>
            <a:br>
              <a:rPr lang="en-US" sz="49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br>
            <a:br>
              <a:rPr lang="en-US" sz="49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br>
            <a:r>
              <a:rPr lang="en-US" sz="49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Against Federal DEI Restrictions</a:t>
            </a:r>
            <a:br>
              <a:rPr lang="en-US" sz="4900" kern="100" dirty="0">
                <a:effectLst/>
                <a:latin typeface="Aptos" panose="020B0004020202020204" pitchFamily="34" charset="0"/>
                <a:ea typeface="Aptos" panose="020B0004020202020204" pitchFamily="34" charset="0"/>
                <a:cs typeface="Times New Roman" panose="02020603050405020304" pitchFamily="18" charset="0"/>
              </a:rPr>
            </a:br>
            <a:br>
              <a:rPr lang="en-US" sz="2800" b="1" kern="100" dirty="0">
                <a:effectLst/>
                <a:latin typeface="Aptos" panose="020B0004020202020204" pitchFamily="34" charset="0"/>
                <a:ea typeface="Aptos" panose="020B0004020202020204" pitchFamily="34" charset="0"/>
                <a:cs typeface="Times New Roman" panose="02020603050405020304" pitchFamily="18" charset="0"/>
              </a:rPr>
            </a:br>
            <a:r>
              <a:rPr lang="en-US" sz="1400" b="1" kern="1800" dirty="0">
                <a:effectLst/>
                <a:latin typeface="Georgia" panose="02040502050405020303" pitchFamily="18" charset="0"/>
                <a:ea typeface="Times New Roman" panose="02020603050405020304" pitchFamily="18" charset="0"/>
                <a:cs typeface="Times New Roman" panose="02020603050405020304" pitchFamily="18" charset="0"/>
              </a:rPr>
              <a:t> </a:t>
            </a: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r>
              <a:rPr lang="en-US" sz="1400" b="1" kern="1800" dirty="0">
                <a:effectLst/>
                <a:latin typeface="Georgia" panose="02040502050405020303" pitchFamily="18" charset="0"/>
                <a:ea typeface="Times New Roman" panose="02020603050405020304" pitchFamily="18" charset="0"/>
                <a:cs typeface="Times New Roman" panose="02020603050405020304" pitchFamily="18" charset="0"/>
              </a:rPr>
              <a:t> </a:t>
            </a: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BCB6FC9-57EF-B0A0-DB91-B69741C71E7C}"/>
              </a:ext>
            </a:extLst>
          </p:cNvPr>
          <p:cNvSpPr>
            <a:spLocks noGrp="1"/>
          </p:cNvSpPr>
          <p:nvPr>
            <p:ph idx="1"/>
          </p:nvPr>
        </p:nvSpPr>
        <p:spPr>
          <a:xfrm>
            <a:off x="838200" y="2445249"/>
            <a:ext cx="10515600" cy="3731714"/>
          </a:xfrm>
        </p:spPr>
        <p:txBody>
          <a:bodyPr/>
          <a:lstStyle/>
          <a:p>
            <a:pPr marL="0" indent="0">
              <a:buNone/>
            </a:pPr>
            <a:r>
              <a:rPr lang="en-US" sz="2800" dirty="0">
                <a:solidFill>
                  <a:srgbClr val="606060"/>
                </a:solidFill>
                <a:effectLst/>
                <a:latin typeface="Lora" pitchFamily="2" charset="0"/>
                <a:ea typeface="Aptos" panose="020B0004020202020204" pitchFamily="34" charset="0"/>
                <a:cs typeface="Times New Roman" panose="02020603050405020304" pitchFamily="18" charset="0"/>
              </a:rPr>
              <a:t>Last week, a federal court put the brakes on two executive orders aimed at ending federal support for Diversity, Equity, and Inclusion (DEI) programs. Citing First Amendment concerns, the court issued a temporary injunction against the USDOL’s enforcement of key provisions affecting DEI-related speech and activity</a:t>
            </a:r>
            <a:endParaRPr lang="en-US" dirty="0"/>
          </a:p>
        </p:txBody>
      </p:sp>
    </p:spTree>
    <p:extLst>
      <p:ext uri="{BB962C8B-B14F-4D97-AF65-F5344CB8AC3E}">
        <p14:creationId xmlns:p14="http://schemas.microsoft.com/office/powerpoint/2010/main" val="2781311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1C57-BA66-41B6-A4D6-23FBF5731713}"/>
              </a:ext>
            </a:extLst>
          </p:cNvPr>
          <p:cNvSpPr>
            <a:spLocks noGrp="1"/>
          </p:cNvSpPr>
          <p:nvPr>
            <p:ph type="title"/>
          </p:nvPr>
        </p:nvSpPr>
        <p:spPr/>
        <p:txBody>
          <a:bodyPr/>
          <a:lstStyle/>
          <a:p>
            <a:pPr algn="ctr"/>
            <a:r>
              <a:rPr lang="en-US" sz="4400" b="1"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Employer Guidance - Back to Basics Amidst DEI Turmoil</a:t>
            </a:r>
            <a:endParaRPr lang="en-US" b="1" dirty="0">
              <a:solidFill>
                <a:srgbClr val="C00000"/>
              </a:solidFill>
            </a:endParaRPr>
          </a:p>
        </p:txBody>
      </p:sp>
      <p:sp>
        <p:nvSpPr>
          <p:cNvPr id="3" name="Content Placeholder 2">
            <a:extLst>
              <a:ext uri="{FF2B5EF4-FFF2-40B4-BE49-F238E27FC236}">
                <a16:creationId xmlns:a16="http://schemas.microsoft.com/office/drawing/2014/main" id="{09CAC099-0C7E-9C21-1FF4-8AC8AEEC695C}"/>
              </a:ext>
            </a:extLst>
          </p:cNvPr>
          <p:cNvSpPr>
            <a:spLocks noGrp="1"/>
          </p:cNvSpPr>
          <p:nvPr>
            <p:ph idx="1"/>
          </p:nvPr>
        </p:nvSpPr>
        <p:spPr>
          <a:xfrm>
            <a:off x="838200" y="1869896"/>
            <a:ext cx="10515600" cy="4549953"/>
          </a:xfrm>
        </p:spPr>
        <p:txBody>
          <a:bodyPr>
            <a:normAutofit fontScale="92500" lnSpcReduction="20000"/>
          </a:bodyPr>
          <a:lstStyle/>
          <a:p>
            <a:pPr marL="0" indent="0">
              <a:buNone/>
            </a:pPr>
            <a:r>
              <a:rPr lang="en-US" sz="2800" dirty="0">
                <a:effectLst/>
                <a:latin typeface="Aptos" panose="020B0004020202020204" pitchFamily="34" charset="0"/>
                <a:ea typeface="Aptos" panose="020B0004020202020204" pitchFamily="34" charset="0"/>
                <a:cs typeface="Times New Roman" panose="02020603050405020304" pitchFamily="18" charset="0"/>
              </a:rPr>
              <a:t>What you CAN do: </a:t>
            </a:r>
          </a:p>
          <a:p>
            <a:pPr marL="0" indent="0">
              <a:buNone/>
            </a:pPr>
            <a:r>
              <a:rPr lang="en-US" sz="2800" dirty="0">
                <a:effectLst/>
                <a:latin typeface="Aptos" panose="020B0004020202020204" pitchFamily="34" charset="0"/>
                <a:ea typeface="Aptos" panose="020B0004020202020204" pitchFamily="34" charset="0"/>
                <a:cs typeface="Times New Roman" panose="02020603050405020304" pitchFamily="18" charset="0"/>
              </a:rPr>
              <a:t>• You can still support the concept of a diverse workplace </a:t>
            </a:r>
          </a:p>
          <a:p>
            <a:pPr marL="0" indent="0">
              <a:buNone/>
            </a:pPr>
            <a:r>
              <a:rPr lang="en-US" sz="2800" dirty="0">
                <a:effectLst/>
                <a:latin typeface="Aptos" panose="020B0004020202020204" pitchFamily="34" charset="0"/>
                <a:ea typeface="Aptos" panose="020B0004020202020204" pitchFamily="34" charset="0"/>
                <a:cs typeface="Times New Roman" panose="02020603050405020304" pitchFamily="18" charset="0"/>
              </a:rPr>
              <a:t>• Promotions, internships, scholarships, grant programs, interviews –</a:t>
            </a:r>
          </a:p>
          <a:p>
            <a:pPr marL="0" indent="0">
              <a:buNone/>
            </a:pPr>
            <a:r>
              <a:rPr lang="en-US" dirty="0">
                <a:latin typeface="Aptos" panose="020B0004020202020204" pitchFamily="34" charset="0"/>
                <a:ea typeface="Aptos" panose="020B0004020202020204" pitchFamily="34" charset="0"/>
                <a:cs typeface="Times New Roman" panose="02020603050405020304" pitchFamily="18" charset="0"/>
              </a:rPr>
              <a:t> </a:t>
            </a:r>
            <a:r>
              <a:rPr lang="en-US" sz="2800" dirty="0">
                <a:effectLst/>
                <a:latin typeface="Aptos" panose="020B0004020202020204" pitchFamily="34" charset="0"/>
                <a:ea typeface="Aptos" panose="020B0004020202020204" pitchFamily="34" charset="0"/>
                <a:cs typeface="Times New Roman" panose="02020603050405020304" pitchFamily="18" charset="0"/>
              </a:rPr>
              <a:t>  open to all </a:t>
            </a:r>
          </a:p>
          <a:p>
            <a:pPr marL="0" indent="0">
              <a:buNone/>
            </a:pPr>
            <a:r>
              <a:rPr lang="en-US" sz="2800" dirty="0">
                <a:effectLst/>
                <a:latin typeface="Aptos" panose="020B0004020202020204" pitchFamily="34" charset="0"/>
                <a:ea typeface="Aptos" panose="020B0004020202020204" pitchFamily="34" charset="0"/>
                <a:cs typeface="Times New Roman" panose="02020603050405020304" pitchFamily="18" charset="0"/>
              </a:rPr>
              <a:t>• Affinity groups - open to all</a:t>
            </a:r>
          </a:p>
          <a:p>
            <a:pPr marL="0" indent="0">
              <a:buNone/>
            </a:pPr>
            <a:endParaRPr lang="en-US" sz="9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2800" dirty="0">
                <a:effectLst/>
                <a:latin typeface="Aptos" panose="020B0004020202020204" pitchFamily="34" charset="0"/>
                <a:ea typeface="Aptos" panose="020B0004020202020204" pitchFamily="34" charset="0"/>
                <a:cs typeface="Times New Roman" panose="02020603050405020304" pitchFamily="18" charset="0"/>
              </a:rPr>
              <a:t>What NOT to do: </a:t>
            </a:r>
          </a:p>
          <a:p>
            <a:pPr marL="0" indent="0">
              <a:buNone/>
            </a:pPr>
            <a:r>
              <a:rPr lang="en-US" sz="2800" dirty="0">
                <a:effectLst/>
                <a:latin typeface="Aptos" panose="020B0004020202020204" pitchFamily="34" charset="0"/>
                <a:ea typeface="Aptos" panose="020B0004020202020204" pitchFamily="34" charset="0"/>
                <a:cs typeface="Times New Roman" panose="02020603050405020304" pitchFamily="18" charset="0"/>
              </a:rPr>
              <a:t>• Watch buzzwords on websites and in policies </a:t>
            </a:r>
          </a:p>
          <a:p>
            <a:pPr marL="0" indent="0">
              <a:buNone/>
            </a:pPr>
            <a:r>
              <a:rPr lang="en-US" sz="2800" dirty="0">
                <a:effectLst/>
                <a:latin typeface="Aptos" panose="020B0004020202020204" pitchFamily="34" charset="0"/>
                <a:ea typeface="Aptos" panose="020B0004020202020204" pitchFamily="34" charset="0"/>
                <a:cs typeface="Times New Roman" panose="02020603050405020304" pitchFamily="18" charset="0"/>
              </a:rPr>
              <a:t>• Do not use numerical quotas or goals </a:t>
            </a:r>
          </a:p>
          <a:p>
            <a:pPr marL="0" indent="0">
              <a:buNone/>
            </a:pPr>
            <a:r>
              <a:rPr lang="en-US" sz="2800" dirty="0">
                <a:effectLst/>
                <a:latin typeface="Aptos" panose="020B0004020202020204" pitchFamily="34" charset="0"/>
                <a:ea typeface="Aptos" panose="020B0004020202020204" pitchFamily="34" charset="0"/>
                <a:cs typeface="Times New Roman" panose="02020603050405020304" pitchFamily="18" charset="0"/>
              </a:rPr>
              <a:t>• Do not tie diversity goals to compensation </a:t>
            </a:r>
          </a:p>
          <a:p>
            <a:pPr marL="0" indent="0">
              <a:buNone/>
            </a:pPr>
            <a:r>
              <a:rPr lang="en-US" sz="2800" dirty="0">
                <a:effectLst/>
                <a:latin typeface="Aptos" panose="020B0004020202020204" pitchFamily="34" charset="0"/>
                <a:ea typeface="Aptos" panose="020B0004020202020204" pitchFamily="34" charset="0"/>
                <a:cs typeface="Times New Roman" panose="02020603050405020304" pitchFamily="18" charset="0"/>
              </a:rPr>
              <a:t>• Make decisions based on merit/qualifications</a:t>
            </a:r>
            <a:endParaRPr lang="en-US" dirty="0"/>
          </a:p>
        </p:txBody>
      </p:sp>
    </p:spTree>
    <p:extLst>
      <p:ext uri="{BB962C8B-B14F-4D97-AF65-F5344CB8AC3E}">
        <p14:creationId xmlns:p14="http://schemas.microsoft.com/office/powerpoint/2010/main" val="2983290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72BB3-4039-91D3-504C-5466C04E17A5}"/>
              </a:ext>
            </a:extLst>
          </p:cNvPr>
          <p:cNvSpPr>
            <a:spLocks noGrp="1"/>
          </p:cNvSpPr>
          <p:nvPr>
            <p:ph type="title"/>
          </p:nvPr>
        </p:nvSpPr>
        <p:spPr>
          <a:xfrm>
            <a:off x="838200" y="1058238"/>
            <a:ext cx="10515600" cy="632450"/>
          </a:xfrm>
        </p:spPr>
        <p:txBody>
          <a:bodyPr>
            <a:normAutofit fontScale="90000"/>
          </a:bodyPr>
          <a:lstStyle/>
          <a:p>
            <a:pPr marL="0" marR="0" algn="ctr">
              <a:lnSpc>
                <a:spcPct val="115000"/>
              </a:lnSpc>
              <a:spcAft>
                <a:spcPts val="800"/>
              </a:spcAft>
            </a:pPr>
            <a:r>
              <a:rPr lang="en-US" sz="4400" b="1" kern="18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EEOC - What You Should Know About DEI-Related Discrimination at Work</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pic>
        <p:nvPicPr>
          <p:cNvPr id="4" name="Content Placeholder 3" descr="A qr code with a dinosaur&#10;&#10;AI-generated content may be incorrect.">
            <a:extLst>
              <a:ext uri="{FF2B5EF4-FFF2-40B4-BE49-F238E27FC236}">
                <a16:creationId xmlns:a16="http://schemas.microsoft.com/office/drawing/2014/main" id="{3C380EF3-9CB7-6E64-8FD4-B057C22C4EE8}"/>
              </a:ext>
            </a:extLst>
          </p:cNvPr>
          <p:cNvPicPr>
            <a:picLocks noGrp="1" noChangeAspect="1"/>
          </p:cNvPicPr>
          <p:nvPr>
            <p:ph idx="1"/>
          </p:nvPr>
        </p:nvPicPr>
        <p:blipFill>
          <a:blip r:embed="rId2"/>
          <a:stretch>
            <a:fillRect/>
          </a:stretch>
        </p:blipFill>
        <p:spPr>
          <a:xfrm>
            <a:off x="3952875" y="1858169"/>
            <a:ext cx="4286250" cy="4028923"/>
          </a:xfrm>
          <a:prstGeom prst="rect">
            <a:avLst/>
          </a:prstGeom>
        </p:spPr>
      </p:pic>
    </p:spTree>
    <p:extLst>
      <p:ext uri="{BB962C8B-B14F-4D97-AF65-F5344CB8AC3E}">
        <p14:creationId xmlns:p14="http://schemas.microsoft.com/office/powerpoint/2010/main" val="2740521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74700-249E-2534-312E-10A7F74C45AA}"/>
              </a:ext>
            </a:extLst>
          </p:cNvPr>
          <p:cNvSpPr>
            <a:spLocks noGrp="1"/>
          </p:cNvSpPr>
          <p:nvPr>
            <p:ph type="title"/>
          </p:nvPr>
        </p:nvSpPr>
        <p:spPr>
          <a:xfrm>
            <a:off x="838200" y="713581"/>
            <a:ext cx="10515600" cy="1392621"/>
          </a:xfrm>
        </p:spPr>
        <p:txBody>
          <a:bodyPr>
            <a:normAutofit fontScale="90000"/>
          </a:bodyPr>
          <a:lstStyle/>
          <a:p>
            <a:pPr marL="0" marR="0" algn="ctr"/>
            <a:r>
              <a:rPr lang="en-US" sz="4400" b="1" kern="100" dirty="0">
                <a:solidFill>
                  <a:srgbClr val="FF0000"/>
                </a:solidFill>
                <a:effectLst/>
                <a:latin typeface="Cambria" panose="02040503050406030204" pitchFamily="18" charset="0"/>
                <a:ea typeface="Aptos" panose="020B0004020202020204" pitchFamily="34" charset="0"/>
                <a:cs typeface="Times New Roman" panose="02020603050405020304" pitchFamily="18" charset="0"/>
              </a:rPr>
              <a:t>EEOC Poster - What To Do If You Experience Discrimination Related to DEI at Work</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pic>
        <p:nvPicPr>
          <p:cNvPr id="4" name="Content Placeholder 3" descr="A qr code with a dinosaur&#10;&#10;AI-generated content may be incorrect.">
            <a:extLst>
              <a:ext uri="{FF2B5EF4-FFF2-40B4-BE49-F238E27FC236}">
                <a16:creationId xmlns:a16="http://schemas.microsoft.com/office/drawing/2014/main" id="{5345850A-E7F1-5CA8-AEC4-267FE04002C4}"/>
              </a:ext>
            </a:extLst>
          </p:cNvPr>
          <p:cNvPicPr>
            <a:picLocks noGrp="1" noChangeAspect="1"/>
          </p:cNvPicPr>
          <p:nvPr>
            <p:ph idx="1"/>
          </p:nvPr>
        </p:nvPicPr>
        <p:blipFill>
          <a:blip r:embed="rId2"/>
          <a:stretch>
            <a:fillRect/>
          </a:stretch>
        </p:blipFill>
        <p:spPr>
          <a:xfrm>
            <a:off x="3952875" y="1858169"/>
            <a:ext cx="4286250" cy="4286250"/>
          </a:xfrm>
          <a:prstGeom prst="rect">
            <a:avLst/>
          </a:prstGeom>
        </p:spPr>
      </p:pic>
    </p:spTree>
    <p:extLst>
      <p:ext uri="{BB962C8B-B14F-4D97-AF65-F5344CB8AC3E}">
        <p14:creationId xmlns:p14="http://schemas.microsoft.com/office/powerpoint/2010/main" val="885597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7955A-4491-9994-38DA-108EEA26C092}"/>
              </a:ext>
            </a:extLst>
          </p:cNvPr>
          <p:cNvSpPr>
            <a:spLocks noGrp="1"/>
          </p:cNvSpPr>
          <p:nvPr>
            <p:ph type="title"/>
          </p:nvPr>
        </p:nvSpPr>
        <p:spPr/>
        <p:txBody>
          <a:bodyPr/>
          <a:lstStyle/>
          <a:p>
            <a:pPr algn="ctr"/>
            <a:r>
              <a:rPr lang="en-US" sz="44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What The President’s LGBTQ+ Executive Orders Mean for Fire Chiefs</a:t>
            </a:r>
            <a:endParaRPr lang="en-US" dirty="0"/>
          </a:p>
        </p:txBody>
      </p:sp>
      <p:sp>
        <p:nvSpPr>
          <p:cNvPr id="3" name="Content Placeholder 2">
            <a:extLst>
              <a:ext uri="{FF2B5EF4-FFF2-40B4-BE49-F238E27FC236}">
                <a16:creationId xmlns:a16="http://schemas.microsoft.com/office/drawing/2014/main" id="{34393144-3FDF-3E50-7F6A-66355B6B3678}"/>
              </a:ext>
            </a:extLst>
          </p:cNvPr>
          <p:cNvSpPr>
            <a:spLocks noGrp="1"/>
          </p:cNvSpPr>
          <p:nvPr>
            <p:ph idx="1"/>
          </p:nvPr>
        </p:nvSpPr>
        <p:spPr>
          <a:xfrm>
            <a:off x="838200" y="2009775"/>
            <a:ext cx="10515600" cy="4167188"/>
          </a:xfrm>
        </p:spPr>
        <p:txBody>
          <a:bodyPr>
            <a:normAutofit fontScale="92500" lnSpcReduction="10000"/>
          </a:bodyPr>
          <a:lstStyle/>
          <a:p>
            <a:pPr marL="0" indent="0">
              <a:buNone/>
            </a:pPr>
            <a:r>
              <a:rPr lang="en-US" dirty="0"/>
              <a:t>So far, the only fire service agencies (and their local-government bodies) most likely affected by the President’s Executive Order will be FIRE Act grant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recipients </a:t>
            </a:r>
            <a:r>
              <a:rPr lang="en-US" dirty="0"/>
              <a:t>(Assistance to Firefighters, Staffing for Adequate Fire and Emergency Response, and Fire Prevention and Safety) and agencies that contract directly with the federal government…</a:t>
            </a:r>
          </a:p>
          <a:p>
            <a:pPr marL="0" indent="0">
              <a:buNone/>
            </a:pPr>
            <a:endParaRPr lang="en-US" sz="900" dirty="0"/>
          </a:p>
          <a:p>
            <a:pPr marL="0" indent="0">
              <a:buNone/>
            </a:pPr>
            <a:r>
              <a:rPr lang="en-US" dirty="0"/>
              <a:t> “</a:t>
            </a:r>
            <a:r>
              <a:rPr lang="en-US" b="0" i="0" dirty="0">
                <a:solidFill>
                  <a:srgbClr val="293340"/>
                </a:solidFill>
                <a:effectLst/>
                <a:latin typeface="Instrument Sans"/>
              </a:rPr>
              <a:t>(B) recommend actions, such as Congressional notifications under 28 U.S.C. 530D, to align agency or department programs, activities, policies, regulations, guidance, employment practices, enforcement activities, contracts (including set-asides), </a:t>
            </a:r>
            <a:r>
              <a:rPr lang="en-US" b="1" i="0" dirty="0">
                <a:solidFill>
                  <a:srgbClr val="C00000"/>
                </a:solidFill>
                <a:effectLst/>
                <a:latin typeface="Instrument Sans"/>
              </a:rPr>
              <a:t>grants</a:t>
            </a:r>
            <a:r>
              <a:rPr lang="en-US" b="0" i="0" dirty="0">
                <a:solidFill>
                  <a:srgbClr val="293340"/>
                </a:solidFill>
                <a:effectLst/>
                <a:latin typeface="Instrument Sans"/>
              </a:rPr>
              <a:t>, consent orders, and litigating positions with the policy of equal dignity and respect identified in section 1 of this order.”</a:t>
            </a:r>
            <a:endParaRPr lang="en-US" dirty="0"/>
          </a:p>
        </p:txBody>
      </p:sp>
    </p:spTree>
    <p:extLst>
      <p:ext uri="{BB962C8B-B14F-4D97-AF65-F5344CB8AC3E}">
        <p14:creationId xmlns:p14="http://schemas.microsoft.com/office/powerpoint/2010/main" val="1159361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CD5CD-ABFA-D51C-32C5-15778C6BDFD8}"/>
              </a:ext>
            </a:extLst>
          </p:cNvPr>
          <p:cNvSpPr>
            <a:spLocks noGrp="1"/>
          </p:cNvSpPr>
          <p:nvPr>
            <p:ph type="title"/>
          </p:nvPr>
        </p:nvSpPr>
        <p:spPr/>
        <p:txBody>
          <a:bodyPr>
            <a:noAutofit/>
          </a:bodyPr>
          <a:lstStyle/>
          <a:p>
            <a:pPr algn="ctr"/>
            <a:r>
              <a:rPr lang="en-US" sz="9600" b="1" dirty="0">
                <a:solidFill>
                  <a:srgbClr val="FF0000"/>
                </a:solidFill>
              </a:rPr>
              <a:t>BULLETIN!!!</a:t>
            </a:r>
          </a:p>
        </p:txBody>
      </p:sp>
      <p:sp>
        <p:nvSpPr>
          <p:cNvPr id="3" name="Content Placeholder 2">
            <a:extLst>
              <a:ext uri="{FF2B5EF4-FFF2-40B4-BE49-F238E27FC236}">
                <a16:creationId xmlns:a16="http://schemas.microsoft.com/office/drawing/2014/main" id="{DF1F7D49-5606-CF13-AA47-7BBC1367E38B}"/>
              </a:ext>
            </a:extLst>
          </p:cNvPr>
          <p:cNvSpPr>
            <a:spLocks noGrp="1"/>
          </p:cNvSpPr>
          <p:nvPr>
            <p:ph idx="1"/>
          </p:nvPr>
        </p:nvSpPr>
        <p:spPr>
          <a:xfrm>
            <a:off x="838200" y="2152649"/>
            <a:ext cx="10515600" cy="4024313"/>
          </a:xfrm>
        </p:spPr>
        <p:txBody>
          <a:bodyPr/>
          <a:lstStyle/>
          <a:p>
            <a:pPr marL="0" indent="0">
              <a:buNone/>
            </a:pPr>
            <a:r>
              <a:rPr lang="en-US" dirty="0">
                <a:solidFill>
                  <a:srgbClr val="606060"/>
                </a:solidFill>
                <a:latin typeface="Lora" pitchFamily="2" charset="0"/>
              </a:rPr>
              <a:t>On February 21, 2025, a</a:t>
            </a:r>
            <a:r>
              <a:rPr lang="en-US" b="0" i="0" dirty="0">
                <a:solidFill>
                  <a:srgbClr val="606060"/>
                </a:solidFill>
                <a:effectLst/>
                <a:latin typeface="Lora" pitchFamily="2" charset="0"/>
              </a:rPr>
              <a:t> federal judge in Maryland has issued a nationwide injunction halting key provisions of two executive orders that sought to limit workplace diversity, equity, and inclusion (DEI) programs. </a:t>
            </a:r>
            <a:r>
              <a:rPr lang="en-US" b="1" i="0" dirty="0">
                <a:solidFill>
                  <a:srgbClr val="606060"/>
                </a:solidFill>
                <a:effectLst/>
                <a:latin typeface="Lora" pitchFamily="2" charset="0"/>
              </a:rPr>
              <a:t>The ruling means that, for now, employers—especially federal contractors and grant recipients—can continue their DEI efforts without immediate legal risk.</a:t>
            </a:r>
            <a:endParaRPr lang="en-US" b="1" dirty="0"/>
          </a:p>
        </p:txBody>
      </p:sp>
    </p:spTree>
    <p:extLst>
      <p:ext uri="{BB962C8B-B14F-4D97-AF65-F5344CB8AC3E}">
        <p14:creationId xmlns:p14="http://schemas.microsoft.com/office/powerpoint/2010/main" val="2146018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F2736-1BFE-A275-1413-A3ADA39FFC4F}"/>
              </a:ext>
            </a:extLst>
          </p:cNvPr>
          <p:cNvSpPr>
            <a:spLocks noGrp="1"/>
          </p:cNvSpPr>
          <p:nvPr>
            <p:ph type="title"/>
          </p:nvPr>
        </p:nvSpPr>
        <p:spPr/>
        <p:txBody>
          <a:bodyPr/>
          <a:lstStyle/>
          <a:p>
            <a:r>
              <a:rPr lang="en-US" b="1" dirty="0">
                <a:solidFill>
                  <a:srgbClr val="C00000"/>
                </a:solidFill>
              </a:rPr>
              <a:t>Anti-DEI Laws Across the Country - 2024</a:t>
            </a:r>
          </a:p>
        </p:txBody>
      </p:sp>
      <p:pic>
        <p:nvPicPr>
          <p:cNvPr id="4" name="Content Placeholder 3">
            <a:extLst>
              <a:ext uri="{FF2B5EF4-FFF2-40B4-BE49-F238E27FC236}">
                <a16:creationId xmlns:a16="http://schemas.microsoft.com/office/drawing/2014/main" id="{932E57E9-BA67-D688-57AE-EF66114FF3C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700" b="5929"/>
          <a:stretch/>
        </p:blipFill>
        <p:spPr bwMode="auto">
          <a:xfrm>
            <a:off x="3091408" y="1543050"/>
            <a:ext cx="6009183" cy="4949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3390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D6CAD-144F-3B2B-C54C-C29C34771E5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26DE338-C065-5E26-639D-B0DE2EE52457}"/>
              </a:ext>
            </a:extLst>
          </p:cNvPr>
          <p:cNvSpPr>
            <a:spLocks noGrp="1"/>
          </p:cNvSpPr>
          <p:nvPr>
            <p:ph idx="1"/>
          </p:nvPr>
        </p:nvSpPr>
        <p:spPr>
          <a:xfrm>
            <a:off x="838200" y="4451419"/>
            <a:ext cx="10515600" cy="1934307"/>
          </a:xfrm>
        </p:spPr>
        <p:txBody>
          <a:bodyPr>
            <a:normAutofit fontScale="25000" lnSpcReduction="20000"/>
          </a:bodyPr>
          <a:lstStyle/>
          <a:p>
            <a:pPr marL="0" marR="0" algn="just">
              <a:lnSpc>
                <a:spcPct val="115000"/>
              </a:lnSpc>
              <a:spcAft>
                <a:spcPts val="1500"/>
              </a:spcAft>
            </a:pPr>
            <a:r>
              <a:rPr lang="en-US" sz="4800" kern="0" dirty="0">
                <a:solidFill>
                  <a:schemeClr val="accent6">
                    <a:lumMod val="75000"/>
                  </a:schemeClr>
                </a:solidFill>
                <a:effectLst/>
                <a:latin typeface="Lato" panose="020F0502020204030203" pitchFamily="34" charset="0"/>
                <a:ea typeface="Times New Roman" panose="02020603050405020304" pitchFamily="18" charset="0"/>
                <a:cs typeface="Times New Roman" panose="02020603050405020304" pitchFamily="18" charset="0"/>
              </a:rPr>
              <a:t>(Dark Green) </a:t>
            </a:r>
            <a:r>
              <a:rPr lang="en-US" sz="4800" b="1" kern="0" dirty="0">
                <a:effectLst/>
                <a:latin typeface="Lato" panose="020F0502020204030203" pitchFamily="34" charset="0"/>
                <a:ea typeface="Times New Roman" panose="02020603050405020304" pitchFamily="18" charset="0"/>
                <a:cs typeface="Times New Roman" panose="02020603050405020304" pitchFamily="18" charset="0"/>
              </a:rPr>
              <a:t>State law explicitly prohibits discrimination based on sexual orientation and gender identity </a:t>
            </a:r>
            <a:r>
              <a:rPr lang="en-US" sz="4800" b="1" i="1" kern="0" dirty="0">
                <a:effectLst/>
                <a:latin typeface="Lato" panose="020F0502020204030203" pitchFamily="34" charset="0"/>
                <a:ea typeface="Times New Roman" panose="02020603050405020304" pitchFamily="18" charset="0"/>
                <a:cs typeface="Times New Roman" panose="02020603050405020304" pitchFamily="18" charset="0"/>
              </a:rPr>
              <a:t>(23 states , 1 territory + D.C.)</a:t>
            </a:r>
            <a:endParaRPr lang="en-US" sz="4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1500"/>
              </a:spcAft>
            </a:pPr>
            <a:r>
              <a:rPr lang="en-US" sz="4800" b="1" kern="0" dirty="0">
                <a:solidFill>
                  <a:schemeClr val="accent6"/>
                </a:solidFill>
                <a:effectLst/>
                <a:latin typeface="Lato" panose="020F0502020204030203" pitchFamily="34" charset="0"/>
                <a:ea typeface="Times New Roman" panose="02020603050405020304" pitchFamily="18" charset="0"/>
                <a:cs typeface="Times New Roman" panose="02020603050405020304" pitchFamily="18" charset="0"/>
              </a:rPr>
              <a:t>(Green Stripes) </a:t>
            </a:r>
            <a:r>
              <a:rPr lang="en-US" sz="4800" b="1" kern="0" dirty="0">
                <a:effectLst/>
                <a:latin typeface="Lato" panose="020F0502020204030203" pitchFamily="34" charset="0"/>
                <a:ea typeface="Times New Roman" panose="02020603050405020304" pitchFamily="18" charset="0"/>
                <a:cs typeface="Times New Roman" panose="02020603050405020304" pitchFamily="18" charset="0"/>
              </a:rPr>
              <a:t>State explicitly interprets existing prohibition on sex discrimination to include sexual orientation and/or gender identity </a:t>
            </a:r>
            <a:r>
              <a:rPr lang="en-US" sz="4800" b="1" i="1" kern="0" dirty="0">
                <a:effectLst/>
                <a:latin typeface="Lato" panose="020F0502020204030203" pitchFamily="34" charset="0"/>
                <a:ea typeface="Times New Roman" panose="02020603050405020304" pitchFamily="18" charset="0"/>
                <a:cs typeface="Times New Roman" panose="02020603050405020304" pitchFamily="18" charset="0"/>
              </a:rPr>
              <a:t>(8 states)</a:t>
            </a:r>
            <a:endParaRPr lang="en-US" sz="4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1500"/>
              </a:spcAft>
            </a:pPr>
            <a:r>
              <a:rPr lang="en-US" sz="4800" b="1" kern="0" dirty="0">
                <a:solidFill>
                  <a:schemeClr val="accent6"/>
                </a:solidFill>
                <a:effectLst/>
                <a:latin typeface="Lato" panose="020F0502020204030203" pitchFamily="34" charset="0"/>
                <a:ea typeface="Times New Roman" panose="02020603050405020304" pitchFamily="18" charset="0"/>
                <a:cs typeface="Times New Roman" panose="02020603050405020304" pitchFamily="18" charset="0"/>
              </a:rPr>
              <a:t>(Light Green) </a:t>
            </a:r>
            <a:r>
              <a:rPr lang="en-US" sz="4800" b="1" kern="0" dirty="0">
                <a:effectLst/>
                <a:latin typeface="Lato" panose="020F0502020204030203" pitchFamily="34" charset="0"/>
                <a:ea typeface="Times New Roman" panose="02020603050405020304" pitchFamily="18" charset="0"/>
                <a:cs typeface="Times New Roman" panose="02020603050405020304" pitchFamily="18" charset="0"/>
              </a:rPr>
              <a:t>State law explicitly prohibits discrimination based on sexual orientation only </a:t>
            </a:r>
            <a:r>
              <a:rPr lang="en-US" sz="4800" b="1" i="1" kern="0" dirty="0">
                <a:effectLst/>
                <a:latin typeface="Lato" panose="020F0502020204030203" pitchFamily="34" charset="0"/>
                <a:ea typeface="Times New Roman" panose="02020603050405020304" pitchFamily="18" charset="0"/>
                <a:cs typeface="Times New Roman" panose="02020603050405020304" pitchFamily="18" charset="0"/>
              </a:rPr>
              <a:t>(1 state-Wisconsin)</a:t>
            </a:r>
            <a:endParaRPr lang="en-US" sz="4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1500"/>
              </a:spcAft>
            </a:pPr>
            <a:r>
              <a:rPr lang="en-US" sz="4800" b="1" kern="0" dirty="0">
                <a:solidFill>
                  <a:srgbClr val="FFC91D"/>
                </a:solidFill>
                <a:effectLst/>
                <a:latin typeface="Lato" panose="020F0502020204030203" pitchFamily="34" charset="0"/>
                <a:ea typeface="Times New Roman" panose="02020603050405020304" pitchFamily="18" charset="0"/>
                <a:cs typeface="Times New Roman" panose="02020603050405020304" pitchFamily="18" charset="0"/>
              </a:rPr>
              <a:t>(Khaki)  </a:t>
            </a:r>
            <a:r>
              <a:rPr lang="en-US" sz="4800" b="1" kern="0" dirty="0">
                <a:effectLst/>
                <a:latin typeface="Lato" panose="020F0502020204030203" pitchFamily="34" charset="0"/>
                <a:ea typeface="Times New Roman" panose="02020603050405020304" pitchFamily="18" charset="0"/>
                <a:cs typeface="Times New Roman" panose="02020603050405020304" pitchFamily="18" charset="0"/>
              </a:rPr>
              <a:t>No explicit prohibitions for discrimination based on sexual orientation or gender identity in state law </a:t>
            </a:r>
            <a:r>
              <a:rPr lang="en-US" sz="4800" b="1" i="1" kern="0" dirty="0">
                <a:effectLst/>
                <a:latin typeface="Lato" panose="020F0502020204030203" pitchFamily="34" charset="0"/>
                <a:ea typeface="Times New Roman" panose="02020603050405020304" pitchFamily="18" charset="0"/>
                <a:cs typeface="Times New Roman" panose="02020603050405020304" pitchFamily="18" charset="0"/>
              </a:rPr>
              <a:t>(18 states, 4 territories)</a:t>
            </a:r>
            <a:endParaRPr lang="en-US" sz="48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pic>
        <p:nvPicPr>
          <p:cNvPr id="4" name="Picture 3" descr="United States Map">
            <a:extLst>
              <a:ext uri="{FF2B5EF4-FFF2-40B4-BE49-F238E27FC236}">
                <a16:creationId xmlns:a16="http://schemas.microsoft.com/office/drawing/2014/main" id="{4FF314EF-ACE0-AA13-B8DB-66B9D39487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3415"/>
          <a:stretch/>
        </p:blipFill>
        <p:spPr bwMode="auto">
          <a:xfrm>
            <a:off x="3124517" y="472274"/>
            <a:ext cx="5942965" cy="397914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228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D6CBE-F819-3D9E-2D55-6915FC76D209}"/>
              </a:ext>
            </a:extLst>
          </p:cNvPr>
          <p:cNvSpPr>
            <a:spLocks noGrp="1"/>
          </p:cNvSpPr>
          <p:nvPr>
            <p:ph type="title"/>
          </p:nvPr>
        </p:nvSpPr>
        <p:spPr/>
        <p:txBody>
          <a:bodyPr/>
          <a:lstStyle/>
          <a:p>
            <a:pPr algn="ctr"/>
            <a:r>
              <a:rPr lang="en-US" b="1" dirty="0">
                <a:solidFill>
                  <a:srgbClr val="C00000"/>
                </a:solidFill>
              </a:rPr>
              <a:t>EEOC Harassment Guidance?  Where?</a:t>
            </a:r>
          </a:p>
        </p:txBody>
      </p:sp>
      <p:pic>
        <p:nvPicPr>
          <p:cNvPr id="5" name="Content Placeholder 4">
            <a:extLst>
              <a:ext uri="{FF2B5EF4-FFF2-40B4-BE49-F238E27FC236}">
                <a16:creationId xmlns:a16="http://schemas.microsoft.com/office/drawing/2014/main" id="{9D08CDB9-F2A0-FA6A-6F09-5437DA0C8C8D}"/>
              </a:ext>
            </a:extLst>
          </p:cNvPr>
          <p:cNvPicPr>
            <a:picLocks noGrp="1" noChangeAspect="1"/>
          </p:cNvPicPr>
          <p:nvPr>
            <p:ph idx="1"/>
          </p:nvPr>
        </p:nvPicPr>
        <p:blipFill>
          <a:blip r:embed="rId2"/>
          <a:stretch>
            <a:fillRect/>
          </a:stretch>
        </p:blipFill>
        <p:spPr>
          <a:xfrm>
            <a:off x="933450" y="1885950"/>
            <a:ext cx="10420350" cy="3914775"/>
          </a:xfrm>
        </p:spPr>
      </p:pic>
    </p:spTree>
    <p:extLst>
      <p:ext uri="{BB962C8B-B14F-4D97-AF65-F5344CB8AC3E}">
        <p14:creationId xmlns:p14="http://schemas.microsoft.com/office/powerpoint/2010/main" val="2753843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B1D47-DCB2-B473-88E5-C7AEA7037A7A}"/>
              </a:ext>
            </a:extLst>
          </p:cNvPr>
          <p:cNvSpPr>
            <a:spLocks noGrp="1"/>
          </p:cNvSpPr>
          <p:nvPr>
            <p:ph type="title"/>
          </p:nvPr>
        </p:nvSpPr>
        <p:spPr>
          <a:xfrm>
            <a:off x="838200" y="239151"/>
            <a:ext cx="10515600" cy="1586474"/>
          </a:xfrm>
        </p:spPr>
        <p:txBody>
          <a:bodyPr>
            <a:normAutofit fontScale="90000"/>
          </a:bodyPr>
          <a:lstStyle/>
          <a:p>
            <a:pPr marL="0" marR="0" algn="ctr">
              <a:lnSpc>
                <a:spcPct val="115000"/>
              </a:lnSpc>
              <a:spcAft>
                <a:spcPts val="800"/>
              </a:spcAft>
            </a:pPr>
            <a:r>
              <a:rPr lang="en-US" sz="60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Transgender Employees</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FE25119-211F-7927-54AB-F2192CD67F8D}"/>
              </a:ext>
            </a:extLst>
          </p:cNvPr>
          <p:cNvSpPr>
            <a:spLocks noGrp="1"/>
          </p:cNvSpPr>
          <p:nvPr>
            <p:ph idx="1"/>
          </p:nvPr>
        </p:nvSpPr>
        <p:spPr>
          <a:xfrm>
            <a:off x="838200" y="1266092"/>
            <a:ext cx="10515600" cy="5226783"/>
          </a:xfrm>
        </p:spPr>
        <p:txBody>
          <a:bodyPr>
            <a:normAutofit lnSpcReduction="10000"/>
          </a:bodyPr>
          <a:lstStyle/>
          <a:p>
            <a:pPr marL="0" indent="0">
              <a:buNone/>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Bostock v. Clayton County (US Supreme Court, 2020) – discrimination based on gender identity and sexual orientation is a form of sex discrimination prohibited by Title VII of the Civil Rights Act.</a:t>
            </a:r>
          </a:p>
          <a:p>
            <a:pPr marL="0" marR="0" indent="0">
              <a:lnSpc>
                <a:spcPct val="115000"/>
              </a:lnSpc>
              <a:spcAft>
                <a:spcPts val="800"/>
              </a:spcAft>
              <a:buNone/>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EEOC Enforcement Guidance (2024):  The following are forms of gender-identity-based harassment:</a:t>
            </a:r>
          </a:p>
          <a:p>
            <a:pPr marL="0" marR="0">
              <a:lnSpc>
                <a:spcPct val="115000"/>
              </a:lnSpc>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Refusing to allow a transgender employee to use the bathroom of the gender with which they identify</a:t>
            </a:r>
          </a:p>
          <a:p>
            <a:pPr marL="0" marR="0">
              <a:lnSpc>
                <a:spcPct val="115000"/>
              </a:lnSpc>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Failing to use a transgender employee’s preferred pronouns, at least if deliberate and repeated</a:t>
            </a:r>
          </a:p>
          <a:p>
            <a:pPr marL="0" marR="0">
              <a:lnSpc>
                <a:spcPct val="115000"/>
              </a:lnSpc>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“Dead-naming” a transgender employee (using the transgendered employee’s old name), at least if deliberate and repeated</a:t>
            </a:r>
          </a:p>
          <a:p>
            <a:pPr marL="0" marR="0" indent="0">
              <a:lnSpc>
                <a:spcPct val="115000"/>
              </a:lnSpc>
              <a:spcAft>
                <a:spcPts val="800"/>
              </a:spcAft>
              <a:buNone/>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Texas and the Heritage Foundation are challenging this EEOC Guidance in court and Executive Orders are targeting these issues.  Stay tuned!</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599307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76E2-DC88-C7F1-D451-7899B1BB14C7}"/>
              </a:ext>
            </a:extLst>
          </p:cNvPr>
          <p:cNvSpPr>
            <a:spLocks noGrp="1"/>
          </p:cNvSpPr>
          <p:nvPr>
            <p:ph type="title"/>
          </p:nvPr>
        </p:nvSpPr>
        <p:spPr/>
        <p:txBody>
          <a:bodyPr>
            <a:normAutofit/>
          </a:bodyPr>
          <a:lstStyle/>
          <a:p>
            <a:pPr algn="ctr"/>
            <a:r>
              <a:rPr lang="en-US" sz="6000" b="1" dirty="0">
                <a:solidFill>
                  <a:srgbClr val="C00000"/>
                </a:solidFill>
              </a:rPr>
              <a:t>Executive Order Tracker</a:t>
            </a:r>
          </a:p>
        </p:txBody>
      </p:sp>
      <p:pic>
        <p:nvPicPr>
          <p:cNvPr id="5" name="Content Placeholder 4">
            <a:extLst>
              <a:ext uri="{FF2B5EF4-FFF2-40B4-BE49-F238E27FC236}">
                <a16:creationId xmlns:a16="http://schemas.microsoft.com/office/drawing/2014/main" id="{F96F7327-DC49-AC26-A5B6-7EB59F9C54FD}"/>
              </a:ext>
            </a:extLst>
          </p:cNvPr>
          <p:cNvPicPr>
            <a:picLocks noGrp="1" noChangeAspect="1"/>
          </p:cNvPicPr>
          <p:nvPr>
            <p:ph idx="1"/>
          </p:nvPr>
        </p:nvPicPr>
        <p:blipFill>
          <a:blip r:embed="rId2"/>
          <a:stretch>
            <a:fillRect/>
          </a:stretch>
        </p:blipFill>
        <p:spPr>
          <a:xfrm>
            <a:off x="3920331" y="1600200"/>
            <a:ext cx="4351338" cy="4352925"/>
          </a:xfrm>
        </p:spPr>
      </p:pic>
    </p:spTree>
    <p:extLst>
      <p:ext uri="{BB962C8B-B14F-4D97-AF65-F5344CB8AC3E}">
        <p14:creationId xmlns:p14="http://schemas.microsoft.com/office/powerpoint/2010/main" val="65166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solidFill>
                  <a:srgbClr val="C00000"/>
                </a:solidFill>
              </a:rPr>
              <a:t>Marijuana Issues 2025</a:t>
            </a:r>
          </a:p>
        </p:txBody>
      </p:sp>
      <p:pic>
        <p:nvPicPr>
          <p:cNvPr id="4" name="Content Placeholder 3" descr="https://www.constangy.com/assets/htmlimages/Medical%20Marijuana%20Doctor.flickrCC.Damian%20Gadal.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1852" y="1744393"/>
            <a:ext cx="8721970" cy="4431323"/>
          </a:xfrm>
          <a:prstGeom prst="rect">
            <a:avLst/>
          </a:prstGeom>
          <a:noFill/>
          <a:ln>
            <a:noFill/>
          </a:ln>
        </p:spPr>
      </p:pic>
    </p:spTree>
    <p:extLst>
      <p:ext uri="{BB962C8B-B14F-4D97-AF65-F5344CB8AC3E}">
        <p14:creationId xmlns:p14="http://schemas.microsoft.com/office/powerpoint/2010/main" val="875677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CA4E6-6346-8DD6-2636-4CDDB430C695}"/>
              </a:ext>
            </a:extLst>
          </p:cNvPr>
          <p:cNvSpPr>
            <a:spLocks noGrp="1"/>
          </p:cNvSpPr>
          <p:nvPr>
            <p:ph type="title"/>
          </p:nvPr>
        </p:nvSpPr>
        <p:spPr/>
        <p:txBody>
          <a:bodyPr/>
          <a:lstStyle/>
          <a:p>
            <a:pPr algn="ctr"/>
            <a:r>
              <a:rPr kumimoji="0" lang="en-US" sz="4400" b="0" i="0" u="none" strike="noStrike" kern="1200" cap="none" spc="0" normalizeH="0" baseline="0" noProof="0" dirty="0">
                <a:ln>
                  <a:noFill/>
                </a:ln>
                <a:solidFill>
                  <a:prstClr val="black"/>
                </a:solidFill>
                <a:effectLst/>
                <a:uLnTx/>
                <a:uFillTx/>
                <a:latin typeface="Candara"/>
                <a:ea typeface="+mj-ea"/>
                <a:cs typeface="+mj-cs"/>
              </a:rPr>
              <a:t>Marijuana Legalization by State – 2024</a:t>
            </a:r>
            <a:endParaRPr lang="en-US" dirty="0"/>
          </a:p>
        </p:txBody>
      </p:sp>
      <p:pic>
        <p:nvPicPr>
          <p:cNvPr id="5" name="Picture 2">
            <a:extLst>
              <a:ext uri="{FF2B5EF4-FFF2-40B4-BE49-F238E27FC236}">
                <a16:creationId xmlns:a16="http://schemas.microsoft.com/office/drawing/2014/main" id="{6F35F76C-C652-D6DC-7C68-481AD3518A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8671" y="1825625"/>
            <a:ext cx="831465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419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07A5B-BCD6-4997-911F-71E5F7D41195}"/>
              </a:ext>
            </a:extLst>
          </p:cNvPr>
          <p:cNvSpPr>
            <a:spLocks noGrp="1"/>
          </p:cNvSpPr>
          <p:nvPr>
            <p:ph type="title"/>
          </p:nvPr>
        </p:nvSpPr>
        <p:spPr/>
        <p:txBody>
          <a:bodyPr>
            <a:normAutofit/>
          </a:bodyPr>
          <a:lstStyle/>
          <a:p>
            <a:pPr algn="ctr"/>
            <a:r>
              <a:rPr lang="en-US" b="1" dirty="0">
                <a:solidFill>
                  <a:schemeClr val="tx1"/>
                </a:solidFill>
              </a:rPr>
              <a:t>Drugs in the Workplace – General Rules</a:t>
            </a:r>
          </a:p>
        </p:txBody>
      </p:sp>
      <p:sp>
        <p:nvSpPr>
          <p:cNvPr id="3" name="Content Placeholder 2">
            <a:extLst>
              <a:ext uri="{FF2B5EF4-FFF2-40B4-BE49-F238E27FC236}">
                <a16:creationId xmlns:a16="http://schemas.microsoft.com/office/drawing/2014/main" id="{304D5180-D0AF-42D2-B00D-60D8F8A0BBA1}"/>
              </a:ext>
            </a:extLst>
          </p:cNvPr>
          <p:cNvSpPr>
            <a:spLocks noGrp="1"/>
          </p:cNvSpPr>
          <p:nvPr>
            <p:ph idx="1"/>
          </p:nvPr>
        </p:nvSpPr>
        <p:spPr/>
        <p:txBody>
          <a:bodyPr>
            <a:normAutofit fontScale="92500" lnSpcReduction="20000"/>
          </a:bodyPr>
          <a:lstStyle/>
          <a:p>
            <a:pPr marL="257175" indent="-257175">
              <a:lnSpc>
                <a:spcPct val="107000"/>
              </a:lnSpc>
              <a:spcBef>
                <a:spcPts val="0"/>
              </a:spcBef>
              <a:spcAft>
                <a:spcPts val="600"/>
              </a:spcAft>
              <a:buSzPts val="1000"/>
              <a:buFont typeface="Symbol" panose="05050102010706020507" pitchFamily="18" charset="2"/>
              <a:buChar char=""/>
              <a:tabLst>
                <a:tab pos="342900" algn="l"/>
              </a:tabLst>
            </a:pPr>
            <a:r>
              <a:rPr lang="en-US" sz="2200" b="1" spc="11" dirty="0">
                <a:solidFill>
                  <a:srgbClr val="292929"/>
                </a:solidFill>
                <a:latin typeface="Georgia" panose="02040502050405020303" pitchFamily="18" charset="0"/>
                <a:ea typeface="Times New Roman" panose="02020603050405020304" pitchFamily="18" charset="0"/>
                <a:cs typeface="Times New Roman" panose="02020603050405020304" pitchFamily="18" charset="0"/>
              </a:rPr>
              <a:t>Federal law preempts inconsistent state laws</a:t>
            </a:r>
            <a:r>
              <a:rPr lang="en-US" sz="2200" spc="11" dirty="0">
                <a:solidFill>
                  <a:srgbClr val="292929"/>
                </a:solidFill>
                <a:latin typeface="Georgia" panose="02040502050405020303" pitchFamily="18" charset="0"/>
                <a:ea typeface="Times New Roman" panose="02020603050405020304" pitchFamily="18" charset="0"/>
                <a:cs typeface="Times New Roman" panose="02020603050405020304" pitchFamily="18" charset="0"/>
              </a:rPr>
              <a:t> – Employers with drug testing protocols mandated by federal law (such as Department of Transportation regulations) are likely exempt from inconsistent requirements imposed by state law.  That generally doesn’t include firefighters.</a:t>
            </a:r>
            <a:endParaRPr lang="en-US" sz="2200" dirty="0">
              <a:solidFill>
                <a:srgbClr val="292929"/>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600"/>
              </a:spcAft>
              <a:buSzPts val="1000"/>
              <a:buFont typeface="Symbol" panose="05050102010706020507" pitchFamily="18" charset="2"/>
              <a:buChar char=""/>
              <a:tabLst>
                <a:tab pos="342900" algn="l"/>
              </a:tabLst>
            </a:pPr>
            <a:r>
              <a:rPr lang="en-US" sz="2200" b="1" spc="11" dirty="0">
                <a:solidFill>
                  <a:srgbClr val="292929"/>
                </a:solidFill>
                <a:latin typeface="Georgia" panose="02040502050405020303" pitchFamily="18" charset="0"/>
                <a:ea typeface="Times New Roman" panose="02020603050405020304" pitchFamily="18" charset="0"/>
                <a:cs typeface="Times New Roman" panose="02020603050405020304" pitchFamily="18" charset="0"/>
              </a:rPr>
              <a:t>Employers can regulate possession and use in the workplace</a:t>
            </a:r>
            <a:r>
              <a:rPr lang="en-US" sz="2200" spc="11" dirty="0">
                <a:solidFill>
                  <a:srgbClr val="292929"/>
                </a:solidFill>
                <a:latin typeface="Georgia" panose="02040502050405020303" pitchFamily="18" charset="0"/>
                <a:ea typeface="Times New Roman" panose="02020603050405020304" pitchFamily="18" charset="0"/>
                <a:cs typeface="Times New Roman" panose="02020603050405020304" pitchFamily="18" charset="0"/>
              </a:rPr>
              <a:t> – Despite growing state law protections for employees engaging in marijuana use, employers still generally retain the right to maintain a drug free work environment, and prohibit use and consumption in the workplace.</a:t>
            </a:r>
            <a:endParaRPr lang="en-US" sz="2200" dirty="0">
              <a:solidFill>
                <a:srgbClr val="292929"/>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600"/>
              </a:spcAft>
              <a:buSzPts val="1000"/>
              <a:buFont typeface="Symbol" panose="05050102010706020507" pitchFamily="18" charset="2"/>
              <a:buChar char=""/>
              <a:tabLst>
                <a:tab pos="342900" algn="l"/>
              </a:tabLst>
            </a:pPr>
            <a:r>
              <a:rPr lang="en-US" sz="2200" b="1" spc="11" dirty="0">
                <a:solidFill>
                  <a:srgbClr val="292929"/>
                </a:solidFill>
                <a:latin typeface="Georgia" panose="02040502050405020303" pitchFamily="18" charset="0"/>
                <a:ea typeface="Times New Roman" panose="02020603050405020304" pitchFamily="18" charset="0"/>
                <a:cs typeface="Times New Roman" panose="02020603050405020304" pitchFamily="18" charset="0"/>
              </a:rPr>
              <a:t>Employers can regulate workplace safety</a:t>
            </a:r>
            <a:r>
              <a:rPr lang="en-US" sz="2200" spc="11" dirty="0">
                <a:solidFill>
                  <a:srgbClr val="292929"/>
                </a:solidFill>
                <a:latin typeface="Georgia" panose="02040502050405020303" pitchFamily="18" charset="0"/>
                <a:ea typeface="Times New Roman" panose="02020603050405020304" pitchFamily="18" charset="0"/>
                <a:cs typeface="Times New Roman" panose="02020603050405020304" pitchFamily="18" charset="0"/>
              </a:rPr>
              <a:t> – Employers still may prohibit employees from showing up to work or performing their jobs while impaired. In addition, in states that do have certain testing requirements, employers are </a:t>
            </a:r>
            <a:r>
              <a:rPr lang="en-US" sz="2200" b="1" i="1" spc="11" dirty="0">
                <a:solidFill>
                  <a:srgbClr val="292929"/>
                </a:solidFill>
                <a:latin typeface="Georgia" panose="02040502050405020303" pitchFamily="18" charset="0"/>
                <a:ea typeface="Times New Roman" panose="02020603050405020304" pitchFamily="18" charset="0"/>
                <a:cs typeface="Times New Roman" panose="02020603050405020304" pitchFamily="18" charset="0"/>
              </a:rPr>
              <a:t>generally</a:t>
            </a:r>
            <a:r>
              <a:rPr lang="en-US" sz="2200" spc="11" dirty="0">
                <a:solidFill>
                  <a:srgbClr val="292929"/>
                </a:solidFill>
                <a:latin typeface="Georgia" panose="02040502050405020303" pitchFamily="18" charset="0"/>
                <a:ea typeface="Times New Roman" panose="02020603050405020304" pitchFamily="18" charset="0"/>
                <a:cs typeface="Times New Roman" panose="02020603050405020304" pitchFamily="18" charset="0"/>
              </a:rPr>
              <a:t> still able to conduct marijuana testing of employees in safety sensitive positions.  </a:t>
            </a:r>
            <a:r>
              <a:rPr lang="en-US" sz="2200" b="1" spc="11" dirty="0">
                <a:solidFill>
                  <a:srgbClr val="C00000"/>
                </a:solidFill>
                <a:latin typeface="Georgia" panose="02040502050405020303" pitchFamily="18" charset="0"/>
                <a:ea typeface="Times New Roman" panose="02020603050405020304" pitchFamily="18" charset="0"/>
                <a:cs typeface="Times New Roman" panose="02020603050405020304" pitchFamily="18" charset="0"/>
              </a:rPr>
              <a:t>More and more states require evidence of impairment in addition to a positive drug test.</a:t>
            </a:r>
          </a:p>
          <a:p>
            <a:pPr marL="0" indent="0">
              <a:buNone/>
            </a:pPr>
            <a:endParaRPr lang="en-US" dirty="0"/>
          </a:p>
        </p:txBody>
      </p:sp>
    </p:spTree>
    <p:extLst>
      <p:ext uri="{BB962C8B-B14F-4D97-AF65-F5344CB8AC3E}">
        <p14:creationId xmlns:p14="http://schemas.microsoft.com/office/powerpoint/2010/main" val="746388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55C356-2E91-C6A2-C84E-E8394372EFCD}"/>
              </a:ext>
            </a:extLst>
          </p:cNvPr>
          <p:cNvSpPr>
            <a:spLocks noGrp="1"/>
          </p:cNvSpPr>
          <p:nvPr>
            <p:ph idx="1"/>
          </p:nvPr>
        </p:nvSpPr>
        <p:spPr>
          <a:xfrm>
            <a:off x="1162757" y="2207172"/>
            <a:ext cx="9877777" cy="3918991"/>
          </a:xfrm>
        </p:spPr>
        <p:txBody>
          <a:bodyPr>
            <a:normAutofit/>
          </a:bodyPr>
          <a:lstStyle/>
          <a:p>
            <a:pPr marL="0" indent="0">
              <a:buNone/>
            </a:pPr>
            <a:endParaRPr lang="en-US" dirty="0"/>
          </a:p>
          <a:p>
            <a:pPr marL="0" indent="0">
              <a:buNone/>
            </a:pPr>
            <a:endParaRPr lang="en-US" dirty="0">
              <a:solidFill>
                <a:schemeClr val="tx1"/>
              </a:solidFill>
            </a:endParaRPr>
          </a:p>
          <a:p>
            <a:pPr marL="0" indent="0">
              <a:buNone/>
            </a:pPr>
            <a:r>
              <a:rPr lang="en-US" sz="4000" dirty="0">
                <a:solidFill>
                  <a:schemeClr val="tx1"/>
                </a:solidFill>
                <a:hlinkClick r:id="rId2"/>
              </a:rPr>
              <a:t>https://asurint.com/getmedia/b470c390-a1c3-4dc6-a156-e240eca81231/50-State-Guide-Drug-Testing-Laws</a:t>
            </a:r>
            <a:endParaRPr lang="en-US" sz="4000"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3" name="Title 2">
            <a:extLst>
              <a:ext uri="{FF2B5EF4-FFF2-40B4-BE49-F238E27FC236}">
                <a16:creationId xmlns:a16="http://schemas.microsoft.com/office/drawing/2014/main" id="{2ACFFF50-2716-59C6-0CB5-1B7BE9772DBB}"/>
              </a:ext>
            </a:extLst>
          </p:cNvPr>
          <p:cNvSpPr>
            <a:spLocks noGrp="1"/>
          </p:cNvSpPr>
          <p:nvPr>
            <p:ph type="title"/>
          </p:nvPr>
        </p:nvSpPr>
        <p:spPr>
          <a:xfrm>
            <a:off x="609600" y="811924"/>
            <a:ext cx="10972800" cy="1458310"/>
          </a:xfrm>
        </p:spPr>
        <p:txBody>
          <a:bodyPr>
            <a:normAutofit/>
          </a:bodyPr>
          <a:lstStyle/>
          <a:p>
            <a:pPr algn="ctr"/>
            <a:r>
              <a:rPr lang="en-US" sz="6600" b="1" dirty="0">
                <a:solidFill>
                  <a:schemeClr val="tx1"/>
                </a:solidFill>
              </a:rPr>
              <a:t>State Drug-Testing Laws</a:t>
            </a:r>
          </a:p>
        </p:txBody>
      </p:sp>
    </p:spTree>
    <p:extLst>
      <p:ext uri="{BB962C8B-B14F-4D97-AF65-F5344CB8AC3E}">
        <p14:creationId xmlns:p14="http://schemas.microsoft.com/office/powerpoint/2010/main" val="1983661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57" y="1617786"/>
            <a:ext cx="11591777" cy="5078436"/>
          </a:xfrm>
        </p:spPr>
        <p:txBody>
          <a:bodyPr>
            <a:normAutofit fontScale="70000" lnSpcReduction="20000"/>
          </a:bodyPr>
          <a:lstStyle/>
          <a:p>
            <a:pPr marL="0" indent="0">
              <a:buNone/>
            </a:pPr>
            <a:br>
              <a:rPr lang="en-US" cap="all" dirty="0"/>
            </a:br>
            <a:r>
              <a:rPr lang="en-US" sz="3400" b="1" dirty="0"/>
              <a:t>A positive THC test may not equate to impairment.</a:t>
            </a:r>
          </a:p>
          <a:p>
            <a:pPr marL="0" indent="0">
              <a:buNone/>
            </a:pPr>
            <a:endParaRPr lang="en-US" sz="1300" dirty="0"/>
          </a:p>
          <a:p>
            <a:pPr marL="0" indent="0">
              <a:buNone/>
            </a:pPr>
            <a:r>
              <a:rPr lang="en-US" sz="3400" dirty="0"/>
              <a:t>Marijuana stays in the body for weeks. </a:t>
            </a:r>
          </a:p>
          <a:p>
            <a:pPr marL="0" indent="0">
              <a:buNone/>
            </a:pPr>
            <a:endParaRPr lang="en-US" sz="1300" dirty="0"/>
          </a:p>
          <a:p>
            <a:pPr marL="0" indent="0">
              <a:buNone/>
            </a:pPr>
            <a:r>
              <a:rPr lang="en-US" sz="3400" dirty="0"/>
              <a:t>That is in contrast to the really bad drugs, like cocaine and heroin, which are usually in and out in a couple of days.</a:t>
            </a:r>
          </a:p>
          <a:p>
            <a:pPr marL="0" indent="0">
              <a:buNone/>
            </a:pPr>
            <a:endParaRPr lang="en-US" sz="1300" dirty="0"/>
          </a:p>
          <a:p>
            <a:pPr marL="0" indent="0">
              <a:buNone/>
            </a:pPr>
            <a:r>
              <a:rPr lang="en-US" sz="3400" dirty="0"/>
              <a:t>That is changing now. As marijuana use -- and, especially medical marijuana use -- becomes widely accepted, employers may have to assess not only whether the employee tests positive for marijuana but also whether the result indicates that the employee was </a:t>
            </a:r>
            <a:r>
              <a:rPr lang="en-US" sz="3400" i="1" dirty="0"/>
              <a:t>under the influence while at work.</a:t>
            </a:r>
          </a:p>
          <a:p>
            <a:pPr marL="0" indent="0">
              <a:buNone/>
            </a:pPr>
            <a:endParaRPr lang="en-US" sz="1300" dirty="0"/>
          </a:p>
          <a:p>
            <a:pPr marL="0" indent="0">
              <a:buNone/>
            </a:pPr>
            <a:r>
              <a:rPr lang="en-US" sz="3400" dirty="0"/>
              <a:t>And it may be necessary for an employer who is challenged in court over a medical marijuana-related termination to have scientific expert testimony about the level of marijuana found in the employee's system and what that says about the employee's level of actual impairment.</a:t>
            </a:r>
          </a:p>
          <a:p>
            <a:pPr marL="0" indent="0">
              <a:buNone/>
            </a:pPr>
            <a:endParaRPr lang="en-US" dirty="0"/>
          </a:p>
        </p:txBody>
      </p:sp>
      <p:sp>
        <p:nvSpPr>
          <p:cNvPr id="3" name="Title 2"/>
          <p:cNvSpPr>
            <a:spLocks noGrp="1"/>
          </p:cNvSpPr>
          <p:nvPr>
            <p:ph type="title"/>
          </p:nvPr>
        </p:nvSpPr>
        <p:spPr>
          <a:xfrm>
            <a:off x="1981200" y="533400"/>
            <a:ext cx="8229600" cy="1752600"/>
          </a:xfrm>
        </p:spPr>
        <p:txBody>
          <a:bodyPr>
            <a:normAutofit fontScale="90000"/>
          </a:bodyPr>
          <a:lstStyle/>
          <a:p>
            <a:pPr algn="ctr"/>
            <a:r>
              <a:rPr lang="en-US" b="1" dirty="0">
                <a:solidFill>
                  <a:schemeClr val="tx1"/>
                </a:solidFill>
              </a:rPr>
              <a:t>A caution for employers in medical marijuana states</a:t>
            </a:r>
            <a:br>
              <a:rPr lang="en-US" dirty="0"/>
            </a:br>
            <a:endParaRPr lang="en-US" dirty="0"/>
          </a:p>
        </p:txBody>
      </p:sp>
    </p:spTree>
    <p:extLst>
      <p:ext uri="{BB962C8B-B14F-4D97-AF65-F5344CB8AC3E}">
        <p14:creationId xmlns:p14="http://schemas.microsoft.com/office/powerpoint/2010/main" val="1092623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9687-7953-10A7-FA2D-5D4C8F35D26A}"/>
              </a:ext>
            </a:extLst>
          </p:cNvPr>
          <p:cNvSpPr>
            <a:spLocks noGrp="1"/>
          </p:cNvSpPr>
          <p:nvPr>
            <p:ph type="title"/>
          </p:nvPr>
        </p:nvSpPr>
        <p:spPr/>
        <p:txBody>
          <a:bodyPr/>
          <a:lstStyle/>
          <a:p>
            <a:pPr algn="ctr"/>
            <a:r>
              <a:rPr lang="en-US" b="1" dirty="0"/>
              <a:t>Don’t Hold Your Breath…</a:t>
            </a:r>
          </a:p>
        </p:txBody>
      </p:sp>
      <p:pic>
        <p:nvPicPr>
          <p:cNvPr id="4" name="Content Placeholder 3" descr="Advantages of Breathalyzer and How It Works">
            <a:extLst>
              <a:ext uri="{FF2B5EF4-FFF2-40B4-BE49-F238E27FC236}">
                <a16:creationId xmlns:a16="http://schemas.microsoft.com/office/drawing/2014/main" id="{2D19DFAE-B67F-BB93-B212-BA0D831A508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0915" y="1825625"/>
            <a:ext cx="7730169" cy="4351338"/>
          </a:xfrm>
          <a:prstGeom prst="rect">
            <a:avLst/>
          </a:prstGeom>
          <a:noFill/>
          <a:ln>
            <a:noFill/>
          </a:ln>
        </p:spPr>
      </p:pic>
    </p:spTree>
    <p:extLst>
      <p:ext uri="{BB962C8B-B14F-4D97-AF65-F5344CB8AC3E}">
        <p14:creationId xmlns:p14="http://schemas.microsoft.com/office/powerpoint/2010/main" val="3750539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2F72A6-6275-D396-88CD-30DA90E02E59}"/>
              </a:ext>
            </a:extLst>
          </p:cNvPr>
          <p:cNvSpPr>
            <a:spLocks noGrp="1"/>
          </p:cNvSpPr>
          <p:nvPr>
            <p:ph type="title"/>
          </p:nvPr>
        </p:nvSpPr>
        <p:spPr/>
        <p:txBody>
          <a:bodyPr/>
          <a:lstStyle/>
          <a:p>
            <a:pPr algn="ctr"/>
            <a:r>
              <a:rPr lang="en-US" b="1" dirty="0"/>
              <a:t>THC Concentration Over Time</a:t>
            </a:r>
          </a:p>
        </p:txBody>
      </p:sp>
      <p:pic>
        <p:nvPicPr>
          <p:cNvPr id="4" name="Content Placeholder 3">
            <a:extLst>
              <a:ext uri="{FF2B5EF4-FFF2-40B4-BE49-F238E27FC236}">
                <a16:creationId xmlns:a16="http://schemas.microsoft.com/office/drawing/2014/main" id="{4F16ED32-97D0-89D2-3B25-126FB108B041}"/>
              </a:ext>
            </a:extLst>
          </p:cNvPr>
          <p:cNvPicPr>
            <a:picLocks noGrp="1" noChangeAspect="1"/>
          </p:cNvPicPr>
          <p:nvPr>
            <p:ph idx="1"/>
          </p:nvPr>
        </p:nvPicPr>
        <p:blipFill>
          <a:blip r:embed="rId2"/>
          <a:stretch>
            <a:fillRect/>
          </a:stretch>
        </p:blipFill>
        <p:spPr>
          <a:xfrm>
            <a:off x="1026942" y="2025748"/>
            <a:ext cx="10072467" cy="4220307"/>
          </a:xfrm>
          <a:prstGeom prst="rect">
            <a:avLst/>
          </a:prstGeom>
        </p:spPr>
      </p:pic>
    </p:spTree>
    <p:extLst>
      <p:ext uri="{BB962C8B-B14F-4D97-AF65-F5344CB8AC3E}">
        <p14:creationId xmlns:p14="http://schemas.microsoft.com/office/powerpoint/2010/main" val="2636159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0281-BE36-6207-634C-210DDFFF0853}"/>
              </a:ext>
            </a:extLst>
          </p:cNvPr>
          <p:cNvSpPr>
            <a:spLocks noGrp="1"/>
          </p:cNvSpPr>
          <p:nvPr>
            <p:ph type="title"/>
          </p:nvPr>
        </p:nvSpPr>
        <p:spPr/>
        <p:txBody>
          <a:bodyPr/>
          <a:lstStyle/>
          <a:p>
            <a:r>
              <a:rPr lang="en-US" b="1" dirty="0">
                <a:solidFill>
                  <a:srgbClr val="C00000"/>
                </a:solidFill>
              </a:rPr>
              <a:t>                     Vape                        Weed</a:t>
            </a:r>
          </a:p>
        </p:txBody>
      </p:sp>
      <p:sp>
        <p:nvSpPr>
          <p:cNvPr id="3" name="Content Placeholder 2">
            <a:extLst>
              <a:ext uri="{FF2B5EF4-FFF2-40B4-BE49-F238E27FC236}">
                <a16:creationId xmlns:a16="http://schemas.microsoft.com/office/drawing/2014/main" id="{C8E4D4DE-A1E0-62ED-EF01-5225075D6D90}"/>
              </a:ext>
            </a:extLst>
          </p:cNvPr>
          <p:cNvSpPr>
            <a:spLocks noGrp="1"/>
          </p:cNvSpPr>
          <p:nvPr>
            <p:ph idx="1"/>
          </p:nvPr>
        </p:nvSpPr>
        <p:spPr>
          <a:xfrm>
            <a:off x="838200" y="2352675"/>
            <a:ext cx="10515600" cy="3571875"/>
          </a:xfrm>
        </p:spPr>
        <p:txBody>
          <a:bodyPr>
            <a:normAutofit fontScale="92500" lnSpcReduction="10000"/>
          </a:bodyPr>
          <a:lstStyle/>
          <a:p>
            <a:pPr marL="0" indent="0">
              <a:buNone/>
            </a:pPr>
            <a:endParaRPr lang="en-US" dirty="0"/>
          </a:p>
          <a:p>
            <a:pPr marL="0" indent="0">
              <a:buNone/>
            </a:pPr>
            <a:r>
              <a:rPr lang="en-US" dirty="0"/>
              <a:t>2019 – contaminated “vape weed” kills 68, injures hundreds…</a:t>
            </a:r>
          </a:p>
          <a:p>
            <a:pPr marL="0" indent="0">
              <a:buNone/>
            </a:pPr>
            <a:r>
              <a:rPr lang="en-US" dirty="0"/>
              <a:t>2020 – CDC and FDA recommend against use of vape weed</a:t>
            </a:r>
          </a:p>
          <a:p>
            <a:pPr marL="0" indent="0">
              <a:buNone/>
            </a:pPr>
            <a:endParaRPr lang="en-US" dirty="0"/>
          </a:p>
          <a:p>
            <a:r>
              <a:rPr lang="en-US" dirty="0"/>
              <a:t>No two vapes are alike</a:t>
            </a:r>
          </a:p>
          <a:p>
            <a:r>
              <a:rPr lang="en-US" dirty="0"/>
              <a:t>Contain lots of chemicals (besides THC) whose safety is unknown</a:t>
            </a:r>
          </a:p>
          <a:p>
            <a:r>
              <a:rPr lang="en-US" dirty="0"/>
              <a:t>THC dosage in vapes can be up to five times higher than smoked/ingested marijuana</a:t>
            </a:r>
          </a:p>
        </p:txBody>
      </p:sp>
      <p:pic>
        <p:nvPicPr>
          <p:cNvPr id="4" name="Picture 3" descr="trehouse itspurple g vape pen purple lemon haze fp">
            <a:extLst>
              <a:ext uri="{FF2B5EF4-FFF2-40B4-BE49-F238E27FC236}">
                <a16:creationId xmlns:a16="http://schemas.microsoft.com/office/drawing/2014/main" id="{97278351-0397-BE40-8380-982BDD66DB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63501"/>
            <a:ext cx="2857500" cy="2393950"/>
          </a:xfrm>
          <a:prstGeom prst="rect">
            <a:avLst/>
          </a:prstGeom>
          <a:noFill/>
          <a:ln>
            <a:noFill/>
          </a:ln>
        </p:spPr>
      </p:pic>
    </p:spTree>
    <p:extLst>
      <p:ext uri="{BB962C8B-B14F-4D97-AF65-F5344CB8AC3E}">
        <p14:creationId xmlns:p14="http://schemas.microsoft.com/office/powerpoint/2010/main" val="2748914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D6D38-4EAF-61E1-EB6F-769B22AD233B}"/>
              </a:ext>
            </a:extLst>
          </p:cNvPr>
          <p:cNvSpPr>
            <a:spLocks noGrp="1"/>
          </p:cNvSpPr>
          <p:nvPr>
            <p:ph type="title"/>
          </p:nvPr>
        </p:nvSpPr>
        <p:spPr/>
        <p:txBody>
          <a:bodyPr>
            <a:normAutofit fontScale="90000"/>
          </a:bodyPr>
          <a:lstStyle/>
          <a:p>
            <a:pPr algn="ctr"/>
            <a:r>
              <a:rPr lang="en-US" sz="4400" b="1"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“Moving Towards Equality in the Workplace for LGBTQI+ Employees.”</a:t>
            </a:r>
            <a:r>
              <a:rPr lang="en-US" b="1" dirty="0">
                <a:solidFill>
                  <a:srgbClr val="C00000"/>
                </a:solidFill>
              </a:rPr>
              <a:t>  </a:t>
            </a:r>
            <a:r>
              <a:rPr lang="en-US" b="1" dirty="0">
                <a:solidFill>
                  <a:srgbClr val="C00000"/>
                </a:solidFill>
                <a:latin typeface="Aptos" panose="020B0004020202020204" pitchFamily="34" charset="0"/>
              </a:rPr>
              <a:t>Where?</a:t>
            </a:r>
            <a:endParaRPr lang="en-US" dirty="0">
              <a:latin typeface="Aptos" panose="020B0004020202020204" pitchFamily="34" charset="0"/>
            </a:endParaRPr>
          </a:p>
        </p:txBody>
      </p:sp>
      <p:pic>
        <p:nvPicPr>
          <p:cNvPr id="4" name="Content Placeholder 3">
            <a:hlinkClick r:id="rId2" tgtFrame="&quot;_blank&quot;"/>
            <a:extLst>
              <a:ext uri="{FF2B5EF4-FFF2-40B4-BE49-F238E27FC236}">
                <a16:creationId xmlns:a16="http://schemas.microsoft.com/office/drawing/2014/main" id="{5F793384-E25F-72CD-D650-F157A7FBA8A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00312" y="1825625"/>
            <a:ext cx="6591375" cy="4351338"/>
          </a:xfrm>
          <a:prstGeom prst="rect">
            <a:avLst/>
          </a:prstGeom>
          <a:noFill/>
          <a:ln>
            <a:noFill/>
          </a:ln>
        </p:spPr>
      </p:pic>
    </p:spTree>
    <p:extLst>
      <p:ext uri="{BB962C8B-B14F-4D97-AF65-F5344CB8AC3E}">
        <p14:creationId xmlns:p14="http://schemas.microsoft.com/office/powerpoint/2010/main" val="2666293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4301A-128E-BD98-BE6B-949FAF0C48B0}"/>
              </a:ext>
            </a:extLst>
          </p:cNvPr>
          <p:cNvSpPr>
            <a:spLocks noGrp="1"/>
          </p:cNvSpPr>
          <p:nvPr>
            <p:ph type="title"/>
          </p:nvPr>
        </p:nvSpPr>
        <p:spPr/>
        <p:txBody>
          <a:bodyPr>
            <a:normAutofit/>
          </a:bodyPr>
          <a:lstStyle/>
          <a:p>
            <a:pPr algn="ctr"/>
            <a:r>
              <a:rPr lang="en-US" sz="5400" b="1" dirty="0">
                <a:solidFill>
                  <a:srgbClr val="C00000"/>
                </a:solidFill>
              </a:rPr>
              <a:t>Marijuana – DEA Reclassification</a:t>
            </a:r>
          </a:p>
        </p:txBody>
      </p:sp>
      <p:sp>
        <p:nvSpPr>
          <p:cNvPr id="3" name="Content Placeholder 2">
            <a:extLst>
              <a:ext uri="{FF2B5EF4-FFF2-40B4-BE49-F238E27FC236}">
                <a16:creationId xmlns:a16="http://schemas.microsoft.com/office/drawing/2014/main" id="{DC2B3771-AFF5-118A-970C-264CFC23823A}"/>
              </a:ext>
            </a:extLst>
          </p:cNvPr>
          <p:cNvSpPr>
            <a:spLocks noGrp="1"/>
          </p:cNvSpPr>
          <p:nvPr>
            <p:ph idx="1"/>
          </p:nvPr>
        </p:nvSpPr>
        <p:spPr/>
        <p:txBody>
          <a:bodyPr>
            <a:normAutofit fontScale="92500" lnSpcReduction="10000"/>
          </a:bodyPr>
          <a:lstStyle/>
          <a:p>
            <a:pPr marL="0" marR="0">
              <a:lnSpc>
                <a:spcPct val="115000"/>
              </a:lnSpc>
              <a:spcAft>
                <a:spcPts val="800"/>
              </a:spcAft>
            </a:pPr>
            <a:r>
              <a:rPr lang="en-US" kern="100" dirty="0">
                <a:latin typeface="Aptos" panose="020B0004020202020204" pitchFamily="34" charset="0"/>
                <a:ea typeface="Aptos" panose="020B0004020202020204" pitchFamily="34" charset="0"/>
                <a:cs typeface="Times New Roman" panose="02020603050405020304" pitchFamily="18" charset="0"/>
              </a:rPr>
              <a:t>E</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arlier in 2024, the Drug Enforcement Administration announced that it would initiate moving marijuana from its Class 1 drug status (which includes cocaine and heroin) to Class 3 (with ketamine and anabolic steroids).  A final determination is expected by mid-2025. </a:t>
            </a:r>
          </a:p>
          <a:p>
            <a:pPr marL="0" marR="0">
              <a:lnSpc>
                <a:spcPct val="115000"/>
              </a:lnSpc>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Right now, Class 1 drug use—including medical marijuana—is not protected by the federal Americans with Disability Act (but individual state ADA’s may offer that protection).  If/when marijuana becomes a Class 3 controlled substance, the federal ADA will protect medical marijuana use in all 50 states.</a:t>
            </a:r>
          </a:p>
          <a:p>
            <a:pPr marL="0" indent="0">
              <a:buNone/>
            </a:pPr>
            <a:endParaRPr lang="en-US" dirty="0"/>
          </a:p>
        </p:txBody>
      </p:sp>
    </p:spTree>
    <p:extLst>
      <p:ext uri="{BB962C8B-B14F-4D97-AF65-F5344CB8AC3E}">
        <p14:creationId xmlns:p14="http://schemas.microsoft.com/office/powerpoint/2010/main" val="3830252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BD5D-DBB0-E0FD-DFB1-1C7740621E67}"/>
              </a:ext>
            </a:extLst>
          </p:cNvPr>
          <p:cNvSpPr>
            <a:spLocks noGrp="1"/>
          </p:cNvSpPr>
          <p:nvPr>
            <p:ph type="title"/>
          </p:nvPr>
        </p:nvSpPr>
        <p:spPr/>
        <p:txBody>
          <a:bodyPr/>
          <a:lstStyle/>
          <a:p>
            <a:pPr algn="ctr"/>
            <a:r>
              <a:rPr lang="en-US" b="1" dirty="0">
                <a:solidFill>
                  <a:srgbClr val="C00000"/>
                </a:solidFill>
              </a:rPr>
              <a:t>One Last Suggestion…</a:t>
            </a:r>
          </a:p>
        </p:txBody>
      </p:sp>
      <p:sp>
        <p:nvSpPr>
          <p:cNvPr id="3" name="Content Placeholder 2">
            <a:extLst>
              <a:ext uri="{FF2B5EF4-FFF2-40B4-BE49-F238E27FC236}">
                <a16:creationId xmlns:a16="http://schemas.microsoft.com/office/drawing/2014/main" id="{FDA48B38-8091-3312-D2A6-F233901311C2}"/>
              </a:ext>
            </a:extLst>
          </p:cNvPr>
          <p:cNvSpPr>
            <a:spLocks noGrp="1"/>
          </p:cNvSpPr>
          <p:nvPr>
            <p:ph idx="1"/>
          </p:nvPr>
        </p:nvSpPr>
        <p:spPr/>
        <p:txBody>
          <a:bodyPr>
            <a:normAutofit lnSpcReduction="10000"/>
          </a:bodyPr>
          <a:lstStyle/>
          <a:p>
            <a:pPr marL="0" marR="0" indent="0">
              <a:lnSpc>
                <a:spcPct val="115000"/>
              </a:lnSpc>
              <a:spcAft>
                <a:spcPts val="800"/>
              </a:spcAft>
              <a:buNone/>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Given the increasing complexity of workplace drug regulation, consider retaining a </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medical review officer </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to supervise your department’s drug regulation program.  For more information on MRO’s:  </a:t>
            </a:r>
            <a:r>
              <a:rPr lang="en-US" sz="4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https://www.transportation.gov/odapc/mro</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388535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C3F58-965F-5714-EF44-156D897B85E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5BD9B97-31AA-9B3D-31CF-79219D9EE708}"/>
              </a:ext>
            </a:extLst>
          </p:cNvPr>
          <p:cNvSpPr>
            <a:spLocks noGrp="1"/>
          </p:cNvSpPr>
          <p:nvPr>
            <p:ph idx="1"/>
          </p:nvPr>
        </p:nvSpPr>
        <p:spPr/>
        <p:txBody>
          <a:bodyPr/>
          <a:lstStyle/>
          <a:p>
            <a:pPr marL="0" marR="0" lvl="0" indent="0" algn="ctr">
              <a:lnSpc>
                <a:spcPct val="115000"/>
              </a:lnSpc>
              <a:spcAft>
                <a:spcPts val="800"/>
              </a:spcAft>
              <a:buNone/>
            </a:pPr>
            <a:r>
              <a:rPr lang="en-US" sz="72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Is “Excited Delirium” for Real?</a:t>
            </a:r>
          </a:p>
          <a:p>
            <a:pPr marL="0" indent="0">
              <a:buNone/>
            </a:pPr>
            <a:endParaRPr lang="en-US" dirty="0"/>
          </a:p>
        </p:txBody>
      </p:sp>
    </p:spTree>
    <p:extLst>
      <p:ext uri="{BB962C8B-B14F-4D97-AF65-F5344CB8AC3E}">
        <p14:creationId xmlns:p14="http://schemas.microsoft.com/office/powerpoint/2010/main" val="2739536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5051-92E6-0B6A-2741-61C092AA5B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6E01D9-B15F-D946-357C-D7262B4B3B5D}"/>
              </a:ext>
            </a:extLst>
          </p:cNvPr>
          <p:cNvSpPr>
            <a:spLocks noGrp="1"/>
          </p:cNvSpPr>
          <p:nvPr>
            <p:ph idx="1"/>
          </p:nvPr>
        </p:nvSpPr>
        <p:spPr>
          <a:xfrm>
            <a:off x="838200" y="1167618"/>
            <a:ext cx="10515600" cy="5009345"/>
          </a:xfrm>
        </p:spPr>
        <p:txBody>
          <a:bodyPr>
            <a:normAutofit/>
          </a:bodyPr>
          <a:lstStyle/>
          <a:p>
            <a:pPr marL="0" marR="0">
              <a:lnSpc>
                <a:spcPct val="115000"/>
              </a:lnSpc>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August 17, 2019:   Elijah McClain of Aurora, Colorado was restrained by three Aurora police officers and treated by two Aurora Fire paramedics—Peter </a:t>
            </a:r>
            <a:r>
              <a:rPr lang="en-US" sz="2800" kern="100" dirty="0" err="1">
                <a:effectLst/>
                <a:latin typeface="Aptos" panose="020B0004020202020204" pitchFamily="34" charset="0"/>
                <a:ea typeface="Aptos" panose="020B0004020202020204" pitchFamily="34" charset="0"/>
                <a:cs typeface="Times New Roman" panose="02020603050405020304" pitchFamily="18" charset="0"/>
              </a:rPr>
              <a:t>Cichuniec</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and Jeremy Cooper—for “excited delirium.”  When </a:t>
            </a:r>
            <a:r>
              <a:rPr lang="en-US" sz="2800" kern="100" dirty="0" err="1">
                <a:effectLst/>
                <a:latin typeface="Aptos" panose="020B0004020202020204" pitchFamily="34" charset="0"/>
                <a:ea typeface="Aptos" panose="020B0004020202020204" pitchFamily="34" charset="0"/>
                <a:cs typeface="Times New Roman" panose="02020603050405020304" pitchFamily="18" charset="0"/>
              </a:rPr>
              <a:t>Cichuniec</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and Cooper arrived, McClain was face down, handcuffed, had vomited and was having trouble breathing.</a:t>
            </a:r>
          </a:p>
          <a:p>
            <a:pPr marL="0" marR="0">
              <a:lnSpc>
                <a:spcPct val="115000"/>
              </a:lnSpc>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McClain went into cardiac arrent in the ambulance, and died three   days later, on August 20, 2019.  The cause of his death was listed as “undetermined”.</a:t>
            </a:r>
          </a:p>
          <a:p>
            <a:pPr marL="0" indent="0">
              <a:buNone/>
            </a:pPr>
            <a:endParaRPr lang="en-US" dirty="0"/>
          </a:p>
        </p:txBody>
      </p:sp>
    </p:spTree>
    <p:extLst>
      <p:ext uri="{BB962C8B-B14F-4D97-AF65-F5344CB8AC3E}">
        <p14:creationId xmlns:p14="http://schemas.microsoft.com/office/powerpoint/2010/main" val="4174559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DFEB-B824-19AA-4FE6-0678448B35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FD59C6-81EB-C0DE-A55B-91D7C4610068}"/>
              </a:ext>
            </a:extLst>
          </p:cNvPr>
          <p:cNvSpPr>
            <a:spLocks noGrp="1"/>
          </p:cNvSpPr>
          <p:nvPr>
            <p:ph idx="1"/>
          </p:nvPr>
        </p:nvSpPr>
        <p:spPr>
          <a:xfrm>
            <a:off x="838200" y="745588"/>
            <a:ext cx="10515600" cy="5641144"/>
          </a:xfrm>
        </p:spPr>
        <p:txBody>
          <a:bodyPr>
            <a:normAutofit/>
          </a:bodyPr>
          <a:lstStyle/>
          <a:p>
            <a:pPr marL="342900" marR="0" lvl="0" indent="-342900">
              <a:lnSpc>
                <a:spcPct val="115000"/>
              </a:lnSpc>
              <a:buFont typeface="Symbol" panose="05050102010706020507" pitchFamily="18" charset="2"/>
              <a:buChar char=""/>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September, 2021, a Colorado grand jury indicted </a:t>
            </a:r>
            <a:r>
              <a:rPr lang="en-US" sz="2200" kern="100" dirty="0" err="1">
                <a:effectLst/>
                <a:latin typeface="Aptos" panose="020B0004020202020204" pitchFamily="34" charset="0"/>
                <a:ea typeface="Aptos" panose="020B0004020202020204" pitchFamily="34" charset="0"/>
                <a:cs typeface="Times New Roman" panose="02020603050405020304" pitchFamily="18" charset="0"/>
              </a:rPr>
              <a:t>Cichuniec</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and Cooper on multiple counts of manslaughter and criminally negligent homicide.  </a:t>
            </a:r>
          </a:p>
          <a:p>
            <a:pPr marL="342900" marR="0" lvl="0" indent="-342900">
              <a:lnSpc>
                <a:spcPct val="115000"/>
              </a:lnSpc>
              <a:buFont typeface="Symbol" panose="05050102010706020507" pitchFamily="18" charset="2"/>
              <a:buChar char=""/>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September, 2022 McClain’s autopsy report was updated—the cause of his death was attributed to “complications of ketamine administration following forcible restraint.”  </a:t>
            </a:r>
          </a:p>
          <a:p>
            <a:pPr marL="342900" marR="0" lvl="0" indent="-342900">
              <a:lnSpc>
                <a:spcPct val="115000"/>
              </a:lnSpc>
              <a:buFont typeface="Symbol" panose="05050102010706020507" pitchFamily="18" charset="2"/>
              <a:buChar char=""/>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The case against </a:t>
            </a:r>
            <a:r>
              <a:rPr lang="en-US" sz="2200" kern="100" dirty="0" err="1">
                <a:effectLst/>
                <a:latin typeface="Aptos" panose="020B0004020202020204" pitchFamily="34" charset="0"/>
                <a:ea typeface="Aptos" panose="020B0004020202020204" pitchFamily="34" charset="0"/>
                <a:cs typeface="Times New Roman" panose="02020603050405020304" pitchFamily="18" charset="0"/>
              </a:rPr>
              <a:t>Cichuniec</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Cooper and two of the three police officers went to trial in 2023.  Two of the three police officers were acquitted.  </a:t>
            </a:r>
            <a:r>
              <a:rPr lang="en-US" sz="2200" b="1" kern="100" dirty="0">
                <a:effectLst/>
                <a:latin typeface="Aptos" panose="020B0004020202020204" pitchFamily="34" charset="0"/>
                <a:ea typeface="Aptos" panose="020B0004020202020204" pitchFamily="34" charset="0"/>
                <a:cs typeface="Times New Roman" panose="02020603050405020304" pitchFamily="18" charset="0"/>
              </a:rPr>
              <a:t>Cooper and </a:t>
            </a:r>
            <a:r>
              <a:rPr lang="en-US" sz="2200" b="1" kern="100" dirty="0" err="1">
                <a:effectLst/>
                <a:latin typeface="Aptos" panose="020B0004020202020204" pitchFamily="34" charset="0"/>
                <a:ea typeface="Aptos" panose="020B0004020202020204" pitchFamily="34" charset="0"/>
                <a:cs typeface="Times New Roman" panose="02020603050405020304" pitchFamily="18" charset="0"/>
              </a:rPr>
              <a:t>Cichuniec</a:t>
            </a:r>
            <a:r>
              <a:rPr lang="en-US" sz="2200" b="1" kern="100" dirty="0">
                <a:effectLst/>
                <a:latin typeface="Aptos" panose="020B0004020202020204" pitchFamily="34" charset="0"/>
                <a:ea typeface="Aptos" panose="020B0004020202020204" pitchFamily="34" charset="0"/>
                <a:cs typeface="Times New Roman" panose="02020603050405020304" pitchFamily="18" charset="0"/>
              </a:rPr>
              <a:t> were convicted, largely on the basis of Cooper’s admission that when he prepared the ketamine injection, he misjudged the dosage of ketamine, drawing 500 mg, well above the safe therapeutic limit for someone of McClain’s size.</a:t>
            </a:r>
          </a:p>
          <a:p>
            <a:pPr marL="342900" marR="0" lvl="0" indent="-342900">
              <a:lnSpc>
                <a:spcPct val="115000"/>
              </a:lnSpc>
              <a:spcAft>
                <a:spcPts val="800"/>
              </a:spcAft>
              <a:buFont typeface="Symbol" panose="05050102010706020507" pitchFamily="18" charset="2"/>
              <a:buChar char=""/>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Peter </a:t>
            </a:r>
            <a:r>
              <a:rPr lang="en-US" sz="2200" kern="100" dirty="0" err="1">
                <a:effectLst/>
                <a:latin typeface="Aptos" panose="020B0004020202020204" pitchFamily="34" charset="0"/>
                <a:ea typeface="Aptos" panose="020B0004020202020204" pitchFamily="34" charset="0"/>
                <a:cs typeface="Times New Roman" panose="02020603050405020304" pitchFamily="18" charset="0"/>
              </a:rPr>
              <a:t>Cichuniec</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was sentenced to five years in prison and three years’ probation, and Jeremy Cooper to 14 months’ work release.</a:t>
            </a:r>
          </a:p>
          <a:p>
            <a:endParaRPr lang="en-US" dirty="0"/>
          </a:p>
        </p:txBody>
      </p:sp>
    </p:spTree>
    <p:extLst>
      <p:ext uri="{BB962C8B-B14F-4D97-AF65-F5344CB8AC3E}">
        <p14:creationId xmlns:p14="http://schemas.microsoft.com/office/powerpoint/2010/main" val="3524961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B5E9-94C1-B0BE-5CCA-157FFD1B7F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0E3AE7-CD79-83A3-18E5-F5072AE09911}"/>
              </a:ext>
            </a:extLst>
          </p:cNvPr>
          <p:cNvSpPr>
            <a:spLocks noGrp="1"/>
          </p:cNvSpPr>
          <p:nvPr>
            <p:ph idx="1"/>
          </p:nvPr>
        </p:nvSpPr>
        <p:spPr>
          <a:xfrm>
            <a:off x="838200" y="1125415"/>
            <a:ext cx="10515600" cy="5051548"/>
          </a:xfrm>
        </p:spPr>
        <p:txBody>
          <a:bodyPr/>
          <a:lstStyle/>
          <a:p>
            <a:pPr marL="0" marR="0" indent="0">
              <a:lnSpc>
                <a:spcPct val="115000"/>
              </a:lnSpc>
              <a:spcAft>
                <a:spcPts val="800"/>
              </a:spcAft>
              <a:buNone/>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The diagnosis of “excited delirium” has been with us for some 40 years, and is used to explain how someone experiencing “severe agitation” can suddenly die while being restrained.  There is no blood or other diagnostic test that can confirm an “excited delirium” diagnosis.  </a:t>
            </a:r>
          </a:p>
          <a:p>
            <a:pPr marL="0" indent="0">
              <a:buNone/>
            </a:pPr>
            <a:endParaRPr lang="en-US" dirty="0"/>
          </a:p>
        </p:txBody>
      </p:sp>
    </p:spTree>
    <p:extLst>
      <p:ext uri="{BB962C8B-B14F-4D97-AF65-F5344CB8AC3E}">
        <p14:creationId xmlns:p14="http://schemas.microsoft.com/office/powerpoint/2010/main" val="2810427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3FC9E-A523-B611-0799-AF812775B02D}"/>
              </a:ext>
            </a:extLst>
          </p:cNvPr>
          <p:cNvSpPr>
            <a:spLocks noGrp="1"/>
          </p:cNvSpPr>
          <p:nvPr>
            <p:ph type="title"/>
          </p:nvPr>
        </p:nvSpPr>
        <p:spPr>
          <a:xfrm>
            <a:off x="838200" y="1181686"/>
            <a:ext cx="10515600" cy="509002"/>
          </a:xfrm>
        </p:spPr>
        <p:txBody>
          <a:bodyPr>
            <a:noAutofit/>
          </a:bodyPr>
          <a:lstStyle/>
          <a:p>
            <a:r>
              <a:rPr lang="en-US" sz="3200" kern="100" dirty="0">
                <a:effectLst/>
                <a:latin typeface="Aptos" panose="020B0004020202020204" pitchFamily="34" charset="0"/>
                <a:ea typeface="Aptos" panose="020B0004020202020204" pitchFamily="34" charset="0"/>
                <a:cs typeface="Times New Roman" panose="02020603050405020304" pitchFamily="18" charset="0"/>
              </a:rPr>
              <a:t>As it turns out, the diagnosis of “excited delirium” was originally based on an American College of Emergency Physicians paper originally published in 2009.  </a:t>
            </a:r>
            <a:r>
              <a:rPr lang="en-US" sz="3200" b="1" i="1" kern="100" dirty="0">
                <a:effectLst/>
                <a:latin typeface="Aptos" panose="020B0004020202020204" pitchFamily="34" charset="0"/>
                <a:ea typeface="Aptos" panose="020B0004020202020204" pitchFamily="34" charset="0"/>
                <a:cs typeface="Times New Roman" panose="02020603050405020304" pitchFamily="18" charset="0"/>
              </a:rPr>
              <a:t>But…</a:t>
            </a:r>
            <a:br>
              <a:rPr lang="en-US" sz="3200" kern="100" dirty="0">
                <a:effectLst/>
                <a:latin typeface="Aptos" panose="020B0004020202020204" pitchFamily="34" charset="0"/>
                <a:ea typeface="Aptos" panose="020B0004020202020204" pitchFamily="34"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F61294F4-1C87-64E1-5E8C-C06449B084C3}"/>
              </a:ext>
            </a:extLst>
          </p:cNvPr>
          <p:cNvSpPr>
            <a:spLocks noGrp="1"/>
          </p:cNvSpPr>
          <p:nvPr>
            <p:ph idx="1"/>
          </p:nvPr>
        </p:nvSpPr>
        <p:spPr>
          <a:xfrm>
            <a:off x="838200" y="2250831"/>
            <a:ext cx="10515600" cy="3926132"/>
          </a:xfrm>
        </p:spPr>
        <p:txBody>
          <a:bodyPr/>
          <a:lstStyle/>
          <a:p>
            <a:pPr marL="342900" marR="0" lvl="0" indent="-342900">
              <a:lnSpc>
                <a:spcPct val="115000"/>
              </a:lnSpc>
              <a:buFont typeface="Symbol" panose="05050102010706020507" pitchFamily="18" charset="2"/>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The American Psychiatric Association withdrew recognition of excited delirium as a diagnosis in 2020, the American Medical Association in 2021 and the National Association of Medical Examiners in 2023.</a:t>
            </a:r>
          </a:p>
          <a:p>
            <a:pPr marL="342900" marR="0" lvl="0" indent="-342900">
              <a:lnSpc>
                <a:spcPct val="115000"/>
              </a:lnSpc>
              <a:spcAft>
                <a:spcPts val="800"/>
              </a:spcAft>
              <a:buFont typeface="Symbol" panose="05050102010706020507" pitchFamily="18" charset="2"/>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In March, 2024, ACEP finally withdrew its 2009 paper and its recognition of excited delirium, leaving </a:t>
            </a:r>
            <a:r>
              <a:rPr lang="en-US" sz="2800" b="1" kern="100" dirty="0">
                <a:effectLst/>
                <a:latin typeface="Aptos" panose="020B0004020202020204" pitchFamily="34" charset="0"/>
                <a:ea typeface="Aptos" panose="020B0004020202020204" pitchFamily="34" charset="0"/>
                <a:cs typeface="Times New Roman" panose="02020603050405020304" pitchFamily="18" charset="0"/>
              </a:rPr>
              <a:t>no clinical support for “excited delirium” as a medical diagnosis.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8309887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4356B-60E7-44B6-B2D9-0BE0C142DBF6}"/>
              </a:ext>
            </a:extLst>
          </p:cNvPr>
          <p:cNvSpPr>
            <a:spLocks noGrp="1"/>
          </p:cNvSpPr>
          <p:nvPr>
            <p:ph type="title"/>
          </p:nvPr>
        </p:nvSpPr>
        <p:spPr>
          <a:xfrm>
            <a:off x="838200" y="365125"/>
            <a:ext cx="10515600" cy="2082653"/>
          </a:xfrm>
        </p:spPr>
        <p:txBody>
          <a:bodyPr>
            <a:normAutofit fontScale="90000"/>
          </a:bodyPr>
          <a:lstStyle/>
          <a:p>
            <a:pPr marL="0" marR="0" algn="ctr">
              <a:lnSpc>
                <a:spcPct val="115000"/>
              </a:lnSpc>
              <a:spcAft>
                <a:spcPts val="800"/>
              </a:spcAft>
            </a:pPr>
            <a:r>
              <a:rPr lang="en-US" sz="44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So what steps should fire service leaders take at this point?  </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809F03F-0EE8-3E16-F149-F4B9ED1B50E4}"/>
              </a:ext>
            </a:extLst>
          </p:cNvPr>
          <p:cNvSpPr>
            <a:spLocks noGrp="1"/>
          </p:cNvSpPr>
          <p:nvPr>
            <p:ph idx="1"/>
          </p:nvPr>
        </p:nvSpPr>
        <p:spPr>
          <a:xfrm>
            <a:off x="838200" y="1825625"/>
            <a:ext cx="10515600" cy="4667250"/>
          </a:xfrm>
        </p:spPr>
        <p:txBody>
          <a:bodyPr>
            <a:noAutofit/>
          </a:bodyPr>
          <a:lstStyle/>
          <a:p>
            <a:pPr marL="0" marR="0" lvl="0" indent="0">
              <a:lnSpc>
                <a:spcPct val="115000"/>
              </a:lnSpc>
              <a:buNone/>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First, educate themselves and their firefighters and EMS staffs</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The Associated Press conducted an extensive study of cases like Elijah McClain’s in a report, “Lethal Restraint” (</a:t>
            </a:r>
            <a:r>
              <a:rPr lang="en-US" sz="2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https://apnews.com/article/associated-press-investigation-deaths-police-encounters-02881a2bd3fbeb1fc31af9208bb0e310</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along with a nine-minute video, (</a:t>
            </a:r>
            <a:r>
              <a:rPr lang="en-US" sz="200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3"/>
              </a:rPr>
              <a:t>https://www.youtube.com/watch?v=V4skOjm955s</a:t>
            </a:r>
            <a:r>
              <a:rPr lang="en-US" sz="2000" kern="100" dirty="0">
                <a:latin typeface="Aptos" panose="020B0004020202020204" pitchFamily="34" charset="0"/>
                <a:ea typeface="Aptos" panose="020B0004020202020204" pitchFamily="34" charset="0"/>
                <a:cs typeface="Times New Roman" panose="02020603050405020304" pitchFamily="18" charset="0"/>
              </a:rPr>
              <a:t>)  And Frontline has also created  a video on lethal restraint: </a:t>
            </a:r>
            <a:r>
              <a:rPr lang="en-US" sz="2000" dirty="0">
                <a:effectLst/>
                <a:latin typeface="Aptos" panose="020B0004020202020204" pitchFamily="34" charset="0"/>
                <a:ea typeface="Aptos" panose="020B0004020202020204" pitchFamily="34" charset="0"/>
                <a:cs typeface="Times New Roman" panose="02020603050405020304" pitchFamily="18" charset="0"/>
              </a:rPr>
              <a:t>  </a:t>
            </a:r>
            <a:r>
              <a:rPr lang="en-US" sz="20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https://apnews.com/projects/investigation-police-use-of-force/?utm_source=Iterable&amp;utm_medium=email&amp;utm_campaign=yearend2024</a:t>
            </a:r>
            <a:endParaRPr lang="en-US" sz="200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buNone/>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Second, check in with fellow fire service leaders for help</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Long Beach, California, for example, created an “integrated medical response” plan in 2022 for dealing with what were still then called “excited delirium” cases, but the Long Beach approach established a valuable series of plan components.  (</a:t>
            </a:r>
            <a:r>
              <a:rPr lang="en-US" sz="2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https://www.firerescue1.com/fire-products/communications/interoperability/articles/excited-delirium-the-long-beach-integrated-medical-response-bHLBq1OMLh2gxsmu/</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R="0" indent="0">
              <a:lnSpc>
                <a:spcPct val="115000"/>
              </a:lnSpc>
              <a:spcAft>
                <a:spcPts val="800"/>
              </a:spcAft>
              <a:buNone/>
            </a:pP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824111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D5919-3272-1D2A-3492-E960F10094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C145F3-C75F-0F73-A14E-EC73B5BD92AA}"/>
              </a:ext>
            </a:extLst>
          </p:cNvPr>
          <p:cNvSpPr>
            <a:spLocks noGrp="1"/>
          </p:cNvSpPr>
          <p:nvPr>
            <p:ph idx="1"/>
          </p:nvPr>
        </p:nvSpPr>
        <p:spPr>
          <a:xfrm>
            <a:off x="838200" y="759656"/>
            <a:ext cx="10515600" cy="5417308"/>
          </a:xfrm>
        </p:spPr>
        <p:txBody>
          <a:bodyPr>
            <a:normAutofit lnSpcReduction="10000"/>
          </a:bodyPr>
          <a:lstStyle/>
          <a:p>
            <a:pPr marL="0" indent="0">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And in 2024, the National Association of EMS Physicians, the IAFC, and the International Association of Chiefs of Police joined forces earlier this year to develop a consensus paper on dealing with behavioral medical emergencies:   </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Consensus Statement of the National Association of EMS Physicians, International Association of Fire Chiefs and the International Association of Chiefs of Police: Best Practices for Collaboration Between Law Enforcement and Emergency Medical Services During Acute Behavioral Emergencies </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a:t>
            </a:r>
            <a:r>
              <a:rPr lang="en-US" sz="3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https://www.tandfonline.com/doi/full/10.1080/10903127.2024.2402530</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1555981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BA785-9279-1126-931C-8EFD78B400FA}"/>
              </a:ext>
            </a:extLst>
          </p:cNvPr>
          <p:cNvSpPr>
            <a:spLocks noGrp="1"/>
          </p:cNvSpPr>
          <p:nvPr>
            <p:ph type="title"/>
          </p:nvPr>
        </p:nvSpPr>
        <p:spPr>
          <a:xfrm>
            <a:off x="838200" y="365125"/>
            <a:ext cx="10515600" cy="1874641"/>
          </a:xfrm>
        </p:spPr>
        <p:txBody>
          <a:bodyPr>
            <a:noAutofit/>
          </a:bodyPr>
          <a:lstStyle/>
          <a:p>
            <a:pPr algn="ctr"/>
            <a:r>
              <a:rPr lang="en-US" sz="2400" b="1" kern="100" dirty="0">
                <a:effectLst/>
                <a:latin typeface="Aptos" panose="020B0004020202020204" pitchFamily="34" charset="0"/>
                <a:ea typeface="Aptos" panose="020B0004020202020204" pitchFamily="34" charset="0"/>
                <a:cs typeface="Times New Roman" panose="02020603050405020304" pitchFamily="18" charset="0"/>
              </a:rPr>
              <a:t>Consensus Statement of the National Association of EMS Physicians, International Association of Fire Chiefs and the International Association of Chiefs of Police: Best Practices for Collaboration Between Law Enforcement and Emergency Medical Services During Acute Behavioral Emergencies</a:t>
            </a:r>
            <a:endParaRPr lang="en-US" sz="2400" dirty="0"/>
          </a:p>
        </p:txBody>
      </p:sp>
      <p:pic>
        <p:nvPicPr>
          <p:cNvPr id="5" name="Content Placeholder 4">
            <a:extLst>
              <a:ext uri="{FF2B5EF4-FFF2-40B4-BE49-F238E27FC236}">
                <a16:creationId xmlns:a16="http://schemas.microsoft.com/office/drawing/2014/main" id="{CE028AC2-9A73-10E1-9F64-E64D3DA222D6}"/>
              </a:ext>
            </a:extLst>
          </p:cNvPr>
          <p:cNvPicPr>
            <a:picLocks noGrp="1" noChangeAspect="1"/>
          </p:cNvPicPr>
          <p:nvPr>
            <p:ph idx="1"/>
          </p:nvPr>
        </p:nvPicPr>
        <p:blipFill>
          <a:blip r:embed="rId2"/>
          <a:stretch>
            <a:fillRect/>
          </a:stretch>
        </p:blipFill>
        <p:spPr>
          <a:xfrm>
            <a:off x="3952875" y="2321959"/>
            <a:ext cx="4286250" cy="4058293"/>
          </a:xfrm>
        </p:spPr>
      </p:pic>
    </p:spTree>
    <p:extLst>
      <p:ext uri="{BB962C8B-B14F-4D97-AF65-F5344CB8AC3E}">
        <p14:creationId xmlns:p14="http://schemas.microsoft.com/office/powerpoint/2010/main" val="2618619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27F59-66C0-22DB-7D33-4FB832C057CB}"/>
              </a:ext>
            </a:extLst>
          </p:cNvPr>
          <p:cNvSpPr>
            <a:spLocks noGrp="1"/>
          </p:cNvSpPr>
          <p:nvPr>
            <p:ph type="title"/>
          </p:nvPr>
        </p:nvSpPr>
        <p:spPr>
          <a:xfrm>
            <a:off x="838200" y="365125"/>
            <a:ext cx="10515600" cy="2270125"/>
          </a:xfrm>
        </p:spPr>
        <p:txBody>
          <a:bodyPr/>
          <a:lstStyle/>
          <a:p>
            <a:pPr algn="ctr"/>
            <a:r>
              <a:rPr lang="en-US" b="1" dirty="0">
                <a:solidFill>
                  <a:srgbClr val="C00000"/>
                </a:solidFill>
              </a:rPr>
              <a:t>The Next EEOC Rule/Guidance to be Rescinded…</a:t>
            </a:r>
          </a:p>
        </p:txBody>
      </p:sp>
      <p:sp>
        <p:nvSpPr>
          <p:cNvPr id="3" name="Content Placeholder 2">
            <a:extLst>
              <a:ext uri="{FF2B5EF4-FFF2-40B4-BE49-F238E27FC236}">
                <a16:creationId xmlns:a16="http://schemas.microsoft.com/office/drawing/2014/main" id="{94900A54-F9FF-3C9D-E65E-23C5FF3393A6}"/>
              </a:ext>
            </a:extLst>
          </p:cNvPr>
          <p:cNvSpPr>
            <a:spLocks noGrp="1"/>
          </p:cNvSpPr>
          <p:nvPr>
            <p:ph idx="1"/>
          </p:nvPr>
        </p:nvSpPr>
        <p:spPr>
          <a:xfrm>
            <a:off x="857250" y="2635250"/>
            <a:ext cx="10515600" cy="4351338"/>
          </a:xfrm>
        </p:spPr>
        <p:txBody>
          <a:bodyPr/>
          <a:lstStyle/>
          <a:p>
            <a:pPr marL="0" indent="0">
              <a:buNone/>
            </a:pPr>
            <a:r>
              <a:rPr lang="en-US" dirty="0"/>
              <a:t>According to knowledgeable legal sources, the EEOC’s “Implementation of the Pregnant Workers Fairness Act—Rules and Guidance” is expected to be rescinded.</a:t>
            </a:r>
          </a:p>
          <a:p>
            <a:pPr marL="0" indent="0">
              <a:buNone/>
            </a:pPr>
            <a:endParaRPr lang="en-US" dirty="0"/>
          </a:p>
          <a:p>
            <a:pPr marL="0" indent="0">
              <a:buNone/>
            </a:pPr>
            <a:r>
              <a:rPr lang="en-US" b="1" i="0" dirty="0">
                <a:solidFill>
                  <a:srgbClr val="333333"/>
                </a:solidFill>
                <a:effectLst/>
                <a:latin typeface="TradeGothic"/>
              </a:rPr>
              <a:t>Bulletin!  EEOC backtracks on transgender, pregnancy; full speed ahead against “anti-American” bias (21 February 2025)</a:t>
            </a:r>
            <a:endParaRPr lang="en-US" dirty="0"/>
          </a:p>
          <a:p>
            <a:pPr marL="0" indent="0">
              <a:buNone/>
            </a:pPr>
            <a:endParaRPr lang="en-US" dirty="0"/>
          </a:p>
        </p:txBody>
      </p:sp>
    </p:spTree>
    <p:extLst>
      <p:ext uri="{BB962C8B-B14F-4D97-AF65-F5344CB8AC3E}">
        <p14:creationId xmlns:p14="http://schemas.microsoft.com/office/powerpoint/2010/main" val="21139962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BE64-ACAE-56F6-400F-1E60E272D42D}"/>
              </a:ext>
            </a:extLst>
          </p:cNvPr>
          <p:cNvSpPr>
            <a:spLocks noGrp="1"/>
          </p:cNvSpPr>
          <p:nvPr>
            <p:ph type="title"/>
          </p:nvPr>
        </p:nvSpPr>
        <p:spPr>
          <a:xfrm>
            <a:off x="838200" y="365125"/>
            <a:ext cx="10515600" cy="2582470"/>
          </a:xfrm>
        </p:spPr>
        <p:txBody>
          <a:bodyPr>
            <a:normAutofit fontScale="90000"/>
          </a:bodyPr>
          <a:lstStyle/>
          <a:p>
            <a:pPr marL="0" marR="0" algn="ctr">
              <a:lnSpc>
                <a:spcPct val="115000"/>
              </a:lnSpc>
              <a:spcAft>
                <a:spcPts val="800"/>
              </a:spcAft>
            </a:pPr>
            <a:r>
              <a:rPr lang="en-US" sz="4400" b="1" kern="1800" dirty="0">
                <a:solidFill>
                  <a:srgbClr val="313133"/>
                </a:solidFill>
                <a:effectLst/>
                <a:latin typeface="Playfair Display" panose="00000500000000000000" pitchFamily="2" charset="0"/>
                <a:ea typeface="Times New Roman" panose="02020603050405020304" pitchFamily="18" charset="0"/>
                <a:cs typeface="Times New Roman" panose="02020603050405020304" pitchFamily="18" charset="0"/>
              </a:rPr>
              <a:t>Former Sioux City (IA) Fire Rescue Paramedic Charged With Involuntary Manslaughter</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7B72236-AEBF-6DB6-8D6C-D81976B3625B}"/>
              </a:ext>
            </a:extLst>
          </p:cNvPr>
          <p:cNvSpPr>
            <a:spLocks noGrp="1"/>
          </p:cNvSpPr>
          <p:nvPr>
            <p:ph idx="1"/>
          </p:nvPr>
        </p:nvSpPr>
        <p:spPr>
          <a:xfrm>
            <a:off x="838200" y="2764715"/>
            <a:ext cx="10515600" cy="3412247"/>
          </a:xfrm>
        </p:spPr>
        <p:txBody>
          <a:bodyPr/>
          <a:lstStyle/>
          <a:p>
            <a:pPr marL="0" marR="0" indent="0">
              <a:buNone/>
            </a:pPr>
            <a:r>
              <a:rPr lang="en-US" sz="2600" dirty="0">
                <a:solidFill>
                  <a:srgbClr val="313133"/>
                </a:solidFill>
                <a:effectLst/>
                <a:latin typeface="Arial" panose="020B0604020202020204" pitchFamily="34" charset="0"/>
                <a:ea typeface="Times New Roman" panose="02020603050405020304" pitchFamily="18" charset="0"/>
              </a:rPr>
              <a:t>SIOUX CITY IA – January 20 2025 — A former Sioux City Fire Rescue paramedic is facing an involuntary manslaughter charge for the 2023 death of a patient who the Woodbury County Attorney’s Office says was given the wrong medication and later died.</a:t>
            </a:r>
            <a:endParaRPr lang="en-US" sz="2600" dirty="0">
              <a:effectLst/>
              <a:latin typeface="Times New Roman" panose="02020603050405020304" pitchFamily="18" charset="0"/>
              <a:ea typeface="Times New Roman" panose="02020603050405020304" pitchFamily="18" charset="0"/>
            </a:endParaRPr>
          </a:p>
          <a:p>
            <a:pPr marL="0" marR="0" indent="0" algn="l">
              <a:buNone/>
            </a:pPr>
            <a:r>
              <a:rPr lang="en-US" sz="2600" dirty="0">
                <a:solidFill>
                  <a:srgbClr val="313133"/>
                </a:solidFill>
                <a:effectLst/>
                <a:latin typeface="Arial" panose="020B0604020202020204" pitchFamily="34" charset="0"/>
                <a:ea typeface="Times New Roman" panose="02020603050405020304" pitchFamily="18" charset="0"/>
              </a:rPr>
              <a:t>Charges were filed Thursday against Deanna Fay LaMere for allegedly giving 26-year-old James Foster Jr. a dose of the drug rocuronium instead of the drug ketamine in an attempt to get Foster to calm down during a medical assistance call.</a:t>
            </a:r>
            <a:endParaRPr lang="en-US" sz="26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361449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18A9-8AF1-A0D5-4042-1ED39B156F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D68C0B-3B4A-64C7-6EE8-BD8CDB0DF0D5}"/>
              </a:ext>
            </a:extLst>
          </p:cNvPr>
          <p:cNvSpPr>
            <a:spLocks noGrp="1"/>
          </p:cNvSpPr>
          <p:nvPr>
            <p:ph idx="1"/>
          </p:nvPr>
        </p:nvSpPr>
        <p:spPr/>
        <p:txBody>
          <a:bodyPr>
            <a:normAutofit/>
          </a:bodyPr>
          <a:lstStyle/>
          <a:p>
            <a:pPr marL="0" indent="0" algn="ctr">
              <a:buNone/>
            </a:pPr>
            <a:r>
              <a:rPr lang="en-US" sz="6600" b="1" dirty="0">
                <a:solidFill>
                  <a:srgbClr val="C00000"/>
                </a:solidFill>
              </a:rPr>
              <a:t>Can a Transfer Be “Harassment” or Retaliation”?</a:t>
            </a:r>
          </a:p>
        </p:txBody>
      </p:sp>
    </p:spTree>
    <p:extLst>
      <p:ext uri="{BB962C8B-B14F-4D97-AF65-F5344CB8AC3E}">
        <p14:creationId xmlns:p14="http://schemas.microsoft.com/office/powerpoint/2010/main" val="19396747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43769-9302-EF76-B800-DBA6EB3204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E66EC2-5340-5DC6-7E9F-03FA3AB36CDF}"/>
              </a:ext>
            </a:extLst>
          </p:cNvPr>
          <p:cNvSpPr>
            <a:spLocks noGrp="1"/>
          </p:cNvSpPr>
          <p:nvPr>
            <p:ph type="title"/>
          </p:nvPr>
        </p:nvSpPr>
        <p:spPr/>
        <p:txBody>
          <a:bodyPr/>
          <a:lstStyle/>
          <a:p>
            <a:pPr algn="ctr"/>
            <a:r>
              <a:rPr kumimoji="0" lang="en-US" sz="4000" b="1" i="0" u="none" strike="noStrike" kern="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2023 - Transfer after harassment complaint is OK if the new position is comparable</a:t>
            </a:r>
            <a:endParaRPr lang="en-US" dirty="0"/>
          </a:p>
        </p:txBody>
      </p:sp>
      <p:sp>
        <p:nvSpPr>
          <p:cNvPr id="3" name="Content Placeholder 2">
            <a:extLst>
              <a:ext uri="{FF2B5EF4-FFF2-40B4-BE49-F238E27FC236}">
                <a16:creationId xmlns:a16="http://schemas.microsoft.com/office/drawing/2014/main" id="{962BCDDB-9BB6-7A35-1EB5-F1F31F848A37}"/>
              </a:ext>
            </a:extLst>
          </p:cNvPr>
          <p:cNvSpPr>
            <a:spLocks noGrp="1"/>
          </p:cNvSpPr>
          <p:nvPr>
            <p:ph idx="1"/>
          </p:nvPr>
        </p:nvSpPr>
        <p:spPr>
          <a:xfrm>
            <a:off x="838200" y="2208627"/>
            <a:ext cx="10515600" cy="3968335"/>
          </a:xfrm>
        </p:spPr>
        <p:txBody>
          <a:bodyPr>
            <a:normAutofit lnSpcReduction="10000"/>
          </a:bodyPr>
          <a:lstStyle/>
          <a:p>
            <a:pPr marL="0" indent="0" algn="l">
              <a:buNone/>
            </a:pPr>
            <a:r>
              <a:rPr lang="en-US" sz="3200" kern="0" dirty="0">
                <a:effectLst/>
                <a:latin typeface="Aptos" panose="020B0004020202020204" pitchFamily="34" charset="0"/>
                <a:ea typeface="Aptos" panose="020B0004020202020204" pitchFamily="34" charset="0"/>
                <a:cs typeface="Times New Roman" panose="02020603050405020304" pitchFamily="18" charset="0"/>
              </a:rPr>
              <a:t>(July, 2023)  The 8</a:t>
            </a:r>
            <a:r>
              <a:rPr lang="en-US" sz="3200" kern="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sz="3200" kern="0" dirty="0">
                <a:effectLst/>
                <a:latin typeface="Aptos" panose="020B0004020202020204" pitchFamily="34" charset="0"/>
                <a:ea typeface="Aptos" panose="020B0004020202020204" pitchFamily="34" charset="0"/>
                <a:cs typeface="Times New Roman" panose="02020603050405020304" pitchFamily="18" charset="0"/>
              </a:rPr>
              <a:t> Circuit Court of Appeals concluded it wasn’t an adverse action to separate a complaining employee from an alleged harasser by transferring the employee to a comparable position.</a:t>
            </a:r>
          </a:p>
          <a:p>
            <a:pPr marL="0" indent="0" algn="l">
              <a:buNone/>
            </a:pPr>
            <a:endParaRPr lang="en-US" sz="900" kern="0" dirty="0">
              <a:latin typeface="Aptos" panose="020B0004020202020204" pitchFamily="34" charset="0"/>
              <a:cs typeface="Times New Roman" panose="02020603050405020304" pitchFamily="18" charset="0"/>
            </a:endParaRPr>
          </a:p>
          <a:p>
            <a:pPr marL="0" indent="0" algn="l">
              <a:buNone/>
            </a:pPr>
            <a:r>
              <a:rPr lang="en-US" sz="3200" kern="0" dirty="0">
                <a:effectLst/>
                <a:latin typeface="Aptos" panose="020B0004020202020204" pitchFamily="34" charset="0"/>
                <a:ea typeface="Aptos" panose="020B0004020202020204" pitchFamily="34" charset="0"/>
                <a:cs typeface="Times New Roman" panose="02020603050405020304" pitchFamily="18" charset="0"/>
              </a:rPr>
              <a:t>It ruled she had no case because the transfer wasn’t retaliation—it wasn’t an </a:t>
            </a:r>
            <a:r>
              <a:rPr lang="en-US" sz="3200" i="1" kern="0" dirty="0">
                <a:effectLst/>
                <a:latin typeface="Aptos" panose="020B0004020202020204" pitchFamily="34" charset="0"/>
                <a:ea typeface="Aptos" panose="020B0004020202020204" pitchFamily="34" charset="0"/>
                <a:cs typeface="Times New Roman" panose="02020603050405020304" pitchFamily="18" charset="0"/>
              </a:rPr>
              <a:t>adverse employment action</a:t>
            </a:r>
            <a:r>
              <a:rPr lang="en-US" sz="3200" kern="0" dirty="0">
                <a:effectLst/>
                <a:latin typeface="Aptos" panose="020B0004020202020204" pitchFamily="34" charset="0"/>
                <a:ea typeface="Aptos" panose="020B0004020202020204" pitchFamily="34" charset="0"/>
                <a:cs typeface="Times New Roman" panose="02020603050405020304" pitchFamily="18" charset="0"/>
              </a:rPr>
              <a:t>. The job she was offered was the same as her original position in all meaningful respects. (</a:t>
            </a:r>
            <a:r>
              <a:rPr lang="en-US" sz="3200" i="1" kern="0" dirty="0" err="1">
                <a:effectLst/>
                <a:latin typeface="Aptos" panose="020B0004020202020204" pitchFamily="34" charset="0"/>
                <a:ea typeface="Aptos" panose="020B0004020202020204" pitchFamily="34" charset="0"/>
                <a:cs typeface="Times New Roman" panose="02020603050405020304" pitchFamily="18" charset="0"/>
              </a:rPr>
              <a:t>Courtnay</a:t>
            </a:r>
            <a:r>
              <a:rPr lang="en-US" sz="3200" kern="0" dirty="0">
                <a:effectLst/>
                <a:latin typeface="Aptos" panose="020B0004020202020204" pitchFamily="34" charset="0"/>
                <a:ea typeface="Aptos" panose="020B0004020202020204" pitchFamily="34" charset="0"/>
                <a:cs typeface="Times New Roman" panose="02020603050405020304" pitchFamily="18" charset="0"/>
              </a:rPr>
              <a:t> </a:t>
            </a:r>
            <a:r>
              <a:rPr lang="en-US" sz="3200" i="1" kern="0" dirty="0">
                <a:effectLst/>
                <a:latin typeface="Aptos" panose="020B0004020202020204" pitchFamily="34" charset="0"/>
                <a:ea typeface="Aptos" panose="020B0004020202020204" pitchFamily="34" charset="0"/>
                <a:cs typeface="Times New Roman" panose="02020603050405020304" pitchFamily="18" charset="0"/>
              </a:rPr>
              <a:t>Bell v. Baptist Health, </a:t>
            </a:r>
            <a:r>
              <a:rPr lang="en-US" sz="3200" kern="0" dirty="0">
                <a:effectLst/>
                <a:latin typeface="Aptos" panose="020B0004020202020204" pitchFamily="34" charset="0"/>
                <a:ea typeface="Aptos" panose="020B0004020202020204" pitchFamily="34" charset="0"/>
                <a:cs typeface="Times New Roman" panose="02020603050405020304" pitchFamily="18" charset="0"/>
              </a:rPr>
              <a:t>8th Cir., 2023)</a:t>
            </a:r>
            <a:r>
              <a:rPr lang="en-US" sz="3200" b="1" kern="0" dirty="0">
                <a:effectLst/>
                <a:latin typeface="Aptos" panose="020B0004020202020204" pitchFamily="34" charset="0"/>
                <a:ea typeface="Aptos" panose="020B0004020202020204" pitchFamily="34" charset="0"/>
                <a:cs typeface="Times New Roman" panose="02020603050405020304" pitchFamily="18" charset="0"/>
              </a:rPr>
              <a:t> </a:t>
            </a:r>
            <a:endParaRPr lang="en-US" sz="3200" kern="0" dirty="0">
              <a:latin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163614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3FD4-0D0E-5B93-2A65-D68F73C9E14F}"/>
              </a:ext>
            </a:extLst>
          </p:cNvPr>
          <p:cNvSpPr>
            <a:spLocks noGrp="1"/>
          </p:cNvSpPr>
          <p:nvPr>
            <p:ph type="title"/>
          </p:nvPr>
        </p:nvSpPr>
        <p:spPr/>
        <p:txBody>
          <a:bodyPr>
            <a:normAutofit/>
          </a:bodyPr>
          <a:lstStyle/>
          <a:p>
            <a:pPr algn="ctr"/>
            <a:r>
              <a:rPr lang="en-US" sz="4800" b="1" dirty="0"/>
              <a:t>But Wait—There’s More in 2024!!!</a:t>
            </a:r>
          </a:p>
        </p:txBody>
      </p:sp>
      <p:sp>
        <p:nvSpPr>
          <p:cNvPr id="3" name="Content Placeholder 2">
            <a:extLst>
              <a:ext uri="{FF2B5EF4-FFF2-40B4-BE49-F238E27FC236}">
                <a16:creationId xmlns:a16="http://schemas.microsoft.com/office/drawing/2014/main" id="{23AD6AEB-305D-EAF1-C74B-EFF90FB0AB58}"/>
              </a:ext>
            </a:extLst>
          </p:cNvPr>
          <p:cNvSpPr>
            <a:spLocks noGrp="1"/>
          </p:cNvSpPr>
          <p:nvPr>
            <p:ph idx="1"/>
          </p:nvPr>
        </p:nvSpPr>
        <p:spPr>
          <a:xfrm>
            <a:off x="838200" y="1690688"/>
            <a:ext cx="10515600" cy="4802187"/>
          </a:xfrm>
        </p:spPr>
        <p:txBody>
          <a:bodyPr>
            <a:normAutofit/>
          </a:bodyPr>
          <a:lstStyle/>
          <a:p>
            <a:pPr marL="0" indent="0">
              <a:buNone/>
            </a:pPr>
            <a:r>
              <a:rPr lang="en-US" sz="2500" b="0" i="0" dirty="0">
                <a:solidFill>
                  <a:srgbClr val="4D4D4F"/>
                </a:solidFill>
                <a:effectLst/>
              </a:rPr>
              <a:t>Sgt. </a:t>
            </a:r>
            <a:r>
              <a:rPr lang="en-US" sz="2500" b="0" i="0" dirty="0" err="1">
                <a:solidFill>
                  <a:srgbClr val="4D4D4F"/>
                </a:solidFill>
                <a:effectLst/>
              </a:rPr>
              <a:t>Jatonya</a:t>
            </a:r>
            <a:r>
              <a:rPr lang="en-US" sz="2500" b="0" i="0" dirty="0">
                <a:solidFill>
                  <a:srgbClr val="4D4D4F"/>
                </a:solidFill>
                <a:effectLst/>
              </a:rPr>
              <a:t> Muldrow, worked as a highly respected, plainclothes officer in the Intelligence Division for the St. Louis Metropolitan Police Department.</a:t>
            </a:r>
            <a:r>
              <a:rPr lang="en-US" sz="2500" b="1" i="0" u="none" strike="noStrike" baseline="30000" dirty="0">
                <a:solidFill>
                  <a:srgbClr val="4B6D8A"/>
                </a:solidFill>
                <a:effectLst/>
                <a:hlinkClick r:id="rId2"/>
              </a:rPr>
              <a:t>[12]</a:t>
            </a:r>
            <a:r>
              <a:rPr lang="en-US" sz="2500" b="0" i="0" dirty="0">
                <a:solidFill>
                  <a:srgbClr val="4D4D4F"/>
                </a:solidFill>
                <a:effectLst/>
              </a:rPr>
              <a:t> In her specialized position, she investigated human trafficking cases, oversaw the Gang Unit, served as head of the Gun Crimes Unit, was deputized with the Federal Bureau of Investigation, and enjoyed various other employment benefits.</a:t>
            </a:r>
          </a:p>
          <a:p>
            <a:pPr marL="0" indent="0">
              <a:buNone/>
            </a:pPr>
            <a:r>
              <a:rPr lang="en-US" sz="2500" b="0" i="0" dirty="0">
                <a:solidFill>
                  <a:srgbClr val="4D4D4F"/>
                </a:solidFill>
                <a:effectLst/>
              </a:rPr>
              <a:t>Her new Captain decided to replace her with a man who “seemed a better fit for the [d]</a:t>
            </a:r>
            <a:r>
              <a:rPr lang="en-US" sz="2500" b="0" i="0" dirty="0" err="1">
                <a:solidFill>
                  <a:srgbClr val="4D4D4F"/>
                </a:solidFill>
                <a:effectLst/>
              </a:rPr>
              <a:t>ivision’s</a:t>
            </a:r>
            <a:r>
              <a:rPr lang="en-US" sz="2500" b="0" i="0" dirty="0">
                <a:solidFill>
                  <a:srgbClr val="4D4D4F"/>
                </a:solidFill>
                <a:effectLst/>
              </a:rPr>
              <a:t> ‘very dangerous’ work,” and Muldrow was laterally transferred to a uniformed position.”</a:t>
            </a:r>
            <a:r>
              <a:rPr lang="en-US" sz="2500" b="1" i="0" baseline="30000" dirty="0">
                <a:solidFill>
                  <a:srgbClr val="4B6D8A"/>
                </a:solidFill>
                <a:effectLst/>
              </a:rPr>
              <a:t>   </a:t>
            </a:r>
            <a:r>
              <a:rPr lang="en-US" sz="2500" b="0" i="0" dirty="0">
                <a:solidFill>
                  <a:srgbClr val="4D4D4F"/>
                </a:solidFill>
                <a:effectLst/>
              </a:rPr>
              <a:t>Muldrow’s new duties were mostly administrative tasks, her schedule became irregular, she lost her FBI status and government-issued car.</a:t>
            </a:r>
            <a:r>
              <a:rPr lang="en-US" sz="2500" b="1" i="0" baseline="30000" dirty="0">
                <a:solidFill>
                  <a:srgbClr val="4B6D8A"/>
                </a:solidFill>
                <a:effectLst/>
              </a:rPr>
              <a:t>   </a:t>
            </a:r>
            <a:r>
              <a:rPr lang="en-US" sz="2500" b="0" i="0" dirty="0">
                <a:solidFill>
                  <a:srgbClr val="4D4D4F"/>
                </a:solidFill>
                <a:effectLst/>
              </a:rPr>
              <a:t> She sued the city, alleging discrimination based on gender.  The district court held that these employment actions were “minor alterations of employment, rather than material harms” and granted summary judgment to the city</a:t>
            </a:r>
            <a:endParaRPr lang="en-US" sz="2500" dirty="0"/>
          </a:p>
        </p:txBody>
      </p:sp>
    </p:spTree>
    <p:extLst>
      <p:ext uri="{BB962C8B-B14F-4D97-AF65-F5344CB8AC3E}">
        <p14:creationId xmlns:p14="http://schemas.microsoft.com/office/powerpoint/2010/main" val="19761330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7E06-1034-8FD0-D879-C8CEB15A1C8B}"/>
              </a:ext>
            </a:extLst>
          </p:cNvPr>
          <p:cNvSpPr>
            <a:spLocks noGrp="1"/>
          </p:cNvSpPr>
          <p:nvPr>
            <p:ph type="title"/>
          </p:nvPr>
        </p:nvSpPr>
        <p:spPr/>
        <p:txBody>
          <a:bodyPr/>
          <a:lstStyle/>
          <a:p>
            <a:pPr algn="ctr"/>
            <a:r>
              <a:rPr lang="en-US" b="1" dirty="0"/>
              <a:t>Sgt. </a:t>
            </a:r>
            <a:r>
              <a:rPr lang="en-US" b="1" dirty="0" err="1"/>
              <a:t>Jaytona</a:t>
            </a:r>
            <a:r>
              <a:rPr lang="en-US" b="1" dirty="0"/>
              <a:t> Muldrow</a:t>
            </a:r>
          </a:p>
        </p:txBody>
      </p:sp>
      <p:sp>
        <p:nvSpPr>
          <p:cNvPr id="3" name="Content Placeholder 2">
            <a:extLst>
              <a:ext uri="{FF2B5EF4-FFF2-40B4-BE49-F238E27FC236}">
                <a16:creationId xmlns:a16="http://schemas.microsoft.com/office/drawing/2014/main" id="{8D7FD64C-C01F-5C84-7C1B-5346F837317D}"/>
              </a:ext>
            </a:extLst>
          </p:cNvPr>
          <p:cNvSpPr>
            <a:spLocks noGrp="1"/>
          </p:cNvSpPr>
          <p:nvPr>
            <p:ph idx="1"/>
          </p:nvPr>
        </p:nvSpPr>
        <p:spPr/>
        <p:txBody>
          <a:bodyPr/>
          <a:lstStyle/>
          <a:p>
            <a:pPr marL="0" indent="0">
              <a:buNone/>
            </a:pPr>
            <a:r>
              <a:rPr lang="en-US" dirty="0"/>
              <a:t>Sgt. Muldrow sued the PD, arguing that she was transferred because she was a woman, and that the transfer was a violation of Title VII of the Civil Rights Act.</a:t>
            </a:r>
          </a:p>
          <a:p>
            <a:pPr marL="0" indent="0">
              <a:buNone/>
            </a:pPr>
            <a:r>
              <a:rPr lang="en-US" dirty="0"/>
              <a:t>Her suit was dismissed in US District Court, and the 8</a:t>
            </a:r>
            <a:r>
              <a:rPr lang="en-US" baseline="30000" dirty="0"/>
              <a:t>th</a:t>
            </a:r>
            <a:r>
              <a:rPr lang="en-US" dirty="0"/>
              <a:t> Circuit Court of Appeals upheld the dismissal, applying the standard currently in use--she hadn’t shown that the transfer caused a “materially significant disadvantage”-- it didn’t affect her title, salary or benefits, and caused “only minor changes in working conditions.”</a:t>
            </a:r>
          </a:p>
          <a:p>
            <a:pPr marL="0" indent="0">
              <a:buNone/>
            </a:pPr>
            <a:r>
              <a:rPr lang="en-US" dirty="0"/>
              <a:t>Sgt. Muldrow appealed to the U.S. Supreme Court…</a:t>
            </a:r>
          </a:p>
        </p:txBody>
      </p:sp>
    </p:spTree>
    <p:extLst>
      <p:ext uri="{BB962C8B-B14F-4D97-AF65-F5344CB8AC3E}">
        <p14:creationId xmlns:p14="http://schemas.microsoft.com/office/powerpoint/2010/main" val="24068750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B65D3-8E42-CD92-592D-4E3C5C43B9BE}"/>
              </a:ext>
            </a:extLst>
          </p:cNvPr>
          <p:cNvSpPr>
            <a:spLocks noGrp="1"/>
          </p:cNvSpPr>
          <p:nvPr>
            <p:ph type="title"/>
          </p:nvPr>
        </p:nvSpPr>
        <p:spPr/>
        <p:txBody>
          <a:bodyPr/>
          <a:lstStyle/>
          <a:p>
            <a:pPr algn="ctr"/>
            <a:r>
              <a:rPr lang="en-US" b="1" dirty="0"/>
              <a:t>Muldrow v. City of St. Louis</a:t>
            </a:r>
          </a:p>
        </p:txBody>
      </p:sp>
      <p:sp>
        <p:nvSpPr>
          <p:cNvPr id="3" name="Content Placeholder 2">
            <a:extLst>
              <a:ext uri="{FF2B5EF4-FFF2-40B4-BE49-F238E27FC236}">
                <a16:creationId xmlns:a16="http://schemas.microsoft.com/office/drawing/2014/main" id="{4A6789F5-C57E-76FE-3F48-82EEFA39807E}"/>
              </a:ext>
            </a:extLst>
          </p:cNvPr>
          <p:cNvSpPr>
            <a:spLocks noGrp="1"/>
          </p:cNvSpPr>
          <p:nvPr>
            <p:ph idx="1"/>
          </p:nvPr>
        </p:nvSpPr>
        <p:spPr/>
        <p:txBody>
          <a:bodyPr/>
          <a:lstStyle/>
          <a:p>
            <a:pPr marL="0" indent="0">
              <a:buNone/>
            </a:pPr>
            <a:r>
              <a:rPr lang="en-US" dirty="0"/>
              <a:t>In April, 2024, the U.S. Supreme Court ruled unanimously in Muldrow’s favor, holding </a:t>
            </a:r>
            <a:r>
              <a:rPr lang="en-US" b="1" dirty="0"/>
              <a:t>that Title VII does </a:t>
            </a:r>
            <a:r>
              <a:rPr lang="en-US" b="1" i="1" dirty="0"/>
              <a:t>not </a:t>
            </a:r>
            <a:r>
              <a:rPr lang="en-US" b="1" dirty="0"/>
              <a:t>require a plaintiff to show that an allegedly discriminatory act results in harm that is “significant,… serious, or substantial or any similar adjective.”</a:t>
            </a:r>
          </a:p>
          <a:p>
            <a:pPr marL="0" indent="0">
              <a:buNone/>
            </a:pPr>
            <a:r>
              <a:rPr lang="en-US" dirty="0"/>
              <a:t>The Court majority set forth a new standard—while plaintiffs are no longer required to show “significant” harm, they must still show that they suffered </a:t>
            </a:r>
            <a:r>
              <a:rPr lang="en-US" b="1" dirty="0"/>
              <a:t>“some” </a:t>
            </a:r>
            <a:r>
              <a:rPr lang="en-US" dirty="0"/>
              <a:t>harm.</a:t>
            </a:r>
          </a:p>
          <a:p>
            <a:pPr marL="0" indent="0">
              <a:buNone/>
            </a:pPr>
            <a:r>
              <a:rPr lang="en-US" dirty="0"/>
              <a:t>How much harm is “some harm”?  Time—and future lawsuits—will tell.</a:t>
            </a:r>
          </a:p>
          <a:p>
            <a:pPr marL="0" indent="0">
              <a:buNone/>
            </a:pPr>
            <a:r>
              <a:rPr lang="en-US" dirty="0"/>
              <a:t>So what do you think—did Sgt. Muldrow suffer “some harm”?</a:t>
            </a:r>
          </a:p>
        </p:txBody>
      </p:sp>
    </p:spTree>
    <p:extLst>
      <p:ext uri="{BB962C8B-B14F-4D97-AF65-F5344CB8AC3E}">
        <p14:creationId xmlns:p14="http://schemas.microsoft.com/office/powerpoint/2010/main" val="3382610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A766-F907-6A6B-FD2A-BC0C609F8D62}"/>
              </a:ext>
            </a:extLst>
          </p:cNvPr>
          <p:cNvSpPr>
            <a:spLocks noGrp="1"/>
          </p:cNvSpPr>
          <p:nvPr>
            <p:ph type="title"/>
          </p:nvPr>
        </p:nvSpPr>
        <p:spPr/>
        <p:txBody>
          <a:bodyPr/>
          <a:lstStyle/>
          <a:p>
            <a:pPr algn="ctr"/>
            <a:r>
              <a:rPr lang="en-US" b="1" dirty="0"/>
              <a:t>“Some Harm”?  These Made the Cut</a:t>
            </a:r>
          </a:p>
        </p:txBody>
      </p:sp>
      <p:sp>
        <p:nvSpPr>
          <p:cNvPr id="3" name="Content Placeholder 2">
            <a:extLst>
              <a:ext uri="{FF2B5EF4-FFF2-40B4-BE49-F238E27FC236}">
                <a16:creationId xmlns:a16="http://schemas.microsoft.com/office/drawing/2014/main" id="{9DAFAABF-F1DE-0E04-BAF4-68AF2F3EF725}"/>
              </a:ext>
            </a:extLst>
          </p:cNvPr>
          <p:cNvSpPr>
            <a:spLocks noGrp="1"/>
          </p:cNvSpPr>
          <p:nvPr>
            <p:ph idx="1"/>
          </p:nvPr>
        </p:nvSpPr>
        <p:spPr/>
        <p:txBody>
          <a:bodyPr>
            <a:normAutofit lnSpcReduction="10000"/>
          </a:bodyPr>
          <a:lstStyle/>
          <a:p>
            <a:pPr marL="0" indent="0">
              <a:buNone/>
            </a:pPr>
            <a:r>
              <a:rPr lang="en-US" dirty="0"/>
              <a:t>In </a:t>
            </a:r>
            <a:r>
              <a:rPr lang="en-US" u="sng" dirty="0"/>
              <a:t>Thomas v. JBS Green Bay</a:t>
            </a:r>
            <a:r>
              <a:rPr lang="en-US" dirty="0"/>
              <a:t> (November 8 2024) Thomas alleged seven employer actions that were discriminatory.  The District Court dismissed the suit on the grounds that none of the seven were “adverse employment actions.  The 7</a:t>
            </a:r>
            <a:r>
              <a:rPr lang="en-US" baseline="30000" dirty="0"/>
              <a:t>th</a:t>
            </a:r>
            <a:r>
              <a:rPr lang="en-US" dirty="0"/>
              <a:t> Circuit Court of Appeals, applying the new Muldrow “some harm” standard, ruled that three of those seven actions involved some harm:</a:t>
            </a:r>
          </a:p>
          <a:p>
            <a:pPr marL="514350" indent="-514350">
              <a:buAutoNum type="arabicPeriod"/>
            </a:pPr>
            <a:r>
              <a:rPr lang="en-US" dirty="0"/>
              <a:t>A three-year delay in training on a new machine</a:t>
            </a:r>
          </a:p>
          <a:p>
            <a:pPr marL="514350" indent="-514350">
              <a:buAutoNum type="arabicPeriod"/>
            </a:pPr>
            <a:r>
              <a:rPr lang="en-US" dirty="0"/>
              <a:t>Denial of vacation requests while co-worker requests were OK’d</a:t>
            </a:r>
          </a:p>
          <a:p>
            <a:pPr marL="514350" indent="-514350">
              <a:buAutoNum type="arabicPeriod"/>
            </a:pPr>
            <a:r>
              <a:rPr lang="en-US" dirty="0"/>
              <a:t>Transfer to a different shift, with knowledge of child-care issues</a:t>
            </a:r>
          </a:p>
          <a:p>
            <a:pPr marL="0" indent="0">
              <a:buNone/>
            </a:pPr>
            <a:endParaRPr lang="en-US" sz="900" dirty="0"/>
          </a:p>
          <a:p>
            <a:pPr marL="0" indent="0">
              <a:buNone/>
            </a:pPr>
            <a:r>
              <a:rPr lang="en-US" dirty="0"/>
              <a:t>The case goes back to District Court for trial.</a:t>
            </a:r>
          </a:p>
          <a:p>
            <a:pPr marL="514350" indent="-514350">
              <a:buAutoNum type="arabicPeriod"/>
            </a:pPr>
            <a:endParaRPr lang="en-US" dirty="0"/>
          </a:p>
          <a:p>
            <a:pPr marL="0" indent="0">
              <a:buNone/>
            </a:pPr>
            <a:endParaRPr lang="en-US" dirty="0"/>
          </a:p>
          <a:p>
            <a:pPr marL="514350" indent="-514350">
              <a:buAutoNum type="arabicPeriod"/>
            </a:pPr>
            <a:endParaRPr lang="en-US" dirty="0"/>
          </a:p>
          <a:p>
            <a:pPr marL="0" indent="0">
              <a:buNone/>
            </a:pPr>
            <a:endParaRPr lang="en-US" dirty="0"/>
          </a:p>
        </p:txBody>
      </p:sp>
    </p:spTree>
    <p:extLst>
      <p:ext uri="{BB962C8B-B14F-4D97-AF65-F5344CB8AC3E}">
        <p14:creationId xmlns:p14="http://schemas.microsoft.com/office/powerpoint/2010/main" val="812413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A544D-A4E1-7692-E0FE-399F3CD6FEA7}"/>
              </a:ext>
            </a:extLst>
          </p:cNvPr>
          <p:cNvSpPr>
            <a:spLocks noGrp="1"/>
          </p:cNvSpPr>
          <p:nvPr>
            <p:ph type="title"/>
          </p:nvPr>
        </p:nvSpPr>
        <p:spPr>
          <a:xfrm>
            <a:off x="838200" y="365126"/>
            <a:ext cx="10515600" cy="996950"/>
          </a:xfrm>
        </p:spPr>
        <p:txBody>
          <a:bodyPr>
            <a:normAutofit fontScale="90000"/>
          </a:bodyPr>
          <a:lstStyle/>
          <a:p>
            <a:pPr marL="0" marR="0" algn="ctr">
              <a:lnSpc>
                <a:spcPct val="115000"/>
              </a:lnSpc>
              <a:spcAft>
                <a:spcPts val="800"/>
              </a:spcAft>
            </a:pPr>
            <a:r>
              <a:rPr lang="en-US" sz="44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Bulletin:  Ames v. Ohio Department of Youth Services </a:t>
            </a:r>
            <a:endParaRPr lang="en-US" sz="44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5533D97-60D6-32CE-FBF7-00988A8ADC7D}"/>
              </a:ext>
            </a:extLst>
          </p:cNvPr>
          <p:cNvSpPr>
            <a:spLocks noGrp="1"/>
          </p:cNvSpPr>
          <p:nvPr>
            <p:ph idx="1"/>
          </p:nvPr>
        </p:nvSpPr>
        <p:spPr>
          <a:xfrm>
            <a:off x="838200" y="1571946"/>
            <a:ext cx="10515600" cy="5286054"/>
          </a:xfrm>
        </p:spPr>
        <p:txBody>
          <a:bodyPr>
            <a:normAutofit/>
          </a:bodyPr>
          <a:lstStyle/>
          <a:p>
            <a:pPr marL="0" marR="0">
              <a:lnSpc>
                <a:spcPct val="115000"/>
              </a:lnSpc>
              <a:spcAft>
                <a:spcPts val="800"/>
              </a:spcAft>
            </a:pPr>
            <a:r>
              <a:rPr lang="en-US" sz="1700" kern="100" dirty="0">
                <a:effectLst/>
                <a:latin typeface="Aptos" panose="020B0004020202020204" pitchFamily="34" charset="0"/>
                <a:ea typeface="Aptos" panose="020B0004020202020204" pitchFamily="34" charset="0"/>
                <a:cs typeface="Times New Roman" panose="02020603050405020304" pitchFamily="18" charset="0"/>
              </a:rPr>
              <a:t>Ames, a heterosexual female plaintiff sued her employer claiming that it demoted her from her current position and refused to promote her into a different position in each case because of her sexual orientation. </a:t>
            </a:r>
          </a:p>
          <a:p>
            <a:pPr marL="0" marR="0">
              <a:lnSpc>
                <a:spcPct val="115000"/>
              </a:lnSpc>
              <a:spcAft>
                <a:spcPts val="800"/>
              </a:spcAft>
            </a:pPr>
            <a:r>
              <a:rPr lang="en-US" sz="1700" kern="100" dirty="0">
                <a:effectLst/>
                <a:latin typeface="Aptos" panose="020B0004020202020204" pitchFamily="34" charset="0"/>
                <a:ea typeface="Aptos" panose="020B0004020202020204" pitchFamily="34" charset="0"/>
                <a:cs typeface="Times New Roman" panose="02020603050405020304" pitchFamily="18" charset="0"/>
              </a:rPr>
              <a:t>The district court applied a heightened pleading standard: </a:t>
            </a:r>
            <a:r>
              <a:rPr lang="en-US" sz="1700" b="1" kern="100" dirty="0">
                <a:effectLst/>
                <a:latin typeface="Aptos" panose="020B0004020202020204" pitchFamily="34" charset="0"/>
                <a:ea typeface="Aptos" panose="020B0004020202020204" pitchFamily="34" charset="0"/>
                <a:cs typeface="Times New Roman" panose="02020603050405020304" pitchFamily="18" charset="0"/>
              </a:rPr>
              <a:t>that the plaintiff, because she was in a majority group, must show “background circumstances to support the suspicion that the defendant is that unusual employer who discriminates against the majority,” </a:t>
            </a:r>
            <a:r>
              <a:rPr lang="en-US" sz="1700" kern="100" dirty="0">
                <a:effectLst/>
                <a:latin typeface="Aptos" panose="020B0004020202020204" pitchFamily="34" charset="0"/>
                <a:ea typeface="Aptos" panose="020B0004020202020204" pitchFamily="34" charset="0"/>
                <a:cs typeface="Times New Roman" panose="02020603050405020304" pitchFamily="18" charset="0"/>
              </a:rPr>
              <a:t>and ruled that Ames had not met that standard of proof.</a:t>
            </a:r>
          </a:p>
          <a:p>
            <a:pPr marL="0">
              <a:lnSpc>
                <a:spcPct val="115000"/>
              </a:lnSpc>
              <a:spcAft>
                <a:spcPts val="800"/>
              </a:spcAft>
            </a:pPr>
            <a:r>
              <a:rPr lang="en-US" sz="1700" kern="100" dirty="0">
                <a:effectLst/>
                <a:latin typeface="Aptos" panose="020B0004020202020204" pitchFamily="34" charset="0"/>
                <a:ea typeface="Aptos" panose="020B0004020202020204" pitchFamily="34" charset="0"/>
                <a:cs typeface="Times New Roman" panose="02020603050405020304" pitchFamily="18" charset="0"/>
              </a:rPr>
              <a:t>Ames appealed.  The Sixth Circuit Court of Appeals, applying the same standard, upheld the district court.  While the  6</a:t>
            </a:r>
            <a:r>
              <a:rPr lang="en-US" sz="17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sz="1700" kern="100" dirty="0">
                <a:effectLst/>
                <a:latin typeface="Aptos" panose="020B0004020202020204" pitchFamily="34" charset="0"/>
                <a:ea typeface="Aptos" panose="020B0004020202020204" pitchFamily="34" charset="0"/>
                <a:cs typeface="Times New Roman" panose="02020603050405020304" pitchFamily="18" charset="0"/>
              </a:rPr>
              <a:t> Circuit Court of Appeals noted that Ames would have been able to satisfy her burden to make an </a:t>
            </a:r>
            <a:r>
              <a:rPr lang="en-US" sz="1700" b="1" kern="100" dirty="0">
                <a:effectLst/>
                <a:latin typeface="Aptos" panose="020B0004020202020204" pitchFamily="34" charset="0"/>
                <a:ea typeface="Aptos" panose="020B0004020202020204" pitchFamily="34" charset="0"/>
                <a:cs typeface="Times New Roman" panose="02020603050405020304" pitchFamily="18" charset="0"/>
              </a:rPr>
              <a:t>initial</a:t>
            </a:r>
            <a:r>
              <a:rPr lang="en-US" sz="1700" kern="100" dirty="0">
                <a:effectLst/>
                <a:latin typeface="Aptos" panose="020B0004020202020204" pitchFamily="34" charset="0"/>
                <a:ea typeface="Aptos" panose="020B0004020202020204" pitchFamily="34" charset="0"/>
                <a:cs typeface="Times New Roman" panose="02020603050405020304" pitchFamily="18" charset="0"/>
              </a:rPr>
              <a:t> case of “traditional” discrimination, she couldn’t point to any “background circumstances”--showing that “a member of the relevant minority group” made the adverse employment decision or “by providing statistical evidence demonstrating a pattern of discrimination by the employer against the members of the majority group” that were required to support her claim.  Ames appealed.</a:t>
            </a:r>
          </a:p>
          <a:p>
            <a:pPr marL="0">
              <a:lnSpc>
                <a:spcPct val="115000"/>
              </a:lnSpc>
              <a:spcAft>
                <a:spcPts val="800"/>
              </a:spcAft>
            </a:pPr>
            <a:r>
              <a:rPr lang="en-US" sz="1700" kern="100" dirty="0">
                <a:latin typeface="Aptos" panose="020B0004020202020204" pitchFamily="34" charset="0"/>
                <a:ea typeface="Aptos" panose="020B0004020202020204" pitchFamily="34" charset="0"/>
                <a:cs typeface="Times New Roman" panose="02020603050405020304" pitchFamily="18" charset="0"/>
              </a:rPr>
              <a:t>U.S. Supreme Court, 2024-5 Term  -- On February 26, the Supreme Court heard oral argument in this case, but, overall, didn’t seem enthusiastic about the Sixth Circuit’s standard</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82954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3E33-F528-459B-6339-9AAE5F9F6315}"/>
              </a:ext>
            </a:extLst>
          </p:cNvPr>
          <p:cNvSpPr>
            <a:spLocks noGrp="1"/>
          </p:cNvSpPr>
          <p:nvPr>
            <p:ph type="title"/>
          </p:nvPr>
        </p:nvSpPr>
        <p:spPr>
          <a:xfrm>
            <a:off x="838200" y="365125"/>
            <a:ext cx="10515600" cy="4544500"/>
          </a:xfrm>
        </p:spPr>
        <p:txBody>
          <a:bodyPr>
            <a:normAutofit/>
          </a:bodyPr>
          <a:lstStyle/>
          <a:p>
            <a:pPr algn="ctr"/>
            <a:r>
              <a:rPr lang="en-US" sz="7200" b="1" dirty="0">
                <a:solidFill>
                  <a:srgbClr val="C00000"/>
                </a:solidFill>
              </a:rPr>
              <a:t>Pregnant Worker Fairness Act Update</a:t>
            </a:r>
          </a:p>
        </p:txBody>
      </p:sp>
      <p:sp>
        <p:nvSpPr>
          <p:cNvPr id="3" name="Content Placeholder 2">
            <a:extLst>
              <a:ext uri="{FF2B5EF4-FFF2-40B4-BE49-F238E27FC236}">
                <a16:creationId xmlns:a16="http://schemas.microsoft.com/office/drawing/2014/main" id="{9171121D-9999-C1E3-C92A-C97EAD2ADA34}"/>
              </a:ext>
            </a:extLst>
          </p:cNvPr>
          <p:cNvSpPr>
            <a:spLocks noGrp="1"/>
          </p:cNvSpPr>
          <p:nvPr>
            <p:ph idx="1"/>
          </p:nvPr>
        </p:nvSpPr>
        <p:spPr>
          <a:xfrm>
            <a:off x="838200" y="5233181"/>
            <a:ext cx="10515600" cy="943781"/>
          </a:xfrm>
        </p:spPr>
        <p:txBody>
          <a:bodyPr/>
          <a:lstStyle/>
          <a:p>
            <a:endParaRPr lang="en-US" dirty="0"/>
          </a:p>
        </p:txBody>
      </p:sp>
    </p:spTree>
    <p:extLst>
      <p:ext uri="{BB962C8B-B14F-4D97-AF65-F5344CB8AC3E}">
        <p14:creationId xmlns:p14="http://schemas.microsoft.com/office/powerpoint/2010/main" val="30488749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04D052-3AA6-FF3F-35DA-20F4AD02C7D1}"/>
              </a:ext>
            </a:extLst>
          </p:cNvPr>
          <p:cNvSpPr>
            <a:spLocks noGrp="1"/>
          </p:cNvSpPr>
          <p:nvPr>
            <p:ph type="title"/>
          </p:nvPr>
        </p:nvSpPr>
        <p:spPr>
          <a:xfrm>
            <a:off x="686834" y="1153573"/>
            <a:ext cx="3200400" cy="2891206"/>
          </a:xfrm>
        </p:spPr>
        <p:txBody>
          <a:bodyPr>
            <a:normAutofit/>
          </a:bodyPr>
          <a:lstStyle/>
          <a:p>
            <a:r>
              <a:rPr lang="en-US" b="1" dirty="0">
                <a:solidFill>
                  <a:srgbClr val="FF0000"/>
                </a:solidFill>
                <a:latin typeface="+mn-lt"/>
              </a:rPr>
              <a:t>Simple Intro to the Basics</a:t>
            </a:r>
          </a:p>
        </p:txBody>
      </p:sp>
      <p:sp>
        <p:nvSpPr>
          <p:cNvPr id="5" name="Content Placeholder 4">
            <a:extLst>
              <a:ext uri="{FF2B5EF4-FFF2-40B4-BE49-F238E27FC236}">
                <a16:creationId xmlns:a16="http://schemas.microsoft.com/office/drawing/2014/main" id="{F9B9E62A-802A-F9B4-29A8-4D019006E0C5}"/>
              </a:ext>
            </a:extLst>
          </p:cNvPr>
          <p:cNvSpPr>
            <a:spLocks noGrp="1"/>
          </p:cNvSpPr>
          <p:nvPr>
            <p:ph idx="1"/>
          </p:nvPr>
        </p:nvSpPr>
        <p:spPr>
          <a:xfrm>
            <a:off x="4447308" y="591344"/>
            <a:ext cx="6906491" cy="5585619"/>
          </a:xfrm>
        </p:spPr>
        <p:txBody>
          <a:bodyPr anchor="ctr">
            <a:normAutofit/>
          </a:bodyPr>
          <a:lstStyle/>
          <a:p>
            <a:r>
              <a:rPr lang="en-US" sz="2200" b="1" dirty="0">
                <a:solidFill>
                  <a:schemeClr val="tx1"/>
                </a:solidFill>
                <a:highlight>
                  <a:srgbClr val="FFFF00"/>
                </a:highlight>
              </a:rPr>
              <a:t>Title VII, </a:t>
            </a:r>
            <a:r>
              <a:rPr lang="en-US" sz="2200" b="1" dirty="0" err="1">
                <a:solidFill>
                  <a:schemeClr val="tx1"/>
                </a:solidFill>
                <a:highlight>
                  <a:srgbClr val="FFFF00"/>
                </a:highlight>
              </a:rPr>
              <a:t>Civll</a:t>
            </a:r>
            <a:r>
              <a:rPr lang="en-US" sz="2200" b="1" dirty="0">
                <a:solidFill>
                  <a:schemeClr val="tx1"/>
                </a:solidFill>
                <a:highlight>
                  <a:srgbClr val="FFFF00"/>
                </a:highlight>
              </a:rPr>
              <a:t> Rights ACT</a:t>
            </a:r>
          </a:p>
          <a:p>
            <a:pPr lvl="1"/>
            <a:r>
              <a:rPr lang="en-US" sz="2200" b="1" dirty="0">
                <a:solidFill>
                  <a:schemeClr val="tx1"/>
                </a:solidFill>
              </a:rPr>
              <a:t>Prohibits discrimination and harassment on the basis of gender </a:t>
            </a:r>
          </a:p>
          <a:p>
            <a:r>
              <a:rPr lang="en-US" sz="2200" b="1" dirty="0">
                <a:solidFill>
                  <a:schemeClr val="tx1"/>
                </a:solidFill>
                <a:highlight>
                  <a:srgbClr val="FFFF00"/>
                </a:highlight>
              </a:rPr>
              <a:t>The Pregnancy Discrimination Act (PDA)</a:t>
            </a:r>
          </a:p>
          <a:p>
            <a:pPr lvl="1"/>
            <a:r>
              <a:rPr lang="en-US" sz="2200" b="1" dirty="0">
                <a:solidFill>
                  <a:schemeClr val="tx1"/>
                </a:solidFill>
              </a:rPr>
              <a:t>Amends Title VII to make clear that discrimination on the basis of pregnancy, pregnancy-related conditions and childbirth is illegal</a:t>
            </a:r>
          </a:p>
          <a:p>
            <a:r>
              <a:rPr lang="en-US" sz="2200" b="1" dirty="0">
                <a:solidFill>
                  <a:schemeClr val="tx1"/>
                </a:solidFill>
                <a:highlight>
                  <a:srgbClr val="FFFF00"/>
                </a:highlight>
              </a:rPr>
              <a:t>The Americans with Disabilities Act (ADA)</a:t>
            </a:r>
          </a:p>
          <a:p>
            <a:pPr lvl="1"/>
            <a:r>
              <a:rPr lang="en-US" sz="2200" b="1" dirty="0">
                <a:solidFill>
                  <a:schemeClr val="tx1"/>
                </a:solidFill>
              </a:rPr>
              <a:t>Prohibits discrimination against otherwise qualified individuals who can do a position’s essential job functions with or without a reasonable accommodation</a:t>
            </a:r>
          </a:p>
          <a:p>
            <a:pPr lvl="1"/>
            <a:endParaRPr lang="en-US" dirty="0"/>
          </a:p>
        </p:txBody>
      </p:sp>
      <p:sp>
        <p:nvSpPr>
          <p:cNvPr id="2" name="Slide Number Placeholder 1">
            <a:extLst>
              <a:ext uri="{FF2B5EF4-FFF2-40B4-BE49-F238E27FC236}">
                <a16:creationId xmlns:a16="http://schemas.microsoft.com/office/drawing/2014/main" id="{2F8F49B3-4B6A-4FAF-FE5B-B8EE0AC612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1768D-514C-464D-A5F5-F2B064DC25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Star: 5 Points 2">
            <a:extLst>
              <a:ext uri="{FF2B5EF4-FFF2-40B4-BE49-F238E27FC236}">
                <a16:creationId xmlns:a16="http://schemas.microsoft.com/office/drawing/2014/main" id="{C38585A9-EBC1-1DFF-445C-E183F2B42BE7}"/>
              </a:ext>
            </a:extLst>
          </p:cNvPr>
          <p:cNvSpPr>
            <a:spLocks noChangeAspect="1"/>
          </p:cNvSpPr>
          <p:nvPr/>
        </p:nvSpPr>
        <p:spPr>
          <a:xfrm>
            <a:off x="11673515" y="154113"/>
            <a:ext cx="365760" cy="3657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4701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B84C4-5616-33BC-6E39-58F0677EFFD7}"/>
              </a:ext>
            </a:extLst>
          </p:cNvPr>
          <p:cNvSpPr>
            <a:spLocks noGrp="1"/>
          </p:cNvSpPr>
          <p:nvPr>
            <p:ph type="title"/>
          </p:nvPr>
        </p:nvSpPr>
        <p:spPr>
          <a:xfrm>
            <a:off x="838200" y="838200"/>
            <a:ext cx="10515600" cy="852488"/>
          </a:xfrm>
        </p:spPr>
        <p:txBody>
          <a:bodyPr>
            <a:normAutofit fontScale="90000"/>
          </a:bodyPr>
          <a:lstStyle/>
          <a:p>
            <a:pPr marL="0" marR="0" algn="ctr">
              <a:lnSpc>
                <a:spcPct val="115000"/>
              </a:lnSpc>
              <a:spcAft>
                <a:spcPts val="800"/>
              </a:spcAft>
            </a:pPr>
            <a:r>
              <a:rPr lang="en-US" sz="44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Cobb County, GA, Fire Officials Modify Hiring Practices after Federal Probe</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AE2EF8D-D1FA-DBBA-EAD3-62DA63FB0B3B}"/>
              </a:ext>
            </a:extLst>
          </p:cNvPr>
          <p:cNvSpPr>
            <a:spLocks noGrp="1"/>
          </p:cNvSpPr>
          <p:nvPr>
            <p:ph idx="1"/>
          </p:nvPr>
        </p:nvSpPr>
        <p:spPr/>
        <p:txBody>
          <a:bodyPr/>
          <a:lstStyle/>
          <a:p>
            <a:pPr marL="0" marR="0" indent="0">
              <a:lnSpc>
                <a:spcPct val="115000"/>
              </a:lnSpc>
              <a:spcAft>
                <a:spcPts val="800"/>
              </a:spcAft>
              <a:buNone/>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(April 5 2024)The Cobb County Commission will vote Tuesday on whether to enter a consent decree with the U.S. Department of Justice over the county fire department’s hiring practices that the federal government says discriminated against Black job applicants.</a:t>
            </a:r>
          </a:p>
          <a:p>
            <a:pPr marL="0" marR="0" indent="0">
              <a:lnSpc>
                <a:spcPct val="115000"/>
              </a:lnSpc>
              <a:spcAft>
                <a:spcPts val="800"/>
              </a:spcAft>
              <a:buNone/>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From 2016 to 2020, the fire department checked credit reports in the screening process for job seekers, which the DOJ found “disparately impacted African American applicants” because their credit history had no relation to firefighting ability. The department also used a standardized test for advancement that was found to be discriminatory. It is unclear how that violated federal law.</a:t>
            </a:r>
          </a:p>
          <a:p>
            <a:pPr marL="0" indent="0">
              <a:buNone/>
            </a:pPr>
            <a:endParaRPr lang="en-US" dirty="0"/>
          </a:p>
        </p:txBody>
      </p:sp>
    </p:spTree>
    <p:extLst>
      <p:ext uri="{BB962C8B-B14F-4D97-AF65-F5344CB8AC3E}">
        <p14:creationId xmlns:p14="http://schemas.microsoft.com/office/powerpoint/2010/main" val="15635771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4E25D-18E8-F43F-E943-B9BDC1014B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71737D-9F89-2DD8-6607-F5480F5A1491}"/>
              </a:ext>
            </a:extLst>
          </p:cNvPr>
          <p:cNvSpPr>
            <a:spLocks noGrp="1"/>
          </p:cNvSpPr>
          <p:nvPr>
            <p:ph type="title"/>
          </p:nvPr>
        </p:nvSpPr>
        <p:spPr>
          <a:xfrm>
            <a:off x="838200" y="562707"/>
            <a:ext cx="10515600" cy="1575581"/>
          </a:xfrm>
        </p:spPr>
        <p:txBody>
          <a:bodyPr>
            <a:noAutofit/>
          </a:bodyPr>
          <a:lstStyle/>
          <a:p>
            <a:pPr algn="ctr"/>
            <a:r>
              <a:rPr lang="en-US"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Is FMLA Leave Available to Care for an Adult Sibling?</a:t>
            </a:r>
            <a:br>
              <a:rPr lang="en-US"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4E5A8C2-A8EC-AD87-F7D6-0265155E5E70}"/>
              </a:ext>
            </a:extLst>
          </p:cNvPr>
          <p:cNvSpPr>
            <a:spLocks noGrp="1"/>
          </p:cNvSpPr>
          <p:nvPr>
            <p:ph idx="1"/>
          </p:nvPr>
        </p:nvSpPr>
        <p:spPr>
          <a:xfrm>
            <a:off x="838200" y="2138289"/>
            <a:ext cx="10515600" cy="4038674"/>
          </a:xfrm>
        </p:spPr>
        <p:txBody>
          <a:bodyPr>
            <a:normAutofit fontScale="92500" lnSpcReduction="20000"/>
          </a:bodyPr>
          <a:lstStyle/>
          <a:p>
            <a:pPr marL="0" marR="0">
              <a:lnSpc>
                <a:spcPct val="115000"/>
              </a:lnSpc>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Celestia Chapman requested FMLA leave to care for her terminally-ill sister.  Her employer denied the request, stating that FMLA didn’t cover leave to care for an adult sibling.  There was a dispute as to whether Chapman quit or was fired when she didn’t report for work.  </a:t>
            </a:r>
          </a:p>
          <a:p>
            <a:pPr marL="0" marR="0">
              <a:lnSpc>
                <a:spcPct val="115000"/>
              </a:lnSpc>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The 6</a:t>
            </a:r>
            <a:r>
              <a:rPr lang="en-US" sz="28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Circuit Court of Appeals ruled that Chapman was entitled to FMLA leave </a:t>
            </a:r>
            <a:r>
              <a:rPr lang="en-US" sz="2800" b="1" kern="100" dirty="0">
                <a:effectLst/>
                <a:latin typeface="Aptos" panose="020B0004020202020204" pitchFamily="34" charset="0"/>
                <a:ea typeface="Aptos" panose="020B0004020202020204" pitchFamily="34" charset="0"/>
                <a:cs typeface="Times New Roman" panose="02020603050405020304" pitchFamily="18" charset="0"/>
              </a:rPr>
              <a:t>to care for an adult with whom Chapman was in an “in loco parentis” relationship</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which can develop between two adults, including siblings, when one adult becomes unable to care for himself or herself and the other intends to assume a parental relationship. </a:t>
            </a:r>
          </a:p>
          <a:p>
            <a:pPr marL="0" marR="0">
              <a:lnSpc>
                <a:spcPct val="115000"/>
              </a:lnSpc>
              <a:spcAft>
                <a:spcPts val="800"/>
              </a:spcAft>
            </a:pP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237055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5C0494-1687-B2E8-E7C2-5A2E53E82EB6}"/>
              </a:ext>
            </a:extLst>
          </p:cNvPr>
          <p:cNvSpPr>
            <a:spLocks noGrp="1"/>
          </p:cNvSpPr>
          <p:nvPr>
            <p:ph type="title"/>
          </p:nvPr>
        </p:nvSpPr>
        <p:spPr>
          <a:xfrm>
            <a:off x="741876" y="-230659"/>
            <a:ext cx="10609865" cy="2298357"/>
          </a:xfrm>
        </p:spPr>
        <p:txBody>
          <a:bodyPr/>
          <a:lstStyle/>
          <a:p>
            <a:pPr algn="ctr"/>
            <a:r>
              <a:rPr lang="en-US" b="1" dirty="0">
                <a:solidFill>
                  <a:srgbClr val="FF0000"/>
                </a:solidFill>
              </a:rPr>
              <a:t>PWFA –THE SHORT VERSION</a:t>
            </a:r>
          </a:p>
        </p:txBody>
      </p:sp>
      <p:sp>
        <p:nvSpPr>
          <p:cNvPr id="7" name="Content Placeholder 6">
            <a:extLst>
              <a:ext uri="{FF2B5EF4-FFF2-40B4-BE49-F238E27FC236}">
                <a16:creationId xmlns:a16="http://schemas.microsoft.com/office/drawing/2014/main" id="{122E7BEA-D149-1EE0-F405-5D6B623D75C9}"/>
              </a:ext>
            </a:extLst>
          </p:cNvPr>
          <p:cNvSpPr>
            <a:spLocks noGrp="1"/>
          </p:cNvSpPr>
          <p:nvPr>
            <p:ph idx="1"/>
          </p:nvPr>
        </p:nvSpPr>
        <p:spPr>
          <a:xfrm>
            <a:off x="684212" y="2194560"/>
            <a:ext cx="10444036" cy="3742006"/>
          </a:xfrm>
        </p:spPr>
        <p:txBody>
          <a:bodyPr>
            <a:noAutofit/>
          </a:bodyPr>
          <a:lstStyle/>
          <a:p>
            <a:pPr algn="ctr"/>
            <a:r>
              <a:rPr lang="en-US" sz="2800" dirty="0">
                <a:solidFill>
                  <a:schemeClr val="tx1"/>
                </a:solidFill>
              </a:rPr>
              <a:t>The PWFA applies ADA </a:t>
            </a:r>
            <a:r>
              <a:rPr lang="en-US" sz="2800" b="1" dirty="0">
                <a:solidFill>
                  <a:schemeClr val="tx1"/>
                </a:solidFill>
              </a:rPr>
              <a:t>job-accommodation protections, plus waiver of “essential functions” </a:t>
            </a:r>
            <a:r>
              <a:rPr lang="en-US" sz="2800" dirty="0">
                <a:solidFill>
                  <a:schemeClr val="tx1"/>
                </a:solidFill>
              </a:rPr>
              <a:t>for workers who are experiencing </a:t>
            </a:r>
            <a:r>
              <a:rPr lang="en-US" sz="2800" b="1" dirty="0">
                <a:solidFill>
                  <a:schemeClr val="tx1"/>
                </a:solidFill>
              </a:rPr>
              <a:t>pregnancy, childbirth or pregnancy-related conditions</a:t>
            </a:r>
            <a:r>
              <a:rPr lang="en-US" sz="2800" dirty="0">
                <a:solidFill>
                  <a:schemeClr val="tx1"/>
                </a:solidFill>
              </a:rPr>
              <a:t> in the form of </a:t>
            </a:r>
            <a:r>
              <a:rPr lang="en-US" sz="2800" b="1" dirty="0">
                <a:solidFill>
                  <a:schemeClr val="tx1"/>
                </a:solidFill>
              </a:rPr>
              <a:t>“reasonable job accommodations” </a:t>
            </a:r>
            <a:r>
              <a:rPr lang="en-US" sz="2800" dirty="0">
                <a:solidFill>
                  <a:schemeClr val="tx1"/>
                </a:solidFill>
              </a:rPr>
              <a:t>unless doing so would impose an “undue hardship” on the employer.</a:t>
            </a:r>
          </a:p>
          <a:p>
            <a:pPr algn="ctr"/>
            <a:r>
              <a:rPr lang="en-US" sz="2800" dirty="0">
                <a:solidFill>
                  <a:schemeClr val="tx1"/>
                </a:solidFill>
              </a:rPr>
              <a:t>The PWFA applies to government employers </a:t>
            </a:r>
            <a:r>
              <a:rPr lang="en-US" sz="2800" b="1" dirty="0">
                <a:solidFill>
                  <a:schemeClr val="tx1"/>
                </a:solidFill>
              </a:rPr>
              <a:t>regardless of size</a:t>
            </a:r>
            <a:r>
              <a:rPr lang="en-US" sz="2800" dirty="0">
                <a:solidFill>
                  <a:schemeClr val="tx1"/>
                </a:solidFill>
              </a:rPr>
              <a:t>, and private employers with 15 or more employees—and “employees” includes “applicants”)</a:t>
            </a:r>
          </a:p>
          <a:p>
            <a:pPr algn="ctr"/>
            <a:r>
              <a:rPr lang="en-US" sz="2800" dirty="0">
                <a:solidFill>
                  <a:schemeClr val="tx1"/>
                </a:solidFill>
              </a:rPr>
              <a:t>The EEOC will enforce the PWFA.</a:t>
            </a:r>
          </a:p>
        </p:txBody>
      </p:sp>
    </p:spTree>
    <p:extLst>
      <p:ext uri="{BB962C8B-B14F-4D97-AF65-F5344CB8AC3E}">
        <p14:creationId xmlns:p14="http://schemas.microsoft.com/office/powerpoint/2010/main" val="41523359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5616E-DB98-87B8-5D80-8A1BC6DCBF14}"/>
              </a:ext>
            </a:extLst>
          </p:cNvPr>
          <p:cNvSpPr>
            <a:spLocks noGrp="1"/>
          </p:cNvSpPr>
          <p:nvPr>
            <p:ph type="title"/>
          </p:nvPr>
        </p:nvSpPr>
        <p:spPr>
          <a:xfrm>
            <a:off x="721046" y="1"/>
            <a:ext cx="10749907" cy="2011680"/>
          </a:xfrm>
        </p:spPr>
        <p:txBody>
          <a:bodyPr/>
          <a:lstStyle/>
          <a:p>
            <a:pPr algn="ctr"/>
            <a:r>
              <a:rPr lang="en-US" b="1" dirty="0">
                <a:solidFill>
                  <a:srgbClr val="FF0000"/>
                </a:solidFill>
              </a:rPr>
              <a:t>PWFA Violations – Employee Complaints</a:t>
            </a:r>
          </a:p>
        </p:txBody>
      </p:sp>
      <p:sp>
        <p:nvSpPr>
          <p:cNvPr id="3" name="Content Placeholder 2">
            <a:extLst>
              <a:ext uri="{FF2B5EF4-FFF2-40B4-BE49-F238E27FC236}">
                <a16:creationId xmlns:a16="http://schemas.microsoft.com/office/drawing/2014/main" id="{9061C855-1A57-FFC5-B97B-2A072BF0E4A3}"/>
              </a:ext>
            </a:extLst>
          </p:cNvPr>
          <p:cNvSpPr>
            <a:spLocks noGrp="1"/>
          </p:cNvSpPr>
          <p:nvPr>
            <p:ph idx="1"/>
          </p:nvPr>
        </p:nvSpPr>
        <p:spPr>
          <a:xfrm>
            <a:off x="2491710" y="1195754"/>
            <a:ext cx="7208580" cy="3072363"/>
          </a:xfrm>
        </p:spPr>
        <p:txBody>
          <a:bodyPr>
            <a:noAutofit/>
          </a:bodyPr>
          <a:lstStyle/>
          <a:p>
            <a:pPr marL="0" indent="0" algn="l">
              <a:buNone/>
            </a:pPr>
            <a:endParaRPr lang="en-US" sz="1400" b="0" i="0" dirty="0">
              <a:solidFill>
                <a:srgbClr val="000000"/>
              </a:solidFill>
              <a:effectLst/>
              <a:highlight>
                <a:srgbClr val="FFFFFF"/>
              </a:highlight>
              <a:latin typeface="pg-1ff2"/>
            </a:endParaRPr>
          </a:p>
          <a:p>
            <a:pPr algn="l"/>
            <a:r>
              <a:rPr lang="en-US" sz="2300" b="1" i="0" dirty="0">
                <a:solidFill>
                  <a:srgbClr val="000000"/>
                </a:solidFill>
                <a:effectLst/>
                <a:highlight>
                  <a:srgbClr val="FFFFFF"/>
                </a:highlight>
                <a:latin typeface="pg-1ff1"/>
              </a:rPr>
              <a:t>Unnecessary delays—no interactive dialog to start the process</a:t>
            </a:r>
          </a:p>
          <a:p>
            <a:pPr marL="0" indent="0" algn="l">
              <a:buNone/>
            </a:pPr>
            <a:endParaRPr lang="en-US" sz="800" b="1" i="0" dirty="0">
              <a:solidFill>
                <a:srgbClr val="000000"/>
              </a:solidFill>
              <a:effectLst/>
              <a:highlight>
                <a:srgbClr val="FFFFFF"/>
              </a:highlight>
              <a:latin typeface="pg-1ff2"/>
            </a:endParaRPr>
          </a:p>
          <a:p>
            <a:pPr algn="l"/>
            <a:r>
              <a:rPr lang="en-US" sz="2300" b="1" i="0" dirty="0">
                <a:solidFill>
                  <a:srgbClr val="000000"/>
                </a:solidFill>
                <a:effectLst/>
                <a:highlight>
                  <a:srgbClr val="FFFFFF"/>
                </a:highlight>
                <a:latin typeface="pg-1ff1"/>
              </a:rPr>
              <a:t>Highly-detailed medical/accommodation documentation required (some employers are requiring ADA-level documentation which is NOT required under PWCA}</a:t>
            </a:r>
          </a:p>
          <a:p>
            <a:pPr marL="0" indent="0" algn="l">
              <a:buNone/>
            </a:pPr>
            <a:endParaRPr lang="en-US" sz="800" b="1" i="0" dirty="0">
              <a:solidFill>
                <a:srgbClr val="000000"/>
              </a:solidFill>
              <a:effectLst/>
              <a:highlight>
                <a:srgbClr val="FFFFFF"/>
              </a:highlight>
              <a:latin typeface="pg-1ff2"/>
            </a:endParaRPr>
          </a:p>
          <a:p>
            <a:pPr algn="l"/>
            <a:r>
              <a:rPr lang="en-US" sz="2300" b="1" i="0" dirty="0">
                <a:solidFill>
                  <a:srgbClr val="000000"/>
                </a:solidFill>
                <a:effectLst/>
                <a:highlight>
                  <a:srgbClr val="FFFFFF"/>
                </a:highlight>
                <a:latin typeface="pg-1ff1"/>
              </a:rPr>
              <a:t>Denial of accommodation with no basis in law—“morale,” “undue hardship” claims with no explanation/justification,</a:t>
            </a:r>
            <a:r>
              <a:rPr lang="en-US" sz="2300" b="1" dirty="0">
                <a:solidFill>
                  <a:srgbClr val="000000"/>
                </a:solidFill>
                <a:highlight>
                  <a:srgbClr val="FFFFFF"/>
                </a:highlight>
                <a:latin typeface="pg-1ff1"/>
              </a:rPr>
              <a:t> </a:t>
            </a:r>
            <a:r>
              <a:rPr lang="en-US" sz="2300" b="1" i="0" dirty="0">
                <a:solidFill>
                  <a:srgbClr val="000000"/>
                </a:solidFill>
                <a:effectLst/>
                <a:highlight>
                  <a:srgbClr val="FFFFFF"/>
                </a:highlight>
                <a:latin typeface="pg-1ff1"/>
              </a:rPr>
              <a:t>“violates our policies” claims</a:t>
            </a:r>
          </a:p>
          <a:p>
            <a:pPr marL="0" indent="0" algn="l">
              <a:buNone/>
            </a:pPr>
            <a:endParaRPr lang="en-US" sz="800" b="1" i="0" dirty="0">
              <a:solidFill>
                <a:srgbClr val="000000"/>
              </a:solidFill>
              <a:effectLst/>
              <a:highlight>
                <a:srgbClr val="FFFFFF"/>
              </a:highlight>
              <a:latin typeface="pg-1ff2"/>
            </a:endParaRPr>
          </a:p>
          <a:p>
            <a:pPr algn="l"/>
            <a:r>
              <a:rPr lang="en-US" sz="2300" b="1" i="0" dirty="0">
                <a:solidFill>
                  <a:srgbClr val="000000"/>
                </a:solidFill>
                <a:effectLst/>
                <a:highlight>
                  <a:srgbClr val="FFFFFF"/>
                </a:highlight>
                <a:latin typeface="pg-1ff1"/>
              </a:rPr>
              <a:t>Limited/no access to sick leave, “absence” points</a:t>
            </a:r>
          </a:p>
          <a:p>
            <a:pPr marL="0" indent="0" algn="l">
              <a:buNone/>
            </a:pPr>
            <a:endParaRPr lang="en-US" sz="800" b="1" i="0" dirty="0">
              <a:solidFill>
                <a:srgbClr val="000000"/>
              </a:solidFill>
              <a:effectLst/>
              <a:highlight>
                <a:srgbClr val="FFFFFF"/>
              </a:highlight>
              <a:latin typeface="pg-1ff2"/>
            </a:endParaRPr>
          </a:p>
          <a:p>
            <a:pPr algn="l"/>
            <a:r>
              <a:rPr lang="en-US" sz="2300" b="1" i="0" dirty="0">
                <a:solidFill>
                  <a:srgbClr val="000000"/>
                </a:solidFill>
                <a:effectLst/>
                <a:highlight>
                  <a:srgbClr val="FFFFFF"/>
                </a:highlight>
                <a:latin typeface="pg-1ff1"/>
              </a:rPr>
              <a:t>Forced leave</a:t>
            </a:r>
          </a:p>
          <a:p>
            <a:pPr marL="0" indent="0">
              <a:buNone/>
            </a:pPr>
            <a:endParaRPr lang="en-US" sz="1400" dirty="0"/>
          </a:p>
        </p:txBody>
      </p:sp>
    </p:spTree>
    <p:extLst>
      <p:ext uri="{BB962C8B-B14F-4D97-AF65-F5344CB8AC3E}">
        <p14:creationId xmlns:p14="http://schemas.microsoft.com/office/powerpoint/2010/main" val="19367510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9A34B-AF89-C775-E6F2-3B6A8C0B9B68}"/>
              </a:ext>
            </a:extLst>
          </p:cNvPr>
          <p:cNvSpPr>
            <a:spLocks noGrp="1"/>
          </p:cNvSpPr>
          <p:nvPr>
            <p:ph type="title"/>
          </p:nvPr>
        </p:nvSpPr>
        <p:spPr/>
        <p:txBody>
          <a:bodyPr/>
          <a:lstStyle/>
          <a:p>
            <a:pPr algn="ctr"/>
            <a:r>
              <a:rPr lang="en-US" b="1" dirty="0">
                <a:solidFill>
                  <a:srgbClr val="FF0000"/>
                </a:solidFill>
              </a:rPr>
              <a:t>PWFA Violations – EEOC Lawsuits (So Far)</a:t>
            </a:r>
            <a:endParaRPr lang="en-US" dirty="0"/>
          </a:p>
        </p:txBody>
      </p:sp>
      <p:sp>
        <p:nvSpPr>
          <p:cNvPr id="3" name="Content Placeholder 2">
            <a:extLst>
              <a:ext uri="{FF2B5EF4-FFF2-40B4-BE49-F238E27FC236}">
                <a16:creationId xmlns:a16="http://schemas.microsoft.com/office/drawing/2014/main" id="{C1EA8940-A089-258D-B9E6-0C37A3BCCE64}"/>
              </a:ext>
            </a:extLst>
          </p:cNvPr>
          <p:cNvSpPr>
            <a:spLocks noGrp="1"/>
          </p:cNvSpPr>
          <p:nvPr>
            <p:ph idx="1"/>
          </p:nvPr>
        </p:nvSpPr>
        <p:spPr/>
        <p:txBody>
          <a:bodyPr/>
          <a:lstStyle/>
          <a:p>
            <a:pPr marL="0" marR="0" indent="0">
              <a:lnSpc>
                <a:spcPct val="115000"/>
              </a:lnSpc>
              <a:spcAft>
                <a:spcPts val="800"/>
              </a:spcAft>
              <a:buNone/>
            </a:pPr>
            <a:r>
              <a:rPr lang="en-US" sz="2800" kern="100" dirty="0" err="1">
                <a:effectLst/>
                <a:latin typeface="Aptos" panose="020B0004020202020204" pitchFamily="34" charset="0"/>
                <a:ea typeface="Aptos" panose="020B0004020202020204" pitchFamily="34" charset="0"/>
                <a:cs typeface="Times New Roman" panose="02020603050405020304" pitchFamily="18" charset="0"/>
              </a:rPr>
              <a:t>Bluemel</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(MD) – Pregnant employee requested maternity leave.  When she attempted to return to work, told “no work available.”  But </a:t>
            </a:r>
            <a:r>
              <a:rPr lang="en-US" sz="2800" kern="100" dirty="0" err="1">
                <a:effectLst/>
                <a:latin typeface="Aptos" panose="020B0004020202020204" pitchFamily="34" charset="0"/>
                <a:ea typeface="Aptos" panose="020B0004020202020204" pitchFamily="34" charset="0"/>
                <a:cs typeface="Times New Roman" panose="02020603050405020304" pitchFamily="18" charset="0"/>
              </a:rPr>
              <a:t>Bluemel</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hired new non-pregnant employees before and after her attempted return.  </a:t>
            </a:r>
            <a:r>
              <a:rPr lang="en-US" sz="2800" b="1" kern="100" dirty="0">
                <a:effectLst/>
                <a:latin typeface="Aptos" panose="020B0004020202020204" pitchFamily="34" charset="0"/>
                <a:ea typeface="Aptos" panose="020B0004020202020204" pitchFamily="34" charset="0"/>
                <a:cs typeface="Times New Roman" panose="02020603050405020304" pitchFamily="18" charset="0"/>
              </a:rPr>
              <a:t>Violation?</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3FEEC485-C166-F4B9-D71A-BEAF8306C1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1768D-514C-464D-A5F5-F2B064DC25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9264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18E1-CDFC-24A1-5185-F46ABDD85A47}"/>
              </a:ext>
            </a:extLst>
          </p:cNvPr>
          <p:cNvSpPr>
            <a:spLocks noGrp="1"/>
          </p:cNvSpPr>
          <p:nvPr>
            <p:ph type="title"/>
          </p:nvPr>
        </p:nvSpPr>
        <p:spPr/>
        <p:txBody>
          <a:bodyPr/>
          <a:lstStyle/>
          <a:p>
            <a:pPr algn="ctr"/>
            <a:r>
              <a:rPr lang="en-US" b="1" dirty="0">
                <a:solidFill>
                  <a:srgbClr val="FF0000"/>
                </a:solidFill>
              </a:rPr>
              <a:t>PWFA Violations – EEOC Lawsuits (So Far)</a:t>
            </a:r>
            <a:endParaRPr lang="en-US" dirty="0"/>
          </a:p>
        </p:txBody>
      </p:sp>
      <p:sp>
        <p:nvSpPr>
          <p:cNvPr id="3" name="Content Placeholder 2">
            <a:extLst>
              <a:ext uri="{FF2B5EF4-FFF2-40B4-BE49-F238E27FC236}">
                <a16:creationId xmlns:a16="http://schemas.microsoft.com/office/drawing/2014/main" id="{79C7669F-D1E0-B5C9-44CD-4A76C389A387}"/>
              </a:ext>
            </a:extLst>
          </p:cNvPr>
          <p:cNvSpPr>
            <a:spLocks noGrp="1"/>
          </p:cNvSpPr>
          <p:nvPr>
            <p:ph idx="1"/>
          </p:nvPr>
        </p:nvSpPr>
        <p:spPr/>
        <p:txBody>
          <a:bodyPr/>
          <a:lstStyle/>
          <a:p>
            <a:pPr marL="0" marR="0" indent="0">
              <a:lnSpc>
                <a:spcPct val="115000"/>
              </a:lnSpc>
              <a:spcAft>
                <a:spcPts val="800"/>
              </a:spcAft>
              <a:buNone/>
            </a:pPr>
            <a:r>
              <a:rPr lang="en-US" sz="2800" kern="100" dirty="0" err="1">
                <a:effectLst/>
                <a:latin typeface="Aptos" panose="020B0004020202020204" pitchFamily="34" charset="0"/>
                <a:ea typeface="Aptos" panose="020B0004020202020204" pitchFamily="34" charset="0"/>
                <a:cs typeface="Times New Roman" panose="02020603050405020304" pitchFamily="18" charset="0"/>
              </a:rPr>
              <a:t>Victra</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(NC) – Employer denied pregnant employee’s request to leave her first day of new-hire training early for a pregnancy-related “urgent medical evaluation.”  The employer rescinded her job offer instead—while </a:t>
            </a:r>
            <a:r>
              <a:rPr lang="en-US" sz="2800" kern="100" dirty="0" err="1">
                <a:effectLst/>
                <a:latin typeface="Aptos" panose="020B0004020202020204" pitchFamily="34" charset="0"/>
                <a:ea typeface="Aptos" panose="020B0004020202020204" pitchFamily="34" charset="0"/>
                <a:cs typeface="Times New Roman" panose="02020603050405020304" pitchFamily="18" charset="0"/>
              </a:rPr>
              <a:t>Victra</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allowed other new hires to adjust or reschedule new-hire training or start date for reasons unrelated to pregnancy.  </a:t>
            </a:r>
            <a:r>
              <a:rPr lang="en-US" sz="2800" b="1" kern="100" dirty="0">
                <a:effectLst/>
                <a:latin typeface="Aptos" panose="020B0004020202020204" pitchFamily="34" charset="0"/>
                <a:ea typeface="Aptos" panose="020B0004020202020204" pitchFamily="34" charset="0"/>
                <a:cs typeface="Times New Roman" panose="02020603050405020304" pitchFamily="18" charset="0"/>
              </a:rPr>
              <a:t>Violation?</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46E0E1F8-477E-1C51-C4C1-9C4680A5B7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1768D-514C-464D-A5F5-F2B064DC25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92666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F36B-433D-6B69-E637-A18A6A6EF352}"/>
              </a:ext>
            </a:extLst>
          </p:cNvPr>
          <p:cNvSpPr>
            <a:spLocks noGrp="1"/>
          </p:cNvSpPr>
          <p:nvPr>
            <p:ph type="title"/>
          </p:nvPr>
        </p:nvSpPr>
        <p:spPr/>
        <p:txBody>
          <a:bodyPr/>
          <a:lstStyle/>
          <a:p>
            <a:pPr algn="ctr"/>
            <a:r>
              <a:rPr lang="en-US" b="1" dirty="0">
                <a:solidFill>
                  <a:srgbClr val="FF0000"/>
                </a:solidFill>
              </a:rPr>
              <a:t>PWFA Violations – EEOC Lawsuits (So Far)</a:t>
            </a:r>
            <a:endParaRPr lang="en-US" dirty="0"/>
          </a:p>
        </p:txBody>
      </p:sp>
      <p:sp>
        <p:nvSpPr>
          <p:cNvPr id="3" name="Content Placeholder 2">
            <a:extLst>
              <a:ext uri="{FF2B5EF4-FFF2-40B4-BE49-F238E27FC236}">
                <a16:creationId xmlns:a16="http://schemas.microsoft.com/office/drawing/2014/main" id="{573513EE-261C-922A-358D-3D0FF4E48880}"/>
              </a:ext>
            </a:extLst>
          </p:cNvPr>
          <p:cNvSpPr>
            <a:spLocks noGrp="1"/>
          </p:cNvSpPr>
          <p:nvPr>
            <p:ph idx="1"/>
          </p:nvPr>
        </p:nvSpPr>
        <p:spPr/>
        <p:txBody>
          <a:bodyPr/>
          <a:lstStyle/>
          <a:p>
            <a:pPr marL="0" marR="0" indent="0">
              <a:lnSpc>
                <a:spcPct val="115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Lago Mar Properties (FL) – Employer terminated an employee shortly after she requested leave to recover and grieve following a stillbirth in her fifth month of pregnancy.  </a:t>
            </a:r>
            <a:r>
              <a:rPr lang="en-US" sz="2800" b="1" kern="100" dirty="0">
                <a:effectLst/>
                <a:latin typeface="Aptos" panose="020B0004020202020204" pitchFamily="34" charset="0"/>
                <a:ea typeface="Aptos" panose="020B0004020202020204" pitchFamily="34" charset="0"/>
                <a:cs typeface="Times New Roman" panose="02020603050405020304" pitchFamily="18" charset="0"/>
              </a:rPr>
              <a:t>Violation?</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620B3295-2BA9-BE61-DA7E-F84A8B3E15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1768D-514C-464D-A5F5-F2B064DC25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3700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E7D8F-011B-4585-C000-5EB525539F0E}"/>
              </a:ext>
            </a:extLst>
          </p:cNvPr>
          <p:cNvSpPr>
            <a:spLocks noGrp="1"/>
          </p:cNvSpPr>
          <p:nvPr>
            <p:ph type="title"/>
          </p:nvPr>
        </p:nvSpPr>
        <p:spPr/>
        <p:txBody>
          <a:bodyPr/>
          <a:lstStyle/>
          <a:p>
            <a:pPr algn="ctr"/>
            <a:r>
              <a:rPr kumimoji="0" lang="en-US" sz="4400" b="1" i="0" u="none" strike="noStrike" kern="1200" cap="none" spc="0" normalizeH="0" baseline="0" noProof="0" dirty="0">
                <a:ln>
                  <a:noFill/>
                </a:ln>
                <a:solidFill>
                  <a:srgbClr val="FF0000"/>
                </a:solidFill>
                <a:effectLst/>
                <a:uLnTx/>
                <a:uFillTx/>
                <a:latin typeface="Calibri Light" panose="020F0302020204030204"/>
                <a:ea typeface="+mj-ea"/>
                <a:cs typeface="+mj-cs"/>
              </a:rPr>
              <a:t>PWFA Violations – EEOC Lawsuits (So Far)</a:t>
            </a:r>
            <a:endParaRPr lang="en-US" dirty="0"/>
          </a:p>
        </p:txBody>
      </p:sp>
      <p:sp>
        <p:nvSpPr>
          <p:cNvPr id="3" name="Content Placeholder 2">
            <a:extLst>
              <a:ext uri="{FF2B5EF4-FFF2-40B4-BE49-F238E27FC236}">
                <a16:creationId xmlns:a16="http://schemas.microsoft.com/office/drawing/2014/main" id="{7D716F88-FF9E-EC5D-7A51-587A9FA97456}"/>
              </a:ext>
            </a:extLst>
          </p:cNvPr>
          <p:cNvSpPr>
            <a:spLocks noGrp="1"/>
          </p:cNvSpPr>
          <p:nvPr>
            <p:ph idx="1"/>
          </p:nvPr>
        </p:nvSpPr>
        <p:spPr/>
        <p:txBody>
          <a:bodyPr>
            <a:normAutofit lnSpcReduction="10000"/>
          </a:bodyPr>
          <a:lstStyle/>
          <a:p>
            <a:pPr marL="0" marR="0" indent="0">
              <a:lnSpc>
                <a:spcPct val="115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Polaris Industries (AL) – A pregnant employee developed “pregnancy-related conditions such as nausea, swelling in her feet, aching joints and suspected gestational disabilities” which required her to be temporarily absent from work.  Because she wasn’t eligible to accrue paid time off until after a 60-day probationary period, Polaris allegedly “assessed attendance points against [the employee]” for pregnancy-related absences for medical appointments and “pregnancy-related medical conditions.”  </a:t>
            </a:r>
            <a:r>
              <a:rPr lang="en-US" sz="2800" b="1" kern="100" dirty="0">
                <a:effectLst/>
                <a:latin typeface="Aptos" panose="020B0004020202020204" pitchFamily="34" charset="0"/>
                <a:ea typeface="Aptos" panose="020B0004020202020204" pitchFamily="34" charset="0"/>
                <a:cs typeface="Times New Roman" panose="02020603050405020304" pitchFamily="18" charset="0"/>
              </a:rPr>
              <a:t>Violation?</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D3300341-9F13-D289-63C2-9F458077DD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1768D-514C-464D-A5F5-F2B064DC25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394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D477F-FDD3-D17E-B8C8-48A0BFD39583}"/>
              </a:ext>
            </a:extLst>
          </p:cNvPr>
          <p:cNvSpPr>
            <a:spLocks noGrp="1"/>
          </p:cNvSpPr>
          <p:nvPr>
            <p:ph type="title"/>
          </p:nvPr>
        </p:nvSpPr>
        <p:spPr/>
        <p:txBody>
          <a:bodyPr/>
          <a:lstStyle/>
          <a:p>
            <a:pPr algn="ctr"/>
            <a:r>
              <a:rPr lang="en-US" b="1" dirty="0">
                <a:solidFill>
                  <a:srgbClr val="FF0000"/>
                </a:solidFill>
              </a:rPr>
              <a:t>PWFA Violation? – EEOC Lawsuits (So Far)</a:t>
            </a:r>
            <a:endParaRPr lang="en-US" dirty="0"/>
          </a:p>
        </p:txBody>
      </p:sp>
      <p:sp>
        <p:nvSpPr>
          <p:cNvPr id="3" name="Content Placeholder 2">
            <a:extLst>
              <a:ext uri="{FF2B5EF4-FFF2-40B4-BE49-F238E27FC236}">
                <a16:creationId xmlns:a16="http://schemas.microsoft.com/office/drawing/2014/main" id="{73B405C3-A0F8-D9C6-615A-697443934F6E}"/>
              </a:ext>
            </a:extLst>
          </p:cNvPr>
          <p:cNvSpPr>
            <a:spLocks noGrp="1"/>
          </p:cNvSpPr>
          <p:nvPr>
            <p:ph idx="1"/>
          </p:nvPr>
        </p:nvSpPr>
        <p:spPr/>
        <p:txBody>
          <a:bodyPr/>
          <a:lstStyle/>
          <a:p>
            <a:pPr marL="0" marR="0" indent="0">
              <a:lnSpc>
                <a:spcPct val="115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Castle Hills/Bright (TX)  A pregnant employee was diagnosed with placenta previa, a pregnancy-related disability.  Her physician prescribed bed rest for the remaining month of her pregnancy, so she requested a leave of absence for that month as a “reasonable accommodation.”  Her employer responded that she was not eligible for FMLA or short-term disability benefits, and terminated her employment.  (Hint:  </a:t>
            </a:r>
            <a:r>
              <a:rPr lang="en-US" sz="2800" i="1" kern="100" dirty="0">
                <a:effectLst/>
                <a:latin typeface="Aptos" panose="020B0004020202020204" pitchFamily="34" charset="0"/>
                <a:ea typeface="Aptos" panose="020B0004020202020204" pitchFamily="34" charset="0"/>
                <a:cs typeface="Times New Roman" panose="02020603050405020304" pitchFamily="18" charset="0"/>
              </a:rPr>
              <a:t>What about ADA?</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a:t>
            </a:r>
          </a:p>
          <a:p>
            <a:pPr marL="0" indent="0">
              <a:buNone/>
            </a:pPr>
            <a:endParaRPr lang="en-US" dirty="0"/>
          </a:p>
        </p:txBody>
      </p:sp>
      <p:sp>
        <p:nvSpPr>
          <p:cNvPr id="4" name="Slide Number Placeholder 3">
            <a:extLst>
              <a:ext uri="{FF2B5EF4-FFF2-40B4-BE49-F238E27FC236}">
                <a16:creationId xmlns:a16="http://schemas.microsoft.com/office/drawing/2014/main" id="{1AFE5DEB-47C0-894D-2261-A7AEC12808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1768D-514C-464D-A5F5-F2B064DC25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3044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B278-B615-A806-8DFD-2FE4504EE3EA}"/>
              </a:ext>
            </a:extLst>
          </p:cNvPr>
          <p:cNvSpPr>
            <a:spLocks noGrp="1"/>
          </p:cNvSpPr>
          <p:nvPr>
            <p:ph type="title"/>
          </p:nvPr>
        </p:nvSpPr>
        <p:spPr/>
        <p:txBody>
          <a:bodyPr/>
          <a:lstStyle/>
          <a:p>
            <a:pPr algn="ctr"/>
            <a:r>
              <a:rPr lang="en-US" b="1" dirty="0">
                <a:solidFill>
                  <a:srgbClr val="C00000"/>
                </a:solidFill>
              </a:rPr>
              <a:t>The EEOC Gets Down</a:t>
            </a:r>
          </a:p>
        </p:txBody>
      </p:sp>
      <p:sp>
        <p:nvSpPr>
          <p:cNvPr id="3" name="Content Placeholder 2">
            <a:extLst>
              <a:ext uri="{FF2B5EF4-FFF2-40B4-BE49-F238E27FC236}">
                <a16:creationId xmlns:a16="http://schemas.microsoft.com/office/drawing/2014/main" id="{44F235E1-C3AF-5406-BD7A-F60AEDE966C3}"/>
              </a:ext>
            </a:extLst>
          </p:cNvPr>
          <p:cNvSpPr>
            <a:spLocks noGrp="1"/>
          </p:cNvSpPr>
          <p:nvPr>
            <p:ph idx="1"/>
          </p:nvPr>
        </p:nvSpPr>
        <p:spPr>
          <a:xfrm>
            <a:off x="838200" y="1690688"/>
            <a:ext cx="10515600" cy="4486275"/>
          </a:xfrm>
        </p:spPr>
        <p:txBody>
          <a:bodyPr/>
          <a:lstStyle/>
          <a:p>
            <a:pPr marL="0" marR="0" indent="0">
              <a:lnSpc>
                <a:spcPct val="115000"/>
              </a:lnSpc>
              <a:spcAft>
                <a:spcPts val="1125"/>
              </a:spcAft>
              <a:buNone/>
            </a:pPr>
            <a:r>
              <a:rPr lang="en-US" sz="2800" b="1" kern="0" dirty="0">
                <a:solidFill>
                  <a:srgbClr val="162E51"/>
                </a:solidFill>
                <a:effectLst/>
                <a:latin typeface="Arial" panose="020B0604020202020204" pitchFamily="34" charset="0"/>
                <a:ea typeface="Times New Roman" panose="02020603050405020304" pitchFamily="18" charset="0"/>
                <a:cs typeface="Times New Roman" panose="02020603050405020304" pitchFamily="18" charset="0"/>
              </a:rPr>
              <a:t>CHICAGO –</a:t>
            </a:r>
            <a:r>
              <a:rPr lang="en-US" sz="2800" kern="0" dirty="0">
                <a:solidFill>
                  <a:srgbClr val="162E51"/>
                </a:solidFill>
                <a:effectLst/>
                <a:latin typeface="Arial" panose="020B0604020202020204" pitchFamily="34" charset="0"/>
                <a:ea typeface="Times New Roman" panose="02020603050405020304" pitchFamily="18" charset="0"/>
                <a:cs typeface="Times New Roman" panose="02020603050405020304" pitchFamily="18" charset="0"/>
              </a:rPr>
              <a:t> The U.S. Equal Employment Opportunity Commission (EEOC) filed a subpoena enforcement action against R&amp;L Carriers Shared Services, LLC, a freight transportation and logistics services personnel provider doing business in Illinois, to enforce a subpoena which the EEOC issued during the investigation of a charge of sex and pregnancy discrimination filed against the company, the federal agency announced today.</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7535991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7443C-B364-DD9D-9A98-B452FE821485}"/>
              </a:ext>
            </a:extLst>
          </p:cNvPr>
          <p:cNvSpPr>
            <a:spLocks noGrp="1"/>
          </p:cNvSpPr>
          <p:nvPr>
            <p:ph type="title"/>
          </p:nvPr>
        </p:nvSpPr>
        <p:spPr/>
        <p:txBody>
          <a:bodyPr/>
          <a:lstStyle/>
          <a:p>
            <a:pPr algn="ctr"/>
            <a:r>
              <a:rPr lang="en-US" b="1" dirty="0">
                <a:solidFill>
                  <a:srgbClr val="FF0000"/>
                </a:solidFill>
                <a:latin typeface="Calibri Light" panose="020F0302020204030204"/>
              </a:rPr>
              <a:t>ADA</a:t>
            </a:r>
            <a:r>
              <a:rPr kumimoji="0" lang="en-US" sz="4400" b="1" i="0" u="none" strike="noStrike" kern="1200" cap="none" spc="0" normalizeH="0" baseline="0" noProof="0" dirty="0">
                <a:ln>
                  <a:noFill/>
                </a:ln>
                <a:solidFill>
                  <a:srgbClr val="FF0000"/>
                </a:solidFill>
                <a:effectLst/>
                <a:uLnTx/>
                <a:uFillTx/>
                <a:latin typeface="Calibri Light" panose="020F0302020204030204"/>
                <a:ea typeface="+mj-ea"/>
                <a:cs typeface="+mj-cs"/>
              </a:rPr>
              <a:t> Violation! – EEOC Lawsuit </a:t>
            </a:r>
            <a:endParaRPr lang="en-US" dirty="0"/>
          </a:p>
        </p:txBody>
      </p:sp>
      <p:sp>
        <p:nvSpPr>
          <p:cNvPr id="3" name="Content Placeholder 2">
            <a:extLst>
              <a:ext uri="{FF2B5EF4-FFF2-40B4-BE49-F238E27FC236}">
                <a16:creationId xmlns:a16="http://schemas.microsoft.com/office/drawing/2014/main" id="{ADE9619F-B68C-4A2B-89B0-A4D877145E9F}"/>
              </a:ext>
            </a:extLst>
          </p:cNvPr>
          <p:cNvSpPr>
            <a:spLocks noGrp="1"/>
          </p:cNvSpPr>
          <p:nvPr>
            <p:ph idx="1"/>
          </p:nvPr>
        </p:nvSpPr>
        <p:spPr/>
        <p:txBody>
          <a:bodyPr/>
          <a:lstStyle/>
          <a:p>
            <a:pPr marL="0" marR="0" indent="0">
              <a:lnSpc>
                <a:spcPct val="115000"/>
              </a:lnSpc>
              <a:spcAft>
                <a:spcPts val="800"/>
              </a:spcAft>
              <a:buNone/>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EEOC:  “Such alleged conduct violated the Americans with Disabilities Act of 1990 (ADA), which prohibits discrimination based on an individual’s disability, including pregnancy-related disability.”</a:t>
            </a:r>
          </a:p>
          <a:p>
            <a:pPr marL="0" indent="0">
              <a:buNone/>
            </a:pPr>
            <a:endParaRPr lang="en-US" dirty="0"/>
          </a:p>
        </p:txBody>
      </p:sp>
      <p:sp>
        <p:nvSpPr>
          <p:cNvPr id="4" name="Slide Number Placeholder 3">
            <a:extLst>
              <a:ext uri="{FF2B5EF4-FFF2-40B4-BE49-F238E27FC236}">
                <a16:creationId xmlns:a16="http://schemas.microsoft.com/office/drawing/2014/main" id="{861C60EB-158D-A877-3C63-F56C1AA63E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1768D-514C-464D-A5F5-F2B064DC25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70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DA62-0511-8AAA-AB63-EB9927AD358F}"/>
              </a:ext>
            </a:extLst>
          </p:cNvPr>
          <p:cNvSpPr>
            <a:spLocks noGrp="1"/>
          </p:cNvSpPr>
          <p:nvPr>
            <p:ph type="title"/>
          </p:nvPr>
        </p:nvSpPr>
        <p:spPr>
          <a:xfrm>
            <a:off x="838200" y="895350"/>
            <a:ext cx="10515600" cy="1676400"/>
          </a:xfrm>
        </p:spPr>
        <p:txBody>
          <a:bodyPr>
            <a:normAutofit fontScale="90000"/>
          </a:bodyPr>
          <a:lstStyle/>
          <a:p>
            <a:pPr algn="ctr"/>
            <a:r>
              <a:rPr lang="en-US" b="1" i="0" dirty="0">
                <a:solidFill>
                  <a:srgbClr val="C00000"/>
                </a:solidFill>
                <a:effectLst/>
                <a:latin typeface="Source Serif Pro" panose="02040603050405020204" pitchFamily="18" charset="0"/>
              </a:rPr>
              <a:t>Justice Department Secures Agreement with Cobb County, Georgia, to Resolve Allegations of Race Discrimination in Firefighter Hiring Process</a:t>
            </a:r>
            <a:br>
              <a:rPr lang="en-US" b="1" i="0" dirty="0">
                <a:solidFill>
                  <a:srgbClr val="162E51"/>
                </a:solidFill>
                <a:effectLst/>
                <a:latin typeface="Source Serif Pro" panose="02040603050405020204" pitchFamily="18" charset="0"/>
              </a:rPr>
            </a:br>
            <a:endParaRPr lang="en-US" dirty="0"/>
          </a:p>
        </p:txBody>
      </p:sp>
      <p:sp>
        <p:nvSpPr>
          <p:cNvPr id="3" name="Content Placeholder 2">
            <a:extLst>
              <a:ext uri="{FF2B5EF4-FFF2-40B4-BE49-F238E27FC236}">
                <a16:creationId xmlns:a16="http://schemas.microsoft.com/office/drawing/2014/main" id="{07628B76-4CAB-6541-C999-86A81A4F72AC}"/>
              </a:ext>
            </a:extLst>
          </p:cNvPr>
          <p:cNvSpPr>
            <a:spLocks noGrp="1"/>
          </p:cNvSpPr>
          <p:nvPr>
            <p:ph idx="1"/>
          </p:nvPr>
        </p:nvSpPr>
        <p:spPr>
          <a:xfrm>
            <a:off x="838200" y="2781300"/>
            <a:ext cx="10515600" cy="3395662"/>
          </a:xfrm>
        </p:spPr>
        <p:txBody>
          <a:bodyPr>
            <a:normAutofit/>
          </a:bodyPr>
          <a:lstStyle/>
          <a:p>
            <a:pPr marL="0" indent="0">
              <a:buNone/>
            </a:pPr>
            <a:r>
              <a:rPr lang="en-US" sz="2000" b="0" i="0" dirty="0">
                <a:solidFill>
                  <a:srgbClr val="444444"/>
                </a:solidFill>
                <a:effectLst/>
                <a:latin typeface="Public Sans Web"/>
              </a:rPr>
              <a:t>The Justice Department has secured an </a:t>
            </a:r>
            <a:r>
              <a:rPr lang="en-US" sz="2000" b="0" i="0" dirty="0">
                <a:solidFill>
                  <a:srgbClr val="0064A8"/>
                </a:solidFill>
                <a:effectLst/>
                <a:latin typeface="Public Sans Web"/>
                <a:hlinkClick r:id="rId2"/>
              </a:rPr>
              <a:t>agreement</a:t>
            </a:r>
            <a:r>
              <a:rPr lang="en-US" sz="2000" b="0" i="0" dirty="0">
                <a:solidFill>
                  <a:srgbClr val="444444"/>
                </a:solidFill>
                <a:effectLst/>
                <a:latin typeface="Public Sans Web"/>
              </a:rPr>
              <a:t> with Cobb County, Georgia, resolving the United States’ claim that the County violated Title VII of the Civil Rights Act (Title VII) by using credit checks and a written exam that discriminated against African American firefighter candidates based on race. Cobb County has stopped using the challenged hiring practices and will pay $750,000 in back pay to applicants disqualified by those practices. The County will also hire up to 16 of those applicants with retroactive seniority.</a:t>
            </a:r>
          </a:p>
          <a:p>
            <a:pPr marL="0" indent="0">
              <a:buNone/>
            </a:pPr>
            <a:endParaRPr lang="en-US" sz="800" dirty="0">
              <a:solidFill>
                <a:srgbClr val="444444"/>
              </a:solidFill>
              <a:latin typeface="Public Sans Web"/>
            </a:endParaRPr>
          </a:p>
          <a:p>
            <a:pPr marL="0" indent="0">
              <a:buNone/>
            </a:pPr>
            <a:r>
              <a:rPr lang="en-US" sz="2000" b="1" dirty="0"/>
              <a:t>"In light of the Department of Justice’s recent memo (January, 2025) ordering its civil rights division to pause any ongoing litigation and potentially revisiting some settlements obtained during the prior administration, the County is awaiting further communication from the DOJ regarding the status of the case moving forward."</a:t>
            </a:r>
          </a:p>
        </p:txBody>
      </p:sp>
    </p:spTree>
    <p:extLst>
      <p:ext uri="{BB962C8B-B14F-4D97-AF65-F5344CB8AC3E}">
        <p14:creationId xmlns:p14="http://schemas.microsoft.com/office/powerpoint/2010/main" val="36321179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D497-C2A9-5A7B-C5F0-8718B3B3804C}"/>
              </a:ext>
            </a:extLst>
          </p:cNvPr>
          <p:cNvSpPr>
            <a:spLocks noGrp="1"/>
          </p:cNvSpPr>
          <p:nvPr>
            <p:ph type="title"/>
          </p:nvPr>
        </p:nvSpPr>
        <p:spPr/>
        <p:txBody>
          <a:bodyPr>
            <a:normAutofit/>
          </a:bodyPr>
          <a:lstStyle/>
          <a:p>
            <a:pPr algn="ctr"/>
            <a:r>
              <a:rPr lang="en-US" b="1" dirty="0">
                <a:solidFill>
                  <a:srgbClr val="FF0000"/>
                </a:solidFill>
              </a:rPr>
              <a:t>And Don’t Forget to Check Your State &amp; Local Employee-Pregnancy and Nursing Laws </a:t>
            </a:r>
            <a:endParaRPr lang="en-US" b="1" dirty="0">
              <a:solidFill>
                <a:srgbClr val="FF0000"/>
              </a:solidFill>
              <a:highlight>
                <a:srgbClr val="FFFF00"/>
              </a:highlight>
            </a:endParaRPr>
          </a:p>
        </p:txBody>
      </p:sp>
      <p:pic>
        <p:nvPicPr>
          <p:cNvPr id="4" name="Content Placeholder 3">
            <a:extLst>
              <a:ext uri="{FF2B5EF4-FFF2-40B4-BE49-F238E27FC236}">
                <a16:creationId xmlns:a16="http://schemas.microsoft.com/office/drawing/2014/main" id="{AAF16232-C3F7-00E1-77B6-6EEE75C1A2F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5695" y="1825624"/>
            <a:ext cx="7365533" cy="4776511"/>
          </a:xfrm>
          <a:prstGeom prst="rect">
            <a:avLst/>
          </a:prstGeom>
          <a:noFill/>
          <a:ln>
            <a:noFill/>
          </a:ln>
        </p:spPr>
      </p:pic>
      <p:sp>
        <p:nvSpPr>
          <p:cNvPr id="3" name="Rectangle 2">
            <a:extLst>
              <a:ext uri="{FF2B5EF4-FFF2-40B4-BE49-F238E27FC236}">
                <a16:creationId xmlns:a16="http://schemas.microsoft.com/office/drawing/2014/main" id="{98E358BF-F473-68B3-E42F-ECFC19AF2C78}"/>
              </a:ext>
            </a:extLst>
          </p:cNvPr>
          <p:cNvSpPr/>
          <p:nvPr/>
        </p:nvSpPr>
        <p:spPr>
          <a:xfrm>
            <a:off x="2967038" y="6035675"/>
            <a:ext cx="6257924"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mn-cs"/>
                <a:hlinkClick r:id="rId3">
                  <a:extLst>
                    <a:ext uri="{A12FA001-AC4F-418D-AE19-62706E023703}">
                      <ahyp:hlinkClr xmlns:ahyp="http://schemas.microsoft.com/office/drawing/2018/hyperlinkcolor" val="tx"/>
                    </a:ext>
                  </a:extLst>
                </a:hlinkClick>
              </a:rPr>
              <a:t>https://nosratilaw.com/pregnancy-discrimination-laws-by-state</a:t>
            </a:r>
            <a:r>
              <a:rPr kumimoji="0" lang="en-US" sz="1800" b="0" i="0" u="sng" strike="noStrike" kern="1200" cap="none" spc="0" normalizeH="0" baseline="0" noProof="0" dirty="0">
                <a:ln>
                  <a:noFill/>
                </a:ln>
                <a:solidFill>
                  <a:srgbClr val="0563C1"/>
                </a:solidFill>
                <a:effectLst/>
                <a:uLnTx/>
                <a:uFillTx/>
                <a:latin typeface="Helvetica" panose="020B0604020202020204" pitchFamily="34" charset="0"/>
                <a:ea typeface="Times New Roman" panose="02020603050405020304" pitchFamily="18" charset="0"/>
                <a:cs typeface="+mn-cs"/>
                <a:hlinkClick r:id="rId3">
                  <a:extLst>
                    <a:ext uri="{A12FA001-AC4F-418D-AE19-62706E023703}">
                      <ahyp:hlinkClr xmlns:ahyp="http://schemas.microsoft.com/office/drawing/2018/hyperlinkcolor" val="tx"/>
                    </a:ext>
                  </a:extLst>
                </a:hlinkClick>
              </a:rPr>
              <a:t>/</a:t>
            </a: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sp>
        <p:nvSpPr>
          <p:cNvPr id="5" name="Slide Number Placeholder 4">
            <a:extLst>
              <a:ext uri="{FF2B5EF4-FFF2-40B4-BE49-F238E27FC236}">
                <a16:creationId xmlns:a16="http://schemas.microsoft.com/office/drawing/2014/main" id="{631D798C-5256-13B0-783A-35919D4DCB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1768D-514C-464D-A5F5-F2B064DC25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tar: 5 Points 5">
            <a:extLst>
              <a:ext uri="{FF2B5EF4-FFF2-40B4-BE49-F238E27FC236}">
                <a16:creationId xmlns:a16="http://schemas.microsoft.com/office/drawing/2014/main" id="{4A8A7858-1EE4-686F-BD90-CA197E78DD85}"/>
              </a:ext>
            </a:extLst>
          </p:cNvPr>
          <p:cNvSpPr>
            <a:spLocks noChangeAspect="1"/>
          </p:cNvSpPr>
          <p:nvPr/>
        </p:nvSpPr>
        <p:spPr>
          <a:xfrm>
            <a:off x="11673515" y="154113"/>
            <a:ext cx="365760" cy="3657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Fire outline">
            <a:extLst>
              <a:ext uri="{FF2B5EF4-FFF2-40B4-BE49-F238E27FC236}">
                <a16:creationId xmlns:a16="http://schemas.microsoft.com/office/drawing/2014/main" id="{C5429D48-F3F1-F7FB-D74B-C8C8F4B073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73515" y="845026"/>
            <a:ext cx="365760" cy="365760"/>
          </a:xfrm>
          <a:prstGeom prst="rect">
            <a:avLst/>
          </a:prstGeom>
        </p:spPr>
      </p:pic>
    </p:spTree>
    <p:extLst>
      <p:ext uri="{BB962C8B-B14F-4D97-AF65-F5344CB8AC3E}">
        <p14:creationId xmlns:p14="http://schemas.microsoft.com/office/powerpoint/2010/main" val="24715134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B199-49B5-A70A-6CCB-89BF894F62E6}"/>
              </a:ext>
            </a:extLst>
          </p:cNvPr>
          <p:cNvSpPr>
            <a:spLocks noGrp="1"/>
          </p:cNvSpPr>
          <p:nvPr>
            <p:ph type="title"/>
          </p:nvPr>
        </p:nvSpPr>
        <p:spPr>
          <a:xfrm>
            <a:off x="838200" y="914399"/>
            <a:ext cx="10515600" cy="1505244"/>
          </a:xfrm>
        </p:spPr>
        <p:txBody>
          <a:bodyPr>
            <a:normAutofit fontScale="90000"/>
          </a:bodyPr>
          <a:lstStyle/>
          <a:p>
            <a:pPr marL="0" marR="0" algn="ctr">
              <a:lnSpc>
                <a:spcPct val="107000"/>
              </a:lnSpc>
              <a:spcBef>
                <a:spcPts val="0"/>
              </a:spcBef>
              <a:spcAft>
                <a:spcPts val="800"/>
              </a:spcAft>
            </a:pPr>
            <a:r>
              <a:rPr lang="en-US" sz="5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Should an On-Duty Firefighter Stop Pumping for an Alarm?</a:t>
            </a:r>
            <a:br>
              <a:rPr lang="en-US" sz="5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5400" b="1" dirty="0">
              <a:solidFill>
                <a:srgbClr val="FF0000"/>
              </a:solidFill>
              <a:latin typeface="+mn-lt"/>
            </a:endParaRPr>
          </a:p>
        </p:txBody>
      </p:sp>
      <p:sp>
        <p:nvSpPr>
          <p:cNvPr id="3" name="Content Placeholder 2">
            <a:extLst>
              <a:ext uri="{FF2B5EF4-FFF2-40B4-BE49-F238E27FC236}">
                <a16:creationId xmlns:a16="http://schemas.microsoft.com/office/drawing/2014/main" id="{403B22D7-FD59-409A-2535-1971826D8070}"/>
              </a:ext>
            </a:extLst>
          </p:cNvPr>
          <p:cNvSpPr>
            <a:spLocks noGrp="1"/>
          </p:cNvSpPr>
          <p:nvPr>
            <p:ph idx="1"/>
          </p:nvPr>
        </p:nvSpPr>
        <p:spPr>
          <a:xfrm>
            <a:off x="838200" y="2138289"/>
            <a:ext cx="10515600" cy="4038674"/>
          </a:xfrm>
        </p:spPr>
        <p:txBody>
          <a:bodyPr>
            <a:normAutofit fontScale="85000" lnSpcReduction="10000"/>
          </a:bodyPr>
          <a:lstStyle/>
          <a:p>
            <a:pPr marL="0" marR="0" indent="0">
              <a:lnSpc>
                <a:spcPct val="107000"/>
              </a:lnSpc>
              <a:spcBef>
                <a:spcPts val="0"/>
              </a:spcBef>
              <a:spcAft>
                <a:spcPts val="800"/>
              </a:spcAft>
              <a:buNone/>
            </a:pPr>
            <a:endParaRPr lang="en-US" sz="2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would generally be "medically safe" to stop pumping after starting, but there are several factors to consider:</a:t>
            </a:r>
          </a:p>
          <a:p>
            <a:pPr marL="0" marR="0" indent="0">
              <a:lnSpc>
                <a:spcPct val="107000"/>
              </a:lnSpc>
              <a:spcBef>
                <a:spcPts val="0"/>
              </a:spcBef>
              <a:spcAft>
                <a:spcPts val="800"/>
              </a:spcAft>
              <a:buNone/>
            </a:pPr>
            <a:endParaRPr lang="en-US" sz="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Just started pumping?  Could be painful and lead to other issues</a:t>
            </a:r>
          </a:p>
          <a:p>
            <a:pPr marL="0" marR="0" lvl="0" indent="0">
              <a:lnSpc>
                <a:spcPct val="107000"/>
              </a:lnSpc>
              <a:spcBef>
                <a:spcPts val="0"/>
              </a:spcBef>
              <a:spcAft>
                <a:spcPts val="0"/>
              </a:spcAft>
              <a:buNone/>
            </a:pPr>
            <a:endParaRPr lang="en-US" sz="2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Sudden stop not advised if she is unable to resume pumping for an extended period</a:t>
            </a:r>
          </a:p>
          <a:p>
            <a:pPr marL="0" indent="0">
              <a:lnSpc>
                <a:spcPct val="107000"/>
              </a:lnSpc>
              <a:spcBef>
                <a:spcPts val="0"/>
              </a:spcBef>
              <a:buNone/>
            </a:pPr>
            <a:endParaRPr lang="en-US" sz="2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Case-by-case at the discretion of the pumping firefighter </a:t>
            </a:r>
            <a:endParaRPr lang="en-US" sz="2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(La Leche League NC)</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200" b="1" dirty="0"/>
          </a:p>
        </p:txBody>
      </p:sp>
      <p:sp>
        <p:nvSpPr>
          <p:cNvPr id="4" name="Slide Number Placeholder 3">
            <a:extLst>
              <a:ext uri="{FF2B5EF4-FFF2-40B4-BE49-F238E27FC236}">
                <a16:creationId xmlns:a16="http://schemas.microsoft.com/office/drawing/2014/main" id="{3D7E879A-759B-E7CC-1949-92F52DEC33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1768D-514C-464D-A5F5-F2B064DC25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8115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376A-108E-3DB3-071D-65533EDF3CCB}"/>
              </a:ext>
            </a:extLst>
          </p:cNvPr>
          <p:cNvSpPr>
            <a:spLocks noGrp="1"/>
          </p:cNvSpPr>
          <p:nvPr>
            <p:ph type="title"/>
          </p:nvPr>
        </p:nvSpPr>
        <p:spPr>
          <a:xfrm>
            <a:off x="839788" y="365125"/>
            <a:ext cx="10515600" cy="499847"/>
          </a:xfrm>
        </p:spPr>
        <p:txBody>
          <a:bodyPr>
            <a:normAutofit fontScale="90000"/>
          </a:bodyPr>
          <a:lstStyle/>
          <a:p>
            <a:pPr algn="ctr"/>
            <a:r>
              <a:rPr lang="en-US" b="1" dirty="0">
                <a:solidFill>
                  <a:srgbClr val="FF0000"/>
                </a:solidFill>
              </a:rPr>
              <a:t>Preplan the Firefighter/Paramedic Pregnancy</a:t>
            </a:r>
          </a:p>
        </p:txBody>
      </p:sp>
      <p:sp>
        <p:nvSpPr>
          <p:cNvPr id="4" name="Text Placeholder 3">
            <a:extLst>
              <a:ext uri="{FF2B5EF4-FFF2-40B4-BE49-F238E27FC236}">
                <a16:creationId xmlns:a16="http://schemas.microsoft.com/office/drawing/2014/main" id="{920460D0-2206-AE71-A3E5-A438A9966EE1}"/>
              </a:ext>
            </a:extLst>
          </p:cNvPr>
          <p:cNvSpPr>
            <a:spLocks noGrp="1"/>
          </p:cNvSpPr>
          <p:nvPr>
            <p:ph type="body" idx="1"/>
          </p:nvPr>
        </p:nvSpPr>
        <p:spPr>
          <a:xfrm>
            <a:off x="839788" y="864972"/>
            <a:ext cx="5157787" cy="499847"/>
          </a:xfrm>
        </p:spPr>
        <p:txBody>
          <a:bodyPr>
            <a:normAutofit/>
          </a:bodyPr>
          <a:lstStyle/>
          <a:p>
            <a:r>
              <a:rPr lang="en-US" dirty="0"/>
              <a:t>Pre - Birth</a:t>
            </a:r>
          </a:p>
        </p:txBody>
      </p:sp>
      <p:sp>
        <p:nvSpPr>
          <p:cNvPr id="3" name="Content Placeholder 2">
            <a:extLst>
              <a:ext uri="{FF2B5EF4-FFF2-40B4-BE49-F238E27FC236}">
                <a16:creationId xmlns:a16="http://schemas.microsoft.com/office/drawing/2014/main" id="{761A8ABC-7DFA-BFC4-D4AC-34E1E207A7EC}"/>
              </a:ext>
            </a:extLst>
          </p:cNvPr>
          <p:cNvSpPr>
            <a:spLocks noGrp="1"/>
          </p:cNvSpPr>
          <p:nvPr>
            <p:ph sz="half" idx="2"/>
          </p:nvPr>
        </p:nvSpPr>
        <p:spPr>
          <a:xfrm>
            <a:off x="839788" y="1364819"/>
            <a:ext cx="5157787" cy="5128056"/>
          </a:xfrm>
        </p:spPr>
        <p:txBody>
          <a:bodyPr>
            <a:normAutofit fontScale="25000" lnSpcReduction="20000"/>
          </a:bodyPr>
          <a:lstStyle/>
          <a:p>
            <a:r>
              <a:rPr lang="en-US" sz="7600" b="1" dirty="0">
                <a:solidFill>
                  <a:schemeClr val="tx2"/>
                </a:solidFill>
              </a:rPr>
              <a:t>Know the rules (federal/state law, HR/personnel rules).</a:t>
            </a:r>
          </a:p>
          <a:p>
            <a:r>
              <a:rPr lang="en-US" sz="7600" b="1" dirty="0">
                <a:solidFill>
                  <a:schemeClr val="tx2"/>
                </a:solidFill>
              </a:rPr>
              <a:t>Learn about firefighter pregnancy.</a:t>
            </a:r>
          </a:p>
          <a:p>
            <a:r>
              <a:rPr lang="en-US" sz="7600" b="1" dirty="0">
                <a:solidFill>
                  <a:schemeClr val="tx2"/>
                </a:solidFill>
              </a:rPr>
              <a:t>Organize a team to develop a firefighter pregnancy strategy that incorporates the rules and the facts of firefighter pregnancy (don’t wait for a firefighter to inform of her pregnancy). </a:t>
            </a:r>
          </a:p>
          <a:p>
            <a:r>
              <a:rPr lang="en-US" sz="7600" b="1" dirty="0">
                <a:solidFill>
                  <a:schemeClr val="tx2"/>
                </a:solidFill>
              </a:rPr>
              <a:t>Identify a team liaison to work with the pregnant firefighter</a:t>
            </a:r>
          </a:p>
          <a:p>
            <a:r>
              <a:rPr lang="en-US" sz="7600" b="1" dirty="0">
                <a:solidFill>
                  <a:schemeClr val="tx2"/>
                </a:solidFill>
              </a:rPr>
              <a:t>Be ready to familiarize the OB/GYN doc/nurse/nurse midwife with the firefighting environment and the tasks a FF is called upon to do.</a:t>
            </a:r>
          </a:p>
          <a:p>
            <a:r>
              <a:rPr lang="en-US" sz="7600" b="1" dirty="0">
                <a:solidFill>
                  <a:schemeClr val="tx2"/>
                </a:solidFill>
              </a:rPr>
              <a:t>Be ready to discuss reasonable accommodation options.</a:t>
            </a:r>
          </a:p>
          <a:p>
            <a:r>
              <a:rPr lang="en-US" sz="7600" b="1" dirty="0">
                <a:solidFill>
                  <a:schemeClr val="tx2"/>
                </a:solidFill>
              </a:rPr>
              <a:t>Be ready to set up a timetable of “check-in” meetings to review FF’s pregnancy/medical status.</a:t>
            </a:r>
          </a:p>
          <a:p>
            <a:r>
              <a:rPr lang="en-US" sz="7600" b="1" dirty="0">
                <a:solidFill>
                  <a:schemeClr val="tx2"/>
                </a:solidFill>
              </a:rPr>
              <a:t>Be prepared to address “knucklehead” conduct.</a:t>
            </a:r>
          </a:p>
          <a:p>
            <a:pPr marL="0" indent="0">
              <a:buNone/>
            </a:pPr>
            <a:endParaRPr lang="en-US" dirty="0"/>
          </a:p>
        </p:txBody>
      </p:sp>
      <p:sp>
        <p:nvSpPr>
          <p:cNvPr id="5" name="Text Placeholder 4">
            <a:extLst>
              <a:ext uri="{FF2B5EF4-FFF2-40B4-BE49-F238E27FC236}">
                <a16:creationId xmlns:a16="http://schemas.microsoft.com/office/drawing/2014/main" id="{0E3B1253-6DFE-FAD3-91C8-5FB19D40D741}"/>
              </a:ext>
            </a:extLst>
          </p:cNvPr>
          <p:cNvSpPr>
            <a:spLocks noGrp="1"/>
          </p:cNvSpPr>
          <p:nvPr>
            <p:ph type="body" sz="quarter" idx="3"/>
          </p:nvPr>
        </p:nvSpPr>
        <p:spPr>
          <a:xfrm>
            <a:off x="6172200" y="864973"/>
            <a:ext cx="5183188" cy="499846"/>
          </a:xfrm>
        </p:spPr>
        <p:txBody>
          <a:bodyPr>
            <a:normAutofit/>
          </a:bodyPr>
          <a:lstStyle/>
          <a:p>
            <a:r>
              <a:rPr lang="en-US" dirty="0"/>
              <a:t>Post - Birth</a:t>
            </a:r>
          </a:p>
        </p:txBody>
      </p:sp>
      <p:sp>
        <p:nvSpPr>
          <p:cNvPr id="6" name="Content Placeholder 5">
            <a:extLst>
              <a:ext uri="{FF2B5EF4-FFF2-40B4-BE49-F238E27FC236}">
                <a16:creationId xmlns:a16="http://schemas.microsoft.com/office/drawing/2014/main" id="{10AFFBE4-86AA-EF8D-B95F-E7720281B300}"/>
              </a:ext>
            </a:extLst>
          </p:cNvPr>
          <p:cNvSpPr>
            <a:spLocks noGrp="1"/>
          </p:cNvSpPr>
          <p:nvPr>
            <p:ph sz="quarter" idx="4"/>
          </p:nvPr>
        </p:nvSpPr>
        <p:spPr>
          <a:xfrm>
            <a:off x="6172200" y="1364818"/>
            <a:ext cx="5183188" cy="4824845"/>
          </a:xfrm>
        </p:spPr>
        <p:txBody>
          <a:bodyPr>
            <a:normAutofit fontScale="25000" lnSpcReduction="20000"/>
          </a:bodyPr>
          <a:lstStyle/>
          <a:p>
            <a:r>
              <a:rPr lang="en-US" sz="7600" b="1" dirty="0">
                <a:solidFill>
                  <a:schemeClr val="tx2"/>
                </a:solidFill>
              </a:rPr>
              <a:t>Keep the strategy team together</a:t>
            </a:r>
          </a:p>
          <a:p>
            <a:r>
              <a:rPr lang="en-US" sz="7600" b="1" dirty="0">
                <a:solidFill>
                  <a:schemeClr val="tx2"/>
                </a:solidFill>
              </a:rPr>
              <a:t>Know the rules (federal/state law, HR/personnel rules).</a:t>
            </a:r>
          </a:p>
          <a:p>
            <a:r>
              <a:rPr lang="en-US" sz="7600" b="1" dirty="0">
                <a:solidFill>
                  <a:schemeClr val="tx2"/>
                </a:solidFill>
              </a:rPr>
              <a:t>Understand that pregnancy and childbirth have major effects on a woman.</a:t>
            </a:r>
          </a:p>
          <a:p>
            <a:r>
              <a:rPr lang="en-US" sz="7600" b="1" dirty="0">
                <a:solidFill>
                  <a:schemeClr val="tx2"/>
                </a:solidFill>
              </a:rPr>
              <a:t>Understand how a legally-required accommodation need may mean extending the leave of absence.</a:t>
            </a:r>
          </a:p>
          <a:p>
            <a:r>
              <a:rPr lang="en-US" sz="7600" b="1" dirty="0">
                <a:solidFill>
                  <a:schemeClr val="tx2"/>
                </a:solidFill>
              </a:rPr>
              <a:t>The ability to return to full duty cannot be a requirement.</a:t>
            </a:r>
          </a:p>
          <a:p>
            <a:r>
              <a:rPr lang="en-US" sz="7600" b="1" dirty="0">
                <a:solidFill>
                  <a:schemeClr val="tx2"/>
                </a:solidFill>
              </a:rPr>
              <a:t>Be prepared to discuss possible/evolving new accommodations.</a:t>
            </a:r>
          </a:p>
          <a:p>
            <a:r>
              <a:rPr lang="en-US" sz="7600" b="1" dirty="0">
                <a:solidFill>
                  <a:schemeClr val="tx2"/>
                </a:solidFill>
              </a:rPr>
              <a:t>Have established return-to-work training and physical conditioning.</a:t>
            </a:r>
          </a:p>
          <a:p>
            <a:r>
              <a:rPr lang="en-US" sz="7600" b="1" dirty="0">
                <a:solidFill>
                  <a:schemeClr val="tx2"/>
                </a:solidFill>
              </a:rPr>
              <a:t>Have adequate lactation accommodations ready.</a:t>
            </a:r>
          </a:p>
          <a:p>
            <a:r>
              <a:rPr lang="en-US" sz="7600" b="1" dirty="0">
                <a:solidFill>
                  <a:schemeClr val="tx2"/>
                </a:solidFill>
              </a:rPr>
              <a:t>Be prepared to address “knucklehead” conduct.</a:t>
            </a:r>
          </a:p>
          <a:p>
            <a:endParaRPr lang="en-US" dirty="0"/>
          </a:p>
        </p:txBody>
      </p:sp>
      <p:sp>
        <p:nvSpPr>
          <p:cNvPr id="7" name="Slide Number Placeholder 6">
            <a:extLst>
              <a:ext uri="{FF2B5EF4-FFF2-40B4-BE49-F238E27FC236}">
                <a16:creationId xmlns:a16="http://schemas.microsoft.com/office/drawing/2014/main" id="{4CDB716E-AC15-9BB0-6BF8-69EF151EB2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1768D-514C-464D-A5F5-F2B064DC25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633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6786-1379-D72A-D2F7-EE8BA1A628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0DAC37-6C81-20CB-2D9B-89F688F8EA32}"/>
              </a:ext>
            </a:extLst>
          </p:cNvPr>
          <p:cNvSpPr>
            <a:spLocks noGrp="1"/>
          </p:cNvSpPr>
          <p:nvPr>
            <p:ph idx="1"/>
          </p:nvPr>
        </p:nvSpPr>
        <p:spPr/>
        <p:txBody>
          <a:bodyPr>
            <a:normAutofit/>
          </a:bodyPr>
          <a:lstStyle/>
          <a:p>
            <a:pPr marL="0" indent="0" algn="ctr">
              <a:buNone/>
            </a:pPr>
            <a:r>
              <a:rPr kumimoji="0" lang="en-US" sz="7200" b="1" i="0" u="none" strike="noStrike" kern="1200" cap="none" spc="0" normalizeH="0" baseline="0" noProof="0" dirty="0">
                <a:ln>
                  <a:noFill/>
                </a:ln>
                <a:solidFill>
                  <a:srgbClr val="C00000"/>
                </a:solidFill>
                <a:effectLst/>
                <a:uLnTx/>
                <a:uFillTx/>
                <a:latin typeface="Calibri Light" panose="020F0302020204030204"/>
                <a:ea typeface="+mj-ea"/>
                <a:cs typeface="+mj-cs"/>
              </a:rPr>
              <a:t>So What’s an “Undue Hardship”?</a:t>
            </a:r>
            <a:endParaRPr lang="en-US" sz="7200" dirty="0"/>
          </a:p>
        </p:txBody>
      </p:sp>
    </p:spTree>
    <p:extLst>
      <p:ext uri="{BB962C8B-B14F-4D97-AF65-F5344CB8AC3E}">
        <p14:creationId xmlns:p14="http://schemas.microsoft.com/office/powerpoint/2010/main" val="13207926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293F-0A65-17EF-3847-C9AAD57FB8CD}"/>
              </a:ext>
            </a:extLst>
          </p:cNvPr>
          <p:cNvSpPr>
            <a:spLocks noGrp="1"/>
          </p:cNvSpPr>
          <p:nvPr>
            <p:ph type="title"/>
          </p:nvPr>
        </p:nvSpPr>
        <p:spPr/>
        <p:txBody>
          <a:bodyPr/>
          <a:lstStyle/>
          <a:p>
            <a:pPr algn="ctr"/>
            <a:r>
              <a:rPr lang="en-US" b="1" dirty="0">
                <a:solidFill>
                  <a:srgbClr val="C00000"/>
                </a:solidFill>
              </a:rPr>
              <a:t>So What’s an “Undue Hardship”?</a:t>
            </a:r>
          </a:p>
        </p:txBody>
      </p:sp>
      <p:sp>
        <p:nvSpPr>
          <p:cNvPr id="3" name="Content Placeholder 2">
            <a:extLst>
              <a:ext uri="{FF2B5EF4-FFF2-40B4-BE49-F238E27FC236}">
                <a16:creationId xmlns:a16="http://schemas.microsoft.com/office/drawing/2014/main" id="{7761D29E-D406-EB70-6E24-AA3B029D26A7}"/>
              </a:ext>
            </a:extLst>
          </p:cNvPr>
          <p:cNvSpPr>
            <a:spLocks noGrp="1"/>
          </p:cNvSpPr>
          <p:nvPr>
            <p:ph idx="1"/>
          </p:nvPr>
        </p:nvSpPr>
        <p:spPr>
          <a:xfrm>
            <a:off x="838200" y="1690688"/>
            <a:ext cx="10515600" cy="4802187"/>
          </a:xfrm>
        </p:spPr>
        <p:txBody>
          <a:bodyPr>
            <a:normAutofit fontScale="92500"/>
          </a:bodyPr>
          <a:lstStyle/>
          <a:p>
            <a:pPr marL="0" indent="0">
              <a:buNone/>
            </a:pPr>
            <a:r>
              <a:rPr lang="en-US" sz="2800" dirty="0">
                <a:effectLst/>
                <a:latin typeface="Aptos" panose="020B0004020202020204" pitchFamily="34" charset="0"/>
                <a:ea typeface="Aptos" panose="020B0004020202020204" pitchFamily="34" charset="0"/>
                <a:cs typeface="Times New Roman" panose="02020603050405020304" pitchFamily="18" charset="0"/>
              </a:rPr>
              <a:t>“It’s going to cost us money” does not meet the legal standard for undue hardship.  Neither does “This’ll be an undue hardship.”  Employers need to provide “concrete evidence of substantial difficulty or expense.” </a:t>
            </a:r>
          </a:p>
          <a:p>
            <a:pPr marL="0" marR="0" indent="0">
              <a:lnSpc>
                <a:spcPct val="115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Primary elements used to determine undue hardship include</a:t>
            </a:r>
          </a:p>
          <a:p>
            <a:pPr marL="342900" marR="0" lvl="0" indent="-342900">
              <a:lnSpc>
                <a:spcPct val="115000"/>
              </a:lnSpc>
              <a:buFont typeface="Symbol" panose="05050102010706020507" pitchFamily="18" charset="2"/>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Nature and cost of the accommodation</a:t>
            </a:r>
          </a:p>
          <a:p>
            <a:pPr marL="342900" marR="0" lvl="0" indent="-342900">
              <a:lnSpc>
                <a:spcPct val="115000"/>
              </a:lnSpc>
              <a:buFont typeface="Symbol" panose="05050102010706020507" pitchFamily="18" charset="2"/>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The overall resources of the organization (more on this to come)</a:t>
            </a:r>
          </a:p>
          <a:p>
            <a:pPr marL="342900" marR="0" lvl="0" indent="-342900">
              <a:lnSpc>
                <a:spcPct val="115000"/>
              </a:lnSpc>
              <a:spcAft>
                <a:spcPts val="800"/>
              </a:spcAft>
              <a:buFont typeface="Symbol" panose="05050102010706020507" pitchFamily="18" charset="2"/>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Effect on workplace resources (for example, doubling another employee’s workload to account for the accommodation can be an undue hardship)</a:t>
            </a:r>
          </a:p>
          <a:p>
            <a:pPr marL="0" indent="0">
              <a:buNone/>
            </a:pPr>
            <a:endParaRPr lang="en-US" dirty="0"/>
          </a:p>
        </p:txBody>
      </p:sp>
    </p:spTree>
    <p:extLst>
      <p:ext uri="{BB962C8B-B14F-4D97-AF65-F5344CB8AC3E}">
        <p14:creationId xmlns:p14="http://schemas.microsoft.com/office/powerpoint/2010/main" val="13495690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2EB9F-EEFF-822F-91DB-7F64CC98B426}"/>
              </a:ext>
            </a:extLst>
          </p:cNvPr>
          <p:cNvSpPr>
            <a:spLocks noGrp="1"/>
          </p:cNvSpPr>
          <p:nvPr>
            <p:ph type="title"/>
          </p:nvPr>
        </p:nvSpPr>
        <p:spPr/>
        <p:txBody>
          <a:bodyPr/>
          <a:lstStyle/>
          <a:p>
            <a:pPr algn="ctr"/>
            <a:r>
              <a:rPr lang="en-US" b="1" dirty="0">
                <a:solidFill>
                  <a:srgbClr val="C00000"/>
                </a:solidFill>
              </a:rPr>
              <a:t>In 2023 Groff v. </a:t>
            </a:r>
            <a:r>
              <a:rPr lang="en-US" b="1" dirty="0" err="1">
                <a:solidFill>
                  <a:srgbClr val="C00000"/>
                </a:solidFill>
              </a:rPr>
              <a:t>DeJoy</a:t>
            </a:r>
            <a:r>
              <a:rPr lang="en-US" b="1" dirty="0">
                <a:solidFill>
                  <a:srgbClr val="C00000"/>
                </a:solidFill>
              </a:rPr>
              <a:t> Changed “Undue Hardship” BIG TIME</a:t>
            </a:r>
          </a:p>
        </p:txBody>
      </p:sp>
      <p:sp>
        <p:nvSpPr>
          <p:cNvPr id="3" name="Content Placeholder 2">
            <a:extLst>
              <a:ext uri="{FF2B5EF4-FFF2-40B4-BE49-F238E27FC236}">
                <a16:creationId xmlns:a16="http://schemas.microsoft.com/office/drawing/2014/main" id="{50CFB8C3-1B80-4701-0E53-E1C8AEDF8494}"/>
              </a:ext>
            </a:extLst>
          </p:cNvPr>
          <p:cNvSpPr>
            <a:spLocks noGrp="1"/>
          </p:cNvSpPr>
          <p:nvPr>
            <p:ph idx="1"/>
          </p:nvPr>
        </p:nvSpPr>
        <p:spPr/>
        <p:txBody>
          <a:bodyPr/>
          <a:lstStyle/>
          <a:p>
            <a:pPr marL="0" indent="0">
              <a:buNone/>
            </a:pPr>
            <a:r>
              <a:rPr lang="en-US" dirty="0"/>
              <a:t>Cast of Characters:  Gerald Groff, USPS postal worker and </a:t>
            </a:r>
            <a:r>
              <a:rPr lang="en-US" sz="2800" dirty="0">
                <a:effectLst/>
                <a:latin typeface="Aptos" panose="020B0004020202020204" pitchFamily="34" charset="0"/>
                <a:ea typeface="Aptos" panose="020B0004020202020204" pitchFamily="34" charset="0"/>
                <a:cs typeface="Times New Roman" panose="02020603050405020304" pitchFamily="18" charset="0"/>
              </a:rPr>
              <a:t>“evangelical Christian and former missionary,” and Louis </a:t>
            </a:r>
            <a:r>
              <a:rPr lang="en-US" sz="2800" dirty="0" err="1">
                <a:effectLst/>
                <a:latin typeface="Aptos" panose="020B0004020202020204" pitchFamily="34" charset="0"/>
                <a:ea typeface="Aptos" panose="020B0004020202020204" pitchFamily="34" charset="0"/>
                <a:cs typeface="Times New Roman" panose="02020603050405020304" pitchFamily="18" charset="0"/>
              </a:rPr>
              <a:t>DeJoy</a:t>
            </a:r>
            <a:r>
              <a:rPr lang="en-US" sz="2800" dirty="0">
                <a:effectLst/>
                <a:latin typeface="Aptos" panose="020B0004020202020204" pitchFamily="34" charset="0"/>
                <a:ea typeface="Aptos" panose="020B0004020202020204" pitchFamily="34" charset="0"/>
                <a:cs typeface="Times New Roman" panose="02020603050405020304" pitchFamily="18" charset="0"/>
              </a:rPr>
              <a:t>, USPS Postmaster General</a:t>
            </a:r>
          </a:p>
          <a:p>
            <a:pPr marL="0" indent="0">
              <a:buNone/>
            </a:pPr>
            <a:r>
              <a:rPr lang="en-US" dirty="0">
                <a:latin typeface="Aptos" panose="020B0004020202020204" pitchFamily="34" charset="0"/>
                <a:cs typeface="Times New Roman" panose="02020603050405020304" pitchFamily="18" charset="0"/>
              </a:rPr>
              <a:t>The Issue:  Sundays off for religious purposes</a:t>
            </a:r>
          </a:p>
          <a:p>
            <a:pPr marL="0" indent="0">
              <a:buNone/>
            </a:pPr>
            <a:r>
              <a:rPr lang="en-US" dirty="0">
                <a:latin typeface="Aptos" panose="020B0004020202020204" pitchFamily="34" charset="0"/>
                <a:cs typeface="Times New Roman" panose="02020603050405020304" pitchFamily="18" charset="0"/>
              </a:rPr>
              <a:t>“Undue Hardship”?  More than a “de </a:t>
            </a:r>
            <a:r>
              <a:rPr lang="en-US" dirty="0" err="1">
                <a:latin typeface="Aptos" panose="020B0004020202020204" pitchFamily="34" charset="0"/>
                <a:cs typeface="Times New Roman" panose="02020603050405020304" pitchFamily="18" charset="0"/>
              </a:rPr>
              <a:t>minimus</a:t>
            </a:r>
            <a:r>
              <a:rPr lang="en-US" dirty="0">
                <a:latin typeface="Aptos" panose="020B0004020202020204" pitchFamily="34" charset="0"/>
                <a:cs typeface="Times New Roman" panose="02020603050405020304" pitchFamily="18" charset="0"/>
              </a:rPr>
              <a:t>” cost</a:t>
            </a:r>
          </a:p>
          <a:p>
            <a:pPr marL="0" indent="0">
              <a:buNone/>
            </a:pPr>
            <a:r>
              <a:rPr lang="en-US" dirty="0">
                <a:latin typeface="Aptos" panose="020B0004020202020204" pitchFamily="34" charset="0"/>
                <a:cs typeface="Times New Roman" panose="02020603050405020304" pitchFamily="18" charset="0"/>
              </a:rPr>
              <a:t>Sundays off?  Raises labor union issues and hurts employee morale.  So, no deal—and Groff quits and sues.</a:t>
            </a:r>
          </a:p>
          <a:p>
            <a:pPr marL="0" indent="0">
              <a:buNone/>
            </a:pPr>
            <a:r>
              <a:rPr lang="en-US" dirty="0">
                <a:latin typeface="Aptos" panose="020B0004020202020204" pitchFamily="34" charset="0"/>
                <a:cs typeface="Times New Roman" panose="02020603050405020304" pitchFamily="18" charset="0"/>
              </a:rPr>
              <a:t>Months later, the U. S. Supreme Court overrules the lower courts and “clarifies” the “undue hardship” standard.</a:t>
            </a:r>
          </a:p>
          <a:p>
            <a:pPr marL="0" indent="0">
              <a:buNone/>
            </a:pPr>
            <a:endParaRPr lang="en-US" dirty="0"/>
          </a:p>
        </p:txBody>
      </p:sp>
    </p:spTree>
    <p:extLst>
      <p:ext uri="{BB962C8B-B14F-4D97-AF65-F5344CB8AC3E}">
        <p14:creationId xmlns:p14="http://schemas.microsoft.com/office/powerpoint/2010/main" val="18059505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BDB3-DC4D-CC98-4B44-52653654E62D}"/>
              </a:ext>
            </a:extLst>
          </p:cNvPr>
          <p:cNvSpPr>
            <a:spLocks noGrp="1"/>
          </p:cNvSpPr>
          <p:nvPr>
            <p:ph type="title"/>
          </p:nvPr>
        </p:nvSpPr>
        <p:spPr/>
        <p:txBody>
          <a:bodyPr/>
          <a:lstStyle/>
          <a:p>
            <a:pPr algn="ctr"/>
            <a:r>
              <a:rPr lang="en-US" b="1" dirty="0">
                <a:solidFill>
                  <a:srgbClr val="C00000"/>
                </a:solidFill>
              </a:rPr>
              <a:t>Meet the Supreme Court’s “Reinterpreted” Undue Hardship Standard</a:t>
            </a:r>
          </a:p>
        </p:txBody>
      </p:sp>
      <p:sp>
        <p:nvSpPr>
          <p:cNvPr id="3" name="Content Placeholder 2">
            <a:extLst>
              <a:ext uri="{FF2B5EF4-FFF2-40B4-BE49-F238E27FC236}">
                <a16:creationId xmlns:a16="http://schemas.microsoft.com/office/drawing/2014/main" id="{E7E4806A-CEB8-6103-856D-EFAE939F8747}"/>
              </a:ext>
            </a:extLst>
          </p:cNvPr>
          <p:cNvSpPr>
            <a:spLocks noGrp="1"/>
          </p:cNvSpPr>
          <p:nvPr>
            <p:ph idx="1"/>
          </p:nvPr>
        </p:nvSpPr>
        <p:spPr>
          <a:xfrm>
            <a:off x="838200" y="1825625"/>
            <a:ext cx="10515600" cy="4667250"/>
          </a:xfrm>
        </p:spPr>
        <p:txBody>
          <a:bodyPr>
            <a:normAutofit fontScale="77500" lnSpcReduction="20000"/>
          </a:bodyPr>
          <a:lstStyle/>
          <a:p>
            <a:pPr marL="0" marR="0">
              <a:lnSpc>
                <a:spcPct val="115000"/>
              </a:lnSpc>
              <a:spcAft>
                <a:spcPts val="800"/>
              </a:spcAft>
            </a:pPr>
            <a:r>
              <a:rPr lang="en-US" sz="3100" kern="100" dirty="0">
                <a:effectLst/>
                <a:latin typeface="Aptos" panose="020B0004020202020204" pitchFamily="34" charset="0"/>
                <a:ea typeface="Aptos" panose="020B0004020202020204" pitchFamily="34" charset="0"/>
                <a:cs typeface="Times New Roman" panose="02020603050405020304" pitchFamily="18" charset="0"/>
              </a:rPr>
              <a:t>“’Undue hardship’ is shown </a:t>
            </a:r>
            <a:r>
              <a:rPr lang="en-US" sz="3100" b="1" kern="100" dirty="0">
                <a:effectLst/>
                <a:latin typeface="Aptos" panose="020B0004020202020204" pitchFamily="34" charset="0"/>
                <a:ea typeface="Aptos" panose="020B0004020202020204" pitchFamily="34" charset="0"/>
                <a:cs typeface="Times New Roman" panose="02020603050405020304" pitchFamily="18" charset="0"/>
              </a:rPr>
              <a:t>when a burden is substantial in the overall context of an employer’s business.”   </a:t>
            </a:r>
            <a:endParaRPr lang="en-US" sz="3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3100" kern="100" dirty="0">
                <a:effectLst/>
                <a:latin typeface="Aptos" panose="020B0004020202020204" pitchFamily="34" charset="0"/>
                <a:ea typeface="Aptos" panose="020B0004020202020204" pitchFamily="34" charset="0"/>
                <a:cs typeface="Times New Roman" panose="02020603050405020304" pitchFamily="18" charset="0"/>
              </a:rPr>
              <a:t>“Courts must apply the test to take into account all relevant factors in the case at hand, including the particular accommodations at issue and their practical impact </a:t>
            </a:r>
            <a:r>
              <a:rPr lang="en-US" sz="3100" b="1" kern="100" dirty="0">
                <a:effectLst/>
                <a:latin typeface="Aptos" panose="020B0004020202020204" pitchFamily="34" charset="0"/>
                <a:ea typeface="Aptos" panose="020B0004020202020204" pitchFamily="34" charset="0"/>
                <a:cs typeface="Times New Roman" panose="02020603050405020304" pitchFamily="18" charset="0"/>
              </a:rPr>
              <a:t>in light of the nature, size and operating costs of an employer.”</a:t>
            </a:r>
            <a:endParaRPr lang="en-US" sz="3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en-US" sz="3100" kern="100" dirty="0">
                <a:effectLst/>
                <a:latin typeface="Aptos" panose="020B0004020202020204" pitchFamily="34" charset="0"/>
                <a:ea typeface="Aptos" panose="020B0004020202020204" pitchFamily="34" charset="0"/>
                <a:cs typeface="Times New Roman" panose="02020603050405020304" pitchFamily="18" charset="0"/>
              </a:rPr>
              <a:t>In other words, the Supreme Court required the USPS employers to analyze “undue hardship” in the context of how it would affect the entire USPS—not just the Post Office where DeGroff worked.  In 2023, the USPS had 525, 469 career employees and 114,623 non-career employees, operating from 33,621 postal facilities. </a:t>
            </a:r>
          </a:p>
          <a:p>
            <a:pPr marL="0" indent="0">
              <a:buNone/>
            </a:pPr>
            <a:endParaRPr lang="en-US" dirty="0"/>
          </a:p>
        </p:txBody>
      </p:sp>
    </p:spTree>
    <p:extLst>
      <p:ext uri="{BB962C8B-B14F-4D97-AF65-F5344CB8AC3E}">
        <p14:creationId xmlns:p14="http://schemas.microsoft.com/office/powerpoint/2010/main" val="38824458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9599-BB49-2F58-A34B-9B4258CFAE51}"/>
              </a:ext>
            </a:extLst>
          </p:cNvPr>
          <p:cNvSpPr>
            <a:spLocks noGrp="1"/>
          </p:cNvSpPr>
          <p:nvPr>
            <p:ph type="title"/>
          </p:nvPr>
        </p:nvSpPr>
        <p:spPr/>
        <p:txBody>
          <a:bodyPr/>
          <a:lstStyle/>
          <a:p>
            <a:pPr algn="ctr"/>
            <a:r>
              <a:rPr lang="en-US" b="1" dirty="0">
                <a:solidFill>
                  <a:srgbClr val="C00000"/>
                </a:solidFill>
              </a:rPr>
              <a:t>What Does This Mean For the Fire Service?</a:t>
            </a:r>
          </a:p>
        </p:txBody>
      </p:sp>
      <p:sp>
        <p:nvSpPr>
          <p:cNvPr id="3" name="Content Placeholder 2">
            <a:extLst>
              <a:ext uri="{FF2B5EF4-FFF2-40B4-BE49-F238E27FC236}">
                <a16:creationId xmlns:a16="http://schemas.microsoft.com/office/drawing/2014/main" id="{1D3C9864-A609-BAB1-F087-0FD12E68A11A}"/>
              </a:ext>
            </a:extLst>
          </p:cNvPr>
          <p:cNvSpPr>
            <a:spLocks noGrp="1"/>
          </p:cNvSpPr>
          <p:nvPr>
            <p:ph idx="1"/>
          </p:nvPr>
        </p:nvSpPr>
        <p:spPr/>
        <p:txBody>
          <a:bodyPr/>
          <a:lstStyle/>
          <a:p>
            <a:pPr>
              <a:lnSpc>
                <a:spcPct val="115000"/>
              </a:lnSpc>
              <a:spcAft>
                <a:spcPts val="800"/>
              </a:spcAft>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If your fire department is part of a local government, the analysis of “undue hardship” will be based on the “nature, size and operating costs” of that local government—not just the fire department. </a:t>
            </a:r>
          </a:p>
          <a:p>
            <a:pPr>
              <a:lnSpc>
                <a:spcPct val="115000"/>
              </a:lnSpc>
              <a:spcAft>
                <a:spcPts val="800"/>
              </a:spcAft>
            </a:pPr>
            <a:r>
              <a:rPr lang="en-US" sz="3200" b="1" kern="100" dirty="0">
                <a:latin typeface="Aptos" panose="020B0004020202020204" pitchFamily="34" charset="0"/>
                <a:ea typeface="Aptos" panose="020B0004020202020204" pitchFamily="34" charset="0"/>
                <a:cs typeface="Times New Roman" panose="02020603050405020304" pitchFamily="18" charset="0"/>
              </a:rPr>
              <a:t>If another agency that’s part of your local government (PD, Parks and Rec, Public Works, etc.) has done it, your “undue hardship” argument will be uphill.</a:t>
            </a:r>
          </a:p>
          <a:p>
            <a:pPr marL="0" indent="0">
              <a:lnSpc>
                <a:spcPct val="115000"/>
              </a:lnSpc>
              <a:spcAft>
                <a:spcPts val="800"/>
              </a:spcAft>
              <a:buNone/>
            </a:pP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927483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30D33-44D6-E3B5-ABBC-26C109B39B06}"/>
              </a:ext>
            </a:extLst>
          </p:cNvPr>
          <p:cNvSpPr>
            <a:spLocks noGrp="1"/>
          </p:cNvSpPr>
          <p:nvPr>
            <p:ph type="title"/>
          </p:nvPr>
        </p:nvSpPr>
        <p:spPr/>
        <p:txBody>
          <a:bodyPr/>
          <a:lstStyle/>
          <a:p>
            <a:pPr algn="ctr"/>
            <a:r>
              <a:rPr lang="en-US" b="1" dirty="0">
                <a:solidFill>
                  <a:srgbClr val="C00000"/>
                </a:solidFill>
              </a:rPr>
              <a:t>And Watch Out for Knucklehead Behavior!</a:t>
            </a:r>
          </a:p>
        </p:txBody>
      </p:sp>
      <p:sp>
        <p:nvSpPr>
          <p:cNvPr id="3" name="Content Placeholder 2">
            <a:extLst>
              <a:ext uri="{FF2B5EF4-FFF2-40B4-BE49-F238E27FC236}">
                <a16:creationId xmlns:a16="http://schemas.microsoft.com/office/drawing/2014/main" id="{C837EC9D-C0A8-80F6-AB8C-E099E0885FED}"/>
              </a:ext>
            </a:extLst>
          </p:cNvPr>
          <p:cNvSpPr>
            <a:spLocks noGrp="1"/>
          </p:cNvSpPr>
          <p:nvPr>
            <p:ph idx="1"/>
          </p:nvPr>
        </p:nvSpPr>
        <p:spPr>
          <a:xfrm>
            <a:off x="838200" y="1690688"/>
            <a:ext cx="10515600" cy="4486275"/>
          </a:xfrm>
        </p:spPr>
        <p:txBody>
          <a:bodyPr/>
          <a:lstStyle/>
          <a:p>
            <a:pPr marL="0" marR="0">
              <a:lnSpc>
                <a:spcPct val="115000"/>
              </a:lnSpc>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Two members of Katy's work team were pregnant. Sometime after Katy told Biff (her boss) that she was giving IVF a third try, Biff visited Katy’s office suite and, apparently after looking at the two pregnant women and Katy, said he was “going to have to change the water in here.” Not long afterward, at a meeting that Katy attended, Biff told the attendees, “No one else on [Katy’s] team is allowed to get pregnant.”</a:t>
            </a:r>
          </a:p>
          <a:p>
            <a:pPr marL="0" marR="0">
              <a:lnSpc>
                <a:spcPct val="115000"/>
              </a:lnSpc>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Biff admitted that he made both comments.</a:t>
            </a:r>
          </a:p>
          <a:p>
            <a:pPr marL="0" indent="0">
              <a:buNone/>
            </a:pPr>
            <a:endParaRPr lang="en-US" dirty="0"/>
          </a:p>
        </p:txBody>
      </p:sp>
    </p:spTree>
    <p:extLst>
      <p:ext uri="{BB962C8B-B14F-4D97-AF65-F5344CB8AC3E}">
        <p14:creationId xmlns:p14="http://schemas.microsoft.com/office/powerpoint/2010/main" val="12549392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3376-E848-BE3A-71C3-AB17C993D458}"/>
              </a:ext>
            </a:extLst>
          </p:cNvPr>
          <p:cNvSpPr>
            <a:spLocks noGrp="1"/>
          </p:cNvSpPr>
          <p:nvPr>
            <p:ph type="title"/>
          </p:nvPr>
        </p:nvSpPr>
        <p:spPr>
          <a:xfrm>
            <a:off x="838200" y="365125"/>
            <a:ext cx="10515600" cy="2139950"/>
          </a:xfrm>
        </p:spPr>
        <p:txBody>
          <a:bodyPr>
            <a:normAutofit fontScale="90000"/>
          </a:bodyPr>
          <a:lstStyle/>
          <a:p>
            <a:pPr marL="0" marR="0" algn="ctr">
              <a:lnSpc>
                <a:spcPts val="4800"/>
              </a:lnSpc>
              <a:spcAft>
                <a:spcPts val="800"/>
              </a:spcAft>
            </a:pPr>
            <a:r>
              <a:rPr lang="en-US" sz="4400" kern="1800" spc="25"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Eighth Circuit Rules States May Challenge</a:t>
            </a:r>
            <a:br>
              <a:rPr lang="en-US" sz="20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br>
            <a:r>
              <a:rPr lang="en-US" sz="4400" kern="1800" spc="25"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PWFA’s Inclusion of Abortion as a ‘Related Medical Condition’</a:t>
            </a:r>
            <a:br>
              <a:rPr lang="en-US" sz="20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D5AFBDE-31B0-28EA-1AAB-23FA0C63A683}"/>
              </a:ext>
            </a:extLst>
          </p:cNvPr>
          <p:cNvSpPr>
            <a:spLocks noGrp="1"/>
          </p:cNvSpPr>
          <p:nvPr>
            <p:ph idx="1"/>
          </p:nvPr>
        </p:nvSpPr>
        <p:spPr>
          <a:xfrm>
            <a:off x="838200" y="2257424"/>
            <a:ext cx="10515600" cy="3990975"/>
          </a:xfrm>
        </p:spPr>
        <p:txBody>
          <a:bodyPr>
            <a:normAutofit lnSpcReduction="10000"/>
          </a:bodyPr>
          <a:lstStyle/>
          <a:p>
            <a:pPr marL="0" indent="0">
              <a:buNone/>
            </a:pPr>
            <a:r>
              <a:rPr lang="en-US" sz="2200" kern="100" spc="10" dirty="0">
                <a:solidFill>
                  <a:srgbClr val="002856"/>
                </a:solidFill>
                <a:effectLst/>
                <a:latin typeface="Arial" panose="020B0604020202020204" pitchFamily="34" charset="0"/>
                <a:ea typeface="Aptos" panose="020B0004020202020204" pitchFamily="34" charset="0"/>
                <a:cs typeface="Times New Roman" panose="02020603050405020304" pitchFamily="18" charset="0"/>
              </a:rPr>
              <a:t>On February 20, 2025, the U.S. Court of Appeals for the Eighth Circuit ruled that seventeen states—Alabama, Arkansas, Florida, Georgia, Idaho, Indiana, Iowa, Kansas, Missouri, Nebraska, North Dakota, Oklahoma, South Carolina, South Dakota, Tennessee, Utah, and West Virginia—had standing to challenge parts of the PWFA related to reasonable accommodations for employees seeking an abortion.</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2200" kern="100" spc="10" dirty="0">
                <a:solidFill>
                  <a:srgbClr val="002856"/>
                </a:solidFill>
                <a:effectLst/>
                <a:latin typeface="Arial" panose="020B0604020202020204" pitchFamily="34" charset="0"/>
                <a:ea typeface="Aptos" panose="020B0004020202020204" pitchFamily="34" charset="0"/>
                <a:cs typeface="Times New Roman" panose="02020603050405020304" pitchFamily="18" charset="0"/>
              </a:rPr>
              <a:t>The PWFA requires employers to provide reasonable accommodations for employees with pregnancy-related health conditions, </a:t>
            </a:r>
            <a:r>
              <a:rPr lang="en-US" sz="2200" b="1" kern="100" spc="10" dirty="0">
                <a:solidFill>
                  <a:srgbClr val="002856"/>
                </a:solidFill>
                <a:effectLst/>
                <a:latin typeface="Arial" panose="020B0604020202020204" pitchFamily="34" charset="0"/>
                <a:ea typeface="Aptos" panose="020B0004020202020204" pitchFamily="34" charset="0"/>
                <a:cs typeface="Times New Roman" panose="02020603050405020304" pitchFamily="18" charset="0"/>
              </a:rPr>
              <a:t>which include miscarriage, stillbirth, and abortion under the final rule.</a:t>
            </a:r>
            <a:r>
              <a:rPr lang="en-US" sz="2200" kern="100" spc="10" dirty="0">
                <a:solidFill>
                  <a:srgbClr val="002856"/>
                </a:solidFill>
                <a:effectLst/>
                <a:latin typeface="Arial" panose="020B0604020202020204" pitchFamily="34" charset="0"/>
                <a:ea typeface="Aptos" panose="020B0004020202020204" pitchFamily="34" charset="0"/>
                <a:cs typeface="Times New Roman" panose="02020603050405020304" pitchFamily="18" charset="0"/>
              </a:rPr>
              <a:t> In the lawsuit, the states argued that the EEOC exceeded its authority in how it defined “pregnancy-related health definitions.” The states claimed the PWFA regulations would hinder their ability to regulate abortions and their interests in maintaining a pro-life message in dealing with state employees. The states also argued the PWFA regulations would subject them to economic harm because of compliance costs.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36662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2E71-92D3-6A86-B0BE-6252BD0BAB42}"/>
              </a:ext>
            </a:extLst>
          </p:cNvPr>
          <p:cNvSpPr>
            <a:spLocks noGrp="1"/>
          </p:cNvSpPr>
          <p:nvPr>
            <p:ph type="title"/>
          </p:nvPr>
        </p:nvSpPr>
        <p:spPr>
          <a:xfrm>
            <a:off x="838200" y="1000125"/>
            <a:ext cx="10515600" cy="690563"/>
          </a:xfrm>
        </p:spPr>
        <p:txBody>
          <a:bodyPr>
            <a:normAutofit fontScale="90000"/>
          </a:bodyPr>
          <a:lstStyle/>
          <a:p>
            <a:pPr marL="0" marR="0" algn="ctr">
              <a:lnSpc>
                <a:spcPct val="115000"/>
              </a:lnSpc>
              <a:spcAft>
                <a:spcPts val="800"/>
              </a:spcAft>
            </a:pPr>
            <a:r>
              <a:rPr lang="en-US" sz="44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DOJ ends discrimination investigation into Mo. FD with no indication of findings</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62FF2398-44FF-18F9-A480-8B4F80BF05B5}"/>
              </a:ext>
            </a:extLst>
          </p:cNvPr>
          <p:cNvPicPr>
            <a:picLocks noGrp="1" noChangeAspect="1"/>
          </p:cNvPicPr>
          <p:nvPr>
            <p:ph idx="1"/>
          </p:nvPr>
        </p:nvPicPr>
        <p:blipFill>
          <a:blip r:embed="rId2"/>
          <a:stretch>
            <a:fillRect/>
          </a:stretch>
        </p:blipFill>
        <p:spPr>
          <a:xfrm>
            <a:off x="2228850" y="1971675"/>
            <a:ext cx="7724775" cy="4248150"/>
          </a:xfrm>
          <a:prstGeom prst="rect">
            <a:avLst/>
          </a:prstGeom>
        </p:spPr>
      </p:pic>
    </p:spTree>
    <p:extLst>
      <p:ext uri="{BB962C8B-B14F-4D97-AF65-F5344CB8AC3E}">
        <p14:creationId xmlns:p14="http://schemas.microsoft.com/office/powerpoint/2010/main" val="21522812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66961-52A9-AC18-7C2F-8ABDE1282689}"/>
              </a:ext>
            </a:extLst>
          </p:cNvPr>
          <p:cNvSpPr>
            <a:spLocks noGrp="1"/>
          </p:cNvSpPr>
          <p:nvPr>
            <p:ph type="title"/>
          </p:nvPr>
        </p:nvSpPr>
        <p:spPr/>
        <p:txBody>
          <a:bodyPr/>
          <a:lstStyle/>
          <a:p>
            <a:pPr algn="ctr"/>
            <a:r>
              <a:rPr lang="en-US" b="1" dirty="0">
                <a:solidFill>
                  <a:srgbClr val="C00000"/>
                </a:solidFill>
              </a:rPr>
              <a:t>Resources – Pregnancy, Childbirth and Nursing Accommodations</a:t>
            </a:r>
          </a:p>
        </p:txBody>
      </p:sp>
      <p:sp>
        <p:nvSpPr>
          <p:cNvPr id="3" name="Content Placeholder 2">
            <a:extLst>
              <a:ext uri="{FF2B5EF4-FFF2-40B4-BE49-F238E27FC236}">
                <a16:creationId xmlns:a16="http://schemas.microsoft.com/office/drawing/2014/main" id="{B5BBBDA7-14E1-C66A-7370-CFBE87815CED}"/>
              </a:ext>
            </a:extLst>
          </p:cNvPr>
          <p:cNvSpPr>
            <a:spLocks noGrp="1"/>
          </p:cNvSpPr>
          <p:nvPr>
            <p:ph idx="1"/>
          </p:nvPr>
        </p:nvSpPr>
        <p:spPr/>
        <p:txBody>
          <a:bodyPr>
            <a:normAutofit lnSpcReduction="10000"/>
          </a:bodyPr>
          <a:lstStyle/>
          <a:p>
            <a:pPr marL="0" marR="0">
              <a:lnSpc>
                <a:spcPct val="115000"/>
              </a:lnSpc>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Accommodations for Pregnancy, Childbirth and Related Health Conditions</a:t>
            </a:r>
          </a:p>
          <a:p>
            <a:pPr marL="0" marR="0">
              <a:lnSpc>
                <a:spcPct val="115000"/>
              </a:lnSpc>
              <a:spcAft>
                <a:spcPts val="800"/>
              </a:spcAft>
            </a:pPr>
            <a:r>
              <a:rPr lang="en-US" sz="2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https://static1.squarespace.com/static/65b0410bb0e9346f1200dab0/t/66df4f2b1db8e94a8bd0bef6/1725910832177/Accommodations+for+Pregnancy%2C+Childbirth+and+Related+Health++Conditions++with+photos.pdf</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dirty="0">
                <a:hlinkClick r:id="rId3"/>
              </a:rPr>
              <a:t>https://www.pregnantatwork.org/wp-content/uploads/Talking-About-Your-Pump-National-Guide.pdf</a:t>
            </a:r>
            <a:endParaRPr lang="en-US" dirty="0"/>
          </a:p>
          <a:p>
            <a:pPr marL="0" marR="0" indent="0">
              <a:lnSpc>
                <a:spcPct val="115000"/>
              </a:lnSpc>
              <a:spcAft>
                <a:spcPts val="800"/>
              </a:spcAft>
              <a:buNone/>
            </a:pPr>
            <a:endParaRPr lang="en-US" dirty="0"/>
          </a:p>
        </p:txBody>
      </p:sp>
    </p:spTree>
    <p:extLst>
      <p:ext uri="{BB962C8B-B14F-4D97-AF65-F5344CB8AC3E}">
        <p14:creationId xmlns:p14="http://schemas.microsoft.com/office/powerpoint/2010/main" val="38564604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B64DF-D3C8-588F-97FB-09F547E9A1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4A52E9A-CCED-3A00-B6FF-21B707C53037}"/>
              </a:ext>
            </a:extLst>
          </p:cNvPr>
          <p:cNvSpPr>
            <a:spLocks noGrp="1"/>
          </p:cNvSpPr>
          <p:nvPr>
            <p:ph idx="1"/>
          </p:nvPr>
        </p:nvSpPr>
        <p:spPr>
          <a:xfrm>
            <a:off x="838200" y="1223889"/>
            <a:ext cx="10515600" cy="4953074"/>
          </a:xfrm>
        </p:spPr>
        <p:txBody>
          <a:bodyPr/>
          <a:lstStyle/>
          <a:p>
            <a:pPr marR="0" indent="0" algn="ctr">
              <a:lnSpc>
                <a:spcPct val="115000"/>
              </a:lnSpc>
              <a:spcAft>
                <a:spcPts val="800"/>
              </a:spcAft>
              <a:buNone/>
            </a:pPr>
            <a:r>
              <a:rPr lang="en-US" sz="72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Title VII Religious Accommodation is Tricky</a:t>
            </a:r>
            <a:endParaRPr lang="en-US" sz="72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7442905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81EE5-1710-2F51-7832-EA7BFADCCA5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33CD030-2CE0-E32A-1F29-4A6D698D50FF}"/>
              </a:ext>
            </a:extLst>
          </p:cNvPr>
          <p:cNvSpPr>
            <a:spLocks noGrp="1"/>
          </p:cNvSpPr>
          <p:nvPr>
            <p:ph idx="1"/>
          </p:nvPr>
        </p:nvSpPr>
        <p:spPr>
          <a:xfrm>
            <a:off x="838200" y="1097280"/>
            <a:ext cx="10515600" cy="5079683"/>
          </a:xfrm>
        </p:spPr>
        <p:txBody>
          <a:bodyPr/>
          <a:lstStyle/>
          <a:p>
            <a:pPr marL="0" indent="0">
              <a:buNone/>
              <a:defRPr/>
            </a:pPr>
            <a:r>
              <a:rPr lang="en-US" sz="4400" dirty="0"/>
              <a:t>“Religious beliefs need not be acceptable, logical, consistent or comprehensible to others in order to merit First Amendment protection.”</a:t>
            </a:r>
          </a:p>
          <a:p>
            <a:pPr marL="0" indent="0">
              <a:buNone/>
              <a:defRPr/>
            </a:pPr>
            <a:endParaRPr lang="en-US" sz="800" dirty="0"/>
          </a:p>
          <a:p>
            <a:pPr marL="0" indent="0">
              <a:buNone/>
              <a:defRPr/>
            </a:pPr>
            <a:r>
              <a:rPr lang="en-US" sz="3200" dirty="0"/>
              <a:t>     					Justice Anthony Kennedy, 			 	 			in </a:t>
            </a:r>
            <a:r>
              <a:rPr lang="en-US" sz="3200" u="sng" dirty="0"/>
              <a:t>Church of </a:t>
            </a:r>
            <a:r>
              <a:rPr lang="en-US" sz="3200" u="sng" dirty="0" err="1"/>
              <a:t>Lukumi</a:t>
            </a:r>
            <a:r>
              <a:rPr lang="en-US" sz="3200" u="sng" dirty="0"/>
              <a:t> </a:t>
            </a:r>
            <a:r>
              <a:rPr lang="en-US" sz="3200" u="sng" dirty="0" err="1"/>
              <a:t>Babalu</a:t>
            </a:r>
            <a:r>
              <a:rPr lang="en-US" sz="3200" u="sng" dirty="0"/>
              <a:t> v.</a:t>
            </a:r>
            <a:r>
              <a:rPr lang="en-US" sz="3200" dirty="0"/>
              <a:t> 			 			</a:t>
            </a:r>
            <a:r>
              <a:rPr lang="en-US" sz="3200" u="sng" dirty="0"/>
              <a:t>City of Hialeah, FL</a:t>
            </a:r>
            <a:r>
              <a:rPr lang="en-US" sz="3200" dirty="0"/>
              <a:t>, 508 U.S. 			 	 		520 (1993)</a:t>
            </a:r>
          </a:p>
          <a:p>
            <a:pPr marL="0" indent="0">
              <a:buNone/>
            </a:pPr>
            <a:endParaRPr lang="en-US" dirty="0"/>
          </a:p>
        </p:txBody>
      </p:sp>
    </p:spTree>
    <p:extLst>
      <p:ext uri="{BB962C8B-B14F-4D97-AF65-F5344CB8AC3E}">
        <p14:creationId xmlns:p14="http://schemas.microsoft.com/office/powerpoint/2010/main" val="12040964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BBF10-70DE-E129-2448-3531B8AA4D8E}"/>
              </a:ext>
            </a:extLst>
          </p:cNvPr>
          <p:cNvSpPr>
            <a:spLocks noGrp="1"/>
          </p:cNvSpPr>
          <p:nvPr>
            <p:ph type="title"/>
          </p:nvPr>
        </p:nvSpPr>
        <p:spPr>
          <a:xfrm>
            <a:off x="838200" y="365125"/>
            <a:ext cx="10515600" cy="1984180"/>
          </a:xfrm>
        </p:spPr>
        <p:txBody>
          <a:bodyPr>
            <a:noAutofit/>
          </a:bodyPr>
          <a:lstStyle/>
          <a:p>
            <a:pPr algn="ctr"/>
            <a:r>
              <a:rPr lang="en-US" sz="4800" b="1" dirty="0">
                <a:solidFill>
                  <a:srgbClr val="C00000"/>
                </a:solidFill>
              </a:rPr>
              <a:t>Religious Discrimination Complaints Are Up</a:t>
            </a:r>
          </a:p>
        </p:txBody>
      </p:sp>
      <p:sp>
        <p:nvSpPr>
          <p:cNvPr id="3" name="Content Placeholder 2">
            <a:extLst>
              <a:ext uri="{FF2B5EF4-FFF2-40B4-BE49-F238E27FC236}">
                <a16:creationId xmlns:a16="http://schemas.microsoft.com/office/drawing/2014/main" id="{925B09C3-016C-A04E-9208-CFF952A70BEE}"/>
              </a:ext>
            </a:extLst>
          </p:cNvPr>
          <p:cNvSpPr>
            <a:spLocks noGrp="1"/>
          </p:cNvSpPr>
          <p:nvPr>
            <p:ph idx="1"/>
          </p:nvPr>
        </p:nvSpPr>
        <p:spPr>
          <a:xfrm>
            <a:off x="838200" y="2349305"/>
            <a:ext cx="10515600" cy="3827658"/>
          </a:xfrm>
        </p:spPr>
        <p:txBody>
          <a:bodyPr>
            <a:normAutofit fontScale="92500"/>
          </a:bodyPr>
          <a:lstStyle/>
          <a:p>
            <a:pPr marL="0" marR="0" indent="0">
              <a:lnSpc>
                <a:spcPct val="107000"/>
              </a:lnSpc>
              <a:spcBef>
                <a:spcPts val="0"/>
              </a:spcBef>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EEOC complaints alleging religious discrimination, harassment and denial of reasonable accommodations for religious needs have skyrocketed almost 700% from 2,111 cases in 2021 to 13,814 cases in 2022, involving turned-down accommodation requests and forced participation in employer-required religious meetings, prayer circles and other practices that conflict with some workers’ own religious beliefs and practices.</a:t>
            </a:r>
          </a:p>
          <a:p>
            <a:pPr marL="0" indent="0">
              <a:buNone/>
            </a:pPr>
            <a:endParaRPr lang="en-US" dirty="0"/>
          </a:p>
        </p:txBody>
      </p:sp>
    </p:spTree>
    <p:extLst>
      <p:ext uri="{BB962C8B-B14F-4D97-AF65-F5344CB8AC3E}">
        <p14:creationId xmlns:p14="http://schemas.microsoft.com/office/powerpoint/2010/main" val="7890253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27A1-026C-E5E2-352A-0D4A825B79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3B3521-F775-A82D-EE28-E754AB3B8D31}"/>
              </a:ext>
            </a:extLst>
          </p:cNvPr>
          <p:cNvSpPr>
            <a:spLocks noGrp="1"/>
          </p:cNvSpPr>
          <p:nvPr>
            <p:ph idx="1"/>
          </p:nvPr>
        </p:nvSpPr>
        <p:spPr>
          <a:xfrm>
            <a:off x="838200" y="1041009"/>
            <a:ext cx="10515600" cy="5451865"/>
          </a:xfrm>
        </p:spPr>
        <p:txBody>
          <a:bodyPr>
            <a:normAutofit fontScale="92500"/>
          </a:bodyPr>
          <a:lstStyle/>
          <a:p>
            <a:pPr marL="0" marR="0" indent="0">
              <a:lnSpc>
                <a:spcPct val="115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Since religion is protected by Title VII, “reasonable accommodation” and “undue hardship” govern religion in the workplace.</a:t>
            </a:r>
          </a:p>
          <a:p>
            <a:pPr marL="0" marR="0">
              <a:lnSpc>
                <a:spcPct val="115000"/>
              </a:lnSpc>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An employer cannot question the </a:t>
            </a:r>
            <a:r>
              <a:rPr lang="en-US" sz="2800" b="1" i="1" kern="100" dirty="0">
                <a:effectLst/>
                <a:latin typeface="Aptos" panose="020B0004020202020204" pitchFamily="34" charset="0"/>
                <a:ea typeface="Aptos" panose="020B0004020202020204" pitchFamily="34" charset="0"/>
                <a:cs typeface="Times New Roman" panose="02020603050405020304" pitchFamily="18" charset="0"/>
              </a:rPr>
              <a:t>validity</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of a religious belief. It doesn’t matter that an employee’s religious denomination or leaders do not follow or endorse the employee’s particular belief.</a:t>
            </a:r>
          </a:p>
          <a:p>
            <a:pPr marL="0" marR="0">
              <a:lnSpc>
                <a:spcPct val="115000"/>
              </a:lnSpc>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a:latin typeface="Aptos" panose="020B0004020202020204" pitchFamily="34" charset="0"/>
                <a:ea typeface="Aptos" panose="020B0004020202020204" pitchFamily="34" charset="0"/>
                <a:cs typeface="Times New Roman" panose="02020603050405020304" pitchFamily="18" charset="0"/>
              </a:rPr>
              <a:t>And an </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employee doesn’t have to prove the religious practice or belief is an express requirement of the employee’s religion. The employer should engage in the interactive process to determine if the religious belief is indeed sincerely held and reasonable accommodation is in order.  </a:t>
            </a:r>
          </a:p>
          <a:p>
            <a:pPr marL="0" indent="0">
              <a:buNone/>
            </a:pPr>
            <a:endParaRPr lang="en-US" dirty="0"/>
          </a:p>
        </p:txBody>
      </p:sp>
    </p:spTree>
    <p:extLst>
      <p:ext uri="{BB962C8B-B14F-4D97-AF65-F5344CB8AC3E}">
        <p14:creationId xmlns:p14="http://schemas.microsoft.com/office/powerpoint/2010/main" val="33031513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F16AC-CA8C-E4A2-1919-C23BEA979592}"/>
              </a:ext>
            </a:extLst>
          </p:cNvPr>
          <p:cNvSpPr>
            <a:spLocks noGrp="1"/>
          </p:cNvSpPr>
          <p:nvPr>
            <p:ph type="title"/>
          </p:nvPr>
        </p:nvSpPr>
        <p:spPr>
          <a:xfrm>
            <a:off x="838200" y="787791"/>
            <a:ext cx="10515600" cy="1350498"/>
          </a:xfrm>
        </p:spPr>
        <p:txBody>
          <a:bodyPr>
            <a:noAutofit/>
          </a:bodyPr>
          <a:lstStyle/>
          <a:p>
            <a:pPr algn="ctr"/>
            <a:r>
              <a:rPr lang="en-US" sz="2800" b="1" kern="100" dirty="0">
                <a:effectLst/>
                <a:latin typeface="Aptos" panose="020B0004020202020204" pitchFamily="34" charset="0"/>
                <a:ea typeface="Aptos" panose="020B0004020202020204" pitchFamily="34" charset="0"/>
                <a:cs typeface="Times New Roman" panose="02020603050405020304" pitchFamily="18" charset="0"/>
              </a:rPr>
              <a:t>Can an employer require an employee seeking a religious accommodation to produce a letter from a religious leader verifying an employee’s religious belief?  </a:t>
            </a: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3AF8541-9256-B4ED-99D6-2A80759E4A3C}"/>
              </a:ext>
            </a:extLst>
          </p:cNvPr>
          <p:cNvSpPr>
            <a:spLocks noGrp="1"/>
          </p:cNvSpPr>
          <p:nvPr>
            <p:ph idx="1"/>
          </p:nvPr>
        </p:nvSpPr>
        <p:spPr>
          <a:xfrm>
            <a:off x="838200" y="2250831"/>
            <a:ext cx="10515600" cy="3926132"/>
          </a:xfrm>
        </p:spPr>
        <p:txBody>
          <a:bodyPr>
            <a:normAutofit lnSpcReduction="10000"/>
          </a:bodyPr>
          <a:lstStyle/>
          <a:p>
            <a:pPr marL="0" marR="0">
              <a:lnSpc>
                <a:spcPct val="115000"/>
              </a:lnSpc>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The EEOC sued Center One/Capital Management (October, 2024), alleging that in October 2016, a Center One employee, a practitioner of Messianic Judaism, requested a reasonable accommodation of his religious belief requiring abstaining from work on religious observance days. </a:t>
            </a:r>
          </a:p>
          <a:p>
            <a:pPr marL="0" marR="0">
              <a:lnSpc>
                <a:spcPct val="115000"/>
              </a:lnSpc>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According to the EEOC, Center One refused to grant the employee a schedule modification to observe religious holidays because he was unable to provide a certification from a religious leader or religious organization supporting his request. Instead, the company imposed disciplinary points against the employee for his religious-based absences.  </a:t>
            </a:r>
            <a:r>
              <a:rPr lang="en-US" sz="2400" b="1" kern="100" dirty="0">
                <a:effectLst/>
                <a:latin typeface="Aptos" panose="020B0004020202020204" pitchFamily="34" charset="0"/>
                <a:ea typeface="Aptos" panose="020B0004020202020204" pitchFamily="34" charset="0"/>
                <a:cs typeface="Times New Roman" panose="02020603050405020304" pitchFamily="18" charset="0"/>
              </a:rPr>
              <a:t>Violation of Title VII?</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969347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26B0-93AD-4A99-BFED-8D3D13D32971}"/>
              </a:ext>
            </a:extLst>
          </p:cNvPr>
          <p:cNvSpPr>
            <a:spLocks noGrp="1"/>
          </p:cNvSpPr>
          <p:nvPr>
            <p:ph type="title"/>
          </p:nvPr>
        </p:nvSpPr>
        <p:spPr>
          <a:xfrm>
            <a:off x="838200" y="773723"/>
            <a:ext cx="10515600" cy="916965"/>
          </a:xfrm>
        </p:spPr>
        <p:txBody>
          <a:bodyPr>
            <a:noAutofit/>
          </a:bodyPr>
          <a:lstStyle/>
          <a:p>
            <a:pPr algn="ctr"/>
            <a:r>
              <a:rPr lang="en-US" sz="2800" b="1" kern="100" dirty="0">
                <a:effectLst/>
                <a:latin typeface="Aptos" panose="020B0004020202020204" pitchFamily="34" charset="0"/>
                <a:ea typeface="Aptos" panose="020B0004020202020204" pitchFamily="34" charset="0"/>
                <a:cs typeface="Times New Roman" panose="02020603050405020304" pitchFamily="18" charset="0"/>
              </a:rPr>
              <a:t>Can a health care worker refuse both COVID vaccination and the employer’s accommodation alternative of weekly COVID testing on religious grounds?</a:t>
            </a: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EECA9FDA-2F13-79EC-90CB-B4517E6393B9}"/>
              </a:ext>
            </a:extLst>
          </p:cNvPr>
          <p:cNvSpPr>
            <a:spLocks noGrp="1"/>
          </p:cNvSpPr>
          <p:nvPr>
            <p:ph idx="1"/>
          </p:nvPr>
        </p:nvSpPr>
        <p:spPr>
          <a:xfrm>
            <a:off x="838200" y="2025747"/>
            <a:ext cx="10515600" cy="4467127"/>
          </a:xfrm>
        </p:spPr>
        <p:txBody>
          <a:bodyPr>
            <a:normAutofit lnSpcReduction="10000"/>
          </a:bodyPr>
          <a:lstStyle/>
          <a:p>
            <a:pPr marL="0" marR="0">
              <a:lnSpc>
                <a:spcPct val="115000"/>
              </a:lnSpc>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In Jackson v. Methodist Health Services, after Jackson declined both the COVID vaccination and the alternative--weekly COVID testing—proposed by Methodist on the grounds that the weekly test was not an acceptable accommodation.  Methodist placed her on unpaid leave, and ultimately discharged her..  </a:t>
            </a:r>
          </a:p>
          <a:p>
            <a:pPr marL="0" marR="0">
              <a:lnSpc>
                <a:spcPct val="115000"/>
              </a:lnSpc>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The 7</a:t>
            </a:r>
            <a:r>
              <a:rPr lang="en-US" sz="28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Circuit Court of Appeals dismissed her religious-discrimination lawsuit, ruling that Methodist’s alternative accommodation—weekly testing—was a “reasonable accommodation.” </a:t>
            </a:r>
          </a:p>
          <a:p>
            <a:pPr marL="0" indent="0">
              <a:buNone/>
            </a:pPr>
            <a:endParaRPr lang="en-US" dirty="0"/>
          </a:p>
        </p:txBody>
      </p:sp>
    </p:spTree>
    <p:extLst>
      <p:ext uri="{BB962C8B-B14F-4D97-AF65-F5344CB8AC3E}">
        <p14:creationId xmlns:p14="http://schemas.microsoft.com/office/powerpoint/2010/main" val="24685479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13793-E263-3164-7C7D-4530D206D0B5}"/>
              </a:ext>
            </a:extLst>
          </p:cNvPr>
          <p:cNvSpPr>
            <a:spLocks noGrp="1"/>
          </p:cNvSpPr>
          <p:nvPr>
            <p:ph type="title"/>
          </p:nvPr>
        </p:nvSpPr>
        <p:spPr>
          <a:xfrm>
            <a:off x="838200" y="365125"/>
            <a:ext cx="10515600" cy="968375"/>
          </a:xfrm>
        </p:spPr>
        <p:txBody>
          <a:bodyPr>
            <a:noAutofit/>
          </a:bodyPr>
          <a:lstStyle/>
          <a:p>
            <a:pPr algn="ctr"/>
            <a:r>
              <a:rPr lang="en-US" sz="3600" b="1" dirty="0" err="1">
                <a:solidFill>
                  <a:srgbClr val="C00000"/>
                </a:solidFill>
              </a:rPr>
              <a:t>Melino</a:t>
            </a:r>
            <a:r>
              <a:rPr lang="en-US" sz="3600" b="1" dirty="0">
                <a:solidFill>
                  <a:srgbClr val="C00000"/>
                </a:solidFill>
              </a:rPr>
              <a:t> v. Boston Medical Center – 1</a:t>
            </a:r>
            <a:r>
              <a:rPr lang="en-US" sz="3600" b="1" baseline="30000" dirty="0">
                <a:solidFill>
                  <a:srgbClr val="C00000"/>
                </a:solidFill>
              </a:rPr>
              <a:t>st</a:t>
            </a:r>
            <a:r>
              <a:rPr lang="en-US" sz="3600" b="1" dirty="0">
                <a:solidFill>
                  <a:srgbClr val="C00000"/>
                </a:solidFill>
              </a:rPr>
              <a:t> Circuit Court of Appeals – 29 January 2025</a:t>
            </a:r>
          </a:p>
        </p:txBody>
      </p:sp>
      <p:sp>
        <p:nvSpPr>
          <p:cNvPr id="3" name="Content Placeholder 2">
            <a:extLst>
              <a:ext uri="{FF2B5EF4-FFF2-40B4-BE49-F238E27FC236}">
                <a16:creationId xmlns:a16="http://schemas.microsoft.com/office/drawing/2014/main" id="{B35D8A92-200B-826D-E52E-AFE1ABF29D08}"/>
              </a:ext>
            </a:extLst>
          </p:cNvPr>
          <p:cNvSpPr>
            <a:spLocks noGrp="1"/>
          </p:cNvSpPr>
          <p:nvPr>
            <p:ph idx="1"/>
          </p:nvPr>
        </p:nvSpPr>
        <p:spPr>
          <a:xfrm>
            <a:off x="838200" y="1447800"/>
            <a:ext cx="10515600" cy="4962525"/>
          </a:xfrm>
        </p:spPr>
        <p:txBody>
          <a:bodyPr>
            <a:noAutofit/>
          </a:bodyPr>
          <a:lstStyle/>
          <a:p>
            <a:pPr marL="0" marR="0">
              <a:lnSpc>
                <a:spcPct val="115000"/>
              </a:lnSpc>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RN Alexandra </a:t>
            </a: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Melino</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sued her former employer, Boston Medical Center (BMC), alleging violations of Title VII of the Civil Rights Act and Massachusetts General Laws by denying her request for a religious exemption from BMC's COVID-19 vaccination mandate.</a:t>
            </a:r>
          </a:p>
          <a:p>
            <a:pPr marL="0" marR="0">
              <a:lnSpc>
                <a:spcPct val="115000"/>
              </a:lnSpc>
              <a:spcAft>
                <a:spcPts val="800"/>
              </a:spcAft>
            </a:pP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Melino's</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primary duties involved direct patient care in critical units. During the pandemic, BMC converted several units to COVID-19 units and faced significant staffing challenges due to the virus. BMC implemented a vaccination policy based on CDC recommendations to mitigate the risk of COVID-19 transmission among staff and patients.</a:t>
            </a:r>
          </a:p>
          <a:p>
            <a:pPr marL="0" marR="0">
              <a:lnSpc>
                <a:spcPct val="115000"/>
              </a:lnSpc>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The United States District Court for the District of Massachusetts granted summary judgment to BMC, holding that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Melino's</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requested exemption would impose undue hardship on the hospital</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The court found that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Melino</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could not work remotely, could not work in-person unvaccinated without risking patient safety, and that any feasible accommodation would impose substantial costs on BMC</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The Court of Appeals upheld the District Court decision</a:t>
            </a:r>
          </a:p>
          <a:p>
            <a:pPr marL="0" indent="0">
              <a:buNone/>
            </a:pPr>
            <a:endParaRPr lang="en-US" sz="2000" dirty="0"/>
          </a:p>
        </p:txBody>
      </p:sp>
    </p:spTree>
    <p:extLst>
      <p:ext uri="{BB962C8B-B14F-4D97-AF65-F5344CB8AC3E}">
        <p14:creationId xmlns:p14="http://schemas.microsoft.com/office/powerpoint/2010/main" val="266767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A8783-A953-8D66-BD90-223878412455}"/>
              </a:ext>
            </a:extLst>
          </p:cNvPr>
          <p:cNvSpPr>
            <a:spLocks noGrp="1"/>
          </p:cNvSpPr>
          <p:nvPr>
            <p:ph type="title"/>
          </p:nvPr>
        </p:nvSpPr>
        <p:spPr>
          <a:xfrm>
            <a:off x="838200" y="821933"/>
            <a:ext cx="10515600" cy="868755"/>
          </a:xfrm>
        </p:spPr>
        <p:txBody>
          <a:bodyPr>
            <a:normAutofit fontScale="90000"/>
          </a:bodyPr>
          <a:lstStyle/>
          <a:p>
            <a:pPr marL="0" marR="0" algn="ctr">
              <a:lnSpc>
                <a:spcPct val="107000"/>
              </a:lnSpc>
              <a:spcAft>
                <a:spcPts val="800"/>
              </a:spcAft>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LA County Fire Makes Partial Concession to Lifeguard on Raising Pride Flag</a:t>
            </a:r>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E24D6BF-D5EF-B7DC-CC79-5CD86C14F559}"/>
              </a:ext>
            </a:extLst>
          </p:cNvPr>
          <p:cNvSpPr>
            <a:spLocks noGrp="1"/>
          </p:cNvSpPr>
          <p:nvPr>
            <p:ph idx="1"/>
          </p:nvPr>
        </p:nvSpPr>
        <p:spPr>
          <a:xfrm>
            <a:off x="838200" y="1690688"/>
            <a:ext cx="10515600" cy="4895047"/>
          </a:xfrm>
        </p:spPr>
        <p:txBody>
          <a:bodyPr>
            <a:normAutofit lnSpcReduction="10000"/>
          </a:bodyPr>
          <a:lstStyle/>
          <a:p>
            <a:pPr marL="0" indent="0">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(May 2024) The Los Angeles County Fire Department lifeguard captain who filed suit last month challenging a mandate that he raise the Progress Pride Flag during Pride Month, has received a partial accommodation. </a:t>
            </a:r>
          </a:p>
          <a:p>
            <a:pPr marL="0" indent="0">
              <a:buNone/>
            </a:pPr>
            <a:endParaRPr lang="en-US" sz="8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Captain Jeffrey Little filed suit alleging that the county withdrew a religion-based accommodation, and found him to have violated the county’s Policy of equity.</a:t>
            </a:r>
          </a:p>
          <a:p>
            <a:pPr marL="0" indent="0">
              <a:buNone/>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Aft>
                <a:spcPts val="800"/>
              </a:spcAft>
              <a:buNone/>
            </a:pPr>
            <a:r>
              <a:rPr lang="en-US" kern="100" dirty="0">
                <a:latin typeface="Calibri" panose="020F0502020204030204" pitchFamily="34" charset="0"/>
                <a:ea typeface="Calibri" panose="020F0502020204030204" pitchFamily="34" charset="0"/>
                <a:cs typeface="Times New Roman" panose="02020603050405020304" pitchFamily="18" charset="0"/>
              </a:rPr>
              <a:t>T</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he county granted Captain Little an accommodation from having to personally raise the Progress Pride Flag, but would have to ensure that subordinates raise the flag.</a:t>
            </a:r>
          </a:p>
          <a:p>
            <a:pPr marL="0" indent="0">
              <a:buNone/>
            </a:pPr>
            <a:endParaRPr lang="en-US" dirty="0"/>
          </a:p>
        </p:txBody>
      </p:sp>
    </p:spTree>
    <p:extLst>
      <p:ext uri="{BB962C8B-B14F-4D97-AF65-F5344CB8AC3E}">
        <p14:creationId xmlns:p14="http://schemas.microsoft.com/office/powerpoint/2010/main" val="41318825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82359-E37E-460B-D2ED-2576BBD255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BDA12F-BD43-9F55-2522-C9222071B03B}"/>
              </a:ext>
            </a:extLst>
          </p:cNvPr>
          <p:cNvSpPr>
            <a:spLocks noGrp="1"/>
          </p:cNvSpPr>
          <p:nvPr>
            <p:ph idx="1"/>
          </p:nvPr>
        </p:nvSpPr>
        <p:spPr>
          <a:xfrm>
            <a:off x="838200" y="1280160"/>
            <a:ext cx="10515600" cy="4896803"/>
          </a:xfrm>
        </p:spPr>
        <p:txBody>
          <a:bodyPr/>
          <a:lstStyle/>
          <a:p>
            <a:pPr marL="0" marR="0" indent="0" algn="ctr">
              <a:lnSpc>
                <a:spcPct val="115000"/>
              </a:lnSpc>
              <a:spcAft>
                <a:spcPts val="800"/>
              </a:spcAft>
              <a:buNone/>
            </a:pPr>
            <a:r>
              <a:rPr lang="en-US" sz="72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What about firefighter COVID vaccination mandates?</a:t>
            </a:r>
            <a:endParaRPr lang="en-US" sz="72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95511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7DE2-4379-61BF-D7BF-8B5248B598D4}"/>
              </a:ext>
            </a:extLst>
          </p:cNvPr>
          <p:cNvSpPr>
            <a:spLocks noGrp="1"/>
          </p:cNvSpPr>
          <p:nvPr>
            <p:ph type="title"/>
          </p:nvPr>
        </p:nvSpPr>
        <p:spPr>
          <a:xfrm>
            <a:off x="838200" y="809625"/>
            <a:ext cx="10515600" cy="881063"/>
          </a:xfrm>
        </p:spPr>
        <p:txBody>
          <a:bodyPr>
            <a:normAutofit/>
          </a:bodyPr>
          <a:lstStyle/>
          <a:p>
            <a:endParaRPr lang="en-US" dirty="0"/>
          </a:p>
        </p:txBody>
      </p:sp>
      <p:sp>
        <p:nvSpPr>
          <p:cNvPr id="3" name="Content Placeholder 2">
            <a:extLst>
              <a:ext uri="{FF2B5EF4-FFF2-40B4-BE49-F238E27FC236}">
                <a16:creationId xmlns:a16="http://schemas.microsoft.com/office/drawing/2014/main" id="{A216C106-09A3-9ABE-ECE3-40FD47DC5E2F}"/>
              </a:ext>
            </a:extLst>
          </p:cNvPr>
          <p:cNvSpPr>
            <a:spLocks noGrp="1"/>
          </p:cNvSpPr>
          <p:nvPr>
            <p:ph idx="1"/>
          </p:nvPr>
        </p:nvSpPr>
        <p:spPr>
          <a:xfrm>
            <a:off x="838200" y="1228725"/>
            <a:ext cx="10515600" cy="4948238"/>
          </a:xfrm>
        </p:spPr>
        <p:txBody>
          <a:bodyPr>
            <a:normAutofit fontScale="92500"/>
          </a:bodyPr>
          <a:lstStyle/>
          <a:p>
            <a:pPr marL="0" marR="0" indent="0">
              <a:lnSpc>
                <a:spcPct val="115000"/>
              </a:lnSpc>
              <a:spcAft>
                <a:spcPts val="800"/>
              </a:spcAft>
              <a:buNone/>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KANSAS CITY, Mo. 24 January 2025 — The U.S Department of Justice has ended its investigation into discriminatory employment practices at the Kansas City Fire Department three and a half years after it began in response to a </a:t>
            </a:r>
            <a:r>
              <a:rPr lang="en-US" sz="2400" b="1" u="sng" kern="100" dirty="0">
                <a:effectLst/>
                <a:latin typeface="Aptos" panose="020B0004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Kansas City Star series </a:t>
            </a:r>
            <a:r>
              <a:rPr lang="en-US" sz="2400" b="1" kern="100" dirty="0">
                <a:effectLst/>
                <a:latin typeface="Aptos" panose="020B0004020202020204" pitchFamily="34" charset="0"/>
                <a:ea typeface="Aptos" panose="020B0004020202020204" pitchFamily="34" charset="0"/>
                <a:cs typeface="Times New Roman" panose="02020603050405020304" pitchFamily="18" charset="0"/>
              </a:rPr>
              <a:t>outlining longstanding discrimination within department ranks.</a:t>
            </a:r>
          </a:p>
          <a:p>
            <a:pPr marL="0" marR="0" indent="0">
              <a:lnSpc>
                <a:spcPct val="115000"/>
              </a:lnSpc>
              <a:spcAft>
                <a:spcPts val="800"/>
              </a:spcAft>
              <a:buNone/>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The city legal department was notified of the decision in a letter dated Jan. 21, a day after President Donald Trump was sworn in to his second non-consecutive term. It’s unclear whether the timing was coincidental.</a:t>
            </a:r>
          </a:p>
          <a:p>
            <a:pPr marL="0" marR="0" indent="0">
              <a:lnSpc>
                <a:spcPct val="115000"/>
              </a:lnSpc>
              <a:spcAft>
                <a:spcPts val="800"/>
              </a:spcAft>
              <a:buNone/>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New leadership at the Justice Department put a freeze on civil rights litigation this week and suggested that it might reconsider existing agreements with police departments negotiated by the Biden administration, the Associated Press reported.</a:t>
            </a:r>
          </a:p>
          <a:p>
            <a:pPr marL="0" indent="0">
              <a:buNone/>
            </a:pPr>
            <a:endParaRPr lang="en-US" dirty="0"/>
          </a:p>
        </p:txBody>
      </p:sp>
      <p:sp>
        <p:nvSpPr>
          <p:cNvPr id="5" name="Rectangle 2">
            <a:extLst>
              <a:ext uri="{FF2B5EF4-FFF2-40B4-BE49-F238E27FC236}">
                <a16:creationId xmlns:a16="http://schemas.microsoft.com/office/drawing/2014/main" id="{B25DDA09-B6FB-E09C-3204-8F53910B31AA}"/>
              </a:ext>
            </a:extLst>
          </p:cNvPr>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6342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D10B1-F811-951C-961E-391B0918F645}"/>
              </a:ext>
            </a:extLst>
          </p:cNvPr>
          <p:cNvSpPr>
            <a:spLocks noGrp="1"/>
          </p:cNvSpPr>
          <p:nvPr>
            <p:ph type="title"/>
          </p:nvPr>
        </p:nvSpPr>
        <p:spPr/>
        <p:txBody>
          <a:bodyPr/>
          <a:lstStyle/>
          <a:p>
            <a:pPr algn="ctr"/>
            <a:r>
              <a:rPr lang="en-US" sz="4400" b="1"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Spokane, WA – Mandatory Vaccination of Firefighters and Religious Objections</a:t>
            </a:r>
            <a:endParaRPr lang="en-US" b="1" dirty="0">
              <a:solidFill>
                <a:srgbClr val="C00000"/>
              </a:solidFill>
            </a:endParaRPr>
          </a:p>
        </p:txBody>
      </p:sp>
      <p:sp>
        <p:nvSpPr>
          <p:cNvPr id="3" name="Content Placeholder 2">
            <a:extLst>
              <a:ext uri="{FF2B5EF4-FFF2-40B4-BE49-F238E27FC236}">
                <a16:creationId xmlns:a16="http://schemas.microsoft.com/office/drawing/2014/main" id="{09191A77-DDB9-B1F6-64BE-460AD8366584}"/>
              </a:ext>
            </a:extLst>
          </p:cNvPr>
          <p:cNvSpPr>
            <a:spLocks noGrp="1"/>
          </p:cNvSpPr>
          <p:nvPr>
            <p:ph idx="1"/>
          </p:nvPr>
        </p:nvSpPr>
        <p:spPr/>
        <p:txBody>
          <a:bodyPr>
            <a:normAutofit lnSpcReduction="10000"/>
          </a:bodyPr>
          <a:lstStyle/>
          <a:p>
            <a:r>
              <a:rPr lang="en-US" kern="100" dirty="0">
                <a:effectLst/>
                <a:latin typeface="Aptos" panose="020B0004020202020204" pitchFamily="34" charset="0"/>
                <a:ea typeface="Aptos" panose="020B0004020202020204" pitchFamily="34" charset="0"/>
                <a:cs typeface="Times New Roman" panose="02020603050405020304" pitchFamily="18" charset="0"/>
              </a:rPr>
              <a:t>The State of Washington prohibited “any Health Care Provider from failing to be fully vaccinated against COVID-19 after October 18, 2021.  Washington’s prohibition also required a “sincerely held religious belief” accommodation to be granted “in some cases”</a:t>
            </a:r>
          </a:p>
          <a:p>
            <a:r>
              <a:rPr lang="en-US" kern="100" dirty="0">
                <a:effectLst/>
                <a:latin typeface="Aptos" panose="020B0004020202020204" pitchFamily="34" charset="0"/>
                <a:ea typeface="Aptos" panose="020B0004020202020204" pitchFamily="34" charset="0"/>
                <a:cs typeface="Times New Roman" panose="02020603050405020304" pitchFamily="18" charset="0"/>
              </a:rPr>
              <a:t>Spokane firefighters were required to be licensed EMTs or paramedics, and so were considered “Health Care Providers” for purposes of COVID vaccinations.  Spokane created a framework to evaluate exemption/accommodation requests, but after considering individual requests, decided that accommodating firefighters with religious objections would impose an “undue hardship.”  Subsequently, firefighters who refused the COVID -19 vaccination were terminated.</a:t>
            </a:r>
          </a:p>
          <a:p>
            <a:pPr marL="0" indent="0">
              <a:buNone/>
            </a:pPr>
            <a:endParaRPr lang="en-US" dirty="0"/>
          </a:p>
        </p:txBody>
      </p:sp>
    </p:spTree>
    <p:extLst>
      <p:ext uri="{BB962C8B-B14F-4D97-AF65-F5344CB8AC3E}">
        <p14:creationId xmlns:p14="http://schemas.microsoft.com/office/powerpoint/2010/main" val="17526035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186A-E1B5-1E81-DDA7-8F36932F216F}"/>
              </a:ext>
            </a:extLst>
          </p:cNvPr>
          <p:cNvSpPr>
            <a:spLocks noGrp="1"/>
          </p:cNvSpPr>
          <p:nvPr>
            <p:ph type="title"/>
          </p:nvPr>
        </p:nvSpPr>
        <p:spPr/>
        <p:txBody>
          <a:bodyPr/>
          <a:lstStyle/>
          <a:p>
            <a:pPr algn="ctr"/>
            <a:r>
              <a:rPr lang="en-US" sz="4400" b="1"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Spokane, WA – Mandatory Vaccination of Firefighters and Religious Objections</a:t>
            </a:r>
            <a:endParaRPr lang="en-US" b="1" dirty="0">
              <a:solidFill>
                <a:srgbClr val="C00000"/>
              </a:solidFill>
            </a:endParaRPr>
          </a:p>
        </p:txBody>
      </p:sp>
      <p:sp>
        <p:nvSpPr>
          <p:cNvPr id="3" name="Content Placeholder 2">
            <a:extLst>
              <a:ext uri="{FF2B5EF4-FFF2-40B4-BE49-F238E27FC236}">
                <a16:creationId xmlns:a16="http://schemas.microsoft.com/office/drawing/2014/main" id="{CB681C6A-1645-80F3-1D30-660EBA4F1A69}"/>
              </a:ext>
            </a:extLst>
          </p:cNvPr>
          <p:cNvSpPr>
            <a:spLocks noGrp="1"/>
          </p:cNvSpPr>
          <p:nvPr>
            <p:ph idx="1"/>
          </p:nvPr>
        </p:nvSpPr>
        <p:spPr/>
        <p:txBody>
          <a:bodyPr>
            <a:normAutofit lnSpcReduction="10000"/>
          </a:bodyPr>
          <a:lstStyle/>
          <a:p>
            <a:r>
              <a:rPr lang="en-US" sz="2300" kern="100" dirty="0">
                <a:effectLst/>
                <a:latin typeface="Aptos" panose="020B0004020202020204" pitchFamily="34" charset="0"/>
                <a:ea typeface="Aptos" panose="020B0004020202020204" pitchFamily="34" charset="0"/>
                <a:cs typeface="Times New Roman" panose="02020603050405020304" pitchFamily="18" charset="0"/>
              </a:rPr>
              <a:t>Spokane continued to call on neighboring fire department for mutual aid assistance.  Those neighboring departments granted COVID-19 religious accommodations.  The terminated firefighters argued that, through mutual aid response, Spokane “implemented a vaccine policy from which it exempted certain firefighters based on a secular criterion—being a member of a neighboring department—while holding Spokane firefighters who objected to vaccination on purely religious grounds to a higher standard.’</a:t>
            </a:r>
          </a:p>
          <a:p>
            <a:r>
              <a:rPr lang="en-US" sz="2300" kern="100" dirty="0">
                <a:effectLst/>
                <a:latin typeface="Aptos" panose="020B0004020202020204" pitchFamily="34" charset="0"/>
                <a:ea typeface="Aptos" panose="020B0004020202020204" pitchFamily="34" charset="0"/>
                <a:cs typeface="Times New Roman" panose="02020603050405020304" pitchFamily="18" charset="0"/>
              </a:rPr>
              <a:t>The terminated firefighters lost in district court, but the 9</a:t>
            </a:r>
            <a:r>
              <a:rPr lang="en-US" sz="23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sz="2300" kern="100" dirty="0">
                <a:effectLst/>
                <a:latin typeface="Aptos" panose="020B0004020202020204" pitchFamily="34" charset="0"/>
                <a:ea typeface="Aptos" panose="020B0004020202020204" pitchFamily="34" charset="0"/>
                <a:cs typeface="Times New Roman" panose="02020603050405020304" pitchFamily="18" charset="0"/>
              </a:rPr>
              <a:t> Circuit Count of Appeals ruled that Spokane’s vaccination policy was discriminatory because it was not “generally applicable”—"</a:t>
            </a:r>
            <a:r>
              <a:rPr lang="en-US" sz="2300" i="1" kern="100" dirty="0">
                <a:effectLst/>
                <a:latin typeface="Aptos" panose="020B0004020202020204" pitchFamily="34" charset="0"/>
                <a:ea typeface="Aptos" panose="020B0004020202020204" pitchFamily="34" charset="0"/>
                <a:cs typeface="Times New Roman" panose="02020603050405020304" pitchFamily="18" charset="0"/>
              </a:rPr>
              <a:t>If the secular category of “firefighters from neighboring departments” is exempt from Spokane’s policy, then the Free Exercise Clause mandates that religious objectors be granted equivalent accommodation.”  (June, 2024)</a:t>
            </a:r>
            <a:endParaRPr lang="en-US" sz="23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300" kern="100" dirty="0">
                <a:effectLst/>
                <a:latin typeface="Aptos" panose="020B0004020202020204" pitchFamily="34" charset="0"/>
                <a:ea typeface="Aptos" panose="020B0004020202020204" pitchFamily="34" charset="0"/>
                <a:cs typeface="Times New Roman" panose="02020603050405020304" pitchFamily="18" charset="0"/>
              </a:rPr>
              <a:t>The 9</a:t>
            </a:r>
            <a:r>
              <a:rPr lang="en-US" sz="23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sz="2300" kern="100" dirty="0">
                <a:effectLst/>
                <a:latin typeface="Aptos" panose="020B0004020202020204" pitchFamily="34" charset="0"/>
                <a:ea typeface="Aptos" panose="020B0004020202020204" pitchFamily="34" charset="0"/>
                <a:cs typeface="Times New Roman" panose="02020603050405020304" pitchFamily="18" charset="0"/>
              </a:rPr>
              <a:t> Circuit’s decision sends the case back to district court for a full hearing.</a:t>
            </a:r>
          </a:p>
          <a:p>
            <a:endParaRPr lang="en-US" dirty="0"/>
          </a:p>
        </p:txBody>
      </p:sp>
    </p:spTree>
    <p:extLst>
      <p:ext uri="{BB962C8B-B14F-4D97-AF65-F5344CB8AC3E}">
        <p14:creationId xmlns:p14="http://schemas.microsoft.com/office/powerpoint/2010/main" val="29117325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A23C-689F-54EC-C928-EDDC70E5D8DE}"/>
              </a:ext>
            </a:extLst>
          </p:cNvPr>
          <p:cNvSpPr>
            <a:spLocks noGrp="1"/>
          </p:cNvSpPr>
          <p:nvPr>
            <p:ph type="title"/>
          </p:nvPr>
        </p:nvSpPr>
        <p:spPr>
          <a:xfrm>
            <a:off x="680321" y="753228"/>
            <a:ext cx="10673479" cy="1080938"/>
          </a:xfrm>
        </p:spPr>
        <p:txBody>
          <a:bodyPr>
            <a:normAutofit/>
          </a:bodyPr>
          <a:lstStyle/>
          <a:p>
            <a:pPr algn="ctr"/>
            <a:r>
              <a:rPr lang="en-US" b="1" dirty="0">
                <a:solidFill>
                  <a:srgbClr val="C00000"/>
                </a:solidFill>
              </a:rPr>
              <a:t>Religious Accommodation—Firefighter Beards?</a:t>
            </a:r>
          </a:p>
        </p:txBody>
      </p:sp>
      <p:sp>
        <p:nvSpPr>
          <p:cNvPr id="3" name="Content Placeholder 2">
            <a:extLst>
              <a:ext uri="{FF2B5EF4-FFF2-40B4-BE49-F238E27FC236}">
                <a16:creationId xmlns:a16="http://schemas.microsoft.com/office/drawing/2014/main" id="{5BFB6E3E-595B-6BBD-128F-8463694514D2}"/>
              </a:ext>
            </a:extLst>
          </p:cNvPr>
          <p:cNvSpPr>
            <a:spLocks noGrp="1"/>
          </p:cNvSpPr>
          <p:nvPr>
            <p:ph idx="1"/>
          </p:nvPr>
        </p:nvSpPr>
        <p:spPr>
          <a:xfrm>
            <a:off x="838200" y="1477108"/>
            <a:ext cx="10515600" cy="4699855"/>
          </a:xfrm>
        </p:spPr>
        <p:txBody>
          <a:bodyPr>
            <a:normAutofit/>
          </a:bodyPr>
          <a:lstStyle/>
          <a:p>
            <a:pPr marL="0" indent="0">
              <a:buNone/>
            </a:pPr>
            <a:endParaRPr lang="en-US" sz="3600" dirty="0"/>
          </a:p>
          <a:p>
            <a:pPr marL="0" indent="0">
              <a:buNone/>
            </a:pPr>
            <a:r>
              <a:rPr lang="en-US" sz="3600" dirty="0"/>
              <a:t>After earlier rulings that varied from jurisdiction to jurisdiction, federal courts across the U.S. now generally agree that allowing firefighter beards as a religious accommodation imposes an undue burden on fire department employers by placing them in violation of</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kern="100" dirty="0">
                <a:effectLst/>
                <a:latin typeface="+mj-lt"/>
                <a:ea typeface="Calibri" panose="020F0502020204030204" pitchFamily="34" charset="0"/>
                <a:cs typeface="Times New Roman" panose="02020603050405020304" pitchFamily="18" charset="0"/>
              </a:rPr>
              <a:t>OSHA regulations that prohibit facial hair at the mask interface regardless of fit test results.</a:t>
            </a:r>
            <a:endParaRPr lang="en-US" sz="3600" b="1" dirty="0">
              <a:latin typeface="+mj-lt"/>
            </a:endParaRPr>
          </a:p>
        </p:txBody>
      </p:sp>
    </p:spTree>
    <p:extLst>
      <p:ext uri="{BB962C8B-B14F-4D97-AF65-F5344CB8AC3E}">
        <p14:creationId xmlns:p14="http://schemas.microsoft.com/office/powerpoint/2010/main" val="27552894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C82911-977C-3828-5AB3-F6F83097A1F3}"/>
              </a:ext>
            </a:extLst>
          </p:cNvPr>
          <p:cNvSpPr>
            <a:spLocks noGrp="1"/>
          </p:cNvSpPr>
          <p:nvPr>
            <p:ph idx="1"/>
          </p:nvPr>
        </p:nvSpPr>
        <p:spPr>
          <a:xfrm>
            <a:off x="1162757" y="2942375"/>
            <a:ext cx="9877777" cy="3183787"/>
          </a:xfrm>
        </p:spPr>
        <p:txBody>
          <a:bodyPr/>
          <a:lstStyle/>
          <a:p>
            <a:pPr marL="0" indent="0" algn="l">
              <a:buNone/>
            </a:pPr>
            <a:r>
              <a:rPr lang="en-US" sz="2800" dirty="0">
                <a:solidFill>
                  <a:schemeClr val="tx1"/>
                </a:solidFill>
                <a:latin typeface="-apple-system"/>
              </a:rPr>
              <a:t>(February 2025)  </a:t>
            </a:r>
            <a:r>
              <a:rPr lang="en-US" sz="2800" b="0" i="0" dirty="0">
                <a:solidFill>
                  <a:schemeClr val="tx1"/>
                </a:solidFill>
                <a:effectLst/>
                <a:latin typeface="-apple-system"/>
              </a:rPr>
              <a:t>The US Court of Appeals for the District of Columbia has overturned a decision by a district court that refused to find the District of Columbia Fire Department in contempt for instituting a no beard rule. The procedural history of the case is complicated (it goes back to 2007), </a:t>
            </a:r>
            <a:r>
              <a:rPr lang="en-US" sz="2800" b="1" i="0" dirty="0">
                <a:solidFill>
                  <a:schemeClr val="tx1"/>
                </a:solidFill>
                <a:effectLst/>
                <a:latin typeface="-apple-system"/>
              </a:rPr>
              <a:t>and the court did not rule on the merits of the case.</a:t>
            </a:r>
          </a:p>
          <a:p>
            <a:pPr marL="0" indent="0">
              <a:buNone/>
            </a:pPr>
            <a:endParaRPr lang="en-US" dirty="0"/>
          </a:p>
        </p:txBody>
      </p:sp>
      <p:sp>
        <p:nvSpPr>
          <p:cNvPr id="3" name="Title 2">
            <a:extLst>
              <a:ext uri="{FF2B5EF4-FFF2-40B4-BE49-F238E27FC236}">
                <a16:creationId xmlns:a16="http://schemas.microsoft.com/office/drawing/2014/main" id="{B7383825-211E-C185-A062-7ADBE3FDAA74}"/>
              </a:ext>
            </a:extLst>
          </p:cNvPr>
          <p:cNvSpPr>
            <a:spLocks noGrp="1"/>
          </p:cNvSpPr>
          <p:nvPr>
            <p:ph type="title"/>
          </p:nvPr>
        </p:nvSpPr>
        <p:spPr>
          <a:xfrm>
            <a:off x="609600" y="905346"/>
            <a:ext cx="10972800" cy="1602463"/>
          </a:xfrm>
        </p:spPr>
        <p:txBody>
          <a:bodyPr>
            <a:normAutofit fontScale="90000"/>
          </a:bodyPr>
          <a:lstStyle/>
          <a:p>
            <a:r>
              <a:rPr lang="en-US" b="1" i="0" dirty="0">
                <a:solidFill>
                  <a:srgbClr val="C00000"/>
                </a:solidFill>
                <a:effectLst/>
                <a:latin typeface="-apple-system"/>
                <a:hlinkClick r:id="rId2">
                  <a:extLst>
                    <a:ext uri="{A12FA001-AC4F-418D-AE19-62706E023703}">
                      <ahyp:hlinkClr xmlns:ahyp="http://schemas.microsoft.com/office/drawing/2018/hyperlinkcolor" val="tx"/>
                    </a:ext>
                  </a:extLst>
                </a:hlinkClick>
              </a:rPr>
              <a:t>Appellate Court Sends DC No Beard Rule Case Back to District Court</a:t>
            </a:r>
            <a:br>
              <a:rPr lang="en-US" b="1" i="0" dirty="0">
                <a:solidFill>
                  <a:srgbClr val="8C8F94"/>
                </a:solidFill>
                <a:effectLst/>
                <a:latin typeface="-apple-system"/>
              </a:rPr>
            </a:br>
            <a:endParaRPr lang="en-US" dirty="0"/>
          </a:p>
        </p:txBody>
      </p:sp>
    </p:spTree>
    <p:extLst>
      <p:ext uri="{BB962C8B-B14F-4D97-AF65-F5344CB8AC3E}">
        <p14:creationId xmlns:p14="http://schemas.microsoft.com/office/powerpoint/2010/main" val="37504503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06522-5AE7-48BF-B320-D976816AFC16}"/>
              </a:ext>
            </a:extLst>
          </p:cNvPr>
          <p:cNvSpPr>
            <a:spLocks noGrp="1"/>
          </p:cNvSpPr>
          <p:nvPr>
            <p:ph type="title"/>
          </p:nvPr>
        </p:nvSpPr>
        <p:spPr>
          <a:xfrm>
            <a:off x="838200" y="787791"/>
            <a:ext cx="10515600" cy="1266092"/>
          </a:xfrm>
        </p:spPr>
        <p:txBody>
          <a:bodyPr>
            <a:normAutofit/>
          </a:bodyPr>
          <a:lstStyle/>
          <a:p>
            <a:pPr algn="ctr"/>
            <a:r>
              <a:rPr lang="en-US" sz="2800" b="1" kern="100" dirty="0">
                <a:effectLst/>
                <a:latin typeface="Aptos" panose="020B0004020202020204" pitchFamily="34" charset="0"/>
                <a:ea typeface="Aptos" panose="020B0004020202020204" pitchFamily="34" charset="0"/>
                <a:cs typeface="Times New Roman" panose="02020603050405020304" pitchFamily="18" charset="0"/>
              </a:rPr>
              <a:t>What’s a good process for developing a mutually-agreeable “reasonable religion accommodation” plan?</a:t>
            </a: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CBCE5BB4-11A5-A8EE-1554-5E1D7904841E}"/>
              </a:ext>
            </a:extLst>
          </p:cNvPr>
          <p:cNvSpPr>
            <a:spLocks noGrp="1"/>
          </p:cNvSpPr>
          <p:nvPr>
            <p:ph idx="1"/>
          </p:nvPr>
        </p:nvSpPr>
        <p:spPr>
          <a:xfrm>
            <a:off x="838200" y="2053883"/>
            <a:ext cx="10515600" cy="4123080"/>
          </a:xfrm>
        </p:spPr>
        <p:txBody>
          <a:bodyPr>
            <a:normAutofit/>
          </a:bodyPr>
          <a:lstStyle/>
          <a:p>
            <a:pPr marL="0" marR="0">
              <a:lnSpc>
                <a:spcPct val="115000"/>
              </a:lnSpc>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000" kern="100" dirty="0">
                <a:effectLst/>
                <a:latin typeface="Aptos" panose="020B0004020202020204" pitchFamily="34" charset="0"/>
                <a:ea typeface="Aptos" panose="020B0004020202020204" pitchFamily="34" charset="0"/>
                <a:cs typeface="Times New Roman" panose="02020603050405020304" pitchFamily="18" charset="0"/>
              </a:rPr>
              <a:t>“Tell me about your religious belief and how it relates to your assignment.”</a:t>
            </a:r>
          </a:p>
          <a:p>
            <a:pPr marL="0" marR="0"/>
            <a:r>
              <a:rPr lang="en-US" sz="3000" kern="100" dirty="0">
                <a:effectLst/>
                <a:latin typeface="Aptos" panose="020B0004020202020204" pitchFamily="34" charset="0"/>
                <a:ea typeface="Aptos" panose="020B0004020202020204" pitchFamily="34" charset="0"/>
                <a:cs typeface="Times New Roman" panose="02020603050405020304" pitchFamily="18" charset="0"/>
              </a:rPr>
              <a:t>  “Tell me how you settled on the accommodation(s) you’ve proposed, and how you think it will work.”                                              </a:t>
            </a:r>
          </a:p>
          <a:p>
            <a:pPr marL="0" marR="0">
              <a:lnSpc>
                <a:spcPct val="115000"/>
              </a:lnSpc>
              <a:spcAft>
                <a:spcPts val="800"/>
              </a:spcAft>
            </a:pPr>
            <a:r>
              <a:rPr lang="en-US" sz="3000" kern="100" dirty="0">
                <a:effectLst/>
                <a:latin typeface="Aptos" panose="020B0004020202020204" pitchFamily="34" charset="0"/>
                <a:ea typeface="Aptos" panose="020B0004020202020204" pitchFamily="34" charset="0"/>
                <a:cs typeface="Times New Roman" panose="02020603050405020304" pitchFamily="18" charset="0"/>
              </a:rPr>
              <a:t>   “What problems do you see?  Other proposals or ideas?”</a:t>
            </a:r>
          </a:p>
          <a:p>
            <a:pPr marL="0" marR="0">
              <a:lnSpc>
                <a:spcPct val="115000"/>
              </a:lnSpc>
              <a:spcAft>
                <a:spcPts val="800"/>
              </a:spcAft>
            </a:pPr>
            <a:r>
              <a:rPr lang="en-US" sz="3000" kern="100" dirty="0">
                <a:effectLst/>
                <a:latin typeface="Aptos" panose="020B0004020202020204" pitchFamily="34" charset="0"/>
                <a:ea typeface="Aptos" panose="020B0004020202020204" pitchFamily="34" charset="0"/>
                <a:cs typeface="Times New Roman" panose="02020603050405020304" pitchFamily="18" charset="0"/>
              </a:rPr>
              <a:t>   “Have you considered any alternative accommodations?”</a:t>
            </a:r>
          </a:p>
          <a:p>
            <a:pPr marL="0" indent="0">
              <a:buNone/>
            </a:pPr>
            <a:endParaRPr lang="en-US" dirty="0"/>
          </a:p>
        </p:txBody>
      </p:sp>
    </p:spTree>
    <p:extLst>
      <p:ext uri="{BB962C8B-B14F-4D97-AF65-F5344CB8AC3E}">
        <p14:creationId xmlns:p14="http://schemas.microsoft.com/office/powerpoint/2010/main" val="39994840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5FFF-CC9D-01F8-B075-F7B5505940CA}"/>
              </a:ext>
            </a:extLst>
          </p:cNvPr>
          <p:cNvSpPr>
            <a:spLocks noGrp="1"/>
          </p:cNvSpPr>
          <p:nvPr>
            <p:ph type="title"/>
          </p:nvPr>
        </p:nvSpPr>
        <p:spPr/>
        <p:txBody>
          <a:bodyPr/>
          <a:lstStyle/>
          <a:p>
            <a:pPr algn="ctr"/>
            <a:endParaRPr lang="en-US" b="1" dirty="0">
              <a:solidFill>
                <a:srgbClr val="C00000"/>
              </a:solidFill>
            </a:endParaRPr>
          </a:p>
        </p:txBody>
      </p:sp>
      <p:sp>
        <p:nvSpPr>
          <p:cNvPr id="3" name="Content Placeholder 2">
            <a:extLst>
              <a:ext uri="{FF2B5EF4-FFF2-40B4-BE49-F238E27FC236}">
                <a16:creationId xmlns:a16="http://schemas.microsoft.com/office/drawing/2014/main" id="{41F3FD1E-0E7E-CD3B-340B-4EE90E4CC59F}"/>
              </a:ext>
            </a:extLst>
          </p:cNvPr>
          <p:cNvSpPr>
            <a:spLocks noGrp="1"/>
          </p:cNvSpPr>
          <p:nvPr>
            <p:ph idx="1"/>
          </p:nvPr>
        </p:nvSpPr>
        <p:spPr/>
        <p:txBody>
          <a:bodyPr>
            <a:normAutofit/>
          </a:bodyPr>
          <a:lstStyle/>
          <a:p>
            <a:pPr marL="0" indent="0" algn="ctr">
              <a:buNone/>
            </a:pPr>
            <a:r>
              <a:rPr lang="en-US" sz="8800" b="1" dirty="0">
                <a:solidFill>
                  <a:srgbClr val="C00000"/>
                </a:solidFill>
              </a:rPr>
              <a:t>Free Speech?</a:t>
            </a:r>
            <a:endParaRPr lang="en-US" sz="8800" dirty="0"/>
          </a:p>
        </p:txBody>
      </p:sp>
    </p:spTree>
    <p:extLst>
      <p:ext uri="{BB962C8B-B14F-4D97-AF65-F5344CB8AC3E}">
        <p14:creationId xmlns:p14="http://schemas.microsoft.com/office/powerpoint/2010/main" val="23069657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AF417E-B7CD-06FD-41AF-7FF20EF0B9E5}"/>
              </a:ext>
            </a:extLst>
          </p:cNvPr>
          <p:cNvSpPr>
            <a:spLocks noGrp="1"/>
          </p:cNvSpPr>
          <p:nvPr>
            <p:ph idx="1"/>
          </p:nvPr>
        </p:nvSpPr>
        <p:spPr>
          <a:xfrm>
            <a:off x="838200" y="1888587"/>
            <a:ext cx="10515600" cy="4288376"/>
          </a:xfrm>
        </p:spPr>
        <p:txBody>
          <a:bodyPr/>
          <a:lstStyle/>
          <a:p>
            <a:pPr marL="0" marR="0" indent="0">
              <a:lnSpc>
                <a:spcPct val="115000"/>
              </a:lnSpc>
              <a:spcAft>
                <a:spcPts val="800"/>
              </a:spcAft>
              <a:buNone/>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First Amendment protection from department discipline applies to a public employee’s statement only when in making it</a:t>
            </a:r>
          </a:p>
          <a:p>
            <a:pPr>
              <a:lnSpc>
                <a:spcPct val="115000"/>
              </a:lnSpc>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the employee speaks as a citizen, </a:t>
            </a:r>
          </a:p>
          <a:p>
            <a:pPr>
              <a:lnSpc>
                <a:spcPct val="115000"/>
              </a:lnSpc>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the statement involves a matter of public concern and the employer couldn’t identify possible harm to its interests, or didn’t otherwise have an adequate justification for treating the employee differently from any member of the general public.   </a:t>
            </a:r>
          </a:p>
          <a:p>
            <a:pPr marL="0" indent="0">
              <a:buNone/>
            </a:pPr>
            <a:endParaRPr lang="en-US" dirty="0"/>
          </a:p>
        </p:txBody>
      </p:sp>
      <p:sp>
        <p:nvSpPr>
          <p:cNvPr id="3" name="Title 2">
            <a:extLst>
              <a:ext uri="{FF2B5EF4-FFF2-40B4-BE49-F238E27FC236}">
                <a16:creationId xmlns:a16="http://schemas.microsoft.com/office/drawing/2014/main" id="{CED7ACD7-0570-3443-04A9-142B73208B3C}"/>
              </a:ext>
            </a:extLst>
          </p:cNvPr>
          <p:cNvSpPr>
            <a:spLocks noGrp="1"/>
          </p:cNvSpPr>
          <p:nvPr>
            <p:ph type="title"/>
          </p:nvPr>
        </p:nvSpPr>
        <p:spPr>
          <a:xfrm>
            <a:off x="609600" y="1545336"/>
            <a:ext cx="10972800" cy="45719"/>
          </a:xfrm>
        </p:spPr>
        <p:txBody>
          <a:bodyPr>
            <a:normAutofit fontScale="90000"/>
          </a:bodyPr>
          <a:lstStyle/>
          <a:p>
            <a:pPr marL="0" marR="0" algn="ctr">
              <a:lnSpc>
                <a:spcPct val="115000"/>
              </a:lnSpc>
              <a:spcAft>
                <a:spcPts val="800"/>
              </a:spcAft>
            </a:pPr>
            <a:r>
              <a:rPr lang="en-US" sz="4400" kern="12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A Simple Free-Speech/Social Media Policy</a:t>
            </a: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r>
              <a:rPr lang="en-US" sz="28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r>
              <a:rPr lang="en-US" sz="2800" kern="100" dirty="0">
                <a:effectLst/>
                <a:latin typeface="Aptos" panose="020B0004020202020204" pitchFamily="34" charset="0"/>
                <a:ea typeface="Aptos" panose="020B0004020202020204" pitchFamily="34" charset="0"/>
                <a:cs typeface="Times New Roman" panose="02020603050405020304" pitchFamily="18" charset="0"/>
              </a:rPr>
              <a:t>The Constitutional Ground Rule</a:t>
            </a:r>
            <a:endParaRPr lang="en-US" dirty="0"/>
          </a:p>
        </p:txBody>
      </p:sp>
    </p:spTree>
    <p:extLst>
      <p:ext uri="{BB962C8B-B14F-4D97-AF65-F5344CB8AC3E}">
        <p14:creationId xmlns:p14="http://schemas.microsoft.com/office/powerpoint/2010/main" val="2258001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C845BB-7248-520E-4A7F-98B6D8DA5B5F}"/>
              </a:ext>
            </a:extLst>
          </p:cNvPr>
          <p:cNvSpPr>
            <a:spLocks noGrp="1"/>
          </p:cNvSpPr>
          <p:nvPr>
            <p:ph idx="1"/>
          </p:nvPr>
        </p:nvSpPr>
        <p:spPr>
          <a:xfrm>
            <a:off x="1162757" y="1477108"/>
            <a:ext cx="9877777" cy="5042564"/>
          </a:xfrm>
        </p:spPr>
        <p:txBody>
          <a:bodyPr>
            <a:normAutofit fontScale="92500" lnSpcReduction="10000"/>
          </a:bodyPr>
          <a:lstStyle/>
          <a:p>
            <a:pPr marL="0" marR="0">
              <a:lnSpc>
                <a:spcPct val="115000"/>
              </a:lnSpc>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A “yes” answer to one or more of these questions will determine whether such different treatment—discipline—is appropriate:</a:t>
            </a: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Did the speech impair the maintenance of discipline by supervisors? </a:t>
            </a: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Did the speech impair harmony among co-workers?  </a:t>
            </a: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Did the speech damage close personal relationships? </a:t>
            </a: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Did the speech impede the performance of the public employee’s duties? </a:t>
            </a: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Did the speech interfere with the operation of the employer?</a:t>
            </a: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Did the speech undermine the mission of the agency?</a:t>
            </a: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Was the speech communicated to the public, or to co-workers in private?</a:t>
            </a:r>
          </a:p>
          <a:p>
            <a:pPr marL="0" indent="0">
              <a:buNone/>
            </a:pPr>
            <a:endParaRPr lang="en-US" dirty="0"/>
          </a:p>
        </p:txBody>
      </p:sp>
      <p:sp>
        <p:nvSpPr>
          <p:cNvPr id="3" name="Title 2">
            <a:extLst>
              <a:ext uri="{FF2B5EF4-FFF2-40B4-BE49-F238E27FC236}">
                <a16:creationId xmlns:a16="http://schemas.microsoft.com/office/drawing/2014/main" id="{611D6609-F382-DCD4-7DB1-9C32A8F2550C}"/>
              </a:ext>
            </a:extLst>
          </p:cNvPr>
          <p:cNvSpPr>
            <a:spLocks noGrp="1"/>
          </p:cNvSpPr>
          <p:nvPr>
            <p:ph type="title"/>
          </p:nvPr>
        </p:nvSpPr>
        <p:spPr/>
        <p:txBody>
          <a:bodyPr/>
          <a:lstStyle/>
          <a:p>
            <a:pPr algn="ctr"/>
            <a:r>
              <a:rPr kumimoji="0" lang="en-US" sz="4000" b="0" i="0" u="none" strike="noStrike" kern="1200" cap="none" spc="0" normalizeH="0" baseline="0" noProof="0" dirty="0">
                <a:ln>
                  <a:noFill/>
                </a:ln>
                <a:solidFill>
                  <a:srgbClr val="000000"/>
                </a:solidFill>
                <a:effectLst/>
                <a:uLnTx/>
                <a:uFillTx/>
                <a:latin typeface="Aptos Display" panose="020B0004020202020204" pitchFamily="34" charset="0"/>
                <a:ea typeface="Times New Roman" panose="02020603050405020304" pitchFamily="18" charset="0"/>
                <a:cs typeface="Times New Roman" panose="02020603050405020304" pitchFamily="18" charset="0"/>
              </a:rPr>
              <a:t>A Simple Free-Speech/Social Media Policy</a:t>
            </a:r>
            <a:endParaRPr lang="en-US" dirty="0"/>
          </a:p>
        </p:txBody>
      </p:sp>
    </p:spTree>
    <p:extLst>
      <p:ext uri="{BB962C8B-B14F-4D97-AF65-F5344CB8AC3E}">
        <p14:creationId xmlns:p14="http://schemas.microsoft.com/office/powerpoint/2010/main" val="40119441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2E9609-6158-0901-77A4-BDC00047CC69}"/>
              </a:ext>
            </a:extLst>
          </p:cNvPr>
          <p:cNvSpPr>
            <a:spLocks noGrp="1"/>
          </p:cNvSpPr>
          <p:nvPr>
            <p:ph idx="1"/>
          </p:nvPr>
        </p:nvSpPr>
        <p:spPr>
          <a:xfrm>
            <a:off x="1162757" y="1448972"/>
            <a:ext cx="9877777" cy="5227599"/>
          </a:xfrm>
        </p:spPr>
        <p:txBody>
          <a:bodyPr>
            <a:normAutofit fontScale="85000" lnSpcReduction="10000"/>
          </a:bodyPr>
          <a:lstStyle/>
          <a:p>
            <a:pPr marL="0" marR="0" indent="0" algn="ctr">
              <a:lnSpc>
                <a:spcPct val="115000"/>
              </a:lnSpc>
              <a:spcAft>
                <a:spcPts val="800"/>
              </a:spcAft>
              <a:buNone/>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Actual harm to the employer’s interests is not required--it’s sufficient that the speech is “likely to” or “could be expected to/could be reasonably expected to” bring about harm to the employer’s interests.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Here are the foundation elements of the employer’s interests:</a:t>
            </a: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Firefighters work in an environment that depends on trust of co-workers of each other.</a:t>
            </a: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Firefighters work in settings that involve confidential information that cannot be shared (HIPAA, law enforcement matters, etc.)</a:t>
            </a:r>
          </a:p>
          <a:p>
            <a:pPr marL="342900" marR="0" lvl="0" indent="-342900">
              <a:lnSpc>
                <a:spcPct val="115000"/>
              </a:lnSpc>
              <a:spcAft>
                <a:spcPts val="800"/>
              </a:spcAft>
              <a:buFont typeface="Arial" panose="020B0604020202020204" pitchFamily="34" charset="0"/>
              <a:buChar char="•"/>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Every member of the public trusts that response and treatment will be delivered at the highest level for all, regardless of race, color, national origin, religion, sex (including LGBTQ status), age, or disability, and that there will be no speech on the part of firefighters that will interfere with that trust.  (“Speech” isn’t just spoken words—it can be a t-shirt, a tattoo, conduct or anything that is meant to convey a message.)</a:t>
            </a:r>
          </a:p>
          <a:p>
            <a:pPr marL="0" indent="0">
              <a:buNone/>
            </a:pPr>
            <a:endParaRPr lang="en-US" dirty="0"/>
          </a:p>
        </p:txBody>
      </p:sp>
      <p:sp>
        <p:nvSpPr>
          <p:cNvPr id="3" name="Title 2">
            <a:extLst>
              <a:ext uri="{FF2B5EF4-FFF2-40B4-BE49-F238E27FC236}">
                <a16:creationId xmlns:a16="http://schemas.microsoft.com/office/drawing/2014/main" id="{5E65E76D-F0B8-6058-3C10-53455DAAEA16}"/>
              </a:ext>
            </a:extLst>
          </p:cNvPr>
          <p:cNvSpPr>
            <a:spLocks noGrp="1"/>
          </p:cNvSpPr>
          <p:nvPr>
            <p:ph type="title"/>
          </p:nvPr>
        </p:nvSpPr>
        <p:spPr/>
        <p:txBody>
          <a:bodyPr/>
          <a:lstStyle/>
          <a:p>
            <a:pPr algn="ctr"/>
            <a:r>
              <a:rPr kumimoji="0" lang="en-US" sz="4000" b="0" i="0" u="none" strike="noStrike" kern="1200" cap="none" spc="0" normalizeH="0" baseline="0" noProof="0" dirty="0">
                <a:ln>
                  <a:noFill/>
                </a:ln>
                <a:solidFill>
                  <a:srgbClr val="000000"/>
                </a:solidFill>
                <a:effectLst/>
                <a:uLnTx/>
                <a:uFillTx/>
                <a:latin typeface="Aptos Display" panose="020B0004020202020204" pitchFamily="34" charset="0"/>
                <a:ea typeface="Times New Roman" panose="02020603050405020304" pitchFamily="18" charset="0"/>
                <a:cs typeface="Times New Roman" panose="02020603050405020304" pitchFamily="18" charset="0"/>
              </a:rPr>
              <a:t>A Simple Free-Speech/Social Media Policy</a:t>
            </a:r>
            <a:endParaRPr lang="en-US" dirty="0"/>
          </a:p>
        </p:txBody>
      </p:sp>
    </p:spTree>
    <p:extLst>
      <p:ext uri="{BB962C8B-B14F-4D97-AF65-F5344CB8AC3E}">
        <p14:creationId xmlns:p14="http://schemas.microsoft.com/office/powerpoint/2010/main" val="1664583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03BCB0-8F39-13FC-D7D6-0520627E5465}"/>
              </a:ext>
            </a:extLst>
          </p:cNvPr>
          <p:cNvSpPr>
            <a:spLocks noGrp="1"/>
          </p:cNvSpPr>
          <p:nvPr>
            <p:ph idx="1"/>
          </p:nvPr>
        </p:nvSpPr>
        <p:spPr>
          <a:xfrm>
            <a:off x="838200" y="2264898"/>
            <a:ext cx="10515600" cy="3912065"/>
          </a:xfrm>
        </p:spPr>
        <p:txBody>
          <a:bodyPr/>
          <a:lstStyle/>
          <a:p>
            <a:pPr marL="0" marR="0" indent="0">
              <a:lnSpc>
                <a:spcPct val="115000"/>
              </a:lnSpc>
              <a:spcAft>
                <a:spcPts val="800"/>
              </a:spcAft>
              <a:buNone/>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Activities and/or statements made on social media sites are made in an online domain where no reasonable expectation of privacy exists. Members of the service creating “private” or “limited access” accounts, with customized “privacy settings,” must know that any statements, photographs, video clips or information that are sent via the internet may still be viewed and disseminated by third parties, even after the content has been edited or deleted by the user.</a:t>
            </a:r>
          </a:p>
          <a:p>
            <a:pPr marL="0" marR="0" indent="0">
              <a:lnSpc>
                <a:spcPct val="115000"/>
              </a:lnSpc>
              <a:spcAft>
                <a:spcPts val="800"/>
              </a:spcAft>
              <a:buNone/>
            </a:pPr>
            <a:r>
              <a:rPr lang="en-US" sz="2400" b="1" kern="100" dirty="0">
                <a:latin typeface="Aptos" panose="020B0004020202020204" pitchFamily="34" charset="0"/>
                <a:ea typeface="Aptos" panose="020B0004020202020204" pitchFamily="34" charset="0"/>
                <a:cs typeface="Times New Roman" panose="02020603050405020304" pitchFamily="18" charset="0"/>
              </a:rPr>
              <a:t>The same is generally true of texts (Adams v. County of Sacramento).</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
        <p:nvSpPr>
          <p:cNvPr id="3" name="Title 2">
            <a:extLst>
              <a:ext uri="{FF2B5EF4-FFF2-40B4-BE49-F238E27FC236}">
                <a16:creationId xmlns:a16="http://schemas.microsoft.com/office/drawing/2014/main" id="{94C34EC9-0C7C-4113-5E95-6D5C16635D17}"/>
              </a:ext>
            </a:extLst>
          </p:cNvPr>
          <p:cNvSpPr>
            <a:spLocks noGrp="1"/>
          </p:cNvSpPr>
          <p:nvPr>
            <p:ph type="title"/>
          </p:nvPr>
        </p:nvSpPr>
        <p:spPr>
          <a:xfrm>
            <a:off x="838200" y="365125"/>
            <a:ext cx="10515600" cy="2138924"/>
          </a:xfrm>
        </p:spPr>
        <p:txBody>
          <a:bodyPr/>
          <a:lstStyle/>
          <a:p>
            <a:pPr algn="ctr"/>
            <a:r>
              <a:rPr kumimoji="0" lang="en-US" sz="4400" b="0" i="0" u="none" strike="noStrike" kern="1200" cap="none" spc="0" normalizeH="0" baseline="0" noProof="0" dirty="0">
                <a:ln>
                  <a:noFill/>
                </a:ln>
                <a:solidFill>
                  <a:srgbClr val="000000"/>
                </a:solidFill>
                <a:effectLst/>
                <a:uLnTx/>
                <a:uFillTx/>
                <a:latin typeface="Aptos Display" panose="020B0004020202020204" pitchFamily="34" charset="0"/>
                <a:ea typeface="Times New Roman" panose="02020603050405020304" pitchFamily="18" charset="0"/>
                <a:cs typeface="Times New Roman" panose="02020603050405020304" pitchFamily="18" charset="0"/>
              </a:rPr>
              <a:t>A Simple Free-Speech/Social Media Policy</a:t>
            </a:r>
            <a:endParaRPr lang="en-US" dirty="0"/>
          </a:p>
        </p:txBody>
      </p:sp>
    </p:spTree>
    <p:extLst>
      <p:ext uri="{BB962C8B-B14F-4D97-AF65-F5344CB8AC3E}">
        <p14:creationId xmlns:p14="http://schemas.microsoft.com/office/powerpoint/2010/main" val="2853690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spPr>
      <a:bodyPr rtlCol="0" anchor="ctr"/>
      <a:lstStyle>
        <a:defPPr algn="ctr">
          <a:defRPr sz="3200" b="1" dirty="0" smtClean="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B71287DEDBE14F872056C1102C8379" ma:contentTypeVersion="13" ma:contentTypeDescription="Create a new document." ma:contentTypeScope="" ma:versionID="25d8d497b4e42728d09798301ddbfb4a">
  <xsd:schema xmlns:xsd="http://www.w3.org/2001/XMLSchema" xmlns:xs="http://www.w3.org/2001/XMLSchema" xmlns:p="http://schemas.microsoft.com/office/2006/metadata/properties" xmlns:ns2="27f65624-f5d6-4148-97de-7f38e2941c39" xmlns:ns3="f7bbb020-95e3-4a15-94aa-8bcbd5e9f427" targetNamespace="http://schemas.microsoft.com/office/2006/metadata/properties" ma:root="true" ma:fieldsID="0ce88f6d6e02bfef9fbd567d6c457273" ns2:_="" ns3:_="">
    <xsd:import namespace="27f65624-f5d6-4148-97de-7f38e2941c39"/>
    <xsd:import namespace="f7bbb020-95e3-4a15-94aa-8bcbd5e9f42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f65624-f5d6-4148-97de-7f38e2941c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449dd87-aaf6-4f3c-b3d1-6c3299560bd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bbb020-95e3-4a15-94aa-8bcbd5e9f42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81a8941-2266-4182-a6bc-54c8dda00810}" ma:internalName="TaxCatchAll" ma:showField="CatchAllData" ma:web="f7bbb020-95e3-4a15-94aa-8bcbd5e9f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7f65624-f5d6-4148-97de-7f38e2941c39">
      <Terms xmlns="http://schemas.microsoft.com/office/infopath/2007/PartnerControls"/>
    </lcf76f155ced4ddcb4097134ff3c332f>
    <TaxCatchAll xmlns="f7bbb020-95e3-4a15-94aa-8bcbd5e9f427" xsi:nil="true"/>
  </documentManagement>
</p:properties>
</file>

<file path=customXml/itemProps1.xml><?xml version="1.0" encoding="utf-8"?>
<ds:datastoreItem xmlns:ds="http://schemas.openxmlformats.org/officeDocument/2006/customXml" ds:itemID="{CA494E85-A1A0-4491-8E0B-F058C9791FAD}"/>
</file>

<file path=customXml/itemProps2.xml><?xml version="1.0" encoding="utf-8"?>
<ds:datastoreItem xmlns:ds="http://schemas.openxmlformats.org/officeDocument/2006/customXml" ds:itemID="{3450E1EE-88FA-40E8-9674-A940EC396D9E}"/>
</file>

<file path=customXml/itemProps3.xml><?xml version="1.0" encoding="utf-8"?>
<ds:datastoreItem xmlns:ds="http://schemas.openxmlformats.org/officeDocument/2006/customXml" ds:itemID="{BEE0F11E-90C1-4F02-B699-5B60EBE73B44}"/>
</file>

<file path=docProps/app.xml><?xml version="1.0" encoding="utf-8"?>
<Properties xmlns="http://schemas.openxmlformats.org/officeDocument/2006/extended-properties" xmlns:vt="http://schemas.openxmlformats.org/officeDocument/2006/docPropsVTypes">
  <TotalTime>23488</TotalTime>
  <Words>8330</Words>
  <Application>Microsoft Office PowerPoint</Application>
  <PresentationFormat>Widescreen</PresentationFormat>
  <Paragraphs>383</Paragraphs>
  <Slides>102</Slides>
  <Notes>4</Notes>
  <HiddenSlides>0</HiddenSlides>
  <MMClips>0</MMClips>
  <ScaleCrop>false</ScaleCrop>
  <HeadingPairs>
    <vt:vector size="6" baseType="variant">
      <vt:variant>
        <vt:lpstr>Fonts Used</vt:lpstr>
      </vt:variant>
      <vt:variant>
        <vt:i4>29</vt:i4>
      </vt:variant>
      <vt:variant>
        <vt:lpstr>Theme</vt:lpstr>
      </vt:variant>
      <vt:variant>
        <vt:i4>4</vt:i4>
      </vt:variant>
      <vt:variant>
        <vt:lpstr>Slide Titles</vt:lpstr>
      </vt:variant>
      <vt:variant>
        <vt:i4>102</vt:i4>
      </vt:variant>
    </vt:vector>
  </HeadingPairs>
  <TitlesOfParts>
    <vt:vector size="135" baseType="lpstr">
      <vt:lpstr>-apple-system</vt:lpstr>
      <vt:lpstr>Aptos</vt:lpstr>
      <vt:lpstr>Aptos Display</vt:lpstr>
      <vt:lpstr>Arial</vt:lpstr>
      <vt:lpstr>Arial</vt:lpstr>
      <vt:lpstr>Calibri</vt:lpstr>
      <vt:lpstr>Calibri Light</vt:lpstr>
      <vt:lpstr>Cambria</vt:lpstr>
      <vt:lpstr>Candara</vt:lpstr>
      <vt:lpstr>Century Gothic</vt:lpstr>
      <vt:lpstr>Georgia</vt:lpstr>
      <vt:lpstr>Helvetica</vt:lpstr>
      <vt:lpstr>Instrument Sans</vt:lpstr>
      <vt:lpstr>Lato</vt:lpstr>
      <vt:lpstr>Lora</vt:lpstr>
      <vt:lpstr>Open Sans</vt:lpstr>
      <vt:lpstr>pg-1ff1</vt:lpstr>
      <vt:lpstr>pg-1ff2</vt:lpstr>
      <vt:lpstr>Playfair Display</vt:lpstr>
      <vt:lpstr>Public Sans Web</vt:lpstr>
      <vt:lpstr>Segoe UI</vt:lpstr>
      <vt:lpstr>Source Serif Pro</vt:lpstr>
      <vt:lpstr>Symbol</vt:lpstr>
      <vt:lpstr>Times New Roman</vt:lpstr>
      <vt:lpstr>TradeGothic</vt:lpstr>
      <vt:lpstr>var(--article-dek--font-family)</vt:lpstr>
      <vt:lpstr>var(--article-hero-headline--htag--font-family)</vt:lpstr>
      <vt:lpstr>Wingdings</vt:lpstr>
      <vt:lpstr>Wingdings 3</vt:lpstr>
      <vt:lpstr>Office Theme</vt:lpstr>
      <vt:lpstr>Slice</vt:lpstr>
      <vt:lpstr>1_Office Theme</vt:lpstr>
      <vt:lpstr>2_Office Theme</vt:lpstr>
      <vt:lpstr>PowerPoint Presentation</vt:lpstr>
      <vt:lpstr>Update:  Presidential Executive Orders and How They Affect (or Don’t Affect) the Fire Service</vt:lpstr>
      <vt:lpstr>EEOC Harassment Guidance?  Where?</vt:lpstr>
      <vt:lpstr>“Moving Towards Equality in the Workplace for LGBTQI+ Employees.”  Where?</vt:lpstr>
      <vt:lpstr>The Next EEOC Rule/Guidance to be Rescinded…</vt:lpstr>
      <vt:lpstr>Cobb County, GA, Fire Officials Modify Hiring Practices after Federal Probe </vt:lpstr>
      <vt:lpstr>Justice Department Secures Agreement with Cobb County, Georgia, to Resolve Allegations of Race Discrimination in Firefighter Hiring Process </vt:lpstr>
      <vt:lpstr>DOJ ends discrimination investigation into Mo. FD with no indication of findings </vt:lpstr>
      <vt:lpstr>PowerPoint Presentation</vt:lpstr>
      <vt:lpstr>Attorney General Pam Bondi Dismisses DEI Lawsuits Involving Police Officers and Firefighters, Advances President Trump’s Mandate to End Illegal DEI Policies</vt:lpstr>
      <vt:lpstr>Trump EPA Official Scraps Plan for Stricter Rules on PFAS </vt:lpstr>
      <vt:lpstr>Trump's layoffs hit firefighter safety programs </vt:lpstr>
      <vt:lpstr>PowerPoint Presentation</vt:lpstr>
      <vt:lpstr> Statement on the cancellation of T2V   It is with great disappointment that we report that the Department of Homeland Security (DHS) has notified us of its intent to terminate the Terrorism and Targeted Violence (T2V) in the United States project. </vt:lpstr>
      <vt:lpstr>Executive Order – New Regs, Guidance, etc.</vt:lpstr>
      <vt:lpstr>PowerPoint Presentation</vt:lpstr>
      <vt:lpstr>Female FF Cancer Coverage</vt:lpstr>
      <vt:lpstr>What The President’s LGBTQ+ Executive Orders Mean for Fire Chiefs </vt:lpstr>
      <vt:lpstr>What The President’s LGBTQ+ Executive Orders Mean for Fire Chiefs</vt:lpstr>
      <vt:lpstr>U.S. Supreme Court – 2020 Term – Bostock v. Clayton County GA Sexual Orientation And Gender Identity Take Center Stage</vt:lpstr>
      <vt:lpstr>U.S. Supreme Court – 2020 Term – Bostock v. Clayton County GA</vt:lpstr>
      <vt:lpstr>   Free Speech Concerns Lead to Injunction   Against Federal DEI Restrictions      </vt:lpstr>
      <vt:lpstr>Employer Guidance - Back to Basics Amidst DEI Turmoil</vt:lpstr>
      <vt:lpstr>EEOC - What You Should Know About DEI-Related Discrimination at Work </vt:lpstr>
      <vt:lpstr>EEOC Poster - What To Do If You Experience Discrimination Related to DEI at Work </vt:lpstr>
      <vt:lpstr>What The President’s LGBTQ+ Executive Orders Mean for Fire Chiefs</vt:lpstr>
      <vt:lpstr>BULLETIN!!!</vt:lpstr>
      <vt:lpstr>Anti-DEI Laws Across the Country - 2024</vt:lpstr>
      <vt:lpstr>PowerPoint Presentation</vt:lpstr>
      <vt:lpstr>Transgender Employees </vt:lpstr>
      <vt:lpstr>Executive Order Tracker</vt:lpstr>
      <vt:lpstr>Marijuana Issues 2025</vt:lpstr>
      <vt:lpstr>Marijuana Legalization by State – 2024</vt:lpstr>
      <vt:lpstr>Drugs in the Workplace – General Rules</vt:lpstr>
      <vt:lpstr>State Drug-Testing Laws</vt:lpstr>
      <vt:lpstr>A caution for employers in medical marijuana states </vt:lpstr>
      <vt:lpstr>Don’t Hold Your Breath…</vt:lpstr>
      <vt:lpstr>THC Concentration Over Time</vt:lpstr>
      <vt:lpstr>                     Vape                        Weed</vt:lpstr>
      <vt:lpstr>Marijuana – DEA Reclassification</vt:lpstr>
      <vt:lpstr>One Last Suggestion…</vt:lpstr>
      <vt:lpstr>PowerPoint Presentation</vt:lpstr>
      <vt:lpstr>PowerPoint Presentation</vt:lpstr>
      <vt:lpstr>PowerPoint Presentation</vt:lpstr>
      <vt:lpstr>PowerPoint Presentation</vt:lpstr>
      <vt:lpstr>As it turns out, the diagnosis of “excited delirium” was originally based on an American College of Emergency Physicians paper originally published in 2009.  But… </vt:lpstr>
      <vt:lpstr>So what steps should fire service leaders take at this point?   </vt:lpstr>
      <vt:lpstr>PowerPoint Presentation</vt:lpstr>
      <vt:lpstr>Consensus Statement of the National Association of EMS Physicians, International Association of Fire Chiefs and the International Association of Chiefs of Police: Best Practices for Collaboration Between Law Enforcement and Emergency Medical Services During Acute Behavioral Emergencies</vt:lpstr>
      <vt:lpstr>Former Sioux City (IA) Fire Rescue Paramedic Charged With Involuntary Manslaughter </vt:lpstr>
      <vt:lpstr>PowerPoint Presentation</vt:lpstr>
      <vt:lpstr>2023 - Transfer after harassment complaint is OK if the new position is comparable</vt:lpstr>
      <vt:lpstr>But Wait—There’s More in 2024!!!</vt:lpstr>
      <vt:lpstr>Sgt. Jaytona Muldrow</vt:lpstr>
      <vt:lpstr>Muldrow v. City of St. Louis</vt:lpstr>
      <vt:lpstr>“Some Harm”?  These Made the Cut</vt:lpstr>
      <vt:lpstr>Bulletin:  Ames v. Ohio Department of Youth Services </vt:lpstr>
      <vt:lpstr>Pregnant Worker Fairness Act Update</vt:lpstr>
      <vt:lpstr>Simple Intro to the Basics</vt:lpstr>
      <vt:lpstr>Is FMLA Leave Available to Care for an Adult Sibling? </vt:lpstr>
      <vt:lpstr>PWFA –THE SHORT VERSION</vt:lpstr>
      <vt:lpstr>PWFA Violations – Employee Complaints</vt:lpstr>
      <vt:lpstr>PWFA Violations – EEOC Lawsuits (So Far)</vt:lpstr>
      <vt:lpstr>PWFA Violations – EEOC Lawsuits (So Far)</vt:lpstr>
      <vt:lpstr>PWFA Violations – EEOC Lawsuits (So Far)</vt:lpstr>
      <vt:lpstr>PWFA Violations – EEOC Lawsuits (So Far)</vt:lpstr>
      <vt:lpstr>PWFA Violation? – EEOC Lawsuits (So Far)</vt:lpstr>
      <vt:lpstr>The EEOC Gets Down</vt:lpstr>
      <vt:lpstr>ADA Violation! – EEOC Lawsuit </vt:lpstr>
      <vt:lpstr>And Don’t Forget to Check Your State &amp; Local Employee-Pregnancy and Nursing Laws </vt:lpstr>
      <vt:lpstr>Should an On-Duty Firefighter Stop Pumping for an Alarm? </vt:lpstr>
      <vt:lpstr>Preplan the Firefighter/Paramedic Pregnancy</vt:lpstr>
      <vt:lpstr>PowerPoint Presentation</vt:lpstr>
      <vt:lpstr>So What’s an “Undue Hardship”?</vt:lpstr>
      <vt:lpstr>In 2023 Groff v. DeJoy Changed “Undue Hardship” BIG TIME</vt:lpstr>
      <vt:lpstr>Meet the Supreme Court’s “Reinterpreted” Undue Hardship Standard</vt:lpstr>
      <vt:lpstr>What Does This Mean For the Fire Service?</vt:lpstr>
      <vt:lpstr>And Watch Out for Knucklehead Behavior!</vt:lpstr>
      <vt:lpstr>Eighth Circuit Rules States May Challenge PWFA’s Inclusion of Abortion as a ‘Related Medical Condition’ </vt:lpstr>
      <vt:lpstr>Resources – Pregnancy, Childbirth and Nursing Accommodations</vt:lpstr>
      <vt:lpstr>PowerPoint Presentation</vt:lpstr>
      <vt:lpstr>PowerPoint Presentation</vt:lpstr>
      <vt:lpstr>Religious Discrimination Complaints Are Up</vt:lpstr>
      <vt:lpstr>PowerPoint Presentation</vt:lpstr>
      <vt:lpstr>Can an employer require an employee seeking a religious accommodation to produce a letter from a religious leader verifying an employee’s religious belief?   </vt:lpstr>
      <vt:lpstr>Can a health care worker refuse both COVID vaccination and the employer’s accommodation alternative of weekly COVID testing on religious grounds? </vt:lpstr>
      <vt:lpstr>Melino v. Boston Medical Center – 1st Circuit Court of Appeals – 29 January 2025</vt:lpstr>
      <vt:lpstr>LA County Fire Makes Partial Concession to Lifeguard on Raising Pride Flag </vt:lpstr>
      <vt:lpstr>PowerPoint Presentation</vt:lpstr>
      <vt:lpstr>Spokane, WA – Mandatory Vaccination of Firefighters and Religious Objections</vt:lpstr>
      <vt:lpstr>Spokane, WA – Mandatory Vaccination of Firefighters and Religious Objections</vt:lpstr>
      <vt:lpstr>Religious Accommodation—Firefighter Beards?</vt:lpstr>
      <vt:lpstr>Appellate Court Sends DC No Beard Rule Case Back to District Court </vt:lpstr>
      <vt:lpstr>What’s a good process for developing a mutually-agreeable “reasonable religion accommodation” plan? </vt:lpstr>
      <vt:lpstr>PowerPoint Presentation</vt:lpstr>
      <vt:lpstr>A Simple Free-Speech/Social Media Policy   The Constitutional Ground Rule</vt:lpstr>
      <vt:lpstr>A Simple Free-Speech/Social Media Policy</vt:lpstr>
      <vt:lpstr>A Simple Free-Speech/Social Media Policy</vt:lpstr>
      <vt:lpstr>A Simple Free-Speech/Social Media Policy</vt:lpstr>
      <vt:lpstr>Proposed Updates to HIPAA Security Rule Would Require Entities to Adopt Enhanced Cybersecurity Measures </vt:lpstr>
      <vt:lpstr>The End—Time for Evaluations!</vt:lpstr>
      <vt:lpstr>SCAN FOR CAPCE EMS CONTINUING ED CREDITS (Download the app and register first!)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Rukavina</dc:creator>
  <cp:lastModifiedBy>John Rukavina</cp:lastModifiedBy>
  <cp:revision>17</cp:revision>
  <cp:lastPrinted>2025-04-03T14:32:18Z</cp:lastPrinted>
  <dcterms:created xsi:type="dcterms:W3CDTF">2025-01-06T17:16:24Z</dcterms:created>
  <dcterms:modified xsi:type="dcterms:W3CDTF">2025-04-03T16:16:03Z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0x01010028B71287DEDBE14F872056C1102C8379</vt:lpwstr>
  </property>
</Properties>
</file>