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8.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17.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Masters/notesMaster1.xml" ContentType="application/vnd.openxmlformats-officedocument.presentationml.notesMaster+xml"/>
  <Override PartName="/ppt/diagrams/quickStyle9.xml" ContentType="application/vnd.openxmlformats-officedocument.drawingml.diagramStyle+xml"/>
  <Override PartName="/ppt/theme/theme1.xml" ContentType="application/vnd.openxmlformats-officedocument.theme+xml"/>
  <Override PartName="/ppt/diagrams/colors9.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drawing9.xml" ContentType="application/vnd.ms-office.drawingml.diagramDrawing+xml"/>
  <Override PartName="/ppt/diagrams/layout6.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8.xml" ContentType="application/vnd.openxmlformats-officedocument.drawingml.diagramColors+xml"/>
  <Override PartName="/ppt/diagrams/drawing8.xml" ContentType="application/vnd.ms-office.drawingml.diagramDrawing+xml"/>
  <Override PartName="/ppt/diagrams/colors6.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9.xml" ContentType="application/vnd.openxmlformats-officedocument.drawingml.diagramLayout+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quickStyle6.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52"/>
  </p:notesMasterIdLst>
  <p:sldIdLst>
    <p:sldId id="256" r:id="rId3"/>
    <p:sldId id="257" r:id="rId4"/>
    <p:sldId id="258" r:id="rId5"/>
    <p:sldId id="2250" r:id="rId6"/>
    <p:sldId id="1179" r:id="rId7"/>
    <p:sldId id="2248" r:id="rId8"/>
    <p:sldId id="2249" r:id="rId9"/>
    <p:sldId id="259" r:id="rId10"/>
    <p:sldId id="1162" r:id="rId11"/>
    <p:sldId id="2217" r:id="rId12"/>
    <p:sldId id="2253" r:id="rId13"/>
    <p:sldId id="1163" r:id="rId14"/>
    <p:sldId id="2220" r:id="rId15"/>
    <p:sldId id="1175" r:id="rId16"/>
    <p:sldId id="1176" r:id="rId17"/>
    <p:sldId id="1745" r:id="rId18"/>
    <p:sldId id="1519" r:id="rId19"/>
    <p:sldId id="2222" r:id="rId20"/>
    <p:sldId id="1526" r:id="rId21"/>
    <p:sldId id="1177" r:id="rId22"/>
    <p:sldId id="1747" r:id="rId23"/>
    <p:sldId id="1404" r:id="rId24"/>
    <p:sldId id="1422" r:id="rId25"/>
    <p:sldId id="2216" r:id="rId26"/>
    <p:sldId id="1423" r:id="rId27"/>
    <p:sldId id="1424" r:id="rId28"/>
    <p:sldId id="2115" r:id="rId29"/>
    <p:sldId id="2235" r:id="rId30"/>
    <p:sldId id="2221" r:id="rId31"/>
    <p:sldId id="1930" r:id="rId32"/>
    <p:sldId id="1746" r:id="rId33"/>
    <p:sldId id="1174" r:id="rId34"/>
    <p:sldId id="1178" r:id="rId35"/>
    <p:sldId id="1967" r:id="rId36"/>
    <p:sldId id="555" r:id="rId37"/>
    <p:sldId id="556" r:id="rId38"/>
    <p:sldId id="557" r:id="rId39"/>
    <p:sldId id="2252" r:id="rId40"/>
    <p:sldId id="558" r:id="rId41"/>
    <p:sldId id="1656" r:id="rId42"/>
    <p:sldId id="1644" r:id="rId43"/>
    <p:sldId id="1744" r:id="rId44"/>
    <p:sldId id="1208" r:id="rId45"/>
    <p:sldId id="2218" r:id="rId46"/>
    <p:sldId id="2219" r:id="rId47"/>
    <p:sldId id="2236" r:id="rId48"/>
    <p:sldId id="560" r:id="rId49"/>
    <p:sldId id="2223" r:id="rId50"/>
    <p:sldId id="2224" r:id="rId51"/>
    <p:sldId id="621" r:id="rId52"/>
    <p:sldId id="2238" r:id="rId53"/>
    <p:sldId id="377" r:id="rId54"/>
    <p:sldId id="378" r:id="rId55"/>
    <p:sldId id="379" r:id="rId56"/>
    <p:sldId id="381" r:id="rId57"/>
    <p:sldId id="382" r:id="rId58"/>
    <p:sldId id="383" r:id="rId59"/>
    <p:sldId id="386" r:id="rId60"/>
    <p:sldId id="1155" r:id="rId61"/>
    <p:sldId id="2225" r:id="rId62"/>
    <p:sldId id="387" r:id="rId63"/>
    <p:sldId id="1384" r:id="rId64"/>
    <p:sldId id="389" r:id="rId65"/>
    <p:sldId id="390" r:id="rId66"/>
    <p:sldId id="1383" r:id="rId67"/>
    <p:sldId id="392" r:id="rId68"/>
    <p:sldId id="394" r:id="rId69"/>
    <p:sldId id="396" r:id="rId70"/>
    <p:sldId id="402" r:id="rId71"/>
    <p:sldId id="1748" r:id="rId72"/>
    <p:sldId id="2234" r:id="rId73"/>
    <p:sldId id="1409" r:id="rId74"/>
    <p:sldId id="1410" r:id="rId75"/>
    <p:sldId id="2226" r:id="rId76"/>
    <p:sldId id="2229" r:id="rId77"/>
    <p:sldId id="2227" r:id="rId78"/>
    <p:sldId id="721" r:id="rId79"/>
    <p:sldId id="1604" r:id="rId80"/>
    <p:sldId id="664" r:id="rId81"/>
    <p:sldId id="1766" r:id="rId82"/>
    <p:sldId id="663" r:id="rId83"/>
    <p:sldId id="2228" r:id="rId84"/>
    <p:sldId id="2230" r:id="rId85"/>
    <p:sldId id="2163" r:id="rId86"/>
    <p:sldId id="505" r:id="rId87"/>
    <p:sldId id="1985" r:id="rId88"/>
    <p:sldId id="1145" r:id="rId89"/>
    <p:sldId id="1307" r:id="rId90"/>
    <p:sldId id="2231" r:id="rId91"/>
    <p:sldId id="1154" r:id="rId92"/>
    <p:sldId id="2254" r:id="rId93"/>
    <p:sldId id="520" r:id="rId94"/>
    <p:sldId id="625" r:id="rId95"/>
    <p:sldId id="1812" r:id="rId96"/>
    <p:sldId id="1911" r:id="rId97"/>
    <p:sldId id="1512" r:id="rId98"/>
    <p:sldId id="661" r:id="rId99"/>
    <p:sldId id="1495" r:id="rId100"/>
    <p:sldId id="463" r:id="rId101"/>
    <p:sldId id="2232" r:id="rId102"/>
    <p:sldId id="1723" r:id="rId103"/>
    <p:sldId id="534" r:id="rId104"/>
    <p:sldId id="2187" r:id="rId105"/>
    <p:sldId id="2233" r:id="rId106"/>
    <p:sldId id="1391" r:id="rId107"/>
    <p:sldId id="2209" r:id="rId108"/>
    <p:sldId id="423" r:id="rId109"/>
    <p:sldId id="798" r:id="rId110"/>
    <p:sldId id="1787" r:id="rId111"/>
    <p:sldId id="2240" r:id="rId112"/>
    <p:sldId id="1566" r:id="rId113"/>
    <p:sldId id="455" r:id="rId114"/>
    <p:sldId id="2205" r:id="rId115"/>
    <p:sldId id="1445" r:id="rId116"/>
    <p:sldId id="1449" r:id="rId117"/>
    <p:sldId id="1606" r:id="rId118"/>
    <p:sldId id="2241" r:id="rId119"/>
    <p:sldId id="2242" r:id="rId120"/>
    <p:sldId id="417" r:id="rId121"/>
    <p:sldId id="2243" r:id="rId122"/>
    <p:sldId id="2244" r:id="rId123"/>
    <p:sldId id="418" r:id="rId124"/>
    <p:sldId id="2006" r:id="rId125"/>
    <p:sldId id="411" r:id="rId126"/>
    <p:sldId id="413" r:id="rId127"/>
    <p:sldId id="414" r:id="rId128"/>
    <p:sldId id="2245" r:id="rId129"/>
    <p:sldId id="1345" r:id="rId130"/>
    <p:sldId id="1350" r:id="rId131"/>
    <p:sldId id="1353" r:id="rId132"/>
    <p:sldId id="1354" r:id="rId133"/>
    <p:sldId id="1355" r:id="rId134"/>
    <p:sldId id="2246" r:id="rId135"/>
    <p:sldId id="1500" r:id="rId136"/>
    <p:sldId id="1411" r:id="rId137"/>
    <p:sldId id="1413" r:id="rId138"/>
    <p:sldId id="2186" r:id="rId139"/>
    <p:sldId id="1419" r:id="rId140"/>
    <p:sldId id="1873" r:id="rId141"/>
    <p:sldId id="1877" r:id="rId142"/>
    <p:sldId id="1926" r:id="rId143"/>
    <p:sldId id="1878" r:id="rId144"/>
    <p:sldId id="2060" r:id="rId145"/>
    <p:sldId id="2063" r:id="rId146"/>
    <p:sldId id="2064" r:id="rId147"/>
    <p:sldId id="2247" r:id="rId148"/>
    <p:sldId id="2255" r:id="rId149"/>
    <p:sldId id="2251" r:id="rId150"/>
    <p:sldId id="2256" r:id="rId1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24A9B-0138-4FBF-B6FC-71202B601296}" v="82" dt="2025-03-14T11:51:4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sorterViewPr>
    <p:cViewPr>
      <p:scale>
        <a:sx n="100" d="100"/>
        <a:sy n="100" d="100"/>
      </p:scale>
      <p:origin x="0" y="-2036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customXml" Target="../customXml/item2.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customXml" Target="../customXml/item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viewProps" Target="view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diagrams/_rels/data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16E40-6530-47EE-8D90-1AC1A0FDB2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D1FF4E-0A81-4311-A4CA-6D950528DC6F}">
      <dgm:prSet/>
      <dgm:spPr/>
      <dgm:t>
        <a:bodyPr/>
        <a:lstStyle/>
        <a:p>
          <a:r>
            <a:rPr lang="en-US"/>
            <a:t>Request childhood disease status</a:t>
          </a:r>
        </a:p>
      </dgm:t>
    </dgm:pt>
    <dgm:pt modelId="{38C5C622-3C60-441C-959A-7EE958FB1241}" type="parTrans" cxnId="{903A5F69-8B78-4664-B6D5-FC381C172CB8}">
      <dgm:prSet/>
      <dgm:spPr/>
      <dgm:t>
        <a:bodyPr/>
        <a:lstStyle/>
        <a:p>
          <a:endParaRPr lang="en-US"/>
        </a:p>
      </dgm:t>
    </dgm:pt>
    <dgm:pt modelId="{1D3C306C-E473-4779-BB12-3ACC0752C746}" type="sibTrans" cxnId="{903A5F69-8B78-4664-B6D5-FC381C172CB8}">
      <dgm:prSet/>
      <dgm:spPr/>
      <dgm:t>
        <a:bodyPr/>
        <a:lstStyle/>
        <a:p>
          <a:endParaRPr lang="en-US"/>
        </a:p>
      </dgm:t>
    </dgm:pt>
    <dgm:pt modelId="{806BEAE0-60E8-4812-B7DC-059B95144F58}">
      <dgm:prSet/>
      <dgm:spPr/>
      <dgm:t>
        <a:bodyPr/>
        <a:lstStyle/>
        <a:p>
          <a:r>
            <a:rPr lang="en-US"/>
            <a:t>Request vaccine/immunization history</a:t>
          </a:r>
        </a:p>
      </dgm:t>
    </dgm:pt>
    <dgm:pt modelId="{4E6B7B2B-69BF-4D03-B502-91B5E83C6C68}" type="parTrans" cxnId="{1C2B8AB5-B593-486D-9DA6-54D56F6BBC1D}">
      <dgm:prSet/>
      <dgm:spPr/>
      <dgm:t>
        <a:bodyPr/>
        <a:lstStyle/>
        <a:p>
          <a:endParaRPr lang="en-US"/>
        </a:p>
      </dgm:t>
    </dgm:pt>
    <dgm:pt modelId="{40790225-7790-49A7-86F4-7D9633ABE5E6}" type="sibTrans" cxnId="{1C2B8AB5-B593-486D-9DA6-54D56F6BBC1D}">
      <dgm:prSet/>
      <dgm:spPr/>
      <dgm:t>
        <a:bodyPr/>
        <a:lstStyle/>
        <a:p>
          <a:endParaRPr lang="en-US"/>
        </a:p>
      </dgm:t>
    </dgm:pt>
    <dgm:pt modelId="{0EBD5A91-0362-4129-972B-544EB20E2359}">
      <dgm:prSet/>
      <dgm:spPr/>
      <dgm:t>
        <a:bodyPr/>
        <a:lstStyle/>
        <a:p>
          <a:r>
            <a:rPr lang="en-US"/>
            <a:t>If not protected – offer vaccine free of charge</a:t>
          </a:r>
        </a:p>
      </dgm:t>
    </dgm:pt>
    <dgm:pt modelId="{AF29F631-BD4F-470F-90BB-1E1D0DA96CB5}" type="parTrans" cxnId="{243EFA06-015B-4FA0-B01C-73ECA6AEA6B6}">
      <dgm:prSet/>
      <dgm:spPr/>
      <dgm:t>
        <a:bodyPr/>
        <a:lstStyle/>
        <a:p>
          <a:endParaRPr lang="en-US"/>
        </a:p>
      </dgm:t>
    </dgm:pt>
    <dgm:pt modelId="{D1FDBD02-90BE-421C-8B10-D88881D40D2E}" type="sibTrans" cxnId="{243EFA06-015B-4FA0-B01C-73ECA6AEA6B6}">
      <dgm:prSet/>
      <dgm:spPr/>
      <dgm:t>
        <a:bodyPr/>
        <a:lstStyle/>
        <a:p>
          <a:endParaRPr lang="en-US"/>
        </a:p>
      </dgm:t>
    </dgm:pt>
    <dgm:pt modelId="{8B5904C5-1675-42B1-A86D-D9F704D59CD9}">
      <dgm:prSet/>
      <dgm:spPr/>
      <dgm:t>
        <a:bodyPr/>
        <a:lstStyle/>
        <a:p>
          <a:r>
            <a:rPr lang="en-US"/>
            <a:t>Declination forms</a:t>
          </a:r>
        </a:p>
      </dgm:t>
    </dgm:pt>
    <dgm:pt modelId="{42F85D4D-6CDA-4626-BBAF-4B91FA4D8B93}" type="parTrans" cxnId="{547D9FEF-9BF0-4E01-A8FC-B31BDA345F15}">
      <dgm:prSet/>
      <dgm:spPr/>
      <dgm:t>
        <a:bodyPr/>
        <a:lstStyle/>
        <a:p>
          <a:endParaRPr lang="en-US"/>
        </a:p>
      </dgm:t>
    </dgm:pt>
    <dgm:pt modelId="{9F07B66E-FE86-4AEB-AE94-D803F6365D0A}" type="sibTrans" cxnId="{547D9FEF-9BF0-4E01-A8FC-B31BDA345F15}">
      <dgm:prSet/>
      <dgm:spPr/>
      <dgm:t>
        <a:bodyPr/>
        <a:lstStyle/>
        <a:p>
          <a:endParaRPr lang="en-US"/>
        </a:p>
      </dgm:t>
    </dgm:pt>
    <dgm:pt modelId="{FCFC884B-E854-4FEA-A0DE-ABABE16352C1}" type="pres">
      <dgm:prSet presAssocID="{E7416E40-6530-47EE-8D90-1AC1A0FDB28E}" presName="linear" presStyleCnt="0">
        <dgm:presLayoutVars>
          <dgm:animLvl val="lvl"/>
          <dgm:resizeHandles val="exact"/>
        </dgm:presLayoutVars>
      </dgm:prSet>
      <dgm:spPr/>
    </dgm:pt>
    <dgm:pt modelId="{EA3A9917-D912-4824-A70D-70B50F0ACE61}" type="pres">
      <dgm:prSet presAssocID="{5DD1FF4E-0A81-4311-A4CA-6D950528DC6F}" presName="parentText" presStyleLbl="node1" presStyleIdx="0" presStyleCnt="4">
        <dgm:presLayoutVars>
          <dgm:chMax val="0"/>
          <dgm:bulletEnabled val="1"/>
        </dgm:presLayoutVars>
      </dgm:prSet>
      <dgm:spPr/>
    </dgm:pt>
    <dgm:pt modelId="{EC302462-CC88-4D23-A457-0832CD3F5A3D}" type="pres">
      <dgm:prSet presAssocID="{1D3C306C-E473-4779-BB12-3ACC0752C746}" presName="spacer" presStyleCnt="0"/>
      <dgm:spPr/>
    </dgm:pt>
    <dgm:pt modelId="{BE0C3AA0-FD07-4F36-8BF9-87FABD38176A}" type="pres">
      <dgm:prSet presAssocID="{806BEAE0-60E8-4812-B7DC-059B95144F58}" presName="parentText" presStyleLbl="node1" presStyleIdx="1" presStyleCnt="4">
        <dgm:presLayoutVars>
          <dgm:chMax val="0"/>
          <dgm:bulletEnabled val="1"/>
        </dgm:presLayoutVars>
      </dgm:prSet>
      <dgm:spPr/>
    </dgm:pt>
    <dgm:pt modelId="{BD3CFFB8-D4B4-4A06-8BC0-78980335C3E1}" type="pres">
      <dgm:prSet presAssocID="{40790225-7790-49A7-86F4-7D9633ABE5E6}" presName="spacer" presStyleCnt="0"/>
      <dgm:spPr/>
    </dgm:pt>
    <dgm:pt modelId="{489BCE5B-274C-452E-94D4-3F5BF59E8D74}" type="pres">
      <dgm:prSet presAssocID="{0EBD5A91-0362-4129-972B-544EB20E2359}" presName="parentText" presStyleLbl="node1" presStyleIdx="2" presStyleCnt="4">
        <dgm:presLayoutVars>
          <dgm:chMax val="0"/>
          <dgm:bulletEnabled val="1"/>
        </dgm:presLayoutVars>
      </dgm:prSet>
      <dgm:spPr/>
    </dgm:pt>
    <dgm:pt modelId="{4BF72AEA-1C4F-4D9C-AA2E-4549DE3C145F}" type="pres">
      <dgm:prSet presAssocID="{D1FDBD02-90BE-421C-8B10-D88881D40D2E}" presName="spacer" presStyleCnt="0"/>
      <dgm:spPr/>
    </dgm:pt>
    <dgm:pt modelId="{17D4AAB2-1100-427B-AD1A-71446D745424}" type="pres">
      <dgm:prSet presAssocID="{8B5904C5-1675-42B1-A86D-D9F704D59CD9}" presName="parentText" presStyleLbl="node1" presStyleIdx="3" presStyleCnt="4">
        <dgm:presLayoutVars>
          <dgm:chMax val="0"/>
          <dgm:bulletEnabled val="1"/>
        </dgm:presLayoutVars>
      </dgm:prSet>
      <dgm:spPr/>
    </dgm:pt>
  </dgm:ptLst>
  <dgm:cxnLst>
    <dgm:cxn modelId="{243EFA06-015B-4FA0-B01C-73ECA6AEA6B6}" srcId="{E7416E40-6530-47EE-8D90-1AC1A0FDB28E}" destId="{0EBD5A91-0362-4129-972B-544EB20E2359}" srcOrd="2" destOrd="0" parTransId="{AF29F631-BD4F-470F-90BB-1E1D0DA96CB5}" sibTransId="{D1FDBD02-90BE-421C-8B10-D88881D40D2E}"/>
    <dgm:cxn modelId="{05C78F33-56EC-4A9A-9E4C-3584CEFD2458}" type="presOf" srcId="{5DD1FF4E-0A81-4311-A4CA-6D950528DC6F}" destId="{EA3A9917-D912-4824-A70D-70B50F0ACE61}" srcOrd="0" destOrd="0" presId="urn:microsoft.com/office/officeart/2005/8/layout/vList2"/>
    <dgm:cxn modelId="{5786BE5E-8928-401F-9A7A-3B525C650FCA}" type="presOf" srcId="{8B5904C5-1675-42B1-A86D-D9F704D59CD9}" destId="{17D4AAB2-1100-427B-AD1A-71446D745424}" srcOrd="0" destOrd="0" presId="urn:microsoft.com/office/officeart/2005/8/layout/vList2"/>
    <dgm:cxn modelId="{903A5F69-8B78-4664-B6D5-FC381C172CB8}" srcId="{E7416E40-6530-47EE-8D90-1AC1A0FDB28E}" destId="{5DD1FF4E-0A81-4311-A4CA-6D950528DC6F}" srcOrd="0" destOrd="0" parTransId="{38C5C622-3C60-441C-959A-7EE958FB1241}" sibTransId="{1D3C306C-E473-4779-BB12-3ACC0752C746}"/>
    <dgm:cxn modelId="{41DE6396-968B-4F52-BCD1-A8FE5C10CF27}" type="presOf" srcId="{0EBD5A91-0362-4129-972B-544EB20E2359}" destId="{489BCE5B-274C-452E-94D4-3F5BF59E8D74}" srcOrd="0" destOrd="0" presId="urn:microsoft.com/office/officeart/2005/8/layout/vList2"/>
    <dgm:cxn modelId="{1C2B8AB5-B593-486D-9DA6-54D56F6BBC1D}" srcId="{E7416E40-6530-47EE-8D90-1AC1A0FDB28E}" destId="{806BEAE0-60E8-4812-B7DC-059B95144F58}" srcOrd="1" destOrd="0" parTransId="{4E6B7B2B-69BF-4D03-B502-91B5E83C6C68}" sibTransId="{40790225-7790-49A7-86F4-7D9633ABE5E6}"/>
    <dgm:cxn modelId="{0FAFAACD-191C-4F35-8A3B-F6659281C431}" type="presOf" srcId="{806BEAE0-60E8-4812-B7DC-059B95144F58}" destId="{BE0C3AA0-FD07-4F36-8BF9-87FABD38176A}" srcOrd="0" destOrd="0" presId="urn:microsoft.com/office/officeart/2005/8/layout/vList2"/>
    <dgm:cxn modelId="{5C3169DF-8E25-4CBC-81F3-464BF8D3BCEE}" type="presOf" srcId="{E7416E40-6530-47EE-8D90-1AC1A0FDB28E}" destId="{FCFC884B-E854-4FEA-A0DE-ABABE16352C1}" srcOrd="0" destOrd="0" presId="urn:microsoft.com/office/officeart/2005/8/layout/vList2"/>
    <dgm:cxn modelId="{547D9FEF-9BF0-4E01-A8FC-B31BDA345F15}" srcId="{E7416E40-6530-47EE-8D90-1AC1A0FDB28E}" destId="{8B5904C5-1675-42B1-A86D-D9F704D59CD9}" srcOrd="3" destOrd="0" parTransId="{42F85D4D-6CDA-4626-BBAF-4B91FA4D8B93}" sibTransId="{9F07B66E-FE86-4AEB-AE94-D803F6365D0A}"/>
    <dgm:cxn modelId="{A2A87748-D355-47F7-9128-909229F68D90}" type="presParOf" srcId="{FCFC884B-E854-4FEA-A0DE-ABABE16352C1}" destId="{EA3A9917-D912-4824-A70D-70B50F0ACE61}" srcOrd="0" destOrd="0" presId="urn:microsoft.com/office/officeart/2005/8/layout/vList2"/>
    <dgm:cxn modelId="{09B0A973-1A19-4FA6-A7AE-1F75D372DDA1}" type="presParOf" srcId="{FCFC884B-E854-4FEA-A0DE-ABABE16352C1}" destId="{EC302462-CC88-4D23-A457-0832CD3F5A3D}" srcOrd="1" destOrd="0" presId="urn:microsoft.com/office/officeart/2005/8/layout/vList2"/>
    <dgm:cxn modelId="{7A6B3C1C-3EA5-47FC-BA1E-D61B63041A0B}" type="presParOf" srcId="{FCFC884B-E854-4FEA-A0DE-ABABE16352C1}" destId="{BE0C3AA0-FD07-4F36-8BF9-87FABD38176A}" srcOrd="2" destOrd="0" presId="urn:microsoft.com/office/officeart/2005/8/layout/vList2"/>
    <dgm:cxn modelId="{F4C7D0CD-3BCB-4594-86D3-DBE9499FFD8C}" type="presParOf" srcId="{FCFC884B-E854-4FEA-A0DE-ABABE16352C1}" destId="{BD3CFFB8-D4B4-4A06-8BC0-78980335C3E1}" srcOrd="3" destOrd="0" presId="urn:microsoft.com/office/officeart/2005/8/layout/vList2"/>
    <dgm:cxn modelId="{AE07A143-9B42-4F30-A628-9ABD07BA802F}" type="presParOf" srcId="{FCFC884B-E854-4FEA-A0DE-ABABE16352C1}" destId="{489BCE5B-274C-452E-94D4-3F5BF59E8D74}" srcOrd="4" destOrd="0" presId="urn:microsoft.com/office/officeart/2005/8/layout/vList2"/>
    <dgm:cxn modelId="{A49816FA-CBD8-40D5-A0FA-0BE21A9C7EFD}" type="presParOf" srcId="{FCFC884B-E854-4FEA-A0DE-ABABE16352C1}" destId="{4BF72AEA-1C4F-4D9C-AA2E-4549DE3C145F}" srcOrd="5" destOrd="0" presId="urn:microsoft.com/office/officeart/2005/8/layout/vList2"/>
    <dgm:cxn modelId="{5BB60998-15D9-4D75-BFCE-EA124489E7EE}" type="presParOf" srcId="{FCFC884B-E854-4FEA-A0DE-ABABE16352C1}" destId="{17D4AAB2-1100-427B-AD1A-71446D74542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FA0F3A-A432-4622-AB94-E937757EE3A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19289D76-5E94-4F2E-959D-CC4BBE0D2A72}">
      <dgm:prSet/>
      <dgm:spPr/>
      <dgm:t>
        <a:bodyPr/>
        <a:lstStyle/>
        <a:p>
          <a:r>
            <a:rPr lang="en-US" dirty="0"/>
            <a:t>FDA approved on August 31, 2022</a:t>
          </a:r>
        </a:p>
      </dgm:t>
    </dgm:pt>
    <dgm:pt modelId="{AD152DF5-109B-42C0-81E2-BC1D5068AA94}" type="parTrans" cxnId="{8829D6BD-C832-42C0-A4E0-0EC381AAF950}">
      <dgm:prSet/>
      <dgm:spPr/>
      <dgm:t>
        <a:bodyPr/>
        <a:lstStyle/>
        <a:p>
          <a:endParaRPr lang="en-US"/>
        </a:p>
      </dgm:t>
    </dgm:pt>
    <dgm:pt modelId="{E908DA31-AA73-41BC-8507-65C47B59FFD4}" type="sibTrans" cxnId="{8829D6BD-C832-42C0-A4E0-0EC381AAF950}">
      <dgm:prSet/>
      <dgm:spPr/>
      <dgm:t>
        <a:bodyPr/>
        <a:lstStyle/>
        <a:p>
          <a:endParaRPr lang="en-US"/>
        </a:p>
      </dgm:t>
    </dgm:pt>
    <dgm:pt modelId="{4BAA29E5-B26E-4B1E-B1B0-8F5C7247E3FE}">
      <dgm:prSet/>
      <dgm:spPr/>
      <dgm:t>
        <a:bodyPr/>
        <a:lstStyle/>
        <a:p>
          <a:r>
            <a:rPr lang="en-US" dirty="0"/>
            <a:t>Previous vaccines not to be given</a:t>
          </a:r>
        </a:p>
      </dgm:t>
    </dgm:pt>
    <dgm:pt modelId="{EA9C4172-040A-4313-AA5B-0478A3FBAE1C}" type="parTrans" cxnId="{C02FE8A6-39C8-4859-B185-67A9A1D3F466}">
      <dgm:prSet/>
      <dgm:spPr/>
      <dgm:t>
        <a:bodyPr/>
        <a:lstStyle/>
        <a:p>
          <a:endParaRPr lang="en-US"/>
        </a:p>
      </dgm:t>
    </dgm:pt>
    <dgm:pt modelId="{B83E0C9C-2745-4B0A-8F01-88E6DCF85CB9}" type="sibTrans" cxnId="{C02FE8A6-39C8-4859-B185-67A9A1D3F466}">
      <dgm:prSet/>
      <dgm:spPr/>
      <dgm:t>
        <a:bodyPr/>
        <a:lstStyle/>
        <a:p>
          <a:endParaRPr lang="en-US"/>
        </a:p>
      </dgm:t>
    </dgm:pt>
    <dgm:pt modelId="{BC5817E7-BEFD-4037-BD76-98BCDD5CCAB6}">
      <dgm:prSet/>
      <dgm:spPr/>
      <dgm:t>
        <a:bodyPr/>
        <a:lstStyle/>
        <a:p>
          <a:r>
            <a:rPr lang="en-US" dirty="0"/>
            <a:t>Protects against Omicron variants – </a:t>
          </a:r>
        </a:p>
      </dgm:t>
    </dgm:pt>
    <dgm:pt modelId="{7A4C432E-3342-4B01-A15A-D602C8FF72FC}" type="parTrans" cxnId="{EB086530-E499-4D03-9560-A590A1A24691}">
      <dgm:prSet/>
      <dgm:spPr/>
      <dgm:t>
        <a:bodyPr/>
        <a:lstStyle/>
        <a:p>
          <a:endParaRPr lang="en-US"/>
        </a:p>
      </dgm:t>
    </dgm:pt>
    <dgm:pt modelId="{6B17F565-F95C-4966-B703-B47FE5FB1BD2}" type="sibTrans" cxnId="{EB086530-E499-4D03-9560-A590A1A24691}">
      <dgm:prSet/>
      <dgm:spPr/>
      <dgm:t>
        <a:bodyPr/>
        <a:lstStyle/>
        <a:p>
          <a:endParaRPr lang="en-US"/>
        </a:p>
      </dgm:t>
    </dgm:pt>
    <dgm:pt modelId="{9CA89518-CFEA-410F-9515-4F413E45718D}">
      <dgm:prSet/>
      <dgm:spPr/>
      <dgm:t>
        <a:bodyPr/>
        <a:lstStyle/>
        <a:p>
          <a:r>
            <a:rPr lang="en-US" dirty="0"/>
            <a:t>Can be given 2 months after vaccine</a:t>
          </a:r>
        </a:p>
      </dgm:t>
    </dgm:pt>
    <dgm:pt modelId="{4ED33864-19CF-48F1-B5F9-5E5A93049B46}" type="parTrans" cxnId="{61FF846A-55D7-4C5C-8BEE-C9C30C6CD1EF}">
      <dgm:prSet/>
      <dgm:spPr/>
      <dgm:t>
        <a:bodyPr/>
        <a:lstStyle/>
        <a:p>
          <a:endParaRPr lang="en-US"/>
        </a:p>
      </dgm:t>
    </dgm:pt>
    <dgm:pt modelId="{6CFEF3E0-FD38-4BC5-A6F1-69452E533858}" type="sibTrans" cxnId="{61FF846A-55D7-4C5C-8BEE-C9C30C6CD1EF}">
      <dgm:prSet/>
      <dgm:spPr/>
      <dgm:t>
        <a:bodyPr/>
        <a:lstStyle/>
        <a:p>
          <a:endParaRPr lang="en-US"/>
        </a:p>
      </dgm:t>
    </dgm:pt>
    <dgm:pt modelId="{BC55B86A-833C-4459-939C-94FD1D7F2EC2}" type="pres">
      <dgm:prSet presAssocID="{95FA0F3A-A432-4622-AB94-E937757EE3A9}" presName="hierChild1" presStyleCnt="0">
        <dgm:presLayoutVars>
          <dgm:chPref val="1"/>
          <dgm:dir/>
          <dgm:animOne val="branch"/>
          <dgm:animLvl val="lvl"/>
          <dgm:resizeHandles/>
        </dgm:presLayoutVars>
      </dgm:prSet>
      <dgm:spPr/>
    </dgm:pt>
    <dgm:pt modelId="{81525441-493C-4AF8-8395-6A06DDF51602}" type="pres">
      <dgm:prSet presAssocID="{19289D76-5E94-4F2E-959D-CC4BBE0D2A72}" presName="hierRoot1" presStyleCnt="0"/>
      <dgm:spPr/>
    </dgm:pt>
    <dgm:pt modelId="{445126EB-ACE5-423A-A090-ACA05C08DB50}" type="pres">
      <dgm:prSet presAssocID="{19289D76-5E94-4F2E-959D-CC4BBE0D2A72}" presName="composite" presStyleCnt="0"/>
      <dgm:spPr/>
    </dgm:pt>
    <dgm:pt modelId="{31620930-0B5C-4299-A5E5-CC9C26DB399A}" type="pres">
      <dgm:prSet presAssocID="{19289D76-5E94-4F2E-959D-CC4BBE0D2A72}" presName="background" presStyleLbl="node0" presStyleIdx="0" presStyleCnt="4"/>
      <dgm:spPr/>
    </dgm:pt>
    <dgm:pt modelId="{DCB1F878-40D6-45B2-9BEC-3374B1EB20E8}" type="pres">
      <dgm:prSet presAssocID="{19289D76-5E94-4F2E-959D-CC4BBE0D2A72}" presName="text" presStyleLbl="fgAcc0" presStyleIdx="0" presStyleCnt="4">
        <dgm:presLayoutVars>
          <dgm:chPref val="3"/>
        </dgm:presLayoutVars>
      </dgm:prSet>
      <dgm:spPr/>
    </dgm:pt>
    <dgm:pt modelId="{CA0E6A4B-16AB-4737-968F-10F4FDCB95A8}" type="pres">
      <dgm:prSet presAssocID="{19289D76-5E94-4F2E-959D-CC4BBE0D2A72}" presName="hierChild2" presStyleCnt="0"/>
      <dgm:spPr/>
    </dgm:pt>
    <dgm:pt modelId="{9A3E8F4F-E708-435A-A4EB-E2CED2D5B492}" type="pres">
      <dgm:prSet presAssocID="{4BAA29E5-B26E-4B1E-B1B0-8F5C7247E3FE}" presName="hierRoot1" presStyleCnt="0"/>
      <dgm:spPr/>
    </dgm:pt>
    <dgm:pt modelId="{1C94B32A-73DA-4D0F-92A5-1845E4B6E60A}" type="pres">
      <dgm:prSet presAssocID="{4BAA29E5-B26E-4B1E-B1B0-8F5C7247E3FE}" presName="composite" presStyleCnt="0"/>
      <dgm:spPr/>
    </dgm:pt>
    <dgm:pt modelId="{751EA699-389B-4F8C-A866-2D23BD58AF89}" type="pres">
      <dgm:prSet presAssocID="{4BAA29E5-B26E-4B1E-B1B0-8F5C7247E3FE}" presName="background" presStyleLbl="node0" presStyleIdx="1" presStyleCnt="4"/>
      <dgm:spPr/>
    </dgm:pt>
    <dgm:pt modelId="{E793D805-9762-4A6A-AB7F-FBC8E9E434AB}" type="pres">
      <dgm:prSet presAssocID="{4BAA29E5-B26E-4B1E-B1B0-8F5C7247E3FE}" presName="text" presStyleLbl="fgAcc0" presStyleIdx="1" presStyleCnt="4">
        <dgm:presLayoutVars>
          <dgm:chPref val="3"/>
        </dgm:presLayoutVars>
      </dgm:prSet>
      <dgm:spPr/>
    </dgm:pt>
    <dgm:pt modelId="{22306F59-ED18-473B-8C19-5E2C30B671ED}" type="pres">
      <dgm:prSet presAssocID="{4BAA29E5-B26E-4B1E-B1B0-8F5C7247E3FE}" presName="hierChild2" presStyleCnt="0"/>
      <dgm:spPr/>
    </dgm:pt>
    <dgm:pt modelId="{E8FFE285-CCF8-4DA3-B703-2B2FB1465608}" type="pres">
      <dgm:prSet presAssocID="{BC5817E7-BEFD-4037-BD76-98BCDD5CCAB6}" presName="hierRoot1" presStyleCnt="0"/>
      <dgm:spPr/>
    </dgm:pt>
    <dgm:pt modelId="{337D4AED-6F1F-4380-A609-54DFDF87B40A}" type="pres">
      <dgm:prSet presAssocID="{BC5817E7-BEFD-4037-BD76-98BCDD5CCAB6}" presName="composite" presStyleCnt="0"/>
      <dgm:spPr/>
    </dgm:pt>
    <dgm:pt modelId="{8DB9CB0E-15E9-4806-A4C0-55823A3CC3CA}" type="pres">
      <dgm:prSet presAssocID="{BC5817E7-BEFD-4037-BD76-98BCDD5CCAB6}" presName="background" presStyleLbl="node0" presStyleIdx="2" presStyleCnt="4"/>
      <dgm:spPr/>
    </dgm:pt>
    <dgm:pt modelId="{0A454732-A976-4285-AC09-9D9E27B9A9FA}" type="pres">
      <dgm:prSet presAssocID="{BC5817E7-BEFD-4037-BD76-98BCDD5CCAB6}" presName="text" presStyleLbl="fgAcc0" presStyleIdx="2" presStyleCnt="4">
        <dgm:presLayoutVars>
          <dgm:chPref val="3"/>
        </dgm:presLayoutVars>
      </dgm:prSet>
      <dgm:spPr/>
    </dgm:pt>
    <dgm:pt modelId="{E2E54EC8-730C-482A-82E1-BC7D2EDC8288}" type="pres">
      <dgm:prSet presAssocID="{BC5817E7-BEFD-4037-BD76-98BCDD5CCAB6}" presName="hierChild2" presStyleCnt="0"/>
      <dgm:spPr/>
    </dgm:pt>
    <dgm:pt modelId="{793B566B-D93E-404B-8539-260FACDDB0D2}" type="pres">
      <dgm:prSet presAssocID="{9CA89518-CFEA-410F-9515-4F413E45718D}" presName="hierRoot1" presStyleCnt="0"/>
      <dgm:spPr/>
    </dgm:pt>
    <dgm:pt modelId="{C81C7949-F021-4CE7-8DB2-9FE2CEA68F76}" type="pres">
      <dgm:prSet presAssocID="{9CA89518-CFEA-410F-9515-4F413E45718D}" presName="composite" presStyleCnt="0"/>
      <dgm:spPr/>
    </dgm:pt>
    <dgm:pt modelId="{34C867CF-6BC5-440D-8F62-087E933E991A}" type="pres">
      <dgm:prSet presAssocID="{9CA89518-CFEA-410F-9515-4F413E45718D}" presName="background" presStyleLbl="node0" presStyleIdx="3" presStyleCnt="4"/>
      <dgm:spPr/>
    </dgm:pt>
    <dgm:pt modelId="{58B64921-8819-4187-88BD-4CD5A2F544B7}" type="pres">
      <dgm:prSet presAssocID="{9CA89518-CFEA-410F-9515-4F413E45718D}" presName="text" presStyleLbl="fgAcc0" presStyleIdx="3" presStyleCnt="4">
        <dgm:presLayoutVars>
          <dgm:chPref val="3"/>
        </dgm:presLayoutVars>
      </dgm:prSet>
      <dgm:spPr/>
    </dgm:pt>
    <dgm:pt modelId="{2085F517-9485-440F-AC3D-036CFE814032}" type="pres">
      <dgm:prSet presAssocID="{9CA89518-CFEA-410F-9515-4F413E45718D}" presName="hierChild2" presStyleCnt="0"/>
      <dgm:spPr/>
    </dgm:pt>
  </dgm:ptLst>
  <dgm:cxnLst>
    <dgm:cxn modelId="{C0BCA90E-2B6E-437A-B065-C92632AFEB96}" type="presOf" srcId="{95FA0F3A-A432-4622-AB94-E937757EE3A9}" destId="{BC55B86A-833C-4459-939C-94FD1D7F2EC2}" srcOrd="0" destOrd="0" presId="urn:microsoft.com/office/officeart/2005/8/layout/hierarchy1"/>
    <dgm:cxn modelId="{EB086530-E499-4D03-9560-A590A1A24691}" srcId="{95FA0F3A-A432-4622-AB94-E937757EE3A9}" destId="{BC5817E7-BEFD-4037-BD76-98BCDD5CCAB6}" srcOrd="2" destOrd="0" parTransId="{7A4C432E-3342-4B01-A15A-D602C8FF72FC}" sibTransId="{6B17F565-F95C-4966-B703-B47FE5FB1BD2}"/>
    <dgm:cxn modelId="{A6BB193D-97E3-48A7-B5EB-E7065EB9C37A}" type="presOf" srcId="{19289D76-5E94-4F2E-959D-CC4BBE0D2A72}" destId="{DCB1F878-40D6-45B2-9BEC-3374B1EB20E8}" srcOrd="0" destOrd="0" presId="urn:microsoft.com/office/officeart/2005/8/layout/hierarchy1"/>
    <dgm:cxn modelId="{61FF846A-55D7-4C5C-8BEE-C9C30C6CD1EF}" srcId="{95FA0F3A-A432-4622-AB94-E937757EE3A9}" destId="{9CA89518-CFEA-410F-9515-4F413E45718D}" srcOrd="3" destOrd="0" parTransId="{4ED33864-19CF-48F1-B5F9-5E5A93049B46}" sibTransId="{6CFEF3E0-FD38-4BC5-A6F1-69452E533858}"/>
    <dgm:cxn modelId="{C02FE8A6-39C8-4859-B185-67A9A1D3F466}" srcId="{95FA0F3A-A432-4622-AB94-E937757EE3A9}" destId="{4BAA29E5-B26E-4B1E-B1B0-8F5C7247E3FE}" srcOrd="1" destOrd="0" parTransId="{EA9C4172-040A-4313-AA5B-0478A3FBAE1C}" sibTransId="{B83E0C9C-2745-4B0A-8F01-88E6DCF85CB9}"/>
    <dgm:cxn modelId="{8829D6BD-C832-42C0-A4E0-0EC381AAF950}" srcId="{95FA0F3A-A432-4622-AB94-E937757EE3A9}" destId="{19289D76-5E94-4F2E-959D-CC4BBE0D2A72}" srcOrd="0" destOrd="0" parTransId="{AD152DF5-109B-42C0-81E2-BC1D5068AA94}" sibTransId="{E908DA31-AA73-41BC-8507-65C47B59FFD4}"/>
    <dgm:cxn modelId="{52BE62C3-CED0-4F50-816A-EEF74D21E462}" type="presOf" srcId="{4BAA29E5-B26E-4B1E-B1B0-8F5C7247E3FE}" destId="{E793D805-9762-4A6A-AB7F-FBC8E9E434AB}" srcOrd="0" destOrd="0" presId="urn:microsoft.com/office/officeart/2005/8/layout/hierarchy1"/>
    <dgm:cxn modelId="{D86651D2-3D17-4BD0-AD80-C2E6B762AEEC}" type="presOf" srcId="{BC5817E7-BEFD-4037-BD76-98BCDD5CCAB6}" destId="{0A454732-A976-4285-AC09-9D9E27B9A9FA}" srcOrd="0" destOrd="0" presId="urn:microsoft.com/office/officeart/2005/8/layout/hierarchy1"/>
    <dgm:cxn modelId="{1978DDEE-8CE1-4050-8C77-FBA50C927A71}" type="presOf" srcId="{9CA89518-CFEA-410F-9515-4F413E45718D}" destId="{58B64921-8819-4187-88BD-4CD5A2F544B7}" srcOrd="0" destOrd="0" presId="urn:microsoft.com/office/officeart/2005/8/layout/hierarchy1"/>
    <dgm:cxn modelId="{54F03D7E-AEE1-4472-930D-465B91C85F95}" type="presParOf" srcId="{BC55B86A-833C-4459-939C-94FD1D7F2EC2}" destId="{81525441-493C-4AF8-8395-6A06DDF51602}" srcOrd="0" destOrd="0" presId="urn:microsoft.com/office/officeart/2005/8/layout/hierarchy1"/>
    <dgm:cxn modelId="{A3104771-1AC1-47EC-A65A-5EEC3C97AFC3}" type="presParOf" srcId="{81525441-493C-4AF8-8395-6A06DDF51602}" destId="{445126EB-ACE5-423A-A090-ACA05C08DB50}" srcOrd="0" destOrd="0" presId="urn:microsoft.com/office/officeart/2005/8/layout/hierarchy1"/>
    <dgm:cxn modelId="{09BD10A4-F8E3-478C-A5CA-065AA2266823}" type="presParOf" srcId="{445126EB-ACE5-423A-A090-ACA05C08DB50}" destId="{31620930-0B5C-4299-A5E5-CC9C26DB399A}" srcOrd="0" destOrd="0" presId="urn:microsoft.com/office/officeart/2005/8/layout/hierarchy1"/>
    <dgm:cxn modelId="{3399B01B-21DC-495D-9A41-7A5C03718A1C}" type="presParOf" srcId="{445126EB-ACE5-423A-A090-ACA05C08DB50}" destId="{DCB1F878-40D6-45B2-9BEC-3374B1EB20E8}" srcOrd="1" destOrd="0" presId="urn:microsoft.com/office/officeart/2005/8/layout/hierarchy1"/>
    <dgm:cxn modelId="{53ABE40A-FCA4-4B33-BDF3-24E72DCC9651}" type="presParOf" srcId="{81525441-493C-4AF8-8395-6A06DDF51602}" destId="{CA0E6A4B-16AB-4737-968F-10F4FDCB95A8}" srcOrd="1" destOrd="0" presId="urn:microsoft.com/office/officeart/2005/8/layout/hierarchy1"/>
    <dgm:cxn modelId="{D5C9CEA5-BB3F-4DC0-A582-A08A2E9863C8}" type="presParOf" srcId="{BC55B86A-833C-4459-939C-94FD1D7F2EC2}" destId="{9A3E8F4F-E708-435A-A4EB-E2CED2D5B492}" srcOrd="1" destOrd="0" presId="urn:microsoft.com/office/officeart/2005/8/layout/hierarchy1"/>
    <dgm:cxn modelId="{6F94EB2E-1FD6-487F-9B8F-C6A551084FFE}" type="presParOf" srcId="{9A3E8F4F-E708-435A-A4EB-E2CED2D5B492}" destId="{1C94B32A-73DA-4D0F-92A5-1845E4B6E60A}" srcOrd="0" destOrd="0" presId="urn:microsoft.com/office/officeart/2005/8/layout/hierarchy1"/>
    <dgm:cxn modelId="{5C61BE50-09B4-462D-BD2A-DDEA9324DC0A}" type="presParOf" srcId="{1C94B32A-73DA-4D0F-92A5-1845E4B6E60A}" destId="{751EA699-389B-4F8C-A866-2D23BD58AF89}" srcOrd="0" destOrd="0" presId="urn:microsoft.com/office/officeart/2005/8/layout/hierarchy1"/>
    <dgm:cxn modelId="{CAE9C7F3-BF9F-455C-87B0-D50C85F568B2}" type="presParOf" srcId="{1C94B32A-73DA-4D0F-92A5-1845E4B6E60A}" destId="{E793D805-9762-4A6A-AB7F-FBC8E9E434AB}" srcOrd="1" destOrd="0" presId="urn:microsoft.com/office/officeart/2005/8/layout/hierarchy1"/>
    <dgm:cxn modelId="{2BDC7CC6-1DED-46A6-A25A-1861788B00D3}" type="presParOf" srcId="{9A3E8F4F-E708-435A-A4EB-E2CED2D5B492}" destId="{22306F59-ED18-473B-8C19-5E2C30B671ED}" srcOrd="1" destOrd="0" presId="urn:microsoft.com/office/officeart/2005/8/layout/hierarchy1"/>
    <dgm:cxn modelId="{B235B17B-17AA-4960-AFC2-32F0830594DE}" type="presParOf" srcId="{BC55B86A-833C-4459-939C-94FD1D7F2EC2}" destId="{E8FFE285-CCF8-4DA3-B703-2B2FB1465608}" srcOrd="2" destOrd="0" presId="urn:microsoft.com/office/officeart/2005/8/layout/hierarchy1"/>
    <dgm:cxn modelId="{22303214-F8EF-4954-AA55-136549AA0E24}" type="presParOf" srcId="{E8FFE285-CCF8-4DA3-B703-2B2FB1465608}" destId="{337D4AED-6F1F-4380-A609-54DFDF87B40A}" srcOrd="0" destOrd="0" presId="urn:microsoft.com/office/officeart/2005/8/layout/hierarchy1"/>
    <dgm:cxn modelId="{3FD9159F-BA0D-418B-8237-D4F20EB6F556}" type="presParOf" srcId="{337D4AED-6F1F-4380-A609-54DFDF87B40A}" destId="{8DB9CB0E-15E9-4806-A4C0-55823A3CC3CA}" srcOrd="0" destOrd="0" presId="urn:microsoft.com/office/officeart/2005/8/layout/hierarchy1"/>
    <dgm:cxn modelId="{9DD3BFD8-2663-4850-9F94-A84FAC5E084C}" type="presParOf" srcId="{337D4AED-6F1F-4380-A609-54DFDF87B40A}" destId="{0A454732-A976-4285-AC09-9D9E27B9A9FA}" srcOrd="1" destOrd="0" presId="urn:microsoft.com/office/officeart/2005/8/layout/hierarchy1"/>
    <dgm:cxn modelId="{090AD137-FFA8-4647-92C1-9CDE44F6AAB7}" type="presParOf" srcId="{E8FFE285-CCF8-4DA3-B703-2B2FB1465608}" destId="{E2E54EC8-730C-482A-82E1-BC7D2EDC8288}" srcOrd="1" destOrd="0" presId="urn:microsoft.com/office/officeart/2005/8/layout/hierarchy1"/>
    <dgm:cxn modelId="{B57EBC43-036C-4C0C-BEE6-E626B0F34E05}" type="presParOf" srcId="{BC55B86A-833C-4459-939C-94FD1D7F2EC2}" destId="{793B566B-D93E-404B-8539-260FACDDB0D2}" srcOrd="3" destOrd="0" presId="urn:microsoft.com/office/officeart/2005/8/layout/hierarchy1"/>
    <dgm:cxn modelId="{7199E9C1-9AE1-40E7-BFE4-9C0DC9703A84}" type="presParOf" srcId="{793B566B-D93E-404B-8539-260FACDDB0D2}" destId="{C81C7949-F021-4CE7-8DB2-9FE2CEA68F76}" srcOrd="0" destOrd="0" presId="urn:microsoft.com/office/officeart/2005/8/layout/hierarchy1"/>
    <dgm:cxn modelId="{A80C644F-7EEF-43C8-B7D9-D337559F96EC}" type="presParOf" srcId="{C81C7949-F021-4CE7-8DB2-9FE2CEA68F76}" destId="{34C867CF-6BC5-440D-8F62-087E933E991A}" srcOrd="0" destOrd="0" presId="urn:microsoft.com/office/officeart/2005/8/layout/hierarchy1"/>
    <dgm:cxn modelId="{54679F58-3A97-4BA8-AA75-BD9C7FB1D8F5}" type="presParOf" srcId="{C81C7949-F021-4CE7-8DB2-9FE2CEA68F76}" destId="{58B64921-8819-4187-88BD-4CD5A2F544B7}" srcOrd="1" destOrd="0" presId="urn:microsoft.com/office/officeart/2005/8/layout/hierarchy1"/>
    <dgm:cxn modelId="{E56FB011-6B51-425D-A21F-0A62E0F30C35}" type="presParOf" srcId="{793B566B-D93E-404B-8539-260FACDDB0D2}" destId="{2085F517-9485-440F-AC3D-036CFE8140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B9EC4C-F81F-4828-92B7-3BD98DE25CC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4FA6092-95FA-4EB6-922E-58F2BCE021F3}">
      <dgm:prSet/>
      <dgm:spPr/>
      <dgm:t>
        <a:bodyPr/>
        <a:lstStyle/>
        <a:p>
          <a:r>
            <a:rPr lang="en-US"/>
            <a:t>If work restriction is recommended, HCP could return to work after either of the following time periods:</a:t>
          </a:r>
        </a:p>
      </dgm:t>
    </dgm:pt>
    <dgm:pt modelId="{BF919F14-A472-40AF-9A06-B4F768547862}" type="parTrans" cxnId="{465A291F-8D4B-4006-9777-F66226C4E11C}">
      <dgm:prSet/>
      <dgm:spPr/>
      <dgm:t>
        <a:bodyPr/>
        <a:lstStyle/>
        <a:p>
          <a:endParaRPr lang="en-US"/>
        </a:p>
      </dgm:t>
    </dgm:pt>
    <dgm:pt modelId="{F62A318A-AC2D-43EB-B64B-403B52DF6FE7}" type="sibTrans" cxnId="{465A291F-8D4B-4006-9777-F66226C4E11C}">
      <dgm:prSet/>
      <dgm:spPr/>
      <dgm:t>
        <a:bodyPr/>
        <a:lstStyle/>
        <a:p>
          <a:endParaRPr lang="en-US"/>
        </a:p>
      </dgm:t>
    </dgm:pt>
    <dgm:pt modelId="{045DC686-D91B-46F4-9509-22AFE4B64206}">
      <dgm:prSet/>
      <dgm:spPr/>
      <dgm:t>
        <a:bodyPr/>
        <a:lstStyle/>
        <a:p>
          <a:r>
            <a:rPr lang="en-US"/>
            <a:t>HCP can return to work after day 7 following the exposure (day 0) if they do not develop symptoms and all viral testing as described for asymptomatic HCP following a higher-risk exposure is negative.</a:t>
          </a:r>
        </a:p>
      </dgm:t>
    </dgm:pt>
    <dgm:pt modelId="{92AC2FC3-A47F-4E41-B4EC-8C2AA584D8ED}" type="parTrans" cxnId="{1896594B-A0B8-4524-87F3-919B9E022BB9}">
      <dgm:prSet/>
      <dgm:spPr/>
      <dgm:t>
        <a:bodyPr/>
        <a:lstStyle/>
        <a:p>
          <a:endParaRPr lang="en-US"/>
        </a:p>
      </dgm:t>
    </dgm:pt>
    <dgm:pt modelId="{3845F72C-6E48-4850-AB49-76A9644D024B}" type="sibTrans" cxnId="{1896594B-A0B8-4524-87F3-919B9E022BB9}">
      <dgm:prSet/>
      <dgm:spPr/>
      <dgm:t>
        <a:bodyPr/>
        <a:lstStyle/>
        <a:p>
          <a:endParaRPr lang="en-US"/>
        </a:p>
      </dgm:t>
    </dgm:pt>
    <dgm:pt modelId="{DA846358-93AF-4F7D-AD8C-46122729859A}">
      <dgm:prSet/>
      <dgm:spPr/>
      <dgm:t>
        <a:bodyPr/>
        <a:lstStyle/>
        <a:p>
          <a:r>
            <a:rPr lang="en-US"/>
            <a:t>If viral testing is not performed, HCP can return to work after day 10 following the exposure (day 0) if they do not develop symptoms.</a:t>
          </a:r>
        </a:p>
      </dgm:t>
    </dgm:pt>
    <dgm:pt modelId="{88B23C5D-E221-4B62-94E3-7495680C7B48}" type="parTrans" cxnId="{7A410026-DBD0-49F7-9140-F2EF52044D30}">
      <dgm:prSet/>
      <dgm:spPr/>
      <dgm:t>
        <a:bodyPr/>
        <a:lstStyle/>
        <a:p>
          <a:endParaRPr lang="en-US"/>
        </a:p>
      </dgm:t>
    </dgm:pt>
    <dgm:pt modelId="{2CA87D35-BF18-4294-9399-1DBADD95A6A0}" type="sibTrans" cxnId="{7A410026-DBD0-49F7-9140-F2EF52044D30}">
      <dgm:prSet/>
      <dgm:spPr/>
      <dgm:t>
        <a:bodyPr/>
        <a:lstStyle/>
        <a:p>
          <a:endParaRPr lang="en-US"/>
        </a:p>
      </dgm:t>
    </dgm:pt>
    <dgm:pt modelId="{E44094D3-8113-4BCC-9EDF-08DD2929F358}" type="pres">
      <dgm:prSet presAssocID="{95B9EC4C-F81F-4828-92B7-3BD98DE25CCD}" presName="vert0" presStyleCnt="0">
        <dgm:presLayoutVars>
          <dgm:dir/>
          <dgm:animOne val="branch"/>
          <dgm:animLvl val="lvl"/>
        </dgm:presLayoutVars>
      </dgm:prSet>
      <dgm:spPr/>
    </dgm:pt>
    <dgm:pt modelId="{60FE6BBB-B28A-4A4A-9D95-E0F39373D487}" type="pres">
      <dgm:prSet presAssocID="{D4FA6092-95FA-4EB6-922E-58F2BCE021F3}" presName="thickLine" presStyleLbl="alignNode1" presStyleIdx="0" presStyleCnt="3"/>
      <dgm:spPr/>
    </dgm:pt>
    <dgm:pt modelId="{DF92E842-8315-43EF-8E73-0AA4CB01BE0C}" type="pres">
      <dgm:prSet presAssocID="{D4FA6092-95FA-4EB6-922E-58F2BCE021F3}" presName="horz1" presStyleCnt="0"/>
      <dgm:spPr/>
    </dgm:pt>
    <dgm:pt modelId="{99C40C7E-2598-4876-9A3C-50456304C572}" type="pres">
      <dgm:prSet presAssocID="{D4FA6092-95FA-4EB6-922E-58F2BCE021F3}" presName="tx1" presStyleLbl="revTx" presStyleIdx="0" presStyleCnt="3"/>
      <dgm:spPr/>
    </dgm:pt>
    <dgm:pt modelId="{6C5ED95B-E980-4CDA-B052-EAB37FA5B986}" type="pres">
      <dgm:prSet presAssocID="{D4FA6092-95FA-4EB6-922E-58F2BCE021F3}" presName="vert1" presStyleCnt="0"/>
      <dgm:spPr/>
    </dgm:pt>
    <dgm:pt modelId="{035043D2-CFCB-43A7-B9DE-D46DF5DB2DC7}" type="pres">
      <dgm:prSet presAssocID="{045DC686-D91B-46F4-9509-22AFE4B64206}" presName="thickLine" presStyleLbl="alignNode1" presStyleIdx="1" presStyleCnt="3"/>
      <dgm:spPr/>
    </dgm:pt>
    <dgm:pt modelId="{ADDA1C3D-2C72-48B8-A759-A72ACFB8341B}" type="pres">
      <dgm:prSet presAssocID="{045DC686-D91B-46F4-9509-22AFE4B64206}" presName="horz1" presStyleCnt="0"/>
      <dgm:spPr/>
    </dgm:pt>
    <dgm:pt modelId="{DB435FDC-8F10-40A6-A5AE-6582AEB5D8E2}" type="pres">
      <dgm:prSet presAssocID="{045DC686-D91B-46F4-9509-22AFE4B64206}" presName="tx1" presStyleLbl="revTx" presStyleIdx="1" presStyleCnt="3"/>
      <dgm:spPr/>
    </dgm:pt>
    <dgm:pt modelId="{2F81AC81-0B19-4D55-97BD-BA9EBA94B163}" type="pres">
      <dgm:prSet presAssocID="{045DC686-D91B-46F4-9509-22AFE4B64206}" presName="vert1" presStyleCnt="0"/>
      <dgm:spPr/>
    </dgm:pt>
    <dgm:pt modelId="{6618880E-7166-4C1B-8A6D-94B1FB7ED690}" type="pres">
      <dgm:prSet presAssocID="{DA846358-93AF-4F7D-AD8C-46122729859A}" presName="thickLine" presStyleLbl="alignNode1" presStyleIdx="2" presStyleCnt="3"/>
      <dgm:spPr/>
    </dgm:pt>
    <dgm:pt modelId="{A81F6531-9A67-47C0-90A4-07E8F18BAEB6}" type="pres">
      <dgm:prSet presAssocID="{DA846358-93AF-4F7D-AD8C-46122729859A}" presName="horz1" presStyleCnt="0"/>
      <dgm:spPr/>
    </dgm:pt>
    <dgm:pt modelId="{E516898E-37BB-4358-9D40-B777C1536800}" type="pres">
      <dgm:prSet presAssocID="{DA846358-93AF-4F7D-AD8C-46122729859A}" presName="tx1" presStyleLbl="revTx" presStyleIdx="2" presStyleCnt="3"/>
      <dgm:spPr/>
    </dgm:pt>
    <dgm:pt modelId="{6FC1B2A4-9289-4A87-A766-71F556C8D164}" type="pres">
      <dgm:prSet presAssocID="{DA846358-93AF-4F7D-AD8C-46122729859A}" presName="vert1" presStyleCnt="0"/>
      <dgm:spPr/>
    </dgm:pt>
  </dgm:ptLst>
  <dgm:cxnLst>
    <dgm:cxn modelId="{C1F6B201-ECF8-4DD8-8CDE-C19D47BCFA05}" type="presOf" srcId="{95B9EC4C-F81F-4828-92B7-3BD98DE25CCD}" destId="{E44094D3-8113-4BCC-9EDF-08DD2929F358}" srcOrd="0" destOrd="0" presId="urn:microsoft.com/office/officeart/2008/layout/LinedList"/>
    <dgm:cxn modelId="{465A291F-8D4B-4006-9777-F66226C4E11C}" srcId="{95B9EC4C-F81F-4828-92B7-3BD98DE25CCD}" destId="{D4FA6092-95FA-4EB6-922E-58F2BCE021F3}" srcOrd="0" destOrd="0" parTransId="{BF919F14-A472-40AF-9A06-B4F768547862}" sibTransId="{F62A318A-AC2D-43EB-B64B-403B52DF6FE7}"/>
    <dgm:cxn modelId="{13585F1F-5480-4AED-9443-198562CA3C88}" type="presOf" srcId="{D4FA6092-95FA-4EB6-922E-58F2BCE021F3}" destId="{99C40C7E-2598-4876-9A3C-50456304C572}" srcOrd="0" destOrd="0" presId="urn:microsoft.com/office/officeart/2008/layout/LinedList"/>
    <dgm:cxn modelId="{7A410026-DBD0-49F7-9140-F2EF52044D30}" srcId="{95B9EC4C-F81F-4828-92B7-3BD98DE25CCD}" destId="{DA846358-93AF-4F7D-AD8C-46122729859A}" srcOrd="2" destOrd="0" parTransId="{88B23C5D-E221-4B62-94E3-7495680C7B48}" sibTransId="{2CA87D35-BF18-4294-9399-1DBADD95A6A0}"/>
    <dgm:cxn modelId="{AB7FDB3D-EC1C-4422-AA3D-D3C92C5247A4}" type="presOf" srcId="{045DC686-D91B-46F4-9509-22AFE4B64206}" destId="{DB435FDC-8F10-40A6-A5AE-6582AEB5D8E2}" srcOrd="0" destOrd="0" presId="urn:microsoft.com/office/officeart/2008/layout/LinedList"/>
    <dgm:cxn modelId="{1896594B-A0B8-4524-87F3-919B9E022BB9}" srcId="{95B9EC4C-F81F-4828-92B7-3BD98DE25CCD}" destId="{045DC686-D91B-46F4-9509-22AFE4B64206}" srcOrd="1" destOrd="0" parTransId="{92AC2FC3-A47F-4E41-B4EC-8C2AA584D8ED}" sibTransId="{3845F72C-6E48-4850-AB49-76A9644D024B}"/>
    <dgm:cxn modelId="{82605E9A-6F11-4385-AF97-4A07DE486E53}" type="presOf" srcId="{DA846358-93AF-4F7D-AD8C-46122729859A}" destId="{E516898E-37BB-4358-9D40-B777C1536800}" srcOrd="0" destOrd="0" presId="urn:microsoft.com/office/officeart/2008/layout/LinedList"/>
    <dgm:cxn modelId="{7C237F7B-1914-4A3D-A4F8-7F4F5F04E4D6}" type="presParOf" srcId="{E44094D3-8113-4BCC-9EDF-08DD2929F358}" destId="{60FE6BBB-B28A-4A4A-9D95-E0F39373D487}" srcOrd="0" destOrd="0" presId="urn:microsoft.com/office/officeart/2008/layout/LinedList"/>
    <dgm:cxn modelId="{9917FE61-A9E9-4D23-8DF5-9D470B03FEE5}" type="presParOf" srcId="{E44094D3-8113-4BCC-9EDF-08DD2929F358}" destId="{DF92E842-8315-43EF-8E73-0AA4CB01BE0C}" srcOrd="1" destOrd="0" presId="urn:microsoft.com/office/officeart/2008/layout/LinedList"/>
    <dgm:cxn modelId="{F8D2C0B5-FC9C-4278-B182-E7D947003D68}" type="presParOf" srcId="{DF92E842-8315-43EF-8E73-0AA4CB01BE0C}" destId="{99C40C7E-2598-4876-9A3C-50456304C572}" srcOrd="0" destOrd="0" presId="urn:microsoft.com/office/officeart/2008/layout/LinedList"/>
    <dgm:cxn modelId="{4C3B2A05-1A49-48A9-A5F8-02D4B181AF80}" type="presParOf" srcId="{DF92E842-8315-43EF-8E73-0AA4CB01BE0C}" destId="{6C5ED95B-E980-4CDA-B052-EAB37FA5B986}" srcOrd="1" destOrd="0" presId="urn:microsoft.com/office/officeart/2008/layout/LinedList"/>
    <dgm:cxn modelId="{E41BBF40-9705-4D9E-BFE7-5EF44312D586}" type="presParOf" srcId="{E44094D3-8113-4BCC-9EDF-08DD2929F358}" destId="{035043D2-CFCB-43A7-B9DE-D46DF5DB2DC7}" srcOrd="2" destOrd="0" presId="urn:microsoft.com/office/officeart/2008/layout/LinedList"/>
    <dgm:cxn modelId="{672C6D3C-301E-4060-A866-02916C0A3B5E}" type="presParOf" srcId="{E44094D3-8113-4BCC-9EDF-08DD2929F358}" destId="{ADDA1C3D-2C72-48B8-A759-A72ACFB8341B}" srcOrd="3" destOrd="0" presId="urn:microsoft.com/office/officeart/2008/layout/LinedList"/>
    <dgm:cxn modelId="{DDAB5634-CFA9-4759-B4BE-95140F30A494}" type="presParOf" srcId="{ADDA1C3D-2C72-48B8-A759-A72ACFB8341B}" destId="{DB435FDC-8F10-40A6-A5AE-6582AEB5D8E2}" srcOrd="0" destOrd="0" presId="urn:microsoft.com/office/officeart/2008/layout/LinedList"/>
    <dgm:cxn modelId="{A1463C36-4CCD-4479-AFC1-ADF2C47DC909}" type="presParOf" srcId="{ADDA1C3D-2C72-48B8-A759-A72ACFB8341B}" destId="{2F81AC81-0B19-4D55-97BD-BA9EBA94B163}" srcOrd="1" destOrd="0" presId="urn:microsoft.com/office/officeart/2008/layout/LinedList"/>
    <dgm:cxn modelId="{5CC1BB24-76D9-4CA6-B4C3-AD9A1241B536}" type="presParOf" srcId="{E44094D3-8113-4BCC-9EDF-08DD2929F358}" destId="{6618880E-7166-4C1B-8A6D-94B1FB7ED690}" srcOrd="4" destOrd="0" presId="urn:microsoft.com/office/officeart/2008/layout/LinedList"/>
    <dgm:cxn modelId="{F08427B5-4886-4759-A084-508AE4D1FB41}" type="presParOf" srcId="{E44094D3-8113-4BCC-9EDF-08DD2929F358}" destId="{A81F6531-9A67-47C0-90A4-07E8F18BAEB6}" srcOrd="5" destOrd="0" presId="urn:microsoft.com/office/officeart/2008/layout/LinedList"/>
    <dgm:cxn modelId="{6645C64E-2AF7-4C2D-B9AD-BD6372F9811E}" type="presParOf" srcId="{A81F6531-9A67-47C0-90A4-07E8F18BAEB6}" destId="{E516898E-37BB-4358-9D40-B777C1536800}" srcOrd="0" destOrd="0" presId="urn:microsoft.com/office/officeart/2008/layout/LinedList"/>
    <dgm:cxn modelId="{7E4F1F41-5B19-4655-A493-F59FE9690EE8}" type="presParOf" srcId="{A81F6531-9A67-47C0-90A4-07E8F18BAEB6}" destId="{6FC1B2A4-9289-4A87-A766-71F556C8D1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31896B-9101-4C7C-B6B6-1837E065644A}"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9BEA8B0B-78E8-4F58-B3D3-B05914842628}">
      <dgm:prSet/>
      <dgm:spPr/>
      <dgm:t>
        <a:bodyPr/>
        <a:lstStyle/>
        <a:p>
          <a:r>
            <a:rPr lang="en-US"/>
            <a:t>Know your childhood disease status</a:t>
          </a:r>
        </a:p>
      </dgm:t>
    </dgm:pt>
    <dgm:pt modelId="{ED15A00A-95E1-4EE3-A0AC-BE4DD9D87D2C}" type="parTrans" cxnId="{4098AECE-D077-4D50-8CD9-D89C9A280F7B}">
      <dgm:prSet/>
      <dgm:spPr/>
      <dgm:t>
        <a:bodyPr/>
        <a:lstStyle/>
        <a:p>
          <a:endParaRPr lang="en-US"/>
        </a:p>
      </dgm:t>
    </dgm:pt>
    <dgm:pt modelId="{7BDFA63C-99FD-4912-9EF2-BC599EA6AB25}" type="sibTrans" cxnId="{4098AECE-D077-4D50-8CD9-D89C9A280F7B}">
      <dgm:prSet/>
      <dgm:spPr/>
      <dgm:t>
        <a:bodyPr/>
        <a:lstStyle/>
        <a:p>
          <a:endParaRPr lang="en-US"/>
        </a:p>
      </dgm:t>
    </dgm:pt>
    <dgm:pt modelId="{B83AFB59-22C9-494D-9CBB-EEEEB4D9B0BD}">
      <dgm:prSet/>
      <dgm:spPr/>
      <dgm:t>
        <a:bodyPr/>
        <a:lstStyle/>
        <a:p>
          <a:r>
            <a:rPr lang="en-US"/>
            <a:t>Know your vaccine/immunization status</a:t>
          </a:r>
        </a:p>
      </dgm:t>
    </dgm:pt>
    <dgm:pt modelId="{5689B650-EB40-421F-9BF8-D84DBCD27365}" type="parTrans" cxnId="{6CE0A1D6-3B8D-49AD-92E8-D66ED123487D}">
      <dgm:prSet/>
      <dgm:spPr/>
      <dgm:t>
        <a:bodyPr/>
        <a:lstStyle/>
        <a:p>
          <a:endParaRPr lang="en-US"/>
        </a:p>
      </dgm:t>
    </dgm:pt>
    <dgm:pt modelId="{2DE45AB3-E121-4F7D-AEA0-1B9E1C64A889}" type="sibTrans" cxnId="{6CE0A1D6-3B8D-49AD-92E8-D66ED123487D}">
      <dgm:prSet/>
      <dgm:spPr/>
      <dgm:t>
        <a:bodyPr/>
        <a:lstStyle/>
        <a:p>
          <a:endParaRPr lang="en-US"/>
        </a:p>
      </dgm:t>
    </dgm:pt>
    <dgm:pt modelId="{0D215370-08D6-4E60-B661-3E9FC107F261}" type="pres">
      <dgm:prSet presAssocID="{F731896B-9101-4C7C-B6B6-1837E065644A}" presName="hierChild1" presStyleCnt="0">
        <dgm:presLayoutVars>
          <dgm:chPref val="1"/>
          <dgm:dir/>
          <dgm:animOne val="branch"/>
          <dgm:animLvl val="lvl"/>
          <dgm:resizeHandles/>
        </dgm:presLayoutVars>
      </dgm:prSet>
      <dgm:spPr/>
    </dgm:pt>
    <dgm:pt modelId="{6F8A70AA-9939-4500-90C8-B1BB7985F265}" type="pres">
      <dgm:prSet presAssocID="{9BEA8B0B-78E8-4F58-B3D3-B05914842628}" presName="hierRoot1" presStyleCnt="0"/>
      <dgm:spPr/>
    </dgm:pt>
    <dgm:pt modelId="{81F9A302-8618-4184-86F0-C6CE12A6AEF6}" type="pres">
      <dgm:prSet presAssocID="{9BEA8B0B-78E8-4F58-B3D3-B05914842628}" presName="composite" presStyleCnt="0"/>
      <dgm:spPr/>
    </dgm:pt>
    <dgm:pt modelId="{D05C3F86-237F-4C6A-B4F7-2D99E0BFD784}" type="pres">
      <dgm:prSet presAssocID="{9BEA8B0B-78E8-4F58-B3D3-B05914842628}" presName="background" presStyleLbl="node0" presStyleIdx="0" presStyleCnt="2"/>
      <dgm:spPr/>
    </dgm:pt>
    <dgm:pt modelId="{9AF740D9-D4D9-47DA-B678-24D5D03FEC67}" type="pres">
      <dgm:prSet presAssocID="{9BEA8B0B-78E8-4F58-B3D3-B05914842628}" presName="text" presStyleLbl="fgAcc0" presStyleIdx="0" presStyleCnt="2">
        <dgm:presLayoutVars>
          <dgm:chPref val="3"/>
        </dgm:presLayoutVars>
      </dgm:prSet>
      <dgm:spPr/>
    </dgm:pt>
    <dgm:pt modelId="{6A2A71F0-4094-40D6-A6D0-B75C4DD7B2D5}" type="pres">
      <dgm:prSet presAssocID="{9BEA8B0B-78E8-4F58-B3D3-B05914842628}" presName="hierChild2" presStyleCnt="0"/>
      <dgm:spPr/>
    </dgm:pt>
    <dgm:pt modelId="{44E763CB-1537-4C90-8177-996B66AC183C}" type="pres">
      <dgm:prSet presAssocID="{B83AFB59-22C9-494D-9CBB-EEEEB4D9B0BD}" presName="hierRoot1" presStyleCnt="0"/>
      <dgm:spPr/>
    </dgm:pt>
    <dgm:pt modelId="{78A27B4F-5DFC-486D-969E-4E8D4C499852}" type="pres">
      <dgm:prSet presAssocID="{B83AFB59-22C9-494D-9CBB-EEEEB4D9B0BD}" presName="composite" presStyleCnt="0"/>
      <dgm:spPr/>
    </dgm:pt>
    <dgm:pt modelId="{B4A0E8BB-EB0A-4FF3-A1A7-FC8494D75558}" type="pres">
      <dgm:prSet presAssocID="{B83AFB59-22C9-494D-9CBB-EEEEB4D9B0BD}" presName="background" presStyleLbl="node0" presStyleIdx="1" presStyleCnt="2"/>
      <dgm:spPr/>
    </dgm:pt>
    <dgm:pt modelId="{C9563B43-DFDC-497B-87C5-5268CC87FE39}" type="pres">
      <dgm:prSet presAssocID="{B83AFB59-22C9-494D-9CBB-EEEEB4D9B0BD}" presName="text" presStyleLbl="fgAcc0" presStyleIdx="1" presStyleCnt="2">
        <dgm:presLayoutVars>
          <dgm:chPref val="3"/>
        </dgm:presLayoutVars>
      </dgm:prSet>
      <dgm:spPr/>
    </dgm:pt>
    <dgm:pt modelId="{DD29E9C6-5028-4F11-9AAB-80986C0F5D61}" type="pres">
      <dgm:prSet presAssocID="{B83AFB59-22C9-494D-9CBB-EEEEB4D9B0BD}" presName="hierChild2" presStyleCnt="0"/>
      <dgm:spPr/>
    </dgm:pt>
  </dgm:ptLst>
  <dgm:cxnLst>
    <dgm:cxn modelId="{D9263E0E-C9A8-460D-8B20-4C049418DA19}" type="presOf" srcId="{B83AFB59-22C9-494D-9CBB-EEEEB4D9B0BD}" destId="{C9563B43-DFDC-497B-87C5-5268CC87FE39}" srcOrd="0" destOrd="0" presId="urn:microsoft.com/office/officeart/2005/8/layout/hierarchy1"/>
    <dgm:cxn modelId="{0C101C17-0E82-4619-8707-F5B845D10B0D}" type="presOf" srcId="{9BEA8B0B-78E8-4F58-B3D3-B05914842628}" destId="{9AF740D9-D4D9-47DA-B678-24D5D03FEC67}" srcOrd="0" destOrd="0" presId="urn:microsoft.com/office/officeart/2005/8/layout/hierarchy1"/>
    <dgm:cxn modelId="{0F02B5BE-5C8F-4796-AFA6-BF3F6154717F}" type="presOf" srcId="{F731896B-9101-4C7C-B6B6-1837E065644A}" destId="{0D215370-08D6-4E60-B661-3E9FC107F261}" srcOrd="0" destOrd="0" presId="urn:microsoft.com/office/officeart/2005/8/layout/hierarchy1"/>
    <dgm:cxn modelId="{4098AECE-D077-4D50-8CD9-D89C9A280F7B}" srcId="{F731896B-9101-4C7C-B6B6-1837E065644A}" destId="{9BEA8B0B-78E8-4F58-B3D3-B05914842628}" srcOrd="0" destOrd="0" parTransId="{ED15A00A-95E1-4EE3-A0AC-BE4DD9D87D2C}" sibTransId="{7BDFA63C-99FD-4912-9EF2-BC599EA6AB25}"/>
    <dgm:cxn modelId="{6CE0A1D6-3B8D-49AD-92E8-D66ED123487D}" srcId="{F731896B-9101-4C7C-B6B6-1837E065644A}" destId="{B83AFB59-22C9-494D-9CBB-EEEEB4D9B0BD}" srcOrd="1" destOrd="0" parTransId="{5689B650-EB40-421F-9BF8-D84DBCD27365}" sibTransId="{2DE45AB3-E121-4F7D-AEA0-1B9E1C64A889}"/>
    <dgm:cxn modelId="{98D4C886-0B4F-4B3D-90E4-DF41BFB320E8}" type="presParOf" srcId="{0D215370-08D6-4E60-B661-3E9FC107F261}" destId="{6F8A70AA-9939-4500-90C8-B1BB7985F265}" srcOrd="0" destOrd="0" presId="urn:microsoft.com/office/officeart/2005/8/layout/hierarchy1"/>
    <dgm:cxn modelId="{9405BEA6-B582-4F74-A73E-5CF67E99D1A9}" type="presParOf" srcId="{6F8A70AA-9939-4500-90C8-B1BB7985F265}" destId="{81F9A302-8618-4184-86F0-C6CE12A6AEF6}" srcOrd="0" destOrd="0" presId="urn:microsoft.com/office/officeart/2005/8/layout/hierarchy1"/>
    <dgm:cxn modelId="{CC771C4E-330D-44F7-887A-FC9FB87358FE}" type="presParOf" srcId="{81F9A302-8618-4184-86F0-C6CE12A6AEF6}" destId="{D05C3F86-237F-4C6A-B4F7-2D99E0BFD784}" srcOrd="0" destOrd="0" presId="urn:microsoft.com/office/officeart/2005/8/layout/hierarchy1"/>
    <dgm:cxn modelId="{2E31DFD2-9D44-4769-B58F-DA1C86A9A519}" type="presParOf" srcId="{81F9A302-8618-4184-86F0-C6CE12A6AEF6}" destId="{9AF740D9-D4D9-47DA-B678-24D5D03FEC67}" srcOrd="1" destOrd="0" presId="urn:microsoft.com/office/officeart/2005/8/layout/hierarchy1"/>
    <dgm:cxn modelId="{1B43A2D0-D637-4730-A7C2-615A3E46D7F1}" type="presParOf" srcId="{6F8A70AA-9939-4500-90C8-B1BB7985F265}" destId="{6A2A71F0-4094-40D6-A6D0-B75C4DD7B2D5}" srcOrd="1" destOrd="0" presId="urn:microsoft.com/office/officeart/2005/8/layout/hierarchy1"/>
    <dgm:cxn modelId="{DC7745F6-AE19-45BC-A631-22E18494D9DE}" type="presParOf" srcId="{0D215370-08D6-4E60-B661-3E9FC107F261}" destId="{44E763CB-1537-4C90-8177-996B66AC183C}" srcOrd="1" destOrd="0" presId="urn:microsoft.com/office/officeart/2005/8/layout/hierarchy1"/>
    <dgm:cxn modelId="{E3716AEB-CA12-4768-BF36-501514154F22}" type="presParOf" srcId="{44E763CB-1537-4C90-8177-996B66AC183C}" destId="{78A27B4F-5DFC-486D-969E-4E8D4C499852}" srcOrd="0" destOrd="0" presId="urn:microsoft.com/office/officeart/2005/8/layout/hierarchy1"/>
    <dgm:cxn modelId="{F719B858-983E-4AFF-A332-8E5BFAFB1EB6}" type="presParOf" srcId="{78A27B4F-5DFC-486D-969E-4E8D4C499852}" destId="{B4A0E8BB-EB0A-4FF3-A1A7-FC8494D75558}" srcOrd="0" destOrd="0" presId="urn:microsoft.com/office/officeart/2005/8/layout/hierarchy1"/>
    <dgm:cxn modelId="{CB292838-B353-4193-A903-3B422C85C739}" type="presParOf" srcId="{78A27B4F-5DFC-486D-969E-4E8D4C499852}" destId="{C9563B43-DFDC-497B-87C5-5268CC87FE39}" srcOrd="1" destOrd="0" presId="urn:microsoft.com/office/officeart/2005/8/layout/hierarchy1"/>
    <dgm:cxn modelId="{9FE78388-BC08-4C72-9DCB-D510531A07A5}" type="presParOf" srcId="{44E763CB-1537-4C90-8177-996B66AC183C}" destId="{DD29E9C6-5028-4F11-9AAB-80986C0F5D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EBE3E-7297-45CF-A865-0397545BABD5}"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7B8F5E6D-D58E-466C-BCFC-F3246EFD9937}">
      <dgm:prSet/>
      <dgm:spPr/>
      <dgm:t>
        <a:bodyPr/>
        <a:lstStyle/>
        <a:p>
          <a:r>
            <a:rPr lang="en-US"/>
            <a:t>Section 5 (a): Employers must protect employees from recognized hazards that are causing or are likely to cause death or serious physical harm</a:t>
          </a:r>
        </a:p>
      </dgm:t>
    </dgm:pt>
    <dgm:pt modelId="{9262F0A9-083A-476A-8C0B-0D384CEDF08E}" type="parTrans" cxnId="{2342EC6F-DFA5-4988-A236-3C987F84F898}">
      <dgm:prSet/>
      <dgm:spPr/>
      <dgm:t>
        <a:bodyPr/>
        <a:lstStyle/>
        <a:p>
          <a:endParaRPr lang="en-US"/>
        </a:p>
      </dgm:t>
    </dgm:pt>
    <dgm:pt modelId="{369B7DE0-BBE8-4529-8426-9FEA9C5CF199}" type="sibTrans" cxnId="{2342EC6F-DFA5-4988-A236-3C987F84F898}">
      <dgm:prSet/>
      <dgm:spPr/>
      <dgm:t>
        <a:bodyPr/>
        <a:lstStyle/>
        <a:p>
          <a:endParaRPr lang="en-US"/>
        </a:p>
      </dgm:t>
    </dgm:pt>
    <dgm:pt modelId="{350B691E-D25D-4EB0-8EBF-55435D203B21}">
      <dgm:prSet/>
      <dgm:spPr/>
      <dgm:t>
        <a:bodyPr/>
        <a:lstStyle/>
        <a:p>
          <a:r>
            <a:rPr lang="en-US"/>
            <a:t>OSHA has authority to issue citations and fines even when there is no regulation that has been violated</a:t>
          </a:r>
        </a:p>
      </dgm:t>
    </dgm:pt>
    <dgm:pt modelId="{08F263E1-EFDF-4BC3-9EC2-5FC8EBEE8CBE}" type="parTrans" cxnId="{2E357975-CC66-4492-BF06-8478E3CCE0EE}">
      <dgm:prSet/>
      <dgm:spPr/>
      <dgm:t>
        <a:bodyPr/>
        <a:lstStyle/>
        <a:p>
          <a:endParaRPr lang="en-US"/>
        </a:p>
      </dgm:t>
    </dgm:pt>
    <dgm:pt modelId="{8513228B-30BD-4EB6-9120-22D85F65832C}" type="sibTrans" cxnId="{2E357975-CC66-4492-BF06-8478E3CCE0EE}">
      <dgm:prSet/>
      <dgm:spPr/>
      <dgm:t>
        <a:bodyPr/>
        <a:lstStyle/>
        <a:p>
          <a:endParaRPr lang="en-US"/>
        </a:p>
      </dgm:t>
    </dgm:pt>
    <dgm:pt modelId="{42726EFA-FDB7-4ADA-8297-8E0CEA86B864}" type="pres">
      <dgm:prSet presAssocID="{78DEBE3E-7297-45CF-A865-0397545BABD5}" presName="hierChild1" presStyleCnt="0">
        <dgm:presLayoutVars>
          <dgm:chPref val="1"/>
          <dgm:dir/>
          <dgm:animOne val="branch"/>
          <dgm:animLvl val="lvl"/>
          <dgm:resizeHandles/>
        </dgm:presLayoutVars>
      </dgm:prSet>
      <dgm:spPr/>
    </dgm:pt>
    <dgm:pt modelId="{327721DC-5340-451C-832D-2A4A59B15A79}" type="pres">
      <dgm:prSet presAssocID="{7B8F5E6D-D58E-466C-BCFC-F3246EFD9937}" presName="hierRoot1" presStyleCnt="0"/>
      <dgm:spPr/>
    </dgm:pt>
    <dgm:pt modelId="{0A11720C-1B13-45E1-8A0A-51EC0187C2AB}" type="pres">
      <dgm:prSet presAssocID="{7B8F5E6D-D58E-466C-BCFC-F3246EFD9937}" presName="composite" presStyleCnt="0"/>
      <dgm:spPr/>
    </dgm:pt>
    <dgm:pt modelId="{D78623F4-0F32-432C-8F50-23CFFFFEEBE1}" type="pres">
      <dgm:prSet presAssocID="{7B8F5E6D-D58E-466C-BCFC-F3246EFD9937}" presName="background" presStyleLbl="node0" presStyleIdx="0" presStyleCnt="2"/>
      <dgm:spPr/>
    </dgm:pt>
    <dgm:pt modelId="{53E6E958-D90C-431B-B23F-572183F82257}" type="pres">
      <dgm:prSet presAssocID="{7B8F5E6D-D58E-466C-BCFC-F3246EFD9937}" presName="text" presStyleLbl="fgAcc0" presStyleIdx="0" presStyleCnt="2">
        <dgm:presLayoutVars>
          <dgm:chPref val="3"/>
        </dgm:presLayoutVars>
      </dgm:prSet>
      <dgm:spPr/>
    </dgm:pt>
    <dgm:pt modelId="{135EE0AB-EA21-494D-B2D5-C2E931266320}" type="pres">
      <dgm:prSet presAssocID="{7B8F5E6D-D58E-466C-BCFC-F3246EFD9937}" presName="hierChild2" presStyleCnt="0"/>
      <dgm:spPr/>
    </dgm:pt>
    <dgm:pt modelId="{916CF934-B059-435E-AEDB-148B64D4B150}" type="pres">
      <dgm:prSet presAssocID="{350B691E-D25D-4EB0-8EBF-55435D203B21}" presName="hierRoot1" presStyleCnt="0"/>
      <dgm:spPr/>
    </dgm:pt>
    <dgm:pt modelId="{3F643B4A-28B0-4234-A87E-3DF21526FEEE}" type="pres">
      <dgm:prSet presAssocID="{350B691E-D25D-4EB0-8EBF-55435D203B21}" presName="composite" presStyleCnt="0"/>
      <dgm:spPr/>
    </dgm:pt>
    <dgm:pt modelId="{19866461-88D5-4608-80DC-6BEF1B9E7DF9}" type="pres">
      <dgm:prSet presAssocID="{350B691E-D25D-4EB0-8EBF-55435D203B21}" presName="background" presStyleLbl="node0" presStyleIdx="1" presStyleCnt="2"/>
      <dgm:spPr/>
    </dgm:pt>
    <dgm:pt modelId="{A00E1608-0EFA-4857-89FB-7A611169E98E}" type="pres">
      <dgm:prSet presAssocID="{350B691E-D25D-4EB0-8EBF-55435D203B21}" presName="text" presStyleLbl="fgAcc0" presStyleIdx="1" presStyleCnt="2">
        <dgm:presLayoutVars>
          <dgm:chPref val="3"/>
        </dgm:presLayoutVars>
      </dgm:prSet>
      <dgm:spPr/>
    </dgm:pt>
    <dgm:pt modelId="{8F9B1D60-32BF-4C75-ACC4-3EDD9DBF0621}" type="pres">
      <dgm:prSet presAssocID="{350B691E-D25D-4EB0-8EBF-55435D203B21}" presName="hierChild2" presStyleCnt="0"/>
      <dgm:spPr/>
    </dgm:pt>
  </dgm:ptLst>
  <dgm:cxnLst>
    <dgm:cxn modelId="{5D2DE64C-BEEE-410B-9F81-A1A7ABF09F48}" type="presOf" srcId="{350B691E-D25D-4EB0-8EBF-55435D203B21}" destId="{A00E1608-0EFA-4857-89FB-7A611169E98E}" srcOrd="0" destOrd="0" presId="urn:microsoft.com/office/officeart/2005/8/layout/hierarchy1"/>
    <dgm:cxn modelId="{2342EC6F-DFA5-4988-A236-3C987F84F898}" srcId="{78DEBE3E-7297-45CF-A865-0397545BABD5}" destId="{7B8F5E6D-D58E-466C-BCFC-F3246EFD9937}" srcOrd="0" destOrd="0" parTransId="{9262F0A9-083A-476A-8C0B-0D384CEDF08E}" sibTransId="{369B7DE0-BBE8-4529-8426-9FEA9C5CF199}"/>
    <dgm:cxn modelId="{2E357975-CC66-4492-BF06-8478E3CCE0EE}" srcId="{78DEBE3E-7297-45CF-A865-0397545BABD5}" destId="{350B691E-D25D-4EB0-8EBF-55435D203B21}" srcOrd="1" destOrd="0" parTransId="{08F263E1-EFDF-4BC3-9EC2-5FC8EBEE8CBE}" sibTransId="{8513228B-30BD-4EB6-9120-22D85F65832C}"/>
    <dgm:cxn modelId="{B89FEB8A-BD70-4C43-8E83-DE9340A002F9}" type="presOf" srcId="{78DEBE3E-7297-45CF-A865-0397545BABD5}" destId="{42726EFA-FDB7-4ADA-8297-8E0CEA86B864}" srcOrd="0" destOrd="0" presId="urn:microsoft.com/office/officeart/2005/8/layout/hierarchy1"/>
    <dgm:cxn modelId="{E29FC89D-6946-46B1-9791-57C7D3EBCCDC}" type="presOf" srcId="{7B8F5E6D-D58E-466C-BCFC-F3246EFD9937}" destId="{53E6E958-D90C-431B-B23F-572183F82257}" srcOrd="0" destOrd="0" presId="urn:microsoft.com/office/officeart/2005/8/layout/hierarchy1"/>
    <dgm:cxn modelId="{F9FA8442-2418-4509-9DC1-61FE500F515A}" type="presParOf" srcId="{42726EFA-FDB7-4ADA-8297-8E0CEA86B864}" destId="{327721DC-5340-451C-832D-2A4A59B15A79}" srcOrd="0" destOrd="0" presId="urn:microsoft.com/office/officeart/2005/8/layout/hierarchy1"/>
    <dgm:cxn modelId="{09FDE824-D47E-4297-A6F0-EABE76BCDE89}" type="presParOf" srcId="{327721DC-5340-451C-832D-2A4A59B15A79}" destId="{0A11720C-1B13-45E1-8A0A-51EC0187C2AB}" srcOrd="0" destOrd="0" presId="urn:microsoft.com/office/officeart/2005/8/layout/hierarchy1"/>
    <dgm:cxn modelId="{0A4E4A2F-2BF7-4304-B0E0-047E4CF05281}" type="presParOf" srcId="{0A11720C-1B13-45E1-8A0A-51EC0187C2AB}" destId="{D78623F4-0F32-432C-8F50-23CFFFFEEBE1}" srcOrd="0" destOrd="0" presId="urn:microsoft.com/office/officeart/2005/8/layout/hierarchy1"/>
    <dgm:cxn modelId="{A849B7AB-08C2-4B91-A471-31EC2E116232}" type="presParOf" srcId="{0A11720C-1B13-45E1-8A0A-51EC0187C2AB}" destId="{53E6E958-D90C-431B-B23F-572183F82257}" srcOrd="1" destOrd="0" presId="urn:microsoft.com/office/officeart/2005/8/layout/hierarchy1"/>
    <dgm:cxn modelId="{5113FBE9-0FC4-4FCE-9289-8D8A3011A8DF}" type="presParOf" srcId="{327721DC-5340-451C-832D-2A4A59B15A79}" destId="{135EE0AB-EA21-494D-B2D5-C2E931266320}" srcOrd="1" destOrd="0" presId="urn:microsoft.com/office/officeart/2005/8/layout/hierarchy1"/>
    <dgm:cxn modelId="{3C6B1419-9392-45D2-A238-6FB0DFD0DF33}" type="presParOf" srcId="{42726EFA-FDB7-4ADA-8297-8E0CEA86B864}" destId="{916CF934-B059-435E-AEDB-148B64D4B150}" srcOrd="1" destOrd="0" presId="urn:microsoft.com/office/officeart/2005/8/layout/hierarchy1"/>
    <dgm:cxn modelId="{1D9AD4E8-0DA5-4240-B78A-67C89A8AD9C8}" type="presParOf" srcId="{916CF934-B059-435E-AEDB-148B64D4B150}" destId="{3F643B4A-28B0-4234-A87E-3DF21526FEEE}" srcOrd="0" destOrd="0" presId="urn:microsoft.com/office/officeart/2005/8/layout/hierarchy1"/>
    <dgm:cxn modelId="{912B9B5E-5391-46E7-9AA9-0AE7EBFF5657}" type="presParOf" srcId="{3F643B4A-28B0-4234-A87E-3DF21526FEEE}" destId="{19866461-88D5-4608-80DC-6BEF1B9E7DF9}" srcOrd="0" destOrd="0" presId="urn:microsoft.com/office/officeart/2005/8/layout/hierarchy1"/>
    <dgm:cxn modelId="{3D293C02-F2E2-4A1C-9EDB-BDF3EABD2B96}" type="presParOf" srcId="{3F643B4A-28B0-4234-A87E-3DF21526FEEE}" destId="{A00E1608-0EFA-4857-89FB-7A611169E98E}" srcOrd="1" destOrd="0" presId="urn:microsoft.com/office/officeart/2005/8/layout/hierarchy1"/>
    <dgm:cxn modelId="{EA49C7E0-54FA-4370-8A2A-325A34CF1E63}" type="presParOf" srcId="{916CF934-B059-435E-AEDB-148B64D4B150}" destId="{8F9B1D60-32BF-4C75-ACC4-3EDD9DBF06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AE6A1-4E9C-4E16-8F13-9094FD5C3B42}" type="doc">
      <dgm:prSet loTypeId="urn:microsoft.com/office/officeart/2005/8/layout/vProcess5" loCatId="process" qsTypeId="urn:microsoft.com/office/officeart/2005/8/quickstyle/simple2" qsCatId="simple" csTypeId="urn:microsoft.com/office/officeart/2005/8/colors/accent4_2" csCatId="accent4"/>
      <dgm:spPr/>
      <dgm:t>
        <a:bodyPr/>
        <a:lstStyle/>
        <a:p>
          <a:endParaRPr lang="en-US"/>
        </a:p>
      </dgm:t>
    </dgm:pt>
    <dgm:pt modelId="{3A8A5059-7E62-47EC-9114-EA0994256E6A}">
      <dgm:prSet custT="1"/>
      <dgm:spPr/>
      <dgm:t>
        <a:bodyPr/>
        <a:lstStyle/>
        <a:p>
          <a:r>
            <a:rPr lang="en-US" sz="2400" dirty="0"/>
            <a:t>NFPA 1581 – Infection Control</a:t>
          </a:r>
        </a:p>
      </dgm:t>
    </dgm:pt>
    <dgm:pt modelId="{AE1D7F4F-2C23-4F2A-BB7D-05A3C9F6B75E}" type="parTrans" cxnId="{CE13DE13-4943-4D08-89D7-8276936410BA}">
      <dgm:prSet/>
      <dgm:spPr/>
      <dgm:t>
        <a:bodyPr/>
        <a:lstStyle/>
        <a:p>
          <a:endParaRPr lang="en-US"/>
        </a:p>
      </dgm:t>
    </dgm:pt>
    <dgm:pt modelId="{CB998E06-4ABE-4113-A11D-96D3EE9A7C66}" type="sibTrans" cxnId="{CE13DE13-4943-4D08-89D7-8276936410BA}">
      <dgm:prSet/>
      <dgm:spPr/>
      <dgm:t>
        <a:bodyPr/>
        <a:lstStyle/>
        <a:p>
          <a:endParaRPr lang="en-US" dirty="0"/>
        </a:p>
      </dgm:t>
    </dgm:pt>
    <dgm:pt modelId="{DD88EFB7-B54A-491A-AAFD-D10FA24AC4C1}">
      <dgm:prSet custT="1"/>
      <dgm:spPr/>
      <dgm:t>
        <a:bodyPr/>
        <a:lstStyle/>
        <a:p>
          <a:r>
            <a:rPr lang="en-US" sz="2000" dirty="0"/>
            <a:t>4.4.1.2 – requires a full or part time position depending on size of the department</a:t>
          </a:r>
        </a:p>
      </dgm:t>
    </dgm:pt>
    <dgm:pt modelId="{9577BCE1-6FC4-4C88-B83B-198DCB44205D}" type="parTrans" cxnId="{F9DAD750-0924-41A0-A128-49568B66EB30}">
      <dgm:prSet/>
      <dgm:spPr/>
      <dgm:t>
        <a:bodyPr/>
        <a:lstStyle/>
        <a:p>
          <a:endParaRPr lang="en-US"/>
        </a:p>
      </dgm:t>
    </dgm:pt>
    <dgm:pt modelId="{DF2FEC7C-0EC7-418A-A856-EDC58169D961}" type="sibTrans" cxnId="{F9DAD750-0924-41A0-A128-49568B66EB30}">
      <dgm:prSet/>
      <dgm:spPr/>
      <dgm:t>
        <a:bodyPr/>
        <a:lstStyle/>
        <a:p>
          <a:endParaRPr lang="en-US" dirty="0"/>
        </a:p>
      </dgm:t>
    </dgm:pt>
    <dgm:pt modelId="{D3C92936-AAC1-482A-844A-28DD953569D6}">
      <dgm:prSet/>
      <dgm:spPr/>
      <dgm:t>
        <a:bodyPr/>
        <a:lstStyle/>
        <a:p>
          <a:r>
            <a:rPr lang="en-US" dirty="0"/>
            <a:t>4.4.1.2 requires a back up person for the DICO</a:t>
          </a:r>
        </a:p>
      </dgm:t>
    </dgm:pt>
    <dgm:pt modelId="{8973062B-A99D-4FB1-B0E5-45A9B7985125}" type="parTrans" cxnId="{FC60722B-E709-43D5-B1DE-8DE84D318A63}">
      <dgm:prSet/>
      <dgm:spPr/>
      <dgm:t>
        <a:bodyPr/>
        <a:lstStyle/>
        <a:p>
          <a:endParaRPr lang="en-US"/>
        </a:p>
      </dgm:t>
    </dgm:pt>
    <dgm:pt modelId="{16A37B5B-AA76-4C05-AF7D-E21E2E6B04EB}" type="sibTrans" cxnId="{FC60722B-E709-43D5-B1DE-8DE84D318A63}">
      <dgm:prSet/>
      <dgm:spPr/>
      <dgm:t>
        <a:bodyPr/>
        <a:lstStyle/>
        <a:p>
          <a:endParaRPr lang="en-US"/>
        </a:p>
      </dgm:t>
    </dgm:pt>
    <dgm:pt modelId="{53A1E930-0B58-4778-BB96-A304D952BB54}" type="pres">
      <dgm:prSet presAssocID="{4D2AE6A1-4E9C-4E16-8F13-9094FD5C3B42}" presName="outerComposite" presStyleCnt="0">
        <dgm:presLayoutVars>
          <dgm:chMax val="5"/>
          <dgm:dir/>
          <dgm:resizeHandles val="exact"/>
        </dgm:presLayoutVars>
      </dgm:prSet>
      <dgm:spPr/>
    </dgm:pt>
    <dgm:pt modelId="{34F4F719-8DCC-4E96-9FDD-634731FEF415}" type="pres">
      <dgm:prSet presAssocID="{4D2AE6A1-4E9C-4E16-8F13-9094FD5C3B42}" presName="dummyMaxCanvas" presStyleCnt="0">
        <dgm:presLayoutVars/>
      </dgm:prSet>
      <dgm:spPr/>
    </dgm:pt>
    <dgm:pt modelId="{22726A60-0222-4E3E-B51F-8353A362F155}" type="pres">
      <dgm:prSet presAssocID="{4D2AE6A1-4E9C-4E16-8F13-9094FD5C3B42}" presName="ThreeNodes_1" presStyleLbl="node1" presStyleIdx="0" presStyleCnt="3">
        <dgm:presLayoutVars>
          <dgm:bulletEnabled val="1"/>
        </dgm:presLayoutVars>
      </dgm:prSet>
      <dgm:spPr/>
    </dgm:pt>
    <dgm:pt modelId="{B44D9FDF-AFE5-49FD-B61E-C73154E411F6}" type="pres">
      <dgm:prSet presAssocID="{4D2AE6A1-4E9C-4E16-8F13-9094FD5C3B42}" presName="ThreeNodes_2" presStyleLbl="node1" presStyleIdx="1" presStyleCnt="3">
        <dgm:presLayoutVars>
          <dgm:bulletEnabled val="1"/>
        </dgm:presLayoutVars>
      </dgm:prSet>
      <dgm:spPr/>
    </dgm:pt>
    <dgm:pt modelId="{629B24FF-8B00-4583-9930-199C14C38627}" type="pres">
      <dgm:prSet presAssocID="{4D2AE6A1-4E9C-4E16-8F13-9094FD5C3B42}" presName="ThreeNodes_3" presStyleLbl="node1" presStyleIdx="2" presStyleCnt="3">
        <dgm:presLayoutVars>
          <dgm:bulletEnabled val="1"/>
        </dgm:presLayoutVars>
      </dgm:prSet>
      <dgm:spPr/>
    </dgm:pt>
    <dgm:pt modelId="{D879E240-E6C3-49EF-A1A7-52EDF3B397E9}" type="pres">
      <dgm:prSet presAssocID="{4D2AE6A1-4E9C-4E16-8F13-9094FD5C3B42}" presName="ThreeConn_1-2" presStyleLbl="fgAccFollowNode1" presStyleIdx="0" presStyleCnt="2">
        <dgm:presLayoutVars>
          <dgm:bulletEnabled val="1"/>
        </dgm:presLayoutVars>
      </dgm:prSet>
      <dgm:spPr/>
    </dgm:pt>
    <dgm:pt modelId="{ED55AB54-8C32-4B33-95B5-057146CE5626}" type="pres">
      <dgm:prSet presAssocID="{4D2AE6A1-4E9C-4E16-8F13-9094FD5C3B42}" presName="ThreeConn_2-3" presStyleLbl="fgAccFollowNode1" presStyleIdx="1" presStyleCnt="2">
        <dgm:presLayoutVars>
          <dgm:bulletEnabled val="1"/>
        </dgm:presLayoutVars>
      </dgm:prSet>
      <dgm:spPr/>
    </dgm:pt>
    <dgm:pt modelId="{0E094A16-2739-4293-9EDE-F6934CBE0287}" type="pres">
      <dgm:prSet presAssocID="{4D2AE6A1-4E9C-4E16-8F13-9094FD5C3B42}" presName="ThreeNodes_1_text" presStyleLbl="node1" presStyleIdx="2" presStyleCnt="3">
        <dgm:presLayoutVars>
          <dgm:bulletEnabled val="1"/>
        </dgm:presLayoutVars>
      </dgm:prSet>
      <dgm:spPr/>
    </dgm:pt>
    <dgm:pt modelId="{34C68353-89DE-450A-8BB9-C4AD6A1A5583}" type="pres">
      <dgm:prSet presAssocID="{4D2AE6A1-4E9C-4E16-8F13-9094FD5C3B42}" presName="ThreeNodes_2_text" presStyleLbl="node1" presStyleIdx="2" presStyleCnt="3">
        <dgm:presLayoutVars>
          <dgm:bulletEnabled val="1"/>
        </dgm:presLayoutVars>
      </dgm:prSet>
      <dgm:spPr/>
    </dgm:pt>
    <dgm:pt modelId="{CB0DBE17-DBE0-4DC9-ADC5-31D09BFD8CF6}" type="pres">
      <dgm:prSet presAssocID="{4D2AE6A1-4E9C-4E16-8F13-9094FD5C3B42}" presName="ThreeNodes_3_text" presStyleLbl="node1" presStyleIdx="2" presStyleCnt="3">
        <dgm:presLayoutVars>
          <dgm:bulletEnabled val="1"/>
        </dgm:presLayoutVars>
      </dgm:prSet>
      <dgm:spPr/>
    </dgm:pt>
  </dgm:ptLst>
  <dgm:cxnLst>
    <dgm:cxn modelId="{CE13DE13-4943-4D08-89D7-8276936410BA}" srcId="{4D2AE6A1-4E9C-4E16-8F13-9094FD5C3B42}" destId="{3A8A5059-7E62-47EC-9114-EA0994256E6A}" srcOrd="0" destOrd="0" parTransId="{AE1D7F4F-2C23-4F2A-BB7D-05A3C9F6B75E}" sibTransId="{CB998E06-4ABE-4113-A11D-96D3EE9A7C66}"/>
    <dgm:cxn modelId="{FC60722B-E709-43D5-B1DE-8DE84D318A63}" srcId="{4D2AE6A1-4E9C-4E16-8F13-9094FD5C3B42}" destId="{D3C92936-AAC1-482A-844A-28DD953569D6}" srcOrd="2" destOrd="0" parTransId="{8973062B-A99D-4FB1-B0E5-45A9B7985125}" sibTransId="{16A37B5B-AA76-4C05-AF7D-E21E2E6B04EB}"/>
    <dgm:cxn modelId="{6BFFD44A-655C-4D2E-A304-B184DC3D215D}" type="presOf" srcId="{3A8A5059-7E62-47EC-9114-EA0994256E6A}" destId="{0E094A16-2739-4293-9EDE-F6934CBE0287}" srcOrd="1" destOrd="0" presId="urn:microsoft.com/office/officeart/2005/8/layout/vProcess5"/>
    <dgm:cxn modelId="{F9DAD750-0924-41A0-A128-49568B66EB30}" srcId="{4D2AE6A1-4E9C-4E16-8F13-9094FD5C3B42}" destId="{DD88EFB7-B54A-491A-AAFD-D10FA24AC4C1}" srcOrd="1" destOrd="0" parTransId="{9577BCE1-6FC4-4C88-B83B-198DCB44205D}" sibTransId="{DF2FEC7C-0EC7-418A-A856-EDC58169D961}"/>
    <dgm:cxn modelId="{D13DD685-0B3A-44C7-8AB7-66E5CD7E1F9D}" type="presOf" srcId="{DD88EFB7-B54A-491A-AAFD-D10FA24AC4C1}" destId="{B44D9FDF-AFE5-49FD-B61E-C73154E411F6}" srcOrd="0" destOrd="0" presId="urn:microsoft.com/office/officeart/2005/8/layout/vProcess5"/>
    <dgm:cxn modelId="{648403B7-1DBB-415D-AEA1-7D2849DBA4A7}" type="presOf" srcId="{3A8A5059-7E62-47EC-9114-EA0994256E6A}" destId="{22726A60-0222-4E3E-B51F-8353A362F155}" srcOrd="0" destOrd="0" presId="urn:microsoft.com/office/officeart/2005/8/layout/vProcess5"/>
    <dgm:cxn modelId="{B01131BE-8935-471C-ADB2-EB40A99C7598}" type="presOf" srcId="{D3C92936-AAC1-482A-844A-28DD953569D6}" destId="{629B24FF-8B00-4583-9930-199C14C38627}" srcOrd="0" destOrd="0" presId="urn:microsoft.com/office/officeart/2005/8/layout/vProcess5"/>
    <dgm:cxn modelId="{0601B7C0-97B2-4131-9D0B-403E620F2D67}" type="presOf" srcId="{DF2FEC7C-0EC7-418A-A856-EDC58169D961}" destId="{ED55AB54-8C32-4B33-95B5-057146CE5626}" srcOrd="0" destOrd="0" presId="urn:microsoft.com/office/officeart/2005/8/layout/vProcess5"/>
    <dgm:cxn modelId="{393F1FC8-7A9B-40BA-977C-D694FAECE99D}" type="presOf" srcId="{4D2AE6A1-4E9C-4E16-8F13-9094FD5C3B42}" destId="{53A1E930-0B58-4778-BB96-A304D952BB54}" srcOrd="0" destOrd="0" presId="urn:microsoft.com/office/officeart/2005/8/layout/vProcess5"/>
    <dgm:cxn modelId="{5B9879CE-5405-48BA-8E25-DF1EF0C78FFA}" type="presOf" srcId="{CB998E06-4ABE-4113-A11D-96D3EE9A7C66}" destId="{D879E240-E6C3-49EF-A1A7-52EDF3B397E9}" srcOrd="0" destOrd="0" presId="urn:microsoft.com/office/officeart/2005/8/layout/vProcess5"/>
    <dgm:cxn modelId="{085B05DC-B404-45F2-843A-C2F8FF92AC12}" type="presOf" srcId="{DD88EFB7-B54A-491A-AAFD-D10FA24AC4C1}" destId="{34C68353-89DE-450A-8BB9-C4AD6A1A5583}" srcOrd="1" destOrd="0" presId="urn:microsoft.com/office/officeart/2005/8/layout/vProcess5"/>
    <dgm:cxn modelId="{FA5D54EF-30DC-4580-B789-48BF47AA28D4}" type="presOf" srcId="{D3C92936-AAC1-482A-844A-28DD953569D6}" destId="{CB0DBE17-DBE0-4DC9-ADC5-31D09BFD8CF6}" srcOrd="1" destOrd="0" presId="urn:microsoft.com/office/officeart/2005/8/layout/vProcess5"/>
    <dgm:cxn modelId="{A19E01C7-28E4-4334-A2E3-1CC54A0D0BEB}" type="presParOf" srcId="{53A1E930-0B58-4778-BB96-A304D952BB54}" destId="{34F4F719-8DCC-4E96-9FDD-634731FEF415}" srcOrd="0" destOrd="0" presId="urn:microsoft.com/office/officeart/2005/8/layout/vProcess5"/>
    <dgm:cxn modelId="{B6DBAB7D-77EF-4DA3-95A6-CB38751A722A}" type="presParOf" srcId="{53A1E930-0B58-4778-BB96-A304D952BB54}" destId="{22726A60-0222-4E3E-B51F-8353A362F155}" srcOrd="1" destOrd="0" presId="urn:microsoft.com/office/officeart/2005/8/layout/vProcess5"/>
    <dgm:cxn modelId="{E8A939DD-6C94-4637-8B14-E8E5A1B42CF6}" type="presParOf" srcId="{53A1E930-0B58-4778-BB96-A304D952BB54}" destId="{B44D9FDF-AFE5-49FD-B61E-C73154E411F6}" srcOrd="2" destOrd="0" presId="urn:microsoft.com/office/officeart/2005/8/layout/vProcess5"/>
    <dgm:cxn modelId="{7A29983F-F9FA-46B6-8A13-AA13F4A90845}" type="presParOf" srcId="{53A1E930-0B58-4778-BB96-A304D952BB54}" destId="{629B24FF-8B00-4583-9930-199C14C38627}" srcOrd="3" destOrd="0" presId="urn:microsoft.com/office/officeart/2005/8/layout/vProcess5"/>
    <dgm:cxn modelId="{6AEFA3B5-176E-4B6E-9988-73DBAF3A913B}" type="presParOf" srcId="{53A1E930-0B58-4778-BB96-A304D952BB54}" destId="{D879E240-E6C3-49EF-A1A7-52EDF3B397E9}" srcOrd="4" destOrd="0" presId="urn:microsoft.com/office/officeart/2005/8/layout/vProcess5"/>
    <dgm:cxn modelId="{E3025623-2ECA-4305-8647-04644419B534}" type="presParOf" srcId="{53A1E930-0B58-4778-BB96-A304D952BB54}" destId="{ED55AB54-8C32-4B33-95B5-057146CE5626}" srcOrd="5" destOrd="0" presId="urn:microsoft.com/office/officeart/2005/8/layout/vProcess5"/>
    <dgm:cxn modelId="{C1241427-DEFA-4E65-840C-27659FA51CF3}" type="presParOf" srcId="{53A1E930-0B58-4778-BB96-A304D952BB54}" destId="{0E094A16-2739-4293-9EDE-F6934CBE0287}" srcOrd="6" destOrd="0" presId="urn:microsoft.com/office/officeart/2005/8/layout/vProcess5"/>
    <dgm:cxn modelId="{6877BFA9-7A22-4BF5-B2BA-FC7620E058FB}" type="presParOf" srcId="{53A1E930-0B58-4778-BB96-A304D952BB54}" destId="{34C68353-89DE-450A-8BB9-C4AD6A1A5583}" srcOrd="7" destOrd="0" presId="urn:microsoft.com/office/officeart/2005/8/layout/vProcess5"/>
    <dgm:cxn modelId="{B53CD5C5-86B9-43D2-895A-F44AEBD04F91}" type="presParOf" srcId="{53A1E930-0B58-4778-BB96-A304D952BB54}" destId="{CB0DBE17-DBE0-4DC9-ADC5-31D09BFD8CF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C5F1F-6635-417D-9239-271DE21B972A}"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30581C8E-FCF5-4945-A97E-3D0FD6D02471}">
      <dgm:prSet/>
      <dgm:spPr/>
      <dgm:t>
        <a:bodyPr/>
        <a:lstStyle/>
        <a:p>
          <a:r>
            <a:rPr lang="en-US" dirty="0"/>
            <a:t>Administer</a:t>
          </a:r>
        </a:p>
      </dgm:t>
    </dgm:pt>
    <dgm:pt modelId="{CFFA6812-7634-4E14-9E81-7718331BA261}" type="parTrans" cxnId="{5445BC48-7009-4EEF-A549-B324FBBD20B8}">
      <dgm:prSet/>
      <dgm:spPr/>
      <dgm:t>
        <a:bodyPr/>
        <a:lstStyle/>
        <a:p>
          <a:endParaRPr lang="en-US"/>
        </a:p>
      </dgm:t>
    </dgm:pt>
    <dgm:pt modelId="{3DC3C861-DADA-451B-9770-5ECA48D6BF67}" type="sibTrans" cxnId="{5445BC48-7009-4EEF-A549-B324FBBD20B8}">
      <dgm:prSet/>
      <dgm:spPr/>
      <dgm:t>
        <a:bodyPr/>
        <a:lstStyle/>
        <a:p>
          <a:endParaRPr lang="en-US"/>
        </a:p>
      </dgm:t>
    </dgm:pt>
    <dgm:pt modelId="{3C8246C5-DE06-43C0-AF0F-E848D274D605}">
      <dgm:prSet custT="1"/>
      <dgm:spPr>
        <a:solidFill>
          <a:schemeClr val="bg1"/>
        </a:solidFill>
      </dgm:spPr>
      <dgm:t>
        <a:bodyPr/>
        <a:lstStyle/>
        <a:p>
          <a:r>
            <a:rPr lang="en-US" sz="2000" dirty="0">
              <a:solidFill>
                <a:schemeClr val="tx1"/>
              </a:solidFill>
            </a:rPr>
            <a:t>Administer varicella vaccine to susceptible personnel, especially those that will have contact with patients at high risk for serious complications.</a:t>
          </a:r>
        </a:p>
      </dgm:t>
    </dgm:pt>
    <dgm:pt modelId="{D023A022-B797-4B21-99CB-210E613F0EA4}" type="parTrans" cxnId="{C38902F8-705D-4DFE-BFB3-A70B6C7F4CE2}">
      <dgm:prSet/>
      <dgm:spPr/>
      <dgm:t>
        <a:bodyPr/>
        <a:lstStyle/>
        <a:p>
          <a:endParaRPr lang="en-US"/>
        </a:p>
      </dgm:t>
    </dgm:pt>
    <dgm:pt modelId="{A1CB2D53-A67B-44B0-8705-4CB63000A6C2}" type="sibTrans" cxnId="{C38902F8-705D-4DFE-BFB3-A70B6C7F4CE2}">
      <dgm:prSet/>
      <dgm:spPr/>
      <dgm:t>
        <a:bodyPr/>
        <a:lstStyle/>
        <a:p>
          <a:endParaRPr lang="en-US"/>
        </a:p>
      </dgm:t>
    </dgm:pt>
    <dgm:pt modelId="{346F3C3F-B1B9-4AA3-A5E0-C4566C500BAF}">
      <dgm:prSet/>
      <dgm:spPr/>
      <dgm:t>
        <a:bodyPr/>
        <a:lstStyle/>
        <a:p>
          <a:r>
            <a:rPr lang="en-US" dirty="0"/>
            <a:t>Do not perform</a:t>
          </a:r>
        </a:p>
      </dgm:t>
    </dgm:pt>
    <dgm:pt modelId="{6E3915F3-0E82-43D8-BDC3-97F0A77A2410}" type="parTrans" cxnId="{9883152C-7267-47A8-8A3B-290DC5E0D3BA}">
      <dgm:prSet/>
      <dgm:spPr/>
      <dgm:t>
        <a:bodyPr/>
        <a:lstStyle/>
        <a:p>
          <a:endParaRPr lang="en-US"/>
        </a:p>
      </dgm:t>
    </dgm:pt>
    <dgm:pt modelId="{A105BDD7-4CC0-49FB-A962-6248195F4A35}" type="sibTrans" cxnId="{9883152C-7267-47A8-8A3B-290DC5E0D3BA}">
      <dgm:prSet/>
      <dgm:spPr/>
      <dgm:t>
        <a:bodyPr/>
        <a:lstStyle/>
        <a:p>
          <a:endParaRPr lang="en-US"/>
        </a:p>
      </dgm:t>
    </dgm:pt>
    <dgm:pt modelId="{1BD07405-6EC2-4941-90DD-A83A1FF2C66C}">
      <dgm:prSet custT="1"/>
      <dgm:spPr>
        <a:solidFill>
          <a:schemeClr val="bg1"/>
        </a:solidFill>
      </dgm:spPr>
      <dgm:t>
        <a:bodyPr/>
        <a:lstStyle/>
        <a:p>
          <a:r>
            <a:rPr lang="en-US" sz="2000" dirty="0">
              <a:solidFill>
                <a:schemeClr val="tx1"/>
              </a:solidFill>
            </a:rPr>
            <a:t>Do not perform serologic screening of persons with negative or uncertain history of varicella before administering varicella vaccine to personnel, unless the institution considers it cost-effective.  </a:t>
          </a:r>
        </a:p>
      </dgm:t>
    </dgm:pt>
    <dgm:pt modelId="{714DB5C5-DC52-4AF5-9151-BD3F3EC1510A}" type="parTrans" cxnId="{28671F5C-6767-4414-9980-ECEC7DF14E0F}">
      <dgm:prSet/>
      <dgm:spPr/>
      <dgm:t>
        <a:bodyPr/>
        <a:lstStyle/>
        <a:p>
          <a:endParaRPr lang="en-US"/>
        </a:p>
      </dgm:t>
    </dgm:pt>
    <dgm:pt modelId="{6A581095-F236-4DF6-9F95-2F4884C917C5}" type="sibTrans" cxnId="{28671F5C-6767-4414-9980-ECEC7DF14E0F}">
      <dgm:prSet/>
      <dgm:spPr/>
      <dgm:t>
        <a:bodyPr/>
        <a:lstStyle/>
        <a:p>
          <a:endParaRPr lang="en-US"/>
        </a:p>
      </dgm:t>
    </dgm:pt>
    <dgm:pt modelId="{DBF104FF-F535-4BB2-B860-58BB04DCD7FE}">
      <dgm:prSet/>
      <dgm:spPr/>
      <dgm:t>
        <a:bodyPr/>
        <a:lstStyle/>
        <a:p>
          <a:r>
            <a:rPr lang="en-US" dirty="0"/>
            <a:t>Do</a:t>
          </a:r>
        </a:p>
      </dgm:t>
    </dgm:pt>
    <dgm:pt modelId="{A9E419E6-2239-4430-B1D3-F0711AD9DA21}" type="parTrans" cxnId="{84E271D9-A5EC-47CF-A21B-5F8F86C77C96}">
      <dgm:prSet/>
      <dgm:spPr/>
      <dgm:t>
        <a:bodyPr/>
        <a:lstStyle/>
        <a:p>
          <a:endParaRPr lang="en-US"/>
        </a:p>
      </dgm:t>
    </dgm:pt>
    <dgm:pt modelId="{9705E4AE-2091-4B8D-BD87-ED53B5CB43F5}" type="sibTrans" cxnId="{84E271D9-A5EC-47CF-A21B-5F8F86C77C96}">
      <dgm:prSet/>
      <dgm:spPr/>
      <dgm:t>
        <a:bodyPr/>
        <a:lstStyle/>
        <a:p>
          <a:endParaRPr lang="en-US"/>
        </a:p>
      </dgm:t>
    </dgm:pt>
    <dgm:pt modelId="{F62F2E76-88B4-4712-BAA2-E28154B7A013}">
      <dgm:prSet custT="1"/>
      <dgm:spPr>
        <a:solidFill>
          <a:schemeClr val="bg1"/>
        </a:solidFill>
      </dgm:spPr>
      <dgm:t>
        <a:bodyPr/>
        <a:lstStyle/>
        <a:p>
          <a:r>
            <a:rPr lang="en-US" sz="2000" dirty="0">
              <a:solidFill>
                <a:schemeClr val="tx1"/>
              </a:solidFill>
            </a:rPr>
            <a:t>Do not routinely perform postvaccination testing of personnel for antibodies to varicella.</a:t>
          </a:r>
        </a:p>
      </dgm:t>
    </dgm:pt>
    <dgm:pt modelId="{AF981B67-FBF4-4BEA-91A9-8C5DCE1D91DE}" type="parTrans" cxnId="{20A3A7A5-562B-4E3C-80F7-383E6CA7CB26}">
      <dgm:prSet/>
      <dgm:spPr/>
      <dgm:t>
        <a:bodyPr/>
        <a:lstStyle/>
        <a:p>
          <a:endParaRPr lang="en-US"/>
        </a:p>
      </dgm:t>
    </dgm:pt>
    <dgm:pt modelId="{5B1F1B3E-613A-4473-A0BA-46CD8E4B4609}" type="sibTrans" cxnId="{20A3A7A5-562B-4E3C-80F7-383E6CA7CB26}">
      <dgm:prSet/>
      <dgm:spPr/>
      <dgm:t>
        <a:bodyPr/>
        <a:lstStyle/>
        <a:p>
          <a:endParaRPr lang="en-US"/>
        </a:p>
      </dgm:t>
    </dgm:pt>
    <dgm:pt modelId="{E23A7A4E-029F-4E6D-A732-7A34A1C947FD}" type="pres">
      <dgm:prSet presAssocID="{AA1C5F1F-6635-417D-9239-271DE21B972A}" presName="Name0" presStyleCnt="0">
        <dgm:presLayoutVars>
          <dgm:dir/>
          <dgm:animLvl val="lvl"/>
          <dgm:resizeHandles val="exact"/>
        </dgm:presLayoutVars>
      </dgm:prSet>
      <dgm:spPr/>
    </dgm:pt>
    <dgm:pt modelId="{9A0B0C65-BFFB-40D3-9C20-1ED4EBC77EAF}" type="pres">
      <dgm:prSet presAssocID="{30581C8E-FCF5-4945-A97E-3D0FD6D02471}" presName="linNode" presStyleCnt="0"/>
      <dgm:spPr/>
    </dgm:pt>
    <dgm:pt modelId="{F0546D3F-DDD2-44F8-9CE1-2E0B3176DDAE}" type="pres">
      <dgm:prSet presAssocID="{30581C8E-FCF5-4945-A97E-3D0FD6D02471}" presName="parentText" presStyleLbl="solidFgAcc1" presStyleIdx="0" presStyleCnt="3">
        <dgm:presLayoutVars>
          <dgm:chMax val="1"/>
          <dgm:bulletEnabled/>
        </dgm:presLayoutVars>
      </dgm:prSet>
      <dgm:spPr/>
    </dgm:pt>
    <dgm:pt modelId="{7B9BC784-8B13-4912-B2A9-B442A238AA5A}" type="pres">
      <dgm:prSet presAssocID="{30581C8E-FCF5-4945-A97E-3D0FD6D02471}" presName="descendantText" presStyleLbl="alignNode1" presStyleIdx="0" presStyleCnt="3">
        <dgm:presLayoutVars>
          <dgm:bulletEnabled/>
        </dgm:presLayoutVars>
      </dgm:prSet>
      <dgm:spPr/>
    </dgm:pt>
    <dgm:pt modelId="{9137D9D1-E056-49C8-BB52-82801A667A75}" type="pres">
      <dgm:prSet presAssocID="{3DC3C861-DADA-451B-9770-5ECA48D6BF67}" presName="sp" presStyleCnt="0"/>
      <dgm:spPr/>
    </dgm:pt>
    <dgm:pt modelId="{B1FFF7F1-1407-4432-9162-994F513EBC79}" type="pres">
      <dgm:prSet presAssocID="{346F3C3F-B1B9-4AA3-A5E0-C4566C500BAF}" presName="linNode" presStyleCnt="0"/>
      <dgm:spPr/>
    </dgm:pt>
    <dgm:pt modelId="{79A17E61-2817-4D19-8386-7A81DE6766B6}" type="pres">
      <dgm:prSet presAssocID="{346F3C3F-B1B9-4AA3-A5E0-C4566C500BAF}" presName="parentText" presStyleLbl="solidFgAcc1" presStyleIdx="1" presStyleCnt="3">
        <dgm:presLayoutVars>
          <dgm:chMax val="1"/>
          <dgm:bulletEnabled/>
        </dgm:presLayoutVars>
      </dgm:prSet>
      <dgm:spPr/>
    </dgm:pt>
    <dgm:pt modelId="{30D57390-8311-473A-AD75-825A91FA9298}" type="pres">
      <dgm:prSet presAssocID="{346F3C3F-B1B9-4AA3-A5E0-C4566C500BAF}" presName="descendantText" presStyleLbl="alignNode1" presStyleIdx="1" presStyleCnt="3" custScaleX="99545" custScaleY="117782">
        <dgm:presLayoutVars>
          <dgm:bulletEnabled/>
        </dgm:presLayoutVars>
      </dgm:prSet>
      <dgm:spPr/>
    </dgm:pt>
    <dgm:pt modelId="{20B710FD-4DFB-4293-A4F3-B37DCB824285}" type="pres">
      <dgm:prSet presAssocID="{A105BDD7-4CC0-49FB-A962-6248195F4A35}" presName="sp" presStyleCnt="0"/>
      <dgm:spPr/>
    </dgm:pt>
    <dgm:pt modelId="{7E2C7924-6C89-4969-B3EA-E30174882E05}" type="pres">
      <dgm:prSet presAssocID="{DBF104FF-F535-4BB2-B860-58BB04DCD7FE}" presName="linNode" presStyleCnt="0"/>
      <dgm:spPr/>
    </dgm:pt>
    <dgm:pt modelId="{AB774CE6-E62D-4592-B4A1-E9B3E7050530}" type="pres">
      <dgm:prSet presAssocID="{DBF104FF-F535-4BB2-B860-58BB04DCD7FE}" presName="parentText" presStyleLbl="solidFgAcc1" presStyleIdx="2" presStyleCnt="3">
        <dgm:presLayoutVars>
          <dgm:chMax val="1"/>
          <dgm:bulletEnabled/>
        </dgm:presLayoutVars>
      </dgm:prSet>
      <dgm:spPr/>
    </dgm:pt>
    <dgm:pt modelId="{8E86EA57-708C-4428-A962-0D3C2EE73199}" type="pres">
      <dgm:prSet presAssocID="{DBF104FF-F535-4BB2-B860-58BB04DCD7FE}" presName="descendantText" presStyleLbl="alignNode1" presStyleIdx="2" presStyleCnt="3">
        <dgm:presLayoutVars>
          <dgm:bulletEnabled/>
        </dgm:presLayoutVars>
      </dgm:prSet>
      <dgm:spPr/>
    </dgm:pt>
  </dgm:ptLst>
  <dgm:cxnLst>
    <dgm:cxn modelId="{9883152C-7267-47A8-8A3B-290DC5E0D3BA}" srcId="{AA1C5F1F-6635-417D-9239-271DE21B972A}" destId="{346F3C3F-B1B9-4AA3-A5E0-C4566C500BAF}" srcOrd="1" destOrd="0" parTransId="{6E3915F3-0E82-43D8-BDC3-97F0A77A2410}" sibTransId="{A105BDD7-4CC0-49FB-A962-6248195F4A35}"/>
    <dgm:cxn modelId="{28671F5C-6767-4414-9980-ECEC7DF14E0F}" srcId="{346F3C3F-B1B9-4AA3-A5E0-C4566C500BAF}" destId="{1BD07405-6EC2-4941-90DD-A83A1FF2C66C}" srcOrd="0" destOrd="0" parTransId="{714DB5C5-DC52-4AF5-9151-BD3F3EC1510A}" sibTransId="{6A581095-F236-4DF6-9F95-2F4884C917C5}"/>
    <dgm:cxn modelId="{5445BC48-7009-4EEF-A549-B324FBBD20B8}" srcId="{AA1C5F1F-6635-417D-9239-271DE21B972A}" destId="{30581C8E-FCF5-4945-A97E-3D0FD6D02471}" srcOrd="0" destOrd="0" parTransId="{CFFA6812-7634-4E14-9E81-7718331BA261}" sibTransId="{3DC3C861-DADA-451B-9770-5ECA48D6BF67}"/>
    <dgm:cxn modelId="{A1C6484E-35D6-47F9-91F7-891CC0EA361E}" type="presOf" srcId="{AA1C5F1F-6635-417D-9239-271DE21B972A}" destId="{E23A7A4E-029F-4E6D-A732-7A34A1C947FD}" srcOrd="0" destOrd="0" presId="urn:microsoft.com/office/officeart/2016/7/layout/VerticalHollowActionList"/>
    <dgm:cxn modelId="{E3AA7F71-83F7-4BC2-8EB4-B1419F043097}" type="presOf" srcId="{F62F2E76-88B4-4712-BAA2-E28154B7A013}" destId="{8E86EA57-708C-4428-A962-0D3C2EE73199}" srcOrd="0" destOrd="0" presId="urn:microsoft.com/office/officeart/2016/7/layout/VerticalHollowActionList"/>
    <dgm:cxn modelId="{0913689A-72CC-47E9-AFA9-56DE28E5FA1B}" type="presOf" srcId="{346F3C3F-B1B9-4AA3-A5E0-C4566C500BAF}" destId="{79A17E61-2817-4D19-8386-7A81DE6766B6}" srcOrd="0" destOrd="0" presId="urn:microsoft.com/office/officeart/2016/7/layout/VerticalHollowActionList"/>
    <dgm:cxn modelId="{20A3A7A5-562B-4E3C-80F7-383E6CA7CB26}" srcId="{DBF104FF-F535-4BB2-B860-58BB04DCD7FE}" destId="{F62F2E76-88B4-4712-BAA2-E28154B7A013}" srcOrd="0" destOrd="0" parTransId="{AF981B67-FBF4-4BEA-91A9-8C5DCE1D91DE}" sibTransId="{5B1F1B3E-613A-4473-A0BA-46CD8E4B4609}"/>
    <dgm:cxn modelId="{4F4A54BB-4A2F-4963-BCEF-6231C98E700B}" type="presOf" srcId="{30581C8E-FCF5-4945-A97E-3D0FD6D02471}" destId="{F0546D3F-DDD2-44F8-9CE1-2E0B3176DDAE}" srcOrd="0" destOrd="0" presId="urn:microsoft.com/office/officeart/2016/7/layout/VerticalHollowActionList"/>
    <dgm:cxn modelId="{2CE826D7-48C7-49D3-9DDF-CCD2291F9FB4}" type="presOf" srcId="{DBF104FF-F535-4BB2-B860-58BB04DCD7FE}" destId="{AB774CE6-E62D-4592-B4A1-E9B3E7050530}" srcOrd="0" destOrd="0" presId="urn:microsoft.com/office/officeart/2016/7/layout/VerticalHollowActionList"/>
    <dgm:cxn modelId="{84E271D9-A5EC-47CF-A21B-5F8F86C77C96}" srcId="{AA1C5F1F-6635-417D-9239-271DE21B972A}" destId="{DBF104FF-F535-4BB2-B860-58BB04DCD7FE}" srcOrd="2" destOrd="0" parTransId="{A9E419E6-2239-4430-B1D3-F0711AD9DA21}" sibTransId="{9705E4AE-2091-4B8D-BD87-ED53B5CB43F5}"/>
    <dgm:cxn modelId="{E9F082EA-1503-4439-85C2-91030A98F335}" type="presOf" srcId="{1BD07405-6EC2-4941-90DD-A83A1FF2C66C}" destId="{30D57390-8311-473A-AD75-825A91FA9298}" srcOrd="0" destOrd="0" presId="urn:microsoft.com/office/officeart/2016/7/layout/VerticalHollowActionList"/>
    <dgm:cxn modelId="{D88521F1-20E6-443E-800E-CF9A3CCD90CA}" type="presOf" srcId="{3C8246C5-DE06-43C0-AF0F-E848D274D605}" destId="{7B9BC784-8B13-4912-B2A9-B442A238AA5A}" srcOrd="0" destOrd="0" presId="urn:microsoft.com/office/officeart/2016/7/layout/VerticalHollowActionList"/>
    <dgm:cxn modelId="{C38902F8-705D-4DFE-BFB3-A70B6C7F4CE2}" srcId="{30581C8E-FCF5-4945-A97E-3D0FD6D02471}" destId="{3C8246C5-DE06-43C0-AF0F-E848D274D605}" srcOrd="0" destOrd="0" parTransId="{D023A022-B797-4B21-99CB-210E613F0EA4}" sibTransId="{A1CB2D53-A67B-44B0-8705-4CB63000A6C2}"/>
    <dgm:cxn modelId="{D1FF9217-E5B0-4E0B-979A-45ABE677F1F8}" type="presParOf" srcId="{E23A7A4E-029F-4E6D-A732-7A34A1C947FD}" destId="{9A0B0C65-BFFB-40D3-9C20-1ED4EBC77EAF}" srcOrd="0" destOrd="0" presId="urn:microsoft.com/office/officeart/2016/7/layout/VerticalHollowActionList"/>
    <dgm:cxn modelId="{FD90ECFE-D19A-472C-9925-55431322C403}" type="presParOf" srcId="{9A0B0C65-BFFB-40D3-9C20-1ED4EBC77EAF}" destId="{F0546D3F-DDD2-44F8-9CE1-2E0B3176DDAE}" srcOrd="0" destOrd="0" presId="urn:microsoft.com/office/officeart/2016/7/layout/VerticalHollowActionList"/>
    <dgm:cxn modelId="{9858C1E8-9502-476C-9BF9-09D8698CE996}" type="presParOf" srcId="{9A0B0C65-BFFB-40D3-9C20-1ED4EBC77EAF}" destId="{7B9BC784-8B13-4912-B2A9-B442A238AA5A}" srcOrd="1" destOrd="0" presId="urn:microsoft.com/office/officeart/2016/7/layout/VerticalHollowActionList"/>
    <dgm:cxn modelId="{A449F984-288D-4844-94D1-A34F045280C0}" type="presParOf" srcId="{E23A7A4E-029F-4E6D-A732-7A34A1C947FD}" destId="{9137D9D1-E056-49C8-BB52-82801A667A75}" srcOrd="1" destOrd="0" presId="urn:microsoft.com/office/officeart/2016/7/layout/VerticalHollowActionList"/>
    <dgm:cxn modelId="{D5FF1C94-158E-4602-B61B-41B3FE5371B7}" type="presParOf" srcId="{E23A7A4E-029F-4E6D-A732-7A34A1C947FD}" destId="{B1FFF7F1-1407-4432-9162-994F513EBC79}" srcOrd="2" destOrd="0" presId="urn:microsoft.com/office/officeart/2016/7/layout/VerticalHollowActionList"/>
    <dgm:cxn modelId="{3A06BF26-B7B2-4156-9923-E25795BDCA93}" type="presParOf" srcId="{B1FFF7F1-1407-4432-9162-994F513EBC79}" destId="{79A17E61-2817-4D19-8386-7A81DE6766B6}" srcOrd="0" destOrd="0" presId="urn:microsoft.com/office/officeart/2016/7/layout/VerticalHollowActionList"/>
    <dgm:cxn modelId="{2746BCE2-A6C4-408B-957B-DFEA4ADA41A9}" type="presParOf" srcId="{B1FFF7F1-1407-4432-9162-994F513EBC79}" destId="{30D57390-8311-473A-AD75-825A91FA9298}" srcOrd="1" destOrd="0" presId="urn:microsoft.com/office/officeart/2016/7/layout/VerticalHollowActionList"/>
    <dgm:cxn modelId="{7F349E14-2C4C-4999-B077-007F181E744B}" type="presParOf" srcId="{E23A7A4E-029F-4E6D-A732-7A34A1C947FD}" destId="{20B710FD-4DFB-4293-A4F3-B37DCB824285}" srcOrd="3" destOrd="0" presId="urn:microsoft.com/office/officeart/2016/7/layout/VerticalHollowActionList"/>
    <dgm:cxn modelId="{E0141347-E5CD-4009-B634-61F27FE35E49}" type="presParOf" srcId="{E23A7A4E-029F-4E6D-A732-7A34A1C947FD}" destId="{7E2C7924-6C89-4969-B3EA-E30174882E05}" srcOrd="4" destOrd="0" presId="urn:microsoft.com/office/officeart/2016/7/layout/VerticalHollowActionList"/>
    <dgm:cxn modelId="{58D4B539-79F8-4941-A7A5-15EDBF2A39C2}" type="presParOf" srcId="{7E2C7924-6C89-4969-B3EA-E30174882E05}" destId="{AB774CE6-E62D-4592-B4A1-E9B3E7050530}" srcOrd="0" destOrd="0" presId="urn:microsoft.com/office/officeart/2016/7/layout/VerticalHollowActionList"/>
    <dgm:cxn modelId="{707C7D60-9D51-424B-BE7D-8B1B3C229683}" type="presParOf" srcId="{7E2C7924-6C89-4969-B3EA-E30174882E05}" destId="{8E86EA57-708C-4428-A962-0D3C2EE7319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0675BB-D45D-42CA-9470-4FEDC9FB60CF}"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3DB720F-4C26-44A8-91D1-2C448EECD661}">
      <dgm:prSet/>
      <dgm:spPr/>
      <dgm:t>
        <a:bodyPr/>
        <a:lstStyle/>
        <a:p>
          <a:r>
            <a:rPr lang="en-US"/>
            <a:t>Rear exhaust fan</a:t>
          </a:r>
        </a:p>
      </dgm:t>
    </dgm:pt>
    <dgm:pt modelId="{7EBFCC6D-B9E6-4475-903E-201732F0FAA7}" type="parTrans" cxnId="{8E10F80E-39D1-42DC-8EEF-70BBFAEDCE81}">
      <dgm:prSet/>
      <dgm:spPr/>
      <dgm:t>
        <a:bodyPr/>
        <a:lstStyle/>
        <a:p>
          <a:endParaRPr lang="en-US"/>
        </a:p>
      </dgm:t>
    </dgm:pt>
    <dgm:pt modelId="{ADAC60AB-35DC-4EDB-92FC-8E933ECF0DC2}" type="sibTrans" cxnId="{8E10F80E-39D1-42DC-8EEF-70BBFAEDCE81}">
      <dgm:prSet/>
      <dgm:spPr/>
      <dgm:t>
        <a:bodyPr/>
        <a:lstStyle/>
        <a:p>
          <a:endParaRPr lang="en-US"/>
        </a:p>
      </dgm:t>
    </dgm:pt>
    <dgm:pt modelId="{3503E533-D402-44F3-A58C-311EB1E44DE2}">
      <dgm:prSet/>
      <dgm:spPr/>
      <dgm:t>
        <a:bodyPr/>
        <a:lstStyle/>
        <a:p>
          <a:r>
            <a:rPr lang="en-US"/>
            <a:t>HVAC on non-recirculating cycle</a:t>
          </a:r>
        </a:p>
      </dgm:t>
    </dgm:pt>
    <dgm:pt modelId="{025FC93C-D9FD-4839-972E-BE33036406C9}" type="parTrans" cxnId="{FBE6BB95-DEDE-4824-922C-6407CFA5D7A5}">
      <dgm:prSet/>
      <dgm:spPr/>
      <dgm:t>
        <a:bodyPr/>
        <a:lstStyle/>
        <a:p>
          <a:endParaRPr lang="en-US"/>
        </a:p>
      </dgm:t>
    </dgm:pt>
    <dgm:pt modelId="{65F938C6-EACD-4A43-8248-2318DE59DCD5}" type="sibTrans" cxnId="{FBE6BB95-DEDE-4824-922C-6407CFA5D7A5}">
      <dgm:prSet/>
      <dgm:spPr/>
      <dgm:t>
        <a:bodyPr/>
        <a:lstStyle/>
        <a:p>
          <a:endParaRPr lang="en-US"/>
        </a:p>
      </dgm:t>
    </dgm:pt>
    <dgm:pt modelId="{818BF235-8363-4F24-9062-3105C0941F39}" type="pres">
      <dgm:prSet presAssocID="{D70675BB-D45D-42CA-9470-4FEDC9FB60CF}" presName="diagram" presStyleCnt="0">
        <dgm:presLayoutVars>
          <dgm:dir/>
          <dgm:resizeHandles val="exact"/>
        </dgm:presLayoutVars>
      </dgm:prSet>
      <dgm:spPr/>
    </dgm:pt>
    <dgm:pt modelId="{A4E05C28-035E-46D6-AEBF-CECF038CDEFD}" type="pres">
      <dgm:prSet presAssocID="{C3DB720F-4C26-44A8-91D1-2C448EECD661}" presName="node" presStyleLbl="node1" presStyleIdx="0" presStyleCnt="2">
        <dgm:presLayoutVars>
          <dgm:bulletEnabled val="1"/>
        </dgm:presLayoutVars>
      </dgm:prSet>
      <dgm:spPr/>
    </dgm:pt>
    <dgm:pt modelId="{BF4510AB-41EC-4C40-835F-87CE3B54760B}" type="pres">
      <dgm:prSet presAssocID="{ADAC60AB-35DC-4EDB-92FC-8E933ECF0DC2}" presName="sibTrans" presStyleCnt="0"/>
      <dgm:spPr/>
    </dgm:pt>
    <dgm:pt modelId="{231203FA-1D30-4A12-B56A-0EF559F1E6F3}" type="pres">
      <dgm:prSet presAssocID="{3503E533-D402-44F3-A58C-311EB1E44DE2}" presName="node" presStyleLbl="node1" presStyleIdx="1" presStyleCnt="2">
        <dgm:presLayoutVars>
          <dgm:bulletEnabled val="1"/>
        </dgm:presLayoutVars>
      </dgm:prSet>
      <dgm:spPr/>
    </dgm:pt>
  </dgm:ptLst>
  <dgm:cxnLst>
    <dgm:cxn modelId="{8E10F80E-39D1-42DC-8EEF-70BBFAEDCE81}" srcId="{D70675BB-D45D-42CA-9470-4FEDC9FB60CF}" destId="{C3DB720F-4C26-44A8-91D1-2C448EECD661}" srcOrd="0" destOrd="0" parTransId="{7EBFCC6D-B9E6-4475-903E-201732F0FAA7}" sibTransId="{ADAC60AB-35DC-4EDB-92FC-8E933ECF0DC2}"/>
    <dgm:cxn modelId="{88B26273-9D54-40C9-B887-DA9EADBC3F68}" type="presOf" srcId="{3503E533-D402-44F3-A58C-311EB1E44DE2}" destId="{231203FA-1D30-4A12-B56A-0EF559F1E6F3}" srcOrd="0" destOrd="0" presId="urn:microsoft.com/office/officeart/2005/8/layout/default"/>
    <dgm:cxn modelId="{7AEFE977-92B7-4304-BB54-05880AEFEB70}" type="presOf" srcId="{D70675BB-D45D-42CA-9470-4FEDC9FB60CF}" destId="{818BF235-8363-4F24-9062-3105C0941F39}" srcOrd="0" destOrd="0" presId="urn:microsoft.com/office/officeart/2005/8/layout/default"/>
    <dgm:cxn modelId="{FBE6BB95-DEDE-4824-922C-6407CFA5D7A5}" srcId="{D70675BB-D45D-42CA-9470-4FEDC9FB60CF}" destId="{3503E533-D402-44F3-A58C-311EB1E44DE2}" srcOrd="1" destOrd="0" parTransId="{025FC93C-D9FD-4839-972E-BE33036406C9}" sibTransId="{65F938C6-EACD-4A43-8248-2318DE59DCD5}"/>
    <dgm:cxn modelId="{536B14DD-5EC1-4C54-9135-26543E6B94C1}" type="presOf" srcId="{C3DB720F-4C26-44A8-91D1-2C448EECD661}" destId="{A4E05C28-035E-46D6-AEBF-CECF038CDEFD}" srcOrd="0" destOrd="0" presId="urn:microsoft.com/office/officeart/2005/8/layout/default"/>
    <dgm:cxn modelId="{240FF661-51D1-444C-B18F-E6BBD2A5C3CC}" type="presParOf" srcId="{818BF235-8363-4F24-9062-3105C0941F39}" destId="{A4E05C28-035E-46D6-AEBF-CECF038CDEFD}" srcOrd="0" destOrd="0" presId="urn:microsoft.com/office/officeart/2005/8/layout/default"/>
    <dgm:cxn modelId="{C5700FCA-7082-4DB9-BACA-746981978124}" type="presParOf" srcId="{818BF235-8363-4F24-9062-3105C0941F39}" destId="{BF4510AB-41EC-4C40-835F-87CE3B54760B}" srcOrd="1" destOrd="0" presId="urn:microsoft.com/office/officeart/2005/8/layout/default"/>
    <dgm:cxn modelId="{3796F2B5-FB6B-4AA6-9834-AEB764C55D00}" type="presParOf" srcId="{818BF235-8363-4F24-9062-3105C0941F39}" destId="{231203FA-1D30-4A12-B56A-0EF559F1E6F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A4A6B3-73FF-45BB-81A3-9F2422CA069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49799BA-C68C-45AC-9B6E-30039391F7FB}">
      <dgm:prSet custT="1"/>
      <dgm:spPr>
        <a:solidFill>
          <a:schemeClr val="bg1"/>
        </a:solidFill>
      </dgm:spPr>
      <dgm:t>
        <a:bodyPr/>
        <a:lstStyle/>
        <a:p>
          <a:r>
            <a:rPr lang="en-US" sz="2000" b="0" i="0" dirty="0">
              <a:solidFill>
                <a:schemeClr val="tx1"/>
              </a:solidFill>
            </a:rPr>
            <a:t>HCP exposures to measles in a healthcare setting are defined as spending any amount of time while unprotected (i.e., not wearing recommended respiratory protection</a:t>
          </a:r>
          <a:r>
            <a:rPr lang="en-US" sz="1400" b="0" i="0" dirty="0">
              <a:solidFill>
                <a:schemeClr val="tx1"/>
              </a:solidFill>
            </a:rPr>
            <a:t>):</a:t>
          </a:r>
          <a:endParaRPr lang="en-US" sz="1400" dirty="0">
            <a:solidFill>
              <a:schemeClr val="tx1"/>
            </a:solidFill>
          </a:endParaRPr>
        </a:p>
      </dgm:t>
    </dgm:pt>
    <dgm:pt modelId="{CC707BA0-627B-4FE0-B797-281A8AF554FC}" type="parTrans" cxnId="{B102861D-F46E-4B73-84ED-18BCA5C2AB82}">
      <dgm:prSet/>
      <dgm:spPr/>
      <dgm:t>
        <a:bodyPr/>
        <a:lstStyle/>
        <a:p>
          <a:endParaRPr lang="en-US"/>
        </a:p>
      </dgm:t>
    </dgm:pt>
    <dgm:pt modelId="{56FCF88F-D862-485C-83F8-3E1FDCCAF7DA}" type="sibTrans" cxnId="{B102861D-F46E-4B73-84ED-18BCA5C2AB82}">
      <dgm:prSet/>
      <dgm:spPr/>
      <dgm:t>
        <a:bodyPr/>
        <a:lstStyle/>
        <a:p>
          <a:endParaRPr lang="en-US"/>
        </a:p>
      </dgm:t>
    </dgm:pt>
    <dgm:pt modelId="{FA3CBACF-DF8B-494E-9332-FE7FA1CF1593}">
      <dgm:prSet custT="1"/>
      <dgm:spPr>
        <a:solidFill>
          <a:schemeClr val="bg1"/>
        </a:solidFill>
      </dgm:spPr>
      <dgm:t>
        <a:bodyPr/>
        <a:lstStyle/>
        <a:p>
          <a:r>
            <a:rPr lang="en-US" sz="2000" b="0" i="0" dirty="0">
              <a:solidFill>
                <a:schemeClr val="tx1"/>
              </a:solidFill>
            </a:rPr>
            <a:t>In a shared air space with an infectious measles patient at the same time, or</a:t>
          </a:r>
          <a:endParaRPr lang="en-US" sz="2000" dirty="0">
            <a:solidFill>
              <a:schemeClr val="tx1"/>
            </a:solidFill>
          </a:endParaRPr>
        </a:p>
      </dgm:t>
    </dgm:pt>
    <dgm:pt modelId="{1436E3D4-1871-495D-9AB9-B48ED029F486}" type="parTrans" cxnId="{EE3ED281-E83B-43C8-8DB0-4300511ED946}">
      <dgm:prSet/>
      <dgm:spPr/>
      <dgm:t>
        <a:bodyPr/>
        <a:lstStyle/>
        <a:p>
          <a:endParaRPr lang="en-US"/>
        </a:p>
      </dgm:t>
    </dgm:pt>
    <dgm:pt modelId="{C2BB5724-8472-40A6-854C-6F8780698F4A}" type="sibTrans" cxnId="{EE3ED281-E83B-43C8-8DB0-4300511ED946}">
      <dgm:prSet/>
      <dgm:spPr/>
      <dgm:t>
        <a:bodyPr/>
        <a:lstStyle/>
        <a:p>
          <a:endParaRPr lang="en-US"/>
        </a:p>
      </dgm:t>
    </dgm:pt>
    <dgm:pt modelId="{7D78AC99-A407-4765-A8FA-847868235EBA}">
      <dgm:prSet custT="1"/>
      <dgm:spPr>
        <a:solidFill>
          <a:schemeClr val="bg1"/>
        </a:solidFill>
      </dgm:spPr>
      <dgm:t>
        <a:bodyPr/>
        <a:lstStyle/>
        <a:p>
          <a:r>
            <a:rPr lang="en-US" sz="2000" b="0" i="0" dirty="0">
              <a:solidFill>
                <a:schemeClr val="tx1"/>
              </a:solidFill>
            </a:rPr>
            <a:t>In a shared air space vacated by an infectious measles patient for up to 2 hours</a:t>
          </a:r>
          <a:endParaRPr lang="en-US" sz="2000" dirty="0">
            <a:solidFill>
              <a:schemeClr val="tx1"/>
            </a:solidFill>
          </a:endParaRPr>
        </a:p>
      </dgm:t>
    </dgm:pt>
    <dgm:pt modelId="{A65007AA-5FAB-431D-BE49-B157755A9F28}" type="parTrans" cxnId="{8B0703CA-8B8D-4489-B0FC-F2FE92C3B365}">
      <dgm:prSet/>
      <dgm:spPr/>
      <dgm:t>
        <a:bodyPr/>
        <a:lstStyle/>
        <a:p>
          <a:endParaRPr lang="en-US"/>
        </a:p>
      </dgm:t>
    </dgm:pt>
    <dgm:pt modelId="{EA003B95-4F17-48D9-8B69-7B4971884F28}" type="sibTrans" cxnId="{8B0703CA-8B8D-4489-B0FC-F2FE92C3B365}">
      <dgm:prSet/>
      <dgm:spPr/>
      <dgm:t>
        <a:bodyPr/>
        <a:lstStyle/>
        <a:p>
          <a:endParaRPr lang="en-US"/>
        </a:p>
      </dgm:t>
    </dgm:pt>
    <dgm:pt modelId="{8EE1BF39-BECC-4F6C-BFE1-787831AF9876}" type="pres">
      <dgm:prSet presAssocID="{C0A4A6B3-73FF-45BB-81A3-9F2422CA0696}" presName="CompostProcess" presStyleCnt="0">
        <dgm:presLayoutVars>
          <dgm:dir/>
          <dgm:resizeHandles val="exact"/>
        </dgm:presLayoutVars>
      </dgm:prSet>
      <dgm:spPr/>
    </dgm:pt>
    <dgm:pt modelId="{C32DC2ED-F648-4A44-9AE0-D0FA0CF78A8C}" type="pres">
      <dgm:prSet presAssocID="{C0A4A6B3-73FF-45BB-81A3-9F2422CA0696}" presName="arrow" presStyleLbl="bgShp" presStyleIdx="0" presStyleCnt="1"/>
      <dgm:spPr/>
    </dgm:pt>
    <dgm:pt modelId="{F53448C4-0188-4E1C-8644-53375C3B36CA}" type="pres">
      <dgm:prSet presAssocID="{C0A4A6B3-73FF-45BB-81A3-9F2422CA0696}" presName="linearProcess" presStyleCnt="0"/>
      <dgm:spPr/>
    </dgm:pt>
    <dgm:pt modelId="{89987515-C28E-4158-AC87-4209776C6006}" type="pres">
      <dgm:prSet presAssocID="{649799BA-C68C-45AC-9B6E-30039391F7FB}" presName="textNode" presStyleLbl="node1" presStyleIdx="0" presStyleCnt="3" custScaleY="250000" custLinFactNeighborX="12021" custLinFactNeighborY="0">
        <dgm:presLayoutVars>
          <dgm:bulletEnabled val="1"/>
        </dgm:presLayoutVars>
      </dgm:prSet>
      <dgm:spPr/>
    </dgm:pt>
    <dgm:pt modelId="{6C78D40C-CBB4-40DD-A2DC-679973C9350F}" type="pres">
      <dgm:prSet presAssocID="{56FCF88F-D862-485C-83F8-3E1FDCCAF7DA}" presName="sibTrans" presStyleCnt="0"/>
      <dgm:spPr/>
    </dgm:pt>
    <dgm:pt modelId="{6D4E2566-9566-48FD-B9B0-07736F346322}" type="pres">
      <dgm:prSet presAssocID="{FA3CBACF-DF8B-494E-9332-FE7FA1CF1593}" presName="textNode" presStyleLbl="node1" presStyleIdx="1" presStyleCnt="3">
        <dgm:presLayoutVars>
          <dgm:bulletEnabled val="1"/>
        </dgm:presLayoutVars>
      </dgm:prSet>
      <dgm:spPr/>
    </dgm:pt>
    <dgm:pt modelId="{6AC3199C-78DF-483D-B169-25581C23FBF9}" type="pres">
      <dgm:prSet presAssocID="{C2BB5724-8472-40A6-854C-6F8780698F4A}" presName="sibTrans" presStyleCnt="0"/>
      <dgm:spPr/>
    </dgm:pt>
    <dgm:pt modelId="{A23435E2-5262-456D-951F-D3E825B590E8}" type="pres">
      <dgm:prSet presAssocID="{7D78AC99-A407-4765-A8FA-847868235EBA}" presName="textNode" presStyleLbl="node1" presStyleIdx="2" presStyleCnt="3" custScaleY="140212" custLinFactNeighborX="-54094" custLinFactNeighborY="-1150">
        <dgm:presLayoutVars>
          <dgm:bulletEnabled val="1"/>
        </dgm:presLayoutVars>
      </dgm:prSet>
      <dgm:spPr/>
    </dgm:pt>
  </dgm:ptLst>
  <dgm:cxnLst>
    <dgm:cxn modelId="{B102861D-F46E-4B73-84ED-18BCA5C2AB82}" srcId="{C0A4A6B3-73FF-45BB-81A3-9F2422CA0696}" destId="{649799BA-C68C-45AC-9B6E-30039391F7FB}" srcOrd="0" destOrd="0" parTransId="{CC707BA0-627B-4FE0-B797-281A8AF554FC}" sibTransId="{56FCF88F-D862-485C-83F8-3E1FDCCAF7DA}"/>
    <dgm:cxn modelId="{B2E5743C-A9E3-4425-A697-FDF08602D68A}" type="presOf" srcId="{7D78AC99-A407-4765-A8FA-847868235EBA}" destId="{A23435E2-5262-456D-951F-D3E825B590E8}" srcOrd="0" destOrd="0" presId="urn:microsoft.com/office/officeart/2005/8/layout/hProcess9"/>
    <dgm:cxn modelId="{8F779D44-0760-4A2A-BF37-130B2D6E1C2A}" type="presOf" srcId="{FA3CBACF-DF8B-494E-9332-FE7FA1CF1593}" destId="{6D4E2566-9566-48FD-B9B0-07736F346322}" srcOrd="0" destOrd="0" presId="urn:microsoft.com/office/officeart/2005/8/layout/hProcess9"/>
    <dgm:cxn modelId="{8131374B-2C1E-4F9C-BD64-3D7F66EEB901}" type="presOf" srcId="{C0A4A6B3-73FF-45BB-81A3-9F2422CA0696}" destId="{8EE1BF39-BECC-4F6C-BFE1-787831AF9876}" srcOrd="0" destOrd="0" presId="urn:microsoft.com/office/officeart/2005/8/layout/hProcess9"/>
    <dgm:cxn modelId="{EE3ED281-E83B-43C8-8DB0-4300511ED946}" srcId="{C0A4A6B3-73FF-45BB-81A3-9F2422CA0696}" destId="{FA3CBACF-DF8B-494E-9332-FE7FA1CF1593}" srcOrd="1" destOrd="0" parTransId="{1436E3D4-1871-495D-9AB9-B48ED029F486}" sibTransId="{C2BB5724-8472-40A6-854C-6F8780698F4A}"/>
    <dgm:cxn modelId="{A02FDBBD-789D-434E-80D1-C2439E548A2E}" type="presOf" srcId="{649799BA-C68C-45AC-9B6E-30039391F7FB}" destId="{89987515-C28E-4158-AC87-4209776C6006}" srcOrd="0" destOrd="0" presId="urn:microsoft.com/office/officeart/2005/8/layout/hProcess9"/>
    <dgm:cxn modelId="{8B0703CA-8B8D-4489-B0FC-F2FE92C3B365}" srcId="{C0A4A6B3-73FF-45BB-81A3-9F2422CA0696}" destId="{7D78AC99-A407-4765-A8FA-847868235EBA}" srcOrd="2" destOrd="0" parTransId="{A65007AA-5FAB-431D-BE49-B157755A9F28}" sibTransId="{EA003B95-4F17-48D9-8B69-7B4971884F28}"/>
    <dgm:cxn modelId="{0EBE3BE3-6E0C-4AE0-94A6-79DBC0187EE2}" type="presParOf" srcId="{8EE1BF39-BECC-4F6C-BFE1-787831AF9876}" destId="{C32DC2ED-F648-4A44-9AE0-D0FA0CF78A8C}" srcOrd="0" destOrd="0" presId="urn:microsoft.com/office/officeart/2005/8/layout/hProcess9"/>
    <dgm:cxn modelId="{46C036B7-D37F-43F1-916D-FF0E2F583B99}" type="presParOf" srcId="{8EE1BF39-BECC-4F6C-BFE1-787831AF9876}" destId="{F53448C4-0188-4E1C-8644-53375C3B36CA}" srcOrd="1" destOrd="0" presId="urn:microsoft.com/office/officeart/2005/8/layout/hProcess9"/>
    <dgm:cxn modelId="{403EC060-529B-454E-91EC-0046F1A0699C}" type="presParOf" srcId="{F53448C4-0188-4E1C-8644-53375C3B36CA}" destId="{89987515-C28E-4158-AC87-4209776C6006}" srcOrd="0" destOrd="0" presId="urn:microsoft.com/office/officeart/2005/8/layout/hProcess9"/>
    <dgm:cxn modelId="{0AA3BD5C-765D-453B-8436-9244F080BD61}" type="presParOf" srcId="{F53448C4-0188-4E1C-8644-53375C3B36CA}" destId="{6C78D40C-CBB4-40DD-A2DC-679973C9350F}" srcOrd="1" destOrd="0" presId="urn:microsoft.com/office/officeart/2005/8/layout/hProcess9"/>
    <dgm:cxn modelId="{B252782F-7E46-46F2-B7E6-AA391B3F09B9}" type="presParOf" srcId="{F53448C4-0188-4E1C-8644-53375C3B36CA}" destId="{6D4E2566-9566-48FD-B9B0-07736F346322}" srcOrd="2" destOrd="0" presId="urn:microsoft.com/office/officeart/2005/8/layout/hProcess9"/>
    <dgm:cxn modelId="{50CAC4BE-CE0F-4204-8228-D1B4BF6564B2}" type="presParOf" srcId="{F53448C4-0188-4E1C-8644-53375C3B36CA}" destId="{6AC3199C-78DF-483D-B169-25581C23FBF9}" srcOrd="3" destOrd="0" presId="urn:microsoft.com/office/officeart/2005/8/layout/hProcess9"/>
    <dgm:cxn modelId="{A2452795-A7BF-44A6-8A3E-D1876BA53491}" type="presParOf" srcId="{F53448C4-0188-4E1C-8644-53375C3B36CA}" destId="{A23435E2-5262-456D-951F-D3E825B590E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4BFF81-16A9-431A-92BF-368E4CA7B541}"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511AA23-0F9D-4C86-8E5C-BC4A5B9C05D3}">
      <dgm:prSet/>
      <dgm:spPr/>
      <dgm:t>
        <a:bodyPr/>
        <a:lstStyle/>
        <a:p>
          <a:r>
            <a:rPr lang="en-US"/>
            <a:t>Mumps</a:t>
          </a:r>
        </a:p>
      </dgm:t>
    </dgm:pt>
    <dgm:pt modelId="{216217EF-0865-4AE7-9E7B-AA82F7330262}" type="parTrans" cxnId="{8CEAD9DF-CBA9-4026-A56C-ECF2F64CED82}">
      <dgm:prSet/>
      <dgm:spPr/>
      <dgm:t>
        <a:bodyPr/>
        <a:lstStyle/>
        <a:p>
          <a:endParaRPr lang="en-US"/>
        </a:p>
      </dgm:t>
    </dgm:pt>
    <dgm:pt modelId="{CD2D06DA-A679-4714-8024-0C0F0E6D771C}" type="sibTrans" cxnId="{8CEAD9DF-CBA9-4026-A56C-ECF2F64CED82}">
      <dgm:prSet/>
      <dgm:spPr/>
      <dgm:t>
        <a:bodyPr/>
        <a:lstStyle/>
        <a:p>
          <a:endParaRPr lang="en-US"/>
        </a:p>
      </dgm:t>
    </dgm:pt>
    <dgm:pt modelId="{314D8083-8582-470B-B9B6-B4F4F25D60BB}">
      <dgm:prSet/>
      <dgm:spPr/>
      <dgm:t>
        <a:bodyPr/>
        <a:lstStyle/>
        <a:p>
          <a:r>
            <a:rPr lang="en-US"/>
            <a:t>Rubella</a:t>
          </a:r>
        </a:p>
      </dgm:t>
    </dgm:pt>
    <dgm:pt modelId="{D1A24480-B1F0-4F2F-B987-A431AEE6A7CB}" type="parTrans" cxnId="{B8437876-2004-45C6-9DE4-64BF96EED5E1}">
      <dgm:prSet/>
      <dgm:spPr/>
      <dgm:t>
        <a:bodyPr/>
        <a:lstStyle/>
        <a:p>
          <a:endParaRPr lang="en-US"/>
        </a:p>
      </dgm:t>
    </dgm:pt>
    <dgm:pt modelId="{B9F4E696-55CE-4F01-AE63-124F89A527D3}" type="sibTrans" cxnId="{B8437876-2004-45C6-9DE4-64BF96EED5E1}">
      <dgm:prSet/>
      <dgm:spPr/>
      <dgm:t>
        <a:bodyPr/>
        <a:lstStyle/>
        <a:p>
          <a:endParaRPr lang="en-US"/>
        </a:p>
      </dgm:t>
    </dgm:pt>
    <dgm:pt modelId="{30CDB7BB-5BBC-411F-8F04-BFE883C72AB8}" type="pres">
      <dgm:prSet presAssocID="{954BFF81-16A9-431A-92BF-368E4CA7B541}" presName="hierChild1" presStyleCnt="0">
        <dgm:presLayoutVars>
          <dgm:chPref val="1"/>
          <dgm:dir/>
          <dgm:animOne val="branch"/>
          <dgm:animLvl val="lvl"/>
          <dgm:resizeHandles/>
        </dgm:presLayoutVars>
      </dgm:prSet>
      <dgm:spPr/>
    </dgm:pt>
    <dgm:pt modelId="{28571277-EB3B-478C-BA3B-181F7205FC17}" type="pres">
      <dgm:prSet presAssocID="{0511AA23-0F9D-4C86-8E5C-BC4A5B9C05D3}" presName="hierRoot1" presStyleCnt="0"/>
      <dgm:spPr/>
    </dgm:pt>
    <dgm:pt modelId="{84372CB4-20C5-4FF4-8079-6CADBBDBD720}" type="pres">
      <dgm:prSet presAssocID="{0511AA23-0F9D-4C86-8E5C-BC4A5B9C05D3}" presName="composite" presStyleCnt="0"/>
      <dgm:spPr/>
    </dgm:pt>
    <dgm:pt modelId="{CD61516B-19F7-4E7A-A5E2-DADB972627C3}" type="pres">
      <dgm:prSet presAssocID="{0511AA23-0F9D-4C86-8E5C-BC4A5B9C05D3}" presName="background" presStyleLbl="node0" presStyleIdx="0" presStyleCnt="2"/>
      <dgm:spPr/>
    </dgm:pt>
    <dgm:pt modelId="{9EC23C5B-8E1E-4736-AFBD-26B559150E95}" type="pres">
      <dgm:prSet presAssocID="{0511AA23-0F9D-4C86-8E5C-BC4A5B9C05D3}" presName="text" presStyleLbl="fgAcc0" presStyleIdx="0" presStyleCnt="2">
        <dgm:presLayoutVars>
          <dgm:chPref val="3"/>
        </dgm:presLayoutVars>
      </dgm:prSet>
      <dgm:spPr/>
    </dgm:pt>
    <dgm:pt modelId="{A88EF1C4-2670-4FA2-82AC-DD7D0F1EC42B}" type="pres">
      <dgm:prSet presAssocID="{0511AA23-0F9D-4C86-8E5C-BC4A5B9C05D3}" presName="hierChild2" presStyleCnt="0"/>
      <dgm:spPr/>
    </dgm:pt>
    <dgm:pt modelId="{E680D90D-4349-4804-B808-FE266F66EC69}" type="pres">
      <dgm:prSet presAssocID="{314D8083-8582-470B-B9B6-B4F4F25D60BB}" presName="hierRoot1" presStyleCnt="0"/>
      <dgm:spPr/>
    </dgm:pt>
    <dgm:pt modelId="{DF11C2BE-F873-49C2-BBFD-ABADBC2F31B7}" type="pres">
      <dgm:prSet presAssocID="{314D8083-8582-470B-B9B6-B4F4F25D60BB}" presName="composite" presStyleCnt="0"/>
      <dgm:spPr/>
    </dgm:pt>
    <dgm:pt modelId="{998B443A-8EB3-4CDB-9C6F-11539F65D48D}" type="pres">
      <dgm:prSet presAssocID="{314D8083-8582-470B-B9B6-B4F4F25D60BB}" presName="background" presStyleLbl="node0" presStyleIdx="1" presStyleCnt="2"/>
      <dgm:spPr/>
    </dgm:pt>
    <dgm:pt modelId="{DC956317-C982-4B6A-8B9F-5517C21CCB78}" type="pres">
      <dgm:prSet presAssocID="{314D8083-8582-470B-B9B6-B4F4F25D60BB}" presName="text" presStyleLbl="fgAcc0" presStyleIdx="1" presStyleCnt="2">
        <dgm:presLayoutVars>
          <dgm:chPref val="3"/>
        </dgm:presLayoutVars>
      </dgm:prSet>
      <dgm:spPr/>
    </dgm:pt>
    <dgm:pt modelId="{1C98214C-4D53-4C5F-BD99-7DD4FDA242AA}" type="pres">
      <dgm:prSet presAssocID="{314D8083-8582-470B-B9B6-B4F4F25D60BB}" presName="hierChild2" presStyleCnt="0"/>
      <dgm:spPr/>
    </dgm:pt>
  </dgm:ptLst>
  <dgm:cxnLst>
    <dgm:cxn modelId="{B8437876-2004-45C6-9DE4-64BF96EED5E1}" srcId="{954BFF81-16A9-431A-92BF-368E4CA7B541}" destId="{314D8083-8582-470B-B9B6-B4F4F25D60BB}" srcOrd="1" destOrd="0" parTransId="{D1A24480-B1F0-4F2F-B987-A431AEE6A7CB}" sibTransId="{B9F4E696-55CE-4F01-AE63-124F89A527D3}"/>
    <dgm:cxn modelId="{4D2F277B-E7F1-4010-9431-1E5AA1ED24A1}" type="presOf" srcId="{954BFF81-16A9-431A-92BF-368E4CA7B541}" destId="{30CDB7BB-5BBC-411F-8F04-BFE883C72AB8}" srcOrd="0" destOrd="0" presId="urn:microsoft.com/office/officeart/2005/8/layout/hierarchy1"/>
    <dgm:cxn modelId="{E234499A-A2D8-4DB1-B94F-25DE74ACECE9}" type="presOf" srcId="{314D8083-8582-470B-B9B6-B4F4F25D60BB}" destId="{DC956317-C982-4B6A-8B9F-5517C21CCB78}" srcOrd="0" destOrd="0" presId="urn:microsoft.com/office/officeart/2005/8/layout/hierarchy1"/>
    <dgm:cxn modelId="{F7DF37B0-5A33-4716-9402-85D12B1DE3F9}" type="presOf" srcId="{0511AA23-0F9D-4C86-8E5C-BC4A5B9C05D3}" destId="{9EC23C5B-8E1E-4736-AFBD-26B559150E95}" srcOrd="0" destOrd="0" presId="urn:microsoft.com/office/officeart/2005/8/layout/hierarchy1"/>
    <dgm:cxn modelId="{8CEAD9DF-CBA9-4026-A56C-ECF2F64CED82}" srcId="{954BFF81-16A9-431A-92BF-368E4CA7B541}" destId="{0511AA23-0F9D-4C86-8E5C-BC4A5B9C05D3}" srcOrd="0" destOrd="0" parTransId="{216217EF-0865-4AE7-9E7B-AA82F7330262}" sibTransId="{CD2D06DA-A679-4714-8024-0C0F0E6D771C}"/>
    <dgm:cxn modelId="{46560702-80F0-4384-878F-97A11EF3C267}" type="presParOf" srcId="{30CDB7BB-5BBC-411F-8F04-BFE883C72AB8}" destId="{28571277-EB3B-478C-BA3B-181F7205FC17}" srcOrd="0" destOrd="0" presId="urn:microsoft.com/office/officeart/2005/8/layout/hierarchy1"/>
    <dgm:cxn modelId="{6A771061-19AB-49F2-854A-DFC180589AFD}" type="presParOf" srcId="{28571277-EB3B-478C-BA3B-181F7205FC17}" destId="{84372CB4-20C5-4FF4-8079-6CADBBDBD720}" srcOrd="0" destOrd="0" presId="urn:microsoft.com/office/officeart/2005/8/layout/hierarchy1"/>
    <dgm:cxn modelId="{6989A15F-02FE-49A3-B29A-780CEEB82FFB}" type="presParOf" srcId="{84372CB4-20C5-4FF4-8079-6CADBBDBD720}" destId="{CD61516B-19F7-4E7A-A5E2-DADB972627C3}" srcOrd="0" destOrd="0" presId="urn:microsoft.com/office/officeart/2005/8/layout/hierarchy1"/>
    <dgm:cxn modelId="{FD23CDC2-231E-4D8F-A159-B47CC0F14521}" type="presParOf" srcId="{84372CB4-20C5-4FF4-8079-6CADBBDBD720}" destId="{9EC23C5B-8E1E-4736-AFBD-26B559150E95}" srcOrd="1" destOrd="0" presId="urn:microsoft.com/office/officeart/2005/8/layout/hierarchy1"/>
    <dgm:cxn modelId="{C08C2DDE-F0F7-4159-8BA5-8E9E3092B00C}" type="presParOf" srcId="{28571277-EB3B-478C-BA3B-181F7205FC17}" destId="{A88EF1C4-2670-4FA2-82AC-DD7D0F1EC42B}" srcOrd="1" destOrd="0" presId="urn:microsoft.com/office/officeart/2005/8/layout/hierarchy1"/>
    <dgm:cxn modelId="{57791A5B-13C5-4547-929B-93E4A10498A5}" type="presParOf" srcId="{30CDB7BB-5BBC-411F-8F04-BFE883C72AB8}" destId="{E680D90D-4349-4804-B808-FE266F66EC69}" srcOrd="1" destOrd="0" presId="urn:microsoft.com/office/officeart/2005/8/layout/hierarchy1"/>
    <dgm:cxn modelId="{8C0E7574-2D12-4B8C-A4B9-4D895C54A492}" type="presParOf" srcId="{E680D90D-4349-4804-B808-FE266F66EC69}" destId="{DF11C2BE-F873-49C2-BBFD-ABADBC2F31B7}" srcOrd="0" destOrd="0" presId="urn:microsoft.com/office/officeart/2005/8/layout/hierarchy1"/>
    <dgm:cxn modelId="{182080EA-2926-4037-81FC-C5BD4566D1CD}" type="presParOf" srcId="{DF11C2BE-F873-49C2-BBFD-ABADBC2F31B7}" destId="{998B443A-8EB3-4CDB-9C6F-11539F65D48D}" srcOrd="0" destOrd="0" presId="urn:microsoft.com/office/officeart/2005/8/layout/hierarchy1"/>
    <dgm:cxn modelId="{4FD8F8F2-061B-40F1-BA6D-51B7EE2BAAB8}" type="presParOf" srcId="{DF11C2BE-F873-49C2-BBFD-ABADBC2F31B7}" destId="{DC956317-C982-4B6A-8B9F-5517C21CCB78}" srcOrd="1" destOrd="0" presId="urn:microsoft.com/office/officeart/2005/8/layout/hierarchy1"/>
    <dgm:cxn modelId="{E2BC22CF-55ED-4D56-8013-C9CD59A39861}" type="presParOf" srcId="{E680D90D-4349-4804-B808-FE266F66EC69}" destId="{1C98214C-4D53-4C5F-BD99-7DD4FDA242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7AC07-24C2-4CC0-8F2E-E5D8FC11FE5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BB4E02C-1BA6-49DC-BD4A-A3E9AE1D9E9F}">
      <dgm:prSet/>
      <dgm:spPr/>
      <dgm:t>
        <a:bodyPr/>
        <a:lstStyle/>
        <a:p>
          <a:r>
            <a:rPr lang="en-US" dirty="0"/>
            <a:t>Respiratory – droplet precautions (WHO)</a:t>
          </a:r>
        </a:p>
      </dgm:t>
    </dgm:pt>
    <dgm:pt modelId="{A1ED1195-B02A-4F75-B519-8EE0262A1925}" type="parTrans" cxnId="{1FD14F82-B9F9-4545-B17A-95493612EC86}">
      <dgm:prSet/>
      <dgm:spPr/>
      <dgm:t>
        <a:bodyPr/>
        <a:lstStyle/>
        <a:p>
          <a:endParaRPr lang="en-US"/>
        </a:p>
      </dgm:t>
    </dgm:pt>
    <dgm:pt modelId="{AFB1F735-3042-42D3-BF5F-34750FD76E73}" type="sibTrans" cxnId="{1FD14F82-B9F9-4545-B17A-95493612EC86}">
      <dgm:prSet/>
      <dgm:spPr/>
      <dgm:t>
        <a:bodyPr/>
        <a:lstStyle/>
        <a:p>
          <a:endParaRPr lang="en-US"/>
        </a:p>
      </dgm:t>
    </dgm:pt>
    <dgm:pt modelId="{C968B963-898A-4705-BEEA-783473B1CF8D}">
      <dgm:prSet/>
      <dgm:spPr/>
      <dgm:t>
        <a:bodyPr/>
        <a:lstStyle/>
        <a:p>
          <a:r>
            <a:rPr lang="en-US" dirty="0"/>
            <a:t>Contact Precautions – (WHO/CDC)</a:t>
          </a:r>
        </a:p>
      </dgm:t>
    </dgm:pt>
    <dgm:pt modelId="{4BAA2DA9-A05C-4BC8-987B-C3B6D8E9DF2A}" type="parTrans" cxnId="{03AEA757-9465-48F2-AF0F-B7A2D64D35F9}">
      <dgm:prSet/>
      <dgm:spPr/>
      <dgm:t>
        <a:bodyPr/>
        <a:lstStyle/>
        <a:p>
          <a:endParaRPr lang="en-US"/>
        </a:p>
      </dgm:t>
    </dgm:pt>
    <dgm:pt modelId="{D9C589F6-60DA-4FE4-8FD7-70A1446E7B90}" type="sibTrans" cxnId="{03AEA757-9465-48F2-AF0F-B7A2D64D35F9}">
      <dgm:prSet/>
      <dgm:spPr/>
      <dgm:t>
        <a:bodyPr/>
        <a:lstStyle/>
        <a:p>
          <a:endParaRPr lang="en-US"/>
        </a:p>
      </dgm:t>
    </dgm:pt>
    <dgm:pt modelId="{971FA964-E10D-4578-AD30-82D371BB00CA}" type="pres">
      <dgm:prSet presAssocID="{4D27AC07-24C2-4CC0-8F2E-E5D8FC11FE5D}" presName="hierChild1" presStyleCnt="0">
        <dgm:presLayoutVars>
          <dgm:chPref val="1"/>
          <dgm:dir/>
          <dgm:animOne val="branch"/>
          <dgm:animLvl val="lvl"/>
          <dgm:resizeHandles/>
        </dgm:presLayoutVars>
      </dgm:prSet>
      <dgm:spPr/>
    </dgm:pt>
    <dgm:pt modelId="{C479848A-8FA5-4369-9C45-8B753F808038}" type="pres">
      <dgm:prSet presAssocID="{CBB4E02C-1BA6-49DC-BD4A-A3E9AE1D9E9F}" presName="hierRoot1" presStyleCnt="0"/>
      <dgm:spPr/>
    </dgm:pt>
    <dgm:pt modelId="{8220F38A-EC15-4141-A276-FFD293CFBF39}" type="pres">
      <dgm:prSet presAssocID="{CBB4E02C-1BA6-49DC-BD4A-A3E9AE1D9E9F}" presName="composite" presStyleCnt="0"/>
      <dgm:spPr/>
    </dgm:pt>
    <dgm:pt modelId="{8B3104B5-4332-4E7C-AB51-9D2C20F0C266}" type="pres">
      <dgm:prSet presAssocID="{CBB4E02C-1BA6-49DC-BD4A-A3E9AE1D9E9F}" presName="background" presStyleLbl="node0" presStyleIdx="0" presStyleCnt="2"/>
      <dgm:spPr/>
    </dgm:pt>
    <dgm:pt modelId="{F3A899D5-752F-4EEA-8663-61941F1C6BDB}" type="pres">
      <dgm:prSet presAssocID="{CBB4E02C-1BA6-49DC-BD4A-A3E9AE1D9E9F}" presName="text" presStyleLbl="fgAcc0" presStyleIdx="0" presStyleCnt="2">
        <dgm:presLayoutVars>
          <dgm:chPref val="3"/>
        </dgm:presLayoutVars>
      </dgm:prSet>
      <dgm:spPr/>
    </dgm:pt>
    <dgm:pt modelId="{DFF4F9CD-5F7C-4DA9-8689-42E63FFED6D7}" type="pres">
      <dgm:prSet presAssocID="{CBB4E02C-1BA6-49DC-BD4A-A3E9AE1D9E9F}" presName="hierChild2" presStyleCnt="0"/>
      <dgm:spPr/>
    </dgm:pt>
    <dgm:pt modelId="{3A0643F5-FCAD-4C38-BF60-FE3FC1581653}" type="pres">
      <dgm:prSet presAssocID="{C968B963-898A-4705-BEEA-783473B1CF8D}" presName="hierRoot1" presStyleCnt="0"/>
      <dgm:spPr/>
    </dgm:pt>
    <dgm:pt modelId="{0CD9E23F-3A21-4FCF-B8BF-B2AF31E990D6}" type="pres">
      <dgm:prSet presAssocID="{C968B963-898A-4705-BEEA-783473B1CF8D}" presName="composite" presStyleCnt="0"/>
      <dgm:spPr/>
    </dgm:pt>
    <dgm:pt modelId="{92E7048D-2144-48FB-9FBA-3875BCCC48A9}" type="pres">
      <dgm:prSet presAssocID="{C968B963-898A-4705-BEEA-783473B1CF8D}" presName="background" presStyleLbl="node0" presStyleIdx="1" presStyleCnt="2"/>
      <dgm:spPr/>
    </dgm:pt>
    <dgm:pt modelId="{B165EBC3-A9EE-4F2A-B858-D515A999FF75}" type="pres">
      <dgm:prSet presAssocID="{C968B963-898A-4705-BEEA-783473B1CF8D}" presName="text" presStyleLbl="fgAcc0" presStyleIdx="1" presStyleCnt="2">
        <dgm:presLayoutVars>
          <dgm:chPref val="3"/>
        </dgm:presLayoutVars>
      </dgm:prSet>
      <dgm:spPr/>
    </dgm:pt>
    <dgm:pt modelId="{557238C0-C439-43F2-8773-F25D02F4A91C}" type="pres">
      <dgm:prSet presAssocID="{C968B963-898A-4705-BEEA-783473B1CF8D}" presName="hierChild2" presStyleCnt="0"/>
      <dgm:spPr/>
    </dgm:pt>
  </dgm:ptLst>
  <dgm:cxnLst>
    <dgm:cxn modelId="{D8E81801-9438-4F00-909C-A58FE9BA1359}" type="presOf" srcId="{4D27AC07-24C2-4CC0-8F2E-E5D8FC11FE5D}" destId="{971FA964-E10D-4578-AD30-82D371BB00CA}" srcOrd="0" destOrd="0" presId="urn:microsoft.com/office/officeart/2005/8/layout/hierarchy1"/>
    <dgm:cxn modelId="{75BF494E-514A-48FB-84F2-86FFB56E8ED4}" type="presOf" srcId="{C968B963-898A-4705-BEEA-783473B1CF8D}" destId="{B165EBC3-A9EE-4F2A-B858-D515A999FF75}" srcOrd="0" destOrd="0" presId="urn:microsoft.com/office/officeart/2005/8/layout/hierarchy1"/>
    <dgm:cxn modelId="{03AEA757-9465-48F2-AF0F-B7A2D64D35F9}" srcId="{4D27AC07-24C2-4CC0-8F2E-E5D8FC11FE5D}" destId="{C968B963-898A-4705-BEEA-783473B1CF8D}" srcOrd="1" destOrd="0" parTransId="{4BAA2DA9-A05C-4BC8-987B-C3B6D8E9DF2A}" sibTransId="{D9C589F6-60DA-4FE4-8FD7-70A1446E7B90}"/>
    <dgm:cxn modelId="{1FD14F82-B9F9-4545-B17A-95493612EC86}" srcId="{4D27AC07-24C2-4CC0-8F2E-E5D8FC11FE5D}" destId="{CBB4E02C-1BA6-49DC-BD4A-A3E9AE1D9E9F}" srcOrd="0" destOrd="0" parTransId="{A1ED1195-B02A-4F75-B519-8EE0262A1925}" sibTransId="{AFB1F735-3042-42D3-BF5F-34750FD76E73}"/>
    <dgm:cxn modelId="{42D3A4D0-6E79-4B49-8CC1-B88F27FF86B0}" type="presOf" srcId="{CBB4E02C-1BA6-49DC-BD4A-A3E9AE1D9E9F}" destId="{F3A899D5-752F-4EEA-8663-61941F1C6BDB}" srcOrd="0" destOrd="0" presId="urn:microsoft.com/office/officeart/2005/8/layout/hierarchy1"/>
    <dgm:cxn modelId="{09E535F7-2C01-410A-972C-132F4BE63D81}" type="presParOf" srcId="{971FA964-E10D-4578-AD30-82D371BB00CA}" destId="{C479848A-8FA5-4369-9C45-8B753F808038}" srcOrd="0" destOrd="0" presId="urn:microsoft.com/office/officeart/2005/8/layout/hierarchy1"/>
    <dgm:cxn modelId="{124DCBFD-21EE-450D-A1A4-876BBA170272}" type="presParOf" srcId="{C479848A-8FA5-4369-9C45-8B753F808038}" destId="{8220F38A-EC15-4141-A276-FFD293CFBF39}" srcOrd="0" destOrd="0" presId="urn:microsoft.com/office/officeart/2005/8/layout/hierarchy1"/>
    <dgm:cxn modelId="{D6EF624F-67F1-4EA1-A05F-9F27DF4035B1}" type="presParOf" srcId="{8220F38A-EC15-4141-A276-FFD293CFBF39}" destId="{8B3104B5-4332-4E7C-AB51-9D2C20F0C266}" srcOrd="0" destOrd="0" presId="urn:microsoft.com/office/officeart/2005/8/layout/hierarchy1"/>
    <dgm:cxn modelId="{B3254445-CFF0-4ED9-9E9A-17349E5CE813}" type="presParOf" srcId="{8220F38A-EC15-4141-A276-FFD293CFBF39}" destId="{F3A899D5-752F-4EEA-8663-61941F1C6BDB}" srcOrd="1" destOrd="0" presId="urn:microsoft.com/office/officeart/2005/8/layout/hierarchy1"/>
    <dgm:cxn modelId="{3A234C1D-097F-46C5-B1C8-0C105C13210A}" type="presParOf" srcId="{C479848A-8FA5-4369-9C45-8B753F808038}" destId="{DFF4F9CD-5F7C-4DA9-8689-42E63FFED6D7}" srcOrd="1" destOrd="0" presId="urn:microsoft.com/office/officeart/2005/8/layout/hierarchy1"/>
    <dgm:cxn modelId="{F1EA7BC1-74E9-4787-93CB-F548A4562A45}" type="presParOf" srcId="{971FA964-E10D-4578-AD30-82D371BB00CA}" destId="{3A0643F5-FCAD-4C38-BF60-FE3FC1581653}" srcOrd="1" destOrd="0" presId="urn:microsoft.com/office/officeart/2005/8/layout/hierarchy1"/>
    <dgm:cxn modelId="{A5CBE35B-0E15-44E9-94CA-357A43F2F215}" type="presParOf" srcId="{3A0643F5-FCAD-4C38-BF60-FE3FC1581653}" destId="{0CD9E23F-3A21-4FCF-B8BF-B2AF31E990D6}" srcOrd="0" destOrd="0" presId="urn:microsoft.com/office/officeart/2005/8/layout/hierarchy1"/>
    <dgm:cxn modelId="{51E7CBEE-FD74-4890-949F-0838F1F352AB}" type="presParOf" srcId="{0CD9E23F-3A21-4FCF-B8BF-B2AF31E990D6}" destId="{92E7048D-2144-48FB-9FBA-3875BCCC48A9}" srcOrd="0" destOrd="0" presId="urn:microsoft.com/office/officeart/2005/8/layout/hierarchy1"/>
    <dgm:cxn modelId="{530CFF36-A1F8-4C0E-94C5-5813EF4F040C}" type="presParOf" srcId="{0CD9E23F-3A21-4FCF-B8BF-B2AF31E990D6}" destId="{B165EBC3-A9EE-4F2A-B858-D515A999FF75}" srcOrd="1" destOrd="0" presId="urn:microsoft.com/office/officeart/2005/8/layout/hierarchy1"/>
    <dgm:cxn modelId="{1C2BB9A4-DE18-41C4-899A-24B3DFDA657F}" type="presParOf" srcId="{3A0643F5-FCAD-4C38-BF60-FE3FC1581653}" destId="{557238C0-C439-43F2-8773-F25D02F4A9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095660-927B-4125-8C93-3500BF58EF47}"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E152579E-22C2-4652-8C01-E7294FABF0D5}">
      <dgm:prSet/>
      <dgm:spPr/>
      <dgm:t>
        <a:bodyPr/>
        <a:lstStyle/>
        <a:p>
          <a:pPr>
            <a:defRPr b="1"/>
          </a:pPr>
          <a:r>
            <a:rPr lang="en-US" dirty="0"/>
            <a:t>Early recognition &amp; control source</a:t>
          </a:r>
        </a:p>
      </dgm:t>
    </dgm:pt>
    <dgm:pt modelId="{6D7E95E9-F82F-439E-A982-1CEEB6DE4DB3}" type="parTrans" cxnId="{D18C0BD6-3E71-4258-9DAC-122EA2083406}">
      <dgm:prSet/>
      <dgm:spPr/>
      <dgm:t>
        <a:bodyPr/>
        <a:lstStyle/>
        <a:p>
          <a:endParaRPr lang="en-US"/>
        </a:p>
      </dgm:t>
    </dgm:pt>
    <dgm:pt modelId="{932ED084-B94B-4551-B0F2-C86C9296D2A4}" type="sibTrans" cxnId="{D18C0BD6-3E71-4258-9DAC-122EA2083406}">
      <dgm:prSet/>
      <dgm:spPr/>
      <dgm:t>
        <a:bodyPr/>
        <a:lstStyle/>
        <a:p>
          <a:endParaRPr lang="en-US"/>
        </a:p>
      </dgm:t>
    </dgm:pt>
    <dgm:pt modelId="{39210451-6E0C-408D-8F45-8DCDFBC71F1A}">
      <dgm:prSet/>
      <dgm:spPr/>
      <dgm:t>
        <a:bodyPr/>
        <a:lstStyle/>
        <a:p>
          <a:r>
            <a:rPr lang="en-US" u="sng" dirty="0"/>
            <a:t>Place surgical mask on patient</a:t>
          </a:r>
        </a:p>
        <a:p>
          <a:endParaRPr lang="en-US" u="sng" dirty="0"/>
        </a:p>
        <a:p>
          <a:r>
            <a:rPr lang="en-US" u="sng" dirty="0"/>
            <a:t>O2 mask </a:t>
          </a:r>
          <a:endParaRPr lang="en-US" dirty="0"/>
        </a:p>
      </dgm:t>
    </dgm:pt>
    <dgm:pt modelId="{C7299EBE-CCA7-44ED-B42C-F10B80CB8259}" type="parTrans" cxnId="{34AE8C15-AAB9-47AC-AFF4-656A4FDEACAC}">
      <dgm:prSet/>
      <dgm:spPr/>
      <dgm:t>
        <a:bodyPr/>
        <a:lstStyle/>
        <a:p>
          <a:endParaRPr lang="en-US"/>
        </a:p>
      </dgm:t>
    </dgm:pt>
    <dgm:pt modelId="{31F8E498-2D20-4AFB-89A7-72A4EDD12629}" type="sibTrans" cxnId="{34AE8C15-AAB9-47AC-AFF4-656A4FDEACAC}">
      <dgm:prSet/>
      <dgm:spPr/>
      <dgm:t>
        <a:bodyPr/>
        <a:lstStyle/>
        <a:p>
          <a:endParaRPr lang="en-US"/>
        </a:p>
      </dgm:t>
    </dgm:pt>
    <dgm:pt modelId="{AC372D52-D21A-4701-AA45-BDED2691788E}">
      <dgm:prSet/>
      <dgm:spPr/>
      <dgm:t>
        <a:bodyPr/>
        <a:lstStyle/>
        <a:p>
          <a:pPr>
            <a:defRPr b="1"/>
          </a:pPr>
          <a:r>
            <a:rPr lang="en-US" dirty="0"/>
            <a:t>Apply Standard precautions for all patient</a:t>
          </a:r>
        </a:p>
      </dgm:t>
    </dgm:pt>
    <dgm:pt modelId="{DFC79B72-0151-476D-86C5-DE3D8292AB64}" type="parTrans" cxnId="{525D8382-13EF-472F-8B74-37EE064DFB99}">
      <dgm:prSet/>
      <dgm:spPr/>
      <dgm:t>
        <a:bodyPr/>
        <a:lstStyle/>
        <a:p>
          <a:endParaRPr lang="en-US"/>
        </a:p>
      </dgm:t>
    </dgm:pt>
    <dgm:pt modelId="{851EB8E9-742C-4FCE-86EE-A5733FE097F1}" type="sibTrans" cxnId="{525D8382-13EF-472F-8B74-37EE064DFB99}">
      <dgm:prSet/>
      <dgm:spPr/>
      <dgm:t>
        <a:bodyPr/>
        <a:lstStyle/>
        <a:p>
          <a:endParaRPr lang="en-US"/>
        </a:p>
      </dgm:t>
    </dgm:pt>
    <dgm:pt modelId="{29E11C0A-6A37-440E-BE11-EAB6F66D3AD0}">
      <dgm:prSet/>
      <dgm:spPr/>
      <dgm:t>
        <a:bodyPr/>
        <a:lstStyle/>
        <a:p>
          <a:r>
            <a:rPr lang="en-US" dirty="0"/>
            <a:t>Good hand hygiene</a:t>
          </a:r>
        </a:p>
      </dgm:t>
    </dgm:pt>
    <dgm:pt modelId="{8C1724C9-419B-424C-A513-7CACD5F3F908}" type="parTrans" cxnId="{B0A6A761-5FA4-429D-9B48-A4EA7A7BCF68}">
      <dgm:prSet/>
      <dgm:spPr/>
      <dgm:t>
        <a:bodyPr/>
        <a:lstStyle/>
        <a:p>
          <a:endParaRPr lang="en-US"/>
        </a:p>
      </dgm:t>
    </dgm:pt>
    <dgm:pt modelId="{D575FF0E-8E4C-4698-805E-758B33EDC6E2}" type="sibTrans" cxnId="{B0A6A761-5FA4-429D-9B48-A4EA7A7BCF68}">
      <dgm:prSet/>
      <dgm:spPr/>
      <dgm:t>
        <a:bodyPr/>
        <a:lstStyle/>
        <a:p>
          <a:endParaRPr lang="en-US"/>
        </a:p>
      </dgm:t>
    </dgm:pt>
    <dgm:pt modelId="{D6745FFB-C888-4066-94F9-072B6A5A7DF9}">
      <dgm:prSet/>
      <dgm:spPr/>
      <dgm:t>
        <a:bodyPr/>
        <a:lstStyle/>
        <a:p>
          <a:pPr>
            <a:defRPr b="1"/>
          </a:pPr>
          <a:r>
            <a:rPr lang="en-US" dirty="0"/>
            <a:t>Implement – droplet and contact precautions</a:t>
          </a:r>
        </a:p>
      </dgm:t>
    </dgm:pt>
    <dgm:pt modelId="{24C2DB80-9F59-4C8E-9DB9-1DBE5BEFAC06}" type="parTrans" cxnId="{89CE864E-DCDD-4F5D-9DD1-4421CB2B6BEF}">
      <dgm:prSet/>
      <dgm:spPr/>
      <dgm:t>
        <a:bodyPr/>
        <a:lstStyle/>
        <a:p>
          <a:endParaRPr lang="en-US"/>
        </a:p>
      </dgm:t>
    </dgm:pt>
    <dgm:pt modelId="{35103828-E9D1-44EA-B030-8552DEFB5056}" type="sibTrans" cxnId="{89CE864E-DCDD-4F5D-9DD1-4421CB2B6BEF}">
      <dgm:prSet/>
      <dgm:spPr/>
      <dgm:t>
        <a:bodyPr/>
        <a:lstStyle/>
        <a:p>
          <a:endParaRPr lang="en-US"/>
        </a:p>
      </dgm:t>
    </dgm:pt>
    <dgm:pt modelId="{5350AFA4-EB3F-42D9-8550-B6EC311C9CE6}">
      <dgm:prSet custT="1"/>
      <dgm:spPr/>
      <dgm:t>
        <a:bodyPr/>
        <a:lstStyle/>
        <a:p>
          <a:r>
            <a:rPr lang="en-US" sz="1400" dirty="0"/>
            <a:t>When applicable airborne precautions (AGPs)</a:t>
          </a:r>
        </a:p>
      </dgm:t>
    </dgm:pt>
    <dgm:pt modelId="{89A804B3-25B9-4883-B88E-3EEF3A515595}" type="parTrans" cxnId="{D4EF3CBC-ECD6-433D-A61E-CCE0B1EC4547}">
      <dgm:prSet/>
      <dgm:spPr/>
      <dgm:t>
        <a:bodyPr/>
        <a:lstStyle/>
        <a:p>
          <a:endParaRPr lang="en-US"/>
        </a:p>
      </dgm:t>
    </dgm:pt>
    <dgm:pt modelId="{3AC2D62E-74F0-4E6E-B73C-D085E76837AD}" type="sibTrans" cxnId="{D4EF3CBC-ECD6-433D-A61E-CCE0B1EC4547}">
      <dgm:prSet/>
      <dgm:spPr/>
      <dgm:t>
        <a:bodyPr/>
        <a:lstStyle/>
        <a:p>
          <a:endParaRPr lang="en-US"/>
        </a:p>
      </dgm:t>
    </dgm:pt>
    <dgm:pt modelId="{0DB5A097-6644-4FA5-9617-34CFEC56E456}">
      <dgm:prSet custT="1"/>
      <dgm:spPr/>
      <dgm:t>
        <a:bodyPr/>
        <a:lstStyle/>
        <a:p>
          <a:r>
            <a:rPr lang="en-US" sz="1400" dirty="0"/>
            <a:t>Samples for testing – lower resp., upper resp., serum specimens – open suctioning, intubation, bronchoscopy, CPR</a:t>
          </a:r>
        </a:p>
      </dgm:t>
    </dgm:pt>
    <dgm:pt modelId="{30545C8D-F529-4CF4-B0F7-01F6B53879E2}" type="parTrans" cxnId="{B537F554-A6D3-44D8-B2F7-329678A71B57}">
      <dgm:prSet/>
      <dgm:spPr/>
      <dgm:t>
        <a:bodyPr/>
        <a:lstStyle/>
        <a:p>
          <a:endParaRPr lang="en-US"/>
        </a:p>
      </dgm:t>
    </dgm:pt>
    <dgm:pt modelId="{87028D00-7E77-4DED-BD59-7DC3CFB1CFF7}" type="sibTrans" cxnId="{B537F554-A6D3-44D8-B2F7-329678A71B57}">
      <dgm:prSet/>
      <dgm:spPr/>
      <dgm:t>
        <a:bodyPr/>
        <a:lstStyle/>
        <a:p>
          <a:endParaRPr lang="en-US"/>
        </a:p>
      </dgm:t>
    </dgm:pt>
    <dgm:pt modelId="{2FA5E62E-7F2D-4321-9423-B9B1BD14C1EE}" type="pres">
      <dgm:prSet presAssocID="{FA095660-927B-4125-8C93-3500BF58EF47}" presName="root" presStyleCnt="0">
        <dgm:presLayoutVars>
          <dgm:dir/>
          <dgm:resizeHandles val="exact"/>
        </dgm:presLayoutVars>
      </dgm:prSet>
      <dgm:spPr/>
    </dgm:pt>
    <dgm:pt modelId="{AC5F5F98-0685-484D-8558-ED8013E56D43}" type="pres">
      <dgm:prSet presAssocID="{E152579E-22C2-4652-8C01-E7294FABF0D5}" presName="compNode" presStyleCnt="0"/>
      <dgm:spPr/>
    </dgm:pt>
    <dgm:pt modelId="{A650E527-F5F0-4799-8148-568E9BEBB46A}" type="pres">
      <dgm:prSet presAssocID="{E152579E-22C2-4652-8C01-E7294FABF0D5}"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FE04E36E-3E9F-4927-9C5F-1682D78EB6B6}" type="pres">
      <dgm:prSet presAssocID="{E152579E-22C2-4652-8C01-E7294FABF0D5}" presName="iconSpace" presStyleCnt="0"/>
      <dgm:spPr/>
    </dgm:pt>
    <dgm:pt modelId="{F57B43D3-BA90-4D23-B0E9-EC2CAB4E4BC9}" type="pres">
      <dgm:prSet presAssocID="{E152579E-22C2-4652-8C01-E7294FABF0D5}" presName="parTx" presStyleLbl="revTx" presStyleIdx="0" presStyleCnt="6">
        <dgm:presLayoutVars>
          <dgm:chMax val="0"/>
          <dgm:chPref val="0"/>
        </dgm:presLayoutVars>
      </dgm:prSet>
      <dgm:spPr/>
    </dgm:pt>
    <dgm:pt modelId="{0C9A66C1-4F8F-4FA7-BD28-FEAB44AB3246}" type="pres">
      <dgm:prSet presAssocID="{E152579E-22C2-4652-8C01-E7294FABF0D5}" presName="txSpace" presStyleCnt="0"/>
      <dgm:spPr/>
    </dgm:pt>
    <dgm:pt modelId="{5C66FF1B-1220-4326-BF4C-502796EF110E}" type="pres">
      <dgm:prSet presAssocID="{E152579E-22C2-4652-8C01-E7294FABF0D5}" presName="desTx" presStyleLbl="revTx" presStyleIdx="1" presStyleCnt="6">
        <dgm:presLayoutVars/>
      </dgm:prSet>
      <dgm:spPr/>
    </dgm:pt>
    <dgm:pt modelId="{A84AD236-489D-4722-83F7-802A4BAF0A47}" type="pres">
      <dgm:prSet presAssocID="{932ED084-B94B-4551-B0F2-C86C9296D2A4}" presName="sibTrans" presStyleCnt="0"/>
      <dgm:spPr/>
    </dgm:pt>
    <dgm:pt modelId="{7647CECB-60E2-4358-9816-B6A3A2F3103B}" type="pres">
      <dgm:prSet presAssocID="{AC372D52-D21A-4701-AA45-BDED2691788E}" presName="compNode" presStyleCnt="0"/>
      <dgm:spPr/>
    </dgm:pt>
    <dgm:pt modelId="{7608C64C-74F5-4D89-AB38-D56E2A5A0445}" type="pres">
      <dgm:prSet presAssocID="{AC372D52-D21A-4701-AA45-BDED2691788E}"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ed Hand"/>
        </a:ext>
      </dgm:extLst>
    </dgm:pt>
    <dgm:pt modelId="{EA192FAB-59EB-47D1-A866-88E1E0CCE35E}" type="pres">
      <dgm:prSet presAssocID="{AC372D52-D21A-4701-AA45-BDED2691788E}" presName="iconSpace" presStyleCnt="0"/>
      <dgm:spPr/>
    </dgm:pt>
    <dgm:pt modelId="{18188AD6-66A2-4F7C-89C1-E432D4FE5B42}" type="pres">
      <dgm:prSet presAssocID="{AC372D52-D21A-4701-AA45-BDED2691788E}" presName="parTx" presStyleLbl="revTx" presStyleIdx="2" presStyleCnt="6">
        <dgm:presLayoutVars>
          <dgm:chMax val="0"/>
          <dgm:chPref val="0"/>
        </dgm:presLayoutVars>
      </dgm:prSet>
      <dgm:spPr/>
    </dgm:pt>
    <dgm:pt modelId="{0B2AE89C-C7E5-4E75-8A55-97C98289F18F}" type="pres">
      <dgm:prSet presAssocID="{AC372D52-D21A-4701-AA45-BDED2691788E}" presName="txSpace" presStyleCnt="0"/>
      <dgm:spPr/>
    </dgm:pt>
    <dgm:pt modelId="{2F55A283-DA00-4E0C-AB73-B4901FA01A50}" type="pres">
      <dgm:prSet presAssocID="{AC372D52-D21A-4701-AA45-BDED2691788E}" presName="desTx" presStyleLbl="revTx" presStyleIdx="3" presStyleCnt="6">
        <dgm:presLayoutVars/>
      </dgm:prSet>
      <dgm:spPr/>
    </dgm:pt>
    <dgm:pt modelId="{7215255A-4A2F-487E-94A1-03E5A19C4071}" type="pres">
      <dgm:prSet presAssocID="{851EB8E9-742C-4FCE-86EE-A5733FE097F1}" presName="sibTrans" presStyleCnt="0"/>
      <dgm:spPr/>
    </dgm:pt>
    <dgm:pt modelId="{896F9BFF-8B41-41F9-8A01-6A9003AC4ED9}" type="pres">
      <dgm:prSet presAssocID="{D6745FFB-C888-4066-94F9-072B6A5A7DF9}" presName="compNode" presStyleCnt="0"/>
      <dgm:spPr/>
    </dgm:pt>
    <dgm:pt modelId="{001CCBC3-99AD-4110-BB45-C5BF1628C63F}" type="pres">
      <dgm:prSet presAssocID="{D6745FFB-C888-4066-94F9-072B6A5A7DF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5A45FC15-2F20-408B-9C64-E3C3EA04F6B5}" type="pres">
      <dgm:prSet presAssocID="{D6745FFB-C888-4066-94F9-072B6A5A7DF9}" presName="iconSpace" presStyleCnt="0"/>
      <dgm:spPr/>
    </dgm:pt>
    <dgm:pt modelId="{5C402800-87D0-4720-ACC0-1DE173429C4F}" type="pres">
      <dgm:prSet presAssocID="{D6745FFB-C888-4066-94F9-072B6A5A7DF9}" presName="parTx" presStyleLbl="revTx" presStyleIdx="4" presStyleCnt="6">
        <dgm:presLayoutVars>
          <dgm:chMax val="0"/>
          <dgm:chPref val="0"/>
        </dgm:presLayoutVars>
      </dgm:prSet>
      <dgm:spPr/>
    </dgm:pt>
    <dgm:pt modelId="{97C070F1-B4D5-42D5-BA4A-DADEB31F4133}" type="pres">
      <dgm:prSet presAssocID="{D6745FFB-C888-4066-94F9-072B6A5A7DF9}" presName="txSpace" presStyleCnt="0"/>
      <dgm:spPr/>
    </dgm:pt>
    <dgm:pt modelId="{A854D4AB-11B3-4F3E-988E-9FF35F4C618D}" type="pres">
      <dgm:prSet presAssocID="{D6745FFB-C888-4066-94F9-072B6A5A7DF9}" presName="desTx" presStyleLbl="revTx" presStyleIdx="5" presStyleCnt="6">
        <dgm:presLayoutVars/>
      </dgm:prSet>
      <dgm:spPr/>
    </dgm:pt>
  </dgm:ptLst>
  <dgm:cxnLst>
    <dgm:cxn modelId="{34AE8C15-AAB9-47AC-AFF4-656A4FDEACAC}" srcId="{E152579E-22C2-4652-8C01-E7294FABF0D5}" destId="{39210451-6E0C-408D-8F45-8DCDFBC71F1A}" srcOrd="0" destOrd="0" parTransId="{C7299EBE-CCA7-44ED-B42C-F10B80CB8259}" sibTransId="{31F8E498-2D20-4AFB-89A7-72A4EDD12629}"/>
    <dgm:cxn modelId="{17BBCD1E-F301-448C-A68B-A596C6A66044}" type="presOf" srcId="{39210451-6E0C-408D-8F45-8DCDFBC71F1A}" destId="{5C66FF1B-1220-4326-BF4C-502796EF110E}" srcOrd="0" destOrd="0" presId="urn:microsoft.com/office/officeart/2018/5/layout/CenteredIconLabelDescriptionList"/>
    <dgm:cxn modelId="{1D2EA320-63C4-4379-93C7-D6BA62FAF8A9}" type="presOf" srcId="{5350AFA4-EB3F-42D9-8550-B6EC311C9CE6}" destId="{A854D4AB-11B3-4F3E-988E-9FF35F4C618D}" srcOrd="0" destOrd="0" presId="urn:microsoft.com/office/officeart/2018/5/layout/CenteredIconLabelDescriptionList"/>
    <dgm:cxn modelId="{B0A6A761-5FA4-429D-9B48-A4EA7A7BCF68}" srcId="{AC372D52-D21A-4701-AA45-BDED2691788E}" destId="{29E11C0A-6A37-440E-BE11-EAB6F66D3AD0}" srcOrd="0" destOrd="0" parTransId="{8C1724C9-419B-424C-A513-7CACD5F3F908}" sibTransId="{D575FF0E-8E4C-4698-805E-758B33EDC6E2}"/>
    <dgm:cxn modelId="{89CE864E-DCDD-4F5D-9DD1-4421CB2B6BEF}" srcId="{FA095660-927B-4125-8C93-3500BF58EF47}" destId="{D6745FFB-C888-4066-94F9-072B6A5A7DF9}" srcOrd="2" destOrd="0" parTransId="{24C2DB80-9F59-4C8E-9DB9-1DBE5BEFAC06}" sibTransId="{35103828-E9D1-44EA-B030-8552DEFB5056}"/>
    <dgm:cxn modelId="{B231754F-D233-4264-81EB-3A6830C00F6D}" type="presOf" srcId="{D6745FFB-C888-4066-94F9-072B6A5A7DF9}" destId="{5C402800-87D0-4720-ACC0-1DE173429C4F}" srcOrd="0" destOrd="0" presId="urn:microsoft.com/office/officeart/2018/5/layout/CenteredIconLabelDescriptionList"/>
    <dgm:cxn modelId="{B537F554-A6D3-44D8-B2F7-329678A71B57}" srcId="{5350AFA4-EB3F-42D9-8550-B6EC311C9CE6}" destId="{0DB5A097-6644-4FA5-9617-34CFEC56E456}" srcOrd="0" destOrd="0" parTransId="{30545C8D-F529-4CF4-B0F7-01F6B53879E2}" sibTransId="{87028D00-7E77-4DED-BD59-7DC3CFB1CFF7}"/>
    <dgm:cxn modelId="{525D8382-13EF-472F-8B74-37EE064DFB99}" srcId="{FA095660-927B-4125-8C93-3500BF58EF47}" destId="{AC372D52-D21A-4701-AA45-BDED2691788E}" srcOrd="1" destOrd="0" parTransId="{DFC79B72-0151-476D-86C5-DE3D8292AB64}" sibTransId="{851EB8E9-742C-4FCE-86EE-A5733FE097F1}"/>
    <dgm:cxn modelId="{D4EF3CBC-ECD6-433D-A61E-CCE0B1EC4547}" srcId="{D6745FFB-C888-4066-94F9-072B6A5A7DF9}" destId="{5350AFA4-EB3F-42D9-8550-B6EC311C9CE6}" srcOrd="0" destOrd="0" parTransId="{89A804B3-25B9-4883-B88E-3EEF3A515595}" sibTransId="{3AC2D62E-74F0-4E6E-B73C-D085E76837AD}"/>
    <dgm:cxn modelId="{285E9CCD-AAB6-47AC-8D61-5EA44FBC3CAB}" type="presOf" srcId="{AC372D52-D21A-4701-AA45-BDED2691788E}" destId="{18188AD6-66A2-4F7C-89C1-E432D4FE5B42}" srcOrd="0" destOrd="0" presId="urn:microsoft.com/office/officeart/2018/5/layout/CenteredIconLabelDescriptionList"/>
    <dgm:cxn modelId="{5E8991D1-C7E9-46BD-A3AA-4F52F8A2CD4D}" type="presOf" srcId="{E152579E-22C2-4652-8C01-E7294FABF0D5}" destId="{F57B43D3-BA90-4D23-B0E9-EC2CAB4E4BC9}" srcOrd="0" destOrd="0" presId="urn:microsoft.com/office/officeart/2018/5/layout/CenteredIconLabelDescriptionList"/>
    <dgm:cxn modelId="{D18C0BD6-3E71-4258-9DAC-122EA2083406}" srcId="{FA095660-927B-4125-8C93-3500BF58EF47}" destId="{E152579E-22C2-4652-8C01-E7294FABF0D5}" srcOrd="0" destOrd="0" parTransId="{6D7E95E9-F82F-439E-A982-1CEEB6DE4DB3}" sibTransId="{932ED084-B94B-4551-B0F2-C86C9296D2A4}"/>
    <dgm:cxn modelId="{36A43CD8-92E3-4E5D-9C4D-6AC09AB2854B}" type="presOf" srcId="{29E11C0A-6A37-440E-BE11-EAB6F66D3AD0}" destId="{2F55A283-DA00-4E0C-AB73-B4901FA01A50}" srcOrd="0" destOrd="0" presId="urn:microsoft.com/office/officeart/2018/5/layout/CenteredIconLabelDescriptionList"/>
    <dgm:cxn modelId="{539CACF3-029E-485B-8DA2-D8A7B19CD63C}" type="presOf" srcId="{0DB5A097-6644-4FA5-9617-34CFEC56E456}" destId="{A854D4AB-11B3-4F3E-988E-9FF35F4C618D}" srcOrd="0" destOrd="1" presId="urn:microsoft.com/office/officeart/2018/5/layout/CenteredIconLabelDescriptionList"/>
    <dgm:cxn modelId="{8A19D3FD-219F-4EA6-A030-9BCC61A5BFBA}" type="presOf" srcId="{FA095660-927B-4125-8C93-3500BF58EF47}" destId="{2FA5E62E-7F2D-4321-9423-B9B1BD14C1EE}" srcOrd="0" destOrd="0" presId="urn:microsoft.com/office/officeart/2018/5/layout/CenteredIconLabelDescriptionList"/>
    <dgm:cxn modelId="{D801B8A8-1AA4-410C-94E2-70AE5AAD9BD0}" type="presParOf" srcId="{2FA5E62E-7F2D-4321-9423-B9B1BD14C1EE}" destId="{AC5F5F98-0685-484D-8558-ED8013E56D43}" srcOrd="0" destOrd="0" presId="urn:microsoft.com/office/officeart/2018/5/layout/CenteredIconLabelDescriptionList"/>
    <dgm:cxn modelId="{EA76EBEA-D825-4609-8B7D-58E74D4FAAD2}" type="presParOf" srcId="{AC5F5F98-0685-484D-8558-ED8013E56D43}" destId="{A650E527-F5F0-4799-8148-568E9BEBB46A}" srcOrd="0" destOrd="0" presId="urn:microsoft.com/office/officeart/2018/5/layout/CenteredIconLabelDescriptionList"/>
    <dgm:cxn modelId="{BF498426-31AE-4D56-A94B-FCC51ACCB33F}" type="presParOf" srcId="{AC5F5F98-0685-484D-8558-ED8013E56D43}" destId="{FE04E36E-3E9F-4927-9C5F-1682D78EB6B6}" srcOrd="1" destOrd="0" presId="urn:microsoft.com/office/officeart/2018/5/layout/CenteredIconLabelDescriptionList"/>
    <dgm:cxn modelId="{204477F2-A021-4097-8AE3-300B40F150A1}" type="presParOf" srcId="{AC5F5F98-0685-484D-8558-ED8013E56D43}" destId="{F57B43D3-BA90-4D23-B0E9-EC2CAB4E4BC9}" srcOrd="2" destOrd="0" presId="urn:microsoft.com/office/officeart/2018/5/layout/CenteredIconLabelDescriptionList"/>
    <dgm:cxn modelId="{D903125B-5D27-40C6-B5E0-728F91EDEDDF}" type="presParOf" srcId="{AC5F5F98-0685-484D-8558-ED8013E56D43}" destId="{0C9A66C1-4F8F-4FA7-BD28-FEAB44AB3246}" srcOrd="3" destOrd="0" presId="urn:microsoft.com/office/officeart/2018/5/layout/CenteredIconLabelDescriptionList"/>
    <dgm:cxn modelId="{C0EE7290-0955-400D-981E-35E11B1CD7AD}" type="presParOf" srcId="{AC5F5F98-0685-484D-8558-ED8013E56D43}" destId="{5C66FF1B-1220-4326-BF4C-502796EF110E}" srcOrd="4" destOrd="0" presId="urn:microsoft.com/office/officeart/2018/5/layout/CenteredIconLabelDescriptionList"/>
    <dgm:cxn modelId="{C29ECDBA-65E6-4AAF-A8E5-E7F9128AE247}" type="presParOf" srcId="{2FA5E62E-7F2D-4321-9423-B9B1BD14C1EE}" destId="{A84AD236-489D-4722-83F7-802A4BAF0A47}" srcOrd="1" destOrd="0" presId="urn:microsoft.com/office/officeart/2018/5/layout/CenteredIconLabelDescriptionList"/>
    <dgm:cxn modelId="{93EB36BD-416E-421A-BFE6-E7FB0F54B2DE}" type="presParOf" srcId="{2FA5E62E-7F2D-4321-9423-B9B1BD14C1EE}" destId="{7647CECB-60E2-4358-9816-B6A3A2F3103B}" srcOrd="2" destOrd="0" presId="urn:microsoft.com/office/officeart/2018/5/layout/CenteredIconLabelDescriptionList"/>
    <dgm:cxn modelId="{BFC5E12F-8CF7-4B63-B13C-849CDD1DAF78}" type="presParOf" srcId="{7647CECB-60E2-4358-9816-B6A3A2F3103B}" destId="{7608C64C-74F5-4D89-AB38-D56E2A5A0445}" srcOrd="0" destOrd="0" presId="urn:microsoft.com/office/officeart/2018/5/layout/CenteredIconLabelDescriptionList"/>
    <dgm:cxn modelId="{A13749F7-EF84-410E-AF1C-8D23394FEFAE}" type="presParOf" srcId="{7647CECB-60E2-4358-9816-B6A3A2F3103B}" destId="{EA192FAB-59EB-47D1-A866-88E1E0CCE35E}" srcOrd="1" destOrd="0" presId="urn:microsoft.com/office/officeart/2018/5/layout/CenteredIconLabelDescriptionList"/>
    <dgm:cxn modelId="{214AE73D-678D-415E-BC54-CD0B0BBBC184}" type="presParOf" srcId="{7647CECB-60E2-4358-9816-B6A3A2F3103B}" destId="{18188AD6-66A2-4F7C-89C1-E432D4FE5B42}" srcOrd="2" destOrd="0" presId="urn:microsoft.com/office/officeart/2018/5/layout/CenteredIconLabelDescriptionList"/>
    <dgm:cxn modelId="{C24A0CCF-1380-4C7F-BAEA-A31300F25A5E}" type="presParOf" srcId="{7647CECB-60E2-4358-9816-B6A3A2F3103B}" destId="{0B2AE89C-C7E5-4E75-8A55-97C98289F18F}" srcOrd="3" destOrd="0" presId="urn:microsoft.com/office/officeart/2018/5/layout/CenteredIconLabelDescriptionList"/>
    <dgm:cxn modelId="{A9AAFA97-EBFB-416C-931C-F426D17690EE}" type="presParOf" srcId="{7647CECB-60E2-4358-9816-B6A3A2F3103B}" destId="{2F55A283-DA00-4E0C-AB73-B4901FA01A50}" srcOrd="4" destOrd="0" presId="urn:microsoft.com/office/officeart/2018/5/layout/CenteredIconLabelDescriptionList"/>
    <dgm:cxn modelId="{40761053-A3BC-481C-9853-4CF9E92073D7}" type="presParOf" srcId="{2FA5E62E-7F2D-4321-9423-B9B1BD14C1EE}" destId="{7215255A-4A2F-487E-94A1-03E5A19C4071}" srcOrd="3" destOrd="0" presId="urn:microsoft.com/office/officeart/2018/5/layout/CenteredIconLabelDescriptionList"/>
    <dgm:cxn modelId="{F28BED57-747C-45A1-8DE9-138FB4A34851}" type="presParOf" srcId="{2FA5E62E-7F2D-4321-9423-B9B1BD14C1EE}" destId="{896F9BFF-8B41-41F9-8A01-6A9003AC4ED9}" srcOrd="4" destOrd="0" presId="urn:microsoft.com/office/officeart/2018/5/layout/CenteredIconLabelDescriptionList"/>
    <dgm:cxn modelId="{0878D2B1-F190-4102-9CB8-1371376CFD4B}" type="presParOf" srcId="{896F9BFF-8B41-41F9-8A01-6A9003AC4ED9}" destId="{001CCBC3-99AD-4110-BB45-C5BF1628C63F}" srcOrd="0" destOrd="0" presId="urn:microsoft.com/office/officeart/2018/5/layout/CenteredIconLabelDescriptionList"/>
    <dgm:cxn modelId="{7D40A693-92F9-4898-8A1E-86B6C3147D8F}" type="presParOf" srcId="{896F9BFF-8B41-41F9-8A01-6A9003AC4ED9}" destId="{5A45FC15-2F20-408B-9C64-E3C3EA04F6B5}" srcOrd="1" destOrd="0" presId="urn:microsoft.com/office/officeart/2018/5/layout/CenteredIconLabelDescriptionList"/>
    <dgm:cxn modelId="{0A8B199C-72BB-4641-A6B7-617899926958}" type="presParOf" srcId="{896F9BFF-8B41-41F9-8A01-6A9003AC4ED9}" destId="{5C402800-87D0-4720-ACC0-1DE173429C4F}" srcOrd="2" destOrd="0" presId="urn:microsoft.com/office/officeart/2018/5/layout/CenteredIconLabelDescriptionList"/>
    <dgm:cxn modelId="{6358290A-2A49-4FB6-AF5B-74FCF9331352}" type="presParOf" srcId="{896F9BFF-8B41-41F9-8A01-6A9003AC4ED9}" destId="{97C070F1-B4D5-42D5-BA4A-DADEB31F4133}" srcOrd="3" destOrd="0" presId="urn:microsoft.com/office/officeart/2018/5/layout/CenteredIconLabelDescriptionList"/>
    <dgm:cxn modelId="{8252307F-56AA-494D-B607-9241149EBDAC}" type="presParOf" srcId="{896F9BFF-8B41-41F9-8A01-6A9003AC4ED9}" destId="{A854D4AB-11B3-4F3E-988E-9FF35F4C618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A9917-D912-4824-A70D-70B50F0ACE61}">
      <dsp:nvSpPr>
        <dsp:cNvPr id="0" name=""/>
        <dsp:cNvSpPr/>
      </dsp:nvSpPr>
      <dsp:spPr>
        <a:xfrm>
          <a:off x="0" y="37268"/>
          <a:ext cx="105156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Request childhood disease status</a:t>
          </a:r>
        </a:p>
      </dsp:txBody>
      <dsp:txXfrm>
        <a:off x="47976" y="85244"/>
        <a:ext cx="10419648" cy="886848"/>
      </dsp:txXfrm>
    </dsp:sp>
    <dsp:sp modelId="{BE0C3AA0-FD07-4F36-8BF9-87FABD38176A}">
      <dsp:nvSpPr>
        <dsp:cNvPr id="0" name=""/>
        <dsp:cNvSpPr/>
      </dsp:nvSpPr>
      <dsp:spPr>
        <a:xfrm>
          <a:off x="0" y="1135269"/>
          <a:ext cx="105156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Request vaccine/immunization history</a:t>
          </a:r>
        </a:p>
      </dsp:txBody>
      <dsp:txXfrm>
        <a:off x="47976" y="1183245"/>
        <a:ext cx="10419648" cy="886848"/>
      </dsp:txXfrm>
    </dsp:sp>
    <dsp:sp modelId="{489BCE5B-274C-452E-94D4-3F5BF59E8D74}">
      <dsp:nvSpPr>
        <dsp:cNvPr id="0" name=""/>
        <dsp:cNvSpPr/>
      </dsp:nvSpPr>
      <dsp:spPr>
        <a:xfrm>
          <a:off x="0" y="2233269"/>
          <a:ext cx="105156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If not protected – offer vaccine free of charge</a:t>
          </a:r>
        </a:p>
      </dsp:txBody>
      <dsp:txXfrm>
        <a:off x="47976" y="2281245"/>
        <a:ext cx="10419648" cy="886848"/>
      </dsp:txXfrm>
    </dsp:sp>
    <dsp:sp modelId="{17D4AAB2-1100-427B-AD1A-71446D745424}">
      <dsp:nvSpPr>
        <dsp:cNvPr id="0" name=""/>
        <dsp:cNvSpPr/>
      </dsp:nvSpPr>
      <dsp:spPr>
        <a:xfrm>
          <a:off x="0" y="3331269"/>
          <a:ext cx="105156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Declination forms</a:t>
          </a:r>
        </a:p>
      </dsp:txBody>
      <dsp:txXfrm>
        <a:off x="47976" y="3379245"/>
        <a:ext cx="10419648" cy="8868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20930-0B5C-4299-A5E5-CC9C26DB399A}">
      <dsp:nvSpPr>
        <dsp:cNvPr id="0" name=""/>
        <dsp:cNvSpPr/>
      </dsp:nvSpPr>
      <dsp:spPr>
        <a:xfrm>
          <a:off x="3040" y="801093"/>
          <a:ext cx="2170958" cy="1378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1F878-40D6-45B2-9BEC-3374B1EB20E8}">
      <dsp:nvSpPr>
        <dsp:cNvPr id="0" name=""/>
        <dsp:cNvSpPr/>
      </dsp:nvSpPr>
      <dsp:spPr>
        <a:xfrm>
          <a:off x="244258" y="1030249"/>
          <a:ext cx="2170958" cy="13785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FDA approved on August 31, 2022</a:t>
          </a:r>
        </a:p>
      </dsp:txBody>
      <dsp:txXfrm>
        <a:off x="284635" y="1070626"/>
        <a:ext cx="2090204" cy="1297804"/>
      </dsp:txXfrm>
    </dsp:sp>
    <dsp:sp modelId="{751EA699-389B-4F8C-A866-2D23BD58AF89}">
      <dsp:nvSpPr>
        <dsp:cNvPr id="0" name=""/>
        <dsp:cNvSpPr/>
      </dsp:nvSpPr>
      <dsp:spPr>
        <a:xfrm>
          <a:off x="2656434" y="801093"/>
          <a:ext cx="2170958" cy="1378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3D805-9762-4A6A-AB7F-FBC8E9E434AB}">
      <dsp:nvSpPr>
        <dsp:cNvPr id="0" name=""/>
        <dsp:cNvSpPr/>
      </dsp:nvSpPr>
      <dsp:spPr>
        <a:xfrm>
          <a:off x="2897652" y="1030249"/>
          <a:ext cx="2170958" cy="13785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Previous vaccines not to be given</a:t>
          </a:r>
        </a:p>
      </dsp:txBody>
      <dsp:txXfrm>
        <a:off x="2938029" y="1070626"/>
        <a:ext cx="2090204" cy="1297804"/>
      </dsp:txXfrm>
    </dsp:sp>
    <dsp:sp modelId="{8DB9CB0E-15E9-4806-A4C0-55823A3CC3CA}">
      <dsp:nvSpPr>
        <dsp:cNvPr id="0" name=""/>
        <dsp:cNvSpPr/>
      </dsp:nvSpPr>
      <dsp:spPr>
        <a:xfrm>
          <a:off x="5309828" y="801093"/>
          <a:ext cx="2170958" cy="1378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54732-A976-4285-AC09-9D9E27B9A9FA}">
      <dsp:nvSpPr>
        <dsp:cNvPr id="0" name=""/>
        <dsp:cNvSpPr/>
      </dsp:nvSpPr>
      <dsp:spPr>
        <a:xfrm>
          <a:off x="5551046" y="1030249"/>
          <a:ext cx="2170958" cy="13785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Protects against Omicron variants – </a:t>
          </a:r>
        </a:p>
      </dsp:txBody>
      <dsp:txXfrm>
        <a:off x="5591423" y="1070626"/>
        <a:ext cx="2090204" cy="1297804"/>
      </dsp:txXfrm>
    </dsp:sp>
    <dsp:sp modelId="{34C867CF-6BC5-440D-8F62-087E933E991A}">
      <dsp:nvSpPr>
        <dsp:cNvPr id="0" name=""/>
        <dsp:cNvSpPr/>
      </dsp:nvSpPr>
      <dsp:spPr>
        <a:xfrm>
          <a:off x="7963222" y="801093"/>
          <a:ext cx="2170958" cy="137855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B64921-8819-4187-88BD-4CD5A2F544B7}">
      <dsp:nvSpPr>
        <dsp:cNvPr id="0" name=""/>
        <dsp:cNvSpPr/>
      </dsp:nvSpPr>
      <dsp:spPr>
        <a:xfrm>
          <a:off x="8204440" y="1030249"/>
          <a:ext cx="2170958" cy="137855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Can be given 2 months after vaccine</a:t>
          </a:r>
        </a:p>
      </dsp:txBody>
      <dsp:txXfrm>
        <a:off x="8244817" y="1070626"/>
        <a:ext cx="2090204" cy="12978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E6BBB-B28A-4A4A-9D95-E0F39373D487}">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40C7E-2598-4876-9A3C-50456304C57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If work restriction is recommended, HCP could return to work after either of the following time periods:</a:t>
          </a:r>
        </a:p>
      </dsp:txBody>
      <dsp:txXfrm>
        <a:off x="0" y="2124"/>
        <a:ext cx="10515600" cy="1449029"/>
      </dsp:txXfrm>
    </dsp:sp>
    <dsp:sp modelId="{035043D2-CFCB-43A7-B9DE-D46DF5DB2DC7}">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35FDC-8F10-40A6-A5AE-6582AEB5D8E2}">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HCP can return to work after day 7 following the exposure (day 0) if they do not develop symptoms and all viral testing as described for asymptomatic HCP following a higher-risk exposure is negative.</a:t>
          </a:r>
        </a:p>
      </dsp:txBody>
      <dsp:txXfrm>
        <a:off x="0" y="1451154"/>
        <a:ext cx="10515600" cy="1449029"/>
      </dsp:txXfrm>
    </dsp:sp>
    <dsp:sp modelId="{6618880E-7166-4C1B-8A6D-94B1FB7ED690}">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6898E-37BB-4358-9D40-B777C1536800}">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If viral testing is not performed, HCP can return to work after day 10 following the exposure (day 0) if they do not develop symptoms.</a:t>
          </a:r>
        </a:p>
      </dsp:txBody>
      <dsp:txXfrm>
        <a:off x="0" y="2900183"/>
        <a:ext cx="10515600" cy="14490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C3F86-237F-4C6A-B4F7-2D99E0BFD784}">
      <dsp:nvSpPr>
        <dsp:cNvPr id="0" name=""/>
        <dsp:cNvSpPr/>
      </dsp:nvSpPr>
      <dsp:spPr>
        <a:xfrm>
          <a:off x="1283" y="507953"/>
          <a:ext cx="4505585" cy="286104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740D9-D4D9-47DA-B678-24D5D03FEC67}">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Know your childhood disease status</a:t>
          </a:r>
        </a:p>
      </dsp:txBody>
      <dsp:txXfrm>
        <a:off x="585701" y="1067340"/>
        <a:ext cx="4337991" cy="2693452"/>
      </dsp:txXfrm>
    </dsp:sp>
    <dsp:sp modelId="{B4A0E8BB-EB0A-4FF3-A1A7-FC8494D75558}">
      <dsp:nvSpPr>
        <dsp:cNvPr id="0" name=""/>
        <dsp:cNvSpPr/>
      </dsp:nvSpPr>
      <dsp:spPr>
        <a:xfrm>
          <a:off x="5508110" y="507953"/>
          <a:ext cx="4505585" cy="286104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563B43-DFDC-497B-87C5-5268CC87FE39}">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Know your vaccine/immunization status</a:t>
          </a:r>
        </a:p>
      </dsp:txBody>
      <dsp:txXfrm>
        <a:off x="6092527" y="1067340"/>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623F4-0F32-432C-8F50-23CFFFFEEBE1}">
      <dsp:nvSpPr>
        <dsp:cNvPr id="0" name=""/>
        <dsp:cNvSpPr/>
      </dsp:nvSpPr>
      <dsp:spPr>
        <a:xfrm>
          <a:off x="41594" y="880"/>
          <a:ext cx="4184956" cy="2657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6E958-D90C-431B-B23F-572183F82257}">
      <dsp:nvSpPr>
        <dsp:cNvPr id="0" name=""/>
        <dsp:cNvSpPr/>
      </dsp:nvSpPr>
      <dsp:spPr>
        <a:xfrm>
          <a:off x="506589" y="442625"/>
          <a:ext cx="4184956" cy="2657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Section 5 (a): Employers must protect employees from recognized hazards that are causing or are likely to cause death or serious physical harm</a:t>
          </a:r>
        </a:p>
      </dsp:txBody>
      <dsp:txXfrm>
        <a:off x="584423" y="520459"/>
        <a:ext cx="4029288" cy="2501779"/>
      </dsp:txXfrm>
    </dsp:sp>
    <dsp:sp modelId="{19866461-88D5-4608-80DC-6BEF1B9E7DF9}">
      <dsp:nvSpPr>
        <dsp:cNvPr id="0" name=""/>
        <dsp:cNvSpPr/>
      </dsp:nvSpPr>
      <dsp:spPr>
        <a:xfrm>
          <a:off x="5156541" y="880"/>
          <a:ext cx="4184956" cy="2657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E1608-0EFA-4857-89FB-7A611169E98E}">
      <dsp:nvSpPr>
        <dsp:cNvPr id="0" name=""/>
        <dsp:cNvSpPr/>
      </dsp:nvSpPr>
      <dsp:spPr>
        <a:xfrm>
          <a:off x="5621536" y="442625"/>
          <a:ext cx="4184956" cy="2657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OSHA has authority to issue citations and fines even when there is no regulation that has been violated</a:t>
          </a:r>
        </a:p>
      </dsp:txBody>
      <dsp:txXfrm>
        <a:off x="5699370" y="520459"/>
        <a:ext cx="4029288" cy="2501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26A60-0222-4E3E-B51F-8353A362F155}">
      <dsp:nvSpPr>
        <dsp:cNvPr id="0" name=""/>
        <dsp:cNvSpPr/>
      </dsp:nvSpPr>
      <dsp:spPr>
        <a:xfrm>
          <a:off x="0" y="0"/>
          <a:ext cx="5328454" cy="8476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NFPA 1581 – Infection Control</a:t>
          </a:r>
        </a:p>
      </dsp:txBody>
      <dsp:txXfrm>
        <a:off x="24827" y="24827"/>
        <a:ext cx="4413774" cy="797994"/>
      </dsp:txXfrm>
    </dsp:sp>
    <dsp:sp modelId="{B44D9FDF-AFE5-49FD-B61E-C73154E411F6}">
      <dsp:nvSpPr>
        <dsp:cNvPr id="0" name=""/>
        <dsp:cNvSpPr/>
      </dsp:nvSpPr>
      <dsp:spPr>
        <a:xfrm>
          <a:off x="470157" y="988923"/>
          <a:ext cx="5328454" cy="8476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4.4.1.2 – requires a full or part time position depending on size of the department</a:t>
          </a:r>
        </a:p>
      </dsp:txBody>
      <dsp:txXfrm>
        <a:off x="494984" y="1013750"/>
        <a:ext cx="4257671" cy="797994"/>
      </dsp:txXfrm>
    </dsp:sp>
    <dsp:sp modelId="{629B24FF-8B00-4583-9930-199C14C38627}">
      <dsp:nvSpPr>
        <dsp:cNvPr id="0" name=""/>
        <dsp:cNvSpPr/>
      </dsp:nvSpPr>
      <dsp:spPr>
        <a:xfrm>
          <a:off x="940315" y="1977847"/>
          <a:ext cx="5328454" cy="8476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4.4.1.2 requires a back up person for the DICO</a:t>
          </a:r>
        </a:p>
      </dsp:txBody>
      <dsp:txXfrm>
        <a:off x="965142" y="2002674"/>
        <a:ext cx="4257671" cy="797994"/>
      </dsp:txXfrm>
    </dsp:sp>
    <dsp:sp modelId="{D879E240-E6C3-49EF-A1A7-52EDF3B397E9}">
      <dsp:nvSpPr>
        <dsp:cNvPr id="0" name=""/>
        <dsp:cNvSpPr/>
      </dsp:nvSpPr>
      <dsp:spPr>
        <a:xfrm>
          <a:off x="4777482" y="642800"/>
          <a:ext cx="550971" cy="550971"/>
        </a:xfrm>
        <a:prstGeom prst="downArrow">
          <a:avLst>
            <a:gd name="adj1" fmla="val 55000"/>
            <a:gd name="adj2" fmla="val 45000"/>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901450" y="642800"/>
        <a:ext cx="303035" cy="414606"/>
      </dsp:txXfrm>
    </dsp:sp>
    <dsp:sp modelId="{ED55AB54-8C32-4B33-95B5-057146CE5626}">
      <dsp:nvSpPr>
        <dsp:cNvPr id="0" name=""/>
        <dsp:cNvSpPr/>
      </dsp:nvSpPr>
      <dsp:spPr>
        <a:xfrm>
          <a:off x="5247640" y="1626072"/>
          <a:ext cx="550971" cy="550971"/>
        </a:xfrm>
        <a:prstGeom prst="downArrow">
          <a:avLst>
            <a:gd name="adj1" fmla="val 55000"/>
            <a:gd name="adj2" fmla="val 45000"/>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371608" y="1626072"/>
        <a:ext cx="303035" cy="414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BC784-8B13-4912-B2A9-B442A238AA5A}">
      <dsp:nvSpPr>
        <dsp:cNvPr id="0" name=""/>
        <dsp:cNvSpPr/>
      </dsp:nvSpPr>
      <dsp:spPr>
        <a:xfrm>
          <a:off x="1085257" y="60"/>
          <a:ext cx="4341028" cy="1394998"/>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228" tIns="354330" rIns="84228" bIns="35433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Administer varicella vaccine to susceptible personnel, especially those that will have contact with patients at high risk for serious complications.</a:t>
          </a:r>
        </a:p>
      </dsp:txBody>
      <dsp:txXfrm>
        <a:off x="1085257" y="60"/>
        <a:ext cx="4341028" cy="1394998"/>
      </dsp:txXfrm>
    </dsp:sp>
    <dsp:sp modelId="{F0546D3F-DDD2-44F8-9CE1-2E0B3176DDAE}">
      <dsp:nvSpPr>
        <dsp:cNvPr id="0" name=""/>
        <dsp:cNvSpPr/>
      </dsp:nvSpPr>
      <dsp:spPr>
        <a:xfrm>
          <a:off x="0" y="60"/>
          <a:ext cx="1085257" cy="1394998"/>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428" tIns="137795" rIns="57428" bIns="137795" numCol="1" spcCol="1270" anchor="ctr" anchorCtr="0">
          <a:noAutofit/>
        </a:bodyPr>
        <a:lstStyle/>
        <a:p>
          <a:pPr marL="0" lvl="0" indent="0" algn="ctr" defTabSz="711200">
            <a:lnSpc>
              <a:spcPct val="90000"/>
            </a:lnSpc>
            <a:spcBef>
              <a:spcPct val="0"/>
            </a:spcBef>
            <a:spcAft>
              <a:spcPct val="35000"/>
            </a:spcAft>
            <a:buNone/>
          </a:pPr>
          <a:r>
            <a:rPr lang="en-US" sz="1600" kern="1200" dirty="0"/>
            <a:t>Administer</a:t>
          </a:r>
        </a:p>
      </dsp:txBody>
      <dsp:txXfrm>
        <a:off x="0" y="60"/>
        <a:ext cx="1085257" cy="1394998"/>
      </dsp:txXfrm>
    </dsp:sp>
    <dsp:sp modelId="{30D57390-8311-473A-AD75-825A91FA9298}">
      <dsp:nvSpPr>
        <dsp:cNvPr id="0" name=""/>
        <dsp:cNvSpPr/>
      </dsp:nvSpPr>
      <dsp:spPr>
        <a:xfrm>
          <a:off x="1084197" y="1478758"/>
          <a:ext cx="4317057" cy="1643057"/>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146" tIns="354330" rIns="84146" bIns="35433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Do not perform serologic screening of persons with negative or uncertain history of varicella before administering varicella vaccine to personnel, unless the institution considers it cost-effective.  </a:t>
          </a:r>
        </a:p>
      </dsp:txBody>
      <dsp:txXfrm>
        <a:off x="1084197" y="1478758"/>
        <a:ext cx="4317057" cy="1643057"/>
      </dsp:txXfrm>
    </dsp:sp>
    <dsp:sp modelId="{79A17E61-2817-4D19-8386-7A81DE6766B6}">
      <dsp:nvSpPr>
        <dsp:cNvPr id="0" name=""/>
        <dsp:cNvSpPr/>
      </dsp:nvSpPr>
      <dsp:spPr>
        <a:xfrm>
          <a:off x="0" y="1602788"/>
          <a:ext cx="1084197" cy="1394998"/>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372" tIns="137795" rIns="57372" bIns="137795" numCol="1" spcCol="1270" anchor="ctr" anchorCtr="0">
          <a:noAutofit/>
        </a:bodyPr>
        <a:lstStyle/>
        <a:p>
          <a:pPr marL="0" lvl="0" indent="0" algn="ctr" defTabSz="711200">
            <a:lnSpc>
              <a:spcPct val="90000"/>
            </a:lnSpc>
            <a:spcBef>
              <a:spcPct val="0"/>
            </a:spcBef>
            <a:spcAft>
              <a:spcPct val="35000"/>
            </a:spcAft>
            <a:buNone/>
          </a:pPr>
          <a:r>
            <a:rPr lang="en-US" sz="1600" kern="1200" dirty="0"/>
            <a:t>Do not perform</a:t>
          </a:r>
        </a:p>
      </dsp:txBody>
      <dsp:txXfrm>
        <a:off x="0" y="1602788"/>
        <a:ext cx="1084197" cy="1394998"/>
      </dsp:txXfrm>
    </dsp:sp>
    <dsp:sp modelId="{8E86EA57-708C-4428-A962-0D3C2EE73199}">
      <dsp:nvSpPr>
        <dsp:cNvPr id="0" name=""/>
        <dsp:cNvSpPr/>
      </dsp:nvSpPr>
      <dsp:spPr>
        <a:xfrm>
          <a:off x="1085257" y="3205516"/>
          <a:ext cx="4341028" cy="1394998"/>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228" tIns="354330" rIns="84228" bIns="35433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Do not routinely perform postvaccination testing of personnel for antibodies to varicella.</a:t>
          </a:r>
        </a:p>
      </dsp:txBody>
      <dsp:txXfrm>
        <a:off x="1085257" y="3205516"/>
        <a:ext cx="4341028" cy="1394998"/>
      </dsp:txXfrm>
    </dsp:sp>
    <dsp:sp modelId="{AB774CE6-E62D-4592-B4A1-E9B3E7050530}">
      <dsp:nvSpPr>
        <dsp:cNvPr id="0" name=""/>
        <dsp:cNvSpPr/>
      </dsp:nvSpPr>
      <dsp:spPr>
        <a:xfrm>
          <a:off x="0" y="3205516"/>
          <a:ext cx="1085257" cy="1394998"/>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428" tIns="137795" rIns="57428" bIns="137795" numCol="1" spcCol="1270" anchor="ctr" anchorCtr="0">
          <a:noAutofit/>
        </a:bodyPr>
        <a:lstStyle/>
        <a:p>
          <a:pPr marL="0" lvl="0" indent="0" algn="ctr" defTabSz="711200">
            <a:lnSpc>
              <a:spcPct val="90000"/>
            </a:lnSpc>
            <a:spcBef>
              <a:spcPct val="0"/>
            </a:spcBef>
            <a:spcAft>
              <a:spcPct val="35000"/>
            </a:spcAft>
            <a:buNone/>
          </a:pPr>
          <a:r>
            <a:rPr lang="en-US" sz="1600" kern="1200" dirty="0"/>
            <a:t>Do</a:t>
          </a:r>
        </a:p>
      </dsp:txBody>
      <dsp:txXfrm>
        <a:off x="0" y="3205516"/>
        <a:ext cx="1085257" cy="13949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05C28-035E-46D6-AEBF-CECF038CDEFD}">
      <dsp:nvSpPr>
        <dsp:cNvPr id="0" name=""/>
        <dsp:cNvSpPr/>
      </dsp:nvSpPr>
      <dsp:spPr>
        <a:xfrm>
          <a:off x="1283" y="673807"/>
          <a:ext cx="5006206" cy="30037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t>Rear exhaust fan</a:t>
          </a:r>
        </a:p>
      </dsp:txBody>
      <dsp:txXfrm>
        <a:off x="1283" y="673807"/>
        <a:ext cx="5006206" cy="3003723"/>
      </dsp:txXfrm>
    </dsp:sp>
    <dsp:sp modelId="{231203FA-1D30-4A12-B56A-0EF559F1E6F3}">
      <dsp:nvSpPr>
        <dsp:cNvPr id="0" name=""/>
        <dsp:cNvSpPr/>
      </dsp:nvSpPr>
      <dsp:spPr>
        <a:xfrm>
          <a:off x="5508110" y="673807"/>
          <a:ext cx="5006206" cy="30037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t>HVAC on non-recirculating cycle</a:t>
          </a:r>
        </a:p>
      </dsp:txBody>
      <dsp:txXfrm>
        <a:off x="5508110" y="673807"/>
        <a:ext cx="5006206" cy="3003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DC2ED-F648-4A44-9AE0-D0FA0CF78A8C}">
      <dsp:nvSpPr>
        <dsp:cNvPr id="0" name=""/>
        <dsp:cNvSpPr/>
      </dsp:nvSpPr>
      <dsp:spPr>
        <a:xfrm>
          <a:off x="622376" y="0"/>
          <a:ext cx="7053601" cy="323278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87515-C28E-4158-AC87-4209776C6006}">
      <dsp:nvSpPr>
        <dsp:cNvPr id="0" name=""/>
        <dsp:cNvSpPr/>
      </dsp:nvSpPr>
      <dsp:spPr>
        <a:xfrm>
          <a:off x="36702" y="0"/>
          <a:ext cx="2571012" cy="3232785"/>
        </a:xfrm>
        <a:prstGeom prst="round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HCP exposures to measles in a healthcare setting are defined as spending any amount of time while unprotected (i.e., not wearing recommended respiratory protection</a:t>
          </a:r>
          <a:r>
            <a:rPr lang="en-US" sz="1400" b="0" i="0" kern="1200" dirty="0">
              <a:solidFill>
                <a:schemeClr val="tx1"/>
              </a:solidFill>
            </a:rPr>
            <a:t>):</a:t>
          </a:r>
          <a:endParaRPr lang="en-US" sz="1400" kern="1200" dirty="0">
            <a:solidFill>
              <a:schemeClr val="tx1"/>
            </a:solidFill>
          </a:endParaRPr>
        </a:p>
      </dsp:txBody>
      <dsp:txXfrm>
        <a:off x="162208" y="125506"/>
        <a:ext cx="2320000" cy="2981773"/>
      </dsp:txXfrm>
    </dsp:sp>
    <dsp:sp modelId="{6D4E2566-9566-48FD-B9B0-07736F346322}">
      <dsp:nvSpPr>
        <dsp:cNvPr id="0" name=""/>
        <dsp:cNvSpPr/>
      </dsp:nvSpPr>
      <dsp:spPr>
        <a:xfrm>
          <a:off x="2863671" y="969835"/>
          <a:ext cx="2571012" cy="1293114"/>
        </a:xfrm>
        <a:prstGeom prst="round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In a shared air space with an infectious measles patient at the same time, or</a:t>
          </a:r>
          <a:endParaRPr lang="en-US" sz="2000" kern="1200" dirty="0">
            <a:solidFill>
              <a:schemeClr val="tx1"/>
            </a:solidFill>
          </a:endParaRPr>
        </a:p>
      </dsp:txBody>
      <dsp:txXfrm>
        <a:off x="2926796" y="1032960"/>
        <a:ext cx="2444762" cy="1166864"/>
      </dsp:txXfrm>
    </dsp:sp>
    <dsp:sp modelId="{A23435E2-5262-456D-951F-D3E825B590E8}">
      <dsp:nvSpPr>
        <dsp:cNvPr id="0" name=""/>
        <dsp:cNvSpPr/>
      </dsp:nvSpPr>
      <dsp:spPr>
        <a:xfrm>
          <a:off x="5568237" y="694971"/>
          <a:ext cx="2571012" cy="1813101"/>
        </a:xfrm>
        <a:prstGeom prst="roundRect">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tx1"/>
              </a:solidFill>
            </a:rPr>
            <a:t>In a shared air space vacated by an infectious measles patient for up to 2 hours</a:t>
          </a:r>
          <a:endParaRPr lang="en-US" sz="2000" kern="1200" dirty="0">
            <a:solidFill>
              <a:schemeClr val="tx1"/>
            </a:solidFill>
          </a:endParaRPr>
        </a:p>
      </dsp:txBody>
      <dsp:txXfrm>
        <a:off x="5656745" y="783479"/>
        <a:ext cx="2393996" cy="1636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1516B-19F7-4E7A-A5E2-DADB972627C3}">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23C5B-8E1E-4736-AFBD-26B559150E95}">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Mumps</a:t>
          </a:r>
        </a:p>
      </dsp:txBody>
      <dsp:txXfrm>
        <a:off x="696297" y="538547"/>
        <a:ext cx="4171627" cy="2590157"/>
      </dsp:txXfrm>
    </dsp:sp>
    <dsp:sp modelId="{998B443A-8EB3-4CDB-9C6F-11539F65D48D}">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56317-C982-4B6A-8B9F-5517C21CCB78}">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Rubella</a:t>
          </a:r>
        </a:p>
      </dsp:txBody>
      <dsp:txXfrm>
        <a:off x="5991936" y="538547"/>
        <a:ext cx="4171627" cy="25901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104B5-4332-4E7C-AB51-9D2C20F0C26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899D5-752F-4EEA-8663-61941F1C6BD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Respiratory – droplet precautions (WHO)</a:t>
          </a:r>
        </a:p>
      </dsp:txBody>
      <dsp:txXfrm>
        <a:off x="696297" y="538547"/>
        <a:ext cx="4171627" cy="2590157"/>
      </dsp:txXfrm>
    </dsp:sp>
    <dsp:sp modelId="{92E7048D-2144-48FB-9FBA-3875BCCC48A9}">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5EBC3-A9EE-4F2A-B858-D515A999FF7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Contact Precautions – (WHO/CDC)</a:t>
          </a:r>
        </a:p>
      </dsp:txBody>
      <dsp:txXfrm>
        <a:off x="5991936" y="538547"/>
        <a:ext cx="4171627" cy="2590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0E527-F5F0-4799-8148-568E9BEBB46A}">
      <dsp:nvSpPr>
        <dsp:cNvPr id="0" name=""/>
        <dsp:cNvSpPr/>
      </dsp:nvSpPr>
      <dsp:spPr>
        <a:xfrm>
          <a:off x="898720" y="676893"/>
          <a:ext cx="967148" cy="9671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7B43D3-BA90-4D23-B0E9-EC2CAB4E4BC9}">
      <dsp:nvSpPr>
        <dsp:cNvPr id="0" name=""/>
        <dsp:cNvSpPr/>
      </dsp:nvSpPr>
      <dsp:spPr>
        <a:xfrm>
          <a:off x="653" y="1766042"/>
          <a:ext cx="2763281" cy="4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Early recognition &amp; control source</a:t>
          </a:r>
        </a:p>
      </dsp:txBody>
      <dsp:txXfrm>
        <a:off x="653" y="1766042"/>
        <a:ext cx="2763281" cy="414492"/>
      </dsp:txXfrm>
    </dsp:sp>
    <dsp:sp modelId="{5C66FF1B-1220-4326-BF4C-502796EF110E}">
      <dsp:nvSpPr>
        <dsp:cNvPr id="0" name=""/>
        <dsp:cNvSpPr/>
      </dsp:nvSpPr>
      <dsp:spPr>
        <a:xfrm>
          <a:off x="653" y="2237278"/>
          <a:ext cx="2763281" cy="1276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u="sng" kern="1200" dirty="0"/>
            <a:t>Place surgical mask on patient</a:t>
          </a:r>
        </a:p>
        <a:p>
          <a:pPr marL="0" lvl="0" indent="0" algn="ctr" defTabSz="488950">
            <a:lnSpc>
              <a:spcPct val="90000"/>
            </a:lnSpc>
            <a:spcBef>
              <a:spcPct val="0"/>
            </a:spcBef>
            <a:spcAft>
              <a:spcPct val="35000"/>
            </a:spcAft>
            <a:buNone/>
          </a:pPr>
          <a:endParaRPr lang="en-US" sz="1100" u="sng" kern="1200" dirty="0"/>
        </a:p>
        <a:p>
          <a:pPr marL="0" lvl="0" indent="0" algn="ctr" defTabSz="488950">
            <a:lnSpc>
              <a:spcPct val="90000"/>
            </a:lnSpc>
            <a:spcBef>
              <a:spcPct val="0"/>
            </a:spcBef>
            <a:spcAft>
              <a:spcPct val="35000"/>
            </a:spcAft>
            <a:buNone/>
          </a:pPr>
          <a:r>
            <a:rPr lang="en-US" sz="1100" u="sng" kern="1200" dirty="0"/>
            <a:t>O2 mask </a:t>
          </a:r>
          <a:endParaRPr lang="en-US" sz="1100" kern="1200" dirty="0"/>
        </a:p>
      </dsp:txBody>
      <dsp:txXfrm>
        <a:off x="653" y="2237278"/>
        <a:ext cx="2763281" cy="1276827"/>
      </dsp:txXfrm>
    </dsp:sp>
    <dsp:sp modelId="{7608C64C-74F5-4D89-AB38-D56E2A5A0445}">
      <dsp:nvSpPr>
        <dsp:cNvPr id="0" name=""/>
        <dsp:cNvSpPr/>
      </dsp:nvSpPr>
      <dsp:spPr>
        <a:xfrm>
          <a:off x="4145575" y="676893"/>
          <a:ext cx="967148" cy="9671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188AD6-66A2-4F7C-89C1-E432D4FE5B42}">
      <dsp:nvSpPr>
        <dsp:cNvPr id="0" name=""/>
        <dsp:cNvSpPr/>
      </dsp:nvSpPr>
      <dsp:spPr>
        <a:xfrm>
          <a:off x="3247509" y="1766042"/>
          <a:ext cx="2763281" cy="4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Apply Standard precautions for all patient</a:t>
          </a:r>
        </a:p>
      </dsp:txBody>
      <dsp:txXfrm>
        <a:off x="3247509" y="1766042"/>
        <a:ext cx="2763281" cy="414492"/>
      </dsp:txXfrm>
    </dsp:sp>
    <dsp:sp modelId="{2F55A283-DA00-4E0C-AB73-B4901FA01A50}">
      <dsp:nvSpPr>
        <dsp:cNvPr id="0" name=""/>
        <dsp:cNvSpPr/>
      </dsp:nvSpPr>
      <dsp:spPr>
        <a:xfrm>
          <a:off x="3247509" y="2237278"/>
          <a:ext cx="2763281" cy="1276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Good hand hygiene</a:t>
          </a:r>
        </a:p>
      </dsp:txBody>
      <dsp:txXfrm>
        <a:off x="3247509" y="2237278"/>
        <a:ext cx="2763281" cy="1276827"/>
      </dsp:txXfrm>
    </dsp:sp>
    <dsp:sp modelId="{001CCBC3-99AD-4110-BB45-C5BF1628C63F}">
      <dsp:nvSpPr>
        <dsp:cNvPr id="0" name=""/>
        <dsp:cNvSpPr/>
      </dsp:nvSpPr>
      <dsp:spPr>
        <a:xfrm>
          <a:off x="7392431" y="676893"/>
          <a:ext cx="967148" cy="96714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402800-87D0-4720-ACC0-1DE173429C4F}">
      <dsp:nvSpPr>
        <dsp:cNvPr id="0" name=""/>
        <dsp:cNvSpPr/>
      </dsp:nvSpPr>
      <dsp:spPr>
        <a:xfrm>
          <a:off x="6494364" y="1766042"/>
          <a:ext cx="2763281" cy="4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Implement – droplet and contact precautions</a:t>
          </a:r>
        </a:p>
      </dsp:txBody>
      <dsp:txXfrm>
        <a:off x="6494364" y="1766042"/>
        <a:ext cx="2763281" cy="414492"/>
      </dsp:txXfrm>
    </dsp:sp>
    <dsp:sp modelId="{A854D4AB-11B3-4F3E-988E-9FF35F4C618D}">
      <dsp:nvSpPr>
        <dsp:cNvPr id="0" name=""/>
        <dsp:cNvSpPr/>
      </dsp:nvSpPr>
      <dsp:spPr>
        <a:xfrm>
          <a:off x="6494364" y="2237278"/>
          <a:ext cx="2763281" cy="1276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When applicable airborne precautions (AGPs)</a:t>
          </a:r>
        </a:p>
        <a:p>
          <a:pPr marL="114300" lvl="1" indent="-114300" algn="l" defTabSz="622300">
            <a:lnSpc>
              <a:spcPct val="90000"/>
            </a:lnSpc>
            <a:spcBef>
              <a:spcPct val="0"/>
            </a:spcBef>
            <a:spcAft>
              <a:spcPct val="15000"/>
            </a:spcAft>
            <a:buChar char="•"/>
          </a:pPr>
          <a:r>
            <a:rPr lang="en-US" sz="1400" kern="1200" dirty="0"/>
            <a:t>Samples for testing – lower resp., upper resp., serum specimens – open suctioning, intubation, bronchoscopy, CPR</a:t>
          </a:r>
        </a:p>
      </dsp:txBody>
      <dsp:txXfrm>
        <a:off x="6494364" y="2237278"/>
        <a:ext cx="2763281" cy="12768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C6CD1-D634-4419-81A9-CF32DAFE23B4}"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B921B-1A40-4471-9DAA-6DC049B39B83}" type="slidenum">
              <a:rPr lang="en-US" smtClean="0"/>
              <a:t>‹#›</a:t>
            </a:fld>
            <a:endParaRPr lang="en-US"/>
          </a:p>
        </p:txBody>
      </p:sp>
    </p:spTree>
    <p:extLst>
      <p:ext uri="{BB962C8B-B14F-4D97-AF65-F5344CB8AC3E}">
        <p14:creationId xmlns:p14="http://schemas.microsoft.com/office/powerpoint/2010/main" val="133072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1" name="Rectangle 7"/>
          <p:cNvSpPr>
            <a:spLocks noGrp="1" noChangeArrowheads="1"/>
          </p:cNvSpPr>
          <p:nvPr>
            <p:ph type="sldNum" sz="quarter" idx="5"/>
          </p:nvPr>
        </p:nvSpPr>
        <p:spPr>
          <a:noFill/>
        </p:spPr>
        <p:txBody>
          <a:bodyPr/>
          <a:lstStyle/>
          <a:p>
            <a:fld id="{7861DA5C-17BD-491A-9C1B-AD47CFAEED6B}" type="slidenum">
              <a:rPr lang="en-US" smtClean="0"/>
              <a:pPr/>
              <a:t>9</a:t>
            </a:fld>
            <a:endParaRPr lang="en-US" dirty="0"/>
          </a:p>
        </p:txBody>
      </p:sp>
      <p:sp>
        <p:nvSpPr>
          <p:cNvPr id="839682" name="Rectangle 2"/>
          <p:cNvSpPr>
            <a:spLocks noGrp="1" noRot="1" noChangeAspect="1" noChangeArrowheads="1" noTextEdit="1"/>
          </p:cNvSpPr>
          <p:nvPr>
            <p:ph type="sldImg"/>
          </p:nvPr>
        </p:nvSpPr>
        <p:spPr>
          <a:ln cap="flat"/>
        </p:spPr>
      </p:sp>
      <p:sp>
        <p:nvSpPr>
          <p:cNvPr id="839683"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69795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3" name="Rectangle 7"/>
          <p:cNvSpPr>
            <a:spLocks noGrp="1" noChangeArrowheads="1"/>
          </p:cNvSpPr>
          <p:nvPr>
            <p:ph type="sldNum" sz="quarter" idx="5"/>
          </p:nvPr>
        </p:nvSpPr>
        <p:spPr>
          <a:noFill/>
        </p:spPr>
        <p:txBody>
          <a:bodyPr/>
          <a:lstStyle/>
          <a:p>
            <a:fld id="{473BCB67-AA01-44ED-B03E-4A14C6DAF436}" type="slidenum">
              <a:rPr lang="en-US" smtClean="0"/>
              <a:pPr/>
              <a:t>39</a:t>
            </a:fld>
            <a:endParaRPr lang="en-US" dirty="0"/>
          </a:p>
        </p:txBody>
      </p:sp>
      <p:sp>
        <p:nvSpPr>
          <p:cNvPr id="950274" name="Rectangle 2"/>
          <p:cNvSpPr>
            <a:spLocks noGrp="1" noRot="1" noChangeAspect="1" noChangeArrowheads="1" noTextEdit="1"/>
          </p:cNvSpPr>
          <p:nvPr>
            <p:ph type="sldImg"/>
          </p:nvPr>
        </p:nvSpPr>
        <p:spPr>
          <a:ln cap="flat"/>
        </p:spPr>
      </p:sp>
      <p:sp>
        <p:nvSpPr>
          <p:cNvPr id="950275"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87824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3" name="Slide Image Placeholder 1"/>
          <p:cNvSpPr>
            <a:spLocks noGrp="1" noRot="1" noChangeAspect="1" noTextEdit="1"/>
          </p:cNvSpPr>
          <p:nvPr>
            <p:ph type="sldImg"/>
          </p:nvPr>
        </p:nvSpPr>
        <p:spPr>
          <a:ln/>
        </p:spPr>
      </p:sp>
      <p:sp>
        <p:nvSpPr>
          <p:cNvPr id="893954" name="Notes Placeholder 2"/>
          <p:cNvSpPr>
            <a:spLocks noGrp="1"/>
          </p:cNvSpPr>
          <p:nvPr>
            <p:ph type="body" idx="1"/>
          </p:nvPr>
        </p:nvSpPr>
        <p:spPr>
          <a:noFill/>
          <a:ln/>
        </p:spPr>
        <p:txBody>
          <a:bodyPr/>
          <a:lstStyle/>
          <a:p>
            <a:endParaRPr lang="en-US" dirty="0"/>
          </a:p>
        </p:txBody>
      </p:sp>
      <p:sp>
        <p:nvSpPr>
          <p:cNvPr id="893955" name="Slide Number Placeholder 3"/>
          <p:cNvSpPr>
            <a:spLocks noGrp="1"/>
          </p:cNvSpPr>
          <p:nvPr>
            <p:ph type="sldNum" sz="quarter" idx="5"/>
          </p:nvPr>
        </p:nvSpPr>
        <p:spPr>
          <a:noFill/>
        </p:spPr>
        <p:txBody>
          <a:bodyPr/>
          <a:lstStyle/>
          <a:p>
            <a:fld id="{5CCA163F-FDCD-4C9B-B7E5-70C2A6F63470}" type="slidenum">
              <a:rPr lang="en-US" smtClean="0"/>
              <a:pPr/>
              <a:t>43</a:t>
            </a:fld>
            <a:endParaRPr lang="en-US" dirty="0"/>
          </a:p>
        </p:txBody>
      </p:sp>
    </p:spTree>
    <p:extLst>
      <p:ext uri="{BB962C8B-B14F-4D97-AF65-F5344CB8AC3E}">
        <p14:creationId xmlns:p14="http://schemas.microsoft.com/office/powerpoint/2010/main" val="183712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7"/>
          <p:cNvSpPr>
            <a:spLocks noGrp="1" noChangeArrowheads="1"/>
          </p:cNvSpPr>
          <p:nvPr>
            <p:ph type="sldNum" sz="quarter" idx="5"/>
          </p:nvPr>
        </p:nvSpPr>
        <p:spPr>
          <a:noFill/>
        </p:spPr>
        <p:txBody>
          <a:bodyPr/>
          <a:lstStyle/>
          <a:p>
            <a:fld id="{AF2A35B5-7C2A-4027-A585-F0D8150D5400}" type="slidenum">
              <a:rPr lang="en-US" smtClean="0"/>
              <a:pPr/>
              <a:t>47</a:t>
            </a:fld>
            <a:endParaRPr lang="en-US" dirty="0"/>
          </a:p>
        </p:txBody>
      </p:sp>
      <p:sp>
        <p:nvSpPr>
          <p:cNvPr id="953346" name="Rectangle 2"/>
          <p:cNvSpPr>
            <a:spLocks noGrp="1" noRot="1" noChangeAspect="1" noChangeArrowheads="1" noTextEdit="1"/>
          </p:cNvSpPr>
          <p:nvPr>
            <p:ph type="sldImg"/>
          </p:nvPr>
        </p:nvSpPr>
        <p:spPr>
          <a:ln cap="flat"/>
        </p:spPr>
      </p:sp>
      <p:sp>
        <p:nvSpPr>
          <p:cNvPr id="953347"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04548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1" name="Slide Image Placeholder 1"/>
          <p:cNvSpPr>
            <a:spLocks noGrp="1" noRot="1" noChangeAspect="1" noTextEdit="1"/>
          </p:cNvSpPr>
          <p:nvPr>
            <p:ph type="sldImg"/>
          </p:nvPr>
        </p:nvSpPr>
        <p:spPr>
          <a:ln/>
        </p:spPr>
      </p:sp>
      <p:sp>
        <p:nvSpPr>
          <p:cNvPr id="1285122" name="Notes Placeholder 2"/>
          <p:cNvSpPr>
            <a:spLocks noGrp="1"/>
          </p:cNvSpPr>
          <p:nvPr>
            <p:ph type="body" idx="1"/>
          </p:nvPr>
        </p:nvSpPr>
        <p:spPr>
          <a:noFill/>
          <a:ln/>
        </p:spPr>
        <p:txBody>
          <a:bodyPr/>
          <a:lstStyle/>
          <a:p>
            <a:endParaRPr lang="en-US" dirty="0"/>
          </a:p>
        </p:txBody>
      </p:sp>
      <p:sp>
        <p:nvSpPr>
          <p:cNvPr id="1285123" name="Slide Number Placeholder 3"/>
          <p:cNvSpPr>
            <a:spLocks noGrp="1"/>
          </p:cNvSpPr>
          <p:nvPr>
            <p:ph type="sldNum" sz="quarter" idx="5"/>
          </p:nvPr>
        </p:nvSpPr>
        <p:spPr>
          <a:noFill/>
        </p:spPr>
        <p:txBody>
          <a:bodyPr/>
          <a:lstStyle/>
          <a:p>
            <a:fld id="{BF5EBF87-383F-4CBE-9DEF-E8695C524ABA}" type="slidenum">
              <a:rPr lang="en-US" smtClean="0"/>
              <a:pPr/>
              <a:t>50</a:t>
            </a:fld>
            <a:endParaRPr lang="en-US" dirty="0"/>
          </a:p>
        </p:txBody>
      </p:sp>
    </p:spTree>
    <p:extLst>
      <p:ext uri="{BB962C8B-B14F-4D97-AF65-F5344CB8AC3E}">
        <p14:creationId xmlns:p14="http://schemas.microsoft.com/office/powerpoint/2010/main" val="1790750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69" name="Rectangle 7"/>
          <p:cNvSpPr>
            <a:spLocks noGrp="1" noChangeArrowheads="1"/>
          </p:cNvSpPr>
          <p:nvPr>
            <p:ph type="sldNum" sz="quarter" idx="5"/>
          </p:nvPr>
        </p:nvSpPr>
        <p:spPr>
          <a:noFill/>
        </p:spPr>
        <p:txBody>
          <a:bodyPr/>
          <a:lstStyle/>
          <a:p>
            <a:fld id="{2ED75934-7E0D-46EA-9F3F-0D8649E0D3BC}" type="slidenum">
              <a:rPr lang="en-US" smtClean="0"/>
              <a:pPr/>
              <a:t>52</a:t>
            </a:fld>
            <a:endParaRPr lang="en-US" dirty="0"/>
          </a:p>
        </p:txBody>
      </p:sp>
      <p:sp>
        <p:nvSpPr>
          <p:cNvPr id="1235970" name="Rectangle 2"/>
          <p:cNvSpPr>
            <a:spLocks noGrp="1" noRot="1" noChangeAspect="1" noChangeArrowheads="1" noTextEdit="1"/>
          </p:cNvSpPr>
          <p:nvPr>
            <p:ph type="sldImg"/>
          </p:nvPr>
        </p:nvSpPr>
        <p:spPr>
          <a:xfrm>
            <a:off x="409575" y="698500"/>
            <a:ext cx="6191250" cy="3482975"/>
          </a:xfrm>
          <a:ln cap="flat"/>
        </p:spPr>
      </p:sp>
      <p:sp>
        <p:nvSpPr>
          <p:cNvPr id="1235971"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There is actually a formula for infection, the “certain circumstances” that must be present in order for there to be risk for disease transmission.</a:t>
            </a:r>
          </a:p>
        </p:txBody>
      </p:sp>
    </p:spTree>
    <p:extLst>
      <p:ext uri="{BB962C8B-B14F-4D97-AF65-F5344CB8AC3E}">
        <p14:creationId xmlns:p14="http://schemas.microsoft.com/office/powerpoint/2010/main" val="81741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1" name="Rectangle 7"/>
          <p:cNvSpPr>
            <a:spLocks noGrp="1" noChangeArrowheads="1"/>
          </p:cNvSpPr>
          <p:nvPr>
            <p:ph type="sldNum" sz="quarter" idx="5"/>
          </p:nvPr>
        </p:nvSpPr>
        <p:spPr>
          <a:noFill/>
        </p:spPr>
        <p:txBody>
          <a:bodyPr/>
          <a:lstStyle/>
          <a:p>
            <a:fld id="{A07FD73A-3FBC-4A22-B5FF-98EAF4C792DE}" type="slidenum">
              <a:rPr lang="en-US" smtClean="0"/>
              <a:pPr/>
              <a:t>53</a:t>
            </a:fld>
            <a:endParaRPr lang="en-US" dirty="0"/>
          </a:p>
        </p:txBody>
      </p:sp>
      <p:sp>
        <p:nvSpPr>
          <p:cNvPr id="1239042" name="Rectangle 2"/>
          <p:cNvSpPr>
            <a:spLocks noGrp="1" noRot="1" noChangeAspect="1" noChangeArrowheads="1" noTextEdit="1"/>
          </p:cNvSpPr>
          <p:nvPr>
            <p:ph type="sldImg"/>
          </p:nvPr>
        </p:nvSpPr>
        <p:spPr>
          <a:xfrm>
            <a:off x="409575" y="698500"/>
            <a:ext cx="6191250" cy="3482975"/>
          </a:xfrm>
          <a:ln cap="flat"/>
        </p:spPr>
      </p:sp>
      <p:sp>
        <p:nvSpPr>
          <p:cNvPr id="1239043"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The first factor is the organism present -  could be a virus or bacteria, fungi pr a parasite</a:t>
            </a:r>
          </a:p>
        </p:txBody>
      </p:sp>
    </p:spTree>
    <p:extLst>
      <p:ext uri="{BB962C8B-B14F-4D97-AF65-F5344CB8AC3E}">
        <p14:creationId xmlns:p14="http://schemas.microsoft.com/office/powerpoint/2010/main" val="141379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3" name="Rectangle 7"/>
          <p:cNvSpPr>
            <a:spLocks noGrp="1" noChangeArrowheads="1"/>
          </p:cNvSpPr>
          <p:nvPr>
            <p:ph type="sldNum" sz="quarter" idx="5"/>
          </p:nvPr>
        </p:nvSpPr>
        <p:spPr>
          <a:noFill/>
        </p:spPr>
        <p:txBody>
          <a:bodyPr/>
          <a:lstStyle/>
          <a:p>
            <a:fld id="{3702E9E6-AC61-4C79-99F2-E3143256F5BA}" type="slidenum">
              <a:rPr lang="en-US" smtClean="0"/>
              <a:pPr/>
              <a:t>54</a:t>
            </a:fld>
            <a:endParaRPr lang="en-US" dirty="0"/>
          </a:p>
        </p:txBody>
      </p:sp>
      <p:sp>
        <p:nvSpPr>
          <p:cNvPr id="1242114" name="Rectangle 2"/>
          <p:cNvSpPr>
            <a:spLocks noGrp="1" noRot="1" noChangeAspect="1" noChangeArrowheads="1" noTextEdit="1"/>
          </p:cNvSpPr>
          <p:nvPr>
            <p:ph type="sldImg"/>
          </p:nvPr>
        </p:nvSpPr>
        <p:spPr>
          <a:xfrm>
            <a:off x="409575" y="698500"/>
            <a:ext cx="6191250" cy="3482975"/>
          </a:xfrm>
          <a:ln cap="flat"/>
        </p:spPr>
      </p:sp>
      <p:sp>
        <p:nvSpPr>
          <p:cNvPr id="1242115"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The second and a very important factor is DOSE, the number of organisms present.</a:t>
            </a:r>
          </a:p>
          <a:p>
            <a:pPr>
              <a:spcBef>
                <a:spcPct val="0"/>
              </a:spcBef>
            </a:pPr>
            <a:endParaRPr lang="en-US" sz="2400" dirty="0"/>
          </a:p>
          <a:p>
            <a:pPr>
              <a:spcBef>
                <a:spcPct val="0"/>
              </a:spcBef>
            </a:pPr>
            <a:r>
              <a:rPr lang="en-US" sz="2400" dirty="0"/>
              <a:t>Example - hepatitis B may require on 1 virus present to cause infection while HIV may require 100,000 to 1 million to infect</a:t>
            </a:r>
          </a:p>
        </p:txBody>
      </p:sp>
    </p:spTree>
    <p:extLst>
      <p:ext uri="{BB962C8B-B14F-4D97-AF65-F5344CB8AC3E}">
        <p14:creationId xmlns:p14="http://schemas.microsoft.com/office/powerpoint/2010/main" val="2673154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5" name="Rectangle 7"/>
          <p:cNvSpPr>
            <a:spLocks noGrp="1" noChangeArrowheads="1"/>
          </p:cNvSpPr>
          <p:nvPr>
            <p:ph type="sldNum" sz="quarter" idx="5"/>
          </p:nvPr>
        </p:nvSpPr>
        <p:spPr>
          <a:noFill/>
        </p:spPr>
        <p:txBody>
          <a:bodyPr/>
          <a:lstStyle/>
          <a:p>
            <a:fld id="{784E78B2-E1DF-4DF1-B219-124A2F3A2640}" type="slidenum">
              <a:rPr lang="en-US" smtClean="0"/>
              <a:pPr/>
              <a:t>55</a:t>
            </a:fld>
            <a:endParaRPr lang="en-US" dirty="0"/>
          </a:p>
        </p:txBody>
      </p:sp>
      <p:sp>
        <p:nvSpPr>
          <p:cNvPr id="1245186" name="Rectangle 2"/>
          <p:cNvSpPr>
            <a:spLocks noGrp="1" noRot="1" noChangeAspect="1" noChangeArrowheads="1" noTextEdit="1"/>
          </p:cNvSpPr>
          <p:nvPr>
            <p:ph type="sldImg"/>
          </p:nvPr>
        </p:nvSpPr>
        <p:spPr>
          <a:xfrm>
            <a:off x="409575" y="698500"/>
            <a:ext cx="6191250" cy="3482975"/>
          </a:xfrm>
          <a:ln cap="flat"/>
        </p:spPr>
      </p:sp>
      <p:sp>
        <p:nvSpPr>
          <p:cNvPr id="1245187"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The next factor is virulence, ability of the organism to survive outside the body</a:t>
            </a:r>
          </a:p>
        </p:txBody>
      </p:sp>
    </p:spTree>
    <p:extLst>
      <p:ext uri="{BB962C8B-B14F-4D97-AF65-F5344CB8AC3E}">
        <p14:creationId xmlns:p14="http://schemas.microsoft.com/office/powerpoint/2010/main" val="31869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3" name="Rectangle 7"/>
          <p:cNvSpPr>
            <a:spLocks noGrp="1" noChangeArrowheads="1"/>
          </p:cNvSpPr>
          <p:nvPr>
            <p:ph type="sldNum" sz="quarter" idx="5"/>
          </p:nvPr>
        </p:nvSpPr>
        <p:spPr>
          <a:noFill/>
        </p:spPr>
        <p:txBody>
          <a:bodyPr/>
          <a:lstStyle/>
          <a:p>
            <a:fld id="{941931C8-C7D5-4345-B403-95D0100FC9A8}" type="slidenum">
              <a:rPr lang="en-US" smtClean="0"/>
              <a:pPr/>
              <a:t>56</a:t>
            </a:fld>
            <a:endParaRPr lang="en-US" dirty="0"/>
          </a:p>
        </p:txBody>
      </p:sp>
      <p:sp>
        <p:nvSpPr>
          <p:cNvPr id="1247234" name="Rectangle 2"/>
          <p:cNvSpPr>
            <a:spLocks noGrp="1" noRot="1" noChangeAspect="1" noChangeArrowheads="1" noTextEdit="1"/>
          </p:cNvSpPr>
          <p:nvPr>
            <p:ph type="sldImg"/>
          </p:nvPr>
        </p:nvSpPr>
        <p:spPr>
          <a:xfrm>
            <a:off x="409575" y="698500"/>
            <a:ext cx="6191250" cy="3482975"/>
          </a:xfrm>
          <a:ln cap="flat"/>
        </p:spPr>
      </p:sp>
      <p:sp>
        <p:nvSpPr>
          <p:cNvPr id="1247235"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An example for virulence is HIV - this organism is one that does not survive outside the host reservoir.  Hepatitis B virus can survive up to seven days on surface containing dried blood.</a:t>
            </a:r>
          </a:p>
          <a:p>
            <a:pPr>
              <a:spcBef>
                <a:spcPct val="0"/>
              </a:spcBef>
            </a:pPr>
            <a:endParaRPr lang="en-US" sz="2400" dirty="0"/>
          </a:p>
          <a:p>
            <a:pPr>
              <a:spcBef>
                <a:spcPct val="0"/>
              </a:spcBef>
            </a:pPr>
            <a:r>
              <a:rPr lang="en-US" sz="2400" dirty="0"/>
              <a:t>But the bacteria, Salmonella is one that can not only survive but multiply under the right temperature</a:t>
            </a:r>
          </a:p>
        </p:txBody>
      </p:sp>
    </p:spTree>
    <p:extLst>
      <p:ext uri="{BB962C8B-B14F-4D97-AF65-F5344CB8AC3E}">
        <p14:creationId xmlns:p14="http://schemas.microsoft.com/office/powerpoint/2010/main" val="8927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5" name="Rectangle 7"/>
          <p:cNvSpPr>
            <a:spLocks noGrp="1" noChangeArrowheads="1"/>
          </p:cNvSpPr>
          <p:nvPr>
            <p:ph type="sldNum" sz="quarter" idx="5"/>
          </p:nvPr>
        </p:nvSpPr>
        <p:spPr>
          <a:noFill/>
        </p:spPr>
        <p:txBody>
          <a:bodyPr/>
          <a:lstStyle/>
          <a:p>
            <a:fld id="{AE14BB2E-87AD-4235-9455-01950CD3CAEF}" type="slidenum">
              <a:rPr lang="en-US" smtClean="0"/>
              <a:pPr/>
              <a:t>57</a:t>
            </a:fld>
            <a:endParaRPr lang="en-US" dirty="0"/>
          </a:p>
        </p:txBody>
      </p:sp>
      <p:sp>
        <p:nvSpPr>
          <p:cNvPr id="1250306" name="Rectangle 2"/>
          <p:cNvSpPr>
            <a:spLocks noGrp="1" noRot="1" noChangeAspect="1" noChangeArrowheads="1" noTextEdit="1"/>
          </p:cNvSpPr>
          <p:nvPr>
            <p:ph type="sldImg"/>
          </p:nvPr>
        </p:nvSpPr>
        <p:spPr>
          <a:xfrm>
            <a:off x="409575" y="698500"/>
            <a:ext cx="6191250" cy="3482975"/>
          </a:xfrm>
          <a:ln cap="flat"/>
        </p:spPr>
      </p:sp>
      <p:sp>
        <p:nvSpPr>
          <p:cNvPr id="1250307"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Disease can be transmitted two ways - direct or indirect contact</a:t>
            </a:r>
          </a:p>
          <a:p>
            <a:pPr>
              <a:spcBef>
                <a:spcPct val="0"/>
              </a:spcBef>
            </a:pPr>
            <a:endParaRPr lang="en-US" sz="2400" dirty="0"/>
          </a:p>
          <a:p>
            <a:pPr>
              <a:spcBef>
                <a:spcPct val="0"/>
              </a:spcBef>
            </a:pPr>
            <a:r>
              <a:rPr lang="en-US" sz="2400" dirty="0"/>
              <a:t>Ask class to give what they feel are examples -</a:t>
            </a:r>
          </a:p>
          <a:p>
            <a:pPr>
              <a:spcBef>
                <a:spcPct val="0"/>
              </a:spcBef>
            </a:pPr>
            <a:endParaRPr lang="en-US" sz="2400" dirty="0"/>
          </a:p>
        </p:txBody>
      </p:sp>
    </p:spTree>
    <p:extLst>
      <p:ext uri="{BB962C8B-B14F-4D97-AF65-F5344CB8AC3E}">
        <p14:creationId xmlns:p14="http://schemas.microsoft.com/office/powerpoint/2010/main" val="11837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3" name="Rectangle 7"/>
          <p:cNvSpPr>
            <a:spLocks noGrp="1" noChangeArrowheads="1"/>
          </p:cNvSpPr>
          <p:nvPr>
            <p:ph type="sldNum" sz="quarter" idx="5"/>
          </p:nvPr>
        </p:nvSpPr>
        <p:spPr>
          <a:noFill/>
        </p:spPr>
        <p:txBody>
          <a:bodyPr/>
          <a:lstStyle/>
          <a:p>
            <a:fld id="{0C813196-36EC-4A83-9C83-B853C7664DA2}" type="slidenum">
              <a:rPr lang="en-US" smtClean="0"/>
              <a:pPr/>
              <a:t>10</a:t>
            </a:fld>
            <a:endParaRPr lang="en-US" dirty="0"/>
          </a:p>
        </p:txBody>
      </p:sp>
      <p:sp>
        <p:nvSpPr>
          <p:cNvPr id="868354" name="Rectangle 2"/>
          <p:cNvSpPr>
            <a:spLocks noGrp="1" noRot="1" noChangeAspect="1" noChangeArrowheads="1" noTextEdit="1"/>
          </p:cNvSpPr>
          <p:nvPr>
            <p:ph type="sldImg"/>
          </p:nvPr>
        </p:nvSpPr>
        <p:spPr>
          <a:ln cap="flat"/>
        </p:spPr>
      </p:sp>
      <p:sp>
        <p:nvSpPr>
          <p:cNvPr id="868355"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349523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7" name="Rectangle 7"/>
          <p:cNvSpPr>
            <a:spLocks noGrp="1" noChangeArrowheads="1"/>
          </p:cNvSpPr>
          <p:nvPr>
            <p:ph type="sldNum" sz="quarter" idx="5"/>
          </p:nvPr>
        </p:nvSpPr>
        <p:spPr>
          <a:noFill/>
        </p:spPr>
        <p:txBody>
          <a:bodyPr/>
          <a:lstStyle/>
          <a:p>
            <a:fld id="{B3E1CF42-3DF8-4E1D-9714-559C52846C6D}" type="slidenum">
              <a:rPr lang="en-US" smtClean="0"/>
              <a:pPr/>
              <a:t>58</a:t>
            </a:fld>
            <a:endParaRPr lang="en-US" dirty="0"/>
          </a:p>
        </p:txBody>
      </p:sp>
      <p:sp>
        <p:nvSpPr>
          <p:cNvPr id="1253378" name="Rectangle 2"/>
          <p:cNvSpPr>
            <a:spLocks noGrp="1" noRot="1" noChangeAspect="1" noChangeArrowheads="1" noTextEdit="1"/>
          </p:cNvSpPr>
          <p:nvPr>
            <p:ph type="sldImg"/>
          </p:nvPr>
        </p:nvSpPr>
        <p:spPr>
          <a:xfrm>
            <a:off x="409575" y="698500"/>
            <a:ext cx="6191250" cy="3482975"/>
          </a:xfrm>
          <a:ln cap="flat"/>
        </p:spPr>
      </p:sp>
      <p:sp>
        <p:nvSpPr>
          <p:cNvPr id="1253379"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Most people have forgotten that your own health status plays an important role  in the risk for acquiring an infection in an exposure situation.</a:t>
            </a:r>
          </a:p>
          <a:p>
            <a:pPr>
              <a:spcBef>
                <a:spcPct val="0"/>
              </a:spcBef>
            </a:pPr>
            <a:endParaRPr lang="en-US" sz="2400" dirty="0"/>
          </a:p>
          <a:p>
            <a:pPr>
              <a:spcBef>
                <a:spcPct val="0"/>
              </a:spcBef>
            </a:pPr>
            <a:r>
              <a:rPr lang="en-US" sz="2400" dirty="0"/>
              <a:t>Even with the presence of an organism, the right dose and virulence - your degree of risk is lowered because of host resistance.</a:t>
            </a:r>
          </a:p>
          <a:p>
            <a:pPr>
              <a:spcBef>
                <a:spcPct val="0"/>
              </a:spcBef>
            </a:pPr>
            <a:endParaRPr lang="en-US" sz="2400" dirty="0"/>
          </a:p>
          <a:p>
            <a:pPr>
              <a:spcBef>
                <a:spcPct val="0"/>
              </a:spcBef>
            </a:pPr>
            <a:r>
              <a:rPr lang="en-US" sz="2400" dirty="0"/>
              <a:t>This also means that exposure </a:t>
            </a:r>
            <a:r>
              <a:rPr lang="en-US" sz="2400" b="1" i="1" dirty="0"/>
              <a:t>does not</a:t>
            </a:r>
            <a:r>
              <a:rPr lang="en-US" sz="2400" dirty="0"/>
              <a:t> mean you are definitely infected!</a:t>
            </a:r>
          </a:p>
        </p:txBody>
      </p:sp>
    </p:spTree>
    <p:extLst>
      <p:ext uri="{BB962C8B-B14F-4D97-AF65-F5344CB8AC3E}">
        <p14:creationId xmlns:p14="http://schemas.microsoft.com/office/powerpoint/2010/main" val="768072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5" name="Rectangle 7"/>
          <p:cNvSpPr>
            <a:spLocks noGrp="1" noChangeArrowheads="1"/>
          </p:cNvSpPr>
          <p:nvPr>
            <p:ph type="sldNum" sz="quarter" idx="5"/>
          </p:nvPr>
        </p:nvSpPr>
        <p:spPr>
          <a:noFill/>
        </p:spPr>
        <p:txBody>
          <a:bodyPr/>
          <a:lstStyle/>
          <a:p>
            <a:fld id="{8CEB5073-CC78-4167-AF46-51EB23D04742}" type="slidenum">
              <a:rPr lang="en-US" smtClean="0"/>
              <a:pPr/>
              <a:t>61</a:t>
            </a:fld>
            <a:endParaRPr lang="en-US" dirty="0"/>
          </a:p>
        </p:txBody>
      </p:sp>
      <p:sp>
        <p:nvSpPr>
          <p:cNvPr id="1255426" name="Rectangle 2"/>
          <p:cNvSpPr>
            <a:spLocks noGrp="1" noRot="1" noChangeAspect="1" noChangeArrowheads="1" noTextEdit="1"/>
          </p:cNvSpPr>
          <p:nvPr>
            <p:ph type="sldImg"/>
          </p:nvPr>
        </p:nvSpPr>
        <p:spPr>
          <a:xfrm>
            <a:off x="409575" y="698500"/>
            <a:ext cx="6191250" cy="3482975"/>
          </a:xfrm>
          <a:ln cap="flat"/>
        </p:spPr>
      </p:sp>
      <p:sp>
        <p:nvSpPr>
          <p:cNvPr id="1255427"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We can revert back to high school biology class…many of us have forgotten that our body offers built in protective measures.</a:t>
            </a:r>
          </a:p>
          <a:p>
            <a:pPr>
              <a:spcBef>
                <a:spcPct val="0"/>
              </a:spcBef>
            </a:pPr>
            <a:endParaRPr lang="en-US" sz="2400" dirty="0"/>
          </a:p>
          <a:p>
            <a:pPr>
              <a:spcBef>
                <a:spcPct val="0"/>
              </a:spcBef>
            </a:pPr>
            <a:r>
              <a:rPr lang="en-US" sz="2400" dirty="0"/>
              <a:t>Skin for example - is like armor  bacteria and viruses can not penetrate the skin like chemicals can</a:t>
            </a:r>
          </a:p>
        </p:txBody>
      </p:sp>
    </p:spTree>
    <p:extLst>
      <p:ext uri="{BB962C8B-B14F-4D97-AF65-F5344CB8AC3E}">
        <p14:creationId xmlns:p14="http://schemas.microsoft.com/office/powerpoint/2010/main" val="3180680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1" name="Rectangle 2"/>
          <p:cNvSpPr>
            <a:spLocks noGrp="1" noRot="1" noChangeAspect="1" noChangeArrowheads="1" noTextEdit="1"/>
          </p:cNvSpPr>
          <p:nvPr>
            <p:ph type="sldImg"/>
          </p:nvPr>
        </p:nvSpPr>
        <p:spPr>
          <a:xfrm>
            <a:off x="406400" y="696913"/>
            <a:ext cx="6197600" cy="3486150"/>
          </a:xfrm>
          <a:ln/>
        </p:spPr>
      </p:sp>
      <p:sp>
        <p:nvSpPr>
          <p:cNvPr id="1228802" name="Rectangle 3"/>
          <p:cNvSpPr>
            <a:spLocks noGrp="1" noChangeArrowheads="1"/>
          </p:cNvSpPr>
          <p:nvPr>
            <p:ph type="body" idx="1"/>
          </p:nvPr>
        </p:nvSpPr>
        <p:spPr>
          <a:xfrm>
            <a:off x="933891" y="4416328"/>
            <a:ext cx="5142619" cy="4182919"/>
          </a:xfrm>
          <a:noFill/>
          <a:ln/>
        </p:spPr>
        <p:txBody>
          <a:bodyPr/>
          <a:lstStyle/>
          <a:p>
            <a:endParaRPr lang="en-US" dirty="0"/>
          </a:p>
          <a:p>
            <a:r>
              <a:rPr lang="en-US" dirty="0"/>
              <a:t>There are bacteria present on the skin, in the mouth, nose, respiratory tract etc. that serve to protect us from disease.  Our normal flora provides a balance - homeostasis that prompts health and prevents disease. </a:t>
            </a:r>
          </a:p>
        </p:txBody>
      </p:sp>
    </p:spTree>
    <p:extLst>
      <p:ext uri="{BB962C8B-B14F-4D97-AF65-F5344CB8AC3E}">
        <p14:creationId xmlns:p14="http://schemas.microsoft.com/office/powerpoint/2010/main" val="1392616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3" name="Rectangle 7"/>
          <p:cNvSpPr>
            <a:spLocks noGrp="1" noChangeArrowheads="1"/>
          </p:cNvSpPr>
          <p:nvPr>
            <p:ph type="sldNum" sz="quarter" idx="5"/>
          </p:nvPr>
        </p:nvSpPr>
        <p:spPr>
          <a:noFill/>
        </p:spPr>
        <p:txBody>
          <a:bodyPr/>
          <a:lstStyle/>
          <a:p>
            <a:fld id="{01E7C815-B874-4F2B-A812-263A78881FDE}" type="slidenum">
              <a:rPr lang="en-US" smtClean="0"/>
              <a:pPr/>
              <a:t>63</a:t>
            </a:fld>
            <a:endParaRPr lang="en-US" dirty="0"/>
          </a:p>
        </p:txBody>
      </p:sp>
      <p:sp>
        <p:nvSpPr>
          <p:cNvPr id="1257474" name="Rectangle 2"/>
          <p:cNvSpPr>
            <a:spLocks noGrp="1" noRot="1" noChangeAspect="1" noChangeArrowheads="1" noTextEdit="1"/>
          </p:cNvSpPr>
          <p:nvPr>
            <p:ph type="sldImg"/>
          </p:nvPr>
        </p:nvSpPr>
        <p:spPr>
          <a:xfrm>
            <a:off x="409575" y="698500"/>
            <a:ext cx="6191250" cy="3482975"/>
          </a:xfrm>
          <a:ln cap="flat"/>
        </p:spPr>
      </p:sp>
      <p:sp>
        <p:nvSpPr>
          <p:cNvPr id="1257475"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Other important body defenses include the conjunctiva  and tearing of the eyes.  Tearing serves as a flushing action.  This action carries microorganisms down to the nose and eliminates them.  Tears contain a secretion called - lysozyme, which may be bactericidal</a:t>
            </a:r>
          </a:p>
        </p:txBody>
      </p:sp>
    </p:spTree>
    <p:extLst>
      <p:ext uri="{BB962C8B-B14F-4D97-AF65-F5344CB8AC3E}">
        <p14:creationId xmlns:p14="http://schemas.microsoft.com/office/powerpoint/2010/main" val="3725358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1" name="Rectangle 7"/>
          <p:cNvSpPr>
            <a:spLocks noGrp="1" noChangeArrowheads="1"/>
          </p:cNvSpPr>
          <p:nvPr>
            <p:ph type="sldNum" sz="quarter" idx="5"/>
          </p:nvPr>
        </p:nvSpPr>
        <p:spPr>
          <a:noFill/>
        </p:spPr>
        <p:txBody>
          <a:bodyPr/>
          <a:lstStyle/>
          <a:p>
            <a:fld id="{0358BD64-111D-4637-AE62-51508A03EA5D}" type="slidenum">
              <a:rPr lang="en-US" smtClean="0"/>
              <a:pPr/>
              <a:t>64</a:t>
            </a:fld>
            <a:endParaRPr lang="en-US" dirty="0"/>
          </a:p>
        </p:txBody>
      </p:sp>
      <p:sp>
        <p:nvSpPr>
          <p:cNvPr id="1259522" name="Rectangle 2"/>
          <p:cNvSpPr>
            <a:spLocks noGrp="1" noRot="1" noChangeAspect="1" noChangeArrowheads="1" noTextEdit="1"/>
          </p:cNvSpPr>
          <p:nvPr>
            <p:ph type="sldImg"/>
          </p:nvPr>
        </p:nvSpPr>
        <p:spPr>
          <a:xfrm>
            <a:off x="409575" y="698500"/>
            <a:ext cx="6191250" cy="3482975"/>
          </a:xfrm>
          <a:ln cap="flat"/>
        </p:spPr>
      </p:sp>
      <p:sp>
        <p:nvSpPr>
          <p:cNvPr id="1259523"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The lungs and upper respiratory tract offer protection as well -</a:t>
            </a:r>
          </a:p>
          <a:p>
            <a:pPr>
              <a:spcBef>
                <a:spcPct val="0"/>
              </a:spcBef>
            </a:pPr>
            <a:r>
              <a:rPr lang="en-US" sz="2400" dirty="0"/>
              <a:t>Dust, bacteria and other particles adhere to mucous membranes and they are expelled from the body by sneezing or coughing.  Cilia catch organisms and expels them when one sneezes. </a:t>
            </a:r>
          </a:p>
          <a:p>
            <a:pPr>
              <a:spcBef>
                <a:spcPct val="0"/>
              </a:spcBef>
            </a:pPr>
            <a:endParaRPr lang="en-US" sz="2400" dirty="0"/>
          </a:p>
        </p:txBody>
      </p:sp>
    </p:spTree>
    <p:extLst>
      <p:ext uri="{BB962C8B-B14F-4D97-AF65-F5344CB8AC3E}">
        <p14:creationId xmlns:p14="http://schemas.microsoft.com/office/powerpoint/2010/main" val="3966598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69" name="Rectangle 2"/>
          <p:cNvSpPr>
            <a:spLocks noGrp="1" noRot="1" noChangeAspect="1" noChangeArrowheads="1" noTextEdit="1"/>
          </p:cNvSpPr>
          <p:nvPr>
            <p:ph type="sldImg"/>
          </p:nvPr>
        </p:nvSpPr>
        <p:spPr>
          <a:xfrm>
            <a:off x="406400" y="696913"/>
            <a:ext cx="6197600" cy="3486150"/>
          </a:xfrm>
          <a:ln/>
        </p:spPr>
      </p:sp>
      <p:sp>
        <p:nvSpPr>
          <p:cNvPr id="1261570" name="Rectangle 3"/>
          <p:cNvSpPr>
            <a:spLocks noGrp="1" noChangeArrowheads="1"/>
          </p:cNvSpPr>
          <p:nvPr>
            <p:ph type="body" idx="1"/>
          </p:nvPr>
        </p:nvSpPr>
        <p:spPr>
          <a:xfrm>
            <a:off x="933891" y="4416328"/>
            <a:ext cx="5142619" cy="4182919"/>
          </a:xfrm>
          <a:noFill/>
          <a:ln/>
        </p:spPr>
        <p:txBody>
          <a:bodyPr/>
          <a:lstStyle/>
          <a:p>
            <a:endParaRPr lang="en-US" dirty="0"/>
          </a:p>
          <a:p>
            <a:r>
              <a:rPr lang="en-US" dirty="0"/>
              <a:t>The acidic nature of gastric juices kills some organisms.  Hepatitis B is an example.  This is  one reason why Hepatitis B is not excreted in stool</a:t>
            </a:r>
          </a:p>
          <a:p>
            <a:endParaRPr lang="en-US" dirty="0"/>
          </a:p>
          <a:p>
            <a:r>
              <a:rPr lang="en-US" dirty="0"/>
              <a:t>Bile will also many organisms that enter the stomach.</a:t>
            </a:r>
          </a:p>
          <a:p>
            <a:endParaRPr lang="en-US" dirty="0"/>
          </a:p>
          <a:p>
            <a:r>
              <a:rPr lang="en-US" dirty="0"/>
              <a:t>Phagocytes ( action of ingestion and digestion)  offer another defense mechanism.</a:t>
            </a:r>
          </a:p>
        </p:txBody>
      </p:sp>
    </p:spTree>
    <p:extLst>
      <p:ext uri="{BB962C8B-B14F-4D97-AF65-F5344CB8AC3E}">
        <p14:creationId xmlns:p14="http://schemas.microsoft.com/office/powerpoint/2010/main" val="2052791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7" name="Rectangle 7"/>
          <p:cNvSpPr>
            <a:spLocks noGrp="1" noChangeArrowheads="1"/>
          </p:cNvSpPr>
          <p:nvPr>
            <p:ph type="sldNum" sz="quarter" idx="5"/>
          </p:nvPr>
        </p:nvSpPr>
        <p:spPr>
          <a:noFill/>
        </p:spPr>
        <p:txBody>
          <a:bodyPr/>
          <a:lstStyle/>
          <a:p>
            <a:fld id="{19BB17AC-7577-48D9-AA80-1B3BE72F6CE9}" type="slidenum">
              <a:rPr lang="en-US" smtClean="0"/>
              <a:pPr/>
              <a:t>66</a:t>
            </a:fld>
            <a:endParaRPr lang="en-US" dirty="0"/>
          </a:p>
        </p:txBody>
      </p:sp>
      <p:sp>
        <p:nvSpPr>
          <p:cNvPr id="1263618" name="Rectangle 2"/>
          <p:cNvSpPr>
            <a:spLocks noGrp="1" noRot="1" noChangeAspect="1" noChangeArrowheads="1" noTextEdit="1"/>
          </p:cNvSpPr>
          <p:nvPr>
            <p:ph type="sldImg"/>
          </p:nvPr>
        </p:nvSpPr>
        <p:spPr>
          <a:xfrm>
            <a:off x="409575" y="698500"/>
            <a:ext cx="6191250" cy="3482975"/>
          </a:xfrm>
          <a:ln cap="flat"/>
        </p:spPr>
      </p:sp>
      <p:sp>
        <p:nvSpPr>
          <p:cNvPr id="1263619"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Chemical protection is also offered by the body.  Substances in the blood such as Properdin and interferon are protein substances that kill viruses and bacteria.</a:t>
            </a:r>
          </a:p>
        </p:txBody>
      </p:sp>
    </p:spTree>
    <p:extLst>
      <p:ext uri="{BB962C8B-B14F-4D97-AF65-F5344CB8AC3E}">
        <p14:creationId xmlns:p14="http://schemas.microsoft.com/office/powerpoint/2010/main" val="569130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5" name="Rectangle 7"/>
          <p:cNvSpPr>
            <a:spLocks noGrp="1" noChangeArrowheads="1"/>
          </p:cNvSpPr>
          <p:nvPr>
            <p:ph type="sldNum" sz="quarter" idx="5"/>
          </p:nvPr>
        </p:nvSpPr>
        <p:spPr>
          <a:noFill/>
        </p:spPr>
        <p:txBody>
          <a:bodyPr/>
          <a:lstStyle/>
          <a:p>
            <a:fld id="{7CED87E5-DAC4-4116-92F9-E1BCE679FEB8}" type="slidenum">
              <a:rPr lang="en-US" smtClean="0"/>
              <a:pPr/>
              <a:t>67</a:t>
            </a:fld>
            <a:endParaRPr lang="en-US" dirty="0"/>
          </a:p>
        </p:txBody>
      </p:sp>
      <p:sp>
        <p:nvSpPr>
          <p:cNvPr id="1265666" name="Rectangle 2"/>
          <p:cNvSpPr>
            <a:spLocks noGrp="1" noRot="1" noChangeAspect="1" noChangeArrowheads="1" noTextEdit="1"/>
          </p:cNvSpPr>
          <p:nvPr>
            <p:ph type="sldImg"/>
          </p:nvPr>
        </p:nvSpPr>
        <p:spPr>
          <a:xfrm>
            <a:off x="409575" y="698500"/>
            <a:ext cx="6191250" cy="3482975"/>
          </a:xfrm>
          <a:ln cap="flat"/>
        </p:spPr>
      </p:sp>
      <p:sp>
        <p:nvSpPr>
          <p:cNvPr id="1265667"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Our immune system acts immediately to fight off infection.</a:t>
            </a:r>
          </a:p>
          <a:p>
            <a:pPr>
              <a:spcBef>
                <a:spcPct val="0"/>
              </a:spcBef>
            </a:pPr>
            <a:endParaRPr lang="en-US" sz="2400" dirty="0"/>
          </a:p>
          <a:p>
            <a:pPr>
              <a:spcBef>
                <a:spcPct val="0"/>
              </a:spcBef>
            </a:pPr>
            <a:r>
              <a:rPr lang="en-US" sz="2400" dirty="0"/>
              <a:t>Antigen is the causative agent, the foreign organism</a:t>
            </a:r>
          </a:p>
          <a:p>
            <a:pPr>
              <a:spcBef>
                <a:spcPct val="0"/>
              </a:spcBef>
            </a:pPr>
            <a:endParaRPr lang="en-US" sz="2400" dirty="0"/>
          </a:p>
          <a:p>
            <a:pPr>
              <a:spcBef>
                <a:spcPct val="0"/>
              </a:spcBef>
            </a:pPr>
            <a:r>
              <a:rPr lang="en-US" sz="2400" dirty="0"/>
              <a:t>Antibody is the protein produced by the body to fight off infection</a:t>
            </a:r>
          </a:p>
        </p:txBody>
      </p:sp>
    </p:spTree>
    <p:extLst>
      <p:ext uri="{BB962C8B-B14F-4D97-AF65-F5344CB8AC3E}">
        <p14:creationId xmlns:p14="http://schemas.microsoft.com/office/powerpoint/2010/main" val="1744184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1" name="Rectangle 7"/>
          <p:cNvSpPr>
            <a:spLocks noGrp="1" noChangeArrowheads="1"/>
          </p:cNvSpPr>
          <p:nvPr>
            <p:ph type="sldNum" sz="quarter" idx="5"/>
          </p:nvPr>
        </p:nvSpPr>
        <p:spPr>
          <a:noFill/>
        </p:spPr>
        <p:txBody>
          <a:bodyPr/>
          <a:lstStyle/>
          <a:p>
            <a:fld id="{CC8B29DA-D969-4A03-84A3-685023A3FFF7}" type="slidenum">
              <a:rPr lang="en-US" smtClean="0"/>
              <a:pPr/>
              <a:t>68</a:t>
            </a:fld>
            <a:endParaRPr lang="en-US" dirty="0"/>
          </a:p>
        </p:txBody>
      </p:sp>
      <p:sp>
        <p:nvSpPr>
          <p:cNvPr id="1269762" name="Rectangle 2"/>
          <p:cNvSpPr>
            <a:spLocks noGrp="1" noRot="1" noChangeAspect="1" noChangeArrowheads="1" noTextEdit="1"/>
          </p:cNvSpPr>
          <p:nvPr>
            <p:ph type="sldImg"/>
          </p:nvPr>
        </p:nvSpPr>
        <p:spPr>
          <a:xfrm>
            <a:off x="409575" y="698500"/>
            <a:ext cx="6191250" cy="3482975"/>
          </a:xfrm>
          <a:ln cap="flat"/>
        </p:spPr>
      </p:sp>
      <p:sp>
        <p:nvSpPr>
          <p:cNvPr id="1269763"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You may have heard of the cycle or chin of infection.  This is taking the pieces of the puzzle of the formula for infection and laying it out.</a:t>
            </a:r>
          </a:p>
          <a:p>
            <a:pPr>
              <a:spcBef>
                <a:spcPct val="0"/>
              </a:spcBef>
            </a:pPr>
            <a:endParaRPr lang="en-US" sz="2400" dirty="0"/>
          </a:p>
          <a:p>
            <a:pPr>
              <a:spcBef>
                <a:spcPct val="0"/>
              </a:spcBef>
            </a:pPr>
            <a:r>
              <a:rPr lang="en-US" sz="2400" dirty="0"/>
              <a:t>The questions asked by your Designated Officer following the report of an exposure are taken form this chart to access/evaluate risk and the need for medical follow up.</a:t>
            </a:r>
          </a:p>
        </p:txBody>
      </p:sp>
    </p:spTree>
    <p:extLst>
      <p:ext uri="{BB962C8B-B14F-4D97-AF65-F5344CB8AC3E}">
        <p14:creationId xmlns:p14="http://schemas.microsoft.com/office/powerpoint/2010/main" val="2586911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09" name="Rectangle 7"/>
          <p:cNvSpPr>
            <a:spLocks noGrp="1" noChangeArrowheads="1"/>
          </p:cNvSpPr>
          <p:nvPr>
            <p:ph type="sldNum" sz="quarter" idx="5"/>
          </p:nvPr>
        </p:nvSpPr>
        <p:spPr>
          <a:noFill/>
        </p:spPr>
        <p:txBody>
          <a:bodyPr/>
          <a:lstStyle/>
          <a:p>
            <a:fld id="{73BC51A6-5425-44E6-80B6-FC5E47984B74}" type="slidenum">
              <a:rPr lang="en-US" smtClean="0"/>
              <a:pPr/>
              <a:t>69</a:t>
            </a:fld>
            <a:endParaRPr lang="en-US" dirty="0"/>
          </a:p>
        </p:txBody>
      </p:sp>
      <p:sp>
        <p:nvSpPr>
          <p:cNvPr id="1271810" name="Rectangle 2"/>
          <p:cNvSpPr>
            <a:spLocks noGrp="1" noRot="1" noChangeAspect="1" noChangeArrowheads="1" noTextEdit="1"/>
          </p:cNvSpPr>
          <p:nvPr>
            <p:ph type="sldImg"/>
          </p:nvPr>
        </p:nvSpPr>
        <p:spPr>
          <a:xfrm>
            <a:off x="409575" y="698500"/>
            <a:ext cx="6191250" cy="3482975"/>
          </a:xfrm>
          <a:ln cap="flat"/>
        </p:spPr>
      </p:sp>
      <p:sp>
        <p:nvSpPr>
          <p:cNvPr id="1271811" name="Rectangle 3"/>
          <p:cNvSpPr>
            <a:spLocks noGrp="1" noChangeArrowheads="1"/>
          </p:cNvSpPr>
          <p:nvPr>
            <p:ph type="body" idx="1"/>
          </p:nvPr>
        </p:nvSpPr>
        <p:spPr>
          <a:xfrm>
            <a:off x="933891" y="4416328"/>
            <a:ext cx="5142619" cy="4182919"/>
          </a:xfrm>
          <a:noFill/>
          <a:ln/>
        </p:spPr>
        <p:txBody>
          <a:bodyPr/>
          <a:lstStyle/>
          <a:p>
            <a:pPr>
              <a:spcBef>
                <a:spcPct val="0"/>
              </a:spcBef>
            </a:pPr>
            <a:endParaRPr lang="en-US" sz="2400" dirty="0"/>
          </a:p>
          <a:p>
            <a:pPr>
              <a:spcBef>
                <a:spcPct val="0"/>
              </a:spcBef>
            </a:pPr>
            <a:r>
              <a:rPr lang="en-US" sz="2400" dirty="0"/>
              <a:t>The use of personal protective equipment (PPE) gives a secondary line of defenses beyond what our body all ready offers us.</a:t>
            </a:r>
          </a:p>
          <a:p>
            <a:pPr>
              <a:spcBef>
                <a:spcPct val="0"/>
              </a:spcBef>
            </a:pPr>
            <a:endParaRPr lang="en-US" sz="2400" dirty="0"/>
          </a:p>
          <a:p>
            <a:pPr>
              <a:spcBef>
                <a:spcPct val="0"/>
              </a:spcBef>
            </a:pPr>
            <a:r>
              <a:rPr lang="en-US" sz="2400" dirty="0"/>
              <a:t>PPE - includes - </a:t>
            </a:r>
          </a:p>
          <a:p>
            <a:pPr>
              <a:spcBef>
                <a:spcPct val="0"/>
              </a:spcBef>
            </a:pPr>
            <a:r>
              <a:rPr lang="en-US" sz="2400" b="1" u="sng" dirty="0"/>
              <a:t> gloves</a:t>
            </a:r>
            <a:r>
              <a:rPr lang="en-US" sz="2400" dirty="0"/>
              <a:t> ( low protein, powder free or non-latex)  Need to comply  with  FDA and the National Institute for Occupational Safety &amp; Health (NIOSH) in reducing the risk for latex allergy/sensitivity.</a:t>
            </a:r>
          </a:p>
          <a:p>
            <a:pPr>
              <a:spcBef>
                <a:spcPct val="0"/>
              </a:spcBef>
            </a:pPr>
            <a:r>
              <a:rPr lang="en-US" sz="2400" b="1" u="sng" dirty="0"/>
              <a:t>Mask/eyewear</a:t>
            </a:r>
            <a:r>
              <a:rPr lang="en-US" sz="2400" dirty="0"/>
              <a:t> - to block splash or splatter</a:t>
            </a:r>
          </a:p>
          <a:p>
            <a:pPr>
              <a:spcBef>
                <a:spcPct val="0"/>
              </a:spcBef>
            </a:pPr>
            <a:r>
              <a:rPr lang="en-US" sz="2400" b="1" u="sng" dirty="0"/>
              <a:t>Cover gowns</a:t>
            </a:r>
            <a:r>
              <a:rPr lang="en-US" sz="2400" dirty="0"/>
              <a:t> - to block contamination of the skin</a:t>
            </a:r>
          </a:p>
          <a:p>
            <a:pPr>
              <a:spcBef>
                <a:spcPct val="0"/>
              </a:spcBef>
            </a:pPr>
            <a:r>
              <a:rPr lang="en-US" sz="2400" b="1" u="sng" dirty="0"/>
              <a:t>Resuscitative devices</a:t>
            </a:r>
            <a:r>
              <a:rPr lang="en-US" sz="2400" dirty="0"/>
              <a:t> - to block droplet contact</a:t>
            </a:r>
          </a:p>
          <a:p>
            <a:pPr>
              <a:spcBef>
                <a:spcPct val="0"/>
              </a:spcBef>
            </a:pPr>
            <a:endParaRPr lang="en-US" sz="2400" dirty="0"/>
          </a:p>
          <a:p>
            <a:pPr>
              <a:spcBef>
                <a:spcPct val="0"/>
              </a:spcBef>
            </a:pPr>
            <a:endParaRPr lang="en-US" sz="2400" dirty="0"/>
          </a:p>
          <a:p>
            <a:pPr>
              <a:spcBef>
                <a:spcPct val="0"/>
              </a:spcBef>
            </a:pPr>
            <a:endParaRPr lang="en-US" sz="2400" dirty="0"/>
          </a:p>
        </p:txBody>
      </p:sp>
    </p:spTree>
    <p:extLst>
      <p:ext uri="{BB962C8B-B14F-4D97-AF65-F5344CB8AC3E}">
        <p14:creationId xmlns:p14="http://schemas.microsoft.com/office/powerpoint/2010/main" val="2078399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3" name="Rectangle 7"/>
          <p:cNvSpPr>
            <a:spLocks noGrp="1" noChangeArrowheads="1"/>
          </p:cNvSpPr>
          <p:nvPr>
            <p:ph type="sldNum" sz="quarter" idx="5"/>
          </p:nvPr>
        </p:nvSpPr>
        <p:spPr>
          <a:noFill/>
        </p:spPr>
        <p:txBody>
          <a:bodyPr/>
          <a:lstStyle/>
          <a:p>
            <a:fld id="{D75D9472-5004-437C-A264-15E88EAF4EFC}" type="slidenum">
              <a:rPr lang="en-US" smtClean="0"/>
              <a:pPr/>
              <a:t>14</a:t>
            </a:fld>
            <a:endParaRPr lang="en-US" dirty="0"/>
          </a:p>
        </p:txBody>
      </p:sp>
      <p:sp>
        <p:nvSpPr>
          <p:cNvPr id="863234" name="Rectangle 2"/>
          <p:cNvSpPr>
            <a:spLocks noGrp="1" noRot="1" noChangeAspect="1" noChangeArrowheads="1" noTextEdit="1"/>
          </p:cNvSpPr>
          <p:nvPr>
            <p:ph type="sldImg"/>
          </p:nvPr>
        </p:nvSpPr>
        <p:spPr>
          <a:ln cap="flat"/>
        </p:spPr>
      </p:sp>
      <p:sp>
        <p:nvSpPr>
          <p:cNvPr id="863235"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565948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Slide Image Placeholder 1"/>
          <p:cNvSpPr>
            <a:spLocks noGrp="1" noRot="1" noChangeAspect="1"/>
          </p:cNvSpPr>
          <p:nvPr>
            <p:ph type="sldImg"/>
          </p:nvPr>
        </p:nvSpPr>
        <p:spPr>
          <a:ln/>
        </p:spPr>
      </p:sp>
      <p:sp>
        <p:nvSpPr>
          <p:cNvPr id="843778" name="Notes Placeholder 2"/>
          <p:cNvSpPr>
            <a:spLocks noGrp="1"/>
          </p:cNvSpPr>
          <p:nvPr>
            <p:ph type="body" idx="1"/>
          </p:nvPr>
        </p:nvSpPr>
        <p:spPr>
          <a:noFill/>
          <a:ln/>
        </p:spPr>
        <p:txBody>
          <a:bodyPr/>
          <a:lstStyle/>
          <a:p>
            <a:r>
              <a:rPr lang="en-US" dirty="0"/>
              <a:t>This is a listing of the diseases in the Federal Register that are listed to be added.   </a:t>
            </a:r>
          </a:p>
          <a:p>
            <a:r>
              <a:rPr lang="en-US" dirty="0"/>
              <a:t>This listing greatly expands disease for which medical facilities must notify fire/EMS regarding possible exposures</a:t>
            </a:r>
          </a:p>
          <a:p>
            <a:endParaRPr lang="en-US" dirty="0"/>
          </a:p>
          <a:p>
            <a:r>
              <a:rPr lang="en-US" dirty="0"/>
              <a:t>I will be submitting this and other comments to the CDC via the Federal Register request for comments</a:t>
            </a:r>
          </a:p>
        </p:txBody>
      </p:sp>
      <p:sp>
        <p:nvSpPr>
          <p:cNvPr id="843779" name="Slide Number Placeholder 3"/>
          <p:cNvSpPr>
            <a:spLocks noGrp="1"/>
          </p:cNvSpPr>
          <p:nvPr>
            <p:ph type="sldNum" sz="quarter" idx="5"/>
          </p:nvPr>
        </p:nvSpPr>
        <p:spPr>
          <a:noFill/>
        </p:spPr>
        <p:txBody>
          <a:bodyPr/>
          <a:lstStyle/>
          <a:p>
            <a:fld id="{5B0ADD0C-03C0-437A-BFCD-1B775CB30CEB}" type="slidenum">
              <a:rPr lang="en-US" smtClean="0"/>
              <a:pPr/>
              <a:t>72</a:t>
            </a:fld>
            <a:endParaRPr lang="en-US" dirty="0"/>
          </a:p>
        </p:txBody>
      </p:sp>
    </p:spTree>
    <p:extLst>
      <p:ext uri="{BB962C8B-B14F-4D97-AF65-F5344CB8AC3E}">
        <p14:creationId xmlns:p14="http://schemas.microsoft.com/office/powerpoint/2010/main" val="2097379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1" name="Slide Image Placeholder 1"/>
          <p:cNvSpPr>
            <a:spLocks noGrp="1" noRot="1" noChangeAspect="1"/>
          </p:cNvSpPr>
          <p:nvPr>
            <p:ph type="sldImg"/>
          </p:nvPr>
        </p:nvSpPr>
        <p:spPr>
          <a:ln/>
        </p:spPr>
      </p:sp>
      <p:sp>
        <p:nvSpPr>
          <p:cNvPr id="1797122" name="Notes Placeholder 2"/>
          <p:cNvSpPr>
            <a:spLocks noGrp="1"/>
          </p:cNvSpPr>
          <p:nvPr>
            <p:ph type="body" idx="1"/>
          </p:nvPr>
        </p:nvSpPr>
        <p:spPr>
          <a:noFill/>
          <a:ln/>
        </p:spPr>
        <p:txBody>
          <a:bodyPr/>
          <a:lstStyle/>
          <a:p>
            <a:endParaRPr lang="en-US" dirty="0"/>
          </a:p>
        </p:txBody>
      </p:sp>
      <p:sp>
        <p:nvSpPr>
          <p:cNvPr id="1797123" name="Slide Number Placeholder 3"/>
          <p:cNvSpPr>
            <a:spLocks noGrp="1"/>
          </p:cNvSpPr>
          <p:nvPr>
            <p:ph type="sldNum" sz="quarter" idx="5"/>
          </p:nvPr>
        </p:nvSpPr>
        <p:spPr>
          <a:noFill/>
        </p:spPr>
        <p:txBody>
          <a:bodyPr/>
          <a:lstStyle/>
          <a:p>
            <a:fld id="{7D832C70-027E-4552-AFBC-374D4E89273B}" type="slidenum">
              <a:rPr lang="en-US" smtClean="0"/>
              <a:pPr/>
              <a:t>77</a:t>
            </a:fld>
            <a:endParaRPr lang="en-US" dirty="0"/>
          </a:p>
        </p:txBody>
      </p:sp>
    </p:spTree>
    <p:extLst>
      <p:ext uri="{BB962C8B-B14F-4D97-AF65-F5344CB8AC3E}">
        <p14:creationId xmlns:p14="http://schemas.microsoft.com/office/powerpoint/2010/main" val="3314305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7" name="Slide Image Placeholder 1"/>
          <p:cNvSpPr>
            <a:spLocks noGrp="1" noRot="1" noChangeAspect="1"/>
          </p:cNvSpPr>
          <p:nvPr>
            <p:ph type="sldImg"/>
          </p:nvPr>
        </p:nvSpPr>
        <p:spPr>
          <a:ln/>
        </p:spPr>
      </p:sp>
      <p:sp>
        <p:nvSpPr>
          <p:cNvPr id="1801218" name="Notes Placeholder 2"/>
          <p:cNvSpPr>
            <a:spLocks noGrp="1"/>
          </p:cNvSpPr>
          <p:nvPr>
            <p:ph type="body" idx="1"/>
          </p:nvPr>
        </p:nvSpPr>
        <p:spPr>
          <a:noFill/>
          <a:ln/>
        </p:spPr>
        <p:txBody>
          <a:bodyPr/>
          <a:lstStyle/>
          <a:p>
            <a:endParaRPr lang="en-US" dirty="0"/>
          </a:p>
        </p:txBody>
      </p:sp>
      <p:sp>
        <p:nvSpPr>
          <p:cNvPr id="1801219" name="Slide Number Placeholder 3"/>
          <p:cNvSpPr>
            <a:spLocks noGrp="1"/>
          </p:cNvSpPr>
          <p:nvPr>
            <p:ph type="sldNum" sz="quarter" idx="5"/>
          </p:nvPr>
        </p:nvSpPr>
        <p:spPr>
          <a:noFill/>
        </p:spPr>
        <p:txBody>
          <a:bodyPr/>
          <a:lstStyle/>
          <a:p>
            <a:fld id="{D150B68A-214B-4AA8-B64B-6CBC7DD89EDD}" type="slidenum">
              <a:rPr lang="en-US" smtClean="0"/>
              <a:pPr/>
              <a:t>79</a:t>
            </a:fld>
            <a:endParaRPr lang="en-US" dirty="0"/>
          </a:p>
        </p:txBody>
      </p:sp>
    </p:spTree>
    <p:extLst>
      <p:ext uri="{BB962C8B-B14F-4D97-AF65-F5344CB8AC3E}">
        <p14:creationId xmlns:p14="http://schemas.microsoft.com/office/powerpoint/2010/main" val="2747268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3" name="Slide Image Placeholder 1"/>
          <p:cNvSpPr>
            <a:spLocks noGrp="1" noRot="1" noChangeAspect="1"/>
          </p:cNvSpPr>
          <p:nvPr>
            <p:ph type="sldImg"/>
          </p:nvPr>
        </p:nvSpPr>
        <p:spPr>
          <a:ln/>
        </p:spPr>
      </p:sp>
      <p:sp>
        <p:nvSpPr>
          <p:cNvPr id="1805314" name="Notes Placeholder 2"/>
          <p:cNvSpPr>
            <a:spLocks noGrp="1"/>
          </p:cNvSpPr>
          <p:nvPr>
            <p:ph type="body" idx="1"/>
          </p:nvPr>
        </p:nvSpPr>
        <p:spPr>
          <a:noFill/>
          <a:ln/>
        </p:spPr>
        <p:txBody>
          <a:bodyPr/>
          <a:lstStyle/>
          <a:p>
            <a:endParaRPr lang="en-US" dirty="0"/>
          </a:p>
        </p:txBody>
      </p:sp>
      <p:sp>
        <p:nvSpPr>
          <p:cNvPr id="1805315" name="Slide Number Placeholder 3"/>
          <p:cNvSpPr>
            <a:spLocks noGrp="1"/>
          </p:cNvSpPr>
          <p:nvPr>
            <p:ph type="sldNum" sz="quarter" idx="5"/>
          </p:nvPr>
        </p:nvSpPr>
        <p:spPr>
          <a:noFill/>
        </p:spPr>
        <p:txBody>
          <a:bodyPr/>
          <a:lstStyle/>
          <a:p>
            <a:fld id="{E27E8861-0B92-43A9-BDC2-9C532F86FEB5}" type="slidenum">
              <a:rPr lang="en-US" smtClean="0"/>
              <a:pPr/>
              <a:t>81</a:t>
            </a:fld>
            <a:endParaRPr lang="en-US" dirty="0"/>
          </a:p>
        </p:txBody>
      </p:sp>
    </p:spTree>
    <p:extLst>
      <p:ext uri="{BB962C8B-B14F-4D97-AF65-F5344CB8AC3E}">
        <p14:creationId xmlns:p14="http://schemas.microsoft.com/office/powerpoint/2010/main" val="623474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a:ln/>
        </p:spPr>
      </p:sp>
      <p:sp>
        <p:nvSpPr>
          <p:cNvPr id="460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dirty="0"/>
              <a:t>On June 25,2010, the FDA approved OraQuick rapid HCV testing.  This test is performed on whole blood and takes 20 mins. to perform – no lab equipment is needed.  This test is to be performed on the source patient.</a:t>
            </a:r>
          </a:p>
          <a:p>
            <a:r>
              <a:rPr lang="en-US" dirty="0"/>
              <a:t>OSHA is enforcing the use of rapid testing as part of post exposure medical follow up.</a:t>
            </a:r>
          </a:p>
        </p:txBody>
      </p:sp>
      <p:sp>
        <p:nvSpPr>
          <p:cNvPr id="4608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41B64E0-2BD9-4112-B187-180E351512A9}" type="slidenum">
              <a:rPr lang="en-US" sz="1200" smtClean="0">
                <a:latin typeface="Times New Roman" pitchFamily="18" charset="0"/>
              </a:rPr>
              <a:pPr/>
              <a:t>84</a:t>
            </a:fld>
            <a:endParaRPr lang="en-US" sz="1200" dirty="0">
              <a:latin typeface="Times New Roman" pitchFamily="18" charset="0"/>
            </a:endParaRPr>
          </a:p>
        </p:txBody>
      </p:sp>
    </p:spTree>
    <p:extLst>
      <p:ext uri="{BB962C8B-B14F-4D97-AF65-F5344CB8AC3E}">
        <p14:creationId xmlns:p14="http://schemas.microsoft.com/office/powerpoint/2010/main" val="2522853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6577" name="Rectangle 7"/>
          <p:cNvSpPr>
            <a:spLocks noGrp="1" noChangeArrowheads="1"/>
          </p:cNvSpPr>
          <p:nvPr>
            <p:ph type="sldNum" sz="quarter" idx="5"/>
          </p:nvPr>
        </p:nvSpPr>
        <p:spPr>
          <a:noFill/>
        </p:spPr>
        <p:txBody>
          <a:bodyPr/>
          <a:lstStyle/>
          <a:p>
            <a:fld id="{E9708113-4644-4531-8043-C365288F81E8}" type="slidenum">
              <a:rPr lang="en-US" smtClean="0"/>
              <a:pPr/>
              <a:t>85</a:t>
            </a:fld>
            <a:endParaRPr lang="en-US" dirty="0"/>
          </a:p>
        </p:txBody>
      </p:sp>
      <p:sp>
        <p:nvSpPr>
          <p:cNvPr id="1816578" name="Rectangle 2"/>
          <p:cNvSpPr>
            <a:spLocks noGrp="1" noRot="1" noChangeAspect="1" noChangeArrowheads="1" noTextEdit="1"/>
          </p:cNvSpPr>
          <p:nvPr>
            <p:ph type="sldImg"/>
          </p:nvPr>
        </p:nvSpPr>
        <p:spPr>
          <a:xfrm>
            <a:off x="411163" y="696913"/>
            <a:ext cx="6192837" cy="3484562"/>
          </a:xfrm>
          <a:ln cap="flat"/>
        </p:spPr>
      </p:sp>
      <p:sp>
        <p:nvSpPr>
          <p:cNvPr id="1816579" name="Rectangle 3"/>
          <p:cNvSpPr>
            <a:spLocks noGrp="1" noChangeArrowheads="1"/>
          </p:cNvSpPr>
          <p:nvPr>
            <p:ph type="body" idx="1"/>
          </p:nvPr>
        </p:nvSpPr>
        <p:spPr>
          <a:xfrm>
            <a:off x="933891" y="4416328"/>
            <a:ext cx="5142619" cy="4184455"/>
          </a:xfrm>
          <a:noFill/>
          <a:ln/>
        </p:spPr>
        <p:txBody>
          <a:bodyPr/>
          <a:lstStyle/>
          <a:p>
            <a:pPr>
              <a:spcBef>
                <a:spcPct val="0"/>
              </a:spcBef>
            </a:pPr>
            <a:r>
              <a:rPr lang="en-US" sz="2400" dirty="0"/>
              <a:t>The incubation period for HCV infection is between 6 - 7 weeks.</a:t>
            </a:r>
          </a:p>
        </p:txBody>
      </p:sp>
    </p:spTree>
    <p:extLst>
      <p:ext uri="{BB962C8B-B14F-4D97-AF65-F5344CB8AC3E}">
        <p14:creationId xmlns:p14="http://schemas.microsoft.com/office/powerpoint/2010/main" val="3608977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1" name="Rectangle 7"/>
          <p:cNvSpPr>
            <a:spLocks noGrp="1" noChangeArrowheads="1"/>
          </p:cNvSpPr>
          <p:nvPr>
            <p:ph type="sldNum" sz="quarter" idx="5"/>
          </p:nvPr>
        </p:nvSpPr>
        <p:spPr>
          <a:noFill/>
        </p:spPr>
        <p:txBody>
          <a:bodyPr/>
          <a:lstStyle/>
          <a:p>
            <a:fld id="{A28C3E68-6151-4DA2-A55C-7D8A0A66E21E}" type="slidenum">
              <a:rPr lang="en-US" smtClean="0"/>
              <a:pPr/>
              <a:t>87</a:t>
            </a:fld>
            <a:endParaRPr lang="en-US" dirty="0"/>
          </a:p>
        </p:txBody>
      </p:sp>
      <p:sp>
        <p:nvSpPr>
          <p:cNvPr id="1838082" name="Rectangle 2"/>
          <p:cNvSpPr>
            <a:spLocks noGrp="1" noRot="1" noChangeAspect="1" noChangeArrowheads="1" noTextEdit="1"/>
          </p:cNvSpPr>
          <p:nvPr>
            <p:ph type="sldImg"/>
          </p:nvPr>
        </p:nvSpPr>
        <p:spPr>
          <a:xfrm>
            <a:off x="411163" y="696913"/>
            <a:ext cx="6196012" cy="3486150"/>
          </a:xfrm>
          <a:ln/>
        </p:spPr>
      </p:sp>
      <p:sp>
        <p:nvSpPr>
          <p:cNvPr id="1838083" name="Rectangle 3"/>
          <p:cNvSpPr>
            <a:spLocks noGrp="1" noChangeArrowheads="1"/>
          </p:cNvSpPr>
          <p:nvPr>
            <p:ph type="body" idx="1"/>
          </p:nvPr>
        </p:nvSpPr>
        <p:spPr>
          <a:xfrm>
            <a:off x="933891" y="4416328"/>
            <a:ext cx="5142619" cy="4182919"/>
          </a:xfrm>
          <a:noFill/>
          <a:ln/>
        </p:spPr>
        <p:txBody>
          <a:bodyPr/>
          <a:lstStyle/>
          <a:p>
            <a:pPr eaLnBrk="1" hangingPunct="1"/>
            <a:r>
              <a:rPr lang="en-US" dirty="0"/>
              <a:t>Research on this approach began in Germany at the University of Hanover.  In their research showed that people treated within three months to six months successfully cleared the virus and did not develop chronic infection. Treatment included interferon alfa-2 for one month, followed by five weeks of drug given 3x a week. At six months follow-up almost all of the patients cleared the virus.</a:t>
            </a:r>
          </a:p>
          <a:p>
            <a:pPr eaLnBrk="1" hangingPunct="1"/>
            <a:r>
              <a:rPr lang="en-US" dirty="0"/>
              <a:t>	A second study was conducted in France and the results were published in May, 2006.  In this study, the objective was to evaluate the efficacy and tolerability of a 24 week course of pegylated interferon alfa 2a (PegIFNa2a) and Ribavirin for the treatment of HCV in HIV-infected persons.  Diagnosis was made using HCV-RNA.  Treatment was started 12 weeks after diagnosis.  All patients in the study have genotype 3 infection.  Although this was a small study group (25), there was sustained viral response 24 weeks after treatment </a:t>
            </a:r>
          </a:p>
        </p:txBody>
      </p:sp>
    </p:spTree>
    <p:extLst>
      <p:ext uri="{BB962C8B-B14F-4D97-AF65-F5344CB8AC3E}">
        <p14:creationId xmlns:p14="http://schemas.microsoft.com/office/powerpoint/2010/main" val="2526758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73" name="Slide Image Placeholder 1"/>
          <p:cNvSpPr>
            <a:spLocks noGrp="1" noRot="1" noChangeAspect="1" noTextEdit="1"/>
          </p:cNvSpPr>
          <p:nvPr>
            <p:ph type="sldImg"/>
          </p:nvPr>
        </p:nvSpPr>
        <p:spPr>
          <a:ln/>
        </p:spPr>
      </p:sp>
      <p:sp>
        <p:nvSpPr>
          <p:cNvPr id="1846274" name="Notes Placeholder 2"/>
          <p:cNvSpPr>
            <a:spLocks noGrp="1"/>
          </p:cNvSpPr>
          <p:nvPr>
            <p:ph type="body" idx="1"/>
          </p:nvPr>
        </p:nvSpPr>
        <p:spPr>
          <a:noFill/>
          <a:ln/>
        </p:spPr>
        <p:txBody>
          <a:bodyPr/>
          <a:lstStyle/>
          <a:p>
            <a:endParaRPr lang="en-US" dirty="0"/>
          </a:p>
        </p:txBody>
      </p:sp>
      <p:sp>
        <p:nvSpPr>
          <p:cNvPr id="1846275" name="Slide Number Placeholder 3"/>
          <p:cNvSpPr>
            <a:spLocks noGrp="1"/>
          </p:cNvSpPr>
          <p:nvPr>
            <p:ph type="sldNum" sz="quarter" idx="5"/>
          </p:nvPr>
        </p:nvSpPr>
        <p:spPr>
          <a:noFill/>
        </p:spPr>
        <p:txBody>
          <a:bodyPr/>
          <a:lstStyle/>
          <a:p>
            <a:fld id="{AE6AAD24-F349-4220-8062-F11667C2084D}" type="slidenum">
              <a:rPr lang="en-US" smtClean="0"/>
              <a:pPr/>
              <a:t>88</a:t>
            </a:fld>
            <a:endParaRPr lang="en-US" dirty="0"/>
          </a:p>
        </p:txBody>
      </p:sp>
    </p:spTree>
    <p:extLst>
      <p:ext uri="{BB962C8B-B14F-4D97-AF65-F5344CB8AC3E}">
        <p14:creationId xmlns:p14="http://schemas.microsoft.com/office/powerpoint/2010/main" val="2560505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89" name="Rectangle 7"/>
          <p:cNvSpPr>
            <a:spLocks noGrp="1" noChangeArrowheads="1"/>
          </p:cNvSpPr>
          <p:nvPr>
            <p:ph type="sldNum" sz="quarter" idx="5"/>
          </p:nvPr>
        </p:nvSpPr>
        <p:spPr>
          <a:noFill/>
        </p:spPr>
        <p:txBody>
          <a:bodyPr/>
          <a:lstStyle/>
          <a:p>
            <a:fld id="{02047D70-24AE-4A1A-B1E4-21DC2E5A7F12}" type="slidenum">
              <a:rPr lang="en-US" smtClean="0"/>
              <a:pPr/>
              <a:t>90</a:t>
            </a:fld>
            <a:endParaRPr lang="en-US" dirty="0"/>
          </a:p>
        </p:txBody>
      </p:sp>
      <p:sp>
        <p:nvSpPr>
          <p:cNvPr id="1676290" name="Rectangle 2"/>
          <p:cNvSpPr>
            <a:spLocks noGrp="1" noRot="1" noChangeAspect="1" noChangeArrowheads="1" noTextEdit="1"/>
          </p:cNvSpPr>
          <p:nvPr>
            <p:ph type="sldImg"/>
          </p:nvPr>
        </p:nvSpPr>
        <p:spPr>
          <a:xfrm>
            <a:off x="411163" y="696913"/>
            <a:ext cx="6196012" cy="3486150"/>
          </a:xfrm>
          <a:ln/>
        </p:spPr>
      </p:sp>
      <p:sp>
        <p:nvSpPr>
          <p:cNvPr id="1676291" name="Rectangle 3"/>
          <p:cNvSpPr>
            <a:spLocks noGrp="1" noChangeArrowheads="1"/>
          </p:cNvSpPr>
          <p:nvPr>
            <p:ph type="body" idx="1"/>
          </p:nvPr>
        </p:nvSpPr>
        <p:spPr>
          <a:xfrm>
            <a:off x="933891" y="4416328"/>
            <a:ext cx="5142619" cy="4182919"/>
          </a:xfrm>
          <a:noFill/>
          <a:ln/>
        </p:spPr>
        <p:txBody>
          <a:bodyPr/>
          <a:lstStyle/>
          <a:p>
            <a:pPr eaLnBrk="1" hangingPunct="1"/>
            <a:r>
              <a:rPr lang="en-US" dirty="0"/>
              <a:t>The Department of Health and Human Services has granted a waiver to laboratories that are not CLIA approved to conduct rapid HIV testing for the tests listed on the slide when testing is performed using whole blood. This means that a physician office with a lab can offer this testing as long as they follow the FDA required instructions. This will make testing the source patient easier. </a:t>
            </a:r>
          </a:p>
          <a:p>
            <a:pPr eaLnBrk="1" hangingPunct="1"/>
            <a:r>
              <a:rPr lang="en-US" dirty="0"/>
              <a:t>This testing is being conducted in HIV testing sites across the country.</a:t>
            </a:r>
          </a:p>
        </p:txBody>
      </p:sp>
    </p:spTree>
    <p:extLst>
      <p:ext uri="{BB962C8B-B14F-4D97-AF65-F5344CB8AC3E}">
        <p14:creationId xmlns:p14="http://schemas.microsoft.com/office/powerpoint/2010/main" val="2475626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29" name="Rectangle 7"/>
          <p:cNvSpPr>
            <a:spLocks noGrp="1" noChangeArrowheads="1"/>
          </p:cNvSpPr>
          <p:nvPr>
            <p:ph type="sldNum" sz="quarter" idx="5"/>
          </p:nvPr>
        </p:nvSpPr>
        <p:spPr>
          <a:noFill/>
        </p:spPr>
        <p:txBody>
          <a:bodyPr/>
          <a:lstStyle/>
          <a:p>
            <a:fld id="{F959D3D0-50EF-44A4-8481-7FEA48EC0076}" type="slidenum">
              <a:rPr lang="en-US" smtClean="0"/>
              <a:pPr/>
              <a:t>92</a:t>
            </a:fld>
            <a:endParaRPr lang="en-US" dirty="0"/>
          </a:p>
        </p:txBody>
      </p:sp>
      <p:sp>
        <p:nvSpPr>
          <p:cNvPr id="1686530" name="Rectangle 2"/>
          <p:cNvSpPr>
            <a:spLocks noGrp="1" noRot="1" noChangeAspect="1" noChangeArrowheads="1" noTextEdit="1"/>
          </p:cNvSpPr>
          <p:nvPr>
            <p:ph type="sldImg"/>
          </p:nvPr>
        </p:nvSpPr>
        <p:spPr>
          <a:ln cap="flat"/>
        </p:spPr>
      </p:sp>
      <p:sp>
        <p:nvSpPr>
          <p:cNvPr id="1686531"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10041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5" name="Slide Image Placeholder 1"/>
          <p:cNvSpPr>
            <a:spLocks noGrp="1" noRot="1" noChangeAspect="1" noTextEdit="1"/>
          </p:cNvSpPr>
          <p:nvPr>
            <p:ph type="sldImg"/>
          </p:nvPr>
        </p:nvSpPr>
        <p:spPr>
          <a:ln/>
        </p:spPr>
      </p:sp>
      <p:sp>
        <p:nvSpPr>
          <p:cNvPr id="850946" name="Notes Placeholder 2"/>
          <p:cNvSpPr>
            <a:spLocks noGrp="1"/>
          </p:cNvSpPr>
          <p:nvPr>
            <p:ph type="body" idx="1"/>
          </p:nvPr>
        </p:nvSpPr>
        <p:spPr>
          <a:noFill/>
          <a:ln/>
        </p:spPr>
        <p:txBody>
          <a:bodyPr/>
          <a:lstStyle/>
          <a:p>
            <a:endParaRPr lang="en-US" dirty="0"/>
          </a:p>
        </p:txBody>
      </p:sp>
      <p:sp>
        <p:nvSpPr>
          <p:cNvPr id="850947" name="Slide Number Placeholder 3"/>
          <p:cNvSpPr>
            <a:spLocks noGrp="1"/>
          </p:cNvSpPr>
          <p:nvPr>
            <p:ph type="sldNum" sz="quarter" idx="5"/>
          </p:nvPr>
        </p:nvSpPr>
        <p:spPr>
          <a:noFill/>
        </p:spPr>
        <p:txBody>
          <a:bodyPr/>
          <a:lstStyle/>
          <a:p>
            <a:fld id="{1A884EFF-16F5-4929-872D-0057B7FC9A2F}" type="slidenum">
              <a:rPr lang="en-US" smtClean="0"/>
              <a:pPr/>
              <a:t>17</a:t>
            </a:fld>
            <a:endParaRPr lang="en-US" dirty="0"/>
          </a:p>
        </p:txBody>
      </p:sp>
    </p:spTree>
    <p:extLst>
      <p:ext uri="{BB962C8B-B14F-4D97-AF65-F5344CB8AC3E}">
        <p14:creationId xmlns:p14="http://schemas.microsoft.com/office/powerpoint/2010/main" val="2425353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3" name="Slide Image Placeholder 1"/>
          <p:cNvSpPr>
            <a:spLocks noGrp="1" noRot="1" noChangeAspect="1" noTextEdit="1"/>
          </p:cNvSpPr>
          <p:nvPr>
            <p:ph type="sldImg"/>
          </p:nvPr>
        </p:nvSpPr>
        <p:spPr>
          <a:ln/>
        </p:spPr>
      </p:sp>
      <p:sp>
        <p:nvSpPr>
          <p:cNvPr id="1692674" name="Notes Placeholder 2"/>
          <p:cNvSpPr>
            <a:spLocks noGrp="1"/>
          </p:cNvSpPr>
          <p:nvPr>
            <p:ph type="body" idx="1"/>
          </p:nvPr>
        </p:nvSpPr>
        <p:spPr>
          <a:noFill/>
          <a:ln/>
        </p:spPr>
        <p:txBody>
          <a:bodyPr/>
          <a:lstStyle/>
          <a:p>
            <a:endParaRPr lang="en-US" dirty="0"/>
          </a:p>
        </p:txBody>
      </p:sp>
      <p:sp>
        <p:nvSpPr>
          <p:cNvPr id="1692675" name="Slide Number Placeholder 3"/>
          <p:cNvSpPr>
            <a:spLocks noGrp="1"/>
          </p:cNvSpPr>
          <p:nvPr>
            <p:ph type="sldNum" sz="quarter" idx="5"/>
          </p:nvPr>
        </p:nvSpPr>
        <p:spPr>
          <a:noFill/>
        </p:spPr>
        <p:txBody>
          <a:bodyPr/>
          <a:lstStyle/>
          <a:p>
            <a:fld id="{C8788503-7CC3-4238-BB99-C25FD42B044D}" type="slidenum">
              <a:rPr lang="en-US" smtClean="0"/>
              <a:pPr/>
              <a:t>93</a:t>
            </a:fld>
            <a:endParaRPr lang="en-US" dirty="0"/>
          </a:p>
        </p:txBody>
      </p:sp>
    </p:spTree>
    <p:extLst>
      <p:ext uri="{BB962C8B-B14F-4D97-AF65-F5344CB8AC3E}">
        <p14:creationId xmlns:p14="http://schemas.microsoft.com/office/powerpoint/2010/main" val="1439853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3D8AF-1B1C-43BD-8809-7CE4EE93D09D}" type="slidenum">
              <a:rPr lang="en-US" smtClean="0"/>
              <a:t>95</a:t>
            </a:fld>
            <a:endParaRPr lang="en-US" dirty="0"/>
          </a:p>
        </p:txBody>
      </p:sp>
    </p:spTree>
    <p:extLst>
      <p:ext uri="{BB962C8B-B14F-4D97-AF65-F5344CB8AC3E}">
        <p14:creationId xmlns:p14="http://schemas.microsoft.com/office/powerpoint/2010/main" val="2553526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7" name="Slide Image Placeholder 1"/>
          <p:cNvSpPr>
            <a:spLocks noGrp="1" noRot="1" noChangeAspect="1" noTextEdit="1"/>
          </p:cNvSpPr>
          <p:nvPr>
            <p:ph type="sldImg"/>
          </p:nvPr>
        </p:nvSpPr>
        <p:spPr>
          <a:ln/>
        </p:spPr>
      </p:sp>
      <p:sp>
        <p:nvSpPr>
          <p:cNvPr id="1714178" name="Notes Placeholder 2"/>
          <p:cNvSpPr>
            <a:spLocks noGrp="1"/>
          </p:cNvSpPr>
          <p:nvPr>
            <p:ph type="body" idx="1"/>
          </p:nvPr>
        </p:nvSpPr>
        <p:spPr>
          <a:noFill/>
          <a:ln/>
        </p:spPr>
        <p:txBody>
          <a:bodyPr/>
          <a:lstStyle/>
          <a:p>
            <a:endParaRPr lang="en-US" dirty="0"/>
          </a:p>
        </p:txBody>
      </p:sp>
      <p:sp>
        <p:nvSpPr>
          <p:cNvPr id="1714179" name="Slide Number Placeholder 3"/>
          <p:cNvSpPr>
            <a:spLocks noGrp="1"/>
          </p:cNvSpPr>
          <p:nvPr>
            <p:ph type="sldNum" sz="quarter" idx="5"/>
          </p:nvPr>
        </p:nvSpPr>
        <p:spPr>
          <a:noFill/>
        </p:spPr>
        <p:txBody>
          <a:bodyPr/>
          <a:lstStyle/>
          <a:p>
            <a:fld id="{91815539-6177-4A9C-BEBC-D331C7457353}" type="slidenum">
              <a:rPr lang="en-US" smtClean="0"/>
              <a:pPr/>
              <a:t>97</a:t>
            </a:fld>
            <a:endParaRPr lang="en-US" dirty="0"/>
          </a:p>
        </p:txBody>
      </p:sp>
    </p:spTree>
    <p:extLst>
      <p:ext uri="{BB962C8B-B14F-4D97-AF65-F5344CB8AC3E}">
        <p14:creationId xmlns:p14="http://schemas.microsoft.com/office/powerpoint/2010/main" val="2859418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3" name="Rectangle 7"/>
          <p:cNvSpPr>
            <a:spLocks noGrp="1" noChangeArrowheads="1"/>
          </p:cNvSpPr>
          <p:nvPr>
            <p:ph type="sldNum" sz="quarter" idx="5"/>
          </p:nvPr>
        </p:nvSpPr>
        <p:spPr>
          <a:noFill/>
        </p:spPr>
        <p:txBody>
          <a:bodyPr/>
          <a:lstStyle/>
          <a:p>
            <a:fld id="{E97F9893-044C-4C70-BCB6-5822FB95D86D}" type="slidenum">
              <a:rPr lang="en-US" smtClean="0"/>
              <a:pPr/>
              <a:t>99</a:t>
            </a:fld>
            <a:endParaRPr lang="en-US" dirty="0"/>
          </a:p>
        </p:txBody>
      </p:sp>
      <p:sp>
        <p:nvSpPr>
          <p:cNvPr id="1718274" name="Rectangle 2"/>
          <p:cNvSpPr>
            <a:spLocks noGrp="1" noRot="1" noChangeAspect="1" noChangeArrowheads="1" noTextEdit="1"/>
          </p:cNvSpPr>
          <p:nvPr>
            <p:ph type="sldImg"/>
          </p:nvPr>
        </p:nvSpPr>
        <p:spPr>
          <a:ln cap="flat"/>
        </p:spPr>
      </p:sp>
      <p:sp>
        <p:nvSpPr>
          <p:cNvPr id="1718275"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3625454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09" name="Rectangle 7"/>
          <p:cNvSpPr>
            <a:spLocks noGrp="1" noChangeArrowheads="1"/>
          </p:cNvSpPr>
          <p:nvPr>
            <p:ph type="sldNum" sz="quarter" idx="5"/>
          </p:nvPr>
        </p:nvSpPr>
        <p:spPr>
          <a:noFill/>
        </p:spPr>
        <p:txBody>
          <a:bodyPr/>
          <a:lstStyle/>
          <a:p>
            <a:fld id="{8A4DB6B9-9561-486A-A34F-09776597872F}" type="slidenum">
              <a:rPr lang="en-US" smtClean="0"/>
              <a:pPr/>
              <a:t>102</a:t>
            </a:fld>
            <a:endParaRPr lang="en-US" dirty="0"/>
          </a:p>
        </p:txBody>
      </p:sp>
      <p:sp>
        <p:nvSpPr>
          <p:cNvPr id="1860610" name="Rectangle 2"/>
          <p:cNvSpPr>
            <a:spLocks noGrp="1" noRot="1" noChangeAspect="1" noChangeArrowheads="1" noTextEdit="1"/>
          </p:cNvSpPr>
          <p:nvPr>
            <p:ph type="sldImg"/>
          </p:nvPr>
        </p:nvSpPr>
        <p:spPr>
          <a:ln cap="flat"/>
        </p:spPr>
      </p:sp>
      <p:sp>
        <p:nvSpPr>
          <p:cNvPr id="1860611"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730905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1" name="Rectangle 7"/>
          <p:cNvSpPr>
            <a:spLocks noGrp="1" noChangeArrowheads="1"/>
          </p:cNvSpPr>
          <p:nvPr>
            <p:ph type="sldNum" sz="quarter" idx="5"/>
          </p:nvPr>
        </p:nvSpPr>
        <p:spPr>
          <a:noFill/>
        </p:spPr>
        <p:txBody>
          <a:bodyPr/>
          <a:lstStyle/>
          <a:p>
            <a:fld id="{9D760C0D-3ED4-4455-AEE7-3365DE83AA4C}" type="slidenum">
              <a:rPr lang="en-US" smtClean="0"/>
              <a:pPr/>
              <a:t>107</a:t>
            </a:fld>
            <a:endParaRPr lang="en-US" dirty="0"/>
          </a:p>
        </p:txBody>
      </p:sp>
      <p:sp>
        <p:nvSpPr>
          <p:cNvPr id="1367042" name="Rectangle 2"/>
          <p:cNvSpPr>
            <a:spLocks noGrp="1" noRot="1" noChangeAspect="1" noChangeArrowheads="1" noTextEdit="1"/>
          </p:cNvSpPr>
          <p:nvPr>
            <p:ph type="sldImg"/>
          </p:nvPr>
        </p:nvSpPr>
        <p:spPr>
          <a:ln cap="flat"/>
        </p:spPr>
      </p:sp>
      <p:sp>
        <p:nvSpPr>
          <p:cNvPr id="1367043"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062446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7" name="Rectangle 7"/>
          <p:cNvSpPr>
            <a:spLocks noGrp="1" noChangeArrowheads="1"/>
          </p:cNvSpPr>
          <p:nvPr>
            <p:ph type="sldNum" sz="quarter" idx="5"/>
          </p:nvPr>
        </p:nvSpPr>
        <p:spPr>
          <a:noFill/>
        </p:spPr>
        <p:txBody>
          <a:bodyPr/>
          <a:lstStyle/>
          <a:p>
            <a:fld id="{38983734-74BA-4EE2-9820-8D4B7F3BB18C}" type="slidenum">
              <a:rPr lang="en-US" smtClean="0"/>
              <a:pPr/>
              <a:t>108</a:t>
            </a:fld>
            <a:endParaRPr lang="en-US" dirty="0"/>
          </a:p>
        </p:txBody>
      </p:sp>
      <p:sp>
        <p:nvSpPr>
          <p:cNvPr id="1386498" name="Rectangle 2"/>
          <p:cNvSpPr>
            <a:spLocks noGrp="1" noRot="1" noChangeAspect="1" noChangeArrowheads="1" noTextEdit="1"/>
          </p:cNvSpPr>
          <p:nvPr>
            <p:ph type="sldImg"/>
          </p:nvPr>
        </p:nvSpPr>
        <p:spPr>
          <a:xfrm>
            <a:off x="411163" y="696913"/>
            <a:ext cx="6196012" cy="3486150"/>
          </a:xfrm>
          <a:ln/>
        </p:spPr>
      </p:sp>
      <p:sp>
        <p:nvSpPr>
          <p:cNvPr id="1386499" name="Rectangle 3"/>
          <p:cNvSpPr>
            <a:spLocks noGrp="1" noChangeArrowheads="1"/>
          </p:cNvSpPr>
          <p:nvPr>
            <p:ph type="body" idx="1"/>
          </p:nvPr>
        </p:nvSpPr>
        <p:spPr>
          <a:xfrm>
            <a:off x="933891" y="4416328"/>
            <a:ext cx="5142619" cy="4182919"/>
          </a:xfrm>
          <a:noFill/>
          <a:ln/>
        </p:spPr>
        <p:txBody>
          <a:bodyPr/>
          <a:lstStyle/>
          <a:p>
            <a:pPr eaLnBrk="1" hangingPunct="1"/>
            <a:r>
              <a:rPr lang="en-US" dirty="0"/>
              <a:t> The factors for exposure remain unchanged.  TB is still not a highly communicable disease.</a:t>
            </a:r>
          </a:p>
          <a:p>
            <a:pPr eaLnBrk="1" hangingPunct="1"/>
            <a:endParaRPr lang="en-US" dirty="0"/>
          </a:p>
          <a:p>
            <a:pPr eaLnBrk="1" hangingPunct="1"/>
            <a:r>
              <a:rPr lang="en-US" dirty="0"/>
              <a:t>Most healthy persons immune systems fight off the disease.</a:t>
            </a:r>
          </a:p>
        </p:txBody>
      </p:sp>
    </p:spTree>
    <p:extLst>
      <p:ext uri="{BB962C8B-B14F-4D97-AF65-F5344CB8AC3E}">
        <p14:creationId xmlns:p14="http://schemas.microsoft.com/office/powerpoint/2010/main" val="2156244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3F4F93-5743-460A-87CD-7CC56301E1CD}" type="slidenum">
              <a:rPr lang="en-US" smtClean="0"/>
              <a:pPr>
                <a:defRPr/>
              </a:pPr>
              <a:t>111</a:t>
            </a:fld>
            <a:endParaRPr lang="en-US" dirty="0"/>
          </a:p>
        </p:txBody>
      </p:sp>
    </p:spTree>
    <p:extLst>
      <p:ext uri="{BB962C8B-B14F-4D97-AF65-F5344CB8AC3E}">
        <p14:creationId xmlns:p14="http://schemas.microsoft.com/office/powerpoint/2010/main" val="3363721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1" name="Rectangle 7"/>
          <p:cNvSpPr>
            <a:spLocks noGrp="1" noChangeArrowheads="1"/>
          </p:cNvSpPr>
          <p:nvPr>
            <p:ph type="sldNum" sz="quarter" idx="5"/>
          </p:nvPr>
        </p:nvSpPr>
        <p:spPr>
          <a:noFill/>
        </p:spPr>
        <p:txBody>
          <a:bodyPr/>
          <a:lstStyle/>
          <a:p>
            <a:fld id="{2FD3C83C-67D4-41AF-B4B3-A76050A9EBB9}" type="slidenum">
              <a:rPr lang="en-US" smtClean="0"/>
              <a:pPr/>
              <a:t>112</a:t>
            </a:fld>
            <a:endParaRPr lang="en-US" dirty="0"/>
          </a:p>
        </p:txBody>
      </p:sp>
      <p:sp>
        <p:nvSpPr>
          <p:cNvPr id="1454082" name="Rectangle 2"/>
          <p:cNvSpPr>
            <a:spLocks noGrp="1" noRot="1" noChangeAspect="1" noChangeArrowheads="1" noTextEdit="1"/>
          </p:cNvSpPr>
          <p:nvPr>
            <p:ph type="sldImg"/>
          </p:nvPr>
        </p:nvSpPr>
        <p:spPr>
          <a:ln cap="flat"/>
        </p:spPr>
      </p:sp>
      <p:sp>
        <p:nvSpPr>
          <p:cNvPr id="1454083"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475608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5" name="Rectangle 7"/>
          <p:cNvSpPr>
            <a:spLocks noGrp="1" noChangeArrowheads="1"/>
          </p:cNvSpPr>
          <p:nvPr>
            <p:ph type="sldNum" sz="quarter" idx="5"/>
          </p:nvPr>
        </p:nvSpPr>
        <p:spPr>
          <a:noFill/>
        </p:spPr>
        <p:txBody>
          <a:bodyPr/>
          <a:lstStyle/>
          <a:p>
            <a:fld id="{934AE052-5525-46E0-960C-077AEE6AE48B}" type="slidenum">
              <a:rPr lang="en-US" smtClean="0"/>
              <a:pPr/>
              <a:t>114</a:t>
            </a:fld>
            <a:endParaRPr lang="en-US" dirty="0"/>
          </a:p>
        </p:txBody>
      </p:sp>
      <p:sp>
        <p:nvSpPr>
          <p:cNvPr id="1465346" name="Rectangle 2"/>
          <p:cNvSpPr>
            <a:spLocks noGrp="1" noRot="1" noChangeAspect="1" noChangeArrowheads="1" noTextEdit="1"/>
          </p:cNvSpPr>
          <p:nvPr>
            <p:ph type="sldImg"/>
          </p:nvPr>
        </p:nvSpPr>
        <p:spPr>
          <a:ln cap="flat"/>
        </p:spPr>
      </p:sp>
      <p:sp>
        <p:nvSpPr>
          <p:cNvPr id="1465347"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35548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1" name="Rectangle 7"/>
          <p:cNvSpPr>
            <a:spLocks noGrp="1" noChangeArrowheads="1"/>
          </p:cNvSpPr>
          <p:nvPr>
            <p:ph type="sldNum" sz="quarter" idx="5"/>
          </p:nvPr>
        </p:nvSpPr>
        <p:spPr>
          <a:noFill/>
        </p:spPr>
        <p:txBody>
          <a:bodyPr/>
          <a:lstStyle/>
          <a:p>
            <a:fld id="{F8C173CF-FCDF-43C7-BC47-B6BF24A47ACB}" type="slidenum">
              <a:rPr lang="en-US" smtClean="0"/>
              <a:pPr/>
              <a:t>32</a:t>
            </a:fld>
            <a:endParaRPr lang="en-US" dirty="0"/>
          </a:p>
        </p:txBody>
      </p:sp>
      <p:sp>
        <p:nvSpPr>
          <p:cNvPr id="855042" name="Rectangle 2"/>
          <p:cNvSpPr>
            <a:spLocks noGrp="1" noRot="1" noChangeAspect="1" noChangeArrowheads="1" noTextEdit="1"/>
          </p:cNvSpPr>
          <p:nvPr>
            <p:ph type="sldImg"/>
          </p:nvPr>
        </p:nvSpPr>
        <p:spPr>
          <a:ln cap="flat"/>
        </p:spPr>
      </p:sp>
      <p:sp>
        <p:nvSpPr>
          <p:cNvPr id="855043"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3541143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3" name="Rectangle 7"/>
          <p:cNvSpPr>
            <a:spLocks noGrp="1" noChangeArrowheads="1"/>
          </p:cNvSpPr>
          <p:nvPr>
            <p:ph type="sldNum" sz="quarter" idx="5"/>
          </p:nvPr>
        </p:nvSpPr>
        <p:spPr>
          <a:noFill/>
        </p:spPr>
        <p:txBody>
          <a:bodyPr/>
          <a:lstStyle/>
          <a:p>
            <a:fld id="{082FC900-B792-4D6C-A578-D6DC2C177F1A}" type="slidenum">
              <a:rPr lang="en-US" smtClean="0"/>
              <a:pPr/>
              <a:t>115</a:t>
            </a:fld>
            <a:endParaRPr lang="en-US" dirty="0"/>
          </a:p>
        </p:txBody>
      </p:sp>
      <p:sp>
        <p:nvSpPr>
          <p:cNvPr id="1472514" name="Rectangle 2"/>
          <p:cNvSpPr>
            <a:spLocks noGrp="1" noRot="1" noChangeAspect="1" noChangeArrowheads="1" noTextEdit="1"/>
          </p:cNvSpPr>
          <p:nvPr>
            <p:ph type="sldImg"/>
          </p:nvPr>
        </p:nvSpPr>
        <p:spPr>
          <a:ln cap="flat"/>
        </p:spPr>
      </p:sp>
      <p:sp>
        <p:nvSpPr>
          <p:cNvPr id="1472515"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4207290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3" name="Rectangle 7"/>
          <p:cNvSpPr>
            <a:spLocks noGrp="1" noChangeArrowheads="1"/>
          </p:cNvSpPr>
          <p:nvPr>
            <p:ph type="sldNum" sz="quarter" idx="5"/>
          </p:nvPr>
        </p:nvSpPr>
        <p:spPr>
          <a:noFill/>
        </p:spPr>
        <p:txBody>
          <a:bodyPr/>
          <a:lstStyle/>
          <a:p>
            <a:fld id="{3D0280D3-6E3D-47BF-BF8C-DA8D151ECF08}" type="slidenum">
              <a:rPr lang="en-US" smtClean="0"/>
              <a:pPr/>
              <a:t>119</a:t>
            </a:fld>
            <a:endParaRPr lang="en-US" dirty="0"/>
          </a:p>
        </p:txBody>
      </p:sp>
      <p:sp>
        <p:nvSpPr>
          <p:cNvPr id="1498114" name="Rectangle 2"/>
          <p:cNvSpPr>
            <a:spLocks noGrp="1" noRot="1" noChangeAspect="1" noChangeArrowheads="1" noTextEdit="1"/>
          </p:cNvSpPr>
          <p:nvPr>
            <p:ph type="sldImg"/>
          </p:nvPr>
        </p:nvSpPr>
        <p:spPr>
          <a:ln cap="flat"/>
        </p:spPr>
      </p:sp>
      <p:sp>
        <p:nvSpPr>
          <p:cNvPr id="1498115"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071757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3" name="Rectangle 7"/>
          <p:cNvSpPr>
            <a:spLocks noGrp="1" noChangeArrowheads="1"/>
          </p:cNvSpPr>
          <p:nvPr>
            <p:ph type="sldNum" sz="quarter" idx="5"/>
          </p:nvPr>
        </p:nvSpPr>
        <p:spPr>
          <a:noFill/>
        </p:spPr>
        <p:txBody>
          <a:bodyPr/>
          <a:lstStyle/>
          <a:p>
            <a:fld id="{502F37DA-52D4-4DBE-AEE5-E7B9D9771A52}" type="slidenum">
              <a:rPr lang="en-US" smtClean="0"/>
              <a:pPr/>
              <a:t>122</a:t>
            </a:fld>
            <a:endParaRPr lang="en-US" dirty="0"/>
          </a:p>
        </p:txBody>
      </p:sp>
      <p:sp>
        <p:nvSpPr>
          <p:cNvPr id="1508354" name="Rectangle 2"/>
          <p:cNvSpPr>
            <a:spLocks noGrp="1" noRot="1" noChangeAspect="1" noChangeArrowheads="1" noTextEdit="1"/>
          </p:cNvSpPr>
          <p:nvPr>
            <p:ph type="sldImg"/>
          </p:nvPr>
        </p:nvSpPr>
        <p:spPr>
          <a:ln cap="flat"/>
        </p:spPr>
      </p:sp>
      <p:sp>
        <p:nvSpPr>
          <p:cNvPr id="1508355"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34401860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5" name="Rectangle 7"/>
          <p:cNvSpPr>
            <a:spLocks noGrp="1" noChangeArrowheads="1"/>
          </p:cNvSpPr>
          <p:nvPr>
            <p:ph type="sldNum" sz="quarter" idx="5"/>
          </p:nvPr>
        </p:nvSpPr>
        <p:spPr>
          <a:noFill/>
        </p:spPr>
        <p:txBody>
          <a:bodyPr/>
          <a:lstStyle/>
          <a:p>
            <a:fld id="{DEC4F9D3-80ED-4511-8244-92C303A4E962}" type="slidenum">
              <a:rPr lang="en-US" smtClean="0"/>
              <a:pPr/>
              <a:t>124</a:t>
            </a:fld>
            <a:endParaRPr lang="en-US" dirty="0"/>
          </a:p>
        </p:txBody>
      </p:sp>
      <p:sp>
        <p:nvSpPr>
          <p:cNvPr id="1480706" name="Rectangle 2"/>
          <p:cNvSpPr>
            <a:spLocks noGrp="1" noRot="1" noChangeAspect="1" noChangeArrowheads="1" noTextEdit="1"/>
          </p:cNvSpPr>
          <p:nvPr>
            <p:ph type="sldImg"/>
          </p:nvPr>
        </p:nvSpPr>
        <p:spPr>
          <a:ln cap="flat"/>
        </p:spPr>
      </p:sp>
      <p:sp>
        <p:nvSpPr>
          <p:cNvPr id="1480707"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222562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825" name="Rectangle 7"/>
          <p:cNvSpPr>
            <a:spLocks noGrp="1" noChangeArrowheads="1"/>
          </p:cNvSpPr>
          <p:nvPr>
            <p:ph type="sldNum" sz="quarter" idx="5"/>
          </p:nvPr>
        </p:nvSpPr>
        <p:spPr>
          <a:noFill/>
        </p:spPr>
        <p:txBody>
          <a:bodyPr/>
          <a:lstStyle/>
          <a:p>
            <a:fld id="{7668E479-7352-4DD6-8797-69D4B12F88B2}" type="slidenum">
              <a:rPr lang="en-US" smtClean="0"/>
              <a:pPr/>
              <a:t>125</a:t>
            </a:fld>
            <a:endParaRPr lang="en-US" dirty="0"/>
          </a:p>
        </p:txBody>
      </p:sp>
      <p:sp>
        <p:nvSpPr>
          <p:cNvPr id="1485826" name="Rectangle 2"/>
          <p:cNvSpPr>
            <a:spLocks noGrp="1" noRot="1" noChangeAspect="1" noChangeArrowheads="1" noTextEdit="1"/>
          </p:cNvSpPr>
          <p:nvPr>
            <p:ph type="sldImg"/>
          </p:nvPr>
        </p:nvSpPr>
        <p:spPr>
          <a:ln cap="flat"/>
        </p:spPr>
      </p:sp>
      <p:sp>
        <p:nvSpPr>
          <p:cNvPr id="1485827" name="Rectangle 3"/>
          <p:cNvSpPr>
            <a:spLocks noGrp="1" noChangeArrowheads="1"/>
          </p:cNvSpPr>
          <p:nvPr>
            <p:ph type="body" idx="1"/>
          </p:nvPr>
        </p:nvSpPr>
        <p:spPr>
          <a:noFill/>
          <a:ln/>
        </p:spPr>
        <p:txBody>
          <a:bodyPr/>
          <a:lstStyle/>
          <a:p>
            <a:pPr latinLnBrk="1"/>
            <a:r>
              <a:rPr lang="en-US" dirty="0"/>
              <a:t>Less contagious than measles</a:t>
            </a:r>
          </a:p>
        </p:txBody>
      </p:sp>
    </p:spTree>
    <p:extLst>
      <p:ext uri="{BB962C8B-B14F-4D97-AF65-F5344CB8AC3E}">
        <p14:creationId xmlns:p14="http://schemas.microsoft.com/office/powerpoint/2010/main" val="1330046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7" name="Rectangle 7"/>
          <p:cNvSpPr>
            <a:spLocks noGrp="1" noChangeArrowheads="1"/>
          </p:cNvSpPr>
          <p:nvPr>
            <p:ph type="sldNum" sz="quarter" idx="5"/>
          </p:nvPr>
        </p:nvSpPr>
        <p:spPr>
          <a:noFill/>
        </p:spPr>
        <p:txBody>
          <a:bodyPr/>
          <a:lstStyle/>
          <a:p>
            <a:fld id="{5A52D52E-20C2-4F33-8535-F0D3DEFBF03B}" type="slidenum">
              <a:rPr lang="en-US" smtClean="0"/>
              <a:pPr/>
              <a:t>126</a:t>
            </a:fld>
            <a:endParaRPr lang="en-US" dirty="0"/>
          </a:p>
        </p:txBody>
      </p:sp>
      <p:sp>
        <p:nvSpPr>
          <p:cNvPr id="1488898" name="Rectangle 2"/>
          <p:cNvSpPr>
            <a:spLocks noGrp="1" noRot="1" noChangeAspect="1" noChangeArrowheads="1" noTextEdit="1"/>
          </p:cNvSpPr>
          <p:nvPr>
            <p:ph type="sldImg"/>
          </p:nvPr>
        </p:nvSpPr>
        <p:spPr>
          <a:ln cap="flat"/>
        </p:spPr>
      </p:sp>
      <p:sp>
        <p:nvSpPr>
          <p:cNvPr id="1488899"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3127755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5" name="Rectangle 7"/>
          <p:cNvSpPr>
            <a:spLocks noGrp="1" noChangeArrowheads="1"/>
          </p:cNvSpPr>
          <p:nvPr>
            <p:ph type="sldNum" sz="quarter" idx="5"/>
          </p:nvPr>
        </p:nvSpPr>
        <p:spPr>
          <a:noFill/>
        </p:spPr>
        <p:txBody>
          <a:bodyPr/>
          <a:lstStyle/>
          <a:p>
            <a:fld id="{9BEA0813-7B58-4CEB-99AB-33B9156050B4}" type="slidenum">
              <a:rPr lang="en-US" smtClean="0"/>
              <a:pPr/>
              <a:t>128</a:t>
            </a:fld>
            <a:endParaRPr lang="en-US" dirty="0"/>
          </a:p>
        </p:txBody>
      </p:sp>
      <p:sp>
        <p:nvSpPr>
          <p:cNvPr id="1521666" name="Rectangle 2"/>
          <p:cNvSpPr>
            <a:spLocks noGrp="1" noRot="1" noChangeAspect="1" noChangeArrowheads="1" noTextEdit="1"/>
          </p:cNvSpPr>
          <p:nvPr>
            <p:ph type="sldImg"/>
          </p:nvPr>
        </p:nvSpPr>
        <p:spPr>
          <a:ln cap="flat"/>
        </p:spPr>
      </p:sp>
      <p:sp>
        <p:nvSpPr>
          <p:cNvPr id="1521667"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3934762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3" name="Rectangle 7"/>
          <p:cNvSpPr>
            <a:spLocks noGrp="1" noChangeArrowheads="1"/>
          </p:cNvSpPr>
          <p:nvPr>
            <p:ph type="sldNum" sz="quarter" idx="5"/>
          </p:nvPr>
        </p:nvSpPr>
        <p:spPr>
          <a:noFill/>
        </p:spPr>
        <p:txBody>
          <a:bodyPr/>
          <a:lstStyle/>
          <a:p>
            <a:fld id="{18A52A18-6157-4CFB-9EDE-1B0CF4BE084F}" type="slidenum">
              <a:rPr lang="en-US" smtClean="0"/>
              <a:pPr/>
              <a:t>129</a:t>
            </a:fld>
            <a:endParaRPr lang="en-US" dirty="0"/>
          </a:p>
        </p:txBody>
      </p:sp>
      <p:sp>
        <p:nvSpPr>
          <p:cNvPr id="1533954" name="Rectangle 2"/>
          <p:cNvSpPr>
            <a:spLocks noGrp="1" noRot="1" noChangeAspect="1" noChangeArrowheads="1" noTextEdit="1"/>
          </p:cNvSpPr>
          <p:nvPr>
            <p:ph type="sldImg"/>
          </p:nvPr>
        </p:nvSpPr>
        <p:spPr>
          <a:ln cap="flat"/>
        </p:spPr>
      </p:sp>
      <p:sp>
        <p:nvSpPr>
          <p:cNvPr id="1533955"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96001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49" name="Rectangle 7"/>
          <p:cNvSpPr>
            <a:spLocks noGrp="1" noChangeArrowheads="1"/>
          </p:cNvSpPr>
          <p:nvPr>
            <p:ph type="sldNum" sz="quarter" idx="5"/>
          </p:nvPr>
        </p:nvSpPr>
        <p:spPr>
          <a:noFill/>
        </p:spPr>
        <p:txBody>
          <a:bodyPr/>
          <a:lstStyle/>
          <a:p>
            <a:fld id="{2F885142-FA47-4534-A92D-11E7E63880B0}" type="slidenum">
              <a:rPr lang="en-US" smtClean="0"/>
              <a:pPr/>
              <a:t>130</a:t>
            </a:fld>
            <a:endParaRPr lang="en-US" dirty="0"/>
          </a:p>
        </p:txBody>
      </p:sp>
      <p:sp>
        <p:nvSpPr>
          <p:cNvPr id="1538050" name="Rectangle 2"/>
          <p:cNvSpPr>
            <a:spLocks noGrp="1" noRot="1" noChangeAspect="1" noChangeArrowheads="1" noTextEdit="1"/>
          </p:cNvSpPr>
          <p:nvPr>
            <p:ph type="sldImg"/>
          </p:nvPr>
        </p:nvSpPr>
        <p:spPr>
          <a:ln cap="flat"/>
        </p:spPr>
      </p:sp>
      <p:sp>
        <p:nvSpPr>
          <p:cNvPr id="1538051"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5955098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7" name="Rectangle 7"/>
          <p:cNvSpPr>
            <a:spLocks noGrp="1" noChangeArrowheads="1"/>
          </p:cNvSpPr>
          <p:nvPr>
            <p:ph type="sldNum" sz="quarter" idx="5"/>
          </p:nvPr>
        </p:nvSpPr>
        <p:spPr>
          <a:noFill/>
        </p:spPr>
        <p:txBody>
          <a:bodyPr/>
          <a:lstStyle/>
          <a:p>
            <a:fld id="{576CB3DE-8842-4DAD-81AD-A9E927CF4D21}" type="slidenum">
              <a:rPr lang="en-US" smtClean="0"/>
              <a:pPr/>
              <a:t>131</a:t>
            </a:fld>
            <a:endParaRPr lang="en-US" dirty="0"/>
          </a:p>
        </p:txBody>
      </p:sp>
      <p:sp>
        <p:nvSpPr>
          <p:cNvPr id="1540098" name="Rectangle 2"/>
          <p:cNvSpPr>
            <a:spLocks noGrp="1" noRot="1" noChangeAspect="1" noChangeArrowheads="1" noTextEdit="1"/>
          </p:cNvSpPr>
          <p:nvPr>
            <p:ph type="sldImg"/>
          </p:nvPr>
        </p:nvSpPr>
        <p:spPr>
          <a:ln cap="flat"/>
        </p:spPr>
      </p:sp>
      <p:sp>
        <p:nvSpPr>
          <p:cNvPr id="1540099"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85666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1" name="Rectangle 7"/>
          <p:cNvSpPr>
            <a:spLocks noGrp="1" noChangeArrowheads="1"/>
          </p:cNvSpPr>
          <p:nvPr>
            <p:ph type="sldNum" sz="quarter" idx="5"/>
          </p:nvPr>
        </p:nvSpPr>
        <p:spPr>
          <a:noFill/>
        </p:spPr>
        <p:txBody>
          <a:bodyPr/>
          <a:lstStyle/>
          <a:p>
            <a:fld id="{FD12B61D-B212-4FEA-BB09-933366186BF7}" type="slidenum">
              <a:rPr lang="en-US" smtClean="0"/>
              <a:pPr/>
              <a:t>35</a:t>
            </a:fld>
            <a:endParaRPr lang="en-US" dirty="0"/>
          </a:p>
        </p:txBody>
      </p:sp>
      <p:sp>
        <p:nvSpPr>
          <p:cNvPr id="942082" name="Rectangle 2"/>
          <p:cNvSpPr>
            <a:spLocks noGrp="1" noRot="1" noChangeAspect="1" noChangeArrowheads="1" noTextEdit="1"/>
          </p:cNvSpPr>
          <p:nvPr>
            <p:ph type="sldImg"/>
          </p:nvPr>
        </p:nvSpPr>
        <p:spPr>
          <a:ln cap="flat"/>
        </p:spPr>
      </p:sp>
      <p:sp>
        <p:nvSpPr>
          <p:cNvPr id="942083"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1853233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5" name="Rectangle 7"/>
          <p:cNvSpPr>
            <a:spLocks noGrp="1" noChangeArrowheads="1"/>
          </p:cNvSpPr>
          <p:nvPr>
            <p:ph type="sldNum" sz="quarter" idx="5"/>
          </p:nvPr>
        </p:nvSpPr>
        <p:spPr>
          <a:noFill/>
        </p:spPr>
        <p:txBody>
          <a:bodyPr/>
          <a:lstStyle/>
          <a:p>
            <a:fld id="{06E42DE2-BEF1-4105-9262-8B63580B817F}" type="slidenum">
              <a:rPr lang="en-US" smtClean="0"/>
              <a:pPr/>
              <a:t>132</a:t>
            </a:fld>
            <a:endParaRPr lang="en-US" dirty="0"/>
          </a:p>
        </p:txBody>
      </p:sp>
      <p:sp>
        <p:nvSpPr>
          <p:cNvPr id="1542146" name="Rectangle 2"/>
          <p:cNvSpPr>
            <a:spLocks noGrp="1" noRot="1" noChangeAspect="1" noChangeArrowheads="1" noTextEdit="1"/>
          </p:cNvSpPr>
          <p:nvPr>
            <p:ph type="sldImg"/>
          </p:nvPr>
        </p:nvSpPr>
        <p:spPr>
          <a:ln cap="flat"/>
        </p:spPr>
      </p:sp>
      <p:sp>
        <p:nvSpPr>
          <p:cNvPr id="1542147"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8007943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7" name="Slide Image Placeholder 1"/>
          <p:cNvSpPr>
            <a:spLocks noGrp="1" noRot="1" noChangeAspect="1" noTextEdit="1"/>
          </p:cNvSpPr>
          <p:nvPr>
            <p:ph type="sldImg"/>
          </p:nvPr>
        </p:nvSpPr>
        <p:spPr>
          <a:ln/>
        </p:spPr>
      </p:sp>
      <p:sp>
        <p:nvSpPr>
          <p:cNvPr id="1555458" name="Notes Placeholder 2"/>
          <p:cNvSpPr>
            <a:spLocks noGrp="1"/>
          </p:cNvSpPr>
          <p:nvPr>
            <p:ph type="body" idx="1"/>
          </p:nvPr>
        </p:nvSpPr>
        <p:spPr>
          <a:noFill/>
          <a:ln/>
        </p:spPr>
        <p:txBody>
          <a:bodyPr/>
          <a:lstStyle/>
          <a:p>
            <a:endParaRPr lang="en-US" dirty="0"/>
          </a:p>
        </p:txBody>
      </p:sp>
      <p:sp>
        <p:nvSpPr>
          <p:cNvPr id="1555459" name="Slide Number Placeholder 3"/>
          <p:cNvSpPr>
            <a:spLocks noGrp="1"/>
          </p:cNvSpPr>
          <p:nvPr>
            <p:ph type="sldNum" sz="quarter" idx="5"/>
          </p:nvPr>
        </p:nvSpPr>
        <p:spPr>
          <a:noFill/>
        </p:spPr>
        <p:txBody>
          <a:bodyPr/>
          <a:lstStyle/>
          <a:p>
            <a:fld id="{6FC62572-4216-471E-801C-C6D609831DD3}" type="slidenum">
              <a:rPr lang="en-US" smtClean="0"/>
              <a:pPr/>
              <a:t>135</a:t>
            </a:fld>
            <a:endParaRPr lang="en-US" dirty="0"/>
          </a:p>
        </p:txBody>
      </p:sp>
    </p:spTree>
    <p:extLst>
      <p:ext uri="{BB962C8B-B14F-4D97-AF65-F5344CB8AC3E}">
        <p14:creationId xmlns:p14="http://schemas.microsoft.com/office/powerpoint/2010/main" val="39599977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3" name="Slide Image Placeholder 1"/>
          <p:cNvSpPr>
            <a:spLocks noGrp="1" noRot="1" noChangeAspect="1" noTextEdit="1"/>
          </p:cNvSpPr>
          <p:nvPr>
            <p:ph type="sldImg"/>
          </p:nvPr>
        </p:nvSpPr>
        <p:spPr>
          <a:ln/>
        </p:spPr>
      </p:sp>
      <p:sp>
        <p:nvSpPr>
          <p:cNvPr id="1559554" name="Notes Placeholder 2"/>
          <p:cNvSpPr>
            <a:spLocks noGrp="1"/>
          </p:cNvSpPr>
          <p:nvPr>
            <p:ph type="body" idx="1"/>
          </p:nvPr>
        </p:nvSpPr>
        <p:spPr>
          <a:noFill/>
          <a:ln/>
        </p:spPr>
        <p:txBody>
          <a:bodyPr/>
          <a:lstStyle/>
          <a:p>
            <a:endParaRPr lang="en-US" dirty="0"/>
          </a:p>
        </p:txBody>
      </p:sp>
      <p:sp>
        <p:nvSpPr>
          <p:cNvPr id="1559555" name="Slide Number Placeholder 3"/>
          <p:cNvSpPr>
            <a:spLocks noGrp="1"/>
          </p:cNvSpPr>
          <p:nvPr>
            <p:ph type="sldNum" sz="quarter" idx="5"/>
          </p:nvPr>
        </p:nvSpPr>
        <p:spPr>
          <a:noFill/>
        </p:spPr>
        <p:txBody>
          <a:bodyPr/>
          <a:lstStyle/>
          <a:p>
            <a:fld id="{894B046E-512B-4027-988B-B0C5AC3A948F}" type="slidenum">
              <a:rPr lang="en-US" smtClean="0"/>
              <a:pPr/>
              <a:t>136</a:t>
            </a:fld>
            <a:endParaRPr lang="en-US" dirty="0"/>
          </a:p>
        </p:txBody>
      </p:sp>
    </p:spTree>
    <p:extLst>
      <p:ext uri="{BB962C8B-B14F-4D97-AF65-F5344CB8AC3E}">
        <p14:creationId xmlns:p14="http://schemas.microsoft.com/office/powerpoint/2010/main" val="12895000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7" name="Slide Image Placeholder 1"/>
          <p:cNvSpPr>
            <a:spLocks noGrp="1" noRot="1" noChangeAspect="1" noTextEdit="1"/>
          </p:cNvSpPr>
          <p:nvPr>
            <p:ph type="sldImg"/>
          </p:nvPr>
        </p:nvSpPr>
        <p:spPr>
          <a:ln/>
        </p:spPr>
      </p:sp>
      <p:sp>
        <p:nvSpPr>
          <p:cNvPr id="1570818" name="Notes Placeholder 2"/>
          <p:cNvSpPr>
            <a:spLocks noGrp="1"/>
          </p:cNvSpPr>
          <p:nvPr>
            <p:ph type="body" idx="1"/>
          </p:nvPr>
        </p:nvSpPr>
        <p:spPr>
          <a:noFill/>
          <a:ln/>
        </p:spPr>
        <p:txBody>
          <a:bodyPr/>
          <a:lstStyle/>
          <a:p>
            <a:endParaRPr lang="en-US" dirty="0"/>
          </a:p>
        </p:txBody>
      </p:sp>
      <p:sp>
        <p:nvSpPr>
          <p:cNvPr id="1570819" name="Slide Number Placeholder 3"/>
          <p:cNvSpPr>
            <a:spLocks noGrp="1"/>
          </p:cNvSpPr>
          <p:nvPr>
            <p:ph type="sldNum" sz="quarter" idx="5"/>
          </p:nvPr>
        </p:nvSpPr>
        <p:spPr>
          <a:noFill/>
        </p:spPr>
        <p:txBody>
          <a:bodyPr/>
          <a:lstStyle/>
          <a:p>
            <a:fld id="{2E83D61A-246C-4263-A949-E62B9CCCB76F}" type="slidenum">
              <a:rPr lang="en-US" smtClean="0"/>
              <a:pPr/>
              <a:t>138</a:t>
            </a:fld>
            <a:endParaRPr lang="en-US" dirty="0"/>
          </a:p>
        </p:txBody>
      </p:sp>
    </p:spTree>
    <p:extLst>
      <p:ext uri="{BB962C8B-B14F-4D97-AF65-F5344CB8AC3E}">
        <p14:creationId xmlns:p14="http://schemas.microsoft.com/office/powerpoint/2010/main" val="29443192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incubation period is 1- 5 days</a:t>
            </a:r>
          </a:p>
        </p:txBody>
      </p:sp>
      <p:sp>
        <p:nvSpPr>
          <p:cNvPr id="4" name="Slide Number Placeholder 3"/>
          <p:cNvSpPr>
            <a:spLocks noGrp="1"/>
          </p:cNvSpPr>
          <p:nvPr>
            <p:ph type="sldNum" sz="quarter" idx="5"/>
          </p:nvPr>
        </p:nvSpPr>
        <p:spPr/>
        <p:txBody>
          <a:bodyPr/>
          <a:lstStyle/>
          <a:p>
            <a:fld id="{2A23FDE2-74F1-4960-B01C-758B92A88DEA}" type="slidenum">
              <a:rPr lang="en-US" smtClean="0"/>
              <a:t>141</a:t>
            </a:fld>
            <a:endParaRPr lang="en-US" dirty="0"/>
          </a:p>
        </p:txBody>
      </p:sp>
    </p:spTree>
    <p:extLst>
      <p:ext uri="{BB962C8B-B14F-4D97-AF65-F5344CB8AC3E}">
        <p14:creationId xmlns:p14="http://schemas.microsoft.com/office/powerpoint/2010/main" val="2703134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fld id="{2A23FDE2-74F1-4960-B01C-758B92A88DEA}" type="slidenum">
              <a:rPr lang="en-US" smtClean="0"/>
              <a:t>144</a:t>
            </a:fld>
            <a:endParaRPr lang="en-US" dirty="0"/>
          </a:p>
        </p:txBody>
      </p:sp>
    </p:spTree>
    <p:extLst>
      <p:ext uri="{BB962C8B-B14F-4D97-AF65-F5344CB8AC3E}">
        <p14:creationId xmlns:p14="http://schemas.microsoft.com/office/powerpoint/2010/main" val="1932858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fld id="{2A23FDE2-74F1-4960-B01C-758B92A88DEA}" type="slidenum">
              <a:rPr lang="en-US" smtClean="0"/>
              <a:t>145</a:t>
            </a:fld>
            <a:endParaRPr lang="en-US" dirty="0"/>
          </a:p>
        </p:txBody>
      </p:sp>
    </p:spTree>
    <p:extLst>
      <p:ext uri="{BB962C8B-B14F-4D97-AF65-F5344CB8AC3E}">
        <p14:creationId xmlns:p14="http://schemas.microsoft.com/office/powerpoint/2010/main" val="20260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7"/>
          <p:cNvSpPr>
            <a:spLocks noGrp="1" noChangeArrowheads="1"/>
          </p:cNvSpPr>
          <p:nvPr>
            <p:ph type="sldNum" sz="quarter" idx="5"/>
          </p:nvPr>
        </p:nvSpPr>
        <p:spPr>
          <a:noFill/>
        </p:spPr>
        <p:txBody>
          <a:bodyPr/>
          <a:lstStyle/>
          <a:p>
            <a:fld id="{340A743D-A687-42E9-8816-3EEE6793ADF6}" type="slidenum">
              <a:rPr lang="en-US" smtClean="0"/>
              <a:pPr/>
              <a:t>36</a:t>
            </a:fld>
            <a:endParaRPr lang="en-US" dirty="0"/>
          </a:p>
        </p:txBody>
      </p:sp>
      <p:sp>
        <p:nvSpPr>
          <p:cNvPr id="944130" name="Rectangle 2"/>
          <p:cNvSpPr>
            <a:spLocks noGrp="1" noRot="1" noChangeAspect="1" noChangeArrowheads="1" noTextEdit="1"/>
          </p:cNvSpPr>
          <p:nvPr>
            <p:ph type="sldImg"/>
          </p:nvPr>
        </p:nvSpPr>
        <p:spPr>
          <a:ln cap="flat"/>
        </p:spPr>
      </p:sp>
      <p:sp>
        <p:nvSpPr>
          <p:cNvPr id="944131"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280913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7" name="Rectangle 7"/>
          <p:cNvSpPr>
            <a:spLocks noGrp="1" noChangeArrowheads="1"/>
          </p:cNvSpPr>
          <p:nvPr>
            <p:ph type="sldNum" sz="quarter" idx="5"/>
          </p:nvPr>
        </p:nvSpPr>
        <p:spPr>
          <a:noFill/>
        </p:spPr>
        <p:txBody>
          <a:bodyPr/>
          <a:lstStyle/>
          <a:p>
            <a:fld id="{17E03427-72E8-4779-94FA-B8B6D51C39E0}" type="slidenum">
              <a:rPr lang="en-US" smtClean="0"/>
              <a:pPr/>
              <a:t>37</a:t>
            </a:fld>
            <a:endParaRPr lang="en-US" dirty="0"/>
          </a:p>
        </p:txBody>
      </p:sp>
      <p:sp>
        <p:nvSpPr>
          <p:cNvPr id="946178" name="Rectangle 2"/>
          <p:cNvSpPr>
            <a:spLocks noGrp="1" noRot="1" noChangeAspect="1" noChangeArrowheads="1" noTextEdit="1"/>
          </p:cNvSpPr>
          <p:nvPr>
            <p:ph type="sldImg"/>
          </p:nvPr>
        </p:nvSpPr>
        <p:spPr>
          <a:ln cap="flat"/>
        </p:spPr>
      </p:sp>
      <p:sp>
        <p:nvSpPr>
          <p:cNvPr id="946179"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40649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5" name="Rectangle 7"/>
          <p:cNvSpPr>
            <a:spLocks noGrp="1" noChangeArrowheads="1"/>
          </p:cNvSpPr>
          <p:nvPr>
            <p:ph type="sldNum" sz="quarter" idx="5"/>
          </p:nvPr>
        </p:nvSpPr>
        <p:spPr>
          <a:noFill/>
        </p:spPr>
        <p:txBody>
          <a:bodyPr/>
          <a:lstStyle/>
          <a:p>
            <a:fld id="{3F269432-BF4D-4BF0-BF69-C75EF11B42E8}" type="slidenum">
              <a:rPr lang="en-US" smtClean="0"/>
              <a:pPr/>
              <a:t>38</a:t>
            </a:fld>
            <a:endParaRPr lang="en-US" dirty="0"/>
          </a:p>
        </p:txBody>
      </p:sp>
      <p:sp>
        <p:nvSpPr>
          <p:cNvPr id="948226" name="Rectangle 2"/>
          <p:cNvSpPr>
            <a:spLocks noGrp="1" noRot="1" noChangeAspect="1" noChangeArrowheads="1" noTextEdit="1"/>
          </p:cNvSpPr>
          <p:nvPr>
            <p:ph type="sldImg"/>
          </p:nvPr>
        </p:nvSpPr>
        <p:spPr>
          <a:ln cap="flat"/>
        </p:spPr>
      </p:sp>
      <p:sp>
        <p:nvSpPr>
          <p:cNvPr id="948227" name="Rectangle 3"/>
          <p:cNvSpPr>
            <a:spLocks noGrp="1" noChangeArrowheads="1"/>
          </p:cNvSpPr>
          <p:nvPr>
            <p:ph type="body" idx="1"/>
          </p:nvPr>
        </p:nvSpPr>
        <p:spPr>
          <a:noFill/>
          <a:ln/>
        </p:spPr>
        <p:txBody>
          <a:bodyPr/>
          <a:lstStyle/>
          <a:p>
            <a:pPr latinLnBrk="1"/>
            <a:endParaRPr lang="en-US" dirty="0"/>
          </a:p>
        </p:txBody>
      </p:sp>
    </p:spTree>
    <p:extLst>
      <p:ext uri="{BB962C8B-B14F-4D97-AF65-F5344CB8AC3E}">
        <p14:creationId xmlns:p14="http://schemas.microsoft.com/office/powerpoint/2010/main" val="142598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4AF1-0FCF-CD05-6E98-DB185BEAC0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F3AD08-EB34-6D22-402F-BB32C2A21F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D0C631-12CC-94EB-09A1-D19D35D40946}"/>
              </a:ext>
            </a:extLst>
          </p:cNvPr>
          <p:cNvSpPr>
            <a:spLocks noGrp="1"/>
          </p:cNvSpPr>
          <p:nvPr>
            <p:ph type="dt" sz="half" idx="10"/>
          </p:nvPr>
        </p:nvSpPr>
        <p:spPr/>
        <p:txBody>
          <a:bodyPr/>
          <a:lstStyle/>
          <a:p>
            <a:fld id="{4A7A4EE0-2687-4379-BEB8-388B5809F28A}" type="datetime1">
              <a:rPr lang="en-US" smtClean="0"/>
              <a:t>3/19/2025</a:t>
            </a:fld>
            <a:endParaRPr lang="en-US"/>
          </a:p>
        </p:txBody>
      </p:sp>
      <p:sp>
        <p:nvSpPr>
          <p:cNvPr id="5" name="Footer Placeholder 4">
            <a:extLst>
              <a:ext uri="{FF2B5EF4-FFF2-40B4-BE49-F238E27FC236}">
                <a16:creationId xmlns:a16="http://schemas.microsoft.com/office/drawing/2014/main" id="{2AB68E56-EF9D-E949-E009-AA17D523E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0F319-5026-51CD-880C-987790BD7B93}"/>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98630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1210-DC75-BF44-A1BB-A7CA031083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224B04-6214-928B-45D7-E7A861C6D5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574ED-4429-0A02-FD5A-BEB1D1EFE1BA}"/>
              </a:ext>
            </a:extLst>
          </p:cNvPr>
          <p:cNvSpPr>
            <a:spLocks noGrp="1"/>
          </p:cNvSpPr>
          <p:nvPr>
            <p:ph type="dt" sz="half" idx="10"/>
          </p:nvPr>
        </p:nvSpPr>
        <p:spPr/>
        <p:txBody>
          <a:bodyPr/>
          <a:lstStyle/>
          <a:p>
            <a:fld id="{11FCA6C1-F043-4B61-BBDE-304F6103BA4B}" type="datetime1">
              <a:rPr lang="en-US" smtClean="0"/>
              <a:t>3/19/2025</a:t>
            </a:fld>
            <a:endParaRPr lang="en-US"/>
          </a:p>
        </p:txBody>
      </p:sp>
      <p:sp>
        <p:nvSpPr>
          <p:cNvPr id="5" name="Footer Placeholder 4">
            <a:extLst>
              <a:ext uri="{FF2B5EF4-FFF2-40B4-BE49-F238E27FC236}">
                <a16:creationId xmlns:a16="http://schemas.microsoft.com/office/drawing/2014/main" id="{9D50943D-83BE-67CB-D413-346081E3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FE0D2-479F-8649-4B96-977C8468E65A}"/>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153024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89425-DBE8-477E-6E1E-5CBF57AD98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E75325-2E05-CCD0-A04A-B6AF767414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7F57D-B442-DD89-1FAF-6A478F2AA537}"/>
              </a:ext>
            </a:extLst>
          </p:cNvPr>
          <p:cNvSpPr>
            <a:spLocks noGrp="1"/>
          </p:cNvSpPr>
          <p:nvPr>
            <p:ph type="dt" sz="half" idx="10"/>
          </p:nvPr>
        </p:nvSpPr>
        <p:spPr/>
        <p:txBody>
          <a:bodyPr/>
          <a:lstStyle/>
          <a:p>
            <a:fld id="{5DBD8101-107A-4A79-A36E-52BB091C0CA9}" type="datetime1">
              <a:rPr lang="en-US" smtClean="0"/>
              <a:t>3/19/2025</a:t>
            </a:fld>
            <a:endParaRPr lang="en-US"/>
          </a:p>
        </p:txBody>
      </p:sp>
      <p:sp>
        <p:nvSpPr>
          <p:cNvPr id="5" name="Footer Placeholder 4">
            <a:extLst>
              <a:ext uri="{FF2B5EF4-FFF2-40B4-BE49-F238E27FC236}">
                <a16:creationId xmlns:a16="http://schemas.microsoft.com/office/drawing/2014/main" id="{D35679B1-1E61-6C5A-1784-6736FE5A2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66C43-0A91-2DEC-7F37-13AB5B45D3E0}"/>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341940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1" y="304802"/>
            <a:ext cx="10058400" cy="1431925"/>
          </a:xfrm>
        </p:spPr>
        <p:txBody>
          <a:bodyPr/>
          <a:lstStyle/>
          <a:p>
            <a:r>
              <a:rPr lang="en-US"/>
              <a:t>Click to edit Master title style</a:t>
            </a:r>
          </a:p>
        </p:txBody>
      </p:sp>
      <p:sp>
        <p:nvSpPr>
          <p:cNvPr id="3" name="SmartArt Placeholder 2"/>
          <p:cNvSpPr>
            <a:spLocks noGrp="1"/>
          </p:cNvSpPr>
          <p:nvPr>
            <p:ph type="dgm" idx="1"/>
          </p:nvPr>
        </p:nvSpPr>
        <p:spPr>
          <a:xfrm>
            <a:off x="1422401" y="1981200"/>
            <a:ext cx="10058400" cy="4114800"/>
          </a:xfrm>
        </p:spPr>
        <p:txBody>
          <a:bodyPr rtlCol="0">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F2B1DE84-74F3-4F4D-977C-F7B29AFBF9F5}" type="datetime1">
              <a:rPr lang="en-US" smtClean="0"/>
              <a:t>3/19/2025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2EEA236-E412-40B9-939A-14117B211600}" type="slidenum">
              <a:rPr lang="en-US"/>
              <a:pPr>
                <a:defRPr/>
              </a:pPr>
              <a:t>‹#›</a:t>
            </a:fld>
            <a:endParaRPr lang="en-US" dirty="0"/>
          </a:p>
        </p:txBody>
      </p:sp>
    </p:spTree>
    <p:extLst>
      <p:ext uri="{BB962C8B-B14F-4D97-AF65-F5344CB8AC3E}">
        <p14:creationId xmlns:p14="http://schemas.microsoft.com/office/powerpoint/2010/main" val="142240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289" y="214314"/>
            <a:ext cx="10389542" cy="1462087"/>
          </a:xfrm>
        </p:spPr>
        <p:txBody>
          <a:bodyPr/>
          <a:lstStyle/>
          <a:p>
            <a:r>
              <a:rPr lang="en-US"/>
              <a:t>Click to edit Master title style</a:t>
            </a:r>
          </a:p>
        </p:txBody>
      </p:sp>
      <p:sp>
        <p:nvSpPr>
          <p:cNvPr id="3" name="Text Placeholder 2"/>
          <p:cNvSpPr>
            <a:spLocks noGrp="1"/>
          </p:cNvSpPr>
          <p:nvPr>
            <p:ph type="body" sz="half" idx="1"/>
          </p:nvPr>
        </p:nvSpPr>
        <p:spPr>
          <a:xfrm>
            <a:off x="1576686" y="2017713"/>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8598" y="2017713"/>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A3ADE03-FF2C-4F7A-9297-BB89899308BF}" type="datetime1">
              <a:rPr lang="en-US" smtClean="0"/>
              <a:t>3/19/2025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D15E834B-907E-4D62-B3A9-3A2E4DFA272D}" type="slidenum">
              <a:rPr lang="en-US"/>
              <a:pPr>
                <a:defRPr/>
              </a:pPr>
              <a:t>‹#›</a:t>
            </a:fld>
            <a:endParaRPr lang="en-US" dirty="0"/>
          </a:p>
        </p:txBody>
      </p:sp>
    </p:spTree>
    <p:extLst>
      <p:ext uri="{BB962C8B-B14F-4D97-AF65-F5344CB8AC3E}">
        <p14:creationId xmlns:p14="http://schemas.microsoft.com/office/powerpoint/2010/main" val="242205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solidFill>
                  <a:schemeClr val="accent1">
                    <a:lumMod val="20000"/>
                    <a:lumOff val="80000"/>
                  </a:schemeClr>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4337712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E3CD-5F73-798B-A99D-F81B6B7786A2}"/>
              </a:ext>
            </a:extLst>
          </p:cNvPr>
          <p:cNvSpPr>
            <a:spLocks noGrp="1"/>
          </p:cNvSpPr>
          <p:nvPr>
            <p:ph type="ctrTitle"/>
          </p:nvPr>
        </p:nvSpPr>
        <p:spPr>
          <a:xfrm>
            <a:off x="1524000" y="1122363"/>
            <a:ext cx="9144000" cy="2387600"/>
          </a:xfrm>
        </p:spPr>
        <p:txBody>
          <a:bodyPr anchor="b"/>
          <a:lstStyle>
            <a:lvl1pPr algn="ctr">
              <a:defRPr sz="5063"/>
            </a:lvl1pPr>
          </a:lstStyle>
          <a:p>
            <a:r>
              <a:rPr lang="en-US"/>
              <a:t>Click to edit Master title style</a:t>
            </a:r>
          </a:p>
        </p:txBody>
      </p:sp>
      <p:sp>
        <p:nvSpPr>
          <p:cNvPr id="3" name="Subtitle 2">
            <a:extLst>
              <a:ext uri="{FF2B5EF4-FFF2-40B4-BE49-F238E27FC236}">
                <a16:creationId xmlns:a16="http://schemas.microsoft.com/office/drawing/2014/main" id="{5CB4F544-8BBE-38E9-F201-061B2139CD91}"/>
              </a:ext>
            </a:extLst>
          </p:cNvPr>
          <p:cNvSpPr>
            <a:spLocks noGrp="1"/>
          </p:cNvSpPr>
          <p:nvPr>
            <p:ph type="subTitle" idx="1"/>
          </p:nvPr>
        </p:nvSpPr>
        <p:spPr>
          <a:xfrm>
            <a:off x="1524000" y="3602038"/>
            <a:ext cx="914400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p>
        </p:txBody>
      </p:sp>
      <p:sp>
        <p:nvSpPr>
          <p:cNvPr id="4" name="Date Placeholder 3">
            <a:extLst>
              <a:ext uri="{FF2B5EF4-FFF2-40B4-BE49-F238E27FC236}">
                <a16:creationId xmlns:a16="http://schemas.microsoft.com/office/drawing/2014/main" id="{9CD3220A-94B2-238D-AFDB-1AF989706E80}"/>
              </a:ext>
            </a:extLst>
          </p:cNvPr>
          <p:cNvSpPr>
            <a:spLocks noGrp="1"/>
          </p:cNvSpPr>
          <p:nvPr>
            <p:ph type="dt" sz="half" idx="10"/>
          </p:nvPr>
        </p:nvSpPr>
        <p:spPr/>
        <p:txBody>
          <a:bodyPr/>
          <a:lstStyle/>
          <a:p>
            <a:pPr>
              <a:defRPr/>
            </a:pPr>
            <a:fld id="{B644467D-E3DA-4051-942B-86D3A7303FF3}" type="datetime1">
              <a:rPr lang="en-US" smtClean="0"/>
              <a:t>3/19/2025</a:t>
            </a:fld>
            <a:endParaRPr lang="en-US" dirty="0"/>
          </a:p>
        </p:txBody>
      </p:sp>
      <p:sp>
        <p:nvSpPr>
          <p:cNvPr id="5" name="Footer Placeholder 4">
            <a:extLst>
              <a:ext uri="{FF2B5EF4-FFF2-40B4-BE49-F238E27FC236}">
                <a16:creationId xmlns:a16="http://schemas.microsoft.com/office/drawing/2014/main" id="{957F9647-B408-104D-4289-06FF4D7A09C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72B00E3F-105E-6673-EF60-FD956735C14E}"/>
              </a:ext>
            </a:extLst>
          </p:cNvPr>
          <p:cNvSpPr>
            <a:spLocks noGrp="1"/>
          </p:cNvSpPr>
          <p:nvPr>
            <p:ph type="sldNum" sz="quarter" idx="12"/>
          </p:nvPr>
        </p:nvSpPr>
        <p:spPr/>
        <p:txBody>
          <a:bodyPr/>
          <a:lstStyle/>
          <a:p>
            <a:pPr>
              <a:defRPr/>
            </a:pPr>
            <a:fld id="{C8352ADE-9D83-43C4-AFAD-2B8307486825}" type="slidenum">
              <a:rPr lang="en-US" smtClean="0"/>
              <a:pPr>
                <a:defRPr/>
              </a:pPr>
              <a:t>‹#›</a:t>
            </a:fld>
            <a:endParaRPr lang="en-US" dirty="0"/>
          </a:p>
        </p:txBody>
      </p:sp>
    </p:spTree>
    <p:extLst>
      <p:ext uri="{BB962C8B-B14F-4D97-AF65-F5344CB8AC3E}">
        <p14:creationId xmlns:p14="http://schemas.microsoft.com/office/powerpoint/2010/main" val="153936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74C4-BD01-E9A4-78CD-CED1AF106E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49BAC-3AC8-4EDE-D06F-E4B25FA52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998E7-C2DB-6C22-EB5F-EF4E05AB0015}"/>
              </a:ext>
            </a:extLst>
          </p:cNvPr>
          <p:cNvSpPr>
            <a:spLocks noGrp="1"/>
          </p:cNvSpPr>
          <p:nvPr>
            <p:ph type="dt" sz="half" idx="10"/>
          </p:nvPr>
        </p:nvSpPr>
        <p:spPr/>
        <p:txBody>
          <a:bodyPr/>
          <a:lstStyle/>
          <a:p>
            <a:pPr>
              <a:defRPr/>
            </a:pPr>
            <a:fld id="{B0014D1A-8471-4F44-9A75-215B08367931}" type="datetime1">
              <a:rPr lang="en-US" smtClean="0"/>
              <a:t>3/19/2025</a:t>
            </a:fld>
            <a:endParaRPr lang="en-US" dirty="0"/>
          </a:p>
        </p:txBody>
      </p:sp>
      <p:sp>
        <p:nvSpPr>
          <p:cNvPr id="5" name="Footer Placeholder 4">
            <a:extLst>
              <a:ext uri="{FF2B5EF4-FFF2-40B4-BE49-F238E27FC236}">
                <a16:creationId xmlns:a16="http://schemas.microsoft.com/office/drawing/2014/main" id="{9BE3C22A-7EB4-FC60-A63A-A770C865CF60}"/>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ECB71D3D-4F67-443C-77F5-406C8A12ED73}"/>
              </a:ext>
            </a:extLst>
          </p:cNvPr>
          <p:cNvSpPr>
            <a:spLocks noGrp="1"/>
          </p:cNvSpPr>
          <p:nvPr>
            <p:ph type="sldNum" sz="quarter" idx="12"/>
          </p:nvPr>
        </p:nvSpPr>
        <p:spPr/>
        <p:txBody>
          <a:bodyPr/>
          <a:lstStyle/>
          <a:p>
            <a:pPr>
              <a:defRPr/>
            </a:pPr>
            <a:fld id="{EEA00BE9-8C9E-433D-B2E0-A6DDB2851578}" type="slidenum">
              <a:rPr lang="en-US" smtClean="0"/>
              <a:pPr>
                <a:defRPr/>
              </a:pPr>
              <a:t>‹#›</a:t>
            </a:fld>
            <a:endParaRPr lang="en-US" dirty="0"/>
          </a:p>
        </p:txBody>
      </p:sp>
    </p:spTree>
    <p:extLst>
      <p:ext uri="{BB962C8B-B14F-4D97-AF65-F5344CB8AC3E}">
        <p14:creationId xmlns:p14="http://schemas.microsoft.com/office/powerpoint/2010/main" val="104526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0C9A-32E1-83BB-E0EA-0416356BA0F8}"/>
              </a:ext>
            </a:extLst>
          </p:cNvPr>
          <p:cNvSpPr>
            <a:spLocks noGrp="1"/>
          </p:cNvSpPr>
          <p:nvPr>
            <p:ph type="title"/>
          </p:nvPr>
        </p:nvSpPr>
        <p:spPr>
          <a:xfrm>
            <a:off x="831849" y="1709740"/>
            <a:ext cx="10515601" cy="2852737"/>
          </a:xfrm>
        </p:spPr>
        <p:txBody>
          <a:bodyPr anchor="b"/>
          <a:lstStyle>
            <a:lvl1pPr>
              <a:defRPr sz="5063"/>
            </a:lvl1pPr>
          </a:lstStyle>
          <a:p>
            <a:r>
              <a:rPr lang="en-US"/>
              <a:t>Click to edit Master title style</a:t>
            </a:r>
          </a:p>
        </p:txBody>
      </p:sp>
      <p:sp>
        <p:nvSpPr>
          <p:cNvPr id="3" name="Text Placeholder 2">
            <a:extLst>
              <a:ext uri="{FF2B5EF4-FFF2-40B4-BE49-F238E27FC236}">
                <a16:creationId xmlns:a16="http://schemas.microsoft.com/office/drawing/2014/main" id="{92741F18-9AE2-42BC-40FD-386FCD08129E}"/>
              </a:ext>
            </a:extLst>
          </p:cNvPr>
          <p:cNvSpPr>
            <a:spLocks noGrp="1"/>
          </p:cNvSpPr>
          <p:nvPr>
            <p:ph type="body" idx="1"/>
          </p:nvPr>
        </p:nvSpPr>
        <p:spPr>
          <a:xfrm>
            <a:off x="831849" y="4589465"/>
            <a:ext cx="10515601"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3DF09-CC9E-1FB2-ED66-43303E1182A9}"/>
              </a:ext>
            </a:extLst>
          </p:cNvPr>
          <p:cNvSpPr>
            <a:spLocks noGrp="1"/>
          </p:cNvSpPr>
          <p:nvPr>
            <p:ph type="dt" sz="half" idx="10"/>
          </p:nvPr>
        </p:nvSpPr>
        <p:spPr/>
        <p:txBody>
          <a:bodyPr/>
          <a:lstStyle/>
          <a:p>
            <a:pPr>
              <a:defRPr/>
            </a:pPr>
            <a:fld id="{4CB90F8F-4032-4B67-BE4C-8EA713E9FC15}" type="datetime1">
              <a:rPr lang="en-US" smtClean="0"/>
              <a:t>3/19/2025</a:t>
            </a:fld>
            <a:endParaRPr lang="en-US" dirty="0"/>
          </a:p>
        </p:txBody>
      </p:sp>
      <p:sp>
        <p:nvSpPr>
          <p:cNvPr id="5" name="Footer Placeholder 4">
            <a:extLst>
              <a:ext uri="{FF2B5EF4-FFF2-40B4-BE49-F238E27FC236}">
                <a16:creationId xmlns:a16="http://schemas.microsoft.com/office/drawing/2014/main" id="{E62C36A3-5012-AF59-0C5F-D42DDFB3262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D04A66AC-6224-EEF0-C74F-60D463854500}"/>
              </a:ext>
            </a:extLst>
          </p:cNvPr>
          <p:cNvSpPr>
            <a:spLocks noGrp="1"/>
          </p:cNvSpPr>
          <p:nvPr>
            <p:ph type="sldNum" sz="quarter" idx="12"/>
          </p:nvPr>
        </p:nvSpPr>
        <p:spPr/>
        <p:txBody>
          <a:bodyPr/>
          <a:lstStyle/>
          <a:p>
            <a:pPr>
              <a:defRPr/>
            </a:pPr>
            <a:fld id="{4EE9BBB3-2450-4171-A361-22AB5E0E2C25}" type="slidenum">
              <a:rPr lang="en-US" smtClean="0"/>
              <a:pPr>
                <a:defRPr/>
              </a:pPr>
              <a:t>‹#›</a:t>
            </a:fld>
            <a:endParaRPr lang="en-US" dirty="0"/>
          </a:p>
        </p:txBody>
      </p:sp>
    </p:spTree>
    <p:extLst>
      <p:ext uri="{BB962C8B-B14F-4D97-AF65-F5344CB8AC3E}">
        <p14:creationId xmlns:p14="http://schemas.microsoft.com/office/powerpoint/2010/main" val="96160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917D-6FFF-5D8A-C5B7-086E94F89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6A7A2-E792-6773-2CEA-666BF7C2A3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52DFA0-5B0A-5249-4BAE-1753C37A5E63}"/>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21CA0F-7FA2-208C-FD9F-1FFF74DB5D33}"/>
              </a:ext>
            </a:extLst>
          </p:cNvPr>
          <p:cNvSpPr>
            <a:spLocks noGrp="1"/>
          </p:cNvSpPr>
          <p:nvPr>
            <p:ph type="dt" sz="half" idx="10"/>
          </p:nvPr>
        </p:nvSpPr>
        <p:spPr/>
        <p:txBody>
          <a:bodyPr/>
          <a:lstStyle/>
          <a:p>
            <a:pPr>
              <a:defRPr/>
            </a:pPr>
            <a:fld id="{4E54D82B-CA08-4941-8E9B-9DA8F80C7A3D}" type="datetime1">
              <a:rPr lang="en-US" smtClean="0"/>
              <a:t>3/19/2025</a:t>
            </a:fld>
            <a:endParaRPr lang="en-US" dirty="0"/>
          </a:p>
        </p:txBody>
      </p:sp>
      <p:sp>
        <p:nvSpPr>
          <p:cNvPr id="6" name="Footer Placeholder 5">
            <a:extLst>
              <a:ext uri="{FF2B5EF4-FFF2-40B4-BE49-F238E27FC236}">
                <a16:creationId xmlns:a16="http://schemas.microsoft.com/office/drawing/2014/main" id="{0CB05FF7-0962-16D8-1F9D-8BCEC9D8BE6D}"/>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E50696F1-625A-1900-C54E-52AE8C82FFF1}"/>
              </a:ext>
            </a:extLst>
          </p:cNvPr>
          <p:cNvSpPr>
            <a:spLocks noGrp="1"/>
          </p:cNvSpPr>
          <p:nvPr>
            <p:ph type="sldNum" sz="quarter" idx="12"/>
          </p:nvPr>
        </p:nvSpPr>
        <p:spPr/>
        <p:txBody>
          <a:bodyPr/>
          <a:lstStyle/>
          <a:p>
            <a:pPr>
              <a:defRPr/>
            </a:pPr>
            <a:fld id="{C13B4973-9E63-4206-830E-D93BA671AB26}" type="slidenum">
              <a:rPr lang="en-US" smtClean="0"/>
              <a:pPr>
                <a:defRPr/>
              </a:pPr>
              <a:t>‹#›</a:t>
            </a:fld>
            <a:endParaRPr lang="en-US" dirty="0"/>
          </a:p>
        </p:txBody>
      </p:sp>
    </p:spTree>
    <p:extLst>
      <p:ext uri="{BB962C8B-B14F-4D97-AF65-F5344CB8AC3E}">
        <p14:creationId xmlns:p14="http://schemas.microsoft.com/office/powerpoint/2010/main" val="104364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47F7-BA1D-DC5D-18B5-FA197DA15354}"/>
              </a:ext>
            </a:extLst>
          </p:cNvPr>
          <p:cNvSpPr>
            <a:spLocks noGrp="1"/>
          </p:cNvSpPr>
          <p:nvPr>
            <p:ph type="title"/>
          </p:nvPr>
        </p:nvSpPr>
        <p:spPr>
          <a:xfrm>
            <a:off x="839788" y="365127"/>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FBF7C3-6759-3555-8F97-83E8CE608402}"/>
              </a:ext>
            </a:extLst>
          </p:cNvPr>
          <p:cNvSpPr>
            <a:spLocks noGrp="1"/>
          </p:cNvSpPr>
          <p:nvPr>
            <p:ph type="body" idx="1"/>
          </p:nvPr>
        </p:nvSpPr>
        <p:spPr>
          <a:xfrm>
            <a:off x="839789" y="1681163"/>
            <a:ext cx="5157787"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4" name="Content Placeholder 3">
            <a:extLst>
              <a:ext uri="{FF2B5EF4-FFF2-40B4-BE49-F238E27FC236}">
                <a16:creationId xmlns:a16="http://schemas.microsoft.com/office/drawing/2014/main" id="{E5E0D066-F463-5A2A-48C4-D8BDE4307A0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7C3C2F-7037-D971-3FFC-EA0BCAB85867}"/>
              </a:ext>
            </a:extLst>
          </p:cNvPr>
          <p:cNvSpPr>
            <a:spLocks noGrp="1"/>
          </p:cNvSpPr>
          <p:nvPr>
            <p:ph type="body" sz="quarter" idx="3"/>
          </p:nvPr>
        </p:nvSpPr>
        <p:spPr>
          <a:xfrm>
            <a:off x="6172201" y="1681163"/>
            <a:ext cx="5183188"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6" name="Content Placeholder 5">
            <a:extLst>
              <a:ext uri="{FF2B5EF4-FFF2-40B4-BE49-F238E27FC236}">
                <a16:creationId xmlns:a16="http://schemas.microsoft.com/office/drawing/2014/main" id="{62BB645A-9C0A-2256-16C6-27A6A8B2E75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F60EFF-3CCC-CA51-AFF4-149CC6AEE180}"/>
              </a:ext>
            </a:extLst>
          </p:cNvPr>
          <p:cNvSpPr>
            <a:spLocks noGrp="1"/>
          </p:cNvSpPr>
          <p:nvPr>
            <p:ph type="dt" sz="half" idx="10"/>
          </p:nvPr>
        </p:nvSpPr>
        <p:spPr/>
        <p:txBody>
          <a:bodyPr/>
          <a:lstStyle/>
          <a:p>
            <a:pPr>
              <a:defRPr/>
            </a:pPr>
            <a:fld id="{7277B713-B63F-4F8D-AEEC-349355906BDC}" type="datetime1">
              <a:rPr lang="en-US" smtClean="0"/>
              <a:t>3/19/2025</a:t>
            </a:fld>
            <a:endParaRPr lang="en-US" dirty="0"/>
          </a:p>
        </p:txBody>
      </p:sp>
      <p:sp>
        <p:nvSpPr>
          <p:cNvPr id="8" name="Footer Placeholder 7">
            <a:extLst>
              <a:ext uri="{FF2B5EF4-FFF2-40B4-BE49-F238E27FC236}">
                <a16:creationId xmlns:a16="http://schemas.microsoft.com/office/drawing/2014/main" id="{0B95F3EC-7842-4B58-1D84-EDE3E5FB9A56}"/>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FF89ACCE-91CE-163C-2268-F4BED041E051}"/>
              </a:ext>
            </a:extLst>
          </p:cNvPr>
          <p:cNvSpPr>
            <a:spLocks noGrp="1"/>
          </p:cNvSpPr>
          <p:nvPr>
            <p:ph type="sldNum" sz="quarter" idx="12"/>
          </p:nvPr>
        </p:nvSpPr>
        <p:spPr/>
        <p:txBody>
          <a:bodyPr/>
          <a:lstStyle/>
          <a:p>
            <a:pPr>
              <a:defRPr/>
            </a:pPr>
            <a:fld id="{6823D487-9237-4159-8E15-F5C569B30D92}" type="slidenum">
              <a:rPr lang="en-US" smtClean="0"/>
              <a:pPr>
                <a:defRPr/>
              </a:pPr>
              <a:t>‹#›</a:t>
            </a:fld>
            <a:endParaRPr lang="en-US" dirty="0"/>
          </a:p>
        </p:txBody>
      </p:sp>
    </p:spTree>
    <p:extLst>
      <p:ext uri="{BB962C8B-B14F-4D97-AF65-F5344CB8AC3E}">
        <p14:creationId xmlns:p14="http://schemas.microsoft.com/office/powerpoint/2010/main" val="157734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98A8-60DE-70B9-02DF-DC9BDEC73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B414E-9F87-2203-1F60-F65429AAD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19E1D-D4D8-990F-0654-8BBDFEA9061F}"/>
              </a:ext>
            </a:extLst>
          </p:cNvPr>
          <p:cNvSpPr>
            <a:spLocks noGrp="1"/>
          </p:cNvSpPr>
          <p:nvPr>
            <p:ph type="dt" sz="half" idx="10"/>
          </p:nvPr>
        </p:nvSpPr>
        <p:spPr/>
        <p:txBody>
          <a:bodyPr/>
          <a:lstStyle/>
          <a:p>
            <a:fld id="{996FC567-1E1B-4754-B31A-3F3A21568A29}" type="datetime1">
              <a:rPr lang="en-US" smtClean="0"/>
              <a:t>3/19/2025</a:t>
            </a:fld>
            <a:endParaRPr lang="en-US"/>
          </a:p>
        </p:txBody>
      </p:sp>
      <p:sp>
        <p:nvSpPr>
          <p:cNvPr id="5" name="Footer Placeholder 4">
            <a:extLst>
              <a:ext uri="{FF2B5EF4-FFF2-40B4-BE49-F238E27FC236}">
                <a16:creationId xmlns:a16="http://schemas.microsoft.com/office/drawing/2014/main" id="{9D13D9D3-7930-B582-3E2B-495E98C7F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5B31B-F75C-E89E-1752-7A340892A3B1}"/>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1967822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5311-82D0-1A94-A582-D8951EBE9A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4A3AC-ED7A-C659-98C0-726EC9597B74}"/>
              </a:ext>
            </a:extLst>
          </p:cNvPr>
          <p:cNvSpPr>
            <a:spLocks noGrp="1"/>
          </p:cNvSpPr>
          <p:nvPr>
            <p:ph type="dt" sz="half" idx="10"/>
          </p:nvPr>
        </p:nvSpPr>
        <p:spPr/>
        <p:txBody>
          <a:bodyPr/>
          <a:lstStyle/>
          <a:p>
            <a:pPr>
              <a:defRPr/>
            </a:pPr>
            <a:fld id="{8EF2EDD2-CC07-43E0-82C5-1A91C84108BB}" type="datetime1">
              <a:rPr lang="en-US" smtClean="0"/>
              <a:t>3/19/2025</a:t>
            </a:fld>
            <a:endParaRPr lang="en-US" dirty="0"/>
          </a:p>
        </p:txBody>
      </p:sp>
      <p:sp>
        <p:nvSpPr>
          <p:cNvPr id="4" name="Footer Placeholder 3">
            <a:extLst>
              <a:ext uri="{FF2B5EF4-FFF2-40B4-BE49-F238E27FC236}">
                <a16:creationId xmlns:a16="http://schemas.microsoft.com/office/drawing/2014/main" id="{6C6AF87C-0DFA-ACC9-8FC1-EDF7E87EDF72}"/>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900BEDBA-CAEA-6FFD-E13D-FC0E5490CDF4}"/>
              </a:ext>
            </a:extLst>
          </p:cNvPr>
          <p:cNvSpPr>
            <a:spLocks noGrp="1"/>
          </p:cNvSpPr>
          <p:nvPr>
            <p:ph type="sldNum" sz="quarter" idx="12"/>
          </p:nvPr>
        </p:nvSpPr>
        <p:spPr/>
        <p:txBody>
          <a:bodyPr/>
          <a:lstStyle/>
          <a:p>
            <a:pPr>
              <a:defRPr/>
            </a:pPr>
            <a:fld id="{6022FBA8-87A9-4D14-BF7C-2C8492DBE04D}" type="slidenum">
              <a:rPr lang="en-US" smtClean="0"/>
              <a:pPr>
                <a:defRPr/>
              </a:pPr>
              <a:t>‹#›</a:t>
            </a:fld>
            <a:endParaRPr lang="en-US" dirty="0"/>
          </a:p>
        </p:txBody>
      </p:sp>
    </p:spTree>
    <p:extLst>
      <p:ext uri="{BB962C8B-B14F-4D97-AF65-F5344CB8AC3E}">
        <p14:creationId xmlns:p14="http://schemas.microsoft.com/office/powerpoint/2010/main" val="2539496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5C9CAA-8D33-2B31-A4E2-2F80C035E070}"/>
              </a:ext>
            </a:extLst>
          </p:cNvPr>
          <p:cNvSpPr>
            <a:spLocks noGrp="1"/>
          </p:cNvSpPr>
          <p:nvPr>
            <p:ph type="dt" sz="half" idx="10"/>
          </p:nvPr>
        </p:nvSpPr>
        <p:spPr/>
        <p:txBody>
          <a:bodyPr/>
          <a:lstStyle/>
          <a:p>
            <a:pPr>
              <a:defRPr/>
            </a:pPr>
            <a:fld id="{C163A073-8EEB-456A-875D-13C31AAF2177}" type="datetime1">
              <a:rPr lang="en-US" smtClean="0"/>
              <a:t>3/19/2025</a:t>
            </a:fld>
            <a:endParaRPr lang="en-US" dirty="0"/>
          </a:p>
        </p:txBody>
      </p:sp>
      <p:sp>
        <p:nvSpPr>
          <p:cNvPr id="3" name="Footer Placeholder 2">
            <a:extLst>
              <a:ext uri="{FF2B5EF4-FFF2-40B4-BE49-F238E27FC236}">
                <a16:creationId xmlns:a16="http://schemas.microsoft.com/office/drawing/2014/main" id="{97CB7890-C7C3-83EC-C6FA-F569A38153C7}"/>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26D65E8A-FEE1-9B61-B2C3-BC2FB1FC1E6E}"/>
              </a:ext>
            </a:extLst>
          </p:cNvPr>
          <p:cNvSpPr>
            <a:spLocks noGrp="1"/>
          </p:cNvSpPr>
          <p:nvPr>
            <p:ph type="sldNum" sz="quarter" idx="12"/>
          </p:nvPr>
        </p:nvSpPr>
        <p:spPr/>
        <p:txBody>
          <a:bodyPr/>
          <a:lstStyle/>
          <a:p>
            <a:pPr>
              <a:defRPr/>
            </a:pPr>
            <a:fld id="{100DA2DA-FC92-42EC-94A8-352F4B844CDC}" type="slidenum">
              <a:rPr lang="en-US" smtClean="0"/>
              <a:pPr>
                <a:defRPr/>
              </a:pPr>
              <a:t>‹#›</a:t>
            </a:fld>
            <a:endParaRPr lang="en-US" dirty="0"/>
          </a:p>
        </p:txBody>
      </p:sp>
    </p:spTree>
    <p:extLst>
      <p:ext uri="{BB962C8B-B14F-4D97-AF65-F5344CB8AC3E}">
        <p14:creationId xmlns:p14="http://schemas.microsoft.com/office/powerpoint/2010/main" val="4226656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F5D3-FC7A-6AFB-2D49-822C22FDC258}"/>
              </a:ext>
            </a:extLst>
          </p:cNvPr>
          <p:cNvSpPr>
            <a:spLocks noGrp="1"/>
          </p:cNvSpPr>
          <p:nvPr>
            <p:ph type="title"/>
          </p:nvPr>
        </p:nvSpPr>
        <p:spPr>
          <a:xfrm>
            <a:off x="839790" y="457200"/>
            <a:ext cx="3932237" cy="160020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71A1B152-336D-243F-91CF-D64EE31913CB}"/>
              </a:ext>
            </a:extLst>
          </p:cNvPr>
          <p:cNvSpPr>
            <a:spLocks noGrp="1"/>
          </p:cNvSpPr>
          <p:nvPr>
            <p:ph idx="1"/>
          </p:nvPr>
        </p:nvSpPr>
        <p:spPr>
          <a:xfrm>
            <a:off x="5183188" y="987427"/>
            <a:ext cx="6172200"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DC43B7-4EA5-767A-A553-4C983E2F672C}"/>
              </a:ext>
            </a:extLst>
          </p:cNvPr>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Click to edit Master text styles</a:t>
            </a:r>
          </a:p>
        </p:txBody>
      </p:sp>
      <p:sp>
        <p:nvSpPr>
          <p:cNvPr id="5" name="Date Placeholder 4">
            <a:extLst>
              <a:ext uri="{FF2B5EF4-FFF2-40B4-BE49-F238E27FC236}">
                <a16:creationId xmlns:a16="http://schemas.microsoft.com/office/drawing/2014/main" id="{B843304F-8EB6-1CD6-7052-7A27BE5ACE19}"/>
              </a:ext>
            </a:extLst>
          </p:cNvPr>
          <p:cNvSpPr>
            <a:spLocks noGrp="1"/>
          </p:cNvSpPr>
          <p:nvPr>
            <p:ph type="dt" sz="half" idx="10"/>
          </p:nvPr>
        </p:nvSpPr>
        <p:spPr/>
        <p:txBody>
          <a:bodyPr/>
          <a:lstStyle/>
          <a:p>
            <a:pPr>
              <a:defRPr/>
            </a:pPr>
            <a:fld id="{64CD5B05-FDFD-49AA-8CE1-AE61685599A9}" type="datetime1">
              <a:rPr lang="en-US" smtClean="0"/>
              <a:t>3/19/2025</a:t>
            </a:fld>
            <a:endParaRPr lang="en-US" dirty="0"/>
          </a:p>
        </p:txBody>
      </p:sp>
      <p:sp>
        <p:nvSpPr>
          <p:cNvPr id="6" name="Footer Placeholder 5">
            <a:extLst>
              <a:ext uri="{FF2B5EF4-FFF2-40B4-BE49-F238E27FC236}">
                <a16:creationId xmlns:a16="http://schemas.microsoft.com/office/drawing/2014/main" id="{07162878-7802-3DB0-D025-454B721091A2}"/>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F386EC6B-0AF3-761F-DDB9-23133E4D437A}"/>
              </a:ext>
            </a:extLst>
          </p:cNvPr>
          <p:cNvSpPr>
            <a:spLocks noGrp="1"/>
          </p:cNvSpPr>
          <p:nvPr>
            <p:ph type="sldNum" sz="quarter" idx="12"/>
          </p:nvPr>
        </p:nvSpPr>
        <p:spPr/>
        <p:txBody>
          <a:bodyPr/>
          <a:lstStyle/>
          <a:p>
            <a:pPr>
              <a:defRPr/>
            </a:pPr>
            <a:fld id="{12B2C03E-5A1D-4C7C-95BA-48F6CEED18E7}" type="slidenum">
              <a:rPr lang="en-US" smtClean="0"/>
              <a:pPr>
                <a:defRPr/>
              </a:pPr>
              <a:t>‹#›</a:t>
            </a:fld>
            <a:endParaRPr lang="en-US" dirty="0"/>
          </a:p>
        </p:txBody>
      </p:sp>
    </p:spTree>
    <p:extLst>
      <p:ext uri="{BB962C8B-B14F-4D97-AF65-F5344CB8AC3E}">
        <p14:creationId xmlns:p14="http://schemas.microsoft.com/office/powerpoint/2010/main" val="3435230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7DEA-F840-6C65-22B4-8454257C5AF3}"/>
              </a:ext>
            </a:extLst>
          </p:cNvPr>
          <p:cNvSpPr>
            <a:spLocks noGrp="1"/>
          </p:cNvSpPr>
          <p:nvPr>
            <p:ph type="title"/>
          </p:nvPr>
        </p:nvSpPr>
        <p:spPr>
          <a:xfrm>
            <a:off x="839790" y="457200"/>
            <a:ext cx="3932237" cy="160020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513022C7-CCCF-B02D-27F2-8ED34C1BE498}"/>
              </a:ext>
            </a:extLst>
          </p:cNvPr>
          <p:cNvSpPr>
            <a:spLocks noGrp="1"/>
          </p:cNvSpPr>
          <p:nvPr>
            <p:ph type="pic" idx="1"/>
          </p:nvPr>
        </p:nvSpPr>
        <p:spPr>
          <a:xfrm>
            <a:off x="5183188" y="987427"/>
            <a:ext cx="6172200" cy="4873625"/>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endParaRPr lang="en-US" dirty="0"/>
          </a:p>
        </p:txBody>
      </p:sp>
      <p:sp>
        <p:nvSpPr>
          <p:cNvPr id="4" name="Text Placeholder 3">
            <a:extLst>
              <a:ext uri="{FF2B5EF4-FFF2-40B4-BE49-F238E27FC236}">
                <a16:creationId xmlns:a16="http://schemas.microsoft.com/office/drawing/2014/main" id="{3EF3662F-F005-57D3-863D-971B0F68E106}"/>
              </a:ext>
            </a:extLst>
          </p:cNvPr>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Click to edit Master text styles</a:t>
            </a:r>
          </a:p>
        </p:txBody>
      </p:sp>
      <p:sp>
        <p:nvSpPr>
          <p:cNvPr id="5" name="Date Placeholder 4">
            <a:extLst>
              <a:ext uri="{FF2B5EF4-FFF2-40B4-BE49-F238E27FC236}">
                <a16:creationId xmlns:a16="http://schemas.microsoft.com/office/drawing/2014/main" id="{5BC68A87-6D4C-840F-D3B5-7026411EC157}"/>
              </a:ext>
            </a:extLst>
          </p:cNvPr>
          <p:cNvSpPr>
            <a:spLocks noGrp="1"/>
          </p:cNvSpPr>
          <p:nvPr>
            <p:ph type="dt" sz="half" idx="10"/>
          </p:nvPr>
        </p:nvSpPr>
        <p:spPr/>
        <p:txBody>
          <a:bodyPr/>
          <a:lstStyle/>
          <a:p>
            <a:pPr>
              <a:defRPr/>
            </a:pPr>
            <a:fld id="{3765C8F6-699F-473A-A4E5-529DD342AE43}" type="datetime1">
              <a:rPr lang="en-US" smtClean="0"/>
              <a:t>3/19/2025</a:t>
            </a:fld>
            <a:endParaRPr lang="en-US" dirty="0"/>
          </a:p>
        </p:txBody>
      </p:sp>
      <p:sp>
        <p:nvSpPr>
          <p:cNvPr id="6" name="Footer Placeholder 5">
            <a:extLst>
              <a:ext uri="{FF2B5EF4-FFF2-40B4-BE49-F238E27FC236}">
                <a16:creationId xmlns:a16="http://schemas.microsoft.com/office/drawing/2014/main" id="{7457687D-835D-1BEE-D17B-518D4E294CFA}"/>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431F7779-F540-9138-528F-484C8F82EF6E}"/>
              </a:ext>
            </a:extLst>
          </p:cNvPr>
          <p:cNvSpPr>
            <a:spLocks noGrp="1"/>
          </p:cNvSpPr>
          <p:nvPr>
            <p:ph type="sldNum" sz="quarter" idx="12"/>
          </p:nvPr>
        </p:nvSpPr>
        <p:spPr/>
        <p:txBody>
          <a:bodyPr/>
          <a:lstStyle/>
          <a:p>
            <a:pPr>
              <a:defRPr/>
            </a:pPr>
            <a:fld id="{AE5D67E2-C34B-4F42-82E8-7FB3463D7732}" type="slidenum">
              <a:rPr lang="en-US" smtClean="0"/>
              <a:pPr>
                <a:defRPr/>
              </a:pPr>
              <a:t>‹#›</a:t>
            </a:fld>
            <a:endParaRPr lang="en-US" dirty="0"/>
          </a:p>
        </p:txBody>
      </p:sp>
    </p:spTree>
    <p:extLst>
      <p:ext uri="{BB962C8B-B14F-4D97-AF65-F5344CB8AC3E}">
        <p14:creationId xmlns:p14="http://schemas.microsoft.com/office/powerpoint/2010/main" val="356024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225D-FE89-7F2A-EA4D-78631F82CD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9B7412-396A-8439-8935-DC7564C40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A9C59-369A-68B2-3BE9-7CE6C96647AE}"/>
              </a:ext>
            </a:extLst>
          </p:cNvPr>
          <p:cNvSpPr>
            <a:spLocks noGrp="1"/>
          </p:cNvSpPr>
          <p:nvPr>
            <p:ph type="dt" sz="half" idx="10"/>
          </p:nvPr>
        </p:nvSpPr>
        <p:spPr/>
        <p:txBody>
          <a:bodyPr/>
          <a:lstStyle/>
          <a:p>
            <a:pPr>
              <a:defRPr/>
            </a:pPr>
            <a:fld id="{A4216C72-0407-4973-80BA-F73DDF9E5893}" type="datetime1">
              <a:rPr lang="en-US" smtClean="0"/>
              <a:t>3/19/2025</a:t>
            </a:fld>
            <a:endParaRPr lang="en-US" dirty="0"/>
          </a:p>
        </p:txBody>
      </p:sp>
      <p:sp>
        <p:nvSpPr>
          <p:cNvPr id="5" name="Footer Placeholder 4">
            <a:extLst>
              <a:ext uri="{FF2B5EF4-FFF2-40B4-BE49-F238E27FC236}">
                <a16:creationId xmlns:a16="http://schemas.microsoft.com/office/drawing/2014/main" id="{A4F5A4C0-D0FF-F13D-9595-FBFD5BCFA9D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FD21402C-D1D4-8F0C-409D-4118B2FFA4EC}"/>
              </a:ext>
            </a:extLst>
          </p:cNvPr>
          <p:cNvSpPr>
            <a:spLocks noGrp="1"/>
          </p:cNvSpPr>
          <p:nvPr>
            <p:ph type="sldNum" sz="quarter" idx="12"/>
          </p:nvPr>
        </p:nvSpPr>
        <p:spPr/>
        <p:txBody>
          <a:bodyPr/>
          <a:lstStyle/>
          <a:p>
            <a:pPr>
              <a:defRPr/>
            </a:pPr>
            <a:fld id="{79F567CC-890E-4E96-8B02-78E1A8883BA4}" type="slidenum">
              <a:rPr lang="en-US" smtClean="0"/>
              <a:pPr>
                <a:defRPr/>
              </a:pPr>
              <a:t>‹#›</a:t>
            </a:fld>
            <a:endParaRPr lang="en-US" dirty="0"/>
          </a:p>
        </p:txBody>
      </p:sp>
    </p:spTree>
    <p:extLst>
      <p:ext uri="{BB962C8B-B14F-4D97-AF65-F5344CB8AC3E}">
        <p14:creationId xmlns:p14="http://schemas.microsoft.com/office/powerpoint/2010/main" val="1384716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51EEB-1B63-E156-4221-04662989BE1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141CF3-EED3-25F5-DADC-D2E3789AE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E2B26-2079-D96C-9D55-CC769676D5CC}"/>
              </a:ext>
            </a:extLst>
          </p:cNvPr>
          <p:cNvSpPr>
            <a:spLocks noGrp="1"/>
          </p:cNvSpPr>
          <p:nvPr>
            <p:ph type="dt" sz="half" idx="10"/>
          </p:nvPr>
        </p:nvSpPr>
        <p:spPr/>
        <p:txBody>
          <a:bodyPr/>
          <a:lstStyle/>
          <a:p>
            <a:pPr>
              <a:defRPr/>
            </a:pPr>
            <a:fld id="{8C61EFB7-7C74-45B7-B8FC-D062C6E4D695}" type="datetime1">
              <a:rPr lang="en-US" smtClean="0"/>
              <a:t>3/19/2025</a:t>
            </a:fld>
            <a:endParaRPr lang="en-US" dirty="0"/>
          </a:p>
        </p:txBody>
      </p:sp>
      <p:sp>
        <p:nvSpPr>
          <p:cNvPr id="5" name="Footer Placeholder 4">
            <a:extLst>
              <a:ext uri="{FF2B5EF4-FFF2-40B4-BE49-F238E27FC236}">
                <a16:creationId xmlns:a16="http://schemas.microsoft.com/office/drawing/2014/main" id="{C57FAD26-B7B7-C217-0E80-5C8FAAC848D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DE7EC1F4-065D-FBBF-3EFA-CF722CFC5A7D}"/>
              </a:ext>
            </a:extLst>
          </p:cNvPr>
          <p:cNvSpPr>
            <a:spLocks noGrp="1"/>
          </p:cNvSpPr>
          <p:nvPr>
            <p:ph type="sldNum" sz="quarter" idx="12"/>
          </p:nvPr>
        </p:nvSpPr>
        <p:spPr/>
        <p:txBody>
          <a:bodyPr/>
          <a:lstStyle/>
          <a:p>
            <a:pPr>
              <a:defRPr/>
            </a:pPr>
            <a:fld id="{171CE5E6-EEEA-4579-B797-68840492F138}" type="slidenum">
              <a:rPr lang="en-US" smtClean="0"/>
              <a:pPr>
                <a:defRPr/>
              </a:pPr>
              <a:t>‹#›</a:t>
            </a:fld>
            <a:endParaRPr lang="en-US" dirty="0"/>
          </a:p>
        </p:txBody>
      </p:sp>
    </p:spTree>
    <p:extLst>
      <p:ext uri="{BB962C8B-B14F-4D97-AF65-F5344CB8AC3E}">
        <p14:creationId xmlns:p14="http://schemas.microsoft.com/office/powerpoint/2010/main" val="3231363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289" y="214314"/>
            <a:ext cx="10389542" cy="1462087"/>
          </a:xfrm>
        </p:spPr>
        <p:txBody>
          <a:bodyPr/>
          <a:lstStyle/>
          <a:p>
            <a:r>
              <a:rPr lang="en-US"/>
              <a:t>Click to edit Master title style</a:t>
            </a:r>
          </a:p>
        </p:txBody>
      </p:sp>
      <p:sp>
        <p:nvSpPr>
          <p:cNvPr id="3" name="Text Placeholder 2"/>
          <p:cNvSpPr>
            <a:spLocks noGrp="1"/>
          </p:cNvSpPr>
          <p:nvPr>
            <p:ph type="body" sz="half" idx="1"/>
          </p:nvPr>
        </p:nvSpPr>
        <p:spPr>
          <a:xfrm>
            <a:off x="1576686" y="2017713"/>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8598" y="2017713"/>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F21A9FC0-A3BD-4042-9B7D-94A64510E9B9}" type="datetime1">
              <a:rPr lang="en-US" smtClean="0"/>
              <a:t>3/19/2025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D15E834B-907E-4D62-B3A9-3A2E4DFA272D}" type="slidenum">
              <a:rPr lang="en-US"/>
              <a:pPr>
                <a:defRPr/>
              </a:pPr>
              <a:t>‹#›</a:t>
            </a:fld>
            <a:endParaRPr lang="en-US" dirty="0"/>
          </a:p>
        </p:txBody>
      </p:sp>
    </p:spTree>
    <p:extLst>
      <p:ext uri="{BB962C8B-B14F-4D97-AF65-F5344CB8AC3E}">
        <p14:creationId xmlns:p14="http://schemas.microsoft.com/office/powerpoint/2010/main" val="48626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2637" y="228602"/>
            <a:ext cx="11347217" cy="1325563"/>
          </a:xfrm>
        </p:spPr>
        <p:txBody>
          <a:bodyPr/>
          <a:lstStyle/>
          <a:p>
            <a:r>
              <a:rPr lang="en-US"/>
              <a:t>Click to edit Master title style</a:t>
            </a:r>
          </a:p>
        </p:txBody>
      </p:sp>
      <p:sp>
        <p:nvSpPr>
          <p:cNvPr id="3" name="Table Placeholder 2"/>
          <p:cNvSpPr>
            <a:spLocks noGrp="1"/>
          </p:cNvSpPr>
          <p:nvPr>
            <p:ph type="tbl" idx="1"/>
          </p:nvPr>
        </p:nvSpPr>
        <p:spPr>
          <a:xfrm>
            <a:off x="402637" y="1676407"/>
            <a:ext cx="11386726" cy="4422775"/>
          </a:xfrm>
        </p:spPr>
        <p:txBody>
          <a:bodyPr rtlCol="0">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CEA4CB5E-36FD-4BE2-ADA9-7ED4215E6D64}" type="datetime1">
              <a:rPr lang="en-US" smtClean="0"/>
              <a:t>3/19/2025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51461A-ACB2-4AA7-845C-9E9638D14BBE}" type="slidenum">
              <a:rPr lang="en-US"/>
              <a:pPr>
                <a:defRPr/>
              </a:pPr>
              <a:t>‹#›</a:t>
            </a:fld>
            <a:endParaRPr lang="en-US" dirty="0"/>
          </a:p>
        </p:txBody>
      </p:sp>
    </p:spTree>
    <p:extLst>
      <p:ext uri="{BB962C8B-B14F-4D97-AF65-F5344CB8AC3E}">
        <p14:creationId xmlns:p14="http://schemas.microsoft.com/office/powerpoint/2010/main" val="3097869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1" y="304802"/>
            <a:ext cx="10058400" cy="1431925"/>
          </a:xfrm>
        </p:spPr>
        <p:txBody>
          <a:bodyPr/>
          <a:lstStyle/>
          <a:p>
            <a:r>
              <a:rPr lang="en-US"/>
              <a:t>Click to edit Master title style</a:t>
            </a:r>
          </a:p>
        </p:txBody>
      </p:sp>
      <p:sp>
        <p:nvSpPr>
          <p:cNvPr id="3" name="SmartArt Placeholder 2"/>
          <p:cNvSpPr>
            <a:spLocks noGrp="1"/>
          </p:cNvSpPr>
          <p:nvPr>
            <p:ph type="dgm" idx="1"/>
          </p:nvPr>
        </p:nvSpPr>
        <p:spPr>
          <a:xfrm>
            <a:off x="1422401" y="1981200"/>
            <a:ext cx="10058400" cy="4114800"/>
          </a:xfrm>
        </p:spPr>
        <p:txBody>
          <a:bodyPr rtlCol="0">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73BD9095-6F02-4693-83D4-BA41C0754AB7}" type="datetime1">
              <a:rPr lang="en-US" smtClean="0"/>
              <a:t>3/19/2025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2EEA236-E412-40B9-939A-14117B211600}" type="slidenum">
              <a:rPr lang="en-US"/>
              <a:pPr>
                <a:defRPr/>
              </a:pPr>
              <a:t>‹#›</a:t>
            </a:fld>
            <a:endParaRPr lang="en-US" dirty="0"/>
          </a:p>
        </p:txBody>
      </p:sp>
    </p:spTree>
    <p:extLst>
      <p:ext uri="{BB962C8B-B14F-4D97-AF65-F5344CB8AC3E}">
        <p14:creationId xmlns:p14="http://schemas.microsoft.com/office/powerpoint/2010/main" val="3749626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375"/>
              </a:lnSpc>
              <a:defRPr sz="315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85776" indent="-385776">
              <a:buClr>
                <a:srgbClr val="00788A"/>
              </a:buClr>
              <a:buFont typeface="Wingdings" panose="05000000000000000000" pitchFamily="2" charset="2"/>
              <a:buChar char="§"/>
              <a:defRPr sz="2700" b="1">
                <a:solidFill>
                  <a:srgbClr val="00788A"/>
                </a:solidFill>
              </a:defRPr>
            </a:lvl1pPr>
            <a:lvl2pPr>
              <a:buClr>
                <a:srgbClr val="9A4E9E"/>
              </a:buClr>
              <a:defRPr sz="2250">
                <a:solidFill>
                  <a:schemeClr val="accent4">
                    <a:lumMod val="75000"/>
                  </a:schemeClr>
                </a:solidFill>
              </a:defRPr>
            </a:lvl2pPr>
            <a:lvl3pPr>
              <a:buClr>
                <a:srgbClr val="C00000"/>
              </a:buClr>
              <a:defRPr sz="2250">
                <a:solidFill>
                  <a:schemeClr val="accent4">
                    <a:lumMod val="75000"/>
                  </a:schemeClr>
                </a:solidFill>
              </a:defRPr>
            </a:lvl3pPr>
            <a:lvl4pPr>
              <a:defRPr sz="2250">
                <a:solidFill>
                  <a:schemeClr val="accent4">
                    <a:lumMod val="75000"/>
                  </a:schemeClr>
                </a:solidFill>
              </a:defRPr>
            </a:lvl4pPr>
            <a:lvl5pPr>
              <a:defRPr sz="225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450679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15CF-CB8D-DCF1-630F-32676ADE2E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EB0E57-7FDD-3F09-856B-6C4DD7BDEA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16346-6308-8A32-A97B-69F268461077}"/>
              </a:ext>
            </a:extLst>
          </p:cNvPr>
          <p:cNvSpPr>
            <a:spLocks noGrp="1"/>
          </p:cNvSpPr>
          <p:nvPr>
            <p:ph type="dt" sz="half" idx="10"/>
          </p:nvPr>
        </p:nvSpPr>
        <p:spPr/>
        <p:txBody>
          <a:bodyPr/>
          <a:lstStyle/>
          <a:p>
            <a:fld id="{36F451E3-C974-488F-9F77-B65050B64F77}" type="datetime1">
              <a:rPr lang="en-US" smtClean="0"/>
              <a:t>3/19/2025</a:t>
            </a:fld>
            <a:endParaRPr lang="en-US"/>
          </a:p>
        </p:txBody>
      </p:sp>
      <p:sp>
        <p:nvSpPr>
          <p:cNvPr id="5" name="Footer Placeholder 4">
            <a:extLst>
              <a:ext uri="{FF2B5EF4-FFF2-40B4-BE49-F238E27FC236}">
                <a16:creationId xmlns:a16="http://schemas.microsoft.com/office/drawing/2014/main" id="{F3A5E654-6E21-1029-2C88-8151F197E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2E4D4-1A8A-767A-D100-54DF56EE0BA8}"/>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185083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3375"/>
              </a:lnSpc>
              <a:defRPr sz="315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385776" indent="-385776">
              <a:buClr>
                <a:srgbClr val="541900"/>
              </a:buClr>
              <a:buSzPct val="70000"/>
              <a:buFont typeface="Wingdings" panose="05000000000000000000" pitchFamily="2" charset="2"/>
              <a:buChar char="§"/>
              <a:defRPr sz="2700" b="1" baseline="0">
                <a:solidFill>
                  <a:srgbClr val="5F5F5F"/>
                </a:solidFill>
                <a:latin typeface="Calibri" pitchFamily="34" charset="0"/>
              </a:defRPr>
            </a:lvl1pPr>
            <a:lvl2pPr marL="835847" indent="-321479">
              <a:buClr>
                <a:srgbClr val="005984"/>
              </a:buClr>
              <a:buSzPct val="100000"/>
              <a:buFont typeface="Arial" panose="020B0604020202020204" pitchFamily="34" charset="0"/>
              <a:buChar char="•"/>
              <a:defRPr sz="2250">
                <a:solidFill>
                  <a:srgbClr val="5F5F5F"/>
                </a:solidFill>
              </a:defRPr>
            </a:lvl2pPr>
            <a:lvl3pPr>
              <a:buClrTx/>
              <a:buSzPct val="100000"/>
              <a:buFont typeface="Arial" pitchFamily="34" charset="0"/>
              <a:buChar char="•"/>
              <a:defRPr sz="2025">
                <a:solidFill>
                  <a:srgbClr val="5F5F5F"/>
                </a:solidFill>
              </a:defRPr>
            </a:lvl3pPr>
            <a:lvl4pPr>
              <a:buClr>
                <a:schemeClr val="bg1"/>
              </a:buClr>
              <a:buSzPct val="70000"/>
              <a:buFont typeface="Courier New" pitchFamily="49" charset="0"/>
              <a:buChar char="o"/>
              <a:defRPr sz="2025" baseline="0">
                <a:solidFill>
                  <a:schemeClr val="bg2"/>
                </a:solidFill>
              </a:defRPr>
            </a:lvl4pPr>
            <a:lvl5pPr>
              <a:buClr>
                <a:schemeClr val="bg1"/>
              </a:buClr>
              <a:buSzPct val="70000"/>
              <a:buFont typeface="Arial" pitchFamily="34" charset="0"/>
              <a:buChar char="•"/>
              <a:defRPr sz="2025">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385776" indent="-385776">
              <a:buClr>
                <a:srgbClr val="541900"/>
              </a:buClr>
              <a:buSzPct val="70000"/>
              <a:buFont typeface="Wingdings" panose="05000000000000000000" pitchFamily="2" charset="2"/>
              <a:buChar char="§"/>
              <a:defRPr sz="2700" b="1" baseline="0">
                <a:solidFill>
                  <a:srgbClr val="5F5F5F"/>
                </a:solidFill>
                <a:latin typeface="Calibri" pitchFamily="34" charset="0"/>
              </a:defRPr>
            </a:lvl1pPr>
            <a:lvl2pPr marL="835847" indent="-321479">
              <a:buClr>
                <a:srgbClr val="005984"/>
              </a:buClr>
              <a:buSzPct val="100000"/>
              <a:buFont typeface="Arial" panose="020B0604020202020204" pitchFamily="34" charset="0"/>
              <a:buChar char="•"/>
              <a:defRPr sz="2250">
                <a:solidFill>
                  <a:srgbClr val="5F5F5F"/>
                </a:solidFill>
              </a:defRPr>
            </a:lvl2pPr>
            <a:lvl3pPr>
              <a:buClrTx/>
              <a:buSzPct val="100000"/>
              <a:buFont typeface="Arial" pitchFamily="34" charset="0"/>
              <a:buChar char="•"/>
              <a:defRPr sz="2025">
                <a:solidFill>
                  <a:srgbClr val="5F5F5F"/>
                </a:solidFill>
              </a:defRPr>
            </a:lvl3pPr>
            <a:lvl4pPr>
              <a:buClr>
                <a:schemeClr val="bg1"/>
              </a:buClr>
              <a:buSzPct val="70000"/>
              <a:buFont typeface="Courier New" pitchFamily="49" charset="0"/>
              <a:buChar char="o"/>
              <a:defRPr sz="2025" baseline="0">
                <a:solidFill>
                  <a:schemeClr val="bg2"/>
                </a:solidFill>
              </a:defRPr>
            </a:lvl4pPr>
            <a:lvl5pPr>
              <a:buClr>
                <a:schemeClr val="bg1"/>
              </a:buClr>
              <a:buSzPct val="70000"/>
              <a:buFont typeface="Arial" pitchFamily="34" charset="0"/>
              <a:buChar char="•"/>
              <a:defRPr sz="2025">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9" cy="162732"/>
          </a:xfrm>
          <a:prstGeom prst="rect">
            <a:avLst/>
          </a:prstGeom>
        </p:spPr>
      </p:pic>
    </p:spTree>
    <p:extLst>
      <p:ext uri="{BB962C8B-B14F-4D97-AF65-F5344CB8AC3E}">
        <p14:creationId xmlns:p14="http://schemas.microsoft.com/office/powerpoint/2010/main" val="37326476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solidFill>
                  <a:schemeClr val="accent1">
                    <a:lumMod val="20000"/>
                    <a:lumOff val="80000"/>
                  </a:schemeClr>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4077174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4" y="1600206"/>
            <a:ext cx="5396089"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86311" y="1600206"/>
            <a:ext cx="5396089" cy="4530725"/>
          </a:xfrm>
        </p:spPr>
        <p:txBody>
          <a:bodyPr rtlCol="0">
            <a:normAutofit/>
          </a:bodyPr>
          <a:lstStyle/>
          <a:p>
            <a:pPr lvl="0"/>
            <a:endParaRPr lang="en-US" noProof="0" dirty="0"/>
          </a:p>
        </p:txBody>
      </p:sp>
      <p:sp>
        <p:nvSpPr>
          <p:cNvPr id="5" name="Date Placeholder 9"/>
          <p:cNvSpPr>
            <a:spLocks noGrp="1"/>
          </p:cNvSpPr>
          <p:nvPr>
            <p:ph type="dt" sz="half" idx="10"/>
          </p:nvPr>
        </p:nvSpPr>
        <p:spPr/>
        <p:txBody>
          <a:bodyPr/>
          <a:lstStyle>
            <a:lvl1pPr>
              <a:defRPr/>
            </a:lvl1pPr>
          </a:lstStyle>
          <a:p>
            <a:pPr>
              <a:defRPr/>
            </a:pPr>
            <a:fld id="{6F4FDB7A-3BF2-49C7-ABDC-B5555E681B54}" type="datetime1">
              <a:rPr lang="en-US" smtClean="0"/>
              <a:t>3/19/2025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91703DB-491C-44C9-AC89-2F8A90330280}" type="slidenum">
              <a:rPr lang="en-US"/>
              <a:pPr>
                <a:defRPr/>
              </a:pPr>
              <a:t>‹#›</a:t>
            </a:fld>
            <a:endParaRPr lang="en-US" dirty="0"/>
          </a:p>
        </p:txBody>
      </p:sp>
    </p:spTree>
    <p:extLst>
      <p:ext uri="{BB962C8B-B14F-4D97-AF65-F5344CB8AC3E}">
        <p14:creationId xmlns:p14="http://schemas.microsoft.com/office/powerpoint/2010/main" val="192110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F633-7102-E894-62EF-EBB25B58D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20598-5C8C-45FB-7E28-45E2A07A62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EE7F68-CDA5-8597-018D-7996232B58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0E8A2-BBDA-CA48-0DF6-5137818F0557}"/>
              </a:ext>
            </a:extLst>
          </p:cNvPr>
          <p:cNvSpPr>
            <a:spLocks noGrp="1"/>
          </p:cNvSpPr>
          <p:nvPr>
            <p:ph type="dt" sz="half" idx="10"/>
          </p:nvPr>
        </p:nvSpPr>
        <p:spPr/>
        <p:txBody>
          <a:bodyPr/>
          <a:lstStyle/>
          <a:p>
            <a:fld id="{5C059FF6-DA30-4556-8EE4-C1E8EE1BD94B}" type="datetime1">
              <a:rPr lang="en-US" smtClean="0"/>
              <a:t>3/19/2025</a:t>
            </a:fld>
            <a:endParaRPr lang="en-US"/>
          </a:p>
        </p:txBody>
      </p:sp>
      <p:sp>
        <p:nvSpPr>
          <p:cNvPr id="6" name="Footer Placeholder 5">
            <a:extLst>
              <a:ext uri="{FF2B5EF4-FFF2-40B4-BE49-F238E27FC236}">
                <a16:creationId xmlns:a16="http://schemas.microsoft.com/office/drawing/2014/main" id="{808CE773-93F5-D687-496C-56B282620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53D3D-DE8B-0165-B8AF-4D59CF4147A3}"/>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138032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7FE6-7B76-0C43-948A-00AD6D03E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C72B7C-6D87-33DE-0A22-D2BDD8718D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D78788-B3D0-F433-A651-C5C7B46F86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8752E4-A81F-3D3F-E58D-DCEBDA164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BDAF06-8AAA-A1D7-6D4E-42573E5E32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7F48FC-28E8-5FD9-40F4-471BD17BD2AF}"/>
              </a:ext>
            </a:extLst>
          </p:cNvPr>
          <p:cNvSpPr>
            <a:spLocks noGrp="1"/>
          </p:cNvSpPr>
          <p:nvPr>
            <p:ph type="dt" sz="half" idx="10"/>
          </p:nvPr>
        </p:nvSpPr>
        <p:spPr/>
        <p:txBody>
          <a:bodyPr/>
          <a:lstStyle/>
          <a:p>
            <a:fld id="{3265EE68-A726-4021-86E2-3BC678D8EA84}" type="datetime1">
              <a:rPr lang="en-US" smtClean="0"/>
              <a:t>3/19/2025</a:t>
            </a:fld>
            <a:endParaRPr lang="en-US"/>
          </a:p>
        </p:txBody>
      </p:sp>
      <p:sp>
        <p:nvSpPr>
          <p:cNvPr id="8" name="Footer Placeholder 7">
            <a:extLst>
              <a:ext uri="{FF2B5EF4-FFF2-40B4-BE49-F238E27FC236}">
                <a16:creationId xmlns:a16="http://schemas.microsoft.com/office/drawing/2014/main" id="{3B6894B6-15B7-F13E-EBE6-E4BFD65364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F6E7C1-D9E2-9F13-AB7F-57102C87D400}"/>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281493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6091-CAF1-D2E0-93CB-E0B25E55D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E196A1-AF9E-B057-EC0B-84E3BC6655F2}"/>
              </a:ext>
            </a:extLst>
          </p:cNvPr>
          <p:cNvSpPr>
            <a:spLocks noGrp="1"/>
          </p:cNvSpPr>
          <p:nvPr>
            <p:ph type="dt" sz="half" idx="10"/>
          </p:nvPr>
        </p:nvSpPr>
        <p:spPr/>
        <p:txBody>
          <a:bodyPr/>
          <a:lstStyle/>
          <a:p>
            <a:fld id="{491FB86D-A1A5-4683-B4C0-136B2E266818}" type="datetime1">
              <a:rPr lang="en-US" smtClean="0"/>
              <a:t>3/19/2025</a:t>
            </a:fld>
            <a:endParaRPr lang="en-US"/>
          </a:p>
        </p:txBody>
      </p:sp>
      <p:sp>
        <p:nvSpPr>
          <p:cNvPr id="4" name="Footer Placeholder 3">
            <a:extLst>
              <a:ext uri="{FF2B5EF4-FFF2-40B4-BE49-F238E27FC236}">
                <a16:creationId xmlns:a16="http://schemas.microsoft.com/office/drawing/2014/main" id="{0FB582F5-C13C-989C-0BA6-EF3E2C4346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C703FD-8BBE-5AF0-F6B9-385F9729DF57}"/>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310821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270DA-1C9F-1DB2-B62C-3CC238C225DC}"/>
              </a:ext>
            </a:extLst>
          </p:cNvPr>
          <p:cNvSpPr>
            <a:spLocks noGrp="1"/>
          </p:cNvSpPr>
          <p:nvPr>
            <p:ph type="dt" sz="half" idx="10"/>
          </p:nvPr>
        </p:nvSpPr>
        <p:spPr/>
        <p:txBody>
          <a:bodyPr/>
          <a:lstStyle/>
          <a:p>
            <a:fld id="{A3AF3C51-2EC5-4A69-A807-7FA88AA40DD1}" type="datetime1">
              <a:rPr lang="en-US" smtClean="0"/>
              <a:t>3/19/2025</a:t>
            </a:fld>
            <a:endParaRPr lang="en-US"/>
          </a:p>
        </p:txBody>
      </p:sp>
      <p:sp>
        <p:nvSpPr>
          <p:cNvPr id="3" name="Footer Placeholder 2">
            <a:extLst>
              <a:ext uri="{FF2B5EF4-FFF2-40B4-BE49-F238E27FC236}">
                <a16:creationId xmlns:a16="http://schemas.microsoft.com/office/drawing/2014/main" id="{AC4D292C-12A9-E9A7-DE7D-4FC01FACEE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3ACEC2-4B5D-0AFD-D90B-8275FB817CB7}"/>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184144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D7BB-6177-26C3-A709-B56AF9849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70939A-7EAD-5523-27EF-1940D37BCE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0815A-C181-2553-E01E-1ECEEC557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5D13D-2138-9757-E5B5-FDFB91EB4EC2}"/>
              </a:ext>
            </a:extLst>
          </p:cNvPr>
          <p:cNvSpPr>
            <a:spLocks noGrp="1"/>
          </p:cNvSpPr>
          <p:nvPr>
            <p:ph type="dt" sz="half" idx="10"/>
          </p:nvPr>
        </p:nvSpPr>
        <p:spPr/>
        <p:txBody>
          <a:bodyPr/>
          <a:lstStyle/>
          <a:p>
            <a:fld id="{D3347D8C-DC98-4B11-B728-22C8DAD21B36}" type="datetime1">
              <a:rPr lang="en-US" smtClean="0"/>
              <a:t>3/19/2025</a:t>
            </a:fld>
            <a:endParaRPr lang="en-US"/>
          </a:p>
        </p:txBody>
      </p:sp>
      <p:sp>
        <p:nvSpPr>
          <p:cNvPr id="6" name="Footer Placeholder 5">
            <a:extLst>
              <a:ext uri="{FF2B5EF4-FFF2-40B4-BE49-F238E27FC236}">
                <a16:creationId xmlns:a16="http://schemas.microsoft.com/office/drawing/2014/main" id="{803E2E5F-0622-E2E5-FF69-CFFFC6CEE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26CAC-29DC-A867-C15E-ED04724E9B4F}"/>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274984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D9BB-35C2-4B7E-4CB1-814D93E2F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BF20F-6927-E90A-C507-FF5EE53D1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6622EE-0D2F-D862-BDA0-A14915DC0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DD03D-EBA3-B313-14AE-F073BDA4959C}"/>
              </a:ext>
            </a:extLst>
          </p:cNvPr>
          <p:cNvSpPr>
            <a:spLocks noGrp="1"/>
          </p:cNvSpPr>
          <p:nvPr>
            <p:ph type="dt" sz="half" idx="10"/>
          </p:nvPr>
        </p:nvSpPr>
        <p:spPr/>
        <p:txBody>
          <a:bodyPr/>
          <a:lstStyle/>
          <a:p>
            <a:fld id="{E7E8AC59-A425-4675-B5E5-4DB87571C47C}" type="datetime1">
              <a:rPr lang="en-US" smtClean="0"/>
              <a:t>3/19/2025</a:t>
            </a:fld>
            <a:endParaRPr lang="en-US"/>
          </a:p>
        </p:txBody>
      </p:sp>
      <p:sp>
        <p:nvSpPr>
          <p:cNvPr id="6" name="Footer Placeholder 5">
            <a:extLst>
              <a:ext uri="{FF2B5EF4-FFF2-40B4-BE49-F238E27FC236}">
                <a16:creationId xmlns:a16="http://schemas.microsoft.com/office/drawing/2014/main" id="{3785BF4A-C772-1201-F10B-7E15AF014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F7F5E-5440-57AA-A47B-D48BE79C81FC}"/>
              </a:ext>
            </a:extLst>
          </p:cNvPr>
          <p:cNvSpPr>
            <a:spLocks noGrp="1"/>
          </p:cNvSpPr>
          <p:nvPr>
            <p:ph type="sldNum" sz="quarter" idx="12"/>
          </p:nvPr>
        </p:nvSpPr>
        <p:spPr/>
        <p:txBody>
          <a:bodyPr/>
          <a:lstStyle/>
          <a:p>
            <a:fld id="{4EC85289-3FE1-4C3D-AACD-0B17DFE1C0EB}" type="slidenum">
              <a:rPr lang="en-US" smtClean="0"/>
              <a:t>‹#›</a:t>
            </a:fld>
            <a:endParaRPr lang="en-US"/>
          </a:p>
        </p:txBody>
      </p:sp>
    </p:spTree>
    <p:extLst>
      <p:ext uri="{BB962C8B-B14F-4D97-AF65-F5344CB8AC3E}">
        <p14:creationId xmlns:p14="http://schemas.microsoft.com/office/powerpoint/2010/main" val="124304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9B06B-0878-4287-A6A7-C2B46F76F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9A741-5691-1431-42F9-53B6D5242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C99CF-BE49-406C-8F02-130B1D73B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E3558C-D186-416D-9167-44CCCD9A4A9B}" type="datetime1">
              <a:rPr lang="en-US" smtClean="0"/>
              <a:t>3/19/2025</a:t>
            </a:fld>
            <a:endParaRPr lang="en-US"/>
          </a:p>
        </p:txBody>
      </p:sp>
      <p:sp>
        <p:nvSpPr>
          <p:cNvPr id="5" name="Footer Placeholder 4">
            <a:extLst>
              <a:ext uri="{FF2B5EF4-FFF2-40B4-BE49-F238E27FC236}">
                <a16:creationId xmlns:a16="http://schemas.microsoft.com/office/drawing/2014/main" id="{C64CC967-654B-5240-A390-67D43B782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5FDA29-424D-2F32-9A79-F84637138A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85289-3FE1-4C3D-AACD-0B17DFE1C0EB}" type="slidenum">
              <a:rPr lang="en-US" smtClean="0"/>
              <a:t>‹#›</a:t>
            </a:fld>
            <a:endParaRPr lang="en-US"/>
          </a:p>
        </p:txBody>
      </p:sp>
    </p:spTree>
    <p:extLst>
      <p:ext uri="{BB962C8B-B14F-4D97-AF65-F5344CB8AC3E}">
        <p14:creationId xmlns:p14="http://schemas.microsoft.com/office/powerpoint/2010/main" val="212175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narHorz">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7A9AE-EF99-6CF1-A082-37D70AA409BC}"/>
              </a:ext>
            </a:extLst>
          </p:cNvPr>
          <p:cNvSpPr>
            <a:spLocks noGrp="1"/>
          </p:cNvSpPr>
          <p:nvPr>
            <p:ph type="title"/>
          </p:nvPr>
        </p:nvSpPr>
        <p:spPr>
          <a:xfrm>
            <a:off x="838200" y="365127"/>
            <a:ext cx="1051560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D04E89-7B04-19D5-DC8D-DB66818544CC}"/>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7C870-3A3A-7F38-F558-265EED38FB3B}"/>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13">
                <a:solidFill>
                  <a:schemeClr val="tx1">
                    <a:tint val="75000"/>
                  </a:schemeClr>
                </a:solidFill>
              </a:defRPr>
            </a:lvl1pPr>
          </a:lstStyle>
          <a:p>
            <a:pPr>
              <a:defRPr/>
            </a:pPr>
            <a:fld id="{0403904A-8D49-460B-AD62-64839B06F49C}" type="datetime1">
              <a:rPr lang="en-US" smtClean="0"/>
              <a:t>3/19/2025</a:t>
            </a:fld>
            <a:endParaRPr lang="en-US" dirty="0"/>
          </a:p>
        </p:txBody>
      </p:sp>
      <p:sp>
        <p:nvSpPr>
          <p:cNvPr id="5" name="Footer Placeholder 4">
            <a:extLst>
              <a:ext uri="{FF2B5EF4-FFF2-40B4-BE49-F238E27FC236}">
                <a16:creationId xmlns:a16="http://schemas.microsoft.com/office/drawing/2014/main" id="{98234BFD-BFB3-A81B-CE92-B2417F38011D}"/>
              </a:ext>
            </a:extLst>
          </p:cNvPr>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C33B863C-3A19-A3C0-8282-93BD30A5B6CA}"/>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13">
                <a:solidFill>
                  <a:schemeClr val="tx1">
                    <a:tint val="75000"/>
                  </a:schemeClr>
                </a:solidFill>
              </a:defRPr>
            </a:lvl1pPr>
          </a:lstStyle>
          <a:p>
            <a:pPr>
              <a:defRPr/>
            </a:pPr>
            <a:fld id="{EB5989D7-CD40-4BC8-9D24-72BFF9EC5D20}" type="slidenum">
              <a:rPr lang="en-US" smtClean="0"/>
              <a:pPr>
                <a:defRPr/>
              </a:pPr>
              <a:t>‹#›</a:t>
            </a:fld>
            <a:endParaRPr lang="en-US" dirty="0"/>
          </a:p>
        </p:txBody>
      </p:sp>
    </p:spTree>
    <p:extLst>
      <p:ext uri="{BB962C8B-B14F-4D97-AF65-F5344CB8AC3E}">
        <p14:creationId xmlns:p14="http://schemas.microsoft.com/office/powerpoint/2010/main" val="2270633992"/>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hf hdr="0" ftr="0" dt="0"/>
  <p:txStyles>
    <p:titleStyle>
      <a:lvl1pPr algn="l" defTabSz="771571" rtl="0" eaLnBrk="1" latinLnBrk="0" hangingPunct="1">
        <a:lnSpc>
          <a:spcPct val="90000"/>
        </a:lnSpc>
        <a:spcBef>
          <a:spcPct val="0"/>
        </a:spcBef>
        <a:buNone/>
        <a:defRPr sz="3713"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4.xml.rels><?xml version="1.0" encoding="UTF-8" standalone="yes"?>
<Relationships xmlns="http://schemas.openxmlformats.org/package/2006/relationships"><Relationship Id="rId3" Type="http://schemas.openxmlformats.org/officeDocument/2006/relationships/hyperlink" Target="https://www.cdc.gov/coronavirus/2019-ncov/hcp/faq.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7.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148C48-BB67-1F2D-5C5D-1DA5FC5502FF}"/>
              </a:ext>
            </a:extLst>
          </p:cNvPr>
          <p:cNvSpPr>
            <a:spLocks noGrp="1"/>
          </p:cNvSpPr>
          <p:nvPr>
            <p:ph type="ctrTitle"/>
          </p:nvPr>
        </p:nvSpPr>
        <p:spPr>
          <a:xfrm>
            <a:off x="1524000" y="1293338"/>
            <a:ext cx="9144000" cy="3274592"/>
          </a:xfrm>
        </p:spPr>
        <p:txBody>
          <a:bodyPr anchor="ctr">
            <a:normAutofit/>
          </a:bodyPr>
          <a:lstStyle/>
          <a:p>
            <a:r>
              <a:rPr lang="en-US" sz="7200" dirty="0"/>
              <a:t>What You Need to Know About Proper Post Exposure Follow UP</a:t>
            </a:r>
          </a:p>
        </p:txBody>
      </p:sp>
      <p:sp>
        <p:nvSpPr>
          <p:cNvPr id="3" name="Subtitle 2">
            <a:extLst>
              <a:ext uri="{FF2B5EF4-FFF2-40B4-BE49-F238E27FC236}">
                <a16:creationId xmlns:a16="http://schemas.microsoft.com/office/drawing/2014/main" id="{F931F064-340A-221C-356A-241D215FA0B9}"/>
              </a:ext>
            </a:extLst>
          </p:cNvPr>
          <p:cNvSpPr>
            <a:spLocks noGrp="1"/>
          </p:cNvSpPr>
          <p:nvPr>
            <p:ph type="subTitle" idx="1"/>
          </p:nvPr>
        </p:nvSpPr>
        <p:spPr>
          <a:xfrm>
            <a:off x="1524000" y="5514052"/>
            <a:ext cx="9144000" cy="651910"/>
          </a:xfrm>
        </p:spPr>
        <p:txBody>
          <a:bodyPr anchor="ctr">
            <a:normAutofit fontScale="25000" lnSpcReduction="20000"/>
          </a:bodyPr>
          <a:lstStyle/>
          <a:p>
            <a:endParaRPr lang="en-US" sz="600" dirty="0"/>
          </a:p>
          <a:p>
            <a:endParaRPr lang="en-US" sz="600" dirty="0"/>
          </a:p>
          <a:p>
            <a:r>
              <a:rPr lang="en-US" sz="8000" dirty="0"/>
              <a:t>Katherine West, </a:t>
            </a:r>
            <a:r>
              <a:rPr lang="en-US" sz="8000" dirty="0" err="1"/>
              <a:t>RN,BSN,MSEd,DICO</a:t>
            </a:r>
            <a:r>
              <a:rPr lang="en-US" sz="8000" dirty="0"/>
              <a:t>-C</a:t>
            </a:r>
          </a:p>
          <a:p>
            <a:r>
              <a:rPr lang="en-US" sz="8000" dirty="0"/>
              <a:t>Infection Control Consultant</a:t>
            </a:r>
          </a:p>
        </p:txBody>
      </p:sp>
      <p:cxnSp>
        <p:nvCxnSpPr>
          <p:cNvPr id="1044" name="Straight Connector 104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A312F33-A277-80F3-E6E4-272C5EA71BD1}"/>
              </a:ext>
            </a:extLst>
          </p:cNvPr>
          <p:cNvSpPr>
            <a:spLocks noGrp="1"/>
          </p:cNvSpPr>
          <p:nvPr>
            <p:ph type="sldNum" sz="quarter" idx="12"/>
          </p:nvPr>
        </p:nvSpPr>
        <p:spPr/>
        <p:txBody>
          <a:bodyPr/>
          <a:lstStyle/>
          <a:p>
            <a:fld id="{4EC85289-3FE1-4C3D-AACD-0B17DFE1C0EB}" type="slidenum">
              <a:rPr lang="en-US" smtClean="0"/>
              <a:t>1</a:t>
            </a:fld>
            <a:endParaRPr lang="en-US"/>
          </a:p>
        </p:txBody>
      </p:sp>
    </p:spTree>
    <p:extLst>
      <p:ext uri="{BB962C8B-B14F-4D97-AF65-F5344CB8AC3E}">
        <p14:creationId xmlns:p14="http://schemas.microsoft.com/office/powerpoint/2010/main" val="84934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29" name="Rectangle 2"/>
          <p:cNvSpPr>
            <a:spLocks noGrp="1" noChangeArrowheads="1"/>
          </p:cNvSpPr>
          <p:nvPr>
            <p:ph type="title"/>
          </p:nvPr>
        </p:nvSpPr>
        <p:spPr>
          <a:xfrm>
            <a:off x="1466850" y="704850"/>
            <a:ext cx="9258300" cy="895350"/>
          </a:xfrm>
        </p:spPr>
        <p:txBody>
          <a:bodyPr vert="horz" lIns="92075" tIns="46038" rIns="92075" bIns="46038" rtlCol="0" anchor="ctr">
            <a:normAutofit/>
          </a:bodyPr>
          <a:lstStyle/>
          <a:p>
            <a:pPr eaLnBrk="1" hangingPunct="1"/>
            <a:r>
              <a:rPr lang="en-US" b="1" dirty="0"/>
              <a:t>Communication Process</a:t>
            </a:r>
          </a:p>
        </p:txBody>
      </p:sp>
      <p:sp>
        <p:nvSpPr>
          <p:cNvPr id="101378" name="Rectangle 11"/>
          <p:cNvSpPr>
            <a:spLocks noGrp="1" noChangeArrowheads="1"/>
          </p:cNvSpPr>
          <p:nvPr>
            <p:ph idx="1"/>
          </p:nvPr>
        </p:nvSpPr>
        <p:spPr>
          <a:xfrm>
            <a:off x="4876801" y="1676400"/>
            <a:ext cx="3986213" cy="744538"/>
          </a:xfrm>
          <a:solidFill>
            <a:schemeClr val="accent2">
              <a:lumMod val="60000"/>
              <a:lumOff val="40000"/>
            </a:schemeClr>
          </a:solidFill>
          <a:ln w="12699" cap="flat">
            <a:solidFill>
              <a:schemeClr val="tx1"/>
            </a:solidFill>
          </a:ln>
        </p:spPr>
        <p:txBody>
          <a:bodyPr vert="horz" lIns="92075" tIns="46038" rIns="92075" bIns="46038" rtlCol="0">
            <a:normAutofit/>
          </a:bodyPr>
          <a:lstStyle/>
          <a:p>
            <a:pPr marL="420624" indent="-384048" algn="ctr">
              <a:buNone/>
              <a:defRPr/>
            </a:pPr>
            <a:r>
              <a:rPr lang="en-US" sz="3200" dirty="0">
                <a:solidFill>
                  <a:schemeClr val="bg2"/>
                </a:solidFill>
              </a:rPr>
              <a:t>Hospital</a:t>
            </a:r>
          </a:p>
        </p:txBody>
      </p:sp>
      <p:sp>
        <p:nvSpPr>
          <p:cNvPr id="13" name="Slide Number Placeholder 12"/>
          <p:cNvSpPr>
            <a:spLocks noGrp="1"/>
          </p:cNvSpPr>
          <p:nvPr>
            <p:ph type="sldNum" sz="quarter" idx="12"/>
          </p:nvPr>
        </p:nvSpPr>
        <p:spPr/>
        <p:txBody>
          <a:bodyPr/>
          <a:lstStyle/>
          <a:p>
            <a:pPr>
              <a:defRPr/>
            </a:pPr>
            <a:fld id="{A749E08E-3D75-44BA-A877-5752B786E902}" type="slidenum">
              <a:rPr lang="en-US"/>
              <a:pPr>
                <a:defRPr/>
              </a:pPr>
              <a:t>10</a:t>
            </a:fld>
            <a:endParaRPr lang="en-US" dirty="0"/>
          </a:p>
        </p:txBody>
      </p:sp>
      <p:sp>
        <p:nvSpPr>
          <p:cNvPr id="867332" name="AutoShape 3"/>
          <p:cNvSpPr>
            <a:spLocks noChangeArrowheads="1"/>
          </p:cNvSpPr>
          <p:nvPr/>
        </p:nvSpPr>
        <p:spPr bwMode="auto">
          <a:xfrm flipH="1">
            <a:off x="6248400" y="5410200"/>
            <a:ext cx="2438400" cy="685800"/>
          </a:xfrm>
          <a:prstGeom prst="roundRect">
            <a:avLst>
              <a:gd name="adj" fmla="val 12718"/>
            </a:avLst>
          </a:prstGeom>
          <a:solidFill>
            <a:srgbClr val="FFCC00"/>
          </a:solidFill>
          <a:ln w="12699">
            <a:solidFill>
              <a:schemeClr val="tx1"/>
            </a:solidFill>
            <a:round/>
            <a:headEnd/>
            <a:tailEnd/>
          </a:ln>
        </p:spPr>
        <p:txBody>
          <a:bodyPr wrap="none" lIns="92075" tIns="46038" rIns="92075" bIns="46038" anchor="ctr"/>
          <a:lstStyle/>
          <a:p>
            <a:pPr algn="ctr" eaLnBrk="0" hangingPunct="0"/>
            <a:r>
              <a:rPr lang="en-US" sz="3200" dirty="0">
                <a:solidFill>
                  <a:srgbClr val="000000"/>
                </a:solidFill>
                <a:latin typeface="Arial" charset="0"/>
              </a:rPr>
              <a:t>Responder</a:t>
            </a:r>
          </a:p>
        </p:txBody>
      </p:sp>
      <p:grpSp>
        <p:nvGrpSpPr>
          <p:cNvPr id="867333" name="Group 4"/>
          <p:cNvGrpSpPr>
            <a:grpSpLocks/>
          </p:cNvGrpSpPr>
          <p:nvPr/>
        </p:nvGrpSpPr>
        <p:grpSpPr bwMode="auto">
          <a:xfrm>
            <a:off x="6553200" y="3429001"/>
            <a:ext cx="1989138" cy="612775"/>
            <a:chOff x="3549" y="2256"/>
            <a:chExt cx="1253" cy="386"/>
          </a:xfrm>
        </p:grpSpPr>
        <p:sp>
          <p:nvSpPr>
            <p:cNvPr id="867339" name="Freeform 5"/>
            <p:cNvSpPr>
              <a:spLocks/>
            </p:cNvSpPr>
            <p:nvPr/>
          </p:nvSpPr>
          <p:spPr bwMode="auto">
            <a:xfrm>
              <a:off x="3549" y="2256"/>
              <a:ext cx="1253" cy="386"/>
            </a:xfrm>
            <a:custGeom>
              <a:avLst/>
              <a:gdLst>
                <a:gd name="T0" fmla="*/ 54 w 1253"/>
                <a:gd name="T1" fmla="*/ 0 h 386"/>
                <a:gd name="T2" fmla="*/ 31 w 1253"/>
                <a:gd name="T3" fmla="*/ 5 h 386"/>
                <a:gd name="T4" fmla="*/ 15 w 1253"/>
                <a:gd name="T5" fmla="*/ 13 h 386"/>
                <a:gd name="T6" fmla="*/ 8 w 1253"/>
                <a:gd name="T7" fmla="*/ 30 h 386"/>
                <a:gd name="T8" fmla="*/ 0 w 1253"/>
                <a:gd name="T9" fmla="*/ 47 h 386"/>
                <a:gd name="T10" fmla="*/ 0 w 1253"/>
                <a:gd name="T11" fmla="*/ 334 h 386"/>
                <a:gd name="T12" fmla="*/ 8 w 1253"/>
                <a:gd name="T13" fmla="*/ 355 h 386"/>
                <a:gd name="T14" fmla="*/ 15 w 1253"/>
                <a:gd name="T15" fmla="*/ 372 h 386"/>
                <a:gd name="T16" fmla="*/ 31 w 1253"/>
                <a:gd name="T17" fmla="*/ 381 h 386"/>
                <a:gd name="T18" fmla="*/ 54 w 1253"/>
                <a:gd name="T19" fmla="*/ 385 h 386"/>
                <a:gd name="T20" fmla="*/ 1206 w 1253"/>
                <a:gd name="T21" fmla="*/ 385 h 386"/>
                <a:gd name="T22" fmla="*/ 1221 w 1253"/>
                <a:gd name="T23" fmla="*/ 381 h 386"/>
                <a:gd name="T24" fmla="*/ 1237 w 1253"/>
                <a:gd name="T25" fmla="*/ 372 h 386"/>
                <a:gd name="T26" fmla="*/ 1252 w 1253"/>
                <a:gd name="T27" fmla="*/ 355 h 386"/>
                <a:gd name="T28" fmla="*/ 1252 w 1253"/>
                <a:gd name="T29" fmla="*/ 334 h 386"/>
                <a:gd name="T30" fmla="*/ 1252 w 1253"/>
                <a:gd name="T31" fmla="*/ 47 h 386"/>
                <a:gd name="T32" fmla="*/ 1252 w 1253"/>
                <a:gd name="T33" fmla="*/ 30 h 386"/>
                <a:gd name="T34" fmla="*/ 1237 w 1253"/>
                <a:gd name="T35" fmla="*/ 13 h 386"/>
                <a:gd name="T36" fmla="*/ 1221 w 1253"/>
                <a:gd name="T37" fmla="*/ 5 h 386"/>
                <a:gd name="T38" fmla="*/ 1206 w 1253"/>
                <a:gd name="T39" fmla="*/ 0 h 386"/>
                <a:gd name="T40" fmla="*/ 54 w 1253"/>
                <a:gd name="T41" fmla="*/ 0 h 3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3"/>
                <a:gd name="T64" fmla="*/ 0 h 386"/>
                <a:gd name="T65" fmla="*/ 1253 w 1253"/>
                <a:gd name="T66" fmla="*/ 386 h 3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3" h="386">
                  <a:moveTo>
                    <a:pt x="54" y="0"/>
                  </a:moveTo>
                  <a:lnTo>
                    <a:pt x="31" y="5"/>
                  </a:lnTo>
                  <a:lnTo>
                    <a:pt x="15" y="13"/>
                  </a:lnTo>
                  <a:lnTo>
                    <a:pt x="8" y="30"/>
                  </a:lnTo>
                  <a:lnTo>
                    <a:pt x="0" y="47"/>
                  </a:lnTo>
                  <a:lnTo>
                    <a:pt x="0" y="334"/>
                  </a:lnTo>
                  <a:lnTo>
                    <a:pt x="8" y="355"/>
                  </a:lnTo>
                  <a:lnTo>
                    <a:pt x="15" y="372"/>
                  </a:lnTo>
                  <a:lnTo>
                    <a:pt x="31" y="381"/>
                  </a:lnTo>
                  <a:lnTo>
                    <a:pt x="54" y="385"/>
                  </a:lnTo>
                  <a:lnTo>
                    <a:pt x="1206" y="385"/>
                  </a:lnTo>
                  <a:lnTo>
                    <a:pt x="1221" y="381"/>
                  </a:lnTo>
                  <a:lnTo>
                    <a:pt x="1237" y="372"/>
                  </a:lnTo>
                  <a:lnTo>
                    <a:pt x="1252" y="355"/>
                  </a:lnTo>
                  <a:lnTo>
                    <a:pt x="1252" y="334"/>
                  </a:lnTo>
                  <a:lnTo>
                    <a:pt x="1252" y="47"/>
                  </a:lnTo>
                  <a:lnTo>
                    <a:pt x="1252" y="30"/>
                  </a:lnTo>
                  <a:lnTo>
                    <a:pt x="1237" y="13"/>
                  </a:lnTo>
                  <a:lnTo>
                    <a:pt x="1221" y="5"/>
                  </a:lnTo>
                  <a:lnTo>
                    <a:pt x="1206" y="0"/>
                  </a:lnTo>
                  <a:lnTo>
                    <a:pt x="54" y="0"/>
                  </a:lnTo>
                </a:path>
              </a:pathLst>
            </a:custGeom>
            <a:solidFill>
              <a:schemeClr val="accent1"/>
            </a:solidFill>
            <a:ln w="12699" cap="rnd">
              <a:solidFill>
                <a:schemeClr val="tx1"/>
              </a:solidFill>
              <a:round/>
              <a:headEnd/>
              <a:tailEnd/>
            </a:ln>
          </p:spPr>
          <p:txBody>
            <a:bodyPr/>
            <a:lstStyle/>
            <a:p>
              <a:endParaRPr lang="en-US" dirty="0"/>
            </a:p>
          </p:txBody>
        </p:sp>
        <p:sp>
          <p:nvSpPr>
            <p:cNvPr id="867340" name="Rectangle 6"/>
            <p:cNvSpPr>
              <a:spLocks noChangeArrowheads="1"/>
            </p:cNvSpPr>
            <p:nvPr/>
          </p:nvSpPr>
          <p:spPr bwMode="auto">
            <a:xfrm>
              <a:off x="3627" y="2301"/>
              <a:ext cx="1098" cy="294"/>
            </a:xfrm>
            <a:prstGeom prst="rect">
              <a:avLst/>
            </a:prstGeom>
            <a:solidFill>
              <a:srgbClr val="FFCC00"/>
            </a:solidFill>
            <a:ln w="9525">
              <a:noFill/>
              <a:miter lim="800000"/>
              <a:headEnd/>
              <a:tailEnd/>
            </a:ln>
          </p:spPr>
          <p:txBody>
            <a:bodyPr wrap="none" lIns="92075" tIns="46038" rIns="92075" bIns="46038" anchor="ctr"/>
            <a:lstStyle/>
            <a:p>
              <a:pPr algn="ctr" eaLnBrk="0" hangingPunct="0"/>
              <a:r>
                <a:rPr lang="en-US" sz="3200" dirty="0">
                  <a:solidFill>
                    <a:srgbClr val="000000"/>
                  </a:solidFill>
                  <a:latin typeface="Arial" charset="0"/>
                </a:rPr>
                <a:t>DICO</a:t>
              </a:r>
            </a:p>
          </p:txBody>
        </p:sp>
      </p:grpSp>
      <p:sp>
        <p:nvSpPr>
          <p:cNvPr id="867334" name="Oval 7"/>
          <p:cNvSpPr>
            <a:spLocks noChangeArrowheads="1"/>
          </p:cNvSpPr>
          <p:nvPr/>
        </p:nvSpPr>
        <p:spPr bwMode="auto">
          <a:xfrm>
            <a:off x="3200400" y="3733800"/>
            <a:ext cx="2057400" cy="838200"/>
          </a:xfrm>
          <a:prstGeom prst="ellipse">
            <a:avLst/>
          </a:prstGeom>
          <a:solidFill>
            <a:srgbClr val="FFCC00"/>
          </a:solidFill>
          <a:ln w="12699">
            <a:solidFill>
              <a:schemeClr val="tx1"/>
            </a:solidFill>
            <a:round/>
            <a:headEnd/>
            <a:tailEnd/>
          </a:ln>
        </p:spPr>
        <p:txBody>
          <a:bodyPr wrap="none" lIns="92075" tIns="46038" rIns="92075" bIns="46038" anchor="ctr"/>
          <a:lstStyle/>
          <a:p>
            <a:pPr algn="ctr" eaLnBrk="0" hangingPunct="0"/>
            <a:r>
              <a:rPr lang="en-US" sz="2400" dirty="0">
                <a:solidFill>
                  <a:schemeClr val="bg1"/>
                </a:solidFill>
                <a:latin typeface="Arial" charset="0"/>
              </a:rPr>
              <a:t>Supervisor</a:t>
            </a:r>
            <a:r>
              <a:rPr lang="en-US" sz="2400" dirty="0">
                <a:solidFill>
                  <a:schemeClr val="bg1"/>
                </a:solidFill>
              </a:rPr>
              <a:t> ?</a:t>
            </a:r>
          </a:p>
        </p:txBody>
      </p:sp>
      <p:sp>
        <p:nvSpPr>
          <p:cNvPr id="867335" name="AutoShape 8"/>
          <p:cNvSpPr>
            <a:spLocks noChangeArrowheads="1"/>
          </p:cNvSpPr>
          <p:nvPr/>
        </p:nvSpPr>
        <p:spPr bwMode="auto">
          <a:xfrm>
            <a:off x="7239000" y="2590800"/>
            <a:ext cx="533400" cy="685800"/>
          </a:xfrm>
          <a:prstGeom prst="upArrow">
            <a:avLst>
              <a:gd name="adj1" fmla="val 50000"/>
              <a:gd name="adj2" fmla="val 32131"/>
            </a:avLst>
          </a:prstGeom>
          <a:solidFill>
            <a:schemeClr val="accent1"/>
          </a:solidFill>
          <a:ln w="12699">
            <a:solidFill>
              <a:schemeClr val="tx1"/>
            </a:solidFill>
            <a:miter lim="800000"/>
            <a:headEnd/>
            <a:tailEnd/>
          </a:ln>
        </p:spPr>
        <p:txBody>
          <a:bodyPr wrap="none" anchor="ctr"/>
          <a:lstStyle/>
          <a:p>
            <a:endParaRPr lang="en-US" sz="2400" dirty="0"/>
          </a:p>
        </p:txBody>
      </p:sp>
      <p:sp>
        <p:nvSpPr>
          <p:cNvPr id="867336" name="AutoShape 9"/>
          <p:cNvSpPr>
            <a:spLocks noChangeArrowheads="1"/>
          </p:cNvSpPr>
          <p:nvPr/>
        </p:nvSpPr>
        <p:spPr bwMode="auto">
          <a:xfrm>
            <a:off x="6705601" y="4343401"/>
            <a:ext cx="485775" cy="976313"/>
          </a:xfrm>
          <a:prstGeom prst="downArrow">
            <a:avLst>
              <a:gd name="adj1" fmla="val 50000"/>
              <a:gd name="adj2" fmla="val 50264"/>
            </a:avLst>
          </a:prstGeom>
          <a:solidFill>
            <a:schemeClr val="accent1"/>
          </a:solidFill>
          <a:ln w="12699">
            <a:solidFill>
              <a:schemeClr val="tx1"/>
            </a:solidFill>
            <a:miter lim="800000"/>
            <a:headEnd/>
            <a:tailEnd/>
          </a:ln>
        </p:spPr>
        <p:txBody>
          <a:bodyPr wrap="none" anchor="ctr"/>
          <a:lstStyle/>
          <a:p>
            <a:endParaRPr lang="en-US" sz="2400" dirty="0"/>
          </a:p>
        </p:txBody>
      </p:sp>
      <p:sp>
        <p:nvSpPr>
          <p:cNvPr id="867337" name="Freeform 10"/>
          <p:cNvSpPr>
            <a:spLocks/>
          </p:cNvSpPr>
          <p:nvPr/>
        </p:nvSpPr>
        <p:spPr bwMode="auto">
          <a:xfrm>
            <a:off x="5680075" y="2286000"/>
            <a:ext cx="685800" cy="1943100"/>
          </a:xfrm>
          <a:custGeom>
            <a:avLst/>
            <a:gdLst>
              <a:gd name="T0" fmla="*/ 2147483647 w 432"/>
              <a:gd name="T1" fmla="*/ 0 h 1224"/>
              <a:gd name="T2" fmla="*/ 2147483647 w 432"/>
              <a:gd name="T3" fmla="*/ 2147483647 h 1224"/>
              <a:gd name="T4" fmla="*/ 2147483647 w 432"/>
              <a:gd name="T5" fmla="*/ 2147483647 h 1224"/>
              <a:gd name="T6" fmla="*/ 2147483647 w 432"/>
              <a:gd name="T7" fmla="*/ 2147483647 h 1224"/>
              <a:gd name="T8" fmla="*/ 2147483647 w 432"/>
              <a:gd name="T9" fmla="*/ 2147483647 h 1224"/>
              <a:gd name="T10" fmla="*/ 2147483647 w 432"/>
              <a:gd name="T11" fmla="*/ 2147483647 h 1224"/>
              <a:gd name="T12" fmla="*/ 2147483647 w 432"/>
              <a:gd name="T13" fmla="*/ 2147483647 h 1224"/>
              <a:gd name="T14" fmla="*/ 2147483647 w 432"/>
              <a:gd name="T15" fmla="*/ 2147483647 h 1224"/>
              <a:gd name="T16" fmla="*/ 2147483647 w 432"/>
              <a:gd name="T17" fmla="*/ 2147483647 h 1224"/>
              <a:gd name="T18" fmla="*/ 0 w 432"/>
              <a:gd name="T19" fmla="*/ 2147483647 h 1224"/>
              <a:gd name="T20" fmla="*/ 0 w 432"/>
              <a:gd name="T21" fmla="*/ 2147483647 h 1224"/>
              <a:gd name="T22" fmla="*/ 2147483647 w 432"/>
              <a:gd name="T23" fmla="*/ 2147483647 h 1224"/>
              <a:gd name="T24" fmla="*/ 2147483647 w 432"/>
              <a:gd name="T25" fmla="*/ 2147483647 h 1224"/>
              <a:gd name="T26" fmla="*/ 2147483647 w 432"/>
              <a:gd name="T27" fmla="*/ 2147483647 h 1224"/>
              <a:gd name="T28" fmla="*/ 2147483647 w 432"/>
              <a:gd name="T29" fmla="*/ 2147483647 h 1224"/>
              <a:gd name="T30" fmla="*/ 2147483647 w 432"/>
              <a:gd name="T31" fmla="*/ 2147483647 h 1224"/>
              <a:gd name="T32" fmla="*/ 2147483647 w 432"/>
              <a:gd name="T33" fmla="*/ 2147483647 h 1224"/>
              <a:gd name="T34" fmla="*/ 2147483647 w 432"/>
              <a:gd name="T35" fmla="*/ 2147483647 h 1224"/>
              <a:gd name="T36" fmla="*/ 2147483647 w 432"/>
              <a:gd name="T37" fmla="*/ 2147483647 h 1224"/>
              <a:gd name="T38" fmla="*/ 2147483647 w 432"/>
              <a:gd name="T39" fmla="*/ 2147483647 h 1224"/>
              <a:gd name="T40" fmla="*/ 2147483647 w 432"/>
              <a:gd name="T41" fmla="*/ 2147483647 h 1224"/>
              <a:gd name="T42" fmla="*/ 2147483647 w 432"/>
              <a:gd name="T43" fmla="*/ 2147483647 h 1224"/>
              <a:gd name="T44" fmla="*/ 2147483647 w 432"/>
              <a:gd name="T45" fmla="*/ 2147483647 h 1224"/>
              <a:gd name="T46" fmla="*/ 2147483647 w 432"/>
              <a:gd name="T47" fmla="*/ 2147483647 h 1224"/>
              <a:gd name="T48" fmla="*/ 2147483647 w 432"/>
              <a:gd name="T49" fmla="*/ 2147483647 h 1224"/>
              <a:gd name="T50" fmla="*/ 2147483647 w 432"/>
              <a:gd name="T51" fmla="*/ 2147483647 h 1224"/>
              <a:gd name="T52" fmla="*/ 2147483647 w 432"/>
              <a:gd name="T53" fmla="*/ 2147483647 h 1224"/>
              <a:gd name="T54" fmla="*/ 2147483647 w 432"/>
              <a:gd name="T55" fmla="*/ 2147483647 h 1224"/>
              <a:gd name="T56" fmla="*/ 2147483647 w 432"/>
              <a:gd name="T57" fmla="*/ 2147483647 h 1224"/>
              <a:gd name="T58" fmla="*/ 2147483647 w 432"/>
              <a:gd name="T59" fmla="*/ 2147483647 h 1224"/>
              <a:gd name="T60" fmla="*/ 2147483647 w 432"/>
              <a:gd name="T61" fmla="*/ 2147483647 h 1224"/>
              <a:gd name="T62" fmla="*/ 2147483647 w 432"/>
              <a:gd name="T63" fmla="*/ 2147483647 h 1224"/>
              <a:gd name="T64" fmla="*/ 2147483647 w 432"/>
              <a:gd name="T65" fmla="*/ 2147483647 h 1224"/>
              <a:gd name="T66" fmla="*/ 2147483647 w 432"/>
              <a:gd name="T67" fmla="*/ 2147483647 h 1224"/>
              <a:gd name="T68" fmla="*/ 2147483647 w 432"/>
              <a:gd name="T69" fmla="*/ 2147483647 h 1224"/>
              <a:gd name="T70" fmla="*/ 2147483647 w 432"/>
              <a:gd name="T71" fmla="*/ 2147483647 h 1224"/>
              <a:gd name="T72" fmla="*/ 2147483647 w 432"/>
              <a:gd name="T73" fmla="*/ 0 h 1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224"/>
              <a:gd name="T113" fmla="*/ 432 w 432"/>
              <a:gd name="T114" fmla="*/ 1224 h 1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224">
                <a:moveTo>
                  <a:pt x="431" y="0"/>
                </a:moveTo>
                <a:lnTo>
                  <a:pt x="387" y="4"/>
                </a:lnTo>
                <a:lnTo>
                  <a:pt x="344" y="9"/>
                </a:lnTo>
                <a:lnTo>
                  <a:pt x="262" y="34"/>
                </a:lnTo>
                <a:lnTo>
                  <a:pt x="191" y="68"/>
                </a:lnTo>
                <a:lnTo>
                  <a:pt x="126" y="119"/>
                </a:lnTo>
                <a:lnTo>
                  <a:pt x="71" y="179"/>
                </a:lnTo>
                <a:lnTo>
                  <a:pt x="33" y="252"/>
                </a:lnTo>
                <a:lnTo>
                  <a:pt x="11" y="328"/>
                </a:lnTo>
                <a:lnTo>
                  <a:pt x="0" y="409"/>
                </a:lnTo>
                <a:lnTo>
                  <a:pt x="0" y="767"/>
                </a:lnTo>
                <a:lnTo>
                  <a:pt x="6" y="831"/>
                </a:lnTo>
                <a:lnTo>
                  <a:pt x="22" y="891"/>
                </a:lnTo>
                <a:lnTo>
                  <a:pt x="44" y="950"/>
                </a:lnTo>
                <a:lnTo>
                  <a:pt x="76" y="1001"/>
                </a:lnTo>
                <a:lnTo>
                  <a:pt x="120" y="1048"/>
                </a:lnTo>
                <a:lnTo>
                  <a:pt x="169" y="1091"/>
                </a:lnTo>
                <a:lnTo>
                  <a:pt x="224" y="1125"/>
                </a:lnTo>
                <a:lnTo>
                  <a:pt x="284" y="1151"/>
                </a:lnTo>
                <a:lnTo>
                  <a:pt x="284" y="1223"/>
                </a:lnTo>
                <a:lnTo>
                  <a:pt x="431" y="997"/>
                </a:lnTo>
                <a:lnTo>
                  <a:pt x="284" y="724"/>
                </a:lnTo>
                <a:lnTo>
                  <a:pt x="284" y="793"/>
                </a:lnTo>
                <a:lnTo>
                  <a:pt x="207" y="759"/>
                </a:lnTo>
                <a:lnTo>
                  <a:pt x="142" y="712"/>
                </a:lnTo>
                <a:lnTo>
                  <a:pt x="87" y="656"/>
                </a:lnTo>
                <a:lnTo>
                  <a:pt x="44" y="588"/>
                </a:lnTo>
                <a:lnTo>
                  <a:pt x="76" y="537"/>
                </a:lnTo>
                <a:lnTo>
                  <a:pt x="109" y="494"/>
                </a:lnTo>
                <a:lnTo>
                  <a:pt x="153" y="452"/>
                </a:lnTo>
                <a:lnTo>
                  <a:pt x="202" y="422"/>
                </a:lnTo>
                <a:lnTo>
                  <a:pt x="256" y="392"/>
                </a:lnTo>
                <a:lnTo>
                  <a:pt x="311" y="375"/>
                </a:lnTo>
                <a:lnTo>
                  <a:pt x="371" y="362"/>
                </a:lnTo>
                <a:lnTo>
                  <a:pt x="431" y="358"/>
                </a:lnTo>
                <a:lnTo>
                  <a:pt x="431" y="0"/>
                </a:lnTo>
              </a:path>
            </a:pathLst>
          </a:custGeom>
          <a:solidFill>
            <a:schemeClr val="accent1"/>
          </a:solidFill>
          <a:ln w="12699" cap="rnd">
            <a:solidFill>
              <a:schemeClr val="tx1"/>
            </a:solidFill>
            <a:round/>
            <a:headEnd/>
            <a:tailEnd/>
          </a:ln>
        </p:spPr>
        <p:txBody>
          <a:bodyPr/>
          <a:lstStyle/>
          <a:p>
            <a:endParaRPr lang="en-US" dirty="0"/>
          </a:p>
        </p:txBody>
      </p:sp>
      <p:sp>
        <p:nvSpPr>
          <p:cNvPr id="867338" name="AutoShape 12"/>
          <p:cNvSpPr>
            <a:spLocks noChangeArrowheads="1"/>
          </p:cNvSpPr>
          <p:nvPr/>
        </p:nvSpPr>
        <p:spPr bwMode="auto">
          <a:xfrm>
            <a:off x="7620000" y="4343400"/>
            <a:ext cx="533400" cy="914400"/>
          </a:xfrm>
          <a:prstGeom prst="upArrow">
            <a:avLst>
              <a:gd name="adj1" fmla="val 50000"/>
              <a:gd name="adj2" fmla="val 42841"/>
            </a:avLst>
          </a:prstGeom>
          <a:solidFill>
            <a:schemeClr val="accent1"/>
          </a:solidFill>
          <a:ln w="12699">
            <a:solidFill>
              <a:schemeClr val="tx1"/>
            </a:solidFill>
            <a:miter lim="800000"/>
            <a:headEnd/>
            <a:tailEnd/>
          </a:ln>
        </p:spPr>
        <p:txBody>
          <a:bodyPr wrap="none" anchor="ctr"/>
          <a:lstStyle/>
          <a:p>
            <a:endParaRPr lang="en-US"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AD0C7E-1B69-E5FC-9EFA-C1D901356076}"/>
              </a:ext>
            </a:extLst>
          </p:cNvPr>
          <p:cNvSpPr>
            <a:spLocks noGrp="1"/>
          </p:cNvSpPr>
          <p:nvPr>
            <p:ph type="ctrTitle"/>
          </p:nvPr>
        </p:nvSpPr>
        <p:spPr>
          <a:xfrm>
            <a:off x="1524000" y="1231961"/>
            <a:ext cx="9144000" cy="2387600"/>
          </a:xfrm>
        </p:spPr>
        <p:txBody>
          <a:bodyPr>
            <a:normAutofit/>
          </a:bodyPr>
          <a:lstStyle/>
          <a:p>
            <a:r>
              <a:rPr lang="en-US" dirty="0"/>
              <a:t>Syphilis Post Exposure</a:t>
            </a:r>
          </a:p>
        </p:txBody>
      </p:sp>
      <p:sp>
        <p:nvSpPr>
          <p:cNvPr id="5" name="Subtitle 4">
            <a:extLst>
              <a:ext uri="{FF2B5EF4-FFF2-40B4-BE49-F238E27FC236}">
                <a16:creationId xmlns:a16="http://schemas.microsoft.com/office/drawing/2014/main" id="{B7BD4E06-E223-0A68-A331-265E8BB53BEC}"/>
              </a:ext>
            </a:extLst>
          </p:cNvPr>
          <p:cNvSpPr>
            <a:spLocks noGrp="1"/>
          </p:cNvSpPr>
          <p:nvPr>
            <p:ph type="subTitle" idx="1"/>
          </p:nvPr>
        </p:nvSpPr>
        <p:spPr>
          <a:xfrm>
            <a:off x="1524000" y="3803712"/>
            <a:ext cx="9144000" cy="1563686"/>
          </a:xfrm>
        </p:spPr>
        <p:txBody>
          <a:bodyPr>
            <a:normAutofit/>
          </a:bodyPr>
          <a:lstStyle/>
          <a:p>
            <a:endParaRPr lang="en-US"/>
          </a:p>
        </p:txBody>
      </p:sp>
      <p:sp>
        <p:nvSpPr>
          <p:cNvPr id="2" name="Slide Number Placeholder 1">
            <a:extLst>
              <a:ext uri="{FF2B5EF4-FFF2-40B4-BE49-F238E27FC236}">
                <a16:creationId xmlns:a16="http://schemas.microsoft.com/office/drawing/2014/main" id="{296565B1-9A18-B0D5-D230-482D1614D4F4}"/>
              </a:ext>
            </a:extLst>
          </p:cNvPr>
          <p:cNvSpPr>
            <a:spLocks noGrp="1"/>
          </p:cNvSpPr>
          <p:nvPr>
            <p:ph type="sldNum" sz="quarter" idx="12"/>
          </p:nvPr>
        </p:nvSpPr>
        <p:spPr/>
        <p:txBody>
          <a:bodyPr/>
          <a:lstStyle/>
          <a:p>
            <a:fld id="{4EC85289-3FE1-4C3D-AACD-0B17DFE1C0EB}" type="slidenum">
              <a:rPr lang="en-US" smtClean="0"/>
              <a:t>100</a:t>
            </a:fld>
            <a:endParaRPr lang="en-US"/>
          </a:p>
        </p:txBody>
      </p:sp>
    </p:spTree>
    <p:extLst>
      <p:ext uri="{BB962C8B-B14F-4D97-AF65-F5344CB8AC3E}">
        <p14:creationId xmlns:p14="http://schemas.microsoft.com/office/powerpoint/2010/main" val="30836656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a:t>New Rapid Tests - Syphilis</a:t>
            </a:r>
          </a:p>
        </p:txBody>
      </p:sp>
      <p:sp>
        <p:nvSpPr>
          <p:cNvPr id="13321" name="Rectangle 133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599509"/>
            <a:ext cx="4530898" cy="3639450"/>
          </a:xfrm>
        </p:spPr>
        <p:txBody>
          <a:bodyPr anchor="ctr">
            <a:normAutofit/>
          </a:bodyPr>
          <a:lstStyle/>
          <a:p>
            <a:endParaRPr lang="en-US" sz="2000"/>
          </a:p>
          <a:p>
            <a:r>
              <a:rPr lang="en-US" sz="2000"/>
              <a:t>FDA approved and CLIA Waiver Granted </a:t>
            </a:r>
          </a:p>
          <a:p>
            <a:endParaRPr lang="en-US" sz="2000"/>
          </a:p>
          <a:p>
            <a:r>
              <a:rPr lang="en-US" sz="2000"/>
              <a:t>Syphilis Health Check test</a:t>
            </a:r>
          </a:p>
          <a:p>
            <a:r>
              <a:rPr lang="en-US" sz="2000"/>
              <a:t>Determine</a:t>
            </a:r>
          </a:p>
          <a:p>
            <a:pPr lvl="1"/>
            <a:r>
              <a:rPr lang="en-US" sz="2000"/>
              <a:t>10 mins. – 15 mins.</a:t>
            </a:r>
          </a:p>
          <a:p>
            <a:pPr lvl="1"/>
            <a:r>
              <a:rPr lang="en-US" sz="2000"/>
              <a:t>Fingerstick</a:t>
            </a:r>
          </a:p>
          <a:p>
            <a:pPr lvl="1"/>
            <a:r>
              <a:rPr lang="en-US" sz="2000"/>
              <a:t>$2.70</a:t>
            </a:r>
          </a:p>
        </p:txBody>
      </p:sp>
      <p:pic>
        <p:nvPicPr>
          <p:cNvPr id="13314" name="Picture 2" descr="Syphilis-Health-Check-Rapid-Syphilis-Test.jpg (640×480)"/>
          <p:cNvPicPr>
            <a:picLocks noChangeAspect="1" noChangeArrowheads="1"/>
          </p:cNvPicPr>
          <p:nvPr/>
        </p:nvPicPr>
        <p:blipFill>
          <a:blip r:embed="rId2" cstate="print">
            <a:extLst>
              <a:ext uri="{28A0092B-C50C-407E-A947-70E740481C1C}">
                <a14:useLocalDpi xmlns:a14="http://schemas.microsoft.com/office/drawing/2010/main" val="0"/>
              </a:ext>
            </a:extLst>
          </a:blip>
          <a:srcRect t="3843" r="2"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3325" name="Rectangle 133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FA18471A-1957-4DC5-B697-60961D30FC16}" type="slidenum">
              <a:rPr lang="en-US" smtClean="0"/>
              <a:pPr>
                <a:spcAft>
                  <a:spcPts val="600"/>
                </a:spcAft>
                <a:defRPr/>
              </a:pPr>
              <a:t>101</a:t>
            </a:fld>
            <a:endParaRPr lang="en-US"/>
          </a:p>
        </p:txBody>
      </p:sp>
    </p:spTree>
    <p:extLst>
      <p:ext uri="{BB962C8B-B14F-4D97-AF65-F5344CB8AC3E}">
        <p14:creationId xmlns:p14="http://schemas.microsoft.com/office/powerpoint/2010/main" val="19351951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59590" name="Rectangle 185958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9585" name="Rectangle 2"/>
          <p:cNvSpPr>
            <a:spLocks noGrp="1" noChangeArrowheads="1"/>
          </p:cNvSpPr>
          <p:nvPr>
            <p:ph type="title"/>
          </p:nvPr>
        </p:nvSpPr>
        <p:spPr>
          <a:xfrm>
            <a:off x="808638" y="386930"/>
            <a:ext cx="9236700" cy="1188950"/>
          </a:xfrm>
        </p:spPr>
        <p:txBody>
          <a:bodyPr vert="horz" lIns="92075" tIns="46038" rIns="92075" bIns="46038" rtlCol="0" anchor="b">
            <a:normAutofit/>
          </a:bodyPr>
          <a:lstStyle/>
          <a:p>
            <a:pPr eaLnBrk="1" hangingPunct="1"/>
            <a:r>
              <a:rPr lang="en-US" sz="5400" b="1"/>
              <a:t>Post - Exposure Syphilis</a:t>
            </a:r>
          </a:p>
        </p:txBody>
      </p:sp>
      <p:grpSp>
        <p:nvGrpSpPr>
          <p:cNvPr id="1859592" name="Group 185959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59593" name="Rectangle 185959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9594" name="Rectangle 185959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9596" name="Rectangle 185959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498" name="Rectangle 3"/>
          <p:cNvSpPr>
            <a:spLocks noGrp="1" noChangeArrowheads="1"/>
          </p:cNvSpPr>
          <p:nvPr>
            <p:ph idx="1"/>
          </p:nvPr>
        </p:nvSpPr>
        <p:spPr>
          <a:xfrm>
            <a:off x="793660" y="2599509"/>
            <a:ext cx="10143668" cy="3435531"/>
          </a:xfrm>
        </p:spPr>
        <p:txBody>
          <a:bodyPr vert="horz" lIns="92075" tIns="46038" rIns="92075" bIns="46038" rtlCol="0" anchor="ctr">
            <a:normAutofit/>
          </a:bodyPr>
          <a:lstStyle/>
          <a:p>
            <a:pPr marL="420624" indent="-384048">
              <a:buFont typeface="Wingdings 2"/>
              <a:buChar char=""/>
              <a:defRPr/>
            </a:pPr>
            <a:endParaRPr lang="en-US" sz="2400" dirty="0"/>
          </a:p>
          <a:p>
            <a:pPr marL="36576" indent="0">
              <a:buNone/>
              <a:defRPr/>
            </a:pPr>
            <a:endParaRPr lang="en-US" sz="2400" dirty="0"/>
          </a:p>
          <a:p>
            <a:pPr marL="722376" lvl="1" indent="-274320">
              <a:buFont typeface="Wingdings 2"/>
              <a:buChar char=""/>
              <a:defRPr/>
            </a:pPr>
            <a:r>
              <a:rPr lang="en-US" dirty="0"/>
              <a:t>If positive, draw baseline on employee</a:t>
            </a:r>
          </a:p>
          <a:p>
            <a:pPr marL="420624" indent="-384048">
              <a:buFont typeface="Wingdings 2"/>
              <a:buChar char=""/>
              <a:defRPr/>
            </a:pPr>
            <a:endParaRPr lang="en-US" sz="2400" dirty="0"/>
          </a:p>
          <a:p>
            <a:pPr marL="722376" lvl="1" indent="-274320">
              <a:buFont typeface="Wingdings 2"/>
              <a:buChar char=""/>
              <a:defRPr/>
            </a:pPr>
            <a:r>
              <a:rPr lang="en-US" dirty="0"/>
              <a:t>If employee negative, give 2.4 million units procaine</a:t>
            </a:r>
          </a:p>
          <a:p>
            <a:pPr marL="393700" lvl="1" indent="0">
              <a:buNone/>
              <a:defRPr/>
            </a:pPr>
            <a:r>
              <a:rPr lang="en-US" dirty="0"/>
              <a:t>    penicillin G – </a:t>
            </a:r>
            <a:r>
              <a:rPr lang="en-US" u="sng" dirty="0"/>
              <a:t>no longer available</a:t>
            </a:r>
          </a:p>
          <a:p>
            <a:pPr marL="393700" lvl="1" indent="0">
              <a:buNone/>
              <a:defRPr/>
            </a:pPr>
            <a:r>
              <a:rPr lang="en-US" dirty="0"/>
              <a:t>   </a:t>
            </a:r>
            <a:r>
              <a:rPr lang="en-US" u="sng" dirty="0"/>
              <a:t> </a:t>
            </a:r>
          </a:p>
          <a:p>
            <a:pPr marL="393700" lvl="1" indent="0">
              <a:buNone/>
              <a:defRPr/>
            </a:pPr>
            <a:r>
              <a:rPr lang="en-US" u="sng" dirty="0"/>
              <a:t>Bicillin L. A.  To be given  or Doxycycline  </a:t>
            </a: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80402352-93CD-46B3-924F-AE6C9386BFDF}" type="slidenum">
              <a:rPr lang="en-US"/>
              <a:pPr>
                <a:spcAft>
                  <a:spcPts val="600"/>
                </a:spcAft>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F4B8BDC-5867-6305-E7C9-FD15F25A4BC5}"/>
              </a:ext>
            </a:extLst>
          </p:cNvPr>
          <p:cNvSpPr>
            <a:spLocks noGrp="1"/>
          </p:cNvSpPr>
          <p:nvPr>
            <p:ph type="title"/>
          </p:nvPr>
        </p:nvSpPr>
        <p:spPr>
          <a:xfrm>
            <a:off x="1282963" y="1238080"/>
            <a:ext cx="9849751" cy="1349671"/>
          </a:xfrm>
        </p:spPr>
        <p:txBody>
          <a:bodyPr anchor="b">
            <a:normAutofit/>
          </a:bodyPr>
          <a:lstStyle/>
          <a:p>
            <a:r>
              <a:rPr lang="en-US" sz="5400" b="1"/>
              <a:t>References for Syphilis Testing</a:t>
            </a:r>
          </a:p>
        </p:txBody>
      </p:sp>
      <p:sp>
        <p:nvSpPr>
          <p:cNvPr id="6" name="Content Placeholder 5">
            <a:extLst>
              <a:ext uri="{FF2B5EF4-FFF2-40B4-BE49-F238E27FC236}">
                <a16:creationId xmlns:a16="http://schemas.microsoft.com/office/drawing/2014/main" id="{721946E7-FC39-BCB7-84C7-9CA48DD52FA0}"/>
              </a:ext>
            </a:extLst>
          </p:cNvPr>
          <p:cNvSpPr>
            <a:spLocks noGrp="1"/>
          </p:cNvSpPr>
          <p:nvPr>
            <p:ph idx="1"/>
          </p:nvPr>
        </p:nvSpPr>
        <p:spPr>
          <a:xfrm>
            <a:off x="1289304" y="2902913"/>
            <a:ext cx="9849751" cy="2957151"/>
          </a:xfrm>
        </p:spPr>
        <p:txBody>
          <a:bodyPr anchor="ctr">
            <a:normAutofit fontScale="77500" lnSpcReduction="20000"/>
          </a:bodyPr>
          <a:lstStyle/>
          <a:p>
            <a:endParaRPr lang="en-US" sz="1700" dirty="0"/>
          </a:p>
          <a:p>
            <a:endParaRPr lang="en-US" sz="1700" dirty="0"/>
          </a:p>
          <a:p>
            <a:r>
              <a:rPr lang="en-US" dirty="0"/>
              <a:t>CPL 02-02.069 – definitions –”to include more than just HIV and HBV.  The standard applies to any pathogenic microorganism present in human blood that can cause disease in humans”.</a:t>
            </a:r>
          </a:p>
          <a:p>
            <a:endParaRPr lang="en-US" dirty="0"/>
          </a:p>
          <a:p>
            <a:r>
              <a:rPr lang="en-US" dirty="0"/>
              <a:t>CDC STD Guidelines, October, 2015</a:t>
            </a:r>
          </a:p>
          <a:p>
            <a:endParaRPr lang="en-US" dirty="0"/>
          </a:p>
          <a:p>
            <a:r>
              <a:rPr lang="en-US" dirty="0"/>
              <a:t>Screening for Syphilis Infection- JAMA, Sept. 2022 </a:t>
            </a:r>
          </a:p>
        </p:txBody>
      </p:sp>
      <p:sp>
        <p:nvSpPr>
          <p:cNvPr id="4" name="Slide Number Placeholder 3">
            <a:extLst>
              <a:ext uri="{FF2B5EF4-FFF2-40B4-BE49-F238E27FC236}">
                <a16:creationId xmlns:a16="http://schemas.microsoft.com/office/drawing/2014/main" id="{524C77B3-2E8C-CDFD-11DC-39C868F0283C}"/>
              </a:ext>
            </a:extLst>
          </p:cNvPr>
          <p:cNvSpPr>
            <a:spLocks noGrp="1"/>
          </p:cNvSpPr>
          <p:nvPr>
            <p:ph type="sldNum" sz="quarter" idx="12"/>
          </p:nvPr>
        </p:nvSpPr>
        <p:spPr>
          <a:xfrm>
            <a:off x="8610600" y="6492240"/>
            <a:ext cx="2522114" cy="365125"/>
          </a:xfrm>
        </p:spPr>
        <p:txBody>
          <a:bodyPr>
            <a:normAutofit/>
          </a:bodyPr>
          <a:lstStyle/>
          <a:p>
            <a:pPr>
              <a:spcAft>
                <a:spcPts val="600"/>
              </a:spcAft>
              <a:defRPr/>
            </a:pPr>
            <a:fld id="{EEA00BE9-8C9E-433D-B2E0-A6DDB2851578}" type="slidenum">
              <a:rPr lang="en-US" smtClean="0"/>
              <a:pPr>
                <a:spcAft>
                  <a:spcPts val="600"/>
                </a:spcAft>
                <a:defRPr/>
              </a:pPr>
              <a:t>103</a:t>
            </a:fld>
            <a:endParaRPr lang="en-US"/>
          </a:p>
        </p:txBody>
      </p:sp>
    </p:spTree>
    <p:extLst>
      <p:ext uri="{BB962C8B-B14F-4D97-AF65-F5344CB8AC3E}">
        <p14:creationId xmlns:p14="http://schemas.microsoft.com/office/powerpoint/2010/main" val="13845269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F7617-5A2B-23B1-6D8D-5ABA4DDED008}"/>
              </a:ext>
            </a:extLst>
          </p:cNvPr>
          <p:cNvSpPr>
            <a:spLocks noGrp="1"/>
          </p:cNvSpPr>
          <p:nvPr>
            <p:ph type="ctrTitle"/>
          </p:nvPr>
        </p:nvSpPr>
        <p:spPr>
          <a:xfrm>
            <a:off x="1524000" y="1248587"/>
            <a:ext cx="9144000" cy="2387600"/>
          </a:xfrm>
        </p:spPr>
        <p:txBody>
          <a:bodyPr>
            <a:normAutofit/>
          </a:bodyPr>
          <a:lstStyle/>
          <a:p>
            <a:r>
              <a:rPr lang="en-US" sz="6400"/>
              <a:t>Airborne/Droplet Post Exposure</a:t>
            </a:r>
          </a:p>
        </p:txBody>
      </p:sp>
      <p:sp>
        <p:nvSpPr>
          <p:cNvPr id="3" name="Subtitle 2">
            <a:extLst>
              <a:ext uri="{FF2B5EF4-FFF2-40B4-BE49-F238E27FC236}">
                <a16:creationId xmlns:a16="http://schemas.microsoft.com/office/drawing/2014/main" id="{F3786E89-A4C7-8353-9E48-1A72D4473D5F}"/>
              </a:ext>
            </a:extLst>
          </p:cNvPr>
          <p:cNvSpPr>
            <a:spLocks noGrp="1"/>
          </p:cNvSpPr>
          <p:nvPr>
            <p:ph type="subTitle" idx="1"/>
          </p:nvPr>
        </p:nvSpPr>
        <p:spPr>
          <a:xfrm>
            <a:off x="1524000" y="3820338"/>
            <a:ext cx="9144000" cy="1563686"/>
          </a:xfrm>
        </p:spPr>
        <p:txBody>
          <a:bodyPr>
            <a:normAutofit/>
          </a:bodyPr>
          <a:lstStyle/>
          <a:p>
            <a:endParaRPr lang="en-US"/>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0AE8F3E-7417-DDFF-0A9E-2506F4B05CBA}"/>
              </a:ext>
            </a:extLst>
          </p:cNvPr>
          <p:cNvSpPr>
            <a:spLocks noGrp="1"/>
          </p:cNvSpPr>
          <p:nvPr>
            <p:ph type="sldNum" sz="quarter" idx="12"/>
          </p:nvPr>
        </p:nvSpPr>
        <p:spPr/>
        <p:txBody>
          <a:bodyPr/>
          <a:lstStyle/>
          <a:p>
            <a:fld id="{4EC85289-3FE1-4C3D-AACD-0B17DFE1C0EB}" type="slidenum">
              <a:rPr lang="en-US" smtClean="0"/>
              <a:t>104</a:t>
            </a:fld>
            <a:endParaRPr lang="en-US"/>
          </a:p>
        </p:txBody>
      </p:sp>
    </p:spTree>
    <p:extLst>
      <p:ext uri="{BB962C8B-B14F-4D97-AF65-F5344CB8AC3E}">
        <p14:creationId xmlns:p14="http://schemas.microsoft.com/office/powerpoint/2010/main" val="36410087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5" name="Title 1"/>
          <p:cNvSpPr>
            <a:spLocks noGrp="1"/>
          </p:cNvSpPr>
          <p:nvPr>
            <p:ph type="title"/>
          </p:nvPr>
        </p:nvSpPr>
        <p:spPr/>
        <p:txBody>
          <a:bodyPr>
            <a:normAutofit/>
          </a:bodyPr>
          <a:lstStyle/>
          <a:p>
            <a:pPr eaLnBrk="1" hangingPunct="1"/>
            <a:r>
              <a:rPr lang="en-US" sz="4000" dirty="0"/>
              <a:t>Exposure Chickenpox</a:t>
            </a:r>
          </a:p>
        </p:txBody>
      </p:sp>
      <p:sp>
        <p:nvSpPr>
          <p:cNvPr id="1362946" name="Content Placeholder 2"/>
          <p:cNvSpPr>
            <a:spLocks noGrp="1"/>
          </p:cNvSpPr>
          <p:nvPr>
            <p:ph idx="1"/>
          </p:nvPr>
        </p:nvSpPr>
        <p:spPr/>
        <p:txBody>
          <a:bodyPr/>
          <a:lstStyle/>
          <a:p>
            <a:pPr eaLnBrk="1" hangingPunct="1"/>
            <a:endParaRPr lang="en-US" sz="3600" dirty="0"/>
          </a:p>
          <a:p>
            <a:pPr eaLnBrk="1" hangingPunct="1"/>
            <a:r>
              <a:rPr lang="en-US" sz="3600" dirty="0"/>
              <a:t>Face to face contact while indoors for &gt; 5 mins. – to up to 1 hour</a:t>
            </a:r>
          </a:p>
          <a:p>
            <a:pPr eaLnBrk="1" hangingPunct="1"/>
            <a:endParaRPr lang="en-US" sz="3600" dirty="0"/>
          </a:p>
          <a:p>
            <a:pPr eaLnBrk="1" hangingPunct="1"/>
            <a:r>
              <a:rPr lang="en-US" sz="3600" dirty="0"/>
              <a:t>Direct contact with drainage from lesions</a:t>
            </a:r>
          </a:p>
        </p:txBody>
      </p:sp>
      <p:sp>
        <p:nvSpPr>
          <p:cNvPr id="4" name="Slide Number Placeholder 3"/>
          <p:cNvSpPr>
            <a:spLocks noGrp="1"/>
          </p:cNvSpPr>
          <p:nvPr>
            <p:ph type="sldNum" sz="quarter" idx="12"/>
          </p:nvPr>
        </p:nvSpPr>
        <p:spPr/>
        <p:txBody>
          <a:bodyPr/>
          <a:lstStyle/>
          <a:p>
            <a:pPr>
              <a:defRPr/>
            </a:pPr>
            <a:fld id="{328D6B12-27E5-4CC9-8AA5-8707B341C71E}" type="slidenum">
              <a:rPr lang="en-US"/>
              <a:pPr>
                <a:defRPr/>
              </a:pPr>
              <a:t>105</a:t>
            </a:fld>
            <a:endParaRPr lang="en-US" dirty="0"/>
          </a:p>
        </p:txBody>
      </p:sp>
      <p:sp>
        <p:nvSpPr>
          <p:cNvPr id="1362948" name="TextBox 4"/>
          <p:cNvSpPr txBox="1">
            <a:spLocks noChangeArrowheads="1"/>
          </p:cNvSpPr>
          <p:nvPr/>
        </p:nvSpPr>
        <p:spPr bwMode="auto">
          <a:xfrm>
            <a:off x="6934200" y="5562601"/>
            <a:ext cx="3170238" cy="461963"/>
          </a:xfrm>
          <a:prstGeom prst="rect">
            <a:avLst/>
          </a:prstGeom>
          <a:noFill/>
          <a:ln w="9525">
            <a:noFill/>
            <a:miter lim="800000"/>
            <a:headEnd/>
            <a:tailEnd/>
          </a:ln>
        </p:spPr>
        <p:txBody>
          <a:bodyPr>
            <a:spAutoFit/>
          </a:bodyPr>
          <a:lstStyle/>
          <a:p>
            <a:r>
              <a:rPr lang="en-US" sz="2400" dirty="0"/>
              <a:t>CDC, 2009, 2011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FFB5-D8B6-54BD-957B-57E54D14EB6B}"/>
              </a:ext>
            </a:extLst>
          </p:cNvPr>
          <p:cNvSpPr>
            <a:spLocks noGrp="1"/>
          </p:cNvSpPr>
          <p:nvPr>
            <p:ph type="title"/>
          </p:nvPr>
        </p:nvSpPr>
        <p:spPr>
          <a:xfrm>
            <a:off x="1494963" y="2183478"/>
            <a:ext cx="2878852" cy="3067616"/>
          </a:xfrm>
        </p:spPr>
        <p:txBody>
          <a:bodyPr>
            <a:normAutofit/>
          </a:bodyPr>
          <a:lstStyle/>
          <a:p>
            <a:r>
              <a:rPr lang="en-US" sz="3200" b="1" dirty="0"/>
              <a:t>HCPs &amp; Varicella (Chickenpox) </a:t>
            </a:r>
          </a:p>
        </p:txBody>
      </p:sp>
      <p:sp>
        <p:nvSpPr>
          <p:cNvPr id="4" name="Slide Number Placeholder 3">
            <a:extLst>
              <a:ext uri="{FF2B5EF4-FFF2-40B4-BE49-F238E27FC236}">
                <a16:creationId xmlns:a16="http://schemas.microsoft.com/office/drawing/2014/main" id="{38370988-2EC4-B59F-4454-EA4BED608898}"/>
              </a:ext>
            </a:extLst>
          </p:cNvPr>
          <p:cNvSpPr>
            <a:spLocks noGrp="1"/>
          </p:cNvSpPr>
          <p:nvPr>
            <p:ph type="sldNum" sz="quarter" idx="12"/>
          </p:nvPr>
        </p:nvSpPr>
        <p:spPr>
          <a:xfrm>
            <a:off x="9870266" y="5859305"/>
            <a:ext cx="826773" cy="385763"/>
          </a:xfrm>
        </p:spPr>
        <p:txBody>
          <a:bodyPr>
            <a:normAutofit/>
          </a:bodyPr>
          <a:lstStyle/>
          <a:p>
            <a:pPr>
              <a:spcAft>
                <a:spcPts val="506"/>
              </a:spcAft>
            </a:pPr>
            <a:fld id="{A8AD285C-F51B-4335-9EDD-1813D92A6787}" type="slidenum">
              <a:rPr lang="en-US"/>
              <a:pPr>
                <a:spcAft>
                  <a:spcPts val="506"/>
                </a:spcAft>
              </a:pPr>
              <a:t>106</a:t>
            </a:fld>
            <a:endParaRPr lang="en-US" dirty="0"/>
          </a:p>
        </p:txBody>
      </p:sp>
      <p:graphicFrame>
        <p:nvGraphicFramePr>
          <p:cNvPr id="6" name="Content Placeholder 2">
            <a:extLst>
              <a:ext uri="{FF2B5EF4-FFF2-40B4-BE49-F238E27FC236}">
                <a16:creationId xmlns:a16="http://schemas.microsoft.com/office/drawing/2014/main" id="{A751A994-6625-1D64-76A2-D45641E7F66C}"/>
              </a:ext>
            </a:extLst>
          </p:cNvPr>
          <p:cNvGraphicFramePr>
            <a:graphicFrameLocks noGrp="1"/>
          </p:cNvGraphicFramePr>
          <p:nvPr>
            <p:ph idx="1"/>
            <p:extLst>
              <p:ext uri="{D42A27DB-BD31-4B8C-83A1-F6EECF244321}">
                <p14:modId xmlns:p14="http://schemas.microsoft.com/office/powerpoint/2010/main" val="3373697602"/>
              </p:ext>
            </p:extLst>
          </p:nvPr>
        </p:nvGraphicFramePr>
        <p:xfrm>
          <a:off x="5229460" y="1190625"/>
          <a:ext cx="5426286" cy="4600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DC37D9D-95D4-75B2-71A5-04D9FBD1C4F3}"/>
              </a:ext>
            </a:extLst>
          </p:cNvPr>
          <p:cNvSpPr txBox="1"/>
          <p:nvPr/>
        </p:nvSpPr>
        <p:spPr>
          <a:xfrm>
            <a:off x="2133601" y="6477000"/>
            <a:ext cx="2652265" cy="369332"/>
          </a:xfrm>
          <a:prstGeom prst="rect">
            <a:avLst/>
          </a:prstGeom>
          <a:noFill/>
        </p:spPr>
        <p:txBody>
          <a:bodyPr wrap="none" rtlCol="0">
            <a:spAutoFit/>
          </a:bodyPr>
          <a:lstStyle/>
          <a:p>
            <a:r>
              <a:rPr lang="en-US" dirty="0"/>
              <a:t>CDC, HICPAC, Nov. </a:t>
            </a:r>
            <a:r>
              <a:rPr lang="en-US"/>
              <a:t>2024</a:t>
            </a:r>
          </a:p>
        </p:txBody>
      </p:sp>
    </p:spTree>
    <p:extLst>
      <p:ext uri="{BB962C8B-B14F-4D97-AF65-F5344CB8AC3E}">
        <p14:creationId xmlns:p14="http://schemas.microsoft.com/office/powerpoint/2010/main" val="7189820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7"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Chickenpox Vaccine</a:t>
            </a:r>
          </a:p>
        </p:txBody>
      </p:sp>
      <p:sp>
        <p:nvSpPr>
          <p:cNvPr id="1366018" name="Rectangle 3"/>
          <p:cNvSpPr>
            <a:spLocks noGrp="1" noChangeArrowheads="1"/>
          </p:cNvSpPr>
          <p:nvPr>
            <p:ph idx="1"/>
          </p:nvPr>
        </p:nvSpPr>
        <p:spPr/>
        <p:txBody>
          <a:bodyPr vert="horz" lIns="92075" tIns="46038" rIns="92075" bIns="46038" rtlCol="0">
            <a:normAutofit/>
          </a:bodyPr>
          <a:lstStyle/>
          <a:p>
            <a:pPr eaLnBrk="1" hangingPunct="1"/>
            <a:r>
              <a:rPr lang="en-US" sz="4100" dirty="0"/>
              <a:t>Varivax</a:t>
            </a:r>
          </a:p>
          <a:p>
            <a:pPr lvl="1" eaLnBrk="1" hangingPunct="1"/>
            <a:r>
              <a:rPr lang="en-US" dirty="0"/>
              <a:t> Do </a:t>
            </a:r>
            <a:r>
              <a:rPr lang="en-US" u="sng" dirty="0"/>
              <a:t>Not give to pregnant women or immune compromised</a:t>
            </a:r>
          </a:p>
          <a:p>
            <a:pPr lvl="1" eaLnBrk="1" hangingPunct="1"/>
            <a:endParaRPr lang="en-US" u="sng" dirty="0"/>
          </a:p>
          <a:p>
            <a:pPr lvl="1" eaLnBrk="1" hangingPunct="1"/>
            <a:r>
              <a:rPr lang="en-US" u="sng" dirty="0"/>
              <a:t> Avoid pregnancy for 4 weeks after each dose</a:t>
            </a:r>
          </a:p>
          <a:p>
            <a:pPr lvl="1" eaLnBrk="1" hangingPunct="1"/>
            <a:endParaRPr lang="en-US" dirty="0"/>
          </a:p>
          <a:p>
            <a:pPr lvl="1" eaLnBrk="1" hangingPunct="1"/>
            <a:r>
              <a:rPr lang="en-US" dirty="0"/>
              <a:t> Use consent form</a:t>
            </a:r>
          </a:p>
        </p:txBody>
      </p:sp>
      <p:sp>
        <p:nvSpPr>
          <p:cNvPr id="4" name="Slide Number Placeholder 3"/>
          <p:cNvSpPr>
            <a:spLocks noGrp="1"/>
          </p:cNvSpPr>
          <p:nvPr>
            <p:ph type="sldNum" sz="quarter" idx="12"/>
          </p:nvPr>
        </p:nvSpPr>
        <p:spPr/>
        <p:txBody>
          <a:bodyPr/>
          <a:lstStyle/>
          <a:p>
            <a:pPr>
              <a:defRPr/>
            </a:pPr>
            <a:fld id="{B30FFE1F-13D6-4D09-B21C-542DA460DFF0}" type="slidenum">
              <a:rPr lang="en-US"/>
              <a:pPr>
                <a:defRPr/>
              </a:pPr>
              <a:t>107</a:t>
            </a:fld>
            <a:endParaRPr lang="en-US" dirty="0"/>
          </a:p>
        </p:txBody>
      </p:sp>
      <p:sp>
        <p:nvSpPr>
          <p:cNvPr id="2" name="TextBox 1"/>
          <p:cNvSpPr txBox="1"/>
          <p:nvPr/>
        </p:nvSpPr>
        <p:spPr>
          <a:xfrm>
            <a:off x="4343401" y="6096000"/>
            <a:ext cx="4213461" cy="369332"/>
          </a:xfrm>
          <a:prstGeom prst="rect">
            <a:avLst/>
          </a:prstGeom>
          <a:noFill/>
        </p:spPr>
        <p:txBody>
          <a:bodyPr wrap="none" rtlCol="0">
            <a:spAutoFit/>
          </a:bodyPr>
          <a:lstStyle/>
          <a:p>
            <a:r>
              <a:rPr lang="en-US" dirty="0"/>
              <a:t>CDC, Varicella Guidelines, June 20, 2007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3" name="Rectangle 2"/>
          <p:cNvSpPr>
            <a:spLocks noGrp="1" noChangeArrowheads="1"/>
          </p:cNvSpPr>
          <p:nvPr>
            <p:ph type="title"/>
          </p:nvPr>
        </p:nvSpPr>
        <p:spPr/>
        <p:txBody>
          <a:bodyPr/>
          <a:lstStyle/>
          <a:p>
            <a:pPr eaLnBrk="1" hangingPunct="1"/>
            <a:r>
              <a:rPr lang="en-US" b="1" dirty="0"/>
              <a:t>Characteristics of Exposure - TB</a:t>
            </a:r>
          </a:p>
        </p:txBody>
      </p:sp>
      <p:sp>
        <p:nvSpPr>
          <p:cNvPr id="1385474" name="Rectangle 3"/>
          <p:cNvSpPr>
            <a:spLocks noGrp="1" noChangeArrowheads="1"/>
          </p:cNvSpPr>
          <p:nvPr>
            <p:ph idx="1"/>
          </p:nvPr>
        </p:nvSpPr>
        <p:spPr/>
        <p:txBody>
          <a:bodyPr/>
          <a:lstStyle/>
          <a:p>
            <a:pPr eaLnBrk="1" hangingPunct="1"/>
            <a:r>
              <a:rPr lang="en-US" dirty="0"/>
              <a:t>Time Spent with Patient:</a:t>
            </a:r>
          </a:p>
          <a:p>
            <a:pPr eaLnBrk="1" hangingPunct="1"/>
            <a:endParaRPr lang="en-US" dirty="0"/>
          </a:p>
          <a:p>
            <a:pPr lvl="1" eaLnBrk="1" hangingPunct="1"/>
            <a:r>
              <a:rPr lang="en-US" sz="2800" dirty="0"/>
              <a:t>Frequency &amp; duration of exposure</a:t>
            </a:r>
          </a:p>
          <a:p>
            <a:pPr lvl="1" eaLnBrk="1" hangingPunct="1"/>
            <a:r>
              <a:rPr lang="en-US" sz="2800" dirty="0"/>
              <a:t>Volume of air containing droplets</a:t>
            </a:r>
          </a:p>
          <a:p>
            <a:pPr lvl="1" eaLnBrk="1" hangingPunct="1"/>
            <a:r>
              <a:rPr lang="en-US" sz="2800" dirty="0"/>
              <a:t>Ventilation present</a:t>
            </a:r>
          </a:p>
          <a:p>
            <a:pPr lvl="1" eaLnBrk="1" hangingPunct="1"/>
            <a:r>
              <a:rPr lang="en-US" sz="2800" dirty="0"/>
              <a:t>Exposure to sunlight</a:t>
            </a:r>
          </a:p>
          <a:p>
            <a:pPr eaLnBrk="1" hangingPunct="1">
              <a:buFont typeface="Wingdings" pitchFamily="2" charset="2"/>
              <a:buNone/>
            </a:pPr>
            <a:endParaRPr lang="en-US" dirty="0"/>
          </a:p>
        </p:txBody>
      </p:sp>
      <p:sp>
        <p:nvSpPr>
          <p:cNvPr id="5" name="Slide Number Placeholder 4"/>
          <p:cNvSpPr>
            <a:spLocks noGrp="1"/>
          </p:cNvSpPr>
          <p:nvPr>
            <p:ph type="sldNum" sz="quarter" idx="12"/>
          </p:nvPr>
        </p:nvSpPr>
        <p:spPr/>
        <p:txBody>
          <a:bodyPr/>
          <a:lstStyle/>
          <a:p>
            <a:pPr>
              <a:defRPr/>
            </a:pPr>
            <a:fld id="{8C96985D-B089-480C-BEF3-AC9D3E269C4F}" type="slidenum">
              <a:rPr lang="en-US"/>
              <a:pPr>
                <a:defRPr/>
              </a:pPr>
              <a:t>108</a:t>
            </a:fld>
            <a:endParaRPr lang="en-US" dirty="0"/>
          </a:p>
        </p:txBody>
      </p:sp>
      <p:sp>
        <p:nvSpPr>
          <p:cNvPr id="1385476" name="Text Box 4"/>
          <p:cNvSpPr txBox="1">
            <a:spLocks noChangeArrowheads="1"/>
          </p:cNvSpPr>
          <p:nvPr/>
        </p:nvSpPr>
        <p:spPr bwMode="auto">
          <a:xfrm>
            <a:off x="7467601" y="5867401"/>
            <a:ext cx="2389437" cy="461665"/>
          </a:xfrm>
          <a:prstGeom prst="rect">
            <a:avLst/>
          </a:prstGeom>
          <a:noFill/>
          <a:ln w="12699">
            <a:noFill/>
            <a:miter lim="800000"/>
            <a:headEnd type="none" w="sm" len="sm"/>
            <a:tailEnd type="none" w="sm" len="sm"/>
          </a:ln>
        </p:spPr>
        <p:txBody>
          <a:bodyPr wrap="none">
            <a:spAutoFit/>
          </a:bodyPr>
          <a:lstStyle/>
          <a:p>
            <a:r>
              <a:rPr lang="en-US" sz="2400" dirty="0"/>
              <a:t>CDC, Dec., 2005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B69968-7742-4A2A-BD13-733B34D51DBA}"/>
              </a:ext>
            </a:extLst>
          </p:cNvPr>
          <p:cNvSpPr>
            <a:spLocks noGrp="1"/>
          </p:cNvSpPr>
          <p:nvPr>
            <p:ph type="title"/>
          </p:nvPr>
        </p:nvSpPr>
        <p:spPr>
          <a:xfrm>
            <a:off x="793662" y="386930"/>
            <a:ext cx="10066122" cy="1298448"/>
          </a:xfrm>
        </p:spPr>
        <p:txBody>
          <a:bodyPr anchor="b">
            <a:normAutofit/>
          </a:bodyPr>
          <a:lstStyle/>
          <a:p>
            <a:r>
              <a:rPr lang="en-US" sz="4800"/>
              <a:t>Newer - Faster</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198797-21BD-49F4-AA94-0DB4FFC75BD3}"/>
              </a:ext>
            </a:extLst>
          </p:cNvPr>
          <p:cNvSpPr>
            <a:spLocks noGrp="1"/>
          </p:cNvSpPr>
          <p:nvPr>
            <p:ph idx="1"/>
          </p:nvPr>
        </p:nvSpPr>
        <p:spPr>
          <a:xfrm>
            <a:off x="793661" y="2599509"/>
            <a:ext cx="4530898" cy="3639450"/>
          </a:xfrm>
        </p:spPr>
        <p:txBody>
          <a:bodyPr anchor="ctr">
            <a:normAutofit/>
          </a:bodyPr>
          <a:lstStyle/>
          <a:p>
            <a:endParaRPr lang="en-US" sz="2000" dirty="0"/>
          </a:p>
          <a:p>
            <a:r>
              <a:rPr lang="en-US" sz="2400" dirty="0"/>
              <a:t>GeneXpert – sputum test</a:t>
            </a:r>
          </a:p>
          <a:p>
            <a:pPr lvl="1"/>
            <a:r>
              <a:rPr lang="en-US" dirty="0"/>
              <a:t>2 hour result</a:t>
            </a:r>
          </a:p>
          <a:p>
            <a:pPr lvl="2"/>
            <a:r>
              <a:rPr lang="en-US" sz="2400" dirty="0"/>
              <a:t>Can identify resistance</a:t>
            </a:r>
          </a:p>
          <a:p>
            <a:pPr lvl="2"/>
            <a:r>
              <a:rPr lang="en-US" sz="2400" dirty="0"/>
              <a:t>Cost - $9.98</a:t>
            </a:r>
          </a:p>
        </p:txBody>
      </p:sp>
      <p:pic>
        <p:nvPicPr>
          <p:cNvPr id="6" name="Picture 5">
            <a:extLst>
              <a:ext uri="{FF2B5EF4-FFF2-40B4-BE49-F238E27FC236}">
                <a16:creationId xmlns:a16="http://schemas.microsoft.com/office/drawing/2014/main" id="{B5B03991-FB87-47BA-A1DF-269E6E3B3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1532" y="3401451"/>
            <a:ext cx="5150277" cy="1879851"/>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591553D-F586-4228-B3A1-47743131AC0F}"/>
              </a:ext>
            </a:extLst>
          </p:cNvPr>
          <p:cNvSpPr>
            <a:spLocks noGrp="1"/>
          </p:cNvSpPr>
          <p:nvPr>
            <p:ph type="sldNum" sz="quarter" idx="12"/>
          </p:nvPr>
        </p:nvSpPr>
        <p:spPr>
          <a:xfrm>
            <a:off x="8610600" y="6492240"/>
            <a:ext cx="2743200" cy="365125"/>
          </a:xfrm>
        </p:spPr>
        <p:txBody>
          <a:bodyPr>
            <a:normAutofit/>
          </a:bodyPr>
          <a:lstStyle/>
          <a:p>
            <a:pPr>
              <a:spcAft>
                <a:spcPts val="600"/>
              </a:spcAft>
              <a:defRPr/>
            </a:pPr>
            <a:fld id="{EEA00BE9-8C9E-433D-B2E0-A6DDB2851578}" type="slidenum">
              <a:rPr lang="en-US" smtClean="0"/>
              <a:pPr>
                <a:spcAft>
                  <a:spcPts val="600"/>
                </a:spcAft>
                <a:defRPr/>
              </a:pPr>
              <a:t>109</a:t>
            </a:fld>
            <a:endParaRPr lang="en-US"/>
          </a:p>
        </p:txBody>
      </p:sp>
    </p:spTree>
    <p:extLst>
      <p:ext uri="{BB962C8B-B14F-4D97-AF65-F5344CB8AC3E}">
        <p14:creationId xmlns:p14="http://schemas.microsoft.com/office/powerpoint/2010/main" val="90387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B68DC-6B26-851A-680F-94ECF1E8850C}"/>
              </a:ext>
            </a:extLst>
          </p:cNvPr>
          <p:cNvSpPr>
            <a:spLocks noGrp="1"/>
          </p:cNvSpPr>
          <p:nvPr>
            <p:ph type="title"/>
          </p:nvPr>
        </p:nvSpPr>
        <p:spPr>
          <a:xfrm>
            <a:off x="808638" y="386930"/>
            <a:ext cx="9236700" cy="1188950"/>
          </a:xfrm>
        </p:spPr>
        <p:txBody>
          <a:bodyPr anchor="b">
            <a:normAutofit/>
          </a:bodyPr>
          <a:lstStyle/>
          <a:p>
            <a:r>
              <a:rPr lang="en-US" sz="5000"/>
              <a:t>Believe you sustained an exposure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4B10EF-1F91-72BE-1B0A-B4ADA3E98DD9}"/>
              </a:ext>
            </a:extLst>
          </p:cNvPr>
          <p:cNvSpPr>
            <a:spLocks noGrp="1"/>
          </p:cNvSpPr>
          <p:nvPr>
            <p:ph idx="1"/>
          </p:nvPr>
        </p:nvSpPr>
        <p:spPr>
          <a:xfrm>
            <a:off x="793660" y="2599509"/>
            <a:ext cx="10143668" cy="3435531"/>
          </a:xfrm>
        </p:spPr>
        <p:txBody>
          <a:bodyPr anchor="ctr">
            <a:normAutofit/>
          </a:bodyPr>
          <a:lstStyle/>
          <a:p>
            <a:pPr marL="0" indent="0">
              <a:buNone/>
            </a:pPr>
            <a:r>
              <a:rPr lang="en-US" sz="2400" dirty="0"/>
              <a:t>Perform First Aid at the medical facility</a:t>
            </a:r>
          </a:p>
          <a:p>
            <a:pPr marL="0" indent="0">
              <a:buNone/>
            </a:pPr>
            <a:endParaRPr lang="en-US" sz="2400" dirty="0"/>
          </a:p>
          <a:p>
            <a:pPr marL="457200" lvl="1" indent="0">
              <a:buNone/>
            </a:pPr>
            <a:r>
              <a:rPr lang="en-US" b="0" i="0" dirty="0">
                <a:effectLst/>
                <a:latin typeface="Roboto" panose="02000000000000000000" pitchFamily="2" charset="0"/>
              </a:rPr>
              <a:t> </a:t>
            </a:r>
            <a:r>
              <a:rPr lang="en-US" b="1" i="0" dirty="0">
                <a:effectLst/>
                <a:latin typeface="Roboto" panose="02000000000000000000" pitchFamily="2" charset="0"/>
              </a:rPr>
              <a:t>Provide immediate first-aid care to the exposure site</a:t>
            </a:r>
            <a:r>
              <a:rPr lang="en-US" b="0" i="0" dirty="0">
                <a:effectLst/>
                <a:latin typeface="Roboto" panose="02000000000000000000" pitchFamily="2" charset="0"/>
              </a:rPr>
              <a:t> ·</a:t>
            </a:r>
          </a:p>
          <a:p>
            <a:pPr marL="457200" lvl="1" indent="0">
              <a:buNone/>
            </a:pPr>
            <a:endParaRPr lang="en-US" dirty="0">
              <a:latin typeface="Roboto" panose="02000000000000000000" pitchFamily="2" charset="0"/>
            </a:endParaRPr>
          </a:p>
          <a:p>
            <a:pPr marL="457200" lvl="1" indent="0">
              <a:buNone/>
            </a:pPr>
            <a:r>
              <a:rPr lang="en-US" b="0" i="0" dirty="0">
                <a:effectLst/>
                <a:latin typeface="Roboto" panose="02000000000000000000" pitchFamily="2" charset="0"/>
              </a:rPr>
              <a:t> Wash wounds and skin with soap and water. Do not use alcohol or strong disinfectants. </a:t>
            </a:r>
          </a:p>
          <a:p>
            <a:pPr marL="457200" lvl="1" indent="0">
              <a:buNone/>
            </a:pPr>
            <a:endParaRPr lang="en-US" dirty="0">
              <a:latin typeface="Roboto" panose="02000000000000000000" pitchFamily="2" charset="0"/>
            </a:endParaRPr>
          </a:p>
          <a:p>
            <a:pPr marL="457200" lvl="1" indent="0">
              <a:buNone/>
            </a:pPr>
            <a:r>
              <a:rPr lang="en-US" b="0" i="0" dirty="0">
                <a:effectLst/>
                <a:latin typeface="Roboto" panose="02000000000000000000" pitchFamily="2" charset="0"/>
              </a:rPr>
              <a:t>Splash/splatter eyes or mouth -  wash with large amount of water</a:t>
            </a:r>
          </a:p>
        </p:txBody>
      </p:sp>
      <p:sp>
        <p:nvSpPr>
          <p:cNvPr id="4" name="TextBox 3">
            <a:extLst>
              <a:ext uri="{FF2B5EF4-FFF2-40B4-BE49-F238E27FC236}">
                <a16:creationId xmlns:a16="http://schemas.microsoft.com/office/drawing/2014/main" id="{F30577F5-0D55-9F3F-444B-3268730AE676}"/>
              </a:ext>
            </a:extLst>
          </p:cNvPr>
          <p:cNvSpPr txBox="1"/>
          <p:nvPr/>
        </p:nvSpPr>
        <p:spPr>
          <a:xfrm>
            <a:off x="6791325" y="6858000"/>
            <a:ext cx="1324337" cy="369332"/>
          </a:xfrm>
          <a:prstGeom prst="rect">
            <a:avLst/>
          </a:prstGeom>
          <a:noFill/>
        </p:spPr>
        <p:txBody>
          <a:bodyPr wrap="none" rtlCol="0">
            <a:spAutoFit/>
          </a:bodyPr>
          <a:lstStyle/>
          <a:p>
            <a:r>
              <a:rPr lang="en-US" dirty="0"/>
              <a:t>WHO/ CDC</a:t>
            </a:r>
          </a:p>
        </p:txBody>
      </p:sp>
      <p:sp>
        <p:nvSpPr>
          <p:cNvPr id="5" name="Slide Number Placeholder 4">
            <a:extLst>
              <a:ext uri="{FF2B5EF4-FFF2-40B4-BE49-F238E27FC236}">
                <a16:creationId xmlns:a16="http://schemas.microsoft.com/office/drawing/2014/main" id="{FE190D6B-E34D-3DE8-6AEE-D3E15A253BE4}"/>
              </a:ext>
            </a:extLst>
          </p:cNvPr>
          <p:cNvSpPr>
            <a:spLocks noGrp="1"/>
          </p:cNvSpPr>
          <p:nvPr>
            <p:ph type="sldNum" sz="quarter" idx="12"/>
          </p:nvPr>
        </p:nvSpPr>
        <p:spPr/>
        <p:txBody>
          <a:bodyPr/>
          <a:lstStyle/>
          <a:p>
            <a:fld id="{4EC85289-3FE1-4C3D-AACD-0B17DFE1C0EB}" type="slidenum">
              <a:rPr lang="en-US" smtClean="0"/>
              <a:t>11</a:t>
            </a:fld>
            <a:endParaRPr lang="en-US"/>
          </a:p>
        </p:txBody>
      </p:sp>
    </p:spTree>
    <p:extLst>
      <p:ext uri="{BB962C8B-B14F-4D97-AF65-F5344CB8AC3E}">
        <p14:creationId xmlns:p14="http://schemas.microsoft.com/office/powerpoint/2010/main" val="26227103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23BB-4E4C-44DF-2970-6E7CA041634B}"/>
              </a:ext>
            </a:extLst>
          </p:cNvPr>
          <p:cNvSpPr>
            <a:spLocks noGrp="1"/>
          </p:cNvSpPr>
          <p:nvPr>
            <p:ph type="title"/>
          </p:nvPr>
        </p:nvSpPr>
        <p:spPr/>
        <p:txBody>
          <a:bodyPr/>
          <a:lstStyle/>
          <a:p>
            <a:r>
              <a:rPr lang="en-US" dirty="0"/>
              <a:t>Vehicle Built In Protections</a:t>
            </a:r>
          </a:p>
        </p:txBody>
      </p:sp>
      <p:graphicFrame>
        <p:nvGraphicFramePr>
          <p:cNvPr id="5" name="Content Placeholder 2">
            <a:extLst>
              <a:ext uri="{FF2B5EF4-FFF2-40B4-BE49-F238E27FC236}">
                <a16:creationId xmlns:a16="http://schemas.microsoft.com/office/drawing/2014/main" id="{60649A60-C908-28C1-57DA-56BC86B7904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ADBA1B5-C343-0D27-4F63-6E3323DD6484}"/>
              </a:ext>
            </a:extLst>
          </p:cNvPr>
          <p:cNvSpPr>
            <a:spLocks noGrp="1"/>
          </p:cNvSpPr>
          <p:nvPr>
            <p:ph type="sldNum" sz="quarter" idx="12"/>
          </p:nvPr>
        </p:nvSpPr>
        <p:spPr/>
        <p:txBody>
          <a:bodyPr/>
          <a:lstStyle/>
          <a:p>
            <a:fld id="{4EC85289-3FE1-4C3D-AACD-0B17DFE1C0EB}" type="slidenum">
              <a:rPr lang="en-US" smtClean="0"/>
              <a:t>110</a:t>
            </a:fld>
            <a:endParaRPr lang="en-US"/>
          </a:p>
        </p:txBody>
      </p:sp>
    </p:spTree>
    <p:extLst>
      <p:ext uri="{BB962C8B-B14F-4D97-AF65-F5344CB8AC3E}">
        <p14:creationId xmlns:p14="http://schemas.microsoft.com/office/powerpoint/2010/main" val="17837717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CDC Statement on Respirators in EMS - Tuberculosis</a:t>
            </a:r>
          </a:p>
        </p:txBody>
      </p:sp>
      <p:sp>
        <p:nvSpPr>
          <p:cNvPr id="7" name="Content Placeholder 6"/>
          <p:cNvSpPr>
            <a:spLocks noGrp="1"/>
          </p:cNvSpPr>
          <p:nvPr>
            <p:ph idx="1"/>
          </p:nvPr>
        </p:nvSpPr>
        <p:spPr/>
        <p:txBody>
          <a:bodyPr>
            <a:normAutofit/>
          </a:bodyPr>
          <a:lstStyle/>
          <a:p>
            <a:endParaRPr lang="en-US" dirty="0"/>
          </a:p>
          <a:p>
            <a:r>
              <a:rPr lang="en-US" sz="2000" dirty="0"/>
              <a:t>The CDC Guidelines for Preventing the Transmission of Mycobacterium tuberculosis in Health-Care Settings, 2005 has a section dealing with EMS starting on page 25. On page 26, it states “persons with suspected or confirmed TB who are transported in an ambulance should wear a surgical mask or procedure mask, if possible, and drivers, HCWs, and other staff who are transporting the patient might consider wearing an N95 respirator.  There is no requirement for EMS personnel to wear a N95 respirator while transporting a TB patient.”</a:t>
            </a:r>
          </a:p>
        </p:txBody>
      </p:sp>
      <p:sp>
        <p:nvSpPr>
          <p:cNvPr id="5" name="Slide Number Placeholder 4"/>
          <p:cNvSpPr>
            <a:spLocks noGrp="1"/>
          </p:cNvSpPr>
          <p:nvPr>
            <p:ph type="sldNum" sz="quarter" idx="12"/>
          </p:nvPr>
        </p:nvSpPr>
        <p:spPr/>
        <p:txBody>
          <a:bodyPr/>
          <a:lstStyle/>
          <a:p>
            <a:pPr>
              <a:defRPr/>
            </a:pPr>
            <a:fld id="{D15E834B-907E-4D62-B3A9-3A2E4DFA272D}" type="slidenum">
              <a:rPr lang="en-US" smtClean="0"/>
              <a:pPr>
                <a:defRPr/>
              </a:pPr>
              <a:t>111</a:t>
            </a:fld>
            <a:endParaRPr lang="en-US" dirty="0"/>
          </a:p>
        </p:txBody>
      </p:sp>
      <p:sp>
        <p:nvSpPr>
          <p:cNvPr id="10" name="TextBox 9"/>
          <p:cNvSpPr txBox="1"/>
          <p:nvPr/>
        </p:nvSpPr>
        <p:spPr>
          <a:xfrm>
            <a:off x="3401253" y="5178349"/>
            <a:ext cx="3401634" cy="611834"/>
          </a:xfrm>
          <a:prstGeom prst="rect">
            <a:avLst/>
          </a:prstGeom>
          <a:noFill/>
        </p:spPr>
        <p:txBody>
          <a:bodyPr wrap="square" rtlCol="0">
            <a:spAutoFit/>
          </a:bodyPr>
          <a:lstStyle/>
          <a:p>
            <a:r>
              <a:rPr lang="en-US" sz="1688" dirty="0"/>
              <a:t>Marisa Fries, National Personal Protective Technology, March 2015</a:t>
            </a:r>
          </a:p>
        </p:txBody>
      </p:sp>
    </p:spTree>
    <p:extLst>
      <p:ext uri="{BB962C8B-B14F-4D97-AF65-F5344CB8AC3E}">
        <p14:creationId xmlns:p14="http://schemas.microsoft.com/office/powerpoint/2010/main" val="27353464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7"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TB Post Exposure</a:t>
            </a:r>
          </a:p>
        </p:txBody>
      </p:sp>
      <p:sp>
        <p:nvSpPr>
          <p:cNvPr id="1453058" name="Rectangle 3"/>
          <p:cNvSpPr>
            <a:spLocks noGrp="1" noChangeArrowheads="1"/>
          </p:cNvSpPr>
          <p:nvPr>
            <p:ph idx="1"/>
          </p:nvPr>
        </p:nvSpPr>
        <p:spPr/>
        <p:txBody>
          <a:bodyPr vert="horz" lIns="92075" tIns="46038" rIns="92075" bIns="46038" rtlCol="0">
            <a:normAutofit/>
          </a:bodyPr>
          <a:lstStyle/>
          <a:p>
            <a:pPr eaLnBrk="1" hangingPunct="1"/>
            <a:r>
              <a:rPr lang="en-US" dirty="0"/>
              <a:t>Post Exposure Medical Treatment</a:t>
            </a:r>
          </a:p>
          <a:p>
            <a:pPr lvl="1" eaLnBrk="1" hangingPunct="1"/>
            <a:r>
              <a:rPr lang="en-US" dirty="0"/>
              <a:t> Check when last TB test was given</a:t>
            </a:r>
          </a:p>
          <a:p>
            <a:pPr lvl="1" eaLnBrk="1" hangingPunct="1"/>
            <a:r>
              <a:rPr lang="en-US" dirty="0"/>
              <a:t> If over 3 months, do a baseline</a:t>
            </a:r>
          </a:p>
          <a:p>
            <a:pPr lvl="1" eaLnBrk="1" hangingPunct="1"/>
            <a:r>
              <a:rPr lang="en-US" dirty="0"/>
              <a:t>Retest in 8 – 10 weeks</a:t>
            </a:r>
          </a:p>
          <a:p>
            <a:pPr lvl="1" eaLnBrk="1" hangingPunct="1"/>
            <a:r>
              <a:rPr lang="en-US" dirty="0"/>
              <a:t>If now positive, do a 1 x chest x-ray</a:t>
            </a:r>
          </a:p>
          <a:p>
            <a:pPr lvl="1" eaLnBrk="1" hangingPunct="1"/>
            <a:r>
              <a:rPr lang="en-US" dirty="0"/>
              <a:t>If negative – may offer preventive drug treatment</a:t>
            </a:r>
            <a:endParaRPr lang="en-US" sz="2000" dirty="0"/>
          </a:p>
          <a:p>
            <a:pPr lvl="2" eaLnBrk="1" hangingPunct="1"/>
            <a:r>
              <a:rPr lang="en-US" sz="2200" dirty="0"/>
              <a:t>No alcohol</a:t>
            </a:r>
          </a:p>
          <a:p>
            <a:pPr lvl="2" eaLnBrk="1" hangingPunct="1"/>
            <a:r>
              <a:rPr lang="en-US" sz="2200" dirty="0"/>
              <a:t>Liver function studies monthly</a:t>
            </a:r>
          </a:p>
          <a:p>
            <a:pPr lvl="2" eaLnBrk="1" hangingPunct="1"/>
            <a:r>
              <a:rPr lang="en-US" sz="2200" dirty="0"/>
              <a:t>(INH,RPT) </a:t>
            </a:r>
          </a:p>
          <a:p>
            <a:pPr lvl="1" eaLnBrk="1" hangingPunct="1"/>
            <a:endParaRPr lang="en-US" dirty="0"/>
          </a:p>
          <a:p>
            <a:pPr eaLnBrk="1" hangingPunct="1">
              <a:buFontTx/>
              <a:buBlip>
                <a:blip r:embed="rId3"/>
              </a:buBlip>
            </a:pPr>
            <a:endParaRPr lang="en-US" sz="2400" dirty="0"/>
          </a:p>
        </p:txBody>
      </p:sp>
      <p:sp>
        <p:nvSpPr>
          <p:cNvPr id="5" name="Slide Number Placeholder 4"/>
          <p:cNvSpPr>
            <a:spLocks noGrp="1"/>
          </p:cNvSpPr>
          <p:nvPr>
            <p:ph type="sldNum" sz="quarter" idx="12"/>
          </p:nvPr>
        </p:nvSpPr>
        <p:spPr/>
        <p:txBody>
          <a:bodyPr/>
          <a:lstStyle/>
          <a:p>
            <a:pPr>
              <a:defRPr/>
            </a:pPr>
            <a:fld id="{2910E1F5-6209-4423-AFEF-FB47B57CF501}" type="slidenum">
              <a:rPr lang="en-US"/>
              <a:pPr>
                <a:defRPr/>
              </a:pPr>
              <a:t>112</a:t>
            </a:fld>
            <a:endParaRPr lang="en-US" dirty="0"/>
          </a:p>
        </p:txBody>
      </p:sp>
      <p:sp>
        <p:nvSpPr>
          <p:cNvPr id="1453061" name="TextBox 1"/>
          <p:cNvSpPr txBox="1">
            <a:spLocks noChangeArrowheads="1"/>
          </p:cNvSpPr>
          <p:nvPr/>
        </p:nvSpPr>
        <p:spPr bwMode="auto">
          <a:xfrm>
            <a:off x="2514601" y="5562601"/>
            <a:ext cx="5106847" cy="461665"/>
          </a:xfrm>
          <a:prstGeom prst="rect">
            <a:avLst/>
          </a:prstGeom>
          <a:noFill/>
          <a:ln w="9525">
            <a:noFill/>
            <a:miter lim="800000"/>
            <a:headEnd/>
            <a:tailEnd/>
          </a:ln>
        </p:spPr>
        <p:txBody>
          <a:bodyPr wrap="none">
            <a:spAutoFit/>
          </a:bodyPr>
          <a:lstStyle/>
          <a:p>
            <a:r>
              <a:rPr lang="en-US" sz="2400" dirty="0"/>
              <a:t>New short course of treatment - 2012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88FC09-A739-106D-69C7-E96CCA3FFCE2}"/>
              </a:ext>
            </a:extLst>
          </p:cNvPr>
          <p:cNvSpPr>
            <a:spLocks noGrp="1"/>
          </p:cNvSpPr>
          <p:nvPr>
            <p:ph type="title"/>
          </p:nvPr>
        </p:nvSpPr>
        <p:spPr>
          <a:xfrm>
            <a:off x="2247971" y="1416702"/>
            <a:ext cx="8449067" cy="869366"/>
          </a:xfrm>
        </p:spPr>
        <p:txBody>
          <a:bodyPr>
            <a:normAutofit/>
          </a:bodyPr>
          <a:lstStyle/>
          <a:p>
            <a:r>
              <a:rPr lang="en-US" dirty="0"/>
              <a:t>Exposure - Measles</a:t>
            </a:r>
          </a:p>
        </p:txBody>
      </p:sp>
      <p:sp>
        <p:nvSpPr>
          <p:cNvPr id="2" name="Slide Number Placeholder 1">
            <a:extLst>
              <a:ext uri="{FF2B5EF4-FFF2-40B4-BE49-F238E27FC236}">
                <a16:creationId xmlns:a16="http://schemas.microsoft.com/office/drawing/2014/main" id="{74233A0E-E4B0-89EA-9947-A02A229A7724}"/>
              </a:ext>
            </a:extLst>
          </p:cNvPr>
          <p:cNvSpPr>
            <a:spLocks noGrp="1"/>
          </p:cNvSpPr>
          <p:nvPr>
            <p:ph type="sldNum" sz="quarter" idx="12"/>
          </p:nvPr>
        </p:nvSpPr>
        <p:spPr>
          <a:xfrm>
            <a:off x="9870266" y="5859305"/>
            <a:ext cx="826773" cy="385763"/>
          </a:xfrm>
        </p:spPr>
        <p:txBody>
          <a:bodyPr>
            <a:normAutofit/>
          </a:bodyPr>
          <a:lstStyle/>
          <a:p>
            <a:pPr>
              <a:spcAft>
                <a:spcPts val="506"/>
              </a:spcAft>
            </a:pPr>
            <a:fld id="{A8AD285C-F51B-4335-9EDD-1813D92A6787}" type="slidenum">
              <a:rPr lang="en-US"/>
              <a:pPr>
                <a:spcAft>
                  <a:spcPts val="506"/>
                </a:spcAft>
              </a:pPr>
              <a:t>113</a:t>
            </a:fld>
            <a:endParaRPr lang="en-US" dirty="0"/>
          </a:p>
        </p:txBody>
      </p:sp>
      <p:graphicFrame>
        <p:nvGraphicFramePr>
          <p:cNvPr id="7" name="Content Placeholder 4">
            <a:extLst>
              <a:ext uri="{FF2B5EF4-FFF2-40B4-BE49-F238E27FC236}">
                <a16:creationId xmlns:a16="http://schemas.microsoft.com/office/drawing/2014/main" id="{3B18D894-3749-6DAF-9577-F5A5C3B021FC}"/>
              </a:ext>
            </a:extLst>
          </p:cNvPr>
          <p:cNvGraphicFramePr>
            <a:graphicFrameLocks noGrp="1"/>
          </p:cNvGraphicFramePr>
          <p:nvPr>
            <p:ph idx="1"/>
            <p:extLst>
              <p:ext uri="{D42A27DB-BD31-4B8C-83A1-F6EECF244321}">
                <p14:modId xmlns:p14="http://schemas.microsoft.com/office/powerpoint/2010/main" val="1611109535"/>
              </p:ext>
            </p:extLst>
          </p:nvPr>
        </p:nvGraphicFramePr>
        <p:xfrm>
          <a:off x="2514601" y="2819401"/>
          <a:ext cx="8298355" cy="3232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C8D4412-A735-F0B1-97DD-928F86E470B2}"/>
              </a:ext>
            </a:extLst>
          </p:cNvPr>
          <p:cNvSpPr txBox="1"/>
          <p:nvPr/>
        </p:nvSpPr>
        <p:spPr>
          <a:xfrm>
            <a:off x="4724400" y="6324600"/>
            <a:ext cx="2164760" cy="369332"/>
          </a:xfrm>
          <a:prstGeom prst="rect">
            <a:avLst/>
          </a:prstGeom>
          <a:noFill/>
        </p:spPr>
        <p:txBody>
          <a:bodyPr wrap="none" rtlCol="0">
            <a:spAutoFit/>
          </a:bodyPr>
          <a:lstStyle/>
          <a:p>
            <a:r>
              <a:rPr lang="en-US" dirty="0"/>
              <a:t>CDC, HICPAC, 2024</a:t>
            </a:r>
          </a:p>
        </p:txBody>
      </p:sp>
    </p:spTree>
    <p:extLst>
      <p:ext uri="{BB962C8B-B14F-4D97-AF65-F5344CB8AC3E}">
        <p14:creationId xmlns:p14="http://schemas.microsoft.com/office/powerpoint/2010/main" val="15710443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1"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err="1"/>
              <a:t>Measles</a:t>
            </a:r>
            <a:r>
              <a:rPr lang="en-US" sz="4800" b="1" dirty="0" err="1">
                <a:solidFill>
                  <a:srgbClr val="FFFFFF"/>
                </a:solidFill>
              </a:rPr>
              <a:t>a</a:t>
            </a:r>
            <a:endParaRPr lang="en-US" sz="4800" b="1" dirty="0">
              <a:solidFill>
                <a:srgbClr val="FFFFFF"/>
              </a:solidFill>
            </a:endParaRPr>
          </a:p>
        </p:txBody>
      </p:sp>
      <p:sp>
        <p:nvSpPr>
          <p:cNvPr id="1464322" name="Rectangle 3"/>
          <p:cNvSpPr>
            <a:spLocks noGrp="1" noChangeArrowheads="1"/>
          </p:cNvSpPr>
          <p:nvPr>
            <p:ph idx="1"/>
          </p:nvPr>
        </p:nvSpPr>
        <p:spPr/>
        <p:txBody>
          <a:bodyPr vert="horz" lIns="92075" tIns="46038" rIns="92075" bIns="46038" rtlCol="0">
            <a:normAutofit/>
          </a:bodyPr>
          <a:lstStyle/>
          <a:p>
            <a:pPr eaLnBrk="1" hangingPunct="1"/>
            <a:endParaRPr lang="en-US" sz="4600" dirty="0"/>
          </a:p>
          <a:p>
            <a:pPr eaLnBrk="1" hangingPunct="1"/>
            <a:r>
              <a:rPr lang="en-US" sz="3600" dirty="0"/>
              <a:t>Incubation Period</a:t>
            </a:r>
          </a:p>
          <a:p>
            <a:pPr lvl="1" eaLnBrk="1" hangingPunct="1"/>
            <a:r>
              <a:rPr lang="en-US" sz="3600" dirty="0"/>
              <a:t> 7 – 21 days</a:t>
            </a:r>
          </a:p>
          <a:p>
            <a:pPr lvl="1" eaLnBrk="1" hangingPunct="1"/>
            <a:r>
              <a:rPr lang="en-US" sz="3600" dirty="0"/>
              <a:t>Infectious 4 days before onset of rash – 4 days after rash onset</a:t>
            </a:r>
            <a:endParaRPr lang="en-US" sz="4600" dirty="0"/>
          </a:p>
        </p:txBody>
      </p:sp>
      <p:sp>
        <p:nvSpPr>
          <p:cNvPr id="5" name="Slide Number Placeholder 4"/>
          <p:cNvSpPr>
            <a:spLocks noGrp="1"/>
          </p:cNvSpPr>
          <p:nvPr>
            <p:ph type="sldNum" sz="quarter" idx="12"/>
          </p:nvPr>
        </p:nvSpPr>
        <p:spPr/>
        <p:txBody>
          <a:bodyPr/>
          <a:lstStyle/>
          <a:p>
            <a:pPr>
              <a:defRPr/>
            </a:pPr>
            <a:fld id="{04ACAC08-5844-493C-BC31-432BC3B6DC38}" type="slidenum">
              <a:rPr lang="en-US"/>
              <a:pPr>
                <a:defRPr/>
              </a:pPr>
              <a:t>114</a:t>
            </a:fld>
            <a:endParaRPr lang="en-US" dirty="0"/>
          </a:p>
        </p:txBody>
      </p:sp>
      <p:sp>
        <p:nvSpPr>
          <p:cNvPr id="1464324" name="TextBox 1"/>
          <p:cNvSpPr txBox="1">
            <a:spLocks noChangeArrowheads="1"/>
          </p:cNvSpPr>
          <p:nvPr/>
        </p:nvSpPr>
        <p:spPr bwMode="auto">
          <a:xfrm>
            <a:off x="6934200" y="6477001"/>
            <a:ext cx="3746500" cy="461665"/>
          </a:xfrm>
          <a:prstGeom prst="rect">
            <a:avLst/>
          </a:prstGeom>
          <a:noFill/>
          <a:ln w="9525">
            <a:noFill/>
            <a:miter lim="800000"/>
            <a:headEnd/>
            <a:tailEnd/>
          </a:ln>
        </p:spPr>
        <p:txBody>
          <a:bodyPr wrap="square">
            <a:spAutoFit/>
          </a:bodyPr>
          <a:lstStyle/>
          <a:p>
            <a:r>
              <a:rPr lang="en-US" sz="2400" dirty="0"/>
              <a:t>CDC, 2008, 2011/2020/</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89"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Measles - Rubeola</a:t>
            </a:r>
          </a:p>
        </p:txBody>
      </p:sp>
      <p:sp>
        <p:nvSpPr>
          <p:cNvPr id="1471490" name="Rectangle 3"/>
          <p:cNvSpPr>
            <a:spLocks noGrp="1" noChangeArrowheads="1"/>
          </p:cNvSpPr>
          <p:nvPr>
            <p:ph idx="1"/>
          </p:nvPr>
        </p:nvSpPr>
        <p:spPr/>
        <p:txBody>
          <a:bodyPr vert="horz" lIns="92075" tIns="46038" rIns="92075" bIns="46038" rtlCol="0">
            <a:normAutofit/>
          </a:bodyPr>
          <a:lstStyle/>
          <a:p>
            <a:pPr eaLnBrk="1" hangingPunct="1"/>
            <a:endParaRPr lang="en-US" sz="3300" b="1" dirty="0"/>
          </a:p>
          <a:p>
            <a:pPr eaLnBrk="1" hangingPunct="1"/>
            <a:r>
              <a:rPr lang="en-US" sz="3300" b="1" dirty="0"/>
              <a:t>Post Exposure Management</a:t>
            </a:r>
          </a:p>
          <a:p>
            <a:pPr lvl="1" eaLnBrk="1" hangingPunct="1"/>
            <a:r>
              <a:rPr lang="en-US" sz="3300" b="1" dirty="0"/>
              <a:t> </a:t>
            </a:r>
            <a:r>
              <a:rPr lang="en-US" sz="2900" b="1" dirty="0"/>
              <a:t>I.G. Given within 96 hours</a:t>
            </a:r>
          </a:p>
          <a:p>
            <a:pPr lvl="1" eaLnBrk="1" hangingPunct="1"/>
            <a:r>
              <a:rPr lang="en-US" sz="2900" b="1" dirty="0"/>
              <a:t> Vaccine – within 72 hours of exposure</a:t>
            </a:r>
          </a:p>
        </p:txBody>
      </p:sp>
      <p:sp>
        <p:nvSpPr>
          <p:cNvPr id="4" name="Slide Number Placeholder 3"/>
          <p:cNvSpPr>
            <a:spLocks noGrp="1"/>
          </p:cNvSpPr>
          <p:nvPr>
            <p:ph type="sldNum" sz="quarter" idx="12"/>
          </p:nvPr>
        </p:nvSpPr>
        <p:spPr/>
        <p:txBody>
          <a:bodyPr/>
          <a:lstStyle/>
          <a:p>
            <a:pPr>
              <a:defRPr/>
            </a:pPr>
            <a:fld id="{3C84A8FE-BED2-407C-BB04-DC106979E612}" type="slidenum">
              <a:rPr lang="en-US"/>
              <a:pPr>
                <a:defRPr/>
              </a:pPr>
              <a:t>115</a:t>
            </a:fld>
            <a:endParaRPr lang="en-US" dirty="0"/>
          </a:p>
        </p:txBody>
      </p:sp>
      <p:sp>
        <p:nvSpPr>
          <p:cNvPr id="1471492" name="TextBox 1"/>
          <p:cNvSpPr txBox="1">
            <a:spLocks noChangeArrowheads="1"/>
          </p:cNvSpPr>
          <p:nvPr/>
        </p:nvSpPr>
        <p:spPr bwMode="auto">
          <a:xfrm>
            <a:off x="7543800" y="6019801"/>
            <a:ext cx="1624484" cy="461665"/>
          </a:xfrm>
          <a:prstGeom prst="rect">
            <a:avLst/>
          </a:prstGeom>
          <a:noFill/>
          <a:ln w="9525">
            <a:noFill/>
            <a:miter lim="800000"/>
            <a:headEnd/>
            <a:tailEnd/>
          </a:ln>
        </p:spPr>
        <p:txBody>
          <a:bodyPr wrap="none">
            <a:spAutoFit/>
          </a:bodyPr>
          <a:lstStyle/>
          <a:p>
            <a:r>
              <a:rPr lang="en-US" sz="2400" dirty="0"/>
              <a:t>CDC, 2011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7" name="Title 1"/>
          <p:cNvSpPr>
            <a:spLocks noGrp="1"/>
          </p:cNvSpPr>
          <p:nvPr>
            <p:ph type="title"/>
          </p:nvPr>
        </p:nvSpPr>
        <p:spPr/>
        <p:txBody>
          <a:bodyPr/>
          <a:lstStyle/>
          <a:p>
            <a:pPr eaLnBrk="1" hangingPunct="1"/>
            <a:r>
              <a:rPr lang="en-US" dirty="0"/>
              <a:t>Work Restriction Post Exposure</a:t>
            </a:r>
          </a:p>
        </p:txBody>
      </p:sp>
      <p:sp>
        <p:nvSpPr>
          <p:cNvPr id="1473538" name="Content Placeholder 2"/>
          <p:cNvSpPr>
            <a:spLocks noGrp="1"/>
          </p:cNvSpPr>
          <p:nvPr>
            <p:ph idx="1"/>
          </p:nvPr>
        </p:nvSpPr>
        <p:spPr/>
        <p:txBody>
          <a:bodyPr/>
          <a:lstStyle/>
          <a:p>
            <a:pPr eaLnBrk="1" hangingPunct="1"/>
            <a:endParaRPr lang="en-US" dirty="0"/>
          </a:p>
          <a:p>
            <a:pPr eaLnBrk="1" hangingPunct="1"/>
            <a:r>
              <a:rPr lang="en-US" sz="3200" dirty="0"/>
              <a:t>Beginning 5 days after the exposure until the 21</a:t>
            </a:r>
            <a:r>
              <a:rPr lang="en-US" sz="3200" baseline="30000" dirty="0"/>
              <a:t>st</a:t>
            </a:r>
            <a:r>
              <a:rPr lang="en-US" sz="3200" dirty="0"/>
              <a:t> day</a:t>
            </a:r>
          </a:p>
          <a:p>
            <a:pPr marL="0" indent="0" eaLnBrk="1" hangingPunct="1">
              <a:buNone/>
            </a:pPr>
            <a:r>
              <a:rPr lang="en-US" sz="3200" dirty="0"/>
              <a:t>Even if given vaccine post exposure </a:t>
            </a:r>
            <a:r>
              <a:rPr lang="en-US" sz="3200" strike="sngStrike" dirty="0"/>
              <a:t> </a:t>
            </a:r>
          </a:p>
          <a:p>
            <a:pPr eaLnBrk="1" hangingPunct="1"/>
            <a:endParaRPr lang="en-US" sz="3200" dirty="0"/>
          </a:p>
        </p:txBody>
      </p:sp>
      <p:sp>
        <p:nvSpPr>
          <p:cNvPr id="4" name="Slide Number Placeholder 3"/>
          <p:cNvSpPr>
            <a:spLocks noGrp="1"/>
          </p:cNvSpPr>
          <p:nvPr>
            <p:ph type="sldNum" sz="quarter" idx="12"/>
          </p:nvPr>
        </p:nvSpPr>
        <p:spPr/>
        <p:txBody>
          <a:bodyPr/>
          <a:lstStyle/>
          <a:p>
            <a:pPr>
              <a:defRPr/>
            </a:pPr>
            <a:fld id="{93AC48C8-7D77-41AA-ACBC-76E6EB6087E2}" type="slidenum">
              <a:rPr lang="en-US"/>
              <a:pPr>
                <a:defRPr/>
              </a:pPr>
              <a:t>116</a:t>
            </a:fld>
            <a:endParaRPr lang="en-US" dirty="0"/>
          </a:p>
        </p:txBody>
      </p:sp>
      <p:sp>
        <p:nvSpPr>
          <p:cNvPr id="2" name="TextBox 1">
            <a:extLst>
              <a:ext uri="{FF2B5EF4-FFF2-40B4-BE49-F238E27FC236}">
                <a16:creationId xmlns:a16="http://schemas.microsoft.com/office/drawing/2014/main" id="{8E1DB23E-F000-4CB0-846E-8B059B03DEEB}"/>
              </a:ext>
            </a:extLst>
          </p:cNvPr>
          <p:cNvSpPr txBox="1"/>
          <p:nvPr/>
        </p:nvSpPr>
        <p:spPr>
          <a:xfrm>
            <a:off x="5334000" y="6248400"/>
            <a:ext cx="1262910" cy="369332"/>
          </a:xfrm>
          <a:prstGeom prst="rect">
            <a:avLst/>
          </a:prstGeom>
          <a:noFill/>
        </p:spPr>
        <p:txBody>
          <a:bodyPr wrap="none" rtlCol="0">
            <a:spAutoFit/>
          </a:bodyPr>
          <a:lstStyle/>
          <a:p>
            <a:r>
              <a:rPr lang="en-US" dirty="0"/>
              <a:t>CDC, 2019</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C343E2-478E-2B47-89ED-28165327267A}"/>
              </a:ext>
            </a:extLst>
          </p:cNvPr>
          <p:cNvSpPr>
            <a:spLocks noGrp="1"/>
          </p:cNvSpPr>
          <p:nvPr>
            <p:ph type="ctrTitle"/>
          </p:nvPr>
        </p:nvSpPr>
        <p:spPr>
          <a:xfrm>
            <a:off x="1524000" y="1584683"/>
            <a:ext cx="9144000" cy="2551829"/>
          </a:xfrm>
        </p:spPr>
        <p:txBody>
          <a:bodyPr anchor="ctr">
            <a:normAutofit/>
          </a:bodyPr>
          <a:lstStyle/>
          <a:p>
            <a:r>
              <a:rPr lang="en-US" sz="6600"/>
              <a:t>Droplet Transmitted Diseases</a:t>
            </a:r>
          </a:p>
        </p:txBody>
      </p:sp>
      <p:sp>
        <p:nvSpPr>
          <p:cNvPr id="5" name="Subtitle 4">
            <a:extLst>
              <a:ext uri="{FF2B5EF4-FFF2-40B4-BE49-F238E27FC236}">
                <a16:creationId xmlns:a16="http://schemas.microsoft.com/office/drawing/2014/main" id="{1F4C43F2-C6F2-ECA4-10AD-49F118E3BB23}"/>
              </a:ext>
            </a:extLst>
          </p:cNvPr>
          <p:cNvSpPr>
            <a:spLocks noGrp="1"/>
          </p:cNvSpPr>
          <p:nvPr>
            <p:ph type="subTitle" idx="1"/>
          </p:nvPr>
        </p:nvSpPr>
        <p:spPr>
          <a:xfrm>
            <a:off x="1524000" y="5160469"/>
            <a:ext cx="9144000" cy="1182135"/>
          </a:xfrm>
        </p:spPr>
        <p:txBody>
          <a:bodyPr anchor="ctr">
            <a:normAutofit/>
          </a:bodyPr>
          <a:lstStyle/>
          <a:p>
            <a:endParaRPr lang="en-US" sz="2800"/>
          </a:p>
        </p:txBody>
      </p:sp>
      <p:sp>
        <p:nvSpPr>
          <p:cNvPr id="2" name="Slide Number Placeholder 1">
            <a:extLst>
              <a:ext uri="{FF2B5EF4-FFF2-40B4-BE49-F238E27FC236}">
                <a16:creationId xmlns:a16="http://schemas.microsoft.com/office/drawing/2014/main" id="{A6C4E2F6-D08E-A873-EBB6-B467C2020E1E}"/>
              </a:ext>
            </a:extLst>
          </p:cNvPr>
          <p:cNvSpPr>
            <a:spLocks noGrp="1"/>
          </p:cNvSpPr>
          <p:nvPr>
            <p:ph type="sldNum" sz="quarter" idx="12"/>
          </p:nvPr>
        </p:nvSpPr>
        <p:spPr/>
        <p:txBody>
          <a:bodyPr/>
          <a:lstStyle/>
          <a:p>
            <a:fld id="{4EC85289-3FE1-4C3D-AACD-0B17DFE1C0EB}" type="slidenum">
              <a:rPr lang="en-US" smtClean="0"/>
              <a:t>117</a:t>
            </a:fld>
            <a:endParaRPr lang="en-US"/>
          </a:p>
        </p:txBody>
      </p:sp>
    </p:spTree>
    <p:extLst>
      <p:ext uri="{BB962C8B-B14F-4D97-AF65-F5344CB8AC3E}">
        <p14:creationId xmlns:p14="http://schemas.microsoft.com/office/powerpoint/2010/main" val="40408714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B36D6-2D89-2F8A-855A-B021BBA8FB1C}"/>
              </a:ext>
            </a:extLst>
          </p:cNvPr>
          <p:cNvSpPr>
            <a:spLocks noGrp="1"/>
          </p:cNvSpPr>
          <p:nvPr>
            <p:ph type="title"/>
          </p:nvPr>
        </p:nvSpPr>
        <p:spPr>
          <a:xfrm>
            <a:off x="1282963" y="1238080"/>
            <a:ext cx="9849751" cy="1349671"/>
          </a:xfrm>
        </p:spPr>
        <p:txBody>
          <a:bodyPr anchor="b">
            <a:normAutofit/>
          </a:bodyPr>
          <a:lstStyle/>
          <a:p>
            <a:r>
              <a:rPr lang="en-US" sz="5400"/>
              <a:t>Transmission – Droplet Diseases</a:t>
            </a:r>
          </a:p>
        </p:txBody>
      </p:sp>
      <p:sp>
        <p:nvSpPr>
          <p:cNvPr id="3" name="Content Placeholder 2">
            <a:extLst>
              <a:ext uri="{FF2B5EF4-FFF2-40B4-BE49-F238E27FC236}">
                <a16:creationId xmlns:a16="http://schemas.microsoft.com/office/drawing/2014/main" id="{3D830C7E-30A7-91AD-4074-B1A0326EC9CB}"/>
              </a:ext>
            </a:extLst>
          </p:cNvPr>
          <p:cNvSpPr>
            <a:spLocks noGrp="1"/>
          </p:cNvSpPr>
          <p:nvPr>
            <p:ph idx="1"/>
          </p:nvPr>
        </p:nvSpPr>
        <p:spPr>
          <a:xfrm>
            <a:off x="1289304" y="2902913"/>
            <a:ext cx="9849751" cy="1897687"/>
          </a:xfrm>
        </p:spPr>
        <p:txBody>
          <a:bodyPr anchor="ctr">
            <a:normAutofit/>
          </a:bodyPr>
          <a:lstStyle/>
          <a:p>
            <a:endParaRPr lang="en-US" sz="2000" dirty="0"/>
          </a:p>
          <a:p>
            <a:endParaRPr lang="en-US" sz="2000" dirty="0"/>
          </a:p>
          <a:p>
            <a:r>
              <a:rPr lang="en-US" dirty="0"/>
              <a:t>Requires direct contact with nasopharyngeal secretions</a:t>
            </a:r>
          </a:p>
        </p:txBody>
      </p:sp>
      <p:sp>
        <p:nvSpPr>
          <p:cNvPr id="4" name="Slide Number Placeholder 3">
            <a:extLst>
              <a:ext uri="{FF2B5EF4-FFF2-40B4-BE49-F238E27FC236}">
                <a16:creationId xmlns:a16="http://schemas.microsoft.com/office/drawing/2014/main" id="{854B565A-FB42-9AAD-01FE-90AF0163CACA}"/>
              </a:ext>
            </a:extLst>
          </p:cNvPr>
          <p:cNvSpPr>
            <a:spLocks noGrp="1"/>
          </p:cNvSpPr>
          <p:nvPr>
            <p:ph type="sldNum" sz="quarter" idx="12"/>
          </p:nvPr>
        </p:nvSpPr>
        <p:spPr/>
        <p:txBody>
          <a:bodyPr/>
          <a:lstStyle/>
          <a:p>
            <a:fld id="{4EC85289-3FE1-4C3D-AACD-0B17DFE1C0EB}" type="slidenum">
              <a:rPr lang="en-US" smtClean="0"/>
              <a:t>118</a:t>
            </a:fld>
            <a:endParaRPr lang="en-US"/>
          </a:p>
        </p:txBody>
      </p:sp>
    </p:spTree>
    <p:extLst>
      <p:ext uri="{BB962C8B-B14F-4D97-AF65-F5344CB8AC3E}">
        <p14:creationId xmlns:p14="http://schemas.microsoft.com/office/powerpoint/2010/main" val="29436816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97095" name="Rectangle 149709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089" name="Rectangle 2"/>
          <p:cNvSpPr>
            <a:spLocks noGrp="1" noChangeArrowheads="1"/>
          </p:cNvSpPr>
          <p:nvPr>
            <p:ph type="title"/>
          </p:nvPr>
        </p:nvSpPr>
        <p:spPr>
          <a:xfrm>
            <a:off x="808638" y="386930"/>
            <a:ext cx="9236700" cy="1188950"/>
          </a:xfrm>
        </p:spPr>
        <p:txBody>
          <a:bodyPr vert="horz" lIns="92075" tIns="46038" rIns="92075" bIns="46038" rtlCol="0" anchor="b">
            <a:normAutofit/>
          </a:bodyPr>
          <a:lstStyle/>
          <a:p>
            <a:pPr eaLnBrk="1" hangingPunct="1"/>
            <a:r>
              <a:rPr lang="en-US" sz="5400" b="1" dirty="0"/>
              <a:t>Mumps</a:t>
            </a:r>
          </a:p>
        </p:txBody>
      </p:sp>
      <p:grpSp>
        <p:nvGrpSpPr>
          <p:cNvPr id="1497097" name="Group 149709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97098" name="Rectangle 149709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099" name="Rectangle 149709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7101" name="Rectangle 149710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7090" name="Rectangle 3"/>
          <p:cNvSpPr>
            <a:spLocks noGrp="1" noChangeArrowheads="1"/>
          </p:cNvSpPr>
          <p:nvPr>
            <p:ph idx="1"/>
          </p:nvPr>
        </p:nvSpPr>
        <p:spPr>
          <a:xfrm>
            <a:off x="793660" y="2599510"/>
            <a:ext cx="10143668" cy="2305866"/>
          </a:xfrm>
        </p:spPr>
        <p:txBody>
          <a:bodyPr vert="horz" lIns="92075" tIns="46038" rIns="92075" bIns="46038" rtlCol="0" anchor="ctr">
            <a:normAutofit/>
          </a:bodyPr>
          <a:lstStyle/>
          <a:p>
            <a:pPr eaLnBrk="1" hangingPunct="1"/>
            <a:endParaRPr lang="en-US" sz="2400" dirty="0"/>
          </a:p>
          <a:p>
            <a:pPr eaLnBrk="1" hangingPunct="1"/>
            <a:r>
              <a:rPr lang="en-US" sz="3200" dirty="0"/>
              <a:t>Incubation Period</a:t>
            </a:r>
          </a:p>
          <a:p>
            <a:pPr lvl="1" eaLnBrk="1" hangingPunct="1"/>
            <a:r>
              <a:rPr lang="en-US" sz="3200" dirty="0"/>
              <a:t> 12 - 26 Days</a:t>
            </a: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26FD715D-1E51-4090-91EF-00E3110D9FB4}" type="slidenum">
              <a:rPr lang="en-US"/>
              <a:pPr>
                <a:spcAft>
                  <a:spcPts val="600"/>
                </a:spcAft>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1CE13-7D5F-08DA-85BD-6AE7981ACEB9}"/>
              </a:ext>
            </a:extLst>
          </p:cNvPr>
          <p:cNvSpPr>
            <a:spLocks noGrp="1"/>
          </p:cNvSpPr>
          <p:nvPr>
            <p:ph type="title"/>
          </p:nvPr>
        </p:nvSpPr>
        <p:spPr>
          <a:xfrm>
            <a:off x="808638" y="386930"/>
            <a:ext cx="9236700" cy="1188950"/>
          </a:xfrm>
        </p:spPr>
        <p:txBody>
          <a:bodyPr anchor="b">
            <a:normAutofit/>
          </a:bodyPr>
          <a:lstStyle/>
          <a:p>
            <a:r>
              <a:rPr lang="en-US" sz="5400"/>
              <a:t>Bloodborne Exposure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4C61FC-A90B-7DDA-0D9C-6C1DB7620D97}"/>
              </a:ext>
            </a:extLst>
          </p:cNvPr>
          <p:cNvSpPr>
            <a:spLocks noGrp="1"/>
          </p:cNvSpPr>
          <p:nvPr>
            <p:ph idx="1"/>
          </p:nvPr>
        </p:nvSpPr>
        <p:spPr>
          <a:xfrm>
            <a:off x="793660" y="2599510"/>
            <a:ext cx="10143668" cy="2858316"/>
          </a:xfrm>
        </p:spPr>
        <p:txBody>
          <a:bodyPr anchor="ctr">
            <a:normAutofit/>
          </a:bodyPr>
          <a:lstStyle/>
          <a:p>
            <a:pPr marL="0" indent="0">
              <a:buNone/>
            </a:pPr>
            <a:endParaRPr lang="en-US" sz="2400" dirty="0"/>
          </a:p>
          <a:p>
            <a:r>
              <a:rPr lang="en-US" sz="2400" dirty="0"/>
              <a:t>Employee/volunteer is responsible to report the event</a:t>
            </a:r>
          </a:p>
          <a:p>
            <a:r>
              <a:rPr lang="en-US" sz="2400" dirty="0"/>
              <a:t>Call the DICO from the medical facility</a:t>
            </a:r>
          </a:p>
          <a:p>
            <a:r>
              <a:rPr lang="en-US" sz="2400" dirty="0"/>
              <a:t>DICO will determine if an actual exposure occurred</a:t>
            </a:r>
          </a:p>
          <a:p>
            <a:r>
              <a:rPr lang="en-US" sz="2400" dirty="0"/>
              <a:t>If an exposure occurred, the DICO will request source patient testing</a:t>
            </a:r>
          </a:p>
        </p:txBody>
      </p:sp>
      <p:sp>
        <p:nvSpPr>
          <p:cNvPr id="4" name="Slide Number Placeholder 3">
            <a:extLst>
              <a:ext uri="{FF2B5EF4-FFF2-40B4-BE49-F238E27FC236}">
                <a16:creationId xmlns:a16="http://schemas.microsoft.com/office/drawing/2014/main" id="{CDB374DB-9481-38CF-CA6D-58D2455F383B}"/>
              </a:ext>
            </a:extLst>
          </p:cNvPr>
          <p:cNvSpPr>
            <a:spLocks noGrp="1"/>
          </p:cNvSpPr>
          <p:nvPr>
            <p:ph type="sldNum" sz="quarter" idx="12"/>
          </p:nvPr>
        </p:nvSpPr>
        <p:spPr/>
        <p:txBody>
          <a:bodyPr/>
          <a:lstStyle/>
          <a:p>
            <a:fld id="{4EC85289-3FE1-4C3D-AACD-0B17DFE1C0EB}" type="slidenum">
              <a:rPr lang="en-US" smtClean="0"/>
              <a:t>12</a:t>
            </a:fld>
            <a:endParaRPr lang="en-US"/>
          </a:p>
        </p:txBody>
      </p:sp>
    </p:spTree>
    <p:extLst>
      <p:ext uri="{BB962C8B-B14F-4D97-AF65-F5344CB8AC3E}">
        <p14:creationId xmlns:p14="http://schemas.microsoft.com/office/powerpoint/2010/main" val="3471150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1539-6148-B5D9-21FC-52896558B20E}"/>
              </a:ext>
            </a:extLst>
          </p:cNvPr>
          <p:cNvSpPr>
            <a:spLocks noGrp="1"/>
          </p:cNvSpPr>
          <p:nvPr>
            <p:ph type="title"/>
          </p:nvPr>
        </p:nvSpPr>
        <p:spPr/>
        <p:txBody>
          <a:bodyPr/>
          <a:lstStyle/>
          <a:p>
            <a:r>
              <a:rPr lang="en-US" dirty="0"/>
              <a:t>Exposed HCP with Presumptive evidence of Immunity</a:t>
            </a:r>
          </a:p>
        </p:txBody>
      </p:sp>
      <p:sp>
        <p:nvSpPr>
          <p:cNvPr id="3" name="Content Placeholder 2">
            <a:extLst>
              <a:ext uri="{FF2B5EF4-FFF2-40B4-BE49-F238E27FC236}">
                <a16:creationId xmlns:a16="http://schemas.microsoft.com/office/drawing/2014/main" id="{E090767D-3A10-8749-7260-0B4617F6FD33}"/>
              </a:ext>
            </a:extLst>
          </p:cNvPr>
          <p:cNvSpPr>
            <a:spLocks noGrp="1"/>
          </p:cNvSpPr>
          <p:nvPr>
            <p:ph idx="1"/>
          </p:nvPr>
        </p:nvSpPr>
        <p:spPr/>
        <p:txBody>
          <a:bodyPr/>
          <a:lstStyle/>
          <a:p>
            <a:endParaRPr lang="en-US" dirty="0"/>
          </a:p>
          <a:p>
            <a:endParaRPr lang="en-US" dirty="0"/>
          </a:p>
          <a:p>
            <a:r>
              <a:rPr lang="en-US" dirty="0"/>
              <a:t>Asymptomatic – presumptive immunity – no work restriction</a:t>
            </a:r>
          </a:p>
          <a:p>
            <a:endParaRPr lang="en-US" dirty="0"/>
          </a:p>
          <a:p>
            <a:r>
              <a:rPr lang="en-US" dirty="0">
                <a:latin typeface="Nunito" pitchFamily="2" charset="0"/>
              </a:rPr>
              <a:t>Implement daily monitoring for signs and symptoms of mumps from the 10th day after their first exposure through the 25th day after their exposure</a:t>
            </a:r>
            <a:r>
              <a:rPr lang="en-US" b="0" i="0" dirty="0">
                <a:effectLst/>
                <a:latin typeface="Nunito" pitchFamily="2" charset="0"/>
              </a:rPr>
              <a:t>.</a:t>
            </a:r>
            <a:endParaRPr lang="en-US" dirty="0"/>
          </a:p>
        </p:txBody>
      </p:sp>
      <p:sp>
        <p:nvSpPr>
          <p:cNvPr id="4" name="Slide Number Placeholder 3">
            <a:extLst>
              <a:ext uri="{FF2B5EF4-FFF2-40B4-BE49-F238E27FC236}">
                <a16:creationId xmlns:a16="http://schemas.microsoft.com/office/drawing/2014/main" id="{25C4C317-F52B-1A14-A9AF-7248831DA966}"/>
              </a:ext>
            </a:extLst>
          </p:cNvPr>
          <p:cNvSpPr>
            <a:spLocks noGrp="1"/>
          </p:cNvSpPr>
          <p:nvPr>
            <p:ph type="sldNum" sz="quarter" idx="12"/>
          </p:nvPr>
        </p:nvSpPr>
        <p:spPr/>
        <p:txBody>
          <a:bodyPr/>
          <a:lstStyle/>
          <a:p>
            <a:pPr>
              <a:defRPr/>
            </a:pPr>
            <a:fld id="{EEA00BE9-8C9E-433D-B2E0-A6DDB2851578}" type="slidenum">
              <a:rPr lang="en-US" smtClean="0"/>
              <a:pPr>
                <a:defRPr/>
              </a:pPr>
              <a:t>120</a:t>
            </a:fld>
            <a:endParaRPr lang="en-US" dirty="0"/>
          </a:p>
        </p:txBody>
      </p:sp>
      <p:sp>
        <p:nvSpPr>
          <p:cNvPr id="5" name="TextBox 4">
            <a:extLst>
              <a:ext uri="{FF2B5EF4-FFF2-40B4-BE49-F238E27FC236}">
                <a16:creationId xmlns:a16="http://schemas.microsoft.com/office/drawing/2014/main" id="{46C9EAE4-C12E-488D-99E1-50722A8E56CF}"/>
              </a:ext>
            </a:extLst>
          </p:cNvPr>
          <p:cNvSpPr txBox="1"/>
          <p:nvPr/>
        </p:nvSpPr>
        <p:spPr>
          <a:xfrm>
            <a:off x="3962401" y="6356351"/>
            <a:ext cx="2652265" cy="369332"/>
          </a:xfrm>
          <a:prstGeom prst="rect">
            <a:avLst/>
          </a:prstGeom>
          <a:noFill/>
        </p:spPr>
        <p:txBody>
          <a:bodyPr wrap="none" rtlCol="0">
            <a:spAutoFit/>
          </a:bodyPr>
          <a:lstStyle/>
          <a:p>
            <a:r>
              <a:rPr lang="en-US" dirty="0"/>
              <a:t>CDC, HICPAC, Nov. 2024</a:t>
            </a:r>
          </a:p>
        </p:txBody>
      </p:sp>
    </p:spTree>
    <p:extLst>
      <p:ext uri="{BB962C8B-B14F-4D97-AF65-F5344CB8AC3E}">
        <p14:creationId xmlns:p14="http://schemas.microsoft.com/office/powerpoint/2010/main" val="26582829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51AE-CD93-DFDC-1CCE-57050B194B86}"/>
              </a:ext>
            </a:extLst>
          </p:cNvPr>
          <p:cNvSpPr>
            <a:spLocks noGrp="1"/>
          </p:cNvSpPr>
          <p:nvPr>
            <p:ph type="title"/>
          </p:nvPr>
        </p:nvSpPr>
        <p:spPr/>
        <p:txBody>
          <a:bodyPr>
            <a:normAutofit fontScale="90000"/>
          </a:bodyPr>
          <a:lstStyle/>
          <a:p>
            <a:r>
              <a:rPr lang="en-US" dirty="0">
                <a:latin typeface="Nunito" pitchFamily="2" charset="0"/>
              </a:rPr>
              <a:t>E</a:t>
            </a:r>
            <a:r>
              <a:rPr lang="en-US" b="0" i="0" dirty="0">
                <a:effectLst/>
                <a:latin typeface="Nunito" pitchFamily="2" charset="0"/>
              </a:rPr>
              <a:t>xposed healthcare personnel without adequate presumptive evidence of immunity</a:t>
            </a:r>
            <a:endParaRPr lang="en-US" dirty="0"/>
          </a:p>
        </p:txBody>
      </p:sp>
      <p:sp>
        <p:nvSpPr>
          <p:cNvPr id="3" name="Content Placeholder 2">
            <a:extLst>
              <a:ext uri="{FF2B5EF4-FFF2-40B4-BE49-F238E27FC236}">
                <a16:creationId xmlns:a16="http://schemas.microsoft.com/office/drawing/2014/main" id="{B6FD2BC4-8839-126A-0893-9192C6CA0304}"/>
              </a:ext>
            </a:extLst>
          </p:cNvPr>
          <p:cNvSpPr>
            <a:spLocks noGrp="1"/>
          </p:cNvSpPr>
          <p:nvPr>
            <p:ph idx="1"/>
          </p:nvPr>
        </p:nvSpPr>
        <p:spPr/>
        <p:txBody>
          <a:bodyPr/>
          <a:lstStyle/>
          <a:p>
            <a:endParaRPr lang="en-US" b="0" i="0" dirty="0">
              <a:effectLst/>
              <a:latin typeface="Nunito" pitchFamily="2" charset="0"/>
            </a:endParaRPr>
          </a:p>
          <a:p>
            <a:endParaRPr lang="en-US" dirty="0"/>
          </a:p>
        </p:txBody>
      </p:sp>
      <p:sp>
        <p:nvSpPr>
          <p:cNvPr id="4" name="Slide Number Placeholder 3">
            <a:extLst>
              <a:ext uri="{FF2B5EF4-FFF2-40B4-BE49-F238E27FC236}">
                <a16:creationId xmlns:a16="http://schemas.microsoft.com/office/drawing/2014/main" id="{CABC9105-BEE8-CFE9-6BD1-09658AA903E2}"/>
              </a:ext>
            </a:extLst>
          </p:cNvPr>
          <p:cNvSpPr>
            <a:spLocks noGrp="1"/>
          </p:cNvSpPr>
          <p:nvPr>
            <p:ph type="sldNum" sz="quarter" idx="12"/>
          </p:nvPr>
        </p:nvSpPr>
        <p:spPr/>
        <p:txBody>
          <a:bodyPr/>
          <a:lstStyle/>
          <a:p>
            <a:pPr>
              <a:defRPr/>
            </a:pPr>
            <a:fld id="{EEA00BE9-8C9E-433D-B2E0-A6DDB2851578}" type="slidenum">
              <a:rPr lang="en-US" smtClean="0"/>
              <a:pPr>
                <a:defRPr/>
              </a:pPr>
              <a:t>121</a:t>
            </a:fld>
            <a:endParaRPr lang="en-US" dirty="0"/>
          </a:p>
        </p:txBody>
      </p:sp>
      <p:sp>
        <p:nvSpPr>
          <p:cNvPr id="8" name="TextBox 7">
            <a:extLst>
              <a:ext uri="{FF2B5EF4-FFF2-40B4-BE49-F238E27FC236}">
                <a16:creationId xmlns:a16="http://schemas.microsoft.com/office/drawing/2014/main" id="{4EFE8A62-8E8F-C5CF-8BB2-D10F4E9E6D5B}"/>
              </a:ext>
            </a:extLst>
          </p:cNvPr>
          <p:cNvSpPr txBox="1"/>
          <p:nvPr/>
        </p:nvSpPr>
        <p:spPr>
          <a:xfrm>
            <a:off x="1828800" y="1228399"/>
            <a:ext cx="7848600" cy="4339650"/>
          </a:xfrm>
          <a:prstGeom prst="rect">
            <a:avLst/>
          </a:prstGeom>
          <a:noFill/>
        </p:spPr>
        <p:txBody>
          <a:bodyPr wrap="square">
            <a:spAutoFit/>
          </a:bodyPr>
          <a:lstStyle/>
          <a:p>
            <a:pPr algn="l">
              <a:buFont typeface="Arial" panose="020B0604020202020204" pitchFamily="34" charset="0"/>
              <a:buChar char="•"/>
            </a:pPr>
            <a:endParaRPr lang="en-US" dirty="0">
              <a:solidFill>
                <a:srgbClr val="1C1D1F"/>
              </a:solidFill>
              <a:latin typeface="Nunito" pitchFamily="2" charset="0"/>
            </a:endParaRPr>
          </a:p>
          <a:p>
            <a:pPr algn="l">
              <a:buFont typeface="Arial" panose="020B0604020202020204" pitchFamily="34" charset="0"/>
              <a:buChar char="•"/>
            </a:pPr>
            <a:endParaRPr lang="en-US" dirty="0">
              <a:solidFill>
                <a:srgbClr val="1C1D1F"/>
              </a:solidFill>
              <a:latin typeface="Nunito" pitchFamily="2" charset="0"/>
            </a:endParaRPr>
          </a:p>
          <a:p>
            <a:pPr algn="l">
              <a:buFont typeface="Arial" panose="020B0604020202020204" pitchFamily="34" charset="0"/>
              <a:buChar char="•"/>
            </a:pPr>
            <a:endParaRPr lang="en-US" sz="2000" dirty="0">
              <a:latin typeface="Nunito" pitchFamily="2" charset="0"/>
            </a:endParaRPr>
          </a:p>
          <a:p>
            <a:pPr algn="l">
              <a:buFont typeface="Arial" panose="020B0604020202020204" pitchFamily="34" charset="0"/>
              <a:buChar char="•"/>
            </a:pPr>
            <a:r>
              <a:rPr lang="en-US" sz="2000" dirty="0">
                <a:latin typeface="Nunito" pitchFamily="2" charset="0"/>
              </a:rPr>
              <a:t>Exclude from work from the 10th day after their first exposure through the 25th day after their exposure.</a:t>
            </a:r>
          </a:p>
          <a:p>
            <a:pPr algn="l">
              <a:buFont typeface="Arial" panose="020B0604020202020204" pitchFamily="34" charset="0"/>
              <a:buChar char="•"/>
            </a:pPr>
            <a:endParaRPr lang="en-US" sz="2000" dirty="0">
              <a:latin typeface="Nunito" pitchFamily="2" charset="0"/>
            </a:endParaRPr>
          </a:p>
          <a:p>
            <a:pPr algn="l">
              <a:buFont typeface="Arial" panose="020B0604020202020204" pitchFamily="34" charset="0"/>
              <a:buChar char="•"/>
            </a:pPr>
            <a:r>
              <a:rPr lang="en-US" sz="2000" dirty="0">
                <a:latin typeface="Nunito" pitchFamily="2" charset="0"/>
              </a:rPr>
              <a:t>Work restrictions are not necessary for healthcare personnel who received the first dose of MMR vaccine prior to exposure:</a:t>
            </a:r>
          </a:p>
          <a:p>
            <a:pPr marL="742950" lvl="1" indent="-285750">
              <a:buFont typeface="Arial" panose="020B0604020202020204" pitchFamily="34" charset="0"/>
              <a:buChar char="•"/>
            </a:pPr>
            <a:endParaRPr lang="en-US" sz="2000" dirty="0">
              <a:latin typeface="Nunito" pitchFamily="2" charset="0"/>
            </a:endParaRPr>
          </a:p>
          <a:p>
            <a:pPr marL="742950" lvl="1" indent="-285750">
              <a:buFont typeface="Arial" panose="020B0604020202020204" pitchFamily="34" charset="0"/>
              <a:buChar char="•"/>
            </a:pPr>
            <a:r>
              <a:rPr lang="en-US" sz="2000" dirty="0">
                <a:latin typeface="Nunito" pitchFamily="2" charset="0"/>
              </a:rPr>
              <a:t>They should receive their second dose of the MMR vaccine as soon as possible (at least 28 days after their first dose).</a:t>
            </a:r>
          </a:p>
          <a:p>
            <a:pPr marL="742950" lvl="1" indent="-285750">
              <a:buFont typeface="Arial" panose="020B0604020202020204" pitchFamily="34" charset="0"/>
              <a:buChar char="•"/>
            </a:pPr>
            <a:r>
              <a:rPr lang="en-US" sz="2000" dirty="0">
                <a:latin typeface="Nunito" pitchFamily="2" charset="0"/>
              </a:rPr>
              <a:t>Implement daily monitoring for signs and symptoms of mumps infection from the 10th day after their first exposure through the 25</a:t>
            </a:r>
            <a:r>
              <a:rPr lang="en-US" sz="2000" baseline="30000" dirty="0">
                <a:latin typeface="Nunito" pitchFamily="2" charset="0"/>
              </a:rPr>
              <a:t>th</a:t>
            </a:r>
            <a:r>
              <a:rPr lang="en-US" sz="2000" dirty="0">
                <a:latin typeface="Nunito" pitchFamily="2" charset="0"/>
              </a:rPr>
              <a:t> day</a:t>
            </a:r>
          </a:p>
        </p:txBody>
      </p:sp>
      <p:sp>
        <p:nvSpPr>
          <p:cNvPr id="9" name="TextBox 8">
            <a:extLst>
              <a:ext uri="{FF2B5EF4-FFF2-40B4-BE49-F238E27FC236}">
                <a16:creationId xmlns:a16="http://schemas.microsoft.com/office/drawing/2014/main" id="{D8458E7E-DC56-67A1-8511-5E5B37651AD6}"/>
              </a:ext>
            </a:extLst>
          </p:cNvPr>
          <p:cNvSpPr txBox="1"/>
          <p:nvPr/>
        </p:nvSpPr>
        <p:spPr>
          <a:xfrm>
            <a:off x="4876801" y="6356351"/>
            <a:ext cx="2652265" cy="369332"/>
          </a:xfrm>
          <a:prstGeom prst="rect">
            <a:avLst/>
          </a:prstGeom>
          <a:noFill/>
        </p:spPr>
        <p:txBody>
          <a:bodyPr wrap="none" rtlCol="0">
            <a:spAutoFit/>
          </a:bodyPr>
          <a:lstStyle/>
          <a:p>
            <a:r>
              <a:rPr lang="en-US" dirty="0"/>
              <a:t>CDC, HICPAC, Nov. 2024</a:t>
            </a:r>
          </a:p>
        </p:txBody>
      </p:sp>
    </p:spTree>
    <p:extLst>
      <p:ext uri="{BB962C8B-B14F-4D97-AF65-F5344CB8AC3E}">
        <p14:creationId xmlns:p14="http://schemas.microsoft.com/office/powerpoint/2010/main" val="20493732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29"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Mumps</a:t>
            </a:r>
          </a:p>
        </p:txBody>
      </p:sp>
      <p:sp>
        <p:nvSpPr>
          <p:cNvPr id="1507330" name="Rectangle 3"/>
          <p:cNvSpPr>
            <a:spLocks noGrp="1" noChangeArrowheads="1"/>
          </p:cNvSpPr>
          <p:nvPr>
            <p:ph idx="1"/>
          </p:nvPr>
        </p:nvSpPr>
        <p:spPr>
          <a:xfrm>
            <a:off x="1784351" y="2362201"/>
            <a:ext cx="8621713" cy="3675063"/>
          </a:xfrm>
        </p:spPr>
        <p:txBody>
          <a:bodyPr vert="horz" lIns="92075" tIns="46038" rIns="92075" bIns="46038" rtlCol="0">
            <a:normAutofit/>
          </a:bodyPr>
          <a:lstStyle/>
          <a:p>
            <a:pPr eaLnBrk="1" hangingPunct="1"/>
            <a:endParaRPr lang="en-US" sz="3700" dirty="0"/>
          </a:p>
          <a:p>
            <a:pPr eaLnBrk="1" hangingPunct="1"/>
            <a:r>
              <a:rPr lang="en-US" sz="3700" dirty="0"/>
              <a:t>Post Exposure Medical Treatment</a:t>
            </a:r>
          </a:p>
          <a:p>
            <a:pPr lvl="1" eaLnBrk="1" hangingPunct="1"/>
            <a:r>
              <a:rPr lang="en-US" sz="3300" dirty="0"/>
              <a:t> </a:t>
            </a:r>
            <a:r>
              <a:rPr lang="en-US" sz="2100" dirty="0"/>
              <a:t>Immune personnel- watch for signs/symptoms – may work</a:t>
            </a:r>
          </a:p>
          <a:p>
            <a:pPr lvl="1" eaLnBrk="1" hangingPunct="1"/>
            <a:r>
              <a:rPr lang="en-US" sz="3800" dirty="0"/>
              <a:t> </a:t>
            </a:r>
            <a:r>
              <a:rPr lang="en-US" sz="2100" dirty="0"/>
              <a:t>non immune personnel – work restriction from day 12-26</a:t>
            </a:r>
          </a:p>
          <a:p>
            <a:pPr lvl="2" eaLnBrk="1" hangingPunct="1"/>
            <a:r>
              <a:rPr lang="en-US" sz="2600" b="1" dirty="0">
                <a:solidFill>
                  <a:srgbClr val="FFC000"/>
                </a:solidFill>
              </a:rPr>
              <a:t>No vaccine – post exposure</a:t>
            </a:r>
          </a:p>
        </p:txBody>
      </p:sp>
      <p:sp>
        <p:nvSpPr>
          <p:cNvPr id="5" name="Slide Number Placeholder 4"/>
          <p:cNvSpPr>
            <a:spLocks noGrp="1"/>
          </p:cNvSpPr>
          <p:nvPr>
            <p:ph type="sldNum" sz="quarter" idx="12"/>
          </p:nvPr>
        </p:nvSpPr>
        <p:spPr/>
        <p:txBody>
          <a:bodyPr/>
          <a:lstStyle/>
          <a:p>
            <a:pPr>
              <a:defRPr/>
            </a:pPr>
            <a:fld id="{0FF7BA32-C54C-4B78-A065-929020FBB4E8}" type="slidenum">
              <a:rPr lang="en-US"/>
              <a:pPr>
                <a:defRPr/>
              </a:pPr>
              <a:t>122</a:t>
            </a:fld>
            <a:endParaRPr lang="en-US" dirty="0"/>
          </a:p>
        </p:txBody>
      </p:sp>
      <p:sp>
        <p:nvSpPr>
          <p:cNvPr id="1507332" name="Text Box 4"/>
          <p:cNvSpPr txBox="1">
            <a:spLocks noChangeArrowheads="1"/>
          </p:cNvSpPr>
          <p:nvPr/>
        </p:nvSpPr>
        <p:spPr bwMode="auto">
          <a:xfrm>
            <a:off x="7604126" y="5756276"/>
            <a:ext cx="2435603" cy="461665"/>
          </a:xfrm>
          <a:prstGeom prst="rect">
            <a:avLst/>
          </a:prstGeom>
          <a:noFill/>
          <a:ln w="12699">
            <a:noFill/>
            <a:miter lim="800000"/>
            <a:headEnd type="none" w="sm" len="sm"/>
            <a:tailEnd type="none" w="sm" len="sm"/>
          </a:ln>
        </p:spPr>
        <p:txBody>
          <a:bodyPr wrap="none">
            <a:spAutoFit/>
          </a:bodyPr>
          <a:lstStyle/>
          <a:p>
            <a:r>
              <a:rPr lang="en-US" sz="2400" dirty="0"/>
              <a:t>CDC, 2006, 2011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F686-AB9B-448A-936F-BBA2796A5FF2}"/>
              </a:ext>
            </a:extLst>
          </p:cNvPr>
          <p:cNvSpPr>
            <a:spLocks noGrp="1"/>
          </p:cNvSpPr>
          <p:nvPr>
            <p:ph type="title"/>
          </p:nvPr>
        </p:nvSpPr>
        <p:spPr/>
        <p:txBody>
          <a:bodyPr>
            <a:normAutofit/>
          </a:bodyPr>
          <a:lstStyle/>
          <a:p>
            <a:r>
              <a:rPr lang="en-US" sz="4000" b="1" dirty="0">
                <a:solidFill>
                  <a:schemeClr val="bg1"/>
                </a:solidFill>
              </a:rPr>
              <a:t>Complications - Mumps</a:t>
            </a:r>
          </a:p>
        </p:txBody>
      </p:sp>
      <p:sp>
        <p:nvSpPr>
          <p:cNvPr id="3" name="Content Placeholder 2">
            <a:extLst>
              <a:ext uri="{FF2B5EF4-FFF2-40B4-BE49-F238E27FC236}">
                <a16:creationId xmlns:a16="http://schemas.microsoft.com/office/drawing/2014/main" id="{55DB450A-75F5-4516-9EF1-096EA5560D7B}"/>
              </a:ext>
            </a:extLst>
          </p:cNvPr>
          <p:cNvSpPr>
            <a:spLocks noGrp="1"/>
          </p:cNvSpPr>
          <p:nvPr>
            <p:ph sz="half" idx="1"/>
          </p:nvPr>
        </p:nvSpPr>
        <p:spPr/>
        <p:txBody>
          <a:bodyPr/>
          <a:lstStyle/>
          <a:p>
            <a:endParaRPr lang="en-US" dirty="0">
              <a:solidFill>
                <a:schemeClr val="bg1"/>
              </a:solidFill>
            </a:endParaRPr>
          </a:p>
          <a:p>
            <a:r>
              <a:rPr lang="en-US" sz="3200" dirty="0">
                <a:solidFill>
                  <a:schemeClr val="bg1"/>
                </a:solidFill>
              </a:rPr>
              <a:t>Orchitis (unilateral)</a:t>
            </a:r>
          </a:p>
          <a:p>
            <a:pPr lvl="1"/>
            <a:r>
              <a:rPr lang="en-US" sz="2000" dirty="0">
                <a:solidFill>
                  <a:schemeClr val="bg1"/>
                </a:solidFill>
              </a:rPr>
              <a:t>30% of cases</a:t>
            </a:r>
          </a:p>
          <a:p>
            <a:r>
              <a:rPr lang="en-US" sz="3200" dirty="0">
                <a:solidFill>
                  <a:schemeClr val="bg1"/>
                </a:solidFill>
              </a:rPr>
              <a:t>Pancreatitis</a:t>
            </a:r>
          </a:p>
          <a:p>
            <a:r>
              <a:rPr lang="en-US" sz="3200" dirty="0">
                <a:solidFill>
                  <a:schemeClr val="bg1"/>
                </a:solidFill>
              </a:rPr>
              <a:t>Meningitis</a:t>
            </a:r>
          </a:p>
          <a:p>
            <a:r>
              <a:rPr lang="en-US" sz="3200" dirty="0">
                <a:solidFill>
                  <a:schemeClr val="bg1"/>
                </a:solidFill>
              </a:rPr>
              <a:t>Encephalitis</a:t>
            </a:r>
          </a:p>
          <a:p>
            <a:r>
              <a:rPr lang="en-US" sz="3200" dirty="0">
                <a:solidFill>
                  <a:schemeClr val="bg1"/>
                </a:solidFill>
              </a:rPr>
              <a:t>Hearing loss</a:t>
            </a:r>
          </a:p>
          <a:p>
            <a:endParaRPr lang="en-US" sz="3200" dirty="0">
              <a:solidFill>
                <a:schemeClr val="bg1"/>
              </a:solidFill>
            </a:endParaRPr>
          </a:p>
          <a:p>
            <a:endParaRPr lang="en-US" sz="3200" dirty="0">
              <a:solidFill>
                <a:schemeClr val="bg1"/>
              </a:solidFill>
            </a:endParaRPr>
          </a:p>
          <a:p>
            <a:endParaRPr lang="en-US" dirty="0"/>
          </a:p>
        </p:txBody>
      </p:sp>
      <p:sp>
        <p:nvSpPr>
          <p:cNvPr id="5" name="Content Placeholder 4">
            <a:extLst>
              <a:ext uri="{FF2B5EF4-FFF2-40B4-BE49-F238E27FC236}">
                <a16:creationId xmlns:a16="http://schemas.microsoft.com/office/drawing/2014/main" id="{D0F8D08E-F150-45C1-8C76-F731408928A5}"/>
              </a:ext>
            </a:extLst>
          </p:cNvPr>
          <p:cNvSpPr>
            <a:spLocks noGrp="1"/>
          </p:cNvSpPr>
          <p:nvPr>
            <p:ph sz="half" idx="2"/>
          </p:nvPr>
        </p:nvSpPr>
        <p:spPr/>
        <p:txBody>
          <a:bodyPr/>
          <a:lstStyle/>
          <a:p>
            <a:endParaRPr lang="en-US" dirty="0"/>
          </a:p>
          <a:p>
            <a:r>
              <a:rPr lang="en-US" sz="3200" dirty="0">
                <a:solidFill>
                  <a:schemeClr val="bg1"/>
                </a:solidFill>
              </a:rPr>
              <a:t>Nephritis</a:t>
            </a:r>
          </a:p>
          <a:p>
            <a:r>
              <a:rPr lang="en-US" sz="3200" dirty="0">
                <a:solidFill>
                  <a:schemeClr val="bg1"/>
                </a:solidFill>
              </a:rPr>
              <a:t>Myocarditis</a:t>
            </a:r>
          </a:p>
          <a:p>
            <a:r>
              <a:rPr lang="en-US" sz="3200" dirty="0">
                <a:solidFill>
                  <a:schemeClr val="bg1"/>
                </a:solidFill>
              </a:rPr>
              <a:t>Mastitis</a:t>
            </a:r>
          </a:p>
          <a:p>
            <a:pPr marL="36512" indent="0">
              <a:buNone/>
            </a:pPr>
            <a:endParaRPr lang="en-US" sz="2800"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EB7EB050-A82C-4AEF-B186-39AD77A07B66}"/>
              </a:ext>
            </a:extLst>
          </p:cNvPr>
          <p:cNvSpPr>
            <a:spLocks noGrp="1"/>
          </p:cNvSpPr>
          <p:nvPr>
            <p:ph type="sldNum" sz="quarter" idx="12"/>
          </p:nvPr>
        </p:nvSpPr>
        <p:spPr/>
        <p:txBody>
          <a:bodyPr/>
          <a:lstStyle/>
          <a:p>
            <a:pPr fontAlgn="base">
              <a:spcBef>
                <a:spcPct val="0"/>
              </a:spcBef>
              <a:spcAft>
                <a:spcPct val="0"/>
              </a:spcAft>
              <a:defRPr/>
            </a:pPr>
            <a:fld id="{EEA00BE9-8C9E-433D-B2E0-A6DDB2851578}" type="slidenum">
              <a:rPr lang="en-US" b="1">
                <a:solidFill>
                  <a:prstClr val="white">
                    <a:tint val="75000"/>
                  </a:prstClr>
                </a:solidFill>
                <a:latin typeface="Times New Roman" pitchFamily="18" charset="0"/>
              </a:rPr>
              <a:pPr fontAlgn="base">
                <a:spcBef>
                  <a:spcPct val="0"/>
                </a:spcBef>
                <a:spcAft>
                  <a:spcPct val="0"/>
                </a:spcAft>
                <a:defRPr/>
              </a:pPr>
              <a:t>123</a:t>
            </a:fld>
            <a:endParaRPr lang="en-US" b="1" dirty="0">
              <a:solidFill>
                <a:prstClr val="white">
                  <a:tint val="75000"/>
                </a:prstClr>
              </a:solidFill>
              <a:latin typeface="Times New Roman" pitchFamily="18" charset="0"/>
            </a:endParaRPr>
          </a:p>
        </p:txBody>
      </p:sp>
      <p:sp>
        <p:nvSpPr>
          <p:cNvPr id="6" name="TextBox 5">
            <a:extLst>
              <a:ext uri="{FF2B5EF4-FFF2-40B4-BE49-F238E27FC236}">
                <a16:creationId xmlns:a16="http://schemas.microsoft.com/office/drawing/2014/main" id="{16918CA3-9BFE-497A-B960-F10AF0511D64}"/>
              </a:ext>
            </a:extLst>
          </p:cNvPr>
          <p:cNvSpPr txBox="1"/>
          <p:nvPr/>
        </p:nvSpPr>
        <p:spPr>
          <a:xfrm>
            <a:off x="7162801" y="6421438"/>
            <a:ext cx="742511" cy="400110"/>
          </a:xfrm>
          <a:prstGeom prst="rect">
            <a:avLst/>
          </a:prstGeom>
          <a:noFill/>
        </p:spPr>
        <p:txBody>
          <a:bodyPr wrap="none" rtlCol="0">
            <a:spAutoFit/>
          </a:bodyPr>
          <a:lstStyle/>
          <a:p>
            <a:pPr fontAlgn="base">
              <a:spcBef>
                <a:spcPct val="0"/>
              </a:spcBef>
              <a:spcAft>
                <a:spcPct val="0"/>
              </a:spcAft>
            </a:pPr>
            <a:r>
              <a:rPr lang="en-US" sz="2000" b="1" dirty="0">
                <a:solidFill>
                  <a:prstClr val="white"/>
                </a:solidFill>
                <a:latin typeface="Times New Roman" pitchFamily="18" charset="0"/>
              </a:rPr>
              <a:t>CDC</a:t>
            </a:r>
          </a:p>
        </p:txBody>
      </p:sp>
    </p:spTree>
    <p:extLst>
      <p:ext uri="{BB962C8B-B14F-4D97-AF65-F5344CB8AC3E}">
        <p14:creationId xmlns:p14="http://schemas.microsoft.com/office/powerpoint/2010/main" val="41207758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9688" name="Rectangle 1479687">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9681" name="Rectangle 2"/>
          <p:cNvSpPr>
            <a:spLocks noGrp="1" noChangeArrowheads="1"/>
          </p:cNvSpPr>
          <p:nvPr>
            <p:ph type="title"/>
          </p:nvPr>
        </p:nvSpPr>
        <p:spPr>
          <a:xfrm>
            <a:off x="793662" y="386930"/>
            <a:ext cx="10066122" cy="1298448"/>
          </a:xfrm>
        </p:spPr>
        <p:txBody>
          <a:bodyPr vert="horz" lIns="91440" tIns="45720" rIns="91440" bIns="45720" rtlCol="0" anchor="b">
            <a:normAutofit/>
          </a:bodyPr>
          <a:lstStyle/>
          <a:p>
            <a:r>
              <a:rPr lang="en-US" sz="4800" b="1" dirty="0"/>
              <a:t>Rubella</a:t>
            </a:r>
            <a:endParaRPr lang="en-US" sz="4800" b="1"/>
          </a:p>
        </p:txBody>
      </p:sp>
      <p:sp>
        <p:nvSpPr>
          <p:cNvPr id="1479690" name="Rectangle 147968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9692" name="Rectangle 147969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9682" name="Rectangle 3"/>
          <p:cNvSpPr>
            <a:spLocks noGrp="1" noChangeArrowheads="1"/>
          </p:cNvSpPr>
          <p:nvPr>
            <p:ph type="body" sz="half" idx="1"/>
          </p:nvPr>
        </p:nvSpPr>
        <p:spPr>
          <a:xfrm>
            <a:off x="793661" y="2599509"/>
            <a:ext cx="4530898" cy="3639450"/>
          </a:xfrm>
        </p:spPr>
        <p:txBody>
          <a:bodyPr vert="horz" lIns="91440" tIns="45720" rIns="91440" bIns="45720" rtlCol="0" anchor="ctr">
            <a:normAutofit/>
          </a:bodyPr>
          <a:lstStyle/>
          <a:p>
            <a:endParaRPr lang="en-US" sz="2000" dirty="0"/>
          </a:p>
          <a:p>
            <a:r>
              <a:rPr lang="en-US" sz="3200" dirty="0"/>
              <a:t>German Measles</a:t>
            </a:r>
          </a:p>
          <a:p>
            <a:pPr marL="0" indent="0">
              <a:buNone/>
            </a:pPr>
            <a:r>
              <a:rPr lang="en-US" sz="2000" dirty="0"/>
              <a:t> </a:t>
            </a:r>
          </a:p>
        </p:txBody>
      </p:sp>
      <p:pic>
        <p:nvPicPr>
          <p:cNvPr id="1479683" name="Picture 4" descr="03"/>
          <p:cNvPicPr>
            <a:picLocks noGrp="1" noChangeAspect="1" noChangeArrowheads="1"/>
          </p:cNvPicPr>
          <p:nvPr>
            <p:ph sz="half" idx="2"/>
          </p:nvPr>
        </p:nvPicPr>
        <p:blipFill>
          <a:blip r:embed="rId3" cstate="print"/>
          <a:srcRect l="3615" r="4521"/>
          <a:stretch/>
        </p:blipFill>
        <p:spPr>
          <a:xfrm>
            <a:off x="5911532" y="2484255"/>
            <a:ext cx="5150277" cy="3714244"/>
          </a:xfrm>
          <a:prstGeom prst="rect">
            <a:avLst/>
          </a:prstGeom>
        </p:spPr>
      </p:pic>
      <p:sp>
        <p:nvSpPr>
          <p:cNvPr id="1479694" name="Rectangle 147969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6AFD5CD0-04C1-4CD0-95F8-4A21B5924A70}" type="slidenum">
              <a:rPr lang="en-US">
                <a:solidFill>
                  <a:prstClr val="black">
                    <a:tint val="75000"/>
                  </a:prstClr>
                </a:solidFill>
                <a:latin typeface="Calibri" panose="020F0502020204030204"/>
              </a:rPr>
              <a:pPr>
                <a:spcAft>
                  <a:spcPts val="600"/>
                </a:spcAft>
                <a:defRPr/>
              </a:pPr>
              <a:t>124</a:t>
            </a:fld>
            <a:endParaRPr lang="en-US">
              <a:solidFill>
                <a:prstClr val="black">
                  <a:tint val="75000"/>
                </a:prstClr>
              </a:solidFill>
              <a:latin typeface="Calibri" panose="020F0502020204030204"/>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1"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Rubella</a:t>
            </a:r>
          </a:p>
        </p:txBody>
      </p:sp>
      <p:sp>
        <p:nvSpPr>
          <p:cNvPr id="1484802" name="Rectangle 3"/>
          <p:cNvSpPr>
            <a:spLocks noGrp="1" noChangeArrowheads="1"/>
          </p:cNvSpPr>
          <p:nvPr>
            <p:ph idx="1"/>
          </p:nvPr>
        </p:nvSpPr>
        <p:spPr>
          <a:xfrm>
            <a:off x="1784351" y="2362201"/>
            <a:ext cx="8621713" cy="3675063"/>
          </a:xfrm>
        </p:spPr>
        <p:txBody>
          <a:bodyPr vert="horz" lIns="92075" tIns="46038" rIns="92075" bIns="46038" rtlCol="0">
            <a:normAutofit/>
          </a:bodyPr>
          <a:lstStyle/>
          <a:p>
            <a:pPr eaLnBrk="1" hangingPunct="1"/>
            <a:endParaRPr lang="en-US" sz="4100" dirty="0"/>
          </a:p>
          <a:p>
            <a:pPr eaLnBrk="1" hangingPunct="1"/>
            <a:r>
              <a:rPr lang="en-US" sz="4100" dirty="0"/>
              <a:t>Incubation period</a:t>
            </a:r>
          </a:p>
          <a:p>
            <a:pPr lvl="1" eaLnBrk="1" hangingPunct="1"/>
            <a:r>
              <a:rPr lang="en-US" sz="3800" dirty="0"/>
              <a:t> 12 - 23 Days</a:t>
            </a:r>
          </a:p>
        </p:txBody>
      </p:sp>
      <p:sp>
        <p:nvSpPr>
          <p:cNvPr id="4" name="Slide Number Placeholder 3"/>
          <p:cNvSpPr>
            <a:spLocks noGrp="1"/>
          </p:cNvSpPr>
          <p:nvPr>
            <p:ph type="sldNum" sz="quarter" idx="12"/>
          </p:nvPr>
        </p:nvSpPr>
        <p:spPr/>
        <p:txBody>
          <a:bodyPr/>
          <a:lstStyle/>
          <a:p>
            <a:pPr>
              <a:defRPr/>
            </a:pPr>
            <a:fld id="{4A2253A0-C4DA-4B84-BB11-7A48E379C098}" type="slidenum">
              <a:rPr lang="en-US"/>
              <a:pPr>
                <a:defRPr/>
              </a:pPr>
              <a:t>125</a:t>
            </a:fld>
            <a:endParaRPr lang="en-US" dirty="0"/>
          </a:p>
        </p:txBody>
      </p:sp>
      <p:sp>
        <p:nvSpPr>
          <p:cNvPr id="1484804" name="TextBox 1"/>
          <p:cNvSpPr txBox="1">
            <a:spLocks noChangeArrowheads="1"/>
          </p:cNvSpPr>
          <p:nvPr/>
        </p:nvSpPr>
        <p:spPr bwMode="auto">
          <a:xfrm>
            <a:off x="7162800" y="6096000"/>
            <a:ext cx="1862626" cy="369332"/>
          </a:xfrm>
          <a:prstGeom prst="rect">
            <a:avLst/>
          </a:prstGeom>
          <a:noFill/>
          <a:ln w="9525">
            <a:noFill/>
            <a:miter lim="800000"/>
            <a:headEnd/>
            <a:tailEnd/>
          </a:ln>
        </p:spPr>
        <p:txBody>
          <a:bodyPr wrap="none">
            <a:spAutoFit/>
          </a:bodyPr>
          <a:lstStyle/>
          <a:p>
            <a:r>
              <a:rPr lang="en-US" dirty="0"/>
              <a:t>CDC, Nov. , 2011</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3"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Rubella</a:t>
            </a:r>
          </a:p>
        </p:txBody>
      </p:sp>
      <p:sp>
        <p:nvSpPr>
          <p:cNvPr id="1487874" name="Rectangle 3"/>
          <p:cNvSpPr>
            <a:spLocks noGrp="1" noChangeArrowheads="1"/>
          </p:cNvSpPr>
          <p:nvPr>
            <p:ph idx="1"/>
          </p:nvPr>
        </p:nvSpPr>
        <p:spPr/>
        <p:txBody>
          <a:bodyPr vert="horz" lIns="92075" tIns="46038" rIns="92075" bIns="46038" rtlCol="0">
            <a:normAutofit/>
          </a:bodyPr>
          <a:lstStyle/>
          <a:p>
            <a:pPr marL="0" indent="0">
              <a:buNone/>
            </a:pPr>
            <a:endParaRPr lang="en-US" sz="3700" dirty="0"/>
          </a:p>
          <a:p>
            <a:pPr marL="0" indent="0">
              <a:buNone/>
            </a:pPr>
            <a:r>
              <a:rPr lang="en-US" sz="3700" dirty="0"/>
              <a:t>Post Exposure Medical Treatment</a:t>
            </a:r>
          </a:p>
          <a:p>
            <a:pPr lvl="1" eaLnBrk="1" hangingPunct="1"/>
            <a:r>
              <a:rPr lang="en-US" sz="3200" dirty="0"/>
              <a:t> </a:t>
            </a:r>
            <a:r>
              <a:rPr lang="en-US" sz="3200" dirty="0">
                <a:solidFill>
                  <a:srgbClr val="FFC000"/>
                </a:solidFill>
              </a:rPr>
              <a:t>Offer Vaccine – not effective</a:t>
            </a:r>
          </a:p>
          <a:p>
            <a:pPr lvl="1" eaLnBrk="1" hangingPunct="1"/>
            <a:r>
              <a:rPr lang="en-US" sz="3200" dirty="0"/>
              <a:t>I.G.  In 72 hours may assist</a:t>
            </a:r>
          </a:p>
          <a:p>
            <a:pPr lvl="1" eaLnBrk="1" hangingPunct="1"/>
            <a:r>
              <a:rPr lang="en-US" sz="3200" dirty="0"/>
              <a:t>Work restriction – 7 days after exposure – 23 day</a:t>
            </a:r>
          </a:p>
        </p:txBody>
      </p:sp>
      <p:sp>
        <p:nvSpPr>
          <p:cNvPr id="4" name="Slide Number Placeholder 3"/>
          <p:cNvSpPr>
            <a:spLocks noGrp="1"/>
          </p:cNvSpPr>
          <p:nvPr>
            <p:ph type="sldNum" sz="quarter" idx="12"/>
          </p:nvPr>
        </p:nvSpPr>
        <p:spPr/>
        <p:txBody>
          <a:bodyPr/>
          <a:lstStyle/>
          <a:p>
            <a:pPr>
              <a:defRPr/>
            </a:pPr>
            <a:fld id="{D627702F-B02D-4993-9064-645F34F569B8}" type="slidenum">
              <a:rPr lang="en-US"/>
              <a:pPr>
                <a:defRPr/>
              </a:pPr>
              <a:t>126</a:t>
            </a:fld>
            <a:endParaRPr lang="en-US" dirty="0"/>
          </a:p>
        </p:txBody>
      </p:sp>
      <p:sp>
        <p:nvSpPr>
          <p:cNvPr id="1487876" name="TextBox 1"/>
          <p:cNvSpPr txBox="1">
            <a:spLocks noChangeArrowheads="1"/>
          </p:cNvSpPr>
          <p:nvPr/>
        </p:nvSpPr>
        <p:spPr bwMode="auto">
          <a:xfrm>
            <a:off x="8077200" y="6019800"/>
            <a:ext cx="1816138" cy="369332"/>
          </a:xfrm>
          <a:prstGeom prst="rect">
            <a:avLst/>
          </a:prstGeom>
          <a:noFill/>
          <a:ln w="9525">
            <a:noFill/>
            <a:miter lim="800000"/>
            <a:headEnd/>
            <a:tailEnd/>
          </a:ln>
        </p:spPr>
        <p:txBody>
          <a:bodyPr wrap="none">
            <a:spAutoFit/>
          </a:bodyPr>
          <a:lstStyle/>
          <a:p>
            <a:r>
              <a:rPr lang="en-US" dirty="0"/>
              <a:t>CDC, Nov., 2011</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FC11E-DBD0-B9D7-4560-D3F3EBE49CD3}"/>
              </a:ext>
            </a:extLst>
          </p:cNvPr>
          <p:cNvSpPr>
            <a:spLocks noGrp="1"/>
          </p:cNvSpPr>
          <p:nvPr>
            <p:ph type="title"/>
          </p:nvPr>
        </p:nvSpPr>
        <p:spPr>
          <a:xfrm>
            <a:off x="1043631" y="809898"/>
            <a:ext cx="10173010" cy="1554480"/>
          </a:xfrm>
        </p:spPr>
        <p:txBody>
          <a:bodyPr anchor="ctr">
            <a:normAutofit/>
          </a:bodyPr>
          <a:lstStyle/>
          <a:p>
            <a:r>
              <a:rPr lang="en-US" sz="4800"/>
              <a:t>Post Exposure – No Treatment Available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1C4649E-48E1-2E2C-8CD5-E9760E7996CA}"/>
              </a:ext>
            </a:extLst>
          </p:cNvPr>
          <p:cNvGraphicFramePr>
            <a:graphicFrameLocks noGrp="1"/>
          </p:cNvGraphicFramePr>
          <p:nvPr>
            <p:ph idx="1"/>
            <p:extLst>
              <p:ext uri="{D42A27DB-BD31-4B8C-83A1-F6EECF244321}">
                <p14:modId xmlns:p14="http://schemas.microsoft.com/office/powerpoint/2010/main" val="141595204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50B746C-5154-D2B5-DC71-B784A462B274}"/>
              </a:ext>
            </a:extLst>
          </p:cNvPr>
          <p:cNvSpPr>
            <a:spLocks noGrp="1"/>
          </p:cNvSpPr>
          <p:nvPr>
            <p:ph type="sldNum" sz="quarter" idx="12"/>
          </p:nvPr>
        </p:nvSpPr>
        <p:spPr/>
        <p:txBody>
          <a:bodyPr/>
          <a:lstStyle/>
          <a:p>
            <a:fld id="{4EC85289-3FE1-4C3D-AACD-0B17DFE1C0EB}" type="slidenum">
              <a:rPr lang="en-US" smtClean="0"/>
              <a:t>127</a:t>
            </a:fld>
            <a:endParaRPr lang="en-US"/>
          </a:p>
        </p:txBody>
      </p:sp>
    </p:spTree>
    <p:extLst>
      <p:ext uri="{BB962C8B-B14F-4D97-AF65-F5344CB8AC3E}">
        <p14:creationId xmlns:p14="http://schemas.microsoft.com/office/powerpoint/2010/main" val="34643245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0648" name="Rectangle 1520647">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641" name="Rectangle 2"/>
          <p:cNvSpPr>
            <a:spLocks noGrp="1" noChangeArrowheads="1"/>
          </p:cNvSpPr>
          <p:nvPr>
            <p:ph type="title"/>
          </p:nvPr>
        </p:nvSpPr>
        <p:spPr>
          <a:xfrm>
            <a:off x="793662" y="386930"/>
            <a:ext cx="10066122" cy="1298448"/>
          </a:xfrm>
        </p:spPr>
        <p:txBody>
          <a:bodyPr vert="horz" lIns="91440" tIns="45720" rIns="91440" bIns="45720" rtlCol="0" anchor="b">
            <a:normAutofit/>
          </a:bodyPr>
          <a:lstStyle/>
          <a:p>
            <a:r>
              <a:rPr lang="en-US" sz="4800" b="1" dirty="0"/>
              <a:t>Meningitis</a:t>
            </a:r>
            <a:endParaRPr lang="en-US" sz="4800" b="1"/>
          </a:p>
        </p:txBody>
      </p:sp>
      <p:sp>
        <p:nvSpPr>
          <p:cNvPr id="1520650" name="Rectangle 152064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652" name="Rectangle 152065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642" name="Rectangle 3"/>
          <p:cNvSpPr>
            <a:spLocks noGrp="1" noChangeArrowheads="1"/>
          </p:cNvSpPr>
          <p:nvPr>
            <p:ph type="body" sz="half" idx="1"/>
          </p:nvPr>
        </p:nvSpPr>
        <p:spPr>
          <a:xfrm>
            <a:off x="793661" y="2599509"/>
            <a:ext cx="4530898" cy="3639450"/>
          </a:xfrm>
        </p:spPr>
        <p:txBody>
          <a:bodyPr vert="horz" lIns="91440" tIns="45720" rIns="91440" bIns="45720" rtlCol="0" anchor="ctr">
            <a:normAutofit/>
          </a:bodyPr>
          <a:lstStyle/>
          <a:p>
            <a:endParaRPr lang="en-US" sz="2000" dirty="0"/>
          </a:p>
          <a:p>
            <a:r>
              <a:rPr lang="en-US" dirty="0"/>
              <a:t>Bacterial</a:t>
            </a:r>
          </a:p>
          <a:p>
            <a:endParaRPr lang="en-US" dirty="0"/>
          </a:p>
          <a:p>
            <a:r>
              <a:rPr lang="en-US" dirty="0"/>
              <a:t>Viral</a:t>
            </a:r>
          </a:p>
        </p:txBody>
      </p:sp>
      <p:pic>
        <p:nvPicPr>
          <p:cNvPr id="1520643" name="Picture 4" descr="bacterial%20meningitis(1)"/>
          <p:cNvPicPr>
            <a:picLocks noGrp="1" noChangeAspect="1" noChangeArrowheads="1"/>
          </p:cNvPicPr>
          <p:nvPr>
            <p:ph sz="half" idx="2"/>
          </p:nvPr>
        </p:nvPicPr>
        <p:blipFill>
          <a:blip r:embed="rId3" cstate="print"/>
          <a:srcRect l="384" r="8270" b="-4"/>
          <a:stretch/>
        </p:blipFill>
        <p:spPr>
          <a:xfrm>
            <a:off x="5911532" y="2484255"/>
            <a:ext cx="5150277" cy="3714244"/>
          </a:xfrm>
          <a:prstGeom prst="rect">
            <a:avLst/>
          </a:prstGeom>
        </p:spPr>
      </p:pic>
      <p:sp>
        <p:nvSpPr>
          <p:cNvPr id="1520654" name="Rectangle 1520653">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8617D239-37A8-445E-A92C-E44FAD78EEEF}" type="slidenum">
              <a:rPr lang="en-US">
                <a:solidFill>
                  <a:prstClr val="black">
                    <a:tint val="75000"/>
                  </a:prstClr>
                </a:solidFill>
                <a:latin typeface="Calibri" panose="020F0502020204030204"/>
              </a:rPr>
              <a:pPr>
                <a:spcAft>
                  <a:spcPts val="600"/>
                </a:spcAft>
                <a:defRPr/>
              </a:pPr>
              <a:t>128</a:t>
            </a:fld>
            <a:endParaRPr lang="en-US">
              <a:solidFill>
                <a:prstClr val="black">
                  <a:tint val="75000"/>
                </a:prstClr>
              </a:solidFill>
              <a:latin typeface="Calibri" panose="020F0502020204030204"/>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29"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Meningitis</a:t>
            </a:r>
          </a:p>
        </p:txBody>
      </p:sp>
      <p:sp>
        <p:nvSpPr>
          <p:cNvPr id="1532930" name="Rectangle 3"/>
          <p:cNvSpPr>
            <a:spLocks noGrp="1" noChangeArrowheads="1"/>
          </p:cNvSpPr>
          <p:nvPr>
            <p:ph idx="1"/>
          </p:nvPr>
        </p:nvSpPr>
        <p:spPr/>
        <p:txBody>
          <a:bodyPr vert="horz" lIns="92075" tIns="46038" rIns="92075" bIns="46038" rtlCol="0">
            <a:normAutofit/>
          </a:bodyPr>
          <a:lstStyle/>
          <a:p>
            <a:pPr eaLnBrk="1" hangingPunct="1"/>
            <a:endParaRPr lang="en-US" sz="4100" dirty="0"/>
          </a:p>
          <a:p>
            <a:pPr eaLnBrk="1" hangingPunct="1"/>
            <a:r>
              <a:rPr lang="en-US" sz="4100" dirty="0"/>
              <a:t>Incubation Period</a:t>
            </a:r>
          </a:p>
          <a:p>
            <a:pPr lvl="1" eaLnBrk="1" hangingPunct="1"/>
            <a:r>
              <a:rPr lang="en-US" sz="3800" dirty="0"/>
              <a:t> 1 -10 Days – bacterial</a:t>
            </a:r>
          </a:p>
          <a:p>
            <a:pPr lvl="1" eaLnBrk="1" hangingPunct="1"/>
            <a:r>
              <a:rPr lang="en-US" sz="3800" dirty="0"/>
              <a:t> 3- 7 days- viral</a:t>
            </a:r>
          </a:p>
        </p:txBody>
      </p:sp>
      <p:sp>
        <p:nvSpPr>
          <p:cNvPr id="4" name="Slide Number Placeholder 3"/>
          <p:cNvSpPr>
            <a:spLocks noGrp="1"/>
          </p:cNvSpPr>
          <p:nvPr>
            <p:ph type="sldNum" sz="quarter" idx="12"/>
          </p:nvPr>
        </p:nvSpPr>
        <p:spPr/>
        <p:txBody>
          <a:bodyPr/>
          <a:lstStyle/>
          <a:p>
            <a:pPr>
              <a:defRPr/>
            </a:pPr>
            <a:fld id="{5980785F-D4AE-413C-B20D-C010323189D7}" type="slidenum">
              <a:rPr lang="en-US"/>
              <a:pPr>
                <a:defRPr/>
              </a:pPr>
              <a:t>129</a:t>
            </a:fld>
            <a:endParaRPr lang="en-US" dirty="0"/>
          </a:p>
        </p:txBody>
      </p:sp>
      <p:sp>
        <p:nvSpPr>
          <p:cNvPr id="1532932" name="TextBox 4"/>
          <p:cNvSpPr txBox="1">
            <a:spLocks noChangeArrowheads="1"/>
          </p:cNvSpPr>
          <p:nvPr/>
        </p:nvSpPr>
        <p:spPr bwMode="auto">
          <a:xfrm>
            <a:off x="6705601" y="5867401"/>
            <a:ext cx="2435603" cy="461665"/>
          </a:xfrm>
          <a:prstGeom prst="rect">
            <a:avLst/>
          </a:prstGeom>
          <a:noFill/>
          <a:ln w="9525">
            <a:noFill/>
            <a:miter lim="800000"/>
            <a:headEnd/>
            <a:tailEnd/>
          </a:ln>
        </p:spPr>
        <p:txBody>
          <a:bodyPr wrap="none">
            <a:spAutoFit/>
          </a:bodyPr>
          <a:lstStyle/>
          <a:p>
            <a:r>
              <a:rPr lang="en-US" sz="2400" dirty="0"/>
              <a:t>CDC, 2010,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5D9DF47-B50B-BD1A-A52D-40CE2D8BB7B7}"/>
              </a:ext>
            </a:extLst>
          </p:cNvPr>
          <p:cNvGraphicFramePr>
            <a:graphicFrameLocks noChangeAspect="1"/>
          </p:cNvGraphicFramePr>
          <p:nvPr>
            <p:extLst>
              <p:ext uri="{D42A27DB-BD31-4B8C-83A1-F6EECF244321}">
                <p14:modId xmlns:p14="http://schemas.microsoft.com/office/powerpoint/2010/main" val="2031402164"/>
              </p:ext>
            </p:extLst>
          </p:nvPr>
        </p:nvGraphicFramePr>
        <p:xfrm>
          <a:off x="1484769" y="719138"/>
          <a:ext cx="8700380" cy="5871785"/>
        </p:xfrm>
        <a:graphic>
          <a:graphicData uri="http://schemas.openxmlformats.org/presentationml/2006/ole">
            <mc:AlternateContent xmlns:mc="http://schemas.openxmlformats.org/markup-compatibility/2006">
              <mc:Choice xmlns:v="urn:schemas-microsoft-com:vml" Requires="v">
                <p:oleObj name="SmartDraw" r:id="rId2" imgW="10003581" imgH="8139623" progId="SmartDraw.2">
                  <p:embed/>
                </p:oleObj>
              </mc:Choice>
              <mc:Fallback>
                <p:oleObj name="SmartDraw" r:id="rId2" imgW="10003581" imgH="8139623" progId="SmartDraw.2">
                  <p:embed/>
                  <p:pic>
                    <p:nvPicPr>
                      <p:cNvPr id="4" name="Object 3">
                        <a:extLst>
                          <a:ext uri="{FF2B5EF4-FFF2-40B4-BE49-F238E27FC236}">
                            <a16:creationId xmlns:a16="http://schemas.microsoft.com/office/drawing/2014/main" id="{85D9DF47-B50B-BD1A-A52D-40CE2D8BB7B7}"/>
                          </a:ext>
                        </a:extLst>
                      </p:cNvPr>
                      <p:cNvPicPr/>
                      <p:nvPr/>
                    </p:nvPicPr>
                    <p:blipFill>
                      <a:blip r:embed="rId3"/>
                      <a:stretch>
                        <a:fillRect/>
                      </a:stretch>
                    </p:blipFill>
                    <p:spPr>
                      <a:xfrm>
                        <a:off x="1484769" y="719138"/>
                        <a:ext cx="8700380" cy="5871785"/>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26AFEA1-573B-A858-7A21-6D1C99D1DFBE}"/>
              </a:ext>
            </a:extLst>
          </p:cNvPr>
          <p:cNvSpPr>
            <a:spLocks noGrp="1"/>
          </p:cNvSpPr>
          <p:nvPr>
            <p:ph type="sldNum" sz="quarter" idx="12"/>
          </p:nvPr>
        </p:nvSpPr>
        <p:spPr/>
        <p:txBody>
          <a:bodyPr/>
          <a:lstStyle/>
          <a:p>
            <a:fld id="{4EC85289-3FE1-4C3D-AACD-0B17DFE1C0EB}" type="slidenum">
              <a:rPr lang="en-US" smtClean="0"/>
              <a:t>13</a:t>
            </a:fld>
            <a:endParaRPr lang="en-US"/>
          </a:p>
        </p:txBody>
      </p:sp>
    </p:spTree>
    <p:extLst>
      <p:ext uri="{BB962C8B-B14F-4D97-AF65-F5344CB8AC3E}">
        <p14:creationId xmlns:p14="http://schemas.microsoft.com/office/powerpoint/2010/main" val="4441371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5"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Meningitis</a:t>
            </a:r>
          </a:p>
        </p:txBody>
      </p:sp>
      <p:sp>
        <p:nvSpPr>
          <p:cNvPr id="758786" name="Rectangle 3"/>
          <p:cNvSpPr>
            <a:spLocks noGrp="1" noChangeArrowheads="1"/>
          </p:cNvSpPr>
          <p:nvPr>
            <p:ph idx="1"/>
          </p:nvPr>
        </p:nvSpPr>
        <p:spPr/>
        <p:txBody>
          <a:bodyPr vert="horz" lIns="92075" tIns="46038" rIns="92075" bIns="46038" rtlCol="0">
            <a:normAutofit/>
          </a:bodyPr>
          <a:lstStyle/>
          <a:p>
            <a:pPr marL="420624" indent="-384048">
              <a:buFont typeface="Wingdings 2"/>
              <a:buChar char=""/>
              <a:defRPr/>
            </a:pPr>
            <a:endParaRPr lang="en-US" sz="3300" dirty="0">
              <a:solidFill>
                <a:schemeClr val="tx1">
                  <a:lumMod val="65000"/>
                  <a:lumOff val="35000"/>
                </a:schemeClr>
              </a:solidFill>
            </a:endParaRPr>
          </a:p>
          <a:p>
            <a:pPr marL="420624" indent="-384048">
              <a:buFont typeface="Wingdings 2"/>
              <a:buChar char=""/>
              <a:defRPr/>
            </a:pPr>
            <a:r>
              <a:rPr lang="en-US" sz="3300" dirty="0">
                <a:solidFill>
                  <a:srgbClr val="FFFFFF"/>
                </a:solidFill>
              </a:rPr>
              <a:t>Exposure Criteria</a:t>
            </a:r>
          </a:p>
          <a:p>
            <a:pPr marL="722376" lvl="1" indent="-274320">
              <a:buClr>
                <a:schemeClr val="accent1">
                  <a:lumMod val="60000"/>
                  <a:lumOff val="40000"/>
                </a:schemeClr>
              </a:buClr>
              <a:buFont typeface="Wingdings 2"/>
              <a:buChar char=""/>
              <a:defRPr/>
            </a:pPr>
            <a:r>
              <a:rPr lang="en-US" sz="3300" dirty="0"/>
              <a:t>Mouth-to-Mouth resuscitation</a:t>
            </a:r>
          </a:p>
          <a:p>
            <a:pPr marL="722376" lvl="1" indent="-274320">
              <a:buClr>
                <a:schemeClr val="accent1">
                  <a:lumMod val="60000"/>
                  <a:lumOff val="40000"/>
                </a:schemeClr>
              </a:buClr>
              <a:buFont typeface="Wingdings 2"/>
              <a:buChar char=""/>
              <a:defRPr/>
            </a:pPr>
            <a:r>
              <a:rPr lang="en-US" sz="3300" dirty="0"/>
              <a:t>Intubation</a:t>
            </a:r>
          </a:p>
          <a:p>
            <a:pPr marL="722376" lvl="1" indent="-274320">
              <a:buClr>
                <a:schemeClr val="accent1">
                  <a:lumMod val="60000"/>
                  <a:lumOff val="40000"/>
                </a:schemeClr>
              </a:buClr>
              <a:buFont typeface="Wingdings 2"/>
              <a:buChar char=""/>
              <a:defRPr/>
            </a:pPr>
            <a:r>
              <a:rPr lang="en-US" sz="3300" dirty="0"/>
              <a:t>Suctioning</a:t>
            </a:r>
          </a:p>
          <a:p>
            <a:pPr marL="722376" lvl="1" indent="-274320">
              <a:buClr>
                <a:schemeClr val="accent1">
                  <a:lumMod val="60000"/>
                  <a:lumOff val="40000"/>
                </a:schemeClr>
              </a:buClr>
              <a:buFont typeface="Wingdings 2"/>
              <a:buChar char=""/>
              <a:defRPr/>
            </a:pPr>
            <a:r>
              <a:rPr lang="en-US" sz="3300" dirty="0"/>
              <a:t>Splash vomitus</a:t>
            </a:r>
          </a:p>
          <a:p>
            <a:pPr marL="722376" lvl="1" indent="-274320">
              <a:buClr>
                <a:schemeClr val="accent1">
                  <a:lumMod val="60000"/>
                  <a:lumOff val="40000"/>
                </a:schemeClr>
              </a:buClr>
              <a:buFont typeface="Wingdings 2"/>
              <a:buChar char=""/>
              <a:defRPr/>
            </a:pPr>
            <a:r>
              <a:rPr lang="en-US" sz="3300" dirty="0"/>
              <a:t>8 hour contact</a:t>
            </a:r>
          </a:p>
        </p:txBody>
      </p:sp>
      <p:sp>
        <p:nvSpPr>
          <p:cNvPr id="5" name="Slide Number Placeholder 4"/>
          <p:cNvSpPr>
            <a:spLocks noGrp="1"/>
          </p:cNvSpPr>
          <p:nvPr>
            <p:ph type="sldNum" sz="quarter" idx="12"/>
          </p:nvPr>
        </p:nvSpPr>
        <p:spPr/>
        <p:txBody>
          <a:bodyPr/>
          <a:lstStyle/>
          <a:p>
            <a:pPr>
              <a:defRPr/>
            </a:pPr>
            <a:fld id="{6CF5E0E4-413A-4124-AC26-B69DB6394FCB}" type="slidenum">
              <a:rPr lang="en-US"/>
              <a:pPr>
                <a:defRPr/>
              </a:pPr>
              <a:t>130</a:t>
            </a:fld>
            <a:endParaRPr lang="en-US" dirty="0"/>
          </a:p>
        </p:txBody>
      </p:sp>
      <p:sp>
        <p:nvSpPr>
          <p:cNvPr id="1537028" name="Rectangle 4"/>
          <p:cNvSpPr>
            <a:spLocks noChangeArrowheads="1"/>
          </p:cNvSpPr>
          <p:nvPr/>
        </p:nvSpPr>
        <p:spPr bwMode="auto">
          <a:xfrm>
            <a:off x="1828801" y="6096000"/>
            <a:ext cx="9375775" cy="369974"/>
          </a:xfrm>
          <a:prstGeom prst="rect">
            <a:avLst/>
          </a:prstGeom>
          <a:noFill/>
          <a:ln w="9525">
            <a:noFill/>
            <a:miter lim="800000"/>
            <a:headEnd/>
            <a:tailEnd/>
          </a:ln>
        </p:spPr>
        <p:txBody>
          <a:bodyPr lIns="92075" tIns="46038" rIns="92075" bIns="46038">
            <a:spAutoFit/>
          </a:bodyPr>
          <a:lstStyle/>
          <a:p>
            <a:pPr eaLnBrk="0" hangingPunct="0"/>
            <a:r>
              <a:rPr lang="en-US" dirty="0"/>
              <a:t>Inf. Disease Clinics of No. America, June, 1997Page 320/ &amp;CDC, 2006, 2011 pg. 35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9079" name="Rectangle 153907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073" name="Rectangle 2"/>
          <p:cNvSpPr>
            <a:spLocks noGrp="1" noChangeArrowheads="1"/>
          </p:cNvSpPr>
          <p:nvPr>
            <p:ph type="title"/>
          </p:nvPr>
        </p:nvSpPr>
        <p:spPr>
          <a:xfrm>
            <a:off x="808638" y="386930"/>
            <a:ext cx="9236700" cy="1188950"/>
          </a:xfrm>
        </p:spPr>
        <p:txBody>
          <a:bodyPr vert="horz" lIns="92075" tIns="46038" rIns="92075" bIns="46038" rtlCol="0" anchor="b">
            <a:normAutofit/>
          </a:bodyPr>
          <a:lstStyle/>
          <a:p>
            <a:pPr eaLnBrk="1" hangingPunct="1"/>
            <a:r>
              <a:rPr lang="en-US" sz="5400" b="1"/>
              <a:t>Meningitis</a:t>
            </a:r>
          </a:p>
        </p:txBody>
      </p:sp>
      <p:grpSp>
        <p:nvGrpSpPr>
          <p:cNvPr id="1539081" name="Group 153908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39082" name="Rectangle 153908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083" name="Rectangle 153908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9085" name="Rectangle 153908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074" name="Rectangle 3"/>
          <p:cNvSpPr>
            <a:spLocks noGrp="1" noChangeArrowheads="1"/>
          </p:cNvSpPr>
          <p:nvPr>
            <p:ph idx="1"/>
          </p:nvPr>
        </p:nvSpPr>
        <p:spPr>
          <a:xfrm>
            <a:off x="793660" y="2599509"/>
            <a:ext cx="10143668" cy="3435531"/>
          </a:xfrm>
        </p:spPr>
        <p:txBody>
          <a:bodyPr vert="horz" lIns="92075" tIns="46038" rIns="92075" bIns="46038" rtlCol="0" anchor="ctr">
            <a:normAutofit/>
          </a:bodyPr>
          <a:lstStyle/>
          <a:p>
            <a:pPr eaLnBrk="1" hangingPunct="1"/>
            <a:r>
              <a:rPr lang="en-US" sz="2400" dirty="0"/>
              <a:t>Post Exposure Medical Treatment</a:t>
            </a:r>
          </a:p>
          <a:p>
            <a:pPr lvl="1" eaLnBrk="1" hangingPunct="1"/>
            <a:r>
              <a:rPr lang="en-US" dirty="0"/>
              <a:t> Rifampin PO X 2 days</a:t>
            </a:r>
          </a:p>
          <a:p>
            <a:pPr lvl="1" eaLnBrk="1" hangingPunct="1"/>
            <a:r>
              <a:rPr lang="en-US" dirty="0"/>
              <a:t> Turns all body fluids orange</a:t>
            </a:r>
          </a:p>
          <a:p>
            <a:pPr lvl="1" eaLnBrk="1" hangingPunct="1"/>
            <a:r>
              <a:rPr lang="en-US" dirty="0"/>
              <a:t> Do not give if  taking birth control pills</a:t>
            </a: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4E6FEDF6-6553-4666-B915-84526015EA10}" type="slidenum">
              <a:rPr lang="en-US"/>
              <a:pPr>
                <a:spcAft>
                  <a:spcPts val="600"/>
                </a:spcAft>
                <a:defRPr/>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41127" name="Rectangle 15411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121" name="Rectangle 2"/>
          <p:cNvSpPr>
            <a:spLocks noGrp="1" noChangeArrowheads="1"/>
          </p:cNvSpPr>
          <p:nvPr>
            <p:ph type="title"/>
          </p:nvPr>
        </p:nvSpPr>
        <p:spPr>
          <a:xfrm>
            <a:off x="808638" y="386930"/>
            <a:ext cx="9236700" cy="1188950"/>
          </a:xfrm>
        </p:spPr>
        <p:txBody>
          <a:bodyPr vert="horz" lIns="92075" tIns="46038" rIns="92075" bIns="46038" rtlCol="0" anchor="b">
            <a:normAutofit/>
          </a:bodyPr>
          <a:lstStyle/>
          <a:p>
            <a:pPr eaLnBrk="1" hangingPunct="1"/>
            <a:r>
              <a:rPr lang="en-US" sz="5400" b="1"/>
              <a:t>Meningitis</a:t>
            </a:r>
          </a:p>
        </p:txBody>
      </p:sp>
      <p:grpSp>
        <p:nvGrpSpPr>
          <p:cNvPr id="1541129" name="Group 154112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41130" name="Rectangle 154112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131" name="Rectangle 154113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1133" name="Rectangle 154113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1122" name="Rectangle 3"/>
          <p:cNvSpPr>
            <a:spLocks noGrp="1" noChangeArrowheads="1"/>
          </p:cNvSpPr>
          <p:nvPr>
            <p:ph idx="1"/>
          </p:nvPr>
        </p:nvSpPr>
        <p:spPr>
          <a:xfrm>
            <a:off x="793660" y="2599509"/>
            <a:ext cx="10143668" cy="3435531"/>
          </a:xfrm>
        </p:spPr>
        <p:txBody>
          <a:bodyPr vert="horz" lIns="92075" tIns="46038" rIns="92075" bIns="46038" rtlCol="0" anchor="ctr">
            <a:normAutofit/>
          </a:bodyPr>
          <a:lstStyle/>
          <a:p>
            <a:pPr eaLnBrk="1" hangingPunct="1"/>
            <a:r>
              <a:rPr lang="en-US" sz="2400"/>
              <a:t>Post Exposure Medical Treatment</a:t>
            </a:r>
          </a:p>
          <a:p>
            <a:pPr lvl="1" eaLnBrk="1" hangingPunct="1"/>
            <a:r>
              <a:rPr lang="en-US"/>
              <a:t>CIPRO (500 - 750 mg.)</a:t>
            </a:r>
          </a:p>
          <a:p>
            <a:pPr lvl="2" eaLnBrk="1" hangingPunct="1"/>
            <a:r>
              <a:rPr lang="en-US" sz="2400"/>
              <a:t>Given in a single dose</a:t>
            </a:r>
          </a:p>
          <a:p>
            <a:pPr lvl="3" eaLnBrk="1" hangingPunct="1"/>
            <a:r>
              <a:rPr lang="en-US" sz="2400"/>
              <a:t>Side effects</a:t>
            </a: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C17428E7-EA9D-44D1-AD3E-DF6F37E6523C}" type="slidenum">
              <a:rPr lang="en-US"/>
              <a:pPr>
                <a:spcAft>
                  <a:spcPts val="600"/>
                </a:spcAft>
                <a:defRPr/>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1D4306-62E1-45BC-BB56-DC773FA27345}"/>
              </a:ext>
            </a:extLst>
          </p:cNvPr>
          <p:cNvSpPr>
            <a:spLocks noGrp="1"/>
          </p:cNvSpPr>
          <p:nvPr>
            <p:ph type="title"/>
          </p:nvPr>
        </p:nvSpPr>
        <p:spPr/>
        <p:txBody>
          <a:bodyPr/>
          <a:lstStyle/>
          <a:p>
            <a:r>
              <a:rPr lang="en-US" dirty="0"/>
              <a:t>Cipro - Contraindications</a:t>
            </a:r>
          </a:p>
        </p:txBody>
      </p:sp>
      <p:sp>
        <p:nvSpPr>
          <p:cNvPr id="6" name="Content Placeholder 5">
            <a:extLst>
              <a:ext uri="{FF2B5EF4-FFF2-40B4-BE49-F238E27FC236}">
                <a16:creationId xmlns:a16="http://schemas.microsoft.com/office/drawing/2014/main" id="{102C8FC8-28D8-4526-8532-9C06BBB5C935}"/>
              </a:ext>
            </a:extLst>
          </p:cNvPr>
          <p:cNvSpPr>
            <a:spLocks noGrp="1"/>
          </p:cNvSpPr>
          <p:nvPr>
            <p:ph sz="half" idx="1"/>
          </p:nvPr>
        </p:nvSpPr>
        <p:spPr/>
        <p:txBody>
          <a:bodyPr>
            <a:normAutofit lnSpcReduction="10000"/>
          </a:bodyPr>
          <a:lstStyle/>
          <a:p>
            <a:r>
              <a:rPr lang="en-US" dirty="0"/>
              <a:t>Diabetes</a:t>
            </a:r>
          </a:p>
          <a:p>
            <a:r>
              <a:rPr lang="en-US" dirty="0"/>
              <a:t>Low Blood sugar</a:t>
            </a:r>
          </a:p>
          <a:p>
            <a:r>
              <a:rPr lang="en-US" dirty="0"/>
              <a:t>Abnormal healthy rhythm</a:t>
            </a:r>
          </a:p>
          <a:p>
            <a:r>
              <a:rPr lang="en-US" dirty="0"/>
              <a:t>Slow heart rate</a:t>
            </a:r>
          </a:p>
          <a:p>
            <a:r>
              <a:rPr lang="en-US" dirty="0"/>
              <a:t>Inflammation of tendon</a:t>
            </a:r>
          </a:p>
          <a:p>
            <a:r>
              <a:rPr lang="en-US" dirty="0"/>
              <a:t>Seizures</a:t>
            </a:r>
          </a:p>
          <a:p>
            <a:r>
              <a:rPr lang="en-US" dirty="0"/>
              <a:t>OTC meds – Vitamins, antacids, </a:t>
            </a:r>
          </a:p>
          <a:p>
            <a:r>
              <a:rPr lang="en-US" dirty="0"/>
              <a:t>Meds with caffeine - Excedrin</a:t>
            </a:r>
          </a:p>
          <a:p>
            <a:pPr marL="36512" indent="0">
              <a:buNone/>
            </a:pPr>
            <a:endParaRPr lang="en-US" dirty="0"/>
          </a:p>
        </p:txBody>
      </p:sp>
      <p:sp>
        <p:nvSpPr>
          <p:cNvPr id="9" name="Content Placeholder 8">
            <a:extLst>
              <a:ext uri="{FF2B5EF4-FFF2-40B4-BE49-F238E27FC236}">
                <a16:creationId xmlns:a16="http://schemas.microsoft.com/office/drawing/2014/main" id="{56809F25-8E8A-40C9-B361-9648817B617C}"/>
              </a:ext>
            </a:extLst>
          </p:cNvPr>
          <p:cNvSpPr>
            <a:spLocks noGrp="1"/>
          </p:cNvSpPr>
          <p:nvPr>
            <p:ph sz="half" idx="2"/>
          </p:nvPr>
        </p:nvSpPr>
        <p:spPr/>
        <p:txBody>
          <a:bodyPr>
            <a:normAutofit lnSpcReduction="10000"/>
          </a:bodyPr>
          <a:lstStyle/>
          <a:p>
            <a:r>
              <a:rPr lang="en-US" dirty="0"/>
              <a:t>Rupture of tendon</a:t>
            </a:r>
          </a:p>
          <a:p>
            <a:r>
              <a:rPr lang="en-US" dirty="0"/>
              <a:t>Kidney disease</a:t>
            </a:r>
          </a:p>
          <a:p>
            <a:r>
              <a:rPr lang="en-US" dirty="0"/>
              <a:t>Transplant – heart or kidney</a:t>
            </a:r>
          </a:p>
          <a:p>
            <a:r>
              <a:rPr lang="en-US" dirty="0"/>
              <a:t>Pregnancy</a:t>
            </a:r>
          </a:p>
          <a:p>
            <a:r>
              <a:rPr lang="en-US" dirty="0"/>
              <a:t>C- diff</a:t>
            </a:r>
          </a:p>
          <a:p>
            <a:r>
              <a:rPr lang="en-US" dirty="0"/>
              <a:t>Asthma </a:t>
            </a:r>
          </a:p>
          <a:p>
            <a:r>
              <a:rPr lang="en-US" dirty="0"/>
              <a:t>Blood Thinners</a:t>
            </a:r>
          </a:p>
          <a:p>
            <a:r>
              <a:rPr lang="en-US" dirty="0"/>
              <a:t>Antidepressants</a:t>
            </a:r>
          </a:p>
          <a:p>
            <a:endParaRPr lang="en-US" dirty="0"/>
          </a:p>
        </p:txBody>
      </p:sp>
      <p:sp>
        <p:nvSpPr>
          <p:cNvPr id="4" name="Slide Number Placeholder 3">
            <a:extLst>
              <a:ext uri="{FF2B5EF4-FFF2-40B4-BE49-F238E27FC236}">
                <a16:creationId xmlns:a16="http://schemas.microsoft.com/office/drawing/2014/main" id="{CFF9BE73-3128-4554-8734-F8606BE50974}"/>
              </a:ext>
            </a:extLst>
          </p:cNvPr>
          <p:cNvSpPr>
            <a:spLocks noGrp="1"/>
          </p:cNvSpPr>
          <p:nvPr>
            <p:ph type="sldNum" sz="quarter" idx="12"/>
          </p:nvPr>
        </p:nvSpPr>
        <p:spPr/>
        <p:txBody>
          <a:bodyPr/>
          <a:lstStyle/>
          <a:p>
            <a:pPr>
              <a:defRPr/>
            </a:pPr>
            <a:fld id="{EEA00BE9-8C9E-433D-B2E0-A6DDB2851578}" type="slidenum">
              <a:rPr lang="en-US" smtClean="0"/>
              <a:pPr>
                <a:defRPr/>
              </a:pPr>
              <a:t>133</a:t>
            </a:fld>
            <a:endParaRPr lang="en-US" dirty="0"/>
          </a:p>
        </p:txBody>
      </p:sp>
      <p:sp>
        <p:nvSpPr>
          <p:cNvPr id="10" name="TextBox 9">
            <a:extLst>
              <a:ext uri="{FF2B5EF4-FFF2-40B4-BE49-F238E27FC236}">
                <a16:creationId xmlns:a16="http://schemas.microsoft.com/office/drawing/2014/main" id="{1FC8EE56-8FA5-49E2-A7D1-6DE0E34A72A2}"/>
              </a:ext>
            </a:extLst>
          </p:cNvPr>
          <p:cNvSpPr txBox="1"/>
          <p:nvPr/>
        </p:nvSpPr>
        <p:spPr>
          <a:xfrm>
            <a:off x="5410201" y="6421438"/>
            <a:ext cx="2190087" cy="369332"/>
          </a:xfrm>
          <a:prstGeom prst="rect">
            <a:avLst/>
          </a:prstGeom>
          <a:noFill/>
        </p:spPr>
        <p:txBody>
          <a:bodyPr wrap="none" rtlCol="0">
            <a:spAutoFit/>
          </a:bodyPr>
          <a:lstStyle/>
          <a:p>
            <a:r>
              <a:rPr lang="en-US" dirty="0"/>
              <a:t>WebMD/ Drugs.com</a:t>
            </a:r>
          </a:p>
        </p:txBody>
      </p:sp>
    </p:spTree>
    <p:extLst>
      <p:ext uri="{BB962C8B-B14F-4D97-AF65-F5344CB8AC3E}">
        <p14:creationId xmlns:p14="http://schemas.microsoft.com/office/powerpoint/2010/main" val="31677062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Substitute -</a:t>
            </a:r>
          </a:p>
        </p:txBody>
      </p:sp>
      <p:sp>
        <p:nvSpPr>
          <p:cNvPr id="1547266" name="Text Placeholder 2"/>
          <p:cNvSpPr>
            <a:spLocks noGrp="1"/>
          </p:cNvSpPr>
          <p:nvPr>
            <p:ph type="body" idx="1"/>
          </p:nvPr>
        </p:nvSpPr>
        <p:spPr/>
        <p:txBody>
          <a:bodyPr/>
          <a:lstStyle/>
          <a:p>
            <a:pPr eaLnBrk="1" hangingPunct="1"/>
            <a:r>
              <a:rPr lang="en-US" sz="4000" dirty="0"/>
              <a:t>Azithromycin</a:t>
            </a:r>
          </a:p>
        </p:txBody>
      </p:sp>
      <p:sp>
        <p:nvSpPr>
          <p:cNvPr id="4" name="Slide Number Placeholder 3"/>
          <p:cNvSpPr>
            <a:spLocks noGrp="1"/>
          </p:cNvSpPr>
          <p:nvPr>
            <p:ph type="sldNum" sz="quarter" idx="12"/>
          </p:nvPr>
        </p:nvSpPr>
        <p:spPr/>
        <p:txBody>
          <a:bodyPr/>
          <a:lstStyle/>
          <a:p>
            <a:pPr>
              <a:defRPr/>
            </a:pPr>
            <a:fld id="{B42A84C4-7875-4EDA-910C-2924099D21A6}" type="slidenum">
              <a:rPr lang="en-US"/>
              <a:pPr>
                <a:defRPr/>
              </a:pPr>
              <a:t>134</a:t>
            </a:fld>
            <a:endParaRPr lang="en-US" dirty="0"/>
          </a:p>
        </p:txBody>
      </p:sp>
      <p:sp>
        <p:nvSpPr>
          <p:cNvPr id="1547268" name="TextBox 4"/>
          <p:cNvSpPr txBox="1">
            <a:spLocks noChangeArrowheads="1"/>
          </p:cNvSpPr>
          <p:nvPr/>
        </p:nvSpPr>
        <p:spPr bwMode="auto">
          <a:xfrm>
            <a:off x="4724401" y="5867401"/>
            <a:ext cx="2427844" cy="830997"/>
          </a:xfrm>
          <a:prstGeom prst="rect">
            <a:avLst/>
          </a:prstGeom>
          <a:noFill/>
          <a:ln w="9525">
            <a:noFill/>
            <a:miter lim="800000"/>
            <a:headEnd/>
            <a:tailEnd/>
          </a:ln>
        </p:spPr>
        <p:txBody>
          <a:bodyPr wrap="none">
            <a:spAutoFit/>
          </a:bodyPr>
          <a:lstStyle/>
          <a:p>
            <a:r>
              <a:rPr lang="en-US" sz="2400" dirty="0"/>
              <a:t>CDC, Nov. 2011 </a:t>
            </a:r>
          </a:p>
          <a:p>
            <a:endParaRPr lang="en-US" sz="24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4441" name="Rectangle 1554440">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4443" name="Rectangle 155444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4445" name="Rectangle 155444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777" name="Rectangle 2"/>
          <p:cNvSpPr>
            <a:spLocks noGrp="1" noChangeArrowheads="1"/>
          </p:cNvSpPr>
          <p:nvPr>
            <p:ph type="ctrTitle"/>
          </p:nvPr>
        </p:nvSpPr>
        <p:spPr>
          <a:xfrm>
            <a:off x="1524000" y="1248587"/>
            <a:ext cx="9144000" cy="2387600"/>
          </a:xfrm>
        </p:spPr>
        <p:txBody>
          <a:bodyPr>
            <a:normAutofit/>
          </a:bodyPr>
          <a:lstStyle/>
          <a:p>
            <a:pPr>
              <a:defRPr/>
            </a:pPr>
            <a:r>
              <a:rPr lang="en-US" sz="6400"/>
              <a:t>Pertussis</a:t>
            </a:r>
          </a:p>
        </p:txBody>
      </p:sp>
      <p:sp>
        <p:nvSpPr>
          <p:cNvPr id="1554434" name="Rectangle 3"/>
          <p:cNvSpPr>
            <a:spLocks noGrp="1" noChangeArrowheads="1"/>
          </p:cNvSpPr>
          <p:nvPr>
            <p:ph type="subTitle" idx="1"/>
          </p:nvPr>
        </p:nvSpPr>
        <p:spPr>
          <a:xfrm>
            <a:off x="1524000" y="3820338"/>
            <a:ext cx="9144000" cy="1563686"/>
          </a:xfrm>
        </p:spPr>
        <p:txBody>
          <a:bodyPr>
            <a:normAutofit/>
          </a:bodyPr>
          <a:lstStyle/>
          <a:p>
            <a:pPr eaLnBrk="1" hangingPunct="1"/>
            <a:endParaRPr lang="en-US"/>
          </a:p>
          <a:p>
            <a:pPr eaLnBrk="1" hangingPunct="1"/>
            <a:r>
              <a:rPr lang="en-US"/>
              <a:t>Whooping Cough</a:t>
            </a:r>
          </a:p>
        </p:txBody>
      </p:sp>
      <p:cxnSp>
        <p:nvCxnSpPr>
          <p:cNvPr id="1554447" name="Straight Connector 155444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6"/>
          <p:cNvSpPr>
            <a:spLocks noGrp="1" noChangeArrowheads="1"/>
          </p:cNvSpPr>
          <p:nvPr>
            <p:ph type="sldNum" sz="quarter" idx="12"/>
          </p:nvPr>
        </p:nvSpPr>
        <p:spPr>
          <a:xfrm>
            <a:off x="8610600" y="6492240"/>
            <a:ext cx="2743200" cy="365125"/>
          </a:xfrm>
        </p:spPr>
        <p:txBody>
          <a:bodyPr>
            <a:normAutofit/>
          </a:bodyPr>
          <a:lstStyle/>
          <a:p>
            <a:pPr>
              <a:spcAft>
                <a:spcPts val="600"/>
              </a:spcAft>
              <a:defRPr/>
            </a:pPr>
            <a:fld id="{0F94751C-83FE-4862-96FD-45694595CCD8}" type="slidenum">
              <a:rPr lang="en-US"/>
              <a:pPr>
                <a:spcAft>
                  <a:spcPts val="600"/>
                </a:spcAft>
                <a:defRPr/>
              </a:pPr>
              <a:t>135</a:t>
            </a:fld>
            <a:endParaRPr lang="en-US"/>
          </a:p>
        </p:txBody>
      </p:sp>
      <p:sp>
        <p:nvSpPr>
          <p:cNvPr id="1554436" name="Text Box 4"/>
          <p:cNvSpPr txBox="1">
            <a:spLocks noChangeArrowheads="1"/>
          </p:cNvSpPr>
          <p:nvPr/>
        </p:nvSpPr>
        <p:spPr bwMode="auto">
          <a:xfrm>
            <a:off x="1403350" y="5399088"/>
            <a:ext cx="253310" cy="371594"/>
          </a:xfrm>
          <a:prstGeom prst="rect">
            <a:avLst/>
          </a:prstGeom>
          <a:noFill/>
          <a:ln w="9525">
            <a:noFill/>
            <a:miter lim="800000"/>
            <a:headEnd/>
            <a:tailEnd/>
          </a:ln>
        </p:spPr>
        <p:txBody>
          <a:bodyPr wrap="none" lIns="93680" tIns="46840" rIns="93680" bIns="46840">
            <a:spAutoFit/>
          </a:bodyPr>
          <a:lstStyle/>
          <a:p>
            <a:pPr eaLnBrk="0" hangingPunct="0">
              <a:spcAft>
                <a:spcPts val="600"/>
              </a:spcAft>
            </a:pPr>
            <a:r>
              <a:rPr lang="en-US" dirty="0">
                <a:latin typeface="Arial" charset="0"/>
              </a:rPr>
              <a:t> </a:t>
            </a:r>
            <a:endParaRPr lang="en-US">
              <a:latin typeface="Arial"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29" name="Rectangle 2"/>
          <p:cNvSpPr>
            <a:spLocks noGrp="1" noChangeArrowheads="1"/>
          </p:cNvSpPr>
          <p:nvPr>
            <p:ph type="title"/>
          </p:nvPr>
        </p:nvSpPr>
        <p:spPr/>
        <p:txBody>
          <a:bodyPr/>
          <a:lstStyle/>
          <a:p>
            <a:pPr eaLnBrk="1" hangingPunct="1"/>
            <a:r>
              <a:rPr lang="en-US" b="1" dirty="0"/>
              <a:t>Incubation Period</a:t>
            </a:r>
          </a:p>
        </p:txBody>
      </p:sp>
      <p:sp>
        <p:nvSpPr>
          <p:cNvPr id="1558530" name="Rectangle 3"/>
          <p:cNvSpPr>
            <a:spLocks noGrp="1" noChangeArrowheads="1"/>
          </p:cNvSpPr>
          <p:nvPr>
            <p:ph idx="1"/>
          </p:nvPr>
        </p:nvSpPr>
        <p:spPr/>
        <p:txBody>
          <a:bodyPr/>
          <a:lstStyle/>
          <a:p>
            <a:pPr eaLnBrk="1" hangingPunct="1"/>
            <a:endParaRPr lang="en-US" dirty="0"/>
          </a:p>
          <a:p>
            <a:pPr eaLnBrk="1" hangingPunct="1"/>
            <a:r>
              <a:rPr lang="en-US" sz="3200" dirty="0">
                <a:solidFill>
                  <a:srgbClr val="FFC000"/>
                </a:solidFill>
              </a:rPr>
              <a:t>3</a:t>
            </a:r>
            <a:r>
              <a:rPr lang="en-US" sz="3200" dirty="0"/>
              <a:t> – 10 days (as long as 21 days)</a:t>
            </a:r>
          </a:p>
          <a:p>
            <a:pPr eaLnBrk="1" hangingPunct="1"/>
            <a:endParaRPr lang="en-US" sz="3200" dirty="0"/>
          </a:p>
          <a:p>
            <a:pPr eaLnBrk="1" hangingPunct="1"/>
            <a:r>
              <a:rPr lang="en-US" sz="3200" dirty="0"/>
              <a:t>Considered “highly contagious”</a:t>
            </a:r>
          </a:p>
        </p:txBody>
      </p:sp>
      <p:sp>
        <p:nvSpPr>
          <p:cNvPr id="5" name="Rectangle 8"/>
          <p:cNvSpPr>
            <a:spLocks noGrp="1" noChangeArrowheads="1"/>
          </p:cNvSpPr>
          <p:nvPr>
            <p:ph type="sldNum" sz="quarter" idx="12"/>
          </p:nvPr>
        </p:nvSpPr>
        <p:spPr/>
        <p:txBody>
          <a:bodyPr/>
          <a:lstStyle/>
          <a:p>
            <a:pPr>
              <a:defRPr/>
            </a:pPr>
            <a:fld id="{9250F135-9E97-4218-AEBA-4367DBF77C06}" type="slidenum">
              <a:rPr lang="en-US"/>
              <a:pPr>
                <a:defRPr/>
              </a:pPr>
              <a:t>136</a:t>
            </a:fld>
            <a:endParaRPr lang="en-US" dirty="0"/>
          </a:p>
        </p:txBody>
      </p:sp>
      <p:sp>
        <p:nvSpPr>
          <p:cNvPr id="1558532" name="Text Box 4"/>
          <p:cNvSpPr txBox="1">
            <a:spLocks noChangeArrowheads="1"/>
          </p:cNvSpPr>
          <p:nvPr/>
        </p:nvSpPr>
        <p:spPr bwMode="auto">
          <a:xfrm>
            <a:off x="7481888" y="5424489"/>
            <a:ext cx="3480668" cy="371594"/>
          </a:xfrm>
          <a:prstGeom prst="rect">
            <a:avLst/>
          </a:prstGeom>
          <a:noFill/>
          <a:ln w="9525">
            <a:noFill/>
            <a:miter lim="800000"/>
            <a:headEnd/>
            <a:tailEnd/>
          </a:ln>
        </p:spPr>
        <p:txBody>
          <a:bodyPr wrap="none" lIns="93680" tIns="46840" rIns="93680" bIns="46840">
            <a:spAutoFit/>
          </a:bodyPr>
          <a:lstStyle/>
          <a:p>
            <a:pPr eaLnBrk="0" hangingPunct="0"/>
            <a:r>
              <a:rPr lang="en-US" dirty="0">
                <a:latin typeface="Arial" charset="0"/>
              </a:rPr>
              <a:t>CDC, January 2005, 2011, 2024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726E93-B4F6-F0B1-0D56-C99FAAAF3463}"/>
              </a:ext>
            </a:extLst>
          </p:cNvPr>
          <p:cNvSpPr>
            <a:spLocks noGrp="1"/>
          </p:cNvSpPr>
          <p:nvPr>
            <p:ph type="title"/>
          </p:nvPr>
        </p:nvSpPr>
        <p:spPr/>
        <p:txBody>
          <a:bodyPr>
            <a:normAutofit/>
          </a:bodyPr>
          <a:lstStyle/>
          <a:p>
            <a:r>
              <a:rPr lang="en-US" sz="5400" dirty="0"/>
              <a:t>Exposure</a:t>
            </a:r>
          </a:p>
        </p:txBody>
      </p:sp>
      <p:sp>
        <p:nvSpPr>
          <p:cNvPr id="6" name="Content Placeholder 5">
            <a:extLst>
              <a:ext uri="{FF2B5EF4-FFF2-40B4-BE49-F238E27FC236}">
                <a16:creationId xmlns:a16="http://schemas.microsoft.com/office/drawing/2014/main" id="{74A5C55B-6DC4-0FF6-AEE7-A5543F9234AB}"/>
              </a:ext>
            </a:extLst>
          </p:cNvPr>
          <p:cNvSpPr>
            <a:spLocks noGrp="1"/>
          </p:cNvSpPr>
          <p:nvPr>
            <p:ph idx="1"/>
          </p:nvPr>
        </p:nvSpPr>
        <p:spPr/>
        <p:txBody>
          <a:bodyPr/>
          <a:lstStyle/>
          <a:p>
            <a:endParaRPr lang="en-US" dirty="0"/>
          </a:p>
          <a:p>
            <a:endParaRPr lang="en-US" dirty="0"/>
          </a:p>
          <a:p>
            <a:r>
              <a:rPr lang="en-US" dirty="0"/>
              <a:t>Contact with oral/nasal secretions of the source patient that are in contact with mucous membranes</a:t>
            </a:r>
          </a:p>
          <a:p>
            <a:endParaRPr lang="en-US" dirty="0"/>
          </a:p>
          <a:p>
            <a:r>
              <a:rPr lang="en-US" dirty="0"/>
              <a:t>Close face to face contact without a mask</a:t>
            </a:r>
          </a:p>
        </p:txBody>
      </p:sp>
      <p:sp>
        <p:nvSpPr>
          <p:cNvPr id="4" name="Slide Number Placeholder 3">
            <a:extLst>
              <a:ext uri="{FF2B5EF4-FFF2-40B4-BE49-F238E27FC236}">
                <a16:creationId xmlns:a16="http://schemas.microsoft.com/office/drawing/2014/main" id="{1103F80A-90EC-30BF-3BC6-BA071652C574}"/>
              </a:ext>
            </a:extLst>
          </p:cNvPr>
          <p:cNvSpPr>
            <a:spLocks noGrp="1"/>
          </p:cNvSpPr>
          <p:nvPr>
            <p:ph type="sldNum" sz="quarter" idx="12"/>
          </p:nvPr>
        </p:nvSpPr>
        <p:spPr/>
        <p:txBody>
          <a:bodyPr/>
          <a:lstStyle/>
          <a:p>
            <a:pPr>
              <a:defRPr/>
            </a:pPr>
            <a:fld id="{EEA00BE9-8C9E-433D-B2E0-A6DDB2851578}" type="slidenum">
              <a:rPr lang="en-US" smtClean="0"/>
              <a:pPr>
                <a:defRPr/>
              </a:pPr>
              <a:t>137</a:t>
            </a:fld>
            <a:endParaRPr lang="en-US" dirty="0"/>
          </a:p>
        </p:txBody>
      </p:sp>
      <p:sp>
        <p:nvSpPr>
          <p:cNvPr id="7" name="TextBox 6">
            <a:extLst>
              <a:ext uri="{FF2B5EF4-FFF2-40B4-BE49-F238E27FC236}">
                <a16:creationId xmlns:a16="http://schemas.microsoft.com/office/drawing/2014/main" id="{64B5C61E-EA6A-B23D-E3CC-EFA68C4101DE}"/>
              </a:ext>
            </a:extLst>
          </p:cNvPr>
          <p:cNvSpPr txBox="1"/>
          <p:nvPr/>
        </p:nvSpPr>
        <p:spPr>
          <a:xfrm>
            <a:off x="5410201" y="5867400"/>
            <a:ext cx="2296911" cy="369332"/>
          </a:xfrm>
          <a:prstGeom prst="rect">
            <a:avLst/>
          </a:prstGeom>
          <a:noFill/>
        </p:spPr>
        <p:txBody>
          <a:bodyPr wrap="none" rtlCol="0">
            <a:spAutoFit/>
          </a:bodyPr>
          <a:lstStyle/>
          <a:p>
            <a:r>
              <a:rPr lang="en-US" dirty="0"/>
              <a:t>CDC, March 25, 2024</a:t>
            </a:r>
          </a:p>
        </p:txBody>
      </p:sp>
    </p:spTree>
    <p:extLst>
      <p:ext uri="{BB962C8B-B14F-4D97-AF65-F5344CB8AC3E}">
        <p14:creationId xmlns:p14="http://schemas.microsoft.com/office/powerpoint/2010/main" val="13017028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9799" name="Rectangle 156979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793" name="Rectangle 2"/>
          <p:cNvSpPr>
            <a:spLocks noGrp="1" noChangeArrowheads="1"/>
          </p:cNvSpPr>
          <p:nvPr>
            <p:ph type="title"/>
          </p:nvPr>
        </p:nvSpPr>
        <p:spPr>
          <a:xfrm>
            <a:off x="808638" y="386930"/>
            <a:ext cx="9236700" cy="1188950"/>
          </a:xfrm>
        </p:spPr>
        <p:txBody>
          <a:bodyPr anchor="b">
            <a:normAutofit/>
          </a:bodyPr>
          <a:lstStyle/>
          <a:p>
            <a:pPr eaLnBrk="1" hangingPunct="1"/>
            <a:r>
              <a:rPr lang="en-US" sz="5400" b="1"/>
              <a:t>Post Exposure Primary Choice</a:t>
            </a:r>
          </a:p>
        </p:txBody>
      </p:sp>
      <p:grpSp>
        <p:nvGrpSpPr>
          <p:cNvPr id="1569801" name="Group 156980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69802" name="Rectangle 156980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803" name="Rectangle 156980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9805" name="Rectangle 15698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794" name="Rectangle 3"/>
          <p:cNvSpPr>
            <a:spLocks noGrp="1" noChangeArrowheads="1"/>
          </p:cNvSpPr>
          <p:nvPr>
            <p:ph idx="1"/>
          </p:nvPr>
        </p:nvSpPr>
        <p:spPr>
          <a:xfrm>
            <a:off x="793660" y="2599509"/>
            <a:ext cx="10143668" cy="3435531"/>
          </a:xfrm>
        </p:spPr>
        <p:txBody>
          <a:bodyPr anchor="ctr">
            <a:normAutofit/>
          </a:bodyPr>
          <a:lstStyle/>
          <a:p>
            <a:pPr marL="0" indent="0" eaLnBrk="1" hangingPunct="1">
              <a:buNone/>
            </a:pPr>
            <a:r>
              <a:rPr lang="en-US" sz="2400" b="1" dirty="0"/>
              <a:t>Azrithromycin – one dose daily x 5 days</a:t>
            </a:r>
          </a:p>
          <a:p>
            <a:pPr eaLnBrk="1" hangingPunct="1"/>
            <a:r>
              <a:rPr lang="en-US" sz="2400" dirty="0"/>
              <a:t>Erythromycin  4 divided daily doses x 14 days</a:t>
            </a:r>
          </a:p>
        </p:txBody>
      </p:sp>
      <p:sp>
        <p:nvSpPr>
          <p:cNvPr id="4" name="Rectangle 8"/>
          <p:cNvSpPr>
            <a:spLocks noGrp="1" noChangeArrowheads="1"/>
          </p:cNvSpPr>
          <p:nvPr>
            <p:ph type="sldNum" sz="quarter" idx="12"/>
          </p:nvPr>
        </p:nvSpPr>
        <p:spPr>
          <a:xfrm>
            <a:off x="8610600" y="6492240"/>
            <a:ext cx="2743200" cy="365125"/>
          </a:xfrm>
        </p:spPr>
        <p:txBody>
          <a:bodyPr>
            <a:normAutofit/>
          </a:bodyPr>
          <a:lstStyle/>
          <a:p>
            <a:pPr>
              <a:spcAft>
                <a:spcPts val="600"/>
              </a:spcAft>
              <a:defRPr/>
            </a:pPr>
            <a:fld id="{BB80E09B-C573-41C9-A9AC-326BC1E06413}" type="slidenum">
              <a:rPr lang="en-US"/>
              <a:pPr>
                <a:spcAft>
                  <a:spcPts val="600"/>
                </a:spcAft>
                <a:defRPr/>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1735" name="Rectangle 84173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F8059-1A63-4164-B380-9DE485EF967B}"/>
              </a:ext>
            </a:extLst>
          </p:cNvPr>
          <p:cNvSpPr>
            <a:spLocks noGrp="1"/>
          </p:cNvSpPr>
          <p:nvPr>
            <p:ph type="title"/>
          </p:nvPr>
        </p:nvSpPr>
        <p:spPr bwMode="auto">
          <a:xfrm>
            <a:off x="793662" y="386930"/>
            <a:ext cx="10066122" cy="1298448"/>
          </a:xfrm>
          <a:prstGeom prst="rect">
            <a:avLst/>
          </a:prstGeom>
        </p:spPr>
        <p:txBody>
          <a:bodyPr vert="horz" lIns="91440" tIns="45720" rIns="91440" bIns="45720" rtlCol="0" anchor="b">
            <a:normAutofit/>
          </a:bodyPr>
          <a:lstStyle/>
          <a:p>
            <a:r>
              <a:rPr lang="en-US" sz="4800" kern="1200">
                <a:solidFill>
                  <a:schemeClr val="tx1"/>
                </a:solidFill>
                <a:latin typeface="+mj-lt"/>
                <a:ea typeface="+mj-ea"/>
                <a:cs typeface="+mj-cs"/>
              </a:rPr>
              <a:t>Novel Coronavirus ( COVID-19)</a:t>
            </a:r>
          </a:p>
        </p:txBody>
      </p:sp>
      <p:sp>
        <p:nvSpPr>
          <p:cNvPr id="841737" name="Rectangle 84173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739" name="Rectangle 84173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71DE186-553F-4A36-B75E-B301FAD57F89}"/>
              </a:ext>
            </a:extLst>
          </p:cNvPr>
          <p:cNvSpPr>
            <a:spLocks noGrp="1"/>
          </p:cNvSpPr>
          <p:nvPr>
            <p:ph type="body" sz="half" idx="1"/>
          </p:nvPr>
        </p:nvSpPr>
        <p:spPr bwMode="auto">
          <a:xfrm>
            <a:off x="793661" y="2599509"/>
            <a:ext cx="4530898" cy="3639450"/>
          </a:xfrm>
          <a:prstGeom prst="rect">
            <a:avLst/>
          </a:prstGeom>
        </p:spPr>
        <p:txBody>
          <a:bodyPr vert="horz" lIns="91440" tIns="45720" rIns="91440" bIns="45720" rtlCol="0" anchor="ctr">
            <a:normAutofit/>
          </a:bodyPr>
          <a:lstStyle/>
          <a:p>
            <a:r>
              <a:rPr lang="en-US" dirty="0"/>
              <a:t>A new coronavirus</a:t>
            </a:r>
          </a:p>
          <a:p>
            <a:r>
              <a:rPr lang="en-US" dirty="0"/>
              <a:t>China – 2019</a:t>
            </a:r>
          </a:p>
          <a:p>
            <a:pPr marL="36512"/>
            <a:endParaRPr lang="en-US" sz="2000" dirty="0"/>
          </a:p>
        </p:txBody>
      </p:sp>
      <p:pic>
        <p:nvPicPr>
          <p:cNvPr id="841730" name="Picture 2" descr="Image result for coronavirus">
            <a:extLst>
              <a:ext uri="{FF2B5EF4-FFF2-40B4-BE49-F238E27FC236}">
                <a16:creationId xmlns:a16="http://schemas.microsoft.com/office/drawing/2014/main" id="{A5A4972D-6ED7-4063-9452-01A79F08B74F}"/>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5911532" y="2622472"/>
            <a:ext cx="5150277" cy="3437810"/>
          </a:xfrm>
          <a:prstGeom prst="rect">
            <a:avLst/>
          </a:prstGeom>
          <a:solidFill>
            <a:srgbClr val="FFFFFF"/>
          </a:solidFill>
        </p:spPr>
      </p:pic>
      <p:sp>
        <p:nvSpPr>
          <p:cNvPr id="841741" name="Rectangle 84174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4">
            <a:extLst>
              <a:ext uri="{FF2B5EF4-FFF2-40B4-BE49-F238E27FC236}">
                <a16:creationId xmlns:a16="http://schemas.microsoft.com/office/drawing/2014/main" id="{E14419B8-C831-414A-9EC7-F515066B23A8}"/>
              </a:ext>
            </a:extLst>
          </p:cNvPr>
          <p:cNvSpPr>
            <a:spLocks noGrp="1"/>
          </p:cNvSpPr>
          <p:nvPr>
            <p:ph type="sldNum" sz="quarter" idx="12"/>
          </p:nvPr>
        </p:nvSpPr>
        <p:spPr>
          <a:xfrm>
            <a:off x="8610600" y="6492240"/>
            <a:ext cx="2743200" cy="365125"/>
          </a:xfrm>
          <a:prstGeom prst="rect">
            <a:avLst/>
          </a:prstGeom>
        </p:spPr>
        <p:txBody>
          <a:bodyPr vert="horz" lIns="91440" tIns="45720" rIns="91440" bIns="45720" rtlCol="0" anchor="ctr">
            <a:normAutofit/>
          </a:bodyPr>
          <a:lstStyle/>
          <a:p>
            <a:pPr>
              <a:spcAft>
                <a:spcPts val="600"/>
              </a:spcAft>
              <a:defRPr/>
            </a:pPr>
            <a:fld id="{D15E834B-907E-4D62-B3A9-3A2E4DFA272D}" type="slidenum">
              <a:rPr lang="en-US">
                <a:solidFill>
                  <a:schemeClr val="tx1">
                    <a:tint val="75000"/>
                  </a:schemeClr>
                </a:solidFill>
              </a:rPr>
              <a:pPr>
                <a:spcAft>
                  <a:spcPts val="600"/>
                </a:spcAft>
                <a:defRPr/>
              </a:pPr>
              <a:t>139</a:t>
            </a:fld>
            <a:endParaRPr lang="en-US">
              <a:solidFill>
                <a:schemeClr val="tx1">
                  <a:tint val="75000"/>
                </a:schemeClr>
              </a:solidFill>
            </a:endParaRPr>
          </a:p>
        </p:txBody>
      </p:sp>
    </p:spTree>
    <p:extLst>
      <p:ext uri="{BB962C8B-B14F-4D97-AF65-F5344CB8AC3E}">
        <p14:creationId xmlns:p14="http://schemas.microsoft.com/office/powerpoint/2010/main" val="272361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98824" name="Rectangle 1698823">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818" name="Rectangle 2"/>
          <p:cNvSpPr>
            <a:spLocks noGrp="1" noChangeArrowheads="1"/>
          </p:cNvSpPr>
          <p:nvPr>
            <p:ph type="title"/>
          </p:nvPr>
        </p:nvSpPr>
        <p:spPr>
          <a:xfrm>
            <a:off x="808638" y="386930"/>
            <a:ext cx="9236700" cy="1188950"/>
          </a:xfrm>
        </p:spPr>
        <p:txBody>
          <a:bodyPr vert="horz" lIns="92075" tIns="46038" rIns="92075" bIns="46038" rtlCol="0" anchor="b">
            <a:normAutofit/>
          </a:bodyPr>
          <a:lstStyle/>
          <a:p>
            <a:pPr>
              <a:defRPr/>
            </a:pPr>
            <a:br>
              <a:rPr lang="en-US" sz="3800" b="1"/>
            </a:br>
            <a:r>
              <a:rPr lang="en-US" sz="3800" b="1"/>
              <a:t>Procedure – Airborne/Droplet </a:t>
            </a:r>
          </a:p>
        </p:txBody>
      </p:sp>
      <p:grpSp>
        <p:nvGrpSpPr>
          <p:cNvPr id="1698826" name="Group 169882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98827" name="Rectangle 1698826">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828" name="Rectangle 1698827">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8830" name="Rectangle 16988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8819" name="Rectangle 3"/>
          <p:cNvSpPr>
            <a:spLocks noGrp="1" noChangeArrowheads="1"/>
          </p:cNvSpPr>
          <p:nvPr>
            <p:ph idx="1"/>
          </p:nvPr>
        </p:nvSpPr>
        <p:spPr>
          <a:xfrm>
            <a:off x="793660" y="2599510"/>
            <a:ext cx="10143668" cy="2572566"/>
          </a:xfrm>
        </p:spPr>
        <p:txBody>
          <a:bodyPr vert="horz" lIns="92075" tIns="46038" rIns="92075" bIns="46038" rtlCol="0" anchor="ctr">
            <a:normAutofit/>
          </a:bodyPr>
          <a:lstStyle/>
          <a:p>
            <a:pPr eaLnBrk="1" hangingPunct="1">
              <a:buFont typeface="Wingdings" pitchFamily="2" charset="2"/>
              <a:buNone/>
            </a:pPr>
            <a:endParaRPr lang="en-US" sz="2400" dirty="0"/>
          </a:p>
          <a:p>
            <a:pPr eaLnBrk="1" hangingPunct="1"/>
            <a:r>
              <a:rPr lang="en-US" sz="2400" dirty="0"/>
              <a:t>Medical facility begins process</a:t>
            </a:r>
          </a:p>
          <a:p>
            <a:pPr eaLnBrk="1" hangingPunct="1"/>
            <a:r>
              <a:rPr lang="en-US" sz="2400" dirty="0"/>
              <a:t>Notification to DICO (</a:t>
            </a:r>
            <a:r>
              <a:rPr lang="en-US" sz="2400" u="sng" dirty="0"/>
              <a:t>ASAP</a:t>
            </a:r>
            <a:r>
              <a:rPr lang="en-US" sz="2400" dirty="0"/>
              <a:t>/48 hours)</a:t>
            </a:r>
          </a:p>
          <a:p>
            <a:pPr eaLnBrk="1" hangingPunct="1"/>
            <a:r>
              <a:rPr lang="en-US" sz="2400" dirty="0"/>
              <a:t>Name of disease/date of transport</a:t>
            </a: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758EEFE0-5D4F-4903-BE2B-7BE23E90D84F}" type="slidenum">
              <a:rPr lang="en-US"/>
              <a:pPr>
                <a:spcAft>
                  <a:spcPts val="600"/>
                </a:spcAft>
                <a:defRPr/>
              </a:pPr>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56EC5AC-4A56-4962-ADED-27BF85CBC1A8}"/>
              </a:ext>
            </a:extLst>
          </p:cNvPr>
          <p:cNvSpPr>
            <a:spLocks noGrp="1"/>
          </p:cNvSpPr>
          <p:nvPr>
            <p:ph type="title"/>
          </p:nvPr>
        </p:nvSpPr>
        <p:spPr>
          <a:xfrm>
            <a:off x="1043631" y="809898"/>
            <a:ext cx="10173010" cy="1554480"/>
          </a:xfrm>
          <a:prstGeom prst="rect">
            <a:avLst/>
          </a:prstGeom>
        </p:spPr>
        <p:txBody>
          <a:bodyPr anchor="ctr">
            <a:normAutofit/>
          </a:bodyPr>
          <a:lstStyle/>
          <a:p>
            <a:r>
              <a:rPr lang="en-US" sz="4800"/>
              <a:t>Mode of Transmission</a:t>
            </a:r>
          </a:p>
        </p:txBody>
      </p:sp>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7">
            <a:extLst>
              <a:ext uri="{FF2B5EF4-FFF2-40B4-BE49-F238E27FC236}">
                <a16:creationId xmlns:a16="http://schemas.microsoft.com/office/drawing/2014/main" id="{A4E5D18A-C8EA-4479-B963-45DA9EEA455C}"/>
              </a:ext>
            </a:extLst>
          </p:cNvPr>
          <p:cNvGraphicFramePr>
            <a:graphicFrameLocks noGrp="1"/>
          </p:cNvGraphicFramePr>
          <p:nvPr>
            <p:ph idx="1"/>
            <p:extLst>
              <p:ext uri="{D42A27DB-BD31-4B8C-83A1-F6EECF244321}">
                <p14:modId xmlns:p14="http://schemas.microsoft.com/office/powerpoint/2010/main" val="10826598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76BC910F-557F-9C9F-3CC1-3880FF4B76E7}"/>
              </a:ext>
            </a:extLst>
          </p:cNvPr>
          <p:cNvSpPr>
            <a:spLocks noGrp="1"/>
          </p:cNvSpPr>
          <p:nvPr>
            <p:ph type="sldNum" sz="quarter" idx="12"/>
          </p:nvPr>
        </p:nvSpPr>
        <p:spPr/>
        <p:txBody>
          <a:bodyPr/>
          <a:lstStyle/>
          <a:p>
            <a:fld id="{4EC85289-3FE1-4C3D-AACD-0B17DFE1C0EB}" type="slidenum">
              <a:rPr lang="en-US" smtClean="0"/>
              <a:t>140</a:t>
            </a:fld>
            <a:endParaRPr lang="en-US"/>
          </a:p>
        </p:txBody>
      </p:sp>
    </p:spTree>
    <p:extLst>
      <p:ext uri="{BB962C8B-B14F-4D97-AF65-F5344CB8AC3E}">
        <p14:creationId xmlns:p14="http://schemas.microsoft.com/office/powerpoint/2010/main" val="29431266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16FDB77-8FEC-4051-8DD8-C33AC3099497}"/>
              </a:ext>
            </a:extLst>
          </p:cNvPr>
          <p:cNvSpPr>
            <a:spLocks noGrp="1"/>
          </p:cNvSpPr>
          <p:nvPr>
            <p:ph type="ctrTitle"/>
          </p:nvPr>
        </p:nvSpPr>
        <p:spPr>
          <a:xfrm>
            <a:off x="987689" y="3071183"/>
            <a:ext cx="9910296" cy="2590027"/>
          </a:xfrm>
        </p:spPr>
        <p:txBody>
          <a:bodyPr anchor="t">
            <a:noAutofit/>
          </a:bodyPr>
          <a:lstStyle/>
          <a:p>
            <a:pPr algn="l"/>
            <a:r>
              <a:rPr lang="en-US" sz="2400" dirty="0"/>
              <a:t>COVID- Update – </a:t>
            </a:r>
            <a:br>
              <a:rPr lang="en-US" sz="2400" dirty="0"/>
            </a:br>
            <a:r>
              <a:rPr lang="en-US" sz="2400" dirty="0"/>
              <a:t>CDC, Dec. 23, 2021</a:t>
            </a:r>
            <a:br>
              <a:rPr lang="en-US" sz="2400" dirty="0"/>
            </a:br>
            <a:br>
              <a:rPr lang="en-US" sz="2400" dirty="0"/>
            </a:br>
            <a:br>
              <a:rPr lang="en-US" sz="2400" dirty="0"/>
            </a:br>
            <a:br>
              <a:rPr lang="en-US" sz="2400" dirty="0"/>
            </a:br>
            <a:r>
              <a:rPr lang="en-US" sz="2400" u="sng" dirty="0"/>
              <a:t>Omicron</a:t>
            </a:r>
            <a:r>
              <a:rPr lang="en-US" sz="2400" dirty="0"/>
              <a:t>   </a:t>
            </a:r>
            <a:br>
              <a:rPr lang="en-US" sz="2400" dirty="0"/>
            </a:br>
            <a:r>
              <a:rPr lang="en-US" sz="2400" dirty="0"/>
              <a:t>Incubation period: </a:t>
            </a:r>
            <a:br>
              <a:rPr lang="en-US" sz="2400" dirty="0"/>
            </a:br>
            <a:r>
              <a:rPr lang="en-US" sz="2400" u="sng" dirty="0"/>
              <a:t>4 – 5 days</a:t>
            </a:r>
            <a:br>
              <a:rPr lang="en-US" sz="2400" dirty="0"/>
            </a:br>
            <a:br>
              <a:rPr lang="en-US" sz="2400" dirty="0"/>
            </a:br>
            <a:endParaRPr lang="en-US" sz="2400" dirty="0"/>
          </a:p>
        </p:txBody>
      </p:sp>
      <p:sp>
        <p:nvSpPr>
          <p:cNvPr id="5" name="Subtitle 4">
            <a:extLst>
              <a:ext uri="{FF2B5EF4-FFF2-40B4-BE49-F238E27FC236}">
                <a16:creationId xmlns:a16="http://schemas.microsoft.com/office/drawing/2014/main" id="{454A72D7-185B-404E-8E2E-604FD5A11055}"/>
              </a:ext>
            </a:extLst>
          </p:cNvPr>
          <p:cNvSpPr>
            <a:spLocks noGrp="1"/>
          </p:cNvSpPr>
          <p:nvPr>
            <p:ph type="subTitle" idx="1"/>
          </p:nvPr>
        </p:nvSpPr>
        <p:spPr>
          <a:xfrm>
            <a:off x="987688" y="1553518"/>
            <a:ext cx="9910295" cy="1281733"/>
          </a:xfrm>
        </p:spPr>
        <p:txBody>
          <a:bodyPr anchor="b">
            <a:normAutofit/>
          </a:bodyPr>
          <a:lstStyle/>
          <a:p>
            <a:pPr algn="l"/>
            <a:r>
              <a:rPr lang="en-US" strike="sngStrike" dirty="0"/>
              <a:t>Incubation period 2 -14 days</a:t>
            </a:r>
            <a:br>
              <a:rPr lang="en-US" dirty="0"/>
            </a:br>
            <a:br>
              <a:rPr lang="en-US" dirty="0"/>
            </a:br>
            <a:endParaRPr lang="en-US" dirty="0"/>
          </a:p>
        </p:txBody>
      </p:sp>
      <p:sp>
        <p:nvSpPr>
          <p:cNvPr id="27" name="Rectangle 2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8275EB4-E5E1-A584-A484-9B1D773D1D58}"/>
              </a:ext>
            </a:extLst>
          </p:cNvPr>
          <p:cNvSpPr>
            <a:spLocks noGrp="1"/>
          </p:cNvSpPr>
          <p:nvPr>
            <p:ph type="sldNum" sz="quarter" idx="12"/>
          </p:nvPr>
        </p:nvSpPr>
        <p:spPr/>
        <p:txBody>
          <a:bodyPr/>
          <a:lstStyle/>
          <a:p>
            <a:fld id="{4EC85289-3FE1-4C3D-AACD-0B17DFE1C0EB}" type="slidenum">
              <a:rPr lang="en-US" smtClean="0"/>
              <a:t>141</a:t>
            </a:fld>
            <a:endParaRPr lang="en-US"/>
          </a:p>
        </p:txBody>
      </p:sp>
    </p:spTree>
    <p:extLst>
      <p:ext uri="{BB962C8B-B14F-4D97-AF65-F5344CB8AC3E}">
        <p14:creationId xmlns:p14="http://schemas.microsoft.com/office/powerpoint/2010/main" val="274882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CB3F-050E-4AF7-8409-2ECC8982AEE7}"/>
              </a:ext>
            </a:extLst>
          </p:cNvPr>
          <p:cNvSpPr>
            <a:spLocks noGrp="1"/>
          </p:cNvSpPr>
          <p:nvPr>
            <p:ph type="title"/>
          </p:nvPr>
        </p:nvSpPr>
        <p:spPr bwMode="auto">
          <a:prstGeom prst="rect">
            <a:avLst/>
          </a:prstGeom>
          <a:noFill/>
          <a:ln w="9525">
            <a:noFill/>
            <a:miter lim="800000"/>
            <a:headEnd/>
            <a:tailEnd/>
          </a:ln>
        </p:spPr>
        <p:txBody>
          <a:bodyPr wrap="square" anchor="b">
            <a:normAutofit/>
          </a:bodyPr>
          <a:lstStyle/>
          <a:p>
            <a:r>
              <a:rPr lang="en-US" dirty="0">
                <a:solidFill>
                  <a:schemeClr val="tx1"/>
                </a:solidFill>
              </a:rPr>
              <a:t>Prevention</a:t>
            </a:r>
          </a:p>
        </p:txBody>
      </p:sp>
      <p:graphicFrame>
        <p:nvGraphicFramePr>
          <p:cNvPr id="6" name="Content Placeholder 2">
            <a:extLst>
              <a:ext uri="{FF2B5EF4-FFF2-40B4-BE49-F238E27FC236}">
                <a16:creationId xmlns:a16="http://schemas.microsoft.com/office/drawing/2014/main" id="{0A1B7C54-18C3-43CA-8C3B-E91C66F41BF4}"/>
              </a:ext>
            </a:extLst>
          </p:cNvPr>
          <p:cNvGraphicFramePr>
            <a:graphicFrameLocks noGrp="1"/>
          </p:cNvGraphicFramePr>
          <p:nvPr>
            <p:ph idx="1"/>
          </p:nvPr>
        </p:nvGraphicFramePr>
        <p:xfrm>
          <a:off x="1466850" y="1600200"/>
          <a:ext cx="92583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E09F95E-0397-46FA-83BC-81D5D8132D87}"/>
              </a:ext>
            </a:extLst>
          </p:cNvPr>
          <p:cNvSpPr txBox="1"/>
          <p:nvPr/>
        </p:nvSpPr>
        <p:spPr bwMode="auto">
          <a:xfrm>
            <a:off x="1466850" y="5791200"/>
            <a:ext cx="9258300" cy="609600"/>
          </a:xfrm>
          <a:prstGeom prst="rect">
            <a:avLst/>
          </a:prstGeom>
          <a:noFill/>
          <a:ln w="9525">
            <a:noFill/>
            <a:miter lim="800000"/>
            <a:headEnd/>
            <a:tailEnd/>
          </a:ln>
        </p:spPr>
        <p:txBody>
          <a:bodyPr wrap="square" rtlCol="0" anchor="b">
            <a:normAutofit/>
          </a:bodyPr>
          <a:lstStyle/>
          <a:p>
            <a:pPr>
              <a:spcAft>
                <a:spcPts val="600"/>
              </a:spcAft>
            </a:pPr>
            <a:r>
              <a:rPr lang="en-US" sz="1100" dirty="0">
                <a:solidFill>
                  <a:schemeClr val="tx2"/>
                </a:solidFill>
              </a:rPr>
              <a:t>WHO, Jan. 22, 2020</a:t>
            </a:r>
          </a:p>
        </p:txBody>
      </p:sp>
    </p:spTree>
    <p:extLst>
      <p:ext uri="{BB962C8B-B14F-4D97-AF65-F5344CB8AC3E}">
        <p14:creationId xmlns:p14="http://schemas.microsoft.com/office/powerpoint/2010/main" val="3194471007"/>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DED4CB5-7BFC-8D21-EB1D-CB56E43F1B97}"/>
              </a:ext>
            </a:extLst>
          </p:cNvPr>
          <p:cNvSpPr>
            <a:spLocks noGrp="1"/>
          </p:cNvSpPr>
          <p:nvPr>
            <p:ph type="title"/>
          </p:nvPr>
        </p:nvSpPr>
        <p:spPr>
          <a:xfrm>
            <a:off x="1043631" y="809898"/>
            <a:ext cx="10173010" cy="1554480"/>
          </a:xfrm>
        </p:spPr>
        <p:txBody>
          <a:bodyPr anchor="ctr">
            <a:normAutofit/>
          </a:bodyPr>
          <a:lstStyle/>
          <a:p>
            <a:r>
              <a:rPr lang="en-US" sz="4800" b="1"/>
              <a:t>New Vaccine - Bivalent</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883488C7-9897-E249-3B54-CD1B5FB34EAC}"/>
              </a:ext>
            </a:extLst>
          </p:cNvPr>
          <p:cNvGraphicFramePr>
            <a:graphicFrameLocks noGrp="1"/>
          </p:cNvGraphicFramePr>
          <p:nvPr>
            <p:ph idx="1"/>
            <p:extLst>
              <p:ext uri="{D42A27DB-BD31-4B8C-83A1-F6EECF244321}">
                <p14:modId xmlns:p14="http://schemas.microsoft.com/office/powerpoint/2010/main" val="162068988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96DAC1C-9DF5-45B2-C320-8CA47E4BCD43}"/>
              </a:ext>
            </a:extLst>
          </p:cNvPr>
          <p:cNvSpPr>
            <a:spLocks noGrp="1"/>
          </p:cNvSpPr>
          <p:nvPr>
            <p:ph type="sldNum" sz="quarter" idx="12"/>
          </p:nvPr>
        </p:nvSpPr>
        <p:spPr/>
        <p:txBody>
          <a:bodyPr/>
          <a:lstStyle/>
          <a:p>
            <a:fld id="{4EC85289-3FE1-4C3D-AACD-0B17DFE1C0EB}" type="slidenum">
              <a:rPr lang="en-US" smtClean="0"/>
              <a:t>143</a:t>
            </a:fld>
            <a:endParaRPr lang="en-US"/>
          </a:p>
        </p:txBody>
      </p:sp>
    </p:spTree>
    <p:extLst>
      <p:ext uri="{BB962C8B-B14F-4D97-AF65-F5344CB8AC3E}">
        <p14:creationId xmlns:p14="http://schemas.microsoft.com/office/powerpoint/2010/main" val="15513681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2A156-44D7-75CA-1C97-AA3064D75D62}"/>
              </a:ext>
            </a:extLst>
          </p:cNvPr>
          <p:cNvSpPr>
            <a:spLocks noGrp="1"/>
          </p:cNvSpPr>
          <p:nvPr>
            <p:ph type="title"/>
          </p:nvPr>
        </p:nvSpPr>
        <p:spPr/>
        <p:txBody>
          <a:bodyPr/>
          <a:lstStyle/>
          <a:p>
            <a:r>
              <a:rPr lang="en-US" b="1" dirty="0"/>
              <a:t>COVID-19 Work Restriction Guidelines – 2022/23</a:t>
            </a:r>
          </a:p>
        </p:txBody>
      </p:sp>
      <p:sp>
        <p:nvSpPr>
          <p:cNvPr id="3" name="Content Placeholder 2">
            <a:extLst>
              <a:ext uri="{FF2B5EF4-FFF2-40B4-BE49-F238E27FC236}">
                <a16:creationId xmlns:a16="http://schemas.microsoft.com/office/drawing/2014/main" id="{E538F0D6-8990-11D8-8EE0-673E6A56C671}"/>
              </a:ext>
            </a:extLst>
          </p:cNvPr>
          <p:cNvSpPr>
            <a:spLocks noGrp="1"/>
          </p:cNvSpPr>
          <p:nvPr>
            <p:ph idx="1"/>
          </p:nvPr>
        </p:nvSpPr>
        <p:spPr>
          <a:xfrm>
            <a:off x="1878331" y="1905000"/>
            <a:ext cx="8486775" cy="4495800"/>
          </a:xfrm>
        </p:spPr>
        <p:txBody>
          <a:bodyPr>
            <a:normAutofit fontScale="40000" lnSpcReduction="20000"/>
          </a:bodyPr>
          <a:lstStyle/>
          <a:p>
            <a:r>
              <a:rPr lang="en-US" sz="4500" dirty="0">
                <a:latin typeface="Open Sans" panose="020B0806030504020204" pitchFamily="34" charset="0"/>
              </a:rPr>
              <a:t>In most circumstances, asymptomatic HCP with higher-risk exposures </a:t>
            </a:r>
            <a:r>
              <a:rPr lang="en-US" sz="4500" b="1" dirty="0">
                <a:latin typeface="Open Sans" panose="020B0806030504020204" pitchFamily="34" charset="0"/>
              </a:rPr>
              <a:t>do not</a:t>
            </a:r>
            <a:r>
              <a:rPr lang="en-US" sz="4500" dirty="0">
                <a:latin typeface="Open Sans" panose="020B0806030504020204" pitchFamily="34" charset="0"/>
              </a:rPr>
              <a:t> require work restriction</a:t>
            </a:r>
          </a:p>
          <a:p>
            <a:endParaRPr lang="en-US" sz="3400" dirty="0">
              <a:latin typeface="Open Sans" panose="020B0806030504020204" pitchFamily="34" charset="0"/>
            </a:endParaRPr>
          </a:p>
          <a:p>
            <a:r>
              <a:rPr lang="en-US" sz="3400" b="1" dirty="0">
                <a:latin typeface="Open Sans" panose="020B0806030504020204" pitchFamily="34" charset="0"/>
              </a:rPr>
              <a:t>Higher-risk exposures generally involve exposure of HCP’s eyes, nose, or mouth </a:t>
            </a:r>
          </a:p>
          <a:p>
            <a:pPr marL="0" indent="0">
              <a:buNone/>
            </a:pPr>
            <a:r>
              <a:rPr lang="en-US" sz="3400" b="1" dirty="0">
                <a:latin typeface="Open Sans" panose="020B0806030504020204" pitchFamily="34" charset="0"/>
              </a:rPr>
              <a:t>    to material potentially containing SARS-CoV-2, particularly if these HCP were </a:t>
            </a:r>
          </a:p>
          <a:p>
            <a:pPr marL="0" indent="0">
              <a:buNone/>
            </a:pPr>
            <a:r>
              <a:rPr lang="en-US" sz="3400" b="1">
                <a:latin typeface="Open Sans" panose="020B0806030504020204" pitchFamily="34" charset="0"/>
              </a:rPr>
              <a:t>     present </a:t>
            </a:r>
            <a:r>
              <a:rPr lang="en-US" sz="3400" b="1" dirty="0">
                <a:latin typeface="Open Sans" panose="020B0806030504020204" pitchFamily="34" charset="0"/>
              </a:rPr>
              <a:t>in the room for an </a:t>
            </a:r>
            <a:r>
              <a:rPr lang="en-US" sz="3400" b="1" u="sng" dirty="0">
                <a:latin typeface="Open Sans" panose="020B0806030504020204" pitchFamily="34" charset="0"/>
                <a:hlinkClick r:id="rId3">
                  <a:extLst>
                    <a:ext uri="{A12FA001-AC4F-418D-AE19-62706E023703}">
                      <ahyp:hlinkClr xmlns:ahyp="http://schemas.microsoft.com/office/drawing/2018/hyperlinkcolor" val="tx"/>
                    </a:ext>
                  </a:extLst>
                </a:hlinkClick>
              </a:rPr>
              <a:t>aerosol-generating procedure</a:t>
            </a:r>
            <a:r>
              <a:rPr lang="en-US" sz="3400" dirty="0">
                <a:latin typeface="Open Sans" panose="020B0806030504020204" pitchFamily="34" charset="0"/>
              </a:rPr>
              <a:t>.</a:t>
            </a:r>
          </a:p>
          <a:p>
            <a:endParaRPr lang="en-US" sz="3400" dirty="0">
              <a:latin typeface="Open Sans" panose="020B0806030504020204" pitchFamily="34" charset="0"/>
            </a:endParaRPr>
          </a:p>
          <a:p>
            <a:pPr algn="l"/>
            <a:r>
              <a:rPr lang="en-US" sz="3400" dirty="0">
                <a:latin typeface="Open Sans" panose="020B0806030504020204" pitchFamily="34" charset="0"/>
              </a:rPr>
              <a:t>Work restriction is not necessary for most asymptomatic HCP following a higher-risk exposure, regardless of vaccination status.  </a:t>
            </a:r>
          </a:p>
          <a:p>
            <a:pPr algn="l"/>
            <a:endParaRPr lang="en-US" sz="3400" dirty="0">
              <a:latin typeface="Open Sans" panose="020B0806030504020204" pitchFamily="34" charset="0"/>
            </a:endParaRPr>
          </a:p>
          <a:p>
            <a:pPr algn="l"/>
            <a:r>
              <a:rPr lang="en-US" sz="3400" dirty="0">
                <a:latin typeface="Open Sans" panose="020B0806030504020204" pitchFamily="34" charset="0"/>
              </a:rPr>
              <a:t>Examples of when work restriction may be considered include:</a:t>
            </a:r>
          </a:p>
          <a:p>
            <a:pPr algn="l">
              <a:buFont typeface="Arial" panose="020B0604020202020204" pitchFamily="34" charset="0"/>
              <a:buChar char="•"/>
            </a:pPr>
            <a:r>
              <a:rPr lang="en-US" sz="3400" dirty="0">
                <a:latin typeface="Open Sans" panose="020B0806030504020204" pitchFamily="34" charset="0"/>
              </a:rPr>
              <a:t>HCP is unable to be tested or wear source control as recommended for the 10 days following their exposure;</a:t>
            </a:r>
          </a:p>
          <a:p>
            <a:pPr algn="l">
              <a:buFont typeface="Arial" panose="020B0604020202020204" pitchFamily="34" charset="0"/>
              <a:buChar char="•"/>
            </a:pPr>
            <a:r>
              <a:rPr lang="en-US" sz="3400" dirty="0">
                <a:latin typeface="Open Sans" panose="020B0806030504020204" pitchFamily="34" charset="0"/>
              </a:rPr>
              <a:t>HCP is moderately to severely immunocompromised;</a:t>
            </a:r>
          </a:p>
          <a:p>
            <a:pPr algn="l">
              <a:buFont typeface="Arial" panose="020B0604020202020204" pitchFamily="34" charset="0"/>
              <a:buChar char="•"/>
            </a:pPr>
            <a:r>
              <a:rPr lang="en-US" sz="3400" dirty="0">
                <a:latin typeface="Open Sans" panose="020B0806030504020204" pitchFamily="34" charset="0"/>
              </a:rPr>
              <a:t>HCP cares for or works on a unit with patients who are moderately to severely immunocompromised;</a:t>
            </a:r>
          </a:p>
          <a:p>
            <a:pPr algn="l">
              <a:buFont typeface="Arial" panose="020B0604020202020204" pitchFamily="34" charset="0"/>
              <a:buChar char="•"/>
            </a:pPr>
            <a:r>
              <a:rPr lang="en-US" sz="3400" dirty="0">
                <a:latin typeface="Open Sans" panose="020B0806030504020204" pitchFamily="34" charset="0"/>
              </a:rPr>
              <a:t>HCP works on a unit experiencing ongoing SARS-CoV-2 transmission that is not controlled with initial interventions;</a:t>
            </a:r>
          </a:p>
          <a:p>
            <a:endParaRPr lang="en-US" dirty="0"/>
          </a:p>
        </p:txBody>
      </p:sp>
      <p:sp>
        <p:nvSpPr>
          <p:cNvPr id="4" name="TextBox 3">
            <a:extLst>
              <a:ext uri="{FF2B5EF4-FFF2-40B4-BE49-F238E27FC236}">
                <a16:creationId xmlns:a16="http://schemas.microsoft.com/office/drawing/2014/main" id="{10C00AAD-E74C-DFFD-C0C8-36277C11F453}"/>
              </a:ext>
            </a:extLst>
          </p:cNvPr>
          <p:cNvSpPr txBox="1"/>
          <p:nvPr/>
        </p:nvSpPr>
        <p:spPr>
          <a:xfrm>
            <a:off x="5715001" y="6331542"/>
            <a:ext cx="3048197" cy="352084"/>
          </a:xfrm>
          <a:prstGeom prst="rect">
            <a:avLst/>
          </a:prstGeom>
          <a:noFill/>
        </p:spPr>
        <p:txBody>
          <a:bodyPr wrap="square" rtlCol="0">
            <a:spAutoFit/>
          </a:bodyPr>
          <a:lstStyle/>
          <a:p>
            <a:r>
              <a:rPr lang="en-US" sz="1688" dirty="0"/>
              <a:t>CDC, Sept. 23, 2022</a:t>
            </a:r>
          </a:p>
        </p:txBody>
      </p:sp>
      <p:sp>
        <p:nvSpPr>
          <p:cNvPr id="5" name="Slide Number Placeholder 4">
            <a:extLst>
              <a:ext uri="{FF2B5EF4-FFF2-40B4-BE49-F238E27FC236}">
                <a16:creationId xmlns:a16="http://schemas.microsoft.com/office/drawing/2014/main" id="{2964DCCE-A912-6775-97C6-078E9B24588C}"/>
              </a:ext>
            </a:extLst>
          </p:cNvPr>
          <p:cNvSpPr>
            <a:spLocks noGrp="1"/>
          </p:cNvSpPr>
          <p:nvPr>
            <p:ph type="sldNum" sz="quarter" idx="12"/>
          </p:nvPr>
        </p:nvSpPr>
        <p:spPr/>
        <p:txBody>
          <a:bodyPr/>
          <a:lstStyle/>
          <a:p>
            <a:fld id="{4EC85289-3FE1-4C3D-AACD-0B17DFE1C0EB}" type="slidenum">
              <a:rPr lang="en-US" smtClean="0"/>
              <a:t>144</a:t>
            </a:fld>
            <a:endParaRPr lang="en-US"/>
          </a:p>
        </p:txBody>
      </p:sp>
    </p:spTree>
    <p:extLst>
      <p:ext uri="{BB962C8B-B14F-4D97-AF65-F5344CB8AC3E}">
        <p14:creationId xmlns:p14="http://schemas.microsoft.com/office/powerpoint/2010/main" val="19992935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CFC0-DBF8-F80D-4985-95871419D3B8}"/>
              </a:ext>
            </a:extLst>
          </p:cNvPr>
          <p:cNvSpPr>
            <a:spLocks noGrp="1"/>
          </p:cNvSpPr>
          <p:nvPr>
            <p:ph type="title"/>
          </p:nvPr>
        </p:nvSpPr>
        <p:spPr/>
        <p:txBody>
          <a:bodyPr/>
          <a:lstStyle/>
          <a:p>
            <a:r>
              <a:rPr lang="en-US" b="1" dirty="0"/>
              <a:t>COVID-19 Work Restriction - Recommended</a:t>
            </a:r>
          </a:p>
        </p:txBody>
      </p:sp>
      <p:graphicFrame>
        <p:nvGraphicFramePr>
          <p:cNvPr id="6" name="Content Placeholder 2">
            <a:extLst>
              <a:ext uri="{FF2B5EF4-FFF2-40B4-BE49-F238E27FC236}">
                <a16:creationId xmlns:a16="http://schemas.microsoft.com/office/drawing/2014/main" id="{CF10BED8-0B9F-B8E8-4129-0C6B11214A8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C992C5F-9DEB-2547-10F9-57E8A0BE2DA9}"/>
              </a:ext>
            </a:extLst>
          </p:cNvPr>
          <p:cNvSpPr txBox="1"/>
          <p:nvPr/>
        </p:nvSpPr>
        <p:spPr>
          <a:xfrm>
            <a:off x="6377038" y="5579270"/>
            <a:ext cx="2473651" cy="352084"/>
          </a:xfrm>
          <a:prstGeom prst="rect">
            <a:avLst/>
          </a:prstGeom>
          <a:noFill/>
        </p:spPr>
        <p:txBody>
          <a:bodyPr wrap="square" rtlCol="0">
            <a:spAutoFit/>
          </a:bodyPr>
          <a:lstStyle/>
          <a:p>
            <a:r>
              <a:rPr lang="en-US" sz="1688" dirty="0"/>
              <a:t>CDC, Sept. 23, 2022/23</a:t>
            </a:r>
          </a:p>
        </p:txBody>
      </p:sp>
      <p:sp>
        <p:nvSpPr>
          <p:cNvPr id="3" name="Slide Number Placeholder 2">
            <a:extLst>
              <a:ext uri="{FF2B5EF4-FFF2-40B4-BE49-F238E27FC236}">
                <a16:creationId xmlns:a16="http://schemas.microsoft.com/office/drawing/2014/main" id="{D50A0EFE-AB4A-2251-E3FE-B26635AABB3F}"/>
              </a:ext>
            </a:extLst>
          </p:cNvPr>
          <p:cNvSpPr>
            <a:spLocks noGrp="1"/>
          </p:cNvSpPr>
          <p:nvPr>
            <p:ph type="sldNum" sz="quarter" idx="12"/>
          </p:nvPr>
        </p:nvSpPr>
        <p:spPr/>
        <p:txBody>
          <a:bodyPr/>
          <a:lstStyle/>
          <a:p>
            <a:fld id="{4EC85289-3FE1-4C3D-AACD-0B17DFE1C0EB}" type="slidenum">
              <a:rPr lang="en-US" smtClean="0"/>
              <a:t>145</a:t>
            </a:fld>
            <a:endParaRPr lang="en-US"/>
          </a:p>
        </p:txBody>
      </p:sp>
    </p:spTree>
    <p:extLst>
      <p:ext uri="{BB962C8B-B14F-4D97-AF65-F5344CB8AC3E}">
        <p14:creationId xmlns:p14="http://schemas.microsoft.com/office/powerpoint/2010/main" val="16570868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DFED2-3F5B-882F-4C98-97CB57200ACE}"/>
              </a:ext>
            </a:extLst>
          </p:cNvPr>
          <p:cNvSpPr>
            <a:spLocks noGrp="1"/>
          </p:cNvSpPr>
          <p:nvPr>
            <p:ph type="title"/>
          </p:nvPr>
        </p:nvSpPr>
        <p:spPr>
          <a:xfrm>
            <a:off x="838200" y="557188"/>
            <a:ext cx="10515600" cy="1133499"/>
          </a:xfrm>
        </p:spPr>
        <p:txBody>
          <a:bodyPr>
            <a:normAutofit/>
          </a:bodyPr>
          <a:lstStyle/>
          <a:p>
            <a:pPr algn="ctr"/>
            <a:r>
              <a:rPr lang="en-US" sz="5200"/>
              <a:t>Important</a:t>
            </a:r>
          </a:p>
        </p:txBody>
      </p:sp>
      <p:graphicFrame>
        <p:nvGraphicFramePr>
          <p:cNvPr id="5" name="Content Placeholder 2">
            <a:extLst>
              <a:ext uri="{FF2B5EF4-FFF2-40B4-BE49-F238E27FC236}">
                <a16:creationId xmlns:a16="http://schemas.microsoft.com/office/drawing/2014/main" id="{E439D8EF-567D-0EAD-6CC7-F60BBC24946A}"/>
              </a:ext>
            </a:extLst>
          </p:cNvPr>
          <p:cNvGraphicFramePr>
            <a:graphicFrameLocks noGrp="1"/>
          </p:cNvGraphicFramePr>
          <p:nvPr>
            <p:ph idx="1"/>
            <p:extLst>
              <p:ext uri="{D42A27DB-BD31-4B8C-83A1-F6EECF244321}">
                <p14:modId xmlns:p14="http://schemas.microsoft.com/office/powerpoint/2010/main" val="71317134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EDCC3F4-4E0A-6D29-F72A-D132969C3700}"/>
              </a:ext>
            </a:extLst>
          </p:cNvPr>
          <p:cNvSpPr>
            <a:spLocks noGrp="1"/>
          </p:cNvSpPr>
          <p:nvPr>
            <p:ph type="sldNum" sz="quarter" idx="12"/>
          </p:nvPr>
        </p:nvSpPr>
        <p:spPr/>
        <p:txBody>
          <a:bodyPr/>
          <a:lstStyle/>
          <a:p>
            <a:fld id="{4EC85289-3FE1-4C3D-AACD-0B17DFE1C0EB}" type="slidenum">
              <a:rPr lang="en-US" smtClean="0"/>
              <a:t>146</a:t>
            </a:fld>
            <a:endParaRPr lang="en-US"/>
          </a:p>
        </p:txBody>
      </p:sp>
    </p:spTree>
    <p:extLst>
      <p:ext uri="{BB962C8B-B14F-4D97-AF65-F5344CB8AC3E}">
        <p14:creationId xmlns:p14="http://schemas.microsoft.com/office/powerpoint/2010/main" val="15596532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BBFBC-5FEB-AE31-8131-90402BD8B3C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Your Role -</a:t>
            </a:r>
          </a:p>
        </p:txBody>
      </p:sp>
      <p:sp>
        <p:nvSpPr>
          <p:cNvPr id="3" name="Content Placeholder 2">
            <a:extLst>
              <a:ext uri="{FF2B5EF4-FFF2-40B4-BE49-F238E27FC236}">
                <a16:creationId xmlns:a16="http://schemas.microsoft.com/office/drawing/2014/main" id="{D61A7786-E23A-605F-9AE9-25BFBBC0CD2D}"/>
              </a:ext>
            </a:extLst>
          </p:cNvPr>
          <p:cNvSpPr>
            <a:spLocks noGrp="1"/>
          </p:cNvSpPr>
          <p:nvPr>
            <p:ph idx="1"/>
          </p:nvPr>
        </p:nvSpPr>
        <p:spPr>
          <a:xfrm>
            <a:off x="1524000" y="5514052"/>
            <a:ext cx="9144000" cy="651910"/>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rPr>
              <a:t>Notify your DICO if you feel follow up is not correct!</a:t>
            </a: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5F1E51E-6FBA-3930-FACD-7779F07F4383}"/>
              </a:ext>
            </a:extLst>
          </p:cNvPr>
          <p:cNvSpPr>
            <a:spLocks noGrp="1"/>
          </p:cNvSpPr>
          <p:nvPr>
            <p:ph type="sldNum" sz="quarter" idx="12"/>
          </p:nvPr>
        </p:nvSpPr>
        <p:spPr/>
        <p:txBody>
          <a:bodyPr/>
          <a:lstStyle/>
          <a:p>
            <a:fld id="{4EC85289-3FE1-4C3D-AACD-0B17DFE1C0EB}" type="slidenum">
              <a:rPr lang="en-US" smtClean="0"/>
              <a:t>147</a:t>
            </a:fld>
            <a:endParaRPr lang="en-US"/>
          </a:p>
        </p:txBody>
      </p:sp>
    </p:spTree>
    <p:extLst>
      <p:ext uri="{BB962C8B-B14F-4D97-AF65-F5344CB8AC3E}">
        <p14:creationId xmlns:p14="http://schemas.microsoft.com/office/powerpoint/2010/main" val="30412454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AF88F24-3C95-B54F-8A9E-57530DC4D540}"/>
              </a:ext>
            </a:extLst>
          </p:cNvPr>
          <p:cNvSpPr>
            <a:spLocks noGrp="1"/>
          </p:cNvSpPr>
          <p:nvPr>
            <p:ph type="title"/>
          </p:nvPr>
        </p:nvSpPr>
        <p:spPr>
          <a:xfrm>
            <a:off x="1524000" y="1248587"/>
            <a:ext cx="9144000" cy="2387600"/>
          </a:xfrm>
        </p:spPr>
        <p:txBody>
          <a:bodyPr vert="horz" lIns="91440" tIns="45720" rIns="91440" bIns="45720" rtlCol="0" anchor="b">
            <a:normAutofit/>
          </a:bodyPr>
          <a:lstStyle/>
          <a:p>
            <a:pPr algn="ctr"/>
            <a:r>
              <a:rPr lang="en-US" sz="6400" kern="1200" dirty="0">
                <a:solidFill>
                  <a:schemeClr val="tx1"/>
                </a:solidFill>
                <a:latin typeface="+mj-lt"/>
                <a:ea typeface="+mj-ea"/>
                <a:cs typeface="+mj-cs"/>
              </a:rPr>
              <a:t>Questions &amp; Answers</a:t>
            </a:r>
          </a:p>
        </p:txBody>
      </p:sp>
      <p:sp>
        <p:nvSpPr>
          <p:cNvPr id="5" name="Text Placeholder 4">
            <a:extLst>
              <a:ext uri="{FF2B5EF4-FFF2-40B4-BE49-F238E27FC236}">
                <a16:creationId xmlns:a16="http://schemas.microsoft.com/office/drawing/2014/main" id="{5431D2F0-7DC3-D2E6-E0E2-11827454D32D}"/>
              </a:ext>
            </a:extLst>
          </p:cNvPr>
          <p:cNvSpPr>
            <a:spLocks noGrp="1"/>
          </p:cNvSpPr>
          <p:nvPr>
            <p:ph type="body" idx="1"/>
          </p:nvPr>
        </p:nvSpPr>
        <p:spPr>
          <a:xfrm>
            <a:off x="1524000" y="3820338"/>
            <a:ext cx="9144000" cy="1563686"/>
          </a:xfrm>
        </p:spPr>
        <p:txBody>
          <a:bodyPr vert="horz" lIns="91440" tIns="45720" rIns="91440" bIns="45720" rtlCol="0">
            <a:normAutofit/>
          </a:bodyPr>
          <a:lstStyle/>
          <a:p>
            <a:pPr algn="ctr"/>
            <a:r>
              <a:rPr lang="en-US" kern="1200">
                <a:solidFill>
                  <a:schemeClr val="tx1"/>
                </a:solidFill>
                <a:latin typeface="+mn-lt"/>
                <a:ea typeface="+mn-ea"/>
                <a:cs typeface="+mn-cs"/>
              </a:rPr>
              <a:t>703 -365-8388</a:t>
            </a:r>
          </a:p>
          <a:p>
            <a:pPr algn="ctr"/>
            <a:endParaRPr lang="en-US" kern="1200">
              <a:solidFill>
                <a:schemeClr val="tx1"/>
              </a:solidFill>
              <a:latin typeface="+mn-lt"/>
              <a:ea typeface="+mn-ea"/>
              <a:cs typeface="+mn-cs"/>
            </a:endParaRPr>
          </a:p>
          <a:p>
            <a:pPr algn="ctr"/>
            <a:r>
              <a:rPr lang="en-US" kern="1200">
                <a:solidFill>
                  <a:schemeClr val="tx1"/>
                </a:solidFill>
                <a:latin typeface="+mn-lt"/>
                <a:ea typeface="+mn-ea"/>
                <a:cs typeface="+mn-cs"/>
              </a:rPr>
              <a:t>www.ic-ec.com</a:t>
            </a:r>
          </a:p>
        </p:txBody>
      </p:sp>
      <p:cxnSp>
        <p:nvCxnSpPr>
          <p:cNvPr id="30" name="Straight Connector 2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BBCEBFD-B85A-1C44-0409-2341B5D4BBCC}"/>
              </a:ext>
            </a:extLst>
          </p:cNvPr>
          <p:cNvSpPr>
            <a:spLocks noGrp="1"/>
          </p:cNvSpPr>
          <p:nvPr>
            <p:ph type="sldNum" sz="quarter" idx="12"/>
          </p:nvPr>
        </p:nvSpPr>
        <p:spPr/>
        <p:txBody>
          <a:bodyPr/>
          <a:lstStyle/>
          <a:p>
            <a:fld id="{4EC85289-3FE1-4C3D-AACD-0B17DFE1C0EB}" type="slidenum">
              <a:rPr lang="en-US" smtClean="0"/>
              <a:t>148</a:t>
            </a:fld>
            <a:endParaRPr lang="en-US"/>
          </a:p>
        </p:txBody>
      </p:sp>
    </p:spTree>
    <p:extLst>
      <p:ext uri="{BB962C8B-B14F-4D97-AF65-F5344CB8AC3E}">
        <p14:creationId xmlns:p14="http://schemas.microsoft.com/office/powerpoint/2010/main" val="9300730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D5BB23-8790-73CA-6618-AA76448F8487}"/>
              </a:ext>
            </a:extLst>
          </p:cNvPr>
          <p:cNvSpPr>
            <a:spLocks noGrp="1"/>
          </p:cNvSpPr>
          <p:nvPr>
            <p:ph type="sldNum" sz="quarter" idx="12"/>
          </p:nvPr>
        </p:nvSpPr>
        <p:spPr/>
        <p:txBody>
          <a:bodyPr/>
          <a:lstStyle/>
          <a:p>
            <a:fld id="{4EC85289-3FE1-4C3D-AACD-0B17DFE1C0EB}" type="slidenum">
              <a:rPr lang="en-US" smtClean="0"/>
              <a:t>149</a:t>
            </a:fld>
            <a:endParaRPr lang="en-US"/>
          </a:p>
        </p:txBody>
      </p:sp>
      <p:pic>
        <p:nvPicPr>
          <p:cNvPr id="6" name="Picture 5">
            <a:extLst>
              <a:ext uri="{FF2B5EF4-FFF2-40B4-BE49-F238E27FC236}">
                <a16:creationId xmlns:a16="http://schemas.microsoft.com/office/drawing/2014/main" id="{F0938EA0-BA1B-A633-183A-AFAB5BC5169C}"/>
              </a:ext>
            </a:extLst>
          </p:cNvPr>
          <p:cNvPicPr>
            <a:picLocks noChangeAspect="1"/>
          </p:cNvPicPr>
          <p:nvPr/>
        </p:nvPicPr>
        <p:blipFill>
          <a:blip r:embed="rId2"/>
          <a:stretch>
            <a:fillRect/>
          </a:stretch>
        </p:blipFill>
        <p:spPr>
          <a:xfrm>
            <a:off x="4222595" y="1555595"/>
            <a:ext cx="3746810" cy="3746810"/>
          </a:xfrm>
          <a:prstGeom prst="rect">
            <a:avLst/>
          </a:prstGeom>
        </p:spPr>
      </p:pic>
    </p:spTree>
    <p:extLst>
      <p:ext uri="{BB962C8B-B14F-4D97-AF65-F5344CB8AC3E}">
        <p14:creationId xmlns:p14="http://schemas.microsoft.com/office/powerpoint/2010/main" val="11830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D317B-79AC-AF06-C8BC-4509DCEDBC57}"/>
              </a:ext>
            </a:extLst>
          </p:cNvPr>
          <p:cNvSpPr>
            <a:spLocks noGrp="1"/>
          </p:cNvSpPr>
          <p:nvPr>
            <p:ph type="title"/>
          </p:nvPr>
        </p:nvSpPr>
        <p:spPr>
          <a:xfrm>
            <a:off x="808638" y="386930"/>
            <a:ext cx="9236700" cy="1188950"/>
          </a:xfrm>
        </p:spPr>
        <p:txBody>
          <a:bodyPr anchor="b">
            <a:normAutofit/>
          </a:bodyPr>
          <a:lstStyle/>
          <a:p>
            <a:r>
              <a:rPr lang="en-US" sz="5400"/>
              <a:t>Airborne/Droplet Exposure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35FB1E-FAD0-F48C-CA1F-9EBF573C63DB}"/>
              </a:ext>
            </a:extLst>
          </p:cNvPr>
          <p:cNvSpPr>
            <a:spLocks noGrp="1"/>
          </p:cNvSpPr>
          <p:nvPr>
            <p:ph idx="1"/>
          </p:nvPr>
        </p:nvSpPr>
        <p:spPr>
          <a:xfrm>
            <a:off x="793660" y="2599510"/>
            <a:ext cx="10143668" cy="2179880"/>
          </a:xfrm>
        </p:spPr>
        <p:txBody>
          <a:bodyPr anchor="ctr">
            <a:normAutofit/>
          </a:bodyPr>
          <a:lstStyle/>
          <a:p>
            <a:endParaRPr lang="en-US" sz="2400" dirty="0"/>
          </a:p>
          <a:p>
            <a:r>
              <a:rPr lang="en-US" sz="2400" dirty="0"/>
              <a:t>Medical facility notifies the DICO</a:t>
            </a:r>
          </a:p>
          <a:p>
            <a:r>
              <a:rPr lang="en-US" sz="2400" dirty="0"/>
              <a:t>DICO will interview the transport crew to determine if an exposure occurred</a:t>
            </a:r>
          </a:p>
        </p:txBody>
      </p:sp>
      <p:sp>
        <p:nvSpPr>
          <p:cNvPr id="4" name="Slide Number Placeholder 3">
            <a:extLst>
              <a:ext uri="{FF2B5EF4-FFF2-40B4-BE49-F238E27FC236}">
                <a16:creationId xmlns:a16="http://schemas.microsoft.com/office/drawing/2014/main" id="{474A14C5-248D-700D-9608-8569DD93EEAF}"/>
              </a:ext>
            </a:extLst>
          </p:cNvPr>
          <p:cNvSpPr>
            <a:spLocks noGrp="1"/>
          </p:cNvSpPr>
          <p:nvPr>
            <p:ph type="sldNum" sz="quarter" idx="12"/>
          </p:nvPr>
        </p:nvSpPr>
        <p:spPr/>
        <p:txBody>
          <a:bodyPr/>
          <a:lstStyle/>
          <a:p>
            <a:fld id="{4EC85289-3FE1-4C3D-AACD-0B17DFE1C0EB}" type="slidenum">
              <a:rPr lang="en-US" smtClean="0"/>
              <a:t>15</a:t>
            </a:fld>
            <a:endParaRPr lang="en-US"/>
          </a:p>
        </p:txBody>
      </p:sp>
    </p:spTree>
    <p:extLst>
      <p:ext uri="{BB962C8B-B14F-4D97-AF65-F5344CB8AC3E}">
        <p14:creationId xmlns:p14="http://schemas.microsoft.com/office/powerpoint/2010/main" val="420754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26414B-2AF3-E089-C53F-2E3C590D7C7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OSHA – Federal Law</a:t>
            </a:r>
          </a:p>
        </p:txBody>
      </p:sp>
      <p:sp>
        <p:nvSpPr>
          <p:cNvPr id="5" name="Text Placeholder 4">
            <a:extLst>
              <a:ext uri="{FF2B5EF4-FFF2-40B4-BE49-F238E27FC236}">
                <a16:creationId xmlns:a16="http://schemas.microsoft.com/office/drawing/2014/main" id="{33E99E7A-28D1-C22E-7699-564C68AC45A0}"/>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9D1B0B7-976B-5522-4691-64F63093ACF0}"/>
              </a:ext>
            </a:extLst>
          </p:cNvPr>
          <p:cNvSpPr>
            <a:spLocks noGrp="1"/>
          </p:cNvSpPr>
          <p:nvPr>
            <p:ph type="sldNum" sz="quarter" idx="12"/>
          </p:nvPr>
        </p:nvSpPr>
        <p:spPr/>
        <p:txBody>
          <a:bodyPr/>
          <a:lstStyle/>
          <a:p>
            <a:fld id="{4EC85289-3FE1-4C3D-AACD-0B17DFE1C0EB}" type="slidenum">
              <a:rPr lang="en-US" smtClean="0"/>
              <a:t>16</a:t>
            </a:fld>
            <a:endParaRPr lang="en-US"/>
          </a:p>
        </p:txBody>
      </p:sp>
    </p:spTree>
    <p:extLst>
      <p:ext uri="{BB962C8B-B14F-4D97-AF65-F5344CB8AC3E}">
        <p14:creationId xmlns:p14="http://schemas.microsoft.com/office/powerpoint/2010/main" val="427285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Comparison Chart</a:t>
            </a: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defRPr/>
            </a:pPr>
            <a:fld id="{47382A00-E960-473F-B400-ECFB1F6ACF9D}" type="slidenum">
              <a:rPr lang="en-US">
                <a:solidFill>
                  <a:schemeClr val="tx1">
                    <a:tint val="75000"/>
                  </a:schemeClr>
                </a:solidFill>
              </a:rPr>
              <a:pPr>
                <a:spcAft>
                  <a:spcPts val="600"/>
                </a:spcAft>
                <a:defRPr/>
              </a:pPr>
              <a:t>17</a:t>
            </a:fld>
            <a:endParaRPr lang="en-US">
              <a:solidFill>
                <a:schemeClr val="tx1">
                  <a:tint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74350626"/>
              </p:ext>
            </p:extLst>
          </p:nvPr>
        </p:nvGraphicFramePr>
        <p:xfrm>
          <a:off x="6005925" y="666728"/>
          <a:ext cx="5369135" cy="5465793"/>
        </p:xfrm>
        <a:graphic>
          <a:graphicData uri="http://schemas.openxmlformats.org/drawingml/2006/table">
            <a:tbl>
              <a:tblPr firstRow="1" firstCol="1" lastRow="1" lastCol="1" bandRow="1" bandCol="1">
                <a:noFill/>
                <a:tableStyleId>{5C22544A-7EE6-4342-B048-85BDC9FD1C3A}</a:tableStyleId>
              </a:tblPr>
              <a:tblGrid>
                <a:gridCol w="2639976">
                  <a:extLst>
                    <a:ext uri="{9D8B030D-6E8A-4147-A177-3AD203B41FA5}">
                      <a16:colId xmlns:a16="http://schemas.microsoft.com/office/drawing/2014/main" val="2358271963"/>
                    </a:ext>
                  </a:extLst>
                </a:gridCol>
                <a:gridCol w="2729159">
                  <a:extLst>
                    <a:ext uri="{9D8B030D-6E8A-4147-A177-3AD203B41FA5}">
                      <a16:colId xmlns:a16="http://schemas.microsoft.com/office/drawing/2014/main" val="2604995734"/>
                    </a:ext>
                  </a:extLst>
                </a:gridCol>
              </a:tblGrid>
              <a:tr h="327475">
                <a:tc>
                  <a:txBody>
                    <a:bodyPr/>
                    <a:lstStyle/>
                    <a:p>
                      <a:pPr marL="0" marR="0">
                        <a:spcBef>
                          <a:spcPts val="0"/>
                        </a:spcBef>
                        <a:spcAft>
                          <a:spcPts val="0"/>
                        </a:spcAft>
                      </a:pPr>
                      <a:r>
                        <a:rPr lang="en-US" sz="800" b="0" cap="none" spc="0">
                          <a:solidFill>
                            <a:schemeClr val="tx1"/>
                          </a:solidFill>
                          <a:effectLst/>
                        </a:rPr>
                        <a:t> Ryan White Notification Law </a:t>
                      </a:r>
                    </a:p>
                    <a:p>
                      <a:pPr marL="0" marR="0">
                        <a:spcBef>
                          <a:spcPts val="0"/>
                        </a:spcBef>
                        <a:spcAft>
                          <a:spcPts val="0"/>
                        </a:spcAft>
                      </a:pPr>
                      <a:r>
                        <a:rPr lang="en-US" sz="800" b="0" cap="none" spc="0">
                          <a:solidFill>
                            <a:schemeClr val="tx1"/>
                          </a:solidFill>
                          <a:effectLst/>
                        </a:rPr>
                        <a:t>Bloodborne/Airborne/Droplet</a:t>
                      </a:r>
                      <a:endParaRPr lang="en-US" sz="800" b="0"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lnL>
                    <a:lnR w="12700" cmpd="sng">
                      <a:noFill/>
                    </a:lnR>
                    <a:lnT w="28575" cap="flat" cmpd="sng" algn="ctr">
                      <a:solidFill>
                        <a:schemeClr val="tx1"/>
                      </a:solidFill>
                      <a:prstDash val="solid"/>
                    </a:lnT>
                    <a:lnB w="38100" cmpd="sng">
                      <a:noFill/>
                    </a:lnB>
                    <a:noFill/>
                  </a:tcPr>
                </a:tc>
                <a:tc>
                  <a:txBody>
                    <a:bodyPr/>
                    <a:lstStyle/>
                    <a:p>
                      <a:pPr marL="0" marR="0" algn="l">
                        <a:spcBef>
                          <a:spcPts val="0"/>
                        </a:spcBef>
                        <a:spcAft>
                          <a:spcPts val="0"/>
                        </a:spcAft>
                      </a:pPr>
                      <a:r>
                        <a:rPr lang="en-US" sz="800" b="0" cap="none" spc="0">
                          <a:solidFill>
                            <a:schemeClr val="tx1"/>
                          </a:solidFill>
                          <a:effectLst/>
                        </a:rPr>
                        <a:t>OSHA Bloodborne Pathogens &amp; TB</a:t>
                      </a:r>
                      <a:endParaRPr lang="en-US" sz="800" b="0"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854590736"/>
                  </a:ext>
                </a:extLst>
              </a:tr>
              <a:tr h="445636">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Requires a liaison person for exposures (designated officer)- 24/7</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States a person should be charged with program management</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601066753"/>
                  </a:ext>
                </a:extLst>
              </a:tr>
              <a:tr h="445636">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Sets up a step-by-step process for hospitals and departments to follow</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States compliance is “performance-based” does not give a set process</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38265743"/>
                  </a:ext>
                </a:extLst>
              </a:tr>
              <a:tr h="327475">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Gives coverage to volunteers</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No clear coverage for volunteers</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846540846"/>
                  </a:ext>
                </a:extLst>
              </a:tr>
              <a:tr h="445636">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Covers all emergency response employees in all states</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Does not give coverage in states that do not have their own state OSHA Plan</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30325880"/>
                  </a:ext>
                </a:extLst>
              </a:tr>
              <a:tr h="445636">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Gives set time frames for medical facilities to turn test results around</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Does not give set time frames- refers to CDC guidelines</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942524471"/>
                  </a:ext>
                </a:extLst>
              </a:tr>
              <a:tr h="681958">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Requires medical facilities to notify emergency response employees if they transported a person suspect or confirmed for airborne &amp; droplet transmitted diseases</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 Not noted by OSHA </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269463400"/>
                  </a:ext>
                </a:extLst>
              </a:tr>
              <a:tr h="445636">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Gives an administrative process for medical facility non-compliance</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No administrative process</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7344898"/>
                  </a:ext>
                </a:extLst>
              </a:tr>
              <a:tr h="563797">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States medical examiner responsibilities for testing deceased persons if an exposure occurred</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Not addressed</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76080088"/>
                  </a:ext>
                </a:extLst>
              </a:tr>
              <a:tr h="445636">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States Designated officer makes the first call on an exposure</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Not addressed</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783509315"/>
                  </a:ext>
                </a:extLst>
              </a:tr>
              <a:tr h="445636">
                <a:tc>
                  <a:txBody>
                    <a:bodyPr/>
                    <a:lstStyle/>
                    <a:p>
                      <a:pPr marL="0" marR="0">
                        <a:spcBef>
                          <a:spcPts val="0"/>
                        </a:spcBef>
                        <a:spcAft>
                          <a:spcPts val="0"/>
                        </a:spcAft>
                      </a:pPr>
                      <a:r>
                        <a:rPr lang="en-US" sz="800" b="1" cap="none" spc="0">
                          <a:solidFill>
                            <a:schemeClr val="tx1"/>
                          </a:solidFill>
                          <a:effectLst/>
                        </a:rPr>
                        <a:t> </a:t>
                      </a:r>
                    </a:p>
                    <a:p>
                      <a:pPr marL="0" marR="0">
                        <a:spcBef>
                          <a:spcPts val="0"/>
                        </a:spcBef>
                        <a:spcAft>
                          <a:spcPts val="0"/>
                        </a:spcAft>
                      </a:pPr>
                      <a:r>
                        <a:rPr lang="en-US" sz="800" b="1" cap="none" spc="0">
                          <a:solidFill>
                            <a:schemeClr val="tx1"/>
                          </a:solidFill>
                          <a:effectLst/>
                        </a:rPr>
                        <a:t>States medical facilities have responsibility to test the source</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ap="flat" cmpd="sng" algn="ctr">
                      <a:solidFill>
                        <a:schemeClr val="tx1"/>
                      </a:solidFill>
                      <a:prstDash val="solid"/>
                    </a:lnB>
                    <a:solidFill>
                      <a:schemeClr val="bg1">
                        <a:lumMod val="95000"/>
                      </a:schemeClr>
                    </a:solid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Not as clear  </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noFill/>
                      <a:prstDash val="solid"/>
                    </a:lnT>
                    <a:lnB w="12700" cap="flat" cmpd="sng" algn="ctr">
                      <a:solidFill>
                        <a:schemeClr val="tx1"/>
                      </a:solidFill>
                      <a:prstDash val="solid"/>
                    </a:lnB>
                    <a:solidFill>
                      <a:schemeClr val="bg1">
                        <a:lumMod val="95000"/>
                      </a:schemeClr>
                    </a:solidFill>
                  </a:tcPr>
                </a:tc>
                <a:extLst>
                  <a:ext uri="{0D108BD9-81ED-4DB2-BD59-A6C34878D82A}">
                    <a16:rowId xmlns:a16="http://schemas.microsoft.com/office/drawing/2014/main" val="34679534"/>
                  </a:ext>
                </a:extLst>
              </a:tr>
              <a:tr h="445636">
                <a:tc>
                  <a:txBody>
                    <a:bodyPr/>
                    <a:lstStyle/>
                    <a:p>
                      <a:pPr marL="0" marR="0">
                        <a:spcBef>
                          <a:spcPts val="0"/>
                        </a:spcBef>
                        <a:spcAft>
                          <a:spcPts val="0"/>
                        </a:spcAft>
                      </a:pPr>
                      <a:r>
                        <a:rPr lang="en-US" sz="800" b="1" cap="none" spc="0">
                          <a:solidFill>
                            <a:schemeClr val="tx1"/>
                          </a:solidFill>
                          <a:effectLst/>
                        </a:rPr>
                        <a:t>Requires hospitals notify the DICO regarding airborne &amp; droplet transmitted diseases</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pPr marL="0" marR="0" algn="l">
                        <a:spcBef>
                          <a:spcPts val="0"/>
                        </a:spcBef>
                        <a:spcAft>
                          <a:spcPts val="0"/>
                        </a:spcAft>
                      </a:pPr>
                      <a:r>
                        <a:rPr lang="en-US" sz="800" b="1" cap="none" spc="0">
                          <a:solidFill>
                            <a:schemeClr val="tx1"/>
                          </a:solidFill>
                          <a:effectLst/>
                        </a:rPr>
                        <a:t> </a:t>
                      </a:r>
                    </a:p>
                    <a:p>
                      <a:pPr marL="0" marR="0" algn="l">
                        <a:spcBef>
                          <a:spcPts val="0"/>
                        </a:spcBef>
                        <a:spcAft>
                          <a:spcPts val="0"/>
                        </a:spcAft>
                      </a:pPr>
                      <a:r>
                        <a:rPr lang="en-US" sz="800" b="1" cap="none" spc="0">
                          <a:solidFill>
                            <a:schemeClr val="tx1"/>
                          </a:solidFill>
                          <a:effectLst/>
                        </a:rPr>
                        <a:t>Only addresses HIV, HBV, HCV, Syphilis</a:t>
                      </a:r>
                    </a:p>
                    <a:p>
                      <a:pPr marL="0" marR="0" algn="l">
                        <a:spcBef>
                          <a:spcPts val="0"/>
                        </a:spcBef>
                        <a:spcAft>
                          <a:spcPts val="0"/>
                        </a:spcAft>
                      </a:pPr>
                      <a:r>
                        <a:rPr lang="en-US" sz="800" b="1" cap="none" spc="0">
                          <a:solidFill>
                            <a:schemeClr val="tx1"/>
                          </a:solidFill>
                          <a:effectLst/>
                        </a:rPr>
                        <a:t>And TB </a:t>
                      </a:r>
                      <a:endParaRPr lang="en-US" sz="800" b="1" cap="none" spc="0">
                        <a:solidFill>
                          <a:schemeClr val="tx1"/>
                        </a:solidFill>
                        <a:effectLst/>
                        <a:latin typeface="Times New Roman" panose="02020603050405020304" pitchFamily="18" charset="0"/>
                        <a:ea typeface="Times New Roman" panose="02020603050405020304" pitchFamily="18" charset="0"/>
                      </a:endParaRPr>
                    </a:p>
                  </a:txBody>
                  <a:tcPr marL="24735" marR="24735" marT="35448" marB="35448">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275463103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B2B3942-527D-83F2-9496-8DD5E0FD9303}"/>
              </a:ext>
            </a:extLst>
          </p:cNvPr>
          <p:cNvSpPr>
            <a:spLocks noGrp="1"/>
          </p:cNvSpPr>
          <p:nvPr>
            <p:ph type="title"/>
          </p:nvPr>
        </p:nvSpPr>
        <p:spPr>
          <a:xfrm>
            <a:off x="1153618" y="1239927"/>
            <a:ext cx="4008586" cy="4680583"/>
          </a:xfrm>
        </p:spPr>
        <p:txBody>
          <a:bodyPr anchor="ctr">
            <a:normAutofit/>
          </a:bodyPr>
          <a:lstStyle/>
          <a:p>
            <a:r>
              <a:rPr lang="en-US" sz="5200" dirty="0"/>
              <a:t>OSHA – Enforcement CDC Guidelines</a:t>
            </a:r>
          </a:p>
        </p:txBody>
      </p:sp>
      <p:sp>
        <p:nvSpPr>
          <p:cNvPr id="6" name="Content Placeholder 5">
            <a:extLst>
              <a:ext uri="{FF2B5EF4-FFF2-40B4-BE49-F238E27FC236}">
                <a16:creationId xmlns:a16="http://schemas.microsoft.com/office/drawing/2014/main" id="{4CD8B558-9DB5-EE19-B699-2EBBC487BB9C}"/>
              </a:ext>
            </a:extLst>
          </p:cNvPr>
          <p:cNvSpPr>
            <a:spLocks noGrp="1"/>
          </p:cNvSpPr>
          <p:nvPr>
            <p:ph idx="1"/>
          </p:nvPr>
        </p:nvSpPr>
        <p:spPr>
          <a:xfrm>
            <a:off x="6291923" y="1239927"/>
            <a:ext cx="4971824" cy="4680583"/>
          </a:xfrm>
        </p:spPr>
        <p:txBody>
          <a:bodyPr anchor="ctr">
            <a:normAutofit/>
          </a:bodyPr>
          <a:lstStyle/>
          <a:p>
            <a:endParaRPr lang="en-US" sz="2000" dirty="0"/>
          </a:p>
          <a:p>
            <a:endParaRPr lang="en-US" sz="2000" dirty="0"/>
          </a:p>
          <a:p>
            <a:r>
              <a:rPr lang="en-US" sz="2400" dirty="0"/>
              <a:t>Post Exposure</a:t>
            </a:r>
          </a:p>
          <a:p>
            <a:r>
              <a:rPr lang="en-US" sz="2400" dirty="0"/>
              <a:t>Tuberculosis Guidelines</a:t>
            </a:r>
          </a:p>
          <a:p>
            <a:r>
              <a:rPr lang="en-US" sz="2400" dirty="0"/>
              <a:t>Work Restriction Guidelines</a:t>
            </a:r>
          </a:p>
          <a:p>
            <a:r>
              <a:rPr lang="en-US" sz="2400" dirty="0"/>
              <a:t>Immunization/vaccination Guidelines</a:t>
            </a:r>
          </a:p>
          <a:p>
            <a:endParaRPr lang="en-US" sz="2000" dirty="0"/>
          </a:p>
        </p:txBody>
      </p:sp>
      <p:sp>
        <p:nvSpPr>
          <p:cNvPr id="2" name="Slide Number Placeholder 1">
            <a:extLst>
              <a:ext uri="{FF2B5EF4-FFF2-40B4-BE49-F238E27FC236}">
                <a16:creationId xmlns:a16="http://schemas.microsoft.com/office/drawing/2014/main" id="{023FEAFA-9BAF-271C-FE40-ABBB5FAD7CB9}"/>
              </a:ext>
            </a:extLst>
          </p:cNvPr>
          <p:cNvSpPr>
            <a:spLocks noGrp="1"/>
          </p:cNvSpPr>
          <p:nvPr>
            <p:ph type="sldNum" sz="quarter" idx="12"/>
          </p:nvPr>
        </p:nvSpPr>
        <p:spPr/>
        <p:txBody>
          <a:bodyPr/>
          <a:lstStyle/>
          <a:p>
            <a:fld id="{4EC85289-3FE1-4C3D-AACD-0B17DFE1C0EB}" type="slidenum">
              <a:rPr lang="en-US" smtClean="0"/>
              <a:t>18</a:t>
            </a:fld>
            <a:endParaRPr lang="en-US"/>
          </a:p>
        </p:txBody>
      </p:sp>
    </p:spTree>
    <p:extLst>
      <p:ext uri="{BB962C8B-B14F-4D97-AF65-F5344CB8AC3E}">
        <p14:creationId xmlns:p14="http://schemas.microsoft.com/office/powerpoint/2010/main" val="201593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152" name="Rectangle 1030151">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154" name="Group 103015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30155" name="Rectangle 103015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156" name="Rectangle 103015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0158" name="Rectangle 103015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145" name="Title 1"/>
          <p:cNvSpPr>
            <a:spLocks noGrp="1"/>
          </p:cNvSpPr>
          <p:nvPr>
            <p:ph type="title"/>
          </p:nvPr>
        </p:nvSpPr>
        <p:spPr>
          <a:xfrm>
            <a:off x="1282963" y="1238080"/>
            <a:ext cx="9849751" cy="1349671"/>
          </a:xfrm>
        </p:spPr>
        <p:txBody>
          <a:bodyPr anchor="b">
            <a:normAutofit/>
          </a:bodyPr>
          <a:lstStyle/>
          <a:p>
            <a:pPr eaLnBrk="1" hangingPunct="1"/>
            <a:r>
              <a:rPr lang="en-US" sz="5400"/>
              <a:t>General Duty Clause – Section 5</a:t>
            </a:r>
          </a:p>
        </p:txBody>
      </p:sp>
      <p:sp>
        <p:nvSpPr>
          <p:cNvPr id="4" name="Slide Number Placeholder 3"/>
          <p:cNvSpPr>
            <a:spLocks noGrp="1"/>
          </p:cNvSpPr>
          <p:nvPr>
            <p:ph type="sldNum" sz="quarter" idx="12"/>
          </p:nvPr>
        </p:nvSpPr>
        <p:spPr>
          <a:xfrm>
            <a:off x="8610600" y="6492240"/>
            <a:ext cx="2522114" cy="365125"/>
          </a:xfrm>
        </p:spPr>
        <p:txBody>
          <a:bodyPr>
            <a:normAutofit/>
          </a:bodyPr>
          <a:lstStyle/>
          <a:p>
            <a:pPr>
              <a:spcAft>
                <a:spcPts val="600"/>
              </a:spcAft>
              <a:defRPr/>
            </a:pPr>
            <a:fld id="{7004C52B-BF2D-45E3-91CA-37165A274BF5}" type="slidenum">
              <a:rPr lang="en-US"/>
              <a:pPr>
                <a:spcAft>
                  <a:spcPts val="600"/>
                </a:spcAft>
                <a:defRPr/>
              </a:pPr>
              <a:t>19</a:t>
            </a:fld>
            <a:endParaRPr lang="en-US"/>
          </a:p>
        </p:txBody>
      </p:sp>
      <p:graphicFrame>
        <p:nvGraphicFramePr>
          <p:cNvPr id="1030148" name="Content Placeholder 2">
            <a:extLst>
              <a:ext uri="{FF2B5EF4-FFF2-40B4-BE49-F238E27FC236}">
                <a16:creationId xmlns:a16="http://schemas.microsoft.com/office/drawing/2014/main" id="{1DBC9B34-7931-C4B9-9AEF-3B75CF4250F0}"/>
              </a:ext>
            </a:extLst>
          </p:cNvPr>
          <p:cNvGraphicFramePr>
            <a:graphicFrameLocks noGrp="1"/>
          </p:cNvGraphicFramePr>
          <p:nvPr>
            <p:ph idx="1"/>
            <p:extLst>
              <p:ext uri="{D42A27DB-BD31-4B8C-83A1-F6EECF244321}">
                <p14:modId xmlns:p14="http://schemas.microsoft.com/office/powerpoint/2010/main" val="3446847911"/>
              </p:ext>
            </p:extLst>
          </p:nvPr>
        </p:nvGraphicFramePr>
        <p:xfrm>
          <a:off x="1284626" y="2902912"/>
          <a:ext cx="9848088" cy="3100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2A441-305F-90F9-64CF-9AC31DA1A2A0}"/>
              </a:ext>
            </a:extLst>
          </p:cNvPr>
          <p:cNvSpPr>
            <a:spLocks noGrp="1"/>
          </p:cNvSpPr>
          <p:nvPr>
            <p:ph type="title"/>
          </p:nvPr>
        </p:nvSpPr>
        <p:spPr>
          <a:xfrm>
            <a:off x="1153618" y="1239927"/>
            <a:ext cx="4008586" cy="4680583"/>
          </a:xfrm>
        </p:spPr>
        <p:txBody>
          <a:bodyPr anchor="ctr">
            <a:normAutofit/>
          </a:bodyPr>
          <a:lstStyle/>
          <a:p>
            <a:r>
              <a:rPr lang="en-US" sz="5200" dirty="0"/>
              <a:t>Objectives</a:t>
            </a:r>
          </a:p>
        </p:txBody>
      </p:sp>
      <p:sp>
        <p:nvSpPr>
          <p:cNvPr id="3" name="Content Placeholder 2">
            <a:extLst>
              <a:ext uri="{FF2B5EF4-FFF2-40B4-BE49-F238E27FC236}">
                <a16:creationId xmlns:a16="http://schemas.microsoft.com/office/drawing/2014/main" id="{677B4EEE-D783-2E40-EA30-813031201BC9}"/>
              </a:ext>
            </a:extLst>
          </p:cNvPr>
          <p:cNvSpPr>
            <a:spLocks noGrp="1"/>
          </p:cNvSpPr>
          <p:nvPr>
            <p:ph idx="1"/>
          </p:nvPr>
        </p:nvSpPr>
        <p:spPr>
          <a:xfrm>
            <a:off x="6291923" y="1239927"/>
            <a:ext cx="4971824" cy="4680583"/>
          </a:xfrm>
        </p:spPr>
        <p:txBody>
          <a:bodyPr anchor="ctr">
            <a:normAutofit lnSpcReduction="10000"/>
          </a:bodyPr>
          <a:lstStyle/>
          <a:p>
            <a:pPr marL="0" indent="0">
              <a:buNone/>
            </a:pPr>
            <a:endParaRPr lang="en-US" sz="1700" dirty="0"/>
          </a:p>
          <a:p>
            <a:endParaRPr lang="en-US" sz="1700" dirty="0"/>
          </a:p>
          <a:p>
            <a:r>
              <a:rPr lang="en-US" sz="2000" dirty="0"/>
              <a:t>Review Laws and regulations that govern the medical follow up process</a:t>
            </a:r>
          </a:p>
          <a:p>
            <a:r>
              <a:rPr lang="en-US" sz="2000" dirty="0"/>
              <a:t>Identify The Role of Your Designated Infection Control Officer</a:t>
            </a:r>
          </a:p>
          <a:p>
            <a:r>
              <a:rPr lang="en-US" sz="2000" dirty="0"/>
              <a:t>Cite the role of the medical facility in post exposure medical follow up</a:t>
            </a:r>
          </a:p>
          <a:p>
            <a:r>
              <a:rPr lang="en-US" sz="2000" dirty="0"/>
              <a:t>List the departments responsibilities in Post Exposure follow up</a:t>
            </a:r>
          </a:p>
          <a:p>
            <a:r>
              <a:rPr lang="en-US" sz="2000" dirty="0"/>
              <a:t>Understand YOUR role in post exposure medical follow up</a:t>
            </a:r>
          </a:p>
          <a:p>
            <a:r>
              <a:rPr lang="en-US" sz="2000" dirty="0"/>
              <a:t>Clarify an exposure event</a:t>
            </a:r>
          </a:p>
          <a:p>
            <a:r>
              <a:rPr lang="en-US" sz="2000" dirty="0"/>
              <a:t>Understand the formula for infection</a:t>
            </a:r>
          </a:p>
          <a:p>
            <a:endParaRPr lang="en-US" sz="1700" dirty="0"/>
          </a:p>
        </p:txBody>
      </p:sp>
      <p:sp>
        <p:nvSpPr>
          <p:cNvPr id="4" name="Slide Number Placeholder 3">
            <a:extLst>
              <a:ext uri="{FF2B5EF4-FFF2-40B4-BE49-F238E27FC236}">
                <a16:creationId xmlns:a16="http://schemas.microsoft.com/office/drawing/2014/main" id="{09F424EA-3AF3-2BC3-A736-0629A6C9FC47}"/>
              </a:ext>
            </a:extLst>
          </p:cNvPr>
          <p:cNvSpPr>
            <a:spLocks noGrp="1"/>
          </p:cNvSpPr>
          <p:nvPr>
            <p:ph type="sldNum" sz="quarter" idx="12"/>
          </p:nvPr>
        </p:nvSpPr>
        <p:spPr/>
        <p:txBody>
          <a:bodyPr/>
          <a:lstStyle/>
          <a:p>
            <a:fld id="{4EC85289-3FE1-4C3D-AACD-0B17DFE1C0EB}" type="slidenum">
              <a:rPr lang="en-US" smtClean="0"/>
              <a:t>2</a:t>
            </a:fld>
            <a:endParaRPr lang="en-US"/>
          </a:p>
        </p:txBody>
      </p:sp>
    </p:spTree>
    <p:extLst>
      <p:ext uri="{BB962C8B-B14F-4D97-AF65-F5344CB8AC3E}">
        <p14:creationId xmlns:p14="http://schemas.microsoft.com/office/powerpoint/2010/main" val="386163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748DF-2E03-13A6-77D2-398BFDFD6668}"/>
              </a:ext>
            </a:extLst>
          </p:cNvPr>
          <p:cNvSpPr>
            <a:spLocks noGrp="1"/>
          </p:cNvSpPr>
          <p:nvPr>
            <p:ph type="title"/>
          </p:nvPr>
        </p:nvSpPr>
        <p:spPr>
          <a:xfrm>
            <a:off x="1282963" y="1238080"/>
            <a:ext cx="9849751" cy="1349671"/>
          </a:xfrm>
        </p:spPr>
        <p:txBody>
          <a:bodyPr anchor="b">
            <a:normAutofit/>
          </a:bodyPr>
          <a:lstStyle/>
          <a:p>
            <a:r>
              <a:rPr lang="en-US" sz="5400" dirty="0"/>
              <a:t>DICO Responsibility</a:t>
            </a:r>
          </a:p>
        </p:txBody>
      </p:sp>
      <p:sp>
        <p:nvSpPr>
          <p:cNvPr id="3" name="Content Placeholder 2">
            <a:extLst>
              <a:ext uri="{FF2B5EF4-FFF2-40B4-BE49-F238E27FC236}">
                <a16:creationId xmlns:a16="http://schemas.microsoft.com/office/drawing/2014/main" id="{C9A904AC-57F1-BAD7-4AAD-39E6A92F1812}"/>
              </a:ext>
            </a:extLst>
          </p:cNvPr>
          <p:cNvSpPr>
            <a:spLocks noGrp="1"/>
          </p:cNvSpPr>
          <p:nvPr>
            <p:ph idx="1"/>
          </p:nvPr>
        </p:nvSpPr>
        <p:spPr>
          <a:xfrm>
            <a:off x="1289304" y="2902913"/>
            <a:ext cx="9849751" cy="2250112"/>
          </a:xfrm>
        </p:spPr>
        <p:txBody>
          <a:bodyPr anchor="ctr">
            <a:normAutofit lnSpcReduction="10000"/>
          </a:bodyPr>
          <a:lstStyle/>
          <a:p>
            <a:endParaRPr lang="en-US" sz="2000" dirty="0"/>
          </a:p>
          <a:p>
            <a:r>
              <a:rPr lang="en-US" sz="2400" dirty="0"/>
              <a:t>Represents the department and the employee to ensure that an exposed employee receives  -</a:t>
            </a:r>
          </a:p>
          <a:p>
            <a:endParaRPr lang="en-US" sz="2400" dirty="0"/>
          </a:p>
          <a:p>
            <a:pPr lvl="2"/>
            <a:r>
              <a:rPr lang="en-US" sz="2400" dirty="0"/>
              <a:t>Proper post exposure medical care</a:t>
            </a:r>
          </a:p>
          <a:p>
            <a:pPr lvl="2"/>
            <a:r>
              <a:rPr lang="en-US" sz="2400" dirty="0"/>
              <a:t>Proper Counseling</a:t>
            </a:r>
          </a:p>
        </p:txBody>
      </p:sp>
      <p:sp>
        <p:nvSpPr>
          <p:cNvPr id="4" name="Slide Number Placeholder 3">
            <a:extLst>
              <a:ext uri="{FF2B5EF4-FFF2-40B4-BE49-F238E27FC236}">
                <a16:creationId xmlns:a16="http://schemas.microsoft.com/office/drawing/2014/main" id="{FCC1E5B6-7CB0-E6AD-AF35-0A245EEBAA59}"/>
              </a:ext>
            </a:extLst>
          </p:cNvPr>
          <p:cNvSpPr>
            <a:spLocks noGrp="1"/>
          </p:cNvSpPr>
          <p:nvPr>
            <p:ph type="sldNum" sz="quarter" idx="12"/>
          </p:nvPr>
        </p:nvSpPr>
        <p:spPr/>
        <p:txBody>
          <a:bodyPr/>
          <a:lstStyle/>
          <a:p>
            <a:fld id="{4EC85289-3FE1-4C3D-AACD-0B17DFE1C0EB}" type="slidenum">
              <a:rPr lang="en-US" smtClean="0"/>
              <a:t>20</a:t>
            </a:fld>
            <a:endParaRPr lang="en-US"/>
          </a:p>
        </p:txBody>
      </p:sp>
    </p:spTree>
    <p:extLst>
      <p:ext uri="{BB962C8B-B14F-4D97-AF65-F5344CB8AC3E}">
        <p14:creationId xmlns:p14="http://schemas.microsoft.com/office/powerpoint/2010/main" val="220216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FEBD25-F928-C940-6371-26ECDD90323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Selection of the Medica Care Provider</a:t>
            </a:r>
          </a:p>
        </p:txBody>
      </p:sp>
      <p:sp>
        <p:nvSpPr>
          <p:cNvPr id="5" name="Text Placeholder 4">
            <a:extLst>
              <a:ext uri="{FF2B5EF4-FFF2-40B4-BE49-F238E27FC236}">
                <a16:creationId xmlns:a16="http://schemas.microsoft.com/office/drawing/2014/main" id="{6305A68E-F834-13CF-89C3-076131903758}"/>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4AB0369-AEA0-22F5-E680-57589CBBA973}"/>
              </a:ext>
            </a:extLst>
          </p:cNvPr>
          <p:cNvSpPr>
            <a:spLocks noGrp="1"/>
          </p:cNvSpPr>
          <p:nvPr>
            <p:ph type="sldNum" sz="quarter" idx="12"/>
          </p:nvPr>
        </p:nvSpPr>
        <p:spPr/>
        <p:txBody>
          <a:bodyPr/>
          <a:lstStyle/>
          <a:p>
            <a:fld id="{4EC85289-3FE1-4C3D-AACD-0B17DFE1C0EB}" type="slidenum">
              <a:rPr lang="en-US" smtClean="0"/>
              <a:t>21</a:t>
            </a:fld>
            <a:endParaRPr lang="en-US"/>
          </a:p>
        </p:txBody>
      </p:sp>
    </p:spTree>
    <p:extLst>
      <p:ext uri="{BB962C8B-B14F-4D97-AF65-F5344CB8AC3E}">
        <p14:creationId xmlns:p14="http://schemas.microsoft.com/office/powerpoint/2010/main" val="209547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4071" name="Rectangle 98407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065" name="Title 5"/>
          <p:cNvSpPr>
            <a:spLocks noGrp="1"/>
          </p:cNvSpPr>
          <p:nvPr>
            <p:ph type="title"/>
          </p:nvPr>
        </p:nvSpPr>
        <p:spPr>
          <a:xfrm>
            <a:off x="808638" y="386930"/>
            <a:ext cx="9236700" cy="1188950"/>
          </a:xfrm>
        </p:spPr>
        <p:txBody>
          <a:bodyPr anchor="b">
            <a:normAutofit/>
          </a:bodyPr>
          <a:lstStyle/>
          <a:p>
            <a:r>
              <a:rPr lang="en-US" sz="3800"/>
              <a:t>Selection of medical care provider</a:t>
            </a:r>
            <a:br>
              <a:rPr lang="en-US" sz="3800"/>
            </a:br>
            <a:r>
              <a:rPr lang="en-US" sz="3800"/>
              <a:t>Work with Administration</a:t>
            </a:r>
          </a:p>
        </p:txBody>
      </p:sp>
      <p:grpSp>
        <p:nvGrpSpPr>
          <p:cNvPr id="984073" name="Group 98407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84074" name="Rectangle 98407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075" name="Rectangle 98407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4077" name="Rectangle 9840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066" name="Content Placeholder 6"/>
          <p:cNvSpPr>
            <a:spLocks noGrp="1"/>
          </p:cNvSpPr>
          <p:nvPr>
            <p:ph idx="1"/>
          </p:nvPr>
        </p:nvSpPr>
        <p:spPr>
          <a:xfrm>
            <a:off x="793660" y="2599510"/>
            <a:ext cx="10143668" cy="2553516"/>
          </a:xfrm>
        </p:spPr>
        <p:txBody>
          <a:bodyPr anchor="ctr">
            <a:normAutofit/>
          </a:bodyPr>
          <a:lstStyle/>
          <a:p>
            <a:pPr eaLnBrk="1" hangingPunct="1"/>
            <a:endParaRPr lang="en-US" sz="2400" dirty="0"/>
          </a:p>
          <a:p>
            <a:pPr lvl="1" eaLnBrk="1" hangingPunct="1"/>
            <a:endParaRPr lang="en-US" dirty="0"/>
          </a:p>
          <a:p>
            <a:pPr lvl="1" eaLnBrk="1" hangingPunct="1"/>
            <a:r>
              <a:rPr lang="en-US" sz="2800" dirty="0"/>
              <a:t>Occupational Medicine</a:t>
            </a:r>
          </a:p>
          <a:p>
            <a:pPr lvl="1" eaLnBrk="1" hangingPunct="1"/>
            <a:r>
              <a:rPr lang="en-US" sz="2800" dirty="0"/>
              <a:t>Infectious Disease Physician</a:t>
            </a:r>
          </a:p>
          <a:p>
            <a:pPr lvl="1" eaLnBrk="1" hangingPunct="1"/>
            <a:r>
              <a:rPr lang="en-US" sz="2800" dirty="0"/>
              <a:t>Emergency Department</a:t>
            </a:r>
          </a:p>
          <a:p>
            <a:pPr lvl="1" eaLnBrk="1" hangingPunct="1"/>
            <a:endParaRPr lang="en-US" dirty="0"/>
          </a:p>
        </p:txBody>
      </p:sp>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defRPr/>
            </a:pPr>
            <a:fld id="{62A3794C-8CA8-42C7-B4FA-D7827AF9E5BB}" type="slidenum">
              <a:rPr lang="en-US"/>
              <a:pPr>
                <a:spcAft>
                  <a:spcPts val="600"/>
                </a:spcAft>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6121" name="Rectangle 986120">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6123" name="Group 98612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986124" name="Rectangle 986123">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125" name="Rectangle 986124">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6127" name="Rectangle 9861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113" name="Title 1"/>
          <p:cNvSpPr>
            <a:spLocks noGrp="1"/>
          </p:cNvSpPr>
          <p:nvPr>
            <p:ph type="title"/>
          </p:nvPr>
        </p:nvSpPr>
        <p:spPr>
          <a:xfrm>
            <a:off x="1099425" y="1238081"/>
            <a:ext cx="4709345" cy="962953"/>
          </a:xfrm>
        </p:spPr>
        <p:txBody>
          <a:bodyPr anchor="b">
            <a:normAutofit/>
          </a:bodyPr>
          <a:lstStyle/>
          <a:p>
            <a:pPr eaLnBrk="1" hangingPunct="1"/>
            <a:r>
              <a:rPr lang="en-US" sz="3500"/>
              <a:t>Emergency Department</a:t>
            </a:r>
          </a:p>
        </p:txBody>
      </p:sp>
      <p:sp>
        <p:nvSpPr>
          <p:cNvPr id="986129" name="Rectangle 98612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114" name="Content Placeholder 2"/>
          <p:cNvSpPr>
            <a:spLocks noGrp="1"/>
          </p:cNvSpPr>
          <p:nvPr>
            <p:ph idx="1"/>
          </p:nvPr>
        </p:nvSpPr>
        <p:spPr>
          <a:xfrm>
            <a:off x="1100736" y="2508105"/>
            <a:ext cx="4709345" cy="2838849"/>
          </a:xfrm>
        </p:spPr>
        <p:txBody>
          <a:bodyPr anchor="ctr">
            <a:normAutofit lnSpcReduction="10000"/>
          </a:bodyPr>
          <a:lstStyle/>
          <a:p>
            <a:pPr eaLnBrk="1" hangingPunct="1">
              <a:buFont typeface="Wingdings" pitchFamily="2" charset="2"/>
              <a:buNone/>
            </a:pPr>
            <a:endParaRPr lang="en-US" sz="2000" dirty="0"/>
          </a:p>
          <a:p>
            <a:pPr eaLnBrk="1" hangingPunct="1"/>
            <a:r>
              <a:rPr lang="en-US" sz="2400" dirty="0"/>
              <a:t>Open 24/7</a:t>
            </a:r>
          </a:p>
          <a:p>
            <a:pPr eaLnBrk="1" hangingPunct="1"/>
            <a:r>
              <a:rPr lang="en-US" sz="2400" dirty="0"/>
              <a:t>Wait time</a:t>
            </a:r>
          </a:p>
          <a:p>
            <a:pPr eaLnBrk="1" hangingPunct="1"/>
            <a:r>
              <a:rPr lang="en-US" sz="2400" dirty="0"/>
              <a:t>Cost- high mark up</a:t>
            </a:r>
          </a:p>
          <a:p>
            <a:pPr eaLnBrk="1" hangingPunct="1"/>
            <a:r>
              <a:rPr lang="en-US" sz="2400" dirty="0"/>
              <a:t>No training</a:t>
            </a:r>
          </a:p>
          <a:p>
            <a:pPr eaLnBrk="1" hangingPunct="1"/>
            <a:r>
              <a:rPr lang="en-US" sz="2400" dirty="0"/>
              <a:t>Counseling (usually no time or training</a:t>
            </a:r>
            <a:r>
              <a:rPr lang="en-US" sz="2000" dirty="0"/>
              <a:t>)</a:t>
            </a:r>
          </a:p>
        </p:txBody>
      </p:sp>
      <p:pic>
        <p:nvPicPr>
          <p:cNvPr id="986116" name="Picture 2" descr="C:\Users\Jim\AppData\Local\Microsoft\Windows\Temporary Internet Files\Content.IE5\PMR3FCF0\MP900442422[1].jpg"/>
          <p:cNvPicPr>
            <a:picLocks noChangeAspect="1" noChangeArrowheads="1"/>
          </p:cNvPicPr>
          <p:nvPr/>
        </p:nvPicPr>
        <p:blipFill>
          <a:blip r:embed="rId2" cstate="print"/>
          <a:srcRect l="16120" r="13677"/>
          <a:stretch/>
        </p:blipFill>
        <p:spPr bwMode="auto">
          <a:xfrm>
            <a:off x="6538366" y="1383738"/>
            <a:ext cx="4929098" cy="4756870"/>
          </a:xfrm>
          <a:prstGeom prst="rect">
            <a:avLst/>
          </a:prstGeom>
          <a:noFill/>
        </p:spPr>
      </p:pic>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D18006AC-8245-49D8-9D07-A2706D9D3734}" type="slidenum">
              <a:rPr lang="en-US"/>
              <a:pPr>
                <a:spcAft>
                  <a:spcPts val="600"/>
                </a:spcAft>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5" name="Rectangle 14">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27C43AA-EFC2-A0A7-42E6-CCC8585AEAB5}"/>
              </a:ext>
            </a:extLst>
          </p:cNvPr>
          <p:cNvSpPr>
            <a:spLocks noGrp="1"/>
          </p:cNvSpPr>
          <p:nvPr>
            <p:ph type="title"/>
          </p:nvPr>
        </p:nvSpPr>
        <p:spPr>
          <a:xfrm>
            <a:off x="1153618" y="1239927"/>
            <a:ext cx="4008586" cy="4680583"/>
          </a:xfrm>
        </p:spPr>
        <p:txBody>
          <a:bodyPr vert="horz" lIns="91440" tIns="45720" rIns="91440" bIns="45720" rtlCol="0" anchor="ctr">
            <a:normAutofit/>
          </a:bodyPr>
          <a:lstStyle/>
          <a:p>
            <a:r>
              <a:rPr lang="en-US" sz="5200" b="1" kern="1200" dirty="0">
                <a:solidFill>
                  <a:schemeClr val="tx1"/>
                </a:solidFill>
                <a:latin typeface="+mj-lt"/>
                <a:ea typeface="+mj-ea"/>
                <a:cs typeface="+mj-cs"/>
              </a:rPr>
              <a:t>Average Cost for ED Use - 2024</a:t>
            </a:r>
          </a:p>
        </p:txBody>
      </p:sp>
      <p:sp>
        <p:nvSpPr>
          <p:cNvPr id="7" name="TextBox 6">
            <a:extLst>
              <a:ext uri="{FF2B5EF4-FFF2-40B4-BE49-F238E27FC236}">
                <a16:creationId xmlns:a16="http://schemas.microsoft.com/office/drawing/2014/main" id="{6229E921-5086-8646-F3BF-FE369C396CA5}"/>
              </a:ext>
            </a:extLst>
          </p:cNvPr>
          <p:cNvSpPr txBox="1"/>
          <p:nvPr/>
        </p:nvSpPr>
        <p:spPr>
          <a:xfrm>
            <a:off x="6291923" y="1239927"/>
            <a:ext cx="4971824" cy="468058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 </a:t>
            </a:r>
            <a:r>
              <a:rPr lang="en-US" sz="2400" dirty="0"/>
              <a:t>Triage Fee</a:t>
            </a:r>
          </a:p>
          <a:p>
            <a:pPr indent="-228600">
              <a:lnSpc>
                <a:spcPct val="90000"/>
              </a:lnSpc>
              <a:spcAft>
                <a:spcPts val="600"/>
              </a:spcAft>
              <a:buFont typeface="Arial" panose="020B0604020202020204" pitchFamily="34" charset="0"/>
              <a:buChar char="•"/>
            </a:pPr>
            <a:r>
              <a:rPr lang="en-US" sz="2400" dirty="0"/>
              <a:t>  Facility fee</a:t>
            </a:r>
          </a:p>
          <a:p>
            <a:pPr indent="-228600">
              <a:lnSpc>
                <a:spcPct val="90000"/>
              </a:lnSpc>
              <a:spcAft>
                <a:spcPts val="600"/>
              </a:spcAft>
              <a:buFont typeface="Arial" panose="020B0604020202020204" pitchFamily="34" charset="0"/>
              <a:buChar char="•"/>
            </a:pPr>
            <a:r>
              <a:rPr lang="en-US" sz="2400" dirty="0"/>
              <a:t>  Professional fee</a:t>
            </a:r>
          </a:p>
          <a:p>
            <a:pPr indent="-228600">
              <a:lnSpc>
                <a:spcPct val="90000"/>
              </a:lnSpc>
              <a:spcAft>
                <a:spcPts val="600"/>
              </a:spcAft>
              <a:buFont typeface="Arial" panose="020B0604020202020204" pitchFamily="34" charset="0"/>
              <a:buChar char="•"/>
            </a:pPr>
            <a:r>
              <a:rPr lang="en-US" sz="2400" dirty="0"/>
              <a:t>  Supplies</a:t>
            </a:r>
          </a:p>
          <a:p>
            <a:pPr>
              <a:lnSpc>
                <a:spcPct val="90000"/>
              </a:lnSpc>
              <a:spcAft>
                <a:spcPts val="600"/>
              </a:spcAft>
            </a:pPr>
            <a:r>
              <a:rPr lang="en-US" sz="2400" dirty="0"/>
              <a:t>	</a:t>
            </a:r>
            <a:r>
              <a:rPr lang="en-US" sz="2000" dirty="0"/>
              <a:t>	</a:t>
            </a:r>
            <a:r>
              <a:rPr lang="en-US" sz="2800" dirty="0"/>
              <a:t>Total – 2715.00</a:t>
            </a:r>
          </a:p>
        </p:txBody>
      </p:sp>
      <p:sp>
        <p:nvSpPr>
          <p:cNvPr id="4" name="Slide Number Placeholder 3">
            <a:extLst>
              <a:ext uri="{FF2B5EF4-FFF2-40B4-BE49-F238E27FC236}">
                <a16:creationId xmlns:a16="http://schemas.microsoft.com/office/drawing/2014/main" id="{7384433F-6CCA-7079-D0BA-D264528B9B66}"/>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defRPr/>
            </a:pPr>
            <a:fld id="{EEA00BE9-8C9E-433D-B2E0-A6DDB2851578}" type="slidenum">
              <a:rPr lang="en-US" smtClean="0">
                <a:solidFill>
                  <a:schemeClr val="tx1">
                    <a:tint val="75000"/>
                  </a:schemeClr>
                </a:solidFill>
              </a:rPr>
              <a:pPr>
                <a:spcAft>
                  <a:spcPts val="600"/>
                </a:spcAft>
                <a:defRPr/>
              </a:pPr>
              <a:t>24</a:t>
            </a:fld>
            <a:endParaRPr lang="en-US">
              <a:solidFill>
                <a:schemeClr val="tx1">
                  <a:tint val="75000"/>
                </a:schemeClr>
              </a:solidFill>
            </a:endParaRPr>
          </a:p>
        </p:txBody>
      </p:sp>
      <p:sp>
        <p:nvSpPr>
          <p:cNvPr id="2" name="TextBox 1">
            <a:extLst>
              <a:ext uri="{FF2B5EF4-FFF2-40B4-BE49-F238E27FC236}">
                <a16:creationId xmlns:a16="http://schemas.microsoft.com/office/drawing/2014/main" id="{66F53AF3-C56A-8322-07C7-15EA0DF41B9A}"/>
              </a:ext>
            </a:extLst>
          </p:cNvPr>
          <p:cNvSpPr txBox="1"/>
          <p:nvPr/>
        </p:nvSpPr>
        <p:spPr>
          <a:xfrm>
            <a:off x="3505201" y="6356351"/>
            <a:ext cx="3336747" cy="369332"/>
          </a:xfrm>
          <a:prstGeom prst="rect">
            <a:avLst/>
          </a:prstGeom>
          <a:noFill/>
        </p:spPr>
        <p:txBody>
          <a:bodyPr wrap="none" rtlCol="0">
            <a:spAutoFit/>
          </a:bodyPr>
          <a:lstStyle/>
          <a:p>
            <a:pPr>
              <a:spcAft>
                <a:spcPts val="600"/>
              </a:spcAft>
            </a:pPr>
            <a:r>
              <a:rPr lang="en-US" dirty="0"/>
              <a:t>Healthcare Cost – Journal, 2024</a:t>
            </a:r>
            <a:endParaRPr lang="en-US"/>
          </a:p>
        </p:txBody>
      </p:sp>
    </p:spTree>
    <p:extLst>
      <p:ext uri="{BB962C8B-B14F-4D97-AF65-F5344CB8AC3E}">
        <p14:creationId xmlns:p14="http://schemas.microsoft.com/office/powerpoint/2010/main" val="126482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7143" name="Rectangle 987142">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7145" name="Group 987144">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987146" name="Rectangle 987145">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7147" name="Straight Connector 987146">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87149" name="Rectangle 987148">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151" name="Rectangle 98715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137" name="Title 1"/>
          <p:cNvSpPr>
            <a:spLocks noGrp="1"/>
          </p:cNvSpPr>
          <p:nvPr>
            <p:ph type="title"/>
          </p:nvPr>
        </p:nvSpPr>
        <p:spPr>
          <a:xfrm>
            <a:off x="1153618" y="1239927"/>
            <a:ext cx="4008586" cy="4680583"/>
          </a:xfrm>
        </p:spPr>
        <p:txBody>
          <a:bodyPr anchor="ctr">
            <a:normAutofit/>
          </a:bodyPr>
          <a:lstStyle/>
          <a:p>
            <a:pPr eaLnBrk="1" hangingPunct="1"/>
            <a:r>
              <a:rPr lang="en-US" sz="5200"/>
              <a:t>Occupational Medicine</a:t>
            </a:r>
          </a:p>
        </p:txBody>
      </p:sp>
      <p:sp>
        <p:nvSpPr>
          <p:cNvPr id="987138" name="Content Placeholder 2"/>
          <p:cNvSpPr>
            <a:spLocks noGrp="1"/>
          </p:cNvSpPr>
          <p:nvPr>
            <p:ph idx="1"/>
          </p:nvPr>
        </p:nvSpPr>
        <p:spPr>
          <a:xfrm>
            <a:off x="6291923" y="1239927"/>
            <a:ext cx="4971824" cy="4680583"/>
          </a:xfrm>
        </p:spPr>
        <p:txBody>
          <a:bodyPr anchor="ctr">
            <a:normAutofit/>
          </a:bodyPr>
          <a:lstStyle/>
          <a:p>
            <a:pPr eaLnBrk="1" hangingPunct="1">
              <a:buFont typeface="Wingdings" pitchFamily="2" charset="2"/>
              <a:buNone/>
            </a:pPr>
            <a:r>
              <a:rPr lang="en-US" sz="2000" dirty="0"/>
              <a:t>	</a:t>
            </a:r>
          </a:p>
          <a:p>
            <a:pPr eaLnBrk="1" hangingPunct="1">
              <a:buFont typeface="Wingdings" pitchFamily="2" charset="2"/>
              <a:buNone/>
            </a:pPr>
            <a:r>
              <a:rPr lang="en-US" sz="2400" dirty="0"/>
              <a:t> Not trained in Post exposure treatment protocols</a:t>
            </a:r>
          </a:p>
          <a:p>
            <a:pPr eaLnBrk="1" hangingPunct="1"/>
            <a:r>
              <a:rPr lang="en-US" sz="2400" dirty="0"/>
              <a:t>Not trained in post exposure counseling</a:t>
            </a:r>
          </a:p>
          <a:p>
            <a:pPr eaLnBrk="1" hangingPunct="1"/>
            <a:r>
              <a:rPr lang="en-US" sz="2400" dirty="0"/>
              <a:t>Contract for services/cost</a:t>
            </a:r>
          </a:p>
          <a:p>
            <a:pPr eaLnBrk="1" hangingPunct="1"/>
            <a:r>
              <a:rPr lang="en-US" sz="2400" dirty="0"/>
              <a:t>No 24/7 coverage</a:t>
            </a:r>
          </a:p>
          <a:p>
            <a:pPr eaLnBrk="1" hangingPunct="1"/>
            <a:r>
              <a:rPr lang="en-US" sz="2400" dirty="0"/>
              <a:t>May refer to ID physician</a:t>
            </a:r>
          </a:p>
        </p:txBody>
      </p:sp>
      <p:sp>
        <p:nvSpPr>
          <p:cNvPr id="4" name="Slide Number Placeholder 3"/>
          <p:cNvSpPr>
            <a:spLocks noGrp="1"/>
          </p:cNvSpPr>
          <p:nvPr>
            <p:ph type="sldNum" sz="quarter" idx="12"/>
          </p:nvPr>
        </p:nvSpPr>
        <p:spPr>
          <a:xfrm>
            <a:off x="8610600" y="6492240"/>
            <a:ext cx="1871749" cy="365125"/>
          </a:xfrm>
        </p:spPr>
        <p:txBody>
          <a:bodyPr>
            <a:normAutofit/>
          </a:bodyPr>
          <a:lstStyle/>
          <a:p>
            <a:pPr>
              <a:spcAft>
                <a:spcPts val="600"/>
              </a:spcAft>
              <a:defRPr/>
            </a:pPr>
            <a:fld id="{3F710F1A-B573-452C-929A-3FD00F28B50D}" type="slidenum">
              <a:rPr lang="en-US"/>
              <a:pPr>
                <a:spcAft>
                  <a:spcPts val="600"/>
                </a:spcAft>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8169" name="Rectangle 98816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161" name="Title 1"/>
          <p:cNvSpPr>
            <a:spLocks noGrp="1"/>
          </p:cNvSpPr>
          <p:nvPr>
            <p:ph type="title"/>
          </p:nvPr>
        </p:nvSpPr>
        <p:spPr>
          <a:xfrm>
            <a:off x="793662" y="386930"/>
            <a:ext cx="10066122" cy="1298448"/>
          </a:xfrm>
        </p:spPr>
        <p:txBody>
          <a:bodyPr anchor="b">
            <a:normAutofit/>
          </a:bodyPr>
          <a:lstStyle/>
          <a:p>
            <a:pPr eaLnBrk="1" hangingPunct="1"/>
            <a:r>
              <a:rPr lang="en-US" sz="4800"/>
              <a:t>Infectious Disease MD</a:t>
            </a:r>
          </a:p>
        </p:txBody>
      </p:sp>
      <p:sp>
        <p:nvSpPr>
          <p:cNvPr id="988171" name="Rectangle 98817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173" name="Rectangle 98817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162" name="Content Placeholder 2"/>
          <p:cNvSpPr>
            <a:spLocks noGrp="1"/>
          </p:cNvSpPr>
          <p:nvPr>
            <p:ph idx="1"/>
          </p:nvPr>
        </p:nvSpPr>
        <p:spPr>
          <a:xfrm>
            <a:off x="793661" y="2599509"/>
            <a:ext cx="4530898" cy="3639450"/>
          </a:xfrm>
        </p:spPr>
        <p:txBody>
          <a:bodyPr anchor="ctr">
            <a:normAutofit/>
          </a:bodyPr>
          <a:lstStyle/>
          <a:p>
            <a:pPr eaLnBrk="1" hangingPunct="1">
              <a:buFont typeface="Wingdings" pitchFamily="2" charset="2"/>
              <a:buNone/>
            </a:pPr>
            <a:r>
              <a:rPr lang="en-US" sz="2400" b="1" dirty="0"/>
              <a:t>Trained</a:t>
            </a:r>
          </a:p>
          <a:p>
            <a:pPr eaLnBrk="1" hangingPunct="1"/>
            <a:r>
              <a:rPr lang="en-US" sz="2400" dirty="0"/>
              <a:t>No contract needed</a:t>
            </a:r>
          </a:p>
          <a:p>
            <a:pPr eaLnBrk="1" hangingPunct="1"/>
            <a:r>
              <a:rPr lang="en-US" sz="2400" dirty="0"/>
              <a:t>24 hour coverage</a:t>
            </a:r>
          </a:p>
          <a:p>
            <a:pPr eaLnBrk="1" hangingPunct="1"/>
            <a:r>
              <a:rPr lang="en-US" sz="2400" dirty="0"/>
              <a:t>Less costly ($300.00- $600.00)</a:t>
            </a:r>
          </a:p>
        </p:txBody>
      </p:sp>
      <p:pic>
        <p:nvPicPr>
          <p:cNvPr id="988164" name="Picture 1" descr="E:\FILES\PFILES\MSOFFICE\MEDIA\CNTCD1\ClipArt4\j0240439.wmf"/>
          <p:cNvPicPr>
            <a:picLocks noChangeAspect="1" noChangeArrowheads="1"/>
          </p:cNvPicPr>
          <p:nvPr/>
        </p:nvPicPr>
        <p:blipFill>
          <a:blip r:embed="rId2" cstate="print"/>
          <a:stretch>
            <a:fillRect/>
          </a:stretch>
        </p:blipFill>
        <p:spPr bwMode="auto">
          <a:xfrm>
            <a:off x="6765673" y="2484255"/>
            <a:ext cx="3441995" cy="3714244"/>
          </a:xfrm>
          <a:prstGeom prst="rect">
            <a:avLst/>
          </a:prstGeom>
          <a:noFill/>
        </p:spPr>
      </p:pic>
      <p:sp>
        <p:nvSpPr>
          <p:cNvPr id="988175" name="Rectangle 98817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defRPr/>
            </a:pPr>
            <a:fld id="{316501C7-A77E-4842-AE99-673B07B2D967}" type="slidenum">
              <a:rPr lang="en-US"/>
              <a:pPr>
                <a:spcAft>
                  <a:spcPts val="600"/>
                </a:spcAft>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067623-5461-3462-8CE1-57C7DD97F848}"/>
              </a:ext>
            </a:extLst>
          </p:cNvPr>
          <p:cNvSpPr>
            <a:spLocks noGrp="1"/>
          </p:cNvSpPr>
          <p:nvPr>
            <p:ph type="title"/>
          </p:nvPr>
        </p:nvSpPr>
        <p:spPr/>
        <p:txBody>
          <a:bodyPr/>
          <a:lstStyle/>
          <a:p>
            <a:r>
              <a:rPr lang="en-US" dirty="0"/>
              <a:t>Why Selection is Important</a:t>
            </a:r>
          </a:p>
        </p:txBody>
      </p:sp>
      <p:sp>
        <p:nvSpPr>
          <p:cNvPr id="6" name="Content Placeholder 5">
            <a:extLst>
              <a:ext uri="{FF2B5EF4-FFF2-40B4-BE49-F238E27FC236}">
                <a16:creationId xmlns:a16="http://schemas.microsoft.com/office/drawing/2014/main" id="{8256C1F4-AB3E-8DE8-300A-F8650E41F2E1}"/>
              </a:ext>
            </a:extLst>
          </p:cNvPr>
          <p:cNvSpPr>
            <a:spLocks noGrp="1"/>
          </p:cNvSpPr>
          <p:nvPr>
            <p:ph idx="1"/>
          </p:nvPr>
        </p:nvSpPr>
        <p:spPr/>
        <p:txBody>
          <a:bodyPr/>
          <a:lstStyle/>
          <a:p>
            <a:endParaRPr lang="en-US" dirty="0"/>
          </a:p>
          <a:p>
            <a:endParaRPr lang="en-US" dirty="0"/>
          </a:p>
          <a:p>
            <a:r>
              <a:rPr lang="en-US" dirty="0"/>
              <a:t>The department is responsible to ensure the exposed employee receives “proper care and counseling”.</a:t>
            </a:r>
          </a:p>
        </p:txBody>
      </p:sp>
      <p:sp>
        <p:nvSpPr>
          <p:cNvPr id="4" name="Slide Number Placeholder 3">
            <a:extLst>
              <a:ext uri="{FF2B5EF4-FFF2-40B4-BE49-F238E27FC236}">
                <a16:creationId xmlns:a16="http://schemas.microsoft.com/office/drawing/2014/main" id="{A41E2D7E-43A5-3FCB-696D-0BC048805374}"/>
              </a:ext>
            </a:extLst>
          </p:cNvPr>
          <p:cNvSpPr>
            <a:spLocks noGrp="1"/>
          </p:cNvSpPr>
          <p:nvPr>
            <p:ph type="sldNum" sz="quarter" idx="12"/>
          </p:nvPr>
        </p:nvSpPr>
        <p:spPr/>
        <p:txBody>
          <a:bodyPr/>
          <a:lstStyle/>
          <a:p>
            <a:pPr>
              <a:defRPr/>
            </a:pPr>
            <a:fld id="{EEA00BE9-8C9E-433D-B2E0-A6DDB2851578}" type="slidenum">
              <a:rPr lang="en-US" smtClean="0"/>
              <a:pPr>
                <a:defRPr/>
              </a:pPr>
              <a:t>27</a:t>
            </a:fld>
            <a:endParaRPr lang="en-US" dirty="0"/>
          </a:p>
        </p:txBody>
      </p:sp>
      <p:sp>
        <p:nvSpPr>
          <p:cNvPr id="7" name="TextBox 6">
            <a:extLst>
              <a:ext uri="{FF2B5EF4-FFF2-40B4-BE49-F238E27FC236}">
                <a16:creationId xmlns:a16="http://schemas.microsoft.com/office/drawing/2014/main" id="{E7C4EF9C-C3DF-BF07-19EF-BC404038B817}"/>
              </a:ext>
            </a:extLst>
          </p:cNvPr>
          <p:cNvSpPr txBox="1"/>
          <p:nvPr/>
        </p:nvSpPr>
        <p:spPr>
          <a:xfrm>
            <a:off x="4572001" y="6126163"/>
            <a:ext cx="3435171" cy="369332"/>
          </a:xfrm>
          <a:prstGeom prst="rect">
            <a:avLst/>
          </a:prstGeom>
          <a:noFill/>
        </p:spPr>
        <p:txBody>
          <a:bodyPr wrap="none" rtlCol="0">
            <a:spAutoFit/>
          </a:bodyPr>
          <a:lstStyle/>
          <a:p>
            <a:r>
              <a:rPr lang="en-US" dirty="0"/>
              <a:t>OSHA,1910.1030, CPL02-02.069</a:t>
            </a:r>
          </a:p>
        </p:txBody>
      </p:sp>
    </p:spTree>
    <p:extLst>
      <p:ext uri="{BB962C8B-B14F-4D97-AF65-F5344CB8AC3E}">
        <p14:creationId xmlns:p14="http://schemas.microsoft.com/office/powerpoint/2010/main" val="520611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91B5A-8CA4-E79D-E0D3-EC8D125DFEFF}"/>
              </a:ext>
            </a:extLst>
          </p:cNvPr>
          <p:cNvSpPr>
            <a:spLocks noGrp="1"/>
          </p:cNvSpPr>
          <p:nvPr>
            <p:ph type="title"/>
          </p:nvPr>
        </p:nvSpPr>
        <p:spPr>
          <a:xfrm>
            <a:off x="1045028" y="1336329"/>
            <a:ext cx="3892732" cy="4382588"/>
          </a:xfrm>
        </p:spPr>
        <p:txBody>
          <a:bodyPr anchor="ctr">
            <a:normAutofit/>
          </a:bodyPr>
          <a:lstStyle/>
          <a:p>
            <a:r>
              <a:rPr lang="en-US" sz="5400"/>
              <a:t>Post Exposure Follow – Up </a:t>
            </a:r>
          </a:p>
        </p:txBody>
      </p:sp>
      <p:grpSp>
        <p:nvGrpSpPr>
          <p:cNvPr id="19"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EB59A2-6B12-9082-D73A-2EC904B31809}"/>
              </a:ext>
            </a:extLst>
          </p:cNvPr>
          <p:cNvSpPr>
            <a:spLocks noGrp="1"/>
          </p:cNvSpPr>
          <p:nvPr>
            <p:ph idx="1"/>
          </p:nvPr>
        </p:nvSpPr>
        <p:spPr>
          <a:xfrm>
            <a:off x="6096001" y="1336329"/>
            <a:ext cx="5260848" cy="4382588"/>
          </a:xfrm>
        </p:spPr>
        <p:txBody>
          <a:bodyPr anchor="ctr">
            <a:normAutofit/>
          </a:bodyPr>
          <a:lstStyle/>
          <a:p>
            <a:endParaRPr lang="en-US" sz="2000" dirty="0"/>
          </a:p>
          <a:p>
            <a:endParaRPr lang="en-US" sz="2000" dirty="0"/>
          </a:p>
          <a:p>
            <a:r>
              <a:rPr lang="en-US" sz="2400" dirty="0"/>
              <a:t>You need to know the process</a:t>
            </a:r>
          </a:p>
          <a:p>
            <a:endParaRPr lang="en-US" sz="2400" dirty="0"/>
          </a:p>
          <a:p>
            <a:r>
              <a:rPr lang="en-US" sz="2400" dirty="0"/>
              <a:t>If you feel not correct – notify your DICO</a:t>
            </a:r>
          </a:p>
        </p:txBody>
      </p:sp>
      <p:sp>
        <p:nvSpPr>
          <p:cNvPr id="4" name="Slide Number Placeholder 3">
            <a:extLst>
              <a:ext uri="{FF2B5EF4-FFF2-40B4-BE49-F238E27FC236}">
                <a16:creationId xmlns:a16="http://schemas.microsoft.com/office/drawing/2014/main" id="{FC20FEEB-AA8C-BFDB-A82C-D79933A12494}"/>
              </a:ext>
            </a:extLst>
          </p:cNvPr>
          <p:cNvSpPr>
            <a:spLocks noGrp="1"/>
          </p:cNvSpPr>
          <p:nvPr>
            <p:ph type="sldNum" sz="quarter" idx="12"/>
          </p:nvPr>
        </p:nvSpPr>
        <p:spPr/>
        <p:txBody>
          <a:bodyPr/>
          <a:lstStyle/>
          <a:p>
            <a:fld id="{4EC85289-3FE1-4C3D-AACD-0B17DFE1C0EB}" type="slidenum">
              <a:rPr lang="en-US" smtClean="0"/>
              <a:t>28</a:t>
            </a:fld>
            <a:endParaRPr lang="en-US"/>
          </a:p>
        </p:txBody>
      </p:sp>
    </p:spTree>
    <p:extLst>
      <p:ext uri="{BB962C8B-B14F-4D97-AF65-F5344CB8AC3E}">
        <p14:creationId xmlns:p14="http://schemas.microsoft.com/office/powerpoint/2010/main" val="95146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CCA17-AC9B-F3DA-B2B1-C7BAD5287BE4}"/>
              </a:ext>
            </a:extLst>
          </p:cNvPr>
          <p:cNvSpPr>
            <a:spLocks noGrp="1"/>
          </p:cNvSpPr>
          <p:nvPr>
            <p:ph type="title"/>
          </p:nvPr>
        </p:nvSpPr>
        <p:spPr>
          <a:xfrm>
            <a:off x="808638" y="386930"/>
            <a:ext cx="9236700" cy="1188950"/>
          </a:xfrm>
        </p:spPr>
        <p:txBody>
          <a:bodyPr anchor="b">
            <a:normAutofit/>
          </a:bodyPr>
          <a:lstStyle/>
          <a:p>
            <a:r>
              <a:rPr lang="en-US" sz="5400"/>
              <a:t>Counseling Post Exposure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3C3F8E-C437-086C-258E-E5E5AB7E3085}"/>
              </a:ext>
            </a:extLst>
          </p:cNvPr>
          <p:cNvSpPr>
            <a:spLocks noGrp="1"/>
          </p:cNvSpPr>
          <p:nvPr>
            <p:ph idx="1"/>
          </p:nvPr>
        </p:nvSpPr>
        <p:spPr>
          <a:xfrm>
            <a:off x="793660" y="2599509"/>
            <a:ext cx="10143668" cy="3435531"/>
          </a:xfrm>
        </p:spPr>
        <p:txBody>
          <a:bodyPr anchor="ctr">
            <a:normAutofit/>
          </a:bodyPr>
          <a:lstStyle/>
          <a:p>
            <a:endParaRPr lang="en-US" sz="2400"/>
          </a:p>
          <a:p>
            <a:r>
              <a:rPr lang="en-US" sz="2400"/>
              <a:t>A major component of post exposure care</a:t>
            </a:r>
          </a:p>
          <a:p>
            <a:r>
              <a:rPr lang="en-US" sz="2400"/>
              <a:t>May Take up to an hour</a:t>
            </a:r>
          </a:p>
          <a:p>
            <a:r>
              <a:rPr lang="en-US" sz="2400"/>
              <a:t>Clarify events deemed not to be an exposure</a:t>
            </a:r>
          </a:p>
          <a:p>
            <a:endParaRPr lang="en-US" sz="2400"/>
          </a:p>
          <a:p>
            <a:endParaRPr lang="en-US" sz="2400"/>
          </a:p>
          <a:p>
            <a:r>
              <a:rPr lang="en-US" sz="2400"/>
              <a:t>Drug interactions  - example</a:t>
            </a:r>
          </a:p>
          <a:p>
            <a:endParaRPr lang="en-US" sz="2400"/>
          </a:p>
          <a:p>
            <a:endParaRPr lang="en-US" sz="2400"/>
          </a:p>
        </p:txBody>
      </p:sp>
      <p:sp>
        <p:nvSpPr>
          <p:cNvPr id="4" name="Slide Number Placeholder 3">
            <a:extLst>
              <a:ext uri="{FF2B5EF4-FFF2-40B4-BE49-F238E27FC236}">
                <a16:creationId xmlns:a16="http://schemas.microsoft.com/office/drawing/2014/main" id="{9C3F8FF0-56AE-EBCA-8FE3-4F047867A3E5}"/>
              </a:ext>
            </a:extLst>
          </p:cNvPr>
          <p:cNvSpPr>
            <a:spLocks noGrp="1"/>
          </p:cNvSpPr>
          <p:nvPr>
            <p:ph type="sldNum" sz="quarter" idx="12"/>
          </p:nvPr>
        </p:nvSpPr>
        <p:spPr/>
        <p:txBody>
          <a:bodyPr/>
          <a:lstStyle/>
          <a:p>
            <a:fld id="{4EC85289-3FE1-4C3D-AACD-0B17DFE1C0EB}" type="slidenum">
              <a:rPr lang="en-US" smtClean="0"/>
              <a:t>29</a:t>
            </a:fld>
            <a:endParaRPr lang="en-US"/>
          </a:p>
        </p:txBody>
      </p:sp>
    </p:spTree>
    <p:extLst>
      <p:ext uri="{BB962C8B-B14F-4D97-AF65-F5344CB8AC3E}">
        <p14:creationId xmlns:p14="http://schemas.microsoft.com/office/powerpoint/2010/main" val="303893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641D6-2822-A62E-E038-1D5DF4CF1E01}"/>
              </a:ext>
            </a:extLst>
          </p:cNvPr>
          <p:cNvSpPr>
            <a:spLocks noGrp="1"/>
          </p:cNvSpPr>
          <p:nvPr>
            <p:ph type="title"/>
          </p:nvPr>
        </p:nvSpPr>
        <p:spPr>
          <a:xfrm>
            <a:off x="1153618" y="1239927"/>
            <a:ext cx="4008586" cy="4680583"/>
          </a:xfrm>
        </p:spPr>
        <p:txBody>
          <a:bodyPr anchor="ctr">
            <a:normAutofit/>
          </a:bodyPr>
          <a:lstStyle/>
          <a:p>
            <a:r>
              <a:rPr lang="en-US" sz="5200"/>
              <a:t>Federal Laws</a:t>
            </a:r>
          </a:p>
        </p:txBody>
      </p:sp>
      <p:sp>
        <p:nvSpPr>
          <p:cNvPr id="3" name="Content Placeholder 2">
            <a:extLst>
              <a:ext uri="{FF2B5EF4-FFF2-40B4-BE49-F238E27FC236}">
                <a16:creationId xmlns:a16="http://schemas.microsoft.com/office/drawing/2014/main" id="{7D6FEF30-153D-EC6A-4A4F-FC21D48C0040}"/>
              </a:ext>
            </a:extLst>
          </p:cNvPr>
          <p:cNvSpPr>
            <a:spLocks noGrp="1"/>
          </p:cNvSpPr>
          <p:nvPr>
            <p:ph idx="1"/>
          </p:nvPr>
        </p:nvSpPr>
        <p:spPr>
          <a:xfrm>
            <a:off x="6291923" y="1239927"/>
            <a:ext cx="4971824" cy="4680583"/>
          </a:xfrm>
        </p:spPr>
        <p:txBody>
          <a:bodyPr anchor="ctr">
            <a:normAutofit/>
          </a:bodyPr>
          <a:lstStyle/>
          <a:p>
            <a:endParaRPr lang="en-US" sz="2000" dirty="0"/>
          </a:p>
          <a:p>
            <a:endParaRPr lang="en-US" sz="2000" dirty="0"/>
          </a:p>
          <a:p>
            <a:r>
              <a:rPr lang="en-US" dirty="0"/>
              <a:t>Ryan White Care Act – Part G</a:t>
            </a:r>
          </a:p>
          <a:p>
            <a:endParaRPr lang="en-US" dirty="0"/>
          </a:p>
          <a:p>
            <a:r>
              <a:rPr lang="en-US" dirty="0"/>
              <a:t>OSHA Bloodborne Pathogens Regulation</a:t>
            </a:r>
          </a:p>
        </p:txBody>
      </p:sp>
      <p:sp>
        <p:nvSpPr>
          <p:cNvPr id="4" name="Slide Number Placeholder 3">
            <a:extLst>
              <a:ext uri="{FF2B5EF4-FFF2-40B4-BE49-F238E27FC236}">
                <a16:creationId xmlns:a16="http://schemas.microsoft.com/office/drawing/2014/main" id="{2504AC0E-B9D6-33D3-123B-997B4F591090}"/>
              </a:ext>
            </a:extLst>
          </p:cNvPr>
          <p:cNvSpPr>
            <a:spLocks noGrp="1"/>
          </p:cNvSpPr>
          <p:nvPr>
            <p:ph type="sldNum" sz="quarter" idx="12"/>
          </p:nvPr>
        </p:nvSpPr>
        <p:spPr/>
        <p:txBody>
          <a:bodyPr/>
          <a:lstStyle/>
          <a:p>
            <a:fld id="{4EC85289-3FE1-4C3D-AACD-0B17DFE1C0EB}" type="slidenum">
              <a:rPr lang="en-US" smtClean="0"/>
              <a:t>3</a:t>
            </a:fld>
            <a:endParaRPr lang="en-US"/>
          </a:p>
        </p:txBody>
      </p:sp>
    </p:spTree>
    <p:extLst>
      <p:ext uri="{BB962C8B-B14F-4D97-AF65-F5344CB8AC3E}">
        <p14:creationId xmlns:p14="http://schemas.microsoft.com/office/powerpoint/2010/main" val="4201039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1D4306-62E1-45BC-BB56-DC773FA27345}"/>
              </a:ext>
            </a:extLst>
          </p:cNvPr>
          <p:cNvSpPr>
            <a:spLocks noGrp="1"/>
          </p:cNvSpPr>
          <p:nvPr>
            <p:ph type="title"/>
          </p:nvPr>
        </p:nvSpPr>
        <p:spPr/>
        <p:txBody>
          <a:bodyPr/>
          <a:lstStyle/>
          <a:p>
            <a:r>
              <a:rPr lang="en-US" dirty="0"/>
              <a:t>Cipro - Contraindications</a:t>
            </a:r>
          </a:p>
        </p:txBody>
      </p:sp>
      <p:sp>
        <p:nvSpPr>
          <p:cNvPr id="6" name="Content Placeholder 5">
            <a:extLst>
              <a:ext uri="{FF2B5EF4-FFF2-40B4-BE49-F238E27FC236}">
                <a16:creationId xmlns:a16="http://schemas.microsoft.com/office/drawing/2014/main" id="{102C8FC8-28D8-4526-8532-9C06BBB5C935}"/>
              </a:ext>
            </a:extLst>
          </p:cNvPr>
          <p:cNvSpPr>
            <a:spLocks noGrp="1"/>
          </p:cNvSpPr>
          <p:nvPr>
            <p:ph sz="half" idx="1"/>
          </p:nvPr>
        </p:nvSpPr>
        <p:spPr/>
        <p:txBody>
          <a:bodyPr>
            <a:normAutofit lnSpcReduction="10000"/>
          </a:bodyPr>
          <a:lstStyle/>
          <a:p>
            <a:r>
              <a:rPr lang="en-US" dirty="0"/>
              <a:t>Diabetes</a:t>
            </a:r>
          </a:p>
          <a:p>
            <a:r>
              <a:rPr lang="en-US" dirty="0"/>
              <a:t>Low Blood sugar</a:t>
            </a:r>
          </a:p>
          <a:p>
            <a:r>
              <a:rPr lang="en-US" dirty="0"/>
              <a:t>Abnormal healthy rhythm</a:t>
            </a:r>
          </a:p>
          <a:p>
            <a:r>
              <a:rPr lang="en-US" dirty="0"/>
              <a:t>Slow heart rate</a:t>
            </a:r>
          </a:p>
          <a:p>
            <a:r>
              <a:rPr lang="en-US" dirty="0"/>
              <a:t>Inflammation of tendon</a:t>
            </a:r>
          </a:p>
          <a:p>
            <a:r>
              <a:rPr lang="en-US" dirty="0"/>
              <a:t>Seizures</a:t>
            </a:r>
          </a:p>
          <a:p>
            <a:r>
              <a:rPr lang="en-US" dirty="0"/>
              <a:t>OTC meds – Vitamins, antacids, </a:t>
            </a:r>
          </a:p>
          <a:p>
            <a:r>
              <a:rPr lang="en-US" dirty="0"/>
              <a:t>Meds with caffeine - Excedrin</a:t>
            </a:r>
          </a:p>
          <a:p>
            <a:pPr marL="36512" indent="0">
              <a:buNone/>
            </a:pPr>
            <a:endParaRPr lang="en-US" dirty="0"/>
          </a:p>
        </p:txBody>
      </p:sp>
      <p:sp>
        <p:nvSpPr>
          <p:cNvPr id="9" name="Content Placeholder 8">
            <a:extLst>
              <a:ext uri="{FF2B5EF4-FFF2-40B4-BE49-F238E27FC236}">
                <a16:creationId xmlns:a16="http://schemas.microsoft.com/office/drawing/2014/main" id="{56809F25-8E8A-40C9-B361-9648817B617C}"/>
              </a:ext>
            </a:extLst>
          </p:cNvPr>
          <p:cNvSpPr>
            <a:spLocks noGrp="1"/>
          </p:cNvSpPr>
          <p:nvPr>
            <p:ph sz="half" idx="2"/>
          </p:nvPr>
        </p:nvSpPr>
        <p:spPr/>
        <p:txBody>
          <a:bodyPr>
            <a:normAutofit lnSpcReduction="10000"/>
          </a:bodyPr>
          <a:lstStyle/>
          <a:p>
            <a:r>
              <a:rPr lang="en-US" dirty="0"/>
              <a:t>Rupture of tendon</a:t>
            </a:r>
          </a:p>
          <a:p>
            <a:r>
              <a:rPr lang="en-US" dirty="0"/>
              <a:t>Kidney disease</a:t>
            </a:r>
          </a:p>
          <a:p>
            <a:r>
              <a:rPr lang="en-US" dirty="0"/>
              <a:t>Transplant – heart or kidney</a:t>
            </a:r>
          </a:p>
          <a:p>
            <a:r>
              <a:rPr lang="en-US" dirty="0"/>
              <a:t>Pregnancy</a:t>
            </a:r>
          </a:p>
          <a:p>
            <a:r>
              <a:rPr lang="en-US" dirty="0"/>
              <a:t>C- diff</a:t>
            </a:r>
          </a:p>
          <a:p>
            <a:r>
              <a:rPr lang="en-US" dirty="0"/>
              <a:t>Asthma </a:t>
            </a:r>
          </a:p>
          <a:p>
            <a:r>
              <a:rPr lang="en-US" dirty="0"/>
              <a:t>Blood Thinners</a:t>
            </a:r>
          </a:p>
          <a:p>
            <a:r>
              <a:rPr lang="en-US" dirty="0"/>
              <a:t>Antidepressants</a:t>
            </a:r>
          </a:p>
          <a:p>
            <a:endParaRPr lang="en-US" dirty="0"/>
          </a:p>
        </p:txBody>
      </p:sp>
      <p:sp>
        <p:nvSpPr>
          <p:cNvPr id="4" name="Slide Number Placeholder 3">
            <a:extLst>
              <a:ext uri="{FF2B5EF4-FFF2-40B4-BE49-F238E27FC236}">
                <a16:creationId xmlns:a16="http://schemas.microsoft.com/office/drawing/2014/main" id="{CFF9BE73-3128-4554-8734-F8606BE50974}"/>
              </a:ext>
            </a:extLst>
          </p:cNvPr>
          <p:cNvSpPr>
            <a:spLocks noGrp="1"/>
          </p:cNvSpPr>
          <p:nvPr>
            <p:ph type="sldNum" sz="quarter" idx="12"/>
          </p:nvPr>
        </p:nvSpPr>
        <p:spPr/>
        <p:txBody>
          <a:bodyPr/>
          <a:lstStyle/>
          <a:p>
            <a:pPr>
              <a:defRPr/>
            </a:pPr>
            <a:fld id="{EEA00BE9-8C9E-433D-B2E0-A6DDB2851578}" type="slidenum">
              <a:rPr lang="en-US" smtClean="0"/>
              <a:pPr>
                <a:defRPr/>
              </a:pPr>
              <a:t>30</a:t>
            </a:fld>
            <a:endParaRPr lang="en-US" dirty="0"/>
          </a:p>
        </p:txBody>
      </p:sp>
      <p:sp>
        <p:nvSpPr>
          <p:cNvPr id="10" name="TextBox 9">
            <a:extLst>
              <a:ext uri="{FF2B5EF4-FFF2-40B4-BE49-F238E27FC236}">
                <a16:creationId xmlns:a16="http://schemas.microsoft.com/office/drawing/2014/main" id="{1FC8EE56-8FA5-49E2-A7D1-6DE0E34A72A2}"/>
              </a:ext>
            </a:extLst>
          </p:cNvPr>
          <p:cNvSpPr txBox="1"/>
          <p:nvPr/>
        </p:nvSpPr>
        <p:spPr>
          <a:xfrm>
            <a:off x="5410201" y="6421438"/>
            <a:ext cx="2190087" cy="369332"/>
          </a:xfrm>
          <a:prstGeom prst="rect">
            <a:avLst/>
          </a:prstGeom>
          <a:noFill/>
        </p:spPr>
        <p:txBody>
          <a:bodyPr wrap="none" rtlCol="0">
            <a:spAutoFit/>
          </a:bodyPr>
          <a:lstStyle/>
          <a:p>
            <a:r>
              <a:rPr lang="en-US" dirty="0"/>
              <a:t>WebMD/ Drugs.com</a:t>
            </a:r>
          </a:p>
        </p:txBody>
      </p:sp>
    </p:spTree>
    <p:extLst>
      <p:ext uri="{BB962C8B-B14F-4D97-AF65-F5344CB8AC3E}">
        <p14:creationId xmlns:p14="http://schemas.microsoft.com/office/powerpoint/2010/main" val="921251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38096B9-2F94-8EC4-45AF-668ABF98ED6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State Law – HIV testing</a:t>
            </a:r>
          </a:p>
        </p:txBody>
      </p:sp>
      <p:sp>
        <p:nvSpPr>
          <p:cNvPr id="5" name="Text Placeholder 4">
            <a:extLst>
              <a:ext uri="{FF2B5EF4-FFF2-40B4-BE49-F238E27FC236}">
                <a16:creationId xmlns:a16="http://schemas.microsoft.com/office/drawing/2014/main" id="{ABA4D1F6-9C79-57FE-F93D-257FE8514E5A}"/>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31B3EFA-5ED7-051E-BF8D-19889E1E0F51}"/>
              </a:ext>
            </a:extLst>
          </p:cNvPr>
          <p:cNvSpPr>
            <a:spLocks noGrp="1"/>
          </p:cNvSpPr>
          <p:nvPr>
            <p:ph type="sldNum" sz="quarter" idx="12"/>
          </p:nvPr>
        </p:nvSpPr>
        <p:spPr/>
        <p:txBody>
          <a:bodyPr/>
          <a:lstStyle/>
          <a:p>
            <a:fld id="{4EC85289-3FE1-4C3D-AACD-0B17DFE1C0EB}" type="slidenum">
              <a:rPr lang="en-US" smtClean="0"/>
              <a:t>31</a:t>
            </a:fld>
            <a:endParaRPr lang="en-US"/>
          </a:p>
        </p:txBody>
      </p:sp>
    </p:spTree>
    <p:extLst>
      <p:ext uri="{BB962C8B-B14F-4D97-AF65-F5344CB8AC3E}">
        <p14:creationId xmlns:p14="http://schemas.microsoft.com/office/powerpoint/2010/main" val="262314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4025" name="Rectangle 85402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017" name="Rectangle 2"/>
          <p:cNvSpPr>
            <a:spLocks noGrp="1" noChangeArrowheads="1"/>
          </p:cNvSpPr>
          <p:nvPr>
            <p:ph type="title"/>
          </p:nvPr>
        </p:nvSpPr>
        <p:spPr>
          <a:xfrm>
            <a:off x="795528" y="386930"/>
            <a:ext cx="10141799" cy="1300554"/>
          </a:xfrm>
        </p:spPr>
        <p:txBody>
          <a:bodyPr vert="horz" lIns="92075" tIns="46038" rIns="92075" bIns="46038" rtlCol="0" anchor="b">
            <a:normAutofit/>
          </a:bodyPr>
          <a:lstStyle/>
          <a:p>
            <a:pPr eaLnBrk="1" hangingPunct="1"/>
            <a:r>
              <a:rPr lang="en-US" sz="4800" b="1"/>
              <a:t>Patient Consent to Testing</a:t>
            </a:r>
          </a:p>
        </p:txBody>
      </p:sp>
      <p:sp>
        <p:nvSpPr>
          <p:cNvPr id="854027" name="Rectangle 854026">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029" name="Rectangle 8540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4020" name="Picture 5" descr="j0339254"/>
          <p:cNvPicPr>
            <a:picLocks noChangeAspect="1" noChangeArrowheads="1"/>
          </p:cNvPicPr>
          <p:nvPr/>
        </p:nvPicPr>
        <p:blipFill>
          <a:blip r:embed="rId3" cstate="print"/>
          <a:stretch>
            <a:fillRect/>
          </a:stretch>
        </p:blipFill>
        <p:spPr bwMode="auto">
          <a:xfrm>
            <a:off x="1353311" y="2524715"/>
            <a:ext cx="3714244" cy="3714244"/>
          </a:xfrm>
          <a:prstGeom prst="rect">
            <a:avLst/>
          </a:prstGeom>
          <a:noFill/>
        </p:spPr>
      </p:pic>
      <p:sp>
        <p:nvSpPr>
          <p:cNvPr id="854018" name="Rectangle 3"/>
          <p:cNvSpPr>
            <a:spLocks noGrp="1" noChangeArrowheads="1"/>
          </p:cNvSpPr>
          <p:nvPr>
            <p:ph idx="1"/>
          </p:nvPr>
        </p:nvSpPr>
        <p:spPr>
          <a:xfrm>
            <a:off x="6406429" y="2599509"/>
            <a:ext cx="4530898" cy="3639450"/>
          </a:xfrm>
        </p:spPr>
        <p:txBody>
          <a:bodyPr vert="horz" lIns="92075" tIns="46038" rIns="92075" bIns="46038" rtlCol="0" anchor="ctr">
            <a:normAutofit/>
          </a:bodyPr>
          <a:lstStyle/>
          <a:p>
            <a:pPr eaLnBrk="1" hangingPunct="1"/>
            <a:endParaRPr lang="en-US" sz="2000" dirty="0"/>
          </a:p>
          <a:p>
            <a:pPr eaLnBrk="1" hangingPunct="1"/>
            <a:r>
              <a:rPr lang="en-US" sz="2400" dirty="0"/>
              <a:t>State Law Controls</a:t>
            </a:r>
          </a:p>
          <a:p>
            <a:pPr lvl="1" eaLnBrk="1" hangingPunct="1"/>
            <a:r>
              <a:rPr lang="en-US" dirty="0"/>
              <a:t>Informed Consent </a:t>
            </a:r>
          </a:p>
          <a:p>
            <a:pPr lvl="2" eaLnBrk="1" hangingPunct="1"/>
            <a:r>
              <a:rPr lang="en-US" sz="2400" dirty="0"/>
              <a:t>Court Order</a:t>
            </a:r>
          </a:p>
          <a:p>
            <a:pPr lvl="1" eaLnBrk="1" hangingPunct="1"/>
            <a:r>
              <a:rPr lang="en-US" dirty="0"/>
              <a:t>Exception to Informed Consent</a:t>
            </a:r>
          </a:p>
          <a:p>
            <a:pPr lvl="1" eaLnBrk="1" hangingPunct="1"/>
            <a:r>
              <a:rPr lang="en-US" dirty="0"/>
              <a:t>Deemed Consent</a:t>
            </a:r>
          </a:p>
          <a:p>
            <a:pPr marL="449263" lvl="1" indent="0">
              <a:buNone/>
            </a:pPr>
            <a:endParaRPr lang="en-US" dirty="0"/>
          </a:p>
          <a:p>
            <a:pPr eaLnBrk="1" hangingPunct="1">
              <a:buFont typeface="Wingdings" pitchFamily="2" charset="2"/>
              <a:buNone/>
            </a:pPr>
            <a:endParaRPr lang="en-US" sz="2000" dirty="0"/>
          </a:p>
        </p:txBody>
      </p:sp>
      <p:sp>
        <p:nvSpPr>
          <p:cNvPr id="854031" name="Rectangle 854030">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610600" y="6492240"/>
            <a:ext cx="2743200" cy="365125"/>
          </a:xfrm>
        </p:spPr>
        <p:txBody>
          <a:bodyPr>
            <a:normAutofit/>
          </a:bodyPr>
          <a:lstStyle/>
          <a:p>
            <a:pPr>
              <a:spcAft>
                <a:spcPts val="600"/>
              </a:spcAft>
              <a:defRPr/>
            </a:pPr>
            <a:fld id="{71D7041C-B1C0-40F4-854C-BBB1A25A0571}" type="slidenum">
              <a:rPr lang="en-US"/>
              <a:pPr>
                <a:spcAft>
                  <a:spcPts val="600"/>
                </a:spcAft>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CED41-F9A4-8874-65EB-0EC4D1815A01}"/>
              </a:ext>
            </a:extLst>
          </p:cNvPr>
          <p:cNvSpPr>
            <a:spLocks noGrp="1"/>
          </p:cNvSpPr>
          <p:nvPr>
            <p:ph type="title"/>
          </p:nvPr>
        </p:nvSpPr>
        <p:spPr>
          <a:xfrm>
            <a:off x="1045028" y="1336329"/>
            <a:ext cx="3892732" cy="4382588"/>
          </a:xfrm>
        </p:spPr>
        <p:txBody>
          <a:bodyPr anchor="ctr">
            <a:normAutofit/>
          </a:bodyPr>
          <a:lstStyle/>
          <a:p>
            <a:r>
              <a:rPr lang="en-US" sz="5400" dirty="0"/>
              <a:t>DICO Availability</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EAE821-B2C7-BA6B-F4E2-313DAA4B32EE}"/>
              </a:ext>
            </a:extLst>
          </p:cNvPr>
          <p:cNvSpPr>
            <a:spLocks noGrp="1"/>
          </p:cNvSpPr>
          <p:nvPr>
            <p:ph idx="1"/>
          </p:nvPr>
        </p:nvSpPr>
        <p:spPr>
          <a:xfrm>
            <a:off x="6096001" y="1336329"/>
            <a:ext cx="5260848" cy="4382588"/>
          </a:xfrm>
        </p:spPr>
        <p:txBody>
          <a:bodyPr anchor="ctr">
            <a:normAutofit/>
          </a:bodyPr>
          <a:lstStyle/>
          <a:p>
            <a:endParaRPr lang="en-US" sz="2000" dirty="0"/>
          </a:p>
          <a:p>
            <a:endParaRPr lang="en-US" sz="2000" dirty="0"/>
          </a:p>
          <a:p>
            <a:endParaRPr lang="en-US" sz="2000" dirty="0"/>
          </a:p>
          <a:p>
            <a:r>
              <a:rPr lang="en-US" sz="4400" dirty="0"/>
              <a:t>24/7</a:t>
            </a:r>
          </a:p>
        </p:txBody>
      </p:sp>
      <p:pic>
        <p:nvPicPr>
          <p:cNvPr id="2050" name="Picture 2" descr="Cell Phone Icon Clipart Best PNG ...">
            <a:extLst>
              <a:ext uri="{FF2B5EF4-FFF2-40B4-BE49-F238E27FC236}">
                <a16:creationId xmlns:a16="http://schemas.microsoft.com/office/drawing/2014/main" id="{2F8DBFDB-760E-1971-3D49-04D5A4786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495" y="133569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A7C7CF4-BF85-3DF9-53AB-F93DD05AD957}"/>
              </a:ext>
            </a:extLst>
          </p:cNvPr>
          <p:cNvSpPr>
            <a:spLocks noGrp="1"/>
          </p:cNvSpPr>
          <p:nvPr>
            <p:ph type="sldNum" sz="quarter" idx="12"/>
          </p:nvPr>
        </p:nvSpPr>
        <p:spPr/>
        <p:txBody>
          <a:bodyPr/>
          <a:lstStyle/>
          <a:p>
            <a:fld id="{4EC85289-3FE1-4C3D-AACD-0B17DFE1C0EB}" type="slidenum">
              <a:rPr lang="en-US" smtClean="0"/>
              <a:t>33</a:t>
            </a:fld>
            <a:endParaRPr lang="en-US"/>
          </a:p>
        </p:txBody>
      </p:sp>
    </p:spTree>
    <p:extLst>
      <p:ext uri="{BB962C8B-B14F-4D97-AF65-F5344CB8AC3E}">
        <p14:creationId xmlns:p14="http://schemas.microsoft.com/office/powerpoint/2010/main" val="4205620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4A5D54-869E-32B0-FEA2-DA6D660A2323}"/>
              </a:ext>
            </a:extLst>
          </p:cNvPr>
          <p:cNvSpPr>
            <a:spLocks noGrp="1"/>
          </p:cNvSpPr>
          <p:nvPr>
            <p:ph type="title"/>
          </p:nvPr>
        </p:nvSpPr>
        <p:spPr>
          <a:xfrm>
            <a:off x="612648" y="1078992"/>
            <a:ext cx="6268770" cy="1536192"/>
          </a:xfrm>
        </p:spPr>
        <p:txBody>
          <a:bodyPr anchor="b">
            <a:normAutofit/>
          </a:bodyPr>
          <a:lstStyle/>
          <a:p>
            <a:r>
              <a:rPr lang="en-US" sz="5200" b="1"/>
              <a:t>Designated Officer &amp; Back Up</a:t>
            </a:r>
          </a:p>
        </p:txBody>
      </p:sp>
      <p:sp>
        <p:nvSpPr>
          <p:cNvPr id="14" name="Rectangle 1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4">
            <a:extLst>
              <a:ext uri="{FF2B5EF4-FFF2-40B4-BE49-F238E27FC236}">
                <a16:creationId xmlns:a16="http://schemas.microsoft.com/office/drawing/2014/main" id="{43E9B5FC-AACD-0C24-29C0-9567D516ACA2}"/>
              </a:ext>
            </a:extLst>
          </p:cNvPr>
          <p:cNvGraphicFramePr>
            <a:graphicFrameLocks noGrp="1"/>
          </p:cNvGraphicFramePr>
          <p:nvPr>
            <p:ph idx="1"/>
            <p:extLst>
              <p:ext uri="{D42A27DB-BD31-4B8C-83A1-F6EECF244321}">
                <p14:modId xmlns:p14="http://schemas.microsoft.com/office/powerpoint/2010/main" val="2455917542"/>
              </p:ext>
            </p:extLst>
          </p:nvPr>
        </p:nvGraphicFramePr>
        <p:xfrm>
          <a:off x="612648" y="3355848"/>
          <a:ext cx="6268770" cy="282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4532F657-EAED-E669-F1B7-ED7A63369FC5}"/>
              </a:ext>
            </a:extLst>
          </p:cNvPr>
          <p:cNvSpPr>
            <a:spLocks noGrp="1"/>
          </p:cNvSpPr>
          <p:nvPr>
            <p:ph type="sldNum" sz="quarter" idx="12"/>
          </p:nvPr>
        </p:nvSpPr>
        <p:spPr/>
        <p:txBody>
          <a:bodyPr/>
          <a:lstStyle/>
          <a:p>
            <a:fld id="{4EC85289-3FE1-4C3D-AACD-0B17DFE1C0EB}" type="slidenum">
              <a:rPr lang="en-US" smtClean="0"/>
              <a:t>34</a:t>
            </a:fld>
            <a:endParaRPr lang="en-US"/>
          </a:p>
        </p:txBody>
      </p:sp>
    </p:spTree>
    <p:extLst>
      <p:ext uri="{BB962C8B-B14F-4D97-AF65-F5344CB8AC3E}">
        <p14:creationId xmlns:p14="http://schemas.microsoft.com/office/powerpoint/2010/main" val="249847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1063" name="Rectangle 94106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065" name="Rectangle 94106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1067" name="Rectangle 94106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65" name="Rectangle 2"/>
          <p:cNvSpPr>
            <a:spLocks noGrp="1" noChangeArrowheads="1"/>
          </p:cNvSpPr>
          <p:nvPr>
            <p:ph type="ctrTitle"/>
          </p:nvPr>
        </p:nvSpPr>
        <p:spPr>
          <a:xfrm>
            <a:off x="1524000" y="1293338"/>
            <a:ext cx="9144000" cy="3274592"/>
          </a:xfrm>
        </p:spPr>
        <p:txBody>
          <a:bodyPr vert="horz" lIns="92075" tIns="46038" rIns="92075" bIns="46038" rtlCol="0" anchor="ctr">
            <a:normAutofit/>
          </a:bodyPr>
          <a:lstStyle/>
          <a:p>
            <a:pPr>
              <a:defRPr/>
            </a:pPr>
            <a:r>
              <a:rPr lang="en-US" sz="7200"/>
              <a:t>Defining Exposure</a:t>
            </a:r>
          </a:p>
        </p:txBody>
      </p:sp>
      <p:sp>
        <p:nvSpPr>
          <p:cNvPr id="941058" name="Rectangle 3"/>
          <p:cNvSpPr>
            <a:spLocks noGrp="1" noChangeArrowheads="1"/>
          </p:cNvSpPr>
          <p:nvPr>
            <p:ph type="subTitle" idx="1"/>
          </p:nvPr>
        </p:nvSpPr>
        <p:spPr>
          <a:xfrm>
            <a:off x="1524000" y="5514052"/>
            <a:ext cx="9144000" cy="651910"/>
          </a:xfrm>
        </p:spPr>
        <p:txBody>
          <a:bodyPr vert="horz" lIns="92075" tIns="46038" rIns="92075" bIns="46038" rtlCol="0" anchor="ctr">
            <a:normAutofit/>
          </a:bodyPr>
          <a:lstStyle/>
          <a:p>
            <a:pPr eaLnBrk="1" hangingPunct="1"/>
            <a:endParaRPr lang="en-US" dirty="0"/>
          </a:p>
        </p:txBody>
      </p:sp>
      <p:cxnSp>
        <p:nvCxnSpPr>
          <p:cNvPr id="941069" name="Straight Connector 94106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C863535E-2905-4BD6-8BD1-0E1C96B5D1CF}" type="slidenum">
              <a:rPr lang="en-US"/>
              <a:pPr>
                <a:spcAft>
                  <a:spcPts val="600"/>
                </a:spcAft>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13665"/>
                                        </p:tgtEl>
                                        <p:attrNameLst>
                                          <p:attrName>style.visibility</p:attrName>
                                        </p:attrNameLst>
                                      </p:cBhvr>
                                      <p:to>
                                        <p:strVal val="visible"/>
                                      </p:to>
                                    </p:set>
                                    <p:animEffect transition="in" filter="fade">
                                      <p:cBhvr>
                                        <p:cTn id="7" dur="1000"/>
                                        <p:tgtEl>
                                          <p:spTgt spid="113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943110" name="Rectangle 94310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3112" name="Group 9431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943113" name="Rectangle 9431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3114" name="Straight Connector 9431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43116" name="Rectangle 9431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118" name="Rectangle 9431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105" name="Rectangle 2"/>
          <p:cNvSpPr>
            <a:spLocks noGrp="1" noChangeArrowheads="1"/>
          </p:cNvSpPr>
          <p:nvPr>
            <p:ph type="title"/>
          </p:nvPr>
        </p:nvSpPr>
        <p:spPr>
          <a:xfrm>
            <a:off x="1153618" y="1239927"/>
            <a:ext cx="4008586" cy="4680583"/>
          </a:xfrm>
        </p:spPr>
        <p:txBody>
          <a:bodyPr vert="horz" lIns="92075" tIns="46038" rIns="92075" bIns="46038" rtlCol="0" anchor="ctr">
            <a:normAutofit/>
          </a:bodyPr>
          <a:lstStyle/>
          <a:p>
            <a:pPr eaLnBrk="1" hangingPunct="1"/>
            <a:r>
              <a:rPr lang="en-US" sz="5200" b="1"/>
              <a:t>Bloodborne Exposure</a:t>
            </a:r>
          </a:p>
        </p:txBody>
      </p:sp>
      <p:sp>
        <p:nvSpPr>
          <p:cNvPr id="60419" name="Rectangle 3"/>
          <p:cNvSpPr>
            <a:spLocks noGrp="1" noChangeArrowheads="1"/>
          </p:cNvSpPr>
          <p:nvPr>
            <p:ph idx="1"/>
          </p:nvPr>
        </p:nvSpPr>
        <p:spPr>
          <a:xfrm>
            <a:off x="6291923" y="1239927"/>
            <a:ext cx="4971824" cy="4680583"/>
          </a:xfrm>
        </p:spPr>
        <p:txBody>
          <a:bodyPr vert="horz" lIns="92075" tIns="46038" rIns="92075" bIns="46038" rtlCol="0" anchor="ctr">
            <a:normAutofit/>
          </a:bodyPr>
          <a:lstStyle/>
          <a:p>
            <a:pPr eaLnBrk="1" hangingPunct="1"/>
            <a:endParaRPr lang="en-US" sz="2000" dirty="0"/>
          </a:p>
          <a:p>
            <a:pPr eaLnBrk="1" hangingPunct="1"/>
            <a:r>
              <a:rPr lang="en-US" u="sng" dirty="0"/>
              <a:t>Contaminated</a:t>
            </a:r>
            <a:r>
              <a:rPr lang="en-US" dirty="0"/>
              <a:t> Sharps Injury**</a:t>
            </a:r>
          </a:p>
          <a:p>
            <a:pPr eaLnBrk="1" hangingPunct="1"/>
            <a:endParaRPr lang="en-US" dirty="0"/>
          </a:p>
          <a:p>
            <a:pPr eaLnBrk="1" hangingPunct="1"/>
            <a:r>
              <a:rPr lang="en-US" dirty="0"/>
              <a:t>Blood/OPIM in direct contact with inner surface of the eye, nose or mouth</a:t>
            </a:r>
          </a:p>
        </p:txBody>
      </p:sp>
      <p:sp>
        <p:nvSpPr>
          <p:cNvPr id="4" name="Slide Number Placeholder 3"/>
          <p:cNvSpPr>
            <a:spLocks noGrp="1"/>
          </p:cNvSpPr>
          <p:nvPr>
            <p:ph type="sldNum" sz="quarter" idx="12"/>
          </p:nvPr>
        </p:nvSpPr>
        <p:spPr>
          <a:xfrm>
            <a:off x="8610600" y="6492240"/>
            <a:ext cx="1871749" cy="365125"/>
          </a:xfrm>
        </p:spPr>
        <p:txBody>
          <a:bodyPr>
            <a:normAutofit/>
          </a:bodyPr>
          <a:lstStyle/>
          <a:p>
            <a:pPr>
              <a:spcAft>
                <a:spcPts val="600"/>
              </a:spcAft>
              <a:defRPr/>
            </a:pPr>
            <a:fld id="{C74B4324-F9DF-453E-8672-E5E936E165D3}" type="slidenum">
              <a:rPr lang="en-US"/>
              <a:pPr>
                <a:spcAft>
                  <a:spcPts val="600"/>
                </a:spcAft>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945158" name="Rectangle 94515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5160" name="Group 94515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945161" name="Rectangle 94516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5162" name="Straight Connector 94516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45164" name="Rectangle 94516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166" name="Rectangle 94516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153" name="Rectangle 2"/>
          <p:cNvSpPr>
            <a:spLocks noGrp="1" noChangeArrowheads="1"/>
          </p:cNvSpPr>
          <p:nvPr>
            <p:ph type="title"/>
          </p:nvPr>
        </p:nvSpPr>
        <p:spPr>
          <a:xfrm>
            <a:off x="1153618" y="1239927"/>
            <a:ext cx="4008586" cy="4680583"/>
          </a:xfrm>
        </p:spPr>
        <p:txBody>
          <a:bodyPr vert="horz" lIns="92075" tIns="46038" rIns="92075" bIns="46038" rtlCol="0" anchor="ctr">
            <a:normAutofit/>
          </a:bodyPr>
          <a:lstStyle/>
          <a:p>
            <a:pPr eaLnBrk="1" hangingPunct="1"/>
            <a:r>
              <a:rPr lang="en-US" sz="5200" b="1" dirty="0"/>
              <a:t>Bloodborne Exposure</a:t>
            </a:r>
          </a:p>
        </p:txBody>
      </p:sp>
      <p:sp>
        <p:nvSpPr>
          <p:cNvPr id="62467" name="Rectangle 3"/>
          <p:cNvSpPr>
            <a:spLocks noGrp="1" noChangeArrowheads="1"/>
          </p:cNvSpPr>
          <p:nvPr>
            <p:ph idx="1"/>
          </p:nvPr>
        </p:nvSpPr>
        <p:spPr>
          <a:xfrm>
            <a:off x="6291923" y="1239927"/>
            <a:ext cx="4971824" cy="4680583"/>
          </a:xfrm>
        </p:spPr>
        <p:txBody>
          <a:bodyPr vert="horz" lIns="92075" tIns="46038" rIns="92075" bIns="46038" rtlCol="0" anchor="ctr">
            <a:normAutofit/>
          </a:bodyPr>
          <a:lstStyle/>
          <a:p>
            <a:pPr marL="420624" indent="-384048">
              <a:buFont typeface="Wingdings 2"/>
              <a:buChar char=""/>
              <a:defRPr/>
            </a:pPr>
            <a:endParaRPr lang="en-US" sz="2000" dirty="0"/>
          </a:p>
          <a:p>
            <a:pPr marL="420624" indent="-384048">
              <a:buFont typeface="Wingdings 2"/>
              <a:buChar char=""/>
              <a:defRPr/>
            </a:pPr>
            <a:r>
              <a:rPr lang="en-US" sz="2400" dirty="0"/>
              <a:t>Blood/OPIM in direct contact with an </a:t>
            </a:r>
            <a:r>
              <a:rPr lang="en-US" sz="2400" u="sng" dirty="0"/>
              <a:t>open area </a:t>
            </a:r>
            <a:r>
              <a:rPr lang="en-US" sz="2400" dirty="0"/>
              <a:t> of the skin</a:t>
            </a:r>
          </a:p>
          <a:p>
            <a:pPr marL="420624" indent="-384048">
              <a:buFont typeface="Wingdings 2"/>
              <a:buChar char=""/>
              <a:defRPr/>
            </a:pPr>
            <a:endParaRPr lang="en-US" sz="2400" dirty="0"/>
          </a:p>
          <a:p>
            <a:pPr marL="420624" indent="-384048">
              <a:buFont typeface="Wingdings 2"/>
              <a:buChar char=""/>
              <a:defRPr/>
            </a:pPr>
            <a:r>
              <a:rPr lang="en-US" sz="2400" dirty="0"/>
              <a:t>Cuts with sharp objects covered with blood/OPIM</a:t>
            </a:r>
          </a:p>
          <a:p>
            <a:pPr marL="420624" indent="-384048">
              <a:buFont typeface="Wingdings 2"/>
              <a:buChar char=""/>
              <a:defRPr/>
            </a:pPr>
            <a:endParaRPr lang="en-US" sz="2400" dirty="0"/>
          </a:p>
          <a:p>
            <a:pPr marL="420624" indent="-384048">
              <a:buFont typeface="Wingdings 2"/>
              <a:buChar char=""/>
              <a:defRPr/>
            </a:pPr>
            <a:r>
              <a:rPr lang="en-US" sz="2400" dirty="0"/>
              <a:t>Bites – human (bloody)</a:t>
            </a:r>
          </a:p>
        </p:txBody>
      </p:sp>
      <p:sp>
        <p:nvSpPr>
          <p:cNvPr id="4" name="Slide Number Placeholder 3"/>
          <p:cNvSpPr>
            <a:spLocks noGrp="1"/>
          </p:cNvSpPr>
          <p:nvPr>
            <p:ph type="sldNum" sz="quarter" idx="12"/>
          </p:nvPr>
        </p:nvSpPr>
        <p:spPr>
          <a:xfrm>
            <a:off x="8610600" y="6492240"/>
            <a:ext cx="1871749" cy="365125"/>
          </a:xfrm>
        </p:spPr>
        <p:txBody>
          <a:bodyPr>
            <a:normAutofit/>
          </a:bodyPr>
          <a:lstStyle/>
          <a:p>
            <a:pPr>
              <a:spcAft>
                <a:spcPts val="600"/>
              </a:spcAft>
              <a:defRPr/>
            </a:pPr>
            <a:fld id="{230CB4FA-FAD7-4B9D-9607-37177AC65659}" type="slidenum">
              <a:rPr lang="en-US"/>
              <a:pPr>
                <a:spcAft>
                  <a:spcPts val="600"/>
                </a:spcAft>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1"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solidFill>
                  <a:srgbClr val="FFFFFF"/>
                </a:solidFill>
              </a:rPr>
              <a:t>OPIM</a:t>
            </a:r>
          </a:p>
        </p:txBody>
      </p:sp>
      <p:sp>
        <p:nvSpPr>
          <p:cNvPr id="947202" name="Rectangle 3"/>
          <p:cNvSpPr>
            <a:spLocks noGrp="1" noChangeArrowheads="1"/>
          </p:cNvSpPr>
          <p:nvPr>
            <p:ph sz="half" idx="1"/>
          </p:nvPr>
        </p:nvSpPr>
        <p:spPr/>
        <p:txBody>
          <a:bodyPr vert="horz" lIns="92075" tIns="46038" rIns="92075" bIns="46038" rtlCol="0">
            <a:normAutofit/>
          </a:bodyPr>
          <a:lstStyle/>
          <a:p>
            <a:pPr eaLnBrk="1" hangingPunct="1"/>
            <a:r>
              <a:rPr lang="en-US" sz="3600" dirty="0"/>
              <a:t>CSF</a:t>
            </a:r>
          </a:p>
          <a:p>
            <a:pPr eaLnBrk="1" hangingPunct="1"/>
            <a:r>
              <a:rPr lang="en-US" sz="3600" dirty="0"/>
              <a:t>Pericardial Fluid</a:t>
            </a:r>
          </a:p>
          <a:p>
            <a:pPr eaLnBrk="1" hangingPunct="1"/>
            <a:r>
              <a:rPr lang="en-US" sz="3600" dirty="0"/>
              <a:t>Synovial Fluid</a:t>
            </a:r>
          </a:p>
          <a:p>
            <a:pPr eaLnBrk="1" hangingPunct="1"/>
            <a:r>
              <a:rPr lang="en-US" sz="3600" dirty="0"/>
              <a:t>Pleural Fluid</a:t>
            </a:r>
          </a:p>
        </p:txBody>
      </p:sp>
      <p:sp>
        <p:nvSpPr>
          <p:cNvPr id="947203" name="Rectangle 4"/>
          <p:cNvSpPr>
            <a:spLocks noGrp="1" noChangeArrowheads="1"/>
          </p:cNvSpPr>
          <p:nvPr>
            <p:ph sz="half" idx="2"/>
          </p:nvPr>
        </p:nvSpPr>
        <p:spPr>
          <a:xfrm>
            <a:off x="6732589" y="1676401"/>
            <a:ext cx="4294187" cy="4456113"/>
          </a:xfrm>
        </p:spPr>
        <p:txBody>
          <a:bodyPr vert="horz" lIns="92075" tIns="46038" rIns="92075" bIns="46038" rtlCol="0">
            <a:normAutofit/>
          </a:bodyPr>
          <a:lstStyle/>
          <a:p>
            <a:pPr eaLnBrk="1" hangingPunct="1"/>
            <a:endParaRPr lang="en-US" sz="3600" dirty="0"/>
          </a:p>
          <a:p>
            <a:pPr eaLnBrk="1" hangingPunct="1"/>
            <a:r>
              <a:rPr lang="en-US" sz="3600" dirty="0"/>
              <a:t>Amniotic Fluid</a:t>
            </a:r>
          </a:p>
          <a:p>
            <a:pPr eaLnBrk="1" hangingPunct="1"/>
            <a:r>
              <a:rPr lang="en-US" sz="3600" dirty="0"/>
              <a:t>Peritoneal Fluid</a:t>
            </a:r>
          </a:p>
          <a:p>
            <a:pPr eaLnBrk="1" hangingPunct="1"/>
            <a:r>
              <a:rPr lang="en-US" sz="3600" dirty="0"/>
              <a:t>Any fluid with “</a:t>
            </a:r>
            <a:r>
              <a:rPr lang="en-US" sz="3600" u="sng" dirty="0"/>
              <a:t>visible”</a:t>
            </a:r>
            <a:r>
              <a:rPr lang="en-US" sz="3600" dirty="0"/>
              <a:t> blood</a:t>
            </a:r>
          </a:p>
        </p:txBody>
      </p:sp>
      <p:sp>
        <p:nvSpPr>
          <p:cNvPr id="6" name="Slide Number Placeholder 5"/>
          <p:cNvSpPr>
            <a:spLocks noGrp="1"/>
          </p:cNvSpPr>
          <p:nvPr>
            <p:ph type="sldNum" sz="quarter" idx="12"/>
          </p:nvPr>
        </p:nvSpPr>
        <p:spPr/>
        <p:txBody>
          <a:bodyPr/>
          <a:lstStyle/>
          <a:p>
            <a:pPr>
              <a:defRPr/>
            </a:pPr>
            <a:fld id="{311ADA71-4352-40CE-A486-C10549546872}" type="slidenum">
              <a:rPr lang="en-US"/>
              <a:pPr>
                <a:defRPr/>
              </a:pPr>
              <a:t>38</a:t>
            </a:fld>
            <a:endParaRPr lang="en-US" dirty="0"/>
          </a:p>
        </p:txBody>
      </p:sp>
      <p:sp>
        <p:nvSpPr>
          <p:cNvPr id="947205" name="Rectangle 5"/>
          <p:cNvSpPr>
            <a:spLocks noChangeArrowheads="1"/>
          </p:cNvSpPr>
          <p:nvPr/>
        </p:nvSpPr>
        <p:spPr bwMode="auto">
          <a:xfrm>
            <a:off x="5889625" y="4876801"/>
            <a:ext cx="1862138" cy="1939925"/>
          </a:xfrm>
          <a:prstGeom prst="rect">
            <a:avLst/>
          </a:prstGeom>
          <a:noFill/>
          <a:ln w="9525">
            <a:noFill/>
            <a:miter lim="800000"/>
            <a:headEnd/>
            <a:tailEnd/>
          </a:ln>
        </p:spPr>
        <p:txBody>
          <a:bodyPr lIns="92075" tIns="46038" rIns="92075" bIns="46038">
            <a:spAutoFit/>
          </a:bodyPr>
          <a:lstStyle/>
          <a:p>
            <a:pPr eaLnBrk="0" hangingPunct="0"/>
            <a:endParaRPr lang="en-US" sz="2400" dirty="0"/>
          </a:p>
          <a:p>
            <a:pPr eaLnBrk="0" hangingPunct="0"/>
            <a:endParaRPr lang="en-US" sz="2400" dirty="0"/>
          </a:p>
          <a:p>
            <a:pPr eaLnBrk="0" hangingPunct="0"/>
            <a:endParaRPr lang="en-US" sz="2400" dirty="0"/>
          </a:p>
          <a:p>
            <a:pPr eaLnBrk="0" hangingPunct="0"/>
            <a:endParaRPr lang="en-US" sz="2400" dirty="0"/>
          </a:p>
          <a:p>
            <a:pPr eaLnBrk="0" hangingPunct="0"/>
            <a:endParaRPr lang="en-US" sz="2400" dirty="0"/>
          </a:p>
        </p:txBody>
      </p:sp>
      <p:sp>
        <p:nvSpPr>
          <p:cNvPr id="947206" name="TextBox 1"/>
          <p:cNvSpPr txBox="1">
            <a:spLocks noChangeArrowheads="1"/>
          </p:cNvSpPr>
          <p:nvPr/>
        </p:nvSpPr>
        <p:spPr bwMode="auto">
          <a:xfrm>
            <a:off x="7010400" y="6324600"/>
            <a:ext cx="1912938" cy="369332"/>
          </a:xfrm>
          <a:prstGeom prst="rect">
            <a:avLst/>
          </a:prstGeom>
          <a:noFill/>
          <a:ln w="9525">
            <a:noFill/>
            <a:miter lim="800000"/>
            <a:headEnd/>
            <a:tailEnd/>
          </a:ln>
        </p:spPr>
        <p:txBody>
          <a:bodyPr>
            <a:spAutoFit/>
          </a:bodyPr>
          <a:lstStyle/>
          <a:p>
            <a:r>
              <a:rPr lang="en-US" dirty="0"/>
              <a:t>CDC/OSHA</a:t>
            </a:r>
          </a:p>
        </p:txBody>
      </p:sp>
      <p:sp>
        <p:nvSpPr>
          <p:cNvPr id="947207" name="TextBox 1"/>
          <p:cNvSpPr txBox="1">
            <a:spLocks noChangeArrowheads="1"/>
          </p:cNvSpPr>
          <p:nvPr/>
        </p:nvSpPr>
        <p:spPr bwMode="auto">
          <a:xfrm>
            <a:off x="1752601" y="5410201"/>
            <a:ext cx="6659563" cy="461963"/>
          </a:xfrm>
          <a:prstGeom prst="rect">
            <a:avLst/>
          </a:prstGeom>
          <a:noFill/>
          <a:ln w="9525">
            <a:noFill/>
            <a:miter lim="800000"/>
            <a:headEnd/>
            <a:tailEnd/>
          </a:ln>
        </p:spPr>
        <p:txBody>
          <a:bodyPr>
            <a:spAutoFit/>
          </a:bodyPr>
          <a:lstStyle/>
          <a:p>
            <a:r>
              <a:rPr lang="en-US" sz="2400" dirty="0"/>
              <a:t>Vaginal secretions/semen only via sexual contact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vert="horz" lIns="92075" tIns="46038" rIns="92075" bIns="46038" rtlCol="0" anchor="ctr">
            <a:normAutofit/>
          </a:bodyPr>
          <a:lstStyle/>
          <a:p>
            <a:pPr>
              <a:defRPr/>
            </a:pPr>
            <a:r>
              <a:rPr lang="en-US" sz="4800" b="1" dirty="0"/>
              <a:t>No Risk Body Fluids-HIV,HBV,HCV</a:t>
            </a:r>
          </a:p>
        </p:txBody>
      </p:sp>
      <p:sp>
        <p:nvSpPr>
          <p:cNvPr id="64515" name="Rectangle 3"/>
          <p:cNvSpPr>
            <a:spLocks noGrp="1" noChangeArrowheads="1"/>
          </p:cNvSpPr>
          <p:nvPr>
            <p:ph sz="half" idx="1"/>
          </p:nvPr>
        </p:nvSpPr>
        <p:spPr/>
        <p:txBody>
          <a:bodyPr vert="horz" lIns="92075" tIns="46038" rIns="92075" bIns="46038" rtlCol="0">
            <a:normAutofit/>
          </a:bodyPr>
          <a:lstStyle/>
          <a:p>
            <a:pPr eaLnBrk="1" hangingPunct="1"/>
            <a:endParaRPr lang="en-US" sz="3600" dirty="0"/>
          </a:p>
          <a:p>
            <a:pPr eaLnBrk="1" hangingPunct="1"/>
            <a:r>
              <a:rPr lang="en-US" sz="3600" dirty="0"/>
              <a:t>Tears</a:t>
            </a:r>
          </a:p>
          <a:p>
            <a:pPr eaLnBrk="1" hangingPunct="1"/>
            <a:r>
              <a:rPr lang="en-US" sz="3600" dirty="0"/>
              <a:t>Sweat</a:t>
            </a:r>
          </a:p>
          <a:p>
            <a:pPr eaLnBrk="1" hangingPunct="1"/>
            <a:r>
              <a:rPr lang="en-US" sz="3600" dirty="0"/>
              <a:t>Saliva</a:t>
            </a:r>
          </a:p>
          <a:p>
            <a:pPr eaLnBrk="1" hangingPunct="1"/>
            <a:r>
              <a:rPr lang="en-US" sz="3600" dirty="0"/>
              <a:t>Urine</a:t>
            </a:r>
          </a:p>
          <a:p>
            <a:pPr eaLnBrk="1" hangingPunct="1"/>
            <a:endParaRPr lang="en-US" sz="3600" dirty="0"/>
          </a:p>
        </p:txBody>
      </p:sp>
      <p:sp>
        <p:nvSpPr>
          <p:cNvPr id="64516" name="Rectangle 4"/>
          <p:cNvSpPr>
            <a:spLocks noGrp="1" noChangeArrowheads="1"/>
          </p:cNvSpPr>
          <p:nvPr>
            <p:ph sz="half" idx="2"/>
          </p:nvPr>
        </p:nvSpPr>
        <p:spPr>
          <a:xfrm>
            <a:off x="6732589" y="1828801"/>
            <a:ext cx="4294187" cy="4303713"/>
          </a:xfrm>
        </p:spPr>
        <p:txBody>
          <a:bodyPr vert="horz" lIns="92075" tIns="46038" rIns="92075" bIns="46038" rtlCol="0">
            <a:normAutofit/>
          </a:bodyPr>
          <a:lstStyle/>
          <a:p>
            <a:pPr eaLnBrk="1" hangingPunct="1"/>
            <a:endParaRPr lang="en-US" sz="3600" dirty="0"/>
          </a:p>
          <a:p>
            <a:pPr eaLnBrk="1" hangingPunct="1"/>
            <a:r>
              <a:rPr lang="en-US" sz="3600" dirty="0"/>
              <a:t>Stool</a:t>
            </a:r>
          </a:p>
          <a:p>
            <a:pPr eaLnBrk="1" hangingPunct="1"/>
            <a:r>
              <a:rPr lang="en-US" sz="3600" dirty="0"/>
              <a:t>Vomitus</a:t>
            </a:r>
          </a:p>
          <a:p>
            <a:pPr eaLnBrk="1" hangingPunct="1"/>
            <a:r>
              <a:rPr lang="en-US" sz="3600" dirty="0"/>
              <a:t>Nasal Secretions</a:t>
            </a:r>
          </a:p>
          <a:p>
            <a:pPr eaLnBrk="1" hangingPunct="1"/>
            <a:r>
              <a:rPr lang="en-US" sz="3600" dirty="0"/>
              <a:t>Sputum</a:t>
            </a:r>
          </a:p>
        </p:txBody>
      </p:sp>
      <p:sp>
        <p:nvSpPr>
          <p:cNvPr id="6" name="Slide Number Placeholder 5"/>
          <p:cNvSpPr>
            <a:spLocks noGrp="1"/>
          </p:cNvSpPr>
          <p:nvPr>
            <p:ph type="sldNum" sz="quarter" idx="12"/>
          </p:nvPr>
        </p:nvSpPr>
        <p:spPr/>
        <p:txBody>
          <a:bodyPr/>
          <a:lstStyle/>
          <a:p>
            <a:pPr>
              <a:defRPr/>
            </a:pPr>
            <a:fld id="{E4729A5D-FA1E-4012-A3B6-23A990E0DD0C}" type="slidenum">
              <a:rPr lang="en-US"/>
              <a:pPr>
                <a:defRPr/>
              </a:pPr>
              <a:t>39</a:t>
            </a:fld>
            <a:endParaRPr lang="en-US" dirty="0"/>
          </a:p>
        </p:txBody>
      </p:sp>
      <p:sp>
        <p:nvSpPr>
          <p:cNvPr id="949253" name="Rectangle 5"/>
          <p:cNvSpPr>
            <a:spLocks noChangeArrowheads="1"/>
          </p:cNvSpPr>
          <p:nvPr/>
        </p:nvSpPr>
        <p:spPr bwMode="auto">
          <a:xfrm>
            <a:off x="6423026" y="5299075"/>
            <a:ext cx="2873375" cy="1201738"/>
          </a:xfrm>
          <a:prstGeom prst="rect">
            <a:avLst/>
          </a:prstGeom>
          <a:noFill/>
          <a:ln w="9525">
            <a:noFill/>
            <a:miter lim="800000"/>
            <a:headEnd/>
            <a:tailEnd/>
          </a:ln>
        </p:spPr>
        <p:txBody>
          <a:bodyPr lIns="92075" tIns="46038" rIns="92075" bIns="46038">
            <a:spAutoFit/>
          </a:bodyPr>
          <a:lstStyle/>
          <a:p>
            <a:pPr eaLnBrk="0" hangingPunct="0"/>
            <a:endParaRPr lang="en-US" sz="2400" dirty="0"/>
          </a:p>
          <a:p>
            <a:pPr eaLnBrk="0" hangingPunct="0"/>
            <a:endParaRPr lang="en-US" sz="2400" dirty="0"/>
          </a:p>
          <a:p>
            <a:pPr eaLnBrk="0" hangingPunct="0"/>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64515">
                                            <p:txEl>
                                              <p:pRg st="1" end="1"/>
                                            </p:txEl>
                                          </p:spTgt>
                                        </p:tgtEl>
                                        <p:attrNameLst>
                                          <p:attrName>style.visibility</p:attrName>
                                        </p:attrNameLst>
                                      </p:cBhvr>
                                      <p:to>
                                        <p:strVal val="visible"/>
                                      </p:to>
                                    </p:set>
                                    <p:anim calcmode="lin" valueType="num">
                                      <p:cBhvr additive="base">
                                        <p:cTn id="7" dur="3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45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64515">
                                            <p:txEl>
                                              <p:pRg st="2" end="2"/>
                                            </p:txEl>
                                          </p:spTgt>
                                        </p:tgtEl>
                                        <p:attrNameLst>
                                          <p:attrName>style.visibility</p:attrName>
                                        </p:attrNameLst>
                                      </p:cBhvr>
                                      <p:to>
                                        <p:strVal val="visible"/>
                                      </p:to>
                                    </p:set>
                                    <p:anim calcmode="lin" valueType="num">
                                      <p:cBhvr additive="base">
                                        <p:cTn id="13" dur="3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645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64515">
                                            <p:txEl>
                                              <p:pRg st="3" end="3"/>
                                            </p:txEl>
                                          </p:spTgt>
                                        </p:tgtEl>
                                        <p:attrNameLst>
                                          <p:attrName>style.visibility</p:attrName>
                                        </p:attrNameLst>
                                      </p:cBhvr>
                                      <p:to>
                                        <p:strVal val="visible"/>
                                      </p:to>
                                    </p:set>
                                    <p:anim calcmode="lin" valueType="num">
                                      <p:cBhvr additive="base">
                                        <p:cTn id="19" dur="3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645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64515">
                                            <p:txEl>
                                              <p:pRg st="4" end="4"/>
                                            </p:txEl>
                                          </p:spTgt>
                                        </p:tgtEl>
                                        <p:attrNameLst>
                                          <p:attrName>style.visibility</p:attrName>
                                        </p:attrNameLst>
                                      </p:cBhvr>
                                      <p:to>
                                        <p:strVal val="visible"/>
                                      </p:to>
                                    </p:set>
                                    <p:anim calcmode="lin" valueType="num">
                                      <p:cBhvr additive="base">
                                        <p:cTn id="25" dur="3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6451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64516">
                                            <p:txEl>
                                              <p:pRg st="1" end="1"/>
                                            </p:txEl>
                                          </p:spTgt>
                                        </p:tgtEl>
                                        <p:attrNameLst>
                                          <p:attrName>style.visibility</p:attrName>
                                        </p:attrNameLst>
                                      </p:cBhvr>
                                      <p:to>
                                        <p:strVal val="visible"/>
                                      </p:to>
                                    </p:set>
                                    <p:anim calcmode="lin" valueType="num">
                                      <p:cBhvr additive="base">
                                        <p:cTn id="31" dur="300" fill="hold"/>
                                        <p:tgtEl>
                                          <p:spTgt spid="64516">
                                            <p:txEl>
                                              <p:pRg st="1" end="1"/>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6451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64516">
                                            <p:txEl>
                                              <p:pRg st="2" end="2"/>
                                            </p:txEl>
                                          </p:spTgt>
                                        </p:tgtEl>
                                        <p:attrNameLst>
                                          <p:attrName>style.visibility</p:attrName>
                                        </p:attrNameLst>
                                      </p:cBhvr>
                                      <p:to>
                                        <p:strVal val="visible"/>
                                      </p:to>
                                    </p:set>
                                    <p:anim calcmode="lin" valueType="num">
                                      <p:cBhvr additive="base">
                                        <p:cTn id="37" dur="300" fill="hold"/>
                                        <p:tgtEl>
                                          <p:spTgt spid="64516">
                                            <p:txEl>
                                              <p:pRg st="2" end="2"/>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6451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iterate type="wd">
                                    <p:tmPct val="100000"/>
                                  </p:iterate>
                                  <p:childTnLst>
                                    <p:set>
                                      <p:cBhvr>
                                        <p:cTn id="42" dur="1" fill="hold">
                                          <p:stCondLst>
                                            <p:cond delay="0"/>
                                          </p:stCondLst>
                                        </p:cTn>
                                        <p:tgtEl>
                                          <p:spTgt spid="64516">
                                            <p:txEl>
                                              <p:pRg st="3" end="3"/>
                                            </p:txEl>
                                          </p:spTgt>
                                        </p:tgtEl>
                                        <p:attrNameLst>
                                          <p:attrName>style.visibility</p:attrName>
                                        </p:attrNameLst>
                                      </p:cBhvr>
                                      <p:to>
                                        <p:strVal val="visible"/>
                                      </p:to>
                                    </p:set>
                                    <p:anim calcmode="lin" valueType="num">
                                      <p:cBhvr additive="base">
                                        <p:cTn id="43" dur="300" fill="hold"/>
                                        <p:tgtEl>
                                          <p:spTgt spid="64516">
                                            <p:txEl>
                                              <p:pRg st="3" end="3"/>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6451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iterate type="wd">
                                    <p:tmPct val="100000"/>
                                  </p:iterate>
                                  <p:childTnLst>
                                    <p:set>
                                      <p:cBhvr>
                                        <p:cTn id="48" dur="1" fill="hold">
                                          <p:stCondLst>
                                            <p:cond delay="0"/>
                                          </p:stCondLst>
                                        </p:cTn>
                                        <p:tgtEl>
                                          <p:spTgt spid="64516">
                                            <p:txEl>
                                              <p:pRg st="4" end="4"/>
                                            </p:txEl>
                                          </p:spTgt>
                                        </p:tgtEl>
                                        <p:attrNameLst>
                                          <p:attrName>style.visibility</p:attrName>
                                        </p:attrNameLst>
                                      </p:cBhvr>
                                      <p:to>
                                        <p:strVal val="visible"/>
                                      </p:to>
                                    </p:set>
                                    <p:anim calcmode="lin" valueType="num">
                                      <p:cBhvr additive="base">
                                        <p:cTn id="49" dur="300" fill="hold"/>
                                        <p:tgtEl>
                                          <p:spTgt spid="64516">
                                            <p:txEl>
                                              <p:pRg st="4" end="4"/>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64516">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autoUpdateAnimBg="0"/>
      <p:bldP spid="6451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484E0-595A-C1C2-0201-2F664475608B}"/>
              </a:ext>
            </a:extLst>
          </p:cNvPr>
          <p:cNvSpPr>
            <a:spLocks noGrp="1"/>
          </p:cNvSpPr>
          <p:nvPr>
            <p:ph type="title"/>
          </p:nvPr>
        </p:nvSpPr>
        <p:spPr>
          <a:xfrm>
            <a:off x="645065" y="1463040"/>
            <a:ext cx="3796306" cy="2690949"/>
          </a:xfrm>
        </p:spPr>
        <p:txBody>
          <a:bodyPr anchor="t">
            <a:normAutofit/>
          </a:bodyPr>
          <a:lstStyle/>
          <a:p>
            <a:r>
              <a:rPr lang="en-US" sz="3400"/>
              <a:t>Medical Facility Role/Responsibility</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884EE4-02AF-6C94-735B-8FABEE1020D2}"/>
              </a:ext>
            </a:extLst>
          </p:cNvPr>
          <p:cNvSpPr>
            <a:spLocks noGrp="1"/>
          </p:cNvSpPr>
          <p:nvPr>
            <p:ph idx="1"/>
          </p:nvPr>
        </p:nvSpPr>
        <p:spPr>
          <a:xfrm>
            <a:off x="5656218" y="1463039"/>
            <a:ext cx="5542387" cy="4300447"/>
          </a:xfrm>
        </p:spPr>
        <p:txBody>
          <a:bodyPr anchor="t">
            <a:normAutofit/>
          </a:bodyPr>
          <a:lstStyle/>
          <a:p>
            <a:endParaRPr lang="en-US" sz="2200" dirty="0"/>
          </a:p>
          <a:p>
            <a:endParaRPr lang="en-US" sz="2200" dirty="0"/>
          </a:p>
          <a:p>
            <a:r>
              <a:rPr lang="en-US" sz="2400" dirty="0"/>
              <a:t>Ryan White / OSHA</a:t>
            </a:r>
          </a:p>
          <a:p>
            <a:endParaRPr lang="en-US" sz="2400" dirty="0"/>
          </a:p>
          <a:p>
            <a:r>
              <a:rPr lang="en-US" sz="2400" dirty="0"/>
              <a:t>Draw source patient blood</a:t>
            </a:r>
          </a:p>
          <a:p>
            <a:r>
              <a:rPr lang="en-US" sz="2400" dirty="0"/>
              <a:t>Report results to the DICO</a:t>
            </a:r>
          </a:p>
        </p:txBody>
      </p:sp>
      <p:sp>
        <p:nvSpPr>
          <p:cNvPr id="4" name="Slide Number Placeholder 3">
            <a:extLst>
              <a:ext uri="{FF2B5EF4-FFF2-40B4-BE49-F238E27FC236}">
                <a16:creationId xmlns:a16="http://schemas.microsoft.com/office/drawing/2014/main" id="{EE0FB891-9F81-111D-66FF-CD50F592D8E5}"/>
              </a:ext>
            </a:extLst>
          </p:cNvPr>
          <p:cNvSpPr>
            <a:spLocks noGrp="1"/>
          </p:cNvSpPr>
          <p:nvPr>
            <p:ph type="sldNum" sz="quarter" idx="12"/>
          </p:nvPr>
        </p:nvSpPr>
        <p:spPr/>
        <p:txBody>
          <a:bodyPr/>
          <a:lstStyle/>
          <a:p>
            <a:fld id="{4EC85289-3FE1-4C3D-AACD-0B17DFE1C0EB}" type="slidenum">
              <a:rPr lang="en-US" smtClean="0"/>
              <a:t>4</a:t>
            </a:fld>
            <a:endParaRPr lang="en-US"/>
          </a:p>
        </p:txBody>
      </p:sp>
    </p:spTree>
    <p:extLst>
      <p:ext uri="{BB962C8B-B14F-4D97-AF65-F5344CB8AC3E}">
        <p14:creationId xmlns:p14="http://schemas.microsoft.com/office/powerpoint/2010/main" val="4024828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589560" y="856180"/>
            <a:ext cx="4560584" cy="1128068"/>
          </a:xfrm>
        </p:spPr>
        <p:txBody>
          <a:bodyPr anchor="ctr">
            <a:normAutofit/>
          </a:bodyPr>
          <a:lstStyle/>
          <a:p>
            <a:r>
              <a:rPr lang="en-US" sz="3700"/>
              <a:t>Saliva – Protective Properties</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590719" y="2330505"/>
            <a:ext cx="4559425" cy="3979585"/>
          </a:xfrm>
        </p:spPr>
        <p:txBody>
          <a:bodyPr anchor="ctr">
            <a:normAutofit/>
          </a:bodyPr>
          <a:lstStyle/>
          <a:p>
            <a:r>
              <a:rPr lang="en-US" sz="2000"/>
              <a:t>Rarely a vehicle for HIV infection</a:t>
            </a:r>
          </a:p>
          <a:p>
            <a:pPr lvl="1"/>
            <a:r>
              <a:rPr lang="en-US" sz="2000"/>
              <a:t>Adv. Dental Research, 2006</a:t>
            </a:r>
          </a:p>
          <a:p>
            <a:endParaRPr lang="en-US" sz="2000"/>
          </a:p>
          <a:p>
            <a:r>
              <a:rPr lang="en-US" sz="2000"/>
              <a:t>Defensins in saliva – antimicrobial peptid</a:t>
            </a:r>
          </a:p>
          <a:p>
            <a:pPr lvl="1"/>
            <a:r>
              <a:rPr lang="en-US" sz="2000"/>
              <a:t>Med. Electron Microscope, 2003</a:t>
            </a:r>
          </a:p>
          <a:p>
            <a:endParaRPr lang="en-US" sz="2000"/>
          </a:p>
          <a:p>
            <a:r>
              <a:rPr lang="en-US" sz="2000"/>
              <a:t>Steady supply of saliva maintains non-immune and immune factors in the mouth</a:t>
            </a:r>
          </a:p>
          <a:p>
            <a:pPr lvl="1"/>
            <a:r>
              <a:rPr lang="en-US" sz="2000"/>
              <a:t>Acta Odontol Scand, 1998</a:t>
            </a:r>
          </a:p>
          <a:p>
            <a:endParaRPr lang="en-US" sz="2000"/>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t the end of the day, think outside the box about clichés | Aeon Ideas">
            <a:extLst>
              <a:ext uri="{FF2B5EF4-FFF2-40B4-BE49-F238E27FC236}">
                <a16:creationId xmlns:a16="http://schemas.microsoft.com/office/drawing/2014/main" id="{93FDD248-5F03-4BBF-9870-51D9E6FC21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9150" r="18956"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9385070" y="6492240"/>
            <a:ext cx="1055716" cy="365125"/>
          </a:xfrm>
        </p:spPr>
        <p:txBody>
          <a:bodyPr>
            <a:normAutofit/>
          </a:bodyPr>
          <a:lstStyle/>
          <a:p>
            <a:pPr>
              <a:spcAft>
                <a:spcPts val="600"/>
              </a:spcAft>
              <a:defRPr/>
            </a:pPr>
            <a:fld id="{C13B4973-9E63-4206-830E-D93BA671AB26}" type="slidenum">
              <a:rPr lang="en-US" smtClean="0"/>
              <a:pPr>
                <a:spcAft>
                  <a:spcPts val="600"/>
                </a:spcAft>
                <a:defRPr/>
              </a:pPr>
              <a:t>40</a:t>
            </a:fld>
            <a:endParaRPr lang="en-US"/>
          </a:p>
        </p:txBody>
      </p:sp>
    </p:spTree>
    <p:extLst>
      <p:ext uri="{BB962C8B-B14F-4D97-AF65-F5344CB8AC3E}">
        <p14:creationId xmlns:p14="http://schemas.microsoft.com/office/powerpoint/2010/main" val="2209568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BBP &amp; Human Bites</a:t>
            </a:r>
          </a:p>
        </p:txBody>
      </p:sp>
      <p:sp>
        <p:nvSpPr>
          <p:cNvPr id="6" name="Content Placeholder 5"/>
          <p:cNvSpPr>
            <a:spLocks noGrp="1"/>
          </p:cNvSpPr>
          <p:nvPr>
            <p:ph idx="1"/>
          </p:nvPr>
        </p:nvSpPr>
        <p:spPr/>
        <p:txBody>
          <a:bodyPr/>
          <a:lstStyle/>
          <a:p>
            <a:endParaRPr lang="en-US" dirty="0"/>
          </a:p>
          <a:p>
            <a:r>
              <a:rPr lang="en-US" dirty="0"/>
              <a:t>1993 – 2011</a:t>
            </a:r>
          </a:p>
          <a:p>
            <a:pPr lvl="1"/>
            <a:r>
              <a:rPr lang="en-US" sz="2800" dirty="0"/>
              <a:t>No documented cases of transmission</a:t>
            </a:r>
          </a:p>
          <a:p>
            <a:pPr lvl="1"/>
            <a:r>
              <a:rPr lang="en-US" sz="2800" dirty="0"/>
              <a:t>Possibly risk – HBV but universal vaccination</a:t>
            </a:r>
          </a:p>
          <a:p>
            <a:pPr marL="449263" lvl="1" indent="0">
              <a:buNone/>
            </a:pPr>
            <a:endParaRPr lang="en-US" dirty="0"/>
          </a:p>
        </p:txBody>
      </p:sp>
      <p:sp>
        <p:nvSpPr>
          <p:cNvPr id="4" name="Slide Number Placeholder 3"/>
          <p:cNvSpPr>
            <a:spLocks noGrp="1"/>
          </p:cNvSpPr>
          <p:nvPr>
            <p:ph type="sldNum" sz="quarter" idx="12"/>
          </p:nvPr>
        </p:nvSpPr>
        <p:spPr/>
        <p:txBody>
          <a:bodyPr/>
          <a:lstStyle/>
          <a:p>
            <a:pPr>
              <a:defRPr/>
            </a:pPr>
            <a:fld id="{EEA00BE9-8C9E-433D-B2E0-A6DDB2851578}" type="slidenum">
              <a:rPr lang="en-US" smtClean="0"/>
              <a:pPr>
                <a:defRPr/>
              </a:pPr>
              <a:t>41</a:t>
            </a:fld>
            <a:endParaRPr lang="en-US" dirty="0"/>
          </a:p>
        </p:txBody>
      </p:sp>
      <p:sp>
        <p:nvSpPr>
          <p:cNvPr id="7" name="TextBox 6"/>
          <p:cNvSpPr txBox="1"/>
          <p:nvPr/>
        </p:nvSpPr>
        <p:spPr>
          <a:xfrm>
            <a:off x="4495801" y="6400800"/>
            <a:ext cx="4534255" cy="369332"/>
          </a:xfrm>
          <a:prstGeom prst="rect">
            <a:avLst/>
          </a:prstGeom>
          <a:noFill/>
        </p:spPr>
        <p:txBody>
          <a:bodyPr wrap="none" rtlCol="0">
            <a:spAutoFit/>
          </a:bodyPr>
          <a:lstStyle/>
          <a:p>
            <a:r>
              <a:rPr lang="en-US" dirty="0"/>
              <a:t>J. Natl Med Assoc. 2013 Spring;105(1):92-95</a:t>
            </a:r>
          </a:p>
        </p:txBody>
      </p:sp>
    </p:spTree>
    <p:extLst>
      <p:ext uri="{BB962C8B-B14F-4D97-AF65-F5344CB8AC3E}">
        <p14:creationId xmlns:p14="http://schemas.microsoft.com/office/powerpoint/2010/main" val="808160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A138D71-13F2-4CBE-9144-2F0A8E23277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kern="1200">
                <a:solidFill>
                  <a:schemeClr val="tx1"/>
                </a:solidFill>
                <a:latin typeface="+mj-lt"/>
                <a:ea typeface="+mj-ea"/>
                <a:cs typeface="+mj-cs"/>
              </a:rPr>
              <a:t>Splashes with body fluids is thought to be near zero even if the fluids are overtly bloody </a:t>
            </a:r>
          </a:p>
        </p:txBody>
      </p:sp>
      <p:sp>
        <p:nvSpPr>
          <p:cNvPr id="6" name="Text Placeholder 5">
            <a:extLst>
              <a:ext uri="{FF2B5EF4-FFF2-40B4-BE49-F238E27FC236}">
                <a16:creationId xmlns:a16="http://schemas.microsoft.com/office/drawing/2014/main" id="{16C56FB1-EDB3-47AD-9D6E-F691972AC101}"/>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solidFill>
                  <a:schemeClr val="tx1"/>
                </a:solidFill>
                <a:latin typeface="+mn-lt"/>
                <a:ea typeface="+mn-ea"/>
                <a:cs typeface="+mn-cs"/>
              </a:rPr>
              <a:t>CDC, June 2015</a:t>
            </a:r>
          </a:p>
        </p:txBody>
      </p:sp>
      <p:cxnSp>
        <p:nvCxnSpPr>
          <p:cNvPr id="18" name="Straight Connector 1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A36359E-379B-48AA-9D48-2A9A91663B3B}"/>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EEA00BE9-8C9E-433D-B2E0-A6DDB2851578}" type="slidenum">
              <a:rPr lang="en-US" smtClean="0">
                <a:solidFill>
                  <a:schemeClr val="tx1">
                    <a:tint val="75000"/>
                  </a:schemeClr>
                </a:solidFill>
              </a:rPr>
              <a:pPr>
                <a:spcAft>
                  <a:spcPts val="600"/>
                </a:spcAft>
                <a:defRPr/>
              </a:pPr>
              <a:t>42</a:t>
            </a:fld>
            <a:endParaRPr lang="en-US">
              <a:solidFill>
                <a:schemeClr val="tx1">
                  <a:tint val="75000"/>
                </a:schemeClr>
              </a:solidFill>
            </a:endParaRPr>
          </a:p>
        </p:txBody>
      </p:sp>
    </p:spTree>
    <p:extLst>
      <p:ext uri="{BB962C8B-B14F-4D97-AF65-F5344CB8AC3E}">
        <p14:creationId xmlns:p14="http://schemas.microsoft.com/office/powerpoint/2010/main" val="477317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Rectangle 2"/>
          <p:cNvSpPr>
            <a:spLocks noGrp="1" noChangeArrowheads="1"/>
          </p:cNvSpPr>
          <p:nvPr>
            <p:ph type="title"/>
          </p:nvPr>
        </p:nvSpPr>
        <p:spPr>
          <a:xfrm>
            <a:off x="1621735" y="228600"/>
            <a:ext cx="9258300" cy="1143000"/>
          </a:xfrm>
        </p:spPr>
        <p:txBody>
          <a:bodyPr/>
          <a:lstStyle/>
          <a:p>
            <a:pPr eaLnBrk="1" hangingPunct="1">
              <a:defRPr/>
            </a:pPr>
            <a:r>
              <a:rPr lang="en-US" dirty="0"/>
              <a:t>Risk Statistics</a:t>
            </a:r>
          </a:p>
        </p:txBody>
      </p:sp>
      <p:sp>
        <p:nvSpPr>
          <p:cNvPr id="1826820" name="Rectangle 4"/>
          <p:cNvSpPr>
            <a:spLocks noGrp="1" noChangeArrowheads="1"/>
          </p:cNvSpPr>
          <p:nvPr>
            <p:ph type="body" sz="half" idx="1"/>
          </p:nvPr>
        </p:nvSpPr>
        <p:spPr>
          <a:xfrm>
            <a:off x="1616765" y="1421641"/>
            <a:ext cx="4552950" cy="5105400"/>
          </a:xfrm>
        </p:spPr>
        <p:txBody>
          <a:bodyPr/>
          <a:lstStyle/>
          <a:p>
            <a:pPr eaLnBrk="1" hangingPunct="1">
              <a:defRPr/>
            </a:pPr>
            <a:endParaRPr lang="en-US" dirty="0"/>
          </a:p>
          <a:p>
            <a:pPr eaLnBrk="1" hangingPunct="1">
              <a:defRPr/>
            </a:pPr>
            <a:r>
              <a:rPr lang="en-US" dirty="0"/>
              <a:t>HIV	</a:t>
            </a:r>
          </a:p>
          <a:p>
            <a:pPr eaLnBrk="1" hangingPunct="1">
              <a:defRPr/>
            </a:pPr>
            <a:endParaRPr lang="en-US" dirty="0"/>
          </a:p>
          <a:p>
            <a:pPr eaLnBrk="1" hangingPunct="1">
              <a:defRPr/>
            </a:pPr>
            <a:endParaRPr lang="en-US" dirty="0"/>
          </a:p>
          <a:p>
            <a:pPr eaLnBrk="1" hangingPunct="1">
              <a:defRPr/>
            </a:pPr>
            <a:r>
              <a:rPr lang="en-US" dirty="0"/>
              <a:t>HBV</a:t>
            </a:r>
          </a:p>
          <a:p>
            <a:pPr marL="0" indent="0">
              <a:buNone/>
              <a:defRPr/>
            </a:pPr>
            <a:endParaRPr lang="en-US" dirty="0"/>
          </a:p>
          <a:p>
            <a:pPr eaLnBrk="1" hangingPunct="1">
              <a:defRPr/>
            </a:pPr>
            <a:r>
              <a:rPr lang="en-US" dirty="0"/>
              <a:t>HCV</a:t>
            </a:r>
          </a:p>
        </p:txBody>
      </p:sp>
      <p:sp>
        <p:nvSpPr>
          <p:cNvPr id="1826821" name="Rectangle 5"/>
          <p:cNvSpPr>
            <a:spLocks noGrp="1" noChangeArrowheads="1"/>
          </p:cNvSpPr>
          <p:nvPr>
            <p:ph type="body" sz="half" idx="2"/>
          </p:nvPr>
        </p:nvSpPr>
        <p:spPr>
          <a:xfrm>
            <a:off x="4114800" y="1371601"/>
            <a:ext cx="6610350" cy="4530725"/>
          </a:xfrm>
        </p:spPr>
        <p:txBody>
          <a:bodyPr/>
          <a:lstStyle/>
          <a:p>
            <a:pPr eaLnBrk="1" hangingPunct="1">
              <a:lnSpc>
                <a:spcPct val="90000"/>
              </a:lnSpc>
              <a:defRPr/>
            </a:pPr>
            <a:endParaRPr lang="en-US" sz="2400" dirty="0"/>
          </a:p>
          <a:p>
            <a:pPr lvl="1" eaLnBrk="1" hangingPunct="1">
              <a:lnSpc>
                <a:spcPct val="90000"/>
              </a:lnSpc>
              <a:defRPr/>
            </a:pPr>
            <a:r>
              <a:rPr lang="en-US" dirty="0"/>
              <a:t>Sharps injury   0.23%*</a:t>
            </a:r>
          </a:p>
          <a:p>
            <a:pPr lvl="1" eaLnBrk="1" hangingPunct="1">
              <a:lnSpc>
                <a:spcPct val="90000"/>
              </a:lnSpc>
              <a:defRPr/>
            </a:pPr>
            <a:r>
              <a:rPr lang="en-US" dirty="0"/>
              <a:t>Mucous membrane 0.09%</a:t>
            </a:r>
          </a:p>
          <a:p>
            <a:pPr lvl="1" eaLnBrk="1" hangingPunct="1">
              <a:lnSpc>
                <a:spcPct val="90000"/>
              </a:lnSpc>
              <a:defRPr/>
            </a:pPr>
            <a:r>
              <a:rPr lang="en-US" dirty="0"/>
              <a:t>Non-intact skin – 1 case</a:t>
            </a:r>
          </a:p>
          <a:p>
            <a:pPr lvl="1" eaLnBrk="1" hangingPunct="1">
              <a:lnSpc>
                <a:spcPct val="90000"/>
              </a:lnSpc>
              <a:defRPr/>
            </a:pPr>
            <a:endParaRPr lang="en-US" dirty="0"/>
          </a:p>
          <a:p>
            <a:pPr lvl="1" eaLnBrk="1" hangingPunct="1">
              <a:lnSpc>
                <a:spcPct val="90000"/>
              </a:lnSpc>
              <a:defRPr/>
            </a:pPr>
            <a:r>
              <a:rPr lang="en-US" dirty="0"/>
              <a:t>6% -30% non-vaccinated/unreported exposure</a:t>
            </a:r>
          </a:p>
          <a:p>
            <a:pPr marL="457200" lvl="1" indent="0">
              <a:buNone/>
              <a:defRPr/>
            </a:pPr>
            <a:endParaRPr lang="en-US" dirty="0"/>
          </a:p>
          <a:p>
            <a:pPr lvl="1" eaLnBrk="1" hangingPunct="1">
              <a:lnSpc>
                <a:spcPct val="90000"/>
              </a:lnSpc>
              <a:defRPr/>
            </a:pPr>
            <a:r>
              <a:rPr lang="en-US" dirty="0"/>
              <a:t>Sharps injury 0.2%</a:t>
            </a:r>
          </a:p>
          <a:p>
            <a:pPr lvl="1" eaLnBrk="1" hangingPunct="1">
              <a:lnSpc>
                <a:spcPct val="90000"/>
              </a:lnSpc>
              <a:defRPr/>
            </a:pPr>
            <a:r>
              <a:rPr lang="en-US" dirty="0"/>
              <a:t>2 cases – blood to the eye</a:t>
            </a:r>
          </a:p>
          <a:p>
            <a:pPr lvl="1" eaLnBrk="1" hangingPunct="1">
              <a:lnSpc>
                <a:spcPct val="90000"/>
              </a:lnSpc>
              <a:defRPr/>
            </a:pPr>
            <a:r>
              <a:rPr lang="en-US" dirty="0"/>
              <a:t>Non-intact skin – 1 case</a:t>
            </a:r>
          </a:p>
        </p:txBody>
      </p:sp>
      <p:sp>
        <p:nvSpPr>
          <p:cNvPr id="5" name="Slide Number Placeholder 4"/>
          <p:cNvSpPr>
            <a:spLocks noGrp="1"/>
          </p:cNvSpPr>
          <p:nvPr>
            <p:ph type="sldNum" sz="quarter" idx="12"/>
          </p:nvPr>
        </p:nvSpPr>
        <p:spPr/>
        <p:txBody>
          <a:bodyPr/>
          <a:lstStyle/>
          <a:p>
            <a:pPr>
              <a:defRPr/>
            </a:pPr>
            <a:fld id="{C402BC17-EB69-4419-A68E-2B0C8CCE8A38}" type="slidenum">
              <a:rPr lang="en-US" smtClean="0"/>
              <a:pPr>
                <a:defRPr/>
              </a:pPr>
              <a:t>43</a:t>
            </a:fld>
            <a:endParaRPr lang="en-US" dirty="0"/>
          </a:p>
        </p:txBody>
      </p:sp>
      <p:sp>
        <p:nvSpPr>
          <p:cNvPr id="2" name="TextBox 1">
            <a:extLst>
              <a:ext uri="{FF2B5EF4-FFF2-40B4-BE49-F238E27FC236}">
                <a16:creationId xmlns:a16="http://schemas.microsoft.com/office/drawing/2014/main" id="{F5194750-74CE-C9ED-681E-083B55B75F06}"/>
              </a:ext>
            </a:extLst>
          </p:cNvPr>
          <p:cNvSpPr txBox="1"/>
          <p:nvPr/>
        </p:nvSpPr>
        <p:spPr>
          <a:xfrm>
            <a:off x="3810001" y="6324600"/>
            <a:ext cx="2886074" cy="369332"/>
          </a:xfrm>
          <a:prstGeom prst="rect">
            <a:avLst/>
          </a:prstGeom>
          <a:noFill/>
        </p:spPr>
        <p:txBody>
          <a:bodyPr wrap="square" rtlCol="0">
            <a:spAutoFit/>
          </a:bodyPr>
          <a:lstStyle/>
          <a:p>
            <a:r>
              <a:rPr lang="en-US" dirty="0"/>
              <a:t>CDC, OSHA, NIOSH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4" name="Rectangle 13">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95D7BDE-6D1E-EB0A-5289-96993BB0AE21}"/>
              </a:ext>
            </a:extLst>
          </p:cNvPr>
          <p:cNvSpPr>
            <a:spLocks noGrp="1"/>
          </p:cNvSpPr>
          <p:nvPr>
            <p:ph type="title"/>
          </p:nvPr>
        </p:nvSpPr>
        <p:spPr>
          <a:xfrm>
            <a:off x="1153618" y="1239927"/>
            <a:ext cx="4008586" cy="4680583"/>
          </a:xfrm>
        </p:spPr>
        <p:txBody>
          <a:bodyPr anchor="ctr">
            <a:normAutofit/>
          </a:bodyPr>
          <a:lstStyle/>
          <a:p>
            <a:r>
              <a:rPr lang="en-US" sz="5200"/>
              <a:t>Exposure Event</a:t>
            </a:r>
          </a:p>
        </p:txBody>
      </p:sp>
      <p:sp>
        <p:nvSpPr>
          <p:cNvPr id="6" name="Content Placeholder 5">
            <a:extLst>
              <a:ext uri="{FF2B5EF4-FFF2-40B4-BE49-F238E27FC236}">
                <a16:creationId xmlns:a16="http://schemas.microsoft.com/office/drawing/2014/main" id="{40236B74-6898-5AFC-08AF-66438D129F06}"/>
              </a:ext>
            </a:extLst>
          </p:cNvPr>
          <p:cNvSpPr>
            <a:spLocks noGrp="1"/>
          </p:cNvSpPr>
          <p:nvPr>
            <p:ph idx="1"/>
          </p:nvPr>
        </p:nvSpPr>
        <p:spPr>
          <a:xfrm>
            <a:off x="6291923" y="1239927"/>
            <a:ext cx="4971824" cy="4680583"/>
          </a:xfrm>
        </p:spPr>
        <p:txBody>
          <a:bodyPr anchor="ctr">
            <a:normAutofit/>
          </a:bodyPr>
          <a:lstStyle/>
          <a:p>
            <a:endParaRPr lang="en-US" sz="2000" dirty="0"/>
          </a:p>
          <a:p>
            <a:endParaRPr lang="en-US" sz="2000" dirty="0"/>
          </a:p>
          <a:p>
            <a:r>
              <a:rPr lang="en-US" dirty="0"/>
              <a:t>Conduct First Aid</a:t>
            </a:r>
          </a:p>
          <a:p>
            <a:endParaRPr lang="en-US" dirty="0"/>
          </a:p>
          <a:p>
            <a:r>
              <a:rPr lang="en-US" dirty="0"/>
              <a:t>Report the event to your DICO</a:t>
            </a:r>
          </a:p>
        </p:txBody>
      </p:sp>
      <p:sp>
        <p:nvSpPr>
          <p:cNvPr id="2" name="Slide Number Placeholder 1">
            <a:extLst>
              <a:ext uri="{FF2B5EF4-FFF2-40B4-BE49-F238E27FC236}">
                <a16:creationId xmlns:a16="http://schemas.microsoft.com/office/drawing/2014/main" id="{BD175B0C-B068-7A9B-052E-43523CBDEBA3}"/>
              </a:ext>
            </a:extLst>
          </p:cNvPr>
          <p:cNvSpPr>
            <a:spLocks noGrp="1"/>
          </p:cNvSpPr>
          <p:nvPr>
            <p:ph type="sldNum" sz="quarter" idx="12"/>
          </p:nvPr>
        </p:nvSpPr>
        <p:spPr/>
        <p:txBody>
          <a:bodyPr/>
          <a:lstStyle/>
          <a:p>
            <a:fld id="{4EC85289-3FE1-4C3D-AACD-0B17DFE1C0EB}" type="slidenum">
              <a:rPr lang="en-US" smtClean="0"/>
              <a:t>44</a:t>
            </a:fld>
            <a:endParaRPr lang="en-US"/>
          </a:p>
        </p:txBody>
      </p:sp>
    </p:spTree>
    <p:extLst>
      <p:ext uri="{BB962C8B-B14F-4D97-AF65-F5344CB8AC3E}">
        <p14:creationId xmlns:p14="http://schemas.microsoft.com/office/powerpoint/2010/main" val="1669626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2C615-5B4B-664B-70D6-82F350976A50}"/>
              </a:ext>
            </a:extLst>
          </p:cNvPr>
          <p:cNvSpPr>
            <a:spLocks noGrp="1"/>
          </p:cNvSpPr>
          <p:nvPr>
            <p:ph type="title"/>
          </p:nvPr>
        </p:nvSpPr>
        <p:spPr>
          <a:xfrm>
            <a:off x="808638" y="386930"/>
            <a:ext cx="9236700" cy="1188950"/>
          </a:xfrm>
        </p:spPr>
        <p:txBody>
          <a:bodyPr anchor="b">
            <a:normAutofit/>
          </a:bodyPr>
          <a:lstStyle/>
          <a:p>
            <a:r>
              <a:rPr lang="en-US" sz="5400"/>
              <a:t>Exposure Event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6F57D9-E68A-F576-AC30-97F32C2DD4BB}"/>
              </a:ext>
            </a:extLst>
          </p:cNvPr>
          <p:cNvSpPr>
            <a:spLocks noGrp="1"/>
          </p:cNvSpPr>
          <p:nvPr>
            <p:ph idx="1"/>
          </p:nvPr>
        </p:nvSpPr>
        <p:spPr>
          <a:xfrm>
            <a:off x="793660" y="2599510"/>
            <a:ext cx="10143668" cy="2877366"/>
          </a:xfrm>
        </p:spPr>
        <p:txBody>
          <a:bodyPr anchor="ctr">
            <a:normAutofit fontScale="92500" lnSpcReduction="20000"/>
          </a:bodyPr>
          <a:lstStyle/>
          <a:p>
            <a:endParaRPr lang="en-US" sz="2400" dirty="0"/>
          </a:p>
          <a:p>
            <a:endParaRPr lang="en-US" sz="2400" dirty="0"/>
          </a:p>
          <a:p>
            <a:r>
              <a:rPr lang="en-US" sz="2400" dirty="0"/>
              <a:t>You do NOT need to sign in the ED and have blood work drawn!</a:t>
            </a:r>
          </a:p>
          <a:p>
            <a:endParaRPr lang="en-US" sz="2400" dirty="0"/>
          </a:p>
          <a:p>
            <a:r>
              <a:rPr lang="en-US" sz="2400" dirty="0"/>
              <a:t>Source patient testing comes first</a:t>
            </a:r>
          </a:p>
          <a:p>
            <a:pPr lvl="1"/>
            <a:r>
              <a:rPr lang="en-US" dirty="0"/>
              <a:t>Rapid testing is required</a:t>
            </a:r>
          </a:p>
          <a:p>
            <a:pPr lvl="1"/>
            <a:r>
              <a:rPr lang="en-US" dirty="0"/>
              <a:t>Results in 1 hour for bloodborne pathogens</a:t>
            </a:r>
          </a:p>
          <a:p>
            <a:pPr lvl="1"/>
            <a:r>
              <a:rPr lang="en-US" dirty="0"/>
              <a:t>Test now for virus not antibody</a:t>
            </a:r>
          </a:p>
        </p:txBody>
      </p:sp>
      <p:sp>
        <p:nvSpPr>
          <p:cNvPr id="4" name="Slide Number Placeholder 3">
            <a:extLst>
              <a:ext uri="{FF2B5EF4-FFF2-40B4-BE49-F238E27FC236}">
                <a16:creationId xmlns:a16="http://schemas.microsoft.com/office/drawing/2014/main" id="{1148AC0C-D0F6-17C9-8F0B-035CCCC1852F}"/>
              </a:ext>
            </a:extLst>
          </p:cNvPr>
          <p:cNvSpPr>
            <a:spLocks noGrp="1"/>
          </p:cNvSpPr>
          <p:nvPr>
            <p:ph type="sldNum" sz="quarter" idx="12"/>
          </p:nvPr>
        </p:nvSpPr>
        <p:spPr/>
        <p:txBody>
          <a:bodyPr/>
          <a:lstStyle/>
          <a:p>
            <a:fld id="{4EC85289-3FE1-4C3D-AACD-0B17DFE1C0EB}" type="slidenum">
              <a:rPr lang="en-US" smtClean="0"/>
              <a:t>45</a:t>
            </a:fld>
            <a:endParaRPr lang="en-US"/>
          </a:p>
        </p:txBody>
      </p:sp>
    </p:spTree>
    <p:extLst>
      <p:ext uri="{BB962C8B-B14F-4D97-AF65-F5344CB8AC3E}">
        <p14:creationId xmlns:p14="http://schemas.microsoft.com/office/powerpoint/2010/main" val="3011734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64C3868-8EE6-6F48-292E-82051467AABD}"/>
              </a:ext>
            </a:extLst>
          </p:cNvPr>
          <p:cNvSpPr>
            <a:spLocks noGrp="1"/>
          </p:cNvSpPr>
          <p:nvPr>
            <p:ph type="ctrTitle"/>
          </p:nvPr>
        </p:nvSpPr>
        <p:spPr>
          <a:xfrm>
            <a:off x="1524000" y="1584683"/>
            <a:ext cx="9144000" cy="2551829"/>
          </a:xfrm>
        </p:spPr>
        <p:txBody>
          <a:bodyPr anchor="ctr">
            <a:normAutofit/>
          </a:bodyPr>
          <a:lstStyle/>
          <a:p>
            <a:r>
              <a:rPr lang="en-US" sz="6600"/>
              <a:t>Define Exposure Airborne/Droplet</a:t>
            </a:r>
          </a:p>
        </p:txBody>
      </p:sp>
      <p:sp>
        <p:nvSpPr>
          <p:cNvPr id="5" name="Subtitle 4">
            <a:extLst>
              <a:ext uri="{FF2B5EF4-FFF2-40B4-BE49-F238E27FC236}">
                <a16:creationId xmlns:a16="http://schemas.microsoft.com/office/drawing/2014/main" id="{401A1C54-051B-10A7-D04D-F677279E03E1}"/>
              </a:ext>
            </a:extLst>
          </p:cNvPr>
          <p:cNvSpPr>
            <a:spLocks noGrp="1"/>
          </p:cNvSpPr>
          <p:nvPr>
            <p:ph type="subTitle" idx="1"/>
          </p:nvPr>
        </p:nvSpPr>
        <p:spPr>
          <a:xfrm>
            <a:off x="1524000" y="5160469"/>
            <a:ext cx="9144000" cy="1182135"/>
          </a:xfrm>
        </p:spPr>
        <p:txBody>
          <a:bodyPr anchor="ctr">
            <a:normAutofit/>
          </a:bodyPr>
          <a:lstStyle/>
          <a:p>
            <a:endParaRPr lang="en-US" sz="2800"/>
          </a:p>
        </p:txBody>
      </p:sp>
      <p:sp>
        <p:nvSpPr>
          <p:cNvPr id="2" name="Slide Number Placeholder 1">
            <a:extLst>
              <a:ext uri="{FF2B5EF4-FFF2-40B4-BE49-F238E27FC236}">
                <a16:creationId xmlns:a16="http://schemas.microsoft.com/office/drawing/2014/main" id="{2601B24F-6C43-10C0-2D1D-8E64F5C423FB}"/>
              </a:ext>
            </a:extLst>
          </p:cNvPr>
          <p:cNvSpPr>
            <a:spLocks noGrp="1"/>
          </p:cNvSpPr>
          <p:nvPr>
            <p:ph type="sldNum" sz="quarter" idx="12"/>
          </p:nvPr>
        </p:nvSpPr>
        <p:spPr/>
        <p:txBody>
          <a:bodyPr/>
          <a:lstStyle/>
          <a:p>
            <a:fld id="{4EC85289-3FE1-4C3D-AACD-0B17DFE1C0EB}" type="slidenum">
              <a:rPr lang="en-US" smtClean="0"/>
              <a:t>46</a:t>
            </a:fld>
            <a:endParaRPr lang="en-US"/>
          </a:p>
        </p:txBody>
      </p:sp>
    </p:spTree>
    <p:extLst>
      <p:ext uri="{BB962C8B-B14F-4D97-AF65-F5344CB8AC3E}">
        <p14:creationId xmlns:p14="http://schemas.microsoft.com/office/powerpoint/2010/main" val="3222206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75" name="Rectangle 2"/>
          <p:cNvSpPr>
            <a:spLocks noGrp="1" noChangeArrowheads="1"/>
          </p:cNvSpPr>
          <p:nvPr>
            <p:ph type="title"/>
          </p:nvPr>
        </p:nvSpPr>
        <p:spPr/>
        <p:txBody>
          <a:bodyPr vert="horz" lIns="92075" tIns="46038" rIns="92075" bIns="46038" rtlCol="0" anchor="ctr">
            <a:normAutofit/>
          </a:bodyPr>
          <a:lstStyle/>
          <a:p>
            <a:pPr eaLnBrk="1" hangingPunct="1"/>
            <a:r>
              <a:rPr lang="en-US" b="1" dirty="0"/>
              <a:t>Airborne/Droplet Exposure</a:t>
            </a:r>
          </a:p>
        </p:txBody>
      </p:sp>
      <p:sp>
        <p:nvSpPr>
          <p:cNvPr id="68611" name="Rectangle 3"/>
          <p:cNvSpPr>
            <a:spLocks noGrp="1" noChangeArrowheads="1"/>
          </p:cNvSpPr>
          <p:nvPr>
            <p:ph idx="1"/>
          </p:nvPr>
        </p:nvSpPr>
        <p:spPr>
          <a:xfrm>
            <a:off x="1784351" y="1905000"/>
            <a:ext cx="8621713" cy="4648200"/>
          </a:xfrm>
        </p:spPr>
        <p:txBody>
          <a:bodyPr vert="horz" lIns="92075" tIns="46038" rIns="92075" bIns="46038" rtlCol="0">
            <a:normAutofit/>
          </a:bodyPr>
          <a:lstStyle/>
          <a:p>
            <a:pPr marL="0" indent="0">
              <a:buNone/>
              <a:defRPr/>
            </a:pPr>
            <a:r>
              <a:rPr lang="en-US" dirty="0"/>
              <a:t>Organism</a:t>
            </a:r>
          </a:p>
          <a:p>
            <a:pPr marL="0" indent="0">
              <a:buNone/>
              <a:defRPr/>
            </a:pPr>
            <a:r>
              <a:rPr lang="en-US" dirty="0"/>
              <a:t>Transport Time</a:t>
            </a:r>
          </a:p>
          <a:p>
            <a:pPr marL="420624" indent="-384048">
              <a:buFont typeface="Wingdings 2"/>
              <a:buChar char=""/>
              <a:defRPr/>
            </a:pPr>
            <a:r>
              <a:rPr lang="en-US" dirty="0"/>
              <a:t>Distance</a:t>
            </a:r>
          </a:p>
          <a:p>
            <a:pPr marL="420624" indent="-384048">
              <a:buFont typeface="Wingdings 2"/>
              <a:buChar char=""/>
              <a:defRPr/>
            </a:pPr>
            <a:r>
              <a:rPr lang="en-US" dirty="0"/>
              <a:t>Procedure/Task</a:t>
            </a:r>
          </a:p>
          <a:p>
            <a:pPr marL="420624" indent="-384048">
              <a:buFont typeface="Wingdings 2"/>
              <a:buChar char=""/>
              <a:defRPr/>
            </a:pPr>
            <a:r>
              <a:rPr lang="en-US" dirty="0"/>
              <a:t>Ventilation*</a:t>
            </a:r>
          </a:p>
          <a:p>
            <a:pPr marL="420624" indent="-384048">
              <a:buFont typeface="Wingdings 2"/>
              <a:buChar char=""/>
              <a:defRPr/>
            </a:pPr>
            <a:r>
              <a:rPr lang="en-US" dirty="0"/>
              <a:t>Health Status of employee</a:t>
            </a:r>
          </a:p>
          <a:p>
            <a:pPr marL="420624" indent="-384048">
              <a:buNone/>
              <a:defRPr/>
            </a:pPr>
            <a:endParaRPr lang="en-US" sz="2600" dirty="0"/>
          </a:p>
          <a:p>
            <a:pPr marL="420624" indent="-384048">
              <a:buFont typeface="Wingdings 2"/>
              <a:buChar cha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3CD86F77-E5C4-47D3-BAC6-8A394DAC013C}" type="slidenum">
              <a:rPr lang="en-US"/>
              <a:pPr>
                <a:defRPr/>
              </a:pPr>
              <a:t>47</a:t>
            </a:fld>
            <a:endParaRPr lang="en-US" dirty="0"/>
          </a:p>
        </p:txBody>
      </p:sp>
      <p:graphicFrame>
        <p:nvGraphicFramePr>
          <p:cNvPr id="8474" name="Object 282"/>
          <p:cNvGraphicFramePr>
            <a:graphicFrameLocks/>
          </p:cNvGraphicFramePr>
          <p:nvPr/>
        </p:nvGraphicFramePr>
        <p:xfrm>
          <a:off x="7924800" y="2895600"/>
          <a:ext cx="2281238" cy="2216150"/>
        </p:xfrm>
        <a:graphic>
          <a:graphicData uri="http://schemas.openxmlformats.org/presentationml/2006/ole">
            <mc:AlternateContent xmlns:mc="http://schemas.openxmlformats.org/markup-compatibility/2006">
              <mc:Choice xmlns:v="urn:schemas-microsoft-com:vml" Requires="v">
                <p:oleObj name="Clip" r:id="rId3" imgW="2281238" imgH="2216150" progId="">
                  <p:embed/>
                </p:oleObj>
              </mc:Choice>
              <mc:Fallback>
                <p:oleObj name="Clip" r:id="rId3" imgW="2281238" imgH="2216150" progId="">
                  <p:embed/>
                  <p:pic>
                    <p:nvPicPr>
                      <p:cNvPr id="8474" name="Object 28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895600"/>
                        <a:ext cx="2281238" cy="2216150"/>
                      </a:xfrm>
                      <a:prstGeom prst="rect">
                        <a:avLst/>
                      </a:prstGeom>
                      <a:solidFill>
                        <a:srgbClr val="FFFF66"/>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BCC618-CF82-EE0B-C376-A16472C3B21A}"/>
              </a:ext>
            </a:extLst>
          </p:cNvPr>
          <p:cNvSpPr>
            <a:spLocks noGrp="1"/>
          </p:cNvSpPr>
          <p:nvPr>
            <p:ph type="ctrTitle"/>
          </p:nvPr>
        </p:nvSpPr>
        <p:spPr>
          <a:xfrm>
            <a:off x="987689" y="3071183"/>
            <a:ext cx="9910296" cy="2590027"/>
          </a:xfrm>
        </p:spPr>
        <p:txBody>
          <a:bodyPr anchor="t">
            <a:normAutofit/>
          </a:bodyPr>
          <a:lstStyle/>
          <a:p>
            <a:pPr algn="l"/>
            <a:r>
              <a:rPr lang="en-US" sz="8000"/>
              <a:t>Exposure Does NOT mean You Are Infected !</a:t>
            </a:r>
          </a:p>
        </p:txBody>
      </p:sp>
      <p:sp>
        <p:nvSpPr>
          <p:cNvPr id="5" name="Subtitle 4">
            <a:extLst>
              <a:ext uri="{FF2B5EF4-FFF2-40B4-BE49-F238E27FC236}">
                <a16:creationId xmlns:a16="http://schemas.microsoft.com/office/drawing/2014/main" id="{FC4CFA35-2052-5ECB-B685-E404DDBDCC21}"/>
              </a:ext>
            </a:extLst>
          </p:cNvPr>
          <p:cNvSpPr>
            <a:spLocks noGrp="1"/>
          </p:cNvSpPr>
          <p:nvPr>
            <p:ph type="subTitle" idx="1"/>
          </p:nvPr>
        </p:nvSpPr>
        <p:spPr>
          <a:xfrm>
            <a:off x="987688" y="1553518"/>
            <a:ext cx="9910295" cy="1281733"/>
          </a:xfrm>
        </p:spPr>
        <p:txBody>
          <a:bodyPr anchor="b">
            <a:normAutofit/>
          </a:bodyPr>
          <a:lstStyle/>
          <a:p>
            <a:pPr algn="l"/>
            <a:endParaRPr lang="en-US"/>
          </a:p>
        </p:txBody>
      </p:sp>
      <p:sp>
        <p:nvSpPr>
          <p:cNvPr id="18" name="Rectangle 17">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6A4D674-0F2B-2A8B-5D7B-31D8325A63A1}"/>
              </a:ext>
            </a:extLst>
          </p:cNvPr>
          <p:cNvSpPr>
            <a:spLocks noGrp="1"/>
          </p:cNvSpPr>
          <p:nvPr>
            <p:ph type="sldNum" sz="quarter" idx="12"/>
          </p:nvPr>
        </p:nvSpPr>
        <p:spPr/>
        <p:txBody>
          <a:bodyPr/>
          <a:lstStyle/>
          <a:p>
            <a:fld id="{4EC85289-3FE1-4C3D-AACD-0B17DFE1C0EB}" type="slidenum">
              <a:rPr lang="en-US" smtClean="0"/>
              <a:t>48</a:t>
            </a:fld>
            <a:endParaRPr lang="en-US"/>
          </a:p>
        </p:txBody>
      </p:sp>
    </p:spTree>
    <p:extLst>
      <p:ext uri="{BB962C8B-B14F-4D97-AF65-F5344CB8AC3E}">
        <p14:creationId xmlns:p14="http://schemas.microsoft.com/office/powerpoint/2010/main" val="2720026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21341B9-EE2D-1474-75C3-1A3A4D14650A}"/>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Let’s Explain Why</a:t>
            </a:r>
          </a:p>
        </p:txBody>
      </p:sp>
      <p:sp>
        <p:nvSpPr>
          <p:cNvPr id="5" name="Text Placeholder 4">
            <a:extLst>
              <a:ext uri="{FF2B5EF4-FFF2-40B4-BE49-F238E27FC236}">
                <a16:creationId xmlns:a16="http://schemas.microsoft.com/office/drawing/2014/main" id="{CEA82B80-0D4F-5509-2561-D118C827534D}"/>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endParaRPr lang="en-US" sz="2400" kern="1200">
              <a:solidFill>
                <a:schemeClr val="tx1"/>
              </a:solidFill>
              <a:latin typeface="+mn-lt"/>
              <a:ea typeface="+mn-ea"/>
              <a:cs typeface="+mn-cs"/>
            </a:endParaRPr>
          </a:p>
        </p:txBody>
      </p:sp>
      <p:sp>
        <p:nvSpPr>
          <p:cNvPr id="18" name="Rectangle 17">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09542ED-B2B3-ADD0-FFCD-2175198E846C}"/>
              </a:ext>
            </a:extLst>
          </p:cNvPr>
          <p:cNvSpPr>
            <a:spLocks noGrp="1"/>
          </p:cNvSpPr>
          <p:nvPr>
            <p:ph type="sldNum" sz="quarter" idx="12"/>
          </p:nvPr>
        </p:nvSpPr>
        <p:spPr/>
        <p:txBody>
          <a:bodyPr/>
          <a:lstStyle/>
          <a:p>
            <a:fld id="{4EC85289-3FE1-4C3D-AACD-0B17DFE1C0EB}" type="slidenum">
              <a:rPr lang="en-US" smtClean="0"/>
              <a:t>49</a:t>
            </a:fld>
            <a:endParaRPr lang="en-US"/>
          </a:p>
        </p:txBody>
      </p:sp>
    </p:spTree>
    <p:extLst>
      <p:ext uri="{BB962C8B-B14F-4D97-AF65-F5344CB8AC3E}">
        <p14:creationId xmlns:p14="http://schemas.microsoft.com/office/powerpoint/2010/main" val="385100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A1379-9446-2F5A-A789-00F18A5606C2}"/>
              </a:ext>
            </a:extLst>
          </p:cNvPr>
          <p:cNvSpPr>
            <a:spLocks noGrp="1"/>
          </p:cNvSpPr>
          <p:nvPr>
            <p:ph type="title"/>
          </p:nvPr>
        </p:nvSpPr>
        <p:spPr>
          <a:xfrm>
            <a:off x="808638" y="386930"/>
            <a:ext cx="9236700" cy="1188950"/>
          </a:xfrm>
        </p:spPr>
        <p:txBody>
          <a:bodyPr anchor="b">
            <a:normAutofit/>
          </a:bodyPr>
          <a:lstStyle/>
          <a:p>
            <a:r>
              <a:rPr lang="en-US" sz="5400"/>
              <a:t>Department Responsibilities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1F3799-A164-F7DA-6513-2F6182870303}"/>
              </a:ext>
            </a:extLst>
          </p:cNvPr>
          <p:cNvSpPr>
            <a:spLocks noGrp="1"/>
          </p:cNvSpPr>
          <p:nvPr>
            <p:ph idx="1"/>
          </p:nvPr>
        </p:nvSpPr>
        <p:spPr>
          <a:xfrm>
            <a:off x="793660" y="2599509"/>
            <a:ext cx="10143668" cy="3435531"/>
          </a:xfrm>
        </p:spPr>
        <p:txBody>
          <a:bodyPr anchor="ctr">
            <a:normAutofit/>
          </a:bodyPr>
          <a:lstStyle/>
          <a:p>
            <a:pPr marL="0" indent="0">
              <a:buNone/>
            </a:pPr>
            <a:endParaRPr lang="en-US" sz="2400" dirty="0"/>
          </a:p>
          <a:p>
            <a:pPr>
              <a:buFont typeface="Wingdings" panose="05000000000000000000" pitchFamily="2" charset="2"/>
              <a:buChar char="v"/>
            </a:pPr>
            <a:r>
              <a:rPr lang="en-US" sz="2400" dirty="0"/>
              <a:t>Select a DICO</a:t>
            </a:r>
          </a:p>
          <a:p>
            <a:r>
              <a:rPr lang="en-US" sz="2400" dirty="0"/>
              <a:t>Selection of the medical care provider</a:t>
            </a:r>
          </a:p>
          <a:p>
            <a:r>
              <a:rPr lang="en-US" sz="2400" dirty="0"/>
              <a:t>Assist in the establishment of the step by step follow up process for post exposure</a:t>
            </a:r>
          </a:p>
          <a:p>
            <a:r>
              <a:rPr lang="en-US" sz="2400" dirty="0"/>
              <a:t>Support development of the Exposure Control Plan</a:t>
            </a:r>
          </a:p>
          <a:p>
            <a:r>
              <a:rPr lang="en-US" sz="2400" dirty="0"/>
              <a:t>Ensure  proper staff education &amp; training </a:t>
            </a:r>
          </a:p>
          <a:p>
            <a:endParaRPr lang="en-US" sz="2400" dirty="0"/>
          </a:p>
        </p:txBody>
      </p:sp>
      <p:sp>
        <p:nvSpPr>
          <p:cNvPr id="4" name="Slide Number Placeholder 3">
            <a:extLst>
              <a:ext uri="{FF2B5EF4-FFF2-40B4-BE49-F238E27FC236}">
                <a16:creationId xmlns:a16="http://schemas.microsoft.com/office/drawing/2014/main" id="{CEB12484-338F-EB32-B50A-AE5BF8E75A95}"/>
              </a:ext>
            </a:extLst>
          </p:cNvPr>
          <p:cNvSpPr>
            <a:spLocks noGrp="1"/>
          </p:cNvSpPr>
          <p:nvPr>
            <p:ph type="sldNum" sz="quarter" idx="12"/>
          </p:nvPr>
        </p:nvSpPr>
        <p:spPr/>
        <p:txBody>
          <a:bodyPr/>
          <a:lstStyle/>
          <a:p>
            <a:fld id="{4EC85289-3FE1-4C3D-AACD-0B17DFE1C0EB}" type="slidenum">
              <a:rPr lang="en-US" smtClean="0"/>
              <a:t>5</a:t>
            </a:fld>
            <a:endParaRPr lang="en-US"/>
          </a:p>
        </p:txBody>
      </p:sp>
    </p:spTree>
    <p:extLst>
      <p:ext uri="{BB962C8B-B14F-4D97-AF65-F5344CB8AC3E}">
        <p14:creationId xmlns:p14="http://schemas.microsoft.com/office/powerpoint/2010/main" val="1976474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4103" name="Rectangle 1284102">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4105" name="Group 1284104">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284106" name="Rectangle 1284105">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4107" name="Straight Connector 1284106">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284109" name="Rectangle 1284108">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111" name="Rectangle 1284110">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097" name="Rectangle 2"/>
          <p:cNvSpPr>
            <a:spLocks noGrp="1" noChangeArrowheads="1"/>
          </p:cNvSpPr>
          <p:nvPr>
            <p:ph type="title"/>
          </p:nvPr>
        </p:nvSpPr>
        <p:spPr>
          <a:xfrm>
            <a:off x="1153618" y="1239927"/>
            <a:ext cx="4008586" cy="4680583"/>
          </a:xfrm>
        </p:spPr>
        <p:txBody>
          <a:bodyPr anchor="ctr">
            <a:normAutofit/>
          </a:bodyPr>
          <a:lstStyle/>
          <a:p>
            <a:pPr eaLnBrk="1" hangingPunct="1"/>
            <a:r>
              <a:rPr lang="en-US" sz="5200" b="1" dirty="0"/>
              <a:t>Incubation Period</a:t>
            </a:r>
            <a:endParaRPr lang="en-US" sz="5200" dirty="0"/>
          </a:p>
        </p:txBody>
      </p:sp>
      <p:sp>
        <p:nvSpPr>
          <p:cNvPr id="1284098" name="Rectangle 3"/>
          <p:cNvSpPr>
            <a:spLocks noGrp="1" noChangeArrowheads="1"/>
          </p:cNvSpPr>
          <p:nvPr>
            <p:ph idx="1"/>
          </p:nvPr>
        </p:nvSpPr>
        <p:spPr>
          <a:xfrm>
            <a:off x="6291923" y="1239927"/>
            <a:ext cx="4971824" cy="4680583"/>
          </a:xfrm>
        </p:spPr>
        <p:txBody>
          <a:bodyPr anchor="ctr">
            <a:normAutofit/>
          </a:bodyPr>
          <a:lstStyle/>
          <a:p>
            <a:pPr eaLnBrk="1" hangingPunct="1"/>
            <a:endParaRPr lang="en-US" sz="2000" dirty="0"/>
          </a:p>
          <a:p>
            <a:pPr eaLnBrk="1" hangingPunct="1"/>
            <a:r>
              <a:rPr lang="en-US" sz="2400" dirty="0"/>
              <a:t>Time from exposure until there can be signs and symptoms for the disease</a:t>
            </a:r>
          </a:p>
          <a:p>
            <a:pPr eaLnBrk="1" hangingPunct="1"/>
            <a:endParaRPr lang="en-US" sz="2400" dirty="0"/>
          </a:p>
          <a:p>
            <a:pPr eaLnBrk="1" hangingPunct="1"/>
            <a:r>
              <a:rPr lang="en-US" sz="2400" dirty="0"/>
              <a:t>Risk for transmission to others</a:t>
            </a:r>
          </a:p>
        </p:txBody>
      </p:sp>
      <p:sp>
        <p:nvSpPr>
          <p:cNvPr id="4" name="Slide Number Placeholder 3"/>
          <p:cNvSpPr>
            <a:spLocks noGrp="1"/>
          </p:cNvSpPr>
          <p:nvPr>
            <p:ph type="sldNum" sz="quarter" idx="12"/>
          </p:nvPr>
        </p:nvSpPr>
        <p:spPr>
          <a:xfrm>
            <a:off x="8610600" y="6492240"/>
            <a:ext cx="1871749" cy="365125"/>
          </a:xfrm>
        </p:spPr>
        <p:txBody>
          <a:bodyPr>
            <a:normAutofit/>
          </a:bodyPr>
          <a:lstStyle/>
          <a:p>
            <a:pPr>
              <a:spcAft>
                <a:spcPts val="600"/>
              </a:spcAft>
              <a:defRPr/>
            </a:pPr>
            <a:fld id="{901A087A-6273-4452-B072-02E3FD70B88B}" type="slidenum">
              <a:rPr lang="en-US"/>
              <a:pPr>
                <a:spcAft>
                  <a:spcPts val="600"/>
                </a:spcAft>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9A3EBFB-24B1-F18B-BA86-498F53728690}"/>
              </a:ext>
            </a:extLst>
          </p:cNvPr>
          <p:cNvSpPr>
            <a:spLocks noGrp="1"/>
          </p:cNvSpPr>
          <p:nvPr>
            <p:ph type="ctrTitle"/>
          </p:nvPr>
        </p:nvSpPr>
        <p:spPr>
          <a:xfrm>
            <a:off x="1078828" y="1147158"/>
            <a:ext cx="6038470" cy="4713316"/>
          </a:xfrm>
        </p:spPr>
        <p:txBody>
          <a:bodyPr anchor="ctr">
            <a:normAutofit/>
          </a:bodyPr>
          <a:lstStyle/>
          <a:p>
            <a:pPr algn="l"/>
            <a:r>
              <a:rPr lang="en-US" dirty="0"/>
              <a:t>You do not need to go off duty!</a:t>
            </a:r>
            <a:endParaRPr lang="en-US"/>
          </a:p>
        </p:txBody>
      </p:sp>
      <p:grpSp>
        <p:nvGrpSpPr>
          <p:cNvPr id="12" name="Group 11">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EDDBC386-8F0E-A84B-8100-E1F14BDAE546}"/>
              </a:ext>
            </a:extLst>
          </p:cNvPr>
          <p:cNvSpPr>
            <a:spLocks noGrp="1"/>
          </p:cNvSpPr>
          <p:nvPr>
            <p:ph type="subTitle" idx="1"/>
          </p:nvPr>
        </p:nvSpPr>
        <p:spPr>
          <a:xfrm>
            <a:off x="8030590" y="1687486"/>
            <a:ext cx="3300156" cy="3636818"/>
          </a:xfrm>
        </p:spPr>
        <p:txBody>
          <a:bodyPr anchor="ctr">
            <a:normAutofit/>
          </a:bodyPr>
          <a:lstStyle/>
          <a:p>
            <a:pPr algn="l"/>
            <a:endParaRPr lang="en-US"/>
          </a:p>
        </p:txBody>
      </p:sp>
      <p:sp>
        <p:nvSpPr>
          <p:cNvPr id="2" name="Slide Number Placeholder 1">
            <a:extLst>
              <a:ext uri="{FF2B5EF4-FFF2-40B4-BE49-F238E27FC236}">
                <a16:creationId xmlns:a16="http://schemas.microsoft.com/office/drawing/2014/main" id="{5298EA50-3541-67F4-DDDE-C727181B9ACD}"/>
              </a:ext>
            </a:extLst>
          </p:cNvPr>
          <p:cNvSpPr>
            <a:spLocks noGrp="1"/>
          </p:cNvSpPr>
          <p:nvPr>
            <p:ph type="sldNum" sz="quarter" idx="12"/>
          </p:nvPr>
        </p:nvSpPr>
        <p:spPr/>
        <p:txBody>
          <a:bodyPr/>
          <a:lstStyle/>
          <a:p>
            <a:fld id="{4EC85289-3FE1-4C3D-AACD-0B17DFE1C0EB}" type="slidenum">
              <a:rPr lang="en-US" smtClean="0"/>
              <a:t>51</a:t>
            </a:fld>
            <a:endParaRPr lang="en-US"/>
          </a:p>
        </p:txBody>
      </p:sp>
    </p:spTree>
    <p:extLst>
      <p:ext uri="{BB962C8B-B14F-4D97-AF65-F5344CB8AC3E}">
        <p14:creationId xmlns:p14="http://schemas.microsoft.com/office/powerpoint/2010/main" val="2701399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66" name="Rectangle 2"/>
          <p:cNvSpPr>
            <a:spLocks noGrp="1" noChangeArrowheads="1"/>
          </p:cNvSpPr>
          <p:nvPr>
            <p:ph type="title"/>
          </p:nvPr>
        </p:nvSpPr>
        <p:spPr/>
        <p:txBody>
          <a:bodyPr vert="horz" lIns="92075" tIns="46038" rIns="92075" bIns="46038" rtlCol="0" anchor="ctr">
            <a:normAutofit/>
          </a:bodyPr>
          <a:lstStyle/>
          <a:p>
            <a:pPr eaLnBrk="1" hangingPunct="1"/>
            <a:r>
              <a:rPr lang="en-US" sz="5500" b="1" dirty="0">
                <a:solidFill>
                  <a:schemeClr val="accent6">
                    <a:lumMod val="75000"/>
                  </a:schemeClr>
                </a:solidFill>
              </a:rPr>
              <a:t>Formula for Infection</a:t>
            </a:r>
          </a:p>
        </p:txBody>
      </p:sp>
      <p:sp>
        <p:nvSpPr>
          <p:cNvPr id="42267" name="Rectangle 3"/>
          <p:cNvSpPr>
            <a:spLocks noGrp="1" noChangeArrowheads="1"/>
          </p:cNvSpPr>
          <p:nvPr>
            <p:ph idx="1"/>
          </p:nvPr>
        </p:nvSpPr>
        <p:spPr>
          <a:xfrm>
            <a:off x="1724025" y="1524000"/>
            <a:ext cx="8743950" cy="4572000"/>
          </a:xfrm>
        </p:spPr>
        <p:txBody>
          <a:bodyPr vert="horz" lIns="92075" tIns="46038" rIns="92075" bIns="46038" rtlCol="0">
            <a:normAutofit/>
          </a:bodyPr>
          <a:lstStyle/>
          <a:p>
            <a:pPr eaLnBrk="1" hangingPunct="1"/>
            <a:endParaRPr lang="en-US" dirty="0"/>
          </a:p>
        </p:txBody>
      </p:sp>
      <p:sp>
        <p:nvSpPr>
          <p:cNvPr id="10" name="Slide Number Placeholder 9"/>
          <p:cNvSpPr>
            <a:spLocks noGrp="1"/>
          </p:cNvSpPr>
          <p:nvPr>
            <p:ph type="sldNum" sz="quarter" idx="12"/>
          </p:nvPr>
        </p:nvSpPr>
        <p:spPr/>
        <p:txBody>
          <a:bodyPr/>
          <a:lstStyle/>
          <a:p>
            <a:pPr>
              <a:defRPr/>
            </a:pPr>
            <a:fld id="{2076136B-49ED-45CA-A2BA-79F8E0E2BC80}" type="slidenum">
              <a:rPr lang="en-US"/>
              <a:pPr>
                <a:defRPr/>
              </a:pPr>
              <a:t>52</a:t>
            </a:fld>
            <a:endParaRPr lang="en-US" dirty="0"/>
          </a:p>
        </p:txBody>
      </p:sp>
      <p:graphicFrame>
        <p:nvGraphicFramePr>
          <p:cNvPr id="42265" name="Object 281"/>
          <p:cNvGraphicFramePr>
            <a:graphicFrameLocks/>
          </p:cNvGraphicFramePr>
          <p:nvPr/>
        </p:nvGraphicFramePr>
        <p:xfrm>
          <a:off x="2495550" y="1676400"/>
          <a:ext cx="7042150" cy="4279900"/>
        </p:xfrm>
        <a:graphic>
          <a:graphicData uri="http://schemas.openxmlformats.org/presentationml/2006/ole">
            <mc:AlternateContent xmlns:mc="http://schemas.openxmlformats.org/markup-compatibility/2006">
              <mc:Choice xmlns:v="urn:schemas-microsoft-com:vml" Requires="v">
                <p:oleObj name="Clip" r:id="rId3" imgW="7042150" imgH="4279900" progId="">
                  <p:embed/>
                </p:oleObj>
              </mc:Choice>
              <mc:Fallback>
                <p:oleObj name="Clip" r:id="rId3" imgW="7042150" imgH="4279900" progId="">
                  <p:embed/>
                  <p:pic>
                    <p:nvPicPr>
                      <p:cNvPr id="42265" name="Object 28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1676400"/>
                        <a:ext cx="7042150" cy="427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269" name="Rectangle 5"/>
          <p:cNvSpPr>
            <a:spLocks noChangeArrowheads="1"/>
          </p:cNvSpPr>
          <p:nvPr/>
        </p:nvSpPr>
        <p:spPr bwMode="auto">
          <a:xfrm>
            <a:off x="3181351" y="2590801"/>
            <a:ext cx="2341563" cy="461963"/>
          </a:xfrm>
          <a:prstGeom prst="rect">
            <a:avLst/>
          </a:prstGeom>
          <a:noFill/>
          <a:ln w="9525">
            <a:noFill/>
            <a:miter lim="800000"/>
            <a:headEnd/>
            <a:tailEnd/>
          </a:ln>
        </p:spPr>
        <p:txBody>
          <a:bodyPr lIns="92075" tIns="46038" rIns="92075" bIns="46038">
            <a:spAutoFit/>
          </a:bodyPr>
          <a:lstStyle/>
          <a:p>
            <a:pPr eaLnBrk="0" hangingPunct="0"/>
            <a:r>
              <a:rPr lang="en-US" sz="2400" dirty="0"/>
              <a:t>Organism</a:t>
            </a:r>
          </a:p>
        </p:txBody>
      </p:sp>
      <p:sp>
        <p:nvSpPr>
          <p:cNvPr id="42270" name="Rectangle 6"/>
          <p:cNvSpPr>
            <a:spLocks noChangeArrowheads="1"/>
          </p:cNvSpPr>
          <p:nvPr/>
        </p:nvSpPr>
        <p:spPr bwMode="auto">
          <a:xfrm>
            <a:off x="7107238" y="2209801"/>
            <a:ext cx="1560512" cy="519113"/>
          </a:xfrm>
          <a:prstGeom prst="rect">
            <a:avLst/>
          </a:prstGeom>
          <a:noFill/>
          <a:ln w="9525">
            <a:noFill/>
            <a:miter lim="800000"/>
            <a:headEnd/>
            <a:tailEnd/>
          </a:ln>
        </p:spPr>
        <p:txBody>
          <a:bodyPr lIns="92075" tIns="46038" rIns="92075" bIns="46038">
            <a:spAutoFit/>
          </a:bodyPr>
          <a:lstStyle/>
          <a:p>
            <a:pPr eaLnBrk="0" hangingPunct="0"/>
            <a:r>
              <a:rPr lang="en-US" sz="2800" dirty="0"/>
              <a:t>Dose</a:t>
            </a:r>
          </a:p>
        </p:txBody>
      </p:sp>
      <p:sp>
        <p:nvSpPr>
          <p:cNvPr id="42271" name="Rectangle 7"/>
          <p:cNvSpPr>
            <a:spLocks noChangeArrowheads="1"/>
          </p:cNvSpPr>
          <p:nvPr/>
        </p:nvSpPr>
        <p:spPr bwMode="auto">
          <a:xfrm>
            <a:off x="5564189" y="3505201"/>
            <a:ext cx="1633537" cy="461963"/>
          </a:xfrm>
          <a:prstGeom prst="rect">
            <a:avLst/>
          </a:prstGeom>
          <a:noFill/>
          <a:ln w="9525">
            <a:noFill/>
            <a:miter lim="800000"/>
            <a:headEnd/>
            <a:tailEnd/>
          </a:ln>
        </p:spPr>
        <p:txBody>
          <a:bodyPr lIns="92075" tIns="46038" rIns="92075" bIns="46038">
            <a:spAutoFit/>
          </a:bodyPr>
          <a:lstStyle/>
          <a:p>
            <a:pPr eaLnBrk="0" hangingPunct="0"/>
            <a:r>
              <a:rPr lang="en-US" sz="2400" dirty="0"/>
              <a:t>Virulence</a:t>
            </a:r>
          </a:p>
        </p:txBody>
      </p:sp>
      <p:sp>
        <p:nvSpPr>
          <p:cNvPr id="42272" name="Rectangle 8"/>
          <p:cNvSpPr>
            <a:spLocks noChangeArrowheads="1"/>
          </p:cNvSpPr>
          <p:nvPr/>
        </p:nvSpPr>
        <p:spPr bwMode="auto">
          <a:xfrm>
            <a:off x="7296151" y="4267200"/>
            <a:ext cx="1800225" cy="831850"/>
          </a:xfrm>
          <a:prstGeom prst="rect">
            <a:avLst/>
          </a:prstGeom>
          <a:noFill/>
          <a:ln w="9525">
            <a:noFill/>
            <a:miter lim="800000"/>
            <a:headEnd/>
            <a:tailEnd/>
          </a:ln>
        </p:spPr>
        <p:txBody>
          <a:bodyPr lIns="92075" tIns="46038" rIns="92075" bIns="46038">
            <a:spAutoFit/>
          </a:bodyPr>
          <a:lstStyle/>
          <a:p>
            <a:pPr eaLnBrk="0" hangingPunct="0"/>
            <a:r>
              <a:rPr lang="en-US" sz="2400" dirty="0">
                <a:solidFill>
                  <a:srgbClr val="000000"/>
                </a:solidFill>
              </a:rPr>
              <a:t>Mode of</a:t>
            </a:r>
          </a:p>
          <a:p>
            <a:pPr eaLnBrk="0" hangingPunct="0"/>
            <a:r>
              <a:rPr lang="en-US" sz="2400" dirty="0">
                <a:solidFill>
                  <a:srgbClr val="000000"/>
                </a:solidFill>
              </a:rPr>
              <a:t>Entry</a:t>
            </a:r>
          </a:p>
        </p:txBody>
      </p:sp>
      <p:sp>
        <p:nvSpPr>
          <p:cNvPr id="42273" name="Rectangle 9"/>
          <p:cNvSpPr>
            <a:spLocks noChangeArrowheads="1"/>
          </p:cNvSpPr>
          <p:nvPr/>
        </p:nvSpPr>
        <p:spPr bwMode="auto">
          <a:xfrm>
            <a:off x="3352801" y="4460875"/>
            <a:ext cx="2828925" cy="831850"/>
          </a:xfrm>
          <a:prstGeom prst="rect">
            <a:avLst/>
          </a:prstGeom>
          <a:noFill/>
          <a:ln w="9525">
            <a:noFill/>
            <a:miter lim="800000"/>
            <a:headEnd/>
            <a:tailEnd/>
          </a:ln>
        </p:spPr>
        <p:txBody>
          <a:bodyPr lIns="92075" tIns="46038" rIns="92075" bIns="46038">
            <a:spAutoFit/>
          </a:bodyPr>
          <a:lstStyle/>
          <a:p>
            <a:pPr eaLnBrk="0" hangingPunct="0"/>
            <a:r>
              <a:rPr lang="en-US" sz="2400" dirty="0">
                <a:solidFill>
                  <a:srgbClr val="FFFFFF"/>
                </a:solidFill>
              </a:rPr>
              <a:t>Host</a:t>
            </a:r>
          </a:p>
          <a:p>
            <a:pPr eaLnBrk="0" hangingPunct="0"/>
            <a:r>
              <a:rPr lang="en-US" sz="2400" dirty="0">
                <a:solidFill>
                  <a:srgbClr val="FFFFFF"/>
                </a:solidFill>
              </a:rPr>
              <a:t>Resistance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91" name="Rectangle 2"/>
          <p:cNvSpPr>
            <a:spLocks noGrp="1" noChangeArrowheads="1"/>
          </p:cNvSpPr>
          <p:nvPr>
            <p:ph type="title"/>
          </p:nvPr>
        </p:nvSpPr>
        <p:spPr/>
        <p:txBody>
          <a:bodyPr vert="horz" lIns="92075" tIns="46038" rIns="92075" bIns="46038" rtlCol="0" anchor="ctr">
            <a:normAutofit/>
          </a:bodyPr>
          <a:lstStyle/>
          <a:p>
            <a:pPr eaLnBrk="1" hangingPunct="1"/>
            <a:r>
              <a:rPr lang="en-US" sz="5500" b="1" dirty="0">
                <a:solidFill>
                  <a:schemeClr val="accent6">
                    <a:lumMod val="75000"/>
                  </a:schemeClr>
                </a:solidFill>
              </a:rPr>
              <a:t>Organism</a:t>
            </a:r>
          </a:p>
        </p:txBody>
      </p:sp>
      <p:sp>
        <p:nvSpPr>
          <p:cNvPr id="285699" name="Rectangle 3"/>
          <p:cNvSpPr>
            <a:spLocks noGrp="1" noChangeArrowheads="1"/>
          </p:cNvSpPr>
          <p:nvPr>
            <p:ph idx="1"/>
          </p:nvPr>
        </p:nvSpPr>
        <p:spPr/>
        <p:txBody>
          <a:bodyPr vert="horz" lIns="92075" tIns="46038" rIns="92075" bIns="46038" rtlCol="0">
            <a:normAutofit/>
          </a:bodyPr>
          <a:lstStyle/>
          <a:p>
            <a:pPr eaLnBrk="1" hangingPunct="1"/>
            <a:endParaRPr lang="en-US" dirty="0"/>
          </a:p>
          <a:p>
            <a:pPr eaLnBrk="1" hangingPunct="1"/>
            <a:r>
              <a:rPr lang="en-US" dirty="0"/>
              <a:t>Bacteria</a:t>
            </a:r>
          </a:p>
          <a:p>
            <a:pPr eaLnBrk="1" hangingPunct="1"/>
            <a:r>
              <a:rPr lang="en-US" dirty="0"/>
              <a:t>Virus</a:t>
            </a:r>
          </a:p>
          <a:p>
            <a:pPr eaLnBrk="1" hangingPunct="1"/>
            <a:r>
              <a:rPr lang="en-US" dirty="0"/>
              <a:t>Fungi</a:t>
            </a:r>
          </a:p>
          <a:p>
            <a:pPr eaLnBrk="1" hangingPunct="1"/>
            <a:r>
              <a:rPr lang="en-US" dirty="0"/>
              <a:t>Parasite</a:t>
            </a:r>
          </a:p>
          <a:p>
            <a:pPr eaLnBrk="1" hangingPunct="1"/>
            <a:endParaRPr lang="en-US" dirty="0"/>
          </a:p>
        </p:txBody>
      </p:sp>
      <p:sp>
        <p:nvSpPr>
          <p:cNvPr id="6" name="Slide Number Placeholder 5"/>
          <p:cNvSpPr>
            <a:spLocks noGrp="1"/>
          </p:cNvSpPr>
          <p:nvPr>
            <p:ph type="sldNum" sz="quarter" idx="12"/>
          </p:nvPr>
        </p:nvSpPr>
        <p:spPr/>
        <p:txBody>
          <a:bodyPr/>
          <a:lstStyle/>
          <a:p>
            <a:pPr>
              <a:defRPr/>
            </a:pPr>
            <a:fld id="{FA4CF7CB-5EEC-4DF1-A886-C796EED5CCF8}" type="slidenum">
              <a:rPr lang="en-US"/>
              <a:pPr>
                <a:defRPr/>
              </a:pPr>
              <a:t>53</a:t>
            </a:fld>
            <a:endParaRPr lang="en-US" dirty="0"/>
          </a:p>
        </p:txBody>
      </p:sp>
      <p:graphicFrame>
        <p:nvGraphicFramePr>
          <p:cNvPr id="43290" name="Object 282"/>
          <p:cNvGraphicFramePr>
            <a:graphicFrameLocks/>
          </p:cNvGraphicFramePr>
          <p:nvPr/>
        </p:nvGraphicFramePr>
        <p:xfrm>
          <a:off x="4514850" y="2008189"/>
          <a:ext cx="4891088" cy="4148137"/>
        </p:xfrm>
        <a:graphic>
          <a:graphicData uri="http://schemas.openxmlformats.org/presentationml/2006/ole">
            <mc:AlternateContent xmlns:mc="http://schemas.openxmlformats.org/markup-compatibility/2006">
              <mc:Choice xmlns:v="urn:schemas-microsoft-com:vml" Requires="v">
                <p:oleObj name="Clip" r:id="rId3" imgW="4891088" imgH="4148138" progId="">
                  <p:embed/>
                </p:oleObj>
              </mc:Choice>
              <mc:Fallback>
                <p:oleObj name="Clip" r:id="rId3" imgW="4891088" imgH="4148138" progId="">
                  <p:embed/>
                  <p:pic>
                    <p:nvPicPr>
                      <p:cNvPr id="43290" name="Object 28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008189"/>
                        <a:ext cx="4891088" cy="414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294" name="Rectangle 5"/>
          <p:cNvSpPr>
            <a:spLocks noChangeArrowheads="1"/>
          </p:cNvSpPr>
          <p:nvPr/>
        </p:nvSpPr>
        <p:spPr bwMode="auto">
          <a:xfrm>
            <a:off x="4878389" y="3165476"/>
            <a:ext cx="1501775" cy="461963"/>
          </a:xfrm>
          <a:prstGeom prst="rect">
            <a:avLst/>
          </a:prstGeom>
          <a:noFill/>
          <a:ln w="9525">
            <a:noFill/>
            <a:miter lim="800000"/>
            <a:headEnd/>
            <a:tailEnd/>
          </a:ln>
        </p:spPr>
        <p:txBody>
          <a:bodyPr wrap="none" lIns="92075" tIns="46038" rIns="92075" bIns="46038">
            <a:spAutoFit/>
          </a:bodyPr>
          <a:lstStyle/>
          <a:p>
            <a:pPr eaLnBrk="0" hangingPunct="0"/>
            <a:r>
              <a:rPr lang="en-US" sz="2400" dirty="0"/>
              <a:t>Organism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85699">
                                            <p:txEl>
                                              <p:pRg st="1" end="1"/>
                                            </p:txEl>
                                          </p:spTgt>
                                        </p:tgtEl>
                                        <p:attrNameLst>
                                          <p:attrName>style.visibility</p:attrName>
                                        </p:attrNameLst>
                                      </p:cBhvr>
                                      <p:to>
                                        <p:strVal val="visible"/>
                                      </p:to>
                                    </p:set>
                                    <p:anim calcmode="lin" valueType="num">
                                      <p:cBhvr additive="base">
                                        <p:cTn id="7" dur="300" fill="hold"/>
                                        <p:tgtEl>
                                          <p:spTgt spid="285699">
                                            <p:txEl>
                                              <p:pRg st="1" end="1"/>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856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85699">
                                            <p:txEl>
                                              <p:pRg st="2" end="2"/>
                                            </p:txEl>
                                          </p:spTgt>
                                        </p:tgtEl>
                                        <p:attrNameLst>
                                          <p:attrName>style.visibility</p:attrName>
                                        </p:attrNameLst>
                                      </p:cBhvr>
                                      <p:to>
                                        <p:strVal val="visible"/>
                                      </p:to>
                                    </p:set>
                                    <p:anim calcmode="lin" valueType="num">
                                      <p:cBhvr additive="base">
                                        <p:cTn id="13" dur="300" fill="hold"/>
                                        <p:tgtEl>
                                          <p:spTgt spid="285699">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856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85699">
                                            <p:txEl>
                                              <p:pRg st="3" end="3"/>
                                            </p:txEl>
                                          </p:spTgt>
                                        </p:tgtEl>
                                        <p:attrNameLst>
                                          <p:attrName>style.visibility</p:attrName>
                                        </p:attrNameLst>
                                      </p:cBhvr>
                                      <p:to>
                                        <p:strVal val="visible"/>
                                      </p:to>
                                    </p:set>
                                    <p:anim calcmode="lin" valueType="num">
                                      <p:cBhvr additive="base">
                                        <p:cTn id="19" dur="300" fill="hold"/>
                                        <p:tgtEl>
                                          <p:spTgt spid="285699">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856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285699">
                                            <p:txEl>
                                              <p:pRg st="4" end="4"/>
                                            </p:txEl>
                                          </p:spTgt>
                                        </p:tgtEl>
                                        <p:attrNameLst>
                                          <p:attrName>style.visibility</p:attrName>
                                        </p:attrNameLst>
                                      </p:cBhvr>
                                      <p:to>
                                        <p:strVal val="visible"/>
                                      </p:to>
                                    </p:set>
                                    <p:anim calcmode="lin" valueType="num">
                                      <p:cBhvr additive="base">
                                        <p:cTn id="25" dur="300" fill="hold"/>
                                        <p:tgtEl>
                                          <p:spTgt spid="285699">
                                            <p:txEl>
                                              <p:pRg st="4" end="4"/>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28569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16" name="Rectangle 2"/>
          <p:cNvSpPr>
            <a:spLocks noGrp="1" noChangeArrowheads="1"/>
          </p:cNvSpPr>
          <p:nvPr>
            <p:ph type="title"/>
          </p:nvPr>
        </p:nvSpPr>
        <p:spPr/>
        <p:txBody>
          <a:bodyPr vert="horz" lIns="92075" tIns="46038" rIns="92075" bIns="46038" rtlCol="0" anchor="ctr">
            <a:normAutofit/>
          </a:bodyPr>
          <a:lstStyle/>
          <a:p>
            <a:pPr eaLnBrk="1" hangingPunct="1"/>
            <a:r>
              <a:rPr lang="en-US" sz="5500" b="1" dirty="0">
                <a:solidFill>
                  <a:schemeClr val="accent6">
                    <a:lumMod val="75000"/>
                  </a:schemeClr>
                </a:solidFill>
              </a:rPr>
              <a:t>Dose</a:t>
            </a:r>
          </a:p>
        </p:txBody>
      </p:sp>
      <p:sp>
        <p:nvSpPr>
          <p:cNvPr id="287747" name="Rectangle 3"/>
          <p:cNvSpPr>
            <a:spLocks noGrp="1" noChangeArrowheads="1"/>
          </p:cNvSpPr>
          <p:nvPr>
            <p:ph idx="1"/>
          </p:nvPr>
        </p:nvSpPr>
        <p:spPr/>
        <p:txBody>
          <a:bodyPr vert="horz" lIns="92075" tIns="46038" rIns="92075" bIns="46038" rtlCol="0">
            <a:normAutofit/>
          </a:bodyPr>
          <a:lstStyle/>
          <a:p>
            <a:pPr eaLnBrk="1" hangingPunct="1"/>
            <a:endParaRPr lang="en-US" dirty="0"/>
          </a:p>
          <a:p>
            <a:pPr eaLnBrk="1" hangingPunct="1"/>
            <a:r>
              <a:rPr lang="en-US" dirty="0"/>
              <a:t>The infectious agent must be sufficiently virulent to cause illness in man</a:t>
            </a:r>
          </a:p>
        </p:txBody>
      </p:sp>
      <p:sp>
        <p:nvSpPr>
          <p:cNvPr id="6" name="Slide Number Placeholder 5"/>
          <p:cNvSpPr>
            <a:spLocks noGrp="1"/>
          </p:cNvSpPr>
          <p:nvPr>
            <p:ph type="sldNum" sz="quarter" idx="12"/>
          </p:nvPr>
        </p:nvSpPr>
        <p:spPr/>
        <p:txBody>
          <a:bodyPr/>
          <a:lstStyle/>
          <a:p>
            <a:pPr>
              <a:defRPr/>
            </a:pPr>
            <a:fld id="{4D7D2F55-01A5-4D66-A501-61D84BBCD9C3}" type="slidenum">
              <a:rPr lang="en-US"/>
              <a:pPr>
                <a:defRPr/>
              </a:pPr>
              <a:t>54</a:t>
            </a:fld>
            <a:endParaRPr lang="en-US" dirty="0"/>
          </a:p>
        </p:txBody>
      </p:sp>
      <p:graphicFrame>
        <p:nvGraphicFramePr>
          <p:cNvPr id="44315" name="Object 283"/>
          <p:cNvGraphicFramePr>
            <a:graphicFrameLocks/>
          </p:cNvGraphicFramePr>
          <p:nvPr/>
        </p:nvGraphicFramePr>
        <p:xfrm>
          <a:off x="4572001" y="3276600"/>
          <a:ext cx="4899025" cy="3270250"/>
        </p:xfrm>
        <a:graphic>
          <a:graphicData uri="http://schemas.openxmlformats.org/presentationml/2006/ole">
            <mc:AlternateContent xmlns:mc="http://schemas.openxmlformats.org/markup-compatibility/2006">
              <mc:Choice xmlns:v="urn:schemas-microsoft-com:vml" Requires="v">
                <p:oleObj name="Clip" r:id="rId4" imgW="4899025" imgH="3270250" progId="">
                  <p:embed/>
                </p:oleObj>
              </mc:Choice>
              <mc:Fallback>
                <p:oleObj name="Clip" r:id="rId4" imgW="4899025" imgH="3270250" progId="">
                  <p:embed/>
                  <p:pic>
                    <p:nvPicPr>
                      <p:cNvPr id="44315" name="Object 2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3276600"/>
                        <a:ext cx="4899025" cy="327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19" name="Rectangle 5"/>
          <p:cNvSpPr>
            <a:spLocks noChangeArrowheads="1"/>
          </p:cNvSpPr>
          <p:nvPr/>
        </p:nvSpPr>
        <p:spPr bwMode="auto">
          <a:xfrm>
            <a:off x="7964488" y="3470276"/>
            <a:ext cx="878446" cy="462307"/>
          </a:xfrm>
          <a:prstGeom prst="rect">
            <a:avLst/>
          </a:prstGeom>
          <a:noFill/>
          <a:ln w="9525">
            <a:noFill/>
            <a:miter lim="800000"/>
            <a:headEnd/>
            <a:tailEnd/>
          </a:ln>
        </p:spPr>
        <p:txBody>
          <a:bodyPr wrap="none" lIns="92075" tIns="46038" rIns="92075" bIns="46038">
            <a:spAutoFit/>
          </a:bodyPr>
          <a:lstStyle/>
          <a:p>
            <a:pPr eaLnBrk="0" hangingPunct="0"/>
            <a:r>
              <a:rPr lang="en-US" sz="2400" dirty="0"/>
              <a:t>Dose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747">
                                            <p:txEl>
                                              <p:pRg st="1" end="1"/>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340" name="Rectangle 2"/>
          <p:cNvSpPr>
            <a:spLocks noGrp="1" noChangeArrowheads="1"/>
          </p:cNvSpPr>
          <p:nvPr>
            <p:ph type="title"/>
          </p:nvPr>
        </p:nvSpPr>
        <p:spPr/>
        <p:txBody>
          <a:bodyPr vert="horz" lIns="92075" tIns="46038" rIns="92075" bIns="46038" rtlCol="0" anchor="ctr">
            <a:normAutofit/>
          </a:bodyPr>
          <a:lstStyle/>
          <a:p>
            <a:pPr eaLnBrk="1" hangingPunct="1"/>
            <a:r>
              <a:rPr lang="en-US" sz="5500" b="1" dirty="0">
                <a:solidFill>
                  <a:schemeClr val="accent6">
                    <a:lumMod val="75000"/>
                  </a:schemeClr>
                </a:solidFill>
              </a:rPr>
              <a:t>Virulence</a:t>
            </a:r>
          </a:p>
        </p:txBody>
      </p:sp>
      <p:sp>
        <p:nvSpPr>
          <p:cNvPr id="291843" name="Rectangle 3"/>
          <p:cNvSpPr>
            <a:spLocks noGrp="1" noChangeArrowheads="1"/>
          </p:cNvSpPr>
          <p:nvPr>
            <p:ph idx="1"/>
          </p:nvPr>
        </p:nvSpPr>
        <p:spPr/>
        <p:txBody>
          <a:bodyPr vert="horz" lIns="92075" tIns="46038" rIns="92075" bIns="46038" rtlCol="0">
            <a:normAutofit/>
          </a:bodyPr>
          <a:lstStyle/>
          <a:p>
            <a:pPr eaLnBrk="1" hangingPunct="1"/>
            <a:endParaRPr lang="en-US" sz="2400" dirty="0"/>
          </a:p>
          <a:p>
            <a:pPr eaLnBrk="1" hangingPunct="1"/>
            <a:endParaRPr lang="en-US" sz="2400" dirty="0"/>
          </a:p>
          <a:p>
            <a:pPr eaLnBrk="1" hangingPunct="1"/>
            <a:r>
              <a:rPr lang="en-US" sz="2400" dirty="0"/>
              <a:t>The ability of organisms to survive outside the reservoir or host</a:t>
            </a:r>
          </a:p>
        </p:txBody>
      </p:sp>
      <p:sp>
        <p:nvSpPr>
          <p:cNvPr id="6" name="Slide Number Placeholder 5"/>
          <p:cNvSpPr>
            <a:spLocks noGrp="1"/>
          </p:cNvSpPr>
          <p:nvPr>
            <p:ph type="sldNum" sz="quarter" idx="12"/>
          </p:nvPr>
        </p:nvSpPr>
        <p:spPr/>
        <p:txBody>
          <a:bodyPr/>
          <a:lstStyle/>
          <a:p>
            <a:pPr>
              <a:defRPr/>
            </a:pPr>
            <a:fld id="{1E505E06-0435-4D50-9491-EEFB227988F6}" type="slidenum">
              <a:rPr lang="en-US"/>
              <a:pPr>
                <a:defRPr/>
              </a:pPr>
              <a:t>55</a:t>
            </a:fld>
            <a:endParaRPr lang="en-US" dirty="0"/>
          </a:p>
        </p:txBody>
      </p:sp>
      <p:graphicFrame>
        <p:nvGraphicFramePr>
          <p:cNvPr id="45339" name="Object 283"/>
          <p:cNvGraphicFramePr>
            <a:graphicFrameLocks/>
          </p:cNvGraphicFramePr>
          <p:nvPr/>
        </p:nvGraphicFramePr>
        <p:xfrm>
          <a:off x="5029200" y="4178300"/>
          <a:ext cx="5022850" cy="2679700"/>
        </p:xfrm>
        <a:graphic>
          <a:graphicData uri="http://schemas.openxmlformats.org/presentationml/2006/ole">
            <mc:AlternateContent xmlns:mc="http://schemas.openxmlformats.org/markup-compatibility/2006">
              <mc:Choice xmlns:v="urn:schemas-microsoft-com:vml" Requires="v">
                <p:oleObj name="Clip" r:id="rId4" imgW="5413375" imgH="3629025" progId="">
                  <p:embed/>
                </p:oleObj>
              </mc:Choice>
              <mc:Fallback>
                <p:oleObj name="Clip" r:id="rId4" imgW="5413375" imgH="3629025" progId="">
                  <p:embed/>
                  <p:pic>
                    <p:nvPicPr>
                      <p:cNvPr id="45339" name="Object 2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78300"/>
                        <a:ext cx="5022850" cy="267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343" name="Rectangle 5"/>
          <p:cNvSpPr>
            <a:spLocks noChangeArrowheads="1"/>
          </p:cNvSpPr>
          <p:nvPr/>
        </p:nvSpPr>
        <p:spPr bwMode="auto">
          <a:xfrm>
            <a:off x="6935789" y="5257801"/>
            <a:ext cx="1457325" cy="461963"/>
          </a:xfrm>
          <a:prstGeom prst="rect">
            <a:avLst/>
          </a:prstGeom>
          <a:noFill/>
          <a:ln w="9525">
            <a:noFill/>
            <a:miter lim="800000"/>
            <a:headEnd/>
            <a:tailEnd/>
          </a:ln>
        </p:spPr>
        <p:txBody>
          <a:bodyPr lIns="92075" tIns="46038" rIns="92075" bIns="46038">
            <a:spAutoFit/>
          </a:bodyPr>
          <a:lstStyle/>
          <a:p>
            <a:pPr eaLnBrk="0" hangingPunct="0"/>
            <a:r>
              <a:rPr lang="en-US" sz="2400" dirty="0">
                <a:solidFill>
                  <a:schemeClr val="bg1"/>
                </a:solidFill>
              </a:rPr>
              <a:t>Virulence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1843">
                                            <p:txEl>
                                              <p:pRg st="2" end="2"/>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246214" name="Rectangle 1246213">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6216" name="Group 1246215">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246217" name="Rectangle 1246216">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6218" name="Straight Connector 1246217">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246220" name="Rectangle 1246219">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222" name="Rectangle 124622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209" name="Rectangle 2"/>
          <p:cNvSpPr>
            <a:spLocks noGrp="1" noChangeArrowheads="1"/>
          </p:cNvSpPr>
          <p:nvPr>
            <p:ph type="title"/>
          </p:nvPr>
        </p:nvSpPr>
        <p:spPr>
          <a:xfrm>
            <a:off x="1153618" y="1239927"/>
            <a:ext cx="4008586" cy="4680583"/>
          </a:xfrm>
        </p:spPr>
        <p:txBody>
          <a:bodyPr vert="horz" lIns="92075" tIns="46038" rIns="92075" bIns="46038" rtlCol="0" anchor="ctr">
            <a:normAutofit/>
          </a:bodyPr>
          <a:lstStyle/>
          <a:p>
            <a:pPr eaLnBrk="1" hangingPunct="1"/>
            <a:r>
              <a:rPr lang="en-US" sz="5200" b="1"/>
              <a:t>Example - Virulence</a:t>
            </a:r>
          </a:p>
        </p:txBody>
      </p:sp>
      <p:sp>
        <p:nvSpPr>
          <p:cNvPr id="293891" name="Rectangle 3"/>
          <p:cNvSpPr>
            <a:spLocks noGrp="1" noChangeArrowheads="1"/>
          </p:cNvSpPr>
          <p:nvPr>
            <p:ph idx="1"/>
          </p:nvPr>
        </p:nvSpPr>
        <p:spPr>
          <a:xfrm>
            <a:off x="6291923" y="1239927"/>
            <a:ext cx="4971824" cy="4680583"/>
          </a:xfrm>
        </p:spPr>
        <p:txBody>
          <a:bodyPr vert="horz" lIns="92075" tIns="46038" rIns="92075" bIns="46038" rtlCol="0" anchor="ctr">
            <a:normAutofit/>
          </a:bodyPr>
          <a:lstStyle/>
          <a:p>
            <a:pPr eaLnBrk="1" hangingPunct="1"/>
            <a:endParaRPr lang="en-US" sz="2000" dirty="0"/>
          </a:p>
          <a:p>
            <a:pPr eaLnBrk="1" hangingPunct="1"/>
            <a:r>
              <a:rPr lang="en-US" dirty="0"/>
              <a:t>HIV does not survive or maintain its infectiousness outside the host, except under laboratory conditions</a:t>
            </a:r>
          </a:p>
          <a:p>
            <a:pPr eaLnBrk="1" hangingPunct="1"/>
            <a:endParaRPr lang="en-US" dirty="0"/>
          </a:p>
          <a:p>
            <a:pPr eaLnBrk="1" hangingPunct="1"/>
            <a:r>
              <a:rPr lang="en-US" dirty="0"/>
              <a:t>Salmonella can survive and multiply outside the body in food</a:t>
            </a:r>
          </a:p>
          <a:p>
            <a:pPr eaLnBrk="1" hangingPunct="1"/>
            <a:endParaRPr lang="en-US" sz="2000" dirty="0"/>
          </a:p>
        </p:txBody>
      </p:sp>
      <p:sp>
        <p:nvSpPr>
          <p:cNvPr id="4" name="Slide Number Placeholder 3"/>
          <p:cNvSpPr>
            <a:spLocks noGrp="1"/>
          </p:cNvSpPr>
          <p:nvPr>
            <p:ph type="sldNum" sz="quarter" idx="12"/>
          </p:nvPr>
        </p:nvSpPr>
        <p:spPr>
          <a:xfrm>
            <a:off x="8610600" y="6492240"/>
            <a:ext cx="1871749" cy="365125"/>
          </a:xfrm>
        </p:spPr>
        <p:txBody>
          <a:bodyPr>
            <a:normAutofit/>
          </a:bodyPr>
          <a:lstStyle/>
          <a:p>
            <a:pPr>
              <a:spcAft>
                <a:spcPts val="600"/>
              </a:spcAft>
              <a:defRPr/>
            </a:pPr>
            <a:fld id="{C260EDB5-75A3-42A8-A932-BF0B511F8AFE}" type="slidenum">
              <a:rPr lang="en-US"/>
              <a:pPr>
                <a:spcAft>
                  <a:spcPts val="600"/>
                </a:spcAft>
                <a:defRPr/>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uiExpand="1"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63" name="Rectangle 2"/>
          <p:cNvSpPr>
            <a:spLocks noGrp="1" noChangeArrowheads="1"/>
          </p:cNvSpPr>
          <p:nvPr>
            <p:ph type="title"/>
          </p:nvPr>
        </p:nvSpPr>
        <p:spPr/>
        <p:txBody>
          <a:bodyPr vert="horz" lIns="92075" tIns="46038" rIns="92075" bIns="46038" rtlCol="0" anchor="ctr">
            <a:normAutofit/>
          </a:bodyPr>
          <a:lstStyle/>
          <a:p>
            <a:pPr eaLnBrk="1" hangingPunct="1"/>
            <a:r>
              <a:rPr lang="en-US" sz="5500" b="1" dirty="0">
                <a:solidFill>
                  <a:schemeClr val="accent6">
                    <a:lumMod val="75000"/>
                  </a:schemeClr>
                </a:solidFill>
              </a:rPr>
              <a:t>Mode of Entry</a:t>
            </a:r>
          </a:p>
        </p:txBody>
      </p:sp>
      <p:sp>
        <p:nvSpPr>
          <p:cNvPr id="295939" name="Rectangle 3"/>
          <p:cNvSpPr>
            <a:spLocks noGrp="1" noChangeArrowheads="1"/>
          </p:cNvSpPr>
          <p:nvPr>
            <p:ph idx="1"/>
          </p:nvPr>
        </p:nvSpPr>
        <p:spPr>
          <a:xfrm>
            <a:off x="2525714" y="2017713"/>
            <a:ext cx="8258175" cy="4083050"/>
          </a:xfrm>
        </p:spPr>
        <p:txBody>
          <a:bodyPr vert="horz" lIns="92075" tIns="46038" rIns="92075" bIns="46038" rtlCol="0">
            <a:normAutofit/>
          </a:bodyPr>
          <a:lstStyle/>
          <a:p>
            <a:pPr eaLnBrk="1" hangingPunct="1"/>
            <a:endParaRPr lang="en-US" dirty="0"/>
          </a:p>
          <a:p>
            <a:pPr eaLnBrk="1" hangingPunct="1"/>
            <a:r>
              <a:rPr lang="en-US" sz="2400" dirty="0"/>
              <a:t>Can occur in two ways-</a:t>
            </a:r>
          </a:p>
          <a:p>
            <a:pPr lvl="1" eaLnBrk="1" hangingPunct="1"/>
            <a:r>
              <a:rPr lang="en-US" u="sng" dirty="0"/>
              <a:t>Direct contact</a:t>
            </a:r>
            <a:r>
              <a:rPr lang="en-US" dirty="0"/>
              <a:t> ( actual physical contact with secretions that harbor infective organisms)</a:t>
            </a:r>
          </a:p>
          <a:p>
            <a:pPr lvl="1" eaLnBrk="1" hangingPunct="1"/>
            <a:r>
              <a:rPr lang="en-US" u="sng" dirty="0"/>
              <a:t> Indirect Contact </a:t>
            </a:r>
            <a:r>
              <a:rPr lang="en-US" dirty="0"/>
              <a:t>( organism resides outside the reservoir and is transferred to another host)</a:t>
            </a:r>
          </a:p>
          <a:p>
            <a:pPr eaLnBrk="1" hangingPunct="1">
              <a:buFontTx/>
              <a:buBlip>
                <a:blip r:embed="rId3"/>
              </a:buBlip>
            </a:pPr>
            <a:endParaRPr lang="en-US" sz="2400" dirty="0"/>
          </a:p>
        </p:txBody>
      </p:sp>
      <p:sp>
        <p:nvSpPr>
          <p:cNvPr id="6" name="Slide Number Placeholder 5"/>
          <p:cNvSpPr>
            <a:spLocks noGrp="1"/>
          </p:cNvSpPr>
          <p:nvPr>
            <p:ph type="sldNum" sz="quarter" idx="12"/>
          </p:nvPr>
        </p:nvSpPr>
        <p:spPr/>
        <p:txBody>
          <a:bodyPr/>
          <a:lstStyle/>
          <a:p>
            <a:pPr>
              <a:defRPr/>
            </a:pPr>
            <a:fld id="{430A556F-97D1-4DD6-9699-9358B6031A8A}" type="slidenum">
              <a:rPr lang="en-US"/>
              <a:pPr>
                <a:defRPr/>
              </a:pPr>
              <a:t>57</a:t>
            </a:fld>
            <a:endParaRPr lang="en-US" dirty="0"/>
          </a:p>
        </p:txBody>
      </p:sp>
      <p:graphicFrame>
        <p:nvGraphicFramePr>
          <p:cNvPr id="46362" name="Object 282"/>
          <p:cNvGraphicFramePr>
            <a:graphicFrameLocks/>
          </p:cNvGraphicFramePr>
          <p:nvPr/>
        </p:nvGraphicFramePr>
        <p:xfrm>
          <a:off x="5181600" y="4495800"/>
          <a:ext cx="4813300" cy="2362200"/>
        </p:xfrm>
        <a:graphic>
          <a:graphicData uri="http://schemas.openxmlformats.org/presentationml/2006/ole">
            <mc:AlternateContent xmlns:mc="http://schemas.openxmlformats.org/markup-compatibility/2006">
              <mc:Choice xmlns:v="urn:schemas-microsoft-com:vml" Requires="v">
                <p:oleObj name="Clip" r:id="rId4" imgW="4813300" imgH="2782888" progId="">
                  <p:embed/>
                </p:oleObj>
              </mc:Choice>
              <mc:Fallback>
                <p:oleObj name="Clip" r:id="rId4" imgW="4813300" imgH="2782888" progId="">
                  <p:embed/>
                  <p:pic>
                    <p:nvPicPr>
                      <p:cNvPr id="46362" name="Object 28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95800"/>
                        <a:ext cx="48133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366" name="Rectangle 5"/>
          <p:cNvSpPr>
            <a:spLocks noChangeArrowheads="1"/>
          </p:cNvSpPr>
          <p:nvPr/>
        </p:nvSpPr>
        <p:spPr bwMode="auto">
          <a:xfrm>
            <a:off x="8496300" y="5527675"/>
            <a:ext cx="2228850" cy="831850"/>
          </a:xfrm>
          <a:prstGeom prst="rect">
            <a:avLst/>
          </a:prstGeom>
          <a:noFill/>
          <a:ln w="9525">
            <a:noFill/>
            <a:miter lim="800000"/>
            <a:headEnd/>
            <a:tailEnd/>
          </a:ln>
        </p:spPr>
        <p:txBody>
          <a:bodyPr lIns="92075" tIns="46038" rIns="92075" bIns="46038">
            <a:spAutoFit/>
          </a:bodyPr>
          <a:lstStyle/>
          <a:p>
            <a:pPr eaLnBrk="0" hangingPunct="0"/>
            <a:r>
              <a:rPr lang="en-US" sz="2400" dirty="0">
                <a:solidFill>
                  <a:srgbClr val="000000"/>
                </a:solidFill>
              </a:rPr>
              <a:t>Mode of</a:t>
            </a:r>
          </a:p>
          <a:p>
            <a:pPr eaLnBrk="0" hangingPunct="0"/>
            <a:r>
              <a:rPr lang="en-US" sz="2400" dirty="0">
                <a:solidFill>
                  <a:srgbClr val="000000"/>
                </a:solidFill>
              </a:rPr>
              <a:t>Entry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5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388" name="Rectangle 2"/>
          <p:cNvSpPr>
            <a:spLocks noGrp="1" noChangeArrowheads="1"/>
          </p:cNvSpPr>
          <p:nvPr>
            <p:ph type="title"/>
          </p:nvPr>
        </p:nvSpPr>
        <p:spPr/>
        <p:txBody>
          <a:bodyPr vert="horz" lIns="92075" tIns="46038" rIns="92075" bIns="46038" rtlCol="0" anchor="ctr">
            <a:normAutofit/>
          </a:bodyPr>
          <a:lstStyle/>
          <a:p>
            <a:pPr eaLnBrk="1" hangingPunct="1"/>
            <a:r>
              <a:rPr lang="en-US" sz="5500" b="1" dirty="0">
                <a:solidFill>
                  <a:schemeClr val="accent6">
                    <a:lumMod val="75000"/>
                  </a:schemeClr>
                </a:solidFill>
              </a:rPr>
              <a:t>Host Resistance</a:t>
            </a:r>
          </a:p>
        </p:txBody>
      </p:sp>
      <p:sp>
        <p:nvSpPr>
          <p:cNvPr id="302083" name="Rectangle 3"/>
          <p:cNvSpPr>
            <a:spLocks noGrp="1" noChangeArrowheads="1"/>
          </p:cNvSpPr>
          <p:nvPr>
            <p:ph idx="1"/>
          </p:nvPr>
        </p:nvSpPr>
        <p:spPr/>
        <p:txBody>
          <a:bodyPr vert="horz" lIns="92075" tIns="46038" rIns="92075" bIns="46038" rtlCol="0">
            <a:normAutofit/>
          </a:bodyPr>
          <a:lstStyle/>
          <a:p>
            <a:pPr eaLnBrk="1" hangingPunct="1"/>
            <a:endParaRPr lang="en-US" sz="2400" dirty="0"/>
          </a:p>
          <a:p>
            <a:pPr eaLnBrk="1" hangingPunct="1"/>
            <a:r>
              <a:rPr lang="en-US" sz="2400" dirty="0"/>
              <a:t>The host must be susceptible before an organism is able to cause infection</a:t>
            </a:r>
          </a:p>
          <a:p>
            <a:pPr eaLnBrk="1" hangingPunct="1"/>
            <a:r>
              <a:rPr lang="en-US" sz="2400" dirty="0"/>
              <a:t>The healthier you are, the less susceptible you are</a:t>
            </a:r>
          </a:p>
        </p:txBody>
      </p:sp>
      <p:sp>
        <p:nvSpPr>
          <p:cNvPr id="6" name="Slide Number Placeholder 5"/>
          <p:cNvSpPr>
            <a:spLocks noGrp="1"/>
          </p:cNvSpPr>
          <p:nvPr>
            <p:ph type="sldNum" sz="quarter" idx="12"/>
          </p:nvPr>
        </p:nvSpPr>
        <p:spPr/>
        <p:txBody>
          <a:bodyPr/>
          <a:lstStyle/>
          <a:p>
            <a:pPr>
              <a:defRPr/>
            </a:pPr>
            <a:fld id="{CB43A6A3-77D4-4A76-A299-596150072F50}" type="slidenum">
              <a:rPr lang="en-US"/>
              <a:pPr>
                <a:defRPr/>
              </a:pPr>
              <a:t>58</a:t>
            </a:fld>
            <a:endParaRPr lang="en-US" dirty="0"/>
          </a:p>
        </p:txBody>
      </p:sp>
      <p:graphicFrame>
        <p:nvGraphicFramePr>
          <p:cNvPr id="47387" name="Object 283"/>
          <p:cNvGraphicFramePr>
            <a:graphicFrameLocks/>
          </p:cNvGraphicFramePr>
          <p:nvPr/>
        </p:nvGraphicFramePr>
        <p:xfrm>
          <a:off x="4343401" y="4267201"/>
          <a:ext cx="4251325" cy="2563813"/>
        </p:xfrm>
        <a:graphic>
          <a:graphicData uri="http://schemas.openxmlformats.org/presentationml/2006/ole">
            <mc:AlternateContent xmlns:mc="http://schemas.openxmlformats.org/markup-compatibility/2006">
              <mc:Choice xmlns:v="urn:schemas-microsoft-com:vml" Requires="v">
                <p:oleObj name="Clip" r:id="rId3" imgW="5213350" imgH="2908300" progId="">
                  <p:embed/>
                </p:oleObj>
              </mc:Choice>
              <mc:Fallback>
                <p:oleObj name="Clip" r:id="rId3" imgW="5213350" imgH="2908300" progId="">
                  <p:embed/>
                  <p:pic>
                    <p:nvPicPr>
                      <p:cNvPr id="47387" name="Object 2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4267201"/>
                        <a:ext cx="4251325" cy="2563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391" name="Rectangle 5"/>
          <p:cNvSpPr>
            <a:spLocks noChangeArrowheads="1"/>
          </p:cNvSpPr>
          <p:nvPr/>
        </p:nvSpPr>
        <p:spPr bwMode="auto">
          <a:xfrm>
            <a:off x="4343400" y="5943600"/>
            <a:ext cx="1752600" cy="831850"/>
          </a:xfrm>
          <a:prstGeom prst="rect">
            <a:avLst/>
          </a:prstGeom>
          <a:noFill/>
          <a:ln w="9525">
            <a:noFill/>
            <a:miter lim="800000"/>
            <a:headEnd/>
            <a:tailEnd/>
          </a:ln>
        </p:spPr>
        <p:txBody>
          <a:bodyPr lIns="92075" tIns="46038" rIns="92075" bIns="46038">
            <a:spAutoFit/>
          </a:bodyPr>
          <a:lstStyle/>
          <a:p>
            <a:pPr eaLnBrk="0" hangingPunct="0"/>
            <a:r>
              <a:rPr lang="en-US" sz="2400" dirty="0">
                <a:solidFill>
                  <a:srgbClr val="FFCC00"/>
                </a:solidFill>
              </a:rPr>
              <a:t>Host </a:t>
            </a:r>
          </a:p>
          <a:p>
            <a:pPr eaLnBrk="0" hangingPunct="0"/>
            <a:r>
              <a:rPr lang="en-US" sz="2400" dirty="0">
                <a:solidFill>
                  <a:srgbClr val="FFCC00"/>
                </a:solidFill>
              </a:rPr>
              <a:t>Resistance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F3CE-0609-40FD-A053-D53A7EE15C0E}"/>
              </a:ext>
            </a:extLst>
          </p:cNvPr>
          <p:cNvSpPr>
            <a:spLocks noGrp="1"/>
          </p:cNvSpPr>
          <p:nvPr>
            <p:ph type="title"/>
          </p:nvPr>
        </p:nvSpPr>
        <p:spPr>
          <a:xfrm>
            <a:off x="1231470" y="1361765"/>
            <a:ext cx="3111930" cy="1928813"/>
          </a:xfrm>
        </p:spPr>
        <p:txBody>
          <a:bodyPr>
            <a:normAutofit/>
          </a:bodyPr>
          <a:lstStyle/>
          <a:p>
            <a:r>
              <a:rPr lang="en-US" sz="4050" dirty="0">
                <a:solidFill>
                  <a:schemeClr val="accent6">
                    <a:lumMod val="75000"/>
                  </a:schemeClr>
                </a:solidFill>
              </a:rPr>
              <a:t>Remember</a:t>
            </a:r>
          </a:p>
        </p:txBody>
      </p:sp>
      <p:sp>
        <p:nvSpPr>
          <p:cNvPr id="3" name="Content Placeholder 2">
            <a:extLst>
              <a:ext uri="{FF2B5EF4-FFF2-40B4-BE49-F238E27FC236}">
                <a16:creationId xmlns:a16="http://schemas.microsoft.com/office/drawing/2014/main" id="{310D99A3-A6D8-40C8-8DF5-D10BA52AD01E}"/>
              </a:ext>
            </a:extLst>
          </p:cNvPr>
          <p:cNvSpPr>
            <a:spLocks noGrp="1"/>
          </p:cNvSpPr>
          <p:nvPr>
            <p:ph idx="1"/>
          </p:nvPr>
        </p:nvSpPr>
        <p:spPr/>
        <p:txBody>
          <a:bodyPr/>
          <a:lstStyle/>
          <a:p>
            <a:pPr marL="36512" indent="0">
              <a:buNone/>
            </a:pPr>
            <a:endParaRPr lang="en-US" dirty="0"/>
          </a:p>
          <a:p>
            <a:r>
              <a:rPr lang="en-US" sz="3375" dirty="0"/>
              <a:t>Formula for Infection</a:t>
            </a:r>
          </a:p>
        </p:txBody>
      </p:sp>
      <p:sp>
        <p:nvSpPr>
          <p:cNvPr id="4" name="Content Placeholder 3">
            <a:extLst>
              <a:ext uri="{FF2B5EF4-FFF2-40B4-BE49-F238E27FC236}">
                <a16:creationId xmlns:a16="http://schemas.microsoft.com/office/drawing/2014/main" id="{83C9B1D4-1E0B-48B3-970D-C48876E01542}"/>
              </a:ext>
            </a:extLst>
          </p:cNvPr>
          <p:cNvSpPr>
            <a:spLocks noGrp="1"/>
          </p:cNvSpPr>
          <p:nvPr>
            <p:ph type="body" sz="half" idx="2"/>
          </p:nvPr>
        </p:nvSpPr>
        <p:spPr>
          <a:xfrm>
            <a:off x="1338262" y="2209801"/>
            <a:ext cx="2700338" cy="3645997"/>
          </a:xfrm>
        </p:spPr>
        <p:txBody>
          <a:bodyPr/>
          <a:lstStyle/>
          <a:p>
            <a:endParaRPr lang="en-US" dirty="0"/>
          </a:p>
          <a:p>
            <a:endParaRPr lang="en-US" dirty="0"/>
          </a:p>
        </p:txBody>
      </p:sp>
      <p:sp>
        <p:nvSpPr>
          <p:cNvPr id="5" name="Rectangle 4">
            <a:extLst>
              <a:ext uri="{FF2B5EF4-FFF2-40B4-BE49-F238E27FC236}">
                <a16:creationId xmlns:a16="http://schemas.microsoft.com/office/drawing/2014/main" id="{13B135DE-BDB5-439B-8C61-D8E52F52E0FD}"/>
              </a:ext>
            </a:extLst>
          </p:cNvPr>
          <p:cNvSpPr/>
          <p:nvPr/>
        </p:nvSpPr>
        <p:spPr>
          <a:xfrm>
            <a:off x="5910506" y="3190876"/>
            <a:ext cx="898865"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dirty="0"/>
              <a:t>Dose</a:t>
            </a:r>
          </a:p>
        </p:txBody>
      </p:sp>
      <p:sp>
        <p:nvSpPr>
          <p:cNvPr id="6" name="Multiplication Sign 5">
            <a:extLst>
              <a:ext uri="{FF2B5EF4-FFF2-40B4-BE49-F238E27FC236}">
                <a16:creationId xmlns:a16="http://schemas.microsoft.com/office/drawing/2014/main" id="{6A90238F-4EFA-4096-995A-8553570CE8F3}"/>
              </a:ext>
            </a:extLst>
          </p:cNvPr>
          <p:cNvSpPr/>
          <p:nvPr/>
        </p:nvSpPr>
        <p:spPr>
          <a:xfrm>
            <a:off x="6916163" y="3333128"/>
            <a:ext cx="771525" cy="7715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p>
        </p:txBody>
      </p:sp>
      <p:sp>
        <p:nvSpPr>
          <p:cNvPr id="7" name="Rectangle 6">
            <a:extLst>
              <a:ext uri="{FF2B5EF4-FFF2-40B4-BE49-F238E27FC236}">
                <a16:creationId xmlns:a16="http://schemas.microsoft.com/office/drawing/2014/main" id="{52B59FD1-8CA3-489D-8FE6-4F37D6E7F959}"/>
              </a:ext>
            </a:extLst>
          </p:cNvPr>
          <p:cNvSpPr/>
          <p:nvPr/>
        </p:nvSpPr>
        <p:spPr>
          <a:xfrm>
            <a:off x="7638533" y="3189629"/>
            <a:ext cx="1199095"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dirty="0"/>
              <a:t>Virulence</a:t>
            </a:r>
          </a:p>
        </p:txBody>
      </p:sp>
      <p:cxnSp>
        <p:nvCxnSpPr>
          <p:cNvPr id="9" name="Straight Connector 8">
            <a:extLst>
              <a:ext uri="{FF2B5EF4-FFF2-40B4-BE49-F238E27FC236}">
                <a16:creationId xmlns:a16="http://schemas.microsoft.com/office/drawing/2014/main" id="{3F8E54FA-3DA5-40FD-874F-742E67904FBA}"/>
              </a:ext>
            </a:extLst>
          </p:cNvPr>
          <p:cNvCxnSpPr>
            <a:cxnSpLocks/>
          </p:cNvCxnSpPr>
          <p:nvPr/>
        </p:nvCxnSpPr>
        <p:spPr>
          <a:xfrm>
            <a:off x="5698709" y="4204719"/>
            <a:ext cx="320643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E4A97E75-B384-4FAF-B928-95E8DDDAE617}"/>
              </a:ext>
            </a:extLst>
          </p:cNvPr>
          <p:cNvSpPr/>
          <p:nvPr/>
        </p:nvSpPr>
        <p:spPr>
          <a:xfrm>
            <a:off x="6673795" y="4368631"/>
            <a:ext cx="1564285"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dirty="0"/>
              <a:t>Host Resistance</a:t>
            </a:r>
          </a:p>
        </p:txBody>
      </p:sp>
      <p:sp>
        <p:nvSpPr>
          <p:cNvPr id="14" name="Equals 13">
            <a:extLst>
              <a:ext uri="{FF2B5EF4-FFF2-40B4-BE49-F238E27FC236}">
                <a16:creationId xmlns:a16="http://schemas.microsoft.com/office/drawing/2014/main" id="{0BBB4970-C1F4-4650-A011-D09FEA1AB741}"/>
              </a:ext>
            </a:extLst>
          </p:cNvPr>
          <p:cNvSpPr/>
          <p:nvPr/>
        </p:nvSpPr>
        <p:spPr>
          <a:xfrm>
            <a:off x="9132653" y="3818957"/>
            <a:ext cx="601648" cy="7715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dirty="0">
              <a:solidFill>
                <a:schemeClr val="tx1"/>
              </a:solidFill>
            </a:endParaRPr>
          </a:p>
        </p:txBody>
      </p:sp>
      <p:sp>
        <p:nvSpPr>
          <p:cNvPr id="8" name="Slide Number Placeholder 7">
            <a:extLst>
              <a:ext uri="{FF2B5EF4-FFF2-40B4-BE49-F238E27FC236}">
                <a16:creationId xmlns:a16="http://schemas.microsoft.com/office/drawing/2014/main" id="{849AB6BC-AAA7-D666-82A3-1456EC6C26EF}"/>
              </a:ext>
            </a:extLst>
          </p:cNvPr>
          <p:cNvSpPr>
            <a:spLocks noGrp="1"/>
          </p:cNvSpPr>
          <p:nvPr>
            <p:ph type="sldNum" sz="quarter" idx="12"/>
          </p:nvPr>
        </p:nvSpPr>
        <p:spPr/>
        <p:txBody>
          <a:bodyPr/>
          <a:lstStyle/>
          <a:p>
            <a:fld id="{4EC85289-3FE1-4C3D-AACD-0B17DFE1C0EB}" type="slidenum">
              <a:rPr lang="en-US" smtClean="0"/>
              <a:t>59</a:t>
            </a:fld>
            <a:endParaRPr lang="en-US"/>
          </a:p>
        </p:txBody>
      </p:sp>
    </p:spTree>
    <p:extLst>
      <p:ext uri="{BB962C8B-B14F-4D97-AF65-F5344CB8AC3E}">
        <p14:creationId xmlns:p14="http://schemas.microsoft.com/office/powerpoint/2010/main" val="208220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EC91-BECD-FA1C-C0D5-4296FF112BEF}"/>
              </a:ext>
            </a:extLst>
          </p:cNvPr>
          <p:cNvSpPr>
            <a:spLocks noGrp="1"/>
          </p:cNvSpPr>
          <p:nvPr>
            <p:ph type="title"/>
          </p:nvPr>
        </p:nvSpPr>
        <p:spPr/>
        <p:txBody>
          <a:bodyPr/>
          <a:lstStyle/>
          <a:p>
            <a:r>
              <a:rPr lang="en-US" dirty="0"/>
              <a:t>Department Responsibility</a:t>
            </a:r>
          </a:p>
        </p:txBody>
      </p:sp>
      <p:graphicFrame>
        <p:nvGraphicFramePr>
          <p:cNvPr id="6" name="Content Placeholder 2">
            <a:extLst>
              <a:ext uri="{FF2B5EF4-FFF2-40B4-BE49-F238E27FC236}">
                <a16:creationId xmlns:a16="http://schemas.microsoft.com/office/drawing/2014/main" id="{3F7F1980-DD20-DBA8-60FC-2D600EDDDFD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E8674F6-7FD2-E335-E1AD-AB6D26A81C72}"/>
              </a:ext>
            </a:extLst>
          </p:cNvPr>
          <p:cNvSpPr txBox="1"/>
          <p:nvPr/>
        </p:nvSpPr>
        <p:spPr>
          <a:xfrm>
            <a:off x="1542473" y="6280727"/>
            <a:ext cx="5140253" cy="369332"/>
          </a:xfrm>
          <a:prstGeom prst="rect">
            <a:avLst/>
          </a:prstGeom>
          <a:noFill/>
        </p:spPr>
        <p:txBody>
          <a:bodyPr wrap="none" rtlCol="0">
            <a:spAutoFit/>
          </a:bodyPr>
          <a:lstStyle/>
          <a:p>
            <a:r>
              <a:rPr lang="en-US" dirty="0"/>
              <a:t>Immunization of Healthcare Personnel, CDC, 2011</a:t>
            </a:r>
          </a:p>
        </p:txBody>
      </p:sp>
      <p:sp>
        <p:nvSpPr>
          <p:cNvPr id="3" name="Slide Number Placeholder 2">
            <a:extLst>
              <a:ext uri="{FF2B5EF4-FFF2-40B4-BE49-F238E27FC236}">
                <a16:creationId xmlns:a16="http://schemas.microsoft.com/office/drawing/2014/main" id="{95AFD747-3E1C-7EAE-CCCC-88C4E6A9B68E}"/>
              </a:ext>
            </a:extLst>
          </p:cNvPr>
          <p:cNvSpPr>
            <a:spLocks noGrp="1"/>
          </p:cNvSpPr>
          <p:nvPr>
            <p:ph type="sldNum" sz="quarter" idx="12"/>
          </p:nvPr>
        </p:nvSpPr>
        <p:spPr/>
        <p:txBody>
          <a:bodyPr/>
          <a:lstStyle/>
          <a:p>
            <a:fld id="{4EC85289-3FE1-4C3D-AACD-0B17DFE1C0EB}" type="slidenum">
              <a:rPr lang="en-US" smtClean="0"/>
              <a:t>6</a:t>
            </a:fld>
            <a:endParaRPr lang="en-US"/>
          </a:p>
        </p:txBody>
      </p:sp>
    </p:spTree>
    <p:extLst>
      <p:ext uri="{BB962C8B-B14F-4D97-AF65-F5344CB8AC3E}">
        <p14:creationId xmlns:p14="http://schemas.microsoft.com/office/powerpoint/2010/main" val="719051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8CFDF0-D593-C9EC-DC17-E9EDA4FFA318}"/>
              </a:ext>
            </a:extLst>
          </p:cNvPr>
          <p:cNvSpPr>
            <a:spLocks noGrp="1"/>
          </p:cNvSpPr>
          <p:nvPr>
            <p:ph type="ctrTitle"/>
          </p:nvPr>
        </p:nvSpPr>
        <p:spPr>
          <a:xfrm>
            <a:off x="1524000" y="1293338"/>
            <a:ext cx="9144000" cy="3274592"/>
          </a:xfrm>
        </p:spPr>
        <p:txBody>
          <a:bodyPr anchor="ctr">
            <a:normAutofit/>
          </a:bodyPr>
          <a:lstStyle/>
          <a:p>
            <a:r>
              <a:rPr lang="en-US" sz="7200"/>
              <a:t>Why Isn’t this Absolute?</a:t>
            </a:r>
          </a:p>
        </p:txBody>
      </p:sp>
      <p:sp>
        <p:nvSpPr>
          <p:cNvPr id="6" name="Subtitle 5">
            <a:extLst>
              <a:ext uri="{FF2B5EF4-FFF2-40B4-BE49-F238E27FC236}">
                <a16:creationId xmlns:a16="http://schemas.microsoft.com/office/drawing/2014/main" id="{333FF46A-388F-814D-7428-3D5E58A5A029}"/>
              </a:ext>
            </a:extLst>
          </p:cNvPr>
          <p:cNvSpPr>
            <a:spLocks noGrp="1"/>
          </p:cNvSpPr>
          <p:nvPr>
            <p:ph type="subTitle" idx="1"/>
          </p:nvPr>
        </p:nvSpPr>
        <p:spPr>
          <a:xfrm>
            <a:off x="1524000" y="5514052"/>
            <a:ext cx="9144000" cy="651910"/>
          </a:xfrm>
        </p:spPr>
        <p:txBody>
          <a:bodyPr anchor="ctr">
            <a:normAutofit/>
          </a:bodyPr>
          <a:lstStyle/>
          <a:p>
            <a:endParaRPr lang="en-US"/>
          </a:p>
        </p:txBody>
      </p:sp>
      <p:cxnSp>
        <p:nvCxnSpPr>
          <p:cNvPr id="17" name="Straight Connector 1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7CF6515-CED0-4F91-E0BC-479BABBAD064}"/>
              </a:ext>
            </a:extLst>
          </p:cNvPr>
          <p:cNvSpPr>
            <a:spLocks noGrp="1"/>
          </p:cNvSpPr>
          <p:nvPr>
            <p:ph type="sldNum" sz="quarter" idx="12"/>
          </p:nvPr>
        </p:nvSpPr>
        <p:spPr/>
        <p:txBody>
          <a:bodyPr/>
          <a:lstStyle/>
          <a:p>
            <a:fld id="{4EC85289-3FE1-4C3D-AACD-0B17DFE1C0EB}" type="slidenum">
              <a:rPr lang="en-US" smtClean="0"/>
              <a:t>60</a:t>
            </a:fld>
            <a:endParaRPr lang="en-US"/>
          </a:p>
        </p:txBody>
      </p:sp>
    </p:spTree>
    <p:extLst>
      <p:ext uri="{BB962C8B-B14F-4D97-AF65-F5344CB8AC3E}">
        <p14:creationId xmlns:p14="http://schemas.microsoft.com/office/powerpoint/2010/main" val="3724204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87" name="Rectangle 2"/>
          <p:cNvSpPr>
            <a:spLocks noGrp="1" noChangeArrowheads="1"/>
          </p:cNvSpPr>
          <p:nvPr>
            <p:ph type="title"/>
          </p:nvPr>
        </p:nvSpPr>
        <p:spPr/>
        <p:txBody>
          <a:bodyPr vert="horz" lIns="92075" tIns="46038" rIns="92075" bIns="46038" rtlCol="0" anchor="ctr">
            <a:normAutofit/>
          </a:bodyPr>
          <a:lstStyle/>
          <a:p>
            <a:pPr>
              <a:defRPr/>
            </a:pPr>
            <a:r>
              <a:rPr lang="en-US" b="1" dirty="0">
                <a:solidFill>
                  <a:schemeClr val="accent6">
                    <a:lumMod val="75000"/>
                  </a:schemeClr>
                </a:solidFill>
              </a:rPr>
              <a:t>Body’s Natural Defenses - Skin</a:t>
            </a:r>
          </a:p>
        </p:txBody>
      </p:sp>
      <p:sp>
        <p:nvSpPr>
          <p:cNvPr id="304131" name="Rectangle 3"/>
          <p:cNvSpPr>
            <a:spLocks noGrp="1" noChangeArrowheads="1"/>
          </p:cNvSpPr>
          <p:nvPr>
            <p:ph idx="1"/>
          </p:nvPr>
        </p:nvSpPr>
        <p:spPr/>
        <p:txBody>
          <a:bodyPr vert="horz" lIns="92075" tIns="46038" rIns="92075" bIns="46038" rtlCol="0">
            <a:normAutofit/>
          </a:bodyPr>
          <a:lstStyle/>
          <a:p>
            <a:pPr eaLnBrk="1" hangingPunct="1">
              <a:buFont typeface="Wingdings" pitchFamily="2" charset="2"/>
              <a:buNone/>
            </a:pPr>
            <a:endParaRPr lang="en-US" dirty="0"/>
          </a:p>
          <a:p>
            <a:pPr eaLnBrk="1" hangingPunct="1">
              <a:buFont typeface="Wingdings" pitchFamily="2" charset="2"/>
              <a:buNone/>
            </a:pPr>
            <a:r>
              <a:rPr lang="en-US" dirty="0"/>
              <a:t>Unbroken skin is the body’s first line of defense</a:t>
            </a:r>
          </a:p>
          <a:p>
            <a:pPr eaLnBrk="1" hangingPunct="1"/>
            <a:r>
              <a:rPr lang="en-US" dirty="0"/>
              <a:t>Organisms can </a:t>
            </a:r>
            <a:r>
              <a:rPr lang="en-US" b="1" u="sng" dirty="0"/>
              <a:t>not</a:t>
            </a:r>
            <a:r>
              <a:rPr lang="en-US" dirty="0"/>
              <a:t> pass through</a:t>
            </a:r>
          </a:p>
          <a:p>
            <a:pPr eaLnBrk="1" hangingPunct="1"/>
            <a:r>
              <a:rPr lang="en-US" dirty="0"/>
              <a:t>Some of the skin’s  normal secretions are bactericidal</a:t>
            </a:r>
          </a:p>
          <a:p>
            <a:pPr eaLnBrk="1" hangingPunct="1"/>
            <a:endParaRPr lang="en-US" dirty="0"/>
          </a:p>
          <a:p>
            <a:pPr eaLnBrk="1" hangingPunct="1"/>
            <a:endParaRPr lang="en-US" dirty="0"/>
          </a:p>
        </p:txBody>
      </p:sp>
      <p:sp>
        <p:nvSpPr>
          <p:cNvPr id="5" name="Slide Number Placeholder 4"/>
          <p:cNvSpPr>
            <a:spLocks noGrp="1"/>
          </p:cNvSpPr>
          <p:nvPr>
            <p:ph type="sldNum" sz="quarter" idx="12"/>
          </p:nvPr>
        </p:nvSpPr>
        <p:spPr/>
        <p:txBody>
          <a:bodyPr/>
          <a:lstStyle/>
          <a:p>
            <a:pPr>
              <a:defRPr/>
            </a:pPr>
            <a:fld id="{DB78BC51-C6F8-446D-A212-18EA60300904}" type="slidenum">
              <a:rPr lang="en-US"/>
              <a:pPr>
                <a:defRPr/>
              </a:pPr>
              <a:t>61</a:t>
            </a:fld>
            <a:endParaRPr lang="en-US" dirty="0"/>
          </a:p>
        </p:txBody>
      </p:sp>
      <p:graphicFrame>
        <p:nvGraphicFramePr>
          <p:cNvPr id="48411" name="Object 283"/>
          <p:cNvGraphicFramePr>
            <a:graphicFrameLocks/>
          </p:cNvGraphicFramePr>
          <p:nvPr/>
        </p:nvGraphicFramePr>
        <p:xfrm>
          <a:off x="6324601" y="4648200"/>
          <a:ext cx="3763963" cy="1993900"/>
        </p:xfrm>
        <a:graphic>
          <a:graphicData uri="http://schemas.openxmlformats.org/presentationml/2006/ole">
            <mc:AlternateContent xmlns:mc="http://schemas.openxmlformats.org/markup-compatibility/2006">
              <mc:Choice xmlns:v="urn:schemas-microsoft-com:vml" Requires="v">
                <p:oleObj name="Clip" r:id="rId3" imgW="3763963" imgH="1993900" progId="">
                  <p:embed/>
                </p:oleObj>
              </mc:Choice>
              <mc:Fallback>
                <p:oleObj name="Clip" r:id="rId3" imgW="3763963" imgH="1993900" progId="">
                  <p:embed/>
                  <p:pic>
                    <p:nvPicPr>
                      <p:cNvPr id="48411" name="Object 2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4648200"/>
                        <a:ext cx="3763963" cy="199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04131">
                                            <p:txEl>
                                              <p:pRg st="1" end="1"/>
                                            </p:txEl>
                                          </p:spTgt>
                                        </p:tgtEl>
                                        <p:attrNameLst>
                                          <p:attrName>style.visibility</p:attrName>
                                        </p:attrNameLst>
                                      </p:cBhvr>
                                      <p:to>
                                        <p:strVal val="visible"/>
                                      </p:to>
                                    </p:set>
                                    <p:anim calcmode="lin" valueType="num">
                                      <p:cBhvr additive="base">
                                        <p:cTn id="7" dur="300" fill="hold"/>
                                        <p:tgtEl>
                                          <p:spTgt spid="304131">
                                            <p:txEl>
                                              <p:pRg st="1" end="1"/>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0413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04131">
                                            <p:txEl>
                                              <p:pRg st="2" end="2"/>
                                            </p:txEl>
                                          </p:spTgt>
                                        </p:tgtEl>
                                        <p:attrNameLst>
                                          <p:attrName>style.visibility</p:attrName>
                                        </p:attrNameLst>
                                      </p:cBhvr>
                                      <p:to>
                                        <p:strVal val="visible"/>
                                      </p:to>
                                    </p:set>
                                    <p:anim calcmode="lin" valueType="num">
                                      <p:cBhvr additive="base">
                                        <p:cTn id="13" dur="300" fill="hold"/>
                                        <p:tgtEl>
                                          <p:spTgt spid="304131">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0413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304131">
                                            <p:txEl>
                                              <p:pRg st="3" end="3"/>
                                            </p:txEl>
                                          </p:spTgt>
                                        </p:tgtEl>
                                        <p:attrNameLst>
                                          <p:attrName>style.visibility</p:attrName>
                                        </p:attrNameLst>
                                      </p:cBhvr>
                                      <p:to>
                                        <p:strVal val="visible"/>
                                      </p:to>
                                    </p:set>
                                    <p:anim calcmode="lin" valueType="num">
                                      <p:cBhvr additive="base">
                                        <p:cTn id="19" dur="300" fill="hold"/>
                                        <p:tgtEl>
                                          <p:spTgt spid="304131">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0413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7" name="Rectangle 2"/>
          <p:cNvSpPr>
            <a:spLocks noGrp="1" noChangeArrowheads="1"/>
          </p:cNvSpPr>
          <p:nvPr>
            <p:ph type="title"/>
          </p:nvPr>
        </p:nvSpPr>
        <p:spPr/>
        <p:txBody>
          <a:bodyPr/>
          <a:lstStyle/>
          <a:p>
            <a:pPr eaLnBrk="1" hangingPunct="1"/>
            <a:r>
              <a:rPr lang="en-US" sz="5400" b="1" dirty="0">
                <a:solidFill>
                  <a:srgbClr val="FF6600"/>
                </a:solidFill>
              </a:rPr>
              <a:t>Normal Flora</a:t>
            </a:r>
            <a:endParaRPr lang="en-US" dirty="0"/>
          </a:p>
        </p:txBody>
      </p:sp>
      <p:sp>
        <p:nvSpPr>
          <p:cNvPr id="1227778" name="Rectangle 3"/>
          <p:cNvSpPr>
            <a:spLocks noGrp="1" noChangeArrowheads="1"/>
          </p:cNvSpPr>
          <p:nvPr>
            <p:ph idx="1"/>
          </p:nvPr>
        </p:nvSpPr>
        <p:spPr/>
        <p:txBody>
          <a:bodyPr/>
          <a:lstStyle/>
          <a:p>
            <a:pPr eaLnBrk="1" hangingPunct="1"/>
            <a:endParaRPr lang="en-US" dirty="0"/>
          </a:p>
          <a:p>
            <a:pPr eaLnBrk="1" hangingPunct="1"/>
            <a:r>
              <a:rPr lang="en-US" sz="3600" dirty="0"/>
              <a:t> bacterial flora depletes its environment of essential nutrients for pathogens, naturally occurring antibiotics and fatty acids are lethal to pathogens</a:t>
            </a:r>
            <a:endParaRPr lang="en-US" dirty="0"/>
          </a:p>
        </p:txBody>
      </p:sp>
      <p:sp>
        <p:nvSpPr>
          <p:cNvPr id="4" name="Slide Number Placeholder 3"/>
          <p:cNvSpPr>
            <a:spLocks noGrp="1"/>
          </p:cNvSpPr>
          <p:nvPr>
            <p:ph type="sldNum" sz="quarter" idx="12"/>
          </p:nvPr>
        </p:nvSpPr>
        <p:spPr/>
        <p:txBody>
          <a:bodyPr/>
          <a:lstStyle/>
          <a:p>
            <a:pPr>
              <a:defRPr/>
            </a:pPr>
            <a:fld id="{C94CAD5D-F3B7-4B34-A336-E89084EDB82A}" type="slidenum">
              <a:rPr lang="en-US"/>
              <a:pPr>
                <a:defRPr/>
              </a:pPr>
              <a:t>62</a:t>
            </a:fld>
            <a:endParaRPr lang="en-US" dirty="0"/>
          </a:p>
        </p:txBody>
      </p:sp>
      <p:sp>
        <p:nvSpPr>
          <p:cNvPr id="1227780" name="TextBox 4"/>
          <p:cNvSpPr txBox="1">
            <a:spLocks noChangeArrowheads="1"/>
          </p:cNvSpPr>
          <p:nvPr/>
        </p:nvSpPr>
        <p:spPr bwMode="auto">
          <a:xfrm>
            <a:off x="5495925" y="6400801"/>
            <a:ext cx="1638910" cy="461665"/>
          </a:xfrm>
          <a:prstGeom prst="rect">
            <a:avLst/>
          </a:prstGeom>
          <a:noFill/>
          <a:ln w="9525">
            <a:noFill/>
            <a:miter lim="800000"/>
            <a:headEnd/>
            <a:tailEnd/>
          </a:ln>
        </p:spPr>
        <p:txBody>
          <a:bodyPr wrap="none">
            <a:spAutoFit/>
          </a:bodyPr>
          <a:lstStyle/>
          <a:p>
            <a:r>
              <a:rPr lang="en-US" sz="2400" dirty="0"/>
              <a:t>APIC, 2010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vert="horz" lIns="92075" tIns="46038" rIns="92075" bIns="46038" rtlCol="0" anchor="ctr">
            <a:normAutofit/>
          </a:bodyPr>
          <a:lstStyle/>
          <a:p>
            <a:pPr>
              <a:defRPr/>
            </a:pPr>
            <a:r>
              <a:rPr lang="en-US" sz="4800" b="1" dirty="0">
                <a:solidFill>
                  <a:schemeClr val="accent6">
                    <a:lumMod val="75000"/>
                  </a:schemeClr>
                </a:solidFill>
              </a:rPr>
              <a:t>Body’s Natural Defenses</a:t>
            </a:r>
            <a:r>
              <a:rPr lang="en-US" b="1" dirty="0">
                <a:solidFill>
                  <a:schemeClr val="accent6">
                    <a:lumMod val="75000"/>
                  </a:schemeClr>
                </a:solidFill>
              </a:rPr>
              <a:t> - </a:t>
            </a:r>
            <a:r>
              <a:rPr lang="en-US" sz="4800" b="1" dirty="0">
                <a:solidFill>
                  <a:schemeClr val="accent6">
                    <a:lumMod val="75000"/>
                  </a:schemeClr>
                </a:solidFill>
              </a:rPr>
              <a:t>Conjunctiva</a:t>
            </a:r>
          </a:p>
        </p:txBody>
      </p:sp>
      <p:sp>
        <p:nvSpPr>
          <p:cNvPr id="308227" name="Rectangle 3"/>
          <p:cNvSpPr>
            <a:spLocks noGrp="1" noChangeArrowheads="1"/>
          </p:cNvSpPr>
          <p:nvPr>
            <p:ph idx="1"/>
          </p:nvPr>
        </p:nvSpPr>
        <p:spPr/>
        <p:txBody>
          <a:bodyPr vert="horz" lIns="92075" tIns="46038" rIns="92075" bIns="46038" rtlCol="0">
            <a:normAutofit/>
          </a:bodyPr>
          <a:lstStyle/>
          <a:p>
            <a:pPr eaLnBrk="1" hangingPunct="1"/>
            <a:endParaRPr lang="en-US" dirty="0"/>
          </a:p>
          <a:p>
            <a:pPr eaLnBrk="1" hangingPunct="1"/>
            <a:r>
              <a:rPr lang="en-US" dirty="0"/>
              <a:t>Protected by the motion of the eyelids</a:t>
            </a:r>
          </a:p>
          <a:p>
            <a:pPr eaLnBrk="1" hangingPunct="1"/>
            <a:r>
              <a:rPr lang="en-US" dirty="0"/>
              <a:t>Protected by washing of tears</a:t>
            </a:r>
          </a:p>
        </p:txBody>
      </p:sp>
      <p:sp>
        <p:nvSpPr>
          <p:cNvPr id="5" name="Slide Number Placeholder 4"/>
          <p:cNvSpPr>
            <a:spLocks noGrp="1"/>
          </p:cNvSpPr>
          <p:nvPr>
            <p:ph type="sldNum" sz="quarter" idx="12"/>
          </p:nvPr>
        </p:nvSpPr>
        <p:spPr/>
        <p:txBody>
          <a:bodyPr/>
          <a:lstStyle/>
          <a:p>
            <a:pPr>
              <a:defRPr/>
            </a:pPr>
            <a:fld id="{B2FC131F-93B2-4F8C-B2F7-5BDE2C8B6BD8}" type="slidenum">
              <a:rPr lang="en-US"/>
              <a:pPr>
                <a:defRPr/>
              </a:pPr>
              <a:t>63</a:t>
            </a:fld>
            <a:endParaRPr lang="en-US" dirty="0"/>
          </a:p>
        </p:txBody>
      </p:sp>
      <p:graphicFrame>
        <p:nvGraphicFramePr>
          <p:cNvPr id="49435" name="Object 283"/>
          <p:cNvGraphicFramePr>
            <a:graphicFrameLocks/>
          </p:cNvGraphicFramePr>
          <p:nvPr/>
        </p:nvGraphicFramePr>
        <p:xfrm>
          <a:off x="6477000" y="4572000"/>
          <a:ext cx="2717800" cy="1912938"/>
        </p:xfrm>
        <a:graphic>
          <a:graphicData uri="http://schemas.openxmlformats.org/presentationml/2006/ole">
            <mc:AlternateContent xmlns:mc="http://schemas.openxmlformats.org/markup-compatibility/2006">
              <mc:Choice xmlns:v="urn:schemas-microsoft-com:vml" Requires="v">
                <p:oleObj name="Clip" r:id="rId3" imgW="3527425" imgH="2217738" progId="">
                  <p:embed/>
                </p:oleObj>
              </mc:Choice>
              <mc:Fallback>
                <p:oleObj name="Clip" r:id="rId3" imgW="3527425" imgH="2217738" progId="">
                  <p:embed/>
                  <p:pic>
                    <p:nvPicPr>
                      <p:cNvPr id="49435" name="Object 2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72000"/>
                        <a:ext cx="2717800" cy="191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227">
                                            <p:txEl>
                                              <p:pRg st="1" end="1"/>
                                            </p:txEl>
                                          </p:spTgt>
                                        </p:tgtEl>
                                        <p:attrNameLst>
                                          <p:attrName>style.visibility</p:attrName>
                                        </p:attrNameLst>
                                      </p:cBhvr>
                                      <p:to>
                                        <p:strVal val="visible"/>
                                      </p:to>
                                    </p:set>
                                    <p:animEffect transition="in" filter="wipe(left)">
                                      <p:cBhvr>
                                        <p:cTn id="7" dur="500"/>
                                        <p:tgtEl>
                                          <p:spTgt spid="3082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227">
                                            <p:txEl>
                                              <p:pRg st="2" end="2"/>
                                            </p:txEl>
                                          </p:spTgt>
                                        </p:tgtEl>
                                        <p:attrNameLst>
                                          <p:attrName>style.visibility</p:attrName>
                                        </p:attrNameLst>
                                      </p:cBhvr>
                                      <p:to>
                                        <p:strVal val="visible"/>
                                      </p:to>
                                    </p:set>
                                    <p:animEffect transition="in" filter="wipe(left)">
                                      <p:cBhvr>
                                        <p:cTn id="12" dur="500"/>
                                        <p:tgtEl>
                                          <p:spTgt spid="308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35" name="Rectangle 2"/>
          <p:cNvSpPr>
            <a:spLocks noGrp="1" noChangeArrowheads="1"/>
          </p:cNvSpPr>
          <p:nvPr>
            <p:ph type="title"/>
          </p:nvPr>
        </p:nvSpPr>
        <p:spPr/>
        <p:txBody>
          <a:bodyPr vert="horz" lIns="92075" tIns="46038" rIns="92075" bIns="46038" rtlCol="0" anchor="ctr">
            <a:normAutofit/>
          </a:bodyPr>
          <a:lstStyle/>
          <a:p>
            <a:pPr>
              <a:defRPr/>
            </a:pPr>
            <a:r>
              <a:rPr lang="en-US" sz="4800" b="1" dirty="0">
                <a:solidFill>
                  <a:schemeClr val="accent6">
                    <a:lumMod val="75000"/>
                  </a:schemeClr>
                </a:solidFill>
              </a:rPr>
              <a:t>Body’s Natural Defenses -  Lungs</a:t>
            </a:r>
          </a:p>
        </p:txBody>
      </p:sp>
      <p:sp>
        <p:nvSpPr>
          <p:cNvPr id="310275" name="Rectangle 3"/>
          <p:cNvSpPr>
            <a:spLocks noGrp="1" noChangeArrowheads="1"/>
          </p:cNvSpPr>
          <p:nvPr>
            <p:ph idx="1"/>
          </p:nvPr>
        </p:nvSpPr>
        <p:spPr/>
        <p:txBody>
          <a:bodyPr vert="horz" lIns="92075" tIns="46038" rIns="92075" bIns="46038" rtlCol="0">
            <a:normAutofit/>
          </a:bodyPr>
          <a:lstStyle/>
          <a:p>
            <a:pPr eaLnBrk="1" hangingPunct="1">
              <a:buFont typeface="Wingdings 2" pitchFamily="18" charset="2"/>
              <a:buNone/>
            </a:pPr>
            <a:r>
              <a:rPr lang="en-US" dirty="0"/>
              <a:t> </a:t>
            </a:r>
          </a:p>
          <a:p>
            <a:pPr eaLnBrk="1" hangingPunct="1"/>
            <a:r>
              <a:rPr lang="en-US" dirty="0"/>
              <a:t>Cilia</a:t>
            </a:r>
          </a:p>
          <a:p>
            <a:pPr eaLnBrk="1" hangingPunct="1"/>
            <a:r>
              <a:rPr lang="en-US" dirty="0"/>
              <a:t>Moist mucous membranes</a:t>
            </a:r>
          </a:p>
          <a:p>
            <a:pPr eaLnBrk="1" hangingPunct="1"/>
            <a:r>
              <a:rPr lang="en-US" dirty="0"/>
              <a:t>Complex arrangement of nasal passages</a:t>
            </a:r>
          </a:p>
          <a:p>
            <a:pPr eaLnBrk="1" hangingPunct="1"/>
            <a:r>
              <a:rPr lang="en-US" dirty="0"/>
              <a:t>Cough mechanism</a:t>
            </a:r>
          </a:p>
        </p:txBody>
      </p:sp>
      <p:sp>
        <p:nvSpPr>
          <p:cNvPr id="5" name="Slide Number Placeholder 4"/>
          <p:cNvSpPr>
            <a:spLocks noGrp="1"/>
          </p:cNvSpPr>
          <p:nvPr>
            <p:ph type="sldNum" sz="quarter" idx="12"/>
          </p:nvPr>
        </p:nvSpPr>
        <p:spPr/>
        <p:txBody>
          <a:bodyPr/>
          <a:lstStyle/>
          <a:p>
            <a:pPr>
              <a:defRPr/>
            </a:pPr>
            <a:fld id="{3D56D0A9-D8FA-4784-8AD2-68C8DCF7D467}" type="slidenum">
              <a:rPr lang="en-US"/>
              <a:pPr>
                <a:defRPr/>
              </a:pPr>
              <a:t>64</a:t>
            </a:fld>
            <a:endParaRPr lang="en-US" dirty="0"/>
          </a:p>
        </p:txBody>
      </p:sp>
      <p:graphicFrame>
        <p:nvGraphicFramePr>
          <p:cNvPr id="50458" name="Object 282"/>
          <p:cNvGraphicFramePr>
            <a:graphicFrameLocks/>
          </p:cNvGraphicFramePr>
          <p:nvPr/>
        </p:nvGraphicFramePr>
        <p:xfrm>
          <a:off x="7848600" y="4419600"/>
          <a:ext cx="2870200" cy="1752600"/>
        </p:xfrm>
        <a:graphic>
          <a:graphicData uri="http://schemas.openxmlformats.org/presentationml/2006/ole">
            <mc:AlternateContent xmlns:mc="http://schemas.openxmlformats.org/markup-compatibility/2006">
              <mc:Choice xmlns:v="urn:schemas-microsoft-com:vml" Requires="v">
                <p:oleObj name="Clip" r:id="rId3" imgW="4213225" imgH="2146300" progId="">
                  <p:embed/>
                </p:oleObj>
              </mc:Choice>
              <mc:Fallback>
                <p:oleObj name="Clip" r:id="rId3" imgW="4213225" imgH="2146300" progId="">
                  <p:embed/>
                  <p:pic>
                    <p:nvPicPr>
                      <p:cNvPr id="50458" name="Object 28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19600"/>
                        <a:ext cx="28702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0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8474" name="Rectangle 2"/>
          <p:cNvSpPr>
            <a:spLocks noGrp="1" noChangeArrowheads="1"/>
          </p:cNvSpPr>
          <p:nvPr>
            <p:ph type="title"/>
          </p:nvPr>
        </p:nvSpPr>
        <p:spPr/>
        <p:txBody>
          <a:bodyPr>
            <a:normAutofit fontScale="90000"/>
          </a:bodyPr>
          <a:lstStyle/>
          <a:p>
            <a:pPr>
              <a:defRPr/>
            </a:pPr>
            <a:r>
              <a:rPr lang="en-US" sz="4800" b="1" dirty="0">
                <a:solidFill>
                  <a:schemeClr val="accent6">
                    <a:lumMod val="75000"/>
                  </a:schemeClr>
                </a:solidFill>
              </a:rPr>
              <a:t>Body’s Natural Defenses -</a:t>
            </a:r>
            <a:br>
              <a:rPr lang="en-US" sz="4800" b="1" dirty="0">
                <a:solidFill>
                  <a:schemeClr val="accent6">
                    <a:lumMod val="75000"/>
                  </a:schemeClr>
                </a:solidFill>
              </a:rPr>
            </a:br>
            <a:r>
              <a:rPr lang="en-US" sz="4800" b="1" dirty="0">
                <a:solidFill>
                  <a:schemeClr val="accent6">
                    <a:lumMod val="75000"/>
                  </a:schemeClr>
                </a:solidFill>
              </a:rPr>
              <a:t>Gastrointestinal Tract</a:t>
            </a:r>
            <a:endParaRPr lang="en-US" dirty="0">
              <a:solidFill>
                <a:schemeClr val="accent6">
                  <a:lumMod val="75000"/>
                </a:schemeClr>
              </a:solidFill>
            </a:endParaRPr>
          </a:p>
        </p:txBody>
      </p:sp>
      <p:sp>
        <p:nvSpPr>
          <p:cNvPr id="238595" name="Rectangle 3"/>
          <p:cNvSpPr>
            <a:spLocks noGrp="1" noChangeArrowheads="1"/>
          </p:cNvSpPr>
          <p:nvPr>
            <p:ph idx="1"/>
          </p:nvPr>
        </p:nvSpPr>
        <p:spPr/>
        <p:txBody>
          <a:bodyPr/>
          <a:lstStyle/>
          <a:p>
            <a:pPr eaLnBrk="1" hangingPunct="1"/>
            <a:endParaRPr lang="en-US" dirty="0"/>
          </a:p>
          <a:p>
            <a:pPr eaLnBrk="1" hangingPunct="1"/>
            <a:r>
              <a:rPr lang="en-US" sz="3200" dirty="0"/>
              <a:t>The acidic nature of the gastric juices</a:t>
            </a:r>
          </a:p>
          <a:p>
            <a:pPr eaLnBrk="1" hangingPunct="1"/>
            <a:r>
              <a:rPr lang="en-US" sz="3200" dirty="0"/>
              <a:t>Natural enzymes from intestine partially digest pathogens</a:t>
            </a:r>
          </a:p>
          <a:p>
            <a:pPr eaLnBrk="1" hangingPunct="1"/>
            <a:r>
              <a:rPr lang="en-US" sz="3200" dirty="0"/>
              <a:t>Microorganisms</a:t>
            </a:r>
          </a:p>
        </p:txBody>
      </p:sp>
      <p:sp>
        <p:nvSpPr>
          <p:cNvPr id="5" name="Slide Number Placeholder 4"/>
          <p:cNvSpPr>
            <a:spLocks noGrp="1"/>
          </p:cNvSpPr>
          <p:nvPr>
            <p:ph type="sldNum" sz="quarter" idx="12"/>
          </p:nvPr>
        </p:nvSpPr>
        <p:spPr/>
        <p:txBody>
          <a:bodyPr/>
          <a:lstStyle/>
          <a:p>
            <a:pPr>
              <a:defRPr/>
            </a:pPr>
            <a:fld id="{E4F7B677-0ADE-4501-9C44-D077BAA18C85}" type="slidenum">
              <a:rPr lang="en-US"/>
              <a:pPr>
                <a:defRPr/>
              </a:pPr>
              <a:t>65</a:t>
            </a:fld>
            <a:endParaRPr lang="en-US" dirty="0"/>
          </a:p>
        </p:txBody>
      </p:sp>
      <p:graphicFrame>
        <p:nvGraphicFramePr>
          <p:cNvPr id="828697" name="Object 281"/>
          <p:cNvGraphicFramePr>
            <a:graphicFrameLocks noChangeAspect="1"/>
          </p:cNvGraphicFramePr>
          <p:nvPr/>
        </p:nvGraphicFramePr>
        <p:xfrm>
          <a:off x="7467600" y="4876800"/>
          <a:ext cx="2305050" cy="2012950"/>
        </p:xfrm>
        <a:graphic>
          <a:graphicData uri="http://schemas.openxmlformats.org/presentationml/2006/ole">
            <mc:AlternateContent xmlns:mc="http://schemas.openxmlformats.org/markup-compatibility/2006">
              <mc:Choice xmlns:v="urn:schemas-microsoft-com:vml" Requires="v">
                <p:oleObj name="Clip" r:id="rId3" imgW="2438400" imgH="4770438" progId="">
                  <p:embed/>
                </p:oleObj>
              </mc:Choice>
              <mc:Fallback>
                <p:oleObj name="Clip" r:id="rId3" imgW="2438400" imgH="4770438" progId="">
                  <p:embed/>
                  <p:pic>
                    <p:nvPicPr>
                      <p:cNvPr id="828697" name="Object 2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876800"/>
                        <a:ext cx="2305050" cy="201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5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8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vert="horz" lIns="92075" tIns="46038" rIns="92075" bIns="46038" rtlCol="0" anchor="ctr">
            <a:normAutofit fontScale="90000"/>
          </a:bodyPr>
          <a:lstStyle/>
          <a:p>
            <a:pPr>
              <a:defRPr/>
            </a:pPr>
            <a:r>
              <a:rPr lang="en-US" sz="4800" b="1" dirty="0">
                <a:solidFill>
                  <a:schemeClr val="accent6">
                    <a:lumMod val="75000"/>
                  </a:schemeClr>
                </a:solidFill>
              </a:rPr>
              <a:t>Body’s Natural Defenses - Chemical Protection</a:t>
            </a:r>
          </a:p>
        </p:txBody>
      </p:sp>
      <p:sp>
        <p:nvSpPr>
          <p:cNvPr id="52507" name="Rectangle 3"/>
          <p:cNvSpPr>
            <a:spLocks noGrp="1" noChangeArrowheads="1"/>
          </p:cNvSpPr>
          <p:nvPr>
            <p:ph idx="1"/>
          </p:nvPr>
        </p:nvSpPr>
        <p:spPr/>
        <p:txBody>
          <a:bodyPr vert="horz" lIns="92075" tIns="46038" rIns="92075" bIns="46038" rtlCol="0">
            <a:normAutofit/>
          </a:bodyPr>
          <a:lstStyle/>
          <a:p>
            <a:pPr eaLnBrk="1" hangingPunct="1"/>
            <a:endParaRPr lang="en-US" dirty="0"/>
          </a:p>
          <a:p>
            <a:pPr eaLnBrk="1" hangingPunct="1"/>
            <a:r>
              <a:rPr lang="en-US" sz="3600" dirty="0"/>
              <a:t>Substances in the blood</a:t>
            </a:r>
          </a:p>
          <a:p>
            <a:pPr lvl="1" eaLnBrk="1" hangingPunct="1"/>
            <a:r>
              <a:rPr lang="en-US" dirty="0"/>
              <a:t> </a:t>
            </a:r>
            <a:r>
              <a:rPr lang="en-US" sz="3200" dirty="0"/>
              <a:t>Properdin</a:t>
            </a:r>
          </a:p>
          <a:p>
            <a:pPr lvl="1" eaLnBrk="1" hangingPunct="1"/>
            <a:r>
              <a:rPr lang="en-US" sz="3200" dirty="0"/>
              <a:t>Interferon</a:t>
            </a:r>
          </a:p>
          <a:p>
            <a:pPr lvl="2" eaLnBrk="1" hangingPunct="1"/>
            <a:r>
              <a:rPr lang="en-US" sz="3200" dirty="0"/>
              <a:t>proteins which kill viruses</a:t>
            </a:r>
          </a:p>
        </p:txBody>
      </p:sp>
      <p:sp>
        <p:nvSpPr>
          <p:cNvPr id="5" name="Slide Number Placeholder 4"/>
          <p:cNvSpPr>
            <a:spLocks noGrp="1"/>
          </p:cNvSpPr>
          <p:nvPr>
            <p:ph type="sldNum" sz="quarter" idx="12"/>
          </p:nvPr>
        </p:nvSpPr>
        <p:spPr/>
        <p:txBody>
          <a:bodyPr/>
          <a:lstStyle/>
          <a:p>
            <a:pPr>
              <a:defRPr/>
            </a:pPr>
            <a:fld id="{84F2261C-FD63-47C5-84EE-0E2275DAAF1C}" type="slidenum">
              <a:rPr lang="en-US"/>
              <a:pPr>
                <a:defRPr/>
              </a:pPr>
              <a:t>66</a:t>
            </a:fld>
            <a:endParaRPr lang="en-US" dirty="0"/>
          </a:p>
        </p:txBody>
      </p:sp>
      <p:graphicFrame>
        <p:nvGraphicFramePr>
          <p:cNvPr id="52505" name="Object 281"/>
          <p:cNvGraphicFramePr>
            <a:graphicFrameLocks/>
          </p:cNvGraphicFramePr>
          <p:nvPr/>
        </p:nvGraphicFramePr>
        <p:xfrm>
          <a:off x="8075613" y="3041650"/>
          <a:ext cx="2413000" cy="3219450"/>
        </p:xfrm>
        <a:graphic>
          <a:graphicData uri="http://schemas.openxmlformats.org/presentationml/2006/ole">
            <mc:AlternateContent xmlns:mc="http://schemas.openxmlformats.org/markup-compatibility/2006">
              <mc:Choice xmlns:v="urn:schemas-microsoft-com:vml" Requires="v">
                <p:oleObj name="Clip" r:id="rId3" imgW="2408818" imgH="3213870" progId="">
                  <p:embed/>
                </p:oleObj>
              </mc:Choice>
              <mc:Fallback>
                <p:oleObj name="Clip" r:id="rId3" imgW="2408818" imgH="3213870" progId="">
                  <p:embed/>
                  <p:pic>
                    <p:nvPicPr>
                      <p:cNvPr id="52505" name="Object 28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613" y="3041650"/>
                        <a:ext cx="2413000" cy="321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264646" name="Rectangle 1264645">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4648" name="Group 1264647">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264649" name="Rectangle 1264648">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4650" name="Straight Connector 1264649">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264652" name="Rectangle 1264651">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654" name="Rectangle 126465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641" name="Rectangle 2"/>
          <p:cNvSpPr>
            <a:spLocks noGrp="1" noChangeArrowheads="1"/>
          </p:cNvSpPr>
          <p:nvPr>
            <p:ph type="title"/>
          </p:nvPr>
        </p:nvSpPr>
        <p:spPr>
          <a:xfrm>
            <a:off x="1153618" y="1239927"/>
            <a:ext cx="4008586" cy="4680583"/>
          </a:xfrm>
        </p:spPr>
        <p:txBody>
          <a:bodyPr vert="horz" lIns="92075" tIns="46038" rIns="92075" bIns="46038" rtlCol="0" anchor="ctr">
            <a:normAutofit/>
          </a:bodyPr>
          <a:lstStyle/>
          <a:p>
            <a:pPr eaLnBrk="1" hangingPunct="1"/>
            <a:r>
              <a:rPr lang="en-US" sz="5200" b="1"/>
              <a:t>Immune System</a:t>
            </a:r>
          </a:p>
        </p:txBody>
      </p:sp>
      <p:sp>
        <p:nvSpPr>
          <p:cNvPr id="318467" name="Rectangle 3"/>
          <p:cNvSpPr>
            <a:spLocks noGrp="1" noChangeArrowheads="1"/>
          </p:cNvSpPr>
          <p:nvPr>
            <p:ph idx="1"/>
          </p:nvPr>
        </p:nvSpPr>
        <p:spPr>
          <a:xfrm>
            <a:off x="6291923" y="1239927"/>
            <a:ext cx="4971824" cy="4680583"/>
          </a:xfrm>
        </p:spPr>
        <p:txBody>
          <a:bodyPr vert="horz" lIns="92075" tIns="46038" rIns="92075" bIns="46038" rtlCol="0" anchor="ctr">
            <a:normAutofit/>
          </a:bodyPr>
          <a:lstStyle/>
          <a:p>
            <a:pPr marL="420624" indent="-384048">
              <a:buFont typeface="Wingdings 2"/>
              <a:buChar char=""/>
              <a:defRPr/>
            </a:pPr>
            <a:endParaRPr lang="en-US" sz="2000" u="sng" dirty="0"/>
          </a:p>
          <a:p>
            <a:pPr marL="0" indent="0">
              <a:buNone/>
              <a:defRPr/>
            </a:pPr>
            <a:endParaRPr lang="en-US" sz="2000" dirty="0"/>
          </a:p>
          <a:p>
            <a:pPr marL="420624" indent="-384048">
              <a:buFont typeface="Wingdings 2"/>
              <a:buChar char=""/>
              <a:defRPr/>
            </a:pPr>
            <a:r>
              <a:rPr lang="en-US" sz="2400" u="sng" dirty="0"/>
              <a:t>Antigen</a:t>
            </a:r>
            <a:r>
              <a:rPr lang="en-US" sz="2400" dirty="0"/>
              <a:t> - foreign protein enters the bloodstream and stimulates special cells to produce protective antibody</a:t>
            </a:r>
          </a:p>
          <a:p>
            <a:pPr marL="420624" indent="-384048">
              <a:buFont typeface="Wingdings 2"/>
              <a:buChar char=""/>
              <a:defRPr/>
            </a:pPr>
            <a:endParaRPr lang="en-US" sz="2400" dirty="0"/>
          </a:p>
          <a:p>
            <a:pPr marL="420624" indent="-384048">
              <a:buFont typeface="Wingdings 2"/>
              <a:buChar char=""/>
              <a:defRPr/>
            </a:pPr>
            <a:r>
              <a:rPr lang="en-US" sz="2400" u="sng" dirty="0"/>
              <a:t>Antibody</a:t>
            </a:r>
            <a:r>
              <a:rPr lang="en-US" sz="2400" dirty="0"/>
              <a:t> - a protein produced by the body in response to presence of an antigen</a:t>
            </a:r>
          </a:p>
        </p:txBody>
      </p:sp>
      <p:sp>
        <p:nvSpPr>
          <p:cNvPr id="4" name="Slide Number Placeholder 3"/>
          <p:cNvSpPr>
            <a:spLocks noGrp="1"/>
          </p:cNvSpPr>
          <p:nvPr>
            <p:ph type="sldNum" sz="quarter" idx="12"/>
          </p:nvPr>
        </p:nvSpPr>
        <p:spPr>
          <a:xfrm>
            <a:off x="8610600" y="6492240"/>
            <a:ext cx="1871749" cy="365125"/>
          </a:xfrm>
        </p:spPr>
        <p:txBody>
          <a:bodyPr>
            <a:normAutofit/>
          </a:bodyPr>
          <a:lstStyle/>
          <a:p>
            <a:pPr>
              <a:spcAft>
                <a:spcPts val="600"/>
              </a:spcAft>
              <a:defRPr/>
            </a:pPr>
            <a:fld id="{441CD9DF-7C76-4641-8A70-596C63CF8536}" type="slidenum">
              <a:rPr lang="en-US"/>
              <a:pPr>
                <a:spcAft>
                  <a:spcPts val="600"/>
                </a:spcAft>
                <a:defRPr/>
              </a:pPr>
              <a:t>67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4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8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8744" name="Rectangle 1268743">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8737" name="Rectangle 2"/>
          <p:cNvSpPr>
            <a:spLocks noGrp="1" noChangeArrowheads="1"/>
          </p:cNvSpPr>
          <p:nvPr>
            <p:ph type="title"/>
          </p:nvPr>
        </p:nvSpPr>
        <p:spPr>
          <a:xfrm>
            <a:off x="9267909" y="2023110"/>
            <a:ext cx="2469624" cy="2846070"/>
          </a:xfrm>
        </p:spPr>
        <p:txBody>
          <a:bodyPr vert="horz" lIns="91440" tIns="45720" rIns="91440" bIns="45720" rtlCol="0" anchor="ctr">
            <a:normAutofit/>
          </a:bodyPr>
          <a:lstStyle/>
          <a:p>
            <a:r>
              <a:rPr lang="en-US" sz="3700" b="1" kern="1200">
                <a:solidFill>
                  <a:schemeClr val="tx1"/>
                </a:solidFill>
                <a:latin typeface="+mj-lt"/>
                <a:ea typeface="+mj-ea"/>
                <a:cs typeface="+mj-cs"/>
              </a:rPr>
              <a:t>Chain of Infection</a:t>
            </a:r>
          </a:p>
        </p:txBody>
      </p:sp>
      <p:sp>
        <p:nvSpPr>
          <p:cNvPr id="1268746" name="Rectangle 126874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8748" name="Rectangle 126874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8739" name="Picture 8" descr="chain of infection.gif"/>
          <p:cNvPicPr>
            <a:picLocks noChangeAspect="1"/>
          </p:cNvPicPr>
          <p:nvPr/>
        </p:nvPicPr>
        <p:blipFill>
          <a:blip r:embed="rId3" cstate="print"/>
          <a:stretch>
            <a:fillRect/>
          </a:stretch>
        </p:blipFill>
        <p:spPr bwMode="auto">
          <a:xfrm>
            <a:off x="545238" y="939826"/>
            <a:ext cx="7608304" cy="5049303"/>
          </a:xfrm>
          <a:prstGeom prst="rect">
            <a:avLst/>
          </a:prstGeom>
          <a:noFill/>
        </p:spPr>
      </p:pic>
      <p:sp>
        <p:nvSpPr>
          <p:cNvPr id="1268750" name="Rectangle 1268749">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8610599" y="6492240"/>
            <a:ext cx="3126933" cy="365125"/>
          </a:xfrm>
        </p:spPr>
        <p:txBody>
          <a:bodyPr vert="horz" lIns="91440" tIns="45720" rIns="91440" bIns="45720" rtlCol="0" anchor="ctr">
            <a:normAutofit/>
          </a:bodyPr>
          <a:lstStyle/>
          <a:p>
            <a:pPr>
              <a:spcAft>
                <a:spcPts val="600"/>
              </a:spcAft>
              <a:defRPr/>
            </a:pPr>
            <a:fld id="{0CFB9869-E270-42AA-BF66-E0896274D054}" type="slidenum">
              <a:rPr lang="en-US">
                <a:solidFill>
                  <a:schemeClr val="tx1">
                    <a:tint val="75000"/>
                  </a:schemeClr>
                </a:solidFill>
              </a:rPr>
              <a:pPr>
                <a:spcAft>
                  <a:spcPts val="600"/>
                </a:spcAft>
                <a:defRPr/>
              </a:pPr>
              <a:t>68</a:t>
            </a:fld>
            <a:endParaRPr lang="en-US">
              <a:solidFill>
                <a:schemeClr val="tx1">
                  <a:tint val="75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270790" name="Rectangle 127078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785" name="Rectangle 2"/>
          <p:cNvSpPr>
            <a:spLocks noGrp="1" noChangeArrowheads="1"/>
          </p:cNvSpPr>
          <p:nvPr>
            <p:ph type="title"/>
          </p:nvPr>
        </p:nvSpPr>
        <p:spPr>
          <a:xfrm>
            <a:off x="808638" y="386930"/>
            <a:ext cx="9236700" cy="1188950"/>
          </a:xfrm>
        </p:spPr>
        <p:txBody>
          <a:bodyPr vert="horz" lIns="92075" tIns="46038" rIns="92075" bIns="46038" rtlCol="0" anchor="b">
            <a:normAutofit/>
          </a:bodyPr>
          <a:lstStyle/>
          <a:p>
            <a:pPr eaLnBrk="1" hangingPunct="1"/>
            <a:r>
              <a:rPr lang="en-US" sz="5400" b="1"/>
              <a:t>Block Mode of Entry</a:t>
            </a:r>
          </a:p>
        </p:txBody>
      </p:sp>
      <p:grpSp>
        <p:nvGrpSpPr>
          <p:cNvPr id="1270792" name="Group 127079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70793" name="Rectangle 127079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794" name="Rectangle 127079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0796" name="Rectangle 127079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851" name="Rectangle 3"/>
          <p:cNvSpPr>
            <a:spLocks noGrp="1" noChangeArrowheads="1"/>
          </p:cNvSpPr>
          <p:nvPr>
            <p:ph idx="1"/>
          </p:nvPr>
        </p:nvSpPr>
        <p:spPr>
          <a:xfrm>
            <a:off x="793660" y="2599509"/>
            <a:ext cx="10143668" cy="3435531"/>
          </a:xfrm>
        </p:spPr>
        <p:txBody>
          <a:bodyPr vert="horz" lIns="92075" tIns="46038" rIns="92075" bIns="46038" rtlCol="0" anchor="ctr">
            <a:normAutofit/>
          </a:bodyPr>
          <a:lstStyle/>
          <a:p>
            <a:pPr eaLnBrk="1" hangingPunct="1"/>
            <a:r>
              <a:rPr lang="en-US" sz="2400"/>
              <a:t>Personal Protective Equipment (PPE)</a:t>
            </a:r>
          </a:p>
          <a:p>
            <a:pPr lvl="1" eaLnBrk="1" hangingPunct="1"/>
            <a:r>
              <a:rPr lang="en-US"/>
              <a:t>Gloves (latex free)</a:t>
            </a:r>
          </a:p>
          <a:p>
            <a:pPr lvl="1" eaLnBrk="1" hangingPunct="1"/>
            <a:r>
              <a:rPr lang="en-US"/>
              <a:t>Mask/eyewear</a:t>
            </a:r>
          </a:p>
          <a:p>
            <a:pPr lvl="1" eaLnBrk="1" hangingPunct="1"/>
            <a:r>
              <a:rPr lang="en-US"/>
              <a:t>Cover gowns</a:t>
            </a:r>
          </a:p>
          <a:p>
            <a:pPr lvl="1" eaLnBrk="1" hangingPunct="1"/>
            <a:r>
              <a:rPr lang="en-US"/>
              <a:t>Resuscitative device</a:t>
            </a:r>
          </a:p>
          <a:p>
            <a:pPr lvl="1" eaLnBrk="1" hangingPunct="1"/>
            <a:endParaRPr lang="en-US"/>
          </a:p>
          <a:p>
            <a:pPr eaLnBrk="1" hangingPunct="1"/>
            <a:r>
              <a:rPr lang="en-US" sz="2400" b="1"/>
              <a:t>PPE adds an </a:t>
            </a:r>
            <a:r>
              <a:rPr lang="en-US" sz="2400" b="1" u="sng"/>
              <a:t>additional</a:t>
            </a:r>
            <a:r>
              <a:rPr lang="en-US" sz="2400" b="1"/>
              <a:t> barrier to the body’s built in protections</a:t>
            </a:r>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3E35C3E0-0A6F-4AA8-85A6-7658A8450FB9}" type="slidenum">
              <a:rPr lang="en-US"/>
              <a:pPr>
                <a:spcAft>
                  <a:spcPts val="600"/>
                </a:spcAft>
                <a:defRPr/>
              </a:pPr>
              <a:t>69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34851">
                                            <p:txEl>
                                              <p:pRg st="0" end="0"/>
                                            </p:txEl>
                                          </p:spTgt>
                                        </p:tgtEl>
                                        <p:attrNameLst>
                                          <p:attrName>style.visibility</p:attrName>
                                        </p:attrNameLst>
                                      </p:cBhvr>
                                      <p:to>
                                        <p:strVal val="visible"/>
                                      </p:to>
                                    </p:set>
                                    <p:anim calcmode="lin" valueType="num">
                                      <p:cBhvr additive="base">
                                        <p:cTn id="7" dur="300" fill="hold"/>
                                        <p:tgtEl>
                                          <p:spTgt spid="33485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34851">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type="wd">
                                    <p:tmPct val="100000"/>
                                  </p:iterate>
                                  <p:childTnLst>
                                    <p:set>
                                      <p:cBhvr>
                                        <p:cTn id="10" dur="1" fill="hold">
                                          <p:stCondLst>
                                            <p:cond delay="0"/>
                                          </p:stCondLst>
                                        </p:cTn>
                                        <p:tgtEl>
                                          <p:spTgt spid="334851">
                                            <p:txEl>
                                              <p:pRg st="1" end="1"/>
                                            </p:txEl>
                                          </p:spTgt>
                                        </p:tgtEl>
                                        <p:attrNameLst>
                                          <p:attrName>style.visibility</p:attrName>
                                        </p:attrNameLst>
                                      </p:cBhvr>
                                      <p:to>
                                        <p:strVal val="visible"/>
                                      </p:to>
                                    </p:set>
                                    <p:anim calcmode="lin" valueType="num">
                                      <p:cBhvr additive="base">
                                        <p:cTn id="11" dur="300" fill="hold"/>
                                        <p:tgtEl>
                                          <p:spTgt spid="334851">
                                            <p:txEl>
                                              <p:pRg st="1" end="1"/>
                                            </p:txEl>
                                          </p:spTgt>
                                        </p:tgtEl>
                                        <p:attrNameLst>
                                          <p:attrName>ppt_x</p:attrName>
                                        </p:attrNameLst>
                                      </p:cBhvr>
                                      <p:tavLst>
                                        <p:tav tm="0">
                                          <p:val>
                                            <p:strVal val="#ppt_x"/>
                                          </p:val>
                                        </p:tav>
                                        <p:tav tm="100000">
                                          <p:val>
                                            <p:strVal val="#ppt_x"/>
                                          </p:val>
                                        </p:tav>
                                      </p:tavLst>
                                    </p:anim>
                                    <p:anim calcmode="lin" valueType="num">
                                      <p:cBhvr additive="base">
                                        <p:cTn id="12" dur="300" fill="hold"/>
                                        <p:tgtEl>
                                          <p:spTgt spid="334851">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iterate type="wd">
                                    <p:tmPct val="100000"/>
                                  </p:iterate>
                                  <p:childTnLst>
                                    <p:set>
                                      <p:cBhvr>
                                        <p:cTn id="14" dur="1" fill="hold">
                                          <p:stCondLst>
                                            <p:cond delay="0"/>
                                          </p:stCondLst>
                                        </p:cTn>
                                        <p:tgtEl>
                                          <p:spTgt spid="334851">
                                            <p:txEl>
                                              <p:pRg st="2" end="2"/>
                                            </p:txEl>
                                          </p:spTgt>
                                        </p:tgtEl>
                                        <p:attrNameLst>
                                          <p:attrName>style.visibility</p:attrName>
                                        </p:attrNameLst>
                                      </p:cBhvr>
                                      <p:to>
                                        <p:strVal val="visible"/>
                                      </p:to>
                                    </p:set>
                                    <p:anim calcmode="lin" valueType="num">
                                      <p:cBhvr additive="base">
                                        <p:cTn id="15" dur="300" fill="hold"/>
                                        <p:tgtEl>
                                          <p:spTgt spid="334851">
                                            <p:txEl>
                                              <p:pRg st="2" end="2"/>
                                            </p:txEl>
                                          </p:spTgt>
                                        </p:tgtEl>
                                        <p:attrNameLst>
                                          <p:attrName>ppt_x</p:attrName>
                                        </p:attrNameLst>
                                      </p:cBhvr>
                                      <p:tavLst>
                                        <p:tav tm="0">
                                          <p:val>
                                            <p:strVal val="#ppt_x"/>
                                          </p:val>
                                        </p:tav>
                                        <p:tav tm="100000">
                                          <p:val>
                                            <p:strVal val="#ppt_x"/>
                                          </p:val>
                                        </p:tav>
                                      </p:tavLst>
                                    </p:anim>
                                    <p:anim calcmode="lin" valueType="num">
                                      <p:cBhvr additive="base">
                                        <p:cTn id="16" dur="300" fill="hold"/>
                                        <p:tgtEl>
                                          <p:spTgt spid="334851">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iterate type="wd">
                                    <p:tmPct val="100000"/>
                                  </p:iterate>
                                  <p:childTnLst>
                                    <p:set>
                                      <p:cBhvr>
                                        <p:cTn id="18" dur="1" fill="hold">
                                          <p:stCondLst>
                                            <p:cond delay="0"/>
                                          </p:stCondLst>
                                        </p:cTn>
                                        <p:tgtEl>
                                          <p:spTgt spid="334851">
                                            <p:txEl>
                                              <p:pRg st="3" end="3"/>
                                            </p:txEl>
                                          </p:spTgt>
                                        </p:tgtEl>
                                        <p:attrNameLst>
                                          <p:attrName>style.visibility</p:attrName>
                                        </p:attrNameLst>
                                      </p:cBhvr>
                                      <p:to>
                                        <p:strVal val="visible"/>
                                      </p:to>
                                    </p:set>
                                    <p:anim calcmode="lin" valueType="num">
                                      <p:cBhvr additive="base">
                                        <p:cTn id="19" dur="300" fill="hold"/>
                                        <p:tgtEl>
                                          <p:spTgt spid="334851">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34851">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iterate type="wd">
                                    <p:tmPct val="100000"/>
                                  </p:iterate>
                                  <p:childTnLst>
                                    <p:set>
                                      <p:cBhvr>
                                        <p:cTn id="22" dur="1" fill="hold">
                                          <p:stCondLst>
                                            <p:cond delay="0"/>
                                          </p:stCondLst>
                                        </p:cTn>
                                        <p:tgtEl>
                                          <p:spTgt spid="334851">
                                            <p:txEl>
                                              <p:pRg st="4" end="4"/>
                                            </p:txEl>
                                          </p:spTgt>
                                        </p:tgtEl>
                                        <p:attrNameLst>
                                          <p:attrName>style.visibility</p:attrName>
                                        </p:attrNameLst>
                                      </p:cBhvr>
                                      <p:to>
                                        <p:strVal val="visible"/>
                                      </p:to>
                                    </p:set>
                                    <p:anim calcmode="lin" valueType="num">
                                      <p:cBhvr additive="base">
                                        <p:cTn id="23" dur="300" fill="hold"/>
                                        <p:tgtEl>
                                          <p:spTgt spid="334851">
                                            <p:txEl>
                                              <p:pRg st="4" end="4"/>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33485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type="wd">
                                    <p:tmPct val="100000"/>
                                  </p:iterate>
                                  <p:childTnLst>
                                    <p:set>
                                      <p:cBhvr>
                                        <p:cTn id="28" dur="1" fill="hold">
                                          <p:stCondLst>
                                            <p:cond delay="0"/>
                                          </p:stCondLst>
                                        </p:cTn>
                                        <p:tgtEl>
                                          <p:spTgt spid="334851">
                                            <p:txEl>
                                              <p:pRg st="6" end="6"/>
                                            </p:txEl>
                                          </p:spTgt>
                                        </p:tgtEl>
                                        <p:attrNameLst>
                                          <p:attrName>style.visibility</p:attrName>
                                        </p:attrNameLst>
                                      </p:cBhvr>
                                      <p:to>
                                        <p:strVal val="visible"/>
                                      </p:to>
                                    </p:set>
                                    <p:anim calcmode="lin" valueType="num">
                                      <p:cBhvr additive="base">
                                        <p:cTn id="29" dur="300" fill="hold"/>
                                        <p:tgtEl>
                                          <p:spTgt spid="334851">
                                            <p:txEl>
                                              <p:pRg st="6" end="6"/>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334851">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B2ED-797A-5FC1-3D45-DD6496BB278F}"/>
              </a:ext>
            </a:extLst>
          </p:cNvPr>
          <p:cNvSpPr>
            <a:spLocks noGrp="1"/>
          </p:cNvSpPr>
          <p:nvPr>
            <p:ph type="title"/>
          </p:nvPr>
        </p:nvSpPr>
        <p:spPr/>
        <p:txBody>
          <a:bodyPr>
            <a:normAutofit fontScale="90000"/>
          </a:bodyPr>
          <a:lstStyle/>
          <a:p>
            <a:br>
              <a:rPr lang="en-US" dirty="0"/>
            </a:br>
            <a:r>
              <a:rPr lang="en-US" dirty="0"/>
              <a:t>Department Responsibility -Offer vaccines/Testing</a:t>
            </a:r>
            <a:br>
              <a:rPr lang="en-US" dirty="0"/>
            </a:br>
            <a:endParaRPr lang="en-US" dirty="0"/>
          </a:p>
        </p:txBody>
      </p:sp>
      <p:sp>
        <p:nvSpPr>
          <p:cNvPr id="5" name="Text Placeholder 4">
            <a:extLst>
              <a:ext uri="{FF2B5EF4-FFF2-40B4-BE49-F238E27FC236}">
                <a16:creationId xmlns:a16="http://schemas.microsoft.com/office/drawing/2014/main" id="{02FDB3D4-83DD-75D2-9DDD-80F132F6ADA8}"/>
              </a:ext>
            </a:extLst>
          </p:cNvPr>
          <p:cNvSpPr>
            <a:spLocks noGrp="1"/>
          </p:cNvSpPr>
          <p:nvPr>
            <p:ph type="body" sz="half" idx="1"/>
          </p:nvPr>
        </p:nvSpPr>
        <p:spPr/>
        <p:txBody>
          <a:bodyPr/>
          <a:lstStyle/>
          <a:p>
            <a:endParaRPr lang="en-US" dirty="0"/>
          </a:p>
          <a:p>
            <a:endParaRPr lang="en-US" dirty="0"/>
          </a:p>
          <a:p>
            <a:r>
              <a:rPr lang="en-US" dirty="0"/>
              <a:t>Hepatitis B Vaccine</a:t>
            </a:r>
          </a:p>
          <a:p>
            <a:r>
              <a:rPr lang="en-US" dirty="0"/>
              <a:t>MMR Vaccine</a:t>
            </a:r>
          </a:p>
          <a:p>
            <a:r>
              <a:rPr lang="en-US" dirty="0"/>
              <a:t>Seasonal Flu Vaccine</a:t>
            </a:r>
          </a:p>
          <a:p>
            <a:r>
              <a:rPr lang="en-US" dirty="0"/>
              <a:t>COVID-19 Vaccine</a:t>
            </a:r>
          </a:p>
          <a:p>
            <a:r>
              <a:rPr lang="en-US" dirty="0"/>
              <a:t>Chickenpox Vaccine</a:t>
            </a:r>
          </a:p>
          <a:p>
            <a:endParaRPr lang="en-US" dirty="0"/>
          </a:p>
        </p:txBody>
      </p:sp>
      <p:sp>
        <p:nvSpPr>
          <p:cNvPr id="3" name="Content Placeholder 2">
            <a:extLst>
              <a:ext uri="{FF2B5EF4-FFF2-40B4-BE49-F238E27FC236}">
                <a16:creationId xmlns:a16="http://schemas.microsoft.com/office/drawing/2014/main" id="{1DA30E39-4FA7-B053-3C21-7D49BEBE320A}"/>
              </a:ext>
            </a:extLst>
          </p:cNvPr>
          <p:cNvSpPr>
            <a:spLocks noGrp="1"/>
          </p:cNvSpPr>
          <p:nvPr>
            <p:ph sz="half" idx="2"/>
          </p:nvPr>
        </p:nvSpPr>
        <p:spPr/>
        <p:txBody>
          <a:bodyPr/>
          <a:lstStyle/>
          <a:p>
            <a:endParaRPr lang="en-US" dirty="0"/>
          </a:p>
          <a:p>
            <a:endParaRPr lang="en-US" dirty="0"/>
          </a:p>
          <a:p>
            <a:r>
              <a:rPr lang="en-US" dirty="0"/>
              <a:t>TB Testing</a:t>
            </a:r>
          </a:p>
        </p:txBody>
      </p:sp>
      <p:sp>
        <p:nvSpPr>
          <p:cNvPr id="6" name="TextBox 5">
            <a:extLst>
              <a:ext uri="{FF2B5EF4-FFF2-40B4-BE49-F238E27FC236}">
                <a16:creationId xmlns:a16="http://schemas.microsoft.com/office/drawing/2014/main" id="{5432DBE9-35D9-8A42-BA84-DB4624AF4EEB}"/>
              </a:ext>
            </a:extLst>
          </p:cNvPr>
          <p:cNvSpPr txBox="1"/>
          <p:nvPr/>
        </p:nvSpPr>
        <p:spPr>
          <a:xfrm>
            <a:off x="3417455" y="6132513"/>
            <a:ext cx="3030766" cy="369332"/>
          </a:xfrm>
          <a:prstGeom prst="rect">
            <a:avLst/>
          </a:prstGeom>
          <a:noFill/>
        </p:spPr>
        <p:txBody>
          <a:bodyPr wrap="none" rtlCol="0">
            <a:spAutoFit/>
          </a:bodyPr>
          <a:lstStyle/>
          <a:p>
            <a:r>
              <a:rPr lang="en-US" dirty="0"/>
              <a:t>CDC, 2011/2022, NFPA 1581</a:t>
            </a:r>
          </a:p>
        </p:txBody>
      </p:sp>
      <p:sp>
        <p:nvSpPr>
          <p:cNvPr id="4" name="Slide Number Placeholder 3">
            <a:extLst>
              <a:ext uri="{FF2B5EF4-FFF2-40B4-BE49-F238E27FC236}">
                <a16:creationId xmlns:a16="http://schemas.microsoft.com/office/drawing/2014/main" id="{9EB3E329-C8B7-92B5-C650-4D8D8D30FBE7}"/>
              </a:ext>
            </a:extLst>
          </p:cNvPr>
          <p:cNvSpPr>
            <a:spLocks noGrp="1"/>
          </p:cNvSpPr>
          <p:nvPr>
            <p:ph type="sldNum" sz="quarter" idx="12"/>
          </p:nvPr>
        </p:nvSpPr>
        <p:spPr/>
        <p:txBody>
          <a:bodyPr/>
          <a:lstStyle/>
          <a:p>
            <a:pPr>
              <a:defRPr/>
            </a:pPr>
            <a:fld id="{D15E834B-907E-4D62-B3A9-3A2E4DFA272D}" type="slidenum">
              <a:rPr lang="en-US" smtClean="0"/>
              <a:pPr>
                <a:defRPr/>
              </a:pPr>
              <a:t>7</a:t>
            </a:fld>
            <a:endParaRPr lang="en-US" dirty="0"/>
          </a:p>
        </p:txBody>
      </p:sp>
    </p:spTree>
    <p:extLst>
      <p:ext uri="{BB962C8B-B14F-4D97-AF65-F5344CB8AC3E}">
        <p14:creationId xmlns:p14="http://schemas.microsoft.com/office/powerpoint/2010/main" val="1936441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4" name="Rectangle 1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Shot 2017-07-28 at 11.19.56 AM.png"/>
          <p:cNvPicPr>
            <a:picLocks noChangeAspect="1"/>
          </p:cNvPicPr>
          <p:nvPr/>
        </p:nvPicPr>
        <p:blipFill rotWithShape="1">
          <a:blip r:embed="rId2" cstate="print">
            <a:extLst>
              <a:ext uri="{28A0092B-C50C-407E-A947-70E740481C1C}">
                <a14:useLocalDpi xmlns:a14="http://schemas.microsoft.com/office/drawing/2010/main" val="0"/>
              </a:ext>
            </a:extLst>
          </a:blip>
          <a:srcRect t="12332" b="10409"/>
          <a:stretch/>
        </p:blipFill>
        <p:spPr>
          <a:xfrm>
            <a:off x="838200" y="704765"/>
            <a:ext cx="10628376" cy="5440003"/>
          </a:xfrm>
          <a:prstGeom prst="rect">
            <a:avLst/>
          </a:prstGeom>
        </p:spPr>
      </p:pic>
      <p:sp>
        <p:nvSpPr>
          <p:cNvPr id="5" name="Slide Number Placeholder 4"/>
          <p:cNvSpPr>
            <a:spLocks noGrp="1"/>
          </p:cNvSpPr>
          <p:nvPr>
            <p:ph type="sldNum" sz="quarter" idx="12"/>
          </p:nvPr>
        </p:nvSpPr>
        <p:spPr>
          <a:xfrm>
            <a:off x="8610600" y="6492240"/>
            <a:ext cx="2743200" cy="365125"/>
          </a:xfrm>
        </p:spPr>
        <p:txBody>
          <a:bodyPr>
            <a:normAutofit/>
          </a:bodyPr>
          <a:lstStyle/>
          <a:p>
            <a:pPr>
              <a:spcAft>
                <a:spcPts val="600"/>
              </a:spcAft>
              <a:defRPr/>
            </a:pPr>
            <a:fld id="{D15E834B-907E-4D62-B3A9-3A2E4DFA272D}" type="slidenum">
              <a:rPr lang="en-US" smtClean="0"/>
              <a:pPr>
                <a:spcAft>
                  <a:spcPts val="600"/>
                </a:spcAft>
                <a:defRPr/>
              </a:pPr>
              <a:t>70</a:t>
            </a:fld>
            <a:endParaRPr lang="en-US"/>
          </a:p>
        </p:txBody>
      </p:sp>
    </p:spTree>
    <p:extLst>
      <p:ext uri="{BB962C8B-B14F-4D97-AF65-F5344CB8AC3E}">
        <p14:creationId xmlns:p14="http://schemas.microsoft.com/office/powerpoint/2010/main" val="1508621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26579-E2B6-0AEF-535E-94831D1235E9}"/>
              </a:ext>
            </a:extLst>
          </p:cNvPr>
          <p:cNvSpPr>
            <a:spLocks noGrp="1"/>
          </p:cNvSpPr>
          <p:nvPr>
            <p:ph type="title"/>
          </p:nvPr>
        </p:nvSpPr>
        <p:spPr>
          <a:xfrm>
            <a:off x="1153618" y="1239927"/>
            <a:ext cx="4008586" cy="4680583"/>
          </a:xfrm>
        </p:spPr>
        <p:txBody>
          <a:bodyPr anchor="ctr">
            <a:normAutofit/>
          </a:bodyPr>
          <a:lstStyle/>
          <a:p>
            <a:r>
              <a:rPr lang="en-US" sz="5200"/>
              <a:t>Exposure Control Plan</a:t>
            </a:r>
          </a:p>
        </p:txBody>
      </p:sp>
      <p:sp>
        <p:nvSpPr>
          <p:cNvPr id="3" name="Content Placeholder 2">
            <a:extLst>
              <a:ext uri="{FF2B5EF4-FFF2-40B4-BE49-F238E27FC236}">
                <a16:creationId xmlns:a16="http://schemas.microsoft.com/office/drawing/2014/main" id="{A6BBC5A6-20A7-F738-D326-8BEDFEC18456}"/>
              </a:ext>
            </a:extLst>
          </p:cNvPr>
          <p:cNvSpPr>
            <a:spLocks noGrp="1"/>
          </p:cNvSpPr>
          <p:nvPr>
            <p:ph idx="1"/>
          </p:nvPr>
        </p:nvSpPr>
        <p:spPr>
          <a:xfrm>
            <a:off x="6291923" y="1239927"/>
            <a:ext cx="4971824" cy="4680583"/>
          </a:xfrm>
        </p:spPr>
        <p:txBody>
          <a:bodyPr anchor="ctr">
            <a:normAutofit/>
          </a:bodyPr>
          <a:lstStyle/>
          <a:p>
            <a:endParaRPr lang="en-US" sz="2000" dirty="0"/>
          </a:p>
          <a:p>
            <a:endParaRPr lang="en-US" sz="2000" dirty="0"/>
          </a:p>
          <a:p>
            <a:r>
              <a:rPr lang="en-US" sz="3200" dirty="0"/>
              <a:t>OSHA Required</a:t>
            </a:r>
          </a:p>
          <a:p>
            <a:pPr marL="0" indent="0">
              <a:buNone/>
            </a:pPr>
            <a:endParaRPr lang="en-US" sz="3200" dirty="0"/>
          </a:p>
          <a:p>
            <a:r>
              <a:rPr lang="en-US" sz="3200" dirty="0"/>
              <a:t>Identify post exposure follow-up steps</a:t>
            </a:r>
          </a:p>
        </p:txBody>
      </p:sp>
      <p:sp>
        <p:nvSpPr>
          <p:cNvPr id="4" name="Slide Number Placeholder 3">
            <a:extLst>
              <a:ext uri="{FF2B5EF4-FFF2-40B4-BE49-F238E27FC236}">
                <a16:creationId xmlns:a16="http://schemas.microsoft.com/office/drawing/2014/main" id="{8BCFD23B-450C-A320-491B-87F89D4A4AFA}"/>
              </a:ext>
            </a:extLst>
          </p:cNvPr>
          <p:cNvSpPr>
            <a:spLocks noGrp="1"/>
          </p:cNvSpPr>
          <p:nvPr>
            <p:ph type="sldNum" sz="quarter" idx="12"/>
          </p:nvPr>
        </p:nvSpPr>
        <p:spPr/>
        <p:txBody>
          <a:bodyPr/>
          <a:lstStyle/>
          <a:p>
            <a:fld id="{4EC85289-3FE1-4C3D-AACD-0B17DFE1C0EB}" type="slidenum">
              <a:rPr lang="en-US" smtClean="0"/>
              <a:t>71</a:t>
            </a:fld>
            <a:endParaRPr lang="en-US"/>
          </a:p>
        </p:txBody>
      </p:sp>
    </p:spTree>
    <p:extLst>
      <p:ext uri="{BB962C8B-B14F-4D97-AF65-F5344CB8AC3E}">
        <p14:creationId xmlns:p14="http://schemas.microsoft.com/office/powerpoint/2010/main" val="28516419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3" name="Title 3"/>
          <p:cNvSpPr>
            <a:spLocks noGrp="1"/>
          </p:cNvSpPr>
          <p:nvPr>
            <p:ph type="title"/>
          </p:nvPr>
        </p:nvSpPr>
        <p:spPr/>
        <p:txBody>
          <a:bodyPr/>
          <a:lstStyle/>
          <a:p>
            <a:pPr eaLnBrk="1" hangingPunct="1"/>
            <a:r>
              <a:rPr lang="en-US" b="1" u="sng" dirty="0"/>
              <a:t>Ryan White Disease List </a:t>
            </a:r>
          </a:p>
        </p:txBody>
      </p:sp>
      <p:sp>
        <p:nvSpPr>
          <p:cNvPr id="5" name="Content Placeholder 4"/>
          <p:cNvSpPr>
            <a:spLocks noGrp="1"/>
          </p:cNvSpPr>
          <p:nvPr>
            <p:ph sz="half" idx="1"/>
          </p:nvPr>
        </p:nvSpPr>
        <p:spPr>
          <a:xfrm>
            <a:off x="1749496" y="1524001"/>
            <a:ext cx="4238625" cy="4428332"/>
          </a:xfrm>
        </p:spPr>
        <p:txBody>
          <a:bodyPr>
            <a:normAutofit fontScale="25000" lnSpcReduction="20000"/>
          </a:bodyPr>
          <a:lstStyle/>
          <a:p>
            <a:pPr marL="420624" indent="-384048">
              <a:buNone/>
              <a:defRPr/>
            </a:pPr>
            <a:endParaRPr lang="en-US" u="sng" dirty="0"/>
          </a:p>
          <a:p>
            <a:pPr marL="420624" indent="-384048">
              <a:buNone/>
              <a:defRPr/>
            </a:pPr>
            <a:r>
              <a:rPr lang="en-US" sz="11200" b="1" u="sng" dirty="0"/>
              <a:t>Bloodborne</a:t>
            </a:r>
          </a:p>
          <a:p>
            <a:pPr marL="36576" indent="0">
              <a:buNone/>
              <a:defRPr/>
            </a:pPr>
            <a:endParaRPr lang="en-US" sz="9600" dirty="0"/>
          </a:p>
          <a:p>
            <a:pPr marL="420624" indent="-384048">
              <a:buFont typeface="Wingdings 2"/>
              <a:buChar char=""/>
              <a:defRPr/>
            </a:pPr>
            <a:r>
              <a:rPr lang="en-US" sz="9600" dirty="0"/>
              <a:t>HBV</a:t>
            </a:r>
          </a:p>
          <a:p>
            <a:pPr marL="420624" indent="-384048">
              <a:buFont typeface="Wingdings 2"/>
              <a:buChar char=""/>
              <a:defRPr/>
            </a:pPr>
            <a:r>
              <a:rPr lang="en-US" sz="9600" dirty="0"/>
              <a:t>HIV</a:t>
            </a:r>
          </a:p>
          <a:p>
            <a:pPr marL="420624" indent="-384048">
              <a:buFont typeface="Wingdings 2"/>
              <a:buChar char=""/>
              <a:defRPr/>
            </a:pPr>
            <a:r>
              <a:rPr lang="en-US" sz="9600" dirty="0"/>
              <a:t>HCV</a:t>
            </a:r>
          </a:p>
          <a:p>
            <a:pPr marL="420624" indent="-384048">
              <a:buFont typeface="Wingdings 2"/>
              <a:buChar char=""/>
              <a:defRPr/>
            </a:pPr>
            <a:r>
              <a:rPr lang="en-US" sz="9600" dirty="0"/>
              <a:t>Vaccinia virus</a:t>
            </a:r>
          </a:p>
          <a:p>
            <a:pPr marL="420624" indent="-384048">
              <a:buFont typeface="Wingdings 2"/>
              <a:buChar char=""/>
              <a:defRPr/>
            </a:pPr>
            <a:r>
              <a:rPr lang="en-US" sz="9600" dirty="0"/>
              <a:t>Cutaneous Anthrax</a:t>
            </a:r>
          </a:p>
          <a:p>
            <a:pPr marL="420624" indent="-384048">
              <a:buFont typeface="Wingdings 2"/>
              <a:buChar char=""/>
              <a:defRPr/>
            </a:pPr>
            <a:r>
              <a:rPr lang="en-US" sz="9600" dirty="0"/>
              <a:t>Rabies</a:t>
            </a:r>
          </a:p>
          <a:p>
            <a:pPr marL="420624" indent="-384048">
              <a:buFont typeface="Wingdings 2"/>
              <a:buChar char=""/>
              <a:defRPr/>
            </a:pPr>
            <a:r>
              <a:rPr lang="en-US" sz="9600" dirty="0"/>
              <a:t>Viral hemorrhagic fevers</a:t>
            </a:r>
          </a:p>
          <a:p>
            <a:pPr marL="722376" lvl="1" indent="-274320">
              <a:buFont typeface="Wingdings 2"/>
              <a:buChar char=""/>
              <a:defRPr/>
            </a:pPr>
            <a:r>
              <a:rPr lang="en-US" sz="9400" dirty="0"/>
              <a:t>(Lassa fever, Marburg virus, Ebola)</a:t>
            </a:r>
          </a:p>
          <a:p>
            <a:pPr marL="420624" indent="-384048">
              <a:buFont typeface="Wingdings 2"/>
              <a:buChar char=""/>
              <a:defRPr/>
            </a:pPr>
            <a:endParaRPr lang="en-US" sz="9600" dirty="0"/>
          </a:p>
          <a:p>
            <a:pPr marL="420624" indent="-384048">
              <a:buNone/>
              <a:defRPr/>
            </a:pPr>
            <a:r>
              <a:rPr lang="en-US" sz="9600" dirty="0"/>
              <a:t> </a:t>
            </a:r>
          </a:p>
        </p:txBody>
      </p:sp>
      <p:sp>
        <p:nvSpPr>
          <p:cNvPr id="6" name="Content Placeholder 5"/>
          <p:cNvSpPr>
            <a:spLocks noGrp="1"/>
          </p:cNvSpPr>
          <p:nvPr>
            <p:ph sz="half" idx="2"/>
          </p:nvPr>
        </p:nvSpPr>
        <p:spPr>
          <a:xfrm>
            <a:off x="6181726" y="838201"/>
            <a:ext cx="4543425" cy="5516563"/>
          </a:xfrm>
        </p:spPr>
        <p:txBody>
          <a:bodyPr>
            <a:normAutofit fontScale="25000" lnSpcReduction="20000"/>
          </a:bodyPr>
          <a:lstStyle/>
          <a:p>
            <a:pPr marL="420624" indent="-384048">
              <a:buFont typeface="Wingdings 2"/>
              <a:buChar char=""/>
              <a:defRPr/>
            </a:pPr>
            <a:endParaRPr lang="en-US" sz="11200" b="1" u="sng" dirty="0"/>
          </a:p>
          <a:p>
            <a:pPr marL="420624" indent="-384048">
              <a:buFont typeface="Wingdings 2"/>
              <a:buChar char=""/>
              <a:defRPr/>
            </a:pPr>
            <a:endParaRPr lang="en-US" sz="11200" b="1" u="sng" dirty="0"/>
          </a:p>
          <a:p>
            <a:pPr marL="36576" indent="0">
              <a:buNone/>
              <a:defRPr/>
            </a:pPr>
            <a:r>
              <a:rPr lang="en-US" sz="11200" b="1" u="sng" dirty="0"/>
              <a:t>Airborne</a:t>
            </a:r>
          </a:p>
          <a:p>
            <a:pPr marL="420624" indent="-384048">
              <a:buFont typeface="Wingdings 2"/>
              <a:buChar char=""/>
              <a:defRPr/>
            </a:pPr>
            <a:endParaRPr lang="en-US" sz="9600" dirty="0"/>
          </a:p>
          <a:p>
            <a:pPr marL="420624" indent="-384048">
              <a:buFont typeface="Wingdings 2"/>
              <a:buChar char=""/>
              <a:defRPr/>
            </a:pPr>
            <a:r>
              <a:rPr lang="en-US" sz="9600" dirty="0"/>
              <a:t>Measles (Rubeola)</a:t>
            </a:r>
          </a:p>
          <a:p>
            <a:pPr marL="420624" indent="-384048">
              <a:buFont typeface="Wingdings 2"/>
              <a:buChar char=""/>
              <a:defRPr/>
            </a:pPr>
            <a:r>
              <a:rPr lang="en-US" sz="9600" dirty="0"/>
              <a:t>Chickenpox</a:t>
            </a:r>
          </a:p>
          <a:p>
            <a:pPr marL="420624" indent="-384048">
              <a:buFont typeface="Wingdings 2"/>
              <a:buChar char=""/>
              <a:defRPr/>
            </a:pPr>
            <a:r>
              <a:rPr lang="en-US" sz="9600" dirty="0"/>
              <a:t>Tuberculosis</a:t>
            </a:r>
          </a:p>
        </p:txBody>
      </p:sp>
      <p:sp>
        <p:nvSpPr>
          <p:cNvPr id="8" name="Slide Number Placeholder 7"/>
          <p:cNvSpPr>
            <a:spLocks noGrp="1"/>
          </p:cNvSpPr>
          <p:nvPr>
            <p:ph type="sldNum" sz="quarter" idx="12"/>
          </p:nvPr>
        </p:nvSpPr>
        <p:spPr>
          <a:xfrm>
            <a:off x="10444163" y="6511926"/>
            <a:ext cx="600075" cy="244475"/>
          </a:xfrm>
        </p:spPr>
        <p:txBody>
          <a:bodyPr>
            <a:normAutofit fontScale="92500" lnSpcReduction="10000"/>
          </a:bodyPr>
          <a:lstStyle/>
          <a:p>
            <a:pPr>
              <a:defRPr/>
            </a:pPr>
            <a:fld id="{5AC58E42-1249-40E3-916D-E06344DA7BA9}" type="slidenum">
              <a:rPr lang="en-US" smtClean="0"/>
              <a:pPr>
                <a:defRPr/>
              </a:pPr>
              <a:t>72</a:t>
            </a:fld>
            <a:endParaRPr lang="en-US" dirty="0"/>
          </a:p>
        </p:txBody>
      </p:sp>
      <p:sp>
        <p:nvSpPr>
          <p:cNvPr id="842757" name="TextBox 6"/>
          <p:cNvSpPr txBox="1">
            <a:spLocks noChangeArrowheads="1"/>
          </p:cNvSpPr>
          <p:nvPr/>
        </p:nvSpPr>
        <p:spPr bwMode="auto">
          <a:xfrm>
            <a:off x="7162800" y="6172201"/>
            <a:ext cx="3581400" cy="461963"/>
          </a:xfrm>
          <a:prstGeom prst="rect">
            <a:avLst/>
          </a:prstGeom>
          <a:noFill/>
          <a:ln w="9525">
            <a:noFill/>
            <a:miter lim="800000"/>
            <a:headEnd/>
            <a:tailEnd/>
          </a:ln>
        </p:spPr>
        <p:txBody>
          <a:bodyPr>
            <a:spAutoFit/>
          </a:bodyPr>
          <a:lstStyle/>
          <a:p>
            <a:r>
              <a:rPr lang="en-US" sz="2400" dirty="0"/>
              <a:t>Federal Register, 11/2/11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1" name="Title 4"/>
          <p:cNvSpPr>
            <a:spLocks noGrp="1"/>
          </p:cNvSpPr>
          <p:nvPr>
            <p:ph type="title"/>
          </p:nvPr>
        </p:nvSpPr>
        <p:spPr/>
        <p:txBody>
          <a:bodyPr/>
          <a:lstStyle/>
          <a:p>
            <a:pPr eaLnBrk="1" hangingPunct="1"/>
            <a:r>
              <a:rPr lang="en-US" b="1" dirty="0"/>
              <a:t>Disease List Cont.</a:t>
            </a:r>
          </a:p>
        </p:txBody>
      </p:sp>
      <p:sp>
        <p:nvSpPr>
          <p:cNvPr id="1431554" name="Content Placeholder 5"/>
          <p:cNvSpPr>
            <a:spLocks noGrp="1"/>
          </p:cNvSpPr>
          <p:nvPr>
            <p:ph sz="half" idx="1"/>
          </p:nvPr>
        </p:nvSpPr>
        <p:spPr/>
        <p:txBody>
          <a:bodyPr>
            <a:normAutofit/>
          </a:bodyPr>
          <a:lstStyle/>
          <a:p>
            <a:pPr marL="0" indent="0">
              <a:spcBef>
                <a:spcPts val="0"/>
              </a:spcBef>
              <a:buNone/>
              <a:defRPr/>
            </a:pPr>
            <a:r>
              <a:rPr lang="en-US" b="1" u="sng" dirty="0"/>
              <a:t>Droplet</a:t>
            </a:r>
          </a:p>
          <a:p>
            <a:pPr marL="36576" indent="0">
              <a:buNone/>
              <a:defRPr/>
            </a:pPr>
            <a:endParaRPr lang="en-US" dirty="0"/>
          </a:p>
          <a:p>
            <a:pPr marL="420624" indent="-384048">
              <a:buFont typeface="Wingdings 2"/>
              <a:buChar char=""/>
              <a:defRPr/>
            </a:pPr>
            <a:r>
              <a:rPr lang="en-US" sz="2400" dirty="0"/>
              <a:t>Diphtheria</a:t>
            </a:r>
          </a:p>
          <a:p>
            <a:pPr marL="420624" indent="-384048">
              <a:buFont typeface="Wingdings 2"/>
              <a:buChar char=""/>
              <a:defRPr/>
            </a:pPr>
            <a:r>
              <a:rPr lang="en-US" sz="2400" dirty="0"/>
              <a:t>N. Meningitis</a:t>
            </a:r>
          </a:p>
          <a:p>
            <a:pPr marL="420624" indent="-384048">
              <a:buFont typeface="Wingdings 2"/>
              <a:buChar char=""/>
              <a:defRPr/>
            </a:pPr>
            <a:r>
              <a:rPr lang="en-US" sz="2400" dirty="0"/>
              <a:t>Mumps</a:t>
            </a:r>
          </a:p>
          <a:p>
            <a:pPr marL="420624" indent="-384048">
              <a:buFont typeface="Wingdings 2"/>
              <a:buChar char=""/>
              <a:defRPr/>
            </a:pPr>
            <a:r>
              <a:rPr lang="en-US" sz="2400" u="sng" dirty="0"/>
              <a:t>Novel </a:t>
            </a:r>
            <a:r>
              <a:rPr lang="en-US" sz="2400" dirty="0"/>
              <a:t>Influenza  A viruses</a:t>
            </a:r>
          </a:p>
          <a:p>
            <a:pPr marL="722376" lvl="1" indent="-274320">
              <a:buNone/>
              <a:defRPr/>
            </a:pPr>
            <a:endParaRPr lang="en-US" b="1" dirty="0"/>
          </a:p>
          <a:p>
            <a:pPr marL="420624" indent="-384048">
              <a:buFont typeface="Wingdings 2"/>
              <a:buChar char=""/>
              <a:defRPr/>
            </a:pPr>
            <a:endParaRPr lang="en-US" b="1" dirty="0"/>
          </a:p>
          <a:p>
            <a:pPr marL="722376" lvl="1" indent="-274320">
              <a:buFont typeface="Wingdings 2"/>
              <a:buChar char=""/>
              <a:defRPr/>
            </a:pPr>
            <a:endParaRPr lang="en-US" b="1" dirty="0"/>
          </a:p>
          <a:p>
            <a:pPr marL="420624" indent="-384048">
              <a:buFont typeface="Wingdings 2"/>
              <a:buChar char=""/>
              <a:defRPr/>
            </a:pPr>
            <a:endParaRPr lang="en-US" dirty="0"/>
          </a:p>
        </p:txBody>
      </p:sp>
      <p:sp>
        <p:nvSpPr>
          <p:cNvPr id="844803" name="Content Placeholder 8"/>
          <p:cNvSpPr>
            <a:spLocks noGrp="1"/>
          </p:cNvSpPr>
          <p:nvPr>
            <p:ph sz="half" idx="2"/>
          </p:nvPr>
        </p:nvSpPr>
        <p:spPr/>
        <p:txBody>
          <a:bodyPr/>
          <a:lstStyle/>
          <a:p>
            <a:pPr marL="36512" indent="0">
              <a:buNone/>
            </a:pPr>
            <a:endParaRPr lang="en-US" sz="2400" dirty="0"/>
          </a:p>
          <a:p>
            <a:pPr marL="36512" indent="0">
              <a:buNone/>
            </a:pPr>
            <a:endParaRPr lang="en-US" sz="2400" dirty="0"/>
          </a:p>
          <a:p>
            <a:pPr eaLnBrk="1" hangingPunct="1"/>
            <a:r>
              <a:rPr lang="en-US" sz="2400" dirty="0"/>
              <a:t>Pertussis</a:t>
            </a:r>
          </a:p>
          <a:p>
            <a:pPr eaLnBrk="1" hangingPunct="1"/>
            <a:r>
              <a:rPr lang="en-US" sz="2400" dirty="0"/>
              <a:t>Plague</a:t>
            </a:r>
          </a:p>
          <a:p>
            <a:pPr eaLnBrk="1" hangingPunct="1"/>
            <a:r>
              <a:rPr lang="en-US" sz="2400" dirty="0"/>
              <a:t>Rubella</a:t>
            </a:r>
          </a:p>
          <a:p>
            <a:pPr eaLnBrk="1" hangingPunct="1"/>
            <a:r>
              <a:rPr lang="en-US" sz="2400" dirty="0"/>
              <a:t>SARS-CoV</a:t>
            </a:r>
          </a:p>
          <a:p>
            <a:pPr eaLnBrk="1" hangingPunct="1"/>
            <a:r>
              <a:rPr lang="en-US" sz="2400" dirty="0"/>
              <a:t>COVID-19 (2020)</a:t>
            </a:r>
          </a:p>
          <a:p>
            <a:pPr eaLnBrk="1" hangingPunct="1"/>
            <a:endParaRPr lang="en-US" sz="2400" dirty="0"/>
          </a:p>
        </p:txBody>
      </p:sp>
      <p:sp>
        <p:nvSpPr>
          <p:cNvPr id="8" name="Slide Number Placeholder 7"/>
          <p:cNvSpPr>
            <a:spLocks noGrp="1"/>
          </p:cNvSpPr>
          <p:nvPr>
            <p:ph type="sldNum" sz="quarter" idx="12"/>
          </p:nvPr>
        </p:nvSpPr>
        <p:spPr/>
        <p:txBody>
          <a:bodyPr>
            <a:normAutofit/>
          </a:bodyPr>
          <a:lstStyle/>
          <a:p>
            <a:pPr>
              <a:defRPr/>
            </a:pPr>
            <a:fld id="{EFDDEB64-EBB2-4DD8-B4BE-F0F247EF7BB3}" type="slidenum">
              <a:rPr lang="en-US"/>
              <a:pPr>
                <a:defRPr/>
              </a:pPr>
              <a:t>73</a:t>
            </a:fld>
            <a:endParaRPr lang="en-US" dirty="0"/>
          </a:p>
        </p:txBody>
      </p:sp>
      <p:sp>
        <p:nvSpPr>
          <p:cNvPr id="844805" name="TextBox 6"/>
          <p:cNvSpPr txBox="1">
            <a:spLocks noChangeArrowheads="1"/>
          </p:cNvSpPr>
          <p:nvPr/>
        </p:nvSpPr>
        <p:spPr bwMode="auto">
          <a:xfrm>
            <a:off x="7296150" y="6477001"/>
            <a:ext cx="3416000" cy="461665"/>
          </a:xfrm>
          <a:prstGeom prst="rect">
            <a:avLst/>
          </a:prstGeom>
          <a:noFill/>
          <a:ln w="9525">
            <a:noFill/>
            <a:miter lim="800000"/>
            <a:headEnd/>
            <a:tailEnd/>
          </a:ln>
        </p:spPr>
        <p:txBody>
          <a:bodyPr wrap="none">
            <a:spAutoFit/>
          </a:bodyPr>
          <a:lstStyle/>
          <a:p>
            <a:r>
              <a:rPr lang="en-US" sz="2400" dirty="0"/>
              <a:t>Federal Register 11/2/11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2BDBBD9-B22C-3AA2-E054-A6F4BC26853E}"/>
              </a:ext>
            </a:extLst>
          </p:cNvPr>
          <p:cNvSpPr>
            <a:spLocks noGrp="1"/>
          </p:cNvSpPr>
          <p:nvPr>
            <p:ph type="ctrTitle"/>
          </p:nvPr>
        </p:nvSpPr>
        <p:spPr>
          <a:xfrm>
            <a:off x="1524000" y="1584683"/>
            <a:ext cx="9144000" cy="2551829"/>
          </a:xfrm>
        </p:spPr>
        <p:txBody>
          <a:bodyPr anchor="ctr">
            <a:normAutofit/>
          </a:bodyPr>
          <a:lstStyle/>
          <a:p>
            <a:r>
              <a:rPr lang="en-US" sz="6600"/>
              <a:t>Bloodborne Pathogen</a:t>
            </a:r>
            <a:br>
              <a:rPr lang="en-US" sz="6600"/>
            </a:br>
            <a:r>
              <a:rPr lang="en-US" sz="6600"/>
              <a:t>Exposures</a:t>
            </a:r>
          </a:p>
        </p:txBody>
      </p:sp>
      <p:sp>
        <p:nvSpPr>
          <p:cNvPr id="6" name="Subtitle 5">
            <a:extLst>
              <a:ext uri="{FF2B5EF4-FFF2-40B4-BE49-F238E27FC236}">
                <a16:creationId xmlns:a16="http://schemas.microsoft.com/office/drawing/2014/main" id="{289D177D-2BB5-F604-79C7-F3DA62B5F157}"/>
              </a:ext>
            </a:extLst>
          </p:cNvPr>
          <p:cNvSpPr>
            <a:spLocks noGrp="1"/>
          </p:cNvSpPr>
          <p:nvPr>
            <p:ph type="subTitle" idx="1"/>
          </p:nvPr>
        </p:nvSpPr>
        <p:spPr>
          <a:xfrm>
            <a:off x="1524000" y="5160469"/>
            <a:ext cx="9144000" cy="1182135"/>
          </a:xfrm>
        </p:spPr>
        <p:txBody>
          <a:bodyPr anchor="ctr">
            <a:normAutofit/>
          </a:bodyPr>
          <a:lstStyle/>
          <a:p>
            <a:endParaRPr lang="en-US" sz="2800"/>
          </a:p>
        </p:txBody>
      </p:sp>
      <p:sp>
        <p:nvSpPr>
          <p:cNvPr id="2" name="Slide Number Placeholder 1">
            <a:extLst>
              <a:ext uri="{FF2B5EF4-FFF2-40B4-BE49-F238E27FC236}">
                <a16:creationId xmlns:a16="http://schemas.microsoft.com/office/drawing/2014/main" id="{E9A02873-6F23-FE44-2D6A-14C9B97D6C1E}"/>
              </a:ext>
            </a:extLst>
          </p:cNvPr>
          <p:cNvSpPr>
            <a:spLocks noGrp="1"/>
          </p:cNvSpPr>
          <p:nvPr>
            <p:ph type="sldNum" sz="quarter" idx="12"/>
          </p:nvPr>
        </p:nvSpPr>
        <p:spPr/>
        <p:txBody>
          <a:bodyPr/>
          <a:lstStyle/>
          <a:p>
            <a:fld id="{4EC85289-3FE1-4C3D-AACD-0B17DFE1C0EB}" type="slidenum">
              <a:rPr lang="en-US" smtClean="0"/>
              <a:t>74</a:t>
            </a:fld>
            <a:endParaRPr lang="en-US"/>
          </a:p>
        </p:txBody>
      </p:sp>
    </p:spTree>
    <p:extLst>
      <p:ext uri="{BB962C8B-B14F-4D97-AF65-F5344CB8AC3E}">
        <p14:creationId xmlns:p14="http://schemas.microsoft.com/office/powerpoint/2010/main" val="1133539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D05312C-D4ED-D4F8-815A-9FE603B76A23}"/>
              </a:ext>
            </a:extLst>
          </p:cNvPr>
          <p:cNvSpPr>
            <a:spLocks noGrp="1"/>
          </p:cNvSpPr>
          <p:nvPr>
            <p:ph type="title"/>
          </p:nvPr>
        </p:nvSpPr>
        <p:spPr>
          <a:xfrm>
            <a:off x="808638" y="386930"/>
            <a:ext cx="9236700" cy="1188950"/>
          </a:xfrm>
        </p:spPr>
        <p:txBody>
          <a:bodyPr anchor="b">
            <a:normAutofit/>
          </a:bodyPr>
          <a:lstStyle/>
          <a:p>
            <a:r>
              <a:rPr lang="en-US" sz="5400"/>
              <a:t>Source Patient Testing</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9859FD4-AF63-8C36-8661-AABCD71F99AA}"/>
              </a:ext>
            </a:extLst>
          </p:cNvPr>
          <p:cNvSpPr>
            <a:spLocks noGrp="1"/>
          </p:cNvSpPr>
          <p:nvPr>
            <p:ph idx="1"/>
          </p:nvPr>
        </p:nvSpPr>
        <p:spPr>
          <a:xfrm>
            <a:off x="793660" y="2599509"/>
            <a:ext cx="10143668" cy="3435531"/>
          </a:xfrm>
        </p:spPr>
        <p:txBody>
          <a:bodyPr anchor="ctr">
            <a:normAutofit/>
          </a:bodyPr>
          <a:lstStyle/>
          <a:p>
            <a:endParaRPr lang="en-US" sz="2400" dirty="0"/>
          </a:p>
          <a:p>
            <a:r>
              <a:rPr lang="en-US" dirty="0"/>
              <a:t>Hepatitis B surface antigen</a:t>
            </a:r>
          </a:p>
          <a:p>
            <a:r>
              <a:rPr lang="en-US" dirty="0"/>
              <a:t>Rapid Hepatitis C – RNA</a:t>
            </a:r>
          </a:p>
          <a:p>
            <a:r>
              <a:rPr lang="en-US" dirty="0"/>
              <a:t>Rapid HIV</a:t>
            </a:r>
          </a:p>
          <a:p>
            <a:r>
              <a:rPr lang="en-US" dirty="0"/>
              <a:t>Rapid Syphilis</a:t>
            </a:r>
          </a:p>
        </p:txBody>
      </p:sp>
      <p:sp>
        <p:nvSpPr>
          <p:cNvPr id="2" name="Slide Number Placeholder 1">
            <a:extLst>
              <a:ext uri="{FF2B5EF4-FFF2-40B4-BE49-F238E27FC236}">
                <a16:creationId xmlns:a16="http://schemas.microsoft.com/office/drawing/2014/main" id="{F0A6B060-600B-48B9-816F-307D9B6A3EC0}"/>
              </a:ext>
            </a:extLst>
          </p:cNvPr>
          <p:cNvSpPr>
            <a:spLocks noGrp="1"/>
          </p:cNvSpPr>
          <p:nvPr>
            <p:ph type="sldNum" sz="quarter" idx="12"/>
          </p:nvPr>
        </p:nvSpPr>
        <p:spPr/>
        <p:txBody>
          <a:bodyPr/>
          <a:lstStyle/>
          <a:p>
            <a:fld id="{4EC85289-3FE1-4C3D-AACD-0B17DFE1C0EB}" type="slidenum">
              <a:rPr lang="en-US" smtClean="0"/>
              <a:t>75</a:t>
            </a:fld>
            <a:endParaRPr lang="en-US"/>
          </a:p>
        </p:txBody>
      </p:sp>
    </p:spTree>
    <p:extLst>
      <p:ext uri="{BB962C8B-B14F-4D97-AF65-F5344CB8AC3E}">
        <p14:creationId xmlns:p14="http://schemas.microsoft.com/office/powerpoint/2010/main" val="24259058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9E5E2-3424-EF96-DF0B-10F706294BC5}"/>
              </a:ext>
            </a:extLst>
          </p:cNvPr>
          <p:cNvSpPr>
            <a:spLocks noGrp="1"/>
          </p:cNvSpPr>
          <p:nvPr>
            <p:ph type="title"/>
          </p:nvPr>
        </p:nvSpPr>
        <p:spPr>
          <a:xfrm>
            <a:off x="808638" y="386930"/>
            <a:ext cx="9236700" cy="1188950"/>
          </a:xfrm>
        </p:spPr>
        <p:txBody>
          <a:bodyPr anchor="b">
            <a:normAutofit/>
          </a:bodyPr>
          <a:lstStyle/>
          <a:p>
            <a:r>
              <a:rPr lang="en-US" sz="5400"/>
              <a:t>Hepatitis B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83B833-CE02-E442-E400-A09BDDAD86AA}"/>
              </a:ext>
            </a:extLst>
          </p:cNvPr>
          <p:cNvSpPr>
            <a:spLocks noGrp="1"/>
          </p:cNvSpPr>
          <p:nvPr>
            <p:ph idx="1"/>
          </p:nvPr>
        </p:nvSpPr>
        <p:spPr>
          <a:xfrm>
            <a:off x="793660" y="2599509"/>
            <a:ext cx="10143668" cy="2620191"/>
          </a:xfrm>
        </p:spPr>
        <p:txBody>
          <a:bodyPr anchor="ctr">
            <a:normAutofit/>
          </a:bodyPr>
          <a:lstStyle/>
          <a:p>
            <a:endParaRPr lang="en-US" dirty="0"/>
          </a:p>
          <a:p>
            <a:endParaRPr lang="en-US" dirty="0"/>
          </a:p>
          <a:p>
            <a:r>
              <a:rPr lang="en-US" dirty="0"/>
              <a:t>Source patient tests positive for hepatitis B</a:t>
            </a:r>
          </a:p>
          <a:p>
            <a:r>
              <a:rPr lang="en-US" dirty="0"/>
              <a:t>DICO will check your medical record</a:t>
            </a:r>
          </a:p>
        </p:txBody>
      </p:sp>
      <p:sp>
        <p:nvSpPr>
          <p:cNvPr id="4" name="Slide Number Placeholder 3">
            <a:extLst>
              <a:ext uri="{FF2B5EF4-FFF2-40B4-BE49-F238E27FC236}">
                <a16:creationId xmlns:a16="http://schemas.microsoft.com/office/drawing/2014/main" id="{B009555B-B222-6EFA-A627-5641856C47A0}"/>
              </a:ext>
            </a:extLst>
          </p:cNvPr>
          <p:cNvSpPr>
            <a:spLocks noGrp="1"/>
          </p:cNvSpPr>
          <p:nvPr>
            <p:ph type="sldNum" sz="quarter" idx="12"/>
          </p:nvPr>
        </p:nvSpPr>
        <p:spPr/>
        <p:txBody>
          <a:bodyPr/>
          <a:lstStyle/>
          <a:p>
            <a:fld id="{4EC85289-3FE1-4C3D-AACD-0B17DFE1C0EB}" type="slidenum">
              <a:rPr lang="en-US" smtClean="0"/>
              <a:t>76</a:t>
            </a:fld>
            <a:endParaRPr lang="en-US"/>
          </a:p>
        </p:txBody>
      </p:sp>
    </p:spTree>
    <p:extLst>
      <p:ext uri="{BB962C8B-B14F-4D97-AF65-F5344CB8AC3E}">
        <p14:creationId xmlns:p14="http://schemas.microsoft.com/office/powerpoint/2010/main" val="1281206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1" name="Rectangle 4"/>
          <p:cNvSpPr>
            <a:spLocks noGrp="1" noChangeArrowheads="1"/>
          </p:cNvSpPr>
          <p:nvPr>
            <p:ph type="title"/>
          </p:nvPr>
        </p:nvSpPr>
        <p:spPr/>
        <p:txBody>
          <a:bodyPr>
            <a:normAutofit/>
          </a:bodyPr>
          <a:lstStyle/>
          <a:p>
            <a:pPr>
              <a:defRPr/>
            </a:pPr>
            <a:r>
              <a:rPr lang="en-US" dirty="0">
                <a:solidFill>
                  <a:schemeClr val="bg1"/>
                </a:solidFill>
              </a:rPr>
              <a:t>Non-Vaccinated or Incompletely vaccinated - </a:t>
            </a:r>
            <a:r>
              <a:rPr lang="en-US" dirty="0"/>
              <a:t>Employee</a:t>
            </a:r>
          </a:p>
        </p:txBody>
      </p:sp>
      <p:sp>
        <p:nvSpPr>
          <p:cNvPr id="12" name="Slide Number Placeholder 11"/>
          <p:cNvSpPr>
            <a:spLocks noGrp="1"/>
          </p:cNvSpPr>
          <p:nvPr>
            <p:ph type="sldNum" sz="quarter" idx="12"/>
          </p:nvPr>
        </p:nvSpPr>
        <p:spPr/>
        <p:txBody>
          <a:bodyPr/>
          <a:lstStyle/>
          <a:p>
            <a:pPr>
              <a:defRPr/>
            </a:pPr>
            <a:fld id="{AD943AAC-E5C0-495E-BB55-48049139D71C}" type="slidenum">
              <a:rPr lang="en-US"/>
              <a:pPr>
                <a:defRPr/>
              </a:pPr>
              <a:t>77</a:t>
            </a:fld>
            <a:endParaRPr lang="en-US" dirty="0"/>
          </a:p>
        </p:txBody>
      </p:sp>
      <p:sp>
        <p:nvSpPr>
          <p:cNvPr id="1796099" name="Rectangle 9"/>
          <p:cNvSpPr>
            <a:spLocks noChangeArrowheads="1"/>
          </p:cNvSpPr>
          <p:nvPr/>
        </p:nvSpPr>
        <p:spPr bwMode="auto">
          <a:xfrm>
            <a:off x="4876800" y="2133600"/>
            <a:ext cx="1905000" cy="914400"/>
          </a:xfrm>
          <a:prstGeom prst="rect">
            <a:avLst/>
          </a:prstGeom>
          <a:solidFill>
            <a:schemeClr val="accent2">
              <a:lumMod val="40000"/>
              <a:lumOff val="60000"/>
            </a:schemeClr>
          </a:solidFill>
          <a:ln w="12699">
            <a:solidFill>
              <a:schemeClr val="tx1"/>
            </a:solidFill>
            <a:miter lim="800000"/>
            <a:headEnd type="none" w="sm" len="sm"/>
            <a:tailEnd type="none" w="sm" len="sm"/>
          </a:ln>
        </p:spPr>
        <p:txBody>
          <a:bodyPr wrap="none" anchor="ctr"/>
          <a:lstStyle/>
          <a:p>
            <a:pPr algn="ctr"/>
            <a:r>
              <a:rPr lang="en-US" sz="2400" dirty="0">
                <a:solidFill>
                  <a:schemeClr val="bg2"/>
                </a:solidFill>
              </a:rPr>
              <a:t>Source Patient</a:t>
            </a:r>
          </a:p>
        </p:txBody>
      </p:sp>
      <p:sp>
        <p:nvSpPr>
          <p:cNvPr id="1796100" name="Rectangle 10"/>
          <p:cNvSpPr>
            <a:spLocks noChangeArrowheads="1"/>
          </p:cNvSpPr>
          <p:nvPr/>
        </p:nvSpPr>
        <p:spPr bwMode="auto">
          <a:xfrm>
            <a:off x="2743200" y="3733800"/>
            <a:ext cx="2362200" cy="838200"/>
          </a:xfrm>
          <a:prstGeom prst="rect">
            <a:avLst/>
          </a:prstGeom>
          <a:solidFill>
            <a:schemeClr val="tx2"/>
          </a:solidFill>
          <a:ln w="12699">
            <a:solidFill>
              <a:schemeClr val="tx1"/>
            </a:solidFill>
            <a:miter lim="800000"/>
            <a:headEnd type="none" w="sm" len="sm"/>
            <a:tailEnd type="none" w="sm" len="sm"/>
          </a:ln>
        </p:spPr>
        <p:txBody>
          <a:bodyPr wrap="none" anchor="ctr"/>
          <a:lstStyle/>
          <a:p>
            <a:pPr algn="ctr"/>
            <a:r>
              <a:rPr lang="en-US" sz="2400" dirty="0">
                <a:solidFill>
                  <a:schemeClr val="bg2"/>
                </a:solidFill>
              </a:rPr>
              <a:t>Source Negative</a:t>
            </a:r>
          </a:p>
        </p:txBody>
      </p:sp>
      <p:sp>
        <p:nvSpPr>
          <p:cNvPr id="1796101" name="Rectangle 11"/>
          <p:cNvSpPr>
            <a:spLocks noChangeArrowheads="1"/>
          </p:cNvSpPr>
          <p:nvPr/>
        </p:nvSpPr>
        <p:spPr bwMode="auto">
          <a:xfrm>
            <a:off x="2743200" y="5257800"/>
            <a:ext cx="1828800" cy="914400"/>
          </a:xfrm>
          <a:prstGeom prst="rect">
            <a:avLst/>
          </a:prstGeom>
          <a:solidFill>
            <a:schemeClr val="tx2"/>
          </a:solidFill>
          <a:ln w="12699">
            <a:solidFill>
              <a:schemeClr val="tx1"/>
            </a:solidFill>
            <a:miter lim="800000"/>
            <a:headEnd type="none" w="sm" len="sm"/>
            <a:tailEnd type="none" w="sm" len="sm"/>
          </a:ln>
        </p:spPr>
        <p:txBody>
          <a:bodyPr wrap="none" anchor="ctr"/>
          <a:lstStyle/>
          <a:p>
            <a:pPr algn="ctr"/>
            <a:r>
              <a:rPr lang="en-US" sz="2400" dirty="0">
                <a:solidFill>
                  <a:schemeClr val="bg2"/>
                </a:solidFill>
              </a:rPr>
              <a:t>Start</a:t>
            </a:r>
          </a:p>
          <a:p>
            <a:pPr algn="ctr"/>
            <a:r>
              <a:rPr lang="en-US" sz="2400" dirty="0">
                <a:solidFill>
                  <a:schemeClr val="bg2"/>
                </a:solidFill>
              </a:rPr>
              <a:t>Vaccine</a:t>
            </a:r>
          </a:p>
        </p:txBody>
      </p:sp>
      <p:sp>
        <p:nvSpPr>
          <p:cNvPr id="1796102" name="Rectangle 12"/>
          <p:cNvSpPr>
            <a:spLocks noChangeArrowheads="1"/>
          </p:cNvSpPr>
          <p:nvPr/>
        </p:nvSpPr>
        <p:spPr bwMode="auto">
          <a:xfrm>
            <a:off x="6096000" y="3733800"/>
            <a:ext cx="2514600" cy="762000"/>
          </a:xfrm>
          <a:prstGeom prst="rect">
            <a:avLst/>
          </a:prstGeom>
          <a:solidFill>
            <a:schemeClr val="tx2"/>
          </a:solidFill>
          <a:ln w="12699">
            <a:solidFill>
              <a:schemeClr val="tx1"/>
            </a:solidFill>
            <a:miter lim="800000"/>
            <a:headEnd type="none" w="sm" len="sm"/>
            <a:tailEnd type="none" w="sm" len="sm"/>
          </a:ln>
        </p:spPr>
        <p:txBody>
          <a:bodyPr wrap="none" anchor="ctr"/>
          <a:lstStyle/>
          <a:p>
            <a:pPr algn="ctr"/>
            <a:r>
              <a:rPr lang="en-US" sz="2400" dirty="0">
                <a:solidFill>
                  <a:schemeClr val="bg2"/>
                </a:solidFill>
              </a:rPr>
              <a:t>Source Positive</a:t>
            </a:r>
          </a:p>
        </p:txBody>
      </p:sp>
      <p:sp>
        <p:nvSpPr>
          <p:cNvPr id="1796103" name="Rectangle 13"/>
          <p:cNvSpPr>
            <a:spLocks noChangeArrowheads="1"/>
          </p:cNvSpPr>
          <p:nvPr/>
        </p:nvSpPr>
        <p:spPr bwMode="auto">
          <a:xfrm>
            <a:off x="5943600" y="5638800"/>
            <a:ext cx="4191000" cy="914400"/>
          </a:xfrm>
          <a:prstGeom prst="rect">
            <a:avLst/>
          </a:prstGeom>
          <a:solidFill>
            <a:schemeClr val="tx2"/>
          </a:solidFill>
          <a:ln w="12699">
            <a:solidFill>
              <a:schemeClr val="tx1"/>
            </a:solidFill>
            <a:miter lim="800000"/>
            <a:headEnd type="none" w="sm" len="sm"/>
            <a:tailEnd type="none" w="sm" len="sm"/>
          </a:ln>
        </p:spPr>
        <p:txBody>
          <a:bodyPr wrap="none" anchor="ctr"/>
          <a:lstStyle/>
          <a:p>
            <a:pPr algn="ctr"/>
            <a:r>
              <a:rPr lang="en-US" dirty="0">
                <a:solidFill>
                  <a:schemeClr val="bg2"/>
                </a:solidFill>
              </a:rPr>
              <a:t>Give HBIG x1 and 1 dose of vaccine</a:t>
            </a:r>
          </a:p>
          <a:p>
            <a:pPr algn="ctr"/>
            <a:r>
              <a:rPr lang="en-US" dirty="0">
                <a:solidFill>
                  <a:schemeClr val="bg2"/>
                </a:solidFill>
              </a:rPr>
              <a:t>&amp; complete the vaccine series</a:t>
            </a:r>
          </a:p>
          <a:p>
            <a:pPr algn="ctr"/>
            <a:r>
              <a:rPr lang="en-US" dirty="0">
                <a:solidFill>
                  <a:schemeClr val="bg2"/>
                </a:solidFill>
              </a:rPr>
              <a:t>Titer at 1-2 months – </a:t>
            </a:r>
            <a:r>
              <a:rPr lang="en-US" dirty="0">
                <a:solidFill>
                  <a:srgbClr val="00B050"/>
                </a:solidFill>
              </a:rPr>
              <a:t>HBsAg in 6 months</a:t>
            </a:r>
          </a:p>
        </p:txBody>
      </p:sp>
      <p:sp>
        <p:nvSpPr>
          <p:cNvPr id="1796104" name="AutoShape 16"/>
          <p:cNvSpPr>
            <a:spLocks noChangeArrowheads="1"/>
          </p:cNvSpPr>
          <p:nvPr/>
        </p:nvSpPr>
        <p:spPr bwMode="auto">
          <a:xfrm>
            <a:off x="7239001" y="4648201"/>
            <a:ext cx="485775" cy="976313"/>
          </a:xfrm>
          <a:prstGeom prst="downArrow">
            <a:avLst>
              <a:gd name="adj1" fmla="val 50000"/>
              <a:gd name="adj2" fmla="val 50245"/>
            </a:avLst>
          </a:prstGeom>
          <a:solidFill>
            <a:schemeClr val="accent1"/>
          </a:solidFill>
          <a:ln w="12699">
            <a:solidFill>
              <a:schemeClr val="tx1"/>
            </a:solidFill>
            <a:miter lim="800000"/>
            <a:headEnd type="none" w="sm" len="sm"/>
            <a:tailEnd type="none" w="sm" len="sm"/>
          </a:ln>
        </p:spPr>
        <p:txBody>
          <a:bodyPr vert="eaVert" wrap="none" anchor="ctr"/>
          <a:lstStyle/>
          <a:p>
            <a:endParaRPr lang="en-US" sz="2400" dirty="0"/>
          </a:p>
        </p:txBody>
      </p:sp>
      <p:sp>
        <p:nvSpPr>
          <p:cNvPr id="1796105" name="AutoShape 17"/>
          <p:cNvSpPr>
            <a:spLocks noChangeArrowheads="1"/>
          </p:cNvSpPr>
          <p:nvPr/>
        </p:nvSpPr>
        <p:spPr bwMode="auto">
          <a:xfrm>
            <a:off x="3810001" y="4495800"/>
            <a:ext cx="485775" cy="762000"/>
          </a:xfrm>
          <a:prstGeom prst="downArrow">
            <a:avLst>
              <a:gd name="adj1" fmla="val 65361"/>
              <a:gd name="adj2" fmla="val 95904"/>
            </a:avLst>
          </a:prstGeom>
          <a:solidFill>
            <a:schemeClr val="accent1"/>
          </a:solidFill>
          <a:ln w="12699">
            <a:solidFill>
              <a:schemeClr val="tx1"/>
            </a:solidFill>
            <a:miter lim="800000"/>
            <a:headEnd type="none" w="sm" len="sm"/>
            <a:tailEnd type="none" w="sm" len="sm"/>
          </a:ln>
        </p:spPr>
        <p:txBody>
          <a:bodyPr vert="eaVert" wrap="none" anchor="ctr"/>
          <a:lstStyle/>
          <a:p>
            <a:endParaRPr lang="en-US" sz="2400" dirty="0"/>
          </a:p>
        </p:txBody>
      </p:sp>
      <p:sp>
        <p:nvSpPr>
          <p:cNvPr id="1796106" name="AutoShape 18"/>
          <p:cNvSpPr>
            <a:spLocks noChangeArrowheads="1"/>
          </p:cNvSpPr>
          <p:nvPr/>
        </p:nvSpPr>
        <p:spPr bwMode="auto">
          <a:xfrm>
            <a:off x="4800601" y="2895601"/>
            <a:ext cx="485775" cy="976313"/>
          </a:xfrm>
          <a:prstGeom prst="downArrow">
            <a:avLst>
              <a:gd name="adj1" fmla="val 50000"/>
              <a:gd name="adj2" fmla="val 50245"/>
            </a:avLst>
          </a:prstGeom>
          <a:solidFill>
            <a:schemeClr val="accent1"/>
          </a:solidFill>
          <a:ln w="12699">
            <a:solidFill>
              <a:schemeClr val="tx1"/>
            </a:solidFill>
            <a:miter lim="800000"/>
            <a:headEnd type="none" w="sm" len="sm"/>
            <a:tailEnd type="none" w="sm" len="sm"/>
          </a:ln>
        </p:spPr>
        <p:txBody>
          <a:bodyPr vert="eaVert" wrap="none" anchor="ctr"/>
          <a:lstStyle/>
          <a:p>
            <a:endParaRPr lang="en-US" sz="2400" dirty="0"/>
          </a:p>
        </p:txBody>
      </p:sp>
      <p:sp>
        <p:nvSpPr>
          <p:cNvPr id="1796107" name="AutoShape 19"/>
          <p:cNvSpPr>
            <a:spLocks noChangeArrowheads="1"/>
          </p:cNvSpPr>
          <p:nvPr/>
        </p:nvSpPr>
        <p:spPr bwMode="auto">
          <a:xfrm>
            <a:off x="6553201" y="3048001"/>
            <a:ext cx="485775" cy="976313"/>
          </a:xfrm>
          <a:prstGeom prst="downArrow">
            <a:avLst>
              <a:gd name="adj1" fmla="val 50000"/>
              <a:gd name="adj2" fmla="val 50245"/>
            </a:avLst>
          </a:prstGeom>
          <a:solidFill>
            <a:schemeClr val="accent1"/>
          </a:solidFill>
          <a:ln w="12699">
            <a:solidFill>
              <a:schemeClr val="tx1"/>
            </a:solidFill>
            <a:miter lim="800000"/>
            <a:headEnd type="none" w="sm" len="sm"/>
            <a:tailEnd type="none" w="sm" len="sm"/>
          </a:ln>
        </p:spPr>
        <p:txBody>
          <a:bodyPr vert="eaVert" wrap="none" anchor="ctr"/>
          <a:lstStyle/>
          <a:p>
            <a:endParaRPr lang="en-US" sz="2400" dirty="0"/>
          </a:p>
        </p:txBody>
      </p:sp>
      <p:sp>
        <p:nvSpPr>
          <p:cNvPr id="1796108" name="TextBox 1"/>
          <p:cNvSpPr txBox="1">
            <a:spLocks noChangeArrowheads="1"/>
          </p:cNvSpPr>
          <p:nvPr/>
        </p:nvSpPr>
        <p:spPr bwMode="auto">
          <a:xfrm>
            <a:off x="1500188" y="6321426"/>
            <a:ext cx="2552700" cy="461963"/>
          </a:xfrm>
          <a:prstGeom prst="rect">
            <a:avLst/>
          </a:prstGeom>
          <a:noFill/>
          <a:ln w="9525">
            <a:noFill/>
            <a:miter lim="800000"/>
            <a:headEnd/>
            <a:tailEnd/>
          </a:ln>
        </p:spPr>
        <p:txBody>
          <a:bodyPr>
            <a:spAutoFit/>
          </a:bodyPr>
          <a:lstStyle/>
          <a:p>
            <a:r>
              <a:rPr lang="en-US" sz="2400" dirty="0"/>
              <a:t>CDC, 2018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Post Exposure Protocol – Known Responder</a:t>
            </a:r>
          </a:p>
        </p:txBody>
      </p:sp>
      <p:sp>
        <p:nvSpPr>
          <p:cNvPr id="3" name="Slide Number Placeholder 2"/>
          <p:cNvSpPr>
            <a:spLocks noGrp="1"/>
          </p:cNvSpPr>
          <p:nvPr>
            <p:ph type="sldNum" sz="quarter" idx="12"/>
          </p:nvPr>
        </p:nvSpPr>
        <p:spPr/>
        <p:txBody>
          <a:bodyPr/>
          <a:lstStyle/>
          <a:p>
            <a:pPr>
              <a:defRPr/>
            </a:pPr>
            <a:fld id="{1AF374E6-4FDD-4A69-AE71-6B3D551007B4}" type="slidenum">
              <a:rPr lang="en-US"/>
              <a:pPr>
                <a:defRPr/>
              </a:pPr>
              <a:t>78</a:t>
            </a:fld>
            <a:endParaRPr lang="en-US" dirty="0"/>
          </a:p>
        </p:txBody>
      </p:sp>
      <p:graphicFrame>
        <p:nvGraphicFramePr>
          <p:cNvPr id="830488" name="Object 24"/>
          <p:cNvGraphicFramePr>
            <a:graphicFrameLocks noChangeAspect="1"/>
          </p:cNvGraphicFramePr>
          <p:nvPr>
            <p:extLst>
              <p:ext uri="{D42A27DB-BD31-4B8C-83A1-F6EECF244321}">
                <p14:modId xmlns:p14="http://schemas.microsoft.com/office/powerpoint/2010/main" val="1781871030"/>
              </p:ext>
            </p:extLst>
          </p:nvPr>
        </p:nvGraphicFramePr>
        <p:xfrm>
          <a:off x="2149475" y="1925639"/>
          <a:ext cx="8491538" cy="3743325"/>
        </p:xfrm>
        <a:graphic>
          <a:graphicData uri="http://schemas.openxmlformats.org/presentationml/2006/ole">
            <mc:AlternateContent xmlns:mc="http://schemas.openxmlformats.org/markup-compatibility/2006">
              <mc:Choice xmlns:v="urn:schemas-microsoft-com:vml" Requires="v">
                <p:oleObj name="Organization Chart" r:id="rId2" imgW="8743680" imgH="3854160" progId="OrgPlusWOPX.4">
                  <p:embed followColorScheme="full"/>
                </p:oleObj>
              </mc:Choice>
              <mc:Fallback>
                <p:oleObj name="Organization Chart" r:id="rId2" imgW="8743680" imgH="3854160" progId="OrgPlusWOPX.4">
                  <p:embed followColorScheme="full"/>
                  <p:pic>
                    <p:nvPicPr>
                      <p:cNvPr id="830488" name="Object 24"/>
                      <p:cNvPicPr>
                        <a:picLocks noChangeAspect="1" noChangeArrowheads="1"/>
                      </p:cNvPicPr>
                      <p:nvPr/>
                    </p:nvPicPr>
                    <p:blipFill>
                      <a:blip r:embed="rId3"/>
                      <a:srcRect/>
                      <a:stretch>
                        <a:fillRect/>
                      </a:stretch>
                    </p:blipFill>
                    <p:spPr bwMode="auto">
                      <a:xfrm>
                        <a:off x="2149475" y="1925639"/>
                        <a:ext cx="8491538" cy="374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0491" name="TextBox 4"/>
          <p:cNvSpPr txBox="1">
            <a:spLocks noChangeArrowheads="1"/>
          </p:cNvSpPr>
          <p:nvPr/>
        </p:nvSpPr>
        <p:spPr bwMode="auto">
          <a:xfrm>
            <a:off x="2057400" y="5943601"/>
            <a:ext cx="1631950" cy="461963"/>
          </a:xfrm>
          <a:prstGeom prst="rect">
            <a:avLst/>
          </a:prstGeom>
          <a:noFill/>
          <a:ln w="9525">
            <a:noFill/>
            <a:miter lim="800000"/>
            <a:headEnd/>
            <a:tailEnd/>
          </a:ln>
        </p:spPr>
        <p:txBody>
          <a:bodyPr>
            <a:spAutoFit/>
          </a:bodyPr>
          <a:lstStyle/>
          <a:p>
            <a:r>
              <a:rPr lang="en-US" sz="2400" dirty="0"/>
              <a:t>CDC, 2018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normAutofit fontScale="90000"/>
          </a:bodyPr>
          <a:lstStyle/>
          <a:p>
            <a:pPr>
              <a:defRPr/>
            </a:pPr>
            <a:r>
              <a:rPr lang="en-US" sz="4100" dirty="0"/>
              <a:t>Post-exposure Known </a:t>
            </a:r>
            <a:br>
              <a:rPr lang="en-US" sz="4100" dirty="0"/>
            </a:br>
            <a:r>
              <a:rPr lang="en-US" sz="4100" dirty="0"/>
              <a:t>Non-Responder to Initial Series (3 doses) – Give Heplisav-B</a:t>
            </a:r>
          </a:p>
        </p:txBody>
      </p:sp>
      <p:graphicFrame>
        <p:nvGraphicFramePr>
          <p:cNvPr id="66842" name="Object 282"/>
          <p:cNvGraphicFramePr>
            <a:graphicFrameLocks noGrp="1" noChangeAspect="1"/>
          </p:cNvGraphicFramePr>
          <p:nvPr>
            <p:ph type="dgm" idx="1"/>
          </p:nvPr>
        </p:nvGraphicFramePr>
        <p:xfrm>
          <a:off x="2774951" y="2249489"/>
          <a:ext cx="7212013" cy="3552825"/>
        </p:xfrm>
        <a:graphic>
          <a:graphicData uri="http://schemas.openxmlformats.org/presentationml/2006/ole">
            <mc:AlternateContent xmlns:mc="http://schemas.openxmlformats.org/markup-compatibility/2006">
              <mc:Choice xmlns:v="urn:schemas-microsoft-com:vml" Requires="v">
                <p:oleObj name="Organization Chart" r:id="rId3" imgW="7359480" imgH="3625560" progId="OrgPlusWOPX.4">
                  <p:embed followColorScheme="full"/>
                </p:oleObj>
              </mc:Choice>
              <mc:Fallback>
                <p:oleObj name="Organization Chart" r:id="rId3" imgW="7359480" imgH="3625560" progId="OrgPlusWOPX.4">
                  <p:embed followColorScheme="full"/>
                  <p:pic>
                    <p:nvPicPr>
                      <p:cNvPr id="66842" name="Object 282"/>
                      <p:cNvPicPr>
                        <a:picLocks noGrp="1" noChangeAspect="1" noChangeArrowheads="1"/>
                      </p:cNvPicPr>
                      <p:nvPr/>
                    </p:nvPicPr>
                    <p:blipFill>
                      <a:blip r:embed="rId4"/>
                      <a:srcRect/>
                      <a:stretch>
                        <a:fillRect/>
                      </a:stretch>
                    </p:blipFill>
                    <p:spPr bwMode="auto">
                      <a:xfrm>
                        <a:off x="2774951" y="2249489"/>
                        <a:ext cx="7212013" cy="3552825"/>
                      </a:xfrm>
                      <a:prstGeom prst="rect">
                        <a:avLst/>
                      </a:prstGeom>
                      <a:solidFill>
                        <a:schemeClr val="bg1"/>
                      </a:solidFill>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8B2F1CB2-2264-4A4B-ABBC-3D5941E19077}" type="slidenum">
              <a:rPr lang="en-US"/>
              <a:pPr>
                <a:defRPr/>
              </a:pPr>
              <a:t>79</a:t>
            </a:fld>
            <a:endParaRPr lang="en-US" dirty="0"/>
          </a:p>
        </p:txBody>
      </p:sp>
      <p:sp>
        <p:nvSpPr>
          <p:cNvPr id="66845" name="Text Box 4"/>
          <p:cNvSpPr txBox="1">
            <a:spLocks noChangeArrowheads="1"/>
          </p:cNvSpPr>
          <p:nvPr/>
        </p:nvSpPr>
        <p:spPr bwMode="auto">
          <a:xfrm>
            <a:off x="3684588" y="6248401"/>
            <a:ext cx="5854700" cy="584775"/>
          </a:xfrm>
          <a:prstGeom prst="rect">
            <a:avLst/>
          </a:prstGeom>
          <a:noFill/>
          <a:ln w="9525">
            <a:noFill/>
            <a:miter lim="800000"/>
            <a:headEnd/>
            <a:tailEnd/>
          </a:ln>
        </p:spPr>
        <p:txBody>
          <a:bodyPr>
            <a:spAutoFit/>
          </a:bodyPr>
          <a:lstStyle/>
          <a:p>
            <a:pPr eaLnBrk="0" hangingPunct="0"/>
            <a:r>
              <a:rPr lang="en-US" sz="1600" dirty="0"/>
              <a:t>Adapted from CDC, MMWR, June 29, 2001, 2006, 2011, 2013, 2018</a:t>
            </a:r>
          </a:p>
        </p:txBody>
      </p:sp>
      <p:sp>
        <p:nvSpPr>
          <p:cNvPr id="66846" name="Text Box 5"/>
          <p:cNvSpPr txBox="1">
            <a:spLocks noChangeArrowheads="1"/>
          </p:cNvSpPr>
          <p:nvPr/>
        </p:nvSpPr>
        <p:spPr bwMode="auto">
          <a:xfrm>
            <a:off x="1620838" y="193676"/>
            <a:ext cx="247184" cy="461665"/>
          </a:xfrm>
          <a:prstGeom prst="rect">
            <a:avLst/>
          </a:prstGeom>
          <a:noFill/>
          <a:ln w="9525">
            <a:noFill/>
            <a:miter lim="800000"/>
            <a:headEnd/>
            <a:tailEnd/>
          </a:ln>
        </p:spPr>
        <p:txBody>
          <a:bodyPr wrap="none">
            <a:spAutoFit/>
          </a:bodyPr>
          <a:lstStyle/>
          <a:p>
            <a:pPr eaLnBrk="0" hangingPunct="0"/>
            <a:r>
              <a:rPr lang="en-US" sz="2400" dirty="0"/>
              <a:t> </a:t>
            </a:r>
          </a:p>
        </p:txBody>
      </p:sp>
      <p:sp>
        <p:nvSpPr>
          <p:cNvPr id="7" name="Down Arrow 6"/>
          <p:cNvSpPr/>
          <p:nvPr/>
        </p:nvSpPr>
        <p:spPr>
          <a:xfrm>
            <a:off x="5562600" y="28194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8" name="Down Arrow 7"/>
          <p:cNvSpPr/>
          <p:nvPr/>
        </p:nvSpPr>
        <p:spPr>
          <a:xfrm>
            <a:off x="2895600" y="38862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9" name="Down Arrow 8"/>
          <p:cNvSpPr/>
          <p:nvPr/>
        </p:nvSpPr>
        <p:spPr>
          <a:xfrm>
            <a:off x="6905245" y="2802835"/>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0" name="Down Arrow 9"/>
          <p:cNvSpPr/>
          <p:nvPr/>
        </p:nvSpPr>
        <p:spPr>
          <a:xfrm>
            <a:off x="9296400" y="35052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B177B-3DDF-10F8-7C75-D358B096DD41}"/>
              </a:ext>
            </a:extLst>
          </p:cNvPr>
          <p:cNvSpPr>
            <a:spLocks noGrp="1"/>
          </p:cNvSpPr>
          <p:nvPr>
            <p:ph type="title"/>
          </p:nvPr>
        </p:nvSpPr>
        <p:spPr>
          <a:xfrm>
            <a:off x="1153618" y="1239927"/>
            <a:ext cx="4008586" cy="4680583"/>
          </a:xfrm>
        </p:spPr>
        <p:txBody>
          <a:bodyPr anchor="ctr">
            <a:normAutofit/>
          </a:bodyPr>
          <a:lstStyle/>
          <a:p>
            <a:r>
              <a:rPr lang="en-US" sz="5200"/>
              <a:t>Ryan White Law</a:t>
            </a:r>
          </a:p>
        </p:txBody>
      </p:sp>
      <p:sp>
        <p:nvSpPr>
          <p:cNvPr id="3" name="Content Placeholder 2">
            <a:extLst>
              <a:ext uri="{FF2B5EF4-FFF2-40B4-BE49-F238E27FC236}">
                <a16:creationId xmlns:a16="http://schemas.microsoft.com/office/drawing/2014/main" id="{5F247E0C-F3D6-B746-2B79-842188364FC9}"/>
              </a:ext>
            </a:extLst>
          </p:cNvPr>
          <p:cNvSpPr>
            <a:spLocks noGrp="1"/>
          </p:cNvSpPr>
          <p:nvPr>
            <p:ph idx="1"/>
          </p:nvPr>
        </p:nvSpPr>
        <p:spPr>
          <a:xfrm>
            <a:off x="6291923" y="1239927"/>
            <a:ext cx="4971824" cy="4680583"/>
          </a:xfrm>
        </p:spPr>
        <p:txBody>
          <a:bodyPr anchor="ctr">
            <a:normAutofit/>
          </a:bodyPr>
          <a:lstStyle/>
          <a:p>
            <a:endParaRPr lang="en-US" sz="2000" dirty="0"/>
          </a:p>
          <a:p>
            <a:endParaRPr lang="en-US" sz="2000" dirty="0"/>
          </a:p>
          <a:p>
            <a:r>
              <a:rPr lang="en-US" sz="2400" dirty="0"/>
              <a:t>Requires that each emergency response entity have a Designated Officer</a:t>
            </a:r>
          </a:p>
          <a:p>
            <a:endParaRPr lang="en-US" sz="2400" dirty="0"/>
          </a:p>
          <a:p>
            <a:r>
              <a:rPr lang="en-US" sz="2400" dirty="0"/>
              <a:t>Outlines the process to be followed involving an exposure event</a:t>
            </a:r>
          </a:p>
        </p:txBody>
      </p:sp>
      <p:sp>
        <p:nvSpPr>
          <p:cNvPr id="4" name="Slide Number Placeholder 3">
            <a:extLst>
              <a:ext uri="{FF2B5EF4-FFF2-40B4-BE49-F238E27FC236}">
                <a16:creationId xmlns:a16="http://schemas.microsoft.com/office/drawing/2014/main" id="{F2FC73AC-7D9C-3FC5-D1C2-93300E04E7E1}"/>
              </a:ext>
            </a:extLst>
          </p:cNvPr>
          <p:cNvSpPr>
            <a:spLocks noGrp="1"/>
          </p:cNvSpPr>
          <p:nvPr>
            <p:ph type="sldNum" sz="quarter" idx="12"/>
          </p:nvPr>
        </p:nvSpPr>
        <p:spPr/>
        <p:txBody>
          <a:bodyPr/>
          <a:lstStyle/>
          <a:p>
            <a:fld id="{4EC85289-3FE1-4C3D-AACD-0B17DFE1C0EB}" type="slidenum">
              <a:rPr lang="en-US" smtClean="0"/>
              <a:t>8</a:t>
            </a:fld>
            <a:endParaRPr lang="en-US"/>
          </a:p>
        </p:txBody>
      </p:sp>
    </p:spTree>
    <p:extLst>
      <p:ext uri="{BB962C8B-B14F-4D97-AF65-F5344CB8AC3E}">
        <p14:creationId xmlns:p14="http://schemas.microsoft.com/office/powerpoint/2010/main" val="3942455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99FF-F741-4832-8D37-4C69D150A574}"/>
              </a:ext>
            </a:extLst>
          </p:cNvPr>
          <p:cNvSpPr>
            <a:spLocks noGrp="1"/>
          </p:cNvSpPr>
          <p:nvPr>
            <p:ph type="title"/>
          </p:nvPr>
        </p:nvSpPr>
        <p:spPr/>
        <p:txBody>
          <a:bodyPr/>
          <a:lstStyle/>
          <a:p>
            <a:r>
              <a:rPr lang="en-US" dirty="0"/>
              <a:t>New Vaccine – Heplisav-B</a:t>
            </a:r>
          </a:p>
        </p:txBody>
      </p:sp>
      <p:sp>
        <p:nvSpPr>
          <p:cNvPr id="3" name="Content Placeholder 2">
            <a:extLst>
              <a:ext uri="{FF2B5EF4-FFF2-40B4-BE49-F238E27FC236}">
                <a16:creationId xmlns:a16="http://schemas.microsoft.com/office/drawing/2014/main" id="{178ACDDE-1159-4E8B-8EDB-7A84F6D9BBC6}"/>
              </a:ext>
            </a:extLst>
          </p:cNvPr>
          <p:cNvSpPr>
            <a:spLocks noGrp="1"/>
          </p:cNvSpPr>
          <p:nvPr>
            <p:ph idx="1"/>
          </p:nvPr>
        </p:nvSpPr>
        <p:spPr/>
        <p:txBody>
          <a:bodyPr/>
          <a:lstStyle/>
          <a:p>
            <a:endParaRPr lang="en-US" dirty="0"/>
          </a:p>
          <a:p>
            <a:pPr marL="36512" indent="0">
              <a:buNone/>
            </a:pPr>
            <a:r>
              <a:rPr lang="en-US" dirty="0"/>
              <a:t>CDC recommended April 20, 2018</a:t>
            </a:r>
          </a:p>
          <a:p>
            <a:endParaRPr lang="en-US" dirty="0"/>
          </a:p>
          <a:p>
            <a:r>
              <a:rPr lang="en-US" dirty="0"/>
              <a:t>2 dose series 0 – 1 month</a:t>
            </a:r>
          </a:p>
          <a:p>
            <a:endParaRPr lang="en-US" dirty="0"/>
          </a:p>
          <a:p>
            <a:r>
              <a:rPr lang="en-US" dirty="0"/>
              <a:t>Greater protection – 90% - 100%</a:t>
            </a:r>
          </a:p>
          <a:p>
            <a:pPr lvl="1"/>
            <a:r>
              <a:rPr lang="en-US" dirty="0"/>
              <a:t>Engerix – 70.5% - 90.2%</a:t>
            </a:r>
          </a:p>
          <a:p>
            <a:pPr lvl="1"/>
            <a:endParaRPr lang="en-US" dirty="0"/>
          </a:p>
          <a:p>
            <a:pPr lvl="1"/>
            <a:r>
              <a:rPr lang="en-US" dirty="0"/>
              <a:t>Shortage – Recombivax- HB</a:t>
            </a:r>
          </a:p>
        </p:txBody>
      </p:sp>
      <p:sp>
        <p:nvSpPr>
          <p:cNvPr id="4" name="Slide Number Placeholder 3">
            <a:extLst>
              <a:ext uri="{FF2B5EF4-FFF2-40B4-BE49-F238E27FC236}">
                <a16:creationId xmlns:a16="http://schemas.microsoft.com/office/drawing/2014/main" id="{4C840D7E-E816-426C-B2CD-BE1F3CE568D9}"/>
              </a:ext>
            </a:extLst>
          </p:cNvPr>
          <p:cNvSpPr>
            <a:spLocks noGrp="1"/>
          </p:cNvSpPr>
          <p:nvPr>
            <p:ph type="sldNum" sz="quarter" idx="12"/>
          </p:nvPr>
        </p:nvSpPr>
        <p:spPr/>
        <p:txBody>
          <a:bodyPr/>
          <a:lstStyle/>
          <a:p>
            <a:pPr>
              <a:defRPr/>
            </a:pPr>
            <a:fld id="{FA18471A-1957-4DC5-B697-60961D30FC16}" type="slidenum">
              <a:rPr lang="en-US" smtClean="0"/>
              <a:pPr>
                <a:defRPr/>
              </a:pPr>
              <a:t>80</a:t>
            </a:fld>
            <a:endParaRPr lang="en-US" dirty="0"/>
          </a:p>
        </p:txBody>
      </p:sp>
      <p:sp>
        <p:nvSpPr>
          <p:cNvPr id="5" name="TextBox 4">
            <a:extLst>
              <a:ext uri="{FF2B5EF4-FFF2-40B4-BE49-F238E27FC236}">
                <a16:creationId xmlns:a16="http://schemas.microsoft.com/office/drawing/2014/main" id="{988F3094-92F7-46F4-8ED9-73310E25679B}"/>
              </a:ext>
            </a:extLst>
          </p:cNvPr>
          <p:cNvSpPr txBox="1"/>
          <p:nvPr/>
        </p:nvSpPr>
        <p:spPr>
          <a:xfrm>
            <a:off x="6641523" y="6343186"/>
            <a:ext cx="1391728" cy="407035"/>
          </a:xfrm>
          <a:prstGeom prst="rect">
            <a:avLst/>
          </a:prstGeom>
          <a:noFill/>
        </p:spPr>
        <p:txBody>
          <a:bodyPr wrap="none" rtlCol="0">
            <a:spAutoFit/>
          </a:bodyPr>
          <a:lstStyle/>
          <a:p>
            <a:r>
              <a:rPr lang="en-US" sz="2045" dirty="0"/>
              <a:t>April, 2018</a:t>
            </a:r>
          </a:p>
        </p:txBody>
      </p:sp>
      <p:pic>
        <p:nvPicPr>
          <p:cNvPr id="14338" name="Picture 2" descr="heplisav-b-01.jpg (981Ã326)">
            <a:extLst>
              <a:ext uri="{FF2B5EF4-FFF2-40B4-BE49-F238E27FC236}">
                <a16:creationId xmlns:a16="http://schemas.microsoft.com/office/drawing/2014/main" id="{5EEE805B-D9B5-45DB-9AD6-DD34134D5C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743201"/>
            <a:ext cx="4018948" cy="160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41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rtlCol="0">
            <a:normAutofit/>
          </a:bodyPr>
          <a:lstStyle/>
          <a:p>
            <a:pPr>
              <a:defRPr/>
            </a:pPr>
            <a:r>
              <a:rPr lang="en-US" dirty="0"/>
              <a:t>Post-exposure HBV Vaccine Response Unknown</a:t>
            </a:r>
          </a:p>
        </p:txBody>
      </p:sp>
      <p:graphicFrame>
        <p:nvGraphicFramePr>
          <p:cNvPr id="67867" name="Object 283"/>
          <p:cNvGraphicFramePr>
            <a:graphicFrameLocks noGrp="1" noChangeAspect="1"/>
          </p:cNvGraphicFramePr>
          <p:nvPr>
            <p:ph type="dgm" idx="1"/>
          </p:nvPr>
        </p:nvGraphicFramePr>
        <p:xfrm>
          <a:off x="2819401" y="1880628"/>
          <a:ext cx="6938963" cy="4186637"/>
        </p:xfrm>
        <a:graphic>
          <a:graphicData uri="http://schemas.openxmlformats.org/presentationml/2006/ole">
            <mc:AlternateContent xmlns:mc="http://schemas.openxmlformats.org/markup-compatibility/2006">
              <mc:Choice xmlns:v="urn:schemas-microsoft-com:vml" Requires="v">
                <p:oleObj name="Organization Chart" r:id="rId3" imgW="5682960" imgH="3429000" progId="">
                  <p:embed followColorScheme="full"/>
                </p:oleObj>
              </mc:Choice>
              <mc:Fallback>
                <p:oleObj name="Organization Chart" r:id="rId3" imgW="5682960" imgH="3429000" progId="">
                  <p:embed followColorScheme="full"/>
                  <p:pic>
                    <p:nvPicPr>
                      <p:cNvPr id="67867" name="Object 283"/>
                      <p:cNvPicPr>
                        <a:picLocks noGrp="1" noChangeAspect="1" noChangeArrowheads="1"/>
                      </p:cNvPicPr>
                      <p:nvPr/>
                    </p:nvPicPr>
                    <p:blipFill>
                      <a:blip r:embed="rId4"/>
                      <a:srcRect/>
                      <a:stretch>
                        <a:fillRect/>
                      </a:stretch>
                    </p:blipFill>
                    <p:spPr bwMode="auto">
                      <a:xfrm>
                        <a:off x="2819401" y="1880628"/>
                        <a:ext cx="6938963" cy="4186637"/>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12CAA8DC-4984-462E-8639-BDF24FDAD017}" type="slidenum">
              <a:rPr lang="en-US"/>
              <a:pPr>
                <a:defRPr/>
              </a:pPr>
              <a:t>81</a:t>
            </a:fld>
            <a:endParaRPr lang="en-US" dirty="0"/>
          </a:p>
        </p:txBody>
      </p:sp>
      <p:sp>
        <p:nvSpPr>
          <p:cNvPr id="67870" name="Text Box 4"/>
          <p:cNvSpPr txBox="1">
            <a:spLocks noChangeArrowheads="1"/>
          </p:cNvSpPr>
          <p:nvPr/>
        </p:nvSpPr>
        <p:spPr bwMode="auto">
          <a:xfrm>
            <a:off x="2922589" y="6400800"/>
            <a:ext cx="6835775" cy="338554"/>
          </a:xfrm>
          <a:prstGeom prst="rect">
            <a:avLst/>
          </a:prstGeom>
          <a:noFill/>
          <a:ln w="9525">
            <a:noFill/>
            <a:miter lim="800000"/>
            <a:headEnd/>
            <a:tailEnd/>
          </a:ln>
        </p:spPr>
        <p:txBody>
          <a:bodyPr wrap="square">
            <a:spAutoFit/>
          </a:bodyPr>
          <a:lstStyle/>
          <a:p>
            <a:pPr eaLnBrk="0" hangingPunct="0"/>
            <a:r>
              <a:rPr lang="en-US" sz="1600" dirty="0"/>
              <a:t>Adapted from CDC MMWR, 2018</a:t>
            </a:r>
          </a:p>
        </p:txBody>
      </p:sp>
      <p:sp>
        <p:nvSpPr>
          <p:cNvPr id="67871" name="Text Box 5"/>
          <p:cNvSpPr txBox="1">
            <a:spLocks noChangeArrowheads="1"/>
          </p:cNvSpPr>
          <p:nvPr/>
        </p:nvSpPr>
        <p:spPr bwMode="auto">
          <a:xfrm>
            <a:off x="1449388" y="41276"/>
            <a:ext cx="247184" cy="461665"/>
          </a:xfrm>
          <a:prstGeom prst="rect">
            <a:avLst/>
          </a:prstGeom>
          <a:noFill/>
          <a:ln w="9525">
            <a:noFill/>
            <a:miter lim="800000"/>
            <a:headEnd/>
            <a:tailEnd/>
          </a:ln>
        </p:spPr>
        <p:txBody>
          <a:bodyPr wrap="none">
            <a:spAutoFit/>
          </a:bodyPr>
          <a:lstStyle/>
          <a:p>
            <a:pPr eaLnBrk="0" hangingPunct="0"/>
            <a:r>
              <a:rPr lang="en-US" sz="2400" dirty="0"/>
              <a:t> </a:t>
            </a:r>
          </a:p>
        </p:txBody>
      </p:sp>
      <p:sp>
        <p:nvSpPr>
          <p:cNvPr id="15" name="Left-Right-Up Arrow 14"/>
          <p:cNvSpPr/>
          <p:nvPr/>
        </p:nvSpPr>
        <p:spPr>
          <a:xfrm>
            <a:off x="6553201" y="4267200"/>
            <a:ext cx="1216025" cy="6985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6" name="Down Arrow 15"/>
          <p:cNvSpPr/>
          <p:nvPr/>
        </p:nvSpPr>
        <p:spPr>
          <a:xfrm>
            <a:off x="5186399" y="5149851"/>
            <a:ext cx="484188" cy="556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17" name="Down Arrow 16"/>
          <p:cNvSpPr/>
          <p:nvPr/>
        </p:nvSpPr>
        <p:spPr>
          <a:xfrm>
            <a:off x="8669374" y="4876800"/>
            <a:ext cx="484188"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4610740-8E7C-6298-4E54-3B945FB8FF7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Currently no rapid test for Hepatitis B</a:t>
            </a:r>
          </a:p>
        </p:txBody>
      </p:sp>
      <p:sp>
        <p:nvSpPr>
          <p:cNvPr id="5" name="Text Placeholder 4">
            <a:extLst>
              <a:ext uri="{FF2B5EF4-FFF2-40B4-BE49-F238E27FC236}">
                <a16:creationId xmlns:a16="http://schemas.microsoft.com/office/drawing/2014/main" id="{CFD72A03-DAD9-CF48-C0A7-DF6AFA62784C}"/>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2400" kern="1200" dirty="0">
                <a:solidFill>
                  <a:schemeClr val="tx1"/>
                </a:solidFill>
                <a:latin typeface="+mn-lt"/>
                <a:ea typeface="+mn-ea"/>
                <a:cs typeface="+mn-cs"/>
              </a:rPr>
              <a:t>Pending </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1AB6D0A-C16D-1DC9-DB47-8BD1E4F4AF41}"/>
              </a:ext>
            </a:extLst>
          </p:cNvPr>
          <p:cNvSpPr>
            <a:spLocks noGrp="1"/>
          </p:cNvSpPr>
          <p:nvPr>
            <p:ph type="sldNum" sz="quarter" idx="12"/>
          </p:nvPr>
        </p:nvSpPr>
        <p:spPr/>
        <p:txBody>
          <a:bodyPr/>
          <a:lstStyle/>
          <a:p>
            <a:fld id="{4EC85289-3FE1-4C3D-AACD-0B17DFE1C0EB}" type="slidenum">
              <a:rPr lang="en-US" smtClean="0"/>
              <a:t>82</a:t>
            </a:fld>
            <a:endParaRPr lang="en-US"/>
          </a:p>
        </p:txBody>
      </p:sp>
    </p:spTree>
    <p:extLst>
      <p:ext uri="{BB962C8B-B14F-4D97-AF65-F5344CB8AC3E}">
        <p14:creationId xmlns:p14="http://schemas.microsoft.com/office/powerpoint/2010/main" val="1565133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4D977DD-880A-EC07-2896-8CF447058DDF}"/>
              </a:ext>
            </a:extLst>
          </p:cNvPr>
          <p:cNvSpPr>
            <a:spLocks noGrp="1"/>
          </p:cNvSpPr>
          <p:nvPr>
            <p:ph type="ctrTitle"/>
          </p:nvPr>
        </p:nvSpPr>
        <p:spPr>
          <a:xfrm>
            <a:off x="1524000" y="1248587"/>
            <a:ext cx="9144000" cy="2387600"/>
          </a:xfrm>
        </p:spPr>
        <p:txBody>
          <a:bodyPr>
            <a:normAutofit/>
          </a:bodyPr>
          <a:lstStyle/>
          <a:p>
            <a:r>
              <a:rPr lang="en-US" sz="6400"/>
              <a:t>Hepatitis C</a:t>
            </a:r>
          </a:p>
        </p:txBody>
      </p:sp>
      <p:sp>
        <p:nvSpPr>
          <p:cNvPr id="5" name="Subtitle 4">
            <a:extLst>
              <a:ext uri="{FF2B5EF4-FFF2-40B4-BE49-F238E27FC236}">
                <a16:creationId xmlns:a16="http://schemas.microsoft.com/office/drawing/2014/main" id="{5321FA5B-A04F-B40B-D7BF-0532E8F2F908}"/>
              </a:ext>
            </a:extLst>
          </p:cNvPr>
          <p:cNvSpPr>
            <a:spLocks noGrp="1"/>
          </p:cNvSpPr>
          <p:nvPr>
            <p:ph type="subTitle" idx="1"/>
          </p:nvPr>
        </p:nvSpPr>
        <p:spPr>
          <a:xfrm>
            <a:off x="1524000" y="3820338"/>
            <a:ext cx="9144000" cy="1563686"/>
          </a:xfrm>
        </p:spPr>
        <p:txBody>
          <a:bodyPr>
            <a:normAutofit/>
          </a:bodyPr>
          <a:lstStyle/>
          <a:p>
            <a:endParaRPr lang="en-US" dirty="0"/>
          </a:p>
          <a:p>
            <a:r>
              <a:rPr lang="en-US" sz="3600" dirty="0"/>
              <a:t>Post Exposure</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A26EE58-A6E0-7CC8-9BEB-88B4ED16124D}"/>
              </a:ext>
            </a:extLst>
          </p:cNvPr>
          <p:cNvSpPr>
            <a:spLocks noGrp="1"/>
          </p:cNvSpPr>
          <p:nvPr>
            <p:ph type="sldNum" sz="quarter" idx="12"/>
          </p:nvPr>
        </p:nvSpPr>
        <p:spPr/>
        <p:txBody>
          <a:bodyPr/>
          <a:lstStyle/>
          <a:p>
            <a:fld id="{4EC85289-3FE1-4C3D-AACD-0B17DFE1C0EB}" type="slidenum">
              <a:rPr lang="en-US" smtClean="0"/>
              <a:t>83</a:t>
            </a:fld>
            <a:endParaRPr lang="en-US"/>
          </a:p>
        </p:txBody>
      </p:sp>
    </p:spTree>
    <p:extLst>
      <p:ext uri="{BB962C8B-B14F-4D97-AF65-F5344CB8AC3E}">
        <p14:creationId xmlns:p14="http://schemas.microsoft.com/office/powerpoint/2010/main" val="13421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4"/>
          <p:cNvSpPr>
            <a:spLocks noGrp="1"/>
          </p:cNvSpPr>
          <p:nvPr>
            <p:ph type="title"/>
          </p:nvPr>
        </p:nvSpPr>
        <p:spPr/>
        <p:txBody>
          <a:bodyPr/>
          <a:lstStyle/>
          <a:p>
            <a:pPr eaLnBrk="1" hangingPunct="1"/>
            <a:r>
              <a:rPr lang="en-US" b="1" dirty="0"/>
              <a:t> Rapid HCV Test – New One Step</a:t>
            </a:r>
          </a:p>
        </p:txBody>
      </p:sp>
      <p:sp>
        <p:nvSpPr>
          <p:cNvPr id="125955" name="Content Placeholder 5"/>
          <p:cNvSpPr>
            <a:spLocks noGrp="1"/>
          </p:cNvSpPr>
          <p:nvPr>
            <p:ph idx="1"/>
          </p:nvPr>
        </p:nvSpPr>
        <p:spPr/>
        <p:txBody>
          <a:bodyPr>
            <a:normAutofit/>
          </a:bodyPr>
          <a:lstStyle/>
          <a:p>
            <a:pPr eaLnBrk="1" hangingPunct="1"/>
            <a:endParaRPr lang="en-US" dirty="0"/>
          </a:p>
          <a:p>
            <a:pPr eaLnBrk="1" hangingPunct="1"/>
            <a:r>
              <a:rPr lang="en-US" dirty="0"/>
              <a:t>OraQuick ®HCV  RNA</a:t>
            </a:r>
          </a:p>
          <a:p>
            <a:pPr lvl="1" eaLnBrk="1" hangingPunct="1"/>
            <a:r>
              <a:rPr lang="en-US" dirty="0"/>
              <a:t>FDA approved </a:t>
            </a:r>
          </a:p>
          <a:p>
            <a:pPr lvl="1" eaLnBrk="1" hangingPunct="1"/>
            <a:r>
              <a:rPr lang="en-US" dirty="0"/>
              <a:t>Takes 20 - 60 mins.</a:t>
            </a:r>
          </a:p>
          <a:p>
            <a:pPr lvl="1" eaLnBrk="1" hangingPunct="1"/>
            <a:r>
              <a:rPr lang="en-US" dirty="0"/>
              <a:t>No lab equipment required</a:t>
            </a:r>
          </a:p>
          <a:p>
            <a:pPr lvl="1" eaLnBrk="1" hangingPunct="1"/>
            <a:r>
              <a:rPr lang="en-US" dirty="0"/>
              <a:t>Very accurate- 99.8%</a:t>
            </a:r>
          </a:p>
          <a:p>
            <a:pPr marL="227570" lvl="1" indent="0">
              <a:buNone/>
            </a:pPr>
            <a:r>
              <a:rPr lang="en-US" dirty="0"/>
              <a:t>     CLIA waiver</a:t>
            </a:r>
          </a:p>
          <a:p>
            <a:pPr lvl="1" eaLnBrk="1" hangingPunct="1"/>
            <a:r>
              <a:rPr lang="en-US" dirty="0"/>
              <a:t>Screens for VIRUS</a:t>
            </a:r>
          </a:p>
        </p:txBody>
      </p:sp>
      <p:sp>
        <p:nvSpPr>
          <p:cNvPr id="125956" name="TextBox 3"/>
          <p:cNvSpPr txBox="1">
            <a:spLocks noChangeArrowheads="1"/>
          </p:cNvSpPr>
          <p:nvPr/>
        </p:nvSpPr>
        <p:spPr bwMode="auto">
          <a:xfrm>
            <a:off x="6352526" y="6235359"/>
            <a:ext cx="2585964" cy="40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2045" dirty="0"/>
              <a:t>FDA. June  27, 2024</a:t>
            </a:r>
          </a:p>
        </p:txBody>
      </p:sp>
      <p:pic>
        <p:nvPicPr>
          <p:cNvPr id="1026" name="Picture 2" descr="RNA Testing for Hepatitis C ...">
            <a:extLst>
              <a:ext uri="{FF2B5EF4-FFF2-40B4-BE49-F238E27FC236}">
                <a16:creationId xmlns:a16="http://schemas.microsoft.com/office/drawing/2014/main" id="{C418A8BB-2E54-AB93-D7B7-94438812B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279" y="3506934"/>
            <a:ext cx="4076493" cy="21981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52360E6-F00B-7D78-4FB2-48660E8C05CE}"/>
              </a:ext>
            </a:extLst>
          </p:cNvPr>
          <p:cNvSpPr>
            <a:spLocks noGrp="1"/>
          </p:cNvSpPr>
          <p:nvPr>
            <p:ph type="sldNum" sz="quarter" idx="12"/>
          </p:nvPr>
        </p:nvSpPr>
        <p:spPr/>
        <p:txBody>
          <a:bodyPr/>
          <a:lstStyle/>
          <a:p>
            <a:fld id="{4EC85289-3FE1-4C3D-AACD-0B17DFE1C0EB}" type="slidenum">
              <a:rPr lang="en-US" smtClean="0"/>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3" name="Rectangle 2"/>
          <p:cNvSpPr>
            <a:spLocks noGrp="1" noChangeArrowheads="1"/>
          </p:cNvSpPr>
          <p:nvPr>
            <p:ph type="title"/>
          </p:nvPr>
        </p:nvSpPr>
        <p:spPr/>
        <p:txBody>
          <a:bodyPr vert="horz" lIns="92075" tIns="46038" rIns="92075" bIns="46038" rtlCol="0" anchor="ctr">
            <a:normAutofit/>
          </a:bodyPr>
          <a:lstStyle/>
          <a:p>
            <a:pPr eaLnBrk="1" hangingPunct="1"/>
            <a:r>
              <a:rPr lang="en-US" sz="4800" b="1" dirty="0"/>
              <a:t>Incubation Period - HCV</a:t>
            </a:r>
          </a:p>
        </p:txBody>
      </p:sp>
      <p:sp>
        <p:nvSpPr>
          <p:cNvPr id="1815554" name="Rectangle 3"/>
          <p:cNvSpPr>
            <a:spLocks noGrp="1" noChangeArrowheads="1"/>
          </p:cNvSpPr>
          <p:nvPr>
            <p:ph idx="1"/>
          </p:nvPr>
        </p:nvSpPr>
        <p:spPr/>
        <p:txBody>
          <a:bodyPr vert="horz" lIns="92075" tIns="46038" rIns="92075" bIns="46038" rtlCol="0">
            <a:normAutofit/>
          </a:bodyPr>
          <a:lstStyle/>
          <a:p>
            <a:pPr eaLnBrk="1" hangingPunct="1"/>
            <a:endParaRPr lang="en-US" dirty="0"/>
          </a:p>
          <a:p>
            <a:pPr eaLnBrk="1" hangingPunct="1"/>
            <a:r>
              <a:rPr lang="en-US" sz="3200" dirty="0"/>
              <a:t>6 - 9 weeks</a:t>
            </a:r>
          </a:p>
        </p:txBody>
      </p:sp>
      <p:sp>
        <p:nvSpPr>
          <p:cNvPr id="5" name="Slide Number Placeholder 4"/>
          <p:cNvSpPr>
            <a:spLocks noGrp="1"/>
          </p:cNvSpPr>
          <p:nvPr>
            <p:ph type="sldNum" sz="quarter" idx="12"/>
          </p:nvPr>
        </p:nvSpPr>
        <p:spPr/>
        <p:txBody>
          <a:bodyPr/>
          <a:lstStyle/>
          <a:p>
            <a:pPr>
              <a:defRPr/>
            </a:pPr>
            <a:fld id="{8A1B1CAE-D1CE-4B18-ADA8-0DFA5E557B39}" type="slidenum">
              <a:rPr lang="en-US"/>
              <a:pPr>
                <a:defRPr/>
              </a:pPr>
              <a:t>85</a:t>
            </a:fld>
            <a:endParaRPr lang="en-US" dirty="0"/>
          </a:p>
        </p:txBody>
      </p:sp>
      <p:sp>
        <p:nvSpPr>
          <p:cNvPr id="1815556" name="Rectangle 4"/>
          <p:cNvSpPr>
            <a:spLocks noChangeArrowheads="1"/>
          </p:cNvSpPr>
          <p:nvPr/>
        </p:nvSpPr>
        <p:spPr bwMode="auto">
          <a:xfrm>
            <a:off x="5889626" y="4943475"/>
            <a:ext cx="1846659" cy="523862"/>
          </a:xfrm>
          <a:prstGeom prst="rect">
            <a:avLst/>
          </a:prstGeom>
          <a:noFill/>
          <a:ln w="9525">
            <a:noFill/>
            <a:miter lim="800000"/>
            <a:headEnd/>
            <a:tailEnd/>
          </a:ln>
        </p:spPr>
        <p:txBody>
          <a:bodyPr wrap="none" lIns="92075" tIns="46038" rIns="92075" bIns="46038">
            <a:spAutoFit/>
          </a:bodyPr>
          <a:lstStyle/>
          <a:p>
            <a:pPr eaLnBrk="0" hangingPunct="0"/>
            <a:r>
              <a:rPr lang="en-US" sz="2800" dirty="0"/>
              <a:t> CDC 2017</a:t>
            </a:r>
          </a:p>
        </p:txBody>
      </p:sp>
    </p:spTree>
  </p:cSld>
  <p:clrMapOvr>
    <a:masterClrMapping/>
  </p:clrMapOvr>
  <p:transition spd="med">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801AF8-37F7-452E-9DC3-DBDD02EEBB71}"/>
              </a:ext>
            </a:extLst>
          </p:cNvPr>
          <p:cNvSpPr>
            <a:spLocks noGrp="1"/>
          </p:cNvSpPr>
          <p:nvPr>
            <p:ph type="sldNum" sz="quarter" idx="12"/>
          </p:nvPr>
        </p:nvSpPr>
        <p:spPr/>
        <p:txBody>
          <a:bodyPr/>
          <a:lstStyle/>
          <a:p>
            <a:pPr>
              <a:defRPr/>
            </a:pPr>
            <a:fld id="{EEA00BE9-8C9E-433D-B2E0-A6DDB2851578}" type="slidenum">
              <a:rPr lang="en-US" smtClean="0"/>
              <a:pPr>
                <a:defRPr/>
              </a:pPr>
              <a:t>86</a:t>
            </a:fld>
            <a:endParaRPr lang="en-US" dirty="0"/>
          </a:p>
        </p:txBody>
      </p:sp>
      <p:graphicFrame>
        <p:nvGraphicFramePr>
          <p:cNvPr id="7" name="Content Placeholder 4">
            <a:extLst>
              <a:ext uri="{FF2B5EF4-FFF2-40B4-BE49-F238E27FC236}">
                <a16:creationId xmlns:a16="http://schemas.microsoft.com/office/drawing/2014/main" id="{282F7BE1-55CD-4F35-B7B2-E366F2FC0479}"/>
              </a:ext>
            </a:extLst>
          </p:cNvPr>
          <p:cNvGraphicFramePr>
            <a:graphicFrameLocks noChangeAspect="1"/>
          </p:cNvGraphicFramePr>
          <p:nvPr>
            <p:extLst>
              <p:ext uri="{D42A27DB-BD31-4B8C-83A1-F6EECF244321}">
                <p14:modId xmlns:p14="http://schemas.microsoft.com/office/powerpoint/2010/main" val="2913945442"/>
              </p:ext>
            </p:extLst>
          </p:nvPr>
        </p:nvGraphicFramePr>
        <p:xfrm>
          <a:off x="2057400" y="565150"/>
          <a:ext cx="7845425" cy="5508625"/>
        </p:xfrm>
        <a:graphic>
          <a:graphicData uri="http://schemas.openxmlformats.org/presentationml/2006/ole">
            <mc:AlternateContent xmlns:mc="http://schemas.openxmlformats.org/markup-compatibility/2006">
              <mc:Choice xmlns:v="urn:schemas-microsoft-com:vml" Requires="v">
                <p:oleObj name="SmartDraw" r:id="rId2" imgW="8630491" imgH="6732910" progId="SmartDraw.2">
                  <p:embed/>
                </p:oleObj>
              </mc:Choice>
              <mc:Fallback>
                <p:oleObj name="SmartDraw" r:id="rId2" imgW="8630491" imgH="6732910" progId="SmartDraw.2">
                  <p:embed/>
                  <p:pic>
                    <p:nvPicPr>
                      <p:cNvPr id="7" name="Content Placeholder 4">
                        <a:extLst>
                          <a:ext uri="{FF2B5EF4-FFF2-40B4-BE49-F238E27FC236}">
                            <a16:creationId xmlns:a16="http://schemas.microsoft.com/office/drawing/2014/main" id="{282F7BE1-55CD-4F35-B7B2-E366F2FC0479}"/>
                          </a:ext>
                        </a:extLst>
                      </p:cNvPr>
                      <p:cNvPicPr/>
                      <p:nvPr/>
                    </p:nvPicPr>
                    <p:blipFill>
                      <a:blip r:embed="rId3"/>
                      <a:stretch>
                        <a:fillRect/>
                      </a:stretch>
                    </p:blipFill>
                    <p:spPr>
                      <a:xfrm>
                        <a:off x="2057400" y="565150"/>
                        <a:ext cx="7845425" cy="5508625"/>
                      </a:xfrm>
                      <a:prstGeom prst="rect">
                        <a:avLst/>
                      </a:prstGeom>
                    </p:spPr>
                  </p:pic>
                </p:oleObj>
              </mc:Fallback>
            </mc:AlternateContent>
          </a:graphicData>
        </a:graphic>
      </p:graphicFrame>
    </p:spTree>
    <p:extLst>
      <p:ext uri="{BB962C8B-B14F-4D97-AF65-F5344CB8AC3E}">
        <p14:creationId xmlns:p14="http://schemas.microsoft.com/office/powerpoint/2010/main" val="27930283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057" name="Rectangle 2"/>
          <p:cNvSpPr>
            <a:spLocks noGrp="1" noChangeArrowheads="1"/>
          </p:cNvSpPr>
          <p:nvPr>
            <p:ph type="title"/>
          </p:nvPr>
        </p:nvSpPr>
        <p:spPr/>
        <p:txBody>
          <a:bodyPr/>
          <a:lstStyle/>
          <a:p>
            <a:pPr eaLnBrk="1" hangingPunct="1"/>
            <a:r>
              <a:rPr lang="en-US" b="1" dirty="0"/>
              <a:t>Hepatitis C – Early Treatment</a:t>
            </a:r>
          </a:p>
        </p:txBody>
      </p:sp>
      <p:sp>
        <p:nvSpPr>
          <p:cNvPr id="1837058" name="Rectangle 3"/>
          <p:cNvSpPr>
            <a:spLocks noGrp="1" noChangeArrowheads="1"/>
          </p:cNvSpPr>
          <p:nvPr>
            <p:ph type="body" sz="half" idx="1"/>
          </p:nvPr>
        </p:nvSpPr>
        <p:spPr>
          <a:xfrm>
            <a:off x="1466850" y="1600201"/>
            <a:ext cx="4548188" cy="4530725"/>
          </a:xfrm>
        </p:spPr>
        <p:txBody>
          <a:bodyPr/>
          <a:lstStyle/>
          <a:p>
            <a:pPr eaLnBrk="1" hangingPunct="1"/>
            <a:endParaRPr lang="en-US" dirty="0"/>
          </a:p>
          <a:p>
            <a:pPr lvl="1" eaLnBrk="1" hangingPunct="1"/>
            <a:endParaRPr lang="en-US" sz="2800" dirty="0"/>
          </a:p>
          <a:p>
            <a:pPr lvl="1" eaLnBrk="1" hangingPunct="1"/>
            <a:r>
              <a:rPr lang="en-US" sz="2800" dirty="0"/>
              <a:t>HCV-RNA positive begin treatment</a:t>
            </a:r>
          </a:p>
          <a:p>
            <a:pPr lvl="1" eaLnBrk="1" hangingPunct="1"/>
            <a:endParaRPr lang="en-US" sz="2800" dirty="0"/>
          </a:p>
          <a:p>
            <a:pPr lvl="2"/>
            <a:r>
              <a:rPr lang="en-US" sz="2400" dirty="0"/>
              <a:t>8 or12 weeks  </a:t>
            </a:r>
          </a:p>
        </p:txBody>
      </p:sp>
      <p:pic>
        <p:nvPicPr>
          <p:cNvPr id="1837059" name="Picture 4" descr="j0315447"/>
          <p:cNvPicPr>
            <a:picLocks noGrp="1" noChangeAspect="1" noChangeArrowheads="1"/>
          </p:cNvPicPr>
          <p:nvPr>
            <p:ph sz="half" idx="2"/>
          </p:nvPr>
        </p:nvPicPr>
        <p:blipFill>
          <a:blip r:embed="rId3" cstate="print"/>
          <a:srcRect/>
          <a:stretch>
            <a:fillRect/>
          </a:stretch>
        </p:blipFill>
        <p:spPr>
          <a:xfrm>
            <a:off x="7599364" y="2362200"/>
            <a:ext cx="2244725" cy="2971800"/>
          </a:xfrm>
        </p:spPr>
      </p:pic>
      <p:sp>
        <p:nvSpPr>
          <p:cNvPr id="6" name="Slide Number Placeholder 5"/>
          <p:cNvSpPr>
            <a:spLocks noGrp="1"/>
          </p:cNvSpPr>
          <p:nvPr>
            <p:ph type="sldNum" sz="quarter" idx="12"/>
          </p:nvPr>
        </p:nvSpPr>
        <p:spPr/>
        <p:txBody>
          <a:bodyPr/>
          <a:lstStyle/>
          <a:p>
            <a:pPr>
              <a:defRPr/>
            </a:pPr>
            <a:fld id="{5D4D8674-BE9A-41E3-9169-1F3F3AC85684}" type="slidenum">
              <a:rPr lang="en-US"/>
              <a:pPr>
                <a:defRPr/>
              </a:pPr>
              <a:t>87</a:t>
            </a:fld>
            <a:endParaRPr lang="en-US" dirty="0"/>
          </a:p>
        </p:txBody>
      </p:sp>
      <p:sp>
        <p:nvSpPr>
          <p:cNvPr id="1837061" name="Text Box 5"/>
          <p:cNvSpPr txBox="1">
            <a:spLocks noChangeArrowheads="1"/>
          </p:cNvSpPr>
          <p:nvPr/>
        </p:nvSpPr>
        <p:spPr bwMode="auto">
          <a:xfrm>
            <a:off x="5775326" y="5908676"/>
            <a:ext cx="1501775" cy="461963"/>
          </a:xfrm>
          <a:prstGeom prst="rect">
            <a:avLst/>
          </a:prstGeom>
          <a:noFill/>
          <a:ln w="12699">
            <a:noFill/>
            <a:miter lim="800000"/>
            <a:headEnd type="none" w="sm" len="sm"/>
            <a:tailEnd type="none" w="sm" len="sm"/>
          </a:ln>
        </p:spPr>
        <p:txBody>
          <a:bodyPr wrap="none">
            <a:spAutoFit/>
          </a:bodyPr>
          <a:lstStyle/>
          <a:p>
            <a:r>
              <a:rPr lang="en-US" sz="2400" dirty="0"/>
              <a:t>July, 2013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49" name="Title 1"/>
          <p:cNvSpPr>
            <a:spLocks noGrp="1"/>
          </p:cNvSpPr>
          <p:nvPr>
            <p:ph type="title"/>
          </p:nvPr>
        </p:nvSpPr>
        <p:spPr>
          <a:xfrm>
            <a:off x="1447800" y="533400"/>
            <a:ext cx="9258300" cy="1143000"/>
          </a:xfrm>
        </p:spPr>
        <p:txBody>
          <a:bodyPr/>
          <a:lstStyle/>
          <a:p>
            <a:pPr eaLnBrk="1" hangingPunct="1"/>
            <a:r>
              <a:rPr lang="en-US" b="1" dirty="0"/>
              <a:t>Possible Vaccine – Clinical Trials</a:t>
            </a:r>
          </a:p>
        </p:txBody>
      </p:sp>
      <p:sp>
        <p:nvSpPr>
          <p:cNvPr id="1845250" name="Content Placeholder 2"/>
          <p:cNvSpPr>
            <a:spLocks noGrp="1"/>
          </p:cNvSpPr>
          <p:nvPr>
            <p:ph idx="1"/>
          </p:nvPr>
        </p:nvSpPr>
        <p:spPr/>
        <p:txBody>
          <a:bodyPr/>
          <a:lstStyle/>
          <a:p>
            <a:pPr marL="0" indent="0" eaLnBrk="1" hangingPunct="1">
              <a:buNone/>
            </a:pPr>
            <a:r>
              <a:rPr lang="en-US" sz="3200" dirty="0"/>
              <a:t> </a:t>
            </a:r>
          </a:p>
          <a:p>
            <a:pPr lvl="1" eaLnBrk="1" hangingPunct="1"/>
            <a:r>
              <a:rPr lang="en-US" sz="3200" dirty="0"/>
              <a:t> Gearing up once again</a:t>
            </a:r>
          </a:p>
          <a:p>
            <a:pPr lvl="2" eaLnBrk="1" hangingPunct="1"/>
            <a:r>
              <a:rPr lang="en-US" sz="3200" dirty="0"/>
              <a:t>DNA based vaccine  </a:t>
            </a:r>
          </a:p>
        </p:txBody>
      </p:sp>
      <p:sp>
        <p:nvSpPr>
          <p:cNvPr id="5" name="Slide Number Placeholder 4"/>
          <p:cNvSpPr>
            <a:spLocks noGrp="1"/>
          </p:cNvSpPr>
          <p:nvPr>
            <p:ph type="sldNum" sz="quarter" idx="12"/>
          </p:nvPr>
        </p:nvSpPr>
        <p:spPr/>
        <p:txBody>
          <a:bodyPr/>
          <a:lstStyle/>
          <a:p>
            <a:pPr>
              <a:defRPr/>
            </a:pPr>
            <a:fld id="{6398E3B9-16EA-4B6A-A69D-F5D34366D329}" type="slidenum">
              <a:rPr lang="en-US"/>
              <a:pPr>
                <a:defRPr/>
              </a:pPr>
              <a:t>88</a:t>
            </a:fld>
            <a:endParaRPr lang="en-US" dirty="0"/>
          </a:p>
        </p:txBody>
      </p:sp>
      <p:sp>
        <p:nvSpPr>
          <p:cNvPr id="1845252" name="TextBox 3"/>
          <p:cNvSpPr txBox="1">
            <a:spLocks noChangeArrowheads="1"/>
          </p:cNvSpPr>
          <p:nvPr/>
        </p:nvSpPr>
        <p:spPr bwMode="auto">
          <a:xfrm>
            <a:off x="1828800" y="6324600"/>
            <a:ext cx="6681788" cy="369888"/>
          </a:xfrm>
          <a:prstGeom prst="rect">
            <a:avLst/>
          </a:prstGeom>
          <a:noFill/>
          <a:ln w="9525">
            <a:noFill/>
            <a:miter lim="800000"/>
            <a:headEnd/>
            <a:tailEnd/>
          </a:ln>
        </p:spPr>
        <p:txBody>
          <a:bodyPr>
            <a:spAutoFit/>
          </a:bodyPr>
          <a:lstStyle/>
          <a:p>
            <a:r>
              <a:rPr lang="en-US" dirty="0"/>
              <a:t>Medical News Today – July, 2020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BC8C60-153D-95A8-A4B0-EC88C0C2C07D}"/>
              </a:ext>
            </a:extLst>
          </p:cNvPr>
          <p:cNvSpPr>
            <a:spLocks noGrp="1"/>
          </p:cNvSpPr>
          <p:nvPr>
            <p:ph type="ctrTitle"/>
          </p:nvPr>
        </p:nvSpPr>
        <p:spPr>
          <a:xfrm>
            <a:off x="1524000" y="1584683"/>
            <a:ext cx="9144000" cy="2551829"/>
          </a:xfrm>
        </p:spPr>
        <p:txBody>
          <a:bodyPr anchor="ctr">
            <a:normAutofit/>
          </a:bodyPr>
          <a:lstStyle/>
          <a:p>
            <a:r>
              <a:rPr lang="en-US" sz="6600"/>
              <a:t>HIV Post Exposure</a:t>
            </a:r>
          </a:p>
        </p:txBody>
      </p:sp>
      <p:sp>
        <p:nvSpPr>
          <p:cNvPr id="5" name="Subtitle 4">
            <a:extLst>
              <a:ext uri="{FF2B5EF4-FFF2-40B4-BE49-F238E27FC236}">
                <a16:creationId xmlns:a16="http://schemas.microsoft.com/office/drawing/2014/main" id="{D3DE31E6-397B-5CEC-1757-A5A3D4750680}"/>
              </a:ext>
            </a:extLst>
          </p:cNvPr>
          <p:cNvSpPr>
            <a:spLocks noGrp="1"/>
          </p:cNvSpPr>
          <p:nvPr>
            <p:ph type="subTitle" idx="1"/>
          </p:nvPr>
        </p:nvSpPr>
        <p:spPr>
          <a:xfrm>
            <a:off x="1524000" y="5160469"/>
            <a:ext cx="9144000" cy="1182135"/>
          </a:xfrm>
        </p:spPr>
        <p:txBody>
          <a:bodyPr anchor="ctr">
            <a:normAutofit/>
          </a:bodyPr>
          <a:lstStyle/>
          <a:p>
            <a:endParaRPr lang="en-US" sz="2800"/>
          </a:p>
        </p:txBody>
      </p:sp>
      <p:sp>
        <p:nvSpPr>
          <p:cNvPr id="2" name="Slide Number Placeholder 1">
            <a:extLst>
              <a:ext uri="{FF2B5EF4-FFF2-40B4-BE49-F238E27FC236}">
                <a16:creationId xmlns:a16="http://schemas.microsoft.com/office/drawing/2014/main" id="{9B7A7CAC-81B4-3152-F0C3-4BEF3F793712}"/>
              </a:ext>
            </a:extLst>
          </p:cNvPr>
          <p:cNvSpPr>
            <a:spLocks noGrp="1"/>
          </p:cNvSpPr>
          <p:nvPr>
            <p:ph type="sldNum" sz="quarter" idx="12"/>
          </p:nvPr>
        </p:nvSpPr>
        <p:spPr/>
        <p:txBody>
          <a:bodyPr/>
          <a:lstStyle/>
          <a:p>
            <a:fld id="{4EC85289-3FE1-4C3D-AACD-0B17DFE1C0EB}" type="slidenum">
              <a:rPr lang="en-US" smtClean="0"/>
              <a:t>89</a:t>
            </a:fld>
            <a:endParaRPr lang="en-US"/>
          </a:p>
        </p:txBody>
      </p:sp>
    </p:spTree>
    <p:extLst>
      <p:ext uri="{BB962C8B-B14F-4D97-AF65-F5344CB8AC3E}">
        <p14:creationId xmlns:p14="http://schemas.microsoft.com/office/powerpoint/2010/main" val="411606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8665" name="Rectangle 83866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1" name="Rectangle 2"/>
          <p:cNvSpPr>
            <a:spLocks noGrp="1" noChangeArrowheads="1"/>
          </p:cNvSpPr>
          <p:nvPr>
            <p:ph type="title"/>
          </p:nvPr>
        </p:nvSpPr>
        <p:spPr>
          <a:xfrm>
            <a:off x="793662" y="386930"/>
            <a:ext cx="10066122" cy="1298448"/>
          </a:xfrm>
        </p:spPr>
        <p:txBody>
          <a:bodyPr vert="horz" lIns="92075" tIns="46038" rIns="92075" bIns="46038" rtlCol="0" anchor="b">
            <a:normAutofit/>
          </a:bodyPr>
          <a:lstStyle/>
          <a:p>
            <a:pPr>
              <a:defRPr/>
            </a:pPr>
            <a:r>
              <a:rPr lang="en-US" sz="4800" b="1"/>
              <a:t> Players in Notification System</a:t>
            </a:r>
          </a:p>
        </p:txBody>
      </p:sp>
      <p:sp>
        <p:nvSpPr>
          <p:cNvPr id="838667" name="Rectangle 83866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669" name="Rectangle 83866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90" name="Rectangle 3"/>
          <p:cNvSpPr>
            <a:spLocks noGrp="1" noChangeArrowheads="1"/>
          </p:cNvSpPr>
          <p:nvPr>
            <p:ph idx="1"/>
          </p:nvPr>
        </p:nvSpPr>
        <p:spPr>
          <a:xfrm>
            <a:off x="793661" y="2599509"/>
            <a:ext cx="4530898" cy="3639450"/>
          </a:xfrm>
        </p:spPr>
        <p:txBody>
          <a:bodyPr vert="horz" lIns="92075" tIns="46038" rIns="92075" bIns="46038" rtlCol="0" anchor="ctr">
            <a:normAutofit/>
          </a:bodyPr>
          <a:lstStyle/>
          <a:p>
            <a:pPr marL="420624" indent="-384048">
              <a:buFont typeface="Wingdings 2"/>
              <a:buChar char=""/>
              <a:defRPr/>
            </a:pPr>
            <a:r>
              <a:rPr lang="en-US" sz="2400" dirty="0"/>
              <a:t>Exposed Responder</a:t>
            </a:r>
          </a:p>
          <a:p>
            <a:pPr marL="420624" indent="-384048">
              <a:buFont typeface="Wingdings 2"/>
              <a:buChar char=""/>
              <a:defRPr/>
            </a:pPr>
            <a:endParaRPr lang="en-US" sz="2400" dirty="0"/>
          </a:p>
          <a:p>
            <a:pPr marL="420624" indent="-384048">
              <a:buFont typeface="Wingdings 2"/>
              <a:buChar char=""/>
              <a:defRPr/>
            </a:pPr>
            <a:r>
              <a:rPr lang="en-US" sz="2400" dirty="0"/>
              <a:t>“Designated” Infection Control Officer (DICO)</a:t>
            </a:r>
          </a:p>
          <a:p>
            <a:pPr marL="36576" indent="0">
              <a:buNone/>
              <a:defRPr/>
            </a:pPr>
            <a:endParaRPr lang="en-US" sz="2400" dirty="0"/>
          </a:p>
          <a:p>
            <a:pPr marL="420624" indent="-384048">
              <a:buFont typeface="Wingdings 2"/>
              <a:buChar char=""/>
              <a:defRPr/>
            </a:pPr>
            <a:r>
              <a:rPr lang="en-US" sz="2400" dirty="0"/>
              <a:t>Health Care Facility Representative </a:t>
            </a:r>
          </a:p>
        </p:txBody>
      </p:sp>
      <p:pic>
        <p:nvPicPr>
          <p:cNvPr id="838660" name="Picture 1" descr="E:\FILES\PFILES\MSOFFICE\MEDIA\CNTCD1\ClipArt5\j0281714.wmf"/>
          <p:cNvPicPr>
            <a:picLocks noChangeAspect="1" noChangeArrowheads="1"/>
          </p:cNvPicPr>
          <p:nvPr/>
        </p:nvPicPr>
        <p:blipFill>
          <a:blip r:embed="rId3" cstate="print"/>
          <a:stretch>
            <a:fillRect/>
          </a:stretch>
        </p:blipFill>
        <p:spPr bwMode="auto">
          <a:xfrm>
            <a:off x="7602800" y="2484255"/>
            <a:ext cx="1767741" cy="3714244"/>
          </a:xfrm>
          <a:prstGeom prst="rect">
            <a:avLst/>
          </a:prstGeom>
          <a:noFill/>
        </p:spPr>
      </p:pic>
      <p:sp>
        <p:nvSpPr>
          <p:cNvPr id="838671" name="Rectangle 83867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610600" y="6492240"/>
            <a:ext cx="2743200" cy="365125"/>
          </a:xfrm>
        </p:spPr>
        <p:txBody>
          <a:bodyPr>
            <a:normAutofit/>
          </a:bodyPr>
          <a:lstStyle/>
          <a:p>
            <a:pPr>
              <a:spcAft>
                <a:spcPts val="600"/>
              </a:spcAft>
              <a:defRPr/>
            </a:pPr>
            <a:fld id="{1DE836B7-8CD7-4790-9C6D-545F75BF2D43}" type="slidenum">
              <a:rPr lang="en-US"/>
              <a:pPr>
                <a:spcAft>
                  <a:spcPts val="600"/>
                </a:spcAft>
                <a:defRPr/>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75272" name="Rectangle 167527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265" name="Rectangle 2"/>
          <p:cNvSpPr>
            <a:spLocks noGrp="1" noChangeArrowheads="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 - Waiver</a:t>
            </a:r>
          </a:p>
        </p:txBody>
      </p:sp>
      <p:sp>
        <p:nvSpPr>
          <p:cNvPr id="1675274" name="Rectangle 167527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276" name="Rectangle 167527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4547" name="Rectangle 3"/>
          <p:cNvSpPr>
            <a:spLocks noGrp="1" noChangeArrowheads="1"/>
          </p:cNvSpPr>
          <p:nvPr>
            <p:ph type="body" sz="half" idx="1"/>
          </p:nvPr>
        </p:nvSpPr>
        <p:spPr>
          <a:xfrm>
            <a:off x="793661" y="2305050"/>
            <a:ext cx="4530898" cy="3933909"/>
          </a:xfrm>
        </p:spPr>
        <p:txBody>
          <a:bodyPr vert="horz" lIns="91440" tIns="45720" rIns="91440" bIns="45720" rtlCol="0" anchor="ctr">
            <a:normAutofit/>
          </a:bodyPr>
          <a:lstStyle/>
          <a:p>
            <a:pPr marL="274320">
              <a:buClr>
                <a:schemeClr val="accent3"/>
              </a:buClr>
              <a:defRPr/>
            </a:pPr>
            <a:endParaRPr lang="en-US" sz="2000" dirty="0"/>
          </a:p>
          <a:p>
            <a:pPr marL="274320">
              <a:buClr>
                <a:schemeClr val="accent3"/>
              </a:buClr>
              <a:defRPr/>
            </a:pPr>
            <a:r>
              <a:rPr lang="en-US" sz="2000" dirty="0"/>
              <a:t>Health &amp; Human Services has issued a “waiver” for CLIA compliance</a:t>
            </a:r>
          </a:p>
          <a:p>
            <a:pPr marL="640080" lvl="1">
              <a:buClr>
                <a:schemeClr val="accent1">
                  <a:lumMod val="60000"/>
                  <a:lumOff val="40000"/>
                </a:schemeClr>
              </a:buClr>
              <a:defRPr/>
            </a:pPr>
            <a:r>
              <a:rPr lang="en-US" sz="2000" dirty="0"/>
              <a:t>OraQuick</a:t>
            </a:r>
          </a:p>
          <a:p>
            <a:pPr marL="640080" lvl="1">
              <a:buClr>
                <a:schemeClr val="accent1">
                  <a:lumMod val="60000"/>
                  <a:lumOff val="40000"/>
                </a:schemeClr>
              </a:buClr>
              <a:defRPr/>
            </a:pPr>
            <a:r>
              <a:rPr lang="en-US" sz="2000" dirty="0"/>
              <a:t>Uni-Gold</a:t>
            </a:r>
          </a:p>
          <a:p>
            <a:pPr marL="640080" lvl="1">
              <a:buClr>
                <a:schemeClr val="accent1">
                  <a:lumMod val="60000"/>
                  <a:lumOff val="40000"/>
                </a:schemeClr>
              </a:buClr>
              <a:defRPr/>
            </a:pPr>
            <a:r>
              <a:rPr lang="en-US" sz="2000" dirty="0"/>
              <a:t>Clearview</a:t>
            </a:r>
          </a:p>
          <a:p>
            <a:pPr marL="640080" lvl="1">
              <a:buClr>
                <a:schemeClr val="accent1">
                  <a:lumMod val="60000"/>
                  <a:lumOff val="40000"/>
                </a:schemeClr>
              </a:buClr>
              <a:defRPr/>
            </a:pPr>
            <a:r>
              <a:rPr lang="en-US" sz="2000" dirty="0"/>
              <a:t>Chembio</a:t>
            </a:r>
          </a:p>
          <a:p>
            <a:pPr marL="640080" lvl="1">
              <a:buClr>
                <a:schemeClr val="accent1">
                  <a:lumMod val="60000"/>
                  <a:lumOff val="40000"/>
                </a:schemeClr>
              </a:buClr>
              <a:defRPr/>
            </a:pPr>
            <a:r>
              <a:rPr lang="en-US" sz="2000" dirty="0"/>
              <a:t>INSTI</a:t>
            </a:r>
          </a:p>
          <a:p>
            <a:pPr marL="274320">
              <a:buClr>
                <a:schemeClr val="accent3"/>
              </a:buClr>
              <a:defRPr/>
            </a:pPr>
            <a:r>
              <a:rPr lang="en-US" sz="2000" dirty="0"/>
              <a:t>Ideal for small rural areas</a:t>
            </a:r>
          </a:p>
        </p:txBody>
      </p:sp>
      <p:pic>
        <p:nvPicPr>
          <p:cNvPr id="1675267" name="Picture 4" descr="oraquick_item"/>
          <p:cNvPicPr>
            <a:picLocks noGrp="1" noChangeAspect="1" noChangeArrowheads="1"/>
          </p:cNvPicPr>
          <p:nvPr>
            <p:ph sz="half" idx="2"/>
          </p:nvPr>
        </p:nvPicPr>
        <p:blipFill>
          <a:blip r:embed="rId3" cstate="print"/>
          <a:stretch>
            <a:fillRect/>
          </a:stretch>
        </p:blipFill>
        <p:spPr>
          <a:xfrm>
            <a:off x="6378586" y="2484255"/>
            <a:ext cx="4216168" cy="3714244"/>
          </a:xfrm>
          <a:prstGeom prst="rect">
            <a:avLst/>
          </a:prstGeom>
        </p:spPr>
      </p:pic>
      <p:sp>
        <p:nvSpPr>
          <p:cNvPr id="1675278" name="Rectangle 167527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A8001B49-7983-484F-9819-220A6C93E300}" type="slidenum">
              <a:rPr lang="en-US">
                <a:solidFill>
                  <a:schemeClr val="tx1">
                    <a:tint val="75000"/>
                  </a:schemeClr>
                </a:solidFill>
              </a:rPr>
              <a:pPr>
                <a:spcAft>
                  <a:spcPts val="600"/>
                </a:spcAft>
                <a:defRPr/>
              </a:pPr>
              <a:t>90</a:t>
            </a:fld>
            <a:endParaRPr lang="en-US">
              <a:solidFill>
                <a:schemeClr val="tx1">
                  <a:tint val="75000"/>
                </a:schemeClr>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A95C74-8E43-315F-1E3A-F305443FA1C2}"/>
              </a:ext>
            </a:extLst>
          </p:cNvPr>
          <p:cNvSpPr>
            <a:spLocks noGrp="1"/>
          </p:cNvSpPr>
          <p:nvPr>
            <p:ph type="ctrTitle"/>
          </p:nvPr>
        </p:nvSpPr>
        <p:spPr/>
        <p:txBody>
          <a:bodyPr/>
          <a:lstStyle/>
          <a:p>
            <a:r>
              <a:rPr lang="en-US" dirty="0"/>
              <a:t>Rapid Test is Positive – need viral load testing</a:t>
            </a:r>
          </a:p>
        </p:txBody>
      </p:sp>
      <p:sp>
        <p:nvSpPr>
          <p:cNvPr id="6" name="Subtitle 5">
            <a:extLst>
              <a:ext uri="{FF2B5EF4-FFF2-40B4-BE49-F238E27FC236}">
                <a16:creationId xmlns:a16="http://schemas.microsoft.com/office/drawing/2014/main" id="{6F9187C6-033F-02C8-7108-736E33D96CE6}"/>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600EE1A8-9335-B3A5-EE9C-D3C1554EEA1B}"/>
              </a:ext>
            </a:extLst>
          </p:cNvPr>
          <p:cNvSpPr>
            <a:spLocks noGrp="1"/>
          </p:cNvSpPr>
          <p:nvPr>
            <p:ph type="sldNum" sz="quarter" idx="12"/>
          </p:nvPr>
        </p:nvSpPr>
        <p:spPr/>
        <p:txBody>
          <a:bodyPr/>
          <a:lstStyle/>
          <a:p>
            <a:fld id="{4EC85289-3FE1-4C3D-AACD-0B17DFE1C0EB}" type="slidenum">
              <a:rPr lang="en-US" smtClean="0"/>
              <a:t>91</a:t>
            </a:fld>
            <a:endParaRPr lang="en-US"/>
          </a:p>
        </p:txBody>
      </p:sp>
    </p:spTree>
    <p:extLst>
      <p:ext uri="{BB962C8B-B14F-4D97-AF65-F5344CB8AC3E}">
        <p14:creationId xmlns:p14="http://schemas.microsoft.com/office/powerpoint/2010/main" val="30136139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vert="horz" lIns="92075" tIns="46038" rIns="92075" bIns="46038" rtlCol="0" anchor="ctr">
            <a:normAutofit/>
          </a:bodyPr>
          <a:lstStyle/>
          <a:p>
            <a:pPr>
              <a:defRPr/>
            </a:pPr>
            <a:r>
              <a:rPr lang="en-US" i="1" dirty="0"/>
              <a:t>Rapid HIV Testing Issues- Post Exposure</a:t>
            </a:r>
          </a:p>
        </p:txBody>
      </p:sp>
      <p:sp>
        <p:nvSpPr>
          <p:cNvPr id="474115" name="Rectangle 3"/>
          <p:cNvSpPr>
            <a:spLocks noGrp="1" noChangeArrowheads="1"/>
          </p:cNvSpPr>
          <p:nvPr>
            <p:ph idx="1"/>
          </p:nvPr>
        </p:nvSpPr>
        <p:spPr>
          <a:xfrm>
            <a:off x="2254251" y="2346326"/>
            <a:ext cx="8385175" cy="3749675"/>
          </a:xfrm>
        </p:spPr>
        <p:txBody>
          <a:bodyPr vert="horz" lIns="92075" tIns="46038" rIns="92075" bIns="46038" rtlCol="0">
            <a:normAutofit/>
          </a:bodyPr>
          <a:lstStyle/>
          <a:p>
            <a:pPr eaLnBrk="1" hangingPunct="1"/>
            <a:endParaRPr lang="en-US" dirty="0"/>
          </a:p>
          <a:p>
            <a:pPr eaLnBrk="1" hangingPunct="1"/>
            <a:r>
              <a:rPr lang="en-US" sz="3200" dirty="0"/>
              <a:t>If source patient is negative rapid test = NO further testing of the exposed health-care worker</a:t>
            </a:r>
          </a:p>
          <a:p>
            <a:pPr eaLnBrk="1" hangingPunct="1">
              <a:buFont typeface="Wingdings" pitchFamily="2" charset="2"/>
              <a:buNone/>
            </a:pPr>
            <a:endParaRPr lang="en-US" sz="3200" dirty="0"/>
          </a:p>
        </p:txBody>
      </p:sp>
      <p:sp>
        <p:nvSpPr>
          <p:cNvPr id="4" name="Slide Number Placeholder 3"/>
          <p:cNvSpPr>
            <a:spLocks noGrp="1"/>
          </p:cNvSpPr>
          <p:nvPr>
            <p:ph type="sldNum" sz="quarter" idx="12"/>
          </p:nvPr>
        </p:nvSpPr>
        <p:spPr/>
        <p:txBody>
          <a:bodyPr/>
          <a:lstStyle/>
          <a:p>
            <a:pPr>
              <a:defRPr/>
            </a:pPr>
            <a:fld id="{EE9A08C9-F29B-4AB1-AC3E-24A46032BFE2}" type="slidenum">
              <a:rPr lang="en-US"/>
              <a:pPr>
                <a:defRPr/>
              </a:pPr>
              <a:t>92</a:t>
            </a:fld>
            <a:endParaRPr lang="en-US" dirty="0"/>
          </a:p>
        </p:txBody>
      </p:sp>
      <p:sp>
        <p:nvSpPr>
          <p:cNvPr id="1685508" name="TextBox 1"/>
          <p:cNvSpPr txBox="1">
            <a:spLocks noChangeArrowheads="1"/>
          </p:cNvSpPr>
          <p:nvPr/>
        </p:nvSpPr>
        <p:spPr bwMode="auto">
          <a:xfrm>
            <a:off x="5562601" y="6324601"/>
            <a:ext cx="3246723" cy="461665"/>
          </a:xfrm>
          <a:prstGeom prst="rect">
            <a:avLst/>
          </a:prstGeom>
          <a:noFill/>
          <a:ln w="9525">
            <a:noFill/>
            <a:miter lim="800000"/>
            <a:headEnd/>
            <a:tailEnd/>
          </a:ln>
        </p:spPr>
        <p:txBody>
          <a:bodyPr wrap="none">
            <a:spAutoFit/>
          </a:bodyPr>
          <a:lstStyle/>
          <a:p>
            <a:r>
              <a:rPr lang="en-US" sz="2400" dirty="0"/>
              <a:t>CDC, 2001, 2005,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91657" name="Rectangle 169165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649" name="Rectangle 2"/>
          <p:cNvSpPr>
            <a:spLocks noGrp="1" noChangeArrowheads="1"/>
          </p:cNvSpPr>
          <p:nvPr>
            <p:ph type="title"/>
          </p:nvPr>
        </p:nvSpPr>
        <p:spPr>
          <a:xfrm>
            <a:off x="589560" y="856180"/>
            <a:ext cx="4560584" cy="1128068"/>
          </a:xfrm>
        </p:spPr>
        <p:txBody>
          <a:bodyPr anchor="ctr">
            <a:normAutofit/>
          </a:bodyPr>
          <a:lstStyle/>
          <a:p>
            <a:pPr eaLnBrk="1" hangingPunct="1"/>
            <a:r>
              <a:rPr lang="en-US" sz="4000"/>
              <a:t>Non Progressors</a:t>
            </a:r>
          </a:p>
        </p:txBody>
      </p:sp>
      <p:grpSp>
        <p:nvGrpSpPr>
          <p:cNvPr id="1691659" name="Group 169165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91660" name="Rectangle 16916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661" name="Rectangle 169166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1663" name="Rectangle 169166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650" name="Rectangle 3"/>
          <p:cNvSpPr>
            <a:spLocks noGrp="1" noChangeArrowheads="1"/>
          </p:cNvSpPr>
          <p:nvPr>
            <p:ph idx="1"/>
          </p:nvPr>
        </p:nvSpPr>
        <p:spPr>
          <a:xfrm>
            <a:off x="590719" y="2330505"/>
            <a:ext cx="4559425" cy="3979585"/>
          </a:xfrm>
        </p:spPr>
        <p:txBody>
          <a:bodyPr anchor="ctr">
            <a:normAutofit/>
          </a:bodyPr>
          <a:lstStyle/>
          <a:p>
            <a:pPr eaLnBrk="1" hangingPunct="1"/>
            <a:endParaRPr lang="en-US" sz="2000" dirty="0"/>
          </a:p>
          <a:p>
            <a:pPr eaLnBrk="1" hangingPunct="1"/>
            <a:r>
              <a:rPr lang="en-US" dirty="0"/>
              <a:t>Immune to HIV infection</a:t>
            </a:r>
          </a:p>
          <a:p>
            <a:pPr eaLnBrk="1" hangingPunct="1"/>
            <a:r>
              <a:rPr lang="en-US" dirty="0"/>
              <a:t>Protected by a mutated gene </a:t>
            </a:r>
          </a:p>
          <a:p>
            <a:pPr lvl="1" eaLnBrk="1" hangingPunct="1"/>
            <a:r>
              <a:rPr lang="en-US" sz="2800" dirty="0"/>
              <a:t>CCR5 –delta 32</a:t>
            </a:r>
          </a:p>
        </p:txBody>
      </p:sp>
      <p:sp>
        <p:nvSpPr>
          <p:cNvPr id="1691665" name="Rectangle 169166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1667" name="Rectangle 169166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1652" name="Picture 4" descr="08"/>
          <p:cNvPicPr>
            <a:picLocks noChangeAspect="1" noChangeArrowheads="1"/>
          </p:cNvPicPr>
          <p:nvPr/>
        </p:nvPicPr>
        <p:blipFill>
          <a:blip r:embed="rId3" cstate="print"/>
          <a:srcRect l="2970" r="6510" b="2"/>
          <a:stretch/>
        </p:blipFill>
        <p:spPr bwMode="auto">
          <a:xfrm>
            <a:off x="5977788" y="799352"/>
            <a:ext cx="5425410" cy="5259296"/>
          </a:xfrm>
          <a:prstGeom prst="rect">
            <a:avLst/>
          </a:prstGeom>
          <a:noFill/>
        </p:spPr>
      </p:pic>
      <p:sp>
        <p:nvSpPr>
          <p:cNvPr id="5" name="Slide Number Placeholder 4"/>
          <p:cNvSpPr>
            <a:spLocks noGrp="1"/>
          </p:cNvSpPr>
          <p:nvPr>
            <p:ph type="sldNum" sz="quarter" idx="12"/>
          </p:nvPr>
        </p:nvSpPr>
        <p:spPr>
          <a:xfrm>
            <a:off x="9385070" y="6492240"/>
            <a:ext cx="1055716" cy="365125"/>
          </a:xfrm>
        </p:spPr>
        <p:txBody>
          <a:bodyPr>
            <a:normAutofit/>
          </a:bodyPr>
          <a:lstStyle/>
          <a:p>
            <a:pPr>
              <a:spcAft>
                <a:spcPts val="600"/>
              </a:spcAft>
              <a:defRPr/>
            </a:pPr>
            <a:fld id="{BBF84C24-C4F9-4A8F-B458-622CB4A350E0}" type="slidenum">
              <a:rPr lang="en-US"/>
              <a:pPr>
                <a:spcAft>
                  <a:spcPts val="600"/>
                </a:spcAft>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A6E8AD2-6574-4119-B789-94BF58212567}"/>
              </a:ext>
            </a:extLst>
          </p:cNvPr>
          <p:cNvSpPr>
            <a:spLocks noGrp="1"/>
          </p:cNvSpPr>
          <p:nvPr>
            <p:ph type="title"/>
          </p:nvPr>
        </p:nvSpPr>
        <p:spPr>
          <a:xfrm>
            <a:off x="793662" y="386930"/>
            <a:ext cx="10066122" cy="1298448"/>
          </a:xfrm>
        </p:spPr>
        <p:txBody>
          <a:bodyPr anchor="b">
            <a:normAutofit/>
          </a:bodyPr>
          <a:lstStyle/>
          <a:p>
            <a:r>
              <a:rPr lang="en-US" sz="4800" b="1" dirty="0"/>
              <a:t>Biktarvy – One pill a day</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FB4F1BD-0DE7-4C80-8003-7115B59E318B}"/>
              </a:ext>
            </a:extLst>
          </p:cNvPr>
          <p:cNvSpPr>
            <a:spLocks noGrp="1"/>
          </p:cNvSpPr>
          <p:nvPr>
            <p:ph idx="1"/>
          </p:nvPr>
        </p:nvSpPr>
        <p:spPr>
          <a:xfrm>
            <a:off x="793661" y="2599509"/>
            <a:ext cx="4530898" cy="3639450"/>
          </a:xfrm>
        </p:spPr>
        <p:txBody>
          <a:bodyPr anchor="ctr">
            <a:normAutofit/>
          </a:bodyPr>
          <a:lstStyle/>
          <a:p>
            <a:r>
              <a:rPr lang="en-US" dirty="0"/>
              <a:t>Lowers viral load to undetectable in 8 – 24 weeks</a:t>
            </a:r>
          </a:p>
          <a:p>
            <a:endParaRPr lang="en-US" dirty="0"/>
          </a:p>
          <a:p>
            <a:r>
              <a:rPr lang="en-US" dirty="0"/>
              <a:t>Financial support available</a:t>
            </a:r>
          </a:p>
        </p:txBody>
      </p:sp>
      <p:pic>
        <p:nvPicPr>
          <p:cNvPr id="3" name="Picture 2" descr="A picture containing toiletry, skin cream&#10;&#10;Description automatically generated">
            <a:extLst>
              <a:ext uri="{FF2B5EF4-FFF2-40B4-BE49-F238E27FC236}">
                <a16:creationId xmlns:a16="http://schemas.microsoft.com/office/drawing/2014/main" id="{029E7F98-D0B1-4D68-8041-3200FF0AB970}"/>
              </a:ext>
            </a:extLst>
          </p:cNvPr>
          <p:cNvPicPr>
            <a:picLocks noChangeAspect="1"/>
          </p:cNvPicPr>
          <p:nvPr/>
        </p:nvPicPr>
        <p:blipFill>
          <a:blip r:embed="rId2">
            <a:extLst>
              <a:ext uri="{28A0092B-C50C-407E-A947-70E740481C1C}">
                <a14:useLocalDpi xmlns:a14="http://schemas.microsoft.com/office/drawing/2010/main" val="0"/>
              </a:ext>
            </a:extLst>
          </a:blip>
          <a:srcRect l="150" r="807" b="2"/>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F17EF7A-649E-9ED8-F303-68FFDCDBBD60}"/>
              </a:ext>
            </a:extLst>
          </p:cNvPr>
          <p:cNvSpPr>
            <a:spLocks noGrp="1"/>
          </p:cNvSpPr>
          <p:nvPr>
            <p:ph type="sldNum" sz="quarter" idx="12"/>
          </p:nvPr>
        </p:nvSpPr>
        <p:spPr/>
        <p:txBody>
          <a:bodyPr/>
          <a:lstStyle/>
          <a:p>
            <a:fld id="{4EC85289-3FE1-4C3D-AACD-0B17DFE1C0EB}" type="slidenum">
              <a:rPr lang="en-US" smtClean="0"/>
              <a:t>94</a:t>
            </a:fld>
            <a:endParaRPr lang="en-US"/>
          </a:p>
        </p:txBody>
      </p:sp>
    </p:spTree>
    <p:extLst>
      <p:ext uri="{BB962C8B-B14F-4D97-AF65-F5344CB8AC3E}">
        <p14:creationId xmlns:p14="http://schemas.microsoft.com/office/powerpoint/2010/main" val="37370752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1D35D9B-4E0E-4ECC-A22F-6D5A327442B7}"/>
              </a:ext>
            </a:extLst>
          </p:cNvPr>
          <p:cNvSpPr>
            <a:spLocks noGrp="1"/>
          </p:cNvSpPr>
          <p:nvPr>
            <p:ph type="ctrTitle"/>
          </p:nvPr>
        </p:nvSpPr>
        <p:spPr>
          <a:xfrm>
            <a:off x="599609" y="679731"/>
            <a:ext cx="4171994" cy="3736540"/>
          </a:xfrm>
        </p:spPr>
        <p:txBody>
          <a:bodyPr>
            <a:normAutofit/>
          </a:bodyPr>
          <a:lstStyle/>
          <a:p>
            <a:pPr algn="l"/>
            <a:r>
              <a:rPr lang="en-US" sz="5600"/>
              <a:t>No Viral Load = No Risk for Transmission</a:t>
            </a:r>
          </a:p>
        </p:txBody>
      </p:sp>
      <p:sp>
        <p:nvSpPr>
          <p:cNvPr id="6" name="Subtitle 5">
            <a:extLst>
              <a:ext uri="{FF2B5EF4-FFF2-40B4-BE49-F238E27FC236}">
                <a16:creationId xmlns:a16="http://schemas.microsoft.com/office/drawing/2014/main" id="{392C6742-8752-4DD8-B0CF-484150525C47}"/>
              </a:ext>
            </a:extLst>
          </p:cNvPr>
          <p:cNvSpPr>
            <a:spLocks noGrp="1"/>
          </p:cNvSpPr>
          <p:nvPr>
            <p:ph type="subTitle" idx="1"/>
          </p:nvPr>
        </p:nvSpPr>
        <p:spPr>
          <a:xfrm>
            <a:off x="599609" y="4685288"/>
            <a:ext cx="4171994" cy="1035781"/>
          </a:xfrm>
        </p:spPr>
        <p:txBody>
          <a:bodyPr>
            <a:normAutofit/>
          </a:bodyPr>
          <a:lstStyle/>
          <a:p>
            <a:pPr algn="l"/>
            <a:endParaRPr lang="en-US"/>
          </a:p>
        </p:txBody>
      </p:sp>
      <p:grpSp>
        <p:nvGrpSpPr>
          <p:cNvPr id="15"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2BBD5D8-DD12-1AB8-3D49-EDFD15AF0D48}"/>
              </a:ext>
            </a:extLst>
          </p:cNvPr>
          <p:cNvPicPr>
            <a:picLocks noChangeAspect="1"/>
          </p:cNvPicPr>
          <p:nvPr/>
        </p:nvPicPr>
        <p:blipFill rotWithShape="1">
          <a:blip r:embed="rId3"/>
          <a:srcRect l="18846" r="6154"/>
          <a:stretch/>
        </p:blipFill>
        <p:spPr>
          <a:xfrm>
            <a:off x="5640572" y="1270401"/>
            <a:ext cx="5608830" cy="4206622"/>
          </a:xfrm>
          <a:prstGeom prst="rect">
            <a:avLst/>
          </a:prstGeom>
        </p:spPr>
      </p:pic>
      <p:sp>
        <p:nvSpPr>
          <p:cNvPr id="4" name="Slide Number Placeholder 3">
            <a:extLst>
              <a:ext uri="{FF2B5EF4-FFF2-40B4-BE49-F238E27FC236}">
                <a16:creationId xmlns:a16="http://schemas.microsoft.com/office/drawing/2014/main" id="{A6FA1630-95F5-435C-A1FB-8BEE5FAF7F1D}"/>
              </a:ext>
            </a:extLst>
          </p:cNvPr>
          <p:cNvSpPr>
            <a:spLocks noGrp="1"/>
          </p:cNvSpPr>
          <p:nvPr>
            <p:ph type="sldNum" sz="quarter" idx="12"/>
          </p:nvPr>
        </p:nvSpPr>
        <p:spPr>
          <a:xfrm>
            <a:off x="8610600" y="6492240"/>
            <a:ext cx="2743200" cy="365125"/>
          </a:xfrm>
        </p:spPr>
        <p:txBody>
          <a:bodyPr>
            <a:normAutofit/>
          </a:bodyPr>
          <a:lstStyle/>
          <a:p>
            <a:pPr>
              <a:spcAft>
                <a:spcPts val="600"/>
              </a:spcAft>
            </a:pPr>
            <a:fld id="{1B2C1710-1AE5-4DD3-AACB-383F8471A628}" type="slidenum">
              <a:rPr lang="en-US"/>
              <a:pPr>
                <a:spcAft>
                  <a:spcPts val="600"/>
                </a:spcAft>
              </a:pPr>
              <a:t>95</a:t>
            </a:fld>
            <a:endParaRPr lang="en-US" dirty="0"/>
          </a:p>
        </p:txBody>
      </p:sp>
    </p:spTree>
    <p:extLst>
      <p:ext uri="{BB962C8B-B14F-4D97-AF65-F5344CB8AC3E}">
        <p14:creationId xmlns:p14="http://schemas.microsoft.com/office/powerpoint/2010/main" val="35215940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1" name="Title 1"/>
          <p:cNvSpPr>
            <a:spLocks noGrp="1"/>
          </p:cNvSpPr>
          <p:nvPr>
            <p:ph type="title"/>
          </p:nvPr>
        </p:nvSpPr>
        <p:spPr/>
        <p:txBody>
          <a:bodyPr/>
          <a:lstStyle/>
          <a:p>
            <a:pPr eaLnBrk="1" hangingPunct="1"/>
            <a:r>
              <a:rPr lang="en-US" dirty="0"/>
              <a:t>Source is Positive for HIV with Viral Load</a:t>
            </a:r>
          </a:p>
        </p:txBody>
      </p:sp>
      <p:sp>
        <p:nvSpPr>
          <p:cNvPr id="1710082" name="Content Placeholder 2"/>
          <p:cNvSpPr>
            <a:spLocks noGrp="1"/>
          </p:cNvSpPr>
          <p:nvPr>
            <p:ph idx="1"/>
          </p:nvPr>
        </p:nvSpPr>
        <p:spPr/>
        <p:txBody>
          <a:bodyPr/>
          <a:lstStyle/>
          <a:p>
            <a:pPr eaLnBrk="1" hangingPunct="1"/>
            <a:endParaRPr lang="en-US" dirty="0"/>
          </a:p>
          <a:p>
            <a:pPr eaLnBrk="1" hangingPunct="1"/>
            <a:r>
              <a:rPr lang="en-US" dirty="0"/>
              <a:t>Baseline employee</a:t>
            </a:r>
          </a:p>
          <a:p>
            <a:pPr eaLnBrk="1" hangingPunct="1"/>
            <a:endParaRPr lang="en-US" dirty="0"/>
          </a:p>
          <a:p>
            <a:pPr eaLnBrk="1" hangingPunct="1"/>
            <a:r>
              <a:rPr lang="en-US" dirty="0"/>
              <a:t>6 weeks later</a:t>
            </a:r>
          </a:p>
          <a:p>
            <a:pPr eaLnBrk="1" hangingPunct="1"/>
            <a:endParaRPr lang="en-US" dirty="0"/>
          </a:p>
          <a:p>
            <a:pPr eaLnBrk="1" hangingPunct="1"/>
            <a:r>
              <a:rPr lang="en-US" dirty="0"/>
              <a:t>4 months later </a:t>
            </a:r>
          </a:p>
          <a:p>
            <a:pPr lvl="1" eaLnBrk="1" hangingPunct="1"/>
            <a:r>
              <a:rPr lang="en-US" dirty="0"/>
              <a:t>(use rapid testing)</a:t>
            </a:r>
          </a:p>
        </p:txBody>
      </p:sp>
      <p:sp>
        <p:nvSpPr>
          <p:cNvPr id="4" name="Slide Number Placeholder 3"/>
          <p:cNvSpPr>
            <a:spLocks noGrp="1"/>
          </p:cNvSpPr>
          <p:nvPr>
            <p:ph type="sldNum" sz="quarter" idx="12"/>
          </p:nvPr>
        </p:nvSpPr>
        <p:spPr/>
        <p:txBody>
          <a:bodyPr/>
          <a:lstStyle/>
          <a:p>
            <a:pPr>
              <a:defRPr/>
            </a:pPr>
            <a:fld id="{C3E8FEB5-3CF2-483E-AE62-E0CD9489D72F}" type="slidenum">
              <a:rPr lang="en-US"/>
              <a:pPr>
                <a:defRPr/>
              </a:pPr>
              <a:t>96</a:t>
            </a:fld>
            <a:endParaRPr lang="en-US" dirty="0"/>
          </a:p>
        </p:txBody>
      </p:sp>
      <p:sp>
        <p:nvSpPr>
          <p:cNvPr id="1710084" name="TextBox 4"/>
          <p:cNvSpPr txBox="1">
            <a:spLocks noChangeArrowheads="1"/>
          </p:cNvSpPr>
          <p:nvPr/>
        </p:nvSpPr>
        <p:spPr bwMode="auto">
          <a:xfrm>
            <a:off x="5334001" y="6172201"/>
            <a:ext cx="2384307" cy="461665"/>
          </a:xfrm>
          <a:prstGeom prst="rect">
            <a:avLst/>
          </a:prstGeom>
          <a:noFill/>
          <a:ln w="9525">
            <a:noFill/>
            <a:miter lim="800000"/>
            <a:headEnd/>
            <a:tailEnd/>
          </a:ln>
        </p:spPr>
        <p:txBody>
          <a:bodyPr wrap="none">
            <a:spAutoFit/>
          </a:bodyPr>
          <a:lstStyle/>
          <a:p>
            <a:r>
              <a:rPr lang="en-US" sz="2400" dirty="0"/>
              <a:t>CDC, Sept. 2013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24" name="Rectangle 2"/>
          <p:cNvSpPr>
            <a:spLocks noGrp="1" noChangeArrowheads="1"/>
          </p:cNvSpPr>
          <p:nvPr>
            <p:ph type="title"/>
          </p:nvPr>
        </p:nvSpPr>
        <p:spPr/>
        <p:txBody>
          <a:bodyPr/>
          <a:lstStyle/>
          <a:p>
            <a:pPr eaLnBrk="1" hangingPunct="1"/>
            <a:r>
              <a:rPr lang="en-US" dirty="0"/>
              <a:t>PEP for HIV Exposure</a:t>
            </a:r>
          </a:p>
        </p:txBody>
      </p:sp>
      <p:sp>
        <p:nvSpPr>
          <p:cNvPr id="61725" name="Rectangle 3"/>
          <p:cNvSpPr>
            <a:spLocks noGrp="1" noChangeArrowheads="1"/>
          </p:cNvSpPr>
          <p:nvPr>
            <p:ph idx="1"/>
          </p:nvPr>
        </p:nvSpPr>
        <p:spPr/>
        <p:txBody>
          <a:bodyPr/>
          <a:lstStyle/>
          <a:p>
            <a:pPr eaLnBrk="1" hangingPunct="1"/>
            <a:r>
              <a:rPr lang="en-US" dirty="0"/>
              <a:t>Never automatic</a:t>
            </a:r>
          </a:p>
          <a:p>
            <a:pPr eaLnBrk="1" hangingPunct="1"/>
            <a:r>
              <a:rPr lang="en-US" sz="3200" dirty="0"/>
              <a:t>Must be available at all times</a:t>
            </a:r>
          </a:p>
          <a:p>
            <a:pPr eaLnBrk="1" hangingPunct="1"/>
            <a:r>
              <a:rPr lang="en-US" sz="3200" dirty="0">
                <a:solidFill>
                  <a:srgbClr val="FFC000"/>
                </a:solidFill>
              </a:rPr>
              <a:t>Start within 72 hours if appropriate</a:t>
            </a:r>
          </a:p>
          <a:p>
            <a:pPr eaLnBrk="1" hangingPunct="1"/>
            <a:r>
              <a:rPr lang="en-US" sz="3200" dirty="0"/>
              <a:t>No out of pocket expense for employee</a:t>
            </a:r>
          </a:p>
        </p:txBody>
      </p:sp>
      <p:sp>
        <p:nvSpPr>
          <p:cNvPr id="5" name="Slide Number Placeholder 4"/>
          <p:cNvSpPr>
            <a:spLocks noGrp="1"/>
          </p:cNvSpPr>
          <p:nvPr>
            <p:ph type="sldNum" sz="quarter" idx="12"/>
          </p:nvPr>
        </p:nvSpPr>
        <p:spPr/>
        <p:txBody>
          <a:bodyPr/>
          <a:lstStyle/>
          <a:p>
            <a:pPr>
              <a:defRPr/>
            </a:pPr>
            <a:fld id="{BFF8CDB3-A1AA-4E26-AFE7-247CC6A11413}" type="slidenum">
              <a:rPr lang="en-US"/>
              <a:pPr>
                <a:defRPr/>
              </a:pPr>
              <a:t>97</a:t>
            </a:fld>
            <a:endParaRPr lang="en-US" dirty="0"/>
          </a:p>
        </p:txBody>
      </p:sp>
      <p:graphicFrame>
        <p:nvGraphicFramePr>
          <p:cNvPr id="61723" name="Object 283"/>
          <p:cNvGraphicFramePr>
            <a:graphicFrameLocks noChangeAspect="1"/>
          </p:cNvGraphicFramePr>
          <p:nvPr/>
        </p:nvGraphicFramePr>
        <p:xfrm>
          <a:off x="8229600" y="4114800"/>
          <a:ext cx="1900238" cy="1887538"/>
        </p:xfrm>
        <a:graphic>
          <a:graphicData uri="http://schemas.openxmlformats.org/presentationml/2006/ole">
            <mc:AlternateContent xmlns:mc="http://schemas.openxmlformats.org/markup-compatibility/2006">
              <mc:Choice xmlns:v="urn:schemas-microsoft-com:vml" Requires="v">
                <p:oleObj name="Clip" r:id="rId3" imgW="1504188" imgH="1641348" progId="">
                  <p:embed/>
                </p:oleObj>
              </mc:Choice>
              <mc:Fallback>
                <p:oleObj name="Clip" r:id="rId3" imgW="1504188" imgH="1641348" progId="">
                  <p:embed/>
                  <p:pic>
                    <p:nvPicPr>
                      <p:cNvPr id="61723" name="Object 2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4114800"/>
                        <a:ext cx="1900238" cy="188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7" name="Title 1"/>
          <p:cNvSpPr>
            <a:spLocks noGrp="1"/>
          </p:cNvSpPr>
          <p:nvPr>
            <p:ph type="title"/>
          </p:nvPr>
        </p:nvSpPr>
        <p:spPr/>
        <p:txBody>
          <a:bodyPr/>
          <a:lstStyle/>
          <a:p>
            <a:pPr eaLnBrk="1" hangingPunct="1"/>
            <a:r>
              <a:rPr lang="en-US" dirty="0"/>
              <a:t>Update 2013</a:t>
            </a:r>
          </a:p>
        </p:txBody>
      </p:sp>
      <p:sp>
        <p:nvSpPr>
          <p:cNvPr id="3" name="Content Placeholder 2"/>
          <p:cNvSpPr>
            <a:spLocks noGrp="1"/>
          </p:cNvSpPr>
          <p:nvPr>
            <p:ph idx="1"/>
          </p:nvPr>
        </p:nvSpPr>
        <p:spPr/>
        <p:txBody>
          <a:bodyPr>
            <a:normAutofit/>
          </a:bodyPr>
          <a:lstStyle/>
          <a:p>
            <a:pPr marL="420624" indent="-384048">
              <a:buFont typeface="Wingdings 2"/>
              <a:buChar char=""/>
              <a:defRPr/>
            </a:pPr>
            <a:endParaRPr lang="en-US" dirty="0"/>
          </a:p>
          <a:p>
            <a:pPr marL="420624" indent="-384048">
              <a:buFont typeface="Wingdings 2"/>
              <a:buChar char=""/>
              <a:defRPr/>
            </a:pPr>
            <a:r>
              <a:rPr lang="en-US" dirty="0"/>
              <a:t>“HCP exposure to HIV occur outside of occupational health clinic hours of operation and at sites at which occupational health services are unavailable, and initial exposure management is often overseen by emergency physicians or other providers who are not experts in the treatment of HIV infection or the use of antiretroviral medications”</a:t>
            </a:r>
          </a:p>
          <a:p>
            <a:pPr marL="420624" indent="-384048">
              <a:buFont typeface="Wingdings 2"/>
              <a:buChar char=""/>
              <a:defRPr/>
            </a:pPr>
            <a:r>
              <a:rPr lang="en-US" dirty="0"/>
              <a:t>“thus, recommend clear protocols using the PEPline”</a:t>
            </a:r>
          </a:p>
        </p:txBody>
      </p:sp>
      <p:sp>
        <p:nvSpPr>
          <p:cNvPr id="4" name="Slide Number Placeholder 3"/>
          <p:cNvSpPr>
            <a:spLocks noGrp="1"/>
          </p:cNvSpPr>
          <p:nvPr>
            <p:ph type="sldNum" sz="quarter" idx="12"/>
          </p:nvPr>
        </p:nvSpPr>
        <p:spPr/>
        <p:txBody>
          <a:bodyPr/>
          <a:lstStyle/>
          <a:p>
            <a:pPr>
              <a:defRPr/>
            </a:pPr>
            <a:fld id="{8262A924-729D-493B-A349-BFEA2F350534}" type="slidenum">
              <a:rPr lang="en-US"/>
              <a:pPr>
                <a:defRPr/>
              </a:pPr>
              <a:t>98</a:t>
            </a:fld>
            <a:endParaRPr lang="en-US" dirty="0"/>
          </a:p>
        </p:txBody>
      </p:sp>
      <p:sp>
        <p:nvSpPr>
          <p:cNvPr id="1744900" name="TextBox 4"/>
          <p:cNvSpPr txBox="1">
            <a:spLocks noChangeArrowheads="1"/>
          </p:cNvSpPr>
          <p:nvPr/>
        </p:nvSpPr>
        <p:spPr bwMode="auto">
          <a:xfrm>
            <a:off x="5486401" y="6400801"/>
            <a:ext cx="3298825" cy="461963"/>
          </a:xfrm>
          <a:prstGeom prst="rect">
            <a:avLst/>
          </a:prstGeom>
          <a:noFill/>
          <a:ln w="9525">
            <a:noFill/>
            <a:miter lim="800000"/>
            <a:headEnd/>
            <a:tailEnd/>
          </a:ln>
        </p:spPr>
        <p:txBody>
          <a:bodyPr wrap="none">
            <a:spAutoFit/>
          </a:bodyPr>
          <a:lstStyle/>
          <a:p>
            <a:r>
              <a:rPr lang="en-US" sz="2400" dirty="0"/>
              <a:t>CDC, PEP Update 2013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1" name="Rectangle 2"/>
          <p:cNvSpPr>
            <a:spLocks noGrp="1" noChangeArrowheads="1"/>
          </p:cNvSpPr>
          <p:nvPr>
            <p:ph type="title"/>
          </p:nvPr>
        </p:nvSpPr>
        <p:spPr/>
        <p:txBody>
          <a:bodyPr vert="horz" lIns="92075" tIns="46038" rIns="92075" bIns="46038" rtlCol="0" anchor="ctr">
            <a:normAutofit/>
          </a:bodyPr>
          <a:lstStyle/>
          <a:p>
            <a:pPr>
              <a:defRPr/>
            </a:pPr>
            <a:r>
              <a:rPr lang="en-US" sz="4800" dirty="0"/>
              <a:t>Post-Exposure Evaluation/Follow-up</a:t>
            </a:r>
          </a:p>
        </p:txBody>
      </p:sp>
      <p:sp>
        <p:nvSpPr>
          <p:cNvPr id="1228802" name="Rectangle 3"/>
          <p:cNvSpPr>
            <a:spLocks noGrp="1" noChangeArrowheads="1"/>
          </p:cNvSpPr>
          <p:nvPr>
            <p:ph idx="1"/>
          </p:nvPr>
        </p:nvSpPr>
        <p:spPr/>
        <p:txBody>
          <a:bodyPr vert="horz" lIns="92075" tIns="46038" rIns="92075" bIns="46038" rtlCol="0">
            <a:normAutofit/>
          </a:bodyPr>
          <a:lstStyle/>
          <a:p>
            <a:pPr marL="420624" indent="-384048">
              <a:buFont typeface="Wingdings 2"/>
              <a:buChar char=""/>
              <a:defRPr/>
            </a:pPr>
            <a:endParaRPr lang="en-US" dirty="0"/>
          </a:p>
          <a:p>
            <a:pPr marL="420624" indent="-384048">
              <a:buFont typeface="Wingdings 2"/>
              <a:buChar char=""/>
              <a:defRPr/>
            </a:pPr>
            <a:r>
              <a:rPr lang="en-US" dirty="0"/>
              <a:t>Employer must provide confidential medical evaluation and follow-up following exposure incident</a:t>
            </a:r>
          </a:p>
          <a:p>
            <a:pPr marL="0" indent="0">
              <a:buNone/>
              <a:defRPr/>
            </a:pPr>
            <a:endParaRPr lang="en-US" dirty="0"/>
          </a:p>
          <a:p>
            <a:pPr marL="420624" indent="-384048">
              <a:buFont typeface="Wingdings 2"/>
              <a:buChar char=""/>
              <a:defRPr/>
            </a:pPr>
            <a:r>
              <a:rPr lang="en-US" dirty="0">
                <a:solidFill>
                  <a:srgbClr val="FFC000"/>
                </a:solidFill>
              </a:rPr>
              <a:t>Baseline testing </a:t>
            </a:r>
            <a:r>
              <a:rPr lang="en-US" dirty="0"/>
              <a:t>if PEP is to be started</a:t>
            </a:r>
          </a:p>
          <a:p>
            <a:pPr marL="722376" lvl="1" indent="-274320">
              <a:buFont typeface="Wingdings 2"/>
              <a:buChar char=""/>
              <a:defRPr/>
            </a:pPr>
            <a:r>
              <a:rPr lang="en-US" sz="2800" dirty="0"/>
              <a:t>CBC, liver function, pregnancy test, kidney function, etc.</a:t>
            </a:r>
          </a:p>
          <a:p>
            <a:pPr marL="722376" lvl="1" indent="-274320">
              <a:buFont typeface="Wingdings 2"/>
              <a:buChar char=""/>
              <a:defRPr/>
            </a:pPr>
            <a:r>
              <a:rPr lang="en-US" sz="2800" dirty="0"/>
              <a:t>Repeat every 2 weeks</a:t>
            </a:r>
          </a:p>
        </p:txBody>
      </p:sp>
      <p:sp>
        <p:nvSpPr>
          <p:cNvPr id="4" name="Slide Number Placeholder 3"/>
          <p:cNvSpPr>
            <a:spLocks noGrp="1"/>
          </p:cNvSpPr>
          <p:nvPr>
            <p:ph type="sldNum" sz="quarter" idx="12"/>
          </p:nvPr>
        </p:nvSpPr>
        <p:spPr/>
        <p:txBody>
          <a:bodyPr/>
          <a:lstStyle/>
          <a:p>
            <a:pPr>
              <a:defRPr/>
            </a:pPr>
            <a:fld id="{828A1B6E-6DB1-4288-BB9A-6A8626FA077A}" type="slidenum">
              <a:rPr lang="en-US"/>
              <a:pPr>
                <a:defRPr/>
              </a:pPr>
              <a:t>99</a:t>
            </a:fld>
            <a:endParaRPr lang="en-US" dirty="0"/>
          </a:p>
        </p:txBody>
      </p:sp>
      <p:sp>
        <p:nvSpPr>
          <p:cNvPr id="1717252" name="TextBox 1"/>
          <p:cNvSpPr txBox="1">
            <a:spLocks noChangeArrowheads="1"/>
          </p:cNvSpPr>
          <p:nvPr/>
        </p:nvSpPr>
        <p:spPr bwMode="auto">
          <a:xfrm>
            <a:off x="7010401" y="6248401"/>
            <a:ext cx="1656223" cy="461665"/>
          </a:xfrm>
          <a:prstGeom prst="rect">
            <a:avLst/>
          </a:prstGeom>
          <a:noFill/>
          <a:ln w="9525">
            <a:noFill/>
            <a:miter lim="800000"/>
            <a:headEnd/>
            <a:tailEnd/>
          </a:ln>
        </p:spPr>
        <p:txBody>
          <a:bodyPr wrap="none">
            <a:spAutoFit/>
          </a:bodyPr>
          <a:lstStyle/>
          <a:p>
            <a:r>
              <a:rPr lang="en-US" sz="2400" dirty="0"/>
              <a:t>2005, 2013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B71287DEDBE14F872056C1102C8379" ma:contentTypeVersion="13" ma:contentTypeDescription="Create a new document." ma:contentTypeScope="" ma:versionID="25d8d497b4e42728d09798301ddbfb4a">
  <xsd:schema xmlns:xsd="http://www.w3.org/2001/XMLSchema" xmlns:xs="http://www.w3.org/2001/XMLSchema" xmlns:p="http://schemas.microsoft.com/office/2006/metadata/properties" xmlns:ns2="27f65624-f5d6-4148-97de-7f38e2941c39" xmlns:ns3="f7bbb020-95e3-4a15-94aa-8bcbd5e9f427" targetNamespace="http://schemas.microsoft.com/office/2006/metadata/properties" ma:root="true" ma:fieldsID="0ce88f6d6e02bfef9fbd567d6c457273" ns2:_="" ns3:_="">
    <xsd:import namespace="27f65624-f5d6-4148-97de-7f38e2941c39"/>
    <xsd:import namespace="f7bbb020-95e3-4a15-94aa-8bcbd5e9f4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65624-f5d6-4148-97de-7f38e2941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bbb020-95e3-4a15-94aa-8bcbd5e9f42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81a8941-2266-4182-a6bc-54c8dda00810}" ma:internalName="TaxCatchAll" ma:showField="CatchAllData" ma:web="f7bbb020-95e3-4a15-94aa-8bcbd5e9f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f65624-f5d6-4148-97de-7f38e2941c39">
      <Terms xmlns="http://schemas.microsoft.com/office/infopath/2007/PartnerControls"/>
    </lcf76f155ced4ddcb4097134ff3c332f>
    <TaxCatchAll xmlns="f7bbb020-95e3-4a15-94aa-8bcbd5e9f427" xsi:nil="true"/>
  </documentManagement>
</p:properties>
</file>

<file path=customXml/itemProps1.xml><?xml version="1.0" encoding="utf-8"?>
<ds:datastoreItem xmlns:ds="http://schemas.openxmlformats.org/officeDocument/2006/customXml" ds:itemID="{CB4A2BD8-C819-479B-85D9-884FF54F58A7}"/>
</file>

<file path=customXml/itemProps2.xml><?xml version="1.0" encoding="utf-8"?>
<ds:datastoreItem xmlns:ds="http://schemas.openxmlformats.org/officeDocument/2006/customXml" ds:itemID="{307F6C4C-5C67-401A-8D33-EF05142EBA79}"/>
</file>

<file path=customXml/itemProps3.xml><?xml version="1.0" encoding="utf-8"?>
<ds:datastoreItem xmlns:ds="http://schemas.openxmlformats.org/officeDocument/2006/customXml" ds:itemID="{C6409EA1-347A-4EE2-AEB1-2465A266E045}"/>
</file>

<file path=docProps/app.xml><?xml version="1.0" encoding="utf-8"?>
<Properties xmlns="http://schemas.openxmlformats.org/officeDocument/2006/extended-properties" xmlns:vt="http://schemas.openxmlformats.org/officeDocument/2006/docPropsVTypes">
  <TotalTime>7309</TotalTime>
  <Words>5276</Words>
  <Application>Microsoft Office PowerPoint</Application>
  <PresentationFormat>Widescreen</PresentationFormat>
  <Paragraphs>1204</Paragraphs>
  <Slides>149</Slides>
  <Notes>66</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3</vt:i4>
      </vt:variant>
      <vt:variant>
        <vt:lpstr>Slide Titles</vt:lpstr>
      </vt:variant>
      <vt:variant>
        <vt:i4>149</vt:i4>
      </vt:variant>
    </vt:vector>
  </HeadingPairs>
  <TitlesOfParts>
    <vt:vector size="166" baseType="lpstr">
      <vt:lpstr>Aptos</vt:lpstr>
      <vt:lpstr>Aptos Display</vt:lpstr>
      <vt:lpstr>Arial</vt:lpstr>
      <vt:lpstr>Calibri</vt:lpstr>
      <vt:lpstr>Calibri Light</vt:lpstr>
      <vt:lpstr>Courier New</vt:lpstr>
      <vt:lpstr>Nunito</vt:lpstr>
      <vt:lpstr>Open Sans</vt:lpstr>
      <vt:lpstr>Roboto</vt:lpstr>
      <vt:lpstr>Times New Roman</vt:lpstr>
      <vt:lpstr>Wingdings</vt:lpstr>
      <vt:lpstr>Wingdings 2</vt:lpstr>
      <vt:lpstr>Office Theme</vt:lpstr>
      <vt:lpstr>1_Office Theme</vt:lpstr>
      <vt:lpstr>SmartDraw</vt:lpstr>
      <vt:lpstr>Clip</vt:lpstr>
      <vt:lpstr>Organization Chart</vt:lpstr>
      <vt:lpstr>What You Need to Know About Proper Post Exposure Follow UP</vt:lpstr>
      <vt:lpstr>Objectives</vt:lpstr>
      <vt:lpstr>Federal Laws</vt:lpstr>
      <vt:lpstr>Medical Facility Role/Responsibility</vt:lpstr>
      <vt:lpstr>Department Responsibilities</vt:lpstr>
      <vt:lpstr>Department Responsibility</vt:lpstr>
      <vt:lpstr> Department Responsibility -Offer vaccines/Testing </vt:lpstr>
      <vt:lpstr>Ryan White Law</vt:lpstr>
      <vt:lpstr> Players in Notification System</vt:lpstr>
      <vt:lpstr>Communication Process</vt:lpstr>
      <vt:lpstr>Believe you sustained an exposure</vt:lpstr>
      <vt:lpstr>Bloodborne Exposure</vt:lpstr>
      <vt:lpstr>PowerPoint Presentation</vt:lpstr>
      <vt:lpstr> Procedure – Airborne/Droplet </vt:lpstr>
      <vt:lpstr>Airborne/Droplet Exposure</vt:lpstr>
      <vt:lpstr>OSHA – Federal Law</vt:lpstr>
      <vt:lpstr>Comparison Chart</vt:lpstr>
      <vt:lpstr>OSHA – Enforcement CDC Guidelines</vt:lpstr>
      <vt:lpstr>General Duty Clause – Section 5</vt:lpstr>
      <vt:lpstr>DICO Responsibility</vt:lpstr>
      <vt:lpstr>Selection of the Medica Care Provider</vt:lpstr>
      <vt:lpstr>Selection of medical care provider Work with Administration</vt:lpstr>
      <vt:lpstr>Emergency Department</vt:lpstr>
      <vt:lpstr>Average Cost for ED Use - 2024</vt:lpstr>
      <vt:lpstr>Occupational Medicine</vt:lpstr>
      <vt:lpstr>Infectious Disease MD</vt:lpstr>
      <vt:lpstr>Why Selection is Important</vt:lpstr>
      <vt:lpstr>Post Exposure Follow – Up </vt:lpstr>
      <vt:lpstr>Counseling Post Exposure</vt:lpstr>
      <vt:lpstr>Cipro - Contraindications</vt:lpstr>
      <vt:lpstr>State Law – HIV testing</vt:lpstr>
      <vt:lpstr>Patient Consent to Testing</vt:lpstr>
      <vt:lpstr>DICO Availability</vt:lpstr>
      <vt:lpstr>Designated Officer &amp; Back Up</vt:lpstr>
      <vt:lpstr>Defining Exposure</vt:lpstr>
      <vt:lpstr>Bloodborne Exposure</vt:lpstr>
      <vt:lpstr>Bloodborne Exposure</vt:lpstr>
      <vt:lpstr>OPIM</vt:lpstr>
      <vt:lpstr>No Risk Body Fluids-HIV,HBV,HCV</vt:lpstr>
      <vt:lpstr>Saliva – Protective Properties</vt:lpstr>
      <vt:lpstr>BBP &amp; Human Bites</vt:lpstr>
      <vt:lpstr>Splashes with body fluids is thought to be near zero even if the fluids are overtly bloody </vt:lpstr>
      <vt:lpstr>Risk Statistics</vt:lpstr>
      <vt:lpstr>Exposure Event</vt:lpstr>
      <vt:lpstr>Exposure Event</vt:lpstr>
      <vt:lpstr>Define Exposure Airborne/Droplet</vt:lpstr>
      <vt:lpstr>Airborne/Droplet Exposure</vt:lpstr>
      <vt:lpstr>Exposure Does NOT mean You Are Infected !</vt:lpstr>
      <vt:lpstr>Let’s Explain Why</vt:lpstr>
      <vt:lpstr>Incubation Period</vt:lpstr>
      <vt:lpstr>You do not need to go off duty!</vt:lpstr>
      <vt:lpstr>Formula for Infection</vt:lpstr>
      <vt:lpstr>Organism</vt:lpstr>
      <vt:lpstr>Dose</vt:lpstr>
      <vt:lpstr>Virulence</vt:lpstr>
      <vt:lpstr>Example - Virulence</vt:lpstr>
      <vt:lpstr>Mode of Entry</vt:lpstr>
      <vt:lpstr>Host Resistance</vt:lpstr>
      <vt:lpstr>Remember</vt:lpstr>
      <vt:lpstr>Why Isn’t this Absolute?</vt:lpstr>
      <vt:lpstr>Body’s Natural Defenses - Skin</vt:lpstr>
      <vt:lpstr>Normal Flora</vt:lpstr>
      <vt:lpstr>Body’s Natural Defenses - Conjunctiva</vt:lpstr>
      <vt:lpstr>Body’s Natural Defenses -  Lungs</vt:lpstr>
      <vt:lpstr>Body’s Natural Defenses - Gastrointestinal Tract</vt:lpstr>
      <vt:lpstr>Body’s Natural Defenses - Chemical Protection</vt:lpstr>
      <vt:lpstr>Immune System</vt:lpstr>
      <vt:lpstr>Chain of Infection</vt:lpstr>
      <vt:lpstr>Block Mode of Entry</vt:lpstr>
      <vt:lpstr>PowerPoint Presentation</vt:lpstr>
      <vt:lpstr>Exposure Control Plan</vt:lpstr>
      <vt:lpstr>Ryan White Disease List </vt:lpstr>
      <vt:lpstr>Disease List Cont.</vt:lpstr>
      <vt:lpstr>Bloodborne Pathogen Exposures</vt:lpstr>
      <vt:lpstr>Source Patient Testing</vt:lpstr>
      <vt:lpstr>Hepatitis B </vt:lpstr>
      <vt:lpstr>Non-Vaccinated or Incompletely vaccinated - Employee</vt:lpstr>
      <vt:lpstr>Post Exposure Protocol – Known Responder</vt:lpstr>
      <vt:lpstr>Post-exposure Known  Non-Responder to Initial Series (3 doses) – Give Heplisav-B</vt:lpstr>
      <vt:lpstr>New Vaccine – Heplisav-B</vt:lpstr>
      <vt:lpstr>Post-exposure HBV Vaccine Response Unknown</vt:lpstr>
      <vt:lpstr>Currently no rapid test for Hepatitis B</vt:lpstr>
      <vt:lpstr>Hepatitis C</vt:lpstr>
      <vt:lpstr> Rapid HCV Test – New One Step</vt:lpstr>
      <vt:lpstr>Incubation Period - HCV</vt:lpstr>
      <vt:lpstr>PowerPoint Presentation</vt:lpstr>
      <vt:lpstr>Hepatitis C – Early Treatment</vt:lpstr>
      <vt:lpstr>Possible Vaccine – Clinical Trials</vt:lpstr>
      <vt:lpstr>HIV Post Exposure</vt:lpstr>
      <vt:lpstr> - Waiver</vt:lpstr>
      <vt:lpstr>Rapid Test is Positive – need viral load testing</vt:lpstr>
      <vt:lpstr>Rapid HIV Testing Issues- Post Exposure</vt:lpstr>
      <vt:lpstr>Non Progressors</vt:lpstr>
      <vt:lpstr>Biktarvy – One pill a day</vt:lpstr>
      <vt:lpstr>No Viral Load = No Risk for Transmission</vt:lpstr>
      <vt:lpstr>Source is Positive for HIV with Viral Load</vt:lpstr>
      <vt:lpstr>PEP for HIV Exposure</vt:lpstr>
      <vt:lpstr>Update 2013</vt:lpstr>
      <vt:lpstr>Post-Exposure Evaluation/Follow-up</vt:lpstr>
      <vt:lpstr>Syphilis Post Exposure</vt:lpstr>
      <vt:lpstr>New Rapid Tests - Syphilis</vt:lpstr>
      <vt:lpstr>Post - Exposure Syphilis</vt:lpstr>
      <vt:lpstr>References for Syphilis Testing</vt:lpstr>
      <vt:lpstr>Airborne/Droplet Post Exposure</vt:lpstr>
      <vt:lpstr>Exposure Chickenpox</vt:lpstr>
      <vt:lpstr>HCPs &amp; Varicella (Chickenpox) </vt:lpstr>
      <vt:lpstr>Chickenpox Vaccine</vt:lpstr>
      <vt:lpstr>Characteristics of Exposure - TB</vt:lpstr>
      <vt:lpstr>Newer - Faster</vt:lpstr>
      <vt:lpstr>Vehicle Built In Protections</vt:lpstr>
      <vt:lpstr>CDC Statement on Respirators in EMS - Tuberculosis</vt:lpstr>
      <vt:lpstr>TB Post Exposure</vt:lpstr>
      <vt:lpstr>Exposure - Measles</vt:lpstr>
      <vt:lpstr>Measlesa</vt:lpstr>
      <vt:lpstr>Measles - Rubeola</vt:lpstr>
      <vt:lpstr>Work Restriction Post Exposure</vt:lpstr>
      <vt:lpstr>Droplet Transmitted Diseases</vt:lpstr>
      <vt:lpstr>Transmission – Droplet Diseases</vt:lpstr>
      <vt:lpstr>Mumps</vt:lpstr>
      <vt:lpstr>Exposed HCP with Presumptive evidence of Immunity</vt:lpstr>
      <vt:lpstr>Exposed healthcare personnel without adequate presumptive evidence of immunity</vt:lpstr>
      <vt:lpstr>Mumps</vt:lpstr>
      <vt:lpstr>Complications - Mumps</vt:lpstr>
      <vt:lpstr>Rubella</vt:lpstr>
      <vt:lpstr>Rubella</vt:lpstr>
      <vt:lpstr>Rubella</vt:lpstr>
      <vt:lpstr>Post Exposure – No Treatment Available</vt:lpstr>
      <vt:lpstr>Meningitis</vt:lpstr>
      <vt:lpstr>Meningitis</vt:lpstr>
      <vt:lpstr>Meningitis</vt:lpstr>
      <vt:lpstr>Meningitis</vt:lpstr>
      <vt:lpstr>Meningitis</vt:lpstr>
      <vt:lpstr>Cipro - Contraindications</vt:lpstr>
      <vt:lpstr>Substitute -</vt:lpstr>
      <vt:lpstr>Pertussis</vt:lpstr>
      <vt:lpstr>Incubation Period</vt:lpstr>
      <vt:lpstr>Exposure</vt:lpstr>
      <vt:lpstr>Post Exposure Primary Choice</vt:lpstr>
      <vt:lpstr>Novel Coronavirus ( COVID-19)</vt:lpstr>
      <vt:lpstr>Mode of Transmission</vt:lpstr>
      <vt:lpstr>COVID- Update –  CDC, Dec. 23, 2021    Omicron    Incubation period:  4 – 5 days  </vt:lpstr>
      <vt:lpstr>Prevention</vt:lpstr>
      <vt:lpstr>New Vaccine - Bivalent</vt:lpstr>
      <vt:lpstr>COVID-19 Work Restriction Guidelines – 2022/23</vt:lpstr>
      <vt:lpstr>COVID-19 Work Restriction - Recommended</vt:lpstr>
      <vt:lpstr>Important</vt:lpstr>
      <vt:lpstr>Your Role -</vt:lpstr>
      <vt:lpstr>Questions &amp;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KATHERINE WEST</dc:creator>
  <cp:lastModifiedBy>KATHERINE WEST</cp:lastModifiedBy>
  <cp:revision>3</cp:revision>
  <dcterms:created xsi:type="dcterms:W3CDTF">2025-02-15T17:42:52Z</dcterms:created>
  <dcterms:modified xsi:type="dcterms:W3CDTF">2025-03-19T21:22:40Z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0x01010028B71287DEDBE14F872056C1102C8379</vt:lpwstr>
  </property>
</Properties>
</file>