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70"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729"/>
    <a:srgbClr val="6D9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2EC37-EF8D-7F10-4535-2702858FF06D}" v="52" dt="2025-03-12T01:25:37.189"/>
    <p1510:client id="{6D1F5D81-B6B0-010F-FCF1-EA47C4B4DA9D}" v="7" dt="2025-03-11T20:25:40.655"/>
    <p1510:client id="{A83EE735-FE02-06C9-0E7D-7C62125291D9}" v="282" dt="2025-03-11T19:47:42.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E66F21-25A7-4E85-BB44-39DE1851D6E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192365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66F21-25A7-4E85-BB44-39DE1851D6E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354863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66F21-25A7-4E85-BB44-39DE1851D6E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87748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66F21-25A7-4E85-BB44-39DE1851D6E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537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66F21-25A7-4E85-BB44-39DE1851D6E8}"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94050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E66F21-25A7-4E85-BB44-39DE1851D6E8}"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220023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E66F21-25A7-4E85-BB44-39DE1851D6E8}"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131665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E66F21-25A7-4E85-BB44-39DE1851D6E8}"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415521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66F21-25A7-4E85-BB44-39DE1851D6E8}"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220021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E66F21-25A7-4E85-BB44-39DE1851D6E8}"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241649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E66F21-25A7-4E85-BB44-39DE1851D6E8}"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2BB7A-AAAA-4627-B054-304B6D8AD13C}" type="slidenum">
              <a:rPr lang="en-US" smtClean="0"/>
              <a:t>‹#›</a:t>
            </a:fld>
            <a:endParaRPr lang="en-US"/>
          </a:p>
        </p:txBody>
      </p:sp>
    </p:spTree>
    <p:extLst>
      <p:ext uri="{BB962C8B-B14F-4D97-AF65-F5344CB8AC3E}">
        <p14:creationId xmlns:p14="http://schemas.microsoft.com/office/powerpoint/2010/main" val="199893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66F21-25A7-4E85-BB44-39DE1851D6E8}"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2BB7A-AAAA-4627-B054-304B6D8AD13C}" type="slidenum">
              <a:rPr lang="en-US" smtClean="0"/>
              <a:t>‹#›</a:t>
            </a:fld>
            <a:endParaRPr lang="en-US"/>
          </a:p>
        </p:txBody>
      </p:sp>
    </p:spTree>
    <p:extLst>
      <p:ext uri="{BB962C8B-B14F-4D97-AF65-F5344CB8AC3E}">
        <p14:creationId xmlns:p14="http://schemas.microsoft.com/office/powerpoint/2010/main" val="1435034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ndiangamingtradeshow.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062C-6E42-3699-D70A-72905BDBFB38}"/>
              </a:ext>
            </a:extLst>
          </p:cNvPr>
          <p:cNvSpPr/>
          <p:nvPr/>
        </p:nvSpPr>
        <p:spPr>
          <a:xfrm>
            <a:off x="-1" y="3117"/>
            <a:ext cx="12192000" cy="525468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8E70D-A31F-EF7F-0ADB-8B57357B4191}"/>
              </a:ext>
            </a:extLst>
          </p:cNvPr>
          <p:cNvSpPr>
            <a:spLocks noGrp="1"/>
          </p:cNvSpPr>
          <p:nvPr>
            <p:ph type="ctrTitle"/>
          </p:nvPr>
        </p:nvSpPr>
        <p:spPr/>
        <p:txBody>
          <a:bodyPr/>
          <a:lstStyle/>
          <a:p>
            <a:r>
              <a:rPr lang="en-US" b="1" dirty="0">
                <a:solidFill>
                  <a:schemeClr val="bg1"/>
                </a:solidFill>
              </a:rPr>
              <a:t>Indian Gaming Tradeshow &amp; Convention 2024</a:t>
            </a:r>
          </a:p>
        </p:txBody>
      </p:sp>
      <p:sp>
        <p:nvSpPr>
          <p:cNvPr id="3" name="Subtitle 2">
            <a:extLst>
              <a:ext uri="{FF2B5EF4-FFF2-40B4-BE49-F238E27FC236}">
                <a16:creationId xmlns:a16="http://schemas.microsoft.com/office/drawing/2014/main" id="{4AE9D360-E041-DF0F-A9B0-93E3F23F2BA4}"/>
              </a:ext>
            </a:extLst>
          </p:cNvPr>
          <p:cNvSpPr>
            <a:spLocks noGrp="1"/>
          </p:cNvSpPr>
          <p:nvPr>
            <p:ph type="subTitle" idx="1"/>
          </p:nvPr>
        </p:nvSpPr>
        <p:spPr>
          <a:xfrm>
            <a:off x="9554817" y="5835482"/>
            <a:ext cx="2226365" cy="592472"/>
          </a:xfrm>
        </p:spPr>
        <p:txBody>
          <a:bodyPr>
            <a:normAutofit fontScale="92500"/>
          </a:bodyPr>
          <a:lstStyle/>
          <a:p>
            <a:r>
              <a:rPr lang="en-US" sz="1600" dirty="0">
                <a:hlinkClick r:id="rId2"/>
              </a:rPr>
              <a:t>Indian Gaming Tradeshow &amp; Convention 2025</a:t>
            </a:r>
            <a:endParaRPr lang="en-US" sz="2000" dirty="0"/>
          </a:p>
        </p:txBody>
      </p:sp>
      <p:pic>
        <p:nvPicPr>
          <p:cNvPr id="5" name="Picture 14" descr="FDIC 2020">
            <a:extLst>
              <a:ext uri="{FF2B5EF4-FFF2-40B4-BE49-F238E27FC236}">
                <a16:creationId xmlns:a16="http://schemas.microsoft.com/office/drawing/2014/main" id="{CF3E5F61-4759-7544-B690-1B132E30CF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262"/>
          <a:stretch/>
        </p:blipFill>
        <p:spPr bwMode="auto">
          <a:xfrm>
            <a:off x="522438" y="5580196"/>
            <a:ext cx="1554506" cy="9272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oster of a city&#10;&#10;AI-generated content may be incorrect.">
            <a:extLst>
              <a:ext uri="{FF2B5EF4-FFF2-40B4-BE49-F238E27FC236}">
                <a16:creationId xmlns:a16="http://schemas.microsoft.com/office/drawing/2014/main" id="{2E5AFA5B-0118-4698-63C2-D07A9FA63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12192000" cy="5156201"/>
          </a:xfrm>
          <a:prstGeom prst="rect">
            <a:avLst/>
          </a:prstGeom>
        </p:spPr>
      </p:pic>
    </p:spTree>
    <p:extLst>
      <p:ext uri="{BB962C8B-B14F-4D97-AF65-F5344CB8AC3E}">
        <p14:creationId xmlns:p14="http://schemas.microsoft.com/office/powerpoint/2010/main" val="203586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B3FB494-FB01-762B-C52E-B96344196DFA}"/>
              </a:ext>
            </a:extLst>
          </p:cNvPr>
          <p:cNvSpPr txBox="1">
            <a:spLocks noGrp="1"/>
          </p:cNvSpPr>
          <p:nvPr>
            <p:ph type="title"/>
          </p:nvPr>
        </p:nvSpPr>
        <p:spPr>
          <a:xfrm>
            <a:off x="0" y="275673"/>
            <a:ext cx="10515600"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br>
              <a:rPr lang="en-US" sz="2800" dirty="0">
                <a:latin typeface="Gadugi"/>
                <a:ea typeface="Gadugi"/>
              </a:rPr>
            </a:br>
            <a:r>
              <a:rPr lang="en-US" sz="2800" dirty="0">
                <a:latin typeface="Gadugi"/>
                <a:ea typeface="Gadugi"/>
              </a:rPr>
              <a:t>MY TEAM | </a:t>
            </a:r>
            <a:r>
              <a:rPr lang="en-US" sz="2800" i="1" dirty="0">
                <a:latin typeface="Gadugi"/>
                <a:ea typeface="Gadugi"/>
              </a:rPr>
              <a:t>Web Platform  &amp; Exhibitors only</a:t>
            </a:r>
            <a:endParaRPr lang="en-US" sz="1800" i="1" dirty="0">
              <a:latin typeface="Gadugi"/>
              <a:ea typeface="Gadugi"/>
            </a:endParaRPr>
          </a:p>
        </p:txBody>
      </p:sp>
      <p:sp>
        <p:nvSpPr>
          <p:cNvPr id="5" name="Rectangle 4">
            <a:extLst>
              <a:ext uri="{FF2B5EF4-FFF2-40B4-BE49-F238E27FC236}">
                <a16:creationId xmlns:a16="http://schemas.microsoft.com/office/drawing/2014/main" id="{4555CDE5-8AD9-34E8-BC01-2300DE36AB36}"/>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7879E71E-BF69-9B34-BD44-8EF4104DD218}"/>
              </a:ext>
            </a:extLst>
          </p:cNvPr>
          <p:cNvSpPr>
            <a:spLocks noGrp="1"/>
          </p:cNvSpPr>
          <p:nvPr>
            <p:ph idx="1"/>
          </p:nvPr>
        </p:nvSpPr>
        <p:spPr>
          <a:xfrm>
            <a:off x="0" y="1409335"/>
            <a:ext cx="12192000" cy="2526224"/>
          </a:xfrm>
        </p:spPr>
        <p:txBody>
          <a:bodyPr vert="horz" lIns="91440" tIns="45720" rIns="91440" bIns="45720" rtlCol="0" anchor="t">
            <a:noAutofit/>
          </a:bodyPr>
          <a:lstStyle/>
          <a:p>
            <a:pPr lvl="1">
              <a:lnSpc>
                <a:spcPct val="150000"/>
              </a:lnSpc>
            </a:pPr>
            <a:r>
              <a:rPr lang="en-US" sz="1400" dirty="0">
                <a:latin typeface="Gadugi"/>
                <a:ea typeface="Gadugi"/>
              </a:rPr>
              <a:t>As an exhibiting company, you and your team have access to a dashboard accessible via the web platform (top-right).  From here, you can manage meetings for your Team Members, view your Inbound Leads, and Export the Contacts for your entire Team.  </a:t>
            </a:r>
            <a:endParaRPr lang="en-US" sz="1400" dirty="0">
              <a:latin typeface="Gadugi" panose="020B0502040204020203" pitchFamily="34" charset="0"/>
              <a:ea typeface="Gadugi" panose="020B0502040204020203" pitchFamily="34" charset="0"/>
            </a:endParaRPr>
          </a:p>
          <a:p>
            <a:pPr lvl="1">
              <a:lnSpc>
                <a:spcPct val="150000"/>
              </a:lnSpc>
            </a:pPr>
            <a:r>
              <a:rPr lang="en-US" sz="1400" dirty="0">
                <a:latin typeface="Gadugi"/>
                <a:ea typeface="Gadugi"/>
              </a:rPr>
              <a:t>The first person to sign in via the web platform will create your Team and become the Admin for the Team. </a:t>
            </a:r>
          </a:p>
          <a:p>
            <a:pPr lvl="1">
              <a:lnSpc>
                <a:spcPct val="150000"/>
              </a:lnSpc>
            </a:pPr>
            <a:r>
              <a:rPr lang="en-US" sz="1400" dirty="0">
                <a:latin typeface="Gadugi"/>
                <a:ea typeface="+mn-lt"/>
                <a:cs typeface="+mn-lt"/>
              </a:rPr>
              <a:t>Each team member must have a unique email in order to access the mobile app – if the email is not unique, it must be updated in registration for them to gain access.</a:t>
            </a:r>
            <a:endParaRPr lang="en-US" sz="1400" dirty="0">
              <a:latin typeface="Gadugi"/>
              <a:ea typeface="Gadugi"/>
              <a:cs typeface="Calibri"/>
            </a:endParaRPr>
          </a:p>
          <a:p>
            <a:pPr lvl="1">
              <a:lnSpc>
                <a:spcPct val="150000"/>
              </a:lnSpc>
            </a:pPr>
            <a:r>
              <a:rPr lang="en-US" sz="1400" dirty="0">
                <a:latin typeface="Gadugi"/>
                <a:ea typeface="Gadugi"/>
                <a:cs typeface="Calibri"/>
              </a:rPr>
              <a:t>Please create your Team prior to arriving on-site to ensure all contacts will be included on your Team Export. </a:t>
            </a:r>
          </a:p>
          <a:p>
            <a:pPr lvl="1">
              <a:lnSpc>
                <a:spcPct val="150000"/>
              </a:lnSpc>
            </a:pPr>
            <a:endParaRPr lang="en-US" sz="1400" dirty="0">
              <a:latin typeface="Gadugi"/>
              <a:ea typeface="Gadugi"/>
            </a:endParaRPr>
          </a:p>
        </p:txBody>
      </p:sp>
      <p:pic>
        <p:nvPicPr>
          <p:cNvPr id="2" name="Picture 1" descr="A screenshot of a website&#10;&#10;AI-generated content may be incorrect.">
            <a:extLst>
              <a:ext uri="{FF2B5EF4-FFF2-40B4-BE49-F238E27FC236}">
                <a16:creationId xmlns:a16="http://schemas.microsoft.com/office/drawing/2014/main" id="{35FE904B-2AA0-DFF0-1377-C6023E692720}"/>
              </a:ext>
            </a:extLst>
          </p:cNvPr>
          <p:cNvPicPr>
            <a:picLocks noChangeAspect="1"/>
          </p:cNvPicPr>
          <p:nvPr/>
        </p:nvPicPr>
        <p:blipFill>
          <a:blip r:embed="rId2"/>
          <a:stretch>
            <a:fillRect/>
          </a:stretch>
        </p:blipFill>
        <p:spPr>
          <a:xfrm>
            <a:off x="1543539" y="3607549"/>
            <a:ext cx="8167077" cy="2856978"/>
          </a:xfrm>
          <a:prstGeom prst="rect">
            <a:avLst/>
          </a:prstGeom>
          <a:ln>
            <a:solidFill>
              <a:schemeClr val="tx1"/>
            </a:solidFill>
          </a:ln>
        </p:spPr>
      </p:pic>
      <p:sp>
        <p:nvSpPr>
          <p:cNvPr id="7" name="Oval 6">
            <a:extLst>
              <a:ext uri="{FF2B5EF4-FFF2-40B4-BE49-F238E27FC236}">
                <a16:creationId xmlns:a16="http://schemas.microsoft.com/office/drawing/2014/main" id="{FD83F076-C416-5E06-0649-A7C852920E25}"/>
              </a:ext>
            </a:extLst>
          </p:cNvPr>
          <p:cNvSpPr/>
          <p:nvPr/>
        </p:nvSpPr>
        <p:spPr>
          <a:xfrm>
            <a:off x="8483201" y="3579779"/>
            <a:ext cx="823452" cy="360517"/>
          </a:xfrm>
          <a:prstGeom prst="ellipse">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3518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22474FB-D9F0-CBB5-FD4E-B11C9F21753F}"/>
              </a:ext>
            </a:extLst>
          </p:cNvPr>
          <p:cNvSpPr txBox="1">
            <a:spLocks noGrp="1"/>
          </p:cNvSpPr>
          <p:nvPr>
            <p:ph type="title"/>
          </p:nvPr>
        </p:nvSpPr>
        <p:spPr>
          <a:xfrm>
            <a:off x="0" y="291296"/>
            <a:ext cx="1051560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INBOUND LEADS | </a:t>
            </a:r>
            <a:r>
              <a:rPr lang="en-US" sz="2800" i="1" dirty="0">
                <a:latin typeface="Gadugi" panose="020B0502040204020203" pitchFamily="34" charset="0"/>
                <a:ea typeface="Gadugi" panose="020B0502040204020203" pitchFamily="34" charset="0"/>
              </a:rPr>
              <a:t>Web Platform &amp; Exhibitors only</a:t>
            </a:r>
            <a:endParaRPr lang="en-US" sz="1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38458A6F-50A2-C4FE-084E-6BC04DAD03DD}"/>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39A11A96-C43D-B4DC-3085-551183E62236}"/>
              </a:ext>
            </a:extLst>
          </p:cNvPr>
          <p:cNvSpPr>
            <a:spLocks noGrp="1"/>
          </p:cNvSpPr>
          <p:nvPr>
            <p:ph idx="1"/>
          </p:nvPr>
        </p:nvSpPr>
        <p:spPr>
          <a:xfrm>
            <a:off x="0" y="1468969"/>
            <a:ext cx="12192000" cy="2526224"/>
          </a:xfrm>
        </p:spPr>
        <p:txBody>
          <a:bodyPr vert="horz" lIns="91440" tIns="45720" rIns="91440" bIns="45720" rtlCol="0" anchor="t">
            <a:noAutofit/>
          </a:bodyPr>
          <a:lstStyle/>
          <a:p>
            <a:pPr lvl="1">
              <a:lnSpc>
                <a:spcPct val="150000"/>
              </a:lnSpc>
            </a:pPr>
            <a:r>
              <a:rPr lang="en-US" sz="1400" dirty="0">
                <a:latin typeface="Gadugi"/>
                <a:ea typeface="Gadugi"/>
              </a:rPr>
              <a:t>As an exhibiting company, you can view interactions event attendees have made with you, your company, or your team members.  Click “</a:t>
            </a:r>
            <a:r>
              <a:rPr lang="en-US" sz="1400" b="1" dirty="0">
                <a:latin typeface="Gadugi"/>
                <a:ea typeface="Gadugi"/>
              </a:rPr>
              <a:t>My Team</a:t>
            </a:r>
            <a:r>
              <a:rPr lang="en-US" sz="1400" dirty="0">
                <a:latin typeface="Gadugi"/>
                <a:ea typeface="Gadugi"/>
              </a:rPr>
              <a:t>” at the top right of the home page, and then “</a:t>
            </a:r>
            <a:r>
              <a:rPr lang="en-US" sz="1400" b="1" dirty="0">
                <a:latin typeface="Gadugi"/>
                <a:ea typeface="Gadugi"/>
              </a:rPr>
              <a:t>Leads</a:t>
            </a:r>
            <a:r>
              <a:rPr lang="en-US" sz="1400" dirty="0">
                <a:latin typeface="Gadugi"/>
                <a:ea typeface="Gadugi"/>
              </a:rPr>
              <a:t>”.  </a:t>
            </a:r>
          </a:p>
        </p:txBody>
      </p:sp>
      <p:sp>
        <p:nvSpPr>
          <p:cNvPr id="7" name="TextBox 6">
            <a:extLst>
              <a:ext uri="{FF2B5EF4-FFF2-40B4-BE49-F238E27FC236}">
                <a16:creationId xmlns:a16="http://schemas.microsoft.com/office/drawing/2014/main" id="{B34E89B8-6DB7-FC12-A76A-D00C4D3ADE44}"/>
              </a:ext>
            </a:extLst>
          </p:cNvPr>
          <p:cNvSpPr txBox="1"/>
          <p:nvPr/>
        </p:nvSpPr>
        <p:spPr>
          <a:xfrm>
            <a:off x="611554" y="2548643"/>
            <a:ext cx="3615578" cy="2893100"/>
          </a:xfrm>
          <a:prstGeom prst="rect">
            <a:avLst/>
          </a:prstGeom>
          <a:noFill/>
          <a:ln>
            <a:solidFill>
              <a:srgbClr val="000635"/>
            </a:solidFill>
          </a:ln>
        </p:spPr>
        <p:txBody>
          <a:bodyPr wrap="square" lIns="91440" tIns="45720" rIns="91440" bIns="45720" rtlCol="0" anchor="t">
            <a:spAutoFit/>
          </a:bodyPr>
          <a:lstStyle/>
          <a:p>
            <a:pPr marL="285750" indent="-285750">
              <a:buFont typeface="Arial" panose="020B0604020202020204" pitchFamily="34" charset="0"/>
              <a:buChar char="•"/>
            </a:pPr>
            <a:r>
              <a:rPr lang="en-US" sz="1400" dirty="0">
                <a:latin typeface="Gadugi"/>
                <a:ea typeface="Gadugi"/>
              </a:rPr>
              <a:t>Event Participants that interact with you, your company, or your team members will appear in your “</a:t>
            </a:r>
            <a:r>
              <a:rPr lang="en-US" sz="1400" b="1" dirty="0">
                <a:latin typeface="Gadugi"/>
                <a:ea typeface="Gadugi"/>
              </a:rPr>
              <a:t>Leads</a:t>
            </a:r>
            <a:r>
              <a:rPr lang="en-US" sz="1400" dirty="0">
                <a:latin typeface="Gadugi"/>
                <a:ea typeface="Gadugi"/>
              </a:rPr>
              <a:t>”.  This includes:</a:t>
            </a:r>
          </a:p>
          <a:p>
            <a:pPr marL="742950" lvl="1" indent="-285750">
              <a:buFont typeface="Arial" panose="020B0604020202020204" pitchFamily="34" charset="0"/>
              <a:buChar char="•"/>
            </a:pPr>
            <a:r>
              <a:rPr lang="en-US" sz="1400" dirty="0">
                <a:latin typeface="Gadugi" panose="020B0502040204020203" pitchFamily="34" charset="0"/>
                <a:ea typeface="Gadugi" panose="020B0502040204020203" pitchFamily="34" charset="0"/>
              </a:rPr>
              <a:t>Profile Views</a:t>
            </a:r>
          </a:p>
          <a:p>
            <a:pPr marL="742950" lvl="1" indent="-285750">
              <a:buFont typeface="Arial" panose="020B0604020202020204" pitchFamily="34" charset="0"/>
              <a:buChar char="•"/>
            </a:pPr>
            <a:r>
              <a:rPr lang="en-US" sz="1400" dirty="0">
                <a:latin typeface="Gadugi" panose="020B0502040204020203" pitchFamily="34" charset="0"/>
                <a:ea typeface="Gadugi" panose="020B0502040204020203" pitchFamily="34" charset="0"/>
              </a:rPr>
              <a:t>Connections/Interests</a:t>
            </a:r>
          </a:p>
          <a:p>
            <a:pPr marL="742950" lvl="1" indent="-285750">
              <a:buFont typeface="Arial" panose="020B0604020202020204" pitchFamily="34" charset="0"/>
              <a:buChar char="•"/>
            </a:pPr>
            <a:r>
              <a:rPr lang="en-US" sz="1400" dirty="0">
                <a:latin typeface="Gadugi" panose="020B0502040204020203" pitchFamily="34" charset="0"/>
                <a:ea typeface="Gadugi" panose="020B0502040204020203" pitchFamily="34" charset="0"/>
              </a:rPr>
              <a:t>Meetings</a:t>
            </a:r>
          </a:p>
          <a:p>
            <a:pPr marL="285750" indent="-285750">
              <a:buFont typeface="Arial" panose="020B0604020202020204" pitchFamily="34" charset="0"/>
              <a:buChar char="•"/>
            </a:pPr>
            <a:r>
              <a:rPr lang="en-US" sz="1400" dirty="0">
                <a:latin typeface="Gadugi" panose="020B0502040204020203" pitchFamily="34" charset="0"/>
                <a:ea typeface="Gadugi" panose="020B0502040204020203" pitchFamily="34" charset="0"/>
              </a:rPr>
              <a:t>You can add “</a:t>
            </a:r>
            <a:r>
              <a:rPr lang="en-US" sz="1400" b="1" dirty="0">
                <a:latin typeface="Gadugi" panose="020B0502040204020203" pitchFamily="34" charset="0"/>
                <a:ea typeface="Gadugi" panose="020B0502040204020203" pitchFamily="34" charset="0"/>
              </a:rPr>
              <a:t>Lead Notes</a:t>
            </a:r>
            <a:r>
              <a:rPr lang="en-US" sz="1400" dirty="0">
                <a:latin typeface="Gadugi" panose="020B0502040204020203" pitchFamily="34" charset="0"/>
                <a:ea typeface="Gadugi" panose="020B0502040204020203" pitchFamily="34" charset="0"/>
              </a:rPr>
              <a:t>” for visibility across your team. </a:t>
            </a:r>
          </a:p>
          <a:p>
            <a:pPr marL="285750" indent="-285750">
              <a:buFont typeface="Arial" panose="020B0604020202020204" pitchFamily="34" charset="0"/>
              <a:buChar char="•"/>
            </a:pPr>
            <a:r>
              <a:rPr lang="en-US" sz="1400" b="1" dirty="0">
                <a:latin typeface="Gadugi"/>
                <a:ea typeface="Gadugi"/>
              </a:rPr>
              <a:t>Connections</a:t>
            </a:r>
            <a:r>
              <a:rPr lang="en-US" sz="1400" dirty="0">
                <a:latin typeface="Gadugi"/>
                <a:ea typeface="Gadugi"/>
              </a:rPr>
              <a:t> for your entire team can be exported via “</a:t>
            </a:r>
            <a:r>
              <a:rPr lang="en-US" sz="1400" b="1" dirty="0">
                <a:latin typeface="Gadugi"/>
                <a:ea typeface="Gadugi"/>
              </a:rPr>
              <a:t>Export</a:t>
            </a:r>
            <a:r>
              <a:rPr lang="en-US" sz="1400" dirty="0">
                <a:latin typeface="Gadugi"/>
                <a:ea typeface="Gadugi"/>
              </a:rPr>
              <a:t>”.  </a:t>
            </a:r>
            <a:r>
              <a:rPr lang="en-US" sz="1400" u="sng" dirty="0">
                <a:latin typeface="Gadugi"/>
                <a:ea typeface="Gadugi"/>
              </a:rPr>
              <a:t>If they allowed contact sharing, their contact details will appear in this export</a:t>
            </a:r>
            <a:r>
              <a:rPr lang="en-US" sz="1400" dirty="0">
                <a:latin typeface="Gadugi"/>
                <a:ea typeface="Gadugi"/>
              </a:rPr>
              <a:t>. </a:t>
            </a:r>
            <a:endParaRPr lang="en-US" sz="1400" dirty="0">
              <a:latin typeface="Gadugi" panose="020B0502040204020203" pitchFamily="34" charset="0"/>
              <a:ea typeface="Gadugi" panose="020B0502040204020203" pitchFamily="34" charset="0"/>
            </a:endParaRPr>
          </a:p>
        </p:txBody>
      </p:sp>
      <p:pic>
        <p:nvPicPr>
          <p:cNvPr id="2" name="Picture 1" descr="A screenshot of a website&#10;&#10;AI-generated content may be incorrect.">
            <a:extLst>
              <a:ext uri="{FF2B5EF4-FFF2-40B4-BE49-F238E27FC236}">
                <a16:creationId xmlns:a16="http://schemas.microsoft.com/office/drawing/2014/main" id="{F2C026F0-4811-79EF-DDA8-50520618DCAC}"/>
              </a:ext>
            </a:extLst>
          </p:cNvPr>
          <p:cNvPicPr>
            <a:picLocks noChangeAspect="1"/>
          </p:cNvPicPr>
          <p:nvPr/>
        </p:nvPicPr>
        <p:blipFill>
          <a:blip r:embed="rId2"/>
          <a:stretch>
            <a:fillRect/>
          </a:stretch>
        </p:blipFill>
        <p:spPr>
          <a:xfrm>
            <a:off x="4845539" y="2381566"/>
            <a:ext cx="6936154" cy="3550484"/>
          </a:xfrm>
          <a:prstGeom prst="rect">
            <a:avLst/>
          </a:prstGeom>
          <a:ln>
            <a:solidFill>
              <a:schemeClr val="tx1"/>
            </a:solidFill>
          </a:ln>
        </p:spPr>
      </p:pic>
    </p:spTree>
    <p:extLst>
      <p:ext uri="{BB962C8B-B14F-4D97-AF65-F5344CB8AC3E}">
        <p14:creationId xmlns:p14="http://schemas.microsoft.com/office/powerpoint/2010/main" val="18989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EDDB3F8-EDF6-689B-F3F8-5C6AED7CB5CF}"/>
              </a:ext>
            </a:extLst>
          </p:cNvPr>
          <p:cNvSpPr txBox="1">
            <a:spLocks noGrp="1"/>
          </p:cNvSpPr>
          <p:nvPr>
            <p:ph type="title"/>
          </p:nvPr>
        </p:nvSpPr>
        <p:spPr>
          <a:xfrm>
            <a:off x="0" y="355186"/>
            <a:ext cx="10515600"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br>
              <a:rPr lang="en-US" sz="2800" dirty="0">
                <a:latin typeface="Gadugi"/>
                <a:ea typeface="Gadugi"/>
              </a:rPr>
            </a:br>
            <a:r>
              <a:rPr lang="en-US" sz="2800" dirty="0">
                <a:latin typeface="Gadugi"/>
                <a:ea typeface="Gadugi"/>
              </a:rPr>
              <a:t>MEETINGS | </a:t>
            </a:r>
            <a:r>
              <a:rPr lang="en-US" sz="2800" i="1" dirty="0">
                <a:latin typeface="Gadugi"/>
                <a:ea typeface="Gadugi"/>
              </a:rPr>
              <a:t>Requesting on behalf of a Team Member </a:t>
            </a:r>
            <a:r>
              <a:rPr lang="en-US" sz="2800" dirty="0">
                <a:latin typeface="Gadugi"/>
                <a:ea typeface="Gadugi"/>
              </a:rPr>
              <a:t>|</a:t>
            </a:r>
            <a:r>
              <a:rPr lang="en-US" sz="2800" i="1" dirty="0">
                <a:latin typeface="Gadugi"/>
                <a:ea typeface="Gadugi"/>
              </a:rPr>
              <a:t> </a:t>
            </a:r>
            <a:r>
              <a:rPr lang="en-US" i="1" dirty="0">
                <a:latin typeface="Gadugi"/>
                <a:ea typeface="Gadugi"/>
              </a:rPr>
              <a:t>Web Platform &amp; Exhibitors only </a:t>
            </a:r>
            <a:endParaRPr lang="en-US"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1852B1B5-AE37-E9EA-FF35-AB6F2A6DCE73}"/>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C06277DD-E1A3-CF47-8578-134C6DC94B12}"/>
              </a:ext>
            </a:extLst>
          </p:cNvPr>
          <p:cNvSpPr>
            <a:spLocks noGrp="1"/>
          </p:cNvSpPr>
          <p:nvPr>
            <p:ph idx="1"/>
          </p:nvPr>
        </p:nvSpPr>
        <p:spPr>
          <a:xfrm>
            <a:off x="0" y="1680749"/>
            <a:ext cx="12192000" cy="2526224"/>
          </a:xfrm>
        </p:spPr>
        <p:txBody>
          <a:bodyPr vert="horz" lIns="91440" tIns="45720" rIns="91440" bIns="45720" rtlCol="0" anchor="t">
            <a:noAutofit/>
          </a:bodyPr>
          <a:lstStyle/>
          <a:p>
            <a:pPr lvl="1">
              <a:lnSpc>
                <a:spcPct val="150000"/>
              </a:lnSpc>
            </a:pPr>
            <a:r>
              <a:rPr lang="en-US" sz="1400" dirty="0">
                <a:latin typeface="Gadugi"/>
                <a:ea typeface="Gadugi"/>
              </a:rPr>
              <a:t>To request a meeting on behalf of one of your Team Members, navigate to "My Team" at the top right of the home page.  Then click "Create a Meeting".  Then indicate the Team Member to request the meeting on their behalf.  You can also navigate to the profile of who will receive the meeting request and click "View As" to change the person requesting the meeting to a Team Member.</a:t>
            </a:r>
            <a:endParaRPr lang="en-US" sz="1400" dirty="0">
              <a:latin typeface="Gadugi" panose="020B0502040204020203" pitchFamily="34" charset="0"/>
              <a:ea typeface="Gadugi" panose="020B0502040204020203" pitchFamily="34" charset="0"/>
            </a:endParaRPr>
          </a:p>
        </p:txBody>
      </p:sp>
      <p:pic>
        <p:nvPicPr>
          <p:cNvPr id="3" name="Picture 2" descr="A screenshot of a computer&#10;&#10;Description automatically generated">
            <a:extLst>
              <a:ext uri="{FF2B5EF4-FFF2-40B4-BE49-F238E27FC236}">
                <a16:creationId xmlns:a16="http://schemas.microsoft.com/office/drawing/2014/main" id="{295E9325-4BC8-FADF-1D13-886B14EEC182}"/>
              </a:ext>
            </a:extLst>
          </p:cNvPr>
          <p:cNvPicPr>
            <a:picLocks noChangeAspect="1"/>
          </p:cNvPicPr>
          <p:nvPr/>
        </p:nvPicPr>
        <p:blipFill rotWithShape="1">
          <a:blip r:embed="rId2">
            <a:extLst>
              <a:ext uri="{28A0092B-C50C-407E-A947-70E740481C1C}">
                <a14:useLocalDpi xmlns:a14="http://schemas.microsoft.com/office/drawing/2010/main" val="0"/>
              </a:ext>
            </a:extLst>
          </a:blip>
          <a:srcRect l="916" t="9926" r="3417" b="48296"/>
          <a:stretch/>
        </p:blipFill>
        <p:spPr>
          <a:xfrm>
            <a:off x="177800" y="3240875"/>
            <a:ext cx="7882835" cy="1936376"/>
          </a:xfrm>
          <a:prstGeom prst="rect">
            <a:avLst/>
          </a:prstGeom>
          <a:ln>
            <a:solidFill>
              <a:schemeClr val="tx1"/>
            </a:solidFill>
          </a:ln>
        </p:spPr>
      </p:pic>
      <p:pic>
        <p:nvPicPr>
          <p:cNvPr id="8" name="Picture 7" descr="A screenshot of a computer&#10;&#10;Description automatically generated">
            <a:extLst>
              <a:ext uri="{FF2B5EF4-FFF2-40B4-BE49-F238E27FC236}">
                <a16:creationId xmlns:a16="http://schemas.microsoft.com/office/drawing/2014/main" id="{2A974740-D5E4-44B3-C8D6-89D1C50072F8}"/>
              </a:ext>
            </a:extLst>
          </p:cNvPr>
          <p:cNvPicPr>
            <a:picLocks noChangeAspect="1"/>
          </p:cNvPicPr>
          <p:nvPr/>
        </p:nvPicPr>
        <p:blipFill rotWithShape="1">
          <a:blip r:embed="rId3">
            <a:extLst>
              <a:ext uri="{28A0092B-C50C-407E-A947-70E740481C1C}">
                <a14:useLocalDpi xmlns:a14="http://schemas.microsoft.com/office/drawing/2010/main" val="0"/>
              </a:ext>
            </a:extLst>
          </a:blip>
          <a:srcRect l="28417" t="12148" r="32427" b="9037"/>
          <a:stretch/>
        </p:blipFill>
        <p:spPr>
          <a:xfrm>
            <a:off x="8581977" y="2753139"/>
            <a:ext cx="3086867" cy="3495040"/>
          </a:xfrm>
          <a:prstGeom prst="rect">
            <a:avLst/>
          </a:prstGeom>
          <a:ln>
            <a:solidFill>
              <a:schemeClr val="tx1"/>
            </a:solidFill>
          </a:ln>
        </p:spPr>
      </p:pic>
    </p:spTree>
    <p:extLst>
      <p:ext uri="{BB962C8B-B14F-4D97-AF65-F5344CB8AC3E}">
        <p14:creationId xmlns:p14="http://schemas.microsoft.com/office/powerpoint/2010/main" val="20272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41484597-CB28-42C6-B579-3FDA06097006}"/>
              </a:ext>
            </a:extLst>
          </p:cNvPr>
          <p:cNvSpPr>
            <a:spLocks noGrp="1"/>
          </p:cNvSpPr>
          <p:nvPr>
            <p:ph idx="1"/>
          </p:nvPr>
        </p:nvSpPr>
        <p:spPr>
          <a:xfrm>
            <a:off x="0" y="1690688"/>
            <a:ext cx="12192000" cy="2526224"/>
          </a:xfrm>
        </p:spPr>
        <p:txBody>
          <a:bodyPr vert="horz" lIns="91440" tIns="45720" rIns="91440" bIns="45720" rtlCol="0" anchor="t">
            <a:noAutofit/>
          </a:bodyPr>
          <a:lstStyle/>
          <a:p>
            <a:pPr lvl="1">
              <a:lnSpc>
                <a:spcPct val="150000"/>
              </a:lnSpc>
            </a:pPr>
            <a:r>
              <a:rPr lang="en-US" sz="1400" dirty="0">
                <a:latin typeface="Gadugi"/>
                <a:ea typeface="Gadugi"/>
              </a:rPr>
              <a:t>To accept a meeting on behalf of one of your Team Members, navigate to "My Team" at the top right of the home page.  Then click "Pending" under "Filter By" on the left.  After clicking on the Meeting, you'll be directed to the organizers profile.  Then click "Accept".  Both parties will receive an email confirmation of the meeting.  </a:t>
            </a:r>
            <a:endParaRPr lang="en-US" sz="1400" dirty="0">
              <a:latin typeface="Gadugi"/>
              <a:ea typeface="Gadugi"/>
              <a:cs typeface="+mn-lt"/>
            </a:endParaRPr>
          </a:p>
        </p:txBody>
      </p:sp>
      <p:pic>
        <p:nvPicPr>
          <p:cNvPr id="1026" name="Picture 2" descr="Graphical user interface, application&#10;&#10;Description automatically generated">
            <a:extLst>
              <a:ext uri="{FF2B5EF4-FFF2-40B4-BE49-F238E27FC236}">
                <a16:creationId xmlns:a16="http://schemas.microsoft.com/office/drawing/2014/main" id="{94318F81-9AF9-C6CA-9BDD-6B7CE2BA7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331" y="2513031"/>
            <a:ext cx="2301129" cy="37470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a:extLst>
              <a:ext uri="{FF2B5EF4-FFF2-40B4-BE49-F238E27FC236}">
                <a16:creationId xmlns:a16="http://schemas.microsoft.com/office/drawing/2014/main" id="{CE37654B-D9FB-6277-2999-FBBEF2C54A1E}"/>
              </a:ext>
            </a:extLst>
          </p:cNvPr>
          <p:cNvSpPr txBox="1">
            <a:spLocks noGrp="1"/>
          </p:cNvSpPr>
          <p:nvPr>
            <p:ph type="title"/>
          </p:nvPr>
        </p:nvSpPr>
        <p:spPr>
          <a:xfrm>
            <a:off x="0" y="365125"/>
            <a:ext cx="10515600"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br>
              <a:rPr lang="en-US" sz="2800" dirty="0">
                <a:latin typeface="Gadugi"/>
                <a:ea typeface="Gadugi"/>
              </a:rPr>
            </a:br>
            <a:r>
              <a:rPr lang="en-US" sz="2800" dirty="0">
                <a:latin typeface="Gadugi"/>
                <a:ea typeface="Gadugi"/>
              </a:rPr>
              <a:t>MEETINGS | </a:t>
            </a:r>
            <a:r>
              <a:rPr lang="en-US" sz="2800" i="1" dirty="0">
                <a:latin typeface="Gadugi"/>
                <a:ea typeface="Gadugi"/>
              </a:rPr>
              <a:t>Accepting on behalf of a Team Member </a:t>
            </a:r>
            <a:r>
              <a:rPr lang="en-US" sz="2800" dirty="0">
                <a:latin typeface="Gadugi"/>
                <a:ea typeface="Gadugi"/>
              </a:rPr>
              <a:t>|</a:t>
            </a:r>
            <a:r>
              <a:rPr lang="en-US" sz="2800" i="1" dirty="0">
                <a:latin typeface="Gadugi"/>
                <a:ea typeface="Gadugi"/>
              </a:rPr>
              <a:t> Web Platform &amp; Exhibitors only </a:t>
            </a:r>
          </a:p>
          <a:p>
            <a:pPr marL="457200" lvl="1" indent="0">
              <a:buFont typeface="Arial" panose="020B0604020202020204" pitchFamily="34" charset="0"/>
              <a:buNone/>
            </a:pPr>
            <a:endParaRPr lang="en-US" sz="2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B3FD76E6-52DD-0C93-FDB9-16675F080D7A}"/>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2A0390BE-3DC9-58D1-FFD7-49704DD050B5}"/>
              </a:ext>
            </a:extLst>
          </p:cNvPr>
          <p:cNvPicPr>
            <a:picLocks noChangeAspect="1"/>
          </p:cNvPicPr>
          <p:nvPr/>
        </p:nvPicPr>
        <p:blipFill rotWithShape="1">
          <a:blip r:embed="rId3">
            <a:extLst>
              <a:ext uri="{28A0092B-C50C-407E-A947-70E740481C1C}">
                <a14:useLocalDpi xmlns:a14="http://schemas.microsoft.com/office/drawing/2010/main" val="0"/>
              </a:ext>
            </a:extLst>
          </a:blip>
          <a:srcRect l="666" t="9778" r="3916" b="28985"/>
          <a:stretch/>
        </p:blipFill>
        <p:spPr>
          <a:xfrm>
            <a:off x="644801" y="2953800"/>
            <a:ext cx="7591729" cy="2740633"/>
          </a:xfrm>
          <a:prstGeom prst="rect">
            <a:avLst/>
          </a:prstGeom>
          <a:ln>
            <a:solidFill>
              <a:schemeClr val="tx1"/>
            </a:solidFill>
          </a:ln>
        </p:spPr>
      </p:pic>
    </p:spTree>
    <p:extLst>
      <p:ext uri="{BB962C8B-B14F-4D97-AF65-F5344CB8AC3E}">
        <p14:creationId xmlns:p14="http://schemas.microsoft.com/office/powerpoint/2010/main" val="106463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A862694-62EA-1129-8DC5-4DA87DE591AD}"/>
              </a:ext>
            </a:extLst>
          </p:cNvPr>
          <p:cNvSpPr txBox="1">
            <a:spLocks noGrp="1"/>
          </p:cNvSpPr>
          <p:nvPr>
            <p:ph type="title"/>
          </p:nvPr>
        </p:nvSpPr>
        <p:spPr>
          <a:xfrm>
            <a:off x="0" y="350712"/>
            <a:ext cx="10515600"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br>
              <a:rPr lang="en-US" sz="2800" dirty="0">
                <a:latin typeface="Gadugi"/>
                <a:ea typeface="Gadugi"/>
              </a:rPr>
            </a:br>
            <a:r>
              <a:rPr lang="en-US" sz="2800" dirty="0">
                <a:latin typeface="Gadugi"/>
                <a:ea typeface="Gadugi"/>
              </a:rPr>
              <a:t>EXPORT CONTACTS | </a:t>
            </a:r>
            <a:r>
              <a:rPr lang="en-US" sz="2800" i="1" dirty="0">
                <a:latin typeface="Gadugi"/>
                <a:ea typeface="Gadugi"/>
              </a:rPr>
              <a:t>Web Platform &amp; Exhibitors only</a:t>
            </a:r>
            <a:endParaRPr lang="en-US" sz="1800" i="1" dirty="0">
              <a:latin typeface="Gadugi"/>
              <a:ea typeface="Gadugi"/>
            </a:endParaRPr>
          </a:p>
        </p:txBody>
      </p:sp>
      <p:sp>
        <p:nvSpPr>
          <p:cNvPr id="5" name="Rectangle 4">
            <a:extLst>
              <a:ext uri="{FF2B5EF4-FFF2-40B4-BE49-F238E27FC236}">
                <a16:creationId xmlns:a16="http://schemas.microsoft.com/office/drawing/2014/main" id="{B86B8016-09DC-2161-3A39-F88D4553B5BB}"/>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451BC168-BDF4-7013-5310-0F62A9CD953E}"/>
              </a:ext>
            </a:extLst>
          </p:cNvPr>
          <p:cNvSpPr>
            <a:spLocks noGrp="1"/>
          </p:cNvSpPr>
          <p:nvPr>
            <p:ph idx="1"/>
          </p:nvPr>
        </p:nvSpPr>
        <p:spPr>
          <a:xfrm>
            <a:off x="0" y="1429212"/>
            <a:ext cx="12192000" cy="2526224"/>
          </a:xfrm>
        </p:spPr>
        <p:txBody>
          <a:bodyPr vert="horz" lIns="91440" tIns="45720" rIns="91440" bIns="45720" rtlCol="0" anchor="t">
            <a:noAutofit/>
          </a:bodyPr>
          <a:lstStyle/>
          <a:p>
            <a:pPr lvl="1">
              <a:lnSpc>
                <a:spcPct val="150000"/>
              </a:lnSpc>
            </a:pPr>
            <a:r>
              <a:rPr lang="en-US" sz="1400" dirty="0">
                <a:latin typeface="Gadugi"/>
                <a:ea typeface="Gadugi"/>
              </a:rPr>
              <a:t>As an exhibiting company you can export the "Contacts" for your entire team.  "Contacts" include connections your or your team has made through: </a:t>
            </a:r>
            <a:endParaRPr lang="en-US" sz="1400" dirty="0">
              <a:latin typeface="Gadugi" panose="020B0502040204020203" pitchFamily="34" charset="0"/>
              <a:ea typeface="Gadugi" panose="020B0502040204020203" pitchFamily="34" charset="0"/>
            </a:endParaRPr>
          </a:p>
        </p:txBody>
      </p:sp>
      <p:sp>
        <p:nvSpPr>
          <p:cNvPr id="7" name="TextBox 6">
            <a:extLst>
              <a:ext uri="{FF2B5EF4-FFF2-40B4-BE49-F238E27FC236}">
                <a16:creationId xmlns:a16="http://schemas.microsoft.com/office/drawing/2014/main" id="{69353110-5E62-6979-31C6-35BDB70E2547}"/>
              </a:ext>
            </a:extLst>
          </p:cNvPr>
          <p:cNvSpPr txBox="1"/>
          <p:nvPr/>
        </p:nvSpPr>
        <p:spPr>
          <a:xfrm>
            <a:off x="504387" y="4028624"/>
            <a:ext cx="3253951" cy="1815882"/>
          </a:xfrm>
          <a:prstGeom prst="rect">
            <a:avLst/>
          </a:prstGeom>
          <a:noFill/>
          <a:ln>
            <a:solidFill>
              <a:srgbClr val="000635"/>
            </a:solidFill>
          </a:ln>
        </p:spPr>
        <p:txBody>
          <a:bodyPr wrap="square" lIns="91440" tIns="45720" rIns="91440" bIns="45720" rtlCol="0" anchor="t">
            <a:spAutoFit/>
          </a:bodyPr>
          <a:lstStyle/>
          <a:p>
            <a:pPr marL="285750" indent="-285750">
              <a:buFont typeface="Arial" panose="020B0604020202020204" pitchFamily="34" charset="0"/>
              <a:buChar char="•"/>
            </a:pPr>
            <a:r>
              <a:rPr lang="en-US" sz="1400" dirty="0">
                <a:latin typeface="Gadugi"/>
                <a:ea typeface="Gadugi"/>
              </a:rPr>
              <a:t>Included in the export is Name, Title, Company, Lead Notes, and Registration Information.  </a:t>
            </a:r>
            <a:endParaRPr lang="en-US" sz="1400" dirty="0">
              <a:latin typeface="Gadugi" panose="020B0502040204020203" pitchFamily="34" charset="0"/>
              <a:ea typeface="Gadugi" panose="020B0502040204020203" pitchFamily="34" charset="0"/>
              <a:cs typeface="+mn-lt"/>
            </a:endParaRPr>
          </a:p>
          <a:p>
            <a:pPr marL="285750" indent="-285750">
              <a:buFont typeface="Arial" panose="020B0604020202020204" pitchFamily="34" charset="0"/>
              <a:buChar char="•"/>
            </a:pPr>
            <a:endParaRPr lang="en-US" sz="1400" dirty="0">
              <a:latin typeface="Gadugi"/>
              <a:ea typeface="+mn-lt"/>
              <a:cs typeface="+mn-lt"/>
            </a:endParaRPr>
          </a:p>
          <a:p>
            <a:pPr marL="285750" indent="-285750">
              <a:buFont typeface="Arial" panose="020B0604020202020204" pitchFamily="34" charset="0"/>
              <a:buChar char="•"/>
            </a:pPr>
            <a:r>
              <a:rPr lang="en-US" sz="1400" b="1" dirty="0">
                <a:latin typeface="Gadugi"/>
                <a:ea typeface="+mn-lt"/>
                <a:cs typeface="+mn-lt"/>
              </a:rPr>
              <a:t>Due to GDPR email and/or phone numbers will be shared only for the users who decided to share their contact details.</a:t>
            </a:r>
            <a:endParaRPr lang="en-US" sz="1400" b="1">
              <a:latin typeface="Gadugi" panose="020B0502040204020203" pitchFamily="34" charset="0"/>
              <a:ea typeface="Gadugi" panose="020B0502040204020203" pitchFamily="34" charset="0"/>
            </a:endParaRPr>
          </a:p>
        </p:txBody>
      </p:sp>
      <p:pic>
        <p:nvPicPr>
          <p:cNvPr id="3" name="Picture 2" descr="A screenshot of a computer&#10;&#10;Description automatically generated">
            <a:extLst>
              <a:ext uri="{FF2B5EF4-FFF2-40B4-BE49-F238E27FC236}">
                <a16:creationId xmlns:a16="http://schemas.microsoft.com/office/drawing/2014/main" id="{DC2DC0A3-CC2C-72B2-C0AC-2703CBE3480E}"/>
              </a:ext>
            </a:extLst>
          </p:cNvPr>
          <p:cNvPicPr>
            <a:picLocks noChangeAspect="1"/>
          </p:cNvPicPr>
          <p:nvPr/>
        </p:nvPicPr>
        <p:blipFill rotWithShape="1">
          <a:blip r:embed="rId2">
            <a:extLst>
              <a:ext uri="{28A0092B-C50C-407E-A947-70E740481C1C}">
                <a14:useLocalDpi xmlns:a14="http://schemas.microsoft.com/office/drawing/2010/main" val="0"/>
              </a:ext>
            </a:extLst>
          </a:blip>
          <a:srcRect l="815" t="9710" r="3560" b="17826"/>
          <a:stretch/>
        </p:blipFill>
        <p:spPr>
          <a:xfrm>
            <a:off x="3906077" y="2385391"/>
            <a:ext cx="8115085" cy="3459115"/>
          </a:xfrm>
          <a:prstGeom prst="rect">
            <a:avLst/>
          </a:prstGeom>
          <a:ln>
            <a:solidFill>
              <a:schemeClr val="tx1"/>
            </a:solidFill>
          </a:ln>
        </p:spPr>
      </p:pic>
    </p:spTree>
    <p:extLst>
      <p:ext uri="{BB962C8B-B14F-4D97-AF65-F5344CB8AC3E}">
        <p14:creationId xmlns:p14="http://schemas.microsoft.com/office/powerpoint/2010/main" val="204128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9ACDA-88CD-264A-9CB7-A32C15FD3937}"/>
              </a:ext>
            </a:extLst>
          </p:cNvPr>
          <p:cNvSpPr/>
          <p:nvPr/>
        </p:nvSpPr>
        <p:spPr>
          <a:xfrm>
            <a:off x="-1" y="3117"/>
            <a:ext cx="12192000" cy="1280251"/>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7CC43-3495-58FE-D529-200E4281C73D}"/>
              </a:ext>
            </a:extLst>
          </p:cNvPr>
          <p:cNvSpPr>
            <a:spLocks noGrp="1"/>
          </p:cNvSpPr>
          <p:nvPr>
            <p:ph type="title"/>
          </p:nvPr>
        </p:nvSpPr>
        <p:spPr>
          <a:xfrm>
            <a:off x="636104" y="127585"/>
            <a:ext cx="10717696" cy="1325563"/>
          </a:xfrm>
        </p:spPr>
        <p:txBody>
          <a:bodyPr/>
          <a:lstStyle/>
          <a:p>
            <a:r>
              <a:rPr lang="en-US" dirty="0">
                <a:solidFill>
                  <a:schemeClr val="bg1"/>
                </a:solidFill>
              </a:rPr>
              <a:t>SUMMARY</a:t>
            </a:r>
          </a:p>
        </p:txBody>
      </p:sp>
      <p:sp>
        <p:nvSpPr>
          <p:cNvPr id="5" name="Content Placeholder 1">
            <a:extLst>
              <a:ext uri="{FF2B5EF4-FFF2-40B4-BE49-F238E27FC236}">
                <a16:creationId xmlns:a16="http://schemas.microsoft.com/office/drawing/2014/main" id="{E9754D8B-0586-974E-FA76-254552FE495E}"/>
              </a:ext>
            </a:extLst>
          </p:cNvPr>
          <p:cNvSpPr>
            <a:spLocks noGrp="1"/>
          </p:cNvSpPr>
          <p:nvPr>
            <p:ph idx="1"/>
          </p:nvPr>
        </p:nvSpPr>
        <p:spPr>
          <a:xfrm>
            <a:off x="838200" y="1577616"/>
            <a:ext cx="10515600" cy="4351338"/>
          </a:xfrm>
        </p:spPr>
        <p:txBody>
          <a:bodyPr vert="horz" lIns="91440" tIns="45720" rIns="91440" bIns="45720" rtlCol="0" anchor="t">
            <a:noAutofit/>
          </a:bodyPr>
          <a:lstStyle/>
          <a:p>
            <a:pPr marL="457200" lvl="1" indent="0">
              <a:lnSpc>
                <a:spcPct val="150000"/>
              </a:lnSpc>
              <a:buNone/>
            </a:pPr>
            <a:r>
              <a:rPr lang="en-US" sz="1600" b="1" dirty="0">
                <a:latin typeface="Gadugi"/>
                <a:ea typeface="Gadugi"/>
              </a:rPr>
              <a:t>Login </a:t>
            </a:r>
            <a:r>
              <a:rPr lang="en-US" sz="1600" dirty="0">
                <a:latin typeface="Gadugi"/>
                <a:ea typeface="Gadugi"/>
              </a:rPr>
              <a:t>page 3</a:t>
            </a:r>
          </a:p>
          <a:p>
            <a:pPr marL="457200" lvl="1" indent="0">
              <a:lnSpc>
                <a:spcPct val="150000"/>
              </a:lnSpc>
              <a:buNone/>
            </a:pPr>
            <a:r>
              <a:rPr lang="en-US" sz="1600" b="1" dirty="0">
                <a:latin typeface="Gadugi"/>
                <a:ea typeface="Gadugi"/>
              </a:rPr>
              <a:t>Login (Guest Access)</a:t>
            </a:r>
            <a:r>
              <a:rPr lang="en-US" sz="1600" dirty="0">
                <a:latin typeface="Gadugi"/>
                <a:ea typeface="Gadugi"/>
              </a:rPr>
              <a:t> page 4</a:t>
            </a:r>
          </a:p>
          <a:p>
            <a:pPr marL="457200" lvl="1" indent="0">
              <a:lnSpc>
                <a:spcPct val="150000"/>
              </a:lnSpc>
              <a:buNone/>
            </a:pPr>
            <a:r>
              <a:rPr lang="en-US" sz="1600" b="1" dirty="0">
                <a:latin typeface="Gadugi"/>
                <a:ea typeface="Gadugi"/>
              </a:rPr>
              <a:t>Contact Sharing</a:t>
            </a:r>
            <a:r>
              <a:rPr lang="en-US" sz="1600" dirty="0">
                <a:latin typeface="Gadugi"/>
                <a:ea typeface="Gadugi"/>
              </a:rPr>
              <a:t>, page 5</a:t>
            </a:r>
            <a:endParaRPr lang="en-US" sz="1600" b="1" dirty="0">
              <a:latin typeface="Gadugi"/>
              <a:ea typeface="Gadugi"/>
            </a:endParaRPr>
          </a:p>
          <a:p>
            <a:pPr marL="457200" lvl="1" indent="0">
              <a:lnSpc>
                <a:spcPct val="150000"/>
              </a:lnSpc>
              <a:buNone/>
            </a:pPr>
            <a:r>
              <a:rPr lang="en-US" sz="1600" b="1" dirty="0">
                <a:latin typeface="Gadugi"/>
                <a:ea typeface="Gadugi"/>
              </a:rPr>
              <a:t>Edit your Profile</a:t>
            </a:r>
            <a:r>
              <a:rPr lang="en-US" sz="1600" dirty="0">
                <a:latin typeface="Gadugi"/>
                <a:ea typeface="Gadugi"/>
              </a:rPr>
              <a:t>, page 6</a:t>
            </a:r>
          </a:p>
          <a:p>
            <a:pPr marL="457200" lvl="1" indent="0">
              <a:lnSpc>
                <a:spcPct val="150000"/>
              </a:lnSpc>
              <a:buNone/>
            </a:pPr>
            <a:r>
              <a:rPr lang="en-US" sz="1600" b="1" dirty="0">
                <a:latin typeface="Gadugi"/>
                <a:ea typeface="Gadugi"/>
              </a:rPr>
              <a:t>Event/Conference.</a:t>
            </a:r>
            <a:r>
              <a:rPr lang="en-US" sz="1600" dirty="0">
                <a:latin typeface="Gadugi"/>
                <a:ea typeface="Gadugi"/>
              </a:rPr>
              <a:t> Agenda, page 7</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How to interact, </a:t>
            </a:r>
            <a:r>
              <a:rPr lang="en-US" sz="1600" dirty="0">
                <a:latin typeface="Gadugi"/>
                <a:ea typeface="Gadugi"/>
              </a:rPr>
              <a:t>page 8</a:t>
            </a:r>
            <a:endParaRPr lang="en-US" sz="1600" b="1"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Meetings</a:t>
            </a:r>
            <a:r>
              <a:rPr lang="en-US" sz="1600" dirty="0">
                <a:latin typeface="Gadugi"/>
                <a:ea typeface="Gadugi"/>
              </a:rPr>
              <a:t>, page 9</a:t>
            </a:r>
            <a:endParaRPr lang="en-US" sz="1600"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p:txBody>
      </p:sp>
      <p:sp>
        <p:nvSpPr>
          <p:cNvPr id="6" name="Content Placeholder 1">
            <a:extLst>
              <a:ext uri="{FF2B5EF4-FFF2-40B4-BE49-F238E27FC236}">
                <a16:creationId xmlns:a16="http://schemas.microsoft.com/office/drawing/2014/main" id="{1441963C-36F9-A7DA-787D-BD7BF34934D1}"/>
              </a:ext>
            </a:extLst>
          </p:cNvPr>
          <p:cNvSpPr txBox="1">
            <a:spLocks/>
          </p:cNvSpPr>
          <p:nvPr/>
        </p:nvSpPr>
        <p:spPr>
          <a:xfrm>
            <a:off x="5873857" y="1537109"/>
            <a:ext cx="6315560" cy="49940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en-US" sz="1600" i="1" u="sng" dirty="0">
                <a:latin typeface="Gadugi"/>
                <a:ea typeface="Gadugi"/>
              </a:rPr>
              <a:t>For Exhibiting Companies Only</a:t>
            </a:r>
            <a:endParaRPr lang="en-US" sz="1600" i="1" u="sng"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My Team</a:t>
            </a:r>
            <a:r>
              <a:rPr lang="en-US" sz="1600" dirty="0">
                <a:latin typeface="Gadugi"/>
                <a:ea typeface="Gadugi"/>
              </a:rPr>
              <a:t>, page 10</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Inbound Leads</a:t>
            </a:r>
            <a:r>
              <a:rPr lang="en-US" sz="1600" dirty="0">
                <a:latin typeface="Gadugi"/>
                <a:ea typeface="Gadugi"/>
              </a:rPr>
              <a:t>, page 11</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Meetings</a:t>
            </a:r>
            <a:r>
              <a:rPr lang="en-US" sz="1600" dirty="0">
                <a:latin typeface="Gadugi"/>
                <a:ea typeface="Gadugi"/>
              </a:rPr>
              <a:t> | </a:t>
            </a:r>
            <a:r>
              <a:rPr lang="en-US" sz="1600" i="1" dirty="0">
                <a:latin typeface="Gadugi"/>
                <a:ea typeface="Gadugi"/>
              </a:rPr>
              <a:t>Requesting on behalf of a Team Member</a:t>
            </a:r>
            <a:r>
              <a:rPr lang="en-US" sz="1600" dirty="0">
                <a:latin typeface="Gadugi"/>
                <a:ea typeface="Gadugi"/>
              </a:rPr>
              <a:t>, page 12</a:t>
            </a:r>
            <a:endParaRPr lang="en-US" sz="1600" dirty="0">
              <a:latin typeface="Gadugi" panose="020B0502040204020203" pitchFamily="34" charset="0"/>
              <a:ea typeface="Gadugi" panose="020B0502040204020203" pitchFamily="34" charset="0"/>
            </a:endParaRPr>
          </a:p>
          <a:p>
            <a:pPr marL="457200" lvl="1" indent="0">
              <a:lnSpc>
                <a:spcPct val="150000"/>
              </a:lnSpc>
              <a:buNone/>
            </a:pPr>
            <a:r>
              <a:rPr lang="en-US" sz="1600" b="1" dirty="0">
                <a:latin typeface="Gadugi"/>
                <a:ea typeface="Gadugi"/>
              </a:rPr>
              <a:t>Meetings</a:t>
            </a:r>
            <a:r>
              <a:rPr lang="en-US" sz="1600" dirty="0">
                <a:latin typeface="Gadugi"/>
                <a:ea typeface="Gadugi"/>
              </a:rPr>
              <a:t> | </a:t>
            </a:r>
            <a:r>
              <a:rPr lang="en-US" sz="1600" i="1" dirty="0">
                <a:latin typeface="Gadugi"/>
                <a:ea typeface="Gadugi"/>
              </a:rPr>
              <a:t>Accepting on behalf of a Team Member</a:t>
            </a:r>
            <a:r>
              <a:rPr lang="en-US" sz="1600" dirty="0">
                <a:latin typeface="Gadugi"/>
                <a:ea typeface="Gadugi"/>
              </a:rPr>
              <a:t>, page 13</a:t>
            </a:r>
            <a:endParaRPr lang="en-US" dirty="0"/>
          </a:p>
          <a:p>
            <a:pPr marL="457200" lvl="1" indent="0">
              <a:lnSpc>
                <a:spcPct val="150000"/>
              </a:lnSpc>
              <a:buNone/>
            </a:pPr>
            <a:r>
              <a:rPr lang="en-US" sz="1600" b="1" dirty="0">
                <a:latin typeface="Gadugi"/>
                <a:ea typeface="Gadugi"/>
              </a:rPr>
              <a:t>Export Contacts</a:t>
            </a:r>
            <a:r>
              <a:rPr lang="en-US" sz="1600" dirty="0">
                <a:latin typeface="Gadugi"/>
                <a:ea typeface="Gadugi"/>
              </a:rPr>
              <a:t>, page 14</a:t>
            </a:r>
            <a:endParaRPr lang="en-US" sz="1600" dirty="0">
              <a:latin typeface="Gadugi" panose="020B0502040204020203" pitchFamily="34" charset="0"/>
              <a:ea typeface="Gadugi" panose="020B0502040204020203" pitchFamily="34" charset="0"/>
            </a:endParaRPr>
          </a:p>
          <a:p>
            <a:pPr marL="457200" lvl="1" indent="0">
              <a:lnSpc>
                <a:spcPct val="150000"/>
              </a:lnSpc>
              <a:buFont typeface="Arial" panose="020B0604020202020204" pitchFamily="34" charset="0"/>
              <a:buNone/>
            </a:pPr>
            <a:endParaRPr lang="en-US" sz="1600" dirty="0">
              <a:latin typeface="Gadugi" panose="020B0502040204020203" pitchFamily="34" charset="0"/>
              <a:ea typeface="Gadugi" panose="020B0502040204020203" pitchFamily="34" charset="0"/>
            </a:endParaRPr>
          </a:p>
          <a:p>
            <a:pPr marL="457200" lvl="1" indent="0">
              <a:lnSpc>
                <a:spcPct val="150000"/>
              </a:lnSpc>
              <a:buFont typeface="Arial" panose="020B0604020202020204" pitchFamily="34" charset="0"/>
              <a:buNone/>
            </a:pPr>
            <a:endParaRPr lang="en-US" sz="1600" dirty="0">
              <a:latin typeface="Gadugi" panose="020B0502040204020203" pitchFamily="34" charset="0"/>
              <a:ea typeface="Gadugi" panose="020B0502040204020203" pitchFamily="34" charset="0"/>
            </a:endParaRPr>
          </a:p>
          <a:p>
            <a:pPr marL="457200" lvl="1" indent="0">
              <a:lnSpc>
                <a:spcPct val="150000"/>
              </a:lnSpc>
              <a:buNone/>
            </a:pPr>
            <a:endParaRPr lang="en-US" sz="1600"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a:p>
            <a:pPr marL="457200" lvl="1" indent="0">
              <a:lnSpc>
                <a:spcPct val="150000"/>
              </a:lnSpc>
              <a:buNone/>
            </a:pPr>
            <a:endParaRPr lang="en-US" sz="1600" b="1"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10226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DA35672-5C81-08CD-41FC-40A52F8D635E}"/>
              </a:ext>
            </a:extLst>
          </p:cNvPr>
          <p:cNvSpPr txBox="1">
            <a:spLocks noGrp="1"/>
          </p:cNvSpPr>
          <p:nvPr>
            <p:ph type="title"/>
          </p:nvPr>
        </p:nvSpPr>
        <p:spPr>
          <a:xfrm>
            <a:off x="0" y="319268"/>
            <a:ext cx="10515600" cy="890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LOGIN</a:t>
            </a:r>
            <a:endParaRPr lang="en-US" sz="1800" i="1" dirty="0">
              <a:latin typeface="Gadugi" panose="020B0502040204020203" pitchFamily="34" charset="0"/>
              <a:ea typeface="Gadugi" panose="020B0502040204020203" pitchFamily="34" charset="0"/>
            </a:endParaRPr>
          </a:p>
        </p:txBody>
      </p:sp>
      <p:sp>
        <p:nvSpPr>
          <p:cNvPr id="13" name="TextBox 12">
            <a:extLst>
              <a:ext uri="{FF2B5EF4-FFF2-40B4-BE49-F238E27FC236}">
                <a16:creationId xmlns:a16="http://schemas.microsoft.com/office/drawing/2014/main" id="{42015EB4-90FE-B600-AF08-AA4B4F8F0C56}"/>
              </a:ext>
            </a:extLst>
          </p:cNvPr>
          <p:cNvSpPr txBox="1"/>
          <p:nvPr/>
        </p:nvSpPr>
        <p:spPr>
          <a:xfrm>
            <a:off x="1023730" y="1419166"/>
            <a:ext cx="9322904" cy="61555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Gadugi" panose="020B0502040204020203" pitchFamily="34" charset="0"/>
                <a:ea typeface="Gadugi" panose="020B0502040204020203" pitchFamily="34" charset="0"/>
              </a:rPr>
              <a:t>Navigate to the mobile app and click “</a:t>
            </a:r>
            <a:r>
              <a:rPr lang="en-US" sz="1600" b="1" dirty="0">
                <a:latin typeface="Gadugi" panose="020B0502040204020203" pitchFamily="34" charset="0"/>
                <a:ea typeface="Gadugi" panose="020B0502040204020203" pitchFamily="34" charset="0"/>
              </a:rPr>
              <a:t>Login</a:t>
            </a:r>
            <a:r>
              <a:rPr lang="en-US" sz="1600" dirty="0">
                <a:latin typeface="Gadugi" panose="020B0502040204020203" pitchFamily="34" charset="0"/>
                <a:ea typeface="Gadugi" panose="020B0502040204020203" pitchFamily="34" charset="0"/>
              </a:rPr>
              <a:t>” to access the mobile app.  </a:t>
            </a:r>
          </a:p>
          <a:p>
            <a:endParaRPr lang="en-US" dirty="0"/>
          </a:p>
        </p:txBody>
      </p:sp>
      <p:sp>
        <p:nvSpPr>
          <p:cNvPr id="14" name="TextBox 13">
            <a:extLst>
              <a:ext uri="{FF2B5EF4-FFF2-40B4-BE49-F238E27FC236}">
                <a16:creationId xmlns:a16="http://schemas.microsoft.com/office/drawing/2014/main" id="{655F605B-5955-BF6B-1C8E-3ABA3F330F4E}"/>
              </a:ext>
            </a:extLst>
          </p:cNvPr>
          <p:cNvSpPr txBox="1"/>
          <p:nvPr/>
        </p:nvSpPr>
        <p:spPr>
          <a:xfrm>
            <a:off x="3755978" y="1967238"/>
            <a:ext cx="2053704"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STEP 1</a:t>
            </a:r>
          </a:p>
          <a:p>
            <a:r>
              <a:rPr lang="en-US" sz="1400" dirty="0">
                <a:latin typeface="Gadugi" panose="020B0502040204020203" pitchFamily="34" charset="0"/>
                <a:ea typeface="Gadugi" panose="020B0502040204020203" pitchFamily="34" charset="0"/>
              </a:rPr>
              <a:t>Add your email address</a:t>
            </a:r>
          </a:p>
        </p:txBody>
      </p:sp>
      <p:sp>
        <p:nvSpPr>
          <p:cNvPr id="15" name="TextBox 14">
            <a:extLst>
              <a:ext uri="{FF2B5EF4-FFF2-40B4-BE49-F238E27FC236}">
                <a16:creationId xmlns:a16="http://schemas.microsoft.com/office/drawing/2014/main" id="{5BD25007-DA0B-9317-425F-FCBC5635BDF6}"/>
              </a:ext>
            </a:extLst>
          </p:cNvPr>
          <p:cNvSpPr txBox="1"/>
          <p:nvPr/>
        </p:nvSpPr>
        <p:spPr>
          <a:xfrm>
            <a:off x="6437509" y="1967238"/>
            <a:ext cx="2178930"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STEP 2</a:t>
            </a:r>
          </a:p>
          <a:p>
            <a:r>
              <a:rPr lang="en-US" sz="1400" dirty="0">
                <a:latin typeface="Gadugi" panose="020B0502040204020203" pitchFamily="34" charset="0"/>
                <a:ea typeface="Gadugi" panose="020B0502040204020203" pitchFamily="34" charset="0"/>
              </a:rPr>
              <a:t>Enter your registration ID</a:t>
            </a:r>
          </a:p>
        </p:txBody>
      </p:sp>
      <p:sp>
        <p:nvSpPr>
          <p:cNvPr id="16" name="TextBox 15">
            <a:extLst>
              <a:ext uri="{FF2B5EF4-FFF2-40B4-BE49-F238E27FC236}">
                <a16:creationId xmlns:a16="http://schemas.microsoft.com/office/drawing/2014/main" id="{A6F00CBD-7855-C9DF-5A21-F61B960248F4}"/>
              </a:ext>
            </a:extLst>
          </p:cNvPr>
          <p:cNvSpPr txBox="1"/>
          <p:nvPr/>
        </p:nvSpPr>
        <p:spPr>
          <a:xfrm>
            <a:off x="9244266" y="1972020"/>
            <a:ext cx="1635961"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STEP 3</a:t>
            </a:r>
          </a:p>
          <a:p>
            <a:r>
              <a:rPr lang="en-US" sz="1400" dirty="0">
                <a:latin typeface="Gadugi" panose="020B0502040204020203" pitchFamily="34" charset="0"/>
                <a:ea typeface="Gadugi" panose="020B0502040204020203" pitchFamily="34" charset="0"/>
              </a:rPr>
              <a:t>Create a password</a:t>
            </a:r>
          </a:p>
        </p:txBody>
      </p:sp>
      <p:sp>
        <p:nvSpPr>
          <p:cNvPr id="25" name="Content Placeholder 1">
            <a:extLst>
              <a:ext uri="{FF2B5EF4-FFF2-40B4-BE49-F238E27FC236}">
                <a16:creationId xmlns:a16="http://schemas.microsoft.com/office/drawing/2014/main" id="{5FE0FBD7-FE00-6F27-3F64-AC852E34E599}"/>
              </a:ext>
            </a:extLst>
          </p:cNvPr>
          <p:cNvSpPr txBox="1">
            <a:spLocks/>
          </p:cNvSpPr>
          <p:nvPr/>
        </p:nvSpPr>
        <p:spPr>
          <a:xfrm>
            <a:off x="3605926" y="4819509"/>
            <a:ext cx="7357175" cy="1431979"/>
          </a:xfrm>
          <a:prstGeom prst="rect">
            <a:avLst/>
          </a:prstGeom>
          <a:solidFill>
            <a:schemeClr val="bg1"/>
          </a:solidFill>
          <a:ln w="19050">
            <a:solidFill>
              <a:srgbClr val="000D33"/>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1400" i="1" dirty="0">
                <a:latin typeface="Gadugi" panose="020B0502040204020203" pitchFamily="34" charset="0"/>
                <a:ea typeface="Gadugi" panose="020B0502040204020203" pitchFamily="34" charset="0"/>
              </a:rPr>
              <a:t>Please use the email you used to register for the event with. The email must be unique </a:t>
            </a:r>
          </a:p>
          <a:p>
            <a:pPr algn="ctr">
              <a:lnSpc>
                <a:spcPct val="150000"/>
              </a:lnSpc>
            </a:pPr>
            <a:r>
              <a:rPr lang="en-US" sz="1400" i="1" dirty="0">
                <a:latin typeface="Gadugi" panose="020B0502040204020203" pitchFamily="34" charset="0"/>
                <a:ea typeface="Gadugi" panose="020B0502040204020203" pitchFamily="34" charset="0"/>
              </a:rPr>
              <a:t>If you have already claimed your account via your computer on the web version, you will just need your email address and password to access the mobile app.  </a:t>
            </a:r>
          </a:p>
        </p:txBody>
      </p:sp>
      <p:sp>
        <p:nvSpPr>
          <p:cNvPr id="26" name="Rectangle 25">
            <a:extLst>
              <a:ext uri="{FF2B5EF4-FFF2-40B4-BE49-F238E27FC236}">
                <a16:creationId xmlns:a16="http://schemas.microsoft.com/office/drawing/2014/main" id="{3B511EE6-012B-3962-6B2D-061D972237AC}"/>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 shot of a phone&#10;&#10;AI-generated content may be incorrect.">
            <a:extLst>
              <a:ext uri="{FF2B5EF4-FFF2-40B4-BE49-F238E27FC236}">
                <a16:creationId xmlns:a16="http://schemas.microsoft.com/office/drawing/2014/main" id="{9FC7232B-997C-91DF-0D2C-C37A3A61E39A}"/>
              </a:ext>
            </a:extLst>
          </p:cNvPr>
          <p:cNvPicPr>
            <a:picLocks noChangeAspect="1"/>
          </p:cNvPicPr>
          <p:nvPr/>
        </p:nvPicPr>
        <p:blipFill>
          <a:blip r:embed="rId2"/>
          <a:stretch>
            <a:fillRect/>
          </a:stretch>
        </p:blipFill>
        <p:spPr>
          <a:xfrm>
            <a:off x="728355" y="1895231"/>
            <a:ext cx="1991828" cy="4357077"/>
          </a:xfrm>
          <a:prstGeom prst="rect">
            <a:avLst/>
          </a:prstGeom>
          <a:ln>
            <a:solidFill>
              <a:schemeClr val="tx1"/>
            </a:solidFill>
          </a:ln>
        </p:spPr>
      </p:pic>
      <p:pic>
        <p:nvPicPr>
          <p:cNvPr id="7" name="Picture 6" descr="A screenshot of a login form&#10;&#10;AI-generated content may be incorrect.">
            <a:extLst>
              <a:ext uri="{FF2B5EF4-FFF2-40B4-BE49-F238E27FC236}">
                <a16:creationId xmlns:a16="http://schemas.microsoft.com/office/drawing/2014/main" id="{F13DC20D-FAA1-080A-5C08-8CBE50953E5A}"/>
              </a:ext>
            </a:extLst>
          </p:cNvPr>
          <p:cNvPicPr>
            <a:picLocks noChangeAspect="1"/>
          </p:cNvPicPr>
          <p:nvPr/>
        </p:nvPicPr>
        <p:blipFill>
          <a:blip r:embed="rId3"/>
          <a:srcRect l="17" r="292" b="54131"/>
          <a:stretch/>
        </p:blipFill>
        <p:spPr>
          <a:xfrm>
            <a:off x="3756817" y="2471616"/>
            <a:ext cx="2187220" cy="2217621"/>
          </a:xfrm>
          <a:prstGeom prst="rect">
            <a:avLst/>
          </a:prstGeom>
          <a:ln>
            <a:solidFill>
              <a:schemeClr val="tx1"/>
            </a:solidFill>
          </a:ln>
        </p:spPr>
      </p:pic>
      <p:pic>
        <p:nvPicPr>
          <p:cNvPr id="9" name="Picture 8" descr="A screenshot of a phone&#10;&#10;AI-generated content may be incorrect.">
            <a:extLst>
              <a:ext uri="{FF2B5EF4-FFF2-40B4-BE49-F238E27FC236}">
                <a16:creationId xmlns:a16="http://schemas.microsoft.com/office/drawing/2014/main" id="{9A93D1C7-6C38-0445-CB79-5940D4D6A573}"/>
              </a:ext>
            </a:extLst>
          </p:cNvPr>
          <p:cNvPicPr>
            <a:picLocks noChangeAspect="1"/>
          </p:cNvPicPr>
          <p:nvPr/>
        </p:nvPicPr>
        <p:blipFill>
          <a:blip r:embed="rId4"/>
          <a:srcRect l="2524" t="2203" r="2426" b="45785"/>
          <a:stretch/>
        </p:blipFill>
        <p:spPr>
          <a:xfrm>
            <a:off x="6589894" y="2491809"/>
            <a:ext cx="1876343" cy="2223546"/>
          </a:xfrm>
          <a:prstGeom prst="rect">
            <a:avLst/>
          </a:prstGeom>
          <a:ln>
            <a:solidFill>
              <a:schemeClr val="tx1"/>
            </a:solidFill>
          </a:ln>
        </p:spPr>
      </p:pic>
      <p:pic>
        <p:nvPicPr>
          <p:cNvPr id="11" name="Picture 10" descr="A screenshot of a login screen&#10;&#10;AI-generated content may be incorrect.">
            <a:extLst>
              <a:ext uri="{FF2B5EF4-FFF2-40B4-BE49-F238E27FC236}">
                <a16:creationId xmlns:a16="http://schemas.microsoft.com/office/drawing/2014/main" id="{F3C74E3E-4AB3-8818-A09E-8C24CA4CFE93}"/>
              </a:ext>
            </a:extLst>
          </p:cNvPr>
          <p:cNvPicPr>
            <a:picLocks noChangeAspect="1"/>
          </p:cNvPicPr>
          <p:nvPr/>
        </p:nvPicPr>
        <p:blipFill>
          <a:blip r:embed="rId5"/>
          <a:srcRect r="1548" b="44729"/>
          <a:stretch/>
        </p:blipFill>
        <p:spPr>
          <a:xfrm>
            <a:off x="9168971" y="2491154"/>
            <a:ext cx="1806233" cy="2227390"/>
          </a:xfrm>
          <a:prstGeom prst="rect">
            <a:avLst/>
          </a:prstGeom>
          <a:ln>
            <a:solidFill>
              <a:schemeClr val="tx1"/>
            </a:solidFill>
          </a:ln>
        </p:spPr>
      </p:pic>
    </p:spTree>
    <p:extLst>
      <p:ext uri="{BB962C8B-B14F-4D97-AF65-F5344CB8AC3E}">
        <p14:creationId xmlns:p14="http://schemas.microsoft.com/office/powerpoint/2010/main" val="400851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phone&#10;&#10;AI-generated content may be incorrect.">
            <a:extLst>
              <a:ext uri="{FF2B5EF4-FFF2-40B4-BE49-F238E27FC236}">
                <a16:creationId xmlns:a16="http://schemas.microsoft.com/office/drawing/2014/main" id="{317F7C80-54DD-BB72-FAE1-6DA1938956DD}"/>
              </a:ext>
            </a:extLst>
          </p:cNvPr>
          <p:cNvPicPr>
            <a:picLocks noChangeAspect="1"/>
          </p:cNvPicPr>
          <p:nvPr/>
        </p:nvPicPr>
        <p:blipFill>
          <a:blip r:embed="rId2"/>
          <a:stretch>
            <a:fillRect/>
          </a:stretch>
        </p:blipFill>
        <p:spPr>
          <a:xfrm>
            <a:off x="7918509" y="703384"/>
            <a:ext cx="1913675" cy="4269155"/>
          </a:xfrm>
          <a:prstGeom prst="rect">
            <a:avLst/>
          </a:prstGeom>
          <a:ln>
            <a:solidFill>
              <a:schemeClr val="tx1"/>
            </a:solidFill>
          </a:ln>
        </p:spPr>
      </p:pic>
      <p:sp>
        <p:nvSpPr>
          <p:cNvPr id="4" name="Rectangle 3">
            <a:extLst>
              <a:ext uri="{FF2B5EF4-FFF2-40B4-BE49-F238E27FC236}">
                <a16:creationId xmlns:a16="http://schemas.microsoft.com/office/drawing/2014/main" id="{F5E2D78F-7849-BD9E-F39A-98B8B8E3B607}"/>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2777B6C2-535D-A80B-4BFC-C1DAFA99A75C}"/>
              </a:ext>
            </a:extLst>
          </p:cNvPr>
          <p:cNvSpPr txBox="1">
            <a:spLocks/>
          </p:cNvSpPr>
          <p:nvPr/>
        </p:nvSpPr>
        <p:spPr>
          <a:xfrm>
            <a:off x="0" y="319268"/>
            <a:ext cx="10515600" cy="89011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LOGIN – GUEST ACCESS</a:t>
            </a:r>
            <a:endParaRPr lang="en-US" sz="1800" i="1" dirty="0">
              <a:latin typeface="Gadugi" panose="020B0502040204020203" pitchFamily="34" charset="0"/>
              <a:ea typeface="Gadugi" panose="020B0502040204020203" pitchFamily="34" charset="0"/>
            </a:endParaRPr>
          </a:p>
        </p:txBody>
      </p:sp>
      <p:sp>
        <p:nvSpPr>
          <p:cNvPr id="10" name="TextBox 9">
            <a:extLst>
              <a:ext uri="{FF2B5EF4-FFF2-40B4-BE49-F238E27FC236}">
                <a16:creationId xmlns:a16="http://schemas.microsoft.com/office/drawing/2014/main" id="{A096091E-C25E-4435-94B3-DAAFABD65330}"/>
              </a:ext>
            </a:extLst>
          </p:cNvPr>
          <p:cNvSpPr txBox="1"/>
          <p:nvPr/>
        </p:nvSpPr>
        <p:spPr>
          <a:xfrm>
            <a:off x="1067901" y="5197356"/>
            <a:ext cx="2515973" cy="1169551"/>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STEP 1</a:t>
            </a:r>
          </a:p>
          <a:p>
            <a:r>
              <a:rPr lang="en-US" sz="1400" dirty="0">
                <a:latin typeface="Gadugi" panose="020B0502040204020203" pitchFamily="34" charset="0"/>
                <a:ea typeface="Gadugi" panose="020B0502040204020203" pitchFamily="34" charset="0"/>
              </a:rPr>
              <a:t>Download the mobile app from your app store, then click “Continue as a Guest” to access</a:t>
            </a:r>
          </a:p>
        </p:txBody>
      </p:sp>
      <p:sp>
        <p:nvSpPr>
          <p:cNvPr id="11" name="TextBox 10">
            <a:extLst>
              <a:ext uri="{FF2B5EF4-FFF2-40B4-BE49-F238E27FC236}">
                <a16:creationId xmlns:a16="http://schemas.microsoft.com/office/drawing/2014/main" id="{113B337D-7381-E66E-7B72-838DD6197BD3}"/>
              </a:ext>
            </a:extLst>
          </p:cNvPr>
          <p:cNvSpPr txBox="1"/>
          <p:nvPr/>
        </p:nvSpPr>
        <p:spPr>
          <a:xfrm>
            <a:off x="4523882" y="5197148"/>
            <a:ext cx="2515973" cy="954107"/>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STEP 2</a:t>
            </a:r>
          </a:p>
          <a:p>
            <a:r>
              <a:rPr lang="en-US" sz="1400" dirty="0">
                <a:latin typeface="Gadugi" panose="020B0502040204020203" pitchFamily="34" charset="0"/>
                <a:ea typeface="Gadugi" panose="020B0502040204020203" pitchFamily="34" charset="0"/>
              </a:rPr>
              <a:t>You must enter a unique email address to access the app</a:t>
            </a:r>
          </a:p>
        </p:txBody>
      </p:sp>
      <p:sp>
        <p:nvSpPr>
          <p:cNvPr id="12" name="TextBox 11">
            <a:extLst>
              <a:ext uri="{FF2B5EF4-FFF2-40B4-BE49-F238E27FC236}">
                <a16:creationId xmlns:a16="http://schemas.microsoft.com/office/drawing/2014/main" id="{7C583266-0C39-BF8D-F834-F009103840A4}"/>
              </a:ext>
            </a:extLst>
          </p:cNvPr>
          <p:cNvSpPr txBox="1"/>
          <p:nvPr/>
        </p:nvSpPr>
        <p:spPr>
          <a:xfrm>
            <a:off x="7979863" y="5197356"/>
            <a:ext cx="2833451" cy="1169551"/>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STEP 3</a:t>
            </a:r>
          </a:p>
          <a:p>
            <a:r>
              <a:rPr lang="en-US" sz="1400" dirty="0">
                <a:latin typeface="Gadugi" panose="020B0502040204020203" pitchFamily="34" charset="0"/>
                <a:ea typeface="Gadugi" panose="020B0502040204020203" pitchFamily="34" charset="0"/>
              </a:rPr>
              <a:t>Click on the upper lefthand gray square to update your profile information, such as your name and company</a:t>
            </a:r>
          </a:p>
        </p:txBody>
      </p:sp>
      <p:pic>
        <p:nvPicPr>
          <p:cNvPr id="16" name="Picture 15" descr="A screenshot of a profile&#10;&#10;Description automatically generated">
            <a:extLst>
              <a:ext uri="{FF2B5EF4-FFF2-40B4-BE49-F238E27FC236}">
                <a16:creationId xmlns:a16="http://schemas.microsoft.com/office/drawing/2014/main" id="{34F93211-05D5-1420-4034-5C56D582990E}"/>
              </a:ext>
            </a:extLst>
          </p:cNvPr>
          <p:cNvPicPr>
            <a:picLocks noChangeAspect="1"/>
          </p:cNvPicPr>
          <p:nvPr/>
        </p:nvPicPr>
        <p:blipFill rotWithShape="1">
          <a:blip r:embed="rId3">
            <a:extLst>
              <a:ext uri="{28A0092B-C50C-407E-A947-70E740481C1C}">
                <a14:useLocalDpi xmlns:a14="http://schemas.microsoft.com/office/drawing/2010/main" val="0"/>
              </a:ext>
            </a:extLst>
          </a:blip>
          <a:srcRect t="5942" b="9114"/>
          <a:stretch/>
        </p:blipFill>
        <p:spPr>
          <a:xfrm>
            <a:off x="9099184" y="1617595"/>
            <a:ext cx="2007440" cy="3690243"/>
          </a:xfrm>
          <a:prstGeom prst="rect">
            <a:avLst/>
          </a:prstGeom>
          <a:ln>
            <a:solidFill>
              <a:schemeClr val="tx1"/>
            </a:solidFill>
          </a:ln>
        </p:spPr>
      </p:pic>
      <p:sp>
        <p:nvSpPr>
          <p:cNvPr id="18" name="Arrow: Right 17">
            <a:extLst>
              <a:ext uri="{FF2B5EF4-FFF2-40B4-BE49-F238E27FC236}">
                <a16:creationId xmlns:a16="http://schemas.microsoft.com/office/drawing/2014/main" id="{670B0EF8-19D0-4744-3304-89070D2053EA}"/>
              </a:ext>
            </a:extLst>
          </p:cNvPr>
          <p:cNvSpPr/>
          <p:nvPr/>
        </p:nvSpPr>
        <p:spPr>
          <a:xfrm rot="18719324">
            <a:off x="7222667" y="1398628"/>
            <a:ext cx="721314" cy="262047"/>
          </a:xfrm>
          <a:prstGeom prst="rightArrow">
            <a:avLst>
              <a:gd name="adj1" fmla="val 46652"/>
              <a:gd name="adj2" fmla="val 32340"/>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 shot of a phone&#10;&#10;AI-generated content may be incorrect.">
            <a:extLst>
              <a:ext uri="{FF2B5EF4-FFF2-40B4-BE49-F238E27FC236}">
                <a16:creationId xmlns:a16="http://schemas.microsoft.com/office/drawing/2014/main" id="{EC574BE3-A350-BA6D-2B15-F4926514DE1B}"/>
              </a:ext>
            </a:extLst>
          </p:cNvPr>
          <p:cNvPicPr>
            <a:picLocks noChangeAspect="1"/>
          </p:cNvPicPr>
          <p:nvPr/>
        </p:nvPicPr>
        <p:blipFill>
          <a:blip r:embed="rId4"/>
          <a:stretch>
            <a:fillRect/>
          </a:stretch>
        </p:blipFill>
        <p:spPr>
          <a:xfrm>
            <a:off x="1285202" y="1064847"/>
            <a:ext cx="1913674" cy="3907691"/>
          </a:xfrm>
          <a:prstGeom prst="rect">
            <a:avLst/>
          </a:prstGeom>
          <a:ln>
            <a:solidFill>
              <a:schemeClr val="tx1"/>
            </a:solidFill>
          </a:ln>
        </p:spPr>
      </p:pic>
      <p:pic>
        <p:nvPicPr>
          <p:cNvPr id="7" name="Picture 6" descr="A screenshot of a phone&#10;&#10;AI-generated content may be incorrect.">
            <a:extLst>
              <a:ext uri="{FF2B5EF4-FFF2-40B4-BE49-F238E27FC236}">
                <a16:creationId xmlns:a16="http://schemas.microsoft.com/office/drawing/2014/main" id="{F9EA65E5-8794-A07E-228B-C1D25B3EFA2D}"/>
              </a:ext>
            </a:extLst>
          </p:cNvPr>
          <p:cNvPicPr>
            <a:picLocks noChangeAspect="1"/>
          </p:cNvPicPr>
          <p:nvPr/>
        </p:nvPicPr>
        <p:blipFill>
          <a:blip r:embed="rId5"/>
          <a:stretch>
            <a:fillRect/>
          </a:stretch>
        </p:blipFill>
        <p:spPr>
          <a:xfrm>
            <a:off x="4762891" y="1211385"/>
            <a:ext cx="1913988" cy="3761154"/>
          </a:xfrm>
          <a:prstGeom prst="rect">
            <a:avLst/>
          </a:prstGeom>
          <a:ln>
            <a:solidFill>
              <a:schemeClr val="tx1"/>
            </a:solidFill>
          </a:ln>
        </p:spPr>
      </p:pic>
    </p:spTree>
    <p:extLst>
      <p:ext uri="{BB962C8B-B14F-4D97-AF65-F5344CB8AC3E}">
        <p14:creationId xmlns:p14="http://schemas.microsoft.com/office/powerpoint/2010/main" val="196700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A550890A-A63F-6466-A957-9B53A3893C6D}"/>
              </a:ext>
            </a:extLst>
          </p:cNvPr>
          <p:cNvSpPr txBox="1">
            <a:spLocks noGrp="1"/>
          </p:cNvSpPr>
          <p:nvPr>
            <p:ph type="title"/>
          </p:nvPr>
        </p:nvSpPr>
        <p:spPr>
          <a:xfrm>
            <a:off x="0" y="316637"/>
            <a:ext cx="1051560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CONTACT SHARING </a:t>
            </a:r>
            <a:endParaRPr lang="en-US" sz="1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9B33ACEE-A132-4805-525B-2430D0AD2699}"/>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539636FC-494C-05EB-CF2D-E36BD438A744}"/>
              </a:ext>
            </a:extLst>
          </p:cNvPr>
          <p:cNvSpPr>
            <a:spLocks noGrp="1"/>
          </p:cNvSpPr>
          <p:nvPr>
            <p:ph idx="1"/>
          </p:nvPr>
        </p:nvSpPr>
        <p:spPr>
          <a:xfrm>
            <a:off x="0" y="1525539"/>
            <a:ext cx="12192000" cy="2526224"/>
          </a:xfrm>
        </p:spPr>
        <p:txBody>
          <a:bodyPr vert="horz" lIns="91440" tIns="45720" rIns="91440" bIns="45720" rtlCol="0" anchor="t">
            <a:noAutofit/>
          </a:bodyPr>
          <a:lstStyle/>
          <a:p>
            <a:pPr lvl="1">
              <a:lnSpc>
                <a:spcPct val="150000"/>
              </a:lnSpc>
            </a:pPr>
            <a:r>
              <a:rPr lang="en-US" sz="1400" dirty="0">
                <a:latin typeface="Gadugi"/>
                <a:ea typeface="Gadugi"/>
              </a:rPr>
              <a:t>Confirm how you would like your contact information to appear in the platform.  </a:t>
            </a:r>
            <a:r>
              <a:rPr lang="en-US" sz="1400" b="1" dirty="0">
                <a:latin typeface="Gadugi"/>
                <a:ea typeface="Gadugi"/>
              </a:rPr>
              <a:t>The platform will default to "Connections Only"</a:t>
            </a:r>
            <a:r>
              <a:rPr lang="en-US" sz="1400" dirty="0">
                <a:latin typeface="Gadugi"/>
                <a:ea typeface="Gadugi"/>
              </a:rPr>
              <a:t>.  You can edit your selection at any time by “editing your profile”.</a:t>
            </a:r>
            <a:endParaRPr lang="en-US" sz="1000" dirty="0">
              <a:latin typeface="Gadugi"/>
              <a:ea typeface="Gadugi"/>
            </a:endParaRPr>
          </a:p>
        </p:txBody>
      </p:sp>
      <p:sp>
        <p:nvSpPr>
          <p:cNvPr id="7" name="TextBox 6">
            <a:extLst>
              <a:ext uri="{FF2B5EF4-FFF2-40B4-BE49-F238E27FC236}">
                <a16:creationId xmlns:a16="http://schemas.microsoft.com/office/drawing/2014/main" id="{A3EE3A7C-0783-1C85-A2A7-B38F8DDBD6ED}"/>
              </a:ext>
            </a:extLst>
          </p:cNvPr>
          <p:cNvSpPr txBox="1"/>
          <p:nvPr/>
        </p:nvSpPr>
        <p:spPr>
          <a:xfrm>
            <a:off x="1473255" y="2546926"/>
            <a:ext cx="2820324" cy="523220"/>
          </a:xfrm>
          <a:prstGeom prst="rect">
            <a:avLst/>
          </a:prstGeom>
          <a:noFill/>
        </p:spPr>
        <p:txBody>
          <a:bodyPr wrap="none" rtlCol="0">
            <a:spAutoFit/>
          </a:bodyPr>
          <a:lstStyle/>
          <a:p>
            <a:r>
              <a:rPr lang="en-US" sz="1400" b="1" dirty="0">
                <a:latin typeface="Gadugi" panose="020B0502040204020203" pitchFamily="34" charset="0"/>
                <a:ea typeface="Gadugi" panose="020B0502040204020203" pitchFamily="34" charset="0"/>
              </a:rPr>
              <a:t>PRIVATE</a:t>
            </a:r>
          </a:p>
          <a:p>
            <a:r>
              <a:rPr lang="en-US" sz="1400" dirty="0">
                <a:latin typeface="Gadugi" panose="020B0502040204020203" pitchFamily="34" charset="0"/>
                <a:ea typeface="Gadugi" panose="020B0502040204020203" pitchFamily="34" charset="0"/>
              </a:rPr>
              <a:t>Users cannot your contact details</a:t>
            </a:r>
          </a:p>
        </p:txBody>
      </p:sp>
      <p:sp>
        <p:nvSpPr>
          <p:cNvPr id="8" name="TextBox 7">
            <a:extLst>
              <a:ext uri="{FF2B5EF4-FFF2-40B4-BE49-F238E27FC236}">
                <a16:creationId xmlns:a16="http://schemas.microsoft.com/office/drawing/2014/main" id="{60AE272E-AA2B-208F-1E50-DFC9F293FC0E}"/>
              </a:ext>
            </a:extLst>
          </p:cNvPr>
          <p:cNvSpPr txBox="1"/>
          <p:nvPr/>
        </p:nvSpPr>
        <p:spPr>
          <a:xfrm>
            <a:off x="1473254" y="3399183"/>
            <a:ext cx="3099353" cy="1169551"/>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CONNECTIONS ONLY</a:t>
            </a:r>
          </a:p>
          <a:p>
            <a:r>
              <a:rPr lang="en-US" sz="1400" dirty="0">
                <a:latin typeface="Gadugi" panose="020B0502040204020203" pitchFamily="34" charset="0"/>
                <a:ea typeface="Gadugi" panose="020B0502040204020203" pitchFamily="34" charset="0"/>
              </a:rPr>
              <a:t>Users with connections will be able to see your contact details on your profile page, as well as in external exports from the platform</a:t>
            </a:r>
          </a:p>
        </p:txBody>
      </p:sp>
      <p:sp>
        <p:nvSpPr>
          <p:cNvPr id="9" name="TextBox 8">
            <a:extLst>
              <a:ext uri="{FF2B5EF4-FFF2-40B4-BE49-F238E27FC236}">
                <a16:creationId xmlns:a16="http://schemas.microsoft.com/office/drawing/2014/main" id="{EF3C1105-07E9-E8BE-6A8C-487D3FFE8D8E}"/>
              </a:ext>
            </a:extLst>
          </p:cNvPr>
          <p:cNvSpPr txBox="1"/>
          <p:nvPr/>
        </p:nvSpPr>
        <p:spPr>
          <a:xfrm>
            <a:off x="1473255" y="4895840"/>
            <a:ext cx="3099353" cy="954107"/>
          </a:xfrm>
          <a:prstGeom prst="rect">
            <a:avLst/>
          </a:prstGeom>
          <a:noFill/>
        </p:spPr>
        <p:txBody>
          <a:bodyPr wrap="square" rtlCol="0">
            <a:spAutoFit/>
          </a:bodyPr>
          <a:lstStyle/>
          <a:p>
            <a:r>
              <a:rPr lang="en-US" sz="1400" b="1" dirty="0">
                <a:latin typeface="Gadugi" panose="020B0502040204020203" pitchFamily="34" charset="0"/>
                <a:ea typeface="Gadugi" panose="020B0502040204020203" pitchFamily="34" charset="0"/>
              </a:rPr>
              <a:t>PUBLIC</a:t>
            </a:r>
          </a:p>
          <a:p>
            <a:r>
              <a:rPr lang="en-US" sz="1400" dirty="0">
                <a:latin typeface="Gadugi" panose="020B0502040204020203" pitchFamily="34" charset="0"/>
                <a:ea typeface="Gadugi" panose="020B0502040204020203" pitchFamily="34" charset="0"/>
              </a:rPr>
              <a:t>Contact Details will be displayed on your profile page and available in exports for everyone at the event.</a:t>
            </a:r>
          </a:p>
        </p:txBody>
      </p:sp>
      <p:pic>
        <p:nvPicPr>
          <p:cNvPr id="3" name="Picture 2" descr="A screenshot of a phone&#10;&#10;Description automatically generated">
            <a:extLst>
              <a:ext uri="{FF2B5EF4-FFF2-40B4-BE49-F238E27FC236}">
                <a16:creationId xmlns:a16="http://schemas.microsoft.com/office/drawing/2014/main" id="{BD626685-B561-6E24-BAEA-BB1BDC9BC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754" y="2012573"/>
            <a:ext cx="2181359" cy="4349623"/>
          </a:xfrm>
          <a:prstGeom prst="rect">
            <a:avLst/>
          </a:prstGeom>
          <a:ln>
            <a:solidFill>
              <a:schemeClr val="tx1"/>
            </a:solidFill>
          </a:ln>
        </p:spPr>
      </p:pic>
    </p:spTree>
    <p:extLst>
      <p:ext uri="{BB962C8B-B14F-4D97-AF65-F5344CB8AC3E}">
        <p14:creationId xmlns:p14="http://schemas.microsoft.com/office/powerpoint/2010/main" val="336751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0DCB269-56B9-A707-B3AE-509C283852F0}"/>
              </a:ext>
            </a:extLst>
          </p:cNvPr>
          <p:cNvSpPr txBox="1">
            <a:spLocks noGrp="1"/>
          </p:cNvSpPr>
          <p:nvPr>
            <p:ph type="title"/>
          </p:nvPr>
        </p:nvSpPr>
        <p:spPr>
          <a:xfrm>
            <a:off x="0" y="285612"/>
            <a:ext cx="1051560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a:latin typeface="Gadugi" panose="020B0502040204020203" pitchFamily="34" charset="0"/>
                <a:ea typeface="Gadugi" panose="020B0502040204020203" pitchFamily="34" charset="0"/>
              </a:rPr>
              <a:t>EDIT YOUR PROFILE</a:t>
            </a:r>
            <a:endParaRPr lang="en-US" sz="1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7DD9A935-7E8A-33D4-FAEC-03E3128FC668}"/>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FF0723C8-8CAF-7773-89A3-D8346FC9ECD1}"/>
              </a:ext>
            </a:extLst>
          </p:cNvPr>
          <p:cNvSpPr>
            <a:spLocks noGrp="1"/>
          </p:cNvSpPr>
          <p:nvPr>
            <p:ph idx="1"/>
          </p:nvPr>
        </p:nvSpPr>
        <p:spPr>
          <a:xfrm>
            <a:off x="0" y="1541601"/>
            <a:ext cx="4933716" cy="2165005"/>
          </a:xfrm>
        </p:spPr>
        <p:txBody>
          <a:bodyPr>
            <a:noAutofit/>
          </a:bodyPr>
          <a:lstStyle/>
          <a:p>
            <a:pPr lvl="1">
              <a:lnSpc>
                <a:spcPct val="150000"/>
              </a:lnSpc>
            </a:pPr>
            <a:r>
              <a:rPr lang="en-US" sz="1400" dirty="0">
                <a:latin typeface="Gadugi" panose="020B0502040204020203" pitchFamily="34" charset="0"/>
                <a:ea typeface="Gadugi" panose="020B0502040204020203" pitchFamily="34" charset="0"/>
              </a:rPr>
              <a:t>You can edit your profile at any point while the mobile app is active.</a:t>
            </a:r>
          </a:p>
          <a:p>
            <a:pPr lvl="1">
              <a:lnSpc>
                <a:spcPct val="150000"/>
              </a:lnSpc>
            </a:pPr>
            <a:r>
              <a:rPr lang="en-US" sz="1400" dirty="0">
                <a:latin typeface="Gadugi" panose="020B0502040204020203" pitchFamily="34" charset="0"/>
                <a:ea typeface="Gadugi" panose="020B0502040204020203" pitchFamily="34" charset="0"/>
              </a:rPr>
              <a:t>Click the icon on the TOP LEFT of the home page to edit your profile </a:t>
            </a:r>
            <a:endParaRPr lang="en-US" sz="1000" dirty="0">
              <a:latin typeface="Gadugi" panose="020B0502040204020203" pitchFamily="34" charset="0"/>
              <a:ea typeface="Gadugi" panose="020B0502040204020203" pitchFamily="34" charset="0"/>
            </a:endParaRPr>
          </a:p>
        </p:txBody>
      </p:sp>
      <p:pic>
        <p:nvPicPr>
          <p:cNvPr id="7" name="Picture 6" descr="A screenshot of a phone&#10;&#10;Description automatically generated">
            <a:extLst>
              <a:ext uri="{FF2B5EF4-FFF2-40B4-BE49-F238E27FC236}">
                <a16:creationId xmlns:a16="http://schemas.microsoft.com/office/drawing/2014/main" id="{1B59E560-9DD4-4B76-6CA9-71CC880CB763}"/>
              </a:ext>
            </a:extLst>
          </p:cNvPr>
          <p:cNvPicPr>
            <a:picLocks noChangeAspect="1"/>
          </p:cNvPicPr>
          <p:nvPr/>
        </p:nvPicPr>
        <p:blipFill rotWithShape="1">
          <a:blip r:embed="rId2">
            <a:extLst>
              <a:ext uri="{28A0092B-C50C-407E-A947-70E740481C1C}">
                <a14:useLocalDpi xmlns:a14="http://schemas.microsoft.com/office/drawing/2010/main" val="0"/>
              </a:ext>
            </a:extLst>
          </a:blip>
          <a:srcRect t="4165" b="4165"/>
          <a:stretch/>
        </p:blipFill>
        <p:spPr>
          <a:xfrm>
            <a:off x="8989014" y="701012"/>
            <a:ext cx="2750198" cy="5455975"/>
          </a:xfrm>
          <a:prstGeom prst="rect">
            <a:avLst/>
          </a:prstGeom>
          <a:ln>
            <a:solidFill>
              <a:schemeClr val="tx1"/>
            </a:solidFill>
          </a:ln>
        </p:spPr>
      </p:pic>
      <p:sp>
        <p:nvSpPr>
          <p:cNvPr id="9" name="Arrow: Right 8">
            <a:extLst>
              <a:ext uri="{FF2B5EF4-FFF2-40B4-BE49-F238E27FC236}">
                <a16:creationId xmlns:a16="http://schemas.microsoft.com/office/drawing/2014/main" id="{2A47F2EC-B9F5-E0D7-73A0-421248D4CD72}"/>
              </a:ext>
            </a:extLst>
          </p:cNvPr>
          <p:cNvSpPr/>
          <p:nvPr/>
        </p:nvSpPr>
        <p:spPr>
          <a:xfrm rot="18719324">
            <a:off x="4908825" y="1367609"/>
            <a:ext cx="1237467" cy="275022"/>
          </a:xfrm>
          <a:prstGeom prst="rightArrow">
            <a:avLst>
              <a:gd name="adj1" fmla="val 46652"/>
              <a:gd name="adj2" fmla="val 32340"/>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2B1025-5B7C-F95B-2A31-E5293803EF7A}"/>
              </a:ext>
            </a:extLst>
          </p:cNvPr>
          <p:cNvSpPr txBox="1"/>
          <p:nvPr/>
        </p:nvSpPr>
        <p:spPr>
          <a:xfrm>
            <a:off x="327387" y="5373485"/>
            <a:ext cx="5451583" cy="830997"/>
          </a:xfrm>
          <a:prstGeom prst="rect">
            <a:avLst/>
          </a:prstGeom>
          <a:noFill/>
        </p:spPr>
        <p:txBody>
          <a:bodyPr wrap="square" rtlCol="0">
            <a:spAutoFit/>
          </a:bodyPr>
          <a:lstStyle/>
          <a:p>
            <a:r>
              <a:rPr lang="en-US" sz="1600" b="1" i="1" dirty="0">
                <a:latin typeface="Gadugi" panose="020B0502040204020203" pitchFamily="34" charset="0"/>
                <a:ea typeface="Gadugi" panose="020B0502040204020203" pitchFamily="34" charset="0"/>
              </a:rPr>
              <a:t>NOTE:  </a:t>
            </a:r>
            <a:r>
              <a:rPr lang="en-US" sz="1600" dirty="0">
                <a:latin typeface="Gadugi" panose="020B0502040204020203" pitchFamily="34" charset="0"/>
                <a:ea typeface="Gadugi" panose="020B0502040204020203" pitchFamily="34" charset="0"/>
              </a:rPr>
              <a:t>you can find additional resources such as Shuttle Services, Event Info, Help Guides, and more under the “More” button found in the bottom right-hand corner.</a:t>
            </a:r>
            <a:endParaRPr lang="en-US" sz="1600" b="1" i="1" dirty="0">
              <a:latin typeface="Gadugi" panose="020B0502040204020203" pitchFamily="34" charset="0"/>
              <a:ea typeface="Gadugi" panose="020B0502040204020203" pitchFamily="34" charset="0"/>
            </a:endParaRPr>
          </a:p>
        </p:txBody>
      </p:sp>
      <p:sp>
        <p:nvSpPr>
          <p:cNvPr id="8" name="Arrow: Right 7">
            <a:extLst>
              <a:ext uri="{FF2B5EF4-FFF2-40B4-BE49-F238E27FC236}">
                <a16:creationId xmlns:a16="http://schemas.microsoft.com/office/drawing/2014/main" id="{BB327CF6-A973-49E3-3A8C-DC6C67DAC257}"/>
              </a:ext>
            </a:extLst>
          </p:cNvPr>
          <p:cNvSpPr/>
          <p:nvPr/>
        </p:nvSpPr>
        <p:spPr>
          <a:xfrm rot="18588948">
            <a:off x="8081801" y="5793259"/>
            <a:ext cx="284702" cy="223538"/>
          </a:xfrm>
          <a:prstGeom prst="rightArrow">
            <a:avLst>
              <a:gd name="adj1" fmla="val 46652"/>
              <a:gd name="adj2" fmla="val 32340"/>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7B41E4D0-4506-02A1-5257-772EC3BA6824}"/>
              </a:ext>
            </a:extLst>
          </p:cNvPr>
          <p:cNvSpPr/>
          <p:nvPr/>
        </p:nvSpPr>
        <p:spPr>
          <a:xfrm>
            <a:off x="5599657" y="5907575"/>
            <a:ext cx="2544418" cy="124686"/>
          </a:xfrm>
          <a:prstGeom prst="rect">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phone&#10;&#10;AI-generated content may be incorrect.">
            <a:extLst>
              <a:ext uri="{FF2B5EF4-FFF2-40B4-BE49-F238E27FC236}">
                <a16:creationId xmlns:a16="http://schemas.microsoft.com/office/drawing/2014/main" id="{F6429FF6-CAF4-45A8-6090-F6230D402979}"/>
              </a:ext>
            </a:extLst>
          </p:cNvPr>
          <p:cNvPicPr>
            <a:picLocks noChangeAspect="1"/>
          </p:cNvPicPr>
          <p:nvPr/>
        </p:nvPicPr>
        <p:blipFill>
          <a:blip r:embed="rId3"/>
          <a:stretch>
            <a:fillRect/>
          </a:stretch>
        </p:blipFill>
        <p:spPr>
          <a:xfrm>
            <a:off x="6042817" y="400539"/>
            <a:ext cx="2441213" cy="5314462"/>
          </a:xfrm>
          <a:prstGeom prst="rect">
            <a:avLst/>
          </a:prstGeom>
          <a:ln>
            <a:solidFill>
              <a:schemeClr val="tx1"/>
            </a:solidFill>
          </a:ln>
        </p:spPr>
      </p:pic>
    </p:spTree>
    <p:extLst>
      <p:ext uri="{BB962C8B-B14F-4D97-AF65-F5344CB8AC3E}">
        <p14:creationId xmlns:p14="http://schemas.microsoft.com/office/powerpoint/2010/main" val="318440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phone&#10;&#10;AI-generated content may be incorrect.">
            <a:extLst>
              <a:ext uri="{FF2B5EF4-FFF2-40B4-BE49-F238E27FC236}">
                <a16:creationId xmlns:a16="http://schemas.microsoft.com/office/drawing/2014/main" id="{72904181-317F-49DE-ADC4-D2EAA4F1B102}"/>
              </a:ext>
            </a:extLst>
          </p:cNvPr>
          <p:cNvPicPr>
            <a:picLocks noChangeAspect="1"/>
          </p:cNvPicPr>
          <p:nvPr/>
        </p:nvPicPr>
        <p:blipFill>
          <a:blip r:embed="rId2"/>
          <a:stretch>
            <a:fillRect/>
          </a:stretch>
        </p:blipFill>
        <p:spPr>
          <a:xfrm>
            <a:off x="9276433" y="556846"/>
            <a:ext cx="2470520" cy="5314462"/>
          </a:xfrm>
          <a:prstGeom prst="rect">
            <a:avLst/>
          </a:prstGeom>
        </p:spPr>
      </p:pic>
      <p:pic>
        <p:nvPicPr>
          <p:cNvPr id="3" name="Picture 2" descr="A screenshot of a phone&#10;&#10;AI-generated content may be incorrect.">
            <a:extLst>
              <a:ext uri="{FF2B5EF4-FFF2-40B4-BE49-F238E27FC236}">
                <a16:creationId xmlns:a16="http://schemas.microsoft.com/office/drawing/2014/main" id="{1BBF475E-A625-96AF-E090-359EA528A7D8}"/>
              </a:ext>
            </a:extLst>
          </p:cNvPr>
          <p:cNvPicPr>
            <a:picLocks noChangeAspect="1"/>
          </p:cNvPicPr>
          <p:nvPr/>
        </p:nvPicPr>
        <p:blipFill>
          <a:blip r:embed="rId3"/>
          <a:stretch>
            <a:fillRect/>
          </a:stretch>
        </p:blipFill>
        <p:spPr>
          <a:xfrm>
            <a:off x="6296817" y="498230"/>
            <a:ext cx="2568213" cy="5607539"/>
          </a:xfrm>
          <a:prstGeom prst="rect">
            <a:avLst/>
          </a:prstGeom>
        </p:spPr>
      </p:pic>
      <p:sp>
        <p:nvSpPr>
          <p:cNvPr id="4" name="Content Placeholder 1">
            <a:extLst>
              <a:ext uri="{FF2B5EF4-FFF2-40B4-BE49-F238E27FC236}">
                <a16:creationId xmlns:a16="http://schemas.microsoft.com/office/drawing/2014/main" id="{436D0563-CF99-0825-AE07-082B0C6868B1}"/>
              </a:ext>
            </a:extLst>
          </p:cNvPr>
          <p:cNvSpPr txBox="1">
            <a:spLocks noGrp="1"/>
          </p:cNvSpPr>
          <p:nvPr>
            <p:ph type="title"/>
          </p:nvPr>
        </p:nvSpPr>
        <p:spPr>
          <a:xfrm>
            <a:off x="0" y="295552"/>
            <a:ext cx="1051560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latin typeface="Gadugi" panose="020B0502040204020203" pitchFamily="34" charset="0"/>
                <a:ea typeface="Gadugi" panose="020B0502040204020203" pitchFamily="34" charset="0"/>
              </a:rPr>
              <a:t>EVENT/CONFERENCE AGENDA</a:t>
            </a:r>
            <a:endParaRPr lang="en-US" sz="1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FA0E7913-B403-1BAC-9AD7-09F6F0AC4C60}"/>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E2F0E606-6EE9-7880-83D6-7966A4A440FE}"/>
              </a:ext>
            </a:extLst>
          </p:cNvPr>
          <p:cNvSpPr>
            <a:spLocks noGrp="1"/>
          </p:cNvSpPr>
          <p:nvPr>
            <p:ph idx="1"/>
          </p:nvPr>
        </p:nvSpPr>
        <p:spPr>
          <a:xfrm>
            <a:off x="0" y="1349140"/>
            <a:ext cx="5661341" cy="2526224"/>
          </a:xfrm>
        </p:spPr>
        <p:txBody>
          <a:bodyPr vert="horz" lIns="91440" tIns="45720" rIns="91440" bIns="45720" rtlCol="0" anchor="t">
            <a:noAutofit/>
          </a:bodyPr>
          <a:lstStyle/>
          <a:p>
            <a:pPr lvl="1">
              <a:lnSpc>
                <a:spcPct val="150000"/>
              </a:lnSpc>
            </a:pPr>
            <a:r>
              <a:rPr lang="en-US" sz="1300" dirty="0">
                <a:latin typeface="Gadugi"/>
                <a:ea typeface="Gadugi"/>
              </a:rPr>
              <a:t>The “Schedule” block on the homepage allows you to see the entire event agenda</a:t>
            </a:r>
          </a:p>
          <a:p>
            <a:pPr lvl="1">
              <a:lnSpc>
                <a:spcPct val="150000"/>
              </a:lnSpc>
            </a:pPr>
            <a:r>
              <a:rPr lang="en-US" sz="1300" dirty="0">
                <a:latin typeface="Gadugi"/>
                <a:ea typeface="Gadugi"/>
              </a:rPr>
              <a:t>You can click the “Schedule” button on the middle of the app </a:t>
            </a:r>
            <a:r>
              <a:rPr lang="en-US" sz="1300">
                <a:latin typeface="Gadugi"/>
                <a:ea typeface="Gadugi"/>
              </a:rPr>
              <a:t>homepage to see the full agenda and personal schedule</a:t>
            </a:r>
          </a:p>
          <a:p>
            <a:pPr lvl="1">
              <a:lnSpc>
                <a:spcPct val="150000"/>
              </a:lnSpc>
            </a:pPr>
            <a:r>
              <a:rPr lang="en-US" sz="1300" dirty="0">
                <a:latin typeface="Gadugi"/>
                <a:ea typeface="Gadugi"/>
              </a:rPr>
              <a:t>On all the items above you can build out your schedule by additional filtering</a:t>
            </a:r>
            <a:endParaRPr lang="en-US" sz="1300">
              <a:latin typeface="Gadugi" panose="020B0502040204020203" pitchFamily="34" charset="0"/>
              <a:ea typeface="Gadugi" panose="020B0502040204020203" pitchFamily="34" charset="0"/>
            </a:endParaRPr>
          </a:p>
          <a:p>
            <a:pPr lvl="1">
              <a:lnSpc>
                <a:spcPct val="150000"/>
              </a:lnSpc>
            </a:pPr>
            <a:r>
              <a:rPr lang="en-US" sz="1300" dirty="0">
                <a:latin typeface="Gadugi" panose="020B0502040204020203" pitchFamily="34" charset="0"/>
                <a:ea typeface="Gadugi" panose="020B0502040204020203" pitchFamily="34" charset="0"/>
              </a:rPr>
              <a:t>Click the calendar icon next to the session to add to your personal agenda! </a:t>
            </a:r>
          </a:p>
        </p:txBody>
      </p:sp>
      <p:sp>
        <p:nvSpPr>
          <p:cNvPr id="9" name="Arrow: Right 8">
            <a:extLst>
              <a:ext uri="{FF2B5EF4-FFF2-40B4-BE49-F238E27FC236}">
                <a16:creationId xmlns:a16="http://schemas.microsoft.com/office/drawing/2014/main" id="{D894E3EA-B21D-D54A-9383-2E0BBBA9005A}"/>
              </a:ext>
            </a:extLst>
          </p:cNvPr>
          <p:cNvSpPr/>
          <p:nvPr/>
        </p:nvSpPr>
        <p:spPr>
          <a:xfrm rot="955498">
            <a:off x="10643245" y="2694145"/>
            <a:ext cx="600355" cy="276809"/>
          </a:xfrm>
          <a:prstGeom prst="rightArrow">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 name="Arrow: Right 9">
            <a:extLst>
              <a:ext uri="{FF2B5EF4-FFF2-40B4-BE49-F238E27FC236}">
                <a16:creationId xmlns:a16="http://schemas.microsoft.com/office/drawing/2014/main" id="{1BE0C982-BB5D-CEE8-6A7A-E87909C48E25}"/>
              </a:ext>
            </a:extLst>
          </p:cNvPr>
          <p:cNvSpPr/>
          <p:nvPr/>
        </p:nvSpPr>
        <p:spPr>
          <a:xfrm rot="2940000">
            <a:off x="5098126" y="2132087"/>
            <a:ext cx="1315379" cy="190493"/>
          </a:xfrm>
          <a:prstGeom prst="rightArrow">
            <a:avLst>
              <a:gd name="adj1" fmla="val 46652"/>
              <a:gd name="adj2" fmla="val 66137"/>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Arrow: Right 10">
            <a:extLst>
              <a:ext uri="{FF2B5EF4-FFF2-40B4-BE49-F238E27FC236}">
                <a16:creationId xmlns:a16="http://schemas.microsoft.com/office/drawing/2014/main" id="{BC12C319-A50E-9134-DF09-D3D8C8BB3560}"/>
              </a:ext>
            </a:extLst>
          </p:cNvPr>
          <p:cNvSpPr/>
          <p:nvPr/>
        </p:nvSpPr>
        <p:spPr>
          <a:xfrm rot="12090384">
            <a:off x="7708041" y="6050690"/>
            <a:ext cx="980977" cy="168742"/>
          </a:xfrm>
          <a:prstGeom prst="rightArrow">
            <a:avLst/>
          </a:prstGeom>
          <a:solidFill>
            <a:srgbClr val="BF2729"/>
          </a:solidFill>
          <a:ln>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983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phone&#10;&#10;AI-generated content may be incorrect.">
            <a:extLst>
              <a:ext uri="{FF2B5EF4-FFF2-40B4-BE49-F238E27FC236}">
                <a16:creationId xmlns:a16="http://schemas.microsoft.com/office/drawing/2014/main" id="{85787451-622A-35F2-8B28-6A7DAE5FD1DE}"/>
              </a:ext>
            </a:extLst>
          </p:cNvPr>
          <p:cNvPicPr>
            <a:picLocks noChangeAspect="1"/>
          </p:cNvPicPr>
          <p:nvPr/>
        </p:nvPicPr>
        <p:blipFill>
          <a:blip r:embed="rId2"/>
          <a:stretch>
            <a:fillRect/>
          </a:stretch>
        </p:blipFill>
        <p:spPr>
          <a:xfrm>
            <a:off x="9462048" y="937845"/>
            <a:ext cx="2255598" cy="4904155"/>
          </a:xfrm>
          <a:prstGeom prst="rect">
            <a:avLst/>
          </a:prstGeom>
          <a:ln>
            <a:solidFill>
              <a:schemeClr val="tx1"/>
            </a:solidFill>
          </a:ln>
        </p:spPr>
      </p:pic>
      <p:sp>
        <p:nvSpPr>
          <p:cNvPr id="4" name="Content Placeholder 1">
            <a:extLst>
              <a:ext uri="{FF2B5EF4-FFF2-40B4-BE49-F238E27FC236}">
                <a16:creationId xmlns:a16="http://schemas.microsoft.com/office/drawing/2014/main" id="{EE60F6C6-28AF-9F02-4071-9765FD750EB6}"/>
              </a:ext>
            </a:extLst>
          </p:cNvPr>
          <p:cNvSpPr txBox="1">
            <a:spLocks noGrp="1"/>
          </p:cNvSpPr>
          <p:nvPr>
            <p:ph type="title"/>
          </p:nvPr>
        </p:nvSpPr>
        <p:spPr>
          <a:xfrm>
            <a:off x="0" y="305490"/>
            <a:ext cx="10515600" cy="13255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br>
              <a:rPr lang="en-US" sz="2800" dirty="0">
                <a:latin typeface="Gadugi"/>
                <a:ea typeface="Gadugi"/>
              </a:rPr>
            </a:br>
            <a:r>
              <a:rPr lang="en-US" sz="2800" dirty="0">
                <a:latin typeface="Gadugi"/>
                <a:ea typeface="Gadugi"/>
              </a:rPr>
              <a:t>HOW TO INTERACT</a:t>
            </a:r>
            <a:endParaRPr lang="en-US" sz="1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2A22CDD5-DCF1-424B-F120-F9DA83B4958D}"/>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a:extLst>
              <a:ext uri="{FF2B5EF4-FFF2-40B4-BE49-F238E27FC236}">
                <a16:creationId xmlns:a16="http://schemas.microsoft.com/office/drawing/2014/main" id="{7CC133CC-AC49-27F5-649D-D46159CCA5C2}"/>
              </a:ext>
            </a:extLst>
          </p:cNvPr>
          <p:cNvSpPr>
            <a:spLocks noGrp="1"/>
          </p:cNvSpPr>
          <p:nvPr>
            <p:ph idx="1"/>
          </p:nvPr>
        </p:nvSpPr>
        <p:spPr>
          <a:xfrm>
            <a:off x="0" y="1482362"/>
            <a:ext cx="6494106" cy="2526224"/>
          </a:xfrm>
        </p:spPr>
        <p:txBody>
          <a:bodyPr vert="horz" lIns="91440" tIns="45720" rIns="91440" bIns="45720" rtlCol="0" anchor="t">
            <a:noAutofit/>
          </a:bodyPr>
          <a:lstStyle/>
          <a:p>
            <a:pPr lvl="1">
              <a:lnSpc>
                <a:spcPct val="150000"/>
              </a:lnSpc>
            </a:pPr>
            <a:r>
              <a:rPr lang="en-US" sz="1400" dirty="0">
                <a:latin typeface="Gadugi" panose="020B0502040204020203" pitchFamily="34" charset="0"/>
                <a:ea typeface="Gadugi" panose="020B0502040204020203" pitchFamily="34" charset="0"/>
              </a:rPr>
              <a:t>There are multiple ways you can interact with others in the app:</a:t>
            </a:r>
          </a:p>
          <a:p>
            <a:pPr lvl="2">
              <a:lnSpc>
                <a:spcPct val="150000"/>
              </a:lnSpc>
            </a:pPr>
            <a:r>
              <a:rPr lang="en-US" sz="1000" dirty="0">
                <a:latin typeface="Gadugi" panose="020B0502040204020203" pitchFamily="34" charset="0"/>
                <a:ea typeface="Gadugi" panose="020B0502040204020203" pitchFamily="34" charset="0"/>
              </a:rPr>
              <a:t>Show an “interest”</a:t>
            </a:r>
          </a:p>
          <a:p>
            <a:pPr lvl="2">
              <a:lnSpc>
                <a:spcPct val="150000"/>
              </a:lnSpc>
            </a:pPr>
            <a:r>
              <a:rPr lang="en-US" sz="1000" dirty="0">
                <a:latin typeface="Gadugi"/>
                <a:ea typeface="Gadugi"/>
              </a:rPr>
              <a:t>“Skip” if you aren’t interested</a:t>
            </a:r>
          </a:p>
          <a:p>
            <a:pPr lvl="2">
              <a:lnSpc>
                <a:spcPct val="150000"/>
              </a:lnSpc>
            </a:pPr>
            <a:r>
              <a:rPr lang="en-US" sz="1000" dirty="0">
                <a:latin typeface="Gadugi"/>
                <a:ea typeface="Gadugi"/>
              </a:rPr>
              <a:t>Schedule a meeting (booths only)</a:t>
            </a:r>
            <a:endParaRPr lang="en-US" sz="1000" dirty="0">
              <a:latin typeface="Gadugi" panose="020B0502040204020203" pitchFamily="34" charset="0"/>
              <a:ea typeface="Gadugi" panose="020B0502040204020203" pitchFamily="34" charset="0"/>
            </a:endParaRPr>
          </a:p>
          <a:p>
            <a:pPr lvl="1">
              <a:lnSpc>
                <a:spcPct val="150000"/>
              </a:lnSpc>
            </a:pPr>
            <a:r>
              <a:rPr lang="en-US" sz="1400" dirty="0">
                <a:latin typeface="Gadugi" panose="020B0502040204020203" pitchFamily="34" charset="0"/>
                <a:ea typeface="Gadugi" panose="020B0502040204020203" pitchFamily="34" charset="0"/>
              </a:rPr>
              <a:t>There are different ways to interest and schedule meetings with other users. Those can be accessed from the homepage via the following blocks</a:t>
            </a:r>
          </a:p>
          <a:p>
            <a:pPr lvl="2">
              <a:lnSpc>
                <a:spcPct val="150000"/>
              </a:lnSpc>
            </a:pPr>
            <a:r>
              <a:rPr lang="en-US" sz="1000" dirty="0">
                <a:latin typeface="Gadugi" panose="020B0502040204020203" pitchFamily="34" charset="0"/>
                <a:ea typeface="Gadugi" panose="020B0502040204020203" pitchFamily="34" charset="0"/>
              </a:rPr>
              <a:t>Exhibitors and attendees  – click into each to see who’s attending the show and use the filters to narrow your search!</a:t>
            </a:r>
          </a:p>
          <a:p>
            <a:pPr lvl="2">
              <a:lnSpc>
                <a:spcPct val="150000"/>
              </a:lnSpc>
            </a:pPr>
            <a:r>
              <a:rPr lang="en-US" sz="1000" dirty="0">
                <a:latin typeface="Gadugi"/>
                <a:ea typeface="Gadugi"/>
              </a:rPr>
              <a:t>Recommendations – the technology will read your profile and the profile of others to make recommendations for you! It will also take into account the actions you take in the app and will continue to generate recommendations for you. </a:t>
            </a:r>
          </a:p>
        </p:txBody>
      </p:sp>
      <p:sp>
        <p:nvSpPr>
          <p:cNvPr id="9" name="Rectangle: Rounded Corners 8">
            <a:extLst>
              <a:ext uri="{FF2B5EF4-FFF2-40B4-BE49-F238E27FC236}">
                <a16:creationId xmlns:a16="http://schemas.microsoft.com/office/drawing/2014/main" id="{7117501A-9E4F-D913-38EE-065242F623D3}"/>
              </a:ext>
            </a:extLst>
          </p:cNvPr>
          <p:cNvSpPr/>
          <p:nvPr/>
        </p:nvSpPr>
        <p:spPr>
          <a:xfrm>
            <a:off x="9274121" y="2161723"/>
            <a:ext cx="2617304" cy="430695"/>
          </a:xfrm>
          <a:prstGeom prst="roundRect">
            <a:avLst/>
          </a:prstGeom>
          <a:noFill/>
          <a:ln w="28575">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Rectangle: Rounded Corners 9">
            <a:extLst>
              <a:ext uri="{FF2B5EF4-FFF2-40B4-BE49-F238E27FC236}">
                <a16:creationId xmlns:a16="http://schemas.microsoft.com/office/drawing/2014/main" id="{BF14FE41-0DB1-3AF0-D736-CA9E237D9628}"/>
              </a:ext>
            </a:extLst>
          </p:cNvPr>
          <p:cNvSpPr/>
          <p:nvPr/>
        </p:nvSpPr>
        <p:spPr>
          <a:xfrm>
            <a:off x="9361263" y="5340627"/>
            <a:ext cx="2617304" cy="430695"/>
          </a:xfrm>
          <a:prstGeom prst="roundRect">
            <a:avLst/>
          </a:prstGeom>
          <a:noFill/>
          <a:ln w="28575">
            <a:solidFill>
              <a:srgbClr val="BF27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shot of a phone&#10;&#10;AI-generated content may be incorrect.">
            <a:extLst>
              <a:ext uri="{FF2B5EF4-FFF2-40B4-BE49-F238E27FC236}">
                <a16:creationId xmlns:a16="http://schemas.microsoft.com/office/drawing/2014/main" id="{A34684F9-FE7B-ACA6-CC7F-9E7C6EE5B029}"/>
              </a:ext>
            </a:extLst>
          </p:cNvPr>
          <p:cNvPicPr>
            <a:picLocks noChangeAspect="1"/>
          </p:cNvPicPr>
          <p:nvPr/>
        </p:nvPicPr>
        <p:blipFill>
          <a:blip r:embed="rId3"/>
          <a:stretch>
            <a:fillRect/>
          </a:stretch>
        </p:blipFill>
        <p:spPr>
          <a:xfrm>
            <a:off x="6580125" y="937846"/>
            <a:ext cx="2255597" cy="4913924"/>
          </a:xfrm>
          <a:prstGeom prst="rect">
            <a:avLst/>
          </a:prstGeom>
          <a:ln>
            <a:solidFill>
              <a:schemeClr val="tx1"/>
            </a:solidFill>
          </a:ln>
        </p:spPr>
      </p:pic>
    </p:spTree>
    <p:extLst>
      <p:ext uri="{BB962C8B-B14F-4D97-AF65-F5344CB8AC3E}">
        <p14:creationId xmlns:p14="http://schemas.microsoft.com/office/powerpoint/2010/main" val="412097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A3B654D1-3B96-7F9D-C4F9-C624041B93C1}"/>
              </a:ext>
            </a:extLst>
          </p:cNvPr>
          <p:cNvSpPr txBox="1">
            <a:spLocks noGrp="1"/>
          </p:cNvSpPr>
          <p:nvPr>
            <p:ph type="title"/>
          </p:nvPr>
        </p:nvSpPr>
        <p:spPr>
          <a:xfrm>
            <a:off x="0" y="285612"/>
            <a:ext cx="10515600"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a:latin typeface="Gadugi" panose="020B0502040204020203" pitchFamily="34" charset="0"/>
                <a:ea typeface="Gadugi" panose="020B0502040204020203" pitchFamily="34" charset="0"/>
              </a:rPr>
              <a:t>MEETINGS </a:t>
            </a:r>
            <a:endParaRPr lang="en-US" sz="1800" i="1" dirty="0">
              <a:latin typeface="Gadugi" panose="020B0502040204020203" pitchFamily="34" charset="0"/>
              <a:ea typeface="Gadugi" panose="020B0502040204020203" pitchFamily="34" charset="0"/>
            </a:endParaRPr>
          </a:p>
        </p:txBody>
      </p:sp>
      <p:sp>
        <p:nvSpPr>
          <p:cNvPr id="5" name="Rectangle 4">
            <a:extLst>
              <a:ext uri="{FF2B5EF4-FFF2-40B4-BE49-F238E27FC236}">
                <a16:creationId xmlns:a16="http://schemas.microsoft.com/office/drawing/2014/main" id="{55C9519E-78D5-69CF-7ADE-B48078C542B4}"/>
              </a:ext>
            </a:extLst>
          </p:cNvPr>
          <p:cNvSpPr/>
          <p:nvPr/>
        </p:nvSpPr>
        <p:spPr>
          <a:xfrm>
            <a:off x="0" y="6471527"/>
            <a:ext cx="12192000" cy="386473"/>
          </a:xfrm>
          <a:prstGeom prst="rect">
            <a:avLst/>
          </a:prstGeom>
          <a:solidFill>
            <a:srgbClr val="BF2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650CF46F-95CF-8452-CD5D-30691EBB1835}"/>
              </a:ext>
            </a:extLst>
          </p:cNvPr>
          <p:cNvSpPr>
            <a:spLocks noGrp="1"/>
          </p:cNvSpPr>
          <p:nvPr>
            <p:ph idx="1"/>
          </p:nvPr>
        </p:nvSpPr>
        <p:spPr>
          <a:xfrm>
            <a:off x="0" y="1429213"/>
            <a:ext cx="5430416" cy="2526224"/>
          </a:xfrm>
        </p:spPr>
        <p:txBody>
          <a:bodyPr vert="horz" lIns="91440" tIns="45720" rIns="91440" bIns="45720" rtlCol="0" anchor="t">
            <a:noAutofit/>
          </a:bodyPr>
          <a:lstStyle/>
          <a:p>
            <a:pPr lvl="1">
              <a:lnSpc>
                <a:spcPct val="150000"/>
              </a:lnSpc>
            </a:pPr>
            <a:r>
              <a:rPr lang="en-US" sz="1400" dirty="0">
                <a:latin typeface="Gadugi"/>
                <a:ea typeface="Gadugi"/>
              </a:rPr>
              <a:t>Once you find someone you would like to meet with, click “</a:t>
            </a:r>
            <a:r>
              <a:rPr lang="en-US" sz="1400" b="1" dirty="0">
                <a:latin typeface="Gadugi"/>
                <a:ea typeface="Gadugi"/>
              </a:rPr>
              <a:t>Request Meeting</a:t>
            </a:r>
            <a:r>
              <a:rPr lang="en-US" sz="1400" dirty="0">
                <a:latin typeface="Gadugi"/>
                <a:ea typeface="Gadugi"/>
              </a:rPr>
              <a:t>” next to their name.  Add the date/time and location, as well as a personal message, then click “Request Meeting”.  They will receive an email/push notification that they received a meeting request.  Once a meeting is confirmed, you will receive a notification.  Note: you can only schedule meetings with users who are assigned a booth location</a:t>
            </a:r>
            <a:endParaRPr lang="en-US" sz="1400" dirty="0">
              <a:latin typeface="Gadugi" panose="020B0502040204020203" pitchFamily="34" charset="0"/>
              <a:ea typeface="Gadugi" panose="020B0502040204020203" pitchFamily="34" charset="0"/>
            </a:endParaRPr>
          </a:p>
          <a:p>
            <a:pPr lvl="1">
              <a:lnSpc>
                <a:spcPct val="150000"/>
              </a:lnSpc>
            </a:pPr>
            <a:r>
              <a:rPr lang="en-US" sz="1400" dirty="0">
                <a:latin typeface="Gadugi" panose="020B0502040204020203" pitchFamily="34" charset="0"/>
                <a:ea typeface="Gadugi" panose="020B0502040204020203" pitchFamily="34" charset="0"/>
              </a:rPr>
              <a:t>If someone sends you a meeting request, you will receive an email/push notification with the meeting details.  You can confirm via the “Accept Meeting” in the email or via the app.  </a:t>
            </a:r>
          </a:p>
          <a:p>
            <a:pPr lvl="1">
              <a:lnSpc>
                <a:spcPct val="150000"/>
              </a:lnSpc>
            </a:pPr>
            <a:r>
              <a:rPr lang="en-US" sz="1400" dirty="0">
                <a:latin typeface="Gadugi" panose="020B0502040204020203" pitchFamily="34" charset="0"/>
                <a:ea typeface="Gadugi" panose="020B0502040204020203" pitchFamily="34" charset="0"/>
              </a:rPr>
              <a:t>To view your list of pending received or sent meetings, please click the “Your pending meeting requests” block on the homepage.</a:t>
            </a:r>
          </a:p>
          <a:p>
            <a:pPr lvl="1">
              <a:lnSpc>
                <a:spcPct val="150000"/>
              </a:lnSpc>
            </a:pPr>
            <a:endParaRPr lang="en-US" sz="1400" dirty="0">
              <a:latin typeface="Gadugi" panose="020B0502040204020203" pitchFamily="34" charset="0"/>
              <a:ea typeface="Gadugi" panose="020B0502040204020203" pitchFamily="34" charset="0"/>
            </a:endParaRPr>
          </a:p>
        </p:txBody>
      </p:sp>
      <p:pic>
        <p:nvPicPr>
          <p:cNvPr id="2" name="Picture 1" descr="A screenshot of a phone&#10;&#10;AI-generated content may be incorrect.">
            <a:extLst>
              <a:ext uri="{FF2B5EF4-FFF2-40B4-BE49-F238E27FC236}">
                <a16:creationId xmlns:a16="http://schemas.microsoft.com/office/drawing/2014/main" id="{C8C12A6D-70F5-5E9A-65AA-936B1299DB98}"/>
              </a:ext>
            </a:extLst>
          </p:cNvPr>
          <p:cNvPicPr>
            <a:picLocks noChangeAspect="1"/>
          </p:cNvPicPr>
          <p:nvPr/>
        </p:nvPicPr>
        <p:blipFill>
          <a:blip r:embed="rId2"/>
          <a:stretch>
            <a:fillRect/>
          </a:stretch>
        </p:blipFill>
        <p:spPr>
          <a:xfrm>
            <a:off x="7703429" y="947615"/>
            <a:ext cx="2265680" cy="4923693"/>
          </a:xfrm>
          <a:prstGeom prst="rect">
            <a:avLst/>
          </a:prstGeom>
          <a:ln>
            <a:solidFill>
              <a:schemeClr val="tx1"/>
            </a:solidFill>
          </a:ln>
        </p:spPr>
      </p:pic>
    </p:spTree>
    <p:extLst>
      <p:ext uri="{BB962C8B-B14F-4D97-AF65-F5344CB8AC3E}">
        <p14:creationId xmlns:p14="http://schemas.microsoft.com/office/powerpoint/2010/main" val="3856042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137a2f-a323-4745-b62b-ea8632d88d7e">
      <Terms xmlns="http://schemas.microsoft.com/office/infopath/2007/PartnerControls"/>
    </lcf76f155ced4ddcb4097134ff3c332f>
    <Image xmlns="05137a2f-a323-4745-b62b-ea8632d88d7e" xsi:nil="true"/>
    <TaxCatchAll xmlns="fe57c20e-f48b-45cb-840a-8d52dfc08c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00F4684F64244C85CE4EBE45199153" ma:contentTypeVersion="19" ma:contentTypeDescription="Create a new document." ma:contentTypeScope="" ma:versionID="8fdf0171624d7f0f0e8e522020163652">
  <xsd:schema xmlns:xsd="http://www.w3.org/2001/XMLSchema" xmlns:xs="http://www.w3.org/2001/XMLSchema" xmlns:p="http://schemas.microsoft.com/office/2006/metadata/properties" xmlns:ns2="05137a2f-a323-4745-b62b-ea8632d88d7e" xmlns:ns3="fe57c20e-f48b-45cb-840a-8d52dfc08c07" targetNamespace="http://schemas.microsoft.com/office/2006/metadata/properties" ma:root="true" ma:fieldsID="24ed6585578827e0b71ae78f7d906577" ns2:_="" ns3:_="">
    <xsd:import namespace="05137a2f-a323-4745-b62b-ea8632d88d7e"/>
    <xsd:import namespace="fe57c20e-f48b-45cb-840a-8d52dfc08c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Imag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37a2f-a323-4745-b62b-ea8632d88d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Image" ma:index="23" nillable="true" ma:displayName="Image" ma:format="Thumbnail" ma:internalName="Image">
      <xsd:simpleType>
        <xsd:restriction base="dms:Unknow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57c20e-f48b-45cb-840a-8d52dfc08c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fbabab2-1d45-4381-9007-3f6921de8f3a}" ma:internalName="TaxCatchAll" ma:showField="CatchAllData" ma:web="fe57c20e-f48b-45cb-840a-8d52dfc08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8621CA-3FA0-4EC7-B07C-92D1C8201DA6}">
  <ds:schemaRefs>
    <ds:schemaRef ds:uri="http://schemas.microsoft.com/office/2006/metadata/properties"/>
    <ds:schemaRef ds:uri="http://schemas.microsoft.com/office/infopath/2007/PartnerControls"/>
    <ds:schemaRef ds:uri="05137a2f-a323-4745-b62b-ea8632d88d7e"/>
    <ds:schemaRef ds:uri="fe57c20e-f48b-45cb-840a-8d52dfc08c07"/>
  </ds:schemaRefs>
</ds:datastoreItem>
</file>

<file path=customXml/itemProps2.xml><?xml version="1.0" encoding="utf-8"?>
<ds:datastoreItem xmlns:ds="http://schemas.openxmlformats.org/officeDocument/2006/customXml" ds:itemID="{F2E3C7D8-DF81-4D55-8F06-6D06331A7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137a2f-a323-4745-b62b-ea8632d88d7e"/>
    <ds:schemaRef ds:uri="fe57c20e-f48b-45cb-840a-8d52dfc08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CDA0A-0692-44F5-807C-535626C36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TM02900720[[fn=Integral]]</Template>
  <TotalTime>44006</TotalTime>
  <Words>1288</Words>
  <Application>Microsoft Office PowerPoint</Application>
  <PresentationFormat>Widescreen</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Indian Gaming Tradeshow &amp; Convention 2024</vt:lpstr>
      <vt:lpstr>SUMMARY</vt:lpstr>
      <vt:lpstr>LOGIN</vt:lpstr>
      <vt:lpstr>PowerPoint Presentation</vt:lpstr>
      <vt:lpstr>CONTACT SHARING </vt:lpstr>
      <vt:lpstr>EDIT YOUR PROFILE</vt:lpstr>
      <vt:lpstr>EVENT/CONFERENCE AGENDA</vt:lpstr>
      <vt:lpstr> HOW TO INTERACT</vt:lpstr>
      <vt:lpstr>MEETINGS </vt:lpstr>
      <vt:lpstr> MY TEAM | Web Platform  &amp; Exhibitors only</vt:lpstr>
      <vt:lpstr>INBOUND LEADS | Web Platform &amp; Exhibitors only</vt:lpstr>
      <vt:lpstr> MEETINGS | Requesting on behalf of a Team Member | Web Platform &amp; Exhibitors only </vt:lpstr>
      <vt:lpstr> MEETINGS | Accepting on behalf of a Team Member | Web Platform &amp; Exhibitors only  </vt:lpstr>
      <vt:lpstr> EXPORT CONTACTS | Web Platform &amp; Exhibitors only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HYDROVISION International 2023</dc:title>
  <dc:creator>Katie Kirsch</dc:creator>
  <cp:lastModifiedBy>Katie Kirsch</cp:lastModifiedBy>
  <cp:revision>159</cp:revision>
  <dcterms:created xsi:type="dcterms:W3CDTF">2023-05-22T17:20:02Z</dcterms:created>
  <dcterms:modified xsi:type="dcterms:W3CDTF">2025-03-12T01:26:00Z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0x0101003900F4684F64244C85CE4EBE45199153</vt:lpwstr>
  </property>
  <property fmtid="{D5CDD505-2E9C-101B-9397-08002B2CF9AE}" pid="3" name="MediaServiceImageTags">
    <vt:lpwstr/>
  </property>
</Properties>
</file>