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57" r:id="rId5"/>
    <p:sldId id="260" r:id="rId6"/>
    <p:sldId id="261" r:id="rId7"/>
    <p:sldId id="298" r:id="rId8"/>
    <p:sldId id="299" r:id="rId9"/>
    <p:sldId id="300" r:id="rId10"/>
    <p:sldId id="301" r:id="rId11"/>
    <p:sldId id="302" r:id="rId12"/>
    <p:sldId id="303" r:id="rId13"/>
    <p:sldId id="304" r:id="rId14"/>
    <p:sldId id="305" r:id="rId15"/>
    <p:sldId id="306" r:id="rId16"/>
    <p:sldId id="307" r:id="rId17"/>
    <p:sldId id="308" r:id="rId18"/>
    <p:sldId id="309" r:id="rId19"/>
    <p:sldId id="259" r:id="rId20"/>
    <p:sldId id="311" r:id="rId21"/>
    <p:sldId id="312" r:id="rId22"/>
    <p:sldId id="313" r:id="rId23"/>
    <p:sldId id="314" r:id="rId24"/>
    <p:sldId id="31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3FA4FE-9E70-3797-304B-DC6691FF8295}" name="Melissa Gallagher" initials="MG" userId="S::Melissa.Gallagher@clarionevents.com::a5a07a2a-8591-45c7-9ecd-a5bfa65008e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919B"/>
    <a:srgbClr val="EFEFEF"/>
    <a:srgbClr val="FFFFFF"/>
    <a:srgbClr val="FF2AFD"/>
    <a:srgbClr val="F9F9F9"/>
    <a:srgbClr val="160A34"/>
    <a:srgbClr val="0F3C55"/>
    <a:srgbClr val="9C9C9C"/>
    <a:srgbClr val="5F379B"/>
    <a:srgbClr val="050F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392A1F-FA30-AEC5-151B-79CBDA56A215}" v="8" dt="2025-11-21T14:35:07.434"/>
    <p1510:client id="{D6D11844-1B54-4D4A-B8D4-F87406BA103D}" v="122" dt="2025-11-21T14:58:48.3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94660"/>
  </p:normalViewPr>
  <p:slideViewPr>
    <p:cSldViewPr snapToGrid="0">
      <p:cViewPr varScale="1">
        <p:scale>
          <a:sx n="90" d="100"/>
          <a:sy n="90" d="100"/>
        </p:scale>
        <p:origin x="25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6F4539-1F5F-42D6-9927-A628F9DEAEF5}"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8F600-AD2D-4CDC-9525-7E6A24999045}" type="slidenum">
              <a:rPr lang="en-US" smtClean="0"/>
              <a:t>‹#›</a:t>
            </a:fld>
            <a:endParaRPr lang="en-US"/>
          </a:p>
        </p:txBody>
      </p:sp>
    </p:spTree>
    <p:extLst>
      <p:ext uri="{BB962C8B-B14F-4D97-AF65-F5344CB8AC3E}">
        <p14:creationId xmlns:p14="http://schemas.microsoft.com/office/powerpoint/2010/main" val="324364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B507C-FAA1-CC32-CB65-14F6B73702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21C0C6-EB4F-2FB8-B5A4-7DA06F37B2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2DD96B-58FA-EE69-9EA8-AA6B0622BA99}"/>
              </a:ext>
            </a:extLst>
          </p:cNvPr>
          <p:cNvSpPr>
            <a:spLocks noGrp="1"/>
          </p:cNvSpPr>
          <p:nvPr>
            <p:ph type="dt" sz="half" idx="10"/>
          </p:nvPr>
        </p:nvSpPr>
        <p:spPr/>
        <p:txBody>
          <a:bodyPr/>
          <a:lstStyle/>
          <a:p>
            <a:fld id="{7FE9F2D0-9595-4264-A00B-52D32C520466}" type="datetime1">
              <a:rPr lang="en-US" smtClean="0"/>
              <a:t>12/4/2025</a:t>
            </a:fld>
            <a:endParaRPr lang="en-US"/>
          </a:p>
        </p:txBody>
      </p:sp>
      <p:sp>
        <p:nvSpPr>
          <p:cNvPr id="5" name="Footer Placeholder 4">
            <a:extLst>
              <a:ext uri="{FF2B5EF4-FFF2-40B4-BE49-F238E27FC236}">
                <a16:creationId xmlns:a16="http://schemas.microsoft.com/office/drawing/2014/main" id="{F86CBCD9-31CC-B269-E6B4-DF791559C6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7F148D-9020-4B22-46D7-9E7B67721413}"/>
              </a:ext>
            </a:extLst>
          </p:cNvPr>
          <p:cNvSpPr>
            <a:spLocks noGrp="1"/>
          </p:cNvSpPr>
          <p:nvPr>
            <p:ph type="sldNum" sz="quarter" idx="12"/>
          </p:nvPr>
        </p:nvSpPr>
        <p:spPr/>
        <p:txBody>
          <a:bodyPr/>
          <a:lstStyle/>
          <a:p>
            <a:fld id="{818F7A5E-3938-4389-9CFD-DD120E4A2065}" type="slidenum">
              <a:rPr lang="en-US" smtClean="0"/>
              <a:t>‹#›</a:t>
            </a:fld>
            <a:endParaRPr lang="en-US"/>
          </a:p>
        </p:txBody>
      </p:sp>
    </p:spTree>
    <p:extLst>
      <p:ext uri="{BB962C8B-B14F-4D97-AF65-F5344CB8AC3E}">
        <p14:creationId xmlns:p14="http://schemas.microsoft.com/office/powerpoint/2010/main" val="2665444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77F9C-31C1-6FB3-93F1-7C128B8A09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FBDA60-2953-EC14-182B-E1165C5DC1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8D35E8-6FBB-DAE6-3E54-C279EC516B0B}"/>
              </a:ext>
            </a:extLst>
          </p:cNvPr>
          <p:cNvSpPr>
            <a:spLocks noGrp="1"/>
          </p:cNvSpPr>
          <p:nvPr>
            <p:ph type="dt" sz="half" idx="10"/>
          </p:nvPr>
        </p:nvSpPr>
        <p:spPr/>
        <p:txBody>
          <a:bodyPr/>
          <a:lstStyle/>
          <a:p>
            <a:fld id="{05697144-5A25-4765-9886-59B1E1B20309}" type="datetime1">
              <a:rPr lang="en-US" smtClean="0"/>
              <a:t>12/4/2025</a:t>
            </a:fld>
            <a:endParaRPr lang="en-US"/>
          </a:p>
        </p:txBody>
      </p:sp>
      <p:sp>
        <p:nvSpPr>
          <p:cNvPr id="5" name="Footer Placeholder 4">
            <a:extLst>
              <a:ext uri="{FF2B5EF4-FFF2-40B4-BE49-F238E27FC236}">
                <a16:creationId xmlns:a16="http://schemas.microsoft.com/office/drawing/2014/main" id="{CE5ECD96-8E98-EEB5-660A-1271FA1482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D9A72F-8FF9-B8E3-E778-E1AF5A266D3D}"/>
              </a:ext>
            </a:extLst>
          </p:cNvPr>
          <p:cNvSpPr>
            <a:spLocks noGrp="1"/>
          </p:cNvSpPr>
          <p:nvPr>
            <p:ph type="sldNum" sz="quarter" idx="12"/>
          </p:nvPr>
        </p:nvSpPr>
        <p:spPr/>
        <p:txBody>
          <a:bodyPr/>
          <a:lstStyle/>
          <a:p>
            <a:fld id="{818F7A5E-3938-4389-9CFD-DD120E4A2065}" type="slidenum">
              <a:rPr lang="en-US" smtClean="0"/>
              <a:t>‹#›</a:t>
            </a:fld>
            <a:endParaRPr lang="en-US"/>
          </a:p>
        </p:txBody>
      </p:sp>
    </p:spTree>
    <p:extLst>
      <p:ext uri="{BB962C8B-B14F-4D97-AF65-F5344CB8AC3E}">
        <p14:creationId xmlns:p14="http://schemas.microsoft.com/office/powerpoint/2010/main" val="2253546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CA656A-14C9-E68E-21F8-44BE916BD2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887ED5-7DFD-292C-FFE5-4469D159E0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9B532-18CC-E56A-1ABB-4363F63FEC6D}"/>
              </a:ext>
            </a:extLst>
          </p:cNvPr>
          <p:cNvSpPr>
            <a:spLocks noGrp="1"/>
          </p:cNvSpPr>
          <p:nvPr>
            <p:ph type="dt" sz="half" idx="10"/>
          </p:nvPr>
        </p:nvSpPr>
        <p:spPr/>
        <p:txBody>
          <a:bodyPr/>
          <a:lstStyle/>
          <a:p>
            <a:fld id="{99C0293B-2689-4CBF-80BE-B1B506143FA5}" type="datetime1">
              <a:rPr lang="en-US" smtClean="0"/>
              <a:t>12/4/2025</a:t>
            </a:fld>
            <a:endParaRPr lang="en-US"/>
          </a:p>
        </p:txBody>
      </p:sp>
      <p:sp>
        <p:nvSpPr>
          <p:cNvPr id="5" name="Footer Placeholder 4">
            <a:extLst>
              <a:ext uri="{FF2B5EF4-FFF2-40B4-BE49-F238E27FC236}">
                <a16:creationId xmlns:a16="http://schemas.microsoft.com/office/drawing/2014/main" id="{1238F708-B489-9B68-E2EF-3EB82FD70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14C02-C9BE-CB63-53C0-3695CE950D82}"/>
              </a:ext>
            </a:extLst>
          </p:cNvPr>
          <p:cNvSpPr>
            <a:spLocks noGrp="1"/>
          </p:cNvSpPr>
          <p:nvPr>
            <p:ph type="sldNum" sz="quarter" idx="12"/>
          </p:nvPr>
        </p:nvSpPr>
        <p:spPr/>
        <p:txBody>
          <a:bodyPr/>
          <a:lstStyle/>
          <a:p>
            <a:fld id="{818F7A5E-3938-4389-9CFD-DD120E4A2065}" type="slidenum">
              <a:rPr lang="en-US" smtClean="0"/>
              <a:t>‹#›</a:t>
            </a:fld>
            <a:endParaRPr lang="en-US"/>
          </a:p>
        </p:txBody>
      </p:sp>
    </p:spTree>
    <p:extLst>
      <p:ext uri="{BB962C8B-B14F-4D97-AF65-F5344CB8AC3E}">
        <p14:creationId xmlns:p14="http://schemas.microsoft.com/office/powerpoint/2010/main" val="4115918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EDEED-9AB2-6295-CA0A-3D3B6BDDB3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11A2E5-6CB1-0CEB-0A05-50CA023DA5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F3050-AC30-57D4-F55C-8F762D288BEB}"/>
              </a:ext>
            </a:extLst>
          </p:cNvPr>
          <p:cNvSpPr>
            <a:spLocks noGrp="1"/>
          </p:cNvSpPr>
          <p:nvPr>
            <p:ph type="dt" sz="half" idx="10"/>
          </p:nvPr>
        </p:nvSpPr>
        <p:spPr/>
        <p:txBody>
          <a:bodyPr/>
          <a:lstStyle/>
          <a:p>
            <a:fld id="{FA1133BC-2653-4E45-8363-BA618C72FE64}" type="datetime1">
              <a:rPr lang="en-US" smtClean="0"/>
              <a:t>12/4/2025</a:t>
            </a:fld>
            <a:endParaRPr lang="en-US"/>
          </a:p>
        </p:txBody>
      </p:sp>
      <p:sp>
        <p:nvSpPr>
          <p:cNvPr id="5" name="Footer Placeholder 4">
            <a:extLst>
              <a:ext uri="{FF2B5EF4-FFF2-40B4-BE49-F238E27FC236}">
                <a16:creationId xmlns:a16="http://schemas.microsoft.com/office/drawing/2014/main" id="{AED3881F-F925-0214-2288-936BCE847B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0627C9-CF0E-C2BE-D55B-182B953103EB}"/>
              </a:ext>
            </a:extLst>
          </p:cNvPr>
          <p:cNvSpPr>
            <a:spLocks noGrp="1"/>
          </p:cNvSpPr>
          <p:nvPr>
            <p:ph type="sldNum" sz="quarter" idx="12"/>
          </p:nvPr>
        </p:nvSpPr>
        <p:spPr/>
        <p:txBody>
          <a:bodyPr/>
          <a:lstStyle/>
          <a:p>
            <a:fld id="{818F7A5E-3938-4389-9CFD-DD120E4A2065}" type="slidenum">
              <a:rPr lang="en-US" smtClean="0"/>
              <a:t>‹#›</a:t>
            </a:fld>
            <a:endParaRPr lang="en-US"/>
          </a:p>
        </p:txBody>
      </p:sp>
    </p:spTree>
    <p:extLst>
      <p:ext uri="{BB962C8B-B14F-4D97-AF65-F5344CB8AC3E}">
        <p14:creationId xmlns:p14="http://schemas.microsoft.com/office/powerpoint/2010/main" val="3173054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064C0-EBCB-0A81-BC83-6C4E27507F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4E7842-FD9B-C803-8F97-AF3FAA1FF97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904DDC-283B-E9EF-72F8-87A04CBA90E7}"/>
              </a:ext>
            </a:extLst>
          </p:cNvPr>
          <p:cNvSpPr>
            <a:spLocks noGrp="1"/>
          </p:cNvSpPr>
          <p:nvPr>
            <p:ph type="dt" sz="half" idx="10"/>
          </p:nvPr>
        </p:nvSpPr>
        <p:spPr/>
        <p:txBody>
          <a:bodyPr/>
          <a:lstStyle/>
          <a:p>
            <a:fld id="{1ABEDC8A-BEAD-44D8-8881-A243032304E8}" type="datetime1">
              <a:rPr lang="en-US" smtClean="0"/>
              <a:t>12/4/2025</a:t>
            </a:fld>
            <a:endParaRPr lang="en-US"/>
          </a:p>
        </p:txBody>
      </p:sp>
      <p:sp>
        <p:nvSpPr>
          <p:cNvPr id="5" name="Footer Placeholder 4">
            <a:extLst>
              <a:ext uri="{FF2B5EF4-FFF2-40B4-BE49-F238E27FC236}">
                <a16:creationId xmlns:a16="http://schemas.microsoft.com/office/drawing/2014/main" id="{04A9B2D5-BFEA-0D25-9AAB-732491DE8D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D21A4C-8517-244B-1A5A-43D45A1E0954}"/>
              </a:ext>
            </a:extLst>
          </p:cNvPr>
          <p:cNvSpPr>
            <a:spLocks noGrp="1"/>
          </p:cNvSpPr>
          <p:nvPr>
            <p:ph type="sldNum" sz="quarter" idx="12"/>
          </p:nvPr>
        </p:nvSpPr>
        <p:spPr/>
        <p:txBody>
          <a:bodyPr/>
          <a:lstStyle/>
          <a:p>
            <a:fld id="{818F7A5E-3938-4389-9CFD-DD120E4A2065}" type="slidenum">
              <a:rPr lang="en-US" smtClean="0"/>
              <a:t>‹#›</a:t>
            </a:fld>
            <a:endParaRPr lang="en-US"/>
          </a:p>
        </p:txBody>
      </p:sp>
    </p:spTree>
    <p:extLst>
      <p:ext uri="{BB962C8B-B14F-4D97-AF65-F5344CB8AC3E}">
        <p14:creationId xmlns:p14="http://schemas.microsoft.com/office/powerpoint/2010/main" val="3338496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E6A34-34B8-ABD2-115F-33F7E8CC6E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2E112-092E-1225-E1C0-76B798717C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FDEE9C-563A-930F-0DF9-D044E94D42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0CD146-2BDF-2D1C-318A-7EF2401350F7}"/>
              </a:ext>
            </a:extLst>
          </p:cNvPr>
          <p:cNvSpPr>
            <a:spLocks noGrp="1"/>
          </p:cNvSpPr>
          <p:nvPr>
            <p:ph type="dt" sz="half" idx="10"/>
          </p:nvPr>
        </p:nvSpPr>
        <p:spPr/>
        <p:txBody>
          <a:bodyPr/>
          <a:lstStyle/>
          <a:p>
            <a:fld id="{DD62600C-F043-4148-88C6-EFE7FFB56930}" type="datetime1">
              <a:rPr lang="en-US" smtClean="0"/>
              <a:t>12/4/2025</a:t>
            </a:fld>
            <a:endParaRPr lang="en-US"/>
          </a:p>
        </p:txBody>
      </p:sp>
      <p:sp>
        <p:nvSpPr>
          <p:cNvPr id="6" name="Footer Placeholder 5">
            <a:extLst>
              <a:ext uri="{FF2B5EF4-FFF2-40B4-BE49-F238E27FC236}">
                <a16:creationId xmlns:a16="http://schemas.microsoft.com/office/drawing/2014/main" id="{35C883F7-27CD-491B-1094-9F23A4A82A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8CA2DD-F705-6FA5-D0F6-F24C627D00CC}"/>
              </a:ext>
            </a:extLst>
          </p:cNvPr>
          <p:cNvSpPr>
            <a:spLocks noGrp="1"/>
          </p:cNvSpPr>
          <p:nvPr>
            <p:ph type="sldNum" sz="quarter" idx="12"/>
          </p:nvPr>
        </p:nvSpPr>
        <p:spPr/>
        <p:txBody>
          <a:bodyPr/>
          <a:lstStyle/>
          <a:p>
            <a:fld id="{818F7A5E-3938-4389-9CFD-DD120E4A2065}" type="slidenum">
              <a:rPr lang="en-US" smtClean="0"/>
              <a:t>‹#›</a:t>
            </a:fld>
            <a:endParaRPr lang="en-US"/>
          </a:p>
        </p:txBody>
      </p:sp>
    </p:spTree>
    <p:extLst>
      <p:ext uri="{BB962C8B-B14F-4D97-AF65-F5344CB8AC3E}">
        <p14:creationId xmlns:p14="http://schemas.microsoft.com/office/powerpoint/2010/main" val="2308465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EBB07-D3B9-4F62-157D-EC84031931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E08D73-F8F9-9674-B82D-8C2402DBBB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35A5FF-978A-21F8-13D6-62834DB1FE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F58DAD-25AA-929E-F481-622C9BBE97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295E85-E184-DC82-E86B-950F68BA61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F43DFB-1FFE-7205-8995-161FE13282B0}"/>
              </a:ext>
            </a:extLst>
          </p:cNvPr>
          <p:cNvSpPr>
            <a:spLocks noGrp="1"/>
          </p:cNvSpPr>
          <p:nvPr>
            <p:ph type="dt" sz="half" idx="10"/>
          </p:nvPr>
        </p:nvSpPr>
        <p:spPr/>
        <p:txBody>
          <a:bodyPr/>
          <a:lstStyle/>
          <a:p>
            <a:fld id="{E56E9628-557B-42FE-96B0-9627EA7A92D4}" type="datetime1">
              <a:rPr lang="en-US" smtClean="0"/>
              <a:t>12/4/2025</a:t>
            </a:fld>
            <a:endParaRPr lang="en-US"/>
          </a:p>
        </p:txBody>
      </p:sp>
      <p:sp>
        <p:nvSpPr>
          <p:cNvPr id="8" name="Footer Placeholder 7">
            <a:extLst>
              <a:ext uri="{FF2B5EF4-FFF2-40B4-BE49-F238E27FC236}">
                <a16:creationId xmlns:a16="http://schemas.microsoft.com/office/drawing/2014/main" id="{3F9CEA6D-8944-0033-43BA-F5BF2EF0D5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82BAFE-21CA-767E-B57B-9BB05F841A0D}"/>
              </a:ext>
            </a:extLst>
          </p:cNvPr>
          <p:cNvSpPr>
            <a:spLocks noGrp="1"/>
          </p:cNvSpPr>
          <p:nvPr>
            <p:ph type="sldNum" sz="quarter" idx="12"/>
          </p:nvPr>
        </p:nvSpPr>
        <p:spPr/>
        <p:txBody>
          <a:bodyPr/>
          <a:lstStyle/>
          <a:p>
            <a:fld id="{818F7A5E-3938-4389-9CFD-DD120E4A2065}" type="slidenum">
              <a:rPr lang="en-US" smtClean="0"/>
              <a:t>‹#›</a:t>
            </a:fld>
            <a:endParaRPr lang="en-US"/>
          </a:p>
        </p:txBody>
      </p:sp>
    </p:spTree>
    <p:extLst>
      <p:ext uri="{BB962C8B-B14F-4D97-AF65-F5344CB8AC3E}">
        <p14:creationId xmlns:p14="http://schemas.microsoft.com/office/powerpoint/2010/main" val="2491620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26F4-8225-9327-812A-B2861AF6BA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175C8C-F632-9415-9482-66657D0F08FD}"/>
              </a:ext>
            </a:extLst>
          </p:cNvPr>
          <p:cNvSpPr>
            <a:spLocks noGrp="1"/>
          </p:cNvSpPr>
          <p:nvPr>
            <p:ph type="dt" sz="half" idx="10"/>
          </p:nvPr>
        </p:nvSpPr>
        <p:spPr/>
        <p:txBody>
          <a:bodyPr/>
          <a:lstStyle/>
          <a:p>
            <a:fld id="{32A035D5-DD36-4924-961C-79D6A491B04B}" type="datetime1">
              <a:rPr lang="en-US" smtClean="0"/>
              <a:t>12/4/2025</a:t>
            </a:fld>
            <a:endParaRPr lang="en-US"/>
          </a:p>
        </p:txBody>
      </p:sp>
      <p:sp>
        <p:nvSpPr>
          <p:cNvPr id="4" name="Footer Placeholder 3">
            <a:extLst>
              <a:ext uri="{FF2B5EF4-FFF2-40B4-BE49-F238E27FC236}">
                <a16:creationId xmlns:a16="http://schemas.microsoft.com/office/drawing/2014/main" id="{E90E3F2C-7EFC-0FCB-5655-9AAAF000BC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99A74F-3A59-2ADC-F975-F2C93390A8DE}"/>
              </a:ext>
            </a:extLst>
          </p:cNvPr>
          <p:cNvSpPr>
            <a:spLocks noGrp="1"/>
          </p:cNvSpPr>
          <p:nvPr>
            <p:ph type="sldNum" sz="quarter" idx="12"/>
          </p:nvPr>
        </p:nvSpPr>
        <p:spPr/>
        <p:txBody>
          <a:bodyPr/>
          <a:lstStyle/>
          <a:p>
            <a:fld id="{818F7A5E-3938-4389-9CFD-DD120E4A2065}" type="slidenum">
              <a:rPr lang="en-US" smtClean="0"/>
              <a:t>‹#›</a:t>
            </a:fld>
            <a:endParaRPr lang="en-US"/>
          </a:p>
        </p:txBody>
      </p:sp>
    </p:spTree>
    <p:extLst>
      <p:ext uri="{BB962C8B-B14F-4D97-AF65-F5344CB8AC3E}">
        <p14:creationId xmlns:p14="http://schemas.microsoft.com/office/powerpoint/2010/main" val="8655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41822E-6C4C-18DD-8432-79F66DD240FF}"/>
              </a:ext>
            </a:extLst>
          </p:cNvPr>
          <p:cNvSpPr>
            <a:spLocks noGrp="1"/>
          </p:cNvSpPr>
          <p:nvPr>
            <p:ph type="dt" sz="half" idx="10"/>
          </p:nvPr>
        </p:nvSpPr>
        <p:spPr/>
        <p:txBody>
          <a:bodyPr/>
          <a:lstStyle/>
          <a:p>
            <a:fld id="{FEE21B41-FE78-459A-835A-E1716EE95E66}" type="datetime1">
              <a:rPr lang="en-US" smtClean="0"/>
              <a:t>12/4/2025</a:t>
            </a:fld>
            <a:endParaRPr lang="en-US"/>
          </a:p>
        </p:txBody>
      </p:sp>
      <p:sp>
        <p:nvSpPr>
          <p:cNvPr id="3" name="Footer Placeholder 2">
            <a:extLst>
              <a:ext uri="{FF2B5EF4-FFF2-40B4-BE49-F238E27FC236}">
                <a16:creationId xmlns:a16="http://schemas.microsoft.com/office/drawing/2014/main" id="{D084F544-B6FF-4160-78FA-82154D428F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21074D-3EBA-4D41-A936-767FBCA3953C}"/>
              </a:ext>
            </a:extLst>
          </p:cNvPr>
          <p:cNvSpPr>
            <a:spLocks noGrp="1"/>
          </p:cNvSpPr>
          <p:nvPr>
            <p:ph type="sldNum" sz="quarter" idx="12"/>
          </p:nvPr>
        </p:nvSpPr>
        <p:spPr/>
        <p:txBody>
          <a:bodyPr/>
          <a:lstStyle/>
          <a:p>
            <a:fld id="{818F7A5E-3938-4389-9CFD-DD120E4A2065}" type="slidenum">
              <a:rPr lang="en-US" smtClean="0"/>
              <a:t>‹#›</a:t>
            </a:fld>
            <a:endParaRPr lang="en-US"/>
          </a:p>
        </p:txBody>
      </p:sp>
    </p:spTree>
    <p:extLst>
      <p:ext uri="{BB962C8B-B14F-4D97-AF65-F5344CB8AC3E}">
        <p14:creationId xmlns:p14="http://schemas.microsoft.com/office/powerpoint/2010/main" val="1251997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C9BF3-11C2-9A88-7057-0FCFCFFC59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52E256-D0BA-61AD-BBFF-9BF098416F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AAEAD0-7153-B2C8-60FD-D6AFA2244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2D368F-B1C8-02F5-EEA1-F82D04A46E94}"/>
              </a:ext>
            </a:extLst>
          </p:cNvPr>
          <p:cNvSpPr>
            <a:spLocks noGrp="1"/>
          </p:cNvSpPr>
          <p:nvPr>
            <p:ph type="dt" sz="half" idx="10"/>
          </p:nvPr>
        </p:nvSpPr>
        <p:spPr/>
        <p:txBody>
          <a:bodyPr/>
          <a:lstStyle/>
          <a:p>
            <a:fld id="{F0583498-60D5-493C-B869-E304CF609F78}" type="datetime1">
              <a:rPr lang="en-US" smtClean="0"/>
              <a:t>12/4/2025</a:t>
            </a:fld>
            <a:endParaRPr lang="en-US"/>
          </a:p>
        </p:txBody>
      </p:sp>
      <p:sp>
        <p:nvSpPr>
          <p:cNvPr id="6" name="Footer Placeholder 5">
            <a:extLst>
              <a:ext uri="{FF2B5EF4-FFF2-40B4-BE49-F238E27FC236}">
                <a16:creationId xmlns:a16="http://schemas.microsoft.com/office/drawing/2014/main" id="{9F2FE88B-B441-8441-B601-8C03168993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37EFF4-23E5-823D-0CC7-A19F7B5AC5E6}"/>
              </a:ext>
            </a:extLst>
          </p:cNvPr>
          <p:cNvSpPr>
            <a:spLocks noGrp="1"/>
          </p:cNvSpPr>
          <p:nvPr>
            <p:ph type="sldNum" sz="quarter" idx="12"/>
          </p:nvPr>
        </p:nvSpPr>
        <p:spPr/>
        <p:txBody>
          <a:bodyPr/>
          <a:lstStyle/>
          <a:p>
            <a:fld id="{818F7A5E-3938-4389-9CFD-DD120E4A2065}" type="slidenum">
              <a:rPr lang="en-US" smtClean="0"/>
              <a:t>‹#›</a:t>
            </a:fld>
            <a:endParaRPr lang="en-US"/>
          </a:p>
        </p:txBody>
      </p:sp>
    </p:spTree>
    <p:extLst>
      <p:ext uri="{BB962C8B-B14F-4D97-AF65-F5344CB8AC3E}">
        <p14:creationId xmlns:p14="http://schemas.microsoft.com/office/powerpoint/2010/main" val="3642068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B18B6-D87E-0D68-C888-86F0635FA7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2C0FE6-0A60-C91D-B81A-D702CE2EDF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24B927-E976-6614-56A4-2948D3F953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67EB23-B0A5-B95A-1C75-0DF9233A52AC}"/>
              </a:ext>
            </a:extLst>
          </p:cNvPr>
          <p:cNvSpPr>
            <a:spLocks noGrp="1"/>
          </p:cNvSpPr>
          <p:nvPr>
            <p:ph type="dt" sz="half" idx="10"/>
          </p:nvPr>
        </p:nvSpPr>
        <p:spPr/>
        <p:txBody>
          <a:bodyPr/>
          <a:lstStyle/>
          <a:p>
            <a:fld id="{B2585AE7-DB69-48DB-9721-54A8FD2B6952}" type="datetime1">
              <a:rPr lang="en-US" smtClean="0"/>
              <a:t>12/4/2025</a:t>
            </a:fld>
            <a:endParaRPr lang="en-US"/>
          </a:p>
        </p:txBody>
      </p:sp>
      <p:sp>
        <p:nvSpPr>
          <p:cNvPr id="6" name="Footer Placeholder 5">
            <a:extLst>
              <a:ext uri="{FF2B5EF4-FFF2-40B4-BE49-F238E27FC236}">
                <a16:creationId xmlns:a16="http://schemas.microsoft.com/office/drawing/2014/main" id="{18111392-C263-DAE0-D96D-BF34684F13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2CB507-9473-8DB7-05D3-A80D5747635A}"/>
              </a:ext>
            </a:extLst>
          </p:cNvPr>
          <p:cNvSpPr>
            <a:spLocks noGrp="1"/>
          </p:cNvSpPr>
          <p:nvPr>
            <p:ph type="sldNum" sz="quarter" idx="12"/>
          </p:nvPr>
        </p:nvSpPr>
        <p:spPr/>
        <p:txBody>
          <a:bodyPr/>
          <a:lstStyle/>
          <a:p>
            <a:fld id="{818F7A5E-3938-4389-9CFD-DD120E4A2065}" type="slidenum">
              <a:rPr lang="en-US" smtClean="0"/>
              <a:t>‹#›</a:t>
            </a:fld>
            <a:endParaRPr lang="en-US"/>
          </a:p>
        </p:txBody>
      </p:sp>
    </p:spTree>
    <p:extLst>
      <p:ext uri="{BB962C8B-B14F-4D97-AF65-F5344CB8AC3E}">
        <p14:creationId xmlns:p14="http://schemas.microsoft.com/office/powerpoint/2010/main" val="1519493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D69175-96DE-8801-BDCE-7FE55F9282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1F500B-4835-5EA8-2F31-903024F94B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08076-4F5C-A435-82A0-1FC4F71745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A2DE05A-AB17-4ADE-80CD-A67B4D3E01F5}" type="datetime1">
              <a:rPr lang="en-US" smtClean="0"/>
              <a:t>12/4/2025</a:t>
            </a:fld>
            <a:endParaRPr lang="en-US"/>
          </a:p>
        </p:txBody>
      </p:sp>
      <p:sp>
        <p:nvSpPr>
          <p:cNvPr id="5" name="Footer Placeholder 4">
            <a:extLst>
              <a:ext uri="{FF2B5EF4-FFF2-40B4-BE49-F238E27FC236}">
                <a16:creationId xmlns:a16="http://schemas.microsoft.com/office/drawing/2014/main" id="{C2EF1450-EFC6-8E15-EF57-0DF96EDB11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FB54E08-3138-8AD0-193B-CBA4B7F40D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18F7A5E-3938-4389-9CFD-DD120E4A2065}" type="slidenum">
              <a:rPr lang="en-US" smtClean="0"/>
              <a:t>‹#›</a:t>
            </a:fld>
            <a:endParaRPr lang="en-US"/>
          </a:p>
        </p:txBody>
      </p:sp>
    </p:spTree>
    <p:extLst>
      <p:ext uri="{BB962C8B-B14F-4D97-AF65-F5344CB8AC3E}">
        <p14:creationId xmlns:p14="http://schemas.microsoft.com/office/powerpoint/2010/main" val="15132609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0.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0.sv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sv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matchmaking.grip.events/ngashow2026/event-login" TargetMode="External"/><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sv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3.jpeg"/><Relationship Id="rId5" Type="http://schemas.openxmlformats.org/officeDocument/2006/relationships/image" Target="../media/image5.png"/><Relationship Id="rId10" Type="http://schemas.openxmlformats.org/officeDocument/2006/relationships/image" Target="../media/image12.jpeg"/><Relationship Id="rId4" Type="http://schemas.openxmlformats.org/officeDocument/2006/relationships/image" Target="../media/image4.svg"/><Relationship Id="rId9"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support.grip.events/calendar-sync" TargetMode="External"/><Relationship Id="rId7" Type="http://schemas.openxmlformats.org/officeDocument/2006/relationships/image" Target="../media/image2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6.jpeg"/><Relationship Id="rId4" Type="http://schemas.openxmlformats.org/officeDocument/2006/relationships/image" Target="../media/image1.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217089F-5C32-D27D-59E2-5E8C3A5E8151}"/>
              </a:ext>
            </a:extLst>
          </p:cNvPr>
          <p:cNvPicPr>
            <a:picLocks noChangeAspect="1"/>
          </p:cNvPicPr>
          <p:nvPr/>
        </p:nvPicPr>
        <p:blipFill>
          <a:blip r:embed="rId2">
            <a:extLst>
              <a:ext uri="{28A0092B-C50C-407E-A947-70E740481C1C}">
                <a14:useLocalDpi xmlns:a14="http://schemas.microsoft.com/office/drawing/2010/main" val="0"/>
              </a:ext>
            </a:extLst>
          </a:blip>
          <a:srcRect t="5000" b="5000"/>
          <a:stretch/>
        </p:blipFill>
        <p:spPr>
          <a:xfrm>
            <a:off x="-1" y="0"/>
            <a:ext cx="12192001" cy="6858000"/>
          </a:xfrm>
          <a:prstGeom prst="rect">
            <a:avLst/>
          </a:prstGeom>
        </p:spPr>
      </p:pic>
      <p:sp>
        <p:nvSpPr>
          <p:cNvPr id="2" name="Slide Number Placeholder 1">
            <a:extLst>
              <a:ext uri="{FF2B5EF4-FFF2-40B4-BE49-F238E27FC236}">
                <a16:creationId xmlns:a16="http://schemas.microsoft.com/office/drawing/2014/main" id="{50B64FEC-7E3D-351E-B7A3-F5C44F2CEDC5}"/>
              </a:ext>
            </a:extLst>
          </p:cNvPr>
          <p:cNvSpPr>
            <a:spLocks noGrp="1"/>
          </p:cNvSpPr>
          <p:nvPr>
            <p:ph type="sldNum" sz="quarter" idx="12"/>
          </p:nvPr>
        </p:nvSpPr>
        <p:spPr/>
        <p:txBody>
          <a:bodyPr/>
          <a:lstStyle/>
          <a:p>
            <a:fld id="{818F7A5E-3938-4389-9CFD-DD120E4A2065}" type="slidenum">
              <a:rPr lang="en-US" smtClean="0"/>
              <a:t>1</a:t>
            </a:fld>
            <a:endParaRPr lang="en-US"/>
          </a:p>
        </p:txBody>
      </p:sp>
      <p:sp>
        <p:nvSpPr>
          <p:cNvPr id="8" name="Rectangle 7">
            <a:extLst>
              <a:ext uri="{FF2B5EF4-FFF2-40B4-BE49-F238E27FC236}">
                <a16:creationId xmlns:a16="http://schemas.microsoft.com/office/drawing/2014/main" id="{7E513E21-1182-E853-1434-3702251F636E}"/>
              </a:ext>
            </a:extLst>
          </p:cNvPr>
          <p:cNvSpPr/>
          <p:nvPr/>
        </p:nvSpPr>
        <p:spPr>
          <a:xfrm>
            <a:off x="2357097" y="4028566"/>
            <a:ext cx="7477799" cy="1412780"/>
          </a:xfrm>
          <a:prstGeom prst="rect">
            <a:avLst/>
          </a:prstGeom>
          <a:solidFill>
            <a:srgbClr val="1E91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2"/>
                </a:solidFill>
                <a:latin typeface="Fira Sans" panose="020B0503050000020004" pitchFamily="34" charset="0"/>
              </a:rPr>
              <a:t>MOBILE APP &amp; WEB PLATFORM </a:t>
            </a:r>
          </a:p>
          <a:p>
            <a:pPr algn="ctr"/>
            <a:r>
              <a:rPr lang="en-US" sz="3600" dirty="0">
                <a:solidFill>
                  <a:schemeClr val="bg2"/>
                </a:solidFill>
                <a:latin typeface="Fira Sans" panose="020B0503050000020004" pitchFamily="34" charset="0"/>
              </a:rPr>
              <a:t>RESOURCE GUIDE</a:t>
            </a:r>
          </a:p>
        </p:txBody>
      </p:sp>
      <p:pic>
        <p:nvPicPr>
          <p:cNvPr id="4" name="Picture 3">
            <a:extLst>
              <a:ext uri="{FF2B5EF4-FFF2-40B4-BE49-F238E27FC236}">
                <a16:creationId xmlns:a16="http://schemas.microsoft.com/office/drawing/2014/main" id="{800F28C2-17C2-798D-59E3-A42A34DBAFFE}"/>
              </a:ext>
            </a:extLst>
          </p:cNvPr>
          <p:cNvPicPr>
            <a:picLocks noChangeAspect="1"/>
          </p:cNvPicPr>
          <p:nvPr/>
        </p:nvPicPr>
        <p:blipFill>
          <a:blip r:embed="rId3">
            <a:extLst>
              <a:ext uri="{28A0092B-C50C-407E-A947-70E740481C1C}">
                <a14:useLocalDpi xmlns:a14="http://schemas.microsoft.com/office/drawing/2010/main" val="0"/>
              </a:ext>
            </a:extLst>
          </a:blip>
          <a:srcRect l="2204" r="2204"/>
          <a:stretch/>
        </p:blipFill>
        <p:spPr>
          <a:xfrm>
            <a:off x="3995928" y="1832176"/>
            <a:ext cx="4210222" cy="1409403"/>
          </a:xfrm>
          <a:prstGeom prst="rect">
            <a:avLst/>
          </a:prstGeom>
          <a:ln>
            <a:solidFill>
              <a:srgbClr val="1E919B"/>
            </a:solidFill>
          </a:ln>
        </p:spPr>
      </p:pic>
    </p:spTree>
    <p:extLst>
      <p:ext uri="{BB962C8B-B14F-4D97-AF65-F5344CB8AC3E}">
        <p14:creationId xmlns:p14="http://schemas.microsoft.com/office/powerpoint/2010/main" val="10552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B60B6-876B-85F6-D83B-52065DD763F5}"/>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EBFBF191-382C-ADA0-E508-350B31CF00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32600" y="2228320"/>
            <a:ext cx="2057400" cy="4460318"/>
          </a:xfrm>
          <a:prstGeom prst="rect">
            <a:avLst/>
          </a:prstGeom>
          <a:noFill/>
          <a:ln>
            <a:solidFill>
              <a:srgbClr val="1E919B"/>
            </a:solidFill>
          </a:ln>
        </p:spPr>
      </p:pic>
      <p:sp>
        <p:nvSpPr>
          <p:cNvPr id="2" name="TextBox 11">
            <a:extLst>
              <a:ext uri="{FF2B5EF4-FFF2-40B4-BE49-F238E27FC236}">
                <a16:creationId xmlns:a16="http://schemas.microsoft.com/office/drawing/2014/main" id="{95AC015D-6D12-0181-8AC8-F2AE76578F49}"/>
              </a:ext>
            </a:extLst>
          </p:cNvPr>
          <p:cNvSpPr txBox="1"/>
          <p:nvPr/>
        </p:nvSpPr>
        <p:spPr>
          <a:xfrm>
            <a:off x="583659" y="1382441"/>
            <a:ext cx="11186809" cy="70545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dirty="0">
                <a:latin typeface="Fira Sans" panose="020B0503050000020004" pitchFamily="34" charset="0"/>
                <a:ea typeface="Gadugi"/>
              </a:rPr>
              <a:t>Stay informed while at the show by enabling push notifications to your device.  Using the mobile app, click "Notifications" at the bottom, then "</a:t>
            </a:r>
            <a:r>
              <a:rPr lang="en-US" sz="1400" b="1" dirty="0">
                <a:latin typeface="Fira Sans" panose="020B0503050000020004" pitchFamily="34" charset="0"/>
                <a:ea typeface="Gadugi"/>
              </a:rPr>
              <a:t>Turn on Notifications</a:t>
            </a:r>
            <a:r>
              <a:rPr lang="en-US" sz="1400" dirty="0">
                <a:latin typeface="Fira Sans" panose="020B0503050000020004" pitchFamily="34" charset="0"/>
                <a:ea typeface="Gadugi"/>
              </a:rPr>
              <a:t>".  A box will pop-up asking you to "Allow" notifications on your device. </a:t>
            </a:r>
          </a:p>
        </p:txBody>
      </p:sp>
      <p:pic>
        <p:nvPicPr>
          <p:cNvPr id="7" name="Picture 6">
            <a:extLst>
              <a:ext uri="{FF2B5EF4-FFF2-40B4-BE49-F238E27FC236}">
                <a16:creationId xmlns:a16="http://schemas.microsoft.com/office/drawing/2014/main" id="{A24A05B6-179A-0AA8-671C-3DC0F91EDE12}"/>
              </a:ext>
            </a:extLst>
          </p:cNvPr>
          <p:cNvPicPr>
            <a:picLocks noChangeAspect="1"/>
          </p:cNvPicPr>
          <p:nvPr/>
        </p:nvPicPr>
        <p:blipFill>
          <a:blip r:embed="rId3">
            <a:extLst>
              <a:ext uri="{28A0092B-C50C-407E-A947-70E740481C1C}">
                <a14:useLocalDpi xmlns:a14="http://schemas.microsoft.com/office/drawing/2010/main" val="0"/>
              </a:ext>
            </a:extLst>
          </a:blip>
          <a:srcRect t="41720" b="41720"/>
          <a:stretch/>
        </p:blipFill>
        <p:spPr>
          <a:xfrm>
            <a:off x="0" y="-19860"/>
            <a:ext cx="12192000" cy="1261872"/>
          </a:xfrm>
          <a:prstGeom prst="rect">
            <a:avLst/>
          </a:prstGeom>
        </p:spPr>
      </p:pic>
      <p:sp>
        <p:nvSpPr>
          <p:cNvPr id="3" name="Slide Number Placeholder 2">
            <a:extLst>
              <a:ext uri="{FF2B5EF4-FFF2-40B4-BE49-F238E27FC236}">
                <a16:creationId xmlns:a16="http://schemas.microsoft.com/office/drawing/2014/main" id="{81835745-7035-33AE-35A9-0817D2DD33FF}"/>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10</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3B4256D-EC19-8766-9498-BC9804229D64}"/>
              </a:ext>
            </a:extLst>
          </p:cNvPr>
          <p:cNvSpPr txBox="1"/>
          <p:nvPr/>
        </p:nvSpPr>
        <p:spPr>
          <a:xfrm>
            <a:off x="583659" y="363596"/>
            <a:ext cx="5398852" cy="707886"/>
          </a:xfrm>
          <a:prstGeom prst="rect">
            <a:avLst/>
          </a:prstGeom>
          <a:noFill/>
        </p:spPr>
        <p:txBody>
          <a:bodyPr wrap="square" lIns="91440" tIns="45720" rIns="91440" bIns="45720" rtlCol="0" anchor="t">
            <a:spAutoFit/>
          </a:bodyPr>
          <a:lstStyle/>
          <a:p>
            <a:r>
              <a:rPr lang="en-US" sz="4000" dirty="0">
                <a:solidFill>
                  <a:srgbClr val="160A34"/>
                </a:solidFill>
                <a:latin typeface="Fira Sans" panose="020B0503050000020004" pitchFamily="34" charset="0"/>
              </a:rPr>
              <a:t>PUSH NOTIFICATIONS</a:t>
            </a:r>
            <a:endParaRPr lang="en-US" dirty="0">
              <a:solidFill>
                <a:srgbClr val="160A34"/>
              </a:solidFill>
              <a:latin typeface="Fira Sans" panose="020B0503050000020004" pitchFamily="34" charset="0"/>
            </a:endParaRPr>
          </a:p>
        </p:txBody>
      </p:sp>
      <p:sp>
        <p:nvSpPr>
          <p:cNvPr id="11" name="Flowchart: Connector 10">
            <a:extLst>
              <a:ext uri="{FF2B5EF4-FFF2-40B4-BE49-F238E27FC236}">
                <a16:creationId xmlns:a16="http://schemas.microsoft.com/office/drawing/2014/main" id="{4A4740CA-F65C-7564-981C-8E84F3D002DC}"/>
              </a:ext>
            </a:extLst>
          </p:cNvPr>
          <p:cNvSpPr/>
          <p:nvPr/>
        </p:nvSpPr>
        <p:spPr>
          <a:xfrm>
            <a:off x="7975600" y="4681805"/>
            <a:ext cx="457199" cy="457199"/>
          </a:xfrm>
          <a:prstGeom prst="flowChartConnector">
            <a:avLst/>
          </a:prstGeom>
          <a:noFill/>
          <a:ln w="28575">
            <a:solidFill>
              <a:srgbClr val="FF2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grpSp>
        <p:nvGrpSpPr>
          <p:cNvPr id="14" name="Group 13">
            <a:extLst>
              <a:ext uri="{FF2B5EF4-FFF2-40B4-BE49-F238E27FC236}">
                <a16:creationId xmlns:a16="http://schemas.microsoft.com/office/drawing/2014/main" id="{53C0E05E-DA5E-2AEC-E7A5-12425A18BF06}"/>
              </a:ext>
            </a:extLst>
          </p:cNvPr>
          <p:cNvGrpSpPr/>
          <p:nvPr/>
        </p:nvGrpSpPr>
        <p:grpSpPr>
          <a:xfrm>
            <a:off x="3018483" y="5777024"/>
            <a:ext cx="498635" cy="498635"/>
            <a:chOff x="4872813" y="2900129"/>
            <a:chExt cx="498635" cy="498635"/>
          </a:xfrm>
        </p:grpSpPr>
        <p:sp>
          <p:nvSpPr>
            <p:cNvPr id="15" name="Oval 14">
              <a:extLst>
                <a:ext uri="{FF2B5EF4-FFF2-40B4-BE49-F238E27FC236}">
                  <a16:creationId xmlns:a16="http://schemas.microsoft.com/office/drawing/2014/main" id="{A1EB01F9-8189-45F7-E1E6-6B3E524E9E50}"/>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16" name="Graphic 15" descr="Circle with left arrow with solid fill">
              <a:extLst>
                <a:ext uri="{FF2B5EF4-FFF2-40B4-BE49-F238E27FC236}">
                  <a16:creationId xmlns:a16="http://schemas.microsoft.com/office/drawing/2014/main" id="{F7E63E63-88BA-B452-503D-174D0BC641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4872813" y="2900129"/>
              <a:ext cx="498635" cy="498635"/>
            </a:xfrm>
            <a:prstGeom prst="rect">
              <a:avLst/>
            </a:prstGeom>
          </p:spPr>
        </p:pic>
      </p:grpSp>
      <p:pic>
        <p:nvPicPr>
          <p:cNvPr id="8" name="Picture 7">
            <a:extLst>
              <a:ext uri="{FF2B5EF4-FFF2-40B4-BE49-F238E27FC236}">
                <a16:creationId xmlns:a16="http://schemas.microsoft.com/office/drawing/2014/main" id="{D6012DB6-5D15-3EA0-6D95-BA48CEE9B48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17118" y="2229117"/>
            <a:ext cx="2060586" cy="4467225"/>
          </a:xfrm>
          <a:prstGeom prst="rect">
            <a:avLst/>
          </a:prstGeom>
          <a:noFill/>
          <a:ln>
            <a:solidFill>
              <a:srgbClr val="1E919B"/>
            </a:solidFill>
          </a:ln>
        </p:spPr>
      </p:pic>
      <p:sp>
        <p:nvSpPr>
          <p:cNvPr id="5" name="TextBox 4">
            <a:extLst>
              <a:ext uri="{FF2B5EF4-FFF2-40B4-BE49-F238E27FC236}">
                <a16:creationId xmlns:a16="http://schemas.microsoft.com/office/drawing/2014/main" id="{D22BF5FB-FF30-5675-6756-049E0D31047C}"/>
              </a:ext>
            </a:extLst>
          </p:cNvPr>
          <p:cNvSpPr txBox="1"/>
          <p:nvPr/>
        </p:nvSpPr>
        <p:spPr>
          <a:xfrm>
            <a:off x="657330" y="348389"/>
            <a:ext cx="5398852" cy="707886"/>
          </a:xfrm>
          <a:prstGeom prst="rect">
            <a:avLst/>
          </a:prstGeom>
          <a:solidFill>
            <a:srgbClr val="1E919B"/>
          </a:solidFill>
        </p:spPr>
        <p:txBody>
          <a:bodyPr wrap="square" lIns="91440" tIns="45720" rIns="91440" bIns="45720" rtlCol="0" anchor="t">
            <a:spAutoFit/>
          </a:bodyPr>
          <a:lstStyle/>
          <a:p>
            <a:r>
              <a:rPr lang="en-US" sz="4000" dirty="0">
                <a:solidFill>
                  <a:schemeClr val="bg2"/>
                </a:solidFill>
                <a:latin typeface="Fira Sans" panose="020B0503050000020004" pitchFamily="34" charset="0"/>
              </a:rPr>
              <a:t>PUSH NOTIFICATIONS</a:t>
            </a:r>
            <a:endParaRPr lang="en-US" dirty="0">
              <a:solidFill>
                <a:schemeClr val="bg2"/>
              </a:solidFill>
              <a:latin typeface="Fira Sans" panose="020B0503050000020004" pitchFamily="34" charset="0"/>
            </a:endParaRPr>
          </a:p>
        </p:txBody>
      </p:sp>
    </p:spTree>
    <p:extLst>
      <p:ext uri="{BB962C8B-B14F-4D97-AF65-F5344CB8AC3E}">
        <p14:creationId xmlns:p14="http://schemas.microsoft.com/office/powerpoint/2010/main" val="640434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1B33E-1EB3-0FFC-20F9-C8D9DBDF34FF}"/>
            </a:ext>
          </a:extLst>
        </p:cNvPr>
        <p:cNvGrpSpPr/>
        <p:nvPr/>
      </p:nvGrpSpPr>
      <p:grpSpPr>
        <a:xfrm>
          <a:off x="0" y="0"/>
          <a:ext cx="0" cy="0"/>
          <a:chOff x="0" y="0"/>
          <a:chExt cx="0" cy="0"/>
        </a:xfrm>
      </p:grpSpPr>
      <p:sp>
        <p:nvSpPr>
          <p:cNvPr id="20" name="TextBox 11">
            <a:extLst>
              <a:ext uri="{FF2B5EF4-FFF2-40B4-BE49-F238E27FC236}">
                <a16:creationId xmlns:a16="http://schemas.microsoft.com/office/drawing/2014/main" id="{4358A442-99CF-5BDF-429C-3CD24092121A}"/>
              </a:ext>
            </a:extLst>
          </p:cNvPr>
          <p:cNvSpPr txBox="1"/>
          <p:nvPr/>
        </p:nvSpPr>
        <p:spPr>
          <a:xfrm>
            <a:off x="7675222" y="2447538"/>
            <a:ext cx="1867711" cy="4262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latin typeface="Fira Sans" panose="020B0503050000020004" pitchFamily="34" charset="0"/>
                <a:ea typeface="Gadugi"/>
              </a:rPr>
              <a:t>WEB PLATFORM</a:t>
            </a:r>
            <a:endParaRPr lang="en-US" sz="2800" dirty="0">
              <a:latin typeface="Fira Sans" panose="020B0503050000020004" pitchFamily="34" charset="0"/>
              <a:ea typeface="Gadugi"/>
            </a:endParaRPr>
          </a:p>
        </p:txBody>
      </p:sp>
      <p:sp>
        <p:nvSpPr>
          <p:cNvPr id="21" name="TextBox 20">
            <a:extLst>
              <a:ext uri="{FF2B5EF4-FFF2-40B4-BE49-F238E27FC236}">
                <a16:creationId xmlns:a16="http://schemas.microsoft.com/office/drawing/2014/main" id="{78585792-6EE4-799B-8E7C-BE7DF46F436E}"/>
              </a:ext>
            </a:extLst>
          </p:cNvPr>
          <p:cNvSpPr txBox="1"/>
          <p:nvPr/>
        </p:nvSpPr>
        <p:spPr>
          <a:xfrm>
            <a:off x="2018490" y="2451612"/>
            <a:ext cx="1434830" cy="4262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latin typeface="Fira Sans" panose="020B0503050000020004" pitchFamily="34" charset="0"/>
                <a:ea typeface="Gadugi"/>
              </a:rPr>
              <a:t>MOBILE APP</a:t>
            </a:r>
            <a:endParaRPr lang="en-US" sz="2800" dirty="0">
              <a:latin typeface="Fira Sans" panose="020B0503050000020004" pitchFamily="34" charset="0"/>
              <a:ea typeface="Gadugi"/>
            </a:endParaRPr>
          </a:p>
        </p:txBody>
      </p:sp>
      <p:sp>
        <p:nvSpPr>
          <p:cNvPr id="2" name="TextBox 11">
            <a:extLst>
              <a:ext uri="{FF2B5EF4-FFF2-40B4-BE49-F238E27FC236}">
                <a16:creationId xmlns:a16="http://schemas.microsoft.com/office/drawing/2014/main" id="{31FF101C-7478-08DC-D2AC-F0E4831A5055}"/>
              </a:ext>
            </a:extLst>
          </p:cNvPr>
          <p:cNvSpPr txBox="1"/>
          <p:nvPr/>
        </p:nvSpPr>
        <p:spPr>
          <a:xfrm>
            <a:off x="583659" y="1382441"/>
            <a:ext cx="11186809" cy="102861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dirty="0">
                <a:latin typeface="Fira Sans" panose="020B0503050000020004" pitchFamily="34" charset="0"/>
                <a:ea typeface="Gadugi"/>
              </a:rPr>
              <a:t>To browse for people or companies to connect with, you can click any list from the home page (“Attendees", “Exhibitors", etc.) and filter the list.  Check "</a:t>
            </a:r>
            <a:r>
              <a:rPr lang="en-US" sz="1400" b="1" dirty="0">
                <a:latin typeface="Fira Sans" panose="020B0503050000020004" pitchFamily="34" charset="0"/>
                <a:ea typeface="Gadugi"/>
              </a:rPr>
              <a:t>Recommended for You</a:t>
            </a:r>
            <a:r>
              <a:rPr lang="en-US" sz="1400" dirty="0">
                <a:latin typeface="Fira Sans" panose="020B0503050000020004" pitchFamily="34" charset="0"/>
                <a:ea typeface="Gadugi"/>
              </a:rPr>
              <a:t>" often to see the names the recommendations from the platform (the more actions you take the in the platform, the more tailored the recommendations will be!). </a:t>
            </a:r>
          </a:p>
        </p:txBody>
      </p:sp>
      <p:pic>
        <p:nvPicPr>
          <p:cNvPr id="7" name="Picture 6">
            <a:extLst>
              <a:ext uri="{FF2B5EF4-FFF2-40B4-BE49-F238E27FC236}">
                <a16:creationId xmlns:a16="http://schemas.microsoft.com/office/drawing/2014/main" id="{F7FA9580-9EBB-D156-B18D-70C1FB64319D}"/>
              </a:ext>
            </a:extLst>
          </p:cNvPr>
          <p:cNvPicPr>
            <a:picLocks noChangeAspect="1"/>
          </p:cNvPicPr>
          <p:nvPr/>
        </p:nvPicPr>
        <p:blipFill>
          <a:blip r:embed="rId2">
            <a:extLst>
              <a:ext uri="{28A0092B-C50C-407E-A947-70E740481C1C}">
                <a14:useLocalDpi xmlns:a14="http://schemas.microsoft.com/office/drawing/2010/main" val="0"/>
              </a:ext>
            </a:extLst>
          </a:blip>
          <a:srcRect t="41720" b="41720"/>
          <a:stretch/>
        </p:blipFill>
        <p:spPr>
          <a:xfrm>
            <a:off x="0" y="-19860"/>
            <a:ext cx="12192000" cy="1261872"/>
          </a:xfrm>
          <a:prstGeom prst="rect">
            <a:avLst/>
          </a:prstGeom>
        </p:spPr>
      </p:pic>
      <p:sp>
        <p:nvSpPr>
          <p:cNvPr id="3" name="Slide Number Placeholder 2">
            <a:extLst>
              <a:ext uri="{FF2B5EF4-FFF2-40B4-BE49-F238E27FC236}">
                <a16:creationId xmlns:a16="http://schemas.microsoft.com/office/drawing/2014/main" id="{7D568FB5-DAE3-2AA2-AB5A-9D3FF133A1B4}"/>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11</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BF5E269-85D1-24D7-99F4-52F879CBE577}"/>
              </a:ext>
            </a:extLst>
          </p:cNvPr>
          <p:cNvSpPr txBox="1"/>
          <p:nvPr/>
        </p:nvSpPr>
        <p:spPr>
          <a:xfrm>
            <a:off x="583659" y="363596"/>
            <a:ext cx="5398852" cy="707886"/>
          </a:xfrm>
          <a:prstGeom prst="rect">
            <a:avLst/>
          </a:prstGeom>
          <a:noFill/>
        </p:spPr>
        <p:txBody>
          <a:bodyPr wrap="square" lIns="91440" tIns="45720" rIns="91440" bIns="45720" rtlCol="0" anchor="t">
            <a:spAutoFit/>
          </a:bodyPr>
          <a:lstStyle/>
          <a:p>
            <a:r>
              <a:rPr lang="en-US" sz="4000" dirty="0">
                <a:solidFill>
                  <a:srgbClr val="160A34"/>
                </a:solidFill>
                <a:latin typeface="Fira Sans" panose="020B0503050000020004" pitchFamily="34" charset="0"/>
              </a:rPr>
              <a:t>BROWSE &amp; FILTER</a:t>
            </a:r>
            <a:endParaRPr lang="en-US" dirty="0">
              <a:solidFill>
                <a:srgbClr val="160A34"/>
              </a:solidFill>
              <a:latin typeface="Fira Sans" panose="020B0503050000020004" pitchFamily="34" charset="0"/>
            </a:endParaRPr>
          </a:p>
        </p:txBody>
      </p:sp>
      <p:pic>
        <p:nvPicPr>
          <p:cNvPr id="31" name="Picture 30">
            <a:extLst>
              <a:ext uri="{FF2B5EF4-FFF2-40B4-BE49-F238E27FC236}">
                <a16:creationId xmlns:a16="http://schemas.microsoft.com/office/drawing/2014/main" id="{B9CF7831-0B85-A531-5429-F26C4E5746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0095" y="2983020"/>
            <a:ext cx="1703254" cy="3692550"/>
          </a:xfrm>
          <a:prstGeom prst="rect">
            <a:avLst/>
          </a:prstGeom>
          <a:solidFill>
            <a:srgbClr val="1E919B"/>
          </a:solidFill>
          <a:ln>
            <a:solidFill>
              <a:srgbClr val="1E919B"/>
            </a:solidFill>
          </a:ln>
        </p:spPr>
      </p:pic>
      <p:grpSp>
        <p:nvGrpSpPr>
          <p:cNvPr id="33" name="Group 32">
            <a:extLst>
              <a:ext uri="{FF2B5EF4-FFF2-40B4-BE49-F238E27FC236}">
                <a16:creationId xmlns:a16="http://schemas.microsoft.com/office/drawing/2014/main" id="{DE6FB41F-0DFE-9117-23E2-EE0903428AB7}"/>
              </a:ext>
            </a:extLst>
          </p:cNvPr>
          <p:cNvGrpSpPr/>
          <p:nvPr/>
        </p:nvGrpSpPr>
        <p:grpSpPr>
          <a:xfrm>
            <a:off x="521459" y="2984158"/>
            <a:ext cx="1702729" cy="3691412"/>
            <a:chOff x="521459" y="2984158"/>
            <a:chExt cx="1702729" cy="3691412"/>
          </a:xfrm>
        </p:grpSpPr>
        <p:pic>
          <p:nvPicPr>
            <p:cNvPr id="32" name="Picture 31">
              <a:extLst>
                <a:ext uri="{FF2B5EF4-FFF2-40B4-BE49-F238E27FC236}">
                  <a16:creationId xmlns:a16="http://schemas.microsoft.com/office/drawing/2014/main" id="{D55098A6-B409-61B8-D475-8C9C4F0F19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459" y="2984158"/>
              <a:ext cx="1702729" cy="3691412"/>
            </a:xfrm>
            <a:prstGeom prst="rect">
              <a:avLst/>
            </a:prstGeom>
            <a:noFill/>
            <a:ln>
              <a:solidFill>
                <a:srgbClr val="1E919B"/>
              </a:solidFill>
            </a:ln>
          </p:spPr>
        </p:pic>
        <p:pic>
          <p:nvPicPr>
            <p:cNvPr id="19" name="Picture 18" descr="A list of items&#10;&#10;AI-generated content may be incorrect.">
              <a:extLst>
                <a:ext uri="{FF2B5EF4-FFF2-40B4-BE49-F238E27FC236}">
                  <a16:creationId xmlns:a16="http://schemas.microsoft.com/office/drawing/2014/main" id="{EBAE5019-2BB1-DAE1-B219-725DF1A74505}"/>
                </a:ext>
              </a:extLst>
            </p:cNvPr>
            <p:cNvPicPr>
              <a:picLocks noChangeAspect="1"/>
            </p:cNvPicPr>
            <p:nvPr/>
          </p:nvPicPr>
          <p:blipFill>
            <a:blip r:embed="rId5">
              <a:extLst>
                <a:ext uri="{28A0092B-C50C-407E-A947-70E740481C1C}">
                  <a14:useLocalDpi xmlns:a14="http://schemas.microsoft.com/office/drawing/2010/main" val="0"/>
                </a:ext>
              </a:extLst>
            </a:blip>
            <a:srcRect l="13281" r="19769" b="9944"/>
            <a:stretch/>
          </p:blipFill>
          <p:spPr>
            <a:xfrm>
              <a:off x="521459" y="3791226"/>
              <a:ext cx="1620966" cy="2747686"/>
            </a:xfrm>
            <a:prstGeom prst="rect">
              <a:avLst/>
            </a:prstGeom>
            <a:ln>
              <a:solidFill>
                <a:srgbClr val="1E919B"/>
              </a:solidFill>
            </a:ln>
          </p:spPr>
        </p:pic>
      </p:grpSp>
      <p:grpSp>
        <p:nvGrpSpPr>
          <p:cNvPr id="14" name="Group 13">
            <a:extLst>
              <a:ext uri="{FF2B5EF4-FFF2-40B4-BE49-F238E27FC236}">
                <a16:creationId xmlns:a16="http://schemas.microsoft.com/office/drawing/2014/main" id="{1663C5BA-EF69-9B90-5B28-A5E5D0575B8C}"/>
              </a:ext>
            </a:extLst>
          </p:cNvPr>
          <p:cNvGrpSpPr/>
          <p:nvPr/>
        </p:nvGrpSpPr>
        <p:grpSpPr>
          <a:xfrm>
            <a:off x="190378" y="3292591"/>
            <a:ext cx="498635" cy="498635"/>
            <a:chOff x="4872813" y="2900129"/>
            <a:chExt cx="498635" cy="498635"/>
          </a:xfrm>
        </p:grpSpPr>
        <p:sp>
          <p:nvSpPr>
            <p:cNvPr id="15" name="Oval 14">
              <a:extLst>
                <a:ext uri="{FF2B5EF4-FFF2-40B4-BE49-F238E27FC236}">
                  <a16:creationId xmlns:a16="http://schemas.microsoft.com/office/drawing/2014/main" id="{DA700428-8D37-558A-F078-9CC09FA50060}"/>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16" name="Graphic 15" descr="Circle with left arrow with solid fill">
              <a:extLst>
                <a:ext uri="{FF2B5EF4-FFF2-40B4-BE49-F238E27FC236}">
                  <a16:creationId xmlns:a16="http://schemas.microsoft.com/office/drawing/2014/main" id="{043CA5DA-6CFA-44E3-3BF6-D1EAA0F56A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4872813" y="2900129"/>
              <a:ext cx="498635" cy="498635"/>
            </a:xfrm>
            <a:prstGeom prst="rect">
              <a:avLst/>
            </a:prstGeom>
          </p:spPr>
        </p:pic>
      </p:grpSp>
      <p:sp>
        <p:nvSpPr>
          <p:cNvPr id="5" name="TextBox 4">
            <a:extLst>
              <a:ext uri="{FF2B5EF4-FFF2-40B4-BE49-F238E27FC236}">
                <a16:creationId xmlns:a16="http://schemas.microsoft.com/office/drawing/2014/main" id="{AA195565-3CB9-4F60-63B3-E18445FC744D}"/>
              </a:ext>
            </a:extLst>
          </p:cNvPr>
          <p:cNvSpPr txBox="1"/>
          <p:nvPr/>
        </p:nvSpPr>
        <p:spPr>
          <a:xfrm>
            <a:off x="657330" y="348389"/>
            <a:ext cx="5398852" cy="707886"/>
          </a:xfrm>
          <a:prstGeom prst="rect">
            <a:avLst/>
          </a:prstGeom>
          <a:solidFill>
            <a:srgbClr val="1E919B"/>
          </a:solidFill>
        </p:spPr>
        <p:txBody>
          <a:bodyPr wrap="square" lIns="91440" tIns="45720" rIns="91440" bIns="45720" rtlCol="0" anchor="t">
            <a:spAutoFit/>
          </a:bodyPr>
          <a:lstStyle/>
          <a:p>
            <a:r>
              <a:rPr lang="en-US" sz="4000" dirty="0">
                <a:solidFill>
                  <a:schemeClr val="bg2"/>
                </a:solidFill>
                <a:latin typeface="Fira Sans" panose="020B0503050000020004" pitchFamily="34" charset="0"/>
              </a:rPr>
              <a:t>BROWSE &amp; FILTER</a:t>
            </a:r>
            <a:endParaRPr lang="en-US" dirty="0">
              <a:solidFill>
                <a:schemeClr val="bg2"/>
              </a:solidFill>
              <a:latin typeface="Fira Sans" panose="020B0503050000020004" pitchFamily="34" charset="0"/>
            </a:endParaRPr>
          </a:p>
        </p:txBody>
      </p:sp>
      <p:pic>
        <p:nvPicPr>
          <p:cNvPr id="9" name="Picture 8">
            <a:extLst>
              <a:ext uri="{FF2B5EF4-FFF2-40B4-BE49-F238E27FC236}">
                <a16:creationId xmlns:a16="http://schemas.microsoft.com/office/drawing/2014/main" id="{32E1FF21-EE66-874A-5B34-F84F9DA12BEE}"/>
              </a:ext>
            </a:extLst>
          </p:cNvPr>
          <p:cNvPicPr>
            <a:picLocks noChangeAspect="1"/>
          </p:cNvPicPr>
          <p:nvPr/>
        </p:nvPicPr>
        <p:blipFill>
          <a:blip r:embed="rId8"/>
          <a:stretch>
            <a:fillRect/>
          </a:stretch>
        </p:blipFill>
        <p:spPr>
          <a:xfrm>
            <a:off x="5367868" y="2978364"/>
            <a:ext cx="6095999" cy="2909033"/>
          </a:xfrm>
          <a:prstGeom prst="rect">
            <a:avLst/>
          </a:prstGeom>
          <a:ln>
            <a:solidFill>
              <a:srgbClr val="1E919B"/>
            </a:solidFill>
          </a:ln>
        </p:spPr>
      </p:pic>
      <p:grpSp>
        <p:nvGrpSpPr>
          <p:cNvPr id="25" name="Group 24">
            <a:extLst>
              <a:ext uri="{FF2B5EF4-FFF2-40B4-BE49-F238E27FC236}">
                <a16:creationId xmlns:a16="http://schemas.microsoft.com/office/drawing/2014/main" id="{916BF960-60CE-A7F2-52E1-7CF078652A59}"/>
              </a:ext>
            </a:extLst>
          </p:cNvPr>
          <p:cNvGrpSpPr/>
          <p:nvPr/>
        </p:nvGrpSpPr>
        <p:grpSpPr>
          <a:xfrm>
            <a:off x="9143270" y="3352442"/>
            <a:ext cx="498635" cy="498635"/>
            <a:chOff x="4872813" y="2900129"/>
            <a:chExt cx="498635" cy="498635"/>
          </a:xfrm>
        </p:grpSpPr>
        <p:sp>
          <p:nvSpPr>
            <p:cNvPr id="26" name="Oval 25">
              <a:extLst>
                <a:ext uri="{FF2B5EF4-FFF2-40B4-BE49-F238E27FC236}">
                  <a16:creationId xmlns:a16="http://schemas.microsoft.com/office/drawing/2014/main" id="{107639F0-7393-0EA9-6D74-CA1BD1C4B9D8}"/>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27" name="Graphic 26" descr="Circle with left arrow with solid fill">
              <a:extLst>
                <a:ext uri="{FF2B5EF4-FFF2-40B4-BE49-F238E27FC236}">
                  <a16:creationId xmlns:a16="http://schemas.microsoft.com/office/drawing/2014/main" id="{B9BF95BA-D6A7-B0C4-5B8A-038A107C11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4872813" y="2900129"/>
              <a:ext cx="498635" cy="498635"/>
            </a:xfrm>
            <a:prstGeom prst="rect">
              <a:avLst/>
            </a:prstGeom>
          </p:spPr>
        </p:pic>
      </p:grpSp>
    </p:spTree>
    <p:extLst>
      <p:ext uri="{BB962C8B-B14F-4D97-AF65-F5344CB8AC3E}">
        <p14:creationId xmlns:p14="http://schemas.microsoft.com/office/powerpoint/2010/main" val="390590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D5F0A-1052-55B5-D3CD-22BBA699DBE5}"/>
            </a:ext>
          </a:extLst>
        </p:cNvPr>
        <p:cNvGrpSpPr/>
        <p:nvPr/>
      </p:nvGrpSpPr>
      <p:grpSpPr>
        <a:xfrm>
          <a:off x="0" y="0"/>
          <a:ext cx="0" cy="0"/>
          <a:chOff x="0" y="0"/>
          <a:chExt cx="0" cy="0"/>
        </a:xfrm>
      </p:grpSpPr>
      <p:sp>
        <p:nvSpPr>
          <p:cNvPr id="20" name="TextBox 11">
            <a:extLst>
              <a:ext uri="{FF2B5EF4-FFF2-40B4-BE49-F238E27FC236}">
                <a16:creationId xmlns:a16="http://schemas.microsoft.com/office/drawing/2014/main" id="{9508DAC1-E829-D4EB-A8F4-AECC3D900F89}"/>
              </a:ext>
            </a:extLst>
          </p:cNvPr>
          <p:cNvSpPr txBox="1"/>
          <p:nvPr/>
        </p:nvSpPr>
        <p:spPr>
          <a:xfrm>
            <a:off x="7675222" y="2849724"/>
            <a:ext cx="1867711" cy="4262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latin typeface="Fira Sans" panose="020B0503050000020004" pitchFamily="34" charset="0"/>
                <a:ea typeface="Gadugi"/>
              </a:rPr>
              <a:t>WEB PLATFORM</a:t>
            </a:r>
            <a:endParaRPr lang="en-US" sz="2800" dirty="0">
              <a:latin typeface="Fira Sans" panose="020B0503050000020004" pitchFamily="34" charset="0"/>
              <a:ea typeface="Gadugi"/>
            </a:endParaRPr>
          </a:p>
        </p:txBody>
      </p:sp>
      <p:sp>
        <p:nvSpPr>
          <p:cNvPr id="21" name="TextBox 20">
            <a:extLst>
              <a:ext uri="{FF2B5EF4-FFF2-40B4-BE49-F238E27FC236}">
                <a16:creationId xmlns:a16="http://schemas.microsoft.com/office/drawing/2014/main" id="{408172EA-03F0-003D-F77B-92FB26D4D9E8}"/>
              </a:ext>
            </a:extLst>
          </p:cNvPr>
          <p:cNvSpPr txBox="1"/>
          <p:nvPr/>
        </p:nvSpPr>
        <p:spPr>
          <a:xfrm>
            <a:off x="2018490" y="2853798"/>
            <a:ext cx="1434830" cy="4262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latin typeface="Fira Sans" panose="020B0503050000020004" pitchFamily="34" charset="0"/>
                <a:ea typeface="Gadugi"/>
              </a:rPr>
              <a:t>MOBILE APP</a:t>
            </a:r>
            <a:endParaRPr lang="en-US" sz="2800" dirty="0">
              <a:latin typeface="Fira Sans" panose="020B0503050000020004" pitchFamily="34" charset="0"/>
              <a:ea typeface="Gadugi"/>
            </a:endParaRPr>
          </a:p>
        </p:txBody>
      </p:sp>
      <p:sp>
        <p:nvSpPr>
          <p:cNvPr id="2" name="TextBox 11">
            <a:extLst>
              <a:ext uri="{FF2B5EF4-FFF2-40B4-BE49-F238E27FC236}">
                <a16:creationId xmlns:a16="http://schemas.microsoft.com/office/drawing/2014/main" id="{3BD28125-C5F3-8B26-5833-F0BBB50B5678}"/>
              </a:ext>
            </a:extLst>
          </p:cNvPr>
          <p:cNvSpPr txBox="1"/>
          <p:nvPr/>
        </p:nvSpPr>
        <p:spPr>
          <a:xfrm>
            <a:off x="583659" y="1382441"/>
            <a:ext cx="11186809" cy="144154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b="1" u="sng" dirty="0">
                <a:latin typeface="Fira Sans" panose="020B0503050000020004" pitchFamily="34" charset="0"/>
                <a:ea typeface="Gadugi"/>
              </a:rPr>
              <a:t>REQUESTING</a:t>
            </a:r>
          </a:p>
          <a:p>
            <a:pPr defTabSz="676656">
              <a:lnSpc>
                <a:spcPct val="150000"/>
              </a:lnSpc>
              <a:spcBef>
                <a:spcPts val="740"/>
              </a:spcBef>
            </a:pPr>
            <a:r>
              <a:rPr lang="en-US" sz="1400" dirty="0">
                <a:latin typeface="Fira Sans" panose="020B0503050000020004" pitchFamily="34" charset="0"/>
                <a:ea typeface="Gadugi"/>
              </a:rPr>
              <a:t>Once you find someone you would like to meet with, click “</a:t>
            </a:r>
            <a:r>
              <a:rPr lang="en-US" sz="1400" b="1" dirty="0">
                <a:latin typeface="Fira Sans" panose="020B0503050000020004" pitchFamily="34" charset="0"/>
                <a:ea typeface="Gadugi"/>
              </a:rPr>
              <a:t>Request Meeting</a:t>
            </a:r>
            <a:r>
              <a:rPr lang="en-US" sz="1400" dirty="0">
                <a:latin typeface="Fira Sans" panose="020B0503050000020004" pitchFamily="34" charset="0"/>
                <a:ea typeface="Gadugi"/>
              </a:rPr>
              <a:t>” next to their name.  Add the date/time and location, as well as a personal message, then click “</a:t>
            </a:r>
            <a:r>
              <a:rPr lang="en-US" sz="1400" b="1" dirty="0">
                <a:latin typeface="Fira Sans" panose="020B0503050000020004" pitchFamily="34" charset="0"/>
                <a:ea typeface="Gadugi"/>
              </a:rPr>
              <a:t>Request Meeting</a:t>
            </a:r>
            <a:r>
              <a:rPr lang="en-US" sz="1400" dirty="0">
                <a:latin typeface="Fira Sans" panose="020B0503050000020004" pitchFamily="34" charset="0"/>
                <a:ea typeface="Gadugi"/>
              </a:rPr>
              <a:t>”.  They will receive an email/push notification that they received a meeting request.  Once a meeting is confirmed, you will receive a notification. </a:t>
            </a:r>
          </a:p>
        </p:txBody>
      </p:sp>
      <p:pic>
        <p:nvPicPr>
          <p:cNvPr id="7" name="Picture 6">
            <a:extLst>
              <a:ext uri="{FF2B5EF4-FFF2-40B4-BE49-F238E27FC236}">
                <a16:creationId xmlns:a16="http://schemas.microsoft.com/office/drawing/2014/main" id="{B951F600-8A74-E5D4-8A71-158BAB9ABFA9}"/>
              </a:ext>
            </a:extLst>
          </p:cNvPr>
          <p:cNvPicPr>
            <a:picLocks noChangeAspect="1"/>
          </p:cNvPicPr>
          <p:nvPr/>
        </p:nvPicPr>
        <p:blipFill>
          <a:blip r:embed="rId2">
            <a:extLst>
              <a:ext uri="{28A0092B-C50C-407E-A947-70E740481C1C}">
                <a14:useLocalDpi xmlns:a14="http://schemas.microsoft.com/office/drawing/2010/main" val="0"/>
              </a:ext>
            </a:extLst>
          </a:blip>
          <a:srcRect t="41720" b="41720"/>
          <a:stretch/>
        </p:blipFill>
        <p:spPr>
          <a:xfrm>
            <a:off x="0" y="-19860"/>
            <a:ext cx="12192000" cy="1261872"/>
          </a:xfrm>
          <a:prstGeom prst="rect">
            <a:avLst/>
          </a:prstGeom>
        </p:spPr>
      </p:pic>
      <p:sp>
        <p:nvSpPr>
          <p:cNvPr id="3" name="Slide Number Placeholder 2">
            <a:extLst>
              <a:ext uri="{FF2B5EF4-FFF2-40B4-BE49-F238E27FC236}">
                <a16:creationId xmlns:a16="http://schemas.microsoft.com/office/drawing/2014/main" id="{C1F7F783-739B-2EA9-C742-6CBB62AAE765}"/>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12</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177164E-E4C5-1579-FE79-4A73F881A79B}"/>
              </a:ext>
            </a:extLst>
          </p:cNvPr>
          <p:cNvSpPr txBox="1"/>
          <p:nvPr/>
        </p:nvSpPr>
        <p:spPr>
          <a:xfrm>
            <a:off x="583659" y="363596"/>
            <a:ext cx="5398852" cy="707886"/>
          </a:xfrm>
          <a:prstGeom prst="rect">
            <a:avLst/>
          </a:prstGeom>
          <a:noFill/>
        </p:spPr>
        <p:txBody>
          <a:bodyPr wrap="square" lIns="91440" tIns="45720" rIns="91440" bIns="45720" rtlCol="0" anchor="t">
            <a:spAutoFit/>
          </a:bodyPr>
          <a:lstStyle/>
          <a:p>
            <a:r>
              <a:rPr lang="en-US" sz="4000" dirty="0">
                <a:solidFill>
                  <a:srgbClr val="160A34"/>
                </a:solidFill>
                <a:latin typeface="Fira Sans" panose="020B0503050000020004" pitchFamily="34" charset="0"/>
              </a:rPr>
              <a:t>MEETINGS</a:t>
            </a:r>
            <a:endParaRPr lang="en-US" dirty="0">
              <a:solidFill>
                <a:srgbClr val="160A34"/>
              </a:solidFill>
              <a:latin typeface="Fira Sans" panose="020B0503050000020004" pitchFamily="34" charset="0"/>
            </a:endParaRPr>
          </a:p>
        </p:txBody>
      </p:sp>
      <p:sp>
        <p:nvSpPr>
          <p:cNvPr id="5" name="TextBox 4">
            <a:extLst>
              <a:ext uri="{FF2B5EF4-FFF2-40B4-BE49-F238E27FC236}">
                <a16:creationId xmlns:a16="http://schemas.microsoft.com/office/drawing/2014/main" id="{FA8BC457-0D4F-D9DB-CF91-BC318464F7EE}"/>
              </a:ext>
            </a:extLst>
          </p:cNvPr>
          <p:cNvSpPr txBox="1"/>
          <p:nvPr/>
        </p:nvSpPr>
        <p:spPr>
          <a:xfrm>
            <a:off x="657330" y="348389"/>
            <a:ext cx="5398852" cy="707886"/>
          </a:xfrm>
          <a:prstGeom prst="rect">
            <a:avLst/>
          </a:prstGeom>
          <a:solidFill>
            <a:srgbClr val="1E919B"/>
          </a:solidFill>
        </p:spPr>
        <p:txBody>
          <a:bodyPr wrap="square" lIns="91440" tIns="45720" rIns="91440" bIns="45720" rtlCol="0" anchor="t">
            <a:spAutoFit/>
          </a:bodyPr>
          <a:lstStyle/>
          <a:p>
            <a:r>
              <a:rPr lang="en-US" sz="4000" dirty="0">
                <a:solidFill>
                  <a:schemeClr val="bg2"/>
                </a:solidFill>
                <a:latin typeface="Fira Sans" panose="020B0503050000020004" pitchFamily="34" charset="0"/>
              </a:rPr>
              <a:t>MEETINGS</a:t>
            </a:r>
            <a:endParaRPr lang="en-US" dirty="0">
              <a:solidFill>
                <a:schemeClr val="bg2"/>
              </a:solidFill>
              <a:latin typeface="Fira Sans" panose="020B0503050000020004" pitchFamily="34" charset="0"/>
            </a:endParaRPr>
          </a:p>
        </p:txBody>
      </p:sp>
      <p:pic>
        <p:nvPicPr>
          <p:cNvPr id="8" name="Picture 7">
            <a:extLst>
              <a:ext uri="{FF2B5EF4-FFF2-40B4-BE49-F238E27FC236}">
                <a16:creationId xmlns:a16="http://schemas.microsoft.com/office/drawing/2014/main" id="{DB93F233-67BC-EC83-111B-4ABEDBD8641C}"/>
              </a:ext>
            </a:extLst>
          </p:cNvPr>
          <p:cNvPicPr>
            <a:picLocks noChangeAspect="1"/>
          </p:cNvPicPr>
          <p:nvPr/>
        </p:nvPicPr>
        <p:blipFill>
          <a:blip r:embed="rId3"/>
          <a:stretch>
            <a:fillRect/>
          </a:stretch>
        </p:blipFill>
        <p:spPr>
          <a:xfrm>
            <a:off x="583659" y="3275931"/>
            <a:ext cx="1607556" cy="3495034"/>
          </a:xfrm>
          <a:prstGeom prst="rect">
            <a:avLst/>
          </a:prstGeom>
          <a:ln>
            <a:solidFill>
              <a:srgbClr val="1E919B"/>
            </a:solidFill>
          </a:ln>
        </p:spPr>
      </p:pic>
      <p:pic>
        <p:nvPicPr>
          <p:cNvPr id="6146" name="Picture 2">
            <a:extLst>
              <a:ext uri="{FF2B5EF4-FFF2-40B4-BE49-F238E27FC236}">
                <a16:creationId xmlns:a16="http://schemas.microsoft.com/office/drawing/2014/main" id="{C7380A01-08E8-152D-796A-CEF5C3020D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2978" y="3265820"/>
            <a:ext cx="1607556" cy="3495036"/>
          </a:xfrm>
          <a:prstGeom prst="rect">
            <a:avLst/>
          </a:prstGeom>
          <a:noFill/>
          <a:ln>
            <a:solidFill>
              <a:srgbClr val="1E919B"/>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B91009B-ED17-A696-29A2-0D37A5D368BE}"/>
              </a:ext>
            </a:extLst>
          </p:cNvPr>
          <p:cNvPicPr>
            <a:picLocks noChangeAspect="1"/>
          </p:cNvPicPr>
          <p:nvPr/>
        </p:nvPicPr>
        <p:blipFill>
          <a:blip r:embed="rId5"/>
          <a:stretch>
            <a:fillRect/>
          </a:stretch>
        </p:blipFill>
        <p:spPr>
          <a:xfrm>
            <a:off x="5325321" y="3342302"/>
            <a:ext cx="5666294" cy="3196610"/>
          </a:xfrm>
          <a:prstGeom prst="rect">
            <a:avLst/>
          </a:prstGeom>
          <a:ln>
            <a:solidFill>
              <a:srgbClr val="1E919B"/>
            </a:solidFill>
          </a:ln>
        </p:spPr>
      </p:pic>
      <p:sp>
        <p:nvSpPr>
          <p:cNvPr id="6" name="Rectangle: Rounded Corners 5">
            <a:extLst>
              <a:ext uri="{FF2B5EF4-FFF2-40B4-BE49-F238E27FC236}">
                <a16:creationId xmlns:a16="http://schemas.microsoft.com/office/drawing/2014/main" id="{8941EA34-DE73-08DB-FF83-03888B8AA901}"/>
              </a:ext>
            </a:extLst>
          </p:cNvPr>
          <p:cNvSpPr/>
          <p:nvPr/>
        </p:nvSpPr>
        <p:spPr>
          <a:xfrm>
            <a:off x="8646396" y="3560223"/>
            <a:ext cx="1985251" cy="2906229"/>
          </a:xfrm>
          <a:prstGeom prst="roundRect">
            <a:avLst>
              <a:gd name="adj" fmla="val 0"/>
            </a:avLst>
          </a:prstGeom>
          <a:noFill/>
          <a:ln w="28575">
            <a:solidFill>
              <a:srgbClr val="FF2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spTree>
    <p:extLst>
      <p:ext uri="{BB962C8B-B14F-4D97-AF65-F5344CB8AC3E}">
        <p14:creationId xmlns:p14="http://schemas.microsoft.com/office/powerpoint/2010/main" val="3544473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6CE0D-07B9-86A7-CE21-7DBE97653489}"/>
            </a:ext>
          </a:extLst>
        </p:cNvPr>
        <p:cNvGrpSpPr/>
        <p:nvPr/>
      </p:nvGrpSpPr>
      <p:grpSpPr>
        <a:xfrm>
          <a:off x="0" y="0"/>
          <a:ext cx="0" cy="0"/>
          <a:chOff x="0" y="0"/>
          <a:chExt cx="0" cy="0"/>
        </a:xfrm>
      </p:grpSpPr>
      <p:sp>
        <p:nvSpPr>
          <p:cNvPr id="20" name="TextBox 11">
            <a:extLst>
              <a:ext uri="{FF2B5EF4-FFF2-40B4-BE49-F238E27FC236}">
                <a16:creationId xmlns:a16="http://schemas.microsoft.com/office/drawing/2014/main" id="{DB21FD3E-99B0-9B0B-4E89-964032DE2248}"/>
              </a:ext>
            </a:extLst>
          </p:cNvPr>
          <p:cNvSpPr txBox="1"/>
          <p:nvPr/>
        </p:nvSpPr>
        <p:spPr>
          <a:xfrm>
            <a:off x="7675222" y="2849724"/>
            <a:ext cx="1867711" cy="4262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latin typeface="Fira Sans" panose="020B0503050000020004" pitchFamily="34" charset="0"/>
                <a:ea typeface="Gadugi"/>
              </a:rPr>
              <a:t>WEB PLATFORM</a:t>
            </a:r>
            <a:endParaRPr lang="en-US" sz="2800" dirty="0">
              <a:latin typeface="Fira Sans" panose="020B0503050000020004" pitchFamily="34" charset="0"/>
              <a:ea typeface="Gadugi"/>
            </a:endParaRPr>
          </a:p>
        </p:txBody>
      </p:sp>
      <p:sp>
        <p:nvSpPr>
          <p:cNvPr id="21" name="TextBox 20">
            <a:extLst>
              <a:ext uri="{FF2B5EF4-FFF2-40B4-BE49-F238E27FC236}">
                <a16:creationId xmlns:a16="http://schemas.microsoft.com/office/drawing/2014/main" id="{2FD85F5C-A9F1-3F37-2280-A1C1A0B9650D}"/>
              </a:ext>
            </a:extLst>
          </p:cNvPr>
          <p:cNvSpPr txBox="1"/>
          <p:nvPr/>
        </p:nvSpPr>
        <p:spPr>
          <a:xfrm>
            <a:off x="2018490" y="2853798"/>
            <a:ext cx="1434830" cy="4262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latin typeface="Fira Sans" panose="020B0503050000020004" pitchFamily="34" charset="0"/>
                <a:ea typeface="Gadugi"/>
              </a:rPr>
              <a:t>MOBILE APP</a:t>
            </a:r>
            <a:endParaRPr lang="en-US" sz="2800" dirty="0">
              <a:latin typeface="Fira Sans" panose="020B0503050000020004" pitchFamily="34" charset="0"/>
              <a:ea typeface="Gadugi"/>
            </a:endParaRPr>
          </a:p>
        </p:txBody>
      </p:sp>
      <p:sp>
        <p:nvSpPr>
          <p:cNvPr id="2" name="TextBox 11">
            <a:extLst>
              <a:ext uri="{FF2B5EF4-FFF2-40B4-BE49-F238E27FC236}">
                <a16:creationId xmlns:a16="http://schemas.microsoft.com/office/drawing/2014/main" id="{5C369420-4B44-16CF-7CBF-A4552A4E9073}"/>
              </a:ext>
            </a:extLst>
          </p:cNvPr>
          <p:cNvSpPr txBox="1"/>
          <p:nvPr/>
        </p:nvSpPr>
        <p:spPr>
          <a:xfrm>
            <a:off x="583659" y="1382441"/>
            <a:ext cx="11186809" cy="144154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b="1" u="sng" dirty="0">
                <a:latin typeface="Fira Sans" panose="020B0503050000020004" pitchFamily="34" charset="0"/>
                <a:ea typeface="Gadugi"/>
              </a:rPr>
              <a:t>ACCEPTING</a:t>
            </a:r>
          </a:p>
          <a:p>
            <a:pPr defTabSz="676656">
              <a:lnSpc>
                <a:spcPct val="150000"/>
              </a:lnSpc>
              <a:spcBef>
                <a:spcPts val="740"/>
              </a:spcBef>
            </a:pPr>
            <a:r>
              <a:rPr lang="en-US" sz="1400" dirty="0">
                <a:latin typeface="Fira Sans" panose="020B0503050000020004" pitchFamily="34" charset="0"/>
                <a:ea typeface="Gadugi"/>
              </a:rPr>
              <a:t>If someone sends you a meeting request, you will receive an email/push notification with the meeting details.  You can confirm via the “</a:t>
            </a:r>
            <a:r>
              <a:rPr lang="en-US" sz="1400" b="1" dirty="0">
                <a:latin typeface="Fira Sans" panose="020B0503050000020004" pitchFamily="34" charset="0"/>
                <a:ea typeface="Gadugi"/>
              </a:rPr>
              <a:t>Accept Meeting</a:t>
            </a:r>
            <a:r>
              <a:rPr lang="en-US" sz="1400" dirty="0">
                <a:latin typeface="Fira Sans" panose="020B0503050000020004" pitchFamily="34" charset="0"/>
                <a:ea typeface="Gadugi"/>
              </a:rPr>
              <a:t>” in the email or via the app.  To filter your full list of meetings, click “</a:t>
            </a:r>
            <a:r>
              <a:rPr lang="en-US" sz="1400" b="1" dirty="0">
                <a:latin typeface="Fira Sans" panose="020B0503050000020004" pitchFamily="34" charset="0"/>
                <a:ea typeface="Gadugi"/>
              </a:rPr>
              <a:t>My Schedule</a:t>
            </a:r>
            <a:r>
              <a:rPr lang="en-US" sz="1400" dirty="0">
                <a:latin typeface="Fira Sans" panose="020B0503050000020004" pitchFamily="34" charset="0"/>
                <a:ea typeface="Gadugi"/>
              </a:rPr>
              <a:t>”, then “Meeting Status” or "Filter" to filter on pending meetings. </a:t>
            </a:r>
          </a:p>
        </p:txBody>
      </p:sp>
      <p:pic>
        <p:nvPicPr>
          <p:cNvPr id="7" name="Picture 6">
            <a:extLst>
              <a:ext uri="{FF2B5EF4-FFF2-40B4-BE49-F238E27FC236}">
                <a16:creationId xmlns:a16="http://schemas.microsoft.com/office/drawing/2014/main" id="{7A659E1E-87DB-F591-A5F1-E09BDE501489}"/>
              </a:ext>
            </a:extLst>
          </p:cNvPr>
          <p:cNvPicPr>
            <a:picLocks noChangeAspect="1"/>
          </p:cNvPicPr>
          <p:nvPr/>
        </p:nvPicPr>
        <p:blipFill>
          <a:blip r:embed="rId2">
            <a:extLst>
              <a:ext uri="{28A0092B-C50C-407E-A947-70E740481C1C}">
                <a14:useLocalDpi xmlns:a14="http://schemas.microsoft.com/office/drawing/2010/main" val="0"/>
              </a:ext>
            </a:extLst>
          </a:blip>
          <a:srcRect t="41720" b="41720"/>
          <a:stretch/>
        </p:blipFill>
        <p:spPr>
          <a:xfrm>
            <a:off x="0" y="-19860"/>
            <a:ext cx="12192000" cy="1261872"/>
          </a:xfrm>
          <a:prstGeom prst="rect">
            <a:avLst/>
          </a:prstGeom>
        </p:spPr>
      </p:pic>
      <p:sp>
        <p:nvSpPr>
          <p:cNvPr id="3" name="Slide Number Placeholder 2">
            <a:extLst>
              <a:ext uri="{FF2B5EF4-FFF2-40B4-BE49-F238E27FC236}">
                <a16:creationId xmlns:a16="http://schemas.microsoft.com/office/drawing/2014/main" id="{A1C02492-08AF-9DD4-4C89-5934614661E2}"/>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13</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82665CD-C3E5-452D-CE9E-E3A913BAB705}"/>
              </a:ext>
            </a:extLst>
          </p:cNvPr>
          <p:cNvSpPr txBox="1"/>
          <p:nvPr/>
        </p:nvSpPr>
        <p:spPr>
          <a:xfrm>
            <a:off x="583659" y="363596"/>
            <a:ext cx="5398852" cy="707886"/>
          </a:xfrm>
          <a:prstGeom prst="rect">
            <a:avLst/>
          </a:prstGeom>
          <a:noFill/>
        </p:spPr>
        <p:txBody>
          <a:bodyPr wrap="square" lIns="91440" tIns="45720" rIns="91440" bIns="45720" rtlCol="0" anchor="t">
            <a:spAutoFit/>
          </a:bodyPr>
          <a:lstStyle/>
          <a:p>
            <a:r>
              <a:rPr lang="en-US" sz="4000" dirty="0">
                <a:solidFill>
                  <a:srgbClr val="160A34"/>
                </a:solidFill>
                <a:latin typeface="Fira Sans" panose="020B0503050000020004" pitchFamily="34" charset="0"/>
              </a:rPr>
              <a:t>MEETINGS</a:t>
            </a:r>
            <a:endParaRPr lang="en-US" dirty="0">
              <a:solidFill>
                <a:srgbClr val="160A34"/>
              </a:solidFill>
              <a:latin typeface="Fira Sans" panose="020B0503050000020004" pitchFamily="34" charset="0"/>
            </a:endParaRPr>
          </a:p>
        </p:txBody>
      </p:sp>
      <p:sp>
        <p:nvSpPr>
          <p:cNvPr id="5" name="TextBox 4">
            <a:extLst>
              <a:ext uri="{FF2B5EF4-FFF2-40B4-BE49-F238E27FC236}">
                <a16:creationId xmlns:a16="http://schemas.microsoft.com/office/drawing/2014/main" id="{4E6E4CA0-848A-1B1E-436D-2694A93C4B81}"/>
              </a:ext>
            </a:extLst>
          </p:cNvPr>
          <p:cNvSpPr txBox="1"/>
          <p:nvPr/>
        </p:nvSpPr>
        <p:spPr>
          <a:xfrm>
            <a:off x="657330" y="348389"/>
            <a:ext cx="5398852" cy="707886"/>
          </a:xfrm>
          <a:prstGeom prst="rect">
            <a:avLst/>
          </a:prstGeom>
          <a:solidFill>
            <a:srgbClr val="1E919B"/>
          </a:solidFill>
        </p:spPr>
        <p:txBody>
          <a:bodyPr wrap="square" lIns="91440" tIns="45720" rIns="91440" bIns="45720" rtlCol="0" anchor="t">
            <a:spAutoFit/>
          </a:bodyPr>
          <a:lstStyle/>
          <a:p>
            <a:r>
              <a:rPr lang="en-US" sz="4000" dirty="0">
                <a:solidFill>
                  <a:schemeClr val="bg2"/>
                </a:solidFill>
                <a:latin typeface="Fira Sans" panose="020B0503050000020004" pitchFamily="34" charset="0"/>
              </a:rPr>
              <a:t>MEETINGS</a:t>
            </a:r>
            <a:endParaRPr lang="en-US" dirty="0">
              <a:solidFill>
                <a:schemeClr val="bg2"/>
              </a:solidFill>
              <a:latin typeface="Fira Sans" panose="020B0503050000020004" pitchFamily="34" charset="0"/>
            </a:endParaRPr>
          </a:p>
        </p:txBody>
      </p:sp>
      <p:pic>
        <p:nvPicPr>
          <p:cNvPr id="7170" name="Picture 2">
            <a:extLst>
              <a:ext uri="{FF2B5EF4-FFF2-40B4-BE49-F238E27FC236}">
                <a16:creationId xmlns:a16="http://schemas.microsoft.com/office/drawing/2014/main" id="{E6600171-A547-30F3-9A7A-1D83708BDA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4563" y="3259612"/>
            <a:ext cx="1487855" cy="3234792"/>
          </a:xfrm>
          <a:prstGeom prst="rect">
            <a:avLst/>
          </a:prstGeom>
          <a:noFill/>
          <a:ln>
            <a:solidFill>
              <a:srgbClr val="1E919B"/>
            </a:solidFill>
          </a:ln>
          <a:extLst>
            <a:ext uri="{909E8E84-426E-40DD-AFC4-6F175D3DCCD1}">
              <a14:hiddenFill xmlns:a14="http://schemas.microsoft.com/office/drawing/2010/main">
                <a:solidFill>
                  <a:srgbClr val="FFFFFF"/>
                </a:solidFill>
              </a14:hiddenFill>
            </a:ext>
          </a:extLst>
        </p:spPr>
      </p:pic>
      <p:sp>
        <p:nvSpPr>
          <p:cNvPr id="17" name="Flowchart: Connector 16">
            <a:extLst>
              <a:ext uri="{FF2B5EF4-FFF2-40B4-BE49-F238E27FC236}">
                <a16:creationId xmlns:a16="http://schemas.microsoft.com/office/drawing/2014/main" id="{37ED997E-9EF6-DF5D-9412-51FDA79A1591}"/>
              </a:ext>
            </a:extLst>
          </p:cNvPr>
          <p:cNvSpPr/>
          <p:nvPr/>
        </p:nvSpPr>
        <p:spPr>
          <a:xfrm>
            <a:off x="2429890" y="6081713"/>
            <a:ext cx="457199" cy="457199"/>
          </a:xfrm>
          <a:prstGeom prst="flowChartConnector">
            <a:avLst/>
          </a:prstGeom>
          <a:noFill/>
          <a:ln w="28575">
            <a:solidFill>
              <a:srgbClr val="FF2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grpSp>
        <p:nvGrpSpPr>
          <p:cNvPr id="14" name="Group 13">
            <a:extLst>
              <a:ext uri="{FF2B5EF4-FFF2-40B4-BE49-F238E27FC236}">
                <a16:creationId xmlns:a16="http://schemas.microsoft.com/office/drawing/2014/main" id="{0408DBED-3730-E579-F7F3-C073ABC18BA3}"/>
              </a:ext>
            </a:extLst>
          </p:cNvPr>
          <p:cNvGrpSpPr/>
          <p:nvPr/>
        </p:nvGrpSpPr>
        <p:grpSpPr>
          <a:xfrm>
            <a:off x="1608568" y="3932553"/>
            <a:ext cx="498635" cy="498635"/>
            <a:chOff x="4872813" y="2900129"/>
            <a:chExt cx="498635" cy="498635"/>
          </a:xfrm>
        </p:grpSpPr>
        <p:sp>
          <p:nvSpPr>
            <p:cNvPr id="15" name="Oval 14">
              <a:extLst>
                <a:ext uri="{FF2B5EF4-FFF2-40B4-BE49-F238E27FC236}">
                  <a16:creationId xmlns:a16="http://schemas.microsoft.com/office/drawing/2014/main" id="{4E0857E1-8A35-6FBA-C448-1A63597C2AC0}"/>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16" name="Graphic 15" descr="Circle with left arrow with solid fill">
              <a:extLst>
                <a:ext uri="{FF2B5EF4-FFF2-40B4-BE49-F238E27FC236}">
                  <a16:creationId xmlns:a16="http://schemas.microsoft.com/office/drawing/2014/main" id="{334E5F04-8ECB-EF17-F10C-6309AFA4C0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4872813" y="2900129"/>
              <a:ext cx="498635" cy="498635"/>
            </a:xfrm>
            <a:prstGeom prst="rect">
              <a:avLst/>
            </a:prstGeom>
          </p:spPr>
        </p:pic>
      </p:grpSp>
      <p:pic>
        <p:nvPicPr>
          <p:cNvPr id="9" name="Picture 8">
            <a:extLst>
              <a:ext uri="{FF2B5EF4-FFF2-40B4-BE49-F238E27FC236}">
                <a16:creationId xmlns:a16="http://schemas.microsoft.com/office/drawing/2014/main" id="{4247481D-8342-4680-A722-607076EC067F}"/>
              </a:ext>
            </a:extLst>
          </p:cNvPr>
          <p:cNvPicPr>
            <a:picLocks noChangeAspect="1"/>
          </p:cNvPicPr>
          <p:nvPr/>
        </p:nvPicPr>
        <p:blipFill>
          <a:blip r:embed="rId6"/>
          <a:stretch>
            <a:fillRect/>
          </a:stretch>
        </p:blipFill>
        <p:spPr>
          <a:xfrm>
            <a:off x="5150494" y="2823989"/>
            <a:ext cx="6211953" cy="3215848"/>
          </a:xfrm>
          <a:prstGeom prst="rect">
            <a:avLst/>
          </a:prstGeom>
          <a:ln>
            <a:solidFill>
              <a:srgbClr val="1E919B"/>
            </a:solidFill>
          </a:ln>
        </p:spPr>
      </p:pic>
      <p:grpSp>
        <p:nvGrpSpPr>
          <p:cNvPr id="10" name="Group 9">
            <a:extLst>
              <a:ext uri="{FF2B5EF4-FFF2-40B4-BE49-F238E27FC236}">
                <a16:creationId xmlns:a16="http://schemas.microsoft.com/office/drawing/2014/main" id="{EF964CD0-FC8D-9B15-3400-735D3024656E}"/>
              </a:ext>
            </a:extLst>
          </p:cNvPr>
          <p:cNvGrpSpPr/>
          <p:nvPr/>
        </p:nvGrpSpPr>
        <p:grpSpPr>
          <a:xfrm>
            <a:off x="7425904" y="3582070"/>
            <a:ext cx="498635" cy="498635"/>
            <a:chOff x="4872813" y="2900129"/>
            <a:chExt cx="498635" cy="498635"/>
          </a:xfrm>
        </p:grpSpPr>
        <p:sp>
          <p:nvSpPr>
            <p:cNvPr id="12" name="Oval 11">
              <a:extLst>
                <a:ext uri="{FF2B5EF4-FFF2-40B4-BE49-F238E27FC236}">
                  <a16:creationId xmlns:a16="http://schemas.microsoft.com/office/drawing/2014/main" id="{2F826705-5AF2-22AF-75BD-373932B7F5BB}"/>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13" name="Graphic 12" descr="Circle with left arrow with solid fill">
              <a:extLst>
                <a:ext uri="{FF2B5EF4-FFF2-40B4-BE49-F238E27FC236}">
                  <a16:creationId xmlns:a16="http://schemas.microsoft.com/office/drawing/2014/main" id="{F075C93B-A1F1-5389-B677-43B5F32361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4872813" y="2900129"/>
              <a:ext cx="498635" cy="498635"/>
            </a:xfrm>
            <a:prstGeom prst="rect">
              <a:avLst/>
            </a:prstGeom>
          </p:spPr>
        </p:pic>
      </p:grpSp>
    </p:spTree>
    <p:extLst>
      <p:ext uri="{BB962C8B-B14F-4D97-AF65-F5344CB8AC3E}">
        <p14:creationId xmlns:p14="http://schemas.microsoft.com/office/powerpoint/2010/main" val="191096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65CA7-76D8-0030-D6EA-47AF7646BD1F}"/>
            </a:ext>
          </a:extLst>
        </p:cNvPr>
        <p:cNvGrpSpPr/>
        <p:nvPr/>
      </p:nvGrpSpPr>
      <p:grpSpPr>
        <a:xfrm>
          <a:off x="0" y="0"/>
          <a:ext cx="0" cy="0"/>
          <a:chOff x="0" y="0"/>
          <a:chExt cx="0" cy="0"/>
        </a:xfrm>
      </p:grpSpPr>
      <p:sp>
        <p:nvSpPr>
          <p:cNvPr id="2" name="TextBox 11">
            <a:extLst>
              <a:ext uri="{FF2B5EF4-FFF2-40B4-BE49-F238E27FC236}">
                <a16:creationId xmlns:a16="http://schemas.microsoft.com/office/drawing/2014/main" id="{ED77959F-35E0-E7BC-A94F-0996991BBB70}"/>
              </a:ext>
            </a:extLst>
          </p:cNvPr>
          <p:cNvSpPr txBox="1"/>
          <p:nvPr/>
        </p:nvSpPr>
        <p:spPr>
          <a:xfrm>
            <a:off x="583659" y="1382441"/>
            <a:ext cx="11186809" cy="144154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b="1" u="sng" dirty="0">
                <a:latin typeface="Fira Sans" panose="020B0503050000020004" pitchFamily="34" charset="0"/>
                <a:ea typeface="Gadugi"/>
              </a:rPr>
              <a:t>UNINTENTIONAL DECLINE</a:t>
            </a:r>
          </a:p>
          <a:p>
            <a:pPr defTabSz="676656">
              <a:lnSpc>
                <a:spcPct val="150000"/>
              </a:lnSpc>
              <a:spcBef>
                <a:spcPts val="740"/>
              </a:spcBef>
            </a:pPr>
            <a:r>
              <a:rPr lang="en-US" sz="1400" dirty="0">
                <a:latin typeface="Fira Sans" panose="020B0503050000020004" pitchFamily="34" charset="0"/>
                <a:ea typeface="Gadugi"/>
              </a:rPr>
              <a:t>If you are finding that your meetings are auto-declining, it may be your Out of Office. Some calendars include the option to auto-decline meetings while an Out of Office is enabled.  Make sure this is turned off, or your meetings scheduled through the mobile app will be declined. </a:t>
            </a:r>
          </a:p>
        </p:txBody>
      </p:sp>
      <p:pic>
        <p:nvPicPr>
          <p:cNvPr id="7" name="Picture 6">
            <a:extLst>
              <a:ext uri="{FF2B5EF4-FFF2-40B4-BE49-F238E27FC236}">
                <a16:creationId xmlns:a16="http://schemas.microsoft.com/office/drawing/2014/main" id="{9D7E1E4B-4642-AF9E-A473-92E636FF4267}"/>
              </a:ext>
            </a:extLst>
          </p:cNvPr>
          <p:cNvPicPr>
            <a:picLocks noChangeAspect="1"/>
          </p:cNvPicPr>
          <p:nvPr/>
        </p:nvPicPr>
        <p:blipFill>
          <a:blip r:embed="rId2">
            <a:extLst>
              <a:ext uri="{28A0092B-C50C-407E-A947-70E740481C1C}">
                <a14:useLocalDpi xmlns:a14="http://schemas.microsoft.com/office/drawing/2010/main" val="0"/>
              </a:ext>
            </a:extLst>
          </a:blip>
          <a:srcRect t="41720" b="41720"/>
          <a:stretch/>
        </p:blipFill>
        <p:spPr>
          <a:xfrm>
            <a:off x="0" y="-19860"/>
            <a:ext cx="12192000" cy="1261872"/>
          </a:xfrm>
          <a:prstGeom prst="rect">
            <a:avLst/>
          </a:prstGeom>
        </p:spPr>
      </p:pic>
      <p:sp>
        <p:nvSpPr>
          <p:cNvPr id="3" name="Slide Number Placeholder 2">
            <a:extLst>
              <a:ext uri="{FF2B5EF4-FFF2-40B4-BE49-F238E27FC236}">
                <a16:creationId xmlns:a16="http://schemas.microsoft.com/office/drawing/2014/main" id="{CF77B3DA-3CD2-A18F-D500-9365A87F9190}"/>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14</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86E8053-F5DA-7E17-5663-D1735CBE3DAC}"/>
              </a:ext>
            </a:extLst>
          </p:cNvPr>
          <p:cNvSpPr txBox="1"/>
          <p:nvPr/>
        </p:nvSpPr>
        <p:spPr>
          <a:xfrm>
            <a:off x="583659" y="363596"/>
            <a:ext cx="5398852" cy="707886"/>
          </a:xfrm>
          <a:prstGeom prst="rect">
            <a:avLst/>
          </a:prstGeom>
          <a:noFill/>
        </p:spPr>
        <p:txBody>
          <a:bodyPr wrap="square" lIns="91440" tIns="45720" rIns="91440" bIns="45720" rtlCol="0" anchor="t">
            <a:spAutoFit/>
          </a:bodyPr>
          <a:lstStyle/>
          <a:p>
            <a:r>
              <a:rPr lang="en-US" sz="4000" dirty="0">
                <a:solidFill>
                  <a:srgbClr val="160A34"/>
                </a:solidFill>
                <a:latin typeface="Fira Sans" panose="020B0503050000020004" pitchFamily="34" charset="0"/>
              </a:rPr>
              <a:t>MEETINGS</a:t>
            </a:r>
            <a:endParaRPr lang="en-US" dirty="0">
              <a:solidFill>
                <a:srgbClr val="160A34"/>
              </a:solidFill>
              <a:latin typeface="Fira Sans" panose="020B0503050000020004" pitchFamily="34" charset="0"/>
            </a:endParaRPr>
          </a:p>
        </p:txBody>
      </p:sp>
      <p:pic>
        <p:nvPicPr>
          <p:cNvPr id="5" name="Picture 2" descr="A screenshot of a computer&#10;&#10;Description automatically generated">
            <a:extLst>
              <a:ext uri="{FF2B5EF4-FFF2-40B4-BE49-F238E27FC236}">
                <a16:creationId xmlns:a16="http://schemas.microsoft.com/office/drawing/2014/main" id="{DD3E2A39-AF7F-1053-6901-A69724D16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572" y="3620711"/>
            <a:ext cx="3162300" cy="25812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A screenshot of a computer screen&#10;&#10;Description automatically generated">
            <a:extLst>
              <a:ext uri="{FF2B5EF4-FFF2-40B4-BE49-F238E27FC236}">
                <a16:creationId xmlns:a16="http://schemas.microsoft.com/office/drawing/2014/main" id="{5733E9A9-A78E-CC00-02C9-C56E1935DB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6777" y="3620711"/>
            <a:ext cx="23145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A blue square with a white letter&#10;&#10;Description automatically generated">
            <a:extLst>
              <a:ext uri="{FF2B5EF4-FFF2-40B4-BE49-F238E27FC236}">
                <a16:creationId xmlns:a16="http://schemas.microsoft.com/office/drawing/2014/main" id="{DC93AE59-E4F8-B1EC-EFD1-C6B28BC7DF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4416" y="3267944"/>
            <a:ext cx="647700" cy="6000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A colorful square with a number on it&#10;&#10;Description automatically generated">
            <a:extLst>
              <a:ext uri="{FF2B5EF4-FFF2-40B4-BE49-F238E27FC236}">
                <a16:creationId xmlns:a16="http://schemas.microsoft.com/office/drawing/2014/main" id="{80B69242-F791-CA35-10BF-F9A5B343A0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5571" y="3284032"/>
            <a:ext cx="666750" cy="66675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1">
            <a:extLst>
              <a:ext uri="{FF2B5EF4-FFF2-40B4-BE49-F238E27FC236}">
                <a16:creationId xmlns:a16="http://schemas.microsoft.com/office/drawing/2014/main" id="{B5984903-8A50-6892-F62F-71A6E5F90962}"/>
              </a:ext>
            </a:extLst>
          </p:cNvPr>
          <p:cNvSpPr txBox="1"/>
          <p:nvPr/>
        </p:nvSpPr>
        <p:spPr>
          <a:xfrm>
            <a:off x="8026777" y="3215643"/>
            <a:ext cx="2018704" cy="4262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latin typeface="Fira Sans" panose="020B0503050000020004" pitchFamily="34" charset="0"/>
                <a:ea typeface="Gadugi"/>
              </a:rPr>
              <a:t>GOOGLE</a:t>
            </a:r>
            <a:endParaRPr lang="en-US" sz="2800" dirty="0">
              <a:latin typeface="Fira Sans" panose="020B0503050000020004" pitchFamily="34" charset="0"/>
              <a:ea typeface="Gadugi"/>
            </a:endParaRPr>
          </a:p>
        </p:txBody>
      </p:sp>
      <p:sp>
        <p:nvSpPr>
          <p:cNvPr id="22" name="TextBox 21">
            <a:extLst>
              <a:ext uri="{FF2B5EF4-FFF2-40B4-BE49-F238E27FC236}">
                <a16:creationId xmlns:a16="http://schemas.microsoft.com/office/drawing/2014/main" id="{E84153B7-F953-E29F-41D0-1FEEABAC582F}"/>
              </a:ext>
            </a:extLst>
          </p:cNvPr>
          <p:cNvSpPr txBox="1"/>
          <p:nvPr/>
        </p:nvSpPr>
        <p:spPr>
          <a:xfrm>
            <a:off x="2176572" y="3178788"/>
            <a:ext cx="1634178" cy="4262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latin typeface="Fira Sans" panose="020B0503050000020004" pitchFamily="34" charset="0"/>
                <a:ea typeface="Gadugi"/>
              </a:rPr>
              <a:t>OUTLOOK</a:t>
            </a:r>
            <a:endParaRPr lang="en-US" sz="2800" dirty="0">
              <a:latin typeface="Fira Sans" panose="020B0503050000020004" pitchFamily="34" charset="0"/>
              <a:ea typeface="Gadugi"/>
            </a:endParaRPr>
          </a:p>
        </p:txBody>
      </p:sp>
      <p:sp>
        <p:nvSpPr>
          <p:cNvPr id="8" name="TextBox 7">
            <a:extLst>
              <a:ext uri="{FF2B5EF4-FFF2-40B4-BE49-F238E27FC236}">
                <a16:creationId xmlns:a16="http://schemas.microsoft.com/office/drawing/2014/main" id="{782CC7A2-F0A1-1C43-75B4-CDA11BDD8E8F}"/>
              </a:ext>
            </a:extLst>
          </p:cNvPr>
          <p:cNvSpPr txBox="1"/>
          <p:nvPr/>
        </p:nvSpPr>
        <p:spPr>
          <a:xfrm>
            <a:off x="657330" y="348389"/>
            <a:ext cx="5398852" cy="707886"/>
          </a:xfrm>
          <a:prstGeom prst="rect">
            <a:avLst/>
          </a:prstGeom>
          <a:solidFill>
            <a:srgbClr val="1E919B"/>
          </a:solidFill>
        </p:spPr>
        <p:txBody>
          <a:bodyPr wrap="square" lIns="91440" tIns="45720" rIns="91440" bIns="45720" rtlCol="0" anchor="t">
            <a:spAutoFit/>
          </a:bodyPr>
          <a:lstStyle/>
          <a:p>
            <a:r>
              <a:rPr lang="en-US" sz="4000" dirty="0">
                <a:solidFill>
                  <a:schemeClr val="bg2"/>
                </a:solidFill>
                <a:latin typeface="Fira Sans" panose="020B0503050000020004" pitchFamily="34" charset="0"/>
              </a:rPr>
              <a:t>MEETINGS</a:t>
            </a:r>
            <a:endParaRPr lang="en-US" dirty="0">
              <a:solidFill>
                <a:schemeClr val="bg2"/>
              </a:solidFill>
              <a:latin typeface="Fira Sans" panose="020B0503050000020004" pitchFamily="34" charset="0"/>
            </a:endParaRPr>
          </a:p>
        </p:txBody>
      </p:sp>
    </p:spTree>
    <p:extLst>
      <p:ext uri="{BB962C8B-B14F-4D97-AF65-F5344CB8AC3E}">
        <p14:creationId xmlns:p14="http://schemas.microsoft.com/office/powerpoint/2010/main" val="3654241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9416D-067C-7A8F-3339-3EE0E9B362C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00789D3-7A63-2B6D-0C0F-E3A9ADBB5BB9}"/>
              </a:ext>
            </a:extLst>
          </p:cNvPr>
          <p:cNvPicPr>
            <a:picLocks noChangeAspect="1"/>
          </p:cNvPicPr>
          <p:nvPr/>
        </p:nvPicPr>
        <p:blipFill>
          <a:blip r:embed="rId2"/>
          <a:stretch>
            <a:fillRect/>
          </a:stretch>
        </p:blipFill>
        <p:spPr>
          <a:xfrm>
            <a:off x="2679442" y="2543340"/>
            <a:ext cx="7226300" cy="3461902"/>
          </a:xfrm>
          <a:prstGeom prst="rect">
            <a:avLst/>
          </a:prstGeom>
          <a:ln>
            <a:solidFill>
              <a:srgbClr val="1E919B"/>
            </a:solidFill>
          </a:ln>
        </p:spPr>
      </p:pic>
      <p:sp>
        <p:nvSpPr>
          <p:cNvPr id="2" name="TextBox 11">
            <a:extLst>
              <a:ext uri="{FF2B5EF4-FFF2-40B4-BE49-F238E27FC236}">
                <a16:creationId xmlns:a16="http://schemas.microsoft.com/office/drawing/2014/main" id="{BAFC8870-4411-D93E-27A7-0FC4E3EE8EEF}"/>
              </a:ext>
            </a:extLst>
          </p:cNvPr>
          <p:cNvSpPr txBox="1"/>
          <p:nvPr/>
        </p:nvSpPr>
        <p:spPr>
          <a:xfrm>
            <a:off x="583659" y="1382441"/>
            <a:ext cx="11186809" cy="1118383"/>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dirty="0">
                <a:latin typeface="Fira Sans" panose="020B0503050000020004" pitchFamily="34" charset="0"/>
                <a:ea typeface="Gadugi"/>
              </a:rPr>
              <a:t>From the web platform, you can export a list of all your connections – anyone you’ve connected with through the platform or had a meeting with - into an .csv file by going to “Edit Profile” then “Export.   ​</a:t>
            </a:r>
          </a:p>
          <a:p>
            <a:pPr defTabSz="676656">
              <a:lnSpc>
                <a:spcPct val="150000"/>
              </a:lnSpc>
              <a:spcBef>
                <a:spcPts val="740"/>
              </a:spcBef>
            </a:pPr>
            <a:r>
              <a:rPr lang="en-US" sz="1400" b="1" dirty="0">
                <a:latin typeface="Fira Sans" panose="020B0503050000020004" pitchFamily="34" charset="0"/>
                <a:ea typeface="Gadugi"/>
              </a:rPr>
              <a:t>Due to GDPR email and/or phone numbers will be shared only for the users who decided to share their contact details.</a:t>
            </a:r>
          </a:p>
        </p:txBody>
      </p:sp>
      <p:pic>
        <p:nvPicPr>
          <p:cNvPr id="7" name="Picture 6">
            <a:extLst>
              <a:ext uri="{FF2B5EF4-FFF2-40B4-BE49-F238E27FC236}">
                <a16:creationId xmlns:a16="http://schemas.microsoft.com/office/drawing/2014/main" id="{7D82F5B6-3EC9-2735-2A5C-BDB938348393}"/>
              </a:ext>
            </a:extLst>
          </p:cNvPr>
          <p:cNvPicPr>
            <a:picLocks noChangeAspect="1"/>
          </p:cNvPicPr>
          <p:nvPr/>
        </p:nvPicPr>
        <p:blipFill>
          <a:blip r:embed="rId3">
            <a:extLst>
              <a:ext uri="{28A0092B-C50C-407E-A947-70E740481C1C}">
                <a14:useLocalDpi xmlns:a14="http://schemas.microsoft.com/office/drawing/2010/main" val="0"/>
              </a:ext>
            </a:extLst>
          </a:blip>
          <a:srcRect t="41720" b="41720"/>
          <a:stretch/>
        </p:blipFill>
        <p:spPr>
          <a:xfrm>
            <a:off x="0" y="-19860"/>
            <a:ext cx="12192000" cy="1261872"/>
          </a:xfrm>
          <a:prstGeom prst="rect">
            <a:avLst/>
          </a:prstGeom>
        </p:spPr>
      </p:pic>
      <p:sp>
        <p:nvSpPr>
          <p:cNvPr id="3" name="Slide Number Placeholder 2">
            <a:extLst>
              <a:ext uri="{FF2B5EF4-FFF2-40B4-BE49-F238E27FC236}">
                <a16:creationId xmlns:a16="http://schemas.microsoft.com/office/drawing/2014/main" id="{D78B1E40-CC6A-CA8A-D09A-FCB5837FB259}"/>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15</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3A80573-022E-C44A-9D1F-89D19208ED91}"/>
              </a:ext>
            </a:extLst>
          </p:cNvPr>
          <p:cNvSpPr txBox="1"/>
          <p:nvPr/>
        </p:nvSpPr>
        <p:spPr>
          <a:xfrm>
            <a:off x="583659" y="363596"/>
            <a:ext cx="5398852" cy="707886"/>
          </a:xfrm>
          <a:prstGeom prst="rect">
            <a:avLst/>
          </a:prstGeom>
          <a:noFill/>
        </p:spPr>
        <p:txBody>
          <a:bodyPr wrap="square" lIns="91440" tIns="45720" rIns="91440" bIns="45720" rtlCol="0" anchor="t">
            <a:spAutoFit/>
          </a:bodyPr>
          <a:lstStyle/>
          <a:p>
            <a:r>
              <a:rPr lang="en-US" sz="4000" dirty="0">
                <a:solidFill>
                  <a:srgbClr val="160A34"/>
                </a:solidFill>
                <a:latin typeface="Fira Sans" panose="020B0503050000020004" pitchFamily="34" charset="0"/>
              </a:rPr>
              <a:t>EXPORT CONTACTS</a:t>
            </a:r>
            <a:endParaRPr lang="en-US" dirty="0">
              <a:solidFill>
                <a:srgbClr val="160A34"/>
              </a:solidFill>
              <a:latin typeface="Fira Sans" panose="020B0503050000020004" pitchFamily="34" charset="0"/>
            </a:endParaRPr>
          </a:p>
        </p:txBody>
      </p:sp>
      <p:sp>
        <p:nvSpPr>
          <p:cNvPr id="8" name="TextBox 10">
            <a:extLst>
              <a:ext uri="{FF2B5EF4-FFF2-40B4-BE49-F238E27FC236}">
                <a16:creationId xmlns:a16="http://schemas.microsoft.com/office/drawing/2014/main" id="{AA0B7741-782C-5F7B-FBC8-AC7FD0AFFE6C}"/>
              </a:ext>
            </a:extLst>
          </p:cNvPr>
          <p:cNvSpPr txBox="1"/>
          <p:nvPr/>
        </p:nvSpPr>
        <p:spPr>
          <a:xfrm>
            <a:off x="1745810" y="6005242"/>
            <a:ext cx="8700380" cy="614014"/>
          </a:xfrm>
          <a:prstGeom prst="rect">
            <a:avLst/>
          </a:prstGeom>
          <a:noFill/>
          <a:ln>
            <a:noFill/>
          </a:ln>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1200" dirty="0">
                <a:latin typeface="Quicksand SemiBold"/>
                <a:ea typeface="Gadugi"/>
              </a:rPr>
              <a:t>NOTE: Exhibitors, or anyone tied to a “Team”, can download the connections from everyone on their team. Learn more on how to download the connections from your team under the “Export” tab in your Teams Dashboard.     </a:t>
            </a:r>
            <a:endParaRPr lang="en-US" sz="1200" dirty="0">
              <a:latin typeface="Quicksand SemiBold"/>
              <a:ea typeface="Gadugi" panose="020B0502040204020203" pitchFamily="34" charset="0"/>
            </a:endParaRPr>
          </a:p>
        </p:txBody>
      </p:sp>
      <p:grpSp>
        <p:nvGrpSpPr>
          <p:cNvPr id="10" name="Group 9">
            <a:extLst>
              <a:ext uri="{FF2B5EF4-FFF2-40B4-BE49-F238E27FC236}">
                <a16:creationId xmlns:a16="http://schemas.microsoft.com/office/drawing/2014/main" id="{A22A66CA-652C-3790-2DDE-FEED4BB52383}"/>
              </a:ext>
            </a:extLst>
          </p:cNvPr>
          <p:cNvGrpSpPr/>
          <p:nvPr/>
        </p:nvGrpSpPr>
        <p:grpSpPr>
          <a:xfrm>
            <a:off x="2180807" y="4083814"/>
            <a:ext cx="498635" cy="498635"/>
            <a:chOff x="4872813" y="2900129"/>
            <a:chExt cx="498635" cy="498635"/>
          </a:xfrm>
        </p:grpSpPr>
        <p:sp>
          <p:nvSpPr>
            <p:cNvPr id="12" name="Oval 11">
              <a:extLst>
                <a:ext uri="{FF2B5EF4-FFF2-40B4-BE49-F238E27FC236}">
                  <a16:creationId xmlns:a16="http://schemas.microsoft.com/office/drawing/2014/main" id="{5D90070D-FB37-056B-D66B-9CD91C458A86}"/>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13" name="Graphic 12" descr="Circle with left arrow with solid fill">
              <a:extLst>
                <a:ext uri="{FF2B5EF4-FFF2-40B4-BE49-F238E27FC236}">
                  <a16:creationId xmlns:a16="http://schemas.microsoft.com/office/drawing/2014/main" id="{96FC377F-1967-1EA4-E17D-08242C72B0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4872813" y="2900129"/>
              <a:ext cx="498635" cy="498635"/>
            </a:xfrm>
            <a:prstGeom prst="rect">
              <a:avLst/>
            </a:prstGeom>
          </p:spPr>
        </p:pic>
      </p:grpSp>
      <p:sp>
        <p:nvSpPr>
          <p:cNvPr id="14" name="Flowchart: Connector 13">
            <a:extLst>
              <a:ext uri="{FF2B5EF4-FFF2-40B4-BE49-F238E27FC236}">
                <a16:creationId xmlns:a16="http://schemas.microsoft.com/office/drawing/2014/main" id="{A06BA80F-D910-AEFC-ED92-595DA31808B2}"/>
              </a:ext>
            </a:extLst>
          </p:cNvPr>
          <p:cNvSpPr/>
          <p:nvPr/>
        </p:nvSpPr>
        <p:spPr>
          <a:xfrm>
            <a:off x="9448543" y="2579231"/>
            <a:ext cx="457199" cy="457199"/>
          </a:xfrm>
          <a:prstGeom prst="flowChartConnector">
            <a:avLst/>
          </a:prstGeom>
          <a:noFill/>
          <a:ln w="28575">
            <a:solidFill>
              <a:srgbClr val="FF2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grpSp>
        <p:nvGrpSpPr>
          <p:cNvPr id="15" name="Group 14">
            <a:extLst>
              <a:ext uri="{FF2B5EF4-FFF2-40B4-BE49-F238E27FC236}">
                <a16:creationId xmlns:a16="http://schemas.microsoft.com/office/drawing/2014/main" id="{2CE33F07-D234-CB9D-CE5D-8A182E30D823}"/>
              </a:ext>
            </a:extLst>
          </p:cNvPr>
          <p:cNvGrpSpPr/>
          <p:nvPr/>
        </p:nvGrpSpPr>
        <p:grpSpPr>
          <a:xfrm>
            <a:off x="8226265" y="4534463"/>
            <a:ext cx="498635" cy="498635"/>
            <a:chOff x="4872813" y="2900129"/>
            <a:chExt cx="498635" cy="498635"/>
          </a:xfrm>
        </p:grpSpPr>
        <p:sp>
          <p:nvSpPr>
            <p:cNvPr id="16" name="Oval 15">
              <a:extLst>
                <a:ext uri="{FF2B5EF4-FFF2-40B4-BE49-F238E27FC236}">
                  <a16:creationId xmlns:a16="http://schemas.microsoft.com/office/drawing/2014/main" id="{5AD808B9-DB44-3512-6677-B3B687ED8A49}"/>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17" name="Graphic 16" descr="Circle with left arrow with solid fill">
              <a:extLst>
                <a:ext uri="{FF2B5EF4-FFF2-40B4-BE49-F238E27FC236}">
                  <a16:creationId xmlns:a16="http://schemas.microsoft.com/office/drawing/2014/main" id="{DC248E42-4B50-B0B5-3FA5-432205D221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4872813" y="2900129"/>
              <a:ext cx="498635" cy="498635"/>
            </a:xfrm>
            <a:prstGeom prst="rect">
              <a:avLst/>
            </a:prstGeom>
          </p:spPr>
        </p:pic>
      </p:grpSp>
      <p:sp>
        <p:nvSpPr>
          <p:cNvPr id="5" name="TextBox 4">
            <a:extLst>
              <a:ext uri="{FF2B5EF4-FFF2-40B4-BE49-F238E27FC236}">
                <a16:creationId xmlns:a16="http://schemas.microsoft.com/office/drawing/2014/main" id="{24303D74-4296-35B4-7BF4-0575857A475A}"/>
              </a:ext>
            </a:extLst>
          </p:cNvPr>
          <p:cNvSpPr txBox="1"/>
          <p:nvPr/>
        </p:nvSpPr>
        <p:spPr>
          <a:xfrm>
            <a:off x="657330" y="348389"/>
            <a:ext cx="5398852" cy="707886"/>
          </a:xfrm>
          <a:prstGeom prst="rect">
            <a:avLst/>
          </a:prstGeom>
          <a:solidFill>
            <a:srgbClr val="1E919B"/>
          </a:solidFill>
        </p:spPr>
        <p:txBody>
          <a:bodyPr wrap="square" lIns="91440" tIns="45720" rIns="91440" bIns="45720" rtlCol="0" anchor="t">
            <a:spAutoFit/>
          </a:bodyPr>
          <a:lstStyle/>
          <a:p>
            <a:r>
              <a:rPr lang="en-US" sz="4000" dirty="0">
                <a:solidFill>
                  <a:schemeClr val="bg2"/>
                </a:solidFill>
                <a:latin typeface="Fira Sans" panose="020B0503050000020004" pitchFamily="34" charset="0"/>
              </a:rPr>
              <a:t>EXPORT CONTACTS</a:t>
            </a:r>
            <a:endParaRPr lang="en-US" dirty="0">
              <a:solidFill>
                <a:schemeClr val="bg2"/>
              </a:solidFill>
              <a:latin typeface="Fira Sans" panose="020B0503050000020004" pitchFamily="34" charset="0"/>
            </a:endParaRPr>
          </a:p>
        </p:txBody>
      </p:sp>
    </p:spTree>
    <p:extLst>
      <p:ext uri="{BB962C8B-B14F-4D97-AF65-F5344CB8AC3E}">
        <p14:creationId xmlns:p14="http://schemas.microsoft.com/office/powerpoint/2010/main" val="1055284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00EB09-9F03-89C2-F968-8DB280A7CB01}"/>
              </a:ext>
            </a:extLst>
          </p:cNvPr>
          <p:cNvPicPr>
            <a:picLocks noChangeAspect="1"/>
          </p:cNvPicPr>
          <p:nvPr/>
        </p:nvPicPr>
        <p:blipFill>
          <a:blip r:embed="rId2">
            <a:extLst>
              <a:ext uri="{28A0092B-C50C-407E-A947-70E740481C1C}">
                <a14:useLocalDpi xmlns:a14="http://schemas.microsoft.com/office/drawing/2010/main" val="0"/>
              </a:ext>
            </a:extLst>
          </a:blip>
          <a:srcRect t="5000" b="5000"/>
          <a:stretch/>
        </p:blipFill>
        <p:spPr>
          <a:xfrm>
            <a:off x="-231206" y="0"/>
            <a:ext cx="12437132" cy="6995886"/>
          </a:xfrm>
          <a:prstGeom prst="rect">
            <a:avLst/>
          </a:prstGeom>
        </p:spPr>
      </p:pic>
      <p:sp>
        <p:nvSpPr>
          <p:cNvPr id="2" name="Slide Number Placeholder 1">
            <a:extLst>
              <a:ext uri="{FF2B5EF4-FFF2-40B4-BE49-F238E27FC236}">
                <a16:creationId xmlns:a16="http://schemas.microsoft.com/office/drawing/2014/main" id="{3510D0DC-281F-F9BA-92A8-FF4775C71205}"/>
              </a:ext>
            </a:extLst>
          </p:cNvPr>
          <p:cNvSpPr>
            <a:spLocks noGrp="1"/>
          </p:cNvSpPr>
          <p:nvPr>
            <p:ph type="sldNum" sz="quarter" idx="12"/>
          </p:nvPr>
        </p:nvSpPr>
        <p:spPr/>
        <p:txBody>
          <a:bodyPr/>
          <a:lstStyle/>
          <a:p>
            <a:fld id="{818F7A5E-3938-4389-9CFD-DD120E4A2065}" type="slidenum">
              <a:rPr lang="en-US" smtClean="0">
                <a:cs typeface="Calibri" panose="020F0502020204030204" pitchFamily="34" charset="0"/>
              </a:rPr>
              <a:t>16</a:t>
            </a:fld>
            <a:endParaRPr lang="en-US">
              <a:cs typeface="Calibri" panose="020F0502020204030204" pitchFamily="34" charset="0"/>
            </a:endParaRPr>
          </a:p>
        </p:txBody>
      </p:sp>
      <p:sp>
        <p:nvSpPr>
          <p:cNvPr id="5" name="TextBox 4">
            <a:extLst>
              <a:ext uri="{FF2B5EF4-FFF2-40B4-BE49-F238E27FC236}">
                <a16:creationId xmlns:a16="http://schemas.microsoft.com/office/drawing/2014/main" id="{E4963744-92BD-D253-CEE8-D6ADC97BB784}"/>
              </a:ext>
            </a:extLst>
          </p:cNvPr>
          <p:cNvSpPr txBox="1"/>
          <p:nvPr/>
        </p:nvSpPr>
        <p:spPr>
          <a:xfrm>
            <a:off x="2544225" y="397652"/>
            <a:ext cx="7050024" cy="769441"/>
          </a:xfrm>
          <a:prstGeom prst="roundRect">
            <a:avLst>
              <a:gd name="adj" fmla="val 0"/>
            </a:avLst>
          </a:prstGeom>
          <a:solidFill>
            <a:schemeClr val="bg1"/>
          </a:solidFill>
        </p:spPr>
        <p:txBody>
          <a:bodyPr wrap="square" rtlCol="0">
            <a:spAutoFit/>
          </a:bodyPr>
          <a:lstStyle/>
          <a:p>
            <a:pPr algn="ctr"/>
            <a:r>
              <a:rPr lang="en-US" sz="4400" dirty="0">
                <a:latin typeface="Fira Sans" panose="020B0503050000020004" pitchFamily="34" charset="0"/>
              </a:rPr>
              <a:t>MY TEAM DASHBOARD</a:t>
            </a:r>
            <a:endParaRPr lang="en-US" sz="2800" dirty="0">
              <a:latin typeface="Fira Sans" panose="020B0503050000020004" pitchFamily="34" charset="0"/>
            </a:endParaRPr>
          </a:p>
        </p:txBody>
      </p:sp>
      <p:sp>
        <p:nvSpPr>
          <p:cNvPr id="3" name="TextBox 11">
            <a:extLst>
              <a:ext uri="{FF2B5EF4-FFF2-40B4-BE49-F238E27FC236}">
                <a16:creationId xmlns:a16="http://schemas.microsoft.com/office/drawing/2014/main" id="{D98E7F03-084D-3311-746D-BCB835B20FC3}"/>
              </a:ext>
            </a:extLst>
          </p:cNvPr>
          <p:cNvSpPr txBox="1"/>
          <p:nvPr/>
        </p:nvSpPr>
        <p:spPr>
          <a:xfrm>
            <a:off x="1082345" y="1702620"/>
            <a:ext cx="6214705" cy="4755276"/>
          </a:xfrm>
          <a:prstGeom prst="roundRect">
            <a:avLst>
              <a:gd name="adj" fmla="val 0"/>
            </a:avLst>
          </a:prstGeom>
          <a:solidFill>
            <a:schemeClr val="bg1"/>
          </a:solid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b="1" dirty="0">
                <a:latin typeface="Fira Sans" panose="020B0503050000020004" pitchFamily="34" charset="0"/>
                <a:ea typeface="Gadugi"/>
              </a:rPr>
              <a:t>EXHIBITORS</a:t>
            </a:r>
            <a:r>
              <a:rPr lang="en-US" sz="1600" b="1" kern="1200" dirty="0">
                <a:latin typeface="Fira Sans" panose="020B0503050000020004" pitchFamily="34" charset="0"/>
                <a:ea typeface="Gadugi"/>
              </a:rPr>
              <a:t> ONLY</a:t>
            </a:r>
          </a:p>
          <a:p>
            <a:pPr defTabSz="676656">
              <a:lnSpc>
                <a:spcPct val="150000"/>
              </a:lnSpc>
              <a:spcBef>
                <a:spcPts val="740"/>
              </a:spcBef>
            </a:pPr>
            <a:r>
              <a:rPr lang="en-US" sz="1400" kern="1200" dirty="0">
                <a:latin typeface="Fira Sans" panose="020B0503050000020004" pitchFamily="34" charset="0"/>
                <a:ea typeface="Gadugi"/>
              </a:rPr>
              <a:t>As a Sponsor, you and your team have access to the “Teams” dashboard.  From here, you can manage meetings for your team members, view your Leads, and export the contacts for your entire team.  ​</a:t>
            </a:r>
          </a:p>
          <a:p>
            <a:pPr defTabSz="676656">
              <a:lnSpc>
                <a:spcPct val="150000"/>
              </a:lnSpc>
              <a:spcBef>
                <a:spcPts val="740"/>
              </a:spcBef>
            </a:pPr>
            <a:r>
              <a:rPr lang="en-US" sz="1400" kern="1200" dirty="0">
                <a:latin typeface="Fira Sans" panose="020B0503050000020004" pitchFamily="34" charset="0"/>
                <a:ea typeface="Gadugi"/>
              </a:rPr>
              <a:t>Anyone registered under your Staff Allotment will automatically be added to your team.</a:t>
            </a:r>
          </a:p>
          <a:p>
            <a:pPr defTabSz="676656">
              <a:lnSpc>
                <a:spcPct val="150000"/>
              </a:lnSpc>
              <a:spcBef>
                <a:spcPts val="740"/>
              </a:spcBef>
            </a:pPr>
            <a:r>
              <a:rPr lang="en-US" sz="1400" kern="1200" dirty="0">
                <a:latin typeface="Fira Sans" panose="020B0503050000020004" pitchFamily="34" charset="0"/>
                <a:ea typeface="Gadugi"/>
              </a:rPr>
              <a:t> </a:t>
            </a:r>
          </a:p>
          <a:p>
            <a:pPr defTabSz="676656">
              <a:lnSpc>
                <a:spcPct val="150000"/>
              </a:lnSpc>
              <a:spcBef>
                <a:spcPts val="740"/>
              </a:spcBef>
            </a:pPr>
            <a:r>
              <a:rPr lang="en-US" sz="1400" b="1" i="1" kern="1200" dirty="0">
                <a:latin typeface="Fira Sans" panose="020B0503050000020004" pitchFamily="34" charset="0"/>
                <a:ea typeface="Gadugi"/>
              </a:rPr>
              <a:t>New for 2026!  </a:t>
            </a:r>
            <a:r>
              <a:rPr lang="en-US" sz="1400" kern="1200" dirty="0">
                <a:latin typeface="Fira Sans" panose="020B0503050000020004" pitchFamily="34" charset="0"/>
                <a:ea typeface="Gadugi"/>
              </a:rPr>
              <a:t>You can now access the “Teams” dashboard via the mobile app.  Click the banner: For Exhibitors Only: Access Teams Dashboard, and you’ll be redirected to the mobile website of the dashboard.  Use the           to toggle between the “Teams” pages.   </a:t>
            </a:r>
          </a:p>
          <a:p>
            <a:pPr defTabSz="676656">
              <a:lnSpc>
                <a:spcPct val="150000"/>
              </a:lnSpc>
              <a:spcBef>
                <a:spcPts val="740"/>
              </a:spcBef>
            </a:pPr>
            <a:r>
              <a:rPr lang="en-US" sz="1400" dirty="0">
                <a:latin typeface="Fira Sans" panose="020B0503050000020004" pitchFamily="34" charset="0"/>
                <a:ea typeface="Gadugi"/>
              </a:rPr>
              <a:t>We still recommend using the web platform pre-event, as the dashboard is easier to navigate.  </a:t>
            </a:r>
            <a:endParaRPr lang="en-US" sz="600" kern="1200" dirty="0">
              <a:latin typeface="Fira Sans" panose="020B0503050000020004" pitchFamily="34" charset="0"/>
              <a:ea typeface="Gadugi"/>
            </a:endParaRPr>
          </a:p>
        </p:txBody>
      </p:sp>
      <p:pic>
        <p:nvPicPr>
          <p:cNvPr id="19" name="Graphic 18" descr="Caret Right outline">
            <a:extLst>
              <a:ext uri="{FF2B5EF4-FFF2-40B4-BE49-F238E27FC236}">
                <a16:creationId xmlns:a16="http://schemas.microsoft.com/office/drawing/2014/main" id="{C05DF039-9BAE-90FB-BA3D-39E64E7A8D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6687315" y="5041238"/>
            <a:ext cx="464444" cy="377513"/>
          </a:xfrm>
          <a:prstGeom prst="rect">
            <a:avLst/>
          </a:prstGeom>
        </p:spPr>
      </p:pic>
      <p:grpSp>
        <p:nvGrpSpPr>
          <p:cNvPr id="8" name="Group 7">
            <a:extLst>
              <a:ext uri="{FF2B5EF4-FFF2-40B4-BE49-F238E27FC236}">
                <a16:creationId xmlns:a16="http://schemas.microsoft.com/office/drawing/2014/main" id="{86F515DD-B40B-9E98-1492-4D00CBA8623D}"/>
              </a:ext>
            </a:extLst>
          </p:cNvPr>
          <p:cNvGrpSpPr/>
          <p:nvPr/>
        </p:nvGrpSpPr>
        <p:grpSpPr>
          <a:xfrm>
            <a:off x="7927661" y="1702620"/>
            <a:ext cx="2313443" cy="4757738"/>
            <a:chOff x="9317549" y="1702610"/>
            <a:chExt cx="2313443" cy="4757738"/>
          </a:xfrm>
        </p:grpSpPr>
        <p:grpSp>
          <p:nvGrpSpPr>
            <p:cNvPr id="15" name="Group 14">
              <a:extLst>
                <a:ext uri="{FF2B5EF4-FFF2-40B4-BE49-F238E27FC236}">
                  <a16:creationId xmlns:a16="http://schemas.microsoft.com/office/drawing/2014/main" id="{08B19AF7-3185-0F1B-34F9-F6D6AAA8C21C}"/>
                </a:ext>
              </a:extLst>
            </p:cNvPr>
            <p:cNvGrpSpPr/>
            <p:nvPr/>
          </p:nvGrpSpPr>
          <p:grpSpPr>
            <a:xfrm>
              <a:off x="9317549" y="1702610"/>
              <a:ext cx="2313443" cy="4757738"/>
              <a:chOff x="8935582" y="1578201"/>
              <a:chExt cx="2313443" cy="4757738"/>
            </a:xfrm>
          </p:grpSpPr>
          <p:pic>
            <p:nvPicPr>
              <p:cNvPr id="13" name="Picture 12" descr="A screen shot of a cell phone&#10;&#10;AI-generated content may be incorrect.">
                <a:extLst>
                  <a:ext uri="{FF2B5EF4-FFF2-40B4-BE49-F238E27FC236}">
                    <a16:creationId xmlns:a16="http://schemas.microsoft.com/office/drawing/2014/main" id="{007B342F-9860-9330-E16D-37B8AED0E77A}"/>
                  </a:ext>
                </a:extLst>
              </p:cNvPr>
              <p:cNvPicPr>
                <a:picLocks noChangeAspect="1"/>
              </p:cNvPicPr>
              <p:nvPr/>
            </p:nvPicPr>
            <p:blipFill>
              <a:blip r:embed="rId5">
                <a:extLst>
                  <a:ext uri="{28A0092B-C50C-407E-A947-70E740481C1C}">
                    <a14:useLocalDpi xmlns:a14="http://schemas.microsoft.com/office/drawing/2010/main" val="0"/>
                  </a:ext>
                </a:extLst>
              </a:blip>
              <a:srcRect l="18905" t="717" r="19113" b="810"/>
              <a:stretch>
                <a:fillRect/>
              </a:stretch>
            </p:blipFill>
            <p:spPr>
              <a:xfrm>
                <a:off x="8935582" y="1578201"/>
                <a:ext cx="2313443" cy="4757738"/>
              </a:xfrm>
              <a:prstGeom prst="roundRect">
                <a:avLst>
                  <a:gd name="adj" fmla="val 1318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89BEFC49-E515-BED9-C5D2-B8F2CC549F5D}"/>
                  </a:ext>
                </a:extLst>
              </p:cNvPr>
              <p:cNvPicPr>
                <a:picLocks noChangeAspect="1"/>
              </p:cNvPicPr>
              <p:nvPr/>
            </p:nvPicPr>
            <p:blipFill>
              <a:blip r:embed="rId6">
                <a:extLst>
                  <a:ext uri="{28A0092B-C50C-407E-A947-70E740481C1C}">
                    <a14:useLocalDpi xmlns:a14="http://schemas.microsoft.com/office/drawing/2010/main" val="0"/>
                  </a:ext>
                </a:extLst>
              </a:blip>
              <a:srcRect t="5145"/>
              <a:stretch>
                <a:fillRect/>
              </a:stretch>
            </p:blipFill>
            <p:spPr bwMode="auto">
              <a:xfrm>
                <a:off x="9061465" y="1687229"/>
                <a:ext cx="2097792" cy="4539682"/>
              </a:xfrm>
              <a:prstGeom prst="roundRect">
                <a:avLst>
                  <a:gd name="adj" fmla="val 1031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2050" name="Picture 2">
              <a:extLst>
                <a:ext uri="{FF2B5EF4-FFF2-40B4-BE49-F238E27FC236}">
                  <a16:creationId xmlns:a16="http://schemas.microsoft.com/office/drawing/2014/main" id="{DBFC288A-239C-7CD1-F84F-FCEE0502D3C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475" b="16235"/>
            <a:stretch>
              <a:fillRect/>
            </a:stretch>
          </p:blipFill>
          <p:spPr bwMode="auto">
            <a:xfrm>
              <a:off x="9435998" y="2131170"/>
              <a:ext cx="2105225" cy="355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Flowchart: Connector 15">
            <a:extLst>
              <a:ext uri="{FF2B5EF4-FFF2-40B4-BE49-F238E27FC236}">
                <a16:creationId xmlns:a16="http://schemas.microsoft.com/office/drawing/2014/main" id="{10184B24-D3ED-4B58-4619-C1E7599CF337}"/>
              </a:ext>
            </a:extLst>
          </p:cNvPr>
          <p:cNvSpPr/>
          <p:nvPr/>
        </p:nvSpPr>
        <p:spPr>
          <a:xfrm>
            <a:off x="9783905" y="2388554"/>
            <a:ext cx="457199" cy="457199"/>
          </a:xfrm>
          <a:prstGeom prst="flowChartConnector">
            <a:avLst/>
          </a:prstGeom>
          <a:noFill/>
          <a:ln w="28575">
            <a:solidFill>
              <a:srgbClr val="FF2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1905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10A59-C226-6166-7FB5-D8448CFC3C10}"/>
            </a:ext>
          </a:extLst>
        </p:cNvPr>
        <p:cNvGrpSpPr/>
        <p:nvPr/>
      </p:nvGrpSpPr>
      <p:grpSpPr>
        <a:xfrm>
          <a:off x="0" y="0"/>
          <a:ext cx="0" cy="0"/>
          <a:chOff x="0" y="0"/>
          <a:chExt cx="0" cy="0"/>
        </a:xfrm>
      </p:grpSpPr>
      <p:sp>
        <p:nvSpPr>
          <p:cNvPr id="2" name="TextBox 11">
            <a:extLst>
              <a:ext uri="{FF2B5EF4-FFF2-40B4-BE49-F238E27FC236}">
                <a16:creationId xmlns:a16="http://schemas.microsoft.com/office/drawing/2014/main" id="{788C1361-7758-4C17-BF40-4E0732FE81E2}"/>
              </a:ext>
            </a:extLst>
          </p:cNvPr>
          <p:cNvSpPr txBox="1"/>
          <p:nvPr/>
        </p:nvSpPr>
        <p:spPr>
          <a:xfrm>
            <a:off x="583659" y="1382441"/>
            <a:ext cx="11186809" cy="1118383"/>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dirty="0">
                <a:latin typeface="Fira Sans" panose="020B0503050000020004" pitchFamily="34" charset="0"/>
                <a:ea typeface="Gadugi"/>
              </a:rPr>
              <a:t>Your company profile information would have automatically been updated from the </a:t>
            </a:r>
            <a:r>
              <a:rPr lang="en-US" sz="1400" b="1" dirty="0">
                <a:latin typeface="Fira Sans" panose="020B0503050000020004" pitchFamily="34" charset="0"/>
                <a:ea typeface="Gadugi"/>
              </a:rPr>
              <a:t>Exhibitor Resource Center</a:t>
            </a:r>
            <a:r>
              <a:rPr lang="en-US" sz="1400" dirty="0">
                <a:latin typeface="Fira Sans" panose="020B0503050000020004" pitchFamily="34" charset="0"/>
                <a:ea typeface="Gadugi"/>
              </a:rPr>
              <a:t>.  Any changes to your company profile should be made in the Exhibitor Resource Center (updates will reflect in the app within 24 hours).  </a:t>
            </a:r>
          </a:p>
          <a:p>
            <a:pPr defTabSz="676656">
              <a:lnSpc>
                <a:spcPct val="150000"/>
              </a:lnSpc>
              <a:spcBef>
                <a:spcPts val="740"/>
              </a:spcBef>
            </a:pPr>
            <a:r>
              <a:rPr lang="en-US" sz="1400" dirty="0">
                <a:latin typeface="Fira Sans" panose="020B0503050000020004" pitchFamily="34" charset="0"/>
                <a:ea typeface="Gadugi"/>
              </a:rPr>
              <a:t>You can only update the Hero Image or Headline via the “</a:t>
            </a:r>
            <a:r>
              <a:rPr lang="en-US" sz="1400" b="1" dirty="0">
                <a:latin typeface="Fira Sans" panose="020B0503050000020004" pitchFamily="34" charset="0"/>
                <a:ea typeface="Gadugi"/>
              </a:rPr>
              <a:t>Teams</a:t>
            </a:r>
            <a:r>
              <a:rPr lang="en-US" sz="1400" dirty="0">
                <a:latin typeface="Fira Sans" panose="020B0503050000020004" pitchFamily="34" charset="0"/>
                <a:ea typeface="Gadugi"/>
              </a:rPr>
              <a:t>” dashboard. To edit,  go “My Team”, click “</a:t>
            </a:r>
            <a:r>
              <a:rPr lang="en-US" sz="1400" b="1" dirty="0">
                <a:latin typeface="Fira Sans" panose="020B0503050000020004" pitchFamily="34" charset="0"/>
                <a:ea typeface="Gadugi"/>
              </a:rPr>
              <a:t>Company Profile</a:t>
            </a:r>
            <a:r>
              <a:rPr lang="en-US" sz="1400" dirty="0">
                <a:latin typeface="Fira Sans" panose="020B0503050000020004" pitchFamily="34" charset="0"/>
                <a:ea typeface="Gadugi"/>
              </a:rPr>
              <a:t>”. </a:t>
            </a:r>
            <a:endParaRPr lang="en-US" sz="1400" i="1" dirty="0">
              <a:latin typeface="Fira Sans" panose="020B0503050000020004" pitchFamily="34" charset="0"/>
              <a:ea typeface="Gadugi"/>
            </a:endParaRPr>
          </a:p>
        </p:txBody>
      </p:sp>
      <p:pic>
        <p:nvPicPr>
          <p:cNvPr id="7" name="Picture 6">
            <a:extLst>
              <a:ext uri="{FF2B5EF4-FFF2-40B4-BE49-F238E27FC236}">
                <a16:creationId xmlns:a16="http://schemas.microsoft.com/office/drawing/2014/main" id="{8CDB2F13-34BD-2F6A-FBFB-4B22BA596461}"/>
              </a:ext>
            </a:extLst>
          </p:cNvPr>
          <p:cNvPicPr>
            <a:picLocks noChangeAspect="1"/>
          </p:cNvPicPr>
          <p:nvPr/>
        </p:nvPicPr>
        <p:blipFill>
          <a:blip r:embed="rId2">
            <a:extLst>
              <a:ext uri="{28A0092B-C50C-407E-A947-70E740481C1C}">
                <a14:useLocalDpi xmlns:a14="http://schemas.microsoft.com/office/drawing/2010/main" val="0"/>
              </a:ext>
            </a:extLst>
          </a:blip>
          <a:srcRect t="41720" b="41720"/>
          <a:stretch/>
        </p:blipFill>
        <p:spPr>
          <a:xfrm>
            <a:off x="0" y="-19860"/>
            <a:ext cx="12192000" cy="1261872"/>
          </a:xfrm>
          <a:prstGeom prst="rect">
            <a:avLst/>
          </a:prstGeom>
        </p:spPr>
      </p:pic>
      <p:sp>
        <p:nvSpPr>
          <p:cNvPr id="3" name="Slide Number Placeholder 2">
            <a:extLst>
              <a:ext uri="{FF2B5EF4-FFF2-40B4-BE49-F238E27FC236}">
                <a16:creationId xmlns:a16="http://schemas.microsoft.com/office/drawing/2014/main" id="{E9AB3718-FF73-BF07-9ADE-B1ACFABA83B8}"/>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17</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F42B846B-A034-77F8-AFAE-CDDE7F49F52F}"/>
              </a:ext>
            </a:extLst>
          </p:cNvPr>
          <p:cNvSpPr txBox="1"/>
          <p:nvPr/>
        </p:nvSpPr>
        <p:spPr>
          <a:xfrm>
            <a:off x="583659" y="363596"/>
            <a:ext cx="9213484" cy="707886"/>
          </a:xfrm>
          <a:prstGeom prst="rect">
            <a:avLst/>
          </a:prstGeom>
          <a:noFill/>
        </p:spPr>
        <p:txBody>
          <a:bodyPr wrap="square" lIns="91440" tIns="45720" rIns="91440" bIns="45720" rtlCol="0" anchor="t">
            <a:spAutoFit/>
          </a:bodyPr>
          <a:lstStyle/>
          <a:p>
            <a:r>
              <a:rPr lang="en-US" sz="4000" dirty="0">
                <a:solidFill>
                  <a:srgbClr val="160A34"/>
                </a:solidFill>
                <a:latin typeface="Fira Sans" panose="020B0503050000020004" pitchFamily="34" charset="0"/>
              </a:rPr>
              <a:t>EDIT COMPANY PROFILE*</a:t>
            </a:r>
            <a:endParaRPr lang="en-US" dirty="0">
              <a:solidFill>
                <a:srgbClr val="160A34"/>
              </a:solidFill>
              <a:latin typeface="Fira Sans" panose="020B0503050000020004" pitchFamily="34" charset="0"/>
            </a:endParaRPr>
          </a:p>
        </p:txBody>
      </p:sp>
      <p:sp>
        <p:nvSpPr>
          <p:cNvPr id="11" name="TextBox 11">
            <a:extLst>
              <a:ext uri="{FF2B5EF4-FFF2-40B4-BE49-F238E27FC236}">
                <a16:creationId xmlns:a16="http://schemas.microsoft.com/office/drawing/2014/main" id="{7FAB0B24-FEDA-C31A-67BE-FE53A6C9E68E}"/>
              </a:ext>
            </a:extLst>
          </p:cNvPr>
          <p:cNvSpPr txBox="1"/>
          <p:nvPr/>
        </p:nvSpPr>
        <p:spPr>
          <a:xfrm>
            <a:off x="2922852" y="2743417"/>
            <a:ext cx="1867711" cy="4262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latin typeface="Fira Sans" panose="020B0503050000020004" pitchFamily="34" charset="0"/>
                <a:ea typeface="Gadugi"/>
              </a:rPr>
              <a:t>WEB PLATFORM</a:t>
            </a:r>
            <a:endParaRPr lang="en-US" sz="2800" dirty="0">
              <a:latin typeface="Fira Sans" panose="020B0503050000020004" pitchFamily="34" charset="0"/>
              <a:ea typeface="Gadugi"/>
            </a:endParaRPr>
          </a:p>
        </p:txBody>
      </p:sp>
      <p:sp>
        <p:nvSpPr>
          <p:cNvPr id="6" name="TextBox 5">
            <a:extLst>
              <a:ext uri="{FF2B5EF4-FFF2-40B4-BE49-F238E27FC236}">
                <a16:creationId xmlns:a16="http://schemas.microsoft.com/office/drawing/2014/main" id="{F37049DC-8A29-2FF2-4F63-EFA937730452}"/>
              </a:ext>
            </a:extLst>
          </p:cNvPr>
          <p:cNvSpPr txBox="1"/>
          <p:nvPr/>
        </p:nvSpPr>
        <p:spPr>
          <a:xfrm>
            <a:off x="657329" y="348389"/>
            <a:ext cx="6113783" cy="707886"/>
          </a:xfrm>
          <a:prstGeom prst="rect">
            <a:avLst/>
          </a:prstGeom>
          <a:solidFill>
            <a:srgbClr val="1E919B"/>
          </a:solidFill>
        </p:spPr>
        <p:txBody>
          <a:bodyPr wrap="square" lIns="91440" tIns="45720" rIns="91440" bIns="45720" rtlCol="0" anchor="t">
            <a:spAutoFit/>
          </a:bodyPr>
          <a:lstStyle/>
          <a:p>
            <a:r>
              <a:rPr lang="en-US" sz="4000" dirty="0">
                <a:solidFill>
                  <a:schemeClr val="bg2"/>
                </a:solidFill>
                <a:latin typeface="Fira Sans" panose="020B0503050000020004" pitchFamily="34" charset="0"/>
              </a:rPr>
              <a:t>EDIT COMPANY PROFILE</a:t>
            </a:r>
            <a:endParaRPr lang="en-US" dirty="0">
              <a:solidFill>
                <a:schemeClr val="bg2"/>
              </a:solidFill>
              <a:latin typeface="Fira Sans" panose="020B0503050000020004" pitchFamily="34" charset="0"/>
            </a:endParaRPr>
          </a:p>
        </p:txBody>
      </p:sp>
      <p:pic>
        <p:nvPicPr>
          <p:cNvPr id="9" name="Picture 8">
            <a:extLst>
              <a:ext uri="{FF2B5EF4-FFF2-40B4-BE49-F238E27FC236}">
                <a16:creationId xmlns:a16="http://schemas.microsoft.com/office/drawing/2014/main" id="{5F5783AB-AC48-36AB-897F-D7F8966D4462}"/>
              </a:ext>
            </a:extLst>
          </p:cNvPr>
          <p:cNvPicPr>
            <a:picLocks noChangeAspect="1"/>
          </p:cNvPicPr>
          <p:nvPr/>
        </p:nvPicPr>
        <p:blipFill>
          <a:blip r:embed="rId3"/>
          <a:stretch>
            <a:fillRect/>
          </a:stretch>
        </p:blipFill>
        <p:spPr>
          <a:xfrm>
            <a:off x="1450930" y="3257201"/>
            <a:ext cx="6435271" cy="3052329"/>
          </a:xfrm>
          <a:prstGeom prst="rect">
            <a:avLst/>
          </a:prstGeom>
          <a:ln>
            <a:solidFill>
              <a:srgbClr val="1E919B"/>
            </a:solidFill>
          </a:ln>
        </p:spPr>
      </p:pic>
      <p:grpSp>
        <p:nvGrpSpPr>
          <p:cNvPr id="15" name="Group 14">
            <a:extLst>
              <a:ext uri="{FF2B5EF4-FFF2-40B4-BE49-F238E27FC236}">
                <a16:creationId xmlns:a16="http://schemas.microsoft.com/office/drawing/2014/main" id="{FD1486A4-A1F2-CC67-3847-D5C35CC287E1}"/>
              </a:ext>
            </a:extLst>
          </p:cNvPr>
          <p:cNvGrpSpPr/>
          <p:nvPr/>
        </p:nvGrpSpPr>
        <p:grpSpPr>
          <a:xfrm>
            <a:off x="6656411" y="3297881"/>
            <a:ext cx="498635" cy="498635"/>
            <a:chOff x="4872813" y="2900129"/>
            <a:chExt cx="498635" cy="498635"/>
          </a:xfrm>
        </p:grpSpPr>
        <p:sp>
          <p:nvSpPr>
            <p:cNvPr id="16" name="Oval 15">
              <a:extLst>
                <a:ext uri="{FF2B5EF4-FFF2-40B4-BE49-F238E27FC236}">
                  <a16:creationId xmlns:a16="http://schemas.microsoft.com/office/drawing/2014/main" id="{F23BB705-B1D0-0261-7AFD-7DB54AF4B248}"/>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Quicksand SemiBold"/>
              </a:endParaRPr>
            </a:p>
          </p:txBody>
        </p:sp>
        <p:pic>
          <p:nvPicPr>
            <p:cNvPr id="17" name="Graphic 16" descr="Circle with left arrow with solid fill">
              <a:extLst>
                <a:ext uri="{FF2B5EF4-FFF2-40B4-BE49-F238E27FC236}">
                  <a16:creationId xmlns:a16="http://schemas.microsoft.com/office/drawing/2014/main" id="{6B66BC93-DAA4-9BFC-E9AF-79B801287E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4872813" y="2900129"/>
              <a:ext cx="498635" cy="498635"/>
            </a:xfrm>
            <a:prstGeom prst="rect">
              <a:avLst/>
            </a:prstGeom>
          </p:spPr>
        </p:pic>
      </p:grpSp>
      <p:sp>
        <p:nvSpPr>
          <p:cNvPr id="14" name="Flowchart: Connector 13">
            <a:extLst>
              <a:ext uri="{FF2B5EF4-FFF2-40B4-BE49-F238E27FC236}">
                <a16:creationId xmlns:a16="http://schemas.microsoft.com/office/drawing/2014/main" id="{639C97FE-5B81-55AE-4F64-956A7940ACB0}"/>
              </a:ext>
            </a:extLst>
          </p:cNvPr>
          <p:cNvSpPr/>
          <p:nvPr/>
        </p:nvSpPr>
        <p:spPr>
          <a:xfrm>
            <a:off x="3147489" y="3565090"/>
            <a:ext cx="457199" cy="457199"/>
          </a:xfrm>
          <a:prstGeom prst="flowChartConnector">
            <a:avLst/>
          </a:prstGeom>
          <a:noFill/>
          <a:ln w="28575">
            <a:solidFill>
              <a:srgbClr val="FF2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spTree>
    <p:extLst>
      <p:ext uri="{BB962C8B-B14F-4D97-AF65-F5344CB8AC3E}">
        <p14:creationId xmlns:p14="http://schemas.microsoft.com/office/powerpoint/2010/main" val="3304269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D846D-916C-0C53-2D68-22A09B43FBE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E98D10F-DE4D-653C-0D6B-1EB5E41EC8F5}"/>
              </a:ext>
            </a:extLst>
          </p:cNvPr>
          <p:cNvPicPr>
            <a:picLocks noChangeAspect="1"/>
          </p:cNvPicPr>
          <p:nvPr/>
        </p:nvPicPr>
        <p:blipFill>
          <a:blip r:embed="rId2"/>
          <a:stretch>
            <a:fillRect/>
          </a:stretch>
        </p:blipFill>
        <p:spPr>
          <a:xfrm>
            <a:off x="891331" y="2970365"/>
            <a:ext cx="7594600" cy="3061795"/>
          </a:xfrm>
          <a:prstGeom prst="rect">
            <a:avLst/>
          </a:prstGeom>
          <a:ln>
            <a:solidFill>
              <a:srgbClr val="1E919B"/>
            </a:solidFill>
          </a:ln>
        </p:spPr>
      </p:pic>
      <p:sp>
        <p:nvSpPr>
          <p:cNvPr id="2" name="TextBox 11">
            <a:extLst>
              <a:ext uri="{FF2B5EF4-FFF2-40B4-BE49-F238E27FC236}">
                <a16:creationId xmlns:a16="http://schemas.microsoft.com/office/drawing/2014/main" id="{7C7514A2-BF8A-74BF-5C16-0C879C25D5F4}"/>
              </a:ext>
            </a:extLst>
          </p:cNvPr>
          <p:cNvSpPr txBox="1"/>
          <p:nvPr/>
        </p:nvSpPr>
        <p:spPr>
          <a:xfrm>
            <a:off x="583659" y="1382441"/>
            <a:ext cx="11186809" cy="70545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dirty="0">
                <a:latin typeface="Fira Sans" panose="020B0503050000020004" pitchFamily="34" charset="0"/>
                <a:ea typeface="Gadugi"/>
              </a:rPr>
              <a:t>Event Participants that interact with you, your company, or your team members will appear in your “</a:t>
            </a:r>
            <a:r>
              <a:rPr lang="en-US" sz="1400" b="1" dirty="0">
                <a:latin typeface="Fira Sans" panose="020B0503050000020004" pitchFamily="34" charset="0"/>
                <a:ea typeface="Gadugi"/>
              </a:rPr>
              <a:t>Leads</a:t>
            </a:r>
            <a:r>
              <a:rPr lang="en-US" sz="1400" dirty="0">
                <a:latin typeface="Fira Sans" panose="020B0503050000020004" pitchFamily="34" charset="0"/>
                <a:ea typeface="Gadugi"/>
              </a:rPr>
              <a:t>”. This includes Profile Views; Connections/Interests; Session Registrations.​</a:t>
            </a:r>
          </a:p>
        </p:txBody>
      </p:sp>
      <p:pic>
        <p:nvPicPr>
          <p:cNvPr id="7" name="Picture 6">
            <a:extLst>
              <a:ext uri="{FF2B5EF4-FFF2-40B4-BE49-F238E27FC236}">
                <a16:creationId xmlns:a16="http://schemas.microsoft.com/office/drawing/2014/main" id="{85FC5BBE-51E6-0E3E-C7F3-2100CBE779F3}"/>
              </a:ext>
            </a:extLst>
          </p:cNvPr>
          <p:cNvPicPr>
            <a:picLocks noChangeAspect="1"/>
          </p:cNvPicPr>
          <p:nvPr/>
        </p:nvPicPr>
        <p:blipFill>
          <a:blip r:embed="rId3">
            <a:extLst>
              <a:ext uri="{28A0092B-C50C-407E-A947-70E740481C1C}">
                <a14:useLocalDpi xmlns:a14="http://schemas.microsoft.com/office/drawing/2010/main" val="0"/>
              </a:ext>
            </a:extLst>
          </a:blip>
          <a:srcRect t="41720" b="41720"/>
          <a:stretch/>
        </p:blipFill>
        <p:spPr>
          <a:xfrm>
            <a:off x="0" y="-19860"/>
            <a:ext cx="12192000" cy="1261872"/>
          </a:xfrm>
          <a:prstGeom prst="rect">
            <a:avLst/>
          </a:prstGeom>
        </p:spPr>
      </p:pic>
      <p:sp>
        <p:nvSpPr>
          <p:cNvPr id="3" name="Slide Number Placeholder 2">
            <a:extLst>
              <a:ext uri="{FF2B5EF4-FFF2-40B4-BE49-F238E27FC236}">
                <a16:creationId xmlns:a16="http://schemas.microsoft.com/office/drawing/2014/main" id="{B215537E-62BF-637F-8678-C9DE2B58086D}"/>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18</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04D82A1-3CEF-479F-7B6F-3B31E619B3C5}"/>
              </a:ext>
            </a:extLst>
          </p:cNvPr>
          <p:cNvSpPr txBox="1"/>
          <p:nvPr/>
        </p:nvSpPr>
        <p:spPr>
          <a:xfrm>
            <a:off x="583659" y="363596"/>
            <a:ext cx="9213484" cy="707886"/>
          </a:xfrm>
          <a:prstGeom prst="rect">
            <a:avLst/>
          </a:prstGeom>
          <a:noFill/>
        </p:spPr>
        <p:txBody>
          <a:bodyPr wrap="square" lIns="91440" tIns="45720" rIns="91440" bIns="45720" rtlCol="0" anchor="t">
            <a:spAutoFit/>
          </a:bodyPr>
          <a:lstStyle/>
          <a:p>
            <a:r>
              <a:rPr lang="en-US" sz="4000" dirty="0">
                <a:solidFill>
                  <a:srgbClr val="160A34"/>
                </a:solidFill>
                <a:latin typeface="Fira Sans" panose="020B0503050000020004" pitchFamily="34" charset="0"/>
              </a:rPr>
              <a:t>LEADS*</a:t>
            </a:r>
            <a:endParaRPr lang="en-US" dirty="0">
              <a:solidFill>
                <a:srgbClr val="160A34"/>
              </a:solidFill>
              <a:latin typeface="Fira Sans" panose="020B0503050000020004" pitchFamily="34" charset="0"/>
            </a:endParaRPr>
          </a:p>
        </p:txBody>
      </p:sp>
      <p:sp>
        <p:nvSpPr>
          <p:cNvPr id="11" name="TextBox 11">
            <a:extLst>
              <a:ext uri="{FF2B5EF4-FFF2-40B4-BE49-F238E27FC236}">
                <a16:creationId xmlns:a16="http://schemas.microsoft.com/office/drawing/2014/main" id="{A78B5078-386D-91CE-2FE9-3DE8AE52E042}"/>
              </a:ext>
            </a:extLst>
          </p:cNvPr>
          <p:cNvSpPr txBox="1"/>
          <p:nvPr/>
        </p:nvSpPr>
        <p:spPr>
          <a:xfrm>
            <a:off x="3330831" y="2124518"/>
            <a:ext cx="1867711" cy="4262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latin typeface="Fira Sans" panose="020B0503050000020004" pitchFamily="34" charset="0"/>
                <a:ea typeface="Gadugi"/>
              </a:rPr>
              <a:t>WEB PLATFORM</a:t>
            </a:r>
            <a:endParaRPr lang="en-US" sz="2800" dirty="0">
              <a:latin typeface="Fira Sans" panose="020B0503050000020004" pitchFamily="34" charset="0"/>
              <a:ea typeface="Gadugi"/>
            </a:endParaRPr>
          </a:p>
        </p:txBody>
      </p:sp>
      <p:sp>
        <p:nvSpPr>
          <p:cNvPr id="18" name="TextBox 17">
            <a:extLst>
              <a:ext uri="{FF2B5EF4-FFF2-40B4-BE49-F238E27FC236}">
                <a16:creationId xmlns:a16="http://schemas.microsoft.com/office/drawing/2014/main" id="{E80EC7BA-8BC3-3327-73E4-8A787A05982C}"/>
              </a:ext>
            </a:extLst>
          </p:cNvPr>
          <p:cNvSpPr txBox="1"/>
          <p:nvPr/>
        </p:nvSpPr>
        <p:spPr>
          <a:xfrm>
            <a:off x="9264784" y="2124517"/>
            <a:ext cx="1434830" cy="4262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latin typeface="Fira Sans" panose="020B0503050000020004" pitchFamily="34" charset="0"/>
                <a:ea typeface="Gadugi"/>
              </a:rPr>
              <a:t>MOBILE APP</a:t>
            </a:r>
            <a:endParaRPr lang="en-US" sz="2800" dirty="0">
              <a:latin typeface="Fira Sans" panose="020B0503050000020004" pitchFamily="34" charset="0"/>
              <a:ea typeface="Gadugi"/>
            </a:endParaRPr>
          </a:p>
        </p:txBody>
      </p:sp>
      <p:sp>
        <p:nvSpPr>
          <p:cNvPr id="10" name="TextBox 10">
            <a:extLst>
              <a:ext uri="{FF2B5EF4-FFF2-40B4-BE49-F238E27FC236}">
                <a16:creationId xmlns:a16="http://schemas.microsoft.com/office/drawing/2014/main" id="{3C9E0525-594B-4688-D5E8-5FBB1D280E77}"/>
              </a:ext>
            </a:extLst>
          </p:cNvPr>
          <p:cNvSpPr txBox="1"/>
          <p:nvPr/>
        </p:nvSpPr>
        <p:spPr>
          <a:xfrm>
            <a:off x="7022024" y="4075839"/>
            <a:ext cx="1317304" cy="901978"/>
          </a:xfrm>
          <a:prstGeom prst="rect">
            <a:avLst/>
          </a:prstGeom>
          <a:noFill/>
          <a:ln>
            <a:noFill/>
          </a:ln>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900" dirty="0">
                <a:latin typeface="Fira Sans" panose="020B0503050000020004" pitchFamily="34" charset="0"/>
                <a:ea typeface="Gadugi"/>
              </a:rPr>
              <a:t>NOTE: Toggle the view on web by clicking the menu icon on the top right. </a:t>
            </a:r>
            <a:endParaRPr lang="en-US" sz="900" dirty="0">
              <a:latin typeface="Fira Sans" panose="020B0503050000020004" pitchFamily="34" charset="0"/>
              <a:ea typeface="Gadugi" panose="020B0502040204020203" pitchFamily="34" charset="0"/>
            </a:endParaRPr>
          </a:p>
        </p:txBody>
      </p:sp>
      <p:pic>
        <p:nvPicPr>
          <p:cNvPr id="3074" name="Picture 2">
            <a:extLst>
              <a:ext uri="{FF2B5EF4-FFF2-40B4-BE49-F238E27FC236}">
                <a16:creationId xmlns:a16="http://schemas.microsoft.com/office/drawing/2014/main" id="{6D3F8E74-26CE-CE89-03E6-AEF3CF129E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9559" y="2587350"/>
            <a:ext cx="1865280" cy="4043812"/>
          </a:xfrm>
          <a:prstGeom prst="rect">
            <a:avLst/>
          </a:prstGeom>
          <a:noFill/>
          <a:ln w="9525">
            <a:solidFill>
              <a:srgbClr val="1E919B"/>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751BBB-446E-2EAA-D6E5-6B829647EA57}"/>
              </a:ext>
            </a:extLst>
          </p:cNvPr>
          <p:cNvSpPr txBox="1"/>
          <p:nvPr/>
        </p:nvSpPr>
        <p:spPr>
          <a:xfrm>
            <a:off x="657330" y="348389"/>
            <a:ext cx="5398852" cy="707886"/>
          </a:xfrm>
          <a:prstGeom prst="rect">
            <a:avLst/>
          </a:prstGeom>
          <a:solidFill>
            <a:srgbClr val="1E919B"/>
          </a:solidFill>
        </p:spPr>
        <p:txBody>
          <a:bodyPr wrap="square" lIns="91440" tIns="45720" rIns="91440" bIns="45720" rtlCol="0" anchor="t">
            <a:spAutoFit/>
          </a:bodyPr>
          <a:lstStyle/>
          <a:p>
            <a:r>
              <a:rPr lang="en-US" sz="4000" dirty="0">
                <a:solidFill>
                  <a:schemeClr val="bg2"/>
                </a:solidFill>
                <a:latin typeface="Fira Sans" panose="020B0503050000020004" pitchFamily="34" charset="0"/>
              </a:rPr>
              <a:t>LEADS</a:t>
            </a:r>
            <a:endParaRPr lang="en-US" dirty="0">
              <a:solidFill>
                <a:schemeClr val="bg2"/>
              </a:solidFill>
              <a:latin typeface="Fira Sans" panose="020B0503050000020004" pitchFamily="34" charset="0"/>
            </a:endParaRPr>
          </a:p>
        </p:txBody>
      </p:sp>
      <p:pic>
        <p:nvPicPr>
          <p:cNvPr id="13" name="Graphic 12" descr="Arrow: Straight with solid fill">
            <a:extLst>
              <a:ext uri="{FF2B5EF4-FFF2-40B4-BE49-F238E27FC236}">
                <a16:creationId xmlns:a16="http://schemas.microsoft.com/office/drawing/2014/main" id="{C59C9278-45DC-B5E8-053C-2A73671DAF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44712" y="3586863"/>
            <a:ext cx="914400" cy="914400"/>
          </a:xfrm>
          <a:prstGeom prst="rect">
            <a:avLst/>
          </a:prstGeom>
        </p:spPr>
      </p:pic>
      <p:sp>
        <p:nvSpPr>
          <p:cNvPr id="14" name="Flowchart: Connector 13">
            <a:extLst>
              <a:ext uri="{FF2B5EF4-FFF2-40B4-BE49-F238E27FC236}">
                <a16:creationId xmlns:a16="http://schemas.microsoft.com/office/drawing/2014/main" id="{82E14ED6-207A-5715-FA0D-680B0DEDB178}"/>
              </a:ext>
            </a:extLst>
          </p:cNvPr>
          <p:cNvSpPr/>
          <p:nvPr/>
        </p:nvSpPr>
        <p:spPr>
          <a:xfrm>
            <a:off x="7882129" y="2837304"/>
            <a:ext cx="457199" cy="457199"/>
          </a:xfrm>
          <a:prstGeom prst="flowChartConnector">
            <a:avLst/>
          </a:prstGeom>
          <a:noFill/>
          <a:ln w="28575">
            <a:solidFill>
              <a:srgbClr val="FF2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grpSp>
        <p:nvGrpSpPr>
          <p:cNvPr id="15" name="Group 14">
            <a:extLst>
              <a:ext uri="{FF2B5EF4-FFF2-40B4-BE49-F238E27FC236}">
                <a16:creationId xmlns:a16="http://schemas.microsoft.com/office/drawing/2014/main" id="{980C05F9-38DA-D626-D086-9F9E03ACCA8F}"/>
              </a:ext>
            </a:extLst>
          </p:cNvPr>
          <p:cNvGrpSpPr/>
          <p:nvPr/>
        </p:nvGrpSpPr>
        <p:grpSpPr>
          <a:xfrm rot="3465123">
            <a:off x="891331" y="2734733"/>
            <a:ext cx="615736" cy="580487"/>
            <a:chOff x="4872813" y="2900129"/>
            <a:chExt cx="498635" cy="498635"/>
          </a:xfrm>
        </p:grpSpPr>
        <p:sp>
          <p:nvSpPr>
            <p:cNvPr id="16" name="Oval 15">
              <a:extLst>
                <a:ext uri="{FF2B5EF4-FFF2-40B4-BE49-F238E27FC236}">
                  <a16:creationId xmlns:a16="http://schemas.microsoft.com/office/drawing/2014/main" id="{C68CDF6F-C4CD-2127-DE0A-CE07BAA8141A}"/>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17" name="Graphic 16" descr="Circle with left arrow with solid fill">
              <a:extLst>
                <a:ext uri="{FF2B5EF4-FFF2-40B4-BE49-F238E27FC236}">
                  <a16:creationId xmlns:a16="http://schemas.microsoft.com/office/drawing/2014/main" id="{F31B392D-5D25-E803-E900-445689B39F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4872813" y="2900129"/>
              <a:ext cx="498635" cy="498635"/>
            </a:xfrm>
            <a:prstGeom prst="rect">
              <a:avLst/>
            </a:prstGeom>
          </p:spPr>
        </p:pic>
      </p:grpSp>
    </p:spTree>
    <p:extLst>
      <p:ext uri="{BB962C8B-B14F-4D97-AF65-F5344CB8AC3E}">
        <p14:creationId xmlns:p14="http://schemas.microsoft.com/office/powerpoint/2010/main" val="4162644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C5CB5-89C1-7BC9-B3B4-71D54C3078E7}"/>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EAE869B-0294-04D3-4904-D0375D6EA694}"/>
              </a:ext>
            </a:extLst>
          </p:cNvPr>
          <p:cNvPicPr>
            <a:picLocks noChangeAspect="1"/>
          </p:cNvPicPr>
          <p:nvPr/>
        </p:nvPicPr>
        <p:blipFill>
          <a:blip r:embed="rId2"/>
          <a:stretch>
            <a:fillRect/>
          </a:stretch>
        </p:blipFill>
        <p:spPr>
          <a:xfrm>
            <a:off x="1002977" y="3429000"/>
            <a:ext cx="6532346" cy="2740701"/>
          </a:xfrm>
          <a:prstGeom prst="rect">
            <a:avLst/>
          </a:prstGeom>
          <a:solidFill>
            <a:srgbClr val="1E919B"/>
          </a:solidFill>
          <a:ln>
            <a:solidFill>
              <a:srgbClr val="1E919B"/>
            </a:solidFill>
          </a:ln>
        </p:spPr>
      </p:pic>
      <p:sp>
        <p:nvSpPr>
          <p:cNvPr id="2" name="TextBox 11">
            <a:extLst>
              <a:ext uri="{FF2B5EF4-FFF2-40B4-BE49-F238E27FC236}">
                <a16:creationId xmlns:a16="http://schemas.microsoft.com/office/drawing/2014/main" id="{314B9296-F38F-7C5B-6818-31DAB981F354}"/>
              </a:ext>
            </a:extLst>
          </p:cNvPr>
          <p:cNvSpPr txBox="1"/>
          <p:nvPr/>
        </p:nvSpPr>
        <p:spPr>
          <a:xfrm>
            <a:off x="583659" y="1382441"/>
            <a:ext cx="11186809" cy="144154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dirty="0">
                <a:latin typeface="Fira Sans" panose="020B0503050000020004" pitchFamily="34" charset="0"/>
                <a:ea typeface="Gadugi"/>
              </a:rPr>
              <a:t>REQUEST FOR TEAM MEMBERS</a:t>
            </a:r>
          </a:p>
          <a:p>
            <a:pPr defTabSz="676656">
              <a:lnSpc>
                <a:spcPct val="150000"/>
              </a:lnSpc>
              <a:spcBef>
                <a:spcPts val="740"/>
              </a:spcBef>
            </a:pPr>
            <a:r>
              <a:rPr lang="en-US" sz="1400" dirty="0">
                <a:latin typeface="Fira Sans" panose="020B0503050000020004" pitchFamily="34" charset="0"/>
                <a:ea typeface="Gadugi"/>
              </a:rPr>
              <a:t>To request a meeting on behalf of one of your team members, navigate to "</a:t>
            </a:r>
            <a:r>
              <a:rPr lang="en-US" sz="1400" b="1" dirty="0">
                <a:latin typeface="Fira Sans" panose="020B0503050000020004" pitchFamily="34" charset="0"/>
                <a:ea typeface="Gadugi"/>
              </a:rPr>
              <a:t>My Team</a:t>
            </a:r>
            <a:r>
              <a:rPr lang="en-US" sz="1400" dirty="0">
                <a:latin typeface="Fira Sans" panose="020B0503050000020004" pitchFamily="34" charset="0"/>
                <a:ea typeface="Gadugi"/>
              </a:rPr>
              <a:t>" at the top right of the home page.  Then click "</a:t>
            </a:r>
            <a:r>
              <a:rPr lang="en-US" sz="1400" b="1" dirty="0">
                <a:latin typeface="Fira Sans" panose="020B0503050000020004" pitchFamily="34" charset="0"/>
                <a:ea typeface="Gadugi"/>
              </a:rPr>
              <a:t>Create a Meeting</a:t>
            </a:r>
            <a:r>
              <a:rPr lang="en-US" sz="1400" dirty="0">
                <a:latin typeface="Fira Sans" panose="020B0503050000020004" pitchFamily="34" charset="0"/>
                <a:ea typeface="Gadugi"/>
              </a:rPr>
              <a:t>".  Then indicate the team member to request the meeting on their behalf.  You can also navigate to the profile of who will receive the meeting request and click "</a:t>
            </a:r>
            <a:r>
              <a:rPr lang="en-US" sz="1400" b="1" dirty="0">
                <a:latin typeface="Fira Sans" panose="020B0503050000020004" pitchFamily="34" charset="0"/>
                <a:ea typeface="Gadugi"/>
              </a:rPr>
              <a:t>View As</a:t>
            </a:r>
            <a:r>
              <a:rPr lang="en-US" sz="1400" dirty="0">
                <a:latin typeface="Fira Sans" panose="020B0503050000020004" pitchFamily="34" charset="0"/>
                <a:ea typeface="Gadugi"/>
              </a:rPr>
              <a:t>" to change the person requesting the meeting to a Team Member.</a:t>
            </a:r>
          </a:p>
        </p:txBody>
      </p:sp>
      <p:pic>
        <p:nvPicPr>
          <p:cNvPr id="7" name="Picture 6">
            <a:extLst>
              <a:ext uri="{FF2B5EF4-FFF2-40B4-BE49-F238E27FC236}">
                <a16:creationId xmlns:a16="http://schemas.microsoft.com/office/drawing/2014/main" id="{4F8FE9C2-14CD-F931-9F91-A2F4DC1DD5B4}"/>
              </a:ext>
            </a:extLst>
          </p:cNvPr>
          <p:cNvPicPr>
            <a:picLocks noChangeAspect="1"/>
          </p:cNvPicPr>
          <p:nvPr/>
        </p:nvPicPr>
        <p:blipFill>
          <a:blip r:embed="rId3">
            <a:extLst>
              <a:ext uri="{28A0092B-C50C-407E-A947-70E740481C1C}">
                <a14:useLocalDpi xmlns:a14="http://schemas.microsoft.com/office/drawing/2010/main" val="0"/>
              </a:ext>
            </a:extLst>
          </a:blip>
          <a:srcRect t="41720" b="41720"/>
          <a:stretch/>
        </p:blipFill>
        <p:spPr>
          <a:xfrm>
            <a:off x="0" y="-19860"/>
            <a:ext cx="12192000" cy="1261872"/>
          </a:xfrm>
          <a:prstGeom prst="rect">
            <a:avLst/>
          </a:prstGeom>
        </p:spPr>
      </p:pic>
      <p:sp>
        <p:nvSpPr>
          <p:cNvPr id="3" name="Slide Number Placeholder 2">
            <a:extLst>
              <a:ext uri="{FF2B5EF4-FFF2-40B4-BE49-F238E27FC236}">
                <a16:creationId xmlns:a16="http://schemas.microsoft.com/office/drawing/2014/main" id="{78DECE54-9B42-4816-5D4D-2FCD108D3EAC}"/>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19</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9D759CF-F903-D454-A430-9B07F3CD5E70}"/>
              </a:ext>
            </a:extLst>
          </p:cNvPr>
          <p:cNvSpPr txBox="1"/>
          <p:nvPr/>
        </p:nvSpPr>
        <p:spPr>
          <a:xfrm>
            <a:off x="583659" y="363596"/>
            <a:ext cx="9213484" cy="707886"/>
          </a:xfrm>
          <a:prstGeom prst="rect">
            <a:avLst/>
          </a:prstGeom>
          <a:noFill/>
        </p:spPr>
        <p:txBody>
          <a:bodyPr wrap="square" lIns="91440" tIns="45720" rIns="91440" bIns="45720" rtlCol="0" anchor="t">
            <a:spAutoFit/>
          </a:bodyPr>
          <a:lstStyle/>
          <a:p>
            <a:r>
              <a:rPr lang="en-US" sz="4000" dirty="0">
                <a:solidFill>
                  <a:srgbClr val="160A34"/>
                </a:solidFill>
                <a:latin typeface="Fira Sans" panose="020B0503050000020004" pitchFamily="34" charset="0"/>
              </a:rPr>
              <a:t>MEETINGS*</a:t>
            </a:r>
            <a:endParaRPr lang="en-US" dirty="0">
              <a:solidFill>
                <a:srgbClr val="160A34"/>
              </a:solidFill>
              <a:latin typeface="Fira Sans" panose="020B0503050000020004" pitchFamily="34" charset="0"/>
            </a:endParaRPr>
          </a:p>
        </p:txBody>
      </p:sp>
      <p:grpSp>
        <p:nvGrpSpPr>
          <p:cNvPr id="23" name="Group 22">
            <a:extLst>
              <a:ext uri="{FF2B5EF4-FFF2-40B4-BE49-F238E27FC236}">
                <a16:creationId xmlns:a16="http://schemas.microsoft.com/office/drawing/2014/main" id="{F0BFCE38-AC3C-EE40-5E73-474225255C40}"/>
              </a:ext>
            </a:extLst>
          </p:cNvPr>
          <p:cNvGrpSpPr/>
          <p:nvPr/>
        </p:nvGrpSpPr>
        <p:grpSpPr>
          <a:xfrm>
            <a:off x="9037619" y="3006118"/>
            <a:ext cx="2150697" cy="3715357"/>
            <a:chOff x="9037619" y="3006118"/>
            <a:chExt cx="2150697" cy="3715357"/>
          </a:xfrm>
        </p:grpSpPr>
        <p:pic>
          <p:nvPicPr>
            <p:cNvPr id="11" name="Picture 10">
              <a:extLst>
                <a:ext uri="{FF2B5EF4-FFF2-40B4-BE49-F238E27FC236}">
                  <a16:creationId xmlns:a16="http://schemas.microsoft.com/office/drawing/2014/main" id="{81A232AF-5A0F-3E3F-CA07-FD6AB1C26D38}"/>
                </a:ext>
              </a:extLst>
            </p:cNvPr>
            <p:cNvPicPr>
              <a:picLocks noChangeAspect="1"/>
            </p:cNvPicPr>
            <p:nvPr/>
          </p:nvPicPr>
          <p:blipFill>
            <a:blip r:embed="rId4"/>
            <a:stretch>
              <a:fillRect/>
            </a:stretch>
          </p:blipFill>
          <p:spPr>
            <a:xfrm>
              <a:off x="9037619" y="3006118"/>
              <a:ext cx="2150697" cy="3715357"/>
            </a:xfrm>
            <a:prstGeom prst="rect">
              <a:avLst/>
            </a:prstGeom>
            <a:ln>
              <a:solidFill>
                <a:srgbClr val="1E919B"/>
              </a:solidFill>
            </a:ln>
          </p:spPr>
        </p:pic>
        <p:sp>
          <p:nvSpPr>
            <p:cNvPr id="22" name="TextBox 21">
              <a:extLst>
                <a:ext uri="{FF2B5EF4-FFF2-40B4-BE49-F238E27FC236}">
                  <a16:creationId xmlns:a16="http://schemas.microsoft.com/office/drawing/2014/main" id="{467F46E6-144B-4B6A-682F-DA0BB8CFC2AF}"/>
                </a:ext>
              </a:extLst>
            </p:cNvPr>
            <p:cNvSpPr txBox="1"/>
            <p:nvPr/>
          </p:nvSpPr>
          <p:spPr>
            <a:xfrm>
              <a:off x="9175126" y="3773793"/>
              <a:ext cx="826124" cy="169277"/>
            </a:xfrm>
            <a:prstGeom prst="rect">
              <a:avLst/>
            </a:prstGeom>
            <a:solidFill>
              <a:srgbClr val="FFFFFF"/>
            </a:solidFill>
          </p:spPr>
          <p:txBody>
            <a:bodyPr wrap="square" rtlCol="0">
              <a:spAutoFit/>
            </a:bodyPr>
            <a:lstStyle/>
            <a:p>
              <a:r>
                <a:rPr lang="en-US" sz="500" dirty="0"/>
                <a:t>Melissa Gallagher</a:t>
              </a:r>
            </a:p>
          </p:txBody>
        </p:sp>
      </p:grpSp>
      <p:sp>
        <p:nvSpPr>
          <p:cNvPr id="18" name="Flowchart: Connector 17">
            <a:extLst>
              <a:ext uri="{FF2B5EF4-FFF2-40B4-BE49-F238E27FC236}">
                <a16:creationId xmlns:a16="http://schemas.microsoft.com/office/drawing/2014/main" id="{EB526059-52B1-FCAD-C1EA-EBEA23ACD592}"/>
              </a:ext>
            </a:extLst>
          </p:cNvPr>
          <p:cNvSpPr/>
          <p:nvPr/>
        </p:nvSpPr>
        <p:spPr>
          <a:xfrm>
            <a:off x="10810514" y="2948537"/>
            <a:ext cx="457199" cy="457199"/>
          </a:xfrm>
          <a:prstGeom prst="flowChartConnector">
            <a:avLst/>
          </a:prstGeom>
          <a:noFill/>
          <a:ln w="28575">
            <a:solidFill>
              <a:srgbClr val="FF2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sp>
        <p:nvSpPr>
          <p:cNvPr id="5" name="TextBox 4">
            <a:extLst>
              <a:ext uri="{FF2B5EF4-FFF2-40B4-BE49-F238E27FC236}">
                <a16:creationId xmlns:a16="http://schemas.microsoft.com/office/drawing/2014/main" id="{BAF56D73-2B3C-E944-D25F-234C9C604F21}"/>
              </a:ext>
            </a:extLst>
          </p:cNvPr>
          <p:cNvSpPr txBox="1"/>
          <p:nvPr/>
        </p:nvSpPr>
        <p:spPr>
          <a:xfrm>
            <a:off x="657330" y="348389"/>
            <a:ext cx="5398852" cy="707886"/>
          </a:xfrm>
          <a:prstGeom prst="rect">
            <a:avLst/>
          </a:prstGeom>
          <a:solidFill>
            <a:srgbClr val="1E919B"/>
          </a:solidFill>
        </p:spPr>
        <p:txBody>
          <a:bodyPr wrap="square" lIns="91440" tIns="45720" rIns="91440" bIns="45720" rtlCol="0" anchor="t">
            <a:spAutoFit/>
          </a:bodyPr>
          <a:lstStyle/>
          <a:p>
            <a:r>
              <a:rPr lang="en-US" sz="4000" dirty="0">
                <a:solidFill>
                  <a:schemeClr val="bg2"/>
                </a:solidFill>
                <a:latin typeface="Fira Sans" panose="020B0503050000020004" pitchFamily="34" charset="0"/>
              </a:rPr>
              <a:t>MEETINGS</a:t>
            </a:r>
            <a:endParaRPr lang="en-US" dirty="0">
              <a:solidFill>
                <a:schemeClr val="bg2"/>
              </a:solidFill>
              <a:latin typeface="Fira Sans" panose="020B0503050000020004" pitchFamily="34" charset="0"/>
            </a:endParaRPr>
          </a:p>
        </p:txBody>
      </p:sp>
      <p:grpSp>
        <p:nvGrpSpPr>
          <p:cNvPr id="15" name="Group 14">
            <a:extLst>
              <a:ext uri="{FF2B5EF4-FFF2-40B4-BE49-F238E27FC236}">
                <a16:creationId xmlns:a16="http://schemas.microsoft.com/office/drawing/2014/main" id="{BC5A64DE-E475-9C9E-7FE2-4A67D7E7B746}"/>
              </a:ext>
            </a:extLst>
          </p:cNvPr>
          <p:cNvGrpSpPr/>
          <p:nvPr/>
        </p:nvGrpSpPr>
        <p:grpSpPr>
          <a:xfrm>
            <a:off x="588175" y="3592899"/>
            <a:ext cx="498635" cy="498635"/>
            <a:chOff x="4872813" y="2900129"/>
            <a:chExt cx="498635" cy="498635"/>
          </a:xfrm>
        </p:grpSpPr>
        <p:sp>
          <p:nvSpPr>
            <p:cNvPr id="16" name="Oval 15">
              <a:extLst>
                <a:ext uri="{FF2B5EF4-FFF2-40B4-BE49-F238E27FC236}">
                  <a16:creationId xmlns:a16="http://schemas.microsoft.com/office/drawing/2014/main" id="{2A53473B-051D-5FE7-BA49-B507EFD39FD1}"/>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17" name="Graphic 16" descr="Circle with left arrow with solid fill">
              <a:extLst>
                <a:ext uri="{FF2B5EF4-FFF2-40B4-BE49-F238E27FC236}">
                  <a16:creationId xmlns:a16="http://schemas.microsoft.com/office/drawing/2014/main" id="{4928EA4B-ECF0-37D6-DDA0-0B7DC84056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4872813" y="2900129"/>
              <a:ext cx="498635" cy="498635"/>
            </a:xfrm>
            <a:prstGeom prst="rect">
              <a:avLst/>
            </a:prstGeom>
          </p:spPr>
        </p:pic>
      </p:grpSp>
      <p:grpSp>
        <p:nvGrpSpPr>
          <p:cNvPr id="19" name="Group 18">
            <a:extLst>
              <a:ext uri="{FF2B5EF4-FFF2-40B4-BE49-F238E27FC236}">
                <a16:creationId xmlns:a16="http://schemas.microsoft.com/office/drawing/2014/main" id="{47F9D302-A483-C8C7-8128-42D3B548868A}"/>
              </a:ext>
            </a:extLst>
          </p:cNvPr>
          <p:cNvGrpSpPr/>
          <p:nvPr/>
        </p:nvGrpSpPr>
        <p:grpSpPr>
          <a:xfrm>
            <a:off x="4836905" y="4091534"/>
            <a:ext cx="498635" cy="498635"/>
            <a:chOff x="4872813" y="2900129"/>
            <a:chExt cx="498635" cy="498635"/>
          </a:xfrm>
        </p:grpSpPr>
        <p:sp>
          <p:nvSpPr>
            <p:cNvPr id="20" name="Oval 19">
              <a:extLst>
                <a:ext uri="{FF2B5EF4-FFF2-40B4-BE49-F238E27FC236}">
                  <a16:creationId xmlns:a16="http://schemas.microsoft.com/office/drawing/2014/main" id="{BB737C3E-5D06-8AED-CF24-11AD01B5998F}"/>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21" name="Graphic 20" descr="Circle with left arrow with solid fill">
              <a:extLst>
                <a:ext uri="{FF2B5EF4-FFF2-40B4-BE49-F238E27FC236}">
                  <a16:creationId xmlns:a16="http://schemas.microsoft.com/office/drawing/2014/main" id="{C28D182B-4DF8-C3A3-8017-425E20957A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4872813" y="2900129"/>
              <a:ext cx="498635" cy="498635"/>
            </a:xfrm>
            <a:prstGeom prst="rect">
              <a:avLst/>
            </a:prstGeom>
          </p:spPr>
        </p:pic>
      </p:grpSp>
      <p:sp>
        <p:nvSpPr>
          <p:cNvPr id="14" name="Flowchart: Connector 13">
            <a:extLst>
              <a:ext uri="{FF2B5EF4-FFF2-40B4-BE49-F238E27FC236}">
                <a16:creationId xmlns:a16="http://schemas.microsoft.com/office/drawing/2014/main" id="{CBA6C09E-2C45-0636-2A2E-D0F58F079BD1}"/>
              </a:ext>
            </a:extLst>
          </p:cNvPr>
          <p:cNvSpPr/>
          <p:nvPr/>
        </p:nvSpPr>
        <p:spPr>
          <a:xfrm>
            <a:off x="6914902" y="3302407"/>
            <a:ext cx="457199" cy="457199"/>
          </a:xfrm>
          <a:prstGeom prst="flowChartConnector">
            <a:avLst/>
          </a:prstGeom>
          <a:noFill/>
          <a:ln w="28575">
            <a:solidFill>
              <a:srgbClr val="FF2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spTree>
    <p:extLst>
      <p:ext uri="{BB962C8B-B14F-4D97-AF65-F5344CB8AC3E}">
        <p14:creationId xmlns:p14="http://schemas.microsoft.com/office/powerpoint/2010/main" val="3703701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615056-15BD-E0DC-3A0F-5794296BF553}"/>
              </a:ext>
            </a:extLst>
          </p:cNvPr>
          <p:cNvPicPr>
            <a:picLocks noChangeAspect="1"/>
          </p:cNvPicPr>
          <p:nvPr/>
        </p:nvPicPr>
        <p:blipFill>
          <a:blip r:embed="rId2">
            <a:extLst>
              <a:ext uri="{28A0092B-C50C-407E-A947-70E740481C1C}">
                <a14:useLocalDpi xmlns:a14="http://schemas.microsoft.com/office/drawing/2010/main" val="0"/>
              </a:ext>
            </a:extLst>
          </a:blip>
          <a:srcRect t="5000" b="5000"/>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A7F7C58-CAA9-A21C-FC65-5A5F9C7EC7AB}"/>
              </a:ext>
            </a:extLst>
          </p:cNvPr>
          <p:cNvSpPr/>
          <p:nvPr/>
        </p:nvSpPr>
        <p:spPr>
          <a:xfrm>
            <a:off x="228600" y="468630"/>
            <a:ext cx="11864340" cy="59455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FA947BED-A0D2-1308-D936-F133C9BA5D38}"/>
              </a:ext>
            </a:extLst>
          </p:cNvPr>
          <p:cNvGraphicFramePr>
            <a:graphicFrameLocks noGrp="1"/>
          </p:cNvGraphicFramePr>
          <p:nvPr>
            <p:extLst>
              <p:ext uri="{D42A27DB-BD31-4B8C-83A1-F6EECF244321}">
                <p14:modId xmlns:p14="http://schemas.microsoft.com/office/powerpoint/2010/main" val="1594579221"/>
              </p:ext>
            </p:extLst>
          </p:nvPr>
        </p:nvGraphicFramePr>
        <p:xfrm>
          <a:off x="614848" y="1397058"/>
          <a:ext cx="5236074" cy="4814260"/>
        </p:xfrm>
        <a:graphic>
          <a:graphicData uri="http://schemas.openxmlformats.org/drawingml/2006/table">
            <a:tbl>
              <a:tblPr/>
              <a:tblGrid>
                <a:gridCol w="4442324">
                  <a:extLst>
                    <a:ext uri="{9D8B030D-6E8A-4147-A177-3AD203B41FA5}">
                      <a16:colId xmlns:a16="http://schemas.microsoft.com/office/drawing/2014/main" val="902512668"/>
                    </a:ext>
                  </a:extLst>
                </a:gridCol>
                <a:gridCol w="793750">
                  <a:extLst>
                    <a:ext uri="{9D8B030D-6E8A-4147-A177-3AD203B41FA5}">
                      <a16:colId xmlns:a16="http://schemas.microsoft.com/office/drawing/2014/main" val="3721317918"/>
                    </a:ext>
                  </a:extLst>
                </a:gridCol>
              </a:tblGrid>
              <a:tr h="437660">
                <a:tc>
                  <a:txBody>
                    <a:bodyPr/>
                    <a:lstStyle/>
                    <a:p>
                      <a:pPr lvl="0" algn="l">
                        <a:lnSpc>
                          <a:spcPct val="100000"/>
                        </a:lnSpc>
                        <a:spcBef>
                          <a:spcPts val="0"/>
                        </a:spcBef>
                        <a:spcAft>
                          <a:spcPts val="0"/>
                        </a:spcAft>
                        <a:buNone/>
                      </a:pPr>
                      <a:r>
                        <a:rPr lang="en-US" sz="1600" b="0" i="0" u="none" strike="noStrike" noProof="0" dirty="0">
                          <a:latin typeface="Fira Sans" panose="020B0503050000020004" pitchFamily="34" charset="0"/>
                        </a:rPr>
                        <a:t>Login, Web Platform</a:t>
                      </a:r>
                      <a:endParaRPr lang="en-US" sz="1600" dirty="0">
                        <a:latin typeface="Fira Sans" panose="020B0503050000020004" pitchFamily="34" charset="0"/>
                      </a:endParaRPr>
                    </a:p>
                  </a:txBody>
                  <a:tcPr anchor="ctr">
                    <a:lnL w="0">
                      <a:noFill/>
                    </a:lnL>
                    <a:lnR w="0">
                      <a:noFill/>
                    </a:lnR>
                    <a:lnT w="0">
                      <a:noFill/>
                    </a:lnT>
                    <a:lnB w="9525" cap="flat" cmpd="sng" algn="ctr">
                      <a:solidFill>
                        <a:schemeClr val="tx1"/>
                      </a:solidFill>
                      <a:prstDash val="solid"/>
                      <a:round/>
                      <a:headEnd type="none" w="med" len="med"/>
                      <a:tailEnd type="none" w="med" len="med"/>
                    </a:lnB>
                  </a:tcPr>
                </a:tc>
                <a:tc>
                  <a:txBody>
                    <a:bodyPr/>
                    <a:lstStyle/>
                    <a:p>
                      <a:pPr algn="r"/>
                      <a:r>
                        <a:rPr lang="en-US" sz="1600" dirty="0">
                          <a:solidFill>
                            <a:schemeClr val="tx1"/>
                          </a:solidFill>
                          <a:latin typeface="Fira Sans" panose="020B0503050000020004" pitchFamily="34" charset="0"/>
                        </a:rPr>
                        <a:t>3</a:t>
                      </a:r>
                    </a:p>
                  </a:txBody>
                  <a:tcPr anchor="ctr">
                    <a:lnL w="0">
                      <a:noFill/>
                    </a:lnL>
                    <a:lnR w="0">
                      <a:noFill/>
                    </a:lnR>
                    <a:lnT w="0">
                      <a:noFill/>
                    </a:lnT>
                    <a:lnB w="9525">
                      <a:solidFill>
                        <a:schemeClr val="tx1"/>
                      </a:solidFill>
                    </a:lnB>
                    <a:noFill/>
                  </a:tcPr>
                </a:tc>
                <a:extLst>
                  <a:ext uri="{0D108BD9-81ED-4DB2-BD59-A6C34878D82A}">
                    <a16:rowId xmlns:a16="http://schemas.microsoft.com/office/drawing/2014/main" val="1057681211"/>
                  </a:ext>
                </a:extLst>
              </a:tr>
              <a:tr h="437660">
                <a:tc>
                  <a:txBody>
                    <a:bodyPr/>
                    <a:lstStyle/>
                    <a:p>
                      <a:pPr lvl="0" algn="l">
                        <a:lnSpc>
                          <a:spcPct val="100000"/>
                        </a:lnSpc>
                        <a:spcBef>
                          <a:spcPts val="0"/>
                        </a:spcBef>
                        <a:spcAft>
                          <a:spcPts val="0"/>
                        </a:spcAft>
                        <a:buNone/>
                      </a:pPr>
                      <a:r>
                        <a:rPr lang="en-US" sz="1600" b="0" i="0" u="none" strike="noStrike" noProof="0" dirty="0">
                          <a:latin typeface="Fira Sans" panose="020B0503050000020004" pitchFamily="34" charset="0"/>
                        </a:rPr>
                        <a:t>Login, Mobile App</a:t>
                      </a:r>
                      <a:endParaRPr lang="en-US" sz="1600" dirty="0">
                        <a:latin typeface="Fira Sans" panose="020B0503050000020004" pitchFamily="34" charset="0"/>
                      </a:endParaRPr>
                    </a:p>
                  </a:txBody>
                  <a:tcPr anchor="ctr">
                    <a:lnL w="0">
                      <a:noFill/>
                    </a:lnL>
                    <a:lnR w="0">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r"/>
                      <a:r>
                        <a:rPr lang="en-US" sz="1600" dirty="0">
                          <a:solidFill>
                            <a:schemeClr val="tx1"/>
                          </a:solidFill>
                          <a:latin typeface="Fira Sans" panose="020B0503050000020004" pitchFamily="34" charset="0"/>
                        </a:rPr>
                        <a:t>4</a:t>
                      </a:r>
                    </a:p>
                  </a:txBody>
                  <a:tcPr anchor="ctr">
                    <a:lnL w="0">
                      <a:noFill/>
                    </a:lnL>
                    <a:lnR w="0">
                      <a:noFill/>
                    </a:lnR>
                    <a:lnT w="9525">
                      <a:solidFill>
                        <a:schemeClr val="tx1"/>
                      </a:solidFill>
                    </a:lnT>
                    <a:lnB w="9525">
                      <a:solidFill>
                        <a:schemeClr val="tx1"/>
                      </a:solidFill>
                    </a:lnB>
                    <a:noFill/>
                  </a:tcPr>
                </a:tc>
                <a:extLst>
                  <a:ext uri="{0D108BD9-81ED-4DB2-BD59-A6C34878D82A}">
                    <a16:rowId xmlns:a16="http://schemas.microsoft.com/office/drawing/2014/main" val="3012007271"/>
                  </a:ext>
                </a:extLst>
              </a:tr>
              <a:tr h="437660">
                <a:tc>
                  <a:txBody>
                    <a:bodyPr/>
                    <a:lstStyle/>
                    <a:p>
                      <a:pPr marL="0" lvl="0" indent="0" algn="l">
                        <a:lnSpc>
                          <a:spcPct val="100000"/>
                        </a:lnSpc>
                        <a:buNone/>
                      </a:pPr>
                      <a:r>
                        <a:rPr lang="en-US" sz="1600" b="0" i="0" u="none" strike="noStrike" baseline="0" noProof="0" dirty="0">
                          <a:solidFill>
                            <a:srgbClr val="000000"/>
                          </a:solidFill>
                          <a:latin typeface="Fira Sans" panose="020B0503050000020004" pitchFamily="34" charset="0"/>
                        </a:rPr>
                        <a:t>Onboarding</a:t>
                      </a:r>
                      <a:endParaRPr lang="en-US" sz="1600" dirty="0">
                        <a:latin typeface="Fira Sans" panose="020B0503050000020004" pitchFamily="34" charset="0"/>
                      </a:endParaRPr>
                    </a:p>
                  </a:txBody>
                  <a:tcPr anchor="ctr">
                    <a:lnL w="0">
                      <a:noFill/>
                    </a:lnL>
                    <a:lnR w="0">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r"/>
                      <a:r>
                        <a:rPr lang="en-US" sz="1600" dirty="0">
                          <a:solidFill>
                            <a:schemeClr val="tx1"/>
                          </a:solidFill>
                          <a:latin typeface="Fira Sans" panose="020B0503050000020004" pitchFamily="34" charset="0"/>
                        </a:rPr>
                        <a:t>5</a:t>
                      </a:r>
                    </a:p>
                  </a:txBody>
                  <a:tcPr anchor="ctr">
                    <a:lnL w="0">
                      <a:noFill/>
                    </a:lnL>
                    <a:lnR w="0">
                      <a:noFill/>
                    </a:lnR>
                    <a:lnT w="9525">
                      <a:solidFill>
                        <a:schemeClr val="tx1"/>
                      </a:solidFill>
                    </a:lnT>
                    <a:lnB w="9525">
                      <a:solidFill>
                        <a:schemeClr val="tx1"/>
                      </a:solidFill>
                    </a:lnB>
                    <a:noFill/>
                  </a:tcPr>
                </a:tc>
                <a:extLst>
                  <a:ext uri="{0D108BD9-81ED-4DB2-BD59-A6C34878D82A}">
                    <a16:rowId xmlns:a16="http://schemas.microsoft.com/office/drawing/2014/main" val="900942202"/>
                  </a:ext>
                </a:extLst>
              </a:tr>
              <a:tr h="437660">
                <a:tc>
                  <a:txBody>
                    <a:bodyPr/>
                    <a:lstStyle/>
                    <a:p>
                      <a:pPr marL="0" lvl="0" indent="0" algn="l">
                        <a:lnSpc>
                          <a:spcPct val="100000"/>
                        </a:lnSpc>
                        <a:buNone/>
                      </a:pPr>
                      <a:r>
                        <a:rPr lang="en-US" sz="1600" b="0" i="0" u="none" strike="noStrike" baseline="0" noProof="0" dirty="0">
                          <a:solidFill>
                            <a:srgbClr val="000000"/>
                          </a:solidFill>
                          <a:latin typeface="Fira Sans" panose="020B0503050000020004" pitchFamily="34" charset="0"/>
                        </a:rPr>
                        <a:t>Edit Profile  </a:t>
                      </a:r>
                      <a:endParaRPr lang="en-US" sz="1600" dirty="0">
                        <a:latin typeface="Fira Sans" panose="020B0503050000020004" pitchFamily="34" charset="0"/>
                      </a:endParaRPr>
                    </a:p>
                  </a:txBody>
                  <a:tcPr anchor="ctr">
                    <a:lnL w="0">
                      <a:noFill/>
                    </a:lnL>
                    <a:lnR w="0">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r"/>
                      <a:r>
                        <a:rPr lang="en-US" sz="1600" dirty="0">
                          <a:solidFill>
                            <a:schemeClr val="tx1"/>
                          </a:solidFill>
                          <a:latin typeface="Fira Sans" panose="020B0503050000020004" pitchFamily="34" charset="0"/>
                        </a:rPr>
                        <a:t>6</a:t>
                      </a:r>
                    </a:p>
                  </a:txBody>
                  <a:tcPr anchor="ctr">
                    <a:lnL w="0">
                      <a:noFill/>
                    </a:lnL>
                    <a:lnR w="0">
                      <a:noFill/>
                    </a:lnR>
                    <a:lnT w="9525">
                      <a:solidFill>
                        <a:schemeClr val="tx1"/>
                      </a:solidFill>
                    </a:lnT>
                    <a:lnB w="9525">
                      <a:solidFill>
                        <a:schemeClr val="tx1"/>
                      </a:solidFill>
                    </a:lnB>
                    <a:noFill/>
                  </a:tcPr>
                </a:tc>
                <a:extLst>
                  <a:ext uri="{0D108BD9-81ED-4DB2-BD59-A6C34878D82A}">
                    <a16:rowId xmlns:a16="http://schemas.microsoft.com/office/drawing/2014/main" val="705217009"/>
                  </a:ext>
                </a:extLst>
              </a:tr>
              <a:tr h="437660">
                <a:tc>
                  <a:txBody>
                    <a:bodyPr/>
                    <a:lstStyle/>
                    <a:p>
                      <a:pPr lvl="0" algn="l">
                        <a:lnSpc>
                          <a:spcPct val="100000"/>
                        </a:lnSpc>
                        <a:spcBef>
                          <a:spcPts val="0"/>
                        </a:spcBef>
                        <a:spcAft>
                          <a:spcPts val="0"/>
                        </a:spcAft>
                        <a:buNone/>
                      </a:pPr>
                      <a:r>
                        <a:rPr lang="en-US" sz="1600" b="0" i="0" u="none" strike="noStrike" noProof="0" dirty="0">
                          <a:latin typeface="Fira Sans" panose="020B0503050000020004" pitchFamily="34" charset="0"/>
                        </a:rPr>
                        <a:t>Calendar Availability  </a:t>
                      </a:r>
                      <a:endParaRPr lang="en-US" sz="1600" dirty="0">
                        <a:latin typeface="Fira Sans" panose="020B0503050000020004" pitchFamily="34" charset="0"/>
                      </a:endParaRPr>
                    </a:p>
                  </a:txBody>
                  <a:tcPr anchor="ctr">
                    <a:lnL w="0">
                      <a:noFill/>
                    </a:lnL>
                    <a:lnR w="0">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r"/>
                      <a:r>
                        <a:rPr lang="en-US" sz="1600" dirty="0">
                          <a:solidFill>
                            <a:schemeClr val="tx1"/>
                          </a:solidFill>
                          <a:latin typeface="Fira Sans" panose="020B0503050000020004" pitchFamily="34" charset="0"/>
                        </a:rPr>
                        <a:t>7</a:t>
                      </a:r>
                    </a:p>
                  </a:txBody>
                  <a:tcPr anchor="ctr">
                    <a:lnL w="0">
                      <a:noFill/>
                    </a:lnL>
                    <a:lnR w="0">
                      <a:noFill/>
                    </a:lnR>
                    <a:lnT w="9525">
                      <a:solidFill>
                        <a:schemeClr val="tx1"/>
                      </a:solidFill>
                    </a:lnT>
                    <a:lnB w="9525">
                      <a:solidFill>
                        <a:schemeClr val="tx1"/>
                      </a:solidFill>
                    </a:lnB>
                    <a:noFill/>
                  </a:tcPr>
                </a:tc>
                <a:extLst>
                  <a:ext uri="{0D108BD9-81ED-4DB2-BD59-A6C34878D82A}">
                    <a16:rowId xmlns:a16="http://schemas.microsoft.com/office/drawing/2014/main" val="287589646"/>
                  </a:ext>
                </a:extLst>
              </a:tr>
              <a:tr h="437660">
                <a:tc>
                  <a:txBody>
                    <a:bodyPr/>
                    <a:lstStyle/>
                    <a:p>
                      <a:pPr lvl="0" algn="l">
                        <a:lnSpc>
                          <a:spcPct val="100000"/>
                        </a:lnSpc>
                        <a:spcBef>
                          <a:spcPts val="0"/>
                        </a:spcBef>
                        <a:spcAft>
                          <a:spcPts val="0"/>
                        </a:spcAft>
                        <a:buNone/>
                      </a:pPr>
                      <a:r>
                        <a:rPr lang="en-US" sz="1600" b="0" i="0" u="none" strike="noStrike" noProof="0" dirty="0">
                          <a:latin typeface="Fira Sans" panose="020B0503050000020004" pitchFamily="34" charset="0"/>
                        </a:rPr>
                        <a:t>Event Agenda  </a:t>
                      </a:r>
                      <a:endParaRPr lang="en-US" sz="1600" dirty="0">
                        <a:latin typeface="Fira Sans" panose="020B0503050000020004" pitchFamily="34" charset="0"/>
                      </a:endParaRPr>
                    </a:p>
                  </a:txBody>
                  <a:tcPr anchor="ctr">
                    <a:lnL w="0">
                      <a:noFill/>
                    </a:lnL>
                    <a:lnR w="0">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lvl="0" algn="r">
                        <a:buNone/>
                      </a:pPr>
                      <a:r>
                        <a:rPr lang="en-US" sz="1600" dirty="0">
                          <a:solidFill>
                            <a:schemeClr val="tx1"/>
                          </a:solidFill>
                          <a:latin typeface="Fira Sans" panose="020B0503050000020004" pitchFamily="34" charset="0"/>
                        </a:rPr>
                        <a:t>8</a:t>
                      </a:r>
                    </a:p>
                  </a:txBody>
                  <a:tcPr anchor="ctr">
                    <a:lnL w="0">
                      <a:noFill/>
                    </a:lnL>
                    <a:lnR w="0">
                      <a:noFill/>
                    </a:lnR>
                    <a:lnT w="9525">
                      <a:solidFill>
                        <a:schemeClr val="tx1"/>
                      </a:solidFill>
                    </a:lnT>
                    <a:lnB w="9525">
                      <a:solidFill>
                        <a:schemeClr val="tx1"/>
                      </a:solidFill>
                    </a:lnB>
                    <a:noFill/>
                  </a:tcPr>
                </a:tc>
                <a:extLst>
                  <a:ext uri="{0D108BD9-81ED-4DB2-BD59-A6C34878D82A}">
                    <a16:rowId xmlns:a16="http://schemas.microsoft.com/office/drawing/2014/main" val="3900396477"/>
                  </a:ext>
                </a:extLst>
              </a:tr>
              <a:tr h="437660">
                <a:tc>
                  <a:txBody>
                    <a:bodyPr/>
                    <a:lstStyle/>
                    <a:p>
                      <a:pPr lvl="0" algn="l">
                        <a:lnSpc>
                          <a:spcPct val="100000"/>
                        </a:lnSpc>
                        <a:spcBef>
                          <a:spcPts val="0"/>
                        </a:spcBef>
                        <a:spcAft>
                          <a:spcPts val="0"/>
                        </a:spcAft>
                        <a:buNone/>
                      </a:pPr>
                      <a:r>
                        <a:rPr lang="en-US" sz="1600" b="0" i="0" u="none" strike="noStrike" noProof="0" dirty="0">
                          <a:latin typeface="Fira Sans" panose="020B0503050000020004" pitchFamily="34" charset="0"/>
                        </a:rPr>
                        <a:t>Calendar Sync </a:t>
                      </a:r>
                      <a:endParaRPr lang="en-US" sz="1600" dirty="0">
                        <a:latin typeface="Fira Sans" panose="020B0503050000020004" pitchFamily="34" charset="0"/>
                      </a:endParaRPr>
                    </a:p>
                  </a:txBody>
                  <a:tcPr anchor="ctr">
                    <a:lnL w="0">
                      <a:noFill/>
                    </a:lnL>
                    <a:lnR w="0">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lvl="0" algn="r">
                        <a:buNone/>
                      </a:pPr>
                      <a:r>
                        <a:rPr lang="en-US" sz="1600" dirty="0">
                          <a:solidFill>
                            <a:schemeClr val="tx1"/>
                          </a:solidFill>
                          <a:latin typeface="Fira Sans" panose="020B0503050000020004" pitchFamily="34" charset="0"/>
                        </a:rPr>
                        <a:t>9</a:t>
                      </a:r>
                    </a:p>
                  </a:txBody>
                  <a:tcPr anchor="ctr">
                    <a:lnL w="0">
                      <a:noFill/>
                    </a:lnL>
                    <a:lnR w="0">
                      <a:noFill/>
                    </a:lnR>
                    <a:lnT w="9525">
                      <a:solidFill>
                        <a:schemeClr val="tx1"/>
                      </a:solidFill>
                    </a:lnT>
                    <a:lnB w="9525">
                      <a:solidFill>
                        <a:schemeClr val="tx1"/>
                      </a:solidFill>
                    </a:lnB>
                    <a:noFill/>
                  </a:tcPr>
                </a:tc>
                <a:extLst>
                  <a:ext uri="{0D108BD9-81ED-4DB2-BD59-A6C34878D82A}">
                    <a16:rowId xmlns:a16="http://schemas.microsoft.com/office/drawing/2014/main" val="1981449898"/>
                  </a:ext>
                </a:extLst>
              </a:tr>
              <a:tr h="437660">
                <a:tc>
                  <a:txBody>
                    <a:bodyPr/>
                    <a:lstStyle/>
                    <a:p>
                      <a:pPr lvl="0" algn="l">
                        <a:lnSpc>
                          <a:spcPct val="100000"/>
                        </a:lnSpc>
                        <a:spcBef>
                          <a:spcPts val="0"/>
                        </a:spcBef>
                        <a:spcAft>
                          <a:spcPts val="0"/>
                        </a:spcAft>
                        <a:buNone/>
                      </a:pPr>
                      <a:r>
                        <a:rPr lang="en-US" sz="1600" b="0" i="0" u="none" strike="noStrike" noProof="0" dirty="0">
                          <a:latin typeface="Fira Sans" panose="020B0503050000020004" pitchFamily="34" charset="0"/>
                        </a:rPr>
                        <a:t>Push Notifications  </a:t>
                      </a:r>
                      <a:endParaRPr lang="en-US" sz="1600" dirty="0">
                        <a:latin typeface="Fira Sans" panose="020B0503050000020004" pitchFamily="34" charset="0"/>
                      </a:endParaRPr>
                    </a:p>
                  </a:txBody>
                  <a:tcPr anchor="ctr">
                    <a:lnL w="0">
                      <a:noFill/>
                    </a:lnL>
                    <a:lnR w="0">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lvl="0" algn="r">
                        <a:buNone/>
                      </a:pPr>
                      <a:r>
                        <a:rPr lang="en-US" sz="1600" dirty="0">
                          <a:solidFill>
                            <a:schemeClr val="tx1"/>
                          </a:solidFill>
                          <a:latin typeface="Fira Sans" panose="020B0503050000020004" pitchFamily="34" charset="0"/>
                        </a:rPr>
                        <a:t>10</a:t>
                      </a:r>
                    </a:p>
                  </a:txBody>
                  <a:tcPr anchor="ctr">
                    <a:lnL w="0">
                      <a:noFill/>
                    </a:lnL>
                    <a:lnR w="0">
                      <a:noFill/>
                    </a:lnR>
                    <a:lnT w="9525">
                      <a:solidFill>
                        <a:schemeClr val="tx1"/>
                      </a:solidFill>
                    </a:lnT>
                    <a:lnB w="9525">
                      <a:solidFill>
                        <a:schemeClr val="tx1"/>
                      </a:solidFill>
                    </a:lnB>
                    <a:noFill/>
                  </a:tcPr>
                </a:tc>
                <a:extLst>
                  <a:ext uri="{0D108BD9-81ED-4DB2-BD59-A6C34878D82A}">
                    <a16:rowId xmlns:a16="http://schemas.microsoft.com/office/drawing/2014/main" val="3145685635"/>
                  </a:ext>
                </a:extLst>
              </a:tr>
              <a:tr h="437660">
                <a:tc>
                  <a:txBody>
                    <a:bodyPr/>
                    <a:lstStyle/>
                    <a:p>
                      <a:pPr lvl="0" algn="l">
                        <a:lnSpc>
                          <a:spcPct val="100000"/>
                        </a:lnSpc>
                        <a:spcBef>
                          <a:spcPts val="0"/>
                        </a:spcBef>
                        <a:spcAft>
                          <a:spcPts val="0"/>
                        </a:spcAft>
                        <a:buNone/>
                      </a:pPr>
                      <a:r>
                        <a:rPr lang="en-US" sz="1600" b="0" i="0" u="none" strike="noStrike" noProof="0" dirty="0">
                          <a:latin typeface="Fira Sans" panose="020B0503050000020004" pitchFamily="34" charset="0"/>
                        </a:rPr>
                        <a:t>Browse &amp; Filter</a:t>
                      </a:r>
                      <a:endParaRPr lang="en-US" sz="1600" dirty="0">
                        <a:latin typeface="Fira Sans" panose="020B0503050000020004" pitchFamily="34" charset="0"/>
                      </a:endParaRPr>
                    </a:p>
                  </a:txBody>
                  <a:tcPr anchor="ctr">
                    <a:lnL w="0">
                      <a:noFill/>
                    </a:lnL>
                    <a:lnR w="0">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lvl="0" algn="r">
                        <a:buNone/>
                      </a:pPr>
                      <a:r>
                        <a:rPr lang="en-US" sz="1600" dirty="0">
                          <a:solidFill>
                            <a:schemeClr val="tx1"/>
                          </a:solidFill>
                          <a:latin typeface="Fira Sans" panose="020B0503050000020004" pitchFamily="34" charset="0"/>
                        </a:rPr>
                        <a:t>11</a:t>
                      </a:r>
                    </a:p>
                  </a:txBody>
                  <a:tcPr anchor="ctr">
                    <a:lnL w="0">
                      <a:noFill/>
                    </a:lnL>
                    <a:lnR w="0">
                      <a:noFill/>
                    </a:lnR>
                    <a:lnT w="9525">
                      <a:solidFill>
                        <a:schemeClr val="tx1"/>
                      </a:solidFill>
                    </a:lnT>
                    <a:lnB w="9525">
                      <a:solidFill>
                        <a:schemeClr val="tx1"/>
                      </a:solidFill>
                    </a:lnB>
                    <a:noFill/>
                  </a:tcPr>
                </a:tc>
                <a:extLst>
                  <a:ext uri="{0D108BD9-81ED-4DB2-BD59-A6C34878D82A}">
                    <a16:rowId xmlns:a16="http://schemas.microsoft.com/office/drawing/2014/main" val="3226367747"/>
                  </a:ext>
                </a:extLst>
              </a:tr>
              <a:tr h="437660">
                <a:tc>
                  <a:txBody>
                    <a:bodyPr/>
                    <a:lstStyle/>
                    <a:p>
                      <a:pPr lvl="0" algn="l">
                        <a:lnSpc>
                          <a:spcPct val="100000"/>
                        </a:lnSpc>
                        <a:spcBef>
                          <a:spcPts val="0"/>
                        </a:spcBef>
                        <a:spcAft>
                          <a:spcPts val="0"/>
                        </a:spcAft>
                        <a:buNone/>
                      </a:pPr>
                      <a:r>
                        <a:rPr lang="en-US" sz="1600" b="0" i="0" u="none" strike="noStrike" noProof="0" dirty="0">
                          <a:latin typeface="Fira Sans" panose="020B0503050000020004" pitchFamily="34" charset="0"/>
                        </a:rPr>
                        <a:t>Meetings, Requesting  </a:t>
                      </a:r>
                      <a:endParaRPr lang="en-US" sz="1600" dirty="0">
                        <a:latin typeface="Fira Sans" panose="020B0503050000020004" pitchFamily="34" charset="0"/>
                      </a:endParaRPr>
                    </a:p>
                  </a:txBody>
                  <a:tcPr anchor="ctr">
                    <a:lnL w="0">
                      <a:noFill/>
                    </a:lnL>
                    <a:lnR w="0">
                      <a:noFill/>
                    </a:lnR>
                    <a:lnT w="952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r">
                        <a:buNone/>
                      </a:pPr>
                      <a:r>
                        <a:rPr lang="en-US" sz="1600" dirty="0">
                          <a:solidFill>
                            <a:schemeClr val="tx1"/>
                          </a:solidFill>
                          <a:latin typeface="Fira Sans" panose="020B0503050000020004" pitchFamily="34" charset="0"/>
                        </a:rPr>
                        <a:t>12</a:t>
                      </a:r>
                    </a:p>
                  </a:txBody>
                  <a:tcPr anchor="ctr">
                    <a:lnL w="0">
                      <a:noFill/>
                    </a:lnL>
                    <a:lnR w="0">
                      <a:noFill/>
                    </a:lnR>
                    <a:lnT w="9525">
                      <a:solidFill>
                        <a:schemeClr val="tx1"/>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7233947"/>
                  </a:ext>
                </a:extLst>
              </a:tr>
              <a:tr h="437660">
                <a:tc>
                  <a:txBody>
                    <a:bodyPr/>
                    <a:lstStyle/>
                    <a:p>
                      <a:pPr lvl="0" algn="l">
                        <a:lnSpc>
                          <a:spcPct val="100000"/>
                        </a:lnSpc>
                        <a:spcBef>
                          <a:spcPts val="0"/>
                        </a:spcBef>
                        <a:spcAft>
                          <a:spcPts val="0"/>
                        </a:spcAft>
                        <a:buNone/>
                      </a:pPr>
                      <a:r>
                        <a:rPr lang="en-US" sz="1600" b="0" i="0" u="none" strike="noStrike" noProof="0" dirty="0">
                          <a:latin typeface="Fira Sans" panose="020B0503050000020004" pitchFamily="34" charset="0"/>
                        </a:rPr>
                        <a:t>Meetings, Accepting</a:t>
                      </a:r>
                      <a:endParaRPr lang="en-US" sz="1600" dirty="0">
                        <a:latin typeface="Fira Sans" panose="020B0503050000020004" pitchFamily="34" charset="0"/>
                      </a:endParaRPr>
                    </a:p>
                  </a:txBody>
                  <a:tcPr anchor="ctr">
                    <a:lnL w="0">
                      <a:noFill/>
                    </a:lnL>
                    <a:lnR w="0">
                      <a:noFill/>
                    </a:lnR>
                    <a:lnT w="12700">
                      <a:solidFill>
                        <a:schemeClr val="tx1"/>
                      </a:solidFill>
                    </a:lnT>
                    <a:lnB w="0" cap="flat" cmpd="sng" algn="ctr">
                      <a:noFill/>
                      <a:prstDash val="solid"/>
                      <a:round/>
                      <a:headEnd type="none" w="med" len="med"/>
                      <a:tailEnd type="none" w="med" len="med"/>
                    </a:lnB>
                  </a:tcPr>
                </a:tc>
                <a:tc>
                  <a:txBody>
                    <a:bodyPr/>
                    <a:lstStyle/>
                    <a:p>
                      <a:pPr lvl="0" algn="r">
                        <a:buNone/>
                      </a:pPr>
                      <a:r>
                        <a:rPr lang="en-US" sz="1600" dirty="0">
                          <a:solidFill>
                            <a:schemeClr val="tx1"/>
                          </a:solidFill>
                          <a:latin typeface="Fira Sans" panose="020B0503050000020004" pitchFamily="34" charset="0"/>
                        </a:rPr>
                        <a:t>13</a:t>
                      </a:r>
                      <a:endParaRPr lang="en-US" sz="1600" dirty="0">
                        <a:latin typeface="Fira Sans" panose="020B0503050000020004" pitchFamily="34" charset="0"/>
                      </a:endParaRPr>
                    </a:p>
                  </a:txBody>
                  <a:tcPr anchor="ctr">
                    <a:lnL w="0">
                      <a:noFill/>
                    </a:lnL>
                    <a:lnR w="0">
                      <a:noFill/>
                    </a:lnR>
                    <a:lnT w="12700">
                      <a:solidFill>
                        <a:schemeClr val="tx1"/>
                      </a:solidFill>
                    </a:lnT>
                    <a:lnB w="0">
                      <a:noFill/>
                    </a:lnB>
                    <a:noFill/>
                  </a:tcPr>
                </a:tc>
                <a:extLst>
                  <a:ext uri="{0D108BD9-81ED-4DB2-BD59-A6C34878D82A}">
                    <a16:rowId xmlns:a16="http://schemas.microsoft.com/office/drawing/2014/main" val="1576814953"/>
                  </a:ext>
                </a:extLst>
              </a:tr>
            </a:tbl>
          </a:graphicData>
        </a:graphic>
      </p:graphicFrame>
      <p:graphicFrame>
        <p:nvGraphicFramePr>
          <p:cNvPr id="4" name="Table 3">
            <a:extLst>
              <a:ext uri="{FF2B5EF4-FFF2-40B4-BE49-F238E27FC236}">
                <a16:creationId xmlns:a16="http://schemas.microsoft.com/office/drawing/2014/main" id="{D76C1D9B-9F7F-37EC-281A-86A85FA3437D}"/>
              </a:ext>
            </a:extLst>
          </p:cNvPr>
          <p:cNvGraphicFramePr>
            <a:graphicFrameLocks noGrp="1"/>
          </p:cNvGraphicFramePr>
          <p:nvPr>
            <p:extLst>
              <p:ext uri="{D42A27DB-BD31-4B8C-83A1-F6EECF244321}">
                <p14:modId xmlns:p14="http://schemas.microsoft.com/office/powerpoint/2010/main" val="4071753806"/>
              </p:ext>
            </p:extLst>
          </p:nvPr>
        </p:nvGraphicFramePr>
        <p:xfrm>
          <a:off x="6440138" y="1397058"/>
          <a:ext cx="5236074" cy="3949533"/>
        </p:xfrm>
        <a:graphic>
          <a:graphicData uri="http://schemas.openxmlformats.org/drawingml/2006/table">
            <a:tbl>
              <a:tblPr/>
              <a:tblGrid>
                <a:gridCol w="4442324">
                  <a:extLst>
                    <a:ext uri="{9D8B030D-6E8A-4147-A177-3AD203B41FA5}">
                      <a16:colId xmlns:a16="http://schemas.microsoft.com/office/drawing/2014/main" val="902512668"/>
                    </a:ext>
                  </a:extLst>
                </a:gridCol>
                <a:gridCol w="793750">
                  <a:extLst>
                    <a:ext uri="{9D8B030D-6E8A-4147-A177-3AD203B41FA5}">
                      <a16:colId xmlns:a16="http://schemas.microsoft.com/office/drawing/2014/main" val="3721317918"/>
                    </a:ext>
                  </a:extLst>
                </a:gridCol>
              </a:tblGrid>
              <a:tr h="438837">
                <a:tc>
                  <a:txBody>
                    <a:bodyPr/>
                    <a:lstStyle/>
                    <a:p>
                      <a:pPr lvl="0" algn="l">
                        <a:lnSpc>
                          <a:spcPct val="100000"/>
                        </a:lnSpc>
                        <a:spcBef>
                          <a:spcPts val="0"/>
                        </a:spcBef>
                        <a:spcAft>
                          <a:spcPts val="0"/>
                        </a:spcAft>
                        <a:buNone/>
                      </a:pPr>
                      <a:r>
                        <a:rPr lang="en-US" sz="1600" b="0" i="0" u="none" strike="noStrike" noProof="0" dirty="0">
                          <a:latin typeface="Fira Sans" panose="020B0503050000020004" pitchFamily="34" charset="0"/>
                        </a:rPr>
                        <a:t>Meetings, Unintentional Decline</a:t>
                      </a:r>
                      <a:endParaRPr lang="en-US" sz="1600" dirty="0">
                        <a:latin typeface="Fira Sans" panose="020B0503050000020004" pitchFamily="34" charset="0"/>
                      </a:endParaRPr>
                    </a:p>
                  </a:txBody>
                  <a:tcPr anchor="ctr">
                    <a:lnL w="0">
                      <a:noFill/>
                    </a:lnL>
                    <a:lnR w="0">
                      <a:noFill/>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600" dirty="0">
                          <a:solidFill>
                            <a:schemeClr val="tx1"/>
                          </a:solidFill>
                          <a:latin typeface="Fira Sans" panose="020B0503050000020004" pitchFamily="34" charset="0"/>
                        </a:rPr>
                        <a:t>14</a:t>
                      </a:r>
                    </a:p>
                  </a:txBody>
                  <a:tcPr anchor="ctr">
                    <a:lnL w="0">
                      <a:noFill/>
                    </a:lnL>
                    <a:lnR w="0">
                      <a:noFill/>
                    </a:lnR>
                    <a:lnT w="0">
                      <a:noFill/>
                    </a:lnT>
                    <a:lnB w="12700">
                      <a:solidFill>
                        <a:schemeClr val="tx1"/>
                      </a:solidFill>
                    </a:lnB>
                    <a:noFill/>
                  </a:tcPr>
                </a:tc>
                <a:extLst>
                  <a:ext uri="{0D108BD9-81ED-4DB2-BD59-A6C34878D82A}">
                    <a16:rowId xmlns:a16="http://schemas.microsoft.com/office/drawing/2014/main" val="3012007271"/>
                  </a:ext>
                </a:extLst>
              </a:tr>
              <a:tr h="438837">
                <a:tc>
                  <a:txBody>
                    <a:bodyPr/>
                    <a:lstStyle/>
                    <a:p>
                      <a:pPr marL="0" lvl="0" indent="0" algn="l">
                        <a:lnSpc>
                          <a:spcPct val="100000"/>
                        </a:lnSpc>
                        <a:buNone/>
                      </a:pPr>
                      <a:r>
                        <a:rPr lang="en-US" sz="1600" b="0" i="0" u="none" strike="noStrike" baseline="0" noProof="0" dirty="0">
                          <a:solidFill>
                            <a:srgbClr val="000000"/>
                          </a:solidFill>
                          <a:latin typeface="Fira Sans" panose="020B0503050000020004" pitchFamily="34" charset="0"/>
                        </a:rPr>
                        <a:t>Export Contacts</a:t>
                      </a:r>
                      <a:endParaRPr lang="en-US" sz="1600" dirty="0">
                        <a:latin typeface="Fira Sans" panose="020B0503050000020004" pitchFamily="34" charset="0"/>
                      </a:endParaRPr>
                    </a:p>
                  </a:txBody>
                  <a:tcPr anchor="ctr">
                    <a:lnL w="0">
                      <a:noFill/>
                    </a:lnL>
                    <a:lnR w="0">
                      <a:noFill/>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r"/>
                      <a:r>
                        <a:rPr lang="en-US" sz="1600">
                          <a:solidFill>
                            <a:schemeClr val="tx1"/>
                          </a:solidFill>
                          <a:latin typeface="Fira Sans" panose="020B0503050000020004" pitchFamily="34" charset="0"/>
                        </a:rPr>
                        <a:t>15</a:t>
                      </a:r>
                    </a:p>
                  </a:txBody>
                  <a:tcPr anchor="ctr">
                    <a:lnL w="0">
                      <a:noFill/>
                    </a:lnL>
                    <a:lnR w="0">
                      <a:noFill/>
                    </a:lnR>
                    <a:lnT w="12700">
                      <a:solidFill>
                        <a:schemeClr val="tx1"/>
                      </a:solidFill>
                    </a:lnT>
                    <a:lnB w="9525">
                      <a:solidFill>
                        <a:schemeClr val="tx1"/>
                      </a:solidFill>
                    </a:lnB>
                    <a:noFill/>
                  </a:tcPr>
                </a:tc>
                <a:extLst>
                  <a:ext uri="{0D108BD9-81ED-4DB2-BD59-A6C34878D82A}">
                    <a16:rowId xmlns:a16="http://schemas.microsoft.com/office/drawing/2014/main" val="900942202"/>
                  </a:ext>
                </a:extLst>
              </a:tr>
              <a:tr h="438837">
                <a:tc>
                  <a:txBody>
                    <a:bodyPr/>
                    <a:lstStyle/>
                    <a:p>
                      <a:pPr marL="0" lvl="0" indent="0" algn="l">
                        <a:lnSpc>
                          <a:spcPct val="100000"/>
                        </a:lnSpc>
                        <a:buNone/>
                      </a:pPr>
                      <a:r>
                        <a:rPr lang="en-US" sz="1600" b="1" dirty="0">
                          <a:latin typeface="Fira Sans" panose="020B0503050000020004" pitchFamily="34" charset="0"/>
                        </a:rPr>
                        <a:t>SPONSORS ONLY</a:t>
                      </a:r>
                    </a:p>
                  </a:txBody>
                  <a:tcPr anchor="ctr">
                    <a:lnL w="0">
                      <a:noFill/>
                    </a:lnL>
                    <a:lnR w="0">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r"/>
                      <a:endParaRPr lang="en-US" sz="1600" dirty="0">
                        <a:solidFill>
                          <a:schemeClr val="tx1"/>
                        </a:solidFill>
                        <a:latin typeface="Fira Sans" panose="020B0503050000020004" pitchFamily="34" charset="0"/>
                      </a:endParaRPr>
                    </a:p>
                  </a:txBody>
                  <a:tcPr anchor="ctr">
                    <a:lnL w="0">
                      <a:noFill/>
                    </a:lnL>
                    <a:lnR w="0">
                      <a:noFill/>
                    </a:lnR>
                    <a:lnT w="9525">
                      <a:solidFill>
                        <a:schemeClr val="tx1"/>
                      </a:solidFill>
                    </a:lnT>
                    <a:lnB w="9525">
                      <a:solidFill>
                        <a:schemeClr val="tx1"/>
                      </a:solidFill>
                    </a:lnB>
                    <a:noFill/>
                  </a:tcPr>
                </a:tc>
                <a:extLst>
                  <a:ext uri="{0D108BD9-81ED-4DB2-BD59-A6C34878D82A}">
                    <a16:rowId xmlns:a16="http://schemas.microsoft.com/office/drawing/2014/main" val="705217009"/>
                  </a:ext>
                </a:extLst>
              </a:tr>
              <a:tr h="438837">
                <a:tc>
                  <a:txBody>
                    <a:bodyPr/>
                    <a:lstStyle/>
                    <a:p>
                      <a:pPr lvl="0" algn="l">
                        <a:lnSpc>
                          <a:spcPct val="100000"/>
                        </a:lnSpc>
                        <a:spcBef>
                          <a:spcPts val="0"/>
                        </a:spcBef>
                        <a:spcAft>
                          <a:spcPts val="0"/>
                        </a:spcAft>
                        <a:buNone/>
                      </a:pPr>
                      <a:r>
                        <a:rPr lang="en-US" sz="1600" b="0" i="0" u="none" strike="noStrike" noProof="0" dirty="0">
                          <a:latin typeface="Fira Sans" panose="020B0503050000020004" pitchFamily="34" charset="0"/>
                        </a:rPr>
                        <a:t>My Team Dashboard</a:t>
                      </a:r>
                      <a:endParaRPr lang="en-US" sz="1600" dirty="0">
                        <a:latin typeface="Fira Sans" panose="020B0503050000020004" pitchFamily="34" charset="0"/>
                      </a:endParaRPr>
                    </a:p>
                  </a:txBody>
                  <a:tcPr anchor="ctr">
                    <a:lnL w="0">
                      <a:noFill/>
                    </a:lnL>
                    <a:lnR w="0">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lvl="0" algn="r">
                        <a:buNone/>
                      </a:pPr>
                      <a:r>
                        <a:rPr lang="en-US" sz="1600">
                          <a:solidFill>
                            <a:schemeClr val="tx1"/>
                          </a:solidFill>
                          <a:latin typeface="Fira Sans" panose="020B0503050000020004" pitchFamily="34" charset="0"/>
                        </a:rPr>
                        <a:t>16</a:t>
                      </a:r>
                    </a:p>
                  </a:txBody>
                  <a:tcPr anchor="ctr">
                    <a:lnL w="0">
                      <a:noFill/>
                    </a:lnL>
                    <a:lnR w="0">
                      <a:noFill/>
                    </a:lnR>
                    <a:lnT w="9525">
                      <a:solidFill>
                        <a:schemeClr val="tx1"/>
                      </a:solidFill>
                    </a:lnT>
                    <a:lnB w="9525">
                      <a:solidFill>
                        <a:schemeClr val="tx1"/>
                      </a:solidFill>
                    </a:lnB>
                    <a:noFill/>
                  </a:tcPr>
                </a:tc>
                <a:extLst>
                  <a:ext uri="{0D108BD9-81ED-4DB2-BD59-A6C34878D82A}">
                    <a16:rowId xmlns:a16="http://schemas.microsoft.com/office/drawing/2014/main" val="287589646"/>
                  </a:ext>
                </a:extLst>
              </a:tr>
              <a:tr h="4388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noProof="0" dirty="0">
                          <a:latin typeface="Fira Sans" panose="020B0503050000020004" pitchFamily="34" charset="0"/>
                        </a:rPr>
                        <a:t>Company Profile*</a:t>
                      </a:r>
                      <a:endParaRPr lang="en-US" sz="1600" dirty="0">
                        <a:latin typeface="Fira Sans" panose="020B0503050000020004" pitchFamily="34" charset="0"/>
                      </a:endParaRPr>
                    </a:p>
                  </a:txBody>
                  <a:tcPr anchor="ctr">
                    <a:lnL w="0">
                      <a:noFill/>
                    </a:lnL>
                    <a:lnR w="0">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lvl="0" algn="r">
                        <a:buNone/>
                      </a:pPr>
                      <a:r>
                        <a:rPr lang="en-US" sz="1600" dirty="0">
                          <a:solidFill>
                            <a:schemeClr val="tx1"/>
                          </a:solidFill>
                          <a:latin typeface="Fira Sans" panose="020B0503050000020004" pitchFamily="34" charset="0"/>
                        </a:rPr>
                        <a:t>17</a:t>
                      </a:r>
                    </a:p>
                  </a:txBody>
                  <a:tcPr anchor="ctr">
                    <a:lnL w="0">
                      <a:noFill/>
                    </a:lnL>
                    <a:lnR w="0">
                      <a:noFill/>
                    </a:lnR>
                    <a:lnT w="9525" cap="flat" cmpd="sng" algn="ctr">
                      <a:solidFill>
                        <a:schemeClr val="tx1"/>
                      </a:solidFill>
                      <a:prstDash val="solid"/>
                      <a:round/>
                      <a:headEnd type="none" w="med" len="med"/>
                      <a:tailEnd type="none" w="med" len="med"/>
                    </a:lnT>
                    <a:lnB w="9525">
                      <a:solidFill>
                        <a:schemeClr val="tx1"/>
                      </a:solidFill>
                    </a:lnB>
                    <a:noFill/>
                  </a:tcPr>
                </a:tc>
                <a:extLst>
                  <a:ext uri="{0D108BD9-81ED-4DB2-BD59-A6C34878D82A}">
                    <a16:rowId xmlns:a16="http://schemas.microsoft.com/office/drawing/2014/main" val="1981449898"/>
                  </a:ext>
                </a:extLst>
              </a:tr>
              <a:tr h="438837">
                <a:tc>
                  <a:txBody>
                    <a:bodyPr/>
                    <a:lstStyle/>
                    <a:p>
                      <a:pPr lvl="0" algn="l">
                        <a:lnSpc>
                          <a:spcPct val="100000"/>
                        </a:lnSpc>
                        <a:spcBef>
                          <a:spcPts val="0"/>
                        </a:spcBef>
                        <a:spcAft>
                          <a:spcPts val="0"/>
                        </a:spcAft>
                        <a:buNone/>
                      </a:pPr>
                      <a:r>
                        <a:rPr lang="en-US" sz="1600" b="0" i="0" u="none" strike="noStrike" noProof="0" dirty="0">
                          <a:latin typeface="Fira Sans" panose="020B0503050000020004" pitchFamily="34" charset="0"/>
                        </a:rPr>
                        <a:t>Leads*</a:t>
                      </a:r>
                      <a:endParaRPr lang="en-US" sz="1600" dirty="0">
                        <a:latin typeface="Fira Sans" panose="020B0503050000020004" pitchFamily="34" charset="0"/>
                      </a:endParaRPr>
                    </a:p>
                  </a:txBody>
                  <a:tcPr anchor="ctr">
                    <a:lnL w="0">
                      <a:noFill/>
                    </a:lnL>
                    <a:lnR w="0">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lvl="0" algn="r">
                        <a:buNone/>
                      </a:pPr>
                      <a:r>
                        <a:rPr lang="en-US" sz="1600" dirty="0">
                          <a:solidFill>
                            <a:schemeClr val="tx1"/>
                          </a:solidFill>
                          <a:latin typeface="Fira Sans" panose="020B0503050000020004" pitchFamily="34" charset="0"/>
                        </a:rPr>
                        <a:t>18</a:t>
                      </a:r>
                    </a:p>
                  </a:txBody>
                  <a:tcPr anchor="ctr">
                    <a:lnL w="0">
                      <a:noFill/>
                    </a:lnL>
                    <a:lnR w="0">
                      <a:noFill/>
                    </a:lnR>
                    <a:lnT w="9525" cap="flat" cmpd="sng" algn="ctr">
                      <a:solidFill>
                        <a:schemeClr val="tx1"/>
                      </a:solidFill>
                      <a:prstDash val="solid"/>
                      <a:round/>
                      <a:headEnd type="none" w="med" len="med"/>
                      <a:tailEnd type="none" w="med" len="med"/>
                    </a:lnT>
                    <a:lnB w="9524"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5685635"/>
                  </a:ext>
                </a:extLst>
              </a:tr>
              <a:tr h="438837">
                <a:tc>
                  <a:txBody>
                    <a:bodyPr/>
                    <a:lstStyle/>
                    <a:p>
                      <a:pPr lvl="0" algn="l">
                        <a:lnSpc>
                          <a:spcPct val="100000"/>
                        </a:lnSpc>
                        <a:spcBef>
                          <a:spcPts val="0"/>
                        </a:spcBef>
                        <a:spcAft>
                          <a:spcPts val="0"/>
                        </a:spcAft>
                        <a:buNone/>
                      </a:pPr>
                      <a:r>
                        <a:rPr lang="en-US" sz="1600" b="0" i="0" u="none" strike="noStrike" noProof="0" dirty="0">
                          <a:latin typeface="Fira Sans" panose="020B0503050000020004" pitchFamily="34" charset="0"/>
                        </a:rPr>
                        <a:t>Meetings, Request for Team Members*</a:t>
                      </a:r>
                    </a:p>
                  </a:txBody>
                  <a:tcPr anchor="ctr">
                    <a:lnL w="0">
                      <a:noFill/>
                    </a:lnL>
                    <a:lnR w="0">
                      <a:noFill/>
                    </a:lnR>
                    <a:lnT w="9525" cap="flat" cmpd="sng" algn="ctr">
                      <a:solidFill>
                        <a:schemeClr val="tx1"/>
                      </a:solidFill>
                      <a:prstDash val="solid"/>
                      <a:round/>
                      <a:headEnd type="none" w="med" len="med"/>
                      <a:tailEnd type="none" w="med" len="med"/>
                    </a:lnT>
                    <a:lnB w="9524" cap="flat" cmpd="sng" algn="ctr">
                      <a:solidFill>
                        <a:schemeClr val="tx1"/>
                      </a:solidFill>
                      <a:prstDash val="solid"/>
                      <a:round/>
                      <a:headEnd type="none" w="med" len="med"/>
                      <a:tailEnd type="none" w="med" len="med"/>
                    </a:lnB>
                  </a:tcPr>
                </a:tc>
                <a:tc>
                  <a:txBody>
                    <a:bodyPr/>
                    <a:lstStyle/>
                    <a:p>
                      <a:pPr lvl="0" algn="r">
                        <a:buNone/>
                      </a:pPr>
                      <a:r>
                        <a:rPr lang="en-US" sz="1600" dirty="0">
                          <a:solidFill>
                            <a:schemeClr val="tx1"/>
                          </a:solidFill>
                          <a:latin typeface="Fira Sans" panose="020B0503050000020004" pitchFamily="34" charset="0"/>
                        </a:rPr>
                        <a:t>19</a:t>
                      </a:r>
                    </a:p>
                  </a:txBody>
                  <a:tcPr anchor="ctr">
                    <a:lnL w="0">
                      <a:noFill/>
                    </a:lnL>
                    <a:lnR w="0">
                      <a:noFill/>
                    </a:lnR>
                    <a:lnT w="9524" cap="flat" cmpd="sng" algn="ctr">
                      <a:solidFill>
                        <a:schemeClr val="tx1"/>
                      </a:solidFill>
                      <a:prstDash val="solid"/>
                      <a:round/>
                      <a:headEnd type="none" w="med" len="med"/>
                      <a:tailEnd type="none" w="med" len="med"/>
                    </a:lnT>
                    <a:lnB w="9524">
                      <a:solidFill>
                        <a:schemeClr val="tx1"/>
                      </a:solidFill>
                    </a:lnB>
                    <a:noFill/>
                  </a:tcPr>
                </a:tc>
                <a:extLst>
                  <a:ext uri="{0D108BD9-81ED-4DB2-BD59-A6C34878D82A}">
                    <a16:rowId xmlns:a16="http://schemas.microsoft.com/office/drawing/2014/main" val="1895153430"/>
                  </a:ext>
                </a:extLst>
              </a:tr>
              <a:tr h="438837">
                <a:tc>
                  <a:txBody>
                    <a:bodyPr/>
                    <a:lstStyle/>
                    <a:p>
                      <a:pPr lvl="0" algn="l">
                        <a:lnSpc>
                          <a:spcPct val="100000"/>
                        </a:lnSpc>
                        <a:spcBef>
                          <a:spcPts val="0"/>
                        </a:spcBef>
                        <a:spcAft>
                          <a:spcPts val="0"/>
                        </a:spcAft>
                        <a:buNone/>
                      </a:pPr>
                      <a:r>
                        <a:rPr lang="en-US" sz="1600" b="0" i="0" u="none" strike="noStrike" noProof="0" dirty="0">
                          <a:latin typeface="Fira Sans" panose="020B0503050000020004" pitchFamily="34" charset="0"/>
                        </a:rPr>
                        <a:t>Meetings, Accept for Team Members*</a:t>
                      </a:r>
                      <a:endParaRPr lang="en-US" sz="1600" dirty="0">
                        <a:latin typeface="Fira Sans" panose="020B0503050000020004" pitchFamily="34" charset="0"/>
                      </a:endParaRPr>
                    </a:p>
                  </a:txBody>
                  <a:tcPr anchor="ctr">
                    <a:lnL w="0">
                      <a:noFill/>
                    </a:lnL>
                    <a:lnR w="0">
                      <a:noFill/>
                    </a:lnR>
                    <a:lnT w="9524"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0" algn="r">
                        <a:buNone/>
                      </a:pPr>
                      <a:r>
                        <a:rPr lang="en-US" sz="1600" dirty="0">
                          <a:solidFill>
                            <a:schemeClr val="tx1"/>
                          </a:solidFill>
                          <a:latin typeface="Fira Sans" panose="020B0503050000020004" pitchFamily="34" charset="0"/>
                        </a:rPr>
                        <a:t>20</a:t>
                      </a:r>
                      <a:endParaRPr lang="en-US" sz="1600" dirty="0">
                        <a:latin typeface="Fira Sans" panose="020B0503050000020004" pitchFamily="34" charset="0"/>
                      </a:endParaRPr>
                    </a:p>
                  </a:txBody>
                  <a:tcPr anchor="ctr">
                    <a:lnL w="0">
                      <a:noFill/>
                    </a:lnL>
                    <a:lnR w="0">
                      <a:noFill/>
                    </a:lnR>
                    <a:lnT w="9524" cap="flat" cmpd="sng" algn="ctr">
                      <a:solidFill>
                        <a:schemeClr val="tx1"/>
                      </a:solidFill>
                      <a:prstDash val="solid"/>
                      <a:round/>
                      <a:headEnd type="none" w="med" len="med"/>
                      <a:tailEnd type="none" w="med" len="med"/>
                    </a:lnT>
                    <a:lnB w="12700">
                      <a:solidFill>
                        <a:schemeClr val="tx1"/>
                      </a:solidFill>
                    </a:lnB>
                    <a:noFill/>
                  </a:tcPr>
                </a:tc>
                <a:extLst>
                  <a:ext uri="{0D108BD9-81ED-4DB2-BD59-A6C34878D82A}">
                    <a16:rowId xmlns:a16="http://schemas.microsoft.com/office/drawing/2014/main" val="3226367747"/>
                  </a:ext>
                </a:extLst>
              </a:tr>
              <a:tr h="438837">
                <a:tc>
                  <a:txBody>
                    <a:bodyPr/>
                    <a:lstStyle/>
                    <a:p>
                      <a:pPr lvl="0" algn="l">
                        <a:lnSpc>
                          <a:spcPct val="100000"/>
                        </a:lnSpc>
                        <a:spcBef>
                          <a:spcPts val="0"/>
                        </a:spcBef>
                        <a:spcAft>
                          <a:spcPts val="0"/>
                        </a:spcAft>
                        <a:buNone/>
                      </a:pPr>
                      <a:r>
                        <a:rPr lang="en-US" sz="1600" b="0" i="0" u="none" strike="noStrike" noProof="0" dirty="0">
                          <a:latin typeface="Fira Sans" panose="020B0503050000020004" pitchFamily="34" charset="0"/>
                        </a:rPr>
                        <a:t>Export Team Contacts*</a:t>
                      </a:r>
                      <a:endParaRPr lang="en-US" sz="1600" dirty="0">
                        <a:latin typeface="Fira Sans" panose="020B0503050000020004" pitchFamily="34" charset="0"/>
                      </a:endParaRPr>
                    </a:p>
                  </a:txBody>
                  <a:tcPr anchor="ctr">
                    <a:lnL w="0">
                      <a:noFill/>
                    </a:lnL>
                    <a:lnR w="0">
                      <a:noFill/>
                    </a:lnR>
                    <a:lnT w="12700" cap="flat" cmpd="sng" algn="ctr">
                      <a:solidFill>
                        <a:schemeClr val="tx1"/>
                      </a:solidFill>
                      <a:prstDash val="solid"/>
                      <a:round/>
                      <a:headEnd type="none" w="med" len="med"/>
                      <a:tailEnd type="none" w="med" len="med"/>
                    </a:lnT>
                    <a:lnB w="0">
                      <a:noFill/>
                    </a:lnB>
                  </a:tcPr>
                </a:tc>
                <a:tc>
                  <a:txBody>
                    <a:bodyPr/>
                    <a:lstStyle/>
                    <a:p>
                      <a:pPr lvl="0" algn="r">
                        <a:buNone/>
                      </a:pPr>
                      <a:r>
                        <a:rPr lang="en-US" sz="1600" dirty="0">
                          <a:solidFill>
                            <a:schemeClr val="tx1"/>
                          </a:solidFill>
                          <a:latin typeface="Fira Sans" panose="020B0503050000020004" pitchFamily="34" charset="0"/>
                        </a:rPr>
                        <a:t>21</a:t>
                      </a:r>
                      <a:endParaRPr lang="en-US" sz="1600" dirty="0">
                        <a:latin typeface="Fira Sans" panose="020B0503050000020004" pitchFamily="34" charset="0"/>
                      </a:endParaRPr>
                    </a:p>
                  </a:txBody>
                  <a:tcPr anchor="ctr">
                    <a:lnL w="0">
                      <a:noFill/>
                    </a:lnL>
                    <a:lnR w="0">
                      <a:noFill/>
                    </a:lnR>
                    <a:lnT w="12700" cap="flat" cmpd="sng" algn="ctr">
                      <a:solidFill>
                        <a:schemeClr val="tx1"/>
                      </a:solidFill>
                      <a:prstDash val="solid"/>
                      <a:round/>
                      <a:headEnd type="none" w="med" len="med"/>
                      <a:tailEnd type="none" w="med" len="med"/>
                    </a:lnT>
                    <a:lnB w="0">
                      <a:noFill/>
                    </a:lnB>
                    <a:noFill/>
                  </a:tcPr>
                </a:tc>
                <a:extLst>
                  <a:ext uri="{0D108BD9-81ED-4DB2-BD59-A6C34878D82A}">
                    <a16:rowId xmlns:a16="http://schemas.microsoft.com/office/drawing/2014/main" val="3227233947"/>
                  </a:ext>
                </a:extLst>
              </a:tr>
            </a:tbl>
          </a:graphicData>
        </a:graphic>
      </p:graphicFrame>
      <p:sp>
        <p:nvSpPr>
          <p:cNvPr id="9" name="TextBox 8">
            <a:extLst>
              <a:ext uri="{FF2B5EF4-FFF2-40B4-BE49-F238E27FC236}">
                <a16:creationId xmlns:a16="http://schemas.microsoft.com/office/drawing/2014/main" id="{65A86171-CFCD-1CBC-8E8E-42E7C2D81C39}"/>
              </a:ext>
            </a:extLst>
          </p:cNvPr>
          <p:cNvSpPr txBox="1"/>
          <p:nvPr/>
        </p:nvSpPr>
        <p:spPr>
          <a:xfrm>
            <a:off x="515788" y="627617"/>
            <a:ext cx="5360763" cy="769441"/>
          </a:xfrm>
          <a:prstGeom prst="rect">
            <a:avLst/>
          </a:prstGeom>
          <a:noFill/>
        </p:spPr>
        <p:txBody>
          <a:bodyPr wrap="none" rtlCol="0">
            <a:spAutoFit/>
          </a:bodyPr>
          <a:lstStyle/>
          <a:p>
            <a:r>
              <a:rPr lang="en-US" sz="4400" dirty="0">
                <a:solidFill>
                  <a:srgbClr val="0F3C55"/>
                </a:solidFill>
                <a:latin typeface="Fira Sans" panose="020B0503050000020004" pitchFamily="34" charset="0"/>
              </a:rPr>
              <a:t>TABLE OF CONTENTS</a:t>
            </a:r>
          </a:p>
        </p:txBody>
      </p:sp>
    </p:spTree>
    <p:extLst>
      <p:ext uri="{BB962C8B-B14F-4D97-AF65-F5344CB8AC3E}">
        <p14:creationId xmlns:p14="http://schemas.microsoft.com/office/powerpoint/2010/main" val="3397605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16B8C-CCB7-BBF3-E63B-8B9DD700B5C7}"/>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ECA8E08F-9C98-3EFE-847E-7035FD829C22}"/>
              </a:ext>
            </a:extLst>
          </p:cNvPr>
          <p:cNvPicPr>
            <a:picLocks noChangeAspect="1"/>
          </p:cNvPicPr>
          <p:nvPr/>
        </p:nvPicPr>
        <p:blipFill>
          <a:blip r:embed="rId2"/>
          <a:stretch>
            <a:fillRect/>
          </a:stretch>
        </p:blipFill>
        <p:spPr>
          <a:xfrm>
            <a:off x="448296" y="3396569"/>
            <a:ext cx="6917267" cy="3002101"/>
          </a:xfrm>
          <a:prstGeom prst="rect">
            <a:avLst/>
          </a:prstGeom>
          <a:ln>
            <a:solidFill>
              <a:srgbClr val="1E919B"/>
            </a:solidFill>
          </a:ln>
        </p:spPr>
      </p:pic>
      <p:sp>
        <p:nvSpPr>
          <p:cNvPr id="2" name="TextBox 11">
            <a:extLst>
              <a:ext uri="{FF2B5EF4-FFF2-40B4-BE49-F238E27FC236}">
                <a16:creationId xmlns:a16="http://schemas.microsoft.com/office/drawing/2014/main" id="{5DFC6E8F-DA2D-944D-AC6F-5A9EAC7D4C90}"/>
              </a:ext>
            </a:extLst>
          </p:cNvPr>
          <p:cNvSpPr txBox="1"/>
          <p:nvPr/>
        </p:nvSpPr>
        <p:spPr>
          <a:xfrm>
            <a:off x="583659" y="1382441"/>
            <a:ext cx="11186809" cy="144154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b="1" u="sng" dirty="0">
                <a:latin typeface="Fira Sans" panose="020B0503050000020004" pitchFamily="34" charset="0"/>
                <a:ea typeface="Gadugi"/>
              </a:rPr>
              <a:t>ACCEPT FOR TEAM MEMBERS</a:t>
            </a:r>
          </a:p>
          <a:p>
            <a:pPr defTabSz="676656">
              <a:lnSpc>
                <a:spcPct val="150000"/>
              </a:lnSpc>
              <a:spcBef>
                <a:spcPts val="740"/>
              </a:spcBef>
            </a:pPr>
            <a:r>
              <a:rPr lang="en-US" sz="1400" dirty="0">
                <a:latin typeface="Fira Sans" panose="020B0503050000020004" pitchFamily="34" charset="0"/>
                <a:ea typeface="Gadugi"/>
              </a:rPr>
              <a:t>To accept a meeting on behalf of one of your Team Members, navigate to "</a:t>
            </a:r>
            <a:r>
              <a:rPr lang="en-US" sz="1400" b="1" dirty="0">
                <a:latin typeface="Fira Sans" panose="020B0503050000020004" pitchFamily="34" charset="0"/>
                <a:ea typeface="Gadugi"/>
              </a:rPr>
              <a:t>My Team</a:t>
            </a:r>
            <a:r>
              <a:rPr lang="en-US" sz="1400" dirty="0">
                <a:latin typeface="Fira Sans" panose="020B0503050000020004" pitchFamily="34" charset="0"/>
                <a:ea typeface="Gadugi"/>
              </a:rPr>
              <a:t>" at the top right of the home page.  Then click "</a:t>
            </a:r>
            <a:r>
              <a:rPr lang="en-US" sz="1400" b="1" dirty="0">
                <a:latin typeface="Fira Sans" panose="020B0503050000020004" pitchFamily="34" charset="0"/>
                <a:ea typeface="Gadugi"/>
              </a:rPr>
              <a:t>Pending</a:t>
            </a:r>
            <a:r>
              <a:rPr lang="en-US" sz="1400" dirty="0">
                <a:latin typeface="Fira Sans" panose="020B0503050000020004" pitchFamily="34" charset="0"/>
                <a:ea typeface="Gadugi"/>
              </a:rPr>
              <a:t>" under "</a:t>
            </a:r>
            <a:r>
              <a:rPr lang="en-US" sz="1400" b="1" dirty="0">
                <a:latin typeface="Fira Sans" panose="020B0503050000020004" pitchFamily="34" charset="0"/>
                <a:ea typeface="Gadugi"/>
              </a:rPr>
              <a:t>Status</a:t>
            </a:r>
            <a:r>
              <a:rPr lang="en-US" sz="1400" dirty="0">
                <a:latin typeface="Fira Sans" panose="020B0503050000020004" pitchFamily="34" charset="0"/>
                <a:ea typeface="Gadugi"/>
              </a:rPr>
              <a:t>" at the top.  After clicking on the Meeting, you'll be directed to the organizers profile.  Then click "</a:t>
            </a:r>
            <a:r>
              <a:rPr lang="en-US" sz="1400" b="1" dirty="0">
                <a:latin typeface="Fira Sans" panose="020B0503050000020004" pitchFamily="34" charset="0"/>
                <a:ea typeface="Gadugi"/>
              </a:rPr>
              <a:t>Accept</a:t>
            </a:r>
            <a:r>
              <a:rPr lang="en-US" sz="1400" dirty="0">
                <a:latin typeface="Fira Sans" panose="020B0503050000020004" pitchFamily="34" charset="0"/>
                <a:ea typeface="Gadugi"/>
              </a:rPr>
              <a:t>".  Both parties will receive an email confirmation of the meeting. </a:t>
            </a:r>
          </a:p>
        </p:txBody>
      </p:sp>
      <p:pic>
        <p:nvPicPr>
          <p:cNvPr id="7" name="Picture 6">
            <a:extLst>
              <a:ext uri="{FF2B5EF4-FFF2-40B4-BE49-F238E27FC236}">
                <a16:creationId xmlns:a16="http://schemas.microsoft.com/office/drawing/2014/main" id="{9ED81A52-7A24-8E7E-90B5-11D90E8BBC94}"/>
              </a:ext>
            </a:extLst>
          </p:cNvPr>
          <p:cNvPicPr>
            <a:picLocks noChangeAspect="1"/>
          </p:cNvPicPr>
          <p:nvPr/>
        </p:nvPicPr>
        <p:blipFill>
          <a:blip r:embed="rId3">
            <a:extLst>
              <a:ext uri="{28A0092B-C50C-407E-A947-70E740481C1C}">
                <a14:useLocalDpi xmlns:a14="http://schemas.microsoft.com/office/drawing/2010/main" val="0"/>
              </a:ext>
            </a:extLst>
          </a:blip>
          <a:srcRect t="41720" b="41720"/>
          <a:stretch/>
        </p:blipFill>
        <p:spPr>
          <a:xfrm>
            <a:off x="0" y="-74724"/>
            <a:ext cx="12192000" cy="1261872"/>
          </a:xfrm>
          <a:prstGeom prst="rect">
            <a:avLst/>
          </a:prstGeom>
        </p:spPr>
      </p:pic>
      <p:sp>
        <p:nvSpPr>
          <p:cNvPr id="3" name="Slide Number Placeholder 2">
            <a:extLst>
              <a:ext uri="{FF2B5EF4-FFF2-40B4-BE49-F238E27FC236}">
                <a16:creationId xmlns:a16="http://schemas.microsoft.com/office/drawing/2014/main" id="{2DAB881B-643F-55D0-35CC-2A86FB8095AD}"/>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20</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3331A01-14F6-D5C8-6F9E-931AC8347F2A}"/>
              </a:ext>
            </a:extLst>
          </p:cNvPr>
          <p:cNvSpPr txBox="1"/>
          <p:nvPr/>
        </p:nvSpPr>
        <p:spPr>
          <a:xfrm>
            <a:off x="583659" y="363596"/>
            <a:ext cx="9213484" cy="707886"/>
          </a:xfrm>
          <a:prstGeom prst="rect">
            <a:avLst/>
          </a:prstGeom>
          <a:noFill/>
        </p:spPr>
        <p:txBody>
          <a:bodyPr wrap="square" lIns="91440" tIns="45720" rIns="91440" bIns="45720" rtlCol="0" anchor="t">
            <a:spAutoFit/>
          </a:bodyPr>
          <a:lstStyle/>
          <a:p>
            <a:r>
              <a:rPr lang="en-US" sz="4000" dirty="0">
                <a:solidFill>
                  <a:srgbClr val="160A34"/>
                </a:solidFill>
                <a:latin typeface="Fira Sans" panose="020B0503050000020004" pitchFamily="34" charset="0"/>
              </a:rPr>
              <a:t>MEETINGS*</a:t>
            </a:r>
            <a:endParaRPr lang="en-US" dirty="0">
              <a:solidFill>
                <a:srgbClr val="160A34"/>
              </a:solidFill>
              <a:latin typeface="Fira Sans" panose="020B0503050000020004" pitchFamily="34" charset="0"/>
            </a:endParaRPr>
          </a:p>
        </p:txBody>
      </p:sp>
      <p:sp>
        <p:nvSpPr>
          <p:cNvPr id="5" name="TextBox 11">
            <a:extLst>
              <a:ext uri="{FF2B5EF4-FFF2-40B4-BE49-F238E27FC236}">
                <a16:creationId xmlns:a16="http://schemas.microsoft.com/office/drawing/2014/main" id="{222363E8-1675-0AC3-C848-3204E82753EE}"/>
              </a:ext>
            </a:extLst>
          </p:cNvPr>
          <p:cNvSpPr txBox="1"/>
          <p:nvPr/>
        </p:nvSpPr>
        <p:spPr>
          <a:xfrm>
            <a:off x="3306140" y="2734990"/>
            <a:ext cx="1867711" cy="4262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latin typeface="Fira Sans" panose="020B0503050000020004" pitchFamily="34" charset="0"/>
                <a:ea typeface="Gadugi"/>
              </a:rPr>
              <a:t>WEB PLATFORM</a:t>
            </a:r>
            <a:endParaRPr lang="en-US" sz="2800" dirty="0">
              <a:latin typeface="Fira Sans" panose="020B0503050000020004" pitchFamily="34" charset="0"/>
              <a:ea typeface="Gadugi"/>
            </a:endParaRPr>
          </a:p>
        </p:txBody>
      </p:sp>
      <p:sp>
        <p:nvSpPr>
          <p:cNvPr id="8" name="TextBox 7">
            <a:extLst>
              <a:ext uri="{FF2B5EF4-FFF2-40B4-BE49-F238E27FC236}">
                <a16:creationId xmlns:a16="http://schemas.microsoft.com/office/drawing/2014/main" id="{63CBAE3B-4A85-1047-F95C-B6763423F73C}"/>
              </a:ext>
            </a:extLst>
          </p:cNvPr>
          <p:cNvSpPr txBox="1"/>
          <p:nvPr/>
        </p:nvSpPr>
        <p:spPr>
          <a:xfrm>
            <a:off x="9199121" y="2810926"/>
            <a:ext cx="1434830" cy="4262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latin typeface="Fira Sans" panose="020B0503050000020004" pitchFamily="34" charset="0"/>
                <a:ea typeface="Gadugi"/>
              </a:rPr>
              <a:t>MOBILE APP</a:t>
            </a:r>
            <a:endParaRPr lang="en-US" sz="2800" dirty="0">
              <a:latin typeface="Fira Sans" panose="020B0503050000020004" pitchFamily="34" charset="0"/>
              <a:ea typeface="Gadugi"/>
            </a:endParaRPr>
          </a:p>
        </p:txBody>
      </p:sp>
      <p:pic>
        <p:nvPicPr>
          <p:cNvPr id="5122" name="Picture 2">
            <a:extLst>
              <a:ext uri="{FF2B5EF4-FFF2-40B4-BE49-F238E27FC236}">
                <a16:creationId xmlns:a16="http://schemas.microsoft.com/office/drawing/2014/main" id="{0B0980D7-39F6-65CD-E194-7DABC830F1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7931" y="3237133"/>
            <a:ext cx="1616020" cy="3503432"/>
          </a:xfrm>
          <a:prstGeom prst="rect">
            <a:avLst/>
          </a:prstGeom>
          <a:noFill/>
          <a:ln w="9525">
            <a:solidFill>
              <a:srgbClr val="1E919B"/>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9122D12-7930-B31B-3A94-54BB5EE2693E}"/>
              </a:ext>
            </a:extLst>
          </p:cNvPr>
          <p:cNvSpPr txBox="1"/>
          <p:nvPr/>
        </p:nvSpPr>
        <p:spPr>
          <a:xfrm>
            <a:off x="657330" y="348389"/>
            <a:ext cx="5398852" cy="707886"/>
          </a:xfrm>
          <a:prstGeom prst="rect">
            <a:avLst/>
          </a:prstGeom>
          <a:solidFill>
            <a:srgbClr val="1E919B"/>
          </a:solidFill>
        </p:spPr>
        <p:txBody>
          <a:bodyPr wrap="square" lIns="91440" tIns="45720" rIns="91440" bIns="45720" rtlCol="0" anchor="t">
            <a:spAutoFit/>
          </a:bodyPr>
          <a:lstStyle/>
          <a:p>
            <a:r>
              <a:rPr lang="en-US" sz="4000" dirty="0">
                <a:solidFill>
                  <a:schemeClr val="bg2"/>
                </a:solidFill>
                <a:latin typeface="Fira Sans" panose="020B0503050000020004" pitchFamily="34" charset="0"/>
              </a:rPr>
              <a:t>MEETINGS</a:t>
            </a:r>
            <a:endParaRPr lang="en-US" dirty="0">
              <a:solidFill>
                <a:schemeClr val="bg2"/>
              </a:solidFill>
              <a:latin typeface="Fira Sans" panose="020B0503050000020004" pitchFamily="34" charset="0"/>
            </a:endParaRPr>
          </a:p>
        </p:txBody>
      </p:sp>
      <p:grpSp>
        <p:nvGrpSpPr>
          <p:cNvPr id="15" name="Group 14">
            <a:extLst>
              <a:ext uri="{FF2B5EF4-FFF2-40B4-BE49-F238E27FC236}">
                <a16:creationId xmlns:a16="http://schemas.microsoft.com/office/drawing/2014/main" id="{4E82094A-D4F2-3321-0C96-DFA8AF109D91}"/>
              </a:ext>
            </a:extLst>
          </p:cNvPr>
          <p:cNvGrpSpPr/>
          <p:nvPr/>
        </p:nvGrpSpPr>
        <p:grpSpPr>
          <a:xfrm>
            <a:off x="207995" y="3842217"/>
            <a:ext cx="498635" cy="498635"/>
            <a:chOff x="4872813" y="2900129"/>
            <a:chExt cx="498635" cy="498635"/>
          </a:xfrm>
        </p:grpSpPr>
        <p:sp>
          <p:nvSpPr>
            <p:cNvPr id="16" name="Oval 15">
              <a:extLst>
                <a:ext uri="{FF2B5EF4-FFF2-40B4-BE49-F238E27FC236}">
                  <a16:creationId xmlns:a16="http://schemas.microsoft.com/office/drawing/2014/main" id="{C7FE723E-0818-975B-FCF4-089F66B647E1}"/>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17" name="Graphic 16" descr="Circle with left arrow with solid fill">
              <a:extLst>
                <a:ext uri="{FF2B5EF4-FFF2-40B4-BE49-F238E27FC236}">
                  <a16:creationId xmlns:a16="http://schemas.microsoft.com/office/drawing/2014/main" id="{A7F77C01-956A-E445-2A2D-C16C913A1C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4872813" y="2900129"/>
              <a:ext cx="498635" cy="498635"/>
            </a:xfrm>
            <a:prstGeom prst="rect">
              <a:avLst/>
            </a:prstGeom>
          </p:spPr>
        </p:pic>
      </p:grpSp>
      <p:grpSp>
        <p:nvGrpSpPr>
          <p:cNvPr id="19" name="Group 18">
            <a:extLst>
              <a:ext uri="{FF2B5EF4-FFF2-40B4-BE49-F238E27FC236}">
                <a16:creationId xmlns:a16="http://schemas.microsoft.com/office/drawing/2014/main" id="{DBC90A3F-5F9A-E255-310C-7E3468826D92}"/>
              </a:ext>
            </a:extLst>
          </p:cNvPr>
          <p:cNvGrpSpPr/>
          <p:nvPr/>
        </p:nvGrpSpPr>
        <p:grpSpPr>
          <a:xfrm>
            <a:off x="1860363" y="4411729"/>
            <a:ext cx="498635" cy="498635"/>
            <a:chOff x="4872813" y="2900129"/>
            <a:chExt cx="498635" cy="498635"/>
          </a:xfrm>
        </p:grpSpPr>
        <p:sp>
          <p:nvSpPr>
            <p:cNvPr id="20" name="Oval 19">
              <a:extLst>
                <a:ext uri="{FF2B5EF4-FFF2-40B4-BE49-F238E27FC236}">
                  <a16:creationId xmlns:a16="http://schemas.microsoft.com/office/drawing/2014/main" id="{FB2EBF9B-A2AD-3149-81C9-1230A5C2AF0C}"/>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21" name="Graphic 20" descr="Circle with left arrow with solid fill">
              <a:extLst>
                <a:ext uri="{FF2B5EF4-FFF2-40B4-BE49-F238E27FC236}">
                  <a16:creationId xmlns:a16="http://schemas.microsoft.com/office/drawing/2014/main" id="{36A54733-477B-983D-31A3-C4B38545E7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4872813" y="2900129"/>
              <a:ext cx="498635" cy="498635"/>
            </a:xfrm>
            <a:prstGeom prst="rect">
              <a:avLst/>
            </a:prstGeom>
          </p:spPr>
        </p:pic>
      </p:grpSp>
      <p:sp>
        <p:nvSpPr>
          <p:cNvPr id="14" name="Flowchart: Connector 13">
            <a:extLst>
              <a:ext uri="{FF2B5EF4-FFF2-40B4-BE49-F238E27FC236}">
                <a16:creationId xmlns:a16="http://schemas.microsoft.com/office/drawing/2014/main" id="{8D45D794-EABD-6F0B-C520-998E0784C901}"/>
              </a:ext>
            </a:extLst>
          </p:cNvPr>
          <p:cNvSpPr/>
          <p:nvPr/>
        </p:nvSpPr>
        <p:spPr>
          <a:xfrm>
            <a:off x="6768839" y="3613617"/>
            <a:ext cx="457199" cy="457199"/>
          </a:xfrm>
          <a:prstGeom prst="flowChartConnector">
            <a:avLst/>
          </a:prstGeom>
          <a:noFill/>
          <a:ln w="28575">
            <a:solidFill>
              <a:srgbClr val="FF2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spTree>
    <p:extLst>
      <p:ext uri="{BB962C8B-B14F-4D97-AF65-F5344CB8AC3E}">
        <p14:creationId xmlns:p14="http://schemas.microsoft.com/office/powerpoint/2010/main" val="53810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02DF8-2775-2C77-9DEA-B0969A56760A}"/>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050531F8-29E0-E00A-981F-6EE5F355EEBD}"/>
              </a:ext>
            </a:extLst>
          </p:cNvPr>
          <p:cNvPicPr>
            <a:picLocks noChangeAspect="1"/>
          </p:cNvPicPr>
          <p:nvPr/>
        </p:nvPicPr>
        <p:blipFill>
          <a:blip r:embed="rId2"/>
          <a:stretch>
            <a:fillRect/>
          </a:stretch>
        </p:blipFill>
        <p:spPr>
          <a:xfrm>
            <a:off x="168792" y="2487556"/>
            <a:ext cx="8265158" cy="3629238"/>
          </a:xfrm>
          <a:prstGeom prst="rect">
            <a:avLst/>
          </a:prstGeom>
          <a:ln>
            <a:solidFill>
              <a:srgbClr val="1E919B"/>
            </a:solidFill>
          </a:ln>
        </p:spPr>
      </p:pic>
      <p:sp>
        <p:nvSpPr>
          <p:cNvPr id="2" name="TextBox 11">
            <a:extLst>
              <a:ext uri="{FF2B5EF4-FFF2-40B4-BE49-F238E27FC236}">
                <a16:creationId xmlns:a16="http://schemas.microsoft.com/office/drawing/2014/main" id="{D2BAFC89-9929-A2C6-301C-51A41A156C85}"/>
              </a:ext>
            </a:extLst>
          </p:cNvPr>
          <p:cNvSpPr txBox="1"/>
          <p:nvPr/>
        </p:nvSpPr>
        <p:spPr>
          <a:xfrm>
            <a:off x="583659" y="1382441"/>
            <a:ext cx="11186809" cy="1118383"/>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dirty="0">
                <a:latin typeface="Fira Sans" panose="020B0503050000020004" pitchFamily="34" charset="0"/>
                <a:ea typeface="Gadugi"/>
              </a:rPr>
              <a:t>From the web platform, you can export a list of all your connections – anyone you or your team has connected with through the platform or had a meeting with - into an .csv file by going to “My Team” then “Export.   ​</a:t>
            </a:r>
          </a:p>
          <a:p>
            <a:pPr defTabSz="676656">
              <a:lnSpc>
                <a:spcPct val="150000"/>
              </a:lnSpc>
              <a:spcBef>
                <a:spcPts val="740"/>
              </a:spcBef>
            </a:pPr>
            <a:r>
              <a:rPr lang="en-US" sz="1400" b="1" dirty="0">
                <a:latin typeface="Fira Sans" panose="020B0503050000020004" pitchFamily="34" charset="0"/>
                <a:ea typeface="Gadugi"/>
              </a:rPr>
              <a:t>Due to GDPR email and/or phone numbers will be shared only for the users who decided to share their contact details.</a:t>
            </a:r>
          </a:p>
        </p:txBody>
      </p:sp>
      <p:pic>
        <p:nvPicPr>
          <p:cNvPr id="7" name="Picture 6">
            <a:extLst>
              <a:ext uri="{FF2B5EF4-FFF2-40B4-BE49-F238E27FC236}">
                <a16:creationId xmlns:a16="http://schemas.microsoft.com/office/drawing/2014/main" id="{50E255AD-D714-CAD4-BD17-0A1E9CA23F40}"/>
              </a:ext>
            </a:extLst>
          </p:cNvPr>
          <p:cNvPicPr>
            <a:picLocks noChangeAspect="1"/>
          </p:cNvPicPr>
          <p:nvPr/>
        </p:nvPicPr>
        <p:blipFill>
          <a:blip r:embed="rId3">
            <a:extLst>
              <a:ext uri="{28A0092B-C50C-407E-A947-70E740481C1C}">
                <a14:useLocalDpi xmlns:a14="http://schemas.microsoft.com/office/drawing/2010/main" val="0"/>
              </a:ext>
            </a:extLst>
          </a:blip>
          <a:srcRect t="41720" b="41720"/>
          <a:stretch/>
        </p:blipFill>
        <p:spPr>
          <a:xfrm>
            <a:off x="0" y="-19860"/>
            <a:ext cx="12192000" cy="1261872"/>
          </a:xfrm>
          <a:prstGeom prst="rect">
            <a:avLst/>
          </a:prstGeom>
        </p:spPr>
      </p:pic>
      <p:sp>
        <p:nvSpPr>
          <p:cNvPr id="3" name="Slide Number Placeholder 2">
            <a:extLst>
              <a:ext uri="{FF2B5EF4-FFF2-40B4-BE49-F238E27FC236}">
                <a16:creationId xmlns:a16="http://schemas.microsoft.com/office/drawing/2014/main" id="{4B143F92-4BCB-A882-04C7-A368B457AB4D}"/>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21</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F18F697-4998-F44C-ECC9-AFC7C2FF09FC}"/>
              </a:ext>
            </a:extLst>
          </p:cNvPr>
          <p:cNvSpPr txBox="1"/>
          <p:nvPr/>
        </p:nvSpPr>
        <p:spPr>
          <a:xfrm>
            <a:off x="583659" y="363596"/>
            <a:ext cx="9213484" cy="707886"/>
          </a:xfrm>
          <a:prstGeom prst="rect">
            <a:avLst/>
          </a:prstGeom>
          <a:noFill/>
        </p:spPr>
        <p:txBody>
          <a:bodyPr wrap="square" lIns="91440" tIns="45720" rIns="91440" bIns="45720" rtlCol="0" anchor="t">
            <a:spAutoFit/>
          </a:bodyPr>
          <a:lstStyle/>
          <a:p>
            <a:r>
              <a:rPr lang="en-US" sz="4000" dirty="0">
                <a:solidFill>
                  <a:srgbClr val="160A34"/>
                </a:solidFill>
                <a:latin typeface="Fira Sans" panose="020B0503050000020004" pitchFamily="34" charset="0"/>
              </a:rPr>
              <a:t>EXPORT TEAM CONTACTS*</a:t>
            </a:r>
            <a:endParaRPr lang="en-US" dirty="0">
              <a:solidFill>
                <a:srgbClr val="160A34"/>
              </a:solidFill>
              <a:latin typeface="Fira Sans" panose="020B0503050000020004" pitchFamily="34" charset="0"/>
            </a:endParaRPr>
          </a:p>
        </p:txBody>
      </p:sp>
      <p:sp>
        <p:nvSpPr>
          <p:cNvPr id="5" name="TextBox 11">
            <a:extLst>
              <a:ext uri="{FF2B5EF4-FFF2-40B4-BE49-F238E27FC236}">
                <a16:creationId xmlns:a16="http://schemas.microsoft.com/office/drawing/2014/main" id="{9F5C8855-45C6-9409-F68E-86852F781B09}"/>
              </a:ext>
            </a:extLst>
          </p:cNvPr>
          <p:cNvSpPr txBox="1"/>
          <p:nvPr/>
        </p:nvSpPr>
        <p:spPr>
          <a:xfrm>
            <a:off x="3633169" y="2476521"/>
            <a:ext cx="1867711" cy="4262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latin typeface="Fira Sans" panose="020B0503050000020004" pitchFamily="34" charset="0"/>
                <a:ea typeface="Gadugi"/>
              </a:rPr>
              <a:t>WEB PLATFORM</a:t>
            </a:r>
            <a:endParaRPr lang="en-US" sz="2800" dirty="0">
              <a:latin typeface="Fira Sans" panose="020B0503050000020004" pitchFamily="34" charset="0"/>
              <a:ea typeface="Gadugi"/>
            </a:endParaRPr>
          </a:p>
        </p:txBody>
      </p:sp>
      <p:sp>
        <p:nvSpPr>
          <p:cNvPr id="8" name="TextBox 7">
            <a:extLst>
              <a:ext uri="{FF2B5EF4-FFF2-40B4-BE49-F238E27FC236}">
                <a16:creationId xmlns:a16="http://schemas.microsoft.com/office/drawing/2014/main" id="{FC16ABBB-EF5C-3466-6870-BD1F5FE7833C}"/>
              </a:ext>
            </a:extLst>
          </p:cNvPr>
          <p:cNvSpPr txBox="1"/>
          <p:nvPr/>
        </p:nvSpPr>
        <p:spPr>
          <a:xfrm>
            <a:off x="9205843" y="2395761"/>
            <a:ext cx="1434830" cy="4262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latin typeface="Fira Sans" panose="020B0503050000020004" pitchFamily="34" charset="0"/>
                <a:ea typeface="Gadugi"/>
              </a:rPr>
              <a:t>MOBILE APP</a:t>
            </a:r>
            <a:endParaRPr lang="en-US" sz="2800" dirty="0">
              <a:latin typeface="Fira Sans" panose="020B0503050000020004" pitchFamily="34" charset="0"/>
              <a:ea typeface="Gadugi"/>
            </a:endParaRPr>
          </a:p>
        </p:txBody>
      </p:sp>
      <p:sp>
        <p:nvSpPr>
          <p:cNvPr id="6" name="TextBox 10">
            <a:extLst>
              <a:ext uri="{FF2B5EF4-FFF2-40B4-BE49-F238E27FC236}">
                <a16:creationId xmlns:a16="http://schemas.microsoft.com/office/drawing/2014/main" id="{2636906A-08CF-B7C3-A532-A48EDAEB269A}"/>
              </a:ext>
            </a:extLst>
          </p:cNvPr>
          <p:cNvSpPr txBox="1"/>
          <p:nvPr/>
        </p:nvSpPr>
        <p:spPr>
          <a:xfrm>
            <a:off x="1745810" y="6360048"/>
            <a:ext cx="8700380" cy="340991"/>
          </a:xfrm>
          <a:prstGeom prst="rect">
            <a:avLst/>
          </a:prstGeom>
          <a:noFill/>
          <a:ln>
            <a:noFill/>
          </a:ln>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1200" dirty="0">
                <a:latin typeface="Fira Sans" panose="020B0503050000020004" pitchFamily="34" charset="0"/>
                <a:ea typeface="Gadugi"/>
              </a:rPr>
              <a:t>NOTE: To download your individual connections report, go to “My Profile”, then “Export”.​    </a:t>
            </a:r>
            <a:endParaRPr lang="en-US" sz="1200" dirty="0">
              <a:latin typeface="Fira Sans" panose="020B0503050000020004" pitchFamily="34" charset="0"/>
              <a:ea typeface="Gadugi" panose="020B0502040204020203" pitchFamily="34" charset="0"/>
            </a:endParaRPr>
          </a:p>
        </p:txBody>
      </p:sp>
      <p:pic>
        <p:nvPicPr>
          <p:cNvPr id="4098" name="Picture 2">
            <a:extLst>
              <a:ext uri="{FF2B5EF4-FFF2-40B4-BE49-F238E27FC236}">
                <a16:creationId xmlns:a16="http://schemas.microsoft.com/office/drawing/2014/main" id="{BAB7DC54-8E77-0EF2-5882-E9F2070DD2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8847" y="2837288"/>
            <a:ext cx="1601826" cy="3503741"/>
          </a:xfrm>
          <a:prstGeom prst="rect">
            <a:avLst/>
          </a:prstGeom>
          <a:noFill/>
          <a:ln w="9525">
            <a:solidFill>
              <a:srgbClr val="1E919B"/>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EF54473-37FF-8551-47C4-B374E07DA3DC}"/>
              </a:ext>
            </a:extLst>
          </p:cNvPr>
          <p:cNvSpPr txBox="1"/>
          <p:nvPr/>
        </p:nvSpPr>
        <p:spPr>
          <a:xfrm>
            <a:off x="657330" y="348389"/>
            <a:ext cx="6310398" cy="707886"/>
          </a:xfrm>
          <a:prstGeom prst="rect">
            <a:avLst/>
          </a:prstGeom>
          <a:solidFill>
            <a:srgbClr val="1E919B"/>
          </a:solidFill>
        </p:spPr>
        <p:txBody>
          <a:bodyPr wrap="square" lIns="91440" tIns="45720" rIns="91440" bIns="45720" rtlCol="0" anchor="t">
            <a:spAutoFit/>
          </a:bodyPr>
          <a:lstStyle/>
          <a:p>
            <a:r>
              <a:rPr lang="en-US" sz="4000" dirty="0">
                <a:solidFill>
                  <a:schemeClr val="bg2"/>
                </a:solidFill>
                <a:latin typeface="Fira Sans" panose="020B0503050000020004" pitchFamily="34" charset="0"/>
              </a:rPr>
              <a:t>EXPORT TEAM CONTACTS</a:t>
            </a:r>
            <a:endParaRPr lang="en-US" dirty="0">
              <a:solidFill>
                <a:schemeClr val="bg2"/>
              </a:solidFill>
              <a:latin typeface="Fira Sans" panose="020B0503050000020004" pitchFamily="34" charset="0"/>
            </a:endParaRPr>
          </a:p>
        </p:txBody>
      </p:sp>
      <p:grpSp>
        <p:nvGrpSpPr>
          <p:cNvPr id="19" name="Group 18">
            <a:extLst>
              <a:ext uri="{FF2B5EF4-FFF2-40B4-BE49-F238E27FC236}">
                <a16:creationId xmlns:a16="http://schemas.microsoft.com/office/drawing/2014/main" id="{FBE72340-15D3-39CF-1BB6-7A5A9CC8713C}"/>
              </a:ext>
            </a:extLst>
          </p:cNvPr>
          <p:cNvGrpSpPr/>
          <p:nvPr/>
        </p:nvGrpSpPr>
        <p:grpSpPr>
          <a:xfrm>
            <a:off x="1703908" y="4495309"/>
            <a:ext cx="498635" cy="498635"/>
            <a:chOff x="4872813" y="2900129"/>
            <a:chExt cx="498635" cy="498635"/>
          </a:xfrm>
        </p:grpSpPr>
        <p:sp>
          <p:nvSpPr>
            <p:cNvPr id="20" name="Oval 19">
              <a:extLst>
                <a:ext uri="{FF2B5EF4-FFF2-40B4-BE49-F238E27FC236}">
                  <a16:creationId xmlns:a16="http://schemas.microsoft.com/office/drawing/2014/main" id="{853478D7-8A37-AC54-72C7-A88CF2FDDF51}"/>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21" name="Graphic 20" descr="Circle with left arrow with solid fill">
              <a:extLst>
                <a:ext uri="{FF2B5EF4-FFF2-40B4-BE49-F238E27FC236}">
                  <a16:creationId xmlns:a16="http://schemas.microsoft.com/office/drawing/2014/main" id="{40D8D22D-7509-01DA-DCE6-896DF69890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4872813" y="2900129"/>
              <a:ext cx="498635" cy="498635"/>
            </a:xfrm>
            <a:prstGeom prst="rect">
              <a:avLst/>
            </a:prstGeom>
          </p:spPr>
        </p:pic>
      </p:grpSp>
      <p:grpSp>
        <p:nvGrpSpPr>
          <p:cNvPr id="15" name="Group 14">
            <a:extLst>
              <a:ext uri="{FF2B5EF4-FFF2-40B4-BE49-F238E27FC236}">
                <a16:creationId xmlns:a16="http://schemas.microsoft.com/office/drawing/2014/main" id="{36E47413-1550-A24D-9431-BB95F3A7055D}"/>
              </a:ext>
            </a:extLst>
          </p:cNvPr>
          <p:cNvGrpSpPr/>
          <p:nvPr/>
        </p:nvGrpSpPr>
        <p:grpSpPr>
          <a:xfrm>
            <a:off x="2410391" y="3362019"/>
            <a:ext cx="498635" cy="498635"/>
            <a:chOff x="4872813" y="2900129"/>
            <a:chExt cx="498635" cy="498635"/>
          </a:xfrm>
        </p:grpSpPr>
        <p:sp>
          <p:nvSpPr>
            <p:cNvPr id="16" name="Oval 15">
              <a:extLst>
                <a:ext uri="{FF2B5EF4-FFF2-40B4-BE49-F238E27FC236}">
                  <a16:creationId xmlns:a16="http://schemas.microsoft.com/office/drawing/2014/main" id="{7A8982D6-8072-71AF-407E-0EA9308D1028}"/>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17" name="Graphic 16" descr="Circle with left arrow with solid fill">
              <a:extLst>
                <a:ext uri="{FF2B5EF4-FFF2-40B4-BE49-F238E27FC236}">
                  <a16:creationId xmlns:a16="http://schemas.microsoft.com/office/drawing/2014/main" id="{34DA0DD8-2F8D-176B-6071-2499D3820A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4872813" y="2900129"/>
              <a:ext cx="498635" cy="498635"/>
            </a:xfrm>
            <a:prstGeom prst="rect">
              <a:avLst/>
            </a:prstGeom>
          </p:spPr>
        </p:pic>
      </p:grpSp>
      <p:sp>
        <p:nvSpPr>
          <p:cNvPr id="14" name="Flowchart: Connector 13">
            <a:extLst>
              <a:ext uri="{FF2B5EF4-FFF2-40B4-BE49-F238E27FC236}">
                <a16:creationId xmlns:a16="http://schemas.microsoft.com/office/drawing/2014/main" id="{D2675162-69AB-016E-01A6-A728E330F598}"/>
              </a:ext>
            </a:extLst>
          </p:cNvPr>
          <p:cNvSpPr/>
          <p:nvPr/>
        </p:nvSpPr>
        <p:spPr>
          <a:xfrm>
            <a:off x="7776490" y="3040867"/>
            <a:ext cx="457199" cy="457199"/>
          </a:xfrm>
          <a:prstGeom prst="flowChartConnector">
            <a:avLst/>
          </a:prstGeom>
          <a:noFill/>
          <a:ln w="28575">
            <a:solidFill>
              <a:srgbClr val="FF2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spTree>
    <p:extLst>
      <p:ext uri="{BB962C8B-B14F-4D97-AF65-F5344CB8AC3E}">
        <p14:creationId xmlns:p14="http://schemas.microsoft.com/office/powerpoint/2010/main" val="2373549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F2B408-C221-9EF1-DBB8-8FB6A1463523}"/>
              </a:ext>
            </a:extLst>
          </p:cNvPr>
          <p:cNvPicPr>
            <a:picLocks noChangeAspect="1"/>
          </p:cNvPicPr>
          <p:nvPr/>
        </p:nvPicPr>
        <p:blipFill>
          <a:blip r:embed="rId2">
            <a:extLst>
              <a:ext uri="{28A0092B-C50C-407E-A947-70E740481C1C}">
                <a14:useLocalDpi xmlns:a14="http://schemas.microsoft.com/office/drawing/2010/main" val="0"/>
              </a:ext>
            </a:extLst>
          </a:blip>
          <a:srcRect t="41720" b="41720"/>
          <a:stretch/>
        </p:blipFill>
        <p:spPr>
          <a:xfrm>
            <a:off x="0" y="-19860"/>
            <a:ext cx="12192000" cy="1261872"/>
          </a:xfrm>
          <a:prstGeom prst="rect">
            <a:avLst/>
          </a:prstGeom>
        </p:spPr>
      </p:pic>
      <p:sp>
        <p:nvSpPr>
          <p:cNvPr id="3" name="Slide Number Placeholder 2">
            <a:extLst>
              <a:ext uri="{FF2B5EF4-FFF2-40B4-BE49-F238E27FC236}">
                <a16:creationId xmlns:a16="http://schemas.microsoft.com/office/drawing/2014/main" id="{E5DF3C40-D8F8-2ADA-28B7-981992EDA703}"/>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3</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51402A6-D04E-9831-6E7A-C42EC361C76E}"/>
              </a:ext>
            </a:extLst>
          </p:cNvPr>
          <p:cNvSpPr txBox="1"/>
          <p:nvPr/>
        </p:nvSpPr>
        <p:spPr>
          <a:xfrm>
            <a:off x="657330" y="348389"/>
            <a:ext cx="5398852" cy="707886"/>
          </a:xfrm>
          <a:prstGeom prst="rect">
            <a:avLst/>
          </a:prstGeom>
          <a:solidFill>
            <a:srgbClr val="1E919B"/>
          </a:solidFill>
        </p:spPr>
        <p:txBody>
          <a:bodyPr wrap="square" lIns="91440" tIns="45720" rIns="91440" bIns="45720" rtlCol="0" anchor="t">
            <a:spAutoFit/>
          </a:bodyPr>
          <a:lstStyle/>
          <a:p>
            <a:r>
              <a:rPr lang="en-US" sz="4000" dirty="0">
                <a:solidFill>
                  <a:schemeClr val="bg2"/>
                </a:solidFill>
                <a:latin typeface="Fira Sans" panose="020B0503050000020004" pitchFamily="34" charset="0"/>
              </a:rPr>
              <a:t>LOGIN</a:t>
            </a:r>
            <a:endParaRPr lang="en-US" dirty="0">
              <a:solidFill>
                <a:schemeClr val="bg2"/>
              </a:solidFill>
              <a:latin typeface="Fira Sans" panose="020B0503050000020004" pitchFamily="34" charset="0"/>
            </a:endParaRPr>
          </a:p>
        </p:txBody>
      </p:sp>
      <p:sp>
        <p:nvSpPr>
          <p:cNvPr id="6" name="TextBox 11">
            <a:extLst>
              <a:ext uri="{FF2B5EF4-FFF2-40B4-BE49-F238E27FC236}">
                <a16:creationId xmlns:a16="http://schemas.microsoft.com/office/drawing/2014/main" id="{E10183E1-D66B-43E8-8FE3-BFE613589271}"/>
              </a:ext>
            </a:extLst>
          </p:cNvPr>
          <p:cNvSpPr txBox="1"/>
          <p:nvPr/>
        </p:nvSpPr>
        <p:spPr>
          <a:xfrm>
            <a:off x="583659" y="1382441"/>
            <a:ext cx="11472559" cy="157729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latin typeface="Fira Sans" panose="020B0503050000020004" pitchFamily="34" charset="0"/>
                <a:ea typeface="Gadugi"/>
              </a:rPr>
              <a:t>WEB PLATFORM</a:t>
            </a:r>
          </a:p>
          <a:p>
            <a:pPr defTabSz="676656">
              <a:lnSpc>
                <a:spcPct val="150000"/>
              </a:lnSpc>
              <a:spcBef>
                <a:spcPts val="740"/>
              </a:spcBef>
            </a:pPr>
            <a:r>
              <a:rPr lang="en-US" sz="1400" kern="1200" dirty="0">
                <a:latin typeface="Fira Sans" panose="020B0503050000020004" pitchFamily="34" charset="0"/>
                <a:ea typeface="Gadugi"/>
              </a:rPr>
              <a:t>Navigate to the </a:t>
            </a:r>
            <a:r>
              <a:rPr lang="en-US" sz="1400" dirty="0">
                <a:latin typeface="Fira Sans" panose="020B0503050000020004" pitchFamily="34" charset="0"/>
                <a:ea typeface="Gadugi"/>
                <a:hlinkClick r:id="rId3"/>
              </a:rPr>
              <a:t>web platform</a:t>
            </a:r>
            <a:r>
              <a:rPr lang="en-US" sz="1400" dirty="0">
                <a:latin typeface="Fira Sans" panose="020B0503050000020004" pitchFamily="34" charset="0"/>
                <a:ea typeface="Gadugi"/>
              </a:rPr>
              <a:t> a</a:t>
            </a:r>
            <a:r>
              <a:rPr lang="en-US" sz="1400" kern="1200" dirty="0">
                <a:latin typeface="Fira Sans" panose="020B0503050000020004" pitchFamily="34" charset="0"/>
                <a:ea typeface="Gadugi"/>
              </a:rPr>
              <a:t>nd click “</a:t>
            </a:r>
            <a:r>
              <a:rPr lang="en-US" sz="1400" b="1" kern="1200" dirty="0">
                <a:latin typeface="Fira Sans" panose="020B0503050000020004" pitchFamily="34" charset="0"/>
                <a:ea typeface="Gadugi"/>
              </a:rPr>
              <a:t>Login</a:t>
            </a:r>
            <a:r>
              <a:rPr lang="en-US" sz="1400" kern="1200" dirty="0">
                <a:latin typeface="Fira Sans" panose="020B0503050000020004" pitchFamily="34" charset="0"/>
                <a:ea typeface="Gadugi"/>
              </a:rPr>
              <a:t>” to access. </a:t>
            </a:r>
            <a:r>
              <a:rPr lang="en-US" sz="1400" dirty="0">
                <a:latin typeface="Fira Sans" panose="020B0503050000020004" pitchFamily="34" charset="0"/>
                <a:ea typeface="Gadugi"/>
              </a:rPr>
              <a:t>Your registration ID was provided to you when you initially registered for the event.  If</a:t>
            </a:r>
            <a:r>
              <a:rPr lang="en-US" sz="1400" kern="1200" dirty="0">
                <a:latin typeface="Fira Sans" panose="020B0503050000020004" pitchFamily="34" charset="0"/>
                <a:ea typeface="Gadugi"/>
              </a:rPr>
              <a:t> you have already logged in via the mobile app, you will just need your email address and password to access the web platform. </a:t>
            </a:r>
            <a:r>
              <a:rPr lang="en-US" sz="1400" dirty="0">
                <a:latin typeface="Fira Sans" panose="020B0503050000020004" pitchFamily="34" charset="0"/>
                <a:ea typeface="Gadugi"/>
              </a:rPr>
              <a:t> </a:t>
            </a:r>
            <a:endParaRPr lang="en-US" sz="1400" kern="1200" dirty="0">
              <a:latin typeface="Fira Sans" panose="020B0503050000020004" pitchFamily="34" charset="0"/>
              <a:ea typeface="Gadugi"/>
            </a:endParaRPr>
          </a:p>
          <a:p>
            <a:pPr marL="0" indent="0" defTabSz="676656">
              <a:lnSpc>
                <a:spcPct val="150000"/>
              </a:lnSpc>
              <a:spcBef>
                <a:spcPts val="740"/>
              </a:spcBef>
              <a:buNone/>
            </a:pPr>
            <a:r>
              <a:rPr lang="en-US" sz="1400" b="1" kern="1200" dirty="0">
                <a:latin typeface="Fira Sans" panose="020B0503050000020004" pitchFamily="34" charset="0"/>
                <a:ea typeface="Gadugi"/>
              </a:rPr>
              <a:t>To reset your password, click "Request a reminder" on the login page. </a:t>
            </a:r>
            <a:endParaRPr lang="en-US" sz="1400" dirty="0">
              <a:latin typeface="Fira Sans" panose="020B0503050000020004" pitchFamily="34" charset="0"/>
              <a:ea typeface="Gadugi" panose="020B0502040204020203" pitchFamily="34" charset="0"/>
            </a:endParaRPr>
          </a:p>
        </p:txBody>
      </p:sp>
      <p:pic>
        <p:nvPicPr>
          <p:cNvPr id="16" name="Graphic 15" descr="Badge 1 with solid fill">
            <a:extLst>
              <a:ext uri="{FF2B5EF4-FFF2-40B4-BE49-F238E27FC236}">
                <a16:creationId xmlns:a16="http://schemas.microsoft.com/office/drawing/2014/main" id="{E61842F4-731A-6DD1-A389-626709398B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5053" y="2891152"/>
            <a:ext cx="914400" cy="914400"/>
          </a:xfrm>
          <a:prstGeom prst="rect">
            <a:avLst/>
          </a:prstGeom>
        </p:spPr>
      </p:pic>
      <p:pic>
        <p:nvPicPr>
          <p:cNvPr id="14" name="Graphic 13" descr="Badge 3 with solid fill">
            <a:extLst>
              <a:ext uri="{FF2B5EF4-FFF2-40B4-BE49-F238E27FC236}">
                <a16:creationId xmlns:a16="http://schemas.microsoft.com/office/drawing/2014/main" id="{9F383420-DFF4-EC8B-28C0-9557D3726A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53400" y="2891152"/>
            <a:ext cx="914400" cy="914400"/>
          </a:xfrm>
          <a:prstGeom prst="rect">
            <a:avLst/>
          </a:prstGeom>
        </p:spPr>
      </p:pic>
      <p:pic>
        <p:nvPicPr>
          <p:cNvPr id="15" name="Graphic 14" descr="Badge with solid fill">
            <a:extLst>
              <a:ext uri="{FF2B5EF4-FFF2-40B4-BE49-F238E27FC236}">
                <a16:creationId xmlns:a16="http://schemas.microsoft.com/office/drawing/2014/main" id="{CF0156ED-8142-36A7-AF2D-FD9BCF3604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10756" y="2891152"/>
            <a:ext cx="914400" cy="914400"/>
          </a:xfrm>
          <a:prstGeom prst="rect">
            <a:avLst/>
          </a:prstGeom>
        </p:spPr>
      </p:pic>
      <p:pic>
        <p:nvPicPr>
          <p:cNvPr id="1026" name="Picture 2">
            <a:extLst>
              <a:ext uri="{FF2B5EF4-FFF2-40B4-BE49-F238E27FC236}">
                <a16:creationId xmlns:a16="http://schemas.microsoft.com/office/drawing/2014/main" id="{EB05A7AF-D4C7-B5F0-9555-3D99B4AB82D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5148" r="2409"/>
          <a:stretch>
            <a:fillRect/>
          </a:stretch>
        </p:blipFill>
        <p:spPr bwMode="auto">
          <a:xfrm>
            <a:off x="1122338" y="3100161"/>
            <a:ext cx="1909678" cy="360991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1E6BD8D-DE7D-A62A-468E-0BE1EB6C5A7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3618" b="53159"/>
          <a:stretch>
            <a:fillRect/>
          </a:stretch>
        </p:blipFill>
        <p:spPr bwMode="auto">
          <a:xfrm>
            <a:off x="5025156" y="3348352"/>
            <a:ext cx="2978531" cy="2927350"/>
          </a:xfrm>
          <a:prstGeom prst="rect">
            <a:avLst/>
          </a:prstGeom>
          <a:noFill/>
          <a:ln>
            <a:solidFill>
              <a:srgbClr val="1E919B"/>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6AEEC8C-3CC6-538A-1609-36C4029FBD8A}"/>
              </a:ext>
            </a:extLst>
          </p:cNvPr>
          <p:cNvPicPr>
            <a:picLocks noChangeAspect="1"/>
          </p:cNvPicPr>
          <p:nvPr/>
        </p:nvPicPr>
        <p:blipFill>
          <a:blip r:embed="rId12"/>
          <a:srcRect r="-827" b="46800"/>
          <a:stretch>
            <a:fillRect/>
          </a:stretch>
        </p:blipFill>
        <p:spPr>
          <a:xfrm>
            <a:off x="9067800" y="3258562"/>
            <a:ext cx="2551829" cy="2927350"/>
          </a:xfrm>
          <a:prstGeom prst="rect">
            <a:avLst/>
          </a:prstGeom>
          <a:ln>
            <a:solidFill>
              <a:srgbClr val="1E919B"/>
            </a:solidFill>
          </a:ln>
        </p:spPr>
      </p:pic>
    </p:spTree>
    <p:extLst>
      <p:ext uri="{BB962C8B-B14F-4D97-AF65-F5344CB8AC3E}">
        <p14:creationId xmlns:p14="http://schemas.microsoft.com/office/powerpoint/2010/main" val="543009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35AB9-C939-53BA-D557-34191E57093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5265FAC-C4D7-109D-8E6E-EA3BAF8C098C}"/>
              </a:ext>
            </a:extLst>
          </p:cNvPr>
          <p:cNvPicPr>
            <a:picLocks noChangeAspect="1"/>
          </p:cNvPicPr>
          <p:nvPr/>
        </p:nvPicPr>
        <p:blipFill>
          <a:blip r:embed="rId2">
            <a:extLst>
              <a:ext uri="{28A0092B-C50C-407E-A947-70E740481C1C}">
                <a14:useLocalDpi xmlns:a14="http://schemas.microsoft.com/office/drawing/2010/main" val="0"/>
              </a:ext>
            </a:extLst>
          </a:blip>
          <a:srcRect t="41720" b="41720"/>
          <a:stretch/>
        </p:blipFill>
        <p:spPr>
          <a:xfrm>
            <a:off x="0" y="-19860"/>
            <a:ext cx="12192000" cy="1261872"/>
          </a:xfrm>
          <a:prstGeom prst="rect">
            <a:avLst/>
          </a:prstGeom>
        </p:spPr>
      </p:pic>
      <p:sp>
        <p:nvSpPr>
          <p:cNvPr id="3" name="Slide Number Placeholder 2">
            <a:extLst>
              <a:ext uri="{FF2B5EF4-FFF2-40B4-BE49-F238E27FC236}">
                <a16:creationId xmlns:a16="http://schemas.microsoft.com/office/drawing/2014/main" id="{1F61AB56-B125-9A04-E442-F7577FE473DD}"/>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4</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CF3FE6A-7495-5B72-3B08-809FEE09AA1C}"/>
              </a:ext>
            </a:extLst>
          </p:cNvPr>
          <p:cNvSpPr txBox="1"/>
          <p:nvPr/>
        </p:nvSpPr>
        <p:spPr>
          <a:xfrm>
            <a:off x="583659" y="363596"/>
            <a:ext cx="5398852" cy="707886"/>
          </a:xfrm>
          <a:prstGeom prst="rect">
            <a:avLst/>
          </a:prstGeom>
          <a:noFill/>
        </p:spPr>
        <p:txBody>
          <a:bodyPr wrap="square" lIns="91440" tIns="45720" rIns="91440" bIns="45720" rtlCol="0" anchor="t">
            <a:spAutoFit/>
          </a:bodyPr>
          <a:lstStyle/>
          <a:p>
            <a:r>
              <a:rPr lang="en-US" sz="4000" dirty="0">
                <a:solidFill>
                  <a:srgbClr val="160A34"/>
                </a:solidFill>
                <a:latin typeface="Fira Sans" panose="020B0503050000020004" pitchFamily="34" charset="0"/>
              </a:rPr>
              <a:t>LOGIN</a:t>
            </a:r>
            <a:endParaRPr lang="en-US" dirty="0">
              <a:solidFill>
                <a:srgbClr val="160A34"/>
              </a:solidFill>
              <a:latin typeface="Fira Sans" panose="020B0503050000020004" pitchFamily="34" charset="0"/>
            </a:endParaRPr>
          </a:p>
        </p:txBody>
      </p:sp>
      <p:sp>
        <p:nvSpPr>
          <p:cNvPr id="6" name="TextBox 11">
            <a:extLst>
              <a:ext uri="{FF2B5EF4-FFF2-40B4-BE49-F238E27FC236}">
                <a16:creationId xmlns:a16="http://schemas.microsoft.com/office/drawing/2014/main" id="{D3999CEC-F080-D8FA-90FE-24F1D36CD8F5}"/>
              </a:ext>
            </a:extLst>
          </p:cNvPr>
          <p:cNvSpPr txBox="1"/>
          <p:nvPr/>
        </p:nvSpPr>
        <p:spPr>
          <a:xfrm>
            <a:off x="583659" y="1382441"/>
            <a:ext cx="11472559" cy="1577483"/>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latin typeface="Fira Sans" panose="020B0503050000020004" pitchFamily="34" charset="0"/>
                <a:ea typeface="Gadugi"/>
              </a:rPr>
              <a:t>MOBILE APP</a:t>
            </a:r>
          </a:p>
          <a:p>
            <a:pPr defTabSz="676656">
              <a:lnSpc>
                <a:spcPct val="150000"/>
              </a:lnSpc>
              <a:spcBef>
                <a:spcPts val="740"/>
              </a:spcBef>
            </a:pPr>
            <a:r>
              <a:rPr lang="en-US" sz="1400" kern="1200" dirty="0">
                <a:latin typeface="Fira Sans" panose="020B0503050000020004" pitchFamily="34" charset="0"/>
                <a:ea typeface="Gadugi"/>
              </a:rPr>
              <a:t>Download the mobile app from your app store, then click “</a:t>
            </a:r>
            <a:r>
              <a:rPr lang="en-US" sz="1400" b="1" kern="1200" dirty="0">
                <a:latin typeface="Fira Sans" panose="020B0503050000020004" pitchFamily="34" charset="0"/>
                <a:ea typeface="Gadugi"/>
              </a:rPr>
              <a:t>Login</a:t>
            </a:r>
            <a:r>
              <a:rPr lang="en-US" sz="1400" kern="1200" dirty="0">
                <a:latin typeface="Fira Sans" panose="020B0503050000020004" pitchFamily="34" charset="0"/>
                <a:ea typeface="Gadugi"/>
              </a:rPr>
              <a:t>” to access. Your </a:t>
            </a:r>
            <a:r>
              <a:rPr lang="en-US" sz="1400" dirty="0">
                <a:latin typeface="Fira Sans" panose="020B0503050000020004" pitchFamily="34" charset="0"/>
                <a:ea typeface="Gadugi"/>
              </a:rPr>
              <a:t>registration</a:t>
            </a:r>
            <a:r>
              <a:rPr lang="en-US" sz="1400" kern="1200" dirty="0">
                <a:latin typeface="Fira Sans" panose="020B0503050000020004" pitchFamily="34" charset="0"/>
                <a:ea typeface="Gadugi"/>
              </a:rPr>
              <a:t> ID was provided to you when you initially registered for the event. If you have already logged in via the web, you will just need your email address and password to access the app.  ​</a:t>
            </a:r>
          </a:p>
          <a:p>
            <a:pPr defTabSz="676656">
              <a:lnSpc>
                <a:spcPct val="150000"/>
              </a:lnSpc>
              <a:spcBef>
                <a:spcPts val="740"/>
              </a:spcBef>
            </a:pPr>
            <a:r>
              <a:rPr lang="en-US" sz="1400" b="1" kern="1200" dirty="0">
                <a:latin typeface="Fira Sans" panose="020B0503050000020004" pitchFamily="34" charset="0"/>
                <a:ea typeface="Gadugi"/>
              </a:rPr>
              <a:t>To reset your password, click "Request a reminder" on the login page. </a:t>
            </a:r>
            <a:endParaRPr lang="en-US" sz="1200" b="1" dirty="0">
              <a:latin typeface="Fira Sans" panose="020B0503050000020004" pitchFamily="34" charset="0"/>
              <a:ea typeface="Gadugi" panose="020B0502040204020203" pitchFamily="34" charset="0"/>
            </a:endParaRPr>
          </a:p>
        </p:txBody>
      </p:sp>
      <p:pic>
        <p:nvPicPr>
          <p:cNvPr id="16" name="Graphic 15" descr="Badge 1 with solid fill">
            <a:extLst>
              <a:ext uri="{FF2B5EF4-FFF2-40B4-BE49-F238E27FC236}">
                <a16:creationId xmlns:a16="http://schemas.microsoft.com/office/drawing/2014/main" id="{56B03323-7021-B3F0-45ED-45E12C6535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5053" y="2891152"/>
            <a:ext cx="914400" cy="914400"/>
          </a:xfrm>
          <a:prstGeom prst="rect">
            <a:avLst/>
          </a:prstGeom>
        </p:spPr>
      </p:pic>
      <p:pic>
        <p:nvPicPr>
          <p:cNvPr id="14" name="Graphic 13" descr="Badge 3 with solid fill">
            <a:extLst>
              <a:ext uri="{FF2B5EF4-FFF2-40B4-BE49-F238E27FC236}">
                <a16:creationId xmlns:a16="http://schemas.microsoft.com/office/drawing/2014/main" id="{53255737-98C5-BCC4-3741-ED9281B058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53400" y="2891152"/>
            <a:ext cx="914400" cy="914400"/>
          </a:xfrm>
          <a:prstGeom prst="rect">
            <a:avLst/>
          </a:prstGeom>
        </p:spPr>
      </p:pic>
      <p:pic>
        <p:nvPicPr>
          <p:cNvPr id="15" name="Graphic 14" descr="Badge with solid fill">
            <a:extLst>
              <a:ext uri="{FF2B5EF4-FFF2-40B4-BE49-F238E27FC236}">
                <a16:creationId xmlns:a16="http://schemas.microsoft.com/office/drawing/2014/main" id="{1C3BF6BB-D289-D3F9-F454-E5C20D0CAF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10756" y="2891152"/>
            <a:ext cx="914400" cy="914400"/>
          </a:xfrm>
          <a:prstGeom prst="rect">
            <a:avLst/>
          </a:prstGeom>
        </p:spPr>
      </p:pic>
      <p:sp>
        <p:nvSpPr>
          <p:cNvPr id="2" name="TextBox 1">
            <a:extLst>
              <a:ext uri="{FF2B5EF4-FFF2-40B4-BE49-F238E27FC236}">
                <a16:creationId xmlns:a16="http://schemas.microsoft.com/office/drawing/2014/main" id="{F6E37DCC-BDBE-0F18-5F04-A7C2FD5B53ED}"/>
              </a:ext>
            </a:extLst>
          </p:cNvPr>
          <p:cNvSpPr txBox="1"/>
          <p:nvPr/>
        </p:nvSpPr>
        <p:spPr>
          <a:xfrm>
            <a:off x="657330" y="348389"/>
            <a:ext cx="5398852" cy="707886"/>
          </a:xfrm>
          <a:prstGeom prst="rect">
            <a:avLst/>
          </a:prstGeom>
          <a:solidFill>
            <a:srgbClr val="1E919B"/>
          </a:solidFill>
        </p:spPr>
        <p:txBody>
          <a:bodyPr wrap="square" lIns="91440" tIns="45720" rIns="91440" bIns="45720" rtlCol="0" anchor="t">
            <a:spAutoFit/>
          </a:bodyPr>
          <a:lstStyle/>
          <a:p>
            <a:r>
              <a:rPr lang="en-US" sz="4000" dirty="0">
                <a:solidFill>
                  <a:schemeClr val="bg2"/>
                </a:solidFill>
                <a:latin typeface="Fira Sans" panose="020B0503050000020004" pitchFamily="34" charset="0"/>
              </a:rPr>
              <a:t>LOGIN</a:t>
            </a:r>
            <a:endParaRPr lang="en-US" dirty="0">
              <a:solidFill>
                <a:schemeClr val="bg2"/>
              </a:solidFill>
              <a:latin typeface="Fira Sans" panose="020B0503050000020004" pitchFamily="34" charset="0"/>
            </a:endParaRPr>
          </a:p>
        </p:txBody>
      </p:sp>
      <p:pic>
        <p:nvPicPr>
          <p:cNvPr id="10" name="Picture 4">
            <a:extLst>
              <a:ext uri="{FF2B5EF4-FFF2-40B4-BE49-F238E27FC236}">
                <a16:creationId xmlns:a16="http://schemas.microsoft.com/office/drawing/2014/main" id="{8E3A7F5F-EFB9-0E86-1CC0-7E23950843D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3618" b="53159"/>
          <a:stretch>
            <a:fillRect/>
          </a:stretch>
        </p:blipFill>
        <p:spPr bwMode="auto">
          <a:xfrm>
            <a:off x="1057369" y="3145389"/>
            <a:ext cx="2978531" cy="2927350"/>
          </a:xfrm>
          <a:prstGeom prst="rect">
            <a:avLst/>
          </a:prstGeom>
          <a:noFill/>
          <a:ln>
            <a:solidFill>
              <a:srgbClr val="1E919B"/>
            </a:solidFill>
          </a:ln>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6189B722-7657-4AEC-8C9E-56914F3AAB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47201"/>
          <a:stretch>
            <a:fillRect/>
          </a:stretch>
        </p:blipFill>
        <p:spPr bwMode="auto">
          <a:xfrm>
            <a:off x="5006300" y="3209136"/>
            <a:ext cx="2567184" cy="2946938"/>
          </a:xfrm>
          <a:prstGeom prst="rect">
            <a:avLst/>
          </a:prstGeom>
          <a:noFill/>
          <a:ln>
            <a:solidFill>
              <a:srgbClr val="1E919B"/>
            </a:solidFill>
          </a:ln>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6D4F5CA-66F1-89A4-4AE0-69F3A054360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 r="-272" b="46667"/>
          <a:stretch>
            <a:fillRect/>
          </a:stretch>
        </p:blipFill>
        <p:spPr bwMode="auto">
          <a:xfrm>
            <a:off x="9067800" y="3209136"/>
            <a:ext cx="2531447" cy="2927350"/>
          </a:xfrm>
          <a:prstGeom prst="rect">
            <a:avLst/>
          </a:prstGeom>
          <a:noFill/>
          <a:ln>
            <a:solidFill>
              <a:srgbClr val="1E919B"/>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859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EED81-0298-647C-9110-75237B222EC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757537B-D26F-B125-C73B-675BE346366F}"/>
              </a:ext>
            </a:extLst>
          </p:cNvPr>
          <p:cNvPicPr>
            <a:picLocks noChangeAspect="1"/>
          </p:cNvPicPr>
          <p:nvPr/>
        </p:nvPicPr>
        <p:blipFill>
          <a:blip r:embed="rId2">
            <a:extLst>
              <a:ext uri="{28A0092B-C50C-407E-A947-70E740481C1C}">
                <a14:useLocalDpi xmlns:a14="http://schemas.microsoft.com/office/drawing/2010/main" val="0"/>
              </a:ext>
            </a:extLst>
          </a:blip>
          <a:srcRect t="41720" b="41720"/>
          <a:stretch/>
        </p:blipFill>
        <p:spPr>
          <a:xfrm>
            <a:off x="0" y="-19860"/>
            <a:ext cx="12192000" cy="1261872"/>
          </a:xfrm>
          <a:prstGeom prst="rect">
            <a:avLst/>
          </a:prstGeom>
        </p:spPr>
      </p:pic>
      <p:sp>
        <p:nvSpPr>
          <p:cNvPr id="3" name="Slide Number Placeholder 2">
            <a:extLst>
              <a:ext uri="{FF2B5EF4-FFF2-40B4-BE49-F238E27FC236}">
                <a16:creationId xmlns:a16="http://schemas.microsoft.com/office/drawing/2014/main" id="{3E86DF88-8632-115C-C56E-48D201BC5166}"/>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5</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BD9ADA03-260F-BC44-4ED4-80442522275C}"/>
              </a:ext>
            </a:extLst>
          </p:cNvPr>
          <p:cNvSpPr txBox="1"/>
          <p:nvPr/>
        </p:nvSpPr>
        <p:spPr>
          <a:xfrm>
            <a:off x="583659" y="363596"/>
            <a:ext cx="5398852" cy="707886"/>
          </a:xfrm>
          <a:prstGeom prst="rect">
            <a:avLst/>
          </a:prstGeom>
          <a:noFill/>
        </p:spPr>
        <p:txBody>
          <a:bodyPr wrap="square" lIns="91440" tIns="45720" rIns="91440" bIns="45720" rtlCol="0" anchor="t">
            <a:spAutoFit/>
          </a:bodyPr>
          <a:lstStyle/>
          <a:p>
            <a:r>
              <a:rPr lang="en-US" sz="4000" dirty="0">
                <a:solidFill>
                  <a:srgbClr val="160A34"/>
                </a:solidFill>
                <a:latin typeface="Fira Sans" panose="020B0503050000020004" pitchFamily="34" charset="0"/>
              </a:rPr>
              <a:t>ONBOARDING</a:t>
            </a:r>
            <a:endParaRPr lang="en-US" dirty="0">
              <a:solidFill>
                <a:srgbClr val="160A34"/>
              </a:solidFill>
              <a:latin typeface="Fira Sans" panose="020B0503050000020004" pitchFamily="34" charset="0"/>
            </a:endParaRPr>
          </a:p>
        </p:txBody>
      </p:sp>
      <p:sp>
        <p:nvSpPr>
          <p:cNvPr id="6" name="TextBox 11">
            <a:extLst>
              <a:ext uri="{FF2B5EF4-FFF2-40B4-BE49-F238E27FC236}">
                <a16:creationId xmlns:a16="http://schemas.microsoft.com/office/drawing/2014/main" id="{9EE5BBB4-4E0F-B0D4-1B04-752DA1A83891}"/>
              </a:ext>
            </a:extLst>
          </p:cNvPr>
          <p:cNvSpPr txBox="1"/>
          <p:nvPr/>
        </p:nvSpPr>
        <p:spPr>
          <a:xfrm>
            <a:off x="583659" y="1382441"/>
            <a:ext cx="11472559" cy="102861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dirty="0">
                <a:latin typeface="Fira Sans" panose="020B0503050000020004" pitchFamily="34" charset="0"/>
                <a:ea typeface="Gadugi"/>
              </a:rPr>
              <a:t>During onboarding, you’ll be asked to confirm your registration information.  This information will help recommend profiles to meet with. ​ You will also be asked to confirm how you’d like your contact information to appear in the platform. </a:t>
            </a:r>
            <a:r>
              <a:rPr lang="en-US" sz="1400" b="1" dirty="0">
                <a:latin typeface="Fira Sans" panose="020B0503050000020004" pitchFamily="34" charset="0"/>
                <a:ea typeface="Gadugi"/>
              </a:rPr>
              <a:t>The platform will default to "Connections Only". </a:t>
            </a:r>
          </a:p>
        </p:txBody>
      </p:sp>
      <p:grpSp>
        <p:nvGrpSpPr>
          <p:cNvPr id="5" name="Group 4">
            <a:extLst>
              <a:ext uri="{FF2B5EF4-FFF2-40B4-BE49-F238E27FC236}">
                <a16:creationId xmlns:a16="http://schemas.microsoft.com/office/drawing/2014/main" id="{C4896B0B-472C-A8FC-6CDD-468972A66DD6}"/>
              </a:ext>
            </a:extLst>
          </p:cNvPr>
          <p:cNvGrpSpPr/>
          <p:nvPr/>
        </p:nvGrpSpPr>
        <p:grpSpPr>
          <a:xfrm>
            <a:off x="8775725" y="2650788"/>
            <a:ext cx="3038273" cy="2889479"/>
            <a:chOff x="8853546" y="2719602"/>
            <a:chExt cx="3038273" cy="2889479"/>
          </a:xfrm>
        </p:grpSpPr>
        <p:sp>
          <p:nvSpPr>
            <p:cNvPr id="8" name="TextBox 12">
              <a:extLst>
                <a:ext uri="{FF2B5EF4-FFF2-40B4-BE49-F238E27FC236}">
                  <a16:creationId xmlns:a16="http://schemas.microsoft.com/office/drawing/2014/main" id="{C7C7C0F9-4D26-7D1D-14CD-347771FEF0E4}"/>
                </a:ext>
              </a:extLst>
            </p:cNvPr>
            <p:cNvSpPr txBox="1"/>
            <p:nvPr/>
          </p:nvSpPr>
          <p:spPr>
            <a:xfrm>
              <a:off x="8853546" y="3127134"/>
              <a:ext cx="2994098" cy="2481947"/>
            </a:xfrm>
            <a:prstGeom prst="rect">
              <a:avLst/>
            </a:prstGeom>
            <a:noFill/>
            <a:ln>
              <a:solidFill>
                <a:schemeClr val="tx1"/>
              </a:solidFill>
              <a:extLst>
                <a:ext uri="{C807C97D-BFC1-408E-A445-0C87EB9F89A2}">
                  <ask:lineSketchStyleProps xmlns:ask="http://schemas.microsoft.com/office/drawing/2018/sketchyshapes" sd="1219033472">
                    <a:custGeom>
                      <a:avLst/>
                      <a:gdLst>
                        <a:gd name="connsiteX0" fmla="*/ 0 w 3099353"/>
                        <a:gd name="connsiteY0" fmla="*/ 0 h 3293209"/>
                        <a:gd name="connsiteX1" fmla="*/ 423578 w 3099353"/>
                        <a:gd name="connsiteY1" fmla="*/ 0 h 3293209"/>
                        <a:gd name="connsiteX2" fmla="*/ 1002124 w 3099353"/>
                        <a:gd name="connsiteY2" fmla="*/ 0 h 3293209"/>
                        <a:gd name="connsiteX3" fmla="*/ 1549677 w 3099353"/>
                        <a:gd name="connsiteY3" fmla="*/ 0 h 3293209"/>
                        <a:gd name="connsiteX4" fmla="*/ 1973255 w 3099353"/>
                        <a:gd name="connsiteY4" fmla="*/ 0 h 3293209"/>
                        <a:gd name="connsiteX5" fmla="*/ 2458820 w 3099353"/>
                        <a:gd name="connsiteY5" fmla="*/ 0 h 3293209"/>
                        <a:gd name="connsiteX6" fmla="*/ 3099353 w 3099353"/>
                        <a:gd name="connsiteY6" fmla="*/ 0 h 3293209"/>
                        <a:gd name="connsiteX7" fmla="*/ 3099353 w 3099353"/>
                        <a:gd name="connsiteY7" fmla="*/ 548868 h 3293209"/>
                        <a:gd name="connsiteX8" fmla="*/ 3099353 w 3099353"/>
                        <a:gd name="connsiteY8" fmla="*/ 1031872 h 3293209"/>
                        <a:gd name="connsiteX9" fmla="*/ 3099353 w 3099353"/>
                        <a:gd name="connsiteY9" fmla="*/ 1481944 h 3293209"/>
                        <a:gd name="connsiteX10" fmla="*/ 3099353 w 3099353"/>
                        <a:gd name="connsiteY10" fmla="*/ 1964948 h 3293209"/>
                        <a:gd name="connsiteX11" fmla="*/ 3099353 w 3099353"/>
                        <a:gd name="connsiteY11" fmla="*/ 2546748 h 3293209"/>
                        <a:gd name="connsiteX12" fmla="*/ 3099353 w 3099353"/>
                        <a:gd name="connsiteY12" fmla="*/ 3293209 h 3293209"/>
                        <a:gd name="connsiteX13" fmla="*/ 2675775 w 3099353"/>
                        <a:gd name="connsiteY13" fmla="*/ 3293209 h 3293209"/>
                        <a:gd name="connsiteX14" fmla="*/ 2252197 w 3099353"/>
                        <a:gd name="connsiteY14" fmla="*/ 3293209 h 3293209"/>
                        <a:gd name="connsiteX15" fmla="*/ 1704644 w 3099353"/>
                        <a:gd name="connsiteY15" fmla="*/ 3293209 h 3293209"/>
                        <a:gd name="connsiteX16" fmla="*/ 1281066 w 3099353"/>
                        <a:gd name="connsiteY16" fmla="*/ 3293209 h 3293209"/>
                        <a:gd name="connsiteX17" fmla="*/ 764507 w 3099353"/>
                        <a:gd name="connsiteY17" fmla="*/ 3293209 h 3293209"/>
                        <a:gd name="connsiteX18" fmla="*/ 0 w 3099353"/>
                        <a:gd name="connsiteY18" fmla="*/ 3293209 h 3293209"/>
                        <a:gd name="connsiteX19" fmla="*/ 0 w 3099353"/>
                        <a:gd name="connsiteY19" fmla="*/ 2744341 h 3293209"/>
                        <a:gd name="connsiteX20" fmla="*/ 0 w 3099353"/>
                        <a:gd name="connsiteY20" fmla="*/ 2195473 h 3293209"/>
                        <a:gd name="connsiteX21" fmla="*/ 0 w 3099353"/>
                        <a:gd name="connsiteY21" fmla="*/ 1580740 h 3293209"/>
                        <a:gd name="connsiteX22" fmla="*/ 0 w 3099353"/>
                        <a:gd name="connsiteY22" fmla="*/ 1064804 h 3293209"/>
                        <a:gd name="connsiteX23" fmla="*/ 0 w 3099353"/>
                        <a:gd name="connsiteY23" fmla="*/ 548868 h 3293209"/>
                        <a:gd name="connsiteX24" fmla="*/ 0 w 3099353"/>
                        <a:gd name="connsiteY24" fmla="*/ 0 h 329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99353" h="3293209" fill="none" extrusionOk="0">
                          <a:moveTo>
                            <a:pt x="0" y="0"/>
                          </a:moveTo>
                          <a:cubicBezTo>
                            <a:pt x="147136" y="-43371"/>
                            <a:pt x="267536" y="7571"/>
                            <a:pt x="423578" y="0"/>
                          </a:cubicBezTo>
                          <a:cubicBezTo>
                            <a:pt x="579620" y="-7571"/>
                            <a:pt x="821952" y="43879"/>
                            <a:pt x="1002124" y="0"/>
                          </a:cubicBezTo>
                          <a:cubicBezTo>
                            <a:pt x="1182296" y="-43879"/>
                            <a:pt x="1377283" y="50142"/>
                            <a:pt x="1549677" y="0"/>
                          </a:cubicBezTo>
                          <a:cubicBezTo>
                            <a:pt x="1722071" y="-50142"/>
                            <a:pt x="1833193" y="18044"/>
                            <a:pt x="1973255" y="0"/>
                          </a:cubicBezTo>
                          <a:cubicBezTo>
                            <a:pt x="2113317" y="-18044"/>
                            <a:pt x="2220561" y="51218"/>
                            <a:pt x="2458820" y="0"/>
                          </a:cubicBezTo>
                          <a:cubicBezTo>
                            <a:pt x="2697080" y="-51218"/>
                            <a:pt x="2858005" y="4743"/>
                            <a:pt x="3099353" y="0"/>
                          </a:cubicBezTo>
                          <a:cubicBezTo>
                            <a:pt x="3110408" y="215561"/>
                            <a:pt x="3035722" y="393085"/>
                            <a:pt x="3099353" y="548868"/>
                          </a:cubicBezTo>
                          <a:cubicBezTo>
                            <a:pt x="3162984" y="704651"/>
                            <a:pt x="3086839" y="893378"/>
                            <a:pt x="3099353" y="1031872"/>
                          </a:cubicBezTo>
                          <a:cubicBezTo>
                            <a:pt x="3111867" y="1170366"/>
                            <a:pt x="3078269" y="1312891"/>
                            <a:pt x="3099353" y="1481944"/>
                          </a:cubicBezTo>
                          <a:cubicBezTo>
                            <a:pt x="3120437" y="1650997"/>
                            <a:pt x="3095643" y="1851005"/>
                            <a:pt x="3099353" y="1964948"/>
                          </a:cubicBezTo>
                          <a:cubicBezTo>
                            <a:pt x="3103063" y="2078891"/>
                            <a:pt x="3080280" y="2331064"/>
                            <a:pt x="3099353" y="2546748"/>
                          </a:cubicBezTo>
                          <a:cubicBezTo>
                            <a:pt x="3118426" y="2762432"/>
                            <a:pt x="3030048" y="3051778"/>
                            <a:pt x="3099353" y="3293209"/>
                          </a:cubicBezTo>
                          <a:cubicBezTo>
                            <a:pt x="2990156" y="3339695"/>
                            <a:pt x="2795763" y="3256350"/>
                            <a:pt x="2675775" y="3293209"/>
                          </a:cubicBezTo>
                          <a:cubicBezTo>
                            <a:pt x="2555787" y="3330068"/>
                            <a:pt x="2427350" y="3274518"/>
                            <a:pt x="2252197" y="3293209"/>
                          </a:cubicBezTo>
                          <a:cubicBezTo>
                            <a:pt x="2077044" y="3311900"/>
                            <a:pt x="1846551" y="3254592"/>
                            <a:pt x="1704644" y="3293209"/>
                          </a:cubicBezTo>
                          <a:cubicBezTo>
                            <a:pt x="1562737" y="3331826"/>
                            <a:pt x="1367988" y="3265470"/>
                            <a:pt x="1281066" y="3293209"/>
                          </a:cubicBezTo>
                          <a:cubicBezTo>
                            <a:pt x="1194144" y="3320948"/>
                            <a:pt x="955730" y="3270991"/>
                            <a:pt x="764507" y="3293209"/>
                          </a:cubicBezTo>
                          <a:cubicBezTo>
                            <a:pt x="573284" y="3315427"/>
                            <a:pt x="358759" y="3258173"/>
                            <a:pt x="0" y="3293209"/>
                          </a:cubicBezTo>
                          <a:cubicBezTo>
                            <a:pt x="-18678" y="3106000"/>
                            <a:pt x="24060" y="2881644"/>
                            <a:pt x="0" y="2744341"/>
                          </a:cubicBezTo>
                          <a:cubicBezTo>
                            <a:pt x="-24060" y="2607038"/>
                            <a:pt x="48368" y="2367160"/>
                            <a:pt x="0" y="2195473"/>
                          </a:cubicBezTo>
                          <a:cubicBezTo>
                            <a:pt x="-48368" y="2023786"/>
                            <a:pt x="2833" y="1808481"/>
                            <a:pt x="0" y="1580740"/>
                          </a:cubicBezTo>
                          <a:cubicBezTo>
                            <a:pt x="-2833" y="1352999"/>
                            <a:pt x="53293" y="1169180"/>
                            <a:pt x="0" y="1064804"/>
                          </a:cubicBezTo>
                          <a:cubicBezTo>
                            <a:pt x="-53293" y="960428"/>
                            <a:pt x="38126" y="660271"/>
                            <a:pt x="0" y="548868"/>
                          </a:cubicBezTo>
                          <a:cubicBezTo>
                            <a:pt x="-38126" y="437465"/>
                            <a:pt x="30048" y="159368"/>
                            <a:pt x="0" y="0"/>
                          </a:cubicBezTo>
                          <a:close/>
                        </a:path>
                        <a:path w="3099353" h="3293209" stroke="0" extrusionOk="0">
                          <a:moveTo>
                            <a:pt x="0" y="0"/>
                          </a:moveTo>
                          <a:cubicBezTo>
                            <a:pt x="177926" y="-25845"/>
                            <a:pt x="335210" y="14569"/>
                            <a:pt x="485565" y="0"/>
                          </a:cubicBezTo>
                          <a:cubicBezTo>
                            <a:pt x="635920" y="-14569"/>
                            <a:pt x="803354" y="42018"/>
                            <a:pt x="909144" y="0"/>
                          </a:cubicBezTo>
                          <a:cubicBezTo>
                            <a:pt x="1014934" y="-42018"/>
                            <a:pt x="1248491" y="58361"/>
                            <a:pt x="1487689" y="0"/>
                          </a:cubicBezTo>
                          <a:cubicBezTo>
                            <a:pt x="1726887" y="-58361"/>
                            <a:pt x="1827739" y="26784"/>
                            <a:pt x="1973255" y="0"/>
                          </a:cubicBezTo>
                          <a:cubicBezTo>
                            <a:pt x="2118771" y="-26784"/>
                            <a:pt x="2297682" y="22646"/>
                            <a:pt x="2458820" y="0"/>
                          </a:cubicBezTo>
                          <a:cubicBezTo>
                            <a:pt x="2619958" y="-22646"/>
                            <a:pt x="2879028" y="37546"/>
                            <a:pt x="3099353" y="0"/>
                          </a:cubicBezTo>
                          <a:cubicBezTo>
                            <a:pt x="3099457" y="196534"/>
                            <a:pt x="3049216" y="377736"/>
                            <a:pt x="3099353" y="483004"/>
                          </a:cubicBezTo>
                          <a:cubicBezTo>
                            <a:pt x="3149490" y="588272"/>
                            <a:pt x="3058676" y="838614"/>
                            <a:pt x="3099353" y="1031872"/>
                          </a:cubicBezTo>
                          <a:cubicBezTo>
                            <a:pt x="3140030" y="1225130"/>
                            <a:pt x="3047932" y="1317230"/>
                            <a:pt x="3099353" y="1514876"/>
                          </a:cubicBezTo>
                          <a:cubicBezTo>
                            <a:pt x="3150774" y="1712522"/>
                            <a:pt x="3076340" y="1809680"/>
                            <a:pt x="3099353" y="1997880"/>
                          </a:cubicBezTo>
                          <a:cubicBezTo>
                            <a:pt x="3122366" y="2186080"/>
                            <a:pt x="3057488" y="2424794"/>
                            <a:pt x="3099353" y="2546748"/>
                          </a:cubicBezTo>
                          <a:cubicBezTo>
                            <a:pt x="3141218" y="2668702"/>
                            <a:pt x="3025713" y="3129988"/>
                            <a:pt x="3099353" y="3293209"/>
                          </a:cubicBezTo>
                          <a:cubicBezTo>
                            <a:pt x="2929318" y="3320909"/>
                            <a:pt x="2777272" y="3276034"/>
                            <a:pt x="2675775" y="3293209"/>
                          </a:cubicBezTo>
                          <a:cubicBezTo>
                            <a:pt x="2574278" y="3310384"/>
                            <a:pt x="2358142" y="3281606"/>
                            <a:pt x="2097229" y="3293209"/>
                          </a:cubicBezTo>
                          <a:cubicBezTo>
                            <a:pt x="1836316" y="3304812"/>
                            <a:pt x="1809769" y="3256621"/>
                            <a:pt x="1642657" y="3293209"/>
                          </a:cubicBezTo>
                          <a:cubicBezTo>
                            <a:pt x="1475545" y="3329797"/>
                            <a:pt x="1375897" y="3258565"/>
                            <a:pt x="1126098" y="3293209"/>
                          </a:cubicBezTo>
                          <a:cubicBezTo>
                            <a:pt x="876299" y="3327853"/>
                            <a:pt x="707013" y="3269629"/>
                            <a:pt x="547552" y="3293209"/>
                          </a:cubicBezTo>
                          <a:cubicBezTo>
                            <a:pt x="388091" y="3316789"/>
                            <a:pt x="232076" y="3286817"/>
                            <a:pt x="0" y="3293209"/>
                          </a:cubicBezTo>
                          <a:cubicBezTo>
                            <a:pt x="-53324" y="3194848"/>
                            <a:pt x="4255" y="2962361"/>
                            <a:pt x="0" y="2843137"/>
                          </a:cubicBezTo>
                          <a:cubicBezTo>
                            <a:pt x="-4255" y="2723913"/>
                            <a:pt x="33159" y="2547196"/>
                            <a:pt x="0" y="2360133"/>
                          </a:cubicBezTo>
                          <a:cubicBezTo>
                            <a:pt x="-33159" y="2173070"/>
                            <a:pt x="2494" y="2001657"/>
                            <a:pt x="0" y="1844197"/>
                          </a:cubicBezTo>
                          <a:cubicBezTo>
                            <a:pt x="-2494" y="1686737"/>
                            <a:pt x="52009" y="1500856"/>
                            <a:pt x="0" y="1229465"/>
                          </a:cubicBezTo>
                          <a:cubicBezTo>
                            <a:pt x="-52009" y="958074"/>
                            <a:pt x="26256" y="859238"/>
                            <a:pt x="0" y="680597"/>
                          </a:cubicBezTo>
                          <a:cubicBezTo>
                            <a:pt x="-26256" y="501956"/>
                            <a:pt x="45751" y="257653"/>
                            <a:pt x="0" y="0"/>
                          </a:cubicBezTo>
                          <a:close/>
                        </a:path>
                      </a:pathLst>
                    </a:custGeom>
                    <ask:type>
                      <ask:lineSketchNone/>
                    </ask:type>
                  </ask:lineSketchStyleProps>
                </a:ext>
              </a:extLst>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Fira Sans" panose="020B0503050000020004" pitchFamily="34" charset="0"/>
                  <a:ea typeface="Gadugi" panose="020B0502040204020203" pitchFamily="34" charset="0"/>
                </a:rPr>
                <a:t>PRIVATE</a:t>
              </a:r>
            </a:p>
            <a:p>
              <a:r>
                <a:rPr lang="en-US" sz="1200" dirty="0">
                  <a:latin typeface="Fira Sans" panose="020B0503050000020004" pitchFamily="34" charset="0"/>
                  <a:ea typeface="Gadugi"/>
                </a:rPr>
                <a:t>No one can see your contact details</a:t>
              </a:r>
            </a:p>
            <a:p>
              <a:endParaRPr lang="en-US" sz="1200" b="1" dirty="0">
                <a:latin typeface="Fira Sans" panose="020B0503050000020004" pitchFamily="34" charset="0"/>
                <a:ea typeface="Gadugi"/>
              </a:endParaRPr>
            </a:p>
            <a:p>
              <a:r>
                <a:rPr lang="en-US" sz="1200" b="1" dirty="0">
                  <a:latin typeface="Fira Sans" panose="020B0503050000020004" pitchFamily="34" charset="0"/>
                  <a:ea typeface="Gadugi"/>
                </a:rPr>
                <a:t>CONNECTIONS ONLY</a:t>
              </a:r>
            </a:p>
            <a:p>
              <a:r>
                <a:rPr lang="en-US" sz="1200" dirty="0">
                  <a:latin typeface="Fira Sans" panose="020B0503050000020004" pitchFamily="34" charset="0"/>
                  <a:ea typeface="Gadugi"/>
                </a:rPr>
                <a:t>Participants you've connected with will be able to see your contact details on your profile page, as well as in external exports from the platform</a:t>
              </a:r>
            </a:p>
            <a:p>
              <a:endParaRPr lang="en-US" sz="1200" b="1" dirty="0">
                <a:latin typeface="Fira Sans" panose="020B0503050000020004" pitchFamily="34" charset="0"/>
                <a:ea typeface="Gadugi" panose="020B0502040204020203" pitchFamily="34" charset="0"/>
              </a:endParaRPr>
            </a:p>
            <a:p>
              <a:r>
                <a:rPr lang="en-US" sz="1200" b="1" dirty="0">
                  <a:latin typeface="Fira Sans" panose="020B0503050000020004" pitchFamily="34" charset="0"/>
                  <a:ea typeface="Gadugi" panose="020B0502040204020203" pitchFamily="34" charset="0"/>
                </a:rPr>
                <a:t>PUBLIC</a:t>
              </a:r>
            </a:p>
            <a:p>
              <a:r>
                <a:rPr lang="en-US" sz="1200" dirty="0">
                  <a:latin typeface="Fira Sans" panose="020B0503050000020004" pitchFamily="34" charset="0"/>
                  <a:ea typeface="Gadugi" panose="020B0502040204020203" pitchFamily="34" charset="0"/>
                </a:rPr>
                <a:t>Contact Details will be displayed on your profile page and available in exports for everyone at the event</a:t>
              </a:r>
              <a:endParaRPr lang="en-US" sz="1200" dirty="0">
                <a:latin typeface="Fira Sans" panose="020B0503050000020004" pitchFamily="34" charset="0"/>
                <a:ea typeface="Gadugi"/>
              </a:endParaRPr>
            </a:p>
          </p:txBody>
        </p:sp>
        <p:sp>
          <p:nvSpPr>
            <p:cNvPr id="9" name="TextBox 11">
              <a:extLst>
                <a:ext uri="{FF2B5EF4-FFF2-40B4-BE49-F238E27FC236}">
                  <a16:creationId xmlns:a16="http://schemas.microsoft.com/office/drawing/2014/main" id="{705DE577-5802-3BCE-55D6-08F8DE47996B}"/>
                </a:ext>
              </a:extLst>
            </p:cNvPr>
            <p:cNvSpPr txBox="1"/>
            <p:nvPr/>
          </p:nvSpPr>
          <p:spPr>
            <a:xfrm>
              <a:off x="8853547" y="2719602"/>
              <a:ext cx="3038272" cy="4262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dirty="0">
                  <a:latin typeface="Fira Sans" panose="020B0503050000020004" pitchFamily="34" charset="0"/>
                  <a:ea typeface="Gadugi"/>
                </a:rPr>
                <a:t>CONTACT SHARING OPTIONS</a:t>
              </a:r>
            </a:p>
          </p:txBody>
        </p:sp>
      </p:grpSp>
      <p:sp>
        <p:nvSpPr>
          <p:cNvPr id="10" name="TextBox 11">
            <a:extLst>
              <a:ext uri="{FF2B5EF4-FFF2-40B4-BE49-F238E27FC236}">
                <a16:creationId xmlns:a16="http://schemas.microsoft.com/office/drawing/2014/main" id="{84053361-3363-4BCA-E955-FBA031713830}"/>
              </a:ext>
            </a:extLst>
          </p:cNvPr>
          <p:cNvSpPr txBox="1"/>
          <p:nvPr/>
        </p:nvSpPr>
        <p:spPr>
          <a:xfrm>
            <a:off x="5162143" y="2404817"/>
            <a:ext cx="1867711" cy="4262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latin typeface="Fira Sans" panose="020B0503050000020004" pitchFamily="34" charset="0"/>
                <a:ea typeface="Gadugi"/>
              </a:rPr>
              <a:t>WEB PLATFORM</a:t>
            </a:r>
            <a:endParaRPr lang="en-US" sz="2800" dirty="0">
              <a:latin typeface="Fira Sans" panose="020B0503050000020004" pitchFamily="34" charset="0"/>
              <a:ea typeface="Gadugi"/>
            </a:endParaRPr>
          </a:p>
        </p:txBody>
      </p:sp>
      <p:sp>
        <p:nvSpPr>
          <p:cNvPr id="11" name="TextBox 11">
            <a:extLst>
              <a:ext uri="{FF2B5EF4-FFF2-40B4-BE49-F238E27FC236}">
                <a16:creationId xmlns:a16="http://schemas.microsoft.com/office/drawing/2014/main" id="{78C24082-4242-2F23-1525-D0957444C992}"/>
              </a:ext>
            </a:extLst>
          </p:cNvPr>
          <p:cNvSpPr txBox="1"/>
          <p:nvPr/>
        </p:nvSpPr>
        <p:spPr>
          <a:xfrm>
            <a:off x="1180942" y="2404818"/>
            <a:ext cx="1434830" cy="4262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latin typeface="Fira Sans" panose="020B0503050000020004" pitchFamily="34" charset="0"/>
                <a:ea typeface="Gadugi"/>
              </a:rPr>
              <a:t>MOBILE APP</a:t>
            </a:r>
            <a:endParaRPr lang="en-US" sz="2800" dirty="0">
              <a:latin typeface="Fira Sans" panose="020B0503050000020004" pitchFamily="34" charset="0"/>
              <a:ea typeface="Gadugi"/>
            </a:endParaRPr>
          </a:p>
        </p:txBody>
      </p:sp>
      <p:pic>
        <p:nvPicPr>
          <p:cNvPr id="14" name="Picture 13">
            <a:extLst>
              <a:ext uri="{FF2B5EF4-FFF2-40B4-BE49-F238E27FC236}">
                <a16:creationId xmlns:a16="http://schemas.microsoft.com/office/drawing/2014/main" id="{7A7A341C-7CBE-DB52-B699-AF9D70A4B41B}"/>
              </a:ext>
            </a:extLst>
          </p:cNvPr>
          <p:cNvPicPr>
            <a:picLocks noChangeAspect="1"/>
          </p:cNvPicPr>
          <p:nvPr/>
        </p:nvPicPr>
        <p:blipFill>
          <a:blip r:embed="rId3"/>
          <a:stretch>
            <a:fillRect/>
          </a:stretch>
        </p:blipFill>
        <p:spPr>
          <a:xfrm>
            <a:off x="4598950" y="2859337"/>
            <a:ext cx="2994098" cy="3975272"/>
          </a:xfrm>
          <a:prstGeom prst="rect">
            <a:avLst/>
          </a:prstGeom>
          <a:ln>
            <a:solidFill>
              <a:schemeClr val="tx1"/>
            </a:solidFill>
          </a:ln>
        </p:spPr>
      </p:pic>
      <p:sp>
        <p:nvSpPr>
          <p:cNvPr id="2" name="TextBox 1">
            <a:extLst>
              <a:ext uri="{FF2B5EF4-FFF2-40B4-BE49-F238E27FC236}">
                <a16:creationId xmlns:a16="http://schemas.microsoft.com/office/drawing/2014/main" id="{7DAFECB3-4BC6-01C6-6BF9-E31708C2C394}"/>
              </a:ext>
            </a:extLst>
          </p:cNvPr>
          <p:cNvSpPr txBox="1"/>
          <p:nvPr/>
        </p:nvSpPr>
        <p:spPr>
          <a:xfrm>
            <a:off x="657330" y="348389"/>
            <a:ext cx="5398852" cy="707886"/>
          </a:xfrm>
          <a:prstGeom prst="rect">
            <a:avLst/>
          </a:prstGeom>
          <a:solidFill>
            <a:srgbClr val="1E919B"/>
          </a:solidFill>
        </p:spPr>
        <p:txBody>
          <a:bodyPr wrap="square" lIns="91440" tIns="45720" rIns="91440" bIns="45720" rtlCol="0" anchor="t">
            <a:spAutoFit/>
          </a:bodyPr>
          <a:lstStyle/>
          <a:p>
            <a:r>
              <a:rPr lang="en-US" sz="4000" dirty="0">
                <a:solidFill>
                  <a:schemeClr val="bg2"/>
                </a:solidFill>
                <a:latin typeface="Fira Sans" panose="020B0503050000020004" pitchFamily="34" charset="0"/>
              </a:rPr>
              <a:t>ONBOARDING</a:t>
            </a:r>
            <a:endParaRPr lang="en-US" dirty="0">
              <a:solidFill>
                <a:schemeClr val="bg2"/>
              </a:solidFill>
              <a:latin typeface="Fira Sans" panose="020B0503050000020004" pitchFamily="34" charset="0"/>
            </a:endParaRPr>
          </a:p>
        </p:txBody>
      </p:sp>
      <p:pic>
        <p:nvPicPr>
          <p:cNvPr id="12" name="Picture 11">
            <a:extLst>
              <a:ext uri="{FF2B5EF4-FFF2-40B4-BE49-F238E27FC236}">
                <a16:creationId xmlns:a16="http://schemas.microsoft.com/office/drawing/2014/main" id="{0685E985-DCFC-A467-5E12-ED4FBB031184}"/>
              </a:ext>
            </a:extLst>
          </p:cNvPr>
          <p:cNvPicPr>
            <a:picLocks noChangeAspect="1"/>
          </p:cNvPicPr>
          <p:nvPr/>
        </p:nvPicPr>
        <p:blipFill>
          <a:blip r:embed="rId4"/>
          <a:stretch>
            <a:fillRect/>
          </a:stretch>
        </p:blipFill>
        <p:spPr>
          <a:xfrm>
            <a:off x="983348" y="2831024"/>
            <a:ext cx="1828444" cy="3975272"/>
          </a:xfrm>
          <a:prstGeom prst="rect">
            <a:avLst/>
          </a:prstGeom>
          <a:ln>
            <a:solidFill>
              <a:srgbClr val="1E919B"/>
            </a:solidFill>
          </a:ln>
        </p:spPr>
      </p:pic>
    </p:spTree>
    <p:extLst>
      <p:ext uri="{BB962C8B-B14F-4D97-AF65-F5344CB8AC3E}">
        <p14:creationId xmlns:p14="http://schemas.microsoft.com/office/powerpoint/2010/main" val="2507752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321EC-2A8D-E04E-BA22-C7422AD9C4C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3868E2C-21D8-1ADC-8F11-1F6E6DC81190}"/>
              </a:ext>
            </a:extLst>
          </p:cNvPr>
          <p:cNvPicPr>
            <a:picLocks noChangeAspect="1"/>
          </p:cNvPicPr>
          <p:nvPr/>
        </p:nvPicPr>
        <p:blipFill>
          <a:blip r:embed="rId2">
            <a:extLst>
              <a:ext uri="{28A0092B-C50C-407E-A947-70E740481C1C}">
                <a14:useLocalDpi xmlns:a14="http://schemas.microsoft.com/office/drawing/2010/main" val="0"/>
              </a:ext>
            </a:extLst>
          </a:blip>
          <a:srcRect t="41720" b="41720"/>
          <a:stretch/>
        </p:blipFill>
        <p:spPr>
          <a:xfrm>
            <a:off x="0" y="-19860"/>
            <a:ext cx="12192000" cy="1261872"/>
          </a:xfrm>
          <a:prstGeom prst="rect">
            <a:avLst/>
          </a:prstGeom>
        </p:spPr>
      </p:pic>
      <p:sp>
        <p:nvSpPr>
          <p:cNvPr id="3" name="Slide Number Placeholder 2">
            <a:extLst>
              <a:ext uri="{FF2B5EF4-FFF2-40B4-BE49-F238E27FC236}">
                <a16:creationId xmlns:a16="http://schemas.microsoft.com/office/drawing/2014/main" id="{60B8C762-353D-8923-C155-528EDAD09AA2}"/>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6</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64B4269-E5C4-CE7E-3568-394B5DDED635}"/>
              </a:ext>
            </a:extLst>
          </p:cNvPr>
          <p:cNvSpPr txBox="1"/>
          <p:nvPr/>
        </p:nvSpPr>
        <p:spPr>
          <a:xfrm>
            <a:off x="583659" y="363596"/>
            <a:ext cx="5398852" cy="707886"/>
          </a:xfrm>
          <a:prstGeom prst="rect">
            <a:avLst/>
          </a:prstGeom>
          <a:noFill/>
        </p:spPr>
        <p:txBody>
          <a:bodyPr wrap="square" lIns="91440" tIns="45720" rIns="91440" bIns="45720" rtlCol="0" anchor="t">
            <a:spAutoFit/>
          </a:bodyPr>
          <a:lstStyle/>
          <a:p>
            <a:r>
              <a:rPr lang="en-US" sz="4000" dirty="0">
                <a:solidFill>
                  <a:srgbClr val="160A34"/>
                </a:solidFill>
                <a:latin typeface="Fira Sans" panose="020B0503050000020004" pitchFamily="34" charset="0"/>
              </a:rPr>
              <a:t>EDIT PROFILE</a:t>
            </a:r>
            <a:endParaRPr lang="en-US" dirty="0">
              <a:solidFill>
                <a:srgbClr val="160A34"/>
              </a:solidFill>
              <a:latin typeface="Fira Sans" panose="020B0503050000020004" pitchFamily="34" charset="0"/>
            </a:endParaRPr>
          </a:p>
        </p:txBody>
      </p:sp>
      <p:sp>
        <p:nvSpPr>
          <p:cNvPr id="6" name="TextBox 11">
            <a:extLst>
              <a:ext uri="{FF2B5EF4-FFF2-40B4-BE49-F238E27FC236}">
                <a16:creationId xmlns:a16="http://schemas.microsoft.com/office/drawing/2014/main" id="{204EB065-9077-B3B3-C134-BD50D3A8EB84}"/>
              </a:ext>
            </a:extLst>
          </p:cNvPr>
          <p:cNvSpPr txBox="1"/>
          <p:nvPr/>
        </p:nvSpPr>
        <p:spPr>
          <a:xfrm>
            <a:off x="583659" y="1382441"/>
            <a:ext cx="11472559" cy="70545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dirty="0">
                <a:latin typeface="Fira Sans" panose="020B0503050000020004" pitchFamily="34" charset="0"/>
                <a:ea typeface="Gadugi"/>
              </a:rPr>
              <a:t> You can edit your profile at any time through both the mobile app and the web platform.  ​To edit via the web platform, click the icon at the </a:t>
            </a:r>
            <a:r>
              <a:rPr lang="en-US" sz="1400" b="1" dirty="0">
                <a:latin typeface="Fira Sans" panose="020B0503050000020004" pitchFamily="34" charset="0"/>
                <a:ea typeface="Gadugi"/>
              </a:rPr>
              <a:t>top right </a:t>
            </a:r>
            <a:r>
              <a:rPr lang="en-US" sz="1400" dirty="0">
                <a:latin typeface="Fira Sans" panose="020B0503050000020004" pitchFamily="34" charset="0"/>
                <a:ea typeface="Gadugi"/>
              </a:rPr>
              <a:t>of the home page.  To edit via the mobile app, click the icon at the </a:t>
            </a:r>
            <a:r>
              <a:rPr lang="en-US" sz="1400" b="1" dirty="0">
                <a:latin typeface="Fira Sans" panose="020B0503050000020004" pitchFamily="34" charset="0"/>
                <a:ea typeface="Gadugi"/>
              </a:rPr>
              <a:t>top left </a:t>
            </a:r>
            <a:r>
              <a:rPr lang="en-US" sz="1400" dirty="0">
                <a:latin typeface="Fira Sans" panose="020B0503050000020004" pitchFamily="34" charset="0"/>
                <a:ea typeface="Gadugi"/>
              </a:rPr>
              <a:t>of the home page. </a:t>
            </a:r>
            <a:endParaRPr lang="en-US" sz="1400" b="1" dirty="0">
              <a:latin typeface="Fira Sans" panose="020B0503050000020004" pitchFamily="34" charset="0"/>
              <a:ea typeface="Gadugi"/>
            </a:endParaRPr>
          </a:p>
        </p:txBody>
      </p:sp>
      <p:sp>
        <p:nvSpPr>
          <p:cNvPr id="16" name="TextBox 11">
            <a:extLst>
              <a:ext uri="{FF2B5EF4-FFF2-40B4-BE49-F238E27FC236}">
                <a16:creationId xmlns:a16="http://schemas.microsoft.com/office/drawing/2014/main" id="{97ABBF7C-6987-3737-0F2F-514CD64D1775}"/>
              </a:ext>
            </a:extLst>
          </p:cNvPr>
          <p:cNvSpPr txBox="1"/>
          <p:nvPr/>
        </p:nvSpPr>
        <p:spPr>
          <a:xfrm>
            <a:off x="7679047" y="2277338"/>
            <a:ext cx="1867711" cy="4262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latin typeface="Fira Sans" panose="020B0503050000020004" pitchFamily="34" charset="0"/>
                <a:ea typeface="Gadugi"/>
              </a:rPr>
              <a:t>WEB PLATFORM</a:t>
            </a:r>
            <a:endParaRPr lang="en-US" sz="2800" dirty="0">
              <a:latin typeface="Fira Sans" panose="020B0503050000020004" pitchFamily="34" charset="0"/>
              <a:ea typeface="Gadugi"/>
            </a:endParaRPr>
          </a:p>
        </p:txBody>
      </p:sp>
      <p:sp>
        <p:nvSpPr>
          <p:cNvPr id="17" name="TextBox 11">
            <a:extLst>
              <a:ext uri="{FF2B5EF4-FFF2-40B4-BE49-F238E27FC236}">
                <a16:creationId xmlns:a16="http://schemas.microsoft.com/office/drawing/2014/main" id="{5CE648BA-9AFB-45EB-0D3C-CA926185C209}"/>
              </a:ext>
            </a:extLst>
          </p:cNvPr>
          <p:cNvSpPr txBox="1"/>
          <p:nvPr/>
        </p:nvSpPr>
        <p:spPr>
          <a:xfrm>
            <a:off x="2008762" y="2270870"/>
            <a:ext cx="1434830" cy="4262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latin typeface="Fira Sans" panose="020B0503050000020004" pitchFamily="34" charset="0"/>
                <a:ea typeface="Gadugi"/>
              </a:rPr>
              <a:t>MOBILE APP</a:t>
            </a:r>
            <a:endParaRPr lang="en-US" sz="2800" dirty="0">
              <a:latin typeface="Fira Sans" panose="020B0503050000020004" pitchFamily="34" charset="0"/>
              <a:ea typeface="Gadugi"/>
            </a:endParaRPr>
          </a:p>
        </p:txBody>
      </p:sp>
      <p:sp>
        <p:nvSpPr>
          <p:cNvPr id="11" name="TextBox 10">
            <a:extLst>
              <a:ext uri="{FF2B5EF4-FFF2-40B4-BE49-F238E27FC236}">
                <a16:creationId xmlns:a16="http://schemas.microsoft.com/office/drawing/2014/main" id="{981EC93B-FC5F-689C-E52D-E5E06E2B3CD4}"/>
              </a:ext>
            </a:extLst>
          </p:cNvPr>
          <p:cNvSpPr txBox="1"/>
          <p:nvPr/>
        </p:nvSpPr>
        <p:spPr>
          <a:xfrm>
            <a:off x="657175" y="350625"/>
            <a:ext cx="5398852" cy="707886"/>
          </a:xfrm>
          <a:prstGeom prst="rect">
            <a:avLst/>
          </a:prstGeom>
          <a:solidFill>
            <a:srgbClr val="1E919B"/>
          </a:solidFill>
        </p:spPr>
        <p:txBody>
          <a:bodyPr wrap="square" lIns="91440" tIns="45720" rIns="91440" bIns="45720" rtlCol="0" anchor="t">
            <a:spAutoFit/>
          </a:bodyPr>
          <a:lstStyle/>
          <a:p>
            <a:r>
              <a:rPr lang="en-US" sz="4000" dirty="0">
                <a:solidFill>
                  <a:schemeClr val="bg2"/>
                </a:solidFill>
                <a:latin typeface="Fira Sans" panose="020B0503050000020004" pitchFamily="34" charset="0"/>
              </a:rPr>
              <a:t>EDIT PROFILE</a:t>
            </a:r>
            <a:endParaRPr lang="en-US" dirty="0">
              <a:solidFill>
                <a:schemeClr val="bg2"/>
              </a:solidFill>
              <a:latin typeface="Fira Sans" panose="020B0503050000020004" pitchFamily="34" charset="0"/>
            </a:endParaRPr>
          </a:p>
        </p:txBody>
      </p:sp>
      <p:pic>
        <p:nvPicPr>
          <p:cNvPr id="12" name="Picture 11">
            <a:extLst>
              <a:ext uri="{FF2B5EF4-FFF2-40B4-BE49-F238E27FC236}">
                <a16:creationId xmlns:a16="http://schemas.microsoft.com/office/drawing/2014/main" id="{02BBFCC4-13FB-D49F-A24B-D0A3B02B9D5A}"/>
              </a:ext>
            </a:extLst>
          </p:cNvPr>
          <p:cNvPicPr>
            <a:picLocks noChangeAspect="1"/>
          </p:cNvPicPr>
          <p:nvPr/>
        </p:nvPicPr>
        <p:blipFill>
          <a:blip r:embed="rId3"/>
          <a:stretch>
            <a:fillRect/>
          </a:stretch>
        </p:blipFill>
        <p:spPr>
          <a:xfrm>
            <a:off x="590186" y="2682198"/>
            <a:ext cx="1823592" cy="3964727"/>
          </a:xfrm>
          <a:prstGeom prst="rect">
            <a:avLst/>
          </a:prstGeom>
          <a:ln>
            <a:solidFill>
              <a:srgbClr val="1E919B"/>
            </a:solidFill>
          </a:ln>
        </p:spPr>
      </p:pic>
      <p:sp>
        <p:nvSpPr>
          <p:cNvPr id="18" name="Flowchart: Connector 17">
            <a:extLst>
              <a:ext uri="{FF2B5EF4-FFF2-40B4-BE49-F238E27FC236}">
                <a16:creationId xmlns:a16="http://schemas.microsoft.com/office/drawing/2014/main" id="{9260333F-FB19-B412-799E-D5476F691E9C}"/>
              </a:ext>
            </a:extLst>
          </p:cNvPr>
          <p:cNvSpPr/>
          <p:nvPr/>
        </p:nvSpPr>
        <p:spPr>
          <a:xfrm>
            <a:off x="497710" y="2885481"/>
            <a:ext cx="457199" cy="457199"/>
          </a:xfrm>
          <a:prstGeom prst="flowChartConnector">
            <a:avLst/>
          </a:prstGeom>
          <a:noFill/>
          <a:ln w="28575">
            <a:solidFill>
              <a:srgbClr val="FF2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13" name="Picture 12">
            <a:extLst>
              <a:ext uri="{FF2B5EF4-FFF2-40B4-BE49-F238E27FC236}">
                <a16:creationId xmlns:a16="http://schemas.microsoft.com/office/drawing/2014/main" id="{94B89941-0D0B-37C0-CC06-CF702F5C1BD6}"/>
              </a:ext>
            </a:extLst>
          </p:cNvPr>
          <p:cNvPicPr>
            <a:picLocks noChangeAspect="1"/>
          </p:cNvPicPr>
          <p:nvPr/>
        </p:nvPicPr>
        <p:blipFill>
          <a:blip r:embed="rId4"/>
          <a:stretch>
            <a:fillRect/>
          </a:stretch>
        </p:blipFill>
        <p:spPr>
          <a:xfrm>
            <a:off x="3232638" y="2649846"/>
            <a:ext cx="1813774" cy="3943380"/>
          </a:xfrm>
          <a:prstGeom prst="rect">
            <a:avLst/>
          </a:prstGeom>
          <a:ln>
            <a:solidFill>
              <a:srgbClr val="1E919B"/>
            </a:solidFill>
          </a:ln>
        </p:spPr>
      </p:pic>
      <p:pic>
        <p:nvPicPr>
          <p:cNvPr id="15" name="Picture 14">
            <a:extLst>
              <a:ext uri="{FF2B5EF4-FFF2-40B4-BE49-F238E27FC236}">
                <a16:creationId xmlns:a16="http://schemas.microsoft.com/office/drawing/2014/main" id="{DCC1809E-BA04-CD4D-7E30-644B2A19EE8C}"/>
              </a:ext>
            </a:extLst>
          </p:cNvPr>
          <p:cNvPicPr>
            <a:picLocks noChangeAspect="1"/>
          </p:cNvPicPr>
          <p:nvPr/>
        </p:nvPicPr>
        <p:blipFill>
          <a:blip r:embed="rId5"/>
          <a:stretch>
            <a:fillRect/>
          </a:stretch>
        </p:blipFill>
        <p:spPr>
          <a:xfrm>
            <a:off x="5693178" y="2914508"/>
            <a:ext cx="5928874" cy="3414056"/>
          </a:xfrm>
          <a:prstGeom prst="rect">
            <a:avLst/>
          </a:prstGeom>
          <a:ln>
            <a:solidFill>
              <a:srgbClr val="1E919B"/>
            </a:solidFill>
          </a:ln>
        </p:spPr>
      </p:pic>
      <p:grpSp>
        <p:nvGrpSpPr>
          <p:cNvPr id="19" name="Group 18">
            <a:extLst>
              <a:ext uri="{FF2B5EF4-FFF2-40B4-BE49-F238E27FC236}">
                <a16:creationId xmlns:a16="http://schemas.microsoft.com/office/drawing/2014/main" id="{D75FDD72-5B98-BA7A-5A58-DD2A611C8B21}"/>
              </a:ext>
            </a:extLst>
          </p:cNvPr>
          <p:cNvGrpSpPr/>
          <p:nvPr/>
        </p:nvGrpSpPr>
        <p:grpSpPr>
          <a:xfrm>
            <a:off x="5366637" y="3114080"/>
            <a:ext cx="498635" cy="498635"/>
            <a:chOff x="4872813" y="2900129"/>
            <a:chExt cx="498635" cy="498635"/>
          </a:xfrm>
        </p:grpSpPr>
        <p:sp>
          <p:nvSpPr>
            <p:cNvPr id="20" name="Oval 19">
              <a:extLst>
                <a:ext uri="{FF2B5EF4-FFF2-40B4-BE49-F238E27FC236}">
                  <a16:creationId xmlns:a16="http://schemas.microsoft.com/office/drawing/2014/main" id="{CA41CBCF-641C-77C6-3A74-539A71532EC4}"/>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21" name="Graphic 20" descr="Circle with left arrow with solid fill">
              <a:extLst>
                <a:ext uri="{FF2B5EF4-FFF2-40B4-BE49-F238E27FC236}">
                  <a16:creationId xmlns:a16="http://schemas.microsoft.com/office/drawing/2014/main" id="{51A5096E-95F4-16D9-0838-949EAD04A8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4872813" y="2900129"/>
              <a:ext cx="498635" cy="498635"/>
            </a:xfrm>
            <a:prstGeom prst="rect">
              <a:avLst/>
            </a:prstGeom>
          </p:spPr>
        </p:pic>
      </p:grpSp>
      <p:sp>
        <p:nvSpPr>
          <p:cNvPr id="8" name="Flowchart: Connector 7">
            <a:extLst>
              <a:ext uri="{FF2B5EF4-FFF2-40B4-BE49-F238E27FC236}">
                <a16:creationId xmlns:a16="http://schemas.microsoft.com/office/drawing/2014/main" id="{4ED2329A-B9E6-4A4E-35FB-4511218B0024}"/>
              </a:ext>
            </a:extLst>
          </p:cNvPr>
          <p:cNvSpPr/>
          <p:nvPr/>
        </p:nvSpPr>
        <p:spPr>
          <a:xfrm>
            <a:off x="11237091" y="2823728"/>
            <a:ext cx="457199" cy="457199"/>
          </a:xfrm>
          <a:prstGeom prst="flowChartConnector">
            <a:avLst/>
          </a:prstGeom>
          <a:noFill/>
          <a:ln w="28575">
            <a:solidFill>
              <a:srgbClr val="FF2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spTree>
    <p:extLst>
      <p:ext uri="{BB962C8B-B14F-4D97-AF65-F5344CB8AC3E}">
        <p14:creationId xmlns:p14="http://schemas.microsoft.com/office/powerpoint/2010/main" val="2199245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F8CBF-0D7C-469B-0E6C-B55C3AB9B81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8001976-32B6-AC9E-98F9-4758A94B4AC2}"/>
              </a:ext>
            </a:extLst>
          </p:cNvPr>
          <p:cNvPicPr>
            <a:picLocks noChangeAspect="1"/>
          </p:cNvPicPr>
          <p:nvPr/>
        </p:nvPicPr>
        <p:blipFill>
          <a:blip r:embed="rId2">
            <a:extLst>
              <a:ext uri="{28A0092B-C50C-407E-A947-70E740481C1C}">
                <a14:useLocalDpi xmlns:a14="http://schemas.microsoft.com/office/drawing/2010/main" val="0"/>
              </a:ext>
            </a:extLst>
          </a:blip>
          <a:srcRect t="41720" b="41720"/>
          <a:stretch/>
        </p:blipFill>
        <p:spPr>
          <a:xfrm>
            <a:off x="0" y="-19860"/>
            <a:ext cx="12192000" cy="1261872"/>
          </a:xfrm>
          <a:prstGeom prst="rect">
            <a:avLst/>
          </a:prstGeom>
        </p:spPr>
      </p:pic>
      <p:sp>
        <p:nvSpPr>
          <p:cNvPr id="3" name="Slide Number Placeholder 2">
            <a:extLst>
              <a:ext uri="{FF2B5EF4-FFF2-40B4-BE49-F238E27FC236}">
                <a16:creationId xmlns:a16="http://schemas.microsoft.com/office/drawing/2014/main" id="{6970D573-DBE7-1D7B-BDC1-C782753918C8}"/>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7</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75CEEB2-CD74-7626-59EB-F37C8DBC0F34}"/>
              </a:ext>
            </a:extLst>
          </p:cNvPr>
          <p:cNvSpPr txBox="1"/>
          <p:nvPr/>
        </p:nvSpPr>
        <p:spPr>
          <a:xfrm>
            <a:off x="583659" y="363596"/>
            <a:ext cx="5398852" cy="707886"/>
          </a:xfrm>
          <a:prstGeom prst="rect">
            <a:avLst/>
          </a:prstGeom>
          <a:noFill/>
        </p:spPr>
        <p:txBody>
          <a:bodyPr wrap="square" lIns="91440" tIns="45720" rIns="91440" bIns="45720" rtlCol="0" anchor="t">
            <a:spAutoFit/>
          </a:bodyPr>
          <a:lstStyle/>
          <a:p>
            <a:r>
              <a:rPr lang="en-US" sz="4000" dirty="0">
                <a:solidFill>
                  <a:srgbClr val="160A34"/>
                </a:solidFill>
                <a:latin typeface="Fira Sans" panose="020B0503050000020004" pitchFamily="34" charset="0"/>
              </a:rPr>
              <a:t>MANAGE AVAILABILITY</a:t>
            </a:r>
            <a:endParaRPr lang="en-US" dirty="0">
              <a:solidFill>
                <a:srgbClr val="160A34"/>
              </a:solidFill>
              <a:latin typeface="Fira Sans" panose="020B0503050000020004" pitchFamily="34" charset="0"/>
            </a:endParaRPr>
          </a:p>
        </p:txBody>
      </p:sp>
      <p:sp>
        <p:nvSpPr>
          <p:cNvPr id="6" name="TextBox 11">
            <a:extLst>
              <a:ext uri="{FF2B5EF4-FFF2-40B4-BE49-F238E27FC236}">
                <a16:creationId xmlns:a16="http://schemas.microsoft.com/office/drawing/2014/main" id="{4380603E-5C7B-2B9C-54C7-2DFBED495880}"/>
              </a:ext>
            </a:extLst>
          </p:cNvPr>
          <p:cNvSpPr txBox="1"/>
          <p:nvPr/>
        </p:nvSpPr>
        <p:spPr>
          <a:xfrm>
            <a:off x="583659" y="1382441"/>
            <a:ext cx="11472559" cy="102861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dirty="0">
                <a:latin typeface="Fira Sans" panose="020B0503050000020004" pitchFamily="34" charset="0"/>
                <a:ea typeface="Gadugi"/>
              </a:rPr>
              <a:t>To make yourself unavailable for meetings, either for a specific time block or day, you can manage your availability through the web platform. </a:t>
            </a:r>
            <a:r>
              <a:rPr lang="en-US" sz="1400" b="1" dirty="0">
                <a:latin typeface="Fira Sans" panose="020B0503050000020004" pitchFamily="34" charset="0"/>
                <a:ea typeface="Gadugi"/>
              </a:rPr>
              <a:t>​Via the web platform</a:t>
            </a:r>
            <a:r>
              <a:rPr lang="en-US" sz="1400" dirty="0">
                <a:latin typeface="Fira Sans" panose="020B0503050000020004" pitchFamily="34" charset="0"/>
                <a:ea typeface="Gadugi"/>
              </a:rPr>
              <a:t>, click “Profile”, “Manage My Availability”, the “Edit Availability”.  Adjust the times your unavailable to meet for each day. </a:t>
            </a:r>
          </a:p>
        </p:txBody>
      </p:sp>
      <p:sp>
        <p:nvSpPr>
          <p:cNvPr id="2" name="TextBox 1">
            <a:extLst>
              <a:ext uri="{FF2B5EF4-FFF2-40B4-BE49-F238E27FC236}">
                <a16:creationId xmlns:a16="http://schemas.microsoft.com/office/drawing/2014/main" id="{3275E684-E444-8EFC-E100-B5A0251CA626}"/>
              </a:ext>
            </a:extLst>
          </p:cNvPr>
          <p:cNvSpPr txBox="1"/>
          <p:nvPr/>
        </p:nvSpPr>
        <p:spPr>
          <a:xfrm>
            <a:off x="657330" y="348389"/>
            <a:ext cx="5398852" cy="707886"/>
          </a:xfrm>
          <a:prstGeom prst="rect">
            <a:avLst/>
          </a:prstGeom>
          <a:solidFill>
            <a:srgbClr val="1E919B"/>
          </a:solidFill>
        </p:spPr>
        <p:txBody>
          <a:bodyPr wrap="square" lIns="91440" tIns="45720" rIns="91440" bIns="45720" rtlCol="0" anchor="t">
            <a:spAutoFit/>
          </a:bodyPr>
          <a:lstStyle/>
          <a:p>
            <a:r>
              <a:rPr lang="en-US" sz="4000" dirty="0">
                <a:solidFill>
                  <a:schemeClr val="bg2"/>
                </a:solidFill>
                <a:latin typeface="Fira Sans" panose="020B0503050000020004" pitchFamily="34" charset="0"/>
              </a:rPr>
              <a:t>MANAGE AVAILABILITY</a:t>
            </a:r>
            <a:endParaRPr lang="en-US" dirty="0">
              <a:solidFill>
                <a:schemeClr val="bg2"/>
              </a:solidFill>
              <a:latin typeface="Fira Sans" panose="020B0503050000020004" pitchFamily="34" charset="0"/>
            </a:endParaRPr>
          </a:p>
        </p:txBody>
      </p:sp>
      <p:pic>
        <p:nvPicPr>
          <p:cNvPr id="10" name="Picture 9">
            <a:extLst>
              <a:ext uri="{FF2B5EF4-FFF2-40B4-BE49-F238E27FC236}">
                <a16:creationId xmlns:a16="http://schemas.microsoft.com/office/drawing/2014/main" id="{A19000F1-467F-9034-9822-8F3AA866F210}"/>
              </a:ext>
            </a:extLst>
          </p:cNvPr>
          <p:cNvPicPr>
            <a:picLocks noChangeAspect="1"/>
          </p:cNvPicPr>
          <p:nvPr/>
        </p:nvPicPr>
        <p:blipFill>
          <a:blip r:embed="rId3"/>
          <a:stretch>
            <a:fillRect/>
          </a:stretch>
        </p:blipFill>
        <p:spPr>
          <a:xfrm>
            <a:off x="1733055" y="2456283"/>
            <a:ext cx="8646254" cy="4127248"/>
          </a:xfrm>
          <a:prstGeom prst="rect">
            <a:avLst/>
          </a:prstGeom>
          <a:ln>
            <a:solidFill>
              <a:srgbClr val="1E919B"/>
            </a:solidFill>
          </a:ln>
        </p:spPr>
      </p:pic>
      <p:grpSp>
        <p:nvGrpSpPr>
          <p:cNvPr id="11" name="Group 10">
            <a:extLst>
              <a:ext uri="{FF2B5EF4-FFF2-40B4-BE49-F238E27FC236}">
                <a16:creationId xmlns:a16="http://schemas.microsoft.com/office/drawing/2014/main" id="{3413D192-B13A-C5DC-3993-D7D9B6458871}"/>
              </a:ext>
            </a:extLst>
          </p:cNvPr>
          <p:cNvGrpSpPr/>
          <p:nvPr/>
        </p:nvGrpSpPr>
        <p:grpSpPr>
          <a:xfrm>
            <a:off x="1523555" y="3520373"/>
            <a:ext cx="498635" cy="498635"/>
            <a:chOff x="4872813" y="2900129"/>
            <a:chExt cx="498635" cy="498635"/>
          </a:xfrm>
        </p:grpSpPr>
        <p:sp>
          <p:nvSpPr>
            <p:cNvPr id="13" name="Oval 12">
              <a:extLst>
                <a:ext uri="{FF2B5EF4-FFF2-40B4-BE49-F238E27FC236}">
                  <a16:creationId xmlns:a16="http://schemas.microsoft.com/office/drawing/2014/main" id="{D97F9D49-2882-9851-C3FD-BFB9D773B526}"/>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22" name="Graphic 21" descr="Circle with left arrow with solid fill">
              <a:extLst>
                <a:ext uri="{FF2B5EF4-FFF2-40B4-BE49-F238E27FC236}">
                  <a16:creationId xmlns:a16="http://schemas.microsoft.com/office/drawing/2014/main" id="{0D30C406-EE53-5D76-5755-5F9FF6A23C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4872813" y="2900129"/>
              <a:ext cx="498635" cy="498635"/>
            </a:xfrm>
            <a:prstGeom prst="rect">
              <a:avLst/>
            </a:prstGeom>
          </p:spPr>
        </p:pic>
      </p:grpSp>
      <p:sp>
        <p:nvSpPr>
          <p:cNvPr id="5" name="Flowchart: Connector 4">
            <a:extLst>
              <a:ext uri="{FF2B5EF4-FFF2-40B4-BE49-F238E27FC236}">
                <a16:creationId xmlns:a16="http://schemas.microsoft.com/office/drawing/2014/main" id="{B9BF41E6-95AF-4462-10D8-F462C5B2AC9F}"/>
              </a:ext>
            </a:extLst>
          </p:cNvPr>
          <p:cNvSpPr/>
          <p:nvPr/>
        </p:nvSpPr>
        <p:spPr>
          <a:xfrm>
            <a:off x="10001746" y="2667951"/>
            <a:ext cx="457199" cy="457199"/>
          </a:xfrm>
          <a:prstGeom prst="flowChartConnector">
            <a:avLst/>
          </a:prstGeom>
          <a:noFill/>
          <a:ln w="28575">
            <a:solidFill>
              <a:srgbClr val="FF2A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spTree>
    <p:extLst>
      <p:ext uri="{BB962C8B-B14F-4D97-AF65-F5344CB8AC3E}">
        <p14:creationId xmlns:p14="http://schemas.microsoft.com/office/powerpoint/2010/main" val="1238965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778C8-4614-C6BE-B6B7-3FC775BB97E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3AC6CAF-CFF6-FF8F-DE7B-6B7F1A087649}"/>
              </a:ext>
            </a:extLst>
          </p:cNvPr>
          <p:cNvPicPr>
            <a:picLocks noChangeAspect="1"/>
          </p:cNvPicPr>
          <p:nvPr/>
        </p:nvPicPr>
        <p:blipFill>
          <a:blip r:embed="rId2">
            <a:extLst>
              <a:ext uri="{28A0092B-C50C-407E-A947-70E740481C1C}">
                <a14:useLocalDpi xmlns:a14="http://schemas.microsoft.com/office/drawing/2010/main" val="0"/>
              </a:ext>
            </a:extLst>
          </a:blip>
          <a:srcRect t="41720" b="41720"/>
          <a:stretch/>
        </p:blipFill>
        <p:spPr>
          <a:xfrm>
            <a:off x="0" y="-19860"/>
            <a:ext cx="12192000" cy="1261872"/>
          </a:xfrm>
          <a:prstGeom prst="rect">
            <a:avLst/>
          </a:prstGeom>
        </p:spPr>
      </p:pic>
      <p:sp>
        <p:nvSpPr>
          <p:cNvPr id="3" name="Slide Number Placeholder 2">
            <a:extLst>
              <a:ext uri="{FF2B5EF4-FFF2-40B4-BE49-F238E27FC236}">
                <a16:creationId xmlns:a16="http://schemas.microsoft.com/office/drawing/2014/main" id="{B7A9B110-18AE-6E13-4C1B-3FBED2165E42}"/>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8</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C14174F-C358-EC20-22C4-F1D75B0692C9}"/>
              </a:ext>
            </a:extLst>
          </p:cNvPr>
          <p:cNvSpPr txBox="1"/>
          <p:nvPr/>
        </p:nvSpPr>
        <p:spPr>
          <a:xfrm>
            <a:off x="583659" y="363596"/>
            <a:ext cx="5398852" cy="707886"/>
          </a:xfrm>
          <a:prstGeom prst="rect">
            <a:avLst/>
          </a:prstGeom>
          <a:noFill/>
        </p:spPr>
        <p:txBody>
          <a:bodyPr wrap="square" lIns="91440" tIns="45720" rIns="91440" bIns="45720" rtlCol="0" anchor="t">
            <a:spAutoFit/>
          </a:bodyPr>
          <a:lstStyle/>
          <a:p>
            <a:r>
              <a:rPr lang="en-US" sz="4000" dirty="0">
                <a:solidFill>
                  <a:srgbClr val="160A34"/>
                </a:solidFill>
                <a:latin typeface="Fira Sans" panose="020B0503050000020004" pitchFamily="34" charset="0"/>
              </a:rPr>
              <a:t>EVENT AGENDA</a:t>
            </a:r>
            <a:endParaRPr lang="en-US" dirty="0">
              <a:solidFill>
                <a:srgbClr val="160A34"/>
              </a:solidFill>
              <a:latin typeface="Fira Sans" panose="020B0503050000020004" pitchFamily="34" charset="0"/>
            </a:endParaRPr>
          </a:p>
        </p:txBody>
      </p:sp>
      <p:sp>
        <p:nvSpPr>
          <p:cNvPr id="6" name="TextBox 11">
            <a:extLst>
              <a:ext uri="{FF2B5EF4-FFF2-40B4-BE49-F238E27FC236}">
                <a16:creationId xmlns:a16="http://schemas.microsoft.com/office/drawing/2014/main" id="{7636C95C-503C-42EE-544D-A7FDA184602C}"/>
              </a:ext>
            </a:extLst>
          </p:cNvPr>
          <p:cNvSpPr txBox="1"/>
          <p:nvPr/>
        </p:nvSpPr>
        <p:spPr>
          <a:xfrm>
            <a:off x="583659" y="1382441"/>
            <a:ext cx="11472559" cy="70545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dirty="0">
                <a:latin typeface="Fira Sans" panose="020B0503050000020004" pitchFamily="34" charset="0"/>
                <a:ea typeface="Gadugi"/>
              </a:rPr>
              <a:t>Tailor your event experience by adding sessions to your calendar.  Filter the agenda by topics, format, location (stage), date.  “</a:t>
            </a:r>
            <a:r>
              <a:rPr lang="en-US" sz="1400" b="1" dirty="0">
                <a:latin typeface="Fira Sans" panose="020B0503050000020004" pitchFamily="34" charset="0"/>
                <a:ea typeface="Gadugi"/>
              </a:rPr>
              <a:t>Add to Schedule</a:t>
            </a:r>
            <a:r>
              <a:rPr lang="en-US" sz="1400" dirty="0">
                <a:latin typeface="Fira Sans" panose="020B0503050000020004" pitchFamily="34" charset="0"/>
                <a:ea typeface="Gadugi"/>
              </a:rPr>
              <a:t>” or use the calendar icon to add a session to your calendar. </a:t>
            </a:r>
          </a:p>
        </p:txBody>
      </p:sp>
      <p:sp>
        <p:nvSpPr>
          <p:cNvPr id="12" name="TextBox 11">
            <a:extLst>
              <a:ext uri="{FF2B5EF4-FFF2-40B4-BE49-F238E27FC236}">
                <a16:creationId xmlns:a16="http://schemas.microsoft.com/office/drawing/2014/main" id="{BA07B2F8-1F74-C114-C399-9BCD6A538AFC}"/>
              </a:ext>
            </a:extLst>
          </p:cNvPr>
          <p:cNvSpPr txBox="1"/>
          <p:nvPr/>
        </p:nvSpPr>
        <p:spPr>
          <a:xfrm>
            <a:off x="7850221" y="2340152"/>
            <a:ext cx="2032925" cy="4262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a:latin typeface="Fira Sans" panose="020B0503050000020004" pitchFamily="34" charset="0"/>
                <a:ea typeface="Gadugi"/>
              </a:rPr>
              <a:t>WEB PLATFORM</a:t>
            </a:r>
            <a:endParaRPr lang="en-US" sz="2800">
              <a:latin typeface="Fira Sans" panose="020B0503050000020004" pitchFamily="34" charset="0"/>
              <a:ea typeface="Gadugi"/>
            </a:endParaRPr>
          </a:p>
        </p:txBody>
      </p:sp>
      <p:sp>
        <p:nvSpPr>
          <p:cNvPr id="13" name="TextBox 11">
            <a:extLst>
              <a:ext uri="{FF2B5EF4-FFF2-40B4-BE49-F238E27FC236}">
                <a16:creationId xmlns:a16="http://schemas.microsoft.com/office/drawing/2014/main" id="{D85EA786-F3E8-0E5A-67A8-0339118C34E8}"/>
              </a:ext>
            </a:extLst>
          </p:cNvPr>
          <p:cNvSpPr txBox="1"/>
          <p:nvPr/>
        </p:nvSpPr>
        <p:spPr>
          <a:xfrm>
            <a:off x="2008762" y="2344226"/>
            <a:ext cx="1561752" cy="42370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latin typeface="Fira Sans" panose="020B0503050000020004" pitchFamily="34" charset="0"/>
                <a:ea typeface="Gadugi"/>
              </a:rPr>
              <a:t>MOBILE APP</a:t>
            </a:r>
            <a:endParaRPr lang="en-US" sz="2800" dirty="0">
              <a:latin typeface="Fira Sans" panose="020B0503050000020004" pitchFamily="34" charset="0"/>
              <a:ea typeface="Gadugi"/>
            </a:endParaRPr>
          </a:p>
        </p:txBody>
      </p:sp>
      <p:pic>
        <p:nvPicPr>
          <p:cNvPr id="9" name="Picture 8">
            <a:extLst>
              <a:ext uri="{FF2B5EF4-FFF2-40B4-BE49-F238E27FC236}">
                <a16:creationId xmlns:a16="http://schemas.microsoft.com/office/drawing/2014/main" id="{6A7F3E06-93A0-91E6-FC88-106074F155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2041" y="2775197"/>
            <a:ext cx="1755648" cy="3806138"/>
          </a:xfrm>
          <a:prstGeom prst="rect">
            <a:avLst/>
          </a:prstGeom>
          <a:noFill/>
          <a:ln>
            <a:solidFill>
              <a:srgbClr val="1E919B"/>
            </a:solidFill>
          </a:ln>
        </p:spPr>
      </p:pic>
      <p:sp>
        <p:nvSpPr>
          <p:cNvPr id="2" name="TextBox 1">
            <a:extLst>
              <a:ext uri="{FF2B5EF4-FFF2-40B4-BE49-F238E27FC236}">
                <a16:creationId xmlns:a16="http://schemas.microsoft.com/office/drawing/2014/main" id="{2A0319E9-A3CA-6E55-D917-8800210EC971}"/>
              </a:ext>
            </a:extLst>
          </p:cNvPr>
          <p:cNvSpPr txBox="1"/>
          <p:nvPr/>
        </p:nvSpPr>
        <p:spPr>
          <a:xfrm>
            <a:off x="657330" y="348389"/>
            <a:ext cx="5398852" cy="707886"/>
          </a:xfrm>
          <a:prstGeom prst="rect">
            <a:avLst/>
          </a:prstGeom>
          <a:solidFill>
            <a:srgbClr val="1E919B"/>
          </a:solidFill>
        </p:spPr>
        <p:txBody>
          <a:bodyPr wrap="square" lIns="91440" tIns="45720" rIns="91440" bIns="45720" rtlCol="0" anchor="t">
            <a:spAutoFit/>
          </a:bodyPr>
          <a:lstStyle/>
          <a:p>
            <a:r>
              <a:rPr lang="en-US" sz="4000" dirty="0">
                <a:solidFill>
                  <a:schemeClr val="bg2"/>
                </a:solidFill>
                <a:latin typeface="Fira Sans" panose="020B0503050000020004" pitchFamily="34" charset="0"/>
              </a:rPr>
              <a:t>EVENT AGENDA</a:t>
            </a:r>
            <a:endParaRPr lang="en-US" dirty="0">
              <a:solidFill>
                <a:schemeClr val="bg2"/>
              </a:solidFill>
              <a:latin typeface="Fira Sans" panose="020B0503050000020004" pitchFamily="34" charset="0"/>
            </a:endParaRPr>
          </a:p>
        </p:txBody>
      </p:sp>
      <p:pic>
        <p:nvPicPr>
          <p:cNvPr id="4098" name="Picture 2">
            <a:extLst>
              <a:ext uri="{FF2B5EF4-FFF2-40B4-BE49-F238E27FC236}">
                <a16:creationId xmlns:a16="http://schemas.microsoft.com/office/drawing/2014/main" id="{D9446D54-796A-C420-22B4-ED74F370F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246" y="2775197"/>
            <a:ext cx="1668272" cy="3806138"/>
          </a:xfrm>
          <a:prstGeom prst="rect">
            <a:avLst/>
          </a:prstGeom>
          <a:noFill/>
          <a:ln>
            <a:solidFill>
              <a:srgbClr val="1E919B"/>
            </a:solidFill>
          </a:ln>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5DAF7076-96E1-87DE-62FD-44C59752F97D}"/>
              </a:ext>
            </a:extLst>
          </p:cNvPr>
          <p:cNvGrpSpPr/>
          <p:nvPr/>
        </p:nvGrpSpPr>
        <p:grpSpPr>
          <a:xfrm>
            <a:off x="596723" y="3109948"/>
            <a:ext cx="498635" cy="498635"/>
            <a:chOff x="4872813" y="2900129"/>
            <a:chExt cx="498635" cy="498635"/>
          </a:xfrm>
        </p:grpSpPr>
        <p:sp>
          <p:nvSpPr>
            <p:cNvPr id="23" name="Oval 22">
              <a:extLst>
                <a:ext uri="{FF2B5EF4-FFF2-40B4-BE49-F238E27FC236}">
                  <a16:creationId xmlns:a16="http://schemas.microsoft.com/office/drawing/2014/main" id="{C808A567-EAC3-58CC-6431-5191E7CD8299}"/>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Quicksand SemiBold"/>
              </a:endParaRPr>
            </a:p>
          </p:txBody>
        </p:sp>
        <p:pic>
          <p:nvPicPr>
            <p:cNvPr id="24" name="Graphic 23" descr="Circle with left arrow with solid fill">
              <a:extLst>
                <a:ext uri="{FF2B5EF4-FFF2-40B4-BE49-F238E27FC236}">
                  <a16:creationId xmlns:a16="http://schemas.microsoft.com/office/drawing/2014/main" id="{C270CD9E-7776-E562-E152-324F8A525B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4872813" y="2900129"/>
              <a:ext cx="498635" cy="498635"/>
            </a:xfrm>
            <a:prstGeom prst="rect">
              <a:avLst/>
            </a:prstGeom>
          </p:spPr>
        </p:pic>
      </p:grpSp>
      <p:pic>
        <p:nvPicPr>
          <p:cNvPr id="11" name="Picture 10">
            <a:extLst>
              <a:ext uri="{FF2B5EF4-FFF2-40B4-BE49-F238E27FC236}">
                <a16:creationId xmlns:a16="http://schemas.microsoft.com/office/drawing/2014/main" id="{C3909D40-5CCF-03A4-2D9E-CB859342EA45}"/>
              </a:ext>
            </a:extLst>
          </p:cNvPr>
          <p:cNvPicPr>
            <a:picLocks noChangeAspect="1"/>
          </p:cNvPicPr>
          <p:nvPr/>
        </p:nvPicPr>
        <p:blipFill>
          <a:blip r:embed="rId7"/>
          <a:stretch>
            <a:fillRect/>
          </a:stretch>
        </p:blipFill>
        <p:spPr>
          <a:xfrm>
            <a:off x="5531265" y="2879053"/>
            <a:ext cx="6311072" cy="3180514"/>
          </a:xfrm>
          <a:prstGeom prst="rect">
            <a:avLst/>
          </a:prstGeom>
          <a:ln>
            <a:solidFill>
              <a:srgbClr val="1E919B"/>
            </a:solidFill>
          </a:ln>
        </p:spPr>
      </p:pic>
      <p:grpSp>
        <p:nvGrpSpPr>
          <p:cNvPr id="25" name="Group 24">
            <a:extLst>
              <a:ext uri="{FF2B5EF4-FFF2-40B4-BE49-F238E27FC236}">
                <a16:creationId xmlns:a16="http://schemas.microsoft.com/office/drawing/2014/main" id="{49DA0BF1-78E9-4501-243B-B82AF0F46CEE}"/>
              </a:ext>
            </a:extLst>
          </p:cNvPr>
          <p:cNvGrpSpPr/>
          <p:nvPr/>
        </p:nvGrpSpPr>
        <p:grpSpPr>
          <a:xfrm>
            <a:off x="9289959" y="3359265"/>
            <a:ext cx="498635" cy="498635"/>
            <a:chOff x="4872813" y="2900129"/>
            <a:chExt cx="498635" cy="498635"/>
          </a:xfrm>
        </p:grpSpPr>
        <p:sp>
          <p:nvSpPr>
            <p:cNvPr id="26" name="Oval 25">
              <a:extLst>
                <a:ext uri="{FF2B5EF4-FFF2-40B4-BE49-F238E27FC236}">
                  <a16:creationId xmlns:a16="http://schemas.microsoft.com/office/drawing/2014/main" id="{45A08303-2E55-BACA-B83D-6A22A2559927}"/>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27" name="Graphic 26" descr="Circle with left arrow with solid fill">
              <a:extLst>
                <a:ext uri="{FF2B5EF4-FFF2-40B4-BE49-F238E27FC236}">
                  <a16:creationId xmlns:a16="http://schemas.microsoft.com/office/drawing/2014/main" id="{487E5CD1-DA10-E36F-CDDC-768C189217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4872813" y="2900129"/>
              <a:ext cx="498635" cy="498635"/>
            </a:xfrm>
            <a:prstGeom prst="rect">
              <a:avLst/>
            </a:prstGeom>
          </p:spPr>
        </p:pic>
      </p:grpSp>
    </p:spTree>
    <p:extLst>
      <p:ext uri="{BB962C8B-B14F-4D97-AF65-F5344CB8AC3E}">
        <p14:creationId xmlns:p14="http://schemas.microsoft.com/office/powerpoint/2010/main" val="3437547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ED20F-1666-4012-187A-C7FADC64D612}"/>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6E0C5199-C69E-EA14-AD63-0D5E2683D1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01601" y="3003013"/>
            <a:ext cx="1600200" cy="3469136"/>
          </a:xfrm>
          <a:prstGeom prst="rect">
            <a:avLst/>
          </a:prstGeom>
          <a:noFill/>
          <a:ln>
            <a:solidFill>
              <a:srgbClr val="1E919B"/>
            </a:solidFill>
          </a:ln>
        </p:spPr>
      </p:pic>
      <p:sp>
        <p:nvSpPr>
          <p:cNvPr id="2" name="TextBox 11">
            <a:extLst>
              <a:ext uri="{FF2B5EF4-FFF2-40B4-BE49-F238E27FC236}">
                <a16:creationId xmlns:a16="http://schemas.microsoft.com/office/drawing/2014/main" id="{4B7F9A5E-DB9E-73F2-AB7D-6FA0F5345840}"/>
              </a:ext>
            </a:extLst>
          </p:cNvPr>
          <p:cNvSpPr txBox="1"/>
          <p:nvPr/>
        </p:nvSpPr>
        <p:spPr>
          <a:xfrm>
            <a:off x="583659" y="1382441"/>
            <a:ext cx="11186809" cy="102412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400" dirty="0">
                <a:latin typeface="Fira Sans" panose="020B0503050000020004" pitchFamily="34" charset="0"/>
                <a:ea typeface="Gadugi"/>
                <a:hlinkClick r:id="rId3"/>
              </a:rPr>
              <a:t>Sync your calendar</a:t>
            </a:r>
            <a:r>
              <a:rPr lang="en-US" sz="1400" dirty="0">
                <a:latin typeface="Fira Sans" panose="020B0503050000020004" pitchFamily="34" charset="0"/>
                <a:ea typeface="Gadugi"/>
              </a:rPr>
              <a:t> </a:t>
            </a:r>
            <a:r>
              <a:rPr lang="en-US" sz="1400" kern="1200" dirty="0">
                <a:latin typeface="Fira Sans" panose="020B0503050000020004" pitchFamily="34" charset="0"/>
                <a:ea typeface="Gadugi"/>
              </a:rPr>
              <a:t>(confirmed meetings and registered sessions) automatically to your device.  On the web platform, click “My Schedule”, then “</a:t>
            </a:r>
            <a:r>
              <a:rPr lang="en-US" sz="1400" b="1" kern="1200" dirty="0">
                <a:latin typeface="Fira Sans" panose="020B0503050000020004" pitchFamily="34" charset="0"/>
                <a:ea typeface="Gadugi"/>
              </a:rPr>
              <a:t>Sync to my Calendar</a:t>
            </a:r>
            <a:r>
              <a:rPr lang="en-US" sz="1400" kern="1200" dirty="0">
                <a:latin typeface="Fira Sans" panose="020B0503050000020004" pitchFamily="34" charset="0"/>
                <a:ea typeface="Gadugi"/>
              </a:rPr>
              <a:t>”.  On mobile, from either the Event Agenda, or the “More” list click “</a:t>
            </a:r>
            <a:r>
              <a:rPr lang="en-US" sz="1400" b="1" kern="1200" dirty="0">
                <a:latin typeface="Fira Sans" panose="020B0503050000020004" pitchFamily="34" charset="0"/>
                <a:ea typeface="Gadugi"/>
              </a:rPr>
              <a:t>My Calendar Sync</a:t>
            </a:r>
            <a:r>
              <a:rPr lang="en-US" sz="1400" kern="1200" dirty="0">
                <a:latin typeface="Fira Sans" panose="020B0503050000020004" pitchFamily="34" charset="0"/>
                <a:ea typeface="Gadugi"/>
              </a:rPr>
              <a:t>”.  Follow the instructions to add the Calendar to your device.</a:t>
            </a:r>
            <a:endParaRPr lang="en-US" sz="1400" b="1" dirty="0">
              <a:latin typeface="Fira Sans" panose="020B0503050000020004" pitchFamily="34" charset="0"/>
              <a:ea typeface="Gadugi"/>
            </a:endParaRPr>
          </a:p>
        </p:txBody>
      </p:sp>
      <p:pic>
        <p:nvPicPr>
          <p:cNvPr id="7" name="Picture 6">
            <a:extLst>
              <a:ext uri="{FF2B5EF4-FFF2-40B4-BE49-F238E27FC236}">
                <a16:creationId xmlns:a16="http://schemas.microsoft.com/office/drawing/2014/main" id="{26F92430-526C-F26F-D462-0B83CBACE1EA}"/>
              </a:ext>
            </a:extLst>
          </p:cNvPr>
          <p:cNvPicPr>
            <a:picLocks noChangeAspect="1"/>
          </p:cNvPicPr>
          <p:nvPr/>
        </p:nvPicPr>
        <p:blipFill>
          <a:blip r:embed="rId4">
            <a:extLst>
              <a:ext uri="{28A0092B-C50C-407E-A947-70E740481C1C}">
                <a14:useLocalDpi xmlns:a14="http://schemas.microsoft.com/office/drawing/2010/main" val="0"/>
              </a:ext>
            </a:extLst>
          </a:blip>
          <a:srcRect t="41720" b="41720"/>
          <a:stretch/>
        </p:blipFill>
        <p:spPr>
          <a:xfrm>
            <a:off x="0" y="-19860"/>
            <a:ext cx="12192000" cy="1261872"/>
          </a:xfrm>
          <a:prstGeom prst="rect">
            <a:avLst/>
          </a:prstGeom>
        </p:spPr>
      </p:pic>
      <p:sp>
        <p:nvSpPr>
          <p:cNvPr id="3" name="Slide Number Placeholder 2">
            <a:extLst>
              <a:ext uri="{FF2B5EF4-FFF2-40B4-BE49-F238E27FC236}">
                <a16:creationId xmlns:a16="http://schemas.microsoft.com/office/drawing/2014/main" id="{9023B23B-A4C8-2702-EB84-25935DD8B624}"/>
              </a:ext>
            </a:extLst>
          </p:cNvPr>
          <p:cNvSpPr>
            <a:spLocks noGrp="1"/>
          </p:cNvSpPr>
          <p:nvPr>
            <p:ph type="sldNum" sz="quarter" idx="12"/>
          </p:nvPr>
        </p:nvSpPr>
        <p:spPr/>
        <p:txBody>
          <a:bodyPr/>
          <a:lstStyle/>
          <a:p>
            <a:fld id="{818F7A5E-3938-4389-9CFD-DD120E4A2065}" type="slidenum">
              <a:rPr lang="en-US" smtClean="0">
                <a:latin typeface="Calibri" panose="020F0502020204030204" pitchFamily="34" charset="0"/>
                <a:cs typeface="Calibri" panose="020F0502020204030204" pitchFamily="34" charset="0"/>
              </a:rPr>
              <a:t>9</a:t>
            </a:fld>
            <a:endParaRPr lang="en-US">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30137CE2-DDF5-8677-215C-FA4BC7B755AB}"/>
              </a:ext>
            </a:extLst>
          </p:cNvPr>
          <p:cNvSpPr txBox="1"/>
          <p:nvPr/>
        </p:nvSpPr>
        <p:spPr>
          <a:xfrm>
            <a:off x="583659" y="363596"/>
            <a:ext cx="5398852" cy="707886"/>
          </a:xfrm>
          <a:prstGeom prst="rect">
            <a:avLst/>
          </a:prstGeom>
          <a:noFill/>
        </p:spPr>
        <p:txBody>
          <a:bodyPr wrap="square" lIns="91440" tIns="45720" rIns="91440" bIns="45720" rtlCol="0" anchor="t">
            <a:spAutoFit/>
          </a:bodyPr>
          <a:lstStyle/>
          <a:p>
            <a:r>
              <a:rPr lang="en-US" sz="4000" dirty="0">
                <a:solidFill>
                  <a:srgbClr val="160A34"/>
                </a:solidFill>
                <a:latin typeface="Fira Sans" panose="020B0503050000020004" pitchFamily="34" charset="0"/>
              </a:rPr>
              <a:t>CALENDAR SYNC</a:t>
            </a:r>
            <a:endParaRPr lang="en-US" dirty="0">
              <a:solidFill>
                <a:srgbClr val="160A34"/>
              </a:solidFill>
              <a:latin typeface="Fira Sans" panose="020B0503050000020004" pitchFamily="34" charset="0"/>
            </a:endParaRPr>
          </a:p>
        </p:txBody>
      </p:sp>
      <p:sp>
        <p:nvSpPr>
          <p:cNvPr id="12" name="TextBox 11">
            <a:extLst>
              <a:ext uri="{FF2B5EF4-FFF2-40B4-BE49-F238E27FC236}">
                <a16:creationId xmlns:a16="http://schemas.microsoft.com/office/drawing/2014/main" id="{64E0745B-65CE-8E22-CFDA-F3347D08AD3D}"/>
              </a:ext>
            </a:extLst>
          </p:cNvPr>
          <p:cNvSpPr txBox="1"/>
          <p:nvPr/>
        </p:nvSpPr>
        <p:spPr>
          <a:xfrm>
            <a:off x="8012438" y="2375397"/>
            <a:ext cx="1607314" cy="4262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latin typeface="Quicksand SemiBold"/>
                <a:ea typeface="Gadugi"/>
              </a:rPr>
              <a:t>WEB PLATFORM</a:t>
            </a:r>
            <a:endParaRPr lang="en-US" sz="2800" dirty="0">
              <a:latin typeface="Quicksand SemiBold"/>
              <a:ea typeface="Gadugi"/>
            </a:endParaRPr>
          </a:p>
        </p:txBody>
      </p:sp>
      <p:sp>
        <p:nvSpPr>
          <p:cNvPr id="13" name="TextBox 11">
            <a:extLst>
              <a:ext uri="{FF2B5EF4-FFF2-40B4-BE49-F238E27FC236}">
                <a16:creationId xmlns:a16="http://schemas.microsoft.com/office/drawing/2014/main" id="{5BDDE059-5AB4-6759-DC8B-3EF16346571C}"/>
              </a:ext>
            </a:extLst>
          </p:cNvPr>
          <p:cNvSpPr txBox="1"/>
          <p:nvPr/>
        </p:nvSpPr>
        <p:spPr>
          <a:xfrm>
            <a:off x="2008762" y="2344226"/>
            <a:ext cx="1234785" cy="42620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76656">
              <a:lnSpc>
                <a:spcPct val="150000"/>
              </a:lnSpc>
              <a:spcBef>
                <a:spcPts val="740"/>
              </a:spcBef>
            </a:pPr>
            <a:r>
              <a:rPr lang="en-US" sz="1600" kern="1200" dirty="0">
                <a:latin typeface="Quicksand SemiBold"/>
                <a:ea typeface="Gadugi"/>
              </a:rPr>
              <a:t>MOBILE APP</a:t>
            </a:r>
            <a:endParaRPr lang="en-US" sz="2800" dirty="0">
              <a:latin typeface="Quicksand SemiBold"/>
              <a:ea typeface="Gadugi"/>
            </a:endParaRPr>
          </a:p>
        </p:txBody>
      </p:sp>
      <p:sp>
        <p:nvSpPr>
          <p:cNvPr id="5" name="TextBox 4">
            <a:extLst>
              <a:ext uri="{FF2B5EF4-FFF2-40B4-BE49-F238E27FC236}">
                <a16:creationId xmlns:a16="http://schemas.microsoft.com/office/drawing/2014/main" id="{70B15688-983C-3A4B-A37A-96100BF85738}"/>
              </a:ext>
            </a:extLst>
          </p:cNvPr>
          <p:cNvSpPr txBox="1"/>
          <p:nvPr/>
        </p:nvSpPr>
        <p:spPr>
          <a:xfrm>
            <a:off x="657330" y="348389"/>
            <a:ext cx="5398852" cy="707886"/>
          </a:xfrm>
          <a:prstGeom prst="rect">
            <a:avLst/>
          </a:prstGeom>
          <a:solidFill>
            <a:srgbClr val="1E919B"/>
          </a:solidFill>
        </p:spPr>
        <p:txBody>
          <a:bodyPr wrap="square" lIns="91440" tIns="45720" rIns="91440" bIns="45720" rtlCol="0" anchor="t">
            <a:spAutoFit/>
          </a:bodyPr>
          <a:lstStyle/>
          <a:p>
            <a:r>
              <a:rPr lang="en-US" sz="4000" dirty="0">
                <a:solidFill>
                  <a:schemeClr val="bg2"/>
                </a:solidFill>
                <a:latin typeface="Fira Sans" panose="020B0503050000020004" pitchFamily="34" charset="0"/>
              </a:rPr>
              <a:t>CALANDER SYNC</a:t>
            </a:r>
            <a:endParaRPr lang="en-US" dirty="0">
              <a:solidFill>
                <a:schemeClr val="bg2"/>
              </a:solidFill>
              <a:latin typeface="Fira Sans" panose="020B0503050000020004" pitchFamily="34" charset="0"/>
            </a:endParaRPr>
          </a:p>
        </p:txBody>
      </p:sp>
      <p:pic>
        <p:nvPicPr>
          <p:cNvPr id="5122" name="Picture 2">
            <a:extLst>
              <a:ext uri="{FF2B5EF4-FFF2-40B4-BE49-F238E27FC236}">
                <a16:creationId xmlns:a16="http://schemas.microsoft.com/office/drawing/2014/main" id="{1B6D482A-A086-056E-2E3A-4CE0EE52A0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370" y="2980760"/>
            <a:ext cx="1616113" cy="3513644"/>
          </a:xfrm>
          <a:prstGeom prst="rect">
            <a:avLst/>
          </a:prstGeom>
          <a:noFill/>
          <a:ln>
            <a:solidFill>
              <a:srgbClr val="1E919B"/>
            </a:solidFill>
          </a:ln>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FBB87F67-39E4-D231-96F5-FC6970512F9B}"/>
              </a:ext>
            </a:extLst>
          </p:cNvPr>
          <p:cNvGrpSpPr/>
          <p:nvPr/>
        </p:nvGrpSpPr>
        <p:grpSpPr>
          <a:xfrm>
            <a:off x="-39436" y="4377757"/>
            <a:ext cx="498635" cy="498635"/>
            <a:chOff x="4872813" y="2900129"/>
            <a:chExt cx="498635" cy="498635"/>
          </a:xfrm>
        </p:grpSpPr>
        <p:sp>
          <p:nvSpPr>
            <p:cNvPr id="33" name="Oval 32">
              <a:extLst>
                <a:ext uri="{FF2B5EF4-FFF2-40B4-BE49-F238E27FC236}">
                  <a16:creationId xmlns:a16="http://schemas.microsoft.com/office/drawing/2014/main" id="{2D42FC6C-8D07-E88E-05F5-6ACBE72F82FD}"/>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34" name="Graphic 33" descr="Circle with left arrow with solid fill">
              <a:extLst>
                <a:ext uri="{FF2B5EF4-FFF2-40B4-BE49-F238E27FC236}">
                  <a16:creationId xmlns:a16="http://schemas.microsoft.com/office/drawing/2014/main" id="{E2387FCB-333A-7019-B051-F610E5A3C0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4872813" y="2900129"/>
              <a:ext cx="498635" cy="498635"/>
            </a:xfrm>
            <a:prstGeom prst="rect">
              <a:avLst/>
            </a:prstGeom>
          </p:spPr>
        </p:pic>
      </p:grpSp>
      <p:pic>
        <p:nvPicPr>
          <p:cNvPr id="8" name="Picture 7">
            <a:extLst>
              <a:ext uri="{FF2B5EF4-FFF2-40B4-BE49-F238E27FC236}">
                <a16:creationId xmlns:a16="http://schemas.microsoft.com/office/drawing/2014/main" id="{E557B2A8-5853-3956-BB85-3D98A375A4A0}"/>
              </a:ext>
            </a:extLst>
          </p:cNvPr>
          <p:cNvPicPr>
            <a:picLocks noChangeAspect="1"/>
          </p:cNvPicPr>
          <p:nvPr/>
        </p:nvPicPr>
        <p:blipFill>
          <a:blip r:embed="rId8"/>
          <a:stretch>
            <a:fillRect/>
          </a:stretch>
        </p:blipFill>
        <p:spPr>
          <a:xfrm>
            <a:off x="2072984" y="2980759"/>
            <a:ext cx="1616116" cy="3513645"/>
          </a:xfrm>
          <a:prstGeom prst="rect">
            <a:avLst/>
          </a:prstGeom>
          <a:ln>
            <a:solidFill>
              <a:srgbClr val="1E919B"/>
            </a:solidFill>
          </a:ln>
        </p:spPr>
      </p:pic>
      <p:pic>
        <p:nvPicPr>
          <p:cNvPr id="15" name="Picture 14">
            <a:extLst>
              <a:ext uri="{FF2B5EF4-FFF2-40B4-BE49-F238E27FC236}">
                <a16:creationId xmlns:a16="http://schemas.microsoft.com/office/drawing/2014/main" id="{D8AFBE17-2568-5F0D-E056-EF52D348A49F}"/>
              </a:ext>
            </a:extLst>
          </p:cNvPr>
          <p:cNvPicPr>
            <a:picLocks noChangeAspect="1"/>
          </p:cNvPicPr>
          <p:nvPr/>
        </p:nvPicPr>
        <p:blipFill>
          <a:blip r:embed="rId9"/>
          <a:stretch>
            <a:fillRect/>
          </a:stretch>
        </p:blipFill>
        <p:spPr>
          <a:xfrm>
            <a:off x="6056182" y="3036058"/>
            <a:ext cx="5432115" cy="2803099"/>
          </a:xfrm>
          <a:prstGeom prst="rect">
            <a:avLst/>
          </a:prstGeom>
          <a:ln>
            <a:solidFill>
              <a:srgbClr val="1E919B"/>
            </a:solidFill>
          </a:ln>
        </p:spPr>
      </p:pic>
      <p:grpSp>
        <p:nvGrpSpPr>
          <p:cNvPr id="29" name="Group 28">
            <a:extLst>
              <a:ext uri="{FF2B5EF4-FFF2-40B4-BE49-F238E27FC236}">
                <a16:creationId xmlns:a16="http://schemas.microsoft.com/office/drawing/2014/main" id="{003430CF-1331-EB40-8515-CA972273B341}"/>
              </a:ext>
            </a:extLst>
          </p:cNvPr>
          <p:cNvGrpSpPr/>
          <p:nvPr/>
        </p:nvGrpSpPr>
        <p:grpSpPr>
          <a:xfrm>
            <a:off x="9483565" y="3545242"/>
            <a:ext cx="498635" cy="498635"/>
            <a:chOff x="4872813" y="2900129"/>
            <a:chExt cx="498635" cy="498635"/>
          </a:xfrm>
        </p:grpSpPr>
        <p:sp>
          <p:nvSpPr>
            <p:cNvPr id="30" name="Oval 29">
              <a:extLst>
                <a:ext uri="{FF2B5EF4-FFF2-40B4-BE49-F238E27FC236}">
                  <a16:creationId xmlns:a16="http://schemas.microsoft.com/office/drawing/2014/main" id="{22E610E0-322C-FF8E-2137-737DAD7A543C}"/>
                </a:ext>
              </a:extLst>
            </p:cNvPr>
            <p:cNvSpPr/>
            <p:nvPr/>
          </p:nvSpPr>
          <p:spPr>
            <a:xfrm>
              <a:off x="4929488" y="2959980"/>
              <a:ext cx="385283" cy="39734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Quicksand SemiBold"/>
              </a:endParaRPr>
            </a:p>
          </p:txBody>
        </p:sp>
        <p:pic>
          <p:nvPicPr>
            <p:cNvPr id="31" name="Graphic 30" descr="Circle with left arrow with solid fill">
              <a:extLst>
                <a:ext uri="{FF2B5EF4-FFF2-40B4-BE49-F238E27FC236}">
                  <a16:creationId xmlns:a16="http://schemas.microsoft.com/office/drawing/2014/main" id="{5C7C48C3-BBD8-8B9C-23D7-AC11318EFC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4872813" y="2900129"/>
              <a:ext cx="498635" cy="498635"/>
            </a:xfrm>
            <a:prstGeom prst="rect">
              <a:avLst/>
            </a:prstGeom>
          </p:spPr>
        </p:pic>
      </p:grpSp>
    </p:spTree>
    <p:extLst>
      <p:ext uri="{BB962C8B-B14F-4D97-AF65-F5344CB8AC3E}">
        <p14:creationId xmlns:p14="http://schemas.microsoft.com/office/powerpoint/2010/main" val="21774367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dd668c0-799f-4c20-a328-ef40680dfcb2">
      <Terms xmlns="http://schemas.microsoft.com/office/infopath/2007/PartnerControls"/>
    </lcf76f155ced4ddcb4097134ff3c332f>
    <TaxCatchAll xmlns="9e66bd11-a755-43e3-bceb-427e389f8052" xsi:nil="true"/>
    <SharedWithUsers xmlns="9e66bd11-a755-43e3-bceb-427e389f8052">
      <UserInfo>
        <DisplayName>Cameron Litcher</DisplayName>
        <AccountId>607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AF96EC9BF0ACF409207F48B4287717A" ma:contentTypeVersion="19" ma:contentTypeDescription="Create a new document." ma:contentTypeScope="" ma:versionID="e45a61f5cc6a0bc26681008d1c8c686c">
  <xsd:schema xmlns:xsd="http://www.w3.org/2001/XMLSchema" xmlns:xs="http://www.w3.org/2001/XMLSchema" xmlns:p="http://schemas.microsoft.com/office/2006/metadata/properties" xmlns:ns2="cdd668c0-799f-4c20-a328-ef40680dfcb2" xmlns:ns3="9e66bd11-a755-43e3-bceb-427e389f8052" targetNamespace="http://schemas.microsoft.com/office/2006/metadata/properties" ma:root="true" ma:fieldsID="a2343aafe8377944a04e43d5808fd30c" ns2:_="" ns3:_="">
    <xsd:import namespace="cdd668c0-799f-4c20-a328-ef40680dfcb2"/>
    <xsd:import namespace="9e66bd11-a755-43e3-bceb-427e389f805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d668c0-799f-4c20-a328-ef40680dfc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49dd87-aaf6-4f3c-b3d1-6c3299560bd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e66bd11-a755-43e3-bceb-427e389f805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ad9775f-e000-4130-a9b0-b440863f12c4}" ma:internalName="TaxCatchAll" ma:showField="CatchAllData" ma:web="9e66bd11-a755-43e3-bceb-427e389f80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919A38-3C8F-4612-AB96-240643BFCB8F}">
  <ds:schemaRefs>
    <ds:schemaRef ds:uri="http://schemas.microsoft.com/sharepoint/v3/contenttype/forms"/>
  </ds:schemaRefs>
</ds:datastoreItem>
</file>

<file path=customXml/itemProps2.xml><?xml version="1.0" encoding="utf-8"?>
<ds:datastoreItem xmlns:ds="http://schemas.openxmlformats.org/officeDocument/2006/customXml" ds:itemID="{01B66991-54FE-4828-807F-E192192A2AF1}">
  <ds:schemaRefs>
    <ds:schemaRef ds:uri="http://www.w3.org/XML/1998/namespace"/>
    <ds:schemaRef ds:uri="http://schemas.microsoft.com/office/2006/documentManagement/types"/>
    <ds:schemaRef ds:uri="http://purl.org/dc/elements/1.1/"/>
    <ds:schemaRef ds:uri="http://purl.org/dc/dcmitype/"/>
    <ds:schemaRef ds:uri="http://schemas.microsoft.com/office/2006/metadata/properties"/>
    <ds:schemaRef ds:uri="http://purl.org/dc/terms/"/>
    <ds:schemaRef ds:uri="http://schemas.openxmlformats.org/package/2006/metadata/core-properties"/>
    <ds:schemaRef ds:uri="http://schemas.microsoft.com/office/infopath/2007/PartnerControls"/>
    <ds:schemaRef ds:uri="9e66bd11-a755-43e3-bceb-427e389f8052"/>
    <ds:schemaRef ds:uri="cdd668c0-799f-4c20-a328-ef40680dfcb2"/>
  </ds:schemaRefs>
</ds:datastoreItem>
</file>

<file path=customXml/itemProps3.xml><?xml version="1.0" encoding="utf-8"?>
<ds:datastoreItem xmlns:ds="http://schemas.openxmlformats.org/officeDocument/2006/customXml" ds:itemID="{14BADF35-128E-47B0-8C4F-7741899605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d668c0-799f-4c20-a328-ef40680dfcb2"/>
    <ds:schemaRef ds:uri="9e66bd11-a755-43e3-bceb-427e389f80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4102</TotalTime>
  <Words>1624</Words>
  <Application>Microsoft Office PowerPoint</Application>
  <PresentationFormat>Widescreen</PresentationFormat>
  <Paragraphs>170</Paragraphs>
  <Slides>21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Aptos</vt:lpstr>
      <vt:lpstr>Aptos Display</vt:lpstr>
      <vt:lpstr>Arial</vt:lpstr>
      <vt:lpstr>Calibri</vt:lpstr>
      <vt:lpstr>Fira Sans</vt:lpstr>
      <vt:lpstr>Quicksand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Gallagher</dc:creator>
  <cp:lastModifiedBy>Abigail Duncan</cp:lastModifiedBy>
  <cp:revision>22</cp:revision>
  <dcterms:created xsi:type="dcterms:W3CDTF">2024-06-25T14:18:36Z</dcterms:created>
  <dcterms:modified xsi:type="dcterms:W3CDTF">2025-12-04T19:06:40Z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0x0101000AF96EC9BF0ACF409207F48B4287717A</vt:lpwstr>
  </property>
  <property fmtid="{D5CDD505-2E9C-101B-9397-08002B2CF9AE}" pid="3" name="MediaServiceImageTags">
    <vt:lpwstr/>
  </property>
</Properties>
</file>