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4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/>
    <p:restoredTop sz="96327"/>
  </p:normalViewPr>
  <p:slideViewPr>
    <p:cSldViewPr snapToGrid="0">
      <p:cViewPr varScale="1">
        <p:scale>
          <a:sx n="82" d="100"/>
          <a:sy n="82" d="100"/>
        </p:scale>
        <p:origin x="7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5750-41F0-614F-B441-5649835A44B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EE74-E832-ED48-B825-C14C73F0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3EE74-E832-ED48-B825-C14C73F08C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3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E465-F1BD-EB6A-D80F-0F7C86A4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B29D2-8D68-6F47-FA40-BCDC33821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DC05BF96-05E7-ED97-F550-3BA656278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1CB0029-ABA5-531B-CE27-896F1FD48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1A1EF2-C765-7658-0C0E-8ED18C3EFC3D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9DD173B-1A40-4F9D-FE2C-58EF1583C608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FCFEA-5001-44C3-8484-34C4616BFA3F}"/>
              </a:ext>
            </a:extLst>
          </p:cNvPr>
          <p:cNvSpPr/>
          <p:nvPr userDrawn="1"/>
        </p:nvSpPr>
        <p:spPr>
          <a:xfrm>
            <a:off x="780288" y="0"/>
            <a:ext cx="743712" cy="743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4EC6581-787B-F709-63F4-40F25AD3A907}"/>
              </a:ext>
            </a:extLst>
          </p:cNvPr>
          <p:cNvSpPr/>
          <p:nvPr userDrawn="1"/>
        </p:nvSpPr>
        <p:spPr>
          <a:xfrm rot="10800000">
            <a:off x="6096" y="743712"/>
            <a:ext cx="743712" cy="74371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AC05C4EA-D9F5-3573-8976-EC6EEAC75C2F}"/>
              </a:ext>
            </a:extLst>
          </p:cNvPr>
          <p:cNvSpPr/>
          <p:nvPr userDrawn="1"/>
        </p:nvSpPr>
        <p:spPr>
          <a:xfrm rot="5400000">
            <a:off x="780288" y="0"/>
            <a:ext cx="743712" cy="74371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F924-38D0-D858-3A82-2C05F9D2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78A2-2A7F-FFC5-F410-9003AAFB0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87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A889F-01BB-7852-C3ED-DA46B6CDC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10C7E-9B29-72C8-1FE0-47E5116FB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00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C852-C54A-C313-35AD-5015D372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7238-4CB0-AA05-C0F1-A18E1FB4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96A347C0-D584-872A-3EFA-71C1581B7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D5B10FC-B848-6538-D4B1-0D5135AD37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ED6768-254F-CF3F-7AC8-AEFFF929A98B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2BB63E-E7D6-271B-2A75-9E59BF9894C6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0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34CD-D255-B238-734A-D6BCD322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5E09D-E93A-5EA0-ACEF-534771B8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059FDAC4-BCD3-3775-0ECE-11983599C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3EAEFEA8-A2E7-951C-B44E-DA5AAADF67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B88A16-86BD-DAAE-B450-5EFCA0A4163F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AF67D3A-DD5D-0281-2707-0B1247316882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1E7DC1-7D93-45DB-AD69-56F907A47079}"/>
              </a:ext>
            </a:extLst>
          </p:cNvPr>
          <p:cNvSpPr/>
          <p:nvPr userDrawn="1"/>
        </p:nvSpPr>
        <p:spPr>
          <a:xfrm>
            <a:off x="780288" y="0"/>
            <a:ext cx="743712" cy="743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0562A686-E2F3-C572-2832-7887FF8C8EAF}"/>
              </a:ext>
            </a:extLst>
          </p:cNvPr>
          <p:cNvSpPr/>
          <p:nvPr userDrawn="1"/>
        </p:nvSpPr>
        <p:spPr>
          <a:xfrm rot="10800000">
            <a:off x="6096" y="743712"/>
            <a:ext cx="743712" cy="74371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3061C3A-0E88-FE9C-3701-B4FE569FE6A2}"/>
              </a:ext>
            </a:extLst>
          </p:cNvPr>
          <p:cNvSpPr/>
          <p:nvPr userDrawn="1"/>
        </p:nvSpPr>
        <p:spPr>
          <a:xfrm rot="5400000">
            <a:off x="780288" y="0"/>
            <a:ext cx="743712" cy="74371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982E-FB3D-DFC2-B781-2192B72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59FC-E05C-90ED-8BAA-B22C91DAB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7B9BC-7756-A7C1-EF2D-7D5681B3F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E901D10B-F899-1547-DDC6-147A20F3F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A2A73EFA-EB3B-A350-DDB1-2CB6422D6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6A57D7-43FB-7955-3342-DAF243B9DDFC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FA06383-81E7-DBB6-A0DD-67778B16E02E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7B59-ED6F-1548-E8C1-130BA412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C8422-265B-D6BF-8FE7-8646584AB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B6698-5BE0-C7EA-05DE-53A3F8A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57D8A-C8E1-A7A3-BCE6-74D35C2E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D6E13-CA11-02F9-BEFF-7507C9502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EB080B91-25A9-1A83-8E6F-4F50355F2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F33A65D-AD95-573D-CBFD-32956F56A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F72362-BD38-DCC2-C879-11E9D74013C2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D591E5E-8116-92A7-9B5D-A0950A9A005C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7941-D0D1-512D-79F1-4D30F491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3653"/>
            <a:ext cx="5562600" cy="365023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red and blue text on a black background&#10;&#10;Description automatically generated">
            <a:extLst>
              <a:ext uri="{FF2B5EF4-FFF2-40B4-BE49-F238E27FC236}">
                <a16:creationId xmlns:a16="http://schemas.microsoft.com/office/drawing/2014/main" id="{7F9FEB8A-C122-4751-0F31-93E2C380F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905" y="389578"/>
            <a:ext cx="3246782" cy="1450229"/>
          </a:xfrm>
          <a:prstGeom prst="rect">
            <a:avLst/>
          </a:prstGeom>
        </p:spPr>
      </p:pic>
      <p:pic>
        <p:nvPicPr>
          <p:cNvPr id="8" name="Picture 7" descr="A colorful square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5BDBE9F8-9B17-CA94-DB3C-EE445A82E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739" y="-742073"/>
            <a:ext cx="7686261" cy="7401013"/>
          </a:xfrm>
          <a:prstGeom prst="rect">
            <a:avLst/>
          </a:prstGeom>
        </p:spPr>
      </p:pic>
      <p:pic>
        <p:nvPicPr>
          <p:cNvPr id="12" name="Picture 11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049E7DA4-A7D0-E4C7-62D3-13F53B068D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93957"/>
            <a:ext cx="4386470" cy="1299695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">
            <a:extLst>
              <a:ext uri="{FF2B5EF4-FFF2-40B4-BE49-F238E27FC236}">
                <a16:creationId xmlns:a16="http://schemas.microsoft.com/office/drawing/2014/main" id="{1C109788-B9FB-8BF6-32BE-77FA91348A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16209" y="5850528"/>
            <a:ext cx="1155773" cy="775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61E9D9-55D1-556D-D118-FFA5CD8B02B4}"/>
              </a:ext>
            </a:extLst>
          </p:cNvPr>
          <p:cNvSpPr txBox="1"/>
          <p:nvPr userDrawn="1"/>
        </p:nvSpPr>
        <p:spPr>
          <a:xfrm>
            <a:off x="10127973" y="5344177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FF9EEF3-3A75-0DAE-FA6C-ABC8D4984F19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795242FB-57E5-73F6-93D2-29F557E9E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CF7A7A41-1BCE-6CF9-579C-692A7DD6A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302E2-DB03-06C6-C1E9-6BB043AF6BDD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93D2A6B-1955-36D6-6FFD-D7FE61D263E5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5865D-7499-2EF2-AB90-B7F906B37F0A}"/>
              </a:ext>
            </a:extLst>
          </p:cNvPr>
          <p:cNvSpPr/>
          <p:nvPr userDrawn="1"/>
        </p:nvSpPr>
        <p:spPr>
          <a:xfrm>
            <a:off x="780288" y="0"/>
            <a:ext cx="743712" cy="743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D7A4A80-DF98-0EEA-826E-36C848EC09B9}"/>
              </a:ext>
            </a:extLst>
          </p:cNvPr>
          <p:cNvSpPr/>
          <p:nvPr userDrawn="1"/>
        </p:nvSpPr>
        <p:spPr>
          <a:xfrm rot="10800000">
            <a:off x="6096" y="743712"/>
            <a:ext cx="743712" cy="74371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D43C419-445B-EF11-8B33-231C5CA8D6FB}"/>
              </a:ext>
            </a:extLst>
          </p:cNvPr>
          <p:cNvSpPr/>
          <p:nvPr userDrawn="1"/>
        </p:nvSpPr>
        <p:spPr>
          <a:xfrm rot="5400000">
            <a:off x="780288" y="0"/>
            <a:ext cx="743712" cy="74371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A96C-64C0-16B3-4158-A1ADA748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57B59-94EC-B99D-5B50-17008D56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D39A6-22BF-363C-9C01-3A5C739BC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620BD027-4DFA-BE5A-18C4-D04853B9B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5D8FEB7-CA35-6E3D-378F-79F83AC7D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FB9946-F2BE-7A30-3DC3-CF8FA0C51C4D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CF1C4BA-BC82-E0F2-92D7-AEDF7703D927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B863-DA49-D89E-7E1B-8C1DBC09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9084E-18B5-5DF8-CB7B-C5CF954AC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28AC4-8179-E715-485A-6A22EEBFE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A26E761E-4279-87E5-3568-1BB716DD4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5637"/>
            <a:ext cx="4696649" cy="963415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A155576-6BA8-229D-49A4-80CB606D3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3531" y="5870713"/>
            <a:ext cx="1155773" cy="775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773EC-1635-CE8F-7F6C-106B73FE58A7}"/>
              </a:ext>
            </a:extLst>
          </p:cNvPr>
          <p:cNvSpPr txBox="1"/>
          <p:nvPr userDrawn="1"/>
        </p:nvSpPr>
        <p:spPr>
          <a:xfrm>
            <a:off x="9183755" y="6152565"/>
            <a:ext cx="1577009" cy="2885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000" spc="100" baseline="0" dirty="0">
                <a:solidFill>
                  <a:schemeClr val="bg1">
                    <a:lumMod val="10000"/>
                  </a:schemeClr>
                </a:solidFill>
              </a:rPr>
              <a:t>COLOCATED WITH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921D9CE-87A3-2DB1-54E5-B7E331C248B0}"/>
              </a:ext>
            </a:extLst>
          </p:cNvPr>
          <p:cNvSpPr/>
          <p:nvPr userDrawn="1"/>
        </p:nvSpPr>
        <p:spPr>
          <a:xfrm rot="5400000">
            <a:off x="0" y="0"/>
            <a:ext cx="743712" cy="74371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0B7E4-6F16-9757-E4AE-02264C348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3950850-B923-0E6A-6F09-CEEF745B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8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A4627D-4029-0BD3-1157-103DBB73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193653"/>
            <a:ext cx="5425440" cy="3650234"/>
          </a:xfrm>
        </p:spPr>
        <p:txBody>
          <a:bodyPr lIns="0" rIns="0"/>
          <a:lstStyle/>
          <a:p>
            <a:r>
              <a:rPr lang="en-US" dirty="0"/>
              <a:t>MOBILE APP</a:t>
            </a:r>
            <a:br>
              <a:rPr lang="en-US" dirty="0"/>
            </a:br>
            <a:r>
              <a:rPr lang="en-US" dirty="0"/>
              <a:t>SPONSORSHIPS</a:t>
            </a:r>
          </a:p>
        </p:txBody>
      </p:sp>
    </p:spTree>
    <p:extLst>
      <p:ext uri="{BB962C8B-B14F-4D97-AF65-F5344CB8AC3E}">
        <p14:creationId xmlns:p14="http://schemas.microsoft.com/office/powerpoint/2010/main" val="342091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A8761B0-350D-BCAA-856C-CB1F8FFE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7240" cy="1325563"/>
          </a:xfrm>
        </p:spPr>
        <p:txBody>
          <a:bodyPr/>
          <a:lstStyle/>
          <a:p>
            <a:r>
              <a:rPr lang="en-US" dirty="0"/>
              <a:t>FLOORPLAN BANNER 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98881"/>
            <a:ext cx="6959606" cy="2753646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Sponsor Logo to be add to top banner of floorplan. Once clicked, booth will highlight on floorplan.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389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3890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3890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5318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5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5318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$1,000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5318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January 20, 2023*</a:t>
            </a:r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ECE1EFF1-9539-F4B3-4AAA-40036B17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004" y="175369"/>
            <a:ext cx="2992292" cy="6486942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4EE593-291A-24CE-2ACD-FC4647A986CB}"/>
              </a:ext>
            </a:extLst>
          </p:cNvPr>
          <p:cNvSpPr txBox="1"/>
          <p:nvPr/>
        </p:nvSpPr>
        <p:spPr>
          <a:xfrm>
            <a:off x="919453" y="5344445"/>
            <a:ext cx="6248400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000" i="1" dirty="0">
                <a:effectLst/>
              </a:rPr>
              <a:t>* if received after this date, allow 2 business days to implement in app.</a:t>
            </a:r>
          </a:p>
        </p:txBody>
      </p:sp>
    </p:spTree>
    <p:extLst>
      <p:ext uri="{BB962C8B-B14F-4D97-AF65-F5344CB8AC3E}">
        <p14:creationId xmlns:p14="http://schemas.microsoft.com/office/powerpoint/2010/main" val="268752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A8761B0-350D-BCAA-856C-CB1F8FFE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57240" cy="1325563"/>
          </a:xfrm>
        </p:spPr>
        <p:txBody>
          <a:bodyPr/>
          <a:lstStyle/>
          <a:p>
            <a:r>
              <a:rPr lang="en-US" dirty="0"/>
              <a:t>FLOORPLAN FEATURED 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23999"/>
            <a:ext cx="6680201" cy="2428527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Sponsor name appears top of the exhibitor list within the floorplan.  Sponsor name also appears bold, with a diamond icon.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389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3890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3890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5318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Unlimited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5318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$1,000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5318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January 20, 2023*</a:t>
            </a:r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8CE54A38-B551-5817-DEFD-04708E76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286" y="204651"/>
            <a:ext cx="2973524" cy="6480629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C94BE-E161-509D-9CC4-AC5242B625C2}"/>
              </a:ext>
            </a:extLst>
          </p:cNvPr>
          <p:cNvSpPr txBox="1"/>
          <p:nvPr/>
        </p:nvSpPr>
        <p:spPr>
          <a:xfrm>
            <a:off x="919453" y="5344445"/>
            <a:ext cx="6248400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000" i="1" dirty="0">
                <a:effectLst/>
              </a:rPr>
              <a:t>* if received after this date, allow 2 business days to implement in app.</a:t>
            </a:r>
          </a:p>
        </p:txBody>
      </p:sp>
    </p:spTree>
    <p:extLst>
      <p:ext uri="{BB962C8B-B14F-4D97-AF65-F5344CB8AC3E}">
        <p14:creationId xmlns:p14="http://schemas.microsoft.com/office/powerpoint/2010/main" val="109048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30586CB7-8AAA-E0A2-7F8D-ECDD687F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04EB3D-0258-AC26-E7D6-2A8D2DB5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MOBILE APP SPONSORSHIPS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DFED71F-D647-1B13-FF3D-B6F59628FA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09263"/>
              </p:ext>
            </p:extLst>
          </p:nvPr>
        </p:nvGraphicFramePr>
        <p:xfrm>
          <a:off x="838199" y="1825625"/>
          <a:ext cx="7484164" cy="343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810">
                  <a:extLst>
                    <a:ext uri="{9D8B030D-6E8A-4147-A177-3AD203B41FA5}">
                      <a16:colId xmlns:a16="http://schemas.microsoft.com/office/drawing/2014/main" val="3539057498"/>
                    </a:ext>
                  </a:extLst>
                </a:gridCol>
                <a:gridCol w="1336879">
                  <a:extLst>
                    <a:ext uri="{9D8B030D-6E8A-4147-A177-3AD203B41FA5}">
                      <a16:colId xmlns:a16="http://schemas.microsoft.com/office/drawing/2014/main" val="2491207348"/>
                    </a:ext>
                  </a:extLst>
                </a:gridCol>
                <a:gridCol w="1548384">
                  <a:extLst>
                    <a:ext uri="{9D8B030D-6E8A-4147-A177-3AD203B41FA5}">
                      <a16:colId xmlns:a16="http://schemas.microsoft.com/office/drawing/2014/main" val="2302738928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8806661"/>
                    </a:ext>
                  </a:extLst>
                </a:gridCol>
                <a:gridCol w="1092507">
                  <a:extLst>
                    <a:ext uri="{9D8B030D-6E8A-4147-A177-3AD203B41FA5}">
                      <a16:colId xmlns:a16="http://schemas.microsoft.com/office/drawing/2014/main" val="2511270593"/>
                    </a:ext>
                  </a:extLst>
                </a:gridCol>
              </a:tblGrid>
              <a:tr h="247015">
                <a:tc>
                  <a:txBody>
                    <a:bodyPr/>
                    <a:lstStyle/>
                    <a:p>
                      <a:endParaRPr lang="en-US" sz="1000" spc="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spc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spc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spc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spc="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6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 Sponsorship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20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text; target;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2/10/2023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of Listing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1/20/2023*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9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Featured Label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1/20/2023*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$750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44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 App Banner Ads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banner ad; location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1/20/2023*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per location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$2,000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8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Floorplan 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logo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1/20/2023*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unlimited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7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Floorplan Banner 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1/20/2023*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30048"/>
                  </a:ext>
                </a:extLst>
              </a:tr>
            </a:tbl>
          </a:graphicData>
        </a:graphic>
      </p:graphicFrame>
      <p:pic>
        <p:nvPicPr>
          <p:cNvPr id="9" name="Picture 10" descr="Text&#10;&#10;Description automatically generated">
            <a:extLst>
              <a:ext uri="{FF2B5EF4-FFF2-40B4-BE49-F238E27FC236}">
                <a16:creationId xmlns:a16="http://schemas.microsoft.com/office/drawing/2014/main" id="{445FCE03-48EB-D7A2-97A4-250609A57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050" y="182797"/>
            <a:ext cx="3009379" cy="6498566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A poster of a show&#10;&#10;Description automatically generated with medium confidence">
            <a:extLst>
              <a:ext uri="{FF2B5EF4-FFF2-40B4-BE49-F238E27FC236}">
                <a16:creationId xmlns:a16="http://schemas.microsoft.com/office/drawing/2014/main" id="{D8A58D47-F3AF-6DF8-F563-2AE22A861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856" y="998842"/>
            <a:ext cx="3237039" cy="14748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BD56A4-EBF0-EAC7-CAAD-E9EC7BE81A24}"/>
              </a:ext>
            </a:extLst>
          </p:cNvPr>
          <p:cNvSpPr txBox="1"/>
          <p:nvPr/>
        </p:nvSpPr>
        <p:spPr>
          <a:xfrm>
            <a:off x="2194311" y="5356161"/>
            <a:ext cx="6248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effectLst/>
              </a:rPr>
              <a:t>*if received after this date, allow 2 business days to implement in app.</a:t>
            </a:r>
          </a:p>
        </p:txBody>
      </p:sp>
    </p:spTree>
    <p:extLst>
      <p:ext uri="{BB962C8B-B14F-4D97-AF65-F5344CB8AC3E}">
        <p14:creationId xmlns:p14="http://schemas.microsoft.com/office/powerpoint/2010/main" val="250914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SPONSOR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98881"/>
            <a:ext cx="3966579" cy="2753646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Sponsor logo to be added to event branding on Home Feed for all users and will appear on the mobile app to all users during loading. </a:t>
            </a:r>
          </a:p>
        </p:txBody>
      </p:sp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A8761B0-350D-BCAA-856C-CB1F8FFE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pic>
        <p:nvPicPr>
          <p:cNvPr id="13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708084-64FB-DFE9-1CA2-3124D1C6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18" y="181807"/>
            <a:ext cx="3000363" cy="651141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oster of a show&#10;&#10;Description automatically generated with medium confidence">
            <a:extLst>
              <a:ext uri="{FF2B5EF4-FFF2-40B4-BE49-F238E27FC236}">
                <a16:creationId xmlns:a16="http://schemas.microsoft.com/office/drawing/2014/main" id="{4D411758-F6FE-4980-6C4B-C2220896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050" y="2638898"/>
            <a:ext cx="2883159" cy="1313628"/>
          </a:xfrm>
          <a:prstGeom prst="rect">
            <a:avLst/>
          </a:prstGeom>
        </p:spPr>
      </p:pic>
      <p:pic>
        <p:nvPicPr>
          <p:cNvPr id="14" name="Picture 13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478E59F5-1541-793C-2EAF-0B0806BC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79" y="-267037"/>
            <a:ext cx="4214919" cy="7368304"/>
          </a:xfrm>
          <a:prstGeom prst="rect">
            <a:avLst/>
          </a:prstGeom>
        </p:spPr>
      </p:pic>
      <p:pic>
        <p:nvPicPr>
          <p:cNvPr id="15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68ACE4-1C4E-02CB-B5E2-B6EF0F4804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6481" r="67099" b="69234"/>
          <a:stretch/>
        </p:blipFill>
        <p:spPr>
          <a:xfrm>
            <a:off x="6434198" y="1869778"/>
            <a:ext cx="1005840" cy="274320"/>
          </a:xfrm>
          <a:prstGeom prst="rect">
            <a:avLst/>
          </a:prstGeom>
          <a:ln>
            <a:noFill/>
          </a:ln>
        </p:spPr>
      </p:pic>
      <p:pic>
        <p:nvPicPr>
          <p:cNvPr id="16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32AEF4-F5FD-DF83-962D-A98B51BDC3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336" r="600" b="28361"/>
          <a:stretch/>
        </p:blipFill>
        <p:spPr>
          <a:xfrm>
            <a:off x="5397291" y="2281886"/>
            <a:ext cx="3038636" cy="3700676"/>
          </a:xfrm>
          <a:prstGeom prst="rect">
            <a:avLst/>
          </a:prstGeom>
        </p:spPr>
      </p:pic>
      <p:pic>
        <p:nvPicPr>
          <p:cNvPr id="20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EFE439-CFC8-D5A4-ED0E-ECD6EA135D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171" b="-170"/>
          <a:stretch/>
        </p:blipFill>
        <p:spPr>
          <a:xfrm>
            <a:off x="5393139" y="6065520"/>
            <a:ext cx="3057018" cy="640080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23D2CD-8258-A213-B467-74239EC5E9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86025" y="995704"/>
            <a:ext cx="3057016" cy="764254"/>
          </a:xfrm>
          <a:prstGeom prst="rect">
            <a:avLst/>
          </a:prstGeom>
        </p:spPr>
      </p:pic>
      <p:pic>
        <p:nvPicPr>
          <p:cNvPr id="24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3AF2C1-CFD3-8E29-963B-2F9683251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572"/>
          <a:stretch/>
        </p:blipFill>
        <p:spPr>
          <a:xfrm>
            <a:off x="5393139" y="212364"/>
            <a:ext cx="3057018" cy="731520"/>
          </a:xfrm>
          <a:prstGeom prst="rect">
            <a:avLst/>
          </a:prstGeom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379E84-827F-2BE3-5135-7FFB5EC8752D}"/>
              </a:ext>
            </a:extLst>
          </p:cNvPr>
          <p:cNvSpPr txBox="1"/>
          <p:nvPr/>
        </p:nvSpPr>
        <p:spPr>
          <a:xfrm>
            <a:off x="6080607" y="659832"/>
            <a:ext cx="1824931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45720" tIns="45720" rIns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Search The NGA Show 2024</a:t>
            </a:r>
            <a:endParaRPr lang="en-US" sz="10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865663-0EDA-4E99-3412-3AE640DCF2FC}"/>
              </a:ext>
            </a:extLst>
          </p:cNvPr>
          <p:cNvSpPr txBox="1"/>
          <p:nvPr/>
        </p:nvSpPr>
        <p:spPr>
          <a:xfrm>
            <a:off x="9476949" y="639927"/>
            <a:ext cx="1824931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45720" tIns="45720" rIns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Search The NGA Show 2024</a:t>
            </a:r>
            <a:endParaRPr lang="en-US" sz="10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4124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4124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4124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7652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1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7652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$20,000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7652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November 1, 2022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B423BD-63E9-1651-6685-902BDB772BEE}"/>
              </a:ext>
            </a:extLst>
          </p:cNvPr>
          <p:cNvCxnSpPr>
            <a:cxnSpLocks/>
          </p:cNvCxnSpPr>
          <p:nvPr/>
        </p:nvCxnSpPr>
        <p:spPr>
          <a:xfrm flipV="1">
            <a:off x="4174220" y="2112908"/>
            <a:ext cx="2259977" cy="139448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A8761B0-350D-BCAA-856C-CB1F8FFE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D4DEED4-2862-8888-20C0-E9F6B6A8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370" y="192044"/>
            <a:ext cx="2987009" cy="649323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98881"/>
            <a:ext cx="7178041" cy="2753646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Custom notification delivered as a hard notification to user’s home feed </a:t>
            </a:r>
            <a:r>
              <a:rPr lang="en-US" sz="1600" i="1" dirty="0">
                <a:effectLst/>
              </a:rPr>
              <a:t>(only if user has notifications enabled on their device) </a:t>
            </a:r>
            <a:r>
              <a:rPr lang="en-US" sz="1600" dirty="0">
                <a:effectLst/>
              </a:rPr>
              <a:t>or in the notification bar.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Can be targeted to take user to company profile page or session page within the app, or website URL outside of the app.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200-character limit.</a:t>
            </a:r>
          </a:p>
        </p:txBody>
      </p:sp>
      <p:pic>
        <p:nvPicPr>
          <p:cNvPr id="24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3AF2C1-CFD3-8E29-963B-2F9683251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572"/>
          <a:stretch/>
        </p:blipFill>
        <p:spPr>
          <a:xfrm>
            <a:off x="8880050" y="212364"/>
            <a:ext cx="3057018" cy="731520"/>
          </a:xfrm>
          <a:prstGeom prst="rect">
            <a:avLst/>
          </a:prstGeom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379E84-827F-2BE3-5135-7FFB5EC8752D}"/>
              </a:ext>
            </a:extLst>
          </p:cNvPr>
          <p:cNvSpPr txBox="1"/>
          <p:nvPr/>
        </p:nvSpPr>
        <p:spPr>
          <a:xfrm>
            <a:off x="9567518" y="659832"/>
            <a:ext cx="1824931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45720" tIns="45720" rIns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Search The NGA Show 2024</a:t>
            </a:r>
            <a:endParaRPr lang="en-US" sz="10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389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3890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3890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5318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5318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$1,500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5318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February 10, 2023</a:t>
            </a:r>
          </a:p>
        </p:txBody>
      </p:sp>
    </p:spTree>
    <p:extLst>
      <p:ext uri="{BB962C8B-B14F-4D97-AF65-F5344CB8AC3E}">
        <p14:creationId xmlns:p14="http://schemas.microsoft.com/office/powerpoint/2010/main" val="183831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A8761B0-350D-BCAA-856C-CB1F8FFE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7240" cy="1325563"/>
          </a:xfrm>
        </p:spPr>
        <p:txBody>
          <a:bodyPr/>
          <a:lstStyle/>
          <a:p>
            <a:r>
              <a:rPr lang="en-US" dirty="0"/>
              <a:t>TOP OF 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98881"/>
            <a:ext cx="7528592" cy="2753646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Sponsor profiles will appear at the top of the Exhibitor list, and within search of Exhibitor List. Listed alphabetically.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389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3890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3890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5318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8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5318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$1,000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5318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January 20, 2023*</a:t>
            </a:r>
          </a:p>
        </p:txBody>
      </p:sp>
      <p:pic>
        <p:nvPicPr>
          <p:cNvPr id="7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CA225A-F451-8052-9910-917F2E8A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49" y="193039"/>
            <a:ext cx="2987009" cy="6455309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9C2127-38B1-F64A-16D9-0FEA1C452788}"/>
              </a:ext>
            </a:extLst>
          </p:cNvPr>
          <p:cNvSpPr txBox="1"/>
          <p:nvPr/>
        </p:nvSpPr>
        <p:spPr>
          <a:xfrm>
            <a:off x="919453" y="5344445"/>
            <a:ext cx="6248400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000" i="1" dirty="0">
                <a:effectLst/>
              </a:rPr>
              <a:t>* if received after this date, allow 2 business days to implement in app.</a:t>
            </a:r>
          </a:p>
        </p:txBody>
      </p:sp>
    </p:spTree>
    <p:extLst>
      <p:ext uri="{BB962C8B-B14F-4D97-AF65-F5344CB8AC3E}">
        <p14:creationId xmlns:p14="http://schemas.microsoft.com/office/powerpoint/2010/main" val="350377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A8761B0-350D-BCAA-856C-CB1F8FFE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7240" cy="1325563"/>
          </a:xfrm>
        </p:spPr>
        <p:txBody>
          <a:bodyPr/>
          <a:lstStyle/>
          <a:p>
            <a:r>
              <a:rPr lang="en-US" dirty="0"/>
              <a:t>FEATURED 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98881"/>
            <a:ext cx="7528592" cy="2753646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Add "Featured" tag next to Sponsor's name in the exhibitor list and their profile.  Filter on exhibitor list to show all "Featured" Sponsors.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389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3890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3890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5318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Unlimited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5318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$750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5318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January 20, 2023*</a:t>
            </a:r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B74B01-408F-8D22-332B-79EF0D16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38" y="208242"/>
            <a:ext cx="2987039" cy="6461836"/>
          </a:xfrm>
          <a:prstGeom prst="rect">
            <a:avLst/>
          </a:prstGeom>
          <a:ln w="12700"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2309B-DC1E-4D24-62BA-28B3CEE81EED}"/>
              </a:ext>
            </a:extLst>
          </p:cNvPr>
          <p:cNvCxnSpPr/>
          <p:nvPr/>
        </p:nvCxnSpPr>
        <p:spPr>
          <a:xfrm flipH="1" flipV="1">
            <a:off x="10502647" y="2448150"/>
            <a:ext cx="884687" cy="6994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941247-C3B1-3479-FDD4-3680F47D9F0D}"/>
              </a:ext>
            </a:extLst>
          </p:cNvPr>
          <p:cNvCxnSpPr/>
          <p:nvPr/>
        </p:nvCxnSpPr>
        <p:spPr>
          <a:xfrm flipH="1" flipV="1">
            <a:off x="11158350" y="4844700"/>
            <a:ext cx="884687" cy="6994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0AA457-BAE1-6268-4347-3828C4F54821}"/>
              </a:ext>
            </a:extLst>
          </p:cNvPr>
          <p:cNvSpPr txBox="1"/>
          <p:nvPr/>
        </p:nvSpPr>
        <p:spPr>
          <a:xfrm>
            <a:off x="919453" y="5344445"/>
            <a:ext cx="6248400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000" i="1" dirty="0">
                <a:effectLst/>
              </a:rPr>
              <a:t>* if received after this date, allow 2 business days to implement in app.</a:t>
            </a:r>
          </a:p>
        </p:txBody>
      </p:sp>
    </p:spTree>
    <p:extLst>
      <p:ext uri="{BB962C8B-B14F-4D97-AF65-F5344CB8AC3E}">
        <p14:creationId xmlns:p14="http://schemas.microsoft.com/office/powerpoint/2010/main" val="128185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7240" cy="1325563"/>
          </a:xfrm>
        </p:spPr>
        <p:txBody>
          <a:bodyPr/>
          <a:lstStyle/>
          <a:p>
            <a:r>
              <a:rPr lang="en-US" dirty="0"/>
              <a:t>MOBILE APP BANNER 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198881"/>
            <a:ext cx="10515601" cy="2753646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Banner ad to appear on one of 3 locations within the mobile app: Profile Lists, Event Agenda, More menu. (</a:t>
            </a:r>
            <a:r>
              <a:rPr lang="en-US" sz="1600" i="1" dirty="0">
                <a:effectLst/>
              </a:rPr>
              <a:t>see next slide for locations</a:t>
            </a:r>
            <a:r>
              <a:rPr lang="en-US" sz="1600" dirty="0">
                <a:effectLst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Banner ads rotate every 30 seconds, and a new ad will display every time a screen is reloaded.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Once clicked, user can be sent to company profile page or session page within the app, or website URL outside of the app.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Image Sizing: 600x320px, max 2MB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389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3890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3890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5318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10 per location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5318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$2,000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5318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January 20, 2023*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C509A-CDC4-1694-D0F2-8EF084245D07}"/>
              </a:ext>
            </a:extLst>
          </p:cNvPr>
          <p:cNvSpPr txBox="1"/>
          <p:nvPr/>
        </p:nvSpPr>
        <p:spPr>
          <a:xfrm>
            <a:off x="919453" y="5344445"/>
            <a:ext cx="6248400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000" i="1" dirty="0">
                <a:effectLst/>
              </a:rPr>
              <a:t>* if received after this date, allow 2 business days to implement in app.</a:t>
            </a:r>
          </a:p>
        </p:txBody>
      </p:sp>
    </p:spTree>
    <p:extLst>
      <p:ext uri="{BB962C8B-B14F-4D97-AF65-F5344CB8AC3E}">
        <p14:creationId xmlns:p14="http://schemas.microsoft.com/office/powerpoint/2010/main" val="426166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AF83529F-443A-BE2B-EF0A-1240356D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4480"/>
            <a:ext cx="2249191" cy="3931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7240" cy="1325563"/>
          </a:xfrm>
        </p:spPr>
        <p:txBody>
          <a:bodyPr/>
          <a:lstStyle/>
          <a:p>
            <a:r>
              <a:rPr lang="en-US" dirty="0"/>
              <a:t>MOBILE APP BANNER 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692" y="1767840"/>
            <a:ext cx="1573200" cy="3535679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effectLst/>
              </a:rPr>
              <a:t>EVENT AGENDA SCREEN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Placed after the last session on each day of the agenda.</a:t>
            </a:r>
          </a:p>
        </p:txBody>
      </p:sp>
      <p:pic>
        <p:nvPicPr>
          <p:cNvPr id="4" name="Picture 3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ADB34BBB-1F26-FA04-78FC-844A2E45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49" y="1564640"/>
            <a:ext cx="2249191" cy="3931920"/>
          </a:xfrm>
          <a:prstGeom prst="rect">
            <a:avLst/>
          </a:prstGeom>
        </p:spPr>
      </p:pic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80FA1A56-EE05-407F-60C7-8E16F4F36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125" y="1554480"/>
            <a:ext cx="2249191" cy="39319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87FFF3-7F1E-1CA1-F64A-E338A31B98A7}"/>
              </a:ext>
            </a:extLst>
          </p:cNvPr>
          <p:cNvSpPr txBox="1">
            <a:spLocks/>
          </p:cNvSpPr>
          <p:nvPr/>
        </p:nvSpPr>
        <p:spPr>
          <a:xfrm>
            <a:off x="6470627" y="1767840"/>
            <a:ext cx="1684022" cy="35356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/>
              <a:t>PROFILE LIST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1" dirty="0"/>
              <a:t>(Exhibitors, Products, Speakers, Attendees, </a:t>
            </a:r>
            <a:r>
              <a:rPr lang="en-US" sz="1400" i="1" dirty="0" err="1"/>
              <a:t>etc</a:t>
            </a:r>
            <a:r>
              <a:rPr lang="en-US" sz="1400" i="1" dirty="0"/>
              <a:t>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/>
              <a:t>Placed at the top of every profile list.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888A26-FB84-D4C6-553F-11DACA6C50E8}"/>
              </a:ext>
            </a:extLst>
          </p:cNvPr>
          <p:cNvSpPr txBox="1">
            <a:spLocks/>
          </p:cNvSpPr>
          <p:nvPr/>
        </p:nvSpPr>
        <p:spPr>
          <a:xfrm>
            <a:off x="10237402" y="1778000"/>
            <a:ext cx="1573200" cy="35356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/>
              <a:t>‘MORE’ MENU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i="1" dirty="0"/>
              <a:t>(tab that contains all the app navigation items)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/>
              <a:t>Placed at the bottom of the page.</a:t>
            </a:r>
          </a:p>
        </p:txBody>
      </p:sp>
      <p:pic>
        <p:nvPicPr>
          <p:cNvPr id="10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9734EA9-83CB-6200-DAB1-7A18CFC40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013" y="1829413"/>
            <a:ext cx="1573200" cy="3406502"/>
          </a:xfrm>
          <a:prstGeom prst="rect">
            <a:avLst/>
          </a:prstGeom>
          <a:ln>
            <a:noFill/>
          </a:ln>
        </p:spPr>
      </p:pic>
      <p:pic>
        <p:nvPicPr>
          <p:cNvPr id="11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61C125-B882-A7E5-9E4A-137F64983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904" y="1829413"/>
            <a:ext cx="1573200" cy="3406502"/>
          </a:xfrm>
          <a:prstGeom prst="rect">
            <a:avLst/>
          </a:prstGeom>
          <a:ln>
            <a:noFill/>
          </a:ln>
        </p:spPr>
      </p:pic>
      <p:pic>
        <p:nvPicPr>
          <p:cNvPr id="12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BFD1AB-0409-5180-EED7-908650BB8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881" y="1829413"/>
            <a:ext cx="1573200" cy="3406502"/>
          </a:xfrm>
          <a:prstGeom prst="rect">
            <a:avLst/>
          </a:prstGeom>
          <a:ln>
            <a:noFill/>
          </a:ln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5353279-8AFF-2A00-D3EE-C79E19380CE9}"/>
              </a:ext>
            </a:extLst>
          </p:cNvPr>
          <p:cNvSpPr/>
          <p:nvPr/>
        </p:nvSpPr>
        <p:spPr>
          <a:xfrm>
            <a:off x="2703852" y="2357120"/>
            <a:ext cx="355600" cy="355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8A439BA-ECB0-7586-C7F5-54A5642B4366}"/>
              </a:ext>
            </a:extLst>
          </p:cNvPr>
          <p:cNvSpPr/>
          <p:nvPr/>
        </p:nvSpPr>
        <p:spPr>
          <a:xfrm>
            <a:off x="6483372" y="2225040"/>
            <a:ext cx="355600" cy="355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672C7FB-0A2D-7C3C-B063-F2840D7E37CB}"/>
              </a:ext>
            </a:extLst>
          </p:cNvPr>
          <p:cNvSpPr/>
          <p:nvPr/>
        </p:nvSpPr>
        <p:spPr>
          <a:xfrm>
            <a:off x="10242572" y="2225040"/>
            <a:ext cx="355600" cy="355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9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frame with a white background&#10;&#10;Description automatically generated">
            <a:extLst>
              <a:ext uri="{FF2B5EF4-FFF2-40B4-BE49-F238E27FC236}">
                <a16:creationId xmlns:a16="http://schemas.microsoft.com/office/drawing/2014/main" id="{DA8761B0-350D-BCAA-856C-CB1F8FFE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99" y="-267037"/>
            <a:ext cx="4214919" cy="736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97C57-4F77-82E2-A910-3EA9E282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7240" cy="1325563"/>
          </a:xfrm>
        </p:spPr>
        <p:txBody>
          <a:bodyPr/>
          <a:lstStyle/>
          <a:p>
            <a:r>
              <a:rPr lang="en-US" dirty="0"/>
              <a:t>FLOORPLAN 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03B9-F5B1-84B8-992B-8C5B4D800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98881"/>
            <a:ext cx="6959606" cy="2753646"/>
          </a:xfrm>
        </p:spPr>
        <p:txBody>
          <a:bodyPr lIns="0" rIns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Sponsor Logo to be added on top of booth in Interactive Floorplan.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Minimum booth size: 20’x20’.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ffectLst/>
              </a:rPr>
              <a:t>File must be .</a:t>
            </a:r>
            <a:r>
              <a:rPr lang="en-US" sz="1600" dirty="0" err="1">
                <a:effectLst/>
              </a:rPr>
              <a:t>svg</a:t>
            </a:r>
            <a:r>
              <a:rPr lang="en-US" sz="1600" dirty="0">
                <a:effectLst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4BC7A0-7C16-7E42-9BEA-76C7BF93096C}"/>
              </a:ext>
            </a:extLst>
          </p:cNvPr>
          <p:cNvSpPr txBox="1"/>
          <p:nvPr/>
        </p:nvSpPr>
        <p:spPr>
          <a:xfrm>
            <a:off x="0" y="3960780"/>
            <a:ext cx="183890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QUANTITY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2C0BC-8DAD-21E8-A0B5-A3AD15227225}"/>
              </a:ext>
            </a:extLst>
          </p:cNvPr>
          <p:cNvSpPr txBox="1"/>
          <p:nvPr/>
        </p:nvSpPr>
        <p:spPr>
          <a:xfrm>
            <a:off x="0" y="4397660"/>
            <a:ext cx="183890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PRICE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D99E1-BAD5-0603-A894-962256FDC0D4}"/>
              </a:ext>
            </a:extLst>
          </p:cNvPr>
          <p:cNvSpPr txBox="1"/>
          <p:nvPr/>
        </p:nvSpPr>
        <p:spPr>
          <a:xfrm>
            <a:off x="0" y="4834540"/>
            <a:ext cx="183890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spc="100" dirty="0">
                <a:solidFill>
                  <a:schemeClr val="bg2"/>
                </a:solidFill>
              </a:rPr>
              <a:t>DEADLINE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6AE63B-F005-4BA9-B7C9-1A9630D7F1AC}"/>
              </a:ext>
            </a:extLst>
          </p:cNvPr>
          <p:cNvSpPr txBox="1">
            <a:spLocks/>
          </p:cNvSpPr>
          <p:nvPr/>
        </p:nvSpPr>
        <p:spPr>
          <a:xfrm>
            <a:off x="1925318" y="395252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5Unlimited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8950F84-9B40-F05E-9903-81D9B789984A}"/>
              </a:ext>
            </a:extLst>
          </p:cNvPr>
          <p:cNvSpPr txBox="1">
            <a:spLocks/>
          </p:cNvSpPr>
          <p:nvPr/>
        </p:nvSpPr>
        <p:spPr>
          <a:xfrm>
            <a:off x="1925318" y="441988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$500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E85B84-40A1-F1E0-C944-42F3F4272D05}"/>
              </a:ext>
            </a:extLst>
          </p:cNvPr>
          <p:cNvSpPr txBox="1">
            <a:spLocks/>
          </p:cNvSpPr>
          <p:nvPr/>
        </p:nvSpPr>
        <p:spPr>
          <a:xfrm>
            <a:off x="1925318" y="4846606"/>
            <a:ext cx="2468879" cy="30557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January 20, 2023*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EE593-291A-24CE-2ACD-FC4647A986CB}"/>
              </a:ext>
            </a:extLst>
          </p:cNvPr>
          <p:cNvSpPr txBox="1"/>
          <p:nvPr/>
        </p:nvSpPr>
        <p:spPr>
          <a:xfrm>
            <a:off x="919453" y="5344445"/>
            <a:ext cx="6248400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000" i="1" dirty="0">
                <a:effectLst/>
              </a:rPr>
              <a:t>* if received after this date, allow 2 business days to implement in app.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7489AC-7471-1E5C-2EB9-C4B8533A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924" y="190132"/>
            <a:ext cx="2991212" cy="6500897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823415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GA 2024">
      <a:dk1>
        <a:srgbClr val="1D2F5D"/>
      </a:dk1>
      <a:lt1>
        <a:srgbClr val="EAEDEA"/>
      </a:lt1>
      <a:dk2>
        <a:srgbClr val="1D2F5D"/>
      </a:dk2>
      <a:lt2>
        <a:srgbClr val="FFFCFB"/>
      </a:lt2>
      <a:accent1>
        <a:srgbClr val="1D2F5D"/>
      </a:accent1>
      <a:accent2>
        <a:srgbClr val="CE3B45"/>
      </a:accent2>
      <a:accent3>
        <a:srgbClr val="0099A7"/>
      </a:accent3>
      <a:accent4>
        <a:srgbClr val="3766B0"/>
      </a:accent4>
      <a:accent5>
        <a:srgbClr val="A3358B"/>
      </a:accent5>
      <a:accent6>
        <a:srgbClr val="1B89BC"/>
      </a:accent6>
      <a:hlink>
        <a:srgbClr val="CE3B45"/>
      </a:hlink>
      <a:folHlink>
        <a:srgbClr val="CE3B4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2b7abc-0374-4456-b375-b23afe897957" xsi:nil="true"/>
    <lcf76f155ced4ddcb4097134ff3c332f xmlns="37464183-ebb2-412f-aebd-8a72043dc9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DD858648C04EA3CF8EE457305BB2" ma:contentTypeVersion="17" ma:contentTypeDescription="Create a new document." ma:contentTypeScope="" ma:versionID="e1e1d26c802415f56f4a6f1d458b49e0">
  <xsd:schema xmlns:xsd="http://www.w3.org/2001/XMLSchema" xmlns:xs="http://www.w3.org/2001/XMLSchema" xmlns:p="http://schemas.microsoft.com/office/2006/metadata/properties" xmlns:ns2="37464183-ebb2-412f-aebd-8a72043dc9f2" xmlns:ns3="412b7abc-0374-4456-b375-b23afe897957" targetNamespace="http://schemas.microsoft.com/office/2006/metadata/properties" ma:root="true" ma:fieldsID="364de0d048985a331247d53b7dd4e4de" ns2:_="" ns3:_="">
    <xsd:import namespace="37464183-ebb2-412f-aebd-8a72043dc9f2"/>
    <xsd:import namespace="412b7abc-0374-4456-b375-b23afe897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4183-ebb2-412f-aebd-8a72043dc9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49dd87-aaf6-4f3c-b3d1-6c3299560b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b7abc-0374-4456-b375-b23afe897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b77fb8-586d-4e3e-8571-8efac0f6314b}" ma:internalName="TaxCatchAll" ma:showField="CatchAllData" ma:web="412b7abc-0374-4456-b375-b23afe897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B2248-7B82-466E-A4D1-4030E39E68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27916D-4756-42F0-904C-5F0C24D20625}">
  <ds:schemaRefs>
    <ds:schemaRef ds:uri="http://schemas.microsoft.com/office/2006/metadata/properties"/>
    <ds:schemaRef ds:uri="http://schemas.microsoft.com/office/infopath/2007/PartnerControls"/>
    <ds:schemaRef ds:uri="412b7abc-0374-4456-b375-b23afe897957"/>
    <ds:schemaRef ds:uri="37464183-ebb2-412f-aebd-8a72043dc9f2"/>
  </ds:schemaRefs>
</ds:datastoreItem>
</file>

<file path=customXml/itemProps3.xml><?xml version="1.0" encoding="utf-8"?>
<ds:datastoreItem xmlns:ds="http://schemas.openxmlformats.org/officeDocument/2006/customXml" ds:itemID="{3194ACFA-9309-4A53-9C33-CA11B6477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464183-ebb2-412f-aebd-8a72043dc9f2"/>
    <ds:schemaRef ds:uri="412b7abc-0374-4456-b375-b23afe897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663</Words>
  <Application>Microsoft Office PowerPoint</Application>
  <PresentationFormat>Widescreen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MOBILE APP SPONSORSHIPS</vt:lpstr>
      <vt:lpstr>MOBILE APP SPONSORSHIPS</vt:lpstr>
      <vt:lpstr>TITLE SPONSOR</vt:lpstr>
      <vt:lpstr>NOTIFICATIONS</vt:lpstr>
      <vt:lpstr>TOP OF LISTING</vt:lpstr>
      <vt:lpstr>FEATURED LABEL</vt:lpstr>
      <vt:lpstr>MOBILE APP BANNER ADS</vt:lpstr>
      <vt:lpstr>MOBILE APP BANNER ADS</vt:lpstr>
      <vt:lpstr>FLOORPLAN LOGO</vt:lpstr>
      <vt:lpstr>FLOORPLAN BANNER AD</vt:lpstr>
      <vt:lpstr>FLOORPLAN FEATURED LISTING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Rose</dc:creator>
  <cp:lastModifiedBy>Sabrina Fittipaldi</cp:lastModifiedBy>
  <cp:revision>62</cp:revision>
  <dcterms:created xsi:type="dcterms:W3CDTF">2023-09-11T16:03:11Z</dcterms:created>
  <dcterms:modified xsi:type="dcterms:W3CDTF">2023-12-20T21:22:22Z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0x010100F00CDD858648C04EA3CF8EE457305BB2</vt:lpwstr>
  </property>
</Properties>
</file>