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9" r:id="rId1"/>
    <p:sldMasterId id="2147483730" r:id="rId2"/>
  </p:sldMasterIdLst>
  <p:notesMasterIdLst>
    <p:notesMasterId r:id="rId29"/>
  </p:notesMasterIdLst>
  <p:sldIdLst>
    <p:sldId id="256" r:id="rId3"/>
    <p:sldId id="257" r:id="rId4"/>
    <p:sldId id="260" r:id="rId5"/>
    <p:sldId id="258" r:id="rId6"/>
    <p:sldId id="259" r:id="rId7"/>
    <p:sldId id="261" r:id="rId8"/>
    <p:sldId id="262" r:id="rId9"/>
    <p:sldId id="263" r:id="rId10"/>
    <p:sldId id="267" r:id="rId11"/>
    <p:sldId id="264" r:id="rId12"/>
    <p:sldId id="265" r:id="rId13"/>
    <p:sldId id="266" r:id="rId14"/>
    <p:sldId id="270" r:id="rId15"/>
    <p:sldId id="268" r:id="rId16"/>
    <p:sldId id="269" r:id="rId17"/>
    <p:sldId id="271" r:id="rId18"/>
    <p:sldId id="272" r:id="rId19"/>
    <p:sldId id="273" r:id="rId20"/>
    <p:sldId id="274" r:id="rId21"/>
    <p:sldId id="275" r:id="rId22"/>
    <p:sldId id="280" r:id="rId23"/>
    <p:sldId id="276" r:id="rId24"/>
    <p:sldId id="277" r:id="rId25"/>
    <p:sldId id="278" r:id="rId26"/>
    <p:sldId id="279" r:id="rId27"/>
    <p:sldId id="281"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214" autoAdjust="0"/>
  </p:normalViewPr>
  <p:slideViewPr>
    <p:cSldViewPr snapToGrid="0">
      <p:cViewPr varScale="1">
        <p:scale>
          <a:sx n="59" d="100"/>
          <a:sy n="59" d="100"/>
        </p:scale>
        <p:origin x="107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355828-A6EA-42FD-A02B-C9CEFDC06EF2}" type="datetimeFigureOut">
              <a:rPr lang="en-US" smtClean="0"/>
              <a:t>10/15/2019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9E9766-91ED-430D-ABA9-AE42B66C3B58}" type="slidenum">
              <a:rPr lang="en-US" smtClean="0"/>
              <a:t>‹#›</a:t>
            </a:fld>
            <a:endParaRPr lang="en-US"/>
          </a:p>
        </p:txBody>
      </p:sp>
    </p:spTree>
    <p:extLst>
      <p:ext uri="{BB962C8B-B14F-4D97-AF65-F5344CB8AC3E}">
        <p14:creationId xmlns:p14="http://schemas.microsoft.com/office/powerpoint/2010/main" val="3833412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9E9766-91ED-430D-ABA9-AE42B66C3B58}" type="slidenum">
              <a:rPr lang="en-US" smtClean="0"/>
              <a:t>1</a:t>
            </a:fld>
            <a:endParaRPr lang="en-US"/>
          </a:p>
        </p:txBody>
      </p:sp>
    </p:spTree>
    <p:extLst>
      <p:ext uri="{BB962C8B-B14F-4D97-AF65-F5344CB8AC3E}">
        <p14:creationId xmlns:p14="http://schemas.microsoft.com/office/powerpoint/2010/main" val="3808461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099E9766-91ED-430D-ABA9-AE42B66C3B58}" type="slidenum">
              <a:rPr lang="en-US" smtClean="0"/>
              <a:t>10</a:t>
            </a:fld>
            <a:endParaRPr lang="en-US"/>
          </a:p>
        </p:txBody>
      </p:sp>
    </p:spTree>
    <p:extLst>
      <p:ext uri="{BB962C8B-B14F-4D97-AF65-F5344CB8AC3E}">
        <p14:creationId xmlns:p14="http://schemas.microsoft.com/office/powerpoint/2010/main" val="2248334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9E9766-91ED-430D-ABA9-AE42B66C3B58}" type="slidenum">
              <a:rPr lang="en-US" smtClean="0"/>
              <a:t>11</a:t>
            </a:fld>
            <a:endParaRPr lang="en-US"/>
          </a:p>
        </p:txBody>
      </p:sp>
    </p:spTree>
    <p:extLst>
      <p:ext uri="{BB962C8B-B14F-4D97-AF65-F5344CB8AC3E}">
        <p14:creationId xmlns:p14="http://schemas.microsoft.com/office/powerpoint/2010/main" val="2669043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9E9766-91ED-430D-ABA9-AE42B66C3B58}" type="slidenum">
              <a:rPr lang="en-US" smtClean="0"/>
              <a:t>12</a:t>
            </a:fld>
            <a:endParaRPr lang="en-US"/>
          </a:p>
        </p:txBody>
      </p:sp>
    </p:spTree>
    <p:extLst>
      <p:ext uri="{BB962C8B-B14F-4D97-AF65-F5344CB8AC3E}">
        <p14:creationId xmlns:p14="http://schemas.microsoft.com/office/powerpoint/2010/main" val="494724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9E9766-91ED-430D-ABA9-AE42B66C3B58}" type="slidenum">
              <a:rPr lang="en-US" smtClean="0"/>
              <a:t>13</a:t>
            </a:fld>
            <a:endParaRPr lang="en-US"/>
          </a:p>
        </p:txBody>
      </p:sp>
    </p:spTree>
    <p:extLst>
      <p:ext uri="{BB962C8B-B14F-4D97-AF65-F5344CB8AC3E}">
        <p14:creationId xmlns:p14="http://schemas.microsoft.com/office/powerpoint/2010/main" val="3937091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099E9766-91ED-430D-ABA9-AE42B66C3B58}" type="slidenum">
              <a:rPr lang="en-US" smtClean="0"/>
              <a:t>20</a:t>
            </a:fld>
            <a:endParaRPr lang="en-US"/>
          </a:p>
        </p:txBody>
      </p:sp>
    </p:spTree>
    <p:extLst>
      <p:ext uri="{BB962C8B-B14F-4D97-AF65-F5344CB8AC3E}">
        <p14:creationId xmlns:p14="http://schemas.microsoft.com/office/powerpoint/2010/main" val="3657467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en-GB" noProof="0" dirty="0"/>
          </a:p>
        </p:txBody>
      </p:sp>
      <p:sp>
        <p:nvSpPr>
          <p:cNvPr id="4" name="Zástupný objekt pre číslo snímky 3"/>
          <p:cNvSpPr>
            <a:spLocks noGrp="1"/>
          </p:cNvSpPr>
          <p:nvPr>
            <p:ph type="sldNum" sz="quarter" idx="5"/>
          </p:nvPr>
        </p:nvSpPr>
        <p:spPr/>
        <p:txBody>
          <a:bodyPr/>
          <a:lstStyle/>
          <a:p>
            <a:fld id="{099E9766-91ED-430D-ABA9-AE42B66C3B58}" type="slidenum">
              <a:rPr lang="en-US" smtClean="0"/>
              <a:t>24</a:t>
            </a:fld>
            <a:endParaRPr lang="en-US"/>
          </a:p>
        </p:txBody>
      </p:sp>
    </p:spTree>
    <p:extLst>
      <p:ext uri="{BB962C8B-B14F-4D97-AF65-F5344CB8AC3E}">
        <p14:creationId xmlns:p14="http://schemas.microsoft.com/office/powerpoint/2010/main" val="3221734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en-GB" noProof="0" dirty="0"/>
          </a:p>
        </p:txBody>
      </p:sp>
      <p:sp>
        <p:nvSpPr>
          <p:cNvPr id="4" name="Zástupný objekt pre číslo snímky 3"/>
          <p:cNvSpPr>
            <a:spLocks noGrp="1"/>
          </p:cNvSpPr>
          <p:nvPr>
            <p:ph type="sldNum" sz="quarter" idx="5"/>
          </p:nvPr>
        </p:nvSpPr>
        <p:spPr/>
        <p:txBody>
          <a:bodyPr/>
          <a:lstStyle/>
          <a:p>
            <a:fld id="{099E9766-91ED-430D-ABA9-AE42B66C3B58}" type="slidenum">
              <a:rPr lang="en-US" smtClean="0"/>
              <a:t>25</a:t>
            </a:fld>
            <a:endParaRPr lang="en-US"/>
          </a:p>
        </p:txBody>
      </p:sp>
    </p:spTree>
    <p:extLst>
      <p:ext uri="{BB962C8B-B14F-4D97-AF65-F5344CB8AC3E}">
        <p14:creationId xmlns:p14="http://schemas.microsoft.com/office/powerpoint/2010/main" val="184117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9E9766-91ED-430D-ABA9-AE42B66C3B58}" type="slidenum">
              <a:rPr lang="en-US" smtClean="0"/>
              <a:t>26</a:t>
            </a:fld>
            <a:endParaRPr lang="en-US"/>
          </a:p>
        </p:txBody>
      </p:sp>
    </p:spTree>
    <p:extLst>
      <p:ext uri="{BB962C8B-B14F-4D97-AF65-F5344CB8AC3E}">
        <p14:creationId xmlns:p14="http://schemas.microsoft.com/office/powerpoint/2010/main" val="3766271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9E9766-91ED-430D-ABA9-AE42B66C3B58}" type="slidenum">
              <a:rPr lang="en-US" smtClean="0"/>
              <a:t>2</a:t>
            </a:fld>
            <a:endParaRPr lang="en-US"/>
          </a:p>
        </p:txBody>
      </p:sp>
    </p:spTree>
    <p:extLst>
      <p:ext uri="{BB962C8B-B14F-4D97-AF65-F5344CB8AC3E}">
        <p14:creationId xmlns:p14="http://schemas.microsoft.com/office/powerpoint/2010/main" val="4235286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99E9766-91ED-430D-ABA9-AE42B66C3B58}" type="slidenum">
              <a:rPr lang="en-US" smtClean="0"/>
              <a:t>3</a:t>
            </a:fld>
            <a:endParaRPr lang="en-US"/>
          </a:p>
        </p:txBody>
      </p:sp>
    </p:spTree>
    <p:extLst>
      <p:ext uri="{BB962C8B-B14F-4D97-AF65-F5344CB8AC3E}">
        <p14:creationId xmlns:p14="http://schemas.microsoft.com/office/powerpoint/2010/main" val="297734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9E9766-91ED-430D-ABA9-AE42B66C3B58}" type="slidenum">
              <a:rPr lang="en-US" smtClean="0"/>
              <a:t>4</a:t>
            </a:fld>
            <a:endParaRPr lang="en-US"/>
          </a:p>
        </p:txBody>
      </p:sp>
    </p:spTree>
    <p:extLst>
      <p:ext uri="{BB962C8B-B14F-4D97-AF65-F5344CB8AC3E}">
        <p14:creationId xmlns:p14="http://schemas.microsoft.com/office/powerpoint/2010/main" val="2680408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9E9766-91ED-430D-ABA9-AE42B66C3B58}" type="slidenum">
              <a:rPr lang="en-US" smtClean="0"/>
              <a:t>5</a:t>
            </a:fld>
            <a:endParaRPr lang="en-US"/>
          </a:p>
        </p:txBody>
      </p:sp>
    </p:spTree>
    <p:extLst>
      <p:ext uri="{BB962C8B-B14F-4D97-AF65-F5344CB8AC3E}">
        <p14:creationId xmlns:p14="http://schemas.microsoft.com/office/powerpoint/2010/main" val="2472350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9E9766-91ED-430D-ABA9-AE42B66C3B58}" type="slidenum">
              <a:rPr lang="en-US" smtClean="0"/>
              <a:t>6</a:t>
            </a:fld>
            <a:endParaRPr lang="en-US"/>
          </a:p>
        </p:txBody>
      </p:sp>
    </p:spTree>
    <p:extLst>
      <p:ext uri="{BB962C8B-B14F-4D97-AF65-F5344CB8AC3E}">
        <p14:creationId xmlns:p14="http://schemas.microsoft.com/office/powerpoint/2010/main" val="1503634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9E9766-91ED-430D-ABA9-AE42B66C3B58}" type="slidenum">
              <a:rPr lang="en-US" smtClean="0"/>
              <a:t>7</a:t>
            </a:fld>
            <a:endParaRPr lang="en-US"/>
          </a:p>
        </p:txBody>
      </p:sp>
    </p:spTree>
    <p:extLst>
      <p:ext uri="{BB962C8B-B14F-4D97-AF65-F5344CB8AC3E}">
        <p14:creationId xmlns:p14="http://schemas.microsoft.com/office/powerpoint/2010/main" val="1119847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9E9766-91ED-430D-ABA9-AE42B66C3B58}" type="slidenum">
              <a:rPr lang="en-US" smtClean="0"/>
              <a:t>8</a:t>
            </a:fld>
            <a:endParaRPr lang="en-US"/>
          </a:p>
        </p:txBody>
      </p:sp>
    </p:spTree>
    <p:extLst>
      <p:ext uri="{BB962C8B-B14F-4D97-AF65-F5344CB8AC3E}">
        <p14:creationId xmlns:p14="http://schemas.microsoft.com/office/powerpoint/2010/main" val="2190151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9E9766-91ED-430D-ABA9-AE42B66C3B58}" type="slidenum">
              <a:rPr lang="en-US" smtClean="0"/>
              <a:t>9</a:t>
            </a:fld>
            <a:endParaRPr lang="en-US"/>
          </a:p>
        </p:txBody>
      </p:sp>
    </p:spTree>
    <p:extLst>
      <p:ext uri="{BB962C8B-B14F-4D97-AF65-F5344CB8AC3E}">
        <p14:creationId xmlns:p14="http://schemas.microsoft.com/office/powerpoint/2010/main" val="2804039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03D631CD-C900-4F0F-BF70-6FE21B84EBB7}" type="datetime2">
              <a:rPr lang="en-US" smtClean="0"/>
              <a:t>Tuesday, October 15, 2019</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r>
              <a:rPr lang="en-US"/>
              <a:t>ARMED FORCES ACADEMY of general Milan Rastislav Štefánik - SIMULATION CENTRE</a:t>
            </a:r>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08085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Obrázok s popisom">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sk-SK"/>
              <a:t>Kliknutím upravte štýl predlohy nadpisu</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k-SK"/>
              <a:t>Kliknutím na ikonu pridáte obrázok</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5" name="Date Placeholder 4"/>
          <p:cNvSpPr>
            <a:spLocks noGrp="1"/>
          </p:cNvSpPr>
          <p:nvPr>
            <p:ph type="dt" sz="half" idx="10"/>
          </p:nvPr>
        </p:nvSpPr>
        <p:spPr/>
        <p:txBody>
          <a:bodyPr/>
          <a:lstStyle/>
          <a:p>
            <a:fld id="{BA0AD019-8815-4452-BC9C-FA9BDCF1ECE0}" type="datetime2">
              <a:rPr lang="en-US" smtClean="0"/>
              <a:t>Tuesday, October 15, 2019</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66922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Vertical Text Placeholder 2"/>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C41DDD8C-9072-4D20-B328-EC5C3E0E7816}" type="datetime2">
              <a:rPr lang="en-US" smtClean="0"/>
              <a:t>Tuesday, October 15, 2019</a:t>
            </a:fld>
            <a:endParaRPr lang="en-US" dirty="0"/>
          </a:p>
        </p:txBody>
      </p:sp>
      <p:sp>
        <p:nvSpPr>
          <p:cNvPr id="5" name="Footer Placeholder 4"/>
          <p:cNvSpPr>
            <a:spLocks noGrp="1"/>
          </p:cNvSpPr>
          <p:nvPr>
            <p:ph type="ftr" sz="quarter" idx="11"/>
          </p:nvPr>
        </p:nvSpPr>
        <p:spPr/>
        <p:txBody>
          <a:bodyPr/>
          <a:lstStyle/>
          <a:p>
            <a:r>
              <a:rPr lang="en-US"/>
              <a:t>ARMED FORCES ACADEMY of general Milan Rastislav Štefánik - SIMULATION CENTRE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354922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sk-SK"/>
              <a:t>Kliknutím upravte štýl predlohy nadpisu</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C0456138-1A0E-45AC-8030-4993E6490C76}" type="datetime2">
              <a:rPr lang="en-US" smtClean="0"/>
              <a:t>Tuesday, October 15, 2019</a:t>
            </a:fld>
            <a:endParaRPr lang="en-US" dirty="0"/>
          </a:p>
        </p:txBody>
      </p:sp>
      <p:sp>
        <p:nvSpPr>
          <p:cNvPr id="5" name="Footer Placeholder 4"/>
          <p:cNvSpPr>
            <a:spLocks noGrp="1"/>
          </p:cNvSpPr>
          <p:nvPr>
            <p:ph type="ftr" sz="quarter" idx="11"/>
          </p:nvPr>
        </p:nvSpPr>
        <p:spPr/>
        <p:txBody>
          <a:bodyPr/>
          <a:lstStyle/>
          <a:p>
            <a:r>
              <a:rPr lang="en-US"/>
              <a:t>ARMED FORCES ACADEMY of general Milan Rastislav Štefánik - SIMULATION CENTRE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20289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Úvodná snímka">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sk-SK"/>
              <a:t>Kliknutím upravte štýl predlohy nadpisu</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sk-SK"/>
              <a:t>Kliknutím upravte štýl predlohy podnadpisu</a:t>
            </a:r>
            <a:endParaRPr lang="en-US" dirty="0"/>
          </a:p>
        </p:txBody>
      </p:sp>
      <p:sp>
        <p:nvSpPr>
          <p:cNvPr id="4" name="Date Placeholder 3"/>
          <p:cNvSpPr>
            <a:spLocks noGrp="1"/>
          </p:cNvSpPr>
          <p:nvPr>
            <p:ph type="dt" sz="half" idx="10"/>
          </p:nvPr>
        </p:nvSpPr>
        <p:spPr/>
        <p:txBody>
          <a:bodyPr/>
          <a:lstStyle/>
          <a:p>
            <a:fld id="{A4571E99-A646-4B83-B38C-D99EA2143301}" type="datetime2">
              <a:rPr lang="en-US" smtClean="0"/>
              <a:t>Tuesday, October 15, 2019</a:t>
            </a:fld>
            <a:endParaRPr lang="en-US" dirty="0"/>
          </a:p>
        </p:txBody>
      </p:sp>
      <p:sp>
        <p:nvSpPr>
          <p:cNvPr id="5" name="Footer Placeholder 4"/>
          <p:cNvSpPr>
            <a:spLocks noGrp="1"/>
          </p:cNvSpPr>
          <p:nvPr>
            <p:ph type="ftr" sz="quarter" idx="11"/>
          </p:nvPr>
        </p:nvSpPr>
        <p:spPr/>
        <p:txBody>
          <a:bodyPr/>
          <a:lstStyle/>
          <a:p>
            <a:r>
              <a:rPr lang="en-US"/>
              <a:t>ARMED FORCES ACADEMY of general Milan Rastislav Štefánik - SIMULATION CENTRE</a:t>
            </a:r>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2966566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Content Placeholder 2"/>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2112C2F7-60EE-40D7-99A9-25B78C1D52CD}" type="datetime2">
              <a:rPr lang="en-US" smtClean="0"/>
              <a:t>Tuesday, October 15, 2019</a:t>
            </a:fld>
            <a:endParaRPr lang="en-US" dirty="0"/>
          </a:p>
        </p:txBody>
      </p:sp>
      <p:sp>
        <p:nvSpPr>
          <p:cNvPr id="5" name="Footer Placeholder 4"/>
          <p:cNvSpPr>
            <a:spLocks noGrp="1"/>
          </p:cNvSpPr>
          <p:nvPr>
            <p:ph type="ftr" sz="quarter" idx="11"/>
          </p:nvPr>
        </p:nvSpPr>
        <p:spPr>
          <a:xfrm>
            <a:off x="1143000" y="6272784"/>
            <a:ext cx="6272784" cy="365125"/>
          </a:xfrm>
        </p:spPr>
        <p:txBody>
          <a:bodyPr/>
          <a:lstStyle/>
          <a:p>
            <a:r>
              <a:rPr lang="en-US"/>
              <a:t>ARMED FORCES ACADEMY of general Milan Rastislav Štefánik - SIMULATION CENTRE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39282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Hlavička sekcie">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sk-SK"/>
              <a:t>Kliknutím upravte štýl predlohy nadpisu</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Kliknite sem a upravte štýly predlohy textu</a:t>
            </a:r>
          </a:p>
        </p:txBody>
      </p:sp>
      <p:sp>
        <p:nvSpPr>
          <p:cNvPr id="4" name="Date Placeholder 3"/>
          <p:cNvSpPr>
            <a:spLocks noGrp="1"/>
          </p:cNvSpPr>
          <p:nvPr>
            <p:ph type="dt" sz="half" idx="10"/>
          </p:nvPr>
        </p:nvSpPr>
        <p:spPr>
          <a:xfrm>
            <a:off x="8593667" y="6272784"/>
            <a:ext cx="2644309" cy="365125"/>
          </a:xfrm>
        </p:spPr>
        <p:txBody>
          <a:bodyPr/>
          <a:lstStyle/>
          <a:p>
            <a:fld id="{DC6FE657-864C-45D5-9EF9-C853C990A192}" type="datetime2">
              <a:rPr lang="en-US" smtClean="0"/>
              <a:t>Tuesday, October 15, 2019</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r>
              <a:rPr lang="en-US"/>
              <a:t>ARMED FORCES ACADEMY of general Milan Rastislav Štefánik - SIMULATION CENTRE</a:t>
            </a:r>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439440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Date Placeholder 4"/>
          <p:cNvSpPr>
            <a:spLocks noGrp="1"/>
          </p:cNvSpPr>
          <p:nvPr>
            <p:ph type="dt" sz="half" idx="10"/>
          </p:nvPr>
        </p:nvSpPr>
        <p:spPr/>
        <p:txBody>
          <a:bodyPr/>
          <a:lstStyle/>
          <a:p>
            <a:fld id="{DD6A445D-809D-49AD-BDDF-576623757B5D}" type="datetime2">
              <a:rPr lang="en-US" smtClean="0"/>
              <a:t>Tuesday, October 15, 2019</a:t>
            </a:fld>
            <a:endParaRPr lang="en-US" dirty="0"/>
          </a:p>
        </p:txBody>
      </p:sp>
      <p:sp>
        <p:nvSpPr>
          <p:cNvPr id="6" name="Footer Placeholder 5"/>
          <p:cNvSpPr>
            <a:spLocks noGrp="1"/>
          </p:cNvSpPr>
          <p:nvPr>
            <p:ph type="ftr" sz="quarter" idx="11"/>
          </p:nvPr>
        </p:nvSpPr>
        <p:spPr/>
        <p:txBody>
          <a:bodyPr/>
          <a:lstStyle/>
          <a:p>
            <a:r>
              <a:rPr lang="en-US"/>
              <a:t>ARMED FORCES ACADEMY of general Milan Rastislav Štefánik - SIMULATION CENTRE</a:t>
            </a:r>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89552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sk-SK"/>
              <a:t>Kliknutím upravte štýl predlohy nadpisu</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7" name="Date Placeholder 6"/>
          <p:cNvSpPr>
            <a:spLocks noGrp="1"/>
          </p:cNvSpPr>
          <p:nvPr>
            <p:ph type="dt" sz="half" idx="10"/>
          </p:nvPr>
        </p:nvSpPr>
        <p:spPr/>
        <p:txBody>
          <a:bodyPr/>
          <a:lstStyle/>
          <a:p>
            <a:fld id="{9E067EB2-215D-4E90-A223-3FF876A52841}" type="datetime2">
              <a:rPr lang="en-US" smtClean="0"/>
              <a:t>Tuesday, October 15, 2019</a:t>
            </a:fld>
            <a:endParaRPr lang="en-US" dirty="0"/>
          </a:p>
        </p:txBody>
      </p:sp>
      <p:sp>
        <p:nvSpPr>
          <p:cNvPr id="8" name="Footer Placeholder 7"/>
          <p:cNvSpPr>
            <a:spLocks noGrp="1"/>
          </p:cNvSpPr>
          <p:nvPr>
            <p:ph type="ftr" sz="quarter" idx="11"/>
          </p:nvPr>
        </p:nvSpPr>
        <p:spPr/>
        <p:txBody>
          <a:bodyPr/>
          <a:lstStyle/>
          <a:p>
            <a:r>
              <a:rPr lang="en-US"/>
              <a:t>ARMED FORCES ACADEMY of general Milan Rastislav Štefánik - SIMULATION CENTRE</a:t>
            </a:r>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9829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sk-SK"/>
              <a:t>Kliknutím upravte štýl predlohy nadpisu</a:t>
            </a:r>
            <a:endParaRPr lang="en-US" dirty="0"/>
          </a:p>
        </p:txBody>
      </p:sp>
      <p:sp>
        <p:nvSpPr>
          <p:cNvPr id="3" name="Date Placeholder 2"/>
          <p:cNvSpPr>
            <a:spLocks noGrp="1"/>
          </p:cNvSpPr>
          <p:nvPr>
            <p:ph type="dt" sz="half" idx="10"/>
          </p:nvPr>
        </p:nvSpPr>
        <p:spPr/>
        <p:txBody>
          <a:bodyPr/>
          <a:lstStyle/>
          <a:p>
            <a:fld id="{D008396C-7F58-4B28-A5B4-C4F734FF4012}" type="datetime2">
              <a:rPr lang="en-US" smtClean="0"/>
              <a:t>Tuesday, October 15, 2019</a:t>
            </a:fld>
            <a:endParaRPr lang="en-US" dirty="0"/>
          </a:p>
        </p:txBody>
      </p:sp>
      <p:sp>
        <p:nvSpPr>
          <p:cNvPr id="4" name="Footer Placeholder 3"/>
          <p:cNvSpPr>
            <a:spLocks noGrp="1"/>
          </p:cNvSpPr>
          <p:nvPr>
            <p:ph type="ftr" sz="quarter" idx="11"/>
          </p:nvPr>
        </p:nvSpPr>
        <p:spPr/>
        <p:txBody>
          <a:bodyPr/>
          <a:lstStyle/>
          <a:p>
            <a:r>
              <a:rPr lang="en-US"/>
              <a:t>ARMED FORCES ACADEMY of general Milan Rastislav Štefánik - SIMULATION CENTRE</a:t>
            </a:r>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05496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B7DDE4-CAD2-47D9-9CD9-F27738BA7D29}" type="datetime2">
              <a:rPr lang="en-US" smtClean="0"/>
              <a:t>Tuesday, October 15, 2019</a:t>
            </a:fld>
            <a:endParaRPr lang="en-US" dirty="0"/>
          </a:p>
        </p:txBody>
      </p:sp>
      <p:sp>
        <p:nvSpPr>
          <p:cNvPr id="3" name="Footer Placeholder 2"/>
          <p:cNvSpPr>
            <a:spLocks noGrp="1"/>
          </p:cNvSpPr>
          <p:nvPr>
            <p:ph type="ftr" sz="quarter" idx="11"/>
          </p:nvPr>
        </p:nvSpPr>
        <p:spPr/>
        <p:txBody>
          <a:bodyPr/>
          <a:lstStyle/>
          <a:p>
            <a:r>
              <a:rPr lang="en-US"/>
              <a:t>ARMED FORCES ACADEMY of general Milan Rastislav Štefánik - SIMULATION CENTRE</a:t>
            </a:r>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28955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Obsah s popisom">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sk-SK"/>
              <a:t>Kliknutím upravte štýl predlohy nadpisu</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5" name="Date Placeholder 4"/>
          <p:cNvSpPr>
            <a:spLocks noGrp="1"/>
          </p:cNvSpPr>
          <p:nvPr>
            <p:ph type="dt" sz="half" idx="10"/>
          </p:nvPr>
        </p:nvSpPr>
        <p:spPr/>
        <p:txBody>
          <a:bodyPr/>
          <a:lstStyle/>
          <a:p>
            <a:fld id="{5452A27F-47BE-4DC1-B8C4-17B2B13DEEBB}" type="datetime2">
              <a:rPr lang="en-US" smtClean="0"/>
              <a:t>Tuesday, October 15, 2019</a:t>
            </a:fld>
            <a:endParaRPr lang="en-US" dirty="0"/>
          </a:p>
        </p:txBody>
      </p:sp>
      <p:sp>
        <p:nvSpPr>
          <p:cNvPr id="6" name="Footer Placeholder 5"/>
          <p:cNvSpPr>
            <a:spLocks noGrp="1"/>
          </p:cNvSpPr>
          <p:nvPr>
            <p:ph type="ftr" sz="quarter" idx="11"/>
          </p:nvPr>
        </p:nvSpPr>
        <p:spPr/>
        <p:txBody>
          <a:bodyPr/>
          <a:lstStyle/>
          <a:p>
            <a:r>
              <a:rPr lang="en-US"/>
              <a:t>ARMED FORCES ACADEMY of general Milan Rastislav Štefánik - SIMULATION CENTRE</a:t>
            </a:r>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328486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png"/><Relationship Id="rId18" Type="http://schemas.openxmlformats.org/officeDocument/2006/relationships/image" Target="../media/image5.jpe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17" Type="http://schemas.openxmlformats.org/officeDocument/2006/relationships/image" Target="../media/image5.svg"/><Relationship Id="rId2" Type="http://schemas.openxmlformats.org/officeDocument/2006/relationships/slideLayout" Target="../slideLayouts/slideLayout3.xml"/><Relationship Id="rId16"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microsoft.com/office/2007/relationships/hdphoto" Target="../media/hdphoto1.wdp"/><Relationship Id="rId10" Type="http://schemas.openxmlformats.org/officeDocument/2006/relationships/slideLayout" Target="../slideLayouts/slideLayout11.xml"/><Relationship Id="rId19" Type="http://schemas.openxmlformats.org/officeDocument/2006/relationships/image" Target="../media/image6.png"/><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D3B21FF1-15F3-4AA8-B043-7D3C916424B5}" type="datetime2">
              <a:rPr lang="en-US" smtClean="0"/>
              <a:t>Tuesday, October 15, 2019</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r>
              <a:rPr lang="en-US"/>
              <a:t>ARMED FORCES ACADEMY of general Milan Rastislav Štefánik - SIMULATION CENTRE</a:t>
            </a:r>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000261129"/>
      </p:ext>
    </p:extLst>
  </p:cSld>
  <p:clrMap bg1="lt1" tx1="dk1" bg2="lt2" tx2="dk2" accent1="accent1" accent2="accent2" accent3="accent3" accent4="accent4" accent5="accent5" accent6="accent6" hlink="hlink" folHlink="folHlink"/>
  <p:sldLayoutIdLst>
    <p:sldLayoutId id="2147483724" r:id="rId1"/>
  </p:sldLayoutIdLst>
  <p:hf hdr="0"/>
  <p:txStyles>
    <p:titleStyle>
      <a:lvl1pPr algn="l" defTabSz="457200" rtl="0" eaLnBrk="1" latinLnBrk="0" hangingPunct="1">
        <a:lnSpc>
          <a:spcPct val="100000"/>
        </a:lnSpc>
        <a:spcBef>
          <a:spcPct val="0"/>
        </a:spcBef>
        <a:buNone/>
        <a:defRPr sz="32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9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Obrázok 18" descr="sim center.png">
            <a:extLst>
              <a:ext uri="{FF2B5EF4-FFF2-40B4-BE49-F238E27FC236}">
                <a16:creationId xmlns:a16="http://schemas.microsoft.com/office/drawing/2014/main" id="{FFBF00A5-E7C9-43C0-B1BD-0DAA40960139}"/>
              </a:ext>
            </a:extLst>
          </p:cNvPr>
          <p:cNvPicPr>
            <a:picLocks noChangeAspect="1"/>
          </p:cNvPicPr>
          <p:nvPr userDrawn="1"/>
        </p:nvPicPr>
        <p:blipFill>
          <a:blip r:embed="rId13" cstate="print"/>
          <a:stretch>
            <a:fillRect/>
          </a:stretch>
        </p:blipFill>
        <p:spPr>
          <a:xfrm flipH="1">
            <a:off x="462883" y="6155487"/>
            <a:ext cx="577770" cy="577770"/>
          </a:xfrm>
          <a:prstGeom prst="rect">
            <a:avLst/>
          </a:prstGeom>
        </p:spPr>
      </p:pic>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sk-SK"/>
              <a:t>Kliknutím upravte štýl predlohy nadpisu</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sk-SK" dirty="0"/>
              <a:t>Kliknite sem a upravte štýly predlohy textu</a:t>
            </a:r>
          </a:p>
          <a:p>
            <a:pPr lvl="1"/>
            <a:r>
              <a:rPr lang="sk-SK" dirty="0"/>
              <a:t>Druhá úroveň</a:t>
            </a:r>
          </a:p>
          <a:p>
            <a:pPr lvl="2"/>
            <a:r>
              <a:rPr lang="sk-SK" dirty="0"/>
              <a:t>Tretia úroveň</a:t>
            </a:r>
          </a:p>
          <a:p>
            <a:pPr lvl="3"/>
            <a:r>
              <a:rPr lang="sk-SK" dirty="0"/>
              <a:t>Štvrtá úroveň</a:t>
            </a:r>
          </a:p>
          <a:p>
            <a:pPr lvl="4"/>
            <a:r>
              <a:rPr lang="sk-SK" dirty="0"/>
              <a:t>Piata úroveň</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4E6B9C30-C266-4430-89C8-DA869ED9CAD2}" type="datetime2">
              <a:rPr lang="en-US" smtClean="0"/>
              <a:t>Tuesday, October 15, 2019</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r>
              <a:rPr lang="en-US"/>
              <a:t>ARMED FORCES ACADEMY of general Milan Rastislav Štefánik - SIMULATION CENTRE</a:t>
            </a:r>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4">
                <a:duotone>
                  <a:schemeClr val="accent1">
                    <a:shade val="45000"/>
                    <a:satMod val="135000"/>
                  </a:schemeClr>
                  <a:prstClr val="white"/>
                </a:duotone>
                <a:extLst>
                  <a:ext uri="{BEBA8EAE-BF5A-486C-A8C5-ECC9F3942E4B}">
                    <a14:imgProps xmlns:a14="http://schemas.microsoft.com/office/drawing/2010/main">
                      <a14:imgLayer r:embed="rId1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n-lt"/>
              </a:defRPr>
            </a:lvl1pPr>
          </a:lstStyle>
          <a:p>
            <a:fld id="{3A98EE3D-8CD1-4C3F-BD1C-C98C9596463C}" type="slidenum">
              <a:rPr lang="en-US" smtClean="0"/>
              <a:t>‹#›</a:t>
            </a:fld>
            <a:endParaRPr lang="en-US" dirty="0"/>
          </a:p>
        </p:txBody>
      </p:sp>
      <p:pic>
        <p:nvPicPr>
          <p:cNvPr id="14" name="Grafický objekt 13" descr="Kolibrík">
            <a:extLst>
              <a:ext uri="{FF2B5EF4-FFF2-40B4-BE49-F238E27FC236}">
                <a16:creationId xmlns:a16="http://schemas.microsoft.com/office/drawing/2014/main" id="{84BD493B-03E0-4C19-932A-7F0E13F7A8C0}"/>
              </a:ext>
            </a:extLst>
          </p:cNvPr>
          <p:cNvPicPr>
            <a:picLocks noChangeAspect="1"/>
          </p:cNvPicPr>
          <p:nvPr/>
        </p:nvPicPr>
        <p:blipFill>
          <a:blip r:embed="rId16" cstate="hqprint">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7964424" y="6272784"/>
            <a:ext cx="392502" cy="392502"/>
          </a:xfrm>
          <a:prstGeom prst="rect">
            <a:avLst/>
          </a:prstGeom>
        </p:spPr>
      </p:pic>
      <p:cxnSp>
        <p:nvCxnSpPr>
          <p:cNvPr id="16" name="Rovná spojnica 15">
            <a:extLst>
              <a:ext uri="{FF2B5EF4-FFF2-40B4-BE49-F238E27FC236}">
                <a16:creationId xmlns:a16="http://schemas.microsoft.com/office/drawing/2014/main" id="{C2FED485-0A66-454F-A45A-0DF0631F031E}"/>
              </a:ext>
            </a:extLst>
          </p:cNvPr>
          <p:cNvCxnSpPr/>
          <p:nvPr/>
        </p:nvCxnSpPr>
        <p:spPr>
          <a:xfrm>
            <a:off x="1069848" y="6258874"/>
            <a:ext cx="10168128" cy="0"/>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5" name="Obrázok 13" descr="emblem_v2">
            <a:extLst>
              <a:ext uri="{FF2B5EF4-FFF2-40B4-BE49-F238E27FC236}">
                <a16:creationId xmlns:a16="http://schemas.microsoft.com/office/drawing/2014/main" id="{1F1618E5-3CA5-424E-B356-83BB261F765E}"/>
              </a:ext>
            </a:extLst>
          </p:cNvPr>
          <p:cNvPicPr>
            <a:picLocks noChangeAspect="1"/>
          </p:cNvPicPr>
          <p:nvPr userDrawn="1"/>
        </p:nvPicPr>
        <p:blipFill>
          <a:blip r:embed="rId18" cstate="print"/>
          <a:srcRect/>
          <a:stretch>
            <a:fillRect/>
          </a:stretch>
        </p:blipFill>
        <p:spPr bwMode="auto">
          <a:xfrm flipH="1">
            <a:off x="49249" y="6155487"/>
            <a:ext cx="577770" cy="577770"/>
          </a:xfrm>
          <a:prstGeom prst="ellipse">
            <a:avLst/>
          </a:prstGeom>
          <a:ln>
            <a:noFill/>
          </a:ln>
          <a:effectLst>
            <a:softEdge rad="0"/>
          </a:effectLst>
        </p:spPr>
      </p:pic>
    </p:spTree>
    <p:extLst>
      <p:ext uri="{BB962C8B-B14F-4D97-AF65-F5344CB8AC3E}">
        <p14:creationId xmlns:p14="http://schemas.microsoft.com/office/powerpoint/2010/main" val="275944936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hf hdr="0"/>
  <p:txStyles>
    <p:titleStyle>
      <a:lvl1pPr algn="l" defTabSz="914400" rtl="0" eaLnBrk="1" latinLnBrk="0" hangingPunct="1">
        <a:lnSpc>
          <a:spcPct val="90000"/>
        </a:lnSpc>
        <a:spcBef>
          <a:spcPct val="0"/>
        </a:spcBef>
        <a:buNone/>
        <a:defRPr sz="4800" b="1" kern="1200" cap="none" baseline="0">
          <a:blipFill>
            <a:blip r:embed="rId19">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3.xml"/><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B695AA2-4B70-477F-AF90-536B720A13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2D7488F-D2BE-4554-9EC5-DAF313360E03}"/>
              </a:ext>
            </a:extLst>
          </p:cNvPr>
          <p:cNvPicPr>
            <a:picLocks noChangeAspect="1"/>
          </p:cNvPicPr>
          <p:nvPr/>
        </p:nvPicPr>
        <p:blipFill rotWithShape="1">
          <a:blip r:embed="rId3" cstate="hqprint">
            <a:alphaModFix amt="40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Nadpis 1">
            <a:extLst>
              <a:ext uri="{FF2B5EF4-FFF2-40B4-BE49-F238E27FC236}">
                <a16:creationId xmlns:a16="http://schemas.microsoft.com/office/drawing/2014/main" id="{65BC1FBB-D13A-4A26-9866-26D6406C9790}"/>
              </a:ext>
            </a:extLst>
          </p:cNvPr>
          <p:cNvSpPr>
            <a:spLocks noGrp="1"/>
          </p:cNvSpPr>
          <p:nvPr>
            <p:ph type="ctrTitle"/>
          </p:nvPr>
        </p:nvSpPr>
        <p:spPr>
          <a:xfrm>
            <a:off x="965201" y="4249406"/>
            <a:ext cx="10225530" cy="1475013"/>
          </a:xfrm>
        </p:spPr>
        <p:txBody>
          <a:bodyPr>
            <a:normAutofit/>
          </a:bodyPr>
          <a:lstStyle/>
          <a:p>
            <a:r>
              <a:rPr lang="en-US" b="1" dirty="0"/>
              <a:t>New Simulation Technologies for the Slovak Armed Forces </a:t>
            </a:r>
            <a:endParaRPr lang="sk-SK" sz="4000" dirty="0">
              <a:solidFill>
                <a:schemeClr val="tx1"/>
              </a:solidFill>
            </a:endParaRPr>
          </a:p>
        </p:txBody>
      </p:sp>
      <p:sp>
        <p:nvSpPr>
          <p:cNvPr id="3" name="Podnadpis 2">
            <a:extLst>
              <a:ext uri="{FF2B5EF4-FFF2-40B4-BE49-F238E27FC236}">
                <a16:creationId xmlns:a16="http://schemas.microsoft.com/office/drawing/2014/main" id="{65FE77D6-1DCF-436C-8E81-5E0B38677089}"/>
              </a:ext>
            </a:extLst>
          </p:cNvPr>
          <p:cNvSpPr>
            <a:spLocks noGrp="1"/>
          </p:cNvSpPr>
          <p:nvPr>
            <p:ph type="subTitle" idx="1"/>
          </p:nvPr>
        </p:nvSpPr>
        <p:spPr>
          <a:xfrm>
            <a:off x="965200" y="5724420"/>
            <a:ext cx="10225530" cy="590321"/>
          </a:xfrm>
        </p:spPr>
        <p:txBody>
          <a:bodyPr>
            <a:normAutofit/>
          </a:bodyPr>
          <a:lstStyle/>
          <a:p>
            <a:r>
              <a:rPr lang="sk-SK" cap="none" dirty="0" err="1">
                <a:solidFill>
                  <a:schemeClr val="tx1"/>
                </a:solidFill>
              </a:rPr>
              <a:t>Col</a:t>
            </a:r>
            <a:r>
              <a:rPr lang="sk-SK" cap="none" dirty="0">
                <a:solidFill>
                  <a:schemeClr val="tx1"/>
                </a:solidFill>
              </a:rPr>
              <a:t>. Aurel SABÓ, PhD.</a:t>
            </a:r>
          </a:p>
        </p:txBody>
      </p:sp>
      <p:sp>
        <p:nvSpPr>
          <p:cNvPr id="10" name="Obdĺžnik 19">
            <a:extLst>
              <a:ext uri="{FF2B5EF4-FFF2-40B4-BE49-F238E27FC236}">
                <a16:creationId xmlns:a16="http://schemas.microsoft.com/office/drawing/2014/main" id="{397BF871-CAF3-48E7-B42D-EA85D62D4705}"/>
              </a:ext>
              <a:ext uri="{C183D7F6-B498-43B3-948B-1728B52AA6E4}">
                <adec:decorative xmlns:adec="http://schemas.microsoft.com/office/drawing/2017/decorative" xmlns="" val="0"/>
              </a:ext>
            </a:extLst>
          </p:cNvPr>
          <p:cNvSpPr/>
          <p:nvPr/>
        </p:nvSpPr>
        <p:spPr>
          <a:xfrm>
            <a:off x="3900582" y="221592"/>
            <a:ext cx="8291419" cy="215443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sk-SK" sz="4400" b="1" spc="200" dirty="0">
                <a:ln w="11430"/>
                <a:solidFill>
                  <a:schemeClr val="accent1">
                    <a:lumMod val="40000"/>
                    <a:lumOff val="60000"/>
                  </a:schemeClr>
                </a:solidFill>
                <a:effectLst>
                  <a:glow rad="101600">
                    <a:schemeClr val="accent6">
                      <a:satMod val="175000"/>
                      <a:alpha val="40000"/>
                    </a:schemeClr>
                  </a:glow>
                </a:effectLst>
              </a:rPr>
              <a:t>ARMED FORCES ACADEMY</a:t>
            </a:r>
            <a:endParaRPr lang="en-GB" sz="4400" b="1" spc="200" dirty="0">
              <a:ln w="11430"/>
              <a:solidFill>
                <a:schemeClr val="accent1">
                  <a:lumMod val="40000"/>
                  <a:lumOff val="60000"/>
                </a:schemeClr>
              </a:solidFill>
              <a:effectLst>
                <a:glow rad="101600">
                  <a:schemeClr val="accent6">
                    <a:satMod val="175000"/>
                    <a:alpha val="40000"/>
                  </a:schemeClr>
                </a:glow>
              </a:effectLst>
            </a:endParaRPr>
          </a:p>
          <a:p>
            <a:pPr algn="ctr"/>
            <a:r>
              <a:rPr lang="sk-SK" sz="2800" b="1" spc="50" dirty="0">
                <a:ln w="11430"/>
                <a:solidFill>
                  <a:schemeClr val="accent1">
                    <a:lumMod val="40000"/>
                    <a:lumOff val="60000"/>
                  </a:schemeClr>
                </a:solidFill>
                <a:effectLst>
                  <a:glow rad="101600">
                    <a:schemeClr val="accent6">
                      <a:satMod val="175000"/>
                      <a:alpha val="40000"/>
                    </a:schemeClr>
                  </a:glow>
                </a:effectLst>
              </a:rPr>
              <a:t>of </a:t>
            </a:r>
            <a:r>
              <a:rPr lang="en-GB" sz="2800" b="1" spc="50" dirty="0" err="1">
                <a:ln w="11430"/>
                <a:solidFill>
                  <a:schemeClr val="accent1">
                    <a:lumMod val="40000"/>
                    <a:lumOff val="60000"/>
                  </a:schemeClr>
                </a:solidFill>
                <a:effectLst>
                  <a:glow rad="101600">
                    <a:schemeClr val="accent6">
                      <a:satMod val="175000"/>
                      <a:alpha val="40000"/>
                    </a:schemeClr>
                  </a:glow>
                </a:effectLst>
              </a:rPr>
              <a:t>gener</a:t>
            </a:r>
            <a:r>
              <a:rPr lang="sk-SK" sz="2800" b="1" spc="50" dirty="0">
                <a:ln w="11430"/>
                <a:solidFill>
                  <a:schemeClr val="accent1">
                    <a:lumMod val="40000"/>
                    <a:lumOff val="60000"/>
                  </a:schemeClr>
                </a:solidFill>
                <a:effectLst>
                  <a:glow rad="101600">
                    <a:schemeClr val="accent6">
                      <a:satMod val="175000"/>
                      <a:alpha val="40000"/>
                    </a:schemeClr>
                  </a:glow>
                </a:effectLst>
              </a:rPr>
              <a:t>a</a:t>
            </a:r>
            <a:r>
              <a:rPr lang="en-GB" sz="2800" b="1" spc="50" dirty="0">
                <a:ln w="11430"/>
                <a:solidFill>
                  <a:schemeClr val="accent1">
                    <a:lumMod val="40000"/>
                    <a:lumOff val="60000"/>
                  </a:schemeClr>
                </a:solidFill>
                <a:effectLst>
                  <a:glow rad="101600">
                    <a:schemeClr val="accent6">
                      <a:satMod val="175000"/>
                      <a:alpha val="40000"/>
                    </a:schemeClr>
                  </a:glow>
                </a:effectLst>
              </a:rPr>
              <a:t>l Milan Rastislav </a:t>
            </a:r>
            <a:r>
              <a:rPr lang="en-GB" sz="2800" b="1" spc="50" dirty="0" err="1">
                <a:ln w="11430"/>
                <a:solidFill>
                  <a:schemeClr val="accent1">
                    <a:lumMod val="40000"/>
                    <a:lumOff val="60000"/>
                  </a:schemeClr>
                </a:solidFill>
                <a:effectLst>
                  <a:glow rad="101600">
                    <a:schemeClr val="accent6">
                      <a:satMod val="175000"/>
                      <a:alpha val="40000"/>
                    </a:schemeClr>
                  </a:glow>
                </a:effectLst>
              </a:rPr>
              <a:t>Štefánik</a:t>
            </a:r>
            <a:endParaRPr lang="sk-SK" sz="2800" b="1" spc="50" dirty="0">
              <a:ln w="11430"/>
              <a:solidFill>
                <a:schemeClr val="accent1">
                  <a:lumMod val="40000"/>
                  <a:lumOff val="60000"/>
                </a:schemeClr>
              </a:solidFill>
              <a:effectLst>
                <a:glow rad="101600">
                  <a:schemeClr val="accent6">
                    <a:satMod val="175000"/>
                    <a:alpha val="40000"/>
                  </a:schemeClr>
                </a:glow>
              </a:effectLst>
            </a:endParaRPr>
          </a:p>
          <a:p>
            <a:pPr algn="ctr"/>
            <a:endParaRPr lang="sk-SK" sz="1600" b="1" kern="2000" spc="1000" dirty="0">
              <a:ln w="11430"/>
              <a:solidFill>
                <a:schemeClr val="accent1">
                  <a:lumMod val="40000"/>
                  <a:lumOff val="60000"/>
                </a:schemeClr>
              </a:solidFill>
              <a:effectLst>
                <a:glow rad="101600">
                  <a:schemeClr val="accent6">
                    <a:satMod val="175000"/>
                    <a:alpha val="40000"/>
                  </a:schemeClr>
                </a:glow>
              </a:effectLst>
            </a:endParaRPr>
          </a:p>
          <a:p>
            <a:pPr algn="ctr"/>
            <a:r>
              <a:rPr lang="en-GB" sz="2800" b="1" kern="2000" spc="1000" dirty="0">
                <a:ln w="11430"/>
                <a:solidFill>
                  <a:schemeClr val="accent1">
                    <a:lumMod val="40000"/>
                    <a:lumOff val="60000"/>
                  </a:schemeClr>
                </a:solidFill>
                <a:effectLst>
                  <a:glow rad="101600">
                    <a:schemeClr val="accent6">
                      <a:satMod val="175000"/>
                      <a:alpha val="40000"/>
                    </a:schemeClr>
                  </a:glow>
                </a:effectLst>
              </a:rPr>
              <a:t>SIMULA</a:t>
            </a:r>
            <a:r>
              <a:rPr lang="sk-SK" sz="2800" b="1" kern="2000" spc="1000" dirty="0">
                <a:ln w="11430"/>
                <a:solidFill>
                  <a:schemeClr val="accent1">
                    <a:lumMod val="40000"/>
                    <a:lumOff val="60000"/>
                  </a:schemeClr>
                </a:solidFill>
                <a:effectLst>
                  <a:glow rad="101600">
                    <a:schemeClr val="accent6">
                      <a:satMod val="175000"/>
                      <a:alpha val="40000"/>
                    </a:schemeClr>
                  </a:glow>
                </a:effectLst>
              </a:rPr>
              <a:t>TION</a:t>
            </a:r>
            <a:r>
              <a:rPr lang="en-GB" sz="2800" b="1" kern="2000" spc="1000" dirty="0">
                <a:ln w="11430"/>
                <a:solidFill>
                  <a:schemeClr val="accent1">
                    <a:lumMod val="40000"/>
                    <a:lumOff val="60000"/>
                  </a:schemeClr>
                </a:solidFill>
                <a:effectLst>
                  <a:glow rad="101600">
                    <a:schemeClr val="accent6">
                      <a:satMod val="175000"/>
                      <a:alpha val="40000"/>
                    </a:schemeClr>
                  </a:glow>
                </a:effectLst>
              </a:rPr>
              <a:t> CENTR</a:t>
            </a:r>
            <a:r>
              <a:rPr lang="sk-SK" sz="2800" b="1" kern="2000" spc="1000" dirty="0">
                <a:ln w="11430"/>
                <a:solidFill>
                  <a:schemeClr val="accent1">
                    <a:lumMod val="40000"/>
                    <a:lumOff val="60000"/>
                  </a:schemeClr>
                </a:solidFill>
                <a:effectLst>
                  <a:glow rad="101600">
                    <a:schemeClr val="accent6">
                      <a:satMod val="175000"/>
                      <a:alpha val="40000"/>
                    </a:schemeClr>
                  </a:glow>
                </a:effectLst>
              </a:rPr>
              <a:t>E</a:t>
            </a:r>
            <a:endParaRPr lang="en-GB" sz="2800" b="1" kern="2000" spc="1000" dirty="0">
              <a:ln w="11430"/>
              <a:solidFill>
                <a:schemeClr val="accent1">
                  <a:lumMod val="40000"/>
                  <a:lumOff val="60000"/>
                </a:schemeClr>
              </a:solidFill>
              <a:effectLst>
                <a:glow rad="101600">
                  <a:schemeClr val="accent6">
                    <a:satMod val="175000"/>
                    <a:alpha val="40000"/>
                  </a:schemeClr>
                </a:glow>
              </a:effectLst>
            </a:endParaRPr>
          </a:p>
          <a:p>
            <a:pPr algn="ctr"/>
            <a:endParaRPr lang="en-GB" b="1" spc="50" dirty="0">
              <a:ln w="11430"/>
              <a:solidFill>
                <a:srgbClr val="0070C0"/>
              </a:solidFill>
              <a:effectLst>
                <a:glow rad="101600">
                  <a:schemeClr val="accent6">
                    <a:satMod val="175000"/>
                    <a:alpha val="40000"/>
                  </a:schemeClr>
                </a:glow>
              </a:effectLst>
            </a:endParaRPr>
          </a:p>
        </p:txBody>
      </p:sp>
      <p:pic>
        <p:nvPicPr>
          <p:cNvPr id="11" name="Obrázok 13" descr="emblem_v2">
            <a:extLst>
              <a:ext uri="{FF2B5EF4-FFF2-40B4-BE49-F238E27FC236}">
                <a16:creationId xmlns:a16="http://schemas.microsoft.com/office/drawing/2014/main" id="{1F1618E5-3CA5-424E-B356-83BB261F765E}"/>
              </a:ext>
            </a:extLst>
          </p:cNvPr>
          <p:cNvPicPr>
            <a:picLocks noChangeAspect="1"/>
          </p:cNvPicPr>
          <p:nvPr/>
        </p:nvPicPr>
        <p:blipFill>
          <a:blip r:embed="rId4" cstate="print"/>
          <a:srcRect/>
          <a:stretch>
            <a:fillRect/>
          </a:stretch>
        </p:blipFill>
        <p:spPr bwMode="auto">
          <a:xfrm>
            <a:off x="126890" y="127099"/>
            <a:ext cx="1823411" cy="1823411"/>
          </a:xfrm>
          <a:prstGeom prst="ellipse">
            <a:avLst/>
          </a:prstGeom>
          <a:ln>
            <a:noFill/>
          </a:ln>
          <a:effectLst>
            <a:softEdge rad="0"/>
          </a:effectLst>
        </p:spPr>
      </p:pic>
      <p:pic>
        <p:nvPicPr>
          <p:cNvPr id="12" name="Obrázok 18" descr="sim center.png">
            <a:extLst>
              <a:ext uri="{FF2B5EF4-FFF2-40B4-BE49-F238E27FC236}">
                <a16:creationId xmlns:a16="http://schemas.microsoft.com/office/drawing/2014/main" id="{FFBF00A5-E7C9-43C0-B1BD-0DAA40960139}"/>
              </a:ext>
            </a:extLst>
          </p:cNvPr>
          <p:cNvPicPr>
            <a:picLocks noChangeAspect="1"/>
          </p:cNvPicPr>
          <p:nvPr/>
        </p:nvPicPr>
        <p:blipFill>
          <a:blip r:embed="rId5" cstate="print"/>
          <a:stretch>
            <a:fillRect/>
          </a:stretch>
        </p:blipFill>
        <p:spPr>
          <a:xfrm>
            <a:off x="2077171" y="127099"/>
            <a:ext cx="1823411" cy="1823411"/>
          </a:xfrm>
          <a:prstGeom prst="rect">
            <a:avLst/>
          </a:prstGeom>
        </p:spPr>
      </p:pic>
    </p:spTree>
    <p:extLst>
      <p:ext uri="{BB962C8B-B14F-4D97-AF65-F5344CB8AC3E}">
        <p14:creationId xmlns:p14="http://schemas.microsoft.com/office/powerpoint/2010/main" val="294315652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stretch>
            <a:fillRect/>
          </a:stretch>
        </p:blipFill>
        <p:spPr>
          <a:xfrm>
            <a:off x="3049350" y="1570160"/>
            <a:ext cx="6099396" cy="4569384"/>
          </a:xfrm>
          <a:prstGeom prst="rect">
            <a:avLst/>
          </a:prstGeom>
        </p:spPr>
      </p:pic>
      <p:sp>
        <p:nvSpPr>
          <p:cNvPr id="2" name="Title 1"/>
          <p:cNvSpPr>
            <a:spLocks noGrp="1"/>
          </p:cNvSpPr>
          <p:nvPr>
            <p:ph type="title"/>
          </p:nvPr>
        </p:nvSpPr>
        <p:spPr/>
        <p:txBody>
          <a:bodyPr/>
          <a:lstStyle/>
          <a:p>
            <a:r>
              <a:rPr lang="en-GB" dirty="0"/>
              <a:t>C2 solution for Slovak Armed Forces</a:t>
            </a:r>
            <a:endParaRPr lang="en-US" dirty="0"/>
          </a:p>
        </p:txBody>
      </p:sp>
      <p:sp>
        <p:nvSpPr>
          <p:cNvPr id="4" name="Date Placeholder 3"/>
          <p:cNvSpPr>
            <a:spLocks noGrp="1"/>
          </p:cNvSpPr>
          <p:nvPr>
            <p:ph type="dt" sz="half" idx="10"/>
          </p:nvPr>
        </p:nvSpPr>
        <p:spPr/>
        <p:txBody>
          <a:bodyPr/>
          <a:lstStyle/>
          <a:p>
            <a:fld id="{2112C2F7-60EE-40D7-99A9-25B78C1D52CD}" type="datetime2">
              <a:rPr lang="en-US" smtClean="0"/>
              <a:t>Tuesday, October 15, 2019</a:t>
            </a:fld>
            <a:endParaRPr lang="en-US" dirty="0"/>
          </a:p>
        </p:txBody>
      </p:sp>
      <p:sp>
        <p:nvSpPr>
          <p:cNvPr id="5" name="Footer Placeholder 4"/>
          <p:cNvSpPr>
            <a:spLocks noGrp="1"/>
          </p:cNvSpPr>
          <p:nvPr>
            <p:ph type="ftr" sz="quarter" idx="11"/>
          </p:nvPr>
        </p:nvSpPr>
        <p:spPr/>
        <p:txBody>
          <a:bodyPr/>
          <a:lstStyle/>
          <a:p>
            <a:r>
              <a:rPr lang="en-US"/>
              <a:t>ARMED FORCES ACADEMY of general Milan Rastislav Štefánik - SIMULATION CENTRE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10</a:t>
            </a:fld>
            <a:endParaRPr lang="en-US" dirty="0"/>
          </a:p>
        </p:txBody>
      </p:sp>
    </p:spTree>
    <p:extLst>
      <p:ext uri="{BB962C8B-B14F-4D97-AF65-F5344CB8AC3E}">
        <p14:creationId xmlns:p14="http://schemas.microsoft.com/office/powerpoint/2010/main" val="17555660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0"/>
            <a:ext cx="11122152" cy="1609344"/>
          </a:xfrm>
        </p:spPr>
        <p:txBody>
          <a:bodyPr/>
          <a:lstStyle/>
          <a:p>
            <a:r>
              <a:rPr lang="en-US" dirty="0"/>
              <a:t>C2 solution testing environment</a:t>
            </a:r>
          </a:p>
        </p:txBody>
      </p:sp>
      <p:pic>
        <p:nvPicPr>
          <p:cNvPr id="7" name="Content Placeholder 6"/>
          <p:cNvPicPr>
            <a:picLocks noGrp="1" noChangeAspect="1"/>
          </p:cNvPicPr>
          <p:nvPr>
            <p:ph idx="1"/>
          </p:nvPr>
        </p:nvPicPr>
        <p:blipFill>
          <a:blip r:embed="rId3"/>
          <a:stretch>
            <a:fillRect/>
          </a:stretch>
        </p:blipFill>
        <p:spPr>
          <a:xfrm>
            <a:off x="2641600" y="1259000"/>
            <a:ext cx="7085567" cy="4970242"/>
          </a:xfrm>
          <a:prstGeom prst="rect">
            <a:avLst/>
          </a:prstGeom>
        </p:spPr>
      </p:pic>
      <p:sp>
        <p:nvSpPr>
          <p:cNvPr id="4" name="Date Placeholder 3"/>
          <p:cNvSpPr>
            <a:spLocks noGrp="1"/>
          </p:cNvSpPr>
          <p:nvPr>
            <p:ph type="dt" sz="half" idx="10"/>
          </p:nvPr>
        </p:nvSpPr>
        <p:spPr/>
        <p:txBody>
          <a:bodyPr/>
          <a:lstStyle/>
          <a:p>
            <a:fld id="{2112C2F7-60EE-40D7-99A9-25B78C1D52CD}" type="datetime2">
              <a:rPr lang="en-US" smtClean="0"/>
              <a:t>Tuesday, October 15, 2019</a:t>
            </a:fld>
            <a:endParaRPr lang="en-US" dirty="0"/>
          </a:p>
        </p:txBody>
      </p:sp>
      <p:sp>
        <p:nvSpPr>
          <p:cNvPr id="5" name="Footer Placeholder 4"/>
          <p:cNvSpPr>
            <a:spLocks noGrp="1"/>
          </p:cNvSpPr>
          <p:nvPr>
            <p:ph type="ftr" sz="quarter" idx="11"/>
          </p:nvPr>
        </p:nvSpPr>
        <p:spPr/>
        <p:txBody>
          <a:bodyPr/>
          <a:lstStyle/>
          <a:p>
            <a:r>
              <a:rPr lang="en-US"/>
              <a:t>ARMED FORCES ACADEMY of general Milan Rastislav Štefánik - SIMULATION CENTRE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11</a:t>
            </a:fld>
            <a:endParaRPr lang="en-US" dirty="0"/>
          </a:p>
        </p:txBody>
      </p:sp>
    </p:spTree>
    <p:extLst>
      <p:ext uri="{BB962C8B-B14F-4D97-AF65-F5344CB8AC3E}">
        <p14:creationId xmlns:p14="http://schemas.microsoft.com/office/powerpoint/2010/main" val="13211314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112C2F7-60EE-40D7-99A9-25B78C1D52CD}" type="datetime2">
              <a:rPr lang="en-US" smtClean="0"/>
              <a:t>Tuesday, October 15, 2019</a:t>
            </a:fld>
            <a:endParaRPr lang="en-US" dirty="0"/>
          </a:p>
        </p:txBody>
      </p:sp>
      <p:sp>
        <p:nvSpPr>
          <p:cNvPr id="5" name="Footer Placeholder 4"/>
          <p:cNvSpPr>
            <a:spLocks noGrp="1"/>
          </p:cNvSpPr>
          <p:nvPr>
            <p:ph type="ftr" sz="quarter" idx="11"/>
          </p:nvPr>
        </p:nvSpPr>
        <p:spPr/>
        <p:txBody>
          <a:bodyPr/>
          <a:lstStyle/>
          <a:p>
            <a:r>
              <a:rPr lang="en-US"/>
              <a:t>ARMED FORCES ACADEMY of general Milan Rastislav Štefánik - SIMULATION CENTRE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12</a:t>
            </a:fld>
            <a:endParaRPr lang="en-US" dirty="0"/>
          </a:p>
        </p:txBody>
      </p:sp>
      <p:sp>
        <p:nvSpPr>
          <p:cNvPr id="7" name="Title 1"/>
          <p:cNvSpPr>
            <a:spLocks noGrp="1"/>
          </p:cNvSpPr>
          <p:nvPr>
            <p:ph type="title"/>
          </p:nvPr>
        </p:nvSpPr>
        <p:spPr>
          <a:xfrm>
            <a:off x="1069848" y="-14514"/>
            <a:ext cx="11122152" cy="1609344"/>
          </a:xfrm>
        </p:spPr>
        <p:txBody>
          <a:bodyPr/>
          <a:lstStyle/>
          <a:p>
            <a:r>
              <a:rPr lang="en-US" dirty="0"/>
              <a:t>C2 solution testing environment</a:t>
            </a:r>
          </a:p>
        </p:txBody>
      </p:sp>
      <p:pic>
        <p:nvPicPr>
          <p:cNvPr id="12" name="Content Placeholder 11"/>
          <p:cNvPicPr>
            <a:picLocks noGrp="1" noChangeAspect="1"/>
          </p:cNvPicPr>
          <p:nvPr>
            <p:ph idx="1"/>
          </p:nvPr>
        </p:nvPicPr>
        <p:blipFill>
          <a:blip r:embed="rId3"/>
          <a:stretch>
            <a:fillRect/>
          </a:stretch>
        </p:blipFill>
        <p:spPr>
          <a:xfrm>
            <a:off x="4101280" y="1163918"/>
            <a:ext cx="7118263" cy="5051824"/>
          </a:xfrm>
          <a:prstGeom prst="rect">
            <a:avLst/>
          </a:prstGeom>
        </p:spPr>
      </p:pic>
      <p:grpSp>
        <p:nvGrpSpPr>
          <p:cNvPr id="17" name="Group 16"/>
          <p:cNvGrpSpPr/>
          <p:nvPr/>
        </p:nvGrpSpPr>
        <p:grpSpPr>
          <a:xfrm>
            <a:off x="841828" y="2895000"/>
            <a:ext cx="4172883" cy="1459286"/>
            <a:chOff x="841828" y="2895000"/>
            <a:chExt cx="4172883" cy="1459286"/>
          </a:xfrm>
        </p:grpSpPr>
        <p:sp>
          <p:nvSpPr>
            <p:cNvPr id="14" name="Flowchart: Magnetic Disk 13"/>
            <p:cNvSpPr/>
            <p:nvPr/>
          </p:nvSpPr>
          <p:spPr>
            <a:xfrm>
              <a:off x="841828" y="3077029"/>
              <a:ext cx="1814286" cy="1277257"/>
            </a:xfrm>
            <a:prstGeom prst="flowChartMagneticDisk">
              <a:avLst/>
            </a:prstGeom>
            <a:solidFill>
              <a:schemeClr val="accent1">
                <a:lumMod val="40000"/>
                <a:lumOff val="60000"/>
              </a:schemeClr>
            </a:solidFill>
            <a:ln>
              <a:solidFill>
                <a:schemeClr val="accent6">
                  <a:lumMod val="50000"/>
                </a:schemeClr>
              </a:solidFill>
            </a:ln>
          </p:spPr>
          <p:txBody>
            <a:bodyPr wrap="square" lIns="91440" tIns="45720" rIns="91440" bIns="45720" rtlCol="0"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2800" b="1" kern="2000" spc="1000" dirty="0">
                <a:ln w="11430"/>
                <a:gradFill>
                  <a:gsLst>
                    <a:gs pos="25000">
                      <a:srgbClr val="C00000"/>
                    </a:gs>
                    <a:gs pos="100000">
                      <a:srgbClr val="FF0000"/>
                    </a:gs>
                  </a:gsLst>
                  <a:lin ang="5400000"/>
                </a:gradFill>
                <a:effectLst>
                  <a:outerShdw blurRad="60007" dist="200025" dir="15000000" sy="30000" kx="-1800000" algn="bl" rotWithShape="0">
                    <a:prstClr val="black">
                      <a:alpha val="32000"/>
                    </a:prstClr>
                  </a:outerShdw>
                </a:effectLst>
              </a:endParaRPr>
            </a:p>
          </p:txBody>
        </p:sp>
        <p:sp>
          <p:nvSpPr>
            <p:cNvPr id="15" name="TextBox 14"/>
            <p:cNvSpPr txBox="1"/>
            <p:nvPr/>
          </p:nvSpPr>
          <p:spPr>
            <a:xfrm>
              <a:off x="992414" y="3513328"/>
              <a:ext cx="1513114" cy="646331"/>
            </a:xfrm>
            <a:prstGeom prst="rect">
              <a:avLst/>
            </a:prstGeom>
            <a:noFill/>
          </p:spPr>
          <p:txBody>
            <a:bodyPr wrap="square" rtlCol="0">
              <a:spAutoFit/>
            </a:bodyPr>
            <a:lstStyle/>
            <a:p>
              <a:pPr algn="ctr"/>
              <a:r>
                <a:rPr lang="en-GB" dirty="0"/>
                <a:t>Simulation Environment</a:t>
              </a:r>
              <a:endParaRPr lang="en-US" dirty="0"/>
            </a:p>
          </p:txBody>
        </p:sp>
        <p:sp>
          <p:nvSpPr>
            <p:cNvPr id="16" name="Left-Right Arrow 15"/>
            <p:cNvSpPr/>
            <p:nvPr/>
          </p:nvSpPr>
          <p:spPr>
            <a:xfrm rot="19962157">
              <a:off x="2542510" y="2895000"/>
              <a:ext cx="2472201" cy="484632"/>
            </a:xfrm>
            <a:prstGeom prst="leftRightArrow">
              <a:avLst/>
            </a:prstGeom>
            <a:solidFill>
              <a:schemeClr val="accent5"/>
            </a:solidFill>
            <a:ln>
              <a:solidFill>
                <a:schemeClr val="accent6">
                  <a:lumMod val="50000"/>
                </a:schemeClr>
              </a:solidFill>
            </a:ln>
          </p:spPr>
          <p:txBody>
            <a:bodyPr wrap="square" lIns="91440" tIns="45720" rIns="91440" bIns="45720" rtlCol="0"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2800" b="1" kern="2000" spc="1000" dirty="0">
                <a:ln w="11430"/>
                <a:gradFill>
                  <a:gsLst>
                    <a:gs pos="25000">
                      <a:srgbClr val="C00000"/>
                    </a:gs>
                    <a:gs pos="100000">
                      <a:srgbClr val="FF0000"/>
                    </a:gs>
                  </a:gsLst>
                  <a:lin ang="5400000"/>
                </a:gradFill>
                <a:effectLst>
                  <a:outerShdw blurRad="60007" dist="200025" dir="15000000" sy="30000" kx="-1800000" algn="bl" rotWithShape="0">
                    <a:prstClr val="black">
                      <a:alpha val="32000"/>
                    </a:prstClr>
                  </a:outerShdw>
                </a:effectLst>
              </a:endParaRPr>
            </a:p>
          </p:txBody>
        </p:sp>
      </p:grpSp>
    </p:spTree>
    <p:extLst>
      <p:ext uri="{BB962C8B-B14F-4D97-AF65-F5344CB8AC3E}">
        <p14:creationId xmlns:p14="http://schemas.microsoft.com/office/powerpoint/2010/main" val="283161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112C2F7-60EE-40D7-99A9-25B78C1D52CD}" type="datetime2">
              <a:rPr lang="en-US" smtClean="0"/>
              <a:t>Tuesday, October 15, 2019</a:t>
            </a:fld>
            <a:endParaRPr lang="en-US" dirty="0"/>
          </a:p>
        </p:txBody>
      </p:sp>
      <p:sp>
        <p:nvSpPr>
          <p:cNvPr id="5" name="Footer Placeholder 4"/>
          <p:cNvSpPr>
            <a:spLocks noGrp="1"/>
          </p:cNvSpPr>
          <p:nvPr>
            <p:ph type="ftr" sz="quarter" idx="11"/>
          </p:nvPr>
        </p:nvSpPr>
        <p:spPr/>
        <p:txBody>
          <a:bodyPr/>
          <a:lstStyle/>
          <a:p>
            <a:r>
              <a:rPr lang="en-US"/>
              <a:t>ARMED FORCES ACADEMY of general Milan Rastislav Štefánik - SIMULATION CENTRE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13</a:t>
            </a:fld>
            <a:endParaRPr lang="en-US" dirty="0"/>
          </a:p>
        </p:txBody>
      </p:sp>
      <p:sp>
        <p:nvSpPr>
          <p:cNvPr id="7" name="Title 1"/>
          <p:cNvSpPr>
            <a:spLocks noGrp="1"/>
          </p:cNvSpPr>
          <p:nvPr>
            <p:ph type="title"/>
          </p:nvPr>
        </p:nvSpPr>
        <p:spPr>
          <a:xfrm>
            <a:off x="1069848" y="-14514"/>
            <a:ext cx="11122152" cy="1609344"/>
          </a:xfrm>
        </p:spPr>
        <p:txBody>
          <a:bodyPr/>
          <a:lstStyle/>
          <a:p>
            <a:r>
              <a:rPr lang="en-US" dirty="0"/>
              <a:t>C2 solution testing environment</a:t>
            </a:r>
          </a:p>
        </p:txBody>
      </p:sp>
      <p:pic>
        <p:nvPicPr>
          <p:cNvPr id="3" name="Content Placeholder 2"/>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7472199" y="1162956"/>
            <a:ext cx="3765777" cy="5021036"/>
          </a:xfr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7084" y="1620762"/>
            <a:ext cx="7300686" cy="3954538"/>
          </a:xfrm>
          <a:prstGeom prst="rect">
            <a:avLst/>
          </a:prstGeom>
        </p:spPr>
      </p:pic>
    </p:spTree>
    <p:extLst>
      <p:ext uri="{BB962C8B-B14F-4D97-AF65-F5344CB8AC3E}">
        <p14:creationId xmlns:p14="http://schemas.microsoft.com/office/powerpoint/2010/main" val="20049900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a:stretch/>
        </p:blipFill>
        <p:spPr>
          <a:xfrm>
            <a:off x="1799771" y="1453336"/>
            <a:ext cx="8345715" cy="4711289"/>
          </a:xfrm>
          <a:prstGeom prst="rect">
            <a:avLst/>
          </a:prstGeom>
        </p:spPr>
      </p:pic>
      <p:sp>
        <p:nvSpPr>
          <p:cNvPr id="2" name="Title 1"/>
          <p:cNvSpPr>
            <a:spLocks noGrp="1"/>
          </p:cNvSpPr>
          <p:nvPr>
            <p:ph type="title"/>
          </p:nvPr>
        </p:nvSpPr>
        <p:spPr>
          <a:xfrm>
            <a:off x="1069848" y="237894"/>
            <a:ext cx="10058400" cy="1609344"/>
          </a:xfrm>
        </p:spPr>
        <p:txBody>
          <a:bodyPr/>
          <a:lstStyle/>
          <a:p>
            <a:r>
              <a:rPr lang="en-GB" dirty="0"/>
              <a:t>C2 – simulator interconnection</a:t>
            </a:r>
            <a:endParaRPr lang="en-US" dirty="0"/>
          </a:p>
        </p:txBody>
      </p:sp>
      <p:sp>
        <p:nvSpPr>
          <p:cNvPr id="4" name="Date Placeholder 3"/>
          <p:cNvSpPr>
            <a:spLocks noGrp="1"/>
          </p:cNvSpPr>
          <p:nvPr>
            <p:ph type="dt" sz="half" idx="10"/>
          </p:nvPr>
        </p:nvSpPr>
        <p:spPr/>
        <p:txBody>
          <a:bodyPr/>
          <a:lstStyle/>
          <a:p>
            <a:fld id="{2112C2F7-60EE-40D7-99A9-25B78C1D52CD}" type="datetime2">
              <a:rPr lang="en-US" smtClean="0"/>
              <a:t>Tuesday, October 15, 2019</a:t>
            </a:fld>
            <a:endParaRPr lang="en-US" dirty="0"/>
          </a:p>
        </p:txBody>
      </p:sp>
      <p:sp>
        <p:nvSpPr>
          <p:cNvPr id="5" name="Footer Placeholder 4"/>
          <p:cNvSpPr>
            <a:spLocks noGrp="1"/>
          </p:cNvSpPr>
          <p:nvPr>
            <p:ph type="ftr" sz="quarter" idx="11"/>
          </p:nvPr>
        </p:nvSpPr>
        <p:spPr/>
        <p:txBody>
          <a:bodyPr/>
          <a:lstStyle/>
          <a:p>
            <a:r>
              <a:rPr lang="en-US"/>
              <a:t>ARMED FORCES ACADEMY of general Milan Rastislav Štefánik - SIMULATION CENTRE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14</a:t>
            </a:fld>
            <a:endParaRPr lang="en-US" dirty="0"/>
          </a:p>
        </p:txBody>
      </p:sp>
    </p:spTree>
    <p:extLst>
      <p:ext uri="{BB962C8B-B14F-4D97-AF65-F5344CB8AC3E}">
        <p14:creationId xmlns:p14="http://schemas.microsoft.com/office/powerpoint/2010/main" val="8815582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49202"/>
            <a:ext cx="10058400" cy="1609344"/>
          </a:xfrm>
        </p:spPr>
        <p:txBody>
          <a:bodyPr/>
          <a:lstStyle/>
          <a:p>
            <a:r>
              <a:rPr lang="en-GB" dirty="0"/>
              <a:t>Test results</a:t>
            </a:r>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543935" y="1161143"/>
            <a:ext cx="8912895" cy="5011057"/>
          </a:xfrm>
        </p:spPr>
      </p:pic>
      <p:sp>
        <p:nvSpPr>
          <p:cNvPr id="4" name="Date Placeholder 3"/>
          <p:cNvSpPr>
            <a:spLocks noGrp="1"/>
          </p:cNvSpPr>
          <p:nvPr>
            <p:ph type="dt" sz="half" idx="10"/>
          </p:nvPr>
        </p:nvSpPr>
        <p:spPr/>
        <p:txBody>
          <a:bodyPr/>
          <a:lstStyle/>
          <a:p>
            <a:fld id="{2112C2F7-60EE-40D7-99A9-25B78C1D52CD}" type="datetime2">
              <a:rPr lang="en-US" smtClean="0"/>
              <a:t>Tuesday, October 15, 2019</a:t>
            </a:fld>
            <a:endParaRPr lang="en-US" dirty="0"/>
          </a:p>
        </p:txBody>
      </p:sp>
      <p:sp>
        <p:nvSpPr>
          <p:cNvPr id="5" name="Footer Placeholder 4"/>
          <p:cNvSpPr>
            <a:spLocks noGrp="1"/>
          </p:cNvSpPr>
          <p:nvPr>
            <p:ph type="ftr" sz="quarter" idx="11"/>
          </p:nvPr>
        </p:nvSpPr>
        <p:spPr/>
        <p:txBody>
          <a:bodyPr/>
          <a:lstStyle/>
          <a:p>
            <a:r>
              <a:rPr lang="en-US"/>
              <a:t>ARMED FORCES ACADEMY of general Milan Rastislav Štefánik - SIMULATION CENTRE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15</a:t>
            </a:fld>
            <a:endParaRPr lang="en-US" dirty="0"/>
          </a:p>
        </p:txBody>
      </p:sp>
    </p:spTree>
    <p:extLst>
      <p:ext uri="{BB962C8B-B14F-4D97-AF65-F5344CB8AC3E}">
        <p14:creationId xmlns:p14="http://schemas.microsoft.com/office/powerpoint/2010/main" val="24057952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1631874" y="1160126"/>
            <a:ext cx="8934348" cy="5025571"/>
          </a:xfrm>
        </p:spPr>
      </p:pic>
      <p:sp>
        <p:nvSpPr>
          <p:cNvPr id="4" name="Date Placeholder 3"/>
          <p:cNvSpPr>
            <a:spLocks noGrp="1"/>
          </p:cNvSpPr>
          <p:nvPr>
            <p:ph type="dt" sz="half" idx="10"/>
          </p:nvPr>
        </p:nvSpPr>
        <p:spPr/>
        <p:txBody>
          <a:bodyPr/>
          <a:lstStyle/>
          <a:p>
            <a:fld id="{2112C2F7-60EE-40D7-99A9-25B78C1D52CD}" type="datetime2">
              <a:rPr lang="en-US" smtClean="0"/>
              <a:t>Tuesday, October 15, 2019</a:t>
            </a:fld>
            <a:endParaRPr lang="en-US" dirty="0"/>
          </a:p>
        </p:txBody>
      </p:sp>
      <p:sp>
        <p:nvSpPr>
          <p:cNvPr id="5" name="Footer Placeholder 4"/>
          <p:cNvSpPr>
            <a:spLocks noGrp="1"/>
          </p:cNvSpPr>
          <p:nvPr>
            <p:ph type="ftr" sz="quarter" idx="11"/>
          </p:nvPr>
        </p:nvSpPr>
        <p:spPr/>
        <p:txBody>
          <a:bodyPr/>
          <a:lstStyle/>
          <a:p>
            <a:r>
              <a:rPr lang="en-US"/>
              <a:t>ARMED FORCES ACADEMY of general Milan Rastislav Štefánik - SIMULATION CENTRE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16</a:t>
            </a:fld>
            <a:endParaRPr lang="en-US" dirty="0"/>
          </a:p>
        </p:txBody>
      </p:sp>
      <p:sp>
        <p:nvSpPr>
          <p:cNvPr id="7" name="Title 1"/>
          <p:cNvSpPr>
            <a:spLocks noGrp="1"/>
          </p:cNvSpPr>
          <p:nvPr>
            <p:ph type="title"/>
          </p:nvPr>
        </p:nvSpPr>
        <p:spPr>
          <a:xfrm>
            <a:off x="1069848" y="49202"/>
            <a:ext cx="10058400" cy="1609344"/>
          </a:xfrm>
        </p:spPr>
        <p:txBody>
          <a:bodyPr/>
          <a:lstStyle/>
          <a:p>
            <a:r>
              <a:rPr lang="en-GB" dirty="0"/>
              <a:t>Test results</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31874" y="1160125"/>
            <a:ext cx="8934348" cy="5025571"/>
          </a:xfrm>
          <a:prstGeom prst="rect">
            <a:avLst/>
          </a:prstGeom>
        </p:spPr>
      </p:pic>
    </p:spTree>
    <p:extLst>
      <p:ext uri="{BB962C8B-B14F-4D97-AF65-F5344CB8AC3E}">
        <p14:creationId xmlns:p14="http://schemas.microsoft.com/office/powerpoint/2010/main" val="48159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1655283" y="1158450"/>
            <a:ext cx="8887530" cy="4999236"/>
          </a:xfrm>
        </p:spPr>
      </p:pic>
      <p:sp>
        <p:nvSpPr>
          <p:cNvPr id="4" name="Date Placeholder 3"/>
          <p:cNvSpPr>
            <a:spLocks noGrp="1"/>
          </p:cNvSpPr>
          <p:nvPr>
            <p:ph type="dt" sz="half" idx="10"/>
          </p:nvPr>
        </p:nvSpPr>
        <p:spPr/>
        <p:txBody>
          <a:bodyPr/>
          <a:lstStyle/>
          <a:p>
            <a:fld id="{2112C2F7-60EE-40D7-99A9-25B78C1D52CD}" type="datetime2">
              <a:rPr lang="en-US" smtClean="0"/>
              <a:t>Tuesday, October 15, 2019</a:t>
            </a:fld>
            <a:endParaRPr lang="en-US" dirty="0"/>
          </a:p>
        </p:txBody>
      </p:sp>
      <p:sp>
        <p:nvSpPr>
          <p:cNvPr id="5" name="Footer Placeholder 4"/>
          <p:cNvSpPr>
            <a:spLocks noGrp="1"/>
          </p:cNvSpPr>
          <p:nvPr>
            <p:ph type="ftr" sz="quarter" idx="11"/>
          </p:nvPr>
        </p:nvSpPr>
        <p:spPr/>
        <p:txBody>
          <a:bodyPr/>
          <a:lstStyle/>
          <a:p>
            <a:r>
              <a:rPr lang="en-US"/>
              <a:t>ARMED FORCES ACADEMY of general Milan Rastislav Štefánik - SIMULATION CENTRE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17</a:t>
            </a:fld>
            <a:endParaRPr lang="en-US" dirty="0"/>
          </a:p>
        </p:txBody>
      </p:sp>
      <p:sp>
        <p:nvSpPr>
          <p:cNvPr id="7" name="Title 1"/>
          <p:cNvSpPr>
            <a:spLocks noGrp="1"/>
          </p:cNvSpPr>
          <p:nvPr>
            <p:ph type="title"/>
          </p:nvPr>
        </p:nvSpPr>
        <p:spPr>
          <a:xfrm>
            <a:off x="1069848" y="49202"/>
            <a:ext cx="10058400" cy="1609344"/>
          </a:xfrm>
        </p:spPr>
        <p:txBody>
          <a:bodyPr/>
          <a:lstStyle/>
          <a:p>
            <a:r>
              <a:rPr lang="en-GB" dirty="0"/>
              <a:t>Test results</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55283" y="1158450"/>
            <a:ext cx="8887530" cy="499923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55281" y="1158450"/>
            <a:ext cx="8887531" cy="4999236"/>
          </a:xfrm>
          <a:prstGeom prst="rect">
            <a:avLst/>
          </a:prstGeom>
        </p:spPr>
      </p:pic>
    </p:spTree>
    <p:extLst>
      <p:ext uri="{BB962C8B-B14F-4D97-AF65-F5344CB8AC3E}">
        <p14:creationId xmlns:p14="http://schemas.microsoft.com/office/powerpoint/2010/main" val="219108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745863" y="1248229"/>
            <a:ext cx="8706369" cy="4894943"/>
          </a:xfrm>
        </p:spPr>
      </p:pic>
      <p:sp>
        <p:nvSpPr>
          <p:cNvPr id="4" name="Date Placeholder 3"/>
          <p:cNvSpPr>
            <a:spLocks noGrp="1"/>
          </p:cNvSpPr>
          <p:nvPr>
            <p:ph type="dt" sz="half" idx="10"/>
          </p:nvPr>
        </p:nvSpPr>
        <p:spPr/>
        <p:txBody>
          <a:bodyPr/>
          <a:lstStyle/>
          <a:p>
            <a:fld id="{2112C2F7-60EE-40D7-99A9-25B78C1D52CD}" type="datetime2">
              <a:rPr lang="en-US" smtClean="0"/>
              <a:t>Tuesday, October 15, 2019</a:t>
            </a:fld>
            <a:endParaRPr lang="en-US" dirty="0"/>
          </a:p>
        </p:txBody>
      </p:sp>
      <p:sp>
        <p:nvSpPr>
          <p:cNvPr id="5" name="Footer Placeholder 4"/>
          <p:cNvSpPr>
            <a:spLocks noGrp="1"/>
          </p:cNvSpPr>
          <p:nvPr>
            <p:ph type="ftr" sz="quarter" idx="11"/>
          </p:nvPr>
        </p:nvSpPr>
        <p:spPr/>
        <p:txBody>
          <a:bodyPr/>
          <a:lstStyle/>
          <a:p>
            <a:r>
              <a:rPr lang="en-US"/>
              <a:t>ARMED FORCES ACADEMY of general Milan Rastislav Štefánik - SIMULATION CENTRE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18</a:t>
            </a:fld>
            <a:endParaRPr lang="en-US" dirty="0"/>
          </a:p>
        </p:txBody>
      </p:sp>
      <p:sp>
        <p:nvSpPr>
          <p:cNvPr id="7" name="Title 1"/>
          <p:cNvSpPr>
            <a:spLocks noGrp="1"/>
          </p:cNvSpPr>
          <p:nvPr>
            <p:ph type="title"/>
          </p:nvPr>
        </p:nvSpPr>
        <p:spPr>
          <a:xfrm>
            <a:off x="1069848" y="49202"/>
            <a:ext cx="10058400" cy="1609344"/>
          </a:xfrm>
        </p:spPr>
        <p:txBody>
          <a:bodyPr/>
          <a:lstStyle/>
          <a:p>
            <a:r>
              <a:rPr lang="en-GB" dirty="0"/>
              <a:t>Test results</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5863" y="1193441"/>
            <a:ext cx="8706368" cy="4897332"/>
          </a:xfrm>
          <a:prstGeom prst="rect">
            <a:avLst/>
          </a:prstGeom>
        </p:spPr>
      </p:pic>
    </p:spTree>
    <p:extLst>
      <p:ext uri="{BB962C8B-B14F-4D97-AF65-F5344CB8AC3E}">
        <p14:creationId xmlns:p14="http://schemas.microsoft.com/office/powerpoint/2010/main" val="170924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661661" y="1168061"/>
            <a:ext cx="8874774" cy="4989625"/>
          </a:xfrm>
        </p:spPr>
      </p:pic>
      <p:sp>
        <p:nvSpPr>
          <p:cNvPr id="4" name="Date Placeholder 3"/>
          <p:cNvSpPr>
            <a:spLocks noGrp="1"/>
          </p:cNvSpPr>
          <p:nvPr>
            <p:ph type="dt" sz="half" idx="10"/>
          </p:nvPr>
        </p:nvSpPr>
        <p:spPr/>
        <p:txBody>
          <a:bodyPr/>
          <a:lstStyle/>
          <a:p>
            <a:fld id="{2112C2F7-60EE-40D7-99A9-25B78C1D52CD}" type="datetime2">
              <a:rPr lang="en-US" smtClean="0"/>
              <a:t>Tuesday, October 15, 2019</a:t>
            </a:fld>
            <a:endParaRPr lang="en-US" dirty="0"/>
          </a:p>
        </p:txBody>
      </p:sp>
      <p:sp>
        <p:nvSpPr>
          <p:cNvPr id="5" name="Footer Placeholder 4"/>
          <p:cNvSpPr>
            <a:spLocks noGrp="1"/>
          </p:cNvSpPr>
          <p:nvPr>
            <p:ph type="ftr" sz="quarter" idx="11"/>
          </p:nvPr>
        </p:nvSpPr>
        <p:spPr/>
        <p:txBody>
          <a:bodyPr/>
          <a:lstStyle/>
          <a:p>
            <a:r>
              <a:rPr lang="en-US"/>
              <a:t>ARMED FORCES ACADEMY of general Milan Rastislav Štefánik - SIMULATION CENTRE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19</a:t>
            </a:fld>
            <a:endParaRPr lang="en-US" dirty="0"/>
          </a:p>
        </p:txBody>
      </p:sp>
      <p:sp>
        <p:nvSpPr>
          <p:cNvPr id="7" name="Title 1"/>
          <p:cNvSpPr>
            <a:spLocks noGrp="1"/>
          </p:cNvSpPr>
          <p:nvPr>
            <p:ph type="title"/>
          </p:nvPr>
        </p:nvSpPr>
        <p:spPr>
          <a:xfrm>
            <a:off x="1069848" y="49202"/>
            <a:ext cx="10058400" cy="1609344"/>
          </a:xfrm>
        </p:spPr>
        <p:txBody>
          <a:bodyPr/>
          <a:lstStyle/>
          <a:p>
            <a:r>
              <a:rPr lang="en-GB" dirty="0"/>
              <a:t>Test results</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61661" y="1141079"/>
            <a:ext cx="8874774" cy="4992060"/>
          </a:xfrm>
          <a:prstGeom prst="rect">
            <a:avLst/>
          </a:prstGeom>
        </p:spPr>
      </p:pic>
    </p:spTree>
    <p:extLst>
      <p:ext uri="{BB962C8B-B14F-4D97-AF65-F5344CB8AC3E}">
        <p14:creationId xmlns:p14="http://schemas.microsoft.com/office/powerpoint/2010/main" val="171968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sk-SK" dirty="0"/>
              <a:t>Contents</a:t>
            </a:r>
            <a:endParaRPr lang="en-US" dirty="0"/>
          </a:p>
        </p:txBody>
      </p:sp>
      <p:sp>
        <p:nvSpPr>
          <p:cNvPr id="5" name="Content Placeholder 4"/>
          <p:cNvSpPr>
            <a:spLocks noGrp="1"/>
          </p:cNvSpPr>
          <p:nvPr>
            <p:ph idx="1"/>
          </p:nvPr>
        </p:nvSpPr>
        <p:spPr/>
        <p:txBody>
          <a:bodyPr>
            <a:normAutofit/>
          </a:bodyPr>
          <a:lstStyle/>
          <a:p>
            <a:r>
              <a:rPr lang="sk-SK" dirty="0"/>
              <a:t>Introduction</a:t>
            </a:r>
          </a:p>
          <a:p>
            <a:r>
              <a:rPr lang="en-US" dirty="0"/>
              <a:t>Comparison of MASA simulator training concept with current </a:t>
            </a:r>
            <a:r>
              <a:rPr lang="en-US" dirty="0" err="1"/>
              <a:t>OneSAF</a:t>
            </a:r>
            <a:r>
              <a:rPr lang="en-US" dirty="0"/>
              <a:t> simulator using doctrinal models of the Slovak Armed Forces</a:t>
            </a:r>
          </a:p>
          <a:p>
            <a:r>
              <a:rPr lang="en-US" dirty="0"/>
              <a:t>Possibilities of using AI in training</a:t>
            </a:r>
          </a:p>
          <a:p>
            <a:r>
              <a:rPr lang="en-US" dirty="0"/>
              <a:t>Testing of MASA interconnection with perspective C2 for Slovak Armed Forces</a:t>
            </a:r>
          </a:p>
          <a:p>
            <a:r>
              <a:rPr lang="en-US" dirty="0"/>
              <a:t>VR Capabilities: Introduction of technology to training, new possibilities of training, experimentation in the VR environment</a:t>
            </a:r>
          </a:p>
          <a:p>
            <a:r>
              <a:rPr lang="en-GB" dirty="0"/>
              <a:t>Conclusion</a:t>
            </a:r>
            <a:endParaRPr lang="sk-SK" dirty="0"/>
          </a:p>
          <a:p>
            <a:endParaRPr lang="en-US" dirty="0"/>
          </a:p>
          <a:p>
            <a:endParaRPr lang="en-US" dirty="0"/>
          </a:p>
        </p:txBody>
      </p:sp>
      <p:sp>
        <p:nvSpPr>
          <p:cNvPr id="6" name="Date Placeholder 5"/>
          <p:cNvSpPr>
            <a:spLocks noGrp="1"/>
          </p:cNvSpPr>
          <p:nvPr>
            <p:ph type="dt" sz="half" idx="10"/>
          </p:nvPr>
        </p:nvSpPr>
        <p:spPr/>
        <p:txBody>
          <a:bodyPr/>
          <a:lstStyle/>
          <a:p>
            <a:fld id="{14DABAC4-4258-4DE2-AD39-27A592F8CE25}" type="datetime2">
              <a:rPr lang="en-US" smtClean="0"/>
              <a:t>Tuesday, October 15, 2019</a:t>
            </a:fld>
            <a:endParaRPr lang="en-US" dirty="0"/>
          </a:p>
        </p:txBody>
      </p:sp>
      <p:sp>
        <p:nvSpPr>
          <p:cNvPr id="7" name="Footer Placeholder 6"/>
          <p:cNvSpPr>
            <a:spLocks noGrp="1"/>
          </p:cNvSpPr>
          <p:nvPr>
            <p:ph type="ftr" sz="quarter" idx="11"/>
          </p:nvPr>
        </p:nvSpPr>
        <p:spPr/>
        <p:txBody>
          <a:bodyPr/>
          <a:lstStyle/>
          <a:p>
            <a:r>
              <a:rPr lang="en-US" dirty="0"/>
              <a:t>ARMED FORCES ACADEMY of general Milan Rastislav </a:t>
            </a:r>
            <a:r>
              <a:rPr lang="en-US" dirty="0" err="1"/>
              <a:t>Štefánik</a:t>
            </a:r>
            <a:r>
              <a:rPr lang="en-US" dirty="0"/>
              <a:t> - SIMULATION CENTRE</a:t>
            </a:r>
          </a:p>
        </p:txBody>
      </p:sp>
      <p:sp>
        <p:nvSpPr>
          <p:cNvPr id="9" name="Slide Number Placeholder 8"/>
          <p:cNvSpPr>
            <a:spLocks noGrp="1"/>
          </p:cNvSpPr>
          <p:nvPr>
            <p:ph type="sldNum" sz="quarter" idx="12"/>
          </p:nvPr>
        </p:nvSpPr>
        <p:spPr/>
        <p:txBody>
          <a:bodyPr/>
          <a:lstStyle/>
          <a:p>
            <a:fld id="{3A98EE3D-8CD1-4C3F-BD1C-C98C9596463C}" type="slidenum">
              <a:rPr lang="en-US" smtClean="0"/>
              <a:t>2</a:t>
            </a:fld>
            <a:endParaRPr lang="en-US" dirty="0"/>
          </a:p>
        </p:txBody>
      </p:sp>
    </p:spTree>
    <p:extLst>
      <p:ext uri="{BB962C8B-B14F-4D97-AF65-F5344CB8AC3E}">
        <p14:creationId xmlns:p14="http://schemas.microsoft.com/office/powerpoint/2010/main" val="33547676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VR Capabilities: Introduction of technology to training</a:t>
            </a:r>
          </a:p>
        </p:txBody>
      </p:sp>
      <p:sp>
        <p:nvSpPr>
          <p:cNvPr id="3" name="Content Placeholder 2"/>
          <p:cNvSpPr>
            <a:spLocks noGrp="1"/>
          </p:cNvSpPr>
          <p:nvPr>
            <p:ph idx="1"/>
          </p:nvPr>
        </p:nvSpPr>
        <p:spPr/>
        <p:txBody>
          <a:bodyPr/>
          <a:lstStyle/>
          <a:p>
            <a:endParaRPr lang="sk-SK" dirty="0"/>
          </a:p>
          <a:p>
            <a:r>
              <a:rPr lang="en-US" dirty="0"/>
              <a:t>Replaces real world</a:t>
            </a:r>
          </a:p>
          <a:p>
            <a:r>
              <a:rPr lang="en-US" dirty="0"/>
              <a:t>Immersive multimedia/computer-simulated</a:t>
            </a:r>
          </a:p>
          <a:p>
            <a:r>
              <a:rPr lang="en-US" dirty="0"/>
              <a:t>Replicates environment</a:t>
            </a:r>
          </a:p>
          <a:p>
            <a:r>
              <a:rPr lang="en-US" dirty="0"/>
              <a:t>Simulates physical presence</a:t>
            </a:r>
          </a:p>
          <a:p>
            <a:r>
              <a:rPr lang="en-US" dirty="0"/>
              <a:t>Allows interaction </a:t>
            </a:r>
          </a:p>
          <a:p>
            <a:endParaRPr lang="en-US" dirty="0"/>
          </a:p>
        </p:txBody>
      </p:sp>
      <p:sp>
        <p:nvSpPr>
          <p:cNvPr id="4" name="Date Placeholder 3"/>
          <p:cNvSpPr>
            <a:spLocks noGrp="1"/>
          </p:cNvSpPr>
          <p:nvPr>
            <p:ph type="dt" sz="half" idx="10"/>
          </p:nvPr>
        </p:nvSpPr>
        <p:spPr/>
        <p:txBody>
          <a:bodyPr/>
          <a:lstStyle/>
          <a:p>
            <a:fld id="{2112C2F7-60EE-40D7-99A9-25B78C1D52CD}" type="datetime2">
              <a:rPr lang="en-US" smtClean="0"/>
              <a:t>Tuesday, October 15, 2019</a:t>
            </a:fld>
            <a:endParaRPr lang="en-US" dirty="0"/>
          </a:p>
        </p:txBody>
      </p:sp>
      <p:sp>
        <p:nvSpPr>
          <p:cNvPr id="5" name="Footer Placeholder 4"/>
          <p:cNvSpPr>
            <a:spLocks noGrp="1"/>
          </p:cNvSpPr>
          <p:nvPr>
            <p:ph type="ftr" sz="quarter" idx="11"/>
          </p:nvPr>
        </p:nvSpPr>
        <p:spPr/>
        <p:txBody>
          <a:bodyPr/>
          <a:lstStyle/>
          <a:p>
            <a:r>
              <a:rPr lang="en-US"/>
              <a:t>ARMED FORCES ACADEMY of general Milan Rastislav Štefánik - SIMULATION CENTRE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20</a:t>
            </a:fld>
            <a:endParaRPr lang="en-US" dirty="0"/>
          </a:p>
        </p:txBody>
      </p:sp>
    </p:spTree>
    <p:extLst>
      <p:ext uri="{BB962C8B-B14F-4D97-AF65-F5344CB8AC3E}">
        <p14:creationId xmlns:p14="http://schemas.microsoft.com/office/powerpoint/2010/main" val="20064688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8C223F-CF37-4BFB-8340-F911BF9E9127}"/>
              </a:ext>
            </a:extLst>
          </p:cNvPr>
          <p:cNvSpPr>
            <a:spLocks noGrp="1"/>
          </p:cNvSpPr>
          <p:nvPr>
            <p:ph type="title"/>
          </p:nvPr>
        </p:nvSpPr>
        <p:spPr/>
        <p:txBody>
          <a:bodyPr/>
          <a:lstStyle/>
          <a:p>
            <a:r>
              <a:rPr lang="en-GB"/>
              <a:t>VR Capabilities: possibilities of use</a:t>
            </a:r>
          </a:p>
        </p:txBody>
      </p:sp>
      <p:sp>
        <p:nvSpPr>
          <p:cNvPr id="3" name="Zástupný objekt pre obsah 2">
            <a:extLst>
              <a:ext uri="{FF2B5EF4-FFF2-40B4-BE49-F238E27FC236}">
                <a16:creationId xmlns:a16="http://schemas.microsoft.com/office/drawing/2014/main" id="{EFB2098A-4C3C-4662-AFFE-87579A20BA10}"/>
              </a:ext>
            </a:extLst>
          </p:cNvPr>
          <p:cNvSpPr>
            <a:spLocks noGrp="1"/>
          </p:cNvSpPr>
          <p:nvPr>
            <p:ph idx="1"/>
          </p:nvPr>
        </p:nvSpPr>
        <p:spPr/>
        <p:txBody>
          <a:bodyPr/>
          <a:lstStyle/>
          <a:p>
            <a:endParaRPr lang="en-GB" dirty="0"/>
          </a:p>
          <a:p>
            <a:r>
              <a:rPr lang="en-GB" dirty="0"/>
              <a:t>Education of students in different areas</a:t>
            </a:r>
          </a:p>
          <a:p>
            <a:r>
              <a:rPr lang="en-GB" dirty="0"/>
              <a:t>Environment for air traffic controllers – tower</a:t>
            </a:r>
          </a:p>
          <a:p>
            <a:r>
              <a:rPr lang="en-GB" dirty="0"/>
              <a:t>Environment for </a:t>
            </a:r>
            <a:r>
              <a:rPr lang="en-GB" dirty="0" smtClean="0"/>
              <a:t>JTAC</a:t>
            </a:r>
            <a:endParaRPr lang="sk-SK" dirty="0" smtClean="0"/>
          </a:p>
          <a:p>
            <a:r>
              <a:rPr lang="sk-SK" smtClean="0"/>
              <a:t>UAS operators</a:t>
            </a:r>
            <a:endParaRPr lang="en-GB" dirty="0"/>
          </a:p>
          <a:p>
            <a:r>
              <a:rPr lang="en-GB" dirty="0"/>
              <a:t>Combat </a:t>
            </a:r>
            <a:r>
              <a:rPr lang="en-GB" dirty="0" smtClean="0"/>
              <a:t>simulation</a:t>
            </a:r>
            <a:endParaRPr lang="en-GB" dirty="0"/>
          </a:p>
          <a:p>
            <a:endParaRPr lang="en-GB" dirty="0"/>
          </a:p>
        </p:txBody>
      </p:sp>
      <p:sp>
        <p:nvSpPr>
          <p:cNvPr id="4" name="Zástupný objekt pre dátum 3">
            <a:extLst>
              <a:ext uri="{FF2B5EF4-FFF2-40B4-BE49-F238E27FC236}">
                <a16:creationId xmlns:a16="http://schemas.microsoft.com/office/drawing/2014/main" id="{DA832B91-4A21-410A-A9FC-CD1A54D0CD3A}"/>
              </a:ext>
            </a:extLst>
          </p:cNvPr>
          <p:cNvSpPr>
            <a:spLocks noGrp="1"/>
          </p:cNvSpPr>
          <p:nvPr>
            <p:ph type="dt" sz="half" idx="10"/>
          </p:nvPr>
        </p:nvSpPr>
        <p:spPr/>
        <p:txBody>
          <a:bodyPr/>
          <a:lstStyle/>
          <a:p>
            <a:fld id="{2112C2F7-60EE-40D7-99A9-25B78C1D52CD}" type="datetime2">
              <a:rPr lang="en-US" smtClean="0"/>
              <a:t>Tuesday, October 15, 2019</a:t>
            </a:fld>
            <a:endParaRPr lang="en-US" dirty="0"/>
          </a:p>
        </p:txBody>
      </p:sp>
      <p:sp>
        <p:nvSpPr>
          <p:cNvPr id="5" name="Zástupný objekt pre pätu 4">
            <a:extLst>
              <a:ext uri="{FF2B5EF4-FFF2-40B4-BE49-F238E27FC236}">
                <a16:creationId xmlns:a16="http://schemas.microsoft.com/office/drawing/2014/main" id="{00F152AC-64E1-4743-81BD-12B7B49A80A2}"/>
              </a:ext>
            </a:extLst>
          </p:cNvPr>
          <p:cNvSpPr>
            <a:spLocks noGrp="1"/>
          </p:cNvSpPr>
          <p:nvPr>
            <p:ph type="ftr" sz="quarter" idx="11"/>
          </p:nvPr>
        </p:nvSpPr>
        <p:spPr/>
        <p:txBody>
          <a:bodyPr/>
          <a:lstStyle/>
          <a:p>
            <a:r>
              <a:rPr lang="en-US"/>
              <a:t>ARMED FORCES ACADEMY of general Milan Rastislav Štefánik - SIMULATION CENTRE</a:t>
            </a:r>
            <a:endParaRPr lang="en-US" dirty="0"/>
          </a:p>
        </p:txBody>
      </p:sp>
      <p:sp>
        <p:nvSpPr>
          <p:cNvPr id="6" name="Zástupný objekt pre číslo snímky 5">
            <a:extLst>
              <a:ext uri="{FF2B5EF4-FFF2-40B4-BE49-F238E27FC236}">
                <a16:creationId xmlns:a16="http://schemas.microsoft.com/office/drawing/2014/main" id="{F2413795-36B8-4FEB-B15A-A23617FA9E7B}"/>
              </a:ext>
            </a:extLst>
          </p:cNvPr>
          <p:cNvSpPr>
            <a:spLocks noGrp="1"/>
          </p:cNvSpPr>
          <p:nvPr>
            <p:ph type="sldNum" sz="quarter" idx="12"/>
          </p:nvPr>
        </p:nvSpPr>
        <p:spPr/>
        <p:txBody>
          <a:bodyPr/>
          <a:lstStyle/>
          <a:p>
            <a:fld id="{3A98EE3D-8CD1-4C3F-BD1C-C98C9596463C}" type="slidenum">
              <a:rPr lang="en-US" smtClean="0"/>
              <a:t>21</a:t>
            </a:fld>
            <a:endParaRPr lang="en-US" dirty="0"/>
          </a:p>
        </p:txBody>
      </p:sp>
    </p:spTree>
    <p:extLst>
      <p:ext uri="{BB962C8B-B14F-4D97-AF65-F5344CB8AC3E}">
        <p14:creationId xmlns:p14="http://schemas.microsoft.com/office/powerpoint/2010/main" val="19000479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VR: </a:t>
            </a:r>
            <a:r>
              <a:rPr lang="en-GB" dirty="0"/>
              <a:t>Education</a:t>
            </a:r>
            <a:r>
              <a:rPr lang="sk-SK" dirty="0"/>
              <a:t> and </a:t>
            </a:r>
            <a:r>
              <a:rPr lang="sk-SK" dirty="0" err="1"/>
              <a:t>practice</a:t>
            </a:r>
            <a:r>
              <a:rPr lang="sk-SK" dirty="0"/>
              <a:t> </a:t>
            </a:r>
            <a:r>
              <a:rPr lang="en-GB" dirty="0"/>
              <a:t> </a:t>
            </a:r>
          </a:p>
        </p:txBody>
      </p:sp>
      <p:pic>
        <p:nvPicPr>
          <p:cNvPr id="7" name="Content Placeholder 6"/>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324782" y="2093976"/>
            <a:ext cx="5401733" cy="4051300"/>
          </a:xfrm>
          <a:prstGeom prst="rect">
            <a:avLst/>
          </a:prstGeom>
          <a:noFill/>
          <a:ln>
            <a:noFill/>
          </a:ln>
          <a:effectLst>
            <a:outerShdw blurRad="508000" algn="ctr" rotWithShape="0">
              <a:srgbClr val="000000">
                <a:alpha val="70000"/>
              </a:srgbClr>
            </a:outerShdw>
          </a:effectLst>
        </p:spPr>
      </p:pic>
      <p:sp>
        <p:nvSpPr>
          <p:cNvPr id="4" name="Date Placeholder 3"/>
          <p:cNvSpPr>
            <a:spLocks noGrp="1"/>
          </p:cNvSpPr>
          <p:nvPr>
            <p:ph type="dt" sz="half" idx="10"/>
          </p:nvPr>
        </p:nvSpPr>
        <p:spPr/>
        <p:txBody>
          <a:bodyPr/>
          <a:lstStyle/>
          <a:p>
            <a:fld id="{2112C2F7-60EE-40D7-99A9-25B78C1D52CD}" type="datetime2">
              <a:rPr lang="en-US" smtClean="0"/>
              <a:t>Tuesday, October 15, 2019</a:t>
            </a:fld>
            <a:endParaRPr lang="en-US" dirty="0"/>
          </a:p>
        </p:txBody>
      </p:sp>
      <p:sp>
        <p:nvSpPr>
          <p:cNvPr id="5" name="Footer Placeholder 4"/>
          <p:cNvSpPr>
            <a:spLocks noGrp="1"/>
          </p:cNvSpPr>
          <p:nvPr>
            <p:ph type="ftr" sz="quarter" idx="11"/>
          </p:nvPr>
        </p:nvSpPr>
        <p:spPr/>
        <p:txBody>
          <a:bodyPr/>
          <a:lstStyle/>
          <a:p>
            <a:r>
              <a:rPr lang="en-US"/>
              <a:t>ARMED FORCES ACADEMY of general Milan Rastislav Štefánik - SIMULATION CENTRE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22</a:t>
            </a:fld>
            <a:endParaRPr lang="en-US" dirty="0"/>
          </a:p>
        </p:txBody>
      </p:sp>
      <p:pic>
        <p:nvPicPr>
          <p:cNvPr id="8" name="Picture 7"/>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29435" y="2093976"/>
            <a:ext cx="5401733" cy="4051300"/>
          </a:xfrm>
          <a:prstGeom prst="rect">
            <a:avLst/>
          </a:prstGeom>
          <a:noFill/>
          <a:ln>
            <a:noFill/>
          </a:ln>
          <a:effectLst>
            <a:outerShdw blurRad="508000" algn="ctr" rotWithShape="0">
              <a:srgbClr val="000000">
                <a:alpha val="70000"/>
              </a:srgbClr>
            </a:outerShdw>
          </a:effectLst>
        </p:spPr>
      </p:pic>
    </p:spTree>
    <p:extLst>
      <p:ext uri="{BB962C8B-B14F-4D97-AF65-F5344CB8AC3E}">
        <p14:creationId xmlns:p14="http://schemas.microsoft.com/office/powerpoint/2010/main" val="36750607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VR: Tower ATC and JTAC</a:t>
            </a:r>
          </a:p>
        </p:txBody>
      </p:sp>
      <p:pic>
        <p:nvPicPr>
          <p:cNvPr id="7" name="Content Placeholder 6"/>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a:stretch/>
        </p:blipFill>
        <p:spPr>
          <a:xfrm>
            <a:off x="6549475" y="2448528"/>
            <a:ext cx="5401733" cy="3469311"/>
          </a:xfrm>
          <a:prstGeom prst="rect">
            <a:avLst/>
          </a:prstGeom>
          <a:noFill/>
          <a:ln>
            <a:noFill/>
          </a:ln>
          <a:effectLst>
            <a:outerShdw blurRad="508000" algn="ctr" rotWithShape="0">
              <a:srgbClr val="000000">
                <a:alpha val="70000"/>
              </a:srgbClr>
            </a:outerShdw>
          </a:effectLst>
        </p:spPr>
      </p:pic>
      <p:sp>
        <p:nvSpPr>
          <p:cNvPr id="4" name="Date Placeholder 3"/>
          <p:cNvSpPr>
            <a:spLocks noGrp="1"/>
          </p:cNvSpPr>
          <p:nvPr>
            <p:ph type="dt" sz="half" idx="10"/>
          </p:nvPr>
        </p:nvSpPr>
        <p:spPr/>
        <p:txBody>
          <a:bodyPr/>
          <a:lstStyle/>
          <a:p>
            <a:fld id="{2112C2F7-60EE-40D7-99A9-25B78C1D52CD}" type="datetime2">
              <a:rPr lang="en-US" smtClean="0"/>
              <a:t>Tuesday, October 15, 2019</a:t>
            </a:fld>
            <a:endParaRPr lang="en-US" dirty="0"/>
          </a:p>
        </p:txBody>
      </p:sp>
      <p:sp>
        <p:nvSpPr>
          <p:cNvPr id="5" name="Footer Placeholder 4"/>
          <p:cNvSpPr>
            <a:spLocks noGrp="1"/>
          </p:cNvSpPr>
          <p:nvPr>
            <p:ph type="ftr" sz="quarter" idx="11"/>
          </p:nvPr>
        </p:nvSpPr>
        <p:spPr/>
        <p:txBody>
          <a:bodyPr/>
          <a:lstStyle/>
          <a:p>
            <a:r>
              <a:rPr lang="en-US"/>
              <a:t>ARMED FORCES ACADEMY of general Milan Rastislav Štefánik - SIMULATION CENTRE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23</a:t>
            </a:fld>
            <a:endParaRPr lang="en-US" dirty="0"/>
          </a:p>
        </p:txBody>
      </p:sp>
      <p:pic>
        <p:nvPicPr>
          <p:cNvPr id="8" name="Picture 8">
            <a:extLst>
              <a:ext uri="{FF2B5EF4-FFF2-40B4-BE49-F238E27FC236}">
                <a16:creationId xmlns:a16="http://schemas.microsoft.com/office/drawing/2014/main" id="{22C05DAE-FCDD-4C3F-99A0-6FF2D95BF2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1706" y="2448528"/>
            <a:ext cx="6154954" cy="3469704"/>
          </a:xfrm>
          <a:prstGeom prst="rect">
            <a:avLst/>
          </a:prstGeom>
          <a:noFill/>
          <a:ln>
            <a:noFill/>
          </a:ln>
          <a:effectLst>
            <a:outerShdw blurRad="508000" algn="ctr" rotWithShape="0">
              <a:srgbClr val="000000">
                <a:alpha val="70000"/>
              </a:srgbClr>
            </a:outerShdw>
          </a:effectLst>
        </p:spPr>
      </p:pic>
    </p:spTree>
    <p:extLst>
      <p:ext uri="{BB962C8B-B14F-4D97-AF65-F5344CB8AC3E}">
        <p14:creationId xmlns:p14="http://schemas.microsoft.com/office/powerpoint/2010/main" val="22641272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VR: Combat simulation</a:t>
            </a:r>
          </a:p>
        </p:txBody>
      </p:sp>
      <p:pic>
        <p:nvPicPr>
          <p:cNvPr id="7" name="Content Placeholder 6"/>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5596688" y="2093976"/>
            <a:ext cx="3038475" cy="4051300"/>
          </a:xfrm>
          <a:prstGeom prst="rect">
            <a:avLst/>
          </a:prstGeom>
          <a:noFill/>
          <a:ln>
            <a:noFill/>
          </a:ln>
          <a:effectLst>
            <a:outerShdw blurRad="508000" algn="ctr" rotWithShape="0">
              <a:srgbClr val="000000">
                <a:alpha val="70000"/>
              </a:srgbClr>
            </a:outerShdw>
          </a:effectLst>
        </p:spPr>
      </p:pic>
      <p:sp>
        <p:nvSpPr>
          <p:cNvPr id="4" name="Date Placeholder 3"/>
          <p:cNvSpPr>
            <a:spLocks noGrp="1"/>
          </p:cNvSpPr>
          <p:nvPr>
            <p:ph type="dt" sz="half" idx="10"/>
          </p:nvPr>
        </p:nvSpPr>
        <p:spPr/>
        <p:txBody>
          <a:bodyPr/>
          <a:lstStyle/>
          <a:p>
            <a:fld id="{2112C2F7-60EE-40D7-99A9-25B78C1D52CD}" type="datetime2">
              <a:rPr lang="en-US" smtClean="0"/>
              <a:t>Tuesday, October 15, 2019</a:t>
            </a:fld>
            <a:endParaRPr lang="en-US" dirty="0"/>
          </a:p>
        </p:txBody>
      </p:sp>
      <p:sp>
        <p:nvSpPr>
          <p:cNvPr id="5" name="Footer Placeholder 4"/>
          <p:cNvSpPr>
            <a:spLocks noGrp="1"/>
          </p:cNvSpPr>
          <p:nvPr>
            <p:ph type="ftr" sz="quarter" idx="11"/>
          </p:nvPr>
        </p:nvSpPr>
        <p:spPr/>
        <p:txBody>
          <a:bodyPr/>
          <a:lstStyle/>
          <a:p>
            <a:r>
              <a:rPr lang="en-US"/>
              <a:t>ARMED FORCES ACADEMY of general Milan Rastislav Štefánik - SIMULATION CENTRE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24</a:t>
            </a:fld>
            <a:endParaRPr lang="en-US" dirty="0"/>
          </a:p>
        </p:txBody>
      </p:sp>
      <p:pic>
        <p:nvPicPr>
          <p:cNvPr id="9" name="Picture 8"/>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912733" y="2093976"/>
            <a:ext cx="3038475" cy="4051300"/>
          </a:xfrm>
          <a:prstGeom prst="rect">
            <a:avLst/>
          </a:prstGeom>
          <a:noFill/>
          <a:ln>
            <a:noFill/>
          </a:ln>
          <a:effectLst>
            <a:outerShdw blurRad="508000" algn="ctr" rotWithShape="0">
              <a:srgbClr val="000000">
                <a:alpha val="70000"/>
              </a:srgbClr>
            </a:outerShdw>
          </a:effectLst>
        </p:spPr>
      </p:pic>
      <p:pic>
        <p:nvPicPr>
          <p:cNvPr id="11" name="Picture 2"/>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2220444" y="3775386"/>
            <a:ext cx="3237459" cy="2433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0" y="2157730"/>
            <a:ext cx="3345506" cy="2477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59327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Conclusion</a:t>
            </a:r>
            <a:endParaRPr lang="en-US" dirty="0"/>
          </a:p>
        </p:txBody>
      </p:sp>
      <p:sp>
        <p:nvSpPr>
          <p:cNvPr id="3" name="Content Placeholder 2"/>
          <p:cNvSpPr>
            <a:spLocks noGrp="1"/>
          </p:cNvSpPr>
          <p:nvPr>
            <p:ph idx="1"/>
          </p:nvPr>
        </p:nvSpPr>
        <p:spPr/>
        <p:txBody>
          <a:bodyPr>
            <a:normAutofit/>
          </a:bodyPr>
          <a:lstStyle/>
          <a:p>
            <a:r>
              <a:rPr lang="en-GB"/>
              <a:t>Presented technologies will improve the quality of the provided training</a:t>
            </a:r>
          </a:p>
          <a:p>
            <a:r>
              <a:rPr lang="en-GB"/>
              <a:t>Training provide scenarios which are more realistic</a:t>
            </a:r>
          </a:p>
          <a:p>
            <a:r>
              <a:rPr lang="en-GB"/>
              <a:t>Reduce risk = safe, controlled area</a:t>
            </a:r>
          </a:p>
          <a:p>
            <a:r>
              <a:rPr lang="en-GB"/>
              <a:t>Can be done remotely saving time and money</a:t>
            </a:r>
          </a:p>
          <a:p>
            <a:r>
              <a:rPr lang="en-GB"/>
              <a:t>Suitable for different learning styles</a:t>
            </a:r>
          </a:p>
          <a:p>
            <a:r>
              <a:rPr lang="en-GB"/>
              <a:t>Innovative and interesting</a:t>
            </a:r>
          </a:p>
        </p:txBody>
      </p:sp>
      <p:sp>
        <p:nvSpPr>
          <p:cNvPr id="4" name="Date Placeholder 3"/>
          <p:cNvSpPr>
            <a:spLocks noGrp="1"/>
          </p:cNvSpPr>
          <p:nvPr>
            <p:ph type="dt" sz="half" idx="10"/>
          </p:nvPr>
        </p:nvSpPr>
        <p:spPr/>
        <p:txBody>
          <a:bodyPr/>
          <a:lstStyle/>
          <a:p>
            <a:fld id="{2112C2F7-60EE-40D7-99A9-25B78C1D52CD}" type="datetime2">
              <a:rPr lang="en-US" smtClean="0"/>
              <a:t>Tuesday, October 15, 2019</a:t>
            </a:fld>
            <a:endParaRPr lang="en-US" dirty="0"/>
          </a:p>
        </p:txBody>
      </p:sp>
      <p:sp>
        <p:nvSpPr>
          <p:cNvPr id="5" name="Footer Placeholder 4"/>
          <p:cNvSpPr>
            <a:spLocks noGrp="1"/>
          </p:cNvSpPr>
          <p:nvPr>
            <p:ph type="ftr" sz="quarter" idx="11"/>
          </p:nvPr>
        </p:nvSpPr>
        <p:spPr/>
        <p:txBody>
          <a:bodyPr/>
          <a:lstStyle/>
          <a:p>
            <a:r>
              <a:rPr lang="en-US"/>
              <a:t>ARMED FORCES ACADEMY of general Milan Rastislav Štefánik - SIMULATION CENTRE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25</a:t>
            </a:fld>
            <a:endParaRPr lang="en-US" dirty="0"/>
          </a:p>
        </p:txBody>
      </p:sp>
    </p:spTree>
    <p:extLst>
      <p:ext uri="{BB962C8B-B14F-4D97-AF65-F5344CB8AC3E}">
        <p14:creationId xmlns:p14="http://schemas.microsoft.com/office/powerpoint/2010/main" val="28000302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GB" dirty="0" smtClean="0"/>
              <a:t>Q/A</a:t>
            </a:r>
            <a:r>
              <a:rPr lang="sk-SK" dirty="0" smtClean="0"/>
              <a:t>?</a:t>
            </a:r>
            <a:br>
              <a:rPr lang="sk-SK" dirty="0" smtClean="0"/>
            </a:br>
            <a:r>
              <a:rPr lang="sk-SK" dirty="0"/>
              <a:t/>
            </a:r>
            <a:br>
              <a:rPr lang="sk-SK" dirty="0"/>
            </a:br>
            <a:endParaRPr lang="en-US" dirty="0"/>
          </a:p>
        </p:txBody>
      </p:sp>
      <p:sp>
        <p:nvSpPr>
          <p:cNvPr id="9" name="Text Placeholder 8"/>
          <p:cNvSpPr>
            <a:spLocks noGrp="1"/>
          </p:cNvSpPr>
          <p:nvPr>
            <p:ph type="body" sz="half" idx="2"/>
          </p:nvPr>
        </p:nvSpPr>
        <p:spPr/>
        <p:txBody>
          <a:bodyPr>
            <a:normAutofit/>
          </a:bodyPr>
          <a:lstStyle/>
          <a:p>
            <a:r>
              <a:rPr lang="en-GB" sz="1800" b="1" dirty="0" smtClean="0"/>
              <a:t>Col. Aurel SAB</a:t>
            </a:r>
            <a:r>
              <a:rPr lang="sk-SK" sz="1800" b="1" dirty="0" smtClean="0"/>
              <a:t>Ó, PhD.</a:t>
            </a:r>
          </a:p>
          <a:p>
            <a:endParaRPr lang="sk-SK" sz="1800" dirty="0" smtClean="0"/>
          </a:p>
          <a:p>
            <a:r>
              <a:rPr lang="en-US" sz="1800" dirty="0" smtClean="0"/>
              <a:t>Contact</a:t>
            </a:r>
            <a:r>
              <a:rPr lang="en-US" sz="1800" dirty="0"/>
              <a:t>:</a:t>
            </a:r>
          </a:p>
          <a:p>
            <a:r>
              <a:rPr lang="en-US" sz="1800" dirty="0"/>
              <a:t>e-mail: </a:t>
            </a:r>
            <a:r>
              <a:rPr lang="sk-SK" sz="1800" dirty="0" smtClean="0"/>
              <a:t>aurel.sabo</a:t>
            </a:r>
            <a:r>
              <a:rPr lang="en-US" sz="1800" dirty="0" smtClean="0"/>
              <a:t>@aos.sk</a:t>
            </a:r>
            <a:endParaRPr lang="en-US" sz="1800" dirty="0"/>
          </a:p>
          <a:p>
            <a:r>
              <a:rPr lang="en-US" sz="1800" dirty="0"/>
              <a:t>http://www.aos.sk/sc</a:t>
            </a:r>
          </a:p>
          <a:p>
            <a:r>
              <a:rPr lang="en-US" sz="1800" dirty="0"/>
              <a:t>telephone: +421 960 422 </a:t>
            </a:r>
            <a:r>
              <a:rPr lang="en-US" sz="1800" dirty="0" smtClean="0"/>
              <a:t>6</a:t>
            </a:r>
            <a:r>
              <a:rPr lang="sk-SK" sz="1800" dirty="0" smtClean="0"/>
              <a:t>23</a:t>
            </a:r>
            <a:endParaRPr lang="en-US" sz="1800" dirty="0"/>
          </a:p>
          <a:p>
            <a:endParaRPr lang="en-US" sz="1800" dirty="0"/>
          </a:p>
        </p:txBody>
      </p:sp>
      <p:sp>
        <p:nvSpPr>
          <p:cNvPr id="4" name="Date Placeholder 3"/>
          <p:cNvSpPr>
            <a:spLocks noGrp="1"/>
          </p:cNvSpPr>
          <p:nvPr>
            <p:ph type="dt" sz="half" idx="10"/>
          </p:nvPr>
        </p:nvSpPr>
        <p:spPr/>
        <p:txBody>
          <a:bodyPr/>
          <a:lstStyle/>
          <a:p>
            <a:fld id="{2112C2F7-60EE-40D7-99A9-25B78C1D52CD}" type="datetime2">
              <a:rPr lang="en-US" smtClean="0"/>
              <a:t>Tuesday, October 15, 2019</a:t>
            </a:fld>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26</a:t>
            </a:fld>
            <a:endParaRPr lang="en-US" dirty="0"/>
          </a:p>
        </p:txBody>
      </p:sp>
      <p:sp>
        <p:nvSpPr>
          <p:cNvPr id="5" name="Footer Placeholder 4"/>
          <p:cNvSpPr>
            <a:spLocks noGrp="1"/>
          </p:cNvSpPr>
          <p:nvPr>
            <p:ph type="ftr" sz="quarter" idx="4294967295"/>
          </p:nvPr>
        </p:nvSpPr>
        <p:spPr>
          <a:xfrm>
            <a:off x="0" y="6272213"/>
            <a:ext cx="6272213" cy="365125"/>
          </a:xfrm>
        </p:spPr>
        <p:txBody>
          <a:bodyPr/>
          <a:lstStyle/>
          <a:p>
            <a:r>
              <a:rPr lang="en-US" smtClean="0"/>
              <a:t>ARMED FORCES ACADEMY of general Milan Rastislav Štefánik - SIMULATION CENTRE</a:t>
            </a:r>
            <a:endParaRPr lang="en-US" dirty="0"/>
          </a:p>
        </p:txBody>
      </p:sp>
      <p:pic>
        <p:nvPicPr>
          <p:cNvPr id="12" name="Obrázok 8" descr="sim center.png"/>
          <p:cNvPicPr>
            <a:picLocks noChangeAspect="1"/>
          </p:cNvPicPr>
          <p:nvPr/>
        </p:nvPicPr>
        <p:blipFill>
          <a:blip r:embed="rId3" cstate="print">
            <a:extLst>
              <a:ext uri="{BEBA8EAE-BF5A-486C-A8C5-ECC9F3942E4B}">
                <a14:imgProps xmlns:a14="http://schemas.microsoft.com/office/drawing/2010/main">
                  <a14:imgLayer r:embed="rId4">
                    <a14:imgEffect>
                      <a14:artisticPencilGrayscale trans="50000"/>
                    </a14:imgEffect>
                  </a14:imgLayer>
                </a14:imgProps>
              </a:ext>
            </a:extLst>
          </a:blip>
          <a:stretch>
            <a:fillRect/>
          </a:stretch>
        </p:blipFill>
        <p:spPr>
          <a:xfrm>
            <a:off x="1345688" y="420329"/>
            <a:ext cx="5586054" cy="5586054"/>
          </a:xfrm>
          <a:prstGeom prst="rect">
            <a:avLst/>
          </a:prstGeom>
          <a:effectLst>
            <a:glow rad="457200">
              <a:schemeClr val="accent1">
                <a:satMod val="175000"/>
                <a:alpha val="10000"/>
              </a:schemeClr>
            </a:glow>
          </a:effectLst>
          <a:scene3d>
            <a:camera prst="orthographicFront"/>
            <a:lightRig rig="threePt" dir="t"/>
          </a:scene3d>
          <a:sp3d>
            <a:bevelT/>
          </a:sp3d>
        </p:spPr>
      </p:pic>
    </p:spTree>
    <p:extLst>
      <p:ext uri="{BB962C8B-B14F-4D97-AF65-F5344CB8AC3E}">
        <p14:creationId xmlns:p14="http://schemas.microsoft.com/office/powerpoint/2010/main" val="11085006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Introduction</a:t>
            </a:r>
            <a:endParaRPr lang="en-US" dirty="0"/>
          </a:p>
        </p:txBody>
      </p:sp>
      <p:sp>
        <p:nvSpPr>
          <p:cNvPr id="3" name="Content Placeholder 2"/>
          <p:cNvSpPr>
            <a:spLocks noGrp="1"/>
          </p:cNvSpPr>
          <p:nvPr>
            <p:ph idx="1"/>
          </p:nvPr>
        </p:nvSpPr>
        <p:spPr/>
        <p:txBody>
          <a:bodyPr>
            <a:normAutofit/>
          </a:bodyPr>
          <a:lstStyle/>
          <a:p>
            <a:r>
              <a:rPr lang="en-US" dirty="0"/>
              <a:t>Realistic simulation environment (constructive simulators for staff training, virtual simulators for low level units) at different command and tactical level, possibility of logistics chain modelling, experimentation and evaluation of operational procedures</a:t>
            </a:r>
          </a:p>
          <a:p>
            <a:r>
              <a:rPr lang="en-US" dirty="0"/>
              <a:t>Implementation of the training of professional soldiers for command, control and co-operation in combat and peace support operations through simulation technologies</a:t>
            </a:r>
          </a:p>
          <a:p>
            <a:r>
              <a:rPr lang="en-US" dirty="0"/>
              <a:t>Information Exchange - developing the versatile capabilities of crisis managers, enhancing personal skills and communication capabilities between training audience</a:t>
            </a:r>
          </a:p>
          <a:p>
            <a:r>
              <a:rPr lang="en-US" dirty="0"/>
              <a:t>Sharing Best Practices and Lessons Learned to effective interaction for training of military and crisis staffs in preparation of operations (planning and mission rehearsal) </a:t>
            </a:r>
          </a:p>
          <a:p>
            <a:endParaRPr lang="en-US" dirty="0"/>
          </a:p>
        </p:txBody>
      </p:sp>
      <p:sp>
        <p:nvSpPr>
          <p:cNvPr id="4" name="Date Placeholder 3"/>
          <p:cNvSpPr>
            <a:spLocks noGrp="1"/>
          </p:cNvSpPr>
          <p:nvPr>
            <p:ph type="dt" sz="half" idx="10"/>
          </p:nvPr>
        </p:nvSpPr>
        <p:spPr/>
        <p:txBody>
          <a:bodyPr/>
          <a:lstStyle/>
          <a:p>
            <a:fld id="{2112C2F7-60EE-40D7-99A9-25B78C1D52CD}" type="datetime2">
              <a:rPr lang="en-US" smtClean="0"/>
              <a:t>Tuesday, October 15, 2019</a:t>
            </a:fld>
            <a:endParaRPr lang="en-US" dirty="0"/>
          </a:p>
        </p:txBody>
      </p:sp>
      <p:sp>
        <p:nvSpPr>
          <p:cNvPr id="5" name="Footer Placeholder 4"/>
          <p:cNvSpPr>
            <a:spLocks noGrp="1"/>
          </p:cNvSpPr>
          <p:nvPr>
            <p:ph type="ftr" sz="quarter" idx="11"/>
          </p:nvPr>
        </p:nvSpPr>
        <p:spPr/>
        <p:txBody>
          <a:bodyPr/>
          <a:lstStyle/>
          <a:p>
            <a:r>
              <a:rPr lang="en-US"/>
              <a:t>ARMED FORCES ACADEMY of general Milan Rastislav Štefánik - SIMULATION CENTRE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3</a:t>
            </a:fld>
            <a:endParaRPr lang="en-US" dirty="0"/>
          </a:p>
        </p:txBody>
      </p:sp>
    </p:spTree>
    <p:extLst>
      <p:ext uri="{BB962C8B-B14F-4D97-AF65-F5344CB8AC3E}">
        <p14:creationId xmlns:p14="http://schemas.microsoft.com/office/powerpoint/2010/main" val="13831988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Introduction</a:t>
            </a:r>
            <a:endParaRPr lang="en-US" dirty="0"/>
          </a:p>
        </p:txBody>
      </p:sp>
      <p:sp>
        <p:nvSpPr>
          <p:cNvPr id="3" name="Content Placeholder 2"/>
          <p:cNvSpPr>
            <a:spLocks noGrp="1"/>
          </p:cNvSpPr>
          <p:nvPr>
            <p:ph idx="1"/>
          </p:nvPr>
        </p:nvSpPr>
        <p:spPr/>
        <p:txBody>
          <a:bodyPr/>
          <a:lstStyle/>
          <a:p>
            <a:r>
              <a:rPr lang="en-US" dirty="0"/>
              <a:t>The Simulator Construct (the combination of Virtual and Constructive) is made up of three components that consist of</a:t>
            </a:r>
          </a:p>
          <a:p>
            <a:pPr lvl="1"/>
            <a:r>
              <a:rPr lang="en-US" dirty="0"/>
              <a:t>A locally networked set of identical simulators typical of a fighter base (stand-alone simulators)</a:t>
            </a:r>
          </a:p>
          <a:p>
            <a:pPr lvl="1"/>
            <a:r>
              <a:rPr lang="en-US" dirty="0"/>
              <a:t>A networked set of disparate simulators (Distributed Mission Operations)</a:t>
            </a:r>
          </a:p>
          <a:p>
            <a:pPr lvl="1"/>
            <a:r>
              <a:rPr lang="en-US" dirty="0"/>
              <a:t>A locally closed-loop networked enclave of multiple simulator devices in support of High-End Testing, Tactics and Advanced Training</a:t>
            </a:r>
          </a:p>
          <a:p>
            <a:pPr marL="182563" lvl="1" indent="-182563"/>
            <a:endParaRPr lang="en-GB" sz="2000" dirty="0"/>
          </a:p>
          <a:p>
            <a:pPr marL="182563" lvl="1" indent="-182563"/>
            <a:r>
              <a:rPr lang="en-US" sz="2000" dirty="0"/>
              <a:t>Virtual agents or so called Computer Generated Forces (CGFs) inhabit training simulations to make the simulations more realistic</a:t>
            </a:r>
          </a:p>
          <a:p>
            <a:pPr marL="182563" lvl="1" indent="-182563"/>
            <a:r>
              <a:rPr lang="en-US" sz="2000" dirty="0"/>
              <a:t>Machine learning techniques may provide a solution, through the automatic generation of behavior models</a:t>
            </a:r>
          </a:p>
        </p:txBody>
      </p:sp>
      <p:sp>
        <p:nvSpPr>
          <p:cNvPr id="4" name="Date Placeholder 3"/>
          <p:cNvSpPr>
            <a:spLocks noGrp="1"/>
          </p:cNvSpPr>
          <p:nvPr>
            <p:ph type="dt" sz="half" idx="10"/>
          </p:nvPr>
        </p:nvSpPr>
        <p:spPr/>
        <p:txBody>
          <a:bodyPr/>
          <a:lstStyle/>
          <a:p>
            <a:fld id="{2112C2F7-60EE-40D7-99A9-25B78C1D52CD}" type="datetime2">
              <a:rPr lang="en-US" smtClean="0"/>
              <a:t>Tuesday, October 15, 2019</a:t>
            </a:fld>
            <a:endParaRPr lang="en-US" dirty="0"/>
          </a:p>
        </p:txBody>
      </p:sp>
      <p:sp>
        <p:nvSpPr>
          <p:cNvPr id="5" name="Footer Placeholder 4"/>
          <p:cNvSpPr>
            <a:spLocks noGrp="1"/>
          </p:cNvSpPr>
          <p:nvPr>
            <p:ph type="ftr" sz="quarter" idx="11"/>
          </p:nvPr>
        </p:nvSpPr>
        <p:spPr/>
        <p:txBody>
          <a:bodyPr/>
          <a:lstStyle/>
          <a:p>
            <a:r>
              <a:rPr lang="en-US"/>
              <a:t>ARMED FORCES ACADEMY of general Milan Rastislav Štefánik - SIMULATION CENTRE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4</a:t>
            </a:fld>
            <a:endParaRPr lang="en-US" dirty="0"/>
          </a:p>
        </p:txBody>
      </p:sp>
    </p:spTree>
    <p:extLst>
      <p:ext uri="{BB962C8B-B14F-4D97-AF65-F5344CB8AC3E}">
        <p14:creationId xmlns:p14="http://schemas.microsoft.com/office/powerpoint/2010/main" val="30790106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Introduction</a:t>
            </a:r>
            <a:endParaRPr lang="en-US" dirty="0"/>
          </a:p>
        </p:txBody>
      </p:sp>
      <p:sp>
        <p:nvSpPr>
          <p:cNvPr id="4" name="Date Placeholder 3"/>
          <p:cNvSpPr>
            <a:spLocks noGrp="1"/>
          </p:cNvSpPr>
          <p:nvPr>
            <p:ph type="dt" sz="half" idx="10"/>
          </p:nvPr>
        </p:nvSpPr>
        <p:spPr/>
        <p:txBody>
          <a:bodyPr/>
          <a:lstStyle/>
          <a:p>
            <a:fld id="{2112C2F7-60EE-40D7-99A9-25B78C1D52CD}" type="datetime2">
              <a:rPr lang="en-US" smtClean="0"/>
              <a:t>Tuesday, October 15, 2019</a:t>
            </a:fld>
            <a:endParaRPr lang="en-US" dirty="0"/>
          </a:p>
        </p:txBody>
      </p:sp>
      <p:sp>
        <p:nvSpPr>
          <p:cNvPr id="5" name="Footer Placeholder 4"/>
          <p:cNvSpPr>
            <a:spLocks noGrp="1"/>
          </p:cNvSpPr>
          <p:nvPr>
            <p:ph type="ftr" sz="quarter" idx="11"/>
          </p:nvPr>
        </p:nvSpPr>
        <p:spPr/>
        <p:txBody>
          <a:bodyPr/>
          <a:lstStyle/>
          <a:p>
            <a:r>
              <a:rPr lang="en-US"/>
              <a:t>ARMED FORCES ACADEMY of general Milan Rastislav Štefánik - SIMULATION CENTRE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5</a:t>
            </a:fld>
            <a:endParaRPr lang="en-US" dirty="0"/>
          </a:p>
        </p:txBody>
      </p:sp>
      <p:pic>
        <p:nvPicPr>
          <p:cNvPr id="8" name="Obrázok 15"/>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7065" y="3292335"/>
            <a:ext cx="1947388" cy="1538833"/>
          </a:xfrm>
          <a:prstGeom prst="rect">
            <a:avLst/>
          </a:prstGeom>
          <a:noFill/>
          <a:ln w="9525">
            <a:noFill/>
            <a:miter lim="800000"/>
            <a:headEnd/>
            <a:tailEnd/>
          </a:ln>
        </p:spPr>
      </p:pic>
      <p:pic>
        <p:nvPicPr>
          <p:cNvPr id="10" name="Obrázok 18" descr="Screenshot-2..jpg"/>
          <p:cNvPicPr>
            <a:picLocks noChangeAspect="1"/>
          </p:cNvPicPr>
          <p:nvPr/>
        </p:nvPicPr>
        <p:blipFill>
          <a:blip r:embed="rId4" cstate="print">
            <a:lum bright="20000" contrast="-10000"/>
          </a:blip>
          <a:stretch>
            <a:fillRect/>
          </a:stretch>
        </p:blipFill>
        <p:spPr>
          <a:xfrm>
            <a:off x="5747212" y="1764001"/>
            <a:ext cx="6356686" cy="4317002"/>
          </a:xfrm>
          <a:prstGeom prst="rect">
            <a:avLst/>
          </a:prstGeom>
          <a:ln>
            <a:noFill/>
          </a:ln>
          <a:effectLst>
            <a:softEdge rad="112500"/>
          </a:effectLst>
        </p:spPr>
      </p:pic>
      <p:sp>
        <p:nvSpPr>
          <p:cNvPr id="11" name="Text Box 7"/>
          <p:cNvSpPr txBox="1">
            <a:spLocks noChangeArrowheads="1"/>
          </p:cNvSpPr>
          <p:nvPr/>
        </p:nvSpPr>
        <p:spPr bwMode="auto">
          <a:xfrm>
            <a:off x="6020298" y="2215773"/>
            <a:ext cx="62199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GB" altLang="sk-SK" sz="2800" b="1" dirty="0"/>
              <a:t>OTB/OOS constructive simulation</a:t>
            </a:r>
            <a:endParaRPr lang="sk-SK" altLang="sk-SK" sz="2000" b="1" dirty="0"/>
          </a:p>
        </p:txBody>
      </p:sp>
      <p:sp>
        <p:nvSpPr>
          <p:cNvPr id="12" name="Oval 11"/>
          <p:cNvSpPr/>
          <p:nvPr/>
        </p:nvSpPr>
        <p:spPr>
          <a:xfrm>
            <a:off x="7601142" y="3020591"/>
            <a:ext cx="312152" cy="352754"/>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30764" y="3852240"/>
            <a:ext cx="2889684" cy="195854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1913196" y="5628119"/>
            <a:ext cx="2883265" cy="461665"/>
          </a:xfrm>
          <a:prstGeom prst="rect">
            <a:avLst/>
          </a:prstGeom>
          <a:noFill/>
        </p:spPr>
        <p:txBody>
          <a:bodyPr wrap="square" rtlCol="0">
            <a:spAutoFit/>
          </a:bodyPr>
          <a:lstStyle/>
          <a:p>
            <a:pPr algn="ctr"/>
            <a:r>
              <a:rPr lang="en-GB" sz="1200" dirty="0"/>
              <a:t>Crew Communication </a:t>
            </a:r>
          </a:p>
          <a:p>
            <a:pPr algn="ctr"/>
            <a:r>
              <a:rPr lang="en-GB" sz="1200" dirty="0"/>
              <a:t>INTERCOM</a:t>
            </a:r>
            <a:endParaRPr lang="en-US" sz="1200" dirty="0"/>
          </a:p>
        </p:txBody>
      </p:sp>
      <p:sp>
        <p:nvSpPr>
          <p:cNvPr id="15" name="TextBox 14"/>
          <p:cNvSpPr txBox="1"/>
          <p:nvPr/>
        </p:nvSpPr>
        <p:spPr>
          <a:xfrm>
            <a:off x="2520338" y="2227388"/>
            <a:ext cx="2883265" cy="646331"/>
          </a:xfrm>
          <a:prstGeom prst="rect">
            <a:avLst/>
          </a:prstGeom>
          <a:noFill/>
        </p:spPr>
        <p:txBody>
          <a:bodyPr wrap="square" rtlCol="0">
            <a:spAutoFit/>
          </a:bodyPr>
          <a:lstStyle/>
          <a:p>
            <a:pPr algn="ctr"/>
            <a:r>
              <a:rPr lang="en-GB" dirty="0"/>
              <a:t>SIMULATED RADIO NETWORKS</a:t>
            </a:r>
            <a:endParaRPr lang="en-US" dirty="0"/>
          </a:p>
        </p:txBody>
      </p:sp>
      <p:sp>
        <p:nvSpPr>
          <p:cNvPr id="16" name="Cloud Callout 15"/>
          <p:cNvSpPr/>
          <p:nvPr/>
        </p:nvSpPr>
        <p:spPr>
          <a:xfrm>
            <a:off x="2461762" y="1953576"/>
            <a:ext cx="2843891" cy="1163323"/>
          </a:xfrm>
          <a:prstGeom prst="cloudCallout">
            <a:avLst>
              <a:gd name="adj1" fmla="val -12025"/>
              <a:gd name="adj2" fmla="val -34340"/>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ightning Bolt 16"/>
          <p:cNvSpPr/>
          <p:nvPr/>
        </p:nvSpPr>
        <p:spPr>
          <a:xfrm>
            <a:off x="3737582" y="2892900"/>
            <a:ext cx="560149" cy="1137343"/>
          </a:xfrm>
          <a:prstGeom prst="lightningBol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ightning Bolt 17"/>
          <p:cNvSpPr/>
          <p:nvPr/>
        </p:nvSpPr>
        <p:spPr>
          <a:xfrm rot="18441161">
            <a:off x="5379453" y="2165147"/>
            <a:ext cx="585928" cy="1087303"/>
          </a:xfrm>
          <a:prstGeom prst="lightningBol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Obrázek 6" descr="velitel bvp2orezany.jpg">
            <a:extLst>
              <a:ext uri="{FF2B5EF4-FFF2-40B4-BE49-F238E27FC236}">
                <a16:creationId xmlns:a16="http://schemas.microsoft.com/office/drawing/2014/main" id="{3D1D17CE-F180-4E53-BFC1-463FDBC14909}"/>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flipH="1">
            <a:off x="5403603" y="4479260"/>
            <a:ext cx="1026010" cy="81422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 name="Obrázek 7" descr="ridic bvp2orezany.jpg">
            <a:extLst>
              <a:ext uri="{FF2B5EF4-FFF2-40B4-BE49-F238E27FC236}">
                <a16:creationId xmlns:a16="http://schemas.microsoft.com/office/drawing/2014/main" id="{00C2F638-31C4-493A-A172-D9D63FEFC514}"/>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flipH="1">
            <a:off x="4287269" y="4479260"/>
            <a:ext cx="1018384" cy="81422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 name="Obrázek 8" descr="strelec bvp2orezany.jpg">
            <a:extLst>
              <a:ext uri="{FF2B5EF4-FFF2-40B4-BE49-F238E27FC236}">
                <a16:creationId xmlns:a16="http://schemas.microsoft.com/office/drawing/2014/main" id="{5DA543F9-D06E-4F7D-BD8B-964DB2DD1A6B}"/>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flipH="1">
            <a:off x="6527563" y="4480074"/>
            <a:ext cx="1010999" cy="81893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 name="Lightning Bolt 23"/>
          <p:cNvSpPr/>
          <p:nvPr/>
        </p:nvSpPr>
        <p:spPr>
          <a:xfrm rot="4100873">
            <a:off x="2320745" y="2623584"/>
            <a:ext cx="560149" cy="1137343"/>
          </a:xfrm>
          <a:prstGeom prst="lightningBol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3">
            <a:extLst>
              <a:ext uri="{FF2B5EF4-FFF2-40B4-BE49-F238E27FC236}">
                <a16:creationId xmlns:a16="http://schemas.microsoft.com/office/drawing/2014/main" id="{886E7579-4019-4B9D-BB29-548596FFACCF}"/>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86010" y="4853551"/>
            <a:ext cx="1886683" cy="118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Left-Right Arrow 27"/>
          <p:cNvSpPr/>
          <p:nvPr/>
        </p:nvSpPr>
        <p:spPr>
          <a:xfrm rot="20469681">
            <a:off x="4579457" y="3620996"/>
            <a:ext cx="3128313" cy="240021"/>
          </a:xfrm>
          <a:prstGeom prst="leftRightArrow">
            <a:avLst>
              <a:gd name="adj1" fmla="val 24808"/>
              <a:gd name="adj2" fmla="val 41988"/>
            </a:avLst>
          </a:prstGeom>
          <a:solidFill>
            <a:schemeClr val="accent1">
              <a:lumMod val="75000"/>
            </a:schemeClr>
          </a:solidFill>
          <a:ln>
            <a:solidFill>
              <a:schemeClr val="accent1">
                <a:lumMod val="50000"/>
              </a:schemeClr>
            </a:solidFill>
          </a:ln>
        </p:spPr>
        <p:txBody>
          <a:bodyPr wrap="square" lIns="91440" tIns="45720" rIns="91440" bIns="45720" rtlCol="0"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2800" b="1" kern="2000" spc="1000" dirty="0">
              <a:ln w="11430"/>
              <a:gradFill>
                <a:gsLst>
                  <a:gs pos="25000">
                    <a:srgbClr val="C00000"/>
                  </a:gs>
                  <a:gs pos="100000">
                    <a:srgbClr val="FF0000"/>
                  </a:gs>
                </a:gsLst>
                <a:lin ang="5400000"/>
              </a:gradFill>
              <a:effectLst>
                <a:outerShdw blurRad="60007" dist="200025" dir="15000000" sy="30000" kx="-1800000" algn="bl" rotWithShape="0">
                  <a:prstClr val="black">
                    <a:alpha val="32000"/>
                  </a:prstClr>
                </a:outerShdw>
              </a:effectLst>
            </a:endParaRPr>
          </a:p>
        </p:txBody>
      </p:sp>
      <p:sp>
        <p:nvSpPr>
          <p:cNvPr id="29" name="Left-Right Arrow 28"/>
          <p:cNvSpPr/>
          <p:nvPr/>
        </p:nvSpPr>
        <p:spPr>
          <a:xfrm rot="654345">
            <a:off x="2326404" y="4201767"/>
            <a:ext cx="974351" cy="292963"/>
          </a:xfrm>
          <a:prstGeom prst="leftRightArrow">
            <a:avLst>
              <a:gd name="adj1" fmla="val 51916"/>
              <a:gd name="adj2" fmla="val 41988"/>
            </a:avLst>
          </a:prstGeom>
          <a:solidFill>
            <a:schemeClr val="accent1">
              <a:lumMod val="75000"/>
            </a:schemeClr>
          </a:solidFill>
          <a:ln>
            <a:solidFill>
              <a:schemeClr val="accent1">
                <a:lumMod val="50000"/>
              </a:schemeClr>
            </a:solidFill>
          </a:ln>
        </p:spPr>
        <p:txBody>
          <a:bodyPr wrap="square" lIns="91440" tIns="45720" rIns="91440" bIns="45720" rtlCol="0"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2800" b="1" kern="2000" spc="1000" dirty="0">
              <a:ln w="11430"/>
              <a:gradFill>
                <a:gsLst>
                  <a:gs pos="25000">
                    <a:srgbClr val="C00000"/>
                  </a:gs>
                  <a:gs pos="100000">
                    <a:srgbClr val="FF0000"/>
                  </a:gs>
                </a:gsLst>
                <a:lin ang="5400000"/>
              </a:gradFill>
              <a:effectLst>
                <a:outerShdw blurRad="60007" dist="200025" dir="15000000" sy="30000" kx="-1800000" algn="bl" rotWithShape="0">
                  <a:prstClr val="black">
                    <a:alpha val="32000"/>
                  </a:prstClr>
                </a:outerShdw>
              </a:effectLst>
            </a:endParaRPr>
          </a:p>
        </p:txBody>
      </p:sp>
      <p:pic>
        <p:nvPicPr>
          <p:cNvPr id="25" name="Picture 2">
            <a:extLst>
              <a:ext uri="{FF2B5EF4-FFF2-40B4-BE49-F238E27FC236}">
                <a16:creationId xmlns:a16="http://schemas.microsoft.com/office/drawing/2014/main" id="{46B873F6-E334-47E2-9978-10B6F15BA1CD}"/>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53096" y="4030243"/>
            <a:ext cx="1218708" cy="86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69959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Constructive simulation </a:t>
            </a:r>
            <a:r>
              <a:rPr lang="en-GB" dirty="0"/>
              <a:t>training concept</a:t>
            </a:r>
            <a:endParaRPr lang="en-US" dirty="0"/>
          </a:p>
        </p:txBody>
      </p:sp>
      <p:sp>
        <p:nvSpPr>
          <p:cNvPr id="3" name="Content Placeholder 2"/>
          <p:cNvSpPr>
            <a:spLocks noGrp="1"/>
          </p:cNvSpPr>
          <p:nvPr>
            <p:ph idx="1"/>
          </p:nvPr>
        </p:nvSpPr>
        <p:spPr/>
        <p:txBody>
          <a:bodyPr/>
          <a:lstStyle/>
          <a:p>
            <a:pPr marL="0" indent="0">
              <a:buNone/>
            </a:pPr>
            <a:endParaRPr lang="en-GB" dirty="0"/>
          </a:p>
          <a:p>
            <a:endParaRPr lang="en-GB" dirty="0"/>
          </a:p>
          <a:p>
            <a:r>
              <a:rPr lang="en-GB" dirty="0"/>
              <a:t>Conduct staff training as closely as possible to the real deployment of troops</a:t>
            </a:r>
          </a:p>
          <a:p>
            <a:r>
              <a:rPr lang="en-GB" dirty="0"/>
              <a:t>Integrated solution - to perform the full spectrum of military operations (offense, defence, stability and support manoeuvres) in a digitized battlespace environment</a:t>
            </a:r>
          </a:p>
          <a:p>
            <a:r>
              <a:rPr lang="en-GB" dirty="0"/>
              <a:t>Use own command and control system (C2) in training to reduce the need to learn the simulation system and C2 system</a:t>
            </a:r>
          </a:p>
        </p:txBody>
      </p:sp>
      <p:sp>
        <p:nvSpPr>
          <p:cNvPr id="4" name="Date Placeholder 3"/>
          <p:cNvSpPr>
            <a:spLocks noGrp="1"/>
          </p:cNvSpPr>
          <p:nvPr>
            <p:ph type="dt" sz="half" idx="10"/>
          </p:nvPr>
        </p:nvSpPr>
        <p:spPr/>
        <p:txBody>
          <a:bodyPr/>
          <a:lstStyle/>
          <a:p>
            <a:fld id="{2112C2F7-60EE-40D7-99A9-25B78C1D52CD}" type="datetime2">
              <a:rPr lang="en-US" smtClean="0"/>
              <a:t>Tuesday, October 15, 2019</a:t>
            </a:fld>
            <a:endParaRPr lang="en-US" dirty="0"/>
          </a:p>
        </p:txBody>
      </p:sp>
      <p:sp>
        <p:nvSpPr>
          <p:cNvPr id="5" name="Footer Placeholder 4"/>
          <p:cNvSpPr>
            <a:spLocks noGrp="1"/>
          </p:cNvSpPr>
          <p:nvPr>
            <p:ph type="ftr" sz="quarter" idx="11"/>
          </p:nvPr>
        </p:nvSpPr>
        <p:spPr/>
        <p:txBody>
          <a:bodyPr/>
          <a:lstStyle/>
          <a:p>
            <a:r>
              <a:rPr lang="en-US"/>
              <a:t>ARMED FORCES ACADEMY of general Milan Rastislav Štefánik - SIMULATION CENTRE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6</a:t>
            </a:fld>
            <a:endParaRPr lang="en-US" dirty="0"/>
          </a:p>
        </p:txBody>
      </p:sp>
    </p:spTree>
    <p:extLst>
      <p:ext uri="{BB962C8B-B14F-4D97-AF65-F5344CB8AC3E}">
        <p14:creationId xmlns:p14="http://schemas.microsoft.com/office/powerpoint/2010/main" val="34690558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Constructive simulation solution </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GB" dirty="0" smtClean="0"/>
              <a:t>TESTING ENVIRONMENT:</a:t>
            </a:r>
          </a:p>
          <a:p>
            <a:r>
              <a:rPr lang="en-GB" dirty="0" smtClean="0"/>
              <a:t>MASA SWORD a complete war-game solution with automated forces for high-level training and analysis</a:t>
            </a:r>
          </a:p>
          <a:p>
            <a:pPr lvl="1"/>
            <a:r>
              <a:rPr lang="en-GB" dirty="0" smtClean="0"/>
              <a:t>Operational level of warfare (Division, Brigade, Battalion and Company)</a:t>
            </a:r>
          </a:p>
          <a:p>
            <a:pPr lvl="1"/>
            <a:r>
              <a:rPr lang="en-GB" dirty="0" smtClean="0"/>
              <a:t>Light yet powerful: thousands of units on a single laptop</a:t>
            </a:r>
          </a:p>
          <a:p>
            <a:pPr lvl="1"/>
            <a:r>
              <a:rPr lang="en-GB" dirty="0" smtClean="0"/>
              <a:t>Units are driven by opportunistic behaviours (not pre-scripted), drastically reducing the required manpower and overhead</a:t>
            </a:r>
          </a:p>
          <a:p>
            <a:pPr lvl="1"/>
            <a:r>
              <a:rPr lang="en-GB" dirty="0" smtClean="0"/>
              <a:t>Fully customizable equipment &amp; behaviours; delivered ready-to use including a generic database of ~ 300 missions/100 Units, terrain generator </a:t>
            </a:r>
          </a:p>
          <a:p>
            <a:pPr lvl="1"/>
            <a:r>
              <a:rPr lang="en-GB" dirty="0" smtClean="0"/>
              <a:t>Compliant with interoperability standards</a:t>
            </a:r>
          </a:p>
          <a:p>
            <a:pPr lvl="1"/>
            <a:r>
              <a:rPr lang="en-GB" dirty="0" smtClean="0"/>
              <a:t>Fully customizable physical capabilities and behaviour models</a:t>
            </a:r>
          </a:p>
          <a:p>
            <a:pPr lvl="1"/>
            <a:r>
              <a:rPr lang="en-GB" dirty="0" smtClean="0"/>
              <a:t>Both CP training and Logistic Command Post training</a:t>
            </a:r>
          </a:p>
          <a:p>
            <a:pPr lvl="1"/>
            <a:r>
              <a:rPr lang="en-GB" dirty="0" smtClean="0"/>
              <a:t>Artificial intelligence</a:t>
            </a:r>
            <a:endParaRPr lang="en-GB" dirty="0"/>
          </a:p>
        </p:txBody>
      </p:sp>
      <p:sp>
        <p:nvSpPr>
          <p:cNvPr id="4" name="Date Placeholder 3"/>
          <p:cNvSpPr>
            <a:spLocks noGrp="1"/>
          </p:cNvSpPr>
          <p:nvPr>
            <p:ph type="dt" sz="half" idx="10"/>
          </p:nvPr>
        </p:nvSpPr>
        <p:spPr/>
        <p:txBody>
          <a:bodyPr/>
          <a:lstStyle/>
          <a:p>
            <a:fld id="{2112C2F7-60EE-40D7-99A9-25B78C1D52CD}" type="datetime2">
              <a:rPr lang="en-US" smtClean="0"/>
              <a:t>Tuesday, October 15, 2019</a:t>
            </a:fld>
            <a:endParaRPr lang="en-US" dirty="0"/>
          </a:p>
        </p:txBody>
      </p:sp>
      <p:sp>
        <p:nvSpPr>
          <p:cNvPr id="5" name="Footer Placeholder 4"/>
          <p:cNvSpPr>
            <a:spLocks noGrp="1"/>
          </p:cNvSpPr>
          <p:nvPr>
            <p:ph type="ftr" sz="quarter" idx="11"/>
          </p:nvPr>
        </p:nvSpPr>
        <p:spPr/>
        <p:txBody>
          <a:bodyPr/>
          <a:lstStyle/>
          <a:p>
            <a:r>
              <a:rPr lang="en-US"/>
              <a:t>ARMED FORCES ACADEMY of general Milan Rastislav Štefánik - SIMULATION CENTRE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7</a:t>
            </a:fld>
            <a:endParaRPr lang="en-US" dirty="0"/>
          </a:p>
        </p:txBody>
      </p:sp>
    </p:spTree>
    <p:extLst>
      <p:ext uri="{BB962C8B-B14F-4D97-AF65-F5344CB8AC3E}">
        <p14:creationId xmlns:p14="http://schemas.microsoft.com/office/powerpoint/2010/main" val="1149304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Constructive simulation solution</a:t>
            </a:r>
            <a:endParaRPr lang="en-US" dirty="0"/>
          </a:p>
        </p:txBody>
      </p:sp>
      <p:sp>
        <p:nvSpPr>
          <p:cNvPr id="4" name="Date Placeholder 3"/>
          <p:cNvSpPr>
            <a:spLocks noGrp="1"/>
          </p:cNvSpPr>
          <p:nvPr>
            <p:ph type="dt" sz="half" idx="10"/>
          </p:nvPr>
        </p:nvSpPr>
        <p:spPr/>
        <p:txBody>
          <a:bodyPr/>
          <a:lstStyle/>
          <a:p>
            <a:fld id="{2112C2F7-60EE-40D7-99A9-25B78C1D52CD}" type="datetime2">
              <a:rPr lang="en-US" smtClean="0"/>
              <a:t>Tuesday, October 15, 2019</a:t>
            </a:fld>
            <a:endParaRPr lang="en-US" dirty="0"/>
          </a:p>
        </p:txBody>
      </p:sp>
      <p:sp>
        <p:nvSpPr>
          <p:cNvPr id="5" name="Footer Placeholder 4"/>
          <p:cNvSpPr>
            <a:spLocks noGrp="1"/>
          </p:cNvSpPr>
          <p:nvPr>
            <p:ph type="ftr" sz="quarter" idx="11"/>
          </p:nvPr>
        </p:nvSpPr>
        <p:spPr/>
        <p:txBody>
          <a:bodyPr/>
          <a:lstStyle/>
          <a:p>
            <a:r>
              <a:rPr lang="en-US"/>
              <a:t>ARMED FORCES ACADEMY of general Milan Rastislav Štefánik - SIMULATION CENTRE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8</a:t>
            </a:fld>
            <a:endParaRPr lang="en-US" dirty="0"/>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496261" y="2120900"/>
            <a:ext cx="7205827" cy="4051300"/>
          </a:xfrm>
        </p:spPr>
      </p:pic>
    </p:spTree>
    <p:extLst>
      <p:ext uri="{BB962C8B-B14F-4D97-AF65-F5344CB8AC3E}">
        <p14:creationId xmlns:p14="http://schemas.microsoft.com/office/powerpoint/2010/main" val="13414578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Possibilities of using AI in training</a:t>
            </a:r>
            <a:br>
              <a:rPr lang="en-US" dirty="0"/>
            </a:br>
            <a:endParaRPr lang="en-US" dirty="0"/>
          </a:p>
        </p:txBody>
      </p:sp>
      <p:sp>
        <p:nvSpPr>
          <p:cNvPr id="3" name="Content Placeholder 2"/>
          <p:cNvSpPr>
            <a:spLocks noGrp="1"/>
          </p:cNvSpPr>
          <p:nvPr>
            <p:ph idx="1"/>
          </p:nvPr>
        </p:nvSpPr>
        <p:spPr/>
        <p:txBody>
          <a:bodyPr>
            <a:normAutofit/>
          </a:bodyPr>
          <a:lstStyle/>
          <a:p>
            <a:pPr marL="363538" indent="-363538"/>
            <a:r>
              <a:rPr lang="en-GB" sz="3600" dirty="0"/>
              <a:t>Simulated forces are intelligent and autonomous</a:t>
            </a:r>
          </a:p>
          <a:p>
            <a:pPr marL="449263" indent="-449263"/>
            <a:r>
              <a:rPr lang="sk-SK" sz="3600" dirty="0"/>
              <a:t>Simulated forces a</a:t>
            </a:r>
            <a:r>
              <a:rPr lang="en-GB" sz="3600" dirty="0"/>
              <a:t>re able realistically adapt their reaction as situational unfold</a:t>
            </a:r>
          </a:p>
          <a:p>
            <a:pPr marL="449263" indent="-449263"/>
            <a:r>
              <a:rPr lang="en-US" sz="3600" dirty="0"/>
              <a:t>This provides the trainees with a highly accurate training experience</a:t>
            </a:r>
            <a:endParaRPr lang="en-GB" sz="3600" dirty="0"/>
          </a:p>
          <a:p>
            <a:pPr marL="449263" indent="-449263"/>
            <a:endParaRPr lang="en-US" sz="3600" dirty="0"/>
          </a:p>
        </p:txBody>
      </p:sp>
      <p:sp>
        <p:nvSpPr>
          <p:cNvPr id="4" name="Date Placeholder 3"/>
          <p:cNvSpPr>
            <a:spLocks noGrp="1"/>
          </p:cNvSpPr>
          <p:nvPr>
            <p:ph type="dt" sz="half" idx="10"/>
          </p:nvPr>
        </p:nvSpPr>
        <p:spPr/>
        <p:txBody>
          <a:bodyPr/>
          <a:lstStyle/>
          <a:p>
            <a:fld id="{2112C2F7-60EE-40D7-99A9-25B78C1D52CD}" type="datetime2">
              <a:rPr lang="en-US" smtClean="0"/>
              <a:t>Tuesday, October 15, 2019</a:t>
            </a:fld>
            <a:endParaRPr lang="en-US" dirty="0"/>
          </a:p>
        </p:txBody>
      </p:sp>
      <p:sp>
        <p:nvSpPr>
          <p:cNvPr id="5" name="Footer Placeholder 4"/>
          <p:cNvSpPr>
            <a:spLocks noGrp="1"/>
          </p:cNvSpPr>
          <p:nvPr>
            <p:ph type="ftr" sz="quarter" idx="11"/>
          </p:nvPr>
        </p:nvSpPr>
        <p:spPr/>
        <p:txBody>
          <a:bodyPr/>
          <a:lstStyle/>
          <a:p>
            <a:r>
              <a:rPr lang="en-US"/>
              <a:t>ARMED FORCES ACADEMY of general Milan Rastislav Štefánik - SIMULATION CENTRE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9</a:t>
            </a:fld>
            <a:endParaRPr lang="en-US" dirty="0"/>
          </a:p>
        </p:txBody>
      </p:sp>
    </p:spTree>
    <p:extLst>
      <p:ext uri="{BB962C8B-B14F-4D97-AF65-F5344CB8AC3E}">
        <p14:creationId xmlns:p14="http://schemas.microsoft.com/office/powerpoint/2010/main" val="3670604779"/>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ividendVTI">
  <a:themeElements>
    <a:clrScheme name="">
      <a:dk1>
        <a:srgbClr val="000000"/>
      </a:dk1>
      <a:lt1>
        <a:srgbClr val="FFFFFF"/>
      </a:lt1>
      <a:dk2>
        <a:srgbClr val="2E3948"/>
      </a:dk2>
      <a:lt2>
        <a:srgbClr val="E7E6E6"/>
      </a:lt2>
      <a:accent1>
        <a:srgbClr val="5A82CB"/>
      </a:accent1>
      <a:accent2>
        <a:srgbClr val="ED7D31"/>
      </a:accent2>
      <a:accent3>
        <a:srgbClr val="A3A3A3"/>
      </a:accent3>
      <a:accent4>
        <a:srgbClr val="CF9B00"/>
      </a:accent4>
      <a:accent5>
        <a:srgbClr val="5B9BD5"/>
      </a:accent5>
      <a:accent6>
        <a:srgbClr val="70AD47"/>
      </a:accent6>
      <a:hlink>
        <a:srgbClr val="D26012"/>
      </a:hlink>
      <a:folHlink>
        <a:srgbClr val="A9718D"/>
      </a:folHlink>
    </a:clrScheme>
    <a:fontScheme name="Dividend">
      <a:majorFont>
        <a:latin typeface="Tw Cen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Typ dreva">
  <a:themeElements>
    <a:clrScheme name="Typ dreva">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Typ drev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yp dreva">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spDef>
      <a:spPr>
        <a:noFill/>
      </a:spPr>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lgn="ctr">
          <a:defRPr sz="2800" b="1" kern="2000" spc="1000" dirty="0" smtClean="0">
            <a:ln w="11430"/>
            <a:gradFill>
              <a:gsLst>
                <a:gs pos="25000">
                  <a:srgbClr val="C00000"/>
                </a:gs>
                <a:gs pos="100000">
                  <a:srgbClr val="FF0000"/>
                </a:gs>
              </a:gsLst>
              <a:lin ang="5400000"/>
            </a:gradFill>
            <a:effectLst>
              <a:outerShdw blurRad="60007" dist="200025" dir="15000000" sy="30000" kx="-1800000" algn="bl" rotWithShape="0">
                <a:prstClr val="black">
                  <a:alpha val="32000"/>
                </a:prstClr>
              </a:outerShdw>
            </a:effectLst>
          </a:defRPr>
        </a:defPPr>
      </a:lstStyle>
    </a:spDef>
  </a:objectDefaults>
  <a:extraClrSchemeLst/>
  <a:extLst>
    <a:ext uri="{05A4C25C-085E-4340-85A3-A5531E510DB2}">
      <thm15:themeFamily xmlns:thm15="http://schemas.microsoft.com/office/thememl/2012/main" name="Wood Type" id="{7ACABC62-BF99-48CF-A9DC-4DB89C7B13DC}" vid="{C6AE0645-98FF-411B-B0E9-59ABD78A0CC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yp dreva">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docProps/app.xml><?xml version="1.0" encoding="utf-8"?>
<Properties xmlns="http://schemas.openxmlformats.org/officeDocument/2006/extended-properties" xmlns:vt="http://schemas.openxmlformats.org/officeDocument/2006/docPropsVTypes">
  <Template>TM03090434[[fn=Typ dreva]]</Template>
  <TotalTime>266077</TotalTime>
  <Words>1008</Words>
  <Application>Microsoft Office PowerPoint</Application>
  <PresentationFormat>Widescreen</PresentationFormat>
  <Paragraphs>187</Paragraphs>
  <Slides>26</Slides>
  <Notes>17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Arial</vt:lpstr>
      <vt:lpstr>Calibri</vt:lpstr>
      <vt:lpstr>Georgia</vt:lpstr>
      <vt:lpstr>Trebuchet MS</vt:lpstr>
      <vt:lpstr>Tw Cen MT</vt:lpstr>
      <vt:lpstr>Wingdings</vt:lpstr>
      <vt:lpstr>Wingdings 2</vt:lpstr>
      <vt:lpstr>DividendVTI</vt:lpstr>
      <vt:lpstr>Typ dreva</vt:lpstr>
      <vt:lpstr>New Simulation Technologies for the Slovak Armed Forces </vt:lpstr>
      <vt:lpstr>Contents</vt:lpstr>
      <vt:lpstr>Introduction</vt:lpstr>
      <vt:lpstr>Introduction</vt:lpstr>
      <vt:lpstr>Introduction</vt:lpstr>
      <vt:lpstr>Constructive simulation training concept</vt:lpstr>
      <vt:lpstr>Constructive simulation solution </vt:lpstr>
      <vt:lpstr>Constructive simulation solution</vt:lpstr>
      <vt:lpstr>Possibilities of using AI in training </vt:lpstr>
      <vt:lpstr>C2 solution for Slovak Armed Forces</vt:lpstr>
      <vt:lpstr>C2 solution testing environment</vt:lpstr>
      <vt:lpstr>C2 solution testing environment</vt:lpstr>
      <vt:lpstr>C2 solution testing environment</vt:lpstr>
      <vt:lpstr>C2 – simulator interconnection</vt:lpstr>
      <vt:lpstr>Test results</vt:lpstr>
      <vt:lpstr>Test results</vt:lpstr>
      <vt:lpstr>Test results</vt:lpstr>
      <vt:lpstr>Test results</vt:lpstr>
      <vt:lpstr>Test results</vt:lpstr>
      <vt:lpstr>VR Capabilities: Introduction of technology to training</vt:lpstr>
      <vt:lpstr>VR Capabilities: possibilities of use</vt:lpstr>
      <vt:lpstr>VR: Education and practice  </vt:lpstr>
      <vt:lpstr>VR: Tower ATC and JTAC</vt:lpstr>
      <vt:lpstr>VR: Combat simulation</vt:lpstr>
      <vt:lpstr>Conclusion</vt:lpstr>
      <vt:lpstr>Q/A?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Simulation Technologies for the Slovak Armed Forces</dc:title>
  <dc:creator>Aurel Sabo</dc:creator>
  <cp:lastModifiedBy>Aurel Sabo</cp:lastModifiedBy>
  <cp:revision>61</cp:revision>
  <dcterms:created xsi:type="dcterms:W3CDTF">2019-10-10T08:50:07Z</dcterms:created>
  <dcterms:modified xsi:type="dcterms:W3CDTF">2019-10-15T08:27:11Z</dcterms:modified>
</cp:coreProperties>
</file>