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56" r:id="rId5"/>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172E"/>
    <a:srgbClr val="BF1C22"/>
    <a:srgbClr val="B0B2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50" d="100"/>
          <a:sy n="150" d="100"/>
        </p:scale>
        <p:origin x="1554" y="-10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lly Jones" userId="43f49f03-e039-49ed-b01c-0ddb49918cd5" providerId="ADAL" clId="{F85A40D5-9789-4782-9B8F-B7D5EACB35FE}"/>
    <pc:docChg chg="modSld">
      <pc:chgData name="Lilly Jones" userId="43f49f03-e039-49ed-b01c-0ddb49918cd5" providerId="ADAL" clId="{F85A40D5-9789-4782-9B8F-B7D5EACB35FE}" dt="2026-04-17T14:07:50.362" v="59" actId="20577"/>
      <pc:docMkLst>
        <pc:docMk/>
      </pc:docMkLst>
      <pc:sldChg chg="modSp mod">
        <pc:chgData name="Lilly Jones" userId="43f49f03-e039-49ed-b01c-0ddb49918cd5" providerId="ADAL" clId="{F85A40D5-9789-4782-9B8F-B7D5EACB35FE}" dt="2026-04-17T14:07:50.362" v="59" actId="20577"/>
        <pc:sldMkLst>
          <pc:docMk/>
          <pc:sldMk cId="1362480548" sldId="256"/>
        </pc:sldMkLst>
        <pc:spChg chg="mod">
          <ac:chgData name="Lilly Jones" userId="43f49f03-e039-49ed-b01c-0ddb49918cd5" providerId="ADAL" clId="{F85A40D5-9789-4782-9B8F-B7D5EACB35FE}" dt="2026-04-17T14:07:50.362" v="59" actId="20577"/>
          <ac:spMkLst>
            <pc:docMk/>
            <pc:sldMk cId="1362480548" sldId="256"/>
            <ac:spMk id="6" creationId="{2E022366-FC69-5C37-1638-C429312D8B0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F42C96-685E-4331-9E9A-931C7909D1D3}" type="datetimeFigureOut">
              <a:rPr lang="en-GB" smtClean="0"/>
              <a:t>17/04/2026</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D066F2-542C-472E-94DD-F25BFC4A543B}" type="slidenum">
              <a:rPr lang="en-GB" smtClean="0"/>
              <a:t>‹#›</a:t>
            </a:fld>
            <a:endParaRPr lang="en-GB"/>
          </a:p>
        </p:txBody>
      </p:sp>
    </p:spTree>
    <p:extLst>
      <p:ext uri="{BB962C8B-B14F-4D97-AF65-F5344CB8AC3E}">
        <p14:creationId xmlns:p14="http://schemas.microsoft.com/office/powerpoint/2010/main" val="679391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D066F2-542C-472E-94DD-F25BFC4A543B}" type="slidenum">
              <a:rPr lang="en-GB" smtClean="0"/>
              <a:t>1</a:t>
            </a:fld>
            <a:endParaRPr lang="en-GB"/>
          </a:p>
        </p:txBody>
      </p:sp>
    </p:spTree>
    <p:extLst>
      <p:ext uri="{BB962C8B-B14F-4D97-AF65-F5344CB8AC3E}">
        <p14:creationId xmlns:p14="http://schemas.microsoft.com/office/powerpoint/2010/main" val="1398724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962FF87E-A6BF-4D24-BE58-E63EF7B28BC7}" type="datetimeFigureOut">
              <a:rPr lang="en-GB" smtClean="0"/>
              <a:t>17/04/2026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960810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2FF87E-A6BF-4D24-BE58-E63EF7B28BC7}" type="datetimeFigureOut">
              <a:rPr lang="en-GB" smtClean="0"/>
              <a:t>17/04/2026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2270658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2FF87E-A6BF-4D24-BE58-E63EF7B28BC7}" type="datetimeFigureOut">
              <a:rPr lang="en-GB" smtClean="0"/>
              <a:t>17/04/2026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2472533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2FF87E-A6BF-4D24-BE58-E63EF7B28BC7}" type="datetimeFigureOut">
              <a:rPr lang="en-GB" smtClean="0"/>
              <a:t>17/04/2026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2479685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2FF87E-A6BF-4D24-BE58-E63EF7B28BC7}" type="datetimeFigureOut">
              <a:rPr lang="en-GB" smtClean="0"/>
              <a:t>17/04/2026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417647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62FF87E-A6BF-4D24-BE58-E63EF7B28BC7}" type="datetimeFigureOut">
              <a:rPr lang="en-GB" smtClean="0"/>
              <a:t>17/04/2026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809140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62FF87E-A6BF-4D24-BE58-E63EF7B28BC7}" type="datetimeFigureOut">
              <a:rPr lang="en-GB" smtClean="0"/>
              <a:t>17/04/2026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368136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2FF87E-A6BF-4D24-BE58-E63EF7B28BC7}" type="datetimeFigureOut">
              <a:rPr lang="en-GB" smtClean="0"/>
              <a:t>17/04/2026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1410149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2FF87E-A6BF-4D24-BE58-E63EF7B28BC7}" type="datetimeFigureOut">
              <a:rPr lang="en-GB" smtClean="0"/>
              <a:t>17/04/2026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1173827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62FF87E-A6BF-4D24-BE58-E63EF7B28BC7}" type="datetimeFigureOut">
              <a:rPr lang="en-GB" smtClean="0"/>
              <a:t>17/04/2026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1550821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62FF87E-A6BF-4D24-BE58-E63EF7B28BC7}" type="datetimeFigureOut">
              <a:rPr lang="en-GB" smtClean="0"/>
              <a:t>17/04/2026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E532A3-7336-4B62-AAC0-596B3386D723}" type="slidenum">
              <a:rPr lang="en-GB" smtClean="0"/>
              <a:t>‹#›</a:t>
            </a:fld>
            <a:endParaRPr lang="en-GB"/>
          </a:p>
        </p:txBody>
      </p:sp>
    </p:spTree>
    <p:extLst>
      <p:ext uri="{BB962C8B-B14F-4D97-AF65-F5344CB8AC3E}">
        <p14:creationId xmlns:p14="http://schemas.microsoft.com/office/powerpoint/2010/main" val="2452248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962FF87E-A6BF-4D24-BE58-E63EF7B28BC7}" type="datetimeFigureOut">
              <a:rPr lang="en-GB" smtClean="0"/>
              <a:t>17/04/2026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18E532A3-7336-4B62-AAC0-596B3386D723}" type="slidenum">
              <a:rPr lang="en-GB" smtClean="0"/>
              <a:t>‹#›</a:t>
            </a:fld>
            <a:endParaRPr lang="en-GB"/>
          </a:p>
        </p:txBody>
      </p:sp>
    </p:spTree>
    <p:extLst>
      <p:ext uri="{BB962C8B-B14F-4D97-AF65-F5344CB8AC3E}">
        <p14:creationId xmlns:p14="http://schemas.microsoft.com/office/powerpoint/2010/main" val="3805136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6C5117-E147-FC7D-34D1-DAB279B057B6}"/>
              </a:ext>
            </a:extLst>
          </p:cNvPr>
          <p:cNvSpPr/>
          <p:nvPr/>
        </p:nvSpPr>
        <p:spPr>
          <a:xfrm>
            <a:off x="203300" y="545548"/>
            <a:ext cx="4559935" cy="714058"/>
          </a:xfrm>
          <a:prstGeom prst="rect">
            <a:avLst/>
          </a:prstGeom>
          <a:solidFill>
            <a:srgbClr val="08172E"/>
          </a:solidFill>
          <a:ln>
            <a:solidFill>
              <a:srgbClr val="08172E"/>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800" b="1" kern="100">
                <a:effectLst/>
                <a:ea typeface="Aptos" panose="020B0004020202020204" pitchFamily="34" charset="0"/>
                <a:cs typeface="Times New Roman" panose="02020603050405020304" pitchFamily="18" charset="0"/>
              </a:rPr>
              <a:t>GRAPHICS OPTIONS </a:t>
            </a:r>
            <a:endParaRPr lang="en-GB" sz="1400" kern="100">
              <a:effectLst/>
              <a:ea typeface="Aptos" panose="020B0004020202020204" pitchFamily="34" charset="0"/>
              <a:cs typeface="Times New Roman" panose="02020603050405020304" pitchFamily="18" charset="0"/>
            </a:endParaRPr>
          </a:p>
        </p:txBody>
      </p:sp>
      <p:sp>
        <p:nvSpPr>
          <p:cNvPr id="67" name="Rectangle 66">
            <a:extLst>
              <a:ext uri="{FF2B5EF4-FFF2-40B4-BE49-F238E27FC236}">
                <a16:creationId xmlns:a16="http://schemas.microsoft.com/office/drawing/2014/main" id="{359540A1-13BD-2882-B13A-EAC442B61E42}"/>
              </a:ext>
            </a:extLst>
          </p:cNvPr>
          <p:cNvSpPr/>
          <p:nvPr/>
        </p:nvSpPr>
        <p:spPr>
          <a:xfrm>
            <a:off x="97789" y="9612481"/>
            <a:ext cx="6611620" cy="204661"/>
          </a:xfrm>
          <a:prstGeom prst="rect">
            <a:avLst/>
          </a:prstGeom>
          <a:solidFill>
            <a:srgbClr val="08172E"/>
          </a:solidFill>
          <a:ln>
            <a:solidFill>
              <a:srgbClr val="08172E"/>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kern="100">
                <a:effectLst/>
                <a:ea typeface="Aptos" panose="020B0004020202020204" pitchFamily="34" charset="0"/>
                <a:cs typeface="Times New Roman" panose="02020603050405020304" pitchFamily="18" charset="0"/>
              </a:rPr>
              <a:t>Items will not be supplied without full payment.                                                                                                          </a:t>
            </a:r>
            <a:endParaRPr lang="en-GB" sz="900" kern="100">
              <a:effectLst/>
              <a:ea typeface="Aptos" panose="020B0004020202020204" pitchFamily="34" charset="0"/>
              <a:cs typeface="Times New Roman" panose="02020603050405020304" pitchFamily="18" charset="0"/>
            </a:endParaRPr>
          </a:p>
        </p:txBody>
      </p:sp>
      <p:graphicFrame>
        <p:nvGraphicFramePr>
          <p:cNvPr id="71" name="Table 70">
            <a:extLst>
              <a:ext uri="{FF2B5EF4-FFF2-40B4-BE49-F238E27FC236}">
                <a16:creationId xmlns:a16="http://schemas.microsoft.com/office/drawing/2014/main" id="{8EBFDDCA-C9B6-96EA-E685-6DE2223F067A}"/>
              </a:ext>
            </a:extLst>
          </p:cNvPr>
          <p:cNvGraphicFramePr>
            <a:graphicFrameLocks noGrp="1"/>
          </p:cNvGraphicFramePr>
          <p:nvPr>
            <p:extLst>
              <p:ext uri="{D42A27DB-BD31-4B8C-83A1-F6EECF244321}">
                <p14:modId xmlns:p14="http://schemas.microsoft.com/office/powerpoint/2010/main" val="1813175987"/>
              </p:ext>
            </p:extLst>
          </p:nvPr>
        </p:nvGraphicFramePr>
        <p:xfrm>
          <a:off x="206522" y="2789028"/>
          <a:ext cx="6394154" cy="5778772"/>
        </p:xfrm>
        <a:graphic>
          <a:graphicData uri="http://schemas.openxmlformats.org/drawingml/2006/table">
            <a:tbl>
              <a:tblPr firstRow="1" bandRow="1">
                <a:tableStyleId>{5940675A-B579-460E-94D1-54222C63F5DA}</a:tableStyleId>
              </a:tblPr>
              <a:tblGrid>
                <a:gridCol w="2459296">
                  <a:extLst>
                    <a:ext uri="{9D8B030D-6E8A-4147-A177-3AD203B41FA5}">
                      <a16:colId xmlns:a16="http://schemas.microsoft.com/office/drawing/2014/main" val="2012153867"/>
                    </a:ext>
                  </a:extLst>
                </a:gridCol>
                <a:gridCol w="2038466">
                  <a:extLst>
                    <a:ext uri="{9D8B030D-6E8A-4147-A177-3AD203B41FA5}">
                      <a16:colId xmlns:a16="http://schemas.microsoft.com/office/drawing/2014/main" val="3919054984"/>
                    </a:ext>
                  </a:extLst>
                </a:gridCol>
                <a:gridCol w="1896392">
                  <a:extLst>
                    <a:ext uri="{9D8B030D-6E8A-4147-A177-3AD203B41FA5}">
                      <a16:colId xmlns:a16="http://schemas.microsoft.com/office/drawing/2014/main" val="2156899273"/>
                    </a:ext>
                  </a:extLst>
                </a:gridCol>
              </a:tblGrid>
              <a:tr h="567340">
                <a:tc>
                  <a:txBody>
                    <a:bodyPr/>
                    <a:lstStyle/>
                    <a:p>
                      <a:pPr algn="ctr"/>
                      <a:r>
                        <a:rPr lang="en-GB" sz="1600" b="1">
                          <a:solidFill>
                            <a:schemeClr val="bg1"/>
                          </a:solidFill>
                        </a:rPr>
                        <a:t>GRAPHIC </a:t>
                      </a:r>
                    </a:p>
                    <a:p>
                      <a:pPr algn="ctr"/>
                      <a:r>
                        <a:rPr lang="en-GB" sz="1600" b="1">
                          <a:solidFill>
                            <a:schemeClr val="bg1"/>
                          </a:solidFill>
                        </a:rPr>
                        <a:t>TYPE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8172E"/>
                    </a:solidFill>
                  </a:tcPr>
                </a:tc>
                <a:tc>
                  <a:txBody>
                    <a:bodyPr/>
                    <a:lstStyle/>
                    <a:p>
                      <a:pPr algn="ctr">
                        <a:lnSpc>
                          <a:spcPct val="150000"/>
                        </a:lnSpc>
                      </a:pPr>
                      <a:r>
                        <a:rPr lang="en-GB" sz="1600" b="1">
                          <a:solidFill>
                            <a:schemeClr val="bg1"/>
                          </a:solidFill>
                        </a:rPr>
                        <a:t>DESCRIPTION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8172E"/>
                    </a:solidFill>
                  </a:tcPr>
                </a:tc>
                <a:tc>
                  <a:txBody>
                    <a:bodyPr/>
                    <a:lstStyle/>
                    <a:p>
                      <a:pPr algn="ctr"/>
                      <a:r>
                        <a:rPr lang="en-GB" sz="1600" b="1">
                          <a:solidFill>
                            <a:schemeClr val="bg1"/>
                          </a:solidFill>
                        </a:rPr>
                        <a:t>COST PER LINEAR METRE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8172E"/>
                    </a:solidFill>
                  </a:tcPr>
                </a:tc>
                <a:extLst>
                  <a:ext uri="{0D108BD9-81ED-4DB2-BD59-A6C34878D82A}">
                    <a16:rowId xmlns:a16="http://schemas.microsoft.com/office/drawing/2014/main" val="452537075"/>
                  </a:ext>
                </a:extLst>
              </a:tr>
              <a:tr h="1298910">
                <a:tc>
                  <a:txBody>
                    <a:bodyPr/>
                    <a:lstStyle/>
                    <a:p>
                      <a:pPr algn="l"/>
                      <a:r>
                        <a:rPr lang="en-GB" sz="900" b="1"/>
                        <a:t>INFILL GRAPHICS </a:t>
                      </a:r>
                    </a:p>
                    <a:p>
                      <a:pPr algn="l"/>
                      <a:endParaRPr lang="en-GB" sz="900" b="1"/>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900"/>
                        <a:t>Printed on to individual Foamex panels, which replace the standard white shell scheme panels. They sit in between the aluminium framework and are a great way of branding your stand. Offering you a full height graphic display, whilst allowing additional fixtures to be fastened to the shell scheme uprights.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000"/>
                    </a:p>
                    <a:p>
                      <a:pPr algn="ctr"/>
                      <a:endParaRPr lang="en-GB" sz="1000"/>
                    </a:p>
                    <a:p>
                      <a:pPr algn="ctr"/>
                      <a:endParaRPr lang="en-GB" sz="1000"/>
                    </a:p>
                    <a:p>
                      <a:pPr algn="ctr"/>
                      <a:r>
                        <a:rPr lang="en-GB" sz="1000"/>
                        <a:t>EB Rate £249.25 + VAT</a:t>
                      </a:r>
                    </a:p>
                    <a:p>
                      <a:pPr algn="ctr"/>
                      <a:r>
                        <a:rPr lang="en-GB" sz="1000"/>
                        <a:t>Standard Rate: £299.10 + VAT</a:t>
                      </a:r>
                    </a:p>
                    <a:p>
                      <a:pPr algn="ctr"/>
                      <a:endParaRPr lang="en-GB" sz="10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8312172"/>
                  </a:ext>
                </a:extLst>
              </a:tr>
              <a:tr h="1298910">
                <a:tc>
                  <a:txBody>
                    <a:bodyPr/>
                    <a:lstStyle/>
                    <a:p>
                      <a:pPr algn="l"/>
                      <a:r>
                        <a:rPr lang="en-GB" sz="900" b="1"/>
                        <a:t>SEAMLESS GRAPHICS </a:t>
                      </a:r>
                    </a:p>
                    <a:p>
                      <a:pPr algn="l"/>
                      <a:endParaRPr lang="en-GB" sz="900" b="1"/>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900"/>
                        <a:t>A full graphic clad, offering you an uninterrupted graphic display for your shell scheme walls. These graphics are printed onto fabric which is stretched and attached to a frame giving a complete seamless finish. The fabric can be taken away, washed and reused. If not, it is all recyclable material.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000"/>
                    </a:p>
                    <a:p>
                      <a:pPr algn="ctr"/>
                      <a:endParaRPr lang="en-GB" sz="1000"/>
                    </a:p>
                    <a:p>
                      <a:pPr algn="ctr"/>
                      <a:endParaRPr lang="en-GB" sz="1000"/>
                    </a:p>
                    <a:p>
                      <a:pPr algn="ctr"/>
                      <a:r>
                        <a:rPr lang="en-GB" sz="1000"/>
                        <a:t>EB Rate: £282.70 + VAT</a:t>
                      </a:r>
                    </a:p>
                    <a:p>
                      <a:pPr algn="ctr"/>
                      <a:r>
                        <a:rPr lang="en-GB" sz="1000"/>
                        <a:t>Standard Rate: £339.24 + VAT</a:t>
                      </a:r>
                    </a:p>
                    <a:p>
                      <a:pPr algn="ctr"/>
                      <a:endParaRPr lang="en-GB" sz="10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8364158"/>
                  </a:ext>
                </a:extLst>
              </a:tr>
              <a:tr h="127394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b="1"/>
                        <a:t>BACKLIT GRAPHICS</a:t>
                      </a:r>
                      <a:endParaRPr lang="en-GB" sz="900"/>
                    </a:p>
                    <a:p>
                      <a:pPr algn="l"/>
                      <a:endParaRPr lang="en-GB" sz="900" b="1"/>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900" kern="1200">
                          <a:solidFill>
                            <a:schemeClr val="tx1"/>
                          </a:solidFill>
                          <a:effectLst/>
                          <a:latin typeface="+mn-lt"/>
                          <a:ea typeface="+mn-ea"/>
                          <a:cs typeface="+mn-cs"/>
                        </a:rPr>
                        <a:t>Create a buzz around your business with our stunning back lit graphics. Created with a graphic printed on Glacier Display Textile and LED lighting mounted behind the fabric image. </a:t>
                      </a:r>
                    </a:p>
                    <a:p>
                      <a:pPr algn="ctr"/>
                      <a:endParaRPr lang="en-GB" sz="900" kern="1200">
                        <a:solidFill>
                          <a:schemeClr val="tx1"/>
                        </a:solidFill>
                        <a:effectLst/>
                        <a:latin typeface="+mn-lt"/>
                        <a:ea typeface="+mn-ea"/>
                        <a:cs typeface="+mn-cs"/>
                      </a:endParaRPr>
                    </a:p>
                    <a:p>
                      <a:pPr algn="ctr"/>
                      <a:endParaRPr lang="en-GB" sz="900" kern="1200">
                        <a:solidFill>
                          <a:schemeClr val="tx1"/>
                        </a:solidFill>
                        <a:effectLst/>
                        <a:latin typeface="+mn-lt"/>
                        <a:ea typeface="+mn-ea"/>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000"/>
                    </a:p>
                    <a:p>
                      <a:pPr algn="ctr"/>
                      <a:r>
                        <a:rPr lang="en-GB" sz="1000"/>
                        <a:t>EB price: £350.68 per linear meter + VAT </a:t>
                      </a:r>
                    </a:p>
                    <a:p>
                      <a:pPr algn="ctr"/>
                      <a:r>
                        <a:rPr lang="en-GB" sz="1000"/>
                        <a:t>Standard price: £420.82 per linear + VAT </a:t>
                      </a:r>
                    </a:p>
                    <a:p>
                      <a:pPr algn="ctr"/>
                      <a:endParaRPr lang="en-GB" sz="10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7992084"/>
                  </a:ext>
                </a:extLst>
              </a:tr>
              <a:tr h="127394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900" b="1"/>
                        <a:t>FLOOR VINYL STICKER GRAPHICS</a:t>
                      </a:r>
                    </a:p>
                    <a:p>
                      <a:pPr algn="l"/>
                      <a:endParaRPr lang="en-GB" sz="900" b="1"/>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000" kern="1200">
                          <a:solidFill>
                            <a:schemeClr val="tx1"/>
                          </a:solidFill>
                          <a:effectLst/>
                          <a:latin typeface="+mn-lt"/>
                          <a:ea typeface="+mn-ea"/>
                          <a:cs typeface="+mn-cs"/>
                        </a:rPr>
                        <a:t>Make use of your floor space with our self-adhesive, anti-slip floor graphics which can be produced in various shapes and sizes.</a:t>
                      </a:r>
                      <a:endParaRPr lang="en-GB" sz="500"/>
                    </a:p>
                    <a:p>
                      <a:pPr algn="ctr"/>
                      <a:endParaRPr lang="en-GB" sz="4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900"/>
                    </a:p>
                    <a:p>
                      <a:pPr algn="ctr"/>
                      <a:endParaRPr lang="en-GB" sz="1000"/>
                    </a:p>
                    <a:p>
                      <a:pPr algn="ctr"/>
                      <a:r>
                        <a:rPr lang="en-GB" sz="1000"/>
                        <a:t>£150 + VAT per sqm</a:t>
                      </a:r>
                    </a:p>
                    <a:p>
                      <a:pPr algn="ctr"/>
                      <a:r>
                        <a:rPr lang="en-GB" sz="1000"/>
                        <a:t>1m x 1m minimum size</a:t>
                      </a:r>
                    </a:p>
                    <a:p>
                      <a:pPr algn="ctr"/>
                      <a:endParaRPr lang="en-GB" sz="9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4141698"/>
                  </a:ext>
                </a:extLst>
              </a:tr>
            </a:tbl>
          </a:graphicData>
        </a:graphic>
      </p:graphicFrame>
      <p:pic>
        <p:nvPicPr>
          <p:cNvPr id="37" name="Picture 36">
            <a:extLst>
              <a:ext uri="{FF2B5EF4-FFF2-40B4-BE49-F238E27FC236}">
                <a16:creationId xmlns:a16="http://schemas.microsoft.com/office/drawing/2014/main" id="{9904A325-A715-CB0D-CE38-06A2384AB69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884901" y="541420"/>
            <a:ext cx="1568155" cy="1568155"/>
          </a:xfrm>
          <a:prstGeom prst="rect">
            <a:avLst/>
          </a:prstGeom>
          <a:noFill/>
          <a:ln>
            <a:noFill/>
          </a:ln>
        </p:spPr>
      </p:pic>
      <p:sp>
        <p:nvSpPr>
          <p:cNvPr id="2" name="TextBox 1">
            <a:extLst>
              <a:ext uri="{FF2B5EF4-FFF2-40B4-BE49-F238E27FC236}">
                <a16:creationId xmlns:a16="http://schemas.microsoft.com/office/drawing/2014/main" id="{C7D5C8F9-F29D-26EF-96AF-70E60954813A}"/>
              </a:ext>
            </a:extLst>
          </p:cNvPr>
          <p:cNvSpPr txBox="1"/>
          <p:nvPr/>
        </p:nvSpPr>
        <p:spPr>
          <a:xfrm>
            <a:off x="150544" y="1216572"/>
            <a:ext cx="4665446" cy="1015663"/>
          </a:xfrm>
          <a:prstGeom prst="rect">
            <a:avLst/>
          </a:prstGeom>
          <a:noFill/>
        </p:spPr>
        <p:txBody>
          <a:bodyPr wrap="square" rtlCol="0">
            <a:spAutoFit/>
          </a:bodyPr>
          <a:lstStyle/>
          <a:p>
            <a:pPr algn="ctr"/>
            <a:r>
              <a:rPr lang="en-GB" sz="1000" b="1"/>
              <a:t>Branding is a great way to ensure your stand makes an impression and stands out from the crowd. We can assist you with any graphics that you require should you wish to enhance your stand. We offer a printing and installation service on all the below graphic types. </a:t>
            </a:r>
          </a:p>
          <a:p>
            <a:pPr algn="ctr"/>
            <a:r>
              <a:rPr lang="en-GB" sz="1000" b="1">
                <a:solidFill>
                  <a:srgbClr val="FF0000"/>
                </a:solidFill>
              </a:rPr>
              <a:t>Please email us with your stand number and graphic choice from below and we can provide a quote – sales@creativelive.uk</a:t>
            </a:r>
            <a:endParaRPr lang="en-GB" sz="1000">
              <a:solidFill>
                <a:srgbClr val="FF0000"/>
              </a:solidFill>
            </a:endParaRPr>
          </a:p>
        </p:txBody>
      </p:sp>
      <p:sp>
        <p:nvSpPr>
          <p:cNvPr id="45" name="TextBox 44">
            <a:extLst>
              <a:ext uri="{FF2B5EF4-FFF2-40B4-BE49-F238E27FC236}">
                <a16:creationId xmlns:a16="http://schemas.microsoft.com/office/drawing/2014/main" id="{3E370F04-6C47-3D1C-0649-30C062C545AE}"/>
              </a:ext>
            </a:extLst>
          </p:cNvPr>
          <p:cNvSpPr txBox="1"/>
          <p:nvPr/>
        </p:nvSpPr>
        <p:spPr>
          <a:xfrm>
            <a:off x="231923" y="8504485"/>
            <a:ext cx="6343352" cy="1107996"/>
          </a:xfrm>
          <a:prstGeom prst="rect">
            <a:avLst/>
          </a:prstGeom>
          <a:noFill/>
        </p:spPr>
        <p:txBody>
          <a:bodyPr wrap="square" rtlCol="0">
            <a:spAutoFit/>
          </a:bodyPr>
          <a:lstStyle/>
          <a:p>
            <a:pPr algn="ctr"/>
            <a:r>
              <a:rPr lang="en-GB" b="1"/>
              <a:t>ARTWORK FORMAT</a:t>
            </a:r>
          </a:p>
          <a:p>
            <a:pPr algn="ctr"/>
            <a:r>
              <a:rPr lang="en-GB" sz="800" b="1"/>
              <a:t>We require artwork to be supplied as high-resolution PDFs. Any pantones supplied in artwork may not be converted correctly and can print a different shade to what you are expecting. Please ensure all pantones are converted to CMYK to ensure they print the correct colour. </a:t>
            </a:r>
          </a:p>
          <a:p>
            <a:pPr algn="ctr"/>
            <a:r>
              <a:rPr lang="en-GB" sz="800" b="1"/>
              <a:t>All text and logos should be supplied in vector format and text converted to outlines where possible. Any instructional guides or boxes must be removed from artwork. You won’t need to consider leaving bleeding space when submitting your graphics unless otherwise specified. Any instructional guides or boxes must be removed from artwork/crop marks. </a:t>
            </a:r>
            <a:endParaRPr lang="en-GB" sz="800"/>
          </a:p>
        </p:txBody>
      </p:sp>
      <p:pic>
        <p:nvPicPr>
          <p:cNvPr id="1026" name="Picture 3">
            <a:extLst>
              <a:ext uri="{FF2B5EF4-FFF2-40B4-BE49-F238E27FC236}">
                <a16:creationId xmlns:a16="http://schemas.microsoft.com/office/drawing/2014/main" id="{DC4B2C63-6C7A-DD40-2807-6C0246FDDD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166" y="4920450"/>
            <a:ext cx="1536433" cy="1055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4">
            <a:extLst>
              <a:ext uri="{FF2B5EF4-FFF2-40B4-BE49-F238E27FC236}">
                <a16:creationId xmlns:a16="http://schemas.microsoft.com/office/drawing/2014/main" id="{7518949B-AF03-8F08-EA2F-F1F21E1E6E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5505" y="3576538"/>
            <a:ext cx="1306194" cy="1101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square black and blue logo&#10;&#10;Description automatically generated with medium confidence">
            <a:extLst>
              <a:ext uri="{FF2B5EF4-FFF2-40B4-BE49-F238E27FC236}">
                <a16:creationId xmlns:a16="http://schemas.microsoft.com/office/drawing/2014/main" id="{0BCA20EE-27E5-A7DC-E9CB-6588ABB08E3A}"/>
              </a:ext>
            </a:extLst>
          </p:cNvPr>
          <p:cNvPicPr>
            <a:picLocks noChangeAspect="1"/>
          </p:cNvPicPr>
          <p:nvPr/>
        </p:nvPicPr>
        <p:blipFill>
          <a:blip r:embed="rId6"/>
          <a:stretch>
            <a:fillRect/>
          </a:stretch>
        </p:blipFill>
        <p:spPr>
          <a:xfrm>
            <a:off x="675006" y="7459804"/>
            <a:ext cx="1612634" cy="1021407"/>
          </a:xfrm>
          <a:prstGeom prst="rect">
            <a:avLst/>
          </a:prstGeom>
        </p:spPr>
      </p:pic>
      <p:pic>
        <p:nvPicPr>
          <p:cNvPr id="3" name="Picture 2">
            <a:extLst>
              <a:ext uri="{FF2B5EF4-FFF2-40B4-BE49-F238E27FC236}">
                <a16:creationId xmlns:a16="http://schemas.microsoft.com/office/drawing/2014/main" id="{06A045E9-4ACB-A3CA-D5C8-2713031FD6D7}"/>
              </a:ext>
            </a:extLst>
          </p:cNvPr>
          <p:cNvPicPr>
            <a:picLocks noChangeAspect="1"/>
          </p:cNvPicPr>
          <p:nvPr/>
        </p:nvPicPr>
        <p:blipFill>
          <a:blip r:embed="rId7"/>
          <a:stretch>
            <a:fillRect/>
          </a:stretch>
        </p:blipFill>
        <p:spPr>
          <a:xfrm>
            <a:off x="675006" y="6180268"/>
            <a:ext cx="1458593" cy="1049688"/>
          </a:xfrm>
          <a:prstGeom prst="rect">
            <a:avLst/>
          </a:prstGeom>
        </p:spPr>
      </p:pic>
      <p:sp>
        <p:nvSpPr>
          <p:cNvPr id="6" name="TextBox 5">
            <a:extLst>
              <a:ext uri="{FF2B5EF4-FFF2-40B4-BE49-F238E27FC236}">
                <a16:creationId xmlns:a16="http://schemas.microsoft.com/office/drawing/2014/main" id="{2E022366-FC69-5C37-1638-C429312D8B0A}"/>
              </a:ext>
            </a:extLst>
          </p:cNvPr>
          <p:cNvSpPr txBox="1"/>
          <p:nvPr/>
        </p:nvSpPr>
        <p:spPr>
          <a:xfrm>
            <a:off x="203300" y="2324282"/>
            <a:ext cx="5911750" cy="369332"/>
          </a:xfrm>
          <a:prstGeom prst="rect">
            <a:avLst/>
          </a:prstGeom>
          <a:noFill/>
        </p:spPr>
        <p:txBody>
          <a:bodyPr wrap="square" rtlCol="0">
            <a:spAutoFit/>
          </a:bodyPr>
          <a:lstStyle/>
          <a:p>
            <a:r>
              <a:rPr lang="en-GB" b="1" dirty="0">
                <a:solidFill>
                  <a:srgbClr val="FF0000"/>
                </a:solidFill>
              </a:rPr>
              <a:t>Early Booking Deadline Date: </a:t>
            </a:r>
            <a:r>
              <a:rPr lang="en-GB" b="1">
                <a:solidFill>
                  <a:srgbClr val="FF0000"/>
                </a:solidFill>
              </a:rPr>
              <a:t>3</a:t>
            </a:r>
            <a:r>
              <a:rPr lang="en-GB" b="1" baseline="30000">
                <a:solidFill>
                  <a:srgbClr val="FF0000"/>
                </a:solidFill>
              </a:rPr>
              <a:t>rd</a:t>
            </a:r>
            <a:r>
              <a:rPr lang="en-GB" b="1">
                <a:solidFill>
                  <a:srgbClr val="FF0000"/>
                </a:solidFill>
              </a:rPr>
              <a:t> August </a:t>
            </a:r>
            <a:r>
              <a:rPr lang="en-GB" b="1" dirty="0">
                <a:solidFill>
                  <a:srgbClr val="FF0000"/>
                </a:solidFill>
              </a:rPr>
              <a:t>2026</a:t>
            </a:r>
          </a:p>
        </p:txBody>
      </p:sp>
    </p:spTree>
    <p:extLst>
      <p:ext uri="{BB962C8B-B14F-4D97-AF65-F5344CB8AC3E}">
        <p14:creationId xmlns:p14="http://schemas.microsoft.com/office/powerpoint/2010/main" val="136248054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4ca213d-7203-4691-97aa-b98fb703e8cf">
      <Terms xmlns="http://schemas.microsoft.com/office/infopath/2007/PartnerControls"/>
    </lcf76f155ced4ddcb4097134ff3c332f>
    <TaxCatchAll xmlns="ea069c14-555b-4eab-8fca-38e1e77701f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C8352263F8421478F2F6959752E5E42" ma:contentTypeVersion="15" ma:contentTypeDescription="Create a new document." ma:contentTypeScope="" ma:versionID="d61ab1d18e909952d08088664dbde7e5">
  <xsd:schema xmlns:xsd="http://www.w3.org/2001/XMLSchema" xmlns:xs="http://www.w3.org/2001/XMLSchema" xmlns:p="http://schemas.microsoft.com/office/2006/metadata/properties" xmlns:ns2="14ca213d-7203-4691-97aa-b98fb703e8cf" xmlns:ns3="ea069c14-555b-4eab-8fca-38e1e77701f1" xmlns:ns4="5f0f722e-1147-4324-b70d-a59ac372c24a" targetNamespace="http://schemas.microsoft.com/office/2006/metadata/properties" ma:root="true" ma:fieldsID="00e171525392b0f1ef8478c42e4d9583" ns2:_="" ns3:_="" ns4:_="">
    <xsd:import namespace="14ca213d-7203-4691-97aa-b98fb703e8cf"/>
    <xsd:import namespace="ea069c14-555b-4eab-8fca-38e1e77701f1"/>
    <xsd:import namespace="5f0f722e-1147-4324-b70d-a59ac372c24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LengthInSeconds" minOccurs="0"/>
                <xsd:element ref="ns2:MediaServiceDateTaken" minOccurs="0"/>
                <xsd:element ref="ns2:MediaServiceOCR" minOccurs="0"/>
                <xsd:element ref="ns2:MediaServiceSearchProperties" minOccurs="0"/>
                <xsd:element ref="ns4:SharedWithUsers" minOccurs="0"/>
                <xsd:element ref="ns4: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ca213d-7203-4691-97aa-b98fb703e8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0ce957c-6c27-4d42-9c15-50b50f9b319a" ma:termSetId="09814cd3-568e-fe90-9814-8d621ff8fb84" ma:anchorId="fba54fb3-c3e1-fe81-a776-ca4b69148c4d" ma:open="true" ma:isKeyword="false">
      <xsd:complexType>
        <xsd:sequence>
          <xsd:element ref="pc:Terms" minOccurs="0" maxOccurs="1"/>
        </xsd:sequence>
      </xsd:complex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069c14-555b-4eab-8fca-38e1e77701f1"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270fa77-3e52-4b16-8106-5f2582d31c64}" ma:internalName="TaxCatchAll" ma:showField="CatchAllData" ma:web="ea069c14-555b-4eab-8fca-38e1e77701f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f0f722e-1147-4324-b70d-a59ac372c24a"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B791E0-967E-40C3-BBD8-AB94CDB76AC5}">
  <ds:schemaRefs>
    <ds:schemaRef ds:uri="http://schemas.microsoft.com/sharepoint/v3/contenttype/forms"/>
  </ds:schemaRefs>
</ds:datastoreItem>
</file>

<file path=customXml/itemProps2.xml><?xml version="1.0" encoding="utf-8"?>
<ds:datastoreItem xmlns:ds="http://schemas.openxmlformats.org/officeDocument/2006/customXml" ds:itemID="{206A8B93-4675-46D2-85BE-CD1025BE4EB1}">
  <ds:schemaRefs>
    <ds:schemaRef ds:uri="8351521a-c107-4847-a5c1-b625ebc1af4c"/>
    <ds:schemaRef ds:uri="c96e2e8b-cfa4-4a50-b694-a2706fc36bc0"/>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0CB8EFE-0E0A-41AD-A7C3-6F0910C8DBA9}"/>
</file>

<file path=docProps/app.xml><?xml version="1.0" encoding="utf-8"?>
<Properties xmlns="http://schemas.openxmlformats.org/officeDocument/2006/extended-properties" xmlns:vt="http://schemas.openxmlformats.org/officeDocument/2006/docPropsVTypes">
  <Template>Office Theme</Template>
  <TotalTime>0</TotalTime>
  <Words>443</Words>
  <Application>Microsoft Office PowerPoint</Application>
  <PresentationFormat>A4 Paper (210x297 mm)</PresentationFormat>
  <Paragraphs>38</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Amy Bullock</dc:creator>
  <cp:lastModifiedBy>Lilly Jones</cp:lastModifiedBy>
  <cp:revision>1</cp:revision>
  <dcterms:created xsi:type="dcterms:W3CDTF">2024-06-24T13:00:09Z</dcterms:created>
  <dcterms:modified xsi:type="dcterms:W3CDTF">2026-04-17T14:07:53Z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0x0101004C8352263F8421478F2F6959752E5E42</vt:lpwstr>
  </property>
  <property fmtid="{D5CDD505-2E9C-101B-9397-08002B2CF9AE}" pid="3" name="MediaServiceImageTags">
    <vt:lpwstr/>
  </property>
</Properties>
</file>