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40"/>
  </p:notesMasterIdLst>
  <p:sldIdLst>
    <p:sldId id="291" r:id="rId2"/>
    <p:sldId id="257" r:id="rId3"/>
    <p:sldId id="2147483216" r:id="rId4"/>
    <p:sldId id="1510" r:id="rId5"/>
    <p:sldId id="2147483241" r:id="rId6"/>
    <p:sldId id="2147483217" r:id="rId7"/>
    <p:sldId id="2147483164" r:id="rId8"/>
    <p:sldId id="2147483203" r:id="rId9"/>
    <p:sldId id="2147480386" r:id="rId10"/>
    <p:sldId id="2147483223" r:id="rId11"/>
    <p:sldId id="2147483222" r:id="rId12"/>
    <p:sldId id="2147471898" r:id="rId13"/>
    <p:sldId id="2147480700" r:id="rId14"/>
    <p:sldId id="2147483156" r:id="rId15"/>
    <p:sldId id="2147483157" r:id="rId16"/>
    <p:sldId id="2147483225" r:id="rId17"/>
    <p:sldId id="2147483226" r:id="rId18"/>
    <p:sldId id="2147480972" r:id="rId19"/>
    <p:sldId id="2147483227" r:id="rId20"/>
    <p:sldId id="2147483228" r:id="rId21"/>
    <p:sldId id="2147483229" r:id="rId22"/>
    <p:sldId id="2147483234" r:id="rId23"/>
    <p:sldId id="2147483235" r:id="rId24"/>
    <p:sldId id="2147483237" r:id="rId25"/>
    <p:sldId id="2147483236" r:id="rId26"/>
    <p:sldId id="2147483196" r:id="rId27"/>
    <p:sldId id="2147483212" r:id="rId28"/>
    <p:sldId id="2147483197" r:id="rId29"/>
    <p:sldId id="2147483224" r:id="rId30"/>
    <p:sldId id="2147483199" r:id="rId31"/>
    <p:sldId id="2147483230" r:id="rId32"/>
    <p:sldId id="2147483238" r:id="rId33"/>
    <p:sldId id="2147483239" r:id="rId34"/>
    <p:sldId id="2147483240" r:id="rId35"/>
    <p:sldId id="2563" r:id="rId36"/>
    <p:sldId id="2147479825" r:id="rId37"/>
    <p:sldId id="2147479830" r:id="rId38"/>
    <p:sldId id="214747983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B4CC24-4564-6A75-B5A1-2AE5726DE2C2}" name="Peta, Heidi" initials="PH" userId="S::heidi-peta@idexx.com::450b4de9-9cf5-492a-85cd-ccf64417528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EC0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EC1694-2F4F-463A-91AE-7AE0549E4C73}" v="9" dt="2026-10-29T15:49:59.2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82161" autoAdjust="0"/>
  </p:normalViewPr>
  <p:slideViewPr>
    <p:cSldViewPr snapToGrid="0">
      <p:cViewPr varScale="1">
        <p:scale>
          <a:sx n="82" d="100"/>
          <a:sy n="82" d="100"/>
        </p:scale>
        <p:origin x="677"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E18DA1-00EB-4D44-9DEC-E13F946E9A4A}" type="datetimeFigureOut">
              <a:rPr lang="en-GB" smtClean="0"/>
              <a:t>05/11/2026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20816A-C31D-42D6-9C66-E5B122980633}" type="slidenum">
              <a:rPr lang="en-GB" smtClean="0"/>
              <a:t>‹#›</a:t>
            </a:fld>
            <a:endParaRPr lang="en-GB"/>
          </a:p>
        </p:txBody>
      </p:sp>
    </p:spTree>
    <p:extLst>
      <p:ext uri="{BB962C8B-B14F-4D97-AF65-F5344CB8AC3E}">
        <p14:creationId xmlns:p14="http://schemas.microsoft.com/office/powerpoint/2010/main" val="26135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dexx.box.com/v/idexxbrandphoto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vetconnectplus.com/diagnostics/5141322408558592/5141322408558592-20300588070"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vetconnectplus.com/diagnostics/5141322408558592/5141322408558592-20300588070"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was developed for the 0.5 FTE / tagging / pathologists week one introduction to Theia</a:t>
            </a:r>
          </a:p>
          <a:p>
            <a:r>
              <a:rPr lang="en-US" dirty="0"/>
              <a:t>Can use slides to create PowerPoints for training IRL pathologists in future</a:t>
            </a:r>
          </a:p>
        </p:txBody>
      </p:sp>
      <p:sp>
        <p:nvSpPr>
          <p:cNvPr id="4" name="Slide Number Placeholder 3"/>
          <p:cNvSpPr>
            <a:spLocks noGrp="1"/>
          </p:cNvSpPr>
          <p:nvPr>
            <p:ph type="sldNum" sz="quarter" idx="5"/>
          </p:nvPr>
        </p:nvSpPr>
        <p:spPr/>
        <p:txBody>
          <a:bodyPr/>
          <a:lstStyle/>
          <a:p>
            <a:fld id="{90CD4D5C-70D2-3A42-95BF-F06557981D0B}" type="slidenum">
              <a:rPr lang="en-US" smtClean="0"/>
              <a:t>1</a:t>
            </a:fld>
            <a:endParaRPr lang="en-US" dirty="0"/>
          </a:p>
        </p:txBody>
      </p:sp>
    </p:spTree>
    <p:extLst>
      <p:ext uri="{BB962C8B-B14F-4D97-AF65-F5344CB8AC3E}">
        <p14:creationId xmlns:p14="http://schemas.microsoft.com/office/powerpoint/2010/main" val="2232533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ea typeface="Roboto" panose="02000000000000000000" pitchFamily="2" charset="0"/>
                <a:cs typeface="Arial" panose="020B0604020202020204" pitchFamily="34" charset="0"/>
              </a:rPr>
              <a:t>You may select your own image or choose one from the Brand library on Box: </a:t>
            </a:r>
            <a:r>
              <a:rPr lang="en-US" sz="1200" dirty="0">
                <a:effectLst/>
                <a:latin typeface="Arial" panose="020B0604020202020204" pitchFamily="34" charset="0"/>
                <a:hlinkClick r:id="rId3">
                  <a:extLst>
                    <a:ext uri="{A12FA001-AC4F-418D-AE19-62706E023703}">
                      <ahyp:hlinkClr xmlns:ahyp="http://schemas.microsoft.com/office/drawing/2018/hyperlinkcolor" val="tx"/>
                    </a:ext>
                  </a:extLst>
                </a:hlinkClick>
              </a:rPr>
              <a:t>https://idexx.box.com/v/idexxbrandphotos</a:t>
            </a:r>
            <a:r>
              <a:rPr lang="en-US" sz="1200" dirty="0">
                <a:effectLst/>
                <a:latin typeface="Arial" panose="020B0604020202020204" pitchFamily="34" charset="0"/>
              </a:rPr>
              <a:t> </a:t>
            </a:r>
            <a:endParaRPr lang="en-US" sz="1200" dirty="0">
              <a:latin typeface="Arial" panose="020B0604020202020204" pitchFamily="34" charset="0"/>
              <a:ea typeface="Roboto" panose="02000000000000000000" pitchFamily="2"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90CD4D5C-70D2-3A42-95BF-F06557981D0B}" type="slidenum">
              <a:rPr lang="en-US" smtClean="0"/>
              <a:t>2</a:t>
            </a:fld>
            <a:endParaRPr lang="en-US"/>
          </a:p>
        </p:txBody>
      </p:sp>
    </p:spTree>
    <p:extLst>
      <p:ext uri="{BB962C8B-B14F-4D97-AF65-F5344CB8AC3E}">
        <p14:creationId xmlns:p14="http://schemas.microsoft.com/office/powerpoint/2010/main" val="3778637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kern="1200">
                <a:solidFill>
                  <a:schemeClr val="tx1"/>
                </a:solidFill>
                <a:effectLst/>
              </a:rPr>
              <a:t>Alice</a:t>
            </a:r>
          </a:p>
          <a:p>
            <a:endParaRPr lang="en-GB" b="0" i="0" kern="1200">
              <a:solidFill>
                <a:schemeClr val="tx1"/>
              </a:solidFill>
              <a:effectLst/>
            </a:endParaRPr>
          </a:p>
          <a:p>
            <a:pPr fontAlgn="t"/>
            <a:r>
              <a:rPr lang="en-US" sz="1200" b="0" i="0" kern="1200">
                <a:solidFill>
                  <a:schemeClr val="tx1"/>
                </a:solidFill>
                <a:effectLst/>
                <a:latin typeface="+mn-lt"/>
                <a:ea typeface="+mn-ea"/>
                <a:cs typeface="+mn-cs"/>
              </a:rPr>
              <a:t>This slide shows the three diagnostic tiers we rely on for accurate hematology interpretation.</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Each tier adds a different layer of confidence, and together they create a complete, reliable picture of the patient.</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Tier 1 is our starting point — the numerical data from the CBC.</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This includes red blood cells, white blood cells, platelets and related parameters + flags.</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Tier 1 gives us the first indication that something may be abnormal, but numbers alone often can’t explain the underlying cause.</a:t>
            </a:r>
          </a:p>
          <a:p>
            <a:pPr fontAlgn="t"/>
            <a:r>
              <a:rPr lang="en-US" sz="1200" b="0" i="0" kern="1200">
                <a:solidFill>
                  <a:schemeClr val="tx1"/>
                </a:solidFill>
                <a:effectLst/>
                <a:latin typeface="+mn-lt"/>
                <a:ea typeface="+mn-ea"/>
                <a:cs typeface="+mn-cs"/>
              </a:rPr>
              <a:t>Tier 2 adds context. At this stage, we look at the dot plots.</a:t>
            </a:r>
          </a:p>
          <a:p>
            <a:pPr fontAlgn="t"/>
            <a:r>
              <a:rPr lang="en-US" sz="1200" b="0" i="0" kern="1200">
                <a:solidFill>
                  <a:schemeClr val="tx1"/>
                </a:solidFill>
                <a:effectLst/>
                <a:latin typeface="+mn-lt"/>
                <a:ea typeface="+mn-ea"/>
                <a:cs typeface="+mn-cs"/>
              </a:rPr>
              <a:t>They help us understand more about any abnormal values, and they can also reveal abnormalities even when the numerical results appear normal.</a:t>
            </a:r>
          </a:p>
          <a:p>
            <a:pPr fontAlgn="t"/>
            <a:r>
              <a:rPr lang="en-US" sz="1200" b="0" i="0" kern="1200">
                <a:solidFill>
                  <a:schemeClr val="tx1"/>
                </a:solidFill>
                <a:effectLst/>
                <a:latin typeface="+mn-lt"/>
                <a:ea typeface="+mn-ea"/>
                <a:cs typeface="+mn-cs"/>
              </a:rPr>
              <a:t>Tier 3 is our confirmation step (the evaluation of blood morphology). </a:t>
            </a:r>
          </a:p>
          <a:p>
            <a:r>
              <a:rPr lang="en-US" sz="1200" b="0" i="0" kern="1200">
                <a:solidFill>
                  <a:schemeClr val="tx1"/>
                </a:solidFill>
                <a:effectLst/>
                <a:latin typeface="+mn-lt"/>
                <a:ea typeface="+mn-ea"/>
                <a:cs typeface="+mn-cs"/>
              </a:rPr>
              <a:t>By reviewing blood morphology, we can move closer to the diagnosis — or rule out key differentials, which is equally important.</a:t>
            </a:r>
            <a:endParaRPr lang="en-GB" b="0" i="0" kern="1200">
              <a:solidFill>
                <a:schemeClr val="tx1"/>
              </a:solidFill>
              <a:effectLst/>
            </a:endParaRPr>
          </a:p>
        </p:txBody>
      </p:sp>
      <p:sp>
        <p:nvSpPr>
          <p:cNvPr id="4" name="Slide Number Placeholder 3"/>
          <p:cNvSpPr>
            <a:spLocks noGrp="1"/>
          </p:cNvSpPr>
          <p:nvPr>
            <p:ph type="sldNum" sz="quarter" idx="5"/>
          </p:nvPr>
        </p:nvSpPr>
        <p:spPr/>
        <p:txBody>
          <a:bodyPr/>
          <a:lstStyle/>
          <a:p>
            <a:fld id="{90CD4D5C-70D2-3A42-95BF-F06557981D0B}" type="slidenum">
              <a:rPr lang="en-US" smtClean="0"/>
              <a:t>3</a:t>
            </a:fld>
            <a:endParaRPr lang="en-US"/>
          </a:p>
        </p:txBody>
      </p:sp>
    </p:spTree>
    <p:extLst>
      <p:ext uri="{BB962C8B-B14F-4D97-AF65-F5344CB8AC3E}">
        <p14:creationId xmlns:p14="http://schemas.microsoft.com/office/powerpoint/2010/main" val="1364590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A7ABE-11B6-3CED-771B-E51F4D5283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E68E91-30C5-7664-BBAF-CFD4E19C43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56AF91-425D-A276-6309-A4047B5033DD}"/>
              </a:ext>
            </a:extLst>
          </p:cNvPr>
          <p:cNvSpPr>
            <a:spLocks noGrp="1"/>
          </p:cNvSpPr>
          <p:nvPr>
            <p:ph type="body" idx="1"/>
          </p:nvPr>
        </p:nvSpPr>
        <p:spPr/>
        <p:txBody>
          <a:bodyPr/>
          <a:lstStyle/>
          <a:p>
            <a:r>
              <a:rPr lang="en-US" b="1" u="sng">
                <a:solidFill>
                  <a:schemeClr val="tx1"/>
                </a:solidFill>
                <a:hlinkClick r:id="rId3" tooltip="https://vetconnectplus.com/diagnostics/5141322408558592/5141322408558592-20300588070">
                  <a:extLst>
                    <a:ext uri="{A12FA001-AC4F-418D-AE19-62706E023703}">
                      <ahyp:hlinkClr xmlns:ahyp="http://schemas.microsoft.com/office/drawing/2018/hyperlinkcolor" val="tx"/>
                    </a:ext>
                  </a:extLst>
                </a:hlinkClick>
              </a:rPr>
              <a:t>Emma</a:t>
            </a:r>
          </a:p>
          <a:p>
            <a:endParaRPr lang="en-US">
              <a:solidFill>
                <a:srgbClr val="0563C1"/>
              </a:solidFill>
              <a:hlinkClick r:id="rId3" tooltip="https://vetconnectplus.com/diagnostics/5141322408558592/5141322408558592-20300588070">
                <a:extLst>
                  <a:ext uri="{A12FA001-AC4F-418D-AE19-62706E023703}">
                    <ahyp:hlinkClr xmlns:ahyp="http://schemas.microsoft.com/office/drawing/2018/hyperlinkcolor" val="tx"/>
                  </a:ext>
                </a:extLst>
              </a:hlinkClick>
            </a:endParaRPr>
          </a:p>
          <a:p>
            <a:r>
              <a:rPr lang="en-US">
                <a:solidFill>
                  <a:srgbClr val="0563C1"/>
                </a:solidFill>
                <a:hlinkClick r:id="rId3" tooltip="https://vetconnectplus.com/diagnostics/5141322408558592/5141322408558592-20300588070">
                  <a:extLst>
                    <a:ext uri="{A12FA001-AC4F-418D-AE19-62706E023703}">
                      <ahyp:hlinkClr xmlns:ahyp="http://schemas.microsoft.com/office/drawing/2018/hyperlinkcolor" val="tx"/>
                    </a:ext>
                  </a:extLst>
                </a:hlinkClick>
              </a:rPr>
              <a:t>https://vetconnectplus.com/diagnostics/5141322408558592/5141322408558592-20300588070</a:t>
            </a:r>
            <a:endParaRPr lang="en-US"/>
          </a:p>
          <a:p>
            <a:endParaRPr lang="en-US"/>
          </a:p>
          <a:p>
            <a:pPr algn="l">
              <a:buNone/>
            </a:pPr>
            <a:r>
              <a:rPr lang="en-US" b="0" i="0">
                <a:solidFill>
                  <a:srgbClr val="000000"/>
                </a:solidFill>
                <a:effectLst/>
                <a:latin typeface="Roboto" panose="02000000000000000000" pitchFamily="2" charset="0"/>
              </a:rPr>
              <a:t>(SAP ID: 438390, Jimmy)</a:t>
            </a:r>
          </a:p>
          <a:p>
            <a:pPr algn="l">
              <a:buNone/>
            </a:pPr>
            <a:endParaRPr lang="en-US" b="0" i="0">
              <a:solidFill>
                <a:srgbClr val="000000"/>
              </a:solidFill>
              <a:effectLst/>
              <a:latin typeface="Roboto" panose="02000000000000000000" pitchFamily="2" charset="0"/>
            </a:endParaRPr>
          </a:p>
          <a:p>
            <a:pPr algn="l">
              <a:buNone/>
            </a:pPr>
            <a:r>
              <a:rPr lang="en-GB"/>
              <a:t>Here we have Jimmy’s </a:t>
            </a:r>
            <a:r>
              <a:rPr lang="en-GB" err="1"/>
              <a:t>ProCyte</a:t>
            </a:r>
            <a:r>
              <a:rPr lang="en-GB"/>
              <a:t> Dx results, which indicate moderate regenerative </a:t>
            </a:r>
            <a:r>
              <a:rPr lang="en-GB" err="1"/>
              <a:t>anemia</a:t>
            </a:r>
            <a:r>
              <a:rPr lang="en-GB"/>
              <a:t>. The main differentials for regenerative </a:t>
            </a:r>
            <a:r>
              <a:rPr lang="en-GB" err="1"/>
              <a:t>anemia</a:t>
            </a:r>
            <a:r>
              <a:rPr lang="en-GB"/>
              <a:t> include blood loss or </a:t>
            </a:r>
            <a:r>
              <a:rPr lang="en-GB" err="1"/>
              <a:t>hemolysis</a:t>
            </a:r>
            <a:r>
              <a:rPr lang="en-GB"/>
              <a:t>. </a:t>
            </a:r>
            <a:br>
              <a:rPr lang="en-US"/>
            </a:br>
            <a:endParaRPr lang="en-US"/>
          </a:p>
        </p:txBody>
      </p:sp>
      <p:sp>
        <p:nvSpPr>
          <p:cNvPr id="4" name="Slide Number Placeholder 3">
            <a:extLst>
              <a:ext uri="{FF2B5EF4-FFF2-40B4-BE49-F238E27FC236}">
                <a16:creationId xmlns:a16="http://schemas.microsoft.com/office/drawing/2014/main" id="{690EF31D-B74B-D16B-C969-0A5633F0915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73A38-57F1-D54D-8180-9E224FB1E5C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44046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6DE25-FC41-F5E5-DA2E-CB170E0D5F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21DB20-1F15-2611-4B8D-E600E24F71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F8929C-CA93-4DEF-0419-A54BB97DAA96}"/>
              </a:ext>
            </a:extLst>
          </p:cNvPr>
          <p:cNvSpPr>
            <a:spLocks noGrp="1"/>
          </p:cNvSpPr>
          <p:nvPr>
            <p:ph type="body" idx="1"/>
          </p:nvPr>
        </p:nvSpPr>
        <p:spPr/>
        <p:txBody>
          <a:bodyPr/>
          <a:lstStyle/>
          <a:p>
            <a:r>
              <a:rPr lang="en-US" b="1" u="sng">
                <a:solidFill>
                  <a:schemeClr val="tx1"/>
                </a:solidFill>
                <a:hlinkClick r:id="rId3" tooltip="https://vetconnectplus.com/diagnostics/5141322408558592/5141322408558592-20300588070">
                  <a:extLst>
                    <a:ext uri="{A12FA001-AC4F-418D-AE19-62706E023703}">
                      <ahyp:hlinkClr xmlns:ahyp="http://schemas.microsoft.com/office/drawing/2018/hyperlinkcolor" val="tx"/>
                    </a:ext>
                  </a:extLst>
                </a:hlinkClick>
              </a:rPr>
              <a:t>Emma</a:t>
            </a:r>
          </a:p>
          <a:p>
            <a:endParaRPr lang="en-US">
              <a:solidFill>
                <a:srgbClr val="0563C1"/>
              </a:solidFill>
              <a:hlinkClick r:id="rId3" tooltip="https://vetconnectplus.com/diagnostics/5141322408558592/5141322408558592-20300588070">
                <a:extLst>
                  <a:ext uri="{A12FA001-AC4F-418D-AE19-62706E023703}">
                    <ahyp:hlinkClr xmlns:ahyp="http://schemas.microsoft.com/office/drawing/2018/hyperlinkcolor" val="tx"/>
                  </a:ext>
                </a:extLst>
              </a:hlinkClick>
            </a:endParaRPr>
          </a:p>
          <a:p>
            <a:r>
              <a:rPr lang="en-US">
                <a:solidFill>
                  <a:srgbClr val="0563C1"/>
                </a:solidFill>
                <a:hlinkClick r:id="rId3" tooltip="https://vetconnectplus.com/diagnostics/5141322408558592/5141322408558592-20300588070">
                  <a:extLst>
                    <a:ext uri="{A12FA001-AC4F-418D-AE19-62706E023703}">
                      <ahyp:hlinkClr xmlns:ahyp="http://schemas.microsoft.com/office/drawing/2018/hyperlinkcolor" val="tx"/>
                    </a:ext>
                  </a:extLst>
                </a:hlinkClick>
              </a:rPr>
              <a:t>https://vetconnectplus.com/diagnostics/5141322408558592/5141322408558592-20300588070</a:t>
            </a:r>
            <a:endParaRPr lang="en-US"/>
          </a:p>
          <a:p>
            <a:endParaRPr lang="en-US"/>
          </a:p>
          <a:p>
            <a:pPr algn="l">
              <a:buNone/>
            </a:pPr>
            <a:r>
              <a:rPr lang="en-US" b="0" i="0">
                <a:solidFill>
                  <a:srgbClr val="000000"/>
                </a:solidFill>
                <a:effectLst/>
                <a:latin typeface="Roboto" panose="02000000000000000000" pitchFamily="2" charset="0"/>
              </a:rPr>
              <a:t>(SAP ID: 438390, Jimmy)</a:t>
            </a:r>
          </a:p>
          <a:p>
            <a:pPr algn="l">
              <a:buNone/>
            </a:pPr>
            <a:endParaRPr lang="en-US" b="0" i="0">
              <a:solidFill>
                <a:srgbClr val="000000"/>
              </a:solidFill>
              <a:effectLst/>
              <a:latin typeface="Roboto" panose="02000000000000000000" pitchFamily="2" charset="0"/>
            </a:endParaRPr>
          </a:p>
          <a:p>
            <a:pPr algn="l">
              <a:buNone/>
            </a:pPr>
            <a:r>
              <a:rPr lang="en-GB"/>
              <a:t>This is where </a:t>
            </a:r>
            <a:r>
              <a:rPr lang="en-GB" err="1"/>
              <a:t>inVue</a:t>
            </a:r>
            <a:r>
              <a:rPr lang="en-GB"/>
              <a:t> Dx adds clarity—by detecting moderate spherocytosis and agglutination, which, according to the ACVIM consensus statement on the diagnosis of IMHA, are strongly suggestive of immune-mediated </a:t>
            </a:r>
            <a:r>
              <a:rPr lang="en-GB" err="1"/>
              <a:t>hemolytic</a:t>
            </a:r>
            <a:r>
              <a:rPr lang="en-GB"/>
              <a:t> </a:t>
            </a:r>
            <a:r>
              <a:rPr lang="en-GB" err="1"/>
              <a:t>anemia</a:t>
            </a:r>
            <a:r>
              <a:rPr lang="en-GB"/>
              <a:t> (IMHA). The diagnosis is made quickly, enabling timely initiation of therapy.</a:t>
            </a:r>
            <a:endParaRPr lang="en-US" b="0" i="0">
              <a:solidFill>
                <a:srgbClr val="000000"/>
              </a:solidFill>
              <a:effectLst/>
              <a:latin typeface="Roboto" panose="02000000000000000000" pitchFamily="2" charset="0"/>
            </a:endParaRPr>
          </a:p>
          <a:p>
            <a:pPr algn="l">
              <a:buNone/>
            </a:pPr>
            <a:endParaRPr lang="en-US" b="0" i="0">
              <a:solidFill>
                <a:srgbClr val="000000"/>
              </a:solidFill>
              <a:effectLst/>
              <a:latin typeface="Roboto" panose="02000000000000000000" pitchFamily="2" charset="0"/>
            </a:endParaRPr>
          </a:p>
          <a:p>
            <a:pPr algn="l">
              <a:buNone/>
            </a:pPr>
            <a:r>
              <a:rPr lang="en-US" b="0" i="0">
                <a:solidFill>
                  <a:srgbClr val="000000"/>
                </a:solidFill>
                <a:effectLst/>
                <a:latin typeface="Roboto" panose="02000000000000000000" pitchFamily="2" charset="0"/>
              </a:rPr>
              <a:t>Buckets for spherocytes: mild (&lt; 1.5%), moderate (1.5-37.5%) and marked (&gt;37.5%)</a:t>
            </a:r>
          </a:p>
          <a:p>
            <a:pPr>
              <a:buNone/>
            </a:pPr>
            <a:br>
              <a:rPr lang="en-US"/>
            </a:br>
            <a:endParaRPr lang="en-US"/>
          </a:p>
        </p:txBody>
      </p:sp>
      <p:sp>
        <p:nvSpPr>
          <p:cNvPr id="4" name="Slide Number Placeholder 3">
            <a:extLst>
              <a:ext uri="{FF2B5EF4-FFF2-40B4-BE49-F238E27FC236}">
                <a16:creationId xmlns:a16="http://schemas.microsoft.com/office/drawing/2014/main" id="{AC45A812-C5A7-4700-863B-6AC946CAEC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73A38-57F1-D54D-8180-9E224FB1E5C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3060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it-IT" b="1"/>
              <a:t>Alice</a:t>
            </a:r>
          </a:p>
          <a:p>
            <a:pPr marL="0" indent="0">
              <a:buFont typeface="Arial" panose="020B0604020202020204" pitchFamily="34" charset="0"/>
              <a:buNone/>
            </a:pPr>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In Jimmy’s case, we already have at least two indicators of immune‑mediated destruction. When we apply this to the 2018 ACVIM consensus statement, as mentioned by Emma, this places Jimmy within the category “supportive of IMHA”.</a:t>
            </a:r>
          </a:p>
          <a:p>
            <a:pPr fontAlgn="t"/>
            <a:r>
              <a:rPr lang="en-US" sz="1200" b="0" i="0" kern="1200">
                <a:solidFill>
                  <a:schemeClr val="tx1"/>
                </a:solidFill>
                <a:effectLst/>
                <a:latin typeface="+mn-lt"/>
                <a:ea typeface="+mn-ea"/>
                <a:cs typeface="+mn-cs"/>
              </a:rPr>
              <a:t>As a reminder, the ACVIM guidelines classify IMHA based on the combination of findings, which you can see highlighted here.</a:t>
            </a:r>
          </a:p>
          <a:p>
            <a:pPr fontAlgn="t"/>
            <a:r>
              <a:rPr lang="en-US" sz="1200" b="0" i="0" kern="1200">
                <a:solidFill>
                  <a:schemeClr val="tx1"/>
                </a:solidFill>
                <a:effectLst/>
                <a:latin typeface="+mn-lt"/>
                <a:ea typeface="+mn-ea"/>
                <a:cs typeface="+mn-cs"/>
              </a:rPr>
              <a:t>If none of these are present → IMHA can be ruled out.</a:t>
            </a: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And importantly, tests such as the saline agglutination test, Coombs test, or flow cytometry must be performed before any immunosuppressive therapy or transfusion, as these </a:t>
            </a:r>
            <a:r>
              <a:rPr lang="en-GB" sz="1200" b="0" i="0" kern="1200">
                <a:solidFill>
                  <a:schemeClr val="tx1"/>
                </a:solidFill>
                <a:effectLst/>
                <a:latin typeface="+mn-lt"/>
                <a:ea typeface="+mn-ea"/>
                <a:cs typeface="+mn-cs"/>
              </a:rPr>
              <a:t>may interfere with interpretation</a:t>
            </a:r>
            <a:r>
              <a:rPr lang="en-US" sz="1200" b="0" i="0" kern="1200">
                <a:solidFill>
                  <a:schemeClr val="tx1"/>
                </a:solidFill>
                <a:effectLst/>
                <a:latin typeface="+mn-lt"/>
                <a:ea typeface="+mn-ea"/>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“Two signs of immune‑mediated destruction + one sign of </a:t>
            </a:r>
            <a:r>
              <a:rPr lang="en-US" sz="1200" b="0" i="0" kern="1200" err="1">
                <a:solidFill>
                  <a:schemeClr val="tx1"/>
                </a:solidFill>
                <a:effectLst/>
                <a:latin typeface="+mn-lt"/>
                <a:ea typeface="+mn-ea"/>
                <a:cs typeface="+mn-cs"/>
              </a:rPr>
              <a:t>haemolysis</a:t>
            </a:r>
            <a:r>
              <a:rPr lang="en-US" sz="1200" b="0" i="0" kern="1200">
                <a:solidFill>
                  <a:schemeClr val="tx1"/>
                </a:solidFill>
                <a:effectLst/>
                <a:latin typeface="+mn-lt"/>
                <a:ea typeface="+mn-ea"/>
                <a:cs typeface="+mn-cs"/>
              </a:rPr>
              <a:t> → diagnostic for IMHA</a:t>
            </a:r>
          </a:p>
          <a:p>
            <a:pPr fontAlgn="t"/>
            <a:r>
              <a:rPr lang="en-US" sz="1200" b="0" i="0" kern="1200">
                <a:solidFill>
                  <a:schemeClr val="tx1"/>
                </a:solidFill>
                <a:effectLst/>
                <a:latin typeface="+mn-lt"/>
                <a:ea typeface="+mn-ea"/>
                <a:cs typeface="+mn-cs"/>
              </a:rPr>
              <a:t>Two signs of destruction, OR one destruction + one </a:t>
            </a:r>
            <a:r>
              <a:rPr lang="en-US" sz="1200" b="0" i="0" kern="1200" err="1">
                <a:solidFill>
                  <a:schemeClr val="tx1"/>
                </a:solidFill>
                <a:effectLst/>
                <a:latin typeface="+mn-lt"/>
                <a:ea typeface="+mn-ea"/>
                <a:cs typeface="+mn-cs"/>
              </a:rPr>
              <a:t>haemolysis</a:t>
            </a:r>
            <a:r>
              <a:rPr lang="en-US" sz="1200" b="0" i="0" kern="1200">
                <a:solidFill>
                  <a:schemeClr val="tx1"/>
                </a:solidFill>
                <a:effectLst/>
                <a:latin typeface="+mn-lt"/>
                <a:ea typeface="+mn-ea"/>
                <a:cs typeface="+mn-cs"/>
              </a:rPr>
              <a:t> → supportive of IMHA</a:t>
            </a:r>
          </a:p>
          <a:p>
            <a:pPr fontAlgn="t"/>
            <a:r>
              <a:rPr lang="en-US" sz="1200" b="0" i="0" kern="1200">
                <a:solidFill>
                  <a:schemeClr val="tx1"/>
                </a:solidFill>
                <a:effectLst/>
                <a:latin typeface="+mn-lt"/>
                <a:ea typeface="+mn-ea"/>
                <a:cs typeface="+mn-cs"/>
              </a:rPr>
              <a:t>One sign of immune‑mediated destruction → suspected IMHA, as long as other causes of </a:t>
            </a:r>
            <a:r>
              <a:rPr lang="en-US" sz="1200" b="0" i="0" kern="1200" err="1">
                <a:solidFill>
                  <a:schemeClr val="tx1"/>
                </a:solidFill>
                <a:effectLst/>
                <a:latin typeface="+mn-lt"/>
                <a:ea typeface="+mn-ea"/>
                <a:cs typeface="+mn-cs"/>
              </a:rPr>
              <a:t>anaemia</a:t>
            </a:r>
            <a:r>
              <a:rPr lang="en-US" sz="1200" b="0" i="0" kern="1200">
                <a:solidFill>
                  <a:schemeClr val="tx1"/>
                </a:solidFill>
                <a:effectLst/>
                <a:latin typeface="+mn-lt"/>
                <a:ea typeface="+mn-ea"/>
                <a:cs typeface="+mn-cs"/>
              </a:rPr>
              <a:t> are excluded.”</a:t>
            </a: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Spherocytosis </a:t>
            </a:r>
            <a:r>
              <a:rPr lang="en-US" sz="1200" b="0" i="0" kern="1200">
                <a:solidFill>
                  <a:schemeClr val="tx1"/>
                </a:solidFill>
                <a:effectLst/>
                <a:latin typeface="+mn-lt"/>
                <a:ea typeface="+mn-ea"/>
                <a:cs typeface="+mn-cs"/>
                <a:sym typeface="Wingdings" panose="05000000000000000000" pitchFamily="2" charset="2"/>
              </a:rPr>
              <a:t> </a:t>
            </a:r>
            <a:r>
              <a:rPr lang="en-GB" sz="1200"/>
              <a:t>≥ 5 /100x oil  (Se 63% - </a:t>
            </a:r>
            <a:r>
              <a:rPr lang="en-GB" sz="1200" err="1"/>
              <a:t>Sp</a:t>
            </a:r>
            <a:r>
              <a:rPr lang="en-GB" sz="1200"/>
              <a:t> 95%)</a:t>
            </a:r>
          </a:p>
          <a:p>
            <a:pPr marL="0" marR="0" lvl="0" indent="0" algn="l" defTabSz="914400" rtl="0" eaLnBrk="1" fontAlgn="t" latinLnBrk="0" hangingPunct="1">
              <a:lnSpc>
                <a:spcPct val="100000"/>
              </a:lnSpc>
              <a:spcBef>
                <a:spcPts val="0"/>
              </a:spcBef>
              <a:spcAft>
                <a:spcPts val="0"/>
              </a:spcAft>
              <a:buClrTx/>
              <a:buSzTx/>
              <a:buFontTx/>
              <a:buNone/>
              <a:tabLst/>
              <a:defRPr/>
            </a:pPr>
            <a:r>
              <a:rPr lang="en-GB"/>
              <a:t>SAT </a:t>
            </a:r>
            <a:r>
              <a:rPr lang="en-GB">
                <a:sym typeface="Wingdings" panose="05000000000000000000" pitchFamily="2" charset="2"/>
              </a:rPr>
              <a:t> </a:t>
            </a:r>
            <a:r>
              <a:rPr lang="en-GB" sz="1200"/>
              <a:t>1:4 ± wash</a:t>
            </a:r>
          </a:p>
        </p:txBody>
      </p:sp>
      <p:sp>
        <p:nvSpPr>
          <p:cNvPr id="4" name="Slide Number Placeholder 3"/>
          <p:cNvSpPr>
            <a:spLocks noGrp="1"/>
          </p:cNvSpPr>
          <p:nvPr>
            <p:ph type="sldNum" sz="quarter" idx="5"/>
          </p:nvPr>
        </p:nvSpPr>
        <p:spPr/>
        <p:txBody>
          <a:bodyPr/>
          <a:lstStyle/>
          <a:p>
            <a:fld id="{90CD4D5C-70D2-3A42-95BF-F06557981D0B}" type="slidenum">
              <a:rPr lang="en-US" smtClean="0"/>
              <a:t>9</a:t>
            </a:fld>
            <a:endParaRPr lang="en-US"/>
          </a:p>
        </p:txBody>
      </p:sp>
    </p:spTree>
    <p:extLst>
      <p:ext uri="{BB962C8B-B14F-4D97-AF65-F5344CB8AC3E}">
        <p14:creationId xmlns:p14="http://schemas.microsoft.com/office/powerpoint/2010/main" val="1117651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719C3-11AF-6F41-58B6-37C673CC49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2B2F66-AC5C-FA54-5A55-D2C509E3AD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4F96D0-2AD3-073E-4F91-B3169C8F8A78}"/>
              </a:ext>
            </a:extLst>
          </p:cNvPr>
          <p:cNvSpPr>
            <a:spLocks noGrp="1"/>
          </p:cNvSpPr>
          <p:nvPr>
            <p:ph type="body" idx="1"/>
          </p:nvPr>
        </p:nvSpPr>
        <p:spPr/>
        <p:txBody>
          <a:bodyPr/>
          <a:lstStyle/>
          <a:p>
            <a:pPr marL="0" indent="0">
              <a:buFont typeface="Arial" panose="020B0604020202020204" pitchFamily="34" charset="0"/>
              <a:buNone/>
            </a:pPr>
            <a:r>
              <a:rPr lang="it-IT" b="1"/>
              <a:t>Alice</a:t>
            </a:r>
          </a:p>
          <a:p>
            <a:pPr marL="0" indent="0">
              <a:buFont typeface="Arial" panose="020B0604020202020204" pitchFamily="34" charset="0"/>
              <a:buNone/>
            </a:pPr>
            <a:endParaRPr lang="it-IT" b="1"/>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a:solidFill>
                  <a:schemeClr val="tx1"/>
                </a:solidFill>
                <a:effectLst/>
                <a:latin typeface="+mn-lt"/>
                <a:ea typeface="+mn-ea"/>
                <a:cs typeface="+mn-cs"/>
              </a:rPr>
              <a:t>Another important point to highlight is that a 2020 JVIM paper showed that the traditional saline agglutination test with 1:1 or 1:4 dilution produces too many false positives, </a:t>
            </a:r>
          </a:p>
          <a:p>
            <a:pPr marL="0" indent="0">
              <a:buFont typeface="Arial" panose="020B0604020202020204" pitchFamily="34" charset="0"/>
              <a:buNone/>
            </a:pPr>
            <a:endParaRPr lang="it-IT" b="1"/>
          </a:p>
          <a:p>
            <a:endParaRPr lang="en-GB"/>
          </a:p>
        </p:txBody>
      </p:sp>
      <p:sp>
        <p:nvSpPr>
          <p:cNvPr id="4" name="Slide Number Placeholder 3">
            <a:extLst>
              <a:ext uri="{FF2B5EF4-FFF2-40B4-BE49-F238E27FC236}">
                <a16:creationId xmlns:a16="http://schemas.microsoft.com/office/drawing/2014/main" id="{4E4CF412-6F7B-64D7-51EB-B46803529BE0}"/>
              </a:ext>
            </a:extLst>
          </p:cNvPr>
          <p:cNvSpPr>
            <a:spLocks noGrp="1"/>
          </p:cNvSpPr>
          <p:nvPr>
            <p:ph type="sldNum" sz="quarter" idx="5"/>
          </p:nvPr>
        </p:nvSpPr>
        <p:spPr/>
        <p:txBody>
          <a:bodyPr/>
          <a:lstStyle/>
          <a:p>
            <a:fld id="{90CD4D5C-70D2-3A42-95BF-F06557981D0B}" type="slidenum">
              <a:rPr lang="en-US" smtClean="0"/>
              <a:t>10</a:t>
            </a:fld>
            <a:endParaRPr lang="en-US"/>
          </a:p>
        </p:txBody>
      </p:sp>
    </p:spTree>
    <p:extLst>
      <p:ext uri="{BB962C8B-B14F-4D97-AF65-F5344CB8AC3E}">
        <p14:creationId xmlns:p14="http://schemas.microsoft.com/office/powerpoint/2010/main" val="914735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54D42-3FB8-0999-68B0-887AAAAC13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3752AE-76C7-7700-44F9-945AC68495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5FECE5-1DE9-48C3-EEF3-FB7E92DB0029}"/>
              </a:ext>
            </a:extLst>
          </p:cNvPr>
          <p:cNvSpPr>
            <a:spLocks noGrp="1"/>
          </p:cNvSpPr>
          <p:nvPr>
            <p:ph type="body" idx="1"/>
          </p:nvPr>
        </p:nvSpPr>
        <p:spPr/>
        <p:txBody>
          <a:bodyPr/>
          <a:lstStyle/>
          <a:p>
            <a:pPr marL="0" indent="0">
              <a:buFont typeface="Arial" panose="020B0604020202020204" pitchFamily="34" charset="0"/>
              <a:buNone/>
            </a:pPr>
            <a:r>
              <a:rPr lang="it-IT" b="1"/>
              <a:t>Alice</a:t>
            </a:r>
          </a:p>
          <a:p>
            <a:pPr marL="0" indent="0">
              <a:buFont typeface="Arial" panose="020B0604020202020204" pitchFamily="34" charset="0"/>
              <a:buNone/>
            </a:pPr>
            <a:endParaRPr lang="it-IT" b="1"/>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a:solidFill>
                  <a:schemeClr val="tx1"/>
                </a:solidFill>
                <a:effectLst/>
                <a:latin typeface="+mn-lt"/>
                <a:ea typeface="+mn-ea"/>
                <a:cs typeface="+mn-cs"/>
              </a:rPr>
              <a:t>And instead the authors recommended using a 1:49 dilution. This higher dilution offers the best specificity and diagnostic accuracy — as clearly shown in the table.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a:solidFill>
                  <a:schemeClr val="tx1"/>
                </a:solidFill>
                <a:effectLst/>
                <a:latin typeface="+mn-lt"/>
                <a:ea typeface="+mn-ea"/>
                <a:cs typeface="+mn-cs"/>
              </a:rPr>
              <a:t>Because the test produces very few false positives, this naturally reduces sensitivity to around 67%. For IMHA, though, this actually works in our favor. The last thing we want is to over‑diagnose IMHA, because a false positive can push us toward aggressive immunosuppression and completely shift the clinical plan in the wrong direction. The “harm” of a false positive is bigger than the harm of a false negative. So, having a highly specific test is exactly what we would like to have.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a:solidFill>
                <a:schemeClr val="tx1"/>
              </a:solidFill>
              <a:effectLst/>
              <a:latin typeface="+mn-lt"/>
              <a:ea typeface="+mn-ea"/>
              <a:cs typeface="+mn-cs"/>
            </a:endParaRPr>
          </a:p>
          <a:p>
            <a:pPr marL="0" indent="0">
              <a:buFont typeface="Arial" panose="020B0604020202020204" pitchFamily="34" charset="0"/>
              <a:buNone/>
            </a:pPr>
            <a:endParaRPr lang="it-IT" b="1"/>
          </a:p>
          <a:p>
            <a:endParaRPr lang="en-GB"/>
          </a:p>
        </p:txBody>
      </p:sp>
      <p:sp>
        <p:nvSpPr>
          <p:cNvPr id="4" name="Slide Number Placeholder 3">
            <a:extLst>
              <a:ext uri="{FF2B5EF4-FFF2-40B4-BE49-F238E27FC236}">
                <a16:creationId xmlns:a16="http://schemas.microsoft.com/office/drawing/2014/main" id="{B98BAEA7-686C-7B80-8F99-22492D7A2F40}"/>
              </a:ext>
            </a:extLst>
          </p:cNvPr>
          <p:cNvSpPr>
            <a:spLocks noGrp="1"/>
          </p:cNvSpPr>
          <p:nvPr>
            <p:ph type="sldNum" sz="quarter" idx="5"/>
          </p:nvPr>
        </p:nvSpPr>
        <p:spPr/>
        <p:txBody>
          <a:bodyPr/>
          <a:lstStyle/>
          <a:p>
            <a:fld id="{90CD4D5C-70D2-3A42-95BF-F06557981D0B}" type="slidenum">
              <a:rPr lang="en-US" smtClean="0"/>
              <a:t>11</a:t>
            </a:fld>
            <a:endParaRPr lang="en-US"/>
          </a:p>
        </p:txBody>
      </p:sp>
    </p:spTree>
    <p:extLst>
      <p:ext uri="{BB962C8B-B14F-4D97-AF65-F5344CB8AC3E}">
        <p14:creationId xmlns:p14="http://schemas.microsoft.com/office/powerpoint/2010/main" val="2523521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Buckets public domain image https://commons.wikimedia.org/wiki/File:Bucket_list_%2820054800529%29.jpg</a:t>
            </a:r>
          </a:p>
          <a:p>
            <a:endParaRPr lang="en-GB" dirty="0"/>
          </a:p>
          <a:p>
            <a:r>
              <a:rPr lang="en-GB" dirty="0"/>
              <a:t>RBC Images from previous </a:t>
            </a:r>
            <a:r>
              <a:rPr lang="en-GB" dirty="0" err="1"/>
              <a:t>Idexx</a:t>
            </a:r>
            <a:r>
              <a:rPr lang="en-GB" dirty="0"/>
              <a:t> presentation (LVC 2023)</a:t>
            </a:r>
          </a:p>
        </p:txBody>
      </p:sp>
      <p:sp>
        <p:nvSpPr>
          <p:cNvPr id="4" name="Slide Number Placeholder 3"/>
          <p:cNvSpPr>
            <a:spLocks noGrp="1"/>
          </p:cNvSpPr>
          <p:nvPr>
            <p:ph type="sldNum" sz="quarter" idx="5"/>
          </p:nvPr>
        </p:nvSpPr>
        <p:spPr/>
        <p:txBody>
          <a:bodyPr/>
          <a:lstStyle/>
          <a:p>
            <a:fld id="{90CD4D5C-70D2-3A42-95BF-F06557981D0B}" type="slidenum">
              <a:rPr lang="en-US" smtClean="0"/>
              <a:t>12</a:t>
            </a:fld>
            <a:endParaRPr lang="en-US"/>
          </a:p>
        </p:txBody>
      </p:sp>
    </p:spTree>
    <p:extLst>
      <p:ext uri="{BB962C8B-B14F-4D97-AF65-F5344CB8AC3E}">
        <p14:creationId xmlns:p14="http://schemas.microsoft.com/office/powerpoint/2010/main" val="4174655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Alice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fontAlgn="t"/>
            <a:r>
              <a:rPr lang="en-US" sz="1200" b="0" i="0" kern="1200">
                <a:solidFill>
                  <a:schemeClr val="tx1"/>
                </a:solidFill>
                <a:effectLst/>
                <a:latin typeface="+mn-lt"/>
                <a:ea typeface="+mn-ea"/>
                <a:cs typeface="+mn-cs"/>
              </a:rPr>
              <a:t>This is exactly where </a:t>
            </a:r>
            <a:r>
              <a:rPr lang="en-US" sz="1200" b="0" i="0" kern="1200" err="1">
                <a:solidFill>
                  <a:schemeClr val="tx1"/>
                </a:solidFill>
                <a:effectLst/>
                <a:latin typeface="+mn-lt"/>
                <a:ea typeface="+mn-ea"/>
                <a:cs typeface="+mn-cs"/>
              </a:rPr>
              <a:t>inVue</a:t>
            </a:r>
            <a:r>
              <a:rPr lang="en-US" sz="1200" b="0" i="0" kern="1200">
                <a:solidFill>
                  <a:schemeClr val="tx1"/>
                </a:solidFill>
                <a:effectLst/>
                <a:latin typeface="+mn-lt"/>
                <a:ea typeface="+mn-ea"/>
                <a:cs typeface="+mn-cs"/>
              </a:rPr>
              <a:t> Dx makes a difference.</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Because the system analyses samples at higher dilution—1:85—red blood cells are well dispersed. At this level of separation, rouleaux naturally disappear, so any cells that still appear clustered truly represent agglutination rather than an artifact.</a:t>
            </a:r>
          </a:p>
          <a:p>
            <a:pPr fontAlgn="t"/>
            <a:r>
              <a:rPr lang="en-US" sz="1200" b="0" i="0" kern="1200">
                <a:solidFill>
                  <a:schemeClr val="tx1"/>
                </a:solidFill>
                <a:effectLst/>
                <a:latin typeface="+mn-lt"/>
                <a:ea typeface="+mn-ea"/>
                <a:cs typeface="+mn-cs"/>
              </a:rPr>
              <a:t>The image clarity and overall specificity are excellent. It gives us real confidence that what we’re seeing is accurate.</a:t>
            </a:r>
          </a:p>
          <a:p>
            <a:pPr fontAlgn="t"/>
            <a:r>
              <a:rPr lang="en-US" sz="1200" b="0" i="0" kern="1200">
                <a:solidFill>
                  <a:schemeClr val="tx1"/>
                </a:solidFill>
                <a:effectLst/>
                <a:latin typeface="+mn-lt"/>
                <a:ea typeface="+mn-ea"/>
                <a:cs typeface="+mn-cs"/>
              </a:rPr>
              <a:t>By contrast, many practices still rely on a SAT with a dilution of 1:1 or 1:4, and that’s where we sometimes hear feedback like, “we saw agglutination,” but not when using </a:t>
            </a:r>
            <a:r>
              <a:rPr lang="en-US" sz="1200" b="0" i="0" kern="1200" err="1">
                <a:solidFill>
                  <a:schemeClr val="tx1"/>
                </a:solidFill>
                <a:effectLst/>
                <a:latin typeface="+mn-lt"/>
                <a:ea typeface="+mn-ea"/>
                <a:cs typeface="+mn-cs"/>
              </a:rPr>
              <a:t>inVue</a:t>
            </a:r>
            <a:r>
              <a:rPr lang="en-US" sz="1200" b="0" i="0" kern="1200">
                <a:solidFill>
                  <a:schemeClr val="tx1"/>
                </a:solidFill>
                <a:effectLst/>
                <a:latin typeface="+mn-lt"/>
                <a:ea typeface="+mn-ea"/>
                <a:cs typeface="+mn-cs"/>
              </a:rPr>
              <a:t>. It’s important to remember that a 1:1 or 1:4 SAT has a low specificity. At that dilution, rouleaux can very easily be mistaken for true agglutination, and even experienced clinical pathologists can find it difficult to distinguish between the two. And now, back to Emma, who will guide us through the </a:t>
            </a:r>
            <a:r>
              <a:rPr lang="en-US" sz="1200" b="0" i="0" kern="1200" err="1">
                <a:solidFill>
                  <a:schemeClr val="tx1"/>
                </a:solidFill>
                <a:effectLst/>
                <a:latin typeface="+mn-lt"/>
                <a:ea typeface="+mn-ea"/>
                <a:cs typeface="+mn-cs"/>
              </a:rPr>
              <a:t>inVue</a:t>
            </a:r>
            <a:r>
              <a:rPr lang="en-US" sz="1200" b="0" i="0" kern="1200">
                <a:solidFill>
                  <a:schemeClr val="tx1"/>
                </a:solidFill>
                <a:effectLst/>
                <a:latin typeface="+mn-lt"/>
                <a:ea typeface="+mn-ea"/>
                <a:cs typeface="+mn-cs"/>
              </a:rPr>
              <a:t> images of this case.</a:t>
            </a: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So it’s quite possible that some of the “positive” 1:4 results are actually rouleaux rather than genuine agglutination.</a:t>
            </a:r>
          </a:p>
          <a:p>
            <a:pPr fontAlgn="t"/>
            <a:endParaRPr lang="en-US" sz="1200" b="0" i="0" kern="1200">
              <a:solidFill>
                <a:schemeClr val="tx1"/>
              </a:solidFill>
              <a:effectLst/>
              <a:latin typeface="+mn-lt"/>
              <a:ea typeface="+mn-ea"/>
              <a:cs typeface="+mn-cs"/>
            </a:endParaRPr>
          </a:p>
          <a:p>
            <a:r>
              <a:rPr lang="en-US"/>
              <a:t> </a:t>
            </a:r>
          </a:p>
        </p:txBody>
      </p:sp>
      <p:sp>
        <p:nvSpPr>
          <p:cNvPr id="4" name="Slide Number Placeholder 3"/>
          <p:cNvSpPr>
            <a:spLocks noGrp="1"/>
          </p:cNvSpPr>
          <p:nvPr>
            <p:ph type="sldNum" sz="quarter" idx="5"/>
          </p:nvPr>
        </p:nvSpPr>
        <p:spPr/>
        <p:txBody>
          <a:bodyPr/>
          <a:lstStyle/>
          <a:p>
            <a:fld id="{44273A38-57F1-D54D-8180-9E224FB1E5C0}" type="slidenum">
              <a:rPr lang="en-US" smtClean="0"/>
              <a:t>13</a:t>
            </a:fld>
            <a:endParaRPr lang="en-US"/>
          </a:p>
        </p:txBody>
      </p:sp>
    </p:spTree>
    <p:extLst>
      <p:ext uri="{BB962C8B-B14F-4D97-AF65-F5344CB8AC3E}">
        <p14:creationId xmlns:p14="http://schemas.microsoft.com/office/powerpoint/2010/main" val="3976762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B22B4-3145-3E8C-18F8-17B03CF594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941BD0-C033-D475-1681-347728116B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1A1886-0260-F943-8544-E75AFD458186}"/>
              </a:ext>
            </a:extLst>
          </p:cNvPr>
          <p:cNvSpPr>
            <a:spLocks noGrp="1"/>
          </p:cNvSpPr>
          <p:nvPr>
            <p:ph type="body" idx="1"/>
          </p:nvPr>
        </p:nvSpPr>
        <p:spPr/>
        <p:txBody>
          <a:bodyPr/>
          <a:lstStyle/>
          <a:p>
            <a:r>
              <a:rPr lang="en-US" b="1"/>
              <a:t>Emma</a:t>
            </a:r>
          </a:p>
          <a:p>
            <a:endParaRPr lang="en-US" b="1"/>
          </a:p>
          <a:p>
            <a:r>
              <a:rPr lang="en-US"/>
              <a:t>Here are some behind-the-scenes images. This is a brightfield image in shades of gray, where you can clearly see the biconcave red blood cells with their central pallor. Notice the highlighted features:</a:t>
            </a:r>
          </a:p>
        </p:txBody>
      </p:sp>
      <p:sp>
        <p:nvSpPr>
          <p:cNvPr id="4" name="Slide Number Placeholder 3">
            <a:extLst>
              <a:ext uri="{FF2B5EF4-FFF2-40B4-BE49-F238E27FC236}">
                <a16:creationId xmlns:a16="http://schemas.microsoft.com/office/drawing/2014/main" id="{9FBB3859-8E6C-9DF9-95B7-7EBA4E589C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D36F58-B31B-AA42-A093-43B3CA5B737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5052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01668-721F-6566-93EC-B9349830D4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534221-EF94-A91B-5E45-37111987B7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AD0E42-EE8D-F9EB-086A-D1AFF4159301}"/>
              </a:ext>
            </a:extLst>
          </p:cNvPr>
          <p:cNvSpPr>
            <a:spLocks noGrp="1"/>
          </p:cNvSpPr>
          <p:nvPr>
            <p:ph type="body" idx="1"/>
          </p:nvPr>
        </p:nvSpPr>
        <p:spPr/>
        <p:txBody>
          <a:bodyPr/>
          <a:lstStyle/>
          <a:p>
            <a:r>
              <a:rPr lang="en-US" b="1"/>
              <a:t>Emma</a:t>
            </a:r>
          </a:p>
          <a:p>
            <a:endParaRPr lang="en-US" b="1"/>
          </a:p>
          <a:p>
            <a:r>
              <a:rPr lang="en-US"/>
              <a:t>This is the composite image showing red blood cells along with cells that have green nuclei. These nuclei can appear in different </a:t>
            </a:r>
            <a:r>
              <a:rPr lang="en-US" err="1"/>
              <a:t>colours</a:t>
            </a:r>
            <a:r>
              <a:rPr lang="en-US"/>
              <a:t> (blue or green) as we can play with the settings behind the scenes.</a:t>
            </a:r>
          </a:p>
          <a:p>
            <a:endParaRPr lang="en-US"/>
          </a:p>
        </p:txBody>
      </p:sp>
      <p:sp>
        <p:nvSpPr>
          <p:cNvPr id="4" name="Slide Number Placeholder 3">
            <a:extLst>
              <a:ext uri="{FF2B5EF4-FFF2-40B4-BE49-F238E27FC236}">
                <a16:creationId xmlns:a16="http://schemas.microsoft.com/office/drawing/2014/main" id="{D6736F7F-04EE-86ED-FA3B-9C985EA3EF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D36F58-B31B-AA42-A093-43B3CA5B737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49558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Belle, </a:t>
            </a:r>
            <a:r>
              <a:rPr lang="en-GB" dirty="0" err="1"/>
              <a:t>poikiocytosis</a:t>
            </a:r>
            <a:r>
              <a:rPr lang="en-GB" dirty="0"/>
              <a:t> Belle Brant 285386</a:t>
            </a:r>
          </a:p>
        </p:txBody>
      </p:sp>
      <p:sp>
        <p:nvSpPr>
          <p:cNvPr id="4" name="Slide Number Placeholder 3"/>
          <p:cNvSpPr>
            <a:spLocks noGrp="1"/>
          </p:cNvSpPr>
          <p:nvPr>
            <p:ph type="sldNum" sz="quarter" idx="5"/>
          </p:nvPr>
        </p:nvSpPr>
        <p:spPr/>
        <p:txBody>
          <a:bodyPr/>
          <a:lstStyle/>
          <a:p>
            <a:fld id="{C420816A-C31D-42D6-9C66-E5B122980633}" type="slidenum">
              <a:rPr lang="en-GB" smtClean="0"/>
              <a:t>16</a:t>
            </a:fld>
            <a:endParaRPr lang="en-GB"/>
          </a:p>
        </p:txBody>
      </p:sp>
    </p:spTree>
    <p:extLst>
      <p:ext uri="{BB962C8B-B14F-4D97-AF65-F5344CB8AC3E}">
        <p14:creationId xmlns:p14="http://schemas.microsoft.com/office/powerpoint/2010/main" val="3417272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2CA0B-0A6C-7905-4C17-E0F5C2E198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41DCD4-9C86-33D8-11BC-D3E1585588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FD14B5-3914-08D5-6C29-713EF35DDC34}"/>
              </a:ext>
            </a:extLst>
          </p:cNvPr>
          <p:cNvSpPr>
            <a:spLocks noGrp="1"/>
          </p:cNvSpPr>
          <p:nvPr>
            <p:ph type="body" idx="1"/>
          </p:nvPr>
        </p:nvSpPr>
        <p:spPr/>
        <p:txBody>
          <a:bodyPr/>
          <a:lstStyle/>
          <a:p>
            <a:r>
              <a:rPr lang="en-US" b="1"/>
              <a:t>Emma</a:t>
            </a:r>
          </a:p>
          <a:p>
            <a:endParaRPr lang="en-US"/>
          </a:p>
          <a:p>
            <a:endParaRPr lang="en-US"/>
          </a:p>
        </p:txBody>
      </p:sp>
      <p:sp>
        <p:nvSpPr>
          <p:cNvPr id="4" name="Slide Number Placeholder 3">
            <a:extLst>
              <a:ext uri="{FF2B5EF4-FFF2-40B4-BE49-F238E27FC236}">
                <a16:creationId xmlns:a16="http://schemas.microsoft.com/office/drawing/2014/main" id="{C8F82CDA-DC4B-D78C-5084-BBA416E76CE9}"/>
              </a:ext>
            </a:extLst>
          </p:cNvPr>
          <p:cNvSpPr>
            <a:spLocks noGrp="1"/>
          </p:cNvSpPr>
          <p:nvPr>
            <p:ph type="sldNum" sz="quarter" idx="5"/>
          </p:nvPr>
        </p:nvSpPr>
        <p:spPr/>
        <p:txBody>
          <a:bodyPr/>
          <a:lstStyle/>
          <a:p>
            <a:fld id="{44273A38-57F1-D54D-8180-9E224FB1E5C0}" type="slidenum">
              <a:rPr lang="en-US" smtClean="0"/>
              <a:t>18</a:t>
            </a:fld>
            <a:endParaRPr lang="en-US"/>
          </a:p>
        </p:txBody>
      </p:sp>
    </p:spTree>
    <p:extLst>
      <p:ext uri="{BB962C8B-B14F-4D97-AF65-F5344CB8AC3E}">
        <p14:creationId xmlns:p14="http://schemas.microsoft.com/office/powerpoint/2010/main" val="37906615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A834236A-C9F0-436F-ACF6-0D4B12061D9C</a:t>
            </a:r>
          </a:p>
        </p:txBody>
      </p:sp>
      <p:sp>
        <p:nvSpPr>
          <p:cNvPr id="4" name="Slide Number Placeholder 3"/>
          <p:cNvSpPr>
            <a:spLocks noGrp="1"/>
          </p:cNvSpPr>
          <p:nvPr>
            <p:ph type="sldNum" sz="quarter" idx="5"/>
          </p:nvPr>
        </p:nvSpPr>
        <p:spPr/>
        <p:txBody>
          <a:bodyPr/>
          <a:lstStyle/>
          <a:p>
            <a:fld id="{C420816A-C31D-42D6-9C66-E5B122980633}" type="slidenum">
              <a:rPr lang="en-GB" smtClean="0"/>
              <a:t>22</a:t>
            </a:fld>
            <a:endParaRPr lang="en-GB"/>
          </a:p>
        </p:txBody>
      </p:sp>
    </p:spTree>
    <p:extLst>
      <p:ext uri="{BB962C8B-B14F-4D97-AF65-F5344CB8AC3E}">
        <p14:creationId xmlns:p14="http://schemas.microsoft.com/office/powerpoint/2010/main" val="1795153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E6BCE-8C1F-06D2-9D43-744B6FF468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312E19-8819-5E19-3C33-26CD3469A9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21F325-13B1-7C4A-F123-39DE718830A1}"/>
              </a:ext>
            </a:extLst>
          </p:cNvPr>
          <p:cNvSpPr>
            <a:spLocks noGrp="1"/>
          </p:cNvSpPr>
          <p:nvPr>
            <p:ph type="body" idx="1"/>
          </p:nvPr>
        </p:nvSpPr>
        <p:spPr/>
        <p:txBody>
          <a:bodyPr/>
          <a:lstStyle/>
          <a:p>
            <a:r>
              <a:rPr lang="en-US" b="1" dirty="0"/>
              <a:t>Penny Polito 159381</a:t>
            </a:r>
          </a:p>
          <a:p>
            <a:endParaRPr lang="en-US" b="1" dirty="0"/>
          </a:p>
          <a:p>
            <a:pPr fontAlgn="t"/>
            <a:r>
              <a:rPr lang="en-US" sz="1200" b="0" i="0" kern="1200" dirty="0">
                <a:solidFill>
                  <a:schemeClr val="tx1"/>
                </a:solidFill>
                <a:effectLst/>
                <a:latin typeface="+mn-lt"/>
                <a:ea typeface="+mn-ea"/>
                <a:cs typeface="+mn-cs"/>
              </a:rPr>
              <a:t>And next case is…Penny, a 10‑year‑old female spayed DSH cat that came in for routine pre‑</a:t>
            </a:r>
            <a:r>
              <a:rPr lang="en-US" sz="1200" b="0" i="0" kern="1200" dirty="0" err="1">
                <a:solidFill>
                  <a:schemeClr val="tx1"/>
                </a:solidFill>
                <a:effectLst/>
                <a:latin typeface="+mn-lt"/>
                <a:ea typeface="+mn-ea"/>
                <a:cs typeface="+mn-cs"/>
              </a:rPr>
              <a:t>anaesthetic</a:t>
            </a:r>
            <a:r>
              <a:rPr lang="en-US" sz="1200" b="0" i="0" kern="1200" dirty="0">
                <a:solidFill>
                  <a:schemeClr val="tx1"/>
                </a:solidFill>
                <a:effectLst/>
                <a:latin typeface="+mn-lt"/>
                <a:ea typeface="+mn-ea"/>
                <a:cs typeface="+mn-cs"/>
              </a:rPr>
              <a:t> blood ahead of a dental procedure. Clinically she appeared completely normal, and her biochemistry results were all within reference intervals. And she was NOT </a:t>
            </a:r>
            <a:r>
              <a:rPr lang="en-US" sz="1200" b="0" i="0" kern="1200" dirty="0" err="1">
                <a:solidFill>
                  <a:schemeClr val="tx1"/>
                </a:solidFill>
                <a:effectLst/>
                <a:latin typeface="+mn-lt"/>
                <a:ea typeface="+mn-ea"/>
                <a:cs typeface="+mn-cs"/>
              </a:rPr>
              <a:t>anaemic</a:t>
            </a:r>
            <a:r>
              <a:rPr lang="en-US" sz="1200" b="0" i="0" kern="1200" dirty="0">
                <a:solidFill>
                  <a:schemeClr val="tx1"/>
                </a:solidFill>
                <a:effectLst/>
                <a:latin typeface="+mn-lt"/>
                <a:ea typeface="+mn-ea"/>
                <a:cs typeface="+mn-cs"/>
              </a:rPr>
              <a:t>.</a:t>
            </a:r>
          </a:p>
          <a:p>
            <a:pPr fontAlgn="t"/>
            <a:r>
              <a:rPr lang="en-US" sz="1200" b="0" i="0" kern="1200" dirty="0">
                <a:solidFill>
                  <a:schemeClr val="tx1"/>
                </a:solidFill>
                <a:effectLst/>
                <a:latin typeface="+mn-lt"/>
                <a:ea typeface="+mn-ea"/>
                <a:cs typeface="+mn-cs"/>
              </a:rPr>
              <a:t>On the </a:t>
            </a:r>
            <a:r>
              <a:rPr lang="en-US" sz="1200" b="0" i="0" kern="1200" dirty="0" err="1">
                <a:solidFill>
                  <a:schemeClr val="tx1"/>
                </a:solidFill>
                <a:effectLst/>
                <a:latin typeface="+mn-lt"/>
                <a:ea typeface="+mn-ea"/>
                <a:cs typeface="+mn-cs"/>
              </a:rPr>
              <a:t>ProCyte</a:t>
            </a:r>
            <a:r>
              <a:rPr lang="en-US" sz="1200" b="0" i="0" kern="1200" dirty="0">
                <a:solidFill>
                  <a:schemeClr val="tx1"/>
                </a:solidFill>
                <a:effectLst/>
                <a:latin typeface="+mn-lt"/>
                <a:ea typeface="+mn-ea"/>
                <a:cs typeface="+mn-cs"/>
              </a:rPr>
              <a:t> Dx, both the total and differential WBC counts were qualified, and the dot plot looked distinctly abnormal — showing a bulging extension of the neutrophil and lymphocytes clouds and poor separation between the 2. The </a:t>
            </a:r>
            <a:r>
              <a:rPr lang="en-US" sz="1200" b="0" i="0" kern="1200" dirty="0" err="1">
                <a:solidFill>
                  <a:schemeClr val="tx1"/>
                </a:solidFill>
                <a:effectLst/>
                <a:latin typeface="+mn-lt"/>
                <a:ea typeface="+mn-ea"/>
                <a:cs typeface="+mn-cs"/>
              </a:rPr>
              <a:t>analyser</a:t>
            </a:r>
            <a:r>
              <a:rPr lang="en-US" sz="1200" b="0" i="0" kern="1200" dirty="0">
                <a:solidFill>
                  <a:schemeClr val="tx1"/>
                </a:solidFill>
                <a:effectLst/>
                <a:latin typeface="+mn-lt"/>
                <a:ea typeface="+mn-ea"/>
                <a:cs typeface="+mn-cs"/>
              </a:rPr>
              <a:t> also flagged the presence of NRBCs.</a:t>
            </a:r>
          </a:p>
          <a:p>
            <a:endParaRPr lang="en-GB" dirty="0"/>
          </a:p>
        </p:txBody>
      </p:sp>
      <p:sp>
        <p:nvSpPr>
          <p:cNvPr id="4" name="Slide Number Placeholder 3">
            <a:extLst>
              <a:ext uri="{FF2B5EF4-FFF2-40B4-BE49-F238E27FC236}">
                <a16:creationId xmlns:a16="http://schemas.microsoft.com/office/drawing/2014/main" id="{94CB5392-774C-686F-8FD3-F360ABF143D4}"/>
              </a:ext>
            </a:extLst>
          </p:cNvPr>
          <p:cNvSpPr>
            <a:spLocks noGrp="1"/>
          </p:cNvSpPr>
          <p:nvPr>
            <p:ph type="sldNum" sz="quarter" idx="5"/>
          </p:nvPr>
        </p:nvSpPr>
        <p:spPr/>
        <p:txBody>
          <a:bodyPr/>
          <a:lstStyle/>
          <a:p>
            <a:fld id="{90CD4D5C-70D2-3A42-95BF-F06557981D0B}" type="slidenum">
              <a:rPr lang="en-US" smtClean="0"/>
              <a:t>26</a:t>
            </a:fld>
            <a:endParaRPr lang="en-US"/>
          </a:p>
        </p:txBody>
      </p:sp>
    </p:spTree>
    <p:extLst>
      <p:ext uri="{BB962C8B-B14F-4D97-AF65-F5344CB8AC3E}">
        <p14:creationId xmlns:p14="http://schemas.microsoft.com/office/powerpoint/2010/main" val="1242352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4FFA9-727D-4ACA-A9A5-F7CE5BA220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B2A66F-3E19-0D99-C989-5D21941146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DE7B7D-7DCF-D83B-F0F5-4020D2E4109B}"/>
              </a:ext>
            </a:extLst>
          </p:cNvPr>
          <p:cNvSpPr>
            <a:spLocks noGrp="1"/>
          </p:cNvSpPr>
          <p:nvPr>
            <p:ph type="body" idx="1"/>
          </p:nvPr>
        </p:nvSpPr>
        <p:spPr/>
        <p:txBody>
          <a:bodyPr/>
          <a:lstStyle/>
          <a:p>
            <a:r>
              <a:rPr lang="en-US" b="1" dirty="0"/>
              <a:t>Alice</a:t>
            </a:r>
          </a:p>
          <a:p>
            <a:endParaRPr lang="en-US" b="1" dirty="0"/>
          </a:p>
          <a:p>
            <a:pPr fontAlgn="t"/>
            <a:r>
              <a:rPr lang="en-US" sz="1200" b="0" i="0" kern="1200" dirty="0" err="1">
                <a:solidFill>
                  <a:schemeClr val="tx1"/>
                </a:solidFill>
                <a:effectLst/>
                <a:latin typeface="+mn-lt"/>
                <a:ea typeface="+mn-ea"/>
                <a:cs typeface="+mn-cs"/>
              </a:rPr>
              <a:t>inVue</a:t>
            </a:r>
            <a:r>
              <a:rPr lang="en-US" sz="1200" b="0" i="0" kern="1200" dirty="0">
                <a:solidFill>
                  <a:schemeClr val="tx1"/>
                </a:solidFill>
                <a:effectLst/>
                <a:latin typeface="+mn-lt"/>
                <a:ea typeface="+mn-ea"/>
                <a:cs typeface="+mn-cs"/>
              </a:rPr>
              <a:t> Dx helped clarify the picture by estimating the number of nucleated red blood cells. Once the NRBCs were accounted for, </a:t>
            </a:r>
            <a:r>
              <a:rPr lang="en-US" sz="1200" b="0" i="0" kern="1200" dirty="0" err="1">
                <a:solidFill>
                  <a:schemeClr val="tx1"/>
                </a:solidFill>
                <a:effectLst/>
                <a:latin typeface="+mn-lt"/>
                <a:ea typeface="+mn-ea"/>
                <a:cs typeface="+mn-cs"/>
              </a:rPr>
              <a:t>inVue</a:t>
            </a:r>
            <a:r>
              <a:rPr lang="en-US" sz="1200" b="0" i="0" kern="1200" dirty="0">
                <a:solidFill>
                  <a:schemeClr val="tx1"/>
                </a:solidFill>
                <a:effectLst/>
                <a:latin typeface="+mn-lt"/>
                <a:ea typeface="+mn-ea"/>
                <a:cs typeface="+mn-cs"/>
              </a:rPr>
              <a:t> Dx automatically recalculated both the total and differential WBC counts.</a:t>
            </a:r>
            <a:endParaRPr lang="en-US" sz="1200" b="0" i="0" kern="1200" dirty="0">
              <a:solidFill>
                <a:schemeClr val="tx1"/>
              </a:solidFill>
              <a:effectLst/>
              <a:latin typeface="+mn-lt"/>
              <a:ea typeface="Calibri"/>
              <a:cs typeface="Calibri"/>
            </a:endParaRPr>
          </a:p>
          <a:p>
            <a:pPr fontAlgn="t"/>
            <a:r>
              <a:rPr lang="en-US" sz="1200" b="0" i="0" kern="1200" dirty="0">
                <a:solidFill>
                  <a:schemeClr val="tx1"/>
                </a:solidFill>
                <a:effectLst/>
                <a:latin typeface="+mn-lt"/>
                <a:ea typeface="+mn-ea"/>
                <a:cs typeface="+mn-cs"/>
              </a:rPr>
              <a:t>After this recalculation, the dot plot finally made sense: the abnormalities were most likely attributable to the high number of NRBCs. Crucially, the cat did not have neutrophilia or monocytosis — every WBC population fell comfortably within normal limits once the NRBC correction was applied.</a:t>
            </a:r>
            <a:endParaRPr lang="en-US" sz="1200" b="0" i="0" kern="1200" dirty="0">
              <a:solidFill>
                <a:schemeClr val="tx1"/>
              </a:solidFill>
              <a:effectLst/>
              <a:latin typeface="+mn-lt"/>
              <a:ea typeface="Calibri"/>
              <a:cs typeface="Calibri"/>
            </a:endParaRPr>
          </a:p>
          <a:p>
            <a:pPr fontAlgn="t"/>
            <a:r>
              <a:rPr lang="en-US" sz="1200" b="0" i="0" kern="1200" dirty="0">
                <a:solidFill>
                  <a:schemeClr val="tx1"/>
                </a:solidFill>
                <a:effectLst/>
                <a:latin typeface="+mn-lt"/>
                <a:ea typeface="+mn-ea"/>
                <a:cs typeface="+mn-cs"/>
              </a:rPr>
              <a:t>Because this cat had never had bloodwork done before, we had no baseline values for comparison, so it was impossible to know how long these changes had been present for.</a:t>
            </a:r>
          </a:p>
          <a:p>
            <a:pPr fontAlgn="t"/>
            <a:r>
              <a:rPr lang="en-US" sz="1200" b="0" i="0" kern="1200" dirty="0">
                <a:solidFill>
                  <a:schemeClr val="tx1"/>
                </a:solidFill>
                <a:effectLst/>
                <a:latin typeface="+mn-lt"/>
                <a:ea typeface="+mn-ea"/>
                <a:cs typeface="+mn-cs"/>
              </a:rPr>
              <a:t>And with that, I’ll hand over to Emma…</a:t>
            </a:r>
            <a:endParaRPr lang="en-US" sz="1200" b="0" i="0" kern="1200" dirty="0">
              <a:solidFill>
                <a:schemeClr val="tx1"/>
              </a:solidFill>
              <a:effectLst/>
              <a:latin typeface="+mn-lt"/>
              <a:ea typeface="Calibri"/>
              <a:cs typeface="Calibri"/>
            </a:endParaRPr>
          </a:p>
          <a:p>
            <a:r>
              <a:rPr lang="en-US" b="1" dirty="0">
                <a:ea typeface="Calibri"/>
                <a:cs typeface="Calibri"/>
              </a:rPr>
              <a:t>Emma</a:t>
            </a:r>
            <a:r>
              <a:rPr lang="en-US" dirty="0">
                <a:ea typeface="Calibri"/>
                <a:cs typeface="Calibri"/>
              </a:rPr>
              <a:t>- what should be noted here is that the </a:t>
            </a:r>
            <a:r>
              <a:rPr lang="en-US" dirty="0" err="1">
                <a:ea typeface="Calibri"/>
                <a:cs typeface="Calibri"/>
              </a:rPr>
              <a:t>PCDx</a:t>
            </a:r>
            <a:r>
              <a:rPr lang="en-US" dirty="0">
                <a:ea typeface="Calibri"/>
                <a:cs typeface="Calibri"/>
              </a:rPr>
              <a:t> classified these nucleated red cells as it would a nucleated cell, the WBC count is performed after lysis of the red cells, any red cells that remain due to presence of nuclei will be counted as white cells, most available </a:t>
            </a:r>
            <a:r>
              <a:rPr lang="en-US" dirty="0" err="1">
                <a:ea typeface="Calibri"/>
                <a:cs typeface="Calibri"/>
              </a:rPr>
              <a:t>haematology</a:t>
            </a:r>
            <a:r>
              <a:rPr lang="en-US" dirty="0">
                <a:ea typeface="Calibri"/>
                <a:cs typeface="Calibri"/>
              </a:rPr>
              <a:t> </a:t>
            </a:r>
            <a:r>
              <a:rPr lang="en-US" dirty="0" err="1">
                <a:ea typeface="Calibri"/>
                <a:cs typeface="Calibri"/>
              </a:rPr>
              <a:t>analysers</a:t>
            </a:r>
            <a:r>
              <a:rPr lang="en-US" dirty="0">
                <a:ea typeface="Calibri"/>
                <a:cs typeface="Calibri"/>
              </a:rPr>
              <a:t> would have performed in the same why as the </a:t>
            </a:r>
            <a:r>
              <a:rPr lang="en-US" dirty="0" err="1">
                <a:ea typeface="Calibri"/>
                <a:cs typeface="Calibri"/>
              </a:rPr>
              <a:t>PCDx</a:t>
            </a:r>
            <a:r>
              <a:rPr lang="en-US" dirty="0">
                <a:ea typeface="Calibri"/>
                <a:cs typeface="Calibri"/>
              </a:rPr>
              <a:t> here</a:t>
            </a:r>
            <a:endParaRPr lang="en-US" sz="1200" kern="1200" dirty="0">
              <a:solidFill>
                <a:schemeClr val="tx1"/>
              </a:solidFill>
              <a:effectLst/>
              <a:latin typeface="+mn-lt"/>
              <a:ea typeface="Calibri"/>
              <a:cs typeface="Calibri"/>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05E2783F-01A9-9D2C-8967-9E39A7FBCE4B}"/>
              </a:ext>
            </a:extLst>
          </p:cNvPr>
          <p:cNvSpPr>
            <a:spLocks noGrp="1"/>
          </p:cNvSpPr>
          <p:nvPr>
            <p:ph type="sldNum" sz="quarter" idx="5"/>
          </p:nvPr>
        </p:nvSpPr>
        <p:spPr/>
        <p:txBody>
          <a:bodyPr/>
          <a:lstStyle/>
          <a:p>
            <a:fld id="{90CD4D5C-70D2-3A42-95BF-F06557981D0B}" type="slidenum">
              <a:rPr lang="en-US" smtClean="0"/>
              <a:t>27</a:t>
            </a:fld>
            <a:endParaRPr lang="en-US"/>
          </a:p>
        </p:txBody>
      </p:sp>
    </p:spTree>
    <p:extLst>
      <p:ext uri="{BB962C8B-B14F-4D97-AF65-F5344CB8AC3E}">
        <p14:creationId xmlns:p14="http://schemas.microsoft.com/office/powerpoint/2010/main" val="21048038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5F9FA-CBF9-8D2A-B589-0CF59B9146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BF7F6A-10B7-BDC2-710B-F734FF54D3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E7DF23-2478-8B83-7A87-BACD761621BB}"/>
              </a:ext>
            </a:extLst>
          </p:cNvPr>
          <p:cNvSpPr>
            <a:spLocks noGrp="1"/>
          </p:cNvSpPr>
          <p:nvPr>
            <p:ph type="body" idx="1"/>
          </p:nvPr>
        </p:nvSpPr>
        <p:spPr/>
        <p:txBody>
          <a:bodyPr/>
          <a:lstStyle/>
          <a:p>
            <a:r>
              <a:rPr lang="en-US" b="1"/>
              <a:t>Emma</a:t>
            </a:r>
          </a:p>
          <a:p>
            <a:endParaRPr lang="en-GB" sz="1200" b="1" kern="1200">
              <a:solidFill>
                <a:schemeClr val="tx1"/>
              </a:solidFill>
              <a:effectLst/>
              <a:latin typeface="+mn-lt"/>
              <a:ea typeface="+mn-ea"/>
              <a:cs typeface="+mn-cs"/>
            </a:endParaRPr>
          </a:p>
          <a:p>
            <a:r>
              <a:rPr lang="en-GB" sz="1200" kern="1200">
                <a:solidFill>
                  <a:schemeClr val="tx1"/>
                </a:solidFill>
                <a:effectLst/>
                <a:latin typeface="+mn-lt"/>
                <a:ea typeface="+mn-ea"/>
                <a:cs typeface="+mn-cs"/>
              </a:rPr>
              <a:t>My biggest concern would be the potential for early/emerging erythroleukemia or a similar myeloproliferative disorder. Though uncommon, I have seen them present non-</a:t>
            </a:r>
            <a:r>
              <a:rPr lang="en-GB" sz="1200" kern="1200" err="1">
                <a:solidFill>
                  <a:schemeClr val="tx1"/>
                </a:solidFill>
                <a:effectLst/>
                <a:latin typeface="+mn-lt"/>
                <a:ea typeface="+mn-ea"/>
                <a:cs typeface="+mn-cs"/>
              </a:rPr>
              <a:t>anemic</a:t>
            </a:r>
            <a:r>
              <a:rPr lang="en-GB" sz="1200" kern="1200">
                <a:solidFill>
                  <a:schemeClr val="tx1"/>
                </a:solidFill>
                <a:effectLst/>
                <a:latin typeface="+mn-lt"/>
                <a:ea typeface="+mn-ea"/>
                <a:cs typeface="+mn-cs"/>
              </a:rPr>
              <a:t> and with evidence of regeneration early in the course of disease. I think FeLV/FIV testing would be the next best step </a:t>
            </a:r>
          </a:p>
          <a:p>
            <a:endParaRPr lang="en-US" b="1"/>
          </a:p>
          <a:p>
            <a:endParaRPr lang="en-US"/>
          </a:p>
        </p:txBody>
      </p:sp>
      <p:sp>
        <p:nvSpPr>
          <p:cNvPr id="4" name="Slide Number Placeholder 3">
            <a:extLst>
              <a:ext uri="{FF2B5EF4-FFF2-40B4-BE49-F238E27FC236}">
                <a16:creationId xmlns:a16="http://schemas.microsoft.com/office/drawing/2014/main" id="{4B36F17C-A48B-934F-E445-8A697DFC6AA7}"/>
              </a:ext>
            </a:extLst>
          </p:cNvPr>
          <p:cNvSpPr>
            <a:spLocks noGrp="1"/>
          </p:cNvSpPr>
          <p:nvPr>
            <p:ph type="sldNum" sz="quarter" idx="5"/>
          </p:nvPr>
        </p:nvSpPr>
        <p:spPr/>
        <p:txBody>
          <a:bodyPr/>
          <a:lstStyle/>
          <a:p>
            <a:fld id="{EAD36F58-B31B-AA42-A093-43B3CA5B7376}" type="slidenum">
              <a:rPr lang="en-US" smtClean="0"/>
              <a:t>28</a:t>
            </a:fld>
            <a:endParaRPr lang="en-US"/>
          </a:p>
        </p:txBody>
      </p:sp>
    </p:spTree>
    <p:extLst>
      <p:ext uri="{BB962C8B-B14F-4D97-AF65-F5344CB8AC3E}">
        <p14:creationId xmlns:p14="http://schemas.microsoft.com/office/powerpoint/2010/main" val="2774626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Emma</a:t>
            </a:r>
          </a:p>
          <a:p>
            <a:endParaRPr lang="en-GB" dirty="0"/>
          </a:p>
          <a:p>
            <a:r>
              <a:rPr lang="en-GB" dirty="0"/>
              <a:t>FIV/FEL SNAP neg and blood lead low so lead exposure r/o</a:t>
            </a:r>
          </a:p>
          <a:p>
            <a:r>
              <a:rPr lang="en-GB" dirty="0"/>
              <a:t>Owner declined bm and FeLV PCR on bm…</a:t>
            </a:r>
          </a:p>
        </p:txBody>
      </p:sp>
      <p:sp>
        <p:nvSpPr>
          <p:cNvPr id="4" name="Slide Number Placeholder 3"/>
          <p:cNvSpPr>
            <a:spLocks noGrp="1"/>
          </p:cNvSpPr>
          <p:nvPr>
            <p:ph type="sldNum" sz="quarter" idx="5"/>
          </p:nvPr>
        </p:nvSpPr>
        <p:spPr/>
        <p:txBody>
          <a:bodyPr/>
          <a:lstStyle/>
          <a:p>
            <a:fld id="{90CD4D5C-70D2-3A42-95BF-F06557981D0B}" type="slidenum">
              <a:rPr lang="en-US" smtClean="0"/>
              <a:t>30</a:t>
            </a:fld>
            <a:endParaRPr lang="en-US"/>
          </a:p>
        </p:txBody>
      </p:sp>
    </p:spTree>
    <p:extLst>
      <p:ext uri="{BB962C8B-B14F-4D97-AF65-F5344CB8AC3E}">
        <p14:creationId xmlns:p14="http://schemas.microsoft.com/office/powerpoint/2010/main" val="6715996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18A58E26-4A06-4828-9A62-C3399678BDBD</a:t>
            </a:r>
          </a:p>
        </p:txBody>
      </p:sp>
      <p:sp>
        <p:nvSpPr>
          <p:cNvPr id="4" name="Slide Number Placeholder 3"/>
          <p:cNvSpPr>
            <a:spLocks noGrp="1"/>
          </p:cNvSpPr>
          <p:nvPr>
            <p:ph type="sldNum" sz="quarter" idx="5"/>
          </p:nvPr>
        </p:nvSpPr>
        <p:spPr/>
        <p:txBody>
          <a:bodyPr/>
          <a:lstStyle/>
          <a:p>
            <a:fld id="{C420816A-C31D-42D6-9C66-E5B122980633}" type="slidenum">
              <a:rPr lang="en-GB" smtClean="0"/>
              <a:t>32</a:t>
            </a:fld>
            <a:endParaRPr lang="en-GB"/>
          </a:p>
        </p:txBody>
      </p:sp>
    </p:spTree>
    <p:extLst>
      <p:ext uri="{BB962C8B-B14F-4D97-AF65-F5344CB8AC3E}">
        <p14:creationId xmlns:p14="http://schemas.microsoft.com/office/powerpoint/2010/main" val="1634099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Alice</a:t>
            </a:r>
          </a:p>
          <a:p>
            <a:endParaRPr lang="en-US" b="1"/>
          </a:p>
          <a:p>
            <a:pPr fontAlgn="t"/>
            <a:r>
              <a:rPr lang="en-US" sz="1200" b="0" i="0" kern="1200">
                <a:solidFill>
                  <a:schemeClr val="tx1"/>
                </a:solidFill>
                <a:effectLst/>
                <a:latin typeface="+mn-lt"/>
                <a:ea typeface="+mn-ea"/>
                <a:cs typeface="+mn-cs"/>
              </a:rPr>
              <a:t>And with that, a final thought to leave you with…</a:t>
            </a:r>
          </a:p>
          <a:p>
            <a:pPr fontAlgn="t"/>
            <a:r>
              <a:rPr lang="en-US" sz="1200" b="0" i="0" kern="1200">
                <a:solidFill>
                  <a:schemeClr val="tx1"/>
                </a:solidFill>
                <a:effectLst/>
                <a:latin typeface="+mn-lt"/>
                <a:ea typeface="+mn-ea"/>
                <a:cs typeface="+mn-cs"/>
              </a:rPr>
              <a:t>Thanks to the three tiers of </a:t>
            </a:r>
            <a:r>
              <a:rPr lang="en-US" sz="1200" b="0" i="0" kern="1200" err="1">
                <a:solidFill>
                  <a:schemeClr val="tx1"/>
                </a:solidFill>
                <a:effectLst/>
                <a:latin typeface="+mn-lt"/>
                <a:ea typeface="+mn-ea"/>
                <a:cs typeface="+mn-cs"/>
              </a:rPr>
              <a:t>haematology</a:t>
            </a:r>
            <a:r>
              <a:rPr lang="en-US" sz="1200" b="0" i="0" kern="1200">
                <a:solidFill>
                  <a:schemeClr val="tx1"/>
                </a:solidFill>
                <a:effectLst/>
                <a:latin typeface="+mn-lt"/>
                <a:ea typeface="+mn-ea"/>
                <a:cs typeface="+mn-cs"/>
              </a:rPr>
              <a:t> — numbers, dot plots and blood morphology — we can confidently rule in or rule out many key differentials. This structured workflow helps us interpret cases efficiently, streamline clinical decision‑making and avoid unnecessary treatments or delays.</a:t>
            </a: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So, think of </a:t>
            </a:r>
            <a:r>
              <a:rPr lang="en-US" sz="1200" b="0" i="0" kern="1200" err="1">
                <a:solidFill>
                  <a:schemeClr val="tx1"/>
                </a:solidFill>
                <a:effectLst/>
                <a:latin typeface="+mn-lt"/>
                <a:ea typeface="+mn-ea"/>
                <a:cs typeface="+mn-cs"/>
              </a:rPr>
              <a:t>Procyte</a:t>
            </a:r>
            <a:r>
              <a:rPr lang="en-US" sz="1200" b="0" i="0" kern="1200">
                <a:solidFill>
                  <a:schemeClr val="tx1"/>
                </a:solidFill>
                <a:effectLst/>
                <a:latin typeface="+mn-lt"/>
                <a:ea typeface="+mn-ea"/>
                <a:cs typeface="+mn-cs"/>
              </a:rPr>
              <a:t> and </a:t>
            </a:r>
            <a:r>
              <a:rPr lang="en-US" sz="1200" b="0" i="0" kern="1200" err="1">
                <a:solidFill>
                  <a:schemeClr val="tx1"/>
                </a:solidFill>
                <a:effectLst/>
                <a:latin typeface="+mn-lt"/>
                <a:ea typeface="+mn-ea"/>
                <a:cs typeface="+mn-cs"/>
              </a:rPr>
              <a:t>inVue</a:t>
            </a:r>
            <a:r>
              <a:rPr lang="en-US" sz="1200" b="0" i="0" kern="1200">
                <a:solidFill>
                  <a:schemeClr val="tx1"/>
                </a:solidFill>
                <a:effectLst/>
                <a:latin typeface="+mn-lt"/>
                <a:ea typeface="+mn-ea"/>
                <a:cs typeface="+mn-cs"/>
              </a:rPr>
              <a:t> Dx as tools that enables us to manage the vast majority of the cases quickly and accurately, while also helping </a:t>
            </a:r>
            <a:r>
              <a:rPr lang="en-US" sz="1200" b="0" i="0" kern="1200" err="1">
                <a:solidFill>
                  <a:schemeClr val="tx1"/>
                </a:solidFill>
                <a:effectLst/>
                <a:latin typeface="+mn-lt"/>
                <a:ea typeface="+mn-ea"/>
                <a:cs typeface="+mn-cs"/>
              </a:rPr>
              <a:t>recognise</a:t>
            </a:r>
            <a:r>
              <a:rPr lang="en-US" sz="1200" b="0" i="0" kern="1200">
                <a:solidFill>
                  <a:schemeClr val="tx1"/>
                </a:solidFill>
                <a:effectLst/>
                <a:latin typeface="+mn-lt"/>
                <a:ea typeface="+mn-ea"/>
                <a:cs typeface="+mn-cs"/>
              </a:rPr>
              <a:t> the patients who truly need to be escalated for a blood‑smear review by a clinical pathologist.</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260AD49-029C-4D31-87BD-8925E3788A6F}" type="slidenum">
              <a:t>35</a:t>
            </a:fld>
            <a:endParaRPr lang="en-US"/>
          </a:p>
        </p:txBody>
      </p:sp>
    </p:spTree>
    <p:extLst>
      <p:ext uri="{BB962C8B-B14F-4D97-AF65-F5344CB8AC3E}">
        <p14:creationId xmlns:p14="http://schemas.microsoft.com/office/powerpoint/2010/main" val="3743171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8A120-0F67-2EB5-C8E9-9C204E2196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84446D2-CCAE-ED69-A49B-2246380DCD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79BC58C-C3F0-2C71-56AC-D7D9BA7877EC}"/>
              </a:ext>
            </a:extLst>
          </p:cNvPr>
          <p:cNvSpPr>
            <a:spLocks noGrp="1"/>
          </p:cNvSpPr>
          <p:nvPr>
            <p:ph type="dt" sz="half" idx="10"/>
          </p:nvPr>
        </p:nvSpPr>
        <p:spPr/>
        <p:txBody>
          <a:bodyPr/>
          <a:lstStyle/>
          <a:p>
            <a:fld id="{2DC1AA89-43FF-4D47-BCA3-701D88451F34}" type="datetimeFigureOut">
              <a:rPr lang="en-GB" smtClean="0"/>
              <a:t>05/11/2026</a:t>
            </a:fld>
            <a:endParaRPr lang="en-GB"/>
          </a:p>
        </p:txBody>
      </p:sp>
      <p:sp>
        <p:nvSpPr>
          <p:cNvPr id="5" name="Footer Placeholder 4">
            <a:extLst>
              <a:ext uri="{FF2B5EF4-FFF2-40B4-BE49-F238E27FC236}">
                <a16:creationId xmlns:a16="http://schemas.microsoft.com/office/drawing/2014/main" id="{5102D160-A900-BA3D-A4F5-8E7104F400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9F419E-23F1-3164-96DB-D1A2D27E4A60}"/>
              </a:ext>
            </a:extLst>
          </p:cNvPr>
          <p:cNvSpPr>
            <a:spLocks noGrp="1"/>
          </p:cNvSpPr>
          <p:nvPr>
            <p:ph type="sldNum" sz="quarter" idx="12"/>
          </p:nvPr>
        </p:nvSpPr>
        <p:spPr/>
        <p:txBody>
          <a:bodyPr/>
          <a:lstStyle/>
          <a:p>
            <a:fld id="{49CBAD0F-BC6B-46E1-9F52-11E615068692}" type="slidenum">
              <a:rPr lang="en-GB" smtClean="0"/>
              <a:t>‹#›</a:t>
            </a:fld>
            <a:endParaRPr lang="en-GB"/>
          </a:p>
        </p:txBody>
      </p:sp>
    </p:spTree>
    <p:extLst>
      <p:ext uri="{BB962C8B-B14F-4D97-AF65-F5344CB8AC3E}">
        <p14:creationId xmlns:p14="http://schemas.microsoft.com/office/powerpoint/2010/main" val="37473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6F414-CD5C-BEA3-F2CF-DC37163542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3576EC9-6ACF-B481-C827-D4D0A1584E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61A60D-BC0A-A3A9-5D00-BE218A409372}"/>
              </a:ext>
            </a:extLst>
          </p:cNvPr>
          <p:cNvSpPr>
            <a:spLocks noGrp="1"/>
          </p:cNvSpPr>
          <p:nvPr>
            <p:ph type="dt" sz="half" idx="10"/>
          </p:nvPr>
        </p:nvSpPr>
        <p:spPr/>
        <p:txBody>
          <a:bodyPr/>
          <a:lstStyle/>
          <a:p>
            <a:fld id="{2DC1AA89-43FF-4D47-BCA3-701D88451F34}" type="datetimeFigureOut">
              <a:rPr lang="en-GB" smtClean="0"/>
              <a:t>05/11/2026</a:t>
            </a:fld>
            <a:endParaRPr lang="en-GB"/>
          </a:p>
        </p:txBody>
      </p:sp>
      <p:sp>
        <p:nvSpPr>
          <p:cNvPr id="5" name="Footer Placeholder 4">
            <a:extLst>
              <a:ext uri="{FF2B5EF4-FFF2-40B4-BE49-F238E27FC236}">
                <a16:creationId xmlns:a16="http://schemas.microsoft.com/office/drawing/2014/main" id="{98CFCC9B-7FAA-2B0F-0876-06CDA2D5C4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61A5E6-E6E6-94C5-4651-084A82980DB7}"/>
              </a:ext>
            </a:extLst>
          </p:cNvPr>
          <p:cNvSpPr>
            <a:spLocks noGrp="1"/>
          </p:cNvSpPr>
          <p:nvPr>
            <p:ph type="sldNum" sz="quarter" idx="12"/>
          </p:nvPr>
        </p:nvSpPr>
        <p:spPr/>
        <p:txBody>
          <a:bodyPr/>
          <a:lstStyle/>
          <a:p>
            <a:fld id="{49CBAD0F-BC6B-46E1-9F52-11E615068692}" type="slidenum">
              <a:rPr lang="en-GB" smtClean="0"/>
              <a:t>‹#›</a:t>
            </a:fld>
            <a:endParaRPr lang="en-GB"/>
          </a:p>
        </p:txBody>
      </p:sp>
    </p:spTree>
    <p:extLst>
      <p:ext uri="{BB962C8B-B14F-4D97-AF65-F5344CB8AC3E}">
        <p14:creationId xmlns:p14="http://schemas.microsoft.com/office/powerpoint/2010/main" val="2403846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8B484-0D4E-4486-1C1A-54E1889A2B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21AD23F-BE7F-F7E4-EDD2-C1E926E2636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455AF6-38C3-F858-9878-88539DC88F53}"/>
              </a:ext>
            </a:extLst>
          </p:cNvPr>
          <p:cNvSpPr>
            <a:spLocks noGrp="1"/>
          </p:cNvSpPr>
          <p:nvPr>
            <p:ph type="dt" sz="half" idx="10"/>
          </p:nvPr>
        </p:nvSpPr>
        <p:spPr/>
        <p:txBody>
          <a:bodyPr/>
          <a:lstStyle/>
          <a:p>
            <a:fld id="{2DC1AA89-43FF-4D47-BCA3-701D88451F34}" type="datetimeFigureOut">
              <a:rPr lang="en-GB" smtClean="0"/>
              <a:t>05/11/2026</a:t>
            </a:fld>
            <a:endParaRPr lang="en-GB"/>
          </a:p>
        </p:txBody>
      </p:sp>
      <p:sp>
        <p:nvSpPr>
          <p:cNvPr id="5" name="Footer Placeholder 4">
            <a:extLst>
              <a:ext uri="{FF2B5EF4-FFF2-40B4-BE49-F238E27FC236}">
                <a16:creationId xmlns:a16="http://schemas.microsoft.com/office/drawing/2014/main" id="{A6A04277-5214-986C-0FB6-14A0290659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C09938-86A8-D5CC-748E-075FD82A8F14}"/>
              </a:ext>
            </a:extLst>
          </p:cNvPr>
          <p:cNvSpPr>
            <a:spLocks noGrp="1"/>
          </p:cNvSpPr>
          <p:nvPr>
            <p:ph type="sldNum" sz="quarter" idx="12"/>
          </p:nvPr>
        </p:nvSpPr>
        <p:spPr/>
        <p:txBody>
          <a:bodyPr/>
          <a:lstStyle/>
          <a:p>
            <a:fld id="{49CBAD0F-BC6B-46E1-9F52-11E615068692}" type="slidenum">
              <a:rPr lang="en-GB" smtClean="0"/>
              <a:t>‹#›</a:t>
            </a:fld>
            <a:endParaRPr lang="en-GB"/>
          </a:p>
        </p:txBody>
      </p:sp>
    </p:spTree>
    <p:extLst>
      <p:ext uri="{BB962C8B-B14F-4D97-AF65-F5344CB8AC3E}">
        <p14:creationId xmlns:p14="http://schemas.microsoft.com/office/powerpoint/2010/main" val="963827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74734-3B17-4774-A98D-79BA34D4329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6D72430-7CD4-BCD9-7CA8-4EDE903E42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EB61FC8-D02F-1C30-D19B-CAB6139811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C929171-A3C7-B666-1E17-F34BA32C1BD6}"/>
              </a:ext>
            </a:extLst>
          </p:cNvPr>
          <p:cNvSpPr>
            <a:spLocks noGrp="1"/>
          </p:cNvSpPr>
          <p:nvPr>
            <p:ph type="dt" sz="half" idx="10"/>
          </p:nvPr>
        </p:nvSpPr>
        <p:spPr/>
        <p:txBody>
          <a:bodyPr/>
          <a:lstStyle/>
          <a:p>
            <a:fld id="{2DC1AA89-43FF-4D47-BCA3-701D88451F34}" type="datetimeFigureOut">
              <a:rPr lang="en-GB" smtClean="0"/>
              <a:t>05/11/2026</a:t>
            </a:fld>
            <a:endParaRPr lang="en-GB"/>
          </a:p>
        </p:txBody>
      </p:sp>
      <p:sp>
        <p:nvSpPr>
          <p:cNvPr id="6" name="Footer Placeholder 5">
            <a:extLst>
              <a:ext uri="{FF2B5EF4-FFF2-40B4-BE49-F238E27FC236}">
                <a16:creationId xmlns:a16="http://schemas.microsoft.com/office/drawing/2014/main" id="{369F4496-45FF-4D42-2E0E-0B966358A6A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30F3FF-2FD4-49BF-0D15-06C56E579DD9}"/>
              </a:ext>
            </a:extLst>
          </p:cNvPr>
          <p:cNvSpPr>
            <a:spLocks noGrp="1"/>
          </p:cNvSpPr>
          <p:nvPr>
            <p:ph type="sldNum" sz="quarter" idx="12"/>
          </p:nvPr>
        </p:nvSpPr>
        <p:spPr/>
        <p:txBody>
          <a:bodyPr/>
          <a:lstStyle/>
          <a:p>
            <a:fld id="{49CBAD0F-BC6B-46E1-9F52-11E615068692}" type="slidenum">
              <a:rPr lang="en-GB" smtClean="0"/>
              <a:t>‹#›</a:t>
            </a:fld>
            <a:endParaRPr lang="en-GB"/>
          </a:p>
        </p:txBody>
      </p:sp>
    </p:spTree>
    <p:extLst>
      <p:ext uri="{BB962C8B-B14F-4D97-AF65-F5344CB8AC3E}">
        <p14:creationId xmlns:p14="http://schemas.microsoft.com/office/powerpoint/2010/main" val="375645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8C15D-AE99-4B84-DF3C-7041A740234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7550477-7C9C-DBE1-7ADC-3230A7C2D0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60530C-00DE-7543-A1A3-92B2137EE0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3C57C4F-9A7F-D11C-4506-0E7A4B4FB9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714FAF-539D-F0BC-25AC-1C8FF7F7E8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D1A95A2-C127-0BEC-6830-9A1D7B218DD0}"/>
              </a:ext>
            </a:extLst>
          </p:cNvPr>
          <p:cNvSpPr>
            <a:spLocks noGrp="1"/>
          </p:cNvSpPr>
          <p:nvPr>
            <p:ph type="dt" sz="half" idx="10"/>
          </p:nvPr>
        </p:nvSpPr>
        <p:spPr/>
        <p:txBody>
          <a:bodyPr/>
          <a:lstStyle/>
          <a:p>
            <a:fld id="{2DC1AA89-43FF-4D47-BCA3-701D88451F34}" type="datetimeFigureOut">
              <a:rPr lang="en-GB" smtClean="0"/>
              <a:t>05/11/2026</a:t>
            </a:fld>
            <a:endParaRPr lang="en-GB"/>
          </a:p>
        </p:txBody>
      </p:sp>
      <p:sp>
        <p:nvSpPr>
          <p:cNvPr id="8" name="Footer Placeholder 7">
            <a:extLst>
              <a:ext uri="{FF2B5EF4-FFF2-40B4-BE49-F238E27FC236}">
                <a16:creationId xmlns:a16="http://schemas.microsoft.com/office/drawing/2014/main" id="{C68993CC-95D5-6A82-1CEC-BE4ABC1144C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B8631F8-5124-3FA0-9732-58988F351C0C}"/>
              </a:ext>
            </a:extLst>
          </p:cNvPr>
          <p:cNvSpPr>
            <a:spLocks noGrp="1"/>
          </p:cNvSpPr>
          <p:nvPr>
            <p:ph type="sldNum" sz="quarter" idx="12"/>
          </p:nvPr>
        </p:nvSpPr>
        <p:spPr/>
        <p:txBody>
          <a:bodyPr/>
          <a:lstStyle/>
          <a:p>
            <a:fld id="{49CBAD0F-BC6B-46E1-9F52-11E615068692}" type="slidenum">
              <a:rPr lang="en-GB" smtClean="0"/>
              <a:t>‹#›</a:t>
            </a:fld>
            <a:endParaRPr lang="en-GB"/>
          </a:p>
        </p:txBody>
      </p:sp>
    </p:spTree>
    <p:extLst>
      <p:ext uri="{BB962C8B-B14F-4D97-AF65-F5344CB8AC3E}">
        <p14:creationId xmlns:p14="http://schemas.microsoft.com/office/powerpoint/2010/main" val="1705098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9F8C2-D43D-920C-3A86-DC0605508F5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CBDFA96-75CE-4B2A-07D1-757792B8DFCF}"/>
              </a:ext>
            </a:extLst>
          </p:cNvPr>
          <p:cNvSpPr>
            <a:spLocks noGrp="1"/>
          </p:cNvSpPr>
          <p:nvPr>
            <p:ph type="dt" sz="half" idx="10"/>
          </p:nvPr>
        </p:nvSpPr>
        <p:spPr/>
        <p:txBody>
          <a:bodyPr/>
          <a:lstStyle/>
          <a:p>
            <a:fld id="{2DC1AA89-43FF-4D47-BCA3-701D88451F34}" type="datetimeFigureOut">
              <a:rPr lang="en-GB" smtClean="0"/>
              <a:t>05/11/2026</a:t>
            </a:fld>
            <a:endParaRPr lang="en-GB"/>
          </a:p>
        </p:txBody>
      </p:sp>
      <p:sp>
        <p:nvSpPr>
          <p:cNvPr id="4" name="Footer Placeholder 3">
            <a:extLst>
              <a:ext uri="{FF2B5EF4-FFF2-40B4-BE49-F238E27FC236}">
                <a16:creationId xmlns:a16="http://schemas.microsoft.com/office/drawing/2014/main" id="{14CD1F10-408C-F336-581F-10CEDB6A57C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9A932EE-B154-6CDC-8B93-025413EFF51A}"/>
              </a:ext>
            </a:extLst>
          </p:cNvPr>
          <p:cNvSpPr>
            <a:spLocks noGrp="1"/>
          </p:cNvSpPr>
          <p:nvPr>
            <p:ph type="sldNum" sz="quarter" idx="12"/>
          </p:nvPr>
        </p:nvSpPr>
        <p:spPr/>
        <p:txBody>
          <a:bodyPr/>
          <a:lstStyle/>
          <a:p>
            <a:fld id="{49CBAD0F-BC6B-46E1-9F52-11E615068692}" type="slidenum">
              <a:rPr lang="en-GB" smtClean="0"/>
              <a:t>‹#›</a:t>
            </a:fld>
            <a:endParaRPr lang="en-GB"/>
          </a:p>
        </p:txBody>
      </p:sp>
    </p:spTree>
    <p:extLst>
      <p:ext uri="{BB962C8B-B14F-4D97-AF65-F5344CB8AC3E}">
        <p14:creationId xmlns:p14="http://schemas.microsoft.com/office/powerpoint/2010/main" val="174276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A71A5E-23A9-DE11-D9F5-CF70866D2CBA}"/>
              </a:ext>
            </a:extLst>
          </p:cNvPr>
          <p:cNvSpPr>
            <a:spLocks noGrp="1"/>
          </p:cNvSpPr>
          <p:nvPr>
            <p:ph type="dt" sz="half" idx="10"/>
          </p:nvPr>
        </p:nvSpPr>
        <p:spPr/>
        <p:txBody>
          <a:bodyPr/>
          <a:lstStyle/>
          <a:p>
            <a:fld id="{2DC1AA89-43FF-4D47-BCA3-701D88451F34}" type="datetimeFigureOut">
              <a:rPr lang="en-GB" smtClean="0"/>
              <a:t>05/11/2026</a:t>
            </a:fld>
            <a:endParaRPr lang="en-GB"/>
          </a:p>
        </p:txBody>
      </p:sp>
      <p:sp>
        <p:nvSpPr>
          <p:cNvPr id="3" name="Footer Placeholder 2">
            <a:extLst>
              <a:ext uri="{FF2B5EF4-FFF2-40B4-BE49-F238E27FC236}">
                <a16:creationId xmlns:a16="http://schemas.microsoft.com/office/drawing/2014/main" id="{51483B66-0FD0-2195-3503-1594CF54482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6C24BF6-5050-A813-A1F6-B14438370007}"/>
              </a:ext>
            </a:extLst>
          </p:cNvPr>
          <p:cNvSpPr>
            <a:spLocks noGrp="1"/>
          </p:cNvSpPr>
          <p:nvPr>
            <p:ph type="sldNum" sz="quarter" idx="12"/>
          </p:nvPr>
        </p:nvSpPr>
        <p:spPr/>
        <p:txBody>
          <a:bodyPr/>
          <a:lstStyle/>
          <a:p>
            <a:fld id="{49CBAD0F-BC6B-46E1-9F52-11E615068692}" type="slidenum">
              <a:rPr lang="en-GB" smtClean="0"/>
              <a:t>‹#›</a:t>
            </a:fld>
            <a:endParaRPr lang="en-GB"/>
          </a:p>
        </p:txBody>
      </p:sp>
    </p:spTree>
    <p:extLst>
      <p:ext uri="{BB962C8B-B14F-4D97-AF65-F5344CB8AC3E}">
        <p14:creationId xmlns:p14="http://schemas.microsoft.com/office/powerpoint/2010/main" val="238723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69660-BD02-4F92-1756-95D7A830E9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90BD1C8-F239-C727-0F73-8C47A49578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3DD56DD-219F-6432-2CB2-A5C6A99528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8862DF-347D-80BB-6EE8-50B994B1DF7C}"/>
              </a:ext>
            </a:extLst>
          </p:cNvPr>
          <p:cNvSpPr>
            <a:spLocks noGrp="1"/>
          </p:cNvSpPr>
          <p:nvPr>
            <p:ph type="dt" sz="half" idx="10"/>
          </p:nvPr>
        </p:nvSpPr>
        <p:spPr/>
        <p:txBody>
          <a:bodyPr/>
          <a:lstStyle/>
          <a:p>
            <a:fld id="{2DC1AA89-43FF-4D47-BCA3-701D88451F34}" type="datetimeFigureOut">
              <a:rPr lang="en-GB" smtClean="0"/>
              <a:t>05/11/2026</a:t>
            </a:fld>
            <a:endParaRPr lang="en-GB"/>
          </a:p>
        </p:txBody>
      </p:sp>
      <p:sp>
        <p:nvSpPr>
          <p:cNvPr id="6" name="Footer Placeholder 5">
            <a:extLst>
              <a:ext uri="{FF2B5EF4-FFF2-40B4-BE49-F238E27FC236}">
                <a16:creationId xmlns:a16="http://schemas.microsoft.com/office/drawing/2014/main" id="{82C7AF11-1C1D-962D-C031-5494A0DE75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447F70-96A6-024B-E3DC-F1613C3434B5}"/>
              </a:ext>
            </a:extLst>
          </p:cNvPr>
          <p:cNvSpPr>
            <a:spLocks noGrp="1"/>
          </p:cNvSpPr>
          <p:nvPr>
            <p:ph type="sldNum" sz="quarter" idx="12"/>
          </p:nvPr>
        </p:nvSpPr>
        <p:spPr/>
        <p:txBody>
          <a:bodyPr/>
          <a:lstStyle/>
          <a:p>
            <a:fld id="{49CBAD0F-BC6B-46E1-9F52-11E615068692}" type="slidenum">
              <a:rPr lang="en-GB" smtClean="0"/>
              <a:t>‹#›</a:t>
            </a:fld>
            <a:endParaRPr lang="en-GB"/>
          </a:p>
        </p:txBody>
      </p:sp>
    </p:spTree>
    <p:extLst>
      <p:ext uri="{BB962C8B-B14F-4D97-AF65-F5344CB8AC3E}">
        <p14:creationId xmlns:p14="http://schemas.microsoft.com/office/powerpoint/2010/main" val="324989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3AD88-22F3-BAFF-1333-ED6617D24F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73AE768-E469-BAFA-37FE-D085E9598C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842F7410-C4BE-049F-4690-89AFCC1531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9A4428-24E7-AA71-B9EF-EA8458013D77}"/>
              </a:ext>
            </a:extLst>
          </p:cNvPr>
          <p:cNvSpPr>
            <a:spLocks noGrp="1"/>
          </p:cNvSpPr>
          <p:nvPr>
            <p:ph type="dt" sz="half" idx="10"/>
          </p:nvPr>
        </p:nvSpPr>
        <p:spPr/>
        <p:txBody>
          <a:bodyPr/>
          <a:lstStyle/>
          <a:p>
            <a:fld id="{2DC1AA89-43FF-4D47-BCA3-701D88451F34}" type="datetimeFigureOut">
              <a:rPr lang="en-GB" smtClean="0"/>
              <a:t>05/11/2026</a:t>
            </a:fld>
            <a:endParaRPr lang="en-GB"/>
          </a:p>
        </p:txBody>
      </p:sp>
      <p:sp>
        <p:nvSpPr>
          <p:cNvPr id="6" name="Footer Placeholder 5">
            <a:extLst>
              <a:ext uri="{FF2B5EF4-FFF2-40B4-BE49-F238E27FC236}">
                <a16:creationId xmlns:a16="http://schemas.microsoft.com/office/drawing/2014/main" id="{DEFFC9D7-35AF-C682-C284-574DF4FFEC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54D0307-97A4-C37F-8F4F-5C45FA896BF7}"/>
              </a:ext>
            </a:extLst>
          </p:cNvPr>
          <p:cNvSpPr>
            <a:spLocks noGrp="1"/>
          </p:cNvSpPr>
          <p:nvPr>
            <p:ph type="sldNum" sz="quarter" idx="12"/>
          </p:nvPr>
        </p:nvSpPr>
        <p:spPr/>
        <p:txBody>
          <a:bodyPr/>
          <a:lstStyle/>
          <a:p>
            <a:fld id="{49CBAD0F-BC6B-46E1-9F52-11E615068692}" type="slidenum">
              <a:rPr lang="en-GB" smtClean="0"/>
              <a:t>‹#›</a:t>
            </a:fld>
            <a:endParaRPr lang="en-GB"/>
          </a:p>
        </p:txBody>
      </p:sp>
    </p:spTree>
    <p:extLst>
      <p:ext uri="{BB962C8B-B14F-4D97-AF65-F5344CB8AC3E}">
        <p14:creationId xmlns:p14="http://schemas.microsoft.com/office/powerpoint/2010/main" val="1015084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F4112-B63B-0D41-5846-7070823A640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D97AD5F-E4B9-66F3-7895-1A9E832ACC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619719-4BEB-9B2E-03BD-FF434E6A5494}"/>
              </a:ext>
            </a:extLst>
          </p:cNvPr>
          <p:cNvSpPr>
            <a:spLocks noGrp="1"/>
          </p:cNvSpPr>
          <p:nvPr>
            <p:ph type="dt" sz="half" idx="10"/>
          </p:nvPr>
        </p:nvSpPr>
        <p:spPr/>
        <p:txBody>
          <a:bodyPr/>
          <a:lstStyle/>
          <a:p>
            <a:fld id="{2DC1AA89-43FF-4D47-BCA3-701D88451F34}" type="datetimeFigureOut">
              <a:rPr lang="en-GB" smtClean="0"/>
              <a:t>05/11/2026</a:t>
            </a:fld>
            <a:endParaRPr lang="en-GB"/>
          </a:p>
        </p:txBody>
      </p:sp>
      <p:sp>
        <p:nvSpPr>
          <p:cNvPr id="5" name="Footer Placeholder 4">
            <a:extLst>
              <a:ext uri="{FF2B5EF4-FFF2-40B4-BE49-F238E27FC236}">
                <a16:creationId xmlns:a16="http://schemas.microsoft.com/office/drawing/2014/main" id="{6730F72E-A9CD-9475-E11A-90F6302FB6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6EDAEE-6A26-FE41-C0E0-1E3B4AE7C403}"/>
              </a:ext>
            </a:extLst>
          </p:cNvPr>
          <p:cNvSpPr>
            <a:spLocks noGrp="1"/>
          </p:cNvSpPr>
          <p:nvPr>
            <p:ph type="sldNum" sz="quarter" idx="12"/>
          </p:nvPr>
        </p:nvSpPr>
        <p:spPr/>
        <p:txBody>
          <a:bodyPr/>
          <a:lstStyle/>
          <a:p>
            <a:fld id="{49CBAD0F-BC6B-46E1-9F52-11E615068692}" type="slidenum">
              <a:rPr lang="en-GB" smtClean="0"/>
              <a:t>‹#›</a:t>
            </a:fld>
            <a:endParaRPr lang="en-GB"/>
          </a:p>
        </p:txBody>
      </p:sp>
    </p:spTree>
    <p:extLst>
      <p:ext uri="{BB962C8B-B14F-4D97-AF65-F5344CB8AC3E}">
        <p14:creationId xmlns:p14="http://schemas.microsoft.com/office/powerpoint/2010/main" val="2309824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594632-9E92-CEF7-013C-9D14BA2F2B4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A0F36B7-9335-37DE-D793-F313FFF3D9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141339-E9F9-F859-2ECC-8EE8A03C2ED7}"/>
              </a:ext>
            </a:extLst>
          </p:cNvPr>
          <p:cNvSpPr>
            <a:spLocks noGrp="1"/>
          </p:cNvSpPr>
          <p:nvPr>
            <p:ph type="dt" sz="half" idx="10"/>
          </p:nvPr>
        </p:nvSpPr>
        <p:spPr/>
        <p:txBody>
          <a:bodyPr/>
          <a:lstStyle/>
          <a:p>
            <a:fld id="{2DC1AA89-43FF-4D47-BCA3-701D88451F34}" type="datetimeFigureOut">
              <a:rPr lang="en-GB" smtClean="0"/>
              <a:t>05/11/2026</a:t>
            </a:fld>
            <a:endParaRPr lang="en-GB"/>
          </a:p>
        </p:txBody>
      </p:sp>
      <p:sp>
        <p:nvSpPr>
          <p:cNvPr id="5" name="Footer Placeholder 4">
            <a:extLst>
              <a:ext uri="{FF2B5EF4-FFF2-40B4-BE49-F238E27FC236}">
                <a16:creationId xmlns:a16="http://schemas.microsoft.com/office/drawing/2014/main" id="{E734769C-6D81-0A48-0C94-EA7B2F4D0D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ECE737-24EF-963B-B66B-E690BEECA283}"/>
              </a:ext>
            </a:extLst>
          </p:cNvPr>
          <p:cNvSpPr>
            <a:spLocks noGrp="1"/>
          </p:cNvSpPr>
          <p:nvPr>
            <p:ph type="sldNum" sz="quarter" idx="12"/>
          </p:nvPr>
        </p:nvSpPr>
        <p:spPr/>
        <p:txBody>
          <a:bodyPr/>
          <a:lstStyle/>
          <a:p>
            <a:fld id="{49CBAD0F-BC6B-46E1-9F52-11E615068692}" type="slidenum">
              <a:rPr lang="en-GB" smtClean="0"/>
              <a:t>‹#›</a:t>
            </a:fld>
            <a:endParaRPr lang="en-GB"/>
          </a:p>
        </p:txBody>
      </p:sp>
    </p:spTree>
    <p:extLst>
      <p:ext uri="{BB962C8B-B14F-4D97-AF65-F5344CB8AC3E}">
        <p14:creationId xmlns:p14="http://schemas.microsoft.com/office/powerpoint/2010/main" val="1572821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Full Photo A">
    <p:bg>
      <p:bgRef idx="1001">
        <a:schemeClr val="bg2"/>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B1E395-6062-EC4B-8DC8-FF03F3172CD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206578" cy="6858000"/>
          </a:xfrm>
          <a:prstGeom prst="rect">
            <a:avLst/>
          </a:prstGeom>
        </p:spPr>
      </p:pic>
      <p:pic>
        <p:nvPicPr>
          <p:cNvPr id="24" name="Graphic 23">
            <a:extLst>
              <a:ext uri="{FF2B5EF4-FFF2-40B4-BE49-F238E27FC236}">
                <a16:creationId xmlns:a16="http://schemas.microsoft.com/office/drawing/2014/main" id="{9AA2F2BE-32D9-D748-A327-3A13F02CCCB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43342" y="5859904"/>
            <a:ext cx="1982632" cy="363350"/>
          </a:xfrm>
          <a:prstGeom prst="rect">
            <a:avLst/>
          </a:prstGeom>
        </p:spPr>
      </p:pic>
      <p:sp>
        <p:nvSpPr>
          <p:cNvPr id="25" name="Rectangle 24">
            <a:extLst>
              <a:ext uri="{FF2B5EF4-FFF2-40B4-BE49-F238E27FC236}">
                <a16:creationId xmlns:a16="http://schemas.microsoft.com/office/drawing/2014/main" id="{97507E7C-8CE0-0947-A321-0F7DE4BC7A54}"/>
              </a:ext>
            </a:extLst>
          </p:cNvPr>
          <p:cNvSpPr/>
          <p:nvPr userDrawn="1"/>
        </p:nvSpPr>
        <p:spPr>
          <a:xfrm>
            <a:off x="8989650" y="6526885"/>
            <a:ext cx="3122705" cy="207486"/>
          </a:xfrm>
          <a:prstGeom prst="rect">
            <a:avLst/>
          </a:prstGeom>
        </p:spPr>
        <p:txBody>
          <a:bodyPr wrap="none">
            <a:noAutofit/>
          </a:bodyPr>
          <a:lstStyle/>
          <a:p>
            <a:pPr algn="r"/>
            <a:r>
              <a:rPr lang="en-US" sz="800">
                <a:solidFill>
                  <a:schemeClr val="tx1">
                    <a:lumMod val="40000"/>
                    <a:lumOff val="60000"/>
                  </a:schemeClr>
                </a:solidFill>
                <a:latin typeface="Arial" panose="020B0604020202020204" pitchFamily="34" charset="0"/>
                <a:ea typeface="Roboto" panose="02000000000000000000" pitchFamily="2" charset="0"/>
                <a:cs typeface="Arial" panose="020B0604020202020204" pitchFamily="34" charset="0"/>
              </a:rPr>
              <a:t>© 2023 IDEXX Laboratories, Inc. All rights reserved.</a:t>
            </a:r>
          </a:p>
        </p:txBody>
      </p:sp>
      <p:sp>
        <p:nvSpPr>
          <p:cNvPr id="12" name="Title 1">
            <a:extLst>
              <a:ext uri="{FF2B5EF4-FFF2-40B4-BE49-F238E27FC236}">
                <a16:creationId xmlns:a16="http://schemas.microsoft.com/office/drawing/2014/main" id="{F1D464D4-2FA0-CD46-BE22-D1E938001856}"/>
              </a:ext>
            </a:extLst>
          </p:cNvPr>
          <p:cNvSpPr>
            <a:spLocks noGrp="1"/>
          </p:cNvSpPr>
          <p:nvPr>
            <p:ph type="ctrTitle" hasCustomPrompt="1"/>
          </p:nvPr>
        </p:nvSpPr>
        <p:spPr>
          <a:xfrm>
            <a:off x="6259398" y="2775930"/>
            <a:ext cx="5947180" cy="997196"/>
          </a:xfrm>
          <a:solidFill>
            <a:schemeClr val="tx1"/>
          </a:solidFill>
        </p:spPr>
        <p:txBody>
          <a:bodyPr lIns="274320" tIns="274320" rIns="274320" bIns="274320" anchor="b">
            <a:spAutoFit/>
          </a:bodyPr>
          <a:lstStyle>
            <a:lvl1pPr algn="l">
              <a:defRPr sz="3200" b="1">
                <a:solidFill>
                  <a:schemeClr val="accent4"/>
                </a:solidFill>
              </a:defRPr>
            </a:lvl1pPr>
          </a:lstStyle>
          <a:p>
            <a:r>
              <a:rPr lang="en-US"/>
              <a:t>Title Full Photo A</a:t>
            </a:r>
          </a:p>
        </p:txBody>
      </p:sp>
      <p:sp>
        <p:nvSpPr>
          <p:cNvPr id="13" name="Subtitle 2">
            <a:extLst>
              <a:ext uri="{FF2B5EF4-FFF2-40B4-BE49-F238E27FC236}">
                <a16:creationId xmlns:a16="http://schemas.microsoft.com/office/drawing/2014/main" id="{A966B248-4803-5B4C-A100-EEE7C309367B}"/>
              </a:ext>
            </a:extLst>
          </p:cNvPr>
          <p:cNvSpPr>
            <a:spLocks noGrp="1"/>
          </p:cNvSpPr>
          <p:nvPr>
            <p:ph type="subTitle" idx="1" hasCustomPrompt="1"/>
          </p:nvPr>
        </p:nvSpPr>
        <p:spPr>
          <a:xfrm>
            <a:off x="6259398" y="3773126"/>
            <a:ext cx="5947180" cy="646331"/>
          </a:xfrm>
          <a:solidFill>
            <a:schemeClr val="tx1"/>
          </a:solidFill>
        </p:spPr>
        <p:txBody>
          <a:bodyPr lIns="274320" tIns="274320" rIns="274320" bIns="91440" anchor="t">
            <a:spAutoFit/>
          </a:bodyPr>
          <a:lstStyle>
            <a:lvl1pPr marL="0" indent="0" algn="l">
              <a:lnSpc>
                <a:spcPct val="100000"/>
              </a:lnSpc>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Name of Presenter(s)</a:t>
            </a:r>
          </a:p>
        </p:txBody>
      </p:sp>
      <p:sp>
        <p:nvSpPr>
          <p:cNvPr id="14" name="Content Placeholder 10">
            <a:extLst>
              <a:ext uri="{FF2B5EF4-FFF2-40B4-BE49-F238E27FC236}">
                <a16:creationId xmlns:a16="http://schemas.microsoft.com/office/drawing/2014/main" id="{08BA722E-24A8-4247-A3B3-4F144167E089}"/>
              </a:ext>
            </a:extLst>
          </p:cNvPr>
          <p:cNvSpPr>
            <a:spLocks noGrp="1"/>
          </p:cNvSpPr>
          <p:nvPr>
            <p:ph sz="quarter" idx="14" hasCustomPrompt="1"/>
          </p:nvPr>
        </p:nvSpPr>
        <p:spPr>
          <a:xfrm>
            <a:off x="6259398" y="4419390"/>
            <a:ext cx="5947180" cy="655564"/>
          </a:xfrm>
          <a:solidFill>
            <a:schemeClr val="tx1"/>
          </a:solidFill>
        </p:spPr>
        <p:txBody>
          <a:bodyPr wrap="square" lIns="274320" tIns="91440" rIns="274320" bIns="365760" anchor="t">
            <a:spAutoFit/>
          </a:bodyPr>
          <a:lstStyle>
            <a:lvl1pPr marL="0" indent="0">
              <a:buFont typeface="Arial" panose="020B0604020202020204" pitchFamily="34" charset="0"/>
              <a:buNone/>
              <a:defRPr sz="1400">
                <a:solidFill>
                  <a:schemeClr val="bg1"/>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Date</a:t>
            </a:r>
          </a:p>
        </p:txBody>
      </p:sp>
      <p:grpSp>
        <p:nvGrpSpPr>
          <p:cNvPr id="11" name="Group 10">
            <a:extLst>
              <a:ext uri="{FF2B5EF4-FFF2-40B4-BE49-F238E27FC236}">
                <a16:creationId xmlns:a16="http://schemas.microsoft.com/office/drawing/2014/main" id="{59896512-D939-8413-B84D-CEA20A8F0BC2}"/>
              </a:ext>
            </a:extLst>
          </p:cNvPr>
          <p:cNvGrpSpPr>
            <a:grpSpLocks noChangeAspect="1"/>
          </p:cNvGrpSpPr>
          <p:nvPr userDrawn="1"/>
        </p:nvGrpSpPr>
        <p:grpSpPr>
          <a:xfrm>
            <a:off x="9349897" y="113702"/>
            <a:ext cx="2781552" cy="234288"/>
            <a:chOff x="2125041" y="6492039"/>
            <a:chExt cx="2491535" cy="227383"/>
          </a:xfrm>
        </p:grpSpPr>
        <p:sp>
          <p:nvSpPr>
            <p:cNvPr id="15" name="Subtitle 2">
              <a:extLst>
                <a:ext uri="{FF2B5EF4-FFF2-40B4-BE49-F238E27FC236}">
                  <a16:creationId xmlns:a16="http://schemas.microsoft.com/office/drawing/2014/main" id="{0F180481-98C1-297F-5AE2-938CD6002FF4}"/>
                </a:ext>
              </a:extLst>
            </p:cNvPr>
            <p:cNvSpPr txBox="1">
              <a:spLocks/>
            </p:cNvSpPr>
            <p:nvPr userDrawn="1"/>
          </p:nvSpPr>
          <p:spPr>
            <a:xfrm>
              <a:off x="3378037" y="6492039"/>
              <a:ext cx="1238539" cy="227383"/>
            </a:xfrm>
            <a:prstGeom prst="rect">
              <a:avLst/>
            </a:prstGeom>
          </p:spPr>
          <p:txBody>
            <a:bodyPr vert="horz" wrap="square" lIns="91440" tIns="45720" rIns="91440" bIns="45720" rtlCol="0">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1800" kern="1200">
                  <a:solidFill>
                    <a:srgbClr val="31353D"/>
                  </a:solidFill>
                  <a:latin typeface="+mn-lt"/>
                  <a:ea typeface="+mn-ea"/>
                  <a:cs typeface="+mn-cs"/>
                </a:defRPr>
              </a:lvl1pPr>
              <a:lvl2pPr marL="457200" indent="0" algn="ctr"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10000"/>
                </a:lnSpc>
                <a:spcBef>
                  <a:spcPts val="600"/>
                </a:spcBef>
                <a:spcAft>
                  <a:spcPts val="600"/>
                </a:spcAft>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0" indent="0" algn="l" defTabSz="914400" rtl="0" eaLnBrk="1" latinLnBrk="0" hangingPunct="1">
                <a:lnSpc>
                  <a:spcPct val="110000"/>
                </a:lnSpc>
                <a:spcBef>
                  <a:spcPts val="600"/>
                </a:spcBef>
                <a:spcAft>
                  <a:spcPts val="600"/>
                </a:spcAft>
                <a:buFont typeface="Arial" panose="020B0604020202020204" pitchFamily="34" charset="0"/>
                <a:buNone/>
              </a:pPr>
              <a:r>
                <a:rPr lang="en-US" sz="800" kern="1200" spc="100" baseline="0">
                  <a:solidFill>
                    <a:schemeClr val="bg1"/>
                  </a:solidFill>
                  <a:latin typeface="+mn-lt"/>
                  <a:ea typeface="+mn-ea"/>
                  <a:cs typeface="+mn-cs"/>
                </a:rPr>
                <a:t>CREATING CLARITY</a:t>
              </a:r>
            </a:p>
          </p:txBody>
        </p:sp>
        <p:pic>
          <p:nvPicPr>
            <p:cNvPr id="16" name="Graphic 15">
              <a:extLst>
                <a:ext uri="{FF2B5EF4-FFF2-40B4-BE49-F238E27FC236}">
                  <a16:creationId xmlns:a16="http://schemas.microsoft.com/office/drawing/2014/main" id="{0255D2AD-C9B8-C1F4-5B9C-2009E446455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315226" y="6564959"/>
              <a:ext cx="71352" cy="81545"/>
            </a:xfrm>
            <a:prstGeom prst="rect">
              <a:avLst/>
            </a:prstGeom>
          </p:spPr>
        </p:pic>
        <p:pic>
          <p:nvPicPr>
            <p:cNvPr id="17" name="Graphic 16">
              <a:extLst>
                <a:ext uri="{FF2B5EF4-FFF2-40B4-BE49-F238E27FC236}">
                  <a16:creationId xmlns:a16="http://schemas.microsoft.com/office/drawing/2014/main" id="{673102BC-6A68-664C-0477-3D30484C3CA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505411" y="6564959"/>
              <a:ext cx="71352" cy="81545"/>
            </a:xfrm>
            <a:prstGeom prst="rect">
              <a:avLst/>
            </a:prstGeom>
          </p:spPr>
        </p:pic>
        <p:pic>
          <p:nvPicPr>
            <p:cNvPr id="18" name="Graphic 17">
              <a:extLst>
                <a:ext uri="{FF2B5EF4-FFF2-40B4-BE49-F238E27FC236}">
                  <a16:creationId xmlns:a16="http://schemas.microsoft.com/office/drawing/2014/main" id="{562DA754-65C4-8551-3C55-816ACD12EDFD}"/>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695596" y="6564959"/>
              <a:ext cx="71352" cy="81545"/>
            </a:xfrm>
            <a:prstGeom prst="rect">
              <a:avLst/>
            </a:prstGeom>
          </p:spPr>
        </p:pic>
        <p:pic>
          <p:nvPicPr>
            <p:cNvPr id="19" name="Graphic 18">
              <a:extLst>
                <a:ext uri="{FF2B5EF4-FFF2-40B4-BE49-F238E27FC236}">
                  <a16:creationId xmlns:a16="http://schemas.microsoft.com/office/drawing/2014/main" id="{FCAC2452-2775-7396-E295-038B90B0C37D}"/>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885781" y="6564959"/>
              <a:ext cx="71352" cy="81545"/>
            </a:xfrm>
            <a:prstGeom prst="rect">
              <a:avLst/>
            </a:prstGeom>
          </p:spPr>
        </p:pic>
        <p:pic>
          <p:nvPicPr>
            <p:cNvPr id="20" name="Graphic 19">
              <a:extLst>
                <a:ext uri="{FF2B5EF4-FFF2-40B4-BE49-F238E27FC236}">
                  <a16:creationId xmlns:a16="http://schemas.microsoft.com/office/drawing/2014/main" id="{DD7AE5BB-5C09-7A45-074A-BFC9FCDF0107}"/>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075966" y="6564959"/>
              <a:ext cx="71352" cy="81545"/>
            </a:xfrm>
            <a:prstGeom prst="rect">
              <a:avLst/>
            </a:prstGeom>
          </p:spPr>
        </p:pic>
        <p:pic>
          <p:nvPicPr>
            <p:cNvPr id="21" name="Graphic 20">
              <a:extLst>
                <a:ext uri="{FF2B5EF4-FFF2-40B4-BE49-F238E27FC236}">
                  <a16:creationId xmlns:a16="http://schemas.microsoft.com/office/drawing/2014/main" id="{28A2B65B-D8C9-6435-F808-7ACA04E2868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125041" y="6564959"/>
              <a:ext cx="71352" cy="81545"/>
            </a:xfrm>
            <a:prstGeom prst="rect">
              <a:avLst/>
            </a:prstGeom>
          </p:spPr>
        </p:pic>
      </p:grpSp>
    </p:spTree>
    <p:extLst>
      <p:ext uri="{BB962C8B-B14F-4D97-AF65-F5344CB8AC3E}">
        <p14:creationId xmlns:p14="http://schemas.microsoft.com/office/powerpoint/2010/main" val="1484084784"/>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itle Slide (Light)">
    <p:bg>
      <p:bgRef idx="1001">
        <a:schemeClr val="bg1"/>
      </p:bgRef>
    </p:bg>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063318DC-2B98-2A47-AC75-AFA688C53F4D}"/>
              </a:ext>
            </a:extLst>
          </p:cNvPr>
          <p:cNvSpPr/>
          <p:nvPr userDrawn="1"/>
        </p:nvSpPr>
        <p:spPr>
          <a:xfrm>
            <a:off x="0" y="-1"/>
            <a:ext cx="5244274" cy="224633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A45FD378-1A04-7748-9840-B52AE708EB33}"/>
              </a:ext>
            </a:extLst>
          </p:cNvPr>
          <p:cNvSpPr/>
          <p:nvPr userDrawn="1"/>
        </p:nvSpPr>
        <p:spPr>
          <a:xfrm flipH="1">
            <a:off x="-3" y="2246341"/>
            <a:ext cx="5244277" cy="461165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a:extLst>
              <a:ext uri="{FF2B5EF4-FFF2-40B4-BE49-F238E27FC236}">
                <a16:creationId xmlns:a16="http://schemas.microsoft.com/office/drawing/2014/main" id="{E32985CD-E4D8-194B-9F4F-8D5CD9097C93}"/>
              </a:ext>
            </a:extLst>
          </p:cNvPr>
          <p:cNvSpPr>
            <a:spLocks noGrp="1"/>
          </p:cNvSpPr>
          <p:nvPr>
            <p:ph type="ctrTitle" hasCustomPrompt="1"/>
          </p:nvPr>
        </p:nvSpPr>
        <p:spPr>
          <a:xfrm>
            <a:off x="5963920" y="1015492"/>
            <a:ext cx="4561840" cy="1963832"/>
          </a:xfrm>
        </p:spPr>
        <p:txBody>
          <a:bodyPr anchor="b"/>
          <a:lstStyle>
            <a:lvl1pPr algn="l">
              <a:defRPr sz="3600" b="1">
                <a:solidFill>
                  <a:schemeClr val="accent1"/>
                </a:solidFill>
              </a:defRPr>
            </a:lvl1pPr>
          </a:lstStyle>
          <a:p>
            <a:r>
              <a:rPr lang="en-US" dirty="0"/>
              <a:t>Title Slide Light Background</a:t>
            </a:r>
          </a:p>
        </p:txBody>
      </p:sp>
      <p:sp>
        <p:nvSpPr>
          <p:cNvPr id="3" name="Subtitle 2">
            <a:extLst>
              <a:ext uri="{FF2B5EF4-FFF2-40B4-BE49-F238E27FC236}">
                <a16:creationId xmlns:a16="http://schemas.microsoft.com/office/drawing/2014/main" id="{E74A37CC-C56B-B847-9574-D122FABC7DEE}"/>
              </a:ext>
            </a:extLst>
          </p:cNvPr>
          <p:cNvSpPr>
            <a:spLocks noGrp="1"/>
          </p:cNvSpPr>
          <p:nvPr>
            <p:ph type="subTitle" idx="1" hasCustomPrompt="1"/>
          </p:nvPr>
        </p:nvSpPr>
        <p:spPr>
          <a:xfrm>
            <a:off x="5963920" y="3111403"/>
            <a:ext cx="4561840" cy="1976120"/>
          </a:xfrm>
        </p:spPr>
        <p:txBody>
          <a:bodyPr/>
          <a:lstStyle>
            <a:lvl1pPr marL="0" indent="0" algn="l">
              <a:lnSpc>
                <a:spcPct val="100000"/>
              </a:lnSpc>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 of Presenter</a:t>
            </a:r>
          </a:p>
        </p:txBody>
      </p:sp>
      <p:sp>
        <p:nvSpPr>
          <p:cNvPr id="11" name="Content Placeholder 10">
            <a:extLst>
              <a:ext uri="{FF2B5EF4-FFF2-40B4-BE49-F238E27FC236}">
                <a16:creationId xmlns:a16="http://schemas.microsoft.com/office/drawing/2014/main" id="{60DB2144-5F54-A046-91BE-EBC88E29B68A}"/>
              </a:ext>
            </a:extLst>
          </p:cNvPr>
          <p:cNvSpPr>
            <a:spLocks noGrp="1"/>
          </p:cNvSpPr>
          <p:nvPr>
            <p:ph sz="quarter" idx="14" hasCustomPrompt="1"/>
          </p:nvPr>
        </p:nvSpPr>
        <p:spPr>
          <a:xfrm>
            <a:off x="5963920" y="5176907"/>
            <a:ext cx="4561205" cy="356235"/>
          </a:xfrm>
        </p:spPr>
        <p:txBody>
          <a:bodyPr wrap="square"/>
          <a:lstStyle>
            <a:lvl1pPr marL="0" indent="0">
              <a:buFont typeface="Arial" panose="020B0604020202020204" pitchFamily="34" charset="0"/>
              <a:buNone/>
              <a:defRPr sz="1600">
                <a:solidFill>
                  <a:schemeClr val="tx1"/>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Date</a:t>
            </a:r>
          </a:p>
        </p:txBody>
      </p:sp>
      <p:grpSp>
        <p:nvGrpSpPr>
          <p:cNvPr id="59" name="Group 58">
            <a:extLst>
              <a:ext uri="{FF2B5EF4-FFF2-40B4-BE49-F238E27FC236}">
                <a16:creationId xmlns:a16="http://schemas.microsoft.com/office/drawing/2014/main" id="{CD694BC3-F362-ED4D-A4DC-70D6E5E75B63}"/>
              </a:ext>
            </a:extLst>
          </p:cNvPr>
          <p:cNvGrpSpPr/>
          <p:nvPr userDrawn="1"/>
        </p:nvGrpSpPr>
        <p:grpSpPr>
          <a:xfrm>
            <a:off x="192050" y="3746015"/>
            <a:ext cx="179549" cy="1612310"/>
            <a:chOff x="261432" y="4117931"/>
            <a:chExt cx="179549" cy="1612310"/>
          </a:xfrm>
          <a:solidFill>
            <a:schemeClr val="tx1"/>
          </a:solidFill>
        </p:grpSpPr>
        <p:pic>
          <p:nvPicPr>
            <p:cNvPr id="51" name="Graphic 50">
              <a:extLst>
                <a:ext uri="{FF2B5EF4-FFF2-40B4-BE49-F238E27FC236}">
                  <a16:creationId xmlns:a16="http://schemas.microsoft.com/office/drawing/2014/main" id="{5A506C76-16B2-C940-A882-534E13B2F1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273073" y="4395299"/>
              <a:ext cx="156268" cy="179549"/>
            </a:xfrm>
            <a:prstGeom prst="rect">
              <a:avLst/>
            </a:prstGeom>
          </p:spPr>
        </p:pic>
        <p:pic>
          <p:nvPicPr>
            <p:cNvPr id="52" name="Graphic 51">
              <a:extLst>
                <a:ext uri="{FF2B5EF4-FFF2-40B4-BE49-F238E27FC236}">
                  <a16:creationId xmlns:a16="http://schemas.microsoft.com/office/drawing/2014/main" id="{D332D4B8-25C3-604B-A233-8F302E6FEBC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273073" y="4687057"/>
              <a:ext cx="156268" cy="179549"/>
            </a:xfrm>
            <a:prstGeom prst="rect">
              <a:avLst/>
            </a:prstGeom>
          </p:spPr>
        </p:pic>
        <p:pic>
          <p:nvPicPr>
            <p:cNvPr id="53" name="Graphic 52">
              <a:extLst>
                <a:ext uri="{FF2B5EF4-FFF2-40B4-BE49-F238E27FC236}">
                  <a16:creationId xmlns:a16="http://schemas.microsoft.com/office/drawing/2014/main" id="{1D19CB79-80B1-E440-98F2-0258FB1A07A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273073" y="4978815"/>
              <a:ext cx="156268" cy="179549"/>
            </a:xfrm>
            <a:prstGeom prst="rect">
              <a:avLst/>
            </a:prstGeom>
          </p:spPr>
        </p:pic>
        <p:pic>
          <p:nvPicPr>
            <p:cNvPr id="54" name="Graphic 53">
              <a:extLst>
                <a:ext uri="{FF2B5EF4-FFF2-40B4-BE49-F238E27FC236}">
                  <a16:creationId xmlns:a16="http://schemas.microsoft.com/office/drawing/2014/main" id="{16627B70-CC09-284B-A058-609EF028DEF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273073" y="5270573"/>
              <a:ext cx="156268" cy="179549"/>
            </a:xfrm>
            <a:prstGeom prst="rect">
              <a:avLst/>
            </a:prstGeom>
          </p:spPr>
        </p:pic>
        <p:pic>
          <p:nvPicPr>
            <p:cNvPr id="55" name="Graphic 54">
              <a:extLst>
                <a:ext uri="{FF2B5EF4-FFF2-40B4-BE49-F238E27FC236}">
                  <a16:creationId xmlns:a16="http://schemas.microsoft.com/office/drawing/2014/main" id="{3903B48F-DA91-7647-8F49-FD9E3B0CD3B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273073" y="5562332"/>
              <a:ext cx="156268" cy="179549"/>
            </a:xfrm>
            <a:prstGeom prst="rect">
              <a:avLst/>
            </a:prstGeom>
          </p:spPr>
        </p:pic>
        <p:pic>
          <p:nvPicPr>
            <p:cNvPr id="56" name="Graphic 55">
              <a:extLst>
                <a:ext uri="{FF2B5EF4-FFF2-40B4-BE49-F238E27FC236}">
                  <a16:creationId xmlns:a16="http://schemas.microsoft.com/office/drawing/2014/main" id="{9C5788EC-CF3E-974F-B20D-0D1EB129F0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273073" y="4106290"/>
              <a:ext cx="156268" cy="179549"/>
            </a:xfrm>
            <a:prstGeom prst="rect">
              <a:avLst/>
            </a:prstGeom>
          </p:spPr>
        </p:pic>
      </p:grpSp>
      <p:sp>
        <p:nvSpPr>
          <p:cNvPr id="25" name="Rectangle 24">
            <a:extLst>
              <a:ext uri="{FF2B5EF4-FFF2-40B4-BE49-F238E27FC236}">
                <a16:creationId xmlns:a16="http://schemas.microsoft.com/office/drawing/2014/main" id="{4FB44E39-A37B-FB40-AE92-5644C22F5ECF}"/>
              </a:ext>
            </a:extLst>
          </p:cNvPr>
          <p:cNvSpPr/>
          <p:nvPr userDrawn="1"/>
        </p:nvSpPr>
        <p:spPr>
          <a:xfrm>
            <a:off x="8989650" y="6526885"/>
            <a:ext cx="3122705" cy="207486"/>
          </a:xfrm>
          <a:prstGeom prst="rect">
            <a:avLst/>
          </a:prstGeom>
        </p:spPr>
        <p:txBody>
          <a:bodyPr wrap="none">
            <a:noAutofit/>
          </a:bodyPr>
          <a:lstStyle/>
          <a:p>
            <a:pPr algn="r"/>
            <a:r>
              <a:rPr lang="en-US" sz="800" dirty="0">
                <a:solidFill>
                  <a:schemeClr val="tx1">
                    <a:lumMod val="40000"/>
                    <a:lumOff val="60000"/>
                  </a:schemeClr>
                </a:solidFill>
                <a:latin typeface="Arial" panose="020B0604020202020204" pitchFamily="34" charset="0"/>
                <a:ea typeface="Roboto" panose="02000000000000000000" pitchFamily="2" charset="0"/>
                <a:cs typeface="Arial" panose="020B0604020202020204" pitchFamily="34" charset="0"/>
              </a:rPr>
              <a:t>© 2023 IDEXX Laboratories, Inc. All rights reserved.</a:t>
            </a:r>
          </a:p>
        </p:txBody>
      </p:sp>
      <p:pic>
        <p:nvPicPr>
          <p:cNvPr id="57" name="Graphic 56">
            <a:extLst>
              <a:ext uri="{FF2B5EF4-FFF2-40B4-BE49-F238E27FC236}">
                <a16:creationId xmlns:a16="http://schemas.microsoft.com/office/drawing/2014/main" id="{C59A2213-19FD-B44B-BE3F-77045A0AB20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943342" y="5859904"/>
            <a:ext cx="1982632" cy="363350"/>
          </a:xfrm>
          <a:prstGeom prst="rect">
            <a:avLst/>
          </a:prstGeom>
        </p:spPr>
      </p:pic>
      <p:sp>
        <p:nvSpPr>
          <p:cNvPr id="22" name="Picture Placeholder 41">
            <a:extLst>
              <a:ext uri="{FF2B5EF4-FFF2-40B4-BE49-F238E27FC236}">
                <a16:creationId xmlns:a16="http://schemas.microsoft.com/office/drawing/2014/main" id="{B78BE989-B371-8758-134A-69F7112A289B}"/>
              </a:ext>
            </a:extLst>
          </p:cNvPr>
          <p:cNvSpPr>
            <a:spLocks noGrp="1"/>
          </p:cNvSpPr>
          <p:nvPr>
            <p:ph type="pic" sz="quarter" idx="15"/>
          </p:nvPr>
        </p:nvSpPr>
        <p:spPr>
          <a:xfrm>
            <a:off x="0" y="-4"/>
            <a:ext cx="5244274" cy="6858004"/>
          </a:xfrm>
        </p:spPr>
        <p:txBody>
          <a:bodyPr/>
          <a:lstStyle>
            <a:lvl1pPr marL="0" indent="0">
              <a:buNone/>
              <a:defRPr/>
            </a:lvl1pPr>
          </a:lstStyle>
          <a:p>
            <a:endParaRPr lang="en-US" dirty="0"/>
          </a:p>
        </p:txBody>
      </p:sp>
      <p:grpSp>
        <p:nvGrpSpPr>
          <p:cNvPr id="4" name="Group 3">
            <a:extLst>
              <a:ext uri="{FF2B5EF4-FFF2-40B4-BE49-F238E27FC236}">
                <a16:creationId xmlns:a16="http://schemas.microsoft.com/office/drawing/2014/main" id="{D1A42229-5407-8289-8B09-DD65AB0E0B77}"/>
              </a:ext>
            </a:extLst>
          </p:cNvPr>
          <p:cNvGrpSpPr>
            <a:grpSpLocks noChangeAspect="1"/>
          </p:cNvGrpSpPr>
          <p:nvPr userDrawn="1"/>
        </p:nvGrpSpPr>
        <p:grpSpPr>
          <a:xfrm>
            <a:off x="9349897" y="113702"/>
            <a:ext cx="2762458" cy="234288"/>
            <a:chOff x="2125041" y="6492039"/>
            <a:chExt cx="2474432" cy="227383"/>
          </a:xfrm>
        </p:grpSpPr>
        <p:sp>
          <p:nvSpPr>
            <p:cNvPr id="5" name="Subtitle 2">
              <a:extLst>
                <a:ext uri="{FF2B5EF4-FFF2-40B4-BE49-F238E27FC236}">
                  <a16:creationId xmlns:a16="http://schemas.microsoft.com/office/drawing/2014/main" id="{E0D731BD-A4B6-F7CD-4BC0-062F50B3BD93}"/>
                </a:ext>
              </a:extLst>
            </p:cNvPr>
            <p:cNvSpPr txBox="1">
              <a:spLocks/>
            </p:cNvSpPr>
            <p:nvPr userDrawn="1"/>
          </p:nvSpPr>
          <p:spPr>
            <a:xfrm>
              <a:off x="3360934" y="6492039"/>
              <a:ext cx="1238539" cy="227383"/>
            </a:xfrm>
            <a:prstGeom prst="rect">
              <a:avLst/>
            </a:prstGeom>
          </p:spPr>
          <p:txBody>
            <a:bodyPr vert="horz" wrap="square" lIns="91440" tIns="45720" rIns="91440" bIns="45720" rtlCol="0">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1800" kern="1200">
                  <a:solidFill>
                    <a:srgbClr val="31353D"/>
                  </a:solidFill>
                  <a:latin typeface="+mn-lt"/>
                  <a:ea typeface="+mn-ea"/>
                  <a:cs typeface="+mn-cs"/>
                </a:defRPr>
              </a:lvl1pPr>
              <a:lvl2pPr marL="457200" indent="0" algn="ctr"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10000"/>
                </a:lnSpc>
                <a:spcBef>
                  <a:spcPts val="600"/>
                </a:spcBef>
                <a:spcAft>
                  <a:spcPts val="600"/>
                </a:spcAft>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10000"/>
                </a:lnSpc>
                <a:spcBef>
                  <a:spcPts val="600"/>
                </a:spcBef>
                <a:spcAft>
                  <a:spcPts val="600"/>
                </a:spcAft>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0" indent="0" algn="l" defTabSz="914400" rtl="0" eaLnBrk="1" latinLnBrk="0" hangingPunct="1">
                <a:lnSpc>
                  <a:spcPct val="110000"/>
                </a:lnSpc>
                <a:spcBef>
                  <a:spcPts val="600"/>
                </a:spcBef>
                <a:spcAft>
                  <a:spcPts val="600"/>
                </a:spcAft>
                <a:buFont typeface="Arial" panose="020B0604020202020204" pitchFamily="34" charset="0"/>
                <a:buNone/>
              </a:pPr>
              <a:r>
                <a:rPr lang="en-US" sz="800" kern="1200" spc="100" baseline="0" dirty="0">
                  <a:solidFill>
                    <a:schemeClr val="tx1"/>
                  </a:solidFill>
                  <a:latin typeface="+mn-lt"/>
                  <a:ea typeface="+mn-ea"/>
                  <a:cs typeface="+mn-cs"/>
                </a:rPr>
                <a:t>CREATING CLARITY</a:t>
              </a:r>
            </a:p>
          </p:txBody>
        </p:sp>
        <p:pic>
          <p:nvPicPr>
            <p:cNvPr id="6" name="Graphic 5">
              <a:extLst>
                <a:ext uri="{FF2B5EF4-FFF2-40B4-BE49-F238E27FC236}">
                  <a16:creationId xmlns:a16="http://schemas.microsoft.com/office/drawing/2014/main" id="{55F4D4FE-61E1-C21B-E59A-AE61048B900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315226" y="6564959"/>
              <a:ext cx="71352" cy="81545"/>
            </a:xfrm>
            <a:prstGeom prst="rect">
              <a:avLst/>
            </a:prstGeom>
          </p:spPr>
        </p:pic>
        <p:pic>
          <p:nvPicPr>
            <p:cNvPr id="7" name="Graphic 6">
              <a:extLst>
                <a:ext uri="{FF2B5EF4-FFF2-40B4-BE49-F238E27FC236}">
                  <a16:creationId xmlns:a16="http://schemas.microsoft.com/office/drawing/2014/main" id="{87E63BA9-3847-1987-1CB0-87177AB7E83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505411" y="6564959"/>
              <a:ext cx="71352" cy="81545"/>
            </a:xfrm>
            <a:prstGeom prst="rect">
              <a:avLst/>
            </a:prstGeom>
          </p:spPr>
        </p:pic>
        <p:pic>
          <p:nvPicPr>
            <p:cNvPr id="8" name="Graphic 7">
              <a:extLst>
                <a:ext uri="{FF2B5EF4-FFF2-40B4-BE49-F238E27FC236}">
                  <a16:creationId xmlns:a16="http://schemas.microsoft.com/office/drawing/2014/main" id="{B7097576-D22D-DADE-559B-79B61AD4CAC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695596" y="6564959"/>
              <a:ext cx="71352" cy="81545"/>
            </a:xfrm>
            <a:prstGeom prst="rect">
              <a:avLst/>
            </a:prstGeom>
          </p:spPr>
        </p:pic>
        <p:pic>
          <p:nvPicPr>
            <p:cNvPr id="9" name="Graphic 8">
              <a:extLst>
                <a:ext uri="{FF2B5EF4-FFF2-40B4-BE49-F238E27FC236}">
                  <a16:creationId xmlns:a16="http://schemas.microsoft.com/office/drawing/2014/main" id="{482BDB05-DCB9-0785-9AC0-37428D2E997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885781" y="6564959"/>
              <a:ext cx="71352" cy="81545"/>
            </a:xfrm>
            <a:prstGeom prst="rect">
              <a:avLst/>
            </a:prstGeom>
          </p:spPr>
        </p:pic>
        <p:pic>
          <p:nvPicPr>
            <p:cNvPr id="10" name="Graphic 9">
              <a:extLst>
                <a:ext uri="{FF2B5EF4-FFF2-40B4-BE49-F238E27FC236}">
                  <a16:creationId xmlns:a16="http://schemas.microsoft.com/office/drawing/2014/main" id="{60F014CC-D232-1AD4-4DBD-D8D90E2EFCE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075966" y="6564959"/>
              <a:ext cx="71352" cy="81545"/>
            </a:xfrm>
            <a:prstGeom prst="rect">
              <a:avLst/>
            </a:prstGeom>
          </p:spPr>
        </p:pic>
        <p:pic>
          <p:nvPicPr>
            <p:cNvPr id="12" name="Graphic 11">
              <a:extLst>
                <a:ext uri="{FF2B5EF4-FFF2-40B4-BE49-F238E27FC236}">
                  <a16:creationId xmlns:a16="http://schemas.microsoft.com/office/drawing/2014/main" id="{275D4B80-D5A7-0E93-7C84-2C2C955D7CE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25041" y="6564959"/>
              <a:ext cx="71352" cy="81545"/>
            </a:xfrm>
            <a:prstGeom prst="rect">
              <a:avLst/>
            </a:prstGeom>
          </p:spPr>
        </p:pic>
      </p:grpSp>
    </p:spTree>
    <p:extLst>
      <p:ext uri="{BB962C8B-B14F-4D97-AF65-F5344CB8AC3E}">
        <p14:creationId xmlns:p14="http://schemas.microsoft.com/office/powerpoint/2010/main" val="3996193908"/>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609600" y="110949"/>
            <a:ext cx="10972800" cy="1143000"/>
          </a:xfrm>
        </p:spPr>
        <p:txBody>
          <a:bodyPr/>
          <a:lstStyle>
            <a:lvl1pPr>
              <a:defRPr sz="2700" baseline="0">
                <a:solidFill>
                  <a:srgbClr val="5B5C5D"/>
                </a:solidFill>
              </a:defRPr>
            </a:lvl1pPr>
          </a:lstStyle>
          <a:p>
            <a:r>
              <a:rPr lang="en-US"/>
              <a:t>This is a title slide</a:t>
            </a:r>
          </a:p>
        </p:txBody>
      </p:sp>
      <p:sp>
        <p:nvSpPr>
          <p:cNvPr id="3" name="Text Placeholder 2"/>
          <p:cNvSpPr>
            <a:spLocks noGrp="1"/>
          </p:cNvSpPr>
          <p:nvPr>
            <p:ph type="body" sz="quarter" idx="10" hasCustomPrompt="1"/>
          </p:nvPr>
        </p:nvSpPr>
        <p:spPr>
          <a:xfrm>
            <a:off x="609600" y="1602000"/>
            <a:ext cx="10972800" cy="4525200"/>
          </a:xfrm>
        </p:spPr>
        <p:txBody>
          <a:bodyPr>
            <a:noAutofit/>
          </a:bodyPr>
          <a:lstStyle>
            <a:lvl1pPr>
              <a:defRPr baseline="0"/>
            </a:lvl1pPr>
          </a:lstStyle>
          <a:p>
            <a:pPr lvl="0"/>
            <a:r>
              <a:rPr lang="en-US"/>
              <a:t>This is the copy for the title slide</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20759766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7" name="Title 1"/>
          <p:cNvSpPr>
            <a:spLocks noGrp="1"/>
          </p:cNvSpPr>
          <p:nvPr>
            <p:ph type="title"/>
          </p:nvPr>
        </p:nvSpPr>
        <p:spPr>
          <a:xfrm>
            <a:off x="381000" y="110949"/>
            <a:ext cx="11430000" cy="1143000"/>
          </a:xfrm>
        </p:spPr>
        <p:txBody>
          <a:bodyPr/>
          <a:lstStyle>
            <a:lvl1pPr>
              <a:defRPr baseline="0">
                <a:solidFill>
                  <a:schemeClr val="tx2"/>
                </a:solidFill>
              </a:defRPr>
            </a:lvl1pPr>
          </a:lstStyle>
          <a:p>
            <a:r>
              <a:rPr lang="en-US"/>
              <a:t>Click to edit Master title style</a:t>
            </a:r>
          </a:p>
        </p:txBody>
      </p:sp>
      <p:sp>
        <p:nvSpPr>
          <p:cNvPr id="4" name="Content Placeholder 3"/>
          <p:cNvSpPr>
            <a:spLocks noGrp="1"/>
          </p:cNvSpPr>
          <p:nvPr>
            <p:ph sz="quarter" idx="11"/>
          </p:nvPr>
        </p:nvSpPr>
        <p:spPr>
          <a:xfrm>
            <a:off x="381000" y="1601788"/>
            <a:ext cx="11430000" cy="4525962"/>
          </a:xfrm>
        </p:spPr>
        <p:txBody>
          <a:body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24790719"/>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20557" y="762002"/>
            <a:ext cx="5294939" cy="1555895"/>
          </a:xfrm>
        </p:spPr>
        <p:txBody>
          <a:bodyPr vert="horz" lIns="91440" tIns="45720" rIns="91440" bIns="45720" rtlCol="0" anchor="t">
            <a:normAutofit/>
          </a:bodyPr>
          <a:lstStyle>
            <a:lvl1pPr>
              <a:defRPr lang="en-US" sz="6000" dirty="0"/>
            </a:lvl1pPr>
          </a:lstStyle>
          <a:p>
            <a:pPr lvl="0"/>
            <a:r>
              <a:rPr lang="en-US"/>
              <a:t>Click to edit Master title style</a:t>
            </a:r>
          </a:p>
        </p:txBody>
      </p:sp>
      <p:sp>
        <p:nvSpPr>
          <p:cNvPr id="9" name="Footer Placeholder 8">
            <a:extLst>
              <a:ext uri="{FF2B5EF4-FFF2-40B4-BE49-F238E27FC236}">
                <a16:creationId xmlns:a16="http://schemas.microsoft.com/office/drawing/2014/main" id="{70F70C4A-BA92-6BFC-3B1F-307DC253CC2B}"/>
              </a:ext>
            </a:extLst>
          </p:cNvPr>
          <p:cNvSpPr>
            <a:spLocks noGrp="1"/>
          </p:cNvSpPr>
          <p:nvPr>
            <p:ph type="ftr" sz="quarter" idx="15"/>
          </p:nvPr>
        </p:nvSpPr>
        <p:spPr/>
        <p:txBody>
          <a:bodyPr/>
          <a:lstStyle/>
          <a:p>
            <a:r>
              <a:rPr lang="en-US"/>
              <a:t>Footer Text</a:t>
            </a:r>
          </a:p>
        </p:txBody>
      </p:sp>
      <p:sp>
        <p:nvSpPr>
          <p:cNvPr id="8" name="Date Placeholder 7">
            <a:extLst>
              <a:ext uri="{FF2B5EF4-FFF2-40B4-BE49-F238E27FC236}">
                <a16:creationId xmlns:a16="http://schemas.microsoft.com/office/drawing/2014/main" id="{E2862A36-3103-C394-ACDE-9712D22EC1E9}"/>
              </a:ext>
            </a:extLst>
          </p:cNvPr>
          <p:cNvSpPr>
            <a:spLocks noGrp="1"/>
          </p:cNvSpPr>
          <p:nvPr>
            <p:ph type="dt" sz="half" idx="14"/>
          </p:nvPr>
        </p:nvSpPr>
        <p:spPr>
          <a:xfrm>
            <a:off x="6340642" y="207982"/>
            <a:ext cx="1921315" cy="413360"/>
          </a:xfrm>
        </p:spPr>
        <p:txBody>
          <a:bodyPr/>
          <a:lstStyle/>
          <a:p>
            <a:fld id="{025BF5DA-9B72-4C47-B5EF-1EED5B08EE79}" type="datetime1">
              <a:rPr lang="en-US" smtClean="0"/>
              <a:t>11/5/2026</a:t>
            </a:fld>
            <a:endParaRPr lang="en-US"/>
          </a:p>
        </p:txBody>
      </p:sp>
      <p:sp>
        <p:nvSpPr>
          <p:cNvPr id="11" name="Slide Number Placeholder 10">
            <a:extLst>
              <a:ext uri="{FF2B5EF4-FFF2-40B4-BE49-F238E27FC236}">
                <a16:creationId xmlns:a16="http://schemas.microsoft.com/office/drawing/2014/main" id="{E054C547-CF4F-67F9-FBC5-A0BE282578D6}"/>
              </a:ext>
            </a:extLst>
          </p:cNvPr>
          <p:cNvSpPr>
            <a:spLocks noGrp="1"/>
          </p:cNvSpPr>
          <p:nvPr>
            <p:ph type="sldNum" sz="quarter" idx="16"/>
          </p:nvPr>
        </p:nvSpPr>
        <p:spPr/>
        <p:txBody>
          <a:bodyPr/>
          <a:lstStyle/>
          <a:p>
            <a:fld id="{753D0FD4-819D-4187-8797-C35567B41C78}" type="slidenum">
              <a:rPr lang="en-US" smtClean="0"/>
              <a:t>‹#›</a:t>
            </a:fld>
            <a:endParaRPr lang="en-US"/>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0" y="2442689"/>
            <a:ext cx="5875421" cy="4422032"/>
          </a:xfrm>
          <a:blipFill>
            <a:blip r:embed="rId2">
              <a:alphaModFix amt="80000"/>
            </a:blip>
            <a:stretch>
              <a:fillRect/>
            </a:stretch>
          </a:blipFill>
        </p:spPr>
        <p:txBody>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6340642" y="762000"/>
            <a:ext cx="5432239" cy="579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788F70BF-1865-3761-955D-0621AA22B818}"/>
              </a:ext>
            </a:extLst>
          </p:cNvPr>
          <p:cNvCxnSpPr>
            <a:cxnSpLocks/>
          </p:cNvCxnSpPr>
          <p:nvPr/>
        </p:nvCxnSpPr>
        <p:spPr>
          <a:xfrm>
            <a:off x="0" y="2435966"/>
            <a:ext cx="5875421"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8638DF4A-7DDF-7C24-D39A-EA7EAF7CFE63}"/>
              </a:ext>
            </a:extLst>
          </p:cNvPr>
          <p:cNvCxnSpPr>
            <a:cxnSpLocks/>
          </p:cNvCxnSpPr>
          <p:nvPr/>
        </p:nvCxnSpPr>
        <p:spPr>
          <a:xfrm>
            <a:off x="5875423" y="0"/>
            <a:ext cx="0" cy="6857999"/>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4036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BF28AD-BCBD-150A-92FF-267DE5D3D1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A2900D4-1950-0123-0096-3CEA5ECA2F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2FEB55-073D-B5E7-BEDD-6EE3FA74A0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DC1AA89-43FF-4D47-BCA3-701D88451F34}" type="datetimeFigureOut">
              <a:rPr lang="en-GB" smtClean="0"/>
              <a:t>05/11/2026</a:t>
            </a:fld>
            <a:endParaRPr lang="en-GB"/>
          </a:p>
        </p:txBody>
      </p:sp>
      <p:sp>
        <p:nvSpPr>
          <p:cNvPr id="5" name="Footer Placeholder 4">
            <a:extLst>
              <a:ext uri="{FF2B5EF4-FFF2-40B4-BE49-F238E27FC236}">
                <a16:creationId xmlns:a16="http://schemas.microsoft.com/office/drawing/2014/main" id="{8D558570-2D70-6ADE-2856-645A6E7C3F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1ED4694-21C2-2CC7-747E-0F5BA14628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9CBAD0F-BC6B-46E1-9F52-11E615068692}" type="slidenum">
              <a:rPr lang="en-GB" smtClean="0"/>
              <a:t>‹#›</a:t>
            </a:fld>
            <a:endParaRPr lang="en-GB"/>
          </a:p>
        </p:txBody>
      </p:sp>
      <p:pic>
        <p:nvPicPr>
          <p:cNvPr id="7" name="Graphic 6">
            <a:extLst>
              <a:ext uri="{FF2B5EF4-FFF2-40B4-BE49-F238E27FC236}">
                <a16:creationId xmlns:a16="http://schemas.microsoft.com/office/drawing/2014/main" id="{194FC1F2-E9E5-8F43-9042-96196A5BA2E8}"/>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9982200" y="6463501"/>
            <a:ext cx="822960" cy="150821"/>
          </a:xfrm>
          <a:prstGeom prst="rect">
            <a:avLst/>
          </a:prstGeom>
        </p:spPr>
      </p:pic>
      <p:sp>
        <p:nvSpPr>
          <p:cNvPr id="8" name="Rectangle 7">
            <a:extLst>
              <a:ext uri="{FF2B5EF4-FFF2-40B4-BE49-F238E27FC236}">
                <a16:creationId xmlns:a16="http://schemas.microsoft.com/office/drawing/2014/main" id="{091E2DAA-EBA2-F4A5-CD68-51BFE55DE831}"/>
              </a:ext>
            </a:extLst>
          </p:cNvPr>
          <p:cNvSpPr/>
          <p:nvPr/>
        </p:nvSpPr>
        <p:spPr>
          <a:xfrm>
            <a:off x="134470" y="6526885"/>
            <a:ext cx="3365186" cy="217436"/>
          </a:xfrm>
          <a:prstGeom prst="rect">
            <a:avLst/>
          </a:prstGeom>
        </p:spPr>
        <p:txBody>
          <a:bodyPr wrap="none">
            <a:noAutofit/>
          </a:bodyPr>
          <a:lstStyle/>
          <a:p>
            <a:r>
              <a:rPr lang="en-US" sz="700" dirty="0">
                <a:solidFill>
                  <a:srgbClr val="31353D">
                    <a:lumMod val="60000"/>
                    <a:lumOff val="40000"/>
                  </a:srgbClr>
                </a:solidFill>
                <a:latin typeface="Arial" panose="020B0604020202020204" pitchFamily="34" charset="0"/>
                <a:ea typeface="Roboto" panose="02000000000000000000" pitchFamily="2" charset="0"/>
                <a:cs typeface="Arial" panose="020B0604020202020204" pitchFamily="34" charset="0"/>
              </a:rPr>
              <a:t>© 2025 IDEXX Laboratories, Inc. All rights reserved.</a:t>
            </a:r>
          </a:p>
        </p:txBody>
      </p:sp>
    </p:spTree>
    <p:extLst>
      <p:ext uri="{BB962C8B-B14F-4D97-AF65-F5344CB8AC3E}">
        <p14:creationId xmlns:p14="http://schemas.microsoft.com/office/powerpoint/2010/main" val="52504551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63" r:id="rId15"/>
    <p:sldLayoutId id="214748367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hyperlink" Target="https://svgsilh.com/fr/image/762999.html" TargetMode="External"/><Relationship Id="rId4" Type="http://schemas.openxmlformats.org/officeDocument/2006/relationships/image" Target="../media/image33.sv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7.png"/><Relationship Id="rId4" Type="http://schemas.openxmlformats.org/officeDocument/2006/relationships/image" Target="../media/image36.jpe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64.png"/></Relationships>
</file>

<file path=ppt/slides/_rels/slide2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6.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 Id="rId9" Type="http://schemas.openxmlformats.org/officeDocument/2006/relationships/image" Target="../media/image80.png"/></Relationships>
</file>

<file path=ppt/slides/_rels/slide27.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 Id="rId9" Type="http://schemas.openxmlformats.org/officeDocument/2006/relationships/image" Target="../media/image80.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8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84.png"/><Relationship Id="rId4" Type="http://schemas.openxmlformats.org/officeDocument/2006/relationships/image" Target="../media/image8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86.png"/></Relationships>
</file>

<file path=ppt/slides/_rels/slide3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 Id="rId4" Type="http://schemas.openxmlformats.org/officeDocument/2006/relationships/image" Target="../media/image91.png"/></Relationships>
</file>

<file path=ppt/slides/_rels/slide3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191B-515C-4844-AC2D-AC66E9E6F3F2}"/>
              </a:ext>
            </a:extLst>
          </p:cNvPr>
          <p:cNvSpPr>
            <a:spLocks noGrp="1"/>
          </p:cNvSpPr>
          <p:nvPr>
            <p:ph type="ctrTitle"/>
          </p:nvPr>
        </p:nvSpPr>
        <p:spPr>
          <a:xfrm>
            <a:off x="7799386" y="429444"/>
            <a:ext cx="4392614" cy="2772875"/>
          </a:xfrm>
        </p:spPr>
        <p:txBody>
          <a:bodyPr/>
          <a:lstStyle/>
          <a:p>
            <a:pPr algn="ctr"/>
            <a:r>
              <a:rPr lang="en-US"/>
              <a:t>FRAGMENTS AND </a:t>
            </a:r>
            <a:r>
              <a:rPr lang="en-US" dirty="0"/>
              <a:t>FORMS; identifying abnormal red cells and what they mean when you find them.</a:t>
            </a:r>
          </a:p>
        </p:txBody>
      </p:sp>
      <p:sp>
        <p:nvSpPr>
          <p:cNvPr id="3" name="TextBox 2">
            <a:extLst>
              <a:ext uri="{FF2B5EF4-FFF2-40B4-BE49-F238E27FC236}">
                <a16:creationId xmlns:a16="http://schemas.microsoft.com/office/drawing/2014/main" id="{793C5202-0226-89E8-5A95-8C37BC54ABE7}"/>
              </a:ext>
            </a:extLst>
          </p:cNvPr>
          <p:cNvSpPr txBox="1"/>
          <p:nvPr/>
        </p:nvSpPr>
        <p:spPr>
          <a:xfrm>
            <a:off x="6096000" y="4929448"/>
            <a:ext cx="5691943" cy="646331"/>
          </a:xfrm>
          <a:prstGeom prst="rect">
            <a:avLst/>
          </a:prstGeom>
          <a:noFill/>
        </p:spPr>
        <p:txBody>
          <a:bodyPr wrap="none" rtlCol="0">
            <a:spAutoFit/>
          </a:bodyPr>
          <a:lstStyle/>
          <a:p>
            <a:r>
              <a:rPr lang="en-GB" dirty="0"/>
              <a:t>Emma Dewhurst MA VetMB </a:t>
            </a:r>
            <a:r>
              <a:rPr lang="en-GB" dirty="0" err="1"/>
              <a:t>DipECVCP</a:t>
            </a:r>
            <a:r>
              <a:rPr lang="en-GB" dirty="0"/>
              <a:t> </a:t>
            </a:r>
            <a:r>
              <a:rPr lang="en-GB" dirty="0" err="1"/>
              <a:t>FRCPath</a:t>
            </a:r>
            <a:r>
              <a:rPr lang="en-GB" dirty="0"/>
              <a:t> MRCVS</a:t>
            </a:r>
          </a:p>
          <a:p>
            <a:r>
              <a:rPr lang="en-GB" dirty="0"/>
              <a:t>IDEXX R&amp;D Department</a:t>
            </a:r>
          </a:p>
        </p:txBody>
      </p:sp>
    </p:spTree>
    <p:extLst>
      <p:ext uri="{BB962C8B-B14F-4D97-AF65-F5344CB8AC3E}">
        <p14:creationId xmlns:p14="http://schemas.microsoft.com/office/powerpoint/2010/main" val="2374963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A623E-7BFD-F245-81FA-0849C0F37192}"/>
              </a:ext>
            </a:extLst>
          </p:cNvPr>
          <p:cNvSpPr>
            <a:spLocks noGrp="1"/>
          </p:cNvSpPr>
          <p:nvPr>
            <p:ph type="ctrTitle"/>
          </p:nvPr>
        </p:nvSpPr>
        <p:spPr>
          <a:xfrm>
            <a:off x="5840482" y="706258"/>
            <a:ext cx="5299817" cy="768193"/>
          </a:xfrm>
        </p:spPr>
        <p:txBody>
          <a:bodyPr/>
          <a:lstStyle/>
          <a:p>
            <a:r>
              <a:rPr lang="en-US" sz="2400" dirty="0">
                <a:solidFill>
                  <a:schemeClr val="tx1"/>
                </a:solidFill>
                <a:latin typeface="Calibri" panose="020F0502020204030204" pitchFamily="34" charset="0"/>
                <a:cs typeface="Calibri" panose="020F0502020204030204" pitchFamily="34" charset="0"/>
              </a:rPr>
              <a:t>Disclosure:</a:t>
            </a:r>
            <a:br>
              <a:rPr lang="en-US" sz="2400" dirty="0">
                <a:latin typeface="Calibri" panose="020F0502020204030204" pitchFamily="34" charset="0"/>
                <a:cs typeface="Calibri" panose="020F0502020204030204" pitchFamily="34" charset="0"/>
              </a:rPr>
            </a:br>
            <a:r>
              <a:rPr lang="en-US" sz="2000" b="0" dirty="0">
                <a:solidFill>
                  <a:schemeClr val="tx1"/>
                </a:solidFill>
                <a:latin typeface="Calibri" panose="020F0502020204030204" pitchFamily="34" charset="0"/>
                <a:cs typeface="Calibri" panose="020F0502020204030204" pitchFamily="34" charset="0"/>
              </a:rPr>
              <a:t>I am an employee of IDEXX Laboratories Ltd.</a:t>
            </a:r>
          </a:p>
        </p:txBody>
      </p:sp>
      <p:pic>
        <p:nvPicPr>
          <p:cNvPr id="7" name="Picture Placeholder 6">
            <a:extLst>
              <a:ext uri="{FF2B5EF4-FFF2-40B4-BE49-F238E27FC236}">
                <a16:creationId xmlns:a16="http://schemas.microsoft.com/office/drawing/2014/main" id="{105725C3-A316-4541-97FA-34A736E31E90}"/>
              </a:ext>
            </a:extLst>
          </p:cNvPr>
          <p:cNvPicPr>
            <a:picLocks noGrp="1" noChangeAspect="1"/>
          </p:cNvPicPr>
          <p:nvPr>
            <p:ph type="pic" sz="quarter" idx="15"/>
          </p:nvPr>
        </p:nvPicPr>
        <p:blipFill rotWithShape="1">
          <a:blip r:embed="rId3"/>
          <a:srcRect l="-11951" t="-10458" r="-20533" b="-210"/>
          <a:stretch/>
        </p:blipFill>
        <p:spPr>
          <a:xfrm>
            <a:off x="0" y="455133"/>
            <a:ext cx="5244276" cy="6413500"/>
          </a:xfrm>
        </p:spPr>
      </p:pic>
      <p:sp>
        <p:nvSpPr>
          <p:cNvPr id="9" name="TextBox 8">
            <a:extLst>
              <a:ext uri="{FF2B5EF4-FFF2-40B4-BE49-F238E27FC236}">
                <a16:creationId xmlns:a16="http://schemas.microsoft.com/office/drawing/2014/main" id="{4442B77D-0140-C300-39AF-2C4DAED1D3C9}"/>
              </a:ext>
            </a:extLst>
          </p:cNvPr>
          <p:cNvSpPr txBox="1"/>
          <p:nvPr/>
        </p:nvSpPr>
        <p:spPr>
          <a:xfrm>
            <a:off x="5840483" y="2161834"/>
            <a:ext cx="5867814" cy="3231654"/>
          </a:xfrm>
          <a:prstGeom prst="rect">
            <a:avLst/>
          </a:prstGeom>
          <a:noFill/>
        </p:spPr>
        <p:txBody>
          <a:bodyPr wrap="square">
            <a:spAutoFit/>
          </a:bodyPr>
          <a:lstStyle/>
          <a:p>
            <a:r>
              <a:rPr kumimoji="0" lang="en-US" sz="2400" b="1" i="0" u="none" strike="noStrike" kern="1200" cap="none" spc="0" normalizeH="0" baseline="0" noProof="0" dirty="0">
                <a:ln>
                  <a:noFill/>
                </a:ln>
                <a:solidFill>
                  <a:srgbClr val="31353D"/>
                </a:solidFill>
                <a:effectLst/>
                <a:uLnTx/>
                <a:uFillTx/>
                <a:latin typeface="Calibri" panose="020F0502020204030204" pitchFamily="34" charset="0"/>
                <a:ea typeface="+mj-ea"/>
                <a:cs typeface="Calibri" panose="020F0502020204030204" pitchFamily="34" charset="0"/>
              </a:rPr>
              <a:t>Disclaimer: </a:t>
            </a:r>
          </a:p>
          <a:p>
            <a:r>
              <a:rPr lang="en-US" dirty="0">
                <a:effectLst/>
                <a:latin typeface="Calibri" panose="020F0502020204030204" pitchFamily="34" charset="0"/>
                <a:cs typeface="Calibri" panose="020F0502020204030204" pitchFamily="34" charset="0"/>
              </a:rPr>
              <a:t>The information contained herein is intended to provide general guidance only. As with any diagnosis or treatment, you should use clinical discretion with each patient based on a complete evaluation of the patient, including history, physical presentation, and complete laboratory data. With respect to any drug therapy or monitoring program, you should refer to product inserts for a complete description of dosages, indications, interactions, and cautions. Diagnosis and treatment decisions are the ultimate responsibility of the primary care veterinarian.</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07241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290D87-9FEF-7926-630F-B97502493A24}"/>
              </a:ext>
            </a:extLst>
          </p:cNvPr>
          <p:cNvSpPr>
            <a:spLocks noGrp="1"/>
          </p:cNvSpPr>
          <p:nvPr>
            <p:ph type="sldNum" sz="quarter" idx="10"/>
          </p:nvPr>
        </p:nvSpPr>
        <p:spPr/>
        <p:txBody>
          <a:bodyPr/>
          <a:lstStyle/>
          <a:p>
            <a:fld id="{A45853CD-906F-4B4A-BC91-0C97639529FC}" type="slidenum">
              <a:rPr lang="en-US" smtClean="0"/>
              <a:pPr/>
              <a:t>3</a:t>
            </a:fld>
            <a:endParaRPr lang="en-US"/>
          </a:p>
        </p:txBody>
      </p:sp>
      <p:pic>
        <p:nvPicPr>
          <p:cNvPr id="16" name="Picture 15">
            <a:extLst>
              <a:ext uri="{FF2B5EF4-FFF2-40B4-BE49-F238E27FC236}">
                <a16:creationId xmlns:a16="http://schemas.microsoft.com/office/drawing/2014/main" id="{8DAEFBB3-73A7-6DD6-5A0F-2F01DFD26C62}"/>
              </a:ext>
            </a:extLst>
          </p:cNvPr>
          <p:cNvPicPr>
            <a:picLocks noChangeAspect="1"/>
          </p:cNvPicPr>
          <p:nvPr/>
        </p:nvPicPr>
        <p:blipFill>
          <a:blip r:embed="rId3"/>
          <a:stretch>
            <a:fillRect/>
          </a:stretch>
        </p:blipFill>
        <p:spPr>
          <a:xfrm>
            <a:off x="2640220" y="447417"/>
            <a:ext cx="2505838" cy="17640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a:extLst>
              <a:ext uri="{FF2B5EF4-FFF2-40B4-BE49-F238E27FC236}">
                <a16:creationId xmlns:a16="http://schemas.microsoft.com/office/drawing/2014/main" id="{2B994D7B-1655-C613-367F-D8402D220E19}"/>
              </a:ext>
            </a:extLst>
          </p:cNvPr>
          <p:cNvPicPr>
            <a:picLocks noChangeAspect="1"/>
          </p:cNvPicPr>
          <p:nvPr/>
        </p:nvPicPr>
        <p:blipFill>
          <a:blip r:embed="rId4"/>
          <a:stretch>
            <a:fillRect/>
          </a:stretch>
        </p:blipFill>
        <p:spPr>
          <a:xfrm>
            <a:off x="2091306" y="2386163"/>
            <a:ext cx="1585097" cy="1591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Picture 18">
            <a:extLst>
              <a:ext uri="{FF2B5EF4-FFF2-40B4-BE49-F238E27FC236}">
                <a16:creationId xmlns:a16="http://schemas.microsoft.com/office/drawing/2014/main" id="{A891EEA2-60AF-8F7A-D46B-5D0FEF8DC2E4}"/>
              </a:ext>
            </a:extLst>
          </p:cNvPr>
          <p:cNvPicPr>
            <a:picLocks noChangeAspect="1"/>
          </p:cNvPicPr>
          <p:nvPr/>
        </p:nvPicPr>
        <p:blipFill>
          <a:blip r:embed="rId5"/>
          <a:stretch>
            <a:fillRect/>
          </a:stretch>
        </p:blipFill>
        <p:spPr>
          <a:xfrm>
            <a:off x="3986994" y="2386163"/>
            <a:ext cx="1591194" cy="1591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Picture 20">
            <a:extLst>
              <a:ext uri="{FF2B5EF4-FFF2-40B4-BE49-F238E27FC236}">
                <a16:creationId xmlns:a16="http://schemas.microsoft.com/office/drawing/2014/main" id="{73F3A406-EA28-3C5A-4657-79A377BAE6DC}"/>
              </a:ext>
            </a:extLst>
          </p:cNvPr>
          <p:cNvPicPr>
            <a:picLocks noChangeAspect="1"/>
          </p:cNvPicPr>
          <p:nvPr/>
        </p:nvPicPr>
        <p:blipFill rotWithShape="1">
          <a:blip r:embed="rId6"/>
          <a:srcRect l="44901" b="46019"/>
          <a:stretch/>
        </p:blipFill>
        <p:spPr>
          <a:xfrm>
            <a:off x="4371932" y="4172422"/>
            <a:ext cx="2016854" cy="2047183"/>
          </a:xfrm>
          <a:prstGeom prst="rect">
            <a:avLst/>
          </a:prstGeom>
          <a:ln>
            <a:noFill/>
          </a:ln>
        </p:spPr>
      </p:pic>
      <p:pic>
        <p:nvPicPr>
          <p:cNvPr id="22" name="Picture 21">
            <a:extLst>
              <a:ext uri="{FF2B5EF4-FFF2-40B4-BE49-F238E27FC236}">
                <a16:creationId xmlns:a16="http://schemas.microsoft.com/office/drawing/2014/main" id="{6B2A6F30-3954-BA6A-C498-487F1F8E805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5400000">
            <a:off x="2107796" y="3755293"/>
            <a:ext cx="1043996" cy="271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4549BC5D-7960-FF35-A0B5-840F9845BF58}"/>
              </a:ext>
            </a:extLst>
          </p:cNvPr>
          <p:cNvPicPr>
            <a:picLocks noChangeAspect="1"/>
          </p:cNvPicPr>
          <p:nvPr/>
        </p:nvPicPr>
        <p:blipFill>
          <a:blip r:embed="rId8"/>
          <a:srcRect l="24476" r="25555"/>
          <a:stretch>
            <a:fillRect/>
          </a:stretch>
        </p:blipFill>
        <p:spPr>
          <a:xfrm>
            <a:off x="6451377" y="169968"/>
            <a:ext cx="4636890" cy="6186382"/>
          </a:xfrm>
          <a:prstGeom prst="rect">
            <a:avLst/>
          </a:prstGeom>
        </p:spPr>
      </p:pic>
    </p:spTree>
    <p:extLst>
      <p:ext uri="{BB962C8B-B14F-4D97-AF65-F5344CB8AC3E}">
        <p14:creationId xmlns:p14="http://schemas.microsoft.com/office/powerpoint/2010/main" val="466106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0617B62D-B5A7-452D-9CF4-5913407E6FAC}"/>
              </a:ext>
            </a:extLst>
          </p:cNvPr>
          <p:cNvSpPr>
            <a:spLocks noGrp="1"/>
          </p:cNvSpPr>
          <p:nvPr>
            <p:ph type="title"/>
          </p:nvPr>
        </p:nvSpPr>
        <p:spPr>
          <a:xfrm>
            <a:off x="581569" y="293659"/>
            <a:ext cx="10384881" cy="1143000"/>
          </a:xfrm>
        </p:spPr>
        <p:txBody>
          <a:bodyPr anchor="t"/>
          <a:lstStyle/>
          <a:p>
            <a:br>
              <a:rPr lang="en-GB" altLang="en-US" sz="2000" dirty="0">
                <a:latin typeface="Arial" panose="020B0604020202020204" pitchFamily="34" charset="0"/>
                <a:cs typeface="Arial" panose="020B0604020202020204" pitchFamily="34" charset="0"/>
              </a:rPr>
            </a:br>
            <a:r>
              <a:rPr lang="en-GB" altLang="en-US" b="1" dirty="0">
                <a:solidFill>
                  <a:schemeClr val="tx1"/>
                </a:solidFill>
                <a:latin typeface="+mn-lt"/>
                <a:ea typeface="+mn-ea"/>
                <a:cs typeface="+mn-cs"/>
              </a:rPr>
              <a:t>When should blood cell morphology be reviewed ?</a:t>
            </a:r>
            <a:endParaRPr lang="en-US" altLang="en-US" sz="2800" b="1" dirty="0">
              <a:solidFill>
                <a:schemeClr val="tx1"/>
              </a:solidFill>
              <a:latin typeface="+mn-lt"/>
              <a:ea typeface="+mn-ea"/>
              <a:cs typeface="+mn-cs"/>
            </a:endParaRPr>
          </a:p>
        </p:txBody>
      </p:sp>
      <p:sp>
        <p:nvSpPr>
          <p:cNvPr id="59395" name="Content Placeholder 2">
            <a:extLst>
              <a:ext uri="{FF2B5EF4-FFF2-40B4-BE49-F238E27FC236}">
                <a16:creationId xmlns:a16="http://schemas.microsoft.com/office/drawing/2014/main" id="{3903520F-5264-4999-A130-761EFD09D3EB}"/>
              </a:ext>
            </a:extLst>
          </p:cNvPr>
          <p:cNvSpPr>
            <a:spLocks noGrp="1" noChangeArrowheads="1"/>
          </p:cNvSpPr>
          <p:nvPr>
            <p:ph type="body" sz="quarter" idx="10"/>
          </p:nvPr>
        </p:nvSpPr>
        <p:spPr>
          <a:xfrm>
            <a:off x="621824" y="1515435"/>
            <a:ext cx="8229600" cy="2662237"/>
          </a:xfrm>
        </p:spPr>
        <p:txBody>
          <a:bodyPr/>
          <a:lstStyle/>
          <a:p>
            <a:pPr>
              <a:buFont typeface="Arial" panose="020B0604020202020204" pitchFamily="34" charset="0"/>
              <a:buChar char="•"/>
              <a:defRPr/>
            </a:pPr>
            <a:r>
              <a:rPr lang="en-GB" altLang="en-US" dirty="0"/>
              <a:t>Investigation of critically ill patient  </a:t>
            </a:r>
          </a:p>
          <a:p>
            <a:pPr>
              <a:buFont typeface="Arial" panose="020B0604020202020204" pitchFamily="34" charset="0"/>
              <a:buChar char="•"/>
              <a:defRPr/>
            </a:pPr>
            <a:r>
              <a:rPr lang="en-GB" altLang="en-US" dirty="0"/>
              <a:t>Moderately to severely anaemic patients </a:t>
            </a:r>
          </a:p>
          <a:p>
            <a:pPr>
              <a:buFont typeface="Arial" panose="020B0604020202020204" pitchFamily="34" charset="0"/>
              <a:buChar char="•"/>
              <a:defRPr/>
            </a:pPr>
            <a:r>
              <a:rPr lang="en-GB" altLang="en-US" dirty="0"/>
              <a:t>Markedly high WBC counts</a:t>
            </a:r>
          </a:p>
          <a:p>
            <a:pPr>
              <a:buFont typeface="Arial" panose="020B0604020202020204" pitchFamily="34" charset="0"/>
              <a:buChar char="•"/>
              <a:defRPr/>
            </a:pPr>
            <a:r>
              <a:rPr lang="en-GB" altLang="en-US" dirty="0"/>
              <a:t>Markedly low WBC/</a:t>
            </a:r>
            <a:r>
              <a:rPr lang="en-GB" altLang="en-US" dirty="0" err="1"/>
              <a:t>Plt</a:t>
            </a:r>
            <a:r>
              <a:rPr lang="en-GB" altLang="en-US" dirty="0"/>
              <a:t> counts</a:t>
            </a:r>
          </a:p>
          <a:p>
            <a:pPr>
              <a:buFont typeface="Arial" panose="020B0604020202020204" pitchFamily="34" charset="0"/>
              <a:buChar char="•"/>
              <a:defRPr/>
            </a:pPr>
            <a:r>
              <a:rPr lang="en-GB" altLang="en-US" dirty="0">
                <a:highlight>
                  <a:srgbClr val="FF0000"/>
                </a:highlight>
              </a:rPr>
              <a:t>Flags in dot plots/indistinct separation of clusters</a:t>
            </a:r>
          </a:p>
          <a:p>
            <a:pPr>
              <a:buFont typeface="Arial" panose="020B0604020202020204" pitchFamily="34" charset="0"/>
              <a:buChar char="•"/>
              <a:defRPr/>
            </a:pPr>
            <a:r>
              <a:rPr lang="en-US" dirty="0"/>
              <a:t>Unexpected or suspicious instrument results</a:t>
            </a:r>
            <a:r>
              <a:rPr lang="en-GB" altLang="en-US" dirty="0"/>
              <a:t> </a:t>
            </a:r>
          </a:p>
        </p:txBody>
      </p:sp>
      <p:pic>
        <p:nvPicPr>
          <p:cNvPr id="2" name="Picture 4">
            <a:extLst>
              <a:ext uri="{FF2B5EF4-FFF2-40B4-BE49-F238E27FC236}">
                <a16:creationId xmlns:a16="http://schemas.microsoft.com/office/drawing/2014/main" id="{4E58AD93-56D0-F6EF-373C-D7196DF01F1A}"/>
              </a:ext>
            </a:extLst>
          </p:cNvPr>
          <p:cNvPicPr>
            <a:picLocks noChangeAspect="1" noChangeArrowheads="1"/>
          </p:cNvPicPr>
          <p:nvPr/>
        </p:nvPicPr>
        <p:blipFill rotWithShape="1">
          <a:blip r:embed="rId2"/>
          <a:srcRect l="5512" t="1" r="4825" b="64664"/>
          <a:stretch/>
        </p:blipFill>
        <p:spPr bwMode="auto">
          <a:xfrm>
            <a:off x="5104634" y="5590548"/>
            <a:ext cx="6849604" cy="720449"/>
          </a:xfrm>
          <a:prstGeom prst="rect">
            <a:avLst/>
          </a:prstGeom>
          <a:noFill/>
          <a:ln w="9525">
            <a:solidFill>
              <a:schemeClr val="bg1">
                <a:lumMod val="75000"/>
              </a:schemeClr>
            </a:solidFill>
            <a:miter lim="800000"/>
            <a:headEnd/>
            <a:tailEnd/>
          </a:ln>
        </p:spPr>
      </p:pic>
      <p:pic>
        <p:nvPicPr>
          <p:cNvPr id="3" name="Picture 4">
            <a:extLst>
              <a:ext uri="{FF2B5EF4-FFF2-40B4-BE49-F238E27FC236}">
                <a16:creationId xmlns:a16="http://schemas.microsoft.com/office/drawing/2014/main" id="{6577EEEF-6D16-C446-C817-82187FED78BC}"/>
              </a:ext>
            </a:extLst>
          </p:cNvPr>
          <p:cNvPicPr>
            <a:picLocks noChangeAspect="1" noChangeArrowheads="1"/>
          </p:cNvPicPr>
          <p:nvPr/>
        </p:nvPicPr>
        <p:blipFill>
          <a:blip r:embed="rId3"/>
          <a:srcRect t="4303"/>
          <a:stretch>
            <a:fillRect/>
          </a:stretch>
        </p:blipFill>
        <p:spPr bwMode="auto">
          <a:xfrm>
            <a:off x="8529436" y="743418"/>
            <a:ext cx="3538689" cy="3238028"/>
          </a:xfrm>
          <a:prstGeom prst="rect">
            <a:avLst/>
          </a:prstGeom>
          <a:noFill/>
          <a:ln w="9525">
            <a:noFill/>
            <a:miter lim="800000"/>
            <a:headEnd/>
            <a:tailEnd/>
          </a:ln>
        </p:spPr>
      </p:pic>
      <p:pic>
        <p:nvPicPr>
          <p:cNvPr id="5" name="Picture 4">
            <a:extLst>
              <a:ext uri="{FF2B5EF4-FFF2-40B4-BE49-F238E27FC236}">
                <a16:creationId xmlns:a16="http://schemas.microsoft.com/office/drawing/2014/main" id="{69541B7C-B492-7FF0-62AF-24C7FF9D50D6}"/>
              </a:ext>
            </a:extLst>
          </p:cNvPr>
          <p:cNvPicPr>
            <a:picLocks noChangeAspect="1"/>
          </p:cNvPicPr>
          <p:nvPr/>
        </p:nvPicPr>
        <p:blipFill>
          <a:blip r:embed="rId4"/>
          <a:stretch>
            <a:fillRect/>
          </a:stretch>
        </p:blipFill>
        <p:spPr>
          <a:xfrm>
            <a:off x="8600875" y="4757844"/>
            <a:ext cx="3127299" cy="438406"/>
          </a:xfrm>
          <a:prstGeom prst="rect">
            <a:avLst/>
          </a:prstGeom>
          <a:ln>
            <a:solidFill>
              <a:schemeClr val="bg1">
                <a:lumMod val="75000"/>
              </a:schemeClr>
            </a:solidFill>
          </a:ln>
        </p:spPr>
      </p:pic>
      <p:sp>
        <p:nvSpPr>
          <p:cNvPr id="4" name="TextBox 3">
            <a:extLst>
              <a:ext uri="{FF2B5EF4-FFF2-40B4-BE49-F238E27FC236}">
                <a16:creationId xmlns:a16="http://schemas.microsoft.com/office/drawing/2014/main" id="{5913ED8C-01BB-F3B6-AB08-5C5ACA3B7A0B}"/>
              </a:ext>
            </a:extLst>
          </p:cNvPr>
          <p:cNvSpPr txBox="1"/>
          <p:nvPr/>
        </p:nvSpPr>
        <p:spPr>
          <a:xfrm>
            <a:off x="10052901" y="4133282"/>
            <a:ext cx="1675273" cy="461665"/>
          </a:xfrm>
          <a:prstGeom prst="rect">
            <a:avLst/>
          </a:prstGeom>
          <a:solidFill>
            <a:schemeClr val="bg1"/>
          </a:solidFill>
          <a:ln>
            <a:solidFill>
              <a:schemeClr val="tx1"/>
            </a:solidFill>
          </a:ln>
        </p:spPr>
        <p:txBody>
          <a:bodyPr wrap="square" rtlCol="0">
            <a:spAutoFit/>
          </a:bodyPr>
          <a:lstStyle/>
          <a:p>
            <a:r>
              <a:rPr lang="en-GB" sz="1200" dirty="0" err="1"/>
              <a:t>ProCyte</a:t>
            </a:r>
            <a:r>
              <a:rPr lang="en-GB" sz="1200" dirty="0"/>
              <a:t> Dx – Canine </a:t>
            </a:r>
          </a:p>
          <a:p>
            <a:r>
              <a:rPr lang="en-GB" sz="1200" dirty="0"/>
              <a:t>Patient WBC Dot Plot</a:t>
            </a: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B8AB8F-3B23-8C9E-5EBA-D53754363750}"/>
              </a:ext>
            </a:extLst>
          </p:cNvPr>
          <p:cNvPicPr>
            <a:picLocks noChangeAspect="1"/>
          </p:cNvPicPr>
          <p:nvPr/>
        </p:nvPicPr>
        <p:blipFill>
          <a:blip r:embed="rId2"/>
          <a:stretch>
            <a:fillRect/>
          </a:stretch>
        </p:blipFill>
        <p:spPr>
          <a:xfrm>
            <a:off x="643952" y="472890"/>
            <a:ext cx="8046971" cy="59122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097ECA7A-B596-57BF-E209-A4E31BED13F2}"/>
              </a:ext>
            </a:extLst>
          </p:cNvPr>
          <p:cNvSpPr txBox="1"/>
          <p:nvPr/>
        </p:nvSpPr>
        <p:spPr>
          <a:xfrm>
            <a:off x="8990043" y="1411623"/>
            <a:ext cx="2558005" cy="175432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Although not stated in the abstract, it was also suggested that &lt;1% of veterinarians requested a blood film review for a CBC</a:t>
            </a:r>
          </a:p>
        </p:txBody>
      </p:sp>
      <p:sp>
        <p:nvSpPr>
          <p:cNvPr id="6" name="TextBox 5">
            <a:extLst>
              <a:ext uri="{FF2B5EF4-FFF2-40B4-BE49-F238E27FC236}">
                <a16:creationId xmlns:a16="http://schemas.microsoft.com/office/drawing/2014/main" id="{49F35351-6B5D-AC16-FAA8-F4D908038D29}"/>
              </a:ext>
            </a:extLst>
          </p:cNvPr>
          <p:cNvSpPr txBox="1"/>
          <p:nvPr/>
        </p:nvSpPr>
        <p:spPr>
          <a:xfrm>
            <a:off x="8824511" y="782197"/>
            <a:ext cx="3092578"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GB" dirty="0"/>
              <a:t>ACVP-ASVCP CHICAGO 2023</a:t>
            </a:r>
          </a:p>
        </p:txBody>
      </p:sp>
      <p:sp>
        <p:nvSpPr>
          <p:cNvPr id="17" name="Arrow: Left 16">
            <a:extLst>
              <a:ext uri="{FF2B5EF4-FFF2-40B4-BE49-F238E27FC236}">
                <a16:creationId xmlns:a16="http://schemas.microsoft.com/office/drawing/2014/main" id="{817840D2-7D0C-E880-D2C2-9CEB08C2C369}"/>
              </a:ext>
            </a:extLst>
          </p:cNvPr>
          <p:cNvSpPr/>
          <p:nvPr/>
        </p:nvSpPr>
        <p:spPr>
          <a:xfrm>
            <a:off x="8351279" y="4627085"/>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Left 17">
            <a:extLst>
              <a:ext uri="{FF2B5EF4-FFF2-40B4-BE49-F238E27FC236}">
                <a16:creationId xmlns:a16="http://schemas.microsoft.com/office/drawing/2014/main" id="{E3489665-E9E6-0A79-2CEE-0459D7A24311}"/>
              </a:ext>
            </a:extLst>
          </p:cNvPr>
          <p:cNvSpPr/>
          <p:nvPr/>
        </p:nvSpPr>
        <p:spPr>
          <a:xfrm>
            <a:off x="8351279" y="5204061"/>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08559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12491F-56EC-F807-A055-E695CD3BD63C}"/>
              </a:ext>
            </a:extLst>
          </p:cNvPr>
          <p:cNvPicPr>
            <a:picLocks noChangeAspect="1"/>
          </p:cNvPicPr>
          <p:nvPr/>
        </p:nvPicPr>
        <p:blipFill>
          <a:blip r:embed="rId2"/>
          <a:stretch>
            <a:fillRect/>
          </a:stretch>
        </p:blipFill>
        <p:spPr>
          <a:xfrm>
            <a:off x="1261388" y="890233"/>
            <a:ext cx="9669224" cy="5077534"/>
          </a:xfrm>
          <a:prstGeom prst="rect">
            <a:avLst/>
          </a:prstGeom>
        </p:spPr>
      </p:pic>
    </p:spTree>
    <p:extLst>
      <p:ext uri="{BB962C8B-B14F-4D97-AF65-F5344CB8AC3E}">
        <p14:creationId xmlns:p14="http://schemas.microsoft.com/office/powerpoint/2010/main" val="642827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8DC03-D677-2923-E3D0-5A21C2B2206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3BF94905-E6A8-20FC-8DB1-FB4B6C62D301}"/>
              </a:ext>
            </a:extLst>
          </p:cNvPr>
          <p:cNvSpPr>
            <a:spLocks noGrp="1"/>
          </p:cNvSpPr>
          <p:nvPr>
            <p:ph type="title"/>
          </p:nvPr>
        </p:nvSpPr>
        <p:spPr/>
        <p:txBody>
          <a:bodyPr>
            <a:normAutofit/>
          </a:bodyPr>
          <a:lstStyle/>
          <a:p>
            <a:r>
              <a:rPr lang="en-US" sz="3600" dirty="0"/>
              <a:t>Jimmy, 2 year-old, male neutered, mixed breed dog</a:t>
            </a:r>
          </a:p>
        </p:txBody>
      </p:sp>
      <p:pic>
        <p:nvPicPr>
          <p:cNvPr id="7" name="Picture 6">
            <a:extLst>
              <a:ext uri="{FF2B5EF4-FFF2-40B4-BE49-F238E27FC236}">
                <a16:creationId xmlns:a16="http://schemas.microsoft.com/office/drawing/2014/main" id="{24077496-C945-CC60-AB9D-FAB12D692A06}"/>
              </a:ext>
            </a:extLst>
          </p:cNvPr>
          <p:cNvPicPr>
            <a:picLocks noChangeAspect="1"/>
          </p:cNvPicPr>
          <p:nvPr/>
        </p:nvPicPr>
        <p:blipFill>
          <a:blip r:embed="rId3"/>
          <a:stretch>
            <a:fillRect/>
          </a:stretch>
        </p:blipFill>
        <p:spPr>
          <a:xfrm>
            <a:off x="552450" y="1571625"/>
            <a:ext cx="6782191" cy="3956278"/>
          </a:xfrm>
          <a:prstGeom prst="rect">
            <a:avLst/>
          </a:prstGeom>
        </p:spPr>
      </p:pic>
      <p:sp>
        <p:nvSpPr>
          <p:cNvPr id="10" name="Rectangle 9">
            <a:extLst>
              <a:ext uri="{FF2B5EF4-FFF2-40B4-BE49-F238E27FC236}">
                <a16:creationId xmlns:a16="http://schemas.microsoft.com/office/drawing/2014/main" id="{222E62DC-F30B-EE54-2B9E-18659D852962}"/>
              </a:ext>
            </a:extLst>
          </p:cNvPr>
          <p:cNvSpPr/>
          <p:nvPr/>
        </p:nvSpPr>
        <p:spPr>
          <a:xfrm>
            <a:off x="3460697" y="1955800"/>
            <a:ext cx="1694751" cy="356776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8183C3BA-DC19-6973-2048-0864B0297D6D}"/>
              </a:ext>
            </a:extLst>
          </p:cNvPr>
          <p:cNvPicPr>
            <a:picLocks noChangeAspect="1"/>
          </p:cNvPicPr>
          <p:nvPr/>
        </p:nvPicPr>
        <p:blipFill>
          <a:blip r:embed="rId4"/>
          <a:stretch>
            <a:fillRect/>
          </a:stretch>
        </p:blipFill>
        <p:spPr>
          <a:xfrm>
            <a:off x="7686287" y="2068841"/>
            <a:ext cx="3287258" cy="2996135"/>
          </a:xfrm>
          <a:prstGeom prst="rect">
            <a:avLst/>
          </a:prstGeom>
        </p:spPr>
      </p:pic>
      <p:pic>
        <p:nvPicPr>
          <p:cNvPr id="5" name="Picture 4">
            <a:extLst>
              <a:ext uri="{FF2B5EF4-FFF2-40B4-BE49-F238E27FC236}">
                <a16:creationId xmlns:a16="http://schemas.microsoft.com/office/drawing/2014/main" id="{1303F2D2-6154-170F-1C84-693BF9E2427C}"/>
              </a:ext>
            </a:extLst>
          </p:cNvPr>
          <p:cNvPicPr>
            <a:picLocks noChangeAspect="1"/>
          </p:cNvPicPr>
          <p:nvPr/>
        </p:nvPicPr>
        <p:blipFill>
          <a:blip r:embed="rId5"/>
          <a:stretch>
            <a:fillRect/>
          </a:stretch>
        </p:blipFill>
        <p:spPr>
          <a:xfrm>
            <a:off x="10677606" y="0"/>
            <a:ext cx="1514394" cy="2556769"/>
          </a:xfrm>
          <a:prstGeom prst="rect">
            <a:avLst/>
          </a:prstGeom>
        </p:spPr>
      </p:pic>
      <p:sp>
        <p:nvSpPr>
          <p:cNvPr id="6" name="Oval 5">
            <a:extLst>
              <a:ext uri="{FF2B5EF4-FFF2-40B4-BE49-F238E27FC236}">
                <a16:creationId xmlns:a16="http://schemas.microsoft.com/office/drawing/2014/main" id="{3BAACFE5-2F3C-7455-F7C6-621D46C0971C}"/>
              </a:ext>
            </a:extLst>
          </p:cNvPr>
          <p:cNvSpPr/>
          <p:nvPr/>
        </p:nvSpPr>
        <p:spPr>
          <a:xfrm rot="5400000" flipV="1">
            <a:off x="8454106" y="2886291"/>
            <a:ext cx="1104035" cy="1361233"/>
          </a:xfrm>
          <a:prstGeom prst="ellipse">
            <a:avLst/>
          </a:prstGeom>
          <a:noFill/>
          <a:ln w="254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Oval 10">
            <a:extLst>
              <a:ext uri="{FF2B5EF4-FFF2-40B4-BE49-F238E27FC236}">
                <a16:creationId xmlns:a16="http://schemas.microsoft.com/office/drawing/2014/main" id="{40846F0A-8CA4-5980-270C-99F2D1B41C60}"/>
              </a:ext>
            </a:extLst>
          </p:cNvPr>
          <p:cNvSpPr/>
          <p:nvPr/>
        </p:nvSpPr>
        <p:spPr>
          <a:xfrm rot="5806695" flipV="1">
            <a:off x="7795591" y="4207002"/>
            <a:ext cx="820237" cy="239596"/>
          </a:xfrm>
          <a:prstGeom prst="ellipse">
            <a:avLst/>
          </a:prstGeom>
          <a:noFill/>
          <a:ln w="254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9591E1F5-7AB3-B1AB-2C77-CD69E4995738}"/>
              </a:ext>
            </a:extLst>
          </p:cNvPr>
          <p:cNvPicPr>
            <a:picLocks noChangeAspect="1"/>
          </p:cNvPicPr>
          <p:nvPr/>
        </p:nvPicPr>
        <p:blipFill>
          <a:blip r:embed="rId6"/>
          <a:stretch>
            <a:fillRect/>
          </a:stretch>
        </p:blipFill>
        <p:spPr>
          <a:xfrm>
            <a:off x="2318989" y="5784112"/>
            <a:ext cx="1771897" cy="171474"/>
          </a:xfrm>
          <a:prstGeom prst="rect">
            <a:avLst/>
          </a:prstGeom>
        </p:spPr>
      </p:pic>
      <p:pic>
        <p:nvPicPr>
          <p:cNvPr id="12" name="Picture 11">
            <a:extLst>
              <a:ext uri="{FF2B5EF4-FFF2-40B4-BE49-F238E27FC236}">
                <a16:creationId xmlns:a16="http://schemas.microsoft.com/office/drawing/2014/main" id="{1FFC90C9-33EC-5C33-D3CA-8C6220173128}"/>
              </a:ext>
            </a:extLst>
          </p:cNvPr>
          <p:cNvPicPr>
            <a:picLocks noChangeAspect="1"/>
          </p:cNvPicPr>
          <p:nvPr/>
        </p:nvPicPr>
        <p:blipFill>
          <a:blip r:embed="rId7"/>
          <a:stretch>
            <a:fillRect/>
          </a:stretch>
        </p:blipFill>
        <p:spPr>
          <a:xfrm>
            <a:off x="2514599" y="4118246"/>
            <a:ext cx="1015320" cy="244567"/>
          </a:xfrm>
          <a:prstGeom prst="rect">
            <a:avLst/>
          </a:prstGeom>
        </p:spPr>
      </p:pic>
    </p:spTree>
    <p:extLst>
      <p:ext uri="{BB962C8B-B14F-4D97-AF65-F5344CB8AC3E}">
        <p14:creationId xmlns:p14="http://schemas.microsoft.com/office/powerpoint/2010/main" val="2094843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3B239-5087-922D-7C2E-98D35359664B}"/>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ECC586D9-89F7-665A-5C39-BA3ABD79323E}"/>
              </a:ext>
            </a:extLst>
          </p:cNvPr>
          <p:cNvSpPr>
            <a:spLocks noGrp="1"/>
          </p:cNvSpPr>
          <p:nvPr>
            <p:ph type="title"/>
          </p:nvPr>
        </p:nvSpPr>
        <p:spPr/>
        <p:txBody>
          <a:bodyPr>
            <a:normAutofit/>
          </a:bodyPr>
          <a:lstStyle/>
          <a:p>
            <a:r>
              <a:rPr lang="en-US" sz="3600" dirty="0"/>
              <a:t>Jimmy, 2 year-old, male neutered, mixed breed dog</a:t>
            </a:r>
          </a:p>
        </p:txBody>
      </p:sp>
      <p:pic>
        <p:nvPicPr>
          <p:cNvPr id="7" name="Picture 6">
            <a:extLst>
              <a:ext uri="{FF2B5EF4-FFF2-40B4-BE49-F238E27FC236}">
                <a16:creationId xmlns:a16="http://schemas.microsoft.com/office/drawing/2014/main" id="{5CBC69FB-33E3-1408-7874-8B874106BA19}"/>
              </a:ext>
            </a:extLst>
          </p:cNvPr>
          <p:cNvPicPr>
            <a:picLocks noChangeAspect="1"/>
          </p:cNvPicPr>
          <p:nvPr/>
        </p:nvPicPr>
        <p:blipFill>
          <a:blip r:embed="rId3"/>
          <a:stretch>
            <a:fillRect/>
          </a:stretch>
        </p:blipFill>
        <p:spPr>
          <a:xfrm>
            <a:off x="552450" y="1571625"/>
            <a:ext cx="6782191" cy="3956278"/>
          </a:xfrm>
          <a:prstGeom prst="rect">
            <a:avLst/>
          </a:prstGeom>
        </p:spPr>
      </p:pic>
      <p:sp>
        <p:nvSpPr>
          <p:cNvPr id="9" name="Rectangle 8">
            <a:extLst>
              <a:ext uri="{FF2B5EF4-FFF2-40B4-BE49-F238E27FC236}">
                <a16:creationId xmlns:a16="http://schemas.microsoft.com/office/drawing/2014/main" id="{4ED99AED-D1CA-91D4-9B45-FD47BCCF0BFA}"/>
              </a:ext>
            </a:extLst>
          </p:cNvPr>
          <p:cNvSpPr/>
          <p:nvPr/>
        </p:nvSpPr>
        <p:spPr>
          <a:xfrm>
            <a:off x="2292863" y="1955800"/>
            <a:ext cx="1015320" cy="35560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4F849B40-BAA0-417C-2C6E-6EC3FD047297}"/>
              </a:ext>
            </a:extLst>
          </p:cNvPr>
          <p:cNvPicPr>
            <a:picLocks noChangeAspect="1"/>
          </p:cNvPicPr>
          <p:nvPr/>
        </p:nvPicPr>
        <p:blipFill>
          <a:blip r:embed="rId4"/>
          <a:stretch>
            <a:fillRect/>
          </a:stretch>
        </p:blipFill>
        <p:spPr>
          <a:xfrm>
            <a:off x="7686287" y="2068841"/>
            <a:ext cx="3287258" cy="2996135"/>
          </a:xfrm>
          <a:prstGeom prst="rect">
            <a:avLst/>
          </a:prstGeom>
        </p:spPr>
      </p:pic>
      <p:pic>
        <p:nvPicPr>
          <p:cNvPr id="5" name="Picture 4">
            <a:extLst>
              <a:ext uri="{FF2B5EF4-FFF2-40B4-BE49-F238E27FC236}">
                <a16:creationId xmlns:a16="http://schemas.microsoft.com/office/drawing/2014/main" id="{F2DE1348-1935-B2EE-5CD3-6DD3105E4A5D}"/>
              </a:ext>
            </a:extLst>
          </p:cNvPr>
          <p:cNvPicPr>
            <a:picLocks noChangeAspect="1"/>
          </p:cNvPicPr>
          <p:nvPr/>
        </p:nvPicPr>
        <p:blipFill>
          <a:blip r:embed="rId5"/>
          <a:stretch>
            <a:fillRect/>
          </a:stretch>
        </p:blipFill>
        <p:spPr>
          <a:xfrm>
            <a:off x="10677606" y="0"/>
            <a:ext cx="1514394" cy="2556769"/>
          </a:xfrm>
          <a:prstGeom prst="rect">
            <a:avLst/>
          </a:prstGeom>
        </p:spPr>
      </p:pic>
      <p:pic>
        <p:nvPicPr>
          <p:cNvPr id="4" name="Picture 3">
            <a:extLst>
              <a:ext uri="{FF2B5EF4-FFF2-40B4-BE49-F238E27FC236}">
                <a16:creationId xmlns:a16="http://schemas.microsoft.com/office/drawing/2014/main" id="{D94955F8-7677-941D-ACBE-549114B32DE0}"/>
              </a:ext>
            </a:extLst>
          </p:cNvPr>
          <p:cNvPicPr>
            <a:picLocks noChangeAspect="1"/>
          </p:cNvPicPr>
          <p:nvPr/>
        </p:nvPicPr>
        <p:blipFill>
          <a:blip r:embed="rId6"/>
          <a:stretch>
            <a:fillRect/>
          </a:stretch>
        </p:blipFill>
        <p:spPr>
          <a:xfrm>
            <a:off x="2318989" y="5784112"/>
            <a:ext cx="1771897" cy="171474"/>
          </a:xfrm>
          <a:prstGeom prst="rect">
            <a:avLst/>
          </a:prstGeom>
        </p:spPr>
      </p:pic>
      <p:pic>
        <p:nvPicPr>
          <p:cNvPr id="12" name="Picture 11">
            <a:extLst>
              <a:ext uri="{FF2B5EF4-FFF2-40B4-BE49-F238E27FC236}">
                <a16:creationId xmlns:a16="http://schemas.microsoft.com/office/drawing/2014/main" id="{9CFB8280-F75F-4106-0D78-A1B1497665C2}"/>
              </a:ext>
            </a:extLst>
          </p:cNvPr>
          <p:cNvPicPr>
            <a:picLocks noChangeAspect="1"/>
          </p:cNvPicPr>
          <p:nvPr/>
        </p:nvPicPr>
        <p:blipFill>
          <a:blip r:embed="rId7"/>
          <a:stretch>
            <a:fillRect/>
          </a:stretch>
        </p:blipFill>
        <p:spPr>
          <a:xfrm>
            <a:off x="2514599" y="4118246"/>
            <a:ext cx="1015320" cy="244567"/>
          </a:xfrm>
          <a:prstGeom prst="rect">
            <a:avLst/>
          </a:prstGeom>
        </p:spPr>
      </p:pic>
    </p:spTree>
    <p:extLst>
      <p:ext uri="{BB962C8B-B14F-4D97-AF65-F5344CB8AC3E}">
        <p14:creationId xmlns:p14="http://schemas.microsoft.com/office/powerpoint/2010/main" val="3914406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61BC4D7-4C29-6604-372B-7EA4EA5E5019}"/>
              </a:ext>
            </a:extLst>
          </p:cNvPr>
          <p:cNvSpPr>
            <a:spLocks noGrp="1"/>
          </p:cNvSpPr>
          <p:nvPr>
            <p:ph type="sldNum" sz="quarter" idx="4"/>
          </p:nvPr>
        </p:nvSpPr>
        <p:spPr>
          <a:xfrm>
            <a:off x="11645152" y="6448067"/>
            <a:ext cx="546847"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5853CD-906F-4B4A-BC91-0C97639529FC}" type="slidenum">
              <a:rPr lang="en-US" smtClean="0"/>
              <a:pPr/>
              <a:t>9</a:t>
            </a:fld>
            <a:endParaRPr lang="en-US"/>
          </a:p>
        </p:txBody>
      </p:sp>
      <p:sp>
        <p:nvSpPr>
          <p:cNvPr id="12" name="TextBox 11">
            <a:extLst>
              <a:ext uri="{FF2B5EF4-FFF2-40B4-BE49-F238E27FC236}">
                <a16:creationId xmlns:a16="http://schemas.microsoft.com/office/drawing/2014/main" id="{9BDA27C9-34AB-04A6-AD3F-FD78E2C5B8B5}"/>
              </a:ext>
            </a:extLst>
          </p:cNvPr>
          <p:cNvSpPr txBox="1"/>
          <p:nvPr/>
        </p:nvSpPr>
        <p:spPr>
          <a:xfrm>
            <a:off x="457199" y="3226782"/>
            <a:ext cx="5892035" cy="2062103"/>
          </a:xfrm>
          <a:prstGeom prst="rect">
            <a:avLst/>
          </a:prstGeom>
          <a:noFill/>
          <a:ln w="19050">
            <a:solidFill>
              <a:srgbClr val="0070C0"/>
            </a:solidFill>
          </a:ln>
        </p:spPr>
        <p:txBody>
          <a:bodyPr wrap="square" rtlCol="0">
            <a:spAutoFit/>
          </a:bodyPr>
          <a:lstStyle/>
          <a:p>
            <a:pPr algn="ctr"/>
            <a:r>
              <a:rPr lang="en-GB" sz="1600" b="1">
                <a:solidFill>
                  <a:srgbClr val="0070C0"/>
                </a:solidFill>
              </a:rPr>
              <a:t>≥ 2 signs of immuno-mediated destruction:</a:t>
            </a:r>
          </a:p>
          <a:p>
            <a:pPr algn="ctr"/>
            <a:endParaRPr lang="en-GB" sz="1600" b="1"/>
          </a:p>
          <a:p>
            <a:pPr algn="ctr"/>
            <a:r>
              <a:rPr lang="en-GB" sz="1600" b="1"/>
              <a:t>Spherocytosis</a:t>
            </a:r>
            <a:r>
              <a:rPr lang="en-GB" sz="1600"/>
              <a:t> (dog)</a:t>
            </a:r>
          </a:p>
          <a:p>
            <a:pPr algn="ctr"/>
            <a:endParaRPr lang="en-GB" sz="1600"/>
          </a:p>
          <a:p>
            <a:pPr algn="ctr"/>
            <a:r>
              <a:rPr lang="en-GB" sz="1600" b="1"/>
              <a:t>Saline Agglutination test</a:t>
            </a:r>
          </a:p>
          <a:p>
            <a:pPr algn="ctr"/>
            <a:endParaRPr lang="en-GB" sz="1600"/>
          </a:p>
          <a:p>
            <a:pPr algn="ctr"/>
            <a:r>
              <a:rPr lang="en-GB" sz="1600" b="1"/>
              <a:t>Coombs Test or Flow Cytometry</a:t>
            </a:r>
          </a:p>
          <a:p>
            <a:pPr algn="ctr"/>
            <a:r>
              <a:rPr lang="en-GB" sz="1600"/>
              <a:t>(Se 82%, </a:t>
            </a:r>
            <a:r>
              <a:rPr lang="en-GB" sz="1600" err="1"/>
              <a:t>Sp</a:t>
            </a:r>
            <a:r>
              <a:rPr lang="en-GB" sz="1600"/>
              <a:t> 95-100%; Se 67-87%, </a:t>
            </a:r>
            <a:r>
              <a:rPr lang="en-GB" sz="1600" err="1"/>
              <a:t>Sp</a:t>
            </a:r>
            <a:r>
              <a:rPr lang="en-GB" sz="1600"/>
              <a:t> 100%) </a:t>
            </a:r>
          </a:p>
        </p:txBody>
      </p:sp>
      <p:sp>
        <p:nvSpPr>
          <p:cNvPr id="18" name="TextBox 17">
            <a:extLst>
              <a:ext uri="{FF2B5EF4-FFF2-40B4-BE49-F238E27FC236}">
                <a16:creationId xmlns:a16="http://schemas.microsoft.com/office/drawing/2014/main" id="{369061D0-737A-A412-B578-D73104D7BAF2}"/>
              </a:ext>
            </a:extLst>
          </p:cNvPr>
          <p:cNvSpPr txBox="1"/>
          <p:nvPr/>
        </p:nvSpPr>
        <p:spPr>
          <a:xfrm>
            <a:off x="7133538" y="3239662"/>
            <a:ext cx="4350847" cy="2554545"/>
          </a:xfrm>
          <a:prstGeom prst="rect">
            <a:avLst/>
          </a:prstGeom>
          <a:noFill/>
          <a:ln w="19050">
            <a:solidFill>
              <a:srgbClr val="0070C0"/>
            </a:solidFill>
          </a:ln>
        </p:spPr>
        <p:txBody>
          <a:bodyPr wrap="square" rtlCol="0">
            <a:spAutoFit/>
          </a:bodyPr>
          <a:lstStyle/>
          <a:p>
            <a:pPr algn="ctr"/>
            <a:r>
              <a:rPr lang="en-GB" sz="1600" b="1">
                <a:solidFill>
                  <a:srgbClr val="0070C0"/>
                </a:solidFill>
              </a:rPr>
              <a:t>≥ 1 sign of haemolysis:</a:t>
            </a:r>
          </a:p>
          <a:p>
            <a:pPr algn="ctr"/>
            <a:endParaRPr lang="en-GB" sz="1600" b="1"/>
          </a:p>
          <a:p>
            <a:pPr algn="ctr"/>
            <a:r>
              <a:rPr lang="en-GB" sz="1600" b="1" err="1"/>
              <a:t>hyperbilirubinaemia</a:t>
            </a:r>
            <a:endParaRPr lang="en-GB" sz="1600" b="1"/>
          </a:p>
          <a:p>
            <a:pPr algn="ctr"/>
            <a:r>
              <a:rPr lang="en-GB" sz="1600"/>
              <a:t>(r/o hepatic disease, sepsis, cholestasis)</a:t>
            </a:r>
          </a:p>
          <a:p>
            <a:pPr algn="ctr"/>
            <a:endParaRPr lang="en-GB" sz="1600" b="1"/>
          </a:p>
          <a:p>
            <a:pPr algn="ctr"/>
            <a:r>
              <a:rPr lang="en-GB" sz="1600" b="1" err="1"/>
              <a:t>haemoglobinaemia</a:t>
            </a:r>
            <a:endParaRPr lang="en-GB" sz="1600" b="1"/>
          </a:p>
          <a:p>
            <a:pPr algn="ctr"/>
            <a:endParaRPr lang="en-GB" sz="1600" b="1"/>
          </a:p>
          <a:p>
            <a:pPr algn="ctr"/>
            <a:r>
              <a:rPr lang="en-GB" sz="1600" b="1"/>
              <a:t>haemoglobinuria</a:t>
            </a:r>
          </a:p>
          <a:p>
            <a:pPr algn="ctr"/>
            <a:endParaRPr lang="en-GB" sz="1600" b="1"/>
          </a:p>
          <a:p>
            <a:pPr algn="ctr"/>
            <a:r>
              <a:rPr lang="en-GB" sz="1600" b="1"/>
              <a:t>Ghost cells</a:t>
            </a:r>
          </a:p>
        </p:txBody>
      </p:sp>
      <p:sp>
        <p:nvSpPr>
          <p:cNvPr id="19" name="Right Arrow 20">
            <a:extLst>
              <a:ext uri="{FF2B5EF4-FFF2-40B4-BE49-F238E27FC236}">
                <a16:creationId xmlns:a16="http://schemas.microsoft.com/office/drawing/2014/main" id="{0DCD1183-AAA0-5030-3D6E-D4D0C8E689E3}"/>
              </a:ext>
            </a:extLst>
          </p:cNvPr>
          <p:cNvSpPr/>
          <p:nvPr/>
        </p:nvSpPr>
        <p:spPr>
          <a:xfrm rot="5400000">
            <a:off x="2717967" y="2232746"/>
            <a:ext cx="1370500" cy="32488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EF2A30F9-FBC7-2660-E70F-1145BF02B9E9}"/>
              </a:ext>
            </a:extLst>
          </p:cNvPr>
          <p:cNvSpPr txBox="1">
            <a:spLocks/>
          </p:cNvSpPr>
          <p:nvPr/>
        </p:nvSpPr>
        <p:spPr>
          <a:xfrm>
            <a:off x="1546538" y="432395"/>
            <a:ext cx="10631898" cy="644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700" kern="1200">
                <a:solidFill>
                  <a:schemeClr val="tx1"/>
                </a:solidFill>
                <a:latin typeface="+mj-lt"/>
                <a:ea typeface="+mj-ea"/>
                <a:cs typeface="+mj-cs"/>
              </a:defRPr>
            </a:lvl1pPr>
          </a:lstStyle>
          <a:p>
            <a:r>
              <a:rPr lang="en-US">
                <a:solidFill>
                  <a:srgbClr val="002060"/>
                </a:solidFill>
              </a:rPr>
              <a:t>ACVIM Consensus Statement on the diagnosis of immune-mediated hemolytic anemia in dogs and cats – JVIM 2018</a:t>
            </a:r>
            <a:endParaRPr lang="en-GB">
              <a:solidFill>
                <a:srgbClr val="002060"/>
              </a:solidFill>
            </a:endParaRPr>
          </a:p>
        </p:txBody>
      </p:sp>
      <p:sp>
        <p:nvSpPr>
          <p:cNvPr id="4" name="Right Arrow 20">
            <a:extLst>
              <a:ext uri="{FF2B5EF4-FFF2-40B4-BE49-F238E27FC236}">
                <a16:creationId xmlns:a16="http://schemas.microsoft.com/office/drawing/2014/main" id="{368E5CCF-DA89-D375-9073-0BC41F5B2FED}"/>
              </a:ext>
            </a:extLst>
          </p:cNvPr>
          <p:cNvSpPr/>
          <p:nvPr/>
        </p:nvSpPr>
        <p:spPr>
          <a:xfrm rot="5400000">
            <a:off x="8461270" y="2232746"/>
            <a:ext cx="1370500" cy="32488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Graphique 7">
            <a:extLst>
              <a:ext uri="{FF2B5EF4-FFF2-40B4-BE49-F238E27FC236}">
                <a16:creationId xmlns:a16="http://schemas.microsoft.com/office/drawing/2014/main" id="{8CBCE634-CBF6-6A97-FF7C-893648A30D1A}"/>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269204" y="319788"/>
            <a:ext cx="1360832" cy="1390150"/>
          </a:xfrm>
          <a:prstGeom prst="rect">
            <a:avLst/>
          </a:prstGeom>
        </p:spPr>
      </p:pic>
    </p:spTree>
    <p:extLst>
      <p:ext uri="{BB962C8B-B14F-4D97-AF65-F5344CB8AC3E}">
        <p14:creationId xmlns:p14="http://schemas.microsoft.com/office/powerpoint/2010/main" val="2765259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1BD1B-420E-F0FB-2543-0ADFA16078F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8BD9803-47DE-22DB-612C-B1E98A679494}"/>
              </a:ext>
            </a:extLst>
          </p:cNvPr>
          <p:cNvSpPr>
            <a:spLocks noGrp="1"/>
          </p:cNvSpPr>
          <p:nvPr>
            <p:ph type="sldNum" sz="quarter" idx="4"/>
          </p:nvPr>
        </p:nvSpPr>
        <p:spPr>
          <a:xfrm>
            <a:off x="11645152" y="6448067"/>
            <a:ext cx="546847"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5853CD-906F-4B4A-BC91-0C97639529FC}" type="slidenum">
              <a:rPr lang="en-US" smtClean="0"/>
              <a:pPr/>
              <a:t>10</a:t>
            </a:fld>
            <a:endParaRPr lang="en-US"/>
          </a:p>
        </p:txBody>
      </p:sp>
      <p:pic>
        <p:nvPicPr>
          <p:cNvPr id="4" name="Picture 3">
            <a:extLst>
              <a:ext uri="{FF2B5EF4-FFF2-40B4-BE49-F238E27FC236}">
                <a16:creationId xmlns:a16="http://schemas.microsoft.com/office/drawing/2014/main" id="{EBD0E9BD-1766-1C30-D6AC-362AE08E6E3D}"/>
              </a:ext>
            </a:extLst>
          </p:cNvPr>
          <p:cNvPicPr>
            <a:picLocks noChangeAspect="1"/>
          </p:cNvPicPr>
          <p:nvPr/>
        </p:nvPicPr>
        <p:blipFill>
          <a:blip r:embed="rId3"/>
          <a:stretch>
            <a:fillRect/>
          </a:stretch>
        </p:blipFill>
        <p:spPr>
          <a:xfrm>
            <a:off x="186924" y="104502"/>
            <a:ext cx="1438476" cy="1543265"/>
          </a:xfrm>
          <a:prstGeom prst="rect">
            <a:avLst/>
          </a:prstGeom>
        </p:spPr>
      </p:pic>
      <p:sp>
        <p:nvSpPr>
          <p:cNvPr id="5" name="Title 1">
            <a:extLst>
              <a:ext uri="{FF2B5EF4-FFF2-40B4-BE49-F238E27FC236}">
                <a16:creationId xmlns:a16="http://schemas.microsoft.com/office/drawing/2014/main" id="{F47164C7-DF07-3DB9-0A28-5A80E6A87D22}"/>
              </a:ext>
            </a:extLst>
          </p:cNvPr>
          <p:cNvSpPr txBox="1">
            <a:spLocks/>
          </p:cNvSpPr>
          <p:nvPr/>
        </p:nvSpPr>
        <p:spPr>
          <a:xfrm>
            <a:off x="1373178" y="449493"/>
            <a:ext cx="10631898" cy="644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700" kern="1200">
                <a:solidFill>
                  <a:schemeClr val="tx1"/>
                </a:solidFill>
                <a:latin typeface="+mj-lt"/>
                <a:ea typeface="+mj-ea"/>
                <a:cs typeface="+mj-cs"/>
              </a:defRPr>
            </a:lvl1pPr>
          </a:lstStyle>
          <a:p>
            <a:r>
              <a:rPr lang="en-US" dirty="0">
                <a:solidFill>
                  <a:srgbClr val="002060"/>
                </a:solidFill>
              </a:rPr>
              <a:t>Effect of dilution of canine blood samples on the specificity of saline agglutination tests for immune-mediated hemolysis</a:t>
            </a:r>
          </a:p>
          <a:p>
            <a:r>
              <a:rPr lang="en-US" dirty="0">
                <a:solidFill>
                  <a:srgbClr val="002060"/>
                </a:solidFill>
              </a:rPr>
              <a:t>Prudence L Sun and Unity Jeffery JVIM 2020 34(6):2374-2383</a:t>
            </a:r>
            <a:endParaRPr lang="en-GB" dirty="0">
              <a:solidFill>
                <a:srgbClr val="002060"/>
              </a:solidFill>
            </a:endParaRPr>
          </a:p>
        </p:txBody>
      </p:sp>
      <p:graphicFrame>
        <p:nvGraphicFramePr>
          <p:cNvPr id="6" name="Table 5">
            <a:extLst>
              <a:ext uri="{FF2B5EF4-FFF2-40B4-BE49-F238E27FC236}">
                <a16:creationId xmlns:a16="http://schemas.microsoft.com/office/drawing/2014/main" id="{4BDE9B2E-4C06-C9DA-39B5-0AC8BB4168D7}"/>
              </a:ext>
            </a:extLst>
          </p:cNvPr>
          <p:cNvGraphicFramePr>
            <a:graphicFrameLocks noGrp="1"/>
          </p:cNvGraphicFramePr>
          <p:nvPr/>
        </p:nvGraphicFramePr>
        <p:xfrm>
          <a:off x="906162" y="2377439"/>
          <a:ext cx="10706100" cy="2886891"/>
        </p:xfrm>
        <a:graphic>
          <a:graphicData uri="http://schemas.openxmlformats.org/drawingml/2006/table">
            <a:tbl>
              <a:tblPr/>
              <a:tblGrid>
                <a:gridCol w="2676525">
                  <a:extLst>
                    <a:ext uri="{9D8B030D-6E8A-4147-A177-3AD203B41FA5}">
                      <a16:colId xmlns:a16="http://schemas.microsoft.com/office/drawing/2014/main" val="2972191294"/>
                    </a:ext>
                  </a:extLst>
                </a:gridCol>
                <a:gridCol w="2676525">
                  <a:extLst>
                    <a:ext uri="{9D8B030D-6E8A-4147-A177-3AD203B41FA5}">
                      <a16:colId xmlns:a16="http://schemas.microsoft.com/office/drawing/2014/main" val="2298677644"/>
                    </a:ext>
                  </a:extLst>
                </a:gridCol>
                <a:gridCol w="2676525">
                  <a:extLst>
                    <a:ext uri="{9D8B030D-6E8A-4147-A177-3AD203B41FA5}">
                      <a16:colId xmlns:a16="http://schemas.microsoft.com/office/drawing/2014/main" val="1952915689"/>
                    </a:ext>
                  </a:extLst>
                </a:gridCol>
                <a:gridCol w="2676525">
                  <a:extLst>
                    <a:ext uri="{9D8B030D-6E8A-4147-A177-3AD203B41FA5}">
                      <a16:colId xmlns:a16="http://schemas.microsoft.com/office/drawing/2014/main" val="724251058"/>
                    </a:ext>
                  </a:extLst>
                </a:gridCol>
              </a:tblGrid>
              <a:tr h="878619">
                <a:tc>
                  <a:txBody>
                    <a:bodyPr/>
                    <a:lstStyle/>
                    <a:p>
                      <a:pPr>
                        <a:buNone/>
                      </a:pPr>
                      <a:r>
                        <a:rPr lang="en-GB" b="1">
                          <a:effectLst/>
                        </a:rPr>
                        <a:t>Saline‑to‑blood ratio</a:t>
                      </a:r>
                      <a:endParaRPr lang="en-GB">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DDCFF"/>
                    </a:solidFill>
                  </a:tcPr>
                </a:tc>
                <a:tc>
                  <a:txBody>
                    <a:bodyPr/>
                    <a:lstStyle/>
                    <a:p>
                      <a:pPr>
                        <a:buNone/>
                      </a:pPr>
                      <a:r>
                        <a:rPr lang="en-GB" b="1">
                          <a:effectLst/>
                        </a:rPr>
                        <a:t>Sensitivity % (95% CI)</a:t>
                      </a:r>
                      <a:endParaRPr lang="en-GB">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DDCFF"/>
                    </a:solidFill>
                  </a:tcPr>
                </a:tc>
                <a:tc>
                  <a:txBody>
                    <a:bodyPr/>
                    <a:lstStyle/>
                    <a:p>
                      <a:pPr>
                        <a:buNone/>
                      </a:pPr>
                      <a:r>
                        <a:rPr lang="en-GB" b="1">
                          <a:effectLst/>
                        </a:rPr>
                        <a:t>Specificity % (95% CI)</a:t>
                      </a:r>
                      <a:endParaRPr lang="en-GB">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DDCFF"/>
                    </a:solidFill>
                  </a:tcPr>
                </a:tc>
                <a:tc>
                  <a:txBody>
                    <a:bodyPr/>
                    <a:lstStyle/>
                    <a:p>
                      <a:pPr>
                        <a:buNone/>
                      </a:pPr>
                      <a:r>
                        <a:rPr lang="en-GB" b="1">
                          <a:effectLst/>
                        </a:rPr>
                        <a:t>Diagnostic accuracy % (95% CI)</a:t>
                      </a:r>
                      <a:endParaRPr lang="en-GB">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DDCFF"/>
                    </a:solidFill>
                  </a:tcPr>
                </a:tc>
                <a:extLst>
                  <a:ext uri="{0D108BD9-81ED-4DB2-BD59-A6C34878D82A}">
                    <a16:rowId xmlns:a16="http://schemas.microsoft.com/office/drawing/2014/main" val="933907804"/>
                  </a:ext>
                </a:extLst>
              </a:tr>
              <a:tr h="502068">
                <a:tc>
                  <a:txBody>
                    <a:bodyPr/>
                    <a:lstStyle/>
                    <a:p>
                      <a:pPr>
                        <a:buNone/>
                      </a:pPr>
                      <a:r>
                        <a:rPr lang="en-GB" b="1">
                          <a:effectLst/>
                        </a:rPr>
                        <a:t>1 : 1</a:t>
                      </a:r>
                      <a:endParaRPr lang="en-GB">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88 (47–100)</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29 (20–38)</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33 (24–42)</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extLst>
                  <a:ext uri="{0D108BD9-81ED-4DB2-BD59-A6C34878D82A}">
                    <a16:rowId xmlns:a16="http://schemas.microsoft.com/office/drawing/2014/main" val="1615406865"/>
                  </a:ext>
                </a:extLst>
              </a:tr>
              <a:tr h="502068">
                <a:tc>
                  <a:txBody>
                    <a:bodyPr/>
                    <a:lstStyle/>
                    <a:p>
                      <a:pPr>
                        <a:buNone/>
                      </a:pPr>
                      <a:r>
                        <a:rPr lang="en-GB" b="1">
                          <a:effectLst/>
                        </a:rPr>
                        <a:t>4 : 1</a:t>
                      </a:r>
                      <a:endParaRPr lang="en-GB">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88 (47–100)</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49 (40–58)</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51 (43–59)</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extLst>
                  <a:ext uri="{0D108BD9-81ED-4DB2-BD59-A6C34878D82A}">
                    <a16:rowId xmlns:a16="http://schemas.microsoft.com/office/drawing/2014/main" val="2370354399"/>
                  </a:ext>
                </a:extLst>
              </a:tr>
              <a:tr h="502068">
                <a:tc>
                  <a:txBody>
                    <a:bodyPr/>
                    <a:lstStyle/>
                    <a:p>
                      <a:pPr>
                        <a:buNone/>
                      </a:pPr>
                      <a:r>
                        <a:rPr lang="en-GB" b="1">
                          <a:effectLst/>
                        </a:rPr>
                        <a:t>9 : 1</a:t>
                      </a:r>
                      <a:endParaRPr lang="en-GB">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67 (30–93)</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70 (62–78)</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70 (62–77)</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extLst>
                  <a:ext uri="{0D108BD9-81ED-4DB2-BD59-A6C34878D82A}">
                    <a16:rowId xmlns:a16="http://schemas.microsoft.com/office/drawing/2014/main" val="2453590849"/>
                  </a:ext>
                </a:extLst>
              </a:tr>
              <a:tr h="502068">
                <a:tc>
                  <a:txBody>
                    <a:bodyPr/>
                    <a:lstStyle/>
                    <a:p>
                      <a:pPr>
                        <a:buNone/>
                      </a:pPr>
                      <a:r>
                        <a:rPr lang="en-GB" b="1">
                          <a:effectLst/>
                        </a:rPr>
                        <a:t>49 : 1</a:t>
                      </a:r>
                      <a:endParaRPr lang="en-GB">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67 (30–93)</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97 (93–99)</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95 (90–98)</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extLst>
                  <a:ext uri="{0D108BD9-81ED-4DB2-BD59-A6C34878D82A}">
                    <a16:rowId xmlns:a16="http://schemas.microsoft.com/office/drawing/2014/main" val="4210813724"/>
                  </a:ext>
                </a:extLst>
              </a:tr>
            </a:tbl>
          </a:graphicData>
        </a:graphic>
      </p:graphicFrame>
      <p:sp>
        <p:nvSpPr>
          <p:cNvPr id="2" name="Rectangle 1">
            <a:extLst>
              <a:ext uri="{FF2B5EF4-FFF2-40B4-BE49-F238E27FC236}">
                <a16:creationId xmlns:a16="http://schemas.microsoft.com/office/drawing/2014/main" id="{CCEA3457-47B5-7256-6411-3BF709459B8E}"/>
              </a:ext>
            </a:extLst>
          </p:cNvPr>
          <p:cNvSpPr/>
          <p:nvPr/>
        </p:nvSpPr>
        <p:spPr>
          <a:xfrm rot="16200000">
            <a:off x="5785971" y="-1607218"/>
            <a:ext cx="946485" cy="107061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59128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064A9-F057-5FA3-D31A-6552A8A3799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CB17767-A76F-6611-AFA7-A0D2D5DCA738}"/>
              </a:ext>
            </a:extLst>
          </p:cNvPr>
          <p:cNvSpPr>
            <a:spLocks noGrp="1"/>
          </p:cNvSpPr>
          <p:nvPr>
            <p:ph type="sldNum" sz="quarter" idx="4"/>
          </p:nvPr>
        </p:nvSpPr>
        <p:spPr>
          <a:xfrm>
            <a:off x="11645152" y="6448067"/>
            <a:ext cx="546847"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5853CD-906F-4B4A-BC91-0C97639529FC}" type="slidenum">
              <a:rPr lang="en-US" smtClean="0"/>
              <a:pPr/>
              <a:t>11</a:t>
            </a:fld>
            <a:endParaRPr lang="en-US"/>
          </a:p>
        </p:txBody>
      </p:sp>
      <p:pic>
        <p:nvPicPr>
          <p:cNvPr id="4" name="Picture 3">
            <a:extLst>
              <a:ext uri="{FF2B5EF4-FFF2-40B4-BE49-F238E27FC236}">
                <a16:creationId xmlns:a16="http://schemas.microsoft.com/office/drawing/2014/main" id="{DF5660CF-ADD1-FBE1-A66D-3ECAE571E32A}"/>
              </a:ext>
            </a:extLst>
          </p:cNvPr>
          <p:cNvPicPr>
            <a:picLocks noChangeAspect="1"/>
          </p:cNvPicPr>
          <p:nvPr/>
        </p:nvPicPr>
        <p:blipFill>
          <a:blip r:embed="rId3"/>
          <a:stretch>
            <a:fillRect/>
          </a:stretch>
        </p:blipFill>
        <p:spPr>
          <a:xfrm>
            <a:off x="186924" y="104502"/>
            <a:ext cx="1438476" cy="1543265"/>
          </a:xfrm>
          <a:prstGeom prst="rect">
            <a:avLst/>
          </a:prstGeom>
        </p:spPr>
      </p:pic>
      <p:sp>
        <p:nvSpPr>
          <p:cNvPr id="5" name="Title 1">
            <a:extLst>
              <a:ext uri="{FF2B5EF4-FFF2-40B4-BE49-F238E27FC236}">
                <a16:creationId xmlns:a16="http://schemas.microsoft.com/office/drawing/2014/main" id="{113E5FD1-7214-D070-AF17-A5EF5CB493E4}"/>
              </a:ext>
            </a:extLst>
          </p:cNvPr>
          <p:cNvSpPr txBox="1">
            <a:spLocks/>
          </p:cNvSpPr>
          <p:nvPr/>
        </p:nvSpPr>
        <p:spPr>
          <a:xfrm>
            <a:off x="1373178" y="449493"/>
            <a:ext cx="10631898" cy="64427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700" kern="1200">
                <a:solidFill>
                  <a:schemeClr val="tx1"/>
                </a:solidFill>
                <a:latin typeface="+mj-lt"/>
                <a:ea typeface="+mj-ea"/>
                <a:cs typeface="+mj-cs"/>
              </a:defRPr>
            </a:lvl1pPr>
          </a:lstStyle>
          <a:p>
            <a:r>
              <a:rPr lang="en-US">
                <a:solidFill>
                  <a:srgbClr val="002060"/>
                </a:solidFill>
              </a:rPr>
              <a:t>Effect of dilution of canine blood samples on the specificity of saline agglutination test for immune-mediated hemolysis – JVIM 2020</a:t>
            </a:r>
            <a:endParaRPr lang="en-GB">
              <a:solidFill>
                <a:srgbClr val="002060"/>
              </a:solidFill>
            </a:endParaRPr>
          </a:p>
        </p:txBody>
      </p:sp>
      <p:graphicFrame>
        <p:nvGraphicFramePr>
          <p:cNvPr id="6" name="Table 5">
            <a:extLst>
              <a:ext uri="{FF2B5EF4-FFF2-40B4-BE49-F238E27FC236}">
                <a16:creationId xmlns:a16="http://schemas.microsoft.com/office/drawing/2014/main" id="{7FEED731-4EEC-3A8D-410B-62F19844A325}"/>
              </a:ext>
            </a:extLst>
          </p:cNvPr>
          <p:cNvGraphicFramePr>
            <a:graphicFrameLocks noGrp="1"/>
          </p:cNvGraphicFramePr>
          <p:nvPr/>
        </p:nvGraphicFramePr>
        <p:xfrm>
          <a:off x="906162" y="2377439"/>
          <a:ext cx="10706100" cy="2886891"/>
        </p:xfrm>
        <a:graphic>
          <a:graphicData uri="http://schemas.openxmlformats.org/drawingml/2006/table">
            <a:tbl>
              <a:tblPr/>
              <a:tblGrid>
                <a:gridCol w="2676525">
                  <a:extLst>
                    <a:ext uri="{9D8B030D-6E8A-4147-A177-3AD203B41FA5}">
                      <a16:colId xmlns:a16="http://schemas.microsoft.com/office/drawing/2014/main" val="2972191294"/>
                    </a:ext>
                  </a:extLst>
                </a:gridCol>
                <a:gridCol w="2676525">
                  <a:extLst>
                    <a:ext uri="{9D8B030D-6E8A-4147-A177-3AD203B41FA5}">
                      <a16:colId xmlns:a16="http://schemas.microsoft.com/office/drawing/2014/main" val="2298677644"/>
                    </a:ext>
                  </a:extLst>
                </a:gridCol>
                <a:gridCol w="2676525">
                  <a:extLst>
                    <a:ext uri="{9D8B030D-6E8A-4147-A177-3AD203B41FA5}">
                      <a16:colId xmlns:a16="http://schemas.microsoft.com/office/drawing/2014/main" val="1952915689"/>
                    </a:ext>
                  </a:extLst>
                </a:gridCol>
                <a:gridCol w="2676525">
                  <a:extLst>
                    <a:ext uri="{9D8B030D-6E8A-4147-A177-3AD203B41FA5}">
                      <a16:colId xmlns:a16="http://schemas.microsoft.com/office/drawing/2014/main" val="724251058"/>
                    </a:ext>
                  </a:extLst>
                </a:gridCol>
              </a:tblGrid>
              <a:tr h="878619">
                <a:tc>
                  <a:txBody>
                    <a:bodyPr/>
                    <a:lstStyle/>
                    <a:p>
                      <a:pPr>
                        <a:buNone/>
                      </a:pPr>
                      <a:r>
                        <a:rPr lang="en-GB" b="1">
                          <a:effectLst/>
                        </a:rPr>
                        <a:t>Saline‑to‑blood ratio</a:t>
                      </a:r>
                      <a:endParaRPr lang="en-GB">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DDCFF"/>
                    </a:solidFill>
                  </a:tcPr>
                </a:tc>
                <a:tc>
                  <a:txBody>
                    <a:bodyPr/>
                    <a:lstStyle/>
                    <a:p>
                      <a:pPr>
                        <a:buNone/>
                      </a:pPr>
                      <a:r>
                        <a:rPr lang="en-GB" b="1">
                          <a:effectLst/>
                        </a:rPr>
                        <a:t>Sensitivity % (95% CI)</a:t>
                      </a:r>
                      <a:endParaRPr lang="en-GB">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DDCFF"/>
                    </a:solidFill>
                  </a:tcPr>
                </a:tc>
                <a:tc>
                  <a:txBody>
                    <a:bodyPr/>
                    <a:lstStyle/>
                    <a:p>
                      <a:pPr>
                        <a:buNone/>
                      </a:pPr>
                      <a:r>
                        <a:rPr lang="en-GB" b="1">
                          <a:effectLst/>
                        </a:rPr>
                        <a:t>Specificity % (95% CI)</a:t>
                      </a:r>
                      <a:endParaRPr lang="en-GB">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DDCFF"/>
                    </a:solidFill>
                  </a:tcPr>
                </a:tc>
                <a:tc>
                  <a:txBody>
                    <a:bodyPr/>
                    <a:lstStyle/>
                    <a:p>
                      <a:pPr>
                        <a:buNone/>
                      </a:pPr>
                      <a:r>
                        <a:rPr lang="en-GB" b="1">
                          <a:effectLst/>
                        </a:rPr>
                        <a:t>Diagnostic accuracy % (95% CI)</a:t>
                      </a:r>
                      <a:endParaRPr lang="en-GB">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DDCFF"/>
                    </a:solidFill>
                  </a:tcPr>
                </a:tc>
                <a:extLst>
                  <a:ext uri="{0D108BD9-81ED-4DB2-BD59-A6C34878D82A}">
                    <a16:rowId xmlns:a16="http://schemas.microsoft.com/office/drawing/2014/main" val="933907804"/>
                  </a:ext>
                </a:extLst>
              </a:tr>
              <a:tr h="502068">
                <a:tc>
                  <a:txBody>
                    <a:bodyPr/>
                    <a:lstStyle/>
                    <a:p>
                      <a:pPr>
                        <a:buNone/>
                      </a:pPr>
                      <a:r>
                        <a:rPr lang="en-GB" b="1">
                          <a:effectLst/>
                        </a:rPr>
                        <a:t>1 : 1</a:t>
                      </a:r>
                      <a:endParaRPr lang="en-GB">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88 (47–100)</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29 (20–38)</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33 (24–42)</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extLst>
                  <a:ext uri="{0D108BD9-81ED-4DB2-BD59-A6C34878D82A}">
                    <a16:rowId xmlns:a16="http://schemas.microsoft.com/office/drawing/2014/main" val="1615406865"/>
                  </a:ext>
                </a:extLst>
              </a:tr>
              <a:tr h="502068">
                <a:tc>
                  <a:txBody>
                    <a:bodyPr/>
                    <a:lstStyle/>
                    <a:p>
                      <a:pPr>
                        <a:buNone/>
                      </a:pPr>
                      <a:r>
                        <a:rPr lang="en-GB" b="1">
                          <a:effectLst/>
                        </a:rPr>
                        <a:t>4 : 1</a:t>
                      </a:r>
                      <a:endParaRPr lang="en-GB">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88 (47–100)</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49 (40–58)</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51 (43–59)</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extLst>
                  <a:ext uri="{0D108BD9-81ED-4DB2-BD59-A6C34878D82A}">
                    <a16:rowId xmlns:a16="http://schemas.microsoft.com/office/drawing/2014/main" val="2370354399"/>
                  </a:ext>
                </a:extLst>
              </a:tr>
              <a:tr h="502068">
                <a:tc>
                  <a:txBody>
                    <a:bodyPr/>
                    <a:lstStyle/>
                    <a:p>
                      <a:pPr>
                        <a:buNone/>
                      </a:pPr>
                      <a:r>
                        <a:rPr lang="en-GB" b="1">
                          <a:effectLst/>
                        </a:rPr>
                        <a:t>9 : 1</a:t>
                      </a:r>
                      <a:endParaRPr lang="en-GB">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67 (30–93)</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70 (62–78)</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70 (62–77)</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extLst>
                  <a:ext uri="{0D108BD9-81ED-4DB2-BD59-A6C34878D82A}">
                    <a16:rowId xmlns:a16="http://schemas.microsoft.com/office/drawing/2014/main" val="2453590849"/>
                  </a:ext>
                </a:extLst>
              </a:tr>
              <a:tr h="502068">
                <a:tc>
                  <a:txBody>
                    <a:bodyPr/>
                    <a:lstStyle/>
                    <a:p>
                      <a:pPr>
                        <a:buNone/>
                      </a:pPr>
                      <a:r>
                        <a:rPr lang="en-GB" b="1">
                          <a:effectLst/>
                        </a:rPr>
                        <a:t>49 : 1</a:t>
                      </a:r>
                      <a:endParaRPr lang="en-GB">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67 (30–93)</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97 (93–99)</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tc>
                  <a:txBody>
                    <a:bodyPr/>
                    <a:lstStyle/>
                    <a:p>
                      <a:pPr>
                        <a:buNone/>
                      </a:pPr>
                      <a:r>
                        <a:rPr lang="en-GB">
                          <a:effectLst/>
                        </a:rPr>
                        <a:t>95 (90–98)</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1"/>
                    </a:solidFill>
                  </a:tcPr>
                </a:tc>
                <a:extLst>
                  <a:ext uri="{0D108BD9-81ED-4DB2-BD59-A6C34878D82A}">
                    <a16:rowId xmlns:a16="http://schemas.microsoft.com/office/drawing/2014/main" val="4210813724"/>
                  </a:ext>
                </a:extLst>
              </a:tr>
            </a:tbl>
          </a:graphicData>
        </a:graphic>
      </p:graphicFrame>
      <p:sp>
        <p:nvSpPr>
          <p:cNvPr id="2" name="Rectangle 1">
            <a:extLst>
              <a:ext uri="{FF2B5EF4-FFF2-40B4-BE49-F238E27FC236}">
                <a16:creationId xmlns:a16="http://schemas.microsoft.com/office/drawing/2014/main" id="{BBC29CDC-1C25-EF03-B7D2-0C05A71639CC}"/>
              </a:ext>
            </a:extLst>
          </p:cNvPr>
          <p:cNvSpPr/>
          <p:nvPr/>
        </p:nvSpPr>
        <p:spPr>
          <a:xfrm rot="16200000">
            <a:off x="6014987" y="-332947"/>
            <a:ext cx="488456" cy="1070609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41444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C6FF0-313B-0E2A-AD89-0B9D28F2B491}"/>
              </a:ext>
            </a:extLst>
          </p:cNvPr>
          <p:cNvSpPr>
            <a:spLocks noGrp="1"/>
          </p:cNvSpPr>
          <p:nvPr>
            <p:ph type="title"/>
          </p:nvPr>
        </p:nvSpPr>
        <p:spPr/>
        <p:txBody>
          <a:bodyPr/>
          <a:lstStyle/>
          <a:p>
            <a:r>
              <a:rPr lang="en-GB" altLang="en-US" sz="2800" b="1" dirty="0"/>
              <a:t>Jimmy</a:t>
            </a:r>
            <a:br>
              <a:rPr lang="en-US" sz="2800" b="1" dirty="0">
                <a:solidFill>
                  <a:schemeClr val="accent1"/>
                </a:solidFill>
              </a:rPr>
            </a:br>
            <a:br>
              <a:rPr lang="en-US" sz="2800" b="1" dirty="0">
                <a:solidFill>
                  <a:schemeClr val="accent1"/>
                </a:solidFill>
              </a:rPr>
            </a:br>
            <a:endParaRPr lang="en-GB" sz="2800" b="1" dirty="0">
              <a:solidFill>
                <a:schemeClr val="accent1"/>
              </a:solidFill>
            </a:endParaRPr>
          </a:p>
        </p:txBody>
      </p:sp>
      <p:sp>
        <p:nvSpPr>
          <p:cNvPr id="4" name="Slide Number Placeholder 3">
            <a:extLst>
              <a:ext uri="{FF2B5EF4-FFF2-40B4-BE49-F238E27FC236}">
                <a16:creationId xmlns:a16="http://schemas.microsoft.com/office/drawing/2014/main" id="{E37A18F9-4C82-6A64-0C3B-28732733A9DA}"/>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5853CD-906F-4B4A-BC91-0C97639529FC}" type="slidenum">
              <a:rPr lang="en-US" smtClean="0"/>
              <a:pPr/>
              <a:t>12</a:t>
            </a:fld>
            <a:endParaRPr lang="en-US" dirty="0"/>
          </a:p>
        </p:txBody>
      </p:sp>
      <p:pic>
        <p:nvPicPr>
          <p:cNvPr id="6" name="Picture 5">
            <a:extLst>
              <a:ext uri="{FF2B5EF4-FFF2-40B4-BE49-F238E27FC236}">
                <a16:creationId xmlns:a16="http://schemas.microsoft.com/office/drawing/2014/main" id="{DA7B6C5B-613A-1799-C5EC-48F10A54C2E4}"/>
              </a:ext>
            </a:extLst>
          </p:cNvPr>
          <p:cNvPicPr>
            <a:picLocks noChangeAspect="1"/>
          </p:cNvPicPr>
          <p:nvPr/>
        </p:nvPicPr>
        <p:blipFill rotWithShape="1">
          <a:blip r:embed="rId3"/>
          <a:srcRect l="24068"/>
          <a:stretch/>
        </p:blipFill>
        <p:spPr>
          <a:xfrm>
            <a:off x="166736" y="1625762"/>
            <a:ext cx="3636410" cy="3429000"/>
          </a:xfrm>
          <a:prstGeom prst="rect">
            <a:avLst/>
          </a:prstGeom>
        </p:spPr>
      </p:pic>
      <p:pic>
        <p:nvPicPr>
          <p:cNvPr id="8" name="Picture 7">
            <a:extLst>
              <a:ext uri="{FF2B5EF4-FFF2-40B4-BE49-F238E27FC236}">
                <a16:creationId xmlns:a16="http://schemas.microsoft.com/office/drawing/2014/main" id="{896C9876-2C97-D3BD-4DD7-926DF17542FE}"/>
              </a:ext>
            </a:extLst>
          </p:cNvPr>
          <p:cNvPicPr>
            <a:picLocks noChangeAspect="1"/>
          </p:cNvPicPr>
          <p:nvPr/>
        </p:nvPicPr>
        <p:blipFill rotWithShape="1">
          <a:blip r:embed="rId4">
            <a:extLst>
              <a:ext uri="{28A0092B-C50C-407E-A947-70E740481C1C}">
                <a14:useLocalDpi xmlns:a14="http://schemas.microsoft.com/office/drawing/2010/main" val="0"/>
              </a:ext>
            </a:extLst>
          </a:blip>
          <a:srcRect l="31711" t="4112" r="5172" b="4222"/>
          <a:stretch/>
        </p:blipFill>
        <p:spPr>
          <a:xfrm>
            <a:off x="8117653" y="1625763"/>
            <a:ext cx="3973075" cy="3429001"/>
          </a:xfrm>
          <a:prstGeom prst="rect">
            <a:avLst/>
          </a:prstGeom>
          <a:ln w="38100" cap="sq">
            <a:noFill/>
            <a:prstDash val="solid"/>
            <a:miter lim="800000"/>
          </a:ln>
          <a:effectLst/>
        </p:spPr>
      </p:pic>
      <p:pic>
        <p:nvPicPr>
          <p:cNvPr id="9" name="Picture 8">
            <a:extLst>
              <a:ext uri="{FF2B5EF4-FFF2-40B4-BE49-F238E27FC236}">
                <a16:creationId xmlns:a16="http://schemas.microsoft.com/office/drawing/2014/main" id="{9B1BF6F9-69F9-8334-7FD1-543ADD9855F2}"/>
              </a:ext>
            </a:extLst>
          </p:cNvPr>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5900"/>
                    </a14:imgEffect>
                    <a14:imgEffect>
                      <a14:brightnessContrast contrast="40000"/>
                    </a14:imgEffect>
                  </a14:imgLayer>
                </a14:imgProps>
              </a:ext>
            </a:extLst>
          </a:blip>
          <a:srcRect l="16038" t="12794" r="17989" b="12848"/>
          <a:stretch/>
        </p:blipFill>
        <p:spPr>
          <a:xfrm>
            <a:off x="3932182" y="1625762"/>
            <a:ext cx="4056435" cy="3429000"/>
          </a:xfrm>
          <a:prstGeom prst="rect">
            <a:avLst/>
          </a:prstGeom>
        </p:spPr>
      </p:pic>
      <p:cxnSp>
        <p:nvCxnSpPr>
          <p:cNvPr id="12" name="Straight Arrow Connector 11">
            <a:extLst>
              <a:ext uri="{FF2B5EF4-FFF2-40B4-BE49-F238E27FC236}">
                <a16:creationId xmlns:a16="http://schemas.microsoft.com/office/drawing/2014/main" id="{807773C4-96C4-786E-5C08-CB4F939F679C}"/>
              </a:ext>
            </a:extLst>
          </p:cNvPr>
          <p:cNvCxnSpPr>
            <a:cxnSpLocks/>
          </p:cNvCxnSpPr>
          <p:nvPr/>
        </p:nvCxnSpPr>
        <p:spPr>
          <a:xfrm>
            <a:off x="252919" y="2626464"/>
            <a:ext cx="408562" cy="262647"/>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DBB13F0-4E89-63E0-4C30-BA68F8976F0A}"/>
              </a:ext>
            </a:extLst>
          </p:cNvPr>
          <p:cNvCxnSpPr>
            <a:cxnSpLocks/>
          </p:cNvCxnSpPr>
          <p:nvPr/>
        </p:nvCxnSpPr>
        <p:spPr>
          <a:xfrm>
            <a:off x="5571486" y="3340262"/>
            <a:ext cx="408562" cy="262647"/>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1028BCB-6B44-06D5-41A9-1E57BCAE91EB}"/>
              </a:ext>
            </a:extLst>
          </p:cNvPr>
          <p:cNvCxnSpPr>
            <a:cxnSpLocks/>
          </p:cNvCxnSpPr>
          <p:nvPr/>
        </p:nvCxnSpPr>
        <p:spPr>
          <a:xfrm>
            <a:off x="3899757" y="2224387"/>
            <a:ext cx="408562" cy="262647"/>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9F099DD-DBC6-DE71-A859-88DC8FB327E1}"/>
              </a:ext>
            </a:extLst>
          </p:cNvPr>
          <p:cNvCxnSpPr>
            <a:cxnSpLocks/>
          </p:cNvCxnSpPr>
          <p:nvPr/>
        </p:nvCxnSpPr>
        <p:spPr>
          <a:xfrm>
            <a:off x="6288932" y="2626464"/>
            <a:ext cx="408562" cy="262647"/>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C92FB74-1B99-4AE8-440F-60DDDE8792CF}"/>
              </a:ext>
            </a:extLst>
          </p:cNvPr>
          <p:cNvCxnSpPr>
            <a:cxnSpLocks/>
          </p:cNvCxnSpPr>
          <p:nvPr/>
        </p:nvCxnSpPr>
        <p:spPr>
          <a:xfrm>
            <a:off x="8649510" y="2093064"/>
            <a:ext cx="408562" cy="262647"/>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FDAE1C5-25D3-D1C2-2371-A6D4E188C910}"/>
              </a:ext>
            </a:extLst>
          </p:cNvPr>
          <p:cNvCxnSpPr>
            <a:cxnSpLocks/>
          </p:cNvCxnSpPr>
          <p:nvPr/>
        </p:nvCxnSpPr>
        <p:spPr>
          <a:xfrm>
            <a:off x="11384604" y="3446830"/>
            <a:ext cx="408562" cy="262647"/>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886083B7-B00F-8E04-F9E4-3927182C895F}"/>
              </a:ext>
            </a:extLst>
          </p:cNvPr>
          <p:cNvCxnSpPr>
            <a:cxnSpLocks/>
          </p:cNvCxnSpPr>
          <p:nvPr/>
        </p:nvCxnSpPr>
        <p:spPr>
          <a:xfrm>
            <a:off x="4653844" y="3545728"/>
            <a:ext cx="408562" cy="262647"/>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A2EA038-CC4B-B3C4-2DBA-BB4E418FFFCF}"/>
              </a:ext>
            </a:extLst>
          </p:cNvPr>
          <p:cNvCxnSpPr>
            <a:cxnSpLocks/>
          </p:cNvCxnSpPr>
          <p:nvPr/>
        </p:nvCxnSpPr>
        <p:spPr>
          <a:xfrm>
            <a:off x="7816761" y="1412612"/>
            <a:ext cx="408562" cy="262647"/>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DE4840F-8AB7-1D5D-87D4-8056969029FA}"/>
              </a:ext>
            </a:extLst>
          </p:cNvPr>
          <p:cNvCxnSpPr>
            <a:cxnSpLocks/>
          </p:cNvCxnSpPr>
          <p:nvPr/>
        </p:nvCxnSpPr>
        <p:spPr>
          <a:xfrm>
            <a:off x="2647545" y="1776919"/>
            <a:ext cx="408562" cy="262647"/>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6776AD5-41CF-79AA-CEDF-92B9C5153C61}"/>
              </a:ext>
            </a:extLst>
          </p:cNvPr>
          <p:cNvCxnSpPr>
            <a:cxnSpLocks/>
          </p:cNvCxnSpPr>
          <p:nvPr/>
        </p:nvCxnSpPr>
        <p:spPr>
          <a:xfrm>
            <a:off x="980873" y="4390417"/>
            <a:ext cx="408562" cy="262647"/>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68533518-FC13-A343-F4FE-7116EE710C2D}"/>
              </a:ext>
            </a:extLst>
          </p:cNvPr>
          <p:cNvSpPr txBox="1"/>
          <p:nvPr/>
        </p:nvSpPr>
        <p:spPr>
          <a:xfrm>
            <a:off x="535021" y="5321026"/>
            <a:ext cx="2782111" cy="923330"/>
          </a:xfrm>
          <a:prstGeom prst="rect">
            <a:avLst/>
          </a:prstGeom>
          <a:noFill/>
        </p:spPr>
        <p:txBody>
          <a:bodyPr wrap="square" rtlCol="0">
            <a:spAutoFit/>
          </a:bodyPr>
          <a:lstStyle/>
          <a:p>
            <a:r>
              <a:rPr lang="en-GB" dirty="0"/>
              <a:t>Agglutination</a:t>
            </a:r>
          </a:p>
          <a:p>
            <a:r>
              <a:rPr lang="en-GB" dirty="0"/>
              <a:t>(Saline agglutination test)</a:t>
            </a:r>
          </a:p>
          <a:p>
            <a:r>
              <a:rPr lang="en-GB" dirty="0"/>
              <a:t>(+/- Coombs test)</a:t>
            </a:r>
          </a:p>
        </p:txBody>
      </p:sp>
      <p:sp>
        <p:nvSpPr>
          <p:cNvPr id="24" name="TextBox 23">
            <a:extLst>
              <a:ext uri="{FF2B5EF4-FFF2-40B4-BE49-F238E27FC236}">
                <a16:creationId xmlns:a16="http://schemas.microsoft.com/office/drawing/2014/main" id="{7A3ECC1D-7615-989E-790E-92C77DCBF125}"/>
              </a:ext>
            </a:extLst>
          </p:cNvPr>
          <p:cNvSpPr txBox="1"/>
          <p:nvPr/>
        </p:nvSpPr>
        <p:spPr>
          <a:xfrm>
            <a:off x="3932182" y="5321026"/>
            <a:ext cx="2782111" cy="369332"/>
          </a:xfrm>
          <a:prstGeom prst="rect">
            <a:avLst/>
          </a:prstGeom>
          <a:noFill/>
        </p:spPr>
        <p:txBody>
          <a:bodyPr wrap="square" rtlCol="0">
            <a:spAutoFit/>
          </a:bodyPr>
          <a:lstStyle/>
          <a:p>
            <a:r>
              <a:rPr lang="en-GB" dirty="0"/>
              <a:t>Spherocytes </a:t>
            </a:r>
          </a:p>
        </p:txBody>
      </p:sp>
      <p:sp>
        <p:nvSpPr>
          <p:cNvPr id="25" name="TextBox 24">
            <a:extLst>
              <a:ext uri="{FF2B5EF4-FFF2-40B4-BE49-F238E27FC236}">
                <a16:creationId xmlns:a16="http://schemas.microsoft.com/office/drawing/2014/main" id="{A01FECF8-549D-7C49-3B45-1DBB94767DBF}"/>
              </a:ext>
            </a:extLst>
          </p:cNvPr>
          <p:cNvSpPr txBox="1"/>
          <p:nvPr/>
        </p:nvSpPr>
        <p:spPr>
          <a:xfrm>
            <a:off x="8117653" y="5321026"/>
            <a:ext cx="2782111" cy="369332"/>
          </a:xfrm>
          <a:prstGeom prst="rect">
            <a:avLst/>
          </a:prstGeom>
          <a:noFill/>
        </p:spPr>
        <p:txBody>
          <a:bodyPr wrap="square" rtlCol="0">
            <a:spAutoFit/>
          </a:bodyPr>
          <a:lstStyle/>
          <a:p>
            <a:r>
              <a:rPr lang="en-GB" dirty="0"/>
              <a:t>Ghost cells (fresh smear)</a:t>
            </a:r>
          </a:p>
        </p:txBody>
      </p:sp>
      <p:sp>
        <p:nvSpPr>
          <p:cNvPr id="7" name="TextBox 6">
            <a:extLst>
              <a:ext uri="{FF2B5EF4-FFF2-40B4-BE49-F238E27FC236}">
                <a16:creationId xmlns:a16="http://schemas.microsoft.com/office/drawing/2014/main" id="{4F516712-EE06-2C73-D0C4-B4B9FDAA6A91}"/>
              </a:ext>
            </a:extLst>
          </p:cNvPr>
          <p:cNvSpPr txBox="1"/>
          <p:nvPr/>
        </p:nvSpPr>
        <p:spPr>
          <a:xfrm>
            <a:off x="4520912" y="14460"/>
            <a:ext cx="4690625" cy="1508105"/>
          </a:xfrm>
          <a:prstGeom prst="rect">
            <a:avLst/>
          </a:prstGeom>
          <a:noFill/>
        </p:spPr>
        <p:txBody>
          <a:bodyPr wrap="square" rtlCol="0">
            <a:spAutoFit/>
          </a:bodyPr>
          <a:lstStyle/>
          <a:p>
            <a:pPr algn="ctr"/>
            <a:r>
              <a:rPr lang="en-GB" sz="2800" dirty="0"/>
              <a:t>Features suggestive of </a:t>
            </a:r>
            <a:r>
              <a:rPr lang="en-GB" sz="3200" b="1" dirty="0"/>
              <a:t>immune mediated haemolytic anaemia</a:t>
            </a:r>
            <a:endParaRPr lang="en-GB" sz="2800" b="1" dirty="0"/>
          </a:p>
        </p:txBody>
      </p:sp>
    </p:spTree>
    <p:extLst>
      <p:ext uri="{BB962C8B-B14F-4D97-AF65-F5344CB8AC3E}">
        <p14:creationId xmlns:p14="http://schemas.microsoft.com/office/powerpoint/2010/main" val="976158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8A37C-118B-529F-2461-F2BE2D5D688A}"/>
              </a:ext>
            </a:extLst>
          </p:cNvPr>
          <p:cNvSpPr>
            <a:spLocks noGrp="1"/>
          </p:cNvSpPr>
          <p:nvPr>
            <p:ph type="title"/>
          </p:nvPr>
        </p:nvSpPr>
        <p:spPr>
          <a:xfrm>
            <a:off x="838200" y="365126"/>
            <a:ext cx="10515600" cy="821124"/>
          </a:xfrm>
        </p:spPr>
        <p:txBody>
          <a:bodyPr/>
          <a:lstStyle/>
          <a:p>
            <a:r>
              <a:rPr lang="en-US" sz="2700"/>
              <a:t>inVue Dx</a:t>
            </a:r>
            <a:r>
              <a:rPr lang="en-US" sz="2700" baseline="30000"/>
              <a:t>™</a:t>
            </a:r>
            <a:r>
              <a:rPr lang="en-US" sz="2700"/>
              <a:t> Helps Differentiate Rouleaux from Agglutination</a:t>
            </a:r>
          </a:p>
        </p:txBody>
      </p:sp>
      <p:sp>
        <p:nvSpPr>
          <p:cNvPr id="3" name="Slide Number Placeholder 2">
            <a:extLst>
              <a:ext uri="{FF2B5EF4-FFF2-40B4-BE49-F238E27FC236}">
                <a16:creationId xmlns:a16="http://schemas.microsoft.com/office/drawing/2014/main" id="{4AC23B25-C34F-FFDC-95DC-7C5191AD37DA}"/>
              </a:ext>
            </a:extLst>
          </p:cNvPr>
          <p:cNvSpPr>
            <a:spLocks noGrp="1"/>
          </p:cNvSpPr>
          <p:nvPr>
            <p:ph type="sldNum" sz="quarter" idx="4"/>
          </p:nvPr>
        </p:nvSpPr>
        <p:spPr>
          <a:xfrm>
            <a:off x="11645152" y="6448067"/>
            <a:ext cx="546847"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5853CD-906F-4B4A-BC91-0C97639529FC}" type="slidenum">
              <a:rPr lang="en-US" smtClean="0"/>
              <a:pPr/>
              <a:t>13</a:t>
            </a:fld>
            <a:endParaRPr lang="en-US"/>
          </a:p>
        </p:txBody>
      </p:sp>
      <p:pic>
        <p:nvPicPr>
          <p:cNvPr id="4" name="Picture 3">
            <a:extLst>
              <a:ext uri="{FF2B5EF4-FFF2-40B4-BE49-F238E27FC236}">
                <a16:creationId xmlns:a16="http://schemas.microsoft.com/office/drawing/2014/main" id="{9B5023C5-E5D2-B3D7-F218-64AD5C50D22F}"/>
              </a:ext>
            </a:extLst>
          </p:cNvPr>
          <p:cNvPicPr>
            <a:picLocks noChangeAspect="1"/>
          </p:cNvPicPr>
          <p:nvPr/>
        </p:nvPicPr>
        <p:blipFill rotWithShape="1">
          <a:blip r:embed="rId3"/>
          <a:srcRect r="13246" b="18196"/>
          <a:stretch/>
        </p:blipFill>
        <p:spPr>
          <a:xfrm>
            <a:off x="1828800" y="1059578"/>
            <a:ext cx="4450080" cy="2613262"/>
          </a:xfrm>
          <a:prstGeom prst="rect">
            <a:avLst/>
          </a:prstGeom>
          <a:ln>
            <a:solidFill>
              <a:schemeClr val="tx1"/>
            </a:solidFill>
          </a:ln>
        </p:spPr>
      </p:pic>
      <p:pic>
        <p:nvPicPr>
          <p:cNvPr id="5" name="Picture 4">
            <a:extLst>
              <a:ext uri="{FF2B5EF4-FFF2-40B4-BE49-F238E27FC236}">
                <a16:creationId xmlns:a16="http://schemas.microsoft.com/office/drawing/2014/main" id="{472CBBAC-2CBF-26B6-DE04-8230AD1DC579}"/>
              </a:ext>
            </a:extLst>
          </p:cNvPr>
          <p:cNvPicPr>
            <a:picLocks noChangeAspect="1"/>
          </p:cNvPicPr>
          <p:nvPr/>
        </p:nvPicPr>
        <p:blipFill rotWithShape="1">
          <a:blip r:embed="rId4"/>
          <a:srcRect l="1656" r="17412" b="18196"/>
          <a:stretch/>
        </p:blipFill>
        <p:spPr>
          <a:xfrm>
            <a:off x="6414513" y="1059578"/>
            <a:ext cx="4446615" cy="2613261"/>
          </a:xfrm>
          <a:prstGeom prst="rect">
            <a:avLst/>
          </a:prstGeom>
        </p:spPr>
      </p:pic>
      <p:pic>
        <p:nvPicPr>
          <p:cNvPr id="6" name="Picture 5">
            <a:extLst>
              <a:ext uri="{FF2B5EF4-FFF2-40B4-BE49-F238E27FC236}">
                <a16:creationId xmlns:a16="http://schemas.microsoft.com/office/drawing/2014/main" id="{AAB5D1F3-3C36-4DD2-A88A-E6C9D56C01B0}"/>
              </a:ext>
            </a:extLst>
          </p:cNvPr>
          <p:cNvPicPr>
            <a:picLocks noChangeAspect="1"/>
          </p:cNvPicPr>
          <p:nvPr/>
        </p:nvPicPr>
        <p:blipFill rotWithShape="1">
          <a:blip r:embed="rId5"/>
          <a:srcRect l="5274" t="8228" b="10757"/>
          <a:stretch/>
        </p:blipFill>
        <p:spPr>
          <a:xfrm>
            <a:off x="1828800" y="3761806"/>
            <a:ext cx="4450080" cy="2613261"/>
          </a:xfrm>
          <a:prstGeom prst="rect">
            <a:avLst/>
          </a:prstGeom>
          <a:ln>
            <a:solidFill>
              <a:schemeClr val="tx1"/>
            </a:solidFill>
          </a:ln>
        </p:spPr>
      </p:pic>
      <p:pic>
        <p:nvPicPr>
          <p:cNvPr id="7" name="Picture 6">
            <a:extLst>
              <a:ext uri="{FF2B5EF4-FFF2-40B4-BE49-F238E27FC236}">
                <a16:creationId xmlns:a16="http://schemas.microsoft.com/office/drawing/2014/main" id="{871F132E-EA71-4BB7-2130-C1B3F860173A}"/>
              </a:ext>
            </a:extLst>
          </p:cNvPr>
          <p:cNvPicPr>
            <a:picLocks noChangeAspect="1"/>
          </p:cNvPicPr>
          <p:nvPr/>
        </p:nvPicPr>
        <p:blipFill rotWithShape="1">
          <a:blip r:embed="rId6"/>
          <a:srcRect t="-1" r="12032" b="24766"/>
          <a:stretch/>
        </p:blipFill>
        <p:spPr>
          <a:xfrm>
            <a:off x="6414513" y="3761806"/>
            <a:ext cx="4446614" cy="2613261"/>
          </a:xfrm>
          <a:prstGeom prst="rect">
            <a:avLst/>
          </a:prstGeom>
        </p:spPr>
      </p:pic>
      <p:sp>
        <p:nvSpPr>
          <p:cNvPr id="8" name="TextBox 7">
            <a:extLst>
              <a:ext uri="{FF2B5EF4-FFF2-40B4-BE49-F238E27FC236}">
                <a16:creationId xmlns:a16="http://schemas.microsoft.com/office/drawing/2014/main" id="{F22F7B96-42D6-04DB-8A68-8A46E1CEE3C6}"/>
              </a:ext>
            </a:extLst>
          </p:cNvPr>
          <p:cNvSpPr txBox="1"/>
          <p:nvPr/>
        </p:nvSpPr>
        <p:spPr>
          <a:xfrm rot="16200000">
            <a:off x="663859" y="2147598"/>
            <a:ext cx="1457450" cy="430887"/>
          </a:xfrm>
          <a:prstGeom prst="rect">
            <a:avLst/>
          </a:prstGeom>
          <a:noFill/>
        </p:spPr>
        <p:txBody>
          <a:bodyPr wrap="none" rtlCol="0">
            <a:spAutoFit/>
          </a:bodyPr>
          <a:lstStyle/>
          <a:p>
            <a:r>
              <a:rPr lang="en-US" sz="2200" b="1"/>
              <a:t>Rouleaux</a:t>
            </a:r>
          </a:p>
        </p:txBody>
      </p:sp>
      <p:sp>
        <p:nvSpPr>
          <p:cNvPr id="9" name="TextBox 8">
            <a:extLst>
              <a:ext uri="{FF2B5EF4-FFF2-40B4-BE49-F238E27FC236}">
                <a16:creationId xmlns:a16="http://schemas.microsoft.com/office/drawing/2014/main" id="{D927C346-FEBC-5DF6-A96A-CC3E70CD53ED}"/>
              </a:ext>
            </a:extLst>
          </p:cNvPr>
          <p:cNvSpPr txBox="1"/>
          <p:nvPr/>
        </p:nvSpPr>
        <p:spPr>
          <a:xfrm rot="16200000">
            <a:off x="449103" y="4852991"/>
            <a:ext cx="2008883" cy="430887"/>
          </a:xfrm>
          <a:prstGeom prst="rect">
            <a:avLst/>
          </a:prstGeom>
          <a:noFill/>
        </p:spPr>
        <p:txBody>
          <a:bodyPr wrap="none" rtlCol="0">
            <a:spAutoFit/>
          </a:bodyPr>
          <a:lstStyle/>
          <a:p>
            <a:r>
              <a:rPr lang="en-US" sz="2200" b="1"/>
              <a:t>Agglutination</a:t>
            </a:r>
          </a:p>
        </p:txBody>
      </p:sp>
    </p:spTree>
    <p:extLst>
      <p:ext uri="{BB962C8B-B14F-4D97-AF65-F5344CB8AC3E}">
        <p14:creationId xmlns:p14="http://schemas.microsoft.com/office/powerpoint/2010/main" val="4113751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F9E72-22B1-328B-1C3E-3E06442227DE}"/>
            </a:ext>
          </a:extLst>
        </p:cNvPr>
        <p:cNvGrpSpPr/>
        <p:nvPr/>
      </p:nvGrpSpPr>
      <p:grpSpPr>
        <a:xfrm>
          <a:off x="0" y="0"/>
          <a:ext cx="0" cy="0"/>
          <a:chOff x="0" y="0"/>
          <a:chExt cx="0" cy="0"/>
        </a:xfrm>
      </p:grpSpPr>
      <p:sp>
        <p:nvSpPr>
          <p:cNvPr id="9" name="Text Placeholder 3">
            <a:extLst>
              <a:ext uri="{FF2B5EF4-FFF2-40B4-BE49-F238E27FC236}">
                <a16:creationId xmlns:a16="http://schemas.microsoft.com/office/drawing/2014/main" id="{B0A57260-06DE-CF80-7944-7F2A91A0F535}"/>
              </a:ext>
            </a:extLst>
          </p:cNvPr>
          <p:cNvSpPr>
            <a:spLocks noGrp="1"/>
          </p:cNvSpPr>
          <p:nvPr>
            <p:ph type="body" sz="half" idx="4294967295"/>
          </p:nvPr>
        </p:nvSpPr>
        <p:spPr>
          <a:xfrm>
            <a:off x="293271" y="2930864"/>
            <a:ext cx="2998569" cy="2031125"/>
          </a:xfrm>
        </p:spPr>
        <p:txBody>
          <a:bodyPr/>
          <a:lstStyle/>
          <a:p>
            <a:endParaRPr lang="en-US"/>
          </a:p>
          <a:p>
            <a:pPr marL="0" indent="0">
              <a:buNone/>
            </a:pPr>
            <a:r>
              <a:rPr lang="en-US"/>
              <a:t>Brightfield image: </a:t>
            </a:r>
          </a:p>
          <a:p>
            <a:r>
              <a:rPr lang="en-US"/>
              <a:t>Agglutination </a:t>
            </a:r>
          </a:p>
          <a:p>
            <a:r>
              <a:rPr lang="en-US"/>
              <a:t>Spherocytes </a:t>
            </a:r>
          </a:p>
        </p:txBody>
      </p:sp>
      <p:pic>
        <p:nvPicPr>
          <p:cNvPr id="4" name="Picture 3">
            <a:extLst>
              <a:ext uri="{FF2B5EF4-FFF2-40B4-BE49-F238E27FC236}">
                <a16:creationId xmlns:a16="http://schemas.microsoft.com/office/drawing/2014/main" id="{4F02FAA1-C261-5F24-E678-ECB1FD25F1B7}"/>
              </a:ext>
            </a:extLst>
          </p:cNvPr>
          <p:cNvPicPr>
            <a:picLocks noChangeAspect="1"/>
          </p:cNvPicPr>
          <p:nvPr/>
        </p:nvPicPr>
        <p:blipFill rotWithShape="1">
          <a:blip r:embed="rId3"/>
          <a:srcRect l="17437" r="18898"/>
          <a:stretch/>
        </p:blipFill>
        <p:spPr>
          <a:xfrm>
            <a:off x="886474" y="421934"/>
            <a:ext cx="1365041" cy="1474078"/>
          </a:xfrm>
          <a:prstGeom prst="rect">
            <a:avLst/>
          </a:prstGeom>
        </p:spPr>
      </p:pic>
      <p:pic>
        <p:nvPicPr>
          <p:cNvPr id="19" name="Picture 18">
            <a:extLst>
              <a:ext uri="{FF2B5EF4-FFF2-40B4-BE49-F238E27FC236}">
                <a16:creationId xmlns:a16="http://schemas.microsoft.com/office/drawing/2014/main" id="{64033DC6-CC40-FD1C-D7CB-67868E31BF0B}"/>
              </a:ext>
            </a:extLst>
          </p:cNvPr>
          <p:cNvPicPr>
            <a:picLocks noChangeAspect="1"/>
          </p:cNvPicPr>
          <p:nvPr/>
        </p:nvPicPr>
        <p:blipFill>
          <a:blip r:embed="rId4"/>
          <a:stretch>
            <a:fillRect/>
          </a:stretch>
        </p:blipFill>
        <p:spPr>
          <a:xfrm>
            <a:off x="3761800" y="129187"/>
            <a:ext cx="8207975" cy="6599625"/>
          </a:xfrm>
          <a:prstGeom prst="rect">
            <a:avLst/>
          </a:prstGeom>
        </p:spPr>
      </p:pic>
    </p:spTree>
    <p:extLst>
      <p:ext uri="{BB962C8B-B14F-4D97-AF65-F5344CB8AC3E}">
        <p14:creationId xmlns:p14="http://schemas.microsoft.com/office/powerpoint/2010/main" val="1119475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B3037-E24A-71D1-6719-A3BD80BFF400}"/>
            </a:ext>
          </a:extLst>
        </p:cNvPr>
        <p:cNvGrpSpPr/>
        <p:nvPr/>
      </p:nvGrpSpPr>
      <p:grpSpPr>
        <a:xfrm>
          <a:off x="0" y="0"/>
          <a:ext cx="0" cy="0"/>
          <a:chOff x="0" y="0"/>
          <a:chExt cx="0" cy="0"/>
        </a:xfrm>
      </p:grpSpPr>
      <p:sp>
        <p:nvSpPr>
          <p:cNvPr id="9" name="Text Placeholder 3">
            <a:extLst>
              <a:ext uri="{FF2B5EF4-FFF2-40B4-BE49-F238E27FC236}">
                <a16:creationId xmlns:a16="http://schemas.microsoft.com/office/drawing/2014/main" id="{6F69820B-D9D4-EB7B-43EE-79360A45A8EB}"/>
              </a:ext>
            </a:extLst>
          </p:cNvPr>
          <p:cNvSpPr>
            <a:spLocks noGrp="1"/>
          </p:cNvSpPr>
          <p:nvPr>
            <p:ph type="body" sz="half" idx="4294967295"/>
          </p:nvPr>
        </p:nvSpPr>
        <p:spPr>
          <a:xfrm>
            <a:off x="316439" y="2898777"/>
            <a:ext cx="2752048" cy="2511423"/>
          </a:xfrm>
        </p:spPr>
        <p:txBody>
          <a:bodyPr>
            <a:normAutofit fontScale="92500" lnSpcReduction="20000"/>
          </a:bodyPr>
          <a:lstStyle/>
          <a:p>
            <a:endParaRPr lang="en-US"/>
          </a:p>
          <a:p>
            <a:pPr marL="0" indent="0">
              <a:buNone/>
            </a:pPr>
            <a:r>
              <a:rPr lang="en-US"/>
              <a:t>Composite image: </a:t>
            </a:r>
          </a:p>
          <a:p>
            <a:r>
              <a:rPr lang="en-US"/>
              <a:t>Agglutination </a:t>
            </a:r>
          </a:p>
          <a:p>
            <a:r>
              <a:rPr lang="en-US"/>
              <a:t>Spherocytes </a:t>
            </a:r>
          </a:p>
          <a:p>
            <a:r>
              <a:rPr lang="en-US"/>
              <a:t>HJ body</a:t>
            </a:r>
          </a:p>
        </p:txBody>
      </p:sp>
      <p:pic>
        <p:nvPicPr>
          <p:cNvPr id="4" name="Picture 3">
            <a:extLst>
              <a:ext uri="{FF2B5EF4-FFF2-40B4-BE49-F238E27FC236}">
                <a16:creationId xmlns:a16="http://schemas.microsoft.com/office/drawing/2014/main" id="{A80912B6-96DD-64C6-1544-2E8FDB84C4AD}"/>
              </a:ext>
            </a:extLst>
          </p:cNvPr>
          <p:cNvPicPr>
            <a:picLocks noChangeAspect="1"/>
          </p:cNvPicPr>
          <p:nvPr/>
        </p:nvPicPr>
        <p:blipFill rotWithShape="1">
          <a:blip r:embed="rId3"/>
          <a:srcRect l="17437" r="18898"/>
          <a:stretch/>
        </p:blipFill>
        <p:spPr>
          <a:xfrm>
            <a:off x="728538" y="430921"/>
            <a:ext cx="1365041" cy="1474078"/>
          </a:xfrm>
          <a:prstGeom prst="rect">
            <a:avLst/>
          </a:prstGeom>
        </p:spPr>
      </p:pic>
      <p:sp>
        <p:nvSpPr>
          <p:cNvPr id="10" name="Oval 9">
            <a:extLst>
              <a:ext uri="{FF2B5EF4-FFF2-40B4-BE49-F238E27FC236}">
                <a16:creationId xmlns:a16="http://schemas.microsoft.com/office/drawing/2014/main" id="{048F4084-FCC4-BCB4-383A-4F0C43BAC07C}"/>
              </a:ext>
            </a:extLst>
          </p:cNvPr>
          <p:cNvSpPr/>
          <p:nvPr/>
        </p:nvSpPr>
        <p:spPr>
          <a:xfrm rot="4786780" flipV="1">
            <a:off x="10955773" y="5318131"/>
            <a:ext cx="640861" cy="600706"/>
          </a:xfrm>
          <a:prstGeom prst="ellipse">
            <a:avLst/>
          </a:prstGeom>
          <a:noFill/>
          <a:ln w="254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Oval 7">
            <a:extLst>
              <a:ext uri="{FF2B5EF4-FFF2-40B4-BE49-F238E27FC236}">
                <a16:creationId xmlns:a16="http://schemas.microsoft.com/office/drawing/2014/main" id="{8C79FD6E-CFC1-8AE7-CC6C-C10DC0BB2E0B}"/>
              </a:ext>
            </a:extLst>
          </p:cNvPr>
          <p:cNvSpPr/>
          <p:nvPr/>
        </p:nvSpPr>
        <p:spPr>
          <a:xfrm rot="4786780" flipV="1">
            <a:off x="3876288" y="3289634"/>
            <a:ext cx="640861" cy="600706"/>
          </a:xfrm>
          <a:prstGeom prst="ellipse">
            <a:avLst/>
          </a:prstGeom>
          <a:noFill/>
          <a:ln w="254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Oval 10">
            <a:extLst>
              <a:ext uri="{FF2B5EF4-FFF2-40B4-BE49-F238E27FC236}">
                <a16:creationId xmlns:a16="http://schemas.microsoft.com/office/drawing/2014/main" id="{9FD47D9C-28E4-F984-4B0B-56B30EC77B70}"/>
              </a:ext>
            </a:extLst>
          </p:cNvPr>
          <p:cNvSpPr/>
          <p:nvPr/>
        </p:nvSpPr>
        <p:spPr>
          <a:xfrm rot="4786780" flipV="1">
            <a:off x="8528934" y="6189007"/>
            <a:ext cx="640861" cy="600706"/>
          </a:xfrm>
          <a:prstGeom prst="ellipse">
            <a:avLst/>
          </a:prstGeom>
          <a:noFill/>
          <a:ln w="254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75D1F350-7480-6EEB-9C4C-580EEA4034D8}"/>
              </a:ext>
            </a:extLst>
          </p:cNvPr>
          <p:cNvPicPr>
            <a:picLocks noChangeAspect="1"/>
          </p:cNvPicPr>
          <p:nvPr/>
        </p:nvPicPr>
        <p:blipFill>
          <a:blip r:embed="rId4"/>
          <a:stretch>
            <a:fillRect/>
          </a:stretch>
        </p:blipFill>
        <p:spPr>
          <a:xfrm>
            <a:off x="3449936" y="0"/>
            <a:ext cx="8578249" cy="6858000"/>
          </a:xfrm>
          <a:prstGeom prst="rect">
            <a:avLst/>
          </a:prstGeom>
        </p:spPr>
      </p:pic>
    </p:spTree>
    <p:extLst>
      <p:ext uri="{BB962C8B-B14F-4D97-AF65-F5344CB8AC3E}">
        <p14:creationId xmlns:p14="http://schemas.microsoft.com/office/powerpoint/2010/main" val="2960839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DCD1C-BF42-212D-F840-11CDE5048723}"/>
              </a:ext>
            </a:extLst>
          </p:cNvPr>
          <p:cNvSpPr>
            <a:spLocks noGrp="1"/>
          </p:cNvSpPr>
          <p:nvPr>
            <p:ph type="title"/>
          </p:nvPr>
        </p:nvSpPr>
        <p:spPr>
          <a:xfrm>
            <a:off x="251058" y="211121"/>
            <a:ext cx="5552975" cy="1325563"/>
          </a:xfrm>
        </p:spPr>
        <p:txBody>
          <a:bodyPr/>
          <a:lstStyle/>
          <a:p>
            <a:r>
              <a:rPr lang="en-GB" dirty="0"/>
              <a:t>Belle, 9 year old, female entire dog</a:t>
            </a:r>
          </a:p>
        </p:txBody>
      </p:sp>
      <p:pic>
        <p:nvPicPr>
          <p:cNvPr id="4" name="Picture 3">
            <a:extLst>
              <a:ext uri="{FF2B5EF4-FFF2-40B4-BE49-F238E27FC236}">
                <a16:creationId xmlns:a16="http://schemas.microsoft.com/office/drawing/2014/main" id="{00B20AF8-D5B1-59E8-BDA1-A9CDA39B2AE2}"/>
              </a:ext>
            </a:extLst>
          </p:cNvPr>
          <p:cNvPicPr>
            <a:picLocks noChangeAspect="1"/>
          </p:cNvPicPr>
          <p:nvPr/>
        </p:nvPicPr>
        <p:blipFill>
          <a:blip r:embed="rId3"/>
          <a:stretch>
            <a:fillRect/>
          </a:stretch>
        </p:blipFill>
        <p:spPr>
          <a:xfrm>
            <a:off x="6692058" y="399458"/>
            <a:ext cx="4407168" cy="2526622"/>
          </a:xfrm>
          <a:prstGeom prst="rect">
            <a:avLst/>
          </a:prstGeom>
        </p:spPr>
      </p:pic>
      <p:pic>
        <p:nvPicPr>
          <p:cNvPr id="6" name="Picture 5">
            <a:extLst>
              <a:ext uri="{FF2B5EF4-FFF2-40B4-BE49-F238E27FC236}">
                <a16:creationId xmlns:a16="http://schemas.microsoft.com/office/drawing/2014/main" id="{A775B533-E911-CFF6-65EB-262CDDFE44B4}"/>
              </a:ext>
            </a:extLst>
          </p:cNvPr>
          <p:cNvPicPr>
            <a:picLocks noChangeAspect="1"/>
          </p:cNvPicPr>
          <p:nvPr/>
        </p:nvPicPr>
        <p:blipFill>
          <a:blip r:embed="rId4"/>
          <a:stretch>
            <a:fillRect/>
          </a:stretch>
        </p:blipFill>
        <p:spPr>
          <a:xfrm>
            <a:off x="6692058" y="2926080"/>
            <a:ext cx="4498977" cy="2922609"/>
          </a:xfrm>
          <a:prstGeom prst="rect">
            <a:avLst/>
          </a:prstGeom>
        </p:spPr>
      </p:pic>
      <p:pic>
        <p:nvPicPr>
          <p:cNvPr id="8" name="Picture 7">
            <a:extLst>
              <a:ext uri="{FF2B5EF4-FFF2-40B4-BE49-F238E27FC236}">
                <a16:creationId xmlns:a16="http://schemas.microsoft.com/office/drawing/2014/main" id="{340B3B3E-98E5-AAB5-6F07-47C93E851424}"/>
              </a:ext>
            </a:extLst>
          </p:cNvPr>
          <p:cNvPicPr>
            <a:picLocks noChangeAspect="1"/>
          </p:cNvPicPr>
          <p:nvPr/>
        </p:nvPicPr>
        <p:blipFill>
          <a:blip r:embed="rId5"/>
          <a:stretch>
            <a:fillRect/>
          </a:stretch>
        </p:blipFill>
        <p:spPr>
          <a:xfrm>
            <a:off x="394866" y="1662769"/>
            <a:ext cx="3258005" cy="2581635"/>
          </a:xfrm>
          <a:prstGeom prst="rect">
            <a:avLst/>
          </a:prstGeom>
        </p:spPr>
      </p:pic>
      <p:pic>
        <p:nvPicPr>
          <p:cNvPr id="10" name="Picture 9">
            <a:extLst>
              <a:ext uri="{FF2B5EF4-FFF2-40B4-BE49-F238E27FC236}">
                <a16:creationId xmlns:a16="http://schemas.microsoft.com/office/drawing/2014/main" id="{42C0F23E-9690-58A2-5AF8-45F2230975E3}"/>
              </a:ext>
            </a:extLst>
          </p:cNvPr>
          <p:cNvPicPr>
            <a:picLocks noChangeAspect="1"/>
          </p:cNvPicPr>
          <p:nvPr/>
        </p:nvPicPr>
        <p:blipFill>
          <a:blip r:embed="rId6"/>
          <a:stretch>
            <a:fillRect/>
          </a:stretch>
        </p:blipFill>
        <p:spPr>
          <a:xfrm>
            <a:off x="4096884" y="1182581"/>
            <a:ext cx="2419688" cy="3915321"/>
          </a:xfrm>
          <a:prstGeom prst="rect">
            <a:avLst/>
          </a:prstGeom>
        </p:spPr>
      </p:pic>
    </p:spTree>
    <p:extLst>
      <p:ext uri="{BB962C8B-B14F-4D97-AF65-F5344CB8AC3E}">
        <p14:creationId xmlns:p14="http://schemas.microsoft.com/office/powerpoint/2010/main" val="1540483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B5B7-323F-992A-8027-D358B91583E9}"/>
              </a:ext>
            </a:extLst>
          </p:cNvPr>
          <p:cNvSpPr>
            <a:spLocks noGrp="1"/>
          </p:cNvSpPr>
          <p:nvPr>
            <p:ph type="title"/>
          </p:nvPr>
        </p:nvSpPr>
        <p:spPr/>
        <p:txBody>
          <a:bodyPr/>
          <a:lstStyle/>
          <a:p>
            <a:r>
              <a:rPr lang="en-GB" dirty="0" err="1"/>
              <a:t>inVue</a:t>
            </a:r>
            <a:r>
              <a:rPr lang="en-GB" dirty="0"/>
              <a:t> Dx results for Belle</a:t>
            </a:r>
          </a:p>
        </p:txBody>
      </p:sp>
      <p:pic>
        <p:nvPicPr>
          <p:cNvPr id="4" name="Picture 3">
            <a:extLst>
              <a:ext uri="{FF2B5EF4-FFF2-40B4-BE49-F238E27FC236}">
                <a16:creationId xmlns:a16="http://schemas.microsoft.com/office/drawing/2014/main" id="{AD752AF5-E24C-D151-D1A4-6A1C12D88FA4}"/>
              </a:ext>
            </a:extLst>
          </p:cNvPr>
          <p:cNvPicPr>
            <a:picLocks noChangeAspect="1"/>
          </p:cNvPicPr>
          <p:nvPr/>
        </p:nvPicPr>
        <p:blipFill>
          <a:blip r:embed="rId2"/>
          <a:stretch>
            <a:fillRect/>
          </a:stretch>
        </p:blipFill>
        <p:spPr>
          <a:xfrm>
            <a:off x="1899468" y="1575351"/>
            <a:ext cx="7430537" cy="26292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FFBAD272-B1CF-3C0B-BF8E-73101FD3B66E}"/>
              </a:ext>
            </a:extLst>
          </p:cNvPr>
          <p:cNvPicPr>
            <a:picLocks noChangeAspect="1"/>
          </p:cNvPicPr>
          <p:nvPr/>
        </p:nvPicPr>
        <p:blipFill>
          <a:blip r:embed="rId3"/>
          <a:stretch>
            <a:fillRect/>
          </a:stretch>
        </p:blipFill>
        <p:spPr>
          <a:xfrm>
            <a:off x="2579923" y="4665298"/>
            <a:ext cx="5884496" cy="1499092"/>
          </a:xfrm>
          <a:prstGeom prst="rect">
            <a:avLst/>
          </a:prstGeom>
        </p:spPr>
      </p:pic>
    </p:spTree>
    <p:extLst>
      <p:ext uri="{BB962C8B-B14F-4D97-AF65-F5344CB8AC3E}">
        <p14:creationId xmlns:p14="http://schemas.microsoft.com/office/powerpoint/2010/main" val="1482889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413C9-F688-AA50-1A14-79D3D799118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3F43F39-798F-B91A-C464-0CABCB2687DA}"/>
              </a:ext>
            </a:extLst>
          </p:cNvPr>
          <p:cNvSpPr>
            <a:spLocks noGrp="1"/>
          </p:cNvSpPr>
          <p:nvPr>
            <p:ph type="sldNum" sz="quarter" idx="4"/>
          </p:nvPr>
        </p:nvSpPr>
        <p:spPr>
          <a:xfrm>
            <a:off x="11645152" y="6448067"/>
            <a:ext cx="546847"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5853CD-906F-4B4A-BC91-0C97639529FC}" type="slidenum">
              <a:rPr lang="en-US" smtClean="0"/>
              <a:pPr/>
              <a:t>18</a:t>
            </a:fld>
            <a:endParaRPr lang="en-US"/>
          </a:p>
        </p:txBody>
      </p:sp>
      <p:pic>
        <p:nvPicPr>
          <p:cNvPr id="11" name="Content Placeholder 10">
            <a:extLst>
              <a:ext uri="{FF2B5EF4-FFF2-40B4-BE49-F238E27FC236}">
                <a16:creationId xmlns:a16="http://schemas.microsoft.com/office/drawing/2014/main" id="{EEE39A8B-0346-BD7C-F14E-84A222324AB3}"/>
              </a:ext>
            </a:extLst>
          </p:cNvPr>
          <p:cNvPicPr>
            <a:picLocks noGrp="1" noChangeAspect="1"/>
          </p:cNvPicPr>
          <p:nvPr>
            <p:ph idx="1"/>
          </p:nvPr>
        </p:nvPicPr>
        <p:blipFill>
          <a:blip r:embed="rId3"/>
          <a:stretch>
            <a:fillRect/>
          </a:stretch>
        </p:blipFill>
        <p:spPr>
          <a:xfrm>
            <a:off x="4803775" y="1165866"/>
            <a:ext cx="6842125" cy="4602469"/>
          </a:xfrm>
        </p:spPr>
      </p:pic>
      <p:pic>
        <p:nvPicPr>
          <p:cNvPr id="19" name="Picture 18">
            <a:extLst>
              <a:ext uri="{FF2B5EF4-FFF2-40B4-BE49-F238E27FC236}">
                <a16:creationId xmlns:a16="http://schemas.microsoft.com/office/drawing/2014/main" id="{6977E9C2-4838-354E-B368-A92C86065D5A}"/>
              </a:ext>
            </a:extLst>
          </p:cNvPr>
          <p:cNvPicPr>
            <a:picLocks noChangeAspect="1"/>
          </p:cNvPicPr>
          <p:nvPr/>
        </p:nvPicPr>
        <p:blipFill>
          <a:blip r:embed="rId4"/>
          <a:stretch>
            <a:fillRect/>
          </a:stretch>
        </p:blipFill>
        <p:spPr>
          <a:xfrm>
            <a:off x="4704245" y="1165866"/>
            <a:ext cx="7225665" cy="4602469"/>
          </a:xfrm>
          <a:prstGeom prst="rect">
            <a:avLst/>
          </a:prstGeom>
        </p:spPr>
      </p:pic>
      <p:grpSp>
        <p:nvGrpSpPr>
          <p:cNvPr id="6" name="Group 5">
            <a:extLst>
              <a:ext uri="{FF2B5EF4-FFF2-40B4-BE49-F238E27FC236}">
                <a16:creationId xmlns:a16="http://schemas.microsoft.com/office/drawing/2014/main" id="{EB7088BB-C0CC-6F85-5E06-65A977435BF6}"/>
              </a:ext>
            </a:extLst>
          </p:cNvPr>
          <p:cNvGrpSpPr/>
          <p:nvPr/>
        </p:nvGrpSpPr>
        <p:grpSpPr>
          <a:xfrm>
            <a:off x="546100" y="2833687"/>
            <a:ext cx="3279430" cy="2769708"/>
            <a:chOff x="546100" y="2833687"/>
            <a:chExt cx="3279430" cy="2769708"/>
          </a:xfrm>
        </p:grpSpPr>
        <p:pic>
          <p:nvPicPr>
            <p:cNvPr id="8" name="Picture 7">
              <a:extLst>
                <a:ext uri="{FF2B5EF4-FFF2-40B4-BE49-F238E27FC236}">
                  <a16:creationId xmlns:a16="http://schemas.microsoft.com/office/drawing/2014/main" id="{72E8EE09-0A0A-A679-3212-0A9F5D3DD8ED}"/>
                </a:ext>
              </a:extLst>
            </p:cNvPr>
            <p:cNvPicPr>
              <a:picLocks noChangeAspect="1"/>
            </p:cNvPicPr>
            <p:nvPr/>
          </p:nvPicPr>
          <p:blipFill>
            <a:blip r:embed="rId5"/>
            <a:stretch>
              <a:fillRect/>
            </a:stretch>
          </p:blipFill>
          <p:spPr>
            <a:xfrm>
              <a:off x="546100" y="2833687"/>
              <a:ext cx="1276350" cy="1190625"/>
            </a:xfrm>
            <a:prstGeom prst="rect">
              <a:avLst/>
            </a:prstGeom>
          </p:spPr>
        </p:pic>
        <p:pic>
          <p:nvPicPr>
            <p:cNvPr id="15" name="Picture 14">
              <a:extLst>
                <a:ext uri="{FF2B5EF4-FFF2-40B4-BE49-F238E27FC236}">
                  <a16:creationId xmlns:a16="http://schemas.microsoft.com/office/drawing/2014/main" id="{D9E000C0-BFC4-81AD-065C-7B57F5766F8F}"/>
                </a:ext>
              </a:extLst>
            </p:cNvPr>
            <p:cNvPicPr>
              <a:picLocks noChangeAspect="1"/>
            </p:cNvPicPr>
            <p:nvPr/>
          </p:nvPicPr>
          <p:blipFill>
            <a:blip r:embed="rId6"/>
            <a:stretch>
              <a:fillRect/>
            </a:stretch>
          </p:blipFill>
          <p:spPr>
            <a:xfrm>
              <a:off x="2787305" y="2928936"/>
              <a:ext cx="1038225" cy="1000125"/>
            </a:xfrm>
            <a:prstGeom prst="rect">
              <a:avLst/>
            </a:prstGeom>
          </p:spPr>
        </p:pic>
        <p:pic>
          <p:nvPicPr>
            <p:cNvPr id="21" name="Picture 20">
              <a:extLst>
                <a:ext uri="{FF2B5EF4-FFF2-40B4-BE49-F238E27FC236}">
                  <a16:creationId xmlns:a16="http://schemas.microsoft.com/office/drawing/2014/main" id="{996EEA3C-4338-E2D5-8196-307111675056}"/>
                </a:ext>
              </a:extLst>
            </p:cNvPr>
            <p:cNvPicPr>
              <a:picLocks noChangeAspect="1"/>
            </p:cNvPicPr>
            <p:nvPr/>
          </p:nvPicPr>
          <p:blipFill>
            <a:blip r:embed="rId7"/>
            <a:stretch>
              <a:fillRect/>
            </a:stretch>
          </p:blipFill>
          <p:spPr>
            <a:xfrm>
              <a:off x="1721471" y="4483395"/>
              <a:ext cx="1030909" cy="1120000"/>
            </a:xfrm>
            <a:prstGeom prst="rect">
              <a:avLst/>
            </a:prstGeom>
          </p:spPr>
        </p:pic>
      </p:grpSp>
    </p:spTree>
    <p:extLst>
      <p:ext uri="{BB962C8B-B14F-4D97-AF65-F5344CB8AC3E}">
        <p14:creationId xmlns:p14="http://schemas.microsoft.com/office/powerpoint/2010/main" val="419460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13C6C5-B3C4-93EA-0F28-1165F9796E03}"/>
              </a:ext>
            </a:extLst>
          </p:cNvPr>
          <p:cNvPicPr>
            <a:picLocks noChangeAspect="1"/>
          </p:cNvPicPr>
          <p:nvPr/>
        </p:nvPicPr>
        <p:blipFill>
          <a:blip r:embed="rId2"/>
          <a:srcRect r="19598"/>
          <a:stretch>
            <a:fillRect/>
          </a:stretch>
        </p:blipFill>
        <p:spPr>
          <a:xfrm>
            <a:off x="518689" y="368817"/>
            <a:ext cx="6043250" cy="2905530"/>
          </a:xfrm>
          <a:prstGeom prst="rect">
            <a:avLst/>
          </a:prstGeom>
        </p:spPr>
      </p:pic>
      <p:pic>
        <p:nvPicPr>
          <p:cNvPr id="8" name="Picture 7">
            <a:extLst>
              <a:ext uri="{FF2B5EF4-FFF2-40B4-BE49-F238E27FC236}">
                <a16:creationId xmlns:a16="http://schemas.microsoft.com/office/drawing/2014/main" id="{E8D58D92-5D25-0C7A-DCE2-2033FA15F59E}"/>
              </a:ext>
            </a:extLst>
          </p:cNvPr>
          <p:cNvPicPr>
            <a:picLocks noChangeAspect="1"/>
          </p:cNvPicPr>
          <p:nvPr/>
        </p:nvPicPr>
        <p:blipFill>
          <a:blip r:embed="rId3"/>
          <a:srcRect r="20305"/>
          <a:stretch>
            <a:fillRect/>
          </a:stretch>
        </p:blipFill>
        <p:spPr>
          <a:xfrm>
            <a:off x="3960066" y="3621758"/>
            <a:ext cx="6043250" cy="2867425"/>
          </a:xfrm>
          <a:prstGeom prst="rect">
            <a:avLst/>
          </a:prstGeom>
        </p:spPr>
      </p:pic>
    </p:spTree>
    <p:extLst>
      <p:ext uri="{BB962C8B-B14F-4D97-AF65-F5344CB8AC3E}">
        <p14:creationId xmlns:p14="http://schemas.microsoft.com/office/powerpoint/2010/main" val="1076247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69C8E1-8841-1653-17E0-EF27490A4BFB}"/>
              </a:ext>
            </a:extLst>
          </p:cNvPr>
          <p:cNvPicPr>
            <a:picLocks noChangeAspect="1"/>
          </p:cNvPicPr>
          <p:nvPr/>
        </p:nvPicPr>
        <p:blipFill>
          <a:blip r:embed="rId2"/>
          <a:stretch>
            <a:fillRect/>
          </a:stretch>
        </p:blipFill>
        <p:spPr>
          <a:xfrm>
            <a:off x="1128628" y="877640"/>
            <a:ext cx="2638793" cy="4505954"/>
          </a:xfrm>
          <a:prstGeom prst="rect">
            <a:avLst/>
          </a:prstGeom>
        </p:spPr>
      </p:pic>
      <p:pic>
        <p:nvPicPr>
          <p:cNvPr id="5" name="Picture 4">
            <a:extLst>
              <a:ext uri="{FF2B5EF4-FFF2-40B4-BE49-F238E27FC236}">
                <a16:creationId xmlns:a16="http://schemas.microsoft.com/office/drawing/2014/main" id="{9ECB9911-C582-91B8-22A6-1137E5D5C240}"/>
              </a:ext>
            </a:extLst>
          </p:cNvPr>
          <p:cNvPicPr>
            <a:picLocks noChangeAspect="1"/>
          </p:cNvPicPr>
          <p:nvPr/>
        </p:nvPicPr>
        <p:blipFill>
          <a:blip r:embed="rId3"/>
          <a:srcRect l="1773" b="1997"/>
          <a:stretch>
            <a:fillRect/>
          </a:stretch>
        </p:blipFill>
        <p:spPr>
          <a:xfrm>
            <a:off x="4480426" y="899297"/>
            <a:ext cx="2638793" cy="2231320"/>
          </a:xfrm>
          <a:prstGeom prst="rect">
            <a:avLst/>
          </a:prstGeom>
        </p:spPr>
      </p:pic>
      <p:pic>
        <p:nvPicPr>
          <p:cNvPr id="7" name="Picture 6">
            <a:extLst>
              <a:ext uri="{FF2B5EF4-FFF2-40B4-BE49-F238E27FC236}">
                <a16:creationId xmlns:a16="http://schemas.microsoft.com/office/drawing/2014/main" id="{601FE059-863D-59CC-BBED-33DE851A7452}"/>
              </a:ext>
            </a:extLst>
          </p:cNvPr>
          <p:cNvPicPr>
            <a:picLocks noChangeAspect="1"/>
          </p:cNvPicPr>
          <p:nvPr/>
        </p:nvPicPr>
        <p:blipFill>
          <a:blip r:embed="rId4"/>
          <a:stretch>
            <a:fillRect/>
          </a:stretch>
        </p:blipFill>
        <p:spPr>
          <a:xfrm>
            <a:off x="4480426" y="3154433"/>
            <a:ext cx="2638793" cy="2229161"/>
          </a:xfrm>
          <a:prstGeom prst="rect">
            <a:avLst/>
          </a:prstGeom>
        </p:spPr>
      </p:pic>
      <p:pic>
        <p:nvPicPr>
          <p:cNvPr id="9" name="Picture 8">
            <a:extLst>
              <a:ext uri="{FF2B5EF4-FFF2-40B4-BE49-F238E27FC236}">
                <a16:creationId xmlns:a16="http://schemas.microsoft.com/office/drawing/2014/main" id="{6E424C37-E044-AACB-786E-EB326E4D2DD0}"/>
              </a:ext>
            </a:extLst>
          </p:cNvPr>
          <p:cNvPicPr>
            <a:picLocks noChangeAspect="1"/>
          </p:cNvPicPr>
          <p:nvPr/>
        </p:nvPicPr>
        <p:blipFill>
          <a:blip r:embed="rId5"/>
          <a:stretch>
            <a:fillRect/>
          </a:stretch>
        </p:blipFill>
        <p:spPr>
          <a:xfrm>
            <a:off x="7711575" y="870273"/>
            <a:ext cx="2638793" cy="4477375"/>
          </a:xfrm>
          <a:prstGeom prst="rect">
            <a:avLst/>
          </a:prstGeom>
        </p:spPr>
      </p:pic>
    </p:spTree>
    <p:extLst>
      <p:ext uri="{BB962C8B-B14F-4D97-AF65-F5344CB8AC3E}">
        <p14:creationId xmlns:p14="http://schemas.microsoft.com/office/powerpoint/2010/main" val="1203591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D4EBD3-9B66-BD46-2236-DB01C0F661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524401" y="990444"/>
            <a:ext cx="9146406" cy="4881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66344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4D644-95E8-D0C8-CC99-4346BB144AFB}"/>
              </a:ext>
            </a:extLst>
          </p:cNvPr>
          <p:cNvSpPr>
            <a:spLocks noGrp="1"/>
          </p:cNvSpPr>
          <p:nvPr>
            <p:ph type="title"/>
          </p:nvPr>
        </p:nvSpPr>
        <p:spPr/>
        <p:txBody>
          <a:bodyPr>
            <a:normAutofit/>
          </a:bodyPr>
          <a:lstStyle/>
          <a:p>
            <a:r>
              <a:rPr lang="en-GB" sz="2800" dirty="0" err="1">
                <a:solidFill>
                  <a:schemeClr val="tx1"/>
                </a:solidFill>
              </a:rPr>
              <a:t>Eccentrocytes</a:t>
            </a:r>
            <a:r>
              <a:rPr lang="en-GB" sz="2800" dirty="0">
                <a:solidFill>
                  <a:schemeClr val="tx1"/>
                </a:solidFill>
              </a:rPr>
              <a:t> also added to red cell morphological menu: Lola 2 year old female Yorkshire Terrier</a:t>
            </a:r>
          </a:p>
        </p:txBody>
      </p:sp>
      <p:pic>
        <p:nvPicPr>
          <p:cNvPr id="7" name="Picture 6">
            <a:extLst>
              <a:ext uri="{FF2B5EF4-FFF2-40B4-BE49-F238E27FC236}">
                <a16:creationId xmlns:a16="http://schemas.microsoft.com/office/drawing/2014/main" id="{51B38F1F-00E7-8762-D940-89E5D570CF12}"/>
              </a:ext>
            </a:extLst>
          </p:cNvPr>
          <p:cNvPicPr>
            <a:picLocks noChangeAspect="1"/>
          </p:cNvPicPr>
          <p:nvPr/>
        </p:nvPicPr>
        <p:blipFill>
          <a:blip r:embed="rId3"/>
          <a:stretch>
            <a:fillRect/>
          </a:stretch>
        </p:blipFill>
        <p:spPr>
          <a:xfrm>
            <a:off x="442765" y="1547550"/>
            <a:ext cx="5401429" cy="3762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07023EA9-6E21-9455-F1AB-A701A3D7DAED}"/>
              </a:ext>
            </a:extLst>
          </p:cNvPr>
          <p:cNvPicPr>
            <a:picLocks noChangeAspect="1"/>
          </p:cNvPicPr>
          <p:nvPr/>
        </p:nvPicPr>
        <p:blipFill>
          <a:blip r:embed="rId4"/>
          <a:stretch>
            <a:fillRect/>
          </a:stretch>
        </p:blipFill>
        <p:spPr>
          <a:xfrm>
            <a:off x="6219077" y="2069683"/>
            <a:ext cx="5363323" cy="24101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21973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74388-7DA3-025A-39E6-9E736123603E}"/>
              </a:ext>
            </a:extLst>
          </p:cNvPr>
          <p:cNvSpPr>
            <a:spLocks noGrp="1"/>
          </p:cNvSpPr>
          <p:nvPr>
            <p:ph type="title" idx="4294967295"/>
          </p:nvPr>
        </p:nvSpPr>
        <p:spPr>
          <a:xfrm>
            <a:off x="497711" y="192147"/>
            <a:ext cx="6261904" cy="1143000"/>
          </a:xfrm>
        </p:spPr>
        <p:txBody>
          <a:bodyPr/>
          <a:lstStyle/>
          <a:p>
            <a:r>
              <a:rPr lang="en-GB" dirty="0" err="1"/>
              <a:t>inVue</a:t>
            </a:r>
            <a:r>
              <a:rPr lang="en-GB" dirty="0"/>
              <a:t> Dx results for Lola</a:t>
            </a:r>
          </a:p>
        </p:txBody>
      </p:sp>
      <p:pic>
        <p:nvPicPr>
          <p:cNvPr id="5" name="Picture 4">
            <a:extLst>
              <a:ext uri="{FF2B5EF4-FFF2-40B4-BE49-F238E27FC236}">
                <a16:creationId xmlns:a16="http://schemas.microsoft.com/office/drawing/2014/main" id="{C848F020-87E1-E085-BC5D-E0AB11AC2648}"/>
              </a:ext>
            </a:extLst>
          </p:cNvPr>
          <p:cNvPicPr>
            <a:picLocks noChangeAspect="1"/>
          </p:cNvPicPr>
          <p:nvPr/>
        </p:nvPicPr>
        <p:blipFill>
          <a:blip r:embed="rId2"/>
          <a:stretch>
            <a:fillRect/>
          </a:stretch>
        </p:blipFill>
        <p:spPr>
          <a:xfrm>
            <a:off x="1308962" y="1531741"/>
            <a:ext cx="6622314" cy="44748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33904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AC69BA-6727-4A6A-0590-CAC6281B411D}"/>
              </a:ext>
            </a:extLst>
          </p:cNvPr>
          <p:cNvPicPr>
            <a:picLocks noChangeAspect="1"/>
          </p:cNvPicPr>
          <p:nvPr/>
        </p:nvPicPr>
        <p:blipFill>
          <a:blip r:embed="rId2"/>
          <a:stretch>
            <a:fillRect/>
          </a:stretch>
        </p:blipFill>
        <p:spPr>
          <a:xfrm>
            <a:off x="1841502" y="1490986"/>
            <a:ext cx="8508996" cy="1143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0526B28D-4900-6848-71D9-4E51861C36BF}"/>
              </a:ext>
            </a:extLst>
          </p:cNvPr>
          <p:cNvPicPr>
            <a:picLocks noChangeAspect="1"/>
          </p:cNvPicPr>
          <p:nvPr/>
        </p:nvPicPr>
        <p:blipFill>
          <a:blip r:embed="rId3"/>
          <a:stretch>
            <a:fillRect/>
          </a:stretch>
        </p:blipFill>
        <p:spPr>
          <a:xfrm>
            <a:off x="2345278" y="3126582"/>
            <a:ext cx="7255191" cy="16880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285113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92C6E4-EDB5-D6C8-1B5C-A9F518592AE2}"/>
              </a:ext>
            </a:extLst>
          </p:cNvPr>
          <p:cNvPicPr>
            <a:picLocks noChangeAspect="1"/>
          </p:cNvPicPr>
          <p:nvPr/>
        </p:nvPicPr>
        <p:blipFill>
          <a:blip r:embed="rId2"/>
          <a:stretch>
            <a:fillRect/>
          </a:stretch>
        </p:blipFill>
        <p:spPr>
          <a:xfrm>
            <a:off x="973021" y="747740"/>
            <a:ext cx="3972479" cy="2191056"/>
          </a:xfrm>
          <a:prstGeom prst="rect">
            <a:avLst/>
          </a:prstGeom>
        </p:spPr>
      </p:pic>
      <p:pic>
        <p:nvPicPr>
          <p:cNvPr id="7" name="Picture 6">
            <a:extLst>
              <a:ext uri="{FF2B5EF4-FFF2-40B4-BE49-F238E27FC236}">
                <a16:creationId xmlns:a16="http://schemas.microsoft.com/office/drawing/2014/main" id="{82B5F960-05AD-904F-399D-67796111D5FD}"/>
              </a:ext>
            </a:extLst>
          </p:cNvPr>
          <p:cNvPicPr>
            <a:picLocks noChangeAspect="1"/>
          </p:cNvPicPr>
          <p:nvPr/>
        </p:nvPicPr>
        <p:blipFill>
          <a:blip r:embed="rId3"/>
          <a:stretch>
            <a:fillRect/>
          </a:stretch>
        </p:blipFill>
        <p:spPr>
          <a:xfrm>
            <a:off x="5312657" y="747740"/>
            <a:ext cx="3867690" cy="2200582"/>
          </a:xfrm>
          <a:prstGeom prst="rect">
            <a:avLst/>
          </a:prstGeom>
        </p:spPr>
      </p:pic>
      <p:pic>
        <p:nvPicPr>
          <p:cNvPr id="9" name="Picture 8">
            <a:extLst>
              <a:ext uri="{FF2B5EF4-FFF2-40B4-BE49-F238E27FC236}">
                <a16:creationId xmlns:a16="http://schemas.microsoft.com/office/drawing/2014/main" id="{16917072-6926-2627-8126-1C28320C2ECF}"/>
              </a:ext>
            </a:extLst>
          </p:cNvPr>
          <p:cNvPicPr>
            <a:picLocks noChangeAspect="1"/>
          </p:cNvPicPr>
          <p:nvPr/>
        </p:nvPicPr>
        <p:blipFill>
          <a:blip r:embed="rId4"/>
          <a:stretch>
            <a:fillRect/>
          </a:stretch>
        </p:blipFill>
        <p:spPr>
          <a:xfrm>
            <a:off x="210912" y="3156038"/>
            <a:ext cx="2838846" cy="2410161"/>
          </a:xfrm>
          <a:prstGeom prst="rect">
            <a:avLst/>
          </a:prstGeom>
        </p:spPr>
      </p:pic>
      <p:pic>
        <p:nvPicPr>
          <p:cNvPr id="11" name="Picture 10">
            <a:extLst>
              <a:ext uri="{FF2B5EF4-FFF2-40B4-BE49-F238E27FC236}">
                <a16:creationId xmlns:a16="http://schemas.microsoft.com/office/drawing/2014/main" id="{5E0BD153-A02B-BF8A-84DA-B3EF372DAE43}"/>
              </a:ext>
            </a:extLst>
          </p:cNvPr>
          <p:cNvPicPr>
            <a:picLocks noChangeAspect="1"/>
          </p:cNvPicPr>
          <p:nvPr/>
        </p:nvPicPr>
        <p:blipFill>
          <a:blip r:embed="rId5"/>
          <a:stretch>
            <a:fillRect/>
          </a:stretch>
        </p:blipFill>
        <p:spPr>
          <a:xfrm>
            <a:off x="3148719" y="3208432"/>
            <a:ext cx="2838846" cy="2381582"/>
          </a:xfrm>
          <a:prstGeom prst="rect">
            <a:avLst/>
          </a:prstGeom>
        </p:spPr>
      </p:pic>
      <p:pic>
        <p:nvPicPr>
          <p:cNvPr id="13" name="Picture 12">
            <a:extLst>
              <a:ext uri="{FF2B5EF4-FFF2-40B4-BE49-F238E27FC236}">
                <a16:creationId xmlns:a16="http://schemas.microsoft.com/office/drawing/2014/main" id="{E492BCA7-E1EC-955A-98C1-22BCE174CD54}"/>
              </a:ext>
            </a:extLst>
          </p:cNvPr>
          <p:cNvPicPr>
            <a:picLocks noChangeAspect="1"/>
          </p:cNvPicPr>
          <p:nvPr/>
        </p:nvPicPr>
        <p:blipFill>
          <a:blip r:embed="rId6"/>
          <a:stretch>
            <a:fillRect/>
          </a:stretch>
        </p:blipFill>
        <p:spPr>
          <a:xfrm>
            <a:off x="9024229" y="3217958"/>
            <a:ext cx="2800741" cy="2381582"/>
          </a:xfrm>
          <a:prstGeom prst="rect">
            <a:avLst/>
          </a:prstGeom>
        </p:spPr>
      </p:pic>
      <p:pic>
        <p:nvPicPr>
          <p:cNvPr id="15" name="Picture 14">
            <a:extLst>
              <a:ext uri="{FF2B5EF4-FFF2-40B4-BE49-F238E27FC236}">
                <a16:creationId xmlns:a16="http://schemas.microsoft.com/office/drawing/2014/main" id="{D5E6D82B-E858-48A0-2800-5EFC2D8FA56E}"/>
              </a:ext>
            </a:extLst>
          </p:cNvPr>
          <p:cNvPicPr>
            <a:picLocks noChangeAspect="1"/>
          </p:cNvPicPr>
          <p:nvPr/>
        </p:nvPicPr>
        <p:blipFill>
          <a:blip r:embed="rId7"/>
          <a:stretch>
            <a:fillRect/>
          </a:stretch>
        </p:blipFill>
        <p:spPr>
          <a:xfrm>
            <a:off x="6096000" y="3217958"/>
            <a:ext cx="2819794" cy="2362530"/>
          </a:xfrm>
          <a:prstGeom prst="rect">
            <a:avLst/>
          </a:prstGeom>
        </p:spPr>
      </p:pic>
    </p:spTree>
    <p:extLst>
      <p:ext uri="{BB962C8B-B14F-4D97-AF65-F5344CB8AC3E}">
        <p14:creationId xmlns:p14="http://schemas.microsoft.com/office/powerpoint/2010/main" val="41351269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90612-D7F5-0BB8-3B88-93E426B840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9373CF-BB72-8F78-BA0C-0781DF222C56}"/>
              </a:ext>
            </a:extLst>
          </p:cNvPr>
          <p:cNvSpPr>
            <a:spLocks noGrp="1"/>
          </p:cNvSpPr>
          <p:nvPr>
            <p:ph type="title"/>
          </p:nvPr>
        </p:nvSpPr>
        <p:spPr/>
        <p:txBody>
          <a:bodyPr/>
          <a:lstStyle/>
          <a:p>
            <a:r>
              <a:rPr lang="en-US"/>
              <a:t>Penny 10 year-old female spayed DSH </a:t>
            </a:r>
            <a:endParaRPr lang="en-GB"/>
          </a:p>
        </p:txBody>
      </p:sp>
      <p:sp>
        <p:nvSpPr>
          <p:cNvPr id="3" name="Slide Number Placeholder 2">
            <a:extLst>
              <a:ext uri="{FF2B5EF4-FFF2-40B4-BE49-F238E27FC236}">
                <a16:creationId xmlns:a16="http://schemas.microsoft.com/office/drawing/2014/main" id="{D02092B4-6D9F-0AEF-49D8-E840A6A703FD}"/>
              </a:ext>
            </a:extLst>
          </p:cNvPr>
          <p:cNvSpPr>
            <a:spLocks noGrp="1"/>
          </p:cNvSpPr>
          <p:nvPr>
            <p:ph type="sldNum" sz="quarter" idx="4"/>
          </p:nvPr>
        </p:nvSpPr>
        <p:spPr>
          <a:xfrm>
            <a:off x="11645152" y="6448067"/>
            <a:ext cx="546847"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5853CD-906F-4B4A-BC91-0C97639529FC}" type="slidenum">
              <a:rPr lang="en-US" smtClean="0"/>
              <a:pPr/>
              <a:t>26</a:t>
            </a:fld>
            <a:endParaRPr lang="en-US"/>
          </a:p>
        </p:txBody>
      </p:sp>
      <p:pic>
        <p:nvPicPr>
          <p:cNvPr id="10" name="Picture 9">
            <a:extLst>
              <a:ext uri="{FF2B5EF4-FFF2-40B4-BE49-F238E27FC236}">
                <a16:creationId xmlns:a16="http://schemas.microsoft.com/office/drawing/2014/main" id="{8C23952C-25AC-9DC0-C0D6-5F1CB6F30D64}"/>
              </a:ext>
            </a:extLst>
          </p:cNvPr>
          <p:cNvPicPr>
            <a:picLocks noChangeAspect="1"/>
          </p:cNvPicPr>
          <p:nvPr/>
        </p:nvPicPr>
        <p:blipFill>
          <a:blip r:embed="rId3"/>
          <a:stretch>
            <a:fillRect/>
          </a:stretch>
        </p:blipFill>
        <p:spPr>
          <a:xfrm>
            <a:off x="885311" y="1240077"/>
            <a:ext cx="3793369" cy="418578"/>
          </a:xfrm>
          <a:prstGeom prst="rect">
            <a:avLst/>
          </a:prstGeom>
        </p:spPr>
      </p:pic>
      <p:pic>
        <p:nvPicPr>
          <p:cNvPr id="5" name="Picture 4">
            <a:extLst>
              <a:ext uri="{FF2B5EF4-FFF2-40B4-BE49-F238E27FC236}">
                <a16:creationId xmlns:a16="http://schemas.microsoft.com/office/drawing/2014/main" id="{2C1FE512-20B4-6CFF-61C6-1B91F253855A}"/>
              </a:ext>
            </a:extLst>
          </p:cNvPr>
          <p:cNvPicPr>
            <a:picLocks noChangeAspect="1"/>
          </p:cNvPicPr>
          <p:nvPr/>
        </p:nvPicPr>
        <p:blipFill>
          <a:blip r:embed="rId4"/>
          <a:stretch>
            <a:fillRect/>
          </a:stretch>
        </p:blipFill>
        <p:spPr>
          <a:xfrm>
            <a:off x="899160" y="1697609"/>
            <a:ext cx="8051138" cy="4408489"/>
          </a:xfrm>
          <a:prstGeom prst="rect">
            <a:avLst/>
          </a:prstGeom>
        </p:spPr>
      </p:pic>
      <p:sp>
        <p:nvSpPr>
          <p:cNvPr id="9" name="Rectangle 8">
            <a:extLst>
              <a:ext uri="{FF2B5EF4-FFF2-40B4-BE49-F238E27FC236}">
                <a16:creationId xmlns:a16="http://schemas.microsoft.com/office/drawing/2014/main" id="{4E23B6EE-CC8C-30DF-560D-3125EFE61DA2}"/>
              </a:ext>
            </a:extLst>
          </p:cNvPr>
          <p:cNvSpPr/>
          <p:nvPr/>
        </p:nvSpPr>
        <p:spPr>
          <a:xfrm rot="16200000">
            <a:off x="2931743" y="2626938"/>
            <a:ext cx="3849755" cy="199108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DA4075E2-DCE5-B380-92EE-C71663402ECB}"/>
              </a:ext>
            </a:extLst>
          </p:cNvPr>
          <p:cNvPicPr>
            <a:picLocks noChangeAspect="1"/>
          </p:cNvPicPr>
          <p:nvPr/>
        </p:nvPicPr>
        <p:blipFill>
          <a:blip r:embed="rId5"/>
          <a:stretch>
            <a:fillRect/>
          </a:stretch>
        </p:blipFill>
        <p:spPr>
          <a:xfrm>
            <a:off x="2891406" y="5853977"/>
            <a:ext cx="1190791" cy="171474"/>
          </a:xfrm>
          <a:prstGeom prst="rect">
            <a:avLst/>
          </a:prstGeom>
        </p:spPr>
      </p:pic>
      <p:sp>
        <p:nvSpPr>
          <p:cNvPr id="6" name="TextBox 5">
            <a:extLst>
              <a:ext uri="{FF2B5EF4-FFF2-40B4-BE49-F238E27FC236}">
                <a16:creationId xmlns:a16="http://schemas.microsoft.com/office/drawing/2014/main" id="{90A725CE-39CE-01DA-7303-5218535E6A60}"/>
              </a:ext>
            </a:extLst>
          </p:cNvPr>
          <p:cNvSpPr txBox="1"/>
          <p:nvPr/>
        </p:nvSpPr>
        <p:spPr>
          <a:xfrm>
            <a:off x="7876903" y="1613810"/>
            <a:ext cx="1184729" cy="4576085"/>
          </a:xfrm>
          <a:prstGeom prst="rect">
            <a:avLst/>
          </a:prstGeom>
          <a:solidFill>
            <a:schemeClr val="bg1"/>
          </a:solidFill>
        </p:spPr>
        <p:txBody>
          <a:bodyPr wrap="square" rtlCol="0">
            <a:spAutoFit/>
          </a:bodyPr>
          <a:lstStyle/>
          <a:p>
            <a:endParaRPr lang="en-GB"/>
          </a:p>
        </p:txBody>
      </p:sp>
      <p:pic>
        <p:nvPicPr>
          <p:cNvPr id="7" name="Picture 6">
            <a:extLst>
              <a:ext uri="{FF2B5EF4-FFF2-40B4-BE49-F238E27FC236}">
                <a16:creationId xmlns:a16="http://schemas.microsoft.com/office/drawing/2014/main" id="{75A7802E-7D5E-B84C-1A26-E41792CE504B}"/>
              </a:ext>
            </a:extLst>
          </p:cNvPr>
          <p:cNvPicPr>
            <a:picLocks noChangeAspect="1"/>
          </p:cNvPicPr>
          <p:nvPr/>
        </p:nvPicPr>
        <p:blipFill>
          <a:blip r:embed="rId6"/>
          <a:stretch>
            <a:fillRect/>
          </a:stretch>
        </p:blipFill>
        <p:spPr>
          <a:xfrm>
            <a:off x="8399593" y="2482327"/>
            <a:ext cx="3647779" cy="3371650"/>
          </a:xfrm>
          <a:prstGeom prst="rect">
            <a:avLst/>
          </a:prstGeom>
        </p:spPr>
      </p:pic>
      <p:sp>
        <p:nvSpPr>
          <p:cNvPr id="11" name="Oval 10">
            <a:extLst>
              <a:ext uri="{FF2B5EF4-FFF2-40B4-BE49-F238E27FC236}">
                <a16:creationId xmlns:a16="http://schemas.microsoft.com/office/drawing/2014/main" id="{E8276A6D-AE93-ACC6-BC8D-3BD5554A919B}"/>
              </a:ext>
            </a:extLst>
          </p:cNvPr>
          <p:cNvSpPr/>
          <p:nvPr/>
        </p:nvSpPr>
        <p:spPr>
          <a:xfrm rot="5400000" flipV="1">
            <a:off x="9305255" y="4573708"/>
            <a:ext cx="763836" cy="731523"/>
          </a:xfrm>
          <a:prstGeom prst="ellipse">
            <a:avLst/>
          </a:prstGeom>
          <a:noFill/>
          <a:ln w="254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2" name="Picture 11">
            <a:extLst>
              <a:ext uri="{FF2B5EF4-FFF2-40B4-BE49-F238E27FC236}">
                <a16:creationId xmlns:a16="http://schemas.microsoft.com/office/drawing/2014/main" id="{EFDD54A9-D858-F5D6-701F-2273969BC951}"/>
              </a:ext>
            </a:extLst>
          </p:cNvPr>
          <p:cNvPicPr>
            <a:picLocks noChangeAspect="1"/>
          </p:cNvPicPr>
          <p:nvPr/>
        </p:nvPicPr>
        <p:blipFill>
          <a:blip r:embed="rId7"/>
          <a:stretch>
            <a:fillRect/>
          </a:stretch>
        </p:blipFill>
        <p:spPr>
          <a:xfrm>
            <a:off x="10473976" y="7489"/>
            <a:ext cx="1729612" cy="2994791"/>
          </a:xfrm>
          <a:prstGeom prst="rect">
            <a:avLst/>
          </a:prstGeom>
        </p:spPr>
      </p:pic>
      <p:grpSp>
        <p:nvGrpSpPr>
          <p:cNvPr id="23" name="Group 22">
            <a:extLst>
              <a:ext uri="{FF2B5EF4-FFF2-40B4-BE49-F238E27FC236}">
                <a16:creationId xmlns:a16="http://schemas.microsoft.com/office/drawing/2014/main" id="{41059747-5107-CEB8-E725-8CB1689817D8}"/>
              </a:ext>
            </a:extLst>
          </p:cNvPr>
          <p:cNvGrpSpPr/>
          <p:nvPr/>
        </p:nvGrpSpPr>
        <p:grpSpPr>
          <a:xfrm>
            <a:off x="5680690" y="6109858"/>
            <a:ext cx="3867690" cy="307094"/>
            <a:chOff x="5680690" y="6109858"/>
            <a:chExt cx="3867690" cy="307094"/>
          </a:xfrm>
        </p:grpSpPr>
        <p:pic>
          <p:nvPicPr>
            <p:cNvPr id="19" name="Picture 18">
              <a:extLst>
                <a:ext uri="{FF2B5EF4-FFF2-40B4-BE49-F238E27FC236}">
                  <a16:creationId xmlns:a16="http://schemas.microsoft.com/office/drawing/2014/main" id="{C7C9E7D9-B68F-75DC-C792-7B22913D4D29}"/>
                </a:ext>
              </a:extLst>
            </p:cNvPr>
            <p:cNvPicPr>
              <a:picLocks noChangeAspect="1"/>
            </p:cNvPicPr>
            <p:nvPr/>
          </p:nvPicPr>
          <p:blipFill>
            <a:blip r:embed="rId8"/>
            <a:stretch>
              <a:fillRect/>
            </a:stretch>
          </p:blipFill>
          <p:spPr>
            <a:xfrm>
              <a:off x="5852164" y="6131162"/>
              <a:ext cx="3696216" cy="285790"/>
            </a:xfrm>
            <a:prstGeom prst="rect">
              <a:avLst/>
            </a:prstGeom>
          </p:spPr>
        </p:pic>
        <p:pic>
          <p:nvPicPr>
            <p:cNvPr id="21" name="Picture 20">
              <a:extLst>
                <a:ext uri="{FF2B5EF4-FFF2-40B4-BE49-F238E27FC236}">
                  <a16:creationId xmlns:a16="http://schemas.microsoft.com/office/drawing/2014/main" id="{4D627757-6BF4-5131-77D7-B01EB0EA1E51}"/>
                </a:ext>
              </a:extLst>
            </p:cNvPr>
            <p:cNvPicPr>
              <a:picLocks noChangeAspect="1"/>
            </p:cNvPicPr>
            <p:nvPr/>
          </p:nvPicPr>
          <p:blipFill>
            <a:blip r:embed="rId9"/>
            <a:stretch>
              <a:fillRect/>
            </a:stretch>
          </p:blipFill>
          <p:spPr>
            <a:xfrm>
              <a:off x="5680690" y="6109858"/>
              <a:ext cx="171474" cy="142895"/>
            </a:xfrm>
            <a:prstGeom prst="rect">
              <a:avLst/>
            </a:prstGeom>
          </p:spPr>
        </p:pic>
      </p:grpSp>
    </p:spTree>
    <p:extLst>
      <p:ext uri="{BB962C8B-B14F-4D97-AF65-F5344CB8AC3E}">
        <p14:creationId xmlns:p14="http://schemas.microsoft.com/office/powerpoint/2010/main" val="2690098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8A46A-7E9E-AFD0-EFC2-5B8A7A1CFE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60DAE5-2457-7FCE-54DA-CC02E843305B}"/>
              </a:ext>
            </a:extLst>
          </p:cNvPr>
          <p:cNvSpPr>
            <a:spLocks noGrp="1"/>
          </p:cNvSpPr>
          <p:nvPr>
            <p:ph type="title"/>
          </p:nvPr>
        </p:nvSpPr>
        <p:spPr>
          <a:xfrm>
            <a:off x="594364" y="94857"/>
            <a:ext cx="10515600" cy="1325563"/>
          </a:xfrm>
        </p:spPr>
        <p:txBody>
          <a:bodyPr/>
          <a:lstStyle/>
          <a:p>
            <a:r>
              <a:rPr lang="en-US" dirty="0"/>
              <a:t>Penny 10 year-old female spayed DSH </a:t>
            </a:r>
            <a:endParaRPr lang="en-GB" dirty="0"/>
          </a:p>
        </p:txBody>
      </p:sp>
      <p:sp>
        <p:nvSpPr>
          <p:cNvPr id="3" name="Slide Number Placeholder 2">
            <a:extLst>
              <a:ext uri="{FF2B5EF4-FFF2-40B4-BE49-F238E27FC236}">
                <a16:creationId xmlns:a16="http://schemas.microsoft.com/office/drawing/2014/main" id="{FF881C1B-08EE-5FD9-6E6D-09D872A7598C}"/>
              </a:ext>
            </a:extLst>
          </p:cNvPr>
          <p:cNvSpPr>
            <a:spLocks noGrp="1"/>
          </p:cNvSpPr>
          <p:nvPr>
            <p:ph type="sldNum" sz="quarter" idx="4"/>
          </p:nvPr>
        </p:nvSpPr>
        <p:spPr>
          <a:xfrm>
            <a:off x="11645152" y="6448067"/>
            <a:ext cx="546847"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5853CD-906F-4B4A-BC91-0C97639529FC}" type="slidenum">
              <a:rPr lang="en-US" smtClean="0"/>
              <a:pPr/>
              <a:t>27</a:t>
            </a:fld>
            <a:endParaRPr lang="en-US"/>
          </a:p>
        </p:txBody>
      </p:sp>
      <p:pic>
        <p:nvPicPr>
          <p:cNvPr id="10" name="Picture 9">
            <a:extLst>
              <a:ext uri="{FF2B5EF4-FFF2-40B4-BE49-F238E27FC236}">
                <a16:creationId xmlns:a16="http://schemas.microsoft.com/office/drawing/2014/main" id="{EC1643E9-A7B6-D8D4-7F2A-E5FC97C9A069}"/>
              </a:ext>
            </a:extLst>
          </p:cNvPr>
          <p:cNvPicPr>
            <a:picLocks noChangeAspect="1"/>
          </p:cNvPicPr>
          <p:nvPr/>
        </p:nvPicPr>
        <p:blipFill>
          <a:blip r:embed="rId3"/>
          <a:stretch>
            <a:fillRect/>
          </a:stretch>
        </p:blipFill>
        <p:spPr>
          <a:xfrm>
            <a:off x="885311" y="1240077"/>
            <a:ext cx="3793369" cy="418578"/>
          </a:xfrm>
          <a:prstGeom prst="rect">
            <a:avLst/>
          </a:prstGeom>
        </p:spPr>
      </p:pic>
      <p:pic>
        <p:nvPicPr>
          <p:cNvPr id="5" name="Picture 4">
            <a:extLst>
              <a:ext uri="{FF2B5EF4-FFF2-40B4-BE49-F238E27FC236}">
                <a16:creationId xmlns:a16="http://schemas.microsoft.com/office/drawing/2014/main" id="{042AD589-A646-193A-493D-ABECDC3E4F12}"/>
              </a:ext>
            </a:extLst>
          </p:cNvPr>
          <p:cNvPicPr>
            <a:picLocks noChangeAspect="1"/>
          </p:cNvPicPr>
          <p:nvPr/>
        </p:nvPicPr>
        <p:blipFill>
          <a:blip r:embed="rId4"/>
          <a:stretch>
            <a:fillRect/>
          </a:stretch>
        </p:blipFill>
        <p:spPr>
          <a:xfrm>
            <a:off x="899160" y="1697609"/>
            <a:ext cx="8051138" cy="4408489"/>
          </a:xfrm>
          <a:prstGeom prst="rect">
            <a:avLst/>
          </a:prstGeom>
        </p:spPr>
      </p:pic>
      <p:sp>
        <p:nvSpPr>
          <p:cNvPr id="8" name="Rectangle 7">
            <a:extLst>
              <a:ext uri="{FF2B5EF4-FFF2-40B4-BE49-F238E27FC236}">
                <a16:creationId xmlns:a16="http://schemas.microsoft.com/office/drawing/2014/main" id="{F0578B41-45A2-47D8-CEDB-463F61CC2C6B}"/>
              </a:ext>
            </a:extLst>
          </p:cNvPr>
          <p:cNvSpPr/>
          <p:nvPr/>
        </p:nvSpPr>
        <p:spPr>
          <a:xfrm rot="16200000">
            <a:off x="1358031" y="3189455"/>
            <a:ext cx="3623781" cy="64008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C04BB1C5-D09F-C73B-237E-7EEB82EA710E}"/>
              </a:ext>
            </a:extLst>
          </p:cNvPr>
          <p:cNvPicPr>
            <a:picLocks noChangeAspect="1"/>
          </p:cNvPicPr>
          <p:nvPr/>
        </p:nvPicPr>
        <p:blipFill>
          <a:blip r:embed="rId5"/>
          <a:stretch>
            <a:fillRect/>
          </a:stretch>
        </p:blipFill>
        <p:spPr>
          <a:xfrm>
            <a:off x="2891406" y="5853977"/>
            <a:ext cx="1190791" cy="171474"/>
          </a:xfrm>
          <a:prstGeom prst="rect">
            <a:avLst/>
          </a:prstGeom>
        </p:spPr>
      </p:pic>
      <p:sp>
        <p:nvSpPr>
          <p:cNvPr id="6" name="TextBox 5">
            <a:extLst>
              <a:ext uri="{FF2B5EF4-FFF2-40B4-BE49-F238E27FC236}">
                <a16:creationId xmlns:a16="http://schemas.microsoft.com/office/drawing/2014/main" id="{0B0C7EC2-FE32-7906-4704-901D337563F4}"/>
              </a:ext>
            </a:extLst>
          </p:cNvPr>
          <p:cNvSpPr txBox="1"/>
          <p:nvPr/>
        </p:nvSpPr>
        <p:spPr>
          <a:xfrm>
            <a:off x="7876903" y="1613810"/>
            <a:ext cx="1184729" cy="4576085"/>
          </a:xfrm>
          <a:prstGeom prst="rect">
            <a:avLst/>
          </a:prstGeom>
          <a:solidFill>
            <a:schemeClr val="bg1"/>
          </a:solidFill>
        </p:spPr>
        <p:txBody>
          <a:bodyPr wrap="square" rtlCol="0">
            <a:spAutoFit/>
          </a:bodyPr>
          <a:lstStyle/>
          <a:p>
            <a:endParaRPr lang="en-GB"/>
          </a:p>
        </p:txBody>
      </p:sp>
      <p:pic>
        <p:nvPicPr>
          <p:cNvPr id="7" name="Picture 6">
            <a:extLst>
              <a:ext uri="{FF2B5EF4-FFF2-40B4-BE49-F238E27FC236}">
                <a16:creationId xmlns:a16="http://schemas.microsoft.com/office/drawing/2014/main" id="{3F93C74A-3803-874E-C4A0-161A69E0E36E}"/>
              </a:ext>
            </a:extLst>
          </p:cNvPr>
          <p:cNvPicPr>
            <a:picLocks noChangeAspect="1"/>
          </p:cNvPicPr>
          <p:nvPr/>
        </p:nvPicPr>
        <p:blipFill>
          <a:blip r:embed="rId6"/>
          <a:stretch>
            <a:fillRect/>
          </a:stretch>
        </p:blipFill>
        <p:spPr>
          <a:xfrm>
            <a:off x="8399593" y="2482327"/>
            <a:ext cx="3647779" cy="3371650"/>
          </a:xfrm>
          <a:prstGeom prst="rect">
            <a:avLst/>
          </a:prstGeom>
        </p:spPr>
      </p:pic>
      <p:pic>
        <p:nvPicPr>
          <p:cNvPr id="12" name="Picture 11">
            <a:extLst>
              <a:ext uri="{FF2B5EF4-FFF2-40B4-BE49-F238E27FC236}">
                <a16:creationId xmlns:a16="http://schemas.microsoft.com/office/drawing/2014/main" id="{1B395051-5260-FBAE-67A1-C213BF608F43}"/>
              </a:ext>
            </a:extLst>
          </p:cNvPr>
          <p:cNvPicPr>
            <a:picLocks noChangeAspect="1"/>
          </p:cNvPicPr>
          <p:nvPr/>
        </p:nvPicPr>
        <p:blipFill>
          <a:blip r:embed="rId7"/>
          <a:stretch>
            <a:fillRect/>
          </a:stretch>
        </p:blipFill>
        <p:spPr>
          <a:xfrm>
            <a:off x="10473976" y="7489"/>
            <a:ext cx="1729612" cy="2994791"/>
          </a:xfrm>
          <a:prstGeom prst="rect">
            <a:avLst/>
          </a:prstGeom>
        </p:spPr>
      </p:pic>
      <p:grpSp>
        <p:nvGrpSpPr>
          <p:cNvPr id="23" name="Group 22">
            <a:extLst>
              <a:ext uri="{FF2B5EF4-FFF2-40B4-BE49-F238E27FC236}">
                <a16:creationId xmlns:a16="http://schemas.microsoft.com/office/drawing/2014/main" id="{5DD3DC3C-2820-B3D6-90BE-F3CA4AF970CA}"/>
              </a:ext>
            </a:extLst>
          </p:cNvPr>
          <p:cNvGrpSpPr/>
          <p:nvPr/>
        </p:nvGrpSpPr>
        <p:grpSpPr>
          <a:xfrm>
            <a:off x="5680690" y="6109858"/>
            <a:ext cx="3867690" cy="307094"/>
            <a:chOff x="5680690" y="6109858"/>
            <a:chExt cx="3867690" cy="307094"/>
          </a:xfrm>
        </p:grpSpPr>
        <p:pic>
          <p:nvPicPr>
            <p:cNvPr id="19" name="Picture 18">
              <a:extLst>
                <a:ext uri="{FF2B5EF4-FFF2-40B4-BE49-F238E27FC236}">
                  <a16:creationId xmlns:a16="http://schemas.microsoft.com/office/drawing/2014/main" id="{27B2C165-E747-6F82-3800-C9D51260BBF9}"/>
                </a:ext>
              </a:extLst>
            </p:cNvPr>
            <p:cNvPicPr>
              <a:picLocks noChangeAspect="1"/>
            </p:cNvPicPr>
            <p:nvPr/>
          </p:nvPicPr>
          <p:blipFill>
            <a:blip r:embed="rId8"/>
            <a:stretch>
              <a:fillRect/>
            </a:stretch>
          </p:blipFill>
          <p:spPr>
            <a:xfrm>
              <a:off x="5852164" y="6131162"/>
              <a:ext cx="3696216" cy="285790"/>
            </a:xfrm>
            <a:prstGeom prst="rect">
              <a:avLst/>
            </a:prstGeom>
          </p:spPr>
        </p:pic>
        <p:pic>
          <p:nvPicPr>
            <p:cNvPr id="21" name="Picture 20">
              <a:extLst>
                <a:ext uri="{FF2B5EF4-FFF2-40B4-BE49-F238E27FC236}">
                  <a16:creationId xmlns:a16="http://schemas.microsoft.com/office/drawing/2014/main" id="{4BB080F8-32F8-31BC-542B-0605C58F0390}"/>
                </a:ext>
              </a:extLst>
            </p:cNvPr>
            <p:cNvPicPr>
              <a:picLocks noChangeAspect="1"/>
            </p:cNvPicPr>
            <p:nvPr/>
          </p:nvPicPr>
          <p:blipFill>
            <a:blip r:embed="rId9"/>
            <a:stretch>
              <a:fillRect/>
            </a:stretch>
          </p:blipFill>
          <p:spPr>
            <a:xfrm>
              <a:off x="5680690" y="6109858"/>
              <a:ext cx="171474" cy="142895"/>
            </a:xfrm>
            <a:prstGeom prst="rect">
              <a:avLst/>
            </a:prstGeom>
          </p:spPr>
        </p:pic>
      </p:grpSp>
    </p:spTree>
    <p:extLst>
      <p:ext uri="{BB962C8B-B14F-4D97-AF65-F5344CB8AC3E}">
        <p14:creationId xmlns:p14="http://schemas.microsoft.com/office/powerpoint/2010/main" val="9762183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38678-C17B-D6C3-F36E-D9B07972182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182C702-0136-A0CC-CFFD-75A4F58B29EA}"/>
              </a:ext>
            </a:extLst>
          </p:cNvPr>
          <p:cNvSpPr>
            <a:spLocks noGrp="1"/>
          </p:cNvSpPr>
          <p:nvPr>
            <p:ph type="body" sz="half" idx="2"/>
          </p:nvPr>
        </p:nvSpPr>
        <p:spPr>
          <a:xfrm>
            <a:off x="430447" y="2818190"/>
            <a:ext cx="2907114" cy="2324277"/>
          </a:xfrm>
        </p:spPr>
        <p:txBody>
          <a:bodyPr/>
          <a:lstStyle/>
          <a:p>
            <a:endParaRPr lang="en-US" sz="2000"/>
          </a:p>
          <a:p>
            <a:r>
              <a:rPr lang="en-US" sz="2000"/>
              <a:t>Numerous NRBCs</a:t>
            </a:r>
          </a:p>
          <a:p>
            <a:endParaRPr lang="en-US" sz="2000"/>
          </a:p>
        </p:txBody>
      </p:sp>
      <p:sp>
        <p:nvSpPr>
          <p:cNvPr id="5" name="Slide Number Placeholder 4">
            <a:extLst>
              <a:ext uri="{FF2B5EF4-FFF2-40B4-BE49-F238E27FC236}">
                <a16:creationId xmlns:a16="http://schemas.microsoft.com/office/drawing/2014/main" id="{A9E1A92B-37B1-FB8C-A8A7-2BFE0C892E26}"/>
              </a:ext>
            </a:extLst>
          </p:cNvPr>
          <p:cNvSpPr>
            <a:spLocks noGrp="1"/>
          </p:cNvSpPr>
          <p:nvPr>
            <p:ph type="sldNum" sz="quarter" idx="4"/>
          </p:nvPr>
        </p:nvSpPr>
        <p:spPr>
          <a:xfrm>
            <a:off x="11645152" y="6448067"/>
            <a:ext cx="546847"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5853CD-906F-4B4A-BC91-0C97639529FC}" type="slidenum">
              <a:rPr lang="en-US" smtClean="0"/>
              <a:pPr/>
              <a:t>28</a:t>
            </a:fld>
            <a:endParaRPr lang="en-US"/>
          </a:p>
        </p:txBody>
      </p:sp>
      <p:pic>
        <p:nvPicPr>
          <p:cNvPr id="3" name="Picture 2">
            <a:extLst>
              <a:ext uri="{FF2B5EF4-FFF2-40B4-BE49-F238E27FC236}">
                <a16:creationId xmlns:a16="http://schemas.microsoft.com/office/drawing/2014/main" id="{C51C5A40-F024-6818-F073-9B99F7AD62D8}"/>
              </a:ext>
            </a:extLst>
          </p:cNvPr>
          <p:cNvPicPr>
            <a:picLocks noChangeAspect="1"/>
          </p:cNvPicPr>
          <p:nvPr/>
        </p:nvPicPr>
        <p:blipFill rotWithShape="1">
          <a:blip r:embed="rId3"/>
          <a:srcRect l="17437" r="18898"/>
          <a:stretch/>
        </p:blipFill>
        <p:spPr>
          <a:xfrm>
            <a:off x="678237" y="575383"/>
            <a:ext cx="1365041" cy="1474078"/>
          </a:xfrm>
          <a:prstGeom prst="rect">
            <a:avLst/>
          </a:prstGeom>
        </p:spPr>
      </p:pic>
      <p:pic>
        <p:nvPicPr>
          <p:cNvPr id="6" name="Picture 5">
            <a:extLst>
              <a:ext uri="{FF2B5EF4-FFF2-40B4-BE49-F238E27FC236}">
                <a16:creationId xmlns:a16="http://schemas.microsoft.com/office/drawing/2014/main" id="{3EC8BCBA-6EAE-991E-AA37-0B8A4B1E1E5B}"/>
              </a:ext>
            </a:extLst>
          </p:cNvPr>
          <p:cNvPicPr>
            <a:picLocks noChangeAspect="1"/>
          </p:cNvPicPr>
          <p:nvPr/>
        </p:nvPicPr>
        <p:blipFill>
          <a:blip r:embed="rId4"/>
          <a:stretch>
            <a:fillRect/>
          </a:stretch>
        </p:blipFill>
        <p:spPr>
          <a:xfrm>
            <a:off x="3337561" y="897632"/>
            <a:ext cx="7325747" cy="4686954"/>
          </a:xfrm>
          <a:prstGeom prst="rect">
            <a:avLst/>
          </a:prstGeom>
        </p:spPr>
      </p:pic>
    </p:spTree>
    <p:extLst>
      <p:ext uri="{BB962C8B-B14F-4D97-AF65-F5344CB8AC3E}">
        <p14:creationId xmlns:p14="http://schemas.microsoft.com/office/powerpoint/2010/main" val="2589662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74EDD8F-D52D-502C-64FA-5269732EDAC7}"/>
              </a:ext>
            </a:extLst>
          </p:cNvPr>
          <p:cNvSpPr>
            <a:spLocks noGrp="1"/>
          </p:cNvSpPr>
          <p:nvPr>
            <p:ph type="title"/>
          </p:nvPr>
        </p:nvSpPr>
        <p:spPr/>
        <p:txBody>
          <a:bodyPr>
            <a:normAutofit/>
          </a:bodyPr>
          <a:lstStyle/>
          <a:p>
            <a:r>
              <a:rPr lang="en-GB" sz="4000" dirty="0"/>
              <a:t>Following pathologist blood film review for Penny</a:t>
            </a:r>
          </a:p>
        </p:txBody>
      </p:sp>
      <p:sp>
        <p:nvSpPr>
          <p:cNvPr id="5" name="Slide Number Placeholder 4">
            <a:extLst>
              <a:ext uri="{FF2B5EF4-FFF2-40B4-BE49-F238E27FC236}">
                <a16:creationId xmlns:a16="http://schemas.microsoft.com/office/drawing/2014/main" id="{1A972592-68B0-2532-AE78-95304C14C1A4}"/>
              </a:ext>
            </a:extLst>
          </p:cNvPr>
          <p:cNvSpPr>
            <a:spLocks noGrp="1"/>
          </p:cNvSpPr>
          <p:nvPr>
            <p:ph type="sldNum" sz="quarter" idx="4"/>
          </p:nvPr>
        </p:nvSpPr>
        <p:spPr>
          <a:xfrm>
            <a:off x="11645152" y="6448067"/>
            <a:ext cx="546847"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5853CD-906F-4B4A-BC91-0C97639529FC}" type="slidenum">
              <a:rPr lang="en-US" smtClean="0"/>
              <a:pPr/>
              <a:t>29</a:t>
            </a:fld>
            <a:endParaRPr lang="en-US"/>
          </a:p>
        </p:txBody>
      </p:sp>
      <p:sp>
        <p:nvSpPr>
          <p:cNvPr id="10" name="TextBox 9">
            <a:extLst>
              <a:ext uri="{FF2B5EF4-FFF2-40B4-BE49-F238E27FC236}">
                <a16:creationId xmlns:a16="http://schemas.microsoft.com/office/drawing/2014/main" id="{C95965A7-3826-1738-85B9-BAC5EE21C74F}"/>
              </a:ext>
            </a:extLst>
          </p:cNvPr>
          <p:cNvSpPr txBox="1"/>
          <p:nvPr/>
        </p:nvSpPr>
        <p:spPr>
          <a:xfrm>
            <a:off x="742425" y="1760309"/>
            <a:ext cx="10402866" cy="3785652"/>
          </a:xfrm>
          <a:prstGeom prst="rect">
            <a:avLst/>
          </a:prstGeom>
          <a:noFill/>
        </p:spPr>
        <p:txBody>
          <a:bodyPr wrap="square">
            <a:spAutoFit/>
          </a:bodyPr>
          <a:lstStyle/>
          <a:p>
            <a:pPr marL="0" marR="0">
              <a:buNone/>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INTERPRETATION</a:t>
            </a:r>
          </a:p>
          <a:p>
            <a:pPr marL="0" marR="0">
              <a:buNone/>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The appearance of the blood smear does not confirm the </a:t>
            </a:r>
            <a:r>
              <a:rPr lang="en-GB" sz="1600" kern="100" dirty="0" err="1">
                <a:effectLst/>
                <a:latin typeface="Aptos" panose="020B0004020202020204" pitchFamily="34" charset="0"/>
                <a:ea typeface="Aptos" panose="020B0004020202020204" pitchFamily="34" charset="0"/>
                <a:cs typeface="Times New Roman" panose="02020603050405020304" pitchFamily="18" charset="0"/>
              </a:rPr>
              <a:t>leukocytosis</a:t>
            </a:r>
            <a:r>
              <a:rPr lang="en-GB" sz="1600" kern="100" dirty="0">
                <a:effectLst/>
                <a:latin typeface="Aptos" panose="020B0004020202020204" pitchFamily="34" charset="0"/>
                <a:ea typeface="Aptos" panose="020B0004020202020204" pitchFamily="34" charset="0"/>
                <a:cs typeface="Times New Roman" panose="02020603050405020304" pitchFamily="18" charset="0"/>
              </a:rPr>
              <a:t> reported in the CBC but reveals erythroblastosis. Estimated total leukocyte count = 4954.</a:t>
            </a:r>
          </a:p>
          <a:p>
            <a:pPr marL="0" marR="0">
              <a:buNone/>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COMMENT</a:t>
            </a:r>
          </a:p>
          <a:p>
            <a:pPr marL="0" marR="0">
              <a:buNone/>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Close monitoring of the CBC is recommended; should leukopenia persist or worsen, a cytological examination of the hematopoietic bone marrow is advised to investigate whether the </a:t>
            </a:r>
            <a:r>
              <a:rPr lang="en-GB" sz="1600" kern="100" dirty="0" err="1">
                <a:effectLst/>
                <a:latin typeface="Aptos" panose="020B0004020202020204" pitchFamily="34" charset="0"/>
                <a:ea typeface="Aptos" panose="020B0004020202020204" pitchFamily="34" charset="0"/>
                <a:cs typeface="Times New Roman" panose="02020603050405020304" pitchFamily="18" charset="0"/>
              </a:rPr>
              <a:t>anemia</a:t>
            </a:r>
            <a:r>
              <a:rPr lang="en-GB" sz="1600" kern="100" dirty="0">
                <a:effectLst/>
                <a:latin typeface="Aptos" panose="020B0004020202020204" pitchFamily="34" charset="0"/>
                <a:ea typeface="Aptos" panose="020B0004020202020204" pitchFamily="34" charset="0"/>
                <a:cs typeface="Times New Roman" panose="02020603050405020304" pitchFamily="18" charset="0"/>
              </a:rPr>
              <a:t> is of central origin.</a:t>
            </a:r>
          </a:p>
          <a:p>
            <a:pPr marL="0" marR="0">
              <a:buNone/>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CYTOPATHOLOGICAL DESCRIPTION</a:t>
            </a:r>
          </a:p>
          <a:p>
            <a:pPr marL="0" marR="0">
              <a:buNone/>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Erythroid lineage: apparently normal density. Numerous nucleated red blood cells (830%) are observed, along with mild anisocytosis and polychromasia.</a:t>
            </a:r>
          </a:p>
          <a:p>
            <a:pPr marL="0" marR="0">
              <a:buNone/>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Myeloid lineage: normal to decreased density, overestimated due to the presence of nucleated red blood cells. A predominance of segmented neutrophilic granulocytes (65%) is observed, associated with small lymphocytes (25%), monocytes (5%), and eosinophilic granulocytes (5%). No morphological abnormalities are noted in this lineage.</a:t>
            </a:r>
          </a:p>
          <a:p>
            <a:pPr marL="0" marR="0">
              <a:buNone/>
            </a:pPr>
            <a:r>
              <a:rPr lang="en-GB" sz="1600" kern="100" dirty="0" err="1">
                <a:effectLst/>
                <a:latin typeface="Aptos" panose="020B0004020202020204" pitchFamily="34" charset="0"/>
                <a:ea typeface="Aptos" panose="020B0004020202020204" pitchFamily="34" charset="0"/>
                <a:cs typeface="Times New Roman" panose="02020603050405020304" pitchFamily="18" charset="0"/>
              </a:rPr>
              <a:t>Thrombocytic</a:t>
            </a:r>
            <a:r>
              <a:rPr lang="en-GB" sz="1600" kern="100" dirty="0">
                <a:effectLst/>
                <a:latin typeface="Aptos" panose="020B0004020202020204" pitchFamily="34" charset="0"/>
                <a:ea typeface="Aptos" panose="020B0004020202020204" pitchFamily="34" charset="0"/>
                <a:cs typeface="Times New Roman" panose="02020603050405020304" pitchFamily="18" charset="0"/>
              </a:rPr>
              <a:t> lineage: adequate platelet estimate. Numerous large platelet aggregates are observed at the tail of the smear.</a:t>
            </a:r>
          </a:p>
          <a:p>
            <a:pPr marL="0" marR="0">
              <a:buNone/>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Absence of any other cell populations; no microorganisms or other infectious agents are observed.</a:t>
            </a:r>
          </a:p>
        </p:txBody>
      </p:sp>
    </p:spTree>
    <p:extLst>
      <p:ext uri="{BB962C8B-B14F-4D97-AF65-F5344CB8AC3E}">
        <p14:creationId xmlns:p14="http://schemas.microsoft.com/office/powerpoint/2010/main" val="29853930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68537B-4EF3-46FD-1287-D172A84DD207}"/>
              </a:ext>
            </a:extLst>
          </p:cNvPr>
          <p:cNvSpPr>
            <a:spLocks noGrp="1"/>
          </p:cNvSpPr>
          <p:nvPr>
            <p:ph type="sldNum" sz="quarter" idx="10"/>
          </p:nvPr>
        </p:nvSpPr>
        <p:spPr/>
        <p:txBody>
          <a:bodyPr/>
          <a:lstStyle/>
          <a:p>
            <a:fld id="{A45853CD-906F-4B4A-BC91-0C97639529FC}" type="slidenum">
              <a:rPr lang="en-US" smtClean="0"/>
              <a:pPr/>
              <a:t>30</a:t>
            </a:fld>
            <a:endParaRPr lang="en-US"/>
          </a:p>
        </p:txBody>
      </p:sp>
      <p:pic>
        <p:nvPicPr>
          <p:cNvPr id="10" name="Picture 9">
            <a:extLst>
              <a:ext uri="{FF2B5EF4-FFF2-40B4-BE49-F238E27FC236}">
                <a16:creationId xmlns:a16="http://schemas.microsoft.com/office/drawing/2014/main" id="{D21062C4-F0C4-1B4F-0F20-ADDDE86C5CA1}"/>
              </a:ext>
            </a:extLst>
          </p:cNvPr>
          <p:cNvPicPr>
            <a:picLocks noChangeAspect="1"/>
          </p:cNvPicPr>
          <p:nvPr/>
        </p:nvPicPr>
        <p:blipFill>
          <a:blip r:embed="rId3"/>
          <a:stretch>
            <a:fillRect/>
          </a:stretch>
        </p:blipFill>
        <p:spPr>
          <a:xfrm>
            <a:off x="385667" y="293138"/>
            <a:ext cx="1362265" cy="3315163"/>
          </a:xfrm>
          <a:prstGeom prst="rect">
            <a:avLst/>
          </a:prstGeom>
        </p:spPr>
      </p:pic>
      <p:pic>
        <p:nvPicPr>
          <p:cNvPr id="3" name="Picture 2" descr="A close up of a microscope&#10;&#10;AI-generated content may be incorrect.">
            <a:extLst>
              <a:ext uri="{FF2B5EF4-FFF2-40B4-BE49-F238E27FC236}">
                <a16:creationId xmlns:a16="http://schemas.microsoft.com/office/drawing/2014/main" id="{4D0B5725-1D7F-E5F1-8270-28E84998567C}"/>
              </a:ext>
            </a:extLst>
          </p:cNvPr>
          <p:cNvPicPr>
            <a:picLocks noChangeAspect="1"/>
          </p:cNvPicPr>
          <p:nvPr/>
        </p:nvPicPr>
        <p:blipFill>
          <a:blip r:embed="rId4"/>
          <a:stretch>
            <a:fillRect/>
          </a:stretch>
        </p:blipFill>
        <p:spPr>
          <a:xfrm>
            <a:off x="2431211" y="446058"/>
            <a:ext cx="6553200" cy="3924300"/>
          </a:xfrm>
          <a:prstGeom prst="rect">
            <a:avLst/>
          </a:prstGeom>
        </p:spPr>
      </p:pic>
      <p:pic>
        <p:nvPicPr>
          <p:cNvPr id="4" name="Picture 3" descr="A close-up of a microscope&#10;&#10;AI-generated content may be incorrect.">
            <a:extLst>
              <a:ext uri="{FF2B5EF4-FFF2-40B4-BE49-F238E27FC236}">
                <a16:creationId xmlns:a16="http://schemas.microsoft.com/office/drawing/2014/main" id="{D867A6E8-AEB1-AA4C-104A-FD42E4B5D32A}"/>
              </a:ext>
            </a:extLst>
          </p:cNvPr>
          <p:cNvPicPr>
            <a:picLocks noChangeAspect="1"/>
          </p:cNvPicPr>
          <p:nvPr/>
        </p:nvPicPr>
        <p:blipFill>
          <a:blip r:embed="rId5"/>
          <a:stretch>
            <a:fillRect/>
          </a:stretch>
        </p:blipFill>
        <p:spPr>
          <a:xfrm>
            <a:off x="6215512" y="3196536"/>
            <a:ext cx="4951203" cy="3196626"/>
          </a:xfrm>
          <a:prstGeom prst="rect">
            <a:avLst/>
          </a:prstGeom>
        </p:spPr>
      </p:pic>
    </p:spTree>
    <p:extLst>
      <p:ext uri="{BB962C8B-B14F-4D97-AF65-F5344CB8AC3E}">
        <p14:creationId xmlns:p14="http://schemas.microsoft.com/office/powerpoint/2010/main" val="2784003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4200B6A-9699-C197-D54C-6244DFFC1459}"/>
              </a:ext>
            </a:extLst>
          </p:cNvPr>
          <p:cNvSpPr>
            <a:spLocks noGrp="1"/>
          </p:cNvSpPr>
          <p:nvPr>
            <p:ph type="title"/>
          </p:nvPr>
        </p:nvSpPr>
        <p:spPr/>
        <p:txBody>
          <a:bodyPr>
            <a:normAutofit/>
          </a:bodyPr>
          <a:lstStyle/>
          <a:p>
            <a:r>
              <a:rPr lang="en-GB" sz="4400" dirty="0" err="1">
                <a:solidFill>
                  <a:schemeClr val="tx1"/>
                </a:solidFill>
                <a:latin typeface="+mn-lt"/>
              </a:rPr>
              <a:t>inVue</a:t>
            </a:r>
            <a:r>
              <a:rPr lang="en-GB" sz="4400" dirty="0">
                <a:solidFill>
                  <a:schemeClr val="tx1"/>
                </a:solidFill>
                <a:latin typeface="+mn-lt"/>
              </a:rPr>
              <a:t> and </a:t>
            </a:r>
            <a:r>
              <a:rPr lang="en-GB" sz="4400" dirty="0" err="1">
                <a:solidFill>
                  <a:schemeClr val="tx1"/>
                </a:solidFill>
                <a:latin typeface="+mn-lt"/>
              </a:rPr>
              <a:t>nRBC</a:t>
            </a:r>
            <a:r>
              <a:rPr lang="en-GB" sz="4400" dirty="0">
                <a:solidFill>
                  <a:schemeClr val="tx1"/>
                </a:solidFill>
                <a:latin typeface="+mn-lt"/>
              </a:rPr>
              <a:t> enumeration in dogs</a:t>
            </a:r>
          </a:p>
        </p:txBody>
      </p:sp>
      <p:sp>
        <p:nvSpPr>
          <p:cNvPr id="6" name="Text Placeholder 5">
            <a:extLst>
              <a:ext uri="{FF2B5EF4-FFF2-40B4-BE49-F238E27FC236}">
                <a16:creationId xmlns:a16="http://schemas.microsoft.com/office/drawing/2014/main" id="{4A11B62B-FEF3-39C7-6F00-C8B3C7A07BB3}"/>
              </a:ext>
            </a:extLst>
          </p:cNvPr>
          <p:cNvSpPr>
            <a:spLocks noGrp="1"/>
          </p:cNvSpPr>
          <p:nvPr>
            <p:ph type="body" sz="quarter" idx="10"/>
          </p:nvPr>
        </p:nvSpPr>
        <p:spPr/>
        <p:txBody>
          <a:bodyPr/>
          <a:lstStyle/>
          <a:p>
            <a:r>
              <a:rPr lang="en-GB" dirty="0" err="1"/>
              <a:t>inVue</a:t>
            </a:r>
            <a:r>
              <a:rPr lang="en-GB" dirty="0"/>
              <a:t> assesses white cell number and will correct if the number of true white cells is less than the WBCC reported by </a:t>
            </a:r>
            <a:r>
              <a:rPr lang="en-GB" dirty="0" err="1"/>
              <a:t>PCDx</a:t>
            </a:r>
            <a:endParaRPr lang="en-GB" dirty="0"/>
          </a:p>
          <a:p>
            <a:r>
              <a:rPr lang="en-GB" dirty="0"/>
              <a:t>Enumeration of </a:t>
            </a:r>
            <a:r>
              <a:rPr lang="en-GB" dirty="0" err="1"/>
              <a:t>nRBCs</a:t>
            </a:r>
            <a:r>
              <a:rPr lang="en-GB" dirty="0"/>
              <a:t> will be present as both #/100WBCs, and reported as an absolute number</a:t>
            </a:r>
          </a:p>
          <a:p>
            <a:r>
              <a:rPr lang="en-GB" dirty="0"/>
              <a:t>Samples which are very anaemic or there is agglutination( which will affect red cell assessment) will be qualified or the value may be absent.</a:t>
            </a:r>
          </a:p>
        </p:txBody>
      </p:sp>
    </p:spTree>
    <p:extLst>
      <p:ext uri="{BB962C8B-B14F-4D97-AF65-F5344CB8AC3E}">
        <p14:creationId xmlns:p14="http://schemas.microsoft.com/office/powerpoint/2010/main" val="1784770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04FD08-2D2A-8A61-046E-FA26A4873A92}"/>
              </a:ext>
            </a:extLst>
          </p:cNvPr>
          <p:cNvSpPr>
            <a:spLocks noGrp="1"/>
          </p:cNvSpPr>
          <p:nvPr>
            <p:ph type="title"/>
          </p:nvPr>
        </p:nvSpPr>
        <p:spPr/>
        <p:txBody>
          <a:bodyPr>
            <a:normAutofit/>
          </a:bodyPr>
          <a:lstStyle/>
          <a:p>
            <a:r>
              <a:rPr lang="en-GB" sz="4000" dirty="0"/>
              <a:t>Lady Rose 5 year old female entire dog</a:t>
            </a:r>
          </a:p>
        </p:txBody>
      </p:sp>
      <p:pic>
        <p:nvPicPr>
          <p:cNvPr id="6" name="Picture 5">
            <a:extLst>
              <a:ext uri="{FF2B5EF4-FFF2-40B4-BE49-F238E27FC236}">
                <a16:creationId xmlns:a16="http://schemas.microsoft.com/office/drawing/2014/main" id="{E1DB66C8-C7BE-DD8D-141F-311B2E5B849E}"/>
              </a:ext>
            </a:extLst>
          </p:cNvPr>
          <p:cNvPicPr>
            <a:picLocks noChangeAspect="1"/>
          </p:cNvPicPr>
          <p:nvPr/>
        </p:nvPicPr>
        <p:blipFill>
          <a:blip r:embed="rId3"/>
          <a:stretch>
            <a:fillRect/>
          </a:stretch>
        </p:blipFill>
        <p:spPr>
          <a:xfrm>
            <a:off x="306846" y="1563367"/>
            <a:ext cx="5258534" cy="40201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D2698161-BDD2-5720-7954-E29E7843604B}"/>
              </a:ext>
            </a:extLst>
          </p:cNvPr>
          <p:cNvPicPr>
            <a:picLocks noChangeAspect="1"/>
          </p:cNvPicPr>
          <p:nvPr/>
        </p:nvPicPr>
        <p:blipFill>
          <a:blip r:embed="rId4"/>
          <a:stretch>
            <a:fillRect/>
          </a:stretch>
        </p:blipFill>
        <p:spPr>
          <a:xfrm>
            <a:off x="5910519" y="1690688"/>
            <a:ext cx="5811061" cy="28578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54866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9BA811-C1A5-6100-A2DE-46FEB59C52D0}"/>
              </a:ext>
            </a:extLst>
          </p:cNvPr>
          <p:cNvPicPr>
            <a:picLocks noChangeAspect="1"/>
          </p:cNvPicPr>
          <p:nvPr/>
        </p:nvPicPr>
        <p:blipFill>
          <a:blip r:embed="rId2"/>
          <a:stretch>
            <a:fillRect/>
          </a:stretch>
        </p:blipFill>
        <p:spPr>
          <a:xfrm>
            <a:off x="903791" y="1067607"/>
            <a:ext cx="5525271" cy="39820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A7B115E2-C5B2-395A-0DCB-E6E811834752}"/>
              </a:ext>
            </a:extLst>
          </p:cNvPr>
          <p:cNvPicPr>
            <a:picLocks noChangeAspect="1"/>
          </p:cNvPicPr>
          <p:nvPr/>
        </p:nvPicPr>
        <p:blipFill>
          <a:blip r:embed="rId3"/>
          <a:stretch>
            <a:fillRect/>
          </a:stretch>
        </p:blipFill>
        <p:spPr>
          <a:xfrm>
            <a:off x="6706858" y="1663002"/>
            <a:ext cx="4991797" cy="27912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35987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EEDBE5-851B-A290-1B5E-EC2BE2BF25DA}"/>
              </a:ext>
            </a:extLst>
          </p:cNvPr>
          <p:cNvPicPr>
            <a:picLocks noChangeAspect="1"/>
          </p:cNvPicPr>
          <p:nvPr/>
        </p:nvPicPr>
        <p:blipFill>
          <a:blip r:embed="rId2"/>
          <a:stretch>
            <a:fillRect/>
          </a:stretch>
        </p:blipFill>
        <p:spPr>
          <a:xfrm>
            <a:off x="907493" y="962573"/>
            <a:ext cx="6817635" cy="40608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D9B6A32A-6602-AA85-D5F9-21FE5898235C}"/>
              </a:ext>
            </a:extLst>
          </p:cNvPr>
          <p:cNvPicPr>
            <a:picLocks noChangeAspect="1"/>
          </p:cNvPicPr>
          <p:nvPr/>
        </p:nvPicPr>
        <p:blipFill>
          <a:blip r:embed="rId3"/>
          <a:stretch>
            <a:fillRect/>
          </a:stretch>
        </p:blipFill>
        <p:spPr>
          <a:xfrm>
            <a:off x="8429588" y="523108"/>
            <a:ext cx="3134162" cy="2362530"/>
          </a:xfrm>
          <a:prstGeom prst="rect">
            <a:avLst/>
          </a:prstGeom>
        </p:spPr>
      </p:pic>
      <p:pic>
        <p:nvPicPr>
          <p:cNvPr id="7" name="Picture 6">
            <a:extLst>
              <a:ext uri="{FF2B5EF4-FFF2-40B4-BE49-F238E27FC236}">
                <a16:creationId xmlns:a16="http://schemas.microsoft.com/office/drawing/2014/main" id="{D965DF51-4C2D-41AA-5CCA-254C06F67495}"/>
              </a:ext>
            </a:extLst>
          </p:cNvPr>
          <p:cNvPicPr>
            <a:picLocks noChangeAspect="1"/>
          </p:cNvPicPr>
          <p:nvPr/>
        </p:nvPicPr>
        <p:blipFill>
          <a:blip r:embed="rId4"/>
          <a:stretch>
            <a:fillRect/>
          </a:stretch>
        </p:blipFill>
        <p:spPr>
          <a:xfrm>
            <a:off x="8458167" y="3315321"/>
            <a:ext cx="3105583" cy="2333951"/>
          </a:xfrm>
          <a:prstGeom prst="rect">
            <a:avLst/>
          </a:prstGeom>
        </p:spPr>
      </p:pic>
    </p:spTree>
    <p:extLst>
      <p:ext uri="{BB962C8B-B14F-4D97-AF65-F5344CB8AC3E}">
        <p14:creationId xmlns:p14="http://schemas.microsoft.com/office/powerpoint/2010/main" val="33609215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2020F-13A1-63C5-E1A1-D06A4477AC3C}"/>
              </a:ext>
            </a:extLst>
          </p:cNvPr>
          <p:cNvSpPr>
            <a:spLocks noGrp="1"/>
          </p:cNvSpPr>
          <p:nvPr>
            <p:ph type="title"/>
          </p:nvPr>
        </p:nvSpPr>
        <p:spPr>
          <a:xfrm>
            <a:off x="178351" y="146622"/>
            <a:ext cx="5518738" cy="1555895"/>
          </a:xfrm>
        </p:spPr>
        <p:txBody>
          <a:bodyPr anchor="t">
            <a:normAutofit fontScale="90000"/>
          </a:bodyPr>
          <a:lstStyle/>
          <a:p>
            <a:r>
              <a:rPr lang="en-US" sz="5600"/>
              <a:t>Practical Applications of Blood Morphology</a:t>
            </a:r>
          </a:p>
        </p:txBody>
      </p:sp>
      <p:pic>
        <p:nvPicPr>
          <p:cNvPr id="8" name="Content Placeholder 7" descr="Close up view of platelets in the blood">
            <a:extLst>
              <a:ext uri="{FF2B5EF4-FFF2-40B4-BE49-F238E27FC236}">
                <a16:creationId xmlns:a16="http://schemas.microsoft.com/office/drawing/2014/main" id="{FFD32065-3792-42FB-B3B1-63BAA5222E35}"/>
              </a:ext>
            </a:extLst>
          </p:cNvPr>
          <p:cNvPicPr>
            <a:picLocks noGrp="1" noChangeAspect="1"/>
          </p:cNvPicPr>
          <p:nvPr>
            <p:ph type="pic" sz="quarter" idx="13"/>
          </p:nvPr>
        </p:nvPicPr>
        <p:blipFill>
          <a:blip r:embed="rId3"/>
          <a:srcRect l="12724" r="12537" b="-2"/>
          <a:stretch>
            <a:fillRect/>
          </a:stretch>
        </p:blipFill>
        <p:spPr>
          <a:xfrm>
            <a:off x="20" y="2442689"/>
            <a:ext cx="5875401" cy="4422032"/>
          </a:xfrm>
          <a:prstGeom prst="rect">
            <a:avLst/>
          </a:prstGeom>
          <a:noFill/>
        </p:spPr>
      </p:pic>
      <p:sp>
        <p:nvSpPr>
          <p:cNvPr id="7" name="Content Placeholder 6">
            <a:extLst>
              <a:ext uri="{FF2B5EF4-FFF2-40B4-BE49-F238E27FC236}">
                <a16:creationId xmlns:a16="http://schemas.microsoft.com/office/drawing/2014/main" id="{0F94C743-56D7-632C-27F2-31B54A1F3F7B}"/>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316581" y="225711"/>
            <a:ext cx="5432239" cy="6406578"/>
          </a:xfrm>
        </p:spPr>
        <p:txBody>
          <a:bodyPr>
            <a:normAutofit/>
          </a:bodyPr>
          <a:lstStyle/>
          <a:p>
            <a:pPr marL="0" indent="0">
              <a:buNone/>
            </a:pPr>
            <a:r>
              <a:rPr lang="en-GB" sz="2600" b="1"/>
              <a:t>Rule in</a:t>
            </a:r>
          </a:p>
          <a:p>
            <a:pPr>
              <a:buFont typeface="Arial" panose="020B0604020202020204" pitchFamily="34" charset="0"/>
              <a:buChar char="•"/>
            </a:pPr>
            <a:r>
              <a:rPr lang="en-GB" sz="2100"/>
              <a:t>RBC regeneration: anisocytosis, polychromasia, </a:t>
            </a:r>
            <a:r>
              <a:rPr lang="en-GB" sz="2100" err="1"/>
              <a:t>nRBCs</a:t>
            </a:r>
            <a:r>
              <a:rPr lang="en-GB" sz="2100"/>
              <a:t>, reticulocytosis</a:t>
            </a:r>
          </a:p>
          <a:p>
            <a:pPr>
              <a:buFont typeface="Arial" panose="020B0604020202020204" pitchFamily="34" charset="0"/>
              <a:buChar char="•"/>
            </a:pPr>
            <a:r>
              <a:rPr lang="en-GB" sz="2100"/>
              <a:t>Immune‑mediated haemolysis: spherocytes and agglutination</a:t>
            </a:r>
          </a:p>
          <a:p>
            <a:pPr>
              <a:buFont typeface="Arial" panose="020B0604020202020204" pitchFamily="34" charset="0"/>
              <a:buChar char="•"/>
            </a:pPr>
            <a:r>
              <a:rPr lang="en-GB" sz="2100"/>
              <a:t>Systemic inflammation/infection: immature neutrophils</a:t>
            </a:r>
          </a:p>
          <a:p>
            <a:pPr>
              <a:buFont typeface="Arial" panose="020B0604020202020204" pitchFamily="34" charset="0"/>
              <a:buChar char="•"/>
            </a:pPr>
            <a:r>
              <a:rPr lang="en-GB" sz="2100"/>
              <a:t>Presence of immature or atypical cells</a:t>
            </a:r>
          </a:p>
          <a:p>
            <a:pPr>
              <a:buFont typeface="Arial" panose="020B0604020202020204" pitchFamily="34" charset="0"/>
              <a:buChar char="•"/>
            </a:pPr>
            <a:r>
              <a:rPr lang="en-GB" sz="2100"/>
              <a:t>True thrombocytopaenia: reduced platelet count without aggregates</a:t>
            </a:r>
          </a:p>
          <a:p>
            <a:pPr marL="0" indent="0">
              <a:buNone/>
            </a:pPr>
            <a:endParaRPr lang="en-GB" sz="2600" b="1"/>
          </a:p>
          <a:p>
            <a:pPr marL="0" indent="0">
              <a:buNone/>
            </a:pPr>
            <a:r>
              <a:rPr lang="en-GB" sz="2600" b="1"/>
              <a:t>Rule out</a:t>
            </a:r>
          </a:p>
          <a:p>
            <a:pPr>
              <a:buFont typeface="Arial" panose="020B0604020202020204" pitchFamily="34" charset="0"/>
              <a:buChar char="•"/>
            </a:pPr>
            <a:r>
              <a:rPr lang="en-US" sz="2100"/>
              <a:t>Absence of regeneration</a:t>
            </a:r>
          </a:p>
          <a:p>
            <a:pPr>
              <a:buFont typeface="Arial" panose="020B0604020202020204" pitchFamily="34" charset="0"/>
              <a:buChar char="•"/>
            </a:pPr>
            <a:r>
              <a:rPr lang="en-US" sz="2100"/>
              <a:t>Non‑immune‑mediated </a:t>
            </a:r>
            <a:r>
              <a:rPr lang="en-US" sz="2100" err="1"/>
              <a:t>anaemia</a:t>
            </a:r>
            <a:endParaRPr lang="en-US" sz="2100"/>
          </a:p>
          <a:p>
            <a:pPr>
              <a:buFont typeface="Arial" panose="020B0604020202020204" pitchFamily="34" charset="0"/>
              <a:buChar char="•"/>
            </a:pPr>
            <a:r>
              <a:rPr lang="en-US" sz="2100" err="1"/>
              <a:t>Pseudothrombocytopaenia</a:t>
            </a:r>
            <a:r>
              <a:rPr lang="en-US" sz="2100"/>
              <a:t>: reduced platelet count with aggregates</a:t>
            </a:r>
          </a:p>
          <a:p>
            <a:pPr>
              <a:buFont typeface="Arial" panose="020B0604020202020204" pitchFamily="34" charset="0"/>
              <a:buChar char="•"/>
            </a:pPr>
            <a:endParaRPr lang="en-US"/>
          </a:p>
          <a:p>
            <a:pPr>
              <a:buFont typeface="Arial" panose="020B0604020202020204" pitchFamily="34" charset="0"/>
              <a:buChar char="•"/>
            </a:pPr>
            <a:endParaRPr lang="en-GB"/>
          </a:p>
        </p:txBody>
      </p:sp>
    </p:spTree>
    <p:extLst>
      <p:ext uri="{BB962C8B-B14F-4D97-AF65-F5344CB8AC3E}">
        <p14:creationId xmlns:p14="http://schemas.microsoft.com/office/powerpoint/2010/main" val="3543218973"/>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ED9FA-8795-083B-E31C-44F7CECDFF3C}"/>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07F56A3-D597-0E84-10E8-A58729C23A14}"/>
              </a:ext>
            </a:extLst>
          </p:cNvPr>
          <p:cNvSpPr>
            <a:spLocks noGrp="1"/>
          </p:cNvSpPr>
          <p:nvPr>
            <p:ph type="ctrTitle"/>
          </p:nvPr>
        </p:nvSpPr>
        <p:spPr>
          <a:xfrm>
            <a:off x="3946305" y="4681842"/>
            <a:ext cx="4785233" cy="1055802"/>
          </a:xfrm>
          <a:noFill/>
          <a:ln>
            <a:noFill/>
          </a:ln>
        </p:spPr>
        <p:style>
          <a:lnRef idx="0">
            <a:scrgbClr r="0" g="0" b="0"/>
          </a:lnRef>
          <a:fillRef idx="0">
            <a:scrgbClr r="0" g="0" b="0"/>
          </a:fillRef>
          <a:effectRef idx="0">
            <a:scrgbClr r="0" g="0" b="0"/>
          </a:effectRef>
          <a:fontRef idx="minor">
            <a:schemeClr val="dk1"/>
          </a:fontRef>
        </p:style>
        <p:txBody>
          <a:bodyPr/>
          <a:lstStyle/>
          <a:p>
            <a:pPr algn="ctr"/>
            <a:r>
              <a:rPr lang="en-US" sz="3600" dirty="0">
                <a:solidFill>
                  <a:schemeClr val="tx1">
                    <a:lumMod val="20000"/>
                    <a:lumOff val="80000"/>
                  </a:schemeClr>
                </a:solidFill>
              </a:rPr>
              <a:t>IDEXX </a:t>
            </a:r>
            <a:r>
              <a:rPr lang="en-US" sz="3600" dirty="0" err="1">
                <a:solidFill>
                  <a:schemeClr val="tx1">
                    <a:lumMod val="20000"/>
                    <a:lumOff val="80000"/>
                  </a:schemeClr>
                </a:solidFill>
              </a:rPr>
              <a:t>inVue</a:t>
            </a:r>
            <a:r>
              <a:rPr lang="en-US" sz="3600" dirty="0">
                <a:solidFill>
                  <a:schemeClr val="tx1">
                    <a:lumMod val="20000"/>
                    <a:lumOff val="80000"/>
                  </a:schemeClr>
                </a:solidFill>
              </a:rPr>
              <a:t> Dx™</a:t>
            </a:r>
            <a:endParaRPr lang="en-US" sz="3600" b="1" dirty="0">
              <a:solidFill>
                <a:schemeClr val="tx1">
                  <a:lumMod val="20000"/>
                  <a:lumOff val="80000"/>
                </a:schemeClr>
              </a:solidFill>
            </a:endParaRPr>
          </a:p>
        </p:txBody>
      </p:sp>
    </p:spTree>
    <p:extLst>
      <p:ext uri="{BB962C8B-B14F-4D97-AF65-F5344CB8AC3E}">
        <p14:creationId xmlns:p14="http://schemas.microsoft.com/office/powerpoint/2010/main" val="19073448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0A74DE-B947-2A3A-5DA9-7AD85A57D0EE}"/>
              </a:ext>
            </a:extLst>
          </p:cNvPr>
          <p:cNvSpPr>
            <a:spLocks noGrp="1"/>
          </p:cNvSpPr>
          <p:nvPr>
            <p:ph type="title"/>
          </p:nvPr>
        </p:nvSpPr>
        <p:spPr/>
        <p:txBody>
          <a:bodyPr>
            <a:normAutofit/>
          </a:bodyPr>
          <a:lstStyle/>
          <a:p>
            <a:r>
              <a:rPr lang="en-GB" sz="3600" b="1" dirty="0"/>
              <a:t>How is the </a:t>
            </a:r>
            <a:r>
              <a:rPr lang="en-GB" sz="3600" b="1" dirty="0" err="1"/>
              <a:t>inVue</a:t>
            </a:r>
            <a:r>
              <a:rPr lang="en-GB" sz="3600" b="1" dirty="0"/>
              <a:t> Dx different?</a:t>
            </a:r>
          </a:p>
        </p:txBody>
      </p:sp>
      <p:sp>
        <p:nvSpPr>
          <p:cNvPr id="6" name="Content Placeholder 5">
            <a:extLst>
              <a:ext uri="{FF2B5EF4-FFF2-40B4-BE49-F238E27FC236}">
                <a16:creationId xmlns:a16="http://schemas.microsoft.com/office/drawing/2014/main" id="{D6B1C2CE-0370-FBC9-CD00-DA9249BF778B}"/>
              </a:ext>
            </a:extLst>
          </p:cNvPr>
          <p:cNvSpPr>
            <a:spLocks noGrp="1"/>
          </p:cNvSpPr>
          <p:nvPr>
            <p:ph idx="1"/>
          </p:nvPr>
        </p:nvSpPr>
        <p:spPr/>
        <p:txBody>
          <a:bodyPr>
            <a:normAutofit lnSpcReduction="10000"/>
          </a:bodyPr>
          <a:lstStyle/>
          <a:p>
            <a:r>
              <a:rPr lang="en-GB" dirty="0"/>
              <a:t>It is unique within the market there is no blood smear examination from a slide</a:t>
            </a:r>
          </a:p>
          <a:p>
            <a:r>
              <a:rPr lang="en-GB" dirty="0"/>
              <a:t>The cells are suspended within a fluid medium and analysed using a combination of modalities which highlight cell structure and complexity</a:t>
            </a:r>
          </a:p>
          <a:p>
            <a:r>
              <a:rPr lang="en-GB" dirty="0"/>
              <a:t>This is not a counting machine giving total cell counts, the analyser identifies 500-2000 nucleated cells and then provides a relative and absolute differential count if the total white cell count has been provided</a:t>
            </a:r>
          </a:p>
          <a:p>
            <a:r>
              <a:rPr lang="en-GB" dirty="0"/>
              <a:t>This is an analyser for which intelligence software is being constantly optimised</a:t>
            </a:r>
          </a:p>
        </p:txBody>
      </p:sp>
    </p:spTree>
    <p:extLst>
      <p:ext uri="{BB962C8B-B14F-4D97-AF65-F5344CB8AC3E}">
        <p14:creationId xmlns:p14="http://schemas.microsoft.com/office/powerpoint/2010/main" val="18212200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2D3F0-848D-9BFD-EC0C-9CAC1C021F59}"/>
              </a:ext>
            </a:extLst>
          </p:cNvPr>
          <p:cNvSpPr>
            <a:spLocks noGrp="1"/>
          </p:cNvSpPr>
          <p:nvPr>
            <p:ph type="title"/>
          </p:nvPr>
        </p:nvSpPr>
        <p:spPr/>
        <p:txBody>
          <a:bodyPr/>
          <a:lstStyle/>
          <a:p>
            <a:r>
              <a:rPr lang="en-GB" b="1" dirty="0"/>
              <a:t>More about the </a:t>
            </a:r>
            <a:r>
              <a:rPr lang="en-GB" b="1" dirty="0" err="1"/>
              <a:t>inVue</a:t>
            </a:r>
            <a:r>
              <a:rPr lang="en-GB" b="1" dirty="0"/>
              <a:t> Dx technology</a:t>
            </a:r>
          </a:p>
        </p:txBody>
      </p:sp>
      <p:sp>
        <p:nvSpPr>
          <p:cNvPr id="3" name="Content Placeholder 2">
            <a:extLst>
              <a:ext uri="{FF2B5EF4-FFF2-40B4-BE49-F238E27FC236}">
                <a16:creationId xmlns:a16="http://schemas.microsoft.com/office/drawing/2014/main" id="{000A3D35-AEA5-0643-25AD-D0AA63BA8C0C}"/>
              </a:ext>
            </a:extLst>
          </p:cNvPr>
          <p:cNvSpPr>
            <a:spLocks noGrp="1"/>
          </p:cNvSpPr>
          <p:nvPr>
            <p:ph idx="1"/>
          </p:nvPr>
        </p:nvSpPr>
        <p:spPr>
          <a:xfrm>
            <a:off x="838200" y="1341531"/>
            <a:ext cx="10515600" cy="4351338"/>
          </a:xfrm>
        </p:spPr>
        <p:txBody>
          <a:bodyPr>
            <a:normAutofit fontScale="92500" lnSpcReduction="10000"/>
          </a:bodyPr>
          <a:lstStyle/>
          <a:p>
            <a:endParaRPr lang="en-GB" dirty="0"/>
          </a:p>
          <a:p>
            <a:r>
              <a:rPr lang="en-GB" dirty="0"/>
              <a:t>The use of a fluid medium allows cells to be examined in their natural state reducing cell preparation artefact seen with smears, particularly blood smears made with aged blood</a:t>
            </a:r>
          </a:p>
          <a:p>
            <a:r>
              <a:rPr lang="en-GB" dirty="0" err="1"/>
              <a:t>InVue</a:t>
            </a:r>
            <a:r>
              <a:rPr lang="en-GB" dirty="0"/>
              <a:t> uses a combination of two brightfields, and with the addition of the fluorescent stain in the diluent, also uses two fluorescent channels.</a:t>
            </a:r>
          </a:p>
          <a:p>
            <a:r>
              <a:rPr lang="en-GB" dirty="0"/>
              <a:t>This combination of modalities allows for examination of cell shape and structure to include DNA, RNA and protein complexity</a:t>
            </a:r>
          </a:p>
          <a:p>
            <a:r>
              <a:rPr lang="en-GB" dirty="0"/>
              <a:t>A fifth image is also generated called the composite which combines a brightfield and both fluorescent channels</a:t>
            </a:r>
          </a:p>
        </p:txBody>
      </p:sp>
    </p:spTree>
    <p:extLst>
      <p:ext uri="{BB962C8B-B14F-4D97-AF65-F5344CB8AC3E}">
        <p14:creationId xmlns:p14="http://schemas.microsoft.com/office/powerpoint/2010/main" val="19681941"/>
      </p:ext>
    </p:extLst>
  </p:cSld>
  <p:clrMapOvr>
    <a:masterClrMapping/>
  </p:clrMapOvr>
</p:sld>
</file>

<file path=ppt/theme/theme1.xml><?xml version="1.0" encoding="utf-8"?>
<a:theme xmlns:a="http://schemas.openxmlformats.org/drawingml/2006/main" name="Idexx blank slide master_0325">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4" id="{424A2503-407E-42D8-954F-B0469F7A2988}" vid="{58F41AF5-B22E-4254-A268-21D7664CE5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Idexx blank slide master_0325</Template>
  <TotalTime>2611</TotalTime>
  <Words>2699</Words>
  <Application>Microsoft Office PowerPoint</Application>
  <PresentationFormat>Widescreen</PresentationFormat>
  <Paragraphs>272</Paragraphs>
  <Slides>38</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Aptos</vt:lpstr>
      <vt:lpstr>Aptos Display</vt:lpstr>
      <vt:lpstr>Arial</vt:lpstr>
      <vt:lpstr>Calibri</vt:lpstr>
      <vt:lpstr>Roboto</vt:lpstr>
      <vt:lpstr>Wingdings</vt:lpstr>
      <vt:lpstr>Idexx blank slide master_0325</vt:lpstr>
      <vt:lpstr>FRAGMENTS AND FORMS; identifying abnormal red cells and what they mean when you find them.</vt:lpstr>
      <vt:lpstr>Disclosure: I am an employee of IDEXX Laboratories Ltd.</vt:lpstr>
      <vt:lpstr>PowerPoint Presentation</vt:lpstr>
      <vt:lpstr> When should blood cell morphology be reviewed ?</vt:lpstr>
      <vt:lpstr>PowerPoint Presentation</vt:lpstr>
      <vt:lpstr>PowerPoint Presentation</vt:lpstr>
      <vt:lpstr>Jimmy, 2 year-old, male neutered, mixed breed dog</vt:lpstr>
      <vt:lpstr>Jimmy, 2 year-old, male neutered, mixed breed dog</vt:lpstr>
      <vt:lpstr>PowerPoint Presentation</vt:lpstr>
      <vt:lpstr>PowerPoint Presentation</vt:lpstr>
      <vt:lpstr>PowerPoint Presentation</vt:lpstr>
      <vt:lpstr>Jimmy  </vt:lpstr>
      <vt:lpstr>inVue Dx™ Helps Differentiate Rouleaux from Agglutination</vt:lpstr>
      <vt:lpstr>PowerPoint Presentation</vt:lpstr>
      <vt:lpstr>PowerPoint Presentation</vt:lpstr>
      <vt:lpstr>Belle, 9 year old, female entire dog</vt:lpstr>
      <vt:lpstr>inVue Dx results for Belle</vt:lpstr>
      <vt:lpstr>PowerPoint Presentation</vt:lpstr>
      <vt:lpstr>PowerPoint Presentation</vt:lpstr>
      <vt:lpstr>PowerPoint Presentation</vt:lpstr>
      <vt:lpstr>PowerPoint Presentation</vt:lpstr>
      <vt:lpstr>Eccentrocytes also added to red cell morphological menu: Lola 2 year old female Yorkshire Terrier</vt:lpstr>
      <vt:lpstr>inVue Dx results for Lola</vt:lpstr>
      <vt:lpstr>PowerPoint Presentation</vt:lpstr>
      <vt:lpstr>PowerPoint Presentation</vt:lpstr>
      <vt:lpstr>Penny 10 year-old female spayed DSH </vt:lpstr>
      <vt:lpstr>Penny 10 year-old female spayed DSH </vt:lpstr>
      <vt:lpstr>PowerPoint Presentation</vt:lpstr>
      <vt:lpstr>Following pathologist blood film review for Penny</vt:lpstr>
      <vt:lpstr>PowerPoint Presentation</vt:lpstr>
      <vt:lpstr>inVue and nRBC enumeration in dogs</vt:lpstr>
      <vt:lpstr>Lady Rose 5 year old female entire dog</vt:lpstr>
      <vt:lpstr>PowerPoint Presentation</vt:lpstr>
      <vt:lpstr>PowerPoint Presentation</vt:lpstr>
      <vt:lpstr>Practical Applications of Blood Morphology</vt:lpstr>
      <vt:lpstr>IDEXX inVue Dx™</vt:lpstr>
      <vt:lpstr>How is the inVue Dx different?</vt:lpstr>
      <vt:lpstr>More about the inVue Dx technology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FRAGMENTS AND FORMS; identifying abnormal red cells and what they mean when you find them.</dc:title>
  <dc:creator>Carter (Dewhurst), Emma</dc:creator>
  <cp:lastModifiedBy>Conway, Sylvia</cp:lastModifiedBy>
  <cp:revision>4</cp:revision>
  <dcterms:created xsi:type="dcterms:W3CDTF">2025-04-09T09:18:35Z</dcterms:created>
  <dcterms:modified xsi:type="dcterms:W3CDTF">2026-11-05T13:37:26Z</dcterms:modified>
</cp:coreProperties>
</file>