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8" r:id="rId3"/>
    <p:sldId id="292" r:id="rId4"/>
    <p:sldId id="291" r:id="rId5"/>
    <p:sldId id="293" r:id="rId6"/>
    <p:sldId id="290" r:id="rId7"/>
    <p:sldId id="295" r:id="rId8"/>
    <p:sldId id="297" r:id="rId9"/>
    <p:sldId id="294" r:id="rId10"/>
  </p:sldIdLst>
  <p:sldSz cx="12192000" cy="6858000"/>
  <p:notesSz cx="6797675" cy="987425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399"/>
    <a:srgbClr val="88B9BD"/>
    <a:srgbClr val="A6D4D6"/>
    <a:srgbClr val="B7E2E3"/>
    <a:srgbClr val="50BCBD"/>
    <a:srgbClr val="E8C7AA"/>
    <a:srgbClr val="F18700"/>
    <a:srgbClr val="DA0C2C"/>
    <a:srgbClr val="D55E00"/>
    <a:srgbClr val="87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3" autoAdjust="0"/>
    <p:restoredTop sz="96357" autoAdjust="0"/>
  </p:normalViewPr>
  <p:slideViewPr>
    <p:cSldViewPr snapToGrid="0">
      <p:cViewPr varScale="1">
        <p:scale>
          <a:sx n="66" d="100"/>
          <a:sy n="66" d="100"/>
        </p:scale>
        <p:origin x="49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-198"/>
    </p:cViewPr>
  </p:sorterViewPr>
  <p:notesViewPr>
    <p:cSldViewPr snapToGrid="0">
      <p:cViewPr>
        <p:scale>
          <a:sx n="80" d="100"/>
          <a:sy n="80" d="100"/>
        </p:scale>
        <p:origin x="3936" y="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3D2F50-511B-440B-8D29-04A29E3FB460}"/>
              </a:ext>
            </a:extLst>
          </p:cNvPr>
          <p:cNvSpPr/>
          <p:nvPr/>
        </p:nvSpPr>
        <p:spPr>
          <a:xfrm>
            <a:off x="0" y="9118251"/>
            <a:ext cx="6797676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hcHandoutMasterHeader"/>
          <p:cNvSpPr txBox="1"/>
          <p:nvPr/>
        </p:nvSpPr>
        <p:spPr>
          <a:xfrm>
            <a:off x="0" y="0"/>
            <a:ext cx="679767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dirty="0"/>
          </a:p>
        </p:txBody>
      </p:sp>
      <p:sp>
        <p:nvSpPr>
          <p:cNvPr id="5" name="fcHandoutMasterFooter" descr="BAE SYSTEMS PROPRIETARY"/>
          <p:cNvSpPr txBox="1"/>
          <p:nvPr/>
        </p:nvSpPr>
        <p:spPr>
          <a:xfrm>
            <a:off x="0" y="956183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99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" y="681038"/>
            <a:ext cx="6523038" cy="3670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89528"/>
            <a:ext cx="5438140" cy="388798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D48291-829E-4667-956D-CD6FFA57B962}"/>
              </a:ext>
            </a:extLst>
          </p:cNvPr>
          <p:cNvSpPr/>
          <p:nvPr userDrawn="1"/>
        </p:nvSpPr>
        <p:spPr>
          <a:xfrm>
            <a:off x="0" y="9118251"/>
            <a:ext cx="6797676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hcNotesMasterHeader"/>
          <p:cNvSpPr txBox="1"/>
          <p:nvPr/>
        </p:nvSpPr>
        <p:spPr>
          <a:xfrm>
            <a:off x="0" y="0"/>
            <a:ext cx="679767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dirty="0"/>
          </a:p>
        </p:txBody>
      </p:sp>
      <p:sp>
        <p:nvSpPr>
          <p:cNvPr id="7" name="fcNotesMasterFooter" descr="BAE SYSTEMS PROPRIETARY"/>
          <p:cNvSpPr txBox="1"/>
          <p:nvPr/>
        </p:nvSpPr>
        <p:spPr>
          <a:xfrm>
            <a:off x="0" y="956183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31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8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68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75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47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1947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36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58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Our business requires us to provide thought leadership for future naval ship integration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take an end to end holistic approach to naval ship design, technology, manufacture and delivery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Our platform research and technology is mapped to evolving Customer priorities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Our success is dependent on our co-operation across the sector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 example : successful implementation of mission modularity requires pan-defence approach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 example : low cost and low carbon for naval ships drawn from merchant shipping sector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Evolving Customer expectations requires balanced approach to unit cost and whole-life cost</a:t>
            </a:r>
          </a:p>
        </p:txBody>
      </p:sp>
    </p:spTree>
    <p:extLst>
      <p:ext uri="{BB962C8B-B14F-4D97-AF65-F5344CB8AC3E}">
        <p14:creationId xmlns:p14="http://schemas.microsoft.com/office/powerpoint/2010/main" val="381808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49244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49244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Cover Short - Lef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9" name="fcSlideMaster.Cover Short - Lef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856827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5199928-C06E-4CB9-96E5-EF5C80BC1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08A6A54-631D-46CD-A50B-3667430458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0763"/>
          </a:xfrm>
        </p:spPr>
        <p:txBody>
          <a:bodyPr tIns="0"/>
          <a:lstStyle>
            <a:lvl1pPr>
              <a:defRPr/>
            </a:lvl1pPr>
          </a:lstStyle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8553614-A425-4A95-AD44-0B0428BC6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1357313"/>
            <a:ext cx="5340000" cy="4743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Content and Pictur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- Content and Picture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91276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440FA0-69B2-4AE3-A704-4EB1E9E94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35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BAD2C18-3A05-4876-88C4-6928EAEE84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200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F75C54D-2D3D-4848-9E01-6E68A2C42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3859764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B7E06AF-9D53-4DB7-8A04-2EAEB75589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9238" y="1357313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Content and two Pictures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- Content and two Pictures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1489022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F2F7E28-90F6-4888-B5D9-D6C518BB3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63AF3FA-CD37-4BFB-9ED5-125E82D0B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2159000"/>
            <a:ext cx="3560000" cy="7020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8F8E66-6C94-40A7-B10D-9D506696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50" y="2968625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F8FB04-B864-45A7-A035-AA7CEF2DE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8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7FDABBB-D50A-4291-8058-4752636BF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238" y="2159000"/>
            <a:ext cx="3560000" cy="702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8B06C-F48C-4D2F-85C7-A928E65B98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2473" y="2968625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86E4943-BA3E-4AF0-8D58-839214D5CB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2472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7493B8C-0356-4EC0-9E5C-92AE4FD36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6768" y="2159000"/>
            <a:ext cx="3560000" cy="702000"/>
          </a:xfrm>
          <a:solidFill>
            <a:srgbClr val="4D394F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2D53481-49C8-433F-AC61-3FB3864EFD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78826" y="2965448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971B98D-6A61-421C-AA7E-C08E9D8D81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8825" y="4586286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3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- 3 Boxed title and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30099281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BDB3ED-260A-444B-94C5-54437DFC5D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51D8A-7F22-43FB-9265-B515EC79A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2159000"/>
            <a:ext cx="2035200" cy="3429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D1464-24B8-4CF3-88F1-41DCA29FDF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49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0E0D18-219C-4225-A990-84EB6045F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F83073C-C10F-4032-A81F-6B701EDC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9614" y="2177019"/>
            <a:ext cx="2035200" cy="3429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D61A30-6B4B-4757-A826-7C179B81AD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26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225E5-3171-42C6-A80F-7AC7599FC1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6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158B6D9-3B26-4DB7-83C8-3900F995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3579" y="2177019"/>
            <a:ext cx="2035200" cy="3429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7A30BC-39C6-447A-84E3-209169D67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41990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1D0CBF-5A3C-4D3F-A148-70393C713F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0403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F9630D0-6DF3-4302-8F1F-AC29A02D0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3176" y="2177019"/>
            <a:ext cx="2035200" cy="342900"/>
          </a:xfrm>
          <a:solidFill>
            <a:schemeClr val="accent3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EBC63A6-10D8-4CEC-80D2-40C32B44D6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16825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4E6DF0B-B020-4DC3-A3E4-388A771958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3175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0D0C539-FE82-45F2-ADE5-03FD735462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6001" y="2159000"/>
            <a:ext cx="2035200" cy="342900"/>
          </a:xfrm>
          <a:solidFill>
            <a:srgbClr val="6C6460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81A0A00-A3DD-4D83-BFFD-52096D2114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3939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A3E8C3E-64C8-40F2-92EE-38E33E0803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6001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5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7" name="fcSlideMaster.Box Header - 5 Boxed title and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405302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1758" userDrawn="1">
          <p15:clr>
            <a:srgbClr val="FF96FF"/>
          </p15:clr>
        </p15:guide>
        <p15:guide id="7" pos="1916" userDrawn="1">
          <p15:clr>
            <a:srgbClr val="FF96FF"/>
          </p15:clr>
        </p15:guide>
        <p15:guide id="8" pos="3198" userDrawn="1">
          <p15:clr>
            <a:srgbClr val="FF96FF"/>
          </p15:clr>
        </p15:guide>
        <p15:guide id="9" pos="3357" userDrawn="1">
          <p15:clr>
            <a:srgbClr val="FF96FF"/>
          </p15:clr>
        </p15:guide>
        <p15:guide id="10" pos="4639" userDrawn="1">
          <p15:clr>
            <a:srgbClr val="FF96FF"/>
          </p15:clr>
        </p15:guide>
        <p15:guide id="11" pos="4798" userDrawn="1">
          <p15:clr>
            <a:srgbClr val="FF96FF"/>
          </p15:clr>
        </p15:guide>
        <p15:guide id="12" pos="6080" userDrawn="1">
          <p15:clr>
            <a:srgbClr val="FF96FF"/>
          </p15:clr>
        </p15:guide>
        <p15:guide id="13" pos="6239" userDrawn="1">
          <p15:clr>
            <a:srgbClr val="FF96FF"/>
          </p15:clr>
        </p15:guide>
        <p15:guide id="14" pos="7521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hcSlideMaster.Box Header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Only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3542843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5649" y="1618262"/>
            <a:ext cx="11184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hcSlideMaster.On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5" name="fcSlideMaster.One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536736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21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B82F792-4C85-44AE-8D3E-218A3F1D0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883360-7F23-4C19-A522-86C528840A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04411D71-2260-47AF-A67B-EFA74D9D6B1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95559-5A5B-499E-AC2F-1976600FAE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99999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D1316E-A663-4C4A-9403-C7E85C3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Two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5" name="fcSlideMaster.Two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22712190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FAB743-17D7-490F-8011-022CB6FA00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42C8CA-3B6D-4A4D-9D11-579350D99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5F38A2C-ECFC-485E-ACEA-B8B1F65D2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11">
            <a:extLst>
              <a:ext uri="{FF2B5EF4-FFF2-40B4-BE49-F238E27FC236}">
                <a16:creationId xmlns:a16="http://schemas.microsoft.com/office/drawing/2014/main" id="{F3684ECE-F808-4BAD-A909-53842AA0E7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68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12">
            <a:extLst>
              <a:ext uri="{FF2B5EF4-FFF2-40B4-BE49-F238E27FC236}">
                <a16:creationId xmlns:a16="http://schemas.microsoft.com/office/drawing/2014/main" id="{BC8CB614-BEA6-48BE-BAD1-B6D04F961A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0000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4748D3-2478-466C-B368-88FF3905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Thre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5" name="fcSlideMaster.Three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464627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6B6456-0CE0-4417-9E3B-E17C5DDAC9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9238" y="1439863"/>
            <a:ext cx="5340000" cy="4660763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95085D3-E81E-41B3-B9A0-0A2D95E9DD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0762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55A49-B3B7-47B2-8064-5C87EE5E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Content and Pictur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Content and Picture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801932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65A478-BDE5-443C-9696-A8ECCEEFE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000" y="1438627"/>
            <a:ext cx="5340000" cy="2204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Picture Placeholder 81">
            <a:extLst>
              <a:ext uri="{FF2B5EF4-FFF2-40B4-BE49-F238E27FC236}">
                <a16:creationId xmlns:a16="http://schemas.microsoft.com/office/drawing/2014/main" id="{ACAA190F-BCAE-4717-ADF1-61A727B8F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000" y="3896313"/>
            <a:ext cx="5340000" cy="2205068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82A98BA-F432-417A-A11F-027E2AD47B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1999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Content and Two Pictures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Content and Two Pictures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7038345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FCE4B3-A73D-41FF-AFA0-D478B752F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475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FB34FE-806A-4781-A751-FA183616E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8475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83995F-1F31-4E0A-95AD-3979E9E8E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8888" y="949243"/>
            <a:ext cx="4860000" cy="19980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DC5C88-F6B8-4E6F-A6BF-7CFED3EF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75" y="949244"/>
            <a:ext cx="4860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3B2A9-9FC5-471F-95B6-1C0E9577DF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.Cover Short - Righ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Cover Short - Righ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20511861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787FAA5-67C7-4C54-B6DA-E3263F772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1605600"/>
            <a:ext cx="3560000" cy="809625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8" y="2536826"/>
            <a:ext cx="3560000" cy="1728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4384676"/>
            <a:ext cx="3560000" cy="1728788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8000" y="1606199"/>
            <a:ext cx="3560000" cy="810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8000" y="2523774"/>
            <a:ext cx="3560000" cy="1728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177" y="4371624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8825" y="1606200"/>
            <a:ext cx="3560000" cy="8100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5177" y="2523775"/>
            <a:ext cx="3560000" cy="17287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5177" y="4371626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hcSlideMaster.3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7" name="fcSlideMaster.3 Boxed title and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18142396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7D41B0-FC4A-445B-B1D2-D51B6A2B79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37" y="1619251"/>
            <a:ext cx="2035200" cy="401638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7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013324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650" y="1619249"/>
            <a:ext cx="2035200" cy="401637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1650" y="2128836"/>
            <a:ext cx="2035200" cy="27765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1650" y="5000621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9238" y="1619251"/>
            <a:ext cx="2035200" cy="401638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29238" y="2128838"/>
            <a:ext cx="2035200" cy="27765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2414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BDF5F3B2-B169-424D-8E1F-E57141DFFE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2" y="1619251"/>
            <a:ext cx="2035200" cy="401638"/>
          </a:xfrm>
          <a:solidFill>
            <a:srgbClr val="FBBC3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35B42-E5BC-4AD7-ACF0-8E7736B52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03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0CBFB2-E9B0-4E3F-A865-B4CE5F4AB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1589" y="5000623"/>
            <a:ext cx="2035200" cy="11128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ABF480B-5EE1-47B6-BCD6-1BA7FF0159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7590" y="1619251"/>
            <a:ext cx="2035200" cy="401638"/>
          </a:xfrm>
          <a:solidFill>
            <a:srgbClr val="00738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ED5789C-8005-4F83-9824-18B6F8F0ADF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2354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4F7BF8-816A-4762-BD96-85C36C4C58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7592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hcSlideMaster.5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9" name="fcSlideMaster.5 Boxed title and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26867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1758" userDrawn="1">
          <p15:clr>
            <a:srgbClr val="FF96FF"/>
          </p15:clr>
        </p15:guide>
        <p15:guide id="7" pos="1916" userDrawn="1">
          <p15:clr>
            <a:srgbClr val="FF96FF"/>
          </p15:clr>
        </p15:guide>
        <p15:guide id="8" pos="3198" userDrawn="1">
          <p15:clr>
            <a:srgbClr val="FF96FF"/>
          </p15:clr>
        </p15:guide>
        <p15:guide id="9" pos="3357" userDrawn="1">
          <p15:clr>
            <a:srgbClr val="FF96FF"/>
          </p15:clr>
        </p15:guide>
        <p15:guide id="10" pos="4639" userDrawn="1">
          <p15:clr>
            <a:srgbClr val="FF96FF"/>
          </p15:clr>
        </p15:guide>
        <p15:guide id="11" pos="4798" userDrawn="1">
          <p15:clr>
            <a:srgbClr val="FF96FF"/>
          </p15:clr>
        </p15:guide>
        <p15:guide id="12" pos="6080" userDrawn="1">
          <p15:clr>
            <a:srgbClr val="FF96FF"/>
          </p15:clr>
        </p15:guide>
        <p15:guide id="13" pos="6239" userDrawn="1">
          <p15:clr>
            <a:srgbClr val="FF96FF"/>
          </p15:clr>
        </p15:guide>
        <p15:guide id="14" pos="7521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98FB7C0-AB81-400B-93D2-786E05B9E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19138"/>
            <a:ext cx="12192000" cy="5382861"/>
          </a:xfrm>
          <a:solidFill>
            <a:schemeClr val="bg2"/>
          </a:solidFill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hcSlideMaster.Image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5" name="fcSlideMaster.Image Only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25983192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21" userDrawn="1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3D0E27-12CD-4AD0-B9EF-40EEA66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Title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Title Only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292632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7253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747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160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7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94F1-3220-4DAF-913C-077631010D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Cover Long - Lef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9" name="fcSlideMaster.Cover Long - Lef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2448877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5E93C9-F91A-401F-A16E-FF19B5CE4F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6475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CFFB0E-B293-4FC5-A26E-7CEC82AA5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475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B858534-A605-4531-8083-01BA11201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88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C8C3A-3598-4939-B59A-07D7B83C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475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8DD72-FB9B-45F2-90EC-36313C92CD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.Cover Long - Righ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Cover Long - Righ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42005830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70" y="1326888"/>
            <a:ext cx="624859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6017162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8CFA6-5DB1-4852-9A3C-3B6704CA67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Section Divider - Shor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7" name="fcSlideMaster.Section Divider - Shor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794652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26888"/>
            <a:ext cx="801803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7730031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F46B8-1135-44B8-8A81-A121CEE3F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Section Divider - Long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7" name="fcSlideMaster.Section Divider - Long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31985087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BFAEE-0D6B-484D-A136-FAE371DF9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E1188E-E984-4E55-AB86-D72EB13EC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11173199" cy="3067625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2836A7-8121-45C0-A425-8DCB4CAE93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On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- One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1977959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14" userDrawn="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AD23AB9-8D52-4DFD-9DFE-6A6A66F270A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5650" y="2159001"/>
            <a:ext cx="5340000" cy="3073392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53A877-4559-47B9-BB57-B229447F63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99999" y="2160000"/>
            <a:ext cx="5340000" cy="3072393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0EF5C6F-0D18-4D9A-B5B8-5B0BB34D90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Two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- Two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741197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02C5A9-C00B-4D4A-8DAC-2117BB722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987343-9DE6-4668-8788-26718958FF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EA46B3-C3E2-48BC-B273-A46946E76A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68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5E7B3E3-A958-48D1-9C8D-C91717E26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80000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784B894-7D71-492A-82B9-0B2243CF10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Thre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- Three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dirty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</p:txBody>
      </p:sp>
    </p:spTree>
    <p:extLst>
      <p:ext uri="{BB962C8B-B14F-4D97-AF65-F5344CB8AC3E}">
        <p14:creationId xmlns:p14="http://schemas.microsoft.com/office/powerpoint/2010/main" val="3903500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2" orient="horz" pos="85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50E091-72C0-4B36-A58D-8B63F36AF69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018" y="6350701"/>
            <a:ext cx="1610182" cy="25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3DEE-4640-4FAB-964F-91FD6C20D7CC}"/>
              </a:ext>
            </a:extLst>
          </p:cNvPr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759679" y="1619250"/>
            <a:ext cx="11181521" cy="448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052D5-8322-44E6-8422-6FE86DCB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2126F2A-66DE-4F4C-BEA1-92E09399A08C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757840" y="440058"/>
            <a:ext cx="11181748" cy="822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4B2636E2-FB6C-49C7-B073-D3D2F1B1C8E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333288"/>
            <a:ext cx="1638000" cy="28982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tx1"/>
                </a:solidFill>
              </a:rPr>
              <a:t>2023</a:t>
            </a:fld>
            <a:r>
              <a:rPr lang="en-GB" sz="600" dirty="0">
                <a:solidFill>
                  <a:schemeClr val="tx1"/>
                </a:solidFill>
              </a:rPr>
              <a:t> BAE Systems. All Rights Reserved.</a:t>
            </a:r>
          </a:p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BAE SYSTEMS is a registered trademark.</a:t>
            </a:r>
          </a:p>
        </p:txBody>
      </p:sp>
    </p:spTree>
    <p:extLst>
      <p:ext uri="{BB962C8B-B14F-4D97-AF65-F5344CB8AC3E}">
        <p14:creationId xmlns:p14="http://schemas.microsoft.com/office/powerpoint/2010/main" val="102145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38" r:id="rId3"/>
    <p:sldLayoutId id="2147483740" r:id="rId4"/>
    <p:sldLayoutId id="2147483744" r:id="rId5"/>
    <p:sldLayoutId id="2147483742" r:id="rId6"/>
    <p:sldLayoutId id="2147483752" r:id="rId7"/>
    <p:sldLayoutId id="2147483753" r:id="rId8"/>
    <p:sldLayoutId id="2147483754" r:id="rId9"/>
    <p:sldLayoutId id="2147483756" r:id="rId10"/>
    <p:sldLayoutId id="2147483757" r:id="rId11"/>
    <p:sldLayoutId id="2147483763" r:id="rId12"/>
    <p:sldLayoutId id="2147483768" r:id="rId13"/>
    <p:sldLayoutId id="2147483761" r:id="rId14"/>
    <p:sldLayoutId id="2147483745" r:id="rId15"/>
    <p:sldLayoutId id="2147483746" r:id="rId16"/>
    <p:sldLayoutId id="2147483747" r:id="rId17"/>
    <p:sldLayoutId id="2147483749" r:id="rId18"/>
    <p:sldLayoutId id="2147483750" r:id="rId19"/>
    <p:sldLayoutId id="2147483766" r:id="rId20"/>
    <p:sldLayoutId id="2147483767" r:id="rId21"/>
    <p:sldLayoutId id="2147483751" r:id="rId22"/>
    <p:sldLayoutId id="2147483760" r:id="rId23"/>
  </p:sldLayoutIdLst>
  <p:hf hdr="0" ft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C4C0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68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2DB959-CCE9-4FC8-8E90-69C5BDEEF3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1600" dirty="0" smtClean="0"/>
              <a:t>Gavin Rudgley, Chief Engineer, Future </a:t>
            </a:r>
            <a:r>
              <a:rPr lang="en-GB" sz="1600" dirty="0" smtClean="0"/>
              <a:t>Programmes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BAE Systems Maritime - Naval Ships</a:t>
            </a:r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E5BD2B-69A8-4222-B7DA-19493E3D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Identifying future trends </a:t>
            </a:r>
            <a:r>
              <a:rPr lang="en-GB" sz="3000" dirty="0" smtClean="0"/>
              <a:t>in </a:t>
            </a:r>
            <a:r>
              <a:rPr lang="en-GB" sz="3000" dirty="0" smtClean="0"/>
              <a:t>warship design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5096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 txBox="1">
            <a:spLocks/>
          </p:cNvSpPr>
          <p:nvPr/>
        </p:nvSpPr>
        <p:spPr>
          <a:xfrm>
            <a:off x="0" y="1066800"/>
            <a:ext cx="12193200" cy="50352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" name="Freeform 34"/>
          <p:cNvSpPr/>
          <p:nvPr/>
        </p:nvSpPr>
        <p:spPr>
          <a:xfrm flipV="1">
            <a:off x="0" y="1392621"/>
            <a:ext cx="4170158" cy="4031433"/>
          </a:xfrm>
          <a:custGeom>
            <a:avLst/>
            <a:gdLst>
              <a:gd name="connsiteX0" fmla="*/ 3527714 w 3527715"/>
              <a:gd name="connsiteY0" fmla="*/ 0 h 1741047"/>
              <a:gd name="connsiteX1" fmla="*/ 3527715 w 3527715"/>
              <a:gd name="connsiteY1" fmla="*/ 0 h 1741047"/>
              <a:gd name="connsiteX2" fmla="*/ 3527715 w 3527715"/>
              <a:gd name="connsiteY2" fmla="*/ 114750 h 1741047"/>
              <a:gd name="connsiteX3" fmla="*/ 3527714 w 3527715"/>
              <a:gd name="connsiteY3" fmla="*/ 114750 h 1741047"/>
              <a:gd name="connsiteX4" fmla="*/ 0 w 3527715"/>
              <a:gd name="connsiteY4" fmla="*/ 0 h 1741047"/>
              <a:gd name="connsiteX5" fmla="*/ 2703985 w 3527715"/>
              <a:gd name="connsiteY5" fmla="*/ 0 h 1741047"/>
              <a:gd name="connsiteX6" fmla="*/ 2703985 w 3527715"/>
              <a:gd name="connsiteY6" fmla="*/ 114750 h 1741047"/>
              <a:gd name="connsiteX7" fmla="*/ 2180107 w 3527715"/>
              <a:gd name="connsiteY7" fmla="*/ 114750 h 1741047"/>
              <a:gd name="connsiteX8" fmla="*/ 2180107 w 3527715"/>
              <a:gd name="connsiteY8" fmla="*/ 175750 h 1741047"/>
              <a:gd name="connsiteX9" fmla="*/ 3003837 w 3527715"/>
              <a:gd name="connsiteY9" fmla="*/ 175750 h 1741047"/>
              <a:gd name="connsiteX10" fmla="*/ 3003837 w 3527715"/>
              <a:gd name="connsiteY10" fmla="*/ 114750 h 1741047"/>
              <a:gd name="connsiteX11" fmla="*/ 3527714 w 3527715"/>
              <a:gd name="connsiteY11" fmla="*/ 114750 h 1741047"/>
              <a:gd name="connsiteX12" fmla="*/ 3527714 w 3527715"/>
              <a:gd name="connsiteY12" fmla="*/ 1623963 h 1741047"/>
              <a:gd name="connsiteX13" fmla="*/ 3527713 w 3527715"/>
              <a:gd name="connsiteY13" fmla="*/ 1623963 h 1741047"/>
              <a:gd name="connsiteX14" fmla="*/ 3527713 w 3527715"/>
              <a:gd name="connsiteY14" fmla="*/ 1505001 h 1741047"/>
              <a:gd name="connsiteX15" fmla="*/ 3527713 w 3527715"/>
              <a:gd name="connsiteY15" fmla="*/ 811738 h 1741047"/>
              <a:gd name="connsiteX16" fmla="*/ 3406350 w 3527715"/>
              <a:gd name="connsiteY16" fmla="*/ 811738 h 1741047"/>
              <a:gd name="connsiteX17" fmla="*/ 3406350 w 3527715"/>
              <a:gd name="connsiteY17" fmla="*/ 1505001 h 1741047"/>
              <a:gd name="connsiteX18" fmla="*/ 3272178 w 3527715"/>
              <a:gd name="connsiteY18" fmla="*/ 1505001 h 1741047"/>
              <a:gd name="connsiteX19" fmla="*/ 3272178 w 3527715"/>
              <a:gd name="connsiteY19" fmla="*/ 1623963 h 1741047"/>
              <a:gd name="connsiteX20" fmla="*/ 3003838 w 3527715"/>
              <a:gd name="connsiteY20" fmla="*/ 1623963 h 1741047"/>
              <a:gd name="connsiteX21" fmla="*/ 3003838 w 3527715"/>
              <a:gd name="connsiteY21" fmla="*/ 1741047 h 1741047"/>
              <a:gd name="connsiteX22" fmla="*/ 0 w 3527715"/>
              <a:gd name="connsiteY22" fmla="*/ 1741047 h 174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27715" h="1741047">
                <a:moveTo>
                  <a:pt x="3527714" y="0"/>
                </a:moveTo>
                <a:lnTo>
                  <a:pt x="3527715" y="0"/>
                </a:lnTo>
                <a:lnTo>
                  <a:pt x="3527715" y="114750"/>
                </a:lnTo>
                <a:lnTo>
                  <a:pt x="3527714" y="114750"/>
                </a:lnTo>
                <a:close/>
                <a:moveTo>
                  <a:pt x="0" y="0"/>
                </a:moveTo>
                <a:lnTo>
                  <a:pt x="2703985" y="0"/>
                </a:lnTo>
                <a:lnTo>
                  <a:pt x="2703985" y="114750"/>
                </a:lnTo>
                <a:lnTo>
                  <a:pt x="2180107" y="114750"/>
                </a:lnTo>
                <a:lnTo>
                  <a:pt x="2180107" y="175750"/>
                </a:lnTo>
                <a:lnTo>
                  <a:pt x="3003837" y="175750"/>
                </a:lnTo>
                <a:lnTo>
                  <a:pt x="3003837" y="114750"/>
                </a:lnTo>
                <a:lnTo>
                  <a:pt x="3527714" y="114750"/>
                </a:lnTo>
                <a:lnTo>
                  <a:pt x="3527714" y="1623963"/>
                </a:lnTo>
                <a:lnTo>
                  <a:pt x="3527713" y="1623963"/>
                </a:lnTo>
                <a:lnTo>
                  <a:pt x="3527713" y="1505001"/>
                </a:lnTo>
                <a:lnTo>
                  <a:pt x="3527713" y="811738"/>
                </a:lnTo>
                <a:lnTo>
                  <a:pt x="3406350" y="811738"/>
                </a:lnTo>
                <a:lnTo>
                  <a:pt x="3406350" y="1505001"/>
                </a:lnTo>
                <a:lnTo>
                  <a:pt x="3272178" y="1505001"/>
                </a:lnTo>
                <a:lnTo>
                  <a:pt x="3272178" y="1623963"/>
                </a:lnTo>
                <a:lnTo>
                  <a:pt x="3003838" y="1623963"/>
                </a:lnTo>
                <a:lnTo>
                  <a:pt x="3003838" y="1741047"/>
                </a:lnTo>
                <a:lnTo>
                  <a:pt x="0" y="1741047"/>
                </a:lnTo>
                <a:close/>
              </a:path>
            </a:pathLst>
          </a:custGeom>
          <a:solidFill>
            <a:srgbClr val="B9E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1" y="719138"/>
            <a:ext cx="3544865" cy="673485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5651" y="1832723"/>
            <a:ext cx="3175564" cy="2949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dirty="0" smtClean="0">
                <a:cs typeface="Calibri" panose="020F0502020204030204" pitchFamily="34" charset="0"/>
              </a:rPr>
              <a:t>The presentation will cover:</a:t>
            </a:r>
          </a:p>
          <a:p>
            <a:pPr marL="285750" indent="-285750">
              <a:spcAft>
                <a:spcPts val="200"/>
              </a:spcAft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Who we are, what we do</a:t>
            </a:r>
          </a:p>
          <a:p>
            <a:pPr marL="285750" indent="-285750">
              <a:spcAft>
                <a:spcPts val="200"/>
              </a:spcAft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How we operate</a:t>
            </a:r>
          </a:p>
          <a:p>
            <a:pPr marL="285750" indent="-285750">
              <a:spcAft>
                <a:spcPts val="200"/>
              </a:spcAft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Our platform research themes</a:t>
            </a:r>
          </a:p>
          <a:p>
            <a:pPr marL="285750" indent="-285750">
              <a:spcAft>
                <a:spcPts val="200"/>
              </a:spcAft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How </a:t>
            </a:r>
            <a:r>
              <a:rPr lang="en-GB" dirty="0">
                <a:cs typeface="Calibri" panose="020F0502020204030204" pitchFamily="34" charset="0"/>
              </a:rPr>
              <a:t>innovative designs increase </a:t>
            </a:r>
            <a:r>
              <a:rPr lang="en-GB" dirty="0" smtClean="0">
                <a:cs typeface="Calibri" panose="020F0502020204030204" pitchFamily="34" charset="0"/>
              </a:rPr>
              <a:t>versatility</a:t>
            </a:r>
          </a:p>
          <a:p>
            <a:pPr marL="285750" indent="-285750">
              <a:spcAft>
                <a:spcPts val="200"/>
              </a:spcAft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How innovative designs increase fuel efficiency</a:t>
            </a:r>
          </a:p>
          <a:p>
            <a:pPr marL="285750" indent="-285750">
              <a:spcAft>
                <a:spcPts val="200"/>
              </a:spcAft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Who we work with</a:t>
            </a:r>
            <a:endParaRPr lang="en-GB" dirty="0">
              <a:cs typeface="Calibri" panose="020F0502020204030204" pitchFamily="34" charset="0"/>
            </a:endParaRPr>
          </a:p>
          <a:p>
            <a:pPr marL="285750" indent="-285750">
              <a:spcAft>
                <a:spcPts val="200"/>
              </a:spcAft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How ship designs are evolving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650" y="5825054"/>
            <a:ext cx="11183937" cy="27257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defPPr>
              <a:defRPr lang="en-US"/>
            </a:defPPr>
            <a:lvl1pPr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1pPr>
            <a:lvl2pPr marL="0"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252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504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1512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6pPr>
            <a:lvl7pPr marL="1764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7pPr>
            <a:lvl8pPr marL="2016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8pPr>
            <a:lvl9pPr marL="2268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experienced in naval ship design and build, and strive to improve future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customers</a:t>
            </a:r>
          </a:p>
        </p:txBody>
      </p:sp>
      <p:sp>
        <p:nvSpPr>
          <p:cNvPr id="34" name="Title 7"/>
          <p:cNvSpPr txBox="1">
            <a:spLocks/>
          </p:cNvSpPr>
          <p:nvPr/>
        </p:nvSpPr>
        <p:spPr>
          <a:xfrm>
            <a:off x="3539180" y="716892"/>
            <a:ext cx="5554141" cy="675731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756000" tIns="0" rIns="0" bIns="0" rtlCol="0" anchor="ctr" anchorCtr="0">
            <a:noAutofit/>
          </a:bodyPr>
          <a:lstStyle>
            <a:lvl1pPr algn="l" defTabSz="9143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who we are and what we do</a:t>
            </a:r>
          </a:p>
        </p:txBody>
      </p:sp>
      <p:sp>
        <p:nvSpPr>
          <p:cNvPr id="54" name="Freeform 22"/>
          <p:cNvSpPr>
            <a:spLocks/>
          </p:cNvSpPr>
          <p:nvPr/>
        </p:nvSpPr>
        <p:spPr bwMode="auto">
          <a:xfrm>
            <a:off x="3811614" y="2711073"/>
            <a:ext cx="8126077" cy="1795569"/>
          </a:xfrm>
          <a:custGeom>
            <a:avLst/>
            <a:gdLst>
              <a:gd name="T0" fmla="*/ 3301 w 3301"/>
              <a:gd name="T1" fmla="*/ 496 h 727"/>
              <a:gd name="T2" fmla="*/ 3131 w 3301"/>
              <a:gd name="T3" fmla="*/ 419 h 727"/>
              <a:gd name="T4" fmla="*/ 3131 w 3301"/>
              <a:gd name="T5" fmla="*/ 462 h 727"/>
              <a:gd name="T6" fmla="*/ 2423 w 3301"/>
              <a:gd name="T7" fmla="*/ 462 h 727"/>
              <a:gd name="T8" fmla="*/ 2325 w 3301"/>
              <a:gd name="T9" fmla="*/ 364 h 727"/>
              <a:gd name="T10" fmla="*/ 1962 w 3301"/>
              <a:gd name="T11" fmla="*/ 0 h 727"/>
              <a:gd name="T12" fmla="*/ 1598 w 3301"/>
              <a:gd name="T13" fmla="*/ 364 h 727"/>
              <a:gd name="T14" fmla="*/ 1303 w 3301"/>
              <a:gd name="T15" fmla="*/ 659 h 727"/>
              <a:gd name="T16" fmla="*/ 1008 w 3301"/>
              <a:gd name="T17" fmla="*/ 370 h 727"/>
              <a:gd name="T18" fmla="*/ 1008 w 3301"/>
              <a:gd name="T19" fmla="*/ 364 h 727"/>
              <a:gd name="T20" fmla="*/ 645 w 3301"/>
              <a:gd name="T21" fmla="*/ 0 h 727"/>
              <a:gd name="T22" fmla="*/ 282 w 3301"/>
              <a:gd name="T23" fmla="*/ 364 h 727"/>
              <a:gd name="T24" fmla="*/ 184 w 3301"/>
              <a:gd name="T25" fmla="*/ 462 h 727"/>
              <a:gd name="T26" fmla="*/ 0 w 3301"/>
              <a:gd name="T27" fmla="*/ 462 h 727"/>
              <a:gd name="T28" fmla="*/ 0 w 3301"/>
              <a:gd name="T29" fmla="*/ 530 h 727"/>
              <a:gd name="T30" fmla="*/ 184 w 3301"/>
              <a:gd name="T31" fmla="*/ 530 h 727"/>
              <a:gd name="T32" fmla="*/ 350 w 3301"/>
              <a:gd name="T33" fmla="*/ 364 h 727"/>
              <a:gd name="T34" fmla="*/ 645 w 3301"/>
              <a:gd name="T35" fmla="*/ 69 h 727"/>
              <a:gd name="T36" fmla="*/ 940 w 3301"/>
              <a:gd name="T37" fmla="*/ 357 h 727"/>
              <a:gd name="T38" fmla="*/ 940 w 3301"/>
              <a:gd name="T39" fmla="*/ 364 h 727"/>
              <a:gd name="T40" fmla="*/ 1303 w 3301"/>
              <a:gd name="T41" fmla="*/ 727 h 727"/>
              <a:gd name="T42" fmla="*/ 1666 w 3301"/>
              <a:gd name="T43" fmla="*/ 364 h 727"/>
              <a:gd name="T44" fmla="*/ 1962 w 3301"/>
              <a:gd name="T45" fmla="*/ 69 h 727"/>
              <a:gd name="T46" fmla="*/ 2257 w 3301"/>
              <a:gd name="T47" fmla="*/ 364 h 727"/>
              <a:gd name="T48" fmla="*/ 2423 w 3301"/>
              <a:gd name="T49" fmla="*/ 530 h 727"/>
              <a:gd name="T50" fmla="*/ 3131 w 3301"/>
              <a:gd name="T51" fmla="*/ 530 h 727"/>
              <a:gd name="T52" fmla="*/ 3131 w 3301"/>
              <a:gd name="T53" fmla="*/ 573 h 727"/>
              <a:gd name="T54" fmla="*/ 3301 w 3301"/>
              <a:gd name="T55" fmla="*/ 496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01" h="727">
                <a:moveTo>
                  <a:pt x="3301" y="496"/>
                </a:moveTo>
                <a:cubicBezTo>
                  <a:pt x="3131" y="419"/>
                  <a:pt x="3131" y="419"/>
                  <a:pt x="3131" y="419"/>
                </a:cubicBezTo>
                <a:cubicBezTo>
                  <a:pt x="3131" y="462"/>
                  <a:pt x="3131" y="462"/>
                  <a:pt x="3131" y="462"/>
                </a:cubicBezTo>
                <a:cubicBezTo>
                  <a:pt x="2423" y="462"/>
                  <a:pt x="2423" y="462"/>
                  <a:pt x="2423" y="462"/>
                </a:cubicBezTo>
                <a:cubicBezTo>
                  <a:pt x="2369" y="462"/>
                  <a:pt x="2325" y="418"/>
                  <a:pt x="2325" y="364"/>
                </a:cubicBezTo>
                <a:cubicBezTo>
                  <a:pt x="2325" y="163"/>
                  <a:pt x="2162" y="0"/>
                  <a:pt x="1962" y="0"/>
                </a:cubicBezTo>
                <a:cubicBezTo>
                  <a:pt x="1761" y="0"/>
                  <a:pt x="1598" y="163"/>
                  <a:pt x="1598" y="364"/>
                </a:cubicBezTo>
                <a:cubicBezTo>
                  <a:pt x="1598" y="526"/>
                  <a:pt x="1466" y="659"/>
                  <a:pt x="1303" y="659"/>
                </a:cubicBezTo>
                <a:cubicBezTo>
                  <a:pt x="1143" y="659"/>
                  <a:pt x="1012" y="530"/>
                  <a:pt x="1008" y="370"/>
                </a:cubicBezTo>
                <a:cubicBezTo>
                  <a:pt x="1008" y="364"/>
                  <a:pt x="1008" y="364"/>
                  <a:pt x="1008" y="364"/>
                </a:cubicBezTo>
                <a:cubicBezTo>
                  <a:pt x="1008" y="163"/>
                  <a:pt x="846" y="0"/>
                  <a:pt x="645" y="0"/>
                </a:cubicBezTo>
                <a:cubicBezTo>
                  <a:pt x="445" y="0"/>
                  <a:pt x="282" y="163"/>
                  <a:pt x="282" y="364"/>
                </a:cubicBezTo>
                <a:cubicBezTo>
                  <a:pt x="282" y="418"/>
                  <a:pt x="238" y="462"/>
                  <a:pt x="184" y="462"/>
                </a:cubicBezTo>
                <a:cubicBezTo>
                  <a:pt x="0" y="462"/>
                  <a:pt x="0" y="462"/>
                  <a:pt x="0" y="462"/>
                </a:cubicBezTo>
                <a:cubicBezTo>
                  <a:pt x="0" y="530"/>
                  <a:pt x="0" y="530"/>
                  <a:pt x="0" y="530"/>
                </a:cubicBezTo>
                <a:cubicBezTo>
                  <a:pt x="184" y="530"/>
                  <a:pt x="184" y="530"/>
                  <a:pt x="184" y="530"/>
                </a:cubicBezTo>
                <a:cubicBezTo>
                  <a:pt x="275" y="530"/>
                  <a:pt x="350" y="455"/>
                  <a:pt x="350" y="364"/>
                </a:cubicBezTo>
                <a:cubicBezTo>
                  <a:pt x="350" y="201"/>
                  <a:pt x="483" y="69"/>
                  <a:pt x="645" y="69"/>
                </a:cubicBezTo>
                <a:cubicBezTo>
                  <a:pt x="806" y="69"/>
                  <a:pt x="937" y="197"/>
                  <a:pt x="940" y="357"/>
                </a:cubicBezTo>
                <a:cubicBezTo>
                  <a:pt x="940" y="364"/>
                  <a:pt x="940" y="364"/>
                  <a:pt x="940" y="364"/>
                </a:cubicBezTo>
                <a:cubicBezTo>
                  <a:pt x="940" y="564"/>
                  <a:pt x="1103" y="727"/>
                  <a:pt x="1303" y="727"/>
                </a:cubicBezTo>
                <a:cubicBezTo>
                  <a:pt x="1504" y="727"/>
                  <a:pt x="1666" y="564"/>
                  <a:pt x="1666" y="364"/>
                </a:cubicBezTo>
                <a:cubicBezTo>
                  <a:pt x="1666" y="201"/>
                  <a:pt x="1799" y="69"/>
                  <a:pt x="1962" y="69"/>
                </a:cubicBezTo>
                <a:cubicBezTo>
                  <a:pt x="2124" y="69"/>
                  <a:pt x="2257" y="201"/>
                  <a:pt x="2257" y="364"/>
                </a:cubicBezTo>
                <a:cubicBezTo>
                  <a:pt x="2257" y="455"/>
                  <a:pt x="2331" y="530"/>
                  <a:pt x="2423" y="530"/>
                </a:cubicBezTo>
                <a:cubicBezTo>
                  <a:pt x="3131" y="530"/>
                  <a:pt x="3131" y="530"/>
                  <a:pt x="3131" y="530"/>
                </a:cubicBezTo>
                <a:cubicBezTo>
                  <a:pt x="3131" y="573"/>
                  <a:pt x="3131" y="573"/>
                  <a:pt x="3131" y="573"/>
                </a:cubicBezTo>
                <a:lnTo>
                  <a:pt x="3301" y="496"/>
                </a:lnTo>
                <a:close/>
              </a:path>
            </a:pathLst>
          </a:custGeom>
          <a:gradFill flip="none" rotWithShape="1">
            <a:gsLst>
              <a:gs pos="0">
                <a:srgbClr val="007383">
                  <a:shade val="30000"/>
                  <a:satMod val="115000"/>
                </a:srgbClr>
              </a:gs>
              <a:gs pos="100000">
                <a:srgbClr val="B9E4E5"/>
              </a:gs>
            </a:gsLst>
            <a:lin ang="108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4721" y="2844822"/>
            <a:ext cx="2636155" cy="10841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4250" y="3090944"/>
            <a:ext cx="2066687" cy="11182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9629" y="2931696"/>
            <a:ext cx="2136555" cy="1454675"/>
          </a:xfrm>
          <a:prstGeom prst="rect">
            <a:avLst/>
          </a:prstGeom>
        </p:spPr>
      </p:pic>
      <p:sp>
        <p:nvSpPr>
          <p:cNvPr id="56" name="Freeform 24"/>
          <p:cNvSpPr>
            <a:spLocks/>
          </p:cNvSpPr>
          <p:nvPr/>
        </p:nvSpPr>
        <p:spPr bwMode="auto">
          <a:xfrm>
            <a:off x="7745799" y="2711073"/>
            <a:ext cx="1788875" cy="900294"/>
          </a:xfrm>
          <a:custGeom>
            <a:avLst/>
            <a:gdLst>
              <a:gd name="T0" fmla="*/ 727 w 727"/>
              <a:gd name="T1" fmla="*/ 364 h 364"/>
              <a:gd name="T2" fmla="*/ 364 w 727"/>
              <a:gd name="T3" fmla="*/ 0 h 364"/>
              <a:gd name="T4" fmla="*/ 0 w 727"/>
              <a:gd name="T5" fmla="*/ 364 h 364"/>
              <a:gd name="T6" fmla="*/ 68 w 727"/>
              <a:gd name="T7" fmla="*/ 364 h 364"/>
              <a:gd name="T8" fmla="*/ 364 w 727"/>
              <a:gd name="T9" fmla="*/ 69 h 364"/>
              <a:gd name="T10" fmla="*/ 659 w 727"/>
              <a:gd name="T11" fmla="*/ 364 h 364"/>
              <a:gd name="T12" fmla="*/ 727 w 727"/>
              <a:gd name="T13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7" h="364">
                <a:moveTo>
                  <a:pt x="727" y="364"/>
                </a:moveTo>
                <a:cubicBezTo>
                  <a:pt x="727" y="163"/>
                  <a:pt x="564" y="0"/>
                  <a:pt x="364" y="0"/>
                </a:cubicBezTo>
                <a:cubicBezTo>
                  <a:pt x="163" y="0"/>
                  <a:pt x="0" y="163"/>
                  <a:pt x="0" y="364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68" y="201"/>
                  <a:pt x="201" y="69"/>
                  <a:pt x="364" y="69"/>
                </a:cubicBezTo>
                <a:cubicBezTo>
                  <a:pt x="526" y="69"/>
                  <a:pt x="659" y="201"/>
                  <a:pt x="659" y="364"/>
                </a:cubicBezTo>
                <a:lnTo>
                  <a:pt x="727" y="364"/>
                </a:lnTo>
                <a:close/>
              </a:path>
            </a:pathLst>
          </a:custGeom>
          <a:gradFill flip="none" rotWithShape="1">
            <a:gsLst>
              <a:gs pos="0">
                <a:srgbClr val="5C9399"/>
              </a:gs>
              <a:gs pos="100000">
                <a:srgbClr val="88B9BD"/>
              </a:gs>
            </a:gsLst>
            <a:lin ang="108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25029" y="2884738"/>
            <a:ext cx="1876926" cy="1378690"/>
          </a:xfrm>
          <a:prstGeom prst="rect">
            <a:avLst/>
          </a:prstGeom>
        </p:spPr>
      </p:pic>
      <p:sp>
        <p:nvSpPr>
          <p:cNvPr id="55" name="Freeform 23"/>
          <p:cNvSpPr>
            <a:spLocks/>
          </p:cNvSpPr>
          <p:nvPr/>
        </p:nvSpPr>
        <p:spPr bwMode="auto">
          <a:xfrm>
            <a:off x="4506078" y="2711073"/>
            <a:ext cx="1787202" cy="900294"/>
          </a:xfrm>
          <a:custGeom>
            <a:avLst/>
            <a:gdLst>
              <a:gd name="T0" fmla="*/ 726 w 726"/>
              <a:gd name="T1" fmla="*/ 364 h 364"/>
              <a:gd name="T2" fmla="*/ 363 w 726"/>
              <a:gd name="T3" fmla="*/ 0 h 364"/>
              <a:gd name="T4" fmla="*/ 0 w 726"/>
              <a:gd name="T5" fmla="*/ 364 h 364"/>
              <a:gd name="T6" fmla="*/ 68 w 726"/>
              <a:gd name="T7" fmla="*/ 364 h 364"/>
              <a:gd name="T8" fmla="*/ 363 w 726"/>
              <a:gd name="T9" fmla="*/ 69 h 364"/>
              <a:gd name="T10" fmla="*/ 658 w 726"/>
              <a:gd name="T11" fmla="*/ 357 h 364"/>
              <a:gd name="T12" fmla="*/ 658 w 726"/>
              <a:gd name="T13" fmla="*/ 364 h 364"/>
              <a:gd name="T14" fmla="*/ 726 w 726"/>
              <a:gd name="T15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6" h="364">
                <a:moveTo>
                  <a:pt x="726" y="364"/>
                </a:moveTo>
                <a:cubicBezTo>
                  <a:pt x="726" y="163"/>
                  <a:pt x="564" y="0"/>
                  <a:pt x="363" y="0"/>
                </a:cubicBezTo>
                <a:cubicBezTo>
                  <a:pt x="163" y="0"/>
                  <a:pt x="0" y="163"/>
                  <a:pt x="0" y="364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68" y="201"/>
                  <a:pt x="201" y="69"/>
                  <a:pt x="363" y="69"/>
                </a:cubicBezTo>
                <a:cubicBezTo>
                  <a:pt x="524" y="69"/>
                  <a:pt x="655" y="197"/>
                  <a:pt x="658" y="357"/>
                </a:cubicBezTo>
                <a:cubicBezTo>
                  <a:pt x="658" y="364"/>
                  <a:pt x="658" y="364"/>
                  <a:pt x="658" y="364"/>
                </a:cubicBezTo>
                <a:lnTo>
                  <a:pt x="726" y="364"/>
                </a:lnTo>
                <a:close/>
              </a:path>
            </a:pathLst>
          </a:custGeom>
          <a:gradFill flip="none" rotWithShape="1">
            <a:gsLst>
              <a:gs pos="0">
                <a:srgbClr val="A6D4D6"/>
              </a:gs>
              <a:gs pos="100000">
                <a:srgbClr val="B7E2E3"/>
              </a:gs>
            </a:gsLst>
            <a:lin ang="108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297589" y="1721973"/>
            <a:ext cx="854577" cy="854577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00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Oval 74"/>
          <p:cNvSpPr/>
          <p:nvPr/>
        </p:nvSpPr>
        <p:spPr>
          <a:xfrm>
            <a:off x="8000937" y="4227236"/>
            <a:ext cx="854577" cy="854577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00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5907719" y="4543188"/>
            <a:ext cx="854577" cy="854577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00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6287124" y="1935471"/>
            <a:ext cx="854577" cy="854577"/>
          </a:xfrm>
          <a:prstGeom prst="ellipse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00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Oval 77"/>
          <p:cNvSpPr/>
          <p:nvPr/>
        </p:nvSpPr>
        <p:spPr>
          <a:xfrm>
            <a:off x="8276757" y="1706184"/>
            <a:ext cx="854577" cy="854577"/>
          </a:xfrm>
          <a:prstGeom prst="ellipse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00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Oval 78"/>
          <p:cNvSpPr/>
          <p:nvPr/>
        </p:nvSpPr>
        <p:spPr>
          <a:xfrm>
            <a:off x="9844882" y="4473245"/>
            <a:ext cx="854577" cy="854577"/>
          </a:xfrm>
          <a:prstGeom prst="ellipse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00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9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 txBox="1">
            <a:spLocks/>
          </p:cNvSpPr>
          <p:nvPr/>
        </p:nvSpPr>
        <p:spPr>
          <a:xfrm>
            <a:off x="0" y="1066800"/>
            <a:ext cx="12193200" cy="50352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" y="716892"/>
            <a:ext cx="6930141" cy="675731"/>
          </a:xfrm>
        </p:spPr>
        <p:txBody>
          <a:bodyPr/>
          <a:lstStyle/>
          <a:p>
            <a:r>
              <a:rPr lang="en-GB" dirty="0" smtClean="0"/>
              <a:t>Naval Ship Design and Technology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764642" y="1475116"/>
            <a:ext cx="10412204" cy="2927727"/>
            <a:chOff x="1988007" y="2334855"/>
            <a:chExt cx="9106603" cy="3162685"/>
          </a:xfrm>
          <a:solidFill>
            <a:srgbClr val="73C9CA"/>
          </a:solidFill>
        </p:grpSpPr>
        <p:sp>
          <p:nvSpPr>
            <p:cNvPr id="13" name="TextBox 1"/>
            <p:cNvSpPr txBox="1">
              <a:spLocks noChangeArrowheads="1"/>
            </p:cNvSpPr>
            <p:nvPr/>
          </p:nvSpPr>
          <p:spPr bwMode="auto">
            <a:xfrm>
              <a:off x="3187588" y="3250728"/>
              <a:ext cx="5815516" cy="387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 anchor="ctr" anchorCtr="0">
              <a:noAutofit/>
            </a:bodyPr>
            <a:lstStyle>
              <a:lvl1pPr eaLnBrk="0" hangingPunct="0">
                <a:spcBef>
                  <a:spcPts val="6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6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6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600" dirty="0">
                  <a:latin typeface="+mn-lt"/>
                  <a:cs typeface="Arial" panose="020B0604020202020204" pitchFamily="34" charset="0"/>
                </a:rPr>
                <a:t>Ship Equipment and Material Procurement</a:t>
              </a: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6350638" y="4624537"/>
              <a:ext cx="2652468" cy="387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 anchor="ctr" anchorCtr="0">
              <a:noAutofit/>
            </a:bodyPr>
            <a:lstStyle>
              <a:lvl1pPr eaLnBrk="0" hangingPunct="0">
                <a:spcBef>
                  <a:spcPts val="6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6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6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600" dirty="0" smtClean="0">
                  <a:latin typeface="+mn-lt"/>
                  <a:cs typeface="Arial" panose="020B0604020202020204" pitchFamily="34" charset="0"/>
                </a:rPr>
                <a:t>Build</a:t>
              </a:r>
              <a:endParaRPr lang="en-GB" altLang="en-US" sz="16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1988007" y="2334855"/>
              <a:ext cx="1474885" cy="387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 anchor="ctr" anchorCtr="0">
              <a:noAutofit/>
            </a:bodyPr>
            <a:lstStyle>
              <a:lvl1pPr eaLnBrk="0" hangingPunct="0">
                <a:spcBef>
                  <a:spcPts val="600"/>
                </a:spcBef>
                <a:buChar char="•"/>
                <a:tabLst>
                  <a:tab pos="444500" algn="ctr"/>
                  <a:tab pos="3771900" algn="ctr"/>
                  <a:tab pos="6010275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tabLst>
                  <a:tab pos="444500" algn="ctr"/>
                  <a:tab pos="3771900" algn="ctr"/>
                  <a:tab pos="6010275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444500" algn="ctr"/>
                  <a:tab pos="3771900" algn="ctr"/>
                  <a:tab pos="6010275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600"/>
                </a:spcBef>
                <a:buChar char="–"/>
                <a:tabLst>
                  <a:tab pos="444500" algn="ctr"/>
                  <a:tab pos="3771900" algn="ctr"/>
                  <a:tab pos="6010275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600"/>
                </a:spcBef>
                <a:buChar char="»"/>
                <a:tabLst>
                  <a:tab pos="444500" algn="ctr"/>
                  <a:tab pos="3771900" algn="ctr"/>
                  <a:tab pos="6010275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444500" algn="ctr"/>
                  <a:tab pos="3771900" algn="ctr"/>
                  <a:tab pos="6010275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444500" algn="ctr"/>
                  <a:tab pos="3771900" algn="ctr"/>
                  <a:tab pos="6010275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444500" algn="ctr"/>
                  <a:tab pos="3771900" algn="ctr"/>
                  <a:tab pos="6010275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444500" algn="ctr"/>
                  <a:tab pos="3771900" algn="ctr"/>
                  <a:tab pos="6010275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latin typeface="+mn-lt"/>
                  <a:cs typeface="Arial" panose="020B0604020202020204" pitchFamily="34" charset="0"/>
                </a:rPr>
                <a:t>	</a:t>
              </a:r>
              <a:r>
                <a:rPr lang="en-US" altLang="en-US" sz="1600" dirty="0" smtClean="0">
                  <a:latin typeface="+mn-lt"/>
                  <a:cs typeface="Arial" panose="020B0604020202020204" pitchFamily="34" charset="0"/>
                </a:rPr>
                <a:t>Concept Design</a:t>
              </a:r>
              <a:endParaRPr lang="en-US" altLang="en-US" sz="16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TextBox 1"/>
            <p:cNvSpPr txBox="1">
              <a:spLocks noChangeArrowheads="1"/>
            </p:cNvSpPr>
            <p:nvPr/>
          </p:nvSpPr>
          <p:spPr bwMode="auto">
            <a:xfrm>
              <a:off x="5730799" y="4166601"/>
              <a:ext cx="3272306" cy="387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 anchor="ctr" anchorCtr="0">
              <a:noAutofit/>
            </a:bodyPr>
            <a:lstStyle>
              <a:lvl1pPr eaLnBrk="0" hangingPunct="0">
                <a:spcBef>
                  <a:spcPts val="600"/>
                </a:spcBef>
                <a:buChar char="•"/>
                <a:tabLst>
                  <a:tab pos="628650" algn="ctr"/>
                  <a:tab pos="1885950" algn="ctr"/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tabLst>
                  <a:tab pos="628650" algn="ctr"/>
                  <a:tab pos="1885950" algn="ctr"/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628650" algn="ctr"/>
                  <a:tab pos="1885950" algn="ctr"/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600"/>
                </a:spcBef>
                <a:buChar char="–"/>
                <a:tabLst>
                  <a:tab pos="628650" algn="ctr"/>
                  <a:tab pos="1885950" algn="ctr"/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600"/>
                </a:spcBef>
                <a:buChar char="»"/>
                <a:tabLst>
                  <a:tab pos="628650" algn="ctr"/>
                  <a:tab pos="1885950" algn="ctr"/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628650" algn="ctr"/>
                  <a:tab pos="1885950" algn="ctr"/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628650" algn="ctr"/>
                  <a:tab pos="1885950" algn="ctr"/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628650" algn="ctr"/>
                  <a:tab pos="1885950" algn="ctr"/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628650" algn="ctr"/>
                  <a:tab pos="1885950" algn="ctr"/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tabLst>
                  <a:tab pos="4391025" algn="ctr"/>
                  <a:tab pos="5924550" algn="ctr"/>
                  <a:tab pos="7000875" algn="ctr"/>
                </a:tabLst>
                <a:defRPr/>
              </a:pPr>
              <a:r>
                <a:rPr lang="en-US" altLang="en-US" sz="1600" dirty="0" smtClean="0">
                  <a:latin typeface="+mn-lt"/>
                  <a:cs typeface="Arial" panose="020B0604020202020204" pitchFamily="34" charset="0"/>
                </a:rPr>
                <a:t>Production Outputs</a:t>
              </a:r>
              <a:endParaRPr lang="en-GB" altLang="en-US" sz="16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9071738" y="3249121"/>
              <a:ext cx="1063199" cy="17626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 anchor="ctr" anchorCtr="0">
              <a:noAutofit/>
            </a:bodyPr>
            <a:lstStyle>
              <a:lvl1pPr eaLnBrk="0" hangingPunct="0">
                <a:spcBef>
                  <a:spcPts val="600"/>
                </a:spcBef>
                <a:buChar char="•"/>
                <a:tabLst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tabLst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600"/>
                </a:spcBef>
                <a:buChar char="–"/>
                <a:tabLst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600"/>
                </a:spcBef>
                <a:buChar char="»"/>
                <a:tabLst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4391025" algn="ctr"/>
                  <a:tab pos="5924550" algn="ctr"/>
                  <a:tab pos="7000875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 smtClean="0">
                  <a:latin typeface="+mn-lt"/>
                  <a:cs typeface="Arial" panose="020B0604020202020204" pitchFamily="34" charset="0"/>
                </a:rPr>
                <a:t>Acceptance</a:t>
              </a:r>
              <a:endParaRPr lang="en-US" altLang="en-US" sz="16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" name="TextBox 1"/>
            <p:cNvSpPr txBox="1">
              <a:spLocks noChangeArrowheads="1"/>
            </p:cNvSpPr>
            <p:nvPr/>
          </p:nvSpPr>
          <p:spPr bwMode="auto">
            <a:xfrm>
              <a:off x="10224182" y="2334855"/>
              <a:ext cx="870428" cy="18068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 anchor="ctr" anchorCtr="0">
              <a:noAutofit/>
            </a:bodyPr>
            <a:lstStyle>
              <a:lvl1pPr eaLnBrk="0" hangingPunct="0">
                <a:spcBef>
                  <a:spcPts val="600"/>
                </a:spcBef>
                <a:buChar char="•"/>
                <a:tabLst>
                  <a:tab pos="1524000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tabLst>
                  <a:tab pos="1524000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1524000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600"/>
                </a:spcBef>
                <a:buChar char="–"/>
                <a:tabLst>
                  <a:tab pos="1524000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600"/>
                </a:spcBef>
                <a:buChar char="»"/>
                <a:tabLst>
                  <a:tab pos="1524000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1524000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1524000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1524000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tabLst>
                  <a:tab pos="1524000" algn="ct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600" dirty="0" smtClean="0">
                  <a:latin typeface="+mn-lt"/>
                  <a:cs typeface="Arial" panose="020B0604020202020204" pitchFamily="34" charset="0"/>
                </a:rPr>
                <a:t>In-Service</a:t>
              </a:r>
              <a:endParaRPr lang="en-GB" altLang="en-US" sz="16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552138" y="2334855"/>
              <a:ext cx="2713788" cy="3872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square" lIns="18000" tIns="18000" rIns="18000" bIns="18000" anchor="ctr" anchorCtr="0">
              <a:noAutofit/>
            </a:bodyPr>
            <a:lstStyle/>
            <a:p>
              <a:pPr>
                <a:tabLst>
                  <a:tab pos="715963" algn="ctr"/>
                  <a:tab pos="1341438" algn="ctr"/>
                  <a:tab pos="1973263" algn="ctr"/>
                  <a:tab pos="4038600" algn="ctr"/>
                  <a:tab pos="4933950" algn="ctr"/>
                </a:tabLst>
                <a:defRPr/>
              </a:pPr>
              <a:r>
                <a:rPr lang="en-US" altLang="en-US" sz="1600" dirty="0">
                  <a:cs typeface="Arial" panose="020B0604020202020204" pitchFamily="34" charset="0"/>
                </a:rPr>
                <a:t>		</a:t>
              </a:r>
              <a:r>
                <a:rPr lang="en-US" altLang="en-US" sz="1600" dirty="0" smtClean="0">
                  <a:cs typeface="Arial" panose="020B0604020202020204" pitchFamily="34" charset="0"/>
                </a:rPr>
                <a:t>Basic Design</a:t>
              </a:r>
              <a:endParaRPr lang="en-US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357294" y="3708664"/>
              <a:ext cx="3041701" cy="3872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square" lIns="18000" tIns="18000" rIns="18000" bIns="18000" anchor="ctr" anchorCtr="0">
              <a:noAutofit/>
            </a:bodyPr>
            <a:lstStyle/>
            <a:p>
              <a:pPr algn="ctr">
                <a:tabLst>
                  <a:tab pos="4391025" algn="ctr"/>
                  <a:tab pos="5924550" algn="ctr"/>
                  <a:tab pos="7000875" algn="ctr"/>
                </a:tabLst>
                <a:defRPr/>
              </a:pPr>
              <a:r>
                <a:rPr lang="en-US" altLang="en-US" sz="1600" dirty="0" smtClean="0">
                  <a:cs typeface="Arial" panose="020B0604020202020204" pitchFamily="34" charset="0"/>
                </a:rPr>
                <a:t>Detail Design</a:t>
              </a:r>
              <a:endParaRPr lang="en-US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7053596" y="5082482"/>
              <a:ext cx="2518639" cy="4150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 anchor="ctr" anchorCtr="0">
              <a:noAutofit/>
            </a:bodyPr>
            <a:lstStyle>
              <a:lvl1pPr eaLnBrk="0" hangingPunct="0">
                <a:spcBef>
                  <a:spcPts val="6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6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6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600" dirty="0" smtClean="0">
                  <a:latin typeface="+mn-lt"/>
                  <a:cs typeface="Arial" panose="020B0604020202020204" pitchFamily="34" charset="0"/>
                </a:rPr>
                <a:t>Integration</a:t>
              </a:r>
              <a:endParaRPr lang="en-GB" altLang="en-US" sz="16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695389" y="2792791"/>
              <a:ext cx="7439547" cy="3872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square" lIns="18000" tIns="18000" rIns="18000" bIns="18000" anchor="ctr" anchorCtr="0">
              <a:noAutofit/>
            </a:bodyPr>
            <a:lstStyle/>
            <a:p>
              <a:pPr>
                <a:defRPr/>
              </a:pPr>
              <a:r>
                <a:rPr lang="en-US" altLang="en-US" sz="1600" dirty="0">
                  <a:cs typeface="Arial" panose="020B0604020202020204" pitchFamily="34" charset="0"/>
                </a:rPr>
                <a:t>	</a:t>
              </a:r>
              <a:r>
                <a:rPr lang="en-US" altLang="en-US" sz="1600" dirty="0" smtClean="0">
                  <a:cs typeface="Arial" panose="020B0604020202020204" pitchFamily="34" charset="0"/>
                </a:rPr>
                <a:t>	Combat Systems development</a:t>
              </a:r>
              <a:endParaRPr lang="en-US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356576" y="2334855"/>
              <a:ext cx="3778359" cy="3872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square" lIns="18000" tIns="18000" rIns="18000" bIns="18000" anchor="ctr" anchorCtr="0">
              <a:noAutofit/>
            </a:bodyPr>
            <a:lstStyle/>
            <a:p>
              <a:pPr algn="ctr">
                <a:defRPr/>
              </a:pPr>
              <a:r>
                <a:rPr lang="en-US" altLang="en-US" sz="1600" dirty="0" smtClean="0">
                  <a:cs typeface="Arial" panose="020B0604020202020204" pitchFamily="34" charset="0"/>
                </a:rPr>
                <a:t>Maintain Design</a:t>
              </a:r>
              <a:endParaRPr lang="en-US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445348" y="3708664"/>
              <a:ext cx="1557757" cy="3872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square" lIns="18000" tIns="18000" rIns="18000" bIns="18000" anchor="ctr" anchorCtr="0">
              <a:noAutofit/>
            </a:bodyPr>
            <a:lstStyle/>
            <a:p>
              <a:pPr algn="ctr">
                <a:defRPr/>
              </a:pPr>
              <a:r>
                <a:rPr lang="en-US" altLang="en-US" sz="1600" dirty="0" smtClean="0">
                  <a:cs typeface="Arial" panose="020B0604020202020204" pitchFamily="34" charset="0"/>
                </a:rPr>
                <a:t>Maintain Design</a:t>
              </a:r>
              <a:endParaRPr lang="en-US" altLang="en-US" sz="16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64642" y="5045121"/>
            <a:ext cx="10412204" cy="698505"/>
            <a:chOff x="786944" y="5408118"/>
            <a:chExt cx="10412204" cy="698505"/>
          </a:xfrm>
        </p:grpSpPr>
        <p:grpSp>
          <p:nvGrpSpPr>
            <p:cNvPr id="75" name="Group 74"/>
            <p:cNvGrpSpPr/>
            <p:nvPr/>
          </p:nvGrpSpPr>
          <p:grpSpPr>
            <a:xfrm>
              <a:off x="6079410" y="5408118"/>
              <a:ext cx="1611472" cy="698505"/>
              <a:chOff x="6508039" y="1944699"/>
              <a:chExt cx="1611472" cy="860732"/>
            </a:xfrm>
          </p:grpSpPr>
          <p:sp>
            <p:nvSpPr>
              <p:cNvPr id="50" name="Text Placeholder 7"/>
              <p:cNvSpPr txBox="1">
                <a:spLocks/>
              </p:cNvSpPr>
              <p:nvPr/>
            </p:nvSpPr>
            <p:spPr>
              <a:xfrm>
                <a:off x="6508039" y="1944699"/>
                <a:ext cx="1611472" cy="860732"/>
              </a:xfrm>
              <a:prstGeom prst="rect">
                <a:avLst/>
              </a:prstGeom>
              <a:solidFill>
                <a:srgbClr val="86C9E9"/>
              </a:solidFill>
            </p:spPr>
            <p:txBody>
              <a:bodyPr lIns="72000" tIns="28636" rIns="792000" bIns="28636" anchor="ctr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100" b="1" dirty="0">
                    <a:solidFill>
                      <a:srgbClr val="3D4146"/>
                    </a:solidFill>
                    <a:cs typeface="Arial" panose="020B0604020202020204" pitchFamily="34" charset="0"/>
                  </a:rPr>
                  <a:t>Mission Modularity</a:t>
                </a:r>
                <a:endParaRPr lang="en-GB" sz="1050" b="1" dirty="0">
                  <a:solidFill>
                    <a:srgbClr val="3D4146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7381071" y="1991811"/>
                <a:ext cx="621827" cy="751562"/>
                <a:chOff x="6926742" y="1070986"/>
                <a:chExt cx="621827" cy="751562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6926742" y="1087850"/>
                  <a:ext cx="621827" cy="7340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26742" y="1070986"/>
                  <a:ext cx="615162" cy="75156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6" name="Group 75"/>
            <p:cNvGrpSpPr/>
            <p:nvPr/>
          </p:nvGrpSpPr>
          <p:grpSpPr>
            <a:xfrm>
              <a:off x="7786545" y="5408118"/>
              <a:ext cx="1447817" cy="698503"/>
              <a:chOff x="8629050" y="1944700"/>
              <a:chExt cx="1447817" cy="860730"/>
            </a:xfrm>
          </p:grpSpPr>
          <p:sp>
            <p:nvSpPr>
              <p:cNvPr id="46" name="Text Placeholder 10"/>
              <p:cNvSpPr txBox="1">
                <a:spLocks/>
              </p:cNvSpPr>
              <p:nvPr/>
            </p:nvSpPr>
            <p:spPr>
              <a:xfrm>
                <a:off x="8629050" y="1944700"/>
                <a:ext cx="1447817" cy="860730"/>
              </a:xfrm>
              <a:prstGeom prst="rect">
                <a:avLst/>
              </a:prstGeom>
              <a:solidFill>
                <a:srgbClr val="007383"/>
              </a:solidFill>
            </p:spPr>
            <p:txBody>
              <a:bodyPr lIns="72000" tIns="28636" rIns="792000" bIns="28636" anchor="ctr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1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Digital Toolsets</a:t>
                </a: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9362053" y="1975820"/>
                <a:ext cx="639064" cy="783545"/>
                <a:chOff x="8935988" y="1088819"/>
                <a:chExt cx="639064" cy="783545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8935989" y="1088819"/>
                  <a:ext cx="639063" cy="744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35988" y="1088819"/>
                  <a:ext cx="639064" cy="78354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7" name="Group 76"/>
            <p:cNvGrpSpPr/>
            <p:nvPr/>
          </p:nvGrpSpPr>
          <p:grpSpPr>
            <a:xfrm>
              <a:off x="9372261" y="5408118"/>
              <a:ext cx="1826887" cy="698503"/>
              <a:chOff x="10151752" y="1944700"/>
              <a:chExt cx="1826887" cy="860730"/>
            </a:xfrm>
          </p:grpSpPr>
          <p:sp>
            <p:nvSpPr>
              <p:cNvPr id="47" name="Text Placeholder 16"/>
              <p:cNvSpPr txBox="1">
                <a:spLocks/>
              </p:cNvSpPr>
              <p:nvPr/>
            </p:nvSpPr>
            <p:spPr>
              <a:xfrm>
                <a:off x="10151752" y="1944700"/>
                <a:ext cx="1826887" cy="860730"/>
              </a:xfrm>
              <a:prstGeom prst="rect">
                <a:avLst/>
              </a:prstGeom>
              <a:solidFill>
                <a:srgbClr val="ED5907"/>
              </a:solidFill>
            </p:spPr>
            <p:txBody>
              <a:bodyPr lIns="72000" tIns="28636" rIns="792000" bIns="28636" anchor="ctr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727338">
                  <a:lnSpc>
                    <a:spcPct val="100000"/>
                  </a:lnSpc>
                  <a:buClrTx/>
                  <a:buNone/>
                  <a:defRPr/>
                </a:pPr>
                <a:r>
                  <a:rPr lang="en-GB" sz="11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Manufacturing Technology</a:t>
                </a: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11273526" y="1990581"/>
                <a:ext cx="627632" cy="754023"/>
                <a:chOff x="10900146" y="1080672"/>
                <a:chExt cx="627632" cy="75402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0900146" y="1095863"/>
                  <a:ext cx="621575" cy="7202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00146" y="1080672"/>
                  <a:ext cx="627632" cy="75402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3" name="Group 72"/>
            <p:cNvGrpSpPr/>
            <p:nvPr/>
          </p:nvGrpSpPr>
          <p:grpSpPr>
            <a:xfrm>
              <a:off x="2522115" y="5408118"/>
              <a:ext cx="1740875" cy="698503"/>
              <a:chOff x="2410898" y="1944700"/>
              <a:chExt cx="1740875" cy="860730"/>
            </a:xfrm>
          </p:grpSpPr>
          <p:sp>
            <p:nvSpPr>
              <p:cNvPr id="45" name="Text Placeholder 4"/>
              <p:cNvSpPr txBox="1">
                <a:spLocks/>
              </p:cNvSpPr>
              <p:nvPr/>
            </p:nvSpPr>
            <p:spPr>
              <a:xfrm>
                <a:off x="2410898" y="1944700"/>
                <a:ext cx="1740875" cy="860730"/>
              </a:xfrm>
              <a:prstGeom prst="rect">
                <a:avLst/>
              </a:prstGeom>
              <a:solidFill>
                <a:srgbClr val="50BCBD"/>
              </a:solidFill>
            </p:spPr>
            <p:txBody>
              <a:bodyPr lIns="72000" tIns="28636" rIns="792000" bIns="28636" anchor="ctr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100" b="1" dirty="0">
                    <a:solidFill>
                      <a:srgbClr val="3D4146"/>
                    </a:solidFill>
                    <a:cs typeface="Arial" panose="020B0604020202020204" pitchFamily="34" charset="0"/>
                  </a:rPr>
                  <a:t>Sustainable Energy Management</a:t>
                </a: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3433585" y="1983200"/>
                <a:ext cx="633867" cy="768784"/>
                <a:chOff x="2962395" y="1065911"/>
                <a:chExt cx="633867" cy="768784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2962395" y="1075215"/>
                  <a:ext cx="626293" cy="7409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62395" y="1065911"/>
                  <a:ext cx="633867" cy="76878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" name="Group 71"/>
            <p:cNvGrpSpPr/>
            <p:nvPr/>
          </p:nvGrpSpPr>
          <p:grpSpPr>
            <a:xfrm>
              <a:off x="786944" y="5408118"/>
              <a:ext cx="1631016" cy="698503"/>
              <a:chOff x="258744" y="1944700"/>
              <a:chExt cx="1631016" cy="860730"/>
            </a:xfrm>
          </p:grpSpPr>
          <p:sp>
            <p:nvSpPr>
              <p:cNvPr id="48" name="Text Placeholder 4"/>
              <p:cNvSpPr txBox="1">
                <a:spLocks/>
              </p:cNvSpPr>
              <p:nvPr/>
            </p:nvSpPr>
            <p:spPr>
              <a:xfrm>
                <a:off x="258744" y="1944700"/>
                <a:ext cx="1631016" cy="860730"/>
              </a:xfrm>
              <a:prstGeom prst="rect">
                <a:avLst/>
              </a:prstGeom>
              <a:solidFill>
                <a:srgbClr val="DCA366"/>
              </a:solidFill>
            </p:spPr>
            <p:txBody>
              <a:bodyPr lIns="72000" tIns="28636" rIns="792000" bIns="28636" anchor="ctr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100" b="1" dirty="0">
                    <a:solidFill>
                      <a:srgbClr val="3D4146"/>
                    </a:solidFill>
                    <a:cs typeface="Arial" panose="020B0604020202020204" pitchFamily="34" charset="0"/>
                  </a:rPr>
                  <a:t>Technology Leadership</a:t>
                </a: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115777" y="1981970"/>
                <a:ext cx="664002" cy="771245"/>
                <a:chOff x="954115" y="1052203"/>
                <a:chExt cx="664002" cy="771245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965477" y="1059507"/>
                  <a:ext cx="641279" cy="7566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115" y="1052203"/>
                  <a:ext cx="664002" cy="77124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7" name="Group 86"/>
            <p:cNvGrpSpPr/>
            <p:nvPr/>
          </p:nvGrpSpPr>
          <p:grpSpPr>
            <a:xfrm>
              <a:off x="4369550" y="5408118"/>
              <a:ext cx="1607225" cy="698505"/>
              <a:chOff x="4369550" y="5408118"/>
              <a:chExt cx="1607225" cy="698505"/>
            </a:xfrm>
          </p:grpSpPr>
          <p:sp>
            <p:nvSpPr>
              <p:cNvPr id="49" name="Text Placeholder 13"/>
              <p:cNvSpPr txBox="1">
                <a:spLocks/>
              </p:cNvSpPr>
              <p:nvPr/>
            </p:nvSpPr>
            <p:spPr>
              <a:xfrm>
                <a:off x="4369550" y="5408118"/>
                <a:ext cx="1607225" cy="698505"/>
              </a:xfrm>
              <a:prstGeom prst="rect">
                <a:avLst/>
              </a:prstGeom>
              <a:solidFill>
                <a:srgbClr val="00405E"/>
              </a:solidFill>
            </p:spPr>
            <p:txBody>
              <a:bodyPr lIns="72000" tIns="28636" rIns="792000" bIns="28636" anchor="ctr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1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Ship Automation </a:t>
                </a:r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5677" y="5456490"/>
                <a:ext cx="608140" cy="591704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755651" y="5825054"/>
            <a:ext cx="10421196" cy="27257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defPPr>
              <a:defRPr lang="en-US"/>
            </a:defPPr>
            <a:lvl1pPr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252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504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1512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6pPr>
            <a:lvl7pPr marL="1764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7pPr>
            <a:lvl8pPr marL="2016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8pPr>
            <a:lvl9pPr marL="2268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GB" dirty="0"/>
              <a:t>We take an end to end holistic approach to naval ship design, technology, manufacture and delivery</a:t>
            </a:r>
          </a:p>
        </p:txBody>
      </p:sp>
      <p:sp>
        <p:nvSpPr>
          <p:cNvPr id="64" name="Title 7"/>
          <p:cNvSpPr txBox="1">
            <a:spLocks/>
          </p:cNvSpPr>
          <p:nvPr/>
        </p:nvSpPr>
        <p:spPr>
          <a:xfrm>
            <a:off x="6930140" y="716892"/>
            <a:ext cx="4246706" cy="675731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756000" tIns="0" rIns="0" bIns="0" rtlCol="0" anchor="ctr" anchorCtr="0">
            <a:noAutofit/>
          </a:bodyPr>
          <a:lstStyle>
            <a:lvl1pPr algn="l" defTabSz="9143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we operate</a:t>
            </a:r>
            <a:endParaRPr lang="en-GB" dirty="0"/>
          </a:p>
        </p:txBody>
      </p:sp>
      <p:sp>
        <p:nvSpPr>
          <p:cNvPr id="68" name="Left Brace 67"/>
          <p:cNvSpPr/>
          <p:nvPr/>
        </p:nvSpPr>
        <p:spPr>
          <a:xfrm rot="16200000" flipH="1" flipV="1">
            <a:off x="5845918" y="-332899"/>
            <a:ext cx="240659" cy="10421196"/>
          </a:xfrm>
          <a:prstGeom prst="leftBrace">
            <a:avLst>
              <a:gd name="adj1" fmla="val 41628"/>
              <a:gd name="adj2" fmla="val 51493"/>
            </a:avLst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e 53"/>
          <p:cNvSpPr/>
          <p:nvPr/>
        </p:nvSpPr>
        <p:spPr>
          <a:xfrm rot="5400000" flipH="1">
            <a:off x="5845919" y="-655017"/>
            <a:ext cx="240659" cy="10421196"/>
          </a:xfrm>
          <a:prstGeom prst="leftBrace">
            <a:avLst>
              <a:gd name="adj1" fmla="val 41628"/>
              <a:gd name="adj2" fmla="val 51493"/>
            </a:avLst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Arrow Connector 3"/>
          <p:cNvCxnSpPr>
            <a:stCxn id="15" idx="2"/>
            <a:endCxn id="21" idx="1"/>
          </p:cNvCxnSpPr>
          <p:nvPr/>
        </p:nvCxnSpPr>
        <p:spPr>
          <a:xfrm>
            <a:off x="1607811" y="1833574"/>
            <a:ext cx="4948666" cy="2377158"/>
          </a:xfrm>
          <a:prstGeom prst="straightConnector1">
            <a:avLst/>
          </a:prstGeom>
          <a:ln w="698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1" idx="3"/>
          </p:cNvCxnSpPr>
          <p:nvPr/>
        </p:nvCxnSpPr>
        <p:spPr>
          <a:xfrm flipV="1">
            <a:off x="9436210" y="2590800"/>
            <a:ext cx="1109870" cy="1619932"/>
          </a:xfrm>
          <a:prstGeom prst="straightConnector1">
            <a:avLst/>
          </a:prstGeom>
          <a:ln w="698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350" cy="7326313"/>
          </a:xfrm>
        </p:spPr>
      </p:pic>
      <p:grpSp>
        <p:nvGrpSpPr>
          <p:cNvPr id="46" name="Group 45"/>
          <p:cNvGrpSpPr/>
          <p:nvPr/>
        </p:nvGrpSpPr>
        <p:grpSpPr>
          <a:xfrm>
            <a:off x="246556" y="2615763"/>
            <a:ext cx="11705237" cy="3629395"/>
            <a:chOff x="258744" y="2936274"/>
            <a:chExt cx="11705237" cy="3629395"/>
          </a:xfrm>
        </p:grpSpPr>
        <p:grpSp>
          <p:nvGrpSpPr>
            <p:cNvPr id="9" name="Group 8"/>
            <p:cNvGrpSpPr/>
            <p:nvPr/>
          </p:nvGrpSpPr>
          <p:grpSpPr>
            <a:xfrm>
              <a:off x="258744" y="2936274"/>
              <a:ext cx="11705237" cy="703183"/>
              <a:chOff x="258744" y="3327724"/>
              <a:chExt cx="11705237" cy="409908"/>
            </a:xfrm>
          </p:grpSpPr>
          <p:sp>
            <p:nvSpPr>
              <p:cNvPr id="29" name="Text Placeholder 4"/>
              <p:cNvSpPr txBox="1">
                <a:spLocks/>
              </p:cNvSpPr>
              <p:nvPr/>
            </p:nvSpPr>
            <p:spPr>
              <a:xfrm>
                <a:off x="2242620" y="3328486"/>
                <a:ext cx="1893835" cy="409145"/>
              </a:xfrm>
              <a:prstGeom prst="rect">
                <a:avLst/>
              </a:prstGeom>
              <a:solidFill>
                <a:srgbClr val="50BCBD"/>
              </a:solidFill>
            </p:spPr>
            <p:txBody>
              <a:bodyPr lIns="28636" tIns="28636" rIns="28636" bIns="28636" anchor="ctr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600" b="1" dirty="0">
                    <a:solidFill>
                      <a:srgbClr val="3D4146"/>
                    </a:solidFill>
                    <a:latin typeface="+mj-lt"/>
                  </a:rPr>
                  <a:t>Sustainable Energy Management</a:t>
                </a:r>
              </a:p>
            </p:txBody>
          </p:sp>
          <p:sp>
            <p:nvSpPr>
              <p:cNvPr id="31" name="Text Placeholder 10"/>
              <p:cNvSpPr txBox="1">
                <a:spLocks/>
              </p:cNvSpPr>
              <p:nvPr/>
            </p:nvSpPr>
            <p:spPr>
              <a:xfrm>
                <a:off x="8188051" y="3328486"/>
                <a:ext cx="1873661" cy="409145"/>
              </a:xfrm>
              <a:prstGeom prst="rect">
                <a:avLst/>
              </a:prstGeom>
              <a:solidFill>
                <a:srgbClr val="007383"/>
              </a:solidFill>
            </p:spPr>
            <p:txBody>
              <a:bodyPr lIns="28636" tIns="28636" rIns="28636" bIns="28636" anchor="ctr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600" b="1" dirty="0">
                    <a:solidFill>
                      <a:schemeClr val="bg1"/>
                    </a:solidFill>
                    <a:latin typeface="+mj-lt"/>
                  </a:rPr>
                  <a:t>Digital Toolsets</a:t>
                </a:r>
              </a:p>
            </p:txBody>
          </p:sp>
          <p:sp>
            <p:nvSpPr>
              <p:cNvPr id="33" name="Text Placeholder 16"/>
              <p:cNvSpPr txBox="1">
                <a:spLocks/>
              </p:cNvSpPr>
              <p:nvPr/>
            </p:nvSpPr>
            <p:spPr>
              <a:xfrm>
                <a:off x="10151752" y="3328486"/>
                <a:ext cx="1812229" cy="409145"/>
              </a:xfrm>
              <a:prstGeom prst="rect">
                <a:avLst/>
              </a:prstGeom>
              <a:solidFill>
                <a:srgbClr val="FC4C02"/>
              </a:solidFill>
            </p:spPr>
            <p:txBody>
              <a:bodyPr lIns="28636" tIns="28636" rIns="28636" bIns="28636" anchor="ctr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727338">
                  <a:lnSpc>
                    <a:spcPct val="100000"/>
                  </a:lnSpc>
                  <a:buClrTx/>
                  <a:buNone/>
                  <a:defRPr/>
                </a:pPr>
                <a:r>
                  <a:rPr lang="en-GB" sz="1600" b="1" dirty="0">
                    <a:solidFill>
                      <a:schemeClr val="bg1"/>
                    </a:solidFill>
                    <a:latin typeface="+mj-lt"/>
                  </a:rPr>
                  <a:t>Manufacturing Technology</a:t>
                </a:r>
              </a:p>
            </p:txBody>
          </p:sp>
          <p:sp>
            <p:nvSpPr>
              <p:cNvPr id="34" name="Text Placeholder 4"/>
              <p:cNvSpPr txBox="1">
                <a:spLocks/>
              </p:cNvSpPr>
              <p:nvPr/>
            </p:nvSpPr>
            <p:spPr>
              <a:xfrm>
                <a:off x="258744" y="3328486"/>
                <a:ext cx="1893835" cy="409145"/>
              </a:xfrm>
              <a:prstGeom prst="rect">
                <a:avLst/>
              </a:prstGeom>
              <a:solidFill>
                <a:srgbClr val="DCA366"/>
              </a:solidFill>
            </p:spPr>
            <p:txBody>
              <a:bodyPr lIns="28636" tIns="28636" rIns="28636" bIns="28636" anchor="ctr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600" b="1" dirty="0">
                    <a:solidFill>
                      <a:srgbClr val="3D4146"/>
                    </a:solidFill>
                    <a:latin typeface="+mj-lt"/>
                  </a:rPr>
                  <a:t>Technology Leadership</a:t>
                </a:r>
              </a:p>
            </p:txBody>
          </p:sp>
          <p:sp>
            <p:nvSpPr>
              <p:cNvPr id="32" name="Text Placeholder 13"/>
              <p:cNvSpPr txBox="1">
                <a:spLocks/>
              </p:cNvSpPr>
              <p:nvPr/>
            </p:nvSpPr>
            <p:spPr>
              <a:xfrm>
                <a:off x="4258332" y="3328486"/>
                <a:ext cx="1895653" cy="409146"/>
              </a:xfrm>
              <a:prstGeom prst="rect">
                <a:avLst/>
              </a:prstGeom>
              <a:solidFill>
                <a:srgbClr val="00405E"/>
              </a:solidFill>
            </p:spPr>
            <p:txBody>
              <a:bodyPr lIns="28636" tIns="28636" rIns="28636" bIns="28636" anchor="ctr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600" b="1" dirty="0">
                    <a:solidFill>
                      <a:schemeClr val="bg1"/>
                    </a:solidFill>
                    <a:latin typeface="+mj-lt"/>
                  </a:rPr>
                  <a:t>Ship Automation </a:t>
                </a:r>
              </a:p>
            </p:txBody>
          </p:sp>
          <p:sp>
            <p:nvSpPr>
              <p:cNvPr id="30" name="Text Placeholder 7"/>
              <p:cNvSpPr txBox="1">
                <a:spLocks/>
              </p:cNvSpPr>
              <p:nvPr/>
            </p:nvSpPr>
            <p:spPr>
              <a:xfrm>
                <a:off x="6218429" y="3327724"/>
                <a:ext cx="1885828" cy="409146"/>
              </a:xfrm>
              <a:prstGeom prst="rect">
                <a:avLst/>
              </a:prstGeom>
              <a:solidFill>
                <a:srgbClr val="86C9E8"/>
              </a:solidFill>
            </p:spPr>
            <p:txBody>
              <a:bodyPr lIns="28636" tIns="28636" rIns="28636" bIns="28636" anchor="ctr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600" b="1" dirty="0">
                    <a:solidFill>
                      <a:srgbClr val="3D4146"/>
                    </a:solidFill>
                    <a:latin typeface="+mj-lt"/>
                  </a:rPr>
                  <a:t>Mission Modularity</a:t>
                </a:r>
                <a:endParaRPr lang="en-GB" sz="1400" b="1" dirty="0">
                  <a:solidFill>
                    <a:srgbClr val="3D4146"/>
                  </a:solidFill>
                  <a:latin typeface="+mj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58744" y="3736192"/>
              <a:ext cx="11705237" cy="1933712"/>
              <a:chOff x="258744" y="3800281"/>
              <a:chExt cx="11705237" cy="1268797"/>
            </a:xfrm>
          </p:grpSpPr>
          <p:sp>
            <p:nvSpPr>
              <p:cNvPr id="10" name="Text Placeholder 4"/>
              <p:cNvSpPr txBox="1">
                <a:spLocks/>
              </p:cNvSpPr>
              <p:nvPr/>
            </p:nvSpPr>
            <p:spPr>
              <a:xfrm>
                <a:off x="2235991" y="3800281"/>
                <a:ext cx="1905824" cy="12687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lIns="28636" tIns="28636" rIns="28636" bIns="28636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r>
                  <a:rPr lang="en-GB" sz="1400" dirty="0" smtClean="0">
                    <a:solidFill>
                      <a:srgbClr val="3D4146"/>
                    </a:solidFill>
                  </a:rPr>
                  <a:t>Minimise demand</a:t>
                </a:r>
              </a:p>
              <a:p>
                <a:pPr marL="179388" indent="-179388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r>
                  <a:rPr lang="en-GB" sz="1400" dirty="0" smtClean="0">
                    <a:solidFill>
                      <a:srgbClr val="3D4146"/>
                    </a:solidFill>
                  </a:rPr>
                  <a:t>Efficient generation</a:t>
                </a:r>
              </a:p>
              <a:p>
                <a:pPr marL="179388" indent="-179388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r>
                  <a:rPr lang="en-GB" sz="1400" dirty="0" smtClean="0">
                    <a:solidFill>
                      <a:srgbClr val="3D4146"/>
                    </a:solidFill>
                  </a:rPr>
                  <a:t>Optimise energy use</a:t>
                </a:r>
              </a:p>
            </p:txBody>
          </p:sp>
          <p:sp>
            <p:nvSpPr>
              <p:cNvPr id="13" name="Text Placeholder 10"/>
              <p:cNvSpPr txBox="1">
                <a:spLocks/>
              </p:cNvSpPr>
              <p:nvPr/>
            </p:nvSpPr>
            <p:spPr>
              <a:xfrm>
                <a:off x="8186234" y="3800281"/>
                <a:ext cx="1873661" cy="12687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lIns="28636" tIns="28636" rIns="28636" bIns="28636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r>
                  <a:rPr lang="en-GB" sz="1400" dirty="0" smtClean="0">
                    <a:solidFill>
                      <a:srgbClr val="3D4146"/>
                    </a:solidFill>
                  </a:rPr>
                  <a:t>Integrate digital landscape</a:t>
                </a:r>
              </a:p>
              <a:p>
                <a:pPr marL="179388" indent="-179388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r>
                  <a:rPr lang="en-GB" sz="1400" dirty="0" smtClean="0">
                    <a:solidFill>
                      <a:srgbClr val="3D4146"/>
                    </a:solidFill>
                  </a:rPr>
                  <a:t>Develop solutions for warship integration</a:t>
                </a:r>
              </a:p>
            </p:txBody>
          </p:sp>
          <p:sp>
            <p:nvSpPr>
              <p:cNvPr id="15" name="Text Placeholder 16"/>
              <p:cNvSpPr txBox="1">
                <a:spLocks/>
              </p:cNvSpPr>
              <p:nvPr/>
            </p:nvSpPr>
            <p:spPr>
              <a:xfrm>
                <a:off x="10151752" y="3800282"/>
                <a:ext cx="1812229" cy="12687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lIns="28636" tIns="28636" rIns="28636" bIns="28636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r>
                  <a:rPr lang="en-GB" sz="1400" dirty="0" smtClean="0">
                    <a:solidFill>
                      <a:srgbClr val="3D4146"/>
                    </a:solidFill>
                  </a:rPr>
                  <a:t>Manufacturing techniques</a:t>
                </a:r>
                <a:endParaRPr lang="en-GB" sz="1400" dirty="0">
                  <a:solidFill>
                    <a:srgbClr val="3D4146"/>
                  </a:solidFill>
                </a:endParaRPr>
              </a:p>
              <a:p>
                <a:pPr marL="179388" indent="-179388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r>
                  <a:rPr lang="en-GB" sz="1400" dirty="0" smtClean="0">
                    <a:solidFill>
                      <a:srgbClr val="3D4146"/>
                    </a:solidFill>
                  </a:rPr>
                  <a:t>Novel materials</a:t>
                </a:r>
              </a:p>
            </p:txBody>
          </p:sp>
          <p:sp>
            <p:nvSpPr>
              <p:cNvPr id="16" name="Text Placeholder 4"/>
              <p:cNvSpPr txBox="1">
                <a:spLocks/>
              </p:cNvSpPr>
              <p:nvPr/>
            </p:nvSpPr>
            <p:spPr>
              <a:xfrm>
                <a:off x="258744" y="3800281"/>
                <a:ext cx="1893835" cy="12687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lIns="28636" tIns="28636" rIns="28636" bIns="28636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r>
                  <a:rPr lang="en-GB" sz="1400" dirty="0" smtClean="0">
                    <a:solidFill>
                      <a:srgbClr val="3D4146"/>
                    </a:solidFill>
                  </a:rPr>
                  <a:t>Technology watch for future products</a:t>
                </a:r>
                <a:endParaRPr lang="en-GB" sz="1400" dirty="0">
                  <a:solidFill>
                    <a:srgbClr val="3D4146"/>
                  </a:solidFill>
                </a:endParaRPr>
              </a:p>
            </p:txBody>
          </p:sp>
          <p:sp>
            <p:nvSpPr>
              <p:cNvPr id="14" name="Text Placeholder 13"/>
              <p:cNvSpPr txBox="1">
                <a:spLocks/>
              </p:cNvSpPr>
              <p:nvPr/>
            </p:nvSpPr>
            <p:spPr>
              <a:xfrm>
                <a:off x="4258331" y="3800281"/>
                <a:ext cx="1895653" cy="12669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lIns="28636" tIns="28636" rIns="28636" bIns="28636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r>
                  <a:rPr lang="en-GB" sz="1400" dirty="0" smtClean="0">
                    <a:solidFill>
                      <a:srgbClr val="3D4146"/>
                    </a:solidFill>
                  </a:rPr>
                  <a:t>Enable </a:t>
                </a:r>
                <a:r>
                  <a:rPr lang="en-GB" sz="1400" dirty="0">
                    <a:solidFill>
                      <a:srgbClr val="3D4146"/>
                    </a:solidFill>
                  </a:rPr>
                  <a:t>lean crewing</a:t>
                </a:r>
              </a:p>
              <a:p>
                <a:pPr marL="179388" indent="-179388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r>
                  <a:rPr lang="en-GB" sz="1400" dirty="0" smtClean="0">
                    <a:solidFill>
                      <a:srgbClr val="3D4146"/>
                    </a:solidFill>
                  </a:rPr>
                  <a:t>Improve survivability</a:t>
                </a:r>
              </a:p>
            </p:txBody>
          </p:sp>
          <p:sp>
            <p:nvSpPr>
              <p:cNvPr id="11" name="Text Placeholder 7"/>
              <p:cNvSpPr txBox="1">
                <a:spLocks/>
              </p:cNvSpPr>
              <p:nvPr/>
            </p:nvSpPr>
            <p:spPr>
              <a:xfrm>
                <a:off x="6218429" y="3800281"/>
                <a:ext cx="1885828" cy="12687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lIns="28636" tIns="28636" rIns="28636" bIns="28636"/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r>
                  <a:rPr lang="en-GB" sz="1400" dirty="0" smtClean="0">
                    <a:solidFill>
                      <a:srgbClr val="3D4146"/>
                    </a:solidFill>
                  </a:rPr>
                  <a:t>Optimised integration (physical and info)</a:t>
                </a:r>
              </a:p>
              <a:p>
                <a:pPr marL="179388" indent="-179388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r>
                  <a:rPr lang="en-GB" sz="1400" dirty="0" smtClean="0">
                    <a:solidFill>
                      <a:srgbClr val="3D4146"/>
                    </a:solidFill>
                  </a:rPr>
                  <a:t>Pan-Lines of Development</a:t>
                </a:r>
                <a:endParaRPr lang="en-GB" sz="1400" dirty="0">
                  <a:solidFill>
                    <a:srgbClr val="3D4146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58744" y="5672966"/>
              <a:ext cx="11705237" cy="892703"/>
              <a:chOff x="411144" y="3952677"/>
              <a:chExt cx="11705237" cy="395505"/>
            </a:xfrm>
          </p:grpSpPr>
          <p:sp>
            <p:nvSpPr>
              <p:cNvPr id="37" name="Text Placeholder 4"/>
              <p:cNvSpPr txBox="1">
                <a:spLocks/>
              </p:cNvSpPr>
              <p:nvPr/>
            </p:nvSpPr>
            <p:spPr>
              <a:xfrm>
                <a:off x="2388391" y="3952680"/>
                <a:ext cx="1905824" cy="3955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lIns="28636" tIns="28636" rIns="28636" bIns="28636">
                <a:noAutofit/>
              </a:bodyPr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None/>
                </a:pPr>
                <a:r>
                  <a:rPr lang="en-GB" sz="1400" b="1" dirty="0" smtClean="0">
                    <a:solidFill>
                      <a:srgbClr val="3D4146"/>
                    </a:solidFill>
                  </a:rPr>
                  <a:t>Pathway </a:t>
                </a:r>
                <a:r>
                  <a:rPr lang="en-GB" sz="1400" b="1" dirty="0">
                    <a:solidFill>
                      <a:srgbClr val="3D4146"/>
                    </a:solidFill>
                  </a:rPr>
                  <a:t>to Green energy</a:t>
                </a:r>
              </a:p>
              <a:p>
                <a:pPr algn="ctr">
                  <a:buFont typeface="Calibri Light" panose="020F0302020204030204" pitchFamily="34" charset="0"/>
                  <a:buChar char="•"/>
                </a:pPr>
                <a:endParaRPr lang="en-GB" sz="1400" b="1" dirty="0">
                  <a:solidFill>
                    <a:srgbClr val="3D4146"/>
                  </a:solidFill>
                </a:endParaRPr>
              </a:p>
            </p:txBody>
          </p:sp>
          <p:sp>
            <p:nvSpPr>
              <p:cNvPr id="39" name="Text Placeholder 10"/>
              <p:cNvSpPr txBox="1">
                <a:spLocks/>
              </p:cNvSpPr>
              <p:nvPr/>
            </p:nvSpPr>
            <p:spPr>
              <a:xfrm>
                <a:off x="8338634" y="3952677"/>
                <a:ext cx="1873661" cy="3955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lIns="28636" tIns="28636" rIns="28636" bIns="28636">
                <a:noAutofit/>
              </a:bodyPr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None/>
                </a:pPr>
                <a:r>
                  <a:rPr lang="en-GB" sz="1400" b="1" dirty="0" smtClean="0">
                    <a:solidFill>
                      <a:srgbClr val="3D4146"/>
                    </a:solidFill>
                  </a:rPr>
                  <a:t>Pathway </a:t>
                </a:r>
                <a:r>
                  <a:rPr lang="en-GB" sz="1400" b="1" dirty="0">
                    <a:solidFill>
                      <a:srgbClr val="3D4146"/>
                    </a:solidFill>
                  </a:rPr>
                  <a:t>to </a:t>
                </a:r>
                <a:r>
                  <a:rPr lang="en-GB" sz="1400" b="1" dirty="0" smtClean="0">
                    <a:solidFill>
                      <a:srgbClr val="3D4146"/>
                    </a:solidFill>
                  </a:rPr>
                  <a:t>accelerated ship design</a:t>
                </a:r>
                <a:r>
                  <a:rPr lang="en-GB" sz="1400" b="1" dirty="0">
                    <a:solidFill>
                      <a:srgbClr val="3D4146"/>
                    </a:solidFill>
                  </a:rPr>
                  <a:t>, build and </a:t>
                </a:r>
                <a:r>
                  <a:rPr lang="en-GB" sz="1400" b="1" dirty="0" smtClean="0">
                    <a:solidFill>
                      <a:srgbClr val="3D4146"/>
                    </a:solidFill>
                  </a:rPr>
                  <a:t>acceptance</a:t>
                </a:r>
                <a:endParaRPr lang="en-GB" sz="1400" b="1" dirty="0">
                  <a:solidFill>
                    <a:srgbClr val="3D4146"/>
                  </a:solidFill>
                </a:endParaRPr>
              </a:p>
              <a:p>
                <a:pPr marL="85907" indent="-85907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Font typeface="Calibri Light" panose="020F0302020204030204" pitchFamily="34" charset="0"/>
                  <a:buChar char="•"/>
                </a:pPr>
                <a:endParaRPr lang="en-GB" sz="1400" b="1" dirty="0">
                  <a:solidFill>
                    <a:srgbClr val="3D4146"/>
                  </a:solidFill>
                </a:endParaRPr>
              </a:p>
            </p:txBody>
          </p:sp>
          <p:sp>
            <p:nvSpPr>
              <p:cNvPr id="41" name="Text Placeholder 16"/>
              <p:cNvSpPr txBox="1">
                <a:spLocks/>
              </p:cNvSpPr>
              <p:nvPr/>
            </p:nvSpPr>
            <p:spPr>
              <a:xfrm>
                <a:off x="10304152" y="3952679"/>
                <a:ext cx="1812229" cy="3955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lIns="28636" tIns="28636" rIns="28636" bIns="28636">
                <a:noAutofit/>
              </a:bodyPr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None/>
                </a:pPr>
                <a:r>
                  <a:rPr lang="en-GB" sz="1400" b="1" dirty="0" smtClean="0">
                    <a:solidFill>
                      <a:srgbClr val="3D4146"/>
                    </a:solidFill>
                  </a:rPr>
                  <a:t>Pathway </a:t>
                </a:r>
                <a:r>
                  <a:rPr lang="en-GB" sz="1400" b="1" dirty="0">
                    <a:solidFill>
                      <a:srgbClr val="3D4146"/>
                    </a:solidFill>
                  </a:rPr>
                  <a:t>to increased </a:t>
                </a:r>
                <a:r>
                  <a:rPr lang="en-GB" sz="1400" b="1" dirty="0" smtClean="0">
                    <a:solidFill>
                      <a:srgbClr val="3D4146"/>
                    </a:solidFill>
                  </a:rPr>
                  <a:t>competitiveness</a:t>
                </a:r>
                <a:endParaRPr lang="en-GB" sz="1400" b="1" dirty="0">
                  <a:solidFill>
                    <a:srgbClr val="3D4146"/>
                  </a:solidFill>
                </a:endParaRPr>
              </a:p>
            </p:txBody>
          </p:sp>
          <p:sp>
            <p:nvSpPr>
              <p:cNvPr id="42" name="Text Placeholder 4"/>
              <p:cNvSpPr txBox="1">
                <a:spLocks/>
              </p:cNvSpPr>
              <p:nvPr/>
            </p:nvSpPr>
            <p:spPr>
              <a:xfrm>
                <a:off x="411144" y="3952680"/>
                <a:ext cx="1893835" cy="3955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lIns="28636" tIns="28636" rIns="28636" bIns="28636">
                <a:noAutofit/>
              </a:bodyPr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None/>
                </a:pPr>
                <a:r>
                  <a:rPr lang="en-GB" sz="1400" b="1" dirty="0" smtClean="0">
                    <a:solidFill>
                      <a:srgbClr val="3D4146"/>
                    </a:solidFill>
                  </a:rPr>
                  <a:t>Pathway </a:t>
                </a:r>
                <a:r>
                  <a:rPr lang="en-GB" sz="1400" b="1" dirty="0">
                    <a:solidFill>
                      <a:srgbClr val="3D4146"/>
                    </a:solidFill>
                  </a:rPr>
                  <a:t>to future naval ship design and </a:t>
                </a:r>
                <a:r>
                  <a:rPr lang="en-GB" sz="1400" b="1" dirty="0" smtClean="0">
                    <a:solidFill>
                      <a:srgbClr val="3D4146"/>
                    </a:solidFill>
                  </a:rPr>
                  <a:t>build</a:t>
                </a:r>
                <a:endParaRPr lang="en-GB" sz="1400" b="1" dirty="0">
                  <a:solidFill>
                    <a:srgbClr val="3D4146"/>
                  </a:solidFill>
                </a:endParaRPr>
              </a:p>
            </p:txBody>
          </p:sp>
          <p:sp>
            <p:nvSpPr>
              <p:cNvPr id="43" name="Text Placeholder 13"/>
              <p:cNvSpPr txBox="1">
                <a:spLocks/>
              </p:cNvSpPr>
              <p:nvPr/>
            </p:nvSpPr>
            <p:spPr>
              <a:xfrm>
                <a:off x="4410731" y="3952681"/>
                <a:ext cx="1895653" cy="3955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lIns="28636" tIns="28636" rIns="28636" bIns="28636">
                <a:noAutofit/>
              </a:bodyPr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None/>
                </a:pPr>
                <a:r>
                  <a:rPr lang="en-GB" sz="1400" b="1" dirty="0" smtClean="0">
                    <a:solidFill>
                      <a:srgbClr val="3D4146"/>
                    </a:solidFill>
                  </a:rPr>
                  <a:t>Pathway to autonomous shipping</a:t>
                </a:r>
                <a:endParaRPr lang="en-GB" sz="1400" b="1" dirty="0">
                  <a:solidFill>
                    <a:srgbClr val="3D4146"/>
                  </a:solidFill>
                </a:endParaRPr>
              </a:p>
            </p:txBody>
          </p:sp>
          <p:sp>
            <p:nvSpPr>
              <p:cNvPr id="44" name="Text Placeholder 7"/>
              <p:cNvSpPr txBox="1">
                <a:spLocks/>
              </p:cNvSpPr>
              <p:nvPr/>
            </p:nvSpPr>
            <p:spPr>
              <a:xfrm>
                <a:off x="6370829" y="3952678"/>
                <a:ext cx="1885828" cy="3955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lIns="28636" tIns="28636" rIns="28636" bIns="28636">
                <a:noAutofit/>
              </a:bodyPr>
              <a:lstStyle>
                <a:lvl1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1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1994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03987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55981" indent="-251994" algn="l" defTabSz="914325" rtl="0" eaLnBrk="1" latinLnBrk="0" hangingPunct="1">
                  <a:lnSpc>
                    <a:spcPct val="98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239"/>
                  </a:spcBef>
                  <a:buClr>
                    <a:srgbClr val="3D4146"/>
                  </a:buClr>
                  <a:buNone/>
                </a:pPr>
                <a:r>
                  <a:rPr lang="en-GB" sz="1400" b="1" dirty="0" smtClean="0">
                    <a:solidFill>
                      <a:srgbClr val="3D4146"/>
                    </a:solidFill>
                  </a:rPr>
                  <a:t>Pathway </a:t>
                </a:r>
                <a:r>
                  <a:rPr lang="en-GB" sz="1400" b="1" dirty="0">
                    <a:solidFill>
                      <a:srgbClr val="3D4146"/>
                    </a:solidFill>
                  </a:rPr>
                  <a:t>to </a:t>
                </a:r>
                <a:r>
                  <a:rPr lang="en-GB" sz="1400" b="1" dirty="0" smtClean="0">
                    <a:solidFill>
                      <a:srgbClr val="3D4146"/>
                    </a:solidFill>
                  </a:rPr>
                  <a:t>agile capabilities</a:t>
                </a:r>
                <a:endParaRPr lang="en-GB" sz="1400" b="1" dirty="0">
                  <a:solidFill>
                    <a:srgbClr val="3D4146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494" y="4653629"/>
              <a:ext cx="878387" cy="86176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498" y="4634775"/>
              <a:ext cx="836823" cy="85899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1352" y="4653629"/>
              <a:ext cx="832003" cy="8604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0588" y="4653629"/>
              <a:ext cx="845135" cy="8756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47916" y="4653629"/>
              <a:ext cx="828510" cy="84236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9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8709" y="4644611"/>
              <a:ext cx="863862" cy="860400"/>
            </a:xfrm>
            <a:prstGeom prst="rect">
              <a:avLst/>
            </a:prstGeom>
          </p:spPr>
        </p:pic>
      </p:grpSp>
      <p:sp>
        <p:nvSpPr>
          <p:cNvPr id="49" name="Title 23"/>
          <p:cNvSpPr>
            <a:spLocks noGrp="1"/>
          </p:cNvSpPr>
          <p:nvPr>
            <p:ph type="title"/>
          </p:nvPr>
        </p:nvSpPr>
        <p:spPr>
          <a:xfrm>
            <a:off x="0" y="719137"/>
            <a:ext cx="6972300" cy="673065"/>
          </a:xfrm>
        </p:spPr>
        <p:txBody>
          <a:bodyPr/>
          <a:lstStyle/>
          <a:p>
            <a:r>
              <a:rPr lang="en-GB" dirty="0" smtClean="0"/>
              <a:t>Platform Research and Technology Themes</a:t>
            </a:r>
            <a:endParaRPr lang="en-GB" dirty="0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246556" y="6376871"/>
            <a:ext cx="11693032" cy="27257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defPPr>
              <a:defRPr lang="en-US"/>
            </a:defPPr>
            <a:lvl1pPr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252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504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1512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6pPr>
            <a:lvl7pPr marL="1764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7pPr>
            <a:lvl8pPr marL="2016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8pPr>
            <a:lvl9pPr marL="2268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GB" dirty="0"/>
              <a:t>Our platform research and technology is mapped to evolving Customer priorities</a:t>
            </a:r>
          </a:p>
        </p:txBody>
      </p:sp>
    </p:spTree>
    <p:extLst>
      <p:ext uri="{BB962C8B-B14F-4D97-AF65-F5344CB8AC3E}">
        <p14:creationId xmlns:p14="http://schemas.microsoft.com/office/powerpoint/2010/main" val="24533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 txBox="1">
            <a:spLocks/>
          </p:cNvSpPr>
          <p:nvPr/>
        </p:nvSpPr>
        <p:spPr>
          <a:xfrm>
            <a:off x="0" y="1066800"/>
            <a:ext cx="12193200" cy="50352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755650" y="4581696"/>
            <a:ext cx="2185188" cy="1066819"/>
          </a:xfrm>
          <a:prstGeom prst="ellipse">
            <a:avLst/>
          </a:prstGeom>
          <a:solidFill>
            <a:srgbClr val="E8C7A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endParaRPr lang="en-GB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687929" y="4581696"/>
            <a:ext cx="2185188" cy="1066820"/>
          </a:xfrm>
          <a:prstGeom prst="ellipse">
            <a:avLst/>
          </a:prstGeom>
          <a:solidFill>
            <a:srgbClr val="E8C7A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endParaRPr lang="en-GB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685695" y="4634438"/>
            <a:ext cx="1252909" cy="961333"/>
          </a:xfrm>
          <a:custGeom>
            <a:avLst/>
            <a:gdLst>
              <a:gd name="connsiteX0" fmla="*/ 626455 w 1252909"/>
              <a:gd name="connsiteY0" fmla="*/ 0 h 961333"/>
              <a:gd name="connsiteX1" fmla="*/ 771195 w 1252909"/>
              <a:gd name="connsiteY1" fmla="*/ 38354 h 961333"/>
              <a:gd name="connsiteX2" fmla="*/ 1252909 w 1252909"/>
              <a:gd name="connsiteY2" fmla="*/ 480666 h 961333"/>
              <a:gd name="connsiteX3" fmla="*/ 771195 w 1252909"/>
              <a:gd name="connsiteY3" fmla="*/ 922978 h 961333"/>
              <a:gd name="connsiteX4" fmla="*/ 626455 w 1252909"/>
              <a:gd name="connsiteY4" fmla="*/ 961333 h 961333"/>
              <a:gd name="connsiteX5" fmla="*/ 481714 w 1252909"/>
              <a:gd name="connsiteY5" fmla="*/ 922978 h 961333"/>
              <a:gd name="connsiteX6" fmla="*/ 0 w 1252909"/>
              <a:gd name="connsiteY6" fmla="*/ 480666 h 961333"/>
              <a:gd name="connsiteX7" fmla="*/ 481714 w 1252909"/>
              <a:gd name="connsiteY7" fmla="*/ 38354 h 96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909" h="961333">
                <a:moveTo>
                  <a:pt x="626455" y="0"/>
                </a:moveTo>
                <a:lnTo>
                  <a:pt x="771195" y="38354"/>
                </a:lnTo>
                <a:cubicBezTo>
                  <a:pt x="1061827" y="134212"/>
                  <a:pt x="1252909" y="296545"/>
                  <a:pt x="1252909" y="480666"/>
                </a:cubicBezTo>
                <a:cubicBezTo>
                  <a:pt x="1252909" y="664787"/>
                  <a:pt x="1061827" y="827120"/>
                  <a:pt x="771195" y="922978"/>
                </a:cubicBezTo>
                <a:lnTo>
                  <a:pt x="626455" y="961333"/>
                </a:lnTo>
                <a:lnTo>
                  <a:pt x="481714" y="922978"/>
                </a:lnTo>
                <a:cubicBezTo>
                  <a:pt x="191083" y="827120"/>
                  <a:pt x="0" y="664787"/>
                  <a:pt x="0" y="480666"/>
                </a:cubicBezTo>
                <a:cubicBezTo>
                  <a:pt x="0" y="296545"/>
                  <a:pt x="191083" y="134212"/>
                  <a:pt x="481714" y="38354"/>
                </a:cubicBezTo>
                <a:close/>
              </a:path>
            </a:pathLst>
          </a:custGeom>
          <a:solidFill>
            <a:srgbClr val="E8C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noAutofit/>
          </a:bodyPr>
          <a:lstStyle/>
          <a:p>
            <a:endParaRPr lang="en-GB" sz="16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8676" y="4884998"/>
            <a:ext cx="10185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i="1" dirty="0" smtClean="0">
                <a:cs typeface="Arial" panose="020B0604020202020204" pitchFamily="34" charset="0"/>
              </a:rPr>
              <a:t>Modular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719138"/>
            <a:ext cx="4197425" cy="673065"/>
          </a:xfrm>
        </p:spPr>
        <p:txBody>
          <a:bodyPr/>
          <a:lstStyle/>
          <a:p>
            <a:r>
              <a:rPr lang="en-GB" dirty="0" smtClean="0"/>
              <a:t>Mission Modularity</a:t>
            </a:r>
            <a:endParaRPr lang="en-GB" i="1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647576" y="1503909"/>
            <a:ext cx="4793040" cy="4216502"/>
            <a:chOff x="4530014" y="2030354"/>
            <a:chExt cx="3619713" cy="3184310"/>
          </a:xfrm>
        </p:grpSpPr>
        <p:grpSp>
          <p:nvGrpSpPr>
            <p:cNvPr id="6" name="Group 5"/>
            <p:cNvGrpSpPr/>
            <p:nvPr/>
          </p:nvGrpSpPr>
          <p:grpSpPr>
            <a:xfrm>
              <a:off x="4882660" y="2050232"/>
              <a:ext cx="2949814" cy="3164432"/>
              <a:chOff x="4627706" y="1932582"/>
              <a:chExt cx="2949814" cy="3164432"/>
            </a:xfrm>
          </p:grpSpPr>
          <p:sp>
            <p:nvSpPr>
              <p:cNvPr id="3" name="Isosceles Triangle 2"/>
              <p:cNvSpPr/>
              <p:nvPr/>
            </p:nvSpPr>
            <p:spPr>
              <a:xfrm rot="17987888">
                <a:off x="5857243" y="3120232"/>
                <a:ext cx="1835166" cy="1587419"/>
              </a:xfrm>
              <a:prstGeom prst="triangle">
                <a:avLst/>
              </a:prstGeom>
              <a:gradFill>
                <a:gsLst>
                  <a:gs pos="40000">
                    <a:schemeClr val="bg1"/>
                  </a:gs>
                  <a:gs pos="100000">
                    <a:srgbClr val="E8C7AA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cs typeface="Calibri" panose="020F0502020204030204" pitchFamily="34" charset="0"/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3591117">
                <a:off x="4506210" y="3109562"/>
                <a:ext cx="1835166" cy="1587419"/>
              </a:xfrm>
              <a:prstGeom prst="triangle">
                <a:avLst/>
              </a:prstGeom>
              <a:gradFill>
                <a:gsLst>
                  <a:gs pos="40000">
                    <a:schemeClr val="bg1"/>
                  </a:gs>
                  <a:gs pos="100000">
                    <a:srgbClr val="FBBC3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cs typeface="Calibri" panose="020F0502020204030204" pitchFamily="34" charset="0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0800000">
                <a:off x="5188065" y="1932582"/>
                <a:ext cx="1835166" cy="1587419"/>
              </a:xfrm>
              <a:prstGeom prst="triangle">
                <a:avLst/>
              </a:prstGeom>
              <a:gradFill>
                <a:gsLst>
                  <a:gs pos="40000">
                    <a:schemeClr val="bg1"/>
                  </a:gs>
                  <a:gs pos="100000">
                    <a:srgbClr val="86C9E8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cs typeface="Calibri" panose="020F0502020204030204" pitchFamily="34" charset="0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5186378" y="3509595"/>
                <a:ext cx="1835166" cy="1587419"/>
              </a:xfrm>
              <a:prstGeom prst="triangle">
                <a:avLst/>
              </a:prstGeom>
              <a:gradFill>
                <a:gsLst>
                  <a:gs pos="40000">
                    <a:schemeClr val="bg1"/>
                  </a:gs>
                  <a:gs pos="100000">
                    <a:srgbClr val="A7A2A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cs typeface="Calibri" panose="020F0502020204030204" pitchFamily="34" charset="0"/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7201659">
                <a:off x="4503833" y="2325196"/>
                <a:ext cx="1835166" cy="1587419"/>
              </a:xfrm>
              <a:prstGeom prst="triangle">
                <a:avLst/>
              </a:prstGeom>
              <a:gradFill>
                <a:gsLst>
                  <a:gs pos="40000">
                    <a:schemeClr val="bg1"/>
                  </a:gs>
                  <a:gs pos="100000">
                    <a:srgbClr val="A6A5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cs typeface="Calibri" panose="020F0502020204030204" pitchFamily="34" charset="0"/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4390196">
                <a:off x="5866228" y="2331040"/>
                <a:ext cx="1835166" cy="1587419"/>
              </a:xfrm>
              <a:prstGeom prst="triangle">
                <a:avLst/>
              </a:prstGeom>
              <a:gradFill>
                <a:gsLst>
                  <a:gs pos="40000">
                    <a:schemeClr val="bg1"/>
                  </a:gs>
                  <a:gs pos="100000">
                    <a:srgbClr val="50BCB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8022993">
              <a:off x="6691971" y="4200736"/>
              <a:ext cx="1717563" cy="255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200" b="1" dirty="0" smtClean="0">
                  <a:cs typeface="Calibri" panose="020F0502020204030204" pitchFamily="34" charset="0"/>
                </a:rPr>
                <a:t>INTERFACES</a:t>
              </a:r>
              <a:endParaRPr lang="en-GB" sz="2200" b="1" dirty="0"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08768" y="2111546"/>
              <a:ext cx="1500691" cy="255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200" b="1" dirty="0" smtClean="0">
                  <a:cs typeface="Calibri" panose="020F0502020204030204" pitchFamily="34" charset="0"/>
                </a:rPr>
                <a:t>ARRANGEMENT</a:t>
              </a:r>
              <a:endParaRPr lang="en-GB" sz="2200" b="1" dirty="0"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08768" y="4947116"/>
              <a:ext cx="1500691" cy="255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200" b="1" dirty="0" smtClean="0">
                  <a:cs typeface="Calibri" panose="020F0502020204030204" pitchFamily="34" charset="0"/>
                </a:rPr>
                <a:t>SECURITY</a:t>
              </a:r>
              <a:endParaRPr lang="en-GB" sz="2200" b="1" dirty="0"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8022993">
              <a:off x="4243287" y="2806392"/>
              <a:ext cx="1764366" cy="255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200" b="1" dirty="0" smtClean="0">
                  <a:cs typeface="Calibri" panose="020F0502020204030204" pitchFamily="34" charset="0"/>
                </a:rPr>
                <a:t>LOGISTICS</a:t>
              </a:r>
              <a:endParaRPr lang="en-GB" sz="2200" b="1" dirty="0"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3615886">
              <a:off x="6673026" y="2827094"/>
              <a:ext cx="1849157" cy="255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200" b="1" dirty="0" smtClean="0">
                  <a:cs typeface="Calibri" panose="020F0502020204030204" pitchFamily="34" charset="0"/>
                </a:rPr>
                <a:t>TRANSVERSALS</a:t>
              </a:r>
              <a:endParaRPr lang="en-GB" sz="2200" b="1" dirty="0">
                <a:cs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3615886">
              <a:off x="4724798" y="4239018"/>
              <a:ext cx="922020" cy="255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200" b="1" dirty="0" smtClean="0">
                  <a:cs typeface="Calibri" panose="020F0502020204030204" pitchFamily="34" charset="0"/>
                </a:rPr>
                <a:t>SAFETY</a:t>
              </a:r>
              <a:endParaRPr lang="en-GB" sz="2200" b="1" dirty="0"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30014" y="3387937"/>
              <a:ext cx="3619713" cy="5235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400" b="1" dirty="0" smtClean="0">
                  <a:cs typeface="Calibri" panose="020F0502020204030204" pitchFamily="34" charset="0"/>
                </a:rPr>
                <a:t>MISSION</a:t>
              </a:r>
            </a:p>
            <a:p>
              <a:pPr algn="ctr"/>
              <a:r>
                <a:rPr lang="en-GB" sz="2400" b="1" dirty="0" smtClean="0">
                  <a:cs typeface="Calibri" panose="020F0502020204030204" pitchFamily="34" charset="0"/>
                </a:rPr>
                <a:t>MODULARITY</a:t>
              </a:r>
              <a:endParaRPr lang="en-GB" sz="2400" b="1" dirty="0">
                <a:cs typeface="Calibri" panose="020F050202020403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616" y="4190556"/>
            <a:ext cx="2607972" cy="153994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4752" y="1517906"/>
            <a:ext cx="2624836" cy="182114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576" y="1524790"/>
            <a:ext cx="2633936" cy="1828386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8609894" y="912310"/>
            <a:ext cx="2792227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100" dirty="0" smtClean="0">
                <a:solidFill>
                  <a:srgbClr val="FC4C02"/>
                </a:solidFill>
              </a:rPr>
              <a:t>Notes: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C4C02"/>
                </a:solidFill>
              </a:rPr>
              <a:t>Can we tidy up? Put in our colour pallet etc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3015" y="5829431"/>
            <a:ext cx="11186573" cy="27257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defPPr>
              <a:defRPr lang="en-US"/>
            </a:defPPr>
            <a:lvl1pPr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252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504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1512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6pPr>
            <a:lvl7pPr marL="1764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7pPr>
            <a:lvl8pPr marL="2016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8pPr>
            <a:lvl9pPr marL="2268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GB" dirty="0"/>
              <a:t>Technology example : successful implementation of mission modularity requires pan-defence approach </a:t>
            </a:r>
          </a:p>
        </p:txBody>
      </p:sp>
      <p:sp>
        <p:nvSpPr>
          <p:cNvPr id="43" name="Title 7"/>
          <p:cNvSpPr txBox="1">
            <a:spLocks/>
          </p:cNvSpPr>
          <p:nvPr/>
        </p:nvSpPr>
        <p:spPr>
          <a:xfrm>
            <a:off x="4197425" y="716892"/>
            <a:ext cx="6979421" cy="675731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756000" tIns="0" rIns="0" bIns="0" rtlCol="0" anchor="ctr" anchorCtr="0">
            <a:noAutofit/>
          </a:bodyPr>
          <a:lstStyle>
            <a:lvl1pPr algn="l" defTabSz="9143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innovative designs increase versatility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8366" y="4884998"/>
            <a:ext cx="6425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>
                <a:cs typeface="Arial" panose="020B0604020202020204" pitchFamily="34" charset="0"/>
              </a:rPr>
              <a:t>Safe to</a:t>
            </a:r>
          </a:p>
          <a:p>
            <a:pPr algn="ctr"/>
            <a:r>
              <a:rPr lang="en-GB" sz="1400" b="1" dirty="0">
                <a:cs typeface="Arial" panose="020B0604020202020204" pitchFamily="34" charset="0"/>
              </a:rPr>
              <a:t>Operate</a:t>
            </a:r>
            <a:endParaRPr lang="en-GB" sz="1600" b="1" dirty="0"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43075" y="4884998"/>
            <a:ext cx="7560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>
                <a:cs typeface="Arial" panose="020B0604020202020204" pitchFamily="34" charset="0"/>
              </a:rPr>
              <a:t>Operated</a:t>
            </a:r>
          </a:p>
          <a:p>
            <a:pPr algn="ctr"/>
            <a:r>
              <a:rPr lang="en-GB" sz="1400" b="1" dirty="0">
                <a:cs typeface="Arial" panose="020B0604020202020204" pitchFamily="34" charset="0"/>
              </a:rPr>
              <a:t>Safely</a:t>
            </a:r>
          </a:p>
        </p:txBody>
      </p:sp>
    </p:spTree>
    <p:extLst>
      <p:ext uri="{BB962C8B-B14F-4D97-AF65-F5344CB8AC3E}">
        <p14:creationId xmlns:p14="http://schemas.microsoft.com/office/powerpoint/2010/main" val="28381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 txBox="1">
            <a:spLocks/>
          </p:cNvSpPr>
          <p:nvPr/>
        </p:nvSpPr>
        <p:spPr>
          <a:xfrm>
            <a:off x="0" y="1066800"/>
            <a:ext cx="12193200" cy="50352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A17A85-74DE-4EBE-84E0-96A2D2F2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1016"/>
            <a:ext cx="5024919" cy="1462248"/>
          </a:xfrm>
        </p:spPr>
        <p:txBody>
          <a:bodyPr lIns="756000"/>
          <a:lstStyle/>
          <a:p>
            <a:pPr>
              <a:lnSpc>
                <a:spcPct val="100000"/>
              </a:lnSpc>
            </a:pPr>
            <a:r>
              <a:rPr lang="en-GB" sz="2400" dirty="0" smtClean="0">
                <a:cs typeface="Calibri" panose="020F0502020204030204" pitchFamily="34" charset="0"/>
              </a:rPr>
              <a:t>Sustainable Energy Management</a:t>
            </a:r>
            <a:br>
              <a:rPr lang="en-GB" sz="2400" dirty="0" smtClean="0">
                <a:cs typeface="Calibri" panose="020F0502020204030204" pitchFamily="34" charset="0"/>
              </a:rPr>
            </a:br>
            <a:r>
              <a:rPr lang="en-GB" sz="2400" i="1" dirty="0">
                <a:cs typeface="Calibri" panose="020F0502020204030204" pitchFamily="34" charset="0"/>
              </a:rPr>
              <a:t>How innovative designs increase fuel efficiency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78349" y="772485"/>
            <a:ext cx="2367320" cy="722233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327094" y="1516683"/>
            <a:ext cx="32329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383"/>
                </a:solidFill>
                <a:cs typeface="Calibri" panose="020F0502020204030204" pitchFamily="34" charset="0"/>
              </a:rPr>
              <a:t>Example modern ferry </a:t>
            </a:r>
          </a:p>
          <a:p>
            <a:pPr algn="ctr"/>
            <a:r>
              <a:rPr lang="en-GB" b="1" dirty="0" smtClean="0">
                <a:solidFill>
                  <a:srgbClr val="007383"/>
                </a:solidFill>
                <a:cs typeface="Calibri" panose="020F0502020204030204" pitchFamily="34" charset="0"/>
              </a:rPr>
              <a:t>“Full Electric Power &amp; Propulsion”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25652" y="1546363"/>
            <a:ext cx="32989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383"/>
                </a:solidFill>
                <a:cs typeface="Calibri" panose="020F0502020204030204" pitchFamily="34" charset="0"/>
              </a:rPr>
              <a:t>Type 26 GCS Hybrid “Gas </a:t>
            </a:r>
            <a:r>
              <a:rPr lang="en-GB" b="1" dirty="0">
                <a:solidFill>
                  <a:srgbClr val="007383"/>
                </a:solidFill>
                <a:cs typeface="Calibri" panose="020F0502020204030204" pitchFamily="34" charset="0"/>
              </a:rPr>
              <a:t>Turbine </a:t>
            </a:r>
            <a:r>
              <a:rPr lang="en-GB" b="1" dirty="0" smtClean="0">
                <a:solidFill>
                  <a:srgbClr val="007383"/>
                </a:solidFill>
                <a:cs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007383"/>
                </a:solidFill>
                <a:cs typeface="Calibri" panose="020F0502020204030204" pitchFamily="34" charset="0"/>
              </a:rPr>
            </a:br>
            <a:r>
              <a:rPr lang="en-GB" b="1" dirty="0" smtClean="0">
                <a:solidFill>
                  <a:srgbClr val="007383"/>
                </a:solidFill>
                <a:cs typeface="Calibri" panose="020F0502020204030204" pitchFamily="34" charset="0"/>
              </a:rPr>
              <a:t>Direct </a:t>
            </a:r>
            <a:r>
              <a:rPr lang="en-GB" b="1" dirty="0">
                <a:solidFill>
                  <a:srgbClr val="007383"/>
                </a:solidFill>
                <a:cs typeface="Calibri" panose="020F0502020204030204" pitchFamily="34" charset="0"/>
              </a:rPr>
              <a:t>Drive </a:t>
            </a:r>
            <a:r>
              <a:rPr lang="en-GB" b="1" u="sng" dirty="0">
                <a:solidFill>
                  <a:srgbClr val="007383"/>
                </a:solidFill>
                <a:cs typeface="Calibri" panose="020F0502020204030204" pitchFamily="34" charset="0"/>
              </a:rPr>
              <a:t>or</a:t>
            </a:r>
            <a:r>
              <a:rPr lang="en-GB" b="1" dirty="0">
                <a:solidFill>
                  <a:srgbClr val="007383"/>
                </a:solidFill>
                <a:cs typeface="Calibri" panose="020F0502020204030204" pitchFamily="34" charset="0"/>
              </a:rPr>
              <a:t> Diesel </a:t>
            </a:r>
            <a:r>
              <a:rPr lang="en-GB" b="1" dirty="0" smtClean="0">
                <a:solidFill>
                  <a:srgbClr val="007383"/>
                </a:solidFill>
                <a:cs typeface="Calibri" panose="020F0502020204030204" pitchFamily="34" charset="0"/>
              </a:rPr>
              <a:t>Electric”</a:t>
            </a:r>
            <a:endParaRPr lang="en-GB" b="1" dirty="0">
              <a:solidFill>
                <a:srgbClr val="007383"/>
              </a:solidFill>
              <a:cs typeface="Calibri" panose="020F05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7362" y="2792040"/>
            <a:ext cx="2928271" cy="2877819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t" anchorCtr="0"/>
          <a:lstStyle/>
          <a:p>
            <a:pPr algn="ctr"/>
            <a:endParaRPr lang="en-GB" sz="2000" dirty="0">
              <a:solidFill>
                <a:srgbClr val="007383"/>
              </a:solidFill>
              <a:cs typeface="Calibri" panose="020F050202020403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0277" y="3741466"/>
            <a:ext cx="1677420" cy="467239"/>
          </a:xfrm>
          <a:prstGeom prst="rect">
            <a:avLst/>
          </a:prstGeom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n-GB" sz="1400" dirty="0" smtClean="0">
                <a:solidFill>
                  <a:srgbClr val="3D4146"/>
                </a:solidFill>
                <a:cs typeface="Calibri" panose="020F0502020204030204" pitchFamily="34" charset="0"/>
              </a:rPr>
              <a:t>Modularity, </a:t>
            </a:r>
            <a:br>
              <a:rPr lang="en-GB" sz="1400" dirty="0" smtClean="0">
                <a:solidFill>
                  <a:srgbClr val="3D4146"/>
                </a:solidFill>
                <a:cs typeface="Calibri" panose="020F0502020204030204" pitchFamily="34" charset="0"/>
              </a:rPr>
            </a:br>
            <a:r>
              <a:rPr lang="en-GB" sz="1400" dirty="0" smtClean="0">
                <a:solidFill>
                  <a:srgbClr val="3D4146"/>
                </a:solidFill>
                <a:cs typeface="Calibri" panose="020F0502020204030204" pitchFamily="34" charset="0"/>
              </a:rPr>
              <a:t>Adaptability</a:t>
            </a:r>
            <a:endParaRPr lang="en-GB" sz="1400" dirty="0">
              <a:solidFill>
                <a:srgbClr val="3D4146"/>
              </a:solidFill>
              <a:cs typeface="Calibri" panose="020F0502020204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52271" y="5081177"/>
            <a:ext cx="1117490" cy="251795"/>
          </a:xfrm>
          <a:prstGeom prst="rect">
            <a:avLst/>
          </a:prstGeom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n-GB" sz="1400" dirty="0" smtClean="0">
                <a:solidFill>
                  <a:srgbClr val="3D4146"/>
                </a:solidFill>
                <a:cs typeface="Calibri" panose="020F0502020204030204" pitchFamily="34" charset="0"/>
              </a:rPr>
              <a:t>Future Sensors</a:t>
            </a:r>
            <a:endParaRPr lang="en-GB" sz="1400" dirty="0">
              <a:solidFill>
                <a:srgbClr val="3D4146"/>
              </a:solidFill>
              <a:cs typeface="Calibri" panose="020F050202020403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380392" y="3741466"/>
            <a:ext cx="1117490" cy="251795"/>
          </a:xfrm>
          <a:prstGeom prst="rect">
            <a:avLst/>
          </a:prstGeom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n-GB" sz="1400" dirty="0" smtClean="0">
                <a:solidFill>
                  <a:srgbClr val="3D4146"/>
                </a:solidFill>
                <a:cs typeface="Calibri" panose="020F0502020204030204" pitchFamily="34" charset="0"/>
              </a:rPr>
              <a:t>NZC Targets</a:t>
            </a:r>
            <a:endParaRPr lang="en-GB" sz="1400" dirty="0">
              <a:solidFill>
                <a:srgbClr val="3D4146"/>
              </a:solidFill>
              <a:cs typeface="Calibri" panose="020F050202020403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380392" y="5081177"/>
            <a:ext cx="1117490" cy="467239"/>
          </a:xfrm>
          <a:prstGeom prst="rect">
            <a:avLst/>
          </a:prstGeom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n-GB" sz="1400" dirty="0" smtClean="0">
                <a:solidFill>
                  <a:srgbClr val="3D4146"/>
                </a:solidFill>
                <a:cs typeface="Calibri" panose="020F0502020204030204" pitchFamily="34" charset="0"/>
              </a:rPr>
              <a:t>Future Effectors</a:t>
            </a:r>
            <a:endParaRPr lang="en-GB" sz="1400" dirty="0">
              <a:solidFill>
                <a:srgbClr val="3D4146"/>
              </a:solidFill>
              <a:cs typeface="Calibri" panose="020F050202020403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67362" y="2456502"/>
            <a:ext cx="2928271" cy="344990"/>
          </a:xfrm>
          <a:prstGeom prst="rect">
            <a:avLst/>
          </a:prstGeom>
          <a:solidFill>
            <a:srgbClr val="00738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2000" dirty="0">
              <a:solidFill>
                <a:srgbClr val="007383"/>
              </a:solidFill>
              <a:cs typeface="Calibri" panose="020F050202020403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67362" y="2454197"/>
            <a:ext cx="2928271" cy="344128"/>
          </a:xfrm>
          <a:prstGeom prst="rect">
            <a:avLst/>
          </a:prstGeom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cs typeface="Calibri" panose="020F0502020204030204" pitchFamily="34" charset="0"/>
              </a:rPr>
              <a:t>Drivers</a:t>
            </a:r>
            <a:endParaRPr lang="en-GB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188541" y="2792040"/>
            <a:ext cx="6743304" cy="2877819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t" anchorCtr="0"/>
          <a:lstStyle/>
          <a:p>
            <a:pPr algn="ctr"/>
            <a:r>
              <a:rPr lang="en-GB" sz="2000" dirty="0" smtClean="0">
                <a:solidFill>
                  <a:srgbClr val="007383"/>
                </a:solidFill>
                <a:cs typeface="Calibri" panose="020F0502020204030204" pitchFamily="34" charset="0"/>
              </a:rPr>
              <a:t> </a:t>
            </a:r>
            <a:endParaRPr lang="en-GB" sz="2000" dirty="0">
              <a:solidFill>
                <a:srgbClr val="007383"/>
              </a:solidFill>
              <a:cs typeface="Calibri" panose="020F050202020403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188541" y="2456502"/>
            <a:ext cx="6743304" cy="344990"/>
          </a:xfrm>
          <a:prstGeom prst="rect">
            <a:avLst/>
          </a:prstGeom>
          <a:solidFill>
            <a:srgbClr val="00738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2000" dirty="0">
              <a:solidFill>
                <a:srgbClr val="007383"/>
              </a:solidFill>
              <a:cs typeface="Calibri" panose="020F050202020403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857783" y="2454197"/>
            <a:ext cx="3283197" cy="344128"/>
          </a:xfrm>
          <a:prstGeom prst="rect">
            <a:avLst/>
          </a:prstGeom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cs typeface="Calibri" panose="020F0502020204030204" pitchFamily="34" charset="0"/>
              </a:rPr>
              <a:t>Evolutionary pathways</a:t>
            </a:r>
            <a:endParaRPr lang="en-GB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57783" y="5081177"/>
            <a:ext cx="3646460" cy="590349"/>
          </a:xfrm>
          <a:prstGeom prst="rect">
            <a:avLst/>
          </a:prstGeom>
          <a:noFill/>
        </p:spPr>
        <p:txBody>
          <a:bodyPr wrap="square" lIns="18000" tIns="18000" rIns="1800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1200" cap="none" spc="0" normalizeH="0" baseline="0" noProof="0" dirty="0" smtClean="0">
                <a:ln>
                  <a:noFill/>
                </a:ln>
                <a:solidFill>
                  <a:srgbClr val="3D4146"/>
                </a:solidFill>
                <a:effectLst/>
                <a:uLnTx/>
                <a:uFillTx/>
                <a:ea typeface="SimSun" panose="02010600030101010101" pitchFamily="2" charset="-122"/>
                <a:cs typeface="Calibri" panose="020F0502020204030204" pitchFamily="34" charset="0"/>
              </a:rPr>
              <a:t>Alternative Fuels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3D4146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t</a:t>
            </a:r>
            <a:r>
              <a:rPr lang="en-GB" sz="1200" dirty="0" smtClean="0">
                <a:solidFill>
                  <a:srgbClr val="3D4146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oxicity, safety, energy density, logistics </a:t>
            </a:r>
            <a:br>
              <a:rPr lang="en-GB" sz="1200" dirty="0" smtClean="0">
                <a:solidFill>
                  <a:srgbClr val="3D4146"/>
                </a:solidFill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GB" sz="1200" dirty="0" smtClean="0">
                <a:solidFill>
                  <a:srgbClr val="3D4146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(ammonia, methanol, hydrogen, HVO, bio and e-diesels)</a:t>
            </a:r>
            <a:endParaRPr kumimoji="0" lang="en-GB" sz="1200" u="none" strike="noStrike" kern="1200" cap="none" spc="0" normalizeH="0" baseline="0" noProof="0" dirty="0" smtClean="0">
              <a:ln>
                <a:noFill/>
              </a:ln>
              <a:solidFill>
                <a:srgbClr val="3D4146"/>
              </a:solidFill>
              <a:effectLst/>
              <a:uLnTx/>
              <a:uFillTx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259576" y="5081177"/>
            <a:ext cx="1363557" cy="405683"/>
          </a:xfrm>
          <a:prstGeom prst="rect">
            <a:avLst/>
          </a:prstGeom>
          <a:noFill/>
        </p:spPr>
        <p:txBody>
          <a:bodyPr wrap="square" lIns="18000" tIns="18000" rIns="1800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1200" cap="none" spc="0" normalizeH="0" baseline="0" noProof="0" dirty="0" smtClean="0">
                <a:ln>
                  <a:noFill/>
                </a:ln>
                <a:solidFill>
                  <a:srgbClr val="3D4146"/>
                </a:solidFill>
                <a:effectLst/>
                <a:uLnTx/>
                <a:uFillTx/>
                <a:ea typeface="SimSun" panose="02010600030101010101" pitchFamily="2" charset="-122"/>
                <a:cs typeface="Calibri" panose="020F0502020204030204" pitchFamily="34" charset="0"/>
              </a:rPr>
              <a:t>Architecture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3D4146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h</a:t>
            </a:r>
            <a:r>
              <a:rPr kumimoji="0" lang="en-GB" sz="1200" u="none" strike="noStrike" kern="1200" cap="none" spc="0" normalizeH="0" baseline="0" noProof="0" dirty="0" smtClean="0">
                <a:ln>
                  <a:noFill/>
                </a:ln>
                <a:solidFill>
                  <a:srgbClr val="3D4146"/>
                </a:solidFill>
                <a:effectLst/>
                <a:uLnTx/>
                <a:uFillTx/>
                <a:ea typeface="SimSun" panose="02010600030101010101" pitchFamily="2" charset="-122"/>
                <a:cs typeface="Calibri" panose="020F0502020204030204" pitchFamily="34" charset="0"/>
              </a:rPr>
              <a:t>ybrid </a:t>
            </a: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3D4146"/>
                </a:solidFill>
                <a:effectLst/>
                <a:uLnTx/>
                <a:uFillTx/>
                <a:ea typeface="SimSun" panose="02010600030101010101" pitchFamily="2" charset="-122"/>
                <a:cs typeface="Calibri" panose="020F0502020204030204" pitchFamily="34" charset="0"/>
              </a:rPr>
              <a:t>or </a:t>
            </a:r>
            <a:r>
              <a:rPr lang="en-GB" sz="1200" dirty="0">
                <a:solidFill>
                  <a:srgbClr val="3D4146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f</a:t>
            </a:r>
            <a:r>
              <a:rPr kumimoji="0" lang="en-GB" sz="1200" u="none" strike="noStrike" kern="1200" cap="none" spc="0" normalizeH="0" baseline="0" noProof="0" dirty="0" smtClean="0">
                <a:ln>
                  <a:noFill/>
                </a:ln>
                <a:solidFill>
                  <a:srgbClr val="3D4146"/>
                </a:solidFill>
                <a:effectLst/>
                <a:uLnTx/>
                <a:uFillTx/>
                <a:ea typeface="SimSun" panose="02010600030101010101" pitchFamily="2" charset="-122"/>
                <a:cs typeface="Calibri" panose="020F0502020204030204" pitchFamily="34" charset="0"/>
              </a:rPr>
              <a:t>ull Electric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973" y="2961512"/>
            <a:ext cx="742430" cy="742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115" y="2961512"/>
            <a:ext cx="742430" cy="74243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22994" y="2961512"/>
            <a:ext cx="1448793" cy="1187505"/>
            <a:chOff x="5110466" y="2687821"/>
            <a:chExt cx="1448793" cy="1187505"/>
          </a:xfrm>
        </p:grpSpPr>
        <p:sp>
          <p:nvSpPr>
            <p:cNvPr id="99" name="Rectangle 98"/>
            <p:cNvSpPr/>
            <p:nvPr/>
          </p:nvSpPr>
          <p:spPr>
            <a:xfrm>
              <a:off x="5110466" y="3469643"/>
              <a:ext cx="1448793" cy="405683"/>
            </a:xfrm>
            <a:prstGeom prst="rect">
              <a:avLst/>
            </a:prstGeom>
            <a:noFill/>
          </p:spPr>
          <p:txBody>
            <a:bodyPr wrap="square" lIns="18000" tIns="18000" rIns="18000" bIns="18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3D4146"/>
                  </a:solidFill>
                  <a:effectLst/>
                  <a:uLnTx/>
                  <a:uFillTx/>
                  <a:ea typeface="SimSun" panose="02010600030101010101" pitchFamily="2" charset="-122"/>
                  <a:cs typeface="Calibri" panose="020F0502020204030204" pitchFamily="34" charset="0"/>
                </a:rPr>
                <a:t>Energy Efficiency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3D4146"/>
                  </a:solidFill>
                  <a:ea typeface="SimSun" panose="02010600030101010101" pitchFamily="2" charset="-122"/>
                  <a:cs typeface="Calibri" panose="020F0502020204030204" pitchFamily="34" charset="0"/>
                </a:rPr>
                <a:t>p</a:t>
              </a:r>
              <a:r>
                <a:rPr lang="en-GB" sz="1200" dirty="0" smtClean="0">
                  <a:solidFill>
                    <a:srgbClr val="3D4146"/>
                  </a:solidFill>
                  <a:ea typeface="SimSun" panose="02010600030101010101" pitchFamily="2" charset="-122"/>
                  <a:cs typeface="Calibri" panose="020F0502020204030204" pitchFamily="34" charset="0"/>
                </a:rPr>
                <a:t>umps, motors, HVAC</a:t>
              </a:r>
              <a:endParaRPr kumimoji="0" lang="en-GB" sz="1200" u="none" strike="noStrike" kern="1200" cap="none" spc="0" normalizeH="0" baseline="0" noProof="0" dirty="0" smtClean="0">
                <a:ln>
                  <a:noFill/>
                </a:ln>
                <a:solidFill>
                  <a:srgbClr val="3D4146"/>
                </a:solidFill>
                <a:effectLst/>
                <a:uLnTx/>
                <a:uFillTx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7612" y="2687821"/>
              <a:ext cx="742430" cy="74243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881775" y="2961512"/>
            <a:ext cx="957374" cy="1197098"/>
            <a:chOff x="6701155" y="2687821"/>
            <a:chExt cx="957374" cy="1197098"/>
          </a:xfrm>
        </p:grpSpPr>
        <p:sp>
          <p:nvSpPr>
            <p:cNvPr id="90" name="TextBox 89"/>
            <p:cNvSpPr txBox="1"/>
            <p:nvPr/>
          </p:nvSpPr>
          <p:spPr>
            <a:xfrm>
              <a:off x="6701155" y="3479236"/>
              <a:ext cx="957374" cy="40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8000" tIns="18000" rIns="18000" bIns="18000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3D4146"/>
                  </a:solidFill>
                  <a:ea typeface="Tahoma" panose="020B0604030504040204" pitchFamily="34" charset="0"/>
                  <a:cs typeface="Calibri" panose="020F0502020204030204" pitchFamily="34" charset="0"/>
                </a:rPr>
                <a:t>Hull form </a:t>
              </a:r>
              <a:r>
                <a:rPr lang="en-GB" sz="1200" dirty="0" smtClean="0">
                  <a:solidFill>
                    <a:srgbClr val="3D4146"/>
                  </a:solidFill>
                  <a:ea typeface="Tahoma" panose="020B0604030504040204" pitchFamily="34" charset="0"/>
                  <a:cs typeface="Calibri" panose="020F0502020204030204" pitchFamily="34" charset="0"/>
                </a:rPr>
                <a:t>optimisation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2720" y="2687821"/>
              <a:ext cx="742430" cy="74243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0584542" y="2961512"/>
            <a:ext cx="1277630" cy="1381764"/>
            <a:chOff x="10043750" y="2687821"/>
            <a:chExt cx="1277630" cy="1381764"/>
          </a:xfrm>
        </p:grpSpPr>
        <p:sp>
          <p:nvSpPr>
            <p:cNvPr id="94" name="Rectangle 93"/>
            <p:cNvSpPr/>
            <p:nvPr/>
          </p:nvSpPr>
          <p:spPr>
            <a:xfrm>
              <a:off x="10043750" y="3479236"/>
              <a:ext cx="1277630" cy="590349"/>
            </a:xfrm>
            <a:prstGeom prst="rect">
              <a:avLst/>
            </a:prstGeom>
            <a:noFill/>
          </p:spPr>
          <p:txBody>
            <a:bodyPr wrap="square" lIns="18000" tIns="18000" rIns="18000" bIns="18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3D4146"/>
                  </a:solidFill>
                  <a:effectLst/>
                  <a:uLnTx/>
                  <a:uFillTx/>
                  <a:ea typeface="SimSun" panose="02010600030101010101" pitchFamily="2" charset="-122"/>
                  <a:cs typeface="Calibri" panose="020F0502020204030204" pitchFamily="34" charset="0"/>
                </a:rPr>
                <a:t>Electrical Distribution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rgbClr val="3D4146"/>
                  </a:solidFill>
                  <a:ea typeface="SimSun" panose="02010600030101010101" pitchFamily="2" charset="-122"/>
                  <a:cs typeface="Calibri" panose="020F0502020204030204" pitchFamily="34" charset="0"/>
                </a:rPr>
                <a:t>AC, DC</a:t>
              </a:r>
              <a:endParaRPr kumimoji="0" lang="en-GB" sz="1200" u="none" strike="noStrike" kern="1200" cap="none" spc="0" normalizeH="0" baseline="0" noProof="0" dirty="0" smtClean="0">
                <a:ln>
                  <a:noFill/>
                </a:ln>
                <a:solidFill>
                  <a:srgbClr val="3D4146"/>
                </a:solidFill>
                <a:effectLst/>
                <a:uLnTx/>
                <a:uFillTx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351" y="2687821"/>
              <a:ext cx="742430" cy="74243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166" y="4312375"/>
            <a:ext cx="742430" cy="7424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140" y="4312375"/>
            <a:ext cx="742430" cy="74243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987351" y="2961512"/>
            <a:ext cx="1401045" cy="1197098"/>
            <a:chOff x="7633100" y="2687821"/>
            <a:chExt cx="1401045" cy="1197098"/>
          </a:xfrm>
        </p:grpSpPr>
        <p:sp>
          <p:nvSpPr>
            <p:cNvPr id="92" name="TextBox 91"/>
            <p:cNvSpPr txBox="1"/>
            <p:nvPr/>
          </p:nvSpPr>
          <p:spPr>
            <a:xfrm>
              <a:off x="7633100" y="3479236"/>
              <a:ext cx="1401045" cy="40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8000" tIns="18000" rIns="18000" bIns="18000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3D4146"/>
                  </a:solidFill>
                  <a:ea typeface="Tahoma" panose="020B0604030504040204" pitchFamily="34" charset="0"/>
                  <a:cs typeface="Calibri" panose="020F0502020204030204" pitchFamily="34" charset="0"/>
                </a:rPr>
                <a:t>Propulsors</a:t>
              </a:r>
            </a:p>
            <a:p>
              <a:pPr algn="ctr"/>
              <a:r>
                <a:rPr lang="en-GB" sz="1200" dirty="0" smtClean="0">
                  <a:solidFill>
                    <a:srgbClr val="3D4146"/>
                  </a:solidFill>
                  <a:ea typeface="Tahoma" panose="020B0604030504040204" pitchFamily="34" charset="0"/>
                  <a:cs typeface="Calibri" panose="020F0502020204030204" pitchFamily="34" charset="0"/>
                </a:rPr>
                <a:t>efficiency</a:t>
              </a:r>
              <a:endParaRPr lang="en-GB" sz="1200" dirty="0">
                <a:solidFill>
                  <a:srgbClr val="3D4146"/>
                </a:solidFill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2408" y="2687821"/>
              <a:ext cx="742430" cy="74243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007" y="4312375"/>
            <a:ext cx="742430" cy="74243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0585518" y="4312375"/>
            <a:ext cx="1288538" cy="1174485"/>
            <a:chOff x="10054886" y="4038684"/>
            <a:chExt cx="1288538" cy="1174485"/>
          </a:xfrm>
        </p:grpSpPr>
        <p:sp>
          <p:nvSpPr>
            <p:cNvPr id="85" name="Rectangle 84"/>
            <p:cNvSpPr/>
            <p:nvPr/>
          </p:nvSpPr>
          <p:spPr>
            <a:xfrm>
              <a:off x="10054886" y="4807486"/>
              <a:ext cx="1288538" cy="405683"/>
            </a:xfrm>
            <a:prstGeom prst="rect">
              <a:avLst/>
            </a:prstGeom>
            <a:noFill/>
          </p:spPr>
          <p:txBody>
            <a:bodyPr wrap="square" lIns="18000" tIns="18000" rIns="18000" bIns="18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3D4146"/>
                  </a:solidFill>
                  <a:effectLst/>
                  <a:uLnTx/>
                  <a:uFillTx/>
                  <a:ea typeface="SimSun" panose="02010600030101010101" pitchFamily="2" charset="-122"/>
                  <a:cs typeface="Calibri" panose="020F0502020204030204" pitchFamily="34" charset="0"/>
                </a:rPr>
                <a:t>Energy Storage</a:t>
              </a:r>
              <a:endParaRPr kumimoji="0" lang="en-GB" sz="1200" u="none" strike="noStrike" kern="1200" cap="none" spc="0" normalizeH="0" baseline="0" noProof="0" dirty="0" smtClean="0">
                <a:ln>
                  <a:noFill/>
                </a:ln>
                <a:solidFill>
                  <a:srgbClr val="3D4146"/>
                </a:solidFill>
                <a:effectLst/>
                <a:uLnTx/>
                <a:uFillTx/>
                <a:ea typeface="SimSun" panose="02010600030101010101" pitchFamily="2" charset="-122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rgbClr val="3D4146"/>
                  </a:solidFill>
                  <a:ea typeface="SimSun" panose="02010600030101010101" pitchFamily="2" charset="-122"/>
                  <a:cs typeface="Calibri" panose="020F0502020204030204" pitchFamily="34" charset="0"/>
                </a:rPr>
                <a:t>batteries, capacitors</a:t>
              </a:r>
              <a:endParaRPr kumimoji="0" lang="en-GB" sz="1200" u="none" strike="noStrike" kern="1200" cap="none" spc="0" normalizeH="0" baseline="0" noProof="0" dirty="0" smtClean="0">
                <a:ln>
                  <a:noFill/>
                </a:ln>
                <a:solidFill>
                  <a:srgbClr val="3D4146"/>
                </a:solidFill>
                <a:effectLst/>
                <a:uLnTx/>
                <a:uFillTx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351" y="4038684"/>
              <a:ext cx="742430" cy="74243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9367179" y="2950839"/>
            <a:ext cx="1217363" cy="1207771"/>
            <a:chOff x="8873293" y="2677148"/>
            <a:chExt cx="1217363" cy="1207771"/>
          </a:xfrm>
        </p:grpSpPr>
        <p:sp>
          <p:nvSpPr>
            <p:cNvPr id="86" name="Rectangle 85"/>
            <p:cNvSpPr/>
            <p:nvPr/>
          </p:nvSpPr>
          <p:spPr>
            <a:xfrm>
              <a:off x="8873293" y="3479236"/>
              <a:ext cx="1217363" cy="405683"/>
            </a:xfrm>
            <a:prstGeom prst="rect">
              <a:avLst/>
            </a:prstGeom>
            <a:noFill/>
          </p:spPr>
          <p:txBody>
            <a:bodyPr wrap="square" lIns="18000" tIns="18000" rIns="18000" bIns="18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3D4146"/>
                  </a:solidFill>
                  <a:effectLst/>
                  <a:uLnTx/>
                  <a:uFillTx/>
                  <a:ea typeface="SimSun" panose="02010600030101010101" pitchFamily="2" charset="-122"/>
                  <a:cs typeface="Calibri" panose="020F0502020204030204" pitchFamily="34" charset="0"/>
                </a:rPr>
                <a:t>Power Generation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3D4146"/>
                  </a:solidFill>
                  <a:ea typeface="SimSun" panose="02010600030101010101" pitchFamily="2" charset="-122"/>
                  <a:cs typeface="Calibri" panose="020F0502020204030204" pitchFamily="34" charset="0"/>
                </a:rPr>
                <a:t>e</a:t>
              </a:r>
              <a:r>
                <a:rPr lang="en-GB" sz="1200" dirty="0" smtClean="0">
                  <a:solidFill>
                    <a:srgbClr val="3D4146"/>
                  </a:solidFill>
                  <a:ea typeface="SimSun" panose="02010600030101010101" pitchFamily="2" charset="-122"/>
                  <a:cs typeface="Calibri" panose="020F0502020204030204" pitchFamily="34" charset="0"/>
                </a:rPr>
                <a:t>fficiency,</a:t>
              </a:r>
              <a:endParaRPr kumimoji="0" lang="en-GB" sz="1200" u="none" strike="noStrike" kern="1200" cap="none" spc="0" normalizeH="0" baseline="0" noProof="0" dirty="0" smtClean="0">
                <a:ln>
                  <a:noFill/>
                </a:ln>
                <a:solidFill>
                  <a:srgbClr val="3D4146"/>
                </a:solidFill>
                <a:effectLst/>
                <a:uLnTx/>
                <a:uFillTx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1014" y="2677148"/>
              <a:ext cx="750443" cy="750443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939" y="4297911"/>
            <a:ext cx="756894" cy="7568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868" y="840566"/>
            <a:ext cx="2990936" cy="671498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818238" y="3935309"/>
            <a:ext cx="1206681" cy="0"/>
          </a:xfrm>
          <a:prstGeom prst="straightConnector1">
            <a:avLst/>
          </a:prstGeom>
          <a:ln w="152400">
            <a:solidFill>
              <a:schemeClr val="bg1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3015" y="5838224"/>
            <a:ext cx="11186573" cy="27257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defPPr>
              <a:defRPr lang="en-US"/>
            </a:defPPr>
            <a:lvl1pPr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252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504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1512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6pPr>
            <a:lvl7pPr marL="1764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7pPr>
            <a:lvl8pPr marL="2016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8pPr>
            <a:lvl9pPr marL="2268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GB" dirty="0"/>
              <a:t>Technology example : low cost and low carbon for naval ships drawn from merchant shipping sector</a:t>
            </a: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3" name="Left Brace 52"/>
          <p:cNvSpPr/>
          <p:nvPr/>
        </p:nvSpPr>
        <p:spPr>
          <a:xfrm rot="5400000" flipH="1">
            <a:off x="8467109" y="-1214392"/>
            <a:ext cx="186161" cy="6743306"/>
          </a:xfrm>
          <a:prstGeom prst="leftBrace">
            <a:avLst>
              <a:gd name="adj1" fmla="val 41628"/>
              <a:gd name="adj2" fmla="val 51493"/>
            </a:avLst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4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 txBox="1">
            <a:spLocks/>
          </p:cNvSpPr>
          <p:nvPr/>
        </p:nvSpPr>
        <p:spPr>
          <a:xfrm>
            <a:off x="0" y="1066800"/>
            <a:ext cx="12193200" cy="50352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" name="Freeform 12"/>
          <p:cNvSpPr/>
          <p:nvPr/>
        </p:nvSpPr>
        <p:spPr>
          <a:xfrm flipV="1">
            <a:off x="-1" y="1392620"/>
            <a:ext cx="4985207" cy="4330059"/>
          </a:xfrm>
          <a:custGeom>
            <a:avLst/>
            <a:gdLst>
              <a:gd name="connsiteX0" fmla="*/ 3527714 w 3527715"/>
              <a:gd name="connsiteY0" fmla="*/ 0 h 1741047"/>
              <a:gd name="connsiteX1" fmla="*/ 3527715 w 3527715"/>
              <a:gd name="connsiteY1" fmla="*/ 0 h 1741047"/>
              <a:gd name="connsiteX2" fmla="*/ 3527715 w 3527715"/>
              <a:gd name="connsiteY2" fmla="*/ 114750 h 1741047"/>
              <a:gd name="connsiteX3" fmla="*/ 3527714 w 3527715"/>
              <a:gd name="connsiteY3" fmla="*/ 114750 h 1741047"/>
              <a:gd name="connsiteX4" fmla="*/ 0 w 3527715"/>
              <a:gd name="connsiteY4" fmla="*/ 0 h 1741047"/>
              <a:gd name="connsiteX5" fmla="*/ 2703985 w 3527715"/>
              <a:gd name="connsiteY5" fmla="*/ 0 h 1741047"/>
              <a:gd name="connsiteX6" fmla="*/ 2703985 w 3527715"/>
              <a:gd name="connsiteY6" fmla="*/ 114750 h 1741047"/>
              <a:gd name="connsiteX7" fmla="*/ 2180107 w 3527715"/>
              <a:gd name="connsiteY7" fmla="*/ 114750 h 1741047"/>
              <a:gd name="connsiteX8" fmla="*/ 2180107 w 3527715"/>
              <a:gd name="connsiteY8" fmla="*/ 175750 h 1741047"/>
              <a:gd name="connsiteX9" fmla="*/ 3003837 w 3527715"/>
              <a:gd name="connsiteY9" fmla="*/ 175750 h 1741047"/>
              <a:gd name="connsiteX10" fmla="*/ 3003837 w 3527715"/>
              <a:gd name="connsiteY10" fmla="*/ 114750 h 1741047"/>
              <a:gd name="connsiteX11" fmla="*/ 3527714 w 3527715"/>
              <a:gd name="connsiteY11" fmla="*/ 114750 h 1741047"/>
              <a:gd name="connsiteX12" fmla="*/ 3527714 w 3527715"/>
              <a:gd name="connsiteY12" fmla="*/ 1623963 h 1741047"/>
              <a:gd name="connsiteX13" fmla="*/ 3527713 w 3527715"/>
              <a:gd name="connsiteY13" fmla="*/ 1623963 h 1741047"/>
              <a:gd name="connsiteX14" fmla="*/ 3527713 w 3527715"/>
              <a:gd name="connsiteY14" fmla="*/ 1505001 h 1741047"/>
              <a:gd name="connsiteX15" fmla="*/ 3527713 w 3527715"/>
              <a:gd name="connsiteY15" fmla="*/ 811738 h 1741047"/>
              <a:gd name="connsiteX16" fmla="*/ 3406350 w 3527715"/>
              <a:gd name="connsiteY16" fmla="*/ 811738 h 1741047"/>
              <a:gd name="connsiteX17" fmla="*/ 3406350 w 3527715"/>
              <a:gd name="connsiteY17" fmla="*/ 1505001 h 1741047"/>
              <a:gd name="connsiteX18" fmla="*/ 3272178 w 3527715"/>
              <a:gd name="connsiteY18" fmla="*/ 1505001 h 1741047"/>
              <a:gd name="connsiteX19" fmla="*/ 3272178 w 3527715"/>
              <a:gd name="connsiteY19" fmla="*/ 1623963 h 1741047"/>
              <a:gd name="connsiteX20" fmla="*/ 3003838 w 3527715"/>
              <a:gd name="connsiteY20" fmla="*/ 1623963 h 1741047"/>
              <a:gd name="connsiteX21" fmla="*/ 3003838 w 3527715"/>
              <a:gd name="connsiteY21" fmla="*/ 1741047 h 1741047"/>
              <a:gd name="connsiteX22" fmla="*/ 0 w 3527715"/>
              <a:gd name="connsiteY22" fmla="*/ 1741047 h 174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27715" h="1741047">
                <a:moveTo>
                  <a:pt x="3527714" y="0"/>
                </a:moveTo>
                <a:lnTo>
                  <a:pt x="3527715" y="0"/>
                </a:lnTo>
                <a:lnTo>
                  <a:pt x="3527715" y="114750"/>
                </a:lnTo>
                <a:lnTo>
                  <a:pt x="3527714" y="114750"/>
                </a:lnTo>
                <a:close/>
                <a:moveTo>
                  <a:pt x="0" y="0"/>
                </a:moveTo>
                <a:lnTo>
                  <a:pt x="2703985" y="0"/>
                </a:lnTo>
                <a:lnTo>
                  <a:pt x="2703985" y="114750"/>
                </a:lnTo>
                <a:lnTo>
                  <a:pt x="2180107" y="114750"/>
                </a:lnTo>
                <a:lnTo>
                  <a:pt x="2180107" y="175750"/>
                </a:lnTo>
                <a:lnTo>
                  <a:pt x="3003837" y="175750"/>
                </a:lnTo>
                <a:lnTo>
                  <a:pt x="3003837" y="114750"/>
                </a:lnTo>
                <a:lnTo>
                  <a:pt x="3527714" y="114750"/>
                </a:lnTo>
                <a:lnTo>
                  <a:pt x="3527714" y="1623963"/>
                </a:lnTo>
                <a:lnTo>
                  <a:pt x="3527713" y="1623963"/>
                </a:lnTo>
                <a:lnTo>
                  <a:pt x="3527713" y="1505001"/>
                </a:lnTo>
                <a:lnTo>
                  <a:pt x="3527713" y="811738"/>
                </a:lnTo>
                <a:lnTo>
                  <a:pt x="3406350" y="811738"/>
                </a:lnTo>
                <a:lnTo>
                  <a:pt x="3406350" y="1505001"/>
                </a:lnTo>
                <a:lnTo>
                  <a:pt x="3272178" y="1505001"/>
                </a:lnTo>
                <a:lnTo>
                  <a:pt x="3272178" y="1623963"/>
                </a:lnTo>
                <a:lnTo>
                  <a:pt x="3003838" y="1623963"/>
                </a:lnTo>
                <a:lnTo>
                  <a:pt x="3003838" y="1741047"/>
                </a:lnTo>
                <a:lnTo>
                  <a:pt x="0" y="1741047"/>
                </a:lnTo>
                <a:close/>
              </a:path>
            </a:pathLst>
          </a:custGeom>
          <a:solidFill>
            <a:srgbClr val="50BC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1580849"/>
            <a:ext cx="3018446" cy="161158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l"/>
            <a:r>
              <a:rPr lang="en-GB" sz="1600" b="1" dirty="0" smtClean="0">
                <a:cs typeface="Calibri" panose="020F0502020204030204" pitchFamily="34" charset="0"/>
              </a:rPr>
              <a:t>BAE Systems Naval Ships works with:</a:t>
            </a:r>
          </a:p>
          <a:p>
            <a:pPr marL="285750" indent="-285750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Customers</a:t>
            </a:r>
          </a:p>
          <a:p>
            <a:pPr marL="285750" indent="-285750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Tier 1 primes</a:t>
            </a:r>
          </a:p>
          <a:p>
            <a:pPr marL="285750" indent="-285750" algn="l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Tier 2 suppliers / partners</a:t>
            </a:r>
          </a:p>
          <a:p>
            <a:pPr marL="285750" indent="-285750" algn="l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Assurers</a:t>
            </a:r>
          </a:p>
          <a:p>
            <a:pPr marL="285750" indent="-285750" algn="l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SMEs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297822"/>
            <a:ext cx="2721211" cy="231947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en-GB" sz="1600" b="1" dirty="0" smtClean="0">
                <a:cs typeface="Calibri" panose="020F0502020204030204" pitchFamily="34" charset="0"/>
              </a:rPr>
              <a:t>Covering:</a:t>
            </a:r>
          </a:p>
          <a:p>
            <a:pPr marL="285750" indent="-285750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Concept Design</a:t>
            </a:r>
          </a:p>
          <a:p>
            <a:pPr marL="285750" indent="-285750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Basic Design</a:t>
            </a:r>
          </a:p>
          <a:p>
            <a:pPr marL="285750" indent="-285750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Detailed Design</a:t>
            </a:r>
          </a:p>
          <a:p>
            <a:pPr marL="285750" indent="-285750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Equipment</a:t>
            </a:r>
          </a:p>
          <a:p>
            <a:pPr marL="285750" indent="-285750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Build</a:t>
            </a:r>
          </a:p>
          <a:p>
            <a:pPr marL="285750" indent="-285750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Calibri" panose="020F0502020204030204" pitchFamily="34" charset="0"/>
              </a:rPr>
              <a:t>Prime contractors</a:t>
            </a:r>
          </a:p>
          <a:p>
            <a:pPr marL="285750" indent="-285750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Consultancy </a:t>
            </a:r>
          </a:p>
          <a:p>
            <a:pPr marL="285750" indent="-285750">
              <a:buClr>
                <a:srgbClr val="FC4C0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Assurance</a:t>
            </a:r>
            <a:endParaRPr lang="en-GB" sz="1600" dirty="0"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015" y="5826810"/>
            <a:ext cx="11186573" cy="27257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defPPr>
              <a:defRPr lang="en-US"/>
            </a:defPPr>
            <a:lvl1pPr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252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504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1512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6pPr>
            <a:lvl7pPr marL="1764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7pPr>
            <a:lvl8pPr marL="2016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8pPr>
            <a:lvl9pPr marL="2268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GB" dirty="0"/>
              <a:t>Our success is dependent on our co-operation across the sector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406" y="1066800"/>
            <a:ext cx="7205594" cy="4772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673485"/>
          </a:xfrm>
        </p:spPr>
        <p:txBody>
          <a:bodyPr/>
          <a:lstStyle/>
          <a:p>
            <a:r>
              <a:rPr lang="en-GB" dirty="0" smtClean="0"/>
              <a:t>Who we work with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6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 txBox="1">
            <a:spLocks/>
          </p:cNvSpPr>
          <p:nvPr/>
        </p:nvSpPr>
        <p:spPr>
          <a:xfrm>
            <a:off x="0" y="579120"/>
            <a:ext cx="12193200" cy="55228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0178"/>
            <a:ext cx="5606716" cy="673485"/>
          </a:xfrm>
        </p:spPr>
        <p:txBody>
          <a:bodyPr/>
          <a:lstStyle/>
          <a:p>
            <a:r>
              <a:rPr lang="en-GB" dirty="0" smtClean="0"/>
              <a:t>Future Ship Requirements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030979"/>
              </p:ext>
            </p:extLst>
          </p:nvPr>
        </p:nvGraphicFramePr>
        <p:xfrm>
          <a:off x="159450" y="877466"/>
          <a:ext cx="11689249" cy="49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970">
                  <a:extLst>
                    <a:ext uri="{9D8B030D-6E8A-4147-A177-3AD203B41FA5}">
                      <a16:colId xmlns:a16="http://schemas.microsoft.com/office/drawing/2014/main" val="4224454971"/>
                    </a:ext>
                  </a:extLst>
                </a:gridCol>
                <a:gridCol w="9565279">
                  <a:extLst>
                    <a:ext uri="{9D8B030D-6E8A-4147-A177-3AD203B41FA5}">
                      <a16:colId xmlns:a16="http://schemas.microsoft.com/office/drawing/2014/main" val="2470882428"/>
                    </a:ext>
                  </a:extLst>
                </a:gridCol>
              </a:tblGrid>
              <a:tr h="33353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Trends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995365460"/>
                  </a:ext>
                </a:extLst>
              </a:tr>
              <a:tr h="597729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Mission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Sensors, effectors,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combat management, networking with off board assets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 interoperability with aviation, boats, UXVs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4042224831"/>
                  </a:ext>
                </a:extLst>
              </a:tr>
              <a:tr h="33353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Manoeuvre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Speed, range, manoeuvrability  for low carbon (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demand, generation, management)</a:t>
                      </a:r>
                      <a:endParaRPr lang="en-GB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4156700872"/>
                  </a:ext>
                </a:extLst>
              </a:tr>
              <a:tr h="33353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Availability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Improved availability,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resilience on task, persistent presence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992413633"/>
                  </a:ext>
                </a:extLst>
              </a:tr>
              <a:tr h="33353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Accommodation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standards increasing, reduced husbandry, increased automation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039247010"/>
                  </a:ext>
                </a:extLst>
              </a:tr>
              <a:tr h="1390309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Ship Safety / Survivability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Survivability extends ship safety into a threat environment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Merchant shipping benchmark</a:t>
                      </a:r>
                      <a:endParaRPr lang="en-GB" sz="18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Damage stability and system redundancy – merchant shipping evolving to naval approach (e.g. “Safe Return to Port” for RoPAX ferries)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Classification (Plan Appraisal, Material Certification, Production Oversight, “in” Class)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134974673"/>
                  </a:ext>
                </a:extLst>
              </a:tr>
              <a:tr h="33353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Naval vs commercial 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uman factors,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publications, spares, management systems, codification)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905685375"/>
                  </a:ext>
                </a:extLst>
              </a:tr>
              <a:tr h="112611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Adaptability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De-couple ship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life from mission system life</a:t>
                      </a:r>
                    </a:p>
                    <a:p>
                      <a:pPr marL="180975" marR="0" lvl="0" indent="-180975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Mission modularity enables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re-rolling, requires Pan-Lines of Development focus</a:t>
                      </a:r>
                      <a:endParaRPr lang="en-GB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Defined in-service mission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enhancements (e.g. maritime patrol, mine hunting)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Infrastructure / margins for upgrade (space, weight, power, interfaces, systems capacities)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515476009"/>
                  </a:ext>
                </a:extLst>
              </a:tr>
            </a:tbl>
          </a:graphicData>
        </a:graphic>
      </p:graphicFrame>
      <p:sp>
        <p:nvSpPr>
          <p:cNvPr id="11" name="Title 7"/>
          <p:cNvSpPr txBox="1">
            <a:spLocks/>
          </p:cNvSpPr>
          <p:nvPr/>
        </p:nvSpPr>
        <p:spPr>
          <a:xfrm>
            <a:off x="5606716" y="147932"/>
            <a:ext cx="5570130" cy="675731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756000" tIns="0" rIns="0" bIns="0" rtlCol="0" anchor="ctr" anchorCtr="0">
            <a:noAutofit/>
          </a:bodyPr>
          <a:lstStyle>
            <a:lvl1pPr algn="l" defTabSz="9143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ship designs are evolving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628" y="5896389"/>
            <a:ext cx="11186573" cy="408101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defPPr>
              <a:defRPr lang="en-US"/>
            </a:defPPr>
            <a:lvl1pPr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 defTabSz="914348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252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504000" indent="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1512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6pPr>
            <a:lvl7pPr marL="1764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7pPr>
            <a:lvl8pPr marL="2016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8pPr>
            <a:lvl9pPr marL="2268000" indent="-252000" defTabSz="914348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GB" sz="2200" dirty="0"/>
              <a:t>Evolving Customer expectations requires balanced approach to unit cost and whole-life cost</a:t>
            </a:r>
          </a:p>
        </p:txBody>
      </p:sp>
    </p:spTree>
    <p:extLst>
      <p:ext uri="{BB962C8B-B14F-4D97-AF65-F5344CB8AC3E}">
        <p14:creationId xmlns:p14="http://schemas.microsoft.com/office/powerpoint/2010/main" val="6761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7838"/>
            <a:ext cx="12182475" cy="5781675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673485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XCOLS" val="9"/>
  <p:tag name="MAXROWS" val="9"/>
  <p:tag name="MAXGUTTERROW" val="2"/>
  <p:tag name="MAXGUTTERCOL" val="2 cm"/>
  <p:tag name="GUIDEMETRICUNIT" val="cm"/>
  <p:tag name="MASTERLEFTMARGIN" val="59.8172"/>
  <p:tag name="MASTERTOPMARGIN" val="127.5"/>
  <p:tag name="MASTERBOTTOMMARGIN" val="59.5276"/>
  <p:tag name="MASTERRIGHTMARGIN" val="19.748"/>
  <p:tag name="CUSTMASTERLEFTMARGIN" val="59.8172"/>
  <p:tag name="CUSTMASTERTOPMARGIN" val="127.5"/>
  <p:tag name="CUSTMASTERBOTTOMMARGIN" val="59.5276"/>
  <p:tag name="CUSTMASTERRIGHTMARGIN" val="19.748"/>
  <p:tag name="GUIDESAPPLIEDTO" val="2"/>
  <p:tag name="TITLETOPMARGIN" val="34.6502"/>
  <p:tag name="TITLEBOTTOMMARGIN" val="99.4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20.6929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3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0.3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.3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.3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56.6929"/>
  <p:tag name="CUSTMASTERRIGHTMARGIN" val="42.5197"/>
  <p:tag name="CUSTMASTERBOTTOMMARGIN" val="59.5276"/>
  <p:tag name="GUIDECOLS" val="1"/>
  <p:tag name="GUIDEROWS" val="1"/>
  <p:tag name="GUTTERCOL" val="1.7 cm"/>
  <p:tag name="GUTTERROW" val="0.7 cm"/>
  <p:tag name="GUIDESAPPLIEDTO" val="2"/>
  <p:tag name="MASTERLEFTMARGIN" val="59.8173"/>
  <p:tag name="MASTERRIGHTMARGIN" val="59.6724"/>
  <p:tag name="MASTERTOPMARGIN" val="113.3858"/>
  <p:tag name="MASTERBOTTOMMARGIN" val="59.5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heme/theme1.xml><?xml version="1.0" encoding="utf-8"?>
<a:theme xmlns:a="http://schemas.openxmlformats.org/drawingml/2006/main" name="BAE Systems">
  <a:themeElements>
    <a:clrScheme name="BAE 2022">
      <a:dk1>
        <a:srgbClr val="3D4146"/>
      </a:dk1>
      <a:lt1>
        <a:srgbClr val="FFFFFF"/>
      </a:lt1>
      <a:dk2>
        <a:srgbClr val="6C6460"/>
      </a:dk2>
      <a:lt2>
        <a:srgbClr val="E9E3E1"/>
      </a:lt2>
      <a:accent1>
        <a:srgbClr val="007383"/>
      </a:accent1>
      <a:accent2>
        <a:srgbClr val="50BCBD"/>
      </a:accent2>
      <a:accent3>
        <a:srgbClr val="FBBC33"/>
      </a:accent3>
      <a:accent4>
        <a:srgbClr val="00405E"/>
      </a:accent4>
      <a:accent5>
        <a:srgbClr val="86C9E8"/>
      </a:accent5>
      <a:accent6>
        <a:srgbClr val="4D394F"/>
      </a:accent6>
      <a:hlink>
        <a:srgbClr val="0000EE"/>
      </a:hlink>
      <a:folHlink>
        <a:srgbClr val="0000EE"/>
      </a:folHlink>
    </a:clrScheme>
    <a:fontScheme name="_BAE Systems Ne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Dark Grey (Warm)">
      <a:srgbClr val="6C6460"/>
    </a:custClr>
    <a:custClr name="Dark Stone">
      <a:srgbClr val="DCA366"/>
    </a:custClr>
    <a:custClr name="Dark Teal">
      <a:srgbClr val="007383"/>
    </a:custClr>
    <a:custClr name="Dark Blue">
      <a:srgbClr val="00405E"/>
    </a:custClr>
    <a:custClr name="Dark Purple">
      <a:srgbClr val="4D394F"/>
    </a:custClr>
    <a:custClr name="Stone">
      <a:srgbClr val="E8C7AA"/>
    </a:custClr>
    <a:custClr name="Teal">
      <a:srgbClr val="50BCBD"/>
    </a:custClr>
    <a:custClr name="Blue">
      <a:srgbClr val="86C9E8"/>
    </a:custClr>
    <a:custClr name="Purple">
      <a:srgbClr val="A6A5CC"/>
    </a:custClr>
    <a:custClr name="Yellow">
      <a:srgbClr val="FBBC33"/>
    </a:custClr>
    <a:custClr name="Dark Grey (Warm) 80%">
      <a:srgbClr val="898380"/>
    </a:custClr>
    <a:custClr name="Dark Stone 80%">
      <a:srgbClr val="E3B685"/>
    </a:custClr>
    <a:custClr name="Dark Teal 80%">
      <a:srgbClr val="338F9C"/>
    </a:custClr>
    <a:custClr name="Dark Blue 80%">
      <a:srgbClr val="33667E"/>
    </a:custClr>
    <a:custClr name="Dark Purple 80%">
      <a:srgbClr val="716072"/>
    </a:custClr>
    <a:custClr name="Stone 80%">
      <a:srgbClr val="EDD2BB"/>
    </a:custClr>
    <a:custClr name="Teal 80%">
      <a:srgbClr val="73C9CA"/>
    </a:custClr>
    <a:custClr name="Blue 80%">
      <a:srgbClr val="9ED4ED"/>
    </a:custClr>
    <a:custClr name="Purple 80%">
      <a:srgbClr val="B8B7D6"/>
    </a:custClr>
    <a:custClr name="Yellow 80%">
      <a:srgbClr val="FCC95C"/>
    </a:custClr>
    <a:custClr name="Dark Grey (Warm) 60%">
      <a:srgbClr val="A7A2A0"/>
    </a:custClr>
    <a:custClr name="Dark Stone 60%">
      <a:srgbClr val="EAC8A3"/>
    </a:custClr>
    <a:custClr name="Dark Teal 60%">
      <a:srgbClr val="66ABB5"/>
    </a:custClr>
    <a:custClr name="Dark Blue 60%">
      <a:srgbClr val="668D9E"/>
    </a:custClr>
    <a:custClr name="Dark Purple 60%">
      <a:srgbClr val="948895"/>
    </a:custClr>
    <a:custClr name="Stone 60%">
      <a:srgbClr val="F1DDCC"/>
    </a:custClr>
    <a:custClr name="Teal 60%">
      <a:srgbClr val="96D7D7"/>
    </a:custClr>
    <a:custClr name="Blue 60%">
      <a:srgbClr val="B6DEF1"/>
    </a:custClr>
    <a:custClr name="Purple 60%">
      <a:srgbClr val="CAC9E0"/>
    </a:custClr>
    <a:custClr name="Yellow 60%">
      <a:srgbClr val="FDD785"/>
    </a:custClr>
    <a:custClr name="Dark Grey (Warm) 40%">
      <a:srgbClr val="C4C1C0"/>
    </a:custClr>
    <a:custClr name="Dark Stone 40%">
      <a:srgbClr val="F1DAC2"/>
    </a:custClr>
    <a:custClr name="Dark Teal 40%">
      <a:srgbClr val="99C7CD"/>
    </a:custClr>
    <a:custClr name="Dark Blue 40%">
      <a:srgbClr val="99B3BF"/>
    </a:custClr>
    <a:custClr name="Dark Purple 40%">
      <a:srgbClr val="B8B0B8"/>
    </a:custClr>
    <a:custClr name="Stone 40%">
      <a:srgbClr val="F6E8DD"/>
    </a:custClr>
    <a:custClr name="Teal 40%">
      <a:srgbClr val="B9E4E5"/>
    </a:custClr>
    <a:custClr name="Blue 40%">
      <a:srgbClr val="CFE9F6"/>
    </a:custClr>
    <a:custClr name="Purple 40%">
      <a:srgbClr val="DCDBEB"/>
    </a:custClr>
    <a:custClr name="Yellow 40%">
      <a:srgbClr val="FDE4AE"/>
    </a:custClr>
    <a:custClr name="Dark Grey (Warm) 20%">
      <a:srgbClr val="E2E0DF"/>
    </a:custClr>
    <a:custClr name="Dark Stone 20%">
      <a:srgbClr val="F8EDE0"/>
    </a:custClr>
    <a:custClr name="Dark Teal 20%">
      <a:srgbClr val="CCE3E6"/>
    </a:custClr>
    <a:custClr name="Dark Blue 20%">
      <a:srgbClr val="CCD9DF"/>
    </a:custClr>
    <a:custClr name="Dark Purple 20%">
      <a:srgbClr val="DBD7DC"/>
    </a:custClr>
    <a:custClr name="Tab Orange">
      <a:srgbClr val="FC4C02"/>
    </a:custClr>
    <a:custClr name="Blue (complete)">
      <a:srgbClr val="56B4E9"/>
    </a:custClr>
    <a:custClr name="Green">
      <a:srgbClr val="009E73"/>
    </a:custClr>
    <a:custClr name="Amber">
      <a:srgbClr val="F0E442"/>
    </a:custClr>
    <a:custClr name="Red">
      <a:srgbClr val="D55E00"/>
    </a:custClr>
  </a:custClrLst>
  <a:extLst>
    <a:ext uri="{05A4C25C-085E-4340-85A3-A5531E510DB2}">
      <thm15:themeFamily xmlns:thm15="http://schemas.microsoft.com/office/thememl/2012/main" name="BAE Systems Presentation (16x9).potx" id="{3C81892E-FE7D-4795-A4B1-DC41BDB729B1}" vid="{EF9CC5CB-F3B2-4CD2-9F90-978AD85CCEEE}"/>
    </a:ext>
  </a:extLst>
</a:theme>
</file>

<file path=ppt/theme/theme2.xml><?xml version="1.0" encoding="utf-8"?>
<a:theme xmlns:a="http://schemas.openxmlformats.org/drawingml/2006/main" name="Office Theme">
  <a:themeElements>
    <a:clrScheme name="_BAE Systems">
      <a:dk1>
        <a:srgbClr val="404146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6464FF"/>
      </a:hlink>
      <a:folHlink>
        <a:srgbClr val="C850C8"/>
      </a:folHlink>
    </a:clrScheme>
    <a:fontScheme name="BA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_BAE Systems">
      <a:dk1>
        <a:srgbClr val="404146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6464FF"/>
      </a:hlink>
      <a:folHlink>
        <a:srgbClr val="C850C8"/>
      </a:folHlink>
    </a:clrScheme>
    <a:fontScheme name="_BAE System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widescreen (16x9) 2022v1</Template>
  <TotalTime>1609</TotalTime>
  <Words>772</Words>
  <Application>Microsoft Office PowerPoint</Application>
  <PresentationFormat>Widescreen</PresentationFormat>
  <Paragraphs>169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tahoma</vt:lpstr>
      <vt:lpstr>tahoma</vt:lpstr>
      <vt:lpstr>BAE Systems</vt:lpstr>
      <vt:lpstr>Identifying future trends in warship design</vt:lpstr>
      <vt:lpstr>Introduction</vt:lpstr>
      <vt:lpstr>Naval Ship Design and Technology</vt:lpstr>
      <vt:lpstr>Platform Research and Technology Themes</vt:lpstr>
      <vt:lpstr>Mission Modularity</vt:lpstr>
      <vt:lpstr>Sustainable Energy Management How innovative designs increase fuel efficiency</vt:lpstr>
      <vt:lpstr>Who we work with</vt:lpstr>
      <vt:lpstr>Future Ship Requirements</vt:lpstr>
      <vt:lpstr>Summary</vt:lpstr>
    </vt:vector>
  </TitlesOfParts>
  <Manager/>
  <Company>Any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Rudgley, Gavin (UK)</dc:creator>
  <cp:lastModifiedBy>Gallagher, Robyn (UK)</cp:lastModifiedBy>
  <cp:revision>113</cp:revision>
  <dcterms:created xsi:type="dcterms:W3CDTF">2022-10-05T06:41:25Z</dcterms:created>
  <dcterms:modified xsi:type="dcterms:W3CDTF">2023-05-23T05:17:19Z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 Version">
    <vt:lpwstr>1.1.8</vt:lpwstr>
  </property>
  <property fmtid="{D5CDD505-2E9C-101B-9397-08002B2CF9AE}" pid="3" name="TitusGUID">
    <vt:lpwstr>0cdcb76b-8b73-47b7-80c8-a92f4fbbdff3</vt:lpwstr>
  </property>
  <property fmtid="{D5CDD505-2E9C-101B-9397-08002B2CF9AE}" pid="4" name="Originator">
    <vt:lpwstr>BAE Systems</vt:lpwstr>
  </property>
  <property fmtid="{D5CDD505-2E9C-101B-9397-08002B2CF9AE}" pid="5" name="urnbailsCompMarkingP1">
    <vt:lpwstr>BAE SYSTEMS PROPRIETARY</vt:lpwstr>
  </property>
  <property fmtid="{D5CDD505-2E9C-101B-9397-08002B2CF9AE}" pid="6" name="urnbailsNATSECMarkingP1">
    <vt:lpwstr>NOT APPLICABLE</vt:lpwstr>
  </property>
  <property fmtid="{D5CDD505-2E9C-101B-9397-08002B2CF9AE}" pid="7" name="urnbailsExportControlMarkingP1">
    <vt:lpwstr>NO</vt:lpwstr>
  </property>
  <property fmtid="{D5CDD505-2E9C-101B-9397-08002B2CF9AE}" pid="8" name="urnbailsExportControlMarkingP2">
    <vt:lpwstr>NOT EXPORT CONTROLLED - UK / US / OTHER LOCAL</vt:lpwstr>
  </property>
  <property fmtid="{D5CDD505-2E9C-101B-9397-08002B2CF9AE}" pid="9" name="BaesClassificationComments">
    <vt:lpwstr/>
  </property>
</Properties>
</file>