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Lst>
  <p:notesMasterIdLst>
    <p:notesMasterId r:id="rId29"/>
  </p:notesMasterIdLst>
  <p:sldIdLst>
    <p:sldId id="275" r:id="rId8"/>
    <p:sldId id="316" r:id="rId9"/>
    <p:sldId id="277" r:id="rId10"/>
    <p:sldId id="2145706182" r:id="rId11"/>
    <p:sldId id="2146846636" r:id="rId12"/>
    <p:sldId id="2145706177" r:id="rId13"/>
    <p:sldId id="2146846640" r:id="rId14"/>
    <p:sldId id="2145706221" r:id="rId15"/>
    <p:sldId id="280" r:id="rId16"/>
    <p:sldId id="2145706222" r:id="rId17"/>
    <p:sldId id="2146846625" r:id="rId18"/>
    <p:sldId id="2145706195" r:id="rId19"/>
    <p:sldId id="2146846638" r:id="rId20"/>
    <p:sldId id="2145706205" r:id="rId21"/>
    <p:sldId id="2145706202" r:id="rId22"/>
    <p:sldId id="311" r:id="rId23"/>
    <p:sldId id="2145706203" r:id="rId24"/>
    <p:sldId id="2145706204" r:id="rId25"/>
    <p:sldId id="2145706198" r:id="rId26"/>
    <p:sldId id="2146846641" r:id="rId27"/>
    <p:sldId id="315" r:id="rId2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DBC0"/>
    <a:srgbClr val="221C35"/>
    <a:srgbClr val="FFA1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5080" autoAdjust="0"/>
  </p:normalViewPr>
  <p:slideViewPr>
    <p:cSldViewPr snapToGrid="0">
      <p:cViewPr varScale="1">
        <p:scale>
          <a:sx n="108" d="100"/>
          <a:sy n="108" d="100"/>
        </p:scale>
        <p:origin x="4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FECC34-582E-405B-B962-38F8E794625D}" type="doc">
      <dgm:prSet loTypeId="urn:microsoft.com/office/officeart/2005/8/layout/venn1" loCatId="relationship" qsTypeId="urn:microsoft.com/office/officeart/2005/8/quickstyle/simple1" qsCatId="simple" csTypeId="urn:microsoft.com/office/officeart/2005/8/colors/accent1_2" csCatId="accent1" phldr="1"/>
      <dgm:spPr/>
    </dgm:pt>
    <dgm:pt modelId="{E9B75D54-61BD-4055-B618-18920736439B}">
      <dgm:prSet phldrT="[Text]" custT="1"/>
      <dgm:spPr>
        <a:noFill/>
        <a:ln w="57150">
          <a:solidFill>
            <a:schemeClr val="bg1"/>
          </a:solidFill>
        </a:ln>
      </dgm:spPr>
      <dgm:t>
        <a:bodyPr/>
        <a:lstStyle/>
        <a:p>
          <a:r>
            <a:rPr lang="en-GB" sz="2400" b="1" dirty="0">
              <a:solidFill>
                <a:schemeClr val="bg1"/>
              </a:solidFill>
            </a:rPr>
            <a:t>Industry</a:t>
          </a:r>
          <a:endParaRPr lang="en-GB" sz="1600" b="1" dirty="0">
            <a:solidFill>
              <a:schemeClr val="bg1"/>
            </a:solidFill>
          </a:endParaRPr>
        </a:p>
      </dgm:t>
    </dgm:pt>
    <dgm:pt modelId="{47E835E3-31C8-485E-900B-1B47A6516816}" type="parTrans" cxnId="{9843F0E1-D14D-4DA8-A2FE-6B0D7F4DB93B}">
      <dgm:prSet/>
      <dgm:spPr/>
      <dgm:t>
        <a:bodyPr/>
        <a:lstStyle/>
        <a:p>
          <a:endParaRPr lang="en-GB"/>
        </a:p>
      </dgm:t>
    </dgm:pt>
    <dgm:pt modelId="{2DDFA561-9289-4118-AD49-B2CE300CB35B}" type="sibTrans" cxnId="{9843F0E1-D14D-4DA8-A2FE-6B0D7F4DB93B}">
      <dgm:prSet/>
      <dgm:spPr/>
      <dgm:t>
        <a:bodyPr/>
        <a:lstStyle/>
        <a:p>
          <a:endParaRPr lang="en-GB"/>
        </a:p>
      </dgm:t>
    </dgm:pt>
    <dgm:pt modelId="{5B37A71F-69C3-4ECD-8349-B97A2575F175}">
      <dgm:prSet phldrT="[Text]" custT="1"/>
      <dgm:spPr>
        <a:noFill/>
        <a:ln w="57150">
          <a:solidFill>
            <a:schemeClr val="bg1"/>
          </a:solidFill>
        </a:ln>
      </dgm:spPr>
      <dgm:t>
        <a:bodyPr/>
        <a:lstStyle/>
        <a:p>
          <a:r>
            <a:rPr lang="en-GB" sz="3200" b="1" dirty="0">
              <a:solidFill>
                <a:schemeClr val="bg1"/>
              </a:solidFill>
            </a:rPr>
            <a:t>FCG</a:t>
          </a:r>
          <a:endParaRPr lang="en-GB" sz="1600" b="1" dirty="0">
            <a:solidFill>
              <a:schemeClr val="bg1"/>
            </a:solidFill>
          </a:endParaRPr>
        </a:p>
      </dgm:t>
    </dgm:pt>
    <dgm:pt modelId="{80044AA8-565A-4E3B-BDA2-B82F13061ABA}" type="parTrans" cxnId="{FE1ECC52-E8C5-4B7E-B5FA-CCF22D796153}">
      <dgm:prSet/>
      <dgm:spPr/>
      <dgm:t>
        <a:bodyPr/>
        <a:lstStyle/>
        <a:p>
          <a:endParaRPr lang="en-GB"/>
        </a:p>
      </dgm:t>
    </dgm:pt>
    <dgm:pt modelId="{48511CB6-8A48-48D2-96C1-9DF2DFBAE92F}" type="sibTrans" cxnId="{FE1ECC52-E8C5-4B7E-B5FA-CCF22D796153}">
      <dgm:prSet/>
      <dgm:spPr/>
      <dgm:t>
        <a:bodyPr/>
        <a:lstStyle/>
        <a:p>
          <a:endParaRPr lang="en-GB"/>
        </a:p>
      </dgm:t>
    </dgm:pt>
    <dgm:pt modelId="{7154A5D4-7682-4843-904D-67AC33B094EB}">
      <dgm:prSet phldrT="[Text]" custT="1"/>
      <dgm:spPr>
        <a:noFill/>
        <a:ln w="57150">
          <a:solidFill>
            <a:schemeClr val="bg1"/>
          </a:solidFill>
        </a:ln>
      </dgm:spPr>
      <dgm:t>
        <a:bodyPr/>
        <a:lstStyle/>
        <a:p>
          <a:r>
            <a:rPr lang="en-GB" sz="3200" b="1" dirty="0">
              <a:solidFill>
                <a:schemeClr val="bg1"/>
              </a:solidFill>
            </a:rPr>
            <a:t>FLC</a:t>
          </a:r>
        </a:p>
      </dgm:t>
    </dgm:pt>
    <dgm:pt modelId="{A8AB08BE-3A36-4438-9E1A-9A6B3F7B9B58}" type="parTrans" cxnId="{DFAD3BC7-4AE8-4586-9E8D-51E8A27BCCC4}">
      <dgm:prSet/>
      <dgm:spPr/>
      <dgm:t>
        <a:bodyPr/>
        <a:lstStyle/>
        <a:p>
          <a:endParaRPr lang="en-GB"/>
        </a:p>
      </dgm:t>
    </dgm:pt>
    <dgm:pt modelId="{B1612FF5-586D-4CFE-8B17-60134BE4026E}" type="sibTrans" cxnId="{DFAD3BC7-4AE8-4586-9E8D-51E8A27BCCC4}">
      <dgm:prSet/>
      <dgm:spPr/>
      <dgm:t>
        <a:bodyPr/>
        <a:lstStyle/>
        <a:p>
          <a:endParaRPr lang="en-GB"/>
        </a:p>
      </dgm:t>
    </dgm:pt>
    <dgm:pt modelId="{4BA1C07F-3A2E-4A62-8D58-D671E724E589}" type="pres">
      <dgm:prSet presAssocID="{E3FECC34-582E-405B-B962-38F8E794625D}" presName="compositeShape" presStyleCnt="0">
        <dgm:presLayoutVars>
          <dgm:chMax val="7"/>
          <dgm:dir/>
          <dgm:resizeHandles val="exact"/>
        </dgm:presLayoutVars>
      </dgm:prSet>
      <dgm:spPr/>
    </dgm:pt>
    <dgm:pt modelId="{EE854AF5-D9A2-430D-B33C-08AAA20627D3}" type="pres">
      <dgm:prSet presAssocID="{E9B75D54-61BD-4055-B618-18920736439B}" presName="circ1" presStyleLbl="vennNode1" presStyleIdx="0" presStyleCnt="3"/>
      <dgm:spPr/>
    </dgm:pt>
    <dgm:pt modelId="{E007EBF7-0792-47BD-92D8-903BC50701B0}" type="pres">
      <dgm:prSet presAssocID="{E9B75D54-61BD-4055-B618-18920736439B}" presName="circ1Tx" presStyleLbl="revTx" presStyleIdx="0" presStyleCnt="0">
        <dgm:presLayoutVars>
          <dgm:chMax val="0"/>
          <dgm:chPref val="0"/>
          <dgm:bulletEnabled val="1"/>
        </dgm:presLayoutVars>
      </dgm:prSet>
      <dgm:spPr/>
    </dgm:pt>
    <dgm:pt modelId="{E4A859B8-FD45-4634-918A-1A73A5EFA58F}" type="pres">
      <dgm:prSet presAssocID="{5B37A71F-69C3-4ECD-8349-B97A2575F175}" presName="circ2" presStyleLbl="vennNode1" presStyleIdx="1" presStyleCnt="3"/>
      <dgm:spPr/>
    </dgm:pt>
    <dgm:pt modelId="{5AC0F340-1ACE-4F70-B3E2-A5BCEFF6610E}" type="pres">
      <dgm:prSet presAssocID="{5B37A71F-69C3-4ECD-8349-B97A2575F175}" presName="circ2Tx" presStyleLbl="revTx" presStyleIdx="0" presStyleCnt="0">
        <dgm:presLayoutVars>
          <dgm:chMax val="0"/>
          <dgm:chPref val="0"/>
          <dgm:bulletEnabled val="1"/>
        </dgm:presLayoutVars>
      </dgm:prSet>
      <dgm:spPr/>
    </dgm:pt>
    <dgm:pt modelId="{DF998243-E1D9-4AE9-AA43-DB4E195EC818}" type="pres">
      <dgm:prSet presAssocID="{7154A5D4-7682-4843-904D-67AC33B094EB}" presName="circ3" presStyleLbl="vennNode1" presStyleIdx="2" presStyleCnt="3"/>
      <dgm:spPr/>
    </dgm:pt>
    <dgm:pt modelId="{3440A598-D060-41AE-B4D3-76C7DC2ECED0}" type="pres">
      <dgm:prSet presAssocID="{7154A5D4-7682-4843-904D-67AC33B094EB}" presName="circ3Tx" presStyleLbl="revTx" presStyleIdx="0" presStyleCnt="0">
        <dgm:presLayoutVars>
          <dgm:chMax val="0"/>
          <dgm:chPref val="0"/>
          <dgm:bulletEnabled val="1"/>
        </dgm:presLayoutVars>
      </dgm:prSet>
      <dgm:spPr/>
    </dgm:pt>
  </dgm:ptLst>
  <dgm:cxnLst>
    <dgm:cxn modelId="{BE592609-38CF-4CEE-9C82-15338EEE3A58}" type="presOf" srcId="{E3FECC34-582E-405B-B962-38F8E794625D}" destId="{4BA1C07F-3A2E-4A62-8D58-D671E724E589}" srcOrd="0" destOrd="0" presId="urn:microsoft.com/office/officeart/2005/8/layout/venn1"/>
    <dgm:cxn modelId="{8AD61F10-BB19-4A2B-B458-460F7804FA7B}" type="presOf" srcId="{E9B75D54-61BD-4055-B618-18920736439B}" destId="{EE854AF5-D9A2-430D-B33C-08AAA20627D3}" srcOrd="0" destOrd="0" presId="urn:microsoft.com/office/officeart/2005/8/layout/venn1"/>
    <dgm:cxn modelId="{CE7FCA26-8E21-4D85-A08D-661E16153B05}" type="presOf" srcId="{E9B75D54-61BD-4055-B618-18920736439B}" destId="{E007EBF7-0792-47BD-92D8-903BC50701B0}" srcOrd="1" destOrd="0" presId="urn:microsoft.com/office/officeart/2005/8/layout/venn1"/>
    <dgm:cxn modelId="{2770CD28-2027-451C-A814-AAF125E21751}" type="presOf" srcId="{7154A5D4-7682-4843-904D-67AC33B094EB}" destId="{3440A598-D060-41AE-B4D3-76C7DC2ECED0}" srcOrd="1" destOrd="0" presId="urn:microsoft.com/office/officeart/2005/8/layout/venn1"/>
    <dgm:cxn modelId="{2568A766-1E94-4FE8-A6E5-72DABD5304EE}" type="presOf" srcId="{5B37A71F-69C3-4ECD-8349-B97A2575F175}" destId="{E4A859B8-FD45-4634-918A-1A73A5EFA58F}" srcOrd="0" destOrd="0" presId="urn:microsoft.com/office/officeart/2005/8/layout/venn1"/>
    <dgm:cxn modelId="{FE1ECC52-E8C5-4B7E-B5FA-CCF22D796153}" srcId="{E3FECC34-582E-405B-B962-38F8E794625D}" destId="{5B37A71F-69C3-4ECD-8349-B97A2575F175}" srcOrd="1" destOrd="0" parTransId="{80044AA8-565A-4E3B-BDA2-B82F13061ABA}" sibTransId="{48511CB6-8A48-48D2-96C1-9DF2DFBAE92F}"/>
    <dgm:cxn modelId="{672819BC-E861-4595-8717-71809AE56CE0}" type="presOf" srcId="{5B37A71F-69C3-4ECD-8349-B97A2575F175}" destId="{5AC0F340-1ACE-4F70-B3E2-A5BCEFF6610E}" srcOrd="1" destOrd="0" presId="urn:microsoft.com/office/officeart/2005/8/layout/venn1"/>
    <dgm:cxn modelId="{DFAD3BC7-4AE8-4586-9E8D-51E8A27BCCC4}" srcId="{E3FECC34-582E-405B-B962-38F8E794625D}" destId="{7154A5D4-7682-4843-904D-67AC33B094EB}" srcOrd="2" destOrd="0" parTransId="{A8AB08BE-3A36-4438-9E1A-9A6B3F7B9B58}" sibTransId="{B1612FF5-586D-4CFE-8B17-60134BE4026E}"/>
    <dgm:cxn modelId="{9843F0E1-D14D-4DA8-A2FE-6B0D7F4DB93B}" srcId="{E3FECC34-582E-405B-B962-38F8E794625D}" destId="{E9B75D54-61BD-4055-B618-18920736439B}" srcOrd="0" destOrd="0" parTransId="{47E835E3-31C8-485E-900B-1B47A6516816}" sibTransId="{2DDFA561-9289-4118-AD49-B2CE300CB35B}"/>
    <dgm:cxn modelId="{6CA5D0F3-FEA9-468B-BADD-6C936C46C064}" type="presOf" srcId="{7154A5D4-7682-4843-904D-67AC33B094EB}" destId="{DF998243-E1D9-4AE9-AA43-DB4E195EC818}" srcOrd="0" destOrd="0" presId="urn:microsoft.com/office/officeart/2005/8/layout/venn1"/>
    <dgm:cxn modelId="{FF2CA3D3-0E3F-4216-AA4B-49A25E58C3FE}" type="presParOf" srcId="{4BA1C07F-3A2E-4A62-8D58-D671E724E589}" destId="{EE854AF5-D9A2-430D-B33C-08AAA20627D3}" srcOrd="0" destOrd="0" presId="urn:microsoft.com/office/officeart/2005/8/layout/venn1"/>
    <dgm:cxn modelId="{88ED1703-634E-498C-ACB7-54B7C9425452}" type="presParOf" srcId="{4BA1C07F-3A2E-4A62-8D58-D671E724E589}" destId="{E007EBF7-0792-47BD-92D8-903BC50701B0}" srcOrd="1" destOrd="0" presId="urn:microsoft.com/office/officeart/2005/8/layout/venn1"/>
    <dgm:cxn modelId="{9A9F4F67-F7AC-4EC0-BD92-FDDC2022BBE9}" type="presParOf" srcId="{4BA1C07F-3A2E-4A62-8D58-D671E724E589}" destId="{E4A859B8-FD45-4634-918A-1A73A5EFA58F}" srcOrd="2" destOrd="0" presId="urn:microsoft.com/office/officeart/2005/8/layout/venn1"/>
    <dgm:cxn modelId="{53692A5C-C5B4-4AD9-B9A7-2B65C79224D4}" type="presParOf" srcId="{4BA1C07F-3A2E-4A62-8D58-D671E724E589}" destId="{5AC0F340-1ACE-4F70-B3E2-A5BCEFF6610E}" srcOrd="3" destOrd="0" presId="urn:microsoft.com/office/officeart/2005/8/layout/venn1"/>
    <dgm:cxn modelId="{0516D700-64A1-4A1D-9CFE-92B302C3C76A}" type="presParOf" srcId="{4BA1C07F-3A2E-4A62-8D58-D671E724E589}" destId="{DF998243-E1D9-4AE9-AA43-DB4E195EC818}" srcOrd="4" destOrd="0" presId="urn:microsoft.com/office/officeart/2005/8/layout/venn1"/>
    <dgm:cxn modelId="{37B1E553-83DF-48BE-90D6-EA471F7DB836}" type="presParOf" srcId="{4BA1C07F-3A2E-4A62-8D58-D671E724E589}" destId="{3440A598-D060-41AE-B4D3-76C7DC2ECED0}" srcOrd="5" destOrd="0" presId="urn:microsoft.com/office/officeart/2005/8/layout/venn1"/>
  </dgm:cxnLst>
  <dgm:bg>
    <a:noFill/>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FECC34-582E-405B-B962-38F8E794625D}" type="doc">
      <dgm:prSet loTypeId="urn:microsoft.com/office/officeart/2005/8/layout/venn1" loCatId="relationship" qsTypeId="urn:microsoft.com/office/officeart/2005/8/quickstyle/simple1" qsCatId="simple" csTypeId="urn:microsoft.com/office/officeart/2005/8/colors/accent1_2" csCatId="accent1" phldr="1"/>
      <dgm:spPr/>
    </dgm:pt>
    <dgm:pt modelId="{E9B75D54-61BD-4055-B618-18920736439B}">
      <dgm:prSet phldrT="[Text]" custT="1"/>
      <dgm:spPr>
        <a:noFill/>
        <a:ln w="57150">
          <a:solidFill>
            <a:schemeClr val="bg1"/>
          </a:solidFill>
        </a:ln>
      </dgm:spPr>
      <dgm:t>
        <a:bodyPr/>
        <a:lstStyle/>
        <a:p>
          <a:r>
            <a:rPr lang="en-GB" sz="2400" b="1" dirty="0">
              <a:solidFill>
                <a:schemeClr val="bg1"/>
              </a:solidFill>
            </a:rPr>
            <a:t>Industry</a:t>
          </a:r>
          <a:endParaRPr lang="en-GB" sz="1600" b="1" dirty="0">
            <a:solidFill>
              <a:schemeClr val="bg1"/>
            </a:solidFill>
          </a:endParaRPr>
        </a:p>
      </dgm:t>
    </dgm:pt>
    <dgm:pt modelId="{47E835E3-31C8-485E-900B-1B47A6516816}" type="parTrans" cxnId="{9843F0E1-D14D-4DA8-A2FE-6B0D7F4DB93B}">
      <dgm:prSet/>
      <dgm:spPr/>
      <dgm:t>
        <a:bodyPr/>
        <a:lstStyle/>
        <a:p>
          <a:endParaRPr lang="en-GB"/>
        </a:p>
      </dgm:t>
    </dgm:pt>
    <dgm:pt modelId="{2DDFA561-9289-4118-AD49-B2CE300CB35B}" type="sibTrans" cxnId="{9843F0E1-D14D-4DA8-A2FE-6B0D7F4DB93B}">
      <dgm:prSet/>
      <dgm:spPr/>
      <dgm:t>
        <a:bodyPr/>
        <a:lstStyle/>
        <a:p>
          <a:endParaRPr lang="en-GB"/>
        </a:p>
      </dgm:t>
    </dgm:pt>
    <dgm:pt modelId="{5B37A71F-69C3-4ECD-8349-B97A2575F175}">
      <dgm:prSet phldrT="[Text]" custT="1"/>
      <dgm:spPr>
        <a:noFill/>
        <a:ln w="57150">
          <a:solidFill>
            <a:schemeClr val="bg1"/>
          </a:solidFill>
        </a:ln>
      </dgm:spPr>
      <dgm:t>
        <a:bodyPr/>
        <a:lstStyle/>
        <a:p>
          <a:r>
            <a:rPr lang="en-GB" sz="3200" b="1" dirty="0">
              <a:solidFill>
                <a:schemeClr val="bg1"/>
              </a:solidFill>
            </a:rPr>
            <a:t>FCG</a:t>
          </a:r>
          <a:endParaRPr lang="en-GB" sz="1600" b="1" dirty="0">
            <a:solidFill>
              <a:schemeClr val="bg1"/>
            </a:solidFill>
          </a:endParaRPr>
        </a:p>
      </dgm:t>
    </dgm:pt>
    <dgm:pt modelId="{80044AA8-565A-4E3B-BDA2-B82F13061ABA}" type="parTrans" cxnId="{FE1ECC52-E8C5-4B7E-B5FA-CCF22D796153}">
      <dgm:prSet/>
      <dgm:spPr/>
      <dgm:t>
        <a:bodyPr/>
        <a:lstStyle/>
        <a:p>
          <a:endParaRPr lang="en-GB"/>
        </a:p>
      </dgm:t>
    </dgm:pt>
    <dgm:pt modelId="{48511CB6-8A48-48D2-96C1-9DF2DFBAE92F}" type="sibTrans" cxnId="{FE1ECC52-E8C5-4B7E-B5FA-CCF22D796153}">
      <dgm:prSet/>
      <dgm:spPr/>
      <dgm:t>
        <a:bodyPr/>
        <a:lstStyle/>
        <a:p>
          <a:endParaRPr lang="en-GB"/>
        </a:p>
      </dgm:t>
    </dgm:pt>
    <dgm:pt modelId="{7154A5D4-7682-4843-904D-67AC33B094EB}">
      <dgm:prSet phldrT="[Text]" custT="1"/>
      <dgm:spPr>
        <a:noFill/>
        <a:ln w="57150">
          <a:solidFill>
            <a:schemeClr val="bg1"/>
          </a:solidFill>
        </a:ln>
      </dgm:spPr>
      <dgm:t>
        <a:bodyPr/>
        <a:lstStyle/>
        <a:p>
          <a:pPr algn="ctr"/>
          <a:r>
            <a:rPr lang="en-GB" sz="3200" b="1" dirty="0">
              <a:solidFill>
                <a:schemeClr val="bg1"/>
              </a:solidFill>
            </a:rPr>
            <a:t>FLC</a:t>
          </a:r>
          <a:endParaRPr lang="en-GB" sz="1800" b="1" dirty="0">
            <a:solidFill>
              <a:schemeClr val="bg1"/>
            </a:solidFill>
          </a:endParaRPr>
        </a:p>
      </dgm:t>
    </dgm:pt>
    <dgm:pt modelId="{A8AB08BE-3A36-4438-9E1A-9A6B3F7B9B58}" type="parTrans" cxnId="{DFAD3BC7-4AE8-4586-9E8D-51E8A27BCCC4}">
      <dgm:prSet/>
      <dgm:spPr/>
      <dgm:t>
        <a:bodyPr/>
        <a:lstStyle/>
        <a:p>
          <a:endParaRPr lang="en-GB"/>
        </a:p>
      </dgm:t>
    </dgm:pt>
    <dgm:pt modelId="{B1612FF5-586D-4CFE-8B17-60134BE4026E}" type="sibTrans" cxnId="{DFAD3BC7-4AE8-4586-9E8D-51E8A27BCCC4}">
      <dgm:prSet/>
      <dgm:spPr/>
      <dgm:t>
        <a:bodyPr/>
        <a:lstStyle/>
        <a:p>
          <a:endParaRPr lang="en-GB"/>
        </a:p>
      </dgm:t>
    </dgm:pt>
    <dgm:pt modelId="{4BA1C07F-3A2E-4A62-8D58-D671E724E589}" type="pres">
      <dgm:prSet presAssocID="{E3FECC34-582E-405B-B962-38F8E794625D}" presName="compositeShape" presStyleCnt="0">
        <dgm:presLayoutVars>
          <dgm:chMax val="7"/>
          <dgm:dir/>
          <dgm:resizeHandles val="exact"/>
        </dgm:presLayoutVars>
      </dgm:prSet>
      <dgm:spPr/>
    </dgm:pt>
    <dgm:pt modelId="{EE854AF5-D9A2-430D-B33C-08AAA20627D3}" type="pres">
      <dgm:prSet presAssocID="{E9B75D54-61BD-4055-B618-18920736439B}" presName="circ1" presStyleLbl="vennNode1" presStyleIdx="0" presStyleCnt="3" custLinFactX="52913" custLinFactNeighborX="100000" custLinFactNeighborY="4770"/>
      <dgm:spPr/>
    </dgm:pt>
    <dgm:pt modelId="{E007EBF7-0792-47BD-92D8-903BC50701B0}" type="pres">
      <dgm:prSet presAssocID="{E9B75D54-61BD-4055-B618-18920736439B}" presName="circ1Tx" presStyleLbl="revTx" presStyleIdx="0" presStyleCnt="0">
        <dgm:presLayoutVars>
          <dgm:chMax val="0"/>
          <dgm:chPref val="0"/>
          <dgm:bulletEnabled val="1"/>
        </dgm:presLayoutVars>
      </dgm:prSet>
      <dgm:spPr/>
    </dgm:pt>
    <dgm:pt modelId="{E4A859B8-FD45-4634-918A-1A73A5EFA58F}" type="pres">
      <dgm:prSet presAssocID="{5B37A71F-69C3-4ECD-8349-B97A2575F175}" presName="circ2" presStyleLbl="vennNode1" presStyleIdx="1" presStyleCnt="3" custLinFactNeighborX="-36904" custLinFactNeighborY="-58934"/>
      <dgm:spPr/>
    </dgm:pt>
    <dgm:pt modelId="{5AC0F340-1ACE-4F70-B3E2-A5BCEFF6610E}" type="pres">
      <dgm:prSet presAssocID="{5B37A71F-69C3-4ECD-8349-B97A2575F175}" presName="circ2Tx" presStyleLbl="revTx" presStyleIdx="0" presStyleCnt="0">
        <dgm:presLayoutVars>
          <dgm:chMax val="0"/>
          <dgm:chPref val="0"/>
          <dgm:bulletEnabled val="1"/>
        </dgm:presLayoutVars>
      </dgm:prSet>
      <dgm:spPr/>
    </dgm:pt>
    <dgm:pt modelId="{DF998243-E1D9-4AE9-AA43-DB4E195EC818}" type="pres">
      <dgm:prSet presAssocID="{7154A5D4-7682-4843-904D-67AC33B094EB}" presName="circ3" presStyleLbl="vennNode1" presStyleIdx="2" presStyleCnt="3" custLinFactX="-30036" custLinFactNeighborX="-100000" custLinFactNeighborY="-58934"/>
      <dgm:spPr/>
    </dgm:pt>
    <dgm:pt modelId="{3440A598-D060-41AE-B4D3-76C7DC2ECED0}" type="pres">
      <dgm:prSet presAssocID="{7154A5D4-7682-4843-904D-67AC33B094EB}" presName="circ3Tx" presStyleLbl="revTx" presStyleIdx="0" presStyleCnt="0">
        <dgm:presLayoutVars>
          <dgm:chMax val="0"/>
          <dgm:chPref val="0"/>
          <dgm:bulletEnabled val="1"/>
        </dgm:presLayoutVars>
      </dgm:prSet>
      <dgm:spPr/>
    </dgm:pt>
  </dgm:ptLst>
  <dgm:cxnLst>
    <dgm:cxn modelId="{BE592609-38CF-4CEE-9C82-15338EEE3A58}" type="presOf" srcId="{E3FECC34-582E-405B-B962-38F8E794625D}" destId="{4BA1C07F-3A2E-4A62-8D58-D671E724E589}" srcOrd="0" destOrd="0" presId="urn:microsoft.com/office/officeart/2005/8/layout/venn1"/>
    <dgm:cxn modelId="{8AD61F10-BB19-4A2B-B458-460F7804FA7B}" type="presOf" srcId="{E9B75D54-61BD-4055-B618-18920736439B}" destId="{EE854AF5-D9A2-430D-B33C-08AAA20627D3}" srcOrd="0" destOrd="0" presId="urn:microsoft.com/office/officeart/2005/8/layout/venn1"/>
    <dgm:cxn modelId="{CE7FCA26-8E21-4D85-A08D-661E16153B05}" type="presOf" srcId="{E9B75D54-61BD-4055-B618-18920736439B}" destId="{E007EBF7-0792-47BD-92D8-903BC50701B0}" srcOrd="1" destOrd="0" presId="urn:microsoft.com/office/officeart/2005/8/layout/venn1"/>
    <dgm:cxn modelId="{2770CD28-2027-451C-A814-AAF125E21751}" type="presOf" srcId="{7154A5D4-7682-4843-904D-67AC33B094EB}" destId="{3440A598-D060-41AE-B4D3-76C7DC2ECED0}" srcOrd="1" destOrd="0" presId="urn:microsoft.com/office/officeart/2005/8/layout/venn1"/>
    <dgm:cxn modelId="{2568A766-1E94-4FE8-A6E5-72DABD5304EE}" type="presOf" srcId="{5B37A71F-69C3-4ECD-8349-B97A2575F175}" destId="{E4A859B8-FD45-4634-918A-1A73A5EFA58F}" srcOrd="0" destOrd="0" presId="urn:microsoft.com/office/officeart/2005/8/layout/venn1"/>
    <dgm:cxn modelId="{FE1ECC52-E8C5-4B7E-B5FA-CCF22D796153}" srcId="{E3FECC34-582E-405B-B962-38F8E794625D}" destId="{5B37A71F-69C3-4ECD-8349-B97A2575F175}" srcOrd="1" destOrd="0" parTransId="{80044AA8-565A-4E3B-BDA2-B82F13061ABA}" sibTransId="{48511CB6-8A48-48D2-96C1-9DF2DFBAE92F}"/>
    <dgm:cxn modelId="{672819BC-E861-4595-8717-71809AE56CE0}" type="presOf" srcId="{5B37A71F-69C3-4ECD-8349-B97A2575F175}" destId="{5AC0F340-1ACE-4F70-B3E2-A5BCEFF6610E}" srcOrd="1" destOrd="0" presId="urn:microsoft.com/office/officeart/2005/8/layout/venn1"/>
    <dgm:cxn modelId="{DFAD3BC7-4AE8-4586-9E8D-51E8A27BCCC4}" srcId="{E3FECC34-582E-405B-B962-38F8E794625D}" destId="{7154A5D4-7682-4843-904D-67AC33B094EB}" srcOrd="2" destOrd="0" parTransId="{A8AB08BE-3A36-4438-9E1A-9A6B3F7B9B58}" sibTransId="{B1612FF5-586D-4CFE-8B17-60134BE4026E}"/>
    <dgm:cxn modelId="{9843F0E1-D14D-4DA8-A2FE-6B0D7F4DB93B}" srcId="{E3FECC34-582E-405B-B962-38F8E794625D}" destId="{E9B75D54-61BD-4055-B618-18920736439B}" srcOrd="0" destOrd="0" parTransId="{47E835E3-31C8-485E-900B-1B47A6516816}" sibTransId="{2DDFA561-9289-4118-AD49-B2CE300CB35B}"/>
    <dgm:cxn modelId="{6CA5D0F3-FEA9-468B-BADD-6C936C46C064}" type="presOf" srcId="{7154A5D4-7682-4843-904D-67AC33B094EB}" destId="{DF998243-E1D9-4AE9-AA43-DB4E195EC818}" srcOrd="0" destOrd="0" presId="urn:microsoft.com/office/officeart/2005/8/layout/venn1"/>
    <dgm:cxn modelId="{FF2CA3D3-0E3F-4216-AA4B-49A25E58C3FE}" type="presParOf" srcId="{4BA1C07F-3A2E-4A62-8D58-D671E724E589}" destId="{EE854AF5-D9A2-430D-B33C-08AAA20627D3}" srcOrd="0" destOrd="0" presId="urn:microsoft.com/office/officeart/2005/8/layout/venn1"/>
    <dgm:cxn modelId="{88ED1703-634E-498C-ACB7-54B7C9425452}" type="presParOf" srcId="{4BA1C07F-3A2E-4A62-8D58-D671E724E589}" destId="{E007EBF7-0792-47BD-92D8-903BC50701B0}" srcOrd="1" destOrd="0" presId="urn:microsoft.com/office/officeart/2005/8/layout/venn1"/>
    <dgm:cxn modelId="{9A9F4F67-F7AC-4EC0-BD92-FDDC2022BBE9}" type="presParOf" srcId="{4BA1C07F-3A2E-4A62-8D58-D671E724E589}" destId="{E4A859B8-FD45-4634-918A-1A73A5EFA58F}" srcOrd="2" destOrd="0" presId="urn:microsoft.com/office/officeart/2005/8/layout/venn1"/>
    <dgm:cxn modelId="{53692A5C-C5B4-4AD9-B9A7-2B65C79224D4}" type="presParOf" srcId="{4BA1C07F-3A2E-4A62-8D58-D671E724E589}" destId="{5AC0F340-1ACE-4F70-B3E2-A5BCEFF6610E}" srcOrd="3" destOrd="0" presId="urn:microsoft.com/office/officeart/2005/8/layout/venn1"/>
    <dgm:cxn modelId="{0516D700-64A1-4A1D-9CFE-92B302C3C76A}" type="presParOf" srcId="{4BA1C07F-3A2E-4A62-8D58-D671E724E589}" destId="{DF998243-E1D9-4AE9-AA43-DB4E195EC818}" srcOrd="4" destOrd="0" presId="urn:microsoft.com/office/officeart/2005/8/layout/venn1"/>
    <dgm:cxn modelId="{37B1E553-83DF-48BE-90D6-EA471F7DB836}" type="presParOf" srcId="{4BA1C07F-3A2E-4A62-8D58-D671E724E589}" destId="{3440A598-D060-41AE-B4D3-76C7DC2ECED0}" srcOrd="5" destOrd="0" presId="urn:microsoft.com/office/officeart/2005/8/layout/venn1"/>
  </dgm:cxnLst>
  <dgm:bg>
    <a:noFill/>
  </dgm:bg>
  <dgm:whole>
    <a:ln w="28575"/>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54AF5-D9A2-430D-B33C-08AAA20627D3}">
      <dsp:nvSpPr>
        <dsp:cNvPr id="0" name=""/>
        <dsp:cNvSpPr/>
      </dsp:nvSpPr>
      <dsp:spPr>
        <a:xfrm>
          <a:off x="1267670" y="34559"/>
          <a:ext cx="1658862" cy="1658862"/>
        </a:xfrm>
        <a:prstGeom prst="ellipse">
          <a:avLst/>
        </a:prstGeom>
        <a:no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Industry</a:t>
          </a:r>
          <a:endParaRPr lang="en-GB" sz="1600" b="1" kern="1200" dirty="0">
            <a:solidFill>
              <a:schemeClr val="bg1"/>
            </a:solidFill>
          </a:endParaRPr>
        </a:p>
      </dsp:txBody>
      <dsp:txXfrm>
        <a:off x="1488852" y="324860"/>
        <a:ext cx="1216498" cy="746487"/>
      </dsp:txXfrm>
    </dsp:sp>
    <dsp:sp modelId="{E4A859B8-FD45-4634-918A-1A73A5EFA58F}">
      <dsp:nvSpPr>
        <dsp:cNvPr id="0" name=""/>
        <dsp:cNvSpPr/>
      </dsp:nvSpPr>
      <dsp:spPr>
        <a:xfrm>
          <a:off x="1866243" y="1071348"/>
          <a:ext cx="1658862" cy="1658862"/>
        </a:xfrm>
        <a:prstGeom prst="ellipse">
          <a:avLst/>
        </a:prstGeom>
        <a:no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b="1" kern="1200" dirty="0">
              <a:solidFill>
                <a:schemeClr val="bg1"/>
              </a:solidFill>
            </a:rPr>
            <a:t>FCG</a:t>
          </a:r>
          <a:endParaRPr lang="en-GB" sz="1600" b="1" kern="1200" dirty="0">
            <a:solidFill>
              <a:schemeClr val="bg1"/>
            </a:solidFill>
          </a:endParaRPr>
        </a:p>
      </dsp:txBody>
      <dsp:txXfrm>
        <a:off x="2373579" y="1499887"/>
        <a:ext cx="995317" cy="912374"/>
      </dsp:txXfrm>
    </dsp:sp>
    <dsp:sp modelId="{DF998243-E1D9-4AE9-AA43-DB4E195EC818}">
      <dsp:nvSpPr>
        <dsp:cNvPr id="0" name=""/>
        <dsp:cNvSpPr/>
      </dsp:nvSpPr>
      <dsp:spPr>
        <a:xfrm>
          <a:off x="669098" y="1071348"/>
          <a:ext cx="1658862" cy="1658862"/>
        </a:xfrm>
        <a:prstGeom prst="ellipse">
          <a:avLst/>
        </a:prstGeom>
        <a:no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b="1" kern="1200" dirty="0">
              <a:solidFill>
                <a:schemeClr val="bg1"/>
              </a:solidFill>
            </a:rPr>
            <a:t>FLC</a:t>
          </a:r>
        </a:p>
      </dsp:txBody>
      <dsp:txXfrm>
        <a:off x="825307" y="1499887"/>
        <a:ext cx="995317" cy="912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54AF5-D9A2-430D-B33C-08AAA20627D3}">
      <dsp:nvSpPr>
        <dsp:cNvPr id="0" name=""/>
        <dsp:cNvSpPr/>
      </dsp:nvSpPr>
      <dsp:spPr>
        <a:xfrm>
          <a:off x="5014667" y="101062"/>
          <a:ext cx="1474648" cy="1474648"/>
        </a:xfrm>
        <a:prstGeom prst="ellipse">
          <a:avLst/>
        </a:prstGeom>
        <a:no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Industry</a:t>
          </a:r>
          <a:endParaRPr lang="en-GB" sz="1600" b="1" kern="1200" dirty="0">
            <a:solidFill>
              <a:schemeClr val="bg1"/>
            </a:solidFill>
          </a:endParaRPr>
        </a:p>
      </dsp:txBody>
      <dsp:txXfrm>
        <a:off x="5211287" y="359125"/>
        <a:ext cx="1081408" cy="663591"/>
      </dsp:txXfrm>
    </dsp:sp>
    <dsp:sp modelId="{E4A859B8-FD45-4634-918A-1A73A5EFA58F}">
      <dsp:nvSpPr>
        <dsp:cNvPr id="0" name=""/>
        <dsp:cNvSpPr/>
      </dsp:nvSpPr>
      <dsp:spPr>
        <a:xfrm>
          <a:off x="2747636" y="83307"/>
          <a:ext cx="1474648" cy="1474648"/>
        </a:xfrm>
        <a:prstGeom prst="ellipse">
          <a:avLst/>
        </a:prstGeom>
        <a:no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b="1" kern="1200" dirty="0">
              <a:solidFill>
                <a:schemeClr val="bg1"/>
              </a:solidFill>
            </a:rPr>
            <a:t>FCG</a:t>
          </a:r>
          <a:endParaRPr lang="en-GB" sz="1600" b="1" kern="1200" dirty="0">
            <a:solidFill>
              <a:schemeClr val="bg1"/>
            </a:solidFill>
          </a:endParaRPr>
        </a:p>
      </dsp:txBody>
      <dsp:txXfrm>
        <a:off x="3198633" y="464258"/>
        <a:ext cx="884788" cy="811056"/>
      </dsp:txXfrm>
    </dsp:sp>
    <dsp:sp modelId="{DF998243-E1D9-4AE9-AA43-DB4E195EC818}">
      <dsp:nvSpPr>
        <dsp:cNvPr id="0" name=""/>
        <dsp:cNvSpPr/>
      </dsp:nvSpPr>
      <dsp:spPr>
        <a:xfrm>
          <a:off x="310063" y="83307"/>
          <a:ext cx="1474648" cy="1474648"/>
        </a:xfrm>
        <a:prstGeom prst="ellipse">
          <a:avLst/>
        </a:prstGeom>
        <a:no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b="1" kern="1200" dirty="0">
              <a:solidFill>
                <a:schemeClr val="bg1"/>
              </a:solidFill>
            </a:rPr>
            <a:t>FLC</a:t>
          </a:r>
          <a:endParaRPr lang="en-GB" sz="1800" b="1" kern="1200" dirty="0">
            <a:solidFill>
              <a:schemeClr val="bg1"/>
            </a:solidFill>
          </a:endParaRPr>
        </a:p>
      </dsp:txBody>
      <dsp:txXfrm>
        <a:off x="448925" y="464258"/>
        <a:ext cx="884788" cy="81105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D38DB-04F6-4B60-81C7-62DB06DC3144}" type="datetimeFigureOut">
              <a:rPr lang="en-GB" smtClean="0"/>
              <a:t>21/05/2023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0E838-A669-4714-BB52-1BBDF583A729}" type="slidenum">
              <a:rPr lang="en-GB" smtClean="0"/>
              <a:t>‹#›</a:t>
            </a:fld>
            <a:endParaRPr lang="en-GB"/>
          </a:p>
        </p:txBody>
      </p:sp>
    </p:spTree>
    <p:extLst>
      <p:ext uri="{BB962C8B-B14F-4D97-AF65-F5344CB8AC3E}">
        <p14:creationId xmlns:p14="http://schemas.microsoft.com/office/powerpoint/2010/main" val="43786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TED TALK style slides.</a:t>
            </a:r>
          </a:p>
        </p:txBody>
      </p:sp>
      <p:sp>
        <p:nvSpPr>
          <p:cNvPr id="4" name="Slide Number Placeholder 3"/>
          <p:cNvSpPr>
            <a:spLocks noGrp="1"/>
          </p:cNvSpPr>
          <p:nvPr>
            <p:ph type="sldNum" sz="quarter" idx="5"/>
          </p:nvPr>
        </p:nvSpPr>
        <p:spPr/>
        <p:txBody>
          <a:bodyPr/>
          <a:lstStyle/>
          <a:p>
            <a:fld id="{C6E0E838-A669-4714-BB52-1BBDF583A729}" type="slidenum">
              <a:rPr lang="en-GB" smtClean="0"/>
              <a:t>1</a:t>
            </a:fld>
            <a:endParaRPr lang="en-GB"/>
          </a:p>
        </p:txBody>
      </p:sp>
    </p:spTree>
    <p:extLst>
      <p:ext uri="{BB962C8B-B14F-4D97-AF65-F5344CB8AC3E}">
        <p14:creationId xmlns:p14="http://schemas.microsoft.com/office/powerpoint/2010/main" val="264031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sorts of commercial frameworks. Probably wont have time for this.</a:t>
            </a:r>
          </a:p>
        </p:txBody>
      </p:sp>
      <p:sp>
        <p:nvSpPr>
          <p:cNvPr id="4" name="Slide Number Placeholder 3"/>
          <p:cNvSpPr>
            <a:spLocks noGrp="1"/>
          </p:cNvSpPr>
          <p:nvPr>
            <p:ph type="sldNum" sz="quarter" idx="5"/>
          </p:nvPr>
        </p:nvSpPr>
        <p:spPr/>
        <p:txBody>
          <a:bodyPr/>
          <a:lstStyle/>
          <a:p>
            <a:fld id="{C6E0E838-A669-4714-BB52-1BBDF583A729}" type="slidenum">
              <a:rPr lang="en-GB" smtClean="0"/>
              <a:t>12</a:t>
            </a:fld>
            <a:endParaRPr lang="en-GB"/>
          </a:p>
        </p:txBody>
      </p:sp>
    </p:spTree>
    <p:extLst>
      <p:ext uri="{BB962C8B-B14F-4D97-AF65-F5344CB8AC3E}">
        <p14:creationId xmlns:p14="http://schemas.microsoft.com/office/powerpoint/2010/main" val="783771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HLC2 considering where next for the platforms….but also will be looking at operationalising (step by step), and sub-system elements, to help mature to Operations.</a:t>
            </a:r>
          </a:p>
        </p:txBody>
      </p:sp>
      <p:sp>
        <p:nvSpPr>
          <p:cNvPr id="4" name="Slide Number Placeholder 3"/>
          <p:cNvSpPr>
            <a:spLocks noGrp="1"/>
          </p:cNvSpPr>
          <p:nvPr>
            <p:ph type="sldNum" sz="quarter" idx="5"/>
          </p:nvPr>
        </p:nvSpPr>
        <p:spPr/>
        <p:txBody>
          <a:bodyPr/>
          <a:lstStyle/>
          <a:p>
            <a:fld id="{C6E0E838-A669-4714-BB52-1BBDF583A729}" type="slidenum">
              <a:rPr lang="en-GB" smtClean="0"/>
              <a:t>14</a:t>
            </a:fld>
            <a:endParaRPr lang="en-GB"/>
          </a:p>
        </p:txBody>
      </p:sp>
    </p:spTree>
    <p:extLst>
      <p:ext uri="{BB962C8B-B14F-4D97-AF65-F5344CB8AC3E}">
        <p14:creationId xmlns:p14="http://schemas.microsoft.com/office/powerpoint/2010/main" val="2866298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 to follow</a:t>
            </a:r>
          </a:p>
        </p:txBody>
      </p:sp>
      <p:sp>
        <p:nvSpPr>
          <p:cNvPr id="4" name="Slide Number Placeholder 3"/>
          <p:cNvSpPr>
            <a:spLocks noGrp="1"/>
          </p:cNvSpPr>
          <p:nvPr>
            <p:ph type="sldNum" sz="quarter" idx="5"/>
          </p:nvPr>
        </p:nvSpPr>
        <p:spPr/>
        <p:txBody>
          <a:bodyPr/>
          <a:lstStyle/>
          <a:p>
            <a:fld id="{C6E0E838-A669-4714-BB52-1BBDF583A729}" type="slidenum">
              <a:rPr lang="en-GB" smtClean="0"/>
              <a:t>15</a:t>
            </a:fld>
            <a:endParaRPr lang="en-GB"/>
          </a:p>
        </p:txBody>
      </p:sp>
    </p:spTree>
    <p:extLst>
      <p:ext uri="{BB962C8B-B14F-4D97-AF65-F5344CB8AC3E}">
        <p14:creationId xmlns:p14="http://schemas.microsoft.com/office/powerpoint/2010/main" val="56313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Replaced </a:t>
            </a:r>
            <a:r>
              <a:rPr lang="en-GB" sz="1200" b="1" dirty="0" err="1"/>
              <a:t>Niteworks</a:t>
            </a:r>
            <a:r>
              <a:rPr lang="en-GB" sz="1200" b="1" dirty="0"/>
              <a:t>. Don’t have time to show lots of slides on the current and upcoming tasks.</a:t>
            </a:r>
            <a:endParaRPr lang="en-GB" sz="1200" dirty="0"/>
          </a:p>
          <a:p>
            <a:endParaRPr lang="en-GB" dirty="0"/>
          </a:p>
        </p:txBody>
      </p:sp>
      <p:sp>
        <p:nvSpPr>
          <p:cNvPr id="4" name="Slide Number Placeholder 3"/>
          <p:cNvSpPr>
            <a:spLocks noGrp="1"/>
          </p:cNvSpPr>
          <p:nvPr>
            <p:ph type="sldNum" sz="quarter" idx="10"/>
          </p:nvPr>
        </p:nvSpPr>
        <p:spPr/>
        <p:txBody>
          <a:bodyPr/>
          <a:lstStyle/>
          <a:p>
            <a:fld id="{C122499E-41B3-4F00-BE83-247DA5874E8F}" type="slidenum">
              <a:rPr lang="en-GB" smtClean="0"/>
              <a:t>16</a:t>
            </a:fld>
            <a:endParaRPr lang="en-GB"/>
          </a:p>
        </p:txBody>
      </p:sp>
    </p:spTree>
    <p:extLst>
      <p:ext uri="{BB962C8B-B14F-4D97-AF65-F5344CB8AC3E}">
        <p14:creationId xmlns:p14="http://schemas.microsoft.com/office/powerpoint/2010/main" val="1255792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22499E-41B3-4F00-BE83-247DA5874E8F}" type="slidenum">
              <a:rPr lang="en-GB" smtClean="0"/>
              <a:t>19</a:t>
            </a:fld>
            <a:endParaRPr lang="en-GB"/>
          </a:p>
        </p:txBody>
      </p:sp>
    </p:spTree>
    <p:extLst>
      <p:ext uri="{BB962C8B-B14F-4D97-AF65-F5344CB8AC3E}">
        <p14:creationId xmlns:p14="http://schemas.microsoft.com/office/powerpoint/2010/main" val="2901386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E0E838-A669-4714-BB52-1BBDF583A729}" type="slidenum">
              <a:rPr lang="en-GB" smtClean="0"/>
              <a:t>21</a:t>
            </a:fld>
            <a:endParaRPr lang="en-GB"/>
          </a:p>
        </p:txBody>
      </p:sp>
    </p:spTree>
    <p:extLst>
      <p:ext uri="{BB962C8B-B14F-4D97-AF65-F5344CB8AC3E}">
        <p14:creationId xmlns:p14="http://schemas.microsoft.com/office/powerpoint/2010/main" val="258774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it says on the tin</a:t>
            </a:r>
          </a:p>
        </p:txBody>
      </p:sp>
      <p:sp>
        <p:nvSpPr>
          <p:cNvPr id="4" name="Slide Number Placeholder 3"/>
          <p:cNvSpPr>
            <a:spLocks noGrp="1"/>
          </p:cNvSpPr>
          <p:nvPr>
            <p:ph type="sldNum" sz="quarter" idx="5"/>
          </p:nvPr>
        </p:nvSpPr>
        <p:spPr/>
        <p:txBody>
          <a:bodyPr/>
          <a:lstStyle/>
          <a:p>
            <a:fld id="{C6E0E838-A669-4714-BB52-1BBDF583A729}" type="slidenum">
              <a:rPr lang="en-GB" smtClean="0"/>
              <a:t>2</a:t>
            </a:fld>
            <a:endParaRPr lang="en-GB"/>
          </a:p>
        </p:txBody>
      </p:sp>
    </p:spTree>
    <p:extLst>
      <p:ext uri="{BB962C8B-B14F-4D97-AF65-F5344CB8AC3E}">
        <p14:creationId xmlns:p14="http://schemas.microsoft.com/office/powerpoint/2010/main" val="417401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solidFill>
                  <a:srgbClr val="212529"/>
                </a:solidFill>
                <a:effectLst/>
                <a:latin typeface="Open Sans" panose="020B0606030504020204" pitchFamily="34" charset="0"/>
                <a:ea typeface="Times New Roman" panose="02020603050405020304" pitchFamily="18" charset="0"/>
              </a:rPr>
              <a:t>FCGs place in the innovation ecosystem, and the intent to Exploit technology, not more ‘innovation tourism’.</a:t>
            </a:r>
            <a:endParaRPr lang="en-GB" sz="1800" dirty="0">
              <a:solidFill>
                <a:srgbClr val="212529"/>
              </a:solidFill>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C6E0E838-A669-4714-BB52-1BBDF583A729}" type="slidenum">
              <a:rPr lang="en-GB" smtClean="0"/>
              <a:t>3</a:t>
            </a:fld>
            <a:endParaRPr lang="en-GB"/>
          </a:p>
        </p:txBody>
      </p:sp>
    </p:spTree>
    <p:extLst>
      <p:ext uri="{BB962C8B-B14F-4D97-AF65-F5344CB8AC3E}">
        <p14:creationId xmlns:p14="http://schemas.microsoft.com/office/powerpoint/2010/main" val="253036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challenges Industry </a:t>
            </a:r>
          </a:p>
        </p:txBody>
      </p:sp>
      <p:sp>
        <p:nvSpPr>
          <p:cNvPr id="4" name="Slide Number Placeholder 3"/>
          <p:cNvSpPr>
            <a:spLocks noGrp="1"/>
          </p:cNvSpPr>
          <p:nvPr>
            <p:ph type="sldNum" sz="quarter" idx="5"/>
          </p:nvPr>
        </p:nvSpPr>
        <p:spPr/>
        <p:txBody>
          <a:bodyPr/>
          <a:lstStyle/>
          <a:p>
            <a:fld id="{C6E0E838-A669-4714-BB52-1BBDF583A729}" type="slidenum">
              <a:rPr lang="en-GB" smtClean="0"/>
              <a:t>4</a:t>
            </a:fld>
            <a:endParaRPr lang="en-GB"/>
          </a:p>
        </p:txBody>
      </p:sp>
    </p:spTree>
    <p:extLst>
      <p:ext uri="{BB962C8B-B14F-4D97-AF65-F5344CB8AC3E}">
        <p14:creationId xmlns:p14="http://schemas.microsoft.com/office/powerpoint/2010/main" val="64343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E0E838-A669-4714-BB52-1BBDF583A729}" type="slidenum">
              <a:rPr lang="en-GB" smtClean="0"/>
              <a:t>5</a:t>
            </a:fld>
            <a:endParaRPr lang="en-GB"/>
          </a:p>
        </p:txBody>
      </p:sp>
    </p:spTree>
    <p:extLst>
      <p:ext uri="{BB962C8B-B14F-4D97-AF65-F5344CB8AC3E}">
        <p14:creationId xmlns:p14="http://schemas.microsoft.com/office/powerpoint/2010/main" val="2567666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sorts of commercial frameworks.</a:t>
            </a:r>
          </a:p>
        </p:txBody>
      </p:sp>
      <p:sp>
        <p:nvSpPr>
          <p:cNvPr id="4" name="Slide Number Placeholder 3"/>
          <p:cNvSpPr>
            <a:spLocks noGrp="1"/>
          </p:cNvSpPr>
          <p:nvPr>
            <p:ph type="sldNum" sz="quarter" idx="5"/>
          </p:nvPr>
        </p:nvSpPr>
        <p:spPr/>
        <p:txBody>
          <a:bodyPr/>
          <a:lstStyle/>
          <a:p>
            <a:fld id="{C6E0E838-A669-4714-BB52-1BBDF583A729}" type="slidenum">
              <a:rPr lang="en-GB" smtClean="0"/>
              <a:t>6</a:t>
            </a:fld>
            <a:endParaRPr lang="en-GB"/>
          </a:p>
        </p:txBody>
      </p:sp>
    </p:spTree>
    <p:extLst>
      <p:ext uri="{BB962C8B-B14F-4D97-AF65-F5344CB8AC3E}">
        <p14:creationId xmlns:p14="http://schemas.microsoft.com/office/powerpoint/2010/main" val="2817779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sorts of commercial frameworks. Probably wont have time for this.</a:t>
            </a:r>
          </a:p>
        </p:txBody>
      </p:sp>
      <p:sp>
        <p:nvSpPr>
          <p:cNvPr id="4" name="Slide Number Placeholder 3"/>
          <p:cNvSpPr>
            <a:spLocks noGrp="1"/>
          </p:cNvSpPr>
          <p:nvPr>
            <p:ph type="sldNum" sz="quarter" idx="5"/>
          </p:nvPr>
        </p:nvSpPr>
        <p:spPr/>
        <p:txBody>
          <a:bodyPr/>
          <a:lstStyle/>
          <a:p>
            <a:fld id="{C6E0E838-A669-4714-BB52-1BBDF583A729}" type="slidenum">
              <a:rPr lang="en-GB" smtClean="0"/>
              <a:t>8</a:t>
            </a:fld>
            <a:endParaRPr lang="en-GB"/>
          </a:p>
        </p:txBody>
      </p:sp>
    </p:spTree>
    <p:extLst>
      <p:ext uri="{BB962C8B-B14F-4D97-AF65-F5344CB8AC3E}">
        <p14:creationId xmlns:p14="http://schemas.microsoft.com/office/powerpoint/2010/main" val="12162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sorts of things we look at….depending on time at this point, I talk on what we are doing…..</a:t>
            </a:r>
          </a:p>
        </p:txBody>
      </p:sp>
      <p:sp>
        <p:nvSpPr>
          <p:cNvPr id="4" name="Slide Number Placeholder 3"/>
          <p:cNvSpPr>
            <a:spLocks noGrp="1"/>
          </p:cNvSpPr>
          <p:nvPr>
            <p:ph type="sldNum" sz="quarter" idx="5"/>
          </p:nvPr>
        </p:nvSpPr>
        <p:spPr/>
        <p:txBody>
          <a:bodyPr/>
          <a:lstStyle/>
          <a:p>
            <a:fld id="{C6E0E838-A669-4714-BB52-1BBDF583A729}" type="slidenum">
              <a:rPr lang="en-GB" smtClean="0"/>
              <a:t>9</a:t>
            </a:fld>
            <a:endParaRPr lang="en-GB"/>
          </a:p>
        </p:txBody>
      </p:sp>
    </p:spTree>
    <p:extLst>
      <p:ext uri="{BB962C8B-B14F-4D97-AF65-F5344CB8AC3E}">
        <p14:creationId xmlns:p14="http://schemas.microsoft.com/office/powerpoint/2010/main" val="2539695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example (needs to be played in reading View or Slide mode) you will see how this framework has been used to scale from experiments, to more mature exploration and onto exploitation at scale.</a:t>
            </a:r>
          </a:p>
        </p:txBody>
      </p:sp>
      <p:sp>
        <p:nvSpPr>
          <p:cNvPr id="4" name="Slide Number Placeholder 3"/>
          <p:cNvSpPr>
            <a:spLocks noGrp="1"/>
          </p:cNvSpPr>
          <p:nvPr>
            <p:ph type="sldNum" sz="quarter" idx="5"/>
          </p:nvPr>
        </p:nvSpPr>
        <p:spPr/>
        <p:txBody>
          <a:bodyPr/>
          <a:lstStyle/>
          <a:p>
            <a:fld id="{C6E0E838-A669-4714-BB52-1BBDF583A729}" type="slidenum">
              <a:rPr lang="en-GB" smtClean="0"/>
              <a:t>10</a:t>
            </a:fld>
            <a:endParaRPr lang="en-GB"/>
          </a:p>
        </p:txBody>
      </p:sp>
    </p:spTree>
    <p:extLst>
      <p:ext uri="{BB962C8B-B14F-4D97-AF65-F5344CB8AC3E}">
        <p14:creationId xmlns:p14="http://schemas.microsoft.com/office/powerpoint/2010/main" val="2944105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5DE7DB46-5D92-4A37-857A-3ED542810F5D}" type="datetime1">
              <a:rPr lang="en-GB" smtClean="0"/>
              <a:t>21/05/2023</a:t>
            </a:fld>
            <a:endParaRPr lang="en-GB"/>
          </a:p>
        </p:txBody>
      </p:sp>
      <p:sp>
        <p:nvSpPr>
          <p:cNvPr id="5" name="Footer Placeholder 4"/>
          <p:cNvSpPr>
            <a:spLocks noGrp="1"/>
          </p:cNvSpPr>
          <p:nvPr>
            <p:ph type="ftr" sz="quarter" idx="11"/>
          </p:nvPr>
        </p:nvSpPr>
        <p:spPr/>
        <p:txBody>
          <a:bodyPr/>
          <a:lstStyle/>
          <a:p>
            <a:r>
              <a:rPr lang="en-GB"/>
              <a:t>UK OFFICIAL</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1B180091-DF30-48BF-9E0C-4DC8D88E911E}" type="datetime1">
              <a:rPr lang="en-GB" smtClean="0"/>
              <a:t>21/05/2023</a:t>
            </a:fld>
            <a:endParaRPr lang="en-GB"/>
          </a:p>
        </p:txBody>
      </p:sp>
      <p:sp>
        <p:nvSpPr>
          <p:cNvPr id="5" name="Footer Placeholder 4"/>
          <p:cNvSpPr>
            <a:spLocks noGrp="1"/>
          </p:cNvSpPr>
          <p:nvPr>
            <p:ph type="ftr" sz="quarter" idx="11"/>
          </p:nvPr>
        </p:nvSpPr>
        <p:spPr/>
        <p:txBody>
          <a:bodyPr/>
          <a:lstStyle/>
          <a:p>
            <a:r>
              <a:rPr lang="en-GB"/>
              <a:t>UK OFFICIAL</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625C594-E515-423E-A084-7F6A30D5FB67}" type="datetime1">
              <a:rPr lang="en-GB" smtClean="0"/>
              <a:t>21/05/2023</a:t>
            </a:fld>
            <a:endParaRPr lang="en-GB"/>
          </a:p>
        </p:txBody>
      </p:sp>
      <p:sp>
        <p:nvSpPr>
          <p:cNvPr id="5" name="Footer Placeholder 4"/>
          <p:cNvSpPr>
            <a:spLocks noGrp="1"/>
          </p:cNvSpPr>
          <p:nvPr>
            <p:ph type="ftr" sz="quarter" idx="11"/>
          </p:nvPr>
        </p:nvSpPr>
        <p:spPr/>
        <p:txBody>
          <a:bodyPr/>
          <a:lstStyle/>
          <a:p>
            <a:r>
              <a:rPr lang="en-GB"/>
              <a:t>UK OFFICIAL</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6746DD0F-8F9C-4F1C-8659-D0B15E500402}" type="datetime1">
              <a:rPr lang="en-GB" smtClean="0"/>
              <a:t>21/05/2023</a:t>
            </a:fld>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pic>
        <p:nvPicPr>
          <p:cNvPr id="7" name="Picture 2" descr="Text, icon&#10;&#10;Description automatically generated">
            <a:extLst>
              <a:ext uri="{FF2B5EF4-FFF2-40B4-BE49-F238E27FC236}">
                <a16:creationId xmlns:a16="http://schemas.microsoft.com/office/drawing/2014/main" id="{4C99DAF2-E62E-422F-9084-6E10D313FEF7}"/>
              </a:ext>
            </a:extLst>
          </p:cNvPr>
          <p:cNvPicPr>
            <a:picLocks noChangeAspect="1"/>
          </p:cNvPicPr>
          <p:nvPr userDrawn="1"/>
        </p:nvPicPr>
        <p:blipFill>
          <a:blip r:embed="rId2"/>
          <a:stretch>
            <a:fillRect/>
          </a:stretch>
        </p:blipFill>
        <p:spPr>
          <a:xfrm>
            <a:off x="450726" y="365125"/>
            <a:ext cx="1273629" cy="465224"/>
          </a:xfrm>
          <a:prstGeom prst="rect">
            <a:avLst/>
          </a:prstGeom>
        </p:spPr>
      </p:pic>
      <p:sp>
        <p:nvSpPr>
          <p:cNvPr id="8" name="Rectangle 7">
            <a:extLst>
              <a:ext uri="{FF2B5EF4-FFF2-40B4-BE49-F238E27FC236}">
                <a16:creationId xmlns:a16="http://schemas.microsoft.com/office/drawing/2014/main" id="{D931B4BB-D1FE-43C5-A53B-A77FCF7EB792}"/>
              </a:ext>
            </a:extLst>
          </p:cNvPr>
          <p:cNvSpPr/>
          <p:nvPr userDrawn="1"/>
        </p:nvSpPr>
        <p:spPr>
          <a:xfrm>
            <a:off x="347732" y="6308209"/>
            <a:ext cx="5429613" cy="461665"/>
          </a:xfrm>
          <a:prstGeom prst="rect">
            <a:avLst/>
          </a:prstGeom>
        </p:spPr>
        <p:txBody>
          <a:bodyPr wrap="square">
            <a:spAutoFit/>
          </a:bodyPr>
          <a:lstStyle/>
          <a:p>
            <a:r>
              <a:rPr lang="en-GB" sz="2400" b="1" dirty="0">
                <a:solidFill>
                  <a:schemeClr val="bg1"/>
                </a:solidFill>
                <a:latin typeface="Arial"/>
                <a:cs typeface="Arial"/>
              </a:rPr>
              <a:t>FUTURE CAPABILITY </a:t>
            </a:r>
            <a:r>
              <a:rPr lang="en-GB" sz="2400" b="1" dirty="0">
                <a:solidFill>
                  <a:schemeClr val="bg1"/>
                </a:solidFill>
                <a:latin typeface="Arial"/>
                <a:cs typeface="Calibri"/>
              </a:rPr>
              <a:t>GROUP</a:t>
            </a:r>
          </a:p>
        </p:txBody>
      </p:sp>
      <p:sp>
        <p:nvSpPr>
          <p:cNvPr id="9" name="TextBox 8">
            <a:extLst>
              <a:ext uri="{FF2B5EF4-FFF2-40B4-BE49-F238E27FC236}">
                <a16:creationId xmlns:a16="http://schemas.microsoft.com/office/drawing/2014/main" id="{F2F73C18-E1F5-4BB5-AD40-6DF4B122B6C9}"/>
              </a:ext>
            </a:extLst>
          </p:cNvPr>
          <p:cNvSpPr txBox="1"/>
          <p:nvPr userDrawn="1"/>
        </p:nvSpPr>
        <p:spPr>
          <a:xfrm>
            <a:off x="7681910" y="6308209"/>
            <a:ext cx="4162358"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EXPERIMENT • EXPLORE • EXPLOIT</a:t>
            </a:r>
          </a:p>
        </p:txBody>
      </p:sp>
      <p:sp>
        <p:nvSpPr>
          <p:cNvPr id="5" name="Footer Placeholder 4"/>
          <p:cNvSpPr>
            <a:spLocks noGrp="1"/>
          </p:cNvSpPr>
          <p:nvPr>
            <p:ph type="ftr"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Official</a:t>
            </a:r>
          </a:p>
        </p:txBody>
      </p:sp>
    </p:spTree>
    <p:extLst>
      <p:ext uri="{BB962C8B-B14F-4D97-AF65-F5344CB8AC3E}">
        <p14:creationId xmlns:p14="http://schemas.microsoft.com/office/powerpoint/2010/main" val="405135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C34BD7-8365-4634-9BC7-CEC3123504D3}" type="datetime1">
              <a:rPr lang="en-GB" smtClean="0"/>
              <a:t>21/05/2023</a:t>
            </a:fld>
            <a:endParaRPr lang="en-GB"/>
          </a:p>
        </p:txBody>
      </p:sp>
      <p:sp>
        <p:nvSpPr>
          <p:cNvPr id="5" name="Footer Placeholder 4"/>
          <p:cNvSpPr>
            <a:spLocks noGrp="1"/>
          </p:cNvSpPr>
          <p:nvPr>
            <p:ph type="ftr" sz="quarter" idx="11"/>
          </p:nvPr>
        </p:nvSpPr>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GB" dirty="0"/>
              <a:t>UK OFFICIAL</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pic>
        <p:nvPicPr>
          <p:cNvPr id="7" name="Picture 2" descr="Text, icon&#10;&#10;Description automatically generated">
            <a:extLst>
              <a:ext uri="{FF2B5EF4-FFF2-40B4-BE49-F238E27FC236}">
                <a16:creationId xmlns:a16="http://schemas.microsoft.com/office/drawing/2014/main" id="{4C99DAF2-E62E-422F-9084-6E10D313FEF7}"/>
              </a:ext>
            </a:extLst>
          </p:cNvPr>
          <p:cNvPicPr>
            <a:picLocks noChangeAspect="1"/>
          </p:cNvPicPr>
          <p:nvPr userDrawn="1"/>
        </p:nvPicPr>
        <p:blipFill>
          <a:blip r:embed="rId2"/>
          <a:stretch>
            <a:fillRect/>
          </a:stretch>
        </p:blipFill>
        <p:spPr>
          <a:xfrm>
            <a:off x="347732" y="365125"/>
            <a:ext cx="1281229" cy="468000"/>
          </a:xfrm>
          <a:prstGeom prst="rect">
            <a:avLst/>
          </a:prstGeom>
        </p:spPr>
      </p:pic>
      <p:sp>
        <p:nvSpPr>
          <p:cNvPr id="8" name="Rectangle 7">
            <a:extLst>
              <a:ext uri="{FF2B5EF4-FFF2-40B4-BE49-F238E27FC236}">
                <a16:creationId xmlns:a16="http://schemas.microsoft.com/office/drawing/2014/main" id="{D931B4BB-D1FE-43C5-A53B-A77FCF7EB792}"/>
              </a:ext>
            </a:extLst>
          </p:cNvPr>
          <p:cNvSpPr/>
          <p:nvPr userDrawn="1"/>
        </p:nvSpPr>
        <p:spPr>
          <a:xfrm>
            <a:off x="201817" y="6351805"/>
            <a:ext cx="4593225" cy="369332"/>
          </a:xfrm>
          <a:prstGeom prst="rect">
            <a:avLst/>
          </a:prstGeom>
        </p:spPr>
        <p:txBody>
          <a:bodyPr wrap="square">
            <a:spAutoFit/>
          </a:bodyPr>
          <a:lstStyle/>
          <a:p>
            <a:r>
              <a:rPr lang="en-GB" dirty="0">
                <a:solidFill>
                  <a:schemeClr val="bg1"/>
                </a:solidFill>
                <a:latin typeface="Arial"/>
                <a:cs typeface="Arial"/>
              </a:rPr>
              <a:t>FUTURE CAPABILITY </a:t>
            </a:r>
            <a:r>
              <a:rPr lang="en-GB" dirty="0">
                <a:solidFill>
                  <a:schemeClr val="bg1"/>
                </a:solidFill>
                <a:latin typeface="Arial"/>
                <a:cs typeface="Calibri"/>
              </a:rPr>
              <a:t>GROUP</a:t>
            </a:r>
          </a:p>
        </p:txBody>
      </p:sp>
      <p:sp>
        <p:nvSpPr>
          <p:cNvPr id="9" name="TextBox 8">
            <a:extLst>
              <a:ext uri="{FF2B5EF4-FFF2-40B4-BE49-F238E27FC236}">
                <a16:creationId xmlns:a16="http://schemas.microsoft.com/office/drawing/2014/main" id="{F2F73C18-E1F5-4BB5-AD40-6DF4B122B6C9}"/>
              </a:ext>
            </a:extLst>
          </p:cNvPr>
          <p:cNvSpPr txBox="1"/>
          <p:nvPr userDrawn="1"/>
        </p:nvSpPr>
        <p:spPr>
          <a:xfrm>
            <a:off x="7901021" y="6351805"/>
            <a:ext cx="4162358"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EXPERIMENT • EXPLORE • EXPLOIT</a:t>
            </a:r>
          </a:p>
        </p:txBody>
      </p:sp>
      <p:cxnSp>
        <p:nvCxnSpPr>
          <p:cNvPr id="11" name="Straight Connector 10">
            <a:extLst>
              <a:ext uri="{FF2B5EF4-FFF2-40B4-BE49-F238E27FC236}">
                <a16:creationId xmlns:a16="http://schemas.microsoft.com/office/drawing/2014/main" id="{A79640FC-3C4D-4273-BB4E-BA99ADE7FC85}"/>
              </a:ext>
            </a:extLst>
          </p:cNvPr>
          <p:cNvCxnSpPr/>
          <p:nvPr userDrawn="1"/>
        </p:nvCxnSpPr>
        <p:spPr>
          <a:xfrm>
            <a:off x="0" y="624515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8FBAA02-EDEE-44B6-B41B-4D43E7C68A1E}" type="datetime1">
              <a:rPr lang="en-GB" smtClean="0"/>
              <a:t>21/05/2023</a:t>
            </a:fld>
            <a:endParaRPr lang="en-GB"/>
          </a:p>
        </p:txBody>
      </p:sp>
      <p:sp>
        <p:nvSpPr>
          <p:cNvPr id="5" name="Footer Placeholder 4"/>
          <p:cNvSpPr>
            <a:spLocks noGrp="1"/>
          </p:cNvSpPr>
          <p:nvPr>
            <p:ph type="ftr" sz="quarter" idx="11"/>
          </p:nvPr>
        </p:nvSpPr>
        <p:spPr/>
        <p:txBody>
          <a:bodyPr/>
          <a:lstStyle/>
          <a:p>
            <a:r>
              <a:rPr lang="en-GB"/>
              <a:t>UK OFFICIAL</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470B3AD0-4649-4BEE-9416-6CD8C4ECC8C4}" type="datetime1">
              <a:rPr lang="en-GB" smtClean="0"/>
              <a:t>21/05/2023</a:t>
            </a:fld>
            <a:endParaRPr lang="en-GB"/>
          </a:p>
        </p:txBody>
      </p:sp>
      <p:sp>
        <p:nvSpPr>
          <p:cNvPr id="6" name="Footer Placeholder 5"/>
          <p:cNvSpPr>
            <a:spLocks noGrp="1"/>
          </p:cNvSpPr>
          <p:nvPr>
            <p:ph type="ftr" sz="quarter" idx="11"/>
          </p:nvPr>
        </p:nvSpPr>
        <p:spPr/>
        <p:txBody>
          <a:bodyPr/>
          <a:lstStyle/>
          <a:p>
            <a:r>
              <a:rPr lang="en-GB"/>
              <a:t>UK OFFICIAL</a:t>
            </a:r>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AD6FD926-D8A9-4A2D-8BA0-AF37983C60E8}" type="datetime1">
              <a:rPr lang="en-GB" smtClean="0"/>
              <a:t>21/05/2023</a:t>
            </a:fld>
            <a:endParaRPr lang="en-GB"/>
          </a:p>
        </p:txBody>
      </p:sp>
      <p:sp>
        <p:nvSpPr>
          <p:cNvPr id="8" name="Footer Placeholder 7"/>
          <p:cNvSpPr>
            <a:spLocks noGrp="1"/>
          </p:cNvSpPr>
          <p:nvPr>
            <p:ph type="ftr" sz="quarter" idx="11"/>
          </p:nvPr>
        </p:nvSpPr>
        <p:spPr/>
        <p:txBody>
          <a:bodyPr/>
          <a:lstStyle/>
          <a:p>
            <a:r>
              <a:rPr lang="en-GB"/>
              <a:t>UK OFFICIAL</a:t>
            </a:r>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B3C3254D-2497-4B2E-8C2E-98DA5ABDF063}" type="datetime1">
              <a:rPr lang="en-GB" smtClean="0"/>
              <a:t>21/05/2023</a:t>
            </a:fld>
            <a:endParaRPr lang="en-GB"/>
          </a:p>
        </p:txBody>
      </p:sp>
      <p:sp>
        <p:nvSpPr>
          <p:cNvPr id="4" name="Footer Placeholder 3"/>
          <p:cNvSpPr>
            <a:spLocks noGrp="1"/>
          </p:cNvSpPr>
          <p:nvPr>
            <p:ph type="ftr" sz="quarter" idx="11"/>
          </p:nvPr>
        </p:nvSpPr>
        <p:spPr/>
        <p:txBody>
          <a:bodyPr/>
          <a:lstStyle/>
          <a:p>
            <a:r>
              <a:rPr lang="en-GB"/>
              <a:t>UK OFFICIAL</a:t>
            </a:r>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21BAB-EED4-4A99-B253-CD326060F6B0}" type="datetime1">
              <a:rPr lang="en-GB" smtClean="0"/>
              <a:t>21/05/2023</a:t>
            </a:fld>
            <a:endParaRPr lang="en-GB"/>
          </a:p>
        </p:txBody>
      </p:sp>
      <p:sp>
        <p:nvSpPr>
          <p:cNvPr id="3" name="Footer Placeholder 2"/>
          <p:cNvSpPr>
            <a:spLocks noGrp="1"/>
          </p:cNvSpPr>
          <p:nvPr>
            <p:ph type="ftr" sz="quarter" idx="11"/>
          </p:nvPr>
        </p:nvSpPr>
        <p:spPr/>
        <p:txBody>
          <a:bodyPr/>
          <a:lstStyle/>
          <a:p>
            <a:r>
              <a:rPr lang="en-GB"/>
              <a:t>UK OFFICIAL</a:t>
            </a:r>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089F9C-8132-42FB-A02F-5EFC4F2EBD3D}" type="datetime1">
              <a:rPr lang="en-GB" smtClean="0"/>
              <a:t>21/05/2023</a:t>
            </a:fld>
            <a:endParaRPr lang="en-GB"/>
          </a:p>
        </p:txBody>
      </p:sp>
      <p:sp>
        <p:nvSpPr>
          <p:cNvPr id="6" name="Footer Placeholder 5"/>
          <p:cNvSpPr>
            <a:spLocks noGrp="1"/>
          </p:cNvSpPr>
          <p:nvPr>
            <p:ph type="ftr" sz="quarter" idx="11"/>
          </p:nvPr>
        </p:nvSpPr>
        <p:spPr/>
        <p:txBody>
          <a:bodyPr/>
          <a:lstStyle/>
          <a:p>
            <a:r>
              <a:rPr lang="en-GB"/>
              <a:t>UK OFFICIAL</a:t>
            </a:r>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D797274-3ED1-48DD-86A8-BBC2353E73EE}" type="datetime1">
              <a:rPr lang="en-GB" smtClean="0"/>
              <a:t>21/05/2023</a:t>
            </a:fld>
            <a:endParaRPr lang="en-GB"/>
          </a:p>
        </p:txBody>
      </p:sp>
      <p:sp>
        <p:nvSpPr>
          <p:cNvPr id="6" name="Footer Placeholder 5"/>
          <p:cNvSpPr>
            <a:spLocks noGrp="1"/>
          </p:cNvSpPr>
          <p:nvPr>
            <p:ph type="ftr" sz="quarter" idx="11"/>
          </p:nvPr>
        </p:nvSpPr>
        <p:spPr/>
        <p:txBody>
          <a:bodyPr/>
          <a:lstStyle/>
          <a:p>
            <a:r>
              <a:rPr lang="en-GB"/>
              <a:t>UK OFFICIAL</a:t>
            </a:r>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69964-921E-411F-9DA3-5834D3D69676}" type="datetime1">
              <a:rPr lang="en-GB" smtClean="0"/>
              <a:t>21/05/2023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UK OFFICIAL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14.pn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16.png"/><Relationship Id="rId10" Type="http://schemas.openxmlformats.org/officeDocument/2006/relationships/image" Target="../media/image51.png"/><Relationship Id="rId4" Type="http://schemas.openxmlformats.org/officeDocument/2006/relationships/image" Target="../media/image1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4.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5.wdp"/><Relationship Id="rId3" Type="http://schemas.openxmlformats.org/officeDocument/2006/relationships/image" Target="../media/image60.png"/><Relationship Id="rId7" Type="http://schemas.microsoft.com/office/2007/relationships/hdphoto" Target="../media/hdphoto2.wdp"/><Relationship Id="rId12"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mailto:MBIRD2@qinetiq.com" TargetMode="External"/><Relationship Id="rId13" Type="http://schemas.microsoft.com/office/2007/relationships/hdphoto" Target="../media/hdphoto6.wdp"/><Relationship Id="rId3" Type="http://schemas.openxmlformats.org/officeDocument/2006/relationships/image" Target="../media/image68.png"/><Relationship Id="rId7" Type="http://schemas.openxmlformats.org/officeDocument/2006/relationships/hyperlink" Target="mailto:AAITKEN@qinetiq.com" TargetMode="External"/><Relationship Id="rId12" Type="http://schemas.openxmlformats.org/officeDocument/2006/relationships/image" Target="../media/image70.png"/><Relationship Id="rId17" Type="http://schemas.openxmlformats.org/officeDocument/2006/relationships/image" Target="../media/image74.jpeg"/><Relationship Id="rId2" Type="http://schemas.openxmlformats.org/officeDocument/2006/relationships/notesSlide" Target="../notesSlides/notesSlide14.xml"/><Relationship Id="rId16" Type="http://schemas.openxmlformats.org/officeDocument/2006/relationships/image" Target="../media/image73.jpeg"/><Relationship Id="rId1" Type="http://schemas.openxmlformats.org/officeDocument/2006/relationships/slideLayout" Target="../slideLayouts/slideLayout12.xml"/><Relationship Id="rId6" Type="http://schemas.openxmlformats.org/officeDocument/2006/relationships/hyperlink" Target="mailto:bfitzpatrick@qinetiq.com" TargetMode="External"/><Relationship Id="rId11" Type="http://schemas.openxmlformats.org/officeDocument/2006/relationships/image" Target="../media/image69.jpeg"/><Relationship Id="rId5" Type="http://schemas.openxmlformats.org/officeDocument/2006/relationships/hyperlink" Target="mailto:FsLabProcurement@qinetiq.com" TargetMode="External"/><Relationship Id="rId15" Type="http://schemas.openxmlformats.org/officeDocument/2006/relationships/image" Target="../media/image72.png"/><Relationship Id="rId10" Type="http://schemas.openxmlformats.org/officeDocument/2006/relationships/hyperlink" Target="mailto:fdriches@qinetiq.com" TargetMode="External"/><Relationship Id="rId4" Type="http://schemas.openxmlformats.org/officeDocument/2006/relationships/image" Target="../media/image60.png"/><Relationship Id="rId9" Type="http://schemas.openxmlformats.org/officeDocument/2006/relationships/hyperlink" Target="mailto:SRROWLEY@qinetiq.com" TargetMode="External"/><Relationship Id="rId1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4.png"/><Relationship Id="rId7" Type="http://schemas.openxmlformats.org/officeDocument/2006/relationships/image" Target="../media/image20.jpe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notesSlide" Target="../notesSlides/notesSlide7.xml"/><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27.jpeg"/><Relationship Id="rId10" Type="http://schemas.openxmlformats.org/officeDocument/2006/relationships/image" Target="../media/image23.png"/><Relationship Id="rId19" Type="http://schemas.openxmlformats.org/officeDocument/2006/relationships/image" Target="../media/image31.jpe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8.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42DABFF-E0FB-4D8B-9849-38ACB6A9936C}"/>
              </a:ext>
            </a:extLst>
          </p:cNvPr>
          <p:cNvSpPr txBox="1"/>
          <p:nvPr/>
        </p:nvSpPr>
        <p:spPr>
          <a:xfrm>
            <a:off x="215125" y="1841234"/>
            <a:ext cx="4197484"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dirty="0">
                <a:solidFill>
                  <a:schemeClr val="bg1"/>
                </a:solidFill>
                <a:latin typeface="Arial"/>
                <a:cs typeface="Arial"/>
              </a:rPr>
              <a:t>FCG Briefing</a:t>
            </a:r>
          </a:p>
          <a:p>
            <a:endParaRPr lang="en-US" b="1" dirty="0">
              <a:solidFill>
                <a:srgbClr val="3CDBC0"/>
              </a:solidFill>
              <a:latin typeface="Arial"/>
              <a:cs typeface="Arial"/>
            </a:endParaRPr>
          </a:p>
          <a:p>
            <a:r>
              <a:rPr lang="en-US" b="1" dirty="0">
                <a:solidFill>
                  <a:srgbClr val="3CDBC0"/>
                </a:solidFill>
                <a:latin typeface="Arial"/>
                <a:cs typeface="Arial"/>
              </a:rPr>
              <a:t>23 May 2022</a:t>
            </a:r>
          </a:p>
          <a:p>
            <a:endParaRPr lang="en-US" sz="4000" b="1" dirty="0">
              <a:solidFill>
                <a:schemeClr val="bg1"/>
              </a:solidFill>
              <a:latin typeface="Arial"/>
              <a:cs typeface="Arial"/>
            </a:endParaRPr>
          </a:p>
        </p:txBody>
      </p:sp>
      <p:pic>
        <p:nvPicPr>
          <p:cNvPr id="10" name="Picture 9" descr="A picture containing grass, sky, outdoor, military vehicle&#10;&#10;Description automatically generated">
            <a:extLst>
              <a:ext uri="{FF2B5EF4-FFF2-40B4-BE49-F238E27FC236}">
                <a16:creationId xmlns:a16="http://schemas.microsoft.com/office/drawing/2014/main" id="{019F77D9-181F-4C2C-8DBB-374DAC04D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505147"/>
            <a:ext cx="7620000" cy="5079445"/>
          </a:xfrm>
          <a:prstGeom prst="rect">
            <a:avLst/>
          </a:prstGeom>
        </p:spPr>
      </p:pic>
      <p:pic>
        <p:nvPicPr>
          <p:cNvPr id="11" name="Picture 10">
            <a:extLst>
              <a:ext uri="{FF2B5EF4-FFF2-40B4-BE49-F238E27FC236}">
                <a16:creationId xmlns:a16="http://schemas.microsoft.com/office/drawing/2014/main" id="{FA6444CF-696E-43B9-9F23-3B838B2C754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5952" y="4128834"/>
            <a:ext cx="4696047" cy="1455759"/>
          </a:xfrm>
          <a:prstGeom prst="rect">
            <a:avLst/>
          </a:prstGeom>
          <a:noFill/>
          <a:ln>
            <a:noFill/>
          </a:ln>
        </p:spPr>
      </p:pic>
      <p:sp>
        <p:nvSpPr>
          <p:cNvPr id="13" name="TextBox 12">
            <a:extLst>
              <a:ext uri="{FF2B5EF4-FFF2-40B4-BE49-F238E27FC236}">
                <a16:creationId xmlns:a16="http://schemas.microsoft.com/office/drawing/2014/main" id="{46EFBBE9-DDF5-43F8-B8BE-FE340E811675}"/>
              </a:ext>
            </a:extLst>
          </p:cNvPr>
          <p:cNvSpPr txBox="1"/>
          <p:nvPr/>
        </p:nvSpPr>
        <p:spPr>
          <a:xfrm>
            <a:off x="4572000" y="5662693"/>
            <a:ext cx="7259022" cy="461665"/>
          </a:xfrm>
          <a:prstGeom prst="rect">
            <a:avLst/>
          </a:prstGeom>
          <a:noFill/>
        </p:spPr>
        <p:txBody>
          <a:bodyPr wrap="square">
            <a:spAutoFit/>
          </a:bodyPr>
          <a:lstStyle/>
          <a:p>
            <a:pPr fontAlgn="base">
              <a:spcBef>
                <a:spcPct val="0"/>
              </a:spcBef>
              <a:spcAft>
                <a:spcPct val="0"/>
              </a:spcAft>
            </a:pPr>
            <a:r>
              <a:rPr lang="en-GB" sz="2400" dirty="0">
                <a:solidFill>
                  <a:srgbClr val="FFFFFF"/>
                </a:solidFill>
                <a:latin typeface="Arial" panose="020B0604020202020204" pitchFamily="34" charset="0"/>
              </a:rPr>
              <a:t>* All information and comment is subject to contract</a:t>
            </a:r>
          </a:p>
        </p:txBody>
      </p:sp>
      <p:sp>
        <p:nvSpPr>
          <p:cNvPr id="2" name="Footer Placeholder 1">
            <a:extLst>
              <a:ext uri="{FF2B5EF4-FFF2-40B4-BE49-F238E27FC236}">
                <a16:creationId xmlns:a16="http://schemas.microsoft.com/office/drawing/2014/main" id="{F75F6027-9F97-43B5-908E-24DD61F7A1F7}"/>
              </a:ext>
            </a:extLst>
          </p:cNvPr>
          <p:cNvSpPr>
            <a:spLocks noGrp="1"/>
          </p:cNvSpPr>
          <p:nvPr>
            <p:ph type="ftr" sz="quarter" idx="11"/>
          </p:nvPr>
        </p:nvSpPr>
        <p:spPr/>
        <p:txBody>
          <a:bodyPr/>
          <a:lstStyle/>
          <a:p>
            <a:r>
              <a:rPr lang="en-GB"/>
              <a:t>UK OFFICIAL</a:t>
            </a:r>
          </a:p>
        </p:txBody>
      </p:sp>
      <p:sp>
        <p:nvSpPr>
          <p:cNvPr id="8" name="TextBox 7">
            <a:extLst>
              <a:ext uri="{FF2B5EF4-FFF2-40B4-BE49-F238E27FC236}">
                <a16:creationId xmlns:a16="http://schemas.microsoft.com/office/drawing/2014/main" id="{3FFDB6B1-C89A-4379-AE63-40F5F7495669}"/>
              </a:ext>
            </a:extLst>
          </p:cNvPr>
          <p:cNvSpPr txBox="1"/>
          <p:nvPr/>
        </p:nvSpPr>
        <p:spPr>
          <a:xfrm>
            <a:off x="298764" y="4568929"/>
            <a:ext cx="3823475" cy="1015663"/>
          </a:xfrm>
          <a:prstGeom prst="rect">
            <a:avLst/>
          </a:prstGeom>
          <a:noFill/>
          <a:ln>
            <a:solidFill>
              <a:schemeClr val="bg1"/>
            </a:solidFill>
          </a:ln>
        </p:spPr>
        <p:txBody>
          <a:bodyPr wrap="square">
            <a:spAutoFit/>
          </a:bodyPr>
          <a:lstStyle/>
          <a:p>
            <a:pPr fontAlgn="base">
              <a:spcBef>
                <a:spcPct val="0"/>
              </a:spcBef>
              <a:spcAft>
                <a:spcPct val="0"/>
              </a:spcAft>
            </a:pPr>
            <a:r>
              <a:rPr lang="en-GB" sz="2000" b="1" dirty="0">
                <a:solidFill>
                  <a:srgbClr val="FFFFFF"/>
                </a:solidFill>
                <a:latin typeface="Arial" panose="020B0604020202020204" pitchFamily="34" charset="0"/>
              </a:rPr>
              <a:t>Mission: </a:t>
            </a:r>
            <a:r>
              <a:rPr lang="en-GB" sz="2000" dirty="0">
                <a:solidFill>
                  <a:srgbClr val="FFFFFF"/>
                </a:solidFill>
                <a:latin typeface="Arial" panose="020B0604020202020204" pitchFamily="34" charset="0"/>
              </a:rPr>
              <a:t>Accelerating novel ways of working and technology into Operational Capability</a:t>
            </a:r>
            <a:endParaRPr lang="en-GB" dirty="0">
              <a:solidFill>
                <a:srgbClr val="FFFFFF"/>
              </a:solidFill>
              <a:latin typeface="Arial" panose="020B0604020202020204" pitchFamily="34" charset="0"/>
            </a:endParaRPr>
          </a:p>
        </p:txBody>
      </p:sp>
    </p:spTree>
    <p:extLst>
      <p:ext uri="{BB962C8B-B14F-4D97-AF65-F5344CB8AC3E}">
        <p14:creationId xmlns:p14="http://schemas.microsoft.com/office/powerpoint/2010/main" val="231957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4087990-9C76-4389-9048-96309F362C18}"/>
              </a:ext>
            </a:extLst>
          </p:cNvPr>
          <p:cNvSpPr>
            <a:spLocks noGrp="1"/>
          </p:cNvSpPr>
          <p:nvPr>
            <p:ph type="ftr" sz="quarter" idx="11"/>
          </p:nvPr>
        </p:nvSpPr>
        <p:spPr/>
        <p:txBody>
          <a:bodyPr/>
          <a:lstStyle/>
          <a:p>
            <a:r>
              <a:rPr lang="en-GB" dirty="0"/>
              <a:t>UK OFFICIAL SENSITIVE</a:t>
            </a:r>
          </a:p>
        </p:txBody>
      </p:sp>
      <p:sp>
        <p:nvSpPr>
          <p:cNvPr id="5" name="TextBox 4">
            <a:extLst>
              <a:ext uri="{FF2B5EF4-FFF2-40B4-BE49-F238E27FC236}">
                <a16:creationId xmlns:a16="http://schemas.microsoft.com/office/drawing/2014/main" id="{B6EA6114-27A5-47FE-A4EA-073602075A00}"/>
              </a:ext>
            </a:extLst>
          </p:cNvPr>
          <p:cNvSpPr txBox="1"/>
          <p:nvPr/>
        </p:nvSpPr>
        <p:spPr>
          <a:xfrm>
            <a:off x="1710047" y="428661"/>
            <a:ext cx="10640291" cy="523220"/>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Nano/Small UAS: has blended UKR &amp; MOD FLC needs</a:t>
            </a:r>
            <a:endParaRPr lang="en-GB"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A635880-404C-49C5-A2D9-17968BDB5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880" y="1025822"/>
            <a:ext cx="2138730" cy="1639557"/>
          </a:xfrm>
          <a:prstGeom prst="rect">
            <a:avLst/>
          </a:prstGeom>
        </p:spPr>
      </p:pic>
      <p:grpSp>
        <p:nvGrpSpPr>
          <p:cNvPr id="17" name="Group 16">
            <a:extLst>
              <a:ext uri="{FF2B5EF4-FFF2-40B4-BE49-F238E27FC236}">
                <a16:creationId xmlns:a16="http://schemas.microsoft.com/office/drawing/2014/main" id="{2AA69D45-FF52-408F-B919-EB6D1F4185AD}"/>
              </a:ext>
            </a:extLst>
          </p:cNvPr>
          <p:cNvGrpSpPr/>
          <p:nvPr/>
        </p:nvGrpSpPr>
        <p:grpSpPr>
          <a:xfrm>
            <a:off x="2409368" y="1102772"/>
            <a:ext cx="9355295" cy="4811646"/>
            <a:chOff x="2409368" y="1102772"/>
            <a:chExt cx="9355295" cy="4811646"/>
          </a:xfrm>
        </p:grpSpPr>
        <p:sp>
          <p:nvSpPr>
            <p:cNvPr id="3" name="Half Frame 2">
              <a:extLst>
                <a:ext uri="{FF2B5EF4-FFF2-40B4-BE49-F238E27FC236}">
                  <a16:creationId xmlns:a16="http://schemas.microsoft.com/office/drawing/2014/main" id="{2BF4C9F1-7EBE-439A-8E6F-95DCF7D6B11C}"/>
                </a:ext>
              </a:extLst>
            </p:cNvPr>
            <p:cNvSpPr/>
            <p:nvPr/>
          </p:nvSpPr>
          <p:spPr>
            <a:xfrm rot="16200000">
              <a:off x="4681193" y="-1169053"/>
              <a:ext cx="4811646" cy="9355295"/>
            </a:xfrm>
            <a:prstGeom prst="halfFrame">
              <a:avLst>
                <a:gd name="adj1" fmla="val 11657"/>
                <a:gd name="adj2" fmla="val 14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412D6340-96F2-410C-9358-CAC447190768}"/>
                </a:ext>
              </a:extLst>
            </p:cNvPr>
            <p:cNvPicPr>
              <a:picLocks noChangeAspect="1"/>
            </p:cNvPicPr>
            <p:nvPr/>
          </p:nvPicPr>
          <p:blipFill>
            <a:blip r:embed="rId4"/>
            <a:stretch>
              <a:fillRect/>
            </a:stretch>
          </p:blipFill>
          <p:spPr>
            <a:xfrm>
              <a:off x="2488618" y="2451136"/>
              <a:ext cx="443091" cy="2326229"/>
            </a:xfrm>
            <a:prstGeom prst="rect">
              <a:avLst/>
            </a:prstGeom>
          </p:spPr>
        </p:pic>
        <p:pic>
          <p:nvPicPr>
            <p:cNvPr id="11" name="Picture 10">
              <a:extLst>
                <a:ext uri="{FF2B5EF4-FFF2-40B4-BE49-F238E27FC236}">
                  <a16:creationId xmlns:a16="http://schemas.microsoft.com/office/drawing/2014/main" id="{3D66A2E9-3D3E-493D-B3C9-5652F89E4321}"/>
                </a:ext>
              </a:extLst>
            </p:cNvPr>
            <p:cNvPicPr>
              <a:picLocks noChangeAspect="1"/>
            </p:cNvPicPr>
            <p:nvPr/>
          </p:nvPicPr>
          <p:blipFill>
            <a:blip r:embed="rId5"/>
            <a:stretch>
              <a:fillRect/>
            </a:stretch>
          </p:blipFill>
          <p:spPr>
            <a:xfrm>
              <a:off x="5605195" y="5330121"/>
              <a:ext cx="3520530" cy="523221"/>
            </a:xfrm>
            <a:prstGeom prst="rect">
              <a:avLst/>
            </a:prstGeom>
          </p:spPr>
        </p:pic>
      </p:grpSp>
      <p:sp>
        <p:nvSpPr>
          <p:cNvPr id="12" name="Rectangle 11">
            <a:extLst>
              <a:ext uri="{FF2B5EF4-FFF2-40B4-BE49-F238E27FC236}">
                <a16:creationId xmlns:a16="http://schemas.microsoft.com/office/drawing/2014/main" id="{BDDD8897-BC31-49A1-83F9-F66CFDB175CC}"/>
              </a:ext>
            </a:extLst>
          </p:cNvPr>
          <p:cNvSpPr/>
          <p:nvPr/>
        </p:nvSpPr>
        <p:spPr>
          <a:xfrm>
            <a:off x="3270724" y="1250640"/>
            <a:ext cx="7883052" cy="4010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Lot1 Incubate     	  Lot 2 Iterate	   Lot 3 Scale</a:t>
            </a:r>
          </a:p>
        </p:txBody>
      </p:sp>
      <p:grpSp>
        <p:nvGrpSpPr>
          <p:cNvPr id="42" name="Group 41">
            <a:extLst>
              <a:ext uri="{FF2B5EF4-FFF2-40B4-BE49-F238E27FC236}">
                <a16:creationId xmlns:a16="http://schemas.microsoft.com/office/drawing/2014/main" id="{FD6D7C77-76BC-49C7-8135-C00D18541A78}"/>
              </a:ext>
            </a:extLst>
          </p:cNvPr>
          <p:cNvGrpSpPr/>
          <p:nvPr/>
        </p:nvGrpSpPr>
        <p:grpSpPr>
          <a:xfrm>
            <a:off x="5512461" y="2140246"/>
            <a:ext cx="2895276" cy="2395621"/>
            <a:chOff x="5606604" y="1702742"/>
            <a:chExt cx="2895276" cy="2395621"/>
          </a:xfrm>
        </p:grpSpPr>
        <p:sp>
          <p:nvSpPr>
            <p:cNvPr id="15" name="Arrow: Right 14">
              <a:extLst>
                <a:ext uri="{FF2B5EF4-FFF2-40B4-BE49-F238E27FC236}">
                  <a16:creationId xmlns:a16="http://schemas.microsoft.com/office/drawing/2014/main" id="{C95888C5-EFE0-4D21-8455-DB29EB49259E}"/>
                </a:ext>
              </a:extLst>
            </p:cNvPr>
            <p:cNvSpPr/>
            <p:nvPr/>
          </p:nvSpPr>
          <p:spPr>
            <a:xfrm rot="20904198">
              <a:off x="5960238" y="2981429"/>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C5C98163-9F71-4E7C-A78F-236EECC444E3" descr="Improving the product, buying dozens for use">
              <a:extLst>
                <a:ext uri="{FF2B5EF4-FFF2-40B4-BE49-F238E27FC236}">
                  <a16:creationId xmlns:a16="http://schemas.microsoft.com/office/drawing/2014/main" id="{0C74506E-AFA9-4269-AC27-BA81A2B7A82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606604" y="1702742"/>
              <a:ext cx="1316244" cy="10273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24FF6645-3A19-47E1-B70C-8E7A138F15D9}"/>
                </a:ext>
              </a:extLst>
            </p:cNvPr>
            <p:cNvGrpSpPr/>
            <p:nvPr/>
          </p:nvGrpSpPr>
          <p:grpSpPr>
            <a:xfrm>
              <a:off x="6876319" y="2200917"/>
              <a:ext cx="1330435" cy="1003294"/>
              <a:chOff x="6876319" y="2200917"/>
              <a:chExt cx="1330435" cy="1003294"/>
            </a:xfrm>
          </p:grpSpPr>
          <p:pic>
            <p:nvPicPr>
              <p:cNvPr id="25" name="Content Placeholder 5" descr="A picture containing ground, outdoor&#10;&#10;Description automatically generated">
                <a:extLst>
                  <a:ext uri="{FF2B5EF4-FFF2-40B4-BE49-F238E27FC236}">
                    <a16:creationId xmlns:a16="http://schemas.microsoft.com/office/drawing/2014/main" id="{BA875A59-79CD-4BD1-B4B1-9103E19416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4" r="-1" b="-1"/>
              <a:stretch/>
            </p:blipFill>
            <p:spPr>
              <a:xfrm>
                <a:off x="6877129" y="2200917"/>
                <a:ext cx="1329625" cy="943008"/>
              </a:xfrm>
              <a:prstGeom prst="rect">
                <a:avLst/>
              </a:prstGeom>
            </p:spPr>
          </p:pic>
          <p:sp>
            <p:nvSpPr>
              <p:cNvPr id="4" name="TextBox 3">
                <a:extLst>
                  <a:ext uri="{FF2B5EF4-FFF2-40B4-BE49-F238E27FC236}">
                    <a16:creationId xmlns:a16="http://schemas.microsoft.com/office/drawing/2014/main" id="{0A1D40AC-B6EA-4948-8BA6-6DD57CD55DF4}"/>
                  </a:ext>
                </a:extLst>
              </p:cNvPr>
              <p:cNvSpPr txBox="1"/>
              <p:nvPr/>
            </p:nvSpPr>
            <p:spPr>
              <a:xfrm>
                <a:off x="6876319" y="2834879"/>
                <a:ext cx="1109919" cy="369332"/>
              </a:xfrm>
              <a:prstGeom prst="rect">
                <a:avLst/>
              </a:prstGeom>
              <a:noFill/>
            </p:spPr>
            <p:txBody>
              <a:bodyPr wrap="none" rtlCol="0">
                <a:spAutoFit/>
              </a:bodyPr>
              <a:lstStyle/>
              <a:p>
                <a:r>
                  <a:rPr lang="en-GB" dirty="0"/>
                  <a:t>Swarming</a:t>
                </a:r>
              </a:p>
            </p:txBody>
          </p:sp>
        </p:grpSp>
        <p:sp>
          <p:nvSpPr>
            <p:cNvPr id="27" name="TextBox 26">
              <a:extLst>
                <a:ext uri="{FF2B5EF4-FFF2-40B4-BE49-F238E27FC236}">
                  <a16:creationId xmlns:a16="http://schemas.microsoft.com/office/drawing/2014/main" id="{40785BCF-A678-496C-87C9-BB28B695DF63}"/>
                </a:ext>
              </a:extLst>
            </p:cNvPr>
            <p:cNvSpPr txBox="1"/>
            <p:nvPr/>
          </p:nvSpPr>
          <p:spPr>
            <a:xfrm>
              <a:off x="5909005" y="2406493"/>
              <a:ext cx="1005403" cy="307777"/>
            </a:xfrm>
            <a:prstGeom prst="rect">
              <a:avLst/>
            </a:prstGeom>
            <a:noFill/>
          </p:spPr>
          <p:txBody>
            <a:bodyPr wrap="none" rtlCol="0">
              <a:spAutoFit/>
            </a:bodyPr>
            <a:lstStyle/>
            <a:p>
              <a:r>
                <a:rPr lang="en-GB" sz="1400" dirty="0"/>
                <a:t>ISR mission</a:t>
              </a:r>
            </a:p>
          </p:txBody>
        </p:sp>
        <p:sp>
          <p:nvSpPr>
            <p:cNvPr id="28" name="TextBox 27">
              <a:extLst>
                <a:ext uri="{FF2B5EF4-FFF2-40B4-BE49-F238E27FC236}">
                  <a16:creationId xmlns:a16="http://schemas.microsoft.com/office/drawing/2014/main" id="{9248F508-4ACB-4C45-B8DF-70875286DAF3}"/>
                </a:ext>
              </a:extLst>
            </p:cNvPr>
            <p:cNvSpPr txBox="1"/>
            <p:nvPr/>
          </p:nvSpPr>
          <p:spPr>
            <a:xfrm>
              <a:off x="6294524" y="3452032"/>
              <a:ext cx="2098902" cy="646331"/>
            </a:xfrm>
            <a:prstGeom prst="rect">
              <a:avLst/>
            </a:prstGeom>
            <a:no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Buying hundreds</a:t>
              </a:r>
            </a:p>
            <a:p>
              <a:r>
                <a:rPr lang="en-GB" sz="1800" b="1" dirty="0">
                  <a:solidFill>
                    <a:schemeClr val="bg1"/>
                  </a:solidFill>
                  <a:latin typeface="Arial" panose="020B0604020202020204" pitchFamily="34" charset="0"/>
                  <a:cs typeface="Arial" panose="020B0604020202020204" pitchFamily="34" charset="0"/>
                </a:rPr>
                <a:t>for trails and use</a:t>
              </a:r>
              <a:endParaRPr lang="en-GB" dirty="0"/>
            </a:p>
          </p:txBody>
        </p:sp>
      </p:grpSp>
      <p:grpSp>
        <p:nvGrpSpPr>
          <p:cNvPr id="41" name="Group 40">
            <a:extLst>
              <a:ext uri="{FF2B5EF4-FFF2-40B4-BE49-F238E27FC236}">
                <a16:creationId xmlns:a16="http://schemas.microsoft.com/office/drawing/2014/main" id="{CA9C53F2-8033-4472-A578-81AE7F503C23}"/>
              </a:ext>
            </a:extLst>
          </p:cNvPr>
          <p:cNvGrpSpPr/>
          <p:nvPr/>
        </p:nvGrpSpPr>
        <p:grpSpPr>
          <a:xfrm>
            <a:off x="3257884" y="2638421"/>
            <a:ext cx="2933658" cy="2203125"/>
            <a:chOff x="3352027" y="2200917"/>
            <a:chExt cx="2933658" cy="2203125"/>
          </a:xfrm>
        </p:grpSpPr>
        <p:sp>
          <p:nvSpPr>
            <p:cNvPr id="14" name="Arrow: Right 13">
              <a:extLst>
                <a:ext uri="{FF2B5EF4-FFF2-40B4-BE49-F238E27FC236}">
                  <a16:creationId xmlns:a16="http://schemas.microsoft.com/office/drawing/2014/main" id="{F2DBC4C9-F16D-48F2-90DD-1590450869AD}"/>
                </a:ext>
              </a:extLst>
            </p:cNvPr>
            <p:cNvSpPr/>
            <p:nvPr/>
          </p:nvSpPr>
          <p:spPr>
            <a:xfrm rot="20904198">
              <a:off x="3389864" y="3530676"/>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2A6DCC3A-DC53-4292-AE73-B73DDCEF463B">
              <a:extLst>
                <a:ext uri="{FF2B5EF4-FFF2-40B4-BE49-F238E27FC236}">
                  <a16:creationId xmlns:a16="http://schemas.microsoft.com/office/drawing/2014/main" id="{779D3DA0-E41C-4270-ADDF-10956662065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5400000">
              <a:off x="3737463" y="2453453"/>
              <a:ext cx="1691744" cy="11866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1BC11C6-EA17-47E9-B411-A8C45C4CECEB}"/>
                </a:ext>
              </a:extLst>
            </p:cNvPr>
            <p:cNvSpPr txBox="1"/>
            <p:nvPr/>
          </p:nvSpPr>
          <p:spPr>
            <a:xfrm>
              <a:off x="3352027" y="4034710"/>
              <a:ext cx="2933658" cy="369332"/>
            </a:xfrm>
            <a:prstGeom prst="rect">
              <a:avLst/>
            </a:prstGeom>
            <a:no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Buying dozens for trials</a:t>
              </a:r>
              <a:endParaRPr lang="en-GB" dirty="0"/>
            </a:p>
          </p:txBody>
        </p:sp>
      </p:grpSp>
      <p:grpSp>
        <p:nvGrpSpPr>
          <p:cNvPr id="43" name="Group 42">
            <a:extLst>
              <a:ext uri="{FF2B5EF4-FFF2-40B4-BE49-F238E27FC236}">
                <a16:creationId xmlns:a16="http://schemas.microsoft.com/office/drawing/2014/main" id="{161E8B7F-5441-47CE-B028-737B024CA72B}"/>
              </a:ext>
            </a:extLst>
          </p:cNvPr>
          <p:cNvGrpSpPr/>
          <p:nvPr/>
        </p:nvGrpSpPr>
        <p:grpSpPr>
          <a:xfrm>
            <a:off x="8436470" y="2014620"/>
            <a:ext cx="3678306" cy="2683638"/>
            <a:chOff x="8530613" y="1577116"/>
            <a:chExt cx="3678306" cy="2683638"/>
          </a:xfrm>
        </p:grpSpPr>
        <p:sp>
          <p:nvSpPr>
            <p:cNvPr id="16" name="Arrow: Right 15">
              <a:extLst>
                <a:ext uri="{FF2B5EF4-FFF2-40B4-BE49-F238E27FC236}">
                  <a16:creationId xmlns:a16="http://schemas.microsoft.com/office/drawing/2014/main" id="{5B362DFD-07A2-48C8-B547-CD1E90BB8DAD}"/>
                </a:ext>
              </a:extLst>
            </p:cNvPr>
            <p:cNvSpPr/>
            <p:nvPr/>
          </p:nvSpPr>
          <p:spPr>
            <a:xfrm rot="20904198">
              <a:off x="8530613" y="2416452"/>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177D2524-976E-40AA-8A09-35F1ACE5CD54}"/>
                </a:ext>
              </a:extLst>
            </p:cNvPr>
            <p:cNvSpPr txBox="1"/>
            <p:nvPr/>
          </p:nvSpPr>
          <p:spPr>
            <a:xfrm>
              <a:off x="8698444" y="3891422"/>
              <a:ext cx="3236126" cy="369332"/>
            </a:xfrm>
            <a:prstGeom prst="rect">
              <a:avLst/>
            </a:prstGeom>
            <a:no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Bought Thousands for war</a:t>
              </a:r>
              <a:endParaRPr lang="en-GB" dirty="0"/>
            </a:p>
          </p:txBody>
        </p:sp>
        <p:pic>
          <p:nvPicPr>
            <p:cNvPr id="33" name="Picture 32">
              <a:extLst>
                <a:ext uri="{FF2B5EF4-FFF2-40B4-BE49-F238E27FC236}">
                  <a16:creationId xmlns:a16="http://schemas.microsoft.com/office/drawing/2014/main" id="{7CDB7623-0B80-41C0-B18B-A7A8A38BF192}"/>
                </a:ext>
              </a:extLst>
            </p:cNvPr>
            <p:cNvPicPr>
              <a:picLocks noChangeAspect="1"/>
            </p:cNvPicPr>
            <p:nvPr/>
          </p:nvPicPr>
          <p:blipFill>
            <a:blip r:embed="rId9"/>
            <a:stretch>
              <a:fillRect/>
            </a:stretch>
          </p:blipFill>
          <p:spPr>
            <a:xfrm>
              <a:off x="8768059" y="3289818"/>
              <a:ext cx="786901" cy="535763"/>
            </a:xfrm>
            <a:prstGeom prst="rect">
              <a:avLst/>
            </a:prstGeom>
          </p:spPr>
        </p:pic>
        <p:pic>
          <p:nvPicPr>
            <p:cNvPr id="35" name="Picture 34">
              <a:extLst>
                <a:ext uri="{FF2B5EF4-FFF2-40B4-BE49-F238E27FC236}">
                  <a16:creationId xmlns:a16="http://schemas.microsoft.com/office/drawing/2014/main" id="{3EFA29C6-BFDA-4FED-B4F4-31A6311DAAEB}"/>
                </a:ext>
              </a:extLst>
            </p:cNvPr>
            <p:cNvPicPr>
              <a:picLocks noChangeAspect="1"/>
            </p:cNvPicPr>
            <p:nvPr/>
          </p:nvPicPr>
          <p:blipFill>
            <a:blip r:embed="rId10"/>
            <a:stretch>
              <a:fillRect/>
            </a:stretch>
          </p:blipFill>
          <p:spPr>
            <a:xfrm>
              <a:off x="8637236" y="1619805"/>
              <a:ext cx="976977" cy="498560"/>
            </a:xfrm>
            <a:prstGeom prst="rect">
              <a:avLst/>
            </a:prstGeom>
          </p:spPr>
        </p:pic>
        <p:sp>
          <p:nvSpPr>
            <p:cNvPr id="36" name="TextBox 35">
              <a:extLst>
                <a:ext uri="{FF2B5EF4-FFF2-40B4-BE49-F238E27FC236}">
                  <a16:creationId xmlns:a16="http://schemas.microsoft.com/office/drawing/2014/main" id="{C1BDA902-092D-4282-BCAC-6F8AE324B138}"/>
                </a:ext>
              </a:extLst>
            </p:cNvPr>
            <p:cNvSpPr txBox="1"/>
            <p:nvPr/>
          </p:nvSpPr>
          <p:spPr>
            <a:xfrm>
              <a:off x="9643384" y="1577116"/>
              <a:ext cx="2565535" cy="646331"/>
            </a:xfrm>
            <a:prstGeom prst="rect">
              <a:avLst/>
            </a:prstGeom>
            <a:no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£12m for Army &amp; RAF</a:t>
              </a:r>
            </a:p>
            <a:p>
              <a:r>
                <a:rPr lang="en-GB" b="1" dirty="0">
                  <a:solidFill>
                    <a:schemeClr val="bg1"/>
                  </a:solidFill>
                  <a:latin typeface="Arial" panose="020B0604020202020204" pitchFamily="34" charset="0"/>
                  <a:cs typeface="Arial" panose="020B0604020202020204" pitchFamily="34" charset="0"/>
                </a:rPr>
                <a:t>££££ Pending……</a:t>
              </a:r>
              <a:endParaRPr lang="en-GB" dirty="0"/>
            </a:p>
          </p:txBody>
        </p:sp>
        <p:pic>
          <p:nvPicPr>
            <p:cNvPr id="38" name="Picture 37" descr="A picture containing graphical user interface&#10;&#10;Description automatically generated">
              <a:extLst>
                <a:ext uri="{FF2B5EF4-FFF2-40B4-BE49-F238E27FC236}">
                  <a16:creationId xmlns:a16="http://schemas.microsoft.com/office/drawing/2014/main" id="{D0182CB6-6F20-41C8-865B-E0D46308266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74848" b="43104"/>
            <a:stretch/>
          </p:blipFill>
          <p:spPr>
            <a:xfrm>
              <a:off x="9703382" y="2813555"/>
              <a:ext cx="813649" cy="660217"/>
            </a:xfrm>
            <a:prstGeom prst="rect">
              <a:avLst/>
            </a:prstGeom>
          </p:spPr>
        </p:pic>
        <p:pic>
          <p:nvPicPr>
            <p:cNvPr id="40" name="Picture 39" descr="A picture containing weapon&#10;&#10;Description automatically generated">
              <a:extLst>
                <a:ext uri="{FF2B5EF4-FFF2-40B4-BE49-F238E27FC236}">
                  <a16:creationId xmlns:a16="http://schemas.microsoft.com/office/drawing/2014/main" id="{A13DBFD9-B9CC-4BFD-B2D4-A502B55CC21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906" b="37858"/>
            <a:stretch/>
          </p:blipFill>
          <p:spPr>
            <a:xfrm>
              <a:off x="10645701" y="2665379"/>
              <a:ext cx="1123754" cy="882383"/>
            </a:xfrm>
            <a:prstGeom prst="rect">
              <a:avLst/>
            </a:prstGeom>
          </p:spPr>
        </p:pic>
        <p:pic>
          <p:nvPicPr>
            <p:cNvPr id="39" name="Picture 38" descr="A drone flying in the air&#10;&#10;Description automatically generated with medium confidence">
              <a:extLst>
                <a:ext uri="{FF2B5EF4-FFF2-40B4-BE49-F238E27FC236}">
                  <a16:creationId xmlns:a16="http://schemas.microsoft.com/office/drawing/2014/main" id="{EB308098-19E3-4B9B-AE64-9E64C18A01F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3676" b="40555"/>
            <a:stretch/>
          </p:blipFill>
          <p:spPr>
            <a:xfrm>
              <a:off x="10287646" y="3266047"/>
              <a:ext cx="785804" cy="697779"/>
            </a:xfrm>
            <a:prstGeom prst="rect">
              <a:avLst/>
            </a:prstGeom>
          </p:spPr>
        </p:pic>
      </p:grpSp>
    </p:spTree>
    <p:extLst>
      <p:ext uri="{BB962C8B-B14F-4D97-AF65-F5344CB8AC3E}">
        <p14:creationId xmlns:p14="http://schemas.microsoft.com/office/powerpoint/2010/main" val="159974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B63BB-5ECE-4C9A-945B-725499234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882" b="-1"/>
          <a:stretch/>
        </p:blipFill>
        <p:spPr>
          <a:xfrm>
            <a:off x="125295" y="1351456"/>
            <a:ext cx="6386619" cy="4529575"/>
          </a:xfrm>
          <a:prstGeom prst="rect">
            <a:avLst/>
          </a:prstGeom>
        </p:spPr>
      </p:pic>
      <p:sp>
        <p:nvSpPr>
          <p:cNvPr id="2" name="Title 1">
            <a:extLst>
              <a:ext uri="{FF2B5EF4-FFF2-40B4-BE49-F238E27FC236}">
                <a16:creationId xmlns:a16="http://schemas.microsoft.com/office/drawing/2014/main" id="{0BAB13CB-9DF2-4555-AB93-98BC07325B8A}"/>
              </a:ext>
            </a:extLst>
          </p:cNvPr>
          <p:cNvSpPr>
            <a:spLocks noGrp="1"/>
          </p:cNvSpPr>
          <p:nvPr>
            <p:ph type="title"/>
          </p:nvPr>
        </p:nvSpPr>
        <p:spPr>
          <a:xfrm>
            <a:off x="1838786" y="329660"/>
            <a:ext cx="9197181" cy="735291"/>
          </a:xfrm>
        </p:spPr>
        <p:txBody>
          <a:bodyPr>
            <a:normAutofit fontScale="90000"/>
          </a:bodyPr>
          <a:lstStyle/>
          <a:p>
            <a:r>
              <a:rPr lang="en-GB" sz="4800" b="1" dirty="0">
                <a:solidFill>
                  <a:schemeClr val="bg1"/>
                </a:solidFill>
                <a:latin typeface="+mn-lt"/>
              </a:rPr>
              <a:t>Heavy Lift Challenge- Iterative Journey</a:t>
            </a:r>
            <a:endParaRPr lang="en-GB" sz="4800" dirty="0">
              <a:solidFill>
                <a:schemeClr val="bg1"/>
              </a:solidFill>
              <a:latin typeface="+mn-lt"/>
            </a:endParaRPr>
          </a:p>
        </p:txBody>
      </p:sp>
      <p:sp>
        <p:nvSpPr>
          <p:cNvPr id="3" name="Content Placeholder 2">
            <a:extLst>
              <a:ext uri="{FF2B5EF4-FFF2-40B4-BE49-F238E27FC236}">
                <a16:creationId xmlns:a16="http://schemas.microsoft.com/office/drawing/2014/main" id="{7F0D43B2-DB66-46EE-9D6C-6F4BE1746426}"/>
              </a:ext>
            </a:extLst>
          </p:cNvPr>
          <p:cNvSpPr>
            <a:spLocks noGrp="1"/>
          </p:cNvSpPr>
          <p:nvPr>
            <p:ph idx="1"/>
          </p:nvPr>
        </p:nvSpPr>
        <p:spPr>
          <a:xfrm>
            <a:off x="6612431" y="1147270"/>
            <a:ext cx="5579569" cy="3229421"/>
          </a:xfrm>
        </p:spPr>
        <p:txBody>
          <a:bodyPr>
            <a:noAutofit/>
          </a:bodyPr>
          <a:lstStyle/>
          <a:p>
            <a:r>
              <a:rPr lang="en-GB" sz="2400" b="1" dirty="0">
                <a:solidFill>
                  <a:schemeClr val="bg1"/>
                </a:solidFill>
              </a:rPr>
              <a:t>2021: </a:t>
            </a:r>
          </a:p>
          <a:p>
            <a:pPr marL="0" indent="0">
              <a:buNone/>
            </a:pPr>
            <a:r>
              <a:rPr lang="en-GB" sz="2400" b="1" dirty="0">
                <a:solidFill>
                  <a:schemeClr val="bg1"/>
                </a:solidFill>
              </a:rPr>
              <a:t>-Replace Helicopters on some missions </a:t>
            </a:r>
          </a:p>
          <a:p>
            <a:pPr marL="0" indent="0">
              <a:buNone/>
            </a:pPr>
            <a:r>
              <a:rPr lang="en-GB" sz="2400" b="1" dirty="0">
                <a:solidFill>
                  <a:schemeClr val="bg1"/>
                </a:solidFill>
              </a:rPr>
              <a:t>-50-300kg lift</a:t>
            </a:r>
          </a:p>
          <a:p>
            <a:r>
              <a:rPr lang="en-GB" sz="2400" b="1" dirty="0">
                <a:solidFill>
                  <a:schemeClr val="bg1"/>
                </a:solidFill>
              </a:rPr>
              <a:t>OCTO / 700X / FMAF / DES joint working</a:t>
            </a:r>
          </a:p>
          <a:p>
            <a:r>
              <a:rPr lang="en-GB" sz="2400" b="1" dirty="0">
                <a:solidFill>
                  <a:schemeClr val="bg1"/>
                </a:solidFill>
              </a:rPr>
              <a:t>“Mission Representative Flying” – </a:t>
            </a:r>
          </a:p>
          <a:p>
            <a:pPr marL="0" indent="0">
              <a:buNone/>
            </a:pPr>
            <a:r>
              <a:rPr lang="en-GB" sz="2400" b="1" dirty="0">
                <a:solidFill>
                  <a:schemeClr val="bg1"/>
                </a:solidFill>
              </a:rPr>
              <a:t>-Inter-theatre lift (mock Carrier landing) </a:t>
            </a:r>
          </a:p>
          <a:p>
            <a:pPr marL="0" indent="0">
              <a:buNone/>
            </a:pPr>
            <a:r>
              <a:rPr lang="en-GB" sz="2400" b="1" dirty="0">
                <a:solidFill>
                  <a:schemeClr val="bg1"/>
                </a:solidFill>
              </a:rPr>
              <a:t>-Intra-theatre lift (beach re-supply)</a:t>
            </a:r>
          </a:p>
          <a:p>
            <a:pPr marL="0" indent="0">
              <a:buNone/>
            </a:pPr>
            <a:r>
              <a:rPr lang="en-GB" sz="2400" b="1" dirty="0">
                <a:solidFill>
                  <a:schemeClr val="bg1"/>
                </a:solidFill>
              </a:rPr>
              <a:t>-Other Missions?</a:t>
            </a:r>
          </a:p>
          <a:p>
            <a:r>
              <a:rPr lang="en-GB" sz="2400" b="1" dirty="0">
                <a:solidFill>
                  <a:schemeClr val="bg1"/>
                </a:solidFill>
              </a:rPr>
              <a:t>Address sub-system challenges</a:t>
            </a:r>
          </a:p>
          <a:p>
            <a:r>
              <a:rPr lang="en-GB" sz="2400" b="1" dirty="0">
                <a:solidFill>
                  <a:schemeClr val="bg1"/>
                </a:solidFill>
              </a:rPr>
              <a:t>Routes to Mil Certification  underway</a:t>
            </a:r>
          </a:p>
          <a:p>
            <a:r>
              <a:rPr lang="en-GB" sz="2400" b="1" dirty="0">
                <a:solidFill>
                  <a:schemeClr val="bg1"/>
                </a:solidFill>
              </a:rPr>
              <a:t>Increasing  RN/DES/MAA </a:t>
            </a:r>
            <a:r>
              <a:rPr lang="en-GB" sz="2400" b="1" u="sng" dirty="0">
                <a:solidFill>
                  <a:schemeClr val="bg1"/>
                </a:solidFill>
              </a:rPr>
              <a:t>collaboration</a:t>
            </a:r>
          </a:p>
          <a:p>
            <a:endParaRPr lang="en-GB" sz="2000" b="1" dirty="0">
              <a:solidFill>
                <a:schemeClr val="bg1"/>
              </a:solidFill>
            </a:endParaRPr>
          </a:p>
        </p:txBody>
      </p:sp>
    </p:spTree>
    <p:extLst>
      <p:ext uri="{BB962C8B-B14F-4D97-AF65-F5344CB8AC3E}">
        <p14:creationId xmlns:p14="http://schemas.microsoft.com/office/powerpoint/2010/main" val="211914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4087990-9C76-4389-9048-96309F362C18}"/>
              </a:ext>
            </a:extLst>
          </p:cNvPr>
          <p:cNvSpPr>
            <a:spLocks noGrp="1"/>
          </p:cNvSpPr>
          <p:nvPr>
            <p:ph type="ftr" sz="quarter" idx="11"/>
          </p:nvPr>
        </p:nvSpPr>
        <p:spPr/>
        <p:txBody>
          <a:bodyPr/>
          <a:lstStyle/>
          <a:p>
            <a:r>
              <a:rPr lang="en-GB"/>
              <a:t>UK OFFICIAL</a:t>
            </a:r>
            <a:endParaRPr lang="en-GB" dirty="0"/>
          </a:p>
        </p:txBody>
      </p:sp>
      <p:sp>
        <p:nvSpPr>
          <p:cNvPr id="5" name="TextBox 4">
            <a:extLst>
              <a:ext uri="{FF2B5EF4-FFF2-40B4-BE49-F238E27FC236}">
                <a16:creationId xmlns:a16="http://schemas.microsoft.com/office/drawing/2014/main" id="{B6EA6114-27A5-47FE-A4EA-073602075A00}"/>
              </a:ext>
            </a:extLst>
          </p:cNvPr>
          <p:cNvSpPr txBox="1"/>
          <p:nvPr/>
        </p:nvSpPr>
        <p:spPr>
          <a:xfrm>
            <a:off x="1710047" y="428661"/>
            <a:ext cx="10640291" cy="523220"/>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HLC: RAPSO - Rapid Agile Procurement Scale Operationalise</a:t>
            </a:r>
            <a:endParaRPr lang="en-GB"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A635880-404C-49C5-A2D9-17968BDB5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880" y="1025822"/>
            <a:ext cx="2138730" cy="1639557"/>
          </a:xfrm>
          <a:prstGeom prst="rect">
            <a:avLst/>
          </a:prstGeom>
        </p:spPr>
      </p:pic>
      <p:grpSp>
        <p:nvGrpSpPr>
          <p:cNvPr id="17" name="Group 16">
            <a:extLst>
              <a:ext uri="{FF2B5EF4-FFF2-40B4-BE49-F238E27FC236}">
                <a16:creationId xmlns:a16="http://schemas.microsoft.com/office/drawing/2014/main" id="{2AA69D45-FF52-408F-B919-EB6D1F4185AD}"/>
              </a:ext>
            </a:extLst>
          </p:cNvPr>
          <p:cNvGrpSpPr/>
          <p:nvPr/>
        </p:nvGrpSpPr>
        <p:grpSpPr>
          <a:xfrm>
            <a:off x="2409368" y="1102772"/>
            <a:ext cx="9355295" cy="4811646"/>
            <a:chOff x="2409368" y="1102772"/>
            <a:chExt cx="9355295" cy="4811646"/>
          </a:xfrm>
        </p:grpSpPr>
        <p:sp>
          <p:nvSpPr>
            <p:cNvPr id="3" name="Half Frame 2">
              <a:extLst>
                <a:ext uri="{FF2B5EF4-FFF2-40B4-BE49-F238E27FC236}">
                  <a16:creationId xmlns:a16="http://schemas.microsoft.com/office/drawing/2014/main" id="{2BF4C9F1-7EBE-439A-8E6F-95DCF7D6B11C}"/>
                </a:ext>
              </a:extLst>
            </p:cNvPr>
            <p:cNvSpPr/>
            <p:nvPr/>
          </p:nvSpPr>
          <p:spPr>
            <a:xfrm rot="16200000">
              <a:off x="4681193" y="-1169053"/>
              <a:ext cx="4811646" cy="9355295"/>
            </a:xfrm>
            <a:prstGeom prst="halfFrame">
              <a:avLst>
                <a:gd name="adj1" fmla="val 11657"/>
                <a:gd name="adj2" fmla="val 14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412D6340-96F2-410C-9358-CAC447190768}"/>
                </a:ext>
              </a:extLst>
            </p:cNvPr>
            <p:cNvPicPr>
              <a:picLocks noChangeAspect="1"/>
            </p:cNvPicPr>
            <p:nvPr/>
          </p:nvPicPr>
          <p:blipFill>
            <a:blip r:embed="rId4"/>
            <a:stretch>
              <a:fillRect/>
            </a:stretch>
          </p:blipFill>
          <p:spPr>
            <a:xfrm>
              <a:off x="2488618" y="2451136"/>
              <a:ext cx="443091" cy="2326229"/>
            </a:xfrm>
            <a:prstGeom prst="rect">
              <a:avLst/>
            </a:prstGeom>
          </p:spPr>
        </p:pic>
        <p:pic>
          <p:nvPicPr>
            <p:cNvPr id="11" name="Picture 10">
              <a:extLst>
                <a:ext uri="{FF2B5EF4-FFF2-40B4-BE49-F238E27FC236}">
                  <a16:creationId xmlns:a16="http://schemas.microsoft.com/office/drawing/2014/main" id="{3D66A2E9-3D3E-493D-B3C9-5652F89E4321}"/>
                </a:ext>
              </a:extLst>
            </p:cNvPr>
            <p:cNvPicPr>
              <a:picLocks noChangeAspect="1"/>
            </p:cNvPicPr>
            <p:nvPr/>
          </p:nvPicPr>
          <p:blipFill>
            <a:blip r:embed="rId5"/>
            <a:stretch>
              <a:fillRect/>
            </a:stretch>
          </p:blipFill>
          <p:spPr>
            <a:xfrm>
              <a:off x="5605195" y="5330121"/>
              <a:ext cx="3520530" cy="523221"/>
            </a:xfrm>
            <a:prstGeom prst="rect">
              <a:avLst/>
            </a:prstGeom>
          </p:spPr>
        </p:pic>
      </p:grpSp>
      <p:sp>
        <p:nvSpPr>
          <p:cNvPr id="12" name="Rectangle 11">
            <a:extLst>
              <a:ext uri="{FF2B5EF4-FFF2-40B4-BE49-F238E27FC236}">
                <a16:creationId xmlns:a16="http://schemas.microsoft.com/office/drawing/2014/main" id="{BDDD8897-BC31-49A1-83F9-F66CFDB175CC}"/>
              </a:ext>
            </a:extLst>
          </p:cNvPr>
          <p:cNvSpPr/>
          <p:nvPr/>
        </p:nvSpPr>
        <p:spPr>
          <a:xfrm>
            <a:off x="3270724" y="1250640"/>
            <a:ext cx="7883052" cy="4010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#1 Incubate     	  #2 Iterate	           #3 Scale</a:t>
            </a:r>
          </a:p>
        </p:txBody>
      </p:sp>
      <p:sp>
        <p:nvSpPr>
          <p:cNvPr id="13" name="Rectangle 12">
            <a:extLst>
              <a:ext uri="{FF2B5EF4-FFF2-40B4-BE49-F238E27FC236}">
                <a16:creationId xmlns:a16="http://schemas.microsoft.com/office/drawing/2014/main" id="{F60CAF51-9BBC-43D6-9C1F-4C12F2A2015E}"/>
              </a:ext>
            </a:extLst>
          </p:cNvPr>
          <p:cNvSpPr/>
          <p:nvPr/>
        </p:nvSpPr>
        <p:spPr>
          <a:xfrm>
            <a:off x="3375497" y="4385170"/>
            <a:ext cx="7711125" cy="72398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dirty="0"/>
              <a:t>Indicative only</a:t>
            </a:r>
          </a:p>
          <a:p>
            <a:r>
              <a:rPr lang="en-GB" sz="2400" dirty="0"/>
              <a:t>TRL 1 – 5		   TRL 6-7		       TRL 8-9</a:t>
            </a:r>
          </a:p>
        </p:txBody>
      </p:sp>
      <p:sp>
        <p:nvSpPr>
          <p:cNvPr id="14" name="Arrow: Right 13">
            <a:extLst>
              <a:ext uri="{FF2B5EF4-FFF2-40B4-BE49-F238E27FC236}">
                <a16:creationId xmlns:a16="http://schemas.microsoft.com/office/drawing/2014/main" id="{F2DBC4C9-F16D-48F2-90DD-1590450869AD}"/>
              </a:ext>
            </a:extLst>
          </p:cNvPr>
          <p:cNvSpPr/>
          <p:nvPr/>
        </p:nvSpPr>
        <p:spPr>
          <a:xfrm rot="20904198">
            <a:off x="3389864" y="3530676"/>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C95888C5-EFE0-4D21-8455-DB29EB49259E}"/>
              </a:ext>
            </a:extLst>
          </p:cNvPr>
          <p:cNvSpPr/>
          <p:nvPr/>
        </p:nvSpPr>
        <p:spPr>
          <a:xfrm rot="20904198">
            <a:off x="5960238" y="2981429"/>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5B362DFD-07A2-48C8-B547-CD1E90BB8DAD}"/>
              </a:ext>
            </a:extLst>
          </p:cNvPr>
          <p:cNvSpPr/>
          <p:nvPr/>
        </p:nvSpPr>
        <p:spPr>
          <a:xfrm rot="20904198">
            <a:off x="8530613" y="2416452"/>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28FE9171-BE24-4D74-A3EF-6F8BD479451A}"/>
              </a:ext>
            </a:extLst>
          </p:cNvPr>
          <p:cNvGrpSpPr/>
          <p:nvPr/>
        </p:nvGrpSpPr>
        <p:grpSpPr>
          <a:xfrm>
            <a:off x="3751626" y="2210257"/>
            <a:ext cx="1151031" cy="1075094"/>
            <a:chOff x="3751626" y="2210257"/>
            <a:chExt cx="1151031" cy="1075094"/>
          </a:xfrm>
        </p:grpSpPr>
        <p:sp>
          <p:nvSpPr>
            <p:cNvPr id="19" name="Rectangle 18">
              <a:extLst>
                <a:ext uri="{FF2B5EF4-FFF2-40B4-BE49-F238E27FC236}">
                  <a16:creationId xmlns:a16="http://schemas.microsoft.com/office/drawing/2014/main" id="{D1BEFBF8-998D-4A8F-816B-B05853C941EA}"/>
                </a:ext>
              </a:extLst>
            </p:cNvPr>
            <p:cNvSpPr/>
            <p:nvPr/>
          </p:nvSpPr>
          <p:spPr>
            <a:xfrm>
              <a:off x="3782356" y="2210257"/>
              <a:ext cx="1120301" cy="4010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NEW</a:t>
              </a:r>
            </a:p>
          </p:txBody>
        </p:sp>
        <p:sp>
          <p:nvSpPr>
            <p:cNvPr id="20" name="Rectangle 19">
              <a:extLst>
                <a:ext uri="{FF2B5EF4-FFF2-40B4-BE49-F238E27FC236}">
                  <a16:creationId xmlns:a16="http://schemas.microsoft.com/office/drawing/2014/main" id="{E1209335-2ACD-47D4-9D19-6D466EA1A512}"/>
                </a:ext>
              </a:extLst>
            </p:cNvPr>
            <p:cNvSpPr/>
            <p:nvPr/>
          </p:nvSpPr>
          <p:spPr>
            <a:xfrm>
              <a:off x="3751626" y="2884321"/>
              <a:ext cx="1120301" cy="4010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NEW</a:t>
              </a:r>
            </a:p>
          </p:txBody>
        </p:sp>
      </p:grpSp>
      <p:grpSp>
        <p:nvGrpSpPr>
          <p:cNvPr id="22" name="Group 21">
            <a:extLst>
              <a:ext uri="{FF2B5EF4-FFF2-40B4-BE49-F238E27FC236}">
                <a16:creationId xmlns:a16="http://schemas.microsoft.com/office/drawing/2014/main" id="{A02369A2-4A6D-4A70-A53A-67D8630E8057}"/>
              </a:ext>
            </a:extLst>
          </p:cNvPr>
          <p:cNvGrpSpPr/>
          <p:nvPr/>
        </p:nvGrpSpPr>
        <p:grpSpPr>
          <a:xfrm>
            <a:off x="3470006" y="2132792"/>
            <a:ext cx="1891103" cy="2042751"/>
            <a:chOff x="6141464" y="2177112"/>
            <a:chExt cx="1891103" cy="2042751"/>
          </a:xfrm>
        </p:grpSpPr>
        <p:grpSp>
          <p:nvGrpSpPr>
            <p:cNvPr id="7" name="Group 6">
              <a:extLst>
                <a:ext uri="{FF2B5EF4-FFF2-40B4-BE49-F238E27FC236}">
                  <a16:creationId xmlns:a16="http://schemas.microsoft.com/office/drawing/2014/main" id="{3C665C41-7ADE-4792-A75A-5FD78CEFE890}"/>
                </a:ext>
              </a:extLst>
            </p:cNvPr>
            <p:cNvGrpSpPr/>
            <p:nvPr/>
          </p:nvGrpSpPr>
          <p:grpSpPr>
            <a:xfrm>
              <a:off x="6141464" y="2177112"/>
              <a:ext cx="1891103" cy="2042751"/>
              <a:chOff x="6141464" y="2177112"/>
              <a:chExt cx="1891103" cy="2042751"/>
            </a:xfrm>
          </p:grpSpPr>
          <p:pic>
            <p:nvPicPr>
              <p:cNvPr id="18" name="Picture 17">
                <a:extLst>
                  <a:ext uri="{FF2B5EF4-FFF2-40B4-BE49-F238E27FC236}">
                    <a16:creationId xmlns:a16="http://schemas.microsoft.com/office/drawing/2014/main" id="{BAF6C8CB-72D7-49EF-AF78-F9C638684E78}"/>
                  </a:ext>
                </a:extLst>
              </p:cNvPr>
              <p:cNvPicPr>
                <a:picLocks noChangeAspect="1"/>
              </p:cNvPicPr>
              <p:nvPr/>
            </p:nvPicPr>
            <p:blipFill>
              <a:blip r:embed="rId6"/>
              <a:stretch>
                <a:fillRect/>
              </a:stretch>
            </p:blipFill>
            <p:spPr>
              <a:xfrm>
                <a:off x="6141464" y="2177112"/>
                <a:ext cx="1891103" cy="663962"/>
              </a:xfrm>
              <a:prstGeom prst="rect">
                <a:avLst/>
              </a:prstGeom>
            </p:spPr>
          </p:pic>
          <p:pic>
            <p:nvPicPr>
              <p:cNvPr id="6" name="Picture 5">
                <a:extLst>
                  <a:ext uri="{FF2B5EF4-FFF2-40B4-BE49-F238E27FC236}">
                    <a16:creationId xmlns:a16="http://schemas.microsoft.com/office/drawing/2014/main" id="{5B5B91E4-562F-4D1F-B250-14433BCE6692}"/>
                  </a:ext>
                </a:extLst>
              </p:cNvPr>
              <p:cNvPicPr>
                <a:picLocks noChangeAspect="1"/>
              </p:cNvPicPr>
              <p:nvPr/>
            </p:nvPicPr>
            <p:blipFill>
              <a:blip r:embed="rId7"/>
              <a:stretch>
                <a:fillRect/>
              </a:stretch>
            </p:blipFill>
            <p:spPr>
              <a:xfrm>
                <a:off x="6283732" y="3242518"/>
                <a:ext cx="1678014" cy="977345"/>
              </a:xfrm>
              <a:prstGeom prst="rect">
                <a:avLst/>
              </a:prstGeom>
            </p:spPr>
          </p:pic>
        </p:grpSp>
        <p:pic>
          <p:nvPicPr>
            <p:cNvPr id="21" name="Picture 20">
              <a:extLst>
                <a:ext uri="{FF2B5EF4-FFF2-40B4-BE49-F238E27FC236}">
                  <a16:creationId xmlns:a16="http://schemas.microsoft.com/office/drawing/2014/main" id="{09B74EB9-B461-458E-99EA-65E2EC0ABF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9346" y="2768980"/>
              <a:ext cx="815338" cy="625041"/>
            </a:xfrm>
            <a:prstGeom prst="rect">
              <a:avLst/>
            </a:prstGeom>
          </p:spPr>
        </p:pic>
      </p:grpSp>
    </p:spTree>
    <p:extLst>
      <p:ext uri="{BB962C8B-B14F-4D97-AF65-F5344CB8AC3E}">
        <p14:creationId xmlns:p14="http://schemas.microsoft.com/office/powerpoint/2010/main" val="34787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9 -0.00555 L 0.23242 -0.03472 " pathEditMode="relative" ptsTypes="AA">
                                      <p:cBhvr>
                                        <p:cTn id="6" dur="2000" fill="hold"/>
                                        <p:tgtEl>
                                          <p:spTgt spid="2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13CB-9DF2-4555-AB93-98BC07325B8A}"/>
              </a:ext>
            </a:extLst>
          </p:cNvPr>
          <p:cNvSpPr>
            <a:spLocks noGrp="1"/>
          </p:cNvSpPr>
          <p:nvPr>
            <p:ph type="title"/>
          </p:nvPr>
        </p:nvSpPr>
        <p:spPr>
          <a:xfrm>
            <a:off x="1838786" y="329660"/>
            <a:ext cx="10220050" cy="735291"/>
          </a:xfrm>
        </p:spPr>
        <p:txBody>
          <a:bodyPr>
            <a:normAutofit fontScale="90000"/>
          </a:bodyPr>
          <a:lstStyle/>
          <a:p>
            <a:r>
              <a:rPr lang="en-GB" sz="4800" b="1" dirty="0">
                <a:solidFill>
                  <a:schemeClr val="bg1"/>
                </a:solidFill>
                <a:latin typeface="+mn-lt"/>
              </a:rPr>
              <a:t>HLC3 – RNs OCTO/FMAF + other FLCs (?)</a:t>
            </a:r>
            <a:endParaRPr lang="en-GB" sz="4800" dirty="0">
              <a:solidFill>
                <a:schemeClr val="bg1"/>
              </a:solidFill>
              <a:latin typeface="+mn-lt"/>
            </a:endParaRPr>
          </a:p>
        </p:txBody>
      </p:sp>
      <p:sp>
        <p:nvSpPr>
          <p:cNvPr id="3" name="Content Placeholder 2">
            <a:extLst>
              <a:ext uri="{FF2B5EF4-FFF2-40B4-BE49-F238E27FC236}">
                <a16:creationId xmlns:a16="http://schemas.microsoft.com/office/drawing/2014/main" id="{7F0D43B2-DB66-46EE-9D6C-6F4BE1746426}"/>
              </a:ext>
            </a:extLst>
          </p:cNvPr>
          <p:cNvSpPr>
            <a:spLocks noGrp="1"/>
          </p:cNvSpPr>
          <p:nvPr>
            <p:ph idx="1"/>
          </p:nvPr>
        </p:nvSpPr>
        <p:spPr>
          <a:xfrm>
            <a:off x="550416" y="1257378"/>
            <a:ext cx="11641584" cy="4787949"/>
          </a:xfrm>
        </p:spPr>
        <p:txBody>
          <a:bodyPr>
            <a:normAutofit lnSpcReduction="10000"/>
          </a:bodyPr>
          <a:lstStyle/>
          <a:p>
            <a:r>
              <a:rPr lang="en-GB" b="1" dirty="0">
                <a:solidFill>
                  <a:schemeClr val="bg1"/>
                </a:solidFill>
              </a:rPr>
              <a:t>2 year plan of work across FY23/24, FY24/25</a:t>
            </a:r>
          </a:p>
          <a:p>
            <a:r>
              <a:rPr lang="en-GB" b="1" dirty="0">
                <a:solidFill>
                  <a:schemeClr val="bg1"/>
                </a:solidFill>
              </a:rPr>
              <a:t>Iterating through challenges to </a:t>
            </a:r>
            <a:r>
              <a:rPr lang="en-GB" b="1" u="sng" dirty="0">
                <a:solidFill>
                  <a:schemeClr val="bg1"/>
                </a:solidFill>
              </a:rPr>
              <a:t>Operationalise for the UK MOD</a:t>
            </a:r>
          </a:p>
          <a:p>
            <a:pPr lvl="0"/>
            <a:r>
              <a:rPr lang="en-GB" b="1" dirty="0">
                <a:solidFill>
                  <a:schemeClr val="bg1"/>
                </a:solidFill>
              </a:rPr>
              <a:t>Platform Trials, </a:t>
            </a:r>
            <a:r>
              <a:rPr lang="en-GB" b="1" dirty="0" err="1">
                <a:solidFill>
                  <a:schemeClr val="bg1"/>
                </a:solidFill>
              </a:rPr>
              <a:t>Windracer</a:t>
            </a:r>
            <a:r>
              <a:rPr lang="en-GB" b="1" dirty="0">
                <a:solidFill>
                  <a:schemeClr val="bg1"/>
                </a:solidFill>
              </a:rPr>
              <a:t>, Malloy. </a:t>
            </a:r>
            <a:r>
              <a:rPr lang="en-GB" i="1" dirty="0">
                <a:solidFill>
                  <a:schemeClr val="bg1"/>
                </a:solidFill>
              </a:rPr>
              <a:t>Maybe other platforms</a:t>
            </a:r>
          </a:p>
          <a:p>
            <a:pPr lvl="1"/>
            <a:r>
              <a:rPr lang="en-GB" sz="2800" b="1" dirty="0">
                <a:solidFill>
                  <a:schemeClr val="bg1"/>
                </a:solidFill>
              </a:rPr>
              <a:t>Simulated Deck Landing</a:t>
            </a:r>
          </a:p>
          <a:p>
            <a:pPr lvl="1"/>
            <a:r>
              <a:rPr lang="en-GB" sz="2800" b="1" dirty="0">
                <a:solidFill>
                  <a:schemeClr val="bg1"/>
                </a:solidFill>
              </a:rPr>
              <a:t>Beach resupply</a:t>
            </a:r>
          </a:p>
          <a:p>
            <a:r>
              <a:rPr lang="en-GB" b="1" dirty="0">
                <a:solidFill>
                  <a:schemeClr val="bg1"/>
                </a:solidFill>
              </a:rPr>
              <a:t>Capability &amp; sub-system challenges:</a:t>
            </a:r>
          </a:p>
          <a:p>
            <a:pPr lvl="1"/>
            <a:r>
              <a:rPr lang="en-GB" b="1" dirty="0">
                <a:solidFill>
                  <a:schemeClr val="bg1"/>
                </a:solidFill>
              </a:rPr>
              <a:t>Operating within GPS Denied Environment</a:t>
            </a:r>
            <a:r>
              <a:rPr lang="en-GB" dirty="0">
                <a:solidFill>
                  <a:schemeClr val="bg1"/>
                </a:solidFill>
              </a:rPr>
              <a:t> </a:t>
            </a:r>
          </a:p>
          <a:p>
            <a:pPr lvl="1"/>
            <a:r>
              <a:rPr lang="en-GB" b="1" dirty="0">
                <a:solidFill>
                  <a:schemeClr val="bg1"/>
                </a:solidFill>
              </a:rPr>
              <a:t>Sense and avoid: </a:t>
            </a:r>
            <a:r>
              <a:rPr lang="en-GB" i="1" dirty="0">
                <a:solidFill>
                  <a:schemeClr val="bg1"/>
                </a:solidFill>
              </a:rPr>
              <a:t>Reduce the likelihood of air-to-air collision </a:t>
            </a:r>
          </a:p>
          <a:p>
            <a:pPr lvl="1"/>
            <a:r>
              <a:rPr lang="en-GB" b="1" dirty="0">
                <a:solidFill>
                  <a:schemeClr val="bg1"/>
                </a:solidFill>
              </a:rPr>
              <a:t>Enhanced Power and Endurance</a:t>
            </a:r>
            <a:endParaRPr lang="en-GB" dirty="0">
              <a:solidFill>
                <a:schemeClr val="bg1"/>
              </a:solidFill>
            </a:endParaRPr>
          </a:p>
          <a:p>
            <a:pPr lvl="1"/>
            <a:r>
              <a:rPr lang="en-GB" b="1" dirty="0">
                <a:solidFill>
                  <a:schemeClr val="bg1"/>
                </a:solidFill>
              </a:rPr>
              <a:t>Long range early warning</a:t>
            </a:r>
            <a:r>
              <a:rPr lang="en-GB" dirty="0">
                <a:solidFill>
                  <a:schemeClr val="bg1"/>
                </a:solidFill>
              </a:rPr>
              <a:t>: </a:t>
            </a:r>
            <a:r>
              <a:rPr lang="en-GB" i="1" dirty="0">
                <a:solidFill>
                  <a:schemeClr val="bg1"/>
                </a:solidFill>
              </a:rPr>
              <a:t>multiple UAS platforms working together </a:t>
            </a:r>
          </a:p>
          <a:p>
            <a:pPr lvl="1"/>
            <a:r>
              <a:rPr lang="en-GB" b="1" dirty="0">
                <a:solidFill>
                  <a:schemeClr val="bg1"/>
                </a:solidFill>
              </a:rPr>
              <a:t>Laser designators and more…………</a:t>
            </a:r>
            <a:endParaRPr lang="en-GB" dirty="0">
              <a:solidFill>
                <a:schemeClr val="bg1"/>
              </a:solidFill>
            </a:endParaRPr>
          </a:p>
          <a:p>
            <a:endParaRPr lang="en-GB" sz="3200" b="1" dirty="0">
              <a:solidFill>
                <a:schemeClr val="bg1"/>
              </a:solidFill>
            </a:endParaRPr>
          </a:p>
          <a:p>
            <a:endParaRPr lang="en-GB" sz="3200" b="1" dirty="0">
              <a:solidFill>
                <a:schemeClr val="bg1"/>
              </a:solidFill>
            </a:endParaRPr>
          </a:p>
        </p:txBody>
      </p:sp>
    </p:spTree>
    <p:extLst>
      <p:ext uri="{BB962C8B-B14F-4D97-AF65-F5344CB8AC3E}">
        <p14:creationId xmlns:p14="http://schemas.microsoft.com/office/powerpoint/2010/main" val="37416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4A5368-C9F3-4254-969E-3EFE9B692FF5}"/>
              </a:ext>
            </a:extLst>
          </p:cNvPr>
          <p:cNvSpPr>
            <a:spLocks noGrp="1"/>
          </p:cNvSpPr>
          <p:nvPr>
            <p:ph type="ftr" sz="quarter" idx="11"/>
          </p:nvPr>
        </p:nvSpPr>
        <p:spPr/>
        <p:txBody>
          <a:bodyPr/>
          <a:lstStyle/>
          <a:p>
            <a:r>
              <a:rPr lang="en-GB"/>
              <a:t>UK OFFICIAL</a:t>
            </a:r>
            <a:endParaRPr lang="en-GB" dirty="0"/>
          </a:p>
        </p:txBody>
      </p:sp>
      <p:sp>
        <p:nvSpPr>
          <p:cNvPr id="4" name="TextBox 3">
            <a:extLst>
              <a:ext uri="{FF2B5EF4-FFF2-40B4-BE49-F238E27FC236}">
                <a16:creationId xmlns:a16="http://schemas.microsoft.com/office/drawing/2014/main" id="{B073B19B-6F4C-486A-B55C-E75257A51816}"/>
              </a:ext>
            </a:extLst>
          </p:cNvPr>
          <p:cNvSpPr txBox="1"/>
          <p:nvPr/>
        </p:nvSpPr>
        <p:spPr>
          <a:xfrm>
            <a:off x="793667" y="1241916"/>
            <a:ext cx="10604665" cy="4824398"/>
          </a:xfrm>
          <a:prstGeom prst="rect">
            <a:avLst/>
          </a:prstGeom>
          <a:noFill/>
        </p:spPr>
        <p:txBody>
          <a:bodyPr wrap="square">
            <a:spAutoFit/>
          </a:bodyPr>
          <a:lstStyle/>
          <a:p>
            <a:pPr marL="342900" indent="-342900">
              <a:lnSpc>
                <a:spcPct val="105000"/>
              </a:lnSpc>
              <a:buFont typeface="Symbol" panose="05050102010706020507" pitchFamily="18" charset="2"/>
              <a:buChar char=""/>
            </a:pPr>
            <a:r>
              <a:rPr lang="en-GB" sz="3200" dirty="0">
                <a:solidFill>
                  <a:schemeClr val="bg1"/>
                </a:solidFill>
                <a:effectLst/>
                <a:latin typeface="Arial" panose="020B0604020202020204" pitchFamily="34" charset="0"/>
                <a:ea typeface="Calibri" panose="020F0502020204030204" pitchFamily="34" charset="0"/>
              </a:rPr>
              <a:t>Lot 1 – Intra Theatre Lift</a:t>
            </a:r>
            <a:endParaRPr lang="en-GB" sz="3200" dirty="0">
              <a:solidFill>
                <a:schemeClr val="bg1"/>
              </a:solidFill>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3200" dirty="0">
                <a:solidFill>
                  <a:schemeClr val="bg1"/>
                </a:solidFill>
                <a:effectLst/>
                <a:latin typeface="Arial" panose="020B0604020202020204" pitchFamily="34" charset="0"/>
                <a:ea typeface="Calibri" panose="020F0502020204030204" pitchFamily="34" charset="0"/>
              </a:rPr>
              <a:t>Lot 2 – Inter Theatre Lift</a:t>
            </a:r>
            <a:endParaRPr lang="en-GB" sz="3200" dirty="0">
              <a:solidFill>
                <a:schemeClr val="bg1"/>
              </a:solidFill>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3200" dirty="0">
                <a:solidFill>
                  <a:schemeClr val="bg1"/>
                </a:solidFill>
                <a:effectLst/>
                <a:latin typeface="Arial" panose="020B0604020202020204" pitchFamily="34" charset="0"/>
                <a:ea typeface="Calibri" panose="020F0502020204030204" pitchFamily="34" charset="0"/>
              </a:rPr>
              <a:t>Lot 3 – </a:t>
            </a:r>
            <a:r>
              <a:rPr lang="en-GB" sz="3200" i="1" dirty="0">
                <a:solidFill>
                  <a:schemeClr val="bg1"/>
                </a:solidFill>
                <a:effectLst/>
                <a:latin typeface="Arial" panose="020B0604020202020204" pitchFamily="34" charset="0"/>
                <a:ea typeface="Calibri" panose="020F0502020204030204" pitchFamily="34" charset="0"/>
              </a:rPr>
              <a:t>Additional Use cases</a:t>
            </a:r>
            <a:endParaRPr lang="en-GB" sz="3200" i="1" dirty="0">
              <a:solidFill>
                <a:schemeClr val="bg1"/>
              </a:solidFill>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endParaRPr lang="en-GB" sz="3200" dirty="0">
              <a:solidFill>
                <a:schemeClr val="bg1"/>
              </a:solidFill>
              <a:effectLst/>
              <a:latin typeface="Arial" panose="020B060402020202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3200" dirty="0">
                <a:solidFill>
                  <a:schemeClr val="bg1"/>
                </a:solidFill>
                <a:effectLst/>
                <a:latin typeface="Arial" panose="020B0604020202020204" pitchFamily="34" charset="0"/>
                <a:ea typeface="Calibri" panose="020F0502020204030204" pitchFamily="34" charset="0"/>
              </a:rPr>
              <a:t>Lot 4 – Flight Clearances &amp; Operational Deployment</a:t>
            </a:r>
            <a:endParaRPr lang="en-GB" sz="3200" dirty="0">
              <a:solidFill>
                <a:schemeClr val="bg1"/>
              </a:solidFill>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3200" dirty="0">
                <a:solidFill>
                  <a:schemeClr val="bg1"/>
                </a:solidFill>
                <a:effectLst/>
                <a:latin typeface="Arial" panose="020B0604020202020204" pitchFamily="34" charset="0"/>
                <a:ea typeface="Calibri" panose="020F0502020204030204" pitchFamily="34" charset="0"/>
              </a:rPr>
              <a:t>Lot 5 – </a:t>
            </a:r>
            <a:r>
              <a:rPr lang="en-GB" sz="3200" u="sng" dirty="0">
                <a:solidFill>
                  <a:schemeClr val="bg1"/>
                </a:solidFill>
                <a:effectLst/>
                <a:latin typeface="Arial" panose="020B0604020202020204" pitchFamily="34" charset="0"/>
                <a:ea typeface="Calibri" panose="020F0502020204030204" pitchFamily="34" charset="0"/>
              </a:rPr>
              <a:t>Enabling Technologies</a:t>
            </a:r>
            <a:endParaRPr lang="en-GB" sz="3200" u="sng" dirty="0">
              <a:solidFill>
                <a:schemeClr val="bg1"/>
              </a:solidFill>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3200" dirty="0">
                <a:solidFill>
                  <a:schemeClr val="bg1"/>
                </a:solidFill>
                <a:effectLst/>
                <a:latin typeface="Arial" panose="020B0604020202020204" pitchFamily="34" charset="0"/>
                <a:ea typeface="Calibri" panose="020F0502020204030204" pitchFamily="34" charset="0"/>
              </a:rPr>
              <a:t>Lot 6 – Counter UAS </a:t>
            </a:r>
          </a:p>
          <a:p>
            <a:pPr marL="342900" lvl="0" indent="-342900">
              <a:lnSpc>
                <a:spcPct val="105000"/>
              </a:lnSpc>
              <a:spcAft>
                <a:spcPts val="800"/>
              </a:spcAft>
              <a:buFont typeface="Symbol" panose="05050102010706020507" pitchFamily="18" charset="2"/>
              <a:buChar char=""/>
            </a:pPr>
            <a:endParaRPr lang="en-GB" sz="3200" dirty="0">
              <a:solidFill>
                <a:schemeClr val="bg1"/>
              </a:solidFill>
              <a:effectLst/>
              <a:latin typeface="Arial" panose="020B0604020202020204" pitchFamily="34" charset="0"/>
              <a:ea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en-GB" sz="3200" dirty="0">
                <a:solidFill>
                  <a:schemeClr val="bg1"/>
                </a:solidFill>
                <a:effectLst/>
                <a:latin typeface="Arial" panose="020B0604020202020204" pitchFamily="34" charset="0"/>
                <a:ea typeface="Calibri" panose="020F0502020204030204" pitchFamily="34" charset="0"/>
              </a:rPr>
              <a:t>Lot 7 – MVP/Operational</a:t>
            </a:r>
            <a:endParaRPr lang="en-GB" sz="3200" dirty="0">
              <a:solidFill>
                <a:schemeClr val="bg1"/>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C90E1559-1A80-4E5F-8FF1-CA237EB65DBD}"/>
              </a:ext>
            </a:extLst>
          </p:cNvPr>
          <p:cNvSpPr txBox="1"/>
          <p:nvPr/>
        </p:nvSpPr>
        <p:spPr>
          <a:xfrm>
            <a:off x="1852551" y="428661"/>
            <a:ext cx="10022773" cy="523220"/>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HLC: Tech Focused ‘Lots’ of interest (50-300kg lift UAS)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08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5E613B-7A06-4938-AEBD-F4E72F247414}"/>
              </a:ext>
            </a:extLst>
          </p:cNvPr>
          <p:cNvSpPr>
            <a:spLocks noGrp="1"/>
          </p:cNvSpPr>
          <p:nvPr>
            <p:ph type="ftr" sz="quarter" idx="11"/>
          </p:nvPr>
        </p:nvSpPr>
        <p:spPr/>
        <p:txBody>
          <a:bodyPr/>
          <a:lstStyle/>
          <a:p>
            <a:r>
              <a:rPr lang="en-GB"/>
              <a:t>UK OFFICIAL</a:t>
            </a:r>
            <a:endParaRPr lang="en-GB" dirty="0"/>
          </a:p>
        </p:txBody>
      </p:sp>
      <p:sp>
        <p:nvSpPr>
          <p:cNvPr id="3" name="TextBox 54">
            <a:extLst>
              <a:ext uri="{FF2B5EF4-FFF2-40B4-BE49-F238E27FC236}">
                <a16:creationId xmlns:a16="http://schemas.microsoft.com/office/drawing/2014/main" id="{0DD56796-D987-4665-B48B-3106CBE34F14}"/>
              </a:ext>
            </a:extLst>
          </p:cNvPr>
          <p:cNvSpPr txBox="1"/>
          <p:nvPr/>
        </p:nvSpPr>
        <p:spPr>
          <a:xfrm>
            <a:off x="1825547" y="324575"/>
            <a:ext cx="5895870" cy="684803"/>
          </a:xfrm>
          <a:prstGeom prst="rect">
            <a:avLst/>
          </a:prstGeom>
          <a:noFill/>
          <a:ln cap="flat">
            <a:noFill/>
          </a:ln>
        </p:spPr>
        <p:txBody>
          <a:bodyPr vert="horz" wrap="square" lIns="68580" tIns="34290" rIns="68580" bIns="34290" anchor="t" anchorCtr="0" compatLnSpc="1">
            <a:spAutoFit/>
          </a:bodyPr>
          <a:lstStyle>
            <a:defPPr>
              <a:defRPr lang="en-US"/>
            </a:defPPr>
            <a:lvl1pPr defTabSz="685800">
              <a:defRPr sz="2400" b="1" i="0" u="none" strike="noStrike" kern="0" cap="none" spc="0" baseline="0">
                <a:solidFill>
                  <a:srgbClr val="000000"/>
                </a:solidFill>
                <a:uFillTx/>
                <a:latin typeface="Arial" panose="020B0604020202020204" pitchFamily="34" charset="0"/>
                <a:cs typeface="Arial" panose="020B0604020202020204" pitchFamily="34" charset="0"/>
              </a:defRPr>
            </a:lvl1pPr>
          </a:lstStyle>
          <a:p>
            <a:r>
              <a:rPr lang="en-GB" sz="4000" dirty="0">
                <a:solidFill>
                  <a:schemeClr val="bg1"/>
                </a:solidFill>
              </a:rPr>
              <a:t>MDIS Programme</a:t>
            </a:r>
          </a:p>
        </p:txBody>
      </p:sp>
      <p:sp>
        <p:nvSpPr>
          <p:cNvPr id="6" name="Content Placeholder 2">
            <a:extLst>
              <a:ext uri="{FF2B5EF4-FFF2-40B4-BE49-F238E27FC236}">
                <a16:creationId xmlns:a16="http://schemas.microsoft.com/office/drawing/2014/main" id="{E7B672EA-BE92-4B01-AB79-54F8B82E79CC}"/>
              </a:ext>
            </a:extLst>
          </p:cNvPr>
          <p:cNvSpPr txBox="1">
            <a:spLocks/>
          </p:cNvSpPr>
          <p:nvPr/>
        </p:nvSpPr>
        <p:spPr>
          <a:xfrm>
            <a:off x="441874" y="1241298"/>
            <a:ext cx="11308251" cy="344428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7000"/>
              </a:lnSpc>
              <a:spcBef>
                <a:spcPts val="0"/>
              </a:spcBef>
              <a:spcAft>
                <a:spcPts val="600"/>
              </a:spcAft>
              <a:buFont typeface="Wingdings" panose="05000000000000000000" pitchFamily="2" charset="2"/>
              <a:buChar char=""/>
              <a:tabLst>
                <a:tab pos="457200" algn="l"/>
              </a:tabLst>
            </a:pPr>
            <a:r>
              <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Called: </a:t>
            </a:r>
          </a:p>
          <a:p>
            <a:pPr marL="0" indent="0">
              <a:lnSpc>
                <a:spcPct val="107000"/>
              </a:lnSpc>
              <a:spcBef>
                <a:spcPts val="0"/>
              </a:spcBef>
              <a:spcAft>
                <a:spcPts val="600"/>
              </a:spcAft>
              <a:buNone/>
              <a:tabLst>
                <a:tab pos="457200" algn="l"/>
              </a:tabLst>
            </a:pPr>
            <a:r>
              <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‘Connectivity of Disparate Remote Autonomous Systems’ </a:t>
            </a:r>
          </a:p>
          <a:p>
            <a:pPr marL="0" indent="0">
              <a:lnSpc>
                <a:spcPct val="107000"/>
              </a:lnSpc>
              <a:spcBef>
                <a:spcPts val="0"/>
              </a:spcBef>
              <a:spcAft>
                <a:spcPts val="600"/>
              </a:spcAft>
              <a:buNone/>
              <a:tabLst>
                <a:tab pos="457200" algn="l"/>
              </a:tabLst>
            </a:pPr>
            <a:r>
              <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(CODRAS) in </a:t>
            </a:r>
            <a:r>
              <a:rPr lang="en-GB" sz="2800" dirty="0">
                <a:solidFill>
                  <a:schemeClr val="bg1"/>
                </a:solidFill>
                <a:latin typeface="Calibri" panose="020F0502020204030204" pitchFamily="34" charset="0"/>
                <a:cs typeface="Times New Roman" panose="02020603050405020304" pitchFamily="18" charset="0"/>
              </a:rPr>
              <a:t>6 Lots:</a:t>
            </a:r>
          </a:p>
          <a:p>
            <a:pPr lvl="1">
              <a:lnSpc>
                <a:spcPct val="107000"/>
              </a:lnSpc>
              <a:spcBef>
                <a:spcPts val="0"/>
              </a:spcBef>
              <a:spcAft>
                <a:spcPts val="600"/>
              </a:spcAft>
              <a:buFont typeface="Wingdings" panose="05000000000000000000" pitchFamily="2" charset="2"/>
              <a:buChar char=""/>
              <a:tabLst>
                <a:tab pos="457200" algn="l"/>
              </a:tabLst>
            </a:pPr>
            <a:r>
              <a:rPr lang="en-GB" dirty="0">
                <a:solidFill>
                  <a:schemeClr val="bg1"/>
                </a:solidFill>
                <a:latin typeface="Calibri" panose="020F0502020204030204" pitchFamily="34" charset="0"/>
                <a:cs typeface="Times New Roman" panose="02020603050405020304" pitchFamily="18" charset="0"/>
              </a:rPr>
              <a:t>Lot 1: Autonomous platform and payload integration</a:t>
            </a:r>
          </a:p>
          <a:p>
            <a:pPr lvl="1">
              <a:lnSpc>
                <a:spcPct val="107000"/>
              </a:lnSpc>
              <a:spcBef>
                <a:spcPts val="0"/>
              </a:spcBef>
              <a:spcAft>
                <a:spcPts val="600"/>
              </a:spcAft>
              <a:buFont typeface="Wingdings" panose="05000000000000000000" pitchFamily="2" charset="2"/>
              <a:buChar char=""/>
              <a:tabLst>
                <a:tab pos="457200" algn="l"/>
              </a:tabLst>
            </a:pPr>
            <a:r>
              <a:rPr lang="en-GB" dirty="0">
                <a:solidFill>
                  <a:schemeClr val="bg1"/>
                </a:solidFill>
                <a:latin typeface="Calibri" panose="020F0502020204030204" pitchFamily="34" charset="0"/>
                <a:cs typeface="Times New Roman" panose="02020603050405020304" pitchFamily="18" charset="0"/>
              </a:rPr>
              <a:t>Lot 2: Data management and fusion</a:t>
            </a:r>
          </a:p>
          <a:p>
            <a:pPr lvl="1">
              <a:lnSpc>
                <a:spcPct val="107000"/>
              </a:lnSpc>
              <a:spcBef>
                <a:spcPts val="0"/>
              </a:spcBef>
              <a:spcAft>
                <a:spcPts val="600"/>
              </a:spcAft>
              <a:buFont typeface="Wingdings" panose="05000000000000000000" pitchFamily="2" charset="2"/>
              <a:buChar char=""/>
              <a:tabLst>
                <a:tab pos="457200" algn="l"/>
              </a:tabLst>
            </a:pPr>
            <a:r>
              <a:rPr lang="en-GB" dirty="0">
                <a:solidFill>
                  <a:schemeClr val="bg1"/>
                </a:solidFill>
                <a:latin typeface="Calibri" panose="020F0502020204030204" pitchFamily="34" charset="0"/>
                <a:cs typeface="Times New Roman" panose="02020603050405020304" pitchFamily="18" charset="0"/>
              </a:rPr>
              <a:t>Lot 3: Machine tasking and decision making</a:t>
            </a:r>
          </a:p>
          <a:p>
            <a:pPr lvl="1">
              <a:lnSpc>
                <a:spcPct val="107000"/>
              </a:lnSpc>
              <a:spcBef>
                <a:spcPts val="0"/>
              </a:spcBef>
              <a:spcAft>
                <a:spcPts val="600"/>
              </a:spcAft>
              <a:buFont typeface="Wingdings" panose="05000000000000000000" pitchFamily="2" charset="2"/>
              <a:buChar char=""/>
              <a:tabLst>
                <a:tab pos="457200" algn="l"/>
              </a:tabLst>
            </a:pPr>
            <a:r>
              <a:rPr lang="en-GB" dirty="0">
                <a:solidFill>
                  <a:schemeClr val="bg1"/>
                </a:solidFill>
                <a:latin typeface="Calibri" panose="020F0502020204030204" pitchFamily="34" charset="0"/>
                <a:cs typeface="Times New Roman" panose="02020603050405020304" pitchFamily="18" charset="0"/>
              </a:rPr>
              <a:t>Lot 4: System of systems management, integration and implementation</a:t>
            </a:r>
          </a:p>
          <a:p>
            <a:pPr lvl="1">
              <a:lnSpc>
                <a:spcPct val="107000"/>
              </a:lnSpc>
              <a:spcBef>
                <a:spcPts val="0"/>
              </a:spcBef>
              <a:spcAft>
                <a:spcPts val="600"/>
              </a:spcAft>
              <a:buFont typeface="Wingdings" panose="05000000000000000000" pitchFamily="2" charset="2"/>
              <a:buChar char=""/>
              <a:tabLst>
                <a:tab pos="457200" algn="l"/>
              </a:tabLst>
            </a:pPr>
            <a:r>
              <a:rPr lang="en-GB" dirty="0">
                <a:solidFill>
                  <a:schemeClr val="bg1"/>
                </a:solidFill>
                <a:latin typeface="Calibri" panose="020F0502020204030204" pitchFamily="34" charset="0"/>
                <a:cs typeface="Times New Roman" panose="02020603050405020304" pitchFamily="18" charset="0"/>
              </a:rPr>
              <a:t>Lot 5: Comms bearers, network architecture and services</a:t>
            </a:r>
          </a:p>
          <a:p>
            <a:pPr lvl="1">
              <a:lnSpc>
                <a:spcPct val="107000"/>
              </a:lnSpc>
              <a:spcBef>
                <a:spcPts val="0"/>
              </a:spcBef>
              <a:spcAft>
                <a:spcPts val="600"/>
              </a:spcAft>
              <a:buFont typeface="Wingdings" panose="05000000000000000000" pitchFamily="2" charset="2"/>
              <a:buChar char=""/>
              <a:tabLst>
                <a:tab pos="457200" algn="l"/>
              </a:tabLst>
            </a:pPr>
            <a:r>
              <a:rPr lang="en-GB" dirty="0">
                <a:solidFill>
                  <a:schemeClr val="bg1"/>
                </a:solidFill>
                <a:latin typeface="Calibri" panose="020F0502020204030204" pitchFamily="34" charset="0"/>
                <a:cs typeface="Times New Roman" panose="02020603050405020304" pitchFamily="18" charset="0"/>
              </a:rPr>
              <a:t>Lot 6: Customer advisory network</a:t>
            </a:r>
          </a:p>
        </p:txBody>
      </p:sp>
      <p:pic>
        <p:nvPicPr>
          <p:cNvPr id="4" name="Picture 3">
            <a:extLst>
              <a:ext uri="{FF2B5EF4-FFF2-40B4-BE49-F238E27FC236}">
                <a16:creationId xmlns:a16="http://schemas.microsoft.com/office/drawing/2014/main" id="{84FE76A2-CB94-1290-4088-A789170388E8}"/>
              </a:ext>
            </a:extLst>
          </p:cNvPr>
          <p:cNvPicPr>
            <a:picLocks noChangeAspect="1"/>
          </p:cNvPicPr>
          <p:nvPr/>
        </p:nvPicPr>
        <p:blipFill>
          <a:blip r:embed="rId3"/>
          <a:stretch>
            <a:fillRect/>
          </a:stretch>
        </p:blipFill>
        <p:spPr>
          <a:xfrm>
            <a:off x="9105089" y="92654"/>
            <a:ext cx="2976663" cy="2750366"/>
          </a:xfrm>
          <a:prstGeom prst="rect">
            <a:avLst/>
          </a:prstGeom>
        </p:spPr>
      </p:pic>
    </p:spTree>
    <p:extLst>
      <p:ext uri="{BB962C8B-B14F-4D97-AF65-F5344CB8AC3E}">
        <p14:creationId xmlns:p14="http://schemas.microsoft.com/office/powerpoint/2010/main" val="868715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36483" b="37280"/>
          <a:stretch/>
        </p:blipFill>
        <p:spPr>
          <a:xfrm>
            <a:off x="1385290" y="157330"/>
            <a:ext cx="9282364" cy="2434399"/>
          </a:xfrm>
          <a:prstGeom prst="rect">
            <a:avLst/>
          </a:prstGeom>
        </p:spPr>
      </p:pic>
      <p:sp>
        <p:nvSpPr>
          <p:cNvPr id="3" name="TextBox 2">
            <a:extLst>
              <a:ext uri="{FF2B5EF4-FFF2-40B4-BE49-F238E27FC236}">
                <a16:creationId xmlns:a16="http://schemas.microsoft.com/office/drawing/2014/main" id="{EDEE14B7-5835-4761-825D-460C9FD10DC6}"/>
              </a:ext>
            </a:extLst>
          </p:cNvPr>
          <p:cNvSpPr txBox="1"/>
          <p:nvPr/>
        </p:nvSpPr>
        <p:spPr>
          <a:xfrm>
            <a:off x="7459016" y="6409313"/>
            <a:ext cx="4402547" cy="307777"/>
          </a:xfrm>
          <a:prstGeom prst="rect">
            <a:avLst/>
          </a:prstGeom>
          <a:noFill/>
        </p:spPr>
        <p:txBody>
          <a:bodyPr wrap="square">
            <a:spAutoFit/>
          </a:bodyPr>
          <a:lstStyle/>
          <a:p>
            <a:pPr fontAlgn="base">
              <a:spcBef>
                <a:spcPct val="0"/>
              </a:spcBef>
              <a:spcAft>
                <a:spcPct val="0"/>
              </a:spcAft>
            </a:pPr>
            <a:r>
              <a:rPr lang="en-GB" sz="1400" dirty="0">
                <a:solidFill>
                  <a:srgbClr val="FFFFFF"/>
                </a:solidFill>
                <a:latin typeface="Arial" panose="020B0604020202020204" pitchFamily="34" charset="0"/>
              </a:rPr>
              <a:t>* All information and comment is subject to contract</a:t>
            </a:r>
          </a:p>
        </p:txBody>
      </p:sp>
      <p:sp>
        <p:nvSpPr>
          <p:cNvPr id="4" name="Rectangle 3">
            <a:extLst>
              <a:ext uri="{FF2B5EF4-FFF2-40B4-BE49-F238E27FC236}">
                <a16:creationId xmlns:a16="http://schemas.microsoft.com/office/drawing/2014/main" id="{5D0BBD8C-B806-42CC-BD94-686E9CA4C50B}"/>
              </a:ext>
            </a:extLst>
          </p:cNvPr>
          <p:cNvSpPr/>
          <p:nvPr/>
        </p:nvSpPr>
        <p:spPr>
          <a:xfrm>
            <a:off x="237425" y="4584263"/>
            <a:ext cx="1942512" cy="7081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Arial" charset="0"/>
                <a:ea typeface="Arial" charset="0"/>
                <a:cs typeface="Arial" charset="0"/>
              </a:rPr>
              <a:t>Shaping &amp; Informing Defence Thinking &amp; Operating Models</a:t>
            </a:r>
          </a:p>
        </p:txBody>
      </p:sp>
      <p:sp>
        <p:nvSpPr>
          <p:cNvPr id="5" name="Rectangle 4">
            <a:extLst>
              <a:ext uri="{FF2B5EF4-FFF2-40B4-BE49-F238E27FC236}">
                <a16:creationId xmlns:a16="http://schemas.microsoft.com/office/drawing/2014/main" id="{771D86F3-3467-4069-9FAD-740C9BB79758}"/>
              </a:ext>
            </a:extLst>
          </p:cNvPr>
          <p:cNvSpPr/>
          <p:nvPr/>
        </p:nvSpPr>
        <p:spPr>
          <a:xfrm>
            <a:off x="5032161" y="4033785"/>
            <a:ext cx="1810695" cy="904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Pan-DLOD </a:t>
            </a:r>
            <a:br>
              <a:rPr lang="en-GB" sz="2400" b="1" dirty="0">
                <a:solidFill>
                  <a:schemeClr val="bg1"/>
                </a:solidFill>
                <a:latin typeface="Arial" charset="0"/>
                <a:ea typeface="Arial" charset="0"/>
                <a:cs typeface="Arial" charset="0"/>
              </a:rPr>
            </a:br>
            <a:r>
              <a:rPr lang="en-GB" sz="2400" b="1" dirty="0">
                <a:solidFill>
                  <a:schemeClr val="bg1"/>
                </a:solidFill>
                <a:latin typeface="Arial" charset="0"/>
                <a:ea typeface="Arial" charset="0"/>
                <a:cs typeface="Arial" charset="0"/>
              </a:rPr>
              <a:t>Capability Decisions</a:t>
            </a:r>
          </a:p>
        </p:txBody>
      </p:sp>
      <p:sp>
        <p:nvSpPr>
          <p:cNvPr id="6" name="Rectangle 5">
            <a:extLst>
              <a:ext uri="{FF2B5EF4-FFF2-40B4-BE49-F238E27FC236}">
                <a16:creationId xmlns:a16="http://schemas.microsoft.com/office/drawing/2014/main" id="{D6ED48C2-E271-4A52-B0A6-055B5FC47094}"/>
              </a:ext>
            </a:extLst>
          </p:cNvPr>
          <p:cNvSpPr/>
          <p:nvPr/>
        </p:nvSpPr>
        <p:spPr>
          <a:xfrm>
            <a:off x="2063045" y="3917161"/>
            <a:ext cx="2790965" cy="731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Requirements De-Risking </a:t>
            </a:r>
          </a:p>
        </p:txBody>
      </p:sp>
      <p:sp>
        <p:nvSpPr>
          <p:cNvPr id="7" name="Rectangle 6">
            <a:extLst>
              <a:ext uri="{FF2B5EF4-FFF2-40B4-BE49-F238E27FC236}">
                <a16:creationId xmlns:a16="http://schemas.microsoft.com/office/drawing/2014/main" id="{82C56BD5-FB64-4BE6-AF94-245AB76F43FB}"/>
              </a:ext>
            </a:extLst>
          </p:cNvPr>
          <p:cNvSpPr/>
          <p:nvPr/>
        </p:nvSpPr>
        <p:spPr>
          <a:xfrm>
            <a:off x="6960114" y="4081583"/>
            <a:ext cx="2412000" cy="502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Strategic</a:t>
            </a:r>
          </a:p>
          <a:p>
            <a:pPr algn="ctr"/>
            <a:r>
              <a:rPr lang="en-GB" sz="2400" b="1" dirty="0">
                <a:solidFill>
                  <a:schemeClr val="bg1"/>
                </a:solidFill>
                <a:latin typeface="Arial" charset="0"/>
                <a:ea typeface="Arial" charset="0"/>
                <a:cs typeface="Arial" charset="0"/>
              </a:rPr>
              <a:t>Insights </a:t>
            </a:r>
          </a:p>
        </p:txBody>
      </p:sp>
      <p:sp>
        <p:nvSpPr>
          <p:cNvPr id="8" name="Rectangle 7">
            <a:extLst>
              <a:ext uri="{FF2B5EF4-FFF2-40B4-BE49-F238E27FC236}">
                <a16:creationId xmlns:a16="http://schemas.microsoft.com/office/drawing/2014/main" id="{15BF52F9-9C61-4E8B-8B56-3FA715CEA490}"/>
              </a:ext>
            </a:extLst>
          </p:cNvPr>
          <p:cNvSpPr/>
          <p:nvPr/>
        </p:nvSpPr>
        <p:spPr>
          <a:xfrm>
            <a:off x="9489373" y="4282692"/>
            <a:ext cx="2098724" cy="417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charset="0"/>
                <a:ea typeface="Arial" charset="0"/>
                <a:cs typeface="Arial" charset="0"/>
              </a:rPr>
              <a:t>Reach back</a:t>
            </a:r>
          </a:p>
          <a:p>
            <a:pPr algn="ctr"/>
            <a:r>
              <a:rPr lang="en-GB" sz="2400" b="1" dirty="0">
                <a:solidFill>
                  <a:schemeClr val="bg1"/>
                </a:solidFill>
                <a:latin typeface="Arial" charset="0"/>
                <a:ea typeface="Arial" charset="0"/>
                <a:cs typeface="Arial" charset="0"/>
              </a:rPr>
              <a:t>to industry</a:t>
            </a:r>
          </a:p>
          <a:p>
            <a:pPr algn="ctr"/>
            <a:r>
              <a:rPr lang="en-GB" sz="2400" b="1" dirty="0">
                <a:solidFill>
                  <a:schemeClr val="bg1"/>
                </a:solidFill>
                <a:latin typeface="Arial" charset="0"/>
                <a:ea typeface="Arial" charset="0"/>
                <a:cs typeface="Arial" charset="0"/>
              </a:rPr>
              <a:t>&amp; Academia</a:t>
            </a:r>
          </a:p>
        </p:txBody>
      </p:sp>
      <p:pic>
        <p:nvPicPr>
          <p:cNvPr id="9" name="Picture 8">
            <a:extLst>
              <a:ext uri="{FF2B5EF4-FFF2-40B4-BE49-F238E27FC236}">
                <a16:creationId xmlns:a16="http://schemas.microsoft.com/office/drawing/2014/main" id="{77C39E97-1A62-465A-93C2-C23E5927AE86}"/>
              </a:ext>
            </a:extLst>
          </p:cNvPr>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a:stretch/>
        </p:blipFill>
        <p:spPr>
          <a:xfrm>
            <a:off x="565676" y="2591729"/>
            <a:ext cx="1028562" cy="1151988"/>
          </a:xfrm>
          <a:prstGeom prst="rect">
            <a:avLst/>
          </a:prstGeom>
          <a:solidFill>
            <a:schemeClr val="tx1"/>
          </a:solidFill>
        </p:spPr>
      </p:pic>
      <p:pic>
        <p:nvPicPr>
          <p:cNvPr id="10" name="Picture 9">
            <a:extLst>
              <a:ext uri="{FF2B5EF4-FFF2-40B4-BE49-F238E27FC236}">
                <a16:creationId xmlns:a16="http://schemas.microsoft.com/office/drawing/2014/main" id="{53461231-B50A-4501-8780-93D7F2C6A720}"/>
              </a:ext>
            </a:extLst>
          </p:cNvPr>
          <p:cNvPicPr>
            <a:picLocks noChangeAspect="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artisticGlowEdges/>
                    </a14:imgEffect>
                  </a14:imgLayer>
                </a14:imgProps>
              </a:ext>
              <a:ext uri="{28A0092B-C50C-407E-A947-70E740481C1C}">
                <a14:useLocalDpi xmlns:a14="http://schemas.microsoft.com/office/drawing/2010/main" val="0"/>
              </a:ext>
            </a:extLst>
          </a:blip>
          <a:srcRect/>
          <a:stretch/>
        </p:blipFill>
        <p:spPr>
          <a:xfrm>
            <a:off x="7539660" y="2718725"/>
            <a:ext cx="1251032" cy="1055521"/>
          </a:xfrm>
          <a:prstGeom prst="rect">
            <a:avLst/>
          </a:prstGeom>
          <a:solidFill>
            <a:schemeClr val="tx1"/>
          </a:solidFill>
        </p:spPr>
      </p:pic>
      <p:pic>
        <p:nvPicPr>
          <p:cNvPr id="11" name="Picture 10">
            <a:extLst>
              <a:ext uri="{FF2B5EF4-FFF2-40B4-BE49-F238E27FC236}">
                <a16:creationId xmlns:a16="http://schemas.microsoft.com/office/drawing/2014/main" id="{98D55980-D331-452F-8E9B-63CE36CEB873}"/>
              </a:ext>
            </a:extLst>
          </p:cNvPr>
          <p:cNvPicPr>
            <a:picLocks noChangeAspect="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rcRect/>
          <a:stretch/>
        </p:blipFill>
        <p:spPr>
          <a:xfrm>
            <a:off x="5226589" y="2639913"/>
            <a:ext cx="1346199" cy="1108153"/>
          </a:xfrm>
          <a:prstGeom prst="rect">
            <a:avLst/>
          </a:prstGeom>
          <a:solidFill>
            <a:schemeClr val="tx1"/>
          </a:solidFill>
        </p:spPr>
      </p:pic>
      <p:pic>
        <p:nvPicPr>
          <p:cNvPr id="12" name="Picture 11">
            <a:extLst>
              <a:ext uri="{FF2B5EF4-FFF2-40B4-BE49-F238E27FC236}">
                <a16:creationId xmlns:a16="http://schemas.microsoft.com/office/drawing/2014/main" id="{44A4AE81-04CB-40F1-BF06-A44441D00A7E}"/>
              </a:ext>
            </a:extLst>
          </p:cNvPr>
          <p:cNvPicPr>
            <a:picLocks noChangeAspect="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artisticGlowEdges/>
                    </a14:imgEffect>
                  </a14:imgLayer>
                </a14:imgProps>
              </a:ext>
              <a:ext uri="{28A0092B-C50C-407E-A947-70E740481C1C}">
                <a14:useLocalDpi xmlns:a14="http://schemas.microsoft.com/office/drawing/2010/main" val="0"/>
              </a:ext>
            </a:extLst>
          </a:blip>
          <a:srcRect/>
          <a:stretch/>
        </p:blipFill>
        <p:spPr>
          <a:xfrm>
            <a:off x="2568930" y="2586407"/>
            <a:ext cx="1586453" cy="1175331"/>
          </a:xfrm>
          <a:prstGeom prst="rect">
            <a:avLst/>
          </a:prstGeom>
          <a:solidFill>
            <a:schemeClr val="tx1"/>
          </a:solidFill>
        </p:spPr>
      </p:pic>
      <p:pic>
        <p:nvPicPr>
          <p:cNvPr id="13" name="Picture 12">
            <a:extLst>
              <a:ext uri="{FF2B5EF4-FFF2-40B4-BE49-F238E27FC236}">
                <a16:creationId xmlns:a16="http://schemas.microsoft.com/office/drawing/2014/main" id="{93898263-54BB-46FD-A73D-6768C3F31535}"/>
              </a:ext>
            </a:extLst>
          </p:cNvPr>
          <p:cNvPicPr>
            <a:picLocks noChangeAspect="1"/>
          </p:cNvPicPr>
          <p:nvPr/>
        </p:nvPicPr>
        <p:blipFill rotWithShape="1">
          <a:blip r:embed="rId12" cstate="print">
            <a:clrChange>
              <a:clrFrom>
                <a:srgbClr val="FFFFFF"/>
              </a:clrFrom>
              <a:clrTo>
                <a:srgbClr val="FFFFFF">
                  <a:alpha val="0"/>
                </a:srgbClr>
              </a:clrTo>
            </a:clrChange>
            <a:extLst>
              <a:ext uri="{BEBA8EAE-BF5A-486C-A8C5-ECC9F3942E4B}">
                <a14:imgProps xmlns:a14="http://schemas.microsoft.com/office/drawing/2010/main">
                  <a14:imgLayer r:embed="rId13">
                    <a14:imgEffect>
                      <a14:artisticGlowEdges/>
                    </a14:imgEffect>
                  </a14:imgLayer>
                </a14:imgProps>
              </a:ext>
              <a:ext uri="{28A0092B-C50C-407E-A947-70E740481C1C}">
                <a14:useLocalDpi xmlns:a14="http://schemas.microsoft.com/office/drawing/2010/main" val="0"/>
              </a:ext>
            </a:extLst>
          </a:blip>
          <a:srcRect/>
          <a:stretch/>
        </p:blipFill>
        <p:spPr>
          <a:xfrm>
            <a:off x="9757565" y="2682519"/>
            <a:ext cx="1251032" cy="1008613"/>
          </a:xfrm>
          <a:prstGeom prst="rect">
            <a:avLst/>
          </a:prstGeom>
          <a:solidFill>
            <a:schemeClr val="tx1"/>
          </a:solidFill>
        </p:spPr>
      </p:pic>
    </p:spTree>
    <p:extLst>
      <p:ext uri="{BB962C8B-B14F-4D97-AF65-F5344CB8AC3E}">
        <p14:creationId xmlns:p14="http://schemas.microsoft.com/office/powerpoint/2010/main" val="2176857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9C6EC-7345-4B9B-98A6-20F34C84BE0E}"/>
              </a:ext>
            </a:extLst>
          </p:cNvPr>
          <p:cNvSpPr>
            <a:spLocks noGrp="1"/>
          </p:cNvSpPr>
          <p:nvPr>
            <p:ph type="ftr" sz="quarter" idx="11"/>
          </p:nvPr>
        </p:nvSpPr>
        <p:spPr/>
        <p:txBody>
          <a:bodyPr/>
          <a:lstStyle/>
          <a:p>
            <a:r>
              <a:rPr lang="en-GB"/>
              <a:t>UK OFFICIAL</a:t>
            </a:r>
            <a:endParaRPr lang="en-GB" dirty="0"/>
          </a:p>
        </p:txBody>
      </p:sp>
      <p:pic>
        <p:nvPicPr>
          <p:cNvPr id="37" name="Picture 36">
            <a:extLst>
              <a:ext uri="{FF2B5EF4-FFF2-40B4-BE49-F238E27FC236}">
                <a16:creationId xmlns:a16="http://schemas.microsoft.com/office/drawing/2014/main" id="{C795E8E1-4A7D-46AA-A768-39820936A831}"/>
              </a:ext>
            </a:extLst>
          </p:cNvPr>
          <p:cNvPicPr>
            <a:picLocks noChangeAspect="1"/>
          </p:cNvPicPr>
          <p:nvPr/>
        </p:nvPicPr>
        <p:blipFill>
          <a:blip r:embed="rId2"/>
          <a:stretch>
            <a:fillRect/>
          </a:stretch>
        </p:blipFill>
        <p:spPr>
          <a:xfrm>
            <a:off x="-1" y="0"/>
            <a:ext cx="12192001" cy="6104859"/>
          </a:xfrm>
          <a:prstGeom prst="rect">
            <a:avLst/>
          </a:prstGeom>
        </p:spPr>
      </p:pic>
    </p:spTree>
    <p:extLst>
      <p:ext uri="{BB962C8B-B14F-4D97-AF65-F5344CB8AC3E}">
        <p14:creationId xmlns:p14="http://schemas.microsoft.com/office/powerpoint/2010/main" val="1645149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0694B3-B0CC-4442-8D32-D7491F14A009}"/>
              </a:ext>
            </a:extLst>
          </p:cNvPr>
          <p:cNvSpPr>
            <a:spLocks noGrp="1"/>
          </p:cNvSpPr>
          <p:nvPr>
            <p:ph type="ftr" sz="quarter" idx="11"/>
          </p:nvPr>
        </p:nvSpPr>
        <p:spPr/>
        <p:txBody>
          <a:bodyPr/>
          <a:lstStyle/>
          <a:p>
            <a:r>
              <a:rPr lang="en-GB"/>
              <a:t>UK OFFICIAL</a:t>
            </a:r>
            <a:endParaRPr lang="en-GB" dirty="0"/>
          </a:p>
        </p:txBody>
      </p:sp>
      <p:pic>
        <p:nvPicPr>
          <p:cNvPr id="4" name="Picture 3">
            <a:extLst>
              <a:ext uri="{FF2B5EF4-FFF2-40B4-BE49-F238E27FC236}">
                <a16:creationId xmlns:a16="http://schemas.microsoft.com/office/drawing/2014/main" id="{9F19A1EB-5B6F-4491-A715-47D077905C2B}"/>
              </a:ext>
            </a:extLst>
          </p:cNvPr>
          <p:cNvPicPr>
            <a:picLocks noChangeAspect="1"/>
          </p:cNvPicPr>
          <p:nvPr/>
        </p:nvPicPr>
        <p:blipFill>
          <a:blip r:embed="rId2"/>
          <a:stretch>
            <a:fillRect/>
          </a:stretch>
        </p:blipFill>
        <p:spPr>
          <a:xfrm>
            <a:off x="-1" y="0"/>
            <a:ext cx="12187527" cy="6222670"/>
          </a:xfrm>
          <a:prstGeom prst="rect">
            <a:avLst/>
          </a:prstGeom>
        </p:spPr>
      </p:pic>
    </p:spTree>
    <p:extLst>
      <p:ext uri="{BB962C8B-B14F-4D97-AF65-F5344CB8AC3E}">
        <p14:creationId xmlns:p14="http://schemas.microsoft.com/office/powerpoint/2010/main" val="131612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0633" y="0"/>
            <a:ext cx="12202633" cy="6858000"/>
          </a:xfrm>
        </p:spPr>
      </p:pic>
      <p:sp>
        <p:nvSpPr>
          <p:cNvPr id="19" name="Rectangle 18"/>
          <p:cNvSpPr/>
          <p:nvPr/>
        </p:nvSpPr>
        <p:spPr>
          <a:xfrm>
            <a:off x="-10633" y="-21770"/>
            <a:ext cx="5523159" cy="6879770"/>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6483" b="37280"/>
          <a:stretch/>
        </p:blipFill>
        <p:spPr>
          <a:xfrm>
            <a:off x="8685004" y="5502736"/>
            <a:ext cx="3453720" cy="905775"/>
          </a:xfrm>
          <a:prstGeom prst="rect">
            <a:avLst/>
          </a:prstGeom>
        </p:spPr>
      </p:pic>
      <p:sp>
        <p:nvSpPr>
          <p:cNvPr id="6" name="Rectangle 5"/>
          <p:cNvSpPr/>
          <p:nvPr/>
        </p:nvSpPr>
        <p:spPr>
          <a:xfrm>
            <a:off x="322217" y="888277"/>
            <a:ext cx="3973336" cy="47388"/>
          </a:xfrm>
          <a:prstGeom prst="rect">
            <a:avLst/>
          </a:prstGeom>
          <a:gradFill flip="none" rotWithShape="1">
            <a:gsLst>
              <a:gs pos="22000">
                <a:srgbClr val="0E263B"/>
              </a:gs>
              <a:gs pos="0">
                <a:srgbClr val="0E263B"/>
              </a:gs>
              <a:gs pos="100000">
                <a:srgbClr val="EEEDE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57693" y="252625"/>
            <a:ext cx="5512526" cy="1138773"/>
          </a:xfrm>
          <a:prstGeom prst="rect">
            <a:avLst/>
          </a:prstGeom>
        </p:spPr>
        <p:txBody>
          <a:bodyPr wrap="square">
            <a:spAutoFit/>
          </a:bodyPr>
          <a:lstStyle/>
          <a:p>
            <a:pPr lvl="1"/>
            <a:r>
              <a:rPr lang="en-GB" sz="3200" b="1"/>
              <a:t>Join our Growing Network</a:t>
            </a:r>
          </a:p>
          <a:p>
            <a:pPr lvl="1"/>
            <a:endParaRPr lang="en-GB" sz="3600"/>
          </a:p>
        </p:txBody>
      </p:sp>
      <p:graphicFrame>
        <p:nvGraphicFramePr>
          <p:cNvPr id="9" name="Table 8"/>
          <p:cNvGraphicFramePr>
            <a:graphicFrameLocks noGrp="1"/>
          </p:cNvGraphicFramePr>
          <p:nvPr>
            <p:extLst>
              <p:ext uri="{D42A27DB-BD31-4B8C-83A1-F6EECF244321}">
                <p14:modId xmlns:p14="http://schemas.microsoft.com/office/powerpoint/2010/main" val="115413593"/>
              </p:ext>
            </p:extLst>
          </p:nvPr>
        </p:nvGraphicFramePr>
        <p:xfrm>
          <a:off x="322217" y="1145177"/>
          <a:ext cx="5276860" cy="5608320"/>
        </p:xfrm>
        <a:graphic>
          <a:graphicData uri="http://schemas.openxmlformats.org/drawingml/2006/table">
            <a:tbl>
              <a:tblPr firstRow="1" bandRow="1">
                <a:tableStyleId>{2D5ABB26-0587-4C30-8999-92F81FD0307C}</a:tableStyleId>
              </a:tblPr>
              <a:tblGrid>
                <a:gridCol w="1375954">
                  <a:extLst>
                    <a:ext uri="{9D8B030D-6E8A-4147-A177-3AD203B41FA5}">
                      <a16:colId xmlns:a16="http://schemas.microsoft.com/office/drawing/2014/main" val="3303738284"/>
                    </a:ext>
                  </a:extLst>
                </a:gridCol>
                <a:gridCol w="896225">
                  <a:extLst>
                    <a:ext uri="{9D8B030D-6E8A-4147-A177-3AD203B41FA5}">
                      <a16:colId xmlns:a16="http://schemas.microsoft.com/office/drawing/2014/main" val="341298614"/>
                    </a:ext>
                  </a:extLst>
                </a:gridCol>
                <a:gridCol w="3004681">
                  <a:extLst>
                    <a:ext uri="{9D8B030D-6E8A-4147-A177-3AD203B41FA5}">
                      <a16:colId xmlns:a16="http://schemas.microsoft.com/office/drawing/2014/main" val="455025903"/>
                    </a:ext>
                  </a:extLst>
                </a:gridCol>
              </a:tblGrid>
              <a:tr h="259146">
                <a:tc gridSpan="3">
                  <a:txBody>
                    <a:bodyPr/>
                    <a:lstStyle/>
                    <a:p>
                      <a:r>
                        <a:rPr lang="en-GB" sz="2000" b="1"/>
                        <a:t>Provider Network Primary Contact </a:t>
                      </a:r>
                    </a:p>
                  </a:txBody>
                  <a:tcPr/>
                </a:tc>
                <a:tc hMerge="1">
                  <a:txBody>
                    <a:bodyPr/>
                    <a:lstStyle/>
                    <a:p>
                      <a:endParaRPr lang="en-GB"/>
                    </a:p>
                  </a:txBody>
                  <a:tcPr/>
                </a:tc>
                <a:tc hMerge="1">
                  <a:txBody>
                    <a:bodyPr/>
                    <a:lstStyle/>
                    <a:p>
                      <a:endParaRPr lang="en-GB" sz="1800" b="1"/>
                    </a:p>
                  </a:txBody>
                  <a:tcPr/>
                </a:tc>
                <a:extLst>
                  <a:ext uri="{0D108BD9-81ED-4DB2-BD59-A6C34878D82A}">
                    <a16:rowId xmlns:a16="http://schemas.microsoft.com/office/drawing/2014/main" val="1095278100"/>
                  </a:ext>
                </a:extLst>
              </a:tr>
              <a:tr h="340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t>Commercial </a:t>
                      </a:r>
                      <a:endParaRPr lang="en-GB" sz="1800" kern="1200">
                        <a:solidFill>
                          <a:schemeClr val="dk1"/>
                        </a:solidFill>
                        <a:latin typeface="+mn-lt"/>
                        <a:ea typeface="+mn-ea"/>
                        <a:cs typeface="+mn-cs"/>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kern="1200" dirty="0">
                          <a:solidFill>
                            <a:schemeClr val="tx1"/>
                          </a:solidFill>
                          <a:latin typeface="+mn-lt"/>
                          <a:ea typeface="+mn-ea"/>
                          <a:cs typeface="+mn-cs"/>
                          <a:hlinkClick r:id="rId5"/>
                        </a:rPr>
                        <a:t>FsLabProcurement@qinetiq.com</a:t>
                      </a:r>
                      <a:endParaRPr lang="en-GB" sz="2000" u="none" kern="1200" dirty="0">
                        <a:solidFill>
                          <a:schemeClr val="tx1"/>
                        </a:solidFill>
                        <a:latin typeface="+mn-lt"/>
                        <a:ea typeface="+mn-ea"/>
                        <a:cs typeface="+mn-cs"/>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AuroraProviderNetwork@qinetiq.com</a:t>
                      </a:r>
                      <a:endParaRPr lang="en-GB" sz="1800"/>
                    </a:p>
                  </a:txBody>
                  <a:tcPr/>
                </a:tc>
                <a:extLst>
                  <a:ext uri="{0D108BD9-81ED-4DB2-BD59-A6C34878D82A}">
                    <a16:rowId xmlns:a16="http://schemas.microsoft.com/office/drawing/2014/main" val="3984974715"/>
                  </a:ext>
                </a:extLst>
              </a:tr>
              <a:tr h="215955">
                <a:tc>
                  <a:txBody>
                    <a:bodyPr/>
                    <a:lstStyle/>
                    <a:p>
                      <a:endParaRPr lang="en-GB" sz="1100"/>
                    </a:p>
                  </a:txBody>
                  <a:tcPr/>
                </a:tc>
                <a:tc gridSpan="2">
                  <a:txBody>
                    <a:bodyPr/>
                    <a:lstStyle/>
                    <a:p>
                      <a:endParaRPr lang="en-GB" sz="1100"/>
                    </a:p>
                  </a:txBody>
                  <a:tcPr/>
                </a:tc>
                <a:tc hMerge="1">
                  <a:txBody>
                    <a:bodyPr/>
                    <a:lstStyle/>
                    <a:p>
                      <a:endParaRPr lang="en-GB" sz="1100"/>
                    </a:p>
                  </a:txBody>
                  <a:tcPr/>
                </a:tc>
                <a:extLst>
                  <a:ext uri="{0D108BD9-81ED-4DB2-BD59-A6C34878D82A}">
                    <a16:rowId xmlns:a16="http://schemas.microsoft.com/office/drawing/2014/main" val="920152129"/>
                  </a:ext>
                </a:extLst>
              </a:tr>
              <a:tr h="259146">
                <a:tc gridSpan="3">
                  <a:txBody>
                    <a:bodyPr/>
                    <a:lstStyle/>
                    <a:p>
                      <a:r>
                        <a:rPr lang="en-GB" sz="2000" b="1"/>
                        <a:t>Service Delivery Lead</a:t>
                      </a:r>
                    </a:p>
                  </a:txBody>
                  <a:tcPr/>
                </a:tc>
                <a:tc hMerge="1">
                  <a:txBody>
                    <a:bodyPr/>
                    <a:lstStyle/>
                    <a:p>
                      <a:endParaRPr lang="en-GB"/>
                    </a:p>
                  </a:txBody>
                  <a:tcPr/>
                </a:tc>
                <a:tc hMerge="1">
                  <a:txBody>
                    <a:bodyPr/>
                    <a:lstStyle/>
                    <a:p>
                      <a:endParaRPr lang="en-GB" sz="1800" b="1"/>
                    </a:p>
                  </a:txBody>
                  <a:tcPr/>
                </a:tc>
                <a:extLst>
                  <a:ext uri="{0D108BD9-81ED-4DB2-BD59-A6C34878D82A}">
                    <a16:rowId xmlns:a16="http://schemas.microsoft.com/office/drawing/2014/main" val="218629593"/>
                  </a:ext>
                </a:extLst>
              </a:tr>
              <a:tr h="340087">
                <a:tc gridSpan="2">
                  <a:txBody>
                    <a:bodyPr/>
                    <a:lstStyle/>
                    <a:p>
                      <a:r>
                        <a:rPr lang="en-GB" sz="1800"/>
                        <a:t>Beth Fitzpatrick</a:t>
                      </a:r>
                    </a:p>
                  </a:txBody>
                  <a:tcPr/>
                </a:tc>
                <a:tc hMerge="1">
                  <a:txBody>
                    <a:bodyPr/>
                    <a:lstStyle/>
                    <a:p>
                      <a:endParaRPr lang="en-GB" sz="1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200">
                          <a:solidFill>
                            <a:schemeClr val="tx1"/>
                          </a:solidFill>
                          <a:latin typeface="+mn-lt"/>
                          <a:ea typeface="+mn-ea"/>
                          <a:cs typeface="+mn-cs"/>
                          <a:hlinkClick r:id="rId6"/>
                        </a:rPr>
                        <a:t>bfitzpatrick@qinetiq.com</a:t>
                      </a:r>
                      <a:r>
                        <a:rPr lang="en-GB" sz="1800" u="none" kern="1200">
                          <a:solidFill>
                            <a:schemeClr val="tx1"/>
                          </a:solidFill>
                          <a:latin typeface="+mn-lt"/>
                          <a:ea typeface="+mn-ea"/>
                          <a:cs typeface="+mn-cs"/>
                        </a:rPr>
                        <a:t> </a:t>
                      </a:r>
                      <a:endParaRPr lang="en-GB" sz="1800"/>
                    </a:p>
                  </a:txBody>
                  <a:tcPr/>
                </a:tc>
                <a:extLst>
                  <a:ext uri="{0D108BD9-81ED-4DB2-BD59-A6C34878D82A}">
                    <a16:rowId xmlns:a16="http://schemas.microsoft.com/office/drawing/2014/main" val="1254712536"/>
                  </a:ext>
                </a:extLst>
              </a:tr>
              <a:tr h="215955">
                <a:tc gridSpan="2">
                  <a:txBody>
                    <a:bodyPr/>
                    <a:lstStyle/>
                    <a:p>
                      <a:endParaRPr lang="en-GB" sz="1100"/>
                    </a:p>
                  </a:txBody>
                  <a:tcPr/>
                </a:tc>
                <a:tc hMerge="1">
                  <a:txBody>
                    <a:bodyPr/>
                    <a:lstStyle/>
                    <a:p>
                      <a:endParaRPr lang="en-GB" sz="1100"/>
                    </a:p>
                  </a:txBody>
                  <a:tcPr/>
                </a:tc>
                <a:tc>
                  <a:txBody>
                    <a:bodyPr/>
                    <a:lstStyle/>
                    <a:p>
                      <a:endParaRPr lang="en-GB" sz="1100"/>
                    </a:p>
                  </a:txBody>
                  <a:tcPr/>
                </a:tc>
                <a:extLst>
                  <a:ext uri="{0D108BD9-81ED-4DB2-BD59-A6C34878D82A}">
                    <a16:rowId xmlns:a16="http://schemas.microsoft.com/office/drawing/2014/main" val="1691751241"/>
                  </a:ext>
                </a:extLst>
              </a:tr>
              <a:tr h="29366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t>Command Leads</a:t>
                      </a:r>
                    </a:p>
                  </a:txBody>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a:p>
                  </a:txBody>
                  <a:tcPr/>
                </a:tc>
                <a:extLst>
                  <a:ext uri="{0D108BD9-81ED-4DB2-BD59-A6C34878D82A}">
                    <a16:rowId xmlns:a16="http://schemas.microsoft.com/office/drawing/2014/main" val="1866525053"/>
                  </a:ext>
                </a:extLst>
              </a:tr>
              <a:tr h="34008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Alex Aitken</a:t>
                      </a:r>
                      <a:r>
                        <a:rPr lang="en-GB" sz="1800" baseline="0"/>
                        <a:t> - </a:t>
                      </a:r>
                      <a:r>
                        <a:rPr lang="en-GB" sz="1800"/>
                        <a:t>Navy </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hlinkClick r:id="rId7"/>
                        </a:rPr>
                        <a:t>AAITKEN@qinetiq.com</a:t>
                      </a:r>
                      <a:r>
                        <a:rPr lang="en-GB" sz="1800"/>
                        <a:t>  </a:t>
                      </a:r>
                      <a:endParaRPr lang="en-GB" sz="1800">
                        <a:solidFill>
                          <a:schemeClr val="tx1"/>
                        </a:solidFill>
                      </a:endParaRPr>
                    </a:p>
                  </a:txBody>
                  <a:tcPr/>
                </a:tc>
                <a:extLst>
                  <a:ext uri="{0D108BD9-81ED-4DB2-BD59-A6C34878D82A}">
                    <a16:rowId xmlns:a16="http://schemas.microsoft.com/office/drawing/2014/main" val="2856077551"/>
                  </a:ext>
                </a:extLst>
              </a:tr>
              <a:tr h="34008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Mike Bird - Strat Com </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hlinkClick r:id="rId8"/>
                        </a:rPr>
                        <a:t>MBIRD2@qinetiq.com</a:t>
                      </a:r>
                      <a:r>
                        <a:rPr lang="en-GB" sz="1800"/>
                        <a:t> </a:t>
                      </a:r>
                      <a:endParaRPr lang="en-GB" sz="1800">
                        <a:solidFill>
                          <a:schemeClr val="tx1"/>
                        </a:solidFill>
                      </a:endParaRPr>
                    </a:p>
                  </a:txBody>
                  <a:tcPr/>
                </a:tc>
                <a:extLst>
                  <a:ext uri="{0D108BD9-81ED-4DB2-BD59-A6C34878D82A}">
                    <a16:rowId xmlns:a16="http://schemas.microsoft.com/office/drawing/2014/main" val="391506853"/>
                  </a:ext>
                </a:extLst>
              </a:tr>
              <a:tr h="340087">
                <a:tc gridSpan="2">
                  <a:txBody>
                    <a:bodyPr/>
                    <a:lstStyle/>
                    <a:p>
                      <a:r>
                        <a:rPr lang="en-GB" sz="1800"/>
                        <a:t>Steve Rowley -  Air</a:t>
                      </a:r>
                    </a:p>
                  </a:txBody>
                  <a:tcPr/>
                </a:tc>
                <a:tc hMerge="1">
                  <a:txBody>
                    <a:bodyPr/>
                    <a:lstStyle/>
                    <a:p>
                      <a:endParaRPr lang="en-GB" sz="1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hlinkClick r:id="rId9"/>
                        </a:rPr>
                        <a:t>SRROWLEY@qinetiq.com</a:t>
                      </a:r>
                      <a:r>
                        <a:rPr lang="en-GB" sz="1800"/>
                        <a:t> </a:t>
                      </a:r>
                    </a:p>
                  </a:txBody>
                  <a:tcPr/>
                </a:tc>
                <a:extLst>
                  <a:ext uri="{0D108BD9-81ED-4DB2-BD59-A6C34878D82A}">
                    <a16:rowId xmlns:a16="http://schemas.microsoft.com/office/drawing/2014/main" val="3160174675"/>
                  </a:ext>
                </a:extLst>
              </a:tr>
              <a:tr h="340087">
                <a:tc gridSpan="2">
                  <a:txBody>
                    <a:bodyPr/>
                    <a:lstStyle/>
                    <a:p>
                      <a:r>
                        <a:rPr lang="en-GB" sz="1800"/>
                        <a:t>Francesca Riches - </a:t>
                      </a:r>
                      <a:r>
                        <a:rPr lang="en-GB" sz="1800" baseline="0"/>
                        <a:t>Land </a:t>
                      </a:r>
                      <a:endParaRPr lang="en-GB" sz="1800"/>
                    </a:p>
                  </a:txBody>
                  <a:tcPr/>
                </a:tc>
                <a:tc hMerge="1">
                  <a:txBody>
                    <a:bodyPr/>
                    <a:lstStyle/>
                    <a:p>
                      <a:endParaRPr lang="en-GB" sz="1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hlinkClick r:id="rId10"/>
                        </a:rPr>
                        <a:t>fdriches@qinetiq.com</a:t>
                      </a:r>
                      <a:endParaRPr lang="en-GB"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p>
                  </a:txBody>
                  <a:tcPr/>
                </a:tc>
                <a:extLst>
                  <a:ext uri="{0D108BD9-81ED-4DB2-BD59-A6C34878D82A}">
                    <a16:rowId xmlns:a16="http://schemas.microsoft.com/office/drawing/2014/main" val="3451122307"/>
                  </a:ext>
                </a:extLst>
              </a:tr>
              <a:tr h="340087">
                <a:tc gridSpan="2">
                  <a:txBody>
                    <a:bodyPr/>
                    <a:lstStyle/>
                    <a:p>
                      <a:endParaRPr lang="en-GB" sz="2000"/>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p>
                  </a:txBody>
                  <a:tcPr/>
                </a:tc>
                <a:extLst>
                  <a:ext uri="{0D108BD9-81ED-4DB2-BD59-A6C34878D82A}">
                    <a16:rowId xmlns:a16="http://schemas.microsoft.com/office/drawing/2014/main" val="1368811726"/>
                  </a:ext>
                </a:extLst>
              </a:tr>
              <a:tr h="340087">
                <a:tc gridSpan="2">
                  <a:txBody>
                    <a:bodyPr/>
                    <a:lstStyle/>
                    <a:p>
                      <a:r>
                        <a:rPr lang="en-GB" sz="2000" b="1" dirty="0"/>
                        <a:t>Sign up to our </a:t>
                      </a:r>
                    </a:p>
                    <a:p>
                      <a:r>
                        <a:rPr lang="en-GB" sz="2000" b="1" dirty="0"/>
                        <a:t>New Joiners</a:t>
                      </a:r>
                      <a:r>
                        <a:rPr lang="en-GB" sz="2000" b="1" baseline="0" dirty="0"/>
                        <a:t> Briefings</a:t>
                      </a:r>
                      <a:endParaRPr lang="en-GB" sz="2000" b="1" dirty="0"/>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a:tc>
                <a:extLst>
                  <a:ext uri="{0D108BD9-81ED-4DB2-BD59-A6C34878D82A}">
                    <a16:rowId xmlns:a16="http://schemas.microsoft.com/office/drawing/2014/main" val="690456591"/>
                  </a:ext>
                </a:extLst>
              </a:tr>
            </a:tbl>
          </a:graphicData>
        </a:graphic>
      </p:graphicFrame>
      <p:sp>
        <p:nvSpPr>
          <p:cNvPr id="5" name="Rectangle 4"/>
          <p:cNvSpPr/>
          <p:nvPr/>
        </p:nvSpPr>
        <p:spPr>
          <a:xfrm>
            <a:off x="7214574" y="6179855"/>
            <a:ext cx="4774860" cy="461665"/>
          </a:xfrm>
          <a:prstGeom prst="rect">
            <a:avLst/>
          </a:prstGeom>
        </p:spPr>
        <p:txBody>
          <a:bodyPr wrap="square">
            <a:spAutoFit/>
          </a:bodyPr>
          <a:lstStyle/>
          <a:p>
            <a:pPr algn="r"/>
            <a:r>
              <a:rPr lang="en-GB" b="1">
                <a:solidFill>
                  <a:schemeClr val="bg1"/>
                </a:solidFill>
                <a:latin typeface="Arial" charset="0"/>
                <a:cs typeface="Arial" charset="0"/>
              </a:rPr>
              <a:t>www.auroraengineeringpartnership.com</a:t>
            </a:r>
            <a:r>
              <a:rPr lang="en-GB" sz="2400">
                <a:solidFill>
                  <a:schemeClr val="bg1"/>
                </a:solidFill>
                <a:latin typeface="Arial" charset="0"/>
                <a:cs typeface="Arial" charset="0"/>
              </a:rPr>
              <a:t> </a:t>
            </a:r>
            <a:endParaRPr lang="en-GB">
              <a:solidFill>
                <a:schemeClr val="bg1"/>
              </a:solidFill>
            </a:endParaRPr>
          </a:p>
        </p:txBody>
      </p:sp>
      <p:pic>
        <p:nvPicPr>
          <p:cNvPr id="16" name="Picture 15">
            <a:extLst>
              <a:ext uri="{FF2B5EF4-FFF2-40B4-BE49-F238E27FC236}">
                <a16:creationId xmlns:a16="http://schemas.microsoft.com/office/drawing/2014/main" id="{8E60B12B-2100-4196-83AE-6F6569AD60E8}"/>
              </a:ext>
            </a:extLst>
          </p:cNvPr>
          <p:cNvPicPr/>
          <p:nvPr/>
        </p:nvPicPr>
        <p:blipFill rotWithShape="1">
          <a:blip r:embed="rId11" cstate="screen">
            <a:extLst>
              <a:ext uri="{28A0092B-C50C-407E-A947-70E740481C1C}">
                <a14:useLocalDpi xmlns:a14="http://schemas.microsoft.com/office/drawing/2010/main" val="0"/>
              </a:ext>
            </a:extLst>
          </a:blip>
          <a:srcRect/>
          <a:stretch/>
        </p:blipFill>
        <p:spPr bwMode="auto">
          <a:xfrm>
            <a:off x="10303574" y="1017072"/>
            <a:ext cx="1741366" cy="1849095"/>
          </a:xfrm>
          <a:prstGeom prst="rect">
            <a:avLst/>
          </a:prstGeom>
          <a:noFill/>
          <a:ln>
            <a:noFill/>
          </a:ln>
        </p:spPr>
      </p:pic>
      <p:pic>
        <p:nvPicPr>
          <p:cNvPr id="17" name="Picture 16">
            <a:extLst>
              <a:ext uri="{FF2B5EF4-FFF2-40B4-BE49-F238E27FC236}">
                <a16:creationId xmlns:a16="http://schemas.microsoft.com/office/drawing/2014/main" id="{2F099B1A-111D-43D2-BB5E-912FFCCFEC5A}"/>
              </a:ext>
            </a:extLst>
          </p:cNvPr>
          <p:cNvPicPr/>
          <p:nvPr/>
        </p:nvPicPr>
        <p:blipFill rotWithShape="1">
          <a:blip r:embed="rId12" cstate="screen">
            <a:extLst>
              <a:ext uri="{BEBA8EAE-BF5A-486C-A8C5-ECC9F3942E4B}">
                <a14:imgProps xmlns:a14="http://schemas.microsoft.com/office/drawing/2010/main">
                  <a14:imgLayer r:embed="rId13">
                    <a14:imgEffect>
                      <a14:sharpenSoften amount="59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8286671" y="1017072"/>
            <a:ext cx="1703887" cy="1849095"/>
          </a:xfrm>
          <a:prstGeom prst="rect">
            <a:avLst/>
          </a:prstGeom>
          <a:noFill/>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C824061A-6D6E-4EC3-A9D8-C777B24CDADC}"/>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7255298" y="3029764"/>
            <a:ext cx="1703887" cy="1809100"/>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57923" y="5166262"/>
            <a:ext cx="1566732" cy="1578722"/>
          </a:xfrm>
          <a:prstGeom prst="rect">
            <a:avLst/>
          </a:prstGeom>
        </p:spPr>
      </p:pic>
      <p:pic>
        <p:nvPicPr>
          <p:cNvPr id="11" name="Picture 10"/>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6220047" y="1017072"/>
            <a:ext cx="1845132" cy="1852230"/>
          </a:xfrm>
          <a:prstGeom prst="rect">
            <a:avLst/>
          </a:prstGeom>
        </p:spPr>
      </p:pic>
      <p:pic>
        <p:nvPicPr>
          <p:cNvPr id="7" name="Picture 6" descr="A picture containing clothing, person, person&#10;&#10;Description automatically generated">
            <a:extLst>
              <a:ext uri="{FF2B5EF4-FFF2-40B4-BE49-F238E27FC236}">
                <a16:creationId xmlns:a16="http://schemas.microsoft.com/office/drawing/2014/main" id="{725160AB-20F7-4687-8138-85587B6E63C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 r="-3883" b="15161"/>
          <a:stretch/>
        </p:blipFill>
        <p:spPr>
          <a:xfrm>
            <a:off x="9618578" y="2970385"/>
            <a:ext cx="1104840" cy="1809100"/>
          </a:xfrm>
          <a:prstGeom prst="rect">
            <a:avLst/>
          </a:prstGeom>
        </p:spPr>
      </p:pic>
    </p:spTree>
    <p:extLst>
      <p:ext uri="{BB962C8B-B14F-4D97-AF65-F5344CB8AC3E}">
        <p14:creationId xmlns:p14="http://schemas.microsoft.com/office/powerpoint/2010/main" val="4098822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chine on the field&#10;&#10;Description automatically generated with medium confidence">
            <a:extLst>
              <a:ext uri="{FF2B5EF4-FFF2-40B4-BE49-F238E27FC236}">
                <a16:creationId xmlns:a16="http://schemas.microsoft.com/office/drawing/2014/main" id="{E9ACE5B0-4AE6-4CC6-87D0-A2D60F4183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246" y="1729800"/>
            <a:ext cx="2531809" cy="3539430"/>
          </a:xfrm>
          <a:prstGeom prst="rect">
            <a:avLst/>
          </a:prstGeom>
        </p:spPr>
      </p:pic>
      <p:sp>
        <p:nvSpPr>
          <p:cNvPr id="3" name="TextBox 2">
            <a:extLst>
              <a:ext uri="{FF2B5EF4-FFF2-40B4-BE49-F238E27FC236}">
                <a16:creationId xmlns:a16="http://schemas.microsoft.com/office/drawing/2014/main" id="{7458996B-E4CD-4F29-A404-91F1BB67BA36}"/>
              </a:ext>
            </a:extLst>
          </p:cNvPr>
          <p:cNvSpPr txBox="1"/>
          <p:nvPr/>
        </p:nvSpPr>
        <p:spPr>
          <a:xfrm>
            <a:off x="2750254" y="1877436"/>
            <a:ext cx="9441746" cy="324415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120 FTEs, ‘Cross-Functional’ teams.</a:t>
            </a:r>
          </a:p>
          <a:p>
            <a:pPr marL="285750" indent="-285750">
              <a:lnSpc>
                <a:spcPct val="150000"/>
              </a:lnSpc>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Circa 50 Projects/Progs, circa £0.25bn last year</a:t>
            </a:r>
          </a:p>
          <a:p>
            <a:pPr marL="285750" indent="-285750">
              <a:lnSpc>
                <a:spcPct val="150000"/>
              </a:lnSpc>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Front-Line Commands direct &amp; fund (TRL 5-9)</a:t>
            </a:r>
          </a:p>
          <a:p>
            <a:pPr marL="285750" indent="-285750">
              <a:lnSpc>
                <a:spcPct val="150000"/>
              </a:lnSpc>
              <a:buFont typeface="Arial" panose="020B0604020202020204" pitchFamily="34" charset="0"/>
              <a:buChar char="•"/>
            </a:pPr>
            <a:r>
              <a:rPr lang="en-GB" sz="2800" u="sng" dirty="0">
                <a:solidFill>
                  <a:schemeClr val="bg1"/>
                </a:solidFill>
                <a:latin typeface="Arial" panose="020B0604020202020204" pitchFamily="34" charset="0"/>
                <a:cs typeface="Arial" panose="020B0604020202020204" pitchFamily="34" charset="0"/>
              </a:rPr>
              <a:t>Do not</a:t>
            </a:r>
            <a:r>
              <a:rPr lang="en-GB" sz="2800" dirty="0">
                <a:solidFill>
                  <a:schemeClr val="bg1"/>
                </a:solidFill>
                <a:latin typeface="Arial" panose="020B0604020202020204" pitchFamily="34" charset="0"/>
                <a:cs typeface="Arial" panose="020B0604020202020204" pitchFamily="34" charset="0"/>
              </a:rPr>
              <a:t> do research... accelerate capability to exploitation</a:t>
            </a:r>
          </a:p>
          <a:p>
            <a:pPr marL="285750" indent="-285750">
              <a:lnSpc>
                <a:spcPct val="150000"/>
              </a:lnSpc>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90% of work started in DSTL, DASA, Innovation Hubs</a:t>
            </a:r>
          </a:p>
        </p:txBody>
      </p:sp>
      <p:sp>
        <p:nvSpPr>
          <p:cNvPr id="6" name="Footer Placeholder 5">
            <a:extLst>
              <a:ext uri="{FF2B5EF4-FFF2-40B4-BE49-F238E27FC236}">
                <a16:creationId xmlns:a16="http://schemas.microsoft.com/office/drawing/2014/main" id="{22E61ADE-6322-4D52-B719-2F43E727BE1E}"/>
              </a:ext>
            </a:extLst>
          </p:cNvPr>
          <p:cNvSpPr>
            <a:spLocks noGrp="1"/>
          </p:cNvSpPr>
          <p:nvPr>
            <p:ph type="ftr" sz="quarter" idx="11"/>
          </p:nvPr>
        </p:nvSpPr>
        <p:spPr/>
        <p:txBody>
          <a:bodyPr/>
          <a:lstStyle/>
          <a:p>
            <a:r>
              <a:rPr lang="en-GB"/>
              <a:t>UK OFFICIAL</a:t>
            </a:r>
          </a:p>
        </p:txBody>
      </p:sp>
      <p:sp>
        <p:nvSpPr>
          <p:cNvPr id="7" name="TextBox 6">
            <a:extLst>
              <a:ext uri="{FF2B5EF4-FFF2-40B4-BE49-F238E27FC236}">
                <a16:creationId xmlns:a16="http://schemas.microsoft.com/office/drawing/2014/main" id="{E76FF2B3-AB79-444C-93C7-CFE9F7288CE8}"/>
              </a:ext>
            </a:extLst>
          </p:cNvPr>
          <p:cNvSpPr txBox="1"/>
          <p:nvPr/>
        </p:nvSpPr>
        <p:spPr>
          <a:xfrm>
            <a:off x="2750254" y="305951"/>
            <a:ext cx="7373467" cy="954107"/>
          </a:xfrm>
          <a:prstGeom prst="rect">
            <a:avLst/>
          </a:prstGeom>
          <a:noFill/>
          <a:ln>
            <a:solidFill>
              <a:schemeClr val="bg1"/>
            </a:solidFill>
          </a:ln>
        </p:spPr>
        <p:txBody>
          <a:bodyPr wrap="square">
            <a:spAutoFit/>
          </a:bodyPr>
          <a:lstStyle/>
          <a:p>
            <a:pPr fontAlgn="base">
              <a:spcBef>
                <a:spcPct val="0"/>
              </a:spcBef>
              <a:spcAft>
                <a:spcPct val="0"/>
              </a:spcAft>
            </a:pPr>
            <a:r>
              <a:rPr lang="en-GB" sz="2800" b="1" dirty="0">
                <a:solidFill>
                  <a:srgbClr val="FFFFFF"/>
                </a:solidFill>
                <a:latin typeface="Arial" panose="020B0604020202020204" pitchFamily="34" charset="0"/>
              </a:rPr>
              <a:t>Mission: </a:t>
            </a:r>
            <a:r>
              <a:rPr lang="en-GB" sz="2800" dirty="0">
                <a:solidFill>
                  <a:srgbClr val="FFFFFF"/>
                </a:solidFill>
                <a:latin typeface="Arial" panose="020B0604020202020204" pitchFamily="34" charset="0"/>
              </a:rPr>
              <a:t>Accelerating novel ways of working and technology into Operational Capability</a:t>
            </a:r>
            <a:endParaRPr lang="en-GB" sz="2400" dirty="0">
              <a:solidFill>
                <a:srgbClr val="FFFFFF"/>
              </a:solidFill>
              <a:latin typeface="Arial" panose="020B0604020202020204" pitchFamily="34" charset="0"/>
            </a:endParaRPr>
          </a:p>
        </p:txBody>
      </p:sp>
    </p:spTree>
    <p:extLst>
      <p:ext uri="{BB962C8B-B14F-4D97-AF65-F5344CB8AC3E}">
        <p14:creationId xmlns:p14="http://schemas.microsoft.com/office/powerpoint/2010/main" val="24752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C427478-7481-6928-C8EA-2801C884C963}"/>
              </a:ext>
            </a:extLst>
          </p:cNvPr>
          <p:cNvSpPr>
            <a:spLocks noGrp="1"/>
          </p:cNvSpPr>
          <p:nvPr>
            <p:ph type="ftr" sz="quarter" idx="11"/>
          </p:nvPr>
        </p:nvSpPr>
        <p:spPr/>
        <p:txBody>
          <a:bodyPr/>
          <a:lstStyle/>
          <a:p>
            <a:r>
              <a:rPr lang="en-GB"/>
              <a:t>UK OFFICIAL</a:t>
            </a:r>
            <a:endParaRPr lang="en-GB" dirty="0"/>
          </a:p>
        </p:txBody>
      </p:sp>
      <p:sp>
        <p:nvSpPr>
          <p:cNvPr id="3" name="TextBox 2">
            <a:extLst>
              <a:ext uri="{FF2B5EF4-FFF2-40B4-BE49-F238E27FC236}">
                <a16:creationId xmlns:a16="http://schemas.microsoft.com/office/drawing/2014/main" id="{D9801239-D775-3D3F-7F60-0195754D28F7}"/>
              </a:ext>
            </a:extLst>
          </p:cNvPr>
          <p:cNvSpPr txBox="1"/>
          <p:nvPr/>
        </p:nvSpPr>
        <p:spPr>
          <a:xfrm>
            <a:off x="470517" y="1220117"/>
            <a:ext cx="11570732" cy="4278094"/>
          </a:xfrm>
          <a:prstGeom prst="rect">
            <a:avLst/>
          </a:prstGeom>
          <a:noFill/>
        </p:spPr>
        <p:txBody>
          <a:bodyPr wrap="none" rtlCol="0">
            <a:spAutoFit/>
          </a:bodyPr>
          <a:lstStyle/>
          <a:p>
            <a:r>
              <a:rPr lang="en-GB" sz="3600" i="1" dirty="0">
                <a:solidFill>
                  <a:schemeClr val="bg1"/>
                </a:solidFill>
              </a:rPr>
              <a:t>Via Defence Sourcing Portal</a:t>
            </a:r>
          </a:p>
          <a:p>
            <a:endParaRPr lang="en-GB" sz="3600" dirty="0">
              <a:solidFill>
                <a:schemeClr val="bg1"/>
              </a:solidFill>
            </a:endParaRPr>
          </a:p>
          <a:p>
            <a:pPr marL="285750" indent="-285750">
              <a:buFont typeface="Arial" panose="020B0604020202020204" pitchFamily="34" charset="0"/>
              <a:buChar char="•"/>
            </a:pPr>
            <a:r>
              <a:rPr lang="en-GB" sz="4000" dirty="0">
                <a:solidFill>
                  <a:schemeClr val="bg1"/>
                </a:solidFill>
              </a:rPr>
              <a:t>HLC framework has re-opened </a:t>
            </a:r>
            <a:r>
              <a:rPr lang="en-GB" sz="4000" u="sng" dirty="0">
                <a:solidFill>
                  <a:schemeClr val="bg1"/>
                </a:solidFill>
              </a:rPr>
              <a:t>Now</a:t>
            </a:r>
          </a:p>
          <a:p>
            <a:pPr marL="285750" indent="-285750">
              <a:buFont typeface="Arial" panose="020B0604020202020204" pitchFamily="34" charset="0"/>
              <a:buChar char="•"/>
            </a:pPr>
            <a:r>
              <a:rPr lang="en-GB" sz="4000" dirty="0">
                <a:solidFill>
                  <a:schemeClr val="bg1"/>
                </a:solidFill>
              </a:rPr>
              <a:t>MDIS framework to re-open over coming few months</a:t>
            </a:r>
          </a:p>
          <a:p>
            <a:pPr marL="285750" indent="-285750">
              <a:buFont typeface="Arial" panose="020B0604020202020204" pitchFamily="34" charset="0"/>
              <a:buChar char="•"/>
            </a:pPr>
            <a:r>
              <a:rPr lang="en-GB" sz="4000" dirty="0">
                <a:solidFill>
                  <a:schemeClr val="bg1"/>
                </a:solidFill>
              </a:rPr>
              <a:t>HMT framework to re-open over next few weeks</a:t>
            </a:r>
          </a:p>
          <a:p>
            <a:pPr marL="285750" indent="-285750">
              <a:buFont typeface="Arial" panose="020B0604020202020204" pitchFamily="34" charset="0"/>
              <a:buChar char="•"/>
            </a:pPr>
            <a:r>
              <a:rPr lang="en-GB" sz="4000" dirty="0">
                <a:solidFill>
                  <a:schemeClr val="bg1"/>
                </a:solidFill>
              </a:rPr>
              <a:t>EVE @ SCALE Mission Partner: June-Sept (TBC?)</a:t>
            </a:r>
          </a:p>
          <a:p>
            <a:pPr marL="285750" indent="-285750">
              <a:buFont typeface="Arial" panose="020B0604020202020204" pitchFamily="34" charset="0"/>
              <a:buChar char="•"/>
            </a:pPr>
            <a:r>
              <a:rPr lang="en-GB" sz="4000" dirty="0">
                <a:solidFill>
                  <a:schemeClr val="bg1"/>
                </a:solidFill>
              </a:rPr>
              <a:t>Get involved with Futures Labs (direct)</a:t>
            </a:r>
          </a:p>
        </p:txBody>
      </p:sp>
      <p:sp>
        <p:nvSpPr>
          <p:cNvPr id="5" name="TextBox 4">
            <a:extLst>
              <a:ext uri="{FF2B5EF4-FFF2-40B4-BE49-F238E27FC236}">
                <a16:creationId xmlns:a16="http://schemas.microsoft.com/office/drawing/2014/main" id="{8A2A58DE-2DDB-7055-8287-121EE847CA40}"/>
              </a:ext>
            </a:extLst>
          </p:cNvPr>
          <p:cNvSpPr txBox="1"/>
          <p:nvPr/>
        </p:nvSpPr>
        <p:spPr>
          <a:xfrm>
            <a:off x="1907959" y="308044"/>
            <a:ext cx="6103398" cy="769441"/>
          </a:xfrm>
          <a:prstGeom prst="rect">
            <a:avLst/>
          </a:prstGeom>
          <a:noFill/>
        </p:spPr>
        <p:txBody>
          <a:bodyPr wrap="square">
            <a:spAutoFit/>
          </a:bodyPr>
          <a:lstStyle/>
          <a:p>
            <a:r>
              <a:rPr lang="en-GB" sz="4400" dirty="0">
                <a:solidFill>
                  <a:schemeClr val="bg1"/>
                </a:solidFill>
              </a:rPr>
              <a:t>Key Acquisition points</a:t>
            </a:r>
          </a:p>
        </p:txBody>
      </p:sp>
    </p:spTree>
    <p:extLst>
      <p:ext uri="{BB962C8B-B14F-4D97-AF65-F5344CB8AC3E}">
        <p14:creationId xmlns:p14="http://schemas.microsoft.com/office/powerpoint/2010/main" val="254188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19740-3DA9-4D8C-B6E0-BA6567CBC0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7"/>
          <a:stretch/>
        </p:blipFill>
        <p:spPr>
          <a:xfrm>
            <a:off x="4038600" y="1050967"/>
            <a:ext cx="7941276" cy="446004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F082A1F-AC31-4A49-A4A4-F2D5762090C3}"/>
              </a:ext>
            </a:extLst>
          </p:cNvPr>
          <p:cNvSpPr txBox="1"/>
          <p:nvPr/>
        </p:nvSpPr>
        <p:spPr>
          <a:xfrm>
            <a:off x="649234" y="2927045"/>
            <a:ext cx="3072162" cy="707886"/>
          </a:xfrm>
          <a:prstGeom prst="rect">
            <a:avLst/>
          </a:prstGeom>
          <a:noFill/>
        </p:spPr>
        <p:txBody>
          <a:bodyPr wrap="square">
            <a:spAutoFit/>
          </a:bodyPr>
          <a:lstStyle/>
          <a:p>
            <a:pPr fontAlgn="base">
              <a:spcBef>
                <a:spcPct val="0"/>
              </a:spcBef>
              <a:spcAft>
                <a:spcPct val="0"/>
              </a:spcAft>
            </a:pPr>
            <a:r>
              <a:rPr lang="en-GB" sz="4000" b="1" dirty="0">
                <a:solidFill>
                  <a:schemeClr val="bg1"/>
                </a:solidFill>
                <a:latin typeface="Arial" charset="0"/>
              </a:rPr>
              <a:t>Questions?</a:t>
            </a:r>
            <a:endParaRPr lang="en-GB" sz="4000" dirty="0">
              <a:solidFill>
                <a:schemeClr val="bg1"/>
              </a:solidFill>
              <a:latin typeface="Arial" charset="0"/>
            </a:endParaRPr>
          </a:p>
        </p:txBody>
      </p:sp>
      <p:sp>
        <p:nvSpPr>
          <p:cNvPr id="4" name="TextBox 3">
            <a:extLst>
              <a:ext uri="{FF2B5EF4-FFF2-40B4-BE49-F238E27FC236}">
                <a16:creationId xmlns:a16="http://schemas.microsoft.com/office/drawing/2014/main" id="{E1DF448D-481F-49DC-B05C-423A8D8C1CBB}"/>
              </a:ext>
            </a:extLst>
          </p:cNvPr>
          <p:cNvSpPr txBox="1"/>
          <p:nvPr/>
        </p:nvSpPr>
        <p:spPr>
          <a:xfrm>
            <a:off x="4472535" y="5662693"/>
            <a:ext cx="6097772" cy="307777"/>
          </a:xfrm>
          <a:prstGeom prst="rect">
            <a:avLst/>
          </a:prstGeom>
          <a:noFill/>
        </p:spPr>
        <p:txBody>
          <a:bodyPr wrap="square">
            <a:spAutoFit/>
          </a:bodyPr>
          <a:lstStyle/>
          <a:p>
            <a:pPr fontAlgn="base">
              <a:spcBef>
                <a:spcPct val="0"/>
              </a:spcBef>
              <a:spcAft>
                <a:spcPct val="0"/>
              </a:spcAft>
            </a:pPr>
            <a:r>
              <a:rPr lang="en-GB" sz="1400" dirty="0">
                <a:solidFill>
                  <a:srgbClr val="FFFFFF"/>
                </a:solidFill>
                <a:latin typeface="Arial" panose="020B0604020202020204" pitchFamily="34" charset="0"/>
              </a:rPr>
              <a:t>* All information and comment is subject to contract</a:t>
            </a:r>
          </a:p>
        </p:txBody>
      </p:sp>
      <p:sp>
        <p:nvSpPr>
          <p:cNvPr id="5" name="Footer Placeholder 4">
            <a:extLst>
              <a:ext uri="{FF2B5EF4-FFF2-40B4-BE49-F238E27FC236}">
                <a16:creationId xmlns:a16="http://schemas.microsoft.com/office/drawing/2014/main" id="{0A765EC0-BDED-4D15-B4EF-543A4B954975}"/>
              </a:ext>
            </a:extLst>
          </p:cNvPr>
          <p:cNvSpPr>
            <a:spLocks noGrp="1"/>
          </p:cNvSpPr>
          <p:nvPr>
            <p:ph type="ftr" sz="quarter" idx="11"/>
          </p:nvPr>
        </p:nvSpPr>
        <p:spPr/>
        <p:txBody>
          <a:bodyPr/>
          <a:lstStyle/>
          <a:p>
            <a:r>
              <a:rPr lang="en-GB"/>
              <a:t>UK OFFICIAL</a:t>
            </a:r>
          </a:p>
        </p:txBody>
      </p:sp>
      <p:sp>
        <p:nvSpPr>
          <p:cNvPr id="7" name="TextBox 6">
            <a:extLst>
              <a:ext uri="{FF2B5EF4-FFF2-40B4-BE49-F238E27FC236}">
                <a16:creationId xmlns:a16="http://schemas.microsoft.com/office/drawing/2014/main" id="{01349407-2328-47DE-821C-956AD1A3F71D}"/>
              </a:ext>
            </a:extLst>
          </p:cNvPr>
          <p:cNvSpPr txBox="1"/>
          <p:nvPr/>
        </p:nvSpPr>
        <p:spPr>
          <a:xfrm>
            <a:off x="223187" y="5187843"/>
            <a:ext cx="3498209" cy="646331"/>
          </a:xfrm>
          <a:prstGeom prst="rect">
            <a:avLst/>
          </a:prstGeom>
          <a:noFill/>
        </p:spPr>
        <p:txBody>
          <a:bodyPr wrap="square">
            <a:spAutoFit/>
          </a:bodyPr>
          <a:lstStyle/>
          <a:p>
            <a:r>
              <a:rPr lang="en-GB" sz="1800" dirty="0">
                <a:solidFill>
                  <a:schemeClr val="bg1"/>
                </a:solidFill>
                <a:effectLst/>
                <a:latin typeface="Calibri" panose="020F0502020204030204" pitchFamily="34" charset="0"/>
              </a:rPr>
              <a:t>FCG email: (How to contact FCG)</a:t>
            </a:r>
          </a:p>
          <a:p>
            <a:r>
              <a:rPr lang="en-GB" sz="1800" dirty="0">
                <a:solidFill>
                  <a:schemeClr val="bg1"/>
                </a:solidFill>
                <a:effectLst/>
                <a:latin typeface="Calibri" panose="020F0502020204030204" pitchFamily="34" charset="0"/>
              </a:rPr>
              <a:t>DESEngSfty-FCGSMT@mod.gov.uk</a:t>
            </a:r>
            <a:endParaRPr lang="en-GB" sz="1400" dirty="0">
              <a:solidFill>
                <a:schemeClr val="bg1"/>
              </a:solidFill>
              <a:effectLst/>
              <a:latin typeface="Arial" panose="020B0604020202020204" pitchFamily="34" charset="0"/>
            </a:endParaRPr>
          </a:p>
        </p:txBody>
      </p:sp>
      <p:sp>
        <p:nvSpPr>
          <p:cNvPr id="9" name="TextBox 8">
            <a:extLst>
              <a:ext uri="{FF2B5EF4-FFF2-40B4-BE49-F238E27FC236}">
                <a16:creationId xmlns:a16="http://schemas.microsoft.com/office/drawing/2014/main" id="{1BD4259C-C896-4A08-B6A1-F935EDA7C332}"/>
              </a:ext>
            </a:extLst>
          </p:cNvPr>
          <p:cNvSpPr txBox="1"/>
          <p:nvPr/>
        </p:nvSpPr>
        <p:spPr>
          <a:xfrm>
            <a:off x="212124" y="4480272"/>
            <a:ext cx="38264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Futures Labs: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FsLabProcurement@qinetiq.com</a:t>
            </a:r>
          </a:p>
        </p:txBody>
      </p:sp>
    </p:spTree>
    <p:extLst>
      <p:ext uri="{BB962C8B-B14F-4D97-AF65-F5344CB8AC3E}">
        <p14:creationId xmlns:p14="http://schemas.microsoft.com/office/powerpoint/2010/main" val="830572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1196AC0D-3C51-4532-AB5E-5E0D7A4ABE34}"/>
              </a:ext>
            </a:extLst>
          </p:cNvPr>
          <p:cNvSpPr/>
          <p:nvPr/>
        </p:nvSpPr>
        <p:spPr>
          <a:xfrm>
            <a:off x="1284051" y="4707909"/>
            <a:ext cx="9984319" cy="119434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844CC2E-AA94-4BC7-BE84-3AFBEB84752B}"/>
              </a:ext>
            </a:extLst>
          </p:cNvPr>
          <p:cNvSpPr/>
          <p:nvPr/>
        </p:nvSpPr>
        <p:spPr>
          <a:xfrm>
            <a:off x="1201473" y="2814884"/>
            <a:ext cx="2795956" cy="1770008"/>
          </a:xfrm>
          <a:prstGeom prst="roundRect">
            <a:avLst>
              <a:gd name="adj" fmla="val 8858"/>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fontAlgn="base">
              <a:spcBef>
                <a:spcPct val="0"/>
              </a:spcBef>
              <a:spcAft>
                <a:spcPct val="0"/>
              </a:spcAft>
            </a:pPr>
            <a:r>
              <a:rPr lang="en-GB" sz="1600" dirty="0">
                <a:solidFill>
                  <a:srgbClr val="000000"/>
                </a:solidFill>
                <a:latin typeface="Arial"/>
              </a:rPr>
              <a:t>Innovation Hubs &amp; FLCs</a:t>
            </a:r>
          </a:p>
          <a:p>
            <a:pPr algn="ctr" fontAlgn="base">
              <a:spcBef>
                <a:spcPct val="0"/>
              </a:spcBef>
              <a:spcAft>
                <a:spcPct val="0"/>
              </a:spcAft>
            </a:pPr>
            <a:endParaRPr lang="en-GB" sz="1600" dirty="0">
              <a:solidFill>
                <a:srgbClr val="000000"/>
              </a:solidFill>
              <a:latin typeface="Arial"/>
            </a:endParaRPr>
          </a:p>
          <a:p>
            <a:pPr algn="ctr" fontAlgn="base">
              <a:spcBef>
                <a:spcPct val="0"/>
              </a:spcBef>
              <a:spcAft>
                <a:spcPct val="0"/>
              </a:spcAft>
            </a:pPr>
            <a:endParaRPr lang="en-GB" sz="1600" dirty="0">
              <a:solidFill>
                <a:srgbClr val="000000"/>
              </a:solidFill>
              <a:latin typeface="Arial"/>
            </a:endParaRPr>
          </a:p>
          <a:p>
            <a:pPr algn="ctr" fontAlgn="base">
              <a:spcBef>
                <a:spcPct val="0"/>
              </a:spcBef>
              <a:spcAft>
                <a:spcPct val="0"/>
              </a:spcAft>
            </a:pPr>
            <a:endParaRPr lang="en-GB" sz="1600" dirty="0">
              <a:solidFill>
                <a:srgbClr val="000000"/>
              </a:solidFill>
              <a:latin typeface="Arial"/>
            </a:endParaRPr>
          </a:p>
          <a:p>
            <a:pPr algn="ctr" fontAlgn="base">
              <a:spcBef>
                <a:spcPct val="0"/>
              </a:spcBef>
              <a:spcAft>
                <a:spcPct val="0"/>
              </a:spcAft>
            </a:pPr>
            <a:endParaRPr lang="en-GB" sz="1600" dirty="0">
              <a:solidFill>
                <a:srgbClr val="000000"/>
              </a:solidFill>
              <a:latin typeface="Arial"/>
            </a:endParaRPr>
          </a:p>
          <a:p>
            <a:pPr algn="ctr" fontAlgn="base">
              <a:spcBef>
                <a:spcPct val="0"/>
              </a:spcBef>
              <a:spcAft>
                <a:spcPct val="0"/>
              </a:spcAft>
            </a:pPr>
            <a:endParaRPr lang="en-GB" sz="1600" dirty="0">
              <a:solidFill>
                <a:srgbClr val="000000"/>
              </a:solidFill>
              <a:latin typeface="Arial"/>
            </a:endParaRPr>
          </a:p>
          <a:p>
            <a:pPr algn="ctr" fontAlgn="base">
              <a:spcBef>
                <a:spcPct val="0"/>
              </a:spcBef>
              <a:spcAft>
                <a:spcPct val="0"/>
              </a:spcAft>
            </a:pPr>
            <a:endParaRPr lang="en-GB" sz="1600" dirty="0">
              <a:solidFill>
                <a:srgbClr val="000000"/>
              </a:solidFill>
              <a:latin typeface="Arial"/>
            </a:endParaRPr>
          </a:p>
          <a:p>
            <a:pPr algn="ctr" fontAlgn="base">
              <a:spcBef>
                <a:spcPct val="0"/>
              </a:spcBef>
              <a:spcAft>
                <a:spcPct val="0"/>
              </a:spcAft>
            </a:pPr>
            <a:endParaRPr lang="en-GB" sz="1600" dirty="0">
              <a:solidFill>
                <a:srgbClr val="000000"/>
              </a:solidFill>
              <a:latin typeface="Arial"/>
            </a:endParaRPr>
          </a:p>
          <a:p>
            <a:pPr algn="ctr" fontAlgn="base">
              <a:spcBef>
                <a:spcPct val="0"/>
              </a:spcBef>
              <a:spcAft>
                <a:spcPct val="0"/>
              </a:spcAft>
            </a:pPr>
            <a:endParaRPr lang="en-GB" sz="1600" dirty="0">
              <a:solidFill>
                <a:srgbClr val="000000"/>
              </a:solidFill>
              <a:latin typeface="Arial"/>
            </a:endParaRPr>
          </a:p>
        </p:txBody>
      </p:sp>
      <p:pic>
        <p:nvPicPr>
          <p:cNvPr id="4" name="Picture 2" descr="Royal Navy - Wikipedia">
            <a:extLst>
              <a:ext uri="{FF2B5EF4-FFF2-40B4-BE49-F238E27FC236}">
                <a16:creationId xmlns:a16="http://schemas.microsoft.com/office/drawing/2014/main" id="{9AAB53EE-E050-4875-9978-1F6BB8E61A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5930" y="2902835"/>
            <a:ext cx="580632" cy="7030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Defence Science and Technology Laboratory - GOV.UK">
            <a:extLst>
              <a:ext uri="{FF2B5EF4-FFF2-40B4-BE49-F238E27FC236}">
                <a16:creationId xmlns:a16="http://schemas.microsoft.com/office/drawing/2014/main" id="{7176BA8C-AF52-4B9A-B3C1-57EEE51C5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607" y="1760433"/>
            <a:ext cx="1440029" cy="9366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12" descr="DASA (@DASAccelerator) | Twitter">
            <a:extLst>
              <a:ext uri="{FF2B5EF4-FFF2-40B4-BE49-F238E27FC236}">
                <a16:creationId xmlns:a16="http://schemas.microsoft.com/office/drawing/2014/main" id="{42FF9C2E-F214-408E-896F-00EDC717AD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3015" y="1760433"/>
            <a:ext cx="924413" cy="9244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5D14842F-57F5-4EB7-917A-8E146D33C4B4}"/>
              </a:ext>
            </a:extLst>
          </p:cNvPr>
          <p:cNvSpPr/>
          <p:nvPr/>
        </p:nvSpPr>
        <p:spPr>
          <a:xfrm>
            <a:off x="4196807" y="1962872"/>
            <a:ext cx="672450" cy="2545753"/>
          </a:xfrm>
          <a:prstGeom prst="rightArrow">
            <a:avLst>
              <a:gd name="adj1" fmla="val 36534"/>
              <a:gd name="adj2" fmla="val 10000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600" dirty="0" err="1">
              <a:solidFill>
                <a:schemeClr val="bg1"/>
              </a:solidFill>
              <a:highlight>
                <a:srgbClr val="00FF00"/>
              </a:highlight>
              <a:latin typeface="Arial"/>
            </a:endParaRPr>
          </a:p>
        </p:txBody>
      </p:sp>
      <p:pic>
        <p:nvPicPr>
          <p:cNvPr id="8" name="Picture 7">
            <a:extLst>
              <a:ext uri="{FF2B5EF4-FFF2-40B4-BE49-F238E27FC236}">
                <a16:creationId xmlns:a16="http://schemas.microsoft.com/office/drawing/2014/main" id="{FF27A539-E686-4A15-BCA7-D31D8B7393A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87619" y="2602750"/>
            <a:ext cx="2684981" cy="1026137"/>
          </a:xfrm>
          <a:prstGeom prst="rect">
            <a:avLst/>
          </a:prstGeom>
        </p:spPr>
      </p:pic>
      <p:pic>
        <p:nvPicPr>
          <p:cNvPr id="9" name="Picture 8">
            <a:extLst>
              <a:ext uri="{FF2B5EF4-FFF2-40B4-BE49-F238E27FC236}">
                <a16:creationId xmlns:a16="http://schemas.microsoft.com/office/drawing/2014/main" id="{A000950B-1E80-4B70-9C50-C84E97BE352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4798" y="2787986"/>
            <a:ext cx="3120809" cy="916328"/>
          </a:xfrm>
          <a:prstGeom prst="rect">
            <a:avLst/>
          </a:prstGeom>
          <a:noFill/>
          <a:ln>
            <a:noFill/>
          </a:ln>
        </p:spPr>
      </p:pic>
      <p:pic>
        <p:nvPicPr>
          <p:cNvPr id="10" name="Picture 2" descr="Strategic Command - DSEI 2021 - Powering Progress, Defining Your Future">
            <a:extLst>
              <a:ext uri="{FF2B5EF4-FFF2-40B4-BE49-F238E27FC236}">
                <a16:creationId xmlns:a16="http://schemas.microsoft.com/office/drawing/2014/main" id="{469D1879-59E7-41A8-8899-934D7C616D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5930" y="3728873"/>
            <a:ext cx="817953" cy="784188"/>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5">
            <a:extLst>
              <a:ext uri="{FF2B5EF4-FFF2-40B4-BE49-F238E27FC236}">
                <a16:creationId xmlns:a16="http://schemas.microsoft.com/office/drawing/2014/main" id="{C0B1BAA2-446B-454C-AB1B-B3B18758704A}"/>
              </a:ext>
            </a:extLst>
          </p:cNvPr>
          <p:cNvSpPr/>
          <p:nvPr/>
        </p:nvSpPr>
        <p:spPr>
          <a:xfrm>
            <a:off x="8047019" y="2024304"/>
            <a:ext cx="672450" cy="2545753"/>
          </a:xfrm>
          <a:prstGeom prst="rightArrow">
            <a:avLst>
              <a:gd name="adj1" fmla="val 36534"/>
              <a:gd name="adj2" fmla="val 10000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600" dirty="0" err="1">
              <a:solidFill>
                <a:srgbClr val="000000"/>
              </a:solidFill>
              <a:latin typeface="Arial"/>
            </a:endParaRPr>
          </a:p>
        </p:txBody>
      </p:sp>
      <p:pic>
        <p:nvPicPr>
          <p:cNvPr id="12" name="Picture 16" descr="ARMY_BE_THE_BEST_black">
            <a:extLst>
              <a:ext uri="{FF2B5EF4-FFF2-40B4-BE49-F238E27FC236}">
                <a16:creationId xmlns:a16="http://schemas.microsoft.com/office/drawing/2014/main" id="{B7A201F7-D064-4A37-97B5-B8C3A9DCA2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t="14034" b="15036"/>
          <a:stretch>
            <a:fillRect/>
          </a:stretch>
        </p:blipFill>
        <p:spPr bwMode="auto">
          <a:xfrm>
            <a:off x="2910257" y="2877400"/>
            <a:ext cx="1135088" cy="753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5" descr="File:Logo of the Royal Air Force.svg - Wikimedia Commons">
            <a:extLst>
              <a:ext uri="{FF2B5EF4-FFF2-40B4-BE49-F238E27FC236}">
                <a16:creationId xmlns:a16="http://schemas.microsoft.com/office/drawing/2014/main" id="{3FB633A4-E915-4BEF-9DD5-7123207253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26366" y="3906021"/>
            <a:ext cx="801355" cy="3519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EB1DAAD5-499E-4AC9-A8C6-60A564F3DF38}"/>
              </a:ext>
            </a:extLst>
          </p:cNvPr>
          <p:cNvSpPr/>
          <p:nvPr/>
        </p:nvSpPr>
        <p:spPr>
          <a:xfrm>
            <a:off x="1536853" y="5101528"/>
            <a:ext cx="2379418" cy="4071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Experiment</a:t>
            </a:r>
          </a:p>
        </p:txBody>
      </p:sp>
      <p:sp>
        <p:nvSpPr>
          <p:cNvPr id="15" name="Rectangle: Rounded Corners 14">
            <a:extLst>
              <a:ext uri="{FF2B5EF4-FFF2-40B4-BE49-F238E27FC236}">
                <a16:creationId xmlns:a16="http://schemas.microsoft.com/office/drawing/2014/main" id="{E1D7439E-6DAF-4AFF-93AC-5B03C49676DC}"/>
              </a:ext>
            </a:extLst>
          </p:cNvPr>
          <p:cNvSpPr/>
          <p:nvPr/>
        </p:nvSpPr>
        <p:spPr>
          <a:xfrm>
            <a:off x="4732487" y="5106581"/>
            <a:ext cx="2379418" cy="40710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Explore</a:t>
            </a:r>
          </a:p>
        </p:txBody>
      </p:sp>
      <p:sp>
        <p:nvSpPr>
          <p:cNvPr id="16" name="Rectangle: Rounded Corners 15">
            <a:extLst>
              <a:ext uri="{FF2B5EF4-FFF2-40B4-BE49-F238E27FC236}">
                <a16:creationId xmlns:a16="http://schemas.microsoft.com/office/drawing/2014/main" id="{51D9E9C9-EE7D-4051-B5D2-BEBC8B16B269}"/>
              </a:ext>
            </a:extLst>
          </p:cNvPr>
          <p:cNvSpPr/>
          <p:nvPr/>
        </p:nvSpPr>
        <p:spPr>
          <a:xfrm>
            <a:off x="7719509" y="5098891"/>
            <a:ext cx="2379418" cy="40710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Exploit</a:t>
            </a:r>
          </a:p>
        </p:txBody>
      </p:sp>
      <p:sp>
        <p:nvSpPr>
          <p:cNvPr id="17" name="TextBox 16">
            <a:extLst>
              <a:ext uri="{FF2B5EF4-FFF2-40B4-BE49-F238E27FC236}">
                <a16:creationId xmlns:a16="http://schemas.microsoft.com/office/drawing/2014/main" id="{C18087A7-64C6-4A91-B2C2-65D803009104}"/>
              </a:ext>
            </a:extLst>
          </p:cNvPr>
          <p:cNvSpPr txBox="1"/>
          <p:nvPr/>
        </p:nvSpPr>
        <p:spPr>
          <a:xfrm>
            <a:off x="2540378" y="254636"/>
            <a:ext cx="7111242" cy="1138773"/>
          </a:xfrm>
          <a:prstGeom prst="rect">
            <a:avLst/>
          </a:prstGeom>
          <a:noFill/>
        </p:spPr>
        <p:txBody>
          <a:bodyPr wrap="none" rtlCol="0">
            <a:spAutoFit/>
          </a:bodyPr>
          <a:lstStyle/>
          <a:p>
            <a:r>
              <a:rPr lang="en-GB" sz="4000" b="1" dirty="0">
                <a:solidFill>
                  <a:schemeClr val="bg1"/>
                </a:solidFill>
                <a:latin typeface="Arial" panose="020B0604020202020204" pitchFamily="34" charset="0"/>
                <a:cs typeface="Arial" panose="020B0604020202020204" pitchFamily="34" charset="0"/>
              </a:rPr>
              <a:t>“Innovation is a team game”</a:t>
            </a:r>
          </a:p>
          <a:p>
            <a:r>
              <a:rPr lang="en-GB" sz="2800" dirty="0">
                <a:solidFill>
                  <a:schemeClr val="bg1"/>
                </a:solidFill>
                <a:latin typeface="Arial" panose="020B0604020202020204" pitchFamily="34" charset="0"/>
                <a:cs typeface="Arial" panose="020B0604020202020204" pitchFamily="34" charset="0"/>
              </a:rPr>
              <a:t>(Roughly where FCG fit in)</a:t>
            </a:r>
          </a:p>
        </p:txBody>
      </p:sp>
      <p:sp>
        <p:nvSpPr>
          <p:cNvPr id="34" name="TextBox 33">
            <a:extLst>
              <a:ext uri="{FF2B5EF4-FFF2-40B4-BE49-F238E27FC236}">
                <a16:creationId xmlns:a16="http://schemas.microsoft.com/office/drawing/2014/main" id="{093929D6-34E2-4872-AB67-E001A837D927}"/>
              </a:ext>
            </a:extLst>
          </p:cNvPr>
          <p:cNvSpPr txBox="1"/>
          <p:nvPr/>
        </p:nvSpPr>
        <p:spPr>
          <a:xfrm>
            <a:off x="8787619" y="3766739"/>
            <a:ext cx="3044071" cy="594650"/>
          </a:xfrm>
          <a:prstGeom prst="rect">
            <a:avLst/>
          </a:prstGeom>
          <a:noFill/>
        </p:spPr>
        <p:txBody>
          <a:bodyPr wrap="square" rtlCol="0">
            <a:spAutoFit/>
          </a:bodyPr>
          <a:lstStyle/>
          <a:p>
            <a:pPr fontAlgn="base">
              <a:spcBef>
                <a:spcPct val="0"/>
              </a:spcBef>
              <a:spcAft>
                <a:spcPct val="0"/>
              </a:spcAft>
            </a:pPr>
            <a:r>
              <a:rPr lang="en-GB" sz="1632" dirty="0">
                <a:solidFill>
                  <a:schemeClr val="bg1"/>
                </a:solidFill>
                <a:latin typeface="Arial" charset="0"/>
              </a:rPr>
              <a:t>Delivery Teams</a:t>
            </a:r>
          </a:p>
          <a:p>
            <a:pPr fontAlgn="base">
              <a:spcBef>
                <a:spcPct val="0"/>
              </a:spcBef>
              <a:spcAft>
                <a:spcPct val="0"/>
              </a:spcAft>
            </a:pPr>
            <a:r>
              <a:rPr lang="en-GB" sz="1632" dirty="0">
                <a:solidFill>
                  <a:schemeClr val="bg1"/>
                </a:solidFill>
                <a:latin typeface="Arial" charset="0"/>
              </a:rPr>
              <a:t>E.g. RPAS, STSP, HELS, etc</a:t>
            </a:r>
          </a:p>
        </p:txBody>
      </p:sp>
      <p:sp>
        <p:nvSpPr>
          <p:cNvPr id="35" name="Footer Placeholder 34">
            <a:extLst>
              <a:ext uri="{FF2B5EF4-FFF2-40B4-BE49-F238E27FC236}">
                <a16:creationId xmlns:a16="http://schemas.microsoft.com/office/drawing/2014/main" id="{F43F1DCA-3E27-4E37-87FB-6009A2994DF5}"/>
              </a:ext>
            </a:extLst>
          </p:cNvPr>
          <p:cNvSpPr>
            <a:spLocks noGrp="1"/>
          </p:cNvSpPr>
          <p:nvPr>
            <p:ph type="ftr" sz="quarter" idx="11"/>
          </p:nvPr>
        </p:nvSpPr>
        <p:spPr/>
        <p:txBody>
          <a:bodyPr/>
          <a:lstStyle/>
          <a:p>
            <a:r>
              <a:rPr lang="en-GB"/>
              <a:t>UK OFFICIAL</a:t>
            </a:r>
          </a:p>
        </p:txBody>
      </p:sp>
    </p:spTree>
    <p:extLst>
      <p:ext uri="{BB962C8B-B14F-4D97-AF65-F5344CB8AC3E}">
        <p14:creationId xmlns:p14="http://schemas.microsoft.com/office/powerpoint/2010/main" val="3400236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ADA83E-8458-4146-A951-08B3E4AD86A8}"/>
              </a:ext>
            </a:extLst>
          </p:cNvPr>
          <p:cNvSpPr>
            <a:spLocks noGrp="1"/>
          </p:cNvSpPr>
          <p:nvPr>
            <p:ph type="ftr" sz="quarter" idx="11"/>
          </p:nvPr>
        </p:nvSpPr>
        <p:spPr/>
        <p:txBody>
          <a:bodyPr/>
          <a:lstStyle/>
          <a:p>
            <a:r>
              <a:rPr lang="en-GB"/>
              <a:t>UK OFFICIAL</a:t>
            </a:r>
            <a:endParaRPr lang="en-GB" dirty="0"/>
          </a:p>
        </p:txBody>
      </p:sp>
      <p:sp>
        <p:nvSpPr>
          <p:cNvPr id="3" name="TextBox 2">
            <a:extLst>
              <a:ext uri="{FF2B5EF4-FFF2-40B4-BE49-F238E27FC236}">
                <a16:creationId xmlns:a16="http://schemas.microsoft.com/office/drawing/2014/main" id="{7C805013-4F50-4A0B-BA31-E3BCC8FAE018}"/>
              </a:ext>
            </a:extLst>
          </p:cNvPr>
          <p:cNvSpPr txBox="1"/>
          <p:nvPr/>
        </p:nvSpPr>
        <p:spPr>
          <a:xfrm>
            <a:off x="1686188" y="397014"/>
            <a:ext cx="10393960" cy="646331"/>
          </a:xfrm>
          <a:prstGeom prst="rect">
            <a:avLst/>
          </a:prstGeom>
          <a:noFill/>
        </p:spPr>
        <p:txBody>
          <a:bodyPr wrap="square">
            <a:spAutoFit/>
          </a:bodyPr>
          <a:lstStyle/>
          <a:p>
            <a:r>
              <a:rPr lang="en-GB" sz="3600" b="1" dirty="0">
                <a:solidFill>
                  <a:schemeClr val="bg1"/>
                </a:solidFill>
                <a:latin typeface="Arial" panose="020B0604020202020204" pitchFamily="34" charset="0"/>
                <a:cs typeface="Arial" panose="020B0604020202020204" pitchFamily="34" charset="0"/>
              </a:rPr>
              <a:t>Agile Values &amp; Principles</a:t>
            </a:r>
          </a:p>
        </p:txBody>
      </p:sp>
      <p:sp>
        <p:nvSpPr>
          <p:cNvPr id="5" name="TextBox 4">
            <a:extLst>
              <a:ext uri="{FF2B5EF4-FFF2-40B4-BE49-F238E27FC236}">
                <a16:creationId xmlns:a16="http://schemas.microsoft.com/office/drawing/2014/main" id="{302AF54E-E2D0-4843-A760-8DC4CDFF00E1}"/>
              </a:ext>
            </a:extLst>
          </p:cNvPr>
          <p:cNvSpPr txBox="1"/>
          <p:nvPr/>
        </p:nvSpPr>
        <p:spPr>
          <a:xfrm>
            <a:off x="276136" y="1283801"/>
            <a:ext cx="5277376" cy="4401205"/>
          </a:xfrm>
          <a:prstGeom prst="rect">
            <a:avLst/>
          </a:prstGeom>
          <a:noFill/>
          <a:ln>
            <a:solidFill>
              <a:schemeClr val="bg1"/>
            </a:solidFill>
          </a:ln>
        </p:spPr>
        <p:txBody>
          <a:bodyPr wrap="square">
            <a:spAutoFit/>
          </a:bodyPr>
          <a:lstStyle/>
          <a:p>
            <a:pPr marL="457200" indent="-457200">
              <a:buFont typeface="+mj-lt"/>
              <a:buAutoNum type="arabicPeriod"/>
            </a:pPr>
            <a:r>
              <a:rPr lang="en-GB" sz="2800" b="1" dirty="0">
                <a:solidFill>
                  <a:schemeClr val="bg1"/>
                </a:solidFill>
                <a:latin typeface="Arial" panose="020B0604020202020204" pitchFamily="34" charset="0"/>
                <a:cs typeface="Arial" panose="020B0604020202020204" pitchFamily="34" charset="0"/>
              </a:rPr>
              <a:t>Speed to Value.  		</a:t>
            </a:r>
            <a:r>
              <a:rPr lang="en-GB" sz="2400" b="1" i="1" dirty="0">
                <a:solidFill>
                  <a:schemeClr val="bg1"/>
                </a:solidFill>
                <a:latin typeface="Arial" panose="020B0604020202020204" pitchFamily="34" charset="0"/>
                <a:cs typeface="Arial" panose="020B0604020202020204" pitchFamily="34" charset="0"/>
              </a:rPr>
              <a:t>You will need to keep up…..</a:t>
            </a:r>
            <a:endParaRPr lang="en-GB" sz="2800" b="1" i="1" dirty="0">
              <a:solidFill>
                <a:schemeClr val="bg1"/>
              </a:solidFill>
              <a:latin typeface="Arial" panose="020B0604020202020204" pitchFamily="34" charset="0"/>
              <a:cs typeface="Arial" panose="020B0604020202020204" pitchFamily="34" charset="0"/>
            </a:endParaRPr>
          </a:p>
          <a:p>
            <a:pPr marL="457200" indent="-457200">
              <a:buFont typeface="+mj-lt"/>
              <a:buAutoNum type="arabicPeriod"/>
            </a:pPr>
            <a:endParaRPr lang="en-GB" sz="2800" b="1" dirty="0">
              <a:solidFill>
                <a:schemeClr val="bg1"/>
              </a:solidFill>
              <a:latin typeface="Arial" panose="020B0604020202020204" pitchFamily="34" charset="0"/>
              <a:cs typeface="Arial" panose="020B0604020202020204" pitchFamily="34" charset="0"/>
            </a:endParaRPr>
          </a:p>
          <a:p>
            <a:pPr marL="457200" indent="-457200">
              <a:buFont typeface="+mj-lt"/>
              <a:buAutoNum type="arabicPeriod"/>
            </a:pPr>
            <a:r>
              <a:rPr lang="en-GB" sz="2800" b="1" dirty="0">
                <a:solidFill>
                  <a:schemeClr val="bg1"/>
                </a:solidFill>
                <a:latin typeface="Arial" panose="020B0604020202020204" pitchFamily="34" charset="0"/>
                <a:cs typeface="Arial" panose="020B0604020202020204" pitchFamily="34" charset="0"/>
              </a:rPr>
              <a:t>Ruthless application of the Agile Values &amp; Principles – Iterative delivery</a:t>
            </a:r>
            <a:endParaRPr lang="en-GB" sz="2800" b="1" i="1" dirty="0">
              <a:solidFill>
                <a:schemeClr val="bg1"/>
              </a:solidFill>
              <a:latin typeface="Arial" panose="020B0604020202020204" pitchFamily="34" charset="0"/>
              <a:cs typeface="Arial" panose="020B0604020202020204" pitchFamily="34" charset="0"/>
            </a:endParaRPr>
          </a:p>
          <a:p>
            <a:pPr marL="457200" indent="-457200">
              <a:buFont typeface="+mj-lt"/>
              <a:buAutoNum type="arabicPeriod"/>
            </a:pPr>
            <a:endParaRPr lang="en-GB" sz="2800" b="1" dirty="0">
              <a:solidFill>
                <a:schemeClr val="bg1"/>
              </a:solidFill>
              <a:latin typeface="Arial" panose="020B0604020202020204" pitchFamily="34" charset="0"/>
              <a:cs typeface="Arial" panose="020B0604020202020204" pitchFamily="34" charset="0"/>
            </a:endParaRPr>
          </a:p>
          <a:p>
            <a:pPr marL="457200" indent="-457200">
              <a:buFont typeface="+mj-lt"/>
              <a:buAutoNum type="arabicPeriod"/>
            </a:pPr>
            <a:r>
              <a:rPr lang="en-GB" sz="2800" b="1" dirty="0">
                <a:solidFill>
                  <a:schemeClr val="bg1"/>
                </a:solidFill>
                <a:latin typeface="Arial" panose="020B0604020202020204" pitchFamily="34" charset="0"/>
                <a:cs typeface="Arial" panose="020B0604020202020204" pitchFamily="34" charset="0"/>
              </a:rPr>
              <a:t>Adoption of Modular Open System Architecture &amp; Open APIs</a:t>
            </a:r>
          </a:p>
        </p:txBody>
      </p:sp>
      <p:pic>
        <p:nvPicPr>
          <p:cNvPr id="6" name="Picture 5">
            <a:extLst>
              <a:ext uri="{FF2B5EF4-FFF2-40B4-BE49-F238E27FC236}">
                <a16:creationId xmlns:a16="http://schemas.microsoft.com/office/drawing/2014/main" id="{D73DAA4B-D023-4D11-BE31-6C5A9F961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678" y="1283801"/>
            <a:ext cx="6303248" cy="4832092"/>
          </a:xfrm>
          <a:prstGeom prst="rect">
            <a:avLst/>
          </a:prstGeom>
        </p:spPr>
      </p:pic>
    </p:spTree>
    <p:extLst>
      <p:ext uri="{BB962C8B-B14F-4D97-AF65-F5344CB8AC3E}">
        <p14:creationId xmlns:p14="http://schemas.microsoft.com/office/powerpoint/2010/main" val="28507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148BAF-3A91-B03F-26FD-65EC61F9D54D}"/>
              </a:ext>
            </a:extLst>
          </p:cNvPr>
          <p:cNvSpPr>
            <a:spLocks noGrp="1"/>
          </p:cNvSpPr>
          <p:nvPr>
            <p:ph type="ftr" sz="quarter" idx="11"/>
          </p:nvPr>
        </p:nvSpPr>
        <p:spPr/>
        <p:txBody>
          <a:bodyPr/>
          <a:lstStyle/>
          <a:p>
            <a:r>
              <a:rPr lang="en-GB"/>
              <a:t>UK OFFICIAL</a:t>
            </a:r>
            <a:endParaRPr lang="en-GB" dirty="0"/>
          </a:p>
        </p:txBody>
      </p:sp>
      <p:sp>
        <p:nvSpPr>
          <p:cNvPr id="3" name="TextBox 2">
            <a:extLst>
              <a:ext uri="{FF2B5EF4-FFF2-40B4-BE49-F238E27FC236}">
                <a16:creationId xmlns:a16="http://schemas.microsoft.com/office/drawing/2014/main" id="{6E9F8A76-8DF4-DCDD-7079-BC0D95067B22}"/>
              </a:ext>
            </a:extLst>
          </p:cNvPr>
          <p:cNvSpPr txBox="1"/>
          <p:nvPr/>
        </p:nvSpPr>
        <p:spPr>
          <a:xfrm>
            <a:off x="2540378" y="254636"/>
            <a:ext cx="7510389" cy="707886"/>
          </a:xfrm>
          <a:prstGeom prst="rect">
            <a:avLst/>
          </a:prstGeom>
          <a:noFill/>
        </p:spPr>
        <p:txBody>
          <a:bodyPr wrap="none" rtlCol="0">
            <a:spAutoFit/>
          </a:bodyPr>
          <a:lstStyle/>
          <a:p>
            <a:r>
              <a:rPr lang="en-GB" sz="4000" b="1" dirty="0">
                <a:solidFill>
                  <a:schemeClr val="bg1"/>
                </a:solidFill>
                <a:latin typeface="Arial" panose="020B0604020202020204" pitchFamily="34" charset="0"/>
                <a:cs typeface="Arial" panose="020B0604020202020204" pitchFamily="34" charset="0"/>
              </a:rPr>
              <a:t>Agile by Default: Optimisation</a:t>
            </a:r>
          </a:p>
        </p:txBody>
      </p:sp>
      <p:sp>
        <p:nvSpPr>
          <p:cNvPr id="11" name="Scroll: Vertical 10">
            <a:extLst>
              <a:ext uri="{FF2B5EF4-FFF2-40B4-BE49-F238E27FC236}">
                <a16:creationId xmlns:a16="http://schemas.microsoft.com/office/drawing/2014/main" id="{B7CE4A29-2C2A-763B-70B7-616EDCCB0540}"/>
              </a:ext>
            </a:extLst>
          </p:cNvPr>
          <p:cNvSpPr/>
          <p:nvPr/>
        </p:nvSpPr>
        <p:spPr>
          <a:xfrm>
            <a:off x="7772293" y="4189073"/>
            <a:ext cx="1729174" cy="1620738"/>
          </a:xfrm>
          <a:prstGeom prst="vertic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Backlog</a:t>
            </a:r>
          </a:p>
        </p:txBody>
      </p:sp>
      <p:cxnSp>
        <p:nvCxnSpPr>
          <p:cNvPr id="14" name="Straight Connector 13">
            <a:extLst>
              <a:ext uri="{FF2B5EF4-FFF2-40B4-BE49-F238E27FC236}">
                <a16:creationId xmlns:a16="http://schemas.microsoft.com/office/drawing/2014/main" id="{B74C9264-2396-644E-3466-A300907B8AD2}"/>
              </a:ext>
            </a:extLst>
          </p:cNvPr>
          <p:cNvCxnSpPr/>
          <p:nvPr/>
        </p:nvCxnSpPr>
        <p:spPr>
          <a:xfrm>
            <a:off x="3497803" y="4427426"/>
            <a:ext cx="40659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8AAAA08-E6EE-E89C-ECF1-6DBFF4138C63}"/>
              </a:ext>
            </a:extLst>
          </p:cNvPr>
          <p:cNvGrpSpPr/>
          <p:nvPr/>
        </p:nvGrpSpPr>
        <p:grpSpPr>
          <a:xfrm>
            <a:off x="437718" y="3088450"/>
            <a:ext cx="7201764" cy="2793128"/>
            <a:chOff x="490243" y="3045041"/>
            <a:chExt cx="7201764" cy="2793128"/>
          </a:xfrm>
        </p:grpSpPr>
        <p:graphicFrame>
          <p:nvGraphicFramePr>
            <p:cNvPr id="4" name="Diagram 3">
              <a:extLst>
                <a:ext uri="{FF2B5EF4-FFF2-40B4-BE49-F238E27FC236}">
                  <a16:creationId xmlns:a16="http://schemas.microsoft.com/office/drawing/2014/main" id="{6FDE759D-73B1-5C08-B1F9-2F153031F667}"/>
                </a:ext>
              </a:extLst>
            </p:cNvPr>
            <p:cNvGraphicFramePr/>
            <p:nvPr/>
          </p:nvGraphicFramePr>
          <p:xfrm>
            <a:off x="3497803" y="3045041"/>
            <a:ext cx="4194204" cy="2764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3870014D-4F07-0DFC-488E-83B838C4D035}"/>
                </a:ext>
              </a:extLst>
            </p:cNvPr>
            <p:cNvSpPr txBox="1"/>
            <p:nvPr/>
          </p:nvSpPr>
          <p:spPr>
            <a:xfrm>
              <a:off x="490243" y="4268509"/>
              <a:ext cx="2388218" cy="1569660"/>
            </a:xfrm>
            <a:prstGeom prst="rect">
              <a:avLst/>
            </a:prstGeom>
            <a:noFill/>
          </p:spPr>
          <p:txBody>
            <a:bodyPr wrap="none" rtlCol="0">
              <a:spAutoFit/>
            </a:bodyPr>
            <a:lstStyle/>
            <a:p>
              <a:r>
                <a:rPr lang="en-GB" sz="3200" dirty="0">
                  <a:solidFill>
                    <a:schemeClr val="bg1"/>
                  </a:solidFill>
                </a:rPr>
                <a:t>Optimised</a:t>
              </a:r>
            </a:p>
            <a:p>
              <a:r>
                <a:rPr lang="en-GB" sz="3200" dirty="0">
                  <a:solidFill>
                    <a:schemeClr val="bg1"/>
                  </a:solidFill>
                </a:rPr>
                <a:t>Programmes </a:t>
              </a:r>
            </a:p>
            <a:p>
              <a:r>
                <a:rPr lang="en-GB" sz="3200" dirty="0">
                  <a:solidFill>
                    <a:schemeClr val="bg1"/>
                  </a:solidFill>
                </a:rPr>
                <a:t>/ Portfolios</a:t>
              </a:r>
            </a:p>
          </p:txBody>
        </p:sp>
      </p:grpSp>
      <p:grpSp>
        <p:nvGrpSpPr>
          <p:cNvPr id="25" name="Group 24">
            <a:extLst>
              <a:ext uri="{FF2B5EF4-FFF2-40B4-BE49-F238E27FC236}">
                <a16:creationId xmlns:a16="http://schemas.microsoft.com/office/drawing/2014/main" id="{6FE4E760-D167-4515-4FA0-9B2FD8CCD5B9}"/>
              </a:ext>
            </a:extLst>
          </p:cNvPr>
          <p:cNvGrpSpPr/>
          <p:nvPr/>
        </p:nvGrpSpPr>
        <p:grpSpPr>
          <a:xfrm>
            <a:off x="382231" y="1192489"/>
            <a:ext cx="9827089" cy="2457747"/>
            <a:chOff x="382231" y="1192489"/>
            <a:chExt cx="9827089" cy="2457747"/>
          </a:xfrm>
        </p:grpSpPr>
        <p:grpSp>
          <p:nvGrpSpPr>
            <p:cNvPr id="18" name="Group 17">
              <a:extLst>
                <a:ext uri="{FF2B5EF4-FFF2-40B4-BE49-F238E27FC236}">
                  <a16:creationId xmlns:a16="http://schemas.microsoft.com/office/drawing/2014/main" id="{A01FBC99-B542-7AB1-8F2A-8F90E8B7FB5B}"/>
                </a:ext>
              </a:extLst>
            </p:cNvPr>
            <p:cNvGrpSpPr/>
            <p:nvPr/>
          </p:nvGrpSpPr>
          <p:grpSpPr>
            <a:xfrm>
              <a:off x="382231" y="1192489"/>
              <a:ext cx="9827089" cy="2457747"/>
              <a:chOff x="382231" y="1192489"/>
              <a:chExt cx="9827089" cy="2457747"/>
            </a:xfrm>
          </p:grpSpPr>
          <p:grpSp>
            <p:nvGrpSpPr>
              <p:cNvPr id="8" name="Group 7">
                <a:extLst>
                  <a:ext uri="{FF2B5EF4-FFF2-40B4-BE49-F238E27FC236}">
                    <a16:creationId xmlns:a16="http://schemas.microsoft.com/office/drawing/2014/main" id="{A8FFA098-8B92-7A64-2C18-586C3C026422}"/>
                  </a:ext>
                </a:extLst>
              </p:cNvPr>
              <p:cNvGrpSpPr/>
              <p:nvPr/>
            </p:nvGrpSpPr>
            <p:grpSpPr>
              <a:xfrm>
                <a:off x="3215194" y="1192489"/>
                <a:ext cx="6994126" cy="2457747"/>
                <a:chOff x="2212018" y="1201688"/>
                <a:chExt cx="6994126" cy="2457747"/>
              </a:xfrm>
            </p:grpSpPr>
            <p:graphicFrame>
              <p:nvGraphicFramePr>
                <p:cNvPr id="5" name="Diagram 4">
                  <a:extLst>
                    <a:ext uri="{FF2B5EF4-FFF2-40B4-BE49-F238E27FC236}">
                      <a16:creationId xmlns:a16="http://schemas.microsoft.com/office/drawing/2014/main" id="{94EA4232-BF78-13ED-6E2A-2B6B98487EDC}"/>
                    </a:ext>
                  </a:extLst>
                </p:cNvPr>
                <p:cNvGraphicFramePr/>
                <p:nvPr/>
              </p:nvGraphicFramePr>
              <p:xfrm>
                <a:off x="2212018" y="1201688"/>
                <a:ext cx="6994126" cy="24577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Arrow: Right 5">
                  <a:extLst>
                    <a:ext uri="{FF2B5EF4-FFF2-40B4-BE49-F238E27FC236}">
                      <a16:creationId xmlns:a16="http://schemas.microsoft.com/office/drawing/2014/main" id="{53EEBAA6-CE7A-18EF-9C78-CE5712156801}"/>
                    </a:ext>
                  </a:extLst>
                </p:cNvPr>
                <p:cNvSpPr/>
                <p:nvPr/>
              </p:nvSpPr>
              <p:spPr>
                <a:xfrm>
                  <a:off x="4154750" y="1736533"/>
                  <a:ext cx="674703" cy="48827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EFF0B19F-E93C-1750-B607-F40CAF80B96E}"/>
                    </a:ext>
                  </a:extLst>
                </p:cNvPr>
                <p:cNvSpPr/>
                <p:nvPr/>
              </p:nvSpPr>
              <p:spPr>
                <a:xfrm>
                  <a:off x="6544323" y="1777135"/>
                  <a:ext cx="674703" cy="48827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7CB28350-07F9-C11C-F784-5D159519726E}"/>
                  </a:ext>
                </a:extLst>
              </p:cNvPr>
              <p:cNvSpPr txBox="1"/>
              <p:nvPr/>
            </p:nvSpPr>
            <p:spPr>
              <a:xfrm>
                <a:off x="382231" y="1712329"/>
                <a:ext cx="2119298" cy="1077218"/>
              </a:xfrm>
              <a:prstGeom prst="rect">
                <a:avLst/>
              </a:prstGeom>
              <a:noFill/>
            </p:spPr>
            <p:txBody>
              <a:bodyPr wrap="none" rtlCol="0">
                <a:spAutoFit/>
              </a:bodyPr>
              <a:lstStyle/>
              <a:p>
                <a:r>
                  <a:rPr lang="en-GB" sz="3200" dirty="0">
                    <a:solidFill>
                      <a:schemeClr val="bg1"/>
                    </a:solidFill>
                  </a:rPr>
                  <a:t>Transitional</a:t>
                </a:r>
              </a:p>
              <a:p>
                <a:r>
                  <a:rPr lang="en-GB" sz="3200" dirty="0">
                    <a:solidFill>
                      <a:schemeClr val="bg1"/>
                    </a:solidFill>
                  </a:rPr>
                  <a:t>Projects</a:t>
                </a:r>
              </a:p>
            </p:txBody>
          </p:sp>
        </p:grpSp>
        <p:sp>
          <p:nvSpPr>
            <p:cNvPr id="19" name="TextBox 18">
              <a:extLst>
                <a:ext uri="{FF2B5EF4-FFF2-40B4-BE49-F238E27FC236}">
                  <a16:creationId xmlns:a16="http://schemas.microsoft.com/office/drawing/2014/main" id="{7D3EFD6E-ADE7-B064-E2C1-977A84022F40}"/>
                </a:ext>
              </a:extLst>
            </p:cNvPr>
            <p:cNvSpPr txBox="1"/>
            <p:nvPr/>
          </p:nvSpPr>
          <p:spPr>
            <a:xfrm>
              <a:off x="4960771" y="1284382"/>
              <a:ext cx="1069011" cy="369332"/>
            </a:xfrm>
            <a:prstGeom prst="rect">
              <a:avLst/>
            </a:prstGeom>
            <a:noFill/>
          </p:spPr>
          <p:txBody>
            <a:bodyPr wrap="none" rtlCol="0">
              <a:spAutoFit/>
            </a:bodyPr>
            <a:lstStyle/>
            <a:p>
              <a:r>
                <a:rPr lang="en-GB" dirty="0">
                  <a:solidFill>
                    <a:schemeClr val="bg1"/>
                  </a:solidFill>
                </a:rPr>
                <a:t>3 months</a:t>
              </a:r>
            </a:p>
          </p:txBody>
        </p:sp>
        <p:sp>
          <p:nvSpPr>
            <p:cNvPr id="20" name="TextBox 19">
              <a:extLst>
                <a:ext uri="{FF2B5EF4-FFF2-40B4-BE49-F238E27FC236}">
                  <a16:creationId xmlns:a16="http://schemas.microsoft.com/office/drawing/2014/main" id="{FC549C54-BE8C-C9D2-9F5D-7C598A641961}"/>
                </a:ext>
              </a:extLst>
            </p:cNvPr>
            <p:cNvSpPr txBox="1"/>
            <p:nvPr/>
          </p:nvSpPr>
          <p:spPr>
            <a:xfrm>
              <a:off x="7350344" y="1285727"/>
              <a:ext cx="1069011" cy="369332"/>
            </a:xfrm>
            <a:prstGeom prst="rect">
              <a:avLst/>
            </a:prstGeom>
            <a:noFill/>
          </p:spPr>
          <p:txBody>
            <a:bodyPr wrap="none" rtlCol="0">
              <a:spAutoFit/>
            </a:bodyPr>
            <a:lstStyle/>
            <a:p>
              <a:r>
                <a:rPr lang="en-GB" dirty="0">
                  <a:solidFill>
                    <a:schemeClr val="bg1"/>
                  </a:solidFill>
                </a:rPr>
                <a:t>3 months</a:t>
              </a:r>
            </a:p>
          </p:txBody>
        </p:sp>
      </p:grpSp>
      <p:grpSp>
        <p:nvGrpSpPr>
          <p:cNvPr id="24" name="Group 23">
            <a:extLst>
              <a:ext uri="{FF2B5EF4-FFF2-40B4-BE49-F238E27FC236}">
                <a16:creationId xmlns:a16="http://schemas.microsoft.com/office/drawing/2014/main" id="{14F06B5D-C79A-39CD-2A13-56004ECF5912}"/>
              </a:ext>
            </a:extLst>
          </p:cNvPr>
          <p:cNvGrpSpPr/>
          <p:nvPr/>
        </p:nvGrpSpPr>
        <p:grpSpPr>
          <a:xfrm>
            <a:off x="3902229" y="3754252"/>
            <a:ext cx="3260681" cy="2328828"/>
            <a:chOff x="3902229" y="3754252"/>
            <a:chExt cx="3260681" cy="2328828"/>
          </a:xfrm>
        </p:grpSpPr>
        <p:sp>
          <p:nvSpPr>
            <p:cNvPr id="21" name="TextBox 20">
              <a:extLst>
                <a:ext uri="{FF2B5EF4-FFF2-40B4-BE49-F238E27FC236}">
                  <a16:creationId xmlns:a16="http://schemas.microsoft.com/office/drawing/2014/main" id="{E7F631A2-773F-3727-A426-0C6774A5EBF1}"/>
                </a:ext>
              </a:extLst>
            </p:cNvPr>
            <p:cNvSpPr txBox="1"/>
            <p:nvPr/>
          </p:nvSpPr>
          <p:spPr>
            <a:xfrm>
              <a:off x="5177654" y="5713748"/>
              <a:ext cx="738536" cy="369332"/>
            </a:xfrm>
            <a:prstGeom prst="rect">
              <a:avLst/>
            </a:prstGeom>
            <a:noFill/>
          </p:spPr>
          <p:txBody>
            <a:bodyPr wrap="none" rtlCol="0">
              <a:spAutoFit/>
            </a:bodyPr>
            <a:lstStyle/>
            <a:p>
              <a:r>
                <a:rPr lang="en-GB" dirty="0">
                  <a:solidFill>
                    <a:schemeClr val="bg1"/>
                  </a:solidFill>
                </a:rPr>
                <a:t>Hours</a:t>
              </a:r>
            </a:p>
          </p:txBody>
        </p:sp>
        <p:sp>
          <p:nvSpPr>
            <p:cNvPr id="22" name="TextBox 21">
              <a:extLst>
                <a:ext uri="{FF2B5EF4-FFF2-40B4-BE49-F238E27FC236}">
                  <a16:creationId xmlns:a16="http://schemas.microsoft.com/office/drawing/2014/main" id="{BC2F6FDA-C306-9897-CF29-ABD3CC4DA0C0}"/>
                </a:ext>
              </a:extLst>
            </p:cNvPr>
            <p:cNvSpPr txBox="1"/>
            <p:nvPr/>
          </p:nvSpPr>
          <p:spPr>
            <a:xfrm>
              <a:off x="6537418" y="3754252"/>
              <a:ext cx="625492" cy="369332"/>
            </a:xfrm>
            <a:prstGeom prst="rect">
              <a:avLst/>
            </a:prstGeom>
            <a:noFill/>
          </p:spPr>
          <p:txBody>
            <a:bodyPr wrap="none" rtlCol="0">
              <a:spAutoFit/>
            </a:bodyPr>
            <a:lstStyle/>
            <a:p>
              <a:r>
                <a:rPr lang="en-GB" dirty="0">
                  <a:solidFill>
                    <a:schemeClr val="bg1"/>
                  </a:solidFill>
                </a:rPr>
                <a:t>Days</a:t>
              </a:r>
            </a:p>
          </p:txBody>
        </p:sp>
        <p:sp>
          <p:nvSpPr>
            <p:cNvPr id="23" name="TextBox 22">
              <a:extLst>
                <a:ext uri="{FF2B5EF4-FFF2-40B4-BE49-F238E27FC236}">
                  <a16:creationId xmlns:a16="http://schemas.microsoft.com/office/drawing/2014/main" id="{19A7D30B-126B-AC46-0683-93671A453F6E}"/>
                </a:ext>
              </a:extLst>
            </p:cNvPr>
            <p:cNvSpPr txBox="1"/>
            <p:nvPr/>
          </p:nvSpPr>
          <p:spPr>
            <a:xfrm>
              <a:off x="3902229" y="3754252"/>
              <a:ext cx="804066" cy="369332"/>
            </a:xfrm>
            <a:prstGeom prst="rect">
              <a:avLst/>
            </a:prstGeom>
            <a:noFill/>
          </p:spPr>
          <p:txBody>
            <a:bodyPr wrap="none" rtlCol="0">
              <a:spAutoFit/>
            </a:bodyPr>
            <a:lstStyle/>
            <a:p>
              <a:r>
                <a:rPr lang="en-GB" dirty="0">
                  <a:solidFill>
                    <a:schemeClr val="bg1"/>
                  </a:solidFill>
                </a:rPr>
                <a:t>Weeks</a:t>
              </a:r>
            </a:p>
          </p:txBody>
        </p:sp>
      </p:grpSp>
      <p:pic>
        <p:nvPicPr>
          <p:cNvPr id="9" name="Picture 8">
            <a:extLst>
              <a:ext uri="{FF2B5EF4-FFF2-40B4-BE49-F238E27FC236}">
                <a16:creationId xmlns:a16="http://schemas.microsoft.com/office/drawing/2014/main" id="{EF55EDEF-157D-6C3E-42E2-1079F5DF579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34278" y="4170254"/>
            <a:ext cx="2138730" cy="1639557"/>
          </a:xfrm>
          <a:prstGeom prst="rect">
            <a:avLst/>
          </a:prstGeom>
        </p:spPr>
      </p:pic>
    </p:spTree>
    <p:extLst>
      <p:ext uri="{BB962C8B-B14F-4D97-AF65-F5344CB8AC3E}">
        <p14:creationId xmlns:p14="http://schemas.microsoft.com/office/powerpoint/2010/main" val="271717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4087990-9C76-4389-9048-96309F362C18}"/>
              </a:ext>
            </a:extLst>
          </p:cNvPr>
          <p:cNvSpPr>
            <a:spLocks noGrp="1"/>
          </p:cNvSpPr>
          <p:nvPr>
            <p:ph type="ftr" sz="quarter" idx="11"/>
          </p:nvPr>
        </p:nvSpPr>
        <p:spPr/>
        <p:txBody>
          <a:bodyPr/>
          <a:lstStyle/>
          <a:p>
            <a:r>
              <a:rPr lang="en-GB"/>
              <a:t>UK OFFICIAL</a:t>
            </a:r>
            <a:endParaRPr lang="en-GB" dirty="0"/>
          </a:p>
        </p:txBody>
      </p:sp>
      <p:sp>
        <p:nvSpPr>
          <p:cNvPr id="5" name="TextBox 4">
            <a:extLst>
              <a:ext uri="{FF2B5EF4-FFF2-40B4-BE49-F238E27FC236}">
                <a16:creationId xmlns:a16="http://schemas.microsoft.com/office/drawing/2014/main" id="{B6EA6114-27A5-47FE-A4EA-073602075A00}"/>
              </a:ext>
            </a:extLst>
          </p:cNvPr>
          <p:cNvSpPr txBox="1"/>
          <p:nvPr/>
        </p:nvSpPr>
        <p:spPr>
          <a:xfrm>
            <a:off x="1795763" y="398877"/>
            <a:ext cx="9703007" cy="523220"/>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Category Management &amp; Capability Portfolios</a:t>
            </a:r>
            <a:endParaRPr lang="en-GB" dirty="0">
              <a:solidFill>
                <a:schemeClr val="bg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2AA69D45-FF52-408F-B919-EB6D1F4185AD}"/>
              </a:ext>
            </a:extLst>
          </p:cNvPr>
          <p:cNvGrpSpPr/>
          <p:nvPr/>
        </p:nvGrpSpPr>
        <p:grpSpPr>
          <a:xfrm>
            <a:off x="1494968" y="1112199"/>
            <a:ext cx="9355295" cy="4811646"/>
            <a:chOff x="2409368" y="1102772"/>
            <a:chExt cx="9355295" cy="4811646"/>
          </a:xfrm>
        </p:grpSpPr>
        <p:sp>
          <p:nvSpPr>
            <p:cNvPr id="3" name="Half Frame 2">
              <a:extLst>
                <a:ext uri="{FF2B5EF4-FFF2-40B4-BE49-F238E27FC236}">
                  <a16:creationId xmlns:a16="http://schemas.microsoft.com/office/drawing/2014/main" id="{2BF4C9F1-7EBE-439A-8E6F-95DCF7D6B11C}"/>
                </a:ext>
              </a:extLst>
            </p:cNvPr>
            <p:cNvSpPr/>
            <p:nvPr/>
          </p:nvSpPr>
          <p:spPr>
            <a:xfrm rot="16200000">
              <a:off x="4681193" y="-1169053"/>
              <a:ext cx="4811646" cy="9355295"/>
            </a:xfrm>
            <a:prstGeom prst="halfFrame">
              <a:avLst>
                <a:gd name="adj1" fmla="val 11657"/>
                <a:gd name="adj2" fmla="val 14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412D6340-96F2-410C-9358-CAC447190768}"/>
                </a:ext>
              </a:extLst>
            </p:cNvPr>
            <p:cNvPicPr>
              <a:picLocks noChangeAspect="1"/>
            </p:cNvPicPr>
            <p:nvPr/>
          </p:nvPicPr>
          <p:blipFill>
            <a:blip r:embed="rId3"/>
            <a:stretch>
              <a:fillRect/>
            </a:stretch>
          </p:blipFill>
          <p:spPr>
            <a:xfrm>
              <a:off x="2488618" y="2451136"/>
              <a:ext cx="443091" cy="2326229"/>
            </a:xfrm>
            <a:prstGeom prst="rect">
              <a:avLst/>
            </a:prstGeom>
          </p:spPr>
        </p:pic>
        <p:pic>
          <p:nvPicPr>
            <p:cNvPr id="11" name="Picture 10">
              <a:extLst>
                <a:ext uri="{FF2B5EF4-FFF2-40B4-BE49-F238E27FC236}">
                  <a16:creationId xmlns:a16="http://schemas.microsoft.com/office/drawing/2014/main" id="{3D66A2E9-3D3E-493D-B3C9-5652F89E4321}"/>
                </a:ext>
              </a:extLst>
            </p:cNvPr>
            <p:cNvPicPr>
              <a:picLocks noChangeAspect="1"/>
            </p:cNvPicPr>
            <p:nvPr/>
          </p:nvPicPr>
          <p:blipFill>
            <a:blip r:embed="rId4"/>
            <a:stretch>
              <a:fillRect/>
            </a:stretch>
          </p:blipFill>
          <p:spPr>
            <a:xfrm>
              <a:off x="5605195" y="5330121"/>
              <a:ext cx="3520530" cy="523221"/>
            </a:xfrm>
            <a:prstGeom prst="rect">
              <a:avLst/>
            </a:prstGeom>
          </p:spPr>
        </p:pic>
      </p:grpSp>
      <p:sp>
        <p:nvSpPr>
          <p:cNvPr id="12" name="Rectangle 11">
            <a:extLst>
              <a:ext uri="{FF2B5EF4-FFF2-40B4-BE49-F238E27FC236}">
                <a16:creationId xmlns:a16="http://schemas.microsoft.com/office/drawing/2014/main" id="{BDDD8897-BC31-49A1-83F9-F66CFDB175CC}"/>
              </a:ext>
            </a:extLst>
          </p:cNvPr>
          <p:cNvSpPr/>
          <p:nvPr/>
        </p:nvSpPr>
        <p:spPr>
          <a:xfrm>
            <a:off x="2356324" y="1260067"/>
            <a:ext cx="7883052" cy="4010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#1 Incubate     	  #2 Iterate	            #3 Scale</a:t>
            </a:r>
          </a:p>
        </p:txBody>
      </p:sp>
      <p:sp>
        <p:nvSpPr>
          <p:cNvPr id="13" name="Rectangle 12">
            <a:extLst>
              <a:ext uri="{FF2B5EF4-FFF2-40B4-BE49-F238E27FC236}">
                <a16:creationId xmlns:a16="http://schemas.microsoft.com/office/drawing/2014/main" id="{F60CAF51-9BBC-43D6-9C1F-4C12F2A2015E}"/>
              </a:ext>
            </a:extLst>
          </p:cNvPr>
          <p:cNvSpPr/>
          <p:nvPr/>
        </p:nvSpPr>
        <p:spPr>
          <a:xfrm>
            <a:off x="2461097" y="4394597"/>
            <a:ext cx="7711125" cy="72398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dirty="0"/>
              <a:t>Indicative only</a:t>
            </a:r>
          </a:p>
          <a:p>
            <a:r>
              <a:rPr lang="en-GB" sz="2400" dirty="0"/>
              <a:t>TRL 1 – 5		   TRL 6-7		       TRL 8-9</a:t>
            </a:r>
          </a:p>
        </p:txBody>
      </p:sp>
      <p:sp>
        <p:nvSpPr>
          <p:cNvPr id="14" name="Arrow: Right 13">
            <a:extLst>
              <a:ext uri="{FF2B5EF4-FFF2-40B4-BE49-F238E27FC236}">
                <a16:creationId xmlns:a16="http://schemas.microsoft.com/office/drawing/2014/main" id="{F2DBC4C9-F16D-48F2-90DD-1590450869AD}"/>
              </a:ext>
            </a:extLst>
          </p:cNvPr>
          <p:cNvSpPr/>
          <p:nvPr/>
        </p:nvSpPr>
        <p:spPr>
          <a:xfrm rot="20904198">
            <a:off x="2475464" y="3540103"/>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C95888C5-EFE0-4D21-8455-DB29EB49259E}"/>
              </a:ext>
            </a:extLst>
          </p:cNvPr>
          <p:cNvSpPr/>
          <p:nvPr/>
        </p:nvSpPr>
        <p:spPr>
          <a:xfrm rot="20904198">
            <a:off x="5045838" y="2990856"/>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5B362DFD-07A2-48C8-B547-CD1E90BB8DAD}"/>
              </a:ext>
            </a:extLst>
          </p:cNvPr>
          <p:cNvSpPr/>
          <p:nvPr/>
        </p:nvSpPr>
        <p:spPr>
          <a:xfrm rot="20904198">
            <a:off x="7616213" y="2425879"/>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649A3FCC-F57D-494C-BE4A-19D2CDE358D1}"/>
              </a:ext>
            </a:extLst>
          </p:cNvPr>
          <p:cNvGrpSpPr/>
          <p:nvPr/>
        </p:nvGrpSpPr>
        <p:grpSpPr>
          <a:xfrm>
            <a:off x="5700410" y="1966065"/>
            <a:ext cx="944409" cy="2347254"/>
            <a:chOff x="6614810" y="1956638"/>
            <a:chExt cx="944409" cy="2347254"/>
          </a:xfrm>
        </p:grpSpPr>
        <p:pic>
          <p:nvPicPr>
            <p:cNvPr id="18" name="Picture 17">
              <a:extLst>
                <a:ext uri="{FF2B5EF4-FFF2-40B4-BE49-F238E27FC236}">
                  <a16:creationId xmlns:a16="http://schemas.microsoft.com/office/drawing/2014/main" id="{2091D4CF-81A5-43E4-8499-C14BC4F0AC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812" y="1956638"/>
              <a:ext cx="944407" cy="723985"/>
            </a:xfrm>
            <a:prstGeom prst="rect">
              <a:avLst/>
            </a:prstGeom>
          </p:spPr>
        </p:pic>
        <p:pic>
          <p:nvPicPr>
            <p:cNvPr id="19" name="Picture 18">
              <a:extLst>
                <a:ext uri="{FF2B5EF4-FFF2-40B4-BE49-F238E27FC236}">
                  <a16:creationId xmlns:a16="http://schemas.microsoft.com/office/drawing/2014/main" id="{BE52C332-4273-4B16-8115-91BA67374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811" y="2766410"/>
              <a:ext cx="944407" cy="723985"/>
            </a:xfrm>
            <a:prstGeom prst="rect">
              <a:avLst/>
            </a:prstGeom>
          </p:spPr>
        </p:pic>
        <p:pic>
          <p:nvPicPr>
            <p:cNvPr id="20" name="Picture 19">
              <a:extLst>
                <a:ext uri="{FF2B5EF4-FFF2-40B4-BE49-F238E27FC236}">
                  <a16:creationId xmlns:a16="http://schemas.microsoft.com/office/drawing/2014/main" id="{B5931453-AC6F-401E-969F-E64D57D4F9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810" y="3579907"/>
              <a:ext cx="944407" cy="723985"/>
            </a:xfrm>
            <a:prstGeom prst="rect">
              <a:avLst/>
            </a:prstGeom>
          </p:spPr>
        </p:pic>
      </p:grpSp>
      <p:sp>
        <p:nvSpPr>
          <p:cNvPr id="21" name="Rectangle 20">
            <a:extLst>
              <a:ext uri="{FF2B5EF4-FFF2-40B4-BE49-F238E27FC236}">
                <a16:creationId xmlns:a16="http://schemas.microsoft.com/office/drawing/2014/main" id="{181490CD-9FBA-4796-BF99-481CC9E75244}"/>
              </a:ext>
            </a:extLst>
          </p:cNvPr>
          <p:cNvSpPr/>
          <p:nvPr/>
        </p:nvSpPr>
        <p:spPr>
          <a:xfrm>
            <a:off x="4353429" y="2860257"/>
            <a:ext cx="1006001" cy="4010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MVP</a:t>
            </a:r>
          </a:p>
        </p:txBody>
      </p:sp>
      <p:grpSp>
        <p:nvGrpSpPr>
          <p:cNvPr id="6" name="Group 5">
            <a:extLst>
              <a:ext uri="{FF2B5EF4-FFF2-40B4-BE49-F238E27FC236}">
                <a16:creationId xmlns:a16="http://schemas.microsoft.com/office/drawing/2014/main" id="{5ABC25E3-61EE-EEFC-076A-84123F5D5F7C}"/>
              </a:ext>
            </a:extLst>
          </p:cNvPr>
          <p:cNvGrpSpPr/>
          <p:nvPr/>
        </p:nvGrpSpPr>
        <p:grpSpPr>
          <a:xfrm>
            <a:off x="8124105" y="1808966"/>
            <a:ext cx="2181875" cy="2034501"/>
            <a:chOff x="8124105" y="1808966"/>
            <a:chExt cx="2181875" cy="2034501"/>
          </a:xfrm>
        </p:grpSpPr>
        <p:sp>
          <p:nvSpPr>
            <p:cNvPr id="22" name="Rectangle 21">
              <a:extLst>
                <a:ext uri="{FF2B5EF4-FFF2-40B4-BE49-F238E27FC236}">
                  <a16:creationId xmlns:a16="http://schemas.microsoft.com/office/drawing/2014/main" id="{9332E2A9-E324-429C-B40C-EF2080313E1E}"/>
                </a:ext>
              </a:extLst>
            </p:cNvPr>
            <p:cNvSpPr/>
            <p:nvPr/>
          </p:nvSpPr>
          <p:spPr>
            <a:xfrm>
              <a:off x="8124105" y="2939697"/>
              <a:ext cx="2181875" cy="90377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Programme</a:t>
              </a:r>
            </a:p>
            <a:p>
              <a:r>
                <a:rPr lang="en-GB" sz="3200" dirty="0"/>
                <a:t>of Record</a:t>
              </a:r>
            </a:p>
          </p:txBody>
        </p:sp>
        <p:pic>
          <p:nvPicPr>
            <p:cNvPr id="4" name="Picture 3">
              <a:extLst>
                <a:ext uri="{FF2B5EF4-FFF2-40B4-BE49-F238E27FC236}">
                  <a16:creationId xmlns:a16="http://schemas.microsoft.com/office/drawing/2014/main" id="{C7D94BC9-2E48-8781-D052-88000166E3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4830" y="1808966"/>
              <a:ext cx="944407" cy="723985"/>
            </a:xfrm>
            <a:prstGeom prst="rect">
              <a:avLst/>
            </a:prstGeom>
          </p:spPr>
        </p:pic>
      </p:grpSp>
    </p:spTree>
    <p:extLst>
      <p:ext uri="{BB962C8B-B14F-4D97-AF65-F5344CB8AC3E}">
        <p14:creationId xmlns:p14="http://schemas.microsoft.com/office/powerpoint/2010/main" val="49568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80">
                                          <p:stCondLst>
                                            <p:cond delay="0"/>
                                          </p:stCondLst>
                                        </p:cTn>
                                        <p:tgtEl>
                                          <p:spTgt spid="14"/>
                                        </p:tgtEl>
                                      </p:cBhvr>
                                    </p:animEffect>
                                    <p:anim calcmode="lin" valueType="num">
                                      <p:cBhvr>
                                        <p:cTn id="1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1" dur="26">
                                          <p:stCondLst>
                                            <p:cond delay="650"/>
                                          </p:stCondLst>
                                        </p:cTn>
                                        <p:tgtEl>
                                          <p:spTgt spid="14"/>
                                        </p:tgtEl>
                                      </p:cBhvr>
                                      <p:to x="100000" y="60000"/>
                                    </p:animScale>
                                    <p:animScale>
                                      <p:cBhvr>
                                        <p:cTn id="22" dur="166" decel="50000">
                                          <p:stCondLst>
                                            <p:cond delay="676"/>
                                          </p:stCondLst>
                                        </p:cTn>
                                        <p:tgtEl>
                                          <p:spTgt spid="14"/>
                                        </p:tgtEl>
                                      </p:cBhvr>
                                      <p:to x="100000" y="100000"/>
                                    </p:animScale>
                                    <p:animScale>
                                      <p:cBhvr>
                                        <p:cTn id="23" dur="26">
                                          <p:stCondLst>
                                            <p:cond delay="1312"/>
                                          </p:stCondLst>
                                        </p:cTn>
                                        <p:tgtEl>
                                          <p:spTgt spid="14"/>
                                        </p:tgtEl>
                                      </p:cBhvr>
                                      <p:to x="100000" y="80000"/>
                                    </p:animScale>
                                    <p:animScale>
                                      <p:cBhvr>
                                        <p:cTn id="24" dur="166" decel="50000">
                                          <p:stCondLst>
                                            <p:cond delay="1338"/>
                                          </p:stCondLst>
                                        </p:cTn>
                                        <p:tgtEl>
                                          <p:spTgt spid="14"/>
                                        </p:tgtEl>
                                      </p:cBhvr>
                                      <p:to x="100000" y="100000"/>
                                    </p:animScale>
                                    <p:animScale>
                                      <p:cBhvr>
                                        <p:cTn id="25" dur="26">
                                          <p:stCondLst>
                                            <p:cond delay="1642"/>
                                          </p:stCondLst>
                                        </p:cTn>
                                        <p:tgtEl>
                                          <p:spTgt spid="14"/>
                                        </p:tgtEl>
                                      </p:cBhvr>
                                      <p:to x="100000" y="90000"/>
                                    </p:animScale>
                                    <p:animScale>
                                      <p:cBhvr>
                                        <p:cTn id="26" dur="166" decel="50000">
                                          <p:stCondLst>
                                            <p:cond delay="1668"/>
                                          </p:stCondLst>
                                        </p:cTn>
                                        <p:tgtEl>
                                          <p:spTgt spid="14"/>
                                        </p:tgtEl>
                                      </p:cBhvr>
                                      <p:to x="100000" y="100000"/>
                                    </p:animScale>
                                    <p:animScale>
                                      <p:cBhvr>
                                        <p:cTn id="27" dur="26">
                                          <p:stCondLst>
                                            <p:cond delay="1808"/>
                                          </p:stCondLst>
                                        </p:cTn>
                                        <p:tgtEl>
                                          <p:spTgt spid="14"/>
                                        </p:tgtEl>
                                      </p:cBhvr>
                                      <p:to x="100000" y="95000"/>
                                    </p:animScale>
                                    <p:animScale>
                                      <p:cBhvr>
                                        <p:cTn id="28" dur="166" decel="50000">
                                          <p:stCondLst>
                                            <p:cond delay="1834"/>
                                          </p:stCondLst>
                                        </p:cTn>
                                        <p:tgtEl>
                                          <p:spTgt spid="1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80">
                                          <p:stCondLst>
                                            <p:cond delay="0"/>
                                          </p:stCondLst>
                                        </p:cTn>
                                        <p:tgtEl>
                                          <p:spTgt spid="15"/>
                                        </p:tgtEl>
                                      </p:cBhvr>
                                    </p:animEffect>
                                    <p:anim calcmode="lin" valueType="num">
                                      <p:cBhvr>
                                        <p:cTn id="3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9" dur="26">
                                          <p:stCondLst>
                                            <p:cond delay="650"/>
                                          </p:stCondLst>
                                        </p:cTn>
                                        <p:tgtEl>
                                          <p:spTgt spid="15"/>
                                        </p:tgtEl>
                                      </p:cBhvr>
                                      <p:to x="100000" y="60000"/>
                                    </p:animScale>
                                    <p:animScale>
                                      <p:cBhvr>
                                        <p:cTn id="40" dur="166" decel="50000">
                                          <p:stCondLst>
                                            <p:cond delay="676"/>
                                          </p:stCondLst>
                                        </p:cTn>
                                        <p:tgtEl>
                                          <p:spTgt spid="15"/>
                                        </p:tgtEl>
                                      </p:cBhvr>
                                      <p:to x="100000" y="100000"/>
                                    </p:animScale>
                                    <p:animScale>
                                      <p:cBhvr>
                                        <p:cTn id="41" dur="26">
                                          <p:stCondLst>
                                            <p:cond delay="1312"/>
                                          </p:stCondLst>
                                        </p:cTn>
                                        <p:tgtEl>
                                          <p:spTgt spid="15"/>
                                        </p:tgtEl>
                                      </p:cBhvr>
                                      <p:to x="100000" y="80000"/>
                                    </p:animScale>
                                    <p:animScale>
                                      <p:cBhvr>
                                        <p:cTn id="42" dur="166" decel="50000">
                                          <p:stCondLst>
                                            <p:cond delay="1338"/>
                                          </p:stCondLst>
                                        </p:cTn>
                                        <p:tgtEl>
                                          <p:spTgt spid="15"/>
                                        </p:tgtEl>
                                      </p:cBhvr>
                                      <p:to x="100000" y="100000"/>
                                    </p:animScale>
                                    <p:animScale>
                                      <p:cBhvr>
                                        <p:cTn id="43" dur="26">
                                          <p:stCondLst>
                                            <p:cond delay="1642"/>
                                          </p:stCondLst>
                                        </p:cTn>
                                        <p:tgtEl>
                                          <p:spTgt spid="15"/>
                                        </p:tgtEl>
                                      </p:cBhvr>
                                      <p:to x="100000" y="90000"/>
                                    </p:animScale>
                                    <p:animScale>
                                      <p:cBhvr>
                                        <p:cTn id="44" dur="166" decel="50000">
                                          <p:stCondLst>
                                            <p:cond delay="1668"/>
                                          </p:stCondLst>
                                        </p:cTn>
                                        <p:tgtEl>
                                          <p:spTgt spid="15"/>
                                        </p:tgtEl>
                                      </p:cBhvr>
                                      <p:to x="100000" y="100000"/>
                                    </p:animScale>
                                    <p:animScale>
                                      <p:cBhvr>
                                        <p:cTn id="45" dur="26">
                                          <p:stCondLst>
                                            <p:cond delay="1808"/>
                                          </p:stCondLst>
                                        </p:cTn>
                                        <p:tgtEl>
                                          <p:spTgt spid="15"/>
                                        </p:tgtEl>
                                      </p:cBhvr>
                                      <p:to x="100000" y="95000"/>
                                    </p:animScale>
                                    <p:animScale>
                                      <p:cBhvr>
                                        <p:cTn id="46" dur="166" decel="50000">
                                          <p:stCondLst>
                                            <p:cond delay="1834"/>
                                          </p:stCondLst>
                                        </p:cTn>
                                        <p:tgtEl>
                                          <p:spTgt spid="15"/>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80">
                                          <p:stCondLst>
                                            <p:cond delay="0"/>
                                          </p:stCondLst>
                                        </p:cTn>
                                        <p:tgtEl>
                                          <p:spTgt spid="16"/>
                                        </p:tgtEl>
                                      </p:cBhvr>
                                    </p:animEffect>
                                    <p:anim calcmode="lin" valueType="num">
                                      <p:cBhvr>
                                        <p:cTn id="5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7" dur="26">
                                          <p:stCondLst>
                                            <p:cond delay="650"/>
                                          </p:stCondLst>
                                        </p:cTn>
                                        <p:tgtEl>
                                          <p:spTgt spid="16"/>
                                        </p:tgtEl>
                                      </p:cBhvr>
                                      <p:to x="100000" y="60000"/>
                                    </p:animScale>
                                    <p:animScale>
                                      <p:cBhvr>
                                        <p:cTn id="58" dur="166" decel="50000">
                                          <p:stCondLst>
                                            <p:cond delay="676"/>
                                          </p:stCondLst>
                                        </p:cTn>
                                        <p:tgtEl>
                                          <p:spTgt spid="16"/>
                                        </p:tgtEl>
                                      </p:cBhvr>
                                      <p:to x="100000" y="100000"/>
                                    </p:animScale>
                                    <p:animScale>
                                      <p:cBhvr>
                                        <p:cTn id="59" dur="26">
                                          <p:stCondLst>
                                            <p:cond delay="1312"/>
                                          </p:stCondLst>
                                        </p:cTn>
                                        <p:tgtEl>
                                          <p:spTgt spid="16"/>
                                        </p:tgtEl>
                                      </p:cBhvr>
                                      <p:to x="100000" y="80000"/>
                                    </p:animScale>
                                    <p:animScale>
                                      <p:cBhvr>
                                        <p:cTn id="60" dur="166" decel="50000">
                                          <p:stCondLst>
                                            <p:cond delay="1338"/>
                                          </p:stCondLst>
                                        </p:cTn>
                                        <p:tgtEl>
                                          <p:spTgt spid="16"/>
                                        </p:tgtEl>
                                      </p:cBhvr>
                                      <p:to x="100000" y="100000"/>
                                    </p:animScale>
                                    <p:animScale>
                                      <p:cBhvr>
                                        <p:cTn id="61" dur="26">
                                          <p:stCondLst>
                                            <p:cond delay="1642"/>
                                          </p:stCondLst>
                                        </p:cTn>
                                        <p:tgtEl>
                                          <p:spTgt spid="16"/>
                                        </p:tgtEl>
                                      </p:cBhvr>
                                      <p:to x="100000" y="90000"/>
                                    </p:animScale>
                                    <p:animScale>
                                      <p:cBhvr>
                                        <p:cTn id="62" dur="166" decel="50000">
                                          <p:stCondLst>
                                            <p:cond delay="1668"/>
                                          </p:stCondLst>
                                        </p:cTn>
                                        <p:tgtEl>
                                          <p:spTgt spid="16"/>
                                        </p:tgtEl>
                                      </p:cBhvr>
                                      <p:to x="100000" y="100000"/>
                                    </p:animScale>
                                    <p:animScale>
                                      <p:cBhvr>
                                        <p:cTn id="63" dur="26">
                                          <p:stCondLst>
                                            <p:cond delay="1808"/>
                                          </p:stCondLst>
                                        </p:cTn>
                                        <p:tgtEl>
                                          <p:spTgt spid="16"/>
                                        </p:tgtEl>
                                      </p:cBhvr>
                                      <p:to x="100000" y="95000"/>
                                    </p:animScale>
                                    <p:animScale>
                                      <p:cBhvr>
                                        <p:cTn id="64" dur="166" decel="50000">
                                          <p:stCondLst>
                                            <p:cond delay="1834"/>
                                          </p:stCondLst>
                                        </p:cTn>
                                        <p:tgtEl>
                                          <p:spTgt spid="16"/>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461AF2-5BE0-4A9F-BF82-7410FD6341E6}"/>
              </a:ext>
            </a:extLst>
          </p:cNvPr>
          <p:cNvSpPr>
            <a:spLocks noGrp="1"/>
          </p:cNvSpPr>
          <p:nvPr>
            <p:ph type="ftr" sz="quarter" idx="11"/>
          </p:nvPr>
        </p:nvSpPr>
        <p:spPr/>
        <p:txBody>
          <a:bodyPr/>
          <a:lstStyle/>
          <a:p>
            <a:r>
              <a:rPr lang="en-GB"/>
              <a:t>UK OFFICIAL</a:t>
            </a:r>
            <a:endParaRPr lang="en-GB" dirty="0"/>
          </a:p>
        </p:txBody>
      </p:sp>
      <p:sp>
        <p:nvSpPr>
          <p:cNvPr id="7" name="Rectangle 6">
            <a:extLst>
              <a:ext uri="{FF2B5EF4-FFF2-40B4-BE49-F238E27FC236}">
                <a16:creationId xmlns:a16="http://schemas.microsoft.com/office/drawing/2014/main" id="{7DEAB7B0-6FFC-4DDE-B511-16E028C7DA21}"/>
              </a:ext>
            </a:extLst>
          </p:cNvPr>
          <p:cNvSpPr/>
          <p:nvPr/>
        </p:nvSpPr>
        <p:spPr>
          <a:xfrm>
            <a:off x="534530" y="1226606"/>
            <a:ext cx="10720031" cy="632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FLC Customer (Users)</a:t>
            </a:r>
          </a:p>
        </p:txBody>
      </p:sp>
      <p:sp>
        <p:nvSpPr>
          <p:cNvPr id="8" name="Rectangle 7">
            <a:extLst>
              <a:ext uri="{FF2B5EF4-FFF2-40B4-BE49-F238E27FC236}">
                <a16:creationId xmlns:a16="http://schemas.microsoft.com/office/drawing/2014/main" id="{4ED87A21-AE50-40B8-AADD-CA0382904237}"/>
              </a:ext>
            </a:extLst>
          </p:cNvPr>
          <p:cNvSpPr/>
          <p:nvPr/>
        </p:nvSpPr>
        <p:spPr>
          <a:xfrm>
            <a:off x="534530" y="2714517"/>
            <a:ext cx="953243" cy="1501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SRO</a:t>
            </a:r>
          </a:p>
        </p:txBody>
      </p:sp>
      <p:sp>
        <p:nvSpPr>
          <p:cNvPr id="22" name="Arrow: Up-Down 21">
            <a:extLst>
              <a:ext uri="{FF2B5EF4-FFF2-40B4-BE49-F238E27FC236}">
                <a16:creationId xmlns:a16="http://schemas.microsoft.com/office/drawing/2014/main" id="{B3F8CA79-AF1B-4873-BA37-BA927AB6EAA1}"/>
              </a:ext>
            </a:extLst>
          </p:cNvPr>
          <p:cNvSpPr/>
          <p:nvPr/>
        </p:nvSpPr>
        <p:spPr>
          <a:xfrm>
            <a:off x="682094" y="1825347"/>
            <a:ext cx="697179" cy="861060"/>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grpSp>
        <p:nvGrpSpPr>
          <p:cNvPr id="5" name="Group 4">
            <a:extLst>
              <a:ext uri="{FF2B5EF4-FFF2-40B4-BE49-F238E27FC236}">
                <a16:creationId xmlns:a16="http://schemas.microsoft.com/office/drawing/2014/main" id="{19A64618-AE83-B9CF-5F5D-78014E82CBC1}"/>
              </a:ext>
            </a:extLst>
          </p:cNvPr>
          <p:cNvGrpSpPr/>
          <p:nvPr/>
        </p:nvGrpSpPr>
        <p:grpSpPr>
          <a:xfrm>
            <a:off x="1242556" y="1825347"/>
            <a:ext cx="4709194" cy="1993523"/>
            <a:chOff x="1242556" y="1825347"/>
            <a:chExt cx="4709194" cy="1993523"/>
          </a:xfrm>
        </p:grpSpPr>
        <p:sp>
          <p:nvSpPr>
            <p:cNvPr id="9" name="Rectangle 8">
              <a:extLst>
                <a:ext uri="{FF2B5EF4-FFF2-40B4-BE49-F238E27FC236}">
                  <a16:creationId xmlns:a16="http://schemas.microsoft.com/office/drawing/2014/main" id="{01B4EDE2-BFFF-443D-9D07-CC94F3D7CF95}"/>
                </a:ext>
              </a:extLst>
            </p:cNvPr>
            <p:cNvSpPr/>
            <p:nvPr/>
          </p:nvSpPr>
          <p:spPr>
            <a:xfrm>
              <a:off x="1933473" y="2714517"/>
              <a:ext cx="4018277" cy="787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Customer Experts</a:t>
              </a:r>
            </a:p>
            <a:p>
              <a:pPr algn="ctr"/>
              <a:r>
                <a:rPr lang="en-GB" i="1" dirty="0"/>
                <a:t>(Intelligent Customer &amp; Experimentation)</a:t>
              </a:r>
              <a:endParaRPr lang="en-GB" sz="3200" i="1" dirty="0"/>
            </a:p>
          </p:txBody>
        </p:sp>
        <p:sp>
          <p:nvSpPr>
            <p:cNvPr id="21" name="Arrow: Left-Right 20">
              <a:extLst>
                <a:ext uri="{FF2B5EF4-FFF2-40B4-BE49-F238E27FC236}">
                  <a16:creationId xmlns:a16="http://schemas.microsoft.com/office/drawing/2014/main" id="{F2F12F1D-405A-430B-845F-4C32B196B0C0}"/>
                </a:ext>
              </a:extLst>
            </p:cNvPr>
            <p:cNvSpPr/>
            <p:nvPr/>
          </p:nvSpPr>
          <p:spPr>
            <a:xfrm>
              <a:off x="1242556" y="3186043"/>
              <a:ext cx="866836" cy="632827"/>
            </a:xfrm>
            <a:prstGeom prst="lef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4" name="Arrow: Up-Down 23">
              <a:extLst>
                <a:ext uri="{FF2B5EF4-FFF2-40B4-BE49-F238E27FC236}">
                  <a16:creationId xmlns:a16="http://schemas.microsoft.com/office/drawing/2014/main" id="{E3D8A950-F506-4F1E-851C-6D87C3B864DD}"/>
                </a:ext>
              </a:extLst>
            </p:cNvPr>
            <p:cNvSpPr/>
            <p:nvPr/>
          </p:nvSpPr>
          <p:spPr>
            <a:xfrm>
              <a:off x="3171053" y="1825347"/>
              <a:ext cx="697179" cy="861060"/>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grpSp>
      <p:grpSp>
        <p:nvGrpSpPr>
          <p:cNvPr id="13" name="Group 12">
            <a:extLst>
              <a:ext uri="{FF2B5EF4-FFF2-40B4-BE49-F238E27FC236}">
                <a16:creationId xmlns:a16="http://schemas.microsoft.com/office/drawing/2014/main" id="{6EE226CD-CD6E-3FFA-1E0B-9E5294EEC013}"/>
              </a:ext>
            </a:extLst>
          </p:cNvPr>
          <p:cNvGrpSpPr/>
          <p:nvPr/>
        </p:nvGrpSpPr>
        <p:grpSpPr>
          <a:xfrm>
            <a:off x="6905769" y="1825347"/>
            <a:ext cx="4706152" cy="4239679"/>
            <a:chOff x="6905769" y="1825347"/>
            <a:chExt cx="4706152" cy="4239679"/>
          </a:xfrm>
        </p:grpSpPr>
        <p:pic>
          <p:nvPicPr>
            <p:cNvPr id="3" name="Picture 2">
              <a:extLst>
                <a:ext uri="{FF2B5EF4-FFF2-40B4-BE49-F238E27FC236}">
                  <a16:creationId xmlns:a16="http://schemas.microsoft.com/office/drawing/2014/main" id="{74953D48-EF6C-4B4D-9641-A5E8F34689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4851" y="4536083"/>
              <a:ext cx="1994438" cy="1528943"/>
            </a:xfrm>
            <a:prstGeom prst="rect">
              <a:avLst/>
            </a:prstGeom>
          </p:spPr>
        </p:pic>
        <p:grpSp>
          <p:nvGrpSpPr>
            <p:cNvPr id="4" name="Group 3">
              <a:extLst>
                <a:ext uri="{FF2B5EF4-FFF2-40B4-BE49-F238E27FC236}">
                  <a16:creationId xmlns:a16="http://schemas.microsoft.com/office/drawing/2014/main" id="{F8296797-6E31-BEB4-85EA-030007653D7E}"/>
                </a:ext>
              </a:extLst>
            </p:cNvPr>
            <p:cNvGrpSpPr/>
            <p:nvPr/>
          </p:nvGrpSpPr>
          <p:grpSpPr>
            <a:xfrm>
              <a:off x="6905769" y="2707459"/>
              <a:ext cx="4706152" cy="1739376"/>
              <a:chOff x="6905769" y="2707459"/>
              <a:chExt cx="4706152" cy="1739376"/>
            </a:xfrm>
          </p:grpSpPr>
          <p:sp>
            <p:nvSpPr>
              <p:cNvPr id="10" name="Rectangle 9">
                <a:extLst>
                  <a:ext uri="{FF2B5EF4-FFF2-40B4-BE49-F238E27FC236}">
                    <a16:creationId xmlns:a16="http://schemas.microsoft.com/office/drawing/2014/main" id="{6A4C78B6-746F-4F15-830E-D2FBAF8D4B3F}"/>
                  </a:ext>
                </a:extLst>
              </p:cNvPr>
              <p:cNvSpPr/>
              <p:nvPr/>
            </p:nvSpPr>
            <p:spPr>
              <a:xfrm>
                <a:off x="6905769" y="2707459"/>
                <a:ext cx="4706152" cy="106444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Mission Partner IDIQ </a:t>
                </a:r>
              </a:p>
              <a:p>
                <a:pPr algn="ctr"/>
                <a:r>
                  <a:rPr lang="en-GB" dirty="0"/>
                  <a:t>(4FTE HQ + Projects…20-60FTEs, + Equip purchases ££?)</a:t>
                </a:r>
                <a:endParaRPr lang="en-GB" sz="2800" dirty="0"/>
              </a:p>
            </p:txBody>
          </p:sp>
          <p:sp>
            <p:nvSpPr>
              <p:cNvPr id="11" name="Rectangle 10">
                <a:extLst>
                  <a:ext uri="{FF2B5EF4-FFF2-40B4-BE49-F238E27FC236}">
                    <a16:creationId xmlns:a16="http://schemas.microsoft.com/office/drawing/2014/main" id="{5ADB835A-9DA3-45CD-BBD2-065DC5A4CC6C}"/>
                  </a:ext>
                </a:extLst>
              </p:cNvPr>
              <p:cNvSpPr/>
              <p:nvPr/>
            </p:nvSpPr>
            <p:spPr>
              <a:xfrm>
                <a:off x="6905769" y="3814008"/>
                <a:ext cx="783914" cy="63282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P1</a:t>
                </a:r>
              </a:p>
            </p:txBody>
          </p:sp>
          <p:sp>
            <p:nvSpPr>
              <p:cNvPr id="12" name="Rectangle 11">
                <a:extLst>
                  <a:ext uri="{FF2B5EF4-FFF2-40B4-BE49-F238E27FC236}">
                    <a16:creationId xmlns:a16="http://schemas.microsoft.com/office/drawing/2014/main" id="{D6A9209C-7D5A-4D50-B111-55A79879F128}"/>
                  </a:ext>
                </a:extLst>
              </p:cNvPr>
              <p:cNvSpPr/>
              <p:nvPr/>
            </p:nvSpPr>
            <p:spPr>
              <a:xfrm>
                <a:off x="7515714" y="3813448"/>
                <a:ext cx="783914" cy="63282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P2</a:t>
                </a:r>
              </a:p>
            </p:txBody>
          </p:sp>
          <p:sp>
            <p:nvSpPr>
              <p:cNvPr id="14" name="Rectangle 13">
                <a:extLst>
                  <a:ext uri="{FF2B5EF4-FFF2-40B4-BE49-F238E27FC236}">
                    <a16:creationId xmlns:a16="http://schemas.microsoft.com/office/drawing/2014/main" id="{D2E980BC-9AA0-4FFD-B514-83ABF51D6BB3}"/>
                  </a:ext>
                </a:extLst>
              </p:cNvPr>
              <p:cNvSpPr/>
              <p:nvPr/>
            </p:nvSpPr>
            <p:spPr>
              <a:xfrm>
                <a:off x="8124623" y="3814008"/>
                <a:ext cx="783914" cy="63282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P3</a:t>
                </a:r>
              </a:p>
            </p:txBody>
          </p:sp>
          <p:sp>
            <p:nvSpPr>
              <p:cNvPr id="15" name="Rectangle 14">
                <a:extLst>
                  <a:ext uri="{FF2B5EF4-FFF2-40B4-BE49-F238E27FC236}">
                    <a16:creationId xmlns:a16="http://schemas.microsoft.com/office/drawing/2014/main" id="{D33EC558-CCAA-4CDA-9D7E-0BE93B33806F}"/>
                  </a:ext>
                </a:extLst>
              </p:cNvPr>
              <p:cNvSpPr/>
              <p:nvPr/>
            </p:nvSpPr>
            <p:spPr>
              <a:xfrm>
                <a:off x="8734568" y="3813448"/>
                <a:ext cx="783914" cy="63282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P4</a:t>
                </a:r>
              </a:p>
            </p:txBody>
          </p:sp>
          <p:sp>
            <p:nvSpPr>
              <p:cNvPr id="16" name="Rectangle 15">
                <a:extLst>
                  <a:ext uri="{FF2B5EF4-FFF2-40B4-BE49-F238E27FC236}">
                    <a16:creationId xmlns:a16="http://schemas.microsoft.com/office/drawing/2014/main" id="{D110E743-C7EB-4F90-9862-6AF3582DF055}"/>
                  </a:ext>
                </a:extLst>
              </p:cNvPr>
              <p:cNvSpPr/>
              <p:nvPr/>
            </p:nvSpPr>
            <p:spPr>
              <a:xfrm>
                <a:off x="9342441" y="3812842"/>
                <a:ext cx="783914" cy="63282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P5</a:t>
                </a:r>
              </a:p>
            </p:txBody>
          </p:sp>
          <p:sp>
            <p:nvSpPr>
              <p:cNvPr id="17" name="Rectangle 16">
                <a:extLst>
                  <a:ext uri="{FF2B5EF4-FFF2-40B4-BE49-F238E27FC236}">
                    <a16:creationId xmlns:a16="http://schemas.microsoft.com/office/drawing/2014/main" id="{26E85580-FD2D-4891-93CA-A8D6BEC2FCF8}"/>
                  </a:ext>
                </a:extLst>
              </p:cNvPr>
              <p:cNvSpPr/>
              <p:nvPr/>
            </p:nvSpPr>
            <p:spPr>
              <a:xfrm>
                <a:off x="9952385" y="3812282"/>
                <a:ext cx="1659535" cy="63282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 +</a:t>
                </a:r>
              </a:p>
            </p:txBody>
          </p:sp>
        </p:grpSp>
        <p:sp>
          <p:nvSpPr>
            <p:cNvPr id="25" name="Arrow: Up-Down 24">
              <a:extLst>
                <a:ext uri="{FF2B5EF4-FFF2-40B4-BE49-F238E27FC236}">
                  <a16:creationId xmlns:a16="http://schemas.microsoft.com/office/drawing/2014/main" id="{00F16A81-7204-4F68-A046-5F8E0142FF90}"/>
                </a:ext>
              </a:extLst>
            </p:cNvPr>
            <p:cNvSpPr/>
            <p:nvPr/>
          </p:nvSpPr>
          <p:spPr>
            <a:xfrm>
              <a:off x="8923783" y="1825347"/>
              <a:ext cx="697179" cy="861060"/>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grpSp>
      <p:grpSp>
        <p:nvGrpSpPr>
          <p:cNvPr id="6" name="Group 5">
            <a:extLst>
              <a:ext uri="{FF2B5EF4-FFF2-40B4-BE49-F238E27FC236}">
                <a16:creationId xmlns:a16="http://schemas.microsoft.com/office/drawing/2014/main" id="{F89C8531-F4D4-F0AB-0FF2-0E7678483C2D}"/>
              </a:ext>
            </a:extLst>
          </p:cNvPr>
          <p:cNvGrpSpPr/>
          <p:nvPr/>
        </p:nvGrpSpPr>
        <p:grpSpPr>
          <a:xfrm>
            <a:off x="1930167" y="2980208"/>
            <a:ext cx="4902807" cy="1234897"/>
            <a:chOff x="1930167" y="2980208"/>
            <a:chExt cx="4902807" cy="1234897"/>
          </a:xfrm>
        </p:grpSpPr>
        <p:sp>
          <p:nvSpPr>
            <p:cNvPr id="18" name="Rectangle 17">
              <a:extLst>
                <a:ext uri="{FF2B5EF4-FFF2-40B4-BE49-F238E27FC236}">
                  <a16:creationId xmlns:a16="http://schemas.microsoft.com/office/drawing/2014/main" id="{27F35E7A-CCF2-421A-ADDA-D898DBAEE1CE}"/>
                </a:ext>
              </a:extLst>
            </p:cNvPr>
            <p:cNvSpPr/>
            <p:nvPr/>
          </p:nvSpPr>
          <p:spPr>
            <a:xfrm>
              <a:off x="1930167" y="3582278"/>
              <a:ext cx="4018277" cy="63282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PM / Eng / Finance / Commercial Team</a:t>
              </a:r>
            </a:p>
            <a:p>
              <a:pPr algn="ctr"/>
              <a:r>
                <a:rPr lang="en-GB" sz="1400" u="sng" dirty="0"/>
                <a:t>Direct &amp; Assure</a:t>
              </a:r>
              <a:endParaRPr lang="en-GB" sz="2800" u="sng" dirty="0"/>
            </a:p>
          </p:txBody>
        </p:sp>
        <p:sp>
          <p:nvSpPr>
            <p:cNvPr id="19" name="Arrow: Left-Right 18">
              <a:extLst>
                <a:ext uri="{FF2B5EF4-FFF2-40B4-BE49-F238E27FC236}">
                  <a16:creationId xmlns:a16="http://schemas.microsoft.com/office/drawing/2014/main" id="{673262C6-16E7-4102-B4B5-E06302115162}"/>
                </a:ext>
              </a:extLst>
            </p:cNvPr>
            <p:cNvSpPr/>
            <p:nvPr/>
          </p:nvSpPr>
          <p:spPr>
            <a:xfrm>
              <a:off x="5966138" y="3227147"/>
              <a:ext cx="866836" cy="632827"/>
            </a:xfrm>
            <a:prstGeom prst="lef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30" name="Arrow: Up-Down 29">
              <a:extLst>
                <a:ext uri="{FF2B5EF4-FFF2-40B4-BE49-F238E27FC236}">
                  <a16:creationId xmlns:a16="http://schemas.microsoft.com/office/drawing/2014/main" id="{BBE59757-6D88-4C2D-B760-25D16EA0067C}"/>
                </a:ext>
              </a:extLst>
            </p:cNvPr>
            <p:cNvSpPr/>
            <p:nvPr/>
          </p:nvSpPr>
          <p:spPr>
            <a:xfrm>
              <a:off x="5751530" y="2980208"/>
              <a:ext cx="408216" cy="1044495"/>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grpSp>
      <p:sp>
        <p:nvSpPr>
          <p:cNvPr id="31" name="TextBox 30">
            <a:extLst>
              <a:ext uri="{FF2B5EF4-FFF2-40B4-BE49-F238E27FC236}">
                <a16:creationId xmlns:a16="http://schemas.microsoft.com/office/drawing/2014/main" id="{3E4D4222-0A95-4220-9C0E-649E10791625}"/>
              </a:ext>
            </a:extLst>
          </p:cNvPr>
          <p:cNvSpPr txBox="1"/>
          <p:nvPr/>
        </p:nvSpPr>
        <p:spPr>
          <a:xfrm>
            <a:off x="1957928" y="335825"/>
            <a:ext cx="5657318" cy="707886"/>
          </a:xfrm>
          <a:prstGeom prst="rect">
            <a:avLst/>
          </a:prstGeom>
          <a:noFill/>
        </p:spPr>
        <p:txBody>
          <a:bodyPr wrap="none" rtlCol="0">
            <a:spAutoFit/>
          </a:bodyPr>
          <a:lstStyle/>
          <a:p>
            <a:r>
              <a:rPr lang="en-GB" sz="4000" b="1" dirty="0">
                <a:solidFill>
                  <a:schemeClr val="bg1"/>
                </a:solidFill>
                <a:latin typeface="Arial" panose="020B0604020202020204" pitchFamily="34" charset="0"/>
                <a:cs typeface="Arial" panose="020B0604020202020204" pitchFamily="34" charset="0"/>
              </a:rPr>
              <a:t>Mission Partner Model</a:t>
            </a:r>
            <a:endParaRPr lang="en-GB"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80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4087990-9C76-4389-9048-96309F362C18}"/>
              </a:ext>
            </a:extLst>
          </p:cNvPr>
          <p:cNvSpPr>
            <a:spLocks noGrp="1"/>
          </p:cNvSpPr>
          <p:nvPr>
            <p:ph type="ftr" sz="quarter" idx="11"/>
          </p:nvPr>
        </p:nvSpPr>
        <p:spPr/>
        <p:txBody>
          <a:bodyPr/>
          <a:lstStyle/>
          <a:p>
            <a:r>
              <a:rPr lang="en-GB" dirty="0"/>
              <a:t>UK OFFICIAL SENSITIVE</a:t>
            </a:r>
          </a:p>
        </p:txBody>
      </p:sp>
      <p:sp>
        <p:nvSpPr>
          <p:cNvPr id="5" name="TextBox 4">
            <a:extLst>
              <a:ext uri="{FF2B5EF4-FFF2-40B4-BE49-F238E27FC236}">
                <a16:creationId xmlns:a16="http://schemas.microsoft.com/office/drawing/2014/main" id="{B6EA6114-27A5-47FE-A4EA-073602075A00}"/>
              </a:ext>
            </a:extLst>
          </p:cNvPr>
          <p:cNvSpPr txBox="1"/>
          <p:nvPr/>
        </p:nvSpPr>
        <p:spPr>
          <a:xfrm>
            <a:off x="1710046" y="119249"/>
            <a:ext cx="10640291" cy="707886"/>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Agile Principles for One Defence:</a:t>
            </a:r>
          </a:p>
          <a:p>
            <a:r>
              <a:rPr lang="en-GB" sz="2000" b="1" dirty="0">
                <a:solidFill>
                  <a:schemeClr val="bg1"/>
                </a:solidFill>
                <a:latin typeface="Arial" panose="020B0604020202020204" pitchFamily="34" charset="0"/>
                <a:cs typeface="Arial" panose="020B0604020202020204" pitchFamily="34" charset="0"/>
              </a:rPr>
              <a:t>How SYNERGIA /  ORCUS worked iteratively</a:t>
            </a:r>
            <a:endParaRPr lang="en-GB" sz="14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A635880-404C-49C5-A2D9-17968BDB5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880" y="1025822"/>
            <a:ext cx="2138730" cy="1639557"/>
          </a:xfrm>
          <a:prstGeom prst="rect">
            <a:avLst/>
          </a:prstGeom>
        </p:spPr>
      </p:pic>
      <p:grpSp>
        <p:nvGrpSpPr>
          <p:cNvPr id="17" name="Group 16">
            <a:extLst>
              <a:ext uri="{FF2B5EF4-FFF2-40B4-BE49-F238E27FC236}">
                <a16:creationId xmlns:a16="http://schemas.microsoft.com/office/drawing/2014/main" id="{2AA69D45-FF52-408F-B919-EB6D1F4185AD}"/>
              </a:ext>
            </a:extLst>
          </p:cNvPr>
          <p:cNvGrpSpPr/>
          <p:nvPr/>
        </p:nvGrpSpPr>
        <p:grpSpPr>
          <a:xfrm>
            <a:off x="2409368" y="1102772"/>
            <a:ext cx="9355295" cy="4811646"/>
            <a:chOff x="2409368" y="1102772"/>
            <a:chExt cx="9355295" cy="4811646"/>
          </a:xfrm>
        </p:grpSpPr>
        <p:sp>
          <p:nvSpPr>
            <p:cNvPr id="3" name="Half Frame 2">
              <a:extLst>
                <a:ext uri="{FF2B5EF4-FFF2-40B4-BE49-F238E27FC236}">
                  <a16:creationId xmlns:a16="http://schemas.microsoft.com/office/drawing/2014/main" id="{2BF4C9F1-7EBE-439A-8E6F-95DCF7D6B11C}"/>
                </a:ext>
              </a:extLst>
            </p:cNvPr>
            <p:cNvSpPr/>
            <p:nvPr/>
          </p:nvSpPr>
          <p:spPr>
            <a:xfrm rot="16200000">
              <a:off x="4681193" y="-1169053"/>
              <a:ext cx="4811646" cy="9355295"/>
            </a:xfrm>
            <a:prstGeom prst="halfFrame">
              <a:avLst>
                <a:gd name="adj1" fmla="val 11657"/>
                <a:gd name="adj2" fmla="val 14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412D6340-96F2-410C-9358-CAC447190768}"/>
                </a:ext>
              </a:extLst>
            </p:cNvPr>
            <p:cNvPicPr>
              <a:picLocks noChangeAspect="1"/>
            </p:cNvPicPr>
            <p:nvPr/>
          </p:nvPicPr>
          <p:blipFill>
            <a:blip r:embed="rId4"/>
            <a:stretch>
              <a:fillRect/>
            </a:stretch>
          </p:blipFill>
          <p:spPr>
            <a:xfrm>
              <a:off x="2488618" y="2451136"/>
              <a:ext cx="443091" cy="2326229"/>
            </a:xfrm>
            <a:prstGeom prst="rect">
              <a:avLst/>
            </a:prstGeom>
          </p:spPr>
        </p:pic>
        <p:pic>
          <p:nvPicPr>
            <p:cNvPr id="11" name="Picture 10">
              <a:extLst>
                <a:ext uri="{FF2B5EF4-FFF2-40B4-BE49-F238E27FC236}">
                  <a16:creationId xmlns:a16="http://schemas.microsoft.com/office/drawing/2014/main" id="{3D66A2E9-3D3E-493D-B3C9-5652F89E4321}"/>
                </a:ext>
              </a:extLst>
            </p:cNvPr>
            <p:cNvPicPr>
              <a:picLocks noChangeAspect="1"/>
            </p:cNvPicPr>
            <p:nvPr/>
          </p:nvPicPr>
          <p:blipFill>
            <a:blip r:embed="rId5"/>
            <a:stretch>
              <a:fillRect/>
            </a:stretch>
          </p:blipFill>
          <p:spPr>
            <a:xfrm>
              <a:off x="5605195" y="5330121"/>
              <a:ext cx="3520530" cy="523221"/>
            </a:xfrm>
            <a:prstGeom prst="rect">
              <a:avLst/>
            </a:prstGeom>
          </p:spPr>
        </p:pic>
      </p:grpSp>
      <p:sp>
        <p:nvSpPr>
          <p:cNvPr id="13" name="Rectangle 12">
            <a:extLst>
              <a:ext uri="{FF2B5EF4-FFF2-40B4-BE49-F238E27FC236}">
                <a16:creationId xmlns:a16="http://schemas.microsoft.com/office/drawing/2014/main" id="{F60CAF51-9BBC-43D6-9C1F-4C12F2A2015E}"/>
              </a:ext>
            </a:extLst>
          </p:cNvPr>
          <p:cNvSpPr/>
          <p:nvPr/>
        </p:nvSpPr>
        <p:spPr>
          <a:xfrm>
            <a:off x="3375497" y="4667479"/>
            <a:ext cx="7711125" cy="44167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t>Indicative only</a:t>
            </a:r>
          </a:p>
          <a:p>
            <a:r>
              <a:rPr lang="en-GB" sz="1600" dirty="0"/>
              <a:t>TRL 1 – 5		                                  TRL 6-7		             TRL 8-9</a:t>
            </a:r>
          </a:p>
        </p:txBody>
      </p:sp>
      <p:grpSp>
        <p:nvGrpSpPr>
          <p:cNvPr id="40" name="Group 39">
            <a:extLst>
              <a:ext uri="{FF2B5EF4-FFF2-40B4-BE49-F238E27FC236}">
                <a16:creationId xmlns:a16="http://schemas.microsoft.com/office/drawing/2014/main" id="{E470D30F-B261-4BED-820D-2106130F5554}"/>
              </a:ext>
            </a:extLst>
          </p:cNvPr>
          <p:cNvGrpSpPr/>
          <p:nvPr/>
        </p:nvGrpSpPr>
        <p:grpSpPr>
          <a:xfrm>
            <a:off x="5672025" y="1366584"/>
            <a:ext cx="2829855" cy="2788289"/>
            <a:chOff x="5672025" y="1366584"/>
            <a:chExt cx="2829855" cy="2788289"/>
          </a:xfrm>
        </p:grpSpPr>
        <p:sp>
          <p:nvSpPr>
            <p:cNvPr id="15" name="Arrow: Right 14">
              <a:extLst>
                <a:ext uri="{FF2B5EF4-FFF2-40B4-BE49-F238E27FC236}">
                  <a16:creationId xmlns:a16="http://schemas.microsoft.com/office/drawing/2014/main" id="{C95888C5-EFE0-4D21-8455-DB29EB49259E}"/>
                </a:ext>
              </a:extLst>
            </p:cNvPr>
            <p:cNvSpPr/>
            <p:nvPr/>
          </p:nvSpPr>
          <p:spPr>
            <a:xfrm rot="20904198">
              <a:off x="5960238" y="2981429"/>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7</a:t>
              </a:r>
              <a:r>
                <a:rPr lang="en-GB" sz="1600" dirty="0">
                  <a:solidFill>
                    <a:schemeClr val="tx1"/>
                  </a:solidFill>
                </a:rPr>
                <a:t>7 C-UAS systems Globally</a:t>
              </a:r>
              <a:endParaRPr lang="en-GB" sz="1600" dirty="0"/>
            </a:p>
          </p:txBody>
        </p:sp>
        <p:pic>
          <p:nvPicPr>
            <p:cNvPr id="23" name="Picture 22">
              <a:extLst>
                <a:ext uri="{FF2B5EF4-FFF2-40B4-BE49-F238E27FC236}">
                  <a16:creationId xmlns:a16="http://schemas.microsoft.com/office/drawing/2014/main" id="{B251D89E-5EA6-43E6-B15C-BD79C2D3D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2025" y="1366584"/>
              <a:ext cx="1365350" cy="853278"/>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38100">
              <a:noFill/>
              <a:prstDash val="solid"/>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1AFF3FE8-60A5-4874-A005-AAF676DEC4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0192" y="1774621"/>
              <a:ext cx="1169468" cy="896518"/>
            </a:xfrm>
            <a:prstGeom prst="rect">
              <a:avLst/>
            </a:prstGeom>
          </p:spPr>
        </p:pic>
        <p:sp>
          <p:nvSpPr>
            <p:cNvPr id="30" name="TextBox 29">
              <a:extLst>
                <a:ext uri="{FF2B5EF4-FFF2-40B4-BE49-F238E27FC236}">
                  <a16:creationId xmlns:a16="http://schemas.microsoft.com/office/drawing/2014/main" id="{DCF117AA-B17D-4A36-B41C-CB549EE31B21}"/>
                </a:ext>
              </a:extLst>
            </p:cNvPr>
            <p:cNvSpPr txBox="1"/>
            <p:nvPr/>
          </p:nvSpPr>
          <p:spPr>
            <a:xfrm>
              <a:off x="6202908" y="2598486"/>
              <a:ext cx="1447904" cy="369332"/>
            </a:xfrm>
            <a:prstGeom prst="rect">
              <a:avLst/>
            </a:prstGeom>
            <a:no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SYNERGIA</a:t>
              </a:r>
              <a:endParaRPr lang="en-GB" dirty="0"/>
            </a:p>
          </p:txBody>
        </p:sp>
        <p:pic>
          <p:nvPicPr>
            <p:cNvPr id="32" name="Picture 31">
              <a:extLst>
                <a:ext uri="{FF2B5EF4-FFF2-40B4-BE49-F238E27FC236}">
                  <a16:creationId xmlns:a16="http://schemas.microsoft.com/office/drawing/2014/main" id="{66AF7F73-3D3E-4ECD-9AB6-FB6C8FCA6E02}"/>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45139" y="3675956"/>
              <a:ext cx="1730100" cy="478917"/>
            </a:xfrm>
            <a:prstGeom prst="rect">
              <a:avLst/>
            </a:prstGeom>
            <a:noFill/>
            <a:ln>
              <a:noFill/>
            </a:ln>
          </p:spPr>
        </p:pic>
      </p:grpSp>
      <p:grpSp>
        <p:nvGrpSpPr>
          <p:cNvPr id="39" name="Group 38">
            <a:extLst>
              <a:ext uri="{FF2B5EF4-FFF2-40B4-BE49-F238E27FC236}">
                <a16:creationId xmlns:a16="http://schemas.microsoft.com/office/drawing/2014/main" id="{6EC28711-92D8-49B8-835A-16F226C5B37D}"/>
              </a:ext>
            </a:extLst>
          </p:cNvPr>
          <p:cNvGrpSpPr/>
          <p:nvPr/>
        </p:nvGrpSpPr>
        <p:grpSpPr>
          <a:xfrm>
            <a:off x="3389864" y="1826289"/>
            <a:ext cx="2541642" cy="2507677"/>
            <a:chOff x="3389864" y="1826289"/>
            <a:chExt cx="2541642" cy="2507677"/>
          </a:xfrm>
        </p:grpSpPr>
        <p:sp>
          <p:nvSpPr>
            <p:cNvPr id="14" name="Arrow: Right 13">
              <a:extLst>
                <a:ext uri="{FF2B5EF4-FFF2-40B4-BE49-F238E27FC236}">
                  <a16:creationId xmlns:a16="http://schemas.microsoft.com/office/drawing/2014/main" id="{F2DBC4C9-F16D-48F2-90DD-1590450869AD}"/>
                </a:ext>
              </a:extLst>
            </p:cNvPr>
            <p:cNvSpPr/>
            <p:nvPr/>
          </p:nvSpPr>
          <p:spPr>
            <a:xfrm rot="20904198">
              <a:off x="3389864" y="3530676"/>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C2 system for Sensors</a:t>
              </a:r>
            </a:p>
          </p:txBody>
        </p:sp>
        <p:pic>
          <p:nvPicPr>
            <p:cNvPr id="27" name="Picture 26">
              <a:extLst>
                <a:ext uri="{FF2B5EF4-FFF2-40B4-BE49-F238E27FC236}">
                  <a16:creationId xmlns:a16="http://schemas.microsoft.com/office/drawing/2014/main" id="{164F708D-FEAD-4DFE-9023-4144C4925B70}"/>
                </a:ext>
              </a:extLst>
            </p:cNvPr>
            <p:cNvPicPr>
              <a:picLocks noChangeAspect="1"/>
            </p:cNvPicPr>
            <p:nvPr/>
          </p:nvPicPr>
          <p:blipFill>
            <a:blip r:embed="rId10"/>
            <a:stretch>
              <a:fillRect/>
            </a:stretch>
          </p:blipFill>
          <p:spPr>
            <a:xfrm>
              <a:off x="3833786" y="2445411"/>
              <a:ext cx="1303654" cy="1118543"/>
            </a:xfrm>
            <a:prstGeom prst="rect">
              <a:avLst/>
            </a:prstGeom>
          </p:spPr>
        </p:pic>
        <p:pic>
          <p:nvPicPr>
            <p:cNvPr id="24" name="Picture 10" descr="Defence Science and Technology Laboratory - GOV.UK">
              <a:extLst>
                <a:ext uri="{FF2B5EF4-FFF2-40B4-BE49-F238E27FC236}">
                  <a16:creationId xmlns:a16="http://schemas.microsoft.com/office/drawing/2014/main" id="{25F979E7-96E8-4230-8C0E-E48A2EB493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1237" y="3897467"/>
              <a:ext cx="671055" cy="4364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D4B30EE-9E78-4C25-8FCD-DE09B96396E0}"/>
                </a:ext>
              </a:extLst>
            </p:cNvPr>
            <p:cNvPicPr>
              <a:picLocks noChangeAspect="1"/>
            </p:cNvPicPr>
            <p:nvPr/>
          </p:nvPicPr>
          <p:blipFill>
            <a:blip r:embed="rId12"/>
            <a:stretch>
              <a:fillRect/>
            </a:stretch>
          </p:blipFill>
          <p:spPr>
            <a:xfrm>
              <a:off x="3454910" y="1826289"/>
              <a:ext cx="1169468" cy="853278"/>
            </a:xfrm>
            <a:prstGeom prst="rect">
              <a:avLst/>
            </a:prstGeom>
          </p:spPr>
        </p:pic>
      </p:grpSp>
      <p:grpSp>
        <p:nvGrpSpPr>
          <p:cNvPr id="41" name="Group 40">
            <a:extLst>
              <a:ext uri="{FF2B5EF4-FFF2-40B4-BE49-F238E27FC236}">
                <a16:creationId xmlns:a16="http://schemas.microsoft.com/office/drawing/2014/main" id="{510E6301-A3C4-487A-955A-722C60F43543}"/>
              </a:ext>
            </a:extLst>
          </p:cNvPr>
          <p:cNvGrpSpPr/>
          <p:nvPr/>
        </p:nvGrpSpPr>
        <p:grpSpPr>
          <a:xfrm>
            <a:off x="8530613" y="951881"/>
            <a:ext cx="3417353" cy="3143384"/>
            <a:chOff x="8530613" y="951881"/>
            <a:chExt cx="3417353" cy="3143384"/>
          </a:xfrm>
        </p:grpSpPr>
        <p:sp>
          <p:nvSpPr>
            <p:cNvPr id="16" name="Arrow: Right 15">
              <a:extLst>
                <a:ext uri="{FF2B5EF4-FFF2-40B4-BE49-F238E27FC236}">
                  <a16:creationId xmlns:a16="http://schemas.microsoft.com/office/drawing/2014/main" id="{5B362DFD-07A2-48C8-B547-CD1E90BB8DAD}"/>
                </a:ext>
              </a:extLst>
            </p:cNvPr>
            <p:cNvSpPr/>
            <p:nvPr/>
          </p:nvSpPr>
          <p:spPr>
            <a:xfrm rot="20904198">
              <a:off x="8530613" y="2416452"/>
              <a:ext cx="2541642" cy="40103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TBC Prog or Rec (X40)</a:t>
              </a:r>
            </a:p>
          </p:txBody>
        </p:sp>
        <p:pic>
          <p:nvPicPr>
            <p:cNvPr id="33" name="Picture 32">
              <a:extLst>
                <a:ext uri="{FF2B5EF4-FFF2-40B4-BE49-F238E27FC236}">
                  <a16:creationId xmlns:a16="http://schemas.microsoft.com/office/drawing/2014/main" id="{E116B60A-DC5E-4CED-B9DF-433C1398B17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9062879" y="3545120"/>
              <a:ext cx="1439505" cy="550145"/>
            </a:xfrm>
            <a:prstGeom prst="rect">
              <a:avLst/>
            </a:prstGeom>
            <a:solidFill>
              <a:schemeClr val="tx1"/>
            </a:solidFill>
          </p:spPr>
        </p:pic>
        <p:sp>
          <p:nvSpPr>
            <p:cNvPr id="34" name="TextBox 33">
              <a:extLst>
                <a:ext uri="{FF2B5EF4-FFF2-40B4-BE49-F238E27FC236}">
                  <a16:creationId xmlns:a16="http://schemas.microsoft.com/office/drawing/2014/main" id="{D277B28E-E0F2-4EED-9428-B318EF8FF9EA}"/>
                </a:ext>
              </a:extLst>
            </p:cNvPr>
            <p:cNvSpPr txBox="1"/>
            <p:nvPr/>
          </p:nvSpPr>
          <p:spPr>
            <a:xfrm>
              <a:off x="9112580" y="3179956"/>
              <a:ext cx="1818269" cy="369332"/>
            </a:xfrm>
            <a:prstGeom prst="rect">
              <a:avLst/>
            </a:prstGeom>
            <a:no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JESENS DT</a:t>
              </a:r>
              <a:endParaRPr lang="en-GB" dirty="0"/>
            </a:p>
          </p:txBody>
        </p:sp>
        <p:pic>
          <p:nvPicPr>
            <p:cNvPr id="35" name="Picture 34">
              <a:extLst>
                <a:ext uri="{FF2B5EF4-FFF2-40B4-BE49-F238E27FC236}">
                  <a16:creationId xmlns:a16="http://schemas.microsoft.com/office/drawing/2014/main" id="{75BABA35-37AA-45BE-AB1F-786D23B8A2B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2808" y="951881"/>
              <a:ext cx="1385955" cy="866155"/>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w="38100">
              <a:noFill/>
              <a:prstDash val="solid"/>
            </a:ln>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11754435-B6AD-4738-8505-ABF578151C0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94644" y="1527466"/>
              <a:ext cx="1319808" cy="824816"/>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w="38100">
              <a:noFill/>
              <a:prstDash val="solid"/>
            </a:ln>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98C4D8D2-19A2-43AD-AF81-E0616DD73C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62011" y="1402044"/>
              <a:ext cx="1385955" cy="866155"/>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w="38100">
              <a:noFill/>
              <a:prstDash val="solid"/>
            </a:ln>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A0637285-FE0F-4AF1-BAB5-375214EB715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30770" y="997534"/>
              <a:ext cx="1470409" cy="918935"/>
            </a:xfrm>
            <a:prstGeom prst="rect">
              <a:avLst/>
            </a:prstGeom>
            <a:blipFill dpi="0" rotWithShape="1">
              <a:blip r:embed="rId19" cstate="print">
                <a:extLst>
                  <a:ext uri="{28A0092B-C50C-407E-A947-70E740481C1C}">
                    <a14:useLocalDpi xmlns:a14="http://schemas.microsoft.com/office/drawing/2010/main" val="0"/>
                  </a:ext>
                </a:extLst>
              </a:blip>
              <a:srcRect/>
              <a:stretch>
                <a:fillRect/>
              </a:stretch>
            </a:blipFill>
            <a:ln w="38100">
              <a:noFill/>
              <a:prstDash val="soli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1306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373F18-FAA9-4D63-9FA8-9B8B1B5689A5}"/>
              </a:ext>
            </a:extLst>
          </p:cNvPr>
          <p:cNvSpPr/>
          <p:nvPr/>
        </p:nvSpPr>
        <p:spPr>
          <a:xfrm>
            <a:off x="5816805" y="2004699"/>
            <a:ext cx="1764752" cy="128955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38" b="1">
              <a:solidFill>
                <a:srgbClr val="000000"/>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A4F34383-8F3E-4C22-B31B-CF9AB45C617D}"/>
              </a:ext>
            </a:extLst>
          </p:cNvPr>
          <p:cNvGrpSpPr/>
          <p:nvPr/>
        </p:nvGrpSpPr>
        <p:grpSpPr>
          <a:xfrm>
            <a:off x="2094579" y="2020786"/>
            <a:ext cx="1772969" cy="1731072"/>
            <a:chOff x="2189891" y="2246693"/>
            <a:chExt cx="1627933" cy="1488235"/>
          </a:xfrm>
        </p:grpSpPr>
        <p:pic>
          <p:nvPicPr>
            <p:cNvPr id="4" name="Picture 8" descr="Royal Navy tests drones above and below waves - BBC News">
              <a:extLst>
                <a:ext uri="{FF2B5EF4-FFF2-40B4-BE49-F238E27FC236}">
                  <a16:creationId xmlns:a16="http://schemas.microsoft.com/office/drawing/2014/main" id="{75A16D51-DFA6-4B09-AA58-5C58BFDF4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891" y="2246693"/>
              <a:ext cx="1627933" cy="108420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E4707B1-9D43-4300-8359-0839BC057290}"/>
                </a:ext>
              </a:extLst>
            </p:cNvPr>
            <p:cNvSpPr txBox="1"/>
            <p:nvPr/>
          </p:nvSpPr>
          <p:spPr>
            <a:xfrm>
              <a:off x="2211501" y="3396374"/>
              <a:ext cx="1487359" cy="338554"/>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Medium-UAS</a:t>
              </a:r>
            </a:p>
          </p:txBody>
        </p:sp>
      </p:grpSp>
      <p:sp>
        <p:nvSpPr>
          <p:cNvPr id="7" name="TextBox 6">
            <a:extLst>
              <a:ext uri="{FF2B5EF4-FFF2-40B4-BE49-F238E27FC236}">
                <a16:creationId xmlns:a16="http://schemas.microsoft.com/office/drawing/2014/main" id="{123B3B5F-8A5F-4059-80EA-07CF5EC49C91}"/>
              </a:ext>
            </a:extLst>
          </p:cNvPr>
          <p:cNvSpPr txBox="1"/>
          <p:nvPr/>
        </p:nvSpPr>
        <p:spPr>
          <a:xfrm>
            <a:off x="3705778" y="3365213"/>
            <a:ext cx="2029276" cy="395540"/>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Large RW-UAS</a:t>
            </a:r>
          </a:p>
        </p:txBody>
      </p:sp>
      <p:sp>
        <p:nvSpPr>
          <p:cNvPr id="8" name="TextBox 7">
            <a:extLst>
              <a:ext uri="{FF2B5EF4-FFF2-40B4-BE49-F238E27FC236}">
                <a16:creationId xmlns:a16="http://schemas.microsoft.com/office/drawing/2014/main" id="{73AC0D7F-DDDD-4953-BE7B-C613E9DB0E22}"/>
              </a:ext>
            </a:extLst>
          </p:cNvPr>
          <p:cNvSpPr txBox="1"/>
          <p:nvPr/>
        </p:nvSpPr>
        <p:spPr>
          <a:xfrm>
            <a:off x="5887429" y="3345124"/>
            <a:ext cx="1596430" cy="338554"/>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Swarming-UAS</a:t>
            </a:r>
          </a:p>
        </p:txBody>
      </p:sp>
      <p:sp>
        <p:nvSpPr>
          <p:cNvPr id="9" name="TextBox 8">
            <a:extLst>
              <a:ext uri="{FF2B5EF4-FFF2-40B4-BE49-F238E27FC236}">
                <a16:creationId xmlns:a16="http://schemas.microsoft.com/office/drawing/2014/main" id="{02FE4077-1926-4874-B670-BA16B8BC0E02}"/>
              </a:ext>
            </a:extLst>
          </p:cNvPr>
          <p:cNvSpPr txBox="1"/>
          <p:nvPr/>
        </p:nvSpPr>
        <p:spPr>
          <a:xfrm>
            <a:off x="2537937" y="5307640"/>
            <a:ext cx="1285529" cy="338554"/>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UGV/RPV</a:t>
            </a:r>
          </a:p>
        </p:txBody>
      </p:sp>
      <p:sp>
        <p:nvSpPr>
          <p:cNvPr id="10" name="TextBox 9">
            <a:extLst>
              <a:ext uri="{FF2B5EF4-FFF2-40B4-BE49-F238E27FC236}">
                <a16:creationId xmlns:a16="http://schemas.microsoft.com/office/drawing/2014/main" id="{3ED947B2-AFDD-4F6D-9B9F-0FCAB9328501}"/>
              </a:ext>
            </a:extLst>
          </p:cNvPr>
          <p:cNvSpPr txBox="1"/>
          <p:nvPr/>
        </p:nvSpPr>
        <p:spPr>
          <a:xfrm>
            <a:off x="4253110" y="5308960"/>
            <a:ext cx="1557822" cy="338554"/>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Remote Ops</a:t>
            </a:r>
          </a:p>
        </p:txBody>
      </p:sp>
      <p:sp>
        <p:nvSpPr>
          <p:cNvPr id="11" name="TextBox 10">
            <a:extLst>
              <a:ext uri="{FF2B5EF4-FFF2-40B4-BE49-F238E27FC236}">
                <a16:creationId xmlns:a16="http://schemas.microsoft.com/office/drawing/2014/main" id="{614E9123-7B8C-457F-9927-FA62DD502EFB}"/>
              </a:ext>
            </a:extLst>
          </p:cNvPr>
          <p:cNvSpPr txBox="1"/>
          <p:nvPr/>
        </p:nvSpPr>
        <p:spPr>
          <a:xfrm>
            <a:off x="6249741" y="5329253"/>
            <a:ext cx="1285529" cy="338554"/>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Advanced</a:t>
            </a:r>
          </a:p>
        </p:txBody>
      </p:sp>
      <p:pic>
        <p:nvPicPr>
          <p:cNvPr id="12" name="Picture 11">
            <a:extLst>
              <a:ext uri="{FF2B5EF4-FFF2-40B4-BE49-F238E27FC236}">
                <a16:creationId xmlns:a16="http://schemas.microsoft.com/office/drawing/2014/main" id="{B855F696-2608-4ED4-8188-7220F7E86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914" y="3988955"/>
            <a:ext cx="2079748" cy="1299742"/>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13B16853-8F42-4297-BD84-D60EF74B2AB2}"/>
              </a:ext>
            </a:extLst>
          </p:cNvPr>
          <p:cNvSpPr/>
          <p:nvPr/>
        </p:nvSpPr>
        <p:spPr>
          <a:xfrm>
            <a:off x="9536653" y="5340484"/>
            <a:ext cx="1981633" cy="338554"/>
          </a:xfrm>
          <a:prstGeom prst="rect">
            <a:avLst/>
          </a:prstGeom>
        </p:spPr>
        <p:txBody>
          <a:bodyPr wrap="none">
            <a:spAutoFit/>
          </a:bodyPr>
          <a:lstStyle/>
          <a:p>
            <a:pPr algn="ctr" fontAlgn="base">
              <a:spcBef>
                <a:spcPct val="0"/>
              </a:spcBef>
              <a:spcAft>
                <a:spcPct val="0"/>
              </a:spcAft>
            </a:pPr>
            <a:r>
              <a:rPr lang="en-GB" sz="1600" dirty="0">
                <a:solidFill>
                  <a:srgbClr val="FFFFFF"/>
                </a:solidFill>
                <a:latin typeface="Arial" charset="0"/>
              </a:rPr>
              <a:t>Aligned with C-UAS</a:t>
            </a:r>
          </a:p>
        </p:txBody>
      </p:sp>
      <p:pic>
        <p:nvPicPr>
          <p:cNvPr id="16" name="Picture 15">
            <a:extLst>
              <a:ext uri="{FF2B5EF4-FFF2-40B4-BE49-F238E27FC236}">
                <a16:creationId xmlns:a16="http://schemas.microsoft.com/office/drawing/2014/main" id="{4CF01960-18D8-45CD-B4EA-AD4D39E08D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8494" y="2020787"/>
            <a:ext cx="1986167" cy="128955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2BAE5BBE-E8E5-4A62-BE79-7340261581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9489" y="3988955"/>
            <a:ext cx="1777627" cy="128366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789FEEC-0670-4417-9FD8-FC05C3EE15F9}"/>
              </a:ext>
            </a:extLst>
          </p:cNvPr>
          <p:cNvSpPr txBox="1"/>
          <p:nvPr/>
        </p:nvSpPr>
        <p:spPr>
          <a:xfrm>
            <a:off x="7917890" y="5312938"/>
            <a:ext cx="1425328" cy="338554"/>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HMI</a:t>
            </a:r>
          </a:p>
        </p:txBody>
      </p:sp>
      <p:pic>
        <p:nvPicPr>
          <p:cNvPr id="19" name="Picture 2" descr="Home | Philadelphia | Ghost Robotics">
            <a:extLst>
              <a:ext uri="{FF2B5EF4-FFF2-40B4-BE49-F238E27FC236}">
                <a16:creationId xmlns:a16="http://schemas.microsoft.com/office/drawing/2014/main" id="{A9B19CC2-896F-41F6-8CA8-17C38BDABD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4992" y="3993491"/>
            <a:ext cx="1676189" cy="128367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pic>
      <p:sp>
        <p:nvSpPr>
          <p:cNvPr id="21" name="Arrow: Right 20">
            <a:extLst>
              <a:ext uri="{FF2B5EF4-FFF2-40B4-BE49-F238E27FC236}">
                <a16:creationId xmlns:a16="http://schemas.microsoft.com/office/drawing/2014/main" id="{C7F56F6D-7F93-40A1-84FC-1693BA0FC076}"/>
              </a:ext>
            </a:extLst>
          </p:cNvPr>
          <p:cNvSpPr/>
          <p:nvPr/>
        </p:nvSpPr>
        <p:spPr>
          <a:xfrm>
            <a:off x="547632" y="960083"/>
            <a:ext cx="10798389" cy="78291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502DEB8-43AD-4223-8E59-29E4BCE553A7}"/>
              </a:ext>
            </a:extLst>
          </p:cNvPr>
          <p:cNvSpPr/>
          <p:nvPr/>
        </p:nvSpPr>
        <p:spPr>
          <a:xfrm>
            <a:off x="1792250" y="1237872"/>
            <a:ext cx="1723151" cy="23422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Experiment</a:t>
            </a:r>
          </a:p>
        </p:txBody>
      </p:sp>
      <p:sp>
        <p:nvSpPr>
          <p:cNvPr id="23" name="Rectangle: Rounded Corners 22">
            <a:extLst>
              <a:ext uri="{FF2B5EF4-FFF2-40B4-BE49-F238E27FC236}">
                <a16:creationId xmlns:a16="http://schemas.microsoft.com/office/drawing/2014/main" id="{D3671CEA-1B67-473E-AB6A-2A4D1E97E2B8}"/>
              </a:ext>
            </a:extLst>
          </p:cNvPr>
          <p:cNvSpPr/>
          <p:nvPr/>
        </p:nvSpPr>
        <p:spPr>
          <a:xfrm>
            <a:off x="4626005" y="1237873"/>
            <a:ext cx="1723151" cy="23422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Explore</a:t>
            </a:r>
          </a:p>
        </p:txBody>
      </p:sp>
      <p:sp>
        <p:nvSpPr>
          <p:cNvPr id="24" name="Rectangle: Rounded Corners 23">
            <a:extLst>
              <a:ext uri="{FF2B5EF4-FFF2-40B4-BE49-F238E27FC236}">
                <a16:creationId xmlns:a16="http://schemas.microsoft.com/office/drawing/2014/main" id="{435B2710-0551-4825-B8A4-9FBEBEA30852}"/>
              </a:ext>
            </a:extLst>
          </p:cNvPr>
          <p:cNvSpPr/>
          <p:nvPr/>
        </p:nvSpPr>
        <p:spPr>
          <a:xfrm>
            <a:off x="7459760" y="1234427"/>
            <a:ext cx="1723151" cy="23422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Exploit</a:t>
            </a:r>
          </a:p>
        </p:txBody>
      </p:sp>
      <p:sp>
        <p:nvSpPr>
          <p:cNvPr id="25" name="TextBox 24">
            <a:extLst>
              <a:ext uri="{FF2B5EF4-FFF2-40B4-BE49-F238E27FC236}">
                <a16:creationId xmlns:a16="http://schemas.microsoft.com/office/drawing/2014/main" id="{6F76FC67-9152-4F83-96C9-3AA0C8B16DD2}"/>
              </a:ext>
            </a:extLst>
          </p:cNvPr>
          <p:cNvSpPr txBox="1"/>
          <p:nvPr/>
        </p:nvSpPr>
        <p:spPr>
          <a:xfrm>
            <a:off x="9798238" y="3366640"/>
            <a:ext cx="1846130" cy="338554"/>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High Alt UAS</a:t>
            </a:r>
          </a:p>
        </p:txBody>
      </p:sp>
      <p:sp>
        <p:nvSpPr>
          <p:cNvPr id="26" name="Rectangle 25">
            <a:extLst>
              <a:ext uri="{FF2B5EF4-FFF2-40B4-BE49-F238E27FC236}">
                <a16:creationId xmlns:a16="http://schemas.microsoft.com/office/drawing/2014/main" id="{68C461C6-1D22-4970-8F4F-535541FEB4C6}"/>
              </a:ext>
            </a:extLst>
          </p:cNvPr>
          <p:cNvSpPr/>
          <p:nvPr/>
        </p:nvSpPr>
        <p:spPr>
          <a:xfrm>
            <a:off x="4139055" y="3993490"/>
            <a:ext cx="1777628" cy="1295207"/>
          </a:xfrm>
          <a:prstGeom prst="rect">
            <a:avLst/>
          </a:prstGeom>
          <a:blipFill dpi="0" rotWithShape="1">
            <a:blip r:embed="rId11"/>
            <a:srcRect/>
            <a:stretch>
              <a:fillRect/>
            </a:stretch>
          </a:blipFill>
          <a:ln w="38100">
            <a:solidFill>
              <a:schemeClr val="bg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38" b="1">
              <a:solidFill>
                <a:schemeClr val="tx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BD705DB-A24F-4B91-B869-B8EFAAC4E6BF}"/>
              </a:ext>
            </a:extLst>
          </p:cNvPr>
          <p:cNvSpPr txBox="1"/>
          <p:nvPr/>
        </p:nvSpPr>
        <p:spPr>
          <a:xfrm>
            <a:off x="2061654" y="428661"/>
            <a:ext cx="9703007" cy="523220"/>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Expeditionary Robotics Centre of Expertise </a:t>
            </a:r>
            <a:r>
              <a:rPr lang="en-GB" sz="2800" dirty="0">
                <a:solidFill>
                  <a:schemeClr val="bg1"/>
                </a:solidFill>
                <a:latin typeface="Arial" panose="020B0604020202020204" pitchFamily="34" charset="0"/>
                <a:cs typeface="Arial" panose="020B0604020202020204" pitchFamily="34" charset="0"/>
              </a:rPr>
              <a:t>(</a:t>
            </a:r>
            <a:r>
              <a:rPr lang="en-GB" sz="2800" dirty="0" err="1">
                <a:solidFill>
                  <a:schemeClr val="bg1"/>
                </a:solidFill>
                <a:latin typeface="Arial" panose="020B0604020202020204" pitchFamily="34" charset="0"/>
                <a:cs typeface="Arial" panose="020B0604020202020204" pitchFamily="34" charset="0"/>
              </a:rPr>
              <a:t>ERCoE</a:t>
            </a:r>
            <a:r>
              <a:rPr lang="en-GB" sz="2800" dirty="0">
                <a:solidFill>
                  <a:schemeClr val="bg1"/>
                </a:solidFill>
                <a:latin typeface="Arial" panose="020B0604020202020204" pitchFamily="34"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045665B9-2694-443B-8A04-99087B206D5C}"/>
              </a:ext>
            </a:extLst>
          </p:cNvPr>
          <p:cNvSpPr/>
          <p:nvPr/>
        </p:nvSpPr>
        <p:spPr>
          <a:xfrm>
            <a:off x="307475" y="2020786"/>
            <a:ext cx="1675101" cy="1276912"/>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38" b="1">
              <a:solidFill>
                <a:srgbClr val="00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3D86DB1-02C0-4D86-9D66-60E8B8DC40E9}"/>
              </a:ext>
            </a:extLst>
          </p:cNvPr>
          <p:cNvSpPr txBox="1"/>
          <p:nvPr/>
        </p:nvSpPr>
        <p:spPr>
          <a:xfrm>
            <a:off x="547632" y="3371184"/>
            <a:ext cx="1285529" cy="338554"/>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Nano-UAS</a:t>
            </a:r>
          </a:p>
        </p:txBody>
      </p:sp>
      <p:sp>
        <p:nvSpPr>
          <p:cNvPr id="30" name="TextBox 29">
            <a:extLst>
              <a:ext uri="{FF2B5EF4-FFF2-40B4-BE49-F238E27FC236}">
                <a16:creationId xmlns:a16="http://schemas.microsoft.com/office/drawing/2014/main" id="{3B64B64F-1BA1-427C-9086-F106AF80F695}"/>
              </a:ext>
            </a:extLst>
          </p:cNvPr>
          <p:cNvSpPr txBox="1"/>
          <p:nvPr/>
        </p:nvSpPr>
        <p:spPr>
          <a:xfrm>
            <a:off x="618920" y="5329253"/>
            <a:ext cx="1285529" cy="338554"/>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UWV</a:t>
            </a:r>
          </a:p>
        </p:txBody>
      </p:sp>
      <p:pic>
        <p:nvPicPr>
          <p:cNvPr id="31" name="Picture 30">
            <a:extLst>
              <a:ext uri="{FF2B5EF4-FFF2-40B4-BE49-F238E27FC236}">
                <a16:creationId xmlns:a16="http://schemas.microsoft.com/office/drawing/2014/main" id="{8034EF4A-7D59-432E-8DD4-5DC0E525E7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0707" y="4071724"/>
            <a:ext cx="1777627" cy="1191478"/>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pic>
      <p:sp>
        <p:nvSpPr>
          <p:cNvPr id="32" name="Rectangle 31">
            <a:extLst>
              <a:ext uri="{FF2B5EF4-FFF2-40B4-BE49-F238E27FC236}">
                <a16:creationId xmlns:a16="http://schemas.microsoft.com/office/drawing/2014/main" id="{1D70363F-23D9-40E0-A55D-8582CAE1D607}"/>
              </a:ext>
            </a:extLst>
          </p:cNvPr>
          <p:cNvSpPr/>
          <p:nvPr/>
        </p:nvSpPr>
        <p:spPr>
          <a:xfrm>
            <a:off x="222725" y="1832293"/>
            <a:ext cx="11639308" cy="19270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99740C3-3329-43CF-995D-741608D8D017}"/>
              </a:ext>
            </a:extLst>
          </p:cNvPr>
          <p:cNvSpPr/>
          <p:nvPr/>
        </p:nvSpPr>
        <p:spPr>
          <a:xfrm>
            <a:off x="222725" y="3846051"/>
            <a:ext cx="11638210" cy="18956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ooter Placeholder 33">
            <a:extLst>
              <a:ext uri="{FF2B5EF4-FFF2-40B4-BE49-F238E27FC236}">
                <a16:creationId xmlns:a16="http://schemas.microsoft.com/office/drawing/2014/main" id="{E542AACA-6045-4721-A20F-E0E31C02FB2A}"/>
              </a:ext>
            </a:extLst>
          </p:cNvPr>
          <p:cNvSpPr>
            <a:spLocks noGrp="1"/>
          </p:cNvSpPr>
          <p:nvPr>
            <p:ph type="ftr" sz="quarter" idx="11"/>
          </p:nvPr>
        </p:nvSpPr>
        <p:spPr/>
        <p:txBody>
          <a:bodyPr/>
          <a:lstStyle/>
          <a:p>
            <a:r>
              <a:rPr lang="en-GB"/>
              <a:t>UK OFFICIAL</a:t>
            </a:r>
          </a:p>
        </p:txBody>
      </p:sp>
      <p:grpSp>
        <p:nvGrpSpPr>
          <p:cNvPr id="2" name="Group 1">
            <a:extLst>
              <a:ext uri="{FF2B5EF4-FFF2-40B4-BE49-F238E27FC236}">
                <a16:creationId xmlns:a16="http://schemas.microsoft.com/office/drawing/2014/main" id="{7B761A47-9837-400C-A060-07BDD1D24D1A}"/>
              </a:ext>
            </a:extLst>
          </p:cNvPr>
          <p:cNvGrpSpPr/>
          <p:nvPr/>
        </p:nvGrpSpPr>
        <p:grpSpPr>
          <a:xfrm>
            <a:off x="7690484" y="2041283"/>
            <a:ext cx="1978248" cy="1676691"/>
            <a:chOff x="4104973" y="2385231"/>
            <a:chExt cx="1721057" cy="1337445"/>
          </a:xfrm>
        </p:grpSpPr>
        <p:sp>
          <p:nvSpPr>
            <p:cNvPr id="14" name="TextBox 13">
              <a:extLst>
                <a:ext uri="{FF2B5EF4-FFF2-40B4-BE49-F238E27FC236}">
                  <a16:creationId xmlns:a16="http://schemas.microsoft.com/office/drawing/2014/main" id="{89B81701-FC55-4058-8684-6736126D5ED3}"/>
                </a:ext>
              </a:extLst>
            </p:cNvPr>
            <p:cNvSpPr txBox="1"/>
            <p:nvPr/>
          </p:nvSpPr>
          <p:spPr>
            <a:xfrm>
              <a:off x="4104973" y="3432898"/>
              <a:ext cx="1721057" cy="289778"/>
            </a:xfrm>
            <a:prstGeom prst="rect">
              <a:avLst/>
            </a:prstGeom>
            <a:noFill/>
          </p:spPr>
          <p:txBody>
            <a:bodyPr wrap="square" rtlCol="0">
              <a:spAutoFit/>
            </a:bodyPr>
            <a:lstStyle/>
            <a:p>
              <a:pPr algn="ctr" fontAlgn="base">
                <a:spcBef>
                  <a:spcPct val="0"/>
                </a:spcBef>
                <a:spcAft>
                  <a:spcPct val="0"/>
                </a:spcAft>
              </a:pPr>
              <a:r>
                <a:rPr lang="en-GB" sz="1600" dirty="0">
                  <a:solidFill>
                    <a:srgbClr val="FFFFFF"/>
                  </a:solidFill>
                  <a:latin typeface="Arial" charset="0"/>
                </a:rPr>
                <a:t>Logistics &amp; others</a:t>
              </a:r>
            </a:p>
          </p:txBody>
        </p:sp>
        <p:pic>
          <p:nvPicPr>
            <p:cNvPr id="37" name="Picture 36">
              <a:extLst>
                <a:ext uri="{FF2B5EF4-FFF2-40B4-BE49-F238E27FC236}">
                  <a16:creationId xmlns:a16="http://schemas.microsoft.com/office/drawing/2014/main" id="{F4856387-8E60-4809-9BE5-FDEC3015204E}"/>
                </a:ext>
              </a:extLst>
            </p:cNvPr>
            <p:cNvPicPr>
              <a:picLocks noChangeAspect="1"/>
            </p:cNvPicPr>
            <p:nvPr/>
          </p:nvPicPr>
          <p:blipFill>
            <a:blip r:embed="rId15"/>
            <a:stretch>
              <a:fillRect/>
            </a:stretch>
          </p:blipFill>
          <p:spPr>
            <a:xfrm>
              <a:off x="4114279" y="2385231"/>
              <a:ext cx="1651407" cy="1011304"/>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pic>
      </p:grpSp>
      <p:pic>
        <p:nvPicPr>
          <p:cNvPr id="38" name="Picture 37">
            <a:extLst>
              <a:ext uri="{FF2B5EF4-FFF2-40B4-BE49-F238E27FC236}">
                <a16:creationId xmlns:a16="http://schemas.microsoft.com/office/drawing/2014/main" id="{B0378C96-4B71-4F63-90CE-9783EEDDD5A9}"/>
              </a:ext>
            </a:extLst>
          </p:cNvPr>
          <p:cNvPicPr>
            <a:picLocks noChangeAspect="1"/>
          </p:cNvPicPr>
          <p:nvPr/>
        </p:nvPicPr>
        <p:blipFill>
          <a:blip r:embed="rId16"/>
          <a:stretch>
            <a:fillRect/>
          </a:stretch>
        </p:blipFill>
        <p:spPr>
          <a:xfrm>
            <a:off x="2253118" y="4028954"/>
            <a:ext cx="1777628" cy="1243003"/>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pic>
      <p:pic>
        <p:nvPicPr>
          <p:cNvPr id="39" name="Picture 1">
            <a:extLst>
              <a:ext uri="{FF2B5EF4-FFF2-40B4-BE49-F238E27FC236}">
                <a16:creationId xmlns:a16="http://schemas.microsoft.com/office/drawing/2014/main" id="{2304C134-6C34-4DEA-BCF7-F89E522967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8122" y="2020786"/>
            <a:ext cx="1764752" cy="127039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2"/>
            </a:solidFill>
            <a:prstDash val="soli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86353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DocumentVersion xmlns="04738c6d-ecc8-46f1-821f-82e308eab3d9" xsi:nil="true"/>
    <d67af1ddf1dc47979d20c0eae491b81b xmlns="04738c6d-ecc8-46f1-821f-82e308eab3d9">
      <Terms xmlns="http://schemas.microsoft.com/office/infopath/2007/PartnerControls">
        <TermInfo xmlns="http://schemas.microsoft.com/office/infopath/2007/PartnerControls">
          <TermName xmlns="http://schemas.microsoft.com/office/infopath/2007/PartnerControls">03_02 Manage Communication Services</TermName>
          <TermId xmlns="http://schemas.microsoft.com/office/infopath/2007/PartnerControls">66e56ec9-43bf-4fd2-9d50-804c759d57d2</TermId>
        </TermInfo>
      </Terms>
    </d67af1ddf1dc47979d20c0eae491b81b>
    <TaxKeywordTaxHTField xmlns="04738c6d-ecc8-46f1-821f-82e308eab3d9">
      <Terms xmlns="http://schemas.microsoft.com/office/infopath/2007/PartnerControls">
        <TermInfo xmlns="http://schemas.microsoft.com/office/infopath/2007/PartnerControls">
          <TermName xmlns="http://schemas.microsoft.com/office/infopath/2007/PartnerControls">Communications and engagement</TermName>
          <TermId xmlns="http://schemas.microsoft.com/office/infopath/2007/PartnerControls">6d440de8-32f8-4675-adcf-205cf2c6a75c</TermId>
        </TermInfo>
        <TermInfo xmlns="http://schemas.microsoft.com/office/infopath/2007/PartnerControls">
          <TermName xmlns="http://schemas.microsoft.com/office/infopath/2007/PartnerControls">Ministry of Defence</TermName>
          <TermId xmlns="http://schemas.microsoft.com/office/infopath/2007/PartnerControls">008c7e85-5fda-4a13-b2ae-e404f51dcede</TermId>
        </TermInfo>
        <TermInfo xmlns="http://schemas.microsoft.com/office/infopath/2007/PartnerControls">
          <TermName xmlns="http://schemas.microsoft.com/office/infopath/2007/PartnerControls">DE ＆ S</TermName>
          <TermId xmlns="http://schemas.microsoft.com/office/infopath/2007/PartnerControls">5a7238ba-3ee4-4753-928f-201d99b5f844</TermId>
        </TermInfo>
        <TermInfo xmlns="http://schemas.microsoft.com/office/infopath/2007/PartnerControls">
          <TermName xmlns="http://schemas.microsoft.com/office/infopath/2007/PartnerControls">FCG</TermName>
          <TermId xmlns="http://schemas.microsoft.com/office/infopath/2007/PartnerControls">803212b0-58db-4c3a-8475-9ca067ff2a74</TermId>
        </TermInfo>
      </Terms>
    </TaxKeywordTaxHTField>
    <_Status xmlns="http://schemas.microsoft.com/sharepoint/v3/fields">Not Started</_Status>
    <n1f450bd0d644ca798bdc94626fdef4f xmlns="04738c6d-ecc8-46f1-821f-82e308eab3d9">
      <Terms xmlns="http://schemas.microsoft.com/office/infopath/2007/PartnerControls">
        <TermInfo xmlns="http://schemas.microsoft.com/office/infopath/2007/PartnerControls">
          <TermName xmlns="http://schemas.microsoft.com/office/infopath/2007/PartnerControls">Communications planning</TermName>
          <TermId xmlns="http://schemas.microsoft.com/office/infopath/2007/PartnerControls">71198c2b-3ea5-4159-89ee-928d3d8253e0</TermId>
        </TermInfo>
      </Terms>
    </n1f450bd0d644ca798bdc94626fdef4f>
    <m79e07ce3690491db9121a08429fad40 xmlns="04738c6d-ecc8-46f1-821f-82e308eab3d9">
      <Terms xmlns="http://schemas.microsoft.com/office/infopath/2007/PartnerControls">
        <TermInfo xmlns="http://schemas.microsoft.com/office/infopath/2007/PartnerControls">
          <TermName xmlns="http://schemas.microsoft.com/office/infopath/2007/PartnerControls">DES</TermName>
          <TermId xmlns="http://schemas.microsoft.com/office/infopath/2007/PartnerControls">b6cc87e5-3f22-4161-ba68-024eee67cef4</TermId>
        </TermInfo>
      </Terms>
    </m79e07ce3690491db9121a08429fad40>
    <TaxCatchAll xmlns="04738c6d-ecc8-46f1-821f-82e308eab3d9">
      <Value>197</Value>
      <Value>196</Value>
      <Value>195</Value>
      <Value>194</Value>
      <Value>193</Value>
      <Value>192</Value>
      <Value>92</Value>
      <Value>1</Value>
    </TaxCatchAll>
    <UKProtectiveMarking xmlns="04738c6d-ecc8-46f1-821f-82e308eab3d9">OFFICIAL</UKProtectiveMarking>
    <CategoryDescription xmlns="http://schemas.microsoft.com/sharepoint.v3" xsi:nil="true"/>
    <CreatedOriginated xmlns="04738c6d-ecc8-46f1-821f-82e308eab3d9">2021-11-09T19:30:35+00:00</CreatedOriginated>
    <i71a74d1f9984201b479cc08077b6323 xmlns="04738c6d-ecc8-46f1-821f-82e308eab3d9">
      <Terms xmlns="http://schemas.microsoft.com/office/infopath/2007/PartnerControls">
        <TermInfo xmlns="http://schemas.microsoft.com/office/infopath/2007/PartnerControls">
          <TermName xmlns="http://schemas.microsoft.com/office/infopath/2007/PartnerControls">Corporate communications policy and strategy</TermName>
          <TermId xmlns="http://schemas.microsoft.com/office/infopath/2007/PartnerControls">49359942-1d6f-44e6-9b9c-e984ceb6695e</TermId>
        </TermInfo>
      </Terms>
    </i71a74d1f9984201b479cc08077b6323>
    <wic_System_Copyright xmlns="http://schemas.microsoft.com/sharepoint/v3/fields" xsi:nil="true"/>
    <_dlc_ExpireDateSaved xmlns="http://schemas.microsoft.com/sharepoint/v3" xsi:nil="true"/>
    <_dlc_ExpireDate xmlns="http://schemas.microsoft.com/sharepoint/v3">2022-12-02T16:05:44+00:00</_dlc_ExpireDate>
  </documentManagement>
</p:properties>
</file>

<file path=customXml/item2.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Policy Auditing</Name>
    <Synchronization>Synchronous</Synchronization>
    <Type>10001</Type>
    <SequenceNumber>1100</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10002</Type>
    <SequenceNumber>1101</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10004</Type>
    <SequenceNumber>1102</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10006</Type>
    <SequenceNumber>1103</SequenceNumber>
    <Url/>
    <Assembly>Microsoft.Office.Policy, Version=16.0.0.0, Culture=neutral, PublicKeyToken=71e9bce111e9429c</Assembly>
    <Class>Microsoft.Office.RecordsManagement.Internal.AuditHandler</Class>
    <Data/>
    <Filter/>
  </Receiver>
</spe:Receivers>
</file>

<file path=customXml/item3.xml><?xml version="1.0" encoding="utf-8"?>
<?mso-contentType ?>
<SharedContentType xmlns="Microsoft.SharePoint.Taxonomy.ContentTypeSync" SourceId="a9ff0b8c-5d72-4038-b2cd-f57bf310c636" ContentTypeId="0x010100D9D675D6CDED02438DC7CFF78D2F29E402" PreviousValue="false"/>
</file>

<file path=customXml/item4.xml><?xml version="1.0" encoding="utf-8"?>
<?mso-contentType ?>
<p:Policy xmlns:p="office.server.policy" id="" local="true">
  <p:Name>MOD Presentation</p:Name>
  <p:Description>WIP Information Management Policy. Draft versions retained for 1 year, previous versions retained 2 years, the current version is deleted 7 years after last modification.</p:Description>
  <p:Statement>This content is subject to MODs Work In Progress Information Management Policy.
</p:Statement>
  <p:PolicyItems>
    <p:PolicyItem featureId="Microsoft.Office.RecordsManagement.PolicyFeatures.Expiration" staticId="0x010100D9D675D6CDED02438DC7CFF78D2F29E402|2137034394" UniqueId="8ff72d55-96bf-4a97-a971-f52a2eaf3e46">
      <p:Name>Retention</p:Name>
      <p:Description>Automatic scheduling of content for processing, and performing a retention action on content that has reached its due date.</p:Description>
      <p:CustomData>
        <Schedules nextStageId="4">
          <Schedule type="Default">
            <stages>
              <data stageId="1">
                <formula id="Microsoft.Office.RecordsManagement.PolicyFeatures.Expiration.Formula.BuiltIn">
                  <number>1</number>
                  <property>Modified</property>
                  <propertyId>28cf69c5-fa48-462a-b5cd-27b6f9d2bd5f</propertyId>
                  <period>years</period>
                </formula>
                <action type="action" id="Microsoft.Office.RecordsManagement.PolicyFeatures.Expiration.Action.DeletePreviousDrafts"/>
              </data>
              <data stageId="2">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DeletePreviousVersions"/>
              </data>
              <data stageId="3">
                <formula id="Microsoft.Office.RecordsManagement.PolicyFeatures.Expiration.Formula.BuiltIn">
                  <number>7</number>
                  <property>Modified</property>
                  <propertyId>28cf69c5-fa48-462a-b5cd-27b6f9d2bd5f</propertyId>
                  <period>years</period>
                </formula>
                <action type="action" id="Microsoft.Office.RecordsManagement.PolicyFeatures.Expiration.Action.MoveToRecycleBin"/>
              </data>
            </stages>
          </Schedule>
        </Schedules>
      </p:CustomData>
    </p:PolicyItem>
    <p:PolicyItem featureId="Microsoft.Office.RecordsManagement.PolicyFeatures.PolicyAudit" staticId="0x010100D9D675D6CDED02438DC7CFF78D2F29E402|1757814118" UniqueId="77fde648-9118-425e-bc52-b6af56bb4094">
      <p:Name>Auditing</p:Name>
      <p:Description>Audits user actions on documents and list items to the Audit Log.</p:Description>
      <p:CustomData>
        <Audit>
          <Update/>
          <CheckInOut/>
          <MoveCopy/>
          <DeleteRestore/>
        </Audit>
      </p:CustomData>
    </p:PolicyItem>
  </p:PolicyItems>
</p:Policy>
</file>

<file path=customXml/item5.xml><?xml version="1.0" encoding="utf-8"?>
<ct:contentTypeSchema xmlns:ct="http://schemas.microsoft.com/office/2006/metadata/contentType" xmlns:ma="http://schemas.microsoft.com/office/2006/metadata/properties/metaAttributes" ct:_="" ma:_="" ma:contentTypeName="MOD Presentation" ma:contentTypeID="0x010100D9D675D6CDED02438DC7CFF78D2F29E40200D77492577D2B2247BFCD0641EDECEB06" ma:contentTypeVersion="11" ma:contentTypeDescription="Designed to facilitate the storage of MOD Presentations with a '.ppt' or '.pptx' extension" ma:contentTypeScope="" ma:versionID="e1996436f64875834718965747b7fbf4">
  <xsd:schema xmlns:xsd="http://www.w3.org/2001/XMLSchema" xmlns:xs="http://www.w3.org/2001/XMLSchema" xmlns:p="http://schemas.microsoft.com/office/2006/metadata/properties" xmlns:ns1="http://schemas.microsoft.com/sharepoint/v3" xmlns:ns2="04738c6d-ecc8-46f1-821f-82e308eab3d9" xmlns:ns3="http://schemas.microsoft.com/sharepoint.v3" xmlns:ns4="http://schemas.microsoft.com/sharepoint/v3/fields" targetNamespace="http://schemas.microsoft.com/office/2006/metadata/properties" ma:root="true" ma:fieldsID="eee0554194d96f5c16620882e5be1999" ns1:_="" ns2:_="" ns3:_="" ns4:_="">
    <xsd:import namespace="http://schemas.microsoft.com/sharepoint/v3"/>
    <xsd:import namespace="04738c6d-ecc8-46f1-821f-82e308eab3d9"/>
    <xsd:import namespace="http://schemas.microsoft.com/sharepoint.v3"/>
    <xsd:import namespace="http://schemas.microsoft.com/sharepoint/v3/fields"/>
    <xsd:element name="properties">
      <xsd:complexType>
        <xsd:sequence>
          <xsd:element name="documentManagement">
            <xsd:complexType>
              <xsd:all>
                <xsd:element ref="ns2:UKProtectiveMarking"/>
                <xsd:element ref="ns3:CategoryDescription" minOccurs="0"/>
                <xsd:element ref="ns4:_Status" minOccurs="0"/>
                <xsd:element ref="ns2:DocumentVersion" minOccurs="0"/>
                <xsd:element ref="ns2:CreatedOriginated" minOccurs="0"/>
                <xsd:element ref="ns4:wic_System_Copyright" minOccurs="0"/>
                <xsd:element ref="ns2:TaxCatchAll" minOccurs="0"/>
                <xsd:element ref="ns2:TaxKeywordTaxHTField" minOccurs="0"/>
                <xsd:element ref="ns2:TaxCatchAllLabel" minOccurs="0"/>
                <xsd:element ref="ns1:_dlc_Exempt" minOccurs="0"/>
                <xsd:element ref="ns1:_dlc_ExpireDateSaved" minOccurs="0"/>
                <xsd:element ref="ns1:_dlc_ExpireDate" minOccurs="0"/>
                <xsd:element ref="ns2:d67af1ddf1dc47979d20c0eae491b81b" minOccurs="0"/>
                <xsd:element ref="ns2:m79e07ce3690491db9121a08429fad40" minOccurs="0"/>
                <xsd:element ref="ns2:n1f450bd0d644ca798bdc94626fdef4f" minOccurs="0"/>
                <xsd:element ref="ns2:i71a74d1f9984201b479cc08077b632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1" nillable="true" ma:displayName="Exempt from Policy" ma:hidden="true" ma:internalName="_dlc_Exempt" ma:readOnly="true">
      <xsd:simpleType>
        <xsd:restriction base="dms:Unknown"/>
      </xsd:simpleType>
    </xsd:element>
    <xsd:element name="_dlc_ExpireDateSaved" ma:index="22" nillable="true" ma:displayName="Original Expiration Date" ma:hidden="true" ma:internalName="_dlc_ExpireDateSaved" ma:readOnly="true">
      <xsd:simpleType>
        <xsd:restriction base="dms:DateTime"/>
      </xsd:simpleType>
    </xsd:element>
    <xsd:element name="_dlc_ExpireDate" ma:index="23"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4738c6d-ecc8-46f1-821f-82e308eab3d9" elementFormDefault="qualified">
    <xsd:import namespace="http://schemas.microsoft.com/office/2006/documentManagement/types"/>
    <xsd:import namespace="http://schemas.microsoft.com/office/infopath/2007/PartnerControls"/>
    <xsd:element name="UKProtectiveMarking" ma:index="7" ma:displayName="Security Marking" ma:default="OFFICIAL" ma:description="The OFFICIAL-SENSITIVE marking should be used if it is clear that consequence of compromise would cause significant harm; Over 80% of MOD material is expected to be marked OFFICIAL." ma:format="Dropdown" ma:internalName="UKProtectiveMarking" ma:readOnly="false">
      <xsd:simpleType>
        <xsd:restriction base="dms:Choice">
          <xsd:enumeration value="OFFICIAL"/>
          <xsd:enumeration value="OFFICIAL-SENSITIVE"/>
          <xsd:enumeration value="OFFICIAL-SENSITIVE COMMERCIAL"/>
          <xsd:enumeration value="OFFICIAL-SENSITIVE PERSONAL"/>
          <xsd:enumeration value="OFFICIAL-SENSITIVE LOCSEN"/>
        </xsd:restriction>
      </xsd:simpleType>
    </xsd:element>
    <xsd:element name="DocumentVersion" ma:index="10" nillable="true" ma:displayName="Document Version" ma:description="Version number in the format X_X_X e.g. 1_2_1.You do not need a set number of digits, 1_1 is valid for example." ma:internalName="DocumentVersion">
      <xsd:simpleType>
        <xsd:restriction base="dms:Text">
          <xsd:maxLength value="255"/>
        </xsd:restriction>
      </xsd:simpleType>
    </xsd:element>
    <xsd:element name="CreatedOriginated" ma:index="11" nillable="true" ma:displayName="Created (Originated)" ma:default="[today]" ma:description="The date the document was originally created." ma:format="DateOnly" ma:internalName="CreatedOriginated">
      <xsd:simpleType>
        <xsd:restriction base="dms:DateTime"/>
      </xsd:simpleType>
    </xsd:element>
    <xsd:element name="TaxCatchAll" ma:index="15" nillable="true" ma:displayName="Taxonomy Catch All Column" ma:hidden="true" ma:list="{818fd631-9bda-44b4-a6c6-184ba1a373b2}" ma:internalName="TaxCatchAll" ma:showField="CatchAllData" ma:web="af897eab-4f49-4914-a6ff-6daf5d1758b6">
      <xsd:complexType>
        <xsd:complexContent>
          <xsd:extension base="dms:MultiChoiceLookup">
            <xsd:sequence>
              <xsd:element name="Value" type="dms:Lookup" maxOccurs="unbounded" minOccurs="0" nillable="true"/>
            </xsd:sequence>
          </xsd:extension>
        </xsd:complexContent>
      </xsd:complexType>
    </xsd:element>
    <xsd:element name="TaxKeywordTaxHTField" ma:index="18"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Label" ma:index="20" nillable="true" ma:displayName="Taxonomy Catch All Column1" ma:hidden="true" ma:list="{818fd631-9bda-44b4-a6c6-184ba1a373b2}" ma:internalName="TaxCatchAllLabel" ma:readOnly="true" ma:showField="CatchAllDataLabel" ma:web="af897eab-4f49-4914-a6ff-6daf5d1758b6">
      <xsd:complexType>
        <xsd:complexContent>
          <xsd:extension base="dms:MultiChoiceLookup">
            <xsd:sequence>
              <xsd:element name="Value" type="dms:Lookup" maxOccurs="unbounded" minOccurs="0" nillable="true"/>
            </xsd:sequence>
          </xsd:extension>
        </xsd:complexContent>
      </xsd:complexType>
    </xsd:element>
    <xsd:element name="d67af1ddf1dc47979d20c0eae491b81b" ma:index="24" ma:taxonomy="true" ma:internalName="d67af1ddf1dc47979d20c0eae491b81b" ma:taxonomyFieldName="fileplanid" ma:displayName="UK Defence File Plan" ma:default="" ma:fieldId="{d67af1dd-f1dc-4797-9d20-c0eae491b81b}" ma:sspId="a9ff0b8c-5d72-4038-b2cd-f57bf310c636" ma:termSetId="4c6cc6f3-ba61-4d44-9233-db11931daca6" ma:anchorId="00000000-0000-0000-0000-000000000000" ma:open="false" ma:isKeyword="false">
      <xsd:complexType>
        <xsd:sequence>
          <xsd:element ref="pc:Terms" minOccurs="0" maxOccurs="1"/>
        </xsd:sequence>
      </xsd:complexType>
    </xsd:element>
    <xsd:element name="m79e07ce3690491db9121a08429fad40" ma:index="26" ma:taxonomy="true" ma:internalName="m79e07ce3690491db9121a08429fad40" ma:taxonomyFieldName="Business_x0020_Owner" ma:displayName="Business Owner" ma:default="1;#DES|b6cc87e5-3f22-4161-ba68-024eee67cef4" ma:fieldId="{679e07ce-3690-491d-b912-1a08429fad40}" ma:sspId="a9ff0b8c-5d72-4038-b2cd-f57bf310c636" ma:termSetId="38806ae3-bd96-4c11-838c-3f296b63bbad" ma:anchorId="00000000-0000-0000-0000-000000000000" ma:open="false" ma:isKeyword="false">
      <xsd:complexType>
        <xsd:sequence>
          <xsd:element ref="pc:Terms" minOccurs="0" maxOccurs="1"/>
        </xsd:sequence>
      </xsd:complexType>
    </xsd:element>
    <xsd:element name="n1f450bd0d644ca798bdc94626fdef4f" ma:index="27" ma:taxonomy="true" ma:internalName="n1f450bd0d644ca798bdc94626fdef4f" ma:taxonomyFieldName="Subject_x0020_Keywords" ma:displayName="Subject Keywords" ma:default="" ma:fieldId="{71f450bd-0d64-4ca7-98bd-c94626fdef4f}" ma:taxonomyMulti="true" ma:sspId="a9ff0b8c-5d72-4038-b2cd-f57bf310c636" ma:termSetId="7b8c463c-3f4b-49b4-909b-bbb5fe2586f6" ma:anchorId="00000000-0000-0000-0000-000000000000" ma:open="false" ma:isKeyword="false">
      <xsd:complexType>
        <xsd:sequence>
          <xsd:element ref="pc:Terms" minOccurs="0" maxOccurs="1"/>
        </xsd:sequence>
      </xsd:complexType>
    </xsd:element>
    <xsd:element name="i71a74d1f9984201b479cc08077b6323" ma:index="28" ma:taxonomy="true" ma:internalName="i71a74d1f9984201b479cc08077b6323" ma:taxonomyFieldName="Subject_x0020_Category" ma:displayName="Subject Category" ma:default="" ma:fieldId="{271a74d1-f998-4201-b479-cc08077b6323}" ma:taxonomyMulti="true" ma:sspId="a9ff0b8c-5d72-4038-b2cd-f57bf310c636" ma:termSetId="ff656f65-90c7-4f70-90bd-c22025b6cf0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8" nillable="true" ma:displayName="Description" ma:description="A description of the document." ma:internalName="Category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9" nillable="true" ma:displayName="Status" ma:default="Not Started" ma:description="The document lifecycle stage." ma:format="Dropdown" ma:internalName="_Status">
      <xsd:simpleType>
        <xsd:union memberTypes="dms:Text">
          <xsd:simpleType>
            <xsd:restriction base="dms:Choice">
              <xsd:enumeration value="Not Started"/>
              <xsd:enumeration value="Draft"/>
              <xsd:enumeration value="Under Review"/>
              <xsd:enumeration value="Reviewed"/>
              <xsd:enumeration value="Scheduled"/>
              <xsd:enumeration value="Published"/>
              <xsd:enumeration value="Final"/>
              <xsd:enumeration value="Superseded"/>
              <xsd:enumeration value="Expired"/>
            </xsd:restriction>
          </xsd:simpleType>
        </xsd:union>
      </xsd:simpleType>
    </xsd:element>
    <xsd:element name="wic_System_Copyright" ma:index="12"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9" ma:displayName="Author"/>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2890F9-ECF6-472F-816F-48E8A970BB3A}">
  <ds:schemaRefs>
    <ds:schemaRef ds:uri="04738c6d-ecc8-46f1-821f-82e308eab3d9"/>
    <ds:schemaRef ds:uri="http://schemas.microsoft.com/sharepoint/v3"/>
    <ds:schemaRef ds:uri="http://purl.org/dc/dcmitype/"/>
    <ds:schemaRef ds:uri="http://schemas.microsoft.com/office/2006/documentManagement/types"/>
    <ds:schemaRef ds:uri="http://www.w3.org/XML/1998/namespace"/>
    <ds:schemaRef ds:uri="http://purl.org/dc/term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schemas.microsoft.com/sharepoint/v3/fields"/>
    <ds:schemaRef ds:uri="http://schemas.microsoft.com/sharepoint.v3"/>
  </ds:schemaRefs>
</ds:datastoreItem>
</file>

<file path=customXml/itemProps2.xml><?xml version="1.0" encoding="utf-8"?>
<ds:datastoreItem xmlns:ds="http://schemas.openxmlformats.org/officeDocument/2006/customXml" ds:itemID="{FB379972-379E-4A84-9D16-00EA87B32570}">
  <ds:schemaRefs>
    <ds:schemaRef ds:uri="http://schemas.microsoft.com/sharepoint/events"/>
  </ds:schemaRefs>
</ds:datastoreItem>
</file>

<file path=customXml/itemProps3.xml><?xml version="1.0" encoding="utf-8"?>
<ds:datastoreItem xmlns:ds="http://schemas.openxmlformats.org/officeDocument/2006/customXml" ds:itemID="{0CF54BFA-23F5-4DD9-8372-2AD1237F9D7A}">
  <ds:schemaRefs>
    <ds:schemaRef ds:uri="Microsoft.SharePoint.Taxonomy.ContentTypeSync"/>
  </ds:schemaRefs>
</ds:datastoreItem>
</file>

<file path=customXml/itemProps4.xml><?xml version="1.0" encoding="utf-8"?>
<ds:datastoreItem xmlns:ds="http://schemas.openxmlformats.org/officeDocument/2006/customXml" ds:itemID="{25514FFB-2109-4D55-8893-FA8BCC16D665}">
  <ds:schemaRefs>
    <ds:schemaRef ds:uri="office.server.policy"/>
  </ds:schemaRefs>
</ds:datastoreItem>
</file>

<file path=customXml/itemProps5.xml><?xml version="1.0" encoding="utf-8"?>
<ds:datastoreItem xmlns:ds="http://schemas.openxmlformats.org/officeDocument/2006/customXml" ds:itemID="{05A87313-E018-449F-B667-668F9BBC5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738c6d-ecc8-46f1-821f-82e308eab3d9"/>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6BD094E0-758A-4BE7-A6F9-8BC708C646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3377</TotalTime>
  <Words>1131</Words>
  <Application>Microsoft Office PowerPoint</Application>
  <PresentationFormat>Widescreen</PresentationFormat>
  <Paragraphs>242</Paragraphs>
  <Slides>21</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Open Sans</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Heavy Lift Challenge- Iterative Journey</vt:lpstr>
      <vt:lpstr>PowerPoint Presentation</vt:lpstr>
      <vt:lpstr>HLC3 – RNs OCTO/FMAF + other FLCs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Linnett, Andrew (DES CEO-CorpComms-Creative-Hd)</dc:creator>
  <cp:keywords>FCG ; DE ＆ S ; Ministry of Defence ; Communications and engagement</cp:keywords>
  <cp:lastModifiedBy>Gavin, James Mr (DES FCG-Hd)</cp:lastModifiedBy>
  <cp:revision>281</cp:revision>
  <dcterms:created xsi:type="dcterms:W3CDTF">2021-11-01T16:37:18Z</dcterms:created>
  <dcterms:modified xsi:type="dcterms:W3CDTF">2023-05-21T11:30:02Z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0x010100D9D675D6CDED02438DC7CFF78D2F29E40200D77492577D2B2247BFCD0641EDECEB06</vt:lpwstr>
  </property>
  <property fmtid="{D5CDD505-2E9C-101B-9397-08002B2CF9AE}" pid="3" name="Business Owner">
    <vt:lpwstr>1;#DES|b6cc87e5-3f22-4161-ba68-024eee67cef4</vt:lpwstr>
  </property>
  <property fmtid="{D5CDD505-2E9C-101B-9397-08002B2CF9AE}" pid="4" name="_dlc_policyId">
    <vt:lpwstr>0x010100D9D675D6CDED02438DC7CFF78D2F29E402|2137034394</vt:lpwstr>
  </property>
  <property fmtid="{D5CDD505-2E9C-101B-9397-08002B2CF9AE}" pid="5" name="Subject Category">
    <vt:lpwstr>196;#Corporate communications policy and strategy|49359942-1d6f-44e6-9b9c-e984ceb6695e</vt:lpwstr>
  </property>
  <property fmtid="{D5CDD505-2E9C-101B-9397-08002B2CF9AE}" pid="6" name="Subject Keywords">
    <vt:lpwstr>197;#Communications planning|71198c2b-3ea5-4159-89ee-928d3d8253e0</vt:lpwstr>
  </property>
  <property fmtid="{D5CDD505-2E9C-101B-9397-08002B2CF9AE}" pid="7" name="TaxKeyword">
    <vt:lpwstr>195;#Communications and engagement|6d440de8-32f8-4675-adcf-205cf2c6a75c;#194;#Ministry of Defence|008c7e85-5fda-4a13-b2ae-e404f51dcede;#193;#DE ＆ S|5a7238ba-3ee4-4753-928f-201d99b5f844;#192;#FCG|803212b0-58db-4c3a-8475-9ca067ff2a74</vt:lpwstr>
  </property>
  <property fmtid="{D5CDD505-2E9C-101B-9397-08002B2CF9AE}" pid="8" name="fileplanid">
    <vt:lpwstr>92;#03_02 Manage Communication Services|66e56ec9-43bf-4fd2-9d50-804c759d57d2</vt:lpwstr>
  </property>
  <property fmtid="{D5CDD505-2E9C-101B-9397-08002B2CF9AE}" pid="9" name="ItemRetentionFormula">
    <vt:lpwstr>&lt;formula id="Microsoft.Office.RecordsManagement.PolicyFeatures.Expiration.Formula.BuiltIn"&gt;&lt;number&gt;1&lt;/number&gt;&lt;property&gt;Modified&lt;/property&gt;&lt;propertyId&gt;28cf69c5-fa48-462a-b5cd-27b6f9d2bd5f&lt;/propertyId&gt;&lt;period&gt;years&lt;/period&gt;&lt;/formula&gt;</vt:lpwstr>
  </property>
  <property fmtid="{D5CDD505-2E9C-101B-9397-08002B2CF9AE}" pid="10" name="Order book Item">
    <vt:lpwstr>Technology &amp; Innovation</vt:lpwstr>
  </property>
  <property fmtid="{D5CDD505-2E9C-101B-9397-08002B2CF9AE}" pid="11" name="MSIP_Label_d8a60473-494b-4586-a1bb-b0e663054676_Enabled">
    <vt:lpwstr>true</vt:lpwstr>
  </property>
  <property fmtid="{D5CDD505-2E9C-101B-9397-08002B2CF9AE}" pid="12" name="MSIP_Label_d8a60473-494b-4586-a1bb-b0e663054676_SetDate">
    <vt:lpwstr>2022-06-14T11:37:39Z</vt:lpwstr>
  </property>
  <property fmtid="{D5CDD505-2E9C-101B-9397-08002B2CF9AE}" pid="13" name="MSIP_Label_d8a60473-494b-4586-a1bb-b0e663054676_Method">
    <vt:lpwstr>Privileged</vt:lpwstr>
  </property>
  <property fmtid="{D5CDD505-2E9C-101B-9397-08002B2CF9AE}" pid="14" name="MSIP_Label_d8a60473-494b-4586-a1bb-b0e663054676_Name">
    <vt:lpwstr>MOD-1-O-‘UNMARKED’</vt:lpwstr>
  </property>
  <property fmtid="{D5CDD505-2E9C-101B-9397-08002B2CF9AE}" pid="15" name="MSIP_Label_d8a60473-494b-4586-a1bb-b0e663054676_SiteId">
    <vt:lpwstr>be7760ed-5953-484b-ae95-d0a16dfa09e5</vt:lpwstr>
  </property>
  <property fmtid="{D5CDD505-2E9C-101B-9397-08002B2CF9AE}" pid="16" name="MSIP_Label_d8a60473-494b-4586-a1bb-b0e663054676_ActionId">
    <vt:lpwstr>3a713204-56fa-4991-9a4a-0d695904cb88</vt:lpwstr>
  </property>
  <property fmtid="{D5CDD505-2E9C-101B-9397-08002B2CF9AE}" pid="17" name="MSIP_Label_d8a60473-494b-4586-a1bb-b0e663054676_ContentBits">
    <vt:lpwstr>0</vt:lpwstr>
  </property>
</Properties>
</file>