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6.xml" ContentType="application/vnd.openxmlformats-officedocument.presentationml.tags+xml"/>
  <Override PartName="/ppt/theme/theme6.xml" ContentType="application/vnd.openxmlformats-officedocument.theme+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notesSlides/notesSlide3.xml" ContentType="application/vnd.openxmlformats-officedocument.presentationml.notesSlide+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notesSlides/notesSlide5.xml" ContentType="application/vnd.openxmlformats-officedocument.presentationml.notesSlide+xml"/>
  <Override PartName="/ppt/tags/tag13.xml" ContentType="application/vnd.openxmlformats-officedocument.presentationml.tags+xml"/>
  <Override PartName="/ppt/notesSlides/notesSlide6.xml" ContentType="application/vnd.openxmlformats-officedocument.presentationml.notesSlide+xml"/>
  <Override PartName="/ppt/tags/tag14.xml" ContentType="application/vnd.openxmlformats-officedocument.presentationml.tags+xml"/>
  <Override PartName="/ppt/notesSlides/notesSlide7.xml" ContentType="application/vnd.openxmlformats-officedocument.presentationml.notesSlide+xml"/>
  <Override PartName="/ppt/tags/tag15.xml" ContentType="application/vnd.openxmlformats-officedocument.presentationml.tags+xml"/>
  <Override PartName="/ppt/notesSlides/notesSlide8.xml" ContentType="application/vnd.openxmlformats-officedocument.presentationml.notesSlide+xml"/>
  <Override PartName="/ppt/tags/tag16.xml" ContentType="application/vnd.openxmlformats-officedocument.presentationml.tags+xml"/>
  <Override PartName="/ppt/notesSlides/notesSlide9.xml" ContentType="application/vnd.openxmlformats-officedocument.presentationml.notesSlide+xml"/>
  <Override PartName="/ppt/tags/tag17.xml" ContentType="application/vnd.openxmlformats-officedocument.presentationml.tags+xml"/>
  <Override PartName="/ppt/notesSlides/notesSlide10.xml" ContentType="application/vnd.openxmlformats-officedocument.presentationml.notesSlide+xml"/>
  <Override PartName="/ppt/tags/tag18.xml" ContentType="application/vnd.openxmlformats-officedocument.presentationml.tags+xml"/>
  <Override PartName="/ppt/notesSlides/notesSlide11.xml" ContentType="application/vnd.openxmlformats-officedocument.presentationml.notesSlide+xml"/>
  <Override PartName="/ppt/tags/tag19.xml" ContentType="application/vnd.openxmlformats-officedocument.presentationml.tags+xml"/>
  <Override PartName="/ppt/notesSlides/notesSlide12.xml" ContentType="application/vnd.openxmlformats-officedocument.presentationml.notesSlide+xml"/>
  <Override PartName="/ppt/tags/tag20.xml" ContentType="application/vnd.openxmlformats-officedocument.presentationml.tags+xml"/>
  <Override PartName="/ppt/notesSlides/notesSlide13.xml" ContentType="application/vnd.openxmlformats-officedocument.presentationml.notesSlide+xml"/>
  <Override PartName="/ppt/tags/tag21.xml" ContentType="application/vnd.openxmlformats-officedocument.presentationml.tags+xml"/>
  <Override PartName="/ppt/notesSlides/notesSlide14.xml" ContentType="application/vnd.openxmlformats-officedocument.presentationml.notesSlide+xml"/>
  <Override PartName="/ppt/tags/tag22.xml" ContentType="application/vnd.openxmlformats-officedocument.presentationml.tags+xml"/>
  <Override PartName="/ppt/notesSlides/notesSlide15.xml" ContentType="application/vnd.openxmlformats-officedocument.presentationml.notesSlide+xml"/>
  <Override PartName="/ppt/tags/tag23.xml" ContentType="application/vnd.openxmlformats-officedocument.presentationml.tags+xml"/>
  <Override PartName="/ppt/notesSlides/notesSlide16.xml" ContentType="application/vnd.openxmlformats-officedocument.presentationml.notesSlide+xml"/>
  <Override PartName="/ppt/tags/tag24.xml" ContentType="application/vnd.openxmlformats-officedocument.presentationml.tags+xml"/>
  <Override PartName="/ppt/notesSlides/notesSlide17.xml" ContentType="application/vnd.openxmlformats-officedocument.presentationml.notesSlide+xml"/>
  <Override PartName="/ppt/tags/tag25.xml" ContentType="application/vnd.openxmlformats-officedocument.presentationml.tags+xml"/>
  <Override PartName="/ppt/notesSlides/notesSlide18.xml" ContentType="application/vnd.openxmlformats-officedocument.presentationml.notesSlide+xml"/>
  <Override PartName="/ppt/tags/tag26.xml" ContentType="application/vnd.openxmlformats-officedocument.presentationml.tags+xml"/>
  <Override PartName="/ppt/notesSlides/notesSlide19.xml" ContentType="application/vnd.openxmlformats-officedocument.presentationml.notesSlide+xml"/>
  <Override PartName="/ppt/tags/tag27.xml" ContentType="application/vnd.openxmlformats-officedocument.presentationml.tags+xml"/>
  <Override PartName="/ppt/notesSlides/notesSlide20.xml" ContentType="application/vnd.openxmlformats-officedocument.presentationml.notesSlide+xml"/>
  <Override PartName="/ppt/tags/tag28.xml" ContentType="application/vnd.openxmlformats-officedocument.presentationml.tags+xml"/>
  <Override PartName="/ppt/notesSlides/notesSlide21.xml" ContentType="application/vnd.openxmlformats-officedocument.presentationml.notesSlide+xml"/>
  <Override PartName="/ppt/tags/tag29.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5"/>
    <p:sldMasterId id="2147483708" r:id="rId6"/>
    <p:sldMasterId id="2147483686" r:id="rId7"/>
    <p:sldMasterId id="2147483722" r:id="rId8"/>
  </p:sldMasterIdLst>
  <p:notesMasterIdLst>
    <p:notesMasterId r:id="rId30"/>
  </p:notesMasterIdLst>
  <p:handoutMasterIdLst>
    <p:handoutMasterId r:id="rId31"/>
  </p:handoutMasterIdLst>
  <p:sldIdLst>
    <p:sldId id="475" r:id="rId9"/>
    <p:sldId id="390" r:id="rId10"/>
    <p:sldId id="494" r:id="rId11"/>
    <p:sldId id="394" r:id="rId12"/>
    <p:sldId id="392" r:id="rId13"/>
    <p:sldId id="493" r:id="rId14"/>
    <p:sldId id="397" r:id="rId15"/>
    <p:sldId id="398" r:id="rId16"/>
    <p:sldId id="495" r:id="rId17"/>
    <p:sldId id="496" r:id="rId18"/>
    <p:sldId id="497" r:id="rId19"/>
    <p:sldId id="395" r:id="rId20"/>
    <p:sldId id="476" r:id="rId21"/>
    <p:sldId id="477" r:id="rId22"/>
    <p:sldId id="478" r:id="rId23"/>
    <p:sldId id="485" r:id="rId24"/>
    <p:sldId id="479" r:id="rId25"/>
    <p:sldId id="488" r:id="rId26"/>
    <p:sldId id="489" r:id="rId27"/>
    <p:sldId id="486" r:id="rId28"/>
    <p:sldId id="491" r:id="rId29"/>
  </p:sldIdLst>
  <p:sldSz cx="19007138" cy="106918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E3F4711D-299F-4606-A1E6-380EC767A93F}">
          <p14:sldIdLst>
            <p14:sldId id="475"/>
            <p14:sldId id="390"/>
            <p14:sldId id="494"/>
            <p14:sldId id="394"/>
            <p14:sldId id="392"/>
            <p14:sldId id="493"/>
            <p14:sldId id="397"/>
            <p14:sldId id="398"/>
            <p14:sldId id="495"/>
            <p14:sldId id="496"/>
            <p14:sldId id="497"/>
            <p14:sldId id="395"/>
          </p14:sldIdLst>
        </p14:section>
        <p14:section name="Manufacturing Capability Aquisition" id="{A1C58617-8884-4780-A6AE-38F7B7A42454}">
          <p14:sldIdLst>
            <p14:sldId id="476"/>
            <p14:sldId id="477"/>
            <p14:sldId id="478"/>
            <p14:sldId id="485"/>
            <p14:sldId id="479"/>
            <p14:sldId id="488"/>
            <p14:sldId id="489"/>
            <p14:sldId id="486"/>
            <p14:sldId id="491"/>
          </p14:sldIdLst>
        </p14:section>
      </p14:sectionLst>
    </p:ext>
    <p:ext uri="{EFAFB233-063F-42B5-8137-9DF3F51BA10A}">
      <p15:sldGuideLst xmlns:p15="http://schemas.microsoft.com/office/powerpoint/2012/main">
        <p15:guide id="1" orient="horz" pos="3368" userDrawn="1">
          <p15:clr>
            <a:srgbClr val="A4A3A4"/>
          </p15:clr>
        </p15:guide>
        <p15:guide id="2" pos="598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2226"/>
    <a:srgbClr val="123338"/>
    <a:srgbClr val="C6E7EC"/>
    <a:srgbClr val="318390"/>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9224B7-7E70-823B-639A-B49CDA0E3707}" v="51" dt="2023-05-17T06:45:36.865"/>
    <p1510:client id="{4CEE26AD-3B0C-6ED5-03BD-7E987513379D}" v="54" dt="2023-05-17T06:59:06.450"/>
    <p1510:client id="{BFBD9373-18A4-48B4-98F7-E811D2AD3FA1}" v="460" dt="2023-05-16T11:20:22.1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3368"/>
        <p:guide pos="5987"/>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theme" Target="theme/theme1.xml"/><Relationship Id="rId7"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microsoft.com/office/2015/10/relationships/revisionInfo" Target="revisionInfo.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Master" Target="slideMasters/slideMaster4.xml"/></Relationships>
</file>

<file path=ppt/handoutMasters/_rels/handoutMaster1.xml.rels><?xml version="1.0" encoding="UTF-8" standalone="yes"?>
<Relationships xmlns="http://schemas.openxmlformats.org/package/2006/relationships"><Relationship Id="rId2" Type="http://schemas.openxmlformats.org/officeDocument/2006/relationships/tags" Target="../tags/tag7.xml"/><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31F9C5E-5FBB-4423-AE89-3BE76BCBD4EA}" type="datetimeFigureOut">
              <a:rPr lang="en-GB" smtClean="0"/>
              <a:t>16/05/2023</a:t>
            </a:fld>
            <a:endParaRPr lang="en-GB"/>
          </a:p>
        </p:txBody>
      </p:sp>
      <p:sp>
        <p:nvSpPr>
          <p:cNvPr id="4" name="Footer Placeholder 3"/>
          <p:cNvSpPr>
            <a:spLocks noGrp="1"/>
          </p:cNvSpPr>
          <p:nvPr>
            <p:ph type="ftr" sz="quarter" idx="2"/>
            <p:custDataLst>
              <p:tags r:id="rId2"/>
            </p:custDataLst>
          </p:nvPr>
        </p:nvSpPr>
        <p:spPr>
          <a:xfrm>
            <a:off x="0" y="8685213"/>
            <a:ext cx="6858000" cy="458787"/>
          </a:xfrm>
          <a:prstGeom prst="rect">
            <a:avLst/>
          </a:prstGeom>
        </p:spPr>
        <p:txBody>
          <a:bodyPr vert="horz" lIns="91440" tIns="45720" rIns="91440" bIns="45720" rtlCol="0" anchor="b"/>
          <a:lstStyle>
            <a:lvl1pPr algn="l">
              <a:defRPr sz="1200"/>
            </a:lvl1pPr>
          </a:lstStyle>
          <a:p>
            <a:pPr algn="ctr"/>
            <a:r>
              <a:rPr lang="en-GB" sz="900">
                <a:solidFill>
                  <a:srgbClr val="000000"/>
                </a:solidFill>
                <a:latin typeface="Arial" panose="020B0604020202020204" pitchFamily="34" charset="0"/>
              </a:rPr>
              <a:t>MTC – Private – Commercial in Confidence</a:t>
            </a: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B6687D-A97F-4643-BDAE-289D6A80358C}" type="slidenum">
              <a:rPr lang="en-GB" smtClean="0"/>
              <a:t>‹#›</a:t>
            </a:fld>
            <a:endParaRPr lang="en-GB"/>
          </a:p>
        </p:txBody>
      </p:sp>
    </p:spTree>
    <p:extLst>
      <p:ext uri="{BB962C8B-B14F-4D97-AF65-F5344CB8AC3E}">
        <p14:creationId xmlns:p14="http://schemas.microsoft.com/office/powerpoint/2010/main" val="276332100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2" Type="http://schemas.openxmlformats.org/officeDocument/2006/relationships/tags" Target="../tags/tag6.xml"/><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20DE4C-71E4-4665-980E-56471D6D9DFF}" type="datetimeFigureOut">
              <a:rPr lang="en-GB" smtClean="0"/>
              <a:t>16/05/2023</a:t>
            </a:fld>
            <a:endParaRPr lang="en-GB"/>
          </a:p>
        </p:txBody>
      </p:sp>
      <p:sp>
        <p:nvSpPr>
          <p:cNvPr id="4" name="Slide Image Placeholder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custDataLst>
              <p:tags r:id="rId2"/>
            </p:custDataLst>
          </p:nvPr>
        </p:nvSpPr>
        <p:spPr>
          <a:xfrm>
            <a:off x="0" y="8685213"/>
            <a:ext cx="6858000" cy="458787"/>
          </a:xfrm>
          <a:prstGeom prst="rect">
            <a:avLst/>
          </a:prstGeom>
        </p:spPr>
        <p:txBody>
          <a:bodyPr vert="horz" lIns="91440" tIns="45720" rIns="91440" bIns="45720" rtlCol="0" anchor="b"/>
          <a:lstStyle>
            <a:lvl1pPr algn="ctr">
              <a:defRPr lang="en-GB" sz="900" b="0" i="0" u="none">
                <a:solidFill>
                  <a:srgbClr val="000000"/>
                </a:solidFill>
                <a:latin typeface="Arial" panose="020B0604020202020204" pitchFamily="34" charset="0"/>
              </a:defRPr>
            </a:lvl1pPr>
          </a:lstStyle>
          <a:p>
            <a:r>
              <a:rPr lang="en-GB"/>
              <a:t>MTC – Private – Commercial in Confidence</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21F8F4-4085-4B9B-9739-07DBEFCF1E8A}" type="slidenum">
              <a:rPr lang="en-GB" smtClean="0"/>
              <a:t>‹#›</a:t>
            </a:fld>
            <a:endParaRPr lang="en-GB"/>
          </a:p>
        </p:txBody>
      </p:sp>
    </p:spTree>
    <p:extLst>
      <p:ext uri="{BB962C8B-B14F-4D97-AF65-F5344CB8AC3E}">
        <p14:creationId xmlns:p14="http://schemas.microsoft.com/office/powerpoint/2010/main" val="989784700"/>
      </p:ext>
    </p:extLst>
  </p:cSld>
  <p:clrMap bg1="lt1" tx1="dk1" bg2="lt2" tx2="dk2" accent1="accent1" accent2="accent2" accent3="accent3" accent4="accent4" accent5="accent5" accent6="accent6" hlink="hlink" folHlink="folHlink"/>
  <p:hf dt="0"/>
  <p:notesStyle>
    <a:lvl1pPr marL="0" algn="l" defTabSz="1238892" rtl="0" eaLnBrk="1" latinLnBrk="0" hangingPunct="1">
      <a:defRPr sz="1626" kern="1200">
        <a:solidFill>
          <a:schemeClr val="tx1"/>
        </a:solidFill>
        <a:latin typeface="+mn-lt"/>
        <a:ea typeface="+mn-ea"/>
        <a:cs typeface="+mn-cs"/>
      </a:defRPr>
    </a:lvl1pPr>
    <a:lvl2pPr marL="619446" algn="l" defTabSz="1238892" rtl="0" eaLnBrk="1" latinLnBrk="0" hangingPunct="1">
      <a:defRPr sz="1626" kern="1200">
        <a:solidFill>
          <a:schemeClr val="tx1"/>
        </a:solidFill>
        <a:latin typeface="+mn-lt"/>
        <a:ea typeface="+mn-ea"/>
        <a:cs typeface="+mn-cs"/>
      </a:defRPr>
    </a:lvl2pPr>
    <a:lvl3pPr marL="1238892" algn="l" defTabSz="1238892" rtl="0" eaLnBrk="1" latinLnBrk="0" hangingPunct="1">
      <a:defRPr sz="1626" kern="1200">
        <a:solidFill>
          <a:schemeClr val="tx1"/>
        </a:solidFill>
        <a:latin typeface="+mn-lt"/>
        <a:ea typeface="+mn-ea"/>
        <a:cs typeface="+mn-cs"/>
      </a:defRPr>
    </a:lvl3pPr>
    <a:lvl4pPr marL="1858340" algn="l" defTabSz="1238892" rtl="0" eaLnBrk="1" latinLnBrk="0" hangingPunct="1">
      <a:defRPr sz="1626" kern="1200">
        <a:solidFill>
          <a:schemeClr val="tx1"/>
        </a:solidFill>
        <a:latin typeface="+mn-lt"/>
        <a:ea typeface="+mn-ea"/>
        <a:cs typeface="+mn-cs"/>
      </a:defRPr>
    </a:lvl4pPr>
    <a:lvl5pPr marL="2477786" algn="l" defTabSz="1238892" rtl="0" eaLnBrk="1" latinLnBrk="0" hangingPunct="1">
      <a:defRPr sz="1626" kern="1200">
        <a:solidFill>
          <a:schemeClr val="tx1"/>
        </a:solidFill>
        <a:latin typeface="+mn-lt"/>
        <a:ea typeface="+mn-ea"/>
        <a:cs typeface="+mn-cs"/>
      </a:defRPr>
    </a:lvl5pPr>
    <a:lvl6pPr marL="3097232" algn="l" defTabSz="1238892" rtl="0" eaLnBrk="1" latinLnBrk="0" hangingPunct="1">
      <a:defRPr sz="1626" kern="1200">
        <a:solidFill>
          <a:schemeClr val="tx1"/>
        </a:solidFill>
        <a:latin typeface="+mn-lt"/>
        <a:ea typeface="+mn-ea"/>
        <a:cs typeface="+mn-cs"/>
      </a:defRPr>
    </a:lvl6pPr>
    <a:lvl7pPr marL="3716678" algn="l" defTabSz="1238892" rtl="0" eaLnBrk="1" latinLnBrk="0" hangingPunct="1">
      <a:defRPr sz="1626" kern="1200">
        <a:solidFill>
          <a:schemeClr val="tx1"/>
        </a:solidFill>
        <a:latin typeface="+mn-lt"/>
        <a:ea typeface="+mn-ea"/>
        <a:cs typeface="+mn-cs"/>
      </a:defRPr>
    </a:lvl7pPr>
    <a:lvl8pPr marL="4336124" algn="l" defTabSz="1238892" rtl="0" eaLnBrk="1" latinLnBrk="0" hangingPunct="1">
      <a:defRPr sz="1626" kern="1200">
        <a:solidFill>
          <a:schemeClr val="tx1"/>
        </a:solidFill>
        <a:latin typeface="+mn-lt"/>
        <a:ea typeface="+mn-ea"/>
        <a:cs typeface="+mn-cs"/>
      </a:defRPr>
    </a:lvl8pPr>
    <a:lvl9pPr marL="4955572" algn="l" defTabSz="1238892" rtl="0" eaLnBrk="1" latinLnBrk="0" hangingPunct="1">
      <a:defRPr sz="162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9.xml"/><Relationship Id="rId1" Type="http://schemas.openxmlformats.org/officeDocument/2006/relationships/tags" Target="../tags/tag8.xml"/><Relationship Id="rId4"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18.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19.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20.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21.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22.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23.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24.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25.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26.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27.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28.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29.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12.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14.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16.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custDataLst>
              <p:tags r:id="rId1"/>
            </p:custDataLst>
          </p:nvPr>
        </p:nvSpPr>
        <p:spPr>
          <a:xfrm>
            <a:off x="0" y="1"/>
            <a:ext cx="7104063" cy="51425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p>
        </p:txBody>
      </p:sp>
      <p:sp>
        <p:nvSpPr>
          <p:cNvPr id="5" name="Footer Placeholder 4"/>
          <p:cNvSpPr>
            <a:spLocks noGrp="1"/>
          </p:cNvSpPr>
          <p:nvPr>
            <p:ph type="ftr" sz="quarter" idx="4"/>
            <p:custDataLst>
              <p:tags r:id="rId2"/>
            </p:custDataLst>
          </p:nvPr>
        </p:nvSpPr>
        <p:spPr>
          <a:xfrm>
            <a:off x="0" y="9720360"/>
            <a:ext cx="7104063" cy="51425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D7BD14-71FF-8541-B33F-F03FDB1D8791}" type="slidenum">
              <a:rPr kumimoji="0" lang="en-US" sz="15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46328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custDataLst>
              <p:tags r:id="rId1"/>
            </p:custDataLst>
          </p:nvPr>
        </p:nvSpPr>
        <p:spPr/>
        <p:txBody>
          <a:bodyPr/>
          <a:lstStyle/>
          <a:p>
            <a:r>
              <a:rPr lang="en-GB"/>
              <a:t>MTC – Private – Commercial in Confidence</a:t>
            </a:r>
          </a:p>
        </p:txBody>
      </p:sp>
      <p:sp>
        <p:nvSpPr>
          <p:cNvPr id="6" name="Slide Number Placeholder 5"/>
          <p:cNvSpPr>
            <a:spLocks noGrp="1"/>
          </p:cNvSpPr>
          <p:nvPr>
            <p:ph type="sldNum" sz="quarter" idx="12"/>
          </p:nvPr>
        </p:nvSpPr>
        <p:spPr/>
        <p:txBody>
          <a:bodyPr/>
          <a:lstStyle/>
          <a:p>
            <a:fld id="{F821F8F4-4085-4B9B-9739-07DBEFCF1E8A}" type="slidenum">
              <a:rPr lang="en-GB" smtClean="0"/>
              <a:t>10</a:t>
            </a:fld>
            <a:endParaRPr lang="en-GB"/>
          </a:p>
        </p:txBody>
      </p:sp>
    </p:spTree>
    <p:extLst>
      <p:ext uri="{BB962C8B-B14F-4D97-AF65-F5344CB8AC3E}">
        <p14:creationId xmlns:p14="http://schemas.microsoft.com/office/powerpoint/2010/main" val="35669294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custDataLst>
              <p:tags r:id="rId1"/>
            </p:custDataLst>
          </p:nvPr>
        </p:nvSpPr>
        <p:spPr/>
        <p:txBody>
          <a:bodyPr/>
          <a:lstStyle/>
          <a:p>
            <a:r>
              <a:rPr lang="en-GB"/>
              <a:t>MTC – Private – Commercial in Confidence</a:t>
            </a:r>
          </a:p>
        </p:txBody>
      </p:sp>
      <p:sp>
        <p:nvSpPr>
          <p:cNvPr id="6" name="Slide Number Placeholder 5"/>
          <p:cNvSpPr>
            <a:spLocks noGrp="1"/>
          </p:cNvSpPr>
          <p:nvPr>
            <p:ph type="sldNum" sz="quarter" idx="12"/>
          </p:nvPr>
        </p:nvSpPr>
        <p:spPr/>
        <p:txBody>
          <a:bodyPr/>
          <a:lstStyle/>
          <a:p>
            <a:fld id="{F821F8F4-4085-4B9B-9739-07DBEFCF1E8A}" type="slidenum">
              <a:rPr lang="en-GB" smtClean="0"/>
              <a:t>11</a:t>
            </a:fld>
            <a:endParaRPr lang="en-GB"/>
          </a:p>
        </p:txBody>
      </p:sp>
    </p:spTree>
    <p:extLst>
      <p:ext uri="{BB962C8B-B14F-4D97-AF65-F5344CB8AC3E}">
        <p14:creationId xmlns:p14="http://schemas.microsoft.com/office/powerpoint/2010/main" val="38071863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custDataLst>
              <p:tags r:id="rId1"/>
            </p:custDataLst>
          </p:nvPr>
        </p:nvSpPr>
        <p:spPr/>
        <p:txBody>
          <a:bodyPr/>
          <a:lstStyle/>
          <a:p>
            <a:r>
              <a:rPr lang="en-GB"/>
              <a:t>MTC – Private – Commercial in Confidence</a:t>
            </a:r>
          </a:p>
        </p:txBody>
      </p:sp>
      <p:sp>
        <p:nvSpPr>
          <p:cNvPr id="6" name="Slide Number Placeholder 5"/>
          <p:cNvSpPr>
            <a:spLocks noGrp="1"/>
          </p:cNvSpPr>
          <p:nvPr>
            <p:ph type="sldNum" sz="quarter" idx="12"/>
          </p:nvPr>
        </p:nvSpPr>
        <p:spPr/>
        <p:txBody>
          <a:bodyPr/>
          <a:lstStyle/>
          <a:p>
            <a:fld id="{F821F8F4-4085-4B9B-9739-07DBEFCF1E8A}" type="slidenum">
              <a:rPr lang="en-GB" smtClean="0"/>
              <a:t>12</a:t>
            </a:fld>
            <a:endParaRPr lang="en-GB"/>
          </a:p>
        </p:txBody>
      </p:sp>
    </p:spTree>
    <p:extLst>
      <p:ext uri="{BB962C8B-B14F-4D97-AF65-F5344CB8AC3E}">
        <p14:creationId xmlns:p14="http://schemas.microsoft.com/office/powerpoint/2010/main" val="547804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custDataLst>
              <p:tags r:id="rId1"/>
            </p:custDataLst>
          </p:nvPr>
        </p:nvSpPr>
        <p:spPr/>
        <p:txBody>
          <a:bodyPr/>
          <a:lstStyle/>
          <a:p>
            <a:r>
              <a:rPr lang="en-GB"/>
              <a:t>MTC – Private – Commercial in Confidence</a:t>
            </a:r>
          </a:p>
        </p:txBody>
      </p:sp>
      <p:sp>
        <p:nvSpPr>
          <p:cNvPr id="6" name="Slide Number Placeholder 5"/>
          <p:cNvSpPr>
            <a:spLocks noGrp="1"/>
          </p:cNvSpPr>
          <p:nvPr>
            <p:ph type="sldNum" sz="quarter" idx="12"/>
          </p:nvPr>
        </p:nvSpPr>
        <p:spPr/>
        <p:txBody>
          <a:bodyPr/>
          <a:lstStyle/>
          <a:p>
            <a:fld id="{F821F8F4-4085-4B9B-9739-07DBEFCF1E8A}" type="slidenum">
              <a:rPr lang="en-GB" smtClean="0"/>
              <a:t>13</a:t>
            </a:fld>
            <a:endParaRPr lang="en-GB"/>
          </a:p>
        </p:txBody>
      </p:sp>
    </p:spTree>
    <p:extLst>
      <p:ext uri="{BB962C8B-B14F-4D97-AF65-F5344CB8AC3E}">
        <p14:creationId xmlns:p14="http://schemas.microsoft.com/office/powerpoint/2010/main" val="25113436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custDataLst>
              <p:tags r:id="rId1"/>
            </p:custDataLst>
          </p:nvPr>
        </p:nvSpPr>
        <p:spPr/>
        <p:txBody>
          <a:bodyPr/>
          <a:lstStyle/>
          <a:p>
            <a:r>
              <a:rPr lang="en-GB"/>
              <a:t>MTC – Private – Commercial in Confidence</a:t>
            </a:r>
          </a:p>
        </p:txBody>
      </p:sp>
      <p:sp>
        <p:nvSpPr>
          <p:cNvPr id="6" name="Slide Number Placeholder 5"/>
          <p:cNvSpPr>
            <a:spLocks noGrp="1"/>
          </p:cNvSpPr>
          <p:nvPr>
            <p:ph type="sldNum" sz="quarter" idx="12"/>
          </p:nvPr>
        </p:nvSpPr>
        <p:spPr/>
        <p:txBody>
          <a:bodyPr/>
          <a:lstStyle/>
          <a:p>
            <a:fld id="{F821F8F4-4085-4B9B-9739-07DBEFCF1E8A}" type="slidenum">
              <a:rPr lang="en-GB" smtClean="0"/>
              <a:t>14</a:t>
            </a:fld>
            <a:endParaRPr lang="en-GB"/>
          </a:p>
        </p:txBody>
      </p:sp>
    </p:spTree>
    <p:extLst>
      <p:ext uri="{BB962C8B-B14F-4D97-AF65-F5344CB8AC3E}">
        <p14:creationId xmlns:p14="http://schemas.microsoft.com/office/powerpoint/2010/main" val="41668815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custDataLst>
              <p:tags r:id="rId1"/>
            </p:custDataLst>
          </p:nvPr>
        </p:nvSpPr>
        <p:spPr/>
        <p:txBody>
          <a:bodyPr/>
          <a:lstStyle/>
          <a:p>
            <a:r>
              <a:rPr lang="en-GB"/>
              <a:t>MTC – Private – Commercial in Confidence</a:t>
            </a:r>
          </a:p>
        </p:txBody>
      </p:sp>
      <p:sp>
        <p:nvSpPr>
          <p:cNvPr id="6" name="Slide Number Placeholder 5"/>
          <p:cNvSpPr>
            <a:spLocks noGrp="1"/>
          </p:cNvSpPr>
          <p:nvPr>
            <p:ph type="sldNum" sz="quarter" idx="12"/>
          </p:nvPr>
        </p:nvSpPr>
        <p:spPr/>
        <p:txBody>
          <a:bodyPr/>
          <a:lstStyle/>
          <a:p>
            <a:fld id="{F821F8F4-4085-4B9B-9739-07DBEFCF1E8A}" type="slidenum">
              <a:rPr lang="en-GB" smtClean="0"/>
              <a:t>15</a:t>
            </a:fld>
            <a:endParaRPr lang="en-GB"/>
          </a:p>
        </p:txBody>
      </p:sp>
    </p:spTree>
    <p:extLst>
      <p:ext uri="{BB962C8B-B14F-4D97-AF65-F5344CB8AC3E}">
        <p14:creationId xmlns:p14="http://schemas.microsoft.com/office/powerpoint/2010/main" val="19293215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custDataLst>
              <p:tags r:id="rId1"/>
            </p:custDataLst>
          </p:nvPr>
        </p:nvSpPr>
        <p:spPr/>
        <p:txBody>
          <a:bodyPr/>
          <a:lstStyle/>
          <a:p>
            <a:r>
              <a:rPr lang="en-GB"/>
              <a:t>MTC – Private – Commercial in Confidence</a:t>
            </a:r>
          </a:p>
        </p:txBody>
      </p:sp>
      <p:sp>
        <p:nvSpPr>
          <p:cNvPr id="6" name="Slide Number Placeholder 5"/>
          <p:cNvSpPr>
            <a:spLocks noGrp="1"/>
          </p:cNvSpPr>
          <p:nvPr>
            <p:ph type="sldNum" sz="quarter" idx="12"/>
          </p:nvPr>
        </p:nvSpPr>
        <p:spPr/>
        <p:txBody>
          <a:bodyPr/>
          <a:lstStyle/>
          <a:p>
            <a:fld id="{F821F8F4-4085-4B9B-9739-07DBEFCF1E8A}" type="slidenum">
              <a:rPr lang="en-GB" smtClean="0"/>
              <a:t>16</a:t>
            </a:fld>
            <a:endParaRPr lang="en-GB"/>
          </a:p>
        </p:txBody>
      </p:sp>
    </p:spTree>
    <p:extLst>
      <p:ext uri="{BB962C8B-B14F-4D97-AF65-F5344CB8AC3E}">
        <p14:creationId xmlns:p14="http://schemas.microsoft.com/office/powerpoint/2010/main" val="41138346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custDataLst>
              <p:tags r:id="rId1"/>
            </p:custDataLst>
          </p:nvPr>
        </p:nvSpPr>
        <p:spPr/>
        <p:txBody>
          <a:bodyPr/>
          <a:lstStyle/>
          <a:p>
            <a:r>
              <a:rPr lang="en-GB"/>
              <a:t>MTC – Private – Commercial in Confidence</a:t>
            </a:r>
          </a:p>
        </p:txBody>
      </p:sp>
      <p:sp>
        <p:nvSpPr>
          <p:cNvPr id="6" name="Slide Number Placeholder 5"/>
          <p:cNvSpPr>
            <a:spLocks noGrp="1"/>
          </p:cNvSpPr>
          <p:nvPr>
            <p:ph type="sldNum" sz="quarter" idx="12"/>
          </p:nvPr>
        </p:nvSpPr>
        <p:spPr/>
        <p:txBody>
          <a:bodyPr/>
          <a:lstStyle/>
          <a:p>
            <a:fld id="{F821F8F4-4085-4B9B-9739-07DBEFCF1E8A}" type="slidenum">
              <a:rPr lang="en-GB" smtClean="0"/>
              <a:t>17</a:t>
            </a:fld>
            <a:endParaRPr lang="en-GB"/>
          </a:p>
        </p:txBody>
      </p:sp>
    </p:spTree>
    <p:extLst>
      <p:ext uri="{BB962C8B-B14F-4D97-AF65-F5344CB8AC3E}">
        <p14:creationId xmlns:p14="http://schemas.microsoft.com/office/powerpoint/2010/main" val="32820308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custDataLst>
              <p:tags r:id="rId1"/>
            </p:custDataLst>
          </p:nvPr>
        </p:nvSpPr>
        <p:spPr/>
        <p:txBody>
          <a:bodyPr/>
          <a:lstStyle/>
          <a:p>
            <a:r>
              <a:rPr lang="en-GB"/>
              <a:t>MTC – Private – Commercial in Confidence</a:t>
            </a:r>
          </a:p>
        </p:txBody>
      </p:sp>
      <p:sp>
        <p:nvSpPr>
          <p:cNvPr id="6" name="Slide Number Placeholder 5"/>
          <p:cNvSpPr>
            <a:spLocks noGrp="1"/>
          </p:cNvSpPr>
          <p:nvPr>
            <p:ph type="sldNum" sz="quarter" idx="12"/>
          </p:nvPr>
        </p:nvSpPr>
        <p:spPr/>
        <p:txBody>
          <a:bodyPr/>
          <a:lstStyle/>
          <a:p>
            <a:fld id="{F821F8F4-4085-4B9B-9739-07DBEFCF1E8A}" type="slidenum">
              <a:rPr lang="en-GB" smtClean="0"/>
              <a:t>18</a:t>
            </a:fld>
            <a:endParaRPr lang="en-GB"/>
          </a:p>
        </p:txBody>
      </p:sp>
    </p:spTree>
    <p:extLst>
      <p:ext uri="{BB962C8B-B14F-4D97-AF65-F5344CB8AC3E}">
        <p14:creationId xmlns:p14="http://schemas.microsoft.com/office/powerpoint/2010/main" val="24692934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custDataLst>
              <p:tags r:id="rId1"/>
            </p:custDataLst>
          </p:nvPr>
        </p:nvSpPr>
        <p:spPr/>
        <p:txBody>
          <a:bodyPr/>
          <a:lstStyle/>
          <a:p>
            <a:r>
              <a:rPr lang="en-GB"/>
              <a:t>MTC – Private – Commercial in Confidence</a:t>
            </a:r>
          </a:p>
        </p:txBody>
      </p:sp>
      <p:sp>
        <p:nvSpPr>
          <p:cNvPr id="6" name="Slide Number Placeholder 5"/>
          <p:cNvSpPr>
            <a:spLocks noGrp="1"/>
          </p:cNvSpPr>
          <p:nvPr>
            <p:ph type="sldNum" sz="quarter" idx="12"/>
          </p:nvPr>
        </p:nvSpPr>
        <p:spPr/>
        <p:txBody>
          <a:bodyPr/>
          <a:lstStyle/>
          <a:p>
            <a:fld id="{F821F8F4-4085-4B9B-9739-07DBEFCF1E8A}" type="slidenum">
              <a:rPr lang="en-GB" smtClean="0"/>
              <a:t>19</a:t>
            </a:fld>
            <a:endParaRPr lang="en-GB"/>
          </a:p>
        </p:txBody>
      </p:sp>
    </p:spTree>
    <p:extLst>
      <p:ext uri="{BB962C8B-B14F-4D97-AF65-F5344CB8AC3E}">
        <p14:creationId xmlns:p14="http://schemas.microsoft.com/office/powerpoint/2010/main" val="3241151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custDataLst>
              <p:tags r:id="rId1"/>
            </p:custDataLst>
          </p:nvPr>
        </p:nvSpPr>
        <p:spPr/>
        <p:txBody>
          <a:bodyPr/>
          <a:lstStyle/>
          <a:p>
            <a:r>
              <a:rPr lang="en-GB"/>
              <a:t>MTC – Private – Commercial in Confidence</a:t>
            </a:r>
          </a:p>
        </p:txBody>
      </p:sp>
      <p:sp>
        <p:nvSpPr>
          <p:cNvPr id="6" name="Slide Number Placeholder 5"/>
          <p:cNvSpPr>
            <a:spLocks noGrp="1"/>
          </p:cNvSpPr>
          <p:nvPr>
            <p:ph type="sldNum" sz="quarter" idx="12"/>
          </p:nvPr>
        </p:nvSpPr>
        <p:spPr/>
        <p:txBody>
          <a:bodyPr/>
          <a:lstStyle/>
          <a:p>
            <a:fld id="{F821F8F4-4085-4B9B-9739-07DBEFCF1E8A}" type="slidenum">
              <a:rPr lang="en-GB" smtClean="0"/>
              <a:t>2</a:t>
            </a:fld>
            <a:endParaRPr lang="en-GB"/>
          </a:p>
        </p:txBody>
      </p:sp>
    </p:spTree>
    <p:extLst>
      <p:ext uri="{BB962C8B-B14F-4D97-AF65-F5344CB8AC3E}">
        <p14:creationId xmlns:p14="http://schemas.microsoft.com/office/powerpoint/2010/main" val="40297714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custDataLst>
              <p:tags r:id="rId1"/>
            </p:custDataLst>
          </p:nvPr>
        </p:nvSpPr>
        <p:spPr/>
        <p:txBody>
          <a:bodyPr/>
          <a:lstStyle/>
          <a:p>
            <a:r>
              <a:rPr lang="en-GB"/>
              <a:t>MTC – Private – Commercial in Confidence</a:t>
            </a:r>
          </a:p>
        </p:txBody>
      </p:sp>
      <p:sp>
        <p:nvSpPr>
          <p:cNvPr id="6" name="Slide Number Placeholder 5"/>
          <p:cNvSpPr>
            <a:spLocks noGrp="1"/>
          </p:cNvSpPr>
          <p:nvPr>
            <p:ph type="sldNum" sz="quarter" idx="12"/>
          </p:nvPr>
        </p:nvSpPr>
        <p:spPr/>
        <p:txBody>
          <a:bodyPr/>
          <a:lstStyle/>
          <a:p>
            <a:fld id="{F821F8F4-4085-4B9B-9739-07DBEFCF1E8A}" type="slidenum">
              <a:rPr lang="en-GB" smtClean="0"/>
              <a:t>20</a:t>
            </a:fld>
            <a:endParaRPr lang="en-GB"/>
          </a:p>
        </p:txBody>
      </p:sp>
    </p:spTree>
    <p:extLst>
      <p:ext uri="{BB962C8B-B14F-4D97-AF65-F5344CB8AC3E}">
        <p14:creationId xmlns:p14="http://schemas.microsoft.com/office/powerpoint/2010/main" val="1125211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custDataLst>
              <p:tags r:id="rId1"/>
            </p:custDataLst>
          </p:nvPr>
        </p:nvSpPr>
        <p:spPr/>
        <p:txBody>
          <a:bodyPr/>
          <a:lstStyle/>
          <a:p>
            <a:r>
              <a:rPr lang="en-GB"/>
              <a:t>MTC – Private – Commercial in Confidence</a:t>
            </a:r>
          </a:p>
        </p:txBody>
      </p:sp>
      <p:sp>
        <p:nvSpPr>
          <p:cNvPr id="6" name="Slide Number Placeholder 5"/>
          <p:cNvSpPr>
            <a:spLocks noGrp="1"/>
          </p:cNvSpPr>
          <p:nvPr>
            <p:ph type="sldNum" sz="quarter" idx="12"/>
          </p:nvPr>
        </p:nvSpPr>
        <p:spPr/>
        <p:txBody>
          <a:bodyPr/>
          <a:lstStyle/>
          <a:p>
            <a:fld id="{F821F8F4-4085-4B9B-9739-07DBEFCF1E8A}" type="slidenum">
              <a:rPr lang="en-GB" smtClean="0"/>
              <a:t>21</a:t>
            </a:fld>
            <a:endParaRPr lang="en-GB"/>
          </a:p>
        </p:txBody>
      </p:sp>
    </p:spTree>
    <p:extLst>
      <p:ext uri="{BB962C8B-B14F-4D97-AF65-F5344CB8AC3E}">
        <p14:creationId xmlns:p14="http://schemas.microsoft.com/office/powerpoint/2010/main" val="1283819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custDataLst>
              <p:tags r:id="rId1"/>
            </p:custDataLst>
          </p:nvPr>
        </p:nvSpPr>
        <p:spPr/>
        <p:txBody>
          <a:bodyPr/>
          <a:lstStyle/>
          <a:p>
            <a:r>
              <a:rPr lang="en-GB"/>
              <a:t>MTC – Private – Commercial in Confidence</a:t>
            </a:r>
          </a:p>
        </p:txBody>
      </p:sp>
      <p:sp>
        <p:nvSpPr>
          <p:cNvPr id="6" name="Slide Number Placeholder 5"/>
          <p:cNvSpPr>
            <a:spLocks noGrp="1"/>
          </p:cNvSpPr>
          <p:nvPr>
            <p:ph type="sldNum" sz="quarter" idx="12"/>
          </p:nvPr>
        </p:nvSpPr>
        <p:spPr/>
        <p:txBody>
          <a:bodyPr/>
          <a:lstStyle/>
          <a:p>
            <a:fld id="{F821F8F4-4085-4B9B-9739-07DBEFCF1E8A}" type="slidenum">
              <a:rPr lang="en-GB" smtClean="0"/>
              <a:t>3</a:t>
            </a:fld>
            <a:endParaRPr lang="en-GB"/>
          </a:p>
        </p:txBody>
      </p:sp>
    </p:spTree>
    <p:extLst>
      <p:ext uri="{BB962C8B-B14F-4D97-AF65-F5344CB8AC3E}">
        <p14:creationId xmlns:p14="http://schemas.microsoft.com/office/powerpoint/2010/main" val="3257608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custDataLst>
              <p:tags r:id="rId1"/>
            </p:custDataLst>
          </p:nvPr>
        </p:nvSpPr>
        <p:spPr/>
        <p:txBody>
          <a:bodyPr/>
          <a:lstStyle/>
          <a:p>
            <a:r>
              <a:rPr lang="en-GB"/>
              <a:t>MTC – Private – Commercial in Confidence</a:t>
            </a:r>
          </a:p>
        </p:txBody>
      </p:sp>
      <p:sp>
        <p:nvSpPr>
          <p:cNvPr id="6" name="Slide Number Placeholder 5"/>
          <p:cNvSpPr>
            <a:spLocks noGrp="1"/>
          </p:cNvSpPr>
          <p:nvPr>
            <p:ph type="sldNum" sz="quarter" idx="12"/>
          </p:nvPr>
        </p:nvSpPr>
        <p:spPr/>
        <p:txBody>
          <a:bodyPr/>
          <a:lstStyle/>
          <a:p>
            <a:fld id="{F821F8F4-4085-4B9B-9739-07DBEFCF1E8A}" type="slidenum">
              <a:rPr lang="en-GB" smtClean="0"/>
              <a:t>4</a:t>
            </a:fld>
            <a:endParaRPr lang="en-GB"/>
          </a:p>
        </p:txBody>
      </p:sp>
    </p:spTree>
    <p:extLst>
      <p:ext uri="{BB962C8B-B14F-4D97-AF65-F5344CB8AC3E}">
        <p14:creationId xmlns:p14="http://schemas.microsoft.com/office/powerpoint/2010/main" val="2614061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custDataLst>
              <p:tags r:id="rId1"/>
            </p:custDataLst>
          </p:nvPr>
        </p:nvSpPr>
        <p:spPr/>
        <p:txBody>
          <a:bodyPr/>
          <a:lstStyle/>
          <a:p>
            <a:r>
              <a:rPr lang="en-GB"/>
              <a:t>MTC – Private – Commercial in Confidence</a:t>
            </a:r>
          </a:p>
        </p:txBody>
      </p:sp>
      <p:sp>
        <p:nvSpPr>
          <p:cNvPr id="6" name="Slide Number Placeholder 5"/>
          <p:cNvSpPr>
            <a:spLocks noGrp="1"/>
          </p:cNvSpPr>
          <p:nvPr>
            <p:ph type="sldNum" sz="quarter" idx="12"/>
          </p:nvPr>
        </p:nvSpPr>
        <p:spPr/>
        <p:txBody>
          <a:bodyPr/>
          <a:lstStyle/>
          <a:p>
            <a:fld id="{F821F8F4-4085-4B9B-9739-07DBEFCF1E8A}" type="slidenum">
              <a:rPr lang="en-GB" smtClean="0"/>
              <a:t>5</a:t>
            </a:fld>
            <a:endParaRPr lang="en-GB"/>
          </a:p>
        </p:txBody>
      </p:sp>
    </p:spTree>
    <p:extLst>
      <p:ext uri="{BB962C8B-B14F-4D97-AF65-F5344CB8AC3E}">
        <p14:creationId xmlns:p14="http://schemas.microsoft.com/office/powerpoint/2010/main" val="2605072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custDataLst>
              <p:tags r:id="rId1"/>
            </p:custDataLst>
          </p:nvPr>
        </p:nvSpPr>
        <p:spPr/>
        <p:txBody>
          <a:bodyPr/>
          <a:lstStyle/>
          <a:p>
            <a:r>
              <a:rPr lang="en-GB"/>
              <a:t>MTC – Private – Commercial in Confidence</a:t>
            </a:r>
          </a:p>
        </p:txBody>
      </p:sp>
      <p:sp>
        <p:nvSpPr>
          <p:cNvPr id="6" name="Slide Number Placeholder 5"/>
          <p:cNvSpPr>
            <a:spLocks noGrp="1"/>
          </p:cNvSpPr>
          <p:nvPr>
            <p:ph type="sldNum" sz="quarter" idx="12"/>
          </p:nvPr>
        </p:nvSpPr>
        <p:spPr/>
        <p:txBody>
          <a:bodyPr/>
          <a:lstStyle/>
          <a:p>
            <a:fld id="{F821F8F4-4085-4B9B-9739-07DBEFCF1E8A}" type="slidenum">
              <a:rPr lang="en-GB" smtClean="0"/>
              <a:t>6</a:t>
            </a:fld>
            <a:endParaRPr lang="en-GB"/>
          </a:p>
        </p:txBody>
      </p:sp>
    </p:spTree>
    <p:extLst>
      <p:ext uri="{BB962C8B-B14F-4D97-AF65-F5344CB8AC3E}">
        <p14:creationId xmlns:p14="http://schemas.microsoft.com/office/powerpoint/2010/main" val="1333830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custDataLst>
              <p:tags r:id="rId1"/>
            </p:custDataLst>
          </p:nvPr>
        </p:nvSpPr>
        <p:spPr/>
        <p:txBody>
          <a:bodyPr/>
          <a:lstStyle/>
          <a:p>
            <a:r>
              <a:rPr lang="en-GB"/>
              <a:t>MTC – Private – Commercial in Confidence</a:t>
            </a:r>
          </a:p>
        </p:txBody>
      </p:sp>
      <p:sp>
        <p:nvSpPr>
          <p:cNvPr id="6" name="Slide Number Placeholder 5"/>
          <p:cNvSpPr>
            <a:spLocks noGrp="1"/>
          </p:cNvSpPr>
          <p:nvPr>
            <p:ph type="sldNum" sz="quarter" idx="12"/>
          </p:nvPr>
        </p:nvSpPr>
        <p:spPr/>
        <p:txBody>
          <a:bodyPr/>
          <a:lstStyle/>
          <a:p>
            <a:fld id="{F821F8F4-4085-4B9B-9739-07DBEFCF1E8A}" type="slidenum">
              <a:rPr lang="en-GB" smtClean="0"/>
              <a:t>7</a:t>
            </a:fld>
            <a:endParaRPr lang="en-GB"/>
          </a:p>
        </p:txBody>
      </p:sp>
    </p:spTree>
    <p:extLst>
      <p:ext uri="{BB962C8B-B14F-4D97-AF65-F5344CB8AC3E}">
        <p14:creationId xmlns:p14="http://schemas.microsoft.com/office/powerpoint/2010/main" val="2079140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custDataLst>
              <p:tags r:id="rId1"/>
            </p:custDataLst>
          </p:nvPr>
        </p:nvSpPr>
        <p:spPr/>
        <p:txBody>
          <a:bodyPr/>
          <a:lstStyle/>
          <a:p>
            <a:r>
              <a:rPr lang="en-GB"/>
              <a:t>MTC – Private – Commercial in Confidence</a:t>
            </a:r>
          </a:p>
        </p:txBody>
      </p:sp>
      <p:sp>
        <p:nvSpPr>
          <p:cNvPr id="6" name="Slide Number Placeholder 5"/>
          <p:cNvSpPr>
            <a:spLocks noGrp="1"/>
          </p:cNvSpPr>
          <p:nvPr>
            <p:ph type="sldNum" sz="quarter" idx="12"/>
          </p:nvPr>
        </p:nvSpPr>
        <p:spPr/>
        <p:txBody>
          <a:bodyPr/>
          <a:lstStyle/>
          <a:p>
            <a:fld id="{F821F8F4-4085-4B9B-9739-07DBEFCF1E8A}" type="slidenum">
              <a:rPr lang="en-GB" smtClean="0"/>
              <a:t>8</a:t>
            </a:fld>
            <a:endParaRPr lang="en-GB"/>
          </a:p>
        </p:txBody>
      </p:sp>
    </p:spTree>
    <p:extLst>
      <p:ext uri="{BB962C8B-B14F-4D97-AF65-F5344CB8AC3E}">
        <p14:creationId xmlns:p14="http://schemas.microsoft.com/office/powerpoint/2010/main" val="4160240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custDataLst>
              <p:tags r:id="rId1"/>
            </p:custDataLst>
          </p:nvPr>
        </p:nvSpPr>
        <p:spPr/>
        <p:txBody>
          <a:bodyPr/>
          <a:lstStyle/>
          <a:p>
            <a:r>
              <a:rPr lang="en-GB"/>
              <a:t>MTC – Private – Commercial in Confidence</a:t>
            </a:r>
          </a:p>
        </p:txBody>
      </p:sp>
      <p:sp>
        <p:nvSpPr>
          <p:cNvPr id="6" name="Slide Number Placeholder 5"/>
          <p:cNvSpPr>
            <a:spLocks noGrp="1"/>
          </p:cNvSpPr>
          <p:nvPr>
            <p:ph type="sldNum" sz="quarter" idx="12"/>
          </p:nvPr>
        </p:nvSpPr>
        <p:spPr/>
        <p:txBody>
          <a:bodyPr/>
          <a:lstStyle/>
          <a:p>
            <a:fld id="{F821F8F4-4085-4B9B-9739-07DBEFCF1E8A}" type="slidenum">
              <a:rPr lang="en-GB" smtClean="0"/>
              <a:t>9</a:t>
            </a:fld>
            <a:endParaRPr lang="en-GB"/>
          </a:p>
        </p:txBody>
      </p:sp>
    </p:spTree>
    <p:extLst>
      <p:ext uri="{BB962C8B-B14F-4D97-AF65-F5344CB8AC3E}">
        <p14:creationId xmlns:p14="http://schemas.microsoft.com/office/powerpoint/2010/main" val="5783773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Page">
    <p:spTree>
      <p:nvGrpSpPr>
        <p:cNvPr id="1" name=""/>
        <p:cNvGrpSpPr/>
        <p:nvPr/>
      </p:nvGrpSpPr>
      <p:grpSpPr>
        <a:xfrm>
          <a:off x="0" y="0"/>
          <a:ext cx="0" cy="0"/>
          <a:chOff x="0" y="0"/>
          <a:chExt cx="0" cy="0"/>
        </a:xfrm>
      </p:grpSpPr>
      <p:sp>
        <p:nvSpPr>
          <p:cNvPr id="3" name="Footer Placeholder 2"/>
          <p:cNvSpPr>
            <a:spLocks noGrp="1"/>
          </p:cNvSpPr>
          <p:nvPr>
            <p:ph type="ftr" sz="quarter" idx="10"/>
            <p:custDataLst>
              <p:tags r:id="rId1"/>
            </p:custDataLst>
          </p:nvPr>
        </p:nvSpPr>
        <p:spPr/>
        <p:txBody>
          <a:bodyPr/>
          <a:lstStyle>
            <a:lvl1pPr>
              <a:defRPr lang="en-GB" sz="900" b="0" i="0" u="none">
                <a:solidFill>
                  <a:srgbClr val="000000"/>
                </a:solidFill>
                <a:latin typeface="Arial" panose="020B0604020202020204" pitchFamily="34" charset="0"/>
              </a:defRPr>
            </a:lvl1pPr>
          </a:lstStyle>
          <a:p>
            <a:r>
              <a:rPr lang="en-GB"/>
              <a:t>MTC – Private – Commercial in Confidence</a:t>
            </a:r>
          </a:p>
        </p:txBody>
      </p:sp>
      <p:sp>
        <p:nvSpPr>
          <p:cNvPr id="4" name="Text Placeholder 7"/>
          <p:cNvSpPr>
            <a:spLocks noGrp="1"/>
          </p:cNvSpPr>
          <p:nvPr>
            <p:ph type="body" sz="quarter" idx="11" hasCustomPrompt="1"/>
          </p:nvPr>
        </p:nvSpPr>
        <p:spPr>
          <a:xfrm>
            <a:off x="5748723" y="5146535"/>
            <a:ext cx="7509697" cy="408605"/>
          </a:xfrm>
          <a:prstGeom prst="rect">
            <a:avLst/>
          </a:prstGeom>
        </p:spPr>
        <p:txBody>
          <a:bodyPr>
            <a:normAutofit/>
          </a:bodyPr>
          <a:lstStyle>
            <a:lvl1pPr marL="0" indent="0" algn="ctr">
              <a:buNone/>
              <a:defRPr sz="2011" b="0" baseline="0">
                <a:solidFill>
                  <a:schemeClr val="bg2">
                    <a:lumMod val="50000"/>
                  </a:schemeClr>
                </a:solidFill>
                <a:latin typeface="+mj-lt"/>
              </a:defRPr>
            </a:lvl1pPr>
          </a:lstStyle>
          <a:p>
            <a:pPr lvl="0"/>
            <a:r>
              <a:rPr lang="en-US"/>
              <a:t>Customer : Project Title</a:t>
            </a:r>
          </a:p>
        </p:txBody>
      </p:sp>
      <p:sp>
        <p:nvSpPr>
          <p:cNvPr id="5" name="Text Placeholder 7"/>
          <p:cNvSpPr>
            <a:spLocks noGrp="1"/>
          </p:cNvSpPr>
          <p:nvPr>
            <p:ph type="body" sz="quarter" idx="12" hasCustomPrompt="1"/>
          </p:nvPr>
        </p:nvSpPr>
        <p:spPr>
          <a:xfrm>
            <a:off x="5748723" y="5581483"/>
            <a:ext cx="7509697" cy="355520"/>
          </a:xfrm>
          <a:prstGeom prst="rect">
            <a:avLst/>
          </a:prstGeom>
        </p:spPr>
        <p:txBody>
          <a:bodyPr>
            <a:normAutofit/>
          </a:bodyPr>
          <a:lstStyle>
            <a:lvl1pPr marL="0" indent="0" algn="ctr">
              <a:buNone/>
              <a:defRPr sz="2011" b="0" baseline="0">
                <a:solidFill>
                  <a:schemeClr val="bg2">
                    <a:lumMod val="50000"/>
                  </a:schemeClr>
                </a:solidFill>
                <a:latin typeface="+mj-lt"/>
              </a:defRPr>
            </a:lvl1pPr>
          </a:lstStyle>
          <a:p>
            <a:pPr lvl="0"/>
            <a:r>
              <a:rPr lang="en-US"/>
              <a:t>Presentation / Deliverable Title</a:t>
            </a:r>
          </a:p>
        </p:txBody>
      </p:sp>
      <p:sp>
        <p:nvSpPr>
          <p:cNvPr id="6" name="Text Placeholder 7"/>
          <p:cNvSpPr>
            <a:spLocks noGrp="1"/>
          </p:cNvSpPr>
          <p:nvPr>
            <p:ph type="body" sz="quarter" idx="13" hasCustomPrompt="1"/>
          </p:nvPr>
        </p:nvSpPr>
        <p:spPr>
          <a:xfrm>
            <a:off x="5748723" y="5963351"/>
            <a:ext cx="7509697" cy="398276"/>
          </a:xfrm>
          <a:prstGeom prst="rect">
            <a:avLst/>
          </a:prstGeom>
        </p:spPr>
        <p:txBody>
          <a:bodyPr/>
          <a:lstStyle>
            <a:lvl1pPr marL="0" indent="0" algn="ctr">
              <a:buNone/>
              <a:defRPr sz="2011" b="0" baseline="0">
                <a:solidFill>
                  <a:schemeClr val="bg2">
                    <a:lumMod val="50000"/>
                  </a:schemeClr>
                </a:solidFill>
                <a:latin typeface="+mj-lt"/>
              </a:defRPr>
            </a:lvl1pPr>
          </a:lstStyle>
          <a:p>
            <a:pPr lvl="0"/>
            <a:r>
              <a:rPr lang="en-US"/>
              <a:t>YYYY-MM-DD</a:t>
            </a:r>
          </a:p>
        </p:txBody>
      </p:sp>
    </p:spTree>
    <p:extLst>
      <p:ext uri="{BB962C8B-B14F-4D97-AF65-F5344CB8AC3E}">
        <p14:creationId xmlns:p14="http://schemas.microsoft.com/office/powerpoint/2010/main" val="2691661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2014737" y="593378"/>
            <a:ext cx="2815604" cy="504056"/>
          </a:xfrm>
          <a:prstGeom prst="rect">
            <a:avLst/>
          </a:prstGeom>
        </p:spPr>
        <p:txBody>
          <a:bodyPr>
            <a:normAutofit/>
          </a:bodyPr>
          <a:lstStyle>
            <a:lvl1pPr>
              <a:defRPr lang="en-GB" sz="2011" b="0" baseline="0" dirty="0">
                <a:solidFill>
                  <a:schemeClr val="bg2">
                    <a:lumMod val="50000"/>
                  </a:schemeClr>
                </a:solidFill>
                <a:ea typeface="+mn-ea"/>
                <a:cs typeface="+mn-cs"/>
              </a:defRPr>
            </a:lvl1pPr>
          </a:lstStyle>
          <a:p>
            <a:pPr marL="0" lvl="0" indent="0">
              <a:spcBef>
                <a:spcPts val="1257"/>
              </a:spcBef>
              <a:buFont typeface="Arial" panose="020B0604020202020204" pitchFamily="34" charset="0"/>
            </a:pPr>
            <a:r>
              <a:rPr lang="en-US"/>
              <a:t>Project Title | Page Title</a:t>
            </a:r>
            <a:endParaRPr lang="en-GB"/>
          </a:p>
        </p:txBody>
      </p:sp>
      <p:sp>
        <p:nvSpPr>
          <p:cNvPr id="3" name="Footer Placeholder 2"/>
          <p:cNvSpPr>
            <a:spLocks noGrp="1"/>
          </p:cNvSpPr>
          <p:nvPr>
            <p:ph type="ftr" sz="quarter" idx="11"/>
            <p:custDataLst>
              <p:tags r:id="rId1"/>
            </p:custDataLst>
          </p:nvPr>
        </p:nvSpPr>
        <p:spPr/>
        <p:txBody>
          <a:bodyPr/>
          <a:lstStyle>
            <a:lvl1pPr>
              <a:defRPr lang="en-GB" sz="900" b="0" i="0" u="none">
                <a:solidFill>
                  <a:srgbClr val="000000"/>
                </a:solidFill>
                <a:latin typeface="Arial" panose="020B0604020202020204" pitchFamily="34" charset="0"/>
              </a:defRPr>
            </a:lvl1pPr>
          </a:lstStyle>
          <a:p>
            <a:r>
              <a:rPr lang="en-GB"/>
              <a:t>MTC – Private – Commercial in Confidence</a:t>
            </a:r>
          </a:p>
        </p:txBody>
      </p:sp>
    </p:spTree>
    <p:extLst>
      <p:ext uri="{BB962C8B-B14F-4D97-AF65-F5344CB8AC3E}">
        <p14:creationId xmlns:p14="http://schemas.microsoft.com/office/powerpoint/2010/main" val="4151926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Board">
    <p:spTree>
      <p:nvGrpSpPr>
        <p:cNvPr id="1" name=""/>
        <p:cNvGrpSpPr/>
        <p:nvPr/>
      </p:nvGrpSpPr>
      <p:grpSpPr>
        <a:xfrm>
          <a:off x="0" y="0"/>
          <a:ext cx="0" cy="0"/>
          <a:chOff x="0" y="0"/>
          <a:chExt cx="0" cy="0"/>
        </a:xfrm>
      </p:grpSpPr>
      <p:sp>
        <p:nvSpPr>
          <p:cNvPr id="3" name="Footer Placeholder 2"/>
          <p:cNvSpPr>
            <a:spLocks noGrp="1"/>
          </p:cNvSpPr>
          <p:nvPr>
            <p:ph type="ftr" sz="quarter" idx="10"/>
            <p:custDataLst>
              <p:tags r:id="rId1"/>
            </p:custDataLst>
          </p:nvPr>
        </p:nvSpPr>
        <p:spPr/>
        <p:txBody>
          <a:bodyPr/>
          <a:lstStyle>
            <a:lvl1pPr>
              <a:defRPr lang="en-GB" sz="900" b="0" i="0" u="none">
                <a:solidFill>
                  <a:srgbClr val="000000"/>
                </a:solidFill>
                <a:latin typeface="Arial" panose="020B0604020202020204" pitchFamily="34" charset="0"/>
              </a:defRPr>
            </a:lvl1pPr>
          </a:lstStyle>
          <a:p>
            <a:r>
              <a:rPr lang="en-GB"/>
              <a:t>MTC – Private – Commercial in Confidence</a:t>
            </a:r>
          </a:p>
        </p:txBody>
      </p:sp>
      <p:cxnSp>
        <p:nvCxnSpPr>
          <p:cNvPr id="4" name="Straight Connector 3"/>
          <p:cNvCxnSpPr/>
          <p:nvPr userDrawn="1"/>
        </p:nvCxnSpPr>
        <p:spPr>
          <a:xfrm>
            <a:off x="1718494" y="2897634"/>
            <a:ext cx="1557015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1718494" y="8874298"/>
            <a:ext cx="1557015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Title 8"/>
          <p:cNvSpPr>
            <a:spLocks noGrp="1"/>
          </p:cNvSpPr>
          <p:nvPr>
            <p:ph type="title" hasCustomPrompt="1"/>
          </p:nvPr>
        </p:nvSpPr>
        <p:spPr>
          <a:xfrm>
            <a:off x="2014737" y="593378"/>
            <a:ext cx="2815604" cy="504056"/>
          </a:xfrm>
          <a:prstGeom prst="rect">
            <a:avLst/>
          </a:prstGeom>
        </p:spPr>
        <p:txBody>
          <a:bodyPr>
            <a:normAutofit/>
          </a:bodyPr>
          <a:lstStyle>
            <a:lvl1pPr>
              <a:defRPr lang="en-GB" sz="2011" b="0" baseline="0" dirty="0">
                <a:solidFill>
                  <a:schemeClr val="bg2">
                    <a:lumMod val="50000"/>
                  </a:schemeClr>
                </a:solidFill>
                <a:ea typeface="+mn-ea"/>
                <a:cs typeface="+mn-cs"/>
              </a:defRPr>
            </a:lvl1pPr>
          </a:lstStyle>
          <a:p>
            <a:pPr marL="0" lvl="0" indent="0">
              <a:spcBef>
                <a:spcPts val="1257"/>
              </a:spcBef>
              <a:buFont typeface="Arial" panose="020B0604020202020204" pitchFamily="34" charset="0"/>
            </a:pPr>
            <a:r>
              <a:rPr lang="en-US"/>
              <a:t>Project Title | Page Title</a:t>
            </a:r>
            <a:endParaRPr lang="en-GB"/>
          </a:p>
        </p:txBody>
      </p:sp>
    </p:spTree>
    <p:extLst>
      <p:ext uri="{BB962C8B-B14F-4D97-AF65-F5344CB8AC3E}">
        <p14:creationId xmlns:p14="http://schemas.microsoft.com/office/powerpoint/2010/main" val="402192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gn-Off">
    <p:spTree>
      <p:nvGrpSpPr>
        <p:cNvPr id="1" name=""/>
        <p:cNvGrpSpPr/>
        <p:nvPr/>
      </p:nvGrpSpPr>
      <p:grpSpPr>
        <a:xfrm>
          <a:off x="0" y="0"/>
          <a:ext cx="0" cy="0"/>
          <a:chOff x="0" y="0"/>
          <a:chExt cx="0" cy="0"/>
        </a:xfrm>
      </p:grpSpPr>
      <p:sp>
        <p:nvSpPr>
          <p:cNvPr id="3" name="Footer Placeholder 2"/>
          <p:cNvSpPr>
            <a:spLocks noGrp="1"/>
          </p:cNvSpPr>
          <p:nvPr>
            <p:ph type="ftr" sz="quarter" idx="10"/>
            <p:custDataLst>
              <p:tags r:id="rId1"/>
            </p:custDataLst>
          </p:nvPr>
        </p:nvSpPr>
        <p:spPr/>
        <p:txBody>
          <a:bodyPr/>
          <a:lstStyle>
            <a:lvl1pPr>
              <a:defRPr lang="en-GB" sz="900" b="0" i="0" u="none">
                <a:solidFill>
                  <a:srgbClr val="000000"/>
                </a:solidFill>
                <a:latin typeface="Arial" panose="020B0604020202020204" pitchFamily="34" charset="0"/>
              </a:defRPr>
            </a:lvl1pPr>
          </a:lstStyle>
          <a:p>
            <a:r>
              <a:rPr lang="en-GB"/>
              <a:t>MTC – Private – Commercial in Confidence</a:t>
            </a:r>
          </a:p>
        </p:txBody>
      </p:sp>
      <p:sp>
        <p:nvSpPr>
          <p:cNvPr id="4" name="TextBox 3"/>
          <p:cNvSpPr txBox="1"/>
          <p:nvPr userDrawn="1"/>
        </p:nvSpPr>
        <p:spPr>
          <a:xfrm>
            <a:off x="1947067" y="9556336"/>
            <a:ext cx="15113004" cy="705678"/>
          </a:xfrm>
          <a:prstGeom prst="rect">
            <a:avLst/>
          </a:prstGeom>
        </p:spPr>
        <p:txBody>
          <a:bodyPr/>
          <a:lstStyle>
            <a:lvl1pPr lvl="0" indent="0">
              <a:lnSpc>
                <a:spcPct val="90000"/>
              </a:lnSpc>
              <a:spcBef>
                <a:spcPts val="1000"/>
              </a:spcBef>
              <a:buFont typeface="Arial" panose="020B0604020202020204" pitchFamily="34" charset="0"/>
              <a:buNone/>
              <a:defRPr sz="1400" b="1" baseline="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rtl="0">
              <a:spcBef>
                <a:spcPts val="0"/>
              </a:spcBef>
            </a:pPr>
            <a:r>
              <a:rPr lang="en-US" sz="1760" b="0" i="0" u="none" strike="noStrike" kern="1200" baseline="30000">
                <a:solidFill>
                  <a:schemeClr val="tx1"/>
                </a:solidFill>
                <a:latin typeface="+mn-lt"/>
                <a:ea typeface="+mn-ea"/>
                <a:cs typeface="+mn-cs"/>
              </a:rPr>
              <a:t>The data contained in this document contains proprietary information and it may not be copied or communicated to a third party or used for any other purpose than that which it was supplied without the MTC’s prior written consent.</a:t>
            </a:r>
          </a:p>
          <a:p>
            <a:pPr algn="r" rtl="0">
              <a:spcBef>
                <a:spcPts val="0"/>
              </a:spcBef>
            </a:pPr>
            <a:r>
              <a:rPr lang="en-US" sz="1760" b="0" i="0" u="none" strike="noStrike" kern="1200" baseline="30000">
                <a:solidFill>
                  <a:schemeClr val="tx1"/>
                </a:solidFill>
                <a:latin typeface="+mn-lt"/>
                <a:ea typeface="+mn-ea"/>
                <a:cs typeface="+mn-cs"/>
              </a:rPr>
              <a:t>© MTC</a:t>
            </a:r>
          </a:p>
        </p:txBody>
      </p:sp>
      <p:graphicFrame>
        <p:nvGraphicFramePr>
          <p:cNvPr id="5" name="Table 4"/>
          <p:cNvGraphicFramePr>
            <a:graphicFrameLocks noGrp="1"/>
          </p:cNvGraphicFramePr>
          <p:nvPr userDrawn="1">
            <p:extLst>
              <p:ext uri="{D42A27DB-BD31-4B8C-83A1-F6EECF244321}">
                <p14:modId xmlns:p14="http://schemas.microsoft.com/office/powerpoint/2010/main" val="2309428023"/>
              </p:ext>
            </p:extLst>
          </p:nvPr>
        </p:nvGraphicFramePr>
        <p:xfrm>
          <a:off x="5347359" y="2116153"/>
          <a:ext cx="8312421" cy="1827784"/>
        </p:xfrm>
        <a:graphic>
          <a:graphicData uri="http://schemas.openxmlformats.org/drawingml/2006/table">
            <a:tbl>
              <a:tblPr firstRow="1" bandRow="1">
                <a:tableStyleId>{5C22544A-7EE6-4342-B048-85BDC9FD1C3A}</a:tableStyleId>
              </a:tblPr>
              <a:tblGrid>
                <a:gridCol w="1005359">
                  <a:extLst>
                    <a:ext uri="{9D8B030D-6E8A-4147-A177-3AD203B41FA5}">
                      <a16:colId xmlns:a16="http://schemas.microsoft.com/office/drawing/2014/main" val="4285589727"/>
                    </a:ext>
                  </a:extLst>
                </a:gridCol>
                <a:gridCol w="1267362">
                  <a:extLst>
                    <a:ext uri="{9D8B030D-6E8A-4147-A177-3AD203B41FA5}">
                      <a16:colId xmlns:a16="http://schemas.microsoft.com/office/drawing/2014/main" val="614461618"/>
                    </a:ext>
                  </a:extLst>
                </a:gridCol>
                <a:gridCol w="2189814">
                  <a:extLst>
                    <a:ext uri="{9D8B030D-6E8A-4147-A177-3AD203B41FA5}">
                      <a16:colId xmlns:a16="http://schemas.microsoft.com/office/drawing/2014/main" val="4129571648"/>
                    </a:ext>
                  </a:extLst>
                </a:gridCol>
                <a:gridCol w="880188">
                  <a:extLst>
                    <a:ext uri="{9D8B030D-6E8A-4147-A177-3AD203B41FA5}">
                      <a16:colId xmlns:a16="http://schemas.microsoft.com/office/drawing/2014/main" val="2951348865"/>
                    </a:ext>
                  </a:extLst>
                </a:gridCol>
                <a:gridCol w="2969698">
                  <a:extLst>
                    <a:ext uri="{9D8B030D-6E8A-4147-A177-3AD203B41FA5}">
                      <a16:colId xmlns:a16="http://schemas.microsoft.com/office/drawing/2014/main" val="495289653"/>
                    </a:ext>
                  </a:extLst>
                </a:gridCol>
              </a:tblGrid>
              <a:tr h="156462">
                <a:tc gridSpan="5">
                  <a:txBody>
                    <a:bodyPr/>
                    <a:lstStyle/>
                    <a:p>
                      <a:pPr algn="ctr"/>
                      <a:r>
                        <a:rPr lang="en-GB" sz="2000" b="0">
                          <a:solidFill>
                            <a:schemeClr val="tx1"/>
                          </a:solidFill>
                          <a:latin typeface="+mj-lt"/>
                        </a:rPr>
                        <a:t>Version Control</a:t>
                      </a:r>
                    </a:p>
                  </a:txBody>
                  <a:tcPr marL="120701" marR="120701" marT="64008" marB="64008"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731736935"/>
                  </a:ext>
                </a:extLst>
              </a:tr>
              <a:tr h="232154">
                <a:tc>
                  <a:txBody>
                    <a:bodyPr/>
                    <a:lstStyle/>
                    <a:p>
                      <a:r>
                        <a:rPr lang="en-GB" sz="1500">
                          <a:solidFill>
                            <a:schemeClr val="tx1"/>
                          </a:solidFill>
                          <a:latin typeface="+mj-lt"/>
                        </a:rPr>
                        <a:t>Version</a:t>
                      </a:r>
                    </a:p>
                  </a:txBody>
                  <a:tcPr marL="120701" marR="120701" marT="64008" marB="64008"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r>
                        <a:rPr lang="en-GB" sz="1500">
                          <a:solidFill>
                            <a:schemeClr val="tx1"/>
                          </a:solidFill>
                          <a:latin typeface="+mj-lt"/>
                        </a:rPr>
                        <a:t>Date</a:t>
                      </a:r>
                    </a:p>
                  </a:txBody>
                  <a:tcPr marL="120701" marR="120701" marT="64008" marB="64008"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r>
                        <a:rPr lang="en-GB" sz="1500">
                          <a:solidFill>
                            <a:schemeClr val="tx1"/>
                          </a:solidFill>
                          <a:latin typeface="+mj-lt"/>
                        </a:rPr>
                        <a:t>Author</a:t>
                      </a:r>
                    </a:p>
                  </a:txBody>
                  <a:tcPr marL="120701" marR="120701" marT="64008" marB="64008"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r>
                        <a:rPr lang="en-GB" sz="1500">
                          <a:solidFill>
                            <a:schemeClr val="tx1"/>
                          </a:solidFill>
                          <a:latin typeface="+mj-lt"/>
                        </a:rPr>
                        <a:t>Status</a:t>
                      </a:r>
                    </a:p>
                  </a:txBody>
                  <a:tcPr marL="120701" marR="120701" marT="64008" marB="64008"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r>
                        <a:rPr lang="en-GB" sz="1500">
                          <a:solidFill>
                            <a:schemeClr val="tx1"/>
                          </a:solidFill>
                          <a:latin typeface="+mj-lt"/>
                        </a:rPr>
                        <a:t>Change Description</a:t>
                      </a:r>
                    </a:p>
                  </a:txBody>
                  <a:tcPr marL="120701" marR="120701" marT="64008" marB="64008"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208594071"/>
                  </a:ext>
                </a:extLst>
              </a:tr>
              <a:tr h="519176">
                <a:tc>
                  <a:txBody>
                    <a:bodyPr/>
                    <a:lstStyle/>
                    <a:p>
                      <a:endParaRPr lang="en-GB" sz="1500">
                        <a:solidFill>
                          <a:schemeClr val="tx1"/>
                        </a:solidFill>
                        <a:latin typeface="+mj-lt"/>
                      </a:endParaRPr>
                    </a:p>
                  </a:txBody>
                  <a:tcPr marL="120701" marR="120701" marT="64008" marB="64008"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endParaRPr lang="en-GB" sz="1500">
                        <a:solidFill>
                          <a:schemeClr val="tx1"/>
                        </a:solidFill>
                        <a:latin typeface="+mj-lt"/>
                      </a:endParaRPr>
                    </a:p>
                  </a:txBody>
                  <a:tcPr marL="120701" marR="120701" marT="64008" marB="64008"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endParaRPr lang="en-GB" sz="1500">
                        <a:solidFill>
                          <a:schemeClr val="tx1"/>
                        </a:solidFill>
                        <a:latin typeface="+mj-lt"/>
                      </a:endParaRPr>
                    </a:p>
                  </a:txBody>
                  <a:tcPr marL="120701" marR="120701" marT="64008" marB="64008"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endParaRPr lang="en-GB" sz="1500">
                        <a:solidFill>
                          <a:schemeClr val="tx1"/>
                        </a:solidFill>
                        <a:latin typeface="+mj-lt"/>
                      </a:endParaRPr>
                    </a:p>
                  </a:txBody>
                  <a:tcPr marL="120701" marR="120701" marT="64008" marB="64008"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endParaRPr lang="en-GB" sz="1500">
                        <a:solidFill>
                          <a:schemeClr val="tx1"/>
                        </a:solidFill>
                        <a:latin typeface="+mj-lt"/>
                      </a:endParaRPr>
                    </a:p>
                  </a:txBody>
                  <a:tcPr marL="120701" marR="120701" marT="64008" marB="64008"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740679505"/>
                  </a:ext>
                </a:extLst>
              </a:tr>
              <a:tr h="519176">
                <a:tc>
                  <a:txBody>
                    <a:bodyPr/>
                    <a:lstStyle/>
                    <a:p>
                      <a:endParaRPr lang="en-GB" sz="1500">
                        <a:solidFill>
                          <a:schemeClr val="tx1"/>
                        </a:solidFill>
                        <a:latin typeface="+mj-lt"/>
                      </a:endParaRPr>
                    </a:p>
                  </a:txBody>
                  <a:tcPr marL="120701" marR="120701" marT="64008" marB="64008"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endParaRPr lang="en-GB" sz="1500">
                        <a:solidFill>
                          <a:schemeClr val="tx1"/>
                        </a:solidFill>
                        <a:latin typeface="+mj-lt"/>
                      </a:endParaRPr>
                    </a:p>
                  </a:txBody>
                  <a:tcPr marL="120701" marR="120701" marT="64008" marB="64008"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endParaRPr lang="en-GB" sz="1500">
                        <a:solidFill>
                          <a:schemeClr val="tx1"/>
                        </a:solidFill>
                        <a:latin typeface="+mj-lt"/>
                      </a:endParaRPr>
                    </a:p>
                  </a:txBody>
                  <a:tcPr marL="120701" marR="120701" marT="64008" marB="64008"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endParaRPr lang="en-GB" sz="1500">
                        <a:solidFill>
                          <a:schemeClr val="tx1"/>
                        </a:solidFill>
                        <a:latin typeface="+mj-lt"/>
                      </a:endParaRPr>
                    </a:p>
                  </a:txBody>
                  <a:tcPr marL="120701" marR="120701" marT="64008" marB="64008"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endParaRPr lang="en-GB" sz="1500">
                        <a:solidFill>
                          <a:schemeClr val="tx1"/>
                        </a:solidFill>
                        <a:latin typeface="+mj-lt"/>
                      </a:endParaRPr>
                    </a:p>
                  </a:txBody>
                  <a:tcPr marL="120701" marR="120701" marT="64008" marB="64008"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622722383"/>
                  </a:ext>
                </a:extLst>
              </a:tr>
            </a:tbl>
          </a:graphicData>
        </a:graphic>
      </p:graphicFrame>
      <p:sp>
        <p:nvSpPr>
          <p:cNvPr id="8" name="Text Placeholder 13"/>
          <p:cNvSpPr>
            <a:spLocks noGrp="1"/>
          </p:cNvSpPr>
          <p:nvPr>
            <p:ph type="body" sz="quarter" idx="12" hasCustomPrompt="1"/>
          </p:nvPr>
        </p:nvSpPr>
        <p:spPr>
          <a:xfrm>
            <a:off x="6368691" y="3030045"/>
            <a:ext cx="1235655" cy="301496"/>
          </a:xfrm>
          <a:prstGeom prst="rect">
            <a:avLst/>
          </a:prstGeom>
        </p:spPr>
        <p:txBody>
          <a:bodyPr/>
          <a:lstStyle>
            <a:lvl1pPr marL="0" indent="0" algn="ctr">
              <a:buNone/>
              <a:defRPr sz="1383">
                <a:latin typeface="+mj-lt"/>
              </a:defRPr>
            </a:lvl1pPr>
            <a:lvl2pPr>
              <a:defRPr sz="1848">
                <a:latin typeface="+mj-lt"/>
              </a:defRPr>
            </a:lvl2pPr>
            <a:lvl3pPr>
              <a:defRPr sz="1584">
                <a:latin typeface="+mj-lt"/>
              </a:defRPr>
            </a:lvl3pPr>
            <a:lvl4pPr>
              <a:defRPr sz="1452">
                <a:latin typeface="+mj-lt"/>
              </a:defRPr>
            </a:lvl4pPr>
            <a:lvl5pPr>
              <a:defRPr sz="1452">
                <a:latin typeface="+mj-lt"/>
              </a:defRPr>
            </a:lvl5pPr>
          </a:lstStyle>
          <a:p>
            <a:pPr lvl="0"/>
            <a:r>
              <a:rPr lang="en-GB"/>
              <a:t>YYYY-MM-DD</a:t>
            </a:r>
          </a:p>
        </p:txBody>
      </p:sp>
      <p:sp>
        <p:nvSpPr>
          <p:cNvPr id="9" name="Text Placeholder 13"/>
          <p:cNvSpPr>
            <a:spLocks noGrp="1"/>
          </p:cNvSpPr>
          <p:nvPr>
            <p:ph type="body" sz="quarter" idx="13" hasCustomPrompt="1"/>
          </p:nvPr>
        </p:nvSpPr>
        <p:spPr>
          <a:xfrm>
            <a:off x="7618766" y="3031533"/>
            <a:ext cx="2097862" cy="301496"/>
          </a:xfrm>
          <a:prstGeom prst="rect">
            <a:avLst/>
          </a:prstGeom>
        </p:spPr>
        <p:txBody>
          <a:bodyPr/>
          <a:lstStyle>
            <a:lvl1pPr marL="0" indent="0" algn="l">
              <a:buNone/>
              <a:defRPr sz="1452">
                <a:latin typeface="+mj-lt"/>
              </a:defRPr>
            </a:lvl1pPr>
            <a:lvl2pPr>
              <a:defRPr sz="1848">
                <a:latin typeface="+mj-lt"/>
              </a:defRPr>
            </a:lvl2pPr>
            <a:lvl3pPr>
              <a:defRPr sz="1584">
                <a:latin typeface="+mj-lt"/>
              </a:defRPr>
            </a:lvl3pPr>
            <a:lvl4pPr>
              <a:defRPr sz="1452">
                <a:latin typeface="+mj-lt"/>
              </a:defRPr>
            </a:lvl4pPr>
            <a:lvl5pPr>
              <a:defRPr sz="1452">
                <a:latin typeface="+mj-lt"/>
              </a:defRPr>
            </a:lvl5pPr>
          </a:lstStyle>
          <a:p>
            <a:pPr lvl="0"/>
            <a:r>
              <a:rPr lang="en-GB"/>
              <a:t>Name</a:t>
            </a:r>
          </a:p>
        </p:txBody>
      </p:sp>
      <p:sp>
        <p:nvSpPr>
          <p:cNvPr id="10" name="Text Placeholder 13"/>
          <p:cNvSpPr>
            <a:spLocks noGrp="1"/>
          </p:cNvSpPr>
          <p:nvPr>
            <p:ph type="body" sz="quarter" idx="14" hasCustomPrompt="1"/>
          </p:nvPr>
        </p:nvSpPr>
        <p:spPr>
          <a:xfrm>
            <a:off x="10707503" y="3030045"/>
            <a:ext cx="2952277" cy="301496"/>
          </a:xfrm>
          <a:prstGeom prst="rect">
            <a:avLst/>
          </a:prstGeom>
        </p:spPr>
        <p:txBody>
          <a:bodyPr/>
          <a:lstStyle>
            <a:lvl1pPr marL="0" indent="0" algn="l">
              <a:buNone/>
              <a:defRPr sz="1383">
                <a:latin typeface="+mj-lt"/>
              </a:defRPr>
            </a:lvl1pPr>
            <a:lvl2pPr>
              <a:defRPr sz="1848">
                <a:latin typeface="+mj-lt"/>
              </a:defRPr>
            </a:lvl2pPr>
            <a:lvl3pPr>
              <a:defRPr sz="1584">
                <a:latin typeface="+mj-lt"/>
              </a:defRPr>
            </a:lvl3pPr>
            <a:lvl4pPr>
              <a:defRPr sz="1452">
                <a:latin typeface="+mj-lt"/>
              </a:defRPr>
            </a:lvl4pPr>
            <a:lvl5pPr>
              <a:defRPr sz="1452">
                <a:latin typeface="+mj-lt"/>
              </a:defRPr>
            </a:lvl5pPr>
          </a:lstStyle>
          <a:p>
            <a:pPr lvl="0"/>
            <a:r>
              <a:rPr lang="en-GB"/>
              <a:t>Description</a:t>
            </a:r>
          </a:p>
        </p:txBody>
      </p:sp>
      <p:sp>
        <p:nvSpPr>
          <p:cNvPr id="11" name="Text Placeholder 13"/>
          <p:cNvSpPr>
            <a:spLocks noGrp="1"/>
          </p:cNvSpPr>
          <p:nvPr>
            <p:ph type="body" sz="quarter" idx="15" hasCustomPrompt="1"/>
          </p:nvPr>
        </p:nvSpPr>
        <p:spPr>
          <a:xfrm>
            <a:off x="9847035" y="3030045"/>
            <a:ext cx="672107" cy="301496"/>
          </a:xfrm>
          <a:prstGeom prst="rect">
            <a:avLst/>
          </a:prstGeom>
        </p:spPr>
        <p:txBody>
          <a:bodyPr/>
          <a:lstStyle>
            <a:lvl1pPr marL="0" indent="0" algn="l">
              <a:buNone/>
              <a:defRPr sz="1383">
                <a:latin typeface="+mj-lt"/>
              </a:defRPr>
            </a:lvl1pPr>
            <a:lvl2pPr>
              <a:defRPr sz="1848">
                <a:latin typeface="+mj-lt"/>
              </a:defRPr>
            </a:lvl2pPr>
            <a:lvl3pPr>
              <a:defRPr sz="1584">
                <a:latin typeface="+mj-lt"/>
              </a:defRPr>
            </a:lvl3pPr>
            <a:lvl4pPr>
              <a:defRPr sz="1452">
                <a:latin typeface="+mj-lt"/>
              </a:defRPr>
            </a:lvl4pPr>
            <a:lvl5pPr>
              <a:defRPr sz="1452">
                <a:latin typeface="+mj-lt"/>
              </a:defRPr>
            </a:lvl5pPr>
          </a:lstStyle>
          <a:p>
            <a:pPr lvl="0"/>
            <a:r>
              <a:rPr lang="en-GB"/>
              <a:t>Draft</a:t>
            </a:r>
          </a:p>
        </p:txBody>
      </p:sp>
      <p:sp>
        <p:nvSpPr>
          <p:cNvPr id="12" name="Text Placeholder 13"/>
          <p:cNvSpPr>
            <a:spLocks noGrp="1"/>
          </p:cNvSpPr>
          <p:nvPr>
            <p:ph type="body" sz="quarter" idx="16" hasCustomPrompt="1"/>
          </p:nvPr>
        </p:nvSpPr>
        <p:spPr>
          <a:xfrm>
            <a:off x="5377815" y="3030045"/>
            <a:ext cx="766580" cy="301496"/>
          </a:xfrm>
          <a:prstGeom prst="rect">
            <a:avLst/>
          </a:prstGeom>
        </p:spPr>
        <p:txBody>
          <a:bodyPr/>
          <a:lstStyle>
            <a:lvl1pPr marL="0" indent="0" algn="ctr">
              <a:buNone/>
              <a:defRPr sz="1383">
                <a:latin typeface="+mj-lt"/>
              </a:defRPr>
            </a:lvl1pPr>
            <a:lvl2pPr>
              <a:defRPr sz="1848">
                <a:latin typeface="+mj-lt"/>
              </a:defRPr>
            </a:lvl2pPr>
            <a:lvl3pPr>
              <a:defRPr sz="1584">
                <a:latin typeface="+mj-lt"/>
              </a:defRPr>
            </a:lvl3pPr>
            <a:lvl4pPr>
              <a:defRPr sz="1452">
                <a:latin typeface="+mj-lt"/>
              </a:defRPr>
            </a:lvl4pPr>
            <a:lvl5pPr>
              <a:defRPr sz="1452">
                <a:latin typeface="+mj-lt"/>
              </a:defRPr>
            </a:lvl5pPr>
          </a:lstStyle>
          <a:p>
            <a:pPr lvl="0"/>
            <a:r>
              <a:rPr lang="en-GB"/>
              <a:t>0.1</a:t>
            </a:r>
          </a:p>
        </p:txBody>
      </p:sp>
      <p:sp>
        <p:nvSpPr>
          <p:cNvPr id="21" name="Text Placeholder 7"/>
          <p:cNvSpPr txBox="1">
            <a:spLocks/>
          </p:cNvSpPr>
          <p:nvPr userDrawn="1"/>
        </p:nvSpPr>
        <p:spPr>
          <a:xfrm>
            <a:off x="1986797" y="608480"/>
            <a:ext cx="6782036" cy="383452"/>
          </a:xfrm>
          <a:prstGeom prst="rect">
            <a:avLst/>
          </a:prstGeo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1600" b="0" kern="1200" baseline="0">
                <a:solidFill>
                  <a:schemeClr val="bg2">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2011"/>
              <a:t>Project Deliverable Acceptance and Sign-Off Form</a:t>
            </a:r>
          </a:p>
        </p:txBody>
      </p:sp>
      <p:sp>
        <p:nvSpPr>
          <p:cNvPr id="22" name="Text Placeholder 13"/>
          <p:cNvSpPr>
            <a:spLocks noGrp="1"/>
          </p:cNvSpPr>
          <p:nvPr>
            <p:ph type="body" sz="quarter" idx="17" hasCustomPrompt="1"/>
          </p:nvPr>
        </p:nvSpPr>
        <p:spPr>
          <a:xfrm>
            <a:off x="6368691" y="3532144"/>
            <a:ext cx="1235655" cy="301496"/>
          </a:xfrm>
          <a:prstGeom prst="rect">
            <a:avLst/>
          </a:prstGeom>
        </p:spPr>
        <p:txBody>
          <a:bodyPr/>
          <a:lstStyle>
            <a:lvl1pPr marL="0" indent="0" algn="ctr">
              <a:buNone/>
              <a:defRPr sz="1383">
                <a:latin typeface="+mj-lt"/>
              </a:defRPr>
            </a:lvl1pPr>
            <a:lvl2pPr>
              <a:defRPr sz="1848">
                <a:latin typeface="+mj-lt"/>
              </a:defRPr>
            </a:lvl2pPr>
            <a:lvl3pPr>
              <a:defRPr sz="1584">
                <a:latin typeface="+mj-lt"/>
              </a:defRPr>
            </a:lvl3pPr>
            <a:lvl4pPr>
              <a:defRPr sz="1452">
                <a:latin typeface="+mj-lt"/>
              </a:defRPr>
            </a:lvl4pPr>
            <a:lvl5pPr>
              <a:defRPr sz="1452">
                <a:latin typeface="+mj-lt"/>
              </a:defRPr>
            </a:lvl5pPr>
          </a:lstStyle>
          <a:p>
            <a:pPr lvl="0"/>
            <a:r>
              <a:rPr lang="en-GB"/>
              <a:t>YYYY-MM-DD</a:t>
            </a:r>
          </a:p>
        </p:txBody>
      </p:sp>
      <p:sp>
        <p:nvSpPr>
          <p:cNvPr id="23" name="Text Placeholder 13"/>
          <p:cNvSpPr>
            <a:spLocks noGrp="1"/>
          </p:cNvSpPr>
          <p:nvPr>
            <p:ph type="body" sz="quarter" idx="18" hasCustomPrompt="1"/>
          </p:nvPr>
        </p:nvSpPr>
        <p:spPr>
          <a:xfrm>
            <a:off x="7618766" y="3533632"/>
            <a:ext cx="2097862" cy="301496"/>
          </a:xfrm>
          <a:prstGeom prst="rect">
            <a:avLst/>
          </a:prstGeom>
        </p:spPr>
        <p:txBody>
          <a:bodyPr/>
          <a:lstStyle>
            <a:lvl1pPr marL="0" indent="0" algn="l">
              <a:buNone/>
              <a:defRPr sz="1452">
                <a:latin typeface="+mj-lt"/>
              </a:defRPr>
            </a:lvl1pPr>
            <a:lvl2pPr>
              <a:defRPr sz="1848">
                <a:latin typeface="+mj-lt"/>
              </a:defRPr>
            </a:lvl2pPr>
            <a:lvl3pPr>
              <a:defRPr sz="1584">
                <a:latin typeface="+mj-lt"/>
              </a:defRPr>
            </a:lvl3pPr>
            <a:lvl4pPr>
              <a:defRPr sz="1452">
                <a:latin typeface="+mj-lt"/>
              </a:defRPr>
            </a:lvl4pPr>
            <a:lvl5pPr>
              <a:defRPr sz="1452">
                <a:latin typeface="+mj-lt"/>
              </a:defRPr>
            </a:lvl5pPr>
          </a:lstStyle>
          <a:p>
            <a:pPr lvl="0"/>
            <a:r>
              <a:rPr lang="en-GB"/>
              <a:t>Name</a:t>
            </a:r>
          </a:p>
        </p:txBody>
      </p:sp>
      <p:sp>
        <p:nvSpPr>
          <p:cNvPr id="24" name="Text Placeholder 13"/>
          <p:cNvSpPr>
            <a:spLocks noGrp="1"/>
          </p:cNvSpPr>
          <p:nvPr>
            <p:ph type="body" sz="quarter" idx="19" hasCustomPrompt="1"/>
          </p:nvPr>
        </p:nvSpPr>
        <p:spPr>
          <a:xfrm>
            <a:off x="10707503" y="3532144"/>
            <a:ext cx="2952277" cy="301496"/>
          </a:xfrm>
          <a:prstGeom prst="rect">
            <a:avLst/>
          </a:prstGeom>
        </p:spPr>
        <p:txBody>
          <a:bodyPr/>
          <a:lstStyle>
            <a:lvl1pPr marL="0" indent="0" algn="l">
              <a:buNone/>
              <a:defRPr sz="1383">
                <a:latin typeface="+mj-lt"/>
              </a:defRPr>
            </a:lvl1pPr>
            <a:lvl2pPr>
              <a:defRPr sz="1848">
                <a:latin typeface="+mj-lt"/>
              </a:defRPr>
            </a:lvl2pPr>
            <a:lvl3pPr>
              <a:defRPr sz="1584">
                <a:latin typeface="+mj-lt"/>
              </a:defRPr>
            </a:lvl3pPr>
            <a:lvl4pPr>
              <a:defRPr sz="1452">
                <a:latin typeface="+mj-lt"/>
              </a:defRPr>
            </a:lvl4pPr>
            <a:lvl5pPr>
              <a:defRPr sz="1452">
                <a:latin typeface="+mj-lt"/>
              </a:defRPr>
            </a:lvl5pPr>
          </a:lstStyle>
          <a:p>
            <a:pPr lvl="0"/>
            <a:r>
              <a:rPr lang="en-GB"/>
              <a:t>Description</a:t>
            </a:r>
          </a:p>
        </p:txBody>
      </p:sp>
      <p:sp>
        <p:nvSpPr>
          <p:cNvPr id="25" name="Text Placeholder 13"/>
          <p:cNvSpPr>
            <a:spLocks noGrp="1"/>
          </p:cNvSpPr>
          <p:nvPr>
            <p:ph type="body" sz="quarter" idx="20" hasCustomPrompt="1"/>
          </p:nvPr>
        </p:nvSpPr>
        <p:spPr>
          <a:xfrm>
            <a:off x="9847035" y="3532144"/>
            <a:ext cx="672107" cy="301496"/>
          </a:xfrm>
          <a:prstGeom prst="rect">
            <a:avLst/>
          </a:prstGeom>
        </p:spPr>
        <p:txBody>
          <a:bodyPr/>
          <a:lstStyle>
            <a:lvl1pPr marL="0" indent="0" algn="l">
              <a:buNone/>
              <a:defRPr sz="1383">
                <a:latin typeface="+mj-lt"/>
              </a:defRPr>
            </a:lvl1pPr>
            <a:lvl2pPr>
              <a:defRPr sz="1848">
                <a:latin typeface="+mj-lt"/>
              </a:defRPr>
            </a:lvl2pPr>
            <a:lvl3pPr>
              <a:defRPr sz="1584">
                <a:latin typeface="+mj-lt"/>
              </a:defRPr>
            </a:lvl3pPr>
            <a:lvl4pPr>
              <a:defRPr sz="1452">
                <a:latin typeface="+mj-lt"/>
              </a:defRPr>
            </a:lvl4pPr>
            <a:lvl5pPr>
              <a:defRPr sz="1452">
                <a:latin typeface="+mj-lt"/>
              </a:defRPr>
            </a:lvl5pPr>
          </a:lstStyle>
          <a:p>
            <a:pPr lvl="0"/>
            <a:r>
              <a:rPr lang="en-GB"/>
              <a:t>Draft</a:t>
            </a:r>
          </a:p>
        </p:txBody>
      </p:sp>
      <p:sp>
        <p:nvSpPr>
          <p:cNvPr id="26" name="Text Placeholder 13"/>
          <p:cNvSpPr>
            <a:spLocks noGrp="1"/>
          </p:cNvSpPr>
          <p:nvPr>
            <p:ph type="body" sz="quarter" idx="21" hasCustomPrompt="1"/>
          </p:nvPr>
        </p:nvSpPr>
        <p:spPr>
          <a:xfrm>
            <a:off x="5377815" y="3532144"/>
            <a:ext cx="766580" cy="301496"/>
          </a:xfrm>
          <a:prstGeom prst="rect">
            <a:avLst/>
          </a:prstGeom>
        </p:spPr>
        <p:txBody>
          <a:bodyPr/>
          <a:lstStyle>
            <a:lvl1pPr marL="0" indent="0" algn="ctr">
              <a:buNone/>
              <a:defRPr sz="1383">
                <a:latin typeface="+mj-lt"/>
              </a:defRPr>
            </a:lvl1pPr>
            <a:lvl2pPr>
              <a:defRPr sz="1848">
                <a:latin typeface="+mj-lt"/>
              </a:defRPr>
            </a:lvl2pPr>
            <a:lvl3pPr>
              <a:defRPr sz="1584">
                <a:latin typeface="+mj-lt"/>
              </a:defRPr>
            </a:lvl3pPr>
            <a:lvl4pPr>
              <a:defRPr sz="1452">
                <a:latin typeface="+mj-lt"/>
              </a:defRPr>
            </a:lvl4pPr>
            <a:lvl5pPr>
              <a:defRPr sz="1452">
                <a:latin typeface="+mj-lt"/>
              </a:defRPr>
            </a:lvl5pPr>
          </a:lstStyle>
          <a:p>
            <a:pPr lvl="0"/>
            <a:r>
              <a:rPr lang="en-GB"/>
              <a:t>0.2</a:t>
            </a:r>
          </a:p>
        </p:txBody>
      </p:sp>
      <p:graphicFrame>
        <p:nvGraphicFramePr>
          <p:cNvPr id="27" name="Table 26"/>
          <p:cNvGraphicFramePr>
            <a:graphicFrameLocks noGrp="1"/>
          </p:cNvGraphicFramePr>
          <p:nvPr userDrawn="1">
            <p:extLst>
              <p:ext uri="{D42A27DB-BD31-4B8C-83A1-F6EECF244321}">
                <p14:modId xmlns:p14="http://schemas.microsoft.com/office/powerpoint/2010/main" val="4212159018"/>
              </p:ext>
            </p:extLst>
          </p:nvPr>
        </p:nvGraphicFramePr>
        <p:xfrm>
          <a:off x="5347359" y="4453595"/>
          <a:ext cx="8312420" cy="1990344"/>
        </p:xfrm>
        <a:graphic>
          <a:graphicData uri="http://schemas.openxmlformats.org/drawingml/2006/table">
            <a:tbl>
              <a:tblPr firstRow="1" bandRow="1">
                <a:tableStyleId>{5C22544A-7EE6-4342-B048-85BDC9FD1C3A}</a:tableStyleId>
              </a:tblPr>
              <a:tblGrid>
                <a:gridCol w="2997285">
                  <a:extLst>
                    <a:ext uri="{9D8B030D-6E8A-4147-A177-3AD203B41FA5}">
                      <a16:colId xmlns:a16="http://schemas.microsoft.com/office/drawing/2014/main" val="977430599"/>
                    </a:ext>
                  </a:extLst>
                </a:gridCol>
                <a:gridCol w="5315135">
                  <a:extLst>
                    <a:ext uri="{9D8B030D-6E8A-4147-A177-3AD203B41FA5}">
                      <a16:colId xmlns:a16="http://schemas.microsoft.com/office/drawing/2014/main" val="3832848247"/>
                    </a:ext>
                  </a:extLst>
                </a:gridCol>
              </a:tblGrid>
              <a:tr h="186583">
                <a:tc gridSpan="2">
                  <a:txBody>
                    <a:bodyPr/>
                    <a:lstStyle/>
                    <a:p>
                      <a:pPr marL="0" algn="ctr" defTabSz="914400" rtl="0" eaLnBrk="1" latinLnBrk="0" hangingPunct="1"/>
                      <a:r>
                        <a:rPr lang="en-GB" sz="2000" b="0" kern="1200">
                          <a:solidFill>
                            <a:schemeClr val="tx1"/>
                          </a:solidFill>
                          <a:latin typeface="+mj-lt"/>
                          <a:ea typeface="+mn-ea"/>
                          <a:cs typeface="+mn-cs"/>
                        </a:rPr>
                        <a:t>Key Project Contacts</a:t>
                      </a:r>
                    </a:p>
                  </a:txBody>
                  <a:tcPr marL="120701" marR="120701" marT="64008" marB="64008"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hMerge="1">
                  <a:txBody>
                    <a:bodyPr/>
                    <a:lstStyle/>
                    <a:p>
                      <a:pPr marL="0" algn="l" defTabSz="914400" rtl="0" eaLnBrk="1" latinLnBrk="0" hangingPunct="1"/>
                      <a:endParaRPr lang="en-GB" sz="1400" kern="1200">
                        <a:solidFill>
                          <a:schemeClr val="tx1"/>
                        </a:solidFill>
                        <a:latin typeface="+mn-lt"/>
                        <a:ea typeface="+mn-ea"/>
                        <a:cs typeface="+mn-cs"/>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641410896"/>
                  </a:ext>
                </a:extLst>
              </a:tr>
              <a:tr h="519176">
                <a:tc>
                  <a:txBody>
                    <a:bodyPr/>
                    <a:lstStyle/>
                    <a:p>
                      <a:pPr marL="0" algn="l" defTabSz="914400" rtl="0" eaLnBrk="1" latinLnBrk="0" hangingPunct="1"/>
                      <a:r>
                        <a:rPr lang="en-GB" sz="1500" kern="1200">
                          <a:solidFill>
                            <a:schemeClr val="tx1"/>
                          </a:solidFill>
                          <a:latin typeface="+mj-lt"/>
                          <a:ea typeface="+mn-ea"/>
                          <a:cs typeface="+mn-cs"/>
                        </a:rPr>
                        <a:t>Customer</a:t>
                      </a:r>
                    </a:p>
                  </a:txBody>
                  <a:tcPr marL="120701" marR="120701" marT="64008" marB="64008"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marL="0" algn="l" defTabSz="914400" rtl="0" eaLnBrk="1" latinLnBrk="0" hangingPunct="1"/>
                      <a:endParaRPr lang="en-GB" sz="1500" kern="1200">
                        <a:solidFill>
                          <a:schemeClr val="tx1"/>
                        </a:solidFill>
                        <a:latin typeface="+mj-lt"/>
                        <a:ea typeface="+mn-ea"/>
                        <a:cs typeface="+mn-cs"/>
                      </a:endParaRPr>
                    </a:p>
                  </a:txBody>
                  <a:tcPr marL="120701" marR="120701" marT="64008" marB="64008"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23946387"/>
                  </a:ext>
                </a:extLst>
              </a:tr>
              <a:tr h="519176">
                <a:tc>
                  <a:txBody>
                    <a:bodyPr/>
                    <a:lstStyle/>
                    <a:p>
                      <a:pPr marL="0" algn="l" defTabSz="914400" rtl="0" eaLnBrk="1" latinLnBrk="0" hangingPunct="1"/>
                      <a:r>
                        <a:rPr lang="en-GB" sz="1500" kern="1200">
                          <a:solidFill>
                            <a:schemeClr val="tx1"/>
                          </a:solidFill>
                          <a:latin typeface="+mj-lt"/>
                          <a:ea typeface="+mn-ea"/>
                          <a:cs typeface="+mn-cs"/>
                        </a:rPr>
                        <a:t>Principal</a:t>
                      </a:r>
                      <a:r>
                        <a:rPr lang="en-GB" sz="1500" kern="1200" baseline="0">
                          <a:solidFill>
                            <a:schemeClr val="tx1"/>
                          </a:solidFill>
                          <a:latin typeface="+mj-lt"/>
                          <a:ea typeface="+mn-ea"/>
                          <a:cs typeface="+mn-cs"/>
                        </a:rPr>
                        <a:t> Customer Contact</a:t>
                      </a:r>
                      <a:endParaRPr lang="en-GB" sz="1500" kern="1200">
                        <a:solidFill>
                          <a:schemeClr val="tx1"/>
                        </a:solidFill>
                        <a:latin typeface="+mj-lt"/>
                        <a:ea typeface="+mn-ea"/>
                        <a:cs typeface="+mn-cs"/>
                      </a:endParaRPr>
                    </a:p>
                  </a:txBody>
                  <a:tcPr marL="120701" marR="120701" marT="64008" marB="64008"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marL="0" algn="l" defTabSz="914400" rtl="0" eaLnBrk="1" latinLnBrk="0" hangingPunct="1"/>
                      <a:endParaRPr lang="en-GB" sz="1500" kern="1200">
                        <a:solidFill>
                          <a:schemeClr val="tx1"/>
                        </a:solidFill>
                        <a:latin typeface="+mj-lt"/>
                        <a:ea typeface="+mn-ea"/>
                        <a:cs typeface="+mn-cs"/>
                      </a:endParaRPr>
                    </a:p>
                  </a:txBody>
                  <a:tcPr marL="120701" marR="120701" marT="64008" marB="64008"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350456472"/>
                  </a:ext>
                </a:extLst>
              </a:tr>
              <a:tr h="519176">
                <a:tc>
                  <a:txBody>
                    <a:bodyPr/>
                    <a:lstStyle/>
                    <a:p>
                      <a:pPr marL="0" algn="l" defTabSz="914400" rtl="0" eaLnBrk="1" latinLnBrk="0" hangingPunct="1"/>
                      <a:r>
                        <a:rPr lang="en-GB" sz="1500" kern="1200">
                          <a:solidFill>
                            <a:schemeClr val="tx1"/>
                          </a:solidFill>
                          <a:latin typeface="+mj-lt"/>
                          <a:ea typeface="+mn-ea"/>
                          <a:cs typeface="+mn-cs"/>
                        </a:rPr>
                        <a:t>Principal</a:t>
                      </a:r>
                      <a:r>
                        <a:rPr lang="en-GB" sz="1500" kern="1200" baseline="0">
                          <a:solidFill>
                            <a:schemeClr val="tx1"/>
                          </a:solidFill>
                          <a:latin typeface="+mj-lt"/>
                          <a:ea typeface="+mn-ea"/>
                          <a:cs typeface="+mn-cs"/>
                        </a:rPr>
                        <a:t> MTC Contact</a:t>
                      </a:r>
                      <a:endParaRPr lang="en-GB" sz="1500" kern="1200">
                        <a:solidFill>
                          <a:schemeClr val="tx1"/>
                        </a:solidFill>
                        <a:latin typeface="+mj-lt"/>
                        <a:ea typeface="+mn-ea"/>
                        <a:cs typeface="+mn-cs"/>
                      </a:endParaRPr>
                    </a:p>
                  </a:txBody>
                  <a:tcPr marL="120701" marR="120701" marT="64008" marB="64008"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marL="0" algn="l" defTabSz="914400" rtl="0" eaLnBrk="1" latinLnBrk="0" hangingPunct="1"/>
                      <a:endParaRPr lang="en-GB" sz="1500" kern="1200">
                        <a:solidFill>
                          <a:schemeClr val="tx1"/>
                        </a:solidFill>
                        <a:latin typeface="+mj-lt"/>
                        <a:ea typeface="+mn-ea"/>
                        <a:cs typeface="+mn-cs"/>
                      </a:endParaRPr>
                    </a:p>
                  </a:txBody>
                  <a:tcPr marL="120701" marR="120701" marT="64008" marB="64008"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15874319"/>
                  </a:ext>
                </a:extLst>
              </a:tr>
            </a:tbl>
          </a:graphicData>
        </a:graphic>
      </p:graphicFrame>
      <p:sp>
        <p:nvSpPr>
          <p:cNvPr id="28" name="Text Placeholder 13"/>
          <p:cNvSpPr>
            <a:spLocks noGrp="1"/>
          </p:cNvSpPr>
          <p:nvPr>
            <p:ph type="body" sz="quarter" idx="22" hasCustomPrompt="1"/>
          </p:nvPr>
        </p:nvSpPr>
        <p:spPr>
          <a:xfrm>
            <a:off x="8406092" y="4998728"/>
            <a:ext cx="5104755" cy="301496"/>
          </a:xfrm>
          <a:prstGeom prst="rect">
            <a:avLst/>
          </a:prstGeom>
        </p:spPr>
        <p:txBody>
          <a:bodyPr/>
          <a:lstStyle>
            <a:lvl1pPr marL="0" indent="0" algn="l">
              <a:buNone/>
              <a:defRPr sz="1383" baseline="0">
                <a:latin typeface="+mj-lt"/>
              </a:defRPr>
            </a:lvl1pPr>
            <a:lvl2pPr>
              <a:defRPr sz="1848">
                <a:latin typeface="+mj-lt"/>
              </a:defRPr>
            </a:lvl2pPr>
            <a:lvl3pPr>
              <a:defRPr sz="1584">
                <a:latin typeface="+mj-lt"/>
              </a:defRPr>
            </a:lvl3pPr>
            <a:lvl4pPr>
              <a:defRPr sz="1452">
                <a:latin typeface="+mj-lt"/>
              </a:defRPr>
            </a:lvl4pPr>
            <a:lvl5pPr>
              <a:defRPr sz="1452">
                <a:latin typeface="+mj-lt"/>
              </a:defRPr>
            </a:lvl5pPr>
          </a:lstStyle>
          <a:p>
            <a:pPr lvl="0"/>
            <a:r>
              <a:rPr lang="en-GB"/>
              <a:t>Company Name</a:t>
            </a:r>
          </a:p>
        </p:txBody>
      </p:sp>
      <p:sp>
        <p:nvSpPr>
          <p:cNvPr id="29" name="Text Placeholder 13"/>
          <p:cNvSpPr>
            <a:spLocks noGrp="1"/>
          </p:cNvSpPr>
          <p:nvPr>
            <p:ph type="body" sz="quarter" idx="23" hasCustomPrompt="1"/>
          </p:nvPr>
        </p:nvSpPr>
        <p:spPr>
          <a:xfrm>
            <a:off x="8406092" y="5536135"/>
            <a:ext cx="5104755" cy="301496"/>
          </a:xfrm>
          <a:prstGeom prst="rect">
            <a:avLst/>
          </a:prstGeom>
        </p:spPr>
        <p:txBody>
          <a:bodyPr/>
          <a:lstStyle>
            <a:lvl1pPr marL="0" indent="0" algn="l">
              <a:buNone/>
              <a:defRPr sz="1383" baseline="0">
                <a:latin typeface="+mj-lt"/>
              </a:defRPr>
            </a:lvl1pPr>
            <a:lvl2pPr>
              <a:defRPr sz="1848">
                <a:latin typeface="+mj-lt"/>
              </a:defRPr>
            </a:lvl2pPr>
            <a:lvl3pPr>
              <a:defRPr sz="1584">
                <a:latin typeface="+mj-lt"/>
              </a:defRPr>
            </a:lvl3pPr>
            <a:lvl4pPr>
              <a:defRPr sz="1452">
                <a:latin typeface="+mj-lt"/>
              </a:defRPr>
            </a:lvl4pPr>
            <a:lvl5pPr>
              <a:defRPr sz="1452">
                <a:latin typeface="+mj-lt"/>
              </a:defRPr>
            </a:lvl5pPr>
          </a:lstStyle>
          <a:p>
            <a:pPr lvl="0"/>
            <a:r>
              <a:rPr lang="en-GB"/>
              <a:t>Customer Name (email)</a:t>
            </a:r>
          </a:p>
        </p:txBody>
      </p:sp>
      <p:sp>
        <p:nvSpPr>
          <p:cNvPr id="30" name="Text Placeholder 13"/>
          <p:cNvSpPr>
            <a:spLocks noGrp="1"/>
          </p:cNvSpPr>
          <p:nvPr>
            <p:ph type="body" sz="quarter" idx="24" hasCustomPrompt="1"/>
          </p:nvPr>
        </p:nvSpPr>
        <p:spPr>
          <a:xfrm>
            <a:off x="8406092" y="6014527"/>
            <a:ext cx="5104755" cy="301496"/>
          </a:xfrm>
          <a:prstGeom prst="rect">
            <a:avLst/>
          </a:prstGeom>
        </p:spPr>
        <p:txBody>
          <a:bodyPr/>
          <a:lstStyle>
            <a:lvl1pPr marL="0" indent="0" algn="l">
              <a:buNone/>
              <a:defRPr sz="1383" baseline="0">
                <a:latin typeface="+mj-lt"/>
              </a:defRPr>
            </a:lvl1pPr>
            <a:lvl2pPr>
              <a:defRPr sz="1848">
                <a:latin typeface="+mj-lt"/>
              </a:defRPr>
            </a:lvl2pPr>
            <a:lvl3pPr>
              <a:defRPr sz="1584">
                <a:latin typeface="+mj-lt"/>
              </a:defRPr>
            </a:lvl3pPr>
            <a:lvl4pPr>
              <a:defRPr sz="1452">
                <a:latin typeface="+mj-lt"/>
              </a:defRPr>
            </a:lvl4pPr>
            <a:lvl5pPr>
              <a:defRPr sz="1452">
                <a:latin typeface="+mj-lt"/>
              </a:defRPr>
            </a:lvl5pPr>
          </a:lstStyle>
          <a:p>
            <a:pPr lvl="0"/>
            <a:r>
              <a:rPr lang="en-GB"/>
              <a:t>MTC Name (email)</a:t>
            </a:r>
          </a:p>
        </p:txBody>
      </p:sp>
      <p:graphicFrame>
        <p:nvGraphicFramePr>
          <p:cNvPr id="31" name="Table 30"/>
          <p:cNvGraphicFramePr>
            <a:graphicFrameLocks noGrp="1"/>
          </p:cNvGraphicFramePr>
          <p:nvPr userDrawn="1">
            <p:extLst>
              <p:ext uri="{D42A27DB-BD31-4B8C-83A1-F6EECF244321}">
                <p14:modId xmlns:p14="http://schemas.microsoft.com/office/powerpoint/2010/main" val="2095572582"/>
              </p:ext>
            </p:extLst>
          </p:nvPr>
        </p:nvGraphicFramePr>
        <p:xfrm>
          <a:off x="5347360" y="6914733"/>
          <a:ext cx="8312419" cy="1827784"/>
        </p:xfrm>
        <a:graphic>
          <a:graphicData uri="http://schemas.openxmlformats.org/drawingml/2006/table">
            <a:tbl>
              <a:tblPr firstRow="1" bandRow="1">
                <a:tableStyleId>{5C22544A-7EE6-4342-B048-85BDC9FD1C3A}</a:tableStyleId>
              </a:tblPr>
              <a:tblGrid>
                <a:gridCol w="1565358">
                  <a:extLst>
                    <a:ext uri="{9D8B030D-6E8A-4147-A177-3AD203B41FA5}">
                      <a16:colId xmlns:a16="http://schemas.microsoft.com/office/drawing/2014/main" val="4285589727"/>
                    </a:ext>
                  </a:extLst>
                </a:gridCol>
                <a:gridCol w="2482602">
                  <a:extLst>
                    <a:ext uri="{9D8B030D-6E8A-4147-A177-3AD203B41FA5}">
                      <a16:colId xmlns:a16="http://schemas.microsoft.com/office/drawing/2014/main" val="614461618"/>
                    </a:ext>
                  </a:extLst>
                </a:gridCol>
                <a:gridCol w="2609245">
                  <a:extLst>
                    <a:ext uri="{9D8B030D-6E8A-4147-A177-3AD203B41FA5}">
                      <a16:colId xmlns:a16="http://schemas.microsoft.com/office/drawing/2014/main" val="4129571648"/>
                    </a:ext>
                  </a:extLst>
                </a:gridCol>
                <a:gridCol w="1655214">
                  <a:extLst>
                    <a:ext uri="{9D8B030D-6E8A-4147-A177-3AD203B41FA5}">
                      <a16:colId xmlns:a16="http://schemas.microsoft.com/office/drawing/2014/main" val="2951348865"/>
                    </a:ext>
                  </a:extLst>
                </a:gridCol>
              </a:tblGrid>
              <a:tr h="157034">
                <a:tc gridSpan="4">
                  <a:txBody>
                    <a:bodyPr/>
                    <a:lstStyle/>
                    <a:p>
                      <a:pPr algn="ctr"/>
                      <a:r>
                        <a:rPr lang="en-GB" sz="2000" b="0">
                          <a:solidFill>
                            <a:schemeClr val="tx1"/>
                          </a:solidFill>
                          <a:latin typeface="+mj-lt"/>
                        </a:rPr>
                        <a:t>MTC Endorsement</a:t>
                      </a:r>
                    </a:p>
                  </a:txBody>
                  <a:tcPr marL="120701" marR="120701" marT="64008" marB="64008"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731736935"/>
                  </a:ext>
                </a:extLst>
              </a:tr>
              <a:tr h="156266">
                <a:tc>
                  <a:txBody>
                    <a:bodyPr/>
                    <a:lstStyle/>
                    <a:p>
                      <a:r>
                        <a:rPr lang="en-GB" sz="1500">
                          <a:solidFill>
                            <a:schemeClr val="tx1"/>
                          </a:solidFill>
                          <a:latin typeface="+mj-lt"/>
                        </a:rPr>
                        <a:t>Reviewed By</a:t>
                      </a:r>
                    </a:p>
                  </a:txBody>
                  <a:tcPr marL="120701" marR="120701" marT="64008" marB="64008"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r>
                        <a:rPr lang="en-GB" sz="1500">
                          <a:solidFill>
                            <a:schemeClr val="tx1"/>
                          </a:solidFill>
                          <a:latin typeface="+mj-lt"/>
                        </a:rPr>
                        <a:t>Name</a:t>
                      </a:r>
                    </a:p>
                  </a:txBody>
                  <a:tcPr marL="120701" marR="120701" marT="64008" marB="64008"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r>
                        <a:rPr lang="en-GB" sz="1500">
                          <a:solidFill>
                            <a:schemeClr val="tx1"/>
                          </a:solidFill>
                          <a:latin typeface="+mj-lt"/>
                        </a:rPr>
                        <a:t>Signature</a:t>
                      </a:r>
                    </a:p>
                  </a:txBody>
                  <a:tcPr marL="120701" marR="120701" marT="64008" marB="64008"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r>
                        <a:rPr lang="en-GB" sz="1500">
                          <a:solidFill>
                            <a:schemeClr val="tx1"/>
                          </a:solidFill>
                          <a:latin typeface="+mj-lt"/>
                        </a:rPr>
                        <a:t>Date</a:t>
                      </a:r>
                    </a:p>
                  </a:txBody>
                  <a:tcPr marL="120701" marR="120701" marT="64008" marB="64008"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208594071"/>
                  </a:ext>
                </a:extLst>
              </a:tr>
              <a:tr h="519176">
                <a:tc>
                  <a:txBody>
                    <a:bodyPr/>
                    <a:lstStyle/>
                    <a:p>
                      <a:r>
                        <a:rPr lang="en-GB" sz="1500">
                          <a:solidFill>
                            <a:schemeClr val="tx1"/>
                          </a:solidFill>
                          <a:latin typeface="+mj-lt"/>
                        </a:rPr>
                        <a:t>MTC</a:t>
                      </a:r>
                      <a:r>
                        <a:rPr lang="en-GB" sz="1500" baseline="0">
                          <a:solidFill>
                            <a:schemeClr val="tx1"/>
                          </a:solidFill>
                          <a:latin typeface="+mj-lt"/>
                        </a:rPr>
                        <a:t> - 1</a:t>
                      </a:r>
                      <a:endParaRPr lang="en-GB" sz="1500">
                        <a:solidFill>
                          <a:schemeClr val="tx1"/>
                        </a:solidFill>
                        <a:latin typeface="+mj-lt"/>
                      </a:endParaRPr>
                    </a:p>
                  </a:txBody>
                  <a:tcPr marL="120701" marR="120701" marT="64008" marB="64008"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endParaRPr lang="en-GB" sz="1500">
                        <a:solidFill>
                          <a:schemeClr val="tx1"/>
                        </a:solidFill>
                        <a:latin typeface="+mj-lt"/>
                      </a:endParaRPr>
                    </a:p>
                  </a:txBody>
                  <a:tcPr marL="120701" marR="120701" marT="64008" marB="64008"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endParaRPr lang="en-GB" sz="1500">
                        <a:solidFill>
                          <a:schemeClr val="tx1"/>
                        </a:solidFill>
                        <a:latin typeface="+mj-lt"/>
                      </a:endParaRPr>
                    </a:p>
                  </a:txBody>
                  <a:tcPr marL="120701" marR="120701" marT="64008" marB="64008"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endParaRPr lang="en-GB" sz="1500">
                        <a:solidFill>
                          <a:schemeClr val="tx1"/>
                        </a:solidFill>
                        <a:latin typeface="+mj-lt"/>
                      </a:endParaRPr>
                    </a:p>
                  </a:txBody>
                  <a:tcPr marL="120701" marR="120701" marT="64008" marB="64008"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740679505"/>
                  </a:ext>
                </a:extLst>
              </a:tr>
              <a:tr h="519176">
                <a:tc>
                  <a:txBody>
                    <a:bodyPr/>
                    <a:lstStyle/>
                    <a:p>
                      <a:r>
                        <a:rPr lang="en-GB" sz="1500">
                          <a:solidFill>
                            <a:schemeClr val="tx1"/>
                          </a:solidFill>
                          <a:latin typeface="+mj-lt"/>
                        </a:rPr>
                        <a:t>MTC - 2</a:t>
                      </a:r>
                    </a:p>
                  </a:txBody>
                  <a:tcPr marL="120701" marR="120701" marT="64008" marB="64008"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endParaRPr lang="en-GB" sz="1500">
                        <a:solidFill>
                          <a:schemeClr val="tx1"/>
                        </a:solidFill>
                        <a:latin typeface="+mj-lt"/>
                      </a:endParaRPr>
                    </a:p>
                  </a:txBody>
                  <a:tcPr marL="120701" marR="120701" marT="64008" marB="64008"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endParaRPr lang="en-GB" sz="1500">
                        <a:solidFill>
                          <a:schemeClr val="tx1"/>
                        </a:solidFill>
                        <a:latin typeface="+mj-lt"/>
                      </a:endParaRPr>
                    </a:p>
                  </a:txBody>
                  <a:tcPr marL="120701" marR="120701" marT="64008" marB="64008"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endParaRPr lang="en-GB" sz="1500">
                        <a:solidFill>
                          <a:schemeClr val="tx1"/>
                        </a:solidFill>
                        <a:latin typeface="+mj-lt"/>
                      </a:endParaRPr>
                    </a:p>
                  </a:txBody>
                  <a:tcPr marL="120701" marR="120701" marT="64008" marB="64008"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781521409"/>
                  </a:ext>
                </a:extLst>
              </a:tr>
            </a:tbl>
          </a:graphicData>
        </a:graphic>
      </p:graphicFrame>
      <p:sp>
        <p:nvSpPr>
          <p:cNvPr id="32" name="Text Placeholder 13"/>
          <p:cNvSpPr>
            <a:spLocks noGrp="1"/>
          </p:cNvSpPr>
          <p:nvPr>
            <p:ph type="body" sz="quarter" idx="25" hasCustomPrompt="1"/>
          </p:nvPr>
        </p:nvSpPr>
        <p:spPr>
          <a:xfrm>
            <a:off x="6914577" y="7794178"/>
            <a:ext cx="2281209" cy="301496"/>
          </a:xfrm>
          <a:prstGeom prst="rect">
            <a:avLst/>
          </a:prstGeom>
        </p:spPr>
        <p:txBody>
          <a:bodyPr/>
          <a:lstStyle>
            <a:lvl1pPr marL="0" indent="0" algn="l">
              <a:buNone/>
              <a:defRPr sz="1383" baseline="0">
                <a:latin typeface="+mj-lt"/>
              </a:defRPr>
            </a:lvl1pPr>
            <a:lvl2pPr>
              <a:defRPr sz="1848">
                <a:latin typeface="+mj-lt"/>
              </a:defRPr>
            </a:lvl2pPr>
            <a:lvl3pPr>
              <a:defRPr sz="1584">
                <a:latin typeface="+mj-lt"/>
              </a:defRPr>
            </a:lvl3pPr>
            <a:lvl4pPr>
              <a:defRPr sz="1452">
                <a:latin typeface="+mj-lt"/>
              </a:defRPr>
            </a:lvl4pPr>
            <a:lvl5pPr>
              <a:defRPr sz="1452">
                <a:latin typeface="+mj-lt"/>
              </a:defRPr>
            </a:lvl5pPr>
          </a:lstStyle>
          <a:p>
            <a:pPr lvl="0"/>
            <a:r>
              <a:rPr lang="en-GB"/>
              <a:t>Name</a:t>
            </a:r>
          </a:p>
        </p:txBody>
      </p:sp>
      <p:sp>
        <p:nvSpPr>
          <p:cNvPr id="33" name="Text Placeholder 13"/>
          <p:cNvSpPr>
            <a:spLocks noGrp="1"/>
          </p:cNvSpPr>
          <p:nvPr>
            <p:ph type="body" sz="quarter" idx="26" hasCustomPrompt="1"/>
          </p:nvPr>
        </p:nvSpPr>
        <p:spPr>
          <a:xfrm>
            <a:off x="6914577" y="8331586"/>
            <a:ext cx="2281209" cy="301496"/>
          </a:xfrm>
          <a:prstGeom prst="rect">
            <a:avLst/>
          </a:prstGeom>
        </p:spPr>
        <p:txBody>
          <a:bodyPr/>
          <a:lstStyle>
            <a:lvl1pPr marL="0" indent="0" algn="l">
              <a:buNone/>
              <a:defRPr sz="1383" baseline="0">
                <a:latin typeface="+mj-lt"/>
              </a:defRPr>
            </a:lvl1pPr>
            <a:lvl2pPr>
              <a:defRPr sz="1848">
                <a:latin typeface="+mj-lt"/>
              </a:defRPr>
            </a:lvl2pPr>
            <a:lvl3pPr>
              <a:defRPr sz="1584">
                <a:latin typeface="+mj-lt"/>
              </a:defRPr>
            </a:lvl3pPr>
            <a:lvl4pPr>
              <a:defRPr sz="1452">
                <a:latin typeface="+mj-lt"/>
              </a:defRPr>
            </a:lvl4pPr>
            <a:lvl5pPr>
              <a:defRPr sz="1452">
                <a:latin typeface="+mj-lt"/>
              </a:defRPr>
            </a:lvl5pPr>
          </a:lstStyle>
          <a:p>
            <a:pPr lvl="0"/>
            <a:r>
              <a:rPr lang="en-GB"/>
              <a:t>Name</a:t>
            </a:r>
          </a:p>
        </p:txBody>
      </p:sp>
      <p:sp>
        <p:nvSpPr>
          <p:cNvPr id="34" name="Text Placeholder 13"/>
          <p:cNvSpPr>
            <a:spLocks noGrp="1"/>
          </p:cNvSpPr>
          <p:nvPr>
            <p:ph type="body" sz="quarter" idx="27" hasCustomPrompt="1"/>
          </p:nvPr>
        </p:nvSpPr>
        <p:spPr>
          <a:xfrm>
            <a:off x="12092847" y="7794178"/>
            <a:ext cx="1235655" cy="301496"/>
          </a:xfrm>
          <a:prstGeom prst="rect">
            <a:avLst/>
          </a:prstGeom>
        </p:spPr>
        <p:txBody>
          <a:bodyPr/>
          <a:lstStyle>
            <a:lvl1pPr marL="0" indent="0" algn="ctr">
              <a:buNone/>
              <a:defRPr sz="1383">
                <a:latin typeface="+mj-lt"/>
              </a:defRPr>
            </a:lvl1pPr>
            <a:lvl2pPr>
              <a:defRPr sz="1848">
                <a:latin typeface="+mj-lt"/>
              </a:defRPr>
            </a:lvl2pPr>
            <a:lvl3pPr>
              <a:defRPr sz="1584">
                <a:latin typeface="+mj-lt"/>
              </a:defRPr>
            </a:lvl3pPr>
            <a:lvl4pPr>
              <a:defRPr sz="1452">
                <a:latin typeface="+mj-lt"/>
              </a:defRPr>
            </a:lvl4pPr>
            <a:lvl5pPr>
              <a:defRPr sz="1452">
                <a:latin typeface="+mj-lt"/>
              </a:defRPr>
            </a:lvl5pPr>
          </a:lstStyle>
          <a:p>
            <a:pPr lvl="0"/>
            <a:r>
              <a:rPr lang="en-GB"/>
              <a:t>YYYY-MM-DD</a:t>
            </a:r>
          </a:p>
        </p:txBody>
      </p:sp>
      <p:sp>
        <p:nvSpPr>
          <p:cNvPr id="35" name="Text Placeholder 13"/>
          <p:cNvSpPr>
            <a:spLocks noGrp="1"/>
          </p:cNvSpPr>
          <p:nvPr>
            <p:ph type="body" sz="quarter" idx="28" hasCustomPrompt="1"/>
          </p:nvPr>
        </p:nvSpPr>
        <p:spPr>
          <a:xfrm>
            <a:off x="12092845" y="8340303"/>
            <a:ext cx="1235655" cy="301496"/>
          </a:xfrm>
          <a:prstGeom prst="rect">
            <a:avLst/>
          </a:prstGeom>
        </p:spPr>
        <p:txBody>
          <a:bodyPr/>
          <a:lstStyle>
            <a:lvl1pPr marL="0" indent="0" algn="ctr">
              <a:buNone/>
              <a:defRPr sz="1383">
                <a:latin typeface="+mj-lt"/>
              </a:defRPr>
            </a:lvl1pPr>
            <a:lvl2pPr>
              <a:defRPr sz="1848">
                <a:latin typeface="+mj-lt"/>
              </a:defRPr>
            </a:lvl2pPr>
            <a:lvl3pPr>
              <a:defRPr sz="1584">
                <a:latin typeface="+mj-lt"/>
              </a:defRPr>
            </a:lvl3pPr>
            <a:lvl4pPr>
              <a:defRPr sz="1452">
                <a:latin typeface="+mj-lt"/>
              </a:defRPr>
            </a:lvl4pPr>
            <a:lvl5pPr>
              <a:defRPr sz="1452">
                <a:latin typeface="+mj-lt"/>
              </a:defRPr>
            </a:lvl5pPr>
          </a:lstStyle>
          <a:p>
            <a:pPr lvl="0"/>
            <a:r>
              <a:rPr lang="en-GB"/>
              <a:t>YYYY-MM-DD</a:t>
            </a:r>
          </a:p>
        </p:txBody>
      </p:sp>
    </p:spTree>
    <p:extLst>
      <p:ext uri="{BB962C8B-B14F-4D97-AF65-F5344CB8AC3E}">
        <p14:creationId xmlns:p14="http://schemas.microsoft.com/office/powerpoint/2010/main" val="3731085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C59DA8-E1F7-DA4E-B8E8-23052DECD396}"/>
              </a:ext>
            </a:extLst>
          </p:cNvPr>
          <p:cNvSpPr>
            <a:spLocks noGrp="1"/>
          </p:cNvSpPr>
          <p:nvPr>
            <p:ph type="title" hasCustomPrompt="1"/>
          </p:nvPr>
        </p:nvSpPr>
        <p:spPr>
          <a:xfrm>
            <a:off x="475177" y="1"/>
            <a:ext cx="14774227" cy="1865464"/>
          </a:xfrm>
          <a:prstGeom prst="rect">
            <a:avLst/>
          </a:prstGeom>
        </p:spPr>
        <p:txBody>
          <a:bodyPr anchor="ctr"/>
          <a:lstStyle>
            <a:lvl1pPr>
              <a:lnSpc>
                <a:spcPts val="5813"/>
              </a:lnSpc>
              <a:defRPr sz="5190" b="1">
                <a:solidFill>
                  <a:schemeClr val="bg1"/>
                </a:solidFill>
                <a:latin typeface="Arial" panose="020B0604020202020204" pitchFamily="34" charset="0"/>
                <a:cs typeface="Arial" panose="020B0604020202020204" pitchFamily="34" charset="0"/>
              </a:defRPr>
            </a:lvl1pPr>
          </a:lstStyle>
          <a:p>
            <a:r>
              <a:rPr lang="en-US"/>
              <a:t>CLICK TO EDIT MASTER </a:t>
            </a:r>
            <a:br>
              <a:rPr lang="en-US"/>
            </a:br>
            <a:r>
              <a:rPr lang="en-US"/>
              <a:t>TITLE STYLE</a:t>
            </a:r>
          </a:p>
        </p:txBody>
      </p:sp>
      <p:sp>
        <p:nvSpPr>
          <p:cNvPr id="3" name="Rectangle 2">
            <a:extLst>
              <a:ext uri="{FF2B5EF4-FFF2-40B4-BE49-F238E27FC236}">
                <a16:creationId xmlns:a16="http://schemas.microsoft.com/office/drawing/2014/main" id="{47455505-239C-754F-BCB2-3C282885D167}"/>
              </a:ext>
            </a:extLst>
          </p:cNvPr>
          <p:cNvSpPr/>
          <p:nvPr userDrawn="1"/>
        </p:nvSpPr>
        <p:spPr>
          <a:xfrm>
            <a:off x="0" y="2018009"/>
            <a:ext cx="10137140" cy="149482"/>
          </a:xfrm>
          <a:prstGeom prst="rect">
            <a:avLst/>
          </a:prstGeom>
          <a:gradFill>
            <a:gsLst>
              <a:gs pos="33000">
                <a:srgbClr val="009999"/>
              </a:gs>
              <a:gs pos="0">
                <a:srgbClr val="318390"/>
              </a:gs>
              <a:gs pos="98000">
                <a:srgbClr val="D0ECF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82"/>
          </a:p>
        </p:txBody>
      </p:sp>
    </p:spTree>
    <p:extLst>
      <p:ext uri="{BB962C8B-B14F-4D97-AF65-F5344CB8AC3E}">
        <p14:creationId xmlns:p14="http://schemas.microsoft.com/office/powerpoint/2010/main" val="798836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19AB6D6-E881-AC45-B6E3-DEAB7D990C27}"/>
              </a:ext>
            </a:extLst>
          </p:cNvPr>
          <p:cNvSpPr/>
          <p:nvPr userDrawn="1"/>
        </p:nvSpPr>
        <p:spPr>
          <a:xfrm>
            <a:off x="0" y="1865463"/>
            <a:ext cx="19007138" cy="8826349"/>
          </a:xfrm>
          <a:prstGeom prst="rect">
            <a:avLst/>
          </a:prstGeom>
          <a:solidFill>
            <a:srgbClr val="D0ECF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82"/>
          </a:p>
        </p:txBody>
      </p:sp>
      <p:sp>
        <p:nvSpPr>
          <p:cNvPr id="4" name="Title 3">
            <a:extLst>
              <a:ext uri="{FF2B5EF4-FFF2-40B4-BE49-F238E27FC236}">
                <a16:creationId xmlns:a16="http://schemas.microsoft.com/office/drawing/2014/main" id="{B5C59DA8-E1F7-DA4E-B8E8-23052DECD396}"/>
              </a:ext>
            </a:extLst>
          </p:cNvPr>
          <p:cNvSpPr>
            <a:spLocks noGrp="1"/>
          </p:cNvSpPr>
          <p:nvPr>
            <p:ph type="title" hasCustomPrompt="1"/>
          </p:nvPr>
        </p:nvSpPr>
        <p:spPr>
          <a:xfrm>
            <a:off x="475177" y="1"/>
            <a:ext cx="14796074" cy="1865464"/>
          </a:xfrm>
          <a:prstGeom prst="rect">
            <a:avLst/>
          </a:prstGeom>
        </p:spPr>
        <p:txBody>
          <a:bodyPr anchor="ctr"/>
          <a:lstStyle>
            <a:lvl1pPr>
              <a:lnSpc>
                <a:spcPts val="5813"/>
              </a:lnSpc>
              <a:defRPr sz="5190" b="1">
                <a:solidFill>
                  <a:schemeClr val="bg1"/>
                </a:solidFill>
                <a:latin typeface="Arial" panose="020B0604020202020204" pitchFamily="34" charset="0"/>
                <a:cs typeface="Arial" panose="020B0604020202020204" pitchFamily="34" charset="0"/>
              </a:defRPr>
            </a:lvl1pPr>
          </a:lstStyle>
          <a:p>
            <a:r>
              <a:rPr lang="en-US"/>
              <a:t>CLICK TO EDIT MASTER </a:t>
            </a:r>
            <a:br>
              <a:rPr lang="en-US"/>
            </a:br>
            <a:r>
              <a:rPr lang="en-US"/>
              <a:t>TITLE STYLE</a:t>
            </a:r>
          </a:p>
        </p:txBody>
      </p:sp>
      <p:sp>
        <p:nvSpPr>
          <p:cNvPr id="3" name="Rectangle 2">
            <a:extLst>
              <a:ext uri="{FF2B5EF4-FFF2-40B4-BE49-F238E27FC236}">
                <a16:creationId xmlns:a16="http://schemas.microsoft.com/office/drawing/2014/main" id="{0E7F6946-91EB-5D43-8229-818E0E55A6EB}"/>
              </a:ext>
            </a:extLst>
          </p:cNvPr>
          <p:cNvSpPr/>
          <p:nvPr userDrawn="1"/>
        </p:nvSpPr>
        <p:spPr>
          <a:xfrm>
            <a:off x="0" y="2018009"/>
            <a:ext cx="10137140" cy="149482"/>
          </a:xfrm>
          <a:prstGeom prst="rect">
            <a:avLst/>
          </a:prstGeom>
          <a:gradFill>
            <a:gsLst>
              <a:gs pos="33000">
                <a:srgbClr val="009999"/>
              </a:gs>
              <a:gs pos="0">
                <a:srgbClr val="318390"/>
              </a:gs>
              <a:gs pos="98000">
                <a:srgbClr val="D0ECF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82"/>
          </a:p>
        </p:txBody>
      </p:sp>
    </p:spTree>
    <p:extLst>
      <p:ext uri="{BB962C8B-B14F-4D97-AF65-F5344CB8AC3E}">
        <p14:creationId xmlns:p14="http://schemas.microsoft.com/office/powerpoint/2010/main" val="1929915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19AB6D6-E881-AC45-B6E3-DEAB7D990C27}"/>
              </a:ext>
            </a:extLst>
          </p:cNvPr>
          <p:cNvSpPr/>
          <p:nvPr userDrawn="1"/>
        </p:nvSpPr>
        <p:spPr>
          <a:xfrm>
            <a:off x="0" y="1865465"/>
            <a:ext cx="19007138" cy="8826349"/>
          </a:xfrm>
          <a:prstGeom prst="rect">
            <a:avLst/>
          </a:prstGeom>
          <a:solidFill>
            <a:srgbClr val="1516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82"/>
          </a:p>
        </p:txBody>
      </p:sp>
      <p:sp>
        <p:nvSpPr>
          <p:cNvPr id="4" name="Title 3">
            <a:extLst>
              <a:ext uri="{FF2B5EF4-FFF2-40B4-BE49-F238E27FC236}">
                <a16:creationId xmlns:a16="http://schemas.microsoft.com/office/drawing/2014/main" id="{B5C59DA8-E1F7-DA4E-B8E8-23052DECD396}"/>
              </a:ext>
            </a:extLst>
          </p:cNvPr>
          <p:cNvSpPr>
            <a:spLocks noGrp="1"/>
          </p:cNvSpPr>
          <p:nvPr>
            <p:ph type="title" hasCustomPrompt="1"/>
          </p:nvPr>
        </p:nvSpPr>
        <p:spPr>
          <a:xfrm>
            <a:off x="475177" y="1"/>
            <a:ext cx="14774227" cy="1865464"/>
          </a:xfrm>
          <a:prstGeom prst="rect">
            <a:avLst/>
          </a:prstGeom>
        </p:spPr>
        <p:txBody>
          <a:bodyPr anchor="ctr"/>
          <a:lstStyle>
            <a:lvl1pPr>
              <a:lnSpc>
                <a:spcPts val="5813"/>
              </a:lnSpc>
              <a:defRPr sz="5190" b="1">
                <a:solidFill>
                  <a:schemeClr val="bg1"/>
                </a:solidFill>
                <a:latin typeface="Arial" panose="020B0604020202020204" pitchFamily="34" charset="0"/>
                <a:cs typeface="Arial" panose="020B0604020202020204" pitchFamily="34" charset="0"/>
              </a:defRPr>
            </a:lvl1pPr>
          </a:lstStyle>
          <a:p>
            <a:r>
              <a:rPr lang="en-US"/>
              <a:t>CLICK TO EDIT MASTER </a:t>
            </a:r>
            <a:br>
              <a:rPr lang="en-US"/>
            </a:br>
            <a:r>
              <a:rPr lang="en-US"/>
              <a:t>TITLE STYLE</a:t>
            </a:r>
          </a:p>
        </p:txBody>
      </p:sp>
      <p:sp>
        <p:nvSpPr>
          <p:cNvPr id="3" name="Rectangle 2">
            <a:extLst>
              <a:ext uri="{FF2B5EF4-FFF2-40B4-BE49-F238E27FC236}">
                <a16:creationId xmlns:a16="http://schemas.microsoft.com/office/drawing/2014/main" id="{0E7F6946-91EB-5D43-8229-818E0E55A6EB}"/>
              </a:ext>
            </a:extLst>
          </p:cNvPr>
          <p:cNvSpPr/>
          <p:nvPr userDrawn="1"/>
        </p:nvSpPr>
        <p:spPr>
          <a:xfrm>
            <a:off x="0" y="2018009"/>
            <a:ext cx="10137140" cy="149482"/>
          </a:xfrm>
          <a:prstGeom prst="rect">
            <a:avLst/>
          </a:prstGeom>
          <a:gradFill>
            <a:gsLst>
              <a:gs pos="33000">
                <a:srgbClr val="009999"/>
              </a:gs>
              <a:gs pos="0">
                <a:srgbClr val="318390"/>
              </a:gs>
              <a:gs pos="98000">
                <a:srgbClr val="D0ECF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82"/>
          </a:p>
        </p:txBody>
      </p:sp>
    </p:spTree>
    <p:extLst>
      <p:ext uri="{BB962C8B-B14F-4D97-AF65-F5344CB8AC3E}">
        <p14:creationId xmlns:p14="http://schemas.microsoft.com/office/powerpoint/2010/main" val="673914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69383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12790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Footer Placeholder 4"/>
          <p:cNvSpPr>
            <a:spLocks noGrp="1"/>
          </p:cNvSpPr>
          <p:nvPr>
            <p:ph type="ftr" sz="quarter" idx="3"/>
            <p:custDataLst>
              <p:tags r:id="rId3"/>
            </p:custDataLst>
          </p:nvPr>
        </p:nvSpPr>
        <p:spPr>
          <a:xfrm>
            <a:off x="6296466" y="9909178"/>
            <a:ext cx="6414211" cy="569913"/>
          </a:xfrm>
          <a:prstGeom prst="rect">
            <a:avLst/>
          </a:prstGeom>
        </p:spPr>
        <p:txBody>
          <a:bodyPr vert="horz" lIns="91440" tIns="45720" rIns="91440" bIns="45720" rtlCol="0" anchor="ctr"/>
          <a:lstStyle>
            <a:lvl1pPr algn="ctr">
              <a:defRPr lang="en-GB" sz="900" b="0" i="0" u="none">
                <a:solidFill>
                  <a:srgbClr val="000000"/>
                </a:solidFill>
                <a:latin typeface="Arial" panose="020B0604020202020204" pitchFamily="34" charset="0"/>
              </a:defRPr>
            </a:lvl1pPr>
          </a:lstStyle>
          <a:p>
            <a:endParaRPr lang="en-GB"/>
          </a:p>
        </p:txBody>
      </p:sp>
      <p:cxnSp>
        <p:nvCxnSpPr>
          <p:cNvPr id="5" name="Straight Connector 4"/>
          <p:cNvCxnSpPr/>
          <p:nvPr userDrawn="1"/>
        </p:nvCxnSpPr>
        <p:spPr>
          <a:xfrm>
            <a:off x="7772559" y="4800600"/>
            <a:ext cx="346202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10083" y="3607424"/>
            <a:ext cx="2386973" cy="1031373"/>
          </a:xfrm>
          <a:prstGeom prst="rect">
            <a:avLst/>
          </a:prstGeom>
        </p:spPr>
      </p:pic>
      <p:sp>
        <p:nvSpPr>
          <p:cNvPr id="2" name="MSIPCMContentMarking" descr="{&quot;HashCode&quot;:1838189151,&quot;Placement&quot;:&quot;Header&quot;,&quot;Top&quot;:0.0,&quot;Left&quot;:719.417847,&quot;SlideWidth&quot;:1496,&quot;SlideHeight&quot;:841}"/>
          <p:cNvSpPr txBox="1"/>
          <p:nvPr userDrawn="1"/>
        </p:nvSpPr>
        <p:spPr>
          <a:xfrm>
            <a:off x="9136607" y="54228"/>
            <a:ext cx="733923" cy="153888"/>
          </a:xfrm>
          <a:prstGeom prst="rect">
            <a:avLst/>
          </a:prstGeom>
          <a:noFill/>
        </p:spPr>
        <p:txBody>
          <a:bodyPr vert="horz" wrap="square" lIns="0" tIns="0" rIns="0" bIns="0" rtlCol="0" anchor="ctr" anchorCtr="1">
            <a:spAutoFit/>
          </a:bodyPr>
          <a:lstStyle/>
          <a:p>
            <a:pPr algn="ctr">
              <a:spcBef>
                <a:spcPts val="0"/>
              </a:spcBef>
              <a:spcAft>
                <a:spcPts val="0"/>
              </a:spcAft>
            </a:pPr>
            <a:endParaRPr lang="en-GB" sz="1000">
              <a:solidFill>
                <a:srgbClr val="000000"/>
              </a:solidFill>
              <a:latin typeface="Calibri" panose="020F0502020204030204" pitchFamily="34" charset="0"/>
            </a:endParaRPr>
          </a:p>
        </p:txBody>
      </p:sp>
      <p:sp>
        <p:nvSpPr>
          <p:cNvPr id="3" name="MSIPCMContentMarking" descr="{&quot;HashCode&quot;:1838189151,&quot;Placement&quot;:&quot;Header&quot;,&quot;Top&quot;:0.0,&quot;Left&quot;:719.417847,&quot;SlideWidth&quot;:1496,&quot;SlideHeight&quot;:841}"/>
          <p:cNvSpPr txBox="1"/>
          <p:nvPr userDrawn="1"/>
        </p:nvSpPr>
        <p:spPr>
          <a:xfrm>
            <a:off x="9136607" y="0"/>
            <a:ext cx="733923" cy="262344"/>
          </a:xfrm>
          <a:prstGeom prst="rect">
            <a:avLst/>
          </a:prstGeom>
          <a:noFill/>
        </p:spPr>
        <p:txBody>
          <a:bodyPr vert="horz" wrap="square" lIns="0" tIns="0" rIns="0" bIns="0" rtlCol="0" anchor="ctr" anchorCtr="1">
            <a:spAutoFit/>
          </a:bodyPr>
          <a:lstStyle/>
          <a:p>
            <a:pPr algn="ctr">
              <a:spcBef>
                <a:spcPts val="0"/>
              </a:spcBef>
              <a:spcAft>
                <a:spcPts val="0"/>
              </a:spcAft>
            </a:pPr>
            <a:r>
              <a:rPr lang="en-GB" sz="1000">
                <a:solidFill>
                  <a:srgbClr val="000000"/>
                </a:solidFill>
                <a:latin typeface="Calibri" panose="020F0502020204030204" pitchFamily="34" charset="0"/>
              </a:rPr>
              <a:t>OFFICIAL</a:t>
            </a:r>
          </a:p>
        </p:txBody>
      </p:sp>
    </p:spTree>
    <p:extLst>
      <p:ext uri="{BB962C8B-B14F-4D97-AF65-F5344CB8AC3E}">
        <p14:creationId xmlns:p14="http://schemas.microsoft.com/office/powerpoint/2010/main" val="2179439319"/>
      </p:ext>
    </p:extLst>
  </p:cSld>
  <p:clrMap bg1="lt1" tx1="dk1" bg2="lt2" tx2="dk2" accent1="accent1" accent2="accent2" accent3="accent3" accent4="accent4" accent5="accent5" accent6="accent6" hlink="hlink" folHlink="folHlink"/>
  <p:sldLayoutIdLst>
    <p:sldLayoutId id="2147483716" r:id="rId1"/>
  </p:sldLayoutIdLst>
  <p:txStyles>
    <p:titleStyle>
      <a:lvl1pPr algn="l" defTabSz="1792059" rtl="0" eaLnBrk="1" latinLnBrk="0" hangingPunct="1">
        <a:lnSpc>
          <a:spcPct val="90000"/>
        </a:lnSpc>
        <a:spcBef>
          <a:spcPct val="0"/>
        </a:spcBef>
        <a:buNone/>
        <a:defRPr sz="8624" kern="1200">
          <a:solidFill>
            <a:schemeClr val="tx1"/>
          </a:solidFill>
          <a:latin typeface="+mj-lt"/>
          <a:ea typeface="+mj-ea"/>
          <a:cs typeface="+mj-cs"/>
        </a:defRPr>
      </a:lvl1pPr>
    </p:titleStyle>
    <p:bodyStyle>
      <a:lvl1pPr marL="448014" indent="-448014" algn="l" defTabSz="1792059" rtl="0" eaLnBrk="1" latinLnBrk="0" hangingPunct="1">
        <a:lnSpc>
          <a:spcPct val="90000"/>
        </a:lnSpc>
        <a:spcBef>
          <a:spcPts val="1960"/>
        </a:spcBef>
        <a:buFont typeface="Arial" panose="020B0604020202020204" pitchFamily="34" charset="0"/>
        <a:buChar char="•"/>
        <a:defRPr sz="5487" kern="1200">
          <a:solidFill>
            <a:schemeClr val="tx1"/>
          </a:solidFill>
          <a:latin typeface="+mn-lt"/>
          <a:ea typeface="+mn-ea"/>
          <a:cs typeface="+mn-cs"/>
        </a:defRPr>
      </a:lvl1pPr>
      <a:lvl2pPr marL="1344044" indent="-448014" algn="l" defTabSz="1792059" rtl="0" eaLnBrk="1" latinLnBrk="0" hangingPunct="1">
        <a:lnSpc>
          <a:spcPct val="90000"/>
        </a:lnSpc>
        <a:spcBef>
          <a:spcPts val="981"/>
        </a:spcBef>
        <a:buFont typeface="Arial" panose="020B0604020202020204" pitchFamily="34" charset="0"/>
        <a:buChar char="•"/>
        <a:defRPr sz="4704" kern="1200">
          <a:solidFill>
            <a:schemeClr val="tx1"/>
          </a:solidFill>
          <a:latin typeface="+mn-lt"/>
          <a:ea typeface="+mn-ea"/>
          <a:cs typeface="+mn-cs"/>
        </a:defRPr>
      </a:lvl2pPr>
      <a:lvl3pPr marL="2240073" indent="-448014" algn="l" defTabSz="1792059" rtl="0" eaLnBrk="1" latinLnBrk="0" hangingPunct="1">
        <a:lnSpc>
          <a:spcPct val="90000"/>
        </a:lnSpc>
        <a:spcBef>
          <a:spcPts val="981"/>
        </a:spcBef>
        <a:buFont typeface="Arial" panose="020B0604020202020204" pitchFamily="34" charset="0"/>
        <a:buChar char="•"/>
        <a:defRPr sz="3920" kern="1200">
          <a:solidFill>
            <a:schemeClr val="tx1"/>
          </a:solidFill>
          <a:latin typeface="+mn-lt"/>
          <a:ea typeface="+mn-ea"/>
          <a:cs typeface="+mn-cs"/>
        </a:defRPr>
      </a:lvl3pPr>
      <a:lvl4pPr marL="3136102" indent="-448014" algn="l" defTabSz="1792059" rtl="0" eaLnBrk="1" latinLnBrk="0" hangingPunct="1">
        <a:lnSpc>
          <a:spcPct val="90000"/>
        </a:lnSpc>
        <a:spcBef>
          <a:spcPts val="981"/>
        </a:spcBef>
        <a:buFont typeface="Arial" panose="020B0604020202020204" pitchFamily="34" charset="0"/>
        <a:buChar char="•"/>
        <a:defRPr sz="3527" kern="1200">
          <a:solidFill>
            <a:schemeClr val="tx1"/>
          </a:solidFill>
          <a:latin typeface="+mn-lt"/>
          <a:ea typeface="+mn-ea"/>
          <a:cs typeface="+mn-cs"/>
        </a:defRPr>
      </a:lvl4pPr>
      <a:lvl5pPr marL="4032132" indent="-448014" algn="l" defTabSz="1792059" rtl="0" eaLnBrk="1" latinLnBrk="0" hangingPunct="1">
        <a:lnSpc>
          <a:spcPct val="90000"/>
        </a:lnSpc>
        <a:spcBef>
          <a:spcPts val="981"/>
        </a:spcBef>
        <a:buFont typeface="Arial" panose="020B0604020202020204" pitchFamily="34" charset="0"/>
        <a:buChar char="•"/>
        <a:defRPr sz="3527" kern="1200">
          <a:solidFill>
            <a:schemeClr val="tx1"/>
          </a:solidFill>
          <a:latin typeface="+mn-lt"/>
          <a:ea typeface="+mn-ea"/>
          <a:cs typeface="+mn-cs"/>
        </a:defRPr>
      </a:lvl5pPr>
      <a:lvl6pPr marL="4928160" indent="-448014" algn="l" defTabSz="1792059" rtl="0" eaLnBrk="1" latinLnBrk="0" hangingPunct="1">
        <a:lnSpc>
          <a:spcPct val="90000"/>
        </a:lnSpc>
        <a:spcBef>
          <a:spcPts val="981"/>
        </a:spcBef>
        <a:buFont typeface="Arial" panose="020B0604020202020204" pitchFamily="34" charset="0"/>
        <a:buChar char="•"/>
        <a:defRPr sz="3527" kern="1200">
          <a:solidFill>
            <a:schemeClr val="tx1"/>
          </a:solidFill>
          <a:latin typeface="+mn-lt"/>
          <a:ea typeface="+mn-ea"/>
          <a:cs typeface="+mn-cs"/>
        </a:defRPr>
      </a:lvl6pPr>
      <a:lvl7pPr marL="5824190" indent="-448014" algn="l" defTabSz="1792059" rtl="0" eaLnBrk="1" latinLnBrk="0" hangingPunct="1">
        <a:lnSpc>
          <a:spcPct val="90000"/>
        </a:lnSpc>
        <a:spcBef>
          <a:spcPts val="981"/>
        </a:spcBef>
        <a:buFont typeface="Arial" panose="020B0604020202020204" pitchFamily="34" charset="0"/>
        <a:buChar char="•"/>
        <a:defRPr sz="3527" kern="1200">
          <a:solidFill>
            <a:schemeClr val="tx1"/>
          </a:solidFill>
          <a:latin typeface="+mn-lt"/>
          <a:ea typeface="+mn-ea"/>
          <a:cs typeface="+mn-cs"/>
        </a:defRPr>
      </a:lvl7pPr>
      <a:lvl8pPr marL="6720219" indent="-448014" algn="l" defTabSz="1792059" rtl="0" eaLnBrk="1" latinLnBrk="0" hangingPunct="1">
        <a:lnSpc>
          <a:spcPct val="90000"/>
        </a:lnSpc>
        <a:spcBef>
          <a:spcPts val="981"/>
        </a:spcBef>
        <a:buFont typeface="Arial" panose="020B0604020202020204" pitchFamily="34" charset="0"/>
        <a:buChar char="•"/>
        <a:defRPr sz="3527" kern="1200">
          <a:solidFill>
            <a:schemeClr val="tx1"/>
          </a:solidFill>
          <a:latin typeface="+mn-lt"/>
          <a:ea typeface="+mn-ea"/>
          <a:cs typeface="+mn-cs"/>
        </a:defRPr>
      </a:lvl8pPr>
      <a:lvl9pPr marL="7616248" indent="-448014" algn="l" defTabSz="1792059" rtl="0" eaLnBrk="1" latinLnBrk="0" hangingPunct="1">
        <a:lnSpc>
          <a:spcPct val="90000"/>
        </a:lnSpc>
        <a:spcBef>
          <a:spcPts val="981"/>
        </a:spcBef>
        <a:buFont typeface="Arial" panose="020B0604020202020204" pitchFamily="34" charset="0"/>
        <a:buChar char="•"/>
        <a:defRPr sz="3527" kern="1200">
          <a:solidFill>
            <a:schemeClr val="tx1"/>
          </a:solidFill>
          <a:latin typeface="+mn-lt"/>
          <a:ea typeface="+mn-ea"/>
          <a:cs typeface="+mn-cs"/>
        </a:defRPr>
      </a:lvl9pPr>
    </p:bodyStyle>
    <p:otherStyle>
      <a:defPPr>
        <a:defRPr lang="en-US"/>
      </a:defPPr>
      <a:lvl1pPr marL="0" algn="l" defTabSz="1792059" rtl="0" eaLnBrk="1" latinLnBrk="0" hangingPunct="1">
        <a:defRPr sz="3527" kern="1200">
          <a:solidFill>
            <a:schemeClr val="tx1"/>
          </a:solidFill>
          <a:latin typeface="+mn-lt"/>
          <a:ea typeface="+mn-ea"/>
          <a:cs typeface="+mn-cs"/>
        </a:defRPr>
      </a:lvl1pPr>
      <a:lvl2pPr marL="896029" algn="l" defTabSz="1792059" rtl="0" eaLnBrk="1" latinLnBrk="0" hangingPunct="1">
        <a:defRPr sz="3527" kern="1200">
          <a:solidFill>
            <a:schemeClr val="tx1"/>
          </a:solidFill>
          <a:latin typeface="+mn-lt"/>
          <a:ea typeface="+mn-ea"/>
          <a:cs typeface="+mn-cs"/>
        </a:defRPr>
      </a:lvl2pPr>
      <a:lvl3pPr marL="1792059" algn="l" defTabSz="1792059" rtl="0" eaLnBrk="1" latinLnBrk="0" hangingPunct="1">
        <a:defRPr sz="3527" kern="1200">
          <a:solidFill>
            <a:schemeClr val="tx1"/>
          </a:solidFill>
          <a:latin typeface="+mn-lt"/>
          <a:ea typeface="+mn-ea"/>
          <a:cs typeface="+mn-cs"/>
        </a:defRPr>
      </a:lvl3pPr>
      <a:lvl4pPr marL="2688087" algn="l" defTabSz="1792059" rtl="0" eaLnBrk="1" latinLnBrk="0" hangingPunct="1">
        <a:defRPr sz="3527" kern="1200">
          <a:solidFill>
            <a:schemeClr val="tx1"/>
          </a:solidFill>
          <a:latin typeface="+mn-lt"/>
          <a:ea typeface="+mn-ea"/>
          <a:cs typeface="+mn-cs"/>
        </a:defRPr>
      </a:lvl4pPr>
      <a:lvl5pPr marL="3584117" algn="l" defTabSz="1792059" rtl="0" eaLnBrk="1" latinLnBrk="0" hangingPunct="1">
        <a:defRPr sz="3527" kern="1200">
          <a:solidFill>
            <a:schemeClr val="tx1"/>
          </a:solidFill>
          <a:latin typeface="+mn-lt"/>
          <a:ea typeface="+mn-ea"/>
          <a:cs typeface="+mn-cs"/>
        </a:defRPr>
      </a:lvl5pPr>
      <a:lvl6pPr marL="4480146" algn="l" defTabSz="1792059" rtl="0" eaLnBrk="1" latinLnBrk="0" hangingPunct="1">
        <a:defRPr sz="3527" kern="1200">
          <a:solidFill>
            <a:schemeClr val="tx1"/>
          </a:solidFill>
          <a:latin typeface="+mn-lt"/>
          <a:ea typeface="+mn-ea"/>
          <a:cs typeface="+mn-cs"/>
        </a:defRPr>
      </a:lvl6pPr>
      <a:lvl7pPr marL="5376175" algn="l" defTabSz="1792059" rtl="0" eaLnBrk="1" latinLnBrk="0" hangingPunct="1">
        <a:defRPr sz="3527" kern="1200">
          <a:solidFill>
            <a:schemeClr val="tx1"/>
          </a:solidFill>
          <a:latin typeface="+mn-lt"/>
          <a:ea typeface="+mn-ea"/>
          <a:cs typeface="+mn-cs"/>
        </a:defRPr>
      </a:lvl7pPr>
      <a:lvl8pPr marL="6272205" algn="l" defTabSz="1792059" rtl="0" eaLnBrk="1" latinLnBrk="0" hangingPunct="1">
        <a:defRPr sz="3527" kern="1200">
          <a:solidFill>
            <a:schemeClr val="tx1"/>
          </a:solidFill>
          <a:latin typeface="+mn-lt"/>
          <a:ea typeface="+mn-ea"/>
          <a:cs typeface="+mn-cs"/>
        </a:defRPr>
      </a:lvl8pPr>
      <a:lvl9pPr marL="7168233" algn="l" defTabSz="1792059" rtl="0" eaLnBrk="1" latinLnBrk="0" hangingPunct="1">
        <a:defRPr sz="352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6296466" y="9909178"/>
            <a:ext cx="6414211" cy="569913"/>
          </a:xfrm>
          <a:prstGeom prst="rect">
            <a:avLst/>
          </a:prstGeom>
        </p:spPr>
        <p:txBody>
          <a:bodyPr vert="horz" lIns="91440" tIns="45720" rIns="91440" bIns="45720" rtlCol="0" anchor="ctr"/>
          <a:lstStyle>
            <a:lvl1pPr algn="ctr">
              <a:defRPr sz="1509">
                <a:solidFill>
                  <a:schemeClr val="tx1">
                    <a:tint val="75000"/>
                  </a:schemeClr>
                </a:solidFill>
              </a:defRPr>
            </a:lvl1pPr>
          </a:lstStyle>
          <a:p>
            <a:endParaRPr lang="en-GB"/>
          </a:p>
        </p:txBody>
      </p:sp>
      <p:pic>
        <p:nvPicPr>
          <p:cNvPr id="6" name="Picture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81683" y="453554"/>
            <a:ext cx="1317352" cy="569206"/>
          </a:xfrm>
          <a:prstGeom prst="rect">
            <a:avLst/>
          </a:prstGeom>
        </p:spPr>
      </p:pic>
      <p:cxnSp>
        <p:nvCxnSpPr>
          <p:cNvPr id="8" name="Straight Connector 7"/>
          <p:cNvCxnSpPr/>
          <p:nvPr userDrawn="1"/>
        </p:nvCxnSpPr>
        <p:spPr>
          <a:xfrm>
            <a:off x="1932803" y="449362"/>
            <a:ext cx="0" cy="648072"/>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 name="MSIPCMContentMarking" descr="{&quot;HashCode&quot;:1838189151,&quot;Placement&quot;:&quot;Header&quot;,&quot;Top&quot;:0.0,&quot;Left&quot;:719.417847,&quot;SlideWidth&quot;:1496,&quot;SlideHeight&quot;:841}"/>
          <p:cNvSpPr txBox="1"/>
          <p:nvPr userDrawn="1"/>
        </p:nvSpPr>
        <p:spPr>
          <a:xfrm>
            <a:off x="9136607" y="54228"/>
            <a:ext cx="733923" cy="153888"/>
          </a:xfrm>
          <a:prstGeom prst="rect">
            <a:avLst/>
          </a:prstGeom>
          <a:noFill/>
        </p:spPr>
        <p:txBody>
          <a:bodyPr vert="horz" wrap="square" lIns="0" tIns="0" rIns="0" bIns="0" rtlCol="0" anchor="ctr" anchorCtr="1">
            <a:spAutoFit/>
          </a:bodyPr>
          <a:lstStyle/>
          <a:p>
            <a:pPr algn="ctr">
              <a:spcBef>
                <a:spcPts val="0"/>
              </a:spcBef>
              <a:spcAft>
                <a:spcPts val="0"/>
              </a:spcAft>
            </a:pPr>
            <a:endParaRPr lang="en-GB" sz="1000">
              <a:solidFill>
                <a:srgbClr val="000000"/>
              </a:solidFill>
              <a:latin typeface="Calibri" panose="020F0502020204030204" pitchFamily="34" charset="0"/>
            </a:endParaRPr>
          </a:p>
        </p:txBody>
      </p:sp>
      <p:sp>
        <p:nvSpPr>
          <p:cNvPr id="3" name="MSIPCMContentMarking" descr="{&quot;HashCode&quot;:1838189151,&quot;Placement&quot;:&quot;Header&quot;,&quot;Top&quot;:0.0,&quot;Left&quot;:719.417847,&quot;SlideWidth&quot;:1496,&quot;SlideHeight&quot;:841}"/>
          <p:cNvSpPr txBox="1"/>
          <p:nvPr userDrawn="1"/>
        </p:nvSpPr>
        <p:spPr>
          <a:xfrm>
            <a:off x="9136607" y="0"/>
            <a:ext cx="733923" cy="262344"/>
          </a:xfrm>
          <a:prstGeom prst="rect">
            <a:avLst/>
          </a:prstGeom>
          <a:noFill/>
        </p:spPr>
        <p:txBody>
          <a:bodyPr vert="horz" wrap="square" lIns="0" tIns="0" rIns="0" bIns="0" rtlCol="0" anchor="ctr" anchorCtr="1">
            <a:spAutoFit/>
          </a:bodyPr>
          <a:lstStyle/>
          <a:p>
            <a:pPr algn="ctr">
              <a:spcBef>
                <a:spcPts val="0"/>
              </a:spcBef>
              <a:spcAft>
                <a:spcPts val="0"/>
              </a:spcAft>
            </a:pPr>
            <a:r>
              <a:rPr lang="en-GB" sz="1000">
                <a:solidFill>
                  <a:srgbClr val="000000"/>
                </a:solidFill>
                <a:latin typeface="Calibri" panose="020F0502020204030204" pitchFamily="34" charset="0"/>
              </a:rPr>
              <a:t>OFFICIAL</a:t>
            </a:r>
          </a:p>
        </p:txBody>
      </p:sp>
    </p:spTree>
    <p:extLst>
      <p:ext uri="{BB962C8B-B14F-4D97-AF65-F5344CB8AC3E}">
        <p14:creationId xmlns:p14="http://schemas.microsoft.com/office/powerpoint/2010/main" val="295198527"/>
      </p:ext>
    </p:extLst>
  </p:cSld>
  <p:clrMap bg1="lt1" tx1="dk1" bg2="lt2" tx2="dk2" accent1="accent1" accent2="accent2" accent3="accent3" accent4="accent4" accent5="accent5" accent6="accent6" hlink="hlink" folHlink="folHlink"/>
  <p:sldLayoutIdLst>
    <p:sldLayoutId id="2147483715" r:id="rId1"/>
    <p:sldLayoutId id="2147483718" r:id="rId2"/>
    <p:sldLayoutId id="2147483719" r:id="rId3"/>
  </p:sldLayoutIdLst>
  <p:txStyles>
    <p:titleStyle>
      <a:lvl1pPr algn="l" defTabSz="1149492" rtl="0" eaLnBrk="1" latinLnBrk="0" hangingPunct="1">
        <a:lnSpc>
          <a:spcPct val="90000"/>
        </a:lnSpc>
        <a:spcBef>
          <a:spcPct val="0"/>
        </a:spcBef>
        <a:buNone/>
        <a:defRPr sz="5531" kern="1200">
          <a:solidFill>
            <a:schemeClr val="tx1"/>
          </a:solidFill>
          <a:latin typeface="+mj-lt"/>
          <a:ea typeface="+mj-ea"/>
          <a:cs typeface="+mj-cs"/>
        </a:defRPr>
      </a:lvl1pPr>
    </p:titleStyle>
    <p:bodyStyle>
      <a:lvl1pPr marL="287373" indent="-287373" algn="l" defTabSz="1149492" rtl="0" eaLnBrk="1" latinLnBrk="0" hangingPunct="1">
        <a:lnSpc>
          <a:spcPct val="90000"/>
        </a:lnSpc>
        <a:spcBef>
          <a:spcPts val="1257"/>
        </a:spcBef>
        <a:buFont typeface="Arial" panose="020B0604020202020204" pitchFamily="34" charset="0"/>
        <a:buChar char="•"/>
        <a:defRPr sz="3520" kern="1200">
          <a:solidFill>
            <a:schemeClr val="tx1"/>
          </a:solidFill>
          <a:latin typeface="+mn-lt"/>
          <a:ea typeface="+mn-ea"/>
          <a:cs typeface="+mn-cs"/>
        </a:defRPr>
      </a:lvl1pPr>
      <a:lvl2pPr marL="862119" indent="-287373" algn="l" defTabSz="1149492" rtl="0" eaLnBrk="1" latinLnBrk="0" hangingPunct="1">
        <a:lnSpc>
          <a:spcPct val="90000"/>
        </a:lnSpc>
        <a:spcBef>
          <a:spcPts val="629"/>
        </a:spcBef>
        <a:buFont typeface="Arial" panose="020B0604020202020204" pitchFamily="34" charset="0"/>
        <a:buChar char="•"/>
        <a:defRPr sz="3017" kern="1200">
          <a:solidFill>
            <a:schemeClr val="tx1"/>
          </a:solidFill>
          <a:latin typeface="+mn-lt"/>
          <a:ea typeface="+mn-ea"/>
          <a:cs typeface="+mn-cs"/>
        </a:defRPr>
      </a:lvl2pPr>
      <a:lvl3pPr marL="1436865" indent="-287373" algn="l" defTabSz="1149492" rtl="0" eaLnBrk="1" latinLnBrk="0" hangingPunct="1">
        <a:lnSpc>
          <a:spcPct val="90000"/>
        </a:lnSpc>
        <a:spcBef>
          <a:spcPts val="629"/>
        </a:spcBef>
        <a:buFont typeface="Arial" panose="020B0604020202020204" pitchFamily="34" charset="0"/>
        <a:buChar char="•"/>
        <a:defRPr sz="2514" kern="1200">
          <a:solidFill>
            <a:schemeClr val="tx1"/>
          </a:solidFill>
          <a:latin typeface="+mn-lt"/>
          <a:ea typeface="+mn-ea"/>
          <a:cs typeface="+mn-cs"/>
        </a:defRPr>
      </a:lvl3pPr>
      <a:lvl4pPr marL="2011611" indent="-287373" algn="l" defTabSz="1149492" rtl="0" eaLnBrk="1" latinLnBrk="0" hangingPunct="1">
        <a:lnSpc>
          <a:spcPct val="90000"/>
        </a:lnSpc>
        <a:spcBef>
          <a:spcPts val="629"/>
        </a:spcBef>
        <a:buFont typeface="Arial" panose="020B0604020202020204" pitchFamily="34" charset="0"/>
        <a:buChar char="•"/>
        <a:defRPr sz="2263" kern="1200">
          <a:solidFill>
            <a:schemeClr val="tx1"/>
          </a:solidFill>
          <a:latin typeface="+mn-lt"/>
          <a:ea typeface="+mn-ea"/>
          <a:cs typeface="+mn-cs"/>
        </a:defRPr>
      </a:lvl4pPr>
      <a:lvl5pPr marL="2586358" indent="-287373" algn="l" defTabSz="1149492" rtl="0" eaLnBrk="1" latinLnBrk="0" hangingPunct="1">
        <a:lnSpc>
          <a:spcPct val="90000"/>
        </a:lnSpc>
        <a:spcBef>
          <a:spcPts val="629"/>
        </a:spcBef>
        <a:buFont typeface="Arial" panose="020B0604020202020204" pitchFamily="34" charset="0"/>
        <a:buChar char="•"/>
        <a:defRPr sz="2263" kern="1200">
          <a:solidFill>
            <a:schemeClr val="tx1"/>
          </a:solidFill>
          <a:latin typeface="+mn-lt"/>
          <a:ea typeface="+mn-ea"/>
          <a:cs typeface="+mn-cs"/>
        </a:defRPr>
      </a:lvl5pPr>
      <a:lvl6pPr marL="3161104" indent="-287373" algn="l" defTabSz="1149492" rtl="0" eaLnBrk="1" latinLnBrk="0" hangingPunct="1">
        <a:lnSpc>
          <a:spcPct val="90000"/>
        </a:lnSpc>
        <a:spcBef>
          <a:spcPts val="629"/>
        </a:spcBef>
        <a:buFont typeface="Arial" panose="020B0604020202020204" pitchFamily="34" charset="0"/>
        <a:buChar char="•"/>
        <a:defRPr sz="2263" kern="1200">
          <a:solidFill>
            <a:schemeClr val="tx1"/>
          </a:solidFill>
          <a:latin typeface="+mn-lt"/>
          <a:ea typeface="+mn-ea"/>
          <a:cs typeface="+mn-cs"/>
        </a:defRPr>
      </a:lvl6pPr>
      <a:lvl7pPr marL="3735850" indent="-287373" algn="l" defTabSz="1149492" rtl="0" eaLnBrk="1" latinLnBrk="0" hangingPunct="1">
        <a:lnSpc>
          <a:spcPct val="90000"/>
        </a:lnSpc>
        <a:spcBef>
          <a:spcPts val="629"/>
        </a:spcBef>
        <a:buFont typeface="Arial" panose="020B0604020202020204" pitchFamily="34" charset="0"/>
        <a:buChar char="•"/>
        <a:defRPr sz="2263" kern="1200">
          <a:solidFill>
            <a:schemeClr val="tx1"/>
          </a:solidFill>
          <a:latin typeface="+mn-lt"/>
          <a:ea typeface="+mn-ea"/>
          <a:cs typeface="+mn-cs"/>
        </a:defRPr>
      </a:lvl7pPr>
      <a:lvl8pPr marL="4310596" indent="-287373" algn="l" defTabSz="1149492" rtl="0" eaLnBrk="1" latinLnBrk="0" hangingPunct="1">
        <a:lnSpc>
          <a:spcPct val="90000"/>
        </a:lnSpc>
        <a:spcBef>
          <a:spcPts val="629"/>
        </a:spcBef>
        <a:buFont typeface="Arial" panose="020B0604020202020204" pitchFamily="34" charset="0"/>
        <a:buChar char="•"/>
        <a:defRPr sz="2263" kern="1200">
          <a:solidFill>
            <a:schemeClr val="tx1"/>
          </a:solidFill>
          <a:latin typeface="+mn-lt"/>
          <a:ea typeface="+mn-ea"/>
          <a:cs typeface="+mn-cs"/>
        </a:defRPr>
      </a:lvl8pPr>
      <a:lvl9pPr marL="4885342" indent="-287373" algn="l" defTabSz="1149492" rtl="0" eaLnBrk="1" latinLnBrk="0" hangingPunct="1">
        <a:lnSpc>
          <a:spcPct val="90000"/>
        </a:lnSpc>
        <a:spcBef>
          <a:spcPts val="629"/>
        </a:spcBef>
        <a:buFont typeface="Arial" panose="020B0604020202020204" pitchFamily="34" charset="0"/>
        <a:buChar char="•"/>
        <a:defRPr sz="2263" kern="1200">
          <a:solidFill>
            <a:schemeClr val="tx1"/>
          </a:solidFill>
          <a:latin typeface="+mn-lt"/>
          <a:ea typeface="+mn-ea"/>
          <a:cs typeface="+mn-cs"/>
        </a:defRPr>
      </a:lvl9pPr>
    </p:bodyStyle>
    <p:otherStyle>
      <a:defPPr>
        <a:defRPr lang="en-US"/>
      </a:defPPr>
      <a:lvl1pPr marL="0" algn="l" defTabSz="1149492" rtl="0" eaLnBrk="1" latinLnBrk="0" hangingPunct="1">
        <a:defRPr sz="2263" kern="1200">
          <a:solidFill>
            <a:schemeClr val="tx1"/>
          </a:solidFill>
          <a:latin typeface="+mn-lt"/>
          <a:ea typeface="+mn-ea"/>
          <a:cs typeface="+mn-cs"/>
        </a:defRPr>
      </a:lvl1pPr>
      <a:lvl2pPr marL="574746" algn="l" defTabSz="1149492" rtl="0" eaLnBrk="1" latinLnBrk="0" hangingPunct="1">
        <a:defRPr sz="2263" kern="1200">
          <a:solidFill>
            <a:schemeClr val="tx1"/>
          </a:solidFill>
          <a:latin typeface="+mn-lt"/>
          <a:ea typeface="+mn-ea"/>
          <a:cs typeface="+mn-cs"/>
        </a:defRPr>
      </a:lvl2pPr>
      <a:lvl3pPr marL="1149492" algn="l" defTabSz="1149492" rtl="0" eaLnBrk="1" latinLnBrk="0" hangingPunct="1">
        <a:defRPr sz="2263" kern="1200">
          <a:solidFill>
            <a:schemeClr val="tx1"/>
          </a:solidFill>
          <a:latin typeface="+mn-lt"/>
          <a:ea typeface="+mn-ea"/>
          <a:cs typeface="+mn-cs"/>
        </a:defRPr>
      </a:lvl3pPr>
      <a:lvl4pPr marL="1724238" algn="l" defTabSz="1149492" rtl="0" eaLnBrk="1" latinLnBrk="0" hangingPunct="1">
        <a:defRPr sz="2263" kern="1200">
          <a:solidFill>
            <a:schemeClr val="tx1"/>
          </a:solidFill>
          <a:latin typeface="+mn-lt"/>
          <a:ea typeface="+mn-ea"/>
          <a:cs typeface="+mn-cs"/>
        </a:defRPr>
      </a:lvl4pPr>
      <a:lvl5pPr marL="2298984" algn="l" defTabSz="1149492" rtl="0" eaLnBrk="1" latinLnBrk="0" hangingPunct="1">
        <a:defRPr sz="2263" kern="1200">
          <a:solidFill>
            <a:schemeClr val="tx1"/>
          </a:solidFill>
          <a:latin typeface="+mn-lt"/>
          <a:ea typeface="+mn-ea"/>
          <a:cs typeface="+mn-cs"/>
        </a:defRPr>
      </a:lvl5pPr>
      <a:lvl6pPr marL="2873731" algn="l" defTabSz="1149492" rtl="0" eaLnBrk="1" latinLnBrk="0" hangingPunct="1">
        <a:defRPr sz="2263" kern="1200">
          <a:solidFill>
            <a:schemeClr val="tx1"/>
          </a:solidFill>
          <a:latin typeface="+mn-lt"/>
          <a:ea typeface="+mn-ea"/>
          <a:cs typeface="+mn-cs"/>
        </a:defRPr>
      </a:lvl6pPr>
      <a:lvl7pPr marL="3448477" algn="l" defTabSz="1149492" rtl="0" eaLnBrk="1" latinLnBrk="0" hangingPunct="1">
        <a:defRPr sz="2263" kern="1200">
          <a:solidFill>
            <a:schemeClr val="tx1"/>
          </a:solidFill>
          <a:latin typeface="+mn-lt"/>
          <a:ea typeface="+mn-ea"/>
          <a:cs typeface="+mn-cs"/>
        </a:defRPr>
      </a:lvl7pPr>
      <a:lvl8pPr marL="4023223" algn="l" defTabSz="1149492" rtl="0" eaLnBrk="1" latinLnBrk="0" hangingPunct="1">
        <a:defRPr sz="2263" kern="1200">
          <a:solidFill>
            <a:schemeClr val="tx1"/>
          </a:solidFill>
          <a:latin typeface="+mn-lt"/>
          <a:ea typeface="+mn-ea"/>
          <a:cs typeface="+mn-cs"/>
        </a:defRPr>
      </a:lvl8pPr>
      <a:lvl9pPr marL="4597969" algn="l" defTabSz="1149492" rtl="0" eaLnBrk="1" latinLnBrk="0" hangingPunct="1">
        <a:defRPr sz="226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EFE10B-5686-2041-9A4D-85F453066249}"/>
              </a:ext>
            </a:extLst>
          </p:cNvPr>
          <p:cNvSpPr/>
          <p:nvPr userDrawn="1"/>
        </p:nvSpPr>
        <p:spPr>
          <a:xfrm>
            <a:off x="0" y="2"/>
            <a:ext cx="14904677" cy="1868527"/>
          </a:xfrm>
          <a:prstGeom prst="rect">
            <a:avLst/>
          </a:prstGeom>
          <a:gradFill>
            <a:gsLst>
              <a:gs pos="0">
                <a:srgbClr val="D0ECF4"/>
              </a:gs>
              <a:gs pos="8000">
                <a:srgbClr val="009999"/>
              </a:gs>
              <a:gs pos="52000">
                <a:srgbClr val="318390"/>
              </a:gs>
              <a:gs pos="98000">
                <a:srgbClr val="15162B"/>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82"/>
          </a:p>
        </p:txBody>
      </p:sp>
      <p:sp>
        <p:nvSpPr>
          <p:cNvPr id="10" name="Rectangle 9">
            <a:extLst>
              <a:ext uri="{FF2B5EF4-FFF2-40B4-BE49-F238E27FC236}">
                <a16:creationId xmlns:a16="http://schemas.microsoft.com/office/drawing/2014/main" id="{E738CAF6-3178-7842-BC6D-9C048D010C0B}"/>
              </a:ext>
            </a:extLst>
          </p:cNvPr>
          <p:cNvSpPr/>
          <p:nvPr userDrawn="1"/>
        </p:nvSpPr>
        <p:spPr>
          <a:xfrm>
            <a:off x="14904677" y="5350"/>
            <a:ext cx="4102461" cy="1868527"/>
          </a:xfrm>
          <a:prstGeom prst="rect">
            <a:avLst/>
          </a:prstGeom>
          <a:gradFill>
            <a:gsLst>
              <a:gs pos="0">
                <a:srgbClr val="D0ECF4"/>
              </a:gs>
              <a:gs pos="27000">
                <a:srgbClr val="009999"/>
              </a:gs>
              <a:gs pos="99000">
                <a:srgbClr val="15162B">
                  <a:alpha val="70000"/>
                </a:srgbClr>
              </a:gs>
            </a:gsLst>
            <a:lin ang="3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82"/>
          </a:p>
        </p:txBody>
      </p:sp>
      <p:sp>
        <p:nvSpPr>
          <p:cNvPr id="11" name="Rectangle 4">
            <a:extLst>
              <a:ext uri="{FF2B5EF4-FFF2-40B4-BE49-F238E27FC236}">
                <a16:creationId xmlns:a16="http://schemas.microsoft.com/office/drawing/2014/main" id="{DEC3C6C1-7B58-4645-9BA1-AAEE7AD5947E}"/>
              </a:ext>
            </a:extLst>
          </p:cNvPr>
          <p:cNvSpPr/>
          <p:nvPr userDrawn="1"/>
        </p:nvSpPr>
        <p:spPr>
          <a:xfrm>
            <a:off x="0" y="0"/>
            <a:ext cx="1870781" cy="1868527"/>
          </a:xfrm>
          <a:custGeom>
            <a:avLst/>
            <a:gdLst>
              <a:gd name="connsiteX0" fmla="*/ 0 w 900000"/>
              <a:gd name="connsiteY0" fmla="*/ 0 h 900000"/>
              <a:gd name="connsiteX1" fmla="*/ 900000 w 900000"/>
              <a:gd name="connsiteY1" fmla="*/ 0 h 900000"/>
              <a:gd name="connsiteX2" fmla="*/ 900000 w 900000"/>
              <a:gd name="connsiteY2" fmla="*/ 900000 h 900000"/>
              <a:gd name="connsiteX3" fmla="*/ 0 w 900000"/>
              <a:gd name="connsiteY3" fmla="*/ 900000 h 900000"/>
              <a:gd name="connsiteX4" fmla="*/ 0 w 900000"/>
              <a:gd name="connsiteY4" fmla="*/ 0 h 900000"/>
              <a:gd name="connsiteX0" fmla="*/ 0 w 900000"/>
              <a:gd name="connsiteY0" fmla="*/ 0 h 900000"/>
              <a:gd name="connsiteX1" fmla="*/ 900000 w 900000"/>
              <a:gd name="connsiteY1" fmla="*/ 0 h 900000"/>
              <a:gd name="connsiteX2" fmla="*/ 0 w 900000"/>
              <a:gd name="connsiteY2" fmla="*/ 900000 h 900000"/>
              <a:gd name="connsiteX3" fmla="*/ 0 w 900000"/>
              <a:gd name="connsiteY3" fmla="*/ 0 h 900000"/>
            </a:gdLst>
            <a:ahLst/>
            <a:cxnLst>
              <a:cxn ang="0">
                <a:pos x="connsiteX0" y="connsiteY0"/>
              </a:cxn>
              <a:cxn ang="0">
                <a:pos x="connsiteX1" y="connsiteY1"/>
              </a:cxn>
              <a:cxn ang="0">
                <a:pos x="connsiteX2" y="connsiteY2"/>
              </a:cxn>
              <a:cxn ang="0">
                <a:pos x="connsiteX3" y="connsiteY3"/>
              </a:cxn>
            </a:cxnLst>
            <a:rect l="l" t="t" r="r" b="b"/>
            <a:pathLst>
              <a:path w="900000" h="900000">
                <a:moveTo>
                  <a:pt x="0" y="0"/>
                </a:moveTo>
                <a:lnTo>
                  <a:pt x="900000" y="0"/>
                </a:lnTo>
                <a:lnTo>
                  <a:pt x="0" y="900000"/>
                </a:lnTo>
                <a:lnTo>
                  <a:pt x="0" y="0"/>
                </a:lnTo>
                <a:close/>
              </a:path>
            </a:pathLst>
          </a:custGeom>
          <a:gradFill>
            <a:gsLst>
              <a:gs pos="3000">
                <a:srgbClr val="009999">
                  <a:alpha val="52000"/>
                </a:srgbClr>
              </a:gs>
              <a:gs pos="99000">
                <a:srgbClr val="318390">
                  <a:alpha val="5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82"/>
          </a:p>
        </p:txBody>
      </p:sp>
      <p:pic>
        <p:nvPicPr>
          <p:cNvPr id="13" name="Picture 12">
            <a:extLst>
              <a:ext uri="{FF2B5EF4-FFF2-40B4-BE49-F238E27FC236}">
                <a16:creationId xmlns:a16="http://schemas.microsoft.com/office/drawing/2014/main" id="{24069AFB-787D-1349-9347-BE13EFFD03C2}"/>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6319842" y="652343"/>
            <a:ext cx="1272131" cy="548527"/>
          </a:xfrm>
          <a:prstGeom prst="rect">
            <a:avLst/>
          </a:prstGeom>
        </p:spPr>
      </p:pic>
    </p:spTree>
    <p:extLst>
      <p:ext uri="{BB962C8B-B14F-4D97-AF65-F5344CB8AC3E}">
        <p14:creationId xmlns:p14="http://schemas.microsoft.com/office/powerpoint/2010/main" val="661972106"/>
      </p:ext>
    </p:extLst>
  </p:cSld>
  <p:clrMap bg1="lt1" tx1="dk1" bg2="lt2" tx2="dk2" accent1="accent1" accent2="accent2" accent3="accent3" accent4="accent4" accent5="accent5" accent6="accent6" hlink="hlink" folHlink="folHlink"/>
  <p:sldLayoutIdLst>
    <p:sldLayoutId id="2147483687" r:id="rId1"/>
    <p:sldLayoutId id="2147483690" r:id="rId2"/>
    <p:sldLayoutId id="2147483692" r:id="rId3"/>
  </p:sldLayoutIdLst>
  <p:txStyles>
    <p:titleStyle>
      <a:lvl1pPr algn="l" defTabSz="1898386" rtl="0" eaLnBrk="1" latinLnBrk="0" hangingPunct="1">
        <a:lnSpc>
          <a:spcPct val="90000"/>
        </a:lnSpc>
        <a:spcBef>
          <a:spcPct val="0"/>
        </a:spcBef>
        <a:buNone/>
        <a:defRPr sz="9135" kern="1200">
          <a:solidFill>
            <a:schemeClr val="tx1"/>
          </a:solidFill>
          <a:latin typeface="+mj-lt"/>
          <a:ea typeface="+mj-ea"/>
          <a:cs typeface="+mj-cs"/>
        </a:defRPr>
      </a:lvl1pPr>
    </p:titleStyle>
    <p:bodyStyle>
      <a:lvl1pPr marL="474596" indent="-474596" algn="l" defTabSz="1898386" rtl="0" eaLnBrk="1" latinLnBrk="0" hangingPunct="1">
        <a:lnSpc>
          <a:spcPct val="90000"/>
        </a:lnSpc>
        <a:spcBef>
          <a:spcPts val="2076"/>
        </a:spcBef>
        <a:buFont typeface="Arial" panose="020B0604020202020204" pitchFamily="34" charset="0"/>
        <a:buChar char="•"/>
        <a:defRPr sz="5813" kern="1200">
          <a:solidFill>
            <a:schemeClr val="tx1"/>
          </a:solidFill>
          <a:latin typeface="+mn-lt"/>
          <a:ea typeface="+mn-ea"/>
          <a:cs typeface="+mn-cs"/>
        </a:defRPr>
      </a:lvl1pPr>
      <a:lvl2pPr marL="1423789" indent="-474596" algn="l" defTabSz="1898386" rtl="0" eaLnBrk="1" latinLnBrk="0" hangingPunct="1">
        <a:lnSpc>
          <a:spcPct val="90000"/>
        </a:lnSpc>
        <a:spcBef>
          <a:spcPts val="1038"/>
        </a:spcBef>
        <a:buFont typeface="Arial" panose="020B0604020202020204" pitchFamily="34" charset="0"/>
        <a:buChar char="•"/>
        <a:defRPr sz="4983" kern="1200">
          <a:solidFill>
            <a:schemeClr val="tx1"/>
          </a:solidFill>
          <a:latin typeface="+mn-lt"/>
          <a:ea typeface="+mn-ea"/>
          <a:cs typeface="+mn-cs"/>
        </a:defRPr>
      </a:lvl2pPr>
      <a:lvl3pPr marL="2372982" indent="-474596" algn="l" defTabSz="1898386" rtl="0" eaLnBrk="1" latinLnBrk="0" hangingPunct="1">
        <a:lnSpc>
          <a:spcPct val="90000"/>
        </a:lnSpc>
        <a:spcBef>
          <a:spcPts val="1038"/>
        </a:spcBef>
        <a:buFont typeface="Arial" panose="020B0604020202020204" pitchFamily="34" charset="0"/>
        <a:buChar char="•"/>
        <a:defRPr sz="4152" kern="1200">
          <a:solidFill>
            <a:schemeClr val="tx1"/>
          </a:solidFill>
          <a:latin typeface="+mn-lt"/>
          <a:ea typeface="+mn-ea"/>
          <a:cs typeface="+mn-cs"/>
        </a:defRPr>
      </a:lvl3pPr>
      <a:lvl4pPr marL="3322175" indent="-474596" algn="l" defTabSz="1898386" rtl="0" eaLnBrk="1" latinLnBrk="0" hangingPunct="1">
        <a:lnSpc>
          <a:spcPct val="90000"/>
        </a:lnSpc>
        <a:spcBef>
          <a:spcPts val="1038"/>
        </a:spcBef>
        <a:buFont typeface="Arial" panose="020B0604020202020204" pitchFamily="34" charset="0"/>
        <a:buChar char="•"/>
        <a:defRPr sz="3737" kern="1200">
          <a:solidFill>
            <a:schemeClr val="tx1"/>
          </a:solidFill>
          <a:latin typeface="+mn-lt"/>
          <a:ea typeface="+mn-ea"/>
          <a:cs typeface="+mn-cs"/>
        </a:defRPr>
      </a:lvl4pPr>
      <a:lvl5pPr marL="4271368" indent="-474596" algn="l" defTabSz="1898386" rtl="0" eaLnBrk="1" latinLnBrk="0" hangingPunct="1">
        <a:lnSpc>
          <a:spcPct val="90000"/>
        </a:lnSpc>
        <a:spcBef>
          <a:spcPts val="1038"/>
        </a:spcBef>
        <a:buFont typeface="Arial" panose="020B0604020202020204" pitchFamily="34" charset="0"/>
        <a:buChar char="•"/>
        <a:defRPr sz="3737" kern="1200">
          <a:solidFill>
            <a:schemeClr val="tx1"/>
          </a:solidFill>
          <a:latin typeface="+mn-lt"/>
          <a:ea typeface="+mn-ea"/>
          <a:cs typeface="+mn-cs"/>
        </a:defRPr>
      </a:lvl5pPr>
      <a:lvl6pPr marL="5220561" indent="-474596" algn="l" defTabSz="1898386" rtl="0" eaLnBrk="1" latinLnBrk="0" hangingPunct="1">
        <a:lnSpc>
          <a:spcPct val="90000"/>
        </a:lnSpc>
        <a:spcBef>
          <a:spcPts val="1038"/>
        </a:spcBef>
        <a:buFont typeface="Arial" panose="020B0604020202020204" pitchFamily="34" charset="0"/>
        <a:buChar char="•"/>
        <a:defRPr sz="3737" kern="1200">
          <a:solidFill>
            <a:schemeClr val="tx1"/>
          </a:solidFill>
          <a:latin typeface="+mn-lt"/>
          <a:ea typeface="+mn-ea"/>
          <a:cs typeface="+mn-cs"/>
        </a:defRPr>
      </a:lvl6pPr>
      <a:lvl7pPr marL="6169754" indent="-474596" algn="l" defTabSz="1898386" rtl="0" eaLnBrk="1" latinLnBrk="0" hangingPunct="1">
        <a:lnSpc>
          <a:spcPct val="90000"/>
        </a:lnSpc>
        <a:spcBef>
          <a:spcPts val="1038"/>
        </a:spcBef>
        <a:buFont typeface="Arial" panose="020B0604020202020204" pitchFamily="34" charset="0"/>
        <a:buChar char="•"/>
        <a:defRPr sz="3737" kern="1200">
          <a:solidFill>
            <a:schemeClr val="tx1"/>
          </a:solidFill>
          <a:latin typeface="+mn-lt"/>
          <a:ea typeface="+mn-ea"/>
          <a:cs typeface="+mn-cs"/>
        </a:defRPr>
      </a:lvl7pPr>
      <a:lvl8pPr marL="7118947" indent="-474596" algn="l" defTabSz="1898386" rtl="0" eaLnBrk="1" latinLnBrk="0" hangingPunct="1">
        <a:lnSpc>
          <a:spcPct val="90000"/>
        </a:lnSpc>
        <a:spcBef>
          <a:spcPts val="1038"/>
        </a:spcBef>
        <a:buFont typeface="Arial" panose="020B0604020202020204" pitchFamily="34" charset="0"/>
        <a:buChar char="•"/>
        <a:defRPr sz="3737" kern="1200">
          <a:solidFill>
            <a:schemeClr val="tx1"/>
          </a:solidFill>
          <a:latin typeface="+mn-lt"/>
          <a:ea typeface="+mn-ea"/>
          <a:cs typeface="+mn-cs"/>
        </a:defRPr>
      </a:lvl8pPr>
      <a:lvl9pPr marL="8068140" indent="-474596" algn="l" defTabSz="1898386" rtl="0" eaLnBrk="1" latinLnBrk="0" hangingPunct="1">
        <a:lnSpc>
          <a:spcPct val="90000"/>
        </a:lnSpc>
        <a:spcBef>
          <a:spcPts val="1038"/>
        </a:spcBef>
        <a:buFont typeface="Arial" panose="020B0604020202020204" pitchFamily="34" charset="0"/>
        <a:buChar char="•"/>
        <a:defRPr sz="3737" kern="1200">
          <a:solidFill>
            <a:schemeClr val="tx1"/>
          </a:solidFill>
          <a:latin typeface="+mn-lt"/>
          <a:ea typeface="+mn-ea"/>
          <a:cs typeface="+mn-cs"/>
        </a:defRPr>
      </a:lvl9pPr>
    </p:bodyStyle>
    <p:otherStyle>
      <a:defPPr>
        <a:defRPr lang="en-US"/>
      </a:defPPr>
      <a:lvl1pPr marL="0" algn="l" defTabSz="1898386" rtl="0" eaLnBrk="1" latinLnBrk="0" hangingPunct="1">
        <a:defRPr sz="3737" kern="1200">
          <a:solidFill>
            <a:schemeClr val="tx1"/>
          </a:solidFill>
          <a:latin typeface="+mn-lt"/>
          <a:ea typeface="+mn-ea"/>
          <a:cs typeface="+mn-cs"/>
        </a:defRPr>
      </a:lvl1pPr>
      <a:lvl2pPr marL="949193" algn="l" defTabSz="1898386" rtl="0" eaLnBrk="1" latinLnBrk="0" hangingPunct="1">
        <a:defRPr sz="3737" kern="1200">
          <a:solidFill>
            <a:schemeClr val="tx1"/>
          </a:solidFill>
          <a:latin typeface="+mn-lt"/>
          <a:ea typeface="+mn-ea"/>
          <a:cs typeface="+mn-cs"/>
        </a:defRPr>
      </a:lvl2pPr>
      <a:lvl3pPr marL="1898386" algn="l" defTabSz="1898386" rtl="0" eaLnBrk="1" latinLnBrk="0" hangingPunct="1">
        <a:defRPr sz="3737" kern="1200">
          <a:solidFill>
            <a:schemeClr val="tx1"/>
          </a:solidFill>
          <a:latin typeface="+mn-lt"/>
          <a:ea typeface="+mn-ea"/>
          <a:cs typeface="+mn-cs"/>
        </a:defRPr>
      </a:lvl3pPr>
      <a:lvl4pPr marL="2847579" algn="l" defTabSz="1898386" rtl="0" eaLnBrk="1" latinLnBrk="0" hangingPunct="1">
        <a:defRPr sz="3737" kern="1200">
          <a:solidFill>
            <a:schemeClr val="tx1"/>
          </a:solidFill>
          <a:latin typeface="+mn-lt"/>
          <a:ea typeface="+mn-ea"/>
          <a:cs typeface="+mn-cs"/>
        </a:defRPr>
      </a:lvl4pPr>
      <a:lvl5pPr marL="3796772" algn="l" defTabSz="1898386" rtl="0" eaLnBrk="1" latinLnBrk="0" hangingPunct="1">
        <a:defRPr sz="3737" kern="1200">
          <a:solidFill>
            <a:schemeClr val="tx1"/>
          </a:solidFill>
          <a:latin typeface="+mn-lt"/>
          <a:ea typeface="+mn-ea"/>
          <a:cs typeface="+mn-cs"/>
        </a:defRPr>
      </a:lvl5pPr>
      <a:lvl6pPr marL="4745965" algn="l" defTabSz="1898386" rtl="0" eaLnBrk="1" latinLnBrk="0" hangingPunct="1">
        <a:defRPr sz="3737" kern="1200">
          <a:solidFill>
            <a:schemeClr val="tx1"/>
          </a:solidFill>
          <a:latin typeface="+mn-lt"/>
          <a:ea typeface="+mn-ea"/>
          <a:cs typeface="+mn-cs"/>
        </a:defRPr>
      </a:lvl6pPr>
      <a:lvl7pPr marL="5695158" algn="l" defTabSz="1898386" rtl="0" eaLnBrk="1" latinLnBrk="0" hangingPunct="1">
        <a:defRPr sz="3737" kern="1200">
          <a:solidFill>
            <a:schemeClr val="tx1"/>
          </a:solidFill>
          <a:latin typeface="+mn-lt"/>
          <a:ea typeface="+mn-ea"/>
          <a:cs typeface="+mn-cs"/>
        </a:defRPr>
      </a:lvl7pPr>
      <a:lvl8pPr marL="6644350" algn="l" defTabSz="1898386" rtl="0" eaLnBrk="1" latinLnBrk="0" hangingPunct="1">
        <a:defRPr sz="3737" kern="1200">
          <a:solidFill>
            <a:schemeClr val="tx1"/>
          </a:solidFill>
          <a:latin typeface="+mn-lt"/>
          <a:ea typeface="+mn-ea"/>
          <a:cs typeface="+mn-cs"/>
        </a:defRPr>
      </a:lvl8pPr>
      <a:lvl9pPr marL="7593543" algn="l" defTabSz="1898386" rtl="0" eaLnBrk="1" latinLnBrk="0" hangingPunct="1">
        <a:defRPr sz="373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28B404-9CE1-614B-823D-7AC08E65E852}"/>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289224" y="0"/>
            <a:ext cx="10717914" cy="10678630"/>
          </a:xfrm>
          <a:prstGeom prst="rect">
            <a:avLst/>
          </a:prstGeom>
        </p:spPr>
      </p:pic>
      <p:sp>
        <p:nvSpPr>
          <p:cNvPr id="8" name="Rectangle 16">
            <a:extLst>
              <a:ext uri="{FF2B5EF4-FFF2-40B4-BE49-F238E27FC236}">
                <a16:creationId xmlns:a16="http://schemas.microsoft.com/office/drawing/2014/main" id="{B29256AA-4ED2-6847-9F3D-3AADA36D8E95}"/>
              </a:ext>
            </a:extLst>
          </p:cNvPr>
          <p:cNvSpPr/>
          <p:nvPr userDrawn="1"/>
        </p:nvSpPr>
        <p:spPr>
          <a:xfrm>
            <a:off x="8553212" y="0"/>
            <a:ext cx="10453926" cy="10678630"/>
          </a:xfrm>
          <a:custGeom>
            <a:avLst/>
            <a:gdLst>
              <a:gd name="connsiteX0" fmla="*/ 0 w 5029200"/>
              <a:gd name="connsiteY0" fmla="*/ 0 h 5143500"/>
              <a:gd name="connsiteX1" fmla="*/ 5029200 w 5029200"/>
              <a:gd name="connsiteY1" fmla="*/ 0 h 5143500"/>
              <a:gd name="connsiteX2" fmla="*/ 5029200 w 5029200"/>
              <a:gd name="connsiteY2" fmla="*/ 5143500 h 5143500"/>
              <a:gd name="connsiteX3" fmla="*/ 0 w 5029200"/>
              <a:gd name="connsiteY3" fmla="*/ 5143500 h 5143500"/>
              <a:gd name="connsiteX4" fmla="*/ 0 w 5029200"/>
              <a:gd name="connsiteY4" fmla="*/ 0 h 5143500"/>
              <a:gd name="connsiteX0" fmla="*/ 0 w 5029200"/>
              <a:gd name="connsiteY0" fmla="*/ 0 h 5143500"/>
              <a:gd name="connsiteX1" fmla="*/ 5029200 w 5029200"/>
              <a:gd name="connsiteY1" fmla="*/ 0 h 5143500"/>
              <a:gd name="connsiteX2" fmla="*/ 5029200 w 5029200"/>
              <a:gd name="connsiteY2" fmla="*/ 5143500 h 5143500"/>
              <a:gd name="connsiteX3" fmla="*/ 2259981 w 5029200"/>
              <a:gd name="connsiteY3" fmla="*/ 2422603 h 5143500"/>
              <a:gd name="connsiteX4" fmla="*/ 0 w 5029200"/>
              <a:gd name="connsiteY4" fmla="*/ 0 h 5143500"/>
              <a:gd name="connsiteX0" fmla="*/ 0 w 5029200"/>
              <a:gd name="connsiteY0" fmla="*/ 0 h 5143500"/>
              <a:gd name="connsiteX1" fmla="*/ 5029200 w 5029200"/>
              <a:gd name="connsiteY1" fmla="*/ 0 h 5143500"/>
              <a:gd name="connsiteX2" fmla="*/ 5029200 w 5029200"/>
              <a:gd name="connsiteY2" fmla="*/ 5143500 h 5143500"/>
              <a:gd name="connsiteX3" fmla="*/ 0 w 5029200"/>
              <a:gd name="connsiteY3" fmla="*/ 0 h 5143500"/>
            </a:gdLst>
            <a:ahLst/>
            <a:cxnLst>
              <a:cxn ang="0">
                <a:pos x="connsiteX0" y="connsiteY0"/>
              </a:cxn>
              <a:cxn ang="0">
                <a:pos x="connsiteX1" y="connsiteY1"/>
              </a:cxn>
              <a:cxn ang="0">
                <a:pos x="connsiteX2" y="connsiteY2"/>
              </a:cxn>
              <a:cxn ang="0">
                <a:pos x="connsiteX3" y="connsiteY3"/>
              </a:cxn>
            </a:cxnLst>
            <a:rect l="l" t="t" r="r" b="b"/>
            <a:pathLst>
              <a:path w="5029200" h="5143500">
                <a:moveTo>
                  <a:pt x="0" y="0"/>
                </a:moveTo>
                <a:lnTo>
                  <a:pt x="5029200" y="0"/>
                </a:lnTo>
                <a:lnTo>
                  <a:pt x="5029200" y="5143500"/>
                </a:lnTo>
                <a:lnTo>
                  <a:pt x="0" y="0"/>
                </a:lnTo>
                <a:close/>
              </a:path>
            </a:pathLst>
          </a:custGeom>
          <a:gradFill>
            <a:gsLst>
              <a:gs pos="49000">
                <a:srgbClr val="D0ECF4">
                  <a:alpha val="40000"/>
                </a:srgbClr>
              </a:gs>
              <a:gs pos="77000">
                <a:srgbClr val="009999">
                  <a:alpha val="40000"/>
                </a:srgbClr>
              </a:gs>
              <a:gs pos="100000">
                <a:srgbClr val="1E4950">
                  <a:alpha val="40000"/>
                </a:srgb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7"/>
          </a:p>
        </p:txBody>
      </p:sp>
      <p:pic>
        <p:nvPicPr>
          <p:cNvPr id="3" name="Picture 2">
            <a:extLst>
              <a:ext uri="{FF2B5EF4-FFF2-40B4-BE49-F238E27FC236}">
                <a16:creationId xmlns:a16="http://schemas.microsoft.com/office/drawing/2014/main" id="{46180FFB-1517-854E-8343-8C445514C965}"/>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6314460" y="758051"/>
            <a:ext cx="2059107" cy="653407"/>
          </a:xfrm>
          <a:prstGeom prst="rect">
            <a:avLst/>
          </a:prstGeom>
        </p:spPr>
      </p:pic>
      <p:pic>
        <p:nvPicPr>
          <p:cNvPr id="5" name="Picture 4">
            <a:extLst>
              <a:ext uri="{FF2B5EF4-FFF2-40B4-BE49-F238E27FC236}">
                <a16:creationId xmlns:a16="http://schemas.microsoft.com/office/drawing/2014/main" id="{05E7D5B0-BF8A-3641-B2DA-35A740BF4BBF}"/>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0" y="6592"/>
            <a:ext cx="19007138" cy="10678630"/>
          </a:xfrm>
          <a:prstGeom prst="rect">
            <a:avLst/>
          </a:prstGeom>
        </p:spPr>
      </p:pic>
    </p:spTree>
    <p:extLst>
      <p:ext uri="{BB962C8B-B14F-4D97-AF65-F5344CB8AC3E}">
        <p14:creationId xmlns:p14="http://schemas.microsoft.com/office/powerpoint/2010/main" val="390145669"/>
      </p:ext>
    </p:extLst>
  </p:cSld>
  <p:clrMap bg1="lt1" tx1="dk1" bg2="lt2" tx2="dk2" accent1="accent1" accent2="accent2" accent3="accent3" accent4="accent4" accent5="accent5" accent6="accent6" hlink="hlink" folHlink="folHlink"/>
  <p:sldLayoutIdLst>
    <p:sldLayoutId id="2147483723" r:id="rId1"/>
    <p:sldLayoutId id="2147483724" r:id="rId2"/>
  </p:sldLayoutIdLst>
  <p:txStyles>
    <p:titleStyle>
      <a:lvl1pPr algn="l" defTabSz="1898386" rtl="0" eaLnBrk="1" latinLnBrk="0" hangingPunct="1">
        <a:lnSpc>
          <a:spcPct val="90000"/>
        </a:lnSpc>
        <a:spcBef>
          <a:spcPct val="0"/>
        </a:spcBef>
        <a:buNone/>
        <a:defRPr sz="9135" kern="1200">
          <a:solidFill>
            <a:schemeClr val="tx1"/>
          </a:solidFill>
          <a:latin typeface="+mj-lt"/>
          <a:ea typeface="+mj-ea"/>
          <a:cs typeface="+mj-cs"/>
        </a:defRPr>
      </a:lvl1pPr>
    </p:titleStyle>
    <p:bodyStyle>
      <a:lvl1pPr marL="474596" indent="-474596" algn="l" defTabSz="1898386" rtl="0" eaLnBrk="1" latinLnBrk="0" hangingPunct="1">
        <a:lnSpc>
          <a:spcPct val="90000"/>
        </a:lnSpc>
        <a:spcBef>
          <a:spcPts val="2076"/>
        </a:spcBef>
        <a:buFont typeface="Arial" panose="020B0604020202020204" pitchFamily="34" charset="0"/>
        <a:buChar char="•"/>
        <a:defRPr sz="5813" kern="1200">
          <a:solidFill>
            <a:schemeClr val="tx1"/>
          </a:solidFill>
          <a:latin typeface="+mn-lt"/>
          <a:ea typeface="+mn-ea"/>
          <a:cs typeface="+mn-cs"/>
        </a:defRPr>
      </a:lvl1pPr>
      <a:lvl2pPr marL="1423789" indent="-474596" algn="l" defTabSz="1898386" rtl="0" eaLnBrk="1" latinLnBrk="0" hangingPunct="1">
        <a:lnSpc>
          <a:spcPct val="90000"/>
        </a:lnSpc>
        <a:spcBef>
          <a:spcPts val="1038"/>
        </a:spcBef>
        <a:buFont typeface="Arial" panose="020B0604020202020204" pitchFamily="34" charset="0"/>
        <a:buChar char="•"/>
        <a:defRPr sz="4983" kern="1200">
          <a:solidFill>
            <a:schemeClr val="tx1"/>
          </a:solidFill>
          <a:latin typeface="+mn-lt"/>
          <a:ea typeface="+mn-ea"/>
          <a:cs typeface="+mn-cs"/>
        </a:defRPr>
      </a:lvl2pPr>
      <a:lvl3pPr marL="2372982" indent="-474596" algn="l" defTabSz="1898386" rtl="0" eaLnBrk="1" latinLnBrk="0" hangingPunct="1">
        <a:lnSpc>
          <a:spcPct val="90000"/>
        </a:lnSpc>
        <a:spcBef>
          <a:spcPts val="1038"/>
        </a:spcBef>
        <a:buFont typeface="Arial" panose="020B0604020202020204" pitchFamily="34" charset="0"/>
        <a:buChar char="•"/>
        <a:defRPr sz="4152" kern="1200">
          <a:solidFill>
            <a:schemeClr val="tx1"/>
          </a:solidFill>
          <a:latin typeface="+mn-lt"/>
          <a:ea typeface="+mn-ea"/>
          <a:cs typeface="+mn-cs"/>
        </a:defRPr>
      </a:lvl3pPr>
      <a:lvl4pPr marL="3322175" indent="-474596" algn="l" defTabSz="1898386" rtl="0" eaLnBrk="1" latinLnBrk="0" hangingPunct="1">
        <a:lnSpc>
          <a:spcPct val="90000"/>
        </a:lnSpc>
        <a:spcBef>
          <a:spcPts val="1038"/>
        </a:spcBef>
        <a:buFont typeface="Arial" panose="020B0604020202020204" pitchFamily="34" charset="0"/>
        <a:buChar char="•"/>
        <a:defRPr sz="3737" kern="1200">
          <a:solidFill>
            <a:schemeClr val="tx1"/>
          </a:solidFill>
          <a:latin typeface="+mn-lt"/>
          <a:ea typeface="+mn-ea"/>
          <a:cs typeface="+mn-cs"/>
        </a:defRPr>
      </a:lvl4pPr>
      <a:lvl5pPr marL="4271368" indent="-474596" algn="l" defTabSz="1898386" rtl="0" eaLnBrk="1" latinLnBrk="0" hangingPunct="1">
        <a:lnSpc>
          <a:spcPct val="90000"/>
        </a:lnSpc>
        <a:spcBef>
          <a:spcPts val="1038"/>
        </a:spcBef>
        <a:buFont typeface="Arial" panose="020B0604020202020204" pitchFamily="34" charset="0"/>
        <a:buChar char="•"/>
        <a:defRPr sz="3737" kern="1200">
          <a:solidFill>
            <a:schemeClr val="tx1"/>
          </a:solidFill>
          <a:latin typeface="+mn-lt"/>
          <a:ea typeface="+mn-ea"/>
          <a:cs typeface="+mn-cs"/>
        </a:defRPr>
      </a:lvl5pPr>
      <a:lvl6pPr marL="5220561" indent="-474596" algn="l" defTabSz="1898386" rtl="0" eaLnBrk="1" latinLnBrk="0" hangingPunct="1">
        <a:lnSpc>
          <a:spcPct val="90000"/>
        </a:lnSpc>
        <a:spcBef>
          <a:spcPts val="1038"/>
        </a:spcBef>
        <a:buFont typeface="Arial" panose="020B0604020202020204" pitchFamily="34" charset="0"/>
        <a:buChar char="•"/>
        <a:defRPr sz="3737" kern="1200">
          <a:solidFill>
            <a:schemeClr val="tx1"/>
          </a:solidFill>
          <a:latin typeface="+mn-lt"/>
          <a:ea typeface="+mn-ea"/>
          <a:cs typeface="+mn-cs"/>
        </a:defRPr>
      </a:lvl6pPr>
      <a:lvl7pPr marL="6169754" indent="-474596" algn="l" defTabSz="1898386" rtl="0" eaLnBrk="1" latinLnBrk="0" hangingPunct="1">
        <a:lnSpc>
          <a:spcPct val="90000"/>
        </a:lnSpc>
        <a:spcBef>
          <a:spcPts val="1038"/>
        </a:spcBef>
        <a:buFont typeface="Arial" panose="020B0604020202020204" pitchFamily="34" charset="0"/>
        <a:buChar char="•"/>
        <a:defRPr sz="3737" kern="1200">
          <a:solidFill>
            <a:schemeClr val="tx1"/>
          </a:solidFill>
          <a:latin typeface="+mn-lt"/>
          <a:ea typeface="+mn-ea"/>
          <a:cs typeface="+mn-cs"/>
        </a:defRPr>
      </a:lvl7pPr>
      <a:lvl8pPr marL="7118947" indent="-474596" algn="l" defTabSz="1898386" rtl="0" eaLnBrk="1" latinLnBrk="0" hangingPunct="1">
        <a:lnSpc>
          <a:spcPct val="90000"/>
        </a:lnSpc>
        <a:spcBef>
          <a:spcPts val="1038"/>
        </a:spcBef>
        <a:buFont typeface="Arial" panose="020B0604020202020204" pitchFamily="34" charset="0"/>
        <a:buChar char="•"/>
        <a:defRPr sz="3737" kern="1200">
          <a:solidFill>
            <a:schemeClr val="tx1"/>
          </a:solidFill>
          <a:latin typeface="+mn-lt"/>
          <a:ea typeface="+mn-ea"/>
          <a:cs typeface="+mn-cs"/>
        </a:defRPr>
      </a:lvl8pPr>
      <a:lvl9pPr marL="8068140" indent="-474596" algn="l" defTabSz="1898386" rtl="0" eaLnBrk="1" latinLnBrk="0" hangingPunct="1">
        <a:lnSpc>
          <a:spcPct val="90000"/>
        </a:lnSpc>
        <a:spcBef>
          <a:spcPts val="1038"/>
        </a:spcBef>
        <a:buFont typeface="Arial" panose="020B0604020202020204" pitchFamily="34" charset="0"/>
        <a:buChar char="•"/>
        <a:defRPr sz="3737" kern="1200">
          <a:solidFill>
            <a:schemeClr val="tx1"/>
          </a:solidFill>
          <a:latin typeface="+mn-lt"/>
          <a:ea typeface="+mn-ea"/>
          <a:cs typeface="+mn-cs"/>
        </a:defRPr>
      </a:lvl9pPr>
    </p:bodyStyle>
    <p:otherStyle>
      <a:defPPr>
        <a:defRPr lang="en-US"/>
      </a:defPPr>
      <a:lvl1pPr marL="0" algn="l" defTabSz="1898386" rtl="0" eaLnBrk="1" latinLnBrk="0" hangingPunct="1">
        <a:defRPr sz="3737" kern="1200">
          <a:solidFill>
            <a:schemeClr val="tx1"/>
          </a:solidFill>
          <a:latin typeface="+mn-lt"/>
          <a:ea typeface="+mn-ea"/>
          <a:cs typeface="+mn-cs"/>
        </a:defRPr>
      </a:lvl1pPr>
      <a:lvl2pPr marL="949193" algn="l" defTabSz="1898386" rtl="0" eaLnBrk="1" latinLnBrk="0" hangingPunct="1">
        <a:defRPr sz="3737" kern="1200">
          <a:solidFill>
            <a:schemeClr val="tx1"/>
          </a:solidFill>
          <a:latin typeface="+mn-lt"/>
          <a:ea typeface="+mn-ea"/>
          <a:cs typeface="+mn-cs"/>
        </a:defRPr>
      </a:lvl2pPr>
      <a:lvl3pPr marL="1898386" algn="l" defTabSz="1898386" rtl="0" eaLnBrk="1" latinLnBrk="0" hangingPunct="1">
        <a:defRPr sz="3737" kern="1200">
          <a:solidFill>
            <a:schemeClr val="tx1"/>
          </a:solidFill>
          <a:latin typeface="+mn-lt"/>
          <a:ea typeface="+mn-ea"/>
          <a:cs typeface="+mn-cs"/>
        </a:defRPr>
      </a:lvl3pPr>
      <a:lvl4pPr marL="2847579" algn="l" defTabSz="1898386" rtl="0" eaLnBrk="1" latinLnBrk="0" hangingPunct="1">
        <a:defRPr sz="3737" kern="1200">
          <a:solidFill>
            <a:schemeClr val="tx1"/>
          </a:solidFill>
          <a:latin typeface="+mn-lt"/>
          <a:ea typeface="+mn-ea"/>
          <a:cs typeface="+mn-cs"/>
        </a:defRPr>
      </a:lvl4pPr>
      <a:lvl5pPr marL="3796772" algn="l" defTabSz="1898386" rtl="0" eaLnBrk="1" latinLnBrk="0" hangingPunct="1">
        <a:defRPr sz="3737" kern="1200">
          <a:solidFill>
            <a:schemeClr val="tx1"/>
          </a:solidFill>
          <a:latin typeface="+mn-lt"/>
          <a:ea typeface="+mn-ea"/>
          <a:cs typeface="+mn-cs"/>
        </a:defRPr>
      </a:lvl5pPr>
      <a:lvl6pPr marL="4745965" algn="l" defTabSz="1898386" rtl="0" eaLnBrk="1" latinLnBrk="0" hangingPunct="1">
        <a:defRPr sz="3737" kern="1200">
          <a:solidFill>
            <a:schemeClr val="tx1"/>
          </a:solidFill>
          <a:latin typeface="+mn-lt"/>
          <a:ea typeface="+mn-ea"/>
          <a:cs typeface="+mn-cs"/>
        </a:defRPr>
      </a:lvl6pPr>
      <a:lvl7pPr marL="5695158" algn="l" defTabSz="1898386" rtl="0" eaLnBrk="1" latinLnBrk="0" hangingPunct="1">
        <a:defRPr sz="3737" kern="1200">
          <a:solidFill>
            <a:schemeClr val="tx1"/>
          </a:solidFill>
          <a:latin typeface="+mn-lt"/>
          <a:ea typeface="+mn-ea"/>
          <a:cs typeface="+mn-cs"/>
        </a:defRPr>
      </a:lvl7pPr>
      <a:lvl8pPr marL="6644350" algn="l" defTabSz="1898386" rtl="0" eaLnBrk="1" latinLnBrk="0" hangingPunct="1">
        <a:defRPr sz="3737" kern="1200">
          <a:solidFill>
            <a:schemeClr val="tx1"/>
          </a:solidFill>
          <a:latin typeface="+mn-lt"/>
          <a:ea typeface="+mn-ea"/>
          <a:cs typeface="+mn-cs"/>
        </a:defRPr>
      </a:lvl8pPr>
      <a:lvl9pPr marL="7593543" algn="l" defTabSz="1898386" rtl="0" eaLnBrk="1" latinLnBrk="0" hangingPunct="1">
        <a:defRPr sz="373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png"/><Relationship Id="rId3" Type="http://schemas.openxmlformats.org/officeDocument/2006/relationships/image" Target="../media/image7.png"/><Relationship Id="rId7" Type="http://schemas.openxmlformats.org/officeDocument/2006/relationships/image" Target="../media/image15.jpeg"/><Relationship Id="rId12"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7.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7900E8A-C8E7-224A-BCEB-5CE304BE9D75}"/>
              </a:ext>
            </a:extLst>
          </p:cNvPr>
          <p:cNvSpPr/>
          <p:nvPr/>
        </p:nvSpPr>
        <p:spPr>
          <a:xfrm>
            <a:off x="2068079" y="5145753"/>
            <a:ext cx="9650317" cy="4211538"/>
          </a:xfrm>
          <a:prstGeom prst="rect">
            <a:avLst/>
          </a:prstGeom>
          <a:noFill/>
        </p:spPr>
        <p:txBody>
          <a:bodyPr wrap="square" lIns="91440" tIns="45720" rIns="91440" bIns="45720" anchor="t">
            <a:spAutoFit/>
          </a:bodyPr>
          <a:lstStyle/>
          <a:p>
            <a:pPr defTabSz="1792059">
              <a:lnSpc>
                <a:spcPct val="90000"/>
              </a:lnSpc>
              <a:spcBef>
                <a:spcPts val="1960"/>
              </a:spcBef>
            </a:pPr>
            <a:r>
              <a:rPr lang="en-GB" sz="6600" dirty="0">
                <a:latin typeface="Segoe UI Light"/>
                <a:cs typeface="Segoe UI Light"/>
              </a:rPr>
              <a:t>Supporting Manufacturing Capability Acquisition</a:t>
            </a:r>
            <a:endParaRPr lang="en-GB" sz="6600" b="1">
              <a:latin typeface="Segoe UI Light"/>
              <a:cs typeface="Segoe UI Light"/>
            </a:endParaRPr>
          </a:p>
          <a:p>
            <a:pPr defTabSz="1898386">
              <a:lnSpc>
                <a:spcPts val="6228"/>
              </a:lnSpc>
            </a:pPr>
            <a:endParaRPr lang="en-GB" sz="6600" b="1" dirty="0">
              <a:latin typeface="Segoe UI Light"/>
              <a:cs typeface="Arial" panose="020B0604020202020204" pitchFamily="34" charset="0"/>
            </a:endParaRPr>
          </a:p>
          <a:p>
            <a:pPr defTabSz="1898386">
              <a:lnSpc>
                <a:spcPts val="6228"/>
              </a:lnSpc>
            </a:pPr>
            <a:r>
              <a:rPr lang="en-GB" sz="3600" dirty="0">
                <a:latin typeface="Segoe UI Light"/>
                <a:cs typeface="Arial"/>
              </a:rPr>
              <a:t>Gareth Drew </a:t>
            </a:r>
            <a:r>
              <a:rPr lang="en-GB" sz="1600" err="1">
                <a:latin typeface="Segoe UI Light"/>
                <a:cs typeface="Arial"/>
              </a:rPr>
              <a:t>FIMechE</a:t>
            </a:r>
            <a:endParaRPr lang="en-GB" sz="1600">
              <a:latin typeface="Segoe UI Light"/>
              <a:cs typeface="Arial"/>
            </a:endParaRPr>
          </a:p>
          <a:p>
            <a:pPr defTabSz="1898386">
              <a:lnSpc>
                <a:spcPts val="6228"/>
              </a:lnSpc>
            </a:pPr>
            <a:r>
              <a:rPr lang="en-GB" sz="3600" dirty="0">
                <a:latin typeface="Segoe UI Light"/>
                <a:cs typeface="Arial"/>
              </a:rPr>
              <a:t>Chief Engineer</a:t>
            </a:r>
          </a:p>
        </p:txBody>
      </p:sp>
      <p:cxnSp>
        <p:nvCxnSpPr>
          <p:cNvPr id="19" name="Straight Connector 18">
            <a:extLst>
              <a:ext uri="{FF2B5EF4-FFF2-40B4-BE49-F238E27FC236}">
                <a16:creationId xmlns:a16="http://schemas.microsoft.com/office/drawing/2014/main" id="{CDB95AE0-8E0E-7243-9678-DF8FCF146A58}"/>
              </a:ext>
            </a:extLst>
          </p:cNvPr>
          <p:cNvCxnSpPr>
            <a:cxnSpLocks/>
          </p:cNvCxnSpPr>
          <p:nvPr/>
        </p:nvCxnSpPr>
        <p:spPr>
          <a:xfrm>
            <a:off x="1435272" y="4713098"/>
            <a:ext cx="2689432" cy="0"/>
          </a:xfrm>
          <a:prstGeom prst="line">
            <a:avLst/>
          </a:prstGeom>
          <a:ln w="12700">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4A342EB-D701-DF49-922F-91FAA7747352}"/>
              </a:ext>
            </a:extLst>
          </p:cNvPr>
          <p:cNvCxnSpPr>
            <a:cxnSpLocks/>
          </p:cNvCxnSpPr>
          <p:nvPr/>
        </p:nvCxnSpPr>
        <p:spPr>
          <a:xfrm>
            <a:off x="2226281" y="7877137"/>
            <a:ext cx="949211" cy="0"/>
          </a:xfrm>
          <a:prstGeom prst="line">
            <a:avLst/>
          </a:prstGeom>
          <a:ln w="12700">
            <a:solidFill>
              <a:srgbClr val="0099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0711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2014737" y="593378"/>
            <a:ext cx="7535115" cy="504056"/>
          </a:xfrm>
        </p:spPr>
        <p:txBody>
          <a:bodyPr lIns="91440" tIns="45720" rIns="91440" bIns="45720" anchor="t">
            <a:normAutofit/>
          </a:bodyPr>
          <a:lstStyle/>
          <a:p>
            <a:r>
              <a:rPr lang="en-GB" sz="2000">
                <a:latin typeface="Segoe UI Light"/>
                <a:cs typeface="Segoe UI Light"/>
              </a:rPr>
              <a:t>Transforming Industry for a More Sustainable World</a:t>
            </a:r>
          </a:p>
        </p:txBody>
      </p:sp>
      <p:sp>
        <p:nvSpPr>
          <p:cNvPr id="6" name="TextBox 5">
            <a:extLst>
              <a:ext uri="{FF2B5EF4-FFF2-40B4-BE49-F238E27FC236}">
                <a16:creationId xmlns:a16="http://schemas.microsoft.com/office/drawing/2014/main" id="{A5BD1708-32EE-D42F-BF5F-5008EA3B604E}"/>
              </a:ext>
            </a:extLst>
          </p:cNvPr>
          <p:cNvSpPr txBox="1"/>
          <p:nvPr/>
        </p:nvSpPr>
        <p:spPr>
          <a:xfrm>
            <a:off x="34131" y="1772384"/>
            <a:ext cx="365569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a:solidFill>
                  <a:schemeClr val="bg1"/>
                </a:solidFill>
                <a:cs typeface="Segoe UI Light"/>
              </a:rPr>
              <a:t>How We Work</a:t>
            </a:r>
            <a:endParaRPr lang="en-US" sz="3200">
              <a:solidFill>
                <a:schemeClr val="bg1"/>
              </a:solidFill>
              <a:cs typeface="Segoe UI Light"/>
            </a:endParaRPr>
          </a:p>
        </p:txBody>
      </p:sp>
      <p:sp>
        <p:nvSpPr>
          <p:cNvPr id="22" name="bk object 16">
            <a:extLst>
              <a:ext uri="{FF2B5EF4-FFF2-40B4-BE49-F238E27FC236}">
                <a16:creationId xmlns:a16="http://schemas.microsoft.com/office/drawing/2014/main" id="{3B67F815-DC88-F240-0E01-26334AD4010F}"/>
              </a:ext>
            </a:extLst>
          </p:cNvPr>
          <p:cNvSpPr/>
          <p:nvPr/>
        </p:nvSpPr>
        <p:spPr>
          <a:xfrm>
            <a:off x="-5823" y="2032968"/>
            <a:ext cx="19018783" cy="8658274"/>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400"/>
            <a:endParaRPr>
              <a:solidFill>
                <a:prstClr val="black"/>
              </a:solidFill>
              <a:latin typeface="Calibri" panose="020F0502020204030204"/>
            </a:endParaRPr>
          </a:p>
        </p:txBody>
      </p:sp>
      <p:sp>
        <p:nvSpPr>
          <p:cNvPr id="16" name="Flowchart: Terminator 3">
            <a:extLst>
              <a:ext uri="{FF2B5EF4-FFF2-40B4-BE49-F238E27FC236}">
                <a16:creationId xmlns:a16="http://schemas.microsoft.com/office/drawing/2014/main" id="{7C480903-2E5D-2243-7D05-28B6FF202258}"/>
              </a:ext>
            </a:extLst>
          </p:cNvPr>
          <p:cNvSpPr/>
          <p:nvPr/>
        </p:nvSpPr>
        <p:spPr>
          <a:xfrm>
            <a:off x="-1140629" y="1457474"/>
            <a:ext cx="6707717" cy="1183195"/>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53"/>
              <a:gd name="connsiteY0" fmla="*/ 0 h 21600"/>
              <a:gd name="connsiteX1" fmla="*/ 19467 w 21653"/>
              <a:gd name="connsiteY1" fmla="*/ 0 h 21600"/>
              <a:gd name="connsiteX2" fmla="*/ 21600 w 21653"/>
              <a:gd name="connsiteY2" fmla="*/ 10800 h 21600"/>
              <a:gd name="connsiteX3" fmla="*/ 18125 w 21653"/>
              <a:gd name="connsiteY3" fmla="*/ 21600 h 21600"/>
              <a:gd name="connsiteX4" fmla="*/ 3475 w 21653"/>
              <a:gd name="connsiteY4" fmla="*/ 21600 h 21600"/>
              <a:gd name="connsiteX5" fmla="*/ 0 w 21653"/>
              <a:gd name="connsiteY5" fmla="*/ 10800 h 21600"/>
              <a:gd name="connsiteX6" fmla="*/ 3475 w 21653"/>
              <a:gd name="connsiteY6" fmla="*/ 0 h 21600"/>
              <a:gd name="connsiteX0" fmla="*/ 3475 w 21600"/>
              <a:gd name="connsiteY0" fmla="*/ 0 h 22031"/>
              <a:gd name="connsiteX1" fmla="*/ 19467 w 21600"/>
              <a:gd name="connsiteY1" fmla="*/ 0 h 22031"/>
              <a:gd name="connsiteX2" fmla="*/ 21600 w 21600"/>
              <a:gd name="connsiteY2" fmla="*/ 10800 h 22031"/>
              <a:gd name="connsiteX3" fmla="*/ 19467 w 21600"/>
              <a:gd name="connsiteY3" fmla="*/ 22031 h 22031"/>
              <a:gd name="connsiteX4" fmla="*/ 3475 w 21600"/>
              <a:gd name="connsiteY4" fmla="*/ 21600 h 22031"/>
              <a:gd name="connsiteX5" fmla="*/ 0 w 21600"/>
              <a:gd name="connsiteY5" fmla="*/ 10800 h 22031"/>
              <a:gd name="connsiteX6" fmla="*/ 3475 w 21600"/>
              <a:gd name="connsiteY6" fmla="*/ 0 h 2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2031">
                <a:moveTo>
                  <a:pt x="3475" y="0"/>
                </a:moveTo>
                <a:lnTo>
                  <a:pt x="19467" y="0"/>
                </a:lnTo>
                <a:cubicBezTo>
                  <a:pt x="21386" y="0"/>
                  <a:pt x="21600" y="7128"/>
                  <a:pt x="21600" y="10800"/>
                </a:cubicBezTo>
                <a:cubicBezTo>
                  <a:pt x="21600" y="14472"/>
                  <a:pt x="21386" y="22031"/>
                  <a:pt x="19467" y="22031"/>
                </a:cubicBezTo>
                <a:lnTo>
                  <a:pt x="3475" y="21600"/>
                </a:lnTo>
                <a:cubicBezTo>
                  <a:pt x="1556" y="21600"/>
                  <a:pt x="0" y="16765"/>
                  <a:pt x="0" y="10800"/>
                </a:cubicBezTo>
                <a:cubicBezTo>
                  <a:pt x="0" y="4835"/>
                  <a:pt x="1556" y="0"/>
                  <a:pt x="3475" y="0"/>
                </a:cubicBezTo>
                <a:close/>
              </a:path>
            </a:pathLst>
          </a:custGeom>
          <a:solidFill>
            <a:srgbClr val="318390"/>
          </a:solidFill>
          <a:ln>
            <a:solidFill>
              <a:srgbClr val="3183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ctr"/>
            <a:endParaRPr lang="en-GB" sz="2800" b="1">
              <a:cs typeface="Segoe UI Light"/>
            </a:endParaRPr>
          </a:p>
        </p:txBody>
      </p:sp>
      <p:sp>
        <p:nvSpPr>
          <p:cNvPr id="17" name="TextBox 16">
            <a:extLst>
              <a:ext uri="{FF2B5EF4-FFF2-40B4-BE49-F238E27FC236}">
                <a16:creationId xmlns:a16="http://schemas.microsoft.com/office/drawing/2014/main" id="{1BAFCF80-CAD3-62C7-2B3E-99437A2CB294}"/>
              </a:ext>
            </a:extLst>
          </p:cNvPr>
          <p:cNvSpPr txBox="1"/>
          <p:nvPr/>
        </p:nvSpPr>
        <p:spPr>
          <a:xfrm>
            <a:off x="-21255" y="1494930"/>
            <a:ext cx="5224332"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a:solidFill>
                  <a:schemeClr val="bg1"/>
                </a:solidFill>
                <a:cs typeface="Segoe UI Light"/>
              </a:rPr>
              <a:t>Importance of TRL/MRL Alignment</a:t>
            </a:r>
            <a:endParaRPr lang="en-US" sz="3200">
              <a:solidFill>
                <a:schemeClr val="bg1"/>
              </a:solidFill>
              <a:cs typeface="Segoe UI Light"/>
            </a:endParaRPr>
          </a:p>
        </p:txBody>
      </p:sp>
      <p:sp>
        <p:nvSpPr>
          <p:cNvPr id="3" name="TextBox 2">
            <a:extLst>
              <a:ext uri="{FF2B5EF4-FFF2-40B4-BE49-F238E27FC236}">
                <a16:creationId xmlns:a16="http://schemas.microsoft.com/office/drawing/2014/main" id="{C56875C4-CB59-ED07-698B-6DF08A7417C9}"/>
              </a:ext>
            </a:extLst>
          </p:cNvPr>
          <p:cNvSpPr txBox="1"/>
          <p:nvPr/>
        </p:nvSpPr>
        <p:spPr>
          <a:xfrm>
            <a:off x="1366665" y="3076071"/>
            <a:ext cx="15458445" cy="2554545"/>
          </a:xfrm>
          <a:prstGeom prst="rect">
            <a:avLst/>
          </a:prstGeom>
          <a:noFill/>
        </p:spPr>
        <p:txBody>
          <a:bodyPr wrap="square">
            <a:spAutoFit/>
          </a:bodyPr>
          <a:lstStyle/>
          <a:p>
            <a:pPr marL="0" indent="0" algn="just">
              <a:buNone/>
            </a:pPr>
            <a:r>
              <a:rPr lang="en-GB" sz="3200">
                <a:solidFill>
                  <a:schemeClr val="bg1"/>
                </a:solidFill>
                <a:latin typeface="Segoe UI Light" panose="020B0502040204020203" pitchFamily="34" charset="0"/>
                <a:cs typeface="Segoe UI Light" panose="020B0502040204020203" pitchFamily="34" charset="0"/>
              </a:rPr>
              <a:t>To introduce new produce quickly and to produce at pace and to cost there needs to be alignment between the developing products TRL and the manufacturing systems MRL, skills and supply chain.</a:t>
            </a:r>
          </a:p>
          <a:p>
            <a:pPr marL="0" indent="0" algn="just">
              <a:buNone/>
            </a:pPr>
            <a:endParaRPr lang="en-GB" sz="3200">
              <a:solidFill>
                <a:schemeClr val="bg1"/>
              </a:solidFill>
              <a:latin typeface="Segoe UI Light" panose="020B0502040204020203" pitchFamily="34" charset="0"/>
              <a:cs typeface="Segoe UI Light" panose="020B0502040204020203" pitchFamily="34" charset="0"/>
            </a:endParaRPr>
          </a:p>
          <a:p>
            <a:pPr marL="0" indent="0" algn="just">
              <a:buNone/>
            </a:pPr>
            <a:endParaRPr lang="en-GB" sz="3200">
              <a:solidFill>
                <a:schemeClr val="bg1"/>
              </a:solidFill>
              <a:latin typeface="Segoe UI Light" panose="020B0502040204020203" pitchFamily="34" charset="0"/>
              <a:cs typeface="Segoe UI Light" panose="020B0502040204020203" pitchFamily="34" charset="0"/>
            </a:endParaRPr>
          </a:p>
        </p:txBody>
      </p:sp>
      <p:sp>
        <p:nvSpPr>
          <p:cNvPr id="5" name="Rectangle 1">
            <a:extLst>
              <a:ext uri="{FF2B5EF4-FFF2-40B4-BE49-F238E27FC236}">
                <a16:creationId xmlns:a16="http://schemas.microsoft.com/office/drawing/2014/main" id="{EBDC256E-D8E4-FCF8-8986-16271A22E29F}"/>
              </a:ext>
            </a:extLst>
          </p:cNvPr>
          <p:cNvSpPr>
            <a:spLocks noChangeArrowheads="1"/>
          </p:cNvSpPr>
          <p:nvPr/>
        </p:nvSpPr>
        <p:spPr bwMode="auto">
          <a:xfrm>
            <a:off x="-4394523" y="4619306"/>
            <a:ext cx="3932397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9" name="Table 8">
            <a:extLst>
              <a:ext uri="{FF2B5EF4-FFF2-40B4-BE49-F238E27FC236}">
                <a16:creationId xmlns:a16="http://schemas.microsoft.com/office/drawing/2014/main" id="{F4CB83BF-03A1-9540-84C3-D47EF846E83F}"/>
              </a:ext>
            </a:extLst>
          </p:cNvPr>
          <p:cNvGraphicFramePr>
            <a:graphicFrameLocks noGrp="1"/>
          </p:cNvGraphicFramePr>
          <p:nvPr>
            <p:extLst>
              <p:ext uri="{D42A27DB-BD31-4B8C-83A1-F6EECF244321}">
                <p14:modId xmlns:p14="http://schemas.microsoft.com/office/powerpoint/2010/main" val="3016911249"/>
              </p:ext>
            </p:extLst>
          </p:nvPr>
        </p:nvGraphicFramePr>
        <p:xfrm>
          <a:off x="957878" y="4942471"/>
          <a:ext cx="17425940" cy="5010152"/>
        </p:xfrm>
        <a:graphic>
          <a:graphicData uri="http://schemas.openxmlformats.org/drawingml/2006/table">
            <a:tbl>
              <a:tblPr/>
              <a:tblGrid>
                <a:gridCol w="1340457">
                  <a:extLst>
                    <a:ext uri="{9D8B030D-6E8A-4147-A177-3AD203B41FA5}">
                      <a16:colId xmlns:a16="http://schemas.microsoft.com/office/drawing/2014/main" val="1851213977"/>
                    </a:ext>
                  </a:extLst>
                </a:gridCol>
                <a:gridCol w="1340457">
                  <a:extLst>
                    <a:ext uri="{9D8B030D-6E8A-4147-A177-3AD203B41FA5}">
                      <a16:colId xmlns:a16="http://schemas.microsoft.com/office/drawing/2014/main" val="2364053953"/>
                    </a:ext>
                  </a:extLst>
                </a:gridCol>
                <a:gridCol w="1340457">
                  <a:extLst>
                    <a:ext uri="{9D8B030D-6E8A-4147-A177-3AD203B41FA5}">
                      <a16:colId xmlns:a16="http://schemas.microsoft.com/office/drawing/2014/main" val="1026920241"/>
                    </a:ext>
                  </a:extLst>
                </a:gridCol>
                <a:gridCol w="1340457">
                  <a:extLst>
                    <a:ext uri="{9D8B030D-6E8A-4147-A177-3AD203B41FA5}">
                      <a16:colId xmlns:a16="http://schemas.microsoft.com/office/drawing/2014/main" val="52211722"/>
                    </a:ext>
                  </a:extLst>
                </a:gridCol>
                <a:gridCol w="1340457">
                  <a:extLst>
                    <a:ext uri="{9D8B030D-6E8A-4147-A177-3AD203B41FA5}">
                      <a16:colId xmlns:a16="http://schemas.microsoft.com/office/drawing/2014/main" val="4037927110"/>
                    </a:ext>
                  </a:extLst>
                </a:gridCol>
                <a:gridCol w="1340457">
                  <a:extLst>
                    <a:ext uri="{9D8B030D-6E8A-4147-A177-3AD203B41FA5}">
                      <a16:colId xmlns:a16="http://schemas.microsoft.com/office/drawing/2014/main" val="1181921234"/>
                    </a:ext>
                  </a:extLst>
                </a:gridCol>
                <a:gridCol w="1340457">
                  <a:extLst>
                    <a:ext uri="{9D8B030D-6E8A-4147-A177-3AD203B41FA5}">
                      <a16:colId xmlns:a16="http://schemas.microsoft.com/office/drawing/2014/main" val="1979010944"/>
                    </a:ext>
                  </a:extLst>
                </a:gridCol>
                <a:gridCol w="1340457">
                  <a:extLst>
                    <a:ext uri="{9D8B030D-6E8A-4147-A177-3AD203B41FA5}">
                      <a16:colId xmlns:a16="http://schemas.microsoft.com/office/drawing/2014/main" val="3345292863"/>
                    </a:ext>
                  </a:extLst>
                </a:gridCol>
                <a:gridCol w="2680913">
                  <a:extLst>
                    <a:ext uri="{9D8B030D-6E8A-4147-A177-3AD203B41FA5}">
                      <a16:colId xmlns:a16="http://schemas.microsoft.com/office/drawing/2014/main" val="52146772"/>
                    </a:ext>
                  </a:extLst>
                </a:gridCol>
                <a:gridCol w="1340457">
                  <a:extLst>
                    <a:ext uri="{9D8B030D-6E8A-4147-A177-3AD203B41FA5}">
                      <a16:colId xmlns:a16="http://schemas.microsoft.com/office/drawing/2014/main" val="1227298595"/>
                    </a:ext>
                  </a:extLst>
                </a:gridCol>
                <a:gridCol w="1340457">
                  <a:extLst>
                    <a:ext uri="{9D8B030D-6E8A-4147-A177-3AD203B41FA5}">
                      <a16:colId xmlns:a16="http://schemas.microsoft.com/office/drawing/2014/main" val="2834072998"/>
                    </a:ext>
                  </a:extLst>
                </a:gridCol>
                <a:gridCol w="1340457">
                  <a:extLst>
                    <a:ext uri="{9D8B030D-6E8A-4147-A177-3AD203B41FA5}">
                      <a16:colId xmlns:a16="http://schemas.microsoft.com/office/drawing/2014/main" val="2297776414"/>
                    </a:ext>
                  </a:extLst>
                </a:gridCol>
              </a:tblGrid>
              <a:tr h="846605">
                <a:tc gridSpan="2">
                  <a:txBody>
                    <a:bodyPr/>
                    <a:lstStyle/>
                    <a:p>
                      <a:pPr algn="l" rtl="0" fontAlgn="base"/>
                      <a:r>
                        <a:rPr lang="en-GB" sz="2000" b="0" i="0">
                          <a:solidFill>
                            <a:srgbClr val="FFFFFF"/>
                          </a:solidFill>
                          <a:effectLst/>
                          <a:latin typeface="+mn-lt"/>
                          <a:cs typeface="Calibri" panose="020F0502020204030204" pitchFamily="34" charset="0"/>
                        </a:rPr>
                        <a:t>Pre-Concept </a:t>
                      </a:r>
                    </a:p>
                    <a:p>
                      <a:pPr algn="l" rtl="0" fontAlgn="base"/>
                      <a:r>
                        <a:rPr lang="en-GB" sz="2000" b="0" i="0">
                          <a:solidFill>
                            <a:srgbClr val="FFFFFF"/>
                          </a:solidFill>
                          <a:effectLst/>
                          <a:latin typeface="+mn-lt"/>
                          <a:cs typeface="Calibri" panose="020F0502020204030204" pitchFamily="34" charset="0"/>
                        </a:rPr>
                        <a:t>Refinement​</a:t>
                      </a:r>
                      <a:endParaRPr lang="en-GB" sz="4000" b="0" i="0">
                        <a:solidFill>
                          <a:srgbClr val="000000"/>
                        </a:solidFill>
                        <a:effectLst/>
                        <a:latin typeface="+mn-lt"/>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GB"/>
                    </a:p>
                  </a:txBody>
                  <a:tcPr/>
                </a:tc>
                <a:tc gridSpan="2">
                  <a:txBody>
                    <a:bodyPr/>
                    <a:lstStyle/>
                    <a:p>
                      <a:pPr algn="l" rtl="0" fontAlgn="base"/>
                      <a:r>
                        <a:rPr lang="en-GB" sz="2000" b="0" i="0">
                          <a:solidFill>
                            <a:srgbClr val="FFFFFF"/>
                          </a:solidFill>
                          <a:effectLst/>
                          <a:latin typeface="+mn-lt"/>
                          <a:cs typeface="Calibri" panose="020F0502020204030204" pitchFamily="34" charset="0"/>
                        </a:rPr>
                        <a:t>Concept Refinement​</a:t>
                      </a:r>
                      <a:endParaRPr lang="en-GB" sz="4000" b="0" i="0">
                        <a:solidFill>
                          <a:srgbClr val="000000"/>
                        </a:solidFill>
                        <a:effectLst/>
                        <a:latin typeface="+mn-lt"/>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GB"/>
                    </a:p>
                  </a:txBody>
                  <a:tcPr/>
                </a:tc>
                <a:tc gridSpan="2">
                  <a:txBody>
                    <a:bodyPr/>
                    <a:lstStyle/>
                    <a:p>
                      <a:pPr algn="l" rtl="0" fontAlgn="base"/>
                      <a:r>
                        <a:rPr lang="en-GB" sz="2000" b="0" i="0">
                          <a:solidFill>
                            <a:srgbClr val="FFFFFF"/>
                          </a:solidFill>
                          <a:effectLst/>
                          <a:latin typeface="+mn-lt"/>
                          <a:cs typeface="Calibri" panose="020F0502020204030204" pitchFamily="34" charset="0"/>
                        </a:rPr>
                        <a:t>Technology                  </a:t>
                      </a:r>
                    </a:p>
                    <a:p>
                      <a:pPr algn="l" rtl="0" fontAlgn="base"/>
                      <a:r>
                        <a:rPr lang="en-GB" sz="2000" b="0" i="0">
                          <a:solidFill>
                            <a:srgbClr val="FFFFFF"/>
                          </a:solidFill>
                          <a:effectLst/>
                          <a:latin typeface="+mn-lt"/>
                          <a:cs typeface="Calibri" panose="020F0502020204030204" pitchFamily="34" charset="0"/>
                        </a:rPr>
                        <a:t>Development​</a:t>
                      </a:r>
                      <a:endParaRPr lang="en-GB" sz="4000" b="0" i="0">
                        <a:solidFill>
                          <a:srgbClr val="000000"/>
                        </a:solidFill>
                        <a:effectLst/>
                        <a:latin typeface="+mn-lt"/>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GB"/>
                    </a:p>
                  </a:txBody>
                  <a:tcPr/>
                </a:tc>
                <a:tc gridSpan="4">
                  <a:txBody>
                    <a:bodyPr/>
                    <a:lstStyle/>
                    <a:p>
                      <a:pPr algn="l" rtl="0" fontAlgn="base"/>
                      <a:r>
                        <a:rPr lang="en-GB" sz="2000" b="0" i="0">
                          <a:solidFill>
                            <a:srgbClr val="FFFFFF"/>
                          </a:solidFill>
                          <a:effectLst/>
                          <a:latin typeface="+mn-lt"/>
                          <a:cs typeface="Calibri" panose="020F0502020204030204" pitchFamily="34" charset="0"/>
                        </a:rPr>
                        <a:t>Systems Development and Demonstration​</a:t>
                      </a:r>
                      <a:endParaRPr lang="en-GB" sz="4000" b="0" i="0">
                        <a:solidFill>
                          <a:srgbClr val="000000"/>
                        </a:solidFill>
                        <a:effectLst/>
                        <a:latin typeface="+mn-lt"/>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gridSpan="2">
                  <a:txBody>
                    <a:bodyPr/>
                    <a:lstStyle/>
                    <a:p>
                      <a:pPr algn="l" rtl="0" fontAlgn="base"/>
                      <a:r>
                        <a:rPr lang="en-GB" sz="2000" b="0" i="0">
                          <a:solidFill>
                            <a:srgbClr val="FFFFFF"/>
                          </a:solidFill>
                          <a:effectLst/>
                          <a:latin typeface="+mn-lt"/>
                          <a:cs typeface="Calibri" panose="020F0502020204030204" pitchFamily="34" charset="0"/>
                        </a:rPr>
                        <a:t>Production and Deployment​</a:t>
                      </a:r>
                      <a:endParaRPr lang="en-GB" sz="4000" b="0" i="0">
                        <a:solidFill>
                          <a:srgbClr val="000000"/>
                        </a:solidFill>
                        <a:effectLst/>
                        <a:latin typeface="+mn-lt"/>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2563683455"/>
                  </a:ext>
                </a:extLst>
              </a:tr>
              <a:tr h="846605">
                <a:tc>
                  <a:txBody>
                    <a:bodyPr/>
                    <a:lstStyle/>
                    <a:p>
                      <a:pPr algn="l" rtl="0" fontAlgn="base"/>
                      <a:r>
                        <a:rPr lang="en-GB" sz="2400" b="1" i="0">
                          <a:solidFill>
                            <a:srgbClr val="FFFFFF"/>
                          </a:solidFill>
                          <a:effectLst/>
                          <a:latin typeface="+mn-lt"/>
                          <a:cs typeface="Calibri" panose="020F0502020204030204" pitchFamily="34" charset="0"/>
                        </a:rPr>
                        <a:t>TRL 1</a:t>
                      </a:r>
                      <a:r>
                        <a:rPr lang="en-GB" sz="2400" b="0" i="0">
                          <a:solidFill>
                            <a:srgbClr val="FFFFFF"/>
                          </a:solidFill>
                          <a:effectLst/>
                          <a:latin typeface="+mn-lt"/>
                          <a:cs typeface="Calibri" panose="020F0502020204030204" pitchFamily="34" charset="0"/>
                        </a:rPr>
                        <a:t>​</a:t>
                      </a:r>
                      <a:endParaRPr lang="en-GB" sz="4000" b="0" i="0">
                        <a:solidFill>
                          <a:srgbClr val="000000"/>
                        </a:solidFill>
                        <a:effectLst/>
                        <a:latin typeface="+mn-lt"/>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605E"/>
                    </a:solidFill>
                  </a:tcPr>
                </a:tc>
                <a:tc>
                  <a:txBody>
                    <a:bodyPr/>
                    <a:lstStyle/>
                    <a:p>
                      <a:pPr algn="l" rtl="0" fontAlgn="base"/>
                      <a:r>
                        <a:rPr lang="en-GB" sz="2400" b="1" i="0">
                          <a:solidFill>
                            <a:srgbClr val="FFFFFF"/>
                          </a:solidFill>
                          <a:effectLst/>
                          <a:latin typeface="+mn-lt"/>
                          <a:cs typeface="Calibri" panose="020F0502020204030204" pitchFamily="34" charset="0"/>
                        </a:rPr>
                        <a:t>TRL 2</a:t>
                      </a:r>
                      <a:r>
                        <a:rPr lang="en-GB" sz="2400" b="0" i="0">
                          <a:solidFill>
                            <a:srgbClr val="FFFFFF"/>
                          </a:solidFill>
                          <a:effectLst/>
                          <a:latin typeface="+mn-lt"/>
                          <a:cs typeface="Calibri" panose="020F0502020204030204" pitchFamily="34" charset="0"/>
                        </a:rPr>
                        <a:t>​</a:t>
                      </a:r>
                      <a:endParaRPr lang="en-GB" sz="4000" b="0" i="0">
                        <a:solidFill>
                          <a:srgbClr val="000000"/>
                        </a:solidFill>
                        <a:effectLst/>
                        <a:latin typeface="+mn-lt"/>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605E"/>
                    </a:solidFill>
                  </a:tcPr>
                </a:tc>
                <a:tc>
                  <a:txBody>
                    <a:bodyPr/>
                    <a:lstStyle/>
                    <a:p>
                      <a:pPr algn="l" rtl="0" fontAlgn="base"/>
                      <a:r>
                        <a:rPr lang="en-GB" sz="2400" b="1" i="0">
                          <a:solidFill>
                            <a:srgbClr val="FFFFFF"/>
                          </a:solidFill>
                          <a:effectLst/>
                          <a:latin typeface="+mn-lt"/>
                          <a:cs typeface="Calibri" panose="020F0502020204030204" pitchFamily="34" charset="0"/>
                        </a:rPr>
                        <a:t>TRL 3</a:t>
                      </a:r>
                      <a:r>
                        <a:rPr lang="en-GB" sz="2400" b="0" i="0">
                          <a:solidFill>
                            <a:srgbClr val="FFFFFF"/>
                          </a:solidFill>
                          <a:effectLst/>
                          <a:latin typeface="+mn-lt"/>
                          <a:cs typeface="Calibri" panose="020F0502020204030204" pitchFamily="34" charset="0"/>
                        </a:rPr>
                        <a:t>​</a:t>
                      </a:r>
                      <a:endParaRPr lang="en-GB" sz="4000" b="0" i="0">
                        <a:solidFill>
                          <a:srgbClr val="000000"/>
                        </a:solidFill>
                        <a:effectLst/>
                        <a:latin typeface="+mn-lt"/>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605E"/>
                    </a:solidFill>
                  </a:tcPr>
                </a:tc>
                <a:tc>
                  <a:txBody>
                    <a:bodyPr/>
                    <a:lstStyle/>
                    <a:p>
                      <a:pPr algn="l" rtl="0" fontAlgn="base"/>
                      <a:r>
                        <a:rPr lang="en-GB" sz="2400" b="1" i="0">
                          <a:solidFill>
                            <a:srgbClr val="FFFFFF"/>
                          </a:solidFill>
                          <a:effectLst/>
                          <a:latin typeface="+mn-lt"/>
                          <a:cs typeface="Calibri" panose="020F0502020204030204" pitchFamily="34" charset="0"/>
                        </a:rPr>
                        <a:t>TRL4</a:t>
                      </a:r>
                      <a:r>
                        <a:rPr lang="en-GB" sz="2400" b="0" i="0">
                          <a:solidFill>
                            <a:srgbClr val="FFFFFF"/>
                          </a:solidFill>
                          <a:effectLst/>
                          <a:latin typeface="+mn-lt"/>
                          <a:cs typeface="Calibri" panose="020F0502020204030204" pitchFamily="34" charset="0"/>
                        </a:rPr>
                        <a:t>​</a:t>
                      </a:r>
                      <a:endParaRPr lang="en-GB" sz="4000" b="0" i="0">
                        <a:solidFill>
                          <a:srgbClr val="000000"/>
                        </a:solidFill>
                        <a:effectLst/>
                        <a:latin typeface="+mn-lt"/>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605E"/>
                    </a:solidFill>
                  </a:tcPr>
                </a:tc>
                <a:tc>
                  <a:txBody>
                    <a:bodyPr/>
                    <a:lstStyle/>
                    <a:p>
                      <a:pPr algn="l" rtl="0" fontAlgn="base"/>
                      <a:r>
                        <a:rPr lang="en-GB" sz="2400" b="1" i="0">
                          <a:solidFill>
                            <a:srgbClr val="FFFFFF"/>
                          </a:solidFill>
                          <a:effectLst/>
                          <a:latin typeface="+mn-lt"/>
                          <a:cs typeface="Calibri" panose="020F0502020204030204" pitchFamily="34" charset="0"/>
                        </a:rPr>
                        <a:t>TRL 5</a:t>
                      </a:r>
                      <a:r>
                        <a:rPr lang="en-GB" sz="2400" b="0" i="0">
                          <a:solidFill>
                            <a:srgbClr val="FFFFFF"/>
                          </a:solidFill>
                          <a:effectLst/>
                          <a:latin typeface="+mn-lt"/>
                          <a:cs typeface="Calibri" panose="020F0502020204030204" pitchFamily="34" charset="0"/>
                        </a:rPr>
                        <a:t>​</a:t>
                      </a:r>
                      <a:endParaRPr lang="en-GB" sz="4000" b="0" i="0">
                        <a:solidFill>
                          <a:srgbClr val="000000"/>
                        </a:solidFill>
                        <a:effectLst/>
                        <a:latin typeface="+mn-lt"/>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605E"/>
                    </a:solidFill>
                  </a:tcPr>
                </a:tc>
                <a:tc>
                  <a:txBody>
                    <a:bodyPr/>
                    <a:lstStyle/>
                    <a:p>
                      <a:pPr algn="l" rtl="0" fontAlgn="base"/>
                      <a:r>
                        <a:rPr lang="en-GB" sz="2400" b="1" i="0">
                          <a:solidFill>
                            <a:srgbClr val="FFFFFF"/>
                          </a:solidFill>
                          <a:effectLst/>
                          <a:latin typeface="+mn-lt"/>
                          <a:cs typeface="Calibri" panose="020F0502020204030204" pitchFamily="34" charset="0"/>
                        </a:rPr>
                        <a:t>TRL 6</a:t>
                      </a:r>
                      <a:r>
                        <a:rPr lang="en-GB" sz="2400" b="0" i="0">
                          <a:solidFill>
                            <a:srgbClr val="FFFFFF"/>
                          </a:solidFill>
                          <a:effectLst/>
                          <a:latin typeface="+mn-lt"/>
                          <a:cs typeface="Calibri" panose="020F0502020204030204" pitchFamily="34" charset="0"/>
                        </a:rPr>
                        <a:t>​</a:t>
                      </a:r>
                      <a:endParaRPr lang="en-GB" sz="4000" b="0" i="0">
                        <a:solidFill>
                          <a:srgbClr val="000000"/>
                        </a:solidFill>
                        <a:effectLst/>
                        <a:latin typeface="+mn-lt"/>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605E"/>
                    </a:solidFill>
                  </a:tcPr>
                </a:tc>
                <a:tc gridSpan="2">
                  <a:txBody>
                    <a:bodyPr/>
                    <a:lstStyle/>
                    <a:p>
                      <a:pPr algn="l" rtl="0" fontAlgn="base"/>
                      <a:r>
                        <a:rPr lang="en-GB" sz="2400" b="1" i="0">
                          <a:solidFill>
                            <a:srgbClr val="FFFFFF"/>
                          </a:solidFill>
                          <a:effectLst/>
                          <a:latin typeface="+mn-lt"/>
                          <a:cs typeface="Calibri" panose="020F0502020204030204" pitchFamily="34" charset="0"/>
                        </a:rPr>
                        <a:t>TRL 7</a:t>
                      </a:r>
                      <a:r>
                        <a:rPr lang="en-GB" sz="2400" b="0" i="0">
                          <a:solidFill>
                            <a:srgbClr val="FFFFFF"/>
                          </a:solidFill>
                          <a:effectLst/>
                          <a:latin typeface="+mn-lt"/>
                          <a:cs typeface="Calibri" panose="020F0502020204030204" pitchFamily="34" charset="0"/>
                        </a:rPr>
                        <a:t>​</a:t>
                      </a:r>
                      <a:endParaRPr lang="en-GB" sz="4000" b="0" i="0">
                        <a:solidFill>
                          <a:srgbClr val="000000"/>
                        </a:solidFill>
                        <a:effectLst/>
                        <a:latin typeface="+mn-lt"/>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605E"/>
                    </a:solidFill>
                  </a:tcPr>
                </a:tc>
                <a:tc hMerge="1">
                  <a:txBody>
                    <a:bodyPr/>
                    <a:lstStyle/>
                    <a:p>
                      <a:endParaRPr lang="en-GB"/>
                    </a:p>
                  </a:txBody>
                  <a:tcPr/>
                </a:tc>
                <a:tc gridSpan="2">
                  <a:txBody>
                    <a:bodyPr/>
                    <a:lstStyle/>
                    <a:p>
                      <a:pPr algn="l" rtl="0" fontAlgn="base"/>
                      <a:r>
                        <a:rPr lang="en-GB" sz="2400" b="1" i="0">
                          <a:solidFill>
                            <a:srgbClr val="FFFFFF"/>
                          </a:solidFill>
                          <a:effectLst/>
                          <a:latin typeface="+mn-lt"/>
                          <a:cs typeface="Calibri" panose="020F0502020204030204" pitchFamily="34" charset="0"/>
                        </a:rPr>
                        <a:t>TRL 8</a:t>
                      </a:r>
                      <a:r>
                        <a:rPr lang="en-GB" sz="2400" b="0" i="0">
                          <a:solidFill>
                            <a:srgbClr val="FFFFFF"/>
                          </a:solidFill>
                          <a:effectLst/>
                          <a:latin typeface="+mn-lt"/>
                          <a:cs typeface="Calibri" panose="020F0502020204030204" pitchFamily="34" charset="0"/>
                        </a:rPr>
                        <a:t>​</a:t>
                      </a:r>
                      <a:endParaRPr lang="en-GB" sz="4000" b="0" i="0">
                        <a:solidFill>
                          <a:srgbClr val="000000"/>
                        </a:solidFill>
                        <a:effectLst/>
                        <a:latin typeface="+mn-lt"/>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605E"/>
                    </a:solidFill>
                  </a:tcPr>
                </a:tc>
                <a:tc hMerge="1">
                  <a:txBody>
                    <a:bodyPr/>
                    <a:lstStyle/>
                    <a:p>
                      <a:endParaRPr lang="en-GB"/>
                    </a:p>
                  </a:txBody>
                  <a:tcPr/>
                </a:tc>
                <a:tc>
                  <a:txBody>
                    <a:bodyPr/>
                    <a:lstStyle/>
                    <a:p>
                      <a:pPr algn="l" rtl="0" fontAlgn="base"/>
                      <a:r>
                        <a:rPr lang="en-GB" sz="2400" b="1" i="0">
                          <a:solidFill>
                            <a:srgbClr val="FFFFFF"/>
                          </a:solidFill>
                          <a:effectLst/>
                          <a:latin typeface="+mn-lt"/>
                          <a:cs typeface="Calibri" panose="020F0502020204030204" pitchFamily="34" charset="0"/>
                        </a:rPr>
                        <a:t>TRL 9</a:t>
                      </a:r>
                      <a:r>
                        <a:rPr lang="en-GB" sz="2400" b="0" i="0">
                          <a:solidFill>
                            <a:srgbClr val="FFFFFF"/>
                          </a:solidFill>
                          <a:effectLst/>
                          <a:latin typeface="+mn-lt"/>
                          <a:cs typeface="Calibri" panose="020F0502020204030204" pitchFamily="34" charset="0"/>
                        </a:rPr>
                        <a:t>​</a:t>
                      </a:r>
                      <a:endParaRPr lang="en-GB" sz="4000" b="0" i="0">
                        <a:solidFill>
                          <a:srgbClr val="000000"/>
                        </a:solidFill>
                        <a:effectLst/>
                        <a:latin typeface="+mn-lt"/>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605E"/>
                    </a:solidFill>
                  </a:tcPr>
                </a:tc>
                <a:tc rowSpan="2">
                  <a:txBody>
                    <a:bodyPr/>
                    <a:lstStyle/>
                    <a:p>
                      <a:pPr algn="l" rtl="0" fontAlgn="auto"/>
                      <a:r>
                        <a:rPr lang="en-GB" sz="2000" b="0" i="0">
                          <a:solidFill>
                            <a:srgbClr val="FFFFFF"/>
                          </a:solidFill>
                          <a:effectLst/>
                          <a:latin typeface="+mn-lt"/>
                          <a:cs typeface="Calibri" panose="020F0502020204030204" pitchFamily="34" charset="0"/>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40054268"/>
                  </a:ext>
                </a:extLst>
              </a:tr>
              <a:tr h="1098737">
                <a:tc>
                  <a:txBody>
                    <a:bodyPr/>
                    <a:lstStyle/>
                    <a:p>
                      <a:pPr algn="l" rtl="0" fontAlgn="base"/>
                      <a:r>
                        <a:rPr lang="en-GB" sz="1200" b="0" i="0">
                          <a:solidFill>
                            <a:srgbClr val="FFFFFF"/>
                          </a:solidFill>
                          <a:effectLst/>
                          <a:latin typeface="+mn-lt"/>
                          <a:cs typeface="Calibri" panose="020F0502020204030204" pitchFamily="34" charset="0"/>
                        </a:rPr>
                        <a:t>Basic principles    observed and reported​</a:t>
                      </a:r>
                      <a:endParaRPr lang="en-GB" sz="4000" b="0" i="0">
                        <a:solidFill>
                          <a:srgbClr val="000000"/>
                        </a:solidFill>
                        <a:effectLst/>
                        <a:latin typeface="+mn-lt"/>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rtl="0" fontAlgn="base"/>
                      <a:r>
                        <a:rPr lang="en-GB" sz="1200" b="0" i="0">
                          <a:solidFill>
                            <a:srgbClr val="FFFFFF"/>
                          </a:solidFill>
                          <a:effectLst/>
                          <a:latin typeface="+mn-lt"/>
                          <a:cs typeface="Calibri" panose="020F0502020204030204" pitchFamily="34" charset="0"/>
                        </a:rPr>
                        <a:t>Technology </a:t>
                      </a:r>
                    </a:p>
                    <a:p>
                      <a:pPr algn="l" rtl="0" fontAlgn="base"/>
                      <a:r>
                        <a:rPr lang="en-GB" sz="1200" b="0" i="0">
                          <a:solidFill>
                            <a:srgbClr val="FFFFFF"/>
                          </a:solidFill>
                          <a:effectLst/>
                          <a:latin typeface="+mn-lt"/>
                          <a:cs typeface="Calibri" panose="020F0502020204030204" pitchFamily="34" charset="0"/>
                        </a:rPr>
                        <a:t>concept​</a:t>
                      </a:r>
                      <a:endParaRPr lang="en-GB" sz="4000" b="0" i="0">
                        <a:solidFill>
                          <a:srgbClr val="000000"/>
                        </a:solidFill>
                        <a:effectLst/>
                        <a:latin typeface="+mn-lt"/>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rtl="0" fontAlgn="base"/>
                      <a:r>
                        <a:rPr lang="en-GB" sz="1200" b="0" i="0">
                          <a:solidFill>
                            <a:srgbClr val="FFFFFF"/>
                          </a:solidFill>
                          <a:effectLst/>
                          <a:latin typeface="+mn-lt"/>
                          <a:cs typeface="Calibri" panose="020F0502020204030204" pitchFamily="34" charset="0"/>
                        </a:rPr>
                        <a:t>Proof of concept​</a:t>
                      </a:r>
                      <a:endParaRPr lang="en-GB" sz="4000" b="0" i="0">
                        <a:solidFill>
                          <a:srgbClr val="000000"/>
                        </a:solidFill>
                        <a:effectLst/>
                        <a:latin typeface="+mn-lt"/>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rtl="0" fontAlgn="base"/>
                      <a:r>
                        <a:rPr lang="en-GB" sz="1200" b="0" i="0">
                          <a:solidFill>
                            <a:srgbClr val="FFFFFF"/>
                          </a:solidFill>
                          <a:effectLst/>
                          <a:latin typeface="+mn-lt"/>
                          <a:cs typeface="Calibri" panose="020F0502020204030204" pitchFamily="34" charset="0"/>
                        </a:rPr>
                        <a:t>Basic validation in laboratory </a:t>
                      </a:r>
                    </a:p>
                    <a:p>
                      <a:pPr algn="l" rtl="0" fontAlgn="base"/>
                      <a:r>
                        <a:rPr lang="en-GB" sz="1200" b="0" i="0">
                          <a:solidFill>
                            <a:srgbClr val="FFFFFF"/>
                          </a:solidFill>
                          <a:effectLst/>
                          <a:latin typeface="+mn-lt"/>
                          <a:cs typeface="Calibri" panose="020F0502020204030204" pitchFamily="34" charset="0"/>
                        </a:rPr>
                        <a:t>environment​</a:t>
                      </a:r>
                      <a:endParaRPr lang="en-GB" sz="4000" b="0" i="0">
                        <a:solidFill>
                          <a:srgbClr val="000000"/>
                        </a:solidFill>
                        <a:effectLst/>
                        <a:latin typeface="+mn-lt"/>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rtl="0" fontAlgn="base"/>
                      <a:r>
                        <a:rPr lang="en-GB" sz="1200" b="0" i="0">
                          <a:solidFill>
                            <a:srgbClr val="FFFFFF"/>
                          </a:solidFill>
                          <a:effectLst/>
                          <a:latin typeface="+mn-lt"/>
                          <a:cs typeface="Calibri" panose="020F0502020204030204" pitchFamily="34" charset="0"/>
                        </a:rPr>
                        <a:t>Basic validation in a relevant</a:t>
                      </a:r>
                    </a:p>
                    <a:p>
                      <a:pPr algn="l" rtl="0" fontAlgn="base"/>
                      <a:r>
                        <a:rPr lang="en-GB" sz="1200" b="0" i="0">
                          <a:solidFill>
                            <a:srgbClr val="FFFFFF"/>
                          </a:solidFill>
                          <a:effectLst/>
                          <a:latin typeface="+mn-lt"/>
                          <a:cs typeface="Calibri" panose="020F0502020204030204" pitchFamily="34" charset="0"/>
                        </a:rPr>
                        <a:t> environment​</a:t>
                      </a:r>
                      <a:endParaRPr lang="en-GB" sz="4000" b="0" i="0">
                        <a:solidFill>
                          <a:srgbClr val="000000"/>
                        </a:solidFill>
                        <a:effectLst/>
                        <a:latin typeface="+mn-lt"/>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rtl="0" fontAlgn="base"/>
                      <a:r>
                        <a:rPr lang="en-GB" sz="1200" b="0" i="0">
                          <a:solidFill>
                            <a:srgbClr val="FFFFFF"/>
                          </a:solidFill>
                          <a:effectLst/>
                          <a:latin typeface="+mn-lt"/>
                          <a:cs typeface="Calibri" panose="020F0502020204030204" pitchFamily="34" charset="0"/>
                        </a:rPr>
                        <a:t>Model or prototype </a:t>
                      </a:r>
                    </a:p>
                    <a:p>
                      <a:pPr algn="l" rtl="0" fontAlgn="base"/>
                      <a:r>
                        <a:rPr lang="en-GB" sz="1200" b="0" i="0">
                          <a:solidFill>
                            <a:srgbClr val="FFFFFF"/>
                          </a:solidFill>
                          <a:effectLst/>
                          <a:latin typeface="+mn-lt"/>
                          <a:cs typeface="Calibri" panose="020F0502020204030204" pitchFamily="34" charset="0"/>
                        </a:rPr>
                        <a:t>demo in a relevant </a:t>
                      </a:r>
                    </a:p>
                    <a:p>
                      <a:pPr algn="l" rtl="0" fontAlgn="base"/>
                      <a:r>
                        <a:rPr lang="en-GB" sz="1200" b="0" i="0">
                          <a:solidFill>
                            <a:srgbClr val="FFFFFF"/>
                          </a:solidFill>
                          <a:effectLst/>
                          <a:latin typeface="+mn-lt"/>
                          <a:cs typeface="Calibri" panose="020F0502020204030204" pitchFamily="34" charset="0"/>
                        </a:rPr>
                        <a:t>environment​</a:t>
                      </a:r>
                      <a:endParaRPr lang="en-GB" sz="4000" b="0" i="0">
                        <a:solidFill>
                          <a:srgbClr val="000000"/>
                        </a:solidFill>
                        <a:effectLst/>
                        <a:latin typeface="+mn-lt"/>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algn="l" rtl="0" fontAlgn="base"/>
                      <a:r>
                        <a:rPr lang="en-GB" sz="1200" b="0" i="0">
                          <a:solidFill>
                            <a:srgbClr val="FFFFFF"/>
                          </a:solidFill>
                          <a:effectLst/>
                          <a:latin typeface="+mn-lt"/>
                          <a:cs typeface="Calibri" panose="020F0502020204030204" pitchFamily="34" charset="0"/>
                        </a:rPr>
                        <a:t>Technology prototype demonstration in an operational environment​</a:t>
                      </a:r>
                      <a:endParaRPr lang="en-GB" sz="4000" b="0" i="0">
                        <a:solidFill>
                          <a:srgbClr val="000000"/>
                        </a:solidFill>
                        <a:effectLst/>
                        <a:latin typeface="+mn-lt"/>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GB"/>
                    </a:p>
                  </a:txBody>
                  <a:tcPr/>
                </a:tc>
                <a:tc gridSpan="2">
                  <a:txBody>
                    <a:bodyPr/>
                    <a:lstStyle/>
                    <a:p>
                      <a:pPr algn="l" rtl="0" fontAlgn="base"/>
                      <a:r>
                        <a:rPr lang="en-GB" sz="1200" b="0" i="0">
                          <a:solidFill>
                            <a:srgbClr val="FFFFFF"/>
                          </a:solidFill>
                          <a:effectLst/>
                          <a:latin typeface="+mn-lt"/>
                          <a:cs typeface="Calibri" panose="020F0502020204030204" pitchFamily="34" charset="0"/>
                        </a:rPr>
                        <a:t>Actual technology qualified through test and demonstration​</a:t>
                      </a:r>
                      <a:endParaRPr lang="en-GB" sz="4000" b="0" i="0">
                        <a:solidFill>
                          <a:srgbClr val="000000"/>
                        </a:solidFill>
                        <a:effectLst/>
                        <a:latin typeface="+mn-lt"/>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GB"/>
                    </a:p>
                  </a:txBody>
                  <a:tcPr/>
                </a:tc>
                <a:tc>
                  <a:txBody>
                    <a:bodyPr/>
                    <a:lstStyle/>
                    <a:p>
                      <a:pPr algn="l" rtl="0" fontAlgn="base"/>
                      <a:r>
                        <a:rPr lang="en-GB" sz="1200" b="0" i="0">
                          <a:solidFill>
                            <a:srgbClr val="FFFFFF"/>
                          </a:solidFill>
                          <a:effectLst/>
                          <a:latin typeface="+mn-lt"/>
                          <a:cs typeface="Calibri" panose="020F0502020204030204" pitchFamily="34" charset="0"/>
                        </a:rPr>
                        <a:t>Actual </a:t>
                      </a:r>
                    </a:p>
                    <a:p>
                      <a:pPr algn="l" rtl="0" fontAlgn="base"/>
                      <a:r>
                        <a:rPr lang="en-GB" sz="1200" b="0" i="0">
                          <a:solidFill>
                            <a:srgbClr val="FFFFFF"/>
                          </a:solidFill>
                          <a:effectLst/>
                          <a:latin typeface="+mn-lt"/>
                          <a:cs typeface="Calibri" panose="020F0502020204030204" pitchFamily="34" charset="0"/>
                        </a:rPr>
                        <a:t>technology </a:t>
                      </a:r>
                    </a:p>
                    <a:p>
                      <a:pPr algn="l" rtl="0" fontAlgn="base"/>
                      <a:r>
                        <a:rPr lang="en-GB" sz="1200" b="0" i="0">
                          <a:solidFill>
                            <a:srgbClr val="FFFFFF"/>
                          </a:solidFill>
                          <a:effectLst/>
                          <a:latin typeface="+mn-lt"/>
                          <a:cs typeface="Calibri" panose="020F0502020204030204" pitchFamily="34" charset="0"/>
                        </a:rPr>
                        <a:t>qualified </a:t>
                      </a:r>
                    </a:p>
                    <a:p>
                      <a:pPr algn="l" rtl="0" fontAlgn="base"/>
                      <a:r>
                        <a:rPr lang="en-GB" sz="1200" b="0" i="0">
                          <a:solidFill>
                            <a:srgbClr val="FFFFFF"/>
                          </a:solidFill>
                          <a:effectLst/>
                          <a:latin typeface="+mn-lt"/>
                          <a:cs typeface="Calibri" panose="020F0502020204030204" pitchFamily="34" charset="0"/>
                        </a:rPr>
                        <a:t>through </a:t>
                      </a:r>
                    </a:p>
                    <a:p>
                      <a:pPr algn="l" rtl="0" fontAlgn="base"/>
                      <a:r>
                        <a:rPr lang="en-GB" sz="1200" b="0" i="0">
                          <a:solidFill>
                            <a:srgbClr val="FFFFFF"/>
                          </a:solidFill>
                          <a:effectLst/>
                          <a:latin typeface="+mn-lt"/>
                          <a:cs typeface="Calibri" panose="020F0502020204030204" pitchFamily="34" charset="0"/>
                        </a:rPr>
                        <a:t>successful </a:t>
                      </a:r>
                    </a:p>
                    <a:p>
                      <a:pPr algn="l" rtl="0" fontAlgn="base"/>
                      <a:r>
                        <a:rPr lang="en-GB" sz="1200" b="0" i="0">
                          <a:solidFill>
                            <a:srgbClr val="FFFFFF"/>
                          </a:solidFill>
                          <a:effectLst/>
                          <a:latin typeface="+mn-lt"/>
                          <a:cs typeface="Calibri" panose="020F0502020204030204" pitchFamily="34" charset="0"/>
                        </a:rPr>
                        <a:t>mission </a:t>
                      </a:r>
                    </a:p>
                    <a:p>
                      <a:pPr algn="l" rtl="0" fontAlgn="base"/>
                      <a:r>
                        <a:rPr lang="en-GB" sz="1200" b="0" i="0">
                          <a:solidFill>
                            <a:srgbClr val="FFFFFF"/>
                          </a:solidFill>
                          <a:effectLst/>
                          <a:latin typeface="+mn-lt"/>
                          <a:cs typeface="Calibri" panose="020F0502020204030204" pitchFamily="34" charset="0"/>
                        </a:rPr>
                        <a:t>operations​</a:t>
                      </a:r>
                      <a:endParaRPr lang="en-GB" sz="4000" b="0" i="0">
                        <a:solidFill>
                          <a:srgbClr val="000000"/>
                        </a:solidFill>
                        <a:effectLst/>
                        <a:latin typeface="+mn-lt"/>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vMerge="1">
                  <a:txBody>
                    <a:bodyPr/>
                    <a:lstStyle/>
                    <a:p>
                      <a:endParaRPr lang="en-GB"/>
                    </a:p>
                  </a:txBody>
                  <a:tcPr/>
                </a:tc>
                <a:extLst>
                  <a:ext uri="{0D108BD9-81ED-4DB2-BD59-A6C34878D82A}">
                    <a16:rowId xmlns:a16="http://schemas.microsoft.com/office/drawing/2014/main" val="3279088180"/>
                  </a:ext>
                </a:extLst>
              </a:tr>
              <a:tr h="846605">
                <a:tc rowSpan="2" gridSpan="2">
                  <a:txBody>
                    <a:bodyPr/>
                    <a:lstStyle/>
                    <a:p>
                      <a:pPr algn="l" rtl="0" fontAlgn="auto"/>
                      <a:r>
                        <a:rPr lang="en-GB" sz="2000" b="0" i="0">
                          <a:solidFill>
                            <a:srgbClr val="FFFFFF"/>
                          </a:solidFill>
                          <a:effectLst/>
                          <a:latin typeface="+mn-lt"/>
                          <a:cs typeface="Calibri" panose="020F0502020204030204" pitchFamily="34" charset="0"/>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rowSpan="2" hMerge="1">
                  <a:txBody>
                    <a:bodyPr/>
                    <a:lstStyle/>
                    <a:p>
                      <a:endParaRPr lang="en-GB"/>
                    </a:p>
                  </a:txBody>
                  <a:tcPr/>
                </a:tc>
                <a:tc>
                  <a:txBody>
                    <a:bodyPr/>
                    <a:lstStyle/>
                    <a:p>
                      <a:pPr algn="l" rtl="0" fontAlgn="base"/>
                      <a:r>
                        <a:rPr lang="en-GB" sz="2400" b="1" i="0">
                          <a:solidFill>
                            <a:srgbClr val="FFFFFF"/>
                          </a:solidFill>
                          <a:effectLst/>
                          <a:latin typeface="+mn-lt"/>
                          <a:cs typeface="Calibri" panose="020F0502020204030204" pitchFamily="34" charset="0"/>
                        </a:rPr>
                        <a:t>MRL 1</a:t>
                      </a:r>
                      <a:r>
                        <a:rPr lang="en-GB" sz="2400" b="0" i="0">
                          <a:solidFill>
                            <a:srgbClr val="FFFFFF"/>
                          </a:solidFill>
                          <a:effectLst/>
                          <a:latin typeface="+mn-lt"/>
                          <a:cs typeface="Calibri" panose="020F0502020204030204" pitchFamily="34" charset="0"/>
                        </a:rPr>
                        <a:t>​</a:t>
                      </a:r>
                      <a:endParaRPr lang="en-GB" sz="4000" b="0" i="0">
                        <a:solidFill>
                          <a:srgbClr val="000000"/>
                        </a:solidFill>
                        <a:effectLst/>
                        <a:latin typeface="+mn-lt"/>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976"/>
                    </a:solidFill>
                  </a:tcPr>
                </a:tc>
                <a:tc>
                  <a:txBody>
                    <a:bodyPr/>
                    <a:lstStyle/>
                    <a:p>
                      <a:pPr algn="l" rtl="0" fontAlgn="base"/>
                      <a:r>
                        <a:rPr lang="en-GB" sz="2400" b="1" i="0">
                          <a:solidFill>
                            <a:srgbClr val="FFFFFF"/>
                          </a:solidFill>
                          <a:effectLst/>
                          <a:latin typeface="+mn-lt"/>
                          <a:cs typeface="Calibri" panose="020F0502020204030204" pitchFamily="34" charset="0"/>
                        </a:rPr>
                        <a:t>MRL 2</a:t>
                      </a:r>
                      <a:r>
                        <a:rPr lang="en-GB" sz="2400" b="0" i="0">
                          <a:solidFill>
                            <a:srgbClr val="FFFFFF"/>
                          </a:solidFill>
                          <a:effectLst/>
                          <a:latin typeface="+mn-lt"/>
                          <a:cs typeface="Calibri" panose="020F0502020204030204" pitchFamily="34" charset="0"/>
                        </a:rPr>
                        <a:t>​</a:t>
                      </a:r>
                      <a:endParaRPr lang="en-GB" sz="4000" b="0" i="0">
                        <a:solidFill>
                          <a:srgbClr val="000000"/>
                        </a:solidFill>
                        <a:effectLst/>
                        <a:latin typeface="+mn-lt"/>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976"/>
                    </a:solidFill>
                  </a:tcPr>
                </a:tc>
                <a:tc>
                  <a:txBody>
                    <a:bodyPr/>
                    <a:lstStyle/>
                    <a:p>
                      <a:pPr algn="l" rtl="0" fontAlgn="base"/>
                      <a:r>
                        <a:rPr lang="en-GB" sz="2400" b="1" i="0">
                          <a:solidFill>
                            <a:srgbClr val="FFFFFF"/>
                          </a:solidFill>
                          <a:effectLst/>
                          <a:latin typeface="+mn-lt"/>
                          <a:cs typeface="Calibri" panose="020F0502020204030204" pitchFamily="34" charset="0"/>
                        </a:rPr>
                        <a:t>MRL 3</a:t>
                      </a:r>
                      <a:r>
                        <a:rPr lang="en-GB" sz="2400" b="0" i="0">
                          <a:solidFill>
                            <a:srgbClr val="FFFFFF"/>
                          </a:solidFill>
                          <a:effectLst/>
                          <a:latin typeface="+mn-lt"/>
                          <a:cs typeface="Calibri" panose="020F0502020204030204" pitchFamily="34" charset="0"/>
                        </a:rPr>
                        <a:t>​</a:t>
                      </a:r>
                      <a:endParaRPr lang="en-GB" sz="4000" b="0" i="0">
                        <a:solidFill>
                          <a:srgbClr val="000000"/>
                        </a:solidFill>
                        <a:effectLst/>
                        <a:latin typeface="+mn-lt"/>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976"/>
                    </a:solidFill>
                  </a:tcPr>
                </a:tc>
                <a:tc>
                  <a:txBody>
                    <a:bodyPr/>
                    <a:lstStyle/>
                    <a:p>
                      <a:pPr algn="l" rtl="0" fontAlgn="base"/>
                      <a:r>
                        <a:rPr lang="en-GB" sz="2400" b="1" i="0">
                          <a:solidFill>
                            <a:srgbClr val="FFFFFF"/>
                          </a:solidFill>
                          <a:effectLst/>
                          <a:latin typeface="+mn-lt"/>
                          <a:cs typeface="Calibri" panose="020F0502020204030204" pitchFamily="34" charset="0"/>
                        </a:rPr>
                        <a:t>MRL 4</a:t>
                      </a:r>
                      <a:r>
                        <a:rPr lang="en-GB" sz="2400" b="0" i="0">
                          <a:solidFill>
                            <a:srgbClr val="FFFFFF"/>
                          </a:solidFill>
                          <a:effectLst/>
                          <a:latin typeface="+mn-lt"/>
                          <a:cs typeface="Calibri" panose="020F0502020204030204" pitchFamily="34" charset="0"/>
                        </a:rPr>
                        <a:t>​</a:t>
                      </a:r>
                      <a:endParaRPr lang="en-GB" sz="4000" b="0" i="0">
                        <a:solidFill>
                          <a:srgbClr val="000000"/>
                        </a:solidFill>
                        <a:effectLst/>
                        <a:latin typeface="+mn-lt"/>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976"/>
                    </a:solidFill>
                  </a:tcPr>
                </a:tc>
                <a:tc>
                  <a:txBody>
                    <a:bodyPr/>
                    <a:lstStyle/>
                    <a:p>
                      <a:pPr algn="l" rtl="0" fontAlgn="base"/>
                      <a:r>
                        <a:rPr lang="en-GB" sz="2400" b="1" i="0">
                          <a:solidFill>
                            <a:srgbClr val="FFFFFF"/>
                          </a:solidFill>
                          <a:effectLst/>
                          <a:latin typeface="+mn-lt"/>
                          <a:cs typeface="Calibri" panose="020F0502020204030204" pitchFamily="34" charset="0"/>
                        </a:rPr>
                        <a:t>MRL 5</a:t>
                      </a:r>
                      <a:r>
                        <a:rPr lang="en-GB" sz="2400" b="0" i="0">
                          <a:solidFill>
                            <a:srgbClr val="FFFFFF"/>
                          </a:solidFill>
                          <a:effectLst/>
                          <a:latin typeface="+mn-lt"/>
                          <a:cs typeface="Calibri" panose="020F0502020204030204" pitchFamily="34" charset="0"/>
                        </a:rPr>
                        <a:t>​</a:t>
                      </a:r>
                      <a:endParaRPr lang="en-GB" sz="4000" b="0" i="0">
                        <a:solidFill>
                          <a:srgbClr val="000000"/>
                        </a:solidFill>
                        <a:effectLst/>
                        <a:latin typeface="+mn-lt"/>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976"/>
                    </a:solidFill>
                  </a:tcPr>
                </a:tc>
                <a:tc>
                  <a:txBody>
                    <a:bodyPr/>
                    <a:lstStyle/>
                    <a:p>
                      <a:pPr algn="l" rtl="0" fontAlgn="base"/>
                      <a:r>
                        <a:rPr lang="en-GB" sz="2400" b="1" i="0">
                          <a:solidFill>
                            <a:srgbClr val="FFFFFF"/>
                          </a:solidFill>
                          <a:effectLst/>
                          <a:latin typeface="+mn-lt"/>
                          <a:cs typeface="Calibri" panose="020F0502020204030204" pitchFamily="34" charset="0"/>
                        </a:rPr>
                        <a:t>MRL 6</a:t>
                      </a:r>
                      <a:r>
                        <a:rPr lang="en-GB" sz="2400" b="0" i="0">
                          <a:solidFill>
                            <a:srgbClr val="FFFFFF"/>
                          </a:solidFill>
                          <a:effectLst/>
                          <a:latin typeface="+mn-lt"/>
                          <a:cs typeface="Calibri" panose="020F0502020204030204" pitchFamily="34" charset="0"/>
                        </a:rPr>
                        <a:t>​</a:t>
                      </a:r>
                      <a:endParaRPr lang="en-GB" sz="4000" b="0" i="0">
                        <a:solidFill>
                          <a:srgbClr val="000000"/>
                        </a:solidFill>
                        <a:effectLst/>
                        <a:latin typeface="+mn-lt"/>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976"/>
                    </a:solidFill>
                  </a:tcPr>
                </a:tc>
                <a:tc>
                  <a:txBody>
                    <a:bodyPr/>
                    <a:lstStyle/>
                    <a:p>
                      <a:pPr algn="l" rtl="0" fontAlgn="base"/>
                      <a:r>
                        <a:rPr lang="en-GB" sz="2400" b="1" i="0">
                          <a:solidFill>
                            <a:srgbClr val="FFFFFF"/>
                          </a:solidFill>
                          <a:effectLst/>
                          <a:latin typeface="+mn-lt"/>
                          <a:cs typeface="Calibri" panose="020F0502020204030204" pitchFamily="34" charset="0"/>
                        </a:rPr>
                        <a:t>MRL 7</a:t>
                      </a:r>
                      <a:r>
                        <a:rPr lang="en-GB" sz="2400" b="0" i="0">
                          <a:solidFill>
                            <a:srgbClr val="FFFFFF"/>
                          </a:solidFill>
                          <a:effectLst/>
                          <a:latin typeface="+mn-lt"/>
                          <a:cs typeface="Calibri" panose="020F0502020204030204" pitchFamily="34" charset="0"/>
                        </a:rPr>
                        <a:t>​</a:t>
                      </a:r>
                      <a:endParaRPr lang="en-GB" sz="4000" b="0" i="0">
                        <a:solidFill>
                          <a:srgbClr val="000000"/>
                        </a:solidFill>
                        <a:effectLst/>
                        <a:latin typeface="+mn-lt"/>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976"/>
                    </a:solidFill>
                  </a:tcPr>
                </a:tc>
                <a:tc>
                  <a:txBody>
                    <a:bodyPr/>
                    <a:lstStyle/>
                    <a:p>
                      <a:pPr algn="l" rtl="0" fontAlgn="base"/>
                      <a:r>
                        <a:rPr lang="en-GB" sz="2400" b="1" i="0">
                          <a:solidFill>
                            <a:srgbClr val="FFFFFF"/>
                          </a:solidFill>
                          <a:effectLst/>
                          <a:latin typeface="+mn-lt"/>
                          <a:cs typeface="Calibri" panose="020F0502020204030204" pitchFamily="34" charset="0"/>
                        </a:rPr>
                        <a:t>MRL 8</a:t>
                      </a:r>
                      <a:r>
                        <a:rPr lang="en-GB" sz="2400" b="0" i="0">
                          <a:solidFill>
                            <a:srgbClr val="FFFFFF"/>
                          </a:solidFill>
                          <a:effectLst/>
                          <a:latin typeface="+mn-lt"/>
                          <a:cs typeface="Calibri" panose="020F0502020204030204" pitchFamily="34" charset="0"/>
                        </a:rPr>
                        <a:t>​</a:t>
                      </a:r>
                      <a:endParaRPr lang="en-GB" sz="4000" b="0" i="0">
                        <a:solidFill>
                          <a:srgbClr val="000000"/>
                        </a:solidFill>
                        <a:effectLst/>
                        <a:latin typeface="+mn-lt"/>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976"/>
                    </a:solidFill>
                  </a:tcPr>
                </a:tc>
                <a:tc>
                  <a:txBody>
                    <a:bodyPr/>
                    <a:lstStyle/>
                    <a:p>
                      <a:pPr algn="l" rtl="0" fontAlgn="base"/>
                      <a:r>
                        <a:rPr lang="en-GB" sz="2400" b="1" i="0">
                          <a:solidFill>
                            <a:srgbClr val="FFFFFF"/>
                          </a:solidFill>
                          <a:effectLst/>
                          <a:latin typeface="+mn-lt"/>
                          <a:cs typeface="Calibri" panose="020F0502020204030204" pitchFamily="34" charset="0"/>
                        </a:rPr>
                        <a:t>MRL 9</a:t>
                      </a:r>
                      <a:r>
                        <a:rPr lang="en-GB" sz="2400" b="0" i="0">
                          <a:solidFill>
                            <a:srgbClr val="FFFFFF"/>
                          </a:solidFill>
                          <a:effectLst/>
                          <a:latin typeface="+mn-lt"/>
                          <a:cs typeface="Calibri" panose="020F0502020204030204" pitchFamily="34" charset="0"/>
                        </a:rPr>
                        <a:t>​</a:t>
                      </a:r>
                      <a:endParaRPr lang="en-GB" sz="4000" b="0" i="0">
                        <a:solidFill>
                          <a:srgbClr val="000000"/>
                        </a:solidFill>
                        <a:effectLst/>
                        <a:latin typeface="+mn-lt"/>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976"/>
                    </a:solidFill>
                  </a:tcPr>
                </a:tc>
                <a:tc>
                  <a:txBody>
                    <a:bodyPr/>
                    <a:lstStyle/>
                    <a:p>
                      <a:pPr algn="l" rtl="0" fontAlgn="base"/>
                      <a:r>
                        <a:rPr lang="en-GB" sz="2400" b="1" i="0">
                          <a:solidFill>
                            <a:srgbClr val="FFFFFF"/>
                          </a:solidFill>
                          <a:effectLst/>
                          <a:latin typeface="+mn-lt"/>
                          <a:cs typeface="Calibri" panose="020F0502020204030204" pitchFamily="34" charset="0"/>
                        </a:rPr>
                        <a:t>MRL 10</a:t>
                      </a:r>
                      <a:r>
                        <a:rPr lang="en-GB" sz="2400" b="0" i="0">
                          <a:solidFill>
                            <a:srgbClr val="FFFFFF"/>
                          </a:solidFill>
                          <a:effectLst/>
                          <a:latin typeface="+mn-lt"/>
                          <a:cs typeface="Calibri" panose="020F0502020204030204" pitchFamily="34" charset="0"/>
                        </a:rPr>
                        <a:t>​</a:t>
                      </a:r>
                      <a:endParaRPr lang="en-GB" sz="4000" b="0" i="0">
                        <a:solidFill>
                          <a:srgbClr val="000000"/>
                        </a:solidFill>
                        <a:effectLst/>
                        <a:latin typeface="+mn-lt"/>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976"/>
                    </a:solidFill>
                  </a:tcPr>
                </a:tc>
                <a:extLst>
                  <a:ext uri="{0D108BD9-81ED-4DB2-BD59-A6C34878D82A}">
                    <a16:rowId xmlns:a16="http://schemas.microsoft.com/office/drawing/2014/main" val="4243333720"/>
                  </a:ext>
                </a:extLst>
              </a:tr>
              <a:tr h="1098737">
                <a:tc gridSpan="2" vMerge="1">
                  <a:txBody>
                    <a:bodyPr/>
                    <a:lstStyle/>
                    <a:p>
                      <a:endParaRPr lang="en-GB"/>
                    </a:p>
                  </a:txBody>
                  <a:tcPr/>
                </a:tc>
                <a:tc hMerge="1" vMerge="1">
                  <a:txBody>
                    <a:bodyPr/>
                    <a:lstStyle/>
                    <a:p>
                      <a:endParaRPr lang="en-GB"/>
                    </a:p>
                  </a:txBody>
                  <a:tcPr/>
                </a:tc>
                <a:tc>
                  <a:txBody>
                    <a:bodyPr/>
                    <a:lstStyle/>
                    <a:p>
                      <a:pPr algn="l" rtl="0" fontAlgn="base"/>
                      <a:r>
                        <a:rPr lang="en-GB" sz="1200" b="0" i="0">
                          <a:solidFill>
                            <a:srgbClr val="FFFFFF"/>
                          </a:solidFill>
                          <a:effectLst/>
                          <a:latin typeface="+mn-lt"/>
                          <a:cs typeface="Calibri" panose="020F0502020204030204" pitchFamily="34" charset="0"/>
                        </a:rPr>
                        <a:t>Mfg. process </a:t>
                      </a:r>
                    </a:p>
                    <a:p>
                      <a:pPr algn="l" rtl="0" fontAlgn="base"/>
                      <a:r>
                        <a:rPr lang="en-GB" sz="1200" b="0" i="0">
                          <a:solidFill>
                            <a:srgbClr val="FFFFFF"/>
                          </a:solidFill>
                          <a:effectLst/>
                          <a:latin typeface="+mn-lt"/>
                          <a:cs typeface="Calibri" panose="020F0502020204030204" pitchFamily="34" charset="0"/>
                        </a:rPr>
                        <a:t>concept    </a:t>
                      </a:r>
                    </a:p>
                    <a:p>
                      <a:pPr algn="l" rtl="0" fontAlgn="base"/>
                      <a:r>
                        <a:rPr lang="en-GB" sz="1200" b="0" i="0">
                          <a:solidFill>
                            <a:srgbClr val="FFFFFF"/>
                          </a:solidFill>
                          <a:effectLst/>
                          <a:latin typeface="+mn-lt"/>
                          <a:cs typeface="Calibri" panose="020F0502020204030204" pitchFamily="34" charset="0"/>
                        </a:rPr>
                        <a:t>proposed​</a:t>
                      </a:r>
                      <a:endParaRPr lang="en-GB" sz="4000" b="0" i="0">
                        <a:solidFill>
                          <a:srgbClr val="000000"/>
                        </a:solidFill>
                        <a:effectLst/>
                        <a:latin typeface="+mn-lt"/>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rtl="0" fontAlgn="base"/>
                      <a:r>
                        <a:rPr lang="en-GB" sz="1200" b="0" i="0">
                          <a:solidFill>
                            <a:srgbClr val="FFFFFF"/>
                          </a:solidFill>
                          <a:effectLst/>
                          <a:latin typeface="+mn-lt"/>
                          <a:cs typeface="Calibri" panose="020F0502020204030204" pitchFamily="34" charset="0"/>
                        </a:rPr>
                        <a:t>Mfg. process</a:t>
                      </a:r>
                    </a:p>
                    <a:p>
                      <a:pPr algn="l" rtl="0" fontAlgn="base"/>
                      <a:r>
                        <a:rPr lang="en-GB" sz="1200" b="0" i="0">
                          <a:solidFill>
                            <a:srgbClr val="FFFFFF"/>
                          </a:solidFill>
                          <a:effectLst/>
                          <a:latin typeface="+mn-lt"/>
                          <a:cs typeface="Calibri" panose="020F0502020204030204" pitchFamily="34" charset="0"/>
                        </a:rPr>
                        <a:t>concept </a:t>
                      </a:r>
                    </a:p>
                    <a:p>
                      <a:pPr algn="l" rtl="0" fontAlgn="base"/>
                      <a:r>
                        <a:rPr lang="en-GB" sz="1200" b="0" i="0">
                          <a:solidFill>
                            <a:srgbClr val="FFFFFF"/>
                          </a:solidFill>
                          <a:effectLst/>
                          <a:latin typeface="+mn-lt"/>
                          <a:cs typeface="Calibri" panose="020F0502020204030204" pitchFamily="34" charset="0"/>
                        </a:rPr>
                        <a:t>vetted​</a:t>
                      </a:r>
                      <a:endParaRPr lang="en-GB" sz="4000" b="0" i="0">
                        <a:solidFill>
                          <a:srgbClr val="000000"/>
                        </a:solidFill>
                        <a:effectLst/>
                        <a:latin typeface="+mn-lt"/>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rtl="0" fontAlgn="base"/>
                      <a:r>
                        <a:rPr lang="en-GB" sz="1200" b="0" i="0">
                          <a:solidFill>
                            <a:srgbClr val="FFFFFF"/>
                          </a:solidFill>
                          <a:effectLst/>
                          <a:latin typeface="+mn-lt"/>
                          <a:cs typeface="Calibri" panose="020F0502020204030204" pitchFamily="34" charset="0"/>
                        </a:rPr>
                        <a:t>Mfg. process proof of concept </a:t>
                      </a:r>
                    </a:p>
                    <a:p>
                      <a:pPr algn="l" rtl="0" fontAlgn="base"/>
                      <a:r>
                        <a:rPr lang="en-GB" sz="1200" b="0" i="0">
                          <a:solidFill>
                            <a:srgbClr val="FFFFFF"/>
                          </a:solidFill>
                          <a:effectLst/>
                          <a:latin typeface="+mn-lt"/>
                          <a:cs typeface="Calibri" panose="020F0502020204030204" pitchFamily="34" charset="0"/>
                        </a:rPr>
                        <a:t>developed​</a:t>
                      </a:r>
                      <a:endParaRPr lang="en-GB" sz="4000" b="0" i="0">
                        <a:solidFill>
                          <a:srgbClr val="000000"/>
                        </a:solidFill>
                        <a:effectLst/>
                        <a:latin typeface="+mn-lt"/>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rtl="0" fontAlgn="base"/>
                      <a:r>
                        <a:rPr lang="en-GB" sz="1200" b="0" i="0">
                          <a:solidFill>
                            <a:srgbClr val="FFFFFF"/>
                          </a:solidFill>
                          <a:effectLst/>
                          <a:latin typeface="+mn-lt"/>
                          <a:cs typeface="Calibri" panose="020F0502020204030204" pitchFamily="34" charset="0"/>
                        </a:rPr>
                        <a:t>Mfg. process </a:t>
                      </a:r>
                    </a:p>
                    <a:p>
                      <a:pPr algn="l" rtl="0" fontAlgn="base"/>
                      <a:r>
                        <a:rPr lang="en-GB" sz="1200" b="0" i="0">
                          <a:solidFill>
                            <a:srgbClr val="FFFFFF"/>
                          </a:solidFill>
                          <a:effectLst/>
                          <a:latin typeface="+mn-lt"/>
                          <a:cs typeface="Calibri" panose="020F0502020204030204" pitchFamily="34" charset="0"/>
                        </a:rPr>
                        <a:t>validated in a laboratory environment​</a:t>
                      </a:r>
                      <a:endParaRPr lang="en-GB" sz="4000" b="0" i="0">
                        <a:solidFill>
                          <a:srgbClr val="000000"/>
                        </a:solidFill>
                        <a:effectLst/>
                        <a:latin typeface="+mn-lt"/>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algn="l" rtl="0" fontAlgn="base"/>
                      <a:r>
                        <a:rPr lang="en-GB" sz="1200" b="0" i="0">
                          <a:solidFill>
                            <a:srgbClr val="FFFFFF"/>
                          </a:solidFill>
                          <a:effectLst/>
                          <a:latin typeface="+mn-lt"/>
                          <a:cs typeface="Calibri" panose="020F0502020204030204" pitchFamily="34" charset="0"/>
                        </a:rPr>
                        <a:t>Demonstration Mfg. process in a relevant environment​</a:t>
                      </a:r>
                      <a:endParaRPr lang="en-GB" sz="4000" b="0" i="0">
                        <a:solidFill>
                          <a:srgbClr val="000000"/>
                        </a:solidFill>
                        <a:effectLst/>
                        <a:latin typeface="+mn-lt"/>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GB"/>
                    </a:p>
                  </a:txBody>
                  <a:tcPr/>
                </a:tc>
                <a:tc>
                  <a:txBody>
                    <a:bodyPr/>
                    <a:lstStyle/>
                    <a:p>
                      <a:pPr algn="l" rtl="0" fontAlgn="base"/>
                      <a:r>
                        <a:rPr lang="en-GB" sz="1200" b="0" i="0">
                          <a:solidFill>
                            <a:srgbClr val="FFFFFF"/>
                          </a:solidFill>
                          <a:effectLst/>
                          <a:latin typeface="+mn-lt"/>
                          <a:cs typeface="Calibri" panose="020F0502020204030204" pitchFamily="34" charset="0"/>
                        </a:rPr>
                        <a:t>Capability and rate confirmed in factory environment​</a:t>
                      </a:r>
                      <a:endParaRPr lang="en-GB" sz="4000" b="0" i="0">
                        <a:solidFill>
                          <a:srgbClr val="000000"/>
                        </a:solidFill>
                        <a:effectLst/>
                        <a:latin typeface="+mn-lt"/>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rtl="0" fontAlgn="base"/>
                      <a:r>
                        <a:rPr lang="en-GB" sz="1200" b="0" i="0">
                          <a:solidFill>
                            <a:srgbClr val="FFFFFF"/>
                          </a:solidFill>
                          <a:effectLst/>
                          <a:latin typeface="+mn-lt"/>
                          <a:cs typeface="Calibri" panose="020F0502020204030204" pitchFamily="34" charset="0"/>
                        </a:rPr>
                        <a:t>Pilot line                capability </a:t>
                      </a:r>
                    </a:p>
                    <a:p>
                      <a:pPr algn="l" rtl="0" fontAlgn="base"/>
                      <a:r>
                        <a:rPr lang="en-GB" sz="1200" b="0" i="0">
                          <a:solidFill>
                            <a:srgbClr val="FFFFFF"/>
                          </a:solidFill>
                          <a:effectLst/>
                          <a:latin typeface="+mn-lt"/>
                          <a:cs typeface="Calibri" panose="020F0502020204030204" pitchFamily="34" charset="0"/>
                        </a:rPr>
                        <a:t>demo for low initial              production​</a:t>
                      </a:r>
                      <a:endParaRPr lang="en-GB" sz="4000" b="0" i="0">
                        <a:solidFill>
                          <a:srgbClr val="000000"/>
                        </a:solidFill>
                        <a:effectLst/>
                        <a:latin typeface="+mn-lt"/>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rtl="0" fontAlgn="base"/>
                      <a:r>
                        <a:rPr lang="en-GB" sz="1200" b="0" i="0">
                          <a:solidFill>
                            <a:srgbClr val="FFFFFF"/>
                          </a:solidFill>
                          <a:effectLst/>
                          <a:latin typeface="+mn-lt"/>
                          <a:cs typeface="Calibri" panose="020F0502020204030204" pitchFamily="34" charset="0"/>
                        </a:rPr>
                        <a:t>Low rate </a:t>
                      </a:r>
                    </a:p>
                    <a:p>
                      <a:pPr algn="l" rtl="0" fontAlgn="base"/>
                      <a:r>
                        <a:rPr lang="en-GB" sz="1200" b="0" i="0">
                          <a:solidFill>
                            <a:srgbClr val="FFFFFF"/>
                          </a:solidFill>
                          <a:effectLst/>
                          <a:latin typeface="+mn-lt"/>
                          <a:cs typeface="Calibri" panose="020F0502020204030204" pitchFamily="34" charset="0"/>
                        </a:rPr>
                        <a:t>production </a:t>
                      </a:r>
                    </a:p>
                    <a:p>
                      <a:pPr algn="l" rtl="0" fontAlgn="base"/>
                      <a:r>
                        <a:rPr lang="en-GB" sz="1200" b="0" i="0">
                          <a:solidFill>
                            <a:srgbClr val="FFFFFF"/>
                          </a:solidFill>
                          <a:effectLst/>
                          <a:latin typeface="+mn-lt"/>
                          <a:cs typeface="Calibri" panose="020F0502020204030204" pitchFamily="34" charset="0"/>
                        </a:rPr>
                        <a:t>demonstrated​</a:t>
                      </a:r>
                      <a:endParaRPr lang="en-GB" sz="4000" b="0" i="0">
                        <a:solidFill>
                          <a:srgbClr val="000000"/>
                        </a:solidFill>
                        <a:effectLst/>
                        <a:latin typeface="+mn-lt"/>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rtl="0" fontAlgn="base"/>
                      <a:r>
                        <a:rPr lang="en-GB" sz="1200" b="0" i="0">
                          <a:solidFill>
                            <a:srgbClr val="FFFFFF"/>
                          </a:solidFill>
                          <a:effectLst/>
                          <a:latin typeface="+mn-lt"/>
                          <a:cs typeface="Calibri" panose="020F0502020204030204" pitchFamily="34" charset="0"/>
                        </a:rPr>
                        <a:t>Full rate </a:t>
                      </a:r>
                    </a:p>
                    <a:p>
                      <a:pPr algn="l" rtl="0" fontAlgn="base"/>
                      <a:r>
                        <a:rPr lang="en-GB" sz="1200" b="0" i="0">
                          <a:solidFill>
                            <a:srgbClr val="FFFFFF"/>
                          </a:solidFill>
                          <a:effectLst/>
                          <a:latin typeface="+mn-lt"/>
                          <a:cs typeface="Calibri" panose="020F0502020204030204" pitchFamily="34" charset="0"/>
                        </a:rPr>
                        <a:t>production​</a:t>
                      </a:r>
                      <a:endParaRPr lang="en-GB" sz="4000" b="0" i="0">
                        <a:solidFill>
                          <a:srgbClr val="000000"/>
                        </a:solidFill>
                        <a:effectLst/>
                        <a:latin typeface="+mn-lt"/>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51053272"/>
                  </a:ext>
                </a:extLst>
              </a:tr>
            </a:tbl>
          </a:graphicData>
        </a:graphic>
      </p:graphicFrame>
    </p:spTree>
    <p:extLst>
      <p:ext uri="{BB962C8B-B14F-4D97-AF65-F5344CB8AC3E}">
        <p14:creationId xmlns:p14="http://schemas.microsoft.com/office/powerpoint/2010/main" val="12850586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2014737" y="593378"/>
            <a:ext cx="7535115" cy="504056"/>
          </a:xfrm>
        </p:spPr>
        <p:txBody>
          <a:bodyPr lIns="91440" tIns="45720" rIns="91440" bIns="45720" anchor="t">
            <a:normAutofit/>
          </a:bodyPr>
          <a:lstStyle/>
          <a:p>
            <a:r>
              <a:rPr lang="en-GB" sz="2000">
                <a:latin typeface="Segoe UI Light"/>
                <a:cs typeface="Segoe UI Light"/>
              </a:rPr>
              <a:t>Transforming Industry for a More Sustainable World</a:t>
            </a:r>
          </a:p>
        </p:txBody>
      </p:sp>
      <p:sp>
        <p:nvSpPr>
          <p:cNvPr id="6" name="TextBox 5">
            <a:extLst>
              <a:ext uri="{FF2B5EF4-FFF2-40B4-BE49-F238E27FC236}">
                <a16:creationId xmlns:a16="http://schemas.microsoft.com/office/drawing/2014/main" id="{A5BD1708-32EE-D42F-BF5F-5008EA3B604E}"/>
              </a:ext>
            </a:extLst>
          </p:cNvPr>
          <p:cNvSpPr txBox="1"/>
          <p:nvPr/>
        </p:nvSpPr>
        <p:spPr>
          <a:xfrm>
            <a:off x="34131" y="1772384"/>
            <a:ext cx="365569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a:solidFill>
                  <a:schemeClr val="bg1"/>
                </a:solidFill>
                <a:cs typeface="Segoe UI Light"/>
              </a:rPr>
              <a:t>How We Work</a:t>
            </a:r>
            <a:endParaRPr lang="en-US" sz="3200">
              <a:solidFill>
                <a:schemeClr val="bg1"/>
              </a:solidFill>
              <a:cs typeface="Segoe UI Light"/>
            </a:endParaRPr>
          </a:p>
        </p:txBody>
      </p:sp>
      <p:sp>
        <p:nvSpPr>
          <p:cNvPr id="22" name="bk object 16">
            <a:extLst>
              <a:ext uri="{FF2B5EF4-FFF2-40B4-BE49-F238E27FC236}">
                <a16:creationId xmlns:a16="http://schemas.microsoft.com/office/drawing/2014/main" id="{3B67F815-DC88-F240-0E01-26334AD4010F}"/>
              </a:ext>
            </a:extLst>
          </p:cNvPr>
          <p:cNvSpPr/>
          <p:nvPr/>
        </p:nvSpPr>
        <p:spPr>
          <a:xfrm>
            <a:off x="-5823" y="2032968"/>
            <a:ext cx="19018783" cy="8658274"/>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400"/>
            <a:endParaRPr>
              <a:solidFill>
                <a:prstClr val="black"/>
              </a:solidFill>
              <a:latin typeface="Calibri" panose="020F0502020204030204"/>
            </a:endParaRPr>
          </a:p>
        </p:txBody>
      </p:sp>
      <p:sp>
        <p:nvSpPr>
          <p:cNvPr id="16" name="Flowchart: Terminator 3">
            <a:extLst>
              <a:ext uri="{FF2B5EF4-FFF2-40B4-BE49-F238E27FC236}">
                <a16:creationId xmlns:a16="http://schemas.microsoft.com/office/drawing/2014/main" id="{7C480903-2E5D-2243-7D05-28B6FF202258}"/>
              </a:ext>
            </a:extLst>
          </p:cNvPr>
          <p:cNvSpPr/>
          <p:nvPr/>
        </p:nvSpPr>
        <p:spPr>
          <a:xfrm>
            <a:off x="-1140629" y="1457474"/>
            <a:ext cx="6707717" cy="1183195"/>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53"/>
              <a:gd name="connsiteY0" fmla="*/ 0 h 21600"/>
              <a:gd name="connsiteX1" fmla="*/ 19467 w 21653"/>
              <a:gd name="connsiteY1" fmla="*/ 0 h 21600"/>
              <a:gd name="connsiteX2" fmla="*/ 21600 w 21653"/>
              <a:gd name="connsiteY2" fmla="*/ 10800 h 21600"/>
              <a:gd name="connsiteX3" fmla="*/ 18125 w 21653"/>
              <a:gd name="connsiteY3" fmla="*/ 21600 h 21600"/>
              <a:gd name="connsiteX4" fmla="*/ 3475 w 21653"/>
              <a:gd name="connsiteY4" fmla="*/ 21600 h 21600"/>
              <a:gd name="connsiteX5" fmla="*/ 0 w 21653"/>
              <a:gd name="connsiteY5" fmla="*/ 10800 h 21600"/>
              <a:gd name="connsiteX6" fmla="*/ 3475 w 21653"/>
              <a:gd name="connsiteY6" fmla="*/ 0 h 21600"/>
              <a:gd name="connsiteX0" fmla="*/ 3475 w 21600"/>
              <a:gd name="connsiteY0" fmla="*/ 0 h 22031"/>
              <a:gd name="connsiteX1" fmla="*/ 19467 w 21600"/>
              <a:gd name="connsiteY1" fmla="*/ 0 h 22031"/>
              <a:gd name="connsiteX2" fmla="*/ 21600 w 21600"/>
              <a:gd name="connsiteY2" fmla="*/ 10800 h 22031"/>
              <a:gd name="connsiteX3" fmla="*/ 19467 w 21600"/>
              <a:gd name="connsiteY3" fmla="*/ 22031 h 22031"/>
              <a:gd name="connsiteX4" fmla="*/ 3475 w 21600"/>
              <a:gd name="connsiteY4" fmla="*/ 21600 h 22031"/>
              <a:gd name="connsiteX5" fmla="*/ 0 w 21600"/>
              <a:gd name="connsiteY5" fmla="*/ 10800 h 22031"/>
              <a:gd name="connsiteX6" fmla="*/ 3475 w 21600"/>
              <a:gd name="connsiteY6" fmla="*/ 0 h 2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2031">
                <a:moveTo>
                  <a:pt x="3475" y="0"/>
                </a:moveTo>
                <a:lnTo>
                  <a:pt x="19467" y="0"/>
                </a:lnTo>
                <a:cubicBezTo>
                  <a:pt x="21386" y="0"/>
                  <a:pt x="21600" y="7128"/>
                  <a:pt x="21600" y="10800"/>
                </a:cubicBezTo>
                <a:cubicBezTo>
                  <a:pt x="21600" y="14472"/>
                  <a:pt x="21386" y="22031"/>
                  <a:pt x="19467" y="22031"/>
                </a:cubicBezTo>
                <a:lnTo>
                  <a:pt x="3475" y="21600"/>
                </a:lnTo>
                <a:cubicBezTo>
                  <a:pt x="1556" y="21600"/>
                  <a:pt x="0" y="16765"/>
                  <a:pt x="0" y="10800"/>
                </a:cubicBezTo>
                <a:cubicBezTo>
                  <a:pt x="0" y="4835"/>
                  <a:pt x="1556" y="0"/>
                  <a:pt x="3475" y="0"/>
                </a:cubicBezTo>
                <a:close/>
              </a:path>
            </a:pathLst>
          </a:custGeom>
          <a:solidFill>
            <a:srgbClr val="318390"/>
          </a:solidFill>
          <a:ln>
            <a:solidFill>
              <a:srgbClr val="3183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ctr"/>
            <a:endParaRPr lang="en-GB" sz="2800" b="1">
              <a:cs typeface="Segoe UI Light"/>
            </a:endParaRPr>
          </a:p>
        </p:txBody>
      </p:sp>
      <p:sp>
        <p:nvSpPr>
          <p:cNvPr id="17" name="TextBox 16">
            <a:extLst>
              <a:ext uri="{FF2B5EF4-FFF2-40B4-BE49-F238E27FC236}">
                <a16:creationId xmlns:a16="http://schemas.microsoft.com/office/drawing/2014/main" id="{1BAFCF80-CAD3-62C7-2B3E-99437A2CB294}"/>
              </a:ext>
            </a:extLst>
          </p:cNvPr>
          <p:cNvSpPr txBox="1"/>
          <p:nvPr/>
        </p:nvSpPr>
        <p:spPr>
          <a:xfrm>
            <a:off x="-145503" y="1740580"/>
            <a:ext cx="522433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a:solidFill>
                  <a:schemeClr val="bg1"/>
                </a:solidFill>
                <a:cs typeface="Segoe UI Light"/>
              </a:rPr>
              <a:t>Pros &amp; Cons</a:t>
            </a:r>
            <a:endParaRPr lang="en-US" sz="3200">
              <a:solidFill>
                <a:schemeClr val="bg1"/>
              </a:solidFill>
              <a:cs typeface="Segoe UI Light"/>
            </a:endParaRPr>
          </a:p>
        </p:txBody>
      </p:sp>
      <p:sp>
        <p:nvSpPr>
          <p:cNvPr id="5" name="Rectangle 1">
            <a:extLst>
              <a:ext uri="{FF2B5EF4-FFF2-40B4-BE49-F238E27FC236}">
                <a16:creationId xmlns:a16="http://schemas.microsoft.com/office/drawing/2014/main" id="{EBDC256E-D8E4-FCF8-8986-16271A22E29F}"/>
              </a:ext>
            </a:extLst>
          </p:cNvPr>
          <p:cNvSpPr>
            <a:spLocks noChangeArrowheads="1"/>
          </p:cNvSpPr>
          <p:nvPr/>
        </p:nvSpPr>
        <p:spPr bwMode="auto">
          <a:xfrm>
            <a:off x="-4394523" y="4619306"/>
            <a:ext cx="3932397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11" name="Table 11">
            <a:extLst>
              <a:ext uri="{FF2B5EF4-FFF2-40B4-BE49-F238E27FC236}">
                <a16:creationId xmlns:a16="http://schemas.microsoft.com/office/drawing/2014/main" id="{75C9235C-B273-792D-F9B6-47AA5A6FD025}"/>
              </a:ext>
            </a:extLst>
          </p:cNvPr>
          <p:cNvGraphicFramePr>
            <a:graphicFrameLocks noGrp="1"/>
          </p:cNvGraphicFramePr>
          <p:nvPr>
            <p:extLst>
              <p:ext uri="{D42A27DB-BD31-4B8C-83A1-F6EECF244321}">
                <p14:modId xmlns:p14="http://schemas.microsoft.com/office/powerpoint/2010/main" val="4291061537"/>
              </p:ext>
            </p:extLst>
          </p:nvPr>
        </p:nvGraphicFramePr>
        <p:xfrm>
          <a:off x="1294657" y="3216162"/>
          <a:ext cx="16921880" cy="6636686"/>
        </p:xfrm>
        <a:graphic>
          <a:graphicData uri="http://schemas.openxmlformats.org/drawingml/2006/table">
            <a:tbl>
              <a:tblPr firstRow="1" bandRow="1">
                <a:tableStyleId>{5C22544A-7EE6-4342-B048-85BDC9FD1C3A}</a:tableStyleId>
              </a:tblPr>
              <a:tblGrid>
                <a:gridCol w="8460940">
                  <a:extLst>
                    <a:ext uri="{9D8B030D-6E8A-4147-A177-3AD203B41FA5}">
                      <a16:colId xmlns:a16="http://schemas.microsoft.com/office/drawing/2014/main" val="2350125398"/>
                    </a:ext>
                  </a:extLst>
                </a:gridCol>
                <a:gridCol w="8460940">
                  <a:extLst>
                    <a:ext uri="{9D8B030D-6E8A-4147-A177-3AD203B41FA5}">
                      <a16:colId xmlns:a16="http://schemas.microsoft.com/office/drawing/2014/main" val="1592429278"/>
                    </a:ext>
                  </a:extLst>
                </a:gridCol>
              </a:tblGrid>
              <a:tr h="828784">
                <a:tc>
                  <a:txBody>
                    <a:bodyPr/>
                    <a:lstStyle/>
                    <a:p>
                      <a:pPr algn="ctr"/>
                      <a:r>
                        <a:rPr lang="en-GB"/>
                        <a:t>Cons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GB"/>
                        <a:t>Pros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808155980"/>
                  </a:ext>
                </a:extLst>
              </a:tr>
              <a:tr h="5807902">
                <a:tc>
                  <a:txBody>
                    <a:bodyPr/>
                    <a:lstStyle/>
                    <a:p>
                      <a:pPr algn="ctr"/>
                      <a:r>
                        <a:rPr lang="en-GB" sz="2400" b="0" i="0" kern="1200">
                          <a:solidFill>
                            <a:schemeClr val="bg1"/>
                          </a:solidFill>
                          <a:effectLst/>
                          <a:latin typeface="+mn-lt"/>
                          <a:ea typeface="+mn-ea"/>
                          <a:cs typeface="+mn-cs"/>
                        </a:rPr>
                        <a:t>TRL 3 to TRL 9 pathway/ programme for a new product has additional upfront cost and complexity.</a:t>
                      </a:r>
                      <a:endParaRPr lang="en-GB" sz="2400">
                        <a:solidFill>
                          <a:schemeClr val="bg1"/>
                        </a:solidFill>
                      </a:endParaRPr>
                    </a:p>
                  </a:txBody>
                  <a:tcPr anchor="ctr">
                    <a:lnT w="12700" cap="flat" cmpd="sng" algn="ctr">
                      <a:solidFill>
                        <a:schemeClr val="bg1"/>
                      </a:solidFill>
                      <a:prstDash val="solid"/>
                      <a:round/>
                      <a:headEnd type="none" w="med" len="med"/>
                      <a:tailEnd type="none" w="med" len="med"/>
                    </a:lnT>
                    <a:noFill/>
                  </a:tcPr>
                </a:tc>
                <a:tc>
                  <a:txBody>
                    <a:bodyPr/>
                    <a:lstStyle/>
                    <a:p>
                      <a:pPr algn="ctr" rtl="0" fontAlgn="base"/>
                      <a:r>
                        <a:rPr lang="en-GB" sz="2400" b="1" i="0" kern="1200">
                          <a:solidFill>
                            <a:schemeClr val="bg1"/>
                          </a:solidFill>
                          <a:effectLst/>
                          <a:latin typeface="+mn-lt"/>
                          <a:ea typeface="+mn-ea"/>
                          <a:cs typeface="+mn-cs"/>
                        </a:rPr>
                        <a:t>Minimises time and cost from initial concept to availability in numbers.</a:t>
                      </a:r>
                      <a:r>
                        <a:rPr lang="en-US" sz="2400" b="0" i="0" kern="1200">
                          <a:solidFill>
                            <a:schemeClr val="bg1"/>
                          </a:solidFill>
                          <a:effectLst/>
                          <a:latin typeface="+mn-lt"/>
                          <a:ea typeface="+mn-ea"/>
                          <a:cs typeface="+mn-cs"/>
                        </a:rPr>
                        <a:t>​</a:t>
                      </a:r>
                    </a:p>
                    <a:p>
                      <a:pPr algn="ctr" rtl="0" fontAlgn="base"/>
                      <a:r>
                        <a:rPr lang="en-GB" sz="2400" b="0" i="0" kern="1200">
                          <a:solidFill>
                            <a:schemeClr val="bg1"/>
                          </a:solidFill>
                          <a:effectLst/>
                          <a:latin typeface="+mn-lt"/>
                          <a:ea typeface="+mn-ea"/>
                          <a:cs typeface="+mn-cs"/>
                        </a:rPr>
                        <a:t>​</a:t>
                      </a:r>
                    </a:p>
                    <a:p>
                      <a:pPr algn="ctr" rtl="0" fontAlgn="base"/>
                      <a:r>
                        <a:rPr lang="en-GB" sz="2400" b="0" i="0" kern="1200">
                          <a:solidFill>
                            <a:schemeClr val="bg1"/>
                          </a:solidFill>
                          <a:effectLst/>
                          <a:latin typeface="+mn-lt"/>
                          <a:ea typeface="+mn-ea"/>
                          <a:cs typeface="+mn-cs"/>
                        </a:rPr>
                        <a:t>Has minimal impact developing a capability to TRL3.</a:t>
                      </a:r>
                      <a:r>
                        <a:rPr lang="en-US" sz="2400" b="0" i="0" kern="1200">
                          <a:solidFill>
                            <a:schemeClr val="bg1"/>
                          </a:solidFill>
                          <a:effectLst/>
                          <a:latin typeface="+mn-lt"/>
                          <a:ea typeface="+mn-ea"/>
                          <a:cs typeface="+mn-cs"/>
                        </a:rPr>
                        <a:t>​</a:t>
                      </a:r>
                    </a:p>
                    <a:p>
                      <a:pPr algn="ctr" rtl="0" fontAlgn="base"/>
                      <a:r>
                        <a:rPr lang="en-GB" sz="2400" b="0" i="0" kern="1200">
                          <a:solidFill>
                            <a:schemeClr val="bg1"/>
                          </a:solidFill>
                          <a:effectLst/>
                          <a:latin typeface="+mn-lt"/>
                          <a:ea typeface="+mn-ea"/>
                          <a:cs typeface="+mn-cs"/>
                        </a:rPr>
                        <a:t>​</a:t>
                      </a:r>
                    </a:p>
                    <a:p>
                      <a:pPr algn="ctr" rtl="0" fontAlgn="base"/>
                      <a:r>
                        <a:rPr lang="en-GB" sz="2400" b="0" i="0" kern="1200">
                          <a:solidFill>
                            <a:schemeClr val="bg1"/>
                          </a:solidFill>
                          <a:effectLst/>
                          <a:latin typeface="+mn-lt"/>
                          <a:ea typeface="+mn-ea"/>
                          <a:cs typeface="+mn-cs"/>
                        </a:rPr>
                        <a:t>From TRL 3 onwards the risk of a capability not being able to be delivered is de-risked.</a:t>
                      </a:r>
                      <a:r>
                        <a:rPr lang="en-US" sz="2400" b="0" i="0" kern="1200">
                          <a:solidFill>
                            <a:schemeClr val="bg1"/>
                          </a:solidFill>
                          <a:effectLst/>
                          <a:latin typeface="+mn-lt"/>
                          <a:ea typeface="+mn-ea"/>
                          <a:cs typeface="+mn-cs"/>
                        </a:rPr>
                        <a:t>​</a:t>
                      </a:r>
                    </a:p>
                    <a:p>
                      <a:pPr algn="ctr" rtl="0" fontAlgn="base"/>
                      <a:r>
                        <a:rPr lang="en-GB" sz="2400" b="0" i="0" kern="1200">
                          <a:solidFill>
                            <a:schemeClr val="bg1"/>
                          </a:solidFill>
                          <a:effectLst/>
                          <a:latin typeface="+mn-lt"/>
                          <a:ea typeface="+mn-ea"/>
                          <a:cs typeface="+mn-cs"/>
                        </a:rPr>
                        <a:t>​</a:t>
                      </a:r>
                    </a:p>
                    <a:p>
                      <a:pPr algn="ctr" rtl="0" fontAlgn="base"/>
                      <a:r>
                        <a:rPr lang="en-GB" sz="2400" b="0" i="0" kern="1200">
                          <a:solidFill>
                            <a:schemeClr val="bg1"/>
                          </a:solidFill>
                          <a:effectLst/>
                          <a:latin typeface="+mn-lt"/>
                          <a:ea typeface="+mn-ea"/>
                          <a:cs typeface="+mn-cs"/>
                        </a:rPr>
                        <a:t>Better designed products resulting in reduced cost per unit.</a:t>
                      </a:r>
                      <a:r>
                        <a:rPr lang="en-US" sz="2400" b="0" i="0" kern="1200">
                          <a:solidFill>
                            <a:schemeClr val="bg1"/>
                          </a:solidFill>
                          <a:effectLst/>
                          <a:latin typeface="+mn-lt"/>
                          <a:ea typeface="+mn-ea"/>
                          <a:cs typeface="+mn-cs"/>
                        </a:rPr>
                        <a:t>​</a:t>
                      </a:r>
                    </a:p>
                    <a:p>
                      <a:pPr algn="ctr" rtl="0" fontAlgn="base"/>
                      <a:r>
                        <a:rPr lang="en-GB" sz="2400" b="0" i="0" kern="1200">
                          <a:solidFill>
                            <a:schemeClr val="bg1"/>
                          </a:solidFill>
                          <a:effectLst/>
                          <a:latin typeface="+mn-lt"/>
                          <a:ea typeface="+mn-ea"/>
                          <a:cs typeface="+mn-cs"/>
                        </a:rPr>
                        <a:t>​</a:t>
                      </a:r>
                    </a:p>
                    <a:p>
                      <a:pPr algn="ctr" rtl="0" fontAlgn="base"/>
                      <a:r>
                        <a:rPr lang="en-GB" sz="2400" b="0" i="0" kern="1200">
                          <a:solidFill>
                            <a:schemeClr val="bg1"/>
                          </a:solidFill>
                          <a:effectLst/>
                          <a:latin typeface="+mn-lt"/>
                          <a:ea typeface="+mn-ea"/>
                          <a:cs typeface="+mn-cs"/>
                        </a:rPr>
                        <a:t>Identifies early on if significant investment has to be made in:</a:t>
                      </a:r>
                      <a:r>
                        <a:rPr lang="en-US" sz="2400" b="0" i="0" kern="1200">
                          <a:solidFill>
                            <a:schemeClr val="bg1"/>
                          </a:solidFill>
                          <a:effectLst/>
                          <a:latin typeface="+mn-lt"/>
                          <a:ea typeface="+mn-ea"/>
                          <a:cs typeface="+mn-cs"/>
                        </a:rPr>
                        <a:t>​</a:t>
                      </a:r>
                    </a:p>
                    <a:p>
                      <a:pPr marL="342900" indent="-342900" algn="ctr" rtl="0" fontAlgn="base">
                        <a:buFont typeface="Arial" panose="020B0604020202020204" pitchFamily="34" charset="0"/>
                        <a:buChar char="•"/>
                      </a:pPr>
                      <a:r>
                        <a:rPr lang="en-GB" sz="2400" b="0" i="0" kern="1200">
                          <a:solidFill>
                            <a:schemeClr val="bg1"/>
                          </a:solidFill>
                          <a:effectLst/>
                          <a:latin typeface="+mn-lt"/>
                          <a:ea typeface="+mn-ea"/>
                          <a:cs typeface="+mn-cs"/>
                        </a:rPr>
                        <a:t>manufacturing process development</a:t>
                      </a:r>
                      <a:r>
                        <a:rPr lang="en-US" sz="2400" b="0" i="0" kern="1200">
                          <a:solidFill>
                            <a:schemeClr val="bg1"/>
                          </a:solidFill>
                          <a:effectLst/>
                          <a:latin typeface="+mn-lt"/>
                          <a:ea typeface="+mn-ea"/>
                          <a:cs typeface="+mn-cs"/>
                        </a:rPr>
                        <a:t>​</a:t>
                      </a:r>
                    </a:p>
                    <a:p>
                      <a:pPr marL="342900" indent="-342900" algn="ctr" rtl="0" fontAlgn="base">
                        <a:buFont typeface="Arial" panose="020B0604020202020204" pitchFamily="34" charset="0"/>
                        <a:buChar char="•"/>
                      </a:pPr>
                      <a:r>
                        <a:rPr lang="en-GB" sz="2400" b="0" i="0" kern="1200">
                          <a:solidFill>
                            <a:schemeClr val="bg1"/>
                          </a:solidFill>
                          <a:effectLst/>
                          <a:latin typeface="+mn-lt"/>
                          <a:ea typeface="+mn-ea"/>
                          <a:cs typeface="+mn-cs"/>
                        </a:rPr>
                        <a:t>supply chain development </a:t>
                      </a:r>
                      <a:r>
                        <a:rPr lang="en-US" sz="2400" b="0" i="0" kern="1200">
                          <a:solidFill>
                            <a:schemeClr val="bg1"/>
                          </a:solidFill>
                          <a:effectLst/>
                          <a:latin typeface="+mn-lt"/>
                          <a:ea typeface="+mn-ea"/>
                          <a:cs typeface="+mn-cs"/>
                        </a:rPr>
                        <a:t>​</a:t>
                      </a:r>
                    </a:p>
                    <a:p>
                      <a:pPr marL="342900" indent="-342900" algn="ctr" rtl="0" fontAlgn="base">
                        <a:buFont typeface="Arial" panose="020B0604020202020204" pitchFamily="34" charset="0"/>
                        <a:buChar char="•"/>
                      </a:pPr>
                      <a:r>
                        <a:rPr lang="en-GB" sz="2400" b="0" i="0" kern="1200">
                          <a:solidFill>
                            <a:schemeClr val="bg1"/>
                          </a:solidFill>
                          <a:effectLst/>
                          <a:latin typeface="+mn-lt"/>
                          <a:ea typeface="+mn-ea"/>
                          <a:cs typeface="+mn-cs"/>
                        </a:rPr>
                        <a:t>skills development</a:t>
                      </a:r>
                      <a:r>
                        <a:rPr lang="en-US" sz="2400" b="0" i="0" kern="1200">
                          <a:solidFill>
                            <a:schemeClr val="bg1"/>
                          </a:solidFill>
                          <a:effectLst/>
                          <a:latin typeface="+mn-lt"/>
                          <a:ea typeface="+mn-ea"/>
                          <a:cs typeface="+mn-cs"/>
                        </a:rPr>
                        <a:t>​</a:t>
                      </a:r>
                      <a:endParaRPr lang="en-GB" sz="2400" b="0" i="0" kern="1200">
                        <a:solidFill>
                          <a:schemeClr val="bg1"/>
                        </a:solidFill>
                        <a:effectLst/>
                        <a:latin typeface="+mn-lt"/>
                        <a:ea typeface="+mn-ea"/>
                        <a:cs typeface="+mn-cs"/>
                      </a:endParaRPr>
                    </a:p>
                  </a:txBody>
                  <a:tcPr anchor="ctr">
                    <a:lnT w="12700" cap="flat" cmpd="sng" algn="ctr">
                      <a:solidFill>
                        <a:schemeClr val="bg1"/>
                      </a:solidFill>
                      <a:prstDash val="solid"/>
                      <a:round/>
                      <a:headEnd type="none" w="med" len="med"/>
                      <a:tailEnd type="none" w="med" len="med"/>
                    </a:lnT>
                    <a:noFill/>
                  </a:tcPr>
                </a:tc>
                <a:extLst>
                  <a:ext uri="{0D108BD9-81ED-4DB2-BD59-A6C34878D82A}">
                    <a16:rowId xmlns:a16="http://schemas.microsoft.com/office/drawing/2014/main" val="4091748100"/>
                  </a:ext>
                </a:extLst>
              </a:tr>
            </a:tbl>
          </a:graphicData>
        </a:graphic>
      </p:graphicFrame>
    </p:spTree>
    <p:extLst>
      <p:ext uri="{BB962C8B-B14F-4D97-AF65-F5344CB8AC3E}">
        <p14:creationId xmlns:p14="http://schemas.microsoft.com/office/powerpoint/2010/main" val="34673917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itle 1"/>
          <p:cNvSpPr>
            <a:spLocks noGrp="1"/>
          </p:cNvSpPr>
          <p:nvPr>
            <p:ph type="title"/>
          </p:nvPr>
        </p:nvSpPr>
        <p:spPr>
          <a:xfrm>
            <a:off x="2014737" y="593378"/>
            <a:ext cx="7535115" cy="504056"/>
          </a:xfrm>
        </p:spPr>
        <p:txBody>
          <a:bodyPr lIns="91440" tIns="45720" rIns="91440" bIns="45720" anchor="t">
            <a:normAutofit/>
          </a:bodyPr>
          <a:lstStyle/>
          <a:p>
            <a:r>
              <a:rPr lang="en-GB" sz="2000">
                <a:latin typeface="Segoe UI Light"/>
                <a:cs typeface="Segoe UI Light"/>
              </a:rPr>
              <a:t>Transforming Industry for a More Sustainable World</a:t>
            </a:r>
          </a:p>
        </p:txBody>
      </p:sp>
      <p:sp>
        <p:nvSpPr>
          <p:cNvPr id="6" name="TextBox 5">
            <a:extLst>
              <a:ext uri="{FF2B5EF4-FFF2-40B4-BE49-F238E27FC236}">
                <a16:creationId xmlns:a16="http://schemas.microsoft.com/office/drawing/2014/main" id="{A5BD1708-32EE-D42F-BF5F-5008EA3B604E}"/>
              </a:ext>
            </a:extLst>
          </p:cNvPr>
          <p:cNvSpPr txBox="1"/>
          <p:nvPr/>
        </p:nvSpPr>
        <p:spPr>
          <a:xfrm>
            <a:off x="34131" y="1772384"/>
            <a:ext cx="365569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a:solidFill>
                  <a:schemeClr val="bg1"/>
                </a:solidFill>
                <a:cs typeface="Segoe UI Light"/>
              </a:rPr>
              <a:t>How We Work</a:t>
            </a:r>
            <a:endParaRPr lang="en-US" sz="3200">
              <a:solidFill>
                <a:schemeClr val="bg1"/>
              </a:solidFill>
              <a:cs typeface="Segoe UI Light"/>
            </a:endParaRPr>
          </a:p>
        </p:txBody>
      </p:sp>
      <p:sp>
        <p:nvSpPr>
          <p:cNvPr id="22" name="bk object 16">
            <a:extLst>
              <a:ext uri="{FF2B5EF4-FFF2-40B4-BE49-F238E27FC236}">
                <a16:creationId xmlns:a16="http://schemas.microsoft.com/office/drawing/2014/main" id="{3B67F815-DC88-F240-0E01-26334AD4010F}"/>
              </a:ext>
            </a:extLst>
          </p:cNvPr>
          <p:cNvSpPr/>
          <p:nvPr/>
        </p:nvSpPr>
        <p:spPr>
          <a:xfrm>
            <a:off x="-11646" y="2033538"/>
            <a:ext cx="19018783" cy="8658274"/>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400"/>
            <a:endParaRPr>
              <a:solidFill>
                <a:prstClr val="black"/>
              </a:solidFill>
              <a:latin typeface="Calibri" panose="020F0502020204030204"/>
            </a:endParaRPr>
          </a:p>
        </p:txBody>
      </p:sp>
      <p:sp>
        <p:nvSpPr>
          <p:cNvPr id="16" name="Flowchart: Terminator 3">
            <a:extLst>
              <a:ext uri="{FF2B5EF4-FFF2-40B4-BE49-F238E27FC236}">
                <a16:creationId xmlns:a16="http://schemas.microsoft.com/office/drawing/2014/main" id="{7C480903-2E5D-2243-7D05-28B6FF202258}"/>
              </a:ext>
            </a:extLst>
          </p:cNvPr>
          <p:cNvSpPr/>
          <p:nvPr/>
        </p:nvSpPr>
        <p:spPr>
          <a:xfrm>
            <a:off x="-1140629" y="1457474"/>
            <a:ext cx="6707717" cy="1183195"/>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53"/>
              <a:gd name="connsiteY0" fmla="*/ 0 h 21600"/>
              <a:gd name="connsiteX1" fmla="*/ 19467 w 21653"/>
              <a:gd name="connsiteY1" fmla="*/ 0 h 21600"/>
              <a:gd name="connsiteX2" fmla="*/ 21600 w 21653"/>
              <a:gd name="connsiteY2" fmla="*/ 10800 h 21600"/>
              <a:gd name="connsiteX3" fmla="*/ 18125 w 21653"/>
              <a:gd name="connsiteY3" fmla="*/ 21600 h 21600"/>
              <a:gd name="connsiteX4" fmla="*/ 3475 w 21653"/>
              <a:gd name="connsiteY4" fmla="*/ 21600 h 21600"/>
              <a:gd name="connsiteX5" fmla="*/ 0 w 21653"/>
              <a:gd name="connsiteY5" fmla="*/ 10800 h 21600"/>
              <a:gd name="connsiteX6" fmla="*/ 3475 w 21653"/>
              <a:gd name="connsiteY6" fmla="*/ 0 h 21600"/>
              <a:gd name="connsiteX0" fmla="*/ 3475 w 21600"/>
              <a:gd name="connsiteY0" fmla="*/ 0 h 22031"/>
              <a:gd name="connsiteX1" fmla="*/ 19467 w 21600"/>
              <a:gd name="connsiteY1" fmla="*/ 0 h 22031"/>
              <a:gd name="connsiteX2" fmla="*/ 21600 w 21600"/>
              <a:gd name="connsiteY2" fmla="*/ 10800 h 22031"/>
              <a:gd name="connsiteX3" fmla="*/ 19467 w 21600"/>
              <a:gd name="connsiteY3" fmla="*/ 22031 h 22031"/>
              <a:gd name="connsiteX4" fmla="*/ 3475 w 21600"/>
              <a:gd name="connsiteY4" fmla="*/ 21600 h 22031"/>
              <a:gd name="connsiteX5" fmla="*/ 0 w 21600"/>
              <a:gd name="connsiteY5" fmla="*/ 10800 h 22031"/>
              <a:gd name="connsiteX6" fmla="*/ 3475 w 21600"/>
              <a:gd name="connsiteY6" fmla="*/ 0 h 2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2031">
                <a:moveTo>
                  <a:pt x="3475" y="0"/>
                </a:moveTo>
                <a:lnTo>
                  <a:pt x="19467" y="0"/>
                </a:lnTo>
                <a:cubicBezTo>
                  <a:pt x="21386" y="0"/>
                  <a:pt x="21600" y="7128"/>
                  <a:pt x="21600" y="10800"/>
                </a:cubicBezTo>
                <a:cubicBezTo>
                  <a:pt x="21600" y="14472"/>
                  <a:pt x="21386" y="22031"/>
                  <a:pt x="19467" y="22031"/>
                </a:cubicBezTo>
                <a:lnTo>
                  <a:pt x="3475" y="21600"/>
                </a:lnTo>
                <a:cubicBezTo>
                  <a:pt x="1556" y="21600"/>
                  <a:pt x="0" y="16765"/>
                  <a:pt x="0" y="10800"/>
                </a:cubicBezTo>
                <a:cubicBezTo>
                  <a:pt x="0" y="4835"/>
                  <a:pt x="1556" y="0"/>
                  <a:pt x="3475" y="0"/>
                </a:cubicBezTo>
                <a:close/>
              </a:path>
            </a:pathLst>
          </a:custGeom>
          <a:solidFill>
            <a:srgbClr val="318390"/>
          </a:solidFill>
          <a:ln>
            <a:solidFill>
              <a:srgbClr val="3183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ctr"/>
            <a:endParaRPr lang="en-GB" sz="2800" b="1">
              <a:cs typeface="Segoe UI Light"/>
            </a:endParaRPr>
          </a:p>
        </p:txBody>
      </p:sp>
      <p:sp>
        <p:nvSpPr>
          <p:cNvPr id="17" name="TextBox 16">
            <a:extLst>
              <a:ext uri="{FF2B5EF4-FFF2-40B4-BE49-F238E27FC236}">
                <a16:creationId xmlns:a16="http://schemas.microsoft.com/office/drawing/2014/main" id="{1BAFCF80-CAD3-62C7-2B3E-99437A2CB294}"/>
              </a:ext>
            </a:extLst>
          </p:cNvPr>
          <p:cNvSpPr txBox="1"/>
          <p:nvPr/>
        </p:nvSpPr>
        <p:spPr>
          <a:xfrm>
            <a:off x="0" y="1756684"/>
            <a:ext cx="522433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a:solidFill>
                  <a:schemeClr val="bg1"/>
                </a:solidFill>
                <a:cs typeface="Segoe UI Light"/>
              </a:rPr>
              <a:t>How We Work</a:t>
            </a:r>
            <a:endParaRPr lang="en-US" sz="3200">
              <a:solidFill>
                <a:schemeClr val="bg1"/>
              </a:solidFill>
              <a:cs typeface="Segoe UI Light"/>
            </a:endParaRPr>
          </a:p>
        </p:txBody>
      </p:sp>
      <p:graphicFrame>
        <p:nvGraphicFramePr>
          <p:cNvPr id="21" name="Table 46">
            <a:extLst>
              <a:ext uri="{FF2B5EF4-FFF2-40B4-BE49-F238E27FC236}">
                <a16:creationId xmlns:a16="http://schemas.microsoft.com/office/drawing/2014/main" id="{15C0578B-3932-BC57-9C58-F264D82C67AA}"/>
              </a:ext>
            </a:extLst>
          </p:cNvPr>
          <p:cNvGraphicFramePr>
            <a:graphicFrameLocks noGrp="1"/>
          </p:cNvGraphicFramePr>
          <p:nvPr>
            <p:extLst>
              <p:ext uri="{D42A27DB-BD31-4B8C-83A1-F6EECF244321}">
                <p14:modId xmlns:p14="http://schemas.microsoft.com/office/powerpoint/2010/main" val="3134650596"/>
              </p:ext>
            </p:extLst>
          </p:nvPr>
        </p:nvGraphicFramePr>
        <p:xfrm>
          <a:off x="3681133" y="3000709"/>
          <a:ext cx="12178017" cy="6899112"/>
        </p:xfrm>
        <a:graphic>
          <a:graphicData uri="http://schemas.openxmlformats.org/drawingml/2006/table">
            <a:tbl>
              <a:tblPr firstRow="1" bandRow="1">
                <a:tableStyleId>{5C22544A-7EE6-4342-B048-85BDC9FD1C3A}</a:tableStyleId>
              </a:tblPr>
              <a:tblGrid>
                <a:gridCol w="4059339">
                  <a:extLst>
                    <a:ext uri="{9D8B030D-6E8A-4147-A177-3AD203B41FA5}">
                      <a16:colId xmlns:a16="http://schemas.microsoft.com/office/drawing/2014/main" val="1464072781"/>
                    </a:ext>
                  </a:extLst>
                </a:gridCol>
                <a:gridCol w="4059339">
                  <a:extLst>
                    <a:ext uri="{9D8B030D-6E8A-4147-A177-3AD203B41FA5}">
                      <a16:colId xmlns:a16="http://schemas.microsoft.com/office/drawing/2014/main" val="3684877203"/>
                    </a:ext>
                  </a:extLst>
                </a:gridCol>
                <a:gridCol w="4059339">
                  <a:extLst>
                    <a:ext uri="{9D8B030D-6E8A-4147-A177-3AD203B41FA5}">
                      <a16:colId xmlns:a16="http://schemas.microsoft.com/office/drawing/2014/main" val="41059377"/>
                    </a:ext>
                  </a:extLst>
                </a:gridCol>
              </a:tblGrid>
              <a:tr h="1480299">
                <a:tc>
                  <a:txBody>
                    <a:bodyPr/>
                    <a:lstStyle/>
                    <a:p>
                      <a:pPr algn="ctr"/>
                      <a:r>
                        <a:rPr lang="en-GB" sz="5400" b="1">
                          <a:solidFill>
                            <a:schemeClr val="bg1"/>
                          </a:solidFill>
                          <a:latin typeface="+mn-lt"/>
                        </a:rPr>
                        <a:t>1</a:t>
                      </a:r>
                    </a:p>
                  </a:txBody>
                  <a:tcPr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149492" rtl="0" eaLnBrk="1" latinLnBrk="0" hangingPunct="1"/>
                      <a:r>
                        <a:rPr lang="en-GB" sz="5400" b="1" kern="1200">
                          <a:solidFill>
                            <a:schemeClr val="bg1"/>
                          </a:solidFill>
                          <a:latin typeface="+mn-lt"/>
                          <a:ea typeface="+mn-ea"/>
                          <a:cs typeface="+mn-cs"/>
                        </a:rPr>
                        <a:t>2</a:t>
                      </a:r>
                    </a:p>
                  </a:txBody>
                  <a:tcPr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149492" rtl="0" eaLnBrk="1" fontAlgn="auto" latinLnBrk="0" hangingPunct="1">
                        <a:lnSpc>
                          <a:spcPct val="100000"/>
                        </a:lnSpc>
                        <a:spcBef>
                          <a:spcPts val="0"/>
                        </a:spcBef>
                        <a:spcAft>
                          <a:spcPts val="0"/>
                        </a:spcAft>
                        <a:buClrTx/>
                        <a:buSzTx/>
                        <a:buFontTx/>
                        <a:buNone/>
                        <a:tabLst/>
                        <a:defRPr/>
                      </a:pPr>
                      <a:r>
                        <a:rPr lang="en-GB" sz="5400" b="1">
                          <a:solidFill>
                            <a:schemeClr val="bg1"/>
                          </a:solidFill>
                          <a:latin typeface="+mn-lt"/>
                        </a:rPr>
                        <a:t>3</a:t>
                      </a:r>
                    </a:p>
                  </a:txBody>
                  <a:tcPr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514728"/>
                  </a:ext>
                </a:extLst>
              </a:tr>
              <a:tr h="1480299">
                <a:tc>
                  <a:txBody>
                    <a:bodyPr/>
                    <a:lstStyle/>
                    <a:p>
                      <a:pPr algn="ctr"/>
                      <a:r>
                        <a:rPr lang="en-GB" sz="2400" b="1">
                          <a:solidFill>
                            <a:schemeClr val="bg1"/>
                          </a:solidFill>
                          <a:latin typeface="+mn-lt"/>
                        </a:rPr>
                        <a:t>One to One                      </a:t>
                      </a:r>
                      <a:r>
                        <a:rPr lang="en-GB" sz="2400" b="0">
                          <a:solidFill>
                            <a:schemeClr val="bg1"/>
                          </a:solidFill>
                          <a:latin typeface="+mn-lt"/>
                        </a:rPr>
                        <a:t>Single Client Projects</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C2226"/>
                    </a:solidFill>
                  </a:tcPr>
                </a:tc>
                <a:tc>
                  <a:txBody>
                    <a:bodyPr/>
                    <a:lstStyle/>
                    <a:p>
                      <a:pPr marL="0" algn="ctr" defTabSz="1149492" rtl="0" eaLnBrk="1" latinLnBrk="0" hangingPunct="1"/>
                      <a:r>
                        <a:rPr lang="en-GB" sz="2400" b="0" kern="1200">
                          <a:solidFill>
                            <a:schemeClr val="bg1"/>
                          </a:solidFill>
                          <a:latin typeface="+mn-lt"/>
                          <a:ea typeface="+mn-ea"/>
                          <a:cs typeface="+mn-cs"/>
                        </a:rPr>
                        <a:t>Government Backed Collaborative </a:t>
                      </a:r>
                      <a:r>
                        <a:rPr lang="en-GB" sz="2400" b="1" kern="1200">
                          <a:solidFill>
                            <a:schemeClr val="bg1"/>
                          </a:solidFill>
                          <a:latin typeface="+mn-lt"/>
                          <a:ea typeface="+mn-ea"/>
                          <a:cs typeface="+mn-cs"/>
                        </a:rPr>
                        <a:t>R&amp;D </a:t>
                      </a:r>
                      <a:r>
                        <a:rPr lang="en-GB" sz="2400" b="0" kern="1200">
                          <a:solidFill>
                            <a:schemeClr val="bg1"/>
                          </a:solidFill>
                          <a:latin typeface="+mn-lt"/>
                          <a:ea typeface="+mn-ea"/>
                          <a:cs typeface="+mn-cs"/>
                        </a:rPr>
                        <a:t>Projects</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23338"/>
                    </a:solidFill>
                  </a:tcPr>
                </a:tc>
                <a:tc>
                  <a:txBody>
                    <a:bodyPr/>
                    <a:lstStyle/>
                    <a:p>
                      <a:pPr marL="0" marR="0" lvl="0" indent="0" algn="ctr" defTabSz="1149492" rtl="0" eaLnBrk="1" fontAlgn="auto" latinLnBrk="0" hangingPunct="1">
                        <a:lnSpc>
                          <a:spcPct val="100000"/>
                        </a:lnSpc>
                        <a:spcBef>
                          <a:spcPts val="0"/>
                        </a:spcBef>
                        <a:spcAft>
                          <a:spcPts val="0"/>
                        </a:spcAft>
                        <a:buClrTx/>
                        <a:buSzTx/>
                        <a:buFontTx/>
                        <a:buNone/>
                        <a:tabLst/>
                        <a:defRPr/>
                      </a:pPr>
                      <a:r>
                        <a:rPr lang="en-GB" sz="2400" b="1" kern="1200">
                          <a:solidFill>
                            <a:schemeClr val="bg1"/>
                          </a:solidFill>
                          <a:latin typeface="+mn-lt"/>
                          <a:ea typeface="+mn-ea"/>
                          <a:cs typeface="+mn-cs"/>
                        </a:rPr>
                        <a:t>Membership                </a:t>
                      </a:r>
                      <a:r>
                        <a:rPr lang="en-US" sz="2400" b="0">
                          <a:solidFill>
                            <a:schemeClr val="bg1"/>
                          </a:solidFill>
                          <a:cs typeface="Arial" panose="020B0604020202020204" pitchFamily="34" charset="0"/>
                        </a:rPr>
                        <a:t>Collaborative R&amp;D project </a:t>
                      </a:r>
                      <a:br>
                        <a:rPr lang="en-US" sz="2400" b="0">
                          <a:solidFill>
                            <a:schemeClr val="bg1"/>
                          </a:solidFill>
                          <a:cs typeface="Arial" panose="020B0604020202020204" pitchFamily="34" charset="0"/>
                        </a:rPr>
                      </a:br>
                      <a:r>
                        <a:rPr lang="en-US" sz="2400" b="0">
                          <a:solidFill>
                            <a:schemeClr val="bg1"/>
                          </a:solidFill>
                          <a:cs typeface="Arial" panose="020B0604020202020204" pitchFamily="34" charset="0"/>
                        </a:rPr>
                        <a:t>funded by members</a:t>
                      </a:r>
                      <a:endParaRPr lang="en-GB" sz="2400" b="1">
                        <a:solidFill>
                          <a:schemeClr val="bg1"/>
                        </a:solidFill>
                        <a:latin typeface="+mn-lt"/>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C2226"/>
                    </a:solidFill>
                  </a:tcPr>
                </a:tc>
                <a:extLst>
                  <a:ext uri="{0D108BD9-81ED-4DB2-BD59-A6C34878D82A}">
                    <a16:rowId xmlns:a16="http://schemas.microsoft.com/office/drawing/2014/main" val="1697290686"/>
                  </a:ext>
                </a:extLst>
              </a:tr>
              <a:tr h="1969257">
                <a:tc>
                  <a:txBody>
                    <a:bodyPr/>
                    <a:lstStyle/>
                    <a:p>
                      <a:pPr marL="0" marR="0" lvl="0" indent="0" algn="ctr" defTabSz="1149492" rtl="0" eaLnBrk="1" fontAlgn="auto" latinLnBrk="0" hangingPunct="1">
                        <a:lnSpc>
                          <a:spcPct val="100000"/>
                        </a:lnSpc>
                        <a:spcBef>
                          <a:spcPts val="0"/>
                        </a:spcBef>
                        <a:spcAft>
                          <a:spcPts val="0"/>
                        </a:spcAft>
                        <a:buClrTx/>
                        <a:buSzTx/>
                        <a:buFontTx/>
                        <a:buNone/>
                        <a:tabLst/>
                        <a:defRPr/>
                      </a:pPr>
                      <a:r>
                        <a:rPr lang="en-US" sz="2000">
                          <a:solidFill>
                            <a:schemeClr val="bg1"/>
                          </a:solidFill>
                          <a:cs typeface="Arial" panose="020B0604020202020204" pitchFamily="34" charset="0"/>
                        </a:rPr>
                        <a:t>Collaborative R&amp;D project </a:t>
                      </a:r>
                      <a:br>
                        <a:rPr lang="en-US" sz="2000">
                          <a:solidFill>
                            <a:schemeClr val="bg1"/>
                          </a:solidFill>
                          <a:cs typeface="Arial" panose="020B0604020202020204" pitchFamily="34" charset="0"/>
                        </a:rPr>
                      </a:br>
                      <a:r>
                        <a:rPr lang="en-US" sz="2000">
                          <a:solidFill>
                            <a:schemeClr val="bg1"/>
                          </a:solidFill>
                          <a:cs typeface="Arial" panose="020B0604020202020204" pitchFamily="34" charset="0"/>
                        </a:rPr>
                        <a:t>funded by members</a:t>
                      </a:r>
                    </a:p>
                    <a:p>
                      <a:pPr algn="ctr"/>
                      <a:endParaRPr lang="en-GB" sz="2000">
                        <a:solidFill>
                          <a:schemeClr val="bg1"/>
                        </a:solidFill>
                        <a:latin typeface="+mn-lt"/>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0C2226"/>
                    </a:solidFill>
                  </a:tcPr>
                </a:tc>
                <a:tc>
                  <a:txBody>
                    <a:bodyPr/>
                    <a:lstStyle/>
                    <a:p>
                      <a:pPr marL="0" marR="0" lvl="0" indent="0" algn="ctr" defTabSz="1149492" rtl="0" eaLnBrk="1" fontAlgn="auto" latinLnBrk="0" hangingPunct="1">
                        <a:lnSpc>
                          <a:spcPct val="100000"/>
                        </a:lnSpc>
                        <a:spcBef>
                          <a:spcPts val="0"/>
                        </a:spcBef>
                        <a:spcAft>
                          <a:spcPts val="0"/>
                        </a:spcAft>
                        <a:buClrTx/>
                        <a:buSzTx/>
                        <a:buFontTx/>
                        <a:buNone/>
                        <a:tabLst/>
                        <a:defRPr/>
                      </a:pPr>
                      <a:r>
                        <a:rPr lang="en-US" sz="2000">
                          <a:solidFill>
                            <a:schemeClr val="bg1"/>
                          </a:solidFill>
                          <a:cs typeface="Arial" panose="020B0604020202020204" pitchFamily="34" charset="0"/>
                        </a:rPr>
                        <a:t>Involvement in </a:t>
                      </a:r>
                      <a:r>
                        <a:rPr lang="en-US" sz="2000" b="1">
                          <a:solidFill>
                            <a:schemeClr val="bg1"/>
                          </a:solidFill>
                          <a:cs typeface="Arial" panose="020B0604020202020204" pitchFamily="34" charset="0"/>
                        </a:rPr>
                        <a:t>2000+ </a:t>
                      </a:r>
                      <a:br>
                        <a:rPr lang="en-US" sz="2000" b="1">
                          <a:solidFill>
                            <a:schemeClr val="bg1"/>
                          </a:solidFill>
                          <a:cs typeface="Arial" panose="020B0604020202020204" pitchFamily="34" charset="0"/>
                        </a:rPr>
                      </a:br>
                      <a:r>
                        <a:rPr lang="en-US" sz="2000">
                          <a:solidFill>
                            <a:schemeClr val="bg1"/>
                          </a:solidFill>
                          <a:cs typeface="Arial" panose="020B0604020202020204" pitchFamily="34" charset="0"/>
                        </a:rPr>
                        <a:t>CR&amp;D projects</a:t>
                      </a:r>
                    </a:p>
                    <a:p>
                      <a:pPr algn="ctr"/>
                      <a:endParaRPr lang="en-GB" sz="2000">
                        <a:solidFill>
                          <a:schemeClr val="bg1"/>
                        </a:solidFill>
                        <a:latin typeface="+mn-lt"/>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23338"/>
                    </a:solidFill>
                  </a:tcPr>
                </a:tc>
                <a:tc>
                  <a:txBody>
                    <a:bodyPr/>
                    <a:lstStyle/>
                    <a:p>
                      <a:pPr marL="0" marR="0" lvl="0" indent="0" algn="ctr" defTabSz="1149492" rtl="0" eaLnBrk="1" fontAlgn="auto" latinLnBrk="0" hangingPunct="1">
                        <a:lnSpc>
                          <a:spcPct val="100000"/>
                        </a:lnSpc>
                        <a:spcBef>
                          <a:spcPts val="0"/>
                        </a:spcBef>
                        <a:spcAft>
                          <a:spcPts val="0"/>
                        </a:spcAft>
                        <a:buClrTx/>
                        <a:buSzTx/>
                        <a:buFontTx/>
                        <a:buNone/>
                        <a:tabLst/>
                        <a:defRPr/>
                      </a:pPr>
                      <a:r>
                        <a:rPr lang="en-US" sz="2000" b="1">
                          <a:solidFill>
                            <a:schemeClr val="bg1"/>
                          </a:solidFill>
                          <a:cs typeface="Arial" panose="020B0604020202020204" pitchFamily="34" charset="0"/>
                        </a:rPr>
                        <a:t>£9.7m+ </a:t>
                      </a:r>
                      <a:r>
                        <a:rPr lang="en-US" sz="2000">
                          <a:solidFill>
                            <a:schemeClr val="bg1"/>
                          </a:solidFill>
                          <a:cs typeface="Arial" panose="020B0604020202020204" pitchFamily="34" charset="0"/>
                        </a:rPr>
                        <a:t>total core research </a:t>
                      </a:r>
                      <a:br>
                        <a:rPr lang="en-US" sz="2000">
                          <a:solidFill>
                            <a:schemeClr val="bg1"/>
                          </a:solidFill>
                          <a:cs typeface="Arial" panose="020B0604020202020204" pitchFamily="34" charset="0"/>
                        </a:rPr>
                      </a:br>
                      <a:r>
                        <a:rPr lang="en-US" sz="2000">
                          <a:solidFill>
                            <a:schemeClr val="bg1"/>
                          </a:solidFill>
                          <a:cs typeface="Arial" panose="020B0604020202020204" pitchFamily="34" charset="0"/>
                        </a:rPr>
                        <a:t>project value</a:t>
                      </a:r>
                    </a:p>
                    <a:p>
                      <a:pPr algn="ctr"/>
                      <a:endParaRPr lang="en-GB" sz="2000">
                        <a:solidFill>
                          <a:schemeClr val="bg1"/>
                        </a:solidFill>
                        <a:latin typeface="+mn-lt"/>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0C2226"/>
                    </a:solidFill>
                  </a:tcPr>
                </a:tc>
                <a:extLst>
                  <a:ext uri="{0D108BD9-81ED-4DB2-BD59-A6C34878D82A}">
                    <a16:rowId xmlns:a16="http://schemas.microsoft.com/office/drawing/2014/main" val="4265809891"/>
                  </a:ext>
                </a:extLst>
              </a:tr>
              <a:tr h="1969257">
                <a:tc>
                  <a:txBody>
                    <a:bodyPr/>
                    <a:lstStyle/>
                    <a:p>
                      <a:pPr marL="0" marR="0" lvl="0" indent="0" algn="ctr" defTabSz="1149492" rtl="0" eaLnBrk="1" fontAlgn="auto" latinLnBrk="0" hangingPunct="1">
                        <a:lnSpc>
                          <a:spcPct val="100000"/>
                        </a:lnSpc>
                        <a:spcBef>
                          <a:spcPts val="0"/>
                        </a:spcBef>
                        <a:spcAft>
                          <a:spcPts val="0"/>
                        </a:spcAft>
                        <a:buClrTx/>
                        <a:buSzTx/>
                        <a:buFontTx/>
                        <a:buNone/>
                        <a:tabLst/>
                        <a:defRPr/>
                      </a:pPr>
                      <a:r>
                        <a:rPr lang="en-US" sz="2000">
                          <a:solidFill>
                            <a:schemeClr val="bg1"/>
                          </a:solidFill>
                          <a:cs typeface="Arial" panose="020B0604020202020204" pitchFamily="34" charset="0"/>
                        </a:rPr>
                        <a:t>Company owns </a:t>
                      </a:r>
                      <a:r>
                        <a:rPr lang="en-US" sz="2000" b="1">
                          <a:solidFill>
                            <a:schemeClr val="bg1"/>
                          </a:solidFill>
                          <a:cs typeface="Arial" panose="020B0604020202020204" pitchFamily="34" charset="0"/>
                        </a:rPr>
                        <a:t>all IP </a:t>
                      </a:r>
                      <a:r>
                        <a:rPr lang="en-US" sz="2000">
                          <a:solidFill>
                            <a:schemeClr val="bg1"/>
                          </a:solidFill>
                          <a:cs typeface="Arial" panose="020B0604020202020204" pitchFamily="34" charset="0"/>
                        </a:rPr>
                        <a:t>generated</a:t>
                      </a:r>
                    </a:p>
                    <a:p>
                      <a:pPr algn="just"/>
                      <a:endParaRPr lang="en-GB" sz="2000">
                        <a:solidFill>
                          <a:schemeClr val="bg1"/>
                        </a:solidFill>
                        <a:latin typeface="+mn-lt"/>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C2226"/>
                    </a:solidFill>
                  </a:tcPr>
                </a:tc>
                <a:tc>
                  <a:txBody>
                    <a:bodyPr/>
                    <a:lstStyle/>
                    <a:p>
                      <a:pPr marL="0" marR="0" lvl="0" indent="0" algn="ctr" defTabSz="1149492" rtl="0" eaLnBrk="1" fontAlgn="auto" latinLnBrk="0" hangingPunct="1">
                        <a:lnSpc>
                          <a:spcPct val="100000"/>
                        </a:lnSpc>
                        <a:spcBef>
                          <a:spcPts val="0"/>
                        </a:spcBef>
                        <a:spcAft>
                          <a:spcPts val="0"/>
                        </a:spcAft>
                        <a:buClrTx/>
                        <a:buSzTx/>
                        <a:buFontTx/>
                        <a:buNone/>
                        <a:tabLst/>
                        <a:defRPr/>
                      </a:pPr>
                      <a:r>
                        <a:rPr lang="en-US" sz="2000" b="1">
                          <a:solidFill>
                            <a:schemeClr val="bg1"/>
                          </a:solidFill>
                          <a:cs typeface="Arial" panose="020B0604020202020204" pitchFamily="34" charset="0"/>
                        </a:rPr>
                        <a:t>£9.7m+ </a:t>
                      </a:r>
                      <a:r>
                        <a:rPr lang="en-US" sz="2000">
                          <a:solidFill>
                            <a:schemeClr val="bg1"/>
                          </a:solidFill>
                          <a:cs typeface="Arial" panose="020B0604020202020204" pitchFamily="34" charset="0"/>
                        </a:rPr>
                        <a:t>total core research </a:t>
                      </a:r>
                      <a:br>
                        <a:rPr lang="en-US" sz="2000">
                          <a:solidFill>
                            <a:schemeClr val="bg1"/>
                          </a:solidFill>
                          <a:cs typeface="Arial" panose="020B0604020202020204" pitchFamily="34" charset="0"/>
                        </a:rPr>
                      </a:br>
                      <a:r>
                        <a:rPr lang="en-US" sz="2000">
                          <a:solidFill>
                            <a:schemeClr val="bg1"/>
                          </a:solidFill>
                          <a:cs typeface="Arial" panose="020B0604020202020204" pitchFamily="34" charset="0"/>
                        </a:rPr>
                        <a:t>project value</a:t>
                      </a:r>
                    </a:p>
                    <a:p>
                      <a:pPr algn="ctr"/>
                      <a:endParaRPr lang="en-GB" sz="2000">
                        <a:solidFill>
                          <a:schemeClr val="bg1"/>
                        </a:solidFill>
                        <a:latin typeface="+mn-lt"/>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23338"/>
                    </a:solidFill>
                  </a:tcPr>
                </a:tc>
                <a:tc>
                  <a:txBody>
                    <a:bodyPr/>
                    <a:lstStyle/>
                    <a:p>
                      <a:pPr marL="0" marR="0" lvl="0" indent="0" algn="ctr" defTabSz="1149492" rtl="0" eaLnBrk="1" fontAlgn="auto" latinLnBrk="0" hangingPunct="1">
                        <a:lnSpc>
                          <a:spcPct val="100000"/>
                        </a:lnSpc>
                        <a:spcBef>
                          <a:spcPts val="0"/>
                        </a:spcBef>
                        <a:spcAft>
                          <a:spcPts val="0"/>
                        </a:spcAft>
                        <a:buClrTx/>
                        <a:buSzTx/>
                        <a:buFontTx/>
                        <a:buNone/>
                        <a:tabLst/>
                        <a:defRPr/>
                      </a:pPr>
                      <a:r>
                        <a:rPr lang="en-US" sz="2000" b="1">
                          <a:solidFill>
                            <a:schemeClr val="bg1"/>
                          </a:solidFill>
                          <a:cs typeface="Arial" panose="020B0604020202020204" pitchFamily="34" charset="0"/>
                        </a:rPr>
                        <a:t>£9.7m+ </a:t>
                      </a:r>
                      <a:r>
                        <a:rPr lang="en-US" sz="2000">
                          <a:solidFill>
                            <a:schemeClr val="bg1"/>
                          </a:solidFill>
                          <a:cs typeface="Arial" panose="020B0604020202020204" pitchFamily="34" charset="0"/>
                        </a:rPr>
                        <a:t>total core research </a:t>
                      </a:r>
                      <a:br>
                        <a:rPr lang="en-US" sz="2000">
                          <a:solidFill>
                            <a:schemeClr val="bg1"/>
                          </a:solidFill>
                          <a:cs typeface="Arial" panose="020B0604020202020204" pitchFamily="34" charset="0"/>
                        </a:rPr>
                      </a:br>
                      <a:r>
                        <a:rPr lang="en-US" sz="2000">
                          <a:solidFill>
                            <a:schemeClr val="bg1"/>
                          </a:solidFill>
                          <a:cs typeface="Arial" panose="020B0604020202020204" pitchFamily="34" charset="0"/>
                        </a:rPr>
                        <a:t>project value</a:t>
                      </a:r>
                    </a:p>
                    <a:p>
                      <a:pPr algn="ctr"/>
                      <a:endParaRPr lang="en-GB" sz="2000">
                        <a:solidFill>
                          <a:schemeClr val="bg1"/>
                        </a:solidFill>
                        <a:latin typeface="+mn-lt"/>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C2226"/>
                    </a:solidFill>
                  </a:tcPr>
                </a:tc>
                <a:extLst>
                  <a:ext uri="{0D108BD9-81ED-4DB2-BD59-A6C34878D82A}">
                    <a16:rowId xmlns:a16="http://schemas.microsoft.com/office/drawing/2014/main" val="3977820046"/>
                  </a:ext>
                </a:extLst>
              </a:tr>
            </a:tbl>
          </a:graphicData>
        </a:graphic>
      </p:graphicFrame>
    </p:spTree>
    <p:extLst>
      <p:ext uri="{BB962C8B-B14F-4D97-AF65-F5344CB8AC3E}">
        <p14:creationId xmlns:p14="http://schemas.microsoft.com/office/powerpoint/2010/main" val="3932083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B1317EE-CB31-4B16-3E16-0C6F8DF8463F}"/>
              </a:ext>
            </a:extLst>
          </p:cNvPr>
          <p:cNvSpPr>
            <a:spLocks noGrp="1"/>
          </p:cNvSpPr>
          <p:nvPr>
            <p:ph type="body" sz="quarter" idx="12"/>
          </p:nvPr>
        </p:nvSpPr>
        <p:spPr>
          <a:xfrm>
            <a:off x="5465906" y="4985866"/>
            <a:ext cx="8075325" cy="1512168"/>
          </a:xfrm>
        </p:spPr>
        <p:txBody>
          <a:bodyPr>
            <a:normAutofit fontScale="70000" lnSpcReduction="20000"/>
          </a:bodyPr>
          <a:lstStyle/>
          <a:p>
            <a:pPr>
              <a:lnSpc>
                <a:spcPct val="120000"/>
              </a:lnSpc>
            </a:pPr>
            <a:r>
              <a:rPr lang="en-GB" sz="6600">
                <a:latin typeface="+mn-lt"/>
              </a:rPr>
              <a:t>Shipbuilding Manufacturing Capability Acquisition</a:t>
            </a:r>
          </a:p>
        </p:txBody>
      </p:sp>
    </p:spTree>
    <p:extLst>
      <p:ext uri="{BB962C8B-B14F-4D97-AF65-F5344CB8AC3E}">
        <p14:creationId xmlns:p14="http://schemas.microsoft.com/office/powerpoint/2010/main" val="3598571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2014737" y="593378"/>
            <a:ext cx="7535115" cy="504056"/>
          </a:xfrm>
        </p:spPr>
        <p:txBody>
          <a:bodyPr lIns="91440" tIns="45720" rIns="91440" bIns="45720" anchor="t">
            <a:normAutofit/>
          </a:bodyPr>
          <a:lstStyle/>
          <a:p>
            <a:r>
              <a:rPr lang="en-GB" sz="2000">
                <a:latin typeface="Segoe UI Light"/>
                <a:cs typeface="Segoe UI Light"/>
              </a:rPr>
              <a:t>Transforming Industry for a More Sustainable World</a:t>
            </a:r>
          </a:p>
        </p:txBody>
      </p:sp>
      <p:sp>
        <p:nvSpPr>
          <p:cNvPr id="12" name="TextBox 11">
            <a:extLst>
              <a:ext uri="{FF2B5EF4-FFF2-40B4-BE49-F238E27FC236}">
                <a16:creationId xmlns:a16="http://schemas.microsoft.com/office/drawing/2014/main" id="{72590069-1F41-4D1D-AD58-99F292590458}"/>
              </a:ext>
            </a:extLst>
          </p:cNvPr>
          <p:cNvSpPr txBox="1"/>
          <p:nvPr/>
        </p:nvSpPr>
        <p:spPr>
          <a:xfrm>
            <a:off x="2446785" y="3046995"/>
            <a:ext cx="972108" cy="1062727"/>
          </a:xfrm>
          <a:prstGeom prst="rect">
            <a:avLst/>
          </a:prstGeom>
          <a:noFill/>
        </p:spPr>
        <p:txBody>
          <a:bodyPr wrap="square" lIns="91440" tIns="45720" rIns="91440" bIns="45720" rtlCol="0" anchor="t">
            <a:spAutoFit/>
          </a:bodyPr>
          <a:lstStyle/>
          <a:p>
            <a:pPr>
              <a:lnSpc>
                <a:spcPct val="150000"/>
              </a:lnSpc>
            </a:pPr>
            <a:endParaRPr lang="en-GB" sz="4800">
              <a:latin typeface="Segoe UI Black" panose="020B0A02040204020203" pitchFamily="34" charset="0"/>
              <a:ea typeface="Segoe UI Black" panose="020B0A02040204020203" pitchFamily="34" charset="0"/>
              <a:cs typeface="Segoe UI Semibold"/>
            </a:endParaRPr>
          </a:p>
        </p:txBody>
      </p:sp>
      <p:sp>
        <p:nvSpPr>
          <p:cNvPr id="14" name="TextBox 13">
            <a:extLst>
              <a:ext uri="{FF2B5EF4-FFF2-40B4-BE49-F238E27FC236}">
                <a16:creationId xmlns:a16="http://schemas.microsoft.com/office/drawing/2014/main" id="{58128B7C-7953-D92E-58D0-A42F1EEAA5F3}"/>
              </a:ext>
            </a:extLst>
          </p:cNvPr>
          <p:cNvSpPr txBox="1"/>
          <p:nvPr/>
        </p:nvSpPr>
        <p:spPr>
          <a:xfrm>
            <a:off x="2014737" y="3127601"/>
            <a:ext cx="15458445" cy="7355860"/>
          </a:xfrm>
          <a:prstGeom prst="rect">
            <a:avLst/>
          </a:prstGeom>
          <a:noFill/>
        </p:spPr>
        <p:txBody>
          <a:bodyPr wrap="square" lIns="91440" tIns="45720" rIns="91440" bIns="45720" rtlCol="0" anchor="t">
            <a:spAutoFit/>
          </a:bodyPr>
          <a:lstStyle/>
          <a:p>
            <a:pPr marL="342900" indent="-342900">
              <a:buFont typeface="Arial"/>
              <a:buChar char="•"/>
            </a:pPr>
            <a:r>
              <a:rPr lang="en-GB" sz="3200">
                <a:latin typeface="Segoe UI Light"/>
                <a:cs typeface="Segoe UI Semibold"/>
              </a:rPr>
              <a:t>In the past 5 years the MTC has delivered in excess of 84 projects for either shipbuilding OEMs or the supply chain.</a:t>
            </a:r>
          </a:p>
          <a:p>
            <a:pPr marL="342900" indent="-342900">
              <a:buFont typeface="Arial"/>
              <a:buChar char="•"/>
            </a:pPr>
            <a:endParaRPr lang="en-GB" sz="3200">
              <a:latin typeface="Segoe UI Light"/>
              <a:cs typeface="Segoe UI Semibold"/>
            </a:endParaRPr>
          </a:p>
          <a:p>
            <a:pPr marL="342900" indent="-342900">
              <a:buFont typeface="Arial"/>
              <a:buChar char="•"/>
            </a:pPr>
            <a:r>
              <a:rPr lang="en-GB" sz="3200">
                <a:latin typeface="Segoe UI Light"/>
                <a:cs typeface="Segoe UI Semibold"/>
              </a:rPr>
              <a:t>The core focus has been to meet the challenges of:</a:t>
            </a:r>
          </a:p>
          <a:p>
            <a:endParaRPr lang="en-GB" sz="3200">
              <a:latin typeface="Segoe UI Light"/>
              <a:cs typeface="Segoe UI Semibold"/>
            </a:endParaRPr>
          </a:p>
          <a:p>
            <a:pPr marL="1714500" lvl="3" indent="-342900">
              <a:buFont typeface="Arial"/>
              <a:buChar char="•"/>
            </a:pPr>
            <a:r>
              <a:rPr lang="en-GB" sz="3200">
                <a:latin typeface="Segoe UI Light"/>
                <a:cs typeface="Segoe UI Semibold"/>
              </a:rPr>
              <a:t>Improving safety</a:t>
            </a:r>
          </a:p>
          <a:p>
            <a:pPr marL="1714500" lvl="3" indent="-342900">
              <a:buFont typeface="Arial"/>
              <a:buChar char="•"/>
            </a:pPr>
            <a:r>
              <a:rPr lang="en-GB" sz="3200">
                <a:latin typeface="Segoe UI Light"/>
                <a:cs typeface="Segoe UI Semibold"/>
              </a:rPr>
              <a:t>Increasing productivity</a:t>
            </a:r>
          </a:p>
          <a:p>
            <a:pPr marL="1714500" lvl="3" indent="-342900">
              <a:buFont typeface="Arial"/>
              <a:buChar char="•"/>
            </a:pPr>
            <a:r>
              <a:rPr lang="en-GB" sz="3200">
                <a:latin typeface="Segoe UI Light"/>
                <a:cs typeface="Segoe UI Semibold"/>
              </a:rPr>
              <a:t>Improving quality</a:t>
            </a:r>
          </a:p>
          <a:p>
            <a:pPr marL="1714500" lvl="3" indent="-342900">
              <a:buFont typeface="Arial"/>
              <a:buChar char="•"/>
            </a:pPr>
            <a:r>
              <a:rPr lang="en-GB" sz="3200">
                <a:latin typeface="Segoe UI Light"/>
                <a:cs typeface="Segoe UI Semibold"/>
              </a:rPr>
              <a:t>Skill shortages</a:t>
            </a:r>
          </a:p>
          <a:p>
            <a:pPr marL="1714500" lvl="3" indent="-342900">
              <a:buFont typeface="Arial"/>
              <a:buChar char="•"/>
            </a:pPr>
            <a:r>
              <a:rPr lang="en-GB" sz="3200">
                <a:latin typeface="Segoe UI Light"/>
                <a:cs typeface="Segoe UI Semibold"/>
              </a:rPr>
              <a:t>Sustainability</a:t>
            </a:r>
          </a:p>
          <a:p>
            <a:pPr marL="1714500" lvl="3" indent="-342900">
              <a:buFont typeface="Arial"/>
              <a:buChar char="•"/>
            </a:pPr>
            <a:endParaRPr lang="en-GB" sz="3200">
              <a:latin typeface="Segoe UI Light"/>
              <a:cs typeface="Segoe UI Semibold"/>
            </a:endParaRPr>
          </a:p>
          <a:p>
            <a:pPr marL="1714500" lvl="3" indent="-342900">
              <a:buFont typeface="Arial"/>
              <a:buChar char="•"/>
            </a:pPr>
            <a:endParaRPr lang="en-GB" sz="3200">
              <a:latin typeface="Segoe UI Light"/>
              <a:cs typeface="Segoe UI Semibold"/>
            </a:endParaRPr>
          </a:p>
          <a:p>
            <a:pPr marL="1257300" lvl="2" indent="-342900">
              <a:buFont typeface="Arial"/>
              <a:buChar char="•"/>
            </a:pPr>
            <a:endParaRPr lang="en-GB" sz="3200">
              <a:latin typeface="Segoe UI Light"/>
              <a:cs typeface="Segoe UI Semibold"/>
            </a:endParaRPr>
          </a:p>
          <a:p>
            <a:endParaRPr lang="en-GB" sz="3200">
              <a:latin typeface="Segoe UI Light"/>
              <a:cs typeface="Segoe UI Semibold"/>
            </a:endParaRPr>
          </a:p>
          <a:p>
            <a:pPr marL="342900" indent="-342900" algn="ctr">
              <a:buFont typeface="Arial"/>
              <a:buChar char="•"/>
            </a:pPr>
            <a:endParaRPr lang="en-GB" sz="2400">
              <a:latin typeface="Segoe UI Semibold"/>
              <a:cs typeface="Segoe UI Semibold"/>
            </a:endParaRPr>
          </a:p>
        </p:txBody>
      </p:sp>
      <p:sp>
        <p:nvSpPr>
          <p:cNvPr id="2" name="Flowchart: Terminator 3">
            <a:extLst>
              <a:ext uri="{FF2B5EF4-FFF2-40B4-BE49-F238E27FC236}">
                <a16:creationId xmlns:a16="http://schemas.microsoft.com/office/drawing/2014/main" id="{3EFA313C-CA22-A100-F2D7-58AFA9CA3D9F}"/>
              </a:ext>
            </a:extLst>
          </p:cNvPr>
          <p:cNvSpPr/>
          <p:nvPr/>
        </p:nvSpPr>
        <p:spPr>
          <a:xfrm>
            <a:off x="-1140629" y="1441940"/>
            <a:ext cx="6707717" cy="1183195"/>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53"/>
              <a:gd name="connsiteY0" fmla="*/ 0 h 21600"/>
              <a:gd name="connsiteX1" fmla="*/ 19467 w 21653"/>
              <a:gd name="connsiteY1" fmla="*/ 0 h 21600"/>
              <a:gd name="connsiteX2" fmla="*/ 21600 w 21653"/>
              <a:gd name="connsiteY2" fmla="*/ 10800 h 21600"/>
              <a:gd name="connsiteX3" fmla="*/ 18125 w 21653"/>
              <a:gd name="connsiteY3" fmla="*/ 21600 h 21600"/>
              <a:gd name="connsiteX4" fmla="*/ 3475 w 21653"/>
              <a:gd name="connsiteY4" fmla="*/ 21600 h 21600"/>
              <a:gd name="connsiteX5" fmla="*/ 0 w 21653"/>
              <a:gd name="connsiteY5" fmla="*/ 10800 h 21600"/>
              <a:gd name="connsiteX6" fmla="*/ 3475 w 21653"/>
              <a:gd name="connsiteY6" fmla="*/ 0 h 21600"/>
              <a:gd name="connsiteX0" fmla="*/ 3475 w 21600"/>
              <a:gd name="connsiteY0" fmla="*/ 0 h 22031"/>
              <a:gd name="connsiteX1" fmla="*/ 19467 w 21600"/>
              <a:gd name="connsiteY1" fmla="*/ 0 h 22031"/>
              <a:gd name="connsiteX2" fmla="*/ 21600 w 21600"/>
              <a:gd name="connsiteY2" fmla="*/ 10800 h 22031"/>
              <a:gd name="connsiteX3" fmla="*/ 19467 w 21600"/>
              <a:gd name="connsiteY3" fmla="*/ 22031 h 22031"/>
              <a:gd name="connsiteX4" fmla="*/ 3475 w 21600"/>
              <a:gd name="connsiteY4" fmla="*/ 21600 h 22031"/>
              <a:gd name="connsiteX5" fmla="*/ 0 w 21600"/>
              <a:gd name="connsiteY5" fmla="*/ 10800 h 22031"/>
              <a:gd name="connsiteX6" fmla="*/ 3475 w 21600"/>
              <a:gd name="connsiteY6" fmla="*/ 0 h 2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2031">
                <a:moveTo>
                  <a:pt x="3475" y="0"/>
                </a:moveTo>
                <a:lnTo>
                  <a:pt x="19467" y="0"/>
                </a:lnTo>
                <a:cubicBezTo>
                  <a:pt x="21386" y="0"/>
                  <a:pt x="21600" y="7128"/>
                  <a:pt x="21600" y="10800"/>
                </a:cubicBezTo>
                <a:cubicBezTo>
                  <a:pt x="21600" y="14472"/>
                  <a:pt x="21386" y="22031"/>
                  <a:pt x="19467" y="22031"/>
                </a:cubicBezTo>
                <a:lnTo>
                  <a:pt x="3475" y="21600"/>
                </a:lnTo>
                <a:cubicBezTo>
                  <a:pt x="1556" y="21600"/>
                  <a:pt x="0" y="16765"/>
                  <a:pt x="0" y="10800"/>
                </a:cubicBezTo>
                <a:cubicBezTo>
                  <a:pt x="0" y="4835"/>
                  <a:pt x="1556" y="0"/>
                  <a:pt x="3475" y="0"/>
                </a:cubicBezTo>
                <a:close/>
              </a:path>
            </a:pathLst>
          </a:custGeom>
          <a:solidFill>
            <a:srgbClr val="318390"/>
          </a:solidFill>
          <a:ln>
            <a:solidFill>
              <a:srgbClr val="3183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ctr"/>
            <a:endParaRPr lang="en-GB" sz="2800" b="1">
              <a:cs typeface="Segoe UI Light"/>
            </a:endParaRPr>
          </a:p>
        </p:txBody>
      </p:sp>
      <p:sp>
        <p:nvSpPr>
          <p:cNvPr id="3" name="TextBox 2">
            <a:extLst>
              <a:ext uri="{FF2B5EF4-FFF2-40B4-BE49-F238E27FC236}">
                <a16:creationId xmlns:a16="http://schemas.microsoft.com/office/drawing/2014/main" id="{6D60F590-FA25-1119-67FD-BAA25ED5B54C}"/>
              </a:ext>
            </a:extLst>
          </p:cNvPr>
          <p:cNvSpPr txBox="1"/>
          <p:nvPr/>
        </p:nvSpPr>
        <p:spPr>
          <a:xfrm>
            <a:off x="0" y="1741150"/>
            <a:ext cx="522433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a:solidFill>
                  <a:schemeClr val="bg1"/>
                </a:solidFill>
                <a:cs typeface="Segoe UI Light"/>
              </a:rPr>
              <a:t>Supporting Shipbuilding</a:t>
            </a:r>
            <a:endParaRPr lang="en-US" sz="3200">
              <a:solidFill>
                <a:schemeClr val="bg1"/>
              </a:solidFill>
              <a:cs typeface="Segoe UI Light"/>
            </a:endParaRPr>
          </a:p>
        </p:txBody>
      </p:sp>
    </p:spTree>
    <p:extLst>
      <p:ext uri="{BB962C8B-B14F-4D97-AF65-F5344CB8AC3E}">
        <p14:creationId xmlns:p14="http://schemas.microsoft.com/office/powerpoint/2010/main" val="20641292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2014737" y="593378"/>
            <a:ext cx="7535115" cy="504056"/>
          </a:xfrm>
        </p:spPr>
        <p:txBody>
          <a:bodyPr lIns="91440" tIns="45720" rIns="91440" bIns="45720" anchor="t">
            <a:normAutofit/>
          </a:bodyPr>
          <a:lstStyle/>
          <a:p>
            <a:r>
              <a:rPr lang="en-GB" sz="2000">
                <a:latin typeface="Segoe UI Light"/>
                <a:cs typeface="Segoe UI Light"/>
              </a:rPr>
              <a:t>Transforming Industry for a More Sustainable World</a:t>
            </a:r>
          </a:p>
        </p:txBody>
      </p:sp>
      <p:sp>
        <p:nvSpPr>
          <p:cNvPr id="12" name="TextBox 11">
            <a:extLst>
              <a:ext uri="{FF2B5EF4-FFF2-40B4-BE49-F238E27FC236}">
                <a16:creationId xmlns:a16="http://schemas.microsoft.com/office/drawing/2014/main" id="{72590069-1F41-4D1D-AD58-99F292590458}"/>
              </a:ext>
            </a:extLst>
          </p:cNvPr>
          <p:cNvSpPr txBox="1"/>
          <p:nvPr/>
        </p:nvSpPr>
        <p:spPr>
          <a:xfrm>
            <a:off x="2446785" y="3046995"/>
            <a:ext cx="972108" cy="1062727"/>
          </a:xfrm>
          <a:prstGeom prst="rect">
            <a:avLst/>
          </a:prstGeom>
          <a:noFill/>
        </p:spPr>
        <p:txBody>
          <a:bodyPr wrap="square" lIns="91440" tIns="45720" rIns="91440" bIns="45720" rtlCol="0" anchor="t">
            <a:spAutoFit/>
          </a:bodyPr>
          <a:lstStyle/>
          <a:p>
            <a:pPr>
              <a:lnSpc>
                <a:spcPct val="150000"/>
              </a:lnSpc>
            </a:pPr>
            <a:endParaRPr lang="en-GB" sz="4800">
              <a:latin typeface="Segoe UI Black" panose="020B0A02040204020203" pitchFamily="34" charset="0"/>
              <a:ea typeface="Segoe UI Black" panose="020B0A02040204020203" pitchFamily="34" charset="0"/>
              <a:cs typeface="Segoe UI Semibold"/>
            </a:endParaRPr>
          </a:p>
        </p:txBody>
      </p:sp>
      <p:sp>
        <p:nvSpPr>
          <p:cNvPr id="14" name="TextBox 13">
            <a:extLst>
              <a:ext uri="{FF2B5EF4-FFF2-40B4-BE49-F238E27FC236}">
                <a16:creationId xmlns:a16="http://schemas.microsoft.com/office/drawing/2014/main" id="{58128B7C-7953-D92E-58D0-A42F1EEAA5F3}"/>
              </a:ext>
            </a:extLst>
          </p:cNvPr>
          <p:cNvSpPr txBox="1"/>
          <p:nvPr/>
        </p:nvSpPr>
        <p:spPr>
          <a:xfrm>
            <a:off x="1150641" y="3127601"/>
            <a:ext cx="9505056" cy="8833187"/>
          </a:xfrm>
          <a:prstGeom prst="rect">
            <a:avLst/>
          </a:prstGeom>
          <a:noFill/>
        </p:spPr>
        <p:txBody>
          <a:bodyPr wrap="square" lIns="91440" tIns="45720" rIns="91440" bIns="45720" rtlCol="0" anchor="t">
            <a:spAutoFit/>
          </a:bodyPr>
          <a:lstStyle/>
          <a:p>
            <a:r>
              <a:rPr lang="en-GB" sz="3200">
                <a:latin typeface="Segoe UI Light"/>
                <a:cs typeface="Segoe UI Semibold"/>
              </a:rPr>
              <a:t>Initial Engagement usually takes the form of the MTC Discovery Process. </a:t>
            </a:r>
          </a:p>
          <a:p>
            <a:endParaRPr lang="en-GB" sz="3200">
              <a:latin typeface="Segoe UI Light"/>
              <a:cs typeface="Segoe UI Semibold"/>
            </a:endParaRPr>
          </a:p>
          <a:p>
            <a:r>
              <a:rPr lang="en-GB" sz="3200" b="1">
                <a:latin typeface="Segoe UI Light"/>
                <a:cs typeface="Segoe UI Semibold"/>
              </a:rPr>
              <a:t>Method:</a:t>
            </a:r>
          </a:p>
          <a:p>
            <a:r>
              <a:rPr lang="en-GB" sz="3200">
                <a:latin typeface="Segoe UI Light"/>
                <a:cs typeface="Segoe UI Semibold"/>
              </a:rPr>
              <a:t>Impartial, multi-skilled teams embed themselves into the workforce to fully understand the problems.</a:t>
            </a:r>
          </a:p>
          <a:p>
            <a:endParaRPr lang="en-GB" sz="3200">
              <a:latin typeface="Segoe UI Light"/>
              <a:cs typeface="Segoe UI Semibold"/>
            </a:endParaRPr>
          </a:p>
          <a:p>
            <a:r>
              <a:rPr lang="en-GB" sz="3200" b="1">
                <a:latin typeface="Segoe UI Light" panose="020B0502040204020203" pitchFamily="34" charset="0"/>
                <a:cs typeface="Segoe UI Light" panose="020B0502040204020203" pitchFamily="34" charset="0"/>
              </a:rPr>
              <a:t>Outputs:</a:t>
            </a:r>
          </a:p>
          <a:p>
            <a:pPr marL="457200" indent="-457200">
              <a:buFont typeface="Arial" panose="020B0604020202020204" pitchFamily="34" charset="0"/>
              <a:buChar char="•"/>
            </a:pPr>
            <a:r>
              <a:rPr lang="en-GB" sz="3200">
                <a:latin typeface="Segoe UI Light" panose="020B0502040204020203" pitchFamily="34" charset="0"/>
                <a:cs typeface="Segoe UI Light" panose="020B0502040204020203" pitchFamily="34" charset="0"/>
              </a:rPr>
              <a:t>Recommended improvements to production methods, safety, planning and logistics and maintenance. </a:t>
            </a:r>
          </a:p>
          <a:p>
            <a:pPr marL="457200" indent="-457200">
              <a:buFont typeface="Arial" panose="020B0604020202020204" pitchFamily="34" charset="0"/>
              <a:buChar char="•"/>
            </a:pPr>
            <a:r>
              <a:rPr lang="en-GB" sz="3200">
                <a:latin typeface="Segoe UI Light" panose="020B0502040204020203" pitchFamily="34" charset="0"/>
                <a:cs typeface="Segoe UI Light" panose="020B0502040204020203" pitchFamily="34" charset="0"/>
              </a:rPr>
              <a:t>Identification technology solutions and best practice</a:t>
            </a:r>
          </a:p>
          <a:p>
            <a:pPr marL="457200" indent="-457200">
              <a:buFont typeface="Arial" panose="020B0604020202020204" pitchFamily="34" charset="0"/>
              <a:buChar char="•"/>
            </a:pPr>
            <a:r>
              <a:rPr lang="en-GB" sz="3200">
                <a:latin typeface="Segoe UI Light" panose="020B0502040204020203" pitchFamily="34" charset="0"/>
                <a:cs typeface="Segoe UI Light" panose="020B0502040204020203" pitchFamily="34" charset="0"/>
              </a:rPr>
              <a:t>Gives the client a prioritised roadmap for implementation considering cost, TRL/MRL, ease and effect. </a:t>
            </a:r>
            <a:endParaRPr lang="en-GB" sz="3200">
              <a:latin typeface="Segoe UI Light"/>
              <a:cs typeface="Segoe UI Semibold"/>
            </a:endParaRPr>
          </a:p>
          <a:p>
            <a:pPr marL="1257300" lvl="2" indent="-342900">
              <a:buFont typeface="Arial"/>
              <a:buChar char="•"/>
            </a:pPr>
            <a:endParaRPr lang="en-GB" sz="3200">
              <a:latin typeface="Segoe UI Light"/>
              <a:cs typeface="Segoe UI Semibold"/>
            </a:endParaRPr>
          </a:p>
          <a:p>
            <a:endParaRPr lang="en-GB" sz="3200">
              <a:latin typeface="Segoe UI Light"/>
              <a:cs typeface="Segoe UI Semibold"/>
            </a:endParaRPr>
          </a:p>
          <a:p>
            <a:pPr marL="342900" indent="-342900" algn="ctr">
              <a:buFont typeface="Arial"/>
              <a:buChar char="•"/>
            </a:pPr>
            <a:endParaRPr lang="en-GB" sz="2400">
              <a:latin typeface="Segoe UI Semibold"/>
              <a:cs typeface="Segoe UI Semibold"/>
            </a:endParaRPr>
          </a:p>
        </p:txBody>
      </p:sp>
      <p:sp>
        <p:nvSpPr>
          <p:cNvPr id="2" name="Flowchart: Terminator 3">
            <a:extLst>
              <a:ext uri="{FF2B5EF4-FFF2-40B4-BE49-F238E27FC236}">
                <a16:creationId xmlns:a16="http://schemas.microsoft.com/office/drawing/2014/main" id="{3EFA313C-CA22-A100-F2D7-58AFA9CA3D9F}"/>
              </a:ext>
            </a:extLst>
          </p:cNvPr>
          <p:cNvSpPr/>
          <p:nvPr/>
        </p:nvSpPr>
        <p:spPr>
          <a:xfrm>
            <a:off x="-1140629" y="1441940"/>
            <a:ext cx="6707717" cy="1183195"/>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53"/>
              <a:gd name="connsiteY0" fmla="*/ 0 h 21600"/>
              <a:gd name="connsiteX1" fmla="*/ 19467 w 21653"/>
              <a:gd name="connsiteY1" fmla="*/ 0 h 21600"/>
              <a:gd name="connsiteX2" fmla="*/ 21600 w 21653"/>
              <a:gd name="connsiteY2" fmla="*/ 10800 h 21600"/>
              <a:gd name="connsiteX3" fmla="*/ 18125 w 21653"/>
              <a:gd name="connsiteY3" fmla="*/ 21600 h 21600"/>
              <a:gd name="connsiteX4" fmla="*/ 3475 w 21653"/>
              <a:gd name="connsiteY4" fmla="*/ 21600 h 21600"/>
              <a:gd name="connsiteX5" fmla="*/ 0 w 21653"/>
              <a:gd name="connsiteY5" fmla="*/ 10800 h 21600"/>
              <a:gd name="connsiteX6" fmla="*/ 3475 w 21653"/>
              <a:gd name="connsiteY6" fmla="*/ 0 h 21600"/>
              <a:gd name="connsiteX0" fmla="*/ 3475 w 21600"/>
              <a:gd name="connsiteY0" fmla="*/ 0 h 22031"/>
              <a:gd name="connsiteX1" fmla="*/ 19467 w 21600"/>
              <a:gd name="connsiteY1" fmla="*/ 0 h 22031"/>
              <a:gd name="connsiteX2" fmla="*/ 21600 w 21600"/>
              <a:gd name="connsiteY2" fmla="*/ 10800 h 22031"/>
              <a:gd name="connsiteX3" fmla="*/ 19467 w 21600"/>
              <a:gd name="connsiteY3" fmla="*/ 22031 h 22031"/>
              <a:gd name="connsiteX4" fmla="*/ 3475 w 21600"/>
              <a:gd name="connsiteY4" fmla="*/ 21600 h 22031"/>
              <a:gd name="connsiteX5" fmla="*/ 0 w 21600"/>
              <a:gd name="connsiteY5" fmla="*/ 10800 h 22031"/>
              <a:gd name="connsiteX6" fmla="*/ 3475 w 21600"/>
              <a:gd name="connsiteY6" fmla="*/ 0 h 2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2031">
                <a:moveTo>
                  <a:pt x="3475" y="0"/>
                </a:moveTo>
                <a:lnTo>
                  <a:pt x="19467" y="0"/>
                </a:lnTo>
                <a:cubicBezTo>
                  <a:pt x="21386" y="0"/>
                  <a:pt x="21600" y="7128"/>
                  <a:pt x="21600" y="10800"/>
                </a:cubicBezTo>
                <a:cubicBezTo>
                  <a:pt x="21600" y="14472"/>
                  <a:pt x="21386" y="22031"/>
                  <a:pt x="19467" y="22031"/>
                </a:cubicBezTo>
                <a:lnTo>
                  <a:pt x="3475" y="21600"/>
                </a:lnTo>
                <a:cubicBezTo>
                  <a:pt x="1556" y="21600"/>
                  <a:pt x="0" y="16765"/>
                  <a:pt x="0" y="10800"/>
                </a:cubicBezTo>
                <a:cubicBezTo>
                  <a:pt x="0" y="4835"/>
                  <a:pt x="1556" y="0"/>
                  <a:pt x="3475" y="0"/>
                </a:cubicBezTo>
                <a:close/>
              </a:path>
            </a:pathLst>
          </a:custGeom>
          <a:solidFill>
            <a:srgbClr val="318390"/>
          </a:solidFill>
          <a:ln>
            <a:solidFill>
              <a:srgbClr val="3183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ctr"/>
            <a:endParaRPr lang="en-GB" sz="2800" b="1">
              <a:cs typeface="Segoe UI Light"/>
            </a:endParaRPr>
          </a:p>
        </p:txBody>
      </p:sp>
      <p:sp>
        <p:nvSpPr>
          <p:cNvPr id="3" name="TextBox 2">
            <a:extLst>
              <a:ext uri="{FF2B5EF4-FFF2-40B4-BE49-F238E27FC236}">
                <a16:creationId xmlns:a16="http://schemas.microsoft.com/office/drawing/2014/main" id="{6D60F590-FA25-1119-67FD-BAA25ED5B54C}"/>
              </a:ext>
            </a:extLst>
          </p:cNvPr>
          <p:cNvSpPr txBox="1"/>
          <p:nvPr/>
        </p:nvSpPr>
        <p:spPr>
          <a:xfrm>
            <a:off x="0" y="1741150"/>
            <a:ext cx="522433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a:solidFill>
                  <a:schemeClr val="bg1"/>
                </a:solidFill>
                <a:cs typeface="Segoe UI Light"/>
              </a:rPr>
              <a:t>MTC Discovery Process</a:t>
            </a:r>
            <a:endParaRPr lang="en-US" sz="3200">
              <a:solidFill>
                <a:schemeClr val="bg1"/>
              </a:solidFill>
              <a:cs typeface="Segoe UI Light"/>
            </a:endParaRPr>
          </a:p>
        </p:txBody>
      </p:sp>
      <p:pic>
        <p:nvPicPr>
          <p:cNvPr id="2050" name="Picture 2">
            <a:extLst>
              <a:ext uri="{FF2B5EF4-FFF2-40B4-BE49-F238E27FC236}">
                <a16:creationId xmlns:a16="http://schemas.microsoft.com/office/drawing/2014/main" id="{E4592A0C-53D2-1CFF-71FA-B4161B3116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3607" y="2147572"/>
            <a:ext cx="6858000" cy="39243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00EB5E18-84B7-E6BD-A3A6-CA95989608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31761" y="6282010"/>
            <a:ext cx="6858000" cy="3838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93455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2014737" y="593378"/>
            <a:ext cx="7535115" cy="504056"/>
          </a:xfrm>
        </p:spPr>
        <p:txBody>
          <a:bodyPr lIns="91440" tIns="45720" rIns="91440" bIns="45720" anchor="t">
            <a:normAutofit/>
          </a:bodyPr>
          <a:lstStyle/>
          <a:p>
            <a:r>
              <a:rPr lang="en-GB" sz="2000">
                <a:latin typeface="Segoe UI Light"/>
                <a:cs typeface="Segoe UI Light"/>
              </a:rPr>
              <a:t>Transforming Industry for a More Sustainable World</a:t>
            </a:r>
          </a:p>
        </p:txBody>
      </p:sp>
      <p:sp>
        <p:nvSpPr>
          <p:cNvPr id="2" name="Flowchart: Terminator 3">
            <a:extLst>
              <a:ext uri="{FF2B5EF4-FFF2-40B4-BE49-F238E27FC236}">
                <a16:creationId xmlns:a16="http://schemas.microsoft.com/office/drawing/2014/main" id="{3EFA313C-CA22-A100-F2D7-58AFA9CA3D9F}"/>
              </a:ext>
            </a:extLst>
          </p:cNvPr>
          <p:cNvSpPr/>
          <p:nvPr/>
        </p:nvSpPr>
        <p:spPr>
          <a:xfrm>
            <a:off x="-1140629" y="1441940"/>
            <a:ext cx="6707717" cy="1183195"/>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53"/>
              <a:gd name="connsiteY0" fmla="*/ 0 h 21600"/>
              <a:gd name="connsiteX1" fmla="*/ 19467 w 21653"/>
              <a:gd name="connsiteY1" fmla="*/ 0 h 21600"/>
              <a:gd name="connsiteX2" fmla="*/ 21600 w 21653"/>
              <a:gd name="connsiteY2" fmla="*/ 10800 h 21600"/>
              <a:gd name="connsiteX3" fmla="*/ 18125 w 21653"/>
              <a:gd name="connsiteY3" fmla="*/ 21600 h 21600"/>
              <a:gd name="connsiteX4" fmla="*/ 3475 w 21653"/>
              <a:gd name="connsiteY4" fmla="*/ 21600 h 21600"/>
              <a:gd name="connsiteX5" fmla="*/ 0 w 21653"/>
              <a:gd name="connsiteY5" fmla="*/ 10800 h 21600"/>
              <a:gd name="connsiteX6" fmla="*/ 3475 w 21653"/>
              <a:gd name="connsiteY6" fmla="*/ 0 h 21600"/>
              <a:gd name="connsiteX0" fmla="*/ 3475 w 21600"/>
              <a:gd name="connsiteY0" fmla="*/ 0 h 22031"/>
              <a:gd name="connsiteX1" fmla="*/ 19467 w 21600"/>
              <a:gd name="connsiteY1" fmla="*/ 0 h 22031"/>
              <a:gd name="connsiteX2" fmla="*/ 21600 w 21600"/>
              <a:gd name="connsiteY2" fmla="*/ 10800 h 22031"/>
              <a:gd name="connsiteX3" fmla="*/ 19467 w 21600"/>
              <a:gd name="connsiteY3" fmla="*/ 22031 h 22031"/>
              <a:gd name="connsiteX4" fmla="*/ 3475 w 21600"/>
              <a:gd name="connsiteY4" fmla="*/ 21600 h 22031"/>
              <a:gd name="connsiteX5" fmla="*/ 0 w 21600"/>
              <a:gd name="connsiteY5" fmla="*/ 10800 h 22031"/>
              <a:gd name="connsiteX6" fmla="*/ 3475 w 21600"/>
              <a:gd name="connsiteY6" fmla="*/ 0 h 2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2031">
                <a:moveTo>
                  <a:pt x="3475" y="0"/>
                </a:moveTo>
                <a:lnTo>
                  <a:pt x="19467" y="0"/>
                </a:lnTo>
                <a:cubicBezTo>
                  <a:pt x="21386" y="0"/>
                  <a:pt x="21600" y="7128"/>
                  <a:pt x="21600" y="10800"/>
                </a:cubicBezTo>
                <a:cubicBezTo>
                  <a:pt x="21600" y="14472"/>
                  <a:pt x="21386" y="22031"/>
                  <a:pt x="19467" y="22031"/>
                </a:cubicBezTo>
                <a:lnTo>
                  <a:pt x="3475" y="21600"/>
                </a:lnTo>
                <a:cubicBezTo>
                  <a:pt x="1556" y="21600"/>
                  <a:pt x="0" y="16765"/>
                  <a:pt x="0" y="10800"/>
                </a:cubicBezTo>
                <a:cubicBezTo>
                  <a:pt x="0" y="4835"/>
                  <a:pt x="1556" y="0"/>
                  <a:pt x="3475" y="0"/>
                </a:cubicBezTo>
                <a:close/>
              </a:path>
            </a:pathLst>
          </a:custGeom>
          <a:solidFill>
            <a:srgbClr val="318390"/>
          </a:solidFill>
          <a:ln>
            <a:solidFill>
              <a:srgbClr val="3183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ctr"/>
            <a:endParaRPr lang="en-GB" sz="2800" b="1">
              <a:cs typeface="Segoe UI Light"/>
            </a:endParaRPr>
          </a:p>
        </p:txBody>
      </p:sp>
      <p:sp>
        <p:nvSpPr>
          <p:cNvPr id="3" name="TextBox 2">
            <a:extLst>
              <a:ext uri="{FF2B5EF4-FFF2-40B4-BE49-F238E27FC236}">
                <a16:creationId xmlns:a16="http://schemas.microsoft.com/office/drawing/2014/main" id="{6D60F590-FA25-1119-67FD-BAA25ED5B54C}"/>
              </a:ext>
            </a:extLst>
          </p:cNvPr>
          <p:cNvSpPr txBox="1"/>
          <p:nvPr/>
        </p:nvSpPr>
        <p:spPr>
          <a:xfrm>
            <a:off x="0" y="1741150"/>
            <a:ext cx="522433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a:solidFill>
                  <a:schemeClr val="bg1"/>
                </a:solidFill>
                <a:cs typeface="Segoe UI Light"/>
              </a:rPr>
              <a:t>Examples of Work</a:t>
            </a:r>
            <a:endParaRPr lang="en-US" sz="3200">
              <a:solidFill>
                <a:schemeClr val="bg1"/>
              </a:solidFill>
              <a:cs typeface="Segoe UI Light"/>
            </a:endParaRPr>
          </a:p>
        </p:txBody>
      </p:sp>
      <p:pic>
        <p:nvPicPr>
          <p:cNvPr id="5" name="Picture 2">
            <a:extLst>
              <a:ext uri="{FF2B5EF4-FFF2-40B4-BE49-F238E27FC236}">
                <a16:creationId xmlns:a16="http://schemas.microsoft.com/office/drawing/2014/main" id="{9ED685C6-0BB8-8012-315C-C20ECFA390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756"/>
          <a:stretch/>
        </p:blipFill>
        <p:spPr bwMode="auto">
          <a:xfrm>
            <a:off x="7059952" y="2913830"/>
            <a:ext cx="4965270" cy="31510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30B489A-B67E-C8E5-A80C-3D4D5DF54C8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299" r="53932"/>
          <a:stretch/>
        </p:blipFill>
        <p:spPr bwMode="auto">
          <a:xfrm>
            <a:off x="1078633" y="2969641"/>
            <a:ext cx="5045215" cy="31510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67B8CE29-52FD-618A-DDD7-769C38D444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24024" y="6887151"/>
            <a:ext cx="5045215" cy="31872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5DE6764-63AD-8FA3-780A-596CC38F3971}"/>
              </a:ext>
            </a:extLst>
          </p:cNvPr>
          <p:cNvPicPr>
            <a:picLocks noChangeAspect="1"/>
          </p:cNvPicPr>
          <p:nvPr/>
        </p:nvPicPr>
        <p:blipFill>
          <a:blip r:embed="rId6"/>
          <a:stretch>
            <a:fillRect/>
          </a:stretch>
        </p:blipFill>
        <p:spPr>
          <a:xfrm>
            <a:off x="13103969" y="2941736"/>
            <a:ext cx="4965270" cy="32068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59F428BA-6E29-8153-42B6-4AE2E35F57BA}"/>
              </a:ext>
            </a:extLst>
          </p:cNvPr>
          <p:cNvPicPr>
            <a:picLocks noChangeAspect="1"/>
          </p:cNvPicPr>
          <p:nvPr/>
        </p:nvPicPr>
        <p:blipFill rotWithShape="1">
          <a:blip r:embed="rId7"/>
          <a:srcRect r="8504" b="15066"/>
          <a:stretch/>
        </p:blipFill>
        <p:spPr>
          <a:xfrm>
            <a:off x="1107886" y="6891520"/>
            <a:ext cx="5023468" cy="31828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E764D464-4CD3-28FB-C1C5-168D0E869B05}"/>
              </a:ext>
            </a:extLst>
          </p:cNvPr>
          <p:cNvPicPr>
            <a:picLocks noChangeAspect="1"/>
          </p:cNvPicPr>
          <p:nvPr/>
        </p:nvPicPr>
        <p:blipFill>
          <a:blip r:embed="rId8"/>
          <a:stretch>
            <a:fillRect/>
          </a:stretch>
        </p:blipFill>
        <p:spPr>
          <a:xfrm>
            <a:off x="6998702" y="6908496"/>
            <a:ext cx="5009734" cy="31899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id="{A26CE480-DA7A-FF2D-CC23-603C8CCCF469}"/>
              </a:ext>
            </a:extLst>
          </p:cNvPr>
          <p:cNvSpPr txBox="1"/>
          <p:nvPr/>
        </p:nvSpPr>
        <p:spPr>
          <a:xfrm>
            <a:off x="1078633" y="6192827"/>
            <a:ext cx="4902572" cy="369332"/>
          </a:xfrm>
          <a:prstGeom prst="rect">
            <a:avLst/>
          </a:prstGeom>
          <a:noFill/>
        </p:spPr>
        <p:txBody>
          <a:bodyPr wrap="square" rtlCol="0">
            <a:spAutoFit/>
          </a:bodyPr>
          <a:lstStyle/>
          <a:p>
            <a:pPr algn="ctr"/>
            <a:r>
              <a:rPr lang="en-GB"/>
              <a:t>Factory Layout Optimisation</a:t>
            </a:r>
          </a:p>
        </p:txBody>
      </p:sp>
      <p:sp>
        <p:nvSpPr>
          <p:cNvPr id="13" name="TextBox 12">
            <a:extLst>
              <a:ext uri="{FF2B5EF4-FFF2-40B4-BE49-F238E27FC236}">
                <a16:creationId xmlns:a16="http://schemas.microsoft.com/office/drawing/2014/main" id="{EA3DAF43-E417-1F78-9E13-87BE1436DB4A}"/>
              </a:ext>
            </a:extLst>
          </p:cNvPr>
          <p:cNvSpPr txBox="1"/>
          <p:nvPr/>
        </p:nvSpPr>
        <p:spPr>
          <a:xfrm>
            <a:off x="7059952" y="6197394"/>
            <a:ext cx="4965270" cy="369332"/>
          </a:xfrm>
          <a:prstGeom prst="rect">
            <a:avLst/>
          </a:prstGeom>
          <a:noFill/>
        </p:spPr>
        <p:txBody>
          <a:bodyPr wrap="square" rtlCol="0">
            <a:spAutoFit/>
          </a:bodyPr>
          <a:lstStyle/>
          <a:p>
            <a:pPr algn="ctr"/>
            <a:r>
              <a:rPr lang="en-GB"/>
              <a:t>Digitisation of the Manufacturing Environment</a:t>
            </a:r>
          </a:p>
        </p:txBody>
      </p:sp>
      <p:sp>
        <p:nvSpPr>
          <p:cNvPr id="14" name="TextBox 13">
            <a:extLst>
              <a:ext uri="{FF2B5EF4-FFF2-40B4-BE49-F238E27FC236}">
                <a16:creationId xmlns:a16="http://schemas.microsoft.com/office/drawing/2014/main" id="{B9E8D290-879B-4824-4420-5520C14D005A}"/>
              </a:ext>
            </a:extLst>
          </p:cNvPr>
          <p:cNvSpPr txBox="1"/>
          <p:nvPr/>
        </p:nvSpPr>
        <p:spPr>
          <a:xfrm>
            <a:off x="13103969" y="6197395"/>
            <a:ext cx="4965270" cy="369332"/>
          </a:xfrm>
          <a:prstGeom prst="rect">
            <a:avLst/>
          </a:prstGeom>
          <a:noFill/>
        </p:spPr>
        <p:txBody>
          <a:bodyPr wrap="square" rtlCol="0">
            <a:spAutoFit/>
          </a:bodyPr>
          <a:lstStyle/>
          <a:p>
            <a:pPr algn="ctr"/>
            <a:r>
              <a:rPr lang="en-GB"/>
              <a:t>Automation of Hazardous Manual Processes</a:t>
            </a:r>
          </a:p>
        </p:txBody>
      </p:sp>
      <p:sp>
        <p:nvSpPr>
          <p:cNvPr id="16" name="TextBox 15">
            <a:extLst>
              <a:ext uri="{FF2B5EF4-FFF2-40B4-BE49-F238E27FC236}">
                <a16:creationId xmlns:a16="http://schemas.microsoft.com/office/drawing/2014/main" id="{43F3BE21-DB4D-943E-86B4-0221204CBB43}"/>
              </a:ext>
            </a:extLst>
          </p:cNvPr>
          <p:cNvSpPr txBox="1"/>
          <p:nvPr/>
        </p:nvSpPr>
        <p:spPr>
          <a:xfrm>
            <a:off x="1078632" y="10074367"/>
            <a:ext cx="5052721" cy="369332"/>
          </a:xfrm>
          <a:prstGeom prst="rect">
            <a:avLst/>
          </a:prstGeom>
          <a:noFill/>
        </p:spPr>
        <p:txBody>
          <a:bodyPr wrap="square" rtlCol="0">
            <a:spAutoFit/>
          </a:bodyPr>
          <a:lstStyle/>
          <a:p>
            <a:pPr algn="ctr"/>
            <a:r>
              <a:rPr lang="en-GB"/>
              <a:t>On Machine Measurement of Large Fabrications</a:t>
            </a:r>
          </a:p>
        </p:txBody>
      </p:sp>
      <p:sp>
        <p:nvSpPr>
          <p:cNvPr id="18" name="TextBox 17">
            <a:extLst>
              <a:ext uri="{FF2B5EF4-FFF2-40B4-BE49-F238E27FC236}">
                <a16:creationId xmlns:a16="http://schemas.microsoft.com/office/drawing/2014/main" id="{1016BCC8-6E3E-0FD3-9C7F-547426B34226}"/>
              </a:ext>
            </a:extLst>
          </p:cNvPr>
          <p:cNvSpPr txBox="1"/>
          <p:nvPr/>
        </p:nvSpPr>
        <p:spPr>
          <a:xfrm>
            <a:off x="6998703" y="10098435"/>
            <a:ext cx="5009734" cy="369332"/>
          </a:xfrm>
          <a:prstGeom prst="rect">
            <a:avLst/>
          </a:prstGeom>
          <a:noFill/>
        </p:spPr>
        <p:txBody>
          <a:bodyPr wrap="square" rtlCol="0">
            <a:spAutoFit/>
          </a:bodyPr>
          <a:lstStyle/>
          <a:p>
            <a:pPr algn="ctr"/>
            <a:r>
              <a:rPr lang="en-GB"/>
              <a:t>Inventory Reduction</a:t>
            </a:r>
          </a:p>
        </p:txBody>
      </p:sp>
      <p:sp>
        <p:nvSpPr>
          <p:cNvPr id="19" name="TextBox 18">
            <a:extLst>
              <a:ext uri="{FF2B5EF4-FFF2-40B4-BE49-F238E27FC236}">
                <a16:creationId xmlns:a16="http://schemas.microsoft.com/office/drawing/2014/main" id="{E5F70923-C30C-62DD-534A-176EB6678075}"/>
              </a:ext>
            </a:extLst>
          </p:cNvPr>
          <p:cNvSpPr txBox="1"/>
          <p:nvPr/>
        </p:nvSpPr>
        <p:spPr>
          <a:xfrm>
            <a:off x="12875785" y="10104236"/>
            <a:ext cx="5556776" cy="369332"/>
          </a:xfrm>
          <a:prstGeom prst="rect">
            <a:avLst/>
          </a:prstGeom>
          <a:noFill/>
        </p:spPr>
        <p:txBody>
          <a:bodyPr wrap="square" rtlCol="0">
            <a:spAutoFit/>
          </a:bodyPr>
          <a:lstStyle/>
          <a:p>
            <a:pPr algn="ctr"/>
            <a:r>
              <a:rPr lang="en-GB"/>
              <a:t>Alternative Net Shape Methods &amp; Rapid Manufacture</a:t>
            </a:r>
          </a:p>
        </p:txBody>
      </p:sp>
    </p:spTree>
    <p:extLst>
      <p:ext uri="{BB962C8B-B14F-4D97-AF65-F5344CB8AC3E}">
        <p14:creationId xmlns:p14="http://schemas.microsoft.com/office/powerpoint/2010/main" val="1141436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B1317EE-CB31-4B16-3E16-0C6F8DF8463F}"/>
              </a:ext>
            </a:extLst>
          </p:cNvPr>
          <p:cNvSpPr>
            <a:spLocks noGrp="1"/>
          </p:cNvSpPr>
          <p:nvPr>
            <p:ph type="body" sz="quarter" idx="12"/>
          </p:nvPr>
        </p:nvSpPr>
        <p:spPr>
          <a:xfrm>
            <a:off x="0" y="4985866"/>
            <a:ext cx="19007138" cy="1512168"/>
          </a:xfrm>
        </p:spPr>
        <p:txBody>
          <a:bodyPr>
            <a:normAutofit/>
          </a:bodyPr>
          <a:lstStyle/>
          <a:p>
            <a:r>
              <a:rPr lang="en-GB" sz="6600">
                <a:latin typeface="+mn-lt"/>
              </a:rPr>
              <a:t>SEG Shipyard of the Future</a:t>
            </a:r>
          </a:p>
        </p:txBody>
      </p:sp>
      <p:pic>
        <p:nvPicPr>
          <p:cNvPr id="2" name="Picture 6" descr="New 'Inspiration Class' Type-31 warships named - GOV.UK">
            <a:extLst>
              <a:ext uri="{FF2B5EF4-FFF2-40B4-BE49-F238E27FC236}">
                <a16:creationId xmlns:a16="http://schemas.microsoft.com/office/drawing/2014/main" id="{92B5256F-9BD5-BCE2-09F4-6B79D8B98B8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55751" y="5990078"/>
            <a:ext cx="2862147" cy="182795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53C9230-964D-8EB0-EC73-A9A318BA52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529660" y="5990078"/>
            <a:ext cx="2862147" cy="1827345"/>
          </a:xfrm>
          <a:prstGeom prst="rect">
            <a:avLst/>
          </a:prstGeom>
        </p:spPr>
      </p:pic>
      <p:pic>
        <p:nvPicPr>
          <p:cNvPr id="4" name="Picture 3">
            <a:extLst>
              <a:ext uri="{FF2B5EF4-FFF2-40B4-BE49-F238E27FC236}">
                <a16:creationId xmlns:a16="http://schemas.microsoft.com/office/drawing/2014/main" id="{B5EC748C-616A-0F74-CC8C-FE6492821D7C}"/>
              </a:ext>
            </a:extLst>
          </p:cNvPr>
          <p:cNvPicPr>
            <a:picLocks noChangeAspect="1"/>
          </p:cNvPicPr>
          <p:nvPr/>
        </p:nvPicPr>
        <p:blipFill>
          <a:blip r:embed="rId5"/>
          <a:stretch>
            <a:fillRect/>
          </a:stretch>
        </p:blipFill>
        <p:spPr>
          <a:xfrm>
            <a:off x="9503569" y="5993978"/>
            <a:ext cx="2862147" cy="1827345"/>
          </a:xfrm>
          <a:prstGeom prst="rect">
            <a:avLst/>
          </a:prstGeom>
        </p:spPr>
      </p:pic>
      <p:pic>
        <p:nvPicPr>
          <p:cNvPr id="5" name="Picture 4">
            <a:extLst>
              <a:ext uri="{FF2B5EF4-FFF2-40B4-BE49-F238E27FC236}">
                <a16:creationId xmlns:a16="http://schemas.microsoft.com/office/drawing/2014/main" id="{3D9B6B4D-ABE0-C5DC-488E-C7CCAE07D73B}"/>
              </a:ext>
            </a:extLst>
          </p:cNvPr>
          <p:cNvPicPr>
            <a:picLocks noChangeAspect="1"/>
          </p:cNvPicPr>
          <p:nvPr/>
        </p:nvPicPr>
        <p:blipFill>
          <a:blip r:embed="rId6"/>
          <a:stretch>
            <a:fillRect/>
          </a:stretch>
        </p:blipFill>
        <p:spPr>
          <a:xfrm>
            <a:off x="12477478" y="5990078"/>
            <a:ext cx="2862147" cy="1831245"/>
          </a:xfrm>
          <a:prstGeom prst="rect">
            <a:avLst/>
          </a:prstGeom>
        </p:spPr>
      </p:pic>
    </p:spTree>
    <p:extLst>
      <p:ext uri="{BB962C8B-B14F-4D97-AF65-F5344CB8AC3E}">
        <p14:creationId xmlns:p14="http://schemas.microsoft.com/office/powerpoint/2010/main" val="29734170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2014737" y="593378"/>
            <a:ext cx="7535115" cy="504056"/>
          </a:xfrm>
        </p:spPr>
        <p:txBody>
          <a:bodyPr lIns="91440" tIns="45720" rIns="91440" bIns="45720" anchor="t">
            <a:normAutofit/>
          </a:bodyPr>
          <a:lstStyle/>
          <a:p>
            <a:r>
              <a:rPr lang="en-GB" sz="2000">
                <a:latin typeface="Segoe UI Light"/>
                <a:cs typeface="Segoe UI Light"/>
              </a:rPr>
              <a:t>Transforming Industry for a More Sustainable World</a:t>
            </a:r>
          </a:p>
        </p:txBody>
      </p:sp>
      <p:sp>
        <p:nvSpPr>
          <p:cNvPr id="2" name="Flowchart: Terminator 3">
            <a:extLst>
              <a:ext uri="{FF2B5EF4-FFF2-40B4-BE49-F238E27FC236}">
                <a16:creationId xmlns:a16="http://schemas.microsoft.com/office/drawing/2014/main" id="{3EFA313C-CA22-A100-F2D7-58AFA9CA3D9F}"/>
              </a:ext>
            </a:extLst>
          </p:cNvPr>
          <p:cNvSpPr/>
          <p:nvPr/>
        </p:nvSpPr>
        <p:spPr>
          <a:xfrm>
            <a:off x="-1140629" y="1441940"/>
            <a:ext cx="6707717" cy="1183195"/>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53"/>
              <a:gd name="connsiteY0" fmla="*/ 0 h 21600"/>
              <a:gd name="connsiteX1" fmla="*/ 19467 w 21653"/>
              <a:gd name="connsiteY1" fmla="*/ 0 h 21600"/>
              <a:gd name="connsiteX2" fmla="*/ 21600 w 21653"/>
              <a:gd name="connsiteY2" fmla="*/ 10800 h 21600"/>
              <a:gd name="connsiteX3" fmla="*/ 18125 w 21653"/>
              <a:gd name="connsiteY3" fmla="*/ 21600 h 21600"/>
              <a:gd name="connsiteX4" fmla="*/ 3475 w 21653"/>
              <a:gd name="connsiteY4" fmla="*/ 21600 h 21600"/>
              <a:gd name="connsiteX5" fmla="*/ 0 w 21653"/>
              <a:gd name="connsiteY5" fmla="*/ 10800 h 21600"/>
              <a:gd name="connsiteX6" fmla="*/ 3475 w 21653"/>
              <a:gd name="connsiteY6" fmla="*/ 0 h 21600"/>
              <a:gd name="connsiteX0" fmla="*/ 3475 w 21600"/>
              <a:gd name="connsiteY0" fmla="*/ 0 h 22031"/>
              <a:gd name="connsiteX1" fmla="*/ 19467 w 21600"/>
              <a:gd name="connsiteY1" fmla="*/ 0 h 22031"/>
              <a:gd name="connsiteX2" fmla="*/ 21600 w 21600"/>
              <a:gd name="connsiteY2" fmla="*/ 10800 h 22031"/>
              <a:gd name="connsiteX3" fmla="*/ 19467 w 21600"/>
              <a:gd name="connsiteY3" fmla="*/ 22031 h 22031"/>
              <a:gd name="connsiteX4" fmla="*/ 3475 w 21600"/>
              <a:gd name="connsiteY4" fmla="*/ 21600 h 22031"/>
              <a:gd name="connsiteX5" fmla="*/ 0 w 21600"/>
              <a:gd name="connsiteY5" fmla="*/ 10800 h 22031"/>
              <a:gd name="connsiteX6" fmla="*/ 3475 w 21600"/>
              <a:gd name="connsiteY6" fmla="*/ 0 h 2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2031">
                <a:moveTo>
                  <a:pt x="3475" y="0"/>
                </a:moveTo>
                <a:lnTo>
                  <a:pt x="19467" y="0"/>
                </a:lnTo>
                <a:cubicBezTo>
                  <a:pt x="21386" y="0"/>
                  <a:pt x="21600" y="7128"/>
                  <a:pt x="21600" y="10800"/>
                </a:cubicBezTo>
                <a:cubicBezTo>
                  <a:pt x="21600" y="14472"/>
                  <a:pt x="21386" y="22031"/>
                  <a:pt x="19467" y="22031"/>
                </a:cubicBezTo>
                <a:lnTo>
                  <a:pt x="3475" y="21600"/>
                </a:lnTo>
                <a:cubicBezTo>
                  <a:pt x="1556" y="21600"/>
                  <a:pt x="0" y="16765"/>
                  <a:pt x="0" y="10800"/>
                </a:cubicBezTo>
                <a:cubicBezTo>
                  <a:pt x="0" y="4835"/>
                  <a:pt x="1556" y="0"/>
                  <a:pt x="3475" y="0"/>
                </a:cubicBezTo>
                <a:close/>
              </a:path>
            </a:pathLst>
          </a:custGeom>
          <a:solidFill>
            <a:srgbClr val="318390"/>
          </a:solidFill>
          <a:ln>
            <a:solidFill>
              <a:srgbClr val="3183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ctr"/>
            <a:endParaRPr lang="en-GB" sz="2800" b="1">
              <a:cs typeface="Segoe UI Light"/>
            </a:endParaRPr>
          </a:p>
        </p:txBody>
      </p:sp>
      <p:sp>
        <p:nvSpPr>
          <p:cNvPr id="3" name="TextBox 2">
            <a:extLst>
              <a:ext uri="{FF2B5EF4-FFF2-40B4-BE49-F238E27FC236}">
                <a16:creationId xmlns:a16="http://schemas.microsoft.com/office/drawing/2014/main" id="{6D60F590-FA25-1119-67FD-BAA25ED5B54C}"/>
              </a:ext>
            </a:extLst>
          </p:cNvPr>
          <p:cNvSpPr txBox="1"/>
          <p:nvPr/>
        </p:nvSpPr>
        <p:spPr>
          <a:xfrm>
            <a:off x="0" y="1741150"/>
            <a:ext cx="522433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a:solidFill>
                  <a:schemeClr val="bg1"/>
                </a:solidFill>
                <a:cs typeface="Segoe UI Light"/>
              </a:rPr>
              <a:t>Task and Finish Group</a:t>
            </a:r>
            <a:endParaRPr lang="en-US" sz="3200">
              <a:solidFill>
                <a:schemeClr val="bg1"/>
              </a:solidFill>
              <a:cs typeface="Segoe UI Light"/>
            </a:endParaRPr>
          </a:p>
        </p:txBody>
      </p:sp>
      <p:sp>
        <p:nvSpPr>
          <p:cNvPr id="5" name="TextBox 4">
            <a:extLst>
              <a:ext uri="{FF2B5EF4-FFF2-40B4-BE49-F238E27FC236}">
                <a16:creationId xmlns:a16="http://schemas.microsoft.com/office/drawing/2014/main" id="{C55D5AFE-1022-A5D2-74F7-C5BABA72BC75}"/>
              </a:ext>
            </a:extLst>
          </p:cNvPr>
          <p:cNvSpPr txBox="1"/>
          <p:nvPr/>
        </p:nvSpPr>
        <p:spPr>
          <a:xfrm>
            <a:off x="2014737" y="3168395"/>
            <a:ext cx="15458445" cy="5509200"/>
          </a:xfrm>
          <a:prstGeom prst="rect">
            <a:avLst/>
          </a:prstGeom>
          <a:noFill/>
        </p:spPr>
        <p:txBody>
          <a:bodyPr wrap="square">
            <a:spAutoFit/>
          </a:bodyPr>
          <a:lstStyle/>
          <a:p>
            <a:pPr marL="0" indent="0" algn="just">
              <a:buNone/>
            </a:pPr>
            <a:r>
              <a:rPr lang="en-GB" sz="3200">
                <a:latin typeface="Segoe UI Light" panose="020B0502040204020203" pitchFamily="34" charset="0"/>
                <a:cs typeface="Segoe UI Light" panose="020B0502040204020203" pitchFamily="34" charset="0"/>
              </a:rPr>
              <a:t>Chaired by Clive Hickman OBE, the Group is made of industry leads from 15 organisations. </a:t>
            </a:r>
          </a:p>
          <a:p>
            <a:pPr marL="0" indent="0" algn="just">
              <a:buNone/>
            </a:pPr>
            <a:endParaRPr lang="en-GB" sz="3200">
              <a:latin typeface="Segoe UI Light" panose="020B0502040204020203" pitchFamily="34" charset="0"/>
              <a:cs typeface="Segoe UI Light" panose="020B0502040204020203" pitchFamily="34" charset="0"/>
            </a:endParaRPr>
          </a:p>
          <a:p>
            <a:pPr marL="0" indent="0" algn="just">
              <a:buNone/>
            </a:pPr>
            <a:r>
              <a:rPr lang="en-GB" sz="3200">
                <a:latin typeface="Segoe UI Light" panose="020B0502040204020203" pitchFamily="34" charset="0"/>
                <a:cs typeface="Segoe UI Light" panose="020B0502040204020203" pitchFamily="34" charset="0"/>
              </a:rPr>
              <a:t>The vision of the SEG is that shipyards will be:</a:t>
            </a:r>
          </a:p>
          <a:p>
            <a:pPr marL="0" indent="0" algn="just">
              <a:buNone/>
            </a:pPr>
            <a:endParaRPr lang="en-GB" sz="3200">
              <a:latin typeface="Segoe UI Light" panose="020B0502040204020203" pitchFamily="34" charset="0"/>
              <a:cs typeface="Segoe UI Light" panose="020B0502040204020203" pitchFamily="34" charset="0"/>
            </a:endParaRPr>
          </a:p>
          <a:p>
            <a:pPr marL="457200" indent="-457200" algn="just">
              <a:buFont typeface="Arial" panose="020B0604020202020204" pitchFamily="34" charset="0"/>
              <a:buChar char="•"/>
            </a:pPr>
            <a:r>
              <a:rPr lang="en-GB" sz="3200">
                <a:latin typeface="Segoe UI Light" panose="020B0502040204020203" pitchFamily="34" charset="0"/>
                <a:cs typeface="Segoe UI Light" panose="020B0502040204020203" pitchFamily="34" charset="0"/>
              </a:rPr>
              <a:t>Modern, Efficient and Safe</a:t>
            </a:r>
          </a:p>
          <a:p>
            <a:pPr marL="457200" indent="-457200" algn="just">
              <a:buFont typeface="Arial" panose="020B0604020202020204" pitchFamily="34" charset="0"/>
              <a:buChar char="•"/>
            </a:pPr>
            <a:r>
              <a:rPr lang="en-GB" sz="3200">
                <a:latin typeface="Segoe UI Light" panose="020B0502040204020203" pitchFamily="34" charset="0"/>
                <a:cs typeface="Segoe UI Light" panose="020B0502040204020203" pitchFamily="34" charset="0"/>
              </a:rPr>
              <a:t>Draws upon advanced manufacturing technologies, like robotics and automation</a:t>
            </a:r>
          </a:p>
          <a:p>
            <a:pPr marL="457200" indent="-457200" algn="just">
              <a:buFont typeface="Arial" panose="020B0604020202020204" pitchFamily="34" charset="0"/>
              <a:buChar char="•"/>
            </a:pPr>
            <a:r>
              <a:rPr lang="en-GB" sz="3200">
                <a:latin typeface="Segoe UI Light" panose="020B0502040204020203" pitchFamily="34" charset="0"/>
                <a:cs typeface="Segoe UI Light" panose="020B0502040204020203" pitchFamily="34" charset="0"/>
              </a:rPr>
              <a:t>Digitally enabled and integrated with the broader supply chain </a:t>
            </a:r>
          </a:p>
          <a:p>
            <a:pPr marL="0" indent="0" algn="just">
              <a:buNone/>
            </a:pPr>
            <a:endParaRPr lang="en-GB" sz="3200">
              <a:latin typeface="Segoe UI Light" panose="020B0502040204020203" pitchFamily="34" charset="0"/>
              <a:cs typeface="Segoe UI Light" panose="020B0502040204020203" pitchFamily="34" charset="0"/>
            </a:endParaRPr>
          </a:p>
          <a:p>
            <a:pPr marL="0" indent="0" algn="just">
              <a:buNone/>
            </a:pPr>
            <a:r>
              <a:rPr lang="en-GB" sz="3200">
                <a:latin typeface="Segoe UI Light" panose="020B0502040204020203" pitchFamily="34" charset="0"/>
                <a:cs typeface="Segoe UI Light" panose="020B0502040204020203" pitchFamily="34" charset="0"/>
              </a:rPr>
              <a:t>The model for how world leading, next generation shipyards operate and deploy technology needs to be answered by the work of the group. </a:t>
            </a:r>
          </a:p>
        </p:txBody>
      </p:sp>
    </p:spTree>
    <p:extLst>
      <p:ext uri="{BB962C8B-B14F-4D97-AF65-F5344CB8AC3E}">
        <p14:creationId xmlns:p14="http://schemas.microsoft.com/office/powerpoint/2010/main" val="3990522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2014737" y="593378"/>
            <a:ext cx="7535115" cy="504056"/>
          </a:xfrm>
        </p:spPr>
        <p:txBody>
          <a:bodyPr lIns="91440" tIns="45720" rIns="91440" bIns="45720" anchor="t">
            <a:normAutofit/>
          </a:bodyPr>
          <a:lstStyle/>
          <a:p>
            <a:r>
              <a:rPr lang="en-GB" sz="2000">
                <a:latin typeface="Segoe UI Light"/>
                <a:cs typeface="Segoe UI Light"/>
              </a:rPr>
              <a:t>Transforming Industry for a More Sustainable World</a:t>
            </a:r>
          </a:p>
        </p:txBody>
      </p:sp>
      <p:sp>
        <p:nvSpPr>
          <p:cNvPr id="2" name="Flowchart: Terminator 3">
            <a:extLst>
              <a:ext uri="{FF2B5EF4-FFF2-40B4-BE49-F238E27FC236}">
                <a16:creationId xmlns:a16="http://schemas.microsoft.com/office/drawing/2014/main" id="{3EFA313C-CA22-A100-F2D7-58AFA9CA3D9F}"/>
              </a:ext>
            </a:extLst>
          </p:cNvPr>
          <p:cNvSpPr/>
          <p:nvPr/>
        </p:nvSpPr>
        <p:spPr>
          <a:xfrm>
            <a:off x="-1140629" y="1441940"/>
            <a:ext cx="6707717" cy="1183195"/>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53"/>
              <a:gd name="connsiteY0" fmla="*/ 0 h 21600"/>
              <a:gd name="connsiteX1" fmla="*/ 19467 w 21653"/>
              <a:gd name="connsiteY1" fmla="*/ 0 h 21600"/>
              <a:gd name="connsiteX2" fmla="*/ 21600 w 21653"/>
              <a:gd name="connsiteY2" fmla="*/ 10800 h 21600"/>
              <a:gd name="connsiteX3" fmla="*/ 18125 w 21653"/>
              <a:gd name="connsiteY3" fmla="*/ 21600 h 21600"/>
              <a:gd name="connsiteX4" fmla="*/ 3475 w 21653"/>
              <a:gd name="connsiteY4" fmla="*/ 21600 h 21600"/>
              <a:gd name="connsiteX5" fmla="*/ 0 w 21653"/>
              <a:gd name="connsiteY5" fmla="*/ 10800 h 21600"/>
              <a:gd name="connsiteX6" fmla="*/ 3475 w 21653"/>
              <a:gd name="connsiteY6" fmla="*/ 0 h 21600"/>
              <a:gd name="connsiteX0" fmla="*/ 3475 w 21600"/>
              <a:gd name="connsiteY0" fmla="*/ 0 h 22031"/>
              <a:gd name="connsiteX1" fmla="*/ 19467 w 21600"/>
              <a:gd name="connsiteY1" fmla="*/ 0 h 22031"/>
              <a:gd name="connsiteX2" fmla="*/ 21600 w 21600"/>
              <a:gd name="connsiteY2" fmla="*/ 10800 h 22031"/>
              <a:gd name="connsiteX3" fmla="*/ 19467 w 21600"/>
              <a:gd name="connsiteY3" fmla="*/ 22031 h 22031"/>
              <a:gd name="connsiteX4" fmla="*/ 3475 w 21600"/>
              <a:gd name="connsiteY4" fmla="*/ 21600 h 22031"/>
              <a:gd name="connsiteX5" fmla="*/ 0 w 21600"/>
              <a:gd name="connsiteY5" fmla="*/ 10800 h 22031"/>
              <a:gd name="connsiteX6" fmla="*/ 3475 w 21600"/>
              <a:gd name="connsiteY6" fmla="*/ 0 h 2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2031">
                <a:moveTo>
                  <a:pt x="3475" y="0"/>
                </a:moveTo>
                <a:lnTo>
                  <a:pt x="19467" y="0"/>
                </a:lnTo>
                <a:cubicBezTo>
                  <a:pt x="21386" y="0"/>
                  <a:pt x="21600" y="7128"/>
                  <a:pt x="21600" y="10800"/>
                </a:cubicBezTo>
                <a:cubicBezTo>
                  <a:pt x="21600" y="14472"/>
                  <a:pt x="21386" y="22031"/>
                  <a:pt x="19467" y="22031"/>
                </a:cubicBezTo>
                <a:lnTo>
                  <a:pt x="3475" y="21600"/>
                </a:lnTo>
                <a:cubicBezTo>
                  <a:pt x="1556" y="21600"/>
                  <a:pt x="0" y="16765"/>
                  <a:pt x="0" y="10800"/>
                </a:cubicBezTo>
                <a:cubicBezTo>
                  <a:pt x="0" y="4835"/>
                  <a:pt x="1556" y="0"/>
                  <a:pt x="3475" y="0"/>
                </a:cubicBezTo>
                <a:close/>
              </a:path>
            </a:pathLst>
          </a:custGeom>
          <a:solidFill>
            <a:srgbClr val="318390"/>
          </a:solidFill>
          <a:ln>
            <a:solidFill>
              <a:srgbClr val="3183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ctr"/>
            <a:endParaRPr lang="en-GB" sz="2800" b="1">
              <a:cs typeface="Segoe UI Light"/>
            </a:endParaRPr>
          </a:p>
        </p:txBody>
      </p:sp>
      <p:sp>
        <p:nvSpPr>
          <p:cNvPr id="3" name="TextBox 2">
            <a:extLst>
              <a:ext uri="{FF2B5EF4-FFF2-40B4-BE49-F238E27FC236}">
                <a16:creationId xmlns:a16="http://schemas.microsoft.com/office/drawing/2014/main" id="{6D60F590-FA25-1119-67FD-BAA25ED5B54C}"/>
              </a:ext>
            </a:extLst>
          </p:cNvPr>
          <p:cNvSpPr txBox="1"/>
          <p:nvPr/>
        </p:nvSpPr>
        <p:spPr>
          <a:xfrm>
            <a:off x="0" y="1741150"/>
            <a:ext cx="522433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a:solidFill>
                  <a:schemeClr val="bg1"/>
                </a:solidFill>
                <a:cs typeface="Segoe UI Light"/>
              </a:rPr>
              <a:t>Group Members</a:t>
            </a:r>
            <a:endParaRPr lang="en-US" sz="3200">
              <a:solidFill>
                <a:schemeClr val="bg1"/>
              </a:solidFill>
              <a:cs typeface="Segoe UI Light"/>
            </a:endParaRPr>
          </a:p>
        </p:txBody>
      </p:sp>
      <p:pic>
        <p:nvPicPr>
          <p:cNvPr id="41" name="Picture 40">
            <a:extLst>
              <a:ext uri="{FF2B5EF4-FFF2-40B4-BE49-F238E27FC236}">
                <a16:creationId xmlns:a16="http://schemas.microsoft.com/office/drawing/2014/main" id="{DA5E5407-92CE-0DEE-CC5D-E2488F43BD9C}"/>
              </a:ext>
            </a:extLst>
          </p:cNvPr>
          <p:cNvPicPr>
            <a:picLocks noChangeAspect="1"/>
          </p:cNvPicPr>
          <p:nvPr/>
        </p:nvPicPr>
        <p:blipFill>
          <a:blip r:embed="rId3"/>
          <a:stretch>
            <a:fillRect/>
          </a:stretch>
        </p:blipFill>
        <p:spPr>
          <a:xfrm>
            <a:off x="5039073" y="2293702"/>
            <a:ext cx="9721079" cy="7628211"/>
          </a:xfrm>
          <a:prstGeom prst="rect">
            <a:avLst/>
          </a:prstGeom>
        </p:spPr>
      </p:pic>
    </p:spTree>
    <p:extLst>
      <p:ext uri="{BB962C8B-B14F-4D97-AF65-F5344CB8AC3E}">
        <p14:creationId xmlns:p14="http://schemas.microsoft.com/office/powerpoint/2010/main" val="38232619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2014737" y="593378"/>
            <a:ext cx="7535115" cy="504056"/>
          </a:xfrm>
        </p:spPr>
        <p:txBody>
          <a:bodyPr lIns="91440" tIns="45720" rIns="91440" bIns="45720" anchor="t">
            <a:normAutofit/>
          </a:bodyPr>
          <a:lstStyle/>
          <a:p>
            <a:r>
              <a:rPr lang="en-GB" sz="2000">
                <a:latin typeface="Segoe UI Light"/>
                <a:cs typeface="Segoe UI Light"/>
              </a:rPr>
              <a:t>Transforming Industry for a More Sustainable World</a:t>
            </a:r>
          </a:p>
        </p:txBody>
      </p:sp>
      <p:sp>
        <p:nvSpPr>
          <p:cNvPr id="12" name="TextBox 11">
            <a:extLst>
              <a:ext uri="{FF2B5EF4-FFF2-40B4-BE49-F238E27FC236}">
                <a16:creationId xmlns:a16="http://schemas.microsoft.com/office/drawing/2014/main" id="{72590069-1F41-4D1D-AD58-99F292590458}"/>
              </a:ext>
            </a:extLst>
          </p:cNvPr>
          <p:cNvSpPr txBox="1"/>
          <p:nvPr/>
        </p:nvSpPr>
        <p:spPr>
          <a:xfrm>
            <a:off x="2446785" y="3046995"/>
            <a:ext cx="972108" cy="1062727"/>
          </a:xfrm>
          <a:prstGeom prst="rect">
            <a:avLst/>
          </a:prstGeom>
          <a:noFill/>
        </p:spPr>
        <p:txBody>
          <a:bodyPr wrap="square" lIns="91440" tIns="45720" rIns="91440" bIns="45720" rtlCol="0" anchor="t">
            <a:spAutoFit/>
          </a:bodyPr>
          <a:lstStyle/>
          <a:p>
            <a:pPr>
              <a:lnSpc>
                <a:spcPct val="150000"/>
              </a:lnSpc>
            </a:pPr>
            <a:endParaRPr lang="en-GB" sz="4800">
              <a:latin typeface="Segoe UI Black" panose="020B0A02040204020203" pitchFamily="34" charset="0"/>
              <a:ea typeface="Segoe UI Black" panose="020B0A02040204020203" pitchFamily="34" charset="0"/>
              <a:cs typeface="Segoe UI Semibold"/>
            </a:endParaRPr>
          </a:p>
        </p:txBody>
      </p:sp>
      <p:sp>
        <p:nvSpPr>
          <p:cNvPr id="14" name="TextBox 13">
            <a:extLst>
              <a:ext uri="{FF2B5EF4-FFF2-40B4-BE49-F238E27FC236}">
                <a16:creationId xmlns:a16="http://schemas.microsoft.com/office/drawing/2014/main" id="{58128B7C-7953-D92E-58D0-A42F1EEAA5F3}"/>
              </a:ext>
            </a:extLst>
          </p:cNvPr>
          <p:cNvSpPr txBox="1"/>
          <p:nvPr/>
        </p:nvSpPr>
        <p:spPr>
          <a:xfrm>
            <a:off x="2014737" y="3185666"/>
            <a:ext cx="15458445" cy="5262979"/>
          </a:xfrm>
          <a:prstGeom prst="rect">
            <a:avLst/>
          </a:prstGeom>
          <a:noFill/>
        </p:spPr>
        <p:txBody>
          <a:bodyPr wrap="square" lIns="91440" tIns="45720" rIns="91440" bIns="45720" rtlCol="0" anchor="t">
            <a:spAutoFit/>
          </a:bodyPr>
          <a:lstStyle/>
          <a:p>
            <a:pPr marL="342900" indent="-342900">
              <a:buFont typeface="Arial"/>
              <a:buChar char="•"/>
            </a:pPr>
            <a:r>
              <a:rPr lang="en-GB" sz="3200">
                <a:latin typeface="Segoe UI Light"/>
                <a:cs typeface="Segoe UI Semibold"/>
              </a:rPr>
              <a:t>Chief Engineer for Aerospace, Defence, Security and Space.</a:t>
            </a:r>
          </a:p>
          <a:p>
            <a:pPr marL="342900" indent="-342900">
              <a:buFont typeface="Arial"/>
              <a:buChar char="•"/>
            </a:pPr>
            <a:endParaRPr lang="en-GB" sz="3200">
              <a:latin typeface="Segoe UI Light"/>
              <a:cs typeface="Segoe UI Semibold"/>
            </a:endParaRPr>
          </a:p>
          <a:p>
            <a:pPr marL="342900" indent="-342900">
              <a:buFont typeface="Arial"/>
              <a:buChar char="•"/>
            </a:pPr>
            <a:r>
              <a:rPr lang="en-GB" sz="3200">
                <a:latin typeface="Segoe UI Light"/>
                <a:cs typeface="Segoe UI Semibold"/>
              </a:rPr>
              <a:t>Fellow of the Institution of Mechanical Engineers.</a:t>
            </a:r>
            <a:endParaRPr lang="en-GB" sz="3200">
              <a:latin typeface="Segoe UI Light"/>
              <a:cs typeface="Segoe UI Semibold" panose="020B0702040204020203" pitchFamily="34" charset="0"/>
            </a:endParaRPr>
          </a:p>
          <a:p>
            <a:pPr marL="342900" indent="-342900">
              <a:buFont typeface="Arial"/>
              <a:buChar char="•"/>
            </a:pPr>
            <a:endParaRPr lang="en-GB" sz="3200">
              <a:latin typeface="Segoe UI Light"/>
              <a:cs typeface="Segoe UI Semibold"/>
            </a:endParaRPr>
          </a:p>
          <a:p>
            <a:pPr marL="342900" indent="-342900">
              <a:buFont typeface="Arial"/>
              <a:buChar char="•"/>
            </a:pPr>
            <a:r>
              <a:rPr lang="en-GB" sz="3200">
                <a:latin typeface="Segoe UI Light"/>
                <a:cs typeface="Segoe UI Semibold"/>
              </a:rPr>
              <a:t>31 Years in Engineering including:</a:t>
            </a:r>
          </a:p>
          <a:p>
            <a:pPr marL="914400" lvl="1" indent="-457200">
              <a:buFont typeface="Courier New" panose="02070309020205020404" pitchFamily="49" charset="0"/>
              <a:buChar char="o"/>
            </a:pPr>
            <a:r>
              <a:rPr lang="en-GB" sz="2800">
                <a:latin typeface="Segoe UI Light"/>
                <a:cs typeface="Segoe UI Semibold"/>
              </a:rPr>
              <a:t>15 Years in Design and Manufacturing Engineering</a:t>
            </a:r>
          </a:p>
          <a:p>
            <a:pPr marL="914400" lvl="1" indent="-457200">
              <a:buFont typeface="Courier New" panose="02070309020205020404" pitchFamily="49" charset="0"/>
              <a:buChar char="o"/>
            </a:pPr>
            <a:r>
              <a:rPr lang="en-GB" sz="2800">
                <a:latin typeface="Segoe UI Light"/>
                <a:cs typeface="Segoe UI Semibold"/>
              </a:rPr>
              <a:t>11 Years Delivering Manufacturing R&amp;D &amp; Capability Acquisition Programmes</a:t>
            </a:r>
          </a:p>
          <a:p>
            <a:pPr marL="342900" indent="-342900">
              <a:buFont typeface="Arial"/>
              <a:buChar char="•"/>
            </a:pPr>
            <a:endParaRPr lang="en-GB" sz="3200">
              <a:latin typeface="Segoe UI Light"/>
              <a:cs typeface="Segoe UI Semibold"/>
            </a:endParaRPr>
          </a:p>
          <a:p>
            <a:pPr marL="342900" indent="-342900">
              <a:buFont typeface="Arial"/>
              <a:buChar char="•"/>
            </a:pPr>
            <a:r>
              <a:rPr lang="en-GB" sz="3200">
                <a:latin typeface="Segoe UI Light"/>
                <a:cs typeface="Segoe UI Semibold"/>
              </a:rPr>
              <a:t>Leading the manufacturing technology activities for the SEG’s Shipyard of the Future Task and Finish Group.</a:t>
            </a:r>
          </a:p>
          <a:p>
            <a:pPr marL="342900" indent="-342900" algn="ctr">
              <a:buFont typeface="Arial"/>
              <a:buChar char="•"/>
            </a:pPr>
            <a:endParaRPr lang="en-GB" sz="2400">
              <a:latin typeface="Segoe UI Semibold"/>
              <a:cs typeface="Segoe UI Semibold"/>
            </a:endParaRPr>
          </a:p>
        </p:txBody>
      </p:sp>
      <p:sp>
        <p:nvSpPr>
          <p:cNvPr id="2" name="Flowchart: Terminator 3">
            <a:extLst>
              <a:ext uri="{FF2B5EF4-FFF2-40B4-BE49-F238E27FC236}">
                <a16:creationId xmlns:a16="http://schemas.microsoft.com/office/drawing/2014/main" id="{3EFA313C-CA22-A100-F2D7-58AFA9CA3D9F}"/>
              </a:ext>
            </a:extLst>
          </p:cNvPr>
          <p:cNvSpPr/>
          <p:nvPr/>
        </p:nvSpPr>
        <p:spPr>
          <a:xfrm>
            <a:off x="-1140629" y="1441940"/>
            <a:ext cx="6707717" cy="1183195"/>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53"/>
              <a:gd name="connsiteY0" fmla="*/ 0 h 21600"/>
              <a:gd name="connsiteX1" fmla="*/ 19467 w 21653"/>
              <a:gd name="connsiteY1" fmla="*/ 0 h 21600"/>
              <a:gd name="connsiteX2" fmla="*/ 21600 w 21653"/>
              <a:gd name="connsiteY2" fmla="*/ 10800 h 21600"/>
              <a:gd name="connsiteX3" fmla="*/ 18125 w 21653"/>
              <a:gd name="connsiteY3" fmla="*/ 21600 h 21600"/>
              <a:gd name="connsiteX4" fmla="*/ 3475 w 21653"/>
              <a:gd name="connsiteY4" fmla="*/ 21600 h 21600"/>
              <a:gd name="connsiteX5" fmla="*/ 0 w 21653"/>
              <a:gd name="connsiteY5" fmla="*/ 10800 h 21600"/>
              <a:gd name="connsiteX6" fmla="*/ 3475 w 21653"/>
              <a:gd name="connsiteY6" fmla="*/ 0 h 21600"/>
              <a:gd name="connsiteX0" fmla="*/ 3475 w 21600"/>
              <a:gd name="connsiteY0" fmla="*/ 0 h 22031"/>
              <a:gd name="connsiteX1" fmla="*/ 19467 w 21600"/>
              <a:gd name="connsiteY1" fmla="*/ 0 h 22031"/>
              <a:gd name="connsiteX2" fmla="*/ 21600 w 21600"/>
              <a:gd name="connsiteY2" fmla="*/ 10800 h 22031"/>
              <a:gd name="connsiteX3" fmla="*/ 19467 w 21600"/>
              <a:gd name="connsiteY3" fmla="*/ 22031 h 22031"/>
              <a:gd name="connsiteX4" fmla="*/ 3475 w 21600"/>
              <a:gd name="connsiteY4" fmla="*/ 21600 h 22031"/>
              <a:gd name="connsiteX5" fmla="*/ 0 w 21600"/>
              <a:gd name="connsiteY5" fmla="*/ 10800 h 22031"/>
              <a:gd name="connsiteX6" fmla="*/ 3475 w 21600"/>
              <a:gd name="connsiteY6" fmla="*/ 0 h 2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2031">
                <a:moveTo>
                  <a:pt x="3475" y="0"/>
                </a:moveTo>
                <a:lnTo>
                  <a:pt x="19467" y="0"/>
                </a:lnTo>
                <a:cubicBezTo>
                  <a:pt x="21386" y="0"/>
                  <a:pt x="21600" y="7128"/>
                  <a:pt x="21600" y="10800"/>
                </a:cubicBezTo>
                <a:cubicBezTo>
                  <a:pt x="21600" y="14472"/>
                  <a:pt x="21386" y="22031"/>
                  <a:pt x="19467" y="22031"/>
                </a:cubicBezTo>
                <a:lnTo>
                  <a:pt x="3475" y="21600"/>
                </a:lnTo>
                <a:cubicBezTo>
                  <a:pt x="1556" y="21600"/>
                  <a:pt x="0" y="16765"/>
                  <a:pt x="0" y="10800"/>
                </a:cubicBezTo>
                <a:cubicBezTo>
                  <a:pt x="0" y="4835"/>
                  <a:pt x="1556" y="0"/>
                  <a:pt x="3475" y="0"/>
                </a:cubicBezTo>
                <a:close/>
              </a:path>
            </a:pathLst>
          </a:custGeom>
          <a:solidFill>
            <a:srgbClr val="318390"/>
          </a:solidFill>
          <a:ln>
            <a:solidFill>
              <a:srgbClr val="3183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ctr"/>
            <a:endParaRPr lang="en-GB" sz="2800" b="1">
              <a:cs typeface="Segoe UI Light"/>
            </a:endParaRPr>
          </a:p>
        </p:txBody>
      </p:sp>
      <p:sp>
        <p:nvSpPr>
          <p:cNvPr id="3" name="TextBox 2">
            <a:extLst>
              <a:ext uri="{FF2B5EF4-FFF2-40B4-BE49-F238E27FC236}">
                <a16:creationId xmlns:a16="http://schemas.microsoft.com/office/drawing/2014/main" id="{6D60F590-FA25-1119-67FD-BAA25ED5B54C}"/>
              </a:ext>
            </a:extLst>
          </p:cNvPr>
          <p:cNvSpPr txBox="1"/>
          <p:nvPr/>
        </p:nvSpPr>
        <p:spPr>
          <a:xfrm>
            <a:off x="0" y="1741150"/>
            <a:ext cx="522433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a:solidFill>
                  <a:schemeClr val="bg1"/>
                </a:solidFill>
                <a:cs typeface="Segoe UI Light"/>
              </a:rPr>
              <a:t>About Me</a:t>
            </a:r>
            <a:endParaRPr lang="en-US" sz="3200">
              <a:solidFill>
                <a:schemeClr val="bg1"/>
              </a:solidFill>
              <a:cs typeface="Segoe UI Light"/>
            </a:endParaRPr>
          </a:p>
        </p:txBody>
      </p:sp>
    </p:spTree>
    <p:extLst>
      <p:ext uri="{BB962C8B-B14F-4D97-AF65-F5344CB8AC3E}">
        <p14:creationId xmlns:p14="http://schemas.microsoft.com/office/powerpoint/2010/main" val="27954626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2014737" y="593378"/>
            <a:ext cx="7535115" cy="504056"/>
          </a:xfrm>
        </p:spPr>
        <p:txBody>
          <a:bodyPr lIns="91440" tIns="45720" rIns="91440" bIns="45720" anchor="t">
            <a:normAutofit/>
          </a:bodyPr>
          <a:lstStyle/>
          <a:p>
            <a:r>
              <a:rPr lang="en-GB" sz="2000">
                <a:latin typeface="Segoe UI Light"/>
                <a:cs typeface="Segoe UI Light"/>
              </a:rPr>
              <a:t>Transforming Industry for a More Sustainable World</a:t>
            </a:r>
          </a:p>
        </p:txBody>
      </p:sp>
      <p:sp>
        <p:nvSpPr>
          <p:cNvPr id="2" name="Flowchart: Terminator 3">
            <a:extLst>
              <a:ext uri="{FF2B5EF4-FFF2-40B4-BE49-F238E27FC236}">
                <a16:creationId xmlns:a16="http://schemas.microsoft.com/office/drawing/2014/main" id="{3EFA313C-CA22-A100-F2D7-58AFA9CA3D9F}"/>
              </a:ext>
            </a:extLst>
          </p:cNvPr>
          <p:cNvSpPr/>
          <p:nvPr/>
        </p:nvSpPr>
        <p:spPr>
          <a:xfrm>
            <a:off x="-1140629" y="1441940"/>
            <a:ext cx="6707717" cy="1183195"/>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53"/>
              <a:gd name="connsiteY0" fmla="*/ 0 h 21600"/>
              <a:gd name="connsiteX1" fmla="*/ 19467 w 21653"/>
              <a:gd name="connsiteY1" fmla="*/ 0 h 21600"/>
              <a:gd name="connsiteX2" fmla="*/ 21600 w 21653"/>
              <a:gd name="connsiteY2" fmla="*/ 10800 h 21600"/>
              <a:gd name="connsiteX3" fmla="*/ 18125 w 21653"/>
              <a:gd name="connsiteY3" fmla="*/ 21600 h 21600"/>
              <a:gd name="connsiteX4" fmla="*/ 3475 w 21653"/>
              <a:gd name="connsiteY4" fmla="*/ 21600 h 21600"/>
              <a:gd name="connsiteX5" fmla="*/ 0 w 21653"/>
              <a:gd name="connsiteY5" fmla="*/ 10800 h 21600"/>
              <a:gd name="connsiteX6" fmla="*/ 3475 w 21653"/>
              <a:gd name="connsiteY6" fmla="*/ 0 h 21600"/>
              <a:gd name="connsiteX0" fmla="*/ 3475 w 21600"/>
              <a:gd name="connsiteY0" fmla="*/ 0 h 22031"/>
              <a:gd name="connsiteX1" fmla="*/ 19467 w 21600"/>
              <a:gd name="connsiteY1" fmla="*/ 0 h 22031"/>
              <a:gd name="connsiteX2" fmla="*/ 21600 w 21600"/>
              <a:gd name="connsiteY2" fmla="*/ 10800 h 22031"/>
              <a:gd name="connsiteX3" fmla="*/ 19467 w 21600"/>
              <a:gd name="connsiteY3" fmla="*/ 22031 h 22031"/>
              <a:gd name="connsiteX4" fmla="*/ 3475 w 21600"/>
              <a:gd name="connsiteY4" fmla="*/ 21600 h 22031"/>
              <a:gd name="connsiteX5" fmla="*/ 0 w 21600"/>
              <a:gd name="connsiteY5" fmla="*/ 10800 h 22031"/>
              <a:gd name="connsiteX6" fmla="*/ 3475 w 21600"/>
              <a:gd name="connsiteY6" fmla="*/ 0 h 2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2031">
                <a:moveTo>
                  <a:pt x="3475" y="0"/>
                </a:moveTo>
                <a:lnTo>
                  <a:pt x="19467" y="0"/>
                </a:lnTo>
                <a:cubicBezTo>
                  <a:pt x="21386" y="0"/>
                  <a:pt x="21600" y="7128"/>
                  <a:pt x="21600" y="10800"/>
                </a:cubicBezTo>
                <a:cubicBezTo>
                  <a:pt x="21600" y="14472"/>
                  <a:pt x="21386" y="22031"/>
                  <a:pt x="19467" y="22031"/>
                </a:cubicBezTo>
                <a:lnTo>
                  <a:pt x="3475" y="21600"/>
                </a:lnTo>
                <a:cubicBezTo>
                  <a:pt x="1556" y="21600"/>
                  <a:pt x="0" y="16765"/>
                  <a:pt x="0" y="10800"/>
                </a:cubicBezTo>
                <a:cubicBezTo>
                  <a:pt x="0" y="4835"/>
                  <a:pt x="1556" y="0"/>
                  <a:pt x="3475" y="0"/>
                </a:cubicBezTo>
                <a:close/>
              </a:path>
            </a:pathLst>
          </a:custGeom>
          <a:solidFill>
            <a:srgbClr val="318390"/>
          </a:solidFill>
          <a:ln>
            <a:solidFill>
              <a:srgbClr val="3183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ctr"/>
            <a:endParaRPr lang="en-GB" sz="2800" b="1">
              <a:cs typeface="Segoe UI Light"/>
            </a:endParaRPr>
          </a:p>
        </p:txBody>
      </p:sp>
      <p:sp>
        <p:nvSpPr>
          <p:cNvPr id="3" name="TextBox 2">
            <a:extLst>
              <a:ext uri="{FF2B5EF4-FFF2-40B4-BE49-F238E27FC236}">
                <a16:creationId xmlns:a16="http://schemas.microsoft.com/office/drawing/2014/main" id="{6D60F590-FA25-1119-67FD-BAA25ED5B54C}"/>
              </a:ext>
            </a:extLst>
          </p:cNvPr>
          <p:cNvSpPr txBox="1"/>
          <p:nvPr/>
        </p:nvSpPr>
        <p:spPr>
          <a:xfrm>
            <a:off x="0" y="1741150"/>
            <a:ext cx="522433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a:solidFill>
                  <a:schemeClr val="bg1"/>
                </a:solidFill>
                <a:cs typeface="Segoe UI Light"/>
              </a:rPr>
              <a:t>End State</a:t>
            </a:r>
            <a:endParaRPr lang="en-US" sz="3200">
              <a:solidFill>
                <a:schemeClr val="bg1"/>
              </a:solidFill>
              <a:cs typeface="Segoe UI Light"/>
            </a:endParaRPr>
          </a:p>
        </p:txBody>
      </p:sp>
      <p:pic>
        <p:nvPicPr>
          <p:cNvPr id="5" name="Picture 4">
            <a:extLst>
              <a:ext uri="{FF2B5EF4-FFF2-40B4-BE49-F238E27FC236}">
                <a16:creationId xmlns:a16="http://schemas.microsoft.com/office/drawing/2014/main" id="{5B0673FF-6DE6-BE70-46D8-137F3C026D2F}"/>
              </a:ext>
            </a:extLst>
          </p:cNvPr>
          <p:cNvPicPr>
            <a:picLocks noChangeAspect="1"/>
          </p:cNvPicPr>
          <p:nvPr/>
        </p:nvPicPr>
        <p:blipFill>
          <a:blip r:embed="rId3"/>
          <a:stretch>
            <a:fillRect/>
          </a:stretch>
        </p:blipFill>
        <p:spPr>
          <a:xfrm>
            <a:off x="9863609" y="7146106"/>
            <a:ext cx="3759010" cy="2304823"/>
          </a:xfrm>
          <a:prstGeom prst="rect">
            <a:avLst/>
          </a:prstGeom>
        </p:spPr>
      </p:pic>
      <p:pic>
        <p:nvPicPr>
          <p:cNvPr id="8" name="Picture 7">
            <a:extLst>
              <a:ext uri="{FF2B5EF4-FFF2-40B4-BE49-F238E27FC236}">
                <a16:creationId xmlns:a16="http://schemas.microsoft.com/office/drawing/2014/main" id="{39729A44-5417-1DA0-67D9-520FFBFF9BF0}"/>
              </a:ext>
            </a:extLst>
          </p:cNvPr>
          <p:cNvPicPr>
            <a:picLocks noChangeAspect="1"/>
          </p:cNvPicPr>
          <p:nvPr/>
        </p:nvPicPr>
        <p:blipFill>
          <a:blip r:embed="rId4"/>
          <a:stretch>
            <a:fillRect/>
          </a:stretch>
        </p:blipFill>
        <p:spPr>
          <a:xfrm>
            <a:off x="1651483" y="7146106"/>
            <a:ext cx="4104456" cy="2298495"/>
          </a:xfrm>
          <a:prstGeom prst="rect">
            <a:avLst/>
          </a:prstGeom>
        </p:spPr>
      </p:pic>
      <p:pic>
        <p:nvPicPr>
          <p:cNvPr id="11" name="Picture 4" descr="Rosyth - Babcock International">
            <a:extLst>
              <a:ext uri="{FF2B5EF4-FFF2-40B4-BE49-F238E27FC236}">
                <a16:creationId xmlns:a16="http://schemas.microsoft.com/office/drawing/2014/main" id="{8A48F3E4-B228-3DBB-A0D8-85E29036DAC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78600" y="7139778"/>
            <a:ext cx="4135222" cy="229849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Isle of Wight shipyard signs merger deal with OCEA - Marine Industry News">
            <a:extLst>
              <a:ext uri="{FF2B5EF4-FFF2-40B4-BE49-F238E27FC236}">
                <a16:creationId xmlns:a16="http://schemas.microsoft.com/office/drawing/2014/main" id="{304F4AB2-395B-7635-F922-2CD8A600287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29728" y="7148448"/>
            <a:ext cx="3759009" cy="2296153"/>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a:extLst>
              <a:ext uri="{FF2B5EF4-FFF2-40B4-BE49-F238E27FC236}">
                <a16:creationId xmlns:a16="http://schemas.microsoft.com/office/drawing/2014/main" id="{2431B90D-2210-F671-2787-74997105B2D4}"/>
              </a:ext>
            </a:extLst>
          </p:cNvPr>
          <p:cNvSpPr txBox="1">
            <a:spLocks/>
          </p:cNvSpPr>
          <p:nvPr/>
        </p:nvSpPr>
        <p:spPr>
          <a:xfrm>
            <a:off x="2014737" y="3099438"/>
            <a:ext cx="15458445" cy="4525963"/>
          </a:xfrm>
          <a:prstGeom prst="rect">
            <a:avLst/>
          </a:prstGeom>
        </p:spPr>
        <p:txBody>
          <a:bodyPr>
            <a:noAutofit/>
          </a:bodyPr>
          <a:lstStyle>
            <a:lvl1pPr marL="287373" indent="-287373" algn="l" defTabSz="1149492" rtl="0" eaLnBrk="1" latinLnBrk="0" hangingPunct="1">
              <a:lnSpc>
                <a:spcPct val="90000"/>
              </a:lnSpc>
              <a:spcBef>
                <a:spcPts val="1257"/>
              </a:spcBef>
              <a:buFont typeface="Arial" panose="020B0604020202020204" pitchFamily="34" charset="0"/>
              <a:buChar char="•"/>
              <a:defRPr sz="3520" kern="1200">
                <a:solidFill>
                  <a:schemeClr val="tx1"/>
                </a:solidFill>
                <a:latin typeface="+mn-lt"/>
                <a:ea typeface="+mn-ea"/>
                <a:cs typeface="+mn-cs"/>
              </a:defRPr>
            </a:lvl1pPr>
            <a:lvl2pPr marL="862119" indent="-287373" algn="l" defTabSz="1149492" rtl="0" eaLnBrk="1" latinLnBrk="0" hangingPunct="1">
              <a:lnSpc>
                <a:spcPct val="90000"/>
              </a:lnSpc>
              <a:spcBef>
                <a:spcPts val="629"/>
              </a:spcBef>
              <a:buFont typeface="Arial" panose="020B0604020202020204" pitchFamily="34" charset="0"/>
              <a:buChar char="•"/>
              <a:defRPr sz="3017" kern="1200">
                <a:solidFill>
                  <a:schemeClr val="tx1"/>
                </a:solidFill>
                <a:latin typeface="+mn-lt"/>
                <a:ea typeface="+mn-ea"/>
                <a:cs typeface="+mn-cs"/>
              </a:defRPr>
            </a:lvl2pPr>
            <a:lvl3pPr marL="1436865" indent="-287373" algn="l" defTabSz="1149492" rtl="0" eaLnBrk="1" latinLnBrk="0" hangingPunct="1">
              <a:lnSpc>
                <a:spcPct val="90000"/>
              </a:lnSpc>
              <a:spcBef>
                <a:spcPts val="629"/>
              </a:spcBef>
              <a:buFont typeface="Arial" panose="020B0604020202020204" pitchFamily="34" charset="0"/>
              <a:buChar char="•"/>
              <a:defRPr sz="2514" kern="1200">
                <a:solidFill>
                  <a:schemeClr val="tx1"/>
                </a:solidFill>
                <a:latin typeface="+mn-lt"/>
                <a:ea typeface="+mn-ea"/>
                <a:cs typeface="+mn-cs"/>
              </a:defRPr>
            </a:lvl3pPr>
            <a:lvl4pPr marL="2011611" indent="-287373" algn="l" defTabSz="1149492" rtl="0" eaLnBrk="1" latinLnBrk="0" hangingPunct="1">
              <a:lnSpc>
                <a:spcPct val="90000"/>
              </a:lnSpc>
              <a:spcBef>
                <a:spcPts val="629"/>
              </a:spcBef>
              <a:buFont typeface="Arial" panose="020B0604020202020204" pitchFamily="34" charset="0"/>
              <a:buChar char="•"/>
              <a:defRPr sz="2263" kern="1200">
                <a:solidFill>
                  <a:schemeClr val="tx1"/>
                </a:solidFill>
                <a:latin typeface="+mn-lt"/>
                <a:ea typeface="+mn-ea"/>
                <a:cs typeface="+mn-cs"/>
              </a:defRPr>
            </a:lvl4pPr>
            <a:lvl5pPr marL="2586358" indent="-287373" algn="l" defTabSz="1149492" rtl="0" eaLnBrk="1" latinLnBrk="0" hangingPunct="1">
              <a:lnSpc>
                <a:spcPct val="90000"/>
              </a:lnSpc>
              <a:spcBef>
                <a:spcPts val="629"/>
              </a:spcBef>
              <a:buFont typeface="Arial" panose="020B0604020202020204" pitchFamily="34" charset="0"/>
              <a:buChar char="•"/>
              <a:defRPr sz="2263" kern="1200">
                <a:solidFill>
                  <a:schemeClr val="tx1"/>
                </a:solidFill>
                <a:latin typeface="+mn-lt"/>
                <a:ea typeface="+mn-ea"/>
                <a:cs typeface="+mn-cs"/>
              </a:defRPr>
            </a:lvl5pPr>
            <a:lvl6pPr marL="3161104" indent="-287373" algn="l" defTabSz="1149492" rtl="0" eaLnBrk="1" latinLnBrk="0" hangingPunct="1">
              <a:lnSpc>
                <a:spcPct val="90000"/>
              </a:lnSpc>
              <a:spcBef>
                <a:spcPts val="629"/>
              </a:spcBef>
              <a:buFont typeface="Arial" panose="020B0604020202020204" pitchFamily="34" charset="0"/>
              <a:buChar char="•"/>
              <a:defRPr sz="2263" kern="1200">
                <a:solidFill>
                  <a:schemeClr val="tx1"/>
                </a:solidFill>
                <a:latin typeface="+mn-lt"/>
                <a:ea typeface="+mn-ea"/>
                <a:cs typeface="+mn-cs"/>
              </a:defRPr>
            </a:lvl6pPr>
            <a:lvl7pPr marL="3735850" indent="-287373" algn="l" defTabSz="1149492" rtl="0" eaLnBrk="1" latinLnBrk="0" hangingPunct="1">
              <a:lnSpc>
                <a:spcPct val="90000"/>
              </a:lnSpc>
              <a:spcBef>
                <a:spcPts val="629"/>
              </a:spcBef>
              <a:buFont typeface="Arial" panose="020B0604020202020204" pitchFamily="34" charset="0"/>
              <a:buChar char="•"/>
              <a:defRPr sz="2263" kern="1200">
                <a:solidFill>
                  <a:schemeClr val="tx1"/>
                </a:solidFill>
                <a:latin typeface="+mn-lt"/>
                <a:ea typeface="+mn-ea"/>
                <a:cs typeface="+mn-cs"/>
              </a:defRPr>
            </a:lvl7pPr>
            <a:lvl8pPr marL="4310596" indent="-287373" algn="l" defTabSz="1149492" rtl="0" eaLnBrk="1" latinLnBrk="0" hangingPunct="1">
              <a:lnSpc>
                <a:spcPct val="90000"/>
              </a:lnSpc>
              <a:spcBef>
                <a:spcPts val="629"/>
              </a:spcBef>
              <a:buFont typeface="Arial" panose="020B0604020202020204" pitchFamily="34" charset="0"/>
              <a:buChar char="•"/>
              <a:defRPr sz="2263" kern="1200">
                <a:solidFill>
                  <a:schemeClr val="tx1"/>
                </a:solidFill>
                <a:latin typeface="+mn-lt"/>
                <a:ea typeface="+mn-ea"/>
                <a:cs typeface="+mn-cs"/>
              </a:defRPr>
            </a:lvl8pPr>
            <a:lvl9pPr marL="4885342" indent="-287373" algn="l" defTabSz="1149492" rtl="0" eaLnBrk="1" latinLnBrk="0" hangingPunct="1">
              <a:lnSpc>
                <a:spcPct val="90000"/>
              </a:lnSpc>
              <a:spcBef>
                <a:spcPts val="629"/>
              </a:spcBef>
              <a:buFont typeface="Arial" panose="020B0604020202020204" pitchFamily="34" charset="0"/>
              <a:buChar char="•"/>
              <a:defRPr sz="2263" kern="1200">
                <a:solidFill>
                  <a:schemeClr val="tx1"/>
                </a:solidFill>
                <a:latin typeface="+mn-lt"/>
                <a:ea typeface="+mn-ea"/>
                <a:cs typeface="+mn-cs"/>
              </a:defRPr>
            </a:lvl9pPr>
          </a:lstStyle>
          <a:p>
            <a:pPr marL="0" indent="0" algn="just">
              <a:buFont typeface="Arial" panose="020B0604020202020204" pitchFamily="34" charset="0"/>
              <a:buNone/>
            </a:pPr>
            <a:r>
              <a:rPr lang="en-GB" sz="3200">
                <a:latin typeface="Segoe UI Light" panose="020B0502040204020203" pitchFamily="34" charset="0"/>
                <a:cs typeface="Segoe UI Light" panose="020B0502040204020203" pitchFamily="34" charset="0"/>
              </a:rPr>
              <a:t>Targeting an end date of March 2024, the Shipyard of the Future Task and Finish Group will:</a:t>
            </a:r>
          </a:p>
          <a:p>
            <a:pPr algn="just"/>
            <a:r>
              <a:rPr lang="en-GB" sz="3200">
                <a:latin typeface="Segoe UI Light" panose="020B0502040204020203" pitchFamily="34" charset="0"/>
                <a:cs typeface="Segoe UI Light" panose="020B0502040204020203" pitchFamily="34" charset="0"/>
              </a:rPr>
              <a:t>Produce a model for how shipyards of the future must aim to operate. </a:t>
            </a:r>
          </a:p>
          <a:p>
            <a:pPr algn="just"/>
            <a:r>
              <a:rPr lang="en-GB" sz="3200">
                <a:latin typeface="Segoe UI Light" panose="020B0502040204020203" pitchFamily="34" charset="0"/>
                <a:cs typeface="Segoe UI Light" panose="020B0502040204020203" pitchFamily="34" charset="0"/>
              </a:rPr>
              <a:t>Identify the advanced manufacturing technologies (digital and physical) required in production and pre-production and give guidance as to how and where to they should be implemented</a:t>
            </a:r>
          </a:p>
          <a:p>
            <a:pPr algn="just"/>
            <a:r>
              <a:rPr lang="en-GB" sz="3200">
                <a:latin typeface="Segoe UI Light" panose="020B0502040204020203" pitchFamily="34" charset="0"/>
                <a:cs typeface="Segoe UI Light" panose="020B0502040204020203" pitchFamily="34" charset="0"/>
              </a:rPr>
              <a:t>Provide an underlying body of evidence to support future investment programmes.</a:t>
            </a:r>
          </a:p>
        </p:txBody>
      </p:sp>
    </p:spTree>
    <p:extLst>
      <p:ext uri="{BB962C8B-B14F-4D97-AF65-F5344CB8AC3E}">
        <p14:creationId xmlns:p14="http://schemas.microsoft.com/office/powerpoint/2010/main" val="9371037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2014737" y="593378"/>
            <a:ext cx="7535115" cy="504056"/>
          </a:xfrm>
        </p:spPr>
        <p:txBody>
          <a:bodyPr lIns="91440" tIns="45720" rIns="91440" bIns="45720" anchor="t">
            <a:normAutofit/>
          </a:bodyPr>
          <a:lstStyle/>
          <a:p>
            <a:r>
              <a:rPr lang="en-GB" sz="2000">
                <a:latin typeface="Segoe UI Light"/>
                <a:cs typeface="Segoe UI Light"/>
              </a:rPr>
              <a:t>Transforming Industry for a More Sustainable World</a:t>
            </a:r>
          </a:p>
        </p:txBody>
      </p:sp>
      <p:sp>
        <p:nvSpPr>
          <p:cNvPr id="2" name="Flowchart: Terminator 3">
            <a:extLst>
              <a:ext uri="{FF2B5EF4-FFF2-40B4-BE49-F238E27FC236}">
                <a16:creationId xmlns:a16="http://schemas.microsoft.com/office/drawing/2014/main" id="{3EFA313C-CA22-A100-F2D7-58AFA9CA3D9F}"/>
              </a:ext>
            </a:extLst>
          </p:cNvPr>
          <p:cNvSpPr/>
          <p:nvPr/>
        </p:nvSpPr>
        <p:spPr>
          <a:xfrm>
            <a:off x="-1140629" y="1441940"/>
            <a:ext cx="6707717" cy="1183195"/>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53"/>
              <a:gd name="connsiteY0" fmla="*/ 0 h 21600"/>
              <a:gd name="connsiteX1" fmla="*/ 19467 w 21653"/>
              <a:gd name="connsiteY1" fmla="*/ 0 h 21600"/>
              <a:gd name="connsiteX2" fmla="*/ 21600 w 21653"/>
              <a:gd name="connsiteY2" fmla="*/ 10800 h 21600"/>
              <a:gd name="connsiteX3" fmla="*/ 18125 w 21653"/>
              <a:gd name="connsiteY3" fmla="*/ 21600 h 21600"/>
              <a:gd name="connsiteX4" fmla="*/ 3475 w 21653"/>
              <a:gd name="connsiteY4" fmla="*/ 21600 h 21600"/>
              <a:gd name="connsiteX5" fmla="*/ 0 w 21653"/>
              <a:gd name="connsiteY5" fmla="*/ 10800 h 21600"/>
              <a:gd name="connsiteX6" fmla="*/ 3475 w 21653"/>
              <a:gd name="connsiteY6" fmla="*/ 0 h 21600"/>
              <a:gd name="connsiteX0" fmla="*/ 3475 w 21600"/>
              <a:gd name="connsiteY0" fmla="*/ 0 h 22031"/>
              <a:gd name="connsiteX1" fmla="*/ 19467 w 21600"/>
              <a:gd name="connsiteY1" fmla="*/ 0 h 22031"/>
              <a:gd name="connsiteX2" fmla="*/ 21600 w 21600"/>
              <a:gd name="connsiteY2" fmla="*/ 10800 h 22031"/>
              <a:gd name="connsiteX3" fmla="*/ 19467 w 21600"/>
              <a:gd name="connsiteY3" fmla="*/ 22031 h 22031"/>
              <a:gd name="connsiteX4" fmla="*/ 3475 w 21600"/>
              <a:gd name="connsiteY4" fmla="*/ 21600 h 22031"/>
              <a:gd name="connsiteX5" fmla="*/ 0 w 21600"/>
              <a:gd name="connsiteY5" fmla="*/ 10800 h 22031"/>
              <a:gd name="connsiteX6" fmla="*/ 3475 w 21600"/>
              <a:gd name="connsiteY6" fmla="*/ 0 h 2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2031">
                <a:moveTo>
                  <a:pt x="3475" y="0"/>
                </a:moveTo>
                <a:lnTo>
                  <a:pt x="19467" y="0"/>
                </a:lnTo>
                <a:cubicBezTo>
                  <a:pt x="21386" y="0"/>
                  <a:pt x="21600" y="7128"/>
                  <a:pt x="21600" y="10800"/>
                </a:cubicBezTo>
                <a:cubicBezTo>
                  <a:pt x="21600" y="14472"/>
                  <a:pt x="21386" y="22031"/>
                  <a:pt x="19467" y="22031"/>
                </a:cubicBezTo>
                <a:lnTo>
                  <a:pt x="3475" y="21600"/>
                </a:lnTo>
                <a:cubicBezTo>
                  <a:pt x="1556" y="21600"/>
                  <a:pt x="0" y="16765"/>
                  <a:pt x="0" y="10800"/>
                </a:cubicBezTo>
                <a:cubicBezTo>
                  <a:pt x="0" y="4835"/>
                  <a:pt x="1556" y="0"/>
                  <a:pt x="3475" y="0"/>
                </a:cubicBezTo>
                <a:close/>
              </a:path>
            </a:pathLst>
          </a:custGeom>
          <a:solidFill>
            <a:srgbClr val="318390"/>
          </a:solidFill>
          <a:ln>
            <a:solidFill>
              <a:srgbClr val="3183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ctr"/>
            <a:endParaRPr lang="en-GB" sz="2800" b="1">
              <a:cs typeface="Segoe UI Light"/>
            </a:endParaRPr>
          </a:p>
        </p:txBody>
      </p:sp>
      <p:sp>
        <p:nvSpPr>
          <p:cNvPr id="3" name="TextBox 2">
            <a:extLst>
              <a:ext uri="{FF2B5EF4-FFF2-40B4-BE49-F238E27FC236}">
                <a16:creationId xmlns:a16="http://schemas.microsoft.com/office/drawing/2014/main" id="{6D60F590-FA25-1119-67FD-BAA25ED5B54C}"/>
              </a:ext>
            </a:extLst>
          </p:cNvPr>
          <p:cNvSpPr txBox="1"/>
          <p:nvPr/>
        </p:nvSpPr>
        <p:spPr>
          <a:xfrm>
            <a:off x="0" y="1741150"/>
            <a:ext cx="522433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a:solidFill>
                  <a:schemeClr val="bg1"/>
                </a:solidFill>
                <a:cs typeface="Segoe UI Light"/>
              </a:rPr>
              <a:t>Closing Message</a:t>
            </a:r>
            <a:endParaRPr lang="en-US" sz="3200">
              <a:solidFill>
                <a:schemeClr val="bg1"/>
              </a:solidFill>
              <a:cs typeface="Segoe UI Light"/>
            </a:endParaRPr>
          </a:p>
        </p:txBody>
      </p:sp>
      <p:sp>
        <p:nvSpPr>
          <p:cNvPr id="13" name="Content Placeholder 2">
            <a:extLst>
              <a:ext uri="{FF2B5EF4-FFF2-40B4-BE49-F238E27FC236}">
                <a16:creationId xmlns:a16="http://schemas.microsoft.com/office/drawing/2014/main" id="{2431B90D-2210-F671-2787-74997105B2D4}"/>
              </a:ext>
            </a:extLst>
          </p:cNvPr>
          <p:cNvSpPr txBox="1">
            <a:spLocks/>
          </p:cNvSpPr>
          <p:nvPr/>
        </p:nvSpPr>
        <p:spPr>
          <a:xfrm>
            <a:off x="2014737" y="3099438"/>
            <a:ext cx="15458445" cy="4525963"/>
          </a:xfrm>
          <a:prstGeom prst="rect">
            <a:avLst/>
          </a:prstGeom>
        </p:spPr>
        <p:txBody>
          <a:bodyPr anchor="ctr">
            <a:noAutofit/>
          </a:bodyPr>
          <a:lstStyle>
            <a:lvl1pPr marL="287373" indent="-287373" algn="l" defTabSz="1149492" rtl="0" eaLnBrk="1" latinLnBrk="0" hangingPunct="1">
              <a:lnSpc>
                <a:spcPct val="90000"/>
              </a:lnSpc>
              <a:spcBef>
                <a:spcPts val="1257"/>
              </a:spcBef>
              <a:buFont typeface="Arial" panose="020B0604020202020204" pitchFamily="34" charset="0"/>
              <a:buChar char="•"/>
              <a:defRPr sz="3520" kern="1200">
                <a:solidFill>
                  <a:schemeClr val="tx1"/>
                </a:solidFill>
                <a:latin typeface="+mn-lt"/>
                <a:ea typeface="+mn-ea"/>
                <a:cs typeface="+mn-cs"/>
              </a:defRPr>
            </a:lvl1pPr>
            <a:lvl2pPr marL="862119" indent="-287373" algn="l" defTabSz="1149492" rtl="0" eaLnBrk="1" latinLnBrk="0" hangingPunct="1">
              <a:lnSpc>
                <a:spcPct val="90000"/>
              </a:lnSpc>
              <a:spcBef>
                <a:spcPts val="629"/>
              </a:spcBef>
              <a:buFont typeface="Arial" panose="020B0604020202020204" pitchFamily="34" charset="0"/>
              <a:buChar char="•"/>
              <a:defRPr sz="3017" kern="1200">
                <a:solidFill>
                  <a:schemeClr val="tx1"/>
                </a:solidFill>
                <a:latin typeface="+mn-lt"/>
                <a:ea typeface="+mn-ea"/>
                <a:cs typeface="+mn-cs"/>
              </a:defRPr>
            </a:lvl2pPr>
            <a:lvl3pPr marL="1436865" indent="-287373" algn="l" defTabSz="1149492" rtl="0" eaLnBrk="1" latinLnBrk="0" hangingPunct="1">
              <a:lnSpc>
                <a:spcPct val="90000"/>
              </a:lnSpc>
              <a:spcBef>
                <a:spcPts val="629"/>
              </a:spcBef>
              <a:buFont typeface="Arial" panose="020B0604020202020204" pitchFamily="34" charset="0"/>
              <a:buChar char="•"/>
              <a:defRPr sz="2514" kern="1200">
                <a:solidFill>
                  <a:schemeClr val="tx1"/>
                </a:solidFill>
                <a:latin typeface="+mn-lt"/>
                <a:ea typeface="+mn-ea"/>
                <a:cs typeface="+mn-cs"/>
              </a:defRPr>
            </a:lvl3pPr>
            <a:lvl4pPr marL="2011611" indent="-287373" algn="l" defTabSz="1149492" rtl="0" eaLnBrk="1" latinLnBrk="0" hangingPunct="1">
              <a:lnSpc>
                <a:spcPct val="90000"/>
              </a:lnSpc>
              <a:spcBef>
                <a:spcPts val="629"/>
              </a:spcBef>
              <a:buFont typeface="Arial" panose="020B0604020202020204" pitchFamily="34" charset="0"/>
              <a:buChar char="•"/>
              <a:defRPr sz="2263" kern="1200">
                <a:solidFill>
                  <a:schemeClr val="tx1"/>
                </a:solidFill>
                <a:latin typeface="+mn-lt"/>
                <a:ea typeface="+mn-ea"/>
                <a:cs typeface="+mn-cs"/>
              </a:defRPr>
            </a:lvl4pPr>
            <a:lvl5pPr marL="2586358" indent="-287373" algn="l" defTabSz="1149492" rtl="0" eaLnBrk="1" latinLnBrk="0" hangingPunct="1">
              <a:lnSpc>
                <a:spcPct val="90000"/>
              </a:lnSpc>
              <a:spcBef>
                <a:spcPts val="629"/>
              </a:spcBef>
              <a:buFont typeface="Arial" panose="020B0604020202020204" pitchFamily="34" charset="0"/>
              <a:buChar char="•"/>
              <a:defRPr sz="2263" kern="1200">
                <a:solidFill>
                  <a:schemeClr val="tx1"/>
                </a:solidFill>
                <a:latin typeface="+mn-lt"/>
                <a:ea typeface="+mn-ea"/>
                <a:cs typeface="+mn-cs"/>
              </a:defRPr>
            </a:lvl5pPr>
            <a:lvl6pPr marL="3161104" indent="-287373" algn="l" defTabSz="1149492" rtl="0" eaLnBrk="1" latinLnBrk="0" hangingPunct="1">
              <a:lnSpc>
                <a:spcPct val="90000"/>
              </a:lnSpc>
              <a:spcBef>
                <a:spcPts val="629"/>
              </a:spcBef>
              <a:buFont typeface="Arial" panose="020B0604020202020204" pitchFamily="34" charset="0"/>
              <a:buChar char="•"/>
              <a:defRPr sz="2263" kern="1200">
                <a:solidFill>
                  <a:schemeClr val="tx1"/>
                </a:solidFill>
                <a:latin typeface="+mn-lt"/>
                <a:ea typeface="+mn-ea"/>
                <a:cs typeface="+mn-cs"/>
              </a:defRPr>
            </a:lvl6pPr>
            <a:lvl7pPr marL="3735850" indent="-287373" algn="l" defTabSz="1149492" rtl="0" eaLnBrk="1" latinLnBrk="0" hangingPunct="1">
              <a:lnSpc>
                <a:spcPct val="90000"/>
              </a:lnSpc>
              <a:spcBef>
                <a:spcPts val="629"/>
              </a:spcBef>
              <a:buFont typeface="Arial" panose="020B0604020202020204" pitchFamily="34" charset="0"/>
              <a:buChar char="•"/>
              <a:defRPr sz="2263" kern="1200">
                <a:solidFill>
                  <a:schemeClr val="tx1"/>
                </a:solidFill>
                <a:latin typeface="+mn-lt"/>
                <a:ea typeface="+mn-ea"/>
                <a:cs typeface="+mn-cs"/>
              </a:defRPr>
            </a:lvl7pPr>
            <a:lvl8pPr marL="4310596" indent="-287373" algn="l" defTabSz="1149492" rtl="0" eaLnBrk="1" latinLnBrk="0" hangingPunct="1">
              <a:lnSpc>
                <a:spcPct val="90000"/>
              </a:lnSpc>
              <a:spcBef>
                <a:spcPts val="629"/>
              </a:spcBef>
              <a:buFont typeface="Arial" panose="020B0604020202020204" pitchFamily="34" charset="0"/>
              <a:buChar char="•"/>
              <a:defRPr sz="2263" kern="1200">
                <a:solidFill>
                  <a:schemeClr val="tx1"/>
                </a:solidFill>
                <a:latin typeface="+mn-lt"/>
                <a:ea typeface="+mn-ea"/>
                <a:cs typeface="+mn-cs"/>
              </a:defRPr>
            </a:lvl8pPr>
            <a:lvl9pPr marL="4885342" indent="-287373" algn="l" defTabSz="1149492" rtl="0" eaLnBrk="1" latinLnBrk="0" hangingPunct="1">
              <a:lnSpc>
                <a:spcPct val="90000"/>
              </a:lnSpc>
              <a:spcBef>
                <a:spcPts val="629"/>
              </a:spcBef>
              <a:buFont typeface="Arial" panose="020B0604020202020204" pitchFamily="34" charset="0"/>
              <a:buChar char="•"/>
              <a:defRPr sz="2263" kern="1200">
                <a:solidFill>
                  <a:schemeClr val="tx1"/>
                </a:solidFill>
                <a:latin typeface="+mn-lt"/>
                <a:ea typeface="+mn-ea"/>
                <a:cs typeface="+mn-cs"/>
              </a:defRPr>
            </a:lvl9pPr>
          </a:lstStyle>
          <a:p>
            <a:pPr marL="0" indent="0" algn="ctr">
              <a:buFont typeface="Arial" panose="020B0604020202020204" pitchFamily="34" charset="0"/>
              <a:buNone/>
            </a:pPr>
            <a:endParaRPr lang="en-GB" sz="4000">
              <a:latin typeface="Segoe UI Light" panose="020B0502040204020203" pitchFamily="34" charset="0"/>
              <a:cs typeface="Segoe UI Light" panose="020B0502040204020203" pitchFamily="34" charset="0"/>
            </a:endParaRPr>
          </a:p>
          <a:p>
            <a:pPr marL="0" indent="0" algn="ctr">
              <a:buFont typeface="Arial" panose="020B0604020202020204" pitchFamily="34" charset="0"/>
              <a:buNone/>
            </a:pPr>
            <a:r>
              <a:rPr lang="en-GB" sz="4000">
                <a:latin typeface="Segoe UI Light" panose="020B0502040204020203" pitchFamily="34" charset="0"/>
                <a:cs typeface="Segoe UI Light" panose="020B0502040204020203" pitchFamily="34" charset="0"/>
              </a:rPr>
              <a:t>In addition to maintaining sovereign capability, The MTC sees the importance to the UK of having thriving world-class shipbuilding industry.</a:t>
            </a:r>
          </a:p>
          <a:p>
            <a:pPr marL="0" indent="0" algn="ctr">
              <a:buFont typeface="Arial" panose="020B0604020202020204" pitchFamily="34" charset="0"/>
              <a:buNone/>
            </a:pPr>
            <a:endParaRPr lang="en-GB" sz="4000">
              <a:latin typeface="Segoe UI Light" panose="020B0502040204020203" pitchFamily="34" charset="0"/>
              <a:cs typeface="Segoe UI Light" panose="020B0502040204020203" pitchFamily="34" charset="0"/>
            </a:endParaRPr>
          </a:p>
          <a:p>
            <a:pPr marL="0" indent="0" algn="ctr">
              <a:buFont typeface="Arial" panose="020B0604020202020204" pitchFamily="34" charset="0"/>
              <a:buNone/>
            </a:pPr>
            <a:r>
              <a:rPr lang="en-GB" sz="4000">
                <a:latin typeface="Segoe UI Light" panose="020B0502040204020203" pitchFamily="34" charset="0"/>
                <a:cs typeface="Segoe UI Light" panose="020B0502040204020203" pitchFamily="34" charset="0"/>
              </a:rPr>
              <a:t>We are here to de-risk the acquisition and adoption of new manufacturing technology and processes.</a:t>
            </a:r>
          </a:p>
        </p:txBody>
      </p:sp>
    </p:spTree>
    <p:extLst>
      <p:ext uri="{BB962C8B-B14F-4D97-AF65-F5344CB8AC3E}">
        <p14:creationId xmlns:p14="http://schemas.microsoft.com/office/powerpoint/2010/main" val="3422603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bk object 16">
            <a:extLst>
              <a:ext uri="{FF2B5EF4-FFF2-40B4-BE49-F238E27FC236}">
                <a16:creationId xmlns:a16="http://schemas.microsoft.com/office/drawing/2014/main" id="{527CD186-3572-1A7B-725F-D6223619D105}"/>
              </a:ext>
            </a:extLst>
          </p:cNvPr>
          <p:cNvSpPr/>
          <p:nvPr/>
        </p:nvSpPr>
        <p:spPr>
          <a:xfrm>
            <a:off x="16125" y="2083643"/>
            <a:ext cx="19018783" cy="8658274"/>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400"/>
            <a:endParaRPr>
              <a:solidFill>
                <a:prstClr val="black"/>
              </a:solidFill>
              <a:latin typeface="Calibri" panose="020F0502020204030204"/>
            </a:endParaRPr>
          </a:p>
        </p:txBody>
      </p:sp>
      <p:sp>
        <p:nvSpPr>
          <p:cNvPr id="10" name="Title 1"/>
          <p:cNvSpPr>
            <a:spLocks noGrp="1"/>
          </p:cNvSpPr>
          <p:nvPr>
            <p:ph type="title"/>
          </p:nvPr>
        </p:nvSpPr>
        <p:spPr>
          <a:xfrm>
            <a:off x="2014737" y="593378"/>
            <a:ext cx="7535115" cy="504056"/>
          </a:xfrm>
        </p:spPr>
        <p:txBody>
          <a:bodyPr lIns="91440" tIns="45720" rIns="91440" bIns="45720" anchor="t">
            <a:normAutofit/>
          </a:bodyPr>
          <a:lstStyle/>
          <a:p>
            <a:r>
              <a:rPr lang="en-GB" sz="2000">
                <a:latin typeface="Segoe UI Light"/>
                <a:cs typeface="Segoe UI Light"/>
              </a:rPr>
              <a:t>Transforming Industry for a More Sustainable World</a:t>
            </a:r>
          </a:p>
        </p:txBody>
      </p:sp>
      <p:sp>
        <p:nvSpPr>
          <p:cNvPr id="48" name="Flowchart: Terminator 3">
            <a:extLst>
              <a:ext uri="{FF2B5EF4-FFF2-40B4-BE49-F238E27FC236}">
                <a16:creationId xmlns:a16="http://schemas.microsoft.com/office/drawing/2014/main" id="{A7DFD3C4-B276-A63A-1151-FEA530A8BDBA}"/>
              </a:ext>
            </a:extLst>
          </p:cNvPr>
          <p:cNvSpPr/>
          <p:nvPr/>
        </p:nvSpPr>
        <p:spPr>
          <a:xfrm>
            <a:off x="-1140629" y="1457474"/>
            <a:ext cx="6707717" cy="1183195"/>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53"/>
              <a:gd name="connsiteY0" fmla="*/ 0 h 21600"/>
              <a:gd name="connsiteX1" fmla="*/ 19467 w 21653"/>
              <a:gd name="connsiteY1" fmla="*/ 0 h 21600"/>
              <a:gd name="connsiteX2" fmla="*/ 21600 w 21653"/>
              <a:gd name="connsiteY2" fmla="*/ 10800 h 21600"/>
              <a:gd name="connsiteX3" fmla="*/ 18125 w 21653"/>
              <a:gd name="connsiteY3" fmla="*/ 21600 h 21600"/>
              <a:gd name="connsiteX4" fmla="*/ 3475 w 21653"/>
              <a:gd name="connsiteY4" fmla="*/ 21600 h 21600"/>
              <a:gd name="connsiteX5" fmla="*/ 0 w 21653"/>
              <a:gd name="connsiteY5" fmla="*/ 10800 h 21600"/>
              <a:gd name="connsiteX6" fmla="*/ 3475 w 21653"/>
              <a:gd name="connsiteY6" fmla="*/ 0 h 21600"/>
              <a:gd name="connsiteX0" fmla="*/ 3475 w 21600"/>
              <a:gd name="connsiteY0" fmla="*/ 0 h 22031"/>
              <a:gd name="connsiteX1" fmla="*/ 19467 w 21600"/>
              <a:gd name="connsiteY1" fmla="*/ 0 h 22031"/>
              <a:gd name="connsiteX2" fmla="*/ 21600 w 21600"/>
              <a:gd name="connsiteY2" fmla="*/ 10800 h 22031"/>
              <a:gd name="connsiteX3" fmla="*/ 19467 w 21600"/>
              <a:gd name="connsiteY3" fmla="*/ 22031 h 22031"/>
              <a:gd name="connsiteX4" fmla="*/ 3475 w 21600"/>
              <a:gd name="connsiteY4" fmla="*/ 21600 h 22031"/>
              <a:gd name="connsiteX5" fmla="*/ 0 w 21600"/>
              <a:gd name="connsiteY5" fmla="*/ 10800 h 22031"/>
              <a:gd name="connsiteX6" fmla="*/ 3475 w 21600"/>
              <a:gd name="connsiteY6" fmla="*/ 0 h 2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2031">
                <a:moveTo>
                  <a:pt x="3475" y="0"/>
                </a:moveTo>
                <a:lnTo>
                  <a:pt x="19467" y="0"/>
                </a:lnTo>
                <a:cubicBezTo>
                  <a:pt x="21386" y="0"/>
                  <a:pt x="21600" y="7128"/>
                  <a:pt x="21600" y="10800"/>
                </a:cubicBezTo>
                <a:cubicBezTo>
                  <a:pt x="21600" y="14472"/>
                  <a:pt x="21386" y="22031"/>
                  <a:pt x="19467" y="22031"/>
                </a:cubicBezTo>
                <a:lnTo>
                  <a:pt x="3475" y="21600"/>
                </a:lnTo>
                <a:cubicBezTo>
                  <a:pt x="1556" y="21600"/>
                  <a:pt x="0" y="16765"/>
                  <a:pt x="0" y="10800"/>
                </a:cubicBezTo>
                <a:cubicBezTo>
                  <a:pt x="0" y="4835"/>
                  <a:pt x="1556" y="0"/>
                  <a:pt x="3475" y="0"/>
                </a:cubicBezTo>
                <a:close/>
              </a:path>
            </a:pathLst>
          </a:custGeom>
          <a:solidFill>
            <a:srgbClr val="318390"/>
          </a:solidFill>
          <a:ln>
            <a:solidFill>
              <a:srgbClr val="3183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ctr"/>
            <a:endParaRPr lang="en-GB" sz="2800" b="1">
              <a:cs typeface="Segoe UI Light"/>
            </a:endParaRPr>
          </a:p>
        </p:txBody>
      </p:sp>
      <p:sp>
        <p:nvSpPr>
          <p:cNvPr id="49" name="TextBox 48">
            <a:extLst>
              <a:ext uri="{FF2B5EF4-FFF2-40B4-BE49-F238E27FC236}">
                <a16:creationId xmlns:a16="http://schemas.microsoft.com/office/drawing/2014/main" id="{13808FC6-F192-5C53-AE8A-97BF2302F98A}"/>
              </a:ext>
            </a:extLst>
          </p:cNvPr>
          <p:cNvSpPr txBox="1"/>
          <p:nvPr/>
        </p:nvSpPr>
        <p:spPr>
          <a:xfrm>
            <a:off x="0" y="1756684"/>
            <a:ext cx="522433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a:solidFill>
                  <a:schemeClr val="bg1"/>
                </a:solidFill>
                <a:cs typeface="Segoe UI Light"/>
              </a:rPr>
              <a:t>Manufacturing</a:t>
            </a:r>
            <a:endParaRPr lang="en-US" sz="3200">
              <a:solidFill>
                <a:schemeClr val="bg1"/>
              </a:solidFill>
              <a:cs typeface="Segoe UI Light"/>
            </a:endParaRPr>
          </a:p>
        </p:txBody>
      </p:sp>
      <p:sp>
        <p:nvSpPr>
          <p:cNvPr id="2" name="Rectangle 1">
            <a:extLst>
              <a:ext uri="{FF2B5EF4-FFF2-40B4-BE49-F238E27FC236}">
                <a16:creationId xmlns:a16="http://schemas.microsoft.com/office/drawing/2014/main" id="{B9C913D9-846E-7FCB-A0AF-C60AC5E39E71}"/>
              </a:ext>
            </a:extLst>
          </p:cNvPr>
          <p:cNvSpPr/>
          <p:nvPr/>
        </p:nvSpPr>
        <p:spPr>
          <a:xfrm>
            <a:off x="2644342" y="3626878"/>
            <a:ext cx="14401599" cy="6624736"/>
          </a:xfrm>
          <a:prstGeom prst="rect">
            <a:avLst/>
          </a:prstGeom>
          <a:noFill/>
        </p:spPr>
        <p:txBody>
          <a:bodyPr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7706">
              <a:buClr>
                <a:srgbClr val="22A5A5"/>
              </a:buClr>
              <a:buSzPct val="75000"/>
              <a:defRPr/>
            </a:pPr>
            <a:r>
              <a:rPr lang="en-GB" sz="3200" dirty="0">
                <a:solidFill>
                  <a:schemeClr val="bg1"/>
                </a:solidFill>
                <a:cs typeface="Arial"/>
              </a:rPr>
              <a:t>“Manufacturing is building the machine that makes the machine, if you think the machine is important well, building the machine that makes the machine is also extremely important. </a:t>
            </a:r>
            <a:endParaRPr lang="en-GB" sz="3200">
              <a:solidFill>
                <a:schemeClr val="bg1"/>
              </a:solidFill>
              <a:cs typeface="Arial"/>
            </a:endParaRPr>
          </a:p>
          <a:p>
            <a:pPr lvl="0" algn="ctr" defTabSz="1217706">
              <a:buClr>
                <a:srgbClr val="22A5A5"/>
              </a:buClr>
              <a:buSzPct val="75000"/>
              <a:defRPr/>
            </a:pPr>
            <a:endParaRPr lang="en-GB" sz="3200">
              <a:solidFill>
                <a:schemeClr val="bg1"/>
              </a:solidFill>
              <a:cs typeface="Arial"/>
            </a:endParaRPr>
          </a:p>
          <a:p>
            <a:pPr algn="ctr" defTabSz="1217706">
              <a:buClr>
                <a:srgbClr val="22A5A5"/>
              </a:buClr>
              <a:buSzPct val="75000"/>
              <a:defRPr/>
            </a:pPr>
            <a:r>
              <a:rPr lang="en-GB" sz="3200" dirty="0">
                <a:solidFill>
                  <a:schemeClr val="bg1"/>
                </a:solidFill>
                <a:cs typeface="Arial"/>
              </a:rPr>
              <a:t>Often the manufacturing in volume is harder than producing the original product.</a:t>
            </a:r>
          </a:p>
          <a:p>
            <a:pPr lvl="0" algn="ctr" defTabSz="1217706">
              <a:buClr>
                <a:srgbClr val="22A5A5"/>
              </a:buClr>
              <a:buSzPct val="75000"/>
              <a:defRPr/>
            </a:pPr>
            <a:endParaRPr lang="en-GB" sz="3200">
              <a:solidFill>
                <a:schemeClr val="bg1"/>
              </a:solidFill>
              <a:cs typeface="Arial"/>
            </a:endParaRPr>
          </a:p>
          <a:p>
            <a:pPr algn="ctr" defTabSz="1217706">
              <a:buClr>
                <a:srgbClr val="22A5A5"/>
              </a:buClr>
              <a:buSzPct val="75000"/>
              <a:defRPr/>
            </a:pPr>
            <a:r>
              <a:rPr lang="en-GB" sz="3200" dirty="0">
                <a:solidFill>
                  <a:schemeClr val="bg1"/>
                </a:solidFill>
                <a:cs typeface="Arial"/>
              </a:rPr>
              <a:t>We can make one (Tesla) easily but making 1000s with high reliability and quality, and where cost is affordable, is extremely hard.  Maybe 10x harder than one prototype, maybe even more”.</a:t>
            </a:r>
          </a:p>
          <a:p>
            <a:pPr lvl="0" algn="ctr" defTabSz="1217706">
              <a:buClr>
                <a:srgbClr val="22A5A5"/>
              </a:buClr>
              <a:buSzPct val="75000"/>
              <a:defRPr/>
            </a:pPr>
            <a:endParaRPr lang="en-GB" sz="3200">
              <a:solidFill>
                <a:schemeClr val="bg1"/>
              </a:solidFill>
              <a:cs typeface="Arial"/>
            </a:endParaRPr>
          </a:p>
          <a:p>
            <a:pPr algn="ctr" defTabSz="1217706">
              <a:buClr>
                <a:srgbClr val="22A5A5"/>
              </a:buClr>
              <a:buSzPct val="75000"/>
              <a:defRPr/>
            </a:pPr>
            <a:r>
              <a:rPr lang="en-GB" sz="2400" b="1" dirty="0">
                <a:solidFill>
                  <a:schemeClr val="bg1"/>
                </a:solidFill>
                <a:cs typeface="Arial"/>
              </a:rPr>
              <a:t>Elon Musk (2015)</a:t>
            </a:r>
          </a:p>
          <a:p>
            <a:pPr lvl="0" algn="ctr" defTabSz="1217706">
              <a:buClr>
                <a:srgbClr val="22A5A5"/>
              </a:buClr>
              <a:buSzPct val="75000"/>
              <a:defRPr/>
            </a:pPr>
            <a:endParaRPr lang="en-GB">
              <a:solidFill>
                <a:prstClr val="white"/>
              </a:solidFill>
              <a:cs typeface="Arial" panose="020B0604020202020204" pitchFamily="34" charset="0"/>
            </a:endParaRPr>
          </a:p>
        </p:txBody>
      </p:sp>
    </p:spTree>
    <p:extLst>
      <p:ext uri="{BB962C8B-B14F-4D97-AF65-F5344CB8AC3E}">
        <p14:creationId xmlns:p14="http://schemas.microsoft.com/office/powerpoint/2010/main" val="36927583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1F6121A-F6A0-EFC3-8B98-F930F389A699}"/>
              </a:ext>
            </a:extLst>
          </p:cNvPr>
          <p:cNvSpPr/>
          <p:nvPr/>
        </p:nvSpPr>
        <p:spPr>
          <a:xfrm>
            <a:off x="0" y="2033538"/>
            <a:ext cx="19007138" cy="8658275"/>
          </a:xfrm>
          <a:prstGeom prst="rect">
            <a:avLst/>
          </a:prstGeom>
          <a:solidFill>
            <a:srgbClr val="0C222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p:cNvSpPr>
            <a:spLocks noGrp="1"/>
          </p:cNvSpPr>
          <p:nvPr>
            <p:ph type="title"/>
          </p:nvPr>
        </p:nvSpPr>
        <p:spPr>
          <a:xfrm>
            <a:off x="2014737" y="593378"/>
            <a:ext cx="7535115" cy="504056"/>
          </a:xfrm>
        </p:spPr>
        <p:txBody>
          <a:bodyPr lIns="91440" tIns="45720" rIns="91440" bIns="45720" anchor="t">
            <a:normAutofit/>
          </a:bodyPr>
          <a:lstStyle/>
          <a:p>
            <a:r>
              <a:rPr lang="en-GB" sz="2000">
                <a:latin typeface="Segoe UI Light"/>
                <a:cs typeface="Segoe UI Light"/>
              </a:rPr>
              <a:t>Transforming Industry for a More Sustainable World</a:t>
            </a:r>
          </a:p>
        </p:txBody>
      </p:sp>
      <p:sp>
        <p:nvSpPr>
          <p:cNvPr id="12" name="TextBox 11">
            <a:extLst>
              <a:ext uri="{FF2B5EF4-FFF2-40B4-BE49-F238E27FC236}">
                <a16:creationId xmlns:a16="http://schemas.microsoft.com/office/drawing/2014/main" id="{72590069-1F41-4D1D-AD58-99F292590458}"/>
              </a:ext>
            </a:extLst>
          </p:cNvPr>
          <p:cNvSpPr txBox="1"/>
          <p:nvPr/>
        </p:nvSpPr>
        <p:spPr>
          <a:xfrm>
            <a:off x="2446785" y="3046995"/>
            <a:ext cx="972108" cy="1062727"/>
          </a:xfrm>
          <a:prstGeom prst="rect">
            <a:avLst/>
          </a:prstGeom>
          <a:noFill/>
        </p:spPr>
        <p:txBody>
          <a:bodyPr wrap="square" lIns="91440" tIns="45720" rIns="91440" bIns="45720" rtlCol="0" anchor="t">
            <a:spAutoFit/>
          </a:bodyPr>
          <a:lstStyle/>
          <a:p>
            <a:pPr>
              <a:lnSpc>
                <a:spcPct val="150000"/>
              </a:lnSpc>
            </a:pPr>
            <a:endParaRPr lang="en-GB" sz="4800">
              <a:latin typeface="Segoe UI Black" panose="020B0A02040204020203" pitchFamily="34" charset="0"/>
              <a:ea typeface="Segoe UI Black" panose="020B0A02040204020203" pitchFamily="34" charset="0"/>
              <a:cs typeface="Segoe UI Semibold"/>
            </a:endParaRPr>
          </a:p>
        </p:txBody>
      </p:sp>
      <p:pic>
        <p:nvPicPr>
          <p:cNvPr id="2" name="Picture 1">
            <a:extLst>
              <a:ext uri="{FF2B5EF4-FFF2-40B4-BE49-F238E27FC236}">
                <a16:creationId xmlns:a16="http://schemas.microsoft.com/office/drawing/2014/main" id="{1BED0F04-46EB-4606-FCAB-06AF2701E365}"/>
              </a:ext>
            </a:extLst>
          </p:cNvPr>
          <p:cNvPicPr>
            <a:picLocks noChangeAspect="1"/>
          </p:cNvPicPr>
          <p:nvPr/>
        </p:nvPicPr>
        <p:blipFill>
          <a:blip r:embed="rId3">
            <a:alphaModFix amt="70000"/>
            <a:extLst>
              <a:ext uri="{28A0092B-C50C-407E-A947-70E740481C1C}">
                <a14:useLocalDpi xmlns:a14="http://schemas.microsoft.com/office/drawing/2010/main"/>
              </a:ext>
            </a:extLst>
          </a:blip>
          <a:stretch>
            <a:fillRect/>
          </a:stretch>
        </p:blipFill>
        <p:spPr>
          <a:xfrm>
            <a:off x="5194551" y="1927382"/>
            <a:ext cx="5553796" cy="8777786"/>
          </a:xfrm>
          <a:prstGeom prst="rect">
            <a:avLst/>
          </a:prstGeom>
        </p:spPr>
      </p:pic>
      <p:grpSp>
        <p:nvGrpSpPr>
          <p:cNvPr id="7" name="Group 6">
            <a:extLst>
              <a:ext uri="{FF2B5EF4-FFF2-40B4-BE49-F238E27FC236}">
                <a16:creationId xmlns:a16="http://schemas.microsoft.com/office/drawing/2014/main" id="{2D0EFFE3-2E97-F4B1-574B-589AFE0E60AB}"/>
              </a:ext>
            </a:extLst>
          </p:cNvPr>
          <p:cNvGrpSpPr/>
          <p:nvPr/>
        </p:nvGrpSpPr>
        <p:grpSpPr>
          <a:xfrm>
            <a:off x="7401653" y="3617714"/>
            <a:ext cx="3065976" cy="6331272"/>
            <a:chOff x="1133645" y="1812526"/>
            <a:chExt cx="1479330" cy="3054833"/>
          </a:xfrm>
        </p:grpSpPr>
        <p:sp>
          <p:nvSpPr>
            <p:cNvPr id="8" name="object 55">
              <a:extLst>
                <a:ext uri="{FF2B5EF4-FFF2-40B4-BE49-F238E27FC236}">
                  <a16:creationId xmlns:a16="http://schemas.microsoft.com/office/drawing/2014/main" id="{FC98B756-0A97-84EF-2CA7-8E4234E06954}"/>
                </a:ext>
              </a:extLst>
            </p:cNvPr>
            <p:cNvSpPr/>
            <p:nvPr/>
          </p:nvSpPr>
          <p:spPr>
            <a:xfrm>
              <a:off x="1198283" y="1812526"/>
              <a:ext cx="1414145" cy="984251"/>
            </a:xfrm>
            <a:custGeom>
              <a:avLst/>
              <a:gdLst/>
              <a:ahLst/>
              <a:cxnLst/>
              <a:rect l="l" t="t" r="r" b="b"/>
              <a:pathLst>
                <a:path w="1414145" h="984250">
                  <a:moveTo>
                    <a:pt x="1414068" y="0"/>
                  </a:moveTo>
                  <a:lnTo>
                    <a:pt x="1028319" y="0"/>
                  </a:lnTo>
                  <a:lnTo>
                    <a:pt x="0" y="983640"/>
                  </a:lnTo>
                </a:path>
              </a:pathLst>
            </a:custGeom>
            <a:ln w="18757">
              <a:solidFill>
                <a:srgbClr val="C8E9EF"/>
              </a:solidFill>
            </a:ln>
          </p:spPr>
          <p:txBody>
            <a:bodyPr wrap="square" lIns="0" tIns="0" rIns="0" bIns="0" rtlCol="0"/>
            <a:lstStyle/>
            <a:p>
              <a:pPr defTabSz="1898386">
                <a:defRPr/>
              </a:pPr>
              <a:endParaRPr sz="3737">
                <a:solidFill>
                  <a:prstClr val="black"/>
                </a:solidFill>
                <a:latin typeface="Calibri"/>
              </a:endParaRPr>
            </a:p>
          </p:txBody>
        </p:sp>
        <p:sp>
          <p:nvSpPr>
            <p:cNvPr id="9" name="object 56">
              <a:extLst>
                <a:ext uri="{FF2B5EF4-FFF2-40B4-BE49-F238E27FC236}">
                  <a16:creationId xmlns:a16="http://schemas.microsoft.com/office/drawing/2014/main" id="{C0087632-7807-2A0B-D37B-D0B6441CBBDE}"/>
                </a:ext>
              </a:extLst>
            </p:cNvPr>
            <p:cNvSpPr/>
            <p:nvPr/>
          </p:nvSpPr>
          <p:spPr>
            <a:xfrm>
              <a:off x="1133645" y="2784574"/>
              <a:ext cx="75565" cy="75565"/>
            </a:xfrm>
            <a:custGeom>
              <a:avLst/>
              <a:gdLst/>
              <a:ahLst/>
              <a:cxnLst/>
              <a:rect l="l" t="t" r="r" b="b"/>
              <a:pathLst>
                <a:path w="75565" h="75564">
                  <a:moveTo>
                    <a:pt x="37528" y="75044"/>
                  </a:moveTo>
                  <a:lnTo>
                    <a:pt x="52136" y="72095"/>
                  </a:lnTo>
                  <a:lnTo>
                    <a:pt x="64065" y="64052"/>
                  </a:lnTo>
                  <a:lnTo>
                    <a:pt x="72107" y="52123"/>
                  </a:lnTo>
                  <a:lnTo>
                    <a:pt x="75056" y="37515"/>
                  </a:lnTo>
                  <a:lnTo>
                    <a:pt x="72107" y="22915"/>
                  </a:lnTo>
                  <a:lnTo>
                    <a:pt x="64065" y="10990"/>
                  </a:lnTo>
                  <a:lnTo>
                    <a:pt x="52136" y="2948"/>
                  </a:lnTo>
                  <a:lnTo>
                    <a:pt x="37528" y="0"/>
                  </a:lnTo>
                  <a:lnTo>
                    <a:pt x="22920" y="2948"/>
                  </a:lnTo>
                  <a:lnTo>
                    <a:pt x="10991" y="10990"/>
                  </a:lnTo>
                  <a:lnTo>
                    <a:pt x="2949" y="22915"/>
                  </a:lnTo>
                  <a:lnTo>
                    <a:pt x="0" y="37515"/>
                  </a:lnTo>
                  <a:lnTo>
                    <a:pt x="2949" y="52123"/>
                  </a:lnTo>
                  <a:lnTo>
                    <a:pt x="10991" y="64052"/>
                  </a:lnTo>
                  <a:lnTo>
                    <a:pt x="22920" y="72095"/>
                  </a:lnTo>
                  <a:lnTo>
                    <a:pt x="37528" y="75044"/>
                  </a:lnTo>
                  <a:close/>
                </a:path>
              </a:pathLst>
            </a:custGeom>
            <a:ln w="18757">
              <a:solidFill>
                <a:srgbClr val="C8E9EF"/>
              </a:solidFill>
            </a:ln>
          </p:spPr>
          <p:txBody>
            <a:bodyPr wrap="square" lIns="0" tIns="0" rIns="0" bIns="0" rtlCol="0"/>
            <a:lstStyle/>
            <a:p>
              <a:pPr defTabSz="1898386">
                <a:defRPr/>
              </a:pPr>
              <a:endParaRPr sz="3737">
                <a:solidFill>
                  <a:prstClr val="black"/>
                </a:solidFill>
                <a:latin typeface="Calibri"/>
              </a:endParaRPr>
            </a:p>
          </p:txBody>
        </p:sp>
        <p:sp>
          <p:nvSpPr>
            <p:cNvPr id="11" name="object 57">
              <a:extLst>
                <a:ext uri="{FF2B5EF4-FFF2-40B4-BE49-F238E27FC236}">
                  <a16:creationId xmlns:a16="http://schemas.microsoft.com/office/drawing/2014/main" id="{3650A09E-DE70-E6BC-64FD-652195D881C7}"/>
                </a:ext>
              </a:extLst>
            </p:cNvPr>
            <p:cNvSpPr/>
            <p:nvPr/>
          </p:nvSpPr>
          <p:spPr>
            <a:xfrm>
              <a:off x="1904546" y="2313058"/>
              <a:ext cx="708025" cy="997585"/>
            </a:xfrm>
            <a:custGeom>
              <a:avLst/>
              <a:gdLst/>
              <a:ahLst/>
              <a:cxnLst/>
              <a:rect l="l" t="t" r="r" b="b"/>
              <a:pathLst>
                <a:path w="708025" h="997585">
                  <a:moveTo>
                    <a:pt x="707847" y="0"/>
                  </a:moveTo>
                  <a:lnTo>
                    <a:pt x="566521" y="0"/>
                  </a:lnTo>
                  <a:lnTo>
                    <a:pt x="774" y="552170"/>
                  </a:lnTo>
                  <a:lnTo>
                    <a:pt x="0" y="997038"/>
                  </a:lnTo>
                </a:path>
              </a:pathLst>
            </a:custGeom>
            <a:ln w="18757">
              <a:solidFill>
                <a:srgbClr val="C8E9EF"/>
              </a:solidFill>
            </a:ln>
          </p:spPr>
          <p:txBody>
            <a:bodyPr wrap="square" lIns="0" tIns="0" rIns="0" bIns="0" rtlCol="0"/>
            <a:lstStyle/>
            <a:p>
              <a:pPr defTabSz="1898386">
                <a:defRPr/>
              </a:pPr>
              <a:endParaRPr sz="3737">
                <a:solidFill>
                  <a:prstClr val="black"/>
                </a:solidFill>
                <a:latin typeface="Calibri"/>
              </a:endParaRPr>
            </a:p>
          </p:txBody>
        </p:sp>
        <p:sp>
          <p:nvSpPr>
            <p:cNvPr id="14" name="object 58">
              <a:extLst>
                <a:ext uri="{FF2B5EF4-FFF2-40B4-BE49-F238E27FC236}">
                  <a16:creationId xmlns:a16="http://schemas.microsoft.com/office/drawing/2014/main" id="{25F25AE6-98E4-73A4-7DD7-C791C497EAF3}"/>
                </a:ext>
              </a:extLst>
            </p:cNvPr>
            <p:cNvSpPr/>
            <p:nvPr/>
          </p:nvSpPr>
          <p:spPr>
            <a:xfrm>
              <a:off x="1866953" y="3310097"/>
              <a:ext cx="75565" cy="75565"/>
            </a:xfrm>
            <a:custGeom>
              <a:avLst/>
              <a:gdLst/>
              <a:ahLst/>
              <a:cxnLst/>
              <a:rect l="l" t="t" r="r" b="b"/>
              <a:pathLst>
                <a:path w="75564" h="75564">
                  <a:moveTo>
                    <a:pt x="37528" y="75044"/>
                  </a:moveTo>
                  <a:lnTo>
                    <a:pt x="52136" y="72095"/>
                  </a:lnTo>
                  <a:lnTo>
                    <a:pt x="64065" y="64052"/>
                  </a:lnTo>
                  <a:lnTo>
                    <a:pt x="72107" y="52123"/>
                  </a:lnTo>
                  <a:lnTo>
                    <a:pt x="75057" y="37515"/>
                  </a:lnTo>
                  <a:lnTo>
                    <a:pt x="72107" y="22915"/>
                  </a:lnTo>
                  <a:lnTo>
                    <a:pt x="64065" y="10990"/>
                  </a:lnTo>
                  <a:lnTo>
                    <a:pt x="52136" y="2948"/>
                  </a:lnTo>
                  <a:lnTo>
                    <a:pt x="37528" y="0"/>
                  </a:lnTo>
                  <a:lnTo>
                    <a:pt x="22920" y="2948"/>
                  </a:lnTo>
                  <a:lnTo>
                    <a:pt x="10991" y="10990"/>
                  </a:lnTo>
                  <a:lnTo>
                    <a:pt x="2949" y="22915"/>
                  </a:lnTo>
                  <a:lnTo>
                    <a:pt x="0" y="37515"/>
                  </a:lnTo>
                  <a:lnTo>
                    <a:pt x="2949" y="52123"/>
                  </a:lnTo>
                  <a:lnTo>
                    <a:pt x="10991" y="64052"/>
                  </a:lnTo>
                  <a:lnTo>
                    <a:pt x="22920" y="72095"/>
                  </a:lnTo>
                  <a:lnTo>
                    <a:pt x="37528" y="75044"/>
                  </a:lnTo>
                  <a:close/>
                </a:path>
              </a:pathLst>
            </a:custGeom>
            <a:ln w="18757">
              <a:solidFill>
                <a:srgbClr val="C8E9EF"/>
              </a:solidFill>
            </a:ln>
          </p:spPr>
          <p:txBody>
            <a:bodyPr wrap="square" lIns="0" tIns="0" rIns="0" bIns="0" rtlCol="0"/>
            <a:lstStyle/>
            <a:p>
              <a:pPr defTabSz="1898386">
                <a:defRPr/>
              </a:pPr>
              <a:endParaRPr sz="3737">
                <a:solidFill>
                  <a:prstClr val="black"/>
                </a:solidFill>
                <a:latin typeface="Calibri"/>
              </a:endParaRPr>
            </a:p>
          </p:txBody>
        </p:sp>
        <p:sp>
          <p:nvSpPr>
            <p:cNvPr id="15" name="object 59">
              <a:extLst>
                <a:ext uri="{FF2B5EF4-FFF2-40B4-BE49-F238E27FC236}">
                  <a16:creationId xmlns:a16="http://schemas.microsoft.com/office/drawing/2014/main" id="{BFC1278B-3E55-D88D-6B8F-EFB533506EE4}"/>
                </a:ext>
              </a:extLst>
            </p:cNvPr>
            <p:cNvSpPr/>
            <p:nvPr/>
          </p:nvSpPr>
          <p:spPr>
            <a:xfrm>
              <a:off x="1847396" y="2819317"/>
              <a:ext cx="765175" cy="909319"/>
            </a:xfrm>
            <a:custGeom>
              <a:avLst/>
              <a:gdLst/>
              <a:ahLst/>
              <a:cxnLst/>
              <a:rect l="l" t="t" r="r" b="b"/>
              <a:pathLst>
                <a:path w="765175" h="909320">
                  <a:moveTo>
                    <a:pt x="764997" y="0"/>
                  </a:moveTo>
                  <a:lnTo>
                    <a:pt x="591604" y="0"/>
                  </a:lnTo>
                  <a:lnTo>
                    <a:pt x="316204" y="263804"/>
                  </a:lnTo>
                  <a:lnTo>
                    <a:pt x="316204" y="600405"/>
                  </a:lnTo>
                  <a:lnTo>
                    <a:pt x="0" y="908888"/>
                  </a:lnTo>
                </a:path>
              </a:pathLst>
            </a:custGeom>
            <a:ln w="18757">
              <a:solidFill>
                <a:srgbClr val="C8E9EF"/>
              </a:solidFill>
            </a:ln>
          </p:spPr>
          <p:txBody>
            <a:bodyPr wrap="square" lIns="0" tIns="0" rIns="0" bIns="0" rtlCol="0"/>
            <a:lstStyle/>
            <a:p>
              <a:pPr defTabSz="1898386">
                <a:defRPr/>
              </a:pPr>
              <a:endParaRPr sz="3737">
                <a:solidFill>
                  <a:prstClr val="black"/>
                </a:solidFill>
                <a:latin typeface="Calibri"/>
              </a:endParaRPr>
            </a:p>
          </p:txBody>
        </p:sp>
        <p:sp>
          <p:nvSpPr>
            <p:cNvPr id="16" name="object 60">
              <a:extLst>
                <a:ext uri="{FF2B5EF4-FFF2-40B4-BE49-F238E27FC236}">
                  <a16:creationId xmlns:a16="http://schemas.microsoft.com/office/drawing/2014/main" id="{8D99152A-6CC6-1734-8F4F-E27B4D83A5A5}"/>
                </a:ext>
              </a:extLst>
            </p:cNvPr>
            <p:cNvSpPr/>
            <p:nvPr/>
          </p:nvSpPr>
          <p:spPr>
            <a:xfrm>
              <a:off x="1783011" y="3716896"/>
              <a:ext cx="75565" cy="75565"/>
            </a:xfrm>
            <a:custGeom>
              <a:avLst/>
              <a:gdLst/>
              <a:ahLst/>
              <a:cxnLst/>
              <a:rect l="l" t="t" r="r" b="b"/>
              <a:pathLst>
                <a:path w="75564" h="75564">
                  <a:moveTo>
                    <a:pt x="37528" y="75044"/>
                  </a:moveTo>
                  <a:lnTo>
                    <a:pt x="52136" y="72095"/>
                  </a:lnTo>
                  <a:lnTo>
                    <a:pt x="64065" y="64052"/>
                  </a:lnTo>
                  <a:lnTo>
                    <a:pt x="72107" y="52123"/>
                  </a:lnTo>
                  <a:lnTo>
                    <a:pt x="75057" y="37515"/>
                  </a:lnTo>
                  <a:lnTo>
                    <a:pt x="72107" y="22915"/>
                  </a:lnTo>
                  <a:lnTo>
                    <a:pt x="64065" y="10990"/>
                  </a:lnTo>
                  <a:lnTo>
                    <a:pt x="52136" y="2948"/>
                  </a:lnTo>
                  <a:lnTo>
                    <a:pt x="37528" y="0"/>
                  </a:lnTo>
                  <a:lnTo>
                    <a:pt x="22920" y="2948"/>
                  </a:lnTo>
                  <a:lnTo>
                    <a:pt x="10991" y="10990"/>
                  </a:lnTo>
                  <a:lnTo>
                    <a:pt x="2949" y="22915"/>
                  </a:lnTo>
                  <a:lnTo>
                    <a:pt x="0" y="37515"/>
                  </a:lnTo>
                  <a:lnTo>
                    <a:pt x="2949" y="52123"/>
                  </a:lnTo>
                  <a:lnTo>
                    <a:pt x="10991" y="64052"/>
                  </a:lnTo>
                  <a:lnTo>
                    <a:pt x="22920" y="72095"/>
                  </a:lnTo>
                  <a:lnTo>
                    <a:pt x="37528" y="75044"/>
                  </a:lnTo>
                  <a:close/>
                </a:path>
              </a:pathLst>
            </a:custGeom>
            <a:ln w="18757">
              <a:solidFill>
                <a:srgbClr val="C8E9EF"/>
              </a:solidFill>
            </a:ln>
          </p:spPr>
          <p:txBody>
            <a:bodyPr wrap="square" lIns="0" tIns="0" rIns="0" bIns="0" rtlCol="0"/>
            <a:lstStyle/>
            <a:p>
              <a:pPr defTabSz="1898386">
                <a:defRPr/>
              </a:pPr>
              <a:endParaRPr sz="3737">
                <a:solidFill>
                  <a:prstClr val="black"/>
                </a:solidFill>
                <a:latin typeface="Calibri"/>
              </a:endParaRPr>
            </a:p>
          </p:txBody>
        </p:sp>
        <p:sp>
          <p:nvSpPr>
            <p:cNvPr id="17" name="object 61">
              <a:extLst>
                <a:ext uri="{FF2B5EF4-FFF2-40B4-BE49-F238E27FC236}">
                  <a16:creationId xmlns:a16="http://schemas.microsoft.com/office/drawing/2014/main" id="{419B782D-E3F9-DF3B-B33A-65D1BAA32FC6}"/>
                </a:ext>
              </a:extLst>
            </p:cNvPr>
            <p:cNvSpPr/>
            <p:nvPr/>
          </p:nvSpPr>
          <p:spPr>
            <a:xfrm>
              <a:off x="1651800" y="4519379"/>
              <a:ext cx="960755" cy="347980"/>
            </a:xfrm>
            <a:custGeom>
              <a:avLst/>
              <a:gdLst/>
              <a:ahLst/>
              <a:cxnLst/>
              <a:rect l="l" t="t" r="r" b="b"/>
              <a:pathLst>
                <a:path w="960755" h="347979">
                  <a:moveTo>
                    <a:pt x="960551" y="347903"/>
                  </a:moveTo>
                  <a:lnTo>
                    <a:pt x="382193" y="347903"/>
                  </a:lnTo>
                  <a:lnTo>
                    <a:pt x="0" y="0"/>
                  </a:lnTo>
                </a:path>
              </a:pathLst>
            </a:custGeom>
            <a:ln w="18757">
              <a:solidFill>
                <a:srgbClr val="C8E9EF"/>
              </a:solidFill>
            </a:ln>
          </p:spPr>
          <p:txBody>
            <a:bodyPr wrap="square" lIns="0" tIns="0" rIns="0" bIns="0" rtlCol="0"/>
            <a:lstStyle/>
            <a:p>
              <a:pPr defTabSz="1898386">
                <a:defRPr/>
              </a:pPr>
              <a:endParaRPr sz="3737">
                <a:solidFill>
                  <a:prstClr val="black"/>
                </a:solidFill>
                <a:latin typeface="Calibri"/>
              </a:endParaRPr>
            </a:p>
          </p:txBody>
        </p:sp>
        <p:sp>
          <p:nvSpPr>
            <p:cNvPr id="18" name="object 62">
              <a:extLst>
                <a:ext uri="{FF2B5EF4-FFF2-40B4-BE49-F238E27FC236}">
                  <a16:creationId xmlns:a16="http://schemas.microsoft.com/office/drawing/2014/main" id="{B8FB53BA-409D-16A8-E6DB-ED911BBDABB4}"/>
                </a:ext>
              </a:extLst>
            </p:cNvPr>
            <p:cNvSpPr/>
            <p:nvPr/>
          </p:nvSpPr>
          <p:spPr>
            <a:xfrm>
              <a:off x="1586528" y="4456593"/>
              <a:ext cx="75565" cy="75565"/>
            </a:xfrm>
            <a:custGeom>
              <a:avLst/>
              <a:gdLst/>
              <a:ahLst/>
              <a:cxnLst/>
              <a:rect l="l" t="t" r="r" b="b"/>
              <a:pathLst>
                <a:path w="75564" h="75564">
                  <a:moveTo>
                    <a:pt x="37528" y="0"/>
                  </a:moveTo>
                  <a:lnTo>
                    <a:pt x="52136" y="2949"/>
                  </a:lnTo>
                  <a:lnTo>
                    <a:pt x="64065" y="10991"/>
                  </a:lnTo>
                  <a:lnTo>
                    <a:pt x="72107" y="22920"/>
                  </a:lnTo>
                  <a:lnTo>
                    <a:pt x="75056" y="37528"/>
                  </a:lnTo>
                  <a:lnTo>
                    <a:pt x="72107" y="52128"/>
                  </a:lnTo>
                  <a:lnTo>
                    <a:pt x="64065" y="64054"/>
                  </a:lnTo>
                  <a:lnTo>
                    <a:pt x="52136" y="72095"/>
                  </a:lnTo>
                  <a:lnTo>
                    <a:pt x="37528" y="75044"/>
                  </a:lnTo>
                  <a:lnTo>
                    <a:pt x="22920" y="72095"/>
                  </a:lnTo>
                  <a:lnTo>
                    <a:pt x="10991" y="64054"/>
                  </a:lnTo>
                  <a:lnTo>
                    <a:pt x="2949" y="52128"/>
                  </a:lnTo>
                  <a:lnTo>
                    <a:pt x="0" y="37528"/>
                  </a:lnTo>
                  <a:lnTo>
                    <a:pt x="2949" y="22920"/>
                  </a:lnTo>
                  <a:lnTo>
                    <a:pt x="10991" y="10991"/>
                  </a:lnTo>
                  <a:lnTo>
                    <a:pt x="22920" y="2949"/>
                  </a:lnTo>
                  <a:lnTo>
                    <a:pt x="37528" y="0"/>
                  </a:lnTo>
                  <a:close/>
                </a:path>
              </a:pathLst>
            </a:custGeom>
            <a:ln w="18757">
              <a:solidFill>
                <a:srgbClr val="C8E9EF"/>
              </a:solidFill>
            </a:ln>
          </p:spPr>
          <p:txBody>
            <a:bodyPr wrap="square" lIns="0" tIns="0" rIns="0" bIns="0" rtlCol="0"/>
            <a:lstStyle/>
            <a:p>
              <a:pPr defTabSz="1898386">
                <a:defRPr/>
              </a:pPr>
              <a:endParaRPr sz="3737">
                <a:solidFill>
                  <a:prstClr val="black"/>
                </a:solidFill>
                <a:latin typeface="Calibri"/>
              </a:endParaRPr>
            </a:p>
          </p:txBody>
        </p:sp>
        <p:sp>
          <p:nvSpPr>
            <p:cNvPr id="19" name="object 63">
              <a:extLst>
                <a:ext uri="{FF2B5EF4-FFF2-40B4-BE49-F238E27FC236}">
                  <a16:creationId xmlns:a16="http://schemas.microsoft.com/office/drawing/2014/main" id="{DA8E4F28-0C1B-B9D1-3538-D2F3A36639C1}"/>
                </a:ext>
              </a:extLst>
            </p:cNvPr>
            <p:cNvSpPr/>
            <p:nvPr/>
          </p:nvSpPr>
          <p:spPr>
            <a:xfrm>
              <a:off x="1885788" y="4178811"/>
              <a:ext cx="727075" cy="176530"/>
            </a:xfrm>
            <a:custGeom>
              <a:avLst/>
              <a:gdLst/>
              <a:ahLst/>
              <a:cxnLst/>
              <a:rect l="l" t="t" r="r" b="b"/>
              <a:pathLst>
                <a:path w="727075" h="176529">
                  <a:moveTo>
                    <a:pt x="726605" y="176479"/>
                  </a:moveTo>
                  <a:lnTo>
                    <a:pt x="215772" y="176479"/>
                  </a:lnTo>
                  <a:lnTo>
                    <a:pt x="0" y="0"/>
                  </a:lnTo>
                </a:path>
              </a:pathLst>
            </a:custGeom>
            <a:ln w="18757">
              <a:solidFill>
                <a:srgbClr val="C8E9EF"/>
              </a:solidFill>
            </a:ln>
          </p:spPr>
          <p:txBody>
            <a:bodyPr wrap="square" lIns="0" tIns="0" rIns="0" bIns="0" rtlCol="0"/>
            <a:lstStyle/>
            <a:p>
              <a:pPr defTabSz="1898386">
                <a:defRPr/>
              </a:pPr>
              <a:endParaRPr sz="3737">
                <a:solidFill>
                  <a:prstClr val="black"/>
                </a:solidFill>
                <a:latin typeface="Calibri"/>
              </a:endParaRPr>
            </a:p>
          </p:txBody>
        </p:sp>
        <p:sp>
          <p:nvSpPr>
            <p:cNvPr id="20" name="object 64">
              <a:extLst>
                <a:ext uri="{FF2B5EF4-FFF2-40B4-BE49-F238E27FC236}">
                  <a16:creationId xmlns:a16="http://schemas.microsoft.com/office/drawing/2014/main" id="{E406F391-2A9D-2092-B4A6-520C7BDA385B}"/>
                </a:ext>
              </a:extLst>
            </p:cNvPr>
            <p:cNvSpPr/>
            <p:nvPr/>
          </p:nvSpPr>
          <p:spPr>
            <a:xfrm>
              <a:off x="1819215" y="4117526"/>
              <a:ext cx="75565" cy="75565"/>
            </a:xfrm>
            <a:custGeom>
              <a:avLst/>
              <a:gdLst/>
              <a:ahLst/>
              <a:cxnLst/>
              <a:rect l="l" t="t" r="r" b="b"/>
              <a:pathLst>
                <a:path w="75564" h="75564">
                  <a:moveTo>
                    <a:pt x="37528" y="0"/>
                  </a:moveTo>
                  <a:lnTo>
                    <a:pt x="52136" y="2949"/>
                  </a:lnTo>
                  <a:lnTo>
                    <a:pt x="64065" y="10991"/>
                  </a:lnTo>
                  <a:lnTo>
                    <a:pt x="72107" y="22920"/>
                  </a:lnTo>
                  <a:lnTo>
                    <a:pt x="75057" y="37528"/>
                  </a:lnTo>
                  <a:lnTo>
                    <a:pt x="72107" y="52128"/>
                  </a:lnTo>
                  <a:lnTo>
                    <a:pt x="64065" y="64054"/>
                  </a:lnTo>
                  <a:lnTo>
                    <a:pt x="52136" y="72095"/>
                  </a:lnTo>
                  <a:lnTo>
                    <a:pt x="37528" y="75044"/>
                  </a:lnTo>
                  <a:lnTo>
                    <a:pt x="22920" y="72095"/>
                  </a:lnTo>
                  <a:lnTo>
                    <a:pt x="10991" y="64054"/>
                  </a:lnTo>
                  <a:lnTo>
                    <a:pt x="2949" y="52128"/>
                  </a:lnTo>
                  <a:lnTo>
                    <a:pt x="0" y="37528"/>
                  </a:lnTo>
                  <a:lnTo>
                    <a:pt x="2949" y="22920"/>
                  </a:lnTo>
                  <a:lnTo>
                    <a:pt x="10991" y="10991"/>
                  </a:lnTo>
                  <a:lnTo>
                    <a:pt x="22920" y="2949"/>
                  </a:lnTo>
                  <a:lnTo>
                    <a:pt x="37528" y="0"/>
                  </a:lnTo>
                  <a:close/>
                </a:path>
              </a:pathLst>
            </a:custGeom>
            <a:ln w="18757">
              <a:solidFill>
                <a:srgbClr val="C8E9EF"/>
              </a:solidFill>
            </a:ln>
          </p:spPr>
          <p:txBody>
            <a:bodyPr wrap="square" lIns="0" tIns="0" rIns="0" bIns="0" rtlCol="0"/>
            <a:lstStyle/>
            <a:p>
              <a:pPr defTabSz="1898386">
                <a:defRPr/>
              </a:pPr>
              <a:endParaRPr sz="3737">
                <a:solidFill>
                  <a:prstClr val="black"/>
                </a:solidFill>
                <a:latin typeface="Calibri"/>
              </a:endParaRPr>
            </a:p>
          </p:txBody>
        </p:sp>
        <p:sp>
          <p:nvSpPr>
            <p:cNvPr id="21" name="object 65">
              <a:extLst>
                <a:ext uri="{FF2B5EF4-FFF2-40B4-BE49-F238E27FC236}">
                  <a16:creationId xmlns:a16="http://schemas.microsoft.com/office/drawing/2014/main" id="{4C79A7EC-3981-5167-CF0D-E8F7D2ECD590}"/>
                </a:ext>
              </a:extLst>
            </p:cNvPr>
            <p:cNvSpPr/>
            <p:nvPr/>
          </p:nvSpPr>
          <p:spPr>
            <a:xfrm>
              <a:off x="1956917" y="3843304"/>
              <a:ext cx="655955" cy="215265"/>
            </a:xfrm>
            <a:custGeom>
              <a:avLst/>
              <a:gdLst/>
              <a:ahLst/>
              <a:cxnLst/>
              <a:rect l="l" t="t" r="r" b="b"/>
              <a:pathLst>
                <a:path w="655955" h="215264">
                  <a:moveTo>
                    <a:pt x="655434" y="0"/>
                  </a:moveTo>
                  <a:lnTo>
                    <a:pt x="242684" y="0"/>
                  </a:lnTo>
                  <a:lnTo>
                    <a:pt x="0" y="215099"/>
                  </a:lnTo>
                </a:path>
              </a:pathLst>
            </a:custGeom>
            <a:ln w="18757">
              <a:solidFill>
                <a:srgbClr val="C8E9EF"/>
              </a:solidFill>
            </a:ln>
          </p:spPr>
          <p:txBody>
            <a:bodyPr wrap="square" lIns="0" tIns="0" rIns="0" bIns="0" rtlCol="0"/>
            <a:lstStyle/>
            <a:p>
              <a:pPr defTabSz="1898386">
                <a:defRPr/>
              </a:pPr>
              <a:endParaRPr sz="3737">
                <a:solidFill>
                  <a:prstClr val="black"/>
                </a:solidFill>
                <a:latin typeface="Calibri"/>
              </a:endParaRPr>
            </a:p>
          </p:txBody>
        </p:sp>
        <p:sp>
          <p:nvSpPr>
            <p:cNvPr id="22" name="object 66">
              <a:extLst>
                <a:ext uri="{FF2B5EF4-FFF2-40B4-BE49-F238E27FC236}">
                  <a16:creationId xmlns:a16="http://schemas.microsoft.com/office/drawing/2014/main" id="{B4680C40-3F76-E522-5AE9-F6962A15C329}"/>
                </a:ext>
              </a:extLst>
            </p:cNvPr>
            <p:cNvSpPr/>
            <p:nvPr/>
          </p:nvSpPr>
          <p:spPr>
            <a:xfrm>
              <a:off x="1891305" y="4045783"/>
              <a:ext cx="75565" cy="75565"/>
            </a:xfrm>
            <a:custGeom>
              <a:avLst/>
              <a:gdLst/>
              <a:ahLst/>
              <a:cxnLst/>
              <a:rect l="l" t="t" r="r" b="b"/>
              <a:pathLst>
                <a:path w="75564" h="75564">
                  <a:moveTo>
                    <a:pt x="37528" y="75044"/>
                  </a:moveTo>
                  <a:lnTo>
                    <a:pt x="52136" y="72095"/>
                  </a:lnTo>
                  <a:lnTo>
                    <a:pt x="64065" y="64052"/>
                  </a:lnTo>
                  <a:lnTo>
                    <a:pt x="72107" y="52123"/>
                  </a:lnTo>
                  <a:lnTo>
                    <a:pt x="75057" y="37515"/>
                  </a:lnTo>
                  <a:lnTo>
                    <a:pt x="72107" y="22915"/>
                  </a:lnTo>
                  <a:lnTo>
                    <a:pt x="64065" y="10990"/>
                  </a:lnTo>
                  <a:lnTo>
                    <a:pt x="52136" y="2948"/>
                  </a:lnTo>
                  <a:lnTo>
                    <a:pt x="37528" y="0"/>
                  </a:lnTo>
                  <a:lnTo>
                    <a:pt x="22920" y="2948"/>
                  </a:lnTo>
                  <a:lnTo>
                    <a:pt x="10991" y="10990"/>
                  </a:lnTo>
                  <a:lnTo>
                    <a:pt x="2949" y="22915"/>
                  </a:lnTo>
                  <a:lnTo>
                    <a:pt x="0" y="37515"/>
                  </a:lnTo>
                  <a:lnTo>
                    <a:pt x="2949" y="52123"/>
                  </a:lnTo>
                  <a:lnTo>
                    <a:pt x="10991" y="64052"/>
                  </a:lnTo>
                  <a:lnTo>
                    <a:pt x="22920" y="72095"/>
                  </a:lnTo>
                  <a:lnTo>
                    <a:pt x="37528" y="75044"/>
                  </a:lnTo>
                  <a:close/>
                </a:path>
              </a:pathLst>
            </a:custGeom>
            <a:ln w="18757">
              <a:solidFill>
                <a:srgbClr val="C8E9EF"/>
              </a:solidFill>
            </a:ln>
          </p:spPr>
          <p:txBody>
            <a:bodyPr wrap="square" lIns="0" tIns="0" rIns="0" bIns="0" rtlCol="0"/>
            <a:lstStyle/>
            <a:p>
              <a:pPr defTabSz="1898386">
                <a:defRPr/>
              </a:pPr>
              <a:endParaRPr sz="3737">
                <a:solidFill>
                  <a:prstClr val="black"/>
                </a:solidFill>
                <a:latin typeface="Calibri"/>
              </a:endParaRPr>
            </a:p>
          </p:txBody>
        </p:sp>
        <p:sp>
          <p:nvSpPr>
            <p:cNvPr id="23" name="object 67">
              <a:extLst>
                <a:ext uri="{FF2B5EF4-FFF2-40B4-BE49-F238E27FC236}">
                  <a16:creationId xmlns:a16="http://schemas.microsoft.com/office/drawing/2014/main" id="{19DC5CC7-E929-9D3C-3EAA-F8D607DA9D40}"/>
                </a:ext>
              </a:extLst>
            </p:cNvPr>
            <p:cNvSpPr/>
            <p:nvPr/>
          </p:nvSpPr>
          <p:spPr>
            <a:xfrm>
              <a:off x="1930985" y="3331310"/>
              <a:ext cx="681990" cy="429895"/>
            </a:xfrm>
            <a:custGeom>
              <a:avLst/>
              <a:gdLst/>
              <a:ahLst/>
              <a:cxnLst/>
              <a:rect l="l" t="t" r="r" b="b"/>
              <a:pathLst>
                <a:path w="681989" h="429895">
                  <a:moveTo>
                    <a:pt x="681367" y="0"/>
                  </a:moveTo>
                  <a:lnTo>
                    <a:pt x="450418" y="0"/>
                  </a:lnTo>
                  <a:lnTo>
                    <a:pt x="0" y="429691"/>
                  </a:lnTo>
                </a:path>
              </a:pathLst>
            </a:custGeom>
            <a:ln w="18757">
              <a:solidFill>
                <a:srgbClr val="C8E9EF"/>
              </a:solidFill>
            </a:ln>
          </p:spPr>
          <p:txBody>
            <a:bodyPr wrap="square" lIns="0" tIns="0" rIns="0" bIns="0" rtlCol="0"/>
            <a:lstStyle/>
            <a:p>
              <a:pPr defTabSz="1898386">
                <a:defRPr/>
              </a:pPr>
              <a:endParaRPr sz="3737">
                <a:solidFill>
                  <a:prstClr val="black"/>
                </a:solidFill>
                <a:latin typeface="Calibri"/>
              </a:endParaRPr>
            </a:p>
          </p:txBody>
        </p:sp>
        <p:sp>
          <p:nvSpPr>
            <p:cNvPr id="24" name="object 68">
              <a:extLst>
                <a:ext uri="{FF2B5EF4-FFF2-40B4-BE49-F238E27FC236}">
                  <a16:creationId xmlns:a16="http://schemas.microsoft.com/office/drawing/2014/main" id="{87507917-E7F0-26CD-D93C-C36EC4C5FA79}"/>
                </a:ext>
              </a:extLst>
            </p:cNvPr>
            <p:cNvSpPr/>
            <p:nvPr/>
          </p:nvSpPr>
          <p:spPr>
            <a:xfrm>
              <a:off x="1866304" y="3749381"/>
              <a:ext cx="75565" cy="75565"/>
            </a:xfrm>
            <a:custGeom>
              <a:avLst/>
              <a:gdLst/>
              <a:ahLst/>
              <a:cxnLst/>
              <a:rect l="l" t="t" r="r" b="b"/>
              <a:pathLst>
                <a:path w="75564" h="75564">
                  <a:moveTo>
                    <a:pt x="37528" y="0"/>
                  </a:moveTo>
                  <a:lnTo>
                    <a:pt x="52136" y="2949"/>
                  </a:lnTo>
                  <a:lnTo>
                    <a:pt x="64065" y="10991"/>
                  </a:lnTo>
                  <a:lnTo>
                    <a:pt x="72107" y="22920"/>
                  </a:lnTo>
                  <a:lnTo>
                    <a:pt x="75057" y="37528"/>
                  </a:lnTo>
                  <a:lnTo>
                    <a:pt x="72107" y="52128"/>
                  </a:lnTo>
                  <a:lnTo>
                    <a:pt x="64065" y="64054"/>
                  </a:lnTo>
                  <a:lnTo>
                    <a:pt x="52136" y="72095"/>
                  </a:lnTo>
                  <a:lnTo>
                    <a:pt x="37528" y="75044"/>
                  </a:lnTo>
                  <a:lnTo>
                    <a:pt x="22920" y="72095"/>
                  </a:lnTo>
                  <a:lnTo>
                    <a:pt x="10991" y="64054"/>
                  </a:lnTo>
                  <a:lnTo>
                    <a:pt x="2949" y="52128"/>
                  </a:lnTo>
                  <a:lnTo>
                    <a:pt x="0" y="37528"/>
                  </a:lnTo>
                  <a:lnTo>
                    <a:pt x="2949" y="22920"/>
                  </a:lnTo>
                  <a:lnTo>
                    <a:pt x="10991" y="10991"/>
                  </a:lnTo>
                  <a:lnTo>
                    <a:pt x="22920" y="2949"/>
                  </a:lnTo>
                  <a:lnTo>
                    <a:pt x="37528" y="0"/>
                  </a:lnTo>
                  <a:close/>
                </a:path>
              </a:pathLst>
            </a:custGeom>
            <a:ln w="18757">
              <a:solidFill>
                <a:srgbClr val="C8E9EF"/>
              </a:solidFill>
            </a:ln>
          </p:spPr>
          <p:txBody>
            <a:bodyPr wrap="square" lIns="0" tIns="0" rIns="0" bIns="0" rtlCol="0"/>
            <a:lstStyle/>
            <a:p>
              <a:pPr defTabSz="1898386">
                <a:defRPr/>
              </a:pPr>
              <a:endParaRPr sz="3737">
                <a:solidFill>
                  <a:prstClr val="black"/>
                </a:solidFill>
                <a:latin typeface="Calibri"/>
              </a:endParaRPr>
            </a:p>
          </p:txBody>
        </p:sp>
      </p:grpSp>
      <p:pic>
        <p:nvPicPr>
          <p:cNvPr id="26" name="Picture 25">
            <a:extLst>
              <a:ext uri="{FF2B5EF4-FFF2-40B4-BE49-F238E27FC236}">
                <a16:creationId xmlns:a16="http://schemas.microsoft.com/office/drawing/2014/main" id="{89B4F28C-D85F-BFC8-1E15-8036E4C7A4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84941" y="3344338"/>
            <a:ext cx="2987996" cy="6910924"/>
          </a:xfrm>
          <a:prstGeom prst="rect">
            <a:avLst/>
          </a:prstGeom>
        </p:spPr>
      </p:pic>
      <p:sp>
        <p:nvSpPr>
          <p:cNvPr id="27" name="Flowchart: Terminator 3">
            <a:extLst>
              <a:ext uri="{FF2B5EF4-FFF2-40B4-BE49-F238E27FC236}">
                <a16:creationId xmlns:a16="http://schemas.microsoft.com/office/drawing/2014/main" id="{EF39AF15-1C32-77A8-7D10-B4E0837DB059}"/>
              </a:ext>
            </a:extLst>
          </p:cNvPr>
          <p:cNvSpPr/>
          <p:nvPr/>
        </p:nvSpPr>
        <p:spPr>
          <a:xfrm>
            <a:off x="-1140629" y="1457474"/>
            <a:ext cx="6707717" cy="1183195"/>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53"/>
              <a:gd name="connsiteY0" fmla="*/ 0 h 21600"/>
              <a:gd name="connsiteX1" fmla="*/ 19467 w 21653"/>
              <a:gd name="connsiteY1" fmla="*/ 0 h 21600"/>
              <a:gd name="connsiteX2" fmla="*/ 21600 w 21653"/>
              <a:gd name="connsiteY2" fmla="*/ 10800 h 21600"/>
              <a:gd name="connsiteX3" fmla="*/ 18125 w 21653"/>
              <a:gd name="connsiteY3" fmla="*/ 21600 h 21600"/>
              <a:gd name="connsiteX4" fmla="*/ 3475 w 21653"/>
              <a:gd name="connsiteY4" fmla="*/ 21600 h 21600"/>
              <a:gd name="connsiteX5" fmla="*/ 0 w 21653"/>
              <a:gd name="connsiteY5" fmla="*/ 10800 h 21600"/>
              <a:gd name="connsiteX6" fmla="*/ 3475 w 21653"/>
              <a:gd name="connsiteY6" fmla="*/ 0 h 21600"/>
              <a:gd name="connsiteX0" fmla="*/ 3475 w 21600"/>
              <a:gd name="connsiteY0" fmla="*/ 0 h 22031"/>
              <a:gd name="connsiteX1" fmla="*/ 19467 w 21600"/>
              <a:gd name="connsiteY1" fmla="*/ 0 h 22031"/>
              <a:gd name="connsiteX2" fmla="*/ 21600 w 21600"/>
              <a:gd name="connsiteY2" fmla="*/ 10800 h 22031"/>
              <a:gd name="connsiteX3" fmla="*/ 19467 w 21600"/>
              <a:gd name="connsiteY3" fmla="*/ 22031 h 22031"/>
              <a:gd name="connsiteX4" fmla="*/ 3475 w 21600"/>
              <a:gd name="connsiteY4" fmla="*/ 21600 h 22031"/>
              <a:gd name="connsiteX5" fmla="*/ 0 w 21600"/>
              <a:gd name="connsiteY5" fmla="*/ 10800 h 22031"/>
              <a:gd name="connsiteX6" fmla="*/ 3475 w 21600"/>
              <a:gd name="connsiteY6" fmla="*/ 0 h 2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2031">
                <a:moveTo>
                  <a:pt x="3475" y="0"/>
                </a:moveTo>
                <a:lnTo>
                  <a:pt x="19467" y="0"/>
                </a:lnTo>
                <a:cubicBezTo>
                  <a:pt x="21386" y="0"/>
                  <a:pt x="21600" y="7128"/>
                  <a:pt x="21600" y="10800"/>
                </a:cubicBezTo>
                <a:cubicBezTo>
                  <a:pt x="21600" y="14472"/>
                  <a:pt x="21386" y="22031"/>
                  <a:pt x="19467" y="22031"/>
                </a:cubicBezTo>
                <a:lnTo>
                  <a:pt x="3475" y="21600"/>
                </a:lnTo>
                <a:cubicBezTo>
                  <a:pt x="1556" y="21600"/>
                  <a:pt x="0" y="16765"/>
                  <a:pt x="0" y="10800"/>
                </a:cubicBezTo>
                <a:cubicBezTo>
                  <a:pt x="0" y="4835"/>
                  <a:pt x="1556" y="0"/>
                  <a:pt x="3475" y="0"/>
                </a:cubicBezTo>
                <a:close/>
              </a:path>
            </a:pathLst>
          </a:custGeom>
          <a:solidFill>
            <a:srgbClr val="318390"/>
          </a:solidFill>
          <a:ln>
            <a:solidFill>
              <a:srgbClr val="3183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ctr"/>
            <a:endParaRPr lang="en-GB" sz="2800" b="1">
              <a:cs typeface="Segoe UI Light"/>
            </a:endParaRPr>
          </a:p>
        </p:txBody>
      </p:sp>
      <p:sp>
        <p:nvSpPr>
          <p:cNvPr id="28" name="TextBox 27">
            <a:extLst>
              <a:ext uri="{FF2B5EF4-FFF2-40B4-BE49-F238E27FC236}">
                <a16:creationId xmlns:a16="http://schemas.microsoft.com/office/drawing/2014/main" id="{F6B44469-4413-CC24-D28E-DC24883B1665}"/>
              </a:ext>
            </a:extLst>
          </p:cNvPr>
          <p:cNvSpPr txBox="1"/>
          <p:nvPr/>
        </p:nvSpPr>
        <p:spPr>
          <a:xfrm>
            <a:off x="0" y="1756684"/>
            <a:ext cx="522433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a:solidFill>
                  <a:schemeClr val="bg1"/>
                </a:solidFill>
                <a:cs typeface="Segoe UI Light"/>
              </a:rPr>
              <a:t>The HVM Catapult</a:t>
            </a:r>
            <a:endParaRPr lang="en-US" sz="3200">
              <a:solidFill>
                <a:schemeClr val="bg1"/>
              </a:solidFill>
              <a:cs typeface="Segoe UI Light"/>
            </a:endParaRPr>
          </a:p>
        </p:txBody>
      </p:sp>
      <p:sp>
        <p:nvSpPr>
          <p:cNvPr id="29" name="Flowchart: Terminator 3">
            <a:extLst>
              <a:ext uri="{FF2B5EF4-FFF2-40B4-BE49-F238E27FC236}">
                <a16:creationId xmlns:a16="http://schemas.microsoft.com/office/drawing/2014/main" id="{1EC9BB72-9C10-CF87-6FDF-2DE4E0857142}"/>
              </a:ext>
            </a:extLst>
          </p:cNvPr>
          <p:cNvSpPr/>
          <p:nvPr/>
        </p:nvSpPr>
        <p:spPr>
          <a:xfrm>
            <a:off x="-1140629" y="1441940"/>
            <a:ext cx="6707717" cy="1183195"/>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53"/>
              <a:gd name="connsiteY0" fmla="*/ 0 h 21600"/>
              <a:gd name="connsiteX1" fmla="*/ 19467 w 21653"/>
              <a:gd name="connsiteY1" fmla="*/ 0 h 21600"/>
              <a:gd name="connsiteX2" fmla="*/ 21600 w 21653"/>
              <a:gd name="connsiteY2" fmla="*/ 10800 h 21600"/>
              <a:gd name="connsiteX3" fmla="*/ 18125 w 21653"/>
              <a:gd name="connsiteY3" fmla="*/ 21600 h 21600"/>
              <a:gd name="connsiteX4" fmla="*/ 3475 w 21653"/>
              <a:gd name="connsiteY4" fmla="*/ 21600 h 21600"/>
              <a:gd name="connsiteX5" fmla="*/ 0 w 21653"/>
              <a:gd name="connsiteY5" fmla="*/ 10800 h 21600"/>
              <a:gd name="connsiteX6" fmla="*/ 3475 w 21653"/>
              <a:gd name="connsiteY6" fmla="*/ 0 h 21600"/>
              <a:gd name="connsiteX0" fmla="*/ 3475 w 21600"/>
              <a:gd name="connsiteY0" fmla="*/ 0 h 22031"/>
              <a:gd name="connsiteX1" fmla="*/ 19467 w 21600"/>
              <a:gd name="connsiteY1" fmla="*/ 0 h 22031"/>
              <a:gd name="connsiteX2" fmla="*/ 21600 w 21600"/>
              <a:gd name="connsiteY2" fmla="*/ 10800 h 22031"/>
              <a:gd name="connsiteX3" fmla="*/ 19467 w 21600"/>
              <a:gd name="connsiteY3" fmla="*/ 22031 h 22031"/>
              <a:gd name="connsiteX4" fmla="*/ 3475 w 21600"/>
              <a:gd name="connsiteY4" fmla="*/ 21600 h 22031"/>
              <a:gd name="connsiteX5" fmla="*/ 0 w 21600"/>
              <a:gd name="connsiteY5" fmla="*/ 10800 h 22031"/>
              <a:gd name="connsiteX6" fmla="*/ 3475 w 21600"/>
              <a:gd name="connsiteY6" fmla="*/ 0 h 2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2031">
                <a:moveTo>
                  <a:pt x="3475" y="0"/>
                </a:moveTo>
                <a:lnTo>
                  <a:pt x="19467" y="0"/>
                </a:lnTo>
                <a:cubicBezTo>
                  <a:pt x="21386" y="0"/>
                  <a:pt x="21600" y="7128"/>
                  <a:pt x="21600" y="10800"/>
                </a:cubicBezTo>
                <a:cubicBezTo>
                  <a:pt x="21600" y="14472"/>
                  <a:pt x="21386" y="22031"/>
                  <a:pt x="19467" y="22031"/>
                </a:cubicBezTo>
                <a:lnTo>
                  <a:pt x="3475" y="21600"/>
                </a:lnTo>
                <a:cubicBezTo>
                  <a:pt x="1556" y="21600"/>
                  <a:pt x="0" y="16765"/>
                  <a:pt x="0" y="10800"/>
                </a:cubicBezTo>
                <a:cubicBezTo>
                  <a:pt x="0" y="4835"/>
                  <a:pt x="1556" y="0"/>
                  <a:pt x="3475" y="0"/>
                </a:cubicBezTo>
                <a:close/>
              </a:path>
            </a:pathLst>
          </a:custGeom>
          <a:solidFill>
            <a:srgbClr val="318390"/>
          </a:solidFill>
          <a:ln>
            <a:solidFill>
              <a:srgbClr val="3183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ctr"/>
            <a:endParaRPr lang="en-GB" sz="2800" b="1">
              <a:cs typeface="Segoe UI Light"/>
            </a:endParaRPr>
          </a:p>
        </p:txBody>
      </p:sp>
      <p:sp>
        <p:nvSpPr>
          <p:cNvPr id="30" name="TextBox 29">
            <a:extLst>
              <a:ext uri="{FF2B5EF4-FFF2-40B4-BE49-F238E27FC236}">
                <a16:creationId xmlns:a16="http://schemas.microsoft.com/office/drawing/2014/main" id="{4BEC5000-9494-223E-066B-F588561FBB69}"/>
              </a:ext>
            </a:extLst>
          </p:cNvPr>
          <p:cNvSpPr txBox="1"/>
          <p:nvPr/>
        </p:nvSpPr>
        <p:spPr>
          <a:xfrm>
            <a:off x="0" y="1741150"/>
            <a:ext cx="522433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a:solidFill>
                  <a:schemeClr val="bg1"/>
                </a:solidFill>
                <a:cs typeface="Segoe UI Light"/>
              </a:rPr>
              <a:t>The HVM Catapult</a:t>
            </a:r>
            <a:endParaRPr lang="en-US" sz="3200">
              <a:solidFill>
                <a:schemeClr val="bg1"/>
              </a:solidFill>
              <a:cs typeface="Segoe UI Light"/>
            </a:endParaRPr>
          </a:p>
        </p:txBody>
      </p:sp>
    </p:spTree>
    <p:extLst>
      <p:ext uri="{BB962C8B-B14F-4D97-AF65-F5344CB8AC3E}">
        <p14:creationId xmlns:p14="http://schemas.microsoft.com/office/powerpoint/2010/main" val="1870298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A picture containing indoor&#10;&#10;Description automatically generated">
            <a:extLst>
              <a:ext uri="{FF2B5EF4-FFF2-40B4-BE49-F238E27FC236}">
                <a16:creationId xmlns:a16="http://schemas.microsoft.com/office/drawing/2014/main" id="{C48B9703-8DA6-776C-E061-71206D44B62E}"/>
              </a:ext>
            </a:extLst>
          </p:cNvPr>
          <p:cNvPicPr>
            <a:picLocks noChangeAspect="1"/>
          </p:cNvPicPr>
          <p:nvPr/>
        </p:nvPicPr>
        <p:blipFill>
          <a:blip r:embed="rId3"/>
          <a:stretch>
            <a:fillRect/>
          </a:stretch>
        </p:blipFill>
        <p:spPr>
          <a:xfrm>
            <a:off x="-3430" y="2062638"/>
            <a:ext cx="19012660" cy="8632462"/>
          </a:xfrm>
          <a:prstGeom prst="rect">
            <a:avLst/>
          </a:prstGeom>
        </p:spPr>
      </p:pic>
      <p:sp>
        <p:nvSpPr>
          <p:cNvPr id="10" name="Title 1"/>
          <p:cNvSpPr>
            <a:spLocks noGrp="1"/>
          </p:cNvSpPr>
          <p:nvPr>
            <p:ph type="title"/>
          </p:nvPr>
        </p:nvSpPr>
        <p:spPr>
          <a:xfrm>
            <a:off x="2014737" y="593378"/>
            <a:ext cx="7535115" cy="504056"/>
          </a:xfrm>
        </p:spPr>
        <p:txBody>
          <a:bodyPr lIns="91440" tIns="45720" rIns="91440" bIns="45720" anchor="t">
            <a:normAutofit/>
          </a:bodyPr>
          <a:lstStyle/>
          <a:p>
            <a:r>
              <a:rPr lang="en-GB" sz="2000">
                <a:latin typeface="Segoe UI Light"/>
                <a:cs typeface="Segoe UI Light"/>
              </a:rPr>
              <a:t>Transforming Industry for a More Sustainable World</a:t>
            </a:r>
          </a:p>
        </p:txBody>
      </p:sp>
      <p:sp>
        <p:nvSpPr>
          <p:cNvPr id="12" name="TextBox 11">
            <a:extLst>
              <a:ext uri="{FF2B5EF4-FFF2-40B4-BE49-F238E27FC236}">
                <a16:creationId xmlns:a16="http://schemas.microsoft.com/office/drawing/2014/main" id="{72590069-1F41-4D1D-AD58-99F292590458}"/>
              </a:ext>
            </a:extLst>
          </p:cNvPr>
          <p:cNvSpPr txBox="1"/>
          <p:nvPr/>
        </p:nvSpPr>
        <p:spPr>
          <a:xfrm>
            <a:off x="2446785" y="3046995"/>
            <a:ext cx="972108" cy="1062727"/>
          </a:xfrm>
          <a:prstGeom prst="rect">
            <a:avLst/>
          </a:prstGeom>
          <a:noFill/>
        </p:spPr>
        <p:txBody>
          <a:bodyPr wrap="square" lIns="91440" tIns="45720" rIns="91440" bIns="45720" rtlCol="0" anchor="t">
            <a:spAutoFit/>
          </a:bodyPr>
          <a:lstStyle/>
          <a:p>
            <a:pPr>
              <a:lnSpc>
                <a:spcPct val="150000"/>
              </a:lnSpc>
            </a:pPr>
            <a:endParaRPr lang="en-GB" sz="4800">
              <a:latin typeface="Segoe UI Black" panose="020B0A02040204020203" pitchFamily="34" charset="0"/>
              <a:ea typeface="Segoe UI Black" panose="020B0A02040204020203" pitchFamily="34" charset="0"/>
              <a:cs typeface="Segoe UI Semibold"/>
            </a:endParaRPr>
          </a:p>
        </p:txBody>
      </p:sp>
      <p:sp>
        <p:nvSpPr>
          <p:cNvPr id="5" name="Rectangle 4">
            <a:extLst>
              <a:ext uri="{FF2B5EF4-FFF2-40B4-BE49-F238E27FC236}">
                <a16:creationId xmlns:a16="http://schemas.microsoft.com/office/drawing/2014/main" id="{6B9E8F62-DA29-4D87-73DB-16CFBDA31E57}"/>
              </a:ext>
            </a:extLst>
          </p:cNvPr>
          <p:cNvSpPr/>
          <p:nvPr/>
        </p:nvSpPr>
        <p:spPr>
          <a:xfrm>
            <a:off x="0" y="3746042"/>
            <a:ext cx="19007138" cy="5344279"/>
          </a:xfrm>
          <a:prstGeom prst="rect">
            <a:avLst/>
          </a:prstGeom>
          <a:solidFill>
            <a:srgbClr val="0C2226">
              <a:alpha val="8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E30A5F07-DAFD-7353-6649-83DCA7E19DD1}"/>
              </a:ext>
            </a:extLst>
          </p:cNvPr>
          <p:cNvSpPr txBox="1"/>
          <p:nvPr/>
        </p:nvSpPr>
        <p:spPr>
          <a:xfrm>
            <a:off x="2013203" y="3746043"/>
            <a:ext cx="15458445" cy="5632311"/>
          </a:xfrm>
          <a:prstGeom prst="rect">
            <a:avLst/>
          </a:prstGeom>
          <a:noFill/>
        </p:spPr>
        <p:txBody>
          <a:bodyPr wrap="square" lIns="91440" tIns="45720" rIns="91440" bIns="45720" rtlCol="0" anchor="t">
            <a:spAutoFit/>
          </a:bodyPr>
          <a:lstStyle/>
          <a:p>
            <a:pPr marL="457200" indent="-457200">
              <a:lnSpc>
                <a:spcPct val="150000"/>
              </a:lnSpc>
              <a:buFont typeface="Arial"/>
              <a:buChar char="•"/>
            </a:pPr>
            <a:r>
              <a:rPr lang="en-GB" sz="3200">
                <a:solidFill>
                  <a:schemeClr val="bg1"/>
                </a:solidFill>
                <a:latin typeface="Segoe UI Light"/>
                <a:cs typeface="Segoe UI Semibold"/>
              </a:rPr>
              <a:t>Opened in 2011</a:t>
            </a:r>
            <a:endParaRPr lang="en-US">
              <a:cs typeface="Segoe UI Light"/>
            </a:endParaRPr>
          </a:p>
          <a:p>
            <a:pPr marL="457200" indent="-457200">
              <a:lnSpc>
                <a:spcPct val="150000"/>
              </a:lnSpc>
              <a:buFont typeface="Arial"/>
              <a:buChar char="•"/>
            </a:pPr>
            <a:r>
              <a:rPr lang="en-GB" sz="3200">
                <a:solidFill>
                  <a:schemeClr val="bg1"/>
                </a:solidFill>
                <a:latin typeface="Segoe UI Light"/>
                <a:cs typeface="Segoe UI Semibold"/>
              </a:rPr>
              <a:t>Independent RTO</a:t>
            </a:r>
          </a:p>
          <a:p>
            <a:pPr marL="457200" indent="-457200">
              <a:lnSpc>
                <a:spcPct val="150000"/>
              </a:lnSpc>
              <a:buFont typeface="Arial"/>
              <a:buChar char="•"/>
            </a:pPr>
            <a:r>
              <a:rPr lang="en-GB" sz="3200">
                <a:solidFill>
                  <a:schemeClr val="bg1"/>
                </a:solidFill>
                <a:latin typeface="Segoe UI Light"/>
                <a:cs typeface="Segoe UI Semibold"/>
              </a:rPr>
              <a:t>Prove innovative manufacturing ideas</a:t>
            </a:r>
          </a:p>
          <a:p>
            <a:pPr marL="457200" indent="-457200">
              <a:lnSpc>
                <a:spcPct val="150000"/>
              </a:lnSpc>
              <a:buFont typeface="Arial"/>
              <a:buChar char="•"/>
            </a:pPr>
            <a:r>
              <a:rPr lang="en-GB" sz="3200">
                <a:solidFill>
                  <a:schemeClr val="bg1"/>
                </a:solidFill>
                <a:latin typeface="Segoe UI Light"/>
                <a:cs typeface="Segoe UI Semibold"/>
              </a:rPr>
              <a:t>Manufacturing systems solutions</a:t>
            </a:r>
          </a:p>
          <a:p>
            <a:pPr marL="457200" indent="-457200">
              <a:lnSpc>
                <a:spcPct val="150000"/>
              </a:lnSpc>
              <a:buFont typeface="Arial"/>
              <a:buChar char="•"/>
            </a:pPr>
            <a:r>
              <a:rPr lang="en-GB" sz="3200">
                <a:solidFill>
                  <a:schemeClr val="bg1"/>
                </a:solidFill>
                <a:latin typeface="Segoe UI Light"/>
                <a:cs typeface="Segoe UI Semibold"/>
              </a:rPr>
              <a:t>Training and Skills</a:t>
            </a:r>
          </a:p>
          <a:p>
            <a:pPr marL="457200" indent="-457200">
              <a:lnSpc>
                <a:spcPct val="150000"/>
              </a:lnSpc>
              <a:buFont typeface="Arial"/>
              <a:buChar char="•"/>
            </a:pPr>
            <a:r>
              <a:rPr lang="en-GB" sz="3200">
                <a:solidFill>
                  <a:schemeClr val="bg1"/>
                </a:solidFill>
                <a:latin typeface="Segoe UI Light"/>
                <a:cs typeface="Segoe UI Semibold"/>
              </a:rPr>
              <a:t>800 Employees </a:t>
            </a:r>
          </a:p>
          <a:p>
            <a:pPr marL="457200" indent="-457200">
              <a:lnSpc>
                <a:spcPct val="150000"/>
              </a:lnSpc>
              <a:buFont typeface="Arial"/>
              <a:buChar char="•"/>
            </a:pPr>
            <a:r>
              <a:rPr lang="en-GB" sz="3200">
                <a:solidFill>
                  <a:schemeClr val="bg1"/>
                </a:solidFill>
                <a:latin typeface="Segoe UI Light"/>
                <a:cs typeface="Segoe UI Semibold"/>
              </a:rPr>
              <a:t>£100m Turnover</a:t>
            </a:r>
          </a:p>
          <a:p>
            <a:pPr marL="342900" indent="-342900" algn="ctr">
              <a:buFont typeface="Arial"/>
              <a:buChar char="•"/>
            </a:pPr>
            <a:endParaRPr lang="en-GB" sz="2400">
              <a:latin typeface="Segoe UI Semibold"/>
              <a:cs typeface="Segoe UI Semibold"/>
            </a:endParaRPr>
          </a:p>
        </p:txBody>
      </p:sp>
      <p:pic>
        <p:nvPicPr>
          <p:cNvPr id="11" name="Picture 12" descr="Text&#10;&#10;Description automatically generated">
            <a:extLst>
              <a:ext uri="{FF2B5EF4-FFF2-40B4-BE49-F238E27FC236}">
                <a16:creationId xmlns:a16="http://schemas.microsoft.com/office/drawing/2014/main" id="{FFF79077-1254-A3B7-AFC6-F3273D2EA652}"/>
              </a:ext>
            </a:extLst>
          </p:cNvPr>
          <p:cNvPicPr>
            <a:picLocks noChangeAspect="1"/>
          </p:cNvPicPr>
          <p:nvPr/>
        </p:nvPicPr>
        <p:blipFill>
          <a:blip r:embed="rId4"/>
          <a:stretch>
            <a:fillRect/>
          </a:stretch>
        </p:blipFill>
        <p:spPr>
          <a:xfrm>
            <a:off x="15552241" y="7620665"/>
            <a:ext cx="3044830" cy="1214333"/>
          </a:xfrm>
          <a:prstGeom prst="rect">
            <a:avLst/>
          </a:prstGeom>
        </p:spPr>
      </p:pic>
      <p:sp>
        <p:nvSpPr>
          <p:cNvPr id="2" name="Flowchart: Terminator 3">
            <a:extLst>
              <a:ext uri="{FF2B5EF4-FFF2-40B4-BE49-F238E27FC236}">
                <a16:creationId xmlns:a16="http://schemas.microsoft.com/office/drawing/2014/main" id="{490D9197-A929-F3EA-E70F-C7ACA5187820}"/>
              </a:ext>
            </a:extLst>
          </p:cNvPr>
          <p:cNvSpPr/>
          <p:nvPr/>
        </p:nvSpPr>
        <p:spPr>
          <a:xfrm>
            <a:off x="-1140629" y="1457474"/>
            <a:ext cx="6707717" cy="1183195"/>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53"/>
              <a:gd name="connsiteY0" fmla="*/ 0 h 21600"/>
              <a:gd name="connsiteX1" fmla="*/ 19467 w 21653"/>
              <a:gd name="connsiteY1" fmla="*/ 0 h 21600"/>
              <a:gd name="connsiteX2" fmla="*/ 21600 w 21653"/>
              <a:gd name="connsiteY2" fmla="*/ 10800 h 21600"/>
              <a:gd name="connsiteX3" fmla="*/ 18125 w 21653"/>
              <a:gd name="connsiteY3" fmla="*/ 21600 h 21600"/>
              <a:gd name="connsiteX4" fmla="*/ 3475 w 21653"/>
              <a:gd name="connsiteY4" fmla="*/ 21600 h 21600"/>
              <a:gd name="connsiteX5" fmla="*/ 0 w 21653"/>
              <a:gd name="connsiteY5" fmla="*/ 10800 h 21600"/>
              <a:gd name="connsiteX6" fmla="*/ 3475 w 21653"/>
              <a:gd name="connsiteY6" fmla="*/ 0 h 21600"/>
              <a:gd name="connsiteX0" fmla="*/ 3475 w 21600"/>
              <a:gd name="connsiteY0" fmla="*/ 0 h 22031"/>
              <a:gd name="connsiteX1" fmla="*/ 19467 w 21600"/>
              <a:gd name="connsiteY1" fmla="*/ 0 h 22031"/>
              <a:gd name="connsiteX2" fmla="*/ 21600 w 21600"/>
              <a:gd name="connsiteY2" fmla="*/ 10800 h 22031"/>
              <a:gd name="connsiteX3" fmla="*/ 19467 w 21600"/>
              <a:gd name="connsiteY3" fmla="*/ 22031 h 22031"/>
              <a:gd name="connsiteX4" fmla="*/ 3475 w 21600"/>
              <a:gd name="connsiteY4" fmla="*/ 21600 h 22031"/>
              <a:gd name="connsiteX5" fmla="*/ 0 w 21600"/>
              <a:gd name="connsiteY5" fmla="*/ 10800 h 22031"/>
              <a:gd name="connsiteX6" fmla="*/ 3475 w 21600"/>
              <a:gd name="connsiteY6" fmla="*/ 0 h 2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2031">
                <a:moveTo>
                  <a:pt x="3475" y="0"/>
                </a:moveTo>
                <a:lnTo>
                  <a:pt x="19467" y="0"/>
                </a:lnTo>
                <a:cubicBezTo>
                  <a:pt x="21386" y="0"/>
                  <a:pt x="21600" y="7128"/>
                  <a:pt x="21600" y="10800"/>
                </a:cubicBezTo>
                <a:cubicBezTo>
                  <a:pt x="21600" y="14472"/>
                  <a:pt x="21386" y="22031"/>
                  <a:pt x="19467" y="22031"/>
                </a:cubicBezTo>
                <a:lnTo>
                  <a:pt x="3475" y="21600"/>
                </a:lnTo>
                <a:cubicBezTo>
                  <a:pt x="1556" y="21600"/>
                  <a:pt x="0" y="16765"/>
                  <a:pt x="0" y="10800"/>
                </a:cubicBezTo>
                <a:cubicBezTo>
                  <a:pt x="0" y="4835"/>
                  <a:pt x="1556" y="0"/>
                  <a:pt x="3475" y="0"/>
                </a:cubicBezTo>
                <a:close/>
              </a:path>
            </a:pathLst>
          </a:custGeom>
          <a:solidFill>
            <a:srgbClr val="318390"/>
          </a:solidFill>
          <a:ln>
            <a:solidFill>
              <a:srgbClr val="3183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ctr"/>
            <a:endParaRPr lang="en-GB" sz="2800" b="1">
              <a:cs typeface="Segoe UI Light"/>
            </a:endParaRPr>
          </a:p>
        </p:txBody>
      </p:sp>
      <p:sp>
        <p:nvSpPr>
          <p:cNvPr id="3" name="TextBox 2">
            <a:extLst>
              <a:ext uri="{FF2B5EF4-FFF2-40B4-BE49-F238E27FC236}">
                <a16:creationId xmlns:a16="http://schemas.microsoft.com/office/drawing/2014/main" id="{292940BB-80DE-D8FD-0354-1DAFF5774575}"/>
              </a:ext>
            </a:extLst>
          </p:cNvPr>
          <p:cNvSpPr txBox="1"/>
          <p:nvPr/>
        </p:nvSpPr>
        <p:spPr>
          <a:xfrm>
            <a:off x="0" y="1756684"/>
            <a:ext cx="522433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a:solidFill>
                  <a:schemeClr val="bg1"/>
                </a:solidFill>
                <a:cs typeface="Segoe UI Light"/>
              </a:rPr>
              <a:t>The MTC</a:t>
            </a:r>
            <a:endParaRPr lang="en-US" sz="3200">
              <a:solidFill>
                <a:schemeClr val="bg1"/>
              </a:solidFill>
              <a:cs typeface="Segoe UI Light"/>
            </a:endParaRPr>
          </a:p>
        </p:txBody>
      </p:sp>
    </p:spTree>
    <p:extLst>
      <p:ext uri="{BB962C8B-B14F-4D97-AF65-F5344CB8AC3E}">
        <p14:creationId xmlns:p14="http://schemas.microsoft.com/office/powerpoint/2010/main" val="21287533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bk object 16">
            <a:extLst>
              <a:ext uri="{FF2B5EF4-FFF2-40B4-BE49-F238E27FC236}">
                <a16:creationId xmlns:a16="http://schemas.microsoft.com/office/drawing/2014/main" id="{527CD186-3572-1A7B-725F-D6223619D105}"/>
              </a:ext>
            </a:extLst>
          </p:cNvPr>
          <p:cNvSpPr/>
          <p:nvPr/>
        </p:nvSpPr>
        <p:spPr>
          <a:xfrm>
            <a:off x="16125" y="2083643"/>
            <a:ext cx="19018783" cy="8658274"/>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400"/>
            <a:endParaRPr>
              <a:solidFill>
                <a:prstClr val="black"/>
              </a:solidFill>
              <a:latin typeface="Calibri" panose="020F0502020204030204"/>
            </a:endParaRPr>
          </a:p>
        </p:txBody>
      </p:sp>
      <p:graphicFrame>
        <p:nvGraphicFramePr>
          <p:cNvPr id="46" name="Table 46">
            <a:extLst>
              <a:ext uri="{FF2B5EF4-FFF2-40B4-BE49-F238E27FC236}">
                <a16:creationId xmlns:a16="http://schemas.microsoft.com/office/drawing/2014/main" id="{A48007E4-3544-216D-D170-F9C794C464AA}"/>
              </a:ext>
            </a:extLst>
          </p:cNvPr>
          <p:cNvGraphicFramePr>
            <a:graphicFrameLocks noGrp="1"/>
          </p:cNvGraphicFramePr>
          <p:nvPr/>
        </p:nvGraphicFramePr>
        <p:xfrm>
          <a:off x="3433202" y="2997258"/>
          <a:ext cx="12671424" cy="7388070"/>
        </p:xfrm>
        <a:graphic>
          <a:graphicData uri="http://schemas.openxmlformats.org/drawingml/2006/table">
            <a:tbl>
              <a:tblPr firstRow="1" bandRow="1">
                <a:tableStyleId>{5C22544A-7EE6-4342-B048-85BDC9FD1C3A}</a:tableStyleId>
              </a:tblPr>
              <a:tblGrid>
                <a:gridCol w="3167856">
                  <a:extLst>
                    <a:ext uri="{9D8B030D-6E8A-4147-A177-3AD203B41FA5}">
                      <a16:colId xmlns:a16="http://schemas.microsoft.com/office/drawing/2014/main" val="1464072781"/>
                    </a:ext>
                  </a:extLst>
                </a:gridCol>
                <a:gridCol w="3167856">
                  <a:extLst>
                    <a:ext uri="{9D8B030D-6E8A-4147-A177-3AD203B41FA5}">
                      <a16:colId xmlns:a16="http://schemas.microsoft.com/office/drawing/2014/main" val="3684877203"/>
                    </a:ext>
                  </a:extLst>
                </a:gridCol>
                <a:gridCol w="3167856">
                  <a:extLst>
                    <a:ext uri="{9D8B030D-6E8A-4147-A177-3AD203B41FA5}">
                      <a16:colId xmlns:a16="http://schemas.microsoft.com/office/drawing/2014/main" val="41059377"/>
                    </a:ext>
                  </a:extLst>
                </a:gridCol>
                <a:gridCol w="3167856">
                  <a:extLst>
                    <a:ext uri="{9D8B030D-6E8A-4147-A177-3AD203B41FA5}">
                      <a16:colId xmlns:a16="http://schemas.microsoft.com/office/drawing/2014/main" val="2384662331"/>
                    </a:ext>
                  </a:extLst>
                </a:gridCol>
              </a:tblGrid>
              <a:tr h="1480299">
                <a:tc>
                  <a:txBody>
                    <a:bodyPr/>
                    <a:lstStyle/>
                    <a:p>
                      <a:pPr algn="ctr"/>
                      <a:r>
                        <a:rPr lang="en-GB" sz="2400" b="1">
                          <a:solidFill>
                            <a:schemeClr val="bg1"/>
                          </a:solidFill>
                          <a:latin typeface="+mn-lt"/>
                        </a:rPr>
                        <a:t>Aerospace, Defence, Security &amp; Space</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C2226"/>
                    </a:solidFill>
                  </a:tcPr>
                </a:tc>
                <a:tc>
                  <a:txBody>
                    <a:bodyPr/>
                    <a:lstStyle/>
                    <a:p>
                      <a:pPr marL="0" algn="ctr" defTabSz="1149492" rtl="0" eaLnBrk="1" latinLnBrk="0" hangingPunct="1"/>
                      <a:r>
                        <a:rPr lang="en-GB" sz="2400" b="1" kern="1200">
                          <a:solidFill>
                            <a:schemeClr val="bg1"/>
                          </a:solidFill>
                          <a:latin typeface="+mn-lt"/>
                          <a:ea typeface="+mn-ea"/>
                          <a:cs typeface="+mn-cs"/>
                        </a:rPr>
                        <a:t>Construction and Infrastructure</a:t>
                      </a:r>
                    </a:p>
                  </a:txBody>
                  <a:tcPr anchor="ctr">
                    <a:lnL w="952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C2226"/>
                    </a:solidFill>
                  </a:tcPr>
                </a:tc>
                <a:tc>
                  <a:txBody>
                    <a:bodyPr/>
                    <a:lstStyle/>
                    <a:p>
                      <a:pPr marL="0" marR="0" lvl="0" indent="0" algn="ctr" defTabSz="1149492" rtl="0" eaLnBrk="1" fontAlgn="auto" latinLnBrk="0" hangingPunct="1">
                        <a:lnSpc>
                          <a:spcPct val="100000"/>
                        </a:lnSpc>
                        <a:spcBef>
                          <a:spcPts val="0"/>
                        </a:spcBef>
                        <a:spcAft>
                          <a:spcPts val="0"/>
                        </a:spcAft>
                        <a:buClrTx/>
                        <a:buSzTx/>
                        <a:buFontTx/>
                        <a:buNone/>
                        <a:tabLst/>
                        <a:defRPr/>
                      </a:pPr>
                      <a:r>
                        <a:rPr lang="en-GB" sz="2400" b="1" kern="1200">
                          <a:solidFill>
                            <a:schemeClr val="bg1"/>
                          </a:solidFill>
                          <a:latin typeface="+mn-lt"/>
                          <a:ea typeface="+mn-ea"/>
                          <a:cs typeface="+mn-cs"/>
                        </a:rPr>
                        <a:t>Power &amp; Energy</a:t>
                      </a:r>
                      <a:endParaRPr lang="en-GB" sz="2400" b="1">
                        <a:solidFill>
                          <a:schemeClr val="bg1"/>
                        </a:solidFill>
                        <a:latin typeface="+mn-l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C2226"/>
                    </a:solidFill>
                  </a:tcPr>
                </a:tc>
                <a:tc>
                  <a:txBody>
                    <a:bodyPr/>
                    <a:lstStyle/>
                    <a:p>
                      <a:pPr algn="ctr"/>
                      <a:r>
                        <a:rPr lang="en-GB" sz="2400" b="1">
                          <a:solidFill>
                            <a:schemeClr val="bg1"/>
                          </a:solidFill>
                          <a:latin typeface="+mn-lt"/>
                        </a:rPr>
                        <a:t>Industrial Growth</a:t>
                      </a:r>
                    </a:p>
                  </a:txBody>
                  <a:tcPr anchor="ctr">
                    <a:lnL w="12700"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C2226"/>
                    </a:solidFill>
                  </a:tcPr>
                </a:tc>
                <a:extLst>
                  <a:ext uri="{0D108BD9-81ED-4DB2-BD59-A6C34878D82A}">
                    <a16:rowId xmlns:a16="http://schemas.microsoft.com/office/drawing/2014/main" val="1697290686"/>
                  </a:ext>
                </a:extLst>
              </a:tr>
              <a:tr h="1969257">
                <a:tc>
                  <a:txBody>
                    <a:bodyPr/>
                    <a:lstStyle/>
                    <a:p>
                      <a:pPr algn="ctr"/>
                      <a:r>
                        <a:rPr lang="en-GB" sz="1000">
                          <a:solidFill>
                            <a:schemeClr val="bg1"/>
                          </a:solidFill>
                          <a:latin typeface="+mn-lt"/>
                        </a:rPr>
                        <a:t>Aerospace</a:t>
                      </a:r>
                    </a:p>
                  </a:txBody>
                  <a:tcPr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0C2226"/>
                    </a:solidFill>
                  </a:tcPr>
                </a:tc>
                <a:tc>
                  <a:txBody>
                    <a:bodyPr/>
                    <a:lstStyle/>
                    <a:p>
                      <a:pPr algn="ctr"/>
                      <a:r>
                        <a:rPr lang="en-GB" sz="1000">
                          <a:solidFill>
                            <a:schemeClr val="bg1"/>
                          </a:solidFill>
                          <a:latin typeface="+mn-lt"/>
                        </a:rPr>
                        <a:t>Construction</a:t>
                      </a:r>
                    </a:p>
                  </a:txBody>
                  <a:tcPr anchor="b">
                    <a:lnL w="952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0C2226"/>
                    </a:solidFill>
                  </a:tcPr>
                </a:tc>
                <a:tc>
                  <a:txBody>
                    <a:bodyPr/>
                    <a:lstStyle/>
                    <a:p>
                      <a:pPr algn="ctr"/>
                      <a:r>
                        <a:rPr lang="en-GB" sz="1000">
                          <a:solidFill>
                            <a:schemeClr val="bg1"/>
                          </a:solidFill>
                          <a:latin typeface="+mn-lt"/>
                        </a:rPr>
                        <a:t>Power &amp; Energy</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0C2226"/>
                    </a:solidFill>
                  </a:tcPr>
                </a:tc>
                <a:tc>
                  <a:txBody>
                    <a:bodyPr/>
                    <a:lstStyle/>
                    <a:p>
                      <a:pPr algn="ctr"/>
                      <a:r>
                        <a:rPr lang="en-GB" sz="1000">
                          <a:solidFill>
                            <a:schemeClr val="bg1"/>
                          </a:solidFill>
                          <a:latin typeface="+mn-lt"/>
                        </a:rPr>
                        <a:t>Agri-Tech</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0C2226"/>
                    </a:solidFill>
                  </a:tcPr>
                </a:tc>
                <a:extLst>
                  <a:ext uri="{0D108BD9-81ED-4DB2-BD59-A6C34878D82A}">
                    <a16:rowId xmlns:a16="http://schemas.microsoft.com/office/drawing/2014/main" val="3977820046"/>
                  </a:ext>
                </a:extLst>
              </a:tr>
              <a:tr h="1969257">
                <a:tc>
                  <a:txBody>
                    <a:bodyPr/>
                    <a:lstStyle/>
                    <a:p>
                      <a:pPr algn="ctr"/>
                      <a:r>
                        <a:rPr lang="en-GB" sz="1000">
                          <a:solidFill>
                            <a:schemeClr val="bg1"/>
                          </a:solidFill>
                          <a:latin typeface="+mn-lt"/>
                        </a:rPr>
                        <a:t>Defence &amp; Security</a:t>
                      </a:r>
                    </a:p>
                  </a:txBody>
                  <a:tcPr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0C2226"/>
                    </a:solidFill>
                  </a:tcPr>
                </a:tc>
                <a:tc>
                  <a:txBody>
                    <a:bodyPr/>
                    <a:lstStyle/>
                    <a:p>
                      <a:pPr algn="ctr"/>
                      <a:r>
                        <a:rPr lang="en-GB" sz="1000">
                          <a:solidFill>
                            <a:schemeClr val="bg1"/>
                          </a:solidFill>
                          <a:latin typeface="+mn-lt"/>
                        </a:rPr>
                        <a:t>Infrastructure</a:t>
                      </a:r>
                    </a:p>
                  </a:txBody>
                  <a:tcPr anchor="b">
                    <a:lnL w="952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0C2226"/>
                    </a:solidFill>
                  </a:tcPr>
                </a:tc>
                <a:tc>
                  <a:txBody>
                    <a:bodyPr/>
                    <a:lstStyle/>
                    <a:p>
                      <a:pPr algn="ctr"/>
                      <a:endParaRPr lang="en-GB" sz="1000">
                        <a:solidFill>
                          <a:schemeClr val="bg1"/>
                        </a:solidFill>
                        <a:latin typeface="+mn-lt"/>
                      </a:endParaRP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0C2226"/>
                    </a:solidFill>
                  </a:tcPr>
                </a:tc>
                <a:tc>
                  <a:txBody>
                    <a:bodyPr/>
                    <a:lstStyle/>
                    <a:p>
                      <a:pPr algn="ctr"/>
                      <a:r>
                        <a:rPr lang="en-GB" sz="1000">
                          <a:solidFill>
                            <a:schemeClr val="bg1"/>
                          </a:solidFill>
                          <a:latin typeface="+mn-lt"/>
                        </a:rPr>
                        <a:t>Food &amp; Drink</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0C2226"/>
                    </a:solidFill>
                  </a:tcPr>
                </a:tc>
                <a:extLst>
                  <a:ext uri="{0D108BD9-81ED-4DB2-BD59-A6C34878D82A}">
                    <a16:rowId xmlns:a16="http://schemas.microsoft.com/office/drawing/2014/main" val="3647776158"/>
                  </a:ext>
                </a:extLst>
              </a:tr>
              <a:tr h="1969257">
                <a:tc>
                  <a:txBody>
                    <a:bodyPr/>
                    <a:lstStyle/>
                    <a:p>
                      <a:pPr algn="ctr"/>
                      <a:r>
                        <a:rPr lang="en-GB" sz="1000">
                          <a:solidFill>
                            <a:schemeClr val="bg1"/>
                          </a:solidFill>
                          <a:latin typeface="+mn-lt"/>
                        </a:rPr>
                        <a:t>Space</a:t>
                      </a:r>
                    </a:p>
                  </a:txBody>
                  <a:tcPr anchor="b">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C2226"/>
                    </a:solidFill>
                  </a:tcPr>
                </a:tc>
                <a:tc>
                  <a:txBody>
                    <a:bodyPr/>
                    <a:lstStyle/>
                    <a:p>
                      <a:pPr algn="ctr"/>
                      <a:endParaRPr lang="en-GB" sz="1000">
                        <a:solidFill>
                          <a:schemeClr val="bg1"/>
                        </a:solidFill>
                        <a:latin typeface="+mn-lt"/>
                      </a:endParaRPr>
                    </a:p>
                  </a:txBody>
                  <a:tcPr anchor="b">
                    <a:lnL w="952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C2226"/>
                    </a:solidFill>
                  </a:tcPr>
                </a:tc>
                <a:tc>
                  <a:txBody>
                    <a:bodyPr/>
                    <a:lstStyle/>
                    <a:p>
                      <a:pPr algn="ctr"/>
                      <a:endParaRPr lang="en-GB" sz="1000">
                        <a:solidFill>
                          <a:schemeClr val="bg1"/>
                        </a:solidFill>
                        <a:latin typeface="+mn-lt"/>
                      </a:endParaRP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C2226"/>
                    </a:solidFill>
                  </a:tcPr>
                </a:tc>
                <a:tc>
                  <a:txBody>
                    <a:bodyPr/>
                    <a:lstStyle/>
                    <a:p>
                      <a:pPr algn="ctr"/>
                      <a:r>
                        <a:rPr lang="en-GB" sz="1000">
                          <a:solidFill>
                            <a:schemeClr val="bg1"/>
                          </a:solidFill>
                          <a:latin typeface="+mn-lt"/>
                        </a:rPr>
                        <a:t>Healthcare</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C2226"/>
                    </a:solidFill>
                  </a:tcPr>
                </a:tc>
                <a:extLst>
                  <a:ext uri="{0D108BD9-81ED-4DB2-BD59-A6C34878D82A}">
                    <a16:rowId xmlns:a16="http://schemas.microsoft.com/office/drawing/2014/main" val="35801794"/>
                  </a:ext>
                </a:extLst>
              </a:tr>
            </a:tbl>
          </a:graphicData>
        </a:graphic>
      </p:graphicFrame>
      <p:sp>
        <p:nvSpPr>
          <p:cNvPr id="10" name="Title 1"/>
          <p:cNvSpPr>
            <a:spLocks noGrp="1"/>
          </p:cNvSpPr>
          <p:nvPr>
            <p:ph type="title"/>
          </p:nvPr>
        </p:nvSpPr>
        <p:spPr>
          <a:xfrm>
            <a:off x="2014737" y="593378"/>
            <a:ext cx="7535115" cy="504056"/>
          </a:xfrm>
        </p:spPr>
        <p:txBody>
          <a:bodyPr lIns="91440" tIns="45720" rIns="91440" bIns="45720" anchor="t">
            <a:normAutofit/>
          </a:bodyPr>
          <a:lstStyle/>
          <a:p>
            <a:r>
              <a:rPr lang="en-GB" sz="2000">
                <a:latin typeface="Segoe UI Light"/>
                <a:cs typeface="Segoe UI Light"/>
              </a:rPr>
              <a:t>Transforming Industry for a More Sustainable World</a:t>
            </a:r>
          </a:p>
        </p:txBody>
      </p:sp>
      <p:pic>
        <p:nvPicPr>
          <p:cNvPr id="25" name="Picture 24" descr="hhbhb ">
            <a:extLst>
              <a:ext uri="{FF2B5EF4-FFF2-40B4-BE49-F238E27FC236}">
                <a16:creationId xmlns:a16="http://schemas.microsoft.com/office/drawing/2014/main" id="{F16B424F-0D60-36A0-905C-52E1B74ACF3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580102" y="4577981"/>
            <a:ext cx="2934407" cy="1605700"/>
          </a:xfrm>
          <a:prstGeom prst="rect">
            <a:avLst/>
          </a:prstGeom>
        </p:spPr>
      </p:pic>
      <p:pic>
        <p:nvPicPr>
          <p:cNvPr id="26" name="Picture 25">
            <a:extLst>
              <a:ext uri="{FF2B5EF4-FFF2-40B4-BE49-F238E27FC236}">
                <a16:creationId xmlns:a16="http://schemas.microsoft.com/office/drawing/2014/main" id="{5A661D20-6494-EA52-B1AB-D290BCADE44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580102" y="8435934"/>
            <a:ext cx="2934407" cy="1728382"/>
          </a:xfrm>
          <a:prstGeom prst="rect">
            <a:avLst/>
          </a:prstGeom>
        </p:spPr>
      </p:pic>
      <p:pic>
        <p:nvPicPr>
          <p:cNvPr id="27" name="Picture 26">
            <a:extLst>
              <a:ext uri="{FF2B5EF4-FFF2-40B4-BE49-F238E27FC236}">
                <a16:creationId xmlns:a16="http://schemas.microsoft.com/office/drawing/2014/main" id="{20FCC378-7011-6C6B-51B0-02EB60B53A5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766188" y="4560025"/>
            <a:ext cx="2964004" cy="1638350"/>
          </a:xfrm>
          <a:prstGeom prst="rect">
            <a:avLst/>
          </a:prstGeom>
        </p:spPr>
      </p:pic>
      <p:pic>
        <p:nvPicPr>
          <p:cNvPr id="28" name="Picture 27">
            <a:extLst>
              <a:ext uri="{FF2B5EF4-FFF2-40B4-BE49-F238E27FC236}">
                <a16:creationId xmlns:a16="http://schemas.microsoft.com/office/drawing/2014/main" id="{2B808881-B842-D785-D1DC-BFFD9E3F0F30}"/>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766188" y="6511995"/>
            <a:ext cx="2964004" cy="1655319"/>
          </a:xfrm>
          <a:prstGeom prst="rect">
            <a:avLst/>
          </a:prstGeom>
        </p:spPr>
      </p:pic>
      <p:pic>
        <p:nvPicPr>
          <p:cNvPr id="29" name="Picture 28">
            <a:extLst>
              <a:ext uri="{FF2B5EF4-FFF2-40B4-BE49-F238E27FC236}">
                <a16:creationId xmlns:a16="http://schemas.microsoft.com/office/drawing/2014/main" id="{A86D0D97-E8FC-9AD3-631F-B177B5B93A0F}"/>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3069705" y="6511995"/>
            <a:ext cx="3007123" cy="1655319"/>
          </a:xfrm>
          <a:prstGeom prst="rect">
            <a:avLst/>
          </a:prstGeom>
        </p:spPr>
      </p:pic>
      <p:pic>
        <p:nvPicPr>
          <p:cNvPr id="30" name="Picture 29">
            <a:extLst>
              <a:ext uri="{FF2B5EF4-FFF2-40B4-BE49-F238E27FC236}">
                <a16:creationId xmlns:a16="http://schemas.microsoft.com/office/drawing/2014/main" id="{2AAED41E-799D-3EA0-86D9-25495FD6DAF3}"/>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3069705" y="8444168"/>
            <a:ext cx="3007123" cy="1720148"/>
          </a:xfrm>
          <a:prstGeom prst="rect">
            <a:avLst/>
          </a:prstGeom>
        </p:spPr>
      </p:pic>
      <p:grpSp>
        <p:nvGrpSpPr>
          <p:cNvPr id="32" name="Group 31">
            <a:extLst>
              <a:ext uri="{FF2B5EF4-FFF2-40B4-BE49-F238E27FC236}">
                <a16:creationId xmlns:a16="http://schemas.microsoft.com/office/drawing/2014/main" id="{EDC0EF58-037D-740B-5943-4A4907E079C8}"/>
              </a:ext>
            </a:extLst>
          </p:cNvPr>
          <p:cNvGrpSpPr/>
          <p:nvPr/>
        </p:nvGrpSpPr>
        <p:grpSpPr>
          <a:xfrm>
            <a:off x="9910446" y="4543056"/>
            <a:ext cx="2979006" cy="1655319"/>
            <a:chOff x="6842452" y="3032123"/>
            <a:chExt cx="1968367" cy="1386363"/>
          </a:xfrm>
        </p:grpSpPr>
        <p:pic>
          <p:nvPicPr>
            <p:cNvPr id="33" name="Picture 32">
              <a:hlinkClick r:id="" action="ppaction://noaction"/>
              <a:extLst>
                <a:ext uri="{FF2B5EF4-FFF2-40B4-BE49-F238E27FC236}">
                  <a16:creationId xmlns:a16="http://schemas.microsoft.com/office/drawing/2014/main" id="{7713879C-3BED-E404-3EEB-243D10AE24D8}"/>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flipH="1">
              <a:off x="6842452" y="3032123"/>
              <a:ext cx="984184" cy="1386363"/>
            </a:xfrm>
            <a:prstGeom prst="rect">
              <a:avLst/>
            </a:prstGeom>
          </p:spPr>
        </p:pic>
        <p:pic>
          <p:nvPicPr>
            <p:cNvPr id="34" name="Picture 33">
              <a:extLst>
                <a:ext uri="{FF2B5EF4-FFF2-40B4-BE49-F238E27FC236}">
                  <a16:creationId xmlns:a16="http://schemas.microsoft.com/office/drawing/2014/main" id="{796412CB-4631-5D94-6E5E-2B8AC2F7E021}"/>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7826636" y="3032124"/>
              <a:ext cx="984183" cy="1386362"/>
            </a:xfrm>
            <a:prstGeom prst="rect">
              <a:avLst/>
            </a:prstGeom>
          </p:spPr>
        </p:pic>
      </p:grpSp>
      <p:pic>
        <p:nvPicPr>
          <p:cNvPr id="39" name="Picture 38">
            <a:extLst>
              <a:ext uri="{FF2B5EF4-FFF2-40B4-BE49-F238E27FC236}">
                <a16:creationId xmlns:a16="http://schemas.microsoft.com/office/drawing/2014/main" id="{A23835A3-A8AA-0B0A-8012-658C8B38435E}"/>
              </a:ext>
            </a:extLst>
          </p:cNvPr>
          <p:cNvPicPr>
            <a:picLocks noChangeAspect="1"/>
          </p:cNvPicPr>
          <p:nvPr/>
        </p:nvPicPr>
        <p:blipFill>
          <a:blip r:embed="rId12"/>
          <a:stretch>
            <a:fillRect/>
          </a:stretch>
        </p:blipFill>
        <p:spPr>
          <a:xfrm>
            <a:off x="13069706" y="4543057"/>
            <a:ext cx="3007124" cy="1655319"/>
          </a:xfrm>
          <a:prstGeom prst="rect">
            <a:avLst/>
          </a:prstGeom>
        </p:spPr>
      </p:pic>
      <p:sp>
        <p:nvSpPr>
          <p:cNvPr id="48" name="Flowchart: Terminator 3">
            <a:extLst>
              <a:ext uri="{FF2B5EF4-FFF2-40B4-BE49-F238E27FC236}">
                <a16:creationId xmlns:a16="http://schemas.microsoft.com/office/drawing/2014/main" id="{A7DFD3C4-B276-A63A-1151-FEA530A8BDBA}"/>
              </a:ext>
            </a:extLst>
          </p:cNvPr>
          <p:cNvSpPr/>
          <p:nvPr/>
        </p:nvSpPr>
        <p:spPr>
          <a:xfrm>
            <a:off x="-1140629" y="1457474"/>
            <a:ext cx="6707717" cy="1183195"/>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53"/>
              <a:gd name="connsiteY0" fmla="*/ 0 h 21600"/>
              <a:gd name="connsiteX1" fmla="*/ 19467 w 21653"/>
              <a:gd name="connsiteY1" fmla="*/ 0 h 21600"/>
              <a:gd name="connsiteX2" fmla="*/ 21600 w 21653"/>
              <a:gd name="connsiteY2" fmla="*/ 10800 h 21600"/>
              <a:gd name="connsiteX3" fmla="*/ 18125 w 21653"/>
              <a:gd name="connsiteY3" fmla="*/ 21600 h 21600"/>
              <a:gd name="connsiteX4" fmla="*/ 3475 w 21653"/>
              <a:gd name="connsiteY4" fmla="*/ 21600 h 21600"/>
              <a:gd name="connsiteX5" fmla="*/ 0 w 21653"/>
              <a:gd name="connsiteY5" fmla="*/ 10800 h 21600"/>
              <a:gd name="connsiteX6" fmla="*/ 3475 w 21653"/>
              <a:gd name="connsiteY6" fmla="*/ 0 h 21600"/>
              <a:gd name="connsiteX0" fmla="*/ 3475 w 21600"/>
              <a:gd name="connsiteY0" fmla="*/ 0 h 22031"/>
              <a:gd name="connsiteX1" fmla="*/ 19467 w 21600"/>
              <a:gd name="connsiteY1" fmla="*/ 0 h 22031"/>
              <a:gd name="connsiteX2" fmla="*/ 21600 w 21600"/>
              <a:gd name="connsiteY2" fmla="*/ 10800 h 22031"/>
              <a:gd name="connsiteX3" fmla="*/ 19467 w 21600"/>
              <a:gd name="connsiteY3" fmla="*/ 22031 h 22031"/>
              <a:gd name="connsiteX4" fmla="*/ 3475 w 21600"/>
              <a:gd name="connsiteY4" fmla="*/ 21600 h 22031"/>
              <a:gd name="connsiteX5" fmla="*/ 0 w 21600"/>
              <a:gd name="connsiteY5" fmla="*/ 10800 h 22031"/>
              <a:gd name="connsiteX6" fmla="*/ 3475 w 21600"/>
              <a:gd name="connsiteY6" fmla="*/ 0 h 2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2031">
                <a:moveTo>
                  <a:pt x="3475" y="0"/>
                </a:moveTo>
                <a:lnTo>
                  <a:pt x="19467" y="0"/>
                </a:lnTo>
                <a:cubicBezTo>
                  <a:pt x="21386" y="0"/>
                  <a:pt x="21600" y="7128"/>
                  <a:pt x="21600" y="10800"/>
                </a:cubicBezTo>
                <a:cubicBezTo>
                  <a:pt x="21600" y="14472"/>
                  <a:pt x="21386" y="22031"/>
                  <a:pt x="19467" y="22031"/>
                </a:cubicBezTo>
                <a:lnTo>
                  <a:pt x="3475" y="21600"/>
                </a:lnTo>
                <a:cubicBezTo>
                  <a:pt x="1556" y="21600"/>
                  <a:pt x="0" y="16765"/>
                  <a:pt x="0" y="10800"/>
                </a:cubicBezTo>
                <a:cubicBezTo>
                  <a:pt x="0" y="4835"/>
                  <a:pt x="1556" y="0"/>
                  <a:pt x="3475" y="0"/>
                </a:cubicBezTo>
                <a:close/>
              </a:path>
            </a:pathLst>
          </a:custGeom>
          <a:solidFill>
            <a:srgbClr val="318390"/>
          </a:solidFill>
          <a:ln>
            <a:solidFill>
              <a:srgbClr val="3183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ctr"/>
            <a:endParaRPr lang="en-GB" sz="2800" b="1">
              <a:cs typeface="Segoe UI Light"/>
            </a:endParaRPr>
          </a:p>
        </p:txBody>
      </p:sp>
      <p:sp>
        <p:nvSpPr>
          <p:cNvPr id="49" name="TextBox 48">
            <a:extLst>
              <a:ext uri="{FF2B5EF4-FFF2-40B4-BE49-F238E27FC236}">
                <a16:creationId xmlns:a16="http://schemas.microsoft.com/office/drawing/2014/main" id="{13808FC6-F192-5C53-AE8A-97BF2302F98A}"/>
              </a:ext>
            </a:extLst>
          </p:cNvPr>
          <p:cNvSpPr txBox="1"/>
          <p:nvPr/>
        </p:nvSpPr>
        <p:spPr>
          <a:xfrm>
            <a:off x="0" y="1756684"/>
            <a:ext cx="522433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a:solidFill>
                  <a:schemeClr val="bg1"/>
                </a:solidFill>
                <a:cs typeface="Segoe UI Light"/>
              </a:rPr>
              <a:t>Primary Markets</a:t>
            </a:r>
            <a:endParaRPr lang="en-US" sz="3200">
              <a:solidFill>
                <a:schemeClr val="bg1"/>
              </a:solidFill>
              <a:cs typeface="Segoe UI Light"/>
            </a:endParaRPr>
          </a:p>
        </p:txBody>
      </p:sp>
      <p:pic>
        <p:nvPicPr>
          <p:cNvPr id="2" name="Picture 2">
            <a:extLst>
              <a:ext uri="{FF2B5EF4-FFF2-40B4-BE49-F238E27FC236}">
                <a16:creationId xmlns:a16="http://schemas.microsoft.com/office/drawing/2014/main" id="{506A27BD-1126-3B7F-2CC2-4890F152859F}"/>
              </a:ext>
            </a:extLst>
          </p:cNvPr>
          <p:cNvPicPr>
            <a:picLocks noChangeAspect="1"/>
          </p:cNvPicPr>
          <p:nvPr/>
        </p:nvPicPr>
        <p:blipFill>
          <a:blip r:embed="rId13"/>
          <a:stretch>
            <a:fillRect/>
          </a:stretch>
        </p:blipFill>
        <p:spPr>
          <a:xfrm>
            <a:off x="3592335" y="6392307"/>
            <a:ext cx="2938158" cy="1801698"/>
          </a:xfrm>
          <a:prstGeom prst="rect">
            <a:avLst/>
          </a:prstGeom>
        </p:spPr>
      </p:pic>
    </p:spTree>
    <p:extLst>
      <p:ext uri="{BB962C8B-B14F-4D97-AF65-F5344CB8AC3E}">
        <p14:creationId xmlns:p14="http://schemas.microsoft.com/office/powerpoint/2010/main" val="6102165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k object 16">
            <a:extLst>
              <a:ext uri="{FF2B5EF4-FFF2-40B4-BE49-F238E27FC236}">
                <a16:creationId xmlns:a16="http://schemas.microsoft.com/office/drawing/2014/main" id="{E7408867-D995-D053-05CE-875FE404011F}"/>
              </a:ext>
            </a:extLst>
          </p:cNvPr>
          <p:cNvSpPr/>
          <p:nvPr/>
        </p:nvSpPr>
        <p:spPr>
          <a:xfrm>
            <a:off x="-11646" y="2033538"/>
            <a:ext cx="19018783" cy="8658274"/>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400"/>
            <a:endParaRPr>
              <a:solidFill>
                <a:prstClr val="black"/>
              </a:solidFill>
              <a:latin typeface="Calibri" panose="020F0502020204030204"/>
            </a:endParaRPr>
          </a:p>
        </p:txBody>
      </p:sp>
      <p:sp>
        <p:nvSpPr>
          <p:cNvPr id="10" name="Title 1"/>
          <p:cNvSpPr>
            <a:spLocks noGrp="1"/>
          </p:cNvSpPr>
          <p:nvPr>
            <p:ph type="title"/>
          </p:nvPr>
        </p:nvSpPr>
        <p:spPr>
          <a:xfrm>
            <a:off x="2014737" y="593378"/>
            <a:ext cx="7535115" cy="504056"/>
          </a:xfrm>
        </p:spPr>
        <p:txBody>
          <a:bodyPr lIns="91440" tIns="45720" rIns="91440" bIns="45720" anchor="t">
            <a:normAutofit/>
          </a:bodyPr>
          <a:lstStyle/>
          <a:p>
            <a:r>
              <a:rPr lang="en-GB" sz="2000">
                <a:latin typeface="Segoe UI Light"/>
                <a:cs typeface="Segoe UI Light"/>
              </a:rPr>
              <a:t>Transforming Industry for a More Sustainable World</a:t>
            </a:r>
          </a:p>
        </p:txBody>
      </p:sp>
      <p:sp>
        <p:nvSpPr>
          <p:cNvPr id="6" name="TextBox 5">
            <a:extLst>
              <a:ext uri="{FF2B5EF4-FFF2-40B4-BE49-F238E27FC236}">
                <a16:creationId xmlns:a16="http://schemas.microsoft.com/office/drawing/2014/main" id="{A5BD1708-32EE-D42F-BF5F-5008EA3B604E}"/>
              </a:ext>
            </a:extLst>
          </p:cNvPr>
          <p:cNvSpPr txBox="1"/>
          <p:nvPr/>
        </p:nvSpPr>
        <p:spPr>
          <a:xfrm>
            <a:off x="34131" y="1772384"/>
            <a:ext cx="365569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a:solidFill>
                  <a:schemeClr val="bg1"/>
                </a:solidFill>
                <a:cs typeface="Segoe UI Light"/>
              </a:rPr>
              <a:t>Industry Challenges</a:t>
            </a:r>
            <a:endParaRPr lang="en-US" sz="3200">
              <a:solidFill>
                <a:schemeClr val="bg1"/>
              </a:solidFill>
              <a:cs typeface="Segoe UI Light"/>
            </a:endParaRPr>
          </a:p>
        </p:txBody>
      </p:sp>
      <p:pic>
        <p:nvPicPr>
          <p:cNvPr id="14" name="Picture 13">
            <a:extLst>
              <a:ext uri="{FF2B5EF4-FFF2-40B4-BE49-F238E27FC236}">
                <a16:creationId xmlns:a16="http://schemas.microsoft.com/office/drawing/2014/main" id="{2E333C6C-877F-2DA5-E653-DA079E178C2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87004" y="3384875"/>
            <a:ext cx="9955355" cy="6353519"/>
          </a:xfrm>
          <a:prstGeom prst="rect">
            <a:avLst/>
          </a:prstGeom>
        </p:spPr>
      </p:pic>
      <p:pic>
        <p:nvPicPr>
          <p:cNvPr id="16" name="Picture 15">
            <a:extLst>
              <a:ext uri="{FF2B5EF4-FFF2-40B4-BE49-F238E27FC236}">
                <a16:creationId xmlns:a16="http://schemas.microsoft.com/office/drawing/2014/main" id="{E12780FC-3049-3419-5CCF-8E2CC7D9D8F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04524" y="3405860"/>
            <a:ext cx="6603901" cy="6352420"/>
          </a:xfrm>
          <a:prstGeom prst="rect">
            <a:avLst/>
          </a:prstGeom>
        </p:spPr>
      </p:pic>
      <p:sp>
        <p:nvSpPr>
          <p:cNvPr id="2" name="Flowchart: Terminator 3">
            <a:extLst>
              <a:ext uri="{FF2B5EF4-FFF2-40B4-BE49-F238E27FC236}">
                <a16:creationId xmlns:a16="http://schemas.microsoft.com/office/drawing/2014/main" id="{C7BAE85D-8F6C-61B5-BFBC-507781BDA015}"/>
              </a:ext>
            </a:extLst>
          </p:cNvPr>
          <p:cNvSpPr/>
          <p:nvPr/>
        </p:nvSpPr>
        <p:spPr>
          <a:xfrm>
            <a:off x="-1140629" y="1457474"/>
            <a:ext cx="6707717" cy="1183195"/>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53"/>
              <a:gd name="connsiteY0" fmla="*/ 0 h 21600"/>
              <a:gd name="connsiteX1" fmla="*/ 19467 w 21653"/>
              <a:gd name="connsiteY1" fmla="*/ 0 h 21600"/>
              <a:gd name="connsiteX2" fmla="*/ 21600 w 21653"/>
              <a:gd name="connsiteY2" fmla="*/ 10800 h 21600"/>
              <a:gd name="connsiteX3" fmla="*/ 18125 w 21653"/>
              <a:gd name="connsiteY3" fmla="*/ 21600 h 21600"/>
              <a:gd name="connsiteX4" fmla="*/ 3475 w 21653"/>
              <a:gd name="connsiteY4" fmla="*/ 21600 h 21600"/>
              <a:gd name="connsiteX5" fmla="*/ 0 w 21653"/>
              <a:gd name="connsiteY5" fmla="*/ 10800 h 21600"/>
              <a:gd name="connsiteX6" fmla="*/ 3475 w 21653"/>
              <a:gd name="connsiteY6" fmla="*/ 0 h 21600"/>
              <a:gd name="connsiteX0" fmla="*/ 3475 w 21600"/>
              <a:gd name="connsiteY0" fmla="*/ 0 h 22031"/>
              <a:gd name="connsiteX1" fmla="*/ 19467 w 21600"/>
              <a:gd name="connsiteY1" fmla="*/ 0 h 22031"/>
              <a:gd name="connsiteX2" fmla="*/ 21600 w 21600"/>
              <a:gd name="connsiteY2" fmla="*/ 10800 h 22031"/>
              <a:gd name="connsiteX3" fmla="*/ 19467 w 21600"/>
              <a:gd name="connsiteY3" fmla="*/ 22031 h 22031"/>
              <a:gd name="connsiteX4" fmla="*/ 3475 w 21600"/>
              <a:gd name="connsiteY4" fmla="*/ 21600 h 22031"/>
              <a:gd name="connsiteX5" fmla="*/ 0 w 21600"/>
              <a:gd name="connsiteY5" fmla="*/ 10800 h 22031"/>
              <a:gd name="connsiteX6" fmla="*/ 3475 w 21600"/>
              <a:gd name="connsiteY6" fmla="*/ 0 h 2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2031">
                <a:moveTo>
                  <a:pt x="3475" y="0"/>
                </a:moveTo>
                <a:lnTo>
                  <a:pt x="19467" y="0"/>
                </a:lnTo>
                <a:cubicBezTo>
                  <a:pt x="21386" y="0"/>
                  <a:pt x="21600" y="7128"/>
                  <a:pt x="21600" y="10800"/>
                </a:cubicBezTo>
                <a:cubicBezTo>
                  <a:pt x="21600" y="14472"/>
                  <a:pt x="21386" y="22031"/>
                  <a:pt x="19467" y="22031"/>
                </a:cubicBezTo>
                <a:lnTo>
                  <a:pt x="3475" y="21600"/>
                </a:lnTo>
                <a:cubicBezTo>
                  <a:pt x="1556" y="21600"/>
                  <a:pt x="0" y="16765"/>
                  <a:pt x="0" y="10800"/>
                </a:cubicBezTo>
                <a:cubicBezTo>
                  <a:pt x="0" y="4835"/>
                  <a:pt x="1556" y="0"/>
                  <a:pt x="3475" y="0"/>
                </a:cubicBezTo>
                <a:close/>
              </a:path>
            </a:pathLst>
          </a:custGeom>
          <a:solidFill>
            <a:srgbClr val="318390"/>
          </a:solidFill>
          <a:ln>
            <a:solidFill>
              <a:srgbClr val="3183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ctr"/>
            <a:endParaRPr lang="en-GB" sz="2800" b="1">
              <a:cs typeface="Segoe UI Light"/>
            </a:endParaRPr>
          </a:p>
        </p:txBody>
      </p:sp>
      <p:sp>
        <p:nvSpPr>
          <p:cNvPr id="3" name="TextBox 2">
            <a:extLst>
              <a:ext uri="{FF2B5EF4-FFF2-40B4-BE49-F238E27FC236}">
                <a16:creationId xmlns:a16="http://schemas.microsoft.com/office/drawing/2014/main" id="{26175FCA-45F5-727E-9D4F-75EC03A51296}"/>
              </a:ext>
            </a:extLst>
          </p:cNvPr>
          <p:cNvSpPr txBox="1"/>
          <p:nvPr/>
        </p:nvSpPr>
        <p:spPr>
          <a:xfrm>
            <a:off x="0" y="1756684"/>
            <a:ext cx="522433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a:solidFill>
                  <a:schemeClr val="bg1"/>
                </a:solidFill>
                <a:cs typeface="Segoe UI Light"/>
              </a:rPr>
              <a:t>Industry Challenges</a:t>
            </a:r>
            <a:endParaRPr lang="en-US" sz="3200">
              <a:solidFill>
                <a:schemeClr val="bg1"/>
              </a:solidFill>
              <a:cs typeface="Segoe UI Light"/>
            </a:endParaRPr>
          </a:p>
        </p:txBody>
      </p:sp>
    </p:spTree>
    <p:extLst>
      <p:ext uri="{BB962C8B-B14F-4D97-AF65-F5344CB8AC3E}">
        <p14:creationId xmlns:p14="http://schemas.microsoft.com/office/powerpoint/2010/main" val="3729435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bk object 16">
            <a:extLst>
              <a:ext uri="{FF2B5EF4-FFF2-40B4-BE49-F238E27FC236}">
                <a16:creationId xmlns:a16="http://schemas.microsoft.com/office/drawing/2014/main" id="{ED9C46A9-23F0-B4D2-2EC0-AA710ADB67C1}"/>
              </a:ext>
            </a:extLst>
          </p:cNvPr>
          <p:cNvSpPr/>
          <p:nvPr/>
        </p:nvSpPr>
        <p:spPr>
          <a:xfrm>
            <a:off x="-11646" y="2033538"/>
            <a:ext cx="19018783" cy="8658274"/>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400"/>
            <a:endParaRPr>
              <a:solidFill>
                <a:prstClr val="black"/>
              </a:solidFill>
              <a:latin typeface="Calibri" panose="020F0502020204030204"/>
            </a:endParaRPr>
          </a:p>
        </p:txBody>
      </p:sp>
      <p:graphicFrame>
        <p:nvGraphicFramePr>
          <p:cNvPr id="51" name="Table 46">
            <a:extLst>
              <a:ext uri="{FF2B5EF4-FFF2-40B4-BE49-F238E27FC236}">
                <a16:creationId xmlns:a16="http://schemas.microsoft.com/office/drawing/2014/main" id="{BFD52BE9-85B4-41B9-1C57-AA76D6061506}"/>
              </a:ext>
            </a:extLst>
          </p:cNvPr>
          <p:cNvGraphicFramePr>
            <a:graphicFrameLocks noGrp="1"/>
          </p:cNvGraphicFramePr>
          <p:nvPr>
            <p:extLst>
              <p:ext uri="{D42A27DB-BD31-4B8C-83A1-F6EECF244321}">
                <p14:modId xmlns:p14="http://schemas.microsoft.com/office/powerpoint/2010/main" val="233827988"/>
              </p:ext>
            </p:extLst>
          </p:nvPr>
        </p:nvGraphicFramePr>
        <p:xfrm>
          <a:off x="2446785" y="2895844"/>
          <a:ext cx="14518290" cy="7605270"/>
        </p:xfrm>
        <a:graphic>
          <a:graphicData uri="http://schemas.openxmlformats.org/drawingml/2006/table">
            <a:tbl>
              <a:tblPr firstRow="1" bandRow="1">
                <a:tableStyleId>{5C22544A-7EE6-4342-B048-85BDC9FD1C3A}</a:tableStyleId>
              </a:tblPr>
              <a:tblGrid>
                <a:gridCol w="2903658">
                  <a:extLst>
                    <a:ext uri="{9D8B030D-6E8A-4147-A177-3AD203B41FA5}">
                      <a16:colId xmlns:a16="http://schemas.microsoft.com/office/drawing/2014/main" val="1464072781"/>
                    </a:ext>
                  </a:extLst>
                </a:gridCol>
                <a:gridCol w="2903658">
                  <a:extLst>
                    <a:ext uri="{9D8B030D-6E8A-4147-A177-3AD203B41FA5}">
                      <a16:colId xmlns:a16="http://schemas.microsoft.com/office/drawing/2014/main" val="3684877203"/>
                    </a:ext>
                  </a:extLst>
                </a:gridCol>
                <a:gridCol w="2903658">
                  <a:extLst>
                    <a:ext uri="{9D8B030D-6E8A-4147-A177-3AD203B41FA5}">
                      <a16:colId xmlns:a16="http://schemas.microsoft.com/office/drawing/2014/main" val="41059377"/>
                    </a:ext>
                  </a:extLst>
                </a:gridCol>
                <a:gridCol w="2903658">
                  <a:extLst>
                    <a:ext uri="{9D8B030D-6E8A-4147-A177-3AD203B41FA5}">
                      <a16:colId xmlns:a16="http://schemas.microsoft.com/office/drawing/2014/main" val="2384662331"/>
                    </a:ext>
                  </a:extLst>
                </a:gridCol>
                <a:gridCol w="2903658">
                  <a:extLst>
                    <a:ext uri="{9D8B030D-6E8A-4147-A177-3AD203B41FA5}">
                      <a16:colId xmlns:a16="http://schemas.microsoft.com/office/drawing/2014/main" val="1090592169"/>
                    </a:ext>
                  </a:extLst>
                </a:gridCol>
              </a:tblGrid>
              <a:tr h="1209170">
                <a:tc>
                  <a:txBody>
                    <a:bodyPr/>
                    <a:lstStyle/>
                    <a:p>
                      <a:pPr algn="ctr"/>
                      <a:endParaRPr lang="en-GB" sz="2400" b="0">
                        <a:latin typeface="+mn-lt"/>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0C2226"/>
                    </a:solidFill>
                  </a:tcPr>
                </a:tc>
                <a:tc>
                  <a:txBody>
                    <a:bodyPr/>
                    <a:lstStyle/>
                    <a:p>
                      <a:pPr marL="0" algn="ctr" defTabSz="1149492" rtl="0" eaLnBrk="1" latinLnBrk="0" hangingPunct="1"/>
                      <a:endParaRPr lang="en-GB" sz="2400" b="0" kern="1200">
                        <a:solidFill>
                          <a:schemeClr val="lt1"/>
                        </a:solidFill>
                        <a:latin typeface="+mn-lt"/>
                        <a:ea typeface="+mn-ea"/>
                        <a:cs typeface="+mn-cs"/>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23338"/>
                    </a:solidFill>
                  </a:tcPr>
                </a:tc>
                <a:tc>
                  <a:txBody>
                    <a:bodyPr/>
                    <a:lstStyle/>
                    <a:p>
                      <a:pPr marL="0" marR="0" lvl="0" indent="0" algn="ctr" defTabSz="1149492" rtl="0" eaLnBrk="1" fontAlgn="auto" latinLnBrk="0" hangingPunct="1">
                        <a:lnSpc>
                          <a:spcPct val="100000"/>
                        </a:lnSpc>
                        <a:spcBef>
                          <a:spcPts val="0"/>
                        </a:spcBef>
                        <a:spcAft>
                          <a:spcPts val="0"/>
                        </a:spcAft>
                        <a:buClrTx/>
                        <a:buSzTx/>
                        <a:buFontTx/>
                        <a:buNone/>
                        <a:tabLst/>
                        <a:defRPr/>
                      </a:pPr>
                      <a:endParaRPr lang="en-GB" sz="2400" b="0">
                        <a:latin typeface="+mn-lt"/>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0C2226"/>
                    </a:solidFill>
                  </a:tcPr>
                </a:tc>
                <a:tc>
                  <a:txBody>
                    <a:bodyPr/>
                    <a:lstStyle/>
                    <a:p>
                      <a:pPr algn="ctr"/>
                      <a:endParaRPr lang="en-GB" sz="2400" b="0">
                        <a:latin typeface="+mn-lt"/>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23338"/>
                    </a:solidFill>
                  </a:tcPr>
                </a:tc>
                <a:tc>
                  <a:txBody>
                    <a:bodyPr/>
                    <a:lstStyle/>
                    <a:p>
                      <a:pPr algn="ctr"/>
                      <a:endParaRPr lang="en-GB" sz="2400" b="0">
                        <a:latin typeface="+mn-lt"/>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0C2226"/>
                    </a:solidFill>
                  </a:tcPr>
                </a:tc>
                <a:extLst>
                  <a:ext uri="{0D108BD9-81ED-4DB2-BD59-A6C34878D82A}">
                    <a16:rowId xmlns:a16="http://schemas.microsoft.com/office/drawing/2014/main" val="2280874002"/>
                  </a:ext>
                </a:extLst>
              </a:tr>
              <a:tr h="1570387">
                <a:tc>
                  <a:txBody>
                    <a:bodyPr/>
                    <a:lstStyle/>
                    <a:p>
                      <a:pPr algn="ctr"/>
                      <a:r>
                        <a:rPr lang="en-GB" sz="2400" b="1">
                          <a:solidFill>
                            <a:schemeClr val="bg1"/>
                          </a:solidFill>
                          <a:latin typeface="+mn-lt"/>
                        </a:rPr>
                        <a:t>Digital Engineering</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C2226"/>
                    </a:solidFill>
                  </a:tcPr>
                </a:tc>
                <a:tc>
                  <a:txBody>
                    <a:bodyPr/>
                    <a:lstStyle/>
                    <a:p>
                      <a:pPr marL="0" algn="ctr" defTabSz="1149492" rtl="0" eaLnBrk="1" latinLnBrk="0" hangingPunct="1"/>
                      <a:r>
                        <a:rPr lang="en-GB" sz="2400" b="1" kern="1200">
                          <a:solidFill>
                            <a:schemeClr val="bg1"/>
                          </a:solidFill>
                          <a:latin typeface="+mn-lt"/>
                          <a:ea typeface="+mn-ea"/>
                          <a:cs typeface="+mn-cs"/>
                        </a:rPr>
                        <a:t>Advanced Production Systems </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23338"/>
                    </a:solidFill>
                  </a:tcPr>
                </a:tc>
                <a:tc>
                  <a:txBody>
                    <a:bodyPr/>
                    <a:lstStyle/>
                    <a:p>
                      <a:pPr marL="0" marR="0" lvl="0" indent="0" algn="ctr" defTabSz="1149492" rtl="0" eaLnBrk="1" fontAlgn="auto" latinLnBrk="0" hangingPunct="1">
                        <a:lnSpc>
                          <a:spcPct val="100000"/>
                        </a:lnSpc>
                        <a:spcBef>
                          <a:spcPts val="0"/>
                        </a:spcBef>
                        <a:spcAft>
                          <a:spcPts val="0"/>
                        </a:spcAft>
                        <a:buClrTx/>
                        <a:buSzTx/>
                        <a:buFontTx/>
                        <a:buNone/>
                        <a:tabLst/>
                        <a:defRPr/>
                      </a:pPr>
                      <a:r>
                        <a:rPr lang="en-GB" sz="2400" b="1" kern="1200">
                          <a:solidFill>
                            <a:schemeClr val="bg1"/>
                          </a:solidFill>
                          <a:latin typeface="+mn-lt"/>
                          <a:ea typeface="+mn-ea"/>
                          <a:cs typeface="+mn-cs"/>
                        </a:rPr>
                        <a:t>Component Manufacturing Technology</a:t>
                      </a:r>
                      <a:endParaRPr lang="en-GB" sz="2400" b="1">
                        <a:solidFill>
                          <a:schemeClr val="bg1"/>
                        </a:solidFill>
                        <a:latin typeface="+mn-lt"/>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C2226"/>
                    </a:solidFill>
                  </a:tcPr>
                </a:tc>
                <a:tc>
                  <a:txBody>
                    <a:bodyPr/>
                    <a:lstStyle/>
                    <a:p>
                      <a:pPr algn="ctr"/>
                      <a:r>
                        <a:rPr lang="en-GB" sz="2400" b="1">
                          <a:solidFill>
                            <a:schemeClr val="bg1"/>
                          </a:solidFill>
                          <a:latin typeface="+mn-lt"/>
                        </a:rPr>
                        <a:t>Transformation Team</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23338"/>
                    </a:solidFill>
                  </a:tcPr>
                </a:tc>
                <a:tc>
                  <a:txBody>
                    <a:bodyPr/>
                    <a:lstStyle/>
                    <a:p>
                      <a:pPr algn="ctr"/>
                      <a:r>
                        <a:rPr lang="en-GB" sz="2400" b="1">
                          <a:solidFill>
                            <a:schemeClr val="bg1"/>
                          </a:solidFill>
                          <a:latin typeface="+mn-lt"/>
                        </a:rPr>
                        <a:t>Future Skills</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C2226"/>
                    </a:solidFill>
                  </a:tcPr>
                </a:tc>
                <a:extLst>
                  <a:ext uri="{0D108BD9-81ED-4DB2-BD59-A6C34878D82A}">
                    <a16:rowId xmlns:a16="http://schemas.microsoft.com/office/drawing/2014/main" val="1697290686"/>
                  </a:ext>
                </a:extLst>
              </a:tr>
              <a:tr h="1608571">
                <a:tc>
                  <a:txBody>
                    <a:bodyPr/>
                    <a:lstStyle/>
                    <a:p>
                      <a:pPr algn="ctr"/>
                      <a:r>
                        <a:rPr lang="en-GB" sz="2000">
                          <a:solidFill>
                            <a:schemeClr val="bg1"/>
                          </a:solidFill>
                          <a:latin typeface="+mn-lt"/>
                        </a:rPr>
                        <a:t>Modelling and Simulation</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0C2226"/>
                    </a:solidFill>
                  </a:tcPr>
                </a:tc>
                <a:tc>
                  <a:txBody>
                    <a:bodyPr/>
                    <a:lstStyle/>
                    <a:p>
                      <a:pPr algn="ctr"/>
                      <a:r>
                        <a:rPr lang="en-GB" sz="2000">
                          <a:solidFill>
                            <a:schemeClr val="bg1"/>
                          </a:solidFill>
                          <a:latin typeface="+mn-lt"/>
                        </a:rPr>
                        <a:t>Automation, Mechatronics and Electronics Manufacturing</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23338"/>
                    </a:solidFill>
                  </a:tcPr>
                </a:tc>
                <a:tc>
                  <a:txBody>
                    <a:bodyPr/>
                    <a:lstStyle/>
                    <a:p>
                      <a:pPr algn="ctr"/>
                      <a:r>
                        <a:rPr lang="en-GB" sz="2000">
                          <a:solidFill>
                            <a:schemeClr val="bg1"/>
                          </a:solidFill>
                          <a:latin typeface="+mn-lt"/>
                        </a:rPr>
                        <a:t>National Centre for Additive Manufacturing</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0C2226"/>
                    </a:solidFill>
                  </a:tcPr>
                </a:tc>
                <a:tc>
                  <a:txBody>
                    <a:bodyPr/>
                    <a:lstStyle/>
                    <a:p>
                      <a:pPr algn="ctr"/>
                      <a:r>
                        <a:rPr lang="en-GB" sz="2000">
                          <a:solidFill>
                            <a:schemeClr val="bg1"/>
                          </a:solidFill>
                          <a:latin typeface="+mn-lt"/>
                        </a:rPr>
                        <a:t>Business Transformation</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23338"/>
                    </a:solidFill>
                  </a:tcPr>
                </a:tc>
                <a:tc>
                  <a:txBody>
                    <a:bodyPr/>
                    <a:lstStyle/>
                    <a:p>
                      <a:pPr algn="ctr"/>
                      <a:r>
                        <a:rPr lang="en-GB" sz="2000">
                          <a:solidFill>
                            <a:schemeClr val="bg1"/>
                          </a:solidFill>
                          <a:latin typeface="+mn-lt"/>
                        </a:rPr>
                        <a:t>Manufacturing Engineering Apprenticeships</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0C2226"/>
                    </a:solidFill>
                  </a:tcPr>
                </a:tc>
                <a:extLst>
                  <a:ext uri="{0D108BD9-81ED-4DB2-BD59-A6C34878D82A}">
                    <a16:rowId xmlns:a16="http://schemas.microsoft.com/office/drawing/2014/main" val="3977820046"/>
                  </a:ext>
                </a:extLst>
              </a:tr>
              <a:tr h="1608571">
                <a:tc>
                  <a:txBody>
                    <a:bodyPr/>
                    <a:lstStyle/>
                    <a:p>
                      <a:pPr algn="ctr"/>
                      <a:r>
                        <a:rPr lang="en-GB" sz="2000">
                          <a:solidFill>
                            <a:schemeClr val="bg1"/>
                          </a:solidFill>
                          <a:latin typeface="+mn-lt"/>
                        </a:rPr>
                        <a:t>Metrology and NDT</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0C2226"/>
                    </a:solidFill>
                  </a:tcPr>
                </a:tc>
                <a:tc>
                  <a:txBody>
                    <a:bodyPr/>
                    <a:lstStyle/>
                    <a:p>
                      <a:pPr algn="ctr"/>
                      <a:r>
                        <a:rPr lang="en-GB" sz="2000">
                          <a:solidFill>
                            <a:schemeClr val="bg1"/>
                          </a:solidFill>
                          <a:latin typeface="+mn-lt"/>
                        </a:rPr>
                        <a:t>Design &amp; Build</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23338"/>
                    </a:solidFill>
                  </a:tcPr>
                </a:tc>
                <a:tc>
                  <a:txBody>
                    <a:bodyPr/>
                    <a:lstStyle/>
                    <a:p>
                      <a:pPr algn="ctr"/>
                      <a:r>
                        <a:rPr lang="en-GB" sz="2000">
                          <a:solidFill>
                            <a:schemeClr val="bg1"/>
                          </a:solidFill>
                          <a:latin typeface="+mn-lt"/>
                        </a:rPr>
                        <a:t>Laser Processing</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0C2226"/>
                    </a:solidFill>
                  </a:tcPr>
                </a:tc>
                <a:tc>
                  <a:txBody>
                    <a:bodyPr/>
                    <a:lstStyle/>
                    <a:p>
                      <a:pPr algn="ctr"/>
                      <a:r>
                        <a:rPr lang="en-GB" sz="2000">
                          <a:solidFill>
                            <a:schemeClr val="bg1"/>
                          </a:solidFill>
                          <a:latin typeface="+mn-lt"/>
                        </a:rPr>
                        <a:t>Digital Transformation</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23338"/>
                    </a:solidFill>
                  </a:tcPr>
                </a:tc>
                <a:tc>
                  <a:txBody>
                    <a:bodyPr/>
                    <a:lstStyle/>
                    <a:p>
                      <a:pPr algn="ctr"/>
                      <a:r>
                        <a:rPr lang="en-GB" sz="2000">
                          <a:solidFill>
                            <a:schemeClr val="bg1"/>
                          </a:solidFill>
                          <a:latin typeface="+mn-lt"/>
                        </a:rPr>
                        <a:t>Advanced Manufacturing Training</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0C2226"/>
                    </a:solidFill>
                  </a:tcPr>
                </a:tc>
                <a:extLst>
                  <a:ext uri="{0D108BD9-81ED-4DB2-BD59-A6C34878D82A}">
                    <a16:rowId xmlns:a16="http://schemas.microsoft.com/office/drawing/2014/main" val="3647776158"/>
                  </a:ext>
                </a:extLst>
              </a:tr>
              <a:tr h="1608571">
                <a:tc>
                  <a:txBody>
                    <a:bodyPr/>
                    <a:lstStyle/>
                    <a:p>
                      <a:pPr algn="ctr"/>
                      <a:r>
                        <a:rPr lang="en-GB" sz="2000">
                          <a:solidFill>
                            <a:schemeClr val="bg1"/>
                          </a:solidFill>
                          <a:latin typeface="+mn-lt"/>
                        </a:rPr>
                        <a:t>Data and Informatics</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C2226"/>
                    </a:solidFill>
                  </a:tcPr>
                </a:tc>
                <a:tc>
                  <a:txBody>
                    <a:bodyPr/>
                    <a:lstStyle/>
                    <a:p>
                      <a:pPr algn="ctr"/>
                      <a:r>
                        <a:rPr lang="en-GB" sz="2000">
                          <a:solidFill>
                            <a:schemeClr val="bg1"/>
                          </a:solidFill>
                          <a:latin typeface="+mn-lt"/>
                        </a:rPr>
                        <a:t>Process, Product and Equipment</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23338"/>
                    </a:solidFill>
                  </a:tcPr>
                </a:tc>
                <a:tc>
                  <a:txBody>
                    <a:bodyPr/>
                    <a:lstStyle/>
                    <a:p>
                      <a:pPr algn="ctr"/>
                      <a:r>
                        <a:rPr lang="en-GB" sz="2000">
                          <a:solidFill>
                            <a:schemeClr val="bg1"/>
                          </a:solidFill>
                          <a:latin typeface="+mn-lt"/>
                        </a:rPr>
                        <a:t>Advanced Materials Processing</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C2226"/>
                    </a:solidFill>
                  </a:tcPr>
                </a:tc>
                <a:tc>
                  <a:txBody>
                    <a:bodyPr/>
                    <a:lstStyle/>
                    <a:p>
                      <a:pPr algn="ctr"/>
                      <a:r>
                        <a:rPr lang="en-GB" sz="2000">
                          <a:solidFill>
                            <a:schemeClr val="bg1"/>
                          </a:solidFill>
                          <a:latin typeface="+mn-lt"/>
                        </a:rPr>
                        <a:t>Technology Transformation</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23338"/>
                    </a:solidFill>
                  </a:tcPr>
                </a:tc>
                <a:tc>
                  <a:txBody>
                    <a:bodyPr/>
                    <a:lstStyle/>
                    <a:p>
                      <a:pPr algn="ctr"/>
                      <a:r>
                        <a:rPr lang="en-GB" sz="2000">
                          <a:solidFill>
                            <a:schemeClr val="bg1"/>
                          </a:solidFill>
                          <a:latin typeface="+mn-lt"/>
                        </a:rPr>
                        <a:t>Technology Adoption</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C2226"/>
                    </a:solidFill>
                  </a:tcPr>
                </a:tc>
                <a:extLst>
                  <a:ext uri="{0D108BD9-81ED-4DB2-BD59-A6C34878D82A}">
                    <a16:rowId xmlns:a16="http://schemas.microsoft.com/office/drawing/2014/main" val="35801794"/>
                  </a:ext>
                </a:extLst>
              </a:tr>
            </a:tbl>
          </a:graphicData>
        </a:graphic>
      </p:graphicFrame>
      <p:sp>
        <p:nvSpPr>
          <p:cNvPr id="10" name="Title 1"/>
          <p:cNvSpPr>
            <a:spLocks noGrp="1"/>
          </p:cNvSpPr>
          <p:nvPr>
            <p:ph type="title"/>
          </p:nvPr>
        </p:nvSpPr>
        <p:spPr>
          <a:xfrm>
            <a:off x="2014737" y="593378"/>
            <a:ext cx="7535115" cy="504056"/>
          </a:xfrm>
        </p:spPr>
        <p:txBody>
          <a:bodyPr lIns="91440" tIns="45720" rIns="91440" bIns="45720" anchor="t">
            <a:normAutofit/>
          </a:bodyPr>
          <a:lstStyle/>
          <a:p>
            <a:r>
              <a:rPr lang="en-GB" sz="2000">
                <a:latin typeface="Segoe UI Light"/>
                <a:cs typeface="Segoe UI Light"/>
              </a:rPr>
              <a:t>Transforming Industry for a More Sustainable World</a:t>
            </a:r>
          </a:p>
        </p:txBody>
      </p:sp>
      <p:sp>
        <p:nvSpPr>
          <p:cNvPr id="4" name="Flowchart: Terminator 3">
            <a:extLst>
              <a:ext uri="{FF2B5EF4-FFF2-40B4-BE49-F238E27FC236}">
                <a16:creationId xmlns:a16="http://schemas.microsoft.com/office/drawing/2014/main" id="{BD102A44-1409-921C-3081-559E84CB3BA2}"/>
              </a:ext>
            </a:extLst>
          </p:cNvPr>
          <p:cNvSpPr/>
          <p:nvPr/>
        </p:nvSpPr>
        <p:spPr>
          <a:xfrm>
            <a:off x="-1140629" y="1457474"/>
            <a:ext cx="6707717" cy="1183195"/>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53"/>
              <a:gd name="connsiteY0" fmla="*/ 0 h 21600"/>
              <a:gd name="connsiteX1" fmla="*/ 19467 w 21653"/>
              <a:gd name="connsiteY1" fmla="*/ 0 h 21600"/>
              <a:gd name="connsiteX2" fmla="*/ 21600 w 21653"/>
              <a:gd name="connsiteY2" fmla="*/ 10800 h 21600"/>
              <a:gd name="connsiteX3" fmla="*/ 18125 w 21653"/>
              <a:gd name="connsiteY3" fmla="*/ 21600 h 21600"/>
              <a:gd name="connsiteX4" fmla="*/ 3475 w 21653"/>
              <a:gd name="connsiteY4" fmla="*/ 21600 h 21600"/>
              <a:gd name="connsiteX5" fmla="*/ 0 w 21653"/>
              <a:gd name="connsiteY5" fmla="*/ 10800 h 21600"/>
              <a:gd name="connsiteX6" fmla="*/ 3475 w 21653"/>
              <a:gd name="connsiteY6" fmla="*/ 0 h 21600"/>
              <a:gd name="connsiteX0" fmla="*/ 3475 w 21600"/>
              <a:gd name="connsiteY0" fmla="*/ 0 h 22031"/>
              <a:gd name="connsiteX1" fmla="*/ 19467 w 21600"/>
              <a:gd name="connsiteY1" fmla="*/ 0 h 22031"/>
              <a:gd name="connsiteX2" fmla="*/ 21600 w 21600"/>
              <a:gd name="connsiteY2" fmla="*/ 10800 h 22031"/>
              <a:gd name="connsiteX3" fmla="*/ 19467 w 21600"/>
              <a:gd name="connsiteY3" fmla="*/ 22031 h 22031"/>
              <a:gd name="connsiteX4" fmla="*/ 3475 w 21600"/>
              <a:gd name="connsiteY4" fmla="*/ 21600 h 22031"/>
              <a:gd name="connsiteX5" fmla="*/ 0 w 21600"/>
              <a:gd name="connsiteY5" fmla="*/ 10800 h 22031"/>
              <a:gd name="connsiteX6" fmla="*/ 3475 w 21600"/>
              <a:gd name="connsiteY6" fmla="*/ 0 h 2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2031">
                <a:moveTo>
                  <a:pt x="3475" y="0"/>
                </a:moveTo>
                <a:lnTo>
                  <a:pt x="19467" y="0"/>
                </a:lnTo>
                <a:cubicBezTo>
                  <a:pt x="21386" y="0"/>
                  <a:pt x="21600" y="7128"/>
                  <a:pt x="21600" y="10800"/>
                </a:cubicBezTo>
                <a:cubicBezTo>
                  <a:pt x="21600" y="14472"/>
                  <a:pt x="21386" y="22031"/>
                  <a:pt x="19467" y="22031"/>
                </a:cubicBezTo>
                <a:lnTo>
                  <a:pt x="3475" y="21600"/>
                </a:lnTo>
                <a:cubicBezTo>
                  <a:pt x="1556" y="21600"/>
                  <a:pt x="0" y="16765"/>
                  <a:pt x="0" y="10800"/>
                </a:cubicBezTo>
                <a:cubicBezTo>
                  <a:pt x="0" y="4835"/>
                  <a:pt x="1556" y="0"/>
                  <a:pt x="3475" y="0"/>
                </a:cubicBezTo>
                <a:close/>
              </a:path>
            </a:pathLst>
          </a:custGeom>
          <a:solidFill>
            <a:srgbClr val="318390"/>
          </a:solidFill>
          <a:ln>
            <a:solidFill>
              <a:srgbClr val="3183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ctr"/>
            <a:endParaRPr lang="en-GB" sz="2800" b="1">
              <a:cs typeface="Segoe UI Light"/>
            </a:endParaRPr>
          </a:p>
        </p:txBody>
      </p:sp>
      <p:sp>
        <p:nvSpPr>
          <p:cNvPr id="6" name="TextBox 5">
            <a:extLst>
              <a:ext uri="{FF2B5EF4-FFF2-40B4-BE49-F238E27FC236}">
                <a16:creationId xmlns:a16="http://schemas.microsoft.com/office/drawing/2014/main" id="{A5BD1708-32EE-D42F-BF5F-5008EA3B604E}"/>
              </a:ext>
            </a:extLst>
          </p:cNvPr>
          <p:cNvSpPr txBox="1"/>
          <p:nvPr/>
        </p:nvSpPr>
        <p:spPr>
          <a:xfrm>
            <a:off x="0" y="1756684"/>
            <a:ext cx="522433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a:solidFill>
                  <a:schemeClr val="bg1"/>
                </a:solidFill>
                <a:cs typeface="Segoe UI Light"/>
              </a:rPr>
              <a:t>Technology &amp; Transformation</a:t>
            </a:r>
            <a:endParaRPr lang="en-US" sz="3200">
              <a:solidFill>
                <a:schemeClr val="bg1"/>
              </a:solidFill>
              <a:cs typeface="Segoe UI Light"/>
            </a:endParaRPr>
          </a:p>
        </p:txBody>
      </p:sp>
      <p:pic>
        <p:nvPicPr>
          <p:cNvPr id="46" name="Picture 45">
            <a:extLst>
              <a:ext uri="{FF2B5EF4-FFF2-40B4-BE49-F238E27FC236}">
                <a16:creationId xmlns:a16="http://schemas.microsoft.com/office/drawing/2014/main" id="{D1E7B898-AD6C-8985-ADE8-3628A5FC764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39515" y="3112525"/>
            <a:ext cx="918611" cy="918611"/>
          </a:xfrm>
          <a:prstGeom prst="rect">
            <a:avLst/>
          </a:prstGeom>
        </p:spPr>
      </p:pic>
      <p:pic>
        <p:nvPicPr>
          <p:cNvPr id="47" name="Picture 46">
            <a:extLst>
              <a:ext uri="{FF2B5EF4-FFF2-40B4-BE49-F238E27FC236}">
                <a16:creationId xmlns:a16="http://schemas.microsoft.com/office/drawing/2014/main" id="{5E339359-DB84-32BB-E3AE-F5AAB8F6561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09489" y="3112525"/>
            <a:ext cx="804173" cy="914969"/>
          </a:xfrm>
          <a:prstGeom prst="rect">
            <a:avLst/>
          </a:prstGeom>
        </p:spPr>
      </p:pic>
      <p:pic>
        <p:nvPicPr>
          <p:cNvPr id="48" name="Picture 47">
            <a:extLst>
              <a:ext uri="{FF2B5EF4-FFF2-40B4-BE49-F238E27FC236}">
                <a16:creationId xmlns:a16="http://schemas.microsoft.com/office/drawing/2014/main" id="{AC4F5B5D-D84A-3B3A-BAFA-B129E9B306E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219876" y="3057287"/>
            <a:ext cx="972107" cy="970207"/>
          </a:xfrm>
          <a:prstGeom prst="rect">
            <a:avLst/>
          </a:prstGeom>
        </p:spPr>
      </p:pic>
      <p:pic>
        <p:nvPicPr>
          <p:cNvPr id="49" name="Picture 48">
            <a:extLst>
              <a:ext uri="{FF2B5EF4-FFF2-40B4-BE49-F238E27FC236}">
                <a16:creationId xmlns:a16="http://schemas.microsoft.com/office/drawing/2014/main" id="{FE07D93C-D8DF-CCCE-7909-222289AED59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5042103" y="3046995"/>
            <a:ext cx="931361" cy="975168"/>
          </a:xfrm>
          <a:prstGeom prst="rect">
            <a:avLst/>
          </a:prstGeom>
        </p:spPr>
      </p:pic>
      <p:pic>
        <p:nvPicPr>
          <p:cNvPr id="50" name="Picture 49">
            <a:extLst>
              <a:ext uri="{FF2B5EF4-FFF2-40B4-BE49-F238E27FC236}">
                <a16:creationId xmlns:a16="http://schemas.microsoft.com/office/drawing/2014/main" id="{FFC8E716-6C21-3369-1BB3-BBD8FFF655A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2147405" y="3054806"/>
            <a:ext cx="975168" cy="975168"/>
          </a:xfrm>
          <a:prstGeom prst="rect">
            <a:avLst/>
          </a:prstGeom>
        </p:spPr>
      </p:pic>
    </p:spTree>
    <p:extLst>
      <p:ext uri="{BB962C8B-B14F-4D97-AF65-F5344CB8AC3E}">
        <p14:creationId xmlns:p14="http://schemas.microsoft.com/office/powerpoint/2010/main" val="32927378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2014737" y="593378"/>
            <a:ext cx="7535115" cy="504056"/>
          </a:xfrm>
        </p:spPr>
        <p:txBody>
          <a:bodyPr lIns="91440" tIns="45720" rIns="91440" bIns="45720" anchor="t">
            <a:normAutofit/>
          </a:bodyPr>
          <a:lstStyle/>
          <a:p>
            <a:r>
              <a:rPr lang="en-GB" sz="2000">
                <a:latin typeface="Segoe UI Light"/>
                <a:cs typeface="Segoe UI Light"/>
              </a:rPr>
              <a:t>Transforming Industry for a More Sustainable World</a:t>
            </a:r>
          </a:p>
        </p:txBody>
      </p:sp>
      <p:sp>
        <p:nvSpPr>
          <p:cNvPr id="6" name="TextBox 5">
            <a:extLst>
              <a:ext uri="{FF2B5EF4-FFF2-40B4-BE49-F238E27FC236}">
                <a16:creationId xmlns:a16="http://schemas.microsoft.com/office/drawing/2014/main" id="{A5BD1708-32EE-D42F-BF5F-5008EA3B604E}"/>
              </a:ext>
            </a:extLst>
          </p:cNvPr>
          <p:cNvSpPr txBox="1"/>
          <p:nvPr/>
        </p:nvSpPr>
        <p:spPr>
          <a:xfrm>
            <a:off x="34131" y="1772384"/>
            <a:ext cx="365569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a:solidFill>
                  <a:schemeClr val="bg1"/>
                </a:solidFill>
                <a:cs typeface="Segoe UI Light"/>
              </a:rPr>
              <a:t>How We Work</a:t>
            </a:r>
            <a:endParaRPr lang="en-US" sz="3200">
              <a:solidFill>
                <a:schemeClr val="bg1"/>
              </a:solidFill>
              <a:cs typeface="Segoe UI Light"/>
            </a:endParaRPr>
          </a:p>
        </p:txBody>
      </p:sp>
      <p:sp>
        <p:nvSpPr>
          <p:cNvPr id="22" name="bk object 16">
            <a:extLst>
              <a:ext uri="{FF2B5EF4-FFF2-40B4-BE49-F238E27FC236}">
                <a16:creationId xmlns:a16="http://schemas.microsoft.com/office/drawing/2014/main" id="{3B67F815-DC88-F240-0E01-26334AD4010F}"/>
              </a:ext>
            </a:extLst>
          </p:cNvPr>
          <p:cNvSpPr/>
          <p:nvPr/>
        </p:nvSpPr>
        <p:spPr>
          <a:xfrm>
            <a:off x="-45776" y="2064771"/>
            <a:ext cx="19052914" cy="8658274"/>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defTabSz="914400"/>
            <a:endParaRPr lang="en-GB">
              <a:solidFill>
                <a:prstClr val="black"/>
              </a:solidFill>
              <a:latin typeface="Calibri" panose="020F0502020204030204"/>
            </a:endParaRPr>
          </a:p>
        </p:txBody>
      </p:sp>
      <p:sp>
        <p:nvSpPr>
          <p:cNvPr id="16" name="Flowchart: Terminator 3">
            <a:extLst>
              <a:ext uri="{FF2B5EF4-FFF2-40B4-BE49-F238E27FC236}">
                <a16:creationId xmlns:a16="http://schemas.microsoft.com/office/drawing/2014/main" id="{7C480903-2E5D-2243-7D05-28B6FF202258}"/>
              </a:ext>
            </a:extLst>
          </p:cNvPr>
          <p:cNvSpPr/>
          <p:nvPr/>
        </p:nvSpPr>
        <p:spPr>
          <a:xfrm>
            <a:off x="-1140629" y="1457474"/>
            <a:ext cx="6707717" cy="1183195"/>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53"/>
              <a:gd name="connsiteY0" fmla="*/ 0 h 21600"/>
              <a:gd name="connsiteX1" fmla="*/ 19467 w 21653"/>
              <a:gd name="connsiteY1" fmla="*/ 0 h 21600"/>
              <a:gd name="connsiteX2" fmla="*/ 21600 w 21653"/>
              <a:gd name="connsiteY2" fmla="*/ 10800 h 21600"/>
              <a:gd name="connsiteX3" fmla="*/ 18125 w 21653"/>
              <a:gd name="connsiteY3" fmla="*/ 21600 h 21600"/>
              <a:gd name="connsiteX4" fmla="*/ 3475 w 21653"/>
              <a:gd name="connsiteY4" fmla="*/ 21600 h 21600"/>
              <a:gd name="connsiteX5" fmla="*/ 0 w 21653"/>
              <a:gd name="connsiteY5" fmla="*/ 10800 h 21600"/>
              <a:gd name="connsiteX6" fmla="*/ 3475 w 21653"/>
              <a:gd name="connsiteY6" fmla="*/ 0 h 21600"/>
              <a:gd name="connsiteX0" fmla="*/ 3475 w 21600"/>
              <a:gd name="connsiteY0" fmla="*/ 0 h 22031"/>
              <a:gd name="connsiteX1" fmla="*/ 19467 w 21600"/>
              <a:gd name="connsiteY1" fmla="*/ 0 h 22031"/>
              <a:gd name="connsiteX2" fmla="*/ 21600 w 21600"/>
              <a:gd name="connsiteY2" fmla="*/ 10800 h 22031"/>
              <a:gd name="connsiteX3" fmla="*/ 19467 w 21600"/>
              <a:gd name="connsiteY3" fmla="*/ 22031 h 22031"/>
              <a:gd name="connsiteX4" fmla="*/ 3475 w 21600"/>
              <a:gd name="connsiteY4" fmla="*/ 21600 h 22031"/>
              <a:gd name="connsiteX5" fmla="*/ 0 w 21600"/>
              <a:gd name="connsiteY5" fmla="*/ 10800 h 22031"/>
              <a:gd name="connsiteX6" fmla="*/ 3475 w 21600"/>
              <a:gd name="connsiteY6" fmla="*/ 0 h 2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2031">
                <a:moveTo>
                  <a:pt x="3475" y="0"/>
                </a:moveTo>
                <a:lnTo>
                  <a:pt x="19467" y="0"/>
                </a:lnTo>
                <a:cubicBezTo>
                  <a:pt x="21386" y="0"/>
                  <a:pt x="21600" y="7128"/>
                  <a:pt x="21600" y="10800"/>
                </a:cubicBezTo>
                <a:cubicBezTo>
                  <a:pt x="21600" y="14472"/>
                  <a:pt x="21386" y="22031"/>
                  <a:pt x="19467" y="22031"/>
                </a:cubicBezTo>
                <a:lnTo>
                  <a:pt x="3475" y="21600"/>
                </a:lnTo>
                <a:cubicBezTo>
                  <a:pt x="1556" y="21600"/>
                  <a:pt x="0" y="16765"/>
                  <a:pt x="0" y="10800"/>
                </a:cubicBezTo>
                <a:cubicBezTo>
                  <a:pt x="0" y="4835"/>
                  <a:pt x="1556" y="0"/>
                  <a:pt x="3475" y="0"/>
                </a:cubicBezTo>
                <a:close/>
              </a:path>
            </a:pathLst>
          </a:custGeom>
          <a:solidFill>
            <a:srgbClr val="318390"/>
          </a:solidFill>
          <a:ln>
            <a:solidFill>
              <a:srgbClr val="3183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ctr"/>
            <a:endParaRPr lang="en-GB" sz="2800" b="1">
              <a:cs typeface="Segoe UI Light"/>
            </a:endParaRPr>
          </a:p>
        </p:txBody>
      </p:sp>
      <p:sp>
        <p:nvSpPr>
          <p:cNvPr id="17" name="TextBox 16">
            <a:extLst>
              <a:ext uri="{FF2B5EF4-FFF2-40B4-BE49-F238E27FC236}">
                <a16:creationId xmlns:a16="http://schemas.microsoft.com/office/drawing/2014/main" id="{1BAFCF80-CAD3-62C7-2B3E-99437A2CB294}"/>
              </a:ext>
            </a:extLst>
          </p:cNvPr>
          <p:cNvSpPr txBox="1"/>
          <p:nvPr/>
        </p:nvSpPr>
        <p:spPr>
          <a:xfrm>
            <a:off x="-21255" y="1494930"/>
            <a:ext cx="5224332"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a:solidFill>
                  <a:schemeClr val="bg1"/>
                </a:solidFill>
                <a:cs typeface="Segoe UI Light"/>
              </a:rPr>
              <a:t>Importance of TRL/MRL Alignment</a:t>
            </a:r>
            <a:endParaRPr lang="en-US" sz="3200">
              <a:solidFill>
                <a:schemeClr val="bg1"/>
              </a:solidFill>
              <a:cs typeface="Segoe UI Light"/>
            </a:endParaRPr>
          </a:p>
        </p:txBody>
      </p:sp>
      <p:sp>
        <p:nvSpPr>
          <p:cNvPr id="5" name="Rectangle 1">
            <a:extLst>
              <a:ext uri="{FF2B5EF4-FFF2-40B4-BE49-F238E27FC236}">
                <a16:creationId xmlns:a16="http://schemas.microsoft.com/office/drawing/2014/main" id="{EBDC256E-D8E4-FCF8-8986-16271A22E29F}"/>
              </a:ext>
            </a:extLst>
          </p:cNvPr>
          <p:cNvSpPr>
            <a:spLocks noChangeArrowheads="1"/>
          </p:cNvSpPr>
          <p:nvPr/>
        </p:nvSpPr>
        <p:spPr bwMode="auto">
          <a:xfrm>
            <a:off x="-4394523" y="4619306"/>
            <a:ext cx="3932397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TextBox 11">
            <a:extLst>
              <a:ext uri="{FF2B5EF4-FFF2-40B4-BE49-F238E27FC236}">
                <a16:creationId xmlns:a16="http://schemas.microsoft.com/office/drawing/2014/main" id="{63B764DF-6D2C-80AC-C4A0-6A165AA62390}"/>
              </a:ext>
            </a:extLst>
          </p:cNvPr>
          <p:cNvSpPr txBox="1"/>
          <p:nvPr/>
        </p:nvSpPr>
        <p:spPr>
          <a:xfrm>
            <a:off x="3166865" y="3551197"/>
            <a:ext cx="13537505" cy="3416320"/>
          </a:xfrm>
          <a:prstGeom prst="rect">
            <a:avLst/>
          </a:prstGeom>
          <a:noFill/>
        </p:spPr>
        <p:txBody>
          <a:bodyPr wrap="square">
            <a:spAutoFit/>
          </a:bodyPr>
          <a:lstStyle/>
          <a:p>
            <a:pPr algn="ctr" fontAlgn="base"/>
            <a:r>
              <a:rPr lang="en-GB" sz="3200">
                <a:solidFill>
                  <a:schemeClr val="bg1"/>
                </a:solidFill>
                <a:latin typeface="Segoe UI Light" panose="020B0502040204020203" pitchFamily="34" charset="0"/>
                <a:cs typeface="Segoe UI Light" panose="020B0502040204020203" pitchFamily="34" charset="0"/>
              </a:rPr>
              <a:t>“US Government Accountability Office cite a lack of manufacturing knowledge and maturity at key decision points as a leading cause of acquisition program cost growth and schedule slippages in major DoD acquisition programs”.</a:t>
            </a:r>
          </a:p>
          <a:p>
            <a:pPr algn="ctr" fontAlgn="base"/>
            <a:endParaRPr lang="en-GB" sz="3200">
              <a:solidFill>
                <a:schemeClr val="bg1"/>
              </a:solidFill>
              <a:latin typeface="Segoe UI Light" panose="020B0502040204020203" pitchFamily="34" charset="0"/>
              <a:cs typeface="Segoe UI Light" panose="020B0502040204020203" pitchFamily="34" charset="0"/>
            </a:endParaRPr>
          </a:p>
          <a:p>
            <a:pPr algn="ctr" fontAlgn="base"/>
            <a:r>
              <a:rPr lang="en-GB" sz="2400" b="1">
                <a:solidFill>
                  <a:schemeClr val="bg1"/>
                </a:solidFill>
                <a:latin typeface="Segoe UI Light" panose="020B0502040204020203" pitchFamily="34" charset="0"/>
                <a:cs typeface="Segoe UI Light" panose="020B0502040204020203" pitchFamily="34" charset="0"/>
              </a:rPr>
              <a:t>UK National Audit Office (NAO)</a:t>
            </a:r>
            <a:r>
              <a:rPr lang="en-US" sz="2400" b="1">
                <a:solidFill>
                  <a:schemeClr val="bg1"/>
                </a:solidFill>
                <a:latin typeface="Segoe UI Light" panose="020B0502040204020203" pitchFamily="34" charset="0"/>
                <a:cs typeface="Segoe UI Light" panose="020B0502040204020203" pitchFamily="34" charset="0"/>
              </a:rPr>
              <a:t>​</a:t>
            </a:r>
            <a:br>
              <a:rPr lang="en-US" sz="2400" b="1">
                <a:solidFill>
                  <a:schemeClr val="bg1"/>
                </a:solidFill>
                <a:latin typeface="Segoe UI Light" panose="020B0502040204020203" pitchFamily="34" charset="0"/>
                <a:cs typeface="Segoe UI Light" panose="020B0502040204020203" pitchFamily="34" charset="0"/>
              </a:rPr>
            </a:br>
            <a:r>
              <a:rPr lang="en-GB" sz="2400" b="1">
                <a:solidFill>
                  <a:schemeClr val="bg1"/>
                </a:solidFill>
                <a:latin typeface="Segoe UI Light" panose="020B0502040204020203" pitchFamily="34" charset="0"/>
                <a:cs typeface="Segoe UI Light" panose="020B0502040204020203" pitchFamily="34" charset="0"/>
              </a:rPr>
              <a:t>Improving the performance of major equipment contracts. Ministry of Defence (2021)</a:t>
            </a:r>
            <a:r>
              <a:rPr lang="en-US" sz="2400" b="1">
                <a:solidFill>
                  <a:schemeClr val="bg1"/>
                </a:solidFill>
                <a:latin typeface="Segoe UI Light" panose="020B0502040204020203" pitchFamily="34" charset="0"/>
                <a:cs typeface="Segoe UI Light" panose="020B0502040204020203" pitchFamily="34" charset="0"/>
              </a:rPr>
              <a:t>​ </a:t>
            </a:r>
          </a:p>
          <a:p>
            <a:pPr algn="ctr" fontAlgn="base"/>
            <a:endParaRPr lang="en-US" sz="3200">
              <a:solidFill>
                <a:schemeClr val="bg1"/>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19956893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MTC – Private – Commercial in Confidence"/>
  <p:tag name="BJHEADERFOOTERTEXTMARKING" val="MTC – Private – Commercial in Confidence"/>
</p:tagLst>
</file>

<file path=ppt/tags/tag10.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MTC – Private – Commercial in Confidence"/>
  <p:tag name="BJHEADERFOOTERTEXTMARKING" val="MTC – Private – Commercial in Confidence"/>
</p:tagLst>
</file>

<file path=ppt/tags/tag11.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MTC – Private – Commercial in Confidence"/>
  <p:tag name="BJHEADERFOOTERTEXTMARKING" val="MTC – Private – Commercial in Confidence"/>
</p:tagLst>
</file>

<file path=ppt/tags/tag12.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MTC – Private – Commercial in Confidence"/>
  <p:tag name="BJHEADERFOOTERTEXTMARKING" val="MTC – Private – Commercial in Confidence"/>
</p:tagLst>
</file>

<file path=ppt/tags/tag13.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MTC – Private – Commercial in Confidence"/>
  <p:tag name="BJHEADERFOOTERTEXTMARKING" val="MTC – Private – Commercial in Confidence"/>
</p:tagLst>
</file>

<file path=ppt/tags/tag14.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MTC – Private – Commercial in Confidence"/>
  <p:tag name="BJHEADERFOOTERTEXTMARKING" val="MTC – Private – Commercial in Confidence"/>
</p:tagLst>
</file>

<file path=ppt/tags/tag15.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MTC – Private – Commercial in Confidence"/>
  <p:tag name="BJHEADERFOOTERTEXTMARKING" val="MTC – Private – Commercial in Confidence"/>
</p:tagLst>
</file>

<file path=ppt/tags/tag16.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MTC – Private – Commercial in Confidence"/>
  <p:tag name="BJHEADERFOOTERTEXTMARKING" val="MTC – Private – Commercial in Confidence"/>
</p:tagLst>
</file>

<file path=ppt/tags/tag17.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MTC – Private – Commercial in Confidence"/>
  <p:tag name="BJHEADERFOOTERTEXTMARKING" val="MTC – Private – Commercial in Confidence"/>
</p:tagLst>
</file>

<file path=ppt/tags/tag18.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MTC – Private – Commercial in Confidence"/>
  <p:tag name="BJHEADERFOOTERTEXTMARKING" val="MTC – Private – Commercial in Confidence"/>
</p:tagLst>
</file>

<file path=ppt/tags/tag19.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MTC – Private – Commercial in Confidence"/>
  <p:tag name="BJHEADERFOOTERTEXTMARKING" val="MTC – Private – Commercial in Confidence"/>
</p:tagLst>
</file>

<file path=ppt/tags/tag2.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MTC – Private – Commercial in Confidence"/>
  <p:tag name="BJHEADERFOOTERTEXTMARKING" val="MTC – Private – Commercial in Confidence"/>
</p:tagLst>
</file>

<file path=ppt/tags/tag20.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MTC – Private – Commercial in Confidence"/>
  <p:tag name="BJHEADERFOOTERTEXTMARKING" val="MTC – Private – Commercial in Confidence"/>
</p:tagLst>
</file>

<file path=ppt/tags/tag21.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MTC – Private – Commercial in Confidence"/>
  <p:tag name="BJHEADERFOOTERTEXTMARKING" val="MTC – Private – Commercial in Confidence"/>
</p:tagLst>
</file>

<file path=ppt/tags/tag22.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MTC – Private – Commercial in Confidence"/>
  <p:tag name="BJHEADERFOOTERTEXTMARKING" val="MTC – Private – Commercial in Confidence"/>
</p:tagLst>
</file>

<file path=ppt/tags/tag23.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MTC – Private – Commercial in Confidence"/>
  <p:tag name="BJHEADERFOOTERTEXTMARKING" val="MTC – Private – Commercial in Confidence"/>
</p:tagLst>
</file>

<file path=ppt/tags/tag24.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MTC – Private – Commercial in Confidence"/>
  <p:tag name="BJHEADERFOOTERTEXTMARKING" val="MTC – Private – Commercial in Confidence"/>
</p:tagLst>
</file>

<file path=ppt/tags/tag25.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MTC – Private – Commercial in Confidence"/>
  <p:tag name="BJHEADERFOOTERTEXTMARKING" val="MTC – Private – Commercial in Confidence"/>
</p:tagLst>
</file>

<file path=ppt/tags/tag26.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MTC – Private – Commercial in Confidence"/>
  <p:tag name="BJHEADERFOOTERTEXTMARKING" val="MTC – Private – Commercial in Confidence"/>
</p:tagLst>
</file>

<file path=ppt/tags/tag27.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MTC – Private – Commercial in Confidence"/>
  <p:tag name="BJHEADERFOOTERTEXTMARKING" val="MTC – Private – Commercial in Confidence"/>
</p:tagLst>
</file>

<file path=ppt/tags/tag28.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MTC – Private – Commercial in Confidence"/>
  <p:tag name="BJHEADERFOOTERTEXTMARKING" val="MTC – Private – Commercial in Confidence"/>
</p:tagLst>
</file>

<file path=ppt/tags/tag29.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MTC – Private – Commercial in Confidence"/>
  <p:tag name="BJHEADERFOOTERTEXTMARKING" val="MTC – Private – Commercial in Confidence"/>
</p:tagLst>
</file>

<file path=ppt/tags/tag3.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MTC – Private – Commercial in Confidence"/>
  <p:tag name="BJHEADERFOOTERTEXTMARKING" val="MTC – Private – Commercial in Confidence"/>
</p:tagLst>
</file>

<file path=ppt/tags/tag4.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MTC – Private – Commercial in Confidence"/>
  <p:tag name="BJHEADERFOOTERTEXTMARKING" val="MTC – Private – Commercial in Confidence"/>
</p:tagLst>
</file>

<file path=ppt/tags/tag5.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MTC – Private – Commercial in Confidence"/>
  <p:tag name="BJHEADERFOOTERTEXTMARKING" val="MTC – Private – Commercial in Confidence"/>
</p:tagLst>
</file>

<file path=ppt/tags/tag6.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MTC – Private – Commercial in Confidence"/>
  <p:tag name="BJHEADERFOOTERTEXTMARKING" val="MTC – Private – Commercial in Confidence"/>
</p:tagLst>
</file>

<file path=ppt/tags/tag7.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MTC – Private – Commercial in Confidence"/>
  <p:tag name="BJHEADERFOOTERTEXTMARKING" val="MTC – Private – Commercial in Confidence"/>
</p:tagLst>
</file>

<file path=ppt/tags/tag8.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 "/>
  <p:tag name="BJHEADERFOOTERTEXTMARKING" val=" "/>
</p:tagLst>
</file>

<file path=ppt/tags/tag9.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 "/>
  <p:tag name="BJHEADERFOOTERTEXTMARKING" val=" "/>
</p:tagLst>
</file>

<file path=ppt/theme/theme1.xml><?xml version="1.0" encoding="utf-8"?>
<a:theme xmlns:a="http://schemas.openxmlformats.org/drawingml/2006/main" name="PDG_Template1">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egoe ui">
      <a:majorFont>
        <a:latin typeface="Segoe UI Semibold"/>
        <a:ea typeface=""/>
        <a:cs typeface=""/>
      </a:majorFont>
      <a:minorFont>
        <a:latin typeface="Segoe UI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DG_Template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egoe ui">
      <a:majorFont>
        <a:latin typeface="Segoe UI Semibold"/>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TC_Mai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TC_Cov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822c4dda-0409-4d18-8aad-64e68fe24815">
      <Terms xmlns="http://schemas.microsoft.com/office/infopath/2007/PartnerControls"/>
    </lcf76f155ced4ddcb4097134ff3c332f>
    <TaxCatchAll xmlns="6beeb238-36b1-4cf8-8818-bf991bb908b9" xsi:nil="true"/>
    <SharedWithUsers xmlns="6beeb238-36b1-4cf8-8818-bf991bb908b9">
      <UserInfo>
        <DisplayName>John Stretton</DisplayName>
        <AccountId>30</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sisl xmlns:xsi="http://www.w3.org/2001/XMLSchema-instance" xmlns:xsd="http://www.w3.org/2001/XMLSchema" xmlns="http://www.boldonjames.com/2008/01/sie/internal/label" sislVersion="0" policy="521c6215-c8b2-4982-88c3-864dfdd00cb0" origin="userSelected">
  <element uid="92643c05-ff20-401a-97f1-d79febaa90ae" value=""/>
  <element uid="953df546-eee9-44fd-ba17-f11a024a3bcd" value=""/>
  <element uid="6011e503-1415-482e-b772-384a846e0792" value=""/>
</sisl>
</file>

<file path=customXml/item4.xml><?xml version="1.0" encoding="utf-8"?>
<ct:contentTypeSchema xmlns:ct="http://schemas.microsoft.com/office/2006/metadata/contentType" xmlns:ma="http://schemas.microsoft.com/office/2006/metadata/properties/metaAttributes" ct:_="" ma:_="" ma:contentTypeName="Document" ma:contentTypeID="0x010100EC0954D4AE87D3438F737C62502393DA" ma:contentTypeVersion="15" ma:contentTypeDescription="Create a new document." ma:contentTypeScope="" ma:versionID="1fa3748122214a522a6c878477f7406f">
  <xsd:schema xmlns:xsd="http://www.w3.org/2001/XMLSchema" xmlns:xs="http://www.w3.org/2001/XMLSchema" xmlns:p="http://schemas.microsoft.com/office/2006/metadata/properties" xmlns:ns1="http://schemas.microsoft.com/sharepoint/v3" xmlns:ns2="822c4dda-0409-4d18-8aad-64e68fe24815" xmlns:ns3="6beeb238-36b1-4cf8-8818-bf991bb908b9" targetNamespace="http://schemas.microsoft.com/office/2006/metadata/properties" ma:root="true" ma:fieldsID="2123704550ac196e2791f892139f8ddc" ns1:_="" ns2:_="" ns3:_="">
    <xsd:import namespace="http://schemas.microsoft.com/sharepoint/v3"/>
    <xsd:import namespace="822c4dda-0409-4d18-8aad-64e68fe24815"/>
    <xsd:import namespace="6beeb238-36b1-4cf8-8818-bf991bb908b9"/>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22c4dda-0409-4d18-8aad-64e68fe2481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6b0bca8b-17bf-4724-a83f-2695b621995d" ma:termSetId="09814cd3-568e-fe90-9814-8d621ff8fb84" ma:anchorId="fba54fb3-c3e1-fe81-a776-ca4b69148c4d" ma:open="true" ma:isKeyword="false">
      <xsd:complexType>
        <xsd:sequence>
          <xsd:element ref="pc:Terms" minOccurs="0" maxOccurs="1"/>
        </xsd:sequence>
      </xsd:complex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beeb238-36b1-4cf8-8818-bf991bb908b9"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1dd9e9b2-98a1-45ef-af66-2086fc5bcdea}" ma:internalName="TaxCatchAll" ma:showField="CatchAllData" ma:web="6beeb238-36b1-4cf8-8818-bf991bb908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7154FE3-A11C-4562-A0D9-194530DC791E}">
  <ds:schemaRefs>
    <ds:schemaRef ds:uri="6beeb238-36b1-4cf8-8818-bf991bb908b9"/>
    <ds:schemaRef ds:uri="822c4dda-0409-4d18-8aad-64e68fe2481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B8B0EE9-C6DC-4CCD-815A-38F02C90BD24}">
  <ds:schemaRefs>
    <ds:schemaRef ds:uri="http://schemas.microsoft.com/sharepoint/v3/contenttype/forms"/>
  </ds:schemaRefs>
</ds:datastoreItem>
</file>

<file path=customXml/itemProps3.xml><?xml version="1.0" encoding="utf-8"?>
<ds:datastoreItem xmlns:ds="http://schemas.openxmlformats.org/officeDocument/2006/customXml" ds:itemID="{E99D29E5-7574-41D6-94B2-02CFD45C35BB}">
  <ds:schemaRefs>
    <ds:schemaRef ds:uri="http://www.boldonjames.com/2008/01/sie/internal/label"/>
    <ds:schemaRef ds:uri="http://www.w3.org/2001/XMLSchema"/>
  </ds:schemaRefs>
</ds:datastoreItem>
</file>

<file path=customXml/itemProps4.xml><?xml version="1.0" encoding="utf-8"?>
<ds:datastoreItem xmlns:ds="http://schemas.openxmlformats.org/officeDocument/2006/customXml" ds:itemID="{FF0B2C1E-8D8E-41B8-A6FF-ED414428A026}">
  <ds:schemaRefs>
    <ds:schemaRef ds:uri="6beeb238-36b1-4cf8-8818-bf991bb908b9"/>
    <ds:schemaRef ds:uri="822c4dda-0409-4d18-8aad-64e68fe2481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Custom</PresentationFormat>
  <Slides>21</Slides>
  <Notes>21</Notes>
  <HiddenSlides>1</HiddenSlides>
  <ScaleCrop>false</ScaleCrop>
  <HeadingPairs>
    <vt:vector size="4" baseType="variant">
      <vt:variant>
        <vt:lpstr>Theme</vt:lpstr>
      </vt:variant>
      <vt:variant>
        <vt:i4>4</vt:i4>
      </vt:variant>
      <vt:variant>
        <vt:lpstr>Slide Titles</vt:lpstr>
      </vt:variant>
      <vt:variant>
        <vt:i4>21</vt:i4>
      </vt:variant>
    </vt:vector>
  </HeadingPairs>
  <TitlesOfParts>
    <vt:vector size="25" baseType="lpstr">
      <vt:lpstr>PDG_Template1</vt:lpstr>
      <vt:lpstr>PDG_Template2</vt:lpstr>
      <vt:lpstr>MTC_Main</vt:lpstr>
      <vt:lpstr>MTC_Cover</vt:lpstr>
      <vt:lpstr>PowerPoint Presentation</vt:lpstr>
      <vt:lpstr>Transforming Industry for a More Sustainable World</vt:lpstr>
      <vt:lpstr>Transforming Industry for a More Sustainable World</vt:lpstr>
      <vt:lpstr>Transforming Industry for a More Sustainable World</vt:lpstr>
      <vt:lpstr>Transforming Industry for a More Sustainable World</vt:lpstr>
      <vt:lpstr>Transforming Industry for a More Sustainable World</vt:lpstr>
      <vt:lpstr>Transforming Industry for a More Sustainable World</vt:lpstr>
      <vt:lpstr>Transforming Industry for a More Sustainable World</vt:lpstr>
      <vt:lpstr>Transforming Industry for a More Sustainable World</vt:lpstr>
      <vt:lpstr>Transforming Industry for a More Sustainable World</vt:lpstr>
      <vt:lpstr>Transforming Industry for a More Sustainable World</vt:lpstr>
      <vt:lpstr>Transforming Industry for a More Sustainable World</vt:lpstr>
      <vt:lpstr>PowerPoint Presentation</vt:lpstr>
      <vt:lpstr>Transforming Industry for a More Sustainable World</vt:lpstr>
      <vt:lpstr>Transforming Industry for a More Sustainable World</vt:lpstr>
      <vt:lpstr>Transforming Industry for a More Sustainable World</vt:lpstr>
      <vt:lpstr>PowerPoint Presentation</vt:lpstr>
      <vt:lpstr>Transforming Industry for a More Sustainable World</vt:lpstr>
      <vt:lpstr>Transforming Industry for a More Sustainable World</vt:lpstr>
      <vt:lpstr>Transforming Industry for a More Sustainable World</vt:lpstr>
      <vt:lpstr>Transforming Industry for a More Sustainable World</vt:lpstr>
    </vt:vector>
  </TitlesOfParts>
  <Company>The Manufacturing Technology Centre 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Harmail Sandhu</dc:creator>
  <cp:revision>19</cp:revision>
  <dcterms:created xsi:type="dcterms:W3CDTF">2019-03-18T11:04:53Z</dcterms:created>
  <dcterms:modified xsi:type="dcterms:W3CDTF">2023-05-17T07:00:40Z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IndexRef">
    <vt:lpwstr>84702dd2-a04d-4dd7-acc6-d8cc94277abf</vt:lpwstr>
  </property>
  <property fmtid="{D5CDD505-2E9C-101B-9397-08002B2CF9AE}" pid="3" name="bjSaver">
    <vt:lpwstr>U4M2yHTbebpB2GT/PQyvbzc8DIkatQq5</vt:lpwstr>
  </property>
  <property fmtid="{D5CDD505-2E9C-101B-9397-08002B2CF9AE}" pid="4" name="bjClsUserRVM">
    <vt:lpwstr>[]</vt:lpwstr>
  </property>
  <property fmtid="{D5CDD505-2E9C-101B-9397-08002B2CF9AE}" pid="5" name="bjDocumentLabelXML">
    <vt:lpwstr>&lt;?xml version="1.0" encoding="us-ascii"?&gt;&lt;sisl xmlns:xsi="http://www.w3.org/2001/XMLSchema-instance" xmlns:xsd="http://www.w3.org/2001/XMLSchema" sislVersion="0" policy="521c6215-c8b2-4982-88c3-864dfdd00cb0" origin="userSelected" xmlns="http://www.boldonj</vt:lpwstr>
  </property>
  <property fmtid="{D5CDD505-2E9C-101B-9397-08002B2CF9AE}" pid="6" name="bjDocumentLabelXML-0">
    <vt:lpwstr>ames.com/2008/01/sie/internal/label"&gt;&lt;element uid="92643c05-ff20-401a-97f1-d79febaa90ae" value="" /&gt;&lt;element uid="953df546-eee9-44fd-ba17-f11a024a3bcd" value="" /&gt;&lt;element uid="6011e503-1415-482e-b772-384a846e0792" value="" /&gt;&lt;/sisl&gt;</vt:lpwstr>
  </property>
  <property fmtid="{D5CDD505-2E9C-101B-9397-08002B2CF9AE}" pid="7" name="bjSlideMasterFooterText">
    <vt:lpwstr>MTC – Private – Commercial in Confidence</vt:lpwstr>
  </property>
  <property fmtid="{D5CDD505-2E9C-101B-9397-08002B2CF9AE}" pid="8" name="MSIP_Label_2fd0fe54-49d1-4e31-8135-e032b762ab3c_Enabled">
    <vt:lpwstr>true</vt:lpwstr>
  </property>
  <property fmtid="{D5CDD505-2E9C-101B-9397-08002B2CF9AE}" pid="9" name="MSIP_Label_2fd0fe54-49d1-4e31-8135-e032b762ab3c_SetDate">
    <vt:lpwstr>2022-03-07T18:28:31Z</vt:lpwstr>
  </property>
  <property fmtid="{D5CDD505-2E9C-101B-9397-08002B2CF9AE}" pid="10" name="MSIP_Label_2fd0fe54-49d1-4e31-8135-e032b762ab3c_Method">
    <vt:lpwstr>Privileged</vt:lpwstr>
  </property>
  <property fmtid="{D5CDD505-2E9C-101B-9397-08002B2CF9AE}" pid="11" name="MSIP_Label_2fd0fe54-49d1-4e31-8135-e032b762ab3c_Name">
    <vt:lpwstr>GSC-OFFICIAL</vt:lpwstr>
  </property>
  <property fmtid="{D5CDD505-2E9C-101B-9397-08002B2CF9AE}" pid="12" name="MSIP_Label_2fd0fe54-49d1-4e31-8135-e032b762ab3c_SiteId">
    <vt:lpwstr>78d71610-c4a1-4bef-9f10-0192e83ee6d8</vt:lpwstr>
  </property>
  <property fmtid="{D5CDD505-2E9C-101B-9397-08002B2CF9AE}" pid="13" name="MSIP_Label_2fd0fe54-49d1-4e31-8135-e032b762ab3c_ActionId">
    <vt:lpwstr>8a930be9-8734-4645-a1d6-6eede2aa3de4</vt:lpwstr>
  </property>
  <property fmtid="{D5CDD505-2E9C-101B-9397-08002B2CF9AE}" pid="14" name="MSIP_Label_2fd0fe54-49d1-4e31-8135-e032b762ab3c_ContentBits">
    <vt:lpwstr>1</vt:lpwstr>
  </property>
  <property fmtid="{D5CDD505-2E9C-101B-9397-08002B2CF9AE}" pid="15" name="MTC">
    <vt:lpwstr>df27572a0db7851a87e97f66c1006d8823e83111eb9c45257e03da08</vt:lpwstr>
  </property>
  <property fmtid="{D5CDD505-2E9C-101B-9397-08002B2CF9AE}" pid="16" name="ContentTypeId">
    <vt:lpwstr>0x010100EC0954D4AE87D3438F737C62502393DA</vt:lpwstr>
  </property>
  <property fmtid="{D5CDD505-2E9C-101B-9397-08002B2CF9AE}" pid="17" name="MediaServiceImageTags">
    <vt:lpwstr/>
  </property>
</Properties>
</file>