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20"/>
  </p:notesMasterIdLst>
  <p:handoutMasterIdLst>
    <p:handoutMasterId r:id="rId21"/>
  </p:handoutMasterIdLst>
  <p:sldIdLst>
    <p:sldId id="1099" r:id="rId2"/>
    <p:sldId id="1051" r:id="rId3"/>
    <p:sldId id="1084" r:id="rId4"/>
    <p:sldId id="1089" r:id="rId5"/>
    <p:sldId id="1090" r:id="rId6"/>
    <p:sldId id="1095" r:id="rId7"/>
    <p:sldId id="1094" r:id="rId8"/>
    <p:sldId id="1096" r:id="rId9"/>
    <p:sldId id="1091" r:id="rId10"/>
    <p:sldId id="1093" r:id="rId11"/>
    <p:sldId id="1086" r:id="rId12"/>
    <p:sldId id="1087" r:id="rId13"/>
    <p:sldId id="1088" r:id="rId14"/>
    <p:sldId id="1082" r:id="rId15"/>
    <p:sldId id="1074" r:id="rId16"/>
    <p:sldId id="1101" r:id="rId17"/>
    <p:sldId id="1098" r:id="rId18"/>
    <p:sldId id="1100" r:id="rId19"/>
  </p:sldIdLst>
  <p:sldSz cx="12192000" cy="6858000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000000"/>
    <a:srgbClr val="FF99FF"/>
    <a:srgbClr val="FFCC00"/>
    <a:srgbClr val="DDDDDD"/>
    <a:srgbClr val="00B050"/>
    <a:srgbClr val="FFFFFF"/>
    <a:srgbClr val="FFFF00"/>
    <a:srgbClr val="FFC00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505E3EF-67EA-436B-97B2-0124C06EBD24}" styleName="Stile medio 4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16" autoAdjust="0"/>
    <p:restoredTop sz="94103" autoAdjust="0"/>
  </p:normalViewPr>
  <p:slideViewPr>
    <p:cSldViewPr snapToGrid="0">
      <p:cViewPr varScale="1">
        <p:scale>
          <a:sx n="63" d="100"/>
          <a:sy n="63" d="100"/>
        </p:scale>
        <p:origin x="980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202" y="38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320486-168D-47F0-93B8-2CA743323601}" type="datetimeFigureOut">
              <a:rPr lang="it-IT" smtClean="0"/>
              <a:t>22/05/2023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0E9C4-CF27-4ABF-BEC7-D9892958EF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64204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76A201-F0BB-41E6-B09D-08CF6BD4E831}" type="datetimeFigureOut">
              <a:rPr lang="it-IT" smtClean="0"/>
              <a:t>22/05/2023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B2E0E-325F-4770-B6C0-F41EC9F60C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7797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738313" y="500063"/>
            <a:ext cx="3216275" cy="180975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478532" y="2562799"/>
            <a:ext cx="5736485" cy="6359532"/>
          </a:xfrm>
        </p:spPr>
        <p:txBody>
          <a:bodyPr/>
          <a:lstStyle/>
          <a:p>
            <a:endParaRPr lang="en-GB" sz="1200" b="1" noProof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B567FF-8FBC-400E-B1D1-473938A2DFA0}" type="datetime1">
              <a:rPr lang="it-IT" smtClean="0"/>
              <a:t>22/05/2023</a:t>
            </a:fld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F32B81-F766-4DC7-8604-796A50247BA1}" type="slidenum">
              <a:rPr lang="it-IT" smtClean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560773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62098AD-FB71-4CE6-9756-EBCDA2A9F718}" type="datetime1">
              <a:rPr lang="it-IT" smtClean="0"/>
              <a:t>22/05/2023</a:t>
            </a:fld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F32B81-F766-4DC7-8604-796A50247BA1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0594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62098AD-FB71-4CE6-9756-EBCDA2A9F718}" type="datetime1">
              <a:rPr lang="it-IT" smtClean="0"/>
              <a:t>22/05/2023</a:t>
            </a:fld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F32B81-F766-4DC7-8604-796A50247BA1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16259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62098AD-FB71-4CE6-9756-EBCDA2A9F718}" type="datetime1">
              <a:rPr lang="it-IT" smtClean="0"/>
              <a:t>22/05/2023</a:t>
            </a:fld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F32B81-F766-4DC7-8604-796A50247BA1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43640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62098AD-FB71-4CE6-9756-EBCDA2A9F718}" type="datetime1">
              <a:rPr lang="it-IT" smtClean="0"/>
              <a:t>22/05/2023</a:t>
            </a:fld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F32B81-F766-4DC7-8604-796A50247BA1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12508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894645" y="4758612"/>
            <a:ext cx="5075070" cy="4508661"/>
          </a:xfrm>
        </p:spPr>
        <p:txBody>
          <a:bodyPr>
            <a:noAutofit/>
          </a:bodyPr>
          <a:lstStyle/>
          <a:p>
            <a:pPr algn="just"/>
            <a:endParaRPr lang="en-US" sz="1200" b="0" i="0" u="none" strike="noStrike" baseline="0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01ED05-D90F-4487-BA22-6CEC0D81AC4A}" type="slidenum">
              <a:rPr lang="it-IT" smtClean="0"/>
              <a:pPr>
                <a:defRPr/>
              </a:pPr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91779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B2E0E-325F-4770-B6C0-F41EC9F60CB4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06870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B2E0E-325F-4770-B6C0-F41EC9F60CB4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74787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738313" y="500063"/>
            <a:ext cx="3216275" cy="180975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478532" y="2562799"/>
            <a:ext cx="5736485" cy="6359532"/>
          </a:xfrm>
        </p:spPr>
        <p:txBody>
          <a:bodyPr/>
          <a:lstStyle/>
          <a:p>
            <a:endParaRPr lang="en-GB" sz="1200" b="1" noProof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B567FF-8FBC-400E-B1D1-473938A2DFA0}" type="datetime1">
              <a:rPr lang="it-IT" smtClean="0"/>
              <a:t>22/05/2023</a:t>
            </a:fld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F32B81-F766-4DC7-8604-796A50247BA1}" type="slidenum">
              <a:rPr lang="it-IT" smtClean="0"/>
              <a:t>18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3868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894645" y="4758612"/>
            <a:ext cx="5075070" cy="4508661"/>
          </a:xfrm>
        </p:spPr>
        <p:txBody>
          <a:bodyPr>
            <a:noAutofit/>
          </a:bodyPr>
          <a:lstStyle/>
          <a:p>
            <a:pPr algn="just"/>
            <a:endParaRPr lang="en-US" sz="1200" b="0" i="0" u="none" strike="noStrike" baseline="0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01ED05-D90F-4487-BA22-6CEC0D81AC4A}" type="slidenum">
              <a:rPr lang="it-IT" smtClean="0"/>
              <a:pPr>
                <a:defRPr/>
              </a:pPr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1367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894645" y="4758612"/>
            <a:ext cx="5075070" cy="4508661"/>
          </a:xfrm>
        </p:spPr>
        <p:txBody>
          <a:bodyPr>
            <a:noAutofit/>
          </a:bodyPr>
          <a:lstStyle/>
          <a:p>
            <a:pPr algn="just"/>
            <a:endParaRPr lang="en-US" sz="1200" b="0" i="0" u="none" strike="noStrike" baseline="0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01ED05-D90F-4487-BA22-6CEC0D81AC4A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8253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894645" y="4758612"/>
            <a:ext cx="5075070" cy="4508661"/>
          </a:xfrm>
        </p:spPr>
        <p:txBody>
          <a:bodyPr>
            <a:noAutofit/>
          </a:bodyPr>
          <a:lstStyle/>
          <a:p>
            <a:endParaRPr lang="it-IT" sz="1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01ED05-D90F-4487-BA22-6CEC0D81AC4A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7849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894645" y="4758612"/>
            <a:ext cx="5075070" cy="4508661"/>
          </a:xfrm>
        </p:spPr>
        <p:txBody>
          <a:bodyPr>
            <a:noAutofit/>
          </a:bodyPr>
          <a:lstStyle/>
          <a:p>
            <a:endParaRPr lang="it-IT" sz="14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01ED05-D90F-4487-BA22-6CEC0D81AC4A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3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894645" y="4758612"/>
            <a:ext cx="5075070" cy="4508661"/>
          </a:xfrm>
        </p:spPr>
        <p:txBody>
          <a:bodyPr>
            <a:noAutofit/>
          </a:bodyPr>
          <a:lstStyle/>
          <a:p>
            <a:pPr algn="just"/>
            <a:endParaRPr lang="it-IT" sz="1400" dirty="0">
              <a:latin typeface="+mn-lt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01ED05-D90F-4487-BA22-6CEC0D81AC4A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2244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894645" y="4758612"/>
            <a:ext cx="5075070" cy="4508661"/>
          </a:xfrm>
        </p:spPr>
        <p:txBody>
          <a:bodyPr>
            <a:noAutofit/>
          </a:bodyPr>
          <a:lstStyle/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01ED05-D90F-4487-BA22-6CEC0D81AC4A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7703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During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my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presentation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stated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EPC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 innovative project.</a:t>
            </a:r>
          </a:p>
          <a:p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reason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why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Innovation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driver can be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correlated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the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aim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implement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variety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techno bricks,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divided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3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workstrands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shown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the slide:</a:t>
            </a:r>
          </a:p>
          <a:p>
            <a:pPr marL="171450" indent="-171450">
              <a:buFontTx/>
              <a:buChar char="-"/>
            </a:pP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light blue the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workstrand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regarding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improvement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operational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capabilities;</a:t>
            </a:r>
          </a:p>
          <a:p>
            <a:pPr marL="171450" indent="-171450">
              <a:buFontTx/>
              <a:buChar char="-"/>
            </a:pP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purple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workstrand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the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digitalization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featuring of the project;</a:t>
            </a:r>
          </a:p>
          <a:p>
            <a:pPr marL="171450" indent="-171450">
              <a:buFontTx/>
              <a:buChar char="-"/>
            </a:pP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green the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workstrand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the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greening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aspects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B2E0E-325F-4770-B6C0-F41EC9F60CB4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5747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1200"/>
              </a:spcAft>
            </a:pPr>
            <a:endParaRPr lang="en-US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B2E0E-325F-4770-B6C0-F41EC9F60CB4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0075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A9C8942D-30D3-471C-A13F-9912E026B0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17" y="170886"/>
            <a:ext cx="903763" cy="115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62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083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BFD75F05-499A-4680-B888-DD931BBE2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9877" y="6298294"/>
            <a:ext cx="526937" cy="36512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lvl1pPr>
              <a:defRPr lang="it-IT" sz="1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ED20667B-2CEF-48C7-9F7B-5FB256853610}" type="slidenum">
              <a:rPr lang="it-IT" smtClean="0"/>
              <a:pPr algn="ctr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49828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BFD75F05-499A-4680-B888-DD931BBE2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9877" y="6298294"/>
            <a:ext cx="526937" cy="36512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lvl1pPr>
              <a:defRPr lang="it-IT" sz="1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ED20667B-2CEF-48C7-9F7B-5FB256853610}" type="slidenum">
              <a:rPr lang="it-IT" smtClean="0"/>
              <a:pPr algn="ctr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90898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8116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BFD75F05-499A-4680-B888-DD931BBE2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9877" y="6298294"/>
            <a:ext cx="526937" cy="36512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lvl1pPr>
              <a:defRPr lang="it-IT" sz="1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ED20667B-2CEF-48C7-9F7B-5FB256853610}" type="slidenum">
              <a:rPr lang="it-IT" smtClean="0"/>
              <a:pPr algn="ctr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3186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EA9B9EDF-6E7A-4DED-ABE8-2522A7B8E5B6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171451" y="806151"/>
            <a:ext cx="11849200" cy="5872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1026" name="Picture 2" descr="G:\MARISTAT 3 REPARTO\AMSDM\LA SAPIENZA\MARE IN BURRASCA.jp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 userDrawn="1"/>
        </p:nvSpPr>
        <p:spPr>
          <a:xfrm>
            <a:off x="0" y="0"/>
            <a:ext cx="12222866" cy="6887979"/>
          </a:xfrm>
          <a:prstGeom prst="rect">
            <a:avLst/>
          </a:prstGeom>
          <a:solidFill>
            <a:schemeClr val="tx1">
              <a:lumMod val="95000"/>
              <a:lumOff val="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81D1FE5A-F599-4C21-A4CC-88F42BD90677}"/>
              </a:ext>
            </a:extLst>
          </p:cNvPr>
          <p:cNvSpPr/>
          <p:nvPr userDrawn="1"/>
        </p:nvSpPr>
        <p:spPr>
          <a:xfrm>
            <a:off x="1191742" y="1077846"/>
            <a:ext cx="5943600" cy="1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0" name="Gruppo 9"/>
          <p:cNvGrpSpPr/>
          <p:nvPr userDrawn="1"/>
        </p:nvGrpSpPr>
        <p:grpSpPr>
          <a:xfrm>
            <a:off x="11077215" y="341952"/>
            <a:ext cx="774056" cy="735894"/>
            <a:chOff x="854886" y="1336809"/>
            <a:chExt cx="922203" cy="876738"/>
          </a:xfrm>
        </p:grpSpPr>
        <p:sp>
          <p:nvSpPr>
            <p:cNvPr id="11" name="Ovale 10"/>
            <p:cNvSpPr/>
            <p:nvPr userDrawn="1"/>
          </p:nvSpPr>
          <p:spPr>
            <a:xfrm>
              <a:off x="854886" y="1364620"/>
              <a:ext cx="798072" cy="79807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glow rad="101600">
                <a:schemeClr val="accent6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12" name="Ovale 11"/>
            <p:cNvSpPr/>
            <p:nvPr userDrawn="1"/>
          </p:nvSpPr>
          <p:spPr>
            <a:xfrm>
              <a:off x="979017" y="1364619"/>
              <a:ext cx="798072" cy="79807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glow rad="101600">
                <a:srgbClr val="FF000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13" name="Ovale 12"/>
            <p:cNvSpPr/>
            <p:nvPr userDrawn="1"/>
          </p:nvSpPr>
          <p:spPr>
            <a:xfrm>
              <a:off x="923624" y="1415477"/>
              <a:ext cx="798072" cy="7980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14" name="Ovale 13"/>
            <p:cNvSpPr/>
            <p:nvPr userDrawn="1"/>
          </p:nvSpPr>
          <p:spPr>
            <a:xfrm>
              <a:off x="940533" y="1339191"/>
              <a:ext cx="798072" cy="79807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pic>
          <p:nvPicPr>
            <p:cNvPr id="15" name="Immagine 14"/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1110057" y="1444452"/>
              <a:ext cx="459024" cy="587548"/>
            </a:xfrm>
            <a:prstGeom prst="rect">
              <a:avLst/>
            </a:prstGeom>
          </p:spPr>
        </p:pic>
        <p:sp>
          <p:nvSpPr>
            <p:cNvPr id="16" name="Ovale 15"/>
            <p:cNvSpPr/>
            <p:nvPr/>
          </p:nvSpPr>
          <p:spPr>
            <a:xfrm>
              <a:off x="940533" y="1336809"/>
              <a:ext cx="798072" cy="798070"/>
            </a:xfrm>
            <a:prstGeom prst="ellipse">
              <a:avLst/>
            </a:prstGeom>
            <a:solidFill>
              <a:schemeClr val="accent1">
                <a:lumMod val="50000"/>
                <a:alpha val="15000"/>
              </a:schemeClr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775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87" r:id="rId2"/>
    <p:sldLayoutId id="2147483705" r:id="rId3"/>
    <p:sldLayoutId id="2147483706" r:id="rId4"/>
    <p:sldLayoutId id="2147483707" r:id="rId5"/>
    <p:sldLayoutId id="214748370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Microsoft Sans Serif" panose="020B0604020202020204" pitchFamily="34" charset="0"/>
          <a:ea typeface="Microsoft Sans Serif" panose="020B0604020202020204" pitchFamily="34" charset="0"/>
          <a:cs typeface="Microsoft Sans Serif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4.gif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5.png"/><Relationship Id="rId10" Type="http://schemas.openxmlformats.org/officeDocument/2006/relationships/image" Target="../media/image10.jpeg"/><Relationship Id="rId4" Type="http://schemas.openxmlformats.org/officeDocument/2006/relationships/image" Target="../media/image5.pn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95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png"/><Relationship Id="rId11" Type="http://schemas.openxmlformats.org/officeDocument/2006/relationships/image" Target="../media/image94.emf"/><Relationship Id="rId5" Type="http://schemas.openxmlformats.org/officeDocument/2006/relationships/image" Target="../media/image88.png"/><Relationship Id="rId10" Type="http://schemas.openxmlformats.org/officeDocument/2006/relationships/image" Target="../media/image93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9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99.jpg"/><Relationship Id="rId4" Type="http://schemas.openxmlformats.org/officeDocument/2006/relationships/image" Target="../media/image9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2.png"/><Relationship Id="rId5" Type="http://schemas.openxmlformats.org/officeDocument/2006/relationships/image" Target="../media/image101.jpg"/><Relationship Id="rId4" Type="http://schemas.openxmlformats.org/officeDocument/2006/relationships/image" Target="../media/image10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4.gif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5.png"/><Relationship Id="rId10" Type="http://schemas.openxmlformats.org/officeDocument/2006/relationships/image" Target="../media/image10.jpeg"/><Relationship Id="rId4" Type="http://schemas.openxmlformats.org/officeDocument/2006/relationships/image" Target="../media/image5.pn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10" Type="http://schemas.openxmlformats.org/officeDocument/2006/relationships/image" Target="../media/image25.jpeg"/><Relationship Id="rId4" Type="http://schemas.openxmlformats.org/officeDocument/2006/relationships/image" Target="../media/image20.jpg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png"/><Relationship Id="rId3" Type="http://schemas.openxmlformats.org/officeDocument/2006/relationships/image" Target="../media/image26.png"/><Relationship Id="rId7" Type="http://schemas.openxmlformats.org/officeDocument/2006/relationships/image" Target="../media/image22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2.jpeg"/><Relationship Id="rId5" Type="http://schemas.openxmlformats.org/officeDocument/2006/relationships/image" Target="../media/image28.jpeg"/><Relationship Id="rId10" Type="http://schemas.openxmlformats.org/officeDocument/2006/relationships/image" Target="../media/image31.jpeg"/><Relationship Id="rId4" Type="http://schemas.openxmlformats.org/officeDocument/2006/relationships/image" Target="../media/image27.jpeg"/><Relationship Id="rId9" Type="http://schemas.openxmlformats.org/officeDocument/2006/relationships/image" Target="../media/image15.png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png"/><Relationship Id="rId18" Type="http://schemas.openxmlformats.org/officeDocument/2006/relationships/image" Target="../media/image58.png"/><Relationship Id="rId26" Type="http://schemas.openxmlformats.org/officeDocument/2006/relationships/image" Target="../media/image66.png"/><Relationship Id="rId39" Type="http://schemas.openxmlformats.org/officeDocument/2006/relationships/image" Target="../media/image79.jpeg"/><Relationship Id="rId21" Type="http://schemas.openxmlformats.org/officeDocument/2006/relationships/image" Target="../media/image61.png"/><Relationship Id="rId34" Type="http://schemas.openxmlformats.org/officeDocument/2006/relationships/image" Target="../media/image74.jpeg"/><Relationship Id="rId42" Type="http://schemas.openxmlformats.org/officeDocument/2006/relationships/image" Target="../media/image82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6.png"/><Relationship Id="rId29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google.it/url?sa=i&amp;rct=j&amp;q=&amp;esrc=s&amp;source=images&amp;cd=&amp;ved=2ahUKEwiJ6abYtdjkAhWhxoUKHVnECiUQjRx6BAgBEAQ&amp;url=https://www.redbubble.com/people/darkhorsedesign/works/13878551-pirate-logo-black?p=art-print&amp;psig=AOvVaw3m3mv44IcpiZbem4k-c4Pv&amp;ust=1568829013002855" TargetMode="External"/><Relationship Id="rId11" Type="http://schemas.openxmlformats.org/officeDocument/2006/relationships/image" Target="../media/image52.png"/><Relationship Id="rId24" Type="http://schemas.openxmlformats.org/officeDocument/2006/relationships/image" Target="../media/image64.png"/><Relationship Id="rId32" Type="http://schemas.openxmlformats.org/officeDocument/2006/relationships/image" Target="../media/image72.png"/><Relationship Id="rId37" Type="http://schemas.openxmlformats.org/officeDocument/2006/relationships/image" Target="../media/image77.png"/><Relationship Id="rId40" Type="http://schemas.openxmlformats.org/officeDocument/2006/relationships/image" Target="../media/image80.png"/><Relationship Id="rId45" Type="http://schemas.openxmlformats.org/officeDocument/2006/relationships/image" Target="../media/image85.png"/><Relationship Id="rId5" Type="http://schemas.openxmlformats.org/officeDocument/2006/relationships/image" Target="../media/image48.png"/><Relationship Id="rId15" Type="http://schemas.openxmlformats.org/officeDocument/2006/relationships/hyperlink" Target="https://www.google.it/url?sa=i&amp;rct=j&amp;q=&amp;esrc=s&amp;source=images&amp;cd=&amp;ved=2ahUKEwjpz_imt9jkAhUNyKQKHS-gBdUQjRx6BAgBEAQ&amp;url=https://www.vectorstock.com/royalty-free-vector/cargo-ship-flat-black-simple-icon-vector-7197320&amp;psig=AOvVaw1MTgrwXy2OJleRch0KAXwN&amp;ust=1568829429960944" TargetMode="External"/><Relationship Id="rId23" Type="http://schemas.openxmlformats.org/officeDocument/2006/relationships/image" Target="../media/image63.png"/><Relationship Id="rId28" Type="http://schemas.openxmlformats.org/officeDocument/2006/relationships/image" Target="../media/image68.png"/><Relationship Id="rId36" Type="http://schemas.openxmlformats.org/officeDocument/2006/relationships/image" Target="../media/image76.png"/><Relationship Id="rId10" Type="http://schemas.openxmlformats.org/officeDocument/2006/relationships/image" Target="../media/image51.png"/><Relationship Id="rId19" Type="http://schemas.openxmlformats.org/officeDocument/2006/relationships/image" Target="../media/image59.jpeg"/><Relationship Id="rId31" Type="http://schemas.openxmlformats.org/officeDocument/2006/relationships/image" Target="../media/image71.png"/><Relationship Id="rId44" Type="http://schemas.openxmlformats.org/officeDocument/2006/relationships/image" Target="../media/image84.jpeg"/><Relationship Id="rId4" Type="http://schemas.openxmlformats.org/officeDocument/2006/relationships/image" Target="../media/image47.png"/><Relationship Id="rId9" Type="http://schemas.openxmlformats.org/officeDocument/2006/relationships/image" Target="../media/image50.jpeg"/><Relationship Id="rId14" Type="http://schemas.openxmlformats.org/officeDocument/2006/relationships/image" Target="../media/image55.png"/><Relationship Id="rId22" Type="http://schemas.openxmlformats.org/officeDocument/2006/relationships/image" Target="../media/image62.png"/><Relationship Id="rId27" Type="http://schemas.openxmlformats.org/officeDocument/2006/relationships/image" Target="../media/image67.png"/><Relationship Id="rId30" Type="http://schemas.openxmlformats.org/officeDocument/2006/relationships/image" Target="../media/image70.png"/><Relationship Id="rId35" Type="http://schemas.openxmlformats.org/officeDocument/2006/relationships/image" Target="../media/image75.png"/><Relationship Id="rId43" Type="http://schemas.openxmlformats.org/officeDocument/2006/relationships/image" Target="../media/image83.png"/><Relationship Id="rId8" Type="http://schemas.openxmlformats.org/officeDocument/2006/relationships/hyperlink" Target="https://www.google.it/url?sa=i&amp;rct=j&amp;q=&amp;esrc=s&amp;source=images&amp;cd=&amp;ved=&amp;url=https://www.dreamstime.com/cyber-attack-icon-hacker-icon-cyber-crime-threats-cyber-attack-icon-hacker-icon-cyber-crime-threats-white-background-image123896943&amp;psig=AOvVaw2405j3INdzZT_em7m-Ol6o&amp;ust=1568831668320096" TargetMode="External"/><Relationship Id="rId3" Type="http://schemas.openxmlformats.org/officeDocument/2006/relationships/image" Target="../media/image46.png"/><Relationship Id="rId12" Type="http://schemas.openxmlformats.org/officeDocument/2006/relationships/image" Target="../media/image53.pn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33" Type="http://schemas.openxmlformats.org/officeDocument/2006/relationships/image" Target="../media/image73.png"/><Relationship Id="rId38" Type="http://schemas.openxmlformats.org/officeDocument/2006/relationships/image" Target="../media/image78.png"/><Relationship Id="rId20" Type="http://schemas.openxmlformats.org/officeDocument/2006/relationships/image" Target="../media/image60.png"/><Relationship Id="rId41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9" y="18256"/>
            <a:ext cx="12192000" cy="6869723"/>
          </a:xfrm>
          <a:prstGeom prst="rect">
            <a:avLst/>
          </a:prstGeom>
        </p:spPr>
      </p:pic>
      <p:sp>
        <p:nvSpPr>
          <p:cNvPr id="27" name="Rettangolo 26"/>
          <p:cNvSpPr/>
          <p:nvPr/>
        </p:nvSpPr>
        <p:spPr>
          <a:xfrm>
            <a:off x="-3" y="30893"/>
            <a:ext cx="12222866" cy="6887979"/>
          </a:xfrm>
          <a:prstGeom prst="rect">
            <a:avLst/>
          </a:prstGeom>
          <a:solidFill>
            <a:schemeClr val="tx1">
              <a:lumMod val="95000"/>
              <a:lumOff val="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latin typeface="Georgia" panose="02040502050405020303" pitchFamily="18" charset="0"/>
              </a:rPr>
              <a:t>EPC PESCO Project </a:t>
            </a:r>
            <a:endParaRPr lang="it-IT" dirty="0">
              <a:latin typeface="Georgia" panose="02040502050405020303" pitchFamily="18" charset="0"/>
            </a:endParaRPr>
          </a:p>
        </p:txBody>
      </p:sp>
      <p:sp>
        <p:nvSpPr>
          <p:cNvPr id="53" name="Rettangolo 52">
            <a:extLst>
              <a:ext uri="{FF2B5EF4-FFF2-40B4-BE49-F238E27FC236}">
                <a16:creationId xmlns="" xmlns:a16="http://schemas.microsoft.com/office/drawing/2014/main" id="{412B28AA-1B98-4616-8378-AF7F3E752046}"/>
              </a:ext>
            </a:extLst>
          </p:cNvPr>
          <p:cNvSpPr/>
          <p:nvPr/>
        </p:nvSpPr>
        <p:spPr>
          <a:xfrm flipH="1">
            <a:off x="-3" y="2587625"/>
            <a:ext cx="7319112" cy="130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Rettangolo 53">
            <a:extLst>
              <a:ext uri="{FF2B5EF4-FFF2-40B4-BE49-F238E27FC236}">
                <a16:creationId xmlns="" xmlns:a16="http://schemas.microsoft.com/office/drawing/2014/main" id="{37CD182E-A342-4DFD-A333-2E6A2CA2F2A9}"/>
              </a:ext>
            </a:extLst>
          </p:cNvPr>
          <p:cNvSpPr/>
          <p:nvPr/>
        </p:nvSpPr>
        <p:spPr>
          <a:xfrm>
            <a:off x="0" y="2621735"/>
            <a:ext cx="7248104" cy="125264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5" name="Immagine 54">
            <a:extLst>
              <a:ext uri="{FF2B5EF4-FFF2-40B4-BE49-F238E27FC236}">
                <a16:creationId xmlns="" xmlns:a16="http://schemas.microsoft.com/office/drawing/2014/main" id="{E6A61F45-E276-40FC-A87E-0743E00B79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7665" y="2896551"/>
            <a:ext cx="1930689" cy="724104"/>
          </a:xfrm>
          <a:prstGeom prst="rect">
            <a:avLst/>
          </a:prstGeom>
        </p:spPr>
      </p:pic>
      <p:pic>
        <p:nvPicPr>
          <p:cNvPr id="62" name="Immagine 6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921209"/>
            <a:ext cx="3672966" cy="4701397"/>
          </a:xfrm>
          <a:prstGeom prst="rect">
            <a:avLst/>
          </a:prstGeom>
        </p:spPr>
      </p:pic>
      <p:pic>
        <p:nvPicPr>
          <p:cNvPr id="63" name="Picture 4" descr="C:\Users\m.bonu\Desktop\selezione bonu\-1210.jpg">
            <a:extLst>
              <a:ext uri="{FF2B5EF4-FFF2-40B4-BE49-F238E27FC236}">
                <a16:creationId xmlns="" xmlns:a16="http://schemas.microsoft.com/office/drawing/2014/main" id="{1ABA57F9-C0E3-4D34-8150-856A6B144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6416" y="1640423"/>
            <a:ext cx="1208023" cy="8329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4" name="Picture 2" descr="http://www.marina.difesa.it/sites/amc1/sitecollectionimages/dd6bf0dd-2a0c-41d1-840f-71b5c27e231a/151db8f8-9c2d-4078-b282-3793162013ff002Medium.jpg">
            <a:extLst>
              <a:ext uri="{FF2B5EF4-FFF2-40B4-BE49-F238E27FC236}">
                <a16:creationId xmlns="" xmlns:a16="http://schemas.microsoft.com/office/drawing/2014/main" id="{C165CD8D-DD20-41FA-AF01-D17C78F6A9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49322" y="1640424"/>
            <a:ext cx="999223" cy="832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5" name="Picture 2" descr="C:\Users\f.fagnani\Desktop\Foto selezionate\COR_8692.jpg">
            <a:extLst>
              <a:ext uri="{FF2B5EF4-FFF2-40B4-BE49-F238E27FC236}">
                <a16:creationId xmlns="" xmlns:a16="http://schemas.microsoft.com/office/drawing/2014/main" id="{0DF40D9B-9552-4CFD-813D-43A04C744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43273" y="1640424"/>
            <a:ext cx="1121670" cy="832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6" name="Picture 2" descr="be7cce8f-95ed-4eed-b83f-ef901dd207cd@marina">
            <a:extLst>
              <a:ext uri="{FF2B5EF4-FFF2-40B4-BE49-F238E27FC236}">
                <a16:creationId xmlns="" xmlns:a16="http://schemas.microsoft.com/office/drawing/2014/main" id="{B83EFCD5-CDD4-4B2C-B31E-814BDB9BFA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46569" y="1640424"/>
            <a:ext cx="1121670" cy="832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Immagine 66">
            <a:extLst>
              <a:ext uri="{FF2B5EF4-FFF2-40B4-BE49-F238E27FC236}">
                <a16:creationId xmlns="" xmlns:a16="http://schemas.microsoft.com/office/drawing/2014/main" id="{40438A32-5928-4BD5-AF3D-AE69134BB26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6065" y="1640423"/>
            <a:ext cx="1201631" cy="8329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8" name="Immagine 6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30171" y="1640423"/>
            <a:ext cx="1331476" cy="8329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1" name="CasellaDiTesto 70"/>
          <p:cNvSpPr txBox="1"/>
          <p:nvPr/>
        </p:nvSpPr>
        <p:spPr>
          <a:xfrm>
            <a:off x="573297" y="5679823"/>
            <a:ext cx="31758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Capt</a:t>
            </a:r>
            <a:r>
              <a:rPr lang="it-IT" sz="16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Andrea Quondamatteo</a:t>
            </a:r>
          </a:p>
          <a:p>
            <a:r>
              <a:rPr lang="it-IT" sz="16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CAPDEV Head of Office</a:t>
            </a:r>
          </a:p>
          <a:p>
            <a:r>
              <a:rPr lang="it-IT" sz="16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Plans</a:t>
            </a:r>
            <a:r>
              <a:rPr lang="it-IT" sz="16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Operations and Maritime </a:t>
            </a:r>
            <a:r>
              <a:rPr lang="it-IT" sz="16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Strategy</a:t>
            </a:r>
            <a:r>
              <a:rPr lang="it-IT" sz="16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Dept</a:t>
            </a:r>
            <a:r>
              <a:rPr lang="it-IT" sz="16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. </a:t>
            </a:r>
          </a:p>
          <a:p>
            <a:r>
              <a:rPr lang="it-IT" sz="16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Italian</a:t>
            </a:r>
            <a:r>
              <a:rPr lang="it-IT" sz="16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Navy General Staff</a:t>
            </a:r>
          </a:p>
        </p:txBody>
      </p:sp>
      <p:grpSp>
        <p:nvGrpSpPr>
          <p:cNvPr id="24" name="Gruppo 23">
            <a:extLst>
              <a:ext uri="{FF2B5EF4-FFF2-40B4-BE49-F238E27FC236}">
                <a16:creationId xmlns="" xmlns:a16="http://schemas.microsoft.com/office/drawing/2014/main" id="{31FE1E20-CDB9-4089-B227-853A46B629F3}"/>
              </a:ext>
            </a:extLst>
          </p:cNvPr>
          <p:cNvGrpSpPr/>
          <p:nvPr/>
        </p:nvGrpSpPr>
        <p:grpSpPr>
          <a:xfrm>
            <a:off x="7271375" y="2576725"/>
            <a:ext cx="244413" cy="1885548"/>
            <a:chOff x="5760175" y="2576724"/>
            <a:chExt cx="121525" cy="1542839"/>
          </a:xfrm>
        </p:grpSpPr>
        <p:sp>
          <p:nvSpPr>
            <p:cNvPr id="25" name="Rettangolo 24">
              <a:extLst>
                <a:ext uri="{FF2B5EF4-FFF2-40B4-BE49-F238E27FC236}">
                  <a16:creationId xmlns="" xmlns:a16="http://schemas.microsoft.com/office/drawing/2014/main" id="{1FEC4DB9-BA47-4BDA-B9E7-0CFC0333C9A0}"/>
                </a:ext>
              </a:extLst>
            </p:cNvPr>
            <p:cNvSpPr/>
            <p:nvPr/>
          </p:nvSpPr>
          <p:spPr>
            <a:xfrm flipH="1">
              <a:off x="5760175" y="2576724"/>
              <a:ext cx="47471" cy="1542839"/>
            </a:xfrm>
            <a:prstGeom prst="rect">
              <a:avLst/>
            </a:prstGeom>
            <a:solidFill>
              <a:srgbClr val="33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Rettangolo 25">
              <a:extLst>
                <a:ext uri="{FF2B5EF4-FFF2-40B4-BE49-F238E27FC236}">
                  <a16:creationId xmlns="" xmlns:a16="http://schemas.microsoft.com/office/drawing/2014/main" id="{5ECB1097-028B-4606-8963-DEAB4FE77A6B}"/>
                </a:ext>
              </a:extLst>
            </p:cNvPr>
            <p:cNvSpPr/>
            <p:nvPr/>
          </p:nvSpPr>
          <p:spPr>
            <a:xfrm flipH="1">
              <a:off x="5834229" y="2576724"/>
              <a:ext cx="47471" cy="15428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Rettangolo 27">
              <a:extLst>
                <a:ext uri="{FF2B5EF4-FFF2-40B4-BE49-F238E27FC236}">
                  <a16:creationId xmlns="" xmlns:a16="http://schemas.microsoft.com/office/drawing/2014/main" id="{972C214D-E748-4DB6-92B8-41D8839B34C3}"/>
                </a:ext>
              </a:extLst>
            </p:cNvPr>
            <p:cNvSpPr/>
            <p:nvPr/>
          </p:nvSpPr>
          <p:spPr>
            <a:xfrm flipH="1">
              <a:off x="5799462" y="2576724"/>
              <a:ext cx="47471" cy="1542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0" name="Gruppo 29"/>
          <p:cNvGrpSpPr/>
          <p:nvPr/>
        </p:nvGrpSpPr>
        <p:grpSpPr>
          <a:xfrm>
            <a:off x="8703560" y="5331640"/>
            <a:ext cx="2543557" cy="1056168"/>
            <a:chOff x="7553914" y="5695808"/>
            <a:chExt cx="2582863" cy="937949"/>
          </a:xfrm>
        </p:grpSpPr>
        <p:pic>
          <p:nvPicPr>
            <p:cNvPr id="31" name="Picture 2" descr="Romania 3d flag 1229031 Vector Art at Vecteezy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0573" y="6044334"/>
              <a:ext cx="353203" cy="215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ttangolo 31"/>
            <p:cNvSpPr/>
            <p:nvPr/>
          </p:nvSpPr>
          <p:spPr>
            <a:xfrm>
              <a:off x="9599023" y="5695808"/>
              <a:ext cx="537754" cy="697054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3" name="Immagine 32">
              <a:extLst>
                <a:ext uri="{FF2B5EF4-FFF2-40B4-BE49-F238E27FC236}">
                  <a16:creationId xmlns="" xmlns:a16="http://schemas.microsoft.com/office/drawing/2014/main" id="{D897F0F4-DE15-41CD-A490-AC0663014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553915" y="5695808"/>
              <a:ext cx="2083988" cy="697054"/>
            </a:xfrm>
            <a:prstGeom prst="rect">
              <a:avLst/>
            </a:prstGeom>
            <a:ln w="19050">
              <a:noFill/>
            </a:ln>
          </p:spPr>
        </p:pic>
        <p:pic>
          <p:nvPicPr>
            <p:cNvPr id="34" name="Picture 2" descr="Romania 3d flag 1229031 Vector Art at Vecteezy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1432" y="6028509"/>
              <a:ext cx="459377" cy="20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ttangolo 34"/>
            <p:cNvSpPr/>
            <p:nvPr/>
          </p:nvSpPr>
          <p:spPr>
            <a:xfrm>
              <a:off x="7553914" y="6350729"/>
              <a:ext cx="2582862" cy="2830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6" name="Immagine 3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870268" y="6313796"/>
              <a:ext cx="439385" cy="1926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4" descr="Irish flag | NFTE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7604" y="6314838"/>
              <a:ext cx="439230" cy="191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Visualizza immagine di origine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9" b="16756"/>
          <a:stretch/>
        </p:blipFill>
        <p:spPr bwMode="auto">
          <a:xfrm>
            <a:off x="7549065" y="2587751"/>
            <a:ext cx="4604061" cy="187452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7999478" y="4490090"/>
            <a:ext cx="39517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EPC PESCO Project </a:t>
            </a:r>
            <a:endParaRPr lang="it-IT" sz="4400" dirty="0"/>
          </a:p>
        </p:txBody>
      </p:sp>
    </p:spTree>
    <p:extLst>
      <p:ext uri="{BB962C8B-B14F-4D97-AF65-F5344CB8AC3E}">
        <p14:creationId xmlns:p14="http://schemas.microsoft.com/office/powerpoint/2010/main" val="367707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rd Stream pipelines damaged in suspected sabotage | DefenceToday.co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0" t="23415" r="22074" b="28041"/>
          <a:stretch/>
        </p:blipFill>
        <p:spPr bwMode="auto">
          <a:xfrm>
            <a:off x="9431187" y="5130551"/>
            <a:ext cx="2736275" cy="17040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54"/>
          <a:stretch/>
        </p:blipFill>
        <p:spPr>
          <a:xfrm flipH="1">
            <a:off x="9811956" y="3955051"/>
            <a:ext cx="1565086" cy="729391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67523CDB-A8EA-4CD3-837A-D40E7DAE3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163521" y="3955051"/>
            <a:ext cx="2281071" cy="729391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xtLst/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588" y="3859262"/>
            <a:ext cx="789561" cy="82518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5" name="CasellaDiTesto 4"/>
          <p:cNvSpPr txBox="1"/>
          <p:nvPr/>
        </p:nvSpPr>
        <p:spPr>
          <a:xfrm>
            <a:off x="4224112" y="2905155"/>
            <a:ext cx="22204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FFF00"/>
                </a:solidFill>
                <a:latin typeface="Agency FB" panose="020B0503020202020204" pitchFamily="34" charset="0"/>
              </a:rPr>
              <a:t>ANTISUBMARINE </a:t>
            </a:r>
            <a:endParaRPr lang="it-IT" sz="2800" b="1" dirty="0" smtClean="0">
              <a:solidFill>
                <a:srgbClr val="FFFF00"/>
              </a:solidFill>
              <a:latin typeface="Agency FB" panose="020B0503020202020204" pitchFamily="34" charset="0"/>
            </a:endParaRPr>
          </a:p>
          <a:p>
            <a:pPr algn="ctr"/>
            <a:r>
              <a:rPr lang="it-IT" sz="2800" b="1" dirty="0" smtClean="0">
                <a:solidFill>
                  <a:srgbClr val="FFFF00"/>
                </a:solidFill>
                <a:latin typeface="Agency FB" panose="020B0503020202020204" pitchFamily="34" charset="0"/>
              </a:rPr>
              <a:t>WARFARE</a:t>
            </a:r>
            <a:endParaRPr lang="it-IT" sz="28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9924630" y="2905154"/>
            <a:ext cx="13404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FF00"/>
                </a:solidFill>
                <a:latin typeface="Agency FB" panose="020B0503020202020204" pitchFamily="34" charset="0"/>
              </a:rPr>
              <a:t>SEABED </a:t>
            </a:r>
          </a:p>
          <a:p>
            <a:pPr algn="ctr"/>
            <a:r>
              <a:rPr lang="it-IT" sz="2800" b="1" dirty="0" smtClean="0">
                <a:solidFill>
                  <a:srgbClr val="FFFF00"/>
                </a:solidFill>
                <a:latin typeface="Agency FB" panose="020B0503020202020204" pitchFamily="34" charset="0"/>
              </a:rPr>
              <a:t>WARFARE</a:t>
            </a:r>
            <a:endParaRPr lang="it-IT" sz="28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7413153" y="2856361"/>
            <a:ext cx="13404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FF00"/>
                </a:solidFill>
                <a:latin typeface="Agency FB" panose="020B0503020202020204" pitchFamily="34" charset="0"/>
              </a:rPr>
              <a:t>MINE</a:t>
            </a:r>
          </a:p>
          <a:p>
            <a:pPr algn="ctr"/>
            <a:r>
              <a:rPr lang="it-IT" sz="2800" b="1" dirty="0" smtClean="0">
                <a:solidFill>
                  <a:srgbClr val="FFFF00"/>
                </a:solidFill>
                <a:latin typeface="Agency FB" panose="020B0503020202020204" pitchFamily="34" charset="0"/>
              </a:rPr>
              <a:t>WARFARE</a:t>
            </a:r>
            <a:endParaRPr lang="it-IT" sz="2800" dirty="0"/>
          </a:p>
        </p:txBody>
      </p:sp>
      <p:sp>
        <p:nvSpPr>
          <p:cNvPr id="7" name="Rettangolo 6"/>
          <p:cNvSpPr/>
          <p:nvPr/>
        </p:nvSpPr>
        <p:spPr>
          <a:xfrm>
            <a:off x="3943350" y="2747044"/>
            <a:ext cx="8224112" cy="22908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8" name="Picture 4" descr="Guerra in Ucraina, allerta per le mine navali alla deriva nel Mar Ner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428" y="1180676"/>
            <a:ext cx="2657654" cy="143273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LDUUV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905" y="1180675"/>
            <a:ext cx="2735677" cy="144098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isultato immagine per siluro poseidon testata atomic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49" y="1180676"/>
            <a:ext cx="2700408" cy="143555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10" descr="Risultato immagine per minaccia subacqu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36" name="Picture 12" descr="Evoluzione della minaccia subacquea: quando i grandi possono temere i ...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2"/>
          <a:stretch/>
        </p:blipFill>
        <p:spPr bwMode="auto">
          <a:xfrm>
            <a:off x="3932145" y="5133645"/>
            <a:ext cx="2512614" cy="170453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63" y="5130551"/>
            <a:ext cx="2836220" cy="170402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sellaDiTesto 18"/>
          <p:cNvSpPr txBox="1"/>
          <p:nvPr/>
        </p:nvSpPr>
        <p:spPr>
          <a:xfrm>
            <a:off x="0" y="212703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A new </a:t>
            </a:r>
            <a:r>
              <a:rPr lang="it-IT" sz="3000" b="1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paradign</a:t>
            </a:r>
            <a:r>
              <a:rPr lang="it-IT" sz="30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for the UWW and the </a:t>
            </a:r>
            <a:r>
              <a:rPr lang="it-IT" sz="3000" b="1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Underwater</a:t>
            </a:r>
            <a:r>
              <a:rPr lang="it-IT" sz="30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it-IT" sz="3000" b="1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Dimension</a:t>
            </a:r>
            <a:endParaRPr lang="it-IT" sz="3000" b="1" dirty="0" smtClean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="" xmlns:a16="http://schemas.microsoft.com/office/drawing/2014/main" id="{A9C8942D-30D3-471C-A13F-9912E026B09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17" y="170886"/>
            <a:ext cx="903763" cy="1156817"/>
          </a:xfrm>
          <a:prstGeom prst="rect">
            <a:avLst/>
          </a:prstGeom>
        </p:spPr>
      </p:pic>
      <p:pic>
        <p:nvPicPr>
          <p:cNvPr id="21" name="Picture 2" descr="Mirino | Icona Gratis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5" t="1762" r="21870" b="2309"/>
          <a:stretch/>
        </p:blipFill>
        <p:spPr bwMode="auto">
          <a:xfrm>
            <a:off x="1142999" y="3095625"/>
            <a:ext cx="1543051" cy="153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sellaDiTesto 21"/>
          <p:cNvSpPr txBox="1"/>
          <p:nvPr/>
        </p:nvSpPr>
        <p:spPr>
          <a:xfrm rot="5400000">
            <a:off x="232857" y="2041063"/>
            <a:ext cx="3310462" cy="3652612"/>
          </a:xfrm>
          <a:prstGeom prst="rect">
            <a:avLst/>
          </a:prstGeom>
          <a:noFill/>
        </p:spPr>
        <p:txBody>
          <a:bodyPr wrap="none" rtlCol="0">
            <a:prstTxWarp prst="textCirclePour">
              <a:avLst/>
            </a:prstTxWarp>
            <a:spAutoFit/>
          </a:bodyPr>
          <a:lstStyle/>
          <a:p>
            <a:r>
              <a:rPr lang="it-IT" sz="32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UW </a:t>
            </a:r>
            <a:r>
              <a:rPr lang="it-IT" sz="3200" b="1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threat</a:t>
            </a:r>
            <a:r>
              <a:rPr lang="it-IT" sz="32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it-IT" sz="3200" b="1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immanent</a:t>
            </a:r>
            <a:endParaRPr lang="it-IT" sz="32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23" name="Ovale 22"/>
          <p:cNvSpPr/>
          <p:nvPr/>
        </p:nvSpPr>
        <p:spPr>
          <a:xfrm>
            <a:off x="1085850" y="3096040"/>
            <a:ext cx="1575404" cy="1545996"/>
          </a:xfrm>
          <a:prstGeom prst="ellipse">
            <a:avLst/>
          </a:prstGeom>
          <a:solidFill>
            <a:srgbClr val="FF0000">
              <a:alpha val="3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270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="" xmlns:a16="http://schemas.microsoft.com/office/drawing/2014/main" id="{FC79D171-99AE-4C4D-B953-A7B319617485}"/>
              </a:ext>
            </a:extLst>
          </p:cNvPr>
          <p:cNvSpPr txBox="1"/>
          <p:nvPr/>
        </p:nvSpPr>
        <p:spPr>
          <a:xfrm>
            <a:off x="1" y="232515"/>
            <a:ext cx="122732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CAPABILITY GROWTH POTENTIAL</a:t>
            </a:r>
            <a:endParaRPr lang="it-IT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6F830ABC-E2F0-4217-815A-C1D2E1CA5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323" y="1270204"/>
            <a:ext cx="9629353" cy="541651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xmlns="" id="{3A2B275F-9FB6-47A8-B8F3-3F8D0FE3B35A}"/>
              </a:ext>
            </a:extLst>
          </p:cNvPr>
          <p:cNvSpPr txBox="1">
            <a:spLocks/>
          </p:cNvSpPr>
          <p:nvPr/>
        </p:nvSpPr>
        <p:spPr>
          <a:xfrm>
            <a:off x="0" y="3292381"/>
            <a:ext cx="12192000" cy="1325563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pPr algn="ctr"/>
            <a:r>
              <a:rPr lang="en-GB" dirty="0" smtClean="0">
                <a:solidFill>
                  <a:schemeClr val="bg1"/>
                </a:solidFill>
                <a:latin typeface="Agency FB" panose="020B0503020202020204" pitchFamily="34" charset="0"/>
              </a:rPr>
              <a:t>Industry vision: a system of systems</a:t>
            </a:r>
            <a:r>
              <a:rPr lang="en-GB" sz="44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/>
            </a:r>
            <a:br>
              <a:rPr lang="en-GB" sz="4400" dirty="0" smtClean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sz="2400" dirty="0" smtClean="0">
                <a:solidFill>
                  <a:srgbClr val="FFFF00"/>
                </a:solidFill>
                <a:latin typeface="Agency FB" panose="020B0503020202020204" pitchFamily="34" charset="0"/>
              </a:rPr>
              <a:t>Moving into the era of autonomous drones: AI driven solutions, modular and interoperable</a:t>
            </a:r>
            <a:endParaRPr lang="en-GB" sz="2800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pic>
        <p:nvPicPr>
          <p:cNvPr id="8" name="Picture 135">
            <a:extLst>
              <a:ext uri="{FF2B5EF4-FFF2-40B4-BE49-F238E27FC236}">
                <a16:creationId xmlns:a16="http://schemas.microsoft.com/office/drawing/2014/main" xmlns="" id="{C98EAE22-F16D-4A4C-A872-2C95D24099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62" r="61395"/>
          <a:stretch/>
        </p:blipFill>
        <p:spPr>
          <a:xfrm>
            <a:off x="1281323" y="1284620"/>
            <a:ext cx="1185280" cy="48391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="" xmlns:a16="http://schemas.microsoft.com/office/drawing/2014/main" id="{A9C8942D-30D3-471C-A13F-9912E026B09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17" y="170886"/>
            <a:ext cx="903763" cy="1156817"/>
          </a:xfrm>
          <a:prstGeom prst="rect">
            <a:avLst/>
          </a:prstGeom>
        </p:spPr>
      </p:pic>
      <p:sp>
        <p:nvSpPr>
          <p:cNvPr id="12" name="Segnaposto testo 4">
            <a:extLst>
              <a:ext uri="{FF2B5EF4-FFF2-40B4-BE49-F238E27FC236}">
                <a16:creationId xmlns="" xmlns:a16="http://schemas.microsoft.com/office/drawing/2014/main" id="{E5D89A37-457A-47EA-8F04-7B2022554C8E}"/>
              </a:ext>
            </a:extLst>
          </p:cNvPr>
          <p:cNvSpPr txBox="1">
            <a:spLocks/>
          </p:cNvSpPr>
          <p:nvPr/>
        </p:nvSpPr>
        <p:spPr>
          <a:xfrm>
            <a:off x="7772343" y="6459137"/>
            <a:ext cx="2925788" cy="1864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08100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8100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8100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8100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8100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700" dirty="0">
                <a:solidFill>
                  <a:schemeClr val="bg1"/>
                </a:solidFill>
              </a:rPr>
              <a:t>© 2023 </a:t>
            </a:r>
            <a:r>
              <a:rPr lang="en-GB" sz="700" dirty="0" err="1" smtClean="0">
                <a:solidFill>
                  <a:schemeClr val="bg1"/>
                </a:solidFill>
              </a:rPr>
              <a:t>Saipem</a:t>
            </a:r>
            <a:r>
              <a:rPr lang="en-GB" sz="700" dirty="0" smtClean="0">
                <a:solidFill>
                  <a:schemeClr val="bg1"/>
                </a:solidFill>
              </a:rPr>
              <a:t> property. </a:t>
            </a:r>
            <a:r>
              <a:rPr lang="en-GB" sz="700" dirty="0">
                <a:solidFill>
                  <a:schemeClr val="bg1"/>
                </a:solidFill>
              </a:rPr>
              <a:t>All rights reserved</a:t>
            </a:r>
            <a:r>
              <a:rPr lang="en-GB" sz="700" dirty="0" smtClean="0">
                <a:solidFill>
                  <a:schemeClr val="bg1"/>
                </a:solidFill>
              </a:rPr>
              <a:t>.</a:t>
            </a:r>
            <a:endParaRPr lang="en-GB" sz="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2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ED20667B-2CEF-48C7-9F7B-5FB256853610}" type="slidenum">
              <a:rPr lang="it-IT" smtClean="0"/>
              <a:pPr algn="ctr"/>
              <a:t>12</a:t>
            </a:fld>
            <a:endParaRPr lang="it-IT" dirty="0"/>
          </a:p>
        </p:txBody>
      </p:sp>
      <p:pic>
        <p:nvPicPr>
          <p:cNvPr id="6" name="Picture 5">
            <a:extLst>
              <a:ext uri="{FF2B5EF4-FFF2-40B4-BE49-F238E27FC236}">
                <a16:creationId xmlns:lc="http://schemas.openxmlformats.org/drawingml/2006/lockedCanvas" xmlns:a16="http://schemas.microsoft.com/office/drawing/2014/main" xmlns="" id="{8DB14074-317D-4A33-A6C0-4EB12F51F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404" y="1212645"/>
            <a:ext cx="9690265" cy="5450774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" name="Picture 135">
            <a:extLst>
              <a:ext uri="{FF2B5EF4-FFF2-40B4-BE49-F238E27FC236}">
                <a16:creationId xmlns:a16="http://schemas.microsoft.com/office/drawing/2014/main" xmlns="" id="{C98EAE22-F16D-4A4C-A872-2C95D24099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62" r="61395"/>
          <a:stretch/>
        </p:blipFill>
        <p:spPr>
          <a:xfrm>
            <a:off x="1945078" y="6103584"/>
            <a:ext cx="1185280" cy="483916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xmlns="" id="{89FB788B-F1C2-4271-9531-A1487244F30E}"/>
              </a:ext>
            </a:extLst>
          </p:cNvPr>
          <p:cNvSpPr txBox="1">
            <a:spLocks/>
          </p:cNvSpPr>
          <p:nvPr/>
        </p:nvSpPr>
        <p:spPr>
          <a:xfrm>
            <a:off x="0" y="3802904"/>
            <a:ext cx="12192000" cy="1325563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gency FB" panose="020B0503020202020204" pitchFamily="34" charset="0"/>
              </a:rPr>
              <a:t>From offshore energy to </a:t>
            </a:r>
            <a:r>
              <a:rPr lang="en-US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defence</a:t>
            </a:r>
            <a:r>
              <a:rPr lang="en-US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applications</a:t>
            </a:r>
            <a:r>
              <a:rPr lang="en-GB" dirty="0" smtClean="0">
                <a:solidFill>
                  <a:schemeClr val="bg1"/>
                </a:solidFill>
                <a:latin typeface="Agency FB" panose="020B0503020202020204" pitchFamily="34" charset="0"/>
              </a:rPr>
              <a:t/>
            </a:r>
            <a:br>
              <a:rPr lang="en-GB" dirty="0" smtClean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dirty="0" smtClean="0">
                <a:solidFill>
                  <a:srgbClr val="FFFF00"/>
                </a:solidFill>
                <a:latin typeface="Agency FB" panose="020B0503020202020204" pitchFamily="34" charset="0"/>
              </a:rPr>
              <a:t>Expanding the control capability into the deep sea</a:t>
            </a:r>
            <a:endParaRPr lang="en-GB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="" xmlns:a16="http://schemas.microsoft.com/office/drawing/2014/main" id="{FC79D171-99AE-4C4D-B953-A7B319617485}"/>
              </a:ext>
            </a:extLst>
          </p:cNvPr>
          <p:cNvSpPr txBox="1"/>
          <p:nvPr/>
        </p:nvSpPr>
        <p:spPr>
          <a:xfrm>
            <a:off x="1" y="232515"/>
            <a:ext cx="12191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CAPABILITY GROWTH POTENTIAL</a:t>
            </a:r>
            <a:endParaRPr lang="it-IT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1" name="Picture 15" descr="A picture containing sky, water, outdoor, ship&#10;&#10;Description automatically generated">
            <a:extLst>
              <a:ext uri="{FF2B5EF4-FFF2-40B4-BE49-F238E27FC236}">
                <a16:creationId xmlns="" xmlns:a16="http://schemas.microsoft.com/office/drawing/2014/main" id="{D8B181BF-66A1-4FAF-A2BB-2A7761C891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907"/>
          <a:stretch/>
        </p:blipFill>
        <p:spPr>
          <a:xfrm>
            <a:off x="148325" y="1363865"/>
            <a:ext cx="4149990" cy="233628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2" name="Immagine 11">
            <a:extLst>
              <a:ext uri="{FF2B5EF4-FFF2-40B4-BE49-F238E27FC236}">
                <a16:creationId xmlns="" xmlns:a16="http://schemas.microsoft.com/office/drawing/2014/main" id="{A9C8942D-30D3-471C-A13F-9912E026B09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17" y="170886"/>
            <a:ext cx="903763" cy="1156817"/>
          </a:xfrm>
          <a:prstGeom prst="rect">
            <a:avLst/>
          </a:prstGeom>
        </p:spPr>
      </p:pic>
      <p:sp>
        <p:nvSpPr>
          <p:cNvPr id="14" name="Segnaposto testo 4">
            <a:extLst>
              <a:ext uri="{FF2B5EF4-FFF2-40B4-BE49-F238E27FC236}">
                <a16:creationId xmlns="" xmlns:a16="http://schemas.microsoft.com/office/drawing/2014/main" id="{E5D89A37-457A-47EA-8F04-7B2022554C8E}"/>
              </a:ext>
            </a:extLst>
          </p:cNvPr>
          <p:cNvSpPr txBox="1">
            <a:spLocks/>
          </p:cNvSpPr>
          <p:nvPr/>
        </p:nvSpPr>
        <p:spPr>
          <a:xfrm>
            <a:off x="7772343" y="6459137"/>
            <a:ext cx="2925788" cy="1864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08100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8100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8100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8100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8100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700" dirty="0">
                <a:solidFill>
                  <a:schemeClr val="bg1"/>
                </a:solidFill>
              </a:rPr>
              <a:t>© 2023 </a:t>
            </a:r>
            <a:r>
              <a:rPr lang="en-GB" sz="700" dirty="0" err="1" smtClean="0">
                <a:solidFill>
                  <a:schemeClr val="bg1"/>
                </a:solidFill>
              </a:rPr>
              <a:t>Saipem</a:t>
            </a:r>
            <a:r>
              <a:rPr lang="en-GB" sz="700" dirty="0" smtClean="0">
                <a:solidFill>
                  <a:schemeClr val="bg1"/>
                </a:solidFill>
              </a:rPr>
              <a:t> property. </a:t>
            </a:r>
            <a:r>
              <a:rPr lang="en-GB" sz="700" dirty="0">
                <a:solidFill>
                  <a:schemeClr val="bg1"/>
                </a:solidFill>
              </a:rPr>
              <a:t>All rights reserved</a:t>
            </a:r>
            <a:r>
              <a:rPr lang="en-GB" sz="700" dirty="0" smtClean="0">
                <a:solidFill>
                  <a:schemeClr val="bg1"/>
                </a:solidFill>
              </a:rPr>
              <a:t>.</a:t>
            </a:r>
            <a:endParaRPr lang="en-GB" sz="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02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="" xmlns:a16="http://schemas.microsoft.com/office/drawing/2014/main" id="{FC79D171-99AE-4C4D-B953-A7B319617485}"/>
              </a:ext>
            </a:extLst>
          </p:cNvPr>
          <p:cNvSpPr txBox="1"/>
          <p:nvPr/>
        </p:nvSpPr>
        <p:spPr>
          <a:xfrm>
            <a:off x="1767756" y="207526"/>
            <a:ext cx="11480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STANAG 4817 – </a:t>
            </a:r>
            <a:r>
              <a:rPr lang="it-IT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Multidomain</a:t>
            </a:r>
            <a:r>
              <a:rPr lang="it-IT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C2 </a:t>
            </a:r>
            <a:r>
              <a:rPr lang="it-IT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interoperability</a:t>
            </a:r>
            <a:r>
              <a:rPr lang="it-IT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for </a:t>
            </a:r>
            <a:r>
              <a:rPr lang="it-IT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UxV</a:t>
            </a:r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="" xmlns:a16="http://schemas.microsoft.com/office/drawing/2014/main" id="{A9C8942D-30D3-471C-A13F-9912E026B09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17" y="170886"/>
            <a:ext cx="903763" cy="1156817"/>
          </a:xfrm>
          <a:prstGeom prst="rect">
            <a:avLst/>
          </a:prstGeom>
        </p:spPr>
      </p:pic>
      <p:sp>
        <p:nvSpPr>
          <p:cNvPr id="16" name="Segnaposto numero diapositiva 1"/>
          <p:cNvSpPr txBox="1">
            <a:spLocks/>
          </p:cNvSpPr>
          <p:nvPr/>
        </p:nvSpPr>
        <p:spPr>
          <a:xfrm>
            <a:off x="11449877" y="6298294"/>
            <a:ext cx="526937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20667B-2CEF-48C7-9F7B-5FB256853610}" type="slidenum">
              <a:rPr lang="it-IT" smtClean="0"/>
              <a:pPr algn="ctr"/>
              <a:t>13</a:t>
            </a:fld>
            <a:endParaRPr lang="it-IT" dirty="0"/>
          </a:p>
        </p:txBody>
      </p:sp>
      <p:sp>
        <p:nvSpPr>
          <p:cNvPr id="17" name="Rettangolo 16"/>
          <p:cNvSpPr/>
          <p:nvPr/>
        </p:nvSpPr>
        <p:spPr>
          <a:xfrm>
            <a:off x="5439768" y="1648764"/>
            <a:ext cx="6752232" cy="50568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9768" y="4457108"/>
            <a:ext cx="6699902" cy="2237635"/>
          </a:xfrm>
          <a:prstGeom prst="rect">
            <a:avLst/>
          </a:prstGeom>
        </p:spPr>
      </p:pic>
      <p:sp>
        <p:nvSpPr>
          <p:cNvPr id="19" name="Rettangolo 18"/>
          <p:cNvSpPr/>
          <p:nvPr/>
        </p:nvSpPr>
        <p:spPr>
          <a:xfrm>
            <a:off x="5439768" y="1648764"/>
            <a:ext cx="1922933" cy="269760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8994"/>
          <a:stretch/>
        </p:blipFill>
        <p:spPr>
          <a:xfrm>
            <a:off x="5439768" y="1654714"/>
            <a:ext cx="1980207" cy="2821789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6"/>
          <a:srcRect r="50032" b="7773"/>
          <a:stretch/>
        </p:blipFill>
        <p:spPr>
          <a:xfrm>
            <a:off x="7458994" y="1751758"/>
            <a:ext cx="4625413" cy="2401142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="" xmlns:a16="http://schemas.microsoft.com/office/drawing/2014/main" id="{FC79D171-99AE-4C4D-B953-A7B319617485}"/>
              </a:ext>
            </a:extLst>
          </p:cNvPr>
          <p:cNvSpPr txBox="1"/>
          <p:nvPr/>
        </p:nvSpPr>
        <p:spPr>
          <a:xfrm>
            <a:off x="239957" y="1457838"/>
            <a:ext cx="5199811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Requirements</a:t>
            </a:r>
            <a:endParaRPr lang="it-IT" sz="2800" b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sz="2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Open Architecture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sz="2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Domain </a:t>
            </a:r>
            <a:r>
              <a:rPr lang="it-IT" sz="28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agnostic</a:t>
            </a:r>
            <a:endParaRPr lang="it-IT" sz="2800" b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sz="28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Based</a:t>
            </a:r>
            <a:r>
              <a:rPr lang="it-IT" sz="2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on the CATL by NATO CMRE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sz="28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Multilayer</a:t>
            </a:r>
            <a:r>
              <a:rPr lang="it-IT" sz="2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Integration 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sz="2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 single </a:t>
            </a:r>
            <a:r>
              <a:rPr lang="it-IT" sz="28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protocol</a:t>
            </a:r>
            <a:r>
              <a:rPr lang="it-IT" sz="2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sz="28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Interoperable</a:t>
            </a:r>
            <a:r>
              <a:rPr lang="it-IT" sz="2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with </a:t>
            </a:r>
            <a:r>
              <a:rPr lang="it-IT" sz="28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national</a:t>
            </a:r>
            <a:r>
              <a:rPr lang="it-IT" sz="2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CMS/C2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sz="2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Able to </a:t>
            </a:r>
            <a:r>
              <a:rPr lang="it-IT" sz="28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manage</a:t>
            </a:r>
            <a:r>
              <a:rPr lang="it-IT" sz="2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it-IT" sz="28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classified</a:t>
            </a:r>
            <a:r>
              <a:rPr lang="it-IT" sz="2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data</a:t>
            </a:r>
            <a:endParaRPr lang="it-IT" sz="2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it-IT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it-IT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it-IT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it-IT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10525125" y="5010150"/>
            <a:ext cx="1451689" cy="93345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000" dirty="0" smtClean="0">
                <a:latin typeface="Agency FB" panose="020B0503020202020204" pitchFamily="34" charset="0"/>
              </a:rPr>
              <a:t>CMS</a:t>
            </a:r>
            <a:endParaRPr lang="it-IT" sz="60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6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l="13295" t="24343" r="73977" b="12626"/>
          <a:stretch/>
        </p:blipFill>
        <p:spPr>
          <a:xfrm>
            <a:off x="2804369" y="912271"/>
            <a:ext cx="4267200" cy="59436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/>
          <a:srcRect l="13523" t="25151" r="74090" b="12627"/>
          <a:stretch/>
        </p:blipFill>
        <p:spPr>
          <a:xfrm>
            <a:off x="6911001" y="912271"/>
            <a:ext cx="4207336" cy="5944309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0" y="205935"/>
            <a:ext cx="12192000" cy="594783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>
              <a:spcBef>
                <a:spcPct val="0"/>
              </a:spcBef>
              <a:buNone/>
              <a:defRPr sz="3200" b="1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algn="ctr"/>
            <a:r>
              <a:rPr lang="en-GB" sz="3000" dirty="0" smtClean="0">
                <a:latin typeface="Agency FB" panose="020B0503020202020204" pitchFamily="34" charset="0"/>
              </a:rPr>
              <a:t>OUTCOMES FROM THE 2021 EDF CALL</a:t>
            </a:r>
            <a:endParaRPr lang="en-GB" sz="3000" dirty="0">
              <a:latin typeface="Agency FB" panose="020B0503020202020204" pitchFamily="34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="" xmlns:a16="http://schemas.microsoft.com/office/drawing/2014/main" id="{8174E200-8600-4FD4-84EA-BD3593BFBDBA}"/>
              </a:ext>
            </a:extLst>
          </p:cNvPr>
          <p:cNvSpPr/>
          <p:nvPr/>
        </p:nvSpPr>
        <p:spPr>
          <a:xfrm>
            <a:off x="0" y="1558872"/>
            <a:ext cx="4355543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Deliverables on GOV side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HLR</a:t>
            </a:r>
            <a:endParaRPr lang="en-US" sz="2400" b="1" dirty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PA</a:t>
            </a:r>
            <a:endParaRPr lang="en-US" sz="2400" b="1" dirty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CST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en-US" sz="800" b="1" dirty="0" smtClean="0">
              <a:solidFill>
                <a:srgbClr val="00B050"/>
              </a:solidFill>
              <a:latin typeface="Agency FB" panose="020B0503020202020204" pitchFamily="34" charset="0"/>
            </a:endParaRPr>
          </a:p>
          <a:p>
            <a:pPr algn="just"/>
            <a:r>
              <a:rPr lang="en-US" sz="2400" b="1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Goals on NAD side</a:t>
            </a:r>
            <a:endParaRPr lang="en-US" sz="2400" b="1" dirty="0">
              <a:solidFill>
                <a:srgbClr val="92D050"/>
              </a:solidFill>
              <a:latin typeface="Agency FB" panose="020B0503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Industry Consortium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MMPC call n.1</a:t>
            </a:r>
            <a:endParaRPr lang="en-US" sz="2400" b="1" dirty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chemeClr val="bg1"/>
                </a:solidFill>
                <a:latin typeface="Agency FB" panose="020B0503020202020204" pitchFamily="34" charset="0"/>
              </a:rPr>
              <a:t>Contracting </a:t>
            </a:r>
            <a:r>
              <a:rPr lang="en-US" sz="24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Auth.</a:t>
            </a:r>
          </a:p>
          <a:p>
            <a:pPr marL="361950" indent="-361950" algn="just"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MOU and </a:t>
            </a:r>
            <a:r>
              <a:rPr lang="en-US" sz="2400" b="1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Impl</a:t>
            </a:r>
            <a:r>
              <a:rPr lang="en-US" sz="24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Agrmnt</a:t>
            </a:r>
            <a:endParaRPr lang="en-US" sz="2400" b="1" dirty="0" smtClean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pPr marL="361950" indent="-361950" algn="just">
              <a:buFont typeface="Wingdings" panose="05000000000000000000" pitchFamily="2" charset="2"/>
              <a:buChar char="ü"/>
            </a:pPr>
            <a:endParaRPr lang="en-US" sz="800" b="1" dirty="0">
              <a:solidFill>
                <a:srgbClr val="00B050"/>
              </a:solidFill>
              <a:latin typeface="Agency FB" panose="020B0503020202020204" pitchFamily="34" charset="0"/>
            </a:endParaRPr>
          </a:p>
          <a:p>
            <a:pPr marL="361950" indent="-361950" algn="just"/>
            <a:r>
              <a:rPr lang="en-US" sz="2400" b="1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EPC project Team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chemeClr val="bg1"/>
                </a:solidFill>
                <a:latin typeface="Agency FB" panose="020B0503020202020204" pitchFamily="34" charset="0"/>
              </a:rPr>
              <a:t>A</a:t>
            </a:r>
            <a:r>
              <a:rPr lang="en-US" sz="24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dditional </a:t>
            </a:r>
            <a:r>
              <a:rPr lang="en-US" sz="2400" b="1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pMS</a:t>
            </a:r>
            <a:r>
              <a:rPr lang="en-US" sz="24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/</a:t>
            </a:r>
            <a:r>
              <a:rPr lang="en-US" sz="2400" b="1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Obs</a:t>
            </a:r>
            <a:endParaRPr lang="en-US" sz="2400" b="1" dirty="0" smtClean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pPr marL="361950" indent="-361950" algn="just" defTabSz="361950"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3 reality checks with</a:t>
            </a:r>
          </a:p>
          <a:p>
            <a:pPr marL="361950" indent="-361950" algn="just" defTabSz="361950"/>
            <a:r>
              <a:rPr lang="en-US" sz="24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	the Industry</a:t>
            </a:r>
            <a:endParaRPr lang="en-US" sz="14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83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B5ABB13-0214-4557-A5F1-97FC1752D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227734"/>
            <a:ext cx="12192000" cy="553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76" tIns="45688" rIns="91376" bIns="4568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000" b="1" dirty="0">
                <a:solidFill>
                  <a:schemeClr val="bg1"/>
                </a:solidFill>
                <a:latin typeface="Agency FB" panose="020B0503020202020204" pitchFamily="34" charset="0"/>
                <a:ea typeface="ＭＳ Ｐゴシック" pitchFamily="34" charset="-128"/>
                <a:cs typeface="Times New Roman" pitchFamily="18" charset="0"/>
              </a:rPr>
              <a:t>WAY AHEAD</a:t>
            </a:r>
            <a:endParaRPr lang="it-IT" sz="3000" b="1" dirty="0">
              <a:solidFill>
                <a:schemeClr val="bg1"/>
              </a:solidFill>
              <a:latin typeface="Agency FB" panose="020B0503020202020204" pitchFamily="34" charset="0"/>
              <a:ea typeface="Bookman Old Style" charset="0"/>
              <a:cs typeface="Arial" panose="020B0604020202020204" pitchFamily="34" charset="0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3"/>
          <a:srcRect r="7732"/>
          <a:stretch/>
        </p:blipFill>
        <p:spPr>
          <a:xfrm>
            <a:off x="4071315" y="2158369"/>
            <a:ext cx="7880202" cy="426723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grpSp>
        <p:nvGrpSpPr>
          <p:cNvPr id="15" name="Gruppo 14"/>
          <p:cNvGrpSpPr/>
          <p:nvPr/>
        </p:nvGrpSpPr>
        <p:grpSpPr>
          <a:xfrm>
            <a:off x="8686801" y="2358393"/>
            <a:ext cx="3066850" cy="1484943"/>
            <a:chOff x="7553914" y="5695808"/>
            <a:chExt cx="2582863" cy="937949"/>
          </a:xfrm>
        </p:grpSpPr>
        <p:pic>
          <p:nvPicPr>
            <p:cNvPr id="18" name="Picture 2" descr="Romania 3d flag 1229031 Vector Art at Vecteezy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0573" y="6044334"/>
              <a:ext cx="353203" cy="215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ttangolo 18"/>
            <p:cNvSpPr/>
            <p:nvPr/>
          </p:nvSpPr>
          <p:spPr>
            <a:xfrm>
              <a:off x="9599023" y="5695808"/>
              <a:ext cx="537754" cy="697054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0" name="Immagine 19">
              <a:extLst>
                <a:ext uri="{FF2B5EF4-FFF2-40B4-BE49-F238E27FC236}">
                  <a16:creationId xmlns="" xmlns:a16="http://schemas.microsoft.com/office/drawing/2014/main" id="{D897F0F4-DE15-41CD-A490-AC0663014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53915" y="5695808"/>
              <a:ext cx="2083988" cy="697054"/>
            </a:xfrm>
            <a:prstGeom prst="rect">
              <a:avLst/>
            </a:prstGeom>
            <a:ln w="19050">
              <a:noFill/>
            </a:ln>
          </p:spPr>
        </p:pic>
        <p:pic>
          <p:nvPicPr>
            <p:cNvPr id="21" name="Picture 2" descr="Romania 3d flag 1229031 Vector Art at Vecteezy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1432" y="6028509"/>
              <a:ext cx="459377" cy="20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ttangolo 21"/>
            <p:cNvSpPr/>
            <p:nvPr/>
          </p:nvSpPr>
          <p:spPr>
            <a:xfrm>
              <a:off x="7553914" y="6350729"/>
              <a:ext cx="2582862" cy="2830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3" name="Immagine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70268" y="6313796"/>
              <a:ext cx="439385" cy="1926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4" descr="Irish flag | NFT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7604" y="6314838"/>
              <a:ext cx="439230" cy="191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CasellaDiTesto 1"/>
          <p:cNvSpPr txBox="1"/>
          <p:nvPr/>
        </p:nvSpPr>
        <p:spPr>
          <a:xfrm>
            <a:off x="0" y="2429427"/>
            <a:ext cx="4062331" cy="3631763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it-IT" sz="2800" b="1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CSR </a:t>
            </a:r>
            <a:r>
              <a:rPr lang="it-IT" sz="2800" b="1" dirty="0">
                <a:solidFill>
                  <a:srgbClr val="92D050"/>
                </a:solidFill>
                <a:latin typeface="Agency FB" panose="020B0503020202020204" pitchFamily="34" charset="0"/>
              </a:rPr>
              <a:t>ready to </a:t>
            </a:r>
            <a:r>
              <a:rPr lang="it-IT" sz="2800" b="1" dirty="0" err="1">
                <a:solidFill>
                  <a:srgbClr val="92D050"/>
                </a:solidFill>
                <a:latin typeface="Agency FB" panose="020B0503020202020204" pitchFamily="34" charset="0"/>
              </a:rPr>
              <a:t>sign</a:t>
            </a:r>
            <a:r>
              <a:rPr lang="it-IT" sz="2800" b="1" dirty="0">
                <a:solidFill>
                  <a:srgbClr val="92D050"/>
                </a:solidFill>
                <a:latin typeface="Agency FB" panose="020B0503020202020204" pitchFamily="34" charset="0"/>
              </a:rPr>
              <a:t> by </a:t>
            </a:r>
            <a:r>
              <a:rPr lang="it-IT" sz="2800" b="1" dirty="0" err="1" smtClean="0">
                <a:solidFill>
                  <a:srgbClr val="92D050"/>
                </a:solidFill>
                <a:latin typeface="Agency FB" panose="020B0503020202020204" pitchFamily="34" charset="0"/>
              </a:rPr>
              <a:t>Sept</a:t>
            </a:r>
            <a:r>
              <a:rPr lang="it-IT" sz="2800" b="1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 </a:t>
            </a:r>
            <a:r>
              <a:rPr lang="it-IT" sz="2800" b="1" dirty="0">
                <a:solidFill>
                  <a:srgbClr val="92D050"/>
                </a:solidFill>
                <a:latin typeface="Agency FB" panose="020B0503020202020204" pitchFamily="34" charset="0"/>
              </a:rPr>
              <a:t>23</a:t>
            </a: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it-IT" sz="2800" b="1" dirty="0">
                <a:solidFill>
                  <a:srgbClr val="92D050"/>
                </a:solidFill>
                <a:latin typeface="Agency FB" panose="020B0503020202020204" pitchFamily="34" charset="0"/>
              </a:rPr>
              <a:t>2023 EDF </a:t>
            </a:r>
            <a:r>
              <a:rPr lang="it-IT" sz="2800" b="1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MMPC </a:t>
            </a:r>
            <a:r>
              <a:rPr lang="it-IT" sz="2800" b="1" dirty="0">
                <a:solidFill>
                  <a:srgbClr val="92D050"/>
                </a:solidFill>
                <a:latin typeface="Agency FB" panose="020B0503020202020204" pitchFamily="34" charset="0"/>
              </a:rPr>
              <a:t>call </a:t>
            </a:r>
            <a:r>
              <a:rPr lang="it-IT" sz="2800" b="1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n.2</a:t>
            </a: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it-IT" sz="2800" b="1" dirty="0" err="1" smtClean="0">
                <a:solidFill>
                  <a:srgbClr val="92D050"/>
                </a:solidFill>
                <a:latin typeface="Agency FB" panose="020B0503020202020204" pitchFamily="34" charset="0"/>
              </a:rPr>
              <a:t>Deliverables</a:t>
            </a:r>
            <a:r>
              <a:rPr lang="it-IT" sz="2800" b="1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 from the MMPC </a:t>
            </a: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it-IT" sz="2800" b="1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2025 </a:t>
            </a:r>
            <a:r>
              <a:rPr lang="it-IT" sz="2800" b="1" dirty="0" err="1" smtClean="0">
                <a:solidFill>
                  <a:srgbClr val="92D050"/>
                </a:solidFill>
                <a:latin typeface="Agency FB" panose="020B0503020202020204" pitchFamily="34" charset="0"/>
              </a:rPr>
              <a:t>Contract</a:t>
            </a:r>
            <a:endParaRPr lang="it-IT" sz="2800" b="1" dirty="0" smtClean="0">
              <a:solidFill>
                <a:srgbClr val="92D050"/>
              </a:solidFill>
              <a:latin typeface="Agency FB" panose="020B050302020202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it-IT" sz="2800" b="1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2030 FOC </a:t>
            </a:r>
            <a:r>
              <a:rPr lang="it-IT" sz="2800" b="1" dirty="0" err="1" smtClean="0">
                <a:solidFill>
                  <a:srgbClr val="92D050"/>
                </a:solidFill>
                <a:latin typeface="Agency FB" panose="020B0503020202020204" pitchFamily="34" charset="0"/>
              </a:rPr>
              <a:t>commissioning</a:t>
            </a:r>
            <a:endParaRPr lang="it-IT" sz="2800" b="1" dirty="0">
              <a:solidFill>
                <a:srgbClr val="92D05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46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/>
          </p:nvPr>
        </p:nvGraphicFramePr>
        <p:xfrm>
          <a:off x="239517" y="1384551"/>
          <a:ext cx="7683607" cy="53311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10122"/>
                <a:gridCol w="5573485"/>
              </a:tblGrid>
              <a:tr h="29198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Agency FB" panose="020B0503020202020204" pitchFamily="34" charset="0"/>
                        </a:rPr>
                        <a:t>REQ.</a:t>
                      </a:r>
                      <a:r>
                        <a:rPr lang="en-US" sz="2000" baseline="0" dirty="0" smtClean="0">
                          <a:effectLst/>
                          <a:latin typeface="Agency FB" panose="020B0503020202020204" pitchFamily="34" charset="0"/>
                        </a:rPr>
                        <a:t> </a:t>
                      </a:r>
                      <a:r>
                        <a:rPr lang="en-US" sz="2000" dirty="0" smtClean="0">
                          <a:effectLst/>
                          <a:latin typeface="Agency FB" panose="020B0503020202020204" pitchFamily="34" charset="0"/>
                        </a:rPr>
                        <a:t>TITLE</a:t>
                      </a:r>
                      <a:endParaRPr lang="it-IT" sz="2000" dirty="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gency FB" panose="020B0503020202020204" pitchFamily="34" charset="0"/>
                        </a:rPr>
                        <a:t>IMPACT</a:t>
                      </a:r>
                      <a:endParaRPr lang="it-IT" sz="2000" dirty="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06564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gency FB" panose="020B0503020202020204" pitchFamily="34" charset="0"/>
                        </a:rPr>
                        <a:t>RANGE</a:t>
                      </a:r>
                      <a:endParaRPr lang="it-IT" sz="2000" dirty="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Agency FB" panose="020B0503020202020204" pitchFamily="34" charset="0"/>
                        </a:rPr>
                        <a:t>pMS</a:t>
                      </a:r>
                      <a:r>
                        <a:rPr lang="en-US" sz="2000" dirty="0">
                          <a:effectLst/>
                          <a:latin typeface="Agency FB" panose="020B0503020202020204" pitchFamily="34" charset="0"/>
                        </a:rPr>
                        <a:t> defined significantly different range requirements which have an impact on the fuel capacity. A meeting point solution is envisaged.</a:t>
                      </a:r>
                      <a:endParaRPr lang="it-IT" sz="2000" dirty="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1679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gency FB" panose="020B0503020202020204" pitchFamily="34" charset="0"/>
                        </a:rPr>
                        <a:t>RESERVE BUOYANCY</a:t>
                      </a:r>
                      <a:endParaRPr lang="it-IT" sz="200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gency FB" panose="020B0503020202020204" pitchFamily="34" charset="0"/>
                        </a:rPr>
                        <a:t>Different buoyancy and stability criteria can require a different definition of the compartment arrangement (or even a different hull). A meeting point solution is envisaged.</a:t>
                      </a:r>
                      <a:endParaRPr lang="it-IT" sz="2000" dirty="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1679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gency FB" panose="020B0503020202020204" pitchFamily="34" charset="0"/>
                        </a:rPr>
                        <a:t>ISO </a:t>
                      </a:r>
                      <a:r>
                        <a:rPr lang="en-US" sz="2000" dirty="0" smtClean="0">
                          <a:effectLst/>
                          <a:latin typeface="Agency FB" panose="020B0503020202020204" pitchFamily="34" charset="0"/>
                        </a:rPr>
                        <a:t>CONTAINERS</a:t>
                      </a:r>
                      <a:endParaRPr lang="it-IT" sz="2000" dirty="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Agency FB" panose="020B0503020202020204" pitchFamily="34" charset="0"/>
                        </a:rPr>
                        <a:t>pMS</a:t>
                      </a:r>
                      <a:r>
                        <a:rPr lang="en-US" sz="2000" dirty="0">
                          <a:effectLst/>
                          <a:latin typeface="Agency FB" panose="020B0503020202020204" pitchFamily="34" charset="0"/>
                        </a:rPr>
                        <a:t> expressed a different quantity requirement (2 or 1 ISO 20’) and also indicated the module position requirement which represents a very impactful design constraint.</a:t>
                      </a:r>
                      <a:endParaRPr lang="it-IT" sz="2000" dirty="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104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gency FB" panose="020B0503020202020204" pitchFamily="34" charset="0"/>
                        </a:rPr>
                        <a:t>SMALL BOATS</a:t>
                      </a:r>
                      <a:endParaRPr lang="it-IT" sz="200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gency FB" panose="020B0503020202020204" pitchFamily="34" charset="0"/>
                        </a:rPr>
                        <a:t>PMs expressed a different requirement in terms of boat size, quantity and position.</a:t>
                      </a:r>
                      <a:endParaRPr lang="it-IT" sz="2000" dirty="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84094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2000" dirty="0" smtClean="0"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</a:rPr>
                        <a:t>SPEED</a:t>
                      </a:r>
                      <a:endParaRPr lang="it-IT" sz="2000" dirty="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2000" dirty="0" err="1" smtClean="0"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</a:rPr>
                        <a:t>According</a:t>
                      </a:r>
                      <a:r>
                        <a:rPr lang="it-IT" sz="2000" baseline="0" dirty="0" smtClean="0"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</a:rPr>
                        <a:t> to the common</a:t>
                      </a:r>
                      <a:r>
                        <a:rPr lang="it-IT" sz="2000" dirty="0" smtClean="0"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it-IT" sz="2000" dirty="0" err="1" smtClean="0"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</a:rPr>
                        <a:t>hull</a:t>
                      </a:r>
                      <a:r>
                        <a:rPr lang="it-IT" sz="2000" dirty="0" smtClean="0"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it-IT" sz="2000" dirty="0" err="1" smtClean="0"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</a:rPr>
                        <a:t>concept</a:t>
                      </a:r>
                      <a:r>
                        <a:rPr lang="it-IT" sz="2000" dirty="0" smtClean="0"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</a:rPr>
                        <a:t>, the 2 </a:t>
                      </a:r>
                      <a:r>
                        <a:rPr lang="it-IT" sz="2000" dirty="0" err="1" smtClean="0"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</a:rPr>
                        <a:t>version</a:t>
                      </a:r>
                      <a:r>
                        <a:rPr lang="it-IT" sz="2000" dirty="0" smtClean="0"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it-IT" sz="2000" dirty="0" err="1" smtClean="0"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</a:rPr>
                        <a:t>will</a:t>
                      </a:r>
                      <a:r>
                        <a:rPr lang="it-IT" sz="2000" dirty="0" smtClean="0"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it-IT" sz="2000" dirty="0" err="1" smtClean="0"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</a:rPr>
                        <a:t>significantly</a:t>
                      </a:r>
                      <a:r>
                        <a:rPr lang="it-IT" sz="2000" dirty="0" smtClean="0"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it-IT" sz="2000" dirty="0" err="1" smtClean="0"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</a:rPr>
                        <a:t>differs</a:t>
                      </a:r>
                      <a:r>
                        <a:rPr lang="it-IT" sz="2000" dirty="0" smtClean="0"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</a:rPr>
                        <a:t> in </a:t>
                      </a:r>
                      <a:r>
                        <a:rPr lang="it-IT" sz="2000" dirty="0" err="1" smtClean="0"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</a:rPr>
                        <a:t>Displacement</a:t>
                      </a:r>
                      <a:r>
                        <a:rPr lang="it-IT" sz="2000" dirty="0" smtClean="0"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</a:rPr>
                        <a:t>.</a:t>
                      </a:r>
                      <a:r>
                        <a:rPr lang="it-IT" sz="2000" baseline="0" dirty="0" smtClean="0"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it-IT" sz="2000" baseline="0" dirty="0" err="1" smtClean="0"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</a:rPr>
                        <a:t>This</a:t>
                      </a:r>
                      <a:r>
                        <a:rPr lang="it-IT" sz="2000" dirty="0" smtClean="0"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it-IT" sz="2000" dirty="0" err="1" smtClean="0"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</a:rPr>
                        <a:t>means</a:t>
                      </a:r>
                      <a:r>
                        <a:rPr lang="it-IT" sz="2000" dirty="0" smtClean="0"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it-IT" sz="2000" dirty="0" err="1" smtClean="0"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</a:rPr>
                        <a:t>different</a:t>
                      </a:r>
                      <a:r>
                        <a:rPr lang="it-IT" sz="2000" dirty="0" smtClean="0"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</a:rPr>
                        <a:t> cruise </a:t>
                      </a:r>
                      <a:r>
                        <a:rPr lang="it-IT" sz="2000" dirty="0" err="1" smtClean="0"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</a:rPr>
                        <a:t>speed</a:t>
                      </a:r>
                      <a:r>
                        <a:rPr lang="it-IT" sz="2000" baseline="0" dirty="0" smtClean="0"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</a:rPr>
                        <a:t> for the LRM/FCM </a:t>
                      </a:r>
                      <a:r>
                        <a:rPr lang="it-IT" sz="2000" dirty="0" smtClean="0"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it-IT" sz="2000" dirty="0" err="1" smtClean="0"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</a:rPr>
                        <a:t>that</a:t>
                      </a:r>
                      <a:r>
                        <a:rPr lang="it-IT" sz="2000" dirty="0" smtClean="0"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it-IT" sz="2000" dirty="0" err="1" smtClean="0"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</a:rPr>
                        <a:t>require</a:t>
                      </a:r>
                      <a:r>
                        <a:rPr lang="it-IT" sz="2000" baseline="0" dirty="0" smtClean="0"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it-IT" sz="2000" baseline="0" dirty="0" err="1" smtClean="0">
                          <a:effectLst/>
                          <a:latin typeface="Agency FB" panose="020B0503020202020204" pitchFamily="34" charset="0"/>
                          <a:ea typeface="Calibri" panose="020F0502020204030204" pitchFamily="34" charset="0"/>
                        </a:rPr>
                        <a:t>studies</a:t>
                      </a:r>
                      <a:endParaRPr lang="it-IT" sz="2000" dirty="0">
                        <a:effectLst/>
                        <a:latin typeface="Agency FB" panose="020B0503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8253202" y="2085445"/>
            <a:ext cx="3255306" cy="64633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4000NM @ 14 </a:t>
            </a:r>
            <a:r>
              <a:rPr lang="it-IT" b="1" dirty="0" err="1" smtClean="0">
                <a:solidFill>
                  <a:schemeClr val="bg1"/>
                </a:solidFill>
              </a:rPr>
              <a:t>kts</a:t>
            </a:r>
            <a:r>
              <a:rPr lang="it-IT" b="1" dirty="0" smtClean="0">
                <a:solidFill>
                  <a:schemeClr val="bg1"/>
                </a:solidFill>
              </a:rPr>
              <a:t>  	- FCM</a:t>
            </a:r>
          </a:p>
          <a:p>
            <a:r>
              <a:rPr lang="it-IT" b="1" dirty="0" smtClean="0">
                <a:solidFill>
                  <a:srgbClr val="FFFF00"/>
                </a:solidFill>
              </a:rPr>
              <a:t>9000NM @ 14 </a:t>
            </a:r>
            <a:r>
              <a:rPr lang="it-IT" b="1" dirty="0" err="1" smtClean="0">
                <a:solidFill>
                  <a:srgbClr val="FFFF00"/>
                </a:solidFill>
              </a:rPr>
              <a:t>kts</a:t>
            </a:r>
            <a:r>
              <a:rPr lang="it-IT" b="1" dirty="0" smtClean="0">
                <a:solidFill>
                  <a:srgbClr val="FFFF00"/>
                </a:solidFill>
              </a:rPr>
              <a:t> 	- LRM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8253201" y="3432259"/>
            <a:ext cx="3255306" cy="64633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</a:rPr>
              <a:t>2 </a:t>
            </a:r>
            <a:r>
              <a:rPr lang="it-IT" b="1" dirty="0" err="1" smtClean="0">
                <a:solidFill>
                  <a:schemeClr val="bg1"/>
                </a:solidFill>
              </a:rPr>
              <a:t>next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flooded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compt</a:t>
            </a:r>
            <a:r>
              <a:rPr lang="it-IT" b="1" dirty="0" smtClean="0">
                <a:solidFill>
                  <a:schemeClr val="bg1"/>
                </a:solidFill>
              </a:rPr>
              <a:t> - IT, EL, ES</a:t>
            </a:r>
          </a:p>
          <a:p>
            <a:pPr algn="ctr"/>
            <a:r>
              <a:rPr lang="it-IT" b="1" dirty="0" smtClean="0">
                <a:solidFill>
                  <a:srgbClr val="FFFF00"/>
                </a:solidFill>
              </a:rPr>
              <a:t>Up to 15 </a:t>
            </a:r>
            <a:r>
              <a:rPr lang="it-IT" b="1" dirty="0" err="1" smtClean="0">
                <a:solidFill>
                  <a:srgbClr val="FFFF00"/>
                </a:solidFill>
              </a:rPr>
              <a:t>lpp</a:t>
            </a:r>
            <a:r>
              <a:rPr lang="it-IT" b="1" dirty="0" smtClean="0">
                <a:solidFill>
                  <a:srgbClr val="FFFF00"/>
                </a:solidFill>
              </a:rPr>
              <a:t>% - FR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8253201" y="4681886"/>
            <a:ext cx="3255307" cy="2062103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bg1"/>
                </a:solidFill>
              </a:rPr>
              <a:t>1 ISO 20’ </a:t>
            </a:r>
            <a:r>
              <a:rPr lang="it-IT" sz="1600" b="1" dirty="0" err="1" smtClean="0">
                <a:solidFill>
                  <a:schemeClr val="bg1"/>
                </a:solidFill>
              </a:rPr>
              <a:t>amidship</a:t>
            </a:r>
            <a:r>
              <a:rPr lang="it-IT" sz="1600" b="1" dirty="0" smtClean="0">
                <a:solidFill>
                  <a:schemeClr val="bg1"/>
                </a:solidFill>
              </a:rPr>
              <a:t> – IT, EL</a:t>
            </a:r>
          </a:p>
          <a:p>
            <a:pPr algn="ctr"/>
            <a:r>
              <a:rPr lang="it-IT" sz="1600" b="1" dirty="0" smtClean="0">
                <a:solidFill>
                  <a:schemeClr val="bg1"/>
                </a:solidFill>
              </a:rPr>
              <a:t>2 ISO 20’ (</a:t>
            </a:r>
            <a:r>
              <a:rPr lang="it-IT" sz="1600" b="1" dirty="0" err="1" smtClean="0">
                <a:solidFill>
                  <a:schemeClr val="bg1"/>
                </a:solidFill>
              </a:rPr>
              <a:t>amidship</a:t>
            </a:r>
            <a:r>
              <a:rPr lang="it-IT" sz="1600" b="1" dirty="0" smtClean="0">
                <a:solidFill>
                  <a:schemeClr val="bg1"/>
                </a:solidFill>
              </a:rPr>
              <a:t> and </a:t>
            </a:r>
            <a:r>
              <a:rPr lang="it-IT" sz="1600" b="1" dirty="0" err="1" smtClean="0">
                <a:solidFill>
                  <a:schemeClr val="bg1"/>
                </a:solidFill>
              </a:rPr>
              <a:t>aft</a:t>
            </a:r>
            <a:r>
              <a:rPr lang="it-IT" sz="1600" b="1" dirty="0" smtClean="0">
                <a:solidFill>
                  <a:schemeClr val="bg1"/>
                </a:solidFill>
              </a:rPr>
              <a:t>) FR, ES</a:t>
            </a:r>
          </a:p>
          <a:p>
            <a:pPr algn="ctr"/>
            <a:endParaRPr lang="it-IT" sz="1600" b="1" dirty="0" smtClean="0">
              <a:solidFill>
                <a:schemeClr val="bg1"/>
              </a:solidFill>
            </a:endParaRPr>
          </a:p>
          <a:p>
            <a:pPr algn="ctr"/>
            <a:endParaRPr lang="it-IT" sz="1600" b="1" dirty="0" smtClean="0">
              <a:solidFill>
                <a:schemeClr val="bg1"/>
              </a:solidFill>
            </a:endParaRPr>
          </a:p>
          <a:p>
            <a:pPr algn="ctr"/>
            <a:r>
              <a:rPr lang="it-IT" sz="1600" b="1" dirty="0" smtClean="0">
                <a:solidFill>
                  <a:schemeClr val="bg1"/>
                </a:solidFill>
              </a:rPr>
              <a:t>2 </a:t>
            </a:r>
            <a:r>
              <a:rPr lang="it-IT" sz="1600" b="1" dirty="0" err="1" smtClean="0">
                <a:solidFill>
                  <a:schemeClr val="bg1"/>
                </a:solidFill>
              </a:rPr>
              <a:t>rhibs</a:t>
            </a:r>
            <a:r>
              <a:rPr lang="it-IT" sz="1600" b="1" dirty="0" smtClean="0">
                <a:solidFill>
                  <a:schemeClr val="bg1"/>
                </a:solidFill>
              </a:rPr>
              <a:t> </a:t>
            </a:r>
            <a:r>
              <a:rPr lang="it-IT" sz="1600" b="1" dirty="0" err="1" smtClean="0">
                <a:solidFill>
                  <a:schemeClr val="bg1"/>
                </a:solidFill>
              </a:rPr>
              <a:t>sideways</a:t>
            </a:r>
            <a:r>
              <a:rPr lang="it-IT" sz="1600" b="1" dirty="0" smtClean="0">
                <a:solidFill>
                  <a:schemeClr val="bg1"/>
                </a:solidFill>
              </a:rPr>
              <a:t>-IT, EL</a:t>
            </a:r>
          </a:p>
          <a:p>
            <a:pPr algn="ctr"/>
            <a:r>
              <a:rPr lang="it-IT" sz="1600" b="1" dirty="0" smtClean="0">
                <a:solidFill>
                  <a:srgbClr val="FFFF00"/>
                </a:solidFill>
              </a:rPr>
              <a:t>3 </a:t>
            </a:r>
            <a:r>
              <a:rPr lang="it-IT" sz="1600" b="1" dirty="0" err="1" smtClean="0">
                <a:solidFill>
                  <a:srgbClr val="FFFF00"/>
                </a:solidFill>
              </a:rPr>
              <a:t>rhibs</a:t>
            </a:r>
            <a:r>
              <a:rPr lang="it-IT" sz="1600" b="1" dirty="0" smtClean="0">
                <a:solidFill>
                  <a:srgbClr val="FFFF00"/>
                </a:solidFill>
              </a:rPr>
              <a:t> </a:t>
            </a:r>
            <a:r>
              <a:rPr lang="it-IT" sz="1600" b="1" dirty="0" err="1" smtClean="0">
                <a:solidFill>
                  <a:srgbClr val="FFFF00"/>
                </a:solidFill>
              </a:rPr>
              <a:t>sideways</a:t>
            </a:r>
            <a:r>
              <a:rPr lang="it-IT" sz="1600" b="1" dirty="0" smtClean="0">
                <a:solidFill>
                  <a:srgbClr val="FFFF00"/>
                </a:solidFill>
              </a:rPr>
              <a:t>-ES</a:t>
            </a:r>
          </a:p>
          <a:p>
            <a:pPr algn="ctr"/>
            <a:r>
              <a:rPr lang="it-IT" sz="1600" b="1" dirty="0" smtClean="0">
                <a:solidFill>
                  <a:srgbClr val="FFFF00"/>
                </a:solidFill>
              </a:rPr>
              <a:t>2 </a:t>
            </a:r>
            <a:r>
              <a:rPr lang="it-IT" sz="1600" b="1" dirty="0" err="1" smtClean="0">
                <a:solidFill>
                  <a:srgbClr val="FFFF00"/>
                </a:solidFill>
              </a:rPr>
              <a:t>rhibs</a:t>
            </a:r>
            <a:r>
              <a:rPr lang="it-IT" sz="1600" b="1" dirty="0" smtClean="0">
                <a:solidFill>
                  <a:srgbClr val="FFFF00"/>
                </a:solidFill>
              </a:rPr>
              <a:t> </a:t>
            </a:r>
            <a:r>
              <a:rPr lang="it-IT" sz="1600" b="1" dirty="0" err="1" smtClean="0">
                <a:solidFill>
                  <a:srgbClr val="FFFF00"/>
                </a:solidFill>
              </a:rPr>
              <a:t>sideways</a:t>
            </a:r>
            <a:r>
              <a:rPr lang="it-IT" sz="1600" b="1" dirty="0" smtClean="0">
                <a:solidFill>
                  <a:srgbClr val="FFFF00"/>
                </a:solidFill>
              </a:rPr>
              <a:t> with</a:t>
            </a:r>
          </a:p>
          <a:p>
            <a:pPr algn="ctr"/>
            <a:r>
              <a:rPr lang="it-IT" sz="1600" b="1" dirty="0" smtClean="0">
                <a:solidFill>
                  <a:srgbClr val="FFFF00"/>
                </a:solidFill>
              </a:rPr>
              <a:t> </a:t>
            </a:r>
            <a:r>
              <a:rPr lang="it-IT" sz="1600" b="1" dirty="0" err="1" smtClean="0">
                <a:solidFill>
                  <a:srgbClr val="FFFF00"/>
                </a:solidFill>
              </a:rPr>
              <a:t>stern</a:t>
            </a:r>
            <a:r>
              <a:rPr lang="it-IT" sz="1600" b="1" dirty="0" smtClean="0">
                <a:solidFill>
                  <a:srgbClr val="FFFF00"/>
                </a:solidFill>
              </a:rPr>
              <a:t> </a:t>
            </a:r>
            <a:r>
              <a:rPr lang="it-IT" sz="1600" b="1" dirty="0" err="1" smtClean="0">
                <a:solidFill>
                  <a:srgbClr val="FFFF00"/>
                </a:solidFill>
              </a:rPr>
              <a:t>ramp</a:t>
            </a:r>
            <a:r>
              <a:rPr lang="it-IT" sz="1600" b="1" dirty="0" smtClean="0">
                <a:solidFill>
                  <a:srgbClr val="FFFF00"/>
                </a:solidFill>
              </a:rPr>
              <a:t>-FR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2B5ABB13-0214-4557-A5F1-97FC1752D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227734"/>
            <a:ext cx="12192000" cy="553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76" tIns="45688" rIns="91376" bIns="4568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000" b="1" dirty="0" smtClean="0">
                <a:solidFill>
                  <a:schemeClr val="bg1"/>
                </a:solidFill>
                <a:latin typeface="Agency FB" panose="020B0503020202020204" pitchFamily="34" charset="0"/>
                <a:ea typeface="ＭＳ Ｐゴシック" pitchFamily="34" charset="-128"/>
                <a:cs typeface="Times New Roman" pitchFamily="18" charset="0"/>
              </a:rPr>
              <a:t>CASE STUDY ON THE COMMON STAFF REQUIREMENT (CSR) NEGOTIATION</a:t>
            </a:r>
            <a:endParaRPr lang="it-IT" sz="3000" b="1" dirty="0">
              <a:solidFill>
                <a:schemeClr val="bg1"/>
              </a:solidFill>
              <a:latin typeface="Agency FB" panose="020B0503020202020204" pitchFamily="34" charset="0"/>
              <a:ea typeface="Bookman Old Style" charset="0"/>
              <a:cs typeface="Arial" panose="020B060402020202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A9C8942D-30D3-471C-A13F-9912E026B0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17" y="170886"/>
            <a:ext cx="903763" cy="1156817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2351000" y="1702912"/>
            <a:ext cx="5564275" cy="223091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b="1" dirty="0" smtClean="0">
                <a:solidFill>
                  <a:srgbClr val="92D050"/>
                </a:solidFill>
                <a:latin typeface="Agency FB" panose="020B0503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HOW BEST TO SEEK FOR CONSENSUS TO </a:t>
            </a:r>
          </a:p>
          <a:p>
            <a:pPr lvl="0" algn="ctr"/>
            <a:r>
              <a:rPr lang="en-US" sz="2000" b="1" dirty="0" smtClean="0">
                <a:solidFill>
                  <a:srgbClr val="92D050"/>
                </a:solidFill>
                <a:latin typeface="Agency FB" panose="020B0503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BETTER SUPPORT THE </a:t>
            </a:r>
            <a:r>
              <a:rPr lang="en-US" sz="2000" b="1" u="sng" dirty="0" smtClean="0">
                <a:solidFill>
                  <a:srgbClr val="92D050"/>
                </a:solidFill>
                <a:latin typeface="Agency FB" panose="020B0503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COMMON HULL CONCEPT</a:t>
            </a:r>
            <a:r>
              <a:rPr lang="en-US" sz="2000" dirty="0" smtClean="0">
                <a:solidFill>
                  <a:srgbClr val="92D050"/>
                </a:solidFill>
                <a:latin typeface="Agency FB" panose="020B0503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marL="342900" lvl="0" indent="-342900" algn="ctr">
              <a:buFont typeface="Wingdings" panose="05000000000000000000" pitchFamily="2" charset="2"/>
              <a:buChar char="q"/>
            </a:pPr>
            <a:endParaRPr lang="en-US" sz="2400" dirty="0" smtClean="0">
              <a:solidFill>
                <a:srgbClr val="92D050"/>
              </a:solidFill>
              <a:latin typeface="Agency FB" panose="020B0503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92D050"/>
                </a:solidFill>
                <a:latin typeface="Agency FB" panose="020B0503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Adoption of Threshold </a:t>
            </a:r>
            <a:r>
              <a:rPr lang="en-US" sz="2400" dirty="0">
                <a:solidFill>
                  <a:srgbClr val="92D050"/>
                </a:solidFill>
                <a:latin typeface="Agency FB" panose="020B0503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 Objective values for KPP 1.1.2.7. “range” correlated with MARPOL 12A rule and KPP 1.1.4.3. “reserve of buoyancy</a:t>
            </a:r>
            <a:r>
              <a:rPr lang="en-US" sz="2400" dirty="0" smtClean="0">
                <a:solidFill>
                  <a:srgbClr val="92D050"/>
                </a:solidFill>
                <a:latin typeface="Agency FB" panose="020B0503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”.</a:t>
            </a:r>
            <a:endParaRPr lang="it-IT" sz="1600" b="1" dirty="0">
              <a:solidFill>
                <a:srgbClr val="92D050"/>
              </a:solidFill>
              <a:latin typeface="Agency FB" panose="020B0503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2351000" y="3933825"/>
            <a:ext cx="5564275" cy="278185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buFont typeface="Wingdings" panose="05000000000000000000" pitchFamily="2" charset="2"/>
              <a:buChar char="q"/>
            </a:pPr>
            <a:endParaRPr lang="en-US" sz="2400" dirty="0" smtClean="0">
              <a:solidFill>
                <a:srgbClr val="92D050"/>
              </a:solidFill>
              <a:latin typeface="Agency FB" panose="020B0503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92D050"/>
                </a:solidFill>
                <a:latin typeface="Agency FB" panose="020B0503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Adoption of ad hoc Classification Society rules</a:t>
            </a:r>
          </a:p>
          <a:p>
            <a:pPr marL="342900" lvl="0" indent="-342900" algn="just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92D050"/>
                </a:solidFill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Modularity and flexibility above the main deck</a:t>
            </a:r>
          </a:p>
          <a:p>
            <a:pPr marL="342900" lvl="0" indent="-342900" algn="just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92D050"/>
                </a:solidFill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 optimization of implementing solutions</a:t>
            </a:r>
            <a:endParaRPr lang="it-IT" sz="1600" dirty="0">
              <a:solidFill>
                <a:srgbClr val="92D050"/>
              </a:solidFill>
              <a:latin typeface="Agency FB" panose="020B0503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25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2B5ABB13-0214-4557-A5F1-97FC1752D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227734"/>
            <a:ext cx="12192000" cy="553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76" tIns="45688" rIns="91376" bIns="4568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000" b="1" dirty="0" smtClean="0">
                <a:solidFill>
                  <a:schemeClr val="bg1"/>
                </a:solidFill>
                <a:latin typeface="Agency FB" panose="020B0503020202020204" pitchFamily="34" charset="0"/>
                <a:ea typeface="ＭＳ Ｐゴシック" pitchFamily="34" charset="-128"/>
                <a:cs typeface="Times New Roman" pitchFamily="18" charset="0"/>
              </a:rPr>
              <a:t>KEY TAKEAWAYS</a:t>
            </a:r>
            <a:endParaRPr lang="it-IT" sz="3000" b="1" dirty="0">
              <a:solidFill>
                <a:schemeClr val="bg1"/>
              </a:solidFill>
              <a:latin typeface="Agency FB" panose="020B0503020202020204" pitchFamily="34" charset="0"/>
              <a:ea typeface="Bookman Old Style" charset="0"/>
              <a:cs typeface="Arial" panose="020B060402020202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A9C8942D-30D3-471C-A13F-9912E026B09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17" y="170886"/>
            <a:ext cx="903763" cy="1156817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456505" y="2184651"/>
            <a:ext cx="11278992" cy="3727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50"/>
              </a:spcAft>
            </a:pPr>
            <a:r>
              <a:rPr lang="en-US" sz="3600" b="1" dirty="0" smtClean="0">
                <a:solidFill>
                  <a:srgbClr val="92D050"/>
                </a:solidFill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3600" b="1" dirty="0">
                <a:solidFill>
                  <a:srgbClr val="92D050"/>
                </a:solidFill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successful </a:t>
            </a:r>
            <a:r>
              <a:rPr lang="en-US" sz="3600" b="1" dirty="0" smtClean="0">
                <a:solidFill>
                  <a:srgbClr val="92D050"/>
                </a:solidFill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cooperation </a:t>
            </a:r>
            <a:r>
              <a:rPr lang="en-US" sz="3600" b="1" dirty="0">
                <a:solidFill>
                  <a:srgbClr val="92D050"/>
                </a:solidFill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and </a:t>
            </a:r>
            <a:r>
              <a:rPr lang="en-US" sz="3600" b="1" dirty="0" smtClean="0">
                <a:solidFill>
                  <a:srgbClr val="92D050"/>
                </a:solidFill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</a:t>
            </a:r>
            <a:endParaRPr lang="it-IT" sz="3600" dirty="0">
              <a:solidFill>
                <a:srgbClr val="92D050"/>
              </a:solidFill>
              <a:latin typeface="Agency FB" panose="020B05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150"/>
              </a:spcAft>
            </a:pPr>
            <a:r>
              <a:rPr lang="en-US" sz="3600" dirty="0">
                <a:solidFill>
                  <a:srgbClr val="92D050"/>
                </a:solidFill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it-IT" sz="3600" dirty="0">
              <a:solidFill>
                <a:srgbClr val="92D050"/>
              </a:solidFill>
              <a:latin typeface="Agency FB" panose="020B05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50"/>
              </a:spcAft>
            </a:pPr>
            <a:r>
              <a:rPr lang="en-US" sz="3600" b="1" dirty="0" smtClean="0">
                <a:solidFill>
                  <a:srgbClr val="92D050"/>
                </a:solidFill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3600" b="1" dirty="0">
                <a:solidFill>
                  <a:srgbClr val="92D050"/>
                </a:solidFill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criteria of being a PESCO </a:t>
            </a:r>
            <a:r>
              <a:rPr lang="en-US" sz="3600" b="1" dirty="0" smtClean="0">
                <a:solidFill>
                  <a:srgbClr val="92D050"/>
                </a:solidFill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</a:t>
            </a:r>
            <a:endParaRPr lang="it-IT" sz="3600" dirty="0">
              <a:solidFill>
                <a:srgbClr val="92D050"/>
              </a:solidFill>
              <a:latin typeface="Agency FB" panose="020B05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150"/>
              </a:spcAft>
            </a:pPr>
            <a:r>
              <a:rPr lang="en-US" sz="3600" dirty="0">
                <a:solidFill>
                  <a:srgbClr val="92D050"/>
                </a:solidFill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it-IT" sz="3600" dirty="0">
              <a:solidFill>
                <a:srgbClr val="92D050"/>
              </a:solidFill>
              <a:latin typeface="Agency FB" panose="020B05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50"/>
              </a:spcAft>
            </a:pPr>
            <a:r>
              <a:rPr lang="en-US" sz="3600" b="1" dirty="0" smtClean="0">
                <a:solidFill>
                  <a:srgbClr val="92D050"/>
                </a:solidFill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3600" b="1" dirty="0">
                <a:solidFill>
                  <a:srgbClr val="92D050"/>
                </a:solidFill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best practices </a:t>
            </a:r>
            <a:r>
              <a:rPr lang="en-US" sz="3600" b="1" dirty="0" smtClean="0">
                <a:solidFill>
                  <a:srgbClr val="92D050"/>
                </a:solidFill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introduced </a:t>
            </a:r>
            <a:r>
              <a:rPr lang="en-US" sz="3600" b="1" dirty="0">
                <a:solidFill>
                  <a:srgbClr val="92D050"/>
                </a:solidFill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the </a:t>
            </a:r>
            <a:r>
              <a:rPr lang="en-US" sz="3600" b="1" dirty="0" smtClean="0">
                <a:solidFill>
                  <a:srgbClr val="92D050"/>
                </a:solidFill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</a:t>
            </a:r>
          </a:p>
          <a:p>
            <a:pPr algn="just">
              <a:lnSpc>
                <a:spcPct val="107000"/>
              </a:lnSpc>
              <a:spcAft>
                <a:spcPts val="150"/>
              </a:spcAft>
            </a:pPr>
            <a:r>
              <a:rPr lang="en-US" sz="3600" dirty="0">
                <a:solidFill>
                  <a:srgbClr val="92D050"/>
                </a:solidFill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it-IT" sz="3600" dirty="0">
              <a:solidFill>
                <a:srgbClr val="92D050"/>
              </a:solidFill>
              <a:latin typeface="Agency FB" panose="020B05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87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9" y="18256"/>
            <a:ext cx="12192000" cy="6869723"/>
          </a:xfrm>
          <a:prstGeom prst="rect">
            <a:avLst/>
          </a:prstGeom>
        </p:spPr>
      </p:pic>
      <p:sp>
        <p:nvSpPr>
          <p:cNvPr id="27" name="Rettangolo 26"/>
          <p:cNvSpPr/>
          <p:nvPr/>
        </p:nvSpPr>
        <p:spPr>
          <a:xfrm>
            <a:off x="-3" y="30893"/>
            <a:ext cx="12222866" cy="6887979"/>
          </a:xfrm>
          <a:prstGeom prst="rect">
            <a:avLst/>
          </a:prstGeom>
          <a:solidFill>
            <a:schemeClr val="tx1">
              <a:lumMod val="95000"/>
              <a:lumOff val="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latin typeface="Georgia" panose="02040502050405020303" pitchFamily="18" charset="0"/>
              </a:rPr>
              <a:t>EPC PESCO Project </a:t>
            </a:r>
            <a:endParaRPr lang="it-IT" dirty="0">
              <a:latin typeface="Georgia" panose="02040502050405020303" pitchFamily="18" charset="0"/>
            </a:endParaRPr>
          </a:p>
        </p:txBody>
      </p:sp>
      <p:sp>
        <p:nvSpPr>
          <p:cNvPr id="53" name="Rettangolo 52">
            <a:extLst>
              <a:ext uri="{FF2B5EF4-FFF2-40B4-BE49-F238E27FC236}">
                <a16:creationId xmlns="" xmlns:a16="http://schemas.microsoft.com/office/drawing/2014/main" id="{412B28AA-1B98-4616-8378-AF7F3E752046}"/>
              </a:ext>
            </a:extLst>
          </p:cNvPr>
          <p:cNvSpPr/>
          <p:nvPr/>
        </p:nvSpPr>
        <p:spPr>
          <a:xfrm flipH="1">
            <a:off x="-3" y="2587625"/>
            <a:ext cx="7319112" cy="130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Rettangolo 53">
            <a:extLst>
              <a:ext uri="{FF2B5EF4-FFF2-40B4-BE49-F238E27FC236}">
                <a16:creationId xmlns="" xmlns:a16="http://schemas.microsoft.com/office/drawing/2014/main" id="{37CD182E-A342-4DFD-A333-2E6A2CA2F2A9}"/>
              </a:ext>
            </a:extLst>
          </p:cNvPr>
          <p:cNvSpPr/>
          <p:nvPr/>
        </p:nvSpPr>
        <p:spPr>
          <a:xfrm>
            <a:off x="0" y="2621735"/>
            <a:ext cx="7248104" cy="125264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5" name="Immagine 54">
            <a:extLst>
              <a:ext uri="{FF2B5EF4-FFF2-40B4-BE49-F238E27FC236}">
                <a16:creationId xmlns="" xmlns:a16="http://schemas.microsoft.com/office/drawing/2014/main" id="{E6A61F45-E276-40FC-A87E-0743E00B79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7665" y="2896551"/>
            <a:ext cx="1930689" cy="724104"/>
          </a:xfrm>
          <a:prstGeom prst="rect">
            <a:avLst/>
          </a:prstGeom>
        </p:spPr>
      </p:pic>
      <p:pic>
        <p:nvPicPr>
          <p:cNvPr id="62" name="Immagine 6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921209"/>
            <a:ext cx="3672966" cy="4701397"/>
          </a:xfrm>
          <a:prstGeom prst="rect">
            <a:avLst/>
          </a:prstGeom>
        </p:spPr>
      </p:pic>
      <p:pic>
        <p:nvPicPr>
          <p:cNvPr id="63" name="Picture 4" descr="C:\Users\m.bonu\Desktop\selezione bonu\-1210.jpg">
            <a:extLst>
              <a:ext uri="{FF2B5EF4-FFF2-40B4-BE49-F238E27FC236}">
                <a16:creationId xmlns="" xmlns:a16="http://schemas.microsoft.com/office/drawing/2014/main" id="{1ABA57F9-C0E3-4D34-8150-856A6B144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6416" y="1640423"/>
            <a:ext cx="1208023" cy="8329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4" name="Picture 2" descr="http://www.marina.difesa.it/sites/amc1/sitecollectionimages/dd6bf0dd-2a0c-41d1-840f-71b5c27e231a/151db8f8-9c2d-4078-b282-3793162013ff002Medium.jpg">
            <a:extLst>
              <a:ext uri="{FF2B5EF4-FFF2-40B4-BE49-F238E27FC236}">
                <a16:creationId xmlns="" xmlns:a16="http://schemas.microsoft.com/office/drawing/2014/main" id="{C165CD8D-DD20-41FA-AF01-D17C78F6A9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49322" y="1640424"/>
            <a:ext cx="999223" cy="832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5" name="Picture 2" descr="C:\Users\f.fagnani\Desktop\Foto selezionate\COR_8692.jpg">
            <a:extLst>
              <a:ext uri="{FF2B5EF4-FFF2-40B4-BE49-F238E27FC236}">
                <a16:creationId xmlns="" xmlns:a16="http://schemas.microsoft.com/office/drawing/2014/main" id="{0DF40D9B-9552-4CFD-813D-43A04C744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43273" y="1640424"/>
            <a:ext cx="1121670" cy="832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6" name="Picture 2" descr="be7cce8f-95ed-4eed-b83f-ef901dd207cd@marina">
            <a:extLst>
              <a:ext uri="{FF2B5EF4-FFF2-40B4-BE49-F238E27FC236}">
                <a16:creationId xmlns="" xmlns:a16="http://schemas.microsoft.com/office/drawing/2014/main" id="{B83EFCD5-CDD4-4B2C-B31E-814BDB9BFA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46569" y="1640424"/>
            <a:ext cx="1121670" cy="832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Immagine 66">
            <a:extLst>
              <a:ext uri="{FF2B5EF4-FFF2-40B4-BE49-F238E27FC236}">
                <a16:creationId xmlns="" xmlns:a16="http://schemas.microsoft.com/office/drawing/2014/main" id="{40438A32-5928-4BD5-AF3D-AE69134BB26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6065" y="1640423"/>
            <a:ext cx="1201631" cy="8329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8" name="Immagine 6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30171" y="1640423"/>
            <a:ext cx="1331476" cy="8329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1" name="CasellaDiTesto 70"/>
          <p:cNvSpPr txBox="1"/>
          <p:nvPr/>
        </p:nvSpPr>
        <p:spPr>
          <a:xfrm>
            <a:off x="573297" y="5679823"/>
            <a:ext cx="31758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Capt</a:t>
            </a:r>
            <a:r>
              <a:rPr lang="it-IT" sz="16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Andrea Quondamatteo</a:t>
            </a:r>
          </a:p>
          <a:p>
            <a:r>
              <a:rPr lang="it-IT" sz="16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CAPDEV Head of Office</a:t>
            </a:r>
          </a:p>
          <a:p>
            <a:r>
              <a:rPr lang="it-IT" sz="16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Plans</a:t>
            </a:r>
            <a:r>
              <a:rPr lang="it-IT" sz="16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Operations and Maritime </a:t>
            </a:r>
            <a:r>
              <a:rPr lang="it-IT" sz="16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Strategy</a:t>
            </a:r>
            <a:r>
              <a:rPr lang="it-IT" sz="16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Dept</a:t>
            </a:r>
            <a:r>
              <a:rPr lang="it-IT" sz="16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. </a:t>
            </a:r>
          </a:p>
          <a:p>
            <a:r>
              <a:rPr lang="it-IT" sz="16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Italian</a:t>
            </a:r>
            <a:r>
              <a:rPr lang="it-IT" sz="16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Navy General Staff</a:t>
            </a:r>
          </a:p>
        </p:txBody>
      </p:sp>
      <p:grpSp>
        <p:nvGrpSpPr>
          <p:cNvPr id="24" name="Gruppo 23">
            <a:extLst>
              <a:ext uri="{FF2B5EF4-FFF2-40B4-BE49-F238E27FC236}">
                <a16:creationId xmlns="" xmlns:a16="http://schemas.microsoft.com/office/drawing/2014/main" id="{31FE1E20-CDB9-4089-B227-853A46B629F3}"/>
              </a:ext>
            </a:extLst>
          </p:cNvPr>
          <p:cNvGrpSpPr/>
          <p:nvPr/>
        </p:nvGrpSpPr>
        <p:grpSpPr>
          <a:xfrm>
            <a:off x="7271375" y="2576725"/>
            <a:ext cx="244413" cy="1885548"/>
            <a:chOff x="5760175" y="2576724"/>
            <a:chExt cx="121525" cy="1542839"/>
          </a:xfrm>
        </p:grpSpPr>
        <p:sp>
          <p:nvSpPr>
            <p:cNvPr id="25" name="Rettangolo 24">
              <a:extLst>
                <a:ext uri="{FF2B5EF4-FFF2-40B4-BE49-F238E27FC236}">
                  <a16:creationId xmlns="" xmlns:a16="http://schemas.microsoft.com/office/drawing/2014/main" id="{1FEC4DB9-BA47-4BDA-B9E7-0CFC0333C9A0}"/>
                </a:ext>
              </a:extLst>
            </p:cNvPr>
            <p:cNvSpPr/>
            <p:nvPr/>
          </p:nvSpPr>
          <p:spPr>
            <a:xfrm flipH="1">
              <a:off x="5760175" y="2576724"/>
              <a:ext cx="47471" cy="1542839"/>
            </a:xfrm>
            <a:prstGeom prst="rect">
              <a:avLst/>
            </a:prstGeom>
            <a:solidFill>
              <a:srgbClr val="33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Rettangolo 25">
              <a:extLst>
                <a:ext uri="{FF2B5EF4-FFF2-40B4-BE49-F238E27FC236}">
                  <a16:creationId xmlns="" xmlns:a16="http://schemas.microsoft.com/office/drawing/2014/main" id="{5ECB1097-028B-4606-8963-DEAB4FE77A6B}"/>
                </a:ext>
              </a:extLst>
            </p:cNvPr>
            <p:cNvSpPr/>
            <p:nvPr/>
          </p:nvSpPr>
          <p:spPr>
            <a:xfrm flipH="1">
              <a:off x="5834229" y="2576724"/>
              <a:ext cx="47471" cy="15428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Rettangolo 27">
              <a:extLst>
                <a:ext uri="{FF2B5EF4-FFF2-40B4-BE49-F238E27FC236}">
                  <a16:creationId xmlns="" xmlns:a16="http://schemas.microsoft.com/office/drawing/2014/main" id="{972C214D-E748-4DB6-92B8-41D8839B34C3}"/>
                </a:ext>
              </a:extLst>
            </p:cNvPr>
            <p:cNvSpPr/>
            <p:nvPr/>
          </p:nvSpPr>
          <p:spPr>
            <a:xfrm flipH="1">
              <a:off x="5799462" y="2576724"/>
              <a:ext cx="47471" cy="1542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0" name="Gruppo 29"/>
          <p:cNvGrpSpPr/>
          <p:nvPr/>
        </p:nvGrpSpPr>
        <p:grpSpPr>
          <a:xfrm>
            <a:off x="8703560" y="5331640"/>
            <a:ext cx="2543557" cy="1056168"/>
            <a:chOff x="7553914" y="5695808"/>
            <a:chExt cx="2582863" cy="937949"/>
          </a:xfrm>
        </p:grpSpPr>
        <p:pic>
          <p:nvPicPr>
            <p:cNvPr id="31" name="Picture 2" descr="Romania 3d flag 1229031 Vector Art at Vecteezy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0573" y="6044334"/>
              <a:ext cx="353203" cy="215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ttangolo 31"/>
            <p:cNvSpPr/>
            <p:nvPr/>
          </p:nvSpPr>
          <p:spPr>
            <a:xfrm>
              <a:off x="9599023" y="5695808"/>
              <a:ext cx="537754" cy="697054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3" name="Immagine 32">
              <a:extLst>
                <a:ext uri="{FF2B5EF4-FFF2-40B4-BE49-F238E27FC236}">
                  <a16:creationId xmlns="" xmlns:a16="http://schemas.microsoft.com/office/drawing/2014/main" id="{D897F0F4-DE15-41CD-A490-AC0663014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553915" y="5695808"/>
              <a:ext cx="2083988" cy="697054"/>
            </a:xfrm>
            <a:prstGeom prst="rect">
              <a:avLst/>
            </a:prstGeom>
            <a:ln w="19050">
              <a:noFill/>
            </a:ln>
          </p:spPr>
        </p:pic>
        <p:pic>
          <p:nvPicPr>
            <p:cNvPr id="34" name="Picture 2" descr="Romania 3d flag 1229031 Vector Art at Vecteezy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1432" y="6028509"/>
              <a:ext cx="459377" cy="20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ttangolo 34"/>
            <p:cNvSpPr/>
            <p:nvPr/>
          </p:nvSpPr>
          <p:spPr>
            <a:xfrm>
              <a:off x="7553914" y="6350729"/>
              <a:ext cx="2582862" cy="2830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6" name="Immagine 3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870268" y="6313796"/>
              <a:ext cx="439385" cy="1926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4" descr="Irish flag | NFTE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7604" y="6314838"/>
              <a:ext cx="439230" cy="191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Visualizza immagine di origine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9" b="16756"/>
          <a:stretch/>
        </p:blipFill>
        <p:spPr bwMode="auto">
          <a:xfrm>
            <a:off x="7549065" y="2587751"/>
            <a:ext cx="4604061" cy="187452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7999478" y="4490090"/>
            <a:ext cx="39517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EPC PESCO Project </a:t>
            </a:r>
            <a:endParaRPr lang="it-IT" sz="4400" dirty="0"/>
          </a:p>
        </p:txBody>
      </p:sp>
    </p:spTree>
    <p:extLst>
      <p:ext uri="{BB962C8B-B14F-4D97-AF65-F5344CB8AC3E}">
        <p14:creationId xmlns:p14="http://schemas.microsoft.com/office/powerpoint/2010/main" val="106173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773612" y="186885"/>
            <a:ext cx="8644775" cy="594783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>
              <a:spcBef>
                <a:spcPct val="0"/>
              </a:spcBef>
              <a:buNone/>
              <a:defRPr sz="3200" b="1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algn="ctr"/>
            <a:endParaRPr lang="en-GB" sz="4000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0" y="267476"/>
            <a:ext cx="12192000" cy="594783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>
              <a:spcBef>
                <a:spcPct val="0"/>
              </a:spcBef>
              <a:buNone/>
              <a:defRPr sz="3200" b="1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algn="ctr"/>
            <a:r>
              <a:rPr lang="en-GB" sz="3000" dirty="0" smtClean="0">
                <a:latin typeface="Agency FB" panose="020B0503020202020204" pitchFamily="34" charset="0"/>
              </a:rPr>
              <a:t>AIM</a:t>
            </a:r>
            <a:endParaRPr lang="en-GB" sz="3000" dirty="0">
              <a:latin typeface="Agency FB" panose="020B050302020202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t="24577" r="7732" b="3918"/>
          <a:stretch/>
        </p:blipFill>
        <p:spPr>
          <a:xfrm>
            <a:off x="1289104" y="1165156"/>
            <a:ext cx="9722644" cy="3764653"/>
          </a:xfrm>
          <a:prstGeom prst="rect">
            <a:avLst/>
          </a:prstGeom>
        </p:spPr>
      </p:pic>
      <p:grpSp>
        <p:nvGrpSpPr>
          <p:cNvPr id="8" name="Gruppo 7"/>
          <p:cNvGrpSpPr/>
          <p:nvPr/>
        </p:nvGrpSpPr>
        <p:grpSpPr>
          <a:xfrm>
            <a:off x="1605548" y="1301316"/>
            <a:ext cx="2114150" cy="704112"/>
            <a:chOff x="7553914" y="5695808"/>
            <a:chExt cx="2582863" cy="937949"/>
          </a:xfrm>
        </p:grpSpPr>
        <p:pic>
          <p:nvPicPr>
            <p:cNvPr id="11" name="Picture 2" descr="Romania 3d flag 1229031 Vector Art at Vecteezy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0573" y="6044334"/>
              <a:ext cx="353203" cy="215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ttangolo 12"/>
            <p:cNvSpPr/>
            <p:nvPr/>
          </p:nvSpPr>
          <p:spPr>
            <a:xfrm>
              <a:off x="9599023" y="5695808"/>
              <a:ext cx="537754" cy="697054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4" name="Immagine 13">
              <a:extLst>
                <a:ext uri="{FF2B5EF4-FFF2-40B4-BE49-F238E27FC236}">
                  <a16:creationId xmlns="" xmlns:a16="http://schemas.microsoft.com/office/drawing/2014/main" id="{D897F0F4-DE15-41CD-A490-AC0663014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53915" y="5695808"/>
              <a:ext cx="2083988" cy="697054"/>
            </a:xfrm>
            <a:prstGeom prst="rect">
              <a:avLst/>
            </a:prstGeom>
            <a:ln w="19050">
              <a:noFill/>
            </a:ln>
          </p:spPr>
        </p:pic>
        <p:pic>
          <p:nvPicPr>
            <p:cNvPr id="15" name="Picture 2" descr="Romania 3d flag 1229031 Vector Art at Vecteezy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1432" y="6028509"/>
              <a:ext cx="459377" cy="20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ttangolo 15"/>
            <p:cNvSpPr/>
            <p:nvPr/>
          </p:nvSpPr>
          <p:spPr>
            <a:xfrm>
              <a:off x="7553914" y="6350729"/>
              <a:ext cx="2582862" cy="2830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70268" y="6313796"/>
              <a:ext cx="439385" cy="1926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4" descr="Irish flag | NFT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7604" y="6314838"/>
              <a:ext cx="439230" cy="191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ttangolo 1"/>
          <p:cNvSpPr/>
          <p:nvPr/>
        </p:nvSpPr>
        <p:spPr>
          <a:xfrm>
            <a:off x="0" y="4960187"/>
            <a:ext cx="12192000" cy="1877437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square">
            <a:spAutoFit/>
          </a:bodyPr>
          <a:lstStyle/>
          <a:p>
            <a:pPr marL="1611313" indent="-446088">
              <a:spcAft>
                <a:spcPts val="1200"/>
              </a:spcAft>
              <a:tabLst>
                <a:tab pos="1611313" algn="l"/>
              </a:tabLst>
            </a:pPr>
            <a:r>
              <a:rPr lang="en-US" sz="2400" b="1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Provide an update on the EPC PESCO Project with a focus on:</a:t>
            </a:r>
          </a:p>
          <a:p>
            <a:pPr marL="1611313" lvl="2" indent="-446088">
              <a:spcAft>
                <a:spcPts val="600"/>
              </a:spcAft>
              <a:buFont typeface="Wingdings" panose="05000000000000000000" pitchFamily="2" charset="2"/>
              <a:buChar char="q"/>
              <a:tabLst>
                <a:tab pos="1611313" algn="l"/>
              </a:tabLst>
            </a:pPr>
            <a:r>
              <a:rPr lang="en-US" sz="2400" b="1" dirty="0">
                <a:solidFill>
                  <a:srgbClr val="92D050"/>
                </a:solidFill>
                <a:latin typeface="Agency FB" panose="020B0503020202020204" pitchFamily="34" charset="0"/>
              </a:rPr>
              <a:t>u</a:t>
            </a:r>
            <a:r>
              <a:rPr lang="en-US" sz="2400" b="1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nderstanding </a:t>
            </a:r>
            <a:r>
              <a:rPr lang="en-US" sz="2400" b="1" dirty="0">
                <a:solidFill>
                  <a:srgbClr val="92D050"/>
                </a:solidFill>
                <a:latin typeface="Agency FB" panose="020B0503020202020204" pitchFamily="34" charset="0"/>
              </a:rPr>
              <a:t>the </a:t>
            </a:r>
            <a:r>
              <a:rPr lang="en-US" sz="2400" b="1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21</a:t>
            </a:r>
            <a:r>
              <a:rPr lang="en-US" sz="2400" b="1" baseline="30000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st</a:t>
            </a:r>
            <a:r>
              <a:rPr lang="en-US" sz="2400" b="1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 century challenges</a:t>
            </a:r>
          </a:p>
          <a:p>
            <a:pPr marL="1611313" lvl="2" indent="-446088">
              <a:spcAft>
                <a:spcPts val="600"/>
              </a:spcAft>
              <a:buFont typeface="Wingdings" panose="05000000000000000000" pitchFamily="2" charset="2"/>
              <a:buChar char="q"/>
              <a:tabLst>
                <a:tab pos="1611313" algn="l"/>
              </a:tabLst>
            </a:pPr>
            <a:r>
              <a:rPr lang="en-US" sz="2400" b="1" dirty="0">
                <a:solidFill>
                  <a:srgbClr val="92D050"/>
                </a:solidFill>
                <a:latin typeface="Agency FB" panose="020B0503020202020204" pitchFamily="34" charset="0"/>
              </a:rPr>
              <a:t>g</a:t>
            </a:r>
            <a:r>
              <a:rPr lang="en-US" sz="2400" b="1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rowing </a:t>
            </a:r>
            <a:r>
              <a:rPr lang="en-US" sz="2400" b="1" dirty="0">
                <a:solidFill>
                  <a:srgbClr val="92D050"/>
                </a:solidFill>
                <a:latin typeface="Agency FB" panose="020B0503020202020204" pitchFamily="34" charset="0"/>
              </a:rPr>
              <a:t>importance of </a:t>
            </a:r>
            <a:r>
              <a:rPr lang="en-US" sz="2400" b="1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innovative techno bricks</a:t>
            </a:r>
          </a:p>
          <a:p>
            <a:pPr marL="1611313" lvl="2" indent="-446088">
              <a:spcAft>
                <a:spcPts val="600"/>
              </a:spcAft>
              <a:buFont typeface="Wingdings" panose="05000000000000000000" pitchFamily="2" charset="2"/>
              <a:buChar char="q"/>
              <a:tabLst>
                <a:tab pos="1611313" algn="l"/>
              </a:tabLst>
            </a:pPr>
            <a:r>
              <a:rPr lang="en-US" sz="2400" b="1" dirty="0">
                <a:solidFill>
                  <a:srgbClr val="92D050"/>
                </a:solidFill>
                <a:latin typeface="Agency FB" panose="020B0503020202020204" pitchFamily="34" charset="0"/>
              </a:rPr>
              <a:t>i</a:t>
            </a:r>
            <a:r>
              <a:rPr lang="en-US" sz="2400" b="1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nvesting </a:t>
            </a:r>
            <a:r>
              <a:rPr lang="en-US" sz="2400" b="1" dirty="0">
                <a:solidFill>
                  <a:srgbClr val="92D050"/>
                </a:solidFill>
                <a:latin typeface="Agency FB" panose="020B0503020202020204" pitchFamily="34" charset="0"/>
              </a:rPr>
              <a:t>for the future: </a:t>
            </a:r>
            <a:r>
              <a:rPr lang="en-US" sz="2400" b="1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how </a:t>
            </a:r>
            <a:r>
              <a:rPr lang="en-US" sz="2400" b="1" dirty="0">
                <a:solidFill>
                  <a:srgbClr val="92D050"/>
                </a:solidFill>
                <a:latin typeface="Agency FB" panose="020B0503020202020204" pitchFamily="34" charset="0"/>
              </a:rPr>
              <a:t>best to enhance </a:t>
            </a:r>
            <a:r>
              <a:rPr lang="en-US" sz="2400" b="1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performance</a:t>
            </a:r>
          </a:p>
        </p:txBody>
      </p:sp>
    </p:spTree>
    <p:extLst>
      <p:ext uri="{BB962C8B-B14F-4D97-AF65-F5344CB8AC3E}">
        <p14:creationId xmlns:p14="http://schemas.microsoft.com/office/powerpoint/2010/main" val="112672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773612" y="186885"/>
            <a:ext cx="8644775" cy="594783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>
              <a:spcBef>
                <a:spcPct val="0"/>
              </a:spcBef>
              <a:buNone/>
              <a:defRPr sz="3200" b="1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algn="ctr"/>
            <a:endParaRPr lang="en-GB" sz="4000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56966" y="1586192"/>
            <a:ext cx="11935034" cy="4632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25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State of Play of the EPC PESCO Project</a:t>
            </a:r>
          </a:p>
          <a:p>
            <a:pPr marL="342900" indent="-342900">
              <a:lnSpc>
                <a:spcPct val="25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92D050"/>
                </a:solidFill>
                <a:latin typeface="Agency FB" panose="020B0503020202020204" pitchFamily="34" charset="0"/>
              </a:rPr>
              <a:t>Scenario and </a:t>
            </a:r>
            <a:r>
              <a:rPr lang="en-US" sz="2800" b="1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use cases (Critical Seabed Infrastructures Protection)</a:t>
            </a:r>
            <a:endParaRPr lang="en-US" sz="2800" b="1" dirty="0">
              <a:solidFill>
                <a:srgbClr val="92D050"/>
              </a:solidFill>
              <a:latin typeface="Agency FB" panose="020B0503020202020204" pitchFamily="34" charset="0"/>
            </a:endParaRPr>
          </a:p>
          <a:p>
            <a:pPr marL="342900" indent="-342900">
              <a:lnSpc>
                <a:spcPct val="25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New capabilities (Flex zone/Modularity, </a:t>
            </a:r>
            <a:r>
              <a:rPr lang="en-US" sz="2800" b="1" dirty="0" err="1" smtClean="0">
                <a:solidFill>
                  <a:srgbClr val="92D050"/>
                </a:solidFill>
                <a:latin typeface="Agency FB" panose="020B0503020202020204" pitchFamily="34" charset="0"/>
              </a:rPr>
              <a:t>UxV</a:t>
            </a:r>
            <a:r>
              <a:rPr lang="en-US" sz="2800" b="1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 </a:t>
            </a:r>
            <a:r>
              <a:rPr lang="en-US" sz="2800" b="1" dirty="0" err="1" smtClean="0">
                <a:solidFill>
                  <a:srgbClr val="92D050"/>
                </a:solidFill>
                <a:latin typeface="Agency FB" panose="020B0503020202020204" pitchFamily="34" charset="0"/>
              </a:rPr>
              <a:t>multidomain</a:t>
            </a:r>
            <a:r>
              <a:rPr lang="en-US" sz="2800" b="1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 integration for EEZ, Seabed Warfare)</a:t>
            </a:r>
          </a:p>
          <a:p>
            <a:pPr marL="342900" indent="-342900">
              <a:lnSpc>
                <a:spcPct val="25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Interoperability challenge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0" y="266539"/>
            <a:ext cx="12191999" cy="594783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>
              <a:spcBef>
                <a:spcPct val="0"/>
              </a:spcBef>
              <a:buNone/>
              <a:defRPr sz="3200" b="1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algn="ctr"/>
            <a:r>
              <a:rPr lang="en-GB" sz="3000" dirty="0" smtClean="0">
                <a:latin typeface="Agency FB" panose="020B0503020202020204" pitchFamily="34" charset="0"/>
              </a:rPr>
              <a:t>AGENDA</a:t>
            </a:r>
            <a:endParaRPr lang="en-GB" sz="30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89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480300" y="186885"/>
            <a:ext cx="8644775" cy="594783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>
              <a:spcBef>
                <a:spcPct val="0"/>
              </a:spcBef>
              <a:buNone/>
              <a:defRPr sz="3200" b="1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algn="ctr"/>
            <a:endParaRPr lang="en-GB" sz="3000" dirty="0">
              <a:solidFill>
                <a:prstClr val="white"/>
              </a:solidFill>
              <a:latin typeface="Agency FB" panose="020B0503020202020204" pitchFamily="34" charset="0"/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 bwMode="auto">
          <a:xfrm>
            <a:off x="0" y="275668"/>
            <a:ext cx="12191999" cy="735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000" b="1" dirty="0">
                <a:solidFill>
                  <a:schemeClr val="bg1"/>
                </a:solidFill>
                <a:latin typeface="Agency FB" panose="020B0503020202020204" pitchFamily="34" charset="0"/>
                <a:ea typeface="ＭＳ Ｐゴシック" pitchFamily="34" charset="-128"/>
                <a:cs typeface="Times New Roman" pitchFamily="18" charset="0"/>
              </a:rPr>
              <a:t>PROJECT TEAM AND PARTICIPANTS</a:t>
            </a:r>
          </a:p>
        </p:txBody>
      </p:sp>
      <p:sp>
        <p:nvSpPr>
          <p:cNvPr id="3" name="Rettangolo 2"/>
          <p:cNvSpPr/>
          <p:nvPr/>
        </p:nvSpPr>
        <p:spPr>
          <a:xfrm>
            <a:off x="1199456" y="1322559"/>
            <a:ext cx="417646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92D050"/>
                </a:solidFill>
                <a:latin typeface="Agency FB" panose="020B0503020202020204" pitchFamily="34" charset="0"/>
              </a:rPr>
              <a:t>3rd wave </a:t>
            </a:r>
            <a:r>
              <a:rPr lang="en-US" sz="2000" b="1" dirty="0" err="1">
                <a:solidFill>
                  <a:srgbClr val="92D050"/>
                </a:solidFill>
                <a:latin typeface="Agency FB" panose="020B0503020202020204" pitchFamily="34" charset="0"/>
              </a:rPr>
              <a:t>PeSCo</a:t>
            </a:r>
            <a:r>
              <a:rPr lang="en-US" sz="2000" b="1" dirty="0">
                <a:solidFill>
                  <a:srgbClr val="92D050"/>
                </a:solidFill>
                <a:latin typeface="Agency FB" panose="020B0503020202020204" pitchFamily="34" charset="0"/>
              </a:rPr>
              <a:t> </a:t>
            </a:r>
            <a:r>
              <a:rPr lang="en-US" sz="2000" b="1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projects</a:t>
            </a:r>
            <a:endParaRPr lang="en-US" sz="2000" b="1" dirty="0">
              <a:solidFill>
                <a:srgbClr val="92D050"/>
              </a:solidFill>
              <a:latin typeface="Agency FB" panose="020B05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92D050"/>
                </a:solidFill>
                <a:latin typeface="Agency FB" panose="020B0503020202020204" pitchFamily="34" charset="0"/>
              </a:rPr>
              <a:t>on 3rd of Jun 2019 Letter of Intent (</a:t>
            </a:r>
            <a:r>
              <a:rPr lang="en-US" sz="2000" b="1" dirty="0" err="1">
                <a:solidFill>
                  <a:srgbClr val="92D050"/>
                </a:solidFill>
                <a:latin typeface="Agency FB" panose="020B0503020202020204" pitchFamily="34" charset="0"/>
              </a:rPr>
              <a:t>LoI</a:t>
            </a:r>
            <a:r>
              <a:rPr lang="en-US" sz="2000" b="1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)</a:t>
            </a:r>
            <a:endParaRPr lang="en-US" sz="2000" b="1" dirty="0">
              <a:solidFill>
                <a:srgbClr val="92D050"/>
              </a:solidFill>
              <a:latin typeface="Agency FB" panose="020B05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92D050"/>
                </a:solidFill>
                <a:latin typeface="Agency FB" panose="020B0503020202020204" pitchFamily="34" charset="0"/>
              </a:rPr>
              <a:t>Greece participant from Jan </a:t>
            </a:r>
            <a:r>
              <a:rPr lang="en-US" sz="2000" b="1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2020</a:t>
            </a:r>
            <a:endParaRPr lang="en-US" sz="2000" b="1" dirty="0">
              <a:solidFill>
                <a:srgbClr val="92D050"/>
              </a:solidFill>
              <a:latin typeface="Agency FB" panose="020B05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92D050"/>
                </a:solidFill>
                <a:latin typeface="Agency FB" panose="020B0503020202020204" pitchFamily="34" charset="0"/>
              </a:rPr>
              <a:t>Spain participant from Mar </a:t>
            </a:r>
            <a:r>
              <a:rPr lang="en-US" sz="2000" b="1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2020</a:t>
            </a:r>
            <a:endParaRPr lang="en-US" sz="2000" b="1" dirty="0">
              <a:solidFill>
                <a:srgbClr val="92D050"/>
              </a:solidFill>
              <a:latin typeface="Agency FB" panose="020B05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92D050"/>
                </a:solidFill>
                <a:latin typeface="Agency FB" panose="020B0503020202020204" pitchFamily="34" charset="0"/>
              </a:rPr>
              <a:t>Portugal observer from Sep </a:t>
            </a:r>
            <a:r>
              <a:rPr lang="en-US" sz="2000" b="1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2020</a:t>
            </a:r>
            <a:endParaRPr lang="en-US" sz="2000" b="1" dirty="0">
              <a:solidFill>
                <a:srgbClr val="92D050"/>
              </a:solidFill>
              <a:latin typeface="Agency FB" panose="020B05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Ireland observer from Feb 2023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Romania participant from Mar  2023</a:t>
            </a:r>
            <a:endParaRPr lang="en-US" sz="2000" b="1" dirty="0">
              <a:solidFill>
                <a:srgbClr val="92D050"/>
              </a:solidFill>
              <a:latin typeface="Agency FB" panose="020B0503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rgbClr val="92D050"/>
              </a:solidFill>
              <a:latin typeface="Agency FB" panose="020B0503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rgbClr val="92D050"/>
              </a:solidFill>
              <a:latin typeface="Agency FB" panose="020B050302020202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5921" y="968551"/>
            <a:ext cx="5039905" cy="1368152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863600" dist="419100" dir="1380000" algn="ctr" rotWithShape="0">
              <a:srgbClr val="000000">
                <a:alpha val="44000"/>
              </a:srgbClr>
            </a:outerShdw>
          </a:effec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275" y="3972862"/>
            <a:ext cx="2074916" cy="120872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b="16401"/>
          <a:stretch/>
        </p:blipFill>
        <p:spPr>
          <a:xfrm>
            <a:off x="8086657" y="3969769"/>
            <a:ext cx="2078994" cy="1208721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2766" y="2613208"/>
            <a:ext cx="2081425" cy="1245876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404" y="2613208"/>
            <a:ext cx="2126513" cy="126693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4978" y="5364106"/>
            <a:ext cx="2081425" cy="1245876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5231904" y="2523586"/>
            <a:ext cx="5256584" cy="4247882"/>
          </a:xfrm>
          <a:prstGeom prst="rect">
            <a:avLst/>
          </a:prstGeom>
          <a:noFill/>
          <a:ln w="38100">
            <a:solidFill>
              <a:srgbClr val="92D050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139356" y="4818868"/>
            <a:ext cx="4937469" cy="1952600"/>
          </a:xfrm>
          <a:prstGeom prst="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B0F0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8699171" y="6356067"/>
            <a:ext cx="17893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92D050"/>
                </a:solidFill>
                <a:latin typeface="Times New Roman" panose="02020603050405020304" pitchFamily="18" charset="0"/>
              </a:rPr>
              <a:t>PARTICIPANTS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3670797" y="4864067"/>
            <a:ext cx="17893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OBSERVERS</a:t>
            </a:r>
            <a:endParaRPr lang="en-US" sz="1600" b="1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6" name="Picture 2" descr="Romania 3d flag 1229031 Vector Art at Vecteez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275" y="5308422"/>
            <a:ext cx="2074916" cy="126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rish flag | NFT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04" y="5359759"/>
            <a:ext cx="2110752" cy="125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1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magine 49"/>
          <p:cNvPicPr>
            <a:picLocks noChangeAspect="1"/>
          </p:cNvPicPr>
          <p:nvPr/>
        </p:nvPicPr>
        <p:blipFill rotWithShape="1">
          <a:blip r:embed="rId3"/>
          <a:srcRect t="11377"/>
          <a:stretch/>
        </p:blipFill>
        <p:spPr>
          <a:xfrm>
            <a:off x="168512" y="1387587"/>
            <a:ext cx="11854975" cy="5249313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861644" y="-150273"/>
            <a:ext cx="8644775" cy="594783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>
              <a:spcBef>
                <a:spcPct val="0"/>
              </a:spcBef>
              <a:buNone/>
              <a:defRPr sz="3200" b="1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algn="ctr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54" name="Rettangolo 53"/>
          <p:cNvSpPr/>
          <p:nvPr/>
        </p:nvSpPr>
        <p:spPr>
          <a:xfrm>
            <a:off x="10580444" y="1360233"/>
            <a:ext cx="1478255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600" b="1" dirty="0" err="1">
                <a:latin typeface="Agency FB" panose="020B0503020202020204" pitchFamily="34" charset="0"/>
              </a:rPr>
              <a:t>Next</a:t>
            </a:r>
            <a:r>
              <a:rPr lang="it-IT" sz="1600" b="1" dirty="0">
                <a:latin typeface="Agency FB" panose="020B0503020202020204" pitchFamily="34" charset="0"/>
              </a:rPr>
              <a:t> </a:t>
            </a:r>
            <a:r>
              <a:rPr lang="it-IT" sz="1600" b="1" dirty="0" err="1">
                <a:latin typeface="Agency FB" panose="020B0503020202020204" pitchFamily="34" charset="0"/>
              </a:rPr>
              <a:t>steps</a:t>
            </a:r>
            <a:endParaRPr lang="it-IT" sz="1600" b="1" dirty="0">
              <a:latin typeface="Agency FB" panose="020B0503020202020204" pitchFamily="34" charset="0"/>
            </a:endParaRPr>
          </a:p>
          <a:p>
            <a:pPr>
              <a:defRPr/>
            </a:pPr>
            <a:r>
              <a:rPr lang="it-IT" sz="1600" b="1" dirty="0" smtClean="0">
                <a:latin typeface="Agency FB" panose="020B0503020202020204" pitchFamily="34" charset="0"/>
              </a:rPr>
              <a:t>CSR</a:t>
            </a:r>
          </a:p>
          <a:p>
            <a:pPr>
              <a:defRPr/>
            </a:pPr>
            <a:r>
              <a:rPr lang="it-IT" sz="1600" b="1" dirty="0" smtClean="0">
                <a:latin typeface="Agency FB" panose="020B0503020202020204" pitchFamily="34" charset="0"/>
              </a:rPr>
              <a:t>EDF MMPC call n.2</a:t>
            </a:r>
            <a:endParaRPr lang="it-IT" sz="1600" b="1" dirty="0">
              <a:latin typeface="Agency FB" panose="020B0503020202020204" pitchFamily="34" charset="0"/>
            </a:endParaRPr>
          </a:p>
        </p:txBody>
      </p:sp>
      <p:sp>
        <p:nvSpPr>
          <p:cNvPr id="6" name=" 3"/>
          <p:cNvSpPr/>
          <p:nvPr/>
        </p:nvSpPr>
        <p:spPr>
          <a:xfrm>
            <a:off x="-1333734" y="3564019"/>
            <a:ext cx="9685830" cy="2646294"/>
          </a:xfrm>
          <a:prstGeom prst="swooshArrow">
            <a:avLst>
              <a:gd name="adj1" fmla="val 11308"/>
              <a:gd name="adj2" fmla="val 16276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cxnSp>
        <p:nvCxnSpPr>
          <p:cNvPr id="7" name="Connettore 1 6"/>
          <p:cNvCxnSpPr>
            <a:cxnSpLocks/>
            <a:endCxn id="18" idx="2"/>
          </p:cNvCxnSpPr>
          <p:nvPr/>
        </p:nvCxnSpPr>
        <p:spPr>
          <a:xfrm flipH="1" flipV="1">
            <a:off x="837439" y="4594601"/>
            <a:ext cx="931819" cy="36434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>
            <a:cxnSpLocks/>
            <a:endCxn id="19" idx="2"/>
          </p:cNvCxnSpPr>
          <p:nvPr/>
        </p:nvCxnSpPr>
        <p:spPr>
          <a:xfrm flipH="1" flipV="1">
            <a:off x="1593695" y="3252346"/>
            <a:ext cx="1178594" cy="135602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tangolo arrotondato 17"/>
          <p:cNvSpPr/>
          <p:nvPr/>
        </p:nvSpPr>
        <p:spPr>
          <a:xfrm>
            <a:off x="121618" y="3807441"/>
            <a:ext cx="1431642" cy="787160"/>
          </a:xfrm>
          <a:prstGeom prst="roundRect">
            <a:avLst/>
          </a:prstGeom>
          <a:solidFill>
            <a:srgbClr val="DDDDDD"/>
          </a:solidFill>
          <a:ln w="317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anchor="ctr"/>
          <a:lstStyle/>
          <a:p>
            <a:pPr algn="ctr">
              <a:defRPr/>
            </a:pPr>
            <a:r>
              <a:rPr lang="it-IT" sz="1500" b="1" dirty="0">
                <a:solidFill>
                  <a:prstClr val="black"/>
                </a:solidFill>
                <a:latin typeface="Agency FB" panose="020B0503020202020204" pitchFamily="34" charset="0"/>
              </a:rPr>
              <a:t>JUN 2019 ITA – FRA LOI </a:t>
            </a:r>
          </a:p>
        </p:txBody>
      </p:sp>
      <p:cxnSp>
        <p:nvCxnSpPr>
          <p:cNvPr id="20" name="Connettore 1 19"/>
          <p:cNvCxnSpPr>
            <a:cxnSpLocks/>
            <a:stCxn id="21" idx="0"/>
          </p:cNvCxnSpPr>
          <p:nvPr/>
        </p:nvCxnSpPr>
        <p:spPr>
          <a:xfrm flipV="1">
            <a:off x="2638879" y="4531360"/>
            <a:ext cx="876481" cy="98373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tangolo arrotondato 20"/>
          <p:cNvSpPr/>
          <p:nvPr/>
        </p:nvSpPr>
        <p:spPr>
          <a:xfrm>
            <a:off x="1957841" y="5515096"/>
            <a:ext cx="1362075" cy="744682"/>
          </a:xfrm>
          <a:prstGeom prst="roundRect">
            <a:avLst/>
          </a:prstGeom>
          <a:solidFill>
            <a:srgbClr val="DDDDDD">
              <a:alpha val="50196"/>
            </a:srgbClr>
          </a:solidFill>
          <a:ln w="317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anchor="ctr"/>
          <a:lstStyle/>
          <a:p>
            <a:pPr algn="ctr">
              <a:defRPr/>
            </a:pPr>
            <a:r>
              <a:rPr lang="it-IT" sz="1500" b="1" dirty="0">
                <a:solidFill>
                  <a:prstClr val="black"/>
                </a:solidFill>
                <a:latin typeface="Agency FB" panose="020B0503020202020204" pitchFamily="34" charset="0"/>
              </a:rPr>
              <a:t>JAN 2020</a:t>
            </a:r>
          </a:p>
          <a:p>
            <a:pPr algn="ctr">
              <a:defRPr/>
            </a:pPr>
            <a:r>
              <a:rPr lang="it-IT" sz="1500" b="1" dirty="0">
                <a:solidFill>
                  <a:prstClr val="black"/>
                </a:solidFill>
                <a:latin typeface="Agency FB" panose="020B0503020202020204" pitchFamily="34" charset="0"/>
              </a:rPr>
              <a:t>GREECE JOINED EPC </a:t>
            </a:r>
          </a:p>
        </p:txBody>
      </p:sp>
      <p:cxnSp>
        <p:nvCxnSpPr>
          <p:cNvPr id="22" name="Connettore 1 21"/>
          <p:cNvCxnSpPr>
            <a:cxnSpLocks/>
            <a:endCxn id="23" idx="2"/>
          </p:cNvCxnSpPr>
          <p:nvPr/>
        </p:nvCxnSpPr>
        <p:spPr>
          <a:xfrm flipH="1" flipV="1">
            <a:off x="3247867" y="3282695"/>
            <a:ext cx="735859" cy="100543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tangolo arrotondato 22"/>
          <p:cNvSpPr/>
          <p:nvPr/>
        </p:nvSpPr>
        <p:spPr>
          <a:xfrm>
            <a:off x="2566829" y="2572161"/>
            <a:ext cx="1362075" cy="710534"/>
          </a:xfrm>
          <a:prstGeom prst="roundRect">
            <a:avLst/>
          </a:prstGeom>
          <a:solidFill>
            <a:srgbClr val="DDDDDD">
              <a:alpha val="50196"/>
            </a:srgbClr>
          </a:solidFill>
          <a:ln w="317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anchor="ctr"/>
          <a:lstStyle/>
          <a:p>
            <a:pPr algn="ctr">
              <a:defRPr/>
            </a:pPr>
            <a:r>
              <a:rPr lang="it-IT" sz="1500" b="1" dirty="0">
                <a:solidFill>
                  <a:prstClr val="black"/>
                </a:solidFill>
                <a:latin typeface="Agency FB" panose="020B0503020202020204" pitchFamily="34" charset="0"/>
              </a:rPr>
              <a:t>MAR 2020            SPAIN JOINS EPC</a:t>
            </a:r>
          </a:p>
        </p:txBody>
      </p:sp>
      <p:cxnSp>
        <p:nvCxnSpPr>
          <p:cNvPr id="24" name="Connettore 1 23"/>
          <p:cNvCxnSpPr>
            <a:cxnSpLocks/>
            <a:stCxn id="25" idx="0"/>
          </p:cNvCxnSpPr>
          <p:nvPr/>
        </p:nvCxnSpPr>
        <p:spPr>
          <a:xfrm flipV="1">
            <a:off x="4090005" y="4361758"/>
            <a:ext cx="507831" cy="95762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tangolo arrotondato 24"/>
          <p:cNvSpPr/>
          <p:nvPr/>
        </p:nvSpPr>
        <p:spPr>
          <a:xfrm>
            <a:off x="3408967" y="5319379"/>
            <a:ext cx="1362075" cy="912388"/>
          </a:xfrm>
          <a:prstGeom prst="roundRect">
            <a:avLst/>
          </a:prstGeom>
          <a:solidFill>
            <a:srgbClr val="DDDDDD">
              <a:alpha val="50196"/>
            </a:srgbClr>
          </a:solidFill>
          <a:ln w="317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anchor="ctr"/>
          <a:lstStyle/>
          <a:p>
            <a:pPr algn="ctr">
              <a:defRPr/>
            </a:pPr>
            <a:r>
              <a:rPr lang="it-IT" sz="1500" b="1" dirty="0">
                <a:solidFill>
                  <a:prstClr val="black"/>
                </a:solidFill>
                <a:latin typeface="Agency FB" panose="020B0503020202020204" pitchFamily="34" charset="0"/>
              </a:rPr>
              <a:t>MAY 2020</a:t>
            </a:r>
          </a:p>
          <a:p>
            <a:pPr algn="ctr">
              <a:defRPr/>
            </a:pPr>
            <a:r>
              <a:rPr lang="it-IT" sz="1500" b="1" dirty="0">
                <a:solidFill>
                  <a:prstClr val="black"/>
                </a:solidFill>
                <a:latin typeface="Agency FB" panose="020B0503020202020204" pitchFamily="34" charset="0"/>
              </a:rPr>
              <a:t>EPC KOM</a:t>
            </a:r>
          </a:p>
          <a:p>
            <a:pPr algn="ctr">
              <a:defRPr/>
            </a:pPr>
            <a:r>
              <a:rPr lang="it-IT" sz="1400" b="1" dirty="0">
                <a:solidFill>
                  <a:prstClr val="black"/>
                </a:solidFill>
                <a:latin typeface="Agency FB" panose="020B0503020202020204" pitchFamily="34" charset="0"/>
              </a:rPr>
              <a:t>(EDA SUPPORT)</a:t>
            </a:r>
          </a:p>
        </p:txBody>
      </p:sp>
      <p:cxnSp>
        <p:nvCxnSpPr>
          <p:cNvPr id="26" name="Connettore 1 25"/>
          <p:cNvCxnSpPr>
            <a:cxnSpLocks/>
            <a:endCxn id="27" idx="2"/>
          </p:cNvCxnSpPr>
          <p:nvPr/>
        </p:nvCxnSpPr>
        <p:spPr>
          <a:xfrm flipH="1" flipV="1">
            <a:off x="5007012" y="3412968"/>
            <a:ext cx="276188" cy="55959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tangolo arrotondato 26"/>
          <p:cNvSpPr/>
          <p:nvPr/>
        </p:nvSpPr>
        <p:spPr>
          <a:xfrm>
            <a:off x="4311091" y="2451079"/>
            <a:ext cx="1391841" cy="961889"/>
          </a:xfrm>
          <a:prstGeom prst="roundRect">
            <a:avLst/>
          </a:prstGeom>
          <a:solidFill>
            <a:srgbClr val="DDDDDD">
              <a:alpha val="50196"/>
            </a:srgbClr>
          </a:solidFill>
          <a:ln w="317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anchor="ctr"/>
          <a:lstStyle/>
          <a:p>
            <a:pPr algn="ctr">
              <a:defRPr/>
            </a:pPr>
            <a:r>
              <a:rPr lang="it-IT" sz="1500" b="1" dirty="0">
                <a:solidFill>
                  <a:prstClr val="black"/>
                </a:solidFill>
                <a:latin typeface="Agency FB" panose="020B0503020202020204" pitchFamily="34" charset="0"/>
              </a:rPr>
              <a:t>SEP 2020</a:t>
            </a:r>
          </a:p>
          <a:p>
            <a:pPr algn="ctr">
              <a:defRPr/>
            </a:pPr>
            <a:r>
              <a:rPr lang="it-IT" sz="1500" b="1" dirty="0">
                <a:solidFill>
                  <a:prstClr val="black"/>
                </a:solidFill>
                <a:latin typeface="Agency FB" panose="020B0503020202020204" pitchFamily="34" charset="0"/>
              </a:rPr>
              <a:t>PORTUGAL JOINED EPC (OBSERVER)</a:t>
            </a:r>
          </a:p>
        </p:txBody>
      </p:sp>
      <p:cxnSp>
        <p:nvCxnSpPr>
          <p:cNvPr id="28" name="Connettore 1 27"/>
          <p:cNvCxnSpPr>
            <a:cxnSpLocks/>
            <a:stCxn id="29" idx="0"/>
          </p:cNvCxnSpPr>
          <p:nvPr/>
        </p:nvCxnSpPr>
        <p:spPr>
          <a:xfrm flipV="1">
            <a:off x="5621231" y="4172505"/>
            <a:ext cx="55176" cy="140478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tangolo arrotondato 28"/>
          <p:cNvSpPr/>
          <p:nvPr/>
        </p:nvSpPr>
        <p:spPr>
          <a:xfrm>
            <a:off x="4855447" y="5577294"/>
            <a:ext cx="1531568" cy="630939"/>
          </a:xfrm>
          <a:prstGeom prst="roundRect">
            <a:avLst/>
          </a:prstGeom>
          <a:solidFill>
            <a:srgbClr val="DDDDDD">
              <a:alpha val="50196"/>
            </a:srgbClr>
          </a:solidFill>
          <a:ln w="317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anchor="ctr"/>
          <a:lstStyle/>
          <a:p>
            <a:pPr algn="ctr">
              <a:defRPr/>
            </a:pPr>
            <a:r>
              <a:rPr lang="it-IT" sz="1500" b="1" dirty="0">
                <a:solidFill>
                  <a:prstClr val="black"/>
                </a:solidFill>
                <a:latin typeface="Agency FB" panose="020B0503020202020204" pitchFamily="34" charset="0"/>
              </a:rPr>
              <a:t>NOV 2020</a:t>
            </a:r>
          </a:p>
          <a:p>
            <a:pPr algn="ctr">
              <a:defRPr/>
            </a:pPr>
            <a:r>
              <a:rPr lang="it-IT" sz="1500" b="1" dirty="0">
                <a:solidFill>
                  <a:prstClr val="black"/>
                </a:solidFill>
                <a:latin typeface="Agency FB" panose="020B0503020202020204" pitchFamily="34" charset="0"/>
              </a:rPr>
              <a:t>OD APPROVED</a:t>
            </a:r>
          </a:p>
        </p:txBody>
      </p:sp>
      <p:cxnSp>
        <p:nvCxnSpPr>
          <p:cNvPr id="31" name="Connettore 1 30"/>
          <p:cNvCxnSpPr>
            <a:cxnSpLocks/>
            <a:endCxn id="32" idx="0"/>
          </p:cNvCxnSpPr>
          <p:nvPr/>
        </p:nvCxnSpPr>
        <p:spPr>
          <a:xfrm>
            <a:off x="6209684" y="4115911"/>
            <a:ext cx="1009158" cy="111194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ttangolo arrotondato 31"/>
          <p:cNvSpPr/>
          <p:nvPr/>
        </p:nvSpPr>
        <p:spPr>
          <a:xfrm>
            <a:off x="6537804" y="5227855"/>
            <a:ext cx="1362075" cy="1198207"/>
          </a:xfrm>
          <a:prstGeom prst="roundRect">
            <a:avLst/>
          </a:prstGeom>
          <a:solidFill>
            <a:srgbClr val="DDDDDD">
              <a:alpha val="50196"/>
            </a:srgbClr>
          </a:solidFill>
          <a:ln w="317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anchor="ctr"/>
          <a:lstStyle/>
          <a:p>
            <a:pPr algn="ctr">
              <a:defRPr/>
            </a:pPr>
            <a:r>
              <a:rPr lang="it-IT" sz="1500" b="1" dirty="0">
                <a:solidFill>
                  <a:prstClr val="black"/>
                </a:solidFill>
                <a:latin typeface="Agency FB" panose="020B0503020202020204" pitchFamily="34" charset="0"/>
              </a:rPr>
              <a:t>DEC 2020</a:t>
            </a:r>
          </a:p>
          <a:p>
            <a:pPr algn="ctr">
              <a:defRPr/>
            </a:pPr>
            <a:r>
              <a:rPr lang="it-IT" sz="1500" b="1" dirty="0">
                <a:solidFill>
                  <a:prstClr val="black"/>
                </a:solidFill>
                <a:latin typeface="Agency FB" panose="020B0503020202020204" pitchFamily="34" charset="0"/>
              </a:rPr>
              <a:t>EDA CAT.B AD HOC PROJECT APPROVED</a:t>
            </a:r>
          </a:p>
        </p:txBody>
      </p:sp>
      <p:pic>
        <p:nvPicPr>
          <p:cNvPr id="35" name="Immagin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88" y="3436678"/>
            <a:ext cx="534509" cy="311373"/>
          </a:xfrm>
          <a:prstGeom prst="rect">
            <a:avLst/>
          </a:prstGeom>
        </p:spPr>
      </p:pic>
      <p:pic>
        <p:nvPicPr>
          <p:cNvPr id="36" name="Immagine 3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b="16401"/>
          <a:stretch/>
        </p:blipFill>
        <p:spPr>
          <a:xfrm>
            <a:off x="1107724" y="3436678"/>
            <a:ext cx="539900" cy="313896"/>
          </a:xfrm>
          <a:prstGeom prst="rect">
            <a:avLst/>
          </a:prstGeom>
        </p:spPr>
      </p:pic>
      <p:pic>
        <p:nvPicPr>
          <p:cNvPr id="38" name="Immagin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360" y="1503333"/>
            <a:ext cx="3244729" cy="1489956"/>
          </a:xfrm>
          <a:prstGeom prst="rect">
            <a:avLst/>
          </a:prstGeom>
        </p:spPr>
      </p:pic>
      <p:pic>
        <p:nvPicPr>
          <p:cNvPr id="39" name="Immagin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3566" y="6092516"/>
            <a:ext cx="558873" cy="334524"/>
          </a:xfrm>
          <a:prstGeom prst="rect">
            <a:avLst/>
          </a:prstGeom>
        </p:spPr>
      </p:pic>
      <p:pic>
        <p:nvPicPr>
          <p:cNvPr id="40" name="Immagin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27" y="2463318"/>
            <a:ext cx="555579" cy="331004"/>
          </a:xfrm>
          <a:prstGeom prst="rect">
            <a:avLst/>
          </a:prstGeom>
        </p:spPr>
      </p:pic>
      <p:pic>
        <p:nvPicPr>
          <p:cNvPr id="41" name="Immagin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82194" y="2270545"/>
            <a:ext cx="558874" cy="334524"/>
          </a:xfrm>
          <a:prstGeom prst="rect">
            <a:avLst/>
          </a:prstGeom>
        </p:spPr>
      </p:pic>
      <p:cxnSp>
        <p:nvCxnSpPr>
          <p:cNvPr id="45" name="Connettore 1 44"/>
          <p:cNvCxnSpPr>
            <a:cxnSpLocks/>
            <a:endCxn id="48" idx="2"/>
          </p:cNvCxnSpPr>
          <p:nvPr/>
        </p:nvCxnSpPr>
        <p:spPr>
          <a:xfrm flipV="1">
            <a:off x="6772088" y="2932420"/>
            <a:ext cx="235376" cy="75953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ttangolo arrotondato 47"/>
          <p:cNvSpPr/>
          <p:nvPr/>
        </p:nvSpPr>
        <p:spPr>
          <a:xfrm>
            <a:off x="6395556" y="2391409"/>
            <a:ext cx="1223815" cy="541011"/>
          </a:xfrm>
          <a:prstGeom prst="roundRect">
            <a:avLst/>
          </a:prstGeom>
          <a:solidFill>
            <a:srgbClr val="DDDDDD">
              <a:alpha val="50196"/>
            </a:srgbClr>
          </a:solidFill>
          <a:ln w="317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anchor="ctr"/>
          <a:lstStyle/>
          <a:p>
            <a:pPr algn="ctr">
              <a:defRPr/>
            </a:pPr>
            <a:r>
              <a:rPr lang="it-IT" sz="1500" b="1" dirty="0">
                <a:solidFill>
                  <a:prstClr val="black"/>
                </a:solidFill>
                <a:latin typeface="Agency FB" panose="020B0503020202020204" pitchFamily="34" charset="0"/>
              </a:rPr>
              <a:t>AUG 2021</a:t>
            </a:r>
          </a:p>
          <a:p>
            <a:pPr algn="ctr">
              <a:defRPr/>
            </a:pPr>
            <a:r>
              <a:rPr lang="it-IT" sz="1500" b="1" dirty="0">
                <a:solidFill>
                  <a:prstClr val="black"/>
                </a:solidFill>
                <a:latin typeface="Agency FB" panose="020B0503020202020204" pitchFamily="34" charset="0"/>
              </a:rPr>
              <a:t>HLR VALIDATED</a:t>
            </a:r>
          </a:p>
        </p:txBody>
      </p:sp>
      <p:sp>
        <p:nvSpPr>
          <p:cNvPr id="19" name="Rettangolo arrotondato 18"/>
          <p:cNvSpPr/>
          <p:nvPr/>
        </p:nvSpPr>
        <p:spPr>
          <a:xfrm>
            <a:off x="912062" y="2442627"/>
            <a:ext cx="1363265" cy="809719"/>
          </a:xfrm>
          <a:prstGeom prst="roundRect">
            <a:avLst/>
          </a:prstGeom>
          <a:solidFill>
            <a:srgbClr val="DDDDDD"/>
          </a:solidFill>
          <a:ln w="317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anchor="ctr"/>
          <a:lstStyle/>
          <a:p>
            <a:pPr algn="ctr">
              <a:defRPr/>
            </a:pPr>
            <a:r>
              <a:rPr lang="it-IT" sz="1500" b="1" dirty="0">
                <a:solidFill>
                  <a:prstClr val="black"/>
                </a:solidFill>
                <a:latin typeface="Agency FB" panose="020B0503020202020204" pitchFamily="34" charset="0"/>
              </a:rPr>
              <a:t>NOV 2019                     PESCO 3 WAVE</a:t>
            </a:r>
          </a:p>
        </p:txBody>
      </p:sp>
      <p:sp>
        <p:nvSpPr>
          <p:cNvPr id="52" name="Titolo 1">
            <a:extLst>
              <a:ext uri="{FF2B5EF4-FFF2-40B4-BE49-F238E27FC236}">
                <a16:creationId xmlns:a16="http://schemas.microsoft.com/office/drawing/2014/main" xmlns="" id="{383468A9-E2BB-47AA-9D7B-0FD74A9E794B}"/>
              </a:ext>
            </a:extLst>
          </p:cNvPr>
          <p:cNvSpPr txBox="1">
            <a:spLocks/>
          </p:cNvSpPr>
          <p:nvPr/>
        </p:nvSpPr>
        <p:spPr bwMode="auto">
          <a:xfrm>
            <a:off x="0" y="223604"/>
            <a:ext cx="12247583" cy="735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000" b="1" dirty="0">
                <a:solidFill>
                  <a:schemeClr val="bg1"/>
                </a:solidFill>
                <a:latin typeface="Agency FB" panose="020B0503020202020204" pitchFamily="34" charset="0"/>
                <a:ea typeface="ＭＳ Ｐゴシック" pitchFamily="34" charset="-128"/>
                <a:cs typeface="Times New Roman" pitchFamily="18" charset="0"/>
              </a:rPr>
              <a:t>COOPERATION TIMELINE</a:t>
            </a:r>
          </a:p>
        </p:txBody>
      </p:sp>
      <p:sp>
        <p:nvSpPr>
          <p:cNvPr id="47" name="Rettangolo arrotondato 46"/>
          <p:cNvSpPr/>
          <p:nvPr/>
        </p:nvSpPr>
        <p:spPr>
          <a:xfrm>
            <a:off x="8005035" y="4820734"/>
            <a:ext cx="1362075" cy="898709"/>
          </a:xfrm>
          <a:prstGeom prst="roundRect">
            <a:avLst/>
          </a:prstGeom>
          <a:solidFill>
            <a:srgbClr val="DDDDDD">
              <a:alpha val="50196"/>
            </a:srgbClr>
          </a:solidFill>
          <a:ln w="317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anchor="ctr"/>
          <a:lstStyle/>
          <a:p>
            <a:pPr algn="ctr">
              <a:defRPr/>
            </a:pPr>
            <a:r>
              <a:rPr lang="it-IT" sz="1500" b="1" dirty="0">
                <a:solidFill>
                  <a:prstClr val="black"/>
                </a:solidFill>
                <a:latin typeface="Agency FB" panose="020B0503020202020204" pitchFamily="34" charset="0"/>
              </a:rPr>
              <a:t>6 OCT 2021</a:t>
            </a:r>
          </a:p>
          <a:p>
            <a:pPr algn="ctr">
              <a:defRPr/>
            </a:pPr>
            <a:r>
              <a:rPr lang="it-IT" sz="1500" b="1" dirty="0" smtClean="0">
                <a:solidFill>
                  <a:prstClr val="black"/>
                </a:solidFill>
                <a:latin typeface="Agency FB" panose="020B0503020202020204" pitchFamily="34" charset="0"/>
              </a:rPr>
              <a:t>1</a:t>
            </a:r>
            <a:r>
              <a:rPr lang="it-IT" sz="1500" b="1" dirty="0">
                <a:solidFill>
                  <a:prstClr val="black"/>
                </a:solidFill>
                <a:latin typeface="Agency FB" panose="020B0503020202020204" pitchFamily="34" charset="0"/>
              </a:rPr>
              <a:t>° </a:t>
            </a:r>
            <a:r>
              <a:rPr lang="it-IT" sz="1500" b="1" dirty="0" smtClean="0">
                <a:solidFill>
                  <a:prstClr val="black"/>
                </a:solidFill>
                <a:latin typeface="Agency FB" panose="020B0503020202020204" pitchFamily="34" charset="0"/>
              </a:rPr>
              <a:t>REALITY CHECK</a:t>
            </a:r>
          </a:p>
          <a:p>
            <a:pPr algn="ctr">
              <a:defRPr/>
            </a:pPr>
            <a:r>
              <a:rPr lang="it-IT" sz="1500" b="1" dirty="0" smtClean="0">
                <a:solidFill>
                  <a:prstClr val="black"/>
                </a:solidFill>
                <a:latin typeface="Agency FB" panose="020B0503020202020204" pitchFamily="34" charset="0"/>
              </a:rPr>
              <a:t>WITH INDUSTRY</a:t>
            </a:r>
            <a:endParaRPr lang="it-IT" sz="1500" b="1" dirty="0">
              <a:solidFill>
                <a:prstClr val="black"/>
              </a:solidFill>
              <a:latin typeface="Agency FB" panose="020B0503020202020204" pitchFamily="34" charset="0"/>
            </a:endParaRPr>
          </a:p>
        </p:txBody>
      </p:sp>
      <p:cxnSp>
        <p:nvCxnSpPr>
          <p:cNvPr id="49" name="Connettore 1 48"/>
          <p:cNvCxnSpPr>
            <a:cxnSpLocks/>
            <a:endCxn id="47" idx="0"/>
          </p:cNvCxnSpPr>
          <p:nvPr/>
        </p:nvCxnSpPr>
        <p:spPr>
          <a:xfrm>
            <a:off x="7619371" y="3924335"/>
            <a:ext cx="1066702" cy="89639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ttangolo arrotondato 66"/>
          <p:cNvSpPr/>
          <p:nvPr/>
        </p:nvSpPr>
        <p:spPr>
          <a:xfrm>
            <a:off x="7666182" y="2426042"/>
            <a:ext cx="1209266" cy="468170"/>
          </a:xfrm>
          <a:prstGeom prst="roundRect">
            <a:avLst/>
          </a:prstGeom>
          <a:solidFill>
            <a:srgbClr val="DDDDDD">
              <a:alpha val="50196"/>
            </a:srgbClr>
          </a:solidFill>
          <a:ln w="317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anchor="ctr"/>
          <a:lstStyle/>
          <a:p>
            <a:pPr algn="ctr">
              <a:defRPr/>
            </a:pPr>
            <a:r>
              <a:rPr lang="it-IT" sz="1500" b="1" dirty="0" smtClean="0">
                <a:solidFill>
                  <a:prstClr val="black"/>
                </a:solidFill>
                <a:latin typeface="Agency FB" panose="020B0503020202020204" pitchFamily="34" charset="0"/>
              </a:rPr>
              <a:t>PA APPROVED</a:t>
            </a:r>
            <a:endParaRPr lang="it-IT" sz="1500" b="1" dirty="0">
              <a:solidFill>
                <a:prstClr val="black"/>
              </a:solidFill>
              <a:latin typeface="Agency FB" panose="020B0503020202020204" pitchFamily="34" charset="0"/>
            </a:endParaRPr>
          </a:p>
        </p:txBody>
      </p:sp>
      <p:cxnSp>
        <p:nvCxnSpPr>
          <p:cNvPr id="68" name="Connettore 1 67"/>
          <p:cNvCxnSpPr>
            <a:cxnSpLocks/>
            <a:endCxn id="67" idx="2"/>
          </p:cNvCxnSpPr>
          <p:nvPr/>
        </p:nvCxnSpPr>
        <p:spPr>
          <a:xfrm flipV="1">
            <a:off x="7982410" y="2894212"/>
            <a:ext cx="288405" cy="62623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ttore 1 74"/>
          <p:cNvCxnSpPr>
            <a:cxnSpLocks/>
            <a:endCxn id="74" idx="2"/>
          </p:cNvCxnSpPr>
          <p:nvPr/>
        </p:nvCxnSpPr>
        <p:spPr>
          <a:xfrm flipV="1">
            <a:off x="8963439" y="2589106"/>
            <a:ext cx="644477" cy="77733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ttangolo arrotondato 80"/>
          <p:cNvSpPr/>
          <p:nvPr/>
        </p:nvSpPr>
        <p:spPr>
          <a:xfrm>
            <a:off x="8604639" y="4030512"/>
            <a:ext cx="1362075" cy="766201"/>
          </a:xfrm>
          <a:prstGeom prst="roundRect">
            <a:avLst/>
          </a:prstGeom>
          <a:solidFill>
            <a:srgbClr val="DDDDDD">
              <a:alpha val="50196"/>
            </a:srgbClr>
          </a:solidFill>
          <a:ln w="317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anchor="ctr"/>
          <a:lstStyle/>
          <a:p>
            <a:pPr algn="ctr">
              <a:defRPr/>
            </a:pPr>
            <a:r>
              <a:rPr lang="it-IT" sz="1500" b="1" dirty="0" smtClean="0">
                <a:solidFill>
                  <a:prstClr val="black"/>
                </a:solidFill>
                <a:latin typeface="Agency FB" panose="020B0503020202020204" pitchFamily="34" charset="0"/>
              </a:rPr>
              <a:t>22 DEC 2022</a:t>
            </a:r>
            <a:endParaRPr lang="it-IT" sz="1500" b="1" dirty="0">
              <a:solidFill>
                <a:prstClr val="black"/>
              </a:solidFill>
              <a:latin typeface="Agency FB" panose="020B0503020202020204" pitchFamily="34" charset="0"/>
            </a:endParaRPr>
          </a:p>
          <a:p>
            <a:pPr algn="ctr">
              <a:defRPr/>
            </a:pPr>
            <a:r>
              <a:rPr lang="it-IT" sz="1500" b="1" dirty="0" smtClean="0">
                <a:solidFill>
                  <a:prstClr val="black"/>
                </a:solidFill>
                <a:latin typeface="Agency FB" panose="020B0503020202020204" pitchFamily="34" charset="0"/>
              </a:rPr>
              <a:t>2° REALITY CHECK</a:t>
            </a:r>
          </a:p>
          <a:p>
            <a:pPr algn="ctr">
              <a:defRPr/>
            </a:pPr>
            <a:r>
              <a:rPr lang="it-IT" sz="1500" b="1" dirty="0" smtClean="0">
                <a:solidFill>
                  <a:prstClr val="black"/>
                </a:solidFill>
                <a:latin typeface="Agency FB" panose="020B0503020202020204" pitchFamily="34" charset="0"/>
              </a:rPr>
              <a:t>WITH INDUSTRY</a:t>
            </a:r>
            <a:endParaRPr lang="it-IT" sz="1500" b="1" dirty="0">
              <a:solidFill>
                <a:prstClr val="black"/>
              </a:solidFill>
              <a:latin typeface="Agency FB" panose="020B0503020202020204" pitchFamily="34" charset="0"/>
            </a:endParaRPr>
          </a:p>
        </p:txBody>
      </p:sp>
      <p:cxnSp>
        <p:nvCxnSpPr>
          <p:cNvPr id="82" name="Connettore 1 81"/>
          <p:cNvCxnSpPr>
            <a:cxnSpLocks/>
          </p:cNvCxnSpPr>
          <p:nvPr/>
        </p:nvCxnSpPr>
        <p:spPr>
          <a:xfrm>
            <a:off x="9202285" y="3775881"/>
            <a:ext cx="64316" cy="23061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ettangolo arrotondato 103"/>
          <p:cNvSpPr/>
          <p:nvPr/>
        </p:nvSpPr>
        <p:spPr>
          <a:xfrm>
            <a:off x="5442753" y="1334441"/>
            <a:ext cx="1362075" cy="770156"/>
          </a:xfrm>
          <a:prstGeom prst="roundRect">
            <a:avLst/>
          </a:prstGeom>
          <a:solidFill>
            <a:srgbClr val="DDDDDD"/>
          </a:solidFill>
          <a:ln w="317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anchor="ctr"/>
          <a:lstStyle/>
          <a:p>
            <a:pPr algn="ctr">
              <a:defRPr/>
            </a:pPr>
            <a:r>
              <a:rPr lang="it-IT" sz="1500" b="1" dirty="0" smtClean="0">
                <a:solidFill>
                  <a:prstClr val="black"/>
                </a:solidFill>
                <a:latin typeface="Agency FB" panose="020B0503020202020204" pitchFamily="34" charset="0"/>
              </a:rPr>
              <a:t>8 MAY 2022</a:t>
            </a:r>
          </a:p>
          <a:p>
            <a:pPr algn="ctr">
              <a:defRPr/>
            </a:pPr>
            <a:r>
              <a:rPr lang="it-IT" sz="1500" b="1" dirty="0" smtClean="0">
                <a:solidFill>
                  <a:prstClr val="black"/>
                </a:solidFill>
                <a:latin typeface="Agency FB" panose="020B0503020202020204" pitchFamily="34" charset="0"/>
              </a:rPr>
              <a:t>IN PERSON MEETING IN ROME</a:t>
            </a:r>
            <a:endParaRPr lang="it-IT" sz="1500" b="1" dirty="0">
              <a:solidFill>
                <a:prstClr val="black"/>
              </a:solidFill>
              <a:latin typeface="Agency FB" panose="020B0503020202020204" pitchFamily="34" charset="0"/>
            </a:endParaRPr>
          </a:p>
        </p:txBody>
      </p:sp>
      <p:cxnSp>
        <p:nvCxnSpPr>
          <p:cNvPr id="105" name="Connettore 1 104"/>
          <p:cNvCxnSpPr>
            <a:cxnSpLocks/>
          </p:cNvCxnSpPr>
          <p:nvPr/>
        </p:nvCxnSpPr>
        <p:spPr>
          <a:xfrm flipH="1" flipV="1">
            <a:off x="6151583" y="2066879"/>
            <a:ext cx="176598" cy="168655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nettore 1 144"/>
          <p:cNvCxnSpPr>
            <a:cxnSpLocks/>
            <a:stCxn id="146" idx="1"/>
          </p:cNvCxnSpPr>
          <p:nvPr/>
        </p:nvCxnSpPr>
        <p:spPr>
          <a:xfrm flipH="1" flipV="1">
            <a:off x="9386289" y="3748051"/>
            <a:ext cx="1380777" cy="101948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Rettangolo arrotondato 145"/>
          <p:cNvSpPr/>
          <p:nvPr/>
        </p:nvSpPr>
        <p:spPr>
          <a:xfrm>
            <a:off x="10767066" y="4395196"/>
            <a:ext cx="1362075" cy="744682"/>
          </a:xfrm>
          <a:prstGeom prst="roundRect">
            <a:avLst/>
          </a:prstGeom>
          <a:solidFill>
            <a:srgbClr val="DDDDDD"/>
          </a:solidFill>
          <a:ln w="317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anchor="ctr"/>
          <a:lstStyle/>
          <a:p>
            <a:pPr algn="ctr">
              <a:defRPr/>
            </a:pPr>
            <a:r>
              <a:rPr lang="it-IT" sz="1500" b="1" dirty="0" smtClean="0">
                <a:solidFill>
                  <a:prstClr val="black"/>
                </a:solidFill>
                <a:latin typeface="Agency FB" panose="020B0503020202020204" pitchFamily="34" charset="0"/>
              </a:rPr>
              <a:t>FEB 2023</a:t>
            </a:r>
            <a:endParaRPr lang="it-IT" sz="1500" b="1" dirty="0">
              <a:solidFill>
                <a:prstClr val="black"/>
              </a:solidFill>
              <a:latin typeface="Agency FB" panose="020B0503020202020204" pitchFamily="34" charset="0"/>
            </a:endParaRPr>
          </a:p>
          <a:p>
            <a:pPr algn="ctr">
              <a:defRPr/>
            </a:pPr>
            <a:r>
              <a:rPr lang="it-IT" sz="1500" b="1" dirty="0" smtClean="0">
                <a:solidFill>
                  <a:prstClr val="black"/>
                </a:solidFill>
                <a:latin typeface="Agency FB" panose="020B0503020202020204" pitchFamily="34" charset="0"/>
              </a:rPr>
              <a:t> IRELAND JOINED EPC (OBSERVER) </a:t>
            </a:r>
            <a:endParaRPr lang="it-IT" sz="1500" b="1" dirty="0">
              <a:solidFill>
                <a:prstClr val="black"/>
              </a:solidFill>
              <a:latin typeface="Agency FB" panose="020B0503020202020204" pitchFamily="34" charset="0"/>
            </a:endParaRPr>
          </a:p>
        </p:txBody>
      </p:sp>
      <p:cxnSp>
        <p:nvCxnSpPr>
          <p:cNvPr id="151" name="Connettore 1 150"/>
          <p:cNvCxnSpPr>
            <a:cxnSpLocks/>
            <a:stCxn id="152" idx="1"/>
          </p:cNvCxnSpPr>
          <p:nvPr/>
        </p:nvCxnSpPr>
        <p:spPr>
          <a:xfrm flipH="1" flipV="1">
            <a:off x="9802043" y="3762645"/>
            <a:ext cx="965023" cy="20712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Rettangolo arrotondato 151"/>
          <p:cNvSpPr/>
          <p:nvPr/>
        </p:nvSpPr>
        <p:spPr>
          <a:xfrm>
            <a:off x="10767066" y="3597426"/>
            <a:ext cx="1362075" cy="744682"/>
          </a:xfrm>
          <a:prstGeom prst="roundRect">
            <a:avLst/>
          </a:prstGeom>
          <a:solidFill>
            <a:srgbClr val="DDDDDD"/>
          </a:solidFill>
          <a:ln w="317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anchor="ctr"/>
          <a:lstStyle/>
          <a:p>
            <a:pPr algn="ctr">
              <a:defRPr/>
            </a:pPr>
            <a:r>
              <a:rPr lang="it-IT" sz="1500" b="1" dirty="0" smtClean="0">
                <a:solidFill>
                  <a:prstClr val="black"/>
                </a:solidFill>
                <a:latin typeface="Agency FB" panose="020B0503020202020204" pitchFamily="34" charset="0"/>
              </a:rPr>
              <a:t>MAR 2023</a:t>
            </a:r>
            <a:endParaRPr lang="it-IT" sz="1500" b="1" dirty="0">
              <a:solidFill>
                <a:prstClr val="black"/>
              </a:solidFill>
              <a:latin typeface="Agency FB" panose="020B0503020202020204" pitchFamily="34" charset="0"/>
            </a:endParaRPr>
          </a:p>
          <a:p>
            <a:pPr algn="ctr">
              <a:defRPr/>
            </a:pPr>
            <a:r>
              <a:rPr lang="it-IT" sz="1500" b="1" dirty="0" smtClean="0">
                <a:solidFill>
                  <a:prstClr val="black"/>
                </a:solidFill>
                <a:latin typeface="Agency FB" panose="020B0503020202020204" pitchFamily="34" charset="0"/>
              </a:rPr>
              <a:t> ROMANIA JOINED EPC </a:t>
            </a:r>
            <a:endParaRPr lang="it-IT" sz="1500" b="1" dirty="0">
              <a:solidFill>
                <a:prstClr val="black"/>
              </a:solidFill>
              <a:latin typeface="Agency FB" panose="020B0503020202020204" pitchFamily="34" charset="0"/>
            </a:endParaRPr>
          </a:p>
        </p:txBody>
      </p:sp>
      <p:pic>
        <p:nvPicPr>
          <p:cNvPr id="158" name="Picture 2" descr="Romania 3d flag 1229031 Vector Art at Vecteez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068" y="3337593"/>
            <a:ext cx="720739" cy="30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4" descr="Irish flag | NFT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0013" y="5139878"/>
            <a:ext cx="691590" cy="27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12"/>
          <a:srcRect l="11255" t="18310" r="72579" b="7900"/>
          <a:stretch/>
        </p:blipFill>
        <p:spPr>
          <a:xfrm>
            <a:off x="8061818" y="1063502"/>
            <a:ext cx="1001638" cy="128057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4" name="Rettangolo arrotondato 73"/>
          <p:cNvSpPr/>
          <p:nvPr/>
        </p:nvSpPr>
        <p:spPr>
          <a:xfrm>
            <a:off x="8926878" y="1966946"/>
            <a:ext cx="1362075" cy="622160"/>
          </a:xfrm>
          <a:prstGeom prst="roundRect">
            <a:avLst/>
          </a:prstGeom>
          <a:solidFill>
            <a:srgbClr val="DDDDDD"/>
          </a:solidFill>
          <a:ln w="317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anchor="ctr"/>
          <a:lstStyle/>
          <a:p>
            <a:pPr algn="ctr">
              <a:defRPr/>
            </a:pPr>
            <a:r>
              <a:rPr lang="it-IT" sz="1500" b="1" dirty="0" smtClean="0">
                <a:solidFill>
                  <a:prstClr val="black"/>
                </a:solidFill>
                <a:latin typeface="Agency FB" panose="020B0503020202020204" pitchFamily="34" charset="0"/>
              </a:rPr>
              <a:t>SEPT 2022 CST APPROVED</a:t>
            </a:r>
            <a:endParaRPr lang="it-IT" sz="1500" b="1" dirty="0">
              <a:solidFill>
                <a:prstClr val="black"/>
              </a:solidFill>
              <a:latin typeface="Agency FB" panose="020B0503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13"/>
          <a:srcRect l="15822" t="23059" r="66610" b="12283"/>
          <a:stretch/>
        </p:blipFill>
        <p:spPr>
          <a:xfrm>
            <a:off x="9037462" y="724819"/>
            <a:ext cx="1184462" cy="122602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6" name="Immagine 4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40040" y="1387587"/>
            <a:ext cx="1268945" cy="95649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2530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="" xmlns:a16="http://schemas.microsoft.com/office/drawing/2014/main" id="{5F27AE8C-0634-42EC-B394-C040811EB47D}"/>
              </a:ext>
            </a:extLst>
          </p:cNvPr>
          <p:cNvSpPr txBox="1">
            <a:spLocks/>
          </p:cNvSpPr>
          <p:nvPr/>
        </p:nvSpPr>
        <p:spPr bwMode="auto">
          <a:xfrm>
            <a:off x="1858168" y="184209"/>
            <a:ext cx="8475663" cy="735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4000" b="1" dirty="0" smtClean="0">
                <a:solidFill>
                  <a:schemeClr val="bg1"/>
                </a:solidFill>
                <a:latin typeface="Agency FB" panose="020B0503020202020204" pitchFamily="34" charset="0"/>
                <a:ea typeface="ＭＳ Ｐゴシック" pitchFamily="34" charset="-128"/>
                <a:cs typeface="Times New Roman" pitchFamily="18" charset="0"/>
              </a:rPr>
              <a:t>EPC VERSIONS FITTED TO A COMMON HULL</a:t>
            </a:r>
            <a:endParaRPr lang="it-IT" sz="4000" b="1" dirty="0">
              <a:solidFill>
                <a:schemeClr val="bg1"/>
              </a:solidFill>
              <a:latin typeface="Agency FB" panose="020B0503020202020204" pitchFamily="34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86847" y="4393126"/>
            <a:ext cx="882168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92D050"/>
                </a:solidFill>
                <a:latin typeface="Agency FB" panose="020B0503020202020204" pitchFamily="34" charset="0"/>
              </a:rPr>
              <a:t>Long Range Multipurpose (LRM) </a:t>
            </a:r>
            <a:r>
              <a:rPr lang="en-US" sz="3000" dirty="0">
                <a:solidFill>
                  <a:srgbClr val="92D050"/>
                </a:solidFill>
                <a:latin typeface="Agency FB" panose="020B0503020202020204" pitchFamily="34" charset="0"/>
              </a:rPr>
              <a:t>version (</a:t>
            </a:r>
            <a:r>
              <a:rPr lang="en-US" sz="3000" b="1" dirty="0">
                <a:solidFill>
                  <a:srgbClr val="92D050"/>
                </a:solidFill>
                <a:latin typeface="Agency FB" panose="020B0503020202020204" pitchFamily="34" charset="0"/>
              </a:rPr>
              <a:t>France/Spain</a:t>
            </a:r>
            <a:r>
              <a:rPr lang="en-US" sz="3000" dirty="0">
                <a:solidFill>
                  <a:srgbClr val="92D050"/>
                </a:solidFill>
                <a:latin typeface="Agency FB" panose="020B0503020202020204" pitchFamily="34" charset="0"/>
              </a:rPr>
              <a:t>):</a:t>
            </a:r>
          </a:p>
          <a:p>
            <a:pPr marL="606425" indent="-342900" algn="just">
              <a:buFont typeface="Wingdings" panose="05000000000000000000" pitchFamily="2" charset="2"/>
              <a:buChar char="ü"/>
            </a:pPr>
            <a:r>
              <a:rPr lang="en-US" sz="3000" b="1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Extended:</a:t>
            </a:r>
            <a:r>
              <a:rPr lang="en-US" sz="30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up </a:t>
            </a:r>
            <a:r>
              <a:rPr lang="en-US" sz="3000" dirty="0">
                <a:solidFill>
                  <a:schemeClr val="bg1"/>
                </a:solidFill>
                <a:latin typeface="Agency FB" panose="020B0503020202020204" pitchFamily="34" charset="0"/>
              </a:rPr>
              <a:t>to </a:t>
            </a:r>
            <a:r>
              <a:rPr lang="en-US" sz="30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9.000 </a:t>
            </a:r>
            <a:r>
              <a:rPr lang="en-US" sz="3000" dirty="0">
                <a:solidFill>
                  <a:schemeClr val="bg1"/>
                </a:solidFill>
                <a:latin typeface="Agency FB" panose="020B0503020202020204" pitchFamily="34" charset="0"/>
              </a:rPr>
              <a:t>NM at </a:t>
            </a:r>
            <a:r>
              <a:rPr lang="en-US" sz="30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a minimum speed of </a:t>
            </a:r>
          </a:p>
          <a:p>
            <a:pPr marL="263525" algn="just"/>
            <a:r>
              <a:rPr lang="en-US" sz="3000" dirty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en-US" sz="30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  12 </a:t>
            </a:r>
            <a:r>
              <a:rPr lang="en-US" sz="30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kts</a:t>
            </a:r>
            <a:r>
              <a:rPr lang="en-US" sz="30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, endurance 38 days at sea</a:t>
            </a:r>
          </a:p>
          <a:p>
            <a:pPr marL="263525" algn="just"/>
            <a:endParaRPr lang="en-US" sz="800" dirty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pPr marL="606425" indent="-342900" algn="just">
              <a:buFont typeface="Wingdings" panose="05000000000000000000" pitchFamily="2" charset="2"/>
              <a:buChar char="ü"/>
            </a:pPr>
            <a:r>
              <a:rPr lang="en-US" sz="3000" dirty="0">
                <a:solidFill>
                  <a:schemeClr val="bg1"/>
                </a:solidFill>
                <a:latin typeface="Agency FB" panose="020B0503020202020204" pitchFamily="34" charset="0"/>
              </a:rPr>
              <a:t>adequate </a:t>
            </a:r>
            <a:r>
              <a:rPr lang="en-US" sz="3000" dirty="0" err="1">
                <a:solidFill>
                  <a:schemeClr val="bg1"/>
                </a:solidFill>
                <a:latin typeface="Agency FB" panose="020B0503020202020204" pitchFamily="34" charset="0"/>
              </a:rPr>
              <a:t>self-defence</a:t>
            </a:r>
            <a:r>
              <a:rPr lang="en-US" sz="3000" dirty="0">
                <a:solidFill>
                  <a:schemeClr val="bg1"/>
                </a:solidFill>
                <a:latin typeface="Agency FB" panose="020B0503020202020204" pitchFamily="34" charset="0"/>
              </a:rPr>
              <a:t> in </a:t>
            </a:r>
            <a:r>
              <a:rPr lang="en-US" sz="3000" b="1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SELECTED </a:t>
            </a:r>
            <a:r>
              <a:rPr lang="en-US" sz="30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warfare </a:t>
            </a:r>
            <a:r>
              <a:rPr lang="en-US" sz="3000" dirty="0">
                <a:solidFill>
                  <a:schemeClr val="bg1"/>
                </a:solidFill>
                <a:latin typeface="Agency FB" panose="020B0503020202020204" pitchFamily="34" charset="0"/>
              </a:rPr>
              <a:t>areas </a:t>
            </a:r>
          </a:p>
        </p:txBody>
      </p:sp>
      <p:sp>
        <p:nvSpPr>
          <p:cNvPr id="4" name="Rettangolo 3"/>
          <p:cNvSpPr/>
          <p:nvPr/>
        </p:nvSpPr>
        <p:spPr>
          <a:xfrm>
            <a:off x="186848" y="1877306"/>
            <a:ext cx="8251032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Agency FB" panose="020B0503020202020204" pitchFamily="34" charset="0"/>
              </a:rPr>
              <a:t>2 versions are defined: </a:t>
            </a:r>
          </a:p>
          <a:p>
            <a:pPr marL="285750" indent="-285750" algn="just">
              <a:buFont typeface="Arial" panose="020B0604020202020204" pitchFamily="34" charset="0"/>
              <a:buChar char="•"/>
              <a:tabLst>
                <a:tab pos="179388" algn="l"/>
              </a:tabLst>
            </a:pPr>
            <a:r>
              <a:rPr lang="en-US" sz="3200" b="1" dirty="0">
                <a:solidFill>
                  <a:srgbClr val="92D050"/>
                </a:solidFill>
                <a:latin typeface="Agency FB" panose="020B0503020202020204" pitchFamily="34" charset="0"/>
              </a:rPr>
              <a:t>Full Combat Multipurpose (FCM)</a:t>
            </a:r>
            <a:r>
              <a:rPr lang="en-US" sz="3200" dirty="0">
                <a:solidFill>
                  <a:srgbClr val="92D050"/>
                </a:solidFill>
                <a:latin typeface="Agency FB" panose="020B0503020202020204" pitchFamily="34" charset="0"/>
              </a:rPr>
              <a:t> version (</a:t>
            </a:r>
            <a:r>
              <a:rPr lang="en-US" sz="3200" b="1" dirty="0">
                <a:solidFill>
                  <a:srgbClr val="92D050"/>
                </a:solidFill>
                <a:latin typeface="Agency FB" panose="020B0503020202020204" pitchFamily="34" charset="0"/>
              </a:rPr>
              <a:t>Italy/Greece</a:t>
            </a:r>
            <a:r>
              <a:rPr lang="en-US" sz="3200" dirty="0">
                <a:solidFill>
                  <a:srgbClr val="92D050"/>
                </a:solidFill>
                <a:latin typeface="Agency FB" panose="020B0503020202020204" pitchFamily="34" charset="0"/>
              </a:rPr>
              <a:t>): </a:t>
            </a:r>
          </a:p>
          <a:p>
            <a:pPr marL="606425" indent="-342900" algn="just"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up to 4000NM at 14 </a:t>
            </a:r>
            <a:r>
              <a:rPr lang="en-US" sz="32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kts</a:t>
            </a:r>
            <a:r>
              <a:rPr lang="en-US" sz="3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, endurance 20 days at sea</a:t>
            </a:r>
          </a:p>
          <a:p>
            <a:pPr marL="606425" indent="-342900" algn="just"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adequate </a:t>
            </a:r>
            <a:r>
              <a:rPr lang="en-US" sz="3200" dirty="0" err="1">
                <a:solidFill>
                  <a:schemeClr val="bg1"/>
                </a:solidFill>
                <a:latin typeface="Agency FB" panose="020B0503020202020204" pitchFamily="34" charset="0"/>
              </a:rPr>
              <a:t>self-defence</a:t>
            </a:r>
            <a:r>
              <a:rPr lang="en-US" sz="3200" dirty="0">
                <a:solidFill>
                  <a:schemeClr val="bg1"/>
                </a:solidFill>
                <a:latin typeface="Agency FB" panose="020B0503020202020204" pitchFamily="34" charset="0"/>
              </a:rPr>
              <a:t> in </a:t>
            </a:r>
            <a:r>
              <a:rPr lang="en-US" sz="3200" b="1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ALL</a:t>
            </a:r>
            <a:r>
              <a:rPr lang="en-US" sz="3200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warfare </a:t>
            </a:r>
            <a:r>
              <a:rPr lang="en-US" sz="3200" dirty="0">
                <a:solidFill>
                  <a:schemeClr val="bg1"/>
                </a:solidFill>
                <a:latin typeface="Agency FB" panose="020B0503020202020204" pitchFamily="34" charset="0"/>
              </a:rPr>
              <a:t>areas</a:t>
            </a:r>
          </a:p>
        </p:txBody>
      </p:sp>
      <p:sp>
        <p:nvSpPr>
          <p:cNvPr id="9" name="Rettangolo 8"/>
          <p:cNvSpPr/>
          <p:nvPr/>
        </p:nvSpPr>
        <p:spPr>
          <a:xfrm>
            <a:off x="371475" y="4900614"/>
            <a:ext cx="7634606" cy="99218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309841" y="3002970"/>
            <a:ext cx="7696240" cy="4446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0" name="Gruppo 29"/>
          <p:cNvGrpSpPr/>
          <p:nvPr/>
        </p:nvGrpSpPr>
        <p:grpSpPr>
          <a:xfrm>
            <a:off x="8500710" y="1738154"/>
            <a:ext cx="3815115" cy="3762534"/>
            <a:chOff x="8500710" y="1738154"/>
            <a:chExt cx="4901359" cy="4360776"/>
          </a:xfrm>
        </p:grpSpPr>
        <p:grpSp>
          <p:nvGrpSpPr>
            <p:cNvPr id="7" name="Gruppo 6"/>
            <p:cNvGrpSpPr/>
            <p:nvPr/>
          </p:nvGrpSpPr>
          <p:grpSpPr>
            <a:xfrm>
              <a:off x="9909912" y="3225305"/>
              <a:ext cx="2074088" cy="1429429"/>
              <a:chOff x="8798700" y="2946829"/>
              <a:chExt cx="2281538" cy="1499704"/>
            </a:xfrm>
          </p:grpSpPr>
          <p:sp>
            <p:nvSpPr>
              <p:cNvPr id="5" name="Esagono 4"/>
              <p:cNvSpPr/>
              <p:nvPr/>
            </p:nvSpPr>
            <p:spPr>
              <a:xfrm>
                <a:off x="8969638" y="2946829"/>
                <a:ext cx="1860287" cy="1446297"/>
              </a:xfrm>
              <a:prstGeom prst="hexagon">
                <a:avLst/>
              </a:prstGeom>
              <a:solidFill>
                <a:schemeClr val="bg1">
                  <a:lumMod val="50000"/>
                </a:schemeClr>
              </a:solidFill>
              <a:ln w="76200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600">
                  <a:latin typeface="Agency FB" panose="020B0503020202020204" pitchFamily="34" charset="0"/>
                </a:endParaRPr>
              </a:p>
            </p:txBody>
          </p:sp>
          <p:sp>
            <p:nvSpPr>
              <p:cNvPr id="6" name="CasellaDiTesto 5"/>
              <p:cNvSpPr txBox="1"/>
              <p:nvPr/>
            </p:nvSpPr>
            <p:spPr>
              <a:xfrm>
                <a:off x="8798700" y="2986958"/>
                <a:ext cx="2281538" cy="1459575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b="1" dirty="0" smtClean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EPC</a:t>
                </a:r>
              </a:p>
              <a:p>
                <a:pPr algn="ctr"/>
                <a:r>
                  <a:rPr lang="it-IT" b="1" dirty="0" err="1" smtClean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challenge</a:t>
                </a:r>
                <a:r>
                  <a:rPr lang="it-IT" b="1" dirty="0" smtClean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: </a:t>
                </a:r>
              </a:p>
              <a:p>
                <a:pPr algn="ctr"/>
                <a:r>
                  <a:rPr lang="it-IT" b="1" dirty="0" smtClean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common </a:t>
                </a:r>
                <a:r>
                  <a:rPr lang="it-IT" b="1" dirty="0" err="1" smtClean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hull</a:t>
                </a:r>
                <a:endParaRPr lang="it-IT" b="1" dirty="0" smtClean="0">
                  <a:solidFill>
                    <a:schemeClr val="bg1"/>
                  </a:solidFill>
                  <a:latin typeface="Agency FB" panose="020B0503020202020204" pitchFamily="34" charset="0"/>
                </a:endParaRPr>
              </a:p>
              <a:p>
                <a:pPr algn="ctr"/>
                <a:r>
                  <a:rPr lang="it-IT" b="1" dirty="0" err="1" smtClean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concept</a:t>
                </a:r>
                <a:endParaRPr lang="it-IT" b="1" dirty="0" smtClean="0">
                  <a:solidFill>
                    <a:schemeClr val="bg1"/>
                  </a:solidFill>
                  <a:latin typeface="Agency FB" panose="020B0503020202020204" pitchFamily="34" charset="0"/>
                </a:endParaRPr>
              </a:p>
            </p:txBody>
          </p:sp>
        </p:grpSp>
        <p:grpSp>
          <p:nvGrpSpPr>
            <p:cNvPr id="12" name="Gruppo 11"/>
            <p:cNvGrpSpPr/>
            <p:nvPr/>
          </p:nvGrpSpPr>
          <p:grpSpPr>
            <a:xfrm>
              <a:off x="8500710" y="2484702"/>
              <a:ext cx="2074088" cy="1378525"/>
              <a:chOff x="8798700" y="2946829"/>
              <a:chExt cx="2281538" cy="1446297"/>
            </a:xfrm>
            <a:solidFill>
              <a:srgbClr val="FF0000"/>
            </a:solidFill>
          </p:grpSpPr>
          <p:sp>
            <p:nvSpPr>
              <p:cNvPr id="13" name="Esagono 12"/>
              <p:cNvSpPr/>
              <p:nvPr/>
            </p:nvSpPr>
            <p:spPr>
              <a:xfrm>
                <a:off x="8969638" y="2946829"/>
                <a:ext cx="1860287" cy="1446297"/>
              </a:xfrm>
              <a:prstGeom prst="hexagon">
                <a:avLst/>
              </a:prstGeom>
              <a:grpFill/>
              <a:ln w="76200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600">
                  <a:latin typeface="Agency FB" panose="020B0503020202020204" pitchFamily="34" charset="0"/>
                </a:endParaRPr>
              </a:p>
            </p:txBody>
          </p:sp>
          <p:sp>
            <p:nvSpPr>
              <p:cNvPr id="14" name="CasellaDiTesto 13"/>
              <p:cNvSpPr txBox="1"/>
              <p:nvPr/>
            </p:nvSpPr>
            <p:spPr>
              <a:xfrm>
                <a:off x="8798700" y="2986958"/>
                <a:ext cx="2281538" cy="991763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it-IT" sz="1050" b="1" dirty="0" smtClean="0">
                  <a:solidFill>
                    <a:schemeClr val="bg1"/>
                  </a:solidFill>
                  <a:latin typeface="Agency FB" panose="020B0503020202020204" pitchFamily="34" charset="0"/>
                </a:endParaRPr>
              </a:p>
              <a:p>
                <a:pPr algn="ctr"/>
                <a:r>
                  <a:rPr lang="it-IT" b="1" dirty="0" smtClean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endurance</a:t>
                </a:r>
              </a:p>
              <a:p>
                <a:pPr algn="ctr"/>
                <a:r>
                  <a:rPr lang="it-IT" b="1" dirty="0" err="1" smtClean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days</a:t>
                </a:r>
                <a:r>
                  <a:rPr lang="it-IT" b="1" dirty="0" smtClean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 </a:t>
                </a:r>
                <a:r>
                  <a:rPr lang="it-IT" b="1" dirty="0" err="1" smtClean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at</a:t>
                </a:r>
                <a:r>
                  <a:rPr lang="it-IT" b="1" dirty="0" smtClean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 </a:t>
                </a:r>
                <a:r>
                  <a:rPr lang="it-IT" b="1" dirty="0" err="1" smtClean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sea</a:t>
                </a:r>
                <a:endParaRPr lang="it-IT" b="1" dirty="0" smtClean="0">
                  <a:solidFill>
                    <a:schemeClr val="bg1"/>
                  </a:solidFill>
                  <a:latin typeface="Agency FB" panose="020B0503020202020204" pitchFamily="34" charset="0"/>
                </a:endParaRPr>
              </a:p>
            </p:txBody>
          </p:sp>
        </p:grpSp>
        <p:grpSp>
          <p:nvGrpSpPr>
            <p:cNvPr id="15" name="Gruppo 14"/>
            <p:cNvGrpSpPr/>
            <p:nvPr/>
          </p:nvGrpSpPr>
          <p:grpSpPr>
            <a:xfrm>
              <a:off x="8500710" y="3954867"/>
              <a:ext cx="2074088" cy="1378525"/>
              <a:chOff x="8798700" y="2946829"/>
              <a:chExt cx="2281538" cy="1446297"/>
            </a:xfrm>
            <a:solidFill>
              <a:srgbClr val="92D050"/>
            </a:solidFill>
          </p:grpSpPr>
          <p:sp>
            <p:nvSpPr>
              <p:cNvPr id="16" name="Esagono 15"/>
              <p:cNvSpPr/>
              <p:nvPr/>
            </p:nvSpPr>
            <p:spPr>
              <a:xfrm>
                <a:off x="8969638" y="2946829"/>
                <a:ext cx="1860287" cy="1446297"/>
              </a:xfrm>
              <a:prstGeom prst="hexagon">
                <a:avLst/>
              </a:prstGeom>
              <a:grpFill/>
              <a:ln w="76200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600">
                  <a:latin typeface="Agency FB" panose="020B0503020202020204" pitchFamily="34" charset="0"/>
                </a:endParaRPr>
              </a:p>
            </p:txBody>
          </p:sp>
          <p:sp>
            <p:nvSpPr>
              <p:cNvPr id="17" name="CasellaDiTesto 16"/>
              <p:cNvSpPr txBox="1"/>
              <p:nvPr/>
            </p:nvSpPr>
            <p:spPr>
              <a:xfrm>
                <a:off x="8798700" y="2986958"/>
                <a:ext cx="2281538" cy="112275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b="1" dirty="0" err="1" smtClean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Speed</a:t>
                </a:r>
                <a:endParaRPr lang="it-IT" b="1" dirty="0" smtClean="0">
                  <a:solidFill>
                    <a:schemeClr val="bg1"/>
                  </a:solidFill>
                  <a:latin typeface="Agency FB" panose="020B0503020202020204" pitchFamily="34" charset="0"/>
                </a:endParaRPr>
              </a:p>
              <a:p>
                <a:pPr algn="ctr"/>
                <a:r>
                  <a:rPr lang="it-IT" b="1" dirty="0" err="1" smtClean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Max</a:t>
                </a:r>
                <a:r>
                  <a:rPr lang="it-IT" b="1" dirty="0" smtClean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 25 </a:t>
                </a:r>
                <a:r>
                  <a:rPr lang="it-IT" b="1" dirty="0" err="1" smtClean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kts</a:t>
                </a:r>
                <a:endParaRPr lang="it-IT" b="1" dirty="0" smtClean="0">
                  <a:solidFill>
                    <a:schemeClr val="bg1"/>
                  </a:solidFill>
                  <a:latin typeface="Agency FB" panose="020B0503020202020204" pitchFamily="34" charset="0"/>
                </a:endParaRPr>
              </a:p>
              <a:p>
                <a:pPr algn="ctr"/>
                <a:r>
                  <a:rPr lang="it-IT" b="1" dirty="0" smtClean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Up to 24kts</a:t>
                </a:r>
              </a:p>
            </p:txBody>
          </p:sp>
        </p:grpSp>
        <p:grpSp>
          <p:nvGrpSpPr>
            <p:cNvPr id="18" name="Gruppo 17"/>
            <p:cNvGrpSpPr/>
            <p:nvPr/>
          </p:nvGrpSpPr>
          <p:grpSpPr>
            <a:xfrm>
              <a:off x="9909912" y="1738154"/>
              <a:ext cx="2074088" cy="1378525"/>
              <a:chOff x="8798700" y="2946829"/>
              <a:chExt cx="2281538" cy="1446297"/>
            </a:xfrm>
            <a:solidFill>
              <a:srgbClr val="FF0000"/>
            </a:solidFill>
          </p:grpSpPr>
          <p:sp>
            <p:nvSpPr>
              <p:cNvPr id="19" name="Esagono 18"/>
              <p:cNvSpPr/>
              <p:nvPr/>
            </p:nvSpPr>
            <p:spPr>
              <a:xfrm>
                <a:off x="8969638" y="2946829"/>
                <a:ext cx="1860287" cy="1446297"/>
              </a:xfrm>
              <a:prstGeom prst="hexagon">
                <a:avLst/>
              </a:prstGeom>
              <a:grpFill/>
              <a:ln w="76200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600">
                  <a:latin typeface="Agency FB" panose="020B0503020202020204" pitchFamily="34" charset="0"/>
                </a:endParaRPr>
              </a:p>
            </p:txBody>
          </p:sp>
          <p:sp>
            <p:nvSpPr>
              <p:cNvPr id="20" name="CasellaDiTesto 19"/>
              <p:cNvSpPr txBox="1"/>
              <p:nvPr/>
            </p:nvSpPr>
            <p:spPr>
              <a:xfrm>
                <a:off x="8798700" y="2986958"/>
                <a:ext cx="2281538" cy="785925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it-IT" b="1" dirty="0" smtClean="0">
                  <a:solidFill>
                    <a:schemeClr val="bg1"/>
                  </a:solidFill>
                  <a:latin typeface="Agency FB" panose="020B0503020202020204" pitchFamily="34" charset="0"/>
                </a:endParaRPr>
              </a:p>
              <a:p>
                <a:pPr algn="ctr"/>
                <a:r>
                  <a:rPr lang="it-IT" b="1" dirty="0" err="1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R</a:t>
                </a:r>
                <a:r>
                  <a:rPr lang="it-IT" b="1" dirty="0" err="1" smtClean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ange</a:t>
                </a:r>
                <a:endParaRPr lang="it-IT" b="1" dirty="0" smtClean="0">
                  <a:solidFill>
                    <a:schemeClr val="bg1"/>
                  </a:solidFill>
                  <a:latin typeface="Agency FB" panose="020B0503020202020204" pitchFamily="34" charset="0"/>
                </a:endParaRPr>
              </a:p>
            </p:txBody>
          </p:sp>
        </p:grpSp>
        <p:grpSp>
          <p:nvGrpSpPr>
            <p:cNvPr id="21" name="Gruppo 20"/>
            <p:cNvGrpSpPr/>
            <p:nvPr/>
          </p:nvGrpSpPr>
          <p:grpSpPr>
            <a:xfrm>
              <a:off x="9909912" y="4720405"/>
              <a:ext cx="2074088" cy="1378525"/>
              <a:chOff x="8798700" y="2946829"/>
              <a:chExt cx="2281538" cy="1446297"/>
            </a:xfrm>
            <a:solidFill>
              <a:srgbClr val="92D050"/>
            </a:solidFill>
          </p:grpSpPr>
          <p:sp>
            <p:nvSpPr>
              <p:cNvPr id="22" name="Esagono 21"/>
              <p:cNvSpPr/>
              <p:nvPr/>
            </p:nvSpPr>
            <p:spPr>
              <a:xfrm>
                <a:off x="8969638" y="2946829"/>
                <a:ext cx="1860287" cy="1446297"/>
              </a:xfrm>
              <a:prstGeom prst="hexagon">
                <a:avLst/>
              </a:prstGeom>
              <a:grpFill/>
              <a:ln w="76200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600">
                  <a:latin typeface="Agency FB" panose="020B0503020202020204" pitchFamily="34" charset="0"/>
                </a:endParaRPr>
              </a:p>
            </p:txBody>
          </p:sp>
          <p:sp>
            <p:nvSpPr>
              <p:cNvPr id="23" name="CasellaDiTesto 22"/>
              <p:cNvSpPr txBox="1"/>
              <p:nvPr/>
            </p:nvSpPr>
            <p:spPr>
              <a:xfrm>
                <a:off x="8798700" y="2986958"/>
                <a:ext cx="2281538" cy="112275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it-IT" b="1" dirty="0" smtClean="0">
                  <a:solidFill>
                    <a:schemeClr val="bg1"/>
                  </a:solidFill>
                  <a:latin typeface="Agency FB" panose="020B0503020202020204" pitchFamily="34" charset="0"/>
                </a:endParaRPr>
              </a:p>
              <a:p>
                <a:pPr algn="ctr"/>
                <a:r>
                  <a:rPr lang="it-IT" b="1" dirty="0" err="1" smtClean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Draft</a:t>
                </a:r>
                <a:endParaRPr lang="it-IT" b="1" dirty="0" smtClean="0">
                  <a:solidFill>
                    <a:schemeClr val="bg1"/>
                  </a:solidFill>
                  <a:latin typeface="Agency FB" panose="020B0503020202020204" pitchFamily="34" charset="0"/>
                </a:endParaRPr>
              </a:p>
              <a:p>
                <a:pPr algn="ctr"/>
                <a:r>
                  <a:rPr lang="it-IT" b="1" dirty="0" err="1" smtClean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Max</a:t>
                </a:r>
                <a:r>
                  <a:rPr lang="it-IT" b="1" dirty="0" smtClean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 5,5 mt</a:t>
                </a:r>
              </a:p>
            </p:txBody>
          </p:sp>
        </p:grpSp>
        <p:grpSp>
          <p:nvGrpSpPr>
            <p:cNvPr id="24" name="Gruppo 23"/>
            <p:cNvGrpSpPr/>
            <p:nvPr/>
          </p:nvGrpSpPr>
          <p:grpSpPr>
            <a:xfrm>
              <a:off x="11320399" y="2484702"/>
              <a:ext cx="2074088" cy="1378525"/>
              <a:chOff x="8798700" y="2946829"/>
              <a:chExt cx="2281538" cy="1446297"/>
            </a:xfrm>
            <a:solidFill>
              <a:srgbClr val="92D050"/>
            </a:solidFill>
          </p:grpSpPr>
          <p:sp>
            <p:nvSpPr>
              <p:cNvPr id="25" name="Esagono 24"/>
              <p:cNvSpPr/>
              <p:nvPr/>
            </p:nvSpPr>
            <p:spPr>
              <a:xfrm>
                <a:off x="8969638" y="2946829"/>
                <a:ext cx="1860287" cy="1446297"/>
              </a:xfrm>
              <a:prstGeom prst="hexagon">
                <a:avLst/>
              </a:prstGeom>
              <a:grpFill/>
              <a:ln w="76200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600">
                  <a:latin typeface="Agency FB" panose="020B0503020202020204" pitchFamily="34" charset="0"/>
                </a:endParaRPr>
              </a:p>
            </p:txBody>
          </p:sp>
          <p:sp>
            <p:nvSpPr>
              <p:cNvPr id="26" name="CasellaDiTesto 25"/>
              <p:cNvSpPr txBox="1"/>
              <p:nvPr/>
            </p:nvSpPr>
            <p:spPr>
              <a:xfrm>
                <a:off x="8798700" y="2986958"/>
                <a:ext cx="2281538" cy="112275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b="1" dirty="0" err="1" smtClean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Buoyancy</a:t>
                </a:r>
                <a:endParaRPr lang="it-IT" b="1" dirty="0" smtClean="0">
                  <a:solidFill>
                    <a:schemeClr val="bg1"/>
                  </a:solidFill>
                  <a:latin typeface="Agency FB" panose="020B0503020202020204" pitchFamily="34" charset="0"/>
                </a:endParaRPr>
              </a:p>
              <a:p>
                <a:pPr algn="ctr"/>
                <a:r>
                  <a:rPr lang="it-IT" b="1" dirty="0" smtClean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Up to 15% </a:t>
                </a:r>
                <a:r>
                  <a:rPr lang="it-IT" b="1" dirty="0" err="1" smtClean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lpp</a:t>
                </a:r>
                <a:r>
                  <a:rPr lang="it-IT" b="1" dirty="0" smtClean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 </a:t>
                </a:r>
              </a:p>
              <a:p>
                <a:pPr algn="ctr"/>
                <a:r>
                  <a:rPr lang="it-IT" b="1" dirty="0" err="1" smtClean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flooded</a:t>
                </a:r>
                <a:endParaRPr lang="it-IT" b="1" dirty="0" smtClean="0">
                  <a:solidFill>
                    <a:schemeClr val="bg1"/>
                  </a:solidFill>
                  <a:latin typeface="Agency FB" panose="020B0503020202020204" pitchFamily="34" charset="0"/>
                </a:endParaRPr>
              </a:p>
            </p:txBody>
          </p:sp>
        </p:grpSp>
        <p:grpSp>
          <p:nvGrpSpPr>
            <p:cNvPr id="27" name="Gruppo 26"/>
            <p:cNvGrpSpPr/>
            <p:nvPr/>
          </p:nvGrpSpPr>
          <p:grpSpPr>
            <a:xfrm>
              <a:off x="11327981" y="3965513"/>
              <a:ext cx="2074088" cy="1378525"/>
              <a:chOff x="8798700" y="2946829"/>
              <a:chExt cx="2281538" cy="1446297"/>
            </a:xfrm>
            <a:solidFill>
              <a:srgbClr val="92D050"/>
            </a:solidFill>
          </p:grpSpPr>
          <p:sp>
            <p:nvSpPr>
              <p:cNvPr id="28" name="Esagono 27"/>
              <p:cNvSpPr/>
              <p:nvPr/>
            </p:nvSpPr>
            <p:spPr>
              <a:xfrm>
                <a:off x="8969638" y="2946829"/>
                <a:ext cx="1860287" cy="1446297"/>
              </a:xfrm>
              <a:prstGeom prst="hexagon">
                <a:avLst/>
              </a:prstGeom>
              <a:grpFill/>
              <a:ln w="76200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600">
                  <a:latin typeface="Agency FB" panose="020B0503020202020204" pitchFamily="34" charset="0"/>
                </a:endParaRPr>
              </a:p>
            </p:txBody>
          </p:sp>
          <p:sp>
            <p:nvSpPr>
              <p:cNvPr id="29" name="CasellaDiTesto 28"/>
              <p:cNvSpPr txBox="1"/>
              <p:nvPr/>
            </p:nvSpPr>
            <p:spPr>
              <a:xfrm>
                <a:off x="8798700" y="2986958"/>
                <a:ext cx="2281538" cy="1328588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it-IT" sz="1050" b="1" dirty="0" smtClean="0">
                  <a:solidFill>
                    <a:schemeClr val="bg1"/>
                  </a:solidFill>
                  <a:latin typeface="Agency FB" panose="020B0503020202020204" pitchFamily="34" charset="0"/>
                </a:endParaRPr>
              </a:p>
              <a:p>
                <a:pPr algn="ctr"/>
                <a:r>
                  <a:rPr lang="it-IT" b="1" dirty="0" err="1" smtClean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Displacement</a:t>
                </a:r>
                <a:endParaRPr lang="it-IT" b="1" dirty="0">
                  <a:solidFill>
                    <a:schemeClr val="bg1"/>
                  </a:solidFill>
                  <a:latin typeface="Agency FB" panose="020B0503020202020204" pitchFamily="34" charset="0"/>
                </a:endParaRPr>
              </a:p>
              <a:p>
                <a:pPr algn="ctr"/>
                <a:r>
                  <a:rPr lang="it-IT" b="1" dirty="0" err="1" smtClean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Max</a:t>
                </a:r>
                <a:r>
                  <a:rPr lang="it-IT" b="1" dirty="0" smtClean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 3.300</a:t>
                </a:r>
              </a:p>
              <a:p>
                <a:pPr algn="ctr"/>
                <a:r>
                  <a:rPr lang="it-IT" b="1" dirty="0" smtClean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 </a:t>
                </a:r>
                <a:r>
                  <a:rPr lang="it-IT" b="1" dirty="0" err="1" smtClean="0">
                    <a:solidFill>
                      <a:schemeClr val="bg1"/>
                    </a:solidFill>
                    <a:latin typeface="Agency FB" panose="020B0503020202020204" pitchFamily="34" charset="0"/>
                  </a:rPr>
                  <a:t>tons</a:t>
                </a:r>
                <a:endParaRPr lang="it-IT" b="1" dirty="0" smtClean="0">
                  <a:solidFill>
                    <a:schemeClr val="bg1"/>
                  </a:solidFill>
                  <a:latin typeface="Agency FB" panose="020B0503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823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480300" y="186885"/>
            <a:ext cx="8644775" cy="594783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>
              <a:spcBef>
                <a:spcPct val="0"/>
              </a:spcBef>
              <a:buNone/>
              <a:defRPr sz="3200" b="1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algn="ctr"/>
            <a:endParaRPr lang="en-GB" sz="3000" dirty="0">
              <a:solidFill>
                <a:schemeClr val="accent6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11" name="Titolo 1">
            <a:extLst>
              <a:ext uri="{FF2B5EF4-FFF2-40B4-BE49-F238E27FC236}">
                <a16:creationId xmlns="" xmlns:a16="http://schemas.microsoft.com/office/drawing/2014/main" id="{6542ECFF-97F3-4EFB-82E8-1374FF5FBD1A}"/>
              </a:ext>
            </a:extLst>
          </p:cNvPr>
          <p:cNvSpPr txBox="1">
            <a:spLocks/>
          </p:cNvSpPr>
          <p:nvPr/>
        </p:nvSpPr>
        <p:spPr bwMode="auto">
          <a:xfrm>
            <a:off x="0" y="203259"/>
            <a:ext cx="12191999" cy="735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000" b="1" dirty="0" smtClean="0">
                <a:solidFill>
                  <a:schemeClr val="bg1"/>
                </a:solidFill>
                <a:latin typeface="Agency FB" panose="020B0503020202020204" pitchFamily="34" charset="0"/>
                <a:ea typeface="ＭＳ Ｐゴシック" pitchFamily="34" charset="-128"/>
                <a:cs typeface="Times New Roman" pitchFamily="18" charset="0"/>
              </a:rPr>
              <a:t>GENERAL DESCRIPTION</a:t>
            </a:r>
            <a:endParaRPr lang="it-IT" sz="3000" b="1" dirty="0">
              <a:solidFill>
                <a:schemeClr val="bg1"/>
              </a:solidFill>
              <a:latin typeface="Agency FB" panose="020B0503020202020204" pitchFamily="34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31304" y="1503079"/>
            <a:ext cx="3670782" cy="57631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3300 tons displacement</a:t>
            </a:r>
          </a:p>
          <a:p>
            <a:pPr marL="457200" indent="-457200" algn="just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110mt x 15mt x 5.5 </a:t>
            </a:r>
            <a:r>
              <a:rPr lang="en-US" sz="24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mt</a:t>
            </a:r>
            <a:endParaRPr lang="en-US" sz="2400" dirty="0" smtClean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pPr marL="457200" indent="-457200" algn="just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range 4000/9000 @14/12kts</a:t>
            </a:r>
          </a:p>
          <a:p>
            <a:pPr marL="457200" indent="-457200" algn="just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Agency FB" panose="020B0503020202020204" pitchFamily="34" charset="0"/>
              </a:rPr>
              <a:t>e</a:t>
            </a:r>
            <a:r>
              <a:rPr lang="en-US" sz="24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ndurance 20/38 days at sea</a:t>
            </a:r>
          </a:p>
          <a:p>
            <a:pPr marL="457200" indent="-457200" algn="just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Speed 25/24 KTS</a:t>
            </a:r>
          </a:p>
          <a:p>
            <a:pPr marL="457200" indent="-457200" algn="just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115/125 berth places</a:t>
            </a:r>
          </a:p>
          <a:p>
            <a:pPr marL="457200" indent="-457200" algn="just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Corvette </a:t>
            </a:r>
            <a:r>
              <a:rPr lang="en-US" sz="2400" dirty="0">
                <a:solidFill>
                  <a:schemeClr val="bg1"/>
                </a:solidFill>
                <a:latin typeface="Agency FB" panose="020B0503020202020204" pitchFamily="34" charset="0"/>
              </a:rPr>
              <a:t>Class Vessel</a:t>
            </a:r>
          </a:p>
          <a:p>
            <a:pPr marL="457200" indent="-457200" algn="just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wide </a:t>
            </a:r>
            <a:r>
              <a:rPr lang="en-US" sz="2400" dirty="0">
                <a:solidFill>
                  <a:schemeClr val="bg1"/>
                </a:solidFill>
                <a:latin typeface="Agency FB" panose="020B0503020202020204" pitchFamily="34" charset="0"/>
              </a:rPr>
              <a:t>range of missions </a:t>
            </a:r>
          </a:p>
          <a:p>
            <a:pPr marL="457200" indent="-457200" algn="just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Agency FB" panose="020B0503020202020204" pitchFamily="34" charset="0"/>
              </a:rPr>
              <a:t>modular and flexible design</a:t>
            </a:r>
          </a:p>
          <a:p>
            <a:pPr marL="457200" indent="-457200" algn="just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more </a:t>
            </a:r>
            <a:r>
              <a:rPr lang="en-US" sz="2400" dirty="0">
                <a:solidFill>
                  <a:schemeClr val="bg1"/>
                </a:solidFill>
                <a:latin typeface="Agency FB" panose="020B0503020202020204" pitchFamily="34" charset="0"/>
              </a:rPr>
              <a:t>interoperable </a:t>
            </a:r>
          </a:p>
          <a:p>
            <a:pPr marL="457200" indent="-457200" algn="just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more </a:t>
            </a:r>
            <a:r>
              <a:rPr lang="en-US" sz="2400" dirty="0">
                <a:solidFill>
                  <a:schemeClr val="bg1"/>
                </a:solidFill>
                <a:latin typeface="Agency FB" panose="020B0503020202020204" pitchFamily="34" charset="0"/>
              </a:rPr>
              <a:t>energy-efficient</a:t>
            </a:r>
          </a:p>
          <a:p>
            <a:pPr marL="457200" indent="-457200" algn="just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green concept</a:t>
            </a:r>
          </a:p>
          <a:p>
            <a:pPr marL="457200" indent="-457200" algn="just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cyber-secured </a:t>
            </a:r>
            <a:r>
              <a:rPr lang="en-US" sz="2400" dirty="0">
                <a:solidFill>
                  <a:schemeClr val="bg1"/>
                </a:solidFill>
                <a:latin typeface="Agency FB" panose="020B0503020202020204" pitchFamily="34" charset="0"/>
              </a:rPr>
              <a:t>by design</a:t>
            </a:r>
          </a:p>
          <a:p>
            <a:pPr marL="457200" indent="-457200" algn="just">
              <a:spcAft>
                <a:spcPts val="300"/>
              </a:spcAft>
              <a:buFont typeface="Wingdings" panose="05000000000000000000" pitchFamily="2" charset="2"/>
              <a:buChar char="q"/>
            </a:pPr>
            <a:endParaRPr lang="en-US" sz="2400" dirty="0" smtClean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grpSp>
        <p:nvGrpSpPr>
          <p:cNvPr id="19" name="Gruppo 18"/>
          <p:cNvGrpSpPr/>
          <p:nvPr/>
        </p:nvGrpSpPr>
        <p:grpSpPr>
          <a:xfrm>
            <a:off x="8167455" y="4033882"/>
            <a:ext cx="3952316" cy="2747984"/>
            <a:chOff x="8472604" y="4033882"/>
            <a:chExt cx="3647167" cy="2747984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2" name="Rettangolo 11"/>
            <p:cNvSpPr/>
            <p:nvPr/>
          </p:nvSpPr>
          <p:spPr>
            <a:xfrm>
              <a:off x="8472604" y="4033882"/>
              <a:ext cx="3647166" cy="289988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800" b="1" dirty="0" err="1" smtClean="0">
                  <a:solidFill>
                    <a:srgbClr val="FFFF00"/>
                  </a:solidFill>
                  <a:latin typeface="Agency FB" panose="020B0503020202020204" pitchFamily="34" charset="0"/>
                </a:rPr>
                <a:t>Accommodation</a:t>
              </a:r>
              <a:endParaRPr lang="it-IT" sz="2800" b="1" dirty="0" smtClean="0">
                <a:solidFill>
                  <a:srgbClr val="FFFF00"/>
                </a:solidFill>
                <a:latin typeface="Agency FB" panose="020B0503020202020204" pitchFamily="34" charset="0"/>
              </a:endParaRPr>
            </a:p>
          </p:txBody>
        </p:sp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72605" y="4344946"/>
              <a:ext cx="3647166" cy="243692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31750"/>
            </a:effectLst>
            <a:sp3d>
              <a:bevelT w="190500" h="38100"/>
            </a:sp3d>
          </p:spPr>
        </p:pic>
      </p:grpSp>
      <p:pic>
        <p:nvPicPr>
          <p:cNvPr id="17" name="Immagin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456" y="1526353"/>
            <a:ext cx="3952315" cy="244174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8" name="Rettangolo 17"/>
          <p:cNvSpPr/>
          <p:nvPr/>
        </p:nvSpPr>
        <p:spPr>
          <a:xfrm>
            <a:off x="8167456" y="1233952"/>
            <a:ext cx="3952315" cy="289988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>
                <a:solidFill>
                  <a:srgbClr val="FFFF00"/>
                </a:solidFill>
                <a:latin typeface="Agency FB" panose="020B0503020202020204" pitchFamily="34" charset="0"/>
              </a:rPr>
              <a:t>AUV LARS</a:t>
            </a: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537" y="1523939"/>
            <a:ext cx="4106053" cy="244415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2" name="Rettangolo 21"/>
          <p:cNvSpPr/>
          <p:nvPr/>
        </p:nvSpPr>
        <p:spPr>
          <a:xfrm>
            <a:off x="3920084" y="1226914"/>
            <a:ext cx="4115506" cy="289988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err="1" smtClean="0">
                <a:solidFill>
                  <a:srgbClr val="FFFF00"/>
                </a:solidFill>
                <a:latin typeface="Agency FB" panose="020B0503020202020204" pitchFamily="34" charset="0"/>
              </a:rPr>
              <a:t>Wardroom</a:t>
            </a:r>
            <a:endParaRPr lang="it-IT" sz="2400" b="1" dirty="0" smtClean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3938246" y="4340120"/>
            <a:ext cx="4138509" cy="2429384"/>
            <a:chOff x="3920084" y="4169595"/>
            <a:chExt cx="4115505" cy="2436549"/>
          </a:xfrm>
        </p:grpSpPr>
        <p:pic>
          <p:nvPicPr>
            <p:cNvPr id="20" name="Immagin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20084" y="4169595"/>
              <a:ext cx="4115505" cy="2436549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29537" y="5926310"/>
              <a:ext cx="442358" cy="679834"/>
            </a:xfrm>
            <a:prstGeom prst="rect">
              <a:avLst/>
            </a:prstGeom>
          </p:spPr>
        </p:pic>
      </p:grpSp>
      <p:sp>
        <p:nvSpPr>
          <p:cNvPr id="23" name="Rettangolo 22"/>
          <p:cNvSpPr/>
          <p:nvPr/>
        </p:nvSpPr>
        <p:spPr>
          <a:xfrm>
            <a:off x="3947436" y="4017474"/>
            <a:ext cx="4111901" cy="306404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err="1" smtClean="0">
                <a:solidFill>
                  <a:srgbClr val="FFFF00"/>
                </a:solidFill>
                <a:latin typeface="Agency FB" panose="020B0503020202020204" pitchFamily="34" charset="0"/>
              </a:rPr>
              <a:t>Propulsion</a:t>
            </a:r>
            <a:r>
              <a:rPr lang="it-IT" sz="2400" b="1" dirty="0" smtClean="0">
                <a:solidFill>
                  <a:srgbClr val="FFFF00"/>
                </a:solidFill>
                <a:latin typeface="Agency FB" panose="020B0503020202020204" pitchFamily="34" charset="0"/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  <a:latin typeface="Agency FB" panose="020B0503020202020204" pitchFamily="34" charset="0"/>
              </a:rPr>
              <a:t>plant</a:t>
            </a:r>
            <a:endParaRPr lang="it-IT" sz="2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25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383960"/>
            <a:ext cx="1219199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endParaRPr lang="it-IT" sz="2000" b="1" dirty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pPr algn="just">
              <a:spcBef>
                <a:spcPts val="600"/>
              </a:spcBef>
            </a:pPr>
            <a:endParaRPr lang="it-IT" sz="20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="" xmlns:a16="http://schemas.microsoft.com/office/drawing/2014/main" id="{2B5ABB13-0214-4557-A5F1-97FC1752D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12409" y="279459"/>
            <a:ext cx="12714363" cy="553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76" tIns="45688" rIns="91376" bIns="4568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000" b="1" dirty="0" smtClean="0">
                <a:solidFill>
                  <a:schemeClr val="bg1"/>
                </a:solidFill>
                <a:latin typeface="Agency FB" panose="020B0503020202020204" pitchFamily="34" charset="0"/>
                <a:ea typeface="ＭＳ Ｐゴシック" pitchFamily="34" charset="-128"/>
                <a:cs typeface="Times New Roman" pitchFamily="18" charset="0"/>
              </a:rPr>
              <a:t>INNOVATION</a:t>
            </a:r>
            <a:r>
              <a:rPr lang="it-IT" sz="2800" b="1" dirty="0" smtClean="0">
                <a:solidFill>
                  <a:srgbClr val="FFFF00"/>
                </a:solidFill>
                <a:latin typeface="Agency FB" panose="020B0503020202020204" pitchFamily="34" charset="0"/>
                <a:ea typeface="ＭＳ Ｐゴシック" pitchFamily="34" charset="-128"/>
                <a:cs typeface="Times New Roman" pitchFamily="18" charset="0"/>
              </a:rPr>
              <a:t> </a:t>
            </a:r>
            <a:endParaRPr lang="it-IT" sz="2800" b="1" dirty="0">
              <a:solidFill>
                <a:schemeClr val="bg1"/>
              </a:solidFill>
              <a:latin typeface="Agency FB" panose="020B0503020202020204" pitchFamily="34" charset="0"/>
              <a:ea typeface="Bookman Old Style" charset="0"/>
              <a:cs typeface="Arial" panose="020B0604020202020204" pitchFamily="34" charset="0"/>
            </a:endParaRPr>
          </a:p>
        </p:txBody>
      </p:sp>
      <p:sp>
        <p:nvSpPr>
          <p:cNvPr id="16" name="Figura a mano libera 15"/>
          <p:cNvSpPr/>
          <p:nvPr/>
        </p:nvSpPr>
        <p:spPr>
          <a:xfrm>
            <a:off x="7247322" y="4555391"/>
            <a:ext cx="2378724" cy="856083"/>
          </a:xfrm>
          <a:custGeom>
            <a:avLst/>
            <a:gdLst>
              <a:gd name="connsiteX0" fmla="*/ 0 w 2473856"/>
              <a:gd name="connsiteY0" fmla="*/ 0 h 1484313"/>
              <a:gd name="connsiteX1" fmla="*/ 2473856 w 2473856"/>
              <a:gd name="connsiteY1" fmla="*/ 0 h 1484313"/>
              <a:gd name="connsiteX2" fmla="*/ 2473856 w 2473856"/>
              <a:gd name="connsiteY2" fmla="*/ 1484313 h 1484313"/>
              <a:gd name="connsiteX3" fmla="*/ 0 w 2473856"/>
              <a:gd name="connsiteY3" fmla="*/ 1484313 h 1484313"/>
              <a:gd name="connsiteX4" fmla="*/ 0 w 2473856"/>
              <a:gd name="connsiteY4" fmla="*/ 0 h 1484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3856" h="1484313">
                <a:moveTo>
                  <a:pt x="0" y="0"/>
                </a:moveTo>
                <a:lnTo>
                  <a:pt x="2473856" y="0"/>
                </a:lnTo>
                <a:lnTo>
                  <a:pt x="2473856" y="1484313"/>
                </a:lnTo>
                <a:lnTo>
                  <a:pt x="0" y="14843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chilly" dir="t"/>
          </a:scene3d>
          <a:sp3d prstMaterial="translucentPowder">
            <a:bevelT w="127000" h="25400" prst="slop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2800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2000" b="1" i="0" u="none" strike="noStrike" kern="1200" baseline="0" dirty="0" err="1">
                <a:solidFill>
                  <a:schemeClr val="bg1"/>
                </a:solidFill>
                <a:latin typeface="Agency FB" panose="020B0503020202020204" pitchFamily="34" charset="0"/>
              </a:rPr>
              <a:t>active</a:t>
            </a:r>
            <a:r>
              <a:rPr lang="it-IT" sz="2000" b="1" i="0" u="none" strike="noStrike" kern="1200" baseline="0" dirty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it-IT" sz="2000" b="1" i="0" u="none" strike="noStrike" kern="1200" baseline="0" dirty="0" err="1">
                <a:solidFill>
                  <a:schemeClr val="bg1"/>
                </a:solidFill>
                <a:latin typeface="Agency FB" panose="020B0503020202020204" pitchFamily="34" charset="0"/>
              </a:rPr>
              <a:t>signature</a:t>
            </a:r>
            <a:r>
              <a:rPr lang="it-IT" sz="2000" b="1" i="0" u="none" strike="noStrike" kern="1200" baseline="0" dirty="0">
                <a:solidFill>
                  <a:schemeClr val="bg1"/>
                </a:solidFill>
                <a:latin typeface="Agency FB" panose="020B0503020202020204" pitchFamily="34" charset="0"/>
              </a:rPr>
              <a:t> management</a:t>
            </a:r>
            <a:endParaRPr lang="it-IT" sz="2000" b="1" kern="12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7" name="Figura a mano libera 16"/>
          <p:cNvSpPr/>
          <p:nvPr/>
        </p:nvSpPr>
        <p:spPr>
          <a:xfrm>
            <a:off x="5584757" y="5459843"/>
            <a:ext cx="2378724" cy="856083"/>
          </a:xfrm>
          <a:custGeom>
            <a:avLst/>
            <a:gdLst>
              <a:gd name="connsiteX0" fmla="*/ 0 w 2473856"/>
              <a:gd name="connsiteY0" fmla="*/ 0 h 1484313"/>
              <a:gd name="connsiteX1" fmla="*/ 2473856 w 2473856"/>
              <a:gd name="connsiteY1" fmla="*/ 0 h 1484313"/>
              <a:gd name="connsiteX2" fmla="*/ 2473856 w 2473856"/>
              <a:gd name="connsiteY2" fmla="*/ 1484313 h 1484313"/>
              <a:gd name="connsiteX3" fmla="*/ 0 w 2473856"/>
              <a:gd name="connsiteY3" fmla="*/ 1484313 h 1484313"/>
              <a:gd name="connsiteX4" fmla="*/ 0 w 2473856"/>
              <a:gd name="connsiteY4" fmla="*/ 0 h 1484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3856" h="1484313">
                <a:moveTo>
                  <a:pt x="0" y="0"/>
                </a:moveTo>
                <a:lnTo>
                  <a:pt x="2473856" y="0"/>
                </a:lnTo>
                <a:lnTo>
                  <a:pt x="2473856" y="1484313"/>
                </a:lnTo>
                <a:lnTo>
                  <a:pt x="0" y="14843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chilly" dir="t"/>
          </a:scene3d>
          <a:sp3d prstMaterial="translucentPowder">
            <a:bevelT w="127000" h="25400" prst="slop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844818"/>
              <a:satOff val="-2177"/>
              <a:lumOff val="-147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kern="1200" dirty="0">
                <a:solidFill>
                  <a:schemeClr val="bg1"/>
                </a:solidFill>
                <a:latin typeface="Agency FB" panose="020B0503020202020204" pitchFamily="34" charset="0"/>
              </a:rPr>
              <a:t>innovative green </a:t>
            </a:r>
            <a:r>
              <a:rPr lang="it-IT" sz="2000" b="1" kern="12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propulsion</a:t>
            </a:r>
            <a:r>
              <a:rPr lang="it-IT" sz="2000" b="1" dirty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it-IT" sz="20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E-</a:t>
            </a:r>
            <a:r>
              <a:rPr lang="it-IT" sz="2000" b="1" kern="1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production</a:t>
            </a:r>
            <a:endParaRPr lang="it-IT" sz="2000" b="1" kern="12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8" name="Figura a mano libera 17"/>
          <p:cNvSpPr/>
          <p:nvPr/>
        </p:nvSpPr>
        <p:spPr>
          <a:xfrm>
            <a:off x="761146" y="5459844"/>
            <a:ext cx="2378724" cy="856083"/>
          </a:xfrm>
          <a:custGeom>
            <a:avLst/>
            <a:gdLst>
              <a:gd name="connsiteX0" fmla="*/ 0 w 2473856"/>
              <a:gd name="connsiteY0" fmla="*/ 0 h 1484313"/>
              <a:gd name="connsiteX1" fmla="*/ 2473856 w 2473856"/>
              <a:gd name="connsiteY1" fmla="*/ 0 h 1484313"/>
              <a:gd name="connsiteX2" fmla="*/ 2473856 w 2473856"/>
              <a:gd name="connsiteY2" fmla="*/ 1484313 h 1484313"/>
              <a:gd name="connsiteX3" fmla="*/ 0 w 2473856"/>
              <a:gd name="connsiteY3" fmla="*/ 1484313 h 1484313"/>
              <a:gd name="connsiteX4" fmla="*/ 0 w 2473856"/>
              <a:gd name="connsiteY4" fmla="*/ 0 h 1484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3856" h="1484313">
                <a:moveTo>
                  <a:pt x="0" y="0"/>
                </a:moveTo>
                <a:lnTo>
                  <a:pt x="2473856" y="0"/>
                </a:lnTo>
                <a:lnTo>
                  <a:pt x="2473856" y="1484313"/>
                </a:lnTo>
                <a:lnTo>
                  <a:pt x="0" y="14843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chilly" dir="t"/>
          </a:scene3d>
          <a:sp3d prstMaterial="translucentPowder">
            <a:bevelT w="127000" h="25400" prst="slop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1689636"/>
              <a:satOff val="-4355"/>
              <a:lumOff val="-294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it-IT" sz="2000" b="1" dirty="0" err="1">
                <a:solidFill>
                  <a:schemeClr val="bg1"/>
                </a:solidFill>
                <a:latin typeface="Agency FB" panose="020B0503020202020204" pitchFamily="34" charset="0"/>
              </a:rPr>
              <a:t>Marpol</a:t>
            </a:r>
            <a:r>
              <a:rPr lang="it-IT" sz="2000" b="1" dirty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it-IT" sz="2000" b="1" dirty="0" err="1">
                <a:solidFill>
                  <a:schemeClr val="bg1"/>
                </a:solidFill>
                <a:latin typeface="Agency FB" panose="020B0503020202020204" pitchFamily="34" charset="0"/>
              </a:rPr>
              <a:t>compliant</a:t>
            </a:r>
            <a:endParaRPr lang="it-IT" sz="2000" b="1" dirty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dirty="0" err="1">
                <a:solidFill>
                  <a:schemeClr val="bg1"/>
                </a:solidFill>
                <a:latin typeface="Agency FB" panose="020B0503020202020204" pitchFamily="34" charset="0"/>
              </a:rPr>
              <a:t>r</a:t>
            </a:r>
            <a:r>
              <a:rPr lang="it-IT" sz="2000" b="1" kern="12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eduction</a:t>
            </a:r>
            <a:r>
              <a:rPr lang="it-IT" sz="2000" b="1" kern="1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of </a:t>
            </a:r>
            <a:r>
              <a:rPr lang="it-IT" sz="2000" b="1" kern="12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emission</a:t>
            </a:r>
            <a:endParaRPr lang="it-IT" sz="2000" b="1" kern="1200" dirty="0" smtClean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9" name="Figura a mano libera 18"/>
          <p:cNvSpPr/>
          <p:nvPr/>
        </p:nvSpPr>
        <p:spPr>
          <a:xfrm>
            <a:off x="2390631" y="4543936"/>
            <a:ext cx="2378724" cy="856083"/>
          </a:xfrm>
          <a:custGeom>
            <a:avLst/>
            <a:gdLst>
              <a:gd name="connsiteX0" fmla="*/ 0 w 2473856"/>
              <a:gd name="connsiteY0" fmla="*/ 0 h 1484313"/>
              <a:gd name="connsiteX1" fmla="*/ 2473856 w 2473856"/>
              <a:gd name="connsiteY1" fmla="*/ 0 h 1484313"/>
              <a:gd name="connsiteX2" fmla="*/ 2473856 w 2473856"/>
              <a:gd name="connsiteY2" fmla="*/ 1484313 h 1484313"/>
              <a:gd name="connsiteX3" fmla="*/ 0 w 2473856"/>
              <a:gd name="connsiteY3" fmla="*/ 1484313 h 1484313"/>
              <a:gd name="connsiteX4" fmla="*/ 0 w 2473856"/>
              <a:gd name="connsiteY4" fmla="*/ 0 h 1484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3856" h="1484313">
                <a:moveTo>
                  <a:pt x="0" y="0"/>
                </a:moveTo>
                <a:lnTo>
                  <a:pt x="2473856" y="0"/>
                </a:lnTo>
                <a:lnTo>
                  <a:pt x="2473856" y="1484313"/>
                </a:lnTo>
                <a:lnTo>
                  <a:pt x="0" y="14843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chilly" dir="t"/>
          </a:scene3d>
          <a:sp3d prstMaterial="translucentPowder">
            <a:bevelT w="127000" h="25400" prst="slop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2534453"/>
              <a:satOff val="-6532"/>
              <a:lumOff val="-441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schemeClr val="bg1"/>
                </a:solidFill>
                <a:latin typeface="Agency FB" panose="020B0503020202020204" pitchFamily="34" charset="0"/>
              </a:rPr>
              <a:t>capability </a:t>
            </a:r>
            <a:r>
              <a:rPr lang="en-US" sz="2000" b="1" kern="1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to </a:t>
            </a:r>
            <a:r>
              <a:rPr lang="en-US" sz="2000" b="1" kern="1200" dirty="0">
                <a:solidFill>
                  <a:schemeClr val="bg1"/>
                </a:solidFill>
                <a:latin typeface="Agency FB" panose="020B0503020202020204" pitchFamily="34" charset="0"/>
              </a:rPr>
              <a:t>deploy multiple </a:t>
            </a:r>
            <a:r>
              <a:rPr lang="en-US" sz="2000" b="1" kern="1200" dirty="0" err="1">
                <a:solidFill>
                  <a:schemeClr val="bg1"/>
                </a:solidFill>
                <a:latin typeface="Agency FB" panose="020B0503020202020204" pitchFamily="34" charset="0"/>
              </a:rPr>
              <a:t>UxV</a:t>
            </a:r>
            <a:endParaRPr lang="en-US" sz="2000" b="1" kern="12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20" name="Figura a mano libera 19"/>
          <p:cNvSpPr/>
          <p:nvPr/>
        </p:nvSpPr>
        <p:spPr>
          <a:xfrm>
            <a:off x="4802436" y="4552985"/>
            <a:ext cx="2378724" cy="856083"/>
          </a:xfrm>
          <a:custGeom>
            <a:avLst/>
            <a:gdLst>
              <a:gd name="connsiteX0" fmla="*/ 0 w 2473856"/>
              <a:gd name="connsiteY0" fmla="*/ 0 h 1484313"/>
              <a:gd name="connsiteX1" fmla="*/ 2473856 w 2473856"/>
              <a:gd name="connsiteY1" fmla="*/ 0 h 1484313"/>
              <a:gd name="connsiteX2" fmla="*/ 2473856 w 2473856"/>
              <a:gd name="connsiteY2" fmla="*/ 1484313 h 1484313"/>
              <a:gd name="connsiteX3" fmla="*/ 0 w 2473856"/>
              <a:gd name="connsiteY3" fmla="*/ 1484313 h 1484313"/>
              <a:gd name="connsiteX4" fmla="*/ 0 w 2473856"/>
              <a:gd name="connsiteY4" fmla="*/ 0 h 1484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3856" h="1484313">
                <a:moveTo>
                  <a:pt x="0" y="0"/>
                </a:moveTo>
                <a:lnTo>
                  <a:pt x="2473856" y="0"/>
                </a:lnTo>
                <a:lnTo>
                  <a:pt x="2473856" y="1484313"/>
                </a:lnTo>
                <a:lnTo>
                  <a:pt x="0" y="14843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chilly" dir="t"/>
          </a:scene3d>
          <a:sp3d prstMaterial="translucentPowder">
            <a:bevelT w="127000" h="25400" prst="slop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3379271"/>
              <a:satOff val="-8710"/>
              <a:lumOff val="-5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kern="1200" dirty="0" err="1">
                <a:solidFill>
                  <a:schemeClr val="bg1"/>
                </a:solidFill>
                <a:latin typeface="Agency FB" panose="020B0503020202020204" pitchFamily="34" charset="0"/>
              </a:rPr>
              <a:t>flex</a:t>
            </a:r>
            <a:r>
              <a:rPr lang="it-IT" sz="2000" b="1" kern="1200" dirty="0">
                <a:solidFill>
                  <a:schemeClr val="bg1"/>
                </a:solidFill>
                <a:latin typeface="Agency FB" panose="020B0503020202020204" pitchFamily="34" charset="0"/>
              </a:rPr>
              <a:t> zone </a:t>
            </a:r>
            <a:r>
              <a:rPr lang="it-IT" sz="2000" b="1" kern="1200" dirty="0" err="1">
                <a:solidFill>
                  <a:schemeClr val="bg1"/>
                </a:solidFill>
                <a:latin typeface="Agency FB" panose="020B0503020202020204" pitchFamily="34" charset="0"/>
              </a:rPr>
              <a:t>preparation</a:t>
            </a:r>
            <a:r>
              <a:rPr lang="it-IT" sz="2000" b="1" kern="1200" dirty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endParaRPr lang="it-IT" sz="2000" b="1" kern="1200" dirty="0" smtClean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kern="1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and </a:t>
            </a:r>
            <a:r>
              <a:rPr lang="it-IT" sz="2000" b="1" kern="1200" dirty="0" err="1">
                <a:solidFill>
                  <a:schemeClr val="bg1"/>
                </a:solidFill>
                <a:latin typeface="Agency FB" panose="020B0503020202020204" pitchFamily="34" charset="0"/>
              </a:rPr>
              <a:t>handling</a:t>
            </a:r>
            <a:r>
              <a:rPr lang="it-IT" sz="2000" b="1" kern="1200" dirty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it-IT" sz="2000" b="1" kern="1200" dirty="0" err="1">
                <a:solidFill>
                  <a:schemeClr val="bg1"/>
                </a:solidFill>
                <a:latin typeface="Agency FB" panose="020B0503020202020204" pitchFamily="34" charset="0"/>
              </a:rPr>
              <a:t>system</a:t>
            </a:r>
            <a:endParaRPr lang="it-IT" sz="2000" b="1" kern="12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23" name="Figura a mano libera 22"/>
          <p:cNvSpPr/>
          <p:nvPr/>
        </p:nvSpPr>
        <p:spPr>
          <a:xfrm>
            <a:off x="8029642" y="5488715"/>
            <a:ext cx="2378724" cy="827211"/>
          </a:xfrm>
          <a:custGeom>
            <a:avLst/>
            <a:gdLst>
              <a:gd name="connsiteX0" fmla="*/ 0 w 2473856"/>
              <a:gd name="connsiteY0" fmla="*/ 0 h 1484313"/>
              <a:gd name="connsiteX1" fmla="*/ 2473856 w 2473856"/>
              <a:gd name="connsiteY1" fmla="*/ 0 h 1484313"/>
              <a:gd name="connsiteX2" fmla="*/ 2473856 w 2473856"/>
              <a:gd name="connsiteY2" fmla="*/ 1484313 h 1484313"/>
              <a:gd name="connsiteX3" fmla="*/ 0 w 2473856"/>
              <a:gd name="connsiteY3" fmla="*/ 1484313 h 1484313"/>
              <a:gd name="connsiteX4" fmla="*/ 0 w 2473856"/>
              <a:gd name="connsiteY4" fmla="*/ 0 h 1484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3856" h="1484313">
                <a:moveTo>
                  <a:pt x="0" y="0"/>
                </a:moveTo>
                <a:lnTo>
                  <a:pt x="2473856" y="0"/>
                </a:lnTo>
                <a:lnTo>
                  <a:pt x="2473856" y="1484313"/>
                </a:lnTo>
                <a:lnTo>
                  <a:pt x="0" y="14843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chilly" dir="t"/>
          </a:scene3d>
          <a:sp3d prstMaterial="translucentPowder">
            <a:bevelT w="127000" h="25400" prst="slop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5913725"/>
              <a:satOff val="-15242"/>
              <a:lumOff val="-10294"/>
              <a:alphaOff val="0"/>
            </a:schemeClr>
          </a:fillRef>
          <a:effectRef idx="0">
            <a:schemeClr val="accent5">
              <a:hueOff val="-5913725"/>
              <a:satOff val="-15242"/>
              <a:lumOff val="-1029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marR="0" lvl="0" indent="0" algn="ctr" defTabSz="28003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schemeClr val="bg1"/>
                </a:solidFill>
                <a:latin typeface="Agency FB" panose="020B0503020202020204" pitchFamily="34" charset="0"/>
              </a:rPr>
              <a:t>design oriented to circular economy</a:t>
            </a:r>
            <a:endParaRPr lang="it-IT" sz="2000" b="1" kern="12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25" name="Figura a mano libera 24"/>
          <p:cNvSpPr/>
          <p:nvPr/>
        </p:nvSpPr>
        <p:spPr>
          <a:xfrm>
            <a:off x="3172952" y="5468893"/>
            <a:ext cx="2378724" cy="856083"/>
          </a:xfrm>
          <a:custGeom>
            <a:avLst/>
            <a:gdLst>
              <a:gd name="connsiteX0" fmla="*/ 0 w 2473856"/>
              <a:gd name="connsiteY0" fmla="*/ 0 h 1484313"/>
              <a:gd name="connsiteX1" fmla="*/ 2473856 w 2473856"/>
              <a:gd name="connsiteY1" fmla="*/ 0 h 1484313"/>
              <a:gd name="connsiteX2" fmla="*/ 2473856 w 2473856"/>
              <a:gd name="connsiteY2" fmla="*/ 1484313 h 1484313"/>
              <a:gd name="connsiteX3" fmla="*/ 0 w 2473856"/>
              <a:gd name="connsiteY3" fmla="*/ 1484313 h 1484313"/>
              <a:gd name="connsiteX4" fmla="*/ 0 w 2473856"/>
              <a:gd name="connsiteY4" fmla="*/ 0 h 1484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3856" h="1484313">
                <a:moveTo>
                  <a:pt x="0" y="0"/>
                </a:moveTo>
                <a:lnTo>
                  <a:pt x="2473856" y="0"/>
                </a:lnTo>
                <a:lnTo>
                  <a:pt x="2473856" y="1484313"/>
                </a:lnTo>
                <a:lnTo>
                  <a:pt x="0" y="14843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chilly" dir="t"/>
          </a:scene3d>
          <a:sp3d prstMaterial="translucentPowder">
            <a:bevelT w="127000" h="25400" prst="slop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1689636"/>
              <a:satOff val="-4355"/>
              <a:lumOff val="-294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dirty="0" err="1">
                <a:solidFill>
                  <a:schemeClr val="bg1"/>
                </a:solidFill>
                <a:latin typeface="Agency FB" panose="020B0503020202020204" pitchFamily="34" charset="0"/>
              </a:rPr>
              <a:t>waste</a:t>
            </a:r>
            <a:r>
              <a:rPr lang="it-IT" sz="2000" b="1" dirty="0">
                <a:solidFill>
                  <a:schemeClr val="bg1"/>
                </a:solidFill>
                <a:latin typeface="Agency FB" panose="020B0503020202020204" pitchFamily="34" charset="0"/>
              </a:rPr>
              <a:t> management </a:t>
            </a:r>
            <a:r>
              <a:rPr lang="it-IT" sz="2000" b="1" dirty="0" err="1">
                <a:solidFill>
                  <a:schemeClr val="bg1"/>
                </a:solidFill>
                <a:latin typeface="Agency FB" panose="020B0503020202020204" pitchFamily="34" charset="0"/>
              </a:rPr>
              <a:t>refrigerating</a:t>
            </a:r>
            <a:r>
              <a:rPr lang="it-IT" sz="2000" b="1" dirty="0">
                <a:solidFill>
                  <a:schemeClr val="bg1"/>
                </a:solidFill>
                <a:latin typeface="Agency FB" panose="020B0503020202020204" pitchFamily="34" charset="0"/>
              </a:rPr>
              <a:t> gas</a:t>
            </a:r>
          </a:p>
        </p:txBody>
      </p:sp>
      <p:sp>
        <p:nvSpPr>
          <p:cNvPr id="26" name="Figura a mano libera 25"/>
          <p:cNvSpPr/>
          <p:nvPr/>
        </p:nvSpPr>
        <p:spPr>
          <a:xfrm>
            <a:off x="1085555" y="3628028"/>
            <a:ext cx="2856526" cy="856082"/>
          </a:xfrm>
          <a:custGeom>
            <a:avLst/>
            <a:gdLst>
              <a:gd name="connsiteX0" fmla="*/ 0 w 2473856"/>
              <a:gd name="connsiteY0" fmla="*/ 0 h 1484313"/>
              <a:gd name="connsiteX1" fmla="*/ 2473856 w 2473856"/>
              <a:gd name="connsiteY1" fmla="*/ 0 h 1484313"/>
              <a:gd name="connsiteX2" fmla="*/ 2473856 w 2473856"/>
              <a:gd name="connsiteY2" fmla="*/ 1484313 h 1484313"/>
              <a:gd name="connsiteX3" fmla="*/ 0 w 2473856"/>
              <a:gd name="connsiteY3" fmla="*/ 1484313 h 1484313"/>
              <a:gd name="connsiteX4" fmla="*/ 0 w 2473856"/>
              <a:gd name="connsiteY4" fmla="*/ 0 h 1484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3856" h="1484313">
                <a:moveTo>
                  <a:pt x="0" y="0"/>
                </a:moveTo>
                <a:lnTo>
                  <a:pt x="2473856" y="0"/>
                </a:lnTo>
                <a:lnTo>
                  <a:pt x="2473856" y="1484313"/>
                </a:lnTo>
                <a:lnTo>
                  <a:pt x="0" y="14843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chilly" dir="t"/>
          </a:scene3d>
          <a:sp3d prstMaterial="translucentPowder">
            <a:bevelT w="127000" h="25400" prst="slop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5068907"/>
              <a:satOff val="-13064"/>
              <a:lumOff val="-882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marR="0" lvl="0" indent="0" algn="ctr" defTabSz="28003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schemeClr val="bg1"/>
                </a:solidFill>
                <a:latin typeface="Agency FB" panose="020B0503020202020204" pitchFamily="34" charset="0"/>
              </a:rPr>
              <a:t>smart </a:t>
            </a:r>
            <a:r>
              <a:rPr lang="en-US" sz="2000" b="1" kern="1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damage</a:t>
            </a:r>
          </a:p>
          <a:p>
            <a:pPr marL="0" marR="0" lvl="0" indent="0" algn="ctr" defTabSz="28003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en-US" sz="2000" b="1" kern="1200" dirty="0">
                <a:solidFill>
                  <a:schemeClr val="bg1"/>
                </a:solidFill>
                <a:latin typeface="Agency FB" panose="020B0503020202020204" pitchFamily="34" charset="0"/>
              </a:rPr>
              <a:t>management system</a:t>
            </a:r>
            <a:endParaRPr lang="it-IT" sz="2000" b="1" kern="12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27" name="Figura a mano libera 26"/>
          <p:cNvSpPr/>
          <p:nvPr/>
        </p:nvSpPr>
        <p:spPr>
          <a:xfrm>
            <a:off x="-21174" y="4543936"/>
            <a:ext cx="2378724" cy="856082"/>
          </a:xfrm>
          <a:custGeom>
            <a:avLst/>
            <a:gdLst>
              <a:gd name="connsiteX0" fmla="*/ 0 w 2473856"/>
              <a:gd name="connsiteY0" fmla="*/ 0 h 1484313"/>
              <a:gd name="connsiteX1" fmla="*/ 2473856 w 2473856"/>
              <a:gd name="connsiteY1" fmla="*/ 0 h 1484313"/>
              <a:gd name="connsiteX2" fmla="*/ 2473856 w 2473856"/>
              <a:gd name="connsiteY2" fmla="*/ 1484313 h 1484313"/>
              <a:gd name="connsiteX3" fmla="*/ 0 w 2473856"/>
              <a:gd name="connsiteY3" fmla="*/ 1484313 h 1484313"/>
              <a:gd name="connsiteX4" fmla="*/ 0 w 2473856"/>
              <a:gd name="connsiteY4" fmla="*/ 0 h 1484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3856" h="1484313">
                <a:moveTo>
                  <a:pt x="0" y="0"/>
                </a:moveTo>
                <a:lnTo>
                  <a:pt x="2473856" y="0"/>
                </a:lnTo>
                <a:lnTo>
                  <a:pt x="2473856" y="1484313"/>
                </a:lnTo>
                <a:lnTo>
                  <a:pt x="0" y="14843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chilly" dir="t"/>
          </a:scene3d>
          <a:sp3d prstMaterial="translucentPowder">
            <a:bevelT w="127000" h="25400" prst="slop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2534453"/>
              <a:satOff val="-6532"/>
              <a:lumOff val="-441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2800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Agency FB" panose="020B0503020202020204" pitchFamily="34" charset="0"/>
              </a:rPr>
              <a:t>modularity </a:t>
            </a:r>
            <a:endParaRPr lang="en-US" sz="2000" b="1" dirty="0" smtClean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pPr lvl="0" algn="ctr" defTabSz="2800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and </a:t>
            </a:r>
            <a:r>
              <a:rPr lang="en-US" sz="2000" b="1" dirty="0">
                <a:solidFill>
                  <a:schemeClr val="bg1"/>
                </a:solidFill>
                <a:latin typeface="Agency FB" panose="020B0503020202020204" pitchFamily="34" charset="0"/>
              </a:rPr>
              <a:t>interoperability</a:t>
            </a:r>
          </a:p>
        </p:txBody>
      </p:sp>
      <p:sp>
        <p:nvSpPr>
          <p:cNvPr id="22" name="Figura a mano libera 21"/>
          <p:cNvSpPr/>
          <p:nvPr/>
        </p:nvSpPr>
        <p:spPr>
          <a:xfrm>
            <a:off x="3982721" y="3628028"/>
            <a:ext cx="2316478" cy="856083"/>
          </a:xfrm>
          <a:custGeom>
            <a:avLst/>
            <a:gdLst>
              <a:gd name="connsiteX0" fmla="*/ 0 w 2473856"/>
              <a:gd name="connsiteY0" fmla="*/ 0 h 1484313"/>
              <a:gd name="connsiteX1" fmla="*/ 2473856 w 2473856"/>
              <a:gd name="connsiteY1" fmla="*/ 0 h 1484313"/>
              <a:gd name="connsiteX2" fmla="*/ 2473856 w 2473856"/>
              <a:gd name="connsiteY2" fmla="*/ 1484313 h 1484313"/>
              <a:gd name="connsiteX3" fmla="*/ 0 w 2473856"/>
              <a:gd name="connsiteY3" fmla="*/ 1484313 h 1484313"/>
              <a:gd name="connsiteX4" fmla="*/ 0 w 2473856"/>
              <a:gd name="connsiteY4" fmla="*/ 0 h 1484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3856" h="1484313">
                <a:moveTo>
                  <a:pt x="0" y="0"/>
                </a:moveTo>
                <a:lnTo>
                  <a:pt x="2473856" y="0"/>
                </a:lnTo>
                <a:lnTo>
                  <a:pt x="2473856" y="1484313"/>
                </a:lnTo>
                <a:lnTo>
                  <a:pt x="0" y="14843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chilly" dir="t"/>
          </a:scene3d>
          <a:sp3d prstMaterial="translucentPowder">
            <a:bevelT w="127000" h="25400" prst="slop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5068907"/>
              <a:satOff val="-13064"/>
              <a:lumOff val="-882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marR="0" lvl="0" indent="0" algn="ctr" defTabSz="28003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Agency FB" panose="020B0503020202020204" pitchFamily="34" charset="0"/>
              </a:rPr>
              <a:t>d</a:t>
            </a:r>
            <a:r>
              <a:rPr lang="en-US" sz="20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igital twin </a:t>
            </a:r>
          </a:p>
          <a:p>
            <a:pPr marL="0" marR="0" lvl="0" indent="0" algn="ctr" defTabSz="28003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and decision support</a:t>
            </a:r>
            <a:endParaRPr lang="it-IT" sz="2000" b="1" kern="12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21" name="Figura a mano libera 20"/>
          <p:cNvSpPr/>
          <p:nvPr/>
        </p:nvSpPr>
        <p:spPr>
          <a:xfrm>
            <a:off x="6319519" y="3622067"/>
            <a:ext cx="2817131" cy="856083"/>
          </a:xfrm>
          <a:custGeom>
            <a:avLst/>
            <a:gdLst>
              <a:gd name="connsiteX0" fmla="*/ 0 w 2473856"/>
              <a:gd name="connsiteY0" fmla="*/ 0 h 1484313"/>
              <a:gd name="connsiteX1" fmla="*/ 2473856 w 2473856"/>
              <a:gd name="connsiteY1" fmla="*/ 0 h 1484313"/>
              <a:gd name="connsiteX2" fmla="*/ 2473856 w 2473856"/>
              <a:gd name="connsiteY2" fmla="*/ 1484313 h 1484313"/>
              <a:gd name="connsiteX3" fmla="*/ 0 w 2473856"/>
              <a:gd name="connsiteY3" fmla="*/ 1484313 h 1484313"/>
              <a:gd name="connsiteX4" fmla="*/ 0 w 2473856"/>
              <a:gd name="connsiteY4" fmla="*/ 0 h 1484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3856" h="1484313">
                <a:moveTo>
                  <a:pt x="0" y="0"/>
                </a:moveTo>
                <a:lnTo>
                  <a:pt x="2473856" y="0"/>
                </a:lnTo>
                <a:lnTo>
                  <a:pt x="2473856" y="1484313"/>
                </a:lnTo>
                <a:lnTo>
                  <a:pt x="0" y="14843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chilly" dir="t"/>
          </a:scene3d>
          <a:sp3d prstMaterial="translucentPowder">
            <a:bevelT w="127000" h="25400" prst="slop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4224089"/>
              <a:satOff val="-10887"/>
              <a:lumOff val="-735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marR="0" lvl="0" indent="0" algn="ctr" defTabSz="28003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schemeClr val="bg1"/>
                </a:solidFill>
                <a:latin typeface="Agency FB" panose="020B0503020202020204" pitchFamily="34" charset="0"/>
              </a:rPr>
              <a:t>ship data </a:t>
            </a:r>
            <a:endParaRPr lang="en-US" sz="2000" b="1" kern="1200" dirty="0" smtClean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pPr marL="0" marR="0" lvl="0" indent="0" algn="ctr" defTabSz="28003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management</a:t>
            </a:r>
            <a:endParaRPr lang="it-IT" sz="2000" b="1" kern="12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2110466" y="1378635"/>
            <a:ext cx="7971065" cy="1894730"/>
            <a:chOff x="1719580" y="1400536"/>
            <a:chExt cx="7971065" cy="1894730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14" name="Immagine 13"/>
            <p:cNvPicPr>
              <a:picLocks noChangeAspect="1"/>
            </p:cNvPicPr>
            <p:nvPr/>
          </p:nvPicPr>
          <p:blipFill rotWithShape="1">
            <a:blip r:embed="rId3"/>
            <a:srcRect l="56360" t="28824" r="17169" b="19020"/>
            <a:stretch/>
          </p:blipFill>
          <p:spPr>
            <a:xfrm>
              <a:off x="6271588" y="1400537"/>
              <a:ext cx="3419057" cy="1894729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grpSp>
          <p:nvGrpSpPr>
            <p:cNvPr id="10" name="Gruppo 9"/>
            <p:cNvGrpSpPr/>
            <p:nvPr/>
          </p:nvGrpSpPr>
          <p:grpSpPr>
            <a:xfrm>
              <a:off x="1719580" y="1400536"/>
              <a:ext cx="4513289" cy="1894729"/>
              <a:chOff x="4486574" y="1407865"/>
              <a:chExt cx="3866917" cy="1418026"/>
            </a:xfrm>
          </p:grpSpPr>
          <p:pic>
            <p:nvPicPr>
              <p:cNvPr id="6" name="Picture 2" descr="Informatore Navale » Blog Archive » NAVIRIS OTTIENE CERTIFICAZIONI ISO E  AQAP">
                <a:extLst>
                  <a:ext uri="{FF2B5EF4-FFF2-40B4-BE49-F238E27FC236}">
                    <a16:creationId xmlns="" xmlns:a16="http://schemas.microsoft.com/office/drawing/2014/main" id="{7EFBF42D-7F74-4C00-A147-EFB5BA1150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86574" y="1407866"/>
                <a:ext cx="2094743" cy="1410134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4" descr="Fincantieri | Enciclopedia dell&amp;#39;Economia Wiki | Fandom">
                <a:extLst>
                  <a:ext uri="{FF2B5EF4-FFF2-40B4-BE49-F238E27FC236}">
                    <a16:creationId xmlns="" xmlns:a16="http://schemas.microsoft.com/office/drawing/2014/main" id="{263A0329-BD2D-44FE-BAA6-4ED29E91F0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7000" b="37333"/>
              <a:stretch/>
            </p:blipFill>
            <p:spPr bwMode="auto">
              <a:xfrm>
                <a:off x="6581316" y="1407865"/>
                <a:ext cx="1772175" cy="412498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0" descr="DCNS changes its name to Naval Group - EDR Magazine">
                <a:extLst>
                  <a:ext uri="{FF2B5EF4-FFF2-40B4-BE49-F238E27FC236}">
                    <a16:creationId xmlns="" xmlns:a16="http://schemas.microsoft.com/office/drawing/2014/main" id="{7BA52534-0C40-4CFF-BC4B-B3D6BEC5CF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83680" y="1815569"/>
                <a:ext cx="1769811" cy="536549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" name="Picture 8">
                <a:extLst>
                  <a:ext uri="{FF2B5EF4-FFF2-40B4-BE49-F238E27FC236}">
                    <a16:creationId xmlns="" xmlns:a16="http://schemas.microsoft.com/office/drawing/2014/main" id="{A1A33241-DA7A-4630-915C-5455418FE0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6625"/>
              <a:stretch/>
            </p:blipFill>
            <p:spPr bwMode="auto">
              <a:xfrm>
                <a:off x="6581316" y="2360009"/>
                <a:ext cx="1772175" cy="4658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</p:pic>
        </p:grpSp>
      </p:grpSp>
      <p:sp>
        <p:nvSpPr>
          <p:cNvPr id="28" name="Figura a mano libera 27"/>
          <p:cNvSpPr/>
          <p:nvPr/>
        </p:nvSpPr>
        <p:spPr>
          <a:xfrm>
            <a:off x="9156970" y="3622067"/>
            <a:ext cx="3035029" cy="856083"/>
          </a:xfrm>
          <a:custGeom>
            <a:avLst/>
            <a:gdLst>
              <a:gd name="connsiteX0" fmla="*/ 0 w 2473856"/>
              <a:gd name="connsiteY0" fmla="*/ 0 h 1484313"/>
              <a:gd name="connsiteX1" fmla="*/ 2473856 w 2473856"/>
              <a:gd name="connsiteY1" fmla="*/ 0 h 1484313"/>
              <a:gd name="connsiteX2" fmla="*/ 2473856 w 2473856"/>
              <a:gd name="connsiteY2" fmla="*/ 1484313 h 1484313"/>
              <a:gd name="connsiteX3" fmla="*/ 0 w 2473856"/>
              <a:gd name="connsiteY3" fmla="*/ 1484313 h 1484313"/>
              <a:gd name="connsiteX4" fmla="*/ 0 w 2473856"/>
              <a:gd name="connsiteY4" fmla="*/ 0 h 1484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3856" h="1484313">
                <a:moveTo>
                  <a:pt x="0" y="0"/>
                </a:moveTo>
                <a:lnTo>
                  <a:pt x="2473856" y="0"/>
                </a:lnTo>
                <a:lnTo>
                  <a:pt x="2473856" y="1484313"/>
                </a:lnTo>
                <a:lnTo>
                  <a:pt x="0" y="14843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chilly" dir="t"/>
          </a:scene3d>
          <a:sp3d prstMaterial="translucentPowder">
            <a:bevelT w="127000" h="25400" prst="slop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4224089"/>
              <a:satOff val="-10887"/>
              <a:lumOff val="-735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1431925" marR="0" lvl="0" algn="just" defTabSz="28003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it-IT" sz="1600" b="1" kern="1200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 WORKSTRAND</a:t>
            </a:r>
          </a:p>
          <a:p>
            <a:pPr marL="1431925" marR="0" lvl="0" algn="just" defTabSz="28003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it-IT" sz="1600" b="1" kern="1200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 DIGITALIZATION</a:t>
            </a:r>
            <a:endParaRPr lang="it-IT" sz="1600" b="1" kern="1200" dirty="0">
              <a:solidFill>
                <a:srgbClr val="92D050"/>
              </a:solidFill>
              <a:latin typeface="Agency FB" panose="020B0503020202020204" pitchFamily="34" charset="0"/>
            </a:endParaRPr>
          </a:p>
        </p:txBody>
      </p:sp>
      <p:sp>
        <p:nvSpPr>
          <p:cNvPr id="29" name="Figura a mano libera 28"/>
          <p:cNvSpPr/>
          <p:nvPr/>
        </p:nvSpPr>
        <p:spPr>
          <a:xfrm>
            <a:off x="9692208" y="4543935"/>
            <a:ext cx="2499791" cy="856083"/>
          </a:xfrm>
          <a:custGeom>
            <a:avLst/>
            <a:gdLst>
              <a:gd name="connsiteX0" fmla="*/ 0 w 2473856"/>
              <a:gd name="connsiteY0" fmla="*/ 0 h 1484313"/>
              <a:gd name="connsiteX1" fmla="*/ 2473856 w 2473856"/>
              <a:gd name="connsiteY1" fmla="*/ 0 h 1484313"/>
              <a:gd name="connsiteX2" fmla="*/ 2473856 w 2473856"/>
              <a:gd name="connsiteY2" fmla="*/ 1484313 h 1484313"/>
              <a:gd name="connsiteX3" fmla="*/ 0 w 2473856"/>
              <a:gd name="connsiteY3" fmla="*/ 1484313 h 1484313"/>
              <a:gd name="connsiteX4" fmla="*/ 0 w 2473856"/>
              <a:gd name="connsiteY4" fmla="*/ 0 h 1484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3856" h="1484313">
                <a:moveTo>
                  <a:pt x="0" y="0"/>
                </a:moveTo>
                <a:lnTo>
                  <a:pt x="2473856" y="0"/>
                </a:lnTo>
                <a:lnTo>
                  <a:pt x="2473856" y="1484313"/>
                </a:lnTo>
                <a:lnTo>
                  <a:pt x="0" y="14843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chilly" dir="t"/>
          </a:scene3d>
          <a:sp3d prstMaterial="translucentPowder">
            <a:bevelT w="127000" h="25400" prst="slop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4224089"/>
              <a:satOff val="-10887"/>
              <a:lumOff val="-735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893763" marR="0" lvl="0" algn="just" defTabSz="28003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it-IT" sz="1600" b="1" kern="1200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WORKSTRAND </a:t>
            </a:r>
          </a:p>
          <a:p>
            <a:pPr marL="893763" marR="0" lvl="0" algn="just" defTabSz="28003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it-IT" sz="1600" b="1" kern="1200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INCREASING OUTPUT</a:t>
            </a:r>
            <a:endParaRPr lang="it-IT" sz="1600" b="1" kern="1200" dirty="0">
              <a:solidFill>
                <a:srgbClr val="92D050"/>
              </a:solidFill>
              <a:latin typeface="Agency FB" panose="020B0503020202020204" pitchFamily="34" charset="0"/>
            </a:endParaRPr>
          </a:p>
        </p:txBody>
      </p:sp>
      <p:sp>
        <p:nvSpPr>
          <p:cNvPr id="30" name="Figura a mano libera 29"/>
          <p:cNvSpPr/>
          <p:nvPr/>
        </p:nvSpPr>
        <p:spPr>
          <a:xfrm>
            <a:off x="10474527" y="5468892"/>
            <a:ext cx="1717473" cy="856083"/>
          </a:xfrm>
          <a:custGeom>
            <a:avLst/>
            <a:gdLst>
              <a:gd name="connsiteX0" fmla="*/ 0 w 2473856"/>
              <a:gd name="connsiteY0" fmla="*/ 0 h 1484313"/>
              <a:gd name="connsiteX1" fmla="*/ 2473856 w 2473856"/>
              <a:gd name="connsiteY1" fmla="*/ 0 h 1484313"/>
              <a:gd name="connsiteX2" fmla="*/ 2473856 w 2473856"/>
              <a:gd name="connsiteY2" fmla="*/ 1484313 h 1484313"/>
              <a:gd name="connsiteX3" fmla="*/ 0 w 2473856"/>
              <a:gd name="connsiteY3" fmla="*/ 1484313 h 1484313"/>
              <a:gd name="connsiteX4" fmla="*/ 0 w 2473856"/>
              <a:gd name="connsiteY4" fmla="*/ 0 h 1484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3856" h="1484313">
                <a:moveTo>
                  <a:pt x="0" y="0"/>
                </a:moveTo>
                <a:lnTo>
                  <a:pt x="2473856" y="0"/>
                </a:lnTo>
                <a:lnTo>
                  <a:pt x="2473856" y="1484313"/>
                </a:lnTo>
                <a:lnTo>
                  <a:pt x="0" y="14843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chilly" dir="t"/>
          </a:scene3d>
          <a:sp3d prstMaterial="translucentPowder">
            <a:bevelT w="127000" h="25400" prst="slop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4224089"/>
              <a:satOff val="-10887"/>
              <a:lumOff val="-735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92075" marR="0" lvl="0" defTabSz="28003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it-IT" sz="1600" b="1" kern="1200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WORKSTRAND </a:t>
            </a:r>
          </a:p>
          <a:p>
            <a:pPr marL="92075" marR="0" lvl="0" defTabSz="28003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it-IT" sz="1600" b="1" kern="1200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ENERGY EFFICENCY</a:t>
            </a:r>
            <a:endParaRPr lang="it-IT" sz="1600" b="1" kern="1200" dirty="0">
              <a:solidFill>
                <a:srgbClr val="92D050"/>
              </a:solidFill>
              <a:latin typeface="Agency FB" panose="020B0503020202020204" pitchFamily="34" charset="0"/>
            </a:endParaRPr>
          </a:p>
        </p:txBody>
      </p:sp>
      <p:sp>
        <p:nvSpPr>
          <p:cNvPr id="36" name="Figura a mano libera 35"/>
          <p:cNvSpPr/>
          <p:nvPr/>
        </p:nvSpPr>
        <p:spPr>
          <a:xfrm>
            <a:off x="-1787203" y="3613018"/>
            <a:ext cx="2817131" cy="856083"/>
          </a:xfrm>
          <a:custGeom>
            <a:avLst/>
            <a:gdLst>
              <a:gd name="connsiteX0" fmla="*/ 0 w 2473856"/>
              <a:gd name="connsiteY0" fmla="*/ 0 h 1484313"/>
              <a:gd name="connsiteX1" fmla="*/ 2473856 w 2473856"/>
              <a:gd name="connsiteY1" fmla="*/ 0 h 1484313"/>
              <a:gd name="connsiteX2" fmla="*/ 2473856 w 2473856"/>
              <a:gd name="connsiteY2" fmla="*/ 1484313 h 1484313"/>
              <a:gd name="connsiteX3" fmla="*/ 0 w 2473856"/>
              <a:gd name="connsiteY3" fmla="*/ 1484313 h 1484313"/>
              <a:gd name="connsiteX4" fmla="*/ 0 w 2473856"/>
              <a:gd name="connsiteY4" fmla="*/ 0 h 1484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3856" h="1484313">
                <a:moveTo>
                  <a:pt x="0" y="0"/>
                </a:moveTo>
                <a:lnTo>
                  <a:pt x="2473856" y="0"/>
                </a:lnTo>
                <a:lnTo>
                  <a:pt x="2473856" y="1484313"/>
                </a:lnTo>
                <a:lnTo>
                  <a:pt x="0" y="14843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chilly" dir="t"/>
          </a:scene3d>
          <a:sp3d prstMaterial="translucentPowder">
            <a:bevelT w="127000" h="25400" prst="slop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4224089"/>
              <a:satOff val="-10887"/>
              <a:lumOff val="-735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marR="0" lvl="0" indent="0" algn="r" defTabSz="28003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lang="it-IT" sz="2000" b="1" kern="12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37" name="Figura a mano libera 36"/>
          <p:cNvSpPr/>
          <p:nvPr/>
        </p:nvSpPr>
        <p:spPr>
          <a:xfrm>
            <a:off x="-2887927" y="4529461"/>
            <a:ext cx="2817131" cy="856083"/>
          </a:xfrm>
          <a:custGeom>
            <a:avLst/>
            <a:gdLst>
              <a:gd name="connsiteX0" fmla="*/ 0 w 2473856"/>
              <a:gd name="connsiteY0" fmla="*/ 0 h 1484313"/>
              <a:gd name="connsiteX1" fmla="*/ 2473856 w 2473856"/>
              <a:gd name="connsiteY1" fmla="*/ 0 h 1484313"/>
              <a:gd name="connsiteX2" fmla="*/ 2473856 w 2473856"/>
              <a:gd name="connsiteY2" fmla="*/ 1484313 h 1484313"/>
              <a:gd name="connsiteX3" fmla="*/ 0 w 2473856"/>
              <a:gd name="connsiteY3" fmla="*/ 1484313 h 1484313"/>
              <a:gd name="connsiteX4" fmla="*/ 0 w 2473856"/>
              <a:gd name="connsiteY4" fmla="*/ 0 h 1484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3856" h="1484313">
                <a:moveTo>
                  <a:pt x="0" y="0"/>
                </a:moveTo>
                <a:lnTo>
                  <a:pt x="2473856" y="0"/>
                </a:lnTo>
                <a:lnTo>
                  <a:pt x="2473856" y="1484313"/>
                </a:lnTo>
                <a:lnTo>
                  <a:pt x="0" y="14843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chilly" dir="t"/>
          </a:scene3d>
          <a:sp3d prstMaterial="translucentPowder">
            <a:bevelT w="127000" h="25400" prst="slop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4224089"/>
              <a:satOff val="-10887"/>
              <a:lumOff val="-735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marR="0" lvl="0" indent="0" algn="ctr" defTabSz="28003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lang="it-IT" sz="2000" b="1" kern="12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38" name="Figura a mano libera 37"/>
          <p:cNvSpPr/>
          <p:nvPr/>
        </p:nvSpPr>
        <p:spPr>
          <a:xfrm>
            <a:off x="-2114366" y="5445348"/>
            <a:ext cx="2817131" cy="856083"/>
          </a:xfrm>
          <a:custGeom>
            <a:avLst/>
            <a:gdLst>
              <a:gd name="connsiteX0" fmla="*/ 0 w 2473856"/>
              <a:gd name="connsiteY0" fmla="*/ 0 h 1484313"/>
              <a:gd name="connsiteX1" fmla="*/ 2473856 w 2473856"/>
              <a:gd name="connsiteY1" fmla="*/ 0 h 1484313"/>
              <a:gd name="connsiteX2" fmla="*/ 2473856 w 2473856"/>
              <a:gd name="connsiteY2" fmla="*/ 1484313 h 1484313"/>
              <a:gd name="connsiteX3" fmla="*/ 0 w 2473856"/>
              <a:gd name="connsiteY3" fmla="*/ 1484313 h 1484313"/>
              <a:gd name="connsiteX4" fmla="*/ 0 w 2473856"/>
              <a:gd name="connsiteY4" fmla="*/ 0 h 1484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3856" h="1484313">
                <a:moveTo>
                  <a:pt x="0" y="0"/>
                </a:moveTo>
                <a:lnTo>
                  <a:pt x="2473856" y="0"/>
                </a:lnTo>
                <a:lnTo>
                  <a:pt x="2473856" y="1484313"/>
                </a:lnTo>
                <a:lnTo>
                  <a:pt x="0" y="14843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chilly" dir="t"/>
          </a:scene3d>
          <a:sp3d prstMaterial="translucentPowder">
            <a:bevelT w="127000" h="25400" prst="slop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4224089"/>
              <a:satOff val="-10887"/>
              <a:lumOff val="-735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marR="0" lvl="0" indent="0" algn="ctr" defTabSz="28003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lang="it-IT" sz="2000" b="1" kern="12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10565535" y="3613018"/>
            <a:ext cx="1626465" cy="2711957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it-IT" sz="1600" b="1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3 WORSTRANDS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sz="1600" b="1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DIGITALIZATION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sz="1600" b="1" smtClean="0">
                <a:solidFill>
                  <a:srgbClr val="92D050"/>
                </a:solidFill>
                <a:latin typeface="Agency FB" panose="020B0503020202020204" pitchFamily="34" charset="0"/>
              </a:rPr>
              <a:t>OPER OUTPUT</a:t>
            </a:r>
            <a:endParaRPr lang="it-IT" sz="1600" b="1" dirty="0" smtClean="0">
              <a:solidFill>
                <a:srgbClr val="92D050"/>
              </a:solidFill>
              <a:latin typeface="Agency FB" panose="020B0503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sz="1600" b="1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E-EFFICIENCY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it-IT" sz="1600" b="1" dirty="0" smtClean="0">
              <a:solidFill>
                <a:srgbClr val="92D05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0397" y="1598956"/>
            <a:ext cx="9644616" cy="5246806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solidFill>
              <a:sysClr val="window" lastClr="FFFFFF"/>
            </a:solidFill>
          </a:ln>
          <a:extLst/>
        </p:spPr>
      </p:pic>
      <p:sp>
        <p:nvSpPr>
          <p:cNvPr id="28" name="Ovale 27"/>
          <p:cNvSpPr/>
          <p:nvPr/>
        </p:nvSpPr>
        <p:spPr>
          <a:xfrm>
            <a:off x="233212" y="2314076"/>
            <a:ext cx="10340392" cy="4154939"/>
          </a:xfrm>
          <a:prstGeom prst="ellipse">
            <a:avLst/>
          </a:prstGeom>
          <a:solidFill>
            <a:schemeClr val="accent4">
              <a:lumMod val="75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10100603" y="1639962"/>
            <a:ext cx="2033305" cy="1596406"/>
          </a:xfrm>
          <a:prstGeom prst="rect">
            <a:avLst/>
          </a:prstGeom>
          <a:solidFill>
            <a:srgbClr val="FFFFFF">
              <a:alpha val="60000"/>
            </a:srgb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124" name="Rettangolo 123"/>
          <p:cNvSpPr/>
          <p:nvPr/>
        </p:nvSpPr>
        <p:spPr>
          <a:xfrm>
            <a:off x="10099294" y="3294246"/>
            <a:ext cx="2024996" cy="3535137"/>
          </a:xfrm>
          <a:prstGeom prst="rect">
            <a:avLst/>
          </a:prstGeom>
          <a:solidFill>
            <a:srgbClr val="FFFFFF">
              <a:alpha val="6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Picture 13"/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02776" y="5065743"/>
            <a:ext cx="435924" cy="320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3842" y="5350452"/>
            <a:ext cx="408661" cy="408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146604" y="4259321"/>
            <a:ext cx="372747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9" descr="Immagine correlata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email">
            <a:biLevel thresh="75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09354" y="163981"/>
            <a:ext cx="522265" cy="52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bel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4802091"/>
              </p:ext>
            </p:extLst>
          </p:nvPr>
        </p:nvGraphicFramePr>
        <p:xfrm>
          <a:off x="10078309" y="1190083"/>
          <a:ext cx="2085516" cy="41148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08551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08871">
                <a:tc>
                  <a:txBody>
                    <a:bodyPr/>
                    <a:lstStyle/>
                    <a:p>
                      <a:pPr algn="ctr"/>
                      <a:r>
                        <a:rPr lang="it-IT" sz="1900" dirty="0">
                          <a:latin typeface="+mn-lt"/>
                        </a:rPr>
                        <a:t>INTERESTS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el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209219"/>
              </p:ext>
            </p:extLst>
          </p:nvPr>
        </p:nvGraphicFramePr>
        <p:xfrm>
          <a:off x="10078309" y="3275929"/>
          <a:ext cx="208551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551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it-IT" sz="1900" dirty="0">
                          <a:latin typeface="+mn-lt"/>
                        </a:rPr>
                        <a:t>RISKS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CasellaDiTesto 15"/>
          <p:cNvSpPr txBox="1"/>
          <p:nvPr/>
        </p:nvSpPr>
        <p:spPr>
          <a:xfrm>
            <a:off x="10584096" y="4178180"/>
            <a:ext cx="14437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PIRACY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10584096" y="4613417"/>
            <a:ext cx="15531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SPREAD OF VIOLENCE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10553488" y="5035194"/>
            <a:ext cx="1556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ILLEGAL MIGRATION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10584096" y="5481001"/>
            <a:ext cx="14537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FAMINE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10584096" y="5861163"/>
            <a:ext cx="13862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TERRORISM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10584096" y="6258073"/>
            <a:ext cx="12184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LAWFARE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10584096" y="6562991"/>
            <a:ext cx="14755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CYBER WARFARE</a:t>
            </a: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10" cstate="email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4033" y="5814426"/>
            <a:ext cx="363401" cy="36340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CasellaDiTesto 23"/>
          <p:cNvSpPr txBox="1"/>
          <p:nvPr/>
        </p:nvSpPr>
        <p:spPr>
          <a:xfrm>
            <a:off x="10584096" y="3822764"/>
            <a:ext cx="17038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ILLICIT </a:t>
            </a:r>
            <a:r>
              <a:rPr lang="it-IT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TRAFFICS</a:t>
            </a:r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6286" y="3750183"/>
            <a:ext cx="358462" cy="358462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12" cstate="email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5366" y="4663183"/>
            <a:ext cx="340750" cy="34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1587" y="6229842"/>
            <a:ext cx="362440" cy="362440"/>
          </a:xfrm>
          <a:prstGeom prst="rect">
            <a:avLst/>
          </a:prstGeom>
          <a:ln>
            <a:noFill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063554" y="1671226"/>
            <a:ext cx="323349" cy="28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073048" y="1905608"/>
            <a:ext cx="361339" cy="36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CasellaDiTesto 46"/>
          <p:cNvSpPr txBox="1"/>
          <p:nvPr/>
        </p:nvSpPr>
        <p:spPr>
          <a:xfrm>
            <a:off x="10372066" y="1731857"/>
            <a:ext cx="19228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COMMODITIES</a:t>
            </a:r>
          </a:p>
        </p:txBody>
      </p:sp>
      <p:sp>
        <p:nvSpPr>
          <p:cNvPr id="48" name="CasellaDiTesto 47"/>
          <p:cNvSpPr txBox="1"/>
          <p:nvPr/>
        </p:nvSpPr>
        <p:spPr>
          <a:xfrm>
            <a:off x="10372066" y="2013254"/>
            <a:ext cx="21167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TRADES</a:t>
            </a:r>
          </a:p>
        </p:txBody>
      </p:sp>
      <p:sp>
        <p:nvSpPr>
          <p:cNvPr id="49" name="CasellaDiTesto 48"/>
          <p:cNvSpPr txBox="1"/>
          <p:nvPr/>
        </p:nvSpPr>
        <p:spPr>
          <a:xfrm>
            <a:off x="10372066" y="2302249"/>
            <a:ext cx="21368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FISHERY INDUSTRY</a:t>
            </a:r>
          </a:p>
        </p:txBody>
      </p:sp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17" cstate="email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086063" y="2235912"/>
            <a:ext cx="357818" cy="30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itolo 1">
            <a:extLst>
              <a:ext uri="{FF2B5EF4-FFF2-40B4-BE49-F238E27FC236}">
                <a16:creationId xmlns="" xmlns:a16="http://schemas.microsoft.com/office/drawing/2014/main" id="{073CD34C-0F8A-4BBC-A8B7-73ED2AD392BB}"/>
              </a:ext>
            </a:extLst>
          </p:cNvPr>
          <p:cNvSpPr txBox="1">
            <a:spLocks/>
          </p:cNvSpPr>
          <p:nvPr/>
        </p:nvSpPr>
        <p:spPr>
          <a:xfrm>
            <a:off x="686087" y="1084946"/>
            <a:ext cx="10630965" cy="4779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it-IT"/>
            </a:defPPr>
            <a:lvl1pPr>
              <a:lnSpc>
                <a:spcPct val="90000"/>
              </a:lnSpc>
              <a:spcBef>
                <a:spcPct val="0"/>
              </a:spcBef>
              <a:defRPr sz="2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pPr algn="ctr"/>
            <a:endParaRPr lang="it-IT" sz="2400" dirty="0"/>
          </a:p>
        </p:txBody>
      </p:sp>
      <p:sp>
        <p:nvSpPr>
          <p:cNvPr id="97" name="CasellaDiTesto 96">
            <a:extLst>
              <a:ext uri="{FF2B5EF4-FFF2-40B4-BE49-F238E27FC236}">
                <a16:creationId xmlns="" xmlns:a16="http://schemas.microsoft.com/office/drawing/2014/main" id="{9B4AF996-0EE9-4FFB-BBB6-4097C2E4C4E1}"/>
              </a:ext>
            </a:extLst>
          </p:cNvPr>
          <p:cNvSpPr txBox="1"/>
          <p:nvPr/>
        </p:nvSpPr>
        <p:spPr>
          <a:xfrm>
            <a:off x="10372066" y="2564441"/>
            <a:ext cx="21573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SCIENTIFIC RESEARCH</a:t>
            </a:r>
          </a:p>
        </p:txBody>
      </p:sp>
      <p:pic>
        <p:nvPicPr>
          <p:cNvPr id="98" name="Immagine 97">
            <a:extLst>
              <a:ext uri="{FF2B5EF4-FFF2-40B4-BE49-F238E27FC236}">
                <a16:creationId xmlns="" xmlns:a16="http://schemas.microsoft.com/office/drawing/2014/main" id="{308BA5E0-E30C-473D-9436-3E7CE540C537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8998" y="2546673"/>
            <a:ext cx="284778" cy="314238"/>
          </a:xfrm>
          <a:prstGeom prst="rect">
            <a:avLst/>
          </a:prstGeom>
        </p:spPr>
      </p:pic>
      <p:sp>
        <p:nvSpPr>
          <p:cNvPr id="99" name="CasellaDiTesto 98">
            <a:extLst>
              <a:ext uri="{FF2B5EF4-FFF2-40B4-BE49-F238E27FC236}">
                <a16:creationId xmlns="" xmlns:a16="http://schemas.microsoft.com/office/drawing/2014/main" id="{9B4AF996-0EE9-4FFB-BBB6-4097C2E4C4E1}"/>
              </a:ext>
            </a:extLst>
          </p:cNvPr>
          <p:cNvSpPr txBox="1"/>
          <p:nvPr/>
        </p:nvSpPr>
        <p:spPr>
          <a:xfrm>
            <a:off x="10372067" y="2805480"/>
            <a:ext cx="17644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INDUSTRY </a:t>
            </a:r>
          </a:p>
          <a:p>
            <a:r>
              <a:rPr lang="it-IT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PROMOTION </a:t>
            </a:r>
          </a:p>
        </p:txBody>
      </p:sp>
      <p:pic>
        <p:nvPicPr>
          <p:cNvPr id="100" name="Immagine 99"/>
          <p:cNvPicPr>
            <a:picLocks noChangeAspect="1"/>
          </p:cNvPicPr>
          <p:nvPr/>
        </p:nvPicPr>
        <p:blipFill rotWithShape="1">
          <a:blip r:embed="rId1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63328" y="2870778"/>
            <a:ext cx="364415" cy="299761"/>
          </a:xfrm>
          <a:prstGeom prst="rect">
            <a:avLst/>
          </a:prstGeom>
        </p:spPr>
      </p:pic>
      <p:grpSp>
        <p:nvGrpSpPr>
          <p:cNvPr id="128" name="Gruppo 27"/>
          <p:cNvGrpSpPr/>
          <p:nvPr/>
        </p:nvGrpSpPr>
        <p:grpSpPr>
          <a:xfrm>
            <a:off x="3165061" y="3722730"/>
            <a:ext cx="555484" cy="511372"/>
            <a:chOff x="579766" y="3605880"/>
            <a:chExt cx="838800" cy="772189"/>
          </a:xfrm>
        </p:grpSpPr>
        <p:sp>
          <p:nvSpPr>
            <p:cNvPr id="129" name="Rettangolo arrotondato 28"/>
            <p:cNvSpPr/>
            <p:nvPr/>
          </p:nvSpPr>
          <p:spPr>
            <a:xfrm>
              <a:off x="579766" y="3614830"/>
              <a:ext cx="838800" cy="76323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  <a:alpha val="45000"/>
              </a:scheme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pic>
          <p:nvPicPr>
            <p:cNvPr id="130" name="Picture 6">
              <a:hlinkClick r:id="rId15"/>
            </p:cNvPr>
            <p:cNvPicPr>
              <a:picLocks noChangeAspect="1" noChangeArrowheads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815538" y="3605880"/>
              <a:ext cx="419841" cy="419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1" name="Picture 6"/>
            <p:cNvPicPr>
              <a:picLocks noChangeAspect="1" noChangeArrowheads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828185" y="3994292"/>
              <a:ext cx="330487" cy="330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2" name="Rettangolo arrotondato 31"/>
          <p:cNvSpPr/>
          <p:nvPr/>
        </p:nvSpPr>
        <p:spPr>
          <a:xfrm>
            <a:off x="3794058" y="3730834"/>
            <a:ext cx="555484" cy="50544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44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133" name="Immagine 32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7353" y="3869374"/>
            <a:ext cx="207849" cy="207849"/>
          </a:xfrm>
          <a:prstGeom prst="rect">
            <a:avLst/>
          </a:prstGeom>
        </p:spPr>
      </p:pic>
      <p:grpSp>
        <p:nvGrpSpPr>
          <p:cNvPr id="134" name="Gruppo 33"/>
          <p:cNvGrpSpPr/>
          <p:nvPr/>
        </p:nvGrpSpPr>
        <p:grpSpPr>
          <a:xfrm>
            <a:off x="6967859" y="4411170"/>
            <a:ext cx="733402" cy="491948"/>
            <a:chOff x="6322124" y="4645448"/>
            <a:chExt cx="1107463" cy="742858"/>
          </a:xfrm>
        </p:grpSpPr>
        <p:sp>
          <p:nvSpPr>
            <p:cNvPr id="135" name="Rettangolo arrotondato 34"/>
            <p:cNvSpPr/>
            <p:nvPr/>
          </p:nvSpPr>
          <p:spPr>
            <a:xfrm>
              <a:off x="6322124" y="4645448"/>
              <a:ext cx="1107463" cy="74285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  <a:alpha val="45000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pic>
          <p:nvPicPr>
            <p:cNvPr id="136" name="Picture 15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6365352" y="5038868"/>
              <a:ext cx="366389" cy="283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7" name="Immagine 36"/>
            <p:cNvPicPr>
              <a:picLocks noChangeAspect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49291" y="5014792"/>
              <a:ext cx="336491" cy="336491"/>
            </a:xfrm>
            <a:prstGeom prst="rect">
              <a:avLst/>
            </a:prstGeom>
          </p:spPr>
        </p:pic>
        <p:pic>
          <p:nvPicPr>
            <p:cNvPr id="138" name="Immagine 37"/>
            <p:cNvPicPr>
              <a:picLocks noChangeAspect="1"/>
            </p:cNvPicPr>
            <p:nvPr/>
          </p:nvPicPr>
          <p:blipFill>
            <a:blip r:embed="rId25" cstate="email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5712" y="4731228"/>
              <a:ext cx="281612" cy="281612"/>
            </a:xfrm>
            <a:prstGeom prst="rect">
              <a:avLst/>
            </a:prstGeom>
          </p:spPr>
        </p:pic>
        <p:pic>
          <p:nvPicPr>
            <p:cNvPr id="139" name="Picture 18"/>
            <p:cNvPicPr>
              <a:picLocks noChangeAspect="1" noChangeArrowheads="1"/>
            </p:cNvPicPr>
            <p:nvPr/>
          </p:nvPicPr>
          <p:blipFill>
            <a:blip r:embed="rId2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7793" y="4674748"/>
              <a:ext cx="337736" cy="337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0" name="Immagine 39"/>
            <p:cNvPicPr>
              <a:picLocks noChangeAspect="1"/>
            </p:cNvPicPr>
            <p:nvPr/>
          </p:nvPicPr>
          <p:blipFill>
            <a:blip r:embed="rId27" cstate="email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4169" y="4692212"/>
              <a:ext cx="300332" cy="300332"/>
            </a:xfrm>
            <a:prstGeom prst="rect">
              <a:avLst/>
            </a:prstGeom>
          </p:spPr>
        </p:pic>
      </p:grpSp>
      <p:grpSp>
        <p:nvGrpSpPr>
          <p:cNvPr id="141" name="Gruppo 40"/>
          <p:cNvGrpSpPr/>
          <p:nvPr/>
        </p:nvGrpSpPr>
        <p:grpSpPr>
          <a:xfrm>
            <a:off x="8561185" y="3669140"/>
            <a:ext cx="511352" cy="519019"/>
            <a:chOff x="7982545" y="3720421"/>
            <a:chExt cx="772159" cy="783737"/>
          </a:xfrm>
        </p:grpSpPr>
        <p:sp>
          <p:nvSpPr>
            <p:cNvPr id="142" name="Rettangolo arrotondato 41"/>
            <p:cNvSpPr/>
            <p:nvPr/>
          </p:nvSpPr>
          <p:spPr>
            <a:xfrm>
              <a:off x="7982545" y="3720421"/>
              <a:ext cx="772159" cy="75932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  <a:alpha val="45000"/>
              </a:scheme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pic>
          <p:nvPicPr>
            <p:cNvPr id="143" name="Picture 6"/>
            <p:cNvPicPr>
              <a:picLocks noChangeAspect="1" noChangeArrowheads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8021014" y="3757155"/>
              <a:ext cx="309887" cy="309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" name="Picture 6">
              <a:hlinkClick r:id="rId15"/>
            </p:cNvPr>
            <p:cNvPicPr>
              <a:picLocks noChangeAspect="1" noChangeArrowheads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8124179" y="3994476"/>
              <a:ext cx="509682" cy="509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5" name="Gruppo 50"/>
          <p:cNvGrpSpPr/>
          <p:nvPr/>
        </p:nvGrpSpPr>
        <p:grpSpPr>
          <a:xfrm>
            <a:off x="8222377" y="3963936"/>
            <a:ext cx="515646" cy="491948"/>
            <a:chOff x="8861894" y="3723247"/>
            <a:chExt cx="778644" cy="742858"/>
          </a:xfrm>
        </p:grpSpPr>
        <p:grpSp>
          <p:nvGrpSpPr>
            <p:cNvPr id="146" name="Gruppo 51"/>
            <p:cNvGrpSpPr/>
            <p:nvPr/>
          </p:nvGrpSpPr>
          <p:grpSpPr>
            <a:xfrm>
              <a:off x="8861894" y="3723247"/>
              <a:ext cx="778644" cy="742858"/>
              <a:chOff x="6412512" y="4194777"/>
              <a:chExt cx="778644" cy="742858"/>
            </a:xfrm>
          </p:grpSpPr>
          <p:sp>
            <p:nvSpPr>
              <p:cNvPr id="148" name="Rettangolo arrotondato 53"/>
              <p:cNvSpPr/>
              <p:nvPr/>
            </p:nvSpPr>
            <p:spPr>
              <a:xfrm>
                <a:off x="6412512" y="4194777"/>
                <a:ext cx="778644" cy="742858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  <a:alpha val="45000"/>
                </a:schemeClr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prstClr val="white"/>
                  </a:solidFill>
                </a:endParaRPr>
              </a:p>
            </p:txBody>
          </p:sp>
          <p:pic>
            <p:nvPicPr>
              <p:cNvPr id="149" name="Immagine 54"/>
              <p:cNvPicPr>
                <a:picLocks noChangeAspect="1"/>
              </p:cNvPicPr>
              <p:nvPr/>
            </p:nvPicPr>
            <p:blipFill>
              <a:blip r:embed="rId27" cstate="email">
                <a:biLevel thresh="7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36025" y="4241278"/>
                <a:ext cx="300332" cy="300332"/>
              </a:xfrm>
              <a:prstGeom prst="rect">
                <a:avLst/>
              </a:prstGeom>
            </p:spPr>
          </p:pic>
          <p:pic>
            <p:nvPicPr>
              <p:cNvPr id="150" name="Picture 15">
                <a:hlinkClick r:id="rId6"/>
              </p:cNvPr>
              <p:cNvPicPr>
                <a:picLocks noChangeAspect="1" noChangeArrowheads="1"/>
              </p:cNvPicPr>
              <p:nvPr/>
            </p:nvPicPr>
            <p:blipFill>
              <a:blip r:embed="rId2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6447208" y="4598692"/>
                <a:ext cx="366389" cy="2831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1" name="Immagine 56"/>
              <p:cNvPicPr>
                <a:picLocks noChangeAspect="1"/>
              </p:cNvPicPr>
              <p:nvPr/>
            </p:nvPicPr>
            <p:blipFill>
              <a:blip r:embed="rId25" cstate="email">
                <a:biLevel thresh="7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44077" y="4248020"/>
                <a:ext cx="281612" cy="281612"/>
              </a:xfrm>
              <a:prstGeom prst="rect">
                <a:avLst/>
              </a:prstGeom>
            </p:spPr>
          </p:pic>
        </p:grpSp>
        <p:pic>
          <p:nvPicPr>
            <p:cNvPr id="147" name="Immagine 52"/>
            <p:cNvPicPr>
              <a:picLocks noChangeAspect="1"/>
            </p:cNvPicPr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73405" y="4109657"/>
              <a:ext cx="331194" cy="33119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52" name="Gruppo 58"/>
          <p:cNvGrpSpPr/>
          <p:nvPr/>
        </p:nvGrpSpPr>
        <p:grpSpPr>
          <a:xfrm>
            <a:off x="4611414" y="4415157"/>
            <a:ext cx="511352" cy="502854"/>
            <a:chOff x="2763809" y="4651468"/>
            <a:chExt cx="772159" cy="759327"/>
          </a:xfrm>
        </p:grpSpPr>
        <p:sp>
          <p:nvSpPr>
            <p:cNvPr id="153" name="Rettangolo arrotondato 59"/>
            <p:cNvSpPr/>
            <p:nvPr/>
          </p:nvSpPr>
          <p:spPr>
            <a:xfrm>
              <a:off x="2763809" y="4651468"/>
              <a:ext cx="772159" cy="75932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  <a:alpha val="45000"/>
              </a:scheme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pic>
          <p:nvPicPr>
            <p:cNvPr id="154" name="Picture 6"/>
            <p:cNvPicPr>
              <a:picLocks noChangeAspect="1" noChangeArrowheads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802278" y="4709718"/>
              <a:ext cx="309887" cy="309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5" name="Picture 6">
              <a:hlinkClick r:id="rId15"/>
            </p:cNvPr>
            <p:cNvPicPr>
              <a:picLocks noChangeAspect="1" noChangeArrowheads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959229" y="4965295"/>
              <a:ext cx="437636" cy="437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6" name="Gruppo 62"/>
          <p:cNvGrpSpPr/>
          <p:nvPr/>
        </p:nvGrpSpPr>
        <p:grpSpPr>
          <a:xfrm>
            <a:off x="5187662" y="4408395"/>
            <a:ext cx="540560" cy="491948"/>
            <a:chOff x="3633964" y="4641258"/>
            <a:chExt cx="816265" cy="742858"/>
          </a:xfrm>
        </p:grpSpPr>
        <p:sp>
          <p:nvSpPr>
            <p:cNvPr id="157" name="Rettangolo arrotondato 63"/>
            <p:cNvSpPr/>
            <p:nvPr/>
          </p:nvSpPr>
          <p:spPr>
            <a:xfrm>
              <a:off x="3633964" y="4641258"/>
              <a:ext cx="816265" cy="74285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  <a:alpha val="45000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pic>
          <p:nvPicPr>
            <p:cNvPr id="158" name="Immagine 64"/>
            <p:cNvPicPr>
              <a:picLocks noChangeAspect="1"/>
            </p:cNvPicPr>
            <p:nvPr/>
          </p:nvPicPr>
          <p:blipFill>
            <a:blip r:embed="rId32" cstate="email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81838" y="4678647"/>
              <a:ext cx="333338" cy="333338"/>
            </a:xfrm>
            <a:prstGeom prst="rect">
              <a:avLst/>
            </a:prstGeom>
            <a:noFill/>
          </p:spPr>
        </p:pic>
        <p:pic>
          <p:nvPicPr>
            <p:cNvPr id="159" name="Picture 18"/>
            <p:cNvPicPr>
              <a:picLocks noChangeAspect="1" noChangeArrowheads="1"/>
            </p:cNvPicPr>
            <p:nvPr/>
          </p:nvPicPr>
          <p:blipFill>
            <a:blip r:embed="rId2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978" y="4671941"/>
              <a:ext cx="337736" cy="337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" name="Picture 15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660747" y="5036061"/>
              <a:ext cx="366389" cy="283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1" name="Immagine 67"/>
            <p:cNvPicPr>
              <a:picLocks noChangeAspect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76960" y="5011985"/>
              <a:ext cx="336491" cy="336491"/>
            </a:xfrm>
            <a:prstGeom prst="rect">
              <a:avLst/>
            </a:prstGeom>
          </p:spPr>
        </p:pic>
      </p:grpSp>
      <p:grpSp>
        <p:nvGrpSpPr>
          <p:cNvPr id="162" name="Gruppo 68"/>
          <p:cNvGrpSpPr/>
          <p:nvPr/>
        </p:nvGrpSpPr>
        <p:grpSpPr>
          <a:xfrm>
            <a:off x="6493581" y="4952198"/>
            <a:ext cx="511352" cy="504770"/>
            <a:chOff x="5439067" y="4645513"/>
            <a:chExt cx="772159" cy="762221"/>
          </a:xfrm>
        </p:grpSpPr>
        <p:sp>
          <p:nvSpPr>
            <p:cNvPr id="163" name="Rettangolo arrotondato 69"/>
            <p:cNvSpPr/>
            <p:nvPr/>
          </p:nvSpPr>
          <p:spPr>
            <a:xfrm>
              <a:off x="5439067" y="4645513"/>
              <a:ext cx="772159" cy="75932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  <a:alpha val="45000"/>
              </a:scheme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pic>
          <p:nvPicPr>
            <p:cNvPr id="164" name="Picture 6"/>
            <p:cNvPicPr>
              <a:picLocks noChangeAspect="1" noChangeArrowheads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5477536" y="4682247"/>
              <a:ext cx="309887" cy="309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5" name="Picture 6">
              <a:hlinkClick r:id="rId15"/>
            </p:cNvPr>
            <p:cNvPicPr>
              <a:picLocks noChangeAspect="1" noChangeArrowheads="1"/>
            </p:cNvPicPr>
            <p:nvPr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5591458" y="4927659"/>
              <a:ext cx="480075" cy="480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6" name="Gruppo 72"/>
          <p:cNvGrpSpPr/>
          <p:nvPr/>
        </p:nvGrpSpPr>
        <p:grpSpPr>
          <a:xfrm>
            <a:off x="5214094" y="2262898"/>
            <a:ext cx="540560" cy="534640"/>
            <a:chOff x="3673878" y="1401482"/>
            <a:chExt cx="816265" cy="807325"/>
          </a:xfrm>
        </p:grpSpPr>
        <p:sp>
          <p:nvSpPr>
            <p:cNvPr id="167" name="Rettangolo arrotondato 73"/>
            <p:cNvSpPr/>
            <p:nvPr/>
          </p:nvSpPr>
          <p:spPr>
            <a:xfrm>
              <a:off x="3673878" y="1465949"/>
              <a:ext cx="816265" cy="74285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  <a:alpha val="45000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pic>
          <p:nvPicPr>
            <p:cNvPr id="168" name="Picture 29" descr="Immagine correlata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34" cstate="email">
              <a:biLevel thresh="75000"/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4722" y="1401482"/>
              <a:ext cx="468863" cy="468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9" name="Immagine 75"/>
            <p:cNvPicPr>
              <a:picLocks noChangeAspect="1"/>
            </p:cNvPicPr>
            <p:nvPr/>
          </p:nvPicPr>
          <p:blipFill>
            <a:blip r:embed="rId35" cstate="email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41055" y="1794832"/>
              <a:ext cx="333252" cy="333252"/>
            </a:xfrm>
            <a:prstGeom prst="rect">
              <a:avLst/>
            </a:prstGeom>
          </p:spPr>
        </p:pic>
        <p:pic>
          <p:nvPicPr>
            <p:cNvPr id="170" name="Immagine 76"/>
            <p:cNvPicPr>
              <a:picLocks noChangeAspect="1"/>
            </p:cNvPicPr>
            <p:nvPr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2644" y="1772552"/>
              <a:ext cx="363500" cy="3635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71" name="Gruppo 77"/>
          <p:cNvGrpSpPr/>
          <p:nvPr/>
        </p:nvGrpSpPr>
        <p:grpSpPr>
          <a:xfrm>
            <a:off x="4626262" y="2301808"/>
            <a:ext cx="511352" cy="502854"/>
            <a:chOff x="2786231" y="1460237"/>
            <a:chExt cx="772159" cy="759327"/>
          </a:xfrm>
        </p:grpSpPr>
        <p:sp>
          <p:nvSpPr>
            <p:cNvPr id="172" name="Rettangolo arrotondato 78"/>
            <p:cNvSpPr/>
            <p:nvPr/>
          </p:nvSpPr>
          <p:spPr>
            <a:xfrm>
              <a:off x="2786231" y="1460237"/>
              <a:ext cx="772159" cy="75932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  <a:alpha val="45000"/>
              </a:scheme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pic>
          <p:nvPicPr>
            <p:cNvPr id="173" name="Picture 6"/>
            <p:cNvPicPr>
              <a:picLocks noChangeAspect="1" noChangeArrowheads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835458" y="1540003"/>
              <a:ext cx="309887" cy="309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" name="Picture 6">
              <a:hlinkClick r:id="rId15"/>
            </p:cNvPr>
            <p:cNvPicPr>
              <a:picLocks noChangeAspect="1" noChangeArrowheads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992408" y="1795795"/>
              <a:ext cx="419770" cy="419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5" name="Gruppo 81"/>
          <p:cNvGrpSpPr/>
          <p:nvPr/>
        </p:nvGrpSpPr>
        <p:grpSpPr>
          <a:xfrm>
            <a:off x="4707281" y="3219559"/>
            <a:ext cx="861952" cy="485199"/>
            <a:chOff x="2908572" y="2846073"/>
            <a:chExt cx="1301578" cy="732668"/>
          </a:xfrm>
        </p:grpSpPr>
        <p:sp>
          <p:nvSpPr>
            <p:cNvPr id="176" name="Rettangolo arrotondato 82"/>
            <p:cNvSpPr/>
            <p:nvPr/>
          </p:nvSpPr>
          <p:spPr>
            <a:xfrm>
              <a:off x="2908572" y="2846073"/>
              <a:ext cx="1301578" cy="73266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  <a:alpha val="45000"/>
              </a:scheme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pic>
          <p:nvPicPr>
            <p:cNvPr id="177" name="Picture 6"/>
            <p:cNvPicPr>
              <a:picLocks noChangeAspect="1" noChangeArrowheads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019289" y="2965845"/>
              <a:ext cx="357004" cy="247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8" name="Picture 2"/>
            <p:cNvPicPr>
              <a:picLocks noChangeAspect="1" noChangeArrowheads="1"/>
            </p:cNvPicPr>
            <p:nvPr/>
          </p:nvPicPr>
          <p:blipFill>
            <a:blip r:embed="rId37" cstate="email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424325" y="3217687"/>
              <a:ext cx="366258" cy="253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9" name="Picture 6">
              <a:hlinkClick r:id="rId15"/>
            </p:cNvPr>
            <p:cNvPicPr>
              <a:picLocks noChangeAspect="1" noChangeArrowheads="1"/>
            </p:cNvPicPr>
            <p:nvPr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613060" y="2965844"/>
              <a:ext cx="439964" cy="251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0" name="Gruppo 86"/>
          <p:cNvGrpSpPr/>
          <p:nvPr/>
        </p:nvGrpSpPr>
        <p:grpSpPr>
          <a:xfrm>
            <a:off x="5630653" y="3219558"/>
            <a:ext cx="848276" cy="495288"/>
            <a:chOff x="4302897" y="2846072"/>
            <a:chExt cx="1280927" cy="747902"/>
          </a:xfrm>
        </p:grpSpPr>
        <p:grpSp>
          <p:nvGrpSpPr>
            <p:cNvPr id="181" name="Gruppo 87"/>
            <p:cNvGrpSpPr/>
            <p:nvPr/>
          </p:nvGrpSpPr>
          <p:grpSpPr>
            <a:xfrm>
              <a:off x="4302897" y="2846072"/>
              <a:ext cx="1280927" cy="747902"/>
              <a:chOff x="4313049" y="2846072"/>
              <a:chExt cx="1280927" cy="747902"/>
            </a:xfrm>
          </p:grpSpPr>
          <p:grpSp>
            <p:nvGrpSpPr>
              <p:cNvPr id="183" name="Gruppo 89"/>
              <p:cNvGrpSpPr/>
              <p:nvPr/>
            </p:nvGrpSpPr>
            <p:grpSpPr>
              <a:xfrm>
                <a:off x="4313050" y="2846072"/>
                <a:ext cx="1280926" cy="742858"/>
                <a:chOff x="6412511" y="4194777"/>
                <a:chExt cx="1107463" cy="742858"/>
              </a:xfrm>
            </p:grpSpPr>
            <p:sp>
              <p:nvSpPr>
                <p:cNvPr id="185" name="Rettangolo arrotondato 91"/>
                <p:cNvSpPr/>
                <p:nvPr/>
              </p:nvSpPr>
              <p:spPr>
                <a:xfrm>
                  <a:off x="6412511" y="4194777"/>
                  <a:ext cx="1107463" cy="742858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  <a:alpha val="45000"/>
                  </a:schemeClr>
                </a:solidFill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186" name="Immagine 92"/>
                <p:cNvPicPr>
                  <a:picLocks noChangeAspect="1"/>
                </p:cNvPicPr>
                <p:nvPr/>
              </p:nvPicPr>
              <p:blipFill>
                <a:blip r:embed="rId39" cstate="email">
                  <a:clrChange>
                    <a:clrFrom>
                      <a:srgbClr val="FBFFFF"/>
                    </a:clrFrom>
                    <a:clrTo>
                      <a:srgbClr val="FBFFFF">
                        <a:alpha val="0"/>
                      </a:srgbClr>
                    </a:clrTo>
                  </a:clrChange>
                  <a:biLevel thresh="7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43460" y="4241278"/>
                  <a:ext cx="304065" cy="300332"/>
                </a:xfrm>
                <a:prstGeom prst="rect">
                  <a:avLst/>
                </a:prstGeom>
              </p:spPr>
            </p:pic>
            <p:pic>
              <p:nvPicPr>
                <p:cNvPr id="187" name="Picture 18"/>
                <p:cNvPicPr>
                  <a:picLocks noChangeAspect="1" noChangeArrowheads="1"/>
                </p:cNvPicPr>
                <p:nvPr/>
              </p:nvPicPr>
              <p:blipFill>
                <a:blip r:embed="rId40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27713" y="4223814"/>
                  <a:ext cx="337736" cy="3377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8" name="Immagine 94"/>
                <p:cNvPicPr>
                  <a:picLocks noChangeAspect="1"/>
                </p:cNvPicPr>
                <p:nvPr/>
              </p:nvPicPr>
              <p:blipFill>
                <a:blip r:embed="rId41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49899" y="4571639"/>
                  <a:ext cx="296072" cy="342446"/>
                </a:xfrm>
                <a:prstGeom prst="rect">
                  <a:avLst/>
                </a:prstGeom>
              </p:spPr>
            </p:pic>
            <p:pic>
              <p:nvPicPr>
                <p:cNvPr id="189" name="Immagine 95"/>
                <p:cNvPicPr>
                  <a:picLocks noChangeAspect="1"/>
                </p:cNvPicPr>
                <p:nvPr/>
              </p:nvPicPr>
              <p:blipFill>
                <a:blip r:embed="rId42" cstate="email">
                  <a:biLevel thresh="75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81527" y="4248690"/>
                  <a:ext cx="273699" cy="316569"/>
                </a:xfrm>
                <a:prstGeom prst="rect">
                  <a:avLst/>
                </a:prstGeom>
              </p:spPr>
            </p:pic>
          </p:grpSp>
          <p:pic>
            <p:nvPicPr>
              <p:cNvPr id="184" name="Picture 13"/>
              <p:cNvPicPr>
                <a:picLocks noChangeAspect="1" noChangeArrowheads="1"/>
              </p:cNvPicPr>
              <p:nvPr/>
            </p:nvPicPr>
            <p:blipFill rotWithShape="1">
              <a:blip r:embed="rId43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313049" y="3233545"/>
                <a:ext cx="490287" cy="360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82" name="Immagine 88"/>
            <p:cNvPicPr>
              <a:picLocks noChangeAspect="1"/>
            </p:cNvPicPr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9602" y="3236013"/>
              <a:ext cx="331194" cy="33119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0" name="Gruppo 100"/>
          <p:cNvGrpSpPr/>
          <p:nvPr/>
        </p:nvGrpSpPr>
        <p:grpSpPr>
          <a:xfrm>
            <a:off x="3807353" y="5000282"/>
            <a:ext cx="555484" cy="511372"/>
            <a:chOff x="1549650" y="5535028"/>
            <a:chExt cx="838800" cy="772189"/>
          </a:xfrm>
        </p:grpSpPr>
        <p:sp>
          <p:nvSpPr>
            <p:cNvPr id="191" name="Rettangolo arrotondato 101"/>
            <p:cNvSpPr/>
            <p:nvPr/>
          </p:nvSpPr>
          <p:spPr>
            <a:xfrm>
              <a:off x="1549650" y="5543978"/>
              <a:ext cx="838800" cy="76323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  <a:alpha val="45000"/>
              </a:scheme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pic>
          <p:nvPicPr>
            <p:cNvPr id="192" name="Picture 6">
              <a:hlinkClick r:id="rId15"/>
            </p:cNvPr>
            <p:cNvPicPr>
              <a:picLocks noChangeAspect="1" noChangeArrowheads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785422" y="5535028"/>
              <a:ext cx="419841" cy="419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3" name="Gruppo 103"/>
          <p:cNvGrpSpPr/>
          <p:nvPr/>
        </p:nvGrpSpPr>
        <p:grpSpPr>
          <a:xfrm>
            <a:off x="7110363" y="3739260"/>
            <a:ext cx="511352" cy="504770"/>
            <a:chOff x="6537310" y="3630840"/>
            <a:chExt cx="772159" cy="762221"/>
          </a:xfrm>
        </p:grpSpPr>
        <p:sp>
          <p:nvSpPr>
            <p:cNvPr id="194" name="Rettangolo arrotondato 104"/>
            <p:cNvSpPr/>
            <p:nvPr/>
          </p:nvSpPr>
          <p:spPr>
            <a:xfrm>
              <a:off x="6537310" y="3630840"/>
              <a:ext cx="772159" cy="75932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  <a:alpha val="45000"/>
              </a:scheme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pic>
          <p:nvPicPr>
            <p:cNvPr id="195" name="Picture 6"/>
            <p:cNvPicPr>
              <a:picLocks noChangeAspect="1" noChangeArrowheads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6575779" y="3667574"/>
              <a:ext cx="309887" cy="309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6" name="Picture 6">
              <a:hlinkClick r:id="rId15"/>
            </p:cNvPr>
            <p:cNvPicPr>
              <a:picLocks noChangeAspect="1" noChangeArrowheads="1"/>
            </p:cNvPicPr>
            <p:nvPr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6689701" y="3912986"/>
              <a:ext cx="480075" cy="480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7" name="Immagine 107">
            <a:extLst>
              <a:ext uri="{FF2B5EF4-FFF2-40B4-BE49-F238E27FC236}">
                <a16:creationId xmlns="" xmlns:a16="http://schemas.microsoft.com/office/drawing/2014/main" id="{308BA5E0-E30C-473D-9436-3E7CE540C537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2575" y="2356732"/>
            <a:ext cx="188590" cy="208100"/>
          </a:xfrm>
          <a:prstGeom prst="rect">
            <a:avLst/>
          </a:prstGeom>
        </p:spPr>
      </p:pic>
      <p:pic>
        <p:nvPicPr>
          <p:cNvPr id="198" name="Immagine 108">
            <a:extLst>
              <a:ext uri="{FF2B5EF4-FFF2-40B4-BE49-F238E27FC236}">
                <a16:creationId xmlns="" xmlns:a16="http://schemas.microsoft.com/office/drawing/2014/main" id="{308BA5E0-E30C-473D-9436-3E7CE540C537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6706" y="3452253"/>
            <a:ext cx="188590" cy="208100"/>
          </a:xfrm>
          <a:prstGeom prst="rect">
            <a:avLst/>
          </a:prstGeom>
        </p:spPr>
      </p:pic>
      <p:grpSp>
        <p:nvGrpSpPr>
          <p:cNvPr id="199" name="Gruppo 109"/>
          <p:cNvGrpSpPr/>
          <p:nvPr/>
        </p:nvGrpSpPr>
        <p:grpSpPr>
          <a:xfrm>
            <a:off x="6330795" y="3744821"/>
            <a:ext cx="733402" cy="491948"/>
            <a:chOff x="5360135" y="3639238"/>
            <a:chExt cx="1107463" cy="742858"/>
          </a:xfrm>
        </p:grpSpPr>
        <p:sp>
          <p:nvSpPr>
            <p:cNvPr id="200" name="Rettangolo arrotondato 110"/>
            <p:cNvSpPr/>
            <p:nvPr/>
          </p:nvSpPr>
          <p:spPr>
            <a:xfrm>
              <a:off x="5360135" y="3639238"/>
              <a:ext cx="1107463" cy="74285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  <a:alpha val="45000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pic>
          <p:nvPicPr>
            <p:cNvPr id="201" name="Immagine 111"/>
            <p:cNvPicPr>
              <a:picLocks noChangeAspect="1"/>
            </p:cNvPicPr>
            <p:nvPr/>
          </p:nvPicPr>
          <p:blipFill>
            <a:blip r:embed="rId27" cstate="email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83649" y="3685739"/>
              <a:ext cx="300332" cy="300332"/>
            </a:xfrm>
            <a:prstGeom prst="rect">
              <a:avLst/>
            </a:prstGeom>
          </p:spPr>
        </p:pic>
        <p:pic>
          <p:nvPicPr>
            <p:cNvPr id="202" name="Picture 18"/>
            <p:cNvPicPr>
              <a:picLocks noChangeAspect="1" noChangeArrowheads="1"/>
            </p:cNvPicPr>
            <p:nvPr/>
          </p:nvPicPr>
          <p:blipFill>
            <a:blip r:embed="rId2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7273" y="3668275"/>
              <a:ext cx="337736" cy="337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3" name="Immagine 113"/>
            <p:cNvPicPr>
              <a:picLocks noChangeAspect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8771" y="4008319"/>
              <a:ext cx="336491" cy="336491"/>
            </a:xfrm>
            <a:prstGeom prst="rect">
              <a:avLst/>
            </a:prstGeom>
          </p:spPr>
        </p:pic>
        <p:pic>
          <p:nvPicPr>
            <p:cNvPr id="204" name="Immagine 114"/>
            <p:cNvPicPr>
              <a:picLocks noChangeAspect="1"/>
            </p:cNvPicPr>
            <p:nvPr/>
          </p:nvPicPr>
          <p:blipFill>
            <a:blip r:embed="rId25" cstate="email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25192" y="3724755"/>
              <a:ext cx="281612" cy="281612"/>
            </a:xfrm>
            <a:prstGeom prst="rect">
              <a:avLst/>
            </a:prstGeom>
          </p:spPr>
        </p:pic>
      </p:grpSp>
      <p:pic>
        <p:nvPicPr>
          <p:cNvPr id="205" name="Picture 29" descr="Immagine correlata">
            <a:hlinkClick r:id="rId8"/>
          </p:cNvPr>
          <p:cNvPicPr>
            <a:picLocks noChangeAspect="1" noChangeArrowheads="1"/>
          </p:cNvPicPr>
          <p:nvPr/>
        </p:nvPicPr>
        <p:blipFill>
          <a:blip r:embed="rId34" cstate="email">
            <a:biLevel thresh="75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765" y="3813555"/>
            <a:ext cx="310498" cy="31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" name="Rettangolo arrotondato 116"/>
          <p:cNvSpPr/>
          <p:nvPr/>
        </p:nvSpPr>
        <p:spPr>
          <a:xfrm>
            <a:off x="4375123" y="5003247"/>
            <a:ext cx="555484" cy="50544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44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207" name="Picture 29" descr="Immagine correlata">
            <a:hlinkClick r:id="rId8"/>
          </p:cNvPr>
          <p:cNvPicPr>
            <a:picLocks noChangeAspect="1" noChangeArrowheads="1"/>
          </p:cNvPicPr>
          <p:nvPr/>
        </p:nvPicPr>
        <p:blipFill>
          <a:blip r:embed="rId34" cstate="email">
            <a:biLevel thresh="75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6968" y="5116785"/>
            <a:ext cx="310498" cy="31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Immagine 118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9404" y="5200634"/>
            <a:ext cx="207849" cy="207849"/>
          </a:xfrm>
          <a:prstGeom prst="rect">
            <a:avLst/>
          </a:prstGeom>
        </p:spPr>
      </p:pic>
      <p:pic>
        <p:nvPicPr>
          <p:cNvPr id="209" name="Immagine 119"/>
          <p:cNvPicPr>
            <a:picLocks noChangeAspect="1"/>
          </p:cNvPicPr>
          <p:nvPr/>
        </p:nvPicPr>
        <p:blipFill rotWithShape="1">
          <a:blip r:embed="rId4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9849" y="3462158"/>
            <a:ext cx="241329" cy="198513"/>
          </a:xfrm>
          <a:prstGeom prst="rect">
            <a:avLst/>
          </a:prstGeom>
        </p:spPr>
      </p:pic>
      <p:pic>
        <p:nvPicPr>
          <p:cNvPr id="210" name="Immagine 120"/>
          <p:cNvPicPr>
            <a:picLocks noChangeAspect="1"/>
          </p:cNvPicPr>
          <p:nvPr/>
        </p:nvPicPr>
        <p:blipFill rotWithShape="1">
          <a:blip r:embed="rId4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9008" y="3761670"/>
            <a:ext cx="241329" cy="198513"/>
          </a:xfrm>
          <a:prstGeom prst="rect">
            <a:avLst/>
          </a:prstGeom>
        </p:spPr>
      </p:pic>
      <p:pic>
        <p:nvPicPr>
          <p:cNvPr id="211" name="Immagine 121"/>
          <p:cNvPicPr>
            <a:picLocks noChangeAspect="1"/>
          </p:cNvPicPr>
          <p:nvPr/>
        </p:nvPicPr>
        <p:blipFill rotWithShape="1">
          <a:blip r:embed="rId4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726" y="3809561"/>
            <a:ext cx="241329" cy="198513"/>
          </a:xfrm>
          <a:prstGeom prst="rect">
            <a:avLst/>
          </a:prstGeom>
        </p:spPr>
      </p:pic>
      <p:pic>
        <p:nvPicPr>
          <p:cNvPr id="212" name="Immagine 122"/>
          <p:cNvPicPr>
            <a:picLocks noChangeAspect="1"/>
          </p:cNvPicPr>
          <p:nvPr/>
        </p:nvPicPr>
        <p:blipFill rotWithShape="1">
          <a:blip r:embed="rId4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4127" y="5254988"/>
            <a:ext cx="241329" cy="198513"/>
          </a:xfrm>
          <a:prstGeom prst="rect">
            <a:avLst/>
          </a:prstGeom>
        </p:spPr>
      </p:pic>
      <p:pic>
        <p:nvPicPr>
          <p:cNvPr id="213" name="Immagine 125"/>
          <p:cNvPicPr>
            <a:picLocks noChangeAspect="1"/>
          </p:cNvPicPr>
          <p:nvPr/>
        </p:nvPicPr>
        <p:blipFill rotWithShape="1">
          <a:blip r:embed="rId4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4681" y="4971294"/>
            <a:ext cx="241329" cy="198513"/>
          </a:xfrm>
          <a:prstGeom prst="rect">
            <a:avLst/>
          </a:prstGeom>
        </p:spPr>
      </p:pic>
      <p:grpSp>
        <p:nvGrpSpPr>
          <p:cNvPr id="228" name="Groupe 227"/>
          <p:cNvGrpSpPr/>
          <p:nvPr/>
        </p:nvGrpSpPr>
        <p:grpSpPr>
          <a:xfrm>
            <a:off x="9426327" y="4538149"/>
            <a:ext cx="555484" cy="505445"/>
            <a:chOff x="1602584" y="4064477"/>
            <a:chExt cx="555484" cy="505445"/>
          </a:xfrm>
        </p:grpSpPr>
        <p:sp>
          <p:nvSpPr>
            <p:cNvPr id="216" name="Rettangolo arrotondato 28"/>
            <p:cNvSpPr/>
            <p:nvPr/>
          </p:nvSpPr>
          <p:spPr>
            <a:xfrm>
              <a:off x="1602584" y="4064477"/>
              <a:ext cx="555484" cy="50544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  <a:alpha val="45000"/>
              </a:scheme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pic>
          <p:nvPicPr>
            <p:cNvPr id="225" name="Picture 2"/>
            <p:cNvPicPr>
              <a:picLocks noChangeAspect="1" noChangeArrowheads="1"/>
            </p:cNvPicPr>
            <p:nvPr/>
          </p:nvPicPr>
          <p:blipFill>
            <a:blip r:embed="rId37" cstate="email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784600" y="4361594"/>
              <a:ext cx="242549" cy="168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" name="Picture 6">
              <a:hlinkClick r:id="rId15"/>
            </p:cNvPr>
            <p:cNvPicPr>
              <a:picLocks noChangeAspect="1" noChangeArrowheads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649788" y="4085849"/>
              <a:ext cx="277987" cy="277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7" name="Immagine 107">
              <a:extLst>
                <a:ext uri="{FF2B5EF4-FFF2-40B4-BE49-F238E27FC236}">
                  <a16:creationId xmlns="" xmlns:a16="http://schemas.microsoft.com/office/drawing/2014/main" id="{308BA5E0-E30C-473D-9436-3E7CE540C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33912" y="4110904"/>
              <a:ext cx="188590" cy="208100"/>
            </a:xfrm>
            <a:prstGeom prst="rect">
              <a:avLst/>
            </a:prstGeom>
          </p:spPr>
        </p:pic>
      </p:grpSp>
      <p:grpSp>
        <p:nvGrpSpPr>
          <p:cNvPr id="229" name="Groupe 228"/>
          <p:cNvGrpSpPr/>
          <p:nvPr/>
        </p:nvGrpSpPr>
        <p:grpSpPr>
          <a:xfrm>
            <a:off x="838875" y="4749220"/>
            <a:ext cx="555484" cy="505445"/>
            <a:chOff x="1602584" y="4064477"/>
            <a:chExt cx="555484" cy="505445"/>
          </a:xfrm>
        </p:grpSpPr>
        <p:sp>
          <p:nvSpPr>
            <p:cNvPr id="230" name="Rettangolo arrotondato 28"/>
            <p:cNvSpPr/>
            <p:nvPr/>
          </p:nvSpPr>
          <p:spPr>
            <a:xfrm>
              <a:off x="1602584" y="4064477"/>
              <a:ext cx="555484" cy="50544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  <a:alpha val="45000"/>
              </a:scheme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pic>
          <p:nvPicPr>
            <p:cNvPr id="231" name="Picture 2"/>
            <p:cNvPicPr>
              <a:picLocks noChangeAspect="1" noChangeArrowheads="1"/>
            </p:cNvPicPr>
            <p:nvPr/>
          </p:nvPicPr>
          <p:blipFill>
            <a:blip r:embed="rId37" cstate="email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784600" y="4361594"/>
              <a:ext cx="242549" cy="168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2" name="Picture 6">
              <a:hlinkClick r:id="rId15"/>
            </p:cNvPr>
            <p:cNvPicPr>
              <a:picLocks noChangeAspect="1" noChangeArrowheads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649788" y="4085849"/>
              <a:ext cx="277987" cy="277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3" name="Immagine 107">
              <a:extLst>
                <a:ext uri="{FF2B5EF4-FFF2-40B4-BE49-F238E27FC236}">
                  <a16:creationId xmlns="" xmlns:a16="http://schemas.microsoft.com/office/drawing/2014/main" id="{308BA5E0-E30C-473D-9436-3E7CE540C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33912" y="4110904"/>
              <a:ext cx="188590" cy="208100"/>
            </a:xfrm>
            <a:prstGeom prst="rect">
              <a:avLst/>
            </a:prstGeom>
          </p:spPr>
        </p:pic>
      </p:grpSp>
      <p:sp>
        <p:nvSpPr>
          <p:cNvPr id="234" name="Rettangolo arrotondato 116"/>
          <p:cNvSpPr/>
          <p:nvPr/>
        </p:nvSpPr>
        <p:spPr>
          <a:xfrm>
            <a:off x="360896" y="4963568"/>
            <a:ext cx="325191" cy="314748"/>
          </a:xfrm>
          <a:prstGeom prst="roundRect">
            <a:avLst/>
          </a:prstGeom>
          <a:solidFill>
            <a:schemeClr val="accent1">
              <a:lumMod val="40000"/>
              <a:lumOff val="60000"/>
              <a:alpha val="44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235" name="Immagine 24"/>
          <p:cNvPicPr>
            <a:picLocks noChangeAspect="1"/>
          </p:cNvPicPr>
          <p:nvPr/>
        </p:nvPicPr>
        <p:blipFill>
          <a:blip r:embed="rId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397" y="5032561"/>
            <a:ext cx="176762" cy="176762"/>
          </a:xfrm>
          <a:prstGeom prst="rect">
            <a:avLst/>
          </a:prstGeom>
        </p:spPr>
      </p:pic>
      <p:pic>
        <p:nvPicPr>
          <p:cNvPr id="236" name="Picture 29" descr="Immagine correlata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email">
            <a:biLevel thresh="75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09354" y="6455031"/>
            <a:ext cx="522265" cy="52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co 4"/>
          <p:cNvSpPr/>
          <p:nvPr/>
        </p:nvSpPr>
        <p:spPr>
          <a:xfrm>
            <a:off x="2545976" y="4022208"/>
            <a:ext cx="914400" cy="914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4" name="Titolo 1">
            <a:extLst>
              <a:ext uri="{FF2B5EF4-FFF2-40B4-BE49-F238E27FC236}">
                <a16:creationId xmlns:a16="http://schemas.microsoft.com/office/drawing/2014/main" xmlns="" id="{383468A9-E2BB-47AA-9D7B-0FD74A9E794B}"/>
              </a:ext>
            </a:extLst>
          </p:cNvPr>
          <p:cNvSpPr txBox="1">
            <a:spLocks/>
          </p:cNvSpPr>
          <p:nvPr/>
        </p:nvSpPr>
        <p:spPr bwMode="auto">
          <a:xfrm>
            <a:off x="0" y="223604"/>
            <a:ext cx="12247583" cy="735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000" b="1" dirty="0" smtClean="0">
                <a:solidFill>
                  <a:schemeClr val="bg1"/>
                </a:solidFill>
                <a:latin typeface="Agency FB" panose="020B0503020202020204" pitchFamily="34" charset="0"/>
                <a:ea typeface="ＭＳ Ｐゴシック" pitchFamily="34" charset="-128"/>
                <a:cs typeface="Times New Roman" pitchFamily="18" charset="0"/>
              </a:rPr>
              <a:t>CHALLENGES AND CONEMP</a:t>
            </a:r>
            <a:endParaRPr lang="it-IT" sz="3000" b="1" dirty="0">
              <a:solidFill>
                <a:schemeClr val="bg1"/>
              </a:solidFill>
              <a:latin typeface="Agency FB" panose="020B0503020202020204" pitchFamily="34" charset="0"/>
              <a:ea typeface="ＭＳ Ｐゴシック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61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26694</TotalTime>
  <Words>1051</Words>
  <Application>Microsoft Office PowerPoint</Application>
  <PresentationFormat>Widescreen</PresentationFormat>
  <Paragraphs>280</Paragraphs>
  <Slides>18</Slides>
  <Notes>17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9" baseType="lpstr">
      <vt:lpstr>ＭＳ Ｐゴシック</vt:lpstr>
      <vt:lpstr>Agency FB</vt:lpstr>
      <vt:lpstr>Arial</vt:lpstr>
      <vt:lpstr>Bookman Old Style</vt:lpstr>
      <vt:lpstr>Calibri</vt:lpstr>
      <vt:lpstr>Georgia</vt:lpstr>
      <vt:lpstr>Microsoft Sans Serif</vt:lpstr>
      <vt:lpstr>Times New Roman</vt:lpstr>
      <vt:lpstr>Trebuchet MS</vt:lpstr>
      <vt:lpstr>Wingdings</vt:lpstr>
      <vt:lpstr>2_Tema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Ethan Hunt</dc:creator>
  <cp:lastModifiedBy>Quondamatteo Andrea - C.V.</cp:lastModifiedBy>
  <cp:revision>1510</cp:revision>
  <cp:lastPrinted>2021-09-27T09:13:22Z</cp:lastPrinted>
  <dcterms:created xsi:type="dcterms:W3CDTF">2019-12-06T15:52:41Z</dcterms:created>
  <dcterms:modified xsi:type="dcterms:W3CDTF">2023-05-22T06:26:24Z</dcterms:modified>
</cp:coreProperties>
</file>