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1"/>
  </p:notesMasterIdLst>
  <p:handoutMasterIdLst>
    <p:handoutMasterId r:id="rId32"/>
  </p:handoutMasterIdLst>
  <p:sldIdLst>
    <p:sldId id="256" r:id="rId5"/>
    <p:sldId id="377" r:id="rId6"/>
    <p:sldId id="322" r:id="rId7"/>
    <p:sldId id="500" r:id="rId8"/>
    <p:sldId id="499" r:id="rId9"/>
    <p:sldId id="504" r:id="rId10"/>
    <p:sldId id="527" r:id="rId11"/>
    <p:sldId id="508" r:id="rId12"/>
    <p:sldId id="512" r:id="rId13"/>
    <p:sldId id="513" r:id="rId14"/>
    <p:sldId id="514" r:id="rId15"/>
    <p:sldId id="507" r:id="rId16"/>
    <p:sldId id="506" r:id="rId17"/>
    <p:sldId id="505" r:id="rId18"/>
    <p:sldId id="515" r:id="rId19"/>
    <p:sldId id="517" r:id="rId20"/>
    <p:sldId id="518" r:id="rId21"/>
    <p:sldId id="521" r:id="rId22"/>
    <p:sldId id="516" r:id="rId23"/>
    <p:sldId id="520" r:id="rId24"/>
    <p:sldId id="519" r:id="rId25"/>
    <p:sldId id="522" r:id="rId26"/>
    <p:sldId id="523" r:id="rId27"/>
    <p:sldId id="524" r:id="rId28"/>
    <p:sldId id="525" r:id="rId29"/>
    <p:sldId id="52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B1BD9B-C76D-8653-5E8D-5E91F2465340}" name="Avanthika Vineetha Harish" initials="AH" userId="S::avanthika.vineethaharish@plymouth.ac.uk::fe611a2c-388e-4da3-9e33-9593b87366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4B1E1"/>
    <a:srgbClr val="BA8CDC"/>
    <a:srgbClr val="CDACE6"/>
    <a:srgbClr val="ADD4E3"/>
    <a:srgbClr val="222222"/>
    <a:srgbClr val="32598E"/>
    <a:srgbClr val="1B2A74"/>
    <a:srgbClr val="1F606A"/>
    <a:srgbClr val="1F4E5E"/>
    <a:srgbClr val="0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CA7CD2-7FF8-4CC5-8A0E-94A404270D2F}" v="1" dt="2023-04-26T09:50:09.880"/>
    <p1510:client id="{FFB89E35-79E5-4C64-981F-1E12F0C3B764}" v="23" dt="2023-04-25T11:08:44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70C70-4381-4236-9DF0-B936D472D8B5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3EB79-6EE4-4295-85E5-778C3191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98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D47A7-0897-4776-8B16-A4802C17C669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81204-A7DE-4928-8666-B3A4F49F9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82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Autonomous navigation technology</a:t>
            </a:r>
          </a:p>
          <a:p>
            <a:r>
              <a:rPr lang="en-GB"/>
              <a:t>Environmental impact</a:t>
            </a:r>
          </a:p>
          <a:p>
            <a:r>
              <a:rPr lang="en-GB"/>
              <a:t>Simulation</a:t>
            </a:r>
          </a:p>
          <a:p>
            <a:r>
              <a:rPr lang="en-GB"/>
              <a:t>Piracy</a:t>
            </a:r>
          </a:p>
          <a:p>
            <a:r>
              <a:rPr lang="en-GB"/>
              <a:t>Cyber security</a:t>
            </a:r>
          </a:p>
          <a:p>
            <a:r>
              <a:rPr lang="en-GB"/>
              <a:t>Impact on maritime workforce and human factors</a:t>
            </a:r>
          </a:p>
          <a:p>
            <a:pPr fontAlgn="base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projects</a:t>
            </a:r>
          </a:p>
          <a:p>
            <a:pPr fontAlgn="base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Remote satellite communications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189E-7F63-4517-A3A4-9D09756532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103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A77B3-B3E7-4313-95B1-63CDE46227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7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A77B3-B3E7-4313-95B1-63CDE46227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7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37" y="725755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37" y="3205430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55903" y="6356350"/>
            <a:ext cx="2215311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08926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6027" y="6356350"/>
            <a:ext cx="1438619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2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6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461614" y="1419679"/>
            <a:ext cx="27099549" cy="8594498"/>
          </a:xfrm>
          <a:prstGeom prst="rect">
            <a:avLst/>
          </a:prstGeom>
          <a:blipFill dpi="0" rotWithShape="1">
            <a:blip r:embed="rId13">
              <a:alphaModFix amt="1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55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Blender Pro Bold" panose="02000806030000020004" pitchFamily="2" charset="0"/>
          <a:ea typeface="Blender Pro Bold" panose="02000806030000020004" pitchFamily="2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Blender Pro Medium" panose="02000606040000020004" pitchFamily="2" charset="0"/>
          <a:ea typeface="Blender Pro Medium" panose="02000606040000020004" pitchFamily="2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Blender Pro Medium" panose="02000606040000020004" pitchFamily="2" charset="0"/>
          <a:ea typeface="Blender Pro Medium" panose="02000606040000020004" pitchFamily="2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Blender Pro Medium" panose="02000606040000020004" pitchFamily="2" charset="0"/>
          <a:ea typeface="Blender Pro Medium" panose="02000606040000020004" pitchFamily="2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Blender Pro Medium" panose="02000606040000020004" pitchFamily="2" charset="0"/>
          <a:ea typeface="Blender Pro Medium" panose="02000606040000020004" pitchFamily="2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Blender Pro Medium" panose="02000606040000020004" pitchFamily="2" charset="0"/>
          <a:ea typeface="Blender Pro Medium" panose="02000606040000020004" pitchFamily="2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5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emf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svg"/><Relationship Id="rId9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1EAE284-24F1-BEFD-FA65-83AA16E53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0685" y="2911196"/>
            <a:ext cx="8603553" cy="320271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en-GB" sz="1400" b="1" dirty="0">
              <a:solidFill>
                <a:srgbClr val="ADD4E3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4000" b="1" dirty="0">
                <a:solidFill>
                  <a:srgbClr val="ADD4E3"/>
                </a:solidFill>
              </a:rPr>
              <a:t>Chloe Rowland </a:t>
            </a:r>
          </a:p>
          <a:p>
            <a:pPr>
              <a:lnSpc>
                <a:spcPct val="100000"/>
              </a:lnSpc>
            </a:pPr>
            <a:r>
              <a:rPr lang="en-GB" sz="2000" b="1" dirty="0">
                <a:solidFill>
                  <a:srgbClr val="ADD4E3"/>
                </a:solidFill>
              </a:rPr>
              <a:t>Project and Knowledge Exchange Manager – Cyber-SHIP Lab</a:t>
            </a:r>
          </a:p>
          <a:p>
            <a:pPr>
              <a:lnSpc>
                <a:spcPct val="100000"/>
              </a:lnSpc>
            </a:pPr>
            <a:r>
              <a:rPr lang="en-GB" sz="4000" b="1" dirty="0">
                <a:solidFill>
                  <a:srgbClr val="ADD4E3"/>
                </a:solidFill>
              </a:rPr>
              <a:t>Aaron Barrett</a:t>
            </a:r>
          </a:p>
          <a:p>
            <a:pPr>
              <a:lnSpc>
                <a:spcPct val="100000"/>
              </a:lnSpc>
            </a:pPr>
            <a:r>
              <a:rPr lang="en-GB" sz="2000" b="1" dirty="0">
                <a:solidFill>
                  <a:srgbClr val="ADD4E3"/>
                </a:solidFill>
              </a:rPr>
              <a:t>Technical Specialist – Marine Autonomous Systems</a:t>
            </a:r>
          </a:p>
          <a:p>
            <a:pPr>
              <a:lnSpc>
                <a:spcPct val="100000"/>
              </a:lnSpc>
            </a:pPr>
            <a:endParaRPr lang="en-GB" sz="4000" b="1" dirty="0">
              <a:solidFill>
                <a:srgbClr val="ADD4E3"/>
              </a:solidFill>
            </a:endParaRPr>
          </a:p>
          <a:p>
            <a:pPr>
              <a:lnSpc>
                <a:spcPct val="100000"/>
              </a:lnSpc>
            </a:pPr>
            <a:endParaRPr lang="en-GB" sz="2800" b="1" dirty="0">
              <a:solidFill>
                <a:srgbClr val="ADD4E3"/>
              </a:solidFill>
            </a:endParaRPr>
          </a:p>
          <a:p>
            <a:pPr>
              <a:lnSpc>
                <a:spcPct val="100000"/>
              </a:lnSpc>
            </a:pPr>
            <a:endParaRPr lang="en-GB" sz="1400" b="1" dirty="0">
              <a:solidFill>
                <a:srgbClr val="ADD4E3"/>
              </a:solidFill>
            </a:endParaRPr>
          </a:p>
          <a:p>
            <a:pPr>
              <a:lnSpc>
                <a:spcPct val="100000"/>
              </a:lnSpc>
            </a:pPr>
            <a:endParaRPr lang="en-GB" sz="2800" b="1" dirty="0">
              <a:solidFill>
                <a:srgbClr val="ADD4E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0C4E71-8A4A-7D77-146C-CD0887738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26" y="1036662"/>
            <a:ext cx="4679064" cy="93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B3F269-7503-2A6B-5A75-042B441A4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8" y="776702"/>
            <a:ext cx="4705203" cy="157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2839453" y="382363"/>
            <a:ext cx="5213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Tech Opportunities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E447A-F7D5-FA4E-13AA-7035A5A313A7}"/>
              </a:ext>
            </a:extLst>
          </p:cNvPr>
          <p:cNvSpPr txBox="1"/>
          <p:nvPr/>
        </p:nvSpPr>
        <p:spPr>
          <a:xfrm>
            <a:off x="655940" y="2828391"/>
            <a:ext cx="7077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 delivering adaptive learning and multispectral machine vision and intelligent sensor fusion 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CD283-2187-7364-69C5-38C385D33B42}"/>
              </a:ext>
            </a:extLst>
          </p:cNvPr>
          <p:cNvSpPr txBox="1"/>
          <p:nvPr/>
        </p:nvSpPr>
        <p:spPr>
          <a:xfrm>
            <a:off x="633895" y="1333735"/>
            <a:ext cx="709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New communications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/>
                <a:ea typeface="+mn-ea"/>
                <a:cs typeface="+mn-cs"/>
              </a:rPr>
              <a:t>Efficient,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/>
                <a:ea typeface="+mn-ea"/>
                <a:cs typeface="+mn-cs"/>
              </a:rPr>
              <a:t> w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/>
                <a:ea typeface="+mn-ea"/>
                <a:cs typeface="+mn-cs"/>
              </a:rPr>
              <a:t>ell engineered hybrid power trains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white"/>
              </a:solidFill>
              <a:latin typeface="Blender Pro Medium Ital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Highly reliable maintenance free systems – think Mars Rovers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white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ender Pro Medium Italic"/>
              <a:ea typeface="+mn-ea"/>
              <a:cs typeface="+mn-cs"/>
            </a:endParaRP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9C19C9-40B7-7EDC-6E7E-223C0DCA7F6E}"/>
              </a:ext>
            </a:extLst>
          </p:cNvPr>
          <p:cNvGrpSpPr/>
          <p:nvPr/>
        </p:nvGrpSpPr>
        <p:grpSpPr>
          <a:xfrm>
            <a:off x="706897" y="2754933"/>
            <a:ext cx="7229002" cy="2346159"/>
            <a:chOff x="638529" y="2210710"/>
            <a:chExt cx="7229002" cy="23461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D518AB-6815-E1DA-C429-7FE68027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529" y="2210710"/>
              <a:ext cx="4170947" cy="234615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6108AD-8FCE-867F-235B-8F22C8E6C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4833" y="2210711"/>
              <a:ext cx="2932698" cy="234615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DFAC4C-8F76-D9B6-6CE7-CDB050E0F4EF}"/>
              </a:ext>
            </a:extLst>
          </p:cNvPr>
          <p:cNvGrpSpPr/>
          <p:nvPr/>
        </p:nvGrpSpPr>
        <p:grpSpPr>
          <a:xfrm>
            <a:off x="8324478" y="1732282"/>
            <a:ext cx="3664184" cy="2346158"/>
            <a:chOff x="8324478" y="1732282"/>
            <a:chExt cx="3664184" cy="234615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61E950-A3AC-9C38-33F3-BA2B6CE86BCC}"/>
                </a:ext>
              </a:extLst>
            </p:cNvPr>
            <p:cNvGrpSpPr/>
            <p:nvPr/>
          </p:nvGrpSpPr>
          <p:grpSpPr>
            <a:xfrm>
              <a:off x="8324478" y="1732282"/>
              <a:ext cx="3664184" cy="2346158"/>
              <a:chOff x="8324478" y="1725710"/>
              <a:chExt cx="3664184" cy="433042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D6C9747-B5B7-8486-D261-33550B48FDC3}"/>
                  </a:ext>
                </a:extLst>
              </p:cNvPr>
              <p:cNvSpPr/>
              <p:nvPr/>
            </p:nvSpPr>
            <p:spPr>
              <a:xfrm>
                <a:off x="8324478" y="1725710"/>
                <a:ext cx="3664184" cy="433042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EA05FC-8B6C-D124-9A43-00134B0779E6}"/>
                  </a:ext>
                </a:extLst>
              </p:cNvPr>
              <p:cNvSpPr txBox="1"/>
              <p:nvPr/>
            </p:nvSpPr>
            <p:spPr>
              <a:xfrm>
                <a:off x="9748772" y="2356678"/>
                <a:ext cx="2235748" cy="3578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</a:rPr>
                  <a:t>Reduced maintenance intervals and costs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b="1" dirty="0">
                  <a:solidFill>
                    <a:srgbClr val="FF0000"/>
                  </a:solidFill>
                </a:endParaRPr>
              </a:p>
              <a:p>
                <a:r>
                  <a:rPr lang="en-GB" sz="2000" b="1" dirty="0">
                    <a:solidFill>
                      <a:srgbClr val="FF0000"/>
                    </a:solidFill>
                  </a:rPr>
                  <a:t>Long endurance</a:t>
                </a:r>
              </a:p>
              <a:p>
                <a:endParaRPr lang="en-GB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F2F109-144D-701A-25A5-932D5F94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0117" y="1946160"/>
              <a:ext cx="914479" cy="914479"/>
            </a:xfrm>
            <a:prstGeom prst="rect">
              <a:avLst/>
            </a:prstGeom>
          </p:spPr>
        </p:pic>
        <p:pic>
          <p:nvPicPr>
            <p:cNvPr id="14" name="Graphic 13" descr="Clock with solid fill">
              <a:extLst>
                <a:ext uri="{FF2B5EF4-FFF2-40B4-BE49-F238E27FC236}">
                  <a16:creationId xmlns:a16="http://schemas.microsoft.com/office/drawing/2014/main" id="{729857BA-308E-4107-D37A-69A1B5AB4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91324" y="2957513"/>
              <a:ext cx="914400" cy="91440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FBE4744-65E1-2076-1C3C-8B30039E7D32}"/>
              </a:ext>
            </a:extLst>
          </p:cNvPr>
          <p:cNvSpPr/>
          <p:nvPr/>
        </p:nvSpPr>
        <p:spPr>
          <a:xfrm>
            <a:off x="633894" y="2310063"/>
            <a:ext cx="5161787" cy="3118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5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20602 L 0.00117 0.45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2839452" y="382363"/>
            <a:ext cx="5213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</a:t>
            </a: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ech Opportunities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E447A-F7D5-FA4E-13AA-7035A5A313A7}"/>
              </a:ext>
            </a:extLst>
          </p:cNvPr>
          <p:cNvSpPr txBox="1"/>
          <p:nvPr/>
        </p:nvSpPr>
        <p:spPr>
          <a:xfrm>
            <a:off x="655940" y="2828391"/>
            <a:ext cx="7077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 delivering adaptive learning and multispectral machine vision and intelligent sensor fusion 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CD283-2187-7364-69C5-38C385D33B42}"/>
              </a:ext>
            </a:extLst>
          </p:cNvPr>
          <p:cNvSpPr txBox="1"/>
          <p:nvPr/>
        </p:nvSpPr>
        <p:spPr>
          <a:xfrm>
            <a:off x="633895" y="1333735"/>
            <a:ext cx="709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New communications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/>
                <a:ea typeface="+mn-ea"/>
                <a:cs typeface="+mn-cs"/>
              </a:rPr>
              <a:t>Efficient,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/>
                <a:ea typeface="+mn-ea"/>
                <a:cs typeface="+mn-cs"/>
              </a:rPr>
              <a:t> w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/>
                <a:ea typeface="+mn-ea"/>
                <a:cs typeface="+mn-cs"/>
              </a:rPr>
              <a:t>ell engineered hybrid power trains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white"/>
              </a:solidFill>
              <a:latin typeface="Blender Pro Medium Ital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Highly reliable maintenance free systems – think Mars Rovers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white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ender Pro Medium Italic"/>
              <a:ea typeface="+mn-ea"/>
              <a:cs typeface="+mn-cs"/>
            </a:endParaRP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61E950-A3AC-9C38-33F3-BA2B6CE86BCC}"/>
              </a:ext>
            </a:extLst>
          </p:cNvPr>
          <p:cNvGrpSpPr/>
          <p:nvPr/>
        </p:nvGrpSpPr>
        <p:grpSpPr>
          <a:xfrm>
            <a:off x="8324478" y="1732282"/>
            <a:ext cx="3664184" cy="5125718"/>
            <a:chOff x="8324478" y="1725710"/>
            <a:chExt cx="3664184" cy="48796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D6C9747-B5B7-8486-D261-33550B48FDC3}"/>
                </a:ext>
              </a:extLst>
            </p:cNvPr>
            <p:cNvSpPr/>
            <p:nvPr/>
          </p:nvSpPr>
          <p:spPr>
            <a:xfrm>
              <a:off x="8324478" y="1725710"/>
              <a:ext cx="3664184" cy="433042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EA05FC-8B6C-D124-9A43-00134B0779E6}"/>
                </a:ext>
              </a:extLst>
            </p:cNvPr>
            <p:cNvSpPr txBox="1"/>
            <p:nvPr/>
          </p:nvSpPr>
          <p:spPr>
            <a:xfrm>
              <a:off x="9733552" y="2122444"/>
              <a:ext cx="2235748" cy="4482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</a:rPr>
                <a:t>Reduced communication requirements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2000" b="1" dirty="0">
                <a:solidFill>
                  <a:srgbClr val="FF0000"/>
                </a:solidFill>
              </a:endParaRPr>
            </a:p>
            <a:p>
              <a:r>
                <a:rPr lang="en-GB" sz="2000" b="1" dirty="0">
                  <a:solidFill>
                    <a:srgbClr val="FF0000"/>
                  </a:solidFill>
                </a:rPr>
                <a:t>Resilience to GPS denial and ECM</a:t>
              </a:r>
            </a:p>
            <a:p>
              <a:endParaRPr lang="en-GB" sz="2000" b="1" dirty="0">
                <a:solidFill>
                  <a:srgbClr val="FF0000"/>
                </a:solidFill>
              </a:endParaRPr>
            </a:p>
            <a:p>
              <a:r>
                <a:rPr lang="en-GB" sz="2000" b="1" dirty="0">
                  <a:solidFill>
                    <a:srgbClr val="FF0000"/>
                  </a:solidFill>
                </a:rPr>
                <a:t>Increased cyber security resilience</a:t>
              </a:r>
            </a:p>
            <a:p>
              <a:endParaRPr lang="en-GB" sz="2000" b="1" dirty="0">
                <a:solidFill>
                  <a:srgbClr val="FF0000"/>
                </a:solidFill>
              </a:endParaRPr>
            </a:p>
            <a:p>
              <a:r>
                <a:rPr lang="en-GB" sz="2000" b="1" dirty="0">
                  <a:solidFill>
                    <a:srgbClr val="FF0000"/>
                  </a:solidFill>
                </a:rPr>
                <a:t>Lighter personnel requirements</a:t>
              </a:r>
            </a:p>
            <a:p>
              <a:endParaRPr lang="en-GB" sz="2000" b="1" dirty="0">
                <a:solidFill>
                  <a:srgbClr val="FF0000"/>
                </a:solidFill>
              </a:endParaRPr>
            </a:p>
            <a:p>
              <a:endParaRPr lang="en-GB" sz="2000" b="1" dirty="0">
                <a:solidFill>
                  <a:srgbClr val="FF0000"/>
                </a:solidFill>
              </a:endParaRPr>
            </a:p>
            <a:p>
              <a:endParaRPr lang="en-GB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E560D97-8C56-64D8-6739-CE87CC9ED780}"/>
              </a:ext>
            </a:extLst>
          </p:cNvPr>
          <p:cNvSpPr/>
          <p:nvPr/>
        </p:nvSpPr>
        <p:spPr>
          <a:xfrm>
            <a:off x="633895" y="2828391"/>
            <a:ext cx="6713389" cy="6006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Graphic 18" descr="Wireless router with solid fill">
            <a:extLst>
              <a:ext uri="{FF2B5EF4-FFF2-40B4-BE49-F238E27FC236}">
                <a16:creationId xmlns:a16="http://schemas.microsoft.com/office/drawing/2014/main" id="{9D5A4BD3-47AC-338B-D3A1-D53778688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976" y="2206669"/>
            <a:ext cx="914400" cy="914400"/>
          </a:xfrm>
          <a:prstGeom prst="rect">
            <a:avLst/>
          </a:prstGeom>
        </p:spPr>
      </p:pic>
      <p:pic>
        <p:nvPicPr>
          <p:cNvPr id="21" name="Graphic 20" descr="Shield Cross with solid fill">
            <a:extLst>
              <a:ext uri="{FF2B5EF4-FFF2-40B4-BE49-F238E27FC236}">
                <a16:creationId xmlns:a16="http://schemas.microsoft.com/office/drawing/2014/main" id="{3900EC75-CE92-525A-C644-317120E32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5848" y="3244492"/>
            <a:ext cx="914400" cy="914400"/>
          </a:xfrm>
          <a:prstGeom prst="rect">
            <a:avLst/>
          </a:prstGeom>
        </p:spPr>
      </p:pic>
      <p:pic>
        <p:nvPicPr>
          <p:cNvPr id="23" name="Graphic 22" descr="Group with solid fill">
            <a:extLst>
              <a:ext uri="{FF2B5EF4-FFF2-40B4-BE49-F238E27FC236}">
                <a16:creationId xmlns:a16="http://schemas.microsoft.com/office/drawing/2014/main" id="{7F312AB3-D8F5-3DC8-2F45-DBC2FB4480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35876" y="5092487"/>
            <a:ext cx="914400" cy="914400"/>
          </a:xfrm>
          <a:prstGeom prst="rect">
            <a:avLst/>
          </a:prstGeom>
        </p:spPr>
      </p:pic>
      <p:pic>
        <p:nvPicPr>
          <p:cNvPr id="25" name="Graphic 24" descr="Processor with solid fill">
            <a:extLst>
              <a:ext uri="{FF2B5EF4-FFF2-40B4-BE49-F238E27FC236}">
                <a16:creationId xmlns:a16="http://schemas.microsoft.com/office/drawing/2014/main" id="{BC74FEDB-8CE7-3669-B9FC-46F8AC84B6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55238" y="4243852"/>
            <a:ext cx="914400" cy="9144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96AC05-7446-B521-5EDF-6259354E8022}"/>
              </a:ext>
            </a:extLst>
          </p:cNvPr>
          <p:cNvGrpSpPr/>
          <p:nvPr/>
        </p:nvGrpSpPr>
        <p:grpSpPr>
          <a:xfrm>
            <a:off x="656972" y="3868525"/>
            <a:ext cx="7561498" cy="2761459"/>
            <a:chOff x="656972" y="3868525"/>
            <a:chExt cx="7561498" cy="27614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828976-9FDE-4185-7656-DF2D8328E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6972" y="3868525"/>
              <a:ext cx="5095875" cy="24479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8BE4781-570F-1D8C-87B7-1C426905D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70204" y="4712821"/>
              <a:ext cx="3448266" cy="1917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2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458620" y="-58230"/>
            <a:ext cx="48506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Gives Access To…..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E447A-F7D5-FA4E-13AA-7035A5A313A7}"/>
              </a:ext>
            </a:extLst>
          </p:cNvPr>
          <p:cNvSpPr txBox="1"/>
          <p:nvPr/>
        </p:nvSpPr>
        <p:spPr>
          <a:xfrm>
            <a:off x="458620" y="576966"/>
            <a:ext cx="1064181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Lean crewed or uncrewed (will focus on uncrewed)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All parts of the autonomy spectrum -   Remote control to completely thinking for itself 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Huge range of size points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Enormous range of environments (harbours Littoral Open ocean)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Different domains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CCA146-5F3D-DB10-6404-80D4E4556DB5}"/>
              </a:ext>
            </a:extLst>
          </p:cNvPr>
          <p:cNvGrpSpPr/>
          <p:nvPr/>
        </p:nvGrpSpPr>
        <p:grpSpPr>
          <a:xfrm>
            <a:off x="567945" y="891837"/>
            <a:ext cx="7931203" cy="932699"/>
            <a:chOff x="567945" y="891837"/>
            <a:chExt cx="7931203" cy="9326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76CF8E-AFA5-D681-1E7A-3C4907D7A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13710" r="3222" b="26121"/>
            <a:stretch/>
          </p:blipFill>
          <p:spPr>
            <a:xfrm>
              <a:off x="567945" y="939988"/>
              <a:ext cx="1595706" cy="8363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36EAB2-6F6C-C7AB-4FC4-A98FC75F2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52" t="16006"/>
            <a:stretch/>
          </p:blipFill>
          <p:spPr>
            <a:xfrm>
              <a:off x="6814561" y="891837"/>
              <a:ext cx="1684587" cy="932699"/>
            </a:xfrm>
            <a:prstGeom prst="rect">
              <a:avLst/>
            </a:prstGeom>
          </p:spPr>
        </p:pic>
        <p:sp>
          <p:nvSpPr>
            <p:cNvPr id="22" name="Arrow: Notched Right 21">
              <a:extLst>
                <a:ext uri="{FF2B5EF4-FFF2-40B4-BE49-F238E27FC236}">
                  <a16:creationId xmlns:a16="http://schemas.microsoft.com/office/drawing/2014/main" id="{AFFB26FC-7A04-D480-4A55-FECB5A3E9339}"/>
                </a:ext>
              </a:extLst>
            </p:cNvPr>
            <p:cNvSpPr/>
            <p:nvPr/>
          </p:nvSpPr>
          <p:spPr>
            <a:xfrm>
              <a:off x="2595266" y="1245355"/>
              <a:ext cx="3962471" cy="282803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7B6CED-A282-D215-CBF5-FB0DF30A9C5F}"/>
              </a:ext>
            </a:extLst>
          </p:cNvPr>
          <p:cNvGrpSpPr/>
          <p:nvPr/>
        </p:nvGrpSpPr>
        <p:grpSpPr>
          <a:xfrm>
            <a:off x="458620" y="1989278"/>
            <a:ext cx="8144391" cy="2585323"/>
            <a:chOff x="458620" y="1989278"/>
            <a:chExt cx="8144391" cy="25853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7F0B17-EBDD-03A1-1658-7C687A9D583F}"/>
                </a:ext>
              </a:extLst>
            </p:cNvPr>
            <p:cNvSpPr txBox="1"/>
            <p:nvPr/>
          </p:nvSpPr>
          <p:spPr>
            <a:xfrm>
              <a:off x="6700117" y="2010535"/>
              <a:ext cx="190289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solidFill>
                    <a:srgbClr val="FFFF00"/>
                  </a:solidFill>
                </a:rPr>
                <a:t>Level 5 </a:t>
              </a:r>
              <a:r>
                <a:rPr lang="en-GB" dirty="0"/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5FD546-4264-1D0C-E1F5-C2F01A80CFF3}"/>
                </a:ext>
              </a:extLst>
            </p:cNvPr>
            <p:cNvSpPr txBox="1"/>
            <p:nvPr/>
          </p:nvSpPr>
          <p:spPr>
            <a:xfrm>
              <a:off x="458620" y="1989278"/>
              <a:ext cx="1902894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solidFill>
                    <a:srgbClr val="FFFF00"/>
                  </a:solidFill>
                </a:rPr>
                <a:t>Level 0 </a:t>
              </a:r>
            </a:p>
            <a:p>
              <a:endParaRPr lang="en-GB" sz="4800" dirty="0">
                <a:solidFill>
                  <a:srgbClr val="FFFF00"/>
                </a:solidFill>
              </a:endParaRPr>
            </a:p>
            <a:p>
              <a:endParaRPr lang="en-GB" sz="4800" dirty="0">
                <a:solidFill>
                  <a:srgbClr val="FFFF00"/>
                </a:solidFill>
              </a:endParaRPr>
            </a:p>
            <a:p>
              <a:r>
                <a:rPr lang="en-GB" dirty="0"/>
                <a:t>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F48F69-DD91-D93F-CC53-D8E2C0F60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3332" y="2305688"/>
              <a:ext cx="3993226" cy="32311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D8F181-8331-ACD9-47B7-E5410E79BFCC}"/>
              </a:ext>
            </a:extLst>
          </p:cNvPr>
          <p:cNvGrpSpPr/>
          <p:nvPr/>
        </p:nvGrpSpPr>
        <p:grpSpPr>
          <a:xfrm>
            <a:off x="532023" y="3091580"/>
            <a:ext cx="7938376" cy="982930"/>
            <a:chOff x="547613" y="3313280"/>
            <a:chExt cx="7938376" cy="98293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ED17B9-00C2-8514-443A-EEBDD6493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2273"/>
            <a:stretch/>
          </p:blipFill>
          <p:spPr>
            <a:xfrm>
              <a:off x="6801401" y="3313280"/>
              <a:ext cx="1684588" cy="98293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5E79B1E-F903-598C-9EBC-713497EEC58F}"/>
                </a:ext>
              </a:extLst>
            </p:cNvPr>
            <p:cNvGrpSpPr/>
            <p:nvPr/>
          </p:nvGrpSpPr>
          <p:grpSpPr>
            <a:xfrm>
              <a:off x="547613" y="3382313"/>
              <a:ext cx="6110679" cy="904980"/>
              <a:chOff x="547613" y="3382313"/>
              <a:chExt cx="6110679" cy="90498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BE5D391-BFD2-1B54-A479-E5CD34664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7613" y="3382313"/>
                <a:ext cx="1616037" cy="90498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0389B0F-A561-0601-75A5-0B3FF6535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5066" y="3643187"/>
                <a:ext cx="3993226" cy="323116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92CEE2-22A1-BC12-C1B2-9732402F043A}"/>
              </a:ext>
            </a:extLst>
          </p:cNvPr>
          <p:cNvGrpSpPr/>
          <p:nvPr/>
        </p:nvGrpSpPr>
        <p:grpSpPr>
          <a:xfrm>
            <a:off x="518864" y="4459193"/>
            <a:ext cx="7951535" cy="766444"/>
            <a:chOff x="547613" y="4811716"/>
            <a:chExt cx="7951535" cy="7664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8D1374-28F3-F2F0-685B-9153EACB8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6260" b="20220"/>
            <a:stretch/>
          </p:blipFill>
          <p:spPr>
            <a:xfrm>
              <a:off x="6814561" y="4866093"/>
              <a:ext cx="1684587" cy="712067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F5DF6D8-0238-241C-8FBB-BD7F0DC34D19}"/>
                </a:ext>
              </a:extLst>
            </p:cNvPr>
            <p:cNvGrpSpPr/>
            <p:nvPr/>
          </p:nvGrpSpPr>
          <p:grpSpPr>
            <a:xfrm>
              <a:off x="547613" y="4811716"/>
              <a:ext cx="6084427" cy="712067"/>
              <a:chOff x="547613" y="4811716"/>
              <a:chExt cx="6084427" cy="71206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884ED5C-B9A2-F46A-9399-27F01AFF5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7613" y="4811716"/>
                <a:ext cx="1616037" cy="71206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2F9560A-7B09-53B5-C622-8AB9C7F34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8814" y="5060568"/>
                <a:ext cx="3993226" cy="323116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A0FCC5-6A21-5E87-2C19-6D0840FCAE9F}"/>
              </a:ext>
            </a:extLst>
          </p:cNvPr>
          <p:cNvGrpSpPr/>
          <p:nvPr/>
        </p:nvGrpSpPr>
        <p:grpSpPr>
          <a:xfrm>
            <a:off x="545034" y="5525334"/>
            <a:ext cx="7954114" cy="956434"/>
            <a:chOff x="547613" y="5851770"/>
            <a:chExt cx="7954114" cy="95643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49B4EC-0928-AA20-22A0-AD014C0F2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01401" y="5851770"/>
              <a:ext cx="1700326" cy="956434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E246C57-8253-D860-71DA-D6E0EC7AEBE2}"/>
                </a:ext>
              </a:extLst>
            </p:cNvPr>
            <p:cNvGrpSpPr/>
            <p:nvPr/>
          </p:nvGrpSpPr>
          <p:grpSpPr>
            <a:xfrm>
              <a:off x="547613" y="5926457"/>
              <a:ext cx="6084427" cy="820299"/>
              <a:chOff x="547613" y="5926457"/>
              <a:chExt cx="6084427" cy="82029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5743331-6315-6B99-84D8-D7D0CA5CC7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3157" t="21037" r="18485" b="33700"/>
              <a:stretch/>
            </p:blipFill>
            <p:spPr>
              <a:xfrm>
                <a:off x="547613" y="6034689"/>
                <a:ext cx="1616037" cy="71206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770355F-D3FA-ED68-8E67-822C8947B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8814" y="6229164"/>
                <a:ext cx="3993226" cy="32311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F185A7C-85F0-09AB-6EDA-BF41B9BF77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26666" r="3638"/>
              <a:stretch/>
            </p:blipFill>
            <p:spPr>
              <a:xfrm>
                <a:off x="3693192" y="5926457"/>
                <a:ext cx="1616038" cy="8202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101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783187" y="698619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Ultimate opportunities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009C5-B5BC-93B0-4CFE-EECA505D2CF7}"/>
              </a:ext>
            </a:extLst>
          </p:cNvPr>
          <p:cNvSpPr txBox="1"/>
          <p:nvPr/>
        </p:nvSpPr>
        <p:spPr>
          <a:xfrm>
            <a:off x="813762" y="1657882"/>
            <a:ext cx="10564476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Removes humans from </a:t>
            </a:r>
            <a:r>
              <a:rPr lang="en-GB" sz="3200" b="1" dirty="0">
                <a:solidFill>
                  <a:srgbClr val="FF0000"/>
                </a:solidFill>
              </a:rPr>
              <a:t>Dirty Dangerous &amp; Dull </a:t>
            </a:r>
            <a:r>
              <a:rPr lang="en-GB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– Removes people from the war zone - Less injury and death </a:t>
            </a:r>
          </a:p>
          <a:p>
            <a:pPr algn="ctr"/>
            <a:endParaRPr lang="en-GB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Cuts cost – do more with less</a:t>
            </a:r>
          </a:p>
          <a:p>
            <a:pPr algn="ctr"/>
            <a:endParaRPr lang="en-GB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Increases global reach </a:t>
            </a:r>
          </a:p>
          <a:p>
            <a:pPr algn="ctr"/>
            <a:endParaRPr lang="en-GB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Reduces carbon emissions</a:t>
            </a:r>
          </a:p>
          <a:p>
            <a:pPr algn="ctr"/>
            <a:endParaRPr lang="en-GB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Increases resilience (swarming systems)</a:t>
            </a:r>
          </a:p>
          <a:p>
            <a:endParaRPr lang="en-GB" dirty="0">
              <a:solidFill>
                <a:srgbClr val="FFFF00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27B5C5-539E-3ABF-7A25-36920A05249E}"/>
              </a:ext>
            </a:extLst>
          </p:cNvPr>
          <p:cNvGrpSpPr/>
          <p:nvPr/>
        </p:nvGrpSpPr>
        <p:grpSpPr>
          <a:xfrm>
            <a:off x="9158603" y="2679032"/>
            <a:ext cx="2489402" cy="4921743"/>
            <a:chOff x="9158603" y="2679032"/>
            <a:chExt cx="2489402" cy="49217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105A25-4364-0973-A66C-21F20F454E23}"/>
                </a:ext>
              </a:extLst>
            </p:cNvPr>
            <p:cNvGrpSpPr/>
            <p:nvPr/>
          </p:nvGrpSpPr>
          <p:grpSpPr>
            <a:xfrm>
              <a:off x="9158603" y="2799461"/>
              <a:ext cx="2489402" cy="4801314"/>
              <a:chOff x="9158603" y="2799461"/>
              <a:chExt cx="2489402" cy="480131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75A061-D91C-9078-ED16-53DA30CB379F}"/>
                  </a:ext>
                </a:extLst>
              </p:cNvPr>
              <p:cNvSpPr txBox="1"/>
              <p:nvPr/>
            </p:nvSpPr>
            <p:spPr>
              <a:xfrm>
                <a:off x="9158603" y="2799461"/>
                <a:ext cx="2489402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MDG</a:t>
                </a:r>
                <a:r>
                  <a:rPr lang="en-GB" sz="2400" dirty="0"/>
                  <a:t> </a:t>
                </a:r>
              </a:p>
              <a:p>
                <a:pPr algn="ctr"/>
                <a:endParaRPr lang="en-GB" sz="2400" dirty="0"/>
              </a:p>
              <a:p>
                <a:pPr algn="ctr"/>
                <a:endParaRPr lang="en-GB" sz="2400" dirty="0"/>
              </a:p>
              <a:p>
                <a:pPr algn="ctr"/>
                <a:endParaRPr lang="en-GB" sz="2400" dirty="0"/>
              </a:p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ISR</a:t>
                </a:r>
              </a:p>
              <a:p>
                <a:pPr algn="ctr"/>
                <a:endParaRPr lang="en-GB" sz="2400" dirty="0">
                  <a:solidFill>
                    <a:schemeClr val="bg1"/>
                  </a:solidFill>
                </a:endParaRPr>
              </a:p>
              <a:p>
                <a:pPr algn="ctr"/>
                <a:endParaRPr lang="en-GB" sz="2400" dirty="0">
                  <a:solidFill>
                    <a:schemeClr val="bg1"/>
                  </a:solidFill>
                </a:endParaRPr>
              </a:p>
              <a:p>
                <a:pPr algn="ctr"/>
                <a:endParaRPr lang="en-GB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Kinetic </a:t>
                </a:r>
              </a:p>
              <a:p>
                <a:pPr algn="ctr"/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:endParaRPr lang="en-GB" dirty="0"/>
              </a:p>
            </p:txBody>
          </p:sp>
          <p:sp>
            <p:nvSpPr>
              <p:cNvPr id="9" name="Arrow: Down 8">
                <a:extLst>
                  <a:ext uri="{FF2B5EF4-FFF2-40B4-BE49-F238E27FC236}">
                    <a16:creationId xmlns:a16="http://schemas.microsoft.com/office/drawing/2014/main" id="{E128060D-58C5-2B3F-BBC1-A6362849426C}"/>
                  </a:ext>
                </a:extLst>
              </p:cNvPr>
              <p:cNvSpPr/>
              <p:nvPr/>
            </p:nvSpPr>
            <p:spPr>
              <a:xfrm>
                <a:off x="10282990" y="3370597"/>
                <a:ext cx="240631" cy="7900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Arrow: Down 9">
                <a:extLst>
                  <a:ext uri="{FF2B5EF4-FFF2-40B4-BE49-F238E27FC236}">
                    <a16:creationId xmlns:a16="http://schemas.microsoft.com/office/drawing/2014/main" id="{19C72C81-3022-06AA-5AA9-C8408AA8CAC9}"/>
                  </a:ext>
                </a:extLst>
              </p:cNvPr>
              <p:cNvSpPr/>
              <p:nvPr/>
            </p:nvSpPr>
            <p:spPr>
              <a:xfrm>
                <a:off x="10282989" y="4789811"/>
                <a:ext cx="240631" cy="7900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4CB997-6FB8-4930-CAB5-16844A934042}"/>
                </a:ext>
              </a:extLst>
            </p:cNvPr>
            <p:cNvSpPr/>
            <p:nvPr/>
          </p:nvSpPr>
          <p:spPr>
            <a:xfrm>
              <a:off x="9625263" y="2679032"/>
              <a:ext cx="1556084" cy="3602002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8149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6" y="698619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Challenges 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B6C9CF-D023-54F0-6703-00A6810B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45" y="2300789"/>
            <a:ext cx="5076404" cy="337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4C87BA-E16E-9D75-3E0F-F599015BCD60}"/>
              </a:ext>
            </a:extLst>
          </p:cNvPr>
          <p:cNvSpPr txBox="1"/>
          <p:nvPr/>
        </p:nvSpPr>
        <p:spPr>
          <a:xfrm>
            <a:off x="3631282" y="1022053"/>
            <a:ext cx="620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……to Naval Deployment of marine Autonomy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F1A249-D946-9F8F-5D5D-99366C382A3A}"/>
              </a:ext>
            </a:extLst>
          </p:cNvPr>
          <p:cNvSpPr txBox="1"/>
          <p:nvPr/>
        </p:nvSpPr>
        <p:spPr>
          <a:xfrm>
            <a:off x="844336" y="1659556"/>
            <a:ext cx="494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Are no longer related to platform performance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5B5D6B-DFC2-C4D7-7C36-94A658F37B67}"/>
              </a:ext>
            </a:extLst>
          </p:cNvPr>
          <p:cNvGrpSpPr/>
          <p:nvPr/>
        </p:nvGrpSpPr>
        <p:grpSpPr>
          <a:xfrm>
            <a:off x="844336" y="4836040"/>
            <a:ext cx="4417053" cy="1217298"/>
            <a:chOff x="844336" y="4836040"/>
            <a:chExt cx="4417053" cy="121729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5C7F67F-9B0B-5DE2-FAD0-D659E9A85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336" y="4836040"/>
              <a:ext cx="4417053" cy="121729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95B151-3347-FDF1-A744-FBF726ECB2D4}"/>
                </a:ext>
              </a:extLst>
            </p:cNvPr>
            <p:cNvSpPr txBox="1"/>
            <p:nvPr/>
          </p:nvSpPr>
          <p:spPr>
            <a:xfrm>
              <a:off x="2069367" y="5260023"/>
              <a:ext cx="1780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ROBOT POLITICS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A2BF28-6EEC-C6DB-FEAA-AD19A65CF34C}"/>
              </a:ext>
            </a:extLst>
          </p:cNvPr>
          <p:cNvGrpSpPr/>
          <p:nvPr/>
        </p:nvGrpSpPr>
        <p:grpSpPr>
          <a:xfrm>
            <a:off x="844336" y="3523680"/>
            <a:ext cx="4417053" cy="1217298"/>
            <a:chOff x="844336" y="3523680"/>
            <a:chExt cx="4417053" cy="121729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23DD019-4275-25BD-6B60-6838A367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336" y="3523680"/>
              <a:ext cx="4417053" cy="121729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B86708-1358-401B-3DE3-DD11965BDD84}"/>
                </a:ext>
              </a:extLst>
            </p:cNvPr>
            <p:cNvSpPr txBox="1"/>
            <p:nvPr/>
          </p:nvSpPr>
          <p:spPr>
            <a:xfrm>
              <a:off x="2069367" y="3966975"/>
              <a:ext cx="1780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CYBER SECURITY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58AC16-A777-BC75-EE36-54198DE1B536}"/>
              </a:ext>
            </a:extLst>
          </p:cNvPr>
          <p:cNvGrpSpPr/>
          <p:nvPr/>
        </p:nvGrpSpPr>
        <p:grpSpPr>
          <a:xfrm>
            <a:off x="844336" y="2211320"/>
            <a:ext cx="4417053" cy="1217298"/>
            <a:chOff x="844336" y="2211320"/>
            <a:chExt cx="4417053" cy="121729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872C5F0-A51B-3781-F4C6-124D88C3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336" y="2211320"/>
              <a:ext cx="4417053" cy="121729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8AB846-6412-F9A5-7890-71075890D288}"/>
                </a:ext>
              </a:extLst>
            </p:cNvPr>
            <p:cNvSpPr txBox="1"/>
            <p:nvPr/>
          </p:nvSpPr>
          <p:spPr>
            <a:xfrm>
              <a:off x="2069367" y="2654615"/>
              <a:ext cx="1780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REGULATORS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0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88 L 0.21667 0.01921 " pathEditMode="relative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139 L 0.21146 -0.00371 L 0.21146 -0.00371 " pathEditMode="relative" ptsTypes="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00301 L 0.20885 -0.02176 L 0.20885 -0.02176 L 0.20885 -0.02176 " pathEditMode="relative" ptsTypes="AA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6" y="698619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Regulators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E447A-F7D5-FA4E-13AA-7035A5A313A7}"/>
              </a:ext>
            </a:extLst>
          </p:cNvPr>
          <p:cNvSpPr txBox="1"/>
          <p:nvPr/>
        </p:nvSpPr>
        <p:spPr>
          <a:xfrm>
            <a:off x="844336" y="1541160"/>
            <a:ext cx="10673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 many democratic countries – increasing propensity to insist on zero risk. We risk losing this technological race to those that are less risk averse.   A balance must be maintained.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Civilian </a:t>
            </a:r>
            <a:r>
              <a:rPr lang="en-GB" dirty="0" err="1">
                <a:solidFill>
                  <a:schemeClr val="bg1"/>
                </a:solidFill>
              </a:rPr>
              <a:t>RnD</a:t>
            </a:r>
            <a:r>
              <a:rPr lang="en-GB" dirty="0">
                <a:solidFill>
                  <a:schemeClr val="bg1"/>
                </a:solidFill>
              </a:rPr>
              <a:t> needs to flourish to allow innovation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D30B06-516B-09DF-38AA-E7BE0878676E}"/>
              </a:ext>
            </a:extLst>
          </p:cNvPr>
          <p:cNvGrpSpPr/>
          <p:nvPr/>
        </p:nvGrpSpPr>
        <p:grpSpPr>
          <a:xfrm>
            <a:off x="844336" y="2889315"/>
            <a:ext cx="12693924" cy="1097375"/>
            <a:chOff x="845613" y="2919663"/>
            <a:chExt cx="11878037" cy="10973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C7F647-A1E7-5FCE-C000-2F8797A084C1}"/>
                </a:ext>
              </a:extLst>
            </p:cNvPr>
            <p:cNvSpPr txBox="1"/>
            <p:nvPr/>
          </p:nvSpPr>
          <p:spPr>
            <a:xfrm>
              <a:off x="2531018" y="3244334"/>
              <a:ext cx="10192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Ocean Infinity UK – Lean crewed remote operations – Flagged in Singapore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5024FC-C3B5-4BCA-7368-FDED9B81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613" y="2919663"/>
              <a:ext cx="1499746" cy="109737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D004D3C-09AB-7D51-ED03-467D55B6C089}"/>
              </a:ext>
            </a:extLst>
          </p:cNvPr>
          <p:cNvSpPr txBox="1"/>
          <p:nvPr/>
        </p:nvSpPr>
        <p:spPr>
          <a:xfrm>
            <a:off x="844336" y="4268592"/>
            <a:ext cx="113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Many regulators are under funded and understaffed, and are not given the resources to quickly keep on top of rapid technological changes.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BBD93C-9FBB-2C2F-0987-5515A7E861AD}"/>
              </a:ext>
            </a:extLst>
          </p:cNvPr>
          <p:cNvGrpSpPr/>
          <p:nvPr/>
        </p:nvGrpSpPr>
        <p:grpSpPr>
          <a:xfrm>
            <a:off x="844336" y="4914923"/>
            <a:ext cx="11074948" cy="484093"/>
            <a:chOff x="844336" y="4914923"/>
            <a:chExt cx="11074948" cy="4840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9B17BB-A6A2-5308-F88E-B5231B3C2E7A}"/>
                </a:ext>
              </a:extLst>
            </p:cNvPr>
            <p:cNvSpPr txBox="1"/>
            <p:nvPr/>
          </p:nvSpPr>
          <p:spPr>
            <a:xfrm>
              <a:off x="844336" y="4977745"/>
              <a:ext cx="11074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A stretched, in-agile regulator will simply maintain safety by preventing innovative activity.</a:t>
              </a:r>
              <a:r>
                <a:rPr lang="en-GB" dirty="0"/>
                <a:t>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1A8335-C99B-7D59-3FA7-B3A79A13097E}"/>
                </a:ext>
              </a:extLst>
            </p:cNvPr>
            <p:cNvSpPr/>
            <p:nvPr/>
          </p:nvSpPr>
          <p:spPr>
            <a:xfrm>
              <a:off x="844336" y="4914923"/>
              <a:ext cx="8568605" cy="4840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524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6" y="698619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Regulators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DDB0BEB-CFE4-8E22-7875-4FE6A6470D08}"/>
              </a:ext>
            </a:extLst>
          </p:cNvPr>
          <p:cNvSpPr/>
          <p:nvPr/>
        </p:nvSpPr>
        <p:spPr>
          <a:xfrm>
            <a:off x="844335" y="1528010"/>
            <a:ext cx="9968043" cy="475302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724FC-86F2-3D5C-63AC-3A51ACFFA020}"/>
              </a:ext>
            </a:extLst>
          </p:cNvPr>
          <p:cNvSpPr txBox="1"/>
          <p:nvPr/>
        </p:nvSpPr>
        <p:spPr>
          <a:xfrm>
            <a:off x="2467535" y="2163753"/>
            <a:ext cx="67216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Solutions: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Fund and staff regulators properly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Give them appropriate targets for the deployment of new technologies </a:t>
            </a:r>
            <a:r>
              <a:rPr lang="en-GB" sz="2400" b="1" i="1" dirty="0">
                <a:solidFill>
                  <a:schemeClr val="bg1"/>
                </a:solidFill>
              </a:rPr>
              <a:t>whilst</a:t>
            </a:r>
            <a:r>
              <a:rPr lang="en-GB" sz="2400" dirty="0">
                <a:solidFill>
                  <a:schemeClr val="bg1"/>
                </a:solidFill>
              </a:rPr>
              <a:t> maintaining safety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Encourage a realistic approach to risk management - Kinetic Energy, Operational Mode, Location </a:t>
            </a:r>
          </a:p>
        </p:txBody>
      </p:sp>
    </p:spTree>
    <p:extLst>
      <p:ext uri="{BB962C8B-B14F-4D97-AF65-F5344CB8AC3E}">
        <p14:creationId xmlns:p14="http://schemas.microsoft.com/office/powerpoint/2010/main" val="35769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6" y="698619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Cyber Security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89CAD-F766-3D2F-1FC9-6555976B8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68" y="1541160"/>
            <a:ext cx="5979453" cy="5164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E27B99-F787-8D5F-0883-155C729DE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837" y="2897520"/>
            <a:ext cx="7255282" cy="974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9FEC92-EAB2-C494-7211-C5DE04393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836" y="4574555"/>
            <a:ext cx="7317171" cy="15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6" y="698619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Cyber Security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ender Pro Medium"/>
              <a:ea typeface="+mn-ea"/>
              <a:cs typeface="Arial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DDB0BEB-CFE4-8E22-7875-4FE6A6470D08}"/>
              </a:ext>
            </a:extLst>
          </p:cNvPr>
          <p:cNvSpPr/>
          <p:nvPr/>
        </p:nvSpPr>
        <p:spPr>
          <a:xfrm>
            <a:off x="844335" y="1528010"/>
            <a:ext cx="9968043" cy="475302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724FC-86F2-3D5C-63AC-3A51ACFFA020}"/>
              </a:ext>
            </a:extLst>
          </p:cNvPr>
          <p:cNvSpPr txBox="1"/>
          <p:nvPr/>
        </p:nvSpPr>
        <p:spPr>
          <a:xfrm>
            <a:off x="2342147" y="2134881"/>
            <a:ext cx="74801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Solutions: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 in effective cyber security infrastructure via funded research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/>
              </a:rPr>
              <a:t>Do not rely on single communications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/>
              </a:rPr>
              <a:t>Use AI to plug the ‘communications gap’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6" y="679386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Robot Politics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ACBE2-FA6E-D993-9D33-35CC5B28B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4" y="1495644"/>
            <a:ext cx="4763512" cy="2122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33EFC4-5808-8089-84FE-5A6338B4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227" y="1506125"/>
            <a:ext cx="6899879" cy="2122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C6542-2C35-06CF-8B8B-3BF9B4091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299" y="2905285"/>
            <a:ext cx="3398956" cy="1933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0E8008-619F-FD59-924A-CB7E4FFE9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695" y="3871912"/>
            <a:ext cx="5056783" cy="2835632"/>
          </a:xfrm>
          <a:prstGeom prst="rect">
            <a:avLst/>
          </a:prstGeom>
        </p:spPr>
      </p:pic>
      <p:pic>
        <p:nvPicPr>
          <p:cNvPr id="2050" name="Picture 2" descr="Sailbuoy mission in waters of Macaronesia">
            <a:extLst>
              <a:ext uri="{FF2B5EF4-FFF2-40B4-BE49-F238E27FC236}">
                <a16:creationId xmlns:a16="http://schemas.microsoft.com/office/drawing/2014/main" id="{96142E97-D526-41D3-C3E0-9338BFFBF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4" y="4585187"/>
            <a:ext cx="2833456" cy="212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D9058F-9183-42F5-44CA-879D5C2FCDCC}"/>
              </a:ext>
            </a:extLst>
          </p:cNvPr>
          <p:cNvSpPr txBox="1"/>
          <p:nvPr/>
        </p:nvSpPr>
        <p:spPr>
          <a:xfrm>
            <a:off x="8705299" y="5569336"/>
            <a:ext cx="339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 were just maintaining  a safe waterway!</a:t>
            </a:r>
          </a:p>
        </p:txBody>
      </p:sp>
    </p:spTree>
    <p:extLst>
      <p:ext uri="{BB962C8B-B14F-4D97-AF65-F5344CB8AC3E}">
        <p14:creationId xmlns:p14="http://schemas.microsoft.com/office/powerpoint/2010/main" val="417064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9FB2-DFB0-E64F-B483-A65C4540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623"/>
            <a:ext cx="10515600" cy="1063827"/>
          </a:xfrm>
        </p:spPr>
        <p:txBody>
          <a:bodyPr/>
          <a:lstStyle/>
          <a:p>
            <a:r>
              <a:rPr lang="en-US" b="1" dirty="0">
                <a:solidFill>
                  <a:srgbClr val="64B1E1"/>
                </a:solidFill>
              </a:rPr>
              <a:t>The University of Plymouth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67CA0-FD08-B344-81B8-880860EDD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0156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The first and largest Marine Institute in UK, with over 3000 staff and students looking at the Ocean</a:t>
            </a:r>
          </a:p>
          <a:p>
            <a:r>
              <a:rPr lang="en-GB" dirty="0"/>
              <a:t>Three-time winner of the Queen's Anniversary Prize for Higher and Further Education, UK Top 25 for Teaching Quality &amp; World Top 25 for Research Citations </a:t>
            </a:r>
          </a:p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in the world for research towards SDG 14 (Life Below Water), Times Higher Education 2021</a:t>
            </a:r>
          </a:p>
        </p:txBody>
      </p:sp>
      <p:pic>
        <p:nvPicPr>
          <p:cNvPr id="9220" name="Picture 4" descr="University of Plymouth | AccessAble">
            <a:extLst>
              <a:ext uri="{FF2B5EF4-FFF2-40B4-BE49-F238E27FC236}">
                <a16:creationId xmlns:a16="http://schemas.microsoft.com/office/drawing/2014/main" id="{65951FE0-A555-3A49-9C90-207BBDBE7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4590873"/>
            <a:ext cx="4399575" cy="214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lymouth uk">
            <a:extLst>
              <a:ext uri="{FF2B5EF4-FFF2-40B4-BE49-F238E27FC236}">
                <a16:creationId xmlns:a16="http://schemas.microsoft.com/office/drawing/2014/main" id="{4F1C60B7-4BAE-C2E0-0268-D3B0CB92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4590874"/>
            <a:ext cx="3477936" cy="214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6" y="679386"/>
            <a:ext cx="6775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Robotic Politics – Conclusions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930B19-3A11-103D-1212-4DBC2EBD615B}"/>
              </a:ext>
            </a:extLst>
          </p:cNvPr>
          <p:cNvSpPr txBox="1"/>
          <p:nvPr/>
        </p:nvSpPr>
        <p:spPr>
          <a:xfrm>
            <a:off x="808000" y="2149019"/>
            <a:ext cx="105396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Uncrewed systems are not respected like crewed systems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Being in international waters is not going to prevent an adversary from taking out your system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‘Killing’ a robot is clearly not an act of war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6" y="698619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white"/>
                </a:solidFill>
                <a:latin typeface="Calibri" panose="020F0502020204030204" pitchFamily="34" charset="0"/>
              </a:rPr>
              <a:t>Robotic Politics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ender Pro Medium"/>
              <a:ea typeface="+mn-ea"/>
              <a:cs typeface="Arial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DDB0BEB-CFE4-8E22-7875-4FE6A6470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4335" y="1528010"/>
            <a:ext cx="9968043" cy="475302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724FC-86F2-3D5C-63AC-3A51ACFFA020}"/>
              </a:ext>
            </a:extLst>
          </p:cNvPr>
          <p:cNvSpPr txBox="1"/>
          <p:nvPr/>
        </p:nvSpPr>
        <p:spPr>
          <a:xfrm>
            <a:off x="2342147" y="2134881"/>
            <a:ext cx="748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Solutions: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28179-6332-57E8-035D-D56671EB0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351" y="2760488"/>
            <a:ext cx="5105400" cy="27146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738066-A8F5-B106-01B9-974E89DACC1B}"/>
              </a:ext>
            </a:extLst>
          </p:cNvPr>
          <p:cNvCxnSpPr/>
          <p:nvPr/>
        </p:nvCxnSpPr>
        <p:spPr>
          <a:xfrm>
            <a:off x="2566737" y="1909011"/>
            <a:ext cx="6352674" cy="42030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592496-D8BA-3EE6-B5D5-C71ED971F965}"/>
              </a:ext>
            </a:extLst>
          </p:cNvPr>
          <p:cNvCxnSpPr>
            <a:cxnSpLocks/>
          </p:cNvCxnSpPr>
          <p:nvPr/>
        </p:nvCxnSpPr>
        <p:spPr>
          <a:xfrm flipV="1">
            <a:off x="2566737" y="2180535"/>
            <a:ext cx="6752628" cy="37639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181B8A-1C73-9EE1-E556-68A015EC2036}"/>
              </a:ext>
            </a:extLst>
          </p:cNvPr>
          <p:cNvSpPr txBox="1"/>
          <p:nvPr/>
        </p:nvSpPr>
        <p:spPr>
          <a:xfrm>
            <a:off x="9406020" y="5557451"/>
            <a:ext cx="2471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Unless already engaged in conflict, it is not worth starting a war over hardware</a:t>
            </a:r>
          </a:p>
        </p:txBody>
      </p:sp>
    </p:spTree>
    <p:extLst>
      <p:ext uri="{BB962C8B-B14F-4D97-AF65-F5344CB8AC3E}">
        <p14:creationId xmlns:p14="http://schemas.microsoft.com/office/powerpoint/2010/main" val="15285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5" y="669792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Robotic Politics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ender Pro Medium"/>
              <a:ea typeface="+mn-ea"/>
              <a:cs typeface="Arial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DDB0BEB-CFE4-8E22-7875-4FE6A6470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4335" y="1528010"/>
            <a:ext cx="9968043" cy="475302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724FC-86F2-3D5C-63AC-3A51ACFFA020}"/>
              </a:ext>
            </a:extLst>
          </p:cNvPr>
          <p:cNvSpPr txBox="1"/>
          <p:nvPr/>
        </p:nvSpPr>
        <p:spPr>
          <a:xfrm>
            <a:off x="2342147" y="2134881"/>
            <a:ext cx="74801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Solutions: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Speed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 domain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830FD1-6E4A-A6A4-8010-518766D1A83A}"/>
              </a:ext>
            </a:extLst>
          </p:cNvPr>
          <p:cNvSpPr txBox="1"/>
          <p:nvPr/>
        </p:nvSpPr>
        <p:spPr>
          <a:xfrm>
            <a:off x="5104612" y="3059668"/>
            <a:ext cx="2791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Dangerous?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Not immune to kinetic action?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52DCA-B940-F0AE-85CC-AD7B6737D1E7}"/>
              </a:ext>
            </a:extLst>
          </p:cNvPr>
          <p:cNvSpPr/>
          <p:nvPr/>
        </p:nvSpPr>
        <p:spPr>
          <a:xfrm>
            <a:off x="2342147" y="4639235"/>
            <a:ext cx="2176065" cy="5916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55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5" y="669792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Robotic Politics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ender Pro Medium"/>
              <a:ea typeface="+mn-ea"/>
              <a:cs typeface="Arial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DDB0BEB-CFE4-8E22-7875-4FE6A6470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4335" y="1528010"/>
            <a:ext cx="9968043" cy="475302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46530-F94B-ED43-91B6-AAB9CF41E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07" y="1699710"/>
            <a:ext cx="3771900" cy="2752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379382-F58A-7EB5-DD0D-5B501293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993" y="3123245"/>
            <a:ext cx="5067300" cy="3448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231966-B7AC-DCB2-E733-74BAC4F56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755" y="1699710"/>
            <a:ext cx="3533775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A5E15A-7F02-E6B2-4A08-CCE33CB3E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4501" y="1699710"/>
            <a:ext cx="1038225" cy="1085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C44A3C-7999-C35B-3BDE-4FD7BD35B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6090" y="3145234"/>
            <a:ext cx="15525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2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5" y="669792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Robotic Politics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ender Pro Medium"/>
              <a:ea typeface="+mn-ea"/>
              <a:cs typeface="Arial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DDB0BEB-CFE4-8E22-7875-4FE6A6470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4335" y="1528010"/>
            <a:ext cx="9968043" cy="475302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21043-E00A-2245-44A0-686B6AF4A86F}"/>
              </a:ext>
            </a:extLst>
          </p:cNvPr>
          <p:cNvSpPr txBox="1"/>
          <p:nvPr/>
        </p:nvSpPr>
        <p:spPr>
          <a:xfrm>
            <a:off x="2395698" y="2118961"/>
            <a:ext cx="809395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Example: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For uncrewed marine survey in deep, hostile water, we need the accuracy of surface positioning, but be able to carry a deep water multibeam (big!) and travel long distances – and dive to escape interference.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Such a system has not yet been built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0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844335" y="669792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Conclusion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ender Pro Medium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56EC6-6C78-575C-53A7-AB72682234AA}"/>
              </a:ext>
            </a:extLst>
          </p:cNvPr>
          <p:cNvSpPr txBox="1"/>
          <p:nvPr/>
        </p:nvSpPr>
        <p:spPr>
          <a:xfrm>
            <a:off x="844335" y="1905506"/>
            <a:ext cx="103530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Investing in the correct type of marine autonomy will be essential in winning the wars of the future.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Technology is there with regards to platforms and communications design.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Issues with </a:t>
            </a:r>
            <a:r>
              <a:rPr lang="en-GB" sz="2400" b="1" dirty="0">
                <a:solidFill>
                  <a:schemeClr val="bg1"/>
                </a:solidFill>
              </a:rPr>
              <a:t>regulation</a:t>
            </a:r>
            <a:r>
              <a:rPr lang="en-GB" sz="2400" dirty="0">
                <a:solidFill>
                  <a:schemeClr val="bg1"/>
                </a:solidFill>
              </a:rPr>
              <a:t> (civilian and military), </a:t>
            </a:r>
            <a:r>
              <a:rPr lang="en-GB" sz="2400" b="1" dirty="0">
                <a:solidFill>
                  <a:schemeClr val="bg1"/>
                </a:solidFill>
              </a:rPr>
              <a:t>cyber security</a:t>
            </a:r>
            <a:r>
              <a:rPr lang="en-GB" sz="2400" dirty="0">
                <a:solidFill>
                  <a:schemeClr val="bg1"/>
                </a:solidFill>
              </a:rPr>
              <a:t>, and </a:t>
            </a:r>
            <a:r>
              <a:rPr lang="en-GB" sz="2400" b="1" dirty="0">
                <a:solidFill>
                  <a:schemeClr val="bg1"/>
                </a:solidFill>
              </a:rPr>
              <a:t>robot politics </a:t>
            </a:r>
            <a:r>
              <a:rPr lang="en-GB" sz="2400" dirty="0">
                <a:solidFill>
                  <a:schemeClr val="bg1"/>
                </a:solidFill>
              </a:rPr>
              <a:t>(the way that uncrewed systems are viewed), will need to be overcome to realise the potential of marine autonomous system in a naval context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957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583736-A375-B04C-B53C-B38F5E01DD78}"/>
              </a:ext>
            </a:extLst>
          </p:cNvPr>
          <p:cNvSpPr/>
          <p:nvPr/>
        </p:nvSpPr>
        <p:spPr>
          <a:xfrm rot="10800000">
            <a:off x="0" y="-51153"/>
            <a:ext cx="10689777" cy="6858000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0"/>
                </a:srgbClr>
              </a:gs>
              <a:gs pos="2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492" y="2100555"/>
            <a:ext cx="3702448" cy="1325563"/>
          </a:xfrm>
        </p:spPr>
        <p:txBody>
          <a:bodyPr>
            <a:normAutofit/>
          </a:bodyPr>
          <a:lstStyle/>
          <a:p>
            <a:r>
              <a:rPr lang="en-GB" sz="6000" b="1">
                <a:solidFill>
                  <a:schemeClr val="accent4"/>
                </a:solidFill>
              </a:rPr>
              <a:t>Thank you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20426" y="4483193"/>
            <a:ext cx="5723786" cy="149453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3" y="805083"/>
            <a:ext cx="2751633" cy="896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456199-F2CD-1E4F-83C5-AFB648A7A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4" y="433320"/>
            <a:ext cx="2976068" cy="598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386D29-CA78-A2E0-D6AC-08AD9017B8D5}"/>
              </a:ext>
            </a:extLst>
          </p:cNvPr>
          <p:cNvSpPr txBox="1"/>
          <p:nvPr/>
        </p:nvSpPr>
        <p:spPr>
          <a:xfrm>
            <a:off x="697302" y="1253288"/>
            <a:ext cx="6409424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 CONTACT: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4B1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Chloe Rowland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64B1E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Cyber-SHIP Lab Project and Knowledge Exchange Manager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ABAC9-CB24-6CEF-040A-ADCD74FCF09A}"/>
              </a:ext>
            </a:extLst>
          </p:cNvPr>
          <p:cNvSpPr txBox="1"/>
          <p:nvPr/>
        </p:nvSpPr>
        <p:spPr>
          <a:xfrm>
            <a:off x="639791" y="3517116"/>
            <a:ext cx="65244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64B1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chloe.rowland@plymouth.ac.uk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64B1E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DE11C129-C552-EC69-E9F6-43A2C6F4A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81" y="3723545"/>
            <a:ext cx="2269469" cy="2269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FE16F8-EE15-A240-6CD5-3DD29108A1B1}"/>
              </a:ext>
            </a:extLst>
          </p:cNvPr>
          <p:cNvSpPr txBox="1"/>
          <p:nvPr/>
        </p:nvSpPr>
        <p:spPr>
          <a:xfrm>
            <a:off x="650308" y="4035121"/>
            <a:ext cx="6409424" cy="276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4B1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Barrett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64B1E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Technical Specialist – Marine Autonomous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4B1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aaron.barrett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64B1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@plymouth.ac.uk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64B1E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7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999D7-C3B4-41B1-8ED1-BEC6A874573F}"/>
              </a:ext>
            </a:extLst>
          </p:cNvPr>
          <p:cNvSpPr/>
          <p:nvPr/>
        </p:nvSpPr>
        <p:spPr>
          <a:xfrm rot="10800000">
            <a:off x="0" y="0"/>
            <a:ext cx="10689777" cy="6858000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0"/>
                </a:srgbClr>
              </a:gs>
              <a:gs pos="2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551E80-C20A-4281-9B8F-AD4A1AF2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100780"/>
            <a:ext cx="9768214" cy="1325563"/>
          </a:xfrm>
        </p:spPr>
        <p:txBody>
          <a:bodyPr/>
          <a:lstStyle/>
          <a:p>
            <a:r>
              <a:rPr lang="en-GB" sz="3800" b="1">
                <a:solidFill>
                  <a:srgbClr val="64B1E1"/>
                </a:solidFill>
              </a:rPr>
              <a:t>Maritime Cyber Threats Research Group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02896B-51A4-4C4F-A6D8-1CA12A98A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1426343"/>
            <a:ext cx="5557182" cy="4687566"/>
          </a:xfrm>
        </p:spPr>
        <p:txBody>
          <a:bodyPr>
            <a:noAutofit/>
          </a:bodyPr>
          <a:lstStyle/>
          <a:p>
            <a:r>
              <a:rPr lang="en-GB" sz="2400" b="1" dirty="0"/>
              <a:t>The Maritime Cyber Threats Research Group</a:t>
            </a:r>
            <a:r>
              <a:rPr lang="en-GB" sz="2400" dirty="0">
                <a:solidFill>
                  <a:srgbClr val="ADD4E3"/>
                </a:solidFill>
              </a:rPr>
              <a:t> at University of Plymouth is the largest of its kind globally</a:t>
            </a:r>
          </a:p>
          <a:p>
            <a:pPr marL="0" indent="0">
              <a:buNone/>
            </a:pPr>
            <a:endParaRPr lang="en-GB" sz="2400" dirty="0">
              <a:solidFill>
                <a:srgbClr val="ADD4E3"/>
              </a:solidFill>
            </a:endParaRPr>
          </a:p>
          <a:p>
            <a:r>
              <a:rPr lang="en-GB" sz="2400" dirty="0">
                <a:solidFill>
                  <a:srgbClr val="ADD4E3"/>
                </a:solidFill>
              </a:rPr>
              <a:t>Uniquely placed in the </a:t>
            </a:r>
            <a:r>
              <a:rPr lang="en-GB" sz="2400" b="1" dirty="0">
                <a:latin typeface="Blender Pro Bold Italic" panose="02000806030000090004" pitchFamily="2" charset="0"/>
              </a:rPr>
              <a:t>understanding of risks to maritime vessels</a:t>
            </a:r>
            <a:r>
              <a:rPr lang="en-GB" sz="2400" b="1" dirty="0"/>
              <a:t>, </a:t>
            </a:r>
            <a:r>
              <a:rPr lang="en-GB" sz="2400" b="1" dirty="0">
                <a:latin typeface="Blender Pro Bold Italic" panose="02000806030000090004" pitchFamily="2" charset="0"/>
              </a:rPr>
              <a:t>port infrastructure</a:t>
            </a:r>
            <a:r>
              <a:rPr lang="en-GB" sz="2400" b="1" dirty="0"/>
              <a:t> and </a:t>
            </a:r>
            <a:r>
              <a:rPr lang="en-GB" sz="2400" b="1" dirty="0">
                <a:latin typeface="Blender Pro Bold Italic" panose="02000806030000090004" pitchFamily="2" charset="0"/>
              </a:rPr>
              <a:t>national security</a:t>
            </a:r>
            <a:r>
              <a:rPr lang="en-GB" sz="2400" b="1" dirty="0">
                <a:solidFill>
                  <a:srgbClr val="ADD4E3"/>
                </a:solidFill>
              </a:rPr>
              <a:t> </a:t>
            </a:r>
          </a:p>
          <a:p>
            <a:pPr marL="0" indent="0">
              <a:buNone/>
            </a:pPr>
            <a:endParaRPr lang="en-GB" sz="2400" b="1" dirty="0">
              <a:solidFill>
                <a:srgbClr val="ADD4E3"/>
              </a:solidFill>
            </a:endParaRPr>
          </a:p>
          <a:p>
            <a:r>
              <a:rPr lang="en-GB" sz="2400" dirty="0">
                <a:solidFill>
                  <a:srgbClr val="ADD4E3"/>
                </a:solidFill>
              </a:rPr>
              <a:t>Novel thinking around </a:t>
            </a:r>
            <a:r>
              <a:rPr lang="en-GB" sz="2400" b="1" dirty="0">
                <a:latin typeface="Blender Pro Bold Italic" panose="02000806030000090004" pitchFamily="2" charset="0"/>
              </a:rPr>
              <a:t>Risk Assessment Frameworks</a:t>
            </a:r>
            <a:r>
              <a:rPr lang="en-GB" sz="2400" dirty="0">
                <a:solidFill>
                  <a:srgbClr val="ADD4E3"/>
                </a:solidFill>
              </a:rPr>
              <a:t>, and the </a:t>
            </a:r>
            <a:r>
              <a:rPr lang="en-GB" sz="2400" b="1" dirty="0">
                <a:latin typeface="Blender Pro Bold Italic" panose="02000806030000090004" pitchFamily="2" charset="0"/>
              </a:rPr>
              <a:t>Cyber-SHIP Lab</a:t>
            </a:r>
            <a:r>
              <a:rPr lang="en-GB" sz="2400" dirty="0">
                <a:solidFill>
                  <a:srgbClr val="ADD4E3"/>
                </a:solidFill>
              </a:rPr>
              <a:t> to deliver effective mitigation measures to safeguard the sector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456199-F2CD-1E4F-83C5-AFB648A7A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595" y="221970"/>
            <a:ext cx="2128364" cy="428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79" y="6113909"/>
            <a:ext cx="1776097" cy="57860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31976" y="6357536"/>
            <a:ext cx="56570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ADD4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Image result for plymouth uk">
            <a:extLst>
              <a:ext uri="{FF2B5EF4-FFF2-40B4-BE49-F238E27FC236}">
                <a16:creationId xmlns:a16="http://schemas.microsoft.com/office/drawing/2014/main" id="{15811A9B-E671-0A7E-B4EB-C776A91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1" y="1473963"/>
            <a:ext cx="5557183" cy="463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53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pic>
        <p:nvPicPr>
          <p:cNvPr id="35" name="Picture 34" descr="A picture containing text, floor, indoor, room&#10;&#10;Description automatically generated">
            <a:extLst>
              <a:ext uri="{FF2B5EF4-FFF2-40B4-BE49-F238E27FC236}">
                <a16:creationId xmlns:a16="http://schemas.microsoft.com/office/drawing/2014/main" id="{9D7D111D-E6CB-4223-A1BA-4BCD7844A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686"/>
            <a:ext cx="12192000" cy="515784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F22201E-40FF-4001-9003-CF6AC492511F}"/>
              </a:ext>
            </a:extLst>
          </p:cNvPr>
          <p:cNvSpPr/>
          <p:nvPr/>
        </p:nvSpPr>
        <p:spPr>
          <a:xfrm>
            <a:off x="0" y="1712686"/>
            <a:ext cx="12192000" cy="5145314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8E7726C-117B-45B6-9D0C-6B3DFEB2E760}"/>
              </a:ext>
            </a:extLst>
          </p:cNvPr>
          <p:cNvSpPr/>
          <p:nvPr/>
        </p:nvSpPr>
        <p:spPr>
          <a:xfrm>
            <a:off x="742950" y="2363712"/>
            <a:ext cx="7533402" cy="2958915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796211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ender Pro Medium"/>
                <a:cs typeface="Arial"/>
              </a:rPr>
              <a:t>Maritime cyber-physical research facility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ender Pro Medium"/>
                <a:cs typeface="Arial"/>
              </a:rPr>
              <a:t>A unique £multi-million hardware-based platform 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ender Pro Medium"/>
                <a:cs typeface="Arial"/>
              </a:rPr>
              <a:t>Physical twin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ender Pro Medium"/>
                <a:cs typeface="Arial"/>
              </a:rPr>
              <a:t>Real-world solutions to real-world problems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32DACD2-715A-40C6-951B-231AC9CF6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732" y="4998118"/>
            <a:ext cx="2915304" cy="185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D78364A-7DC8-4E39-8A7B-5860D76F0B2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892731" y="3284442"/>
            <a:ext cx="2901363" cy="186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227A9A-DE42-459C-9953-D0DE59EBBB84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8106" t="14463" b="3940"/>
          <a:stretch/>
        </p:blipFill>
        <p:spPr>
          <a:xfrm>
            <a:off x="8824443" y="1568127"/>
            <a:ext cx="2915304" cy="186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250572" y="703951"/>
            <a:ext cx="619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4B1E1"/>
                </a:solidFill>
                <a:effectLst/>
                <a:uLnTx/>
                <a:uFillTx/>
                <a:latin typeface="Blender Pro Medium"/>
                <a:ea typeface="+mn-ea"/>
                <a:cs typeface="Arial"/>
              </a:rPr>
              <a:t>Cyber-SHIP Lab</a:t>
            </a:r>
          </a:p>
        </p:txBody>
      </p:sp>
    </p:spTree>
    <p:extLst>
      <p:ext uri="{BB962C8B-B14F-4D97-AF65-F5344CB8AC3E}">
        <p14:creationId xmlns:p14="http://schemas.microsoft.com/office/powerpoint/2010/main" val="3567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5A80C50-3585-C15F-1577-B2F0AEC0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62" y="115303"/>
            <a:ext cx="10353762" cy="9704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4B1E1"/>
                </a:solidFill>
                <a:cs typeface="Calibri" panose="020F0502020204030204" pitchFamily="34" charset="0"/>
              </a:rPr>
              <a:t>Cyber-SHIP Core Team Specialisms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870482DC-CCD7-4D70-8119-FD3A12BD8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3069" y="1268926"/>
            <a:ext cx="7319626" cy="4913510"/>
          </a:xfrm>
        </p:spPr>
        <p:txBody>
          <a:bodyPr vert="horz" lIns="91440" tIns="45720" rIns="91440" bIns="45720" numCol="1" rtlCol="0" anchor="t">
            <a:normAutofit fontScale="25000" lnSpcReduction="20000"/>
          </a:bodyPr>
          <a:lstStyle/>
          <a:p>
            <a:r>
              <a:rPr lang="en-US" sz="12800" dirty="0">
                <a:latin typeface="Blender Pro Medium"/>
                <a:cs typeface="Arial"/>
              </a:rPr>
              <a:t>Cyber risk experts</a:t>
            </a:r>
          </a:p>
          <a:p>
            <a:r>
              <a:rPr lang="en-US" sz="12800" dirty="0">
                <a:latin typeface="Blender Pro Medium"/>
                <a:cs typeface="Arial"/>
              </a:rPr>
              <a:t>Software and hardware design</a:t>
            </a:r>
          </a:p>
          <a:p>
            <a:r>
              <a:rPr lang="en-US" sz="12800" dirty="0">
                <a:latin typeface="Blender Pro Medium"/>
                <a:cs typeface="Arial"/>
              </a:rPr>
              <a:t>Penetration testing</a:t>
            </a:r>
          </a:p>
          <a:p>
            <a:r>
              <a:rPr lang="en-US" sz="12800" dirty="0">
                <a:latin typeface="Blender Pro Medium"/>
                <a:cs typeface="Arial"/>
              </a:rPr>
              <a:t>Electronic/Electrical engineering</a:t>
            </a:r>
          </a:p>
          <a:p>
            <a:r>
              <a:rPr lang="en-US" sz="12800" dirty="0">
                <a:latin typeface="Blender Pro Medium"/>
                <a:cs typeface="Arial"/>
              </a:rPr>
              <a:t>Navigation and Watchkeeping</a:t>
            </a:r>
          </a:p>
          <a:p>
            <a:r>
              <a:rPr lang="en-US" sz="12800" dirty="0">
                <a:latin typeface="Blender Pro Medium"/>
                <a:cs typeface="Arial"/>
              </a:rPr>
              <a:t>History</a:t>
            </a:r>
          </a:p>
          <a:p>
            <a:r>
              <a:rPr lang="en-US" sz="12800" dirty="0">
                <a:latin typeface="Blender Pro Medium"/>
                <a:cs typeface="Arial"/>
              </a:rPr>
              <a:t>Policy and governance</a:t>
            </a:r>
          </a:p>
          <a:p>
            <a:r>
              <a:rPr lang="en-US" sz="12800" dirty="0" err="1">
                <a:latin typeface="Blender Pro Medium"/>
                <a:cs typeface="Arial"/>
              </a:rPr>
              <a:t>Visualisation</a:t>
            </a:r>
            <a:endParaRPr lang="en-US" sz="12800" dirty="0">
              <a:latin typeface="Blender Pro Medium"/>
              <a:cs typeface="Arial"/>
            </a:endParaRPr>
          </a:p>
          <a:p>
            <a:r>
              <a:rPr lang="en-US" sz="12800" dirty="0">
                <a:latin typeface="Blender Pro Medium"/>
                <a:cs typeface="Arial"/>
              </a:rPr>
              <a:t>Law</a:t>
            </a:r>
          </a:p>
          <a:p>
            <a:r>
              <a:rPr lang="en-US" sz="12800" dirty="0">
                <a:latin typeface="Blender Pro Medium"/>
                <a:cs typeface="Arial"/>
              </a:rPr>
              <a:t>Economics</a:t>
            </a:r>
          </a:p>
          <a:p>
            <a:r>
              <a:rPr lang="en-US" sz="12800" dirty="0">
                <a:latin typeface="Blender Pro Medium"/>
                <a:cs typeface="Arial"/>
              </a:rPr>
              <a:t>Knowledge Exchange/Sector Engagement</a:t>
            </a:r>
          </a:p>
          <a:p>
            <a:endParaRPr lang="en-US" sz="11200" dirty="0">
              <a:latin typeface="Blender Pro Medium"/>
              <a:cs typeface="Arial"/>
            </a:endParaRPr>
          </a:p>
          <a:p>
            <a:endParaRPr lang="en-US" sz="11200" dirty="0">
              <a:latin typeface="Blender Pro Medium"/>
              <a:cs typeface="Arial"/>
            </a:endParaRPr>
          </a:p>
          <a:p>
            <a:endParaRPr lang="en-US" sz="11200" dirty="0">
              <a:latin typeface="Blender Pro Medium"/>
              <a:cs typeface="Arial"/>
            </a:endParaRPr>
          </a:p>
          <a:p>
            <a:endParaRPr lang="en-US" sz="2400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b="1" dirty="0">
              <a:cs typeface="Arial"/>
            </a:endParaRPr>
          </a:p>
        </p:txBody>
      </p:sp>
      <p:pic>
        <p:nvPicPr>
          <p:cNvPr id="1026" name="Picture 2" descr="Professor Kevin Jones">
            <a:extLst>
              <a:ext uri="{FF2B5EF4-FFF2-40B4-BE49-F238E27FC236}">
                <a16:creationId xmlns:a16="http://schemas.microsoft.com/office/drawing/2014/main" id="{7EB0D123-519E-4CF4-BFCE-1ADC0F0A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5" y="1279466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 Kimberly Tam">
            <a:extLst>
              <a:ext uri="{FF2B5EF4-FFF2-40B4-BE49-F238E27FC236}">
                <a16:creationId xmlns:a16="http://schemas.microsoft.com/office/drawing/2014/main" id="{B1B64CEE-995A-4B1C-95BE-32E43819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18" y="1279466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A7EF17E-B9C0-495B-A081-552AAA743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19374" r="35521" b="19163"/>
          <a:stretch/>
        </p:blipFill>
        <p:spPr bwMode="auto">
          <a:xfrm>
            <a:off x="1763218" y="2570748"/>
            <a:ext cx="1260000" cy="12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 Rory Hopcraft">
            <a:extLst>
              <a:ext uri="{FF2B5EF4-FFF2-40B4-BE49-F238E27FC236}">
                <a16:creationId xmlns:a16="http://schemas.microsoft.com/office/drawing/2014/main" id="{E6E9F984-CC1C-4FB1-9BCB-061E61F9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22" y="2578632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r Juan Palbar Misas">
            <a:extLst>
              <a:ext uri="{FF2B5EF4-FFF2-40B4-BE49-F238E27FC236}">
                <a16:creationId xmlns:a16="http://schemas.microsoft.com/office/drawing/2014/main" id="{54F77C20-AF55-4752-B91E-6CDA11A7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18" y="394424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r Luke Christison">
            <a:extLst>
              <a:ext uri="{FF2B5EF4-FFF2-40B4-BE49-F238E27FC236}">
                <a16:creationId xmlns:a16="http://schemas.microsoft.com/office/drawing/2014/main" id="{57787794-BD45-4878-A866-A64C0220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5" y="394424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rs Chloe Rowland">
            <a:extLst>
              <a:ext uri="{FF2B5EF4-FFF2-40B4-BE49-F238E27FC236}">
                <a16:creationId xmlns:a16="http://schemas.microsoft.com/office/drawing/2014/main" id="{7818FE99-15D7-4E53-87AB-56685524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22" y="1283411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1539EEE-47EC-485A-922A-7D1979265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" t="726" r="1372" b="24261"/>
          <a:stretch/>
        </p:blipFill>
        <p:spPr bwMode="auto">
          <a:xfrm>
            <a:off x="3138122" y="395168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iss Erica Scammell">
            <a:extLst>
              <a:ext uri="{FF2B5EF4-FFF2-40B4-BE49-F238E27FC236}">
                <a16:creationId xmlns:a16="http://schemas.microsoft.com/office/drawing/2014/main" id="{001BEF4E-A7A6-4A39-B169-8A78EC78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18" y="5322052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r Aaron Barrett">
            <a:extLst>
              <a:ext uri="{FF2B5EF4-FFF2-40B4-BE49-F238E27FC236}">
                <a16:creationId xmlns:a16="http://schemas.microsoft.com/office/drawing/2014/main" id="{099C50B7-32EF-4A43-B0F3-4F862AA2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22" y="532473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itle 1">
            <a:extLst>
              <a:ext uri="{FF2B5EF4-FFF2-40B4-BE49-F238E27FC236}">
                <a16:creationId xmlns:a16="http://schemas.microsoft.com/office/drawing/2014/main" id="{476456DB-1B78-4E28-A440-DA701A64A41B}"/>
              </a:ext>
            </a:extLst>
          </p:cNvPr>
          <p:cNvSpPr txBox="1">
            <a:spLocks/>
          </p:cNvSpPr>
          <p:nvPr/>
        </p:nvSpPr>
        <p:spPr>
          <a:xfrm>
            <a:off x="4992864" y="4678041"/>
            <a:ext cx="3657783" cy="529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Blender Pro Bold" panose="02000806030000020004" pitchFamily="2" charset="0"/>
                <a:ea typeface="Blender Pro Bold" panose="02000806030000020004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4B1E1"/>
              </a:solidFill>
              <a:effectLst/>
              <a:uLnTx/>
              <a:uFillTx/>
              <a:latin typeface="Blender Pro Bold" panose="02000806030000020004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535839FB-998A-4AF0-988F-5DAC3BFCA41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2" t="1556" r="33069" b="44205"/>
          <a:stretch/>
        </p:blipFill>
        <p:spPr>
          <a:xfrm>
            <a:off x="398893" y="5322052"/>
            <a:ext cx="1251665" cy="1260000"/>
          </a:xfrm>
          <a:prstGeom prst="rect">
            <a:avLst/>
          </a:prstGeom>
        </p:spPr>
      </p:pic>
      <p:pic>
        <p:nvPicPr>
          <p:cNvPr id="2" name="Picture 1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2D3FA341-9386-5300-C5B2-BCACC80612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14961" r="40560" b="13982"/>
          <a:stretch/>
        </p:blipFill>
        <p:spPr>
          <a:xfrm>
            <a:off x="372315" y="2614009"/>
            <a:ext cx="1304820" cy="125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5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82D260-D3A0-86BF-9399-8E9C50E928DD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16F182A-6384-1E86-917B-FC662A03A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430" y="1782104"/>
            <a:ext cx="5771071" cy="47107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Contract Research, Consultancy and PhDs </a:t>
            </a:r>
          </a:p>
          <a:p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Standard Academic </a:t>
            </a:r>
            <a:r>
              <a:rPr lang="en-US" sz="2400" dirty="0" err="1">
                <a:solidFill>
                  <a:schemeClr val="tx1"/>
                </a:solidFill>
                <a:latin typeface="Blender Pro Medium"/>
                <a:cs typeface="Arial"/>
              </a:rPr>
              <a:t>programmes</a:t>
            </a:r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, Masters, </a:t>
            </a:r>
            <a:r>
              <a:rPr lang="en-US" sz="2400" dirty="0" err="1">
                <a:solidFill>
                  <a:schemeClr val="tx1"/>
                </a:solidFill>
                <a:latin typeface="Blender Pro Medium"/>
                <a:cs typeface="Arial"/>
              </a:rPr>
              <a:t>MRes</a:t>
            </a:r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, PhD </a:t>
            </a:r>
            <a:endParaRPr lang="en-US" sz="2400" dirty="0">
              <a:solidFill>
                <a:schemeClr val="tx1"/>
              </a:solidFill>
              <a:cs typeface="Arial"/>
            </a:endParaRPr>
          </a:p>
          <a:p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Bespoke training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Joint public research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Scenario development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Engagement with Armed Forces</a:t>
            </a:r>
          </a:p>
          <a:p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Use of Cyber-SHIP Lab with University team</a:t>
            </a:r>
          </a:p>
          <a:p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Commercial </a:t>
            </a:r>
            <a:r>
              <a:rPr lang="en-US" sz="2400" dirty="0" err="1">
                <a:solidFill>
                  <a:schemeClr val="tx1"/>
                </a:solidFill>
                <a:latin typeface="Blender Pro Medium"/>
                <a:cs typeface="Arial"/>
              </a:rPr>
              <a:t>MaCRA</a:t>
            </a:r>
            <a:r>
              <a:rPr lang="en-US" sz="2400" dirty="0">
                <a:solidFill>
                  <a:schemeClr val="tx1"/>
                </a:solidFill>
                <a:latin typeface="Blender Pro Medium"/>
                <a:cs typeface="Arial"/>
              </a:rPr>
              <a:t> services </a:t>
            </a:r>
          </a:p>
          <a:p>
            <a:endParaRPr lang="en-US" sz="2400" dirty="0">
              <a:solidFill>
                <a:schemeClr val="tx1"/>
              </a:solidFill>
              <a:cs typeface="Arial"/>
            </a:endParaRPr>
          </a:p>
          <a:p>
            <a:endParaRPr lang="en-US" dirty="0">
              <a:solidFill>
                <a:schemeClr val="tx1"/>
              </a:solidFill>
              <a:cs typeface="Arial"/>
            </a:endParaRPr>
          </a:p>
          <a:p>
            <a:endParaRPr lang="en-US" b="1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1147DA-6517-E2ED-578E-AD6F7D7C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728" y="232299"/>
            <a:ext cx="10515600" cy="11961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C5783"/>
                </a:solidFill>
                <a:latin typeface="Blender Pro Bold"/>
                <a:cs typeface="Arial"/>
              </a:rPr>
              <a:t>Engagement with the university and industry</a:t>
            </a:r>
            <a:endParaRPr lang="en-US" b="1" dirty="0">
              <a:solidFill>
                <a:srgbClr val="1C5783"/>
              </a:solidFill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4CAC3BAD-BF6D-75F2-12F0-02ED313F0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22" y="4748160"/>
            <a:ext cx="1746186" cy="55434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21DCEF6-C447-96C2-C690-44347915B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1" y="1284519"/>
            <a:ext cx="2243073" cy="707662"/>
          </a:xfrm>
          <a:prstGeom prst="rect">
            <a:avLst/>
          </a:prstGeom>
        </p:spPr>
      </p:pic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ED847B7A-D3D3-BE02-7B67-FEB3B3C017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63" y="2047874"/>
            <a:ext cx="2634215" cy="138149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850E743-35F0-FCD4-9D33-9679934A3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14" y="1939709"/>
            <a:ext cx="1380008" cy="277588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F00E8AF3-3A2C-1E51-27D3-EDCBB65053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27" y="3922247"/>
            <a:ext cx="1269736" cy="55434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84FBC42-C65E-9C0B-CC4E-86FFCB0CD9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09" y="3407012"/>
            <a:ext cx="748123" cy="74953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685BB3B-9935-71F4-6645-580864EB5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37" y="5789727"/>
            <a:ext cx="1398369" cy="590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82D0C4-E70A-EAC4-3C29-E6DC4959B9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47" y="4925281"/>
            <a:ext cx="1735998" cy="41445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3329479-098C-C889-9234-367896EFC7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25" y="3516760"/>
            <a:ext cx="718793" cy="79002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F50DE2D-22AF-0270-BEBC-678861A708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06145" y="5523930"/>
            <a:ext cx="929708" cy="112537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EAF7262-BFB5-EE77-141E-8DF4C8F8EA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89" y="6323770"/>
            <a:ext cx="1728143" cy="430384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DBA37A52-1997-5CE6-2643-2625D4F734E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005" y="5656143"/>
            <a:ext cx="1328912" cy="809805"/>
          </a:xfrm>
          <a:prstGeom prst="rect">
            <a:avLst/>
          </a:prstGeom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AF464D1-655F-2286-9A45-822E536CE5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366" y="3005619"/>
            <a:ext cx="1443964" cy="469617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BECF52BB-EBA0-9CF8-67A2-201773BC8C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718" y="3909724"/>
            <a:ext cx="2132008" cy="372946"/>
          </a:xfrm>
          <a:prstGeom prst="rect">
            <a:avLst/>
          </a:prstGeom>
        </p:spPr>
      </p:pic>
      <p:pic>
        <p:nvPicPr>
          <p:cNvPr id="21" name="Picture 20" descr="A picture containing text, aircraft, clipart&#10;&#10;Description automatically generated">
            <a:extLst>
              <a:ext uri="{FF2B5EF4-FFF2-40B4-BE49-F238E27FC236}">
                <a16:creationId xmlns:a16="http://schemas.microsoft.com/office/drawing/2014/main" id="{2B8243A0-FEEC-60A0-BB28-CB5F0303D5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42" y="2298680"/>
            <a:ext cx="1464529" cy="67895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0096FDA-11C0-B41F-19B7-44DB4271BB6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47871" y="1065239"/>
            <a:ext cx="1709699" cy="1709699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AE122F9F-D4B7-C56F-42C2-9F17D32B28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76" y="5316412"/>
            <a:ext cx="856115" cy="85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796211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516970" y="1052562"/>
            <a:ext cx="61976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Academic perspective on the challenges/opportunities for autonomy in the future of Naval platforms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In 15 min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ender Pro Medium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9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2855494" y="382363"/>
            <a:ext cx="51976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Tech Opportunities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E447A-F7D5-FA4E-13AA-7035A5A313A7}"/>
              </a:ext>
            </a:extLst>
          </p:cNvPr>
          <p:cNvSpPr txBox="1"/>
          <p:nvPr/>
        </p:nvSpPr>
        <p:spPr>
          <a:xfrm>
            <a:off x="631645" y="1851384"/>
            <a:ext cx="7077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Well engineered hybrid power trains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Highly efficient reliable maintenance free systems – think Mars Rovers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white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 delivering adaptive learning and multispectral machine vision and intelligent sensor fusion 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CD283-2187-7364-69C5-38C385D33B42}"/>
              </a:ext>
            </a:extLst>
          </p:cNvPr>
          <p:cNvSpPr txBox="1"/>
          <p:nvPr/>
        </p:nvSpPr>
        <p:spPr>
          <a:xfrm>
            <a:off x="609600" y="1282700"/>
            <a:ext cx="709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j-lt"/>
              </a:rPr>
              <a:t>New communications technology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61E950-A3AC-9C38-33F3-BA2B6CE86BCC}"/>
              </a:ext>
            </a:extLst>
          </p:cNvPr>
          <p:cNvGrpSpPr/>
          <p:nvPr/>
        </p:nvGrpSpPr>
        <p:grpSpPr>
          <a:xfrm>
            <a:off x="8324478" y="1756079"/>
            <a:ext cx="3664184" cy="4330421"/>
            <a:chOff x="8324478" y="1756079"/>
            <a:chExt cx="3664184" cy="433042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D6C9747-B5B7-8486-D261-33550B48FDC3}"/>
                </a:ext>
              </a:extLst>
            </p:cNvPr>
            <p:cNvSpPr/>
            <p:nvPr/>
          </p:nvSpPr>
          <p:spPr>
            <a:xfrm>
              <a:off x="8324478" y="1756079"/>
              <a:ext cx="3664184" cy="433042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EA05FC-8B6C-D124-9A43-00134B0779E6}"/>
                </a:ext>
              </a:extLst>
            </p:cNvPr>
            <p:cNvSpPr txBox="1"/>
            <p:nvPr/>
          </p:nvSpPr>
          <p:spPr>
            <a:xfrm>
              <a:off x="9752914" y="2336241"/>
              <a:ext cx="223574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</a:rPr>
                <a:t>High Speed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2000" b="1" dirty="0">
                <a:solidFill>
                  <a:srgbClr val="FF0000"/>
                </a:solidFill>
              </a:endParaRPr>
            </a:p>
            <a:p>
              <a:endParaRPr lang="en-GB" sz="2000" b="1" dirty="0">
                <a:solidFill>
                  <a:srgbClr val="FF0000"/>
                </a:solidFill>
              </a:endParaRPr>
            </a:p>
            <a:p>
              <a:r>
                <a:rPr lang="en-GB" sz="2000" b="1" dirty="0">
                  <a:solidFill>
                    <a:srgbClr val="FF0000"/>
                  </a:solidFill>
                </a:rPr>
                <a:t>Low Latency</a:t>
              </a:r>
            </a:p>
            <a:p>
              <a:endParaRPr lang="en-GB" sz="2000" b="1" dirty="0">
                <a:solidFill>
                  <a:srgbClr val="FF0000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2000" b="1" dirty="0">
                <a:solidFill>
                  <a:srgbClr val="FF0000"/>
                </a:solidFill>
              </a:endParaRPr>
            </a:p>
            <a:p>
              <a:r>
                <a:rPr lang="en-GB" sz="2000" b="1" dirty="0">
                  <a:solidFill>
                    <a:srgbClr val="FF0000"/>
                  </a:solidFill>
                </a:rPr>
                <a:t>Much Lower Cost</a:t>
              </a:r>
            </a:p>
            <a:p>
              <a:endParaRPr lang="en-GB" sz="2000" b="1" dirty="0">
                <a:solidFill>
                  <a:srgbClr val="FF0000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2000" b="1" dirty="0">
                <a:solidFill>
                  <a:srgbClr val="FF0000"/>
                </a:solidFill>
              </a:endParaRPr>
            </a:p>
            <a:p>
              <a:r>
                <a:rPr lang="en-GB" sz="2000" b="1" dirty="0">
                  <a:solidFill>
                    <a:srgbClr val="FF0000"/>
                  </a:solidFill>
                </a:rPr>
                <a:t>Multiple Providers</a:t>
              </a:r>
            </a:p>
          </p:txBody>
        </p:sp>
        <p:pic>
          <p:nvPicPr>
            <p:cNvPr id="10" name="Graphic 9" descr="Gauge outline">
              <a:extLst>
                <a:ext uri="{FF2B5EF4-FFF2-40B4-BE49-F238E27FC236}">
                  <a16:creationId xmlns:a16="http://schemas.microsoft.com/office/drawing/2014/main" id="{B055D6CB-B32C-9A3F-9E9D-AE9C4C695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67436" y="1925087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Stopwatch with solid fill">
              <a:extLst>
                <a:ext uri="{FF2B5EF4-FFF2-40B4-BE49-F238E27FC236}">
                  <a16:creationId xmlns:a16="http://schemas.microsoft.com/office/drawing/2014/main" id="{CC2A2732-D63F-C413-948C-1FA80F50A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436" y="2957513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Dollar with solid fill">
              <a:extLst>
                <a:ext uri="{FF2B5EF4-FFF2-40B4-BE49-F238E27FC236}">
                  <a16:creationId xmlns:a16="http://schemas.microsoft.com/office/drawing/2014/main" id="{2800E11F-2A3D-F846-0290-5CF7CD32C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67436" y="3989939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Users with solid fill">
              <a:extLst>
                <a:ext uri="{FF2B5EF4-FFF2-40B4-BE49-F238E27FC236}">
                  <a16:creationId xmlns:a16="http://schemas.microsoft.com/office/drawing/2014/main" id="{4A2811C7-2570-DDE9-BFB9-15F7894A9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06104" y="4904339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C75110-E5CB-1601-8ACA-B380020AF571}"/>
              </a:ext>
            </a:extLst>
          </p:cNvPr>
          <p:cNvGrpSpPr/>
          <p:nvPr/>
        </p:nvGrpSpPr>
        <p:grpSpPr>
          <a:xfrm>
            <a:off x="602322" y="1282700"/>
            <a:ext cx="6632668" cy="5374775"/>
            <a:chOff x="602322" y="1282700"/>
            <a:chExt cx="6632668" cy="53747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64A5C9F-F790-1944-2189-F45CAC52A434}"/>
                </a:ext>
              </a:extLst>
            </p:cNvPr>
            <p:cNvGrpSpPr/>
            <p:nvPr/>
          </p:nvGrpSpPr>
          <p:grpSpPr>
            <a:xfrm>
              <a:off x="602322" y="1756079"/>
              <a:ext cx="6632668" cy="4901396"/>
              <a:chOff x="618945" y="1813705"/>
              <a:chExt cx="6632668" cy="490139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43C9313-0632-9D13-DD05-370E97B26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8945" y="1813705"/>
                <a:ext cx="5862065" cy="219497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BD0A0B4-80A3-2121-9E59-48717B774E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486" b="10470"/>
              <a:stretch/>
            </p:blipFill>
            <p:spPr>
              <a:xfrm>
                <a:off x="648269" y="4090925"/>
                <a:ext cx="6603344" cy="2624176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685D8DD-31E3-F418-B74C-25B8B6437EA2}"/>
                </a:ext>
              </a:extLst>
            </p:cNvPr>
            <p:cNvSpPr/>
            <p:nvPr/>
          </p:nvSpPr>
          <p:spPr>
            <a:xfrm>
              <a:off x="609600" y="1282700"/>
              <a:ext cx="3031958" cy="338554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576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9166 L 2.70833E-6 0.34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72" y="576966"/>
            <a:ext cx="2919058" cy="9511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A6BCB-1284-4AC8-9F48-06C991199A64}"/>
              </a:ext>
            </a:extLst>
          </p:cNvPr>
          <p:cNvSpPr>
            <a:spLocks noGrp="1"/>
          </p:cNvSpPr>
          <p:nvPr/>
        </p:nvSpPr>
        <p:spPr>
          <a:xfrm>
            <a:off x="844337" y="2556823"/>
            <a:ext cx="7480141" cy="1315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Blender Pro Medium" panose="02000606040000020004" pitchFamily="2" charset="0"/>
                <a:ea typeface="Blender Pro Medium" panose="02000606040000020004" pitchFamily="2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Blender Pro Medium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2823411" y="382363"/>
            <a:ext cx="5229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Tech Opportunities</a:t>
            </a:r>
            <a:endParaRPr lang="en-US" sz="4000" dirty="0">
              <a:solidFill>
                <a:schemeClr val="bg1"/>
              </a:solidFill>
              <a:latin typeface="Blender Pro Medium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E447A-F7D5-FA4E-13AA-7035A5A313A7}"/>
              </a:ext>
            </a:extLst>
          </p:cNvPr>
          <p:cNvSpPr txBox="1"/>
          <p:nvPr/>
        </p:nvSpPr>
        <p:spPr>
          <a:xfrm>
            <a:off x="631645" y="2303948"/>
            <a:ext cx="70772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Highly reliable maintenance free systems – think Mars Rovers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white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 delivering adaptive learning and multispectral machine vision and intelligent sensor fusion 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CD283-2187-7364-69C5-38C385D33B42}"/>
              </a:ext>
            </a:extLst>
          </p:cNvPr>
          <p:cNvSpPr txBox="1"/>
          <p:nvPr/>
        </p:nvSpPr>
        <p:spPr>
          <a:xfrm>
            <a:off x="609600" y="1282700"/>
            <a:ext cx="7099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New communications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/>
                <a:ea typeface="+mn-ea"/>
                <a:cs typeface="+mn-cs"/>
              </a:rPr>
              <a:t>Efficient</a:t>
            </a:r>
            <a:r>
              <a:rPr lang="en-GB" sz="1600" dirty="0">
                <a:solidFill>
                  <a:prstClr val="white"/>
                </a:solidFill>
                <a:latin typeface="Blender Pro Medium Italic"/>
              </a:rPr>
              <a:t>, w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/>
                <a:ea typeface="+mn-ea"/>
                <a:cs typeface="+mn-cs"/>
              </a:rPr>
              <a:t>ell engineered hybrid power trains</a:t>
            </a: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2ED07B-9683-A00D-9114-76869F3E3F77}"/>
              </a:ext>
            </a:extLst>
          </p:cNvPr>
          <p:cNvGrpSpPr/>
          <p:nvPr/>
        </p:nvGrpSpPr>
        <p:grpSpPr>
          <a:xfrm>
            <a:off x="8324478" y="1756079"/>
            <a:ext cx="3664184" cy="4773058"/>
            <a:chOff x="8324478" y="1756079"/>
            <a:chExt cx="3664184" cy="477305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61E950-A3AC-9C38-33F3-BA2B6CE86BCC}"/>
                </a:ext>
              </a:extLst>
            </p:cNvPr>
            <p:cNvGrpSpPr/>
            <p:nvPr/>
          </p:nvGrpSpPr>
          <p:grpSpPr>
            <a:xfrm>
              <a:off x="8324478" y="1756079"/>
              <a:ext cx="3664184" cy="4773058"/>
              <a:chOff x="8324478" y="1756079"/>
              <a:chExt cx="3664184" cy="433042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D6C9747-B5B7-8486-D261-33550B48FDC3}"/>
                  </a:ext>
                </a:extLst>
              </p:cNvPr>
              <p:cNvSpPr/>
              <p:nvPr/>
            </p:nvSpPr>
            <p:spPr>
              <a:xfrm>
                <a:off x="8324478" y="1756079"/>
                <a:ext cx="3664184" cy="433042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EA05FC-8B6C-D124-9A43-00134B0779E6}"/>
                  </a:ext>
                </a:extLst>
              </p:cNvPr>
              <p:cNvSpPr txBox="1"/>
              <p:nvPr/>
            </p:nvSpPr>
            <p:spPr>
              <a:xfrm>
                <a:off x="9752914" y="2336241"/>
                <a:ext cx="2235748" cy="3155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</a:rPr>
                  <a:t>Highly Efficient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b="1" dirty="0">
                  <a:solidFill>
                    <a:srgbClr val="FF0000"/>
                  </a:solidFill>
                </a:endParaRPr>
              </a:p>
              <a:p>
                <a:endParaRPr lang="en-GB" sz="2000" b="1" dirty="0">
                  <a:solidFill>
                    <a:srgbClr val="FF0000"/>
                  </a:solidFill>
                </a:endParaRPr>
              </a:p>
              <a:p>
                <a:r>
                  <a:rPr lang="en-GB" sz="2000" b="1" dirty="0">
                    <a:solidFill>
                      <a:srgbClr val="FF0000"/>
                    </a:solidFill>
                  </a:rPr>
                  <a:t>Low Carbon </a:t>
                </a:r>
              </a:p>
              <a:p>
                <a:endParaRPr lang="en-GB" sz="2000" b="1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b="1" dirty="0">
                  <a:solidFill>
                    <a:srgbClr val="FF0000"/>
                  </a:solidFill>
                </a:endParaRPr>
              </a:p>
              <a:p>
                <a:r>
                  <a:rPr lang="en-GB" sz="2000" b="1" dirty="0">
                    <a:solidFill>
                      <a:srgbClr val="FF0000"/>
                    </a:solidFill>
                  </a:rPr>
                  <a:t>Multiple system Redundancy</a:t>
                </a:r>
              </a:p>
              <a:p>
                <a:endParaRPr lang="en-GB" sz="2000" b="1" dirty="0">
                  <a:solidFill>
                    <a:srgbClr val="FF0000"/>
                  </a:solidFill>
                </a:endParaRPr>
              </a:p>
              <a:p>
                <a:endParaRPr lang="en-GB" sz="2000" b="1" dirty="0">
                  <a:solidFill>
                    <a:srgbClr val="FF0000"/>
                  </a:solidFill>
                </a:endParaRPr>
              </a:p>
              <a:p>
                <a:r>
                  <a:rPr lang="en-GB" sz="2000" b="1" dirty="0">
                    <a:solidFill>
                      <a:srgbClr val="FF0000"/>
                    </a:solidFill>
                  </a:rPr>
                  <a:t>Long endurance</a:t>
                </a:r>
              </a:p>
            </p:txBody>
          </p:sp>
        </p:grpSp>
        <p:pic>
          <p:nvPicPr>
            <p:cNvPr id="13" name="Graphic 12" descr="Fuel with solid fill">
              <a:extLst>
                <a:ext uri="{FF2B5EF4-FFF2-40B4-BE49-F238E27FC236}">
                  <a16:creationId xmlns:a16="http://schemas.microsoft.com/office/drawing/2014/main" id="{55384F4D-1804-25B2-6DCD-B632D830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44316" y="3049951"/>
              <a:ext cx="914400" cy="914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F2F109-144D-701A-25A5-932D5F94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0038" y="1983772"/>
              <a:ext cx="914479" cy="914479"/>
            </a:xfrm>
            <a:prstGeom prst="rect">
              <a:avLst/>
            </a:prstGeom>
          </p:spPr>
        </p:pic>
        <p:pic>
          <p:nvPicPr>
            <p:cNvPr id="20" name="Graphic 19" descr="Network with solid fill">
              <a:extLst>
                <a:ext uri="{FF2B5EF4-FFF2-40B4-BE49-F238E27FC236}">
                  <a16:creationId xmlns:a16="http://schemas.microsoft.com/office/drawing/2014/main" id="{38E7025D-83FA-44A7-020D-0A25CF718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44316" y="411605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Earth globe: Asia and Australia with solid fill">
              <a:extLst>
                <a:ext uri="{FF2B5EF4-FFF2-40B4-BE49-F238E27FC236}">
                  <a16:creationId xmlns:a16="http://schemas.microsoft.com/office/drawing/2014/main" id="{BECACEE0-C685-363E-7AE6-1289B49B5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77992" y="5233081"/>
              <a:ext cx="914400" cy="9144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4C5C9F-7D42-274D-16D1-ACFEC0917766}"/>
              </a:ext>
            </a:extLst>
          </p:cNvPr>
          <p:cNvGrpSpPr/>
          <p:nvPr/>
        </p:nvGrpSpPr>
        <p:grpSpPr>
          <a:xfrm>
            <a:off x="631645" y="2301417"/>
            <a:ext cx="6939755" cy="2681041"/>
            <a:chOff x="690709" y="2186862"/>
            <a:chExt cx="6939755" cy="26810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7E0E5A6-5E73-4D80-35AC-F56F4F3FB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0709" y="2210711"/>
              <a:ext cx="4747565" cy="26375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CD7784C-0B97-7026-FDAB-F48A61D5F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38582" y="2186862"/>
              <a:ext cx="1891882" cy="126188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FC93E6-0AE1-518E-2CAC-39F7F74A5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44401" y="3555410"/>
              <a:ext cx="1886063" cy="1312493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F67DDA0-681F-8BD0-9E63-B038CA043920}"/>
              </a:ext>
            </a:extLst>
          </p:cNvPr>
          <p:cNvSpPr/>
          <p:nvPr/>
        </p:nvSpPr>
        <p:spPr>
          <a:xfrm>
            <a:off x="609599" y="1756079"/>
            <a:ext cx="3922059" cy="3554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3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20602 L 0.00117 0.45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lender pro Db">
      <a:majorFont>
        <a:latin typeface="Blender Pro Medium Ital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unicating Cyber-SHIP Lab-TEMPLATE-v3" id="{6E139E52-1C51-45F3-8B35-E15D413186F7}" vid="{DA04D2EF-FDE1-421E-8EE1-E0F96251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fe2344-6653-4189-95cd-27eed468b8a0">
      <Terms xmlns="http://schemas.microsoft.com/office/infopath/2007/PartnerControls"/>
    </lcf76f155ced4ddcb4097134ff3c332f>
    <TaxCatchAll xmlns="89e50f9b-d687-48d2-ac14-a850e9ea868f" xsi:nil="true"/>
    <SharedWithUsers xmlns="560d82fc-d546-4cd7-be70-adfd65bd6c25">
      <UserInfo>
        <DisplayName>Kevin Jones</DisplayName>
        <AccountId>17</AccountId>
        <AccountType/>
      </UserInfo>
      <UserInfo>
        <DisplayName>Kimberly Tam</DisplayName>
        <AccountId>14</AccountId>
        <AccountType/>
      </UserInfo>
      <UserInfo>
        <DisplayName>Rory Hopcraft</DisplayName>
        <AccountId>19</AccountId>
        <AccountType/>
      </UserInfo>
      <UserInfo>
        <DisplayName>Chloe Rowland</DisplayName>
        <AccountId>16</AccountId>
        <AccountType/>
      </UserInfo>
      <UserInfo>
        <DisplayName>David Barrett</DisplayName>
        <AccountId>20</AccountId>
        <AccountType/>
      </UserInfo>
      <UserInfo>
        <DisplayName>Kevin Forshaw</DisplayName>
        <AccountId>21</AccountId>
        <AccountType/>
      </UserInfo>
      <UserInfo>
        <DisplayName>Luke Christison</DisplayName>
        <AccountId>38</AccountId>
        <AccountType/>
      </UserInfo>
      <UserInfo>
        <DisplayName>Wesley Andrews</DisplayName>
        <AccountId>23</AccountId>
        <AccountType/>
      </UserInfo>
      <UserInfo>
        <DisplayName>Juan Palbar Misas</DisplayName>
        <AccountId>36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4BCE9927C1044085F3418AAB63C69F" ma:contentTypeVersion="16" ma:contentTypeDescription="Create a new document." ma:contentTypeScope="" ma:versionID="8a01f7cede65c9ab22c4778926e45811">
  <xsd:schema xmlns:xsd="http://www.w3.org/2001/XMLSchema" xmlns:xs="http://www.w3.org/2001/XMLSchema" xmlns:p="http://schemas.microsoft.com/office/2006/metadata/properties" xmlns:ns2="17fe2344-6653-4189-95cd-27eed468b8a0" xmlns:ns3="560d82fc-d546-4cd7-be70-adfd65bd6c25" xmlns:ns4="89e50f9b-d687-48d2-ac14-a850e9ea868f" targetNamespace="http://schemas.microsoft.com/office/2006/metadata/properties" ma:root="true" ma:fieldsID="58fb0bdfc8aff7ba752705e87b9f1811" ns2:_="" ns3:_="" ns4:_="">
    <xsd:import namespace="17fe2344-6653-4189-95cd-27eed468b8a0"/>
    <xsd:import namespace="560d82fc-d546-4cd7-be70-adfd65bd6c25"/>
    <xsd:import namespace="89e50f9b-d687-48d2-ac14-a850e9ea86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e2344-6653-4189-95cd-27eed468b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2436211-1ade-492a-a617-36d0ab6ef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0d82fc-d546-4cd7-be70-adfd65bd6c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50f9b-d687-48d2-ac14-a850e9ea868f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c902bcb-3cf3-4770-bbc5-88895448586b}" ma:internalName="TaxCatchAll" ma:showField="CatchAllData" ma:web="560d82fc-d546-4cd7-be70-adfd65bd6c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0A29BD-BD76-48D1-A262-03794671E1BF}">
  <ds:schemaRefs>
    <ds:schemaRef ds:uri="http://schemas.microsoft.com/office/2006/documentManagement/types"/>
    <ds:schemaRef ds:uri="89e50f9b-d687-48d2-ac14-a850e9ea868f"/>
    <ds:schemaRef ds:uri="http://www.w3.org/XML/1998/namespace"/>
    <ds:schemaRef ds:uri="560d82fc-d546-4cd7-be70-adfd65bd6c25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7fe2344-6653-4189-95cd-27eed468b8a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6987F5D-F5CD-47E3-B4FF-CFFDA189BC74}">
  <ds:schemaRefs>
    <ds:schemaRef ds:uri="17fe2344-6653-4189-95cd-27eed468b8a0"/>
    <ds:schemaRef ds:uri="560d82fc-d546-4cd7-be70-adfd65bd6c25"/>
    <ds:schemaRef ds:uri="89e50f9b-d687-48d2-ac14-a850e9ea86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9D1128E-C068-4131-AAA9-29D08340D3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SHIP_Presentation Template</Template>
  <TotalTime>65398</TotalTime>
  <Words>979</Words>
  <Application>Microsoft Office PowerPoint</Application>
  <PresentationFormat>Widescreen</PresentationFormat>
  <Paragraphs>273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Blender Pro Bold</vt:lpstr>
      <vt:lpstr>Blender Pro Bold Italic</vt:lpstr>
      <vt:lpstr>Blender Pro Medium</vt:lpstr>
      <vt:lpstr>Blender Pro Medium Italic</vt:lpstr>
      <vt:lpstr>Calibri</vt:lpstr>
      <vt:lpstr>2_Office Theme</vt:lpstr>
      <vt:lpstr>PowerPoint Presentation</vt:lpstr>
      <vt:lpstr>The University of Plymouth</vt:lpstr>
      <vt:lpstr>Maritime Cyber Threats Research Group</vt:lpstr>
      <vt:lpstr>PowerPoint Presentation</vt:lpstr>
      <vt:lpstr>Cyber-SHIP Core Team Specialisms</vt:lpstr>
      <vt:lpstr>Engagement with the university and 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Plymouth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Rory Hopcraft</dc:creator>
  <cp:lastModifiedBy>Chloe Rowland</cp:lastModifiedBy>
  <cp:revision>39</cp:revision>
  <dcterms:created xsi:type="dcterms:W3CDTF">2022-09-15T08:17:13Z</dcterms:created>
  <dcterms:modified xsi:type="dcterms:W3CDTF">2023-05-23T09:04:20Z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0x010100384BCE9927C1044085F3418AAB63C69F</vt:lpwstr>
  </property>
  <property fmtid="{D5CDD505-2E9C-101B-9397-08002B2CF9AE}" pid="3" name="MediaServiceImageTags">
    <vt:lpwstr/>
  </property>
</Properties>
</file>