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 id="2147483674" r:id="rId6"/>
    <p:sldMasterId id="2147483686" r:id="rId7"/>
  </p:sldMasterIdLst>
  <p:notesMasterIdLst>
    <p:notesMasterId r:id="rId28"/>
  </p:notesMasterIdLst>
  <p:sldIdLst>
    <p:sldId id="318" r:id="rId8"/>
    <p:sldId id="319" r:id="rId9"/>
    <p:sldId id="321" r:id="rId10"/>
    <p:sldId id="323" r:id="rId11"/>
    <p:sldId id="329" r:id="rId12"/>
    <p:sldId id="335" r:id="rId13"/>
    <p:sldId id="334" r:id="rId14"/>
    <p:sldId id="328" r:id="rId15"/>
    <p:sldId id="258" r:id="rId16"/>
    <p:sldId id="259" r:id="rId17"/>
    <p:sldId id="6999" r:id="rId18"/>
    <p:sldId id="7000" r:id="rId19"/>
    <p:sldId id="7012" r:id="rId20"/>
    <p:sldId id="6984" r:id="rId21"/>
    <p:sldId id="7002" r:id="rId22"/>
    <p:sldId id="7004" r:id="rId23"/>
    <p:sldId id="7003" r:id="rId24"/>
    <p:sldId id="7005" r:id="rId25"/>
    <p:sldId id="7013" r:id="rId26"/>
    <p:sldId id="31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414" autoAdjust="0"/>
    <p:restoredTop sz="76667" autoAdjust="0"/>
  </p:normalViewPr>
  <p:slideViewPr>
    <p:cSldViewPr snapToGrid="0">
      <p:cViewPr varScale="1">
        <p:scale>
          <a:sx n="55" d="100"/>
          <a:sy n="55" d="100"/>
        </p:scale>
        <p:origin x="592"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ttins, Phil B1 (DES Ships Boats-TL)" userId="3148c004-1551-46ac-97e8-9c7bf140dae2" providerId="ADAL" clId="{4D736335-32B8-4575-BF88-DEAAF04CEEE4}"/>
    <pc:docChg chg="modSld">
      <pc:chgData name="Gittins, Phil B1 (DES Ships Boats-TL)" userId="3148c004-1551-46ac-97e8-9c7bf140dae2" providerId="ADAL" clId="{4D736335-32B8-4575-BF88-DEAAF04CEEE4}" dt="2023-05-23T16:58:16.781" v="7" actId="6549"/>
      <pc:docMkLst>
        <pc:docMk/>
      </pc:docMkLst>
      <pc:sldChg chg="modNotesTx">
        <pc:chgData name="Gittins, Phil B1 (DES Ships Boats-TL)" userId="3148c004-1551-46ac-97e8-9c7bf140dae2" providerId="ADAL" clId="{4D736335-32B8-4575-BF88-DEAAF04CEEE4}" dt="2023-05-23T16:57:44.610" v="2" actId="6549"/>
        <pc:sldMkLst>
          <pc:docMk/>
          <pc:sldMk cId="2344816700" sldId="258"/>
        </pc:sldMkLst>
      </pc:sldChg>
      <pc:sldChg chg="modNotesTx">
        <pc:chgData name="Gittins, Phil B1 (DES Ships Boats-TL)" userId="3148c004-1551-46ac-97e8-9c7bf140dae2" providerId="ADAL" clId="{4D736335-32B8-4575-BF88-DEAAF04CEEE4}" dt="2023-05-23T16:57:48.162" v="3" actId="6549"/>
        <pc:sldMkLst>
          <pc:docMk/>
          <pc:sldMk cId="1737874450" sldId="259"/>
        </pc:sldMkLst>
      </pc:sldChg>
      <pc:sldChg chg="modNotesTx">
        <pc:chgData name="Gittins, Phil B1 (DES Ships Boats-TL)" userId="3148c004-1551-46ac-97e8-9c7bf140dae2" providerId="ADAL" clId="{4D736335-32B8-4575-BF88-DEAAF04CEEE4}" dt="2023-05-23T16:57:52.891" v="4" actId="6549"/>
        <pc:sldMkLst>
          <pc:docMk/>
          <pc:sldMk cId="3888520931" sldId="328"/>
        </pc:sldMkLst>
      </pc:sldChg>
      <pc:sldChg chg="modNotesTx">
        <pc:chgData name="Gittins, Phil B1 (DES Ships Boats-TL)" userId="3148c004-1551-46ac-97e8-9c7bf140dae2" providerId="ADAL" clId="{4D736335-32B8-4575-BF88-DEAAF04CEEE4}" dt="2023-05-23T16:58:16.781" v="7" actId="6549"/>
        <pc:sldMkLst>
          <pc:docMk/>
          <pc:sldMk cId="2914141748" sldId="329"/>
        </pc:sldMkLst>
      </pc:sldChg>
      <pc:sldChg chg="modNotesTx">
        <pc:chgData name="Gittins, Phil B1 (DES Ships Boats-TL)" userId="3148c004-1551-46ac-97e8-9c7bf140dae2" providerId="ADAL" clId="{4D736335-32B8-4575-BF88-DEAAF04CEEE4}" dt="2023-05-23T16:58:01.039" v="5" actId="6549"/>
        <pc:sldMkLst>
          <pc:docMk/>
          <pc:sldMk cId="2726086797" sldId="334"/>
        </pc:sldMkLst>
      </pc:sldChg>
      <pc:sldChg chg="modNotesTx">
        <pc:chgData name="Gittins, Phil B1 (DES Ships Boats-TL)" userId="3148c004-1551-46ac-97e8-9c7bf140dae2" providerId="ADAL" clId="{4D736335-32B8-4575-BF88-DEAAF04CEEE4}" dt="2023-05-23T16:58:08.608" v="6" actId="6549"/>
        <pc:sldMkLst>
          <pc:docMk/>
          <pc:sldMk cId="2869926396" sldId="335"/>
        </pc:sldMkLst>
      </pc:sldChg>
      <pc:sldChg chg="modNotesTx">
        <pc:chgData name="Gittins, Phil B1 (DES Ships Boats-TL)" userId="3148c004-1551-46ac-97e8-9c7bf140dae2" providerId="ADAL" clId="{4D736335-32B8-4575-BF88-DEAAF04CEEE4}" dt="2023-05-23T16:57:26.328" v="1" actId="6549"/>
        <pc:sldMkLst>
          <pc:docMk/>
          <pc:sldMk cId="4050694812" sldId="6984"/>
        </pc:sldMkLst>
      </pc:sldChg>
      <pc:sldChg chg="modNotesTx">
        <pc:chgData name="Gittins, Phil B1 (DES Ships Boats-TL)" userId="3148c004-1551-46ac-97e8-9c7bf140dae2" providerId="ADAL" clId="{4D736335-32B8-4575-BF88-DEAAF04CEEE4}" dt="2023-05-23T16:57:16.597" v="0" actId="6549"/>
        <pc:sldMkLst>
          <pc:docMk/>
          <pc:sldMk cId="3223321203" sldId="701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D01E19-5127-43C6-8561-D4D0978B356B}" type="datetimeFigureOut">
              <a:rPr lang="en-GB" smtClean="0"/>
              <a:t>23/05/2023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2B8C95-61BE-402F-8397-7B2BF2E92FC1}" type="slidenum">
              <a:rPr lang="en-GB" smtClean="0"/>
              <a:t>‹#›</a:t>
            </a:fld>
            <a:endParaRPr lang="en-GB"/>
          </a:p>
        </p:txBody>
      </p:sp>
    </p:spTree>
    <p:extLst>
      <p:ext uri="{BB962C8B-B14F-4D97-AF65-F5344CB8AC3E}">
        <p14:creationId xmlns:p14="http://schemas.microsoft.com/office/powerpoint/2010/main" val="8872752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Good morning, my name is Phil Gittins and I am the Boats team leader. </a:t>
            </a:r>
          </a:p>
          <a:p>
            <a:endParaRPr lang="en-GB" dirty="0"/>
          </a:p>
          <a:p>
            <a:r>
              <a:rPr lang="en-GB" dirty="0"/>
              <a:t>And this is Iain Prior our Chief Engineer</a:t>
            </a:r>
          </a:p>
          <a:p>
            <a:endParaRPr lang="en-GB" dirty="0"/>
          </a:p>
          <a:p>
            <a:r>
              <a:rPr lang="en-GB" dirty="0"/>
              <a:t>Thank you all for coming to hear about what we do and our forthcoming challenges.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2FF4C2-1B3E-4B0F-AEDB-BF382E69421F}" type="slidenum">
              <a:rPr kumimoji="0" lang="en-GB"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6268273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2B8C95-61BE-402F-8397-7B2BF2E92FC1}" type="slidenum">
              <a:rPr lang="en-GB" smtClean="0"/>
              <a:t>10</a:t>
            </a:fld>
            <a:endParaRPr lang="en-GB"/>
          </a:p>
        </p:txBody>
      </p:sp>
    </p:spTree>
    <p:extLst>
      <p:ext uri="{BB962C8B-B14F-4D97-AF65-F5344CB8AC3E}">
        <p14:creationId xmlns:p14="http://schemas.microsoft.com/office/powerpoint/2010/main" val="29698308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2FF4C2-1B3E-4B0F-AEDB-BF382E69421F}" type="slidenum">
              <a:rPr kumimoji="0" lang="en-GB"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790771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ED25474-B11A-4EBE-9546-4E6FAB09502D}" type="slidenum">
              <a:rPr lang="en-GB" smtClean="0"/>
              <a:t>12</a:t>
            </a:fld>
            <a:endParaRPr lang="en-GB"/>
          </a:p>
        </p:txBody>
      </p:sp>
    </p:spTree>
    <p:extLst>
      <p:ext uri="{BB962C8B-B14F-4D97-AF65-F5344CB8AC3E}">
        <p14:creationId xmlns:p14="http://schemas.microsoft.com/office/powerpoint/2010/main" val="3318934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ED25474-B11A-4EBE-9546-4E6FAB09502D}" type="slidenum">
              <a:rPr lang="en-GB" smtClean="0"/>
              <a:t>13</a:t>
            </a:fld>
            <a:endParaRPr lang="en-GB"/>
          </a:p>
        </p:txBody>
      </p:sp>
    </p:spTree>
    <p:extLst>
      <p:ext uri="{BB962C8B-B14F-4D97-AF65-F5344CB8AC3E}">
        <p14:creationId xmlns:p14="http://schemas.microsoft.com/office/powerpoint/2010/main" val="41496019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p>
          <a:p>
            <a:r>
              <a:rPr lang="en-GB" sz="1200" dirty="0"/>
              <a:t>	Understanding the demand cycle</a:t>
            </a:r>
          </a:p>
          <a:p>
            <a:r>
              <a:rPr lang="en-GB" sz="1200" dirty="0"/>
              <a:t>	Making best use of on board energy </a:t>
            </a:r>
          </a:p>
          <a:p>
            <a:endParaRPr lang="en-GB" dirty="0"/>
          </a:p>
        </p:txBody>
      </p:sp>
      <p:sp>
        <p:nvSpPr>
          <p:cNvPr id="4" name="Slide Number Placeholder 3"/>
          <p:cNvSpPr>
            <a:spLocks noGrp="1"/>
          </p:cNvSpPr>
          <p:nvPr>
            <p:ph type="sldNum" sz="quarter" idx="5"/>
          </p:nvPr>
        </p:nvSpPr>
        <p:spPr/>
        <p:txBody>
          <a:bodyPr/>
          <a:lstStyle/>
          <a:p>
            <a:fld id="{9ED25474-B11A-4EBE-9546-4E6FAB09502D}" type="slidenum">
              <a:rPr lang="en-GB" smtClean="0"/>
              <a:t>14</a:t>
            </a:fld>
            <a:endParaRPr lang="en-GB"/>
          </a:p>
        </p:txBody>
      </p:sp>
    </p:spTree>
    <p:extLst>
      <p:ext uri="{BB962C8B-B14F-4D97-AF65-F5344CB8AC3E}">
        <p14:creationId xmlns:p14="http://schemas.microsoft.com/office/powerpoint/2010/main" val="11945216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ED25474-B11A-4EBE-9546-4E6FAB09502D}" type="slidenum">
              <a:rPr lang="en-GB" smtClean="0"/>
              <a:t>15</a:t>
            </a:fld>
            <a:endParaRPr lang="en-GB"/>
          </a:p>
        </p:txBody>
      </p:sp>
    </p:spTree>
    <p:extLst>
      <p:ext uri="{BB962C8B-B14F-4D97-AF65-F5344CB8AC3E}">
        <p14:creationId xmlns:p14="http://schemas.microsoft.com/office/powerpoint/2010/main" val="13262302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ED25474-B11A-4EBE-9546-4E6FAB09502D}" type="slidenum">
              <a:rPr lang="en-GB" smtClean="0"/>
              <a:t>16</a:t>
            </a:fld>
            <a:endParaRPr lang="en-GB"/>
          </a:p>
        </p:txBody>
      </p:sp>
    </p:spTree>
    <p:extLst>
      <p:ext uri="{BB962C8B-B14F-4D97-AF65-F5344CB8AC3E}">
        <p14:creationId xmlns:p14="http://schemas.microsoft.com/office/powerpoint/2010/main" val="38325166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ED25474-B11A-4EBE-9546-4E6FAB09502D}" type="slidenum">
              <a:rPr lang="en-GB" smtClean="0"/>
              <a:t>17</a:t>
            </a:fld>
            <a:endParaRPr lang="en-GB"/>
          </a:p>
        </p:txBody>
      </p:sp>
    </p:spTree>
    <p:extLst>
      <p:ext uri="{BB962C8B-B14F-4D97-AF65-F5344CB8AC3E}">
        <p14:creationId xmlns:p14="http://schemas.microsoft.com/office/powerpoint/2010/main" val="13125445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ED25474-B11A-4EBE-9546-4E6FAB09502D}" type="slidenum">
              <a:rPr lang="en-GB" smtClean="0"/>
              <a:t>18</a:t>
            </a:fld>
            <a:endParaRPr lang="en-GB"/>
          </a:p>
        </p:txBody>
      </p:sp>
    </p:spTree>
    <p:extLst>
      <p:ext uri="{BB962C8B-B14F-4D97-AF65-F5344CB8AC3E}">
        <p14:creationId xmlns:p14="http://schemas.microsoft.com/office/powerpoint/2010/main" val="29509315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p>
          <a:p>
            <a:r>
              <a:rPr lang="en-GB" sz="1200" dirty="0"/>
              <a:t>	Understanding the demand cycle</a:t>
            </a:r>
          </a:p>
          <a:p>
            <a:r>
              <a:rPr lang="en-GB" sz="1200" dirty="0"/>
              <a:t>	Making best use of on board energy </a:t>
            </a:r>
          </a:p>
          <a:p>
            <a:endParaRPr lang="en-GB" dirty="0"/>
          </a:p>
        </p:txBody>
      </p:sp>
      <p:sp>
        <p:nvSpPr>
          <p:cNvPr id="4" name="Slide Number Placeholder 3"/>
          <p:cNvSpPr>
            <a:spLocks noGrp="1"/>
          </p:cNvSpPr>
          <p:nvPr>
            <p:ph type="sldNum" sz="quarter" idx="5"/>
          </p:nvPr>
        </p:nvSpPr>
        <p:spPr/>
        <p:txBody>
          <a:bodyPr/>
          <a:lstStyle/>
          <a:p>
            <a:fld id="{9ED25474-B11A-4EBE-9546-4E6FAB09502D}" type="slidenum">
              <a:rPr lang="en-GB" smtClean="0"/>
              <a:t>19</a:t>
            </a:fld>
            <a:endParaRPr lang="en-GB"/>
          </a:p>
        </p:txBody>
      </p:sp>
    </p:spTree>
    <p:extLst>
      <p:ext uri="{BB962C8B-B14F-4D97-AF65-F5344CB8AC3E}">
        <p14:creationId xmlns:p14="http://schemas.microsoft.com/office/powerpoint/2010/main" val="491316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Rot="1" noChangeAspect="1" noChangeArrowheads="1" noTextEdit="1"/>
          </p:cNvSpPr>
          <p:nvPr>
            <p:ph type="sldImg"/>
          </p:nvPr>
        </p:nvSpPr>
        <p:spPr>
          <a:xfrm>
            <a:off x="381000" y="685800"/>
            <a:ext cx="6096000" cy="3429000"/>
          </a:xfrm>
          <a:ln/>
        </p:spPr>
      </p:sp>
      <p:sp>
        <p:nvSpPr>
          <p:cNvPr id="18434" name="Rectangle 3"/>
          <p:cNvSpPr>
            <a:spLocks noGrp="1" noChangeArrowheads="1"/>
          </p:cNvSpPr>
          <p:nvPr>
            <p:ph type="body" idx="1"/>
          </p:nvPr>
        </p:nvSpPr>
        <p:spPr>
          <a:noFill/>
        </p:spPr>
        <p:txBody>
          <a:bodyPr/>
          <a:lstStyle/>
          <a:p>
            <a:pPr eaLnBrk="1" hangingPunct="1"/>
            <a:r>
              <a:rPr lang="en-GB" altLang="en-US" dirty="0">
                <a:latin typeface="Calibri" pitchFamily="34" charset="0"/>
              </a:rPr>
              <a:t>I’m going to give you some background on the organisation I work for, the MOD Small Boats fleet. Then talk about our In-Service Support and Acquisition.</a:t>
            </a:r>
          </a:p>
          <a:p>
            <a:pPr eaLnBrk="1" hangingPunct="1"/>
            <a:endParaRPr lang="en-GB" altLang="en-US" dirty="0">
              <a:latin typeface="Calibri" pitchFamily="34" charset="0"/>
            </a:endParaRPr>
          </a:p>
          <a:p>
            <a:pPr eaLnBrk="1" hangingPunct="1"/>
            <a:r>
              <a:rPr lang="en-GB" altLang="en-US" baseline="0" dirty="0">
                <a:latin typeface="Calibri" pitchFamily="34" charset="0"/>
              </a:rPr>
              <a:t>I was keen to do this briefing to publicise our current work and future procurements to thank our existing supply chain and to ensure maximum participation in our future competitions.</a:t>
            </a:r>
          </a:p>
          <a:p>
            <a:pPr marL="0" indent="0" eaLnBrk="1" hangingPunct="1">
              <a:buFont typeface="Arial" panose="020B0604020202020204" pitchFamily="34" charset="0"/>
              <a:buNone/>
            </a:pPr>
            <a:endParaRPr lang="en-GB" altLang="en-US" baseline="0" dirty="0">
              <a:latin typeface="Calibri" pitchFamily="34" charset="0"/>
            </a:endParaRPr>
          </a:p>
          <a:p>
            <a:pPr marL="0" indent="0" eaLnBrk="1" hangingPunct="1">
              <a:buFont typeface="Arial" panose="020B0604020202020204" pitchFamily="34" charset="0"/>
              <a:buNone/>
            </a:pPr>
            <a:r>
              <a:rPr lang="en-GB" altLang="en-US" baseline="0" dirty="0">
                <a:latin typeface="Calibri" pitchFamily="34" charset="0"/>
              </a:rPr>
              <a:t>For those of you not looking to work directly for the MOD, there are opportunities in the supply chain working with primary contractors to increase innovation in this area and achieve better </a:t>
            </a:r>
            <a:r>
              <a:rPr lang="en-GB" altLang="en-US" baseline="0" dirty="0" err="1">
                <a:latin typeface="Calibri" pitchFamily="34" charset="0"/>
              </a:rPr>
              <a:t>VfM</a:t>
            </a:r>
            <a:r>
              <a:rPr lang="en-GB" altLang="en-US" baseline="0" dirty="0">
                <a:latin typeface="Calibri" pitchFamily="34" charset="0"/>
              </a:rPr>
              <a:t>.</a:t>
            </a:r>
            <a:endParaRPr lang="en-GB" altLang="en-US" dirty="0">
              <a:latin typeface="Calibri" pitchFamily="34" charset="0"/>
            </a:endParaRPr>
          </a:p>
          <a:p>
            <a:pPr eaLnBrk="1" hangingPunct="1"/>
            <a:endParaRPr lang="en-GB" altLang="en-US" dirty="0">
              <a:latin typeface="Calibri" pitchFamily="34" charset="0"/>
            </a:endParaRPr>
          </a:p>
          <a:p>
            <a:pPr eaLnBrk="1" hangingPunct="1"/>
            <a:r>
              <a:rPr lang="en-GB" altLang="en-US" dirty="0">
                <a:latin typeface="Calibri" pitchFamily="34" charset="0"/>
              </a:rPr>
              <a:t>Finally, Iain will talk about some of our technical challenges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A2B8C95-61BE-402F-8397-7B2BF2E92FC1}" type="slidenum">
              <a:rPr lang="en-GB" smtClean="0"/>
              <a:t>20</a:t>
            </a:fld>
            <a:endParaRPr lang="en-GB"/>
          </a:p>
        </p:txBody>
      </p:sp>
    </p:spTree>
    <p:extLst>
      <p:ext uri="{BB962C8B-B14F-4D97-AF65-F5344CB8AC3E}">
        <p14:creationId xmlns:p14="http://schemas.microsoft.com/office/powerpoint/2010/main" val="1977315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a:xfrm>
            <a:off x="381000" y="685800"/>
            <a:ext cx="6096000" cy="3429000"/>
          </a:xfrm>
          <a:ln/>
        </p:spPr>
      </p:sp>
      <p:sp>
        <p:nvSpPr>
          <p:cNvPr id="22530" name="Notes Placeholder 2"/>
          <p:cNvSpPr>
            <a:spLocks noGrp="1"/>
          </p:cNvSpPr>
          <p:nvPr>
            <p:ph type="body" idx="1"/>
          </p:nvPr>
        </p:nvSpPr>
        <p:spPr>
          <a:xfrm>
            <a:off x="687094" y="4344395"/>
            <a:ext cx="5483813" cy="4113106"/>
          </a:xfrm>
          <a:noFill/>
        </p:spPr>
        <p:txBody>
          <a:bodyPr lIns="90257" tIns="45128" rIns="90257" bIns="45128"/>
          <a:lstStyle/>
          <a:p>
            <a:pPr defTabSz="914400" eaLnBrk="1" hangingPunct="1"/>
            <a:r>
              <a:rPr lang="en-US" altLang="en-US" dirty="0">
                <a:latin typeface="Calibri" pitchFamily="34" charset="0"/>
              </a:rPr>
              <a:t>Here’s just a snapshot of some of the Boats we support, the key being the diversity and disparate nature of the user community.</a:t>
            </a:r>
          </a:p>
          <a:p>
            <a:pPr defTabSz="914400" eaLnBrk="1" hangingPunct="1"/>
            <a:endParaRPr lang="en-US" altLang="en-US" dirty="0">
              <a:latin typeface="Calibri" pitchFamily="34" charset="0"/>
            </a:endParaRPr>
          </a:p>
          <a:p>
            <a:pPr defTabSz="914400" eaLnBrk="1" hangingPunct="1"/>
            <a:r>
              <a:rPr lang="en-US" altLang="en-US" dirty="0">
                <a:latin typeface="Calibri" pitchFamily="34" charset="0"/>
              </a:rPr>
              <a:t>We also have regular dialogue with Other Government Departments such as the Border Force, Police forces and the RNLI.</a:t>
            </a:r>
          </a:p>
          <a:p>
            <a:pPr defTabSz="914400" eaLnBrk="1" hangingPunct="1"/>
            <a:endParaRPr lang="en-US" altLang="en-US" dirty="0">
              <a:latin typeface="Calibri" pitchFamily="34" charset="0"/>
            </a:endParaRPr>
          </a:p>
          <a:p>
            <a:pPr defTabSz="914400" eaLnBrk="1" hangingPunct="1"/>
            <a:r>
              <a:rPr lang="en-US" altLang="en-US" dirty="0">
                <a:latin typeface="Calibri" pitchFamily="34" charset="0"/>
              </a:rPr>
              <a:t>We spend approximately £30M every year on supporting the boats fleet with additional significant funding for new boats.</a:t>
            </a:r>
          </a:p>
        </p:txBody>
      </p:sp>
      <p:sp>
        <p:nvSpPr>
          <p:cNvPr id="22531" name="Slide Number Placeholder 3"/>
          <p:cNvSpPr txBox="1">
            <a:spLocks noGrp="1"/>
          </p:cNvSpPr>
          <p:nvPr/>
        </p:nvSpPr>
        <p:spPr bwMode="auto">
          <a:xfrm>
            <a:off x="3884908" y="8685843"/>
            <a:ext cx="2971477" cy="456684"/>
          </a:xfrm>
          <a:prstGeom prst="rect">
            <a:avLst/>
          </a:prstGeom>
          <a:noFill/>
          <a:ln w="9525">
            <a:noFill/>
            <a:miter lim="800000"/>
            <a:headEnd/>
            <a:tailEnd/>
          </a:ln>
        </p:spPr>
        <p:txBody>
          <a:bodyPr lIns="90257" tIns="45128" rIns="90257" bIns="45128" anchor="b"/>
          <a:lstStyle/>
          <a:p>
            <a:pPr marL="0" marR="0" lvl="0" indent="0" algn="r" defTabSz="903288" rtl="0" eaLnBrk="1" fontAlgn="base" latinLnBrk="0" hangingPunct="1">
              <a:lnSpc>
                <a:spcPct val="100000"/>
              </a:lnSpc>
              <a:spcBef>
                <a:spcPct val="0"/>
              </a:spcBef>
              <a:spcAft>
                <a:spcPct val="0"/>
              </a:spcAft>
              <a:buClrTx/>
              <a:buSzTx/>
              <a:buFontTx/>
              <a:buNone/>
              <a:tabLst/>
              <a:defRPr/>
            </a:pPr>
            <a:fld id="{3401FD06-B81A-4EFC-97C0-085374956EBB}" type="slidenum">
              <a:rPr kumimoji="0" lang="en-GB" altLang="en-US" sz="1200" b="0" i="0" u="none" strike="noStrike" kern="1200" cap="none" spc="0" normalizeH="0" baseline="0" noProof="0">
                <a:ln>
                  <a:noFill/>
                </a:ln>
                <a:solidFill>
                  <a:prstClr val="black"/>
                </a:solidFill>
                <a:effectLst/>
                <a:uLnTx/>
                <a:uFillTx/>
                <a:latin typeface="Arial" charset="0"/>
                <a:ea typeface="+mn-ea"/>
                <a:cs typeface="Arial" charset="0"/>
              </a:rPr>
              <a:pPr marL="0" marR="0" lvl="0" indent="0" algn="r" defTabSz="903288" rtl="0" eaLnBrk="1" fontAlgn="base" latinLnBrk="0" hangingPunct="1">
                <a:lnSpc>
                  <a:spcPct val="100000"/>
                </a:lnSpc>
                <a:spcBef>
                  <a:spcPct val="0"/>
                </a:spcBef>
                <a:spcAft>
                  <a:spcPct val="0"/>
                </a:spcAft>
                <a:buClrTx/>
                <a:buSzTx/>
                <a:buFontTx/>
                <a:buNone/>
                <a:tabLst/>
                <a:defRPr/>
              </a:pPr>
              <a:t>3</a:t>
            </a:fld>
            <a:endParaRPr kumimoji="0" lang="en-GB" alt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we last presented in person at Seawork we were closing out contract award for Future Boat Support.</a:t>
            </a:r>
          </a:p>
          <a:p>
            <a:endParaRPr lang="en-GB" dirty="0"/>
          </a:p>
          <a:p>
            <a:r>
              <a:rPr lang="en-GB" dirty="0"/>
              <a:t>As you can see we now have established contracts with 5 contractors who are providing us with support across our flotilla.</a:t>
            </a:r>
          </a:p>
          <a:p>
            <a:endParaRPr lang="en-GB" dirty="0"/>
          </a:p>
          <a:p>
            <a:r>
              <a:rPr lang="en-GB" dirty="0"/>
              <a:t>SO thank you to Babcock, BAE Systems, MST, Griffon and Holyhead Marine for all your support.</a:t>
            </a:r>
          </a:p>
        </p:txBody>
      </p:sp>
      <p:sp>
        <p:nvSpPr>
          <p:cNvPr id="4" name="Slide Number Placeholder 3"/>
          <p:cNvSpPr>
            <a:spLocks noGrp="1"/>
          </p:cNvSpPr>
          <p:nvPr>
            <p:ph type="sldNum" sz="quarter" idx="5"/>
          </p:nvPr>
        </p:nvSpPr>
        <p:spPr/>
        <p:txBody>
          <a:bodyPr/>
          <a:lstStyle/>
          <a:p>
            <a:fld id="{AA2B8C95-61BE-402F-8397-7B2BF2E92FC1}" type="slidenum">
              <a:rPr lang="en-GB" smtClean="0"/>
              <a:t>4</a:t>
            </a:fld>
            <a:endParaRPr lang="en-GB"/>
          </a:p>
        </p:txBody>
      </p:sp>
    </p:spTree>
    <p:extLst>
      <p:ext uri="{BB962C8B-B14F-4D97-AF65-F5344CB8AC3E}">
        <p14:creationId xmlns:p14="http://schemas.microsoft.com/office/powerpoint/2010/main" val="2875352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2B8C95-61BE-402F-8397-7B2BF2E92FC1}" type="slidenum">
              <a:rPr lang="en-GB" smtClean="0"/>
              <a:t>5</a:t>
            </a:fld>
            <a:endParaRPr lang="en-GB"/>
          </a:p>
        </p:txBody>
      </p:sp>
    </p:spTree>
    <p:extLst>
      <p:ext uri="{BB962C8B-B14F-4D97-AF65-F5344CB8AC3E}">
        <p14:creationId xmlns:p14="http://schemas.microsoft.com/office/powerpoint/2010/main" val="19381271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2B8C95-61BE-402F-8397-7B2BF2E92FC1}" type="slidenum">
              <a:rPr lang="en-GB" smtClean="0"/>
              <a:t>6</a:t>
            </a:fld>
            <a:endParaRPr lang="en-GB"/>
          </a:p>
        </p:txBody>
      </p:sp>
    </p:spTree>
    <p:extLst>
      <p:ext uri="{BB962C8B-B14F-4D97-AF65-F5344CB8AC3E}">
        <p14:creationId xmlns:p14="http://schemas.microsoft.com/office/powerpoint/2010/main" val="8972946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2B8C95-61BE-402F-8397-7B2BF2E92FC1}" type="slidenum">
              <a:rPr lang="en-GB" smtClean="0"/>
              <a:t>7</a:t>
            </a:fld>
            <a:endParaRPr lang="en-GB"/>
          </a:p>
        </p:txBody>
      </p:sp>
    </p:spTree>
    <p:extLst>
      <p:ext uri="{BB962C8B-B14F-4D97-AF65-F5344CB8AC3E}">
        <p14:creationId xmlns:p14="http://schemas.microsoft.com/office/powerpoint/2010/main" val="27484874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A2B8C95-61BE-402F-8397-7B2BF2E92FC1}" type="slidenum">
              <a:rPr lang="en-GB" smtClean="0"/>
              <a:t>8</a:t>
            </a:fld>
            <a:endParaRPr lang="en-GB"/>
          </a:p>
        </p:txBody>
      </p:sp>
    </p:spTree>
    <p:extLst>
      <p:ext uri="{BB962C8B-B14F-4D97-AF65-F5344CB8AC3E}">
        <p14:creationId xmlns:p14="http://schemas.microsoft.com/office/powerpoint/2010/main" val="14984828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AA2B8C95-61BE-402F-8397-7B2BF2E92FC1}" type="slidenum">
              <a:rPr lang="en-GB" smtClean="0"/>
              <a:t>9</a:t>
            </a:fld>
            <a:endParaRPr lang="en-GB"/>
          </a:p>
        </p:txBody>
      </p:sp>
    </p:spTree>
    <p:extLst>
      <p:ext uri="{BB962C8B-B14F-4D97-AF65-F5344CB8AC3E}">
        <p14:creationId xmlns:p14="http://schemas.microsoft.com/office/powerpoint/2010/main" val="672540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11523-8695-495F-8127-F896F8AE33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E3A0822-D1B4-4D44-BDC2-BBB67785EF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D5314DF-84F9-4B44-9C32-91C5B10D65A7}"/>
              </a:ext>
            </a:extLst>
          </p:cNvPr>
          <p:cNvSpPr>
            <a:spLocks noGrp="1"/>
          </p:cNvSpPr>
          <p:nvPr>
            <p:ph type="dt" sz="half" idx="10"/>
          </p:nvPr>
        </p:nvSpPr>
        <p:spPr/>
        <p:txBody>
          <a:bodyPr/>
          <a:lstStyle/>
          <a:p>
            <a:fld id="{7C3637B0-366E-41C2-A9C7-447357085383}" type="datetimeFigureOut">
              <a:rPr lang="en-GB" smtClean="0"/>
              <a:t>23/05/2023</a:t>
            </a:fld>
            <a:endParaRPr lang="en-GB"/>
          </a:p>
        </p:txBody>
      </p:sp>
      <p:sp>
        <p:nvSpPr>
          <p:cNvPr id="5" name="Footer Placeholder 4">
            <a:extLst>
              <a:ext uri="{FF2B5EF4-FFF2-40B4-BE49-F238E27FC236}">
                <a16:creationId xmlns:a16="http://schemas.microsoft.com/office/drawing/2014/main" id="{DE690A68-DC74-47F9-B329-AE7D1B4A9A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1395264-7CFC-4BD6-85C6-6DB16801F59C}"/>
              </a:ext>
            </a:extLst>
          </p:cNvPr>
          <p:cNvSpPr>
            <a:spLocks noGrp="1"/>
          </p:cNvSpPr>
          <p:nvPr>
            <p:ph type="sldNum" sz="quarter" idx="12"/>
          </p:nvPr>
        </p:nvSpPr>
        <p:spPr/>
        <p:txBody>
          <a:bodyPr/>
          <a:lstStyle/>
          <a:p>
            <a:fld id="{3523791C-CC36-411D-9CDC-893B62F9728D}" type="slidenum">
              <a:rPr lang="en-GB" smtClean="0"/>
              <a:t>‹#›</a:t>
            </a:fld>
            <a:endParaRPr lang="en-GB"/>
          </a:p>
        </p:txBody>
      </p:sp>
    </p:spTree>
    <p:extLst>
      <p:ext uri="{BB962C8B-B14F-4D97-AF65-F5344CB8AC3E}">
        <p14:creationId xmlns:p14="http://schemas.microsoft.com/office/powerpoint/2010/main" val="13896003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2F262-ACFB-49CC-A0FF-4E5E97E237A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F00C295-AD47-41D3-AD7B-5BAB3824A1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1F459C0-CA8D-486E-8EDC-B755C266CAF9}"/>
              </a:ext>
            </a:extLst>
          </p:cNvPr>
          <p:cNvSpPr>
            <a:spLocks noGrp="1"/>
          </p:cNvSpPr>
          <p:nvPr>
            <p:ph type="dt" sz="half" idx="10"/>
          </p:nvPr>
        </p:nvSpPr>
        <p:spPr/>
        <p:txBody>
          <a:bodyPr/>
          <a:lstStyle/>
          <a:p>
            <a:fld id="{7C3637B0-366E-41C2-A9C7-447357085383}" type="datetimeFigureOut">
              <a:rPr lang="en-GB" smtClean="0"/>
              <a:t>23/05/2023</a:t>
            </a:fld>
            <a:endParaRPr lang="en-GB"/>
          </a:p>
        </p:txBody>
      </p:sp>
      <p:sp>
        <p:nvSpPr>
          <p:cNvPr id="5" name="Footer Placeholder 4">
            <a:extLst>
              <a:ext uri="{FF2B5EF4-FFF2-40B4-BE49-F238E27FC236}">
                <a16:creationId xmlns:a16="http://schemas.microsoft.com/office/drawing/2014/main" id="{1A6B37A9-973F-4AAA-AE6A-1D80C2A35A1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058978F-0331-4FEF-9F05-69EA680066B5}"/>
              </a:ext>
            </a:extLst>
          </p:cNvPr>
          <p:cNvSpPr>
            <a:spLocks noGrp="1"/>
          </p:cNvSpPr>
          <p:nvPr>
            <p:ph type="sldNum" sz="quarter" idx="12"/>
          </p:nvPr>
        </p:nvSpPr>
        <p:spPr/>
        <p:txBody>
          <a:bodyPr/>
          <a:lstStyle/>
          <a:p>
            <a:fld id="{3523791C-CC36-411D-9CDC-893B62F9728D}" type="slidenum">
              <a:rPr lang="en-GB" smtClean="0"/>
              <a:t>‹#›</a:t>
            </a:fld>
            <a:endParaRPr lang="en-GB"/>
          </a:p>
        </p:txBody>
      </p:sp>
    </p:spTree>
    <p:extLst>
      <p:ext uri="{BB962C8B-B14F-4D97-AF65-F5344CB8AC3E}">
        <p14:creationId xmlns:p14="http://schemas.microsoft.com/office/powerpoint/2010/main" val="39845430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BA79F3-F828-409E-BAFA-68F831D120B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001BA18-B004-40D4-BC74-9356689FF4C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6E70857-3516-4FE3-B71D-8DACEE7B2E0B}"/>
              </a:ext>
            </a:extLst>
          </p:cNvPr>
          <p:cNvSpPr>
            <a:spLocks noGrp="1"/>
          </p:cNvSpPr>
          <p:nvPr>
            <p:ph type="dt" sz="half" idx="10"/>
          </p:nvPr>
        </p:nvSpPr>
        <p:spPr/>
        <p:txBody>
          <a:bodyPr/>
          <a:lstStyle/>
          <a:p>
            <a:fld id="{7C3637B0-366E-41C2-A9C7-447357085383}" type="datetimeFigureOut">
              <a:rPr lang="en-GB" smtClean="0"/>
              <a:t>23/05/2023</a:t>
            </a:fld>
            <a:endParaRPr lang="en-GB"/>
          </a:p>
        </p:txBody>
      </p:sp>
      <p:sp>
        <p:nvSpPr>
          <p:cNvPr id="5" name="Footer Placeholder 4">
            <a:extLst>
              <a:ext uri="{FF2B5EF4-FFF2-40B4-BE49-F238E27FC236}">
                <a16:creationId xmlns:a16="http://schemas.microsoft.com/office/drawing/2014/main" id="{D4D75F85-A7D4-40B7-AB26-8EA13741C26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913B594-7C3A-49DF-8F48-B28D2F9B044E}"/>
              </a:ext>
            </a:extLst>
          </p:cNvPr>
          <p:cNvSpPr>
            <a:spLocks noGrp="1"/>
          </p:cNvSpPr>
          <p:nvPr>
            <p:ph type="sldNum" sz="quarter" idx="12"/>
          </p:nvPr>
        </p:nvSpPr>
        <p:spPr/>
        <p:txBody>
          <a:bodyPr/>
          <a:lstStyle/>
          <a:p>
            <a:fld id="{3523791C-CC36-411D-9CDC-893B62F9728D}" type="slidenum">
              <a:rPr lang="en-GB" smtClean="0"/>
              <a:t>‹#›</a:t>
            </a:fld>
            <a:endParaRPr lang="en-GB"/>
          </a:p>
        </p:txBody>
      </p:sp>
    </p:spTree>
    <p:extLst>
      <p:ext uri="{BB962C8B-B14F-4D97-AF65-F5344CB8AC3E}">
        <p14:creationId xmlns:p14="http://schemas.microsoft.com/office/powerpoint/2010/main" val="4771651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36CB2A14-670E-40B0-8F23-CD43E79FC681}" type="datetime1">
              <a:rPr lang="en-GB" smtClean="0">
                <a:solidFill>
                  <a:prstClr val="black">
                    <a:tint val="75000"/>
                  </a:prstClr>
                </a:solidFill>
              </a:rPr>
              <a:pPr/>
              <a:t>23/05/2023</a:t>
            </a:fld>
            <a:endParaRPr lang="en-GB">
              <a:solidFill>
                <a:prstClr val="black">
                  <a:tint val="75000"/>
                </a:prstClr>
              </a:solidFill>
            </a:endParaRPr>
          </a:p>
        </p:txBody>
      </p:sp>
      <p:sp>
        <p:nvSpPr>
          <p:cNvPr id="5" name="Footer Placeholder 4"/>
          <p:cNvSpPr>
            <a:spLocks noGrp="1"/>
          </p:cNvSpPr>
          <p:nvPr>
            <p:ph type="ftr" sz="quarter" idx="11"/>
          </p:nvPr>
        </p:nvSpPr>
        <p:spPr>
          <a:xfrm>
            <a:off x="4165600" y="6081087"/>
            <a:ext cx="3860800" cy="444396"/>
          </a:xfrm>
        </p:spPr>
        <p:txBody>
          <a:bodyPr/>
          <a:lstStyle>
            <a:lvl1pPr>
              <a:defRPr sz="1100">
                <a:solidFill>
                  <a:schemeClr val="bg1"/>
                </a:solidFill>
                <a:latin typeface="Arial" panose="020B0604020202020204" pitchFamily="34" charset="0"/>
                <a:cs typeface="Arial" panose="020B0604020202020204" pitchFamily="34" charset="0"/>
              </a:defRPr>
            </a:lvl1pPr>
          </a:lstStyle>
          <a:p>
            <a:r>
              <a:rPr lang="en-GB">
                <a:solidFill>
                  <a:prstClr val="white"/>
                </a:solidFill>
              </a:rPr>
              <a:t>Official  </a:t>
            </a:r>
          </a:p>
        </p:txBody>
      </p:sp>
      <p:sp>
        <p:nvSpPr>
          <p:cNvPr id="6" name="Slide Number Placeholder 5"/>
          <p:cNvSpPr>
            <a:spLocks noGrp="1"/>
          </p:cNvSpPr>
          <p:nvPr>
            <p:ph type="sldNum" sz="quarter" idx="12"/>
          </p:nvPr>
        </p:nvSpPr>
        <p:spPr>
          <a:xfrm>
            <a:off x="4685671" y="6428559"/>
            <a:ext cx="2844800" cy="365125"/>
          </a:xfrm>
        </p:spPr>
        <p:txBody>
          <a:bodyPr/>
          <a:lstStyle/>
          <a:p>
            <a:fld id="{40D39604-8285-4EBC-9D22-D166251E3ECD}"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31191989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E1CF0F6-C835-4185-95E8-27F661F36C41}" type="datetime1">
              <a:rPr lang="en-GB" smtClean="0">
                <a:solidFill>
                  <a:prstClr val="black">
                    <a:tint val="75000"/>
                  </a:prstClr>
                </a:solidFill>
              </a:rPr>
              <a:pPr/>
              <a:t>23/05/2023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a:solidFill>
                  <a:prstClr val="white"/>
                </a:solidFill>
              </a:rPr>
              <a:t>Official  </a:t>
            </a:r>
          </a:p>
        </p:txBody>
      </p:sp>
      <p:sp>
        <p:nvSpPr>
          <p:cNvPr id="6" name="Slide Number Placeholder 5"/>
          <p:cNvSpPr>
            <a:spLocks noGrp="1"/>
          </p:cNvSpPr>
          <p:nvPr>
            <p:ph type="sldNum" sz="quarter" idx="12"/>
          </p:nvPr>
        </p:nvSpPr>
        <p:spPr/>
        <p:txBody>
          <a:bodyPr/>
          <a:lstStyle/>
          <a:p>
            <a:fld id="{40D39604-8285-4EBC-9D22-D166251E3ECD}"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8504964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8AF8AF1-AE47-4739-941F-8C291FE8C858}" type="datetime1">
              <a:rPr lang="en-GB" smtClean="0">
                <a:solidFill>
                  <a:prstClr val="black">
                    <a:tint val="75000"/>
                  </a:prstClr>
                </a:solidFill>
              </a:rPr>
              <a:pPr/>
              <a:t>23/05/2023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a:solidFill>
                  <a:prstClr val="white"/>
                </a:solidFill>
              </a:rPr>
              <a:t>Official  </a:t>
            </a:r>
          </a:p>
        </p:txBody>
      </p:sp>
      <p:sp>
        <p:nvSpPr>
          <p:cNvPr id="6" name="Slide Number Placeholder 5"/>
          <p:cNvSpPr>
            <a:spLocks noGrp="1"/>
          </p:cNvSpPr>
          <p:nvPr>
            <p:ph type="sldNum" sz="quarter" idx="12"/>
          </p:nvPr>
        </p:nvSpPr>
        <p:spPr/>
        <p:txBody>
          <a:bodyPr/>
          <a:lstStyle/>
          <a:p>
            <a:fld id="{40D39604-8285-4EBC-9D22-D166251E3ECD}"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21914167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7D9B54F-822D-4D81-B152-B0C016F6B953}" type="datetime1">
              <a:rPr lang="en-GB" smtClean="0">
                <a:solidFill>
                  <a:prstClr val="black">
                    <a:tint val="75000"/>
                  </a:prstClr>
                </a:solidFill>
              </a:rPr>
              <a:pPr/>
              <a:t>23/05/2023</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r>
              <a:rPr lang="en-GB">
                <a:solidFill>
                  <a:prstClr val="white"/>
                </a:solidFill>
              </a:rPr>
              <a:t>Official  </a:t>
            </a:r>
          </a:p>
        </p:txBody>
      </p:sp>
      <p:sp>
        <p:nvSpPr>
          <p:cNvPr id="7" name="Slide Number Placeholder 6"/>
          <p:cNvSpPr>
            <a:spLocks noGrp="1"/>
          </p:cNvSpPr>
          <p:nvPr>
            <p:ph type="sldNum" sz="quarter" idx="12"/>
          </p:nvPr>
        </p:nvSpPr>
        <p:spPr/>
        <p:txBody>
          <a:bodyPr/>
          <a:lstStyle/>
          <a:p>
            <a:fld id="{40D39604-8285-4EBC-9D22-D166251E3ECD}"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9855963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90B5F32E-7F6C-4448-A000-028ED55C5FC0}" type="datetime1">
              <a:rPr lang="en-GB" smtClean="0">
                <a:solidFill>
                  <a:prstClr val="black">
                    <a:tint val="75000"/>
                  </a:prstClr>
                </a:solidFill>
              </a:rPr>
              <a:pPr/>
              <a:t>23/05/2023</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r>
              <a:rPr lang="en-GB">
                <a:solidFill>
                  <a:prstClr val="white"/>
                </a:solidFill>
              </a:rPr>
              <a:t>Official  </a:t>
            </a:r>
          </a:p>
        </p:txBody>
      </p:sp>
      <p:sp>
        <p:nvSpPr>
          <p:cNvPr id="9" name="Slide Number Placeholder 8"/>
          <p:cNvSpPr>
            <a:spLocks noGrp="1"/>
          </p:cNvSpPr>
          <p:nvPr>
            <p:ph type="sldNum" sz="quarter" idx="12"/>
          </p:nvPr>
        </p:nvSpPr>
        <p:spPr/>
        <p:txBody>
          <a:bodyPr/>
          <a:lstStyle/>
          <a:p>
            <a:fld id="{40D39604-8285-4EBC-9D22-D166251E3ECD}"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5027987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9CE23F4F-76D3-4849-BF90-03C10BE8CE71}" type="datetime1">
              <a:rPr lang="en-GB" smtClean="0">
                <a:solidFill>
                  <a:prstClr val="black">
                    <a:tint val="75000"/>
                  </a:prstClr>
                </a:solidFill>
              </a:rPr>
              <a:pPr/>
              <a:t>23/05/2023</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r>
              <a:rPr lang="en-GB">
                <a:solidFill>
                  <a:prstClr val="white"/>
                </a:solidFill>
              </a:rPr>
              <a:t>Official  </a:t>
            </a:r>
          </a:p>
        </p:txBody>
      </p:sp>
      <p:sp>
        <p:nvSpPr>
          <p:cNvPr id="5" name="Slide Number Placeholder 4"/>
          <p:cNvSpPr>
            <a:spLocks noGrp="1"/>
          </p:cNvSpPr>
          <p:nvPr>
            <p:ph type="sldNum" sz="quarter" idx="12"/>
          </p:nvPr>
        </p:nvSpPr>
        <p:spPr/>
        <p:txBody>
          <a:bodyPr/>
          <a:lstStyle/>
          <a:p>
            <a:fld id="{40D39604-8285-4EBC-9D22-D166251E3ECD}"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35048977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EC6184-8764-473C-AC8A-E1EAB96CEE87}" type="datetime1">
              <a:rPr lang="en-GB" smtClean="0">
                <a:solidFill>
                  <a:prstClr val="black">
                    <a:tint val="75000"/>
                  </a:prstClr>
                </a:solidFill>
              </a:rPr>
              <a:pPr/>
              <a:t>23/05/2023</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r>
              <a:rPr lang="en-GB">
                <a:solidFill>
                  <a:prstClr val="white"/>
                </a:solidFill>
              </a:rPr>
              <a:t>Official  </a:t>
            </a:r>
          </a:p>
        </p:txBody>
      </p:sp>
      <p:sp>
        <p:nvSpPr>
          <p:cNvPr id="4" name="Slide Number Placeholder 3"/>
          <p:cNvSpPr>
            <a:spLocks noGrp="1"/>
          </p:cNvSpPr>
          <p:nvPr>
            <p:ph type="sldNum" sz="quarter" idx="12"/>
          </p:nvPr>
        </p:nvSpPr>
        <p:spPr/>
        <p:txBody>
          <a:bodyPr/>
          <a:lstStyle/>
          <a:p>
            <a:fld id="{40D39604-8285-4EBC-9D22-D166251E3ECD}"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36963333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95FF194-B688-429A-8B9C-36C0849D7EEB}" type="datetime1">
              <a:rPr lang="en-GB" smtClean="0">
                <a:solidFill>
                  <a:prstClr val="black">
                    <a:tint val="75000"/>
                  </a:prstClr>
                </a:solidFill>
              </a:rPr>
              <a:pPr/>
              <a:t>23/05/2023</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r>
              <a:rPr lang="en-GB">
                <a:solidFill>
                  <a:prstClr val="white"/>
                </a:solidFill>
              </a:rPr>
              <a:t>Official  </a:t>
            </a:r>
          </a:p>
        </p:txBody>
      </p:sp>
      <p:sp>
        <p:nvSpPr>
          <p:cNvPr id="7" name="Slide Number Placeholder 6"/>
          <p:cNvSpPr>
            <a:spLocks noGrp="1"/>
          </p:cNvSpPr>
          <p:nvPr>
            <p:ph type="sldNum" sz="quarter" idx="12"/>
          </p:nvPr>
        </p:nvSpPr>
        <p:spPr/>
        <p:txBody>
          <a:bodyPr/>
          <a:lstStyle/>
          <a:p>
            <a:fld id="{40D39604-8285-4EBC-9D22-D166251E3ECD}"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2579362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C7C4E-1B54-4C0E-832F-59989311A7A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26F8E83-2F7D-4AFE-9AD5-181E0ABDF6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6B462D9-B424-4809-B9A8-FFD7B4E40984}"/>
              </a:ext>
            </a:extLst>
          </p:cNvPr>
          <p:cNvSpPr>
            <a:spLocks noGrp="1"/>
          </p:cNvSpPr>
          <p:nvPr>
            <p:ph type="dt" sz="half" idx="10"/>
          </p:nvPr>
        </p:nvSpPr>
        <p:spPr/>
        <p:txBody>
          <a:bodyPr/>
          <a:lstStyle/>
          <a:p>
            <a:fld id="{7C3637B0-366E-41C2-A9C7-447357085383}" type="datetimeFigureOut">
              <a:rPr lang="en-GB" smtClean="0"/>
              <a:t>23/05/2023</a:t>
            </a:fld>
            <a:endParaRPr lang="en-GB"/>
          </a:p>
        </p:txBody>
      </p:sp>
      <p:sp>
        <p:nvSpPr>
          <p:cNvPr id="5" name="Footer Placeholder 4">
            <a:extLst>
              <a:ext uri="{FF2B5EF4-FFF2-40B4-BE49-F238E27FC236}">
                <a16:creationId xmlns:a16="http://schemas.microsoft.com/office/drawing/2014/main" id="{2E4EE2A8-73F2-448D-9585-F0FE15085C1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3F0D7BE-7A85-4BE8-8AAC-AEAAD0144848}"/>
              </a:ext>
            </a:extLst>
          </p:cNvPr>
          <p:cNvSpPr>
            <a:spLocks noGrp="1"/>
          </p:cNvSpPr>
          <p:nvPr>
            <p:ph type="sldNum" sz="quarter" idx="12"/>
          </p:nvPr>
        </p:nvSpPr>
        <p:spPr/>
        <p:txBody>
          <a:bodyPr/>
          <a:lstStyle/>
          <a:p>
            <a:fld id="{3523791C-CC36-411D-9CDC-893B62F9728D}" type="slidenum">
              <a:rPr lang="en-GB" smtClean="0"/>
              <a:t>‹#›</a:t>
            </a:fld>
            <a:endParaRPr lang="en-GB"/>
          </a:p>
        </p:txBody>
      </p:sp>
    </p:spTree>
    <p:extLst>
      <p:ext uri="{BB962C8B-B14F-4D97-AF65-F5344CB8AC3E}">
        <p14:creationId xmlns:p14="http://schemas.microsoft.com/office/powerpoint/2010/main" val="26655051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B9E7336-8172-408C-985F-202DFCBBBF40}" type="datetime1">
              <a:rPr lang="en-GB" smtClean="0">
                <a:solidFill>
                  <a:prstClr val="black">
                    <a:tint val="75000"/>
                  </a:prstClr>
                </a:solidFill>
              </a:rPr>
              <a:pPr/>
              <a:t>23/05/2023</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r>
              <a:rPr lang="en-GB">
                <a:solidFill>
                  <a:prstClr val="white"/>
                </a:solidFill>
              </a:rPr>
              <a:t>Official  </a:t>
            </a:r>
          </a:p>
        </p:txBody>
      </p:sp>
      <p:sp>
        <p:nvSpPr>
          <p:cNvPr id="7" name="Slide Number Placeholder 6"/>
          <p:cNvSpPr>
            <a:spLocks noGrp="1"/>
          </p:cNvSpPr>
          <p:nvPr>
            <p:ph type="sldNum" sz="quarter" idx="12"/>
          </p:nvPr>
        </p:nvSpPr>
        <p:spPr/>
        <p:txBody>
          <a:bodyPr/>
          <a:lstStyle/>
          <a:p>
            <a:fld id="{40D39604-8285-4EBC-9D22-D166251E3ECD}"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19083181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AD70586-5F4C-455C-A60D-B6F0121B0418}" type="datetime1">
              <a:rPr lang="en-GB" smtClean="0">
                <a:solidFill>
                  <a:prstClr val="black">
                    <a:tint val="75000"/>
                  </a:prstClr>
                </a:solidFill>
              </a:rPr>
              <a:pPr/>
              <a:t>23/05/2023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a:solidFill>
                  <a:prstClr val="white"/>
                </a:solidFill>
              </a:rPr>
              <a:t>Official  </a:t>
            </a:r>
          </a:p>
        </p:txBody>
      </p:sp>
      <p:sp>
        <p:nvSpPr>
          <p:cNvPr id="6" name="Slide Number Placeholder 5"/>
          <p:cNvSpPr>
            <a:spLocks noGrp="1"/>
          </p:cNvSpPr>
          <p:nvPr>
            <p:ph type="sldNum" sz="quarter" idx="12"/>
          </p:nvPr>
        </p:nvSpPr>
        <p:spPr/>
        <p:txBody>
          <a:bodyPr/>
          <a:lstStyle/>
          <a:p>
            <a:fld id="{40D39604-8285-4EBC-9D22-D166251E3ECD}"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19578914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543EFA6-C7DC-429C-93E8-118663F0165A}" type="datetime1">
              <a:rPr lang="en-GB" smtClean="0">
                <a:solidFill>
                  <a:prstClr val="black">
                    <a:tint val="75000"/>
                  </a:prstClr>
                </a:solidFill>
              </a:rPr>
              <a:pPr/>
              <a:t>23/05/2023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a:solidFill>
                  <a:prstClr val="white"/>
                </a:solidFill>
              </a:rPr>
              <a:t>Official  </a:t>
            </a:r>
          </a:p>
        </p:txBody>
      </p:sp>
      <p:sp>
        <p:nvSpPr>
          <p:cNvPr id="6" name="Slide Number Placeholder 5"/>
          <p:cNvSpPr>
            <a:spLocks noGrp="1"/>
          </p:cNvSpPr>
          <p:nvPr>
            <p:ph type="sldNum" sz="quarter" idx="12"/>
          </p:nvPr>
        </p:nvSpPr>
        <p:spPr/>
        <p:txBody>
          <a:bodyPr/>
          <a:lstStyle/>
          <a:p>
            <a:fld id="{40D39604-8285-4EBC-9D22-D166251E3ECD}" type="slidenum">
              <a:rPr lang="en-GB" smtClean="0">
                <a:solidFill>
                  <a:prstClr val="white"/>
                </a:solidFill>
              </a:rPr>
              <a:pPr/>
              <a:t>‹#›</a:t>
            </a:fld>
            <a:endParaRPr lang="en-GB">
              <a:solidFill>
                <a:prstClr val="white"/>
              </a:solidFill>
            </a:endParaRPr>
          </a:p>
        </p:txBody>
      </p:sp>
    </p:spTree>
    <p:extLst>
      <p:ext uri="{BB962C8B-B14F-4D97-AF65-F5344CB8AC3E}">
        <p14:creationId xmlns:p14="http://schemas.microsoft.com/office/powerpoint/2010/main" val="25533288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84504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36CB2A14-670E-40B0-8F23-CD43E79FC681}" type="datetime1">
              <a:rPr lang="en-GB" smtClean="0"/>
              <a:t>23/05/2023</a:t>
            </a:fld>
            <a:endParaRPr lang="en-GB"/>
          </a:p>
        </p:txBody>
      </p:sp>
      <p:sp>
        <p:nvSpPr>
          <p:cNvPr id="5" name="Footer Placeholder 4"/>
          <p:cNvSpPr>
            <a:spLocks noGrp="1"/>
          </p:cNvSpPr>
          <p:nvPr>
            <p:ph type="ftr" sz="quarter" idx="11"/>
          </p:nvPr>
        </p:nvSpPr>
        <p:spPr>
          <a:xfrm>
            <a:off x="4165600" y="6081087"/>
            <a:ext cx="3860800" cy="444396"/>
          </a:xfrm>
        </p:spPr>
        <p:txBody>
          <a:bodyPr/>
          <a:lstStyle>
            <a:lvl1pPr>
              <a:defRPr sz="1467">
                <a:solidFill>
                  <a:schemeClr val="bg1"/>
                </a:solidFill>
                <a:latin typeface="Arial" panose="020B0604020202020204" pitchFamily="34" charset="0"/>
                <a:cs typeface="Arial" panose="020B0604020202020204" pitchFamily="34" charset="0"/>
              </a:defRPr>
            </a:lvl1pPr>
          </a:lstStyle>
          <a:p>
            <a:r>
              <a:rPr lang="en-GB"/>
              <a:t>Official  </a:t>
            </a:r>
          </a:p>
        </p:txBody>
      </p:sp>
      <p:sp>
        <p:nvSpPr>
          <p:cNvPr id="6" name="Slide Number Placeholder 5"/>
          <p:cNvSpPr>
            <a:spLocks noGrp="1"/>
          </p:cNvSpPr>
          <p:nvPr>
            <p:ph type="sldNum" sz="quarter" idx="12"/>
          </p:nvPr>
        </p:nvSpPr>
        <p:spPr>
          <a:xfrm>
            <a:off x="4685671" y="6428558"/>
            <a:ext cx="2844800" cy="365125"/>
          </a:xfrm>
        </p:spPr>
        <p:txBody>
          <a:bodyPr/>
          <a:lstStyle/>
          <a:p>
            <a:fld id="{40D39604-8285-4EBC-9D22-D166251E3ECD}" type="slidenum">
              <a:rPr lang="en-GB" smtClean="0"/>
              <a:t>‹#›</a:t>
            </a:fld>
            <a:endParaRPr lang="en-GB"/>
          </a:p>
        </p:txBody>
      </p:sp>
    </p:spTree>
    <p:extLst>
      <p:ext uri="{BB962C8B-B14F-4D97-AF65-F5344CB8AC3E}">
        <p14:creationId xmlns:p14="http://schemas.microsoft.com/office/powerpoint/2010/main" val="32838952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E1CF0F6-C835-4185-95E8-27F661F36C41}" type="datetime1">
              <a:rPr lang="en-GB" smtClean="0"/>
              <a:t>23/05/2023</a:t>
            </a:fld>
            <a:endParaRPr lang="en-GB"/>
          </a:p>
        </p:txBody>
      </p:sp>
      <p:sp>
        <p:nvSpPr>
          <p:cNvPr id="5" name="Footer Placeholder 4"/>
          <p:cNvSpPr>
            <a:spLocks noGrp="1"/>
          </p:cNvSpPr>
          <p:nvPr>
            <p:ph type="ftr" sz="quarter" idx="11"/>
          </p:nvPr>
        </p:nvSpPr>
        <p:spPr/>
        <p:txBody>
          <a:bodyPr/>
          <a:lstStyle/>
          <a:p>
            <a:r>
              <a:rPr lang="en-GB"/>
              <a:t>Official  </a:t>
            </a:r>
          </a:p>
        </p:txBody>
      </p:sp>
      <p:sp>
        <p:nvSpPr>
          <p:cNvPr id="6" name="Slide Number Placeholder 5"/>
          <p:cNvSpPr>
            <a:spLocks noGrp="1"/>
          </p:cNvSpPr>
          <p:nvPr>
            <p:ph type="sldNum" sz="quarter" idx="12"/>
          </p:nvPr>
        </p:nvSpPr>
        <p:spPr/>
        <p:txBody>
          <a:bodyPr/>
          <a:lstStyle/>
          <a:p>
            <a:fld id="{40D39604-8285-4EBC-9D22-D166251E3ECD}" type="slidenum">
              <a:rPr lang="en-GB" smtClean="0"/>
              <a:t>‹#›</a:t>
            </a:fld>
            <a:endParaRPr lang="en-GB"/>
          </a:p>
        </p:txBody>
      </p:sp>
    </p:spTree>
    <p:extLst>
      <p:ext uri="{BB962C8B-B14F-4D97-AF65-F5344CB8AC3E}">
        <p14:creationId xmlns:p14="http://schemas.microsoft.com/office/powerpoint/2010/main" val="36814593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8AF8AF1-AE47-4739-941F-8C291FE8C858}" type="datetime1">
              <a:rPr lang="en-GB" smtClean="0"/>
              <a:t>23/05/2023</a:t>
            </a:fld>
            <a:endParaRPr lang="en-GB"/>
          </a:p>
        </p:txBody>
      </p:sp>
      <p:sp>
        <p:nvSpPr>
          <p:cNvPr id="5" name="Footer Placeholder 4"/>
          <p:cNvSpPr>
            <a:spLocks noGrp="1"/>
          </p:cNvSpPr>
          <p:nvPr>
            <p:ph type="ftr" sz="quarter" idx="11"/>
          </p:nvPr>
        </p:nvSpPr>
        <p:spPr/>
        <p:txBody>
          <a:bodyPr/>
          <a:lstStyle/>
          <a:p>
            <a:r>
              <a:rPr lang="en-GB"/>
              <a:t>Official  </a:t>
            </a:r>
          </a:p>
        </p:txBody>
      </p:sp>
      <p:sp>
        <p:nvSpPr>
          <p:cNvPr id="6" name="Slide Number Placeholder 5"/>
          <p:cNvSpPr>
            <a:spLocks noGrp="1"/>
          </p:cNvSpPr>
          <p:nvPr>
            <p:ph type="sldNum" sz="quarter" idx="12"/>
          </p:nvPr>
        </p:nvSpPr>
        <p:spPr/>
        <p:txBody>
          <a:bodyPr/>
          <a:lstStyle/>
          <a:p>
            <a:fld id="{40D39604-8285-4EBC-9D22-D166251E3ECD}" type="slidenum">
              <a:rPr lang="en-GB" smtClean="0"/>
              <a:t>‹#›</a:t>
            </a:fld>
            <a:endParaRPr lang="en-GB"/>
          </a:p>
        </p:txBody>
      </p:sp>
    </p:spTree>
    <p:extLst>
      <p:ext uri="{BB962C8B-B14F-4D97-AF65-F5344CB8AC3E}">
        <p14:creationId xmlns:p14="http://schemas.microsoft.com/office/powerpoint/2010/main" val="27133323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7D9B54F-822D-4D81-B152-B0C016F6B953}" type="datetime1">
              <a:rPr lang="en-GB" smtClean="0"/>
              <a:t>23/05/2023</a:t>
            </a:fld>
            <a:endParaRPr lang="en-GB"/>
          </a:p>
        </p:txBody>
      </p:sp>
      <p:sp>
        <p:nvSpPr>
          <p:cNvPr id="6" name="Footer Placeholder 5"/>
          <p:cNvSpPr>
            <a:spLocks noGrp="1"/>
          </p:cNvSpPr>
          <p:nvPr>
            <p:ph type="ftr" sz="quarter" idx="11"/>
          </p:nvPr>
        </p:nvSpPr>
        <p:spPr/>
        <p:txBody>
          <a:bodyPr/>
          <a:lstStyle/>
          <a:p>
            <a:r>
              <a:rPr lang="en-GB"/>
              <a:t>Official  </a:t>
            </a:r>
          </a:p>
        </p:txBody>
      </p:sp>
      <p:sp>
        <p:nvSpPr>
          <p:cNvPr id="7" name="Slide Number Placeholder 6"/>
          <p:cNvSpPr>
            <a:spLocks noGrp="1"/>
          </p:cNvSpPr>
          <p:nvPr>
            <p:ph type="sldNum" sz="quarter" idx="12"/>
          </p:nvPr>
        </p:nvSpPr>
        <p:spPr/>
        <p:txBody>
          <a:bodyPr/>
          <a:lstStyle/>
          <a:p>
            <a:fld id="{40D39604-8285-4EBC-9D22-D166251E3ECD}" type="slidenum">
              <a:rPr lang="en-GB" smtClean="0"/>
              <a:t>‹#›</a:t>
            </a:fld>
            <a:endParaRPr lang="en-GB"/>
          </a:p>
        </p:txBody>
      </p:sp>
    </p:spTree>
    <p:extLst>
      <p:ext uri="{BB962C8B-B14F-4D97-AF65-F5344CB8AC3E}">
        <p14:creationId xmlns:p14="http://schemas.microsoft.com/office/powerpoint/2010/main" val="38234803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90B5F32E-7F6C-4448-A000-028ED55C5FC0}" type="datetime1">
              <a:rPr lang="en-GB" smtClean="0"/>
              <a:t>23/05/2023</a:t>
            </a:fld>
            <a:endParaRPr lang="en-GB"/>
          </a:p>
        </p:txBody>
      </p:sp>
      <p:sp>
        <p:nvSpPr>
          <p:cNvPr id="8" name="Footer Placeholder 7"/>
          <p:cNvSpPr>
            <a:spLocks noGrp="1"/>
          </p:cNvSpPr>
          <p:nvPr>
            <p:ph type="ftr" sz="quarter" idx="11"/>
          </p:nvPr>
        </p:nvSpPr>
        <p:spPr/>
        <p:txBody>
          <a:bodyPr/>
          <a:lstStyle/>
          <a:p>
            <a:r>
              <a:rPr lang="en-GB"/>
              <a:t>Official  </a:t>
            </a:r>
          </a:p>
        </p:txBody>
      </p:sp>
      <p:sp>
        <p:nvSpPr>
          <p:cNvPr id="9" name="Slide Number Placeholder 8"/>
          <p:cNvSpPr>
            <a:spLocks noGrp="1"/>
          </p:cNvSpPr>
          <p:nvPr>
            <p:ph type="sldNum" sz="quarter" idx="12"/>
          </p:nvPr>
        </p:nvSpPr>
        <p:spPr/>
        <p:txBody>
          <a:bodyPr/>
          <a:lstStyle/>
          <a:p>
            <a:fld id="{40D39604-8285-4EBC-9D22-D166251E3ECD}" type="slidenum">
              <a:rPr lang="en-GB" smtClean="0"/>
              <a:t>‹#›</a:t>
            </a:fld>
            <a:endParaRPr lang="en-GB"/>
          </a:p>
        </p:txBody>
      </p:sp>
    </p:spTree>
    <p:extLst>
      <p:ext uri="{BB962C8B-B14F-4D97-AF65-F5344CB8AC3E}">
        <p14:creationId xmlns:p14="http://schemas.microsoft.com/office/powerpoint/2010/main" val="25386369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9CE23F4F-76D3-4849-BF90-03C10BE8CE71}" type="datetime1">
              <a:rPr lang="en-GB" smtClean="0"/>
              <a:t>23/05/2023</a:t>
            </a:fld>
            <a:endParaRPr lang="en-GB"/>
          </a:p>
        </p:txBody>
      </p:sp>
      <p:sp>
        <p:nvSpPr>
          <p:cNvPr id="4" name="Footer Placeholder 3"/>
          <p:cNvSpPr>
            <a:spLocks noGrp="1"/>
          </p:cNvSpPr>
          <p:nvPr>
            <p:ph type="ftr" sz="quarter" idx="11"/>
          </p:nvPr>
        </p:nvSpPr>
        <p:spPr/>
        <p:txBody>
          <a:bodyPr/>
          <a:lstStyle/>
          <a:p>
            <a:r>
              <a:rPr lang="en-GB"/>
              <a:t>Official  </a:t>
            </a:r>
          </a:p>
        </p:txBody>
      </p:sp>
      <p:sp>
        <p:nvSpPr>
          <p:cNvPr id="5" name="Slide Number Placeholder 4"/>
          <p:cNvSpPr>
            <a:spLocks noGrp="1"/>
          </p:cNvSpPr>
          <p:nvPr>
            <p:ph type="sldNum" sz="quarter" idx="12"/>
          </p:nvPr>
        </p:nvSpPr>
        <p:spPr/>
        <p:txBody>
          <a:bodyPr/>
          <a:lstStyle/>
          <a:p>
            <a:fld id="{40D39604-8285-4EBC-9D22-D166251E3ECD}" type="slidenum">
              <a:rPr lang="en-GB" smtClean="0"/>
              <a:t>‹#›</a:t>
            </a:fld>
            <a:endParaRPr lang="en-GB"/>
          </a:p>
        </p:txBody>
      </p:sp>
    </p:spTree>
    <p:extLst>
      <p:ext uri="{BB962C8B-B14F-4D97-AF65-F5344CB8AC3E}">
        <p14:creationId xmlns:p14="http://schemas.microsoft.com/office/powerpoint/2010/main" val="3527167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DC5BB-D5FF-4D85-A40A-0B2945DD307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95B82EE-9AD5-41B3-A213-E2DE19A5EB8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500E52-F23B-4D67-BF60-750781CEA948}"/>
              </a:ext>
            </a:extLst>
          </p:cNvPr>
          <p:cNvSpPr>
            <a:spLocks noGrp="1"/>
          </p:cNvSpPr>
          <p:nvPr>
            <p:ph type="dt" sz="half" idx="10"/>
          </p:nvPr>
        </p:nvSpPr>
        <p:spPr/>
        <p:txBody>
          <a:bodyPr/>
          <a:lstStyle/>
          <a:p>
            <a:fld id="{7C3637B0-366E-41C2-A9C7-447357085383}" type="datetimeFigureOut">
              <a:rPr lang="en-GB" smtClean="0"/>
              <a:t>23/05/2023</a:t>
            </a:fld>
            <a:endParaRPr lang="en-GB"/>
          </a:p>
        </p:txBody>
      </p:sp>
      <p:sp>
        <p:nvSpPr>
          <p:cNvPr id="5" name="Footer Placeholder 4">
            <a:extLst>
              <a:ext uri="{FF2B5EF4-FFF2-40B4-BE49-F238E27FC236}">
                <a16:creationId xmlns:a16="http://schemas.microsoft.com/office/drawing/2014/main" id="{0233AB51-02FD-488A-97B0-786CCFE95C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7242D5F-0A04-4E63-AA42-CA2964A639ED}"/>
              </a:ext>
            </a:extLst>
          </p:cNvPr>
          <p:cNvSpPr>
            <a:spLocks noGrp="1"/>
          </p:cNvSpPr>
          <p:nvPr>
            <p:ph type="sldNum" sz="quarter" idx="12"/>
          </p:nvPr>
        </p:nvSpPr>
        <p:spPr/>
        <p:txBody>
          <a:bodyPr/>
          <a:lstStyle/>
          <a:p>
            <a:fld id="{3523791C-CC36-411D-9CDC-893B62F9728D}" type="slidenum">
              <a:rPr lang="en-GB" smtClean="0"/>
              <a:t>‹#›</a:t>
            </a:fld>
            <a:endParaRPr lang="en-GB"/>
          </a:p>
        </p:txBody>
      </p:sp>
    </p:spTree>
    <p:extLst>
      <p:ext uri="{BB962C8B-B14F-4D97-AF65-F5344CB8AC3E}">
        <p14:creationId xmlns:p14="http://schemas.microsoft.com/office/powerpoint/2010/main" val="34787634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EC6184-8764-473C-AC8A-E1EAB96CEE87}" type="datetime1">
              <a:rPr lang="en-GB" smtClean="0"/>
              <a:t>23/05/2023</a:t>
            </a:fld>
            <a:endParaRPr lang="en-GB"/>
          </a:p>
        </p:txBody>
      </p:sp>
      <p:sp>
        <p:nvSpPr>
          <p:cNvPr id="3" name="Footer Placeholder 2"/>
          <p:cNvSpPr>
            <a:spLocks noGrp="1"/>
          </p:cNvSpPr>
          <p:nvPr>
            <p:ph type="ftr" sz="quarter" idx="11"/>
          </p:nvPr>
        </p:nvSpPr>
        <p:spPr/>
        <p:txBody>
          <a:bodyPr/>
          <a:lstStyle/>
          <a:p>
            <a:r>
              <a:rPr lang="en-GB"/>
              <a:t>Official  </a:t>
            </a:r>
          </a:p>
        </p:txBody>
      </p:sp>
      <p:sp>
        <p:nvSpPr>
          <p:cNvPr id="4" name="Slide Number Placeholder 3"/>
          <p:cNvSpPr>
            <a:spLocks noGrp="1"/>
          </p:cNvSpPr>
          <p:nvPr>
            <p:ph type="sldNum" sz="quarter" idx="12"/>
          </p:nvPr>
        </p:nvSpPr>
        <p:spPr/>
        <p:txBody>
          <a:bodyPr/>
          <a:lstStyle/>
          <a:p>
            <a:fld id="{40D39604-8285-4EBC-9D22-D166251E3ECD}" type="slidenum">
              <a:rPr lang="en-GB" smtClean="0"/>
              <a:t>‹#›</a:t>
            </a:fld>
            <a:endParaRPr lang="en-GB"/>
          </a:p>
        </p:txBody>
      </p:sp>
    </p:spTree>
    <p:extLst>
      <p:ext uri="{BB962C8B-B14F-4D97-AF65-F5344CB8AC3E}">
        <p14:creationId xmlns:p14="http://schemas.microsoft.com/office/powerpoint/2010/main" val="844449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endParaRPr lang="en-GB"/>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395FF194-B688-429A-8B9C-36C0849D7EEB}" type="datetime1">
              <a:rPr lang="en-GB" smtClean="0"/>
              <a:t>23/05/2023</a:t>
            </a:fld>
            <a:endParaRPr lang="en-GB"/>
          </a:p>
        </p:txBody>
      </p:sp>
      <p:sp>
        <p:nvSpPr>
          <p:cNvPr id="6" name="Footer Placeholder 5"/>
          <p:cNvSpPr>
            <a:spLocks noGrp="1"/>
          </p:cNvSpPr>
          <p:nvPr>
            <p:ph type="ftr" sz="quarter" idx="11"/>
          </p:nvPr>
        </p:nvSpPr>
        <p:spPr/>
        <p:txBody>
          <a:bodyPr/>
          <a:lstStyle/>
          <a:p>
            <a:r>
              <a:rPr lang="en-GB"/>
              <a:t>Official  </a:t>
            </a:r>
          </a:p>
        </p:txBody>
      </p:sp>
      <p:sp>
        <p:nvSpPr>
          <p:cNvPr id="7" name="Slide Number Placeholder 6"/>
          <p:cNvSpPr>
            <a:spLocks noGrp="1"/>
          </p:cNvSpPr>
          <p:nvPr>
            <p:ph type="sldNum" sz="quarter" idx="12"/>
          </p:nvPr>
        </p:nvSpPr>
        <p:spPr/>
        <p:txBody>
          <a:bodyPr/>
          <a:lstStyle/>
          <a:p>
            <a:fld id="{40D39604-8285-4EBC-9D22-D166251E3ECD}" type="slidenum">
              <a:rPr lang="en-GB" smtClean="0"/>
              <a:t>‹#›</a:t>
            </a:fld>
            <a:endParaRPr lang="en-GB"/>
          </a:p>
        </p:txBody>
      </p:sp>
    </p:spTree>
    <p:extLst>
      <p:ext uri="{BB962C8B-B14F-4D97-AF65-F5344CB8AC3E}">
        <p14:creationId xmlns:p14="http://schemas.microsoft.com/office/powerpoint/2010/main" val="8046278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GB"/>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0B9E7336-8172-408C-985F-202DFCBBBF40}" type="datetime1">
              <a:rPr lang="en-GB" smtClean="0"/>
              <a:t>23/05/2023</a:t>
            </a:fld>
            <a:endParaRPr lang="en-GB"/>
          </a:p>
        </p:txBody>
      </p:sp>
      <p:sp>
        <p:nvSpPr>
          <p:cNvPr id="6" name="Footer Placeholder 5"/>
          <p:cNvSpPr>
            <a:spLocks noGrp="1"/>
          </p:cNvSpPr>
          <p:nvPr>
            <p:ph type="ftr" sz="quarter" idx="11"/>
          </p:nvPr>
        </p:nvSpPr>
        <p:spPr/>
        <p:txBody>
          <a:bodyPr/>
          <a:lstStyle/>
          <a:p>
            <a:r>
              <a:rPr lang="en-GB"/>
              <a:t>Official  </a:t>
            </a:r>
          </a:p>
        </p:txBody>
      </p:sp>
      <p:sp>
        <p:nvSpPr>
          <p:cNvPr id="7" name="Slide Number Placeholder 6"/>
          <p:cNvSpPr>
            <a:spLocks noGrp="1"/>
          </p:cNvSpPr>
          <p:nvPr>
            <p:ph type="sldNum" sz="quarter" idx="12"/>
          </p:nvPr>
        </p:nvSpPr>
        <p:spPr/>
        <p:txBody>
          <a:bodyPr/>
          <a:lstStyle/>
          <a:p>
            <a:fld id="{40D39604-8285-4EBC-9D22-D166251E3ECD}" type="slidenum">
              <a:rPr lang="en-GB" smtClean="0"/>
              <a:t>‹#›</a:t>
            </a:fld>
            <a:endParaRPr lang="en-GB"/>
          </a:p>
        </p:txBody>
      </p:sp>
    </p:spTree>
    <p:extLst>
      <p:ext uri="{BB962C8B-B14F-4D97-AF65-F5344CB8AC3E}">
        <p14:creationId xmlns:p14="http://schemas.microsoft.com/office/powerpoint/2010/main" val="27215077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AD70586-5F4C-455C-A60D-B6F0121B0418}" type="datetime1">
              <a:rPr lang="en-GB" smtClean="0"/>
              <a:t>23/05/2023</a:t>
            </a:fld>
            <a:endParaRPr lang="en-GB"/>
          </a:p>
        </p:txBody>
      </p:sp>
      <p:sp>
        <p:nvSpPr>
          <p:cNvPr id="5" name="Footer Placeholder 4"/>
          <p:cNvSpPr>
            <a:spLocks noGrp="1"/>
          </p:cNvSpPr>
          <p:nvPr>
            <p:ph type="ftr" sz="quarter" idx="11"/>
          </p:nvPr>
        </p:nvSpPr>
        <p:spPr/>
        <p:txBody>
          <a:bodyPr/>
          <a:lstStyle/>
          <a:p>
            <a:r>
              <a:rPr lang="en-GB"/>
              <a:t>Official  </a:t>
            </a:r>
          </a:p>
        </p:txBody>
      </p:sp>
      <p:sp>
        <p:nvSpPr>
          <p:cNvPr id="6" name="Slide Number Placeholder 5"/>
          <p:cNvSpPr>
            <a:spLocks noGrp="1"/>
          </p:cNvSpPr>
          <p:nvPr>
            <p:ph type="sldNum" sz="quarter" idx="12"/>
          </p:nvPr>
        </p:nvSpPr>
        <p:spPr/>
        <p:txBody>
          <a:bodyPr/>
          <a:lstStyle/>
          <a:p>
            <a:fld id="{40D39604-8285-4EBC-9D22-D166251E3ECD}" type="slidenum">
              <a:rPr lang="en-GB" smtClean="0"/>
              <a:t>‹#›</a:t>
            </a:fld>
            <a:endParaRPr lang="en-GB"/>
          </a:p>
        </p:txBody>
      </p:sp>
    </p:spTree>
    <p:extLst>
      <p:ext uri="{BB962C8B-B14F-4D97-AF65-F5344CB8AC3E}">
        <p14:creationId xmlns:p14="http://schemas.microsoft.com/office/powerpoint/2010/main" val="35477314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543EFA6-C7DC-429C-93E8-118663F0165A}" type="datetime1">
              <a:rPr lang="en-GB" smtClean="0"/>
              <a:t>23/05/2023</a:t>
            </a:fld>
            <a:endParaRPr lang="en-GB"/>
          </a:p>
        </p:txBody>
      </p:sp>
      <p:sp>
        <p:nvSpPr>
          <p:cNvPr id="5" name="Footer Placeholder 4"/>
          <p:cNvSpPr>
            <a:spLocks noGrp="1"/>
          </p:cNvSpPr>
          <p:nvPr>
            <p:ph type="ftr" sz="quarter" idx="11"/>
          </p:nvPr>
        </p:nvSpPr>
        <p:spPr/>
        <p:txBody>
          <a:bodyPr/>
          <a:lstStyle/>
          <a:p>
            <a:r>
              <a:rPr lang="en-GB"/>
              <a:t>Official  </a:t>
            </a:r>
          </a:p>
        </p:txBody>
      </p:sp>
      <p:sp>
        <p:nvSpPr>
          <p:cNvPr id="6" name="Slide Number Placeholder 5"/>
          <p:cNvSpPr>
            <a:spLocks noGrp="1"/>
          </p:cNvSpPr>
          <p:nvPr>
            <p:ph type="sldNum" sz="quarter" idx="12"/>
          </p:nvPr>
        </p:nvSpPr>
        <p:spPr/>
        <p:txBody>
          <a:bodyPr/>
          <a:lstStyle/>
          <a:p>
            <a:fld id="{40D39604-8285-4EBC-9D22-D166251E3ECD}" type="slidenum">
              <a:rPr lang="en-GB" smtClean="0"/>
              <a:t>‹#›</a:t>
            </a:fld>
            <a:endParaRPr lang="en-GB"/>
          </a:p>
        </p:txBody>
      </p:sp>
    </p:spTree>
    <p:extLst>
      <p:ext uri="{BB962C8B-B14F-4D97-AF65-F5344CB8AC3E}">
        <p14:creationId xmlns:p14="http://schemas.microsoft.com/office/powerpoint/2010/main" val="425819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36CB2A14-670E-40B0-8F23-CD43E79FC681}" type="datetime1">
              <a:rPr lang="en-GB" smtClean="0"/>
              <a:t>23/05/2023</a:t>
            </a:fld>
            <a:endParaRPr lang="en-GB"/>
          </a:p>
        </p:txBody>
      </p:sp>
      <p:sp>
        <p:nvSpPr>
          <p:cNvPr id="5" name="Footer Placeholder 4"/>
          <p:cNvSpPr>
            <a:spLocks noGrp="1"/>
          </p:cNvSpPr>
          <p:nvPr>
            <p:ph type="ftr" sz="quarter" idx="11"/>
          </p:nvPr>
        </p:nvSpPr>
        <p:spPr>
          <a:xfrm>
            <a:off x="4165600" y="6081087"/>
            <a:ext cx="3860800" cy="444396"/>
          </a:xfrm>
        </p:spPr>
        <p:txBody>
          <a:bodyPr/>
          <a:lstStyle>
            <a:lvl1pPr>
              <a:defRPr sz="1467">
                <a:solidFill>
                  <a:schemeClr val="bg1"/>
                </a:solidFill>
                <a:latin typeface="Arial" panose="020B0604020202020204" pitchFamily="34" charset="0"/>
                <a:cs typeface="Arial" panose="020B0604020202020204" pitchFamily="34" charset="0"/>
              </a:defRPr>
            </a:lvl1pPr>
          </a:lstStyle>
          <a:p>
            <a:r>
              <a:rPr lang="en-GB"/>
              <a:t>Official  </a:t>
            </a:r>
          </a:p>
        </p:txBody>
      </p:sp>
      <p:sp>
        <p:nvSpPr>
          <p:cNvPr id="6" name="Slide Number Placeholder 5"/>
          <p:cNvSpPr>
            <a:spLocks noGrp="1"/>
          </p:cNvSpPr>
          <p:nvPr>
            <p:ph type="sldNum" sz="quarter" idx="12"/>
          </p:nvPr>
        </p:nvSpPr>
        <p:spPr>
          <a:xfrm>
            <a:off x="4685671" y="6428558"/>
            <a:ext cx="2844800" cy="365125"/>
          </a:xfrm>
        </p:spPr>
        <p:txBody>
          <a:bodyPr/>
          <a:lstStyle/>
          <a:p>
            <a:fld id="{40D39604-8285-4EBC-9D22-D166251E3ECD}" type="slidenum">
              <a:rPr lang="en-GB" smtClean="0"/>
              <a:t>‹#›</a:t>
            </a:fld>
            <a:endParaRPr lang="en-GB"/>
          </a:p>
        </p:txBody>
      </p:sp>
    </p:spTree>
    <p:extLst>
      <p:ext uri="{BB962C8B-B14F-4D97-AF65-F5344CB8AC3E}">
        <p14:creationId xmlns:p14="http://schemas.microsoft.com/office/powerpoint/2010/main" val="14499948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E1CF0F6-C835-4185-95E8-27F661F36C41}" type="datetime1">
              <a:rPr lang="en-GB" smtClean="0"/>
              <a:t>23/05/2023</a:t>
            </a:fld>
            <a:endParaRPr lang="en-GB"/>
          </a:p>
        </p:txBody>
      </p:sp>
      <p:sp>
        <p:nvSpPr>
          <p:cNvPr id="5" name="Footer Placeholder 4"/>
          <p:cNvSpPr>
            <a:spLocks noGrp="1"/>
          </p:cNvSpPr>
          <p:nvPr>
            <p:ph type="ftr" sz="quarter" idx="11"/>
          </p:nvPr>
        </p:nvSpPr>
        <p:spPr/>
        <p:txBody>
          <a:bodyPr/>
          <a:lstStyle/>
          <a:p>
            <a:r>
              <a:rPr lang="en-GB"/>
              <a:t>Official  </a:t>
            </a:r>
          </a:p>
        </p:txBody>
      </p:sp>
      <p:sp>
        <p:nvSpPr>
          <p:cNvPr id="6" name="Slide Number Placeholder 5"/>
          <p:cNvSpPr>
            <a:spLocks noGrp="1"/>
          </p:cNvSpPr>
          <p:nvPr>
            <p:ph type="sldNum" sz="quarter" idx="12"/>
          </p:nvPr>
        </p:nvSpPr>
        <p:spPr/>
        <p:txBody>
          <a:bodyPr/>
          <a:lstStyle/>
          <a:p>
            <a:fld id="{40D39604-8285-4EBC-9D22-D166251E3ECD}" type="slidenum">
              <a:rPr lang="en-GB" smtClean="0"/>
              <a:t>‹#›</a:t>
            </a:fld>
            <a:endParaRPr lang="en-GB"/>
          </a:p>
        </p:txBody>
      </p:sp>
    </p:spTree>
    <p:extLst>
      <p:ext uri="{BB962C8B-B14F-4D97-AF65-F5344CB8AC3E}">
        <p14:creationId xmlns:p14="http://schemas.microsoft.com/office/powerpoint/2010/main" val="17826929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8AF8AF1-AE47-4739-941F-8C291FE8C858}" type="datetime1">
              <a:rPr lang="en-GB" smtClean="0"/>
              <a:t>23/05/2023</a:t>
            </a:fld>
            <a:endParaRPr lang="en-GB"/>
          </a:p>
        </p:txBody>
      </p:sp>
      <p:sp>
        <p:nvSpPr>
          <p:cNvPr id="5" name="Footer Placeholder 4"/>
          <p:cNvSpPr>
            <a:spLocks noGrp="1"/>
          </p:cNvSpPr>
          <p:nvPr>
            <p:ph type="ftr" sz="quarter" idx="11"/>
          </p:nvPr>
        </p:nvSpPr>
        <p:spPr/>
        <p:txBody>
          <a:bodyPr/>
          <a:lstStyle/>
          <a:p>
            <a:r>
              <a:rPr lang="en-GB"/>
              <a:t>Official  </a:t>
            </a:r>
          </a:p>
        </p:txBody>
      </p:sp>
      <p:sp>
        <p:nvSpPr>
          <p:cNvPr id="6" name="Slide Number Placeholder 5"/>
          <p:cNvSpPr>
            <a:spLocks noGrp="1"/>
          </p:cNvSpPr>
          <p:nvPr>
            <p:ph type="sldNum" sz="quarter" idx="12"/>
          </p:nvPr>
        </p:nvSpPr>
        <p:spPr/>
        <p:txBody>
          <a:bodyPr/>
          <a:lstStyle/>
          <a:p>
            <a:fld id="{40D39604-8285-4EBC-9D22-D166251E3ECD}" type="slidenum">
              <a:rPr lang="en-GB" smtClean="0"/>
              <a:t>‹#›</a:t>
            </a:fld>
            <a:endParaRPr lang="en-GB"/>
          </a:p>
        </p:txBody>
      </p:sp>
    </p:spTree>
    <p:extLst>
      <p:ext uri="{BB962C8B-B14F-4D97-AF65-F5344CB8AC3E}">
        <p14:creationId xmlns:p14="http://schemas.microsoft.com/office/powerpoint/2010/main" val="1919919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7D9B54F-822D-4D81-B152-B0C016F6B953}" type="datetime1">
              <a:rPr lang="en-GB" smtClean="0"/>
              <a:t>23/05/2023</a:t>
            </a:fld>
            <a:endParaRPr lang="en-GB"/>
          </a:p>
        </p:txBody>
      </p:sp>
      <p:sp>
        <p:nvSpPr>
          <p:cNvPr id="6" name="Footer Placeholder 5"/>
          <p:cNvSpPr>
            <a:spLocks noGrp="1"/>
          </p:cNvSpPr>
          <p:nvPr>
            <p:ph type="ftr" sz="quarter" idx="11"/>
          </p:nvPr>
        </p:nvSpPr>
        <p:spPr/>
        <p:txBody>
          <a:bodyPr/>
          <a:lstStyle/>
          <a:p>
            <a:r>
              <a:rPr lang="en-GB"/>
              <a:t>Official  </a:t>
            </a:r>
          </a:p>
        </p:txBody>
      </p:sp>
      <p:sp>
        <p:nvSpPr>
          <p:cNvPr id="7" name="Slide Number Placeholder 6"/>
          <p:cNvSpPr>
            <a:spLocks noGrp="1"/>
          </p:cNvSpPr>
          <p:nvPr>
            <p:ph type="sldNum" sz="quarter" idx="12"/>
          </p:nvPr>
        </p:nvSpPr>
        <p:spPr/>
        <p:txBody>
          <a:bodyPr/>
          <a:lstStyle/>
          <a:p>
            <a:fld id="{40D39604-8285-4EBC-9D22-D166251E3ECD}" type="slidenum">
              <a:rPr lang="en-GB" smtClean="0"/>
              <a:t>‹#›</a:t>
            </a:fld>
            <a:endParaRPr lang="en-GB"/>
          </a:p>
        </p:txBody>
      </p:sp>
    </p:spTree>
    <p:extLst>
      <p:ext uri="{BB962C8B-B14F-4D97-AF65-F5344CB8AC3E}">
        <p14:creationId xmlns:p14="http://schemas.microsoft.com/office/powerpoint/2010/main" val="30656532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90B5F32E-7F6C-4448-A000-028ED55C5FC0}" type="datetime1">
              <a:rPr lang="en-GB" smtClean="0"/>
              <a:t>23/05/2023</a:t>
            </a:fld>
            <a:endParaRPr lang="en-GB"/>
          </a:p>
        </p:txBody>
      </p:sp>
      <p:sp>
        <p:nvSpPr>
          <p:cNvPr id="8" name="Footer Placeholder 7"/>
          <p:cNvSpPr>
            <a:spLocks noGrp="1"/>
          </p:cNvSpPr>
          <p:nvPr>
            <p:ph type="ftr" sz="quarter" idx="11"/>
          </p:nvPr>
        </p:nvSpPr>
        <p:spPr/>
        <p:txBody>
          <a:bodyPr/>
          <a:lstStyle/>
          <a:p>
            <a:r>
              <a:rPr lang="en-GB"/>
              <a:t>Official  </a:t>
            </a:r>
          </a:p>
        </p:txBody>
      </p:sp>
      <p:sp>
        <p:nvSpPr>
          <p:cNvPr id="9" name="Slide Number Placeholder 8"/>
          <p:cNvSpPr>
            <a:spLocks noGrp="1"/>
          </p:cNvSpPr>
          <p:nvPr>
            <p:ph type="sldNum" sz="quarter" idx="12"/>
          </p:nvPr>
        </p:nvSpPr>
        <p:spPr/>
        <p:txBody>
          <a:bodyPr/>
          <a:lstStyle/>
          <a:p>
            <a:fld id="{40D39604-8285-4EBC-9D22-D166251E3ECD}" type="slidenum">
              <a:rPr lang="en-GB" smtClean="0"/>
              <a:t>‹#›</a:t>
            </a:fld>
            <a:endParaRPr lang="en-GB"/>
          </a:p>
        </p:txBody>
      </p:sp>
    </p:spTree>
    <p:extLst>
      <p:ext uri="{BB962C8B-B14F-4D97-AF65-F5344CB8AC3E}">
        <p14:creationId xmlns:p14="http://schemas.microsoft.com/office/powerpoint/2010/main" val="25810434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B8B52-7472-449A-8291-28560FCBA81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942FDFB-9860-4C47-854B-3377E26B2E7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67D1F51-6391-495A-AC95-88BB8309A83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EC13876-6CD4-4D4A-95FD-76720C489240}"/>
              </a:ext>
            </a:extLst>
          </p:cNvPr>
          <p:cNvSpPr>
            <a:spLocks noGrp="1"/>
          </p:cNvSpPr>
          <p:nvPr>
            <p:ph type="dt" sz="half" idx="10"/>
          </p:nvPr>
        </p:nvSpPr>
        <p:spPr/>
        <p:txBody>
          <a:bodyPr/>
          <a:lstStyle/>
          <a:p>
            <a:fld id="{7C3637B0-366E-41C2-A9C7-447357085383}" type="datetimeFigureOut">
              <a:rPr lang="en-GB" smtClean="0"/>
              <a:t>23/05/2023</a:t>
            </a:fld>
            <a:endParaRPr lang="en-GB"/>
          </a:p>
        </p:txBody>
      </p:sp>
      <p:sp>
        <p:nvSpPr>
          <p:cNvPr id="6" name="Footer Placeholder 5">
            <a:extLst>
              <a:ext uri="{FF2B5EF4-FFF2-40B4-BE49-F238E27FC236}">
                <a16:creationId xmlns:a16="http://schemas.microsoft.com/office/drawing/2014/main" id="{8568450E-500A-45F6-A47D-5E0EEF6180A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684D75C-4518-4494-A2FB-1E88455B6008}"/>
              </a:ext>
            </a:extLst>
          </p:cNvPr>
          <p:cNvSpPr>
            <a:spLocks noGrp="1"/>
          </p:cNvSpPr>
          <p:nvPr>
            <p:ph type="sldNum" sz="quarter" idx="12"/>
          </p:nvPr>
        </p:nvSpPr>
        <p:spPr/>
        <p:txBody>
          <a:bodyPr/>
          <a:lstStyle/>
          <a:p>
            <a:fld id="{3523791C-CC36-411D-9CDC-893B62F9728D}" type="slidenum">
              <a:rPr lang="en-GB" smtClean="0"/>
              <a:t>‹#›</a:t>
            </a:fld>
            <a:endParaRPr lang="en-GB"/>
          </a:p>
        </p:txBody>
      </p:sp>
    </p:spTree>
    <p:extLst>
      <p:ext uri="{BB962C8B-B14F-4D97-AF65-F5344CB8AC3E}">
        <p14:creationId xmlns:p14="http://schemas.microsoft.com/office/powerpoint/2010/main" val="33557288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9CE23F4F-76D3-4849-BF90-03C10BE8CE71}" type="datetime1">
              <a:rPr lang="en-GB" smtClean="0"/>
              <a:t>23/05/2023</a:t>
            </a:fld>
            <a:endParaRPr lang="en-GB"/>
          </a:p>
        </p:txBody>
      </p:sp>
      <p:sp>
        <p:nvSpPr>
          <p:cNvPr id="4" name="Footer Placeholder 3"/>
          <p:cNvSpPr>
            <a:spLocks noGrp="1"/>
          </p:cNvSpPr>
          <p:nvPr>
            <p:ph type="ftr" sz="quarter" idx="11"/>
          </p:nvPr>
        </p:nvSpPr>
        <p:spPr/>
        <p:txBody>
          <a:bodyPr/>
          <a:lstStyle/>
          <a:p>
            <a:r>
              <a:rPr lang="en-GB"/>
              <a:t>Official  </a:t>
            </a:r>
          </a:p>
        </p:txBody>
      </p:sp>
      <p:sp>
        <p:nvSpPr>
          <p:cNvPr id="5" name="Slide Number Placeholder 4"/>
          <p:cNvSpPr>
            <a:spLocks noGrp="1"/>
          </p:cNvSpPr>
          <p:nvPr>
            <p:ph type="sldNum" sz="quarter" idx="12"/>
          </p:nvPr>
        </p:nvSpPr>
        <p:spPr/>
        <p:txBody>
          <a:bodyPr/>
          <a:lstStyle/>
          <a:p>
            <a:fld id="{40D39604-8285-4EBC-9D22-D166251E3ECD}" type="slidenum">
              <a:rPr lang="en-GB" smtClean="0"/>
              <a:t>‹#›</a:t>
            </a:fld>
            <a:endParaRPr lang="en-GB"/>
          </a:p>
        </p:txBody>
      </p:sp>
    </p:spTree>
    <p:extLst>
      <p:ext uri="{BB962C8B-B14F-4D97-AF65-F5344CB8AC3E}">
        <p14:creationId xmlns:p14="http://schemas.microsoft.com/office/powerpoint/2010/main" val="10766188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EC6184-8764-473C-AC8A-E1EAB96CEE87}" type="datetime1">
              <a:rPr lang="en-GB" smtClean="0"/>
              <a:t>23/05/2023</a:t>
            </a:fld>
            <a:endParaRPr lang="en-GB"/>
          </a:p>
        </p:txBody>
      </p:sp>
      <p:sp>
        <p:nvSpPr>
          <p:cNvPr id="3" name="Footer Placeholder 2"/>
          <p:cNvSpPr>
            <a:spLocks noGrp="1"/>
          </p:cNvSpPr>
          <p:nvPr>
            <p:ph type="ftr" sz="quarter" idx="11"/>
          </p:nvPr>
        </p:nvSpPr>
        <p:spPr/>
        <p:txBody>
          <a:bodyPr/>
          <a:lstStyle/>
          <a:p>
            <a:r>
              <a:rPr lang="en-GB"/>
              <a:t>Official  </a:t>
            </a:r>
          </a:p>
        </p:txBody>
      </p:sp>
      <p:sp>
        <p:nvSpPr>
          <p:cNvPr id="4" name="Slide Number Placeholder 3"/>
          <p:cNvSpPr>
            <a:spLocks noGrp="1"/>
          </p:cNvSpPr>
          <p:nvPr>
            <p:ph type="sldNum" sz="quarter" idx="12"/>
          </p:nvPr>
        </p:nvSpPr>
        <p:spPr/>
        <p:txBody>
          <a:bodyPr/>
          <a:lstStyle/>
          <a:p>
            <a:fld id="{40D39604-8285-4EBC-9D22-D166251E3ECD}" type="slidenum">
              <a:rPr lang="en-GB" smtClean="0"/>
              <a:t>‹#›</a:t>
            </a:fld>
            <a:endParaRPr lang="en-GB"/>
          </a:p>
        </p:txBody>
      </p:sp>
    </p:spTree>
    <p:extLst>
      <p:ext uri="{BB962C8B-B14F-4D97-AF65-F5344CB8AC3E}">
        <p14:creationId xmlns:p14="http://schemas.microsoft.com/office/powerpoint/2010/main" val="4756770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endParaRPr lang="en-GB"/>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395FF194-B688-429A-8B9C-36C0849D7EEB}" type="datetime1">
              <a:rPr lang="en-GB" smtClean="0"/>
              <a:t>23/05/2023</a:t>
            </a:fld>
            <a:endParaRPr lang="en-GB"/>
          </a:p>
        </p:txBody>
      </p:sp>
      <p:sp>
        <p:nvSpPr>
          <p:cNvPr id="6" name="Footer Placeholder 5"/>
          <p:cNvSpPr>
            <a:spLocks noGrp="1"/>
          </p:cNvSpPr>
          <p:nvPr>
            <p:ph type="ftr" sz="quarter" idx="11"/>
          </p:nvPr>
        </p:nvSpPr>
        <p:spPr/>
        <p:txBody>
          <a:bodyPr/>
          <a:lstStyle/>
          <a:p>
            <a:r>
              <a:rPr lang="en-GB"/>
              <a:t>Official  </a:t>
            </a:r>
          </a:p>
        </p:txBody>
      </p:sp>
      <p:sp>
        <p:nvSpPr>
          <p:cNvPr id="7" name="Slide Number Placeholder 6"/>
          <p:cNvSpPr>
            <a:spLocks noGrp="1"/>
          </p:cNvSpPr>
          <p:nvPr>
            <p:ph type="sldNum" sz="quarter" idx="12"/>
          </p:nvPr>
        </p:nvSpPr>
        <p:spPr/>
        <p:txBody>
          <a:bodyPr/>
          <a:lstStyle/>
          <a:p>
            <a:fld id="{40D39604-8285-4EBC-9D22-D166251E3ECD}" type="slidenum">
              <a:rPr lang="en-GB" smtClean="0"/>
              <a:t>‹#›</a:t>
            </a:fld>
            <a:endParaRPr lang="en-GB"/>
          </a:p>
        </p:txBody>
      </p:sp>
    </p:spTree>
    <p:extLst>
      <p:ext uri="{BB962C8B-B14F-4D97-AF65-F5344CB8AC3E}">
        <p14:creationId xmlns:p14="http://schemas.microsoft.com/office/powerpoint/2010/main" val="6537720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GB"/>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0B9E7336-8172-408C-985F-202DFCBBBF40}" type="datetime1">
              <a:rPr lang="en-GB" smtClean="0"/>
              <a:t>23/05/2023</a:t>
            </a:fld>
            <a:endParaRPr lang="en-GB"/>
          </a:p>
        </p:txBody>
      </p:sp>
      <p:sp>
        <p:nvSpPr>
          <p:cNvPr id="6" name="Footer Placeholder 5"/>
          <p:cNvSpPr>
            <a:spLocks noGrp="1"/>
          </p:cNvSpPr>
          <p:nvPr>
            <p:ph type="ftr" sz="quarter" idx="11"/>
          </p:nvPr>
        </p:nvSpPr>
        <p:spPr/>
        <p:txBody>
          <a:bodyPr/>
          <a:lstStyle/>
          <a:p>
            <a:r>
              <a:rPr lang="en-GB"/>
              <a:t>Official  </a:t>
            </a:r>
          </a:p>
        </p:txBody>
      </p:sp>
      <p:sp>
        <p:nvSpPr>
          <p:cNvPr id="7" name="Slide Number Placeholder 6"/>
          <p:cNvSpPr>
            <a:spLocks noGrp="1"/>
          </p:cNvSpPr>
          <p:nvPr>
            <p:ph type="sldNum" sz="quarter" idx="12"/>
          </p:nvPr>
        </p:nvSpPr>
        <p:spPr/>
        <p:txBody>
          <a:bodyPr/>
          <a:lstStyle/>
          <a:p>
            <a:fld id="{40D39604-8285-4EBC-9D22-D166251E3ECD}" type="slidenum">
              <a:rPr lang="en-GB" smtClean="0"/>
              <a:t>‹#›</a:t>
            </a:fld>
            <a:endParaRPr lang="en-GB"/>
          </a:p>
        </p:txBody>
      </p:sp>
    </p:spTree>
    <p:extLst>
      <p:ext uri="{BB962C8B-B14F-4D97-AF65-F5344CB8AC3E}">
        <p14:creationId xmlns:p14="http://schemas.microsoft.com/office/powerpoint/2010/main" val="22386888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AD70586-5F4C-455C-A60D-B6F0121B0418}" type="datetime1">
              <a:rPr lang="en-GB" smtClean="0"/>
              <a:t>23/05/2023</a:t>
            </a:fld>
            <a:endParaRPr lang="en-GB"/>
          </a:p>
        </p:txBody>
      </p:sp>
      <p:sp>
        <p:nvSpPr>
          <p:cNvPr id="5" name="Footer Placeholder 4"/>
          <p:cNvSpPr>
            <a:spLocks noGrp="1"/>
          </p:cNvSpPr>
          <p:nvPr>
            <p:ph type="ftr" sz="quarter" idx="11"/>
          </p:nvPr>
        </p:nvSpPr>
        <p:spPr/>
        <p:txBody>
          <a:bodyPr/>
          <a:lstStyle/>
          <a:p>
            <a:r>
              <a:rPr lang="en-GB"/>
              <a:t>Official  </a:t>
            </a:r>
          </a:p>
        </p:txBody>
      </p:sp>
      <p:sp>
        <p:nvSpPr>
          <p:cNvPr id="6" name="Slide Number Placeholder 5"/>
          <p:cNvSpPr>
            <a:spLocks noGrp="1"/>
          </p:cNvSpPr>
          <p:nvPr>
            <p:ph type="sldNum" sz="quarter" idx="12"/>
          </p:nvPr>
        </p:nvSpPr>
        <p:spPr/>
        <p:txBody>
          <a:bodyPr/>
          <a:lstStyle/>
          <a:p>
            <a:fld id="{40D39604-8285-4EBC-9D22-D166251E3ECD}" type="slidenum">
              <a:rPr lang="en-GB" smtClean="0"/>
              <a:t>‹#›</a:t>
            </a:fld>
            <a:endParaRPr lang="en-GB"/>
          </a:p>
        </p:txBody>
      </p:sp>
    </p:spTree>
    <p:extLst>
      <p:ext uri="{BB962C8B-B14F-4D97-AF65-F5344CB8AC3E}">
        <p14:creationId xmlns:p14="http://schemas.microsoft.com/office/powerpoint/2010/main" val="3551732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543EFA6-C7DC-429C-93E8-118663F0165A}" type="datetime1">
              <a:rPr lang="en-GB" smtClean="0"/>
              <a:t>23/05/2023</a:t>
            </a:fld>
            <a:endParaRPr lang="en-GB"/>
          </a:p>
        </p:txBody>
      </p:sp>
      <p:sp>
        <p:nvSpPr>
          <p:cNvPr id="5" name="Footer Placeholder 4"/>
          <p:cNvSpPr>
            <a:spLocks noGrp="1"/>
          </p:cNvSpPr>
          <p:nvPr>
            <p:ph type="ftr" sz="quarter" idx="11"/>
          </p:nvPr>
        </p:nvSpPr>
        <p:spPr/>
        <p:txBody>
          <a:bodyPr/>
          <a:lstStyle/>
          <a:p>
            <a:r>
              <a:rPr lang="en-GB"/>
              <a:t>Official  </a:t>
            </a:r>
          </a:p>
        </p:txBody>
      </p:sp>
      <p:sp>
        <p:nvSpPr>
          <p:cNvPr id="6" name="Slide Number Placeholder 5"/>
          <p:cNvSpPr>
            <a:spLocks noGrp="1"/>
          </p:cNvSpPr>
          <p:nvPr>
            <p:ph type="sldNum" sz="quarter" idx="12"/>
          </p:nvPr>
        </p:nvSpPr>
        <p:spPr/>
        <p:txBody>
          <a:bodyPr/>
          <a:lstStyle/>
          <a:p>
            <a:fld id="{40D39604-8285-4EBC-9D22-D166251E3ECD}" type="slidenum">
              <a:rPr lang="en-GB" smtClean="0"/>
              <a:t>‹#›</a:t>
            </a:fld>
            <a:endParaRPr lang="en-GB"/>
          </a:p>
        </p:txBody>
      </p:sp>
    </p:spTree>
    <p:extLst>
      <p:ext uri="{BB962C8B-B14F-4D97-AF65-F5344CB8AC3E}">
        <p14:creationId xmlns:p14="http://schemas.microsoft.com/office/powerpoint/2010/main" val="17884475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08A80-6A0C-4202-951F-3DD8208D0C5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43589EE-CEE4-4CF6-878C-5F136EFD14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C3F35B4-224C-4AB2-984C-64DBBD8CDDA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7003474-396A-41E8-8759-E7EA15FA7B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C40935-A7EA-4364-8195-82F9A4584D5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7471236-D6CB-4C3C-9300-5D06782B4A25}"/>
              </a:ext>
            </a:extLst>
          </p:cNvPr>
          <p:cNvSpPr>
            <a:spLocks noGrp="1"/>
          </p:cNvSpPr>
          <p:nvPr>
            <p:ph type="dt" sz="half" idx="10"/>
          </p:nvPr>
        </p:nvSpPr>
        <p:spPr/>
        <p:txBody>
          <a:bodyPr/>
          <a:lstStyle/>
          <a:p>
            <a:fld id="{7C3637B0-366E-41C2-A9C7-447357085383}" type="datetimeFigureOut">
              <a:rPr lang="en-GB" smtClean="0"/>
              <a:t>23/05/2023</a:t>
            </a:fld>
            <a:endParaRPr lang="en-GB"/>
          </a:p>
        </p:txBody>
      </p:sp>
      <p:sp>
        <p:nvSpPr>
          <p:cNvPr id="8" name="Footer Placeholder 7">
            <a:extLst>
              <a:ext uri="{FF2B5EF4-FFF2-40B4-BE49-F238E27FC236}">
                <a16:creationId xmlns:a16="http://schemas.microsoft.com/office/drawing/2014/main" id="{B47AEAC5-902A-4D0D-BF1B-8E6D29402F2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BDC68FD-D6C3-4A30-A89E-F50901699889}"/>
              </a:ext>
            </a:extLst>
          </p:cNvPr>
          <p:cNvSpPr>
            <a:spLocks noGrp="1"/>
          </p:cNvSpPr>
          <p:nvPr>
            <p:ph type="sldNum" sz="quarter" idx="12"/>
          </p:nvPr>
        </p:nvSpPr>
        <p:spPr/>
        <p:txBody>
          <a:bodyPr/>
          <a:lstStyle/>
          <a:p>
            <a:fld id="{3523791C-CC36-411D-9CDC-893B62F9728D}" type="slidenum">
              <a:rPr lang="en-GB" smtClean="0"/>
              <a:t>‹#›</a:t>
            </a:fld>
            <a:endParaRPr lang="en-GB"/>
          </a:p>
        </p:txBody>
      </p:sp>
    </p:spTree>
    <p:extLst>
      <p:ext uri="{BB962C8B-B14F-4D97-AF65-F5344CB8AC3E}">
        <p14:creationId xmlns:p14="http://schemas.microsoft.com/office/powerpoint/2010/main" val="34944784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3B3CC-E5AD-41EC-9997-27646280C99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69E090A-68A4-46FE-AD72-7EAAE61FC9B5}"/>
              </a:ext>
            </a:extLst>
          </p:cNvPr>
          <p:cNvSpPr>
            <a:spLocks noGrp="1"/>
          </p:cNvSpPr>
          <p:nvPr>
            <p:ph type="dt" sz="half" idx="10"/>
          </p:nvPr>
        </p:nvSpPr>
        <p:spPr/>
        <p:txBody>
          <a:bodyPr/>
          <a:lstStyle/>
          <a:p>
            <a:fld id="{7C3637B0-366E-41C2-A9C7-447357085383}" type="datetimeFigureOut">
              <a:rPr lang="en-GB" smtClean="0"/>
              <a:t>23/05/2023</a:t>
            </a:fld>
            <a:endParaRPr lang="en-GB"/>
          </a:p>
        </p:txBody>
      </p:sp>
      <p:sp>
        <p:nvSpPr>
          <p:cNvPr id="4" name="Footer Placeholder 3">
            <a:extLst>
              <a:ext uri="{FF2B5EF4-FFF2-40B4-BE49-F238E27FC236}">
                <a16:creationId xmlns:a16="http://schemas.microsoft.com/office/drawing/2014/main" id="{FE889D61-99C2-4E5E-A9E2-B6374EDADF5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13097CF-266D-4D5A-8E98-A3FC0E11E1E5}"/>
              </a:ext>
            </a:extLst>
          </p:cNvPr>
          <p:cNvSpPr>
            <a:spLocks noGrp="1"/>
          </p:cNvSpPr>
          <p:nvPr>
            <p:ph type="sldNum" sz="quarter" idx="12"/>
          </p:nvPr>
        </p:nvSpPr>
        <p:spPr/>
        <p:txBody>
          <a:bodyPr/>
          <a:lstStyle/>
          <a:p>
            <a:fld id="{3523791C-CC36-411D-9CDC-893B62F9728D}" type="slidenum">
              <a:rPr lang="en-GB" smtClean="0"/>
              <a:t>‹#›</a:t>
            </a:fld>
            <a:endParaRPr lang="en-GB"/>
          </a:p>
        </p:txBody>
      </p:sp>
    </p:spTree>
    <p:extLst>
      <p:ext uri="{BB962C8B-B14F-4D97-AF65-F5344CB8AC3E}">
        <p14:creationId xmlns:p14="http://schemas.microsoft.com/office/powerpoint/2010/main" val="289461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B8C324-103E-4807-926F-34EE05E8342F}"/>
              </a:ext>
            </a:extLst>
          </p:cNvPr>
          <p:cNvSpPr>
            <a:spLocks noGrp="1"/>
          </p:cNvSpPr>
          <p:nvPr>
            <p:ph type="dt" sz="half" idx="10"/>
          </p:nvPr>
        </p:nvSpPr>
        <p:spPr/>
        <p:txBody>
          <a:bodyPr/>
          <a:lstStyle/>
          <a:p>
            <a:fld id="{7C3637B0-366E-41C2-A9C7-447357085383}" type="datetimeFigureOut">
              <a:rPr lang="en-GB" smtClean="0"/>
              <a:t>23/05/2023</a:t>
            </a:fld>
            <a:endParaRPr lang="en-GB"/>
          </a:p>
        </p:txBody>
      </p:sp>
      <p:sp>
        <p:nvSpPr>
          <p:cNvPr id="3" name="Footer Placeholder 2">
            <a:extLst>
              <a:ext uri="{FF2B5EF4-FFF2-40B4-BE49-F238E27FC236}">
                <a16:creationId xmlns:a16="http://schemas.microsoft.com/office/drawing/2014/main" id="{8239EA16-E4A2-4467-833D-440678A1F17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36B03C1-D5CA-4F23-8A92-68C7B7570E1B}"/>
              </a:ext>
            </a:extLst>
          </p:cNvPr>
          <p:cNvSpPr>
            <a:spLocks noGrp="1"/>
          </p:cNvSpPr>
          <p:nvPr>
            <p:ph type="sldNum" sz="quarter" idx="12"/>
          </p:nvPr>
        </p:nvSpPr>
        <p:spPr/>
        <p:txBody>
          <a:bodyPr/>
          <a:lstStyle/>
          <a:p>
            <a:fld id="{3523791C-CC36-411D-9CDC-893B62F9728D}" type="slidenum">
              <a:rPr lang="en-GB" smtClean="0"/>
              <a:t>‹#›</a:t>
            </a:fld>
            <a:endParaRPr lang="en-GB"/>
          </a:p>
        </p:txBody>
      </p:sp>
    </p:spTree>
    <p:extLst>
      <p:ext uri="{BB962C8B-B14F-4D97-AF65-F5344CB8AC3E}">
        <p14:creationId xmlns:p14="http://schemas.microsoft.com/office/powerpoint/2010/main" val="16305000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42D83-94CA-48C9-A56D-729EAB1D6E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C57AB68-DC46-4264-A455-40911EC178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5EAF80C-FB8C-4427-9454-507B6DF710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D65167-1005-40E3-9378-8BA61CCFA32B}"/>
              </a:ext>
            </a:extLst>
          </p:cNvPr>
          <p:cNvSpPr>
            <a:spLocks noGrp="1"/>
          </p:cNvSpPr>
          <p:nvPr>
            <p:ph type="dt" sz="half" idx="10"/>
          </p:nvPr>
        </p:nvSpPr>
        <p:spPr/>
        <p:txBody>
          <a:bodyPr/>
          <a:lstStyle/>
          <a:p>
            <a:fld id="{7C3637B0-366E-41C2-A9C7-447357085383}" type="datetimeFigureOut">
              <a:rPr lang="en-GB" smtClean="0"/>
              <a:t>23/05/2023</a:t>
            </a:fld>
            <a:endParaRPr lang="en-GB"/>
          </a:p>
        </p:txBody>
      </p:sp>
      <p:sp>
        <p:nvSpPr>
          <p:cNvPr id="6" name="Footer Placeholder 5">
            <a:extLst>
              <a:ext uri="{FF2B5EF4-FFF2-40B4-BE49-F238E27FC236}">
                <a16:creationId xmlns:a16="http://schemas.microsoft.com/office/drawing/2014/main" id="{14445905-28A6-4A52-8A32-9E015A298ED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627ACC2-D3D3-4E19-ADAD-131FB309AF8B}"/>
              </a:ext>
            </a:extLst>
          </p:cNvPr>
          <p:cNvSpPr>
            <a:spLocks noGrp="1"/>
          </p:cNvSpPr>
          <p:nvPr>
            <p:ph type="sldNum" sz="quarter" idx="12"/>
          </p:nvPr>
        </p:nvSpPr>
        <p:spPr/>
        <p:txBody>
          <a:bodyPr/>
          <a:lstStyle/>
          <a:p>
            <a:fld id="{3523791C-CC36-411D-9CDC-893B62F9728D}" type="slidenum">
              <a:rPr lang="en-GB" smtClean="0"/>
              <a:t>‹#›</a:t>
            </a:fld>
            <a:endParaRPr lang="en-GB"/>
          </a:p>
        </p:txBody>
      </p:sp>
    </p:spTree>
    <p:extLst>
      <p:ext uri="{BB962C8B-B14F-4D97-AF65-F5344CB8AC3E}">
        <p14:creationId xmlns:p14="http://schemas.microsoft.com/office/powerpoint/2010/main" val="2396871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9E1E9-D2B5-48AF-9B11-D7549E58E3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815B154-5F49-49E0-80D2-ECDEDF4A70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CBE618E-FDA7-4774-8964-7534B233BB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FC55FD-813E-4A9A-BDA3-AF7C507AC6EC}"/>
              </a:ext>
            </a:extLst>
          </p:cNvPr>
          <p:cNvSpPr>
            <a:spLocks noGrp="1"/>
          </p:cNvSpPr>
          <p:nvPr>
            <p:ph type="dt" sz="half" idx="10"/>
          </p:nvPr>
        </p:nvSpPr>
        <p:spPr/>
        <p:txBody>
          <a:bodyPr/>
          <a:lstStyle/>
          <a:p>
            <a:fld id="{7C3637B0-366E-41C2-A9C7-447357085383}" type="datetimeFigureOut">
              <a:rPr lang="en-GB" smtClean="0"/>
              <a:t>23/05/2023</a:t>
            </a:fld>
            <a:endParaRPr lang="en-GB"/>
          </a:p>
        </p:txBody>
      </p:sp>
      <p:sp>
        <p:nvSpPr>
          <p:cNvPr id="6" name="Footer Placeholder 5">
            <a:extLst>
              <a:ext uri="{FF2B5EF4-FFF2-40B4-BE49-F238E27FC236}">
                <a16:creationId xmlns:a16="http://schemas.microsoft.com/office/drawing/2014/main" id="{631E1C84-1D1C-43E2-A485-A918E5FC34E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A960B46-9F71-48ED-BD45-730243C6B8F2}"/>
              </a:ext>
            </a:extLst>
          </p:cNvPr>
          <p:cNvSpPr>
            <a:spLocks noGrp="1"/>
          </p:cNvSpPr>
          <p:nvPr>
            <p:ph type="sldNum" sz="quarter" idx="12"/>
          </p:nvPr>
        </p:nvSpPr>
        <p:spPr/>
        <p:txBody>
          <a:bodyPr/>
          <a:lstStyle/>
          <a:p>
            <a:fld id="{3523791C-CC36-411D-9CDC-893B62F9728D}" type="slidenum">
              <a:rPr lang="en-GB" smtClean="0"/>
              <a:t>‹#›</a:t>
            </a:fld>
            <a:endParaRPr lang="en-GB"/>
          </a:p>
        </p:txBody>
      </p:sp>
    </p:spTree>
    <p:extLst>
      <p:ext uri="{BB962C8B-B14F-4D97-AF65-F5344CB8AC3E}">
        <p14:creationId xmlns:p14="http://schemas.microsoft.com/office/powerpoint/2010/main" val="5529943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4000"/>
            <a:lum/>
          </a:blip>
          <a:srcRect/>
          <a:stretch>
            <a:fillRect l="-2000" r="-2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B70861-74C1-424D-B94F-9594B717C6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CD39763-3D1D-4036-A37D-618F8D5FAD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63CE870-BDF9-416B-A6C0-8EC661837E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3637B0-366E-41C2-A9C7-447357085383}" type="datetimeFigureOut">
              <a:rPr lang="en-GB" smtClean="0"/>
              <a:t>23/05/2023</a:t>
            </a:fld>
            <a:endParaRPr lang="en-GB"/>
          </a:p>
        </p:txBody>
      </p:sp>
      <p:sp>
        <p:nvSpPr>
          <p:cNvPr id="5" name="Footer Placeholder 4">
            <a:extLst>
              <a:ext uri="{FF2B5EF4-FFF2-40B4-BE49-F238E27FC236}">
                <a16:creationId xmlns:a16="http://schemas.microsoft.com/office/drawing/2014/main" id="{A6E80791-B2E2-4478-B06C-513B4255C1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C7BD4CE-B966-4279-B345-822065622D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23791C-CC36-411D-9CDC-893B62F9728D}" type="slidenum">
              <a:rPr lang="en-GB" smtClean="0"/>
              <a:t>‹#›</a:t>
            </a:fld>
            <a:endParaRPr lang="en-GB"/>
          </a:p>
        </p:txBody>
      </p:sp>
    </p:spTree>
    <p:extLst>
      <p:ext uri="{BB962C8B-B14F-4D97-AF65-F5344CB8AC3E}">
        <p14:creationId xmlns:p14="http://schemas.microsoft.com/office/powerpoint/2010/main" val="18278779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34000"/>
            <a:lum/>
          </a:blip>
          <a:srcRect/>
          <a:stretch>
            <a:fillRect l="-2000" r="-2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0B0B277C-1C6C-4A28-8B73-4C9B85106239}" type="datetime1">
              <a:rPr lang="en-GB" smtClean="0">
                <a:solidFill>
                  <a:prstClr val="black">
                    <a:tint val="75000"/>
                  </a:prstClr>
                </a:solidFill>
                <a:latin typeface="Calibri"/>
              </a:rPr>
              <a:pPr fontAlgn="auto">
                <a:spcBef>
                  <a:spcPts val="0"/>
                </a:spcBef>
                <a:spcAft>
                  <a:spcPts val="0"/>
                </a:spcAft>
              </a:pPr>
              <a:t>23/05/2023</a:t>
            </a:fld>
            <a:endParaRPr lang="en-GB">
              <a:solidFill>
                <a:prstClr val="black">
                  <a:tint val="75000"/>
                </a:prstClr>
              </a:solidFill>
              <a:latin typeface="Calibri"/>
            </a:endParaRPr>
          </a:p>
        </p:txBody>
      </p:sp>
      <p:sp>
        <p:nvSpPr>
          <p:cNvPr id="5" name="Footer Placeholder 4"/>
          <p:cNvSpPr>
            <a:spLocks noGrp="1"/>
          </p:cNvSpPr>
          <p:nvPr>
            <p:ph type="ftr" sz="quarter" idx="3"/>
          </p:nvPr>
        </p:nvSpPr>
        <p:spPr>
          <a:xfrm>
            <a:off x="4165600" y="6081087"/>
            <a:ext cx="3860800" cy="444396"/>
          </a:xfrm>
          <a:prstGeom prst="rect">
            <a:avLst/>
          </a:prstGeom>
        </p:spPr>
        <p:txBody>
          <a:bodyPr vert="horz" lIns="91440" tIns="45720" rIns="91440" bIns="45720" rtlCol="0" anchor="ctr"/>
          <a:lstStyle>
            <a:lvl1pPr algn="ctr">
              <a:defRPr sz="1100">
                <a:solidFill>
                  <a:schemeClr val="bg1"/>
                </a:solidFill>
                <a:latin typeface="Arial" panose="020B0604020202020204" pitchFamily="34" charset="0"/>
                <a:cs typeface="Arial" panose="020B0604020202020204" pitchFamily="34" charset="0"/>
              </a:defRPr>
            </a:lvl1pPr>
          </a:lstStyle>
          <a:p>
            <a:pPr fontAlgn="auto">
              <a:spcBef>
                <a:spcPts val="0"/>
              </a:spcBef>
              <a:spcAft>
                <a:spcPts val="0"/>
              </a:spcAft>
            </a:pPr>
            <a:r>
              <a:rPr lang="en-GB">
                <a:solidFill>
                  <a:prstClr val="white"/>
                </a:solidFill>
              </a:rPr>
              <a:t>Official  </a:t>
            </a:r>
          </a:p>
        </p:txBody>
      </p:sp>
      <p:sp>
        <p:nvSpPr>
          <p:cNvPr id="6" name="Slide Number Placeholder 5"/>
          <p:cNvSpPr>
            <a:spLocks noGrp="1"/>
          </p:cNvSpPr>
          <p:nvPr>
            <p:ph type="sldNum" sz="quarter" idx="4"/>
          </p:nvPr>
        </p:nvSpPr>
        <p:spPr>
          <a:xfrm>
            <a:off x="4685671" y="6428559"/>
            <a:ext cx="2844800" cy="365125"/>
          </a:xfrm>
          <a:prstGeom prst="rect">
            <a:avLst/>
          </a:prstGeom>
        </p:spPr>
        <p:txBody>
          <a:bodyPr vert="horz" lIns="91440" tIns="45720" rIns="91440" bIns="45720" rtlCol="0" anchor="ctr"/>
          <a:lstStyle>
            <a:lvl1pPr algn="ctr">
              <a:defRPr sz="1200">
                <a:solidFill>
                  <a:schemeClr val="bg1"/>
                </a:solidFill>
                <a:latin typeface="Arial" panose="020B0604020202020204" pitchFamily="34" charset="0"/>
                <a:cs typeface="Arial" panose="020B0604020202020204" pitchFamily="34" charset="0"/>
              </a:defRPr>
            </a:lvl1pPr>
          </a:lstStyle>
          <a:p>
            <a:pPr fontAlgn="auto">
              <a:spcBef>
                <a:spcPts val="0"/>
              </a:spcBef>
              <a:spcAft>
                <a:spcPts val="0"/>
              </a:spcAft>
            </a:pPr>
            <a:fld id="{40D39604-8285-4EBC-9D22-D166251E3ECD}" type="slidenum">
              <a:rPr lang="en-GB" smtClean="0">
                <a:solidFill>
                  <a:prstClr val="white"/>
                </a:solidFill>
              </a:rPr>
              <a:pPr fontAlgn="auto">
                <a:spcBef>
                  <a:spcPts val="0"/>
                </a:spcBef>
                <a:spcAft>
                  <a:spcPts val="0"/>
                </a:spcAft>
              </a:pPr>
              <a:t>‹#›</a:t>
            </a:fld>
            <a:endParaRPr lang="en-GB">
              <a:solidFill>
                <a:prstClr val="white"/>
              </a:solidFill>
            </a:endParaRPr>
          </a:p>
        </p:txBody>
      </p:sp>
    </p:spTree>
    <p:extLst>
      <p:ext uri="{BB962C8B-B14F-4D97-AF65-F5344CB8AC3E}">
        <p14:creationId xmlns:p14="http://schemas.microsoft.com/office/powerpoint/2010/main" val="368579334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sldNum="0" hdr="0" ftr="0" dt="0"/>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4000"/>
            <a:lum/>
          </a:blip>
          <a:srcRect/>
          <a:stretch>
            <a:fillRect l="-2000" r="-2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0B0B277C-1C6C-4A28-8B73-4C9B85106239}" type="datetime1">
              <a:rPr lang="en-GB" smtClean="0"/>
              <a:t>23/05/2023</a:t>
            </a:fld>
            <a:endParaRPr lang="en-GB"/>
          </a:p>
        </p:txBody>
      </p:sp>
      <p:sp>
        <p:nvSpPr>
          <p:cNvPr id="5" name="Footer Placeholder 4"/>
          <p:cNvSpPr>
            <a:spLocks noGrp="1"/>
          </p:cNvSpPr>
          <p:nvPr>
            <p:ph type="ftr" sz="quarter" idx="3"/>
          </p:nvPr>
        </p:nvSpPr>
        <p:spPr>
          <a:xfrm>
            <a:off x="4165600" y="6081087"/>
            <a:ext cx="3860800" cy="444396"/>
          </a:xfrm>
          <a:prstGeom prst="rect">
            <a:avLst/>
          </a:prstGeom>
        </p:spPr>
        <p:txBody>
          <a:bodyPr vert="horz" lIns="91440" tIns="45720" rIns="91440" bIns="45720" rtlCol="0" anchor="ctr"/>
          <a:lstStyle>
            <a:lvl1pPr algn="ctr">
              <a:defRPr sz="1467">
                <a:solidFill>
                  <a:schemeClr val="bg1"/>
                </a:solidFill>
                <a:latin typeface="Arial" panose="020B0604020202020204" pitchFamily="34" charset="0"/>
                <a:cs typeface="Arial" panose="020B0604020202020204" pitchFamily="34" charset="0"/>
              </a:defRPr>
            </a:lvl1pPr>
          </a:lstStyle>
          <a:p>
            <a:r>
              <a:rPr lang="en-GB"/>
              <a:t>Official  </a:t>
            </a:r>
          </a:p>
        </p:txBody>
      </p:sp>
      <p:sp>
        <p:nvSpPr>
          <p:cNvPr id="6" name="Slide Number Placeholder 5"/>
          <p:cNvSpPr>
            <a:spLocks noGrp="1"/>
          </p:cNvSpPr>
          <p:nvPr>
            <p:ph type="sldNum" sz="quarter" idx="4"/>
          </p:nvPr>
        </p:nvSpPr>
        <p:spPr>
          <a:xfrm>
            <a:off x="4685671" y="6428558"/>
            <a:ext cx="2844800" cy="365125"/>
          </a:xfrm>
          <a:prstGeom prst="rect">
            <a:avLst/>
          </a:prstGeom>
        </p:spPr>
        <p:txBody>
          <a:bodyPr vert="horz" lIns="91440" tIns="45720" rIns="91440" bIns="45720" rtlCol="0" anchor="ctr"/>
          <a:lstStyle>
            <a:lvl1pPr algn="ctr">
              <a:defRPr sz="1600">
                <a:solidFill>
                  <a:schemeClr val="bg1"/>
                </a:solidFill>
                <a:latin typeface="Arial" panose="020B0604020202020204" pitchFamily="34" charset="0"/>
                <a:cs typeface="Arial" panose="020B0604020202020204" pitchFamily="34" charset="0"/>
              </a:defRPr>
            </a:lvl1pPr>
          </a:lstStyle>
          <a:p>
            <a:fld id="{40D39604-8285-4EBC-9D22-D166251E3ECD}" type="slidenum">
              <a:rPr lang="en-GB" smtClean="0"/>
              <a:pPr/>
              <a:t>‹#›</a:t>
            </a:fld>
            <a:endParaRPr lang="en-GB"/>
          </a:p>
        </p:txBody>
      </p:sp>
    </p:spTree>
    <p:extLst>
      <p:ext uri="{BB962C8B-B14F-4D97-AF65-F5344CB8AC3E}">
        <p14:creationId xmlns:p14="http://schemas.microsoft.com/office/powerpoint/2010/main" val="209490266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sldNum="0" hdr="0" ftr="0" dt="0"/>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mj-ea"/>
          <a:cs typeface="Arial" panose="020B0604020202020204" pitchFamily="34" charset="0"/>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Arial" panose="020B0604020202020204" pitchFamily="34" charset="0"/>
          <a:ea typeface="+mn-ea"/>
          <a:cs typeface="Arial" panose="020B0604020202020204" pitchFamily="34" charset="0"/>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Arial" panose="020B0604020202020204" pitchFamily="34" charset="0"/>
          <a:ea typeface="+mn-ea"/>
          <a:cs typeface="Arial" panose="020B0604020202020204" pitchFamily="34" charset="0"/>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4000"/>
            <a:lum/>
          </a:blip>
          <a:srcRect/>
          <a:stretch>
            <a:fillRect l="-2000" r="-2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0B0B277C-1C6C-4A28-8B73-4C9B85106239}" type="datetime1">
              <a:rPr lang="en-GB" smtClean="0"/>
              <a:t>23/05/2023</a:t>
            </a:fld>
            <a:endParaRPr lang="en-GB"/>
          </a:p>
        </p:txBody>
      </p:sp>
      <p:sp>
        <p:nvSpPr>
          <p:cNvPr id="5" name="Footer Placeholder 4"/>
          <p:cNvSpPr>
            <a:spLocks noGrp="1"/>
          </p:cNvSpPr>
          <p:nvPr>
            <p:ph type="ftr" sz="quarter" idx="3"/>
          </p:nvPr>
        </p:nvSpPr>
        <p:spPr>
          <a:xfrm>
            <a:off x="4165600" y="6081087"/>
            <a:ext cx="3860800" cy="444396"/>
          </a:xfrm>
          <a:prstGeom prst="rect">
            <a:avLst/>
          </a:prstGeom>
        </p:spPr>
        <p:txBody>
          <a:bodyPr vert="horz" lIns="91440" tIns="45720" rIns="91440" bIns="45720" rtlCol="0" anchor="ctr"/>
          <a:lstStyle>
            <a:lvl1pPr algn="ctr">
              <a:defRPr sz="1467">
                <a:solidFill>
                  <a:schemeClr val="bg1"/>
                </a:solidFill>
                <a:latin typeface="Arial" panose="020B0604020202020204" pitchFamily="34" charset="0"/>
                <a:cs typeface="Arial" panose="020B0604020202020204" pitchFamily="34" charset="0"/>
              </a:defRPr>
            </a:lvl1pPr>
          </a:lstStyle>
          <a:p>
            <a:r>
              <a:rPr lang="en-GB"/>
              <a:t>Official  </a:t>
            </a:r>
          </a:p>
        </p:txBody>
      </p:sp>
      <p:sp>
        <p:nvSpPr>
          <p:cNvPr id="6" name="Slide Number Placeholder 5"/>
          <p:cNvSpPr>
            <a:spLocks noGrp="1"/>
          </p:cNvSpPr>
          <p:nvPr>
            <p:ph type="sldNum" sz="quarter" idx="4"/>
          </p:nvPr>
        </p:nvSpPr>
        <p:spPr>
          <a:xfrm>
            <a:off x="4685671" y="6428558"/>
            <a:ext cx="2844800" cy="365125"/>
          </a:xfrm>
          <a:prstGeom prst="rect">
            <a:avLst/>
          </a:prstGeom>
        </p:spPr>
        <p:txBody>
          <a:bodyPr vert="horz" lIns="91440" tIns="45720" rIns="91440" bIns="45720" rtlCol="0" anchor="ctr"/>
          <a:lstStyle>
            <a:lvl1pPr algn="ctr">
              <a:defRPr sz="1600">
                <a:solidFill>
                  <a:schemeClr val="bg1"/>
                </a:solidFill>
                <a:latin typeface="Arial" panose="020B0604020202020204" pitchFamily="34" charset="0"/>
                <a:cs typeface="Arial" panose="020B0604020202020204" pitchFamily="34" charset="0"/>
              </a:defRPr>
            </a:lvl1pPr>
          </a:lstStyle>
          <a:p>
            <a:fld id="{40D39604-8285-4EBC-9D22-D166251E3ECD}" type="slidenum">
              <a:rPr lang="en-GB" smtClean="0"/>
              <a:pPr/>
              <a:t>‹#›</a:t>
            </a:fld>
            <a:endParaRPr lang="en-GB"/>
          </a:p>
        </p:txBody>
      </p:sp>
    </p:spTree>
    <p:extLst>
      <p:ext uri="{BB962C8B-B14F-4D97-AF65-F5344CB8AC3E}">
        <p14:creationId xmlns:p14="http://schemas.microsoft.com/office/powerpoint/2010/main" val="329791087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sldNum="0" hdr="0" ftr="0" dt="0"/>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mj-ea"/>
          <a:cs typeface="Arial" panose="020B0604020202020204" pitchFamily="34" charset="0"/>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Arial" panose="020B0604020202020204" pitchFamily="34" charset="0"/>
          <a:ea typeface="+mn-ea"/>
          <a:cs typeface="Arial" panose="020B0604020202020204" pitchFamily="34" charset="0"/>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Arial" panose="020B0604020202020204" pitchFamily="34" charset="0"/>
          <a:ea typeface="+mn-ea"/>
          <a:cs typeface="Arial" panose="020B0604020202020204" pitchFamily="34" charset="0"/>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hyperlink" Target="http://www.contracts.mod.uk/" TargetMode="External"/><Relationship Id="rId2" Type="http://schemas.openxmlformats.org/officeDocument/2006/relationships/notesSlide" Target="../notesSlides/notesSlide10.xml"/><Relationship Id="rId1" Type="http://schemas.openxmlformats.org/officeDocument/2006/relationships/slideLayout" Target="../slideLayouts/slideLayout39.xml"/><Relationship Id="rId5" Type="http://schemas.openxmlformats.org/officeDocument/2006/relationships/image" Target="../media/image23.pn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36.xml"/><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36.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3.xml"/><Relationship Id="rId5" Type="http://schemas.openxmlformats.org/officeDocument/2006/relationships/image" Target="../media/image6.jpe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20.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E5D00B-55AF-4D77-99D2-858A0313DC8D}"/>
              </a:ext>
            </a:extLst>
          </p:cNvPr>
          <p:cNvPicPr>
            <a:picLocks noChangeAspect="1"/>
          </p:cNvPicPr>
          <p:nvPr/>
        </p:nvPicPr>
        <p:blipFill rotWithShape="1">
          <a:blip r:embed="rId3">
            <a:alphaModFix amt="50000"/>
          </a:blip>
          <a:srcRect t="7176" b="11038"/>
          <a:stretch/>
        </p:blipFill>
        <p:spPr>
          <a:xfrm>
            <a:off x="0" y="-673240"/>
            <a:ext cx="12192000" cy="6676007"/>
          </a:xfrm>
          <a:prstGeom prst="rect">
            <a:avLst/>
          </a:prstGeom>
          <a:noFill/>
        </p:spPr>
      </p:pic>
      <p:sp>
        <p:nvSpPr>
          <p:cNvPr id="2" name="Title 1"/>
          <p:cNvSpPr>
            <a:spLocks noGrp="1"/>
          </p:cNvSpPr>
          <p:nvPr>
            <p:ph type="ctrTitle"/>
          </p:nvPr>
        </p:nvSpPr>
        <p:spPr>
          <a:xfrm>
            <a:off x="2225728" y="290653"/>
            <a:ext cx="7772400" cy="1470025"/>
          </a:xfrm>
        </p:spPr>
        <p:txBody>
          <a:bodyPr>
            <a:normAutofit/>
          </a:bodyPr>
          <a:lstStyle/>
          <a:p>
            <a:r>
              <a:rPr lang="en-GB" b="1"/>
              <a:t>MINISTRY OF DEFENCE</a:t>
            </a:r>
            <a:br>
              <a:rPr lang="en-GB" b="1"/>
            </a:br>
            <a:r>
              <a:rPr lang="en-GB" b="1"/>
              <a:t>BOATS</a:t>
            </a:r>
          </a:p>
        </p:txBody>
      </p:sp>
      <p:sp>
        <p:nvSpPr>
          <p:cNvPr id="3" name="Subtitle 2"/>
          <p:cNvSpPr>
            <a:spLocks noGrp="1"/>
          </p:cNvSpPr>
          <p:nvPr>
            <p:ph type="subTitle" idx="1"/>
          </p:nvPr>
        </p:nvSpPr>
        <p:spPr>
          <a:xfrm>
            <a:off x="1647930" y="3275762"/>
            <a:ext cx="8350198" cy="1228305"/>
          </a:xfrm>
        </p:spPr>
        <p:txBody>
          <a:bodyPr vert="horz" lIns="91440" tIns="45720" rIns="91440" bIns="45720" rtlCol="0" anchor="t">
            <a:noAutofit/>
          </a:bodyPr>
          <a:lstStyle/>
          <a:p>
            <a:pPr>
              <a:spcBef>
                <a:spcPts val="0"/>
              </a:spcBef>
            </a:pPr>
            <a:r>
              <a:rPr lang="en-GB" sz="3600" b="1" dirty="0">
                <a:solidFill>
                  <a:schemeClr val="tx1"/>
                </a:solidFill>
                <a:latin typeface="Arial"/>
                <a:cs typeface="Arial"/>
              </a:rPr>
              <a:t>Phil Gittins, Boats Team Leader</a:t>
            </a:r>
          </a:p>
          <a:p>
            <a:pPr>
              <a:spcBef>
                <a:spcPts val="0"/>
              </a:spcBef>
            </a:pPr>
            <a:r>
              <a:rPr lang="en-GB" sz="3600" b="1" dirty="0">
                <a:solidFill>
                  <a:schemeClr val="tx1"/>
                </a:solidFill>
                <a:latin typeface="Arial"/>
                <a:cs typeface="Arial"/>
              </a:rPr>
              <a:t>DE&amp;S</a:t>
            </a:r>
          </a:p>
        </p:txBody>
      </p:sp>
    </p:spTree>
    <p:extLst>
      <p:ext uri="{BB962C8B-B14F-4D97-AF65-F5344CB8AC3E}">
        <p14:creationId xmlns:p14="http://schemas.microsoft.com/office/powerpoint/2010/main" val="31402762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1143000"/>
          </a:xfrm>
        </p:spPr>
        <p:txBody>
          <a:bodyPr>
            <a:normAutofit/>
          </a:bodyPr>
          <a:lstStyle/>
          <a:p>
            <a:r>
              <a:rPr lang="en-GB" sz="3200" dirty="0"/>
              <a:t>Boats Support – Future Contracts</a:t>
            </a:r>
          </a:p>
        </p:txBody>
      </p:sp>
      <p:sp>
        <p:nvSpPr>
          <p:cNvPr id="4" name="Text Placeholder 3">
            <a:extLst>
              <a:ext uri="{FF2B5EF4-FFF2-40B4-BE49-F238E27FC236}">
                <a16:creationId xmlns:a16="http://schemas.microsoft.com/office/drawing/2014/main" id="{AAFF0151-0E7C-544C-FDA5-D80A1268779E}"/>
              </a:ext>
            </a:extLst>
          </p:cNvPr>
          <p:cNvSpPr>
            <a:spLocks noGrp="1"/>
          </p:cNvSpPr>
          <p:nvPr>
            <p:ph type="body" idx="1"/>
          </p:nvPr>
        </p:nvSpPr>
        <p:spPr>
          <a:xfrm>
            <a:off x="609600" y="830030"/>
            <a:ext cx="5386917" cy="639763"/>
          </a:xfrm>
        </p:spPr>
        <p:txBody>
          <a:bodyPr>
            <a:normAutofit fontScale="70000" lnSpcReduction="20000"/>
          </a:bodyPr>
          <a:lstStyle/>
          <a:p>
            <a:r>
              <a:rPr lang="en-GB" dirty="0">
                <a:latin typeface="Arial"/>
                <a:cs typeface="Arial"/>
              </a:rPr>
              <a:t>Vahana In Service Support </a:t>
            </a:r>
          </a:p>
        </p:txBody>
      </p:sp>
      <p:sp>
        <p:nvSpPr>
          <p:cNvPr id="3" name="Content Placeholder 2"/>
          <p:cNvSpPr>
            <a:spLocks noGrp="1"/>
          </p:cNvSpPr>
          <p:nvPr>
            <p:ph sz="half" idx="2"/>
          </p:nvPr>
        </p:nvSpPr>
        <p:spPr>
          <a:xfrm>
            <a:off x="709083" y="3657978"/>
            <a:ext cx="5386917" cy="2195087"/>
          </a:xfrm>
        </p:spPr>
        <p:txBody>
          <a:bodyPr vert="horz" lIns="91440" tIns="45720" rIns="91440" bIns="45720" rtlCol="0" anchor="t">
            <a:normAutofit/>
          </a:bodyPr>
          <a:lstStyle/>
          <a:p>
            <a:pPr marL="456565" indent="-456565"/>
            <a:r>
              <a:rPr lang="en-GB" sz="1400" dirty="0">
                <a:latin typeface="Arial"/>
                <a:cs typeface="Arial"/>
              </a:rPr>
              <a:t>Replacement for existing Vahana support contracts expiring on 31</a:t>
            </a:r>
            <a:r>
              <a:rPr lang="en-GB" sz="1400" baseline="30000" dirty="0">
                <a:latin typeface="Arial"/>
                <a:cs typeface="Arial"/>
              </a:rPr>
              <a:t>st</a:t>
            </a:r>
            <a:r>
              <a:rPr lang="en-GB" sz="1400" dirty="0">
                <a:latin typeface="Arial"/>
                <a:cs typeface="Arial"/>
              </a:rPr>
              <a:t> March 2024</a:t>
            </a:r>
          </a:p>
          <a:p>
            <a:pPr marL="456565" indent="-456565"/>
            <a:r>
              <a:rPr lang="en-GB" sz="1400" dirty="0">
                <a:latin typeface="Arial"/>
                <a:cs typeface="Arial"/>
              </a:rPr>
              <a:t>Provides support for 35 Vahana craft.</a:t>
            </a:r>
          </a:p>
          <a:p>
            <a:pPr marL="456565" indent="-456565"/>
            <a:r>
              <a:rPr lang="en-GB" sz="1400" dirty="0">
                <a:latin typeface="Arial"/>
                <a:cs typeface="Arial"/>
              </a:rPr>
              <a:t>Market engagement (PQQ) to commence in August.</a:t>
            </a:r>
          </a:p>
          <a:p>
            <a:pPr marL="456565" indent="-456565"/>
            <a:endParaRPr lang="en-GB" sz="1400" dirty="0">
              <a:latin typeface="Arial"/>
              <a:cs typeface="Arial"/>
            </a:endParaRPr>
          </a:p>
          <a:p>
            <a:pPr marL="456565" indent="-456565"/>
            <a:endParaRPr lang="en-GB" sz="1600" dirty="0"/>
          </a:p>
          <a:p>
            <a:pPr marL="989965" lvl="1" indent="-380365"/>
            <a:endParaRPr lang="en-GB" sz="1600" dirty="0"/>
          </a:p>
          <a:p>
            <a:pPr marL="1523365" lvl="2" indent="-304165"/>
            <a:endParaRPr lang="en-GB" sz="1867" dirty="0"/>
          </a:p>
        </p:txBody>
      </p:sp>
      <p:sp>
        <p:nvSpPr>
          <p:cNvPr id="5" name="Text Placeholder 4">
            <a:extLst>
              <a:ext uri="{FF2B5EF4-FFF2-40B4-BE49-F238E27FC236}">
                <a16:creationId xmlns:a16="http://schemas.microsoft.com/office/drawing/2014/main" id="{FA7966C4-7C0A-B299-2E42-078101A2C7D4}"/>
              </a:ext>
            </a:extLst>
          </p:cNvPr>
          <p:cNvSpPr>
            <a:spLocks noGrp="1"/>
          </p:cNvSpPr>
          <p:nvPr>
            <p:ph type="body" sz="quarter" idx="3"/>
          </p:nvPr>
        </p:nvSpPr>
        <p:spPr>
          <a:xfrm>
            <a:off x="6193369" y="1018390"/>
            <a:ext cx="5809578" cy="451403"/>
          </a:xfrm>
        </p:spPr>
        <p:txBody>
          <a:bodyPr>
            <a:normAutofit fontScale="70000" lnSpcReduction="20000"/>
          </a:bodyPr>
          <a:lstStyle/>
          <a:p>
            <a:r>
              <a:rPr lang="en-GB" dirty="0"/>
              <a:t>Future Boats In-Service Support (F-BISS)</a:t>
            </a:r>
          </a:p>
        </p:txBody>
      </p:sp>
      <p:sp>
        <p:nvSpPr>
          <p:cNvPr id="6" name="Content Placeholder 5">
            <a:extLst>
              <a:ext uri="{FF2B5EF4-FFF2-40B4-BE49-F238E27FC236}">
                <a16:creationId xmlns:a16="http://schemas.microsoft.com/office/drawing/2014/main" id="{6A524933-2720-6043-D9BF-58F0E5915CC4}"/>
              </a:ext>
            </a:extLst>
          </p:cNvPr>
          <p:cNvSpPr>
            <a:spLocks noGrp="1"/>
          </p:cNvSpPr>
          <p:nvPr>
            <p:ph sz="quarter" idx="4"/>
          </p:nvPr>
        </p:nvSpPr>
        <p:spPr>
          <a:xfrm>
            <a:off x="6193369" y="3660153"/>
            <a:ext cx="5389033" cy="1942153"/>
          </a:xfrm>
        </p:spPr>
        <p:txBody>
          <a:bodyPr vert="horz" lIns="91440" tIns="45720" rIns="91440" bIns="45720" rtlCol="0" anchor="t">
            <a:noAutofit/>
          </a:bodyPr>
          <a:lstStyle/>
          <a:p>
            <a:pPr marL="456565" indent="-456565">
              <a:lnSpc>
                <a:spcPct val="80000"/>
              </a:lnSpc>
            </a:pPr>
            <a:r>
              <a:rPr lang="en-GB" sz="1400" dirty="0">
                <a:latin typeface="Arial"/>
                <a:cs typeface="Arial"/>
              </a:rPr>
              <a:t>Replacement for existing BISS contracts, expiring 31 Mar 2026.</a:t>
            </a:r>
          </a:p>
          <a:p>
            <a:pPr marL="456565" indent="-456565">
              <a:lnSpc>
                <a:spcPct val="80000"/>
              </a:lnSpc>
            </a:pPr>
            <a:r>
              <a:rPr lang="en-GB" sz="1400" dirty="0">
                <a:latin typeface="Arial"/>
                <a:cs typeface="Arial"/>
              </a:rPr>
              <a:t>Provides support for c.3000 boats across MOD portfolio.</a:t>
            </a:r>
          </a:p>
          <a:p>
            <a:pPr marL="456565" indent="-456565">
              <a:lnSpc>
                <a:spcPct val="80000"/>
              </a:lnSpc>
            </a:pPr>
            <a:r>
              <a:rPr lang="en-GB" sz="1400" dirty="0">
                <a:latin typeface="Arial"/>
                <a:cs typeface="Arial"/>
              </a:rPr>
              <a:t>Commencing early engagement to inform support architecture design.</a:t>
            </a:r>
          </a:p>
          <a:p>
            <a:pPr marL="456565" indent="-456565">
              <a:lnSpc>
                <a:spcPct val="80000"/>
              </a:lnSpc>
            </a:pPr>
            <a:r>
              <a:rPr lang="en-GB" sz="1400" dirty="0">
                <a:latin typeface="Arial"/>
                <a:cs typeface="Arial"/>
              </a:rPr>
              <a:t>Tendering planned to commence mid 2024.</a:t>
            </a:r>
          </a:p>
        </p:txBody>
      </p:sp>
      <p:sp>
        <p:nvSpPr>
          <p:cNvPr id="7" name="TextBox 6">
            <a:extLst>
              <a:ext uri="{FF2B5EF4-FFF2-40B4-BE49-F238E27FC236}">
                <a16:creationId xmlns:a16="http://schemas.microsoft.com/office/drawing/2014/main" id="{A03806E7-BE09-176C-CB88-32213BB35292}"/>
              </a:ext>
            </a:extLst>
          </p:cNvPr>
          <p:cNvSpPr txBox="1"/>
          <p:nvPr/>
        </p:nvSpPr>
        <p:spPr>
          <a:xfrm>
            <a:off x="0" y="5031072"/>
            <a:ext cx="12192000" cy="954107"/>
          </a:xfrm>
          <a:prstGeom prst="rect">
            <a:avLst/>
          </a:prstGeom>
          <a:noFill/>
        </p:spPr>
        <p:txBody>
          <a:bodyPr wrap="square" rtlCol="0">
            <a:spAutoFit/>
          </a:bodyPr>
          <a:lstStyle/>
          <a:p>
            <a:pPr marL="456565" indent="-456565" algn="ctr"/>
            <a:r>
              <a:rPr lang="en-GB" sz="1400" dirty="0">
                <a:latin typeface="Arial"/>
                <a:cs typeface="Arial"/>
              </a:rPr>
              <a:t>The vast majority of Boats Team procurements are awarded following competition, with opportunities advertised through the Defence Supplier Portal (</a:t>
            </a:r>
            <a:r>
              <a:rPr lang="en-GB" sz="1400" dirty="0">
                <a:latin typeface="Arial"/>
                <a:cs typeface="Arial"/>
                <a:hlinkClick r:id="rId3"/>
              </a:rPr>
              <a:t>www.contracts.mod.uk</a:t>
            </a:r>
            <a:r>
              <a:rPr lang="en-GB" sz="1400" dirty="0">
                <a:latin typeface="Arial"/>
                <a:cs typeface="Arial"/>
              </a:rPr>
              <a:t>).</a:t>
            </a:r>
          </a:p>
          <a:p>
            <a:pPr marL="456565" indent="-456565" algn="ctr"/>
            <a:endParaRPr lang="en-GB" sz="1400" dirty="0"/>
          </a:p>
          <a:p>
            <a:pPr marL="456565" indent="-456565" algn="ctr"/>
            <a:r>
              <a:rPr lang="en-GB" sz="1400" dirty="0">
                <a:latin typeface="Arial"/>
                <a:cs typeface="Arial"/>
              </a:rPr>
              <a:t>We welcome expressions of interest from any relevant party, including SMEs and those who have not done business with DE&amp;S previously.</a:t>
            </a:r>
          </a:p>
        </p:txBody>
      </p:sp>
      <p:pic>
        <p:nvPicPr>
          <p:cNvPr id="2052" name="Picture 4" descr="Preview image for asset">
            <a:extLst>
              <a:ext uri="{FF2B5EF4-FFF2-40B4-BE49-F238E27FC236}">
                <a16:creationId xmlns:a16="http://schemas.microsoft.com/office/drawing/2014/main" id="{F2177B28-F948-C3DC-CCBF-669126BF0E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1217" y="1658151"/>
            <a:ext cx="2673336" cy="159954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BA7B864A-712E-EEDC-BA08-E4AC7058C145}"/>
              </a:ext>
            </a:extLst>
          </p:cNvPr>
          <p:cNvPicPr>
            <a:picLocks noChangeAspect="1"/>
          </p:cNvPicPr>
          <p:nvPr/>
        </p:nvPicPr>
        <p:blipFill>
          <a:blip r:embed="rId5"/>
          <a:stretch>
            <a:fillRect/>
          </a:stretch>
        </p:blipFill>
        <p:spPr>
          <a:xfrm>
            <a:off x="2204581" y="1750867"/>
            <a:ext cx="1633272" cy="1851351"/>
          </a:xfrm>
          <a:prstGeom prst="rect">
            <a:avLst/>
          </a:prstGeom>
        </p:spPr>
      </p:pic>
    </p:spTree>
    <p:extLst>
      <p:ext uri="{BB962C8B-B14F-4D97-AF65-F5344CB8AC3E}">
        <p14:creationId xmlns:p14="http://schemas.microsoft.com/office/powerpoint/2010/main" val="17378744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E5D00B-55AF-4D77-99D2-858A0313DC8D}"/>
              </a:ext>
            </a:extLst>
          </p:cNvPr>
          <p:cNvPicPr>
            <a:picLocks noChangeAspect="1"/>
          </p:cNvPicPr>
          <p:nvPr/>
        </p:nvPicPr>
        <p:blipFill rotWithShape="1">
          <a:blip r:embed="rId3">
            <a:alphaModFix amt="50000"/>
          </a:blip>
          <a:srcRect t="7176" b="11038"/>
          <a:stretch/>
        </p:blipFill>
        <p:spPr>
          <a:xfrm>
            <a:off x="0" y="-673240"/>
            <a:ext cx="12192000" cy="6676007"/>
          </a:xfrm>
          <a:prstGeom prst="rect">
            <a:avLst/>
          </a:prstGeom>
          <a:noFill/>
        </p:spPr>
      </p:pic>
      <p:sp>
        <p:nvSpPr>
          <p:cNvPr id="2" name="Title 1"/>
          <p:cNvSpPr>
            <a:spLocks noGrp="1"/>
          </p:cNvSpPr>
          <p:nvPr>
            <p:ph type="ctrTitle"/>
          </p:nvPr>
        </p:nvSpPr>
        <p:spPr>
          <a:xfrm>
            <a:off x="1886681" y="1770132"/>
            <a:ext cx="7772400" cy="1470025"/>
          </a:xfrm>
        </p:spPr>
        <p:txBody>
          <a:bodyPr>
            <a:normAutofit/>
          </a:bodyPr>
          <a:lstStyle/>
          <a:p>
            <a:r>
              <a:rPr lang="en-GB" b="1" dirty="0"/>
              <a:t>DECARBONISATION</a:t>
            </a:r>
          </a:p>
        </p:txBody>
      </p:sp>
    </p:spTree>
    <p:extLst>
      <p:ext uri="{BB962C8B-B14F-4D97-AF65-F5344CB8AC3E}">
        <p14:creationId xmlns:p14="http://schemas.microsoft.com/office/powerpoint/2010/main" val="8588527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757AA7B1-1B51-46CC-851F-58E07A1372F8}"/>
              </a:ext>
            </a:extLst>
          </p:cNvPr>
          <p:cNvCxnSpPr>
            <a:cxnSpLocks/>
          </p:cNvCxnSpPr>
          <p:nvPr/>
        </p:nvCxnSpPr>
        <p:spPr>
          <a:xfrm>
            <a:off x="0" y="911912"/>
            <a:ext cx="12192000" cy="7979"/>
          </a:xfrm>
          <a:prstGeom prst="line">
            <a:avLst/>
          </a:prstGeom>
          <a:ln w="38100">
            <a:solidFill>
              <a:srgbClr val="75DBFF"/>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AAF5EF3E-F9D7-4694-89B4-E2EC70C52C0D}"/>
              </a:ext>
            </a:extLst>
          </p:cNvPr>
          <p:cNvSpPr txBox="1">
            <a:spLocks/>
          </p:cNvSpPr>
          <p:nvPr/>
        </p:nvSpPr>
        <p:spPr>
          <a:xfrm>
            <a:off x="186432" y="274641"/>
            <a:ext cx="11754035" cy="613127"/>
          </a:xfrm>
          <a:prstGeom prst="rect">
            <a:avLst/>
          </a:prstGeom>
        </p:spPr>
        <p:txBody>
          <a:bodyPr vert="horz" lIns="121920" tIns="60960" rIns="121920" bIns="60960" rtlCol="0" anchor="ctr">
            <a:normAutofit/>
          </a:bodyPr>
          <a:lstStyle>
            <a:lvl1pPr algn="ctr" defTabSz="914348"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defRPr/>
            </a:pPr>
            <a:r>
              <a:rPr lang="en-GB" sz="3200" dirty="0">
                <a:latin typeface="Arial"/>
                <a:cs typeface="Arial"/>
              </a:rPr>
              <a:t>Beginning our journey</a:t>
            </a:r>
            <a:endParaRPr lang="en-GB" sz="3200" dirty="0"/>
          </a:p>
        </p:txBody>
      </p:sp>
      <p:sp>
        <p:nvSpPr>
          <p:cNvPr id="2" name="TextBox 1">
            <a:extLst>
              <a:ext uri="{FF2B5EF4-FFF2-40B4-BE49-F238E27FC236}">
                <a16:creationId xmlns:a16="http://schemas.microsoft.com/office/drawing/2014/main" id="{FF4F1C11-3380-9E9B-3906-4F898D2D45F7}"/>
              </a:ext>
            </a:extLst>
          </p:cNvPr>
          <p:cNvSpPr txBox="1"/>
          <p:nvPr/>
        </p:nvSpPr>
        <p:spPr>
          <a:xfrm>
            <a:off x="359596" y="1130373"/>
            <a:ext cx="11681716" cy="461665"/>
          </a:xfrm>
          <a:prstGeom prst="rect">
            <a:avLst/>
          </a:prstGeom>
          <a:noFill/>
        </p:spPr>
        <p:txBody>
          <a:bodyPr wrap="square" rtlCol="0">
            <a:spAutoFit/>
          </a:bodyPr>
          <a:lstStyle/>
          <a:p>
            <a:r>
              <a:rPr lang="en-GB" sz="2400" dirty="0"/>
              <a:t>Seawork June 2022 made it clear that we needed to start to plan decarbonisation activities.</a:t>
            </a:r>
          </a:p>
        </p:txBody>
      </p:sp>
      <p:sp>
        <p:nvSpPr>
          <p:cNvPr id="5" name="Oval 4">
            <a:extLst>
              <a:ext uri="{FF2B5EF4-FFF2-40B4-BE49-F238E27FC236}">
                <a16:creationId xmlns:a16="http://schemas.microsoft.com/office/drawing/2014/main" id="{D16029C1-854B-0300-60D7-531337F60AFD}"/>
              </a:ext>
            </a:extLst>
          </p:cNvPr>
          <p:cNvSpPr/>
          <p:nvPr/>
        </p:nvSpPr>
        <p:spPr>
          <a:xfrm>
            <a:off x="3827089" y="1802519"/>
            <a:ext cx="1730374" cy="1626479"/>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1400" dirty="0">
                <a:solidFill>
                  <a:srgbClr val="002060"/>
                </a:solidFill>
              </a:rPr>
              <a:t>Multiple user groups</a:t>
            </a:r>
          </a:p>
        </p:txBody>
      </p:sp>
      <p:sp>
        <p:nvSpPr>
          <p:cNvPr id="6" name="Oval 5">
            <a:extLst>
              <a:ext uri="{FF2B5EF4-FFF2-40B4-BE49-F238E27FC236}">
                <a16:creationId xmlns:a16="http://schemas.microsoft.com/office/drawing/2014/main" id="{D30B9425-84BC-49D1-CB0A-2BA576D43DEA}"/>
              </a:ext>
            </a:extLst>
          </p:cNvPr>
          <p:cNvSpPr/>
          <p:nvPr/>
        </p:nvSpPr>
        <p:spPr>
          <a:xfrm>
            <a:off x="3827089" y="3938954"/>
            <a:ext cx="1730374" cy="1648873"/>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1400" dirty="0">
                <a:solidFill>
                  <a:srgbClr val="002060"/>
                </a:solidFill>
              </a:rPr>
              <a:t>Multiple use cases</a:t>
            </a:r>
          </a:p>
        </p:txBody>
      </p:sp>
      <p:sp>
        <p:nvSpPr>
          <p:cNvPr id="7" name="Oval 6">
            <a:extLst>
              <a:ext uri="{FF2B5EF4-FFF2-40B4-BE49-F238E27FC236}">
                <a16:creationId xmlns:a16="http://schemas.microsoft.com/office/drawing/2014/main" id="{C26DC377-B17C-E54D-D3CF-B1365FBC3A66}"/>
              </a:ext>
            </a:extLst>
          </p:cNvPr>
          <p:cNvSpPr/>
          <p:nvPr/>
        </p:nvSpPr>
        <p:spPr>
          <a:xfrm>
            <a:off x="492304" y="3938954"/>
            <a:ext cx="1857818" cy="1648873"/>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1400" dirty="0">
                <a:solidFill>
                  <a:srgbClr val="002060"/>
                </a:solidFill>
              </a:rPr>
              <a:t>100+ boat classes</a:t>
            </a:r>
          </a:p>
        </p:txBody>
      </p:sp>
      <p:sp>
        <p:nvSpPr>
          <p:cNvPr id="8" name="Oval 7">
            <a:extLst>
              <a:ext uri="{FF2B5EF4-FFF2-40B4-BE49-F238E27FC236}">
                <a16:creationId xmlns:a16="http://schemas.microsoft.com/office/drawing/2014/main" id="{E4861DD7-082E-020E-C94C-BFE66FD3FB90}"/>
              </a:ext>
            </a:extLst>
          </p:cNvPr>
          <p:cNvSpPr/>
          <p:nvPr/>
        </p:nvSpPr>
        <p:spPr>
          <a:xfrm>
            <a:off x="492304" y="1817074"/>
            <a:ext cx="1828800" cy="1611925"/>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1400" dirty="0">
                <a:solidFill>
                  <a:srgbClr val="002060"/>
                </a:solidFill>
              </a:rPr>
              <a:t>Different infrastructure</a:t>
            </a:r>
          </a:p>
        </p:txBody>
      </p:sp>
      <p:cxnSp>
        <p:nvCxnSpPr>
          <p:cNvPr id="10" name="Straight Connector 9">
            <a:extLst>
              <a:ext uri="{FF2B5EF4-FFF2-40B4-BE49-F238E27FC236}">
                <a16:creationId xmlns:a16="http://schemas.microsoft.com/office/drawing/2014/main" id="{E038047A-B243-67ED-9EE8-DF64B9591BF6}"/>
              </a:ext>
            </a:extLst>
          </p:cNvPr>
          <p:cNvCxnSpPr>
            <a:cxnSpLocks/>
            <a:stCxn id="8" idx="5"/>
            <a:endCxn id="6" idx="1"/>
          </p:cNvCxnSpPr>
          <p:nvPr/>
        </p:nvCxnSpPr>
        <p:spPr>
          <a:xfrm>
            <a:off x="2053282" y="3192938"/>
            <a:ext cx="2027214" cy="987488"/>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9E0711A-7384-98ED-BAF0-68501C17C70D}"/>
              </a:ext>
            </a:extLst>
          </p:cNvPr>
          <p:cNvCxnSpPr>
            <a:cxnSpLocks/>
            <a:stCxn id="7" idx="7"/>
            <a:endCxn id="5" idx="3"/>
          </p:cNvCxnSpPr>
          <p:nvPr/>
        </p:nvCxnSpPr>
        <p:spPr>
          <a:xfrm flipV="1">
            <a:off x="2078051" y="3190806"/>
            <a:ext cx="2002445" cy="98962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DE4F49C-41E7-0C5A-14CF-514572AA27F0}"/>
              </a:ext>
            </a:extLst>
          </p:cNvPr>
          <p:cNvCxnSpPr>
            <a:cxnSpLocks/>
            <a:stCxn id="5" idx="4"/>
            <a:endCxn id="6" idx="0"/>
          </p:cNvCxnSpPr>
          <p:nvPr/>
        </p:nvCxnSpPr>
        <p:spPr>
          <a:xfrm>
            <a:off x="4692276" y="3428998"/>
            <a:ext cx="0" cy="509956"/>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20120EA-00F6-63EC-BBA1-9445F8316F7D}"/>
              </a:ext>
            </a:extLst>
          </p:cNvPr>
          <p:cNvCxnSpPr>
            <a:cxnSpLocks/>
            <a:stCxn id="5" idx="2"/>
            <a:endCxn id="8" idx="6"/>
          </p:cNvCxnSpPr>
          <p:nvPr/>
        </p:nvCxnSpPr>
        <p:spPr>
          <a:xfrm flipH="1">
            <a:off x="2321104" y="2615759"/>
            <a:ext cx="1505985" cy="7278"/>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D376065-8646-062A-A529-D894A1B352FA}"/>
              </a:ext>
            </a:extLst>
          </p:cNvPr>
          <p:cNvCxnSpPr>
            <a:cxnSpLocks/>
            <a:stCxn id="7" idx="0"/>
            <a:endCxn id="8" idx="4"/>
          </p:cNvCxnSpPr>
          <p:nvPr/>
        </p:nvCxnSpPr>
        <p:spPr>
          <a:xfrm flipH="1" flipV="1">
            <a:off x="1406704" y="3428999"/>
            <a:ext cx="14509" cy="509955"/>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E6CBE39-81E5-3E20-AE3C-6C326C7022C5}"/>
              </a:ext>
            </a:extLst>
          </p:cNvPr>
          <p:cNvCxnSpPr>
            <a:cxnSpLocks/>
            <a:stCxn id="6" idx="2"/>
            <a:endCxn id="7" idx="6"/>
          </p:cNvCxnSpPr>
          <p:nvPr/>
        </p:nvCxnSpPr>
        <p:spPr>
          <a:xfrm flipH="1">
            <a:off x="2350122" y="4763391"/>
            <a:ext cx="1476967" cy="0"/>
          </a:xfrm>
          <a:prstGeom prst="line">
            <a:avLst/>
          </a:prstGeom>
          <a:ln w="12700">
            <a:solidFill>
              <a:srgbClr val="002060"/>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3D3DB34B-B7F0-2507-A2CB-2B6664F14E81}"/>
              </a:ext>
            </a:extLst>
          </p:cNvPr>
          <p:cNvSpPr/>
          <p:nvPr/>
        </p:nvSpPr>
        <p:spPr>
          <a:xfrm>
            <a:off x="2110483" y="2711645"/>
            <a:ext cx="1828800" cy="1726058"/>
          </a:xfrm>
          <a:prstGeom prst="ellipse">
            <a:avLst/>
          </a:prstGeom>
          <a:solidFill>
            <a:srgbClr val="00206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t>Where to start?</a:t>
            </a:r>
          </a:p>
        </p:txBody>
      </p:sp>
      <p:sp>
        <p:nvSpPr>
          <p:cNvPr id="29" name="TextBox 28">
            <a:extLst>
              <a:ext uri="{FF2B5EF4-FFF2-40B4-BE49-F238E27FC236}">
                <a16:creationId xmlns:a16="http://schemas.microsoft.com/office/drawing/2014/main" id="{3458529B-B46A-BE18-2A23-D269F6402460}"/>
              </a:ext>
            </a:extLst>
          </p:cNvPr>
          <p:cNvSpPr txBox="1"/>
          <p:nvPr/>
        </p:nvSpPr>
        <p:spPr>
          <a:xfrm>
            <a:off x="6548176" y="3279503"/>
            <a:ext cx="4486382" cy="2308324"/>
          </a:xfrm>
          <a:prstGeom prst="rect">
            <a:avLst/>
          </a:prstGeom>
          <a:noFill/>
        </p:spPr>
        <p:txBody>
          <a:bodyPr wrap="square" rtlCol="0">
            <a:spAutoFit/>
          </a:bodyPr>
          <a:lstStyle/>
          <a:p>
            <a:pPr algn="ctr"/>
            <a:r>
              <a:rPr lang="en-GB" sz="2400" dirty="0"/>
              <a:t>The challenge was to develop an approach that would provide useful insights that were transferrable across the fleet, giving us a scalable model to take us into the future.</a:t>
            </a:r>
          </a:p>
        </p:txBody>
      </p:sp>
    </p:spTree>
    <p:extLst>
      <p:ext uri="{BB962C8B-B14F-4D97-AF65-F5344CB8AC3E}">
        <p14:creationId xmlns:p14="http://schemas.microsoft.com/office/powerpoint/2010/main" val="24703264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757AA7B1-1B51-46CC-851F-58E07A1372F8}"/>
              </a:ext>
            </a:extLst>
          </p:cNvPr>
          <p:cNvCxnSpPr>
            <a:cxnSpLocks/>
          </p:cNvCxnSpPr>
          <p:nvPr/>
        </p:nvCxnSpPr>
        <p:spPr>
          <a:xfrm>
            <a:off x="0" y="911912"/>
            <a:ext cx="12192000" cy="7979"/>
          </a:xfrm>
          <a:prstGeom prst="line">
            <a:avLst/>
          </a:prstGeom>
          <a:ln w="38100">
            <a:solidFill>
              <a:srgbClr val="75DBFF"/>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AAF5EF3E-F9D7-4694-89B4-E2EC70C52C0D}"/>
              </a:ext>
            </a:extLst>
          </p:cNvPr>
          <p:cNvSpPr txBox="1">
            <a:spLocks/>
          </p:cNvSpPr>
          <p:nvPr/>
        </p:nvSpPr>
        <p:spPr>
          <a:xfrm>
            <a:off x="2562726" y="2269018"/>
            <a:ext cx="7315200" cy="1693423"/>
          </a:xfrm>
          <a:prstGeom prst="rect">
            <a:avLst/>
          </a:prstGeom>
        </p:spPr>
        <p:txBody>
          <a:bodyPr vert="horz" lIns="121920" tIns="60960" rIns="121920" bIns="60960" rtlCol="0" anchor="ctr">
            <a:normAutofit fontScale="77500" lnSpcReduction="20000"/>
          </a:bodyPr>
          <a:lstStyle>
            <a:lvl1pPr algn="ctr" defTabSz="914348"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GB" sz="3200" b="1" dirty="0"/>
              <a:t>The Boats team is recognised as the thought leaders for decarbonisation within DE&amp;S; with the ability to implement net zero outcomes across the Boats portfolio and lifecycle.</a:t>
            </a:r>
          </a:p>
        </p:txBody>
      </p:sp>
      <p:cxnSp>
        <p:nvCxnSpPr>
          <p:cNvPr id="75" name="Straight Connector 74">
            <a:extLst>
              <a:ext uri="{FF2B5EF4-FFF2-40B4-BE49-F238E27FC236}">
                <a16:creationId xmlns:a16="http://schemas.microsoft.com/office/drawing/2014/main" id="{438D31A7-E273-9DC3-D303-C8646DECA4E4}"/>
              </a:ext>
            </a:extLst>
          </p:cNvPr>
          <p:cNvCxnSpPr>
            <a:cxnSpLocks/>
          </p:cNvCxnSpPr>
          <p:nvPr/>
        </p:nvCxnSpPr>
        <p:spPr>
          <a:xfrm>
            <a:off x="-8917" y="911912"/>
            <a:ext cx="12192000" cy="7979"/>
          </a:xfrm>
          <a:prstGeom prst="line">
            <a:avLst/>
          </a:prstGeom>
          <a:ln w="38100">
            <a:solidFill>
              <a:srgbClr val="75DBFF"/>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48FAEBEA-7901-0E0C-DB40-DADB77132343}"/>
              </a:ext>
            </a:extLst>
          </p:cNvPr>
          <p:cNvSpPr txBox="1"/>
          <p:nvPr/>
        </p:nvSpPr>
        <p:spPr>
          <a:xfrm>
            <a:off x="11415791" y="5662550"/>
            <a:ext cx="769763" cy="338554"/>
          </a:xfrm>
          <a:prstGeom prst="rect">
            <a:avLst/>
          </a:prstGeom>
          <a:noFill/>
        </p:spPr>
        <p:txBody>
          <a:bodyPr wrap="none" rtlCol="0">
            <a:spAutoFit/>
          </a:bodyPr>
          <a:lstStyle/>
          <a:p>
            <a:r>
              <a:rPr lang="en-GB" sz="1600">
                <a:solidFill>
                  <a:schemeClr val="tx1">
                    <a:lumMod val="50000"/>
                    <a:lumOff val="50000"/>
                  </a:schemeClr>
                </a:solidFill>
              </a:rPr>
              <a:t>Annual</a:t>
            </a:r>
          </a:p>
        </p:txBody>
      </p:sp>
      <p:sp>
        <p:nvSpPr>
          <p:cNvPr id="2" name="Title 1">
            <a:extLst>
              <a:ext uri="{FF2B5EF4-FFF2-40B4-BE49-F238E27FC236}">
                <a16:creationId xmlns:a16="http://schemas.microsoft.com/office/drawing/2014/main" id="{70FF065D-900C-258C-4DAC-FF8D860FB25D}"/>
              </a:ext>
            </a:extLst>
          </p:cNvPr>
          <p:cNvSpPr txBox="1">
            <a:spLocks/>
          </p:cNvSpPr>
          <p:nvPr/>
        </p:nvSpPr>
        <p:spPr>
          <a:xfrm>
            <a:off x="210065" y="243769"/>
            <a:ext cx="11754035" cy="613127"/>
          </a:xfrm>
          <a:prstGeom prst="rect">
            <a:avLst/>
          </a:prstGeom>
        </p:spPr>
        <p:txBody>
          <a:bodyPr vert="horz" lIns="121920" tIns="60960" rIns="121920" bIns="60960" rtlCol="0" anchor="ctr">
            <a:normAutofit/>
          </a:bodyPr>
          <a:lstStyle>
            <a:lvl1pPr algn="ctr" defTabSz="914348"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defRPr/>
            </a:pPr>
            <a:r>
              <a:rPr lang="en-GB" sz="3200" dirty="0">
                <a:latin typeface="Arial"/>
                <a:cs typeface="Arial"/>
              </a:rPr>
              <a:t>Our Vision</a:t>
            </a:r>
            <a:endParaRPr lang="en-GB" sz="3200" dirty="0"/>
          </a:p>
        </p:txBody>
      </p:sp>
    </p:spTree>
    <p:extLst>
      <p:ext uri="{BB962C8B-B14F-4D97-AF65-F5344CB8AC3E}">
        <p14:creationId xmlns:p14="http://schemas.microsoft.com/office/powerpoint/2010/main" val="6314826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757AA7B1-1B51-46CC-851F-58E07A1372F8}"/>
              </a:ext>
            </a:extLst>
          </p:cNvPr>
          <p:cNvCxnSpPr>
            <a:cxnSpLocks/>
          </p:cNvCxnSpPr>
          <p:nvPr/>
        </p:nvCxnSpPr>
        <p:spPr>
          <a:xfrm>
            <a:off x="0" y="911912"/>
            <a:ext cx="12192000" cy="7979"/>
          </a:xfrm>
          <a:prstGeom prst="line">
            <a:avLst/>
          </a:prstGeom>
          <a:ln w="38100">
            <a:solidFill>
              <a:srgbClr val="75DBFF"/>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AAF5EF3E-F9D7-4694-89B4-E2EC70C52C0D}"/>
              </a:ext>
            </a:extLst>
          </p:cNvPr>
          <p:cNvSpPr txBox="1">
            <a:spLocks/>
          </p:cNvSpPr>
          <p:nvPr/>
        </p:nvSpPr>
        <p:spPr>
          <a:xfrm>
            <a:off x="186432" y="274641"/>
            <a:ext cx="11754035" cy="613127"/>
          </a:xfrm>
          <a:prstGeom prst="rect">
            <a:avLst/>
          </a:prstGeom>
        </p:spPr>
        <p:txBody>
          <a:bodyPr vert="horz" lIns="121920" tIns="60960" rIns="121920" bIns="60960" rtlCol="0" anchor="ctr">
            <a:normAutofit/>
          </a:bodyPr>
          <a:lstStyle>
            <a:lvl1pPr algn="ctr" defTabSz="914348"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defRPr/>
            </a:pPr>
            <a:r>
              <a:rPr lang="en-GB" sz="3200" dirty="0">
                <a:latin typeface="Arial"/>
                <a:cs typeface="Arial"/>
              </a:rPr>
              <a:t>Future Technologies for Boats</a:t>
            </a:r>
            <a:endParaRPr lang="en-GB" sz="3200" dirty="0"/>
          </a:p>
        </p:txBody>
      </p:sp>
      <p:graphicFrame>
        <p:nvGraphicFramePr>
          <p:cNvPr id="9" name="Table 9">
            <a:extLst>
              <a:ext uri="{FF2B5EF4-FFF2-40B4-BE49-F238E27FC236}">
                <a16:creationId xmlns:a16="http://schemas.microsoft.com/office/drawing/2014/main" id="{FD81DA14-00D5-48EC-661E-4049E8087D9A}"/>
              </a:ext>
            </a:extLst>
          </p:cNvPr>
          <p:cNvGraphicFramePr>
            <a:graphicFrameLocks noGrp="1"/>
          </p:cNvGraphicFramePr>
          <p:nvPr/>
        </p:nvGraphicFramePr>
        <p:xfrm>
          <a:off x="186432" y="1116177"/>
          <a:ext cx="1848750" cy="3290170"/>
        </p:xfrm>
        <a:graphic>
          <a:graphicData uri="http://schemas.openxmlformats.org/drawingml/2006/table">
            <a:tbl>
              <a:tblPr firstRow="1" bandRow="1">
                <a:tableStyleId>{5C22544A-7EE6-4342-B048-85BDC9FD1C3A}</a:tableStyleId>
              </a:tblPr>
              <a:tblGrid>
                <a:gridCol w="1848750">
                  <a:extLst>
                    <a:ext uri="{9D8B030D-6E8A-4147-A177-3AD203B41FA5}">
                      <a16:colId xmlns:a16="http://schemas.microsoft.com/office/drawing/2014/main" val="66452692"/>
                    </a:ext>
                  </a:extLst>
                </a:gridCol>
              </a:tblGrid>
              <a:tr h="418277">
                <a:tc>
                  <a:txBody>
                    <a:bodyPr/>
                    <a:lstStyle/>
                    <a:p>
                      <a:r>
                        <a:rPr lang="en-GB" sz="1200">
                          <a:solidFill>
                            <a:schemeClr val="bg1"/>
                          </a:solidFill>
                        </a:rPr>
                        <a:t>Technology</a:t>
                      </a:r>
                      <a:endParaRPr lang="en-GB" sz="1200" dirty="0">
                        <a:solidFill>
                          <a:schemeClr val="bg1"/>
                        </a:solidFill>
                      </a:endParaRPr>
                    </a:p>
                  </a:txBody>
                  <a:tcPr marL="121920" marR="121920" marT="60960" marB="60960" anchor="ctr">
                    <a:solidFill>
                      <a:schemeClr val="tx2"/>
                    </a:solidFill>
                  </a:tcPr>
                </a:tc>
                <a:extLst>
                  <a:ext uri="{0D108BD9-81ED-4DB2-BD59-A6C34878D82A}">
                    <a16:rowId xmlns:a16="http://schemas.microsoft.com/office/drawing/2014/main" val="3295761362"/>
                  </a:ext>
                </a:extLst>
              </a:tr>
              <a:tr h="304800">
                <a:tc>
                  <a:txBody>
                    <a:bodyPr/>
                    <a:lstStyle/>
                    <a:p>
                      <a:r>
                        <a:rPr lang="en-GB" sz="1200" dirty="0"/>
                        <a:t>Use of Biodiesel</a:t>
                      </a:r>
                    </a:p>
                  </a:txBody>
                  <a:tcPr marL="121920" marR="121920" marT="60960" marB="60960">
                    <a:solidFill>
                      <a:srgbClr val="C1D82F"/>
                    </a:solidFill>
                  </a:tcPr>
                </a:tc>
                <a:extLst>
                  <a:ext uri="{0D108BD9-81ED-4DB2-BD59-A6C34878D82A}">
                    <a16:rowId xmlns:a16="http://schemas.microsoft.com/office/drawing/2014/main" val="2677812296"/>
                  </a:ext>
                </a:extLst>
              </a:tr>
              <a:tr h="304800">
                <a:tc>
                  <a:txBody>
                    <a:bodyPr/>
                    <a:lstStyle/>
                    <a:p>
                      <a:r>
                        <a:rPr lang="en-GB" sz="1200" dirty="0"/>
                        <a:t>Anti-fouling</a:t>
                      </a:r>
                    </a:p>
                  </a:txBody>
                  <a:tcPr marL="121920" marR="121920" marT="60960" marB="60960">
                    <a:solidFill>
                      <a:srgbClr val="C1D82F"/>
                    </a:solidFill>
                  </a:tcPr>
                </a:tc>
                <a:extLst>
                  <a:ext uri="{0D108BD9-81ED-4DB2-BD59-A6C34878D82A}">
                    <a16:rowId xmlns:a16="http://schemas.microsoft.com/office/drawing/2014/main" val="2252056764"/>
                  </a:ext>
                </a:extLst>
              </a:tr>
              <a:tr h="304800">
                <a:tc>
                  <a:txBody>
                    <a:bodyPr/>
                    <a:lstStyle/>
                    <a:p>
                      <a:r>
                        <a:rPr lang="en-GB" sz="1200" dirty="0"/>
                        <a:t>Solar paint</a:t>
                      </a:r>
                    </a:p>
                  </a:txBody>
                  <a:tcPr marL="121920" marR="121920" marT="60960" marB="60960">
                    <a:solidFill>
                      <a:srgbClr val="C1D82F"/>
                    </a:solidFill>
                  </a:tcPr>
                </a:tc>
                <a:extLst>
                  <a:ext uri="{0D108BD9-81ED-4DB2-BD59-A6C34878D82A}">
                    <a16:rowId xmlns:a16="http://schemas.microsoft.com/office/drawing/2014/main" val="1250849572"/>
                  </a:ext>
                </a:extLst>
              </a:tr>
              <a:tr h="494453">
                <a:tc>
                  <a:txBody>
                    <a:bodyPr/>
                    <a:lstStyle/>
                    <a:p>
                      <a:r>
                        <a:rPr lang="en-GB" sz="1200" dirty="0"/>
                        <a:t>Condition based maintenance</a:t>
                      </a:r>
                    </a:p>
                  </a:txBody>
                  <a:tcPr marL="121920" marR="121920" marT="60960" marB="60960">
                    <a:solidFill>
                      <a:srgbClr val="C1D82F"/>
                    </a:solidFill>
                  </a:tcPr>
                </a:tc>
                <a:extLst>
                  <a:ext uri="{0D108BD9-81ED-4DB2-BD59-A6C34878D82A}">
                    <a16:rowId xmlns:a16="http://schemas.microsoft.com/office/drawing/2014/main" val="350758554"/>
                  </a:ext>
                </a:extLst>
              </a:tr>
              <a:tr h="304800">
                <a:tc>
                  <a:txBody>
                    <a:bodyPr/>
                    <a:lstStyle/>
                    <a:p>
                      <a:r>
                        <a:rPr lang="en-GB" sz="1200" dirty="0"/>
                        <a:t>Hydrofoil</a:t>
                      </a:r>
                    </a:p>
                  </a:txBody>
                  <a:tcPr marL="121920" marR="121920" marT="60960" marB="60960">
                    <a:solidFill>
                      <a:srgbClr val="C1D82F"/>
                    </a:solidFill>
                  </a:tcPr>
                </a:tc>
                <a:extLst>
                  <a:ext uri="{0D108BD9-81ED-4DB2-BD59-A6C34878D82A}">
                    <a16:rowId xmlns:a16="http://schemas.microsoft.com/office/drawing/2014/main" val="3909493733"/>
                  </a:ext>
                </a:extLst>
              </a:tr>
              <a:tr h="487680">
                <a:tc>
                  <a:txBody>
                    <a:bodyPr/>
                    <a:lstStyle/>
                    <a:p>
                      <a:r>
                        <a:rPr lang="en-GB" sz="1200" dirty="0"/>
                        <a:t>Boat Trim/Stern Flap appendages</a:t>
                      </a:r>
                    </a:p>
                  </a:txBody>
                  <a:tcPr marL="121920" marR="121920" marT="60960" marB="60960">
                    <a:solidFill>
                      <a:srgbClr val="C1D82F"/>
                    </a:solidFill>
                  </a:tcPr>
                </a:tc>
                <a:extLst>
                  <a:ext uri="{0D108BD9-81ED-4DB2-BD59-A6C34878D82A}">
                    <a16:rowId xmlns:a16="http://schemas.microsoft.com/office/drawing/2014/main" val="499245400"/>
                  </a:ext>
                </a:extLst>
              </a:tr>
              <a:tr h="670560">
                <a:tc>
                  <a:txBody>
                    <a:bodyPr/>
                    <a:lstStyle/>
                    <a:p>
                      <a:r>
                        <a:rPr lang="en-GB" sz="1200" dirty="0"/>
                        <a:t>Microfilters</a:t>
                      </a:r>
                    </a:p>
                  </a:txBody>
                  <a:tcPr marL="121920" marR="121920" marT="60960" marB="60960">
                    <a:solidFill>
                      <a:srgbClr val="C1D82F"/>
                    </a:solidFill>
                  </a:tcPr>
                </a:tc>
                <a:extLst>
                  <a:ext uri="{0D108BD9-81ED-4DB2-BD59-A6C34878D82A}">
                    <a16:rowId xmlns:a16="http://schemas.microsoft.com/office/drawing/2014/main" val="2725200975"/>
                  </a:ext>
                </a:extLst>
              </a:tr>
            </a:tbl>
          </a:graphicData>
        </a:graphic>
      </p:graphicFrame>
      <p:graphicFrame>
        <p:nvGraphicFramePr>
          <p:cNvPr id="10" name="Table 9">
            <a:extLst>
              <a:ext uri="{FF2B5EF4-FFF2-40B4-BE49-F238E27FC236}">
                <a16:creationId xmlns:a16="http://schemas.microsoft.com/office/drawing/2014/main" id="{074AEA9F-B1D3-3C15-CB3C-B2419C309883}"/>
              </a:ext>
            </a:extLst>
          </p:cNvPr>
          <p:cNvGraphicFramePr>
            <a:graphicFrameLocks noGrp="1"/>
          </p:cNvGraphicFramePr>
          <p:nvPr/>
        </p:nvGraphicFramePr>
        <p:xfrm>
          <a:off x="1664518" y="1688129"/>
          <a:ext cx="2003132" cy="4211174"/>
        </p:xfrm>
        <a:graphic>
          <a:graphicData uri="http://schemas.openxmlformats.org/drawingml/2006/table">
            <a:tbl>
              <a:tblPr firstRow="1" bandRow="1">
                <a:tableStyleId>{5C22544A-7EE6-4342-B048-85BDC9FD1C3A}</a:tableStyleId>
              </a:tblPr>
              <a:tblGrid>
                <a:gridCol w="2003132">
                  <a:extLst>
                    <a:ext uri="{9D8B030D-6E8A-4147-A177-3AD203B41FA5}">
                      <a16:colId xmlns:a16="http://schemas.microsoft.com/office/drawing/2014/main" val="66452692"/>
                    </a:ext>
                  </a:extLst>
                </a:gridCol>
              </a:tblGrid>
              <a:tr h="0">
                <a:tc>
                  <a:txBody>
                    <a:bodyPr/>
                    <a:lstStyle/>
                    <a:p>
                      <a:r>
                        <a:rPr lang="en-GB" sz="1200">
                          <a:solidFill>
                            <a:schemeClr val="bg1"/>
                          </a:solidFill>
                        </a:rPr>
                        <a:t>Technology</a:t>
                      </a:r>
                      <a:endParaRPr lang="en-GB" sz="1200" dirty="0">
                        <a:solidFill>
                          <a:schemeClr val="bg1"/>
                        </a:solidFill>
                      </a:endParaRPr>
                    </a:p>
                  </a:txBody>
                  <a:tcPr marL="121920" marR="121920" marT="60960" marB="60960" anchor="ctr">
                    <a:solidFill>
                      <a:schemeClr val="tx2"/>
                    </a:solidFill>
                  </a:tcPr>
                </a:tc>
                <a:extLst>
                  <a:ext uri="{0D108BD9-81ED-4DB2-BD59-A6C34878D82A}">
                    <a16:rowId xmlns:a16="http://schemas.microsoft.com/office/drawing/2014/main" val="3295761362"/>
                  </a:ext>
                </a:extLst>
              </a:tr>
              <a:tr h="425470">
                <a:tc>
                  <a:txBody>
                    <a:bodyPr/>
                    <a:lstStyle/>
                    <a:p>
                      <a:r>
                        <a:rPr lang="en-GB" sz="1200" dirty="0"/>
                        <a:t>Hybrid (Diesel/Electric)</a:t>
                      </a:r>
                    </a:p>
                  </a:txBody>
                  <a:tcPr marL="121920" marR="121920" marT="60960" marB="60960">
                    <a:solidFill>
                      <a:srgbClr val="C1D82F"/>
                    </a:solidFill>
                  </a:tcPr>
                </a:tc>
                <a:extLst>
                  <a:ext uri="{0D108BD9-81ED-4DB2-BD59-A6C34878D82A}">
                    <a16:rowId xmlns:a16="http://schemas.microsoft.com/office/drawing/2014/main" val="2677812296"/>
                  </a:ext>
                </a:extLst>
              </a:tr>
              <a:tr h="425470">
                <a:tc>
                  <a:txBody>
                    <a:bodyPr/>
                    <a:lstStyle/>
                    <a:p>
                      <a:r>
                        <a:rPr lang="en-GB" sz="1200" dirty="0"/>
                        <a:t>Hybrid electric outboard motors</a:t>
                      </a:r>
                    </a:p>
                  </a:txBody>
                  <a:tcPr marL="121920" marR="121920" marT="60960" marB="60960">
                    <a:solidFill>
                      <a:srgbClr val="C1D82F"/>
                    </a:solidFill>
                  </a:tcPr>
                </a:tc>
                <a:extLst>
                  <a:ext uri="{0D108BD9-81ED-4DB2-BD59-A6C34878D82A}">
                    <a16:rowId xmlns:a16="http://schemas.microsoft.com/office/drawing/2014/main" val="2252056764"/>
                  </a:ext>
                </a:extLst>
              </a:tr>
              <a:tr h="425470">
                <a:tc>
                  <a:txBody>
                    <a:bodyPr/>
                    <a:lstStyle/>
                    <a:p>
                      <a:r>
                        <a:rPr lang="en-GB" sz="1200" dirty="0"/>
                        <a:t>Solar/wind renewable energy</a:t>
                      </a:r>
                    </a:p>
                  </a:txBody>
                  <a:tcPr marL="121920" marR="121920" marT="60960" marB="60960">
                    <a:solidFill>
                      <a:srgbClr val="C1D82F"/>
                    </a:solidFill>
                  </a:tcPr>
                </a:tc>
                <a:extLst>
                  <a:ext uri="{0D108BD9-81ED-4DB2-BD59-A6C34878D82A}">
                    <a16:rowId xmlns:a16="http://schemas.microsoft.com/office/drawing/2014/main" val="1250849572"/>
                  </a:ext>
                </a:extLst>
              </a:tr>
              <a:tr h="585021">
                <a:tc>
                  <a:txBody>
                    <a:bodyPr/>
                    <a:lstStyle/>
                    <a:p>
                      <a:r>
                        <a:rPr lang="en-GB" sz="1200" dirty="0"/>
                        <a:t>Hydrogen/Oxygen Steam Propulsion system</a:t>
                      </a:r>
                    </a:p>
                  </a:txBody>
                  <a:tcPr marL="121920" marR="121920" marT="60960" marB="60960">
                    <a:solidFill>
                      <a:srgbClr val="C1D82F"/>
                    </a:solidFill>
                  </a:tcPr>
                </a:tc>
                <a:extLst>
                  <a:ext uri="{0D108BD9-81ED-4DB2-BD59-A6C34878D82A}">
                    <a16:rowId xmlns:a16="http://schemas.microsoft.com/office/drawing/2014/main" val="350758554"/>
                  </a:ext>
                </a:extLst>
              </a:tr>
              <a:tr h="744572">
                <a:tc>
                  <a:txBody>
                    <a:bodyPr/>
                    <a:lstStyle/>
                    <a:p>
                      <a:r>
                        <a:rPr lang="en-GB" sz="1200" dirty="0"/>
                        <a:t>Clean Hybrid alternative marine powertrain (CHAMP)</a:t>
                      </a:r>
                    </a:p>
                  </a:txBody>
                  <a:tcPr marL="121920" marR="121920" marT="60960" marB="60960">
                    <a:solidFill>
                      <a:srgbClr val="C1D82F"/>
                    </a:solidFill>
                  </a:tcPr>
                </a:tc>
                <a:extLst>
                  <a:ext uri="{0D108BD9-81ED-4DB2-BD59-A6C34878D82A}">
                    <a16:rowId xmlns:a16="http://schemas.microsoft.com/office/drawing/2014/main" val="3909493733"/>
                  </a:ext>
                </a:extLst>
              </a:tr>
              <a:tr h="744572">
                <a:tc>
                  <a:txBody>
                    <a:bodyPr/>
                    <a:lstStyle/>
                    <a:p>
                      <a:r>
                        <a:rPr lang="en-GB" sz="1200" dirty="0"/>
                        <a:t>Automatic Lubricating Oil Analysis</a:t>
                      </a:r>
                    </a:p>
                  </a:txBody>
                  <a:tcPr marL="121920" marR="121920" marT="60960" marB="60960">
                    <a:solidFill>
                      <a:srgbClr val="C1D82F"/>
                    </a:solidFill>
                  </a:tcPr>
                </a:tc>
                <a:extLst>
                  <a:ext uri="{0D108BD9-81ED-4DB2-BD59-A6C34878D82A}">
                    <a16:rowId xmlns:a16="http://schemas.microsoft.com/office/drawing/2014/main" val="499245400"/>
                  </a:ext>
                </a:extLst>
              </a:tr>
              <a:tr h="431379">
                <a:tc>
                  <a:txBody>
                    <a:bodyPr/>
                    <a:lstStyle/>
                    <a:p>
                      <a:r>
                        <a:rPr lang="en-GB" sz="1200" dirty="0"/>
                        <a:t>Auxiliary Smart Drives</a:t>
                      </a:r>
                    </a:p>
                  </a:txBody>
                  <a:tcPr marL="121920" marR="121920" marT="60960" marB="60960">
                    <a:solidFill>
                      <a:srgbClr val="C1D82F"/>
                    </a:solidFill>
                  </a:tcPr>
                </a:tc>
                <a:extLst>
                  <a:ext uri="{0D108BD9-81ED-4DB2-BD59-A6C34878D82A}">
                    <a16:rowId xmlns:a16="http://schemas.microsoft.com/office/drawing/2014/main" val="2725200975"/>
                  </a:ext>
                </a:extLst>
              </a:tr>
            </a:tbl>
          </a:graphicData>
        </a:graphic>
      </p:graphicFrame>
      <p:graphicFrame>
        <p:nvGraphicFramePr>
          <p:cNvPr id="11" name="Table 9">
            <a:extLst>
              <a:ext uri="{FF2B5EF4-FFF2-40B4-BE49-F238E27FC236}">
                <a16:creationId xmlns:a16="http://schemas.microsoft.com/office/drawing/2014/main" id="{9C5C6A73-B04D-98AF-8B05-38492D69EDC3}"/>
              </a:ext>
            </a:extLst>
          </p:cNvPr>
          <p:cNvGraphicFramePr>
            <a:graphicFrameLocks noGrp="1"/>
          </p:cNvGraphicFramePr>
          <p:nvPr/>
        </p:nvGraphicFramePr>
        <p:xfrm>
          <a:off x="3513268" y="3777482"/>
          <a:ext cx="1741872" cy="2316480"/>
        </p:xfrm>
        <a:graphic>
          <a:graphicData uri="http://schemas.openxmlformats.org/drawingml/2006/table">
            <a:tbl>
              <a:tblPr firstRow="1" bandRow="1">
                <a:tableStyleId>{5C22544A-7EE6-4342-B048-85BDC9FD1C3A}</a:tableStyleId>
              </a:tblPr>
              <a:tblGrid>
                <a:gridCol w="1741872">
                  <a:extLst>
                    <a:ext uri="{9D8B030D-6E8A-4147-A177-3AD203B41FA5}">
                      <a16:colId xmlns:a16="http://schemas.microsoft.com/office/drawing/2014/main" val="66452692"/>
                    </a:ext>
                  </a:extLst>
                </a:gridCol>
              </a:tblGrid>
              <a:tr h="0">
                <a:tc>
                  <a:txBody>
                    <a:bodyPr/>
                    <a:lstStyle/>
                    <a:p>
                      <a:r>
                        <a:rPr lang="en-GB" sz="1200">
                          <a:solidFill>
                            <a:schemeClr val="bg1"/>
                          </a:solidFill>
                        </a:rPr>
                        <a:t>Technology</a:t>
                      </a:r>
                      <a:endParaRPr lang="en-GB" sz="1200" dirty="0">
                        <a:solidFill>
                          <a:schemeClr val="bg1"/>
                        </a:solidFill>
                      </a:endParaRPr>
                    </a:p>
                  </a:txBody>
                  <a:tcPr marL="121920" marR="121920" marT="60960" marB="60960" anchor="ctr">
                    <a:solidFill>
                      <a:schemeClr val="tx2"/>
                    </a:solidFill>
                  </a:tcPr>
                </a:tc>
                <a:extLst>
                  <a:ext uri="{0D108BD9-81ED-4DB2-BD59-A6C34878D82A}">
                    <a16:rowId xmlns:a16="http://schemas.microsoft.com/office/drawing/2014/main" val="3295761362"/>
                  </a:ext>
                </a:extLst>
              </a:tr>
              <a:tr h="670560">
                <a:tc>
                  <a:txBody>
                    <a:bodyPr/>
                    <a:lstStyle/>
                    <a:p>
                      <a:r>
                        <a:rPr lang="en-GB" sz="1200" dirty="0"/>
                        <a:t>Alternative Energy Sources - Batteries</a:t>
                      </a:r>
                    </a:p>
                  </a:txBody>
                  <a:tcPr marL="121920" marR="121920" marT="60960" marB="60960">
                    <a:solidFill>
                      <a:srgbClr val="C1D82F"/>
                    </a:solidFill>
                  </a:tcPr>
                </a:tc>
                <a:extLst>
                  <a:ext uri="{0D108BD9-81ED-4DB2-BD59-A6C34878D82A}">
                    <a16:rowId xmlns:a16="http://schemas.microsoft.com/office/drawing/2014/main" val="2677812296"/>
                  </a:ext>
                </a:extLst>
              </a:tr>
              <a:tr h="670560">
                <a:tc>
                  <a:txBody>
                    <a:bodyPr/>
                    <a:lstStyle/>
                    <a:p>
                      <a:r>
                        <a:rPr lang="en-GB" sz="1200" dirty="0"/>
                        <a:t>Alternative Fuel Source - Hydrogen</a:t>
                      </a:r>
                    </a:p>
                  </a:txBody>
                  <a:tcPr marL="121920" marR="121920" marT="60960" marB="60960">
                    <a:solidFill>
                      <a:srgbClr val="C1D82F"/>
                    </a:solidFill>
                  </a:tcPr>
                </a:tc>
                <a:extLst>
                  <a:ext uri="{0D108BD9-81ED-4DB2-BD59-A6C34878D82A}">
                    <a16:rowId xmlns:a16="http://schemas.microsoft.com/office/drawing/2014/main" val="2252056764"/>
                  </a:ext>
                </a:extLst>
              </a:tr>
              <a:tr h="670560">
                <a:tc>
                  <a:txBody>
                    <a:bodyPr/>
                    <a:lstStyle/>
                    <a:p>
                      <a:r>
                        <a:rPr lang="en-GB" sz="1200" dirty="0"/>
                        <a:t>Alternative Fuel Source - Ammonia</a:t>
                      </a:r>
                    </a:p>
                  </a:txBody>
                  <a:tcPr marL="121920" marR="121920" marT="60960" marB="60960">
                    <a:solidFill>
                      <a:srgbClr val="C1D82F"/>
                    </a:solidFill>
                  </a:tcPr>
                </a:tc>
                <a:extLst>
                  <a:ext uri="{0D108BD9-81ED-4DB2-BD59-A6C34878D82A}">
                    <a16:rowId xmlns:a16="http://schemas.microsoft.com/office/drawing/2014/main" val="1250849572"/>
                  </a:ext>
                </a:extLst>
              </a:tr>
            </a:tbl>
          </a:graphicData>
        </a:graphic>
      </p:graphicFrame>
      <p:cxnSp>
        <p:nvCxnSpPr>
          <p:cNvPr id="2" name="Straight Arrow Connector 1">
            <a:extLst>
              <a:ext uri="{FF2B5EF4-FFF2-40B4-BE49-F238E27FC236}">
                <a16:creationId xmlns:a16="http://schemas.microsoft.com/office/drawing/2014/main" id="{01CF52AD-05D8-CD9B-94B2-1AF411EFD3FF}"/>
              </a:ext>
            </a:extLst>
          </p:cNvPr>
          <p:cNvCxnSpPr/>
          <p:nvPr/>
        </p:nvCxnSpPr>
        <p:spPr>
          <a:xfrm flipV="1">
            <a:off x="6073736" y="1486698"/>
            <a:ext cx="0" cy="3949831"/>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8A206832-3595-3319-B15C-D733F517B42C}"/>
              </a:ext>
            </a:extLst>
          </p:cNvPr>
          <p:cNvCxnSpPr>
            <a:cxnSpLocks/>
          </p:cNvCxnSpPr>
          <p:nvPr/>
        </p:nvCxnSpPr>
        <p:spPr>
          <a:xfrm>
            <a:off x="5938460" y="5311527"/>
            <a:ext cx="5405919" cy="0"/>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4" name="Arc 3">
            <a:extLst>
              <a:ext uri="{FF2B5EF4-FFF2-40B4-BE49-F238E27FC236}">
                <a16:creationId xmlns:a16="http://schemas.microsoft.com/office/drawing/2014/main" id="{3BAE4894-87ED-18D6-64F9-25755EA04126}"/>
              </a:ext>
            </a:extLst>
          </p:cNvPr>
          <p:cNvSpPr/>
          <p:nvPr/>
        </p:nvSpPr>
        <p:spPr>
          <a:xfrm rot="17044925">
            <a:off x="6888843" y="3874075"/>
            <a:ext cx="1376736" cy="1714903"/>
          </a:xfrm>
          <a:prstGeom prst="arc">
            <a:avLst>
              <a:gd name="adj1" fmla="val 16200000"/>
              <a:gd name="adj2" fmla="val 21518801"/>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 name="Arc 4">
            <a:extLst>
              <a:ext uri="{FF2B5EF4-FFF2-40B4-BE49-F238E27FC236}">
                <a16:creationId xmlns:a16="http://schemas.microsoft.com/office/drawing/2014/main" id="{572D1AB4-3991-E85D-10F4-89A8581D33C2}"/>
              </a:ext>
            </a:extLst>
          </p:cNvPr>
          <p:cNvSpPr/>
          <p:nvPr/>
        </p:nvSpPr>
        <p:spPr>
          <a:xfrm rot="17044925">
            <a:off x="7633260" y="3389479"/>
            <a:ext cx="1376736" cy="1714903"/>
          </a:xfrm>
          <a:prstGeom prst="arc">
            <a:avLst>
              <a:gd name="adj1" fmla="val 16200000"/>
              <a:gd name="adj2" fmla="val 21518801"/>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6" name="Group 5">
            <a:extLst>
              <a:ext uri="{FF2B5EF4-FFF2-40B4-BE49-F238E27FC236}">
                <a16:creationId xmlns:a16="http://schemas.microsoft.com/office/drawing/2014/main" id="{261D6C12-4936-7CD8-C1E3-2BD8A5C3D136}"/>
              </a:ext>
            </a:extLst>
          </p:cNvPr>
          <p:cNvGrpSpPr/>
          <p:nvPr/>
        </p:nvGrpSpPr>
        <p:grpSpPr>
          <a:xfrm rot="307876">
            <a:off x="7039756" y="4707972"/>
            <a:ext cx="1646013" cy="431515"/>
            <a:chOff x="2956809" y="4181582"/>
            <a:chExt cx="1646013" cy="431515"/>
          </a:xfrm>
          <a:noFill/>
        </p:grpSpPr>
        <p:sp>
          <p:nvSpPr>
            <p:cNvPr id="7" name="Arrow: Pentagon 6">
              <a:extLst>
                <a:ext uri="{FF2B5EF4-FFF2-40B4-BE49-F238E27FC236}">
                  <a16:creationId xmlns:a16="http://schemas.microsoft.com/office/drawing/2014/main" id="{BD4F7403-E705-BA34-CD19-E69A24AB2758}"/>
                </a:ext>
              </a:extLst>
            </p:cNvPr>
            <p:cNvSpPr/>
            <p:nvPr/>
          </p:nvSpPr>
          <p:spPr>
            <a:xfrm rot="10800000">
              <a:off x="2956809" y="4181582"/>
              <a:ext cx="1646013" cy="431515"/>
            </a:xfrm>
            <a:prstGeom prst="homePlat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2060"/>
                </a:solidFill>
              </a:endParaRPr>
            </a:p>
          </p:txBody>
        </p:sp>
        <p:sp>
          <p:nvSpPr>
            <p:cNvPr id="8" name="TextBox 7">
              <a:extLst>
                <a:ext uri="{FF2B5EF4-FFF2-40B4-BE49-F238E27FC236}">
                  <a16:creationId xmlns:a16="http://schemas.microsoft.com/office/drawing/2014/main" id="{C3D26CD6-948C-01C8-E119-DB9C3D8E6734}"/>
                </a:ext>
              </a:extLst>
            </p:cNvPr>
            <p:cNvSpPr txBox="1"/>
            <p:nvPr/>
          </p:nvSpPr>
          <p:spPr>
            <a:xfrm>
              <a:off x="3155515" y="4253501"/>
              <a:ext cx="1391258" cy="276999"/>
            </a:xfrm>
            <a:prstGeom prst="rect">
              <a:avLst/>
            </a:prstGeom>
            <a:grpFill/>
          </p:spPr>
          <p:txBody>
            <a:bodyPr wrap="square" rtlCol="0">
              <a:spAutoFit/>
            </a:bodyPr>
            <a:lstStyle/>
            <a:p>
              <a:pPr algn="ctr"/>
              <a:r>
                <a:rPr lang="en-GB" sz="1200" dirty="0">
                  <a:solidFill>
                    <a:srgbClr val="002060"/>
                  </a:solidFill>
                </a:rPr>
                <a:t>Cadet Boat Pilot</a:t>
              </a:r>
            </a:p>
          </p:txBody>
        </p:sp>
      </p:grpSp>
      <p:grpSp>
        <p:nvGrpSpPr>
          <p:cNvPr id="13" name="Group 12">
            <a:extLst>
              <a:ext uri="{FF2B5EF4-FFF2-40B4-BE49-F238E27FC236}">
                <a16:creationId xmlns:a16="http://schemas.microsoft.com/office/drawing/2014/main" id="{C6E33EAD-28DC-70E0-AFF3-D6DC7CB23E31}"/>
              </a:ext>
            </a:extLst>
          </p:cNvPr>
          <p:cNvGrpSpPr/>
          <p:nvPr/>
        </p:nvGrpSpPr>
        <p:grpSpPr>
          <a:xfrm rot="307876">
            <a:off x="7681741" y="4249697"/>
            <a:ext cx="1646013" cy="431515"/>
            <a:chOff x="2956809" y="4181582"/>
            <a:chExt cx="1646013" cy="431515"/>
          </a:xfrm>
          <a:noFill/>
        </p:grpSpPr>
        <p:sp>
          <p:nvSpPr>
            <p:cNvPr id="14" name="Arrow: Pentagon 13">
              <a:extLst>
                <a:ext uri="{FF2B5EF4-FFF2-40B4-BE49-F238E27FC236}">
                  <a16:creationId xmlns:a16="http://schemas.microsoft.com/office/drawing/2014/main" id="{757E9AF5-0703-E05E-301D-1F095C894EC8}"/>
                </a:ext>
              </a:extLst>
            </p:cNvPr>
            <p:cNvSpPr/>
            <p:nvPr/>
          </p:nvSpPr>
          <p:spPr>
            <a:xfrm rot="10800000">
              <a:off x="2956809" y="4181582"/>
              <a:ext cx="1646013" cy="431515"/>
            </a:xfrm>
            <a:prstGeom prst="homePlat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2060"/>
                </a:solidFill>
              </a:endParaRPr>
            </a:p>
          </p:txBody>
        </p:sp>
        <p:sp>
          <p:nvSpPr>
            <p:cNvPr id="17" name="TextBox 16">
              <a:extLst>
                <a:ext uri="{FF2B5EF4-FFF2-40B4-BE49-F238E27FC236}">
                  <a16:creationId xmlns:a16="http://schemas.microsoft.com/office/drawing/2014/main" id="{188AAAE9-D660-B77B-8A41-534BC89B599B}"/>
                </a:ext>
              </a:extLst>
            </p:cNvPr>
            <p:cNvSpPr txBox="1"/>
            <p:nvPr/>
          </p:nvSpPr>
          <p:spPr>
            <a:xfrm>
              <a:off x="3155515" y="4253501"/>
              <a:ext cx="1391258" cy="276999"/>
            </a:xfrm>
            <a:prstGeom prst="rect">
              <a:avLst/>
            </a:prstGeom>
            <a:grpFill/>
          </p:spPr>
          <p:txBody>
            <a:bodyPr wrap="square" rtlCol="0">
              <a:spAutoFit/>
            </a:bodyPr>
            <a:lstStyle/>
            <a:p>
              <a:pPr algn="ctr"/>
              <a:r>
                <a:rPr lang="en-GB" sz="1200" dirty="0">
                  <a:solidFill>
                    <a:srgbClr val="002060"/>
                  </a:solidFill>
                </a:rPr>
                <a:t>Fleet baselining</a:t>
              </a:r>
            </a:p>
          </p:txBody>
        </p:sp>
      </p:grpSp>
      <p:grpSp>
        <p:nvGrpSpPr>
          <p:cNvPr id="18" name="Group 17">
            <a:extLst>
              <a:ext uri="{FF2B5EF4-FFF2-40B4-BE49-F238E27FC236}">
                <a16:creationId xmlns:a16="http://schemas.microsoft.com/office/drawing/2014/main" id="{64CD29B9-8800-7A3C-2643-9AA764707AFD}"/>
              </a:ext>
            </a:extLst>
          </p:cNvPr>
          <p:cNvGrpSpPr/>
          <p:nvPr/>
        </p:nvGrpSpPr>
        <p:grpSpPr>
          <a:xfrm rot="307876">
            <a:off x="8323726" y="3786589"/>
            <a:ext cx="1646013" cy="431515"/>
            <a:chOff x="2956809" y="4181582"/>
            <a:chExt cx="1646013" cy="431515"/>
          </a:xfrm>
          <a:noFill/>
        </p:grpSpPr>
        <p:sp>
          <p:nvSpPr>
            <p:cNvPr id="19" name="Arrow: Pentagon 18">
              <a:extLst>
                <a:ext uri="{FF2B5EF4-FFF2-40B4-BE49-F238E27FC236}">
                  <a16:creationId xmlns:a16="http://schemas.microsoft.com/office/drawing/2014/main" id="{9024FDA2-F286-E894-73E5-F3CB076A22D0}"/>
                </a:ext>
              </a:extLst>
            </p:cNvPr>
            <p:cNvSpPr/>
            <p:nvPr/>
          </p:nvSpPr>
          <p:spPr>
            <a:xfrm rot="10800000">
              <a:off x="2956809" y="4181582"/>
              <a:ext cx="1646013" cy="431515"/>
            </a:xfrm>
            <a:prstGeom prst="homePlat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2060"/>
                </a:solidFill>
              </a:endParaRPr>
            </a:p>
          </p:txBody>
        </p:sp>
        <p:sp>
          <p:nvSpPr>
            <p:cNvPr id="20" name="TextBox 19">
              <a:extLst>
                <a:ext uri="{FF2B5EF4-FFF2-40B4-BE49-F238E27FC236}">
                  <a16:creationId xmlns:a16="http://schemas.microsoft.com/office/drawing/2014/main" id="{C1A12201-EFED-B356-E8FD-8E75CA8D6740}"/>
                </a:ext>
              </a:extLst>
            </p:cNvPr>
            <p:cNvSpPr txBox="1"/>
            <p:nvPr/>
          </p:nvSpPr>
          <p:spPr>
            <a:xfrm>
              <a:off x="3155515" y="4253501"/>
              <a:ext cx="1391258" cy="276999"/>
            </a:xfrm>
            <a:prstGeom prst="rect">
              <a:avLst/>
            </a:prstGeom>
            <a:grpFill/>
          </p:spPr>
          <p:txBody>
            <a:bodyPr wrap="square" rtlCol="0">
              <a:spAutoFit/>
            </a:bodyPr>
            <a:lstStyle/>
            <a:p>
              <a:pPr algn="ctr"/>
              <a:r>
                <a:rPr lang="en-GB" sz="1200" dirty="0">
                  <a:solidFill>
                    <a:srgbClr val="002060"/>
                  </a:solidFill>
                </a:rPr>
                <a:t>Future Strategy</a:t>
              </a:r>
            </a:p>
          </p:txBody>
        </p:sp>
      </p:grpSp>
      <p:sp>
        <p:nvSpPr>
          <p:cNvPr id="21" name="TextBox 20">
            <a:extLst>
              <a:ext uri="{FF2B5EF4-FFF2-40B4-BE49-F238E27FC236}">
                <a16:creationId xmlns:a16="http://schemas.microsoft.com/office/drawing/2014/main" id="{BDED502A-EACA-4A59-E69F-0AC51BD7E718}"/>
              </a:ext>
            </a:extLst>
          </p:cNvPr>
          <p:cNvSpPr txBox="1"/>
          <p:nvPr/>
        </p:nvSpPr>
        <p:spPr>
          <a:xfrm>
            <a:off x="6096000" y="5331640"/>
            <a:ext cx="5155907" cy="369332"/>
          </a:xfrm>
          <a:prstGeom prst="rect">
            <a:avLst/>
          </a:prstGeom>
          <a:noFill/>
        </p:spPr>
        <p:txBody>
          <a:bodyPr wrap="square" rtlCol="0">
            <a:spAutoFit/>
          </a:bodyPr>
          <a:lstStyle/>
          <a:p>
            <a:pPr algn="ctr"/>
            <a:r>
              <a:rPr lang="en-GB" dirty="0"/>
              <a:t>Time</a:t>
            </a:r>
          </a:p>
        </p:txBody>
      </p:sp>
      <p:sp>
        <p:nvSpPr>
          <p:cNvPr id="22" name="TextBox 21">
            <a:extLst>
              <a:ext uri="{FF2B5EF4-FFF2-40B4-BE49-F238E27FC236}">
                <a16:creationId xmlns:a16="http://schemas.microsoft.com/office/drawing/2014/main" id="{0ECB5074-0FB6-B70C-630F-A56F208D2056}"/>
              </a:ext>
            </a:extLst>
          </p:cNvPr>
          <p:cNvSpPr txBox="1"/>
          <p:nvPr/>
        </p:nvSpPr>
        <p:spPr>
          <a:xfrm rot="16200000">
            <a:off x="3948033" y="3218437"/>
            <a:ext cx="3800893" cy="369332"/>
          </a:xfrm>
          <a:prstGeom prst="rect">
            <a:avLst/>
          </a:prstGeom>
          <a:noFill/>
        </p:spPr>
        <p:txBody>
          <a:bodyPr wrap="square" rtlCol="0">
            <a:spAutoFit/>
          </a:bodyPr>
          <a:lstStyle/>
          <a:p>
            <a:pPr algn="ctr"/>
            <a:r>
              <a:rPr lang="en-GB" dirty="0"/>
              <a:t>Journey towards decarbonisation</a:t>
            </a:r>
          </a:p>
        </p:txBody>
      </p:sp>
      <p:sp>
        <p:nvSpPr>
          <p:cNvPr id="23" name="Oval 22">
            <a:extLst>
              <a:ext uri="{FF2B5EF4-FFF2-40B4-BE49-F238E27FC236}">
                <a16:creationId xmlns:a16="http://schemas.microsoft.com/office/drawing/2014/main" id="{AB970E27-B1CD-33F6-0DB2-13F8B6BE3D8F}"/>
              </a:ext>
            </a:extLst>
          </p:cNvPr>
          <p:cNvSpPr/>
          <p:nvPr/>
        </p:nvSpPr>
        <p:spPr>
          <a:xfrm>
            <a:off x="6679911" y="4466511"/>
            <a:ext cx="138243" cy="9915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24" name="Oval 23">
            <a:extLst>
              <a:ext uri="{FF2B5EF4-FFF2-40B4-BE49-F238E27FC236}">
                <a16:creationId xmlns:a16="http://schemas.microsoft.com/office/drawing/2014/main" id="{D07D8A89-C9C9-1C62-0316-FDC3EA2E0E03}"/>
              </a:ext>
            </a:extLst>
          </p:cNvPr>
          <p:cNvSpPr/>
          <p:nvPr/>
        </p:nvSpPr>
        <p:spPr>
          <a:xfrm>
            <a:off x="7427896" y="3969261"/>
            <a:ext cx="138243" cy="9915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27" name="TextBox 26">
            <a:extLst>
              <a:ext uri="{FF2B5EF4-FFF2-40B4-BE49-F238E27FC236}">
                <a16:creationId xmlns:a16="http://schemas.microsoft.com/office/drawing/2014/main" id="{7BB0E7AD-7B41-0F78-61B8-8F25B951D842}"/>
              </a:ext>
            </a:extLst>
          </p:cNvPr>
          <p:cNvSpPr txBox="1"/>
          <p:nvPr/>
        </p:nvSpPr>
        <p:spPr>
          <a:xfrm>
            <a:off x="9363126" y="1459260"/>
            <a:ext cx="2083941" cy="584775"/>
          </a:xfrm>
          <a:prstGeom prst="rect">
            <a:avLst/>
          </a:prstGeom>
          <a:noFill/>
        </p:spPr>
        <p:txBody>
          <a:bodyPr wrap="square" rtlCol="0">
            <a:spAutoFit/>
          </a:bodyPr>
          <a:lstStyle/>
          <a:p>
            <a:pPr algn="ctr"/>
            <a:r>
              <a:rPr lang="en-GB" sz="1600" b="1" dirty="0">
                <a:solidFill>
                  <a:srgbClr val="FF0000"/>
                </a:solidFill>
              </a:rPr>
              <a:t>What can we do next in this space?</a:t>
            </a:r>
          </a:p>
        </p:txBody>
      </p:sp>
      <p:sp>
        <p:nvSpPr>
          <p:cNvPr id="28" name="Arc 27">
            <a:extLst>
              <a:ext uri="{FF2B5EF4-FFF2-40B4-BE49-F238E27FC236}">
                <a16:creationId xmlns:a16="http://schemas.microsoft.com/office/drawing/2014/main" id="{3E9D7B12-8B79-C4D0-40D0-1CE3283C8D44}"/>
              </a:ext>
            </a:extLst>
          </p:cNvPr>
          <p:cNvSpPr/>
          <p:nvPr/>
        </p:nvSpPr>
        <p:spPr>
          <a:xfrm rot="17044925">
            <a:off x="8412440" y="2893919"/>
            <a:ext cx="1376736" cy="1714903"/>
          </a:xfrm>
          <a:prstGeom prst="arc">
            <a:avLst>
              <a:gd name="adj1" fmla="val 16200000"/>
              <a:gd name="adj2" fmla="val 21518801"/>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9" name="Arc 28">
            <a:extLst>
              <a:ext uri="{FF2B5EF4-FFF2-40B4-BE49-F238E27FC236}">
                <a16:creationId xmlns:a16="http://schemas.microsoft.com/office/drawing/2014/main" id="{FDD8BE36-5B7B-B729-0EC7-9AAD2D671C2E}"/>
              </a:ext>
            </a:extLst>
          </p:cNvPr>
          <p:cNvSpPr/>
          <p:nvPr/>
        </p:nvSpPr>
        <p:spPr>
          <a:xfrm rot="17044925">
            <a:off x="9052020" y="2409322"/>
            <a:ext cx="1376736" cy="1714903"/>
          </a:xfrm>
          <a:prstGeom prst="arc">
            <a:avLst>
              <a:gd name="adj1" fmla="val 16200000"/>
              <a:gd name="adj2" fmla="val 21518801"/>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0" name="Arc 29">
            <a:extLst>
              <a:ext uri="{FF2B5EF4-FFF2-40B4-BE49-F238E27FC236}">
                <a16:creationId xmlns:a16="http://schemas.microsoft.com/office/drawing/2014/main" id="{1D60C0E9-1060-7217-3049-7037F27D9D80}"/>
              </a:ext>
            </a:extLst>
          </p:cNvPr>
          <p:cNvSpPr/>
          <p:nvPr/>
        </p:nvSpPr>
        <p:spPr>
          <a:xfrm rot="17044925">
            <a:off x="9796437" y="1924726"/>
            <a:ext cx="1376736" cy="1714903"/>
          </a:xfrm>
          <a:prstGeom prst="arc">
            <a:avLst>
              <a:gd name="adj1" fmla="val 16200000"/>
              <a:gd name="adj2" fmla="val 21518801"/>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31" name="Group 30">
            <a:extLst>
              <a:ext uri="{FF2B5EF4-FFF2-40B4-BE49-F238E27FC236}">
                <a16:creationId xmlns:a16="http://schemas.microsoft.com/office/drawing/2014/main" id="{6C99714A-B59D-B68D-F827-DDEF6BBA5DB1}"/>
              </a:ext>
            </a:extLst>
          </p:cNvPr>
          <p:cNvGrpSpPr/>
          <p:nvPr/>
        </p:nvGrpSpPr>
        <p:grpSpPr>
          <a:xfrm rot="307876">
            <a:off x="8966189" y="3301080"/>
            <a:ext cx="1646013" cy="461665"/>
            <a:chOff x="2956809" y="4161168"/>
            <a:chExt cx="1646013" cy="461665"/>
          </a:xfrm>
          <a:noFill/>
        </p:grpSpPr>
        <p:sp>
          <p:nvSpPr>
            <p:cNvPr id="32" name="Arrow: Pentagon 31">
              <a:extLst>
                <a:ext uri="{FF2B5EF4-FFF2-40B4-BE49-F238E27FC236}">
                  <a16:creationId xmlns:a16="http://schemas.microsoft.com/office/drawing/2014/main" id="{02909C16-17A0-F7FA-C676-A749BE884311}"/>
                </a:ext>
              </a:extLst>
            </p:cNvPr>
            <p:cNvSpPr/>
            <p:nvPr/>
          </p:nvSpPr>
          <p:spPr>
            <a:xfrm rot="10800000">
              <a:off x="2956809" y="4181582"/>
              <a:ext cx="1646013" cy="431515"/>
            </a:xfrm>
            <a:prstGeom prst="homePlate">
              <a:avLst/>
            </a:prstGeom>
            <a:solidFill>
              <a:srgbClr val="C1D8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2060"/>
                </a:solidFill>
              </a:endParaRPr>
            </a:p>
          </p:txBody>
        </p:sp>
        <p:sp>
          <p:nvSpPr>
            <p:cNvPr id="33" name="TextBox 32">
              <a:extLst>
                <a:ext uri="{FF2B5EF4-FFF2-40B4-BE49-F238E27FC236}">
                  <a16:creationId xmlns:a16="http://schemas.microsoft.com/office/drawing/2014/main" id="{5E73ED5E-B150-8054-8D3E-EA9F75D34593}"/>
                </a:ext>
              </a:extLst>
            </p:cNvPr>
            <p:cNvSpPr txBox="1"/>
            <p:nvPr/>
          </p:nvSpPr>
          <p:spPr>
            <a:xfrm>
              <a:off x="3155515" y="4161168"/>
              <a:ext cx="1391258" cy="461665"/>
            </a:xfrm>
            <a:prstGeom prst="rect">
              <a:avLst/>
            </a:prstGeom>
            <a:grpFill/>
          </p:spPr>
          <p:txBody>
            <a:bodyPr wrap="square" rtlCol="0">
              <a:spAutoFit/>
            </a:bodyPr>
            <a:lstStyle/>
            <a:p>
              <a:pPr algn="ctr"/>
              <a:r>
                <a:rPr lang="en-GB" sz="1200" dirty="0">
                  <a:solidFill>
                    <a:srgbClr val="002060"/>
                  </a:solidFill>
                </a:rPr>
                <a:t>Diesel / Electric hybrid</a:t>
              </a:r>
            </a:p>
          </p:txBody>
        </p:sp>
      </p:grpSp>
      <p:grpSp>
        <p:nvGrpSpPr>
          <p:cNvPr id="34" name="Group 33">
            <a:extLst>
              <a:ext uri="{FF2B5EF4-FFF2-40B4-BE49-F238E27FC236}">
                <a16:creationId xmlns:a16="http://schemas.microsoft.com/office/drawing/2014/main" id="{DD51AF2D-9884-177C-5EB3-355E3D26E5F9}"/>
              </a:ext>
            </a:extLst>
          </p:cNvPr>
          <p:cNvGrpSpPr/>
          <p:nvPr/>
        </p:nvGrpSpPr>
        <p:grpSpPr>
          <a:xfrm rot="307876">
            <a:off x="10177348" y="2258676"/>
            <a:ext cx="1646013" cy="461665"/>
            <a:chOff x="2956809" y="4161168"/>
            <a:chExt cx="1646013" cy="461665"/>
          </a:xfrm>
          <a:solidFill>
            <a:srgbClr val="C1D82F"/>
          </a:solidFill>
        </p:grpSpPr>
        <p:sp>
          <p:nvSpPr>
            <p:cNvPr id="35" name="Arrow: Pentagon 34">
              <a:extLst>
                <a:ext uri="{FF2B5EF4-FFF2-40B4-BE49-F238E27FC236}">
                  <a16:creationId xmlns:a16="http://schemas.microsoft.com/office/drawing/2014/main" id="{998ED9C9-78A4-E9E3-FBD5-C163CF7EF879}"/>
                </a:ext>
              </a:extLst>
            </p:cNvPr>
            <p:cNvSpPr/>
            <p:nvPr/>
          </p:nvSpPr>
          <p:spPr>
            <a:xfrm rot="10800000">
              <a:off x="2956809" y="4181582"/>
              <a:ext cx="1646013" cy="431515"/>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2060"/>
                </a:solidFill>
              </a:endParaRPr>
            </a:p>
          </p:txBody>
        </p:sp>
        <p:sp>
          <p:nvSpPr>
            <p:cNvPr id="36" name="TextBox 35">
              <a:extLst>
                <a:ext uri="{FF2B5EF4-FFF2-40B4-BE49-F238E27FC236}">
                  <a16:creationId xmlns:a16="http://schemas.microsoft.com/office/drawing/2014/main" id="{670B038C-60C1-0633-2821-CF1120E6FE2A}"/>
                </a:ext>
              </a:extLst>
            </p:cNvPr>
            <p:cNvSpPr txBox="1"/>
            <p:nvPr/>
          </p:nvSpPr>
          <p:spPr>
            <a:xfrm>
              <a:off x="3155515" y="4161168"/>
              <a:ext cx="1391258" cy="461665"/>
            </a:xfrm>
            <a:prstGeom prst="rect">
              <a:avLst/>
            </a:prstGeom>
            <a:noFill/>
          </p:spPr>
          <p:txBody>
            <a:bodyPr wrap="square" rtlCol="0">
              <a:spAutoFit/>
            </a:bodyPr>
            <a:lstStyle/>
            <a:p>
              <a:pPr algn="ctr"/>
              <a:r>
                <a:rPr lang="en-GB" sz="1200" dirty="0">
                  <a:solidFill>
                    <a:srgbClr val="002060"/>
                  </a:solidFill>
                </a:rPr>
                <a:t>Alternative Deployed Energy</a:t>
              </a:r>
            </a:p>
          </p:txBody>
        </p:sp>
      </p:grpSp>
      <p:grpSp>
        <p:nvGrpSpPr>
          <p:cNvPr id="37" name="Group 36">
            <a:extLst>
              <a:ext uri="{FF2B5EF4-FFF2-40B4-BE49-F238E27FC236}">
                <a16:creationId xmlns:a16="http://schemas.microsoft.com/office/drawing/2014/main" id="{7C30E4D1-1D5E-FE7F-480A-D0782A1DACF3}"/>
              </a:ext>
            </a:extLst>
          </p:cNvPr>
          <p:cNvGrpSpPr/>
          <p:nvPr/>
        </p:nvGrpSpPr>
        <p:grpSpPr>
          <a:xfrm rot="307876">
            <a:off x="9658405" y="2787055"/>
            <a:ext cx="1646013" cy="461665"/>
            <a:chOff x="2956809" y="4161168"/>
            <a:chExt cx="1646013" cy="461665"/>
          </a:xfrm>
          <a:solidFill>
            <a:schemeClr val="bg1"/>
          </a:solidFill>
        </p:grpSpPr>
        <p:sp>
          <p:nvSpPr>
            <p:cNvPr id="38" name="Arrow: Pentagon 37">
              <a:extLst>
                <a:ext uri="{FF2B5EF4-FFF2-40B4-BE49-F238E27FC236}">
                  <a16:creationId xmlns:a16="http://schemas.microsoft.com/office/drawing/2014/main" id="{4CEB93E0-4993-4055-162E-81CCDE2A30BB}"/>
                </a:ext>
              </a:extLst>
            </p:cNvPr>
            <p:cNvSpPr/>
            <p:nvPr/>
          </p:nvSpPr>
          <p:spPr>
            <a:xfrm rot="10800000">
              <a:off x="2956809" y="4181582"/>
              <a:ext cx="1646013" cy="431515"/>
            </a:xfrm>
            <a:prstGeom prst="homePlate">
              <a:avLst/>
            </a:prstGeom>
            <a:solidFill>
              <a:srgbClr val="C1D8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TextBox 38">
              <a:extLst>
                <a:ext uri="{FF2B5EF4-FFF2-40B4-BE49-F238E27FC236}">
                  <a16:creationId xmlns:a16="http://schemas.microsoft.com/office/drawing/2014/main" id="{FF793355-201F-C059-319B-BF5530771921}"/>
                </a:ext>
              </a:extLst>
            </p:cNvPr>
            <p:cNvSpPr txBox="1"/>
            <p:nvPr/>
          </p:nvSpPr>
          <p:spPr>
            <a:xfrm>
              <a:off x="3155515" y="4161168"/>
              <a:ext cx="1391258" cy="461665"/>
            </a:xfrm>
            <a:prstGeom prst="rect">
              <a:avLst/>
            </a:prstGeom>
            <a:noFill/>
          </p:spPr>
          <p:txBody>
            <a:bodyPr wrap="square" rtlCol="0">
              <a:spAutoFit/>
            </a:bodyPr>
            <a:lstStyle/>
            <a:p>
              <a:pPr algn="ctr"/>
              <a:r>
                <a:rPr lang="en-GB" sz="1200" dirty="0">
                  <a:solidFill>
                    <a:srgbClr val="002060"/>
                  </a:solidFill>
                </a:rPr>
                <a:t>Alternative Base Energy</a:t>
              </a:r>
            </a:p>
          </p:txBody>
        </p:sp>
      </p:grpSp>
      <p:sp>
        <p:nvSpPr>
          <p:cNvPr id="40" name="Oval 39">
            <a:extLst>
              <a:ext uri="{FF2B5EF4-FFF2-40B4-BE49-F238E27FC236}">
                <a16:creationId xmlns:a16="http://schemas.microsoft.com/office/drawing/2014/main" id="{42BBC19D-E095-84A1-FF4A-1D8730C649EB}"/>
              </a:ext>
            </a:extLst>
          </p:cNvPr>
          <p:cNvSpPr/>
          <p:nvPr/>
        </p:nvSpPr>
        <p:spPr>
          <a:xfrm>
            <a:off x="8843088" y="3001758"/>
            <a:ext cx="138243" cy="9915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1" name="Oval 40">
            <a:extLst>
              <a:ext uri="{FF2B5EF4-FFF2-40B4-BE49-F238E27FC236}">
                <a16:creationId xmlns:a16="http://schemas.microsoft.com/office/drawing/2014/main" id="{7F27334B-5C07-69FC-4955-1771D11C4B5A}"/>
              </a:ext>
            </a:extLst>
          </p:cNvPr>
          <p:cNvSpPr/>
          <p:nvPr/>
        </p:nvSpPr>
        <p:spPr>
          <a:xfrm>
            <a:off x="8224928" y="3482926"/>
            <a:ext cx="138243" cy="9915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5" name="Oval 44">
            <a:extLst>
              <a:ext uri="{FF2B5EF4-FFF2-40B4-BE49-F238E27FC236}">
                <a16:creationId xmlns:a16="http://schemas.microsoft.com/office/drawing/2014/main" id="{2AF22798-060E-032E-6D50-0EC4829669CE}"/>
              </a:ext>
            </a:extLst>
          </p:cNvPr>
          <p:cNvSpPr/>
          <p:nvPr/>
        </p:nvSpPr>
        <p:spPr>
          <a:xfrm>
            <a:off x="9576898" y="2508519"/>
            <a:ext cx="138243" cy="9915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6" name="Oval 45">
            <a:extLst>
              <a:ext uri="{FF2B5EF4-FFF2-40B4-BE49-F238E27FC236}">
                <a16:creationId xmlns:a16="http://schemas.microsoft.com/office/drawing/2014/main" id="{0E0A03A0-B3E5-77EA-C46B-6AD068876C4B}"/>
              </a:ext>
            </a:extLst>
          </p:cNvPr>
          <p:cNvSpPr/>
          <p:nvPr/>
        </p:nvSpPr>
        <p:spPr>
          <a:xfrm>
            <a:off x="8804627" y="1108178"/>
            <a:ext cx="3200941" cy="3358331"/>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506948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757AA7B1-1B51-46CC-851F-58E07A1372F8}"/>
              </a:ext>
            </a:extLst>
          </p:cNvPr>
          <p:cNvCxnSpPr>
            <a:cxnSpLocks/>
          </p:cNvCxnSpPr>
          <p:nvPr/>
        </p:nvCxnSpPr>
        <p:spPr>
          <a:xfrm>
            <a:off x="0" y="911912"/>
            <a:ext cx="12192000" cy="7979"/>
          </a:xfrm>
          <a:prstGeom prst="line">
            <a:avLst/>
          </a:prstGeom>
          <a:ln w="38100">
            <a:solidFill>
              <a:srgbClr val="75DBFF"/>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AAF5EF3E-F9D7-4694-89B4-E2EC70C52C0D}"/>
              </a:ext>
            </a:extLst>
          </p:cNvPr>
          <p:cNvSpPr txBox="1">
            <a:spLocks/>
          </p:cNvSpPr>
          <p:nvPr/>
        </p:nvSpPr>
        <p:spPr>
          <a:xfrm>
            <a:off x="186432" y="274641"/>
            <a:ext cx="11754035" cy="613127"/>
          </a:xfrm>
          <a:prstGeom prst="rect">
            <a:avLst/>
          </a:prstGeom>
        </p:spPr>
        <p:txBody>
          <a:bodyPr vert="horz" lIns="121920" tIns="60960" rIns="121920" bIns="60960" rtlCol="0" anchor="ctr">
            <a:normAutofit/>
          </a:bodyPr>
          <a:lstStyle>
            <a:lvl1pPr algn="ctr" defTabSz="914348"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defRPr/>
            </a:pPr>
            <a:r>
              <a:rPr lang="en-GB" sz="3200" dirty="0">
                <a:latin typeface="Arial"/>
                <a:cs typeface="Arial"/>
              </a:rPr>
              <a:t>Cadet Boat Pilot</a:t>
            </a:r>
            <a:endParaRPr lang="en-GB" sz="3200" dirty="0"/>
          </a:p>
        </p:txBody>
      </p:sp>
      <p:pic>
        <p:nvPicPr>
          <p:cNvPr id="3" name="8B425237">
            <a:hlinkClick r:id="" action="ppaction://media"/>
            <a:extLst>
              <a:ext uri="{FF2B5EF4-FFF2-40B4-BE49-F238E27FC236}">
                <a16:creationId xmlns:a16="http://schemas.microsoft.com/office/drawing/2014/main" id="{66ED4BC0-36B3-6C86-26F8-795A89F7E18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90806" y="1086698"/>
            <a:ext cx="8276133" cy="4684604"/>
          </a:xfrm>
          <a:prstGeom prst="rect">
            <a:avLst/>
          </a:prstGeom>
        </p:spPr>
      </p:pic>
    </p:spTree>
    <p:extLst>
      <p:ext uri="{BB962C8B-B14F-4D97-AF65-F5344CB8AC3E}">
        <p14:creationId xmlns:p14="http://schemas.microsoft.com/office/powerpoint/2010/main" val="3696938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9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757AA7B1-1B51-46CC-851F-58E07A1372F8}"/>
              </a:ext>
            </a:extLst>
          </p:cNvPr>
          <p:cNvCxnSpPr>
            <a:cxnSpLocks/>
          </p:cNvCxnSpPr>
          <p:nvPr/>
        </p:nvCxnSpPr>
        <p:spPr>
          <a:xfrm>
            <a:off x="0" y="911912"/>
            <a:ext cx="12192000" cy="7979"/>
          </a:xfrm>
          <a:prstGeom prst="line">
            <a:avLst/>
          </a:prstGeom>
          <a:ln w="38100">
            <a:solidFill>
              <a:srgbClr val="75DBFF"/>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AAF5EF3E-F9D7-4694-89B4-E2EC70C52C0D}"/>
              </a:ext>
            </a:extLst>
          </p:cNvPr>
          <p:cNvSpPr txBox="1">
            <a:spLocks/>
          </p:cNvSpPr>
          <p:nvPr/>
        </p:nvSpPr>
        <p:spPr>
          <a:xfrm>
            <a:off x="186432" y="274641"/>
            <a:ext cx="11754035" cy="613127"/>
          </a:xfrm>
          <a:prstGeom prst="rect">
            <a:avLst/>
          </a:prstGeom>
        </p:spPr>
        <p:txBody>
          <a:bodyPr vert="horz" lIns="121920" tIns="60960" rIns="121920" bIns="60960" rtlCol="0" anchor="ctr">
            <a:normAutofit/>
          </a:bodyPr>
          <a:lstStyle>
            <a:lvl1pPr algn="ctr" defTabSz="914348"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defRPr/>
            </a:pPr>
            <a:r>
              <a:rPr lang="en-GB" sz="3200" dirty="0">
                <a:latin typeface="Arial"/>
                <a:cs typeface="Arial"/>
              </a:rPr>
              <a:t>Cadet Boat Pilot – Cheverton Champ</a:t>
            </a:r>
            <a:endParaRPr lang="en-GB" sz="3200" dirty="0"/>
          </a:p>
        </p:txBody>
      </p:sp>
      <p:pic>
        <p:nvPicPr>
          <p:cNvPr id="2" name="Picture 1">
            <a:extLst>
              <a:ext uri="{FF2B5EF4-FFF2-40B4-BE49-F238E27FC236}">
                <a16:creationId xmlns:a16="http://schemas.microsoft.com/office/drawing/2014/main" id="{0A6A096C-FE16-5F14-E710-9AA21AE3E0FD}"/>
              </a:ext>
            </a:extLst>
          </p:cNvPr>
          <p:cNvPicPr>
            <a:picLocks noChangeAspect="1"/>
          </p:cNvPicPr>
          <p:nvPr/>
        </p:nvPicPr>
        <p:blipFill rotWithShape="1">
          <a:blip r:embed="rId3">
            <a:extLst>
              <a:ext uri="{28A0092B-C50C-407E-A947-70E740481C1C}">
                <a14:useLocalDpi xmlns:a14="http://schemas.microsoft.com/office/drawing/2010/main" val="0"/>
              </a:ext>
            </a:extLst>
          </a:blip>
          <a:srcRect l="401" t="6834" r="-401" b="18391"/>
          <a:stretch/>
        </p:blipFill>
        <p:spPr>
          <a:xfrm>
            <a:off x="4666514" y="2065105"/>
            <a:ext cx="2560305" cy="2552582"/>
          </a:xfrm>
          <a:prstGeom prst="ellipse">
            <a:avLst/>
          </a:prstGeom>
        </p:spPr>
      </p:pic>
      <p:sp>
        <p:nvSpPr>
          <p:cNvPr id="3" name="Oval 2">
            <a:extLst>
              <a:ext uri="{FF2B5EF4-FFF2-40B4-BE49-F238E27FC236}">
                <a16:creationId xmlns:a16="http://schemas.microsoft.com/office/drawing/2014/main" id="{4265929A-AF7B-8E1C-CEC3-4C74C521AD30}"/>
              </a:ext>
            </a:extLst>
          </p:cNvPr>
          <p:cNvSpPr/>
          <p:nvPr/>
        </p:nvSpPr>
        <p:spPr>
          <a:xfrm>
            <a:off x="3980927" y="1068661"/>
            <a:ext cx="1160124" cy="998936"/>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1100" dirty="0">
                <a:solidFill>
                  <a:srgbClr val="002060"/>
                </a:solidFill>
              </a:rPr>
              <a:t>Training</a:t>
            </a:r>
          </a:p>
        </p:txBody>
      </p:sp>
      <p:sp>
        <p:nvSpPr>
          <p:cNvPr id="6" name="TextBox 5">
            <a:extLst>
              <a:ext uri="{FF2B5EF4-FFF2-40B4-BE49-F238E27FC236}">
                <a16:creationId xmlns:a16="http://schemas.microsoft.com/office/drawing/2014/main" id="{04114090-0CAB-49DD-6FED-5A4586FD30C1}"/>
              </a:ext>
            </a:extLst>
          </p:cNvPr>
          <p:cNvSpPr txBox="1"/>
          <p:nvPr/>
        </p:nvSpPr>
        <p:spPr>
          <a:xfrm>
            <a:off x="1074837" y="4652855"/>
            <a:ext cx="2906091" cy="1107996"/>
          </a:xfrm>
          <a:prstGeom prst="rect">
            <a:avLst/>
          </a:prstGeom>
          <a:solidFill>
            <a:schemeClr val="bg1"/>
          </a:solidFill>
        </p:spPr>
        <p:txBody>
          <a:bodyPr wrap="square" rtlCol="0">
            <a:spAutoFit/>
          </a:bodyPr>
          <a:lstStyle/>
          <a:p>
            <a:r>
              <a:rPr lang="en-GB" sz="1100" dirty="0"/>
              <a:t>114 vessels, split into 2 distinct user groups:</a:t>
            </a:r>
          </a:p>
          <a:p>
            <a:pPr>
              <a:tabLst>
                <a:tab pos="1672125" algn="l"/>
              </a:tabLst>
            </a:pPr>
            <a:endParaRPr lang="en-GB" sz="1100" dirty="0"/>
          </a:p>
          <a:p>
            <a:pPr>
              <a:tabLst>
                <a:tab pos="1672125" algn="l"/>
              </a:tabLst>
            </a:pPr>
            <a:r>
              <a:rPr lang="en-GB" sz="1100" dirty="0"/>
              <a:t>	86 vessels</a:t>
            </a:r>
          </a:p>
          <a:p>
            <a:pPr>
              <a:tabLst>
                <a:tab pos="1672125" algn="l"/>
              </a:tabLst>
            </a:pPr>
            <a:endParaRPr lang="en-GB" sz="1100" dirty="0"/>
          </a:p>
          <a:p>
            <a:pPr>
              <a:tabLst>
                <a:tab pos="1672125" algn="l"/>
              </a:tabLst>
            </a:pPr>
            <a:endParaRPr lang="en-GB" sz="1100" dirty="0"/>
          </a:p>
          <a:p>
            <a:pPr>
              <a:tabLst>
                <a:tab pos="1672125" algn="l"/>
              </a:tabLst>
            </a:pPr>
            <a:r>
              <a:rPr lang="en-GB" sz="1100" dirty="0"/>
              <a:t>	28 vessels</a:t>
            </a:r>
          </a:p>
        </p:txBody>
      </p:sp>
      <p:sp>
        <p:nvSpPr>
          <p:cNvPr id="9" name="TextBox 8">
            <a:extLst>
              <a:ext uri="{FF2B5EF4-FFF2-40B4-BE49-F238E27FC236}">
                <a16:creationId xmlns:a16="http://schemas.microsoft.com/office/drawing/2014/main" id="{DF41B614-CAFA-17A5-D7D9-2FE2D670DEBF}"/>
              </a:ext>
            </a:extLst>
          </p:cNvPr>
          <p:cNvSpPr txBox="1"/>
          <p:nvPr/>
        </p:nvSpPr>
        <p:spPr>
          <a:xfrm>
            <a:off x="337359" y="1188182"/>
            <a:ext cx="3618311" cy="769441"/>
          </a:xfrm>
          <a:prstGeom prst="rect">
            <a:avLst/>
          </a:prstGeom>
          <a:solidFill>
            <a:schemeClr val="bg1"/>
          </a:solidFill>
        </p:spPr>
        <p:txBody>
          <a:bodyPr wrap="square" rtlCol="0">
            <a:spAutoFit/>
          </a:bodyPr>
          <a:lstStyle/>
          <a:p>
            <a:pPr algn="ctr"/>
            <a:r>
              <a:rPr lang="en-GB" sz="1100" dirty="0"/>
              <a:t>Used to run 4 day RYA Powerboat course with up to 4 cadets per boat; Used from March to October (09:00 – 12:00, and 13:00 to 15:00 each day); 12Nm (within 3 miles of JP) covered daily, typically cruising at up to 6 knots</a:t>
            </a:r>
          </a:p>
        </p:txBody>
      </p:sp>
      <p:sp>
        <p:nvSpPr>
          <p:cNvPr id="12" name="TextBox 11">
            <a:extLst>
              <a:ext uri="{FF2B5EF4-FFF2-40B4-BE49-F238E27FC236}">
                <a16:creationId xmlns:a16="http://schemas.microsoft.com/office/drawing/2014/main" id="{C5AF5EA1-652B-A57C-4C2D-4DBF4069CD43}"/>
              </a:ext>
            </a:extLst>
          </p:cNvPr>
          <p:cNvSpPr txBox="1"/>
          <p:nvPr/>
        </p:nvSpPr>
        <p:spPr>
          <a:xfrm>
            <a:off x="8387259" y="1003516"/>
            <a:ext cx="3618311" cy="1615827"/>
          </a:xfrm>
          <a:prstGeom prst="rect">
            <a:avLst/>
          </a:prstGeom>
          <a:solidFill>
            <a:schemeClr val="bg1"/>
          </a:solidFill>
        </p:spPr>
        <p:txBody>
          <a:bodyPr wrap="square" rtlCol="0">
            <a:spAutoFit/>
          </a:bodyPr>
          <a:lstStyle/>
          <a:p>
            <a:r>
              <a:rPr lang="en-GB" sz="1100" dirty="0"/>
              <a:t>Current certification under LR </a:t>
            </a:r>
            <a:r>
              <a:rPr lang="en-GB" sz="1100" dirty="0" err="1"/>
              <a:t>iaw</a:t>
            </a:r>
            <a:r>
              <a:rPr lang="en-GB" sz="1100" dirty="0"/>
              <a:t> SCV Code.  Key safety considerations:  </a:t>
            </a:r>
          </a:p>
          <a:p>
            <a:pPr marL="228594" indent="-228594">
              <a:buFont typeface="Arial" panose="020B0604020202020204" pitchFamily="34" charset="0"/>
              <a:buChar char="•"/>
            </a:pPr>
            <a:r>
              <a:rPr lang="en-GB" sz="1100" dirty="0"/>
              <a:t>System installation and arrangement</a:t>
            </a:r>
          </a:p>
          <a:p>
            <a:pPr marL="228594" indent="-228594">
              <a:buFont typeface="Arial" panose="020B0604020202020204" pitchFamily="34" charset="0"/>
              <a:buChar char="•"/>
            </a:pPr>
            <a:r>
              <a:rPr lang="en-GB" sz="1100" dirty="0"/>
              <a:t>Position of controls</a:t>
            </a:r>
          </a:p>
          <a:p>
            <a:pPr marL="228594" indent="-228594">
              <a:buFont typeface="Arial" panose="020B0604020202020204" pitchFamily="34" charset="0"/>
              <a:buChar char="•"/>
            </a:pPr>
            <a:r>
              <a:rPr lang="en-GB" sz="1100" dirty="0"/>
              <a:t>Suitability of bilge pumping solution</a:t>
            </a:r>
          </a:p>
          <a:p>
            <a:pPr marL="228594" indent="-228594">
              <a:buFont typeface="Arial" panose="020B0604020202020204" pitchFamily="34" charset="0"/>
              <a:buChar char="•"/>
            </a:pPr>
            <a:r>
              <a:rPr lang="en-GB" sz="1100" dirty="0"/>
              <a:t>Stability</a:t>
            </a:r>
          </a:p>
          <a:p>
            <a:pPr marL="228594" indent="-228594">
              <a:buFont typeface="Arial" panose="020B0604020202020204" pitchFamily="34" charset="0"/>
              <a:buChar char="•"/>
            </a:pPr>
            <a:r>
              <a:rPr lang="en-GB" sz="1100" dirty="0"/>
              <a:t>Fire Safety</a:t>
            </a:r>
          </a:p>
          <a:p>
            <a:pPr marL="228594" indent="-228594">
              <a:buFont typeface="Arial" panose="020B0604020202020204" pitchFamily="34" charset="0"/>
              <a:buChar char="•"/>
            </a:pPr>
            <a:r>
              <a:rPr lang="en-GB" sz="1100" dirty="0"/>
              <a:t>Certification</a:t>
            </a:r>
          </a:p>
          <a:p>
            <a:pPr marL="228594" indent="-228594">
              <a:buFont typeface="Arial" panose="020B0604020202020204" pitchFamily="34" charset="0"/>
              <a:buChar char="•"/>
            </a:pPr>
            <a:r>
              <a:rPr lang="en-GB" sz="1100" dirty="0"/>
              <a:t>Maintenance</a:t>
            </a:r>
          </a:p>
        </p:txBody>
      </p:sp>
      <p:sp>
        <p:nvSpPr>
          <p:cNvPr id="13" name="TextBox 12">
            <a:extLst>
              <a:ext uri="{FF2B5EF4-FFF2-40B4-BE49-F238E27FC236}">
                <a16:creationId xmlns:a16="http://schemas.microsoft.com/office/drawing/2014/main" id="{F2501426-2E68-B187-F897-2A6CBDC127C3}"/>
              </a:ext>
            </a:extLst>
          </p:cNvPr>
          <p:cNvSpPr txBox="1"/>
          <p:nvPr/>
        </p:nvSpPr>
        <p:spPr>
          <a:xfrm>
            <a:off x="331529" y="2877440"/>
            <a:ext cx="2906091" cy="1015663"/>
          </a:xfrm>
          <a:prstGeom prst="rect">
            <a:avLst/>
          </a:prstGeom>
          <a:solidFill>
            <a:schemeClr val="bg1"/>
          </a:solidFill>
        </p:spPr>
        <p:txBody>
          <a:bodyPr wrap="square" rtlCol="0">
            <a:spAutoFit/>
          </a:bodyPr>
          <a:lstStyle/>
          <a:p>
            <a:r>
              <a:rPr lang="en-GB" sz="1200" dirty="0"/>
              <a:t>4 Cheverton Champ boats at Jupiter Point</a:t>
            </a:r>
          </a:p>
          <a:p>
            <a:r>
              <a:rPr lang="en-GB" sz="1200" dirty="0"/>
              <a:t>1 additional Champ to be relocated at JP and electrified</a:t>
            </a:r>
          </a:p>
          <a:p>
            <a:pPr marL="228594" indent="-228594">
              <a:buFont typeface="Arial" panose="020B0604020202020204" pitchFamily="34" charset="0"/>
              <a:buChar char="•"/>
            </a:pPr>
            <a:r>
              <a:rPr lang="en-GB" sz="1200" dirty="0"/>
              <a:t>450kg payload or 6 adults at 75kg each</a:t>
            </a:r>
          </a:p>
          <a:p>
            <a:pPr marL="228594" indent="-228594">
              <a:buFont typeface="Arial" panose="020B0604020202020204" pitchFamily="34" charset="0"/>
              <a:buChar char="•"/>
            </a:pPr>
            <a:r>
              <a:rPr lang="en-GB" sz="1200" dirty="0"/>
              <a:t>45l diesel fuel tank</a:t>
            </a:r>
          </a:p>
        </p:txBody>
      </p:sp>
      <p:pic>
        <p:nvPicPr>
          <p:cNvPr id="14" name="Picture 13">
            <a:extLst>
              <a:ext uri="{FF2B5EF4-FFF2-40B4-BE49-F238E27FC236}">
                <a16:creationId xmlns:a16="http://schemas.microsoft.com/office/drawing/2014/main" id="{DF0FCBBA-447D-E17F-4EB0-CF393B0AF34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660680" y="4908943"/>
            <a:ext cx="1160124" cy="472643"/>
          </a:xfrm>
          <a:prstGeom prst="rect">
            <a:avLst/>
          </a:prstGeom>
        </p:spPr>
      </p:pic>
      <p:pic>
        <p:nvPicPr>
          <p:cNvPr id="17" name="Picture 16">
            <a:extLst>
              <a:ext uri="{FF2B5EF4-FFF2-40B4-BE49-F238E27FC236}">
                <a16:creationId xmlns:a16="http://schemas.microsoft.com/office/drawing/2014/main" id="{563DCF04-F1FF-7BD3-820D-F7DF99DE41F4}"/>
              </a:ext>
            </a:extLst>
          </p:cNvPr>
          <p:cNvPicPr>
            <a:picLocks noChangeAspect="1"/>
          </p:cNvPicPr>
          <p:nvPr/>
        </p:nvPicPr>
        <p:blipFill>
          <a:blip r:embed="rId5"/>
          <a:stretch>
            <a:fillRect/>
          </a:stretch>
        </p:blipFill>
        <p:spPr>
          <a:xfrm>
            <a:off x="1566452" y="5341313"/>
            <a:ext cx="1160124" cy="328505"/>
          </a:xfrm>
          <a:prstGeom prst="rect">
            <a:avLst/>
          </a:prstGeom>
        </p:spPr>
      </p:pic>
      <p:sp>
        <p:nvSpPr>
          <p:cNvPr id="18" name="Oval 17">
            <a:extLst>
              <a:ext uri="{FF2B5EF4-FFF2-40B4-BE49-F238E27FC236}">
                <a16:creationId xmlns:a16="http://schemas.microsoft.com/office/drawing/2014/main" id="{4D719343-0EAA-34D2-4714-661FC0DE8DE0}"/>
              </a:ext>
            </a:extLst>
          </p:cNvPr>
          <p:cNvSpPr/>
          <p:nvPr/>
        </p:nvSpPr>
        <p:spPr>
          <a:xfrm>
            <a:off x="3184756" y="2840903"/>
            <a:ext cx="1160124" cy="998936"/>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1100" dirty="0">
                <a:solidFill>
                  <a:srgbClr val="002060"/>
                </a:solidFill>
              </a:rPr>
              <a:t>Equipment</a:t>
            </a:r>
          </a:p>
        </p:txBody>
      </p:sp>
      <p:sp>
        <p:nvSpPr>
          <p:cNvPr id="19" name="Oval 18">
            <a:extLst>
              <a:ext uri="{FF2B5EF4-FFF2-40B4-BE49-F238E27FC236}">
                <a16:creationId xmlns:a16="http://schemas.microsoft.com/office/drawing/2014/main" id="{C9E6572F-7AC2-7371-50F6-C4FFDBA938E1}"/>
              </a:ext>
            </a:extLst>
          </p:cNvPr>
          <p:cNvSpPr/>
          <p:nvPr/>
        </p:nvSpPr>
        <p:spPr>
          <a:xfrm>
            <a:off x="3980927" y="4674788"/>
            <a:ext cx="1160124" cy="998936"/>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1100" dirty="0">
                <a:solidFill>
                  <a:srgbClr val="002060"/>
                </a:solidFill>
              </a:rPr>
              <a:t>People / </a:t>
            </a:r>
            <a:r>
              <a:rPr lang="en-GB" sz="1100" dirty="0" err="1">
                <a:solidFill>
                  <a:srgbClr val="002060"/>
                </a:solidFill>
              </a:rPr>
              <a:t>Organisat</a:t>
            </a:r>
            <a:r>
              <a:rPr lang="en-GB" sz="1100" dirty="0">
                <a:solidFill>
                  <a:srgbClr val="002060"/>
                </a:solidFill>
              </a:rPr>
              <a:t>-ion</a:t>
            </a:r>
          </a:p>
        </p:txBody>
      </p:sp>
      <p:sp>
        <p:nvSpPr>
          <p:cNvPr id="20" name="Oval 19">
            <a:extLst>
              <a:ext uri="{FF2B5EF4-FFF2-40B4-BE49-F238E27FC236}">
                <a16:creationId xmlns:a16="http://schemas.microsoft.com/office/drawing/2014/main" id="{C003A5AA-BF7D-9EEA-CF78-905BBBDA0A5D}"/>
              </a:ext>
            </a:extLst>
          </p:cNvPr>
          <p:cNvSpPr/>
          <p:nvPr/>
        </p:nvSpPr>
        <p:spPr>
          <a:xfrm>
            <a:off x="6855377" y="1068661"/>
            <a:ext cx="1160124" cy="998936"/>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1100" dirty="0">
                <a:solidFill>
                  <a:srgbClr val="002060"/>
                </a:solidFill>
              </a:rPr>
              <a:t>Doctrine /Concepts</a:t>
            </a:r>
          </a:p>
        </p:txBody>
      </p:sp>
      <p:sp>
        <p:nvSpPr>
          <p:cNvPr id="21" name="Oval 20">
            <a:extLst>
              <a:ext uri="{FF2B5EF4-FFF2-40B4-BE49-F238E27FC236}">
                <a16:creationId xmlns:a16="http://schemas.microsoft.com/office/drawing/2014/main" id="{38474C41-D425-0CA9-1900-1FC1769B23AF}"/>
              </a:ext>
            </a:extLst>
          </p:cNvPr>
          <p:cNvSpPr/>
          <p:nvPr/>
        </p:nvSpPr>
        <p:spPr>
          <a:xfrm>
            <a:off x="7590722" y="2871725"/>
            <a:ext cx="1160124" cy="998936"/>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1100" dirty="0">
                <a:solidFill>
                  <a:srgbClr val="002060"/>
                </a:solidFill>
              </a:rPr>
              <a:t>Logistics</a:t>
            </a:r>
          </a:p>
        </p:txBody>
      </p:sp>
      <p:sp>
        <p:nvSpPr>
          <p:cNvPr id="22" name="Oval 21">
            <a:extLst>
              <a:ext uri="{FF2B5EF4-FFF2-40B4-BE49-F238E27FC236}">
                <a16:creationId xmlns:a16="http://schemas.microsoft.com/office/drawing/2014/main" id="{D95EB2D0-1731-906C-475C-3BCC92F421D3}"/>
              </a:ext>
            </a:extLst>
          </p:cNvPr>
          <p:cNvSpPr/>
          <p:nvPr/>
        </p:nvSpPr>
        <p:spPr>
          <a:xfrm>
            <a:off x="6855377" y="4674788"/>
            <a:ext cx="1160124" cy="998936"/>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1100" dirty="0" err="1">
                <a:solidFill>
                  <a:srgbClr val="002060"/>
                </a:solidFill>
              </a:rPr>
              <a:t>Infrastruc-ture</a:t>
            </a:r>
            <a:endParaRPr lang="en-GB" sz="1100" dirty="0">
              <a:solidFill>
                <a:srgbClr val="002060"/>
              </a:solidFill>
            </a:endParaRPr>
          </a:p>
        </p:txBody>
      </p:sp>
      <p:cxnSp>
        <p:nvCxnSpPr>
          <p:cNvPr id="24" name="Straight Arrow Connector 23">
            <a:extLst>
              <a:ext uri="{FF2B5EF4-FFF2-40B4-BE49-F238E27FC236}">
                <a16:creationId xmlns:a16="http://schemas.microsoft.com/office/drawing/2014/main" id="{8213C232-8058-AD35-73D0-25596500879D}"/>
              </a:ext>
            </a:extLst>
          </p:cNvPr>
          <p:cNvCxnSpPr>
            <a:stCxn id="2" idx="7"/>
          </p:cNvCxnSpPr>
          <p:nvPr/>
        </p:nvCxnSpPr>
        <p:spPr>
          <a:xfrm flipV="1">
            <a:off x="6851871" y="2065105"/>
            <a:ext cx="257846" cy="3738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E4418180-234F-B468-C730-9DE7D5AD93C9}"/>
              </a:ext>
            </a:extLst>
          </p:cNvPr>
          <p:cNvCxnSpPr>
            <a:cxnSpLocks/>
            <a:stCxn id="2" idx="6"/>
          </p:cNvCxnSpPr>
          <p:nvPr/>
        </p:nvCxnSpPr>
        <p:spPr>
          <a:xfrm>
            <a:off x="7226819" y="3341396"/>
            <a:ext cx="36390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6A317750-0F5E-B005-E3F2-B48ED5D53DE9}"/>
              </a:ext>
            </a:extLst>
          </p:cNvPr>
          <p:cNvCxnSpPr>
            <a:cxnSpLocks/>
            <a:stCxn id="2" idx="5"/>
          </p:cNvCxnSpPr>
          <p:nvPr/>
        </p:nvCxnSpPr>
        <p:spPr>
          <a:xfrm>
            <a:off x="6851871" y="4243870"/>
            <a:ext cx="257846" cy="4309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2F635C5A-0C5D-982E-E636-5D95496B4D34}"/>
              </a:ext>
            </a:extLst>
          </p:cNvPr>
          <p:cNvCxnSpPr>
            <a:cxnSpLocks/>
            <a:stCxn id="2" idx="3"/>
          </p:cNvCxnSpPr>
          <p:nvPr/>
        </p:nvCxnSpPr>
        <p:spPr>
          <a:xfrm flipH="1">
            <a:off x="4777483" y="4243870"/>
            <a:ext cx="263979" cy="4309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4B7D0F4B-EB22-3F6D-91CB-19B9624F7C25}"/>
              </a:ext>
            </a:extLst>
          </p:cNvPr>
          <p:cNvCxnSpPr>
            <a:cxnSpLocks/>
            <a:stCxn id="2" idx="2"/>
            <a:endCxn id="18" idx="6"/>
          </p:cNvCxnSpPr>
          <p:nvPr/>
        </p:nvCxnSpPr>
        <p:spPr>
          <a:xfrm flipH="1" flipV="1">
            <a:off x="4344880" y="3340371"/>
            <a:ext cx="321634" cy="10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3D6B5665-2B9F-7218-1776-0361BFC71698}"/>
              </a:ext>
            </a:extLst>
          </p:cNvPr>
          <p:cNvCxnSpPr>
            <a:cxnSpLocks/>
            <a:stCxn id="2" idx="1"/>
          </p:cNvCxnSpPr>
          <p:nvPr/>
        </p:nvCxnSpPr>
        <p:spPr>
          <a:xfrm flipH="1" flipV="1">
            <a:off x="4777483" y="2065105"/>
            <a:ext cx="263979" cy="3738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27217C19-88C3-5D73-2338-095DDC723282}"/>
              </a:ext>
            </a:extLst>
          </p:cNvPr>
          <p:cNvSpPr txBox="1"/>
          <p:nvPr/>
        </p:nvSpPr>
        <p:spPr>
          <a:xfrm>
            <a:off x="8913821" y="2955650"/>
            <a:ext cx="3026646" cy="769441"/>
          </a:xfrm>
          <a:prstGeom prst="rect">
            <a:avLst/>
          </a:prstGeom>
          <a:solidFill>
            <a:schemeClr val="bg1"/>
          </a:solidFill>
        </p:spPr>
        <p:txBody>
          <a:bodyPr wrap="square" rtlCol="0">
            <a:spAutoFit/>
          </a:bodyPr>
          <a:lstStyle/>
          <a:p>
            <a:pPr algn="ctr"/>
            <a:r>
              <a:rPr lang="en-GB" sz="1100" dirty="0"/>
              <a:t>With the exception of 42 vessels, all Champs are located at single sites across the country - in total, the vessels are therefore found at 86 different locations (DMR Boats Register March 2023).</a:t>
            </a:r>
          </a:p>
        </p:txBody>
      </p:sp>
      <p:sp>
        <p:nvSpPr>
          <p:cNvPr id="41" name="TextBox 40">
            <a:extLst>
              <a:ext uri="{FF2B5EF4-FFF2-40B4-BE49-F238E27FC236}">
                <a16:creationId xmlns:a16="http://schemas.microsoft.com/office/drawing/2014/main" id="{3AD5EC7F-7D40-49A5-BDDF-670A1D2A9E68}"/>
              </a:ext>
            </a:extLst>
          </p:cNvPr>
          <p:cNvSpPr txBox="1"/>
          <p:nvPr/>
        </p:nvSpPr>
        <p:spPr>
          <a:xfrm>
            <a:off x="8170784" y="4760545"/>
            <a:ext cx="3618312" cy="769441"/>
          </a:xfrm>
          <a:prstGeom prst="rect">
            <a:avLst/>
          </a:prstGeom>
          <a:solidFill>
            <a:schemeClr val="bg1"/>
          </a:solidFill>
        </p:spPr>
        <p:txBody>
          <a:bodyPr wrap="square" rtlCol="0">
            <a:spAutoFit/>
          </a:bodyPr>
          <a:lstStyle/>
          <a:p>
            <a:pPr algn="ctr"/>
            <a:r>
              <a:rPr lang="en-US" sz="1100" dirty="0"/>
              <a:t>Jupiter Point currently has a pontoon-based shore electrical infrastructure.  It is underpowered for the current demands of the craft situated there and regularly trips. Feeder cables are also undersized.</a:t>
            </a:r>
          </a:p>
        </p:txBody>
      </p:sp>
    </p:spTree>
    <p:extLst>
      <p:ext uri="{BB962C8B-B14F-4D97-AF65-F5344CB8AC3E}">
        <p14:creationId xmlns:p14="http://schemas.microsoft.com/office/powerpoint/2010/main" val="35488811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757AA7B1-1B51-46CC-851F-58E07A1372F8}"/>
              </a:ext>
            </a:extLst>
          </p:cNvPr>
          <p:cNvCxnSpPr>
            <a:cxnSpLocks/>
          </p:cNvCxnSpPr>
          <p:nvPr/>
        </p:nvCxnSpPr>
        <p:spPr>
          <a:xfrm>
            <a:off x="0" y="911912"/>
            <a:ext cx="12192000" cy="7979"/>
          </a:xfrm>
          <a:prstGeom prst="line">
            <a:avLst/>
          </a:prstGeom>
          <a:ln w="38100">
            <a:solidFill>
              <a:srgbClr val="75DBFF"/>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AAF5EF3E-F9D7-4694-89B4-E2EC70C52C0D}"/>
              </a:ext>
            </a:extLst>
          </p:cNvPr>
          <p:cNvSpPr txBox="1">
            <a:spLocks/>
          </p:cNvSpPr>
          <p:nvPr/>
        </p:nvSpPr>
        <p:spPr>
          <a:xfrm>
            <a:off x="186432" y="274641"/>
            <a:ext cx="11754035" cy="613127"/>
          </a:xfrm>
          <a:prstGeom prst="rect">
            <a:avLst/>
          </a:prstGeom>
        </p:spPr>
        <p:txBody>
          <a:bodyPr vert="horz" lIns="121920" tIns="60960" rIns="121920" bIns="60960" rtlCol="0" anchor="ctr">
            <a:normAutofit/>
          </a:bodyPr>
          <a:lstStyle>
            <a:lvl1pPr algn="ctr" defTabSz="914348"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defRPr/>
            </a:pPr>
            <a:r>
              <a:rPr lang="en-GB" sz="3200" dirty="0">
                <a:latin typeface="Arial"/>
                <a:cs typeface="Arial"/>
              </a:rPr>
              <a:t>Cadet Boat Pilot – Cheverton Champ</a:t>
            </a:r>
            <a:endParaRPr lang="en-GB" sz="3200" dirty="0"/>
          </a:p>
        </p:txBody>
      </p:sp>
      <p:pic>
        <p:nvPicPr>
          <p:cNvPr id="4" name="Picture 3">
            <a:extLst>
              <a:ext uri="{FF2B5EF4-FFF2-40B4-BE49-F238E27FC236}">
                <a16:creationId xmlns:a16="http://schemas.microsoft.com/office/drawing/2014/main" id="{DECD0E34-7A4C-5639-3394-4DC2EEC9CA4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462720" y="887768"/>
            <a:ext cx="4729280" cy="3399169"/>
          </a:xfrm>
          <a:prstGeom prst="rect">
            <a:avLst/>
          </a:prstGeom>
        </p:spPr>
      </p:pic>
      <p:sp>
        <p:nvSpPr>
          <p:cNvPr id="5" name="TextBox 4">
            <a:extLst>
              <a:ext uri="{FF2B5EF4-FFF2-40B4-BE49-F238E27FC236}">
                <a16:creationId xmlns:a16="http://schemas.microsoft.com/office/drawing/2014/main" id="{C56036FD-F251-C904-4CE8-80E61BC25CE2}"/>
              </a:ext>
            </a:extLst>
          </p:cNvPr>
          <p:cNvSpPr txBox="1"/>
          <p:nvPr/>
        </p:nvSpPr>
        <p:spPr>
          <a:xfrm>
            <a:off x="8495929" y="3748880"/>
            <a:ext cx="3488196" cy="2391296"/>
          </a:xfrm>
          <a:prstGeom prst="rect">
            <a:avLst/>
          </a:prstGeom>
          <a:noFill/>
        </p:spPr>
        <p:txBody>
          <a:bodyPr wrap="square" rtlCol="0">
            <a:spAutoFit/>
          </a:bodyPr>
          <a:lstStyle/>
          <a:p>
            <a:pPr marL="304792" indent="-304792">
              <a:buAutoNum type="arabicParenR"/>
            </a:pPr>
            <a:r>
              <a:rPr lang="en-GB" sz="1067"/>
              <a:t>AXC12 electric drive shaft motor</a:t>
            </a:r>
          </a:p>
          <a:p>
            <a:pPr marL="304792" indent="-304792">
              <a:buAutoNum type="arabicParenR"/>
            </a:pPr>
            <a:r>
              <a:rPr lang="en-GB" sz="1067"/>
              <a:t>Control lever</a:t>
            </a:r>
          </a:p>
          <a:p>
            <a:pPr marL="304792" indent="-304792">
              <a:buAutoNum type="arabicParenR"/>
            </a:pPr>
            <a:r>
              <a:rPr lang="en-GB" sz="1067" err="1"/>
              <a:t>Oceanvolt</a:t>
            </a:r>
            <a:r>
              <a:rPr lang="en-GB" sz="1067"/>
              <a:t> display</a:t>
            </a:r>
          </a:p>
          <a:p>
            <a:pPr marL="304792" indent="-304792">
              <a:buAutoNum type="arabicParenR"/>
            </a:pPr>
            <a:r>
              <a:rPr lang="en-GB" sz="1067"/>
              <a:t>System control and    monitoring</a:t>
            </a:r>
          </a:p>
          <a:p>
            <a:pPr marL="304792" indent="-304792">
              <a:buAutoNum type="arabicParenR"/>
            </a:pPr>
            <a:r>
              <a:rPr lang="en-GB" sz="1067"/>
              <a:t>Solar panels</a:t>
            </a:r>
          </a:p>
          <a:p>
            <a:pPr marL="304792" indent="-304792">
              <a:buAutoNum type="arabicParenR"/>
            </a:pPr>
            <a:r>
              <a:rPr lang="en-GB" sz="1067"/>
              <a:t>Solar charger</a:t>
            </a:r>
          </a:p>
          <a:p>
            <a:pPr marL="304792" indent="-304792">
              <a:buAutoNum type="arabicParenR"/>
            </a:pPr>
            <a:r>
              <a:rPr lang="en-GB" sz="1067"/>
              <a:t>Battery connection box</a:t>
            </a:r>
          </a:p>
          <a:p>
            <a:pPr marL="304792" indent="-304792">
              <a:buAutoNum type="arabicParenR"/>
            </a:pPr>
            <a:r>
              <a:rPr lang="en-GB" sz="1067"/>
              <a:t>Propulsion battery pack</a:t>
            </a:r>
          </a:p>
          <a:p>
            <a:pPr marL="304792" indent="-304792">
              <a:buAutoNum type="arabicParenR"/>
            </a:pPr>
            <a:r>
              <a:rPr lang="en-GB" sz="1067"/>
              <a:t>BUS bar</a:t>
            </a:r>
          </a:p>
          <a:p>
            <a:pPr marL="304792" indent="-304792">
              <a:buAutoNum type="arabicParenR"/>
            </a:pPr>
            <a:r>
              <a:rPr lang="en-GB" sz="1067"/>
              <a:t> DC/DC converter</a:t>
            </a:r>
          </a:p>
          <a:p>
            <a:pPr marL="304792" indent="-304792">
              <a:buAutoNum type="arabicParenR"/>
            </a:pPr>
            <a:r>
              <a:rPr lang="en-GB" sz="1067"/>
              <a:t> Charger/inverter (pontoon)</a:t>
            </a:r>
          </a:p>
          <a:p>
            <a:pPr marL="304792" indent="-304792">
              <a:buAutoNum type="arabicParenR"/>
            </a:pPr>
            <a:r>
              <a:rPr lang="en-GB" sz="1067"/>
              <a:t> Shore power input</a:t>
            </a:r>
          </a:p>
          <a:p>
            <a:pPr marL="304792" indent="-304792">
              <a:buAutoNum type="arabicParenR"/>
            </a:pPr>
            <a:r>
              <a:rPr lang="en-GB" sz="1067"/>
              <a:t> Main switch</a:t>
            </a:r>
          </a:p>
          <a:p>
            <a:pPr marL="304792" indent="-304792">
              <a:buAutoNum type="arabicParenR"/>
            </a:pPr>
            <a:endParaRPr lang="en-GB" sz="1067"/>
          </a:p>
        </p:txBody>
      </p:sp>
      <p:sp>
        <p:nvSpPr>
          <p:cNvPr id="6" name="Content Placeholder 8">
            <a:extLst>
              <a:ext uri="{FF2B5EF4-FFF2-40B4-BE49-F238E27FC236}">
                <a16:creationId xmlns:a16="http://schemas.microsoft.com/office/drawing/2014/main" id="{B231E77A-00DD-3674-2689-0B82EEA91240}"/>
              </a:ext>
            </a:extLst>
          </p:cNvPr>
          <p:cNvSpPr txBox="1">
            <a:spLocks/>
          </p:cNvSpPr>
          <p:nvPr/>
        </p:nvSpPr>
        <p:spPr>
          <a:xfrm>
            <a:off x="314070" y="1162937"/>
            <a:ext cx="7127255" cy="4783151"/>
          </a:xfrm>
          <a:prstGeom prst="rect">
            <a:avLst/>
          </a:prstGeom>
        </p:spPr>
        <p:txBody>
          <a:bodyPr>
            <a:noAutofit/>
          </a:bodyPr>
          <a:lstStyle>
            <a:lvl1pPr marL="342881" indent="-342881" algn="l" defTabSz="914348"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09" indent="-285734" algn="l" defTabSz="914348"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2935" indent="-228587" algn="l" defTabSz="914348"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110" indent="-228587" algn="l" defTabSz="914348"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284" indent="-228587" algn="l" defTabSz="914348"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459" indent="-228587" algn="l" defTabSz="9143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33" indent="-228587" algn="l" defTabSz="9143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07" indent="-228587" algn="l" defTabSz="9143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981" indent="-228587" algn="l" defTabSz="9143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867" dirty="0">
                <a:latin typeface="+mn-lt"/>
              </a:rPr>
              <a:t>Based on the data provided, a potential electric solution could include the following:</a:t>
            </a:r>
          </a:p>
          <a:p>
            <a:pPr marL="0" indent="0">
              <a:buNone/>
            </a:pPr>
            <a:endParaRPr lang="en-US" sz="1867" dirty="0">
              <a:latin typeface="+mn-lt"/>
            </a:endParaRPr>
          </a:p>
          <a:p>
            <a:r>
              <a:rPr lang="en-US" sz="1867" dirty="0">
                <a:latin typeface="+mn-lt"/>
              </a:rPr>
              <a:t>13kW electric drive system, capable of producing a propeller shaft speed of 1010RPM at 118Nm Torque</a:t>
            </a:r>
          </a:p>
          <a:p>
            <a:r>
              <a:rPr lang="en-US" sz="1867" dirty="0">
                <a:latin typeface="+mn-lt"/>
              </a:rPr>
              <a:t>Battery capacity and charging capability to cover 6 hours of use per day </a:t>
            </a:r>
          </a:p>
          <a:p>
            <a:r>
              <a:rPr lang="en-US" sz="1867" dirty="0">
                <a:latin typeface="+mn-lt"/>
              </a:rPr>
              <a:t>A battery management system</a:t>
            </a:r>
          </a:p>
          <a:p>
            <a:r>
              <a:rPr lang="en-US" sz="1867" dirty="0">
                <a:latin typeface="+mn-lt"/>
              </a:rPr>
              <a:t>A controller, battery gauge, associated cabling and controls</a:t>
            </a:r>
          </a:p>
          <a:p>
            <a:r>
              <a:rPr lang="en-US" sz="1867" dirty="0">
                <a:latin typeface="+mn-lt"/>
              </a:rPr>
              <a:t>System cooling as required</a:t>
            </a:r>
          </a:p>
          <a:p>
            <a:r>
              <a:rPr lang="en-US" sz="1867" dirty="0">
                <a:latin typeface="+mn-lt"/>
              </a:rPr>
              <a:t>Remote monitoring and performance data</a:t>
            </a:r>
          </a:p>
          <a:p>
            <a:r>
              <a:rPr lang="en-US" sz="1867" dirty="0">
                <a:latin typeface="+mn-lt"/>
              </a:rPr>
              <a:t>Weight budget of approx. 250kg </a:t>
            </a:r>
          </a:p>
          <a:p>
            <a:r>
              <a:rPr lang="en-US" sz="1867" dirty="0">
                <a:latin typeface="+mn-lt"/>
              </a:rPr>
              <a:t>Solar panel to provide a trickle charge to the batteries over winter when not in use to prevent battery damage</a:t>
            </a:r>
            <a:endParaRPr lang="en-US" sz="1867" dirty="0">
              <a:solidFill>
                <a:srgbClr val="FF0000"/>
              </a:solidFill>
              <a:latin typeface="+mn-lt"/>
            </a:endParaRPr>
          </a:p>
        </p:txBody>
      </p:sp>
    </p:spTree>
    <p:extLst>
      <p:ext uri="{BB962C8B-B14F-4D97-AF65-F5344CB8AC3E}">
        <p14:creationId xmlns:p14="http://schemas.microsoft.com/office/powerpoint/2010/main" val="5684956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757AA7B1-1B51-46CC-851F-58E07A1372F8}"/>
              </a:ext>
            </a:extLst>
          </p:cNvPr>
          <p:cNvCxnSpPr>
            <a:cxnSpLocks/>
          </p:cNvCxnSpPr>
          <p:nvPr/>
        </p:nvCxnSpPr>
        <p:spPr>
          <a:xfrm>
            <a:off x="0" y="911912"/>
            <a:ext cx="12192000" cy="7979"/>
          </a:xfrm>
          <a:prstGeom prst="line">
            <a:avLst/>
          </a:prstGeom>
          <a:ln w="38100">
            <a:solidFill>
              <a:srgbClr val="75DBFF"/>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AAF5EF3E-F9D7-4694-89B4-E2EC70C52C0D}"/>
              </a:ext>
            </a:extLst>
          </p:cNvPr>
          <p:cNvSpPr txBox="1">
            <a:spLocks/>
          </p:cNvSpPr>
          <p:nvPr/>
        </p:nvSpPr>
        <p:spPr>
          <a:xfrm>
            <a:off x="186432" y="274641"/>
            <a:ext cx="11754035" cy="613127"/>
          </a:xfrm>
          <a:prstGeom prst="rect">
            <a:avLst/>
          </a:prstGeom>
        </p:spPr>
        <p:txBody>
          <a:bodyPr vert="horz" lIns="121920" tIns="60960" rIns="121920" bIns="60960" rtlCol="0" anchor="ctr">
            <a:normAutofit/>
          </a:bodyPr>
          <a:lstStyle>
            <a:lvl1pPr algn="ctr" defTabSz="914348"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defRPr/>
            </a:pPr>
            <a:r>
              <a:rPr lang="en-GB" sz="3200" dirty="0">
                <a:latin typeface="Arial"/>
                <a:cs typeface="Arial"/>
              </a:rPr>
              <a:t>Lessons Learned</a:t>
            </a:r>
            <a:endParaRPr lang="en-GB" sz="3200" dirty="0"/>
          </a:p>
        </p:txBody>
      </p:sp>
      <p:pic>
        <p:nvPicPr>
          <p:cNvPr id="2" name="Picture 1">
            <a:extLst>
              <a:ext uri="{FF2B5EF4-FFF2-40B4-BE49-F238E27FC236}">
                <a16:creationId xmlns:a16="http://schemas.microsoft.com/office/drawing/2014/main" id="{4E0E4A89-0AFC-9BD9-09FB-67F35609285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78"/>
          <a:stretch/>
        </p:blipFill>
        <p:spPr>
          <a:xfrm>
            <a:off x="9784015" y="1082176"/>
            <a:ext cx="1933029" cy="2436178"/>
          </a:xfrm>
          <a:prstGeom prst="rect">
            <a:avLst/>
          </a:prstGeom>
        </p:spPr>
      </p:pic>
      <p:sp>
        <p:nvSpPr>
          <p:cNvPr id="3" name="Content Placeholder 8">
            <a:extLst>
              <a:ext uri="{FF2B5EF4-FFF2-40B4-BE49-F238E27FC236}">
                <a16:creationId xmlns:a16="http://schemas.microsoft.com/office/drawing/2014/main" id="{319C2263-3E7A-7DDC-C648-1A6BC563BC85}"/>
              </a:ext>
            </a:extLst>
          </p:cNvPr>
          <p:cNvSpPr txBox="1">
            <a:spLocks/>
          </p:cNvSpPr>
          <p:nvPr/>
        </p:nvSpPr>
        <p:spPr>
          <a:xfrm>
            <a:off x="474956" y="993981"/>
            <a:ext cx="8556028" cy="4689489"/>
          </a:xfrm>
          <a:prstGeom prst="rect">
            <a:avLst/>
          </a:prstGeom>
          <a:noFill/>
        </p:spPr>
        <p:txBody>
          <a:bodyPr wrap="square" rtlCol="0">
            <a:spAutoFit/>
          </a:bodyPr>
          <a:lstStyle>
            <a:defPPr>
              <a:defRPr lang="en-US"/>
            </a:defPPr>
            <a:lvl1pPr algn="ctr">
              <a:defRPr sz="1867"/>
            </a:lvl1pPr>
            <a:lvl2pPr marL="742909" indent="-285734" algn="l" defTabSz="914348"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2935" indent="-228587" algn="l" defTabSz="914348"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110" indent="-228587" algn="l" defTabSz="914348"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284" indent="-228587" algn="l" defTabSz="914348"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459" indent="-228587" algn="l" defTabSz="9143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33" indent="-228587" algn="l" defTabSz="9143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07" indent="-228587" algn="l" defTabSz="9143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981" indent="-228587" algn="l" defTabSz="91434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l"/>
            <a:r>
              <a:rPr lang="en-GB" dirty="0"/>
              <a:t>The pilot study highlighted several challenges:</a:t>
            </a:r>
          </a:p>
          <a:p>
            <a:pPr algn="l"/>
            <a:endParaRPr lang="en-GB" dirty="0"/>
          </a:p>
          <a:p>
            <a:pPr algn="l"/>
            <a:r>
              <a:rPr lang="en-GB" b="1" dirty="0"/>
              <a:t>Logistical</a:t>
            </a:r>
            <a:r>
              <a:rPr lang="en-GB" dirty="0"/>
              <a:t> (multiple locations of vessels with differing infrastructure arrangements)</a:t>
            </a:r>
          </a:p>
          <a:p>
            <a:pPr algn="l"/>
            <a:r>
              <a:rPr lang="en-US" sz="1867" dirty="0">
                <a:latin typeface="+mn-lt"/>
              </a:rPr>
              <a:t>We need to fully survey infrastructure impacts and offer alternative solutions such as a mixed fleet diesel/electric and fully electric </a:t>
            </a:r>
          </a:p>
          <a:p>
            <a:pPr algn="l"/>
            <a:endParaRPr lang="en-GB" dirty="0"/>
          </a:p>
          <a:p>
            <a:pPr algn="l"/>
            <a:r>
              <a:rPr lang="en-GB" b="1" dirty="0"/>
              <a:t>Environmental</a:t>
            </a:r>
            <a:r>
              <a:rPr lang="en-GB" dirty="0"/>
              <a:t> (End of life battery disposal)</a:t>
            </a:r>
          </a:p>
          <a:p>
            <a:pPr algn="l"/>
            <a:endParaRPr lang="en-GB" dirty="0"/>
          </a:p>
          <a:p>
            <a:pPr algn="l"/>
            <a:r>
              <a:rPr lang="en-GB" b="1" dirty="0"/>
              <a:t>Financial</a:t>
            </a:r>
            <a:r>
              <a:rPr lang="en-GB" dirty="0"/>
              <a:t> (decarbonisation produces no ROI; limited economies of scale)</a:t>
            </a:r>
          </a:p>
          <a:p>
            <a:pPr algn="l"/>
            <a:r>
              <a:rPr lang="en-US" sz="1867" dirty="0">
                <a:latin typeface="+mn-lt"/>
              </a:rPr>
              <a:t>Costs can be dominated by wider infrastructure impacts on the energy chain, avoiding these simplifies the application  </a:t>
            </a:r>
          </a:p>
          <a:p>
            <a:pPr algn="l"/>
            <a:endParaRPr lang="en-GB" dirty="0"/>
          </a:p>
          <a:p>
            <a:pPr algn="l"/>
            <a:r>
              <a:rPr lang="en-GB" b="1" dirty="0"/>
              <a:t>And most significantly – collection of data</a:t>
            </a:r>
          </a:p>
          <a:p>
            <a:pPr algn="l"/>
            <a:r>
              <a:rPr lang="en-US" dirty="0"/>
              <a:t>Design dominated by the energy use case - assumptions and estimates need to be challenged with data.  Complete use case data will inform energy requirements and reduce battery weight.</a:t>
            </a:r>
          </a:p>
        </p:txBody>
      </p:sp>
      <p:pic>
        <p:nvPicPr>
          <p:cNvPr id="7" name="Picture 6">
            <a:extLst>
              <a:ext uri="{FF2B5EF4-FFF2-40B4-BE49-F238E27FC236}">
                <a16:creationId xmlns:a16="http://schemas.microsoft.com/office/drawing/2014/main" id="{2F271E59-B30F-397B-4A18-BADFCA947C0D}"/>
              </a:ext>
            </a:extLst>
          </p:cNvPr>
          <p:cNvPicPr>
            <a:picLocks noChangeAspect="1"/>
          </p:cNvPicPr>
          <p:nvPr/>
        </p:nvPicPr>
        <p:blipFill>
          <a:blip r:embed="rId4"/>
          <a:stretch>
            <a:fillRect/>
          </a:stretch>
        </p:blipFill>
        <p:spPr>
          <a:xfrm>
            <a:off x="8867349" y="3868143"/>
            <a:ext cx="3146384" cy="1977612"/>
          </a:xfrm>
          <a:prstGeom prst="rect">
            <a:avLst/>
          </a:prstGeom>
        </p:spPr>
      </p:pic>
    </p:spTree>
    <p:extLst>
      <p:ext uri="{BB962C8B-B14F-4D97-AF65-F5344CB8AC3E}">
        <p14:creationId xmlns:p14="http://schemas.microsoft.com/office/powerpoint/2010/main" val="7797388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757AA7B1-1B51-46CC-851F-58E07A1372F8}"/>
              </a:ext>
            </a:extLst>
          </p:cNvPr>
          <p:cNvCxnSpPr>
            <a:cxnSpLocks/>
          </p:cNvCxnSpPr>
          <p:nvPr/>
        </p:nvCxnSpPr>
        <p:spPr>
          <a:xfrm>
            <a:off x="0" y="911912"/>
            <a:ext cx="12192000" cy="7979"/>
          </a:xfrm>
          <a:prstGeom prst="line">
            <a:avLst/>
          </a:prstGeom>
          <a:ln w="38100">
            <a:solidFill>
              <a:srgbClr val="75DBFF"/>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AAF5EF3E-F9D7-4694-89B4-E2EC70C52C0D}"/>
              </a:ext>
            </a:extLst>
          </p:cNvPr>
          <p:cNvSpPr txBox="1">
            <a:spLocks/>
          </p:cNvSpPr>
          <p:nvPr/>
        </p:nvSpPr>
        <p:spPr>
          <a:xfrm>
            <a:off x="186432" y="274641"/>
            <a:ext cx="11754035" cy="613127"/>
          </a:xfrm>
          <a:prstGeom prst="rect">
            <a:avLst/>
          </a:prstGeom>
        </p:spPr>
        <p:txBody>
          <a:bodyPr vert="horz" lIns="121920" tIns="60960" rIns="121920" bIns="60960" rtlCol="0" anchor="ctr">
            <a:normAutofit/>
          </a:bodyPr>
          <a:lstStyle>
            <a:lvl1pPr algn="ctr" defTabSz="914348"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defRPr/>
            </a:pPr>
            <a:r>
              <a:rPr lang="en-GB" sz="3200" dirty="0">
                <a:latin typeface="Arial"/>
                <a:cs typeface="Arial"/>
              </a:rPr>
              <a:t>Future Technologies for Boats</a:t>
            </a:r>
            <a:endParaRPr lang="en-GB" sz="3200" dirty="0"/>
          </a:p>
        </p:txBody>
      </p:sp>
      <p:graphicFrame>
        <p:nvGraphicFramePr>
          <p:cNvPr id="9" name="Table 9">
            <a:extLst>
              <a:ext uri="{FF2B5EF4-FFF2-40B4-BE49-F238E27FC236}">
                <a16:creationId xmlns:a16="http://schemas.microsoft.com/office/drawing/2014/main" id="{FD81DA14-00D5-48EC-661E-4049E8087D9A}"/>
              </a:ext>
            </a:extLst>
          </p:cNvPr>
          <p:cNvGraphicFramePr>
            <a:graphicFrameLocks noGrp="1"/>
          </p:cNvGraphicFramePr>
          <p:nvPr/>
        </p:nvGraphicFramePr>
        <p:xfrm>
          <a:off x="186432" y="1116177"/>
          <a:ext cx="1848750" cy="3290170"/>
        </p:xfrm>
        <a:graphic>
          <a:graphicData uri="http://schemas.openxmlformats.org/drawingml/2006/table">
            <a:tbl>
              <a:tblPr firstRow="1" bandRow="1">
                <a:tableStyleId>{5C22544A-7EE6-4342-B048-85BDC9FD1C3A}</a:tableStyleId>
              </a:tblPr>
              <a:tblGrid>
                <a:gridCol w="1848750">
                  <a:extLst>
                    <a:ext uri="{9D8B030D-6E8A-4147-A177-3AD203B41FA5}">
                      <a16:colId xmlns:a16="http://schemas.microsoft.com/office/drawing/2014/main" val="66452692"/>
                    </a:ext>
                  </a:extLst>
                </a:gridCol>
              </a:tblGrid>
              <a:tr h="418277">
                <a:tc>
                  <a:txBody>
                    <a:bodyPr/>
                    <a:lstStyle/>
                    <a:p>
                      <a:r>
                        <a:rPr lang="en-GB" sz="1200">
                          <a:solidFill>
                            <a:schemeClr val="bg1"/>
                          </a:solidFill>
                        </a:rPr>
                        <a:t>Technology</a:t>
                      </a:r>
                      <a:endParaRPr lang="en-GB" sz="1200" dirty="0">
                        <a:solidFill>
                          <a:schemeClr val="bg1"/>
                        </a:solidFill>
                      </a:endParaRPr>
                    </a:p>
                  </a:txBody>
                  <a:tcPr marL="121920" marR="121920" marT="60960" marB="60960" anchor="ctr">
                    <a:solidFill>
                      <a:schemeClr val="tx2"/>
                    </a:solidFill>
                  </a:tcPr>
                </a:tc>
                <a:extLst>
                  <a:ext uri="{0D108BD9-81ED-4DB2-BD59-A6C34878D82A}">
                    <a16:rowId xmlns:a16="http://schemas.microsoft.com/office/drawing/2014/main" val="3295761362"/>
                  </a:ext>
                </a:extLst>
              </a:tr>
              <a:tr h="304800">
                <a:tc>
                  <a:txBody>
                    <a:bodyPr/>
                    <a:lstStyle/>
                    <a:p>
                      <a:r>
                        <a:rPr lang="en-GB" sz="1200" dirty="0"/>
                        <a:t>Use of Biodiesel</a:t>
                      </a:r>
                    </a:p>
                  </a:txBody>
                  <a:tcPr marL="121920" marR="121920" marT="60960" marB="60960">
                    <a:solidFill>
                      <a:srgbClr val="C1D82F"/>
                    </a:solidFill>
                  </a:tcPr>
                </a:tc>
                <a:extLst>
                  <a:ext uri="{0D108BD9-81ED-4DB2-BD59-A6C34878D82A}">
                    <a16:rowId xmlns:a16="http://schemas.microsoft.com/office/drawing/2014/main" val="2677812296"/>
                  </a:ext>
                </a:extLst>
              </a:tr>
              <a:tr h="304800">
                <a:tc>
                  <a:txBody>
                    <a:bodyPr/>
                    <a:lstStyle/>
                    <a:p>
                      <a:r>
                        <a:rPr lang="en-GB" sz="1200" dirty="0"/>
                        <a:t>Anti-fouling</a:t>
                      </a:r>
                    </a:p>
                  </a:txBody>
                  <a:tcPr marL="121920" marR="121920" marT="60960" marB="60960">
                    <a:solidFill>
                      <a:srgbClr val="C1D82F"/>
                    </a:solidFill>
                  </a:tcPr>
                </a:tc>
                <a:extLst>
                  <a:ext uri="{0D108BD9-81ED-4DB2-BD59-A6C34878D82A}">
                    <a16:rowId xmlns:a16="http://schemas.microsoft.com/office/drawing/2014/main" val="2252056764"/>
                  </a:ext>
                </a:extLst>
              </a:tr>
              <a:tr h="304800">
                <a:tc>
                  <a:txBody>
                    <a:bodyPr/>
                    <a:lstStyle/>
                    <a:p>
                      <a:r>
                        <a:rPr lang="en-GB" sz="1200" dirty="0"/>
                        <a:t>Solar paint</a:t>
                      </a:r>
                    </a:p>
                  </a:txBody>
                  <a:tcPr marL="121920" marR="121920" marT="60960" marB="60960">
                    <a:solidFill>
                      <a:srgbClr val="C1D82F"/>
                    </a:solidFill>
                  </a:tcPr>
                </a:tc>
                <a:extLst>
                  <a:ext uri="{0D108BD9-81ED-4DB2-BD59-A6C34878D82A}">
                    <a16:rowId xmlns:a16="http://schemas.microsoft.com/office/drawing/2014/main" val="1250849572"/>
                  </a:ext>
                </a:extLst>
              </a:tr>
              <a:tr h="494453">
                <a:tc>
                  <a:txBody>
                    <a:bodyPr/>
                    <a:lstStyle/>
                    <a:p>
                      <a:r>
                        <a:rPr lang="en-GB" sz="1200" dirty="0"/>
                        <a:t>Condition based maintenance</a:t>
                      </a:r>
                    </a:p>
                  </a:txBody>
                  <a:tcPr marL="121920" marR="121920" marT="60960" marB="60960">
                    <a:solidFill>
                      <a:srgbClr val="C1D82F"/>
                    </a:solidFill>
                  </a:tcPr>
                </a:tc>
                <a:extLst>
                  <a:ext uri="{0D108BD9-81ED-4DB2-BD59-A6C34878D82A}">
                    <a16:rowId xmlns:a16="http://schemas.microsoft.com/office/drawing/2014/main" val="350758554"/>
                  </a:ext>
                </a:extLst>
              </a:tr>
              <a:tr h="304800">
                <a:tc>
                  <a:txBody>
                    <a:bodyPr/>
                    <a:lstStyle/>
                    <a:p>
                      <a:r>
                        <a:rPr lang="en-GB" sz="1200" dirty="0"/>
                        <a:t>Hydrofoil</a:t>
                      </a:r>
                    </a:p>
                  </a:txBody>
                  <a:tcPr marL="121920" marR="121920" marT="60960" marB="60960">
                    <a:solidFill>
                      <a:srgbClr val="C1D82F"/>
                    </a:solidFill>
                  </a:tcPr>
                </a:tc>
                <a:extLst>
                  <a:ext uri="{0D108BD9-81ED-4DB2-BD59-A6C34878D82A}">
                    <a16:rowId xmlns:a16="http://schemas.microsoft.com/office/drawing/2014/main" val="3909493733"/>
                  </a:ext>
                </a:extLst>
              </a:tr>
              <a:tr h="487680">
                <a:tc>
                  <a:txBody>
                    <a:bodyPr/>
                    <a:lstStyle/>
                    <a:p>
                      <a:r>
                        <a:rPr lang="en-GB" sz="1200" dirty="0"/>
                        <a:t>Boat Trim/Stern Flap appendages</a:t>
                      </a:r>
                    </a:p>
                  </a:txBody>
                  <a:tcPr marL="121920" marR="121920" marT="60960" marB="60960">
                    <a:solidFill>
                      <a:srgbClr val="C1D82F"/>
                    </a:solidFill>
                  </a:tcPr>
                </a:tc>
                <a:extLst>
                  <a:ext uri="{0D108BD9-81ED-4DB2-BD59-A6C34878D82A}">
                    <a16:rowId xmlns:a16="http://schemas.microsoft.com/office/drawing/2014/main" val="499245400"/>
                  </a:ext>
                </a:extLst>
              </a:tr>
              <a:tr h="670560">
                <a:tc>
                  <a:txBody>
                    <a:bodyPr/>
                    <a:lstStyle/>
                    <a:p>
                      <a:r>
                        <a:rPr lang="en-GB" sz="1200" dirty="0"/>
                        <a:t>Microfilters</a:t>
                      </a:r>
                    </a:p>
                  </a:txBody>
                  <a:tcPr marL="121920" marR="121920" marT="60960" marB="60960">
                    <a:solidFill>
                      <a:srgbClr val="C1D82F"/>
                    </a:solidFill>
                  </a:tcPr>
                </a:tc>
                <a:extLst>
                  <a:ext uri="{0D108BD9-81ED-4DB2-BD59-A6C34878D82A}">
                    <a16:rowId xmlns:a16="http://schemas.microsoft.com/office/drawing/2014/main" val="2725200975"/>
                  </a:ext>
                </a:extLst>
              </a:tr>
            </a:tbl>
          </a:graphicData>
        </a:graphic>
      </p:graphicFrame>
      <p:graphicFrame>
        <p:nvGraphicFramePr>
          <p:cNvPr id="10" name="Table 9">
            <a:extLst>
              <a:ext uri="{FF2B5EF4-FFF2-40B4-BE49-F238E27FC236}">
                <a16:creationId xmlns:a16="http://schemas.microsoft.com/office/drawing/2014/main" id="{074AEA9F-B1D3-3C15-CB3C-B2419C309883}"/>
              </a:ext>
            </a:extLst>
          </p:cNvPr>
          <p:cNvGraphicFramePr>
            <a:graphicFrameLocks noGrp="1"/>
          </p:cNvGraphicFramePr>
          <p:nvPr/>
        </p:nvGraphicFramePr>
        <p:xfrm>
          <a:off x="1664518" y="1688129"/>
          <a:ext cx="2003132" cy="4211174"/>
        </p:xfrm>
        <a:graphic>
          <a:graphicData uri="http://schemas.openxmlformats.org/drawingml/2006/table">
            <a:tbl>
              <a:tblPr firstRow="1" bandRow="1">
                <a:tableStyleId>{5C22544A-7EE6-4342-B048-85BDC9FD1C3A}</a:tableStyleId>
              </a:tblPr>
              <a:tblGrid>
                <a:gridCol w="2003132">
                  <a:extLst>
                    <a:ext uri="{9D8B030D-6E8A-4147-A177-3AD203B41FA5}">
                      <a16:colId xmlns:a16="http://schemas.microsoft.com/office/drawing/2014/main" val="66452692"/>
                    </a:ext>
                  </a:extLst>
                </a:gridCol>
              </a:tblGrid>
              <a:tr h="0">
                <a:tc>
                  <a:txBody>
                    <a:bodyPr/>
                    <a:lstStyle/>
                    <a:p>
                      <a:r>
                        <a:rPr lang="en-GB" sz="1200">
                          <a:solidFill>
                            <a:schemeClr val="bg1"/>
                          </a:solidFill>
                        </a:rPr>
                        <a:t>Technology</a:t>
                      </a:r>
                      <a:endParaRPr lang="en-GB" sz="1200" dirty="0">
                        <a:solidFill>
                          <a:schemeClr val="bg1"/>
                        </a:solidFill>
                      </a:endParaRPr>
                    </a:p>
                  </a:txBody>
                  <a:tcPr marL="121920" marR="121920" marT="60960" marB="60960" anchor="ctr">
                    <a:solidFill>
                      <a:schemeClr val="tx2"/>
                    </a:solidFill>
                  </a:tcPr>
                </a:tc>
                <a:extLst>
                  <a:ext uri="{0D108BD9-81ED-4DB2-BD59-A6C34878D82A}">
                    <a16:rowId xmlns:a16="http://schemas.microsoft.com/office/drawing/2014/main" val="3295761362"/>
                  </a:ext>
                </a:extLst>
              </a:tr>
              <a:tr h="425470">
                <a:tc>
                  <a:txBody>
                    <a:bodyPr/>
                    <a:lstStyle/>
                    <a:p>
                      <a:r>
                        <a:rPr lang="en-GB" sz="1200" dirty="0"/>
                        <a:t>Hybrid (Diesel/Electric)</a:t>
                      </a:r>
                    </a:p>
                  </a:txBody>
                  <a:tcPr marL="121920" marR="121920" marT="60960" marB="60960">
                    <a:solidFill>
                      <a:srgbClr val="C1D82F"/>
                    </a:solidFill>
                  </a:tcPr>
                </a:tc>
                <a:extLst>
                  <a:ext uri="{0D108BD9-81ED-4DB2-BD59-A6C34878D82A}">
                    <a16:rowId xmlns:a16="http://schemas.microsoft.com/office/drawing/2014/main" val="2677812296"/>
                  </a:ext>
                </a:extLst>
              </a:tr>
              <a:tr h="425470">
                <a:tc>
                  <a:txBody>
                    <a:bodyPr/>
                    <a:lstStyle/>
                    <a:p>
                      <a:r>
                        <a:rPr lang="en-GB" sz="1200" dirty="0"/>
                        <a:t>Hybrid electric outboard motors</a:t>
                      </a:r>
                    </a:p>
                  </a:txBody>
                  <a:tcPr marL="121920" marR="121920" marT="60960" marB="60960">
                    <a:solidFill>
                      <a:srgbClr val="C1D82F"/>
                    </a:solidFill>
                  </a:tcPr>
                </a:tc>
                <a:extLst>
                  <a:ext uri="{0D108BD9-81ED-4DB2-BD59-A6C34878D82A}">
                    <a16:rowId xmlns:a16="http://schemas.microsoft.com/office/drawing/2014/main" val="2252056764"/>
                  </a:ext>
                </a:extLst>
              </a:tr>
              <a:tr h="425470">
                <a:tc>
                  <a:txBody>
                    <a:bodyPr/>
                    <a:lstStyle/>
                    <a:p>
                      <a:r>
                        <a:rPr lang="en-GB" sz="1200" dirty="0"/>
                        <a:t>Solar/wind renewable energy</a:t>
                      </a:r>
                    </a:p>
                  </a:txBody>
                  <a:tcPr marL="121920" marR="121920" marT="60960" marB="60960">
                    <a:solidFill>
                      <a:srgbClr val="C1D82F"/>
                    </a:solidFill>
                  </a:tcPr>
                </a:tc>
                <a:extLst>
                  <a:ext uri="{0D108BD9-81ED-4DB2-BD59-A6C34878D82A}">
                    <a16:rowId xmlns:a16="http://schemas.microsoft.com/office/drawing/2014/main" val="1250849572"/>
                  </a:ext>
                </a:extLst>
              </a:tr>
              <a:tr h="585021">
                <a:tc>
                  <a:txBody>
                    <a:bodyPr/>
                    <a:lstStyle/>
                    <a:p>
                      <a:r>
                        <a:rPr lang="en-GB" sz="1200" dirty="0"/>
                        <a:t>Hydrogen/Oxygen Steam Propulsion system</a:t>
                      </a:r>
                    </a:p>
                  </a:txBody>
                  <a:tcPr marL="121920" marR="121920" marT="60960" marB="60960">
                    <a:solidFill>
                      <a:srgbClr val="C1D82F"/>
                    </a:solidFill>
                  </a:tcPr>
                </a:tc>
                <a:extLst>
                  <a:ext uri="{0D108BD9-81ED-4DB2-BD59-A6C34878D82A}">
                    <a16:rowId xmlns:a16="http://schemas.microsoft.com/office/drawing/2014/main" val="350758554"/>
                  </a:ext>
                </a:extLst>
              </a:tr>
              <a:tr h="744572">
                <a:tc>
                  <a:txBody>
                    <a:bodyPr/>
                    <a:lstStyle/>
                    <a:p>
                      <a:r>
                        <a:rPr lang="en-GB" sz="1200" dirty="0"/>
                        <a:t>Clean Hybrid alternative marine powertrain (CHAMP)</a:t>
                      </a:r>
                    </a:p>
                  </a:txBody>
                  <a:tcPr marL="121920" marR="121920" marT="60960" marB="60960">
                    <a:solidFill>
                      <a:srgbClr val="C1D82F"/>
                    </a:solidFill>
                  </a:tcPr>
                </a:tc>
                <a:extLst>
                  <a:ext uri="{0D108BD9-81ED-4DB2-BD59-A6C34878D82A}">
                    <a16:rowId xmlns:a16="http://schemas.microsoft.com/office/drawing/2014/main" val="3909493733"/>
                  </a:ext>
                </a:extLst>
              </a:tr>
              <a:tr h="744572">
                <a:tc>
                  <a:txBody>
                    <a:bodyPr/>
                    <a:lstStyle/>
                    <a:p>
                      <a:r>
                        <a:rPr lang="en-GB" sz="1200" dirty="0"/>
                        <a:t>Automatic Lubricating Oil Analysis</a:t>
                      </a:r>
                    </a:p>
                  </a:txBody>
                  <a:tcPr marL="121920" marR="121920" marT="60960" marB="60960">
                    <a:solidFill>
                      <a:srgbClr val="C1D82F"/>
                    </a:solidFill>
                  </a:tcPr>
                </a:tc>
                <a:extLst>
                  <a:ext uri="{0D108BD9-81ED-4DB2-BD59-A6C34878D82A}">
                    <a16:rowId xmlns:a16="http://schemas.microsoft.com/office/drawing/2014/main" val="499245400"/>
                  </a:ext>
                </a:extLst>
              </a:tr>
              <a:tr h="431379">
                <a:tc>
                  <a:txBody>
                    <a:bodyPr/>
                    <a:lstStyle/>
                    <a:p>
                      <a:r>
                        <a:rPr lang="en-GB" sz="1200" dirty="0"/>
                        <a:t>Auxiliary Smart Drives</a:t>
                      </a:r>
                    </a:p>
                  </a:txBody>
                  <a:tcPr marL="121920" marR="121920" marT="60960" marB="60960">
                    <a:solidFill>
                      <a:srgbClr val="C1D82F"/>
                    </a:solidFill>
                  </a:tcPr>
                </a:tc>
                <a:extLst>
                  <a:ext uri="{0D108BD9-81ED-4DB2-BD59-A6C34878D82A}">
                    <a16:rowId xmlns:a16="http://schemas.microsoft.com/office/drawing/2014/main" val="2725200975"/>
                  </a:ext>
                </a:extLst>
              </a:tr>
            </a:tbl>
          </a:graphicData>
        </a:graphic>
      </p:graphicFrame>
      <p:graphicFrame>
        <p:nvGraphicFramePr>
          <p:cNvPr id="11" name="Table 9">
            <a:extLst>
              <a:ext uri="{FF2B5EF4-FFF2-40B4-BE49-F238E27FC236}">
                <a16:creationId xmlns:a16="http://schemas.microsoft.com/office/drawing/2014/main" id="{9C5C6A73-B04D-98AF-8B05-38492D69EDC3}"/>
              </a:ext>
            </a:extLst>
          </p:cNvPr>
          <p:cNvGraphicFramePr>
            <a:graphicFrameLocks noGrp="1"/>
          </p:cNvGraphicFramePr>
          <p:nvPr/>
        </p:nvGraphicFramePr>
        <p:xfrm>
          <a:off x="3513268" y="3777482"/>
          <a:ext cx="1741872" cy="2316480"/>
        </p:xfrm>
        <a:graphic>
          <a:graphicData uri="http://schemas.openxmlformats.org/drawingml/2006/table">
            <a:tbl>
              <a:tblPr firstRow="1" bandRow="1">
                <a:tableStyleId>{5C22544A-7EE6-4342-B048-85BDC9FD1C3A}</a:tableStyleId>
              </a:tblPr>
              <a:tblGrid>
                <a:gridCol w="1741872">
                  <a:extLst>
                    <a:ext uri="{9D8B030D-6E8A-4147-A177-3AD203B41FA5}">
                      <a16:colId xmlns:a16="http://schemas.microsoft.com/office/drawing/2014/main" val="66452692"/>
                    </a:ext>
                  </a:extLst>
                </a:gridCol>
              </a:tblGrid>
              <a:tr h="0">
                <a:tc>
                  <a:txBody>
                    <a:bodyPr/>
                    <a:lstStyle/>
                    <a:p>
                      <a:r>
                        <a:rPr lang="en-GB" sz="1200">
                          <a:solidFill>
                            <a:schemeClr val="bg1"/>
                          </a:solidFill>
                        </a:rPr>
                        <a:t>Technology</a:t>
                      </a:r>
                      <a:endParaRPr lang="en-GB" sz="1200" dirty="0">
                        <a:solidFill>
                          <a:schemeClr val="bg1"/>
                        </a:solidFill>
                      </a:endParaRPr>
                    </a:p>
                  </a:txBody>
                  <a:tcPr marL="121920" marR="121920" marT="60960" marB="60960" anchor="ctr">
                    <a:solidFill>
                      <a:schemeClr val="tx2"/>
                    </a:solidFill>
                  </a:tcPr>
                </a:tc>
                <a:extLst>
                  <a:ext uri="{0D108BD9-81ED-4DB2-BD59-A6C34878D82A}">
                    <a16:rowId xmlns:a16="http://schemas.microsoft.com/office/drawing/2014/main" val="3295761362"/>
                  </a:ext>
                </a:extLst>
              </a:tr>
              <a:tr h="670560">
                <a:tc>
                  <a:txBody>
                    <a:bodyPr/>
                    <a:lstStyle/>
                    <a:p>
                      <a:r>
                        <a:rPr lang="en-GB" sz="1200" dirty="0"/>
                        <a:t>Alternative Energy Sources - Batteries</a:t>
                      </a:r>
                    </a:p>
                  </a:txBody>
                  <a:tcPr marL="121920" marR="121920" marT="60960" marB="60960">
                    <a:solidFill>
                      <a:srgbClr val="C1D82F"/>
                    </a:solidFill>
                  </a:tcPr>
                </a:tc>
                <a:extLst>
                  <a:ext uri="{0D108BD9-81ED-4DB2-BD59-A6C34878D82A}">
                    <a16:rowId xmlns:a16="http://schemas.microsoft.com/office/drawing/2014/main" val="2677812296"/>
                  </a:ext>
                </a:extLst>
              </a:tr>
              <a:tr h="670560">
                <a:tc>
                  <a:txBody>
                    <a:bodyPr/>
                    <a:lstStyle/>
                    <a:p>
                      <a:r>
                        <a:rPr lang="en-GB" sz="1200" dirty="0"/>
                        <a:t>Alternative Fuel Source - Hydrogen</a:t>
                      </a:r>
                    </a:p>
                  </a:txBody>
                  <a:tcPr marL="121920" marR="121920" marT="60960" marB="60960">
                    <a:solidFill>
                      <a:srgbClr val="C1D82F"/>
                    </a:solidFill>
                  </a:tcPr>
                </a:tc>
                <a:extLst>
                  <a:ext uri="{0D108BD9-81ED-4DB2-BD59-A6C34878D82A}">
                    <a16:rowId xmlns:a16="http://schemas.microsoft.com/office/drawing/2014/main" val="2252056764"/>
                  </a:ext>
                </a:extLst>
              </a:tr>
              <a:tr h="670560">
                <a:tc>
                  <a:txBody>
                    <a:bodyPr/>
                    <a:lstStyle/>
                    <a:p>
                      <a:r>
                        <a:rPr lang="en-GB" sz="1200" dirty="0"/>
                        <a:t>Alternative Fuel Source - Ammonia</a:t>
                      </a:r>
                    </a:p>
                  </a:txBody>
                  <a:tcPr marL="121920" marR="121920" marT="60960" marB="60960">
                    <a:solidFill>
                      <a:srgbClr val="C1D82F"/>
                    </a:solidFill>
                  </a:tcPr>
                </a:tc>
                <a:extLst>
                  <a:ext uri="{0D108BD9-81ED-4DB2-BD59-A6C34878D82A}">
                    <a16:rowId xmlns:a16="http://schemas.microsoft.com/office/drawing/2014/main" val="1250849572"/>
                  </a:ext>
                </a:extLst>
              </a:tr>
            </a:tbl>
          </a:graphicData>
        </a:graphic>
      </p:graphicFrame>
      <p:cxnSp>
        <p:nvCxnSpPr>
          <p:cNvPr id="2" name="Straight Arrow Connector 1">
            <a:extLst>
              <a:ext uri="{FF2B5EF4-FFF2-40B4-BE49-F238E27FC236}">
                <a16:creationId xmlns:a16="http://schemas.microsoft.com/office/drawing/2014/main" id="{01CF52AD-05D8-CD9B-94B2-1AF411EFD3FF}"/>
              </a:ext>
            </a:extLst>
          </p:cNvPr>
          <p:cNvCxnSpPr/>
          <p:nvPr/>
        </p:nvCxnSpPr>
        <p:spPr>
          <a:xfrm flipV="1">
            <a:off x="6073736" y="1486698"/>
            <a:ext cx="0" cy="3949831"/>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8A206832-3595-3319-B15C-D733F517B42C}"/>
              </a:ext>
            </a:extLst>
          </p:cNvPr>
          <p:cNvCxnSpPr>
            <a:cxnSpLocks/>
          </p:cNvCxnSpPr>
          <p:nvPr/>
        </p:nvCxnSpPr>
        <p:spPr>
          <a:xfrm>
            <a:off x="5938460" y="5311527"/>
            <a:ext cx="5405919" cy="0"/>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4" name="Arc 3">
            <a:extLst>
              <a:ext uri="{FF2B5EF4-FFF2-40B4-BE49-F238E27FC236}">
                <a16:creationId xmlns:a16="http://schemas.microsoft.com/office/drawing/2014/main" id="{3BAE4894-87ED-18D6-64F9-25755EA04126}"/>
              </a:ext>
            </a:extLst>
          </p:cNvPr>
          <p:cNvSpPr/>
          <p:nvPr/>
        </p:nvSpPr>
        <p:spPr>
          <a:xfrm rot="17044925">
            <a:off x="6888843" y="3874075"/>
            <a:ext cx="1376736" cy="1714903"/>
          </a:xfrm>
          <a:prstGeom prst="arc">
            <a:avLst>
              <a:gd name="adj1" fmla="val 16200000"/>
              <a:gd name="adj2" fmla="val 21518801"/>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 name="Arc 4">
            <a:extLst>
              <a:ext uri="{FF2B5EF4-FFF2-40B4-BE49-F238E27FC236}">
                <a16:creationId xmlns:a16="http://schemas.microsoft.com/office/drawing/2014/main" id="{572D1AB4-3991-E85D-10F4-89A8581D33C2}"/>
              </a:ext>
            </a:extLst>
          </p:cNvPr>
          <p:cNvSpPr/>
          <p:nvPr/>
        </p:nvSpPr>
        <p:spPr>
          <a:xfrm rot="17044925">
            <a:off x="7633260" y="3389479"/>
            <a:ext cx="1376736" cy="1714903"/>
          </a:xfrm>
          <a:prstGeom prst="arc">
            <a:avLst>
              <a:gd name="adj1" fmla="val 16200000"/>
              <a:gd name="adj2" fmla="val 21518801"/>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6" name="Group 5">
            <a:extLst>
              <a:ext uri="{FF2B5EF4-FFF2-40B4-BE49-F238E27FC236}">
                <a16:creationId xmlns:a16="http://schemas.microsoft.com/office/drawing/2014/main" id="{261D6C12-4936-7CD8-C1E3-2BD8A5C3D136}"/>
              </a:ext>
            </a:extLst>
          </p:cNvPr>
          <p:cNvGrpSpPr/>
          <p:nvPr/>
        </p:nvGrpSpPr>
        <p:grpSpPr>
          <a:xfrm rot="307876">
            <a:off x="7039756" y="4707972"/>
            <a:ext cx="1646013" cy="431515"/>
            <a:chOff x="2956809" y="4181582"/>
            <a:chExt cx="1646013" cy="431515"/>
          </a:xfrm>
          <a:noFill/>
        </p:grpSpPr>
        <p:sp>
          <p:nvSpPr>
            <p:cNvPr id="7" name="Arrow: Pentagon 6">
              <a:extLst>
                <a:ext uri="{FF2B5EF4-FFF2-40B4-BE49-F238E27FC236}">
                  <a16:creationId xmlns:a16="http://schemas.microsoft.com/office/drawing/2014/main" id="{BD4F7403-E705-BA34-CD19-E69A24AB2758}"/>
                </a:ext>
              </a:extLst>
            </p:cNvPr>
            <p:cNvSpPr/>
            <p:nvPr/>
          </p:nvSpPr>
          <p:spPr>
            <a:xfrm rot="10800000">
              <a:off x="2956809" y="4181582"/>
              <a:ext cx="1646013" cy="431515"/>
            </a:xfrm>
            <a:prstGeom prst="homePlat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2060"/>
                </a:solidFill>
              </a:endParaRPr>
            </a:p>
          </p:txBody>
        </p:sp>
        <p:sp>
          <p:nvSpPr>
            <p:cNvPr id="8" name="TextBox 7">
              <a:extLst>
                <a:ext uri="{FF2B5EF4-FFF2-40B4-BE49-F238E27FC236}">
                  <a16:creationId xmlns:a16="http://schemas.microsoft.com/office/drawing/2014/main" id="{C3D26CD6-948C-01C8-E119-DB9C3D8E6734}"/>
                </a:ext>
              </a:extLst>
            </p:cNvPr>
            <p:cNvSpPr txBox="1"/>
            <p:nvPr/>
          </p:nvSpPr>
          <p:spPr>
            <a:xfrm>
              <a:off x="3155515" y="4253501"/>
              <a:ext cx="1391258" cy="276999"/>
            </a:xfrm>
            <a:prstGeom prst="rect">
              <a:avLst/>
            </a:prstGeom>
            <a:grpFill/>
          </p:spPr>
          <p:txBody>
            <a:bodyPr wrap="square" rtlCol="0">
              <a:spAutoFit/>
            </a:bodyPr>
            <a:lstStyle/>
            <a:p>
              <a:pPr algn="ctr"/>
              <a:r>
                <a:rPr lang="en-GB" sz="1200" dirty="0">
                  <a:solidFill>
                    <a:srgbClr val="002060"/>
                  </a:solidFill>
                </a:rPr>
                <a:t>Cadet Boat Pilot</a:t>
              </a:r>
            </a:p>
          </p:txBody>
        </p:sp>
      </p:grpSp>
      <p:grpSp>
        <p:nvGrpSpPr>
          <p:cNvPr id="13" name="Group 12">
            <a:extLst>
              <a:ext uri="{FF2B5EF4-FFF2-40B4-BE49-F238E27FC236}">
                <a16:creationId xmlns:a16="http://schemas.microsoft.com/office/drawing/2014/main" id="{C6E33EAD-28DC-70E0-AFF3-D6DC7CB23E31}"/>
              </a:ext>
            </a:extLst>
          </p:cNvPr>
          <p:cNvGrpSpPr/>
          <p:nvPr/>
        </p:nvGrpSpPr>
        <p:grpSpPr>
          <a:xfrm rot="307876">
            <a:off x="7681741" y="4249697"/>
            <a:ext cx="1646013" cy="431515"/>
            <a:chOff x="2956809" y="4181582"/>
            <a:chExt cx="1646013" cy="431515"/>
          </a:xfrm>
          <a:noFill/>
        </p:grpSpPr>
        <p:sp>
          <p:nvSpPr>
            <p:cNvPr id="14" name="Arrow: Pentagon 13">
              <a:extLst>
                <a:ext uri="{FF2B5EF4-FFF2-40B4-BE49-F238E27FC236}">
                  <a16:creationId xmlns:a16="http://schemas.microsoft.com/office/drawing/2014/main" id="{757E9AF5-0703-E05E-301D-1F095C894EC8}"/>
                </a:ext>
              </a:extLst>
            </p:cNvPr>
            <p:cNvSpPr/>
            <p:nvPr/>
          </p:nvSpPr>
          <p:spPr>
            <a:xfrm rot="10800000">
              <a:off x="2956809" y="4181582"/>
              <a:ext cx="1646013" cy="431515"/>
            </a:xfrm>
            <a:prstGeom prst="homePlat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2060"/>
                </a:solidFill>
              </a:endParaRPr>
            </a:p>
          </p:txBody>
        </p:sp>
        <p:sp>
          <p:nvSpPr>
            <p:cNvPr id="17" name="TextBox 16">
              <a:extLst>
                <a:ext uri="{FF2B5EF4-FFF2-40B4-BE49-F238E27FC236}">
                  <a16:creationId xmlns:a16="http://schemas.microsoft.com/office/drawing/2014/main" id="{188AAAE9-D660-B77B-8A41-534BC89B599B}"/>
                </a:ext>
              </a:extLst>
            </p:cNvPr>
            <p:cNvSpPr txBox="1"/>
            <p:nvPr/>
          </p:nvSpPr>
          <p:spPr>
            <a:xfrm>
              <a:off x="3155515" y="4253501"/>
              <a:ext cx="1391258" cy="276999"/>
            </a:xfrm>
            <a:prstGeom prst="rect">
              <a:avLst/>
            </a:prstGeom>
            <a:grpFill/>
          </p:spPr>
          <p:txBody>
            <a:bodyPr wrap="square" rtlCol="0">
              <a:spAutoFit/>
            </a:bodyPr>
            <a:lstStyle/>
            <a:p>
              <a:pPr algn="ctr"/>
              <a:r>
                <a:rPr lang="en-GB" sz="1200" dirty="0">
                  <a:solidFill>
                    <a:srgbClr val="002060"/>
                  </a:solidFill>
                </a:rPr>
                <a:t>Fleet baselining</a:t>
              </a:r>
            </a:p>
          </p:txBody>
        </p:sp>
      </p:grpSp>
      <p:grpSp>
        <p:nvGrpSpPr>
          <p:cNvPr id="18" name="Group 17">
            <a:extLst>
              <a:ext uri="{FF2B5EF4-FFF2-40B4-BE49-F238E27FC236}">
                <a16:creationId xmlns:a16="http://schemas.microsoft.com/office/drawing/2014/main" id="{64CD29B9-8800-7A3C-2643-9AA764707AFD}"/>
              </a:ext>
            </a:extLst>
          </p:cNvPr>
          <p:cNvGrpSpPr/>
          <p:nvPr/>
        </p:nvGrpSpPr>
        <p:grpSpPr>
          <a:xfrm rot="307876">
            <a:off x="8323726" y="3786589"/>
            <a:ext cx="1646013" cy="431515"/>
            <a:chOff x="2956809" y="4181582"/>
            <a:chExt cx="1646013" cy="431515"/>
          </a:xfrm>
          <a:noFill/>
        </p:grpSpPr>
        <p:sp>
          <p:nvSpPr>
            <p:cNvPr id="19" name="Arrow: Pentagon 18">
              <a:extLst>
                <a:ext uri="{FF2B5EF4-FFF2-40B4-BE49-F238E27FC236}">
                  <a16:creationId xmlns:a16="http://schemas.microsoft.com/office/drawing/2014/main" id="{9024FDA2-F286-E894-73E5-F3CB076A22D0}"/>
                </a:ext>
              </a:extLst>
            </p:cNvPr>
            <p:cNvSpPr/>
            <p:nvPr/>
          </p:nvSpPr>
          <p:spPr>
            <a:xfrm rot="10800000">
              <a:off x="2956809" y="4181582"/>
              <a:ext cx="1646013" cy="431515"/>
            </a:xfrm>
            <a:prstGeom prst="homePlat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2060"/>
                </a:solidFill>
              </a:endParaRPr>
            </a:p>
          </p:txBody>
        </p:sp>
        <p:sp>
          <p:nvSpPr>
            <p:cNvPr id="20" name="TextBox 19">
              <a:extLst>
                <a:ext uri="{FF2B5EF4-FFF2-40B4-BE49-F238E27FC236}">
                  <a16:creationId xmlns:a16="http://schemas.microsoft.com/office/drawing/2014/main" id="{C1A12201-EFED-B356-E8FD-8E75CA8D6740}"/>
                </a:ext>
              </a:extLst>
            </p:cNvPr>
            <p:cNvSpPr txBox="1"/>
            <p:nvPr/>
          </p:nvSpPr>
          <p:spPr>
            <a:xfrm>
              <a:off x="3155515" y="4253501"/>
              <a:ext cx="1391258" cy="276999"/>
            </a:xfrm>
            <a:prstGeom prst="rect">
              <a:avLst/>
            </a:prstGeom>
            <a:grpFill/>
          </p:spPr>
          <p:txBody>
            <a:bodyPr wrap="square" rtlCol="0">
              <a:spAutoFit/>
            </a:bodyPr>
            <a:lstStyle/>
            <a:p>
              <a:pPr algn="ctr"/>
              <a:r>
                <a:rPr lang="en-GB" sz="1200" dirty="0">
                  <a:solidFill>
                    <a:srgbClr val="002060"/>
                  </a:solidFill>
                </a:rPr>
                <a:t>Future Strategy</a:t>
              </a:r>
            </a:p>
          </p:txBody>
        </p:sp>
      </p:grpSp>
      <p:sp>
        <p:nvSpPr>
          <p:cNvPr id="21" name="TextBox 20">
            <a:extLst>
              <a:ext uri="{FF2B5EF4-FFF2-40B4-BE49-F238E27FC236}">
                <a16:creationId xmlns:a16="http://schemas.microsoft.com/office/drawing/2014/main" id="{BDED502A-EACA-4A59-E69F-0AC51BD7E718}"/>
              </a:ext>
            </a:extLst>
          </p:cNvPr>
          <p:cNvSpPr txBox="1"/>
          <p:nvPr/>
        </p:nvSpPr>
        <p:spPr>
          <a:xfrm>
            <a:off x="6096000" y="5331640"/>
            <a:ext cx="5155907" cy="369332"/>
          </a:xfrm>
          <a:prstGeom prst="rect">
            <a:avLst/>
          </a:prstGeom>
          <a:noFill/>
        </p:spPr>
        <p:txBody>
          <a:bodyPr wrap="square" rtlCol="0">
            <a:spAutoFit/>
          </a:bodyPr>
          <a:lstStyle/>
          <a:p>
            <a:pPr algn="ctr"/>
            <a:r>
              <a:rPr lang="en-GB" dirty="0"/>
              <a:t>Time</a:t>
            </a:r>
          </a:p>
        </p:txBody>
      </p:sp>
      <p:sp>
        <p:nvSpPr>
          <p:cNvPr id="22" name="TextBox 21">
            <a:extLst>
              <a:ext uri="{FF2B5EF4-FFF2-40B4-BE49-F238E27FC236}">
                <a16:creationId xmlns:a16="http://schemas.microsoft.com/office/drawing/2014/main" id="{0ECB5074-0FB6-B70C-630F-A56F208D2056}"/>
              </a:ext>
            </a:extLst>
          </p:cNvPr>
          <p:cNvSpPr txBox="1"/>
          <p:nvPr/>
        </p:nvSpPr>
        <p:spPr>
          <a:xfrm rot="16200000">
            <a:off x="3948033" y="3218437"/>
            <a:ext cx="3800893" cy="369332"/>
          </a:xfrm>
          <a:prstGeom prst="rect">
            <a:avLst/>
          </a:prstGeom>
          <a:noFill/>
        </p:spPr>
        <p:txBody>
          <a:bodyPr wrap="square" rtlCol="0">
            <a:spAutoFit/>
          </a:bodyPr>
          <a:lstStyle/>
          <a:p>
            <a:pPr algn="ctr"/>
            <a:r>
              <a:rPr lang="en-GB" dirty="0"/>
              <a:t>Journey towards decarbonisation</a:t>
            </a:r>
          </a:p>
        </p:txBody>
      </p:sp>
      <p:sp>
        <p:nvSpPr>
          <p:cNvPr id="23" name="Oval 22">
            <a:extLst>
              <a:ext uri="{FF2B5EF4-FFF2-40B4-BE49-F238E27FC236}">
                <a16:creationId xmlns:a16="http://schemas.microsoft.com/office/drawing/2014/main" id="{AB970E27-B1CD-33F6-0DB2-13F8B6BE3D8F}"/>
              </a:ext>
            </a:extLst>
          </p:cNvPr>
          <p:cNvSpPr/>
          <p:nvPr/>
        </p:nvSpPr>
        <p:spPr>
          <a:xfrm>
            <a:off x="6679911" y="4466511"/>
            <a:ext cx="138243" cy="9915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24" name="Oval 23">
            <a:extLst>
              <a:ext uri="{FF2B5EF4-FFF2-40B4-BE49-F238E27FC236}">
                <a16:creationId xmlns:a16="http://schemas.microsoft.com/office/drawing/2014/main" id="{D07D8A89-C9C9-1C62-0316-FDC3EA2E0E03}"/>
              </a:ext>
            </a:extLst>
          </p:cNvPr>
          <p:cNvSpPr/>
          <p:nvPr/>
        </p:nvSpPr>
        <p:spPr>
          <a:xfrm>
            <a:off x="7427896" y="3969261"/>
            <a:ext cx="138243" cy="9915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27" name="TextBox 26">
            <a:extLst>
              <a:ext uri="{FF2B5EF4-FFF2-40B4-BE49-F238E27FC236}">
                <a16:creationId xmlns:a16="http://schemas.microsoft.com/office/drawing/2014/main" id="{7BB0E7AD-7B41-0F78-61B8-8F25B951D842}"/>
              </a:ext>
            </a:extLst>
          </p:cNvPr>
          <p:cNvSpPr txBox="1"/>
          <p:nvPr/>
        </p:nvSpPr>
        <p:spPr>
          <a:xfrm>
            <a:off x="9363126" y="1459260"/>
            <a:ext cx="2083941" cy="584775"/>
          </a:xfrm>
          <a:prstGeom prst="rect">
            <a:avLst/>
          </a:prstGeom>
          <a:noFill/>
        </p:spPr>
        <p:txBody>
          <a:bodyPr wrap="square" rtlCol="0">
            <a:spAutoFit/>
          </a:bodyPr>
          <a:lstStyle/>
          <a:p>
            <a:pPr algn="ctr"/>
            <a:r>
              <a:rPr lang="en-GB" sz="1600" b="1" dirty="0">
                <a:solidFill>
                  <a:srgbClr val="FF0000"/>
                </a:solidFill>
              </a:rPr>
              <a:t>What can we do next in this space?</a:t>
            </a:r>
          </a:p>
        </p:txBody>
      </p:sp>
      <p:sp>
        <p:nvSpPr>
          <p:cNvPr id="28" name="Arc 27">
            <a:extLst>
              <a:ext uri="{FF2B5EF4-FFF2-40B4-BE49-F238E27FC236}">
                <a16:creationId xmlns:a16="http://schemas.microsoft.com/office/drawing/2014/main" id="{3E9D7B12-8B79-C4D0-40D0-1CE3283C8D44}"/>
              </a:ext>
            </a:extLst>
          </p:cNvPr>
          <p:cNvSpPr/>
          <p:nvPr/>
        </p:nvSpPr>
        <p:spPr>
          <a:xfrm rot="17044925">
            <a:off x="8412440" y="2893919"/>
            <a:ext cx="1376736" cy="1714903"/>
          </a:xfrm>
          <a:prstGeom prst="arc">
            <a:avLst>
              <a:gd name="adj1" fmla="val 16200000"/>
              <a:gd name="adj2" fmla="val 21518801"/>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9" name="Arc 28">
            <a:extLst>
              <a:ext uri="{FF2B5EF4-FFF2-40B4-BE49-F238E27FC236}">
                <a16:creationId xmlns:a16="http://schemas.microsoft.com/office/drawing/2014/main" id="{FDD8BE36-5B7B-B729-0EC7-9AAD2D671C2E}"/>
              </a:ext>
            </a:extLst>
          </p:cNvPr>
          <p:cNvSpPr/>
          <p:nvPr/>
        </p:nvSpPr>
        <p:spPr>
          <a:xfrm rot="17044925">
            <a:off x="9052020" y="2409322"/>
            <a:ext cx="1376736" cy="1714903"/>
          </a:xfrm>
          <a:prstGeom prst="arc">
            <a:avLst>
              <a:gd name="adj1" fmla="val 16200000"/>
              <a:gd name="adj2" fmla="val 21518801"/>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0" name="Arc 29">
            <a:extLst>
              <a:ext uri="{FF2B5EF4-FFF2-40B4-BE49-F238E27FC236}">
                <a16:creationId xmlns:a16="http://schemas.microsoft.com/office/drawing/2014/main" id="{1D60C0E9-1060-7217-3049-7037F27D9D80}"/>
              </a:ext>
            </a:extLst>
          </p:cNvPr>
          <p:cNvSpPr/>
          <p:nvPr/>
        </p:nvSpPr>
        <p:spPr>
          <a:xfrm rot="17044925">
            <a:off x="9796437" y="1924726"/>
            <a:ext cx="1376736" cy="1714903"/>
          </a:xfrm>
          <a:prstGeom prst="arc">
            <a:avLst>
              <a:gd name="adj1" fmla="val 16200000"/>
              <a:gd name="adj2" fmla="val 21518801"/>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nvGrpSpPr>
          <p:cNvPr id="31" name="Group 30">
            <a:extLst>
              <a:ext uri="{FF2B5EF4-FFF2-40B4-BE49-F238E27FC236}">
                <a16:creationId xmlns:a16="http://schemas.microsoft.com/office/drawing/2014/main" id="{6C99714A-B59D-B68D-F827-DDEF6BBA5DB1}"/>
              </a:ext>
            </a:extLst>
          </p:cNvPr>
          <p:cNvGrpSpPr/>
          <p:nvPr/>
        </p:nvGrpSpPr>
        <p:grpSpPr>
          <a:xfrm rot="307876">
            <a:off x="8966189" y="3301080"/>
            <a:ext cx="1646013" cy="461665"/>
            <a:chOff x="2956809" y="4161168"/>
            <a:chExt cx="1646013" cy="461665"/>
          </a:xfrm>
          <a:noFill/>
        </p:grpSpPr>
        <p:sp>
          <p:nvSpPr>
            <p:cNvPr id="32" name="Arrow: Pentagon 31">
              <a:extLst>
                <a:ext uri="{FF2B5EF4-FFF2-40B4-BE49-F238E27FC236}">
                  <a16:creationId xmlns:a16="http://schemas.microsoft.com/office/drawing/2014/main" id="{02909C16-17A0-F7FA-C676-A749BE884311}"/>
                </a:ext>
              </a:extLst>
            </p:cNvPr>
            <p:cNvSpPr/>
            <p:nvPr/>
          </p:nvSpPr>
          <p:spPr>
            <a:xfrm rot="10800000">
              <a:off x="2956809" y="4181582"/>
              <a:ext cx="1646013" cy="431515"/>
            </a:xfrm>
            <a:prstGeom prst="homePlate">
              <a:avLst/>
            </a:prstGeom>
            <a:solidFill>
              <a:srgbClr val="C1D8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2060"/>
                </a:solidFill>
              </a:endParaRPr>
            </a:p>
          </p:txBody>
        </p:sp>
        <p:sp>
          <p:nvSpPr>
            <p:cNvPr id="33" name="TextBox 32">
              <a:extLst>
                <a:ext uri="{FF2B5EF4-FFF2-40B4-BE49-F238E27FC236}">
                  <a16:creationId xmlns:a16="http://schemas.microsoft.com/office/drawing/2014/main" id="{5E73ED5E-B150-8054-8D3E-EA9F75D34593}"/>
                </a:ext>
              </a:extLst>
            </p:cNvPr>
            <p:cNvSpPr txBox="1"/>
            <p:nvPr/>
          </p:nvSpPr>
          <p:spPr>
            <a:xfrm>
              <a:off x="3155515" y="4161168"/>
              <a:ext cx="1391258" cy="461665"/>
            </a:xfrm>
            <a:prstGeom prst="rect">
              <a:avLst/>
            </a:prstGeom>
            <a:grpFill/>
          </p:spPr>
          <p:txBody>
            <a:bodyPr wrap="square" rtlCol="0">
              <a:spAutoFit/>
            </a:bodyPr>
            <a:lstStyle/>
            <a:p>
              <a:pPr algn="ctr"/>
              <a:r>
                <a:rPr lang="en-GB" sz="1200" dirty="0">
                  <a:solidFill>
                    <a:srgbClr val="002060"/>
                  </a:solidFill>
                </a:rPr>
                <a:t>Diesel / Electric hybrid</a:t>
              </a:r>
            </a:p>
          </p:txBody>
        </p:sp>
      </p:grpSp>
      <p:grpSp>
        <p:nvGrpSpPr>
          <p:cNvPr id="34" name="Group 33">
            <a:extLst>
              <a:ext uri="{FF2B5EF4-FFF2-40B4-BE49-F238E27FC236}">
                <a16:creationId xmlns:a16="http://schemas.microsoft.com/office/drawing/2014/main" id="{DD51AF2D-9884-177C-5EB3-355E3D26E5F9}"/>
              </a:ext>
            </a:extLst>
          </p:cNvPr>
          <p:cNvGrpSpPr/>
          <p:nvPr/>
        </p:nvGrpSpPr>
        <p:grpSpPr>
          <a:xfrm rot="307876">
            <a:off x="10177348" y="2258676"/>
            <a:ext cx="1646013" cy="461665"/>
            <a:chOff x="2956809" y="4161168"/>
            <a:chExt cx="1646013" cy="461665"/>
          </a:xfrm>
          <a:solidFill>
            <a:srgbClr val="C1D82F"/>
          </a:solidFill>
        </p:grpSpPr>
        <p:sp>
          <p:nvSpPr>
            <p:cNvPr id="35" name="Arrow: Pentagon 34">
              <a:extLst>
                <a:ext uri="{FF2B5EF4-FFF2-40B4-BE49-F238E27FC236}">
                  <a16:creationId xmlns:a16="http://schemas.microsoft.com/office/drawing/2014/main" id="{998ED9C9-78A4-E9E3-FBD5-C163CF7EF879}"/>
                </a:ext>
              </a:extLst>
            </p:cNvPr>
            <p:cNvSpPr/>
            <p:nvPr/>
          </p:nvSpPr>
          <p:spPr>
            <a:xfrm rot="10800000">
              <a:off x="2956809" y="4181582"/>
              <a:ext cx="1646013" cy="431515"/>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2060"/>
                </a:solidFill>
              </a:endParaRPr>
            </a:p>
          </p:txBody>
        </p:sp>
        <p:sp>
          <p:nvSpPr>
            <p:cNvPr id="36" name="TextBox 35">
              <a:extLst>
                <a:ext uri="{FF2B5EF4-FFF2-40B4-BE49-F238E27FC236}">
                  <a16:creationId xmlns:a16="http://schemas.microsoft.com/office/drawing/2014/main" id="{670B038C-60C1-0633-2821-CF1120E6FE2A}"/>
                </a:ext>
              </a:extLst>
            </p:cNvPr>
            <p:cNvSpPr txBox="1"/>
            <p:nvPr/>
          </p:nvSpPr>
          <p:spPr>
            <a:xfrm>
              <a:off x="3155515" y="4161168"/>
              <a:ext cx="1391258" cy="461665"/>
            </a:xfrm>
            <a:prstGeom prst="rect">
              <a:avLst/>
            </a:prstGeom>
            <a:noFill/>
          </p:spPr>
          <p:txBody>
            <a:bodyPr wrap="square" rtlCol="0">
              <a:spAutoFit/>
            </a:bodyPr>
            <a:lstStyle/>
            <a:p>
              <a:pPr algn="ctr"/>
              <a:r>
                <a:rPr lang="en-GB" sz="1200" dirty="0">
                  <a:solidFill>
                    <a:srgbClr val="002060"/>
                  </a:solidFill>
                </a:rPr>
                <a:t>Alternative Deployed Energy</a:t>
              </a:r>
            </a:p>
          </p:txBody>
        </p:sp>
      </p:grpSp>
      <p:grpSp>
        <p:nvGrpSpPr>
          <p:cNvPr id="37" name="Group 36">
            <a:extLst>
              <a:ext uri="{FF2B5EF4-FFF2-40B4-BE49-F238E27FC236}">
                <a16:creationId xmlns:a16="http://schemas.microsoft.com/office/drawing/2014/main" id="{7C30E4D1-1D5E-FE7F-480A-D0782A1DACF3}"/>
              </a:ext>
            </a:extLst>
          </p:cNvPr>
          <p:cNvGrpSpPr/>
          <p:nvPr/>
        </p:nvGrpSpPr>
        <p:grpSpPr>
          <a:xfrm rot="307876">
            <a:off x="9658405" y="2787055"/>
            <a:ext cx="1646013" cy="461665"/>
            <a:chOff x="2956809" y="4161168"/>
            <a:chExt cx="1646013" cy="461665"/>
          </a:xfrm>
          <a:solidFill>
            <a:schemeClr val="bg1"/>
          </a:solidFill>
        </p:grpSpPr>
        <p:sp>
          <p:nvSpPr>
            <p:cNvPr id="38" name="Arrow: Pentagon 37">
              <a:extLst>
                <a:ext uri="{FF2B5EF4-FFF2-40B4-BE49-F238E27FC236}">
                  <a16:creationId xmlns:a16="http://schemas.microsoft.com/office/drawing/2014/main" id="{4CEB93E0-4993-4055-162E-81CCDE2A30BB}"/>
                </a:ext>
              </a:extLst>
            </p:cNvPr>
            <p:cNvSpPr/>
            <p:nvPr/>
          </p:nvSpPr>
          <p:spPr>
            <a:xfrm rot="10800000">
              <a:off x="2956809" y="4181582"/>
              <a:ext cx="1646013" cy="431515"/>
            </a:xfrm>
            <a:prstGeom prst="homePlate">
              <a:avLst/>
            </a:prstGeom>
            <a:solidFill>
              <a:srgbClr val="C1D8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TextBox 38">
              <a:extLst>
                <a:ext uri="{FF2B5EF4-FFF2-40B4-BE49-F238E27FC236}">
                  <a16:creationId xmlns:a16="http://schemas.microsoft.com/office/drawing/2014/main" id="{FF793355-201F-C059-319B-BF5530771921}"/>
                </a:ext>
              </a:extLst>
            </p:cNvPr>
            <p:cNvSpPr txBox="1"/>
            <p:nvPr/>
          </p:nvSpPr>
          <p:spPr>
            <a:xfrm>
              <a:off x="3155515" y="4161168"/>
              <a:ext cx="1391258" cy="461665"/>
            </a:xfrm>
            <a:prstGeom prst="rect">
              <a:avLst/>
            </a:prstGeom>
            <a:noFill/>
          </p:spPr>
          <p:txBody>
            <a:bodyPr wrap="square" rtlCol="0">
              <a:spAutoFit/>
            </a:bodyPr>
            <a:lstStyle/>
            <a:p>
              <a:pPr algn="ctr"/>
              <a:r>
                <a:rPr lang="en-GB" sz="1200" dirty="0">
                  <a:solidFill>
                    <a:srgbClr val="002060"/>
                  </a:solidFill>
                </a:rPr>
                <a:t>Alternative Base Energy</a:t>
              </a:r>
            </a:p>
          </p:txBody>
        </p:sp>
      </p:grpSp>
      <p:sp>
        <p:nvSpPr>
          <p:cNvPr id="40" name="Oval 39">
            <a:extLst>
              <a:ext uri="{FF2B5EF4-FFF2-40B4-BE49-F238E27FC236}">
                <a16:creationId xmlns:a16="http://schemas.microsoft.com/office/drawing/2014/main" id="{42BBC19D-E095-84A1-FF4A-1D8730C649EB}"/>
              </a:ext>
            </a:extLst>
          </p:cNvPr>
          <p:cNvSpPr/>
          <p:nvPr/>
        </p:nvSpPr>
        <p:spPr>
          <a:xfrm>
            <a:off x="8843088" y="3001758"/>
            <a:ext cx="138243" cy="9915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1" name="Oval 40">
            <a:extLst>
              <a:ext uri="{FF2B5EF4-FFF2-40B4-BE49-F238E27FC236}">
                <a16:creationId xmlns:a16="http://schemas.microsoft.com/office/drawing/2014/main" id="{7F27334B-5C07-69FC-4955-1771D11C4B5A}"/>
              </a:ext>
            </a:extLst>
          </p:cNvPr>
          <p:cNvSpPr/>
          <p:nvPr/>
        </p:nvSpPr>
        <p:spPr>
          <a:xfrm>
            <a:off x="8224928" y="3482926"/>
            <a:ext cx="138243" cy="9915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5" name="Oval 44">
            <a:extLst>
              <a:ext uri="{FF2B5EF4-FFF2-40B4-BE49-F238E27FC236}">
                <a16:creationId xmlns:a16="http://schemas.microsoft.com/office/drawing/2014/main" id="{2AF22798-060E-032E-6D50-0EC4829669CE}"/>
              </a:ext>
            </a:extLst>
          </p:cNvPr>
          <p:cNvSpPr/>
          <p:nvPr/>
        </p:nvSpPr>
        <p:spPr>
          <a:xfrm>
            <a:off x="9576898" y="2508519"/>
            <a:ext cx="138243" cy="9915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46" name="Oval 45">
            <a:extLst>
              <a:ext uri="{FF2B5EF4-FFF2-40B4-BE49-F238E27FC236}">
                <a16:creationId xmlns:a16="http://schemas.microsoft.com/office/drawing/2014/main" id="{0E0A03A0-B3E5-77EA-C46B-6AD068876C4B}"/>
              </a:ext>
            </a:extLst>
          </p:cNvPr>
          <p:cNvSpPr/>
          <p:nvPr/>
        </p:nvSpPr>
        <p:spPr>
          <a:xfrm>
            <a:off x="8804627" y="1108178"/>
            <a:ext cx="3200941" cy="3358331"/>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233212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ChangeArrowheads="1"/>
          </p:cNvSpPr>
          <p:nvPr>
            <p:ph type="title" idx="4294967295"/>
          </p:nvPr>
        </p:nvSpPr>
        <p:spPr>
          <a:xfrm>
            <a:off x="2063751" y="7143"/>
            <a:ext cx="8229600" cy="985838"/>
          </a:xfrm>
        </p:spPr>
        <p:txBody>
          <a:bodyPr/>
          <a:lstStyle/>
          <a:p>
            <a:pPr algn="ctr" eaLnBrk="1" hangingPunct="1"/>
            <a:r>
              <a:rPr lang="en-US" altLang="en-US" sz="3200">
                <a:ea typeface="ＭＳ Ｐゴシック" pitchFamily="34" charset="-128"/>
              </a:rPr>
              <a:t>Agenda</a:t>
            </a:r>
            <a:endParaRPr lang="en-US" altLang="en-US" sz="3200" i="1">
              <a:ea typeface="ＭＳ Ｐゴシック" pitchFamily="34" charset="-128"/>
            </a:endParaRPr>
          </a:p>
        </p:txBody>
      </p:sp>
      <p:sp>
        <p:nvSpPr>
          <p:cNvPr id="7171" name="Rectangle 3"/>
          <p:cNvSpPr>
            <a:spLocks noGrp="1" noChangeArrowheads="1"/>
          </p:cNvSpPr>
          <p:nvPr>
            <p:ph type="body" idx="4294967295"/>
          </p:nvPr>
        </p:nvSpPr>
        <p:spPr>
          <a:xfrm>
            <a:off x="1376625" y="1557338"/>
            <a:ext cx="4432040" cy="3600450"/>
          </a:xfrm>
        </p:spPr>
        <p:txBody>
          <a:bodyPr vert="horz" lIns="91440" tIns="45720" rIns="91440" bIns="45720" rtlCol="0" anchor="t">
            <a:normAutofit/>
          </a:bodyPr>
          <a:lstStyle/>
          <a:p>
            <a:pPr>
              <a:lnSpc>
                <a:spcPct val="80000"/>
              </a:lnSpc>
              <a:defRPr/>
            </a:pPr>
            <a:r>
              <a:rPr lang="en-US" altLang="en-US" sz="1600" dirty="0">
                <a:latin typeface="Arial"/>
                <a:cs typeface="Arial"/>
              </a:rPr>
              <a:t>Introduction to the Boats Team </a:t>
            </a:r>
            <a:endParaRPr lang="en-US" altLang="en-US" sz="1600" dirty="0"/>
          </a:p>
          <a:p>
            <a:pPr eaLnBrk="1" hangingPunct="1">
              <a:lnSpc>
                <a:spcPct val="80000"/>
              </a:lnSpc>
              <a:defRPr/>
            </a:pPr>
            <a:endParaRPr lang="en-US" altLang="en-US" sz="1600" dirty="0"/>
          </a:p>
          <a:p>
            <a:pPr lvl="1" eaLnBrk="1" hangingPunct="1">
              <a:lnSpc>
                <a:spcPct val="80000"/>
              </a:lnSpc>
              <a:defRPr/>
            </a:pPr>
            <a:r>
              <a:rPr lang="en-US" altLang="en-US" sz="1200" dirty="0">
                <a:latin typeface="Arial"/>
                <a:cs typeface="Arial"/>
              </a:rPr>
              <a:t>In Service Support</a:t>
            </a:r>
          </a:p>
          <a:p>
            <a:pPr eaLnBrk="1" hangingPunct="1">
              <a:lnSpc>
                <a:spcPct val="80000"/>
              </a:lnSpc>
              <a:defRPr/>
            </a:pPr>
            <a:endParaRPr lang="en-US" altLang="en-US" sz="1600" dirty="0"/>
          </a:p>
          <a:p>
            <a:pPr lvl="1" eaLnBrk="1" hangingPunct="1">
              <a:lnSpc>
                <a:spcPct val="80000"/>
              </a:lnSpc>
              <a:defRPr/>
            </a:pPr>
            <a:r>
              <a:rPr lang="en-US" altLang="en-US" sz="1200" dirty="0">
                <a:latin typeface="Arial"/>
                <a:cs typeface="Arial"/>
              </a:rPr>
              <a:t>Acquisition</a:t>
            </a:r>
          </a:p>
          <a:p>
            <a:pPr lvl="1" eaLnBrk="1" hangingPunct="1">
              <a:lnSpc>
                <a:spcPct val="80000"/>
              </a:lnSpc>
              <a:defRPr/>
            </a:pPr>
            <a:endParaRPr lang="en-US" altLang="en-US" sz="1200" dirty="0">
              <a:latin typeface="Arial"/>
              <a:cs typeface="Arial"/>
            </a:endParaRPr>
          </a:p>
          <a:p>
            <a:pPr eaLnBrk="1" hangingPunct="1">
              <a:lnSpc>
                <a:spcPct val="80000"/>
              </a:lnSpc>
              <a:defRPr/>
            </a:pPr>
            <a:endParaRPr lang="en-US" altLang="en-US" sz="1600" dirty="0"/>
          </a:p>
          <a:p>
            <a:pPr eaLnBrk="1" hangingPunct="1">
              <a:lnSpc>
                <a:spcPct val="80000"/>
              </a:lnSpc>
              <a:defRPr/>
            </a:pPr>
            <a:r>
              <a:rPr lang="en-US" altLang="en-US" sz="1600" dirty="0" err="1"/>
              <a:t>Decarbonisation</a:t>
            </a:r>
            <a:endParaRPr lang="en-US" altLang="en-US" sz="1600" dirty="0"/>
          </a:p>
          <a:p>
            <a:pPr eaLnBrk="1" hangingPunct="1">
              <a:lnSpc>
                <a:spcPct val="80000"/>
              </a:lnSpc>
              <a:defRPr/>
            </a:pPr>
            <a:endParaRPr lang="en-US" altLang="en-US" sz="1600" dirty="0"/>
          </a:p>
          <a:p>
            <a:pPr>
              <a:lnSpc>
                <a:spcPct val="80000"/>
              </a:lnSpc>
              <a:defRPr/>
            </a:pPr>
            <a:endParaRPr lang="en-US" altLang="en-US" sz="1600" dirty="0">
              <a:latin typeface="Arial"/>
              <a:cs typeface="Arial"/>
            </a:endParaRPr>
          </a:p>
          <a:p>
            <a:pPr>
              <a:lnSpc>
                <a:spcPct val="80000"/>
              </a:lnSpc>
              <a:defRPr/>
            </a:pPr>
            <a:endParaRPr lang="en-US" altLang="en-US" sz="1600" dirty="0">
              <a:latin typeface="Arial"/>
              <a:cs typeface="Arial"/>
            </a:endParaRPr>
          </a:p>
          <a:p>
            <a:pPr eaLnBrk="1" hangingPunct="1">
              <a:lnSpc>
                <a:spcPct val="80000"/>
              </a:lnSpc>
              <a:defRPr/>
            </a:pPr>
            <a:r>
              <a:rPr lang="en-US" altLang="en-US" sz="1600" dirty="0"/>
              <a:t>Questions</a:t>
            </a:r>
          </a:p>
        </p:txBody>
      </p:sp>
      <p:pic>
        <p:nvPicPr>
          <p:cNvPr id="17411" name="Picture 4" descr="10"/>
          <p:cNvPicPr>
            <a:picLocks noChangeAspect="1" noChangeArrowheads="1"/>
          </p:cNvPicPr>
          <p:nvPr/>
        </p:nvPicPr>
        <p:blipFill>
          <a:blip r:embed="rId3"/>
          <a:srcRect/>
          <a:stretch>
            <a:fillRect/>
          </a:stretch>
        </p:blipFill>
        <p:spPr bwMode="auto">
          <a:xfrm>
            <a:off x="6024563" y="1484314"/>
            <a:ext cx="1928812" cy="1455737"/>
          </a:xfrm>
          <a:prstGeom prst="rect">
            <a:avLst/>
          </a:prstGeom>
          <a:noFill/>
          <a:ln w="12700">
            <a:solidFill>
              <a:srgbClr val="000000"/>
            </a:solidFill>
            <a:miter lim="800000"/>
            <a:headEnd/>
            <a:tailEnd/>
          </a:ln>
        </p:spPr>
      </p:pic>
      <p:pic>
        <p:nvPicPr>
          <p:cNvPr id="17412" name="Picture 10"/>
          <p:cNvPicPr>
            <a:picLocks noChangeAspect="1" noChangeArrowheads="1"/>
          </p:cNvPicPr>
          <p:nvPr/>
        </p:nvPicPr>
        <p:blipFill>
          <a:blip r:embed="rId4"/>
          <a:srcRect/>
          <a:stretch>
            <a:fillRect/>
          </a:stretch>
        </p:blipFill>
        <p:spPr bwMode="auto">
          <a:xfrm>
            <a:off x="6024564" y="3211513"/>
            <a:ext cx="1944687" cy="1439862"/>
          </a:xfrm>
          <a:prstGeom prst="rect">
            <a:avLst/>
          </a:prstGeom>
          <a:noFill/>
          <a:ln w="6350">
            <a:solidFill>
              <a:schemeClr val="tx1"/>
            </a:solidFill>
            <a:miter lim="800000"/>
            <a:headEnd/>
            <a:tailEnd/>
          </a:ln>
        </p:spPr>
      </p:pic>
      <p:pic>
        <p:nvPicPr>
          <p:cNvPr id="17413" name="Picture 4" descr="ppoint_04131_04131381"/>
          <p:cNvPicPr>
            <a:picLocks noChangeAspect="1" noChangeArrowheads="1"/>
          </p:cNvPicPr>
          <p:nvPr/>
        </p:nvPicPr>
        <p:blipFill>
          <a:blip r:embed="rId5"/>
          <a:srcRect/>
          <a:stretch>
            <a:fillRect/>
          </a:stretch>
        </p:blipFill>
        <p:spPr bwMode="auto">
          <a:xfrm>
            <a:off x="8256588" y="1484314"/>
            <a:ext cx="1738312" cy="3159125"/>
          </a:xfrm>
          <a:prstGeom prst="rect">
            <a:avLst/>
          </a:prstGeom>
          <a:noFill/>
          <a:ln w="9525">
            <a:solidFill>
              <a:schemeClr val="tx1"/>
            </a:solidFill>
            <a:miter lim="800000"/>
            <a:headEnd/>
            <a:tailEnd/>
          </a:ln>
        </p:spPr>
      </p:pic>
      <p:sp>
        <p:nvSpPr>
          <p:cNvPr id="17414" name="Rectangle 2"/>
          <p:cNvSpPr>
            <a:spLocks noChangeArrowheads="1"/>
          </p:cNvSpPr>
          <p:nvPr/>
        </p:nvSpPr>
        <p:spPr bwMode="auto">
          <a:xfrm>
            <a:off x="1774825" y="5300664"/>
            <a:ext cx="8229600" cy="985837"/>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br>
              <a:rPr kumimoji="0" lang="en-US" altLang="en-US" sz="1600" b="0" i="1" u="none" strike="noStrike" kern="1200" cap="none" spc="0" normalizeH="0" baseline="0" noProof="0">
                <a:ln>
                  <a:noFill/>
                </a:ln>
                <a:solidFill>
                  <a:prstClr val="black"/>
                </a:solidFill>
                <a:effectLst/>
                <a:uLnTx/>
                <a:uFillTx/>
                <a:latin typeface="Arial" charset="0"/>
                <a:ea typeface="ＭＳ Ｐゴシック" pitchFamily="34" charset="-128"/>
                <a:cs typeface="Arial" charset="0"/>
              </a:rPr>
            </a:br>
            <a:endParaRPr kumimoji="0" lang="en-US" altLang="en-US" sz="1600" b="0" i="1" u="none" strike="noStrike" kern="1200" cap="none" spc="0" normalizeH="0" baseline="0" noProof="0">
              <a:ln>
                <a:noFill/>
              </a:ln>
              <a:solidFill>
                <a:prstClr val="black"/>
              </a:solidFill>
              <a:effectLst/>
              <a:uLnTx/>
              <a:uFillTx/>
              <a:latin typeface="Arial" charset="0"/>
              <a:ea typeface="ＭＳ Ｐゴシック" pitchFamily="34" charset="-128"/>
              <a:cs typeface="Arial" charset="0"/>
            </a:endParaRPr>
          </a:p>
        </p:txBody>
      </p:sp>
    </p:spTree>
    <p:extLst>
      <p:ext uri="{BB962C8B-B14F-4D97-AF65-F5344CB8AC3E}">
        <p14:creationId xmlns:p14="http://schemas.microsoft.com/office/powerpoint/2010/main" val="30558330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cui6-uk.diif.r.mil.uk/r/102/Pacific_24/PAC%2024/Photos%20and%20Drawings/0414127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523" y="897326"/>
            <a:ext cx="12785852" cy="606961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987180" y="1124744"/>
            <a:ext cx="8229600" cy="857250"/>
          </a:xfrm>
        </p:spPr>
        <p:txBody>
          <a:bodyPr/>
          <a:lstStyle/>
          <a:p>
            <a:r>
              <a:rPr lang="en-GB"/>
              <a:t>QUESTIONS</a:t>
            </a:r>
          </a:p>
        </p:txBody>
      </p:sp>
      <p:sp>
        <p:nvSpPr>
          <p:cNvPr id="3" name="TextBox 2">
            <a:extLst>
              <a:ext uri="{FF2B5EF4-FFF2-40B4-BE49-F238E27FC236}">
                <a16:creationId xmlns:a16="http://schemas.microsoft.com/office/drawing/2014/main" id="{31846A54-C279-43BA-B7A0-214332E40E3F}"/>
              </a:ext>
            </a:extLst>
          </p:cNvPr>
          <p:cNvSpPr txBox="1"/>
          <p:nvPr/>
        </p:nvSpPr>
        <p:spPr>
          <a:xfrm>
            <a:off x="6095888" y="6062754"/>
            <a:ext cx="6674052" cy="338554"/>
          </a:xfrm>
          <a:prstGeom prst="rect">
            <a:avLst/>
          </a:prstGeom>
          <a:noFill/>
        </p:spPr>
        <p:txBody>
          <a:bodyPr wrap="square" rtlCol="0">
            <a:spAutoFit/>
          </a:bodyPr>
          <a:lstStyle/>
          <a:p>
            <a:r>
              <a:rPr lang="en-GB" sz="1600">
                <a:solidFill>
                  <a:srgbClr val="FFFFFF"/>
                </a:solidFill>
                <a:latin typeface="Arial" panose="020B0604020202020204" pitchFamily="34" charset="0"/>
                <a:cs typeface="Arial" panose="020B0604020202020204" pitchFamily="34" charset="0"/>
              </a:rPr>
              <a:t>Follow up questions can be sent to:  DESShipsCSS-Boats@mod.gov.uk</a:t>
            </a:r>
          </a:p>
        </p:txBody>
      </p:sp>
    </p:spTree>
    <p:extLst>
      <p:ext uri="{BB962C8B-B14F-4D97-AF65-F5344CB8AC3E}">
        <p14:creationId xmlns:p14="http://schemas.microsoft.com/office/powerpoint/2010/main" val="7919847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3"/>
          <p:cNvSpPr>
            <a:spLocks noChangeArrowheads="1"/>
          </p:cNvSpPr>
          <p:nvPr/>
        </p:nvSpPr>
        <p:spPr bwMode="auto">
          <a:xfrm>
            <a:off x="2716520" y="153988"/>
            <a:ext cx="6685936" cy="5334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3200" b="0" i="0" u="none" strike="noStrike" kern="1200" cap="none" spc="0" normalizeH="0" baseline="0" noProof="0" dirty="0">
                <a:ln>
                  <a:noFill/>
                </a:ln>
                <a:effectLst/>
                <a:uLnTx/>
                <a:uFillTx/>
                <a:latin typeface="Arial" charset="0"/>
                <a:ea typeface="ＭＳ Ｐゴシック" pitchFamily="34" charset="-128"/>
                <a:cs typeface="Arial" charset="0"/>
              </a:rPr>
              <a:t> Boats Team</a:t>
            </a:r>
          </a:p>
        </p:txBody>
      </p:sp>
      <p:sp>
        <p:nvSpPr>
          <p:cNvPr id="21506" name="TextBox 4"/>
          <p:cNvSpPr txBox="1">
            <a:spLocks noChangeArrowheads="1"/>
          </p:cNvSpPr>
          <p:nvPr/>
        </p:nvSpPr>
        <p:spPr bwMode="auto">
          <a:xfrm>
            <a:off x="1703389" y="908050"/>
            <a:ext cx="8715375" cy="457200"/>
          </a:xfrm>
          <a:prstGeom prst="rect">
            <a:avLst/>
          </a:prstGeom>
          <a:noFill/>
          <a:ln w="9525">
            <a:noFill/>
            <a:miter lim="800000"/>
            <a:headEnd/>
            <a:tailEnd/>
          </a:ln>
        </p:spPr>
        <p:txBody>
          <a:bodyPr>
            <a:spAutoFit/>
          </a:bodyPr>
          <a:lstStyle/>
          <a:p>
            <a:pPr marL="0" marR="0" lvl="1" indent="0" algn="ctr" defTabSz="914400" rtl="0" eaLnBrk="1" fontAlgn="base" latinLnBrk="0" hangingPunct="1">
              <a:lnSpc>
                <a:spcPct val="100000"/>
              </a:lnSpc>
              <a:spcBef>
                <a:spcPct val="0"/>
              </a:spcBef>
              <a:spcAft>
                <a:spcPct val="0"/>
              </a:spcAft>
              <a:buClrTx/>
              <a:buSzTx/>
              <a:buFontTx/>
              <a:buNone/>
              <a:tabLst/>
              <a:defRPr/>
            </a:pPr>
            <a:r>
              <a:rPr kumimoji="0" lang="en-GB" altLang="en-US" sz="1200" b="0" i="1" u="none" strike="noStrike" kern="1200" cap="none" spc="0" normalizeH="0" baseline="0" noProof="0" dirty="0">
                <a:ln>
                  <a:noFill/>
                </a:ln>
                <a:solidFill>
                  <a:prstClr val="black"/>
                </a:solidFill>
                <a:effectLst/>
                <a:uLnTx/>
                <a:uFillTx/>
                <a:latin typeface="Arial" charset="0"/>
                <a:ea typeface="+mn-ea"/>
                <a:cs typeface="Arial" charset="0"/>
              </a:rPr>
              <a:t>Through-Life Management of over 2,000 craft </a:t>
            </a:r>
          </a:p>
          <a:p>
            <a:pPr marL="0" marR="0" lvl="1" indent="0" algn="ctr" defTabSz="914400" rtl="0" eaLnBrk="1" fontAlgn="base" latinLnBrk="0" hangingPunct="1">
              <a:lnSpc>
                <a:spcPct val="100000"/>
              </a:lnSpc>
              <a:spcBef>
                <a:spcPct val="0"/>
              </a:spcBef>
              <a:spcAft>
                <a:spcPct val="0"/>
              </a:spcAft>
              <a:buClrTx/>
              <a:buSzTx/>
              <a:buFontTx/>
              <a:buNone/>
              <a:tabLst/>
              <a:defRPr/>
            </a:pPr>
            <a:r>
              <a:rPr kumimoji="0" lang="en-GB" altLang="en-US" sz="1200" b="0" i="1" u="none" strike="noStrike" kern="1200" cap="none" spc="0" normalizeH="0" baseline="0" noProof="0" dirty="0">
                <a:ln>
                  <a:noFill/>
                </a:ln>
                <a:solidFill>
                  <a:prstClr val="black"/>
                </a:solidFill>
                <a:effectLst/>
                <a:uLnTx/>
                <a:uFillTx/>
                <a:latin typeface="Arial" charset="0"/>
                <a:ea typeface="+mn-ea"/>
                <a:cs typeface="Arial" charset="0"/>
              </a:rPr>
              <a:t>delivering to a wider range of MoD Customers.</a:t>
            </a:r>
          </a:p>
        </p:txBody>
      </p:sp>
      <p:pic>
        <p:nvPicPr>
          <p:cNvPr id="21507" name="Picture 4"/>
          <p:cNvPicPr>
            <a:picLocks noChangeAspect="1" noChangeArrowheads="1"/>
          </p:cNvPicPr>
          <p:nvPr/>
        </p:nvPicPr>
        <p:blipFill rotWithShape="1">
          <a:blip r:embed="rId3"/>
          <a:srcRect t="-551" b="-342"/>
          <a:stretch/>
        </p:blipFill>
        <p:spPr bwMode="auto">
          <a:xfrm>
            <a:off x="4727576" y="1472045"/>
            <a:ext cx="2663825" cy="1957248"/>
          </a:xfrm>
          <a:prstGeom prst="rect">
            <a:avLst/>
          </a:prstGeom>
          <a:noFill/>
          <a:ln w="9525">
            <a:solidFill>
              <a:schemeClr val="tx1"/>
            </a:solidFill>
            <a:miter lim="800000"/>
            <a:headEnd/>
            <a:tailEnd/>
          </a:ln>
        </p:spPr>
      </p:pic>
      <p:pic>
        <p:nvPicPr>
          <p:cNvPr id="21508" name="Picture 6"/>
          <p:cNvPicPr>
            <a:picLocks noChangeAspect="1" noChangeArrowheads="1"/>
          </p:cNvPicPr>
          <p:nvPr/>
        </p:nvPicPr>
        <p:blipFill>
          <a:blip r:embed="rId4"/>
          <a:srcRect/>
          <a:stretch>
            <a:fillRect/>
          </a:stretch>
        </p:blipFill>
        <p:spPr bwMode="auto">
          <a:xfrm>
            <a:off x="7680325" y="1484314"/>
            <a:ext cx="2590800" cy="1927225"/>
          </a:xfrm>
          <a:prstGeom prst="rect">
            <a:avLst/>
          </a:prstGeom>
          <a:noFill/>
          <a:ln w="9525">
            <a:solidFill>
              <a:schemeClr val="tx1"/>
            </a:solidFill>
            <a:miter lim="800000"/>
            <a:headEnd/>
            <a:tailEnd/>
          </a:ln>
        </p:spPr>
      </p:pic>
      <p:pic>
        <p:nvPicPr>
          <p:cNvPr id="21509" name="Picture 7"/>
          <p:cNvPicPr>
            <a:picLocks noChangeAspect="1" noChangeArrowheads="1"/>
          </p:cNvPicPr>
          <p:nvPr/>
        </p:nvPicPr>
        <p:blipFill>
          <a:blip r:embed="rId5"/>
          <a:srcRect/>
          <a:stretch>
            <a:fillRect/>
          </a:stretch>
        </p:blipFill>
        <p:spPr bwMode="auto">
          <a:xfrm>
            <a:off x="4727576" y="3643313"/>
            <a:ext cx="2663825" cy="1962150"/>
          </a:xfrm>
          <a:prstGeom prst="rect">
            <a:avLst/>
          </a:prstGeom>
          <a:noFill/>
          <a:ln w="9525">
            <a:solidFill>
              <a:schemeClr val="tx1"/>
            </a:solidFill>
            <a:miter lim="800000"/>
            <a:headEnd/>
            <a:tailEnd/>
          </a:ln>
        </p:spPr>
      </p:pic>
      <p:pic>
        <p:nvPicPr>
          <p:cNvPr id="21510" name="Picture 8"/>
          <p:cNvPicPr>
            <a:picLocks noChangeAspect="1" noChangeArrowheads="1"/>
          </p:cNvPicPr>
          <p:nvPr/>
        </p:nvPicPr>
        <p:blipFill>
          <a:blip r:embed="rId6"/>
          <a:srcRect/>
          <a:stretch>
            <a:fillRect/>
          </a:stretch>
        </p:blipFill>
        <p:spPr bwMode="auto">
          <a:xfrm>
            <a:off x="7680326" y="3643313"/>
            <a:ext cx="2587625" cy="1966912"/>
          </a:xfrm>
          <a:prstGeom prst="rect">
            <a:avLst/>
          </a:prstGeom>
          <a:noFill/>
          <a:ln w="9525">
            <a:solidFill>
              <a:schemeClr val="tx1"/>
            </a:solidFill>
            <a:miter lim="800000"/>
            <a:headEnd/>
            <a:tailEnd/>
          </a:ln>
        </p:spPr>
      </p:pic>
      <p:pic>
        <p:nvPicPr>
          <p:cNvPr id="21511" name="Picture 11"/>
          <p:cNvPicPr>
            <a:picLocks noChangeAspect="1" noChangeArrowheads="1"/>
          </p:cNvPicPr>
          <p:nvPr/>
        </p:nvPicPr>
        <p:blipFill>
          <a:blip r:embed="rId7"/>
          <a:srcRect/>
          <a:stretch>
            <a:fillRect/>
          </a:stretch>
        </p:blipFill>
        <p:spPr bwMode="auto">
          <a:xfrm>
            <a:off x="1847851" y="3644900"/>
            <a:ext cx="2663825" cy="1944688"/>
          </a:xfrm>
          <a:prstGeom prst="rect">
            <a:avLst/>
          </a:prstGeom>
          <a:noFill/>
          <a:ln w="9525">
            <a:solidFill>
              <a:schemeClr val="tx1"/>
            </a:solidFill>
            <a:miter lim="800000"/>
            <a:headEnd/>
            <a:tailEnd/>
          </a:ln>
        </p:spPr>
      </p:pic>
      <p:pic>
        <p:nvPicPr>
          <p:cNvPr id="21512" name="Picture 12"/>
          <p:cNvPicPr>
            <a:picLocks noChangeAspect="1" noChangeArrowheads="1"/>
          </p:cNvPicPr>
          <p:nvPr/>
        </p:nvPicPr>
        <p:blipFill>
          <a:blip r:embed="rId8"/>
          <a:srcRect/>
          <a:stretch>
            <a:fillRect/>
          </a:stretch>
        </p:blipFill>
        <p:spPr bwMode="auto">
          <a:xfrm>
            <a:off x="1847851" y="1484314"/>
            <a:ext cx="2663825" cy="1944687"/>
          </a:xfrm>
          <a:prstGeom prst="rect">
            <a:avLst/>
          </a:prstGeom>
          <a:noFill/>
          <a:ln w="3175">
            <a:solidFill>
              <a:schemeClr val="tx1"/>
            </a:solidFill>
            <a:miter lim="800000"/>
            <a:headEnd/>
            <a:tailEnd/>
          </a:ln>
        </p:spPr>
      </p:pic>
      <p:sp>
        <p:nvSpPr>
          <p:cNvPr id="21513" name="Text Box 13"/>
          <p:cNvSpPr txBox="1">
            <a:spLocks noChangeArrowheads="1"/>
          </p:cNvSpPr>
          <p:nvPr/>
        </p:nvSpPr>
        <p:spPr bwMode="auto">
          <a:xfrm>
            <a:off x="2782889" y="5445126"/>
            <a:ext cx="720725" cy="92333"/>
          </a:xfrm>
          <a:prstGeom prst="rect">
            <a:avLst/>
          </a:prstGeom>
          <a:solidFill>
            <a:schemeClr val="bg1"/>
          </a:solidFill>
          <a:ln w="9525">
            <a:solidFill>
              <a:schemeClr val="tx1"/>
            </a:solidFill>
            <a:miter lim="800000"/>
            <a:headEnd/>
            <a:tailEnd/>
          </a:ln>
        </p:spPr>
        <p:txBody>
          <a:bodyPr lIns="0" tIns="0" rIns="0" bIns="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600" b="0" i="0" u="none" strike="noStrike" kern="1200" cap="none" spc="0" normalizeH="0" baseline="0" noProof="0">
                <a:ln>
                  <a:noFill/>
                </a:ln>
                <a:solidFill>
                  <a:prstClr val="black"/>
                </a:solidFill>
                <a:effectLst/>
                <a:uLnTx/>
                <a:uFillTx/>
                <a:latin typeface="Arial" charset="0"/>
                <a:ea typeface="+mn-ea"/>
                <a:cs typeface="Arial" charset="0"/>
              </a:rPr>
              <a:t>Royal Navy Cadets</a:t>
            </a:r>
          </a:p>
        </p:txBody>
      </p:sp>
      <p:pic>
        <p:nvPicPr>
          <p:cNvPr id="3" name="Picture 3">
            <a:extLst>
              <a:ext uri="{FF2B5EF4-FFF2-40B4-BE49-F238E27FC236}">
                <a16:creationId xmlns:a16="http://schemas.microsoft.com/office/drawing/2014/main" id="{6DB9E285-2D90-5AF0-9D76-EF813608C11E}"/>
              </a:ext>
            </a:extLst>
          </p:cNvPr>
          <p:cNvPicPr>
            <a:picLocks noChangeAspect="1"/>
          </p:cNvPicPr>
          <p:nvPr/>
        </p:nvPicPr>
        <p:blipFill>
          <a:blip r:embed="rId9"/>
          <a:stretch>
            <a:fillRect/>
          </a:stretch>
        </p:blipFill>
        <p:spPr>
          <a:xfrm>
            <a:off x="1849582" y="1483131"/>
            <a:ext cx="1669472" cy="1068875"/>
          </a:xfrm>
          <a:prstGeom prst="rect">
            <a:avLst/>
          </a:prstGeom>
        </p:spPr>
      </p:pic>
      <p:sp>
        <p:nvSpPr>
          <p:cNvPr id="4" name="TextBox 3">
            <a:extLst>
              <a:ext uri="{FF2B5EF4-FFF2-40B4-BE49-F238E27FC236}">
                <a16:creationId xmlns:a16="http://schemas.microsoft.com/office/drawing/2014/main" id="{FDDEF8A8-DC1C-FF13-44F9-4D33638AD30A}"/>
              </a:ext>
            </a:extLst>
          </p:cNvPr>
          <p:cNvSpPr txBox="1"/>
          <p:nvPr/>
        </p:nvSpPr>
        <p:spPr>
          <a:xfrm>
            <a:off x="2187286" y="2334492"/>
            <a:ext cx="1366405"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a:solidFill>
                  <a:srgbClr val="FFFFFF"/>
                </a:solidFill>
                <a:cs typeface="Calibri"/>
              </a:rPr>
              <a:t>Marine </a:t>
            </a:r>
            <a:r>
              <a:rPr lang="en-US" sz="600" err="1">
                <a:solidFill>
                  <a:srgbClr val="FFFFFF"/>
                </a:solidFill>
                <a:cs typeface="Calibri"/>
              </a:rPr>
              <a:t>Specialised</a:t>
            </a:r>
            <a:r>
              <a:rPr lang="en-US" sz="600">
                <a:solidFill>
                  <a:srgbClr val="FFFFFF"/>
                </a:solidFill>
                <a:cs typeface="Calibri"/>
              </a:rPr>
              <a:t> Technology Ltd</a:t>
            </a:r>
          </a:p>
        </p:txBody>
      </p:sp>
      <p:sp>
        <p:nvSpPr>
          <p:cNvPr id="2" name="TextBox 1">
            <a:extLst>
              <a:ext uri="{FF2B5EF4-FFF2-40B4-BE49-F238E27FC236}">
                <a16:creationId xmlns:a16="http://schemas.microsoft.com/office/drawing/2014/main" id="{E823EBCA-156B-9C4E-DEAE-2F01227425A1}"/>
              </a:ext>
            </a:extLst>
          </p:cNvPr>
          <p:cNvSpPr txBox="1"/>
          <p:nvPr/>
        </p:nvSpPr>
        <p:spPr>
          <a:xfrm>
            <a:off x="2714089" y="3125056"/>
            <a:ext cx="979470"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cs typeface="Calibri"/>
              </a:rPr>
              <a:t>Royal Navy</a:t>
            </a:r>
            <a:endParaRPr lang="en-US" sz="1400" dirty="0"/>
          </a:p>
        </p:txBody>
      </p:sp>
      <p:sp>
        <p:nvSpPr>
          <p:cNvPr id="5" name="TextBox 4">
            <a:extLst>
              <a:ext uri="{FF2B5EF4-FFF2-40B4-BE49-F238E27FC236}">
                <a16:creationId xmlns:a16="http://schemas.microsoft.com/office/drawing/2014/main" id="{92C1AAFC-E424-2C1D-1FA6-DE9DA010FB9E}"/>
              </a:ext>
            </a:extLst>
          </p:cNvPr>
          <p:cNvSpPr txBox="1"/>
          <p:nvPr/>
        </p:nvSpPr>
        <p:spPr>
          <a:xfrm>
            <a:off x="5453864" y="3125055"/>
            <a:ext cx="1210638"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cs typeface="Calibri"/>
              </a:rPr>
              <a:t>Royal Marines</a:t>
            </a:r>
            <a:endParaRPr lang="en-US" sz="1400" dirty="0"/>
          </a:p>
        </p:txBody>
      </p:sp>
      <p:sp>
        <p:nvSpPr>
          <p:cNvPr id="6" name="TextBox 5">
            <a:extLst>
              <a:ext uri="{FF2B5EF4-FFF2-40B4-BE49-F238E27FC236}">
                <a16:creationId xmlns:a16="http://schemas.microsoft.com/office/drawing/2014/main" id="{90F6CF88-7371-1C83-6BAF-48ECB5AA1839}"/>
              </a:ext>
            </a:extLst>
          </p:cNvPr>
          <p:cNvSpPr txBox="1"/>
          <p:nvPr/>
        </p:nvSpPr>
        <p:spPr>
          <a:xfrm>
            <a:off x="8621729" y="3099370"/>
            <a:ext cx="645561"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cs typeface="Calibri"/>
              </a:rPr>
              <a:t>Army</a:t>
            </a:r>
            <a:endParaRPr lang="en-US" sz="1400" dirty="0"/>
          </a:p>
        </p:txBody>
      </p:sp>
      <p:sp>
        <p:nvSpPr>
          <p:cNvPr id="7" name="TextBox 6">
            <a:extLst>
              <a:ext uri="{FF2B5EF4-FFF2-40B4-BE49-F238E27FC236}">
                <a16:creationId xmlns:a16="http://schemas.microsoft.com/office/drawing/2014/main" id="{BCEAD626-F3CD-1876-BB84-51267A3DC16F}"/>
              </a:ext>
            </a:extLst>
          </p:cNvPr>
          <p:cNvSpPr txBox="1"/>
          <p:nvPr/>
        </p:nvSpPr>
        <p:spPr>
          <a:xfrm>
            <a:off x="2440111" y="5282628"/>
            <a:ext cx="1527425"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cs typeface="Calibri"/>
              </a:rPr>
              <a:t>Royal Navy Cadets</a:t>
            </a:r>
            <a:endParaRPr lang="en-US" sz="1400" dirty="0"/>
          </a:p>
        </p:txBody>
      </p:sp>
      <p:sp>
        <p:nvSpPr>
          <p:cNvPr id="8" name="TextBox 7">
            <a:extLst>
              <a:ext uri="{FF2B5EF4-FFF2-40B4-BE49-F238E27FC236}">
                <a16:creationId xmlns:a16="http://schemas.microsoft.com/office/drawing/2014/main" id="{E7EA6497-6B5C-543C-9BC1-053D63AC4BD2}"/>
              </a:ext>
            </a:extLst>
          </p:cNvPr>
          <p:cNvSpPr txBox="1"/>
          <p:nvPr/>
        </p:nvSpPr>
        <p:spPr>
          <a:xfrm>
            <a:off x="5530920" y="5334000"/>
            <a:ext cx="1056526"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cs typeface="Calibri"/>
              </a:rPr>
              <a:t>MOD Police</a:t>
            </a:r>
            <a:endParaRPr lang="en-US" sz="1400" dirty="0"/>
          </a:p>
        </p:txBody>
      </p:sp>
      <p:sp>
        <p:nvSpPr>
          <p:cNvPr id="9" name="TextBox 8">
            <a:extLst>
              <a:ext uri="{FF2B5EF4-FFF2-40B4-BE49-F238E27FC236}">
                <a16:creationId xmlns:a16="http://schemas.microsoft.com/office/drawing/2014/main" id="{0C61853A-0F10-9A5F-7346-DE1893A4A812}"/>
              </a:ext>
            </a:extLst>
          </p:cNvPr>
          <p:cNvSpPr txBox="1"/>
          <p:nvPr/>
        </p:nvSpPr>
        <p:spPr>
          <a:xfrm>
            <a:off x="8587482" y="5334000"/>
            <a:ext cx="782549"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cs typeface="Calibri"/>
              </a:rPr>
              <a:t>Training</a:t>
            </a:r>
            <a:endParaRPr lang="en-US" sz="1400" dirty="0"/>
          </a:p>
        </p:txBody>
      </p:sp>
    </p:spTree>
    <p:extLst>
      <p:ext uri="{BB962C8B-B14F-4D97-AF65-F5344CB8AC3E}">
        <p14:creationId xmlns:p14="http://schemas.microsoft.com/office/powerpoint/2010/main" val="10353795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6B3B6-AFF7-49AB-ADA0-82075E0B16EC}"/>
              </a:ext>
            </a:extLst>
          </p:cNvPr>
          <p:cNvSpPr>
            <a:spLocks noGrp="1"/>
          </p:cNvSpPr>
          <p:nvPr>
            <p:ph type="title"/>
          </p:nvPr>
        </p:nvSpPr>
        <p:spPr>
          <a:xfrm>
            <a:off x="2511892" y="239693"/>
            <a:ext cx="6706098" cy="734020"/>
          </a:xfrm>
        </p:spPr>
        <p:txBody>
          <a:bodyPr>
            <a:normAutofit/>
          </a:bodyPr>
          <a:lstStyle/>
          <a:p>
            <a:r>
              <a:rPr lang="en-GB" sz="3200" dirty="0"/>
              <a:t>In Service Support</a:t>
            </a:r>
          </a:p>
        </p:txBody>
      </p:sp>
      <p:sp>
        <p:nvSpPr>
          <p:cNvPr id="4" name="Content Placeholder 3">
            <a:extLst>
              <a:ext uri="{FF2B5EF4-FFF2-40B4-BE49-F238E27FC236}">
                <a16:creationId xmlns:a16="http://schemas.microsoft.com/office/drawing/2014/main" id="{0F249D44-99A2-4463-BED3-2EC0B8C4EB97}"/>
              </a:ext>
            </a:extLst>
          </p:cNvPr>
          <p:cNvSpPr>
            <a:spLocks noGrp="1"/>
          </p:cNvSpPr>
          <p:nvPr>
            <p:ph sz="half" idx="2"/>
          </p:nvPr>
        </p:nvSpPr>
        <p:spPr>
          <a:xfrm>
            <a:off x="745446" y="1080611"/>
            <a:ext cx="10524128" cy="1143000"/>
          </a:xfrm>
        </p:spPr>
        <p:txBody>
          <a:bodyPr vert="horz" lIns="91440" tIns="45720" rIns="91440" bIns="45720" rtlCol="0" anchor="t">
            <a:normAutofit/>
          </a:bodyPr>
          <a:lstStyle/>
          <a:p>
            <a:pPr marL="0" indent="0">
              <a:buNone/>
            </a:pPr>
            <a:r>
              <a:rPr lang="en-GB" sz="1600" dirty="0">
                <a:latin typeface="Arial"/>
                <a:cs typeface="Arial"/>
              </a:rPr>
              <a:t>Boats In Service Support (BISS) has been running for four years of six and a half. The total value of the BISS contracts are £180 Million approx. The contracts are broken into 11 lots detailed in the below table. The contracts will be re-let in 2026 and are preparing the groundwork for this procurement.</a:t>
            </a:r>
          </a:p>
        </p:txBody>
      </p:sp>
      <p:graphicFrame>
        <p:nvGraphicFramePr>
          <p:cNvPr id="6" name="Table 5">
            <a:extLst>
              <a:ext uri="{FF2B5EF4-FFF2-40B4-BE49-F238E27FC236}">
                <a16:creationId xmlns:a16="http://schemas.microsoft.com/office/drawing/2014/main" id="{9A6DADF7-023D-492E-858B-5D57BD2FD3E2}"/>
              </a:ext>
            </a:extLst>
          </p:cNvPr>
          <p:cNvGraphicFramePr>
            <a:graphicFrameLocks noGrp="1"/>
          </p:cNvGraphicFramePr>
          <p:nvPr>
            <p:extLst>
              <p:ext uri="{D42A27DB-BD31-4B8C-83A1-F6EECF244321}">
                <p14:modId xmlns:p14="http://schemas.microsoft.com/office/powerpoint/2010/main" val="1322660764"/>
              </p:ext>
            </p:extLst>
          </p:nvPr>
        </p:nvGraphicFramePr>
        <p:xfrm>
          <a:off x="1086468" y="2223611"/>
          <a:ext cx="10019063" cy="3665396"/>
        </p:xfrm>
        <a:graphic>
          <a:graphicData uri="http://schemas.openxmlformats.org/drawingml/2006/table">
            <a:tbl>
              <a:tblPr/>
              <a:tblGrid>
                <a:gridCol w="1012810">
                  <a:extLst>
                    <a:ext uri="{9D8B030D-6E8A-4147-A177-3AD203B41FA5}">
                      <a16:colId xmlns:a16="http://schemas.microsoft.com/office/drawing/2014/main" val="3680356896"/>
                    </a:ext>
                  </a:extLst>
                </a:gridCol>
                <a:gridCol w="3186134">
                  <a:extLst>
                    <a:ext uri="{9D8B030D-6E8A-4147-A177-3AD203B41FA5}">
                      <a16:colId xmlns:a16="http://schemas.microsoft.com/office/drawing/2014/main" val="1421344520"/>
                    </a:ext>
                  </a:extLst>
                </a:gridCol>
                <a:gridCol w="3101734">
                  <a:extLst>
                    <a:ext uri="{9D8B030D-6E8A-4147-A177-3AD203B41FA5}">
                      <a16:colId xmlns:a16="http://schemas.microsoft.com/office/drawing/2014/main" val="1791870939"/>
                    </a:ext>
                  </a:extLst>
                </a:gridCol>
                <a:gridCol w="2718385">
                  <a:extLst>
                    <a:ext uri="{9D8B030D-6E8A-4147-A177-3AD203B41FA5}">
                      <a16:colId xmlns:a16="http://schemas.microsoft.com/office/drawing/2014/main" val="2521580683"/>
                    </a:ext>
                  </a:extLst>
                </a:gridCol>
              </a:tblGrid>
              <a:tr h="467627">
                <a:tc>
                  <a:txBody>
                    <a:bodyPr/>
                    <a:lstStyle/>
                    <a:p>
                      <a:pPr algn="l" fontAlgn="b"/>
                      <a:r>
                        <a:rPr lang="en-GB" sz="1600" b="1" i="0" u="none" strike="noStrike">
                          <a:solidFill>
                            <a:srgbClr val="000000"/>
                          </a:solidFill>
                          <a:effectLst/>
                          <a:latin typeface="Arial"/>
                          <a:cs typeface="Arial"/>
                        </a:rPr>
                        <a:t>Lot</a:t>
                      </a:r>
                    </a:p>
                  </a:txBody>
                  <a:tcPr marL="7620" marR="7620" marT="762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GB" sz="1600" b="1" i="0" u="none" strike="noStrike">
                          <a:solidFill>
                            <a:srgbClr val="000000"/>
                          </a:solidFill>
                          <a:effectLst/>
                          <a:latin typeface="Arial"/>
                          <a:cs typeface="Arial"/>
                        </a:rPr>
                        <a:t>User</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GB" sz="1600" b="1" i="0" u="none" strike="noStrike">
                          <a:solidFill>
                            <a:srgbClr val="000000"/>
                          </a:solidFill>
                          <a:effectLst/>
                          <a:latin typeface="Arial"/>
                          <a:cs typeface="Arial"/>
                        </a:rPr>
                        <a:t>Contractor</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GB" sz="1600" b="1" i="0" u="none" strike="noStrike">
                          <a:solidFill>
                            <a:srgbClr val="000000"/>
                          </a:solidFill>
                          <a:effectLst/>
                          <a:latin typeface="Arial"/>
                          <a:cs typeface="Arial"/>
                        </a:rPr>
                        <a:t>Contract Award Value</a:t>
                      </a:r>
                    </a:p>
                  </a:txBody>
                  <a:tcPr marL="7620" marR="7620" marT="762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3644437"/>
                  </a:ext>
                </a:extLst>
              </a:tr>
              <a:tr h="269727">
                <a:tc>
                  <a:txBody>
                    <a:bodyPr/>
                    <a:lstStyle/>
                    <a:p>
                      <a:pPr algn="l" fontAlgn="b"/>
                      <a:r>
                        <a:rPr lang="en-GB" sz="1600" b="0" i="0" u="none" strike="noStrike">
                          <a:solidFill>
                            <a:srgbClr val="000000"/>
                          </a:solidFill>
                          <a:effectLst/>
                          <a:latin typeface="Arial"/>
                          <a:cs typeface="Arial"/>
                        </a:rPr>
                        <a:t>Lot 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600" b="0" i="0" u="none" strike="noStrike">
                          <a:solidFill>
                            <a:srgbClr val="000000"/>
                          </a:solidFill>
                          <a:effectLst/>
                          <a:latin typeface="Arial"/>
                          <a:cs typeface="Arial"/>
                        </a:rPr>
                        <a:t>Overseas Boats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600" b="0" i="0" u="none" strike="noStrike">
                          <a:solidFill>
                            <a:srgbClr val="000000"/>
                          </a:solidFill>
                          <a:effectLst/>
                          <a:latin typeface="Arial"/>
                          <a:cs typeface="Arial"/>
                        </a:rPr>
                        <a:t>Babcock</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600" b="0" i="0" u="none" strike="noStrike">
                          <a:solidFill>
                            <a:srgbClr val="000000"/>
                          </a:solidFill>
                          <a:effectLst/>
                          <a:latin typeface="Arial"/>
                          <a:cs typeface="Arial"/>
                        </a:rPr>
                        <a:t>£11,000,000.00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3802806"/>
                  </a:ext>
                </a:extLst>
              </a:tr>
              <a:tr h="269727">
                <a:tc>
                  <a:txBody>
                    <a:bodyPr/>
                    <a:lstStyle/>
                    <a:p>
                      <a:pPr algn="l" fontAlgn="b"/>
                      <a:r>
                        <a:rPr lang="en-GB" sz="1600" b="0" i="0" u="none" strike="noStrike">
                          <a:solidFill>
                            <a:srgbClr val="000000"/>
                          </a:solidFill>
                          <a:effectLst/>
                          <a:latin typeface="Arial"/>
                          <a:cs typeface="Arial"/>
                        </a:rPr>
                        <a:t>Lot 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600" b="0" i="0" u="none" strike="noStrike">
                          <a:solidFill>
                            <a:srgbClr val="000000"/>
                          </a:solidFill>
                          <a:effectLst/>
                          <a:latin typeface="Arial"/>
                          <a:cs typeface="Arial"/>
                        </a:rPr>
                        <a:t>RN / RFA Boats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600" b="0" i="0" u="none" strike="noStrike">
                          <a:solidFill>
                            <a:srgbClr val="000000"/>
                          </a:solidFill>
                          <a:effectLst/>
                          <a:latin typeface="Arial"/>
                          <a:cs typeface="Arial"/>
                        </a:rPr>
                        <a:t>BAE Systems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600" b="0" i="0" u="none" strike="noStrike">
                          <a:solidFill>
                            <a:srgbClr val="000000"/>
                          </a:solidFill>
                          <a:effectLst/>
                          <a:latin typeface="Arial"/>
                          <a:cs typeface="Arial"/>
                        </a:rPr>
                        <a:t>£37,000,000.00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2775138"/>
                  </a:ext>
                </a:extLst>
              </a:tr>
              <a:tr h="346651">
                <a:tc>
                  <a:txBody>
                    <a:bodyPr/>
                    <a:lstStyle/>
                    <a:p>
                      <a:pPr algn="l" fontAlgn="b"/>
                      <a:r>
                        <a:rPr lang="en-GB" sz="1600" b="0" i="0" u="none" strike="noStrike">
                          <a:solidFill>
                            <a:srgbClr val="000000"/>
                          </a:solidFill>
                          <a:effectLst/>
                          <a:latin typeface="Arial"/>
                          <a:cs typeface="Arial"/>
                        </a:rPr>
                        <a:t>Lot 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600" b="0" i="0" u="none" strike="noStrike">
                          <a:solidFill>
                            <a:srgbClr val="000000"/>
                          </a:solidFill>
                          <a:effectLst/>
                          <a:latin typeface="Arial"/>
                          <a:cs typeface="Arial"/>
                        </a:rPr>
                        <a:t>Ministry of Defence Police Boats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600" b="0" i="0" u="none" strike="noStrike">
                          <a:solidFill>
                            <a:srgbClr val="000000"/>
                          </a:solidFill>
                          <a:effectLst/>
                          <a:latin typeface="Arial"/>
                          <a:cs typeface="Arial"/>
                        </a:rPr>
                        <a:t>BAE Systems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600" b="0" i="0" u="none" strike="noStrike">
                          <a:solidFill>
                            <a:srgbClr val="000000"/>
                          </a:solidFill>
                          <a:effectLst/>
                          <a:latin typeface="Arial"/>
                          <a:cs typeface="Arial"/>
                        </a:rPr>
                        <a:t>£27,500,000.00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0612517"/>
                  </a:ext>
                </a:extLst>
              </a:tr>
              <a:tr h="346651">
                <a:tc>
                  <a:txBody>
                    <a:bodyPr/>
                    <a:lstStyle/>
                    <a:p>
                      <a:pPr algn="l" fontAlgn="b"/>
                      <a:r>
                        <a:rPr lang="en-GB" sz="1600" b="0" i="0" u="none" strike="noStrike">
                          <a:solidFill>
                            <a:srgbClr val="000000"/>
                          </a:solidFill>
                          <a:effectLst/>
                          <a:latin typeface="Arial"/>
                          <a:cs typeface="Arial"/>
                        </a:rPr>
                        <a:t>Lot 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600" b="0" i="0" u="none" strike="noStrike">
                          <a:solidFill>
                            <a:srgbClr val="000000"/>
                          </a:solidFill>
                          <a:effectLst/>
                          <a:latin typeface="Arial"/>
                          <a:cs typeface="Arial"/>
                        </a:rPr>
                        <a:t>Inflatables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600" b="0" i="0" u="none" strike="noStrike">
                          <a:solidFill>
                            <a:srgbClr val="000000"/>
                          </a:solidFill>
                          <a:effectLst/>
                          <a:latin typeface="Arial"/>
                          <a:cs typeface="Arial"/>
                        </a:rPr>
                        <a:t>Marine Specialised Technology</a:t>
                      </a:r>
                      <a:endParaRPr lang="en-GB" sz="16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600" b="0" i="0" u="none" strike="noStrike">
                          <a:solidFill>
                            <a:srgbClr val="000000"/>
                          </a:solidFill>
                          <a:effectLst/>
                          <a:latin typeface="Arial"/>
                          <a:cs typeface="Arial"/>
                        </a:rPr>
                        <a:t>£1,600,000.00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84274153"/>
                  </a:ext>
                </a:extLst>
              </a:tr>
              <a:tr h="269727">
                <a:tc>
                  <a:txBody>
                    <a:bodyPr/>
                    <a:lstStyle/>
                    <a:p>
                      <a:pPr algn="l" fontAlgn="b"/>
                      <a:r>
                        <a:rPr lang="en-GB" sz="1600" b="0" i="0" u="none" strike="noStrike">
                          <a:solidFill>
                            <a:srgbClr val="000000"/>
                          </a:solidFill>
                          <a:effectLst/>
                          <a:latin typeface="Arial"/>
                          <a:cs typeface="Arial"/>
                        </a:rPr>
                        <a:t>Lot 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600" b="0" i="0" u="none" strike="noStrike">
                          <a:solidFill>
                            <a:srgbClr val="000000"/>
                          </a:solidFill>
                          <a:effectLst/>
                          <a:latin typeface="Arial"/>
                          <a:cs typeface="Arial"/>
                        </a:rPr>
                        <a:t>Royal Marines Tamar</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600" b="0" i="0" u="none" strike="noStrike">
                          <a:solidFill>
                            <a:srgbClr val="000000"/>
                          </a:solidFill>
                          <a:effectLst/>
                          <a:latin typeface="Arial"/>
                          <a:cs typeface="Arial"/>
                        </a:rPr>
                        <a:t>Griffon </a:t>
                      </a:r>
                      <a:r>
                        <a:rPr lang="en-GB" sz="1600" b="0" i="0" u="none" strike="noStrike" err="1">
                          <a:solidFill>
                            <a:srgbClr val="000000"/>
                          </a:solidFill>
                          <a:effectLst/>
                          <a:latin typeface="Arial"/>
                          <a:cs typeface="Arial"/>
                        </a:rPr>
                        <a:t>Hoverwork</a:t>
                      </a:r>
                      <a:endParaRPr lang="en-GB" sz="1600" b="0" i="0" u="none" strike="noStrike">
                        <a:solidFill>
                          <a:srgbClr val="000000"/>
                        </a:solidFill>
                        <a:effectLst/>
                        <a:latin typeface="Arial"/>
                        <a:cs typeface="Arial"/>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600" b="0" i="0" u="none" strike="noStrike">
                          <a:solidFill>
                            <a:srgbClr val="000000"/>
                          </a:solidFill>
                          <a:effectLst/>
                          <a:latin typeface="Arial"/>
                          <a:cs typeface="Arial"/>
                        </a:rPr>
                        <a:t>£5,000,000.00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517455"/>
                  </a:ext>
                </a:extLst>
              </a:tr>
              <a:tr h="269727">
                <a:tc>
                  <a:txBody>
                    <a:bodyPr/>
                    <a:lstStyle/>
                    <a:p>
                      <a:pPr algn="l" fontAlgn="b"/>
                      <a:r>
                        <a:rPr lang="en-GB" sz="1600" b="0" i="0" u="none" strike="noStrike">
                          <a:solidFill>
                            <a:srgbClr val="000000"/>
                          </a:solidFill>
                          <a:effectLst/>
                          <a:latin typeface="Arial"/>
                          <a:cs typeface="Arial"/>
                        </a:rPr>
                        <a:t>Lot 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600" b="0" i="0" u="none" strike="noStrike">
                          <a:solidFill>
                            <a:srgbClr val="000000"/>
                          </a:solidFill>
                          <a:effectLst/>
                          <a:latin typeface="Arial"/>
                          <a:cs typeface="Arial"/>
                        </a:rPr>
                        <a:t>Army Boats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600" b="0" i="0" u="none" strike="noStrike">
                          <a:solidFill>
                            <a:srgbClr val="000000"/>
                          </a:solidFill>
                          <a:effectLst/>
                          <a:latin typeface="Arial"/>
                          <a:cs typeface="Arial"/>
                        </a:rPr>
                        <a:t>BAE Systems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600" b="0" i="0" u="none" strike="noStrike">
                          <a:solidFill>
                            <a:srgbClr val="000000"/>
                          </a:solidFill>
                          <a:effectLst/>
                          <a:latin typeface="Arial"/>
                          <a:cs typeface="Arial"/>
                        </a:rPr>
                        <a:t>£19,000,000.00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28853697"/>
                  </a:ext>
                </a:extLst>
              </a:tr>
              <a:tr h="269727">
                <a:tc>
                  <a:txBody>
                    <a:bodyPr/>
                    <a:lstStyle/>
                    <a:p>
                      <a:pPr algn="l" fontAlgn="b"/>
                      <a:r>
                        <a:rPr lang="en-GB" sz="1600" b="0" i="0" u="none" strike="noStrike">
                          <a:solidFill>
                            <a:srgbClr val="000000"/>
                          </a:solidFill>
                          <a:effectLst/>
                          <a:latin typeface="Arial"/>
                          <a:cs typeface="Arial"/>
                        </a:rPr>
                        <a:t>Lot 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600" b="0" i="0" u="none" strike="noStrike">
                          <a:solidFill>
                            <a:srgbClr val="000000"/>
                          </a:solidFill>
                          <a:effectLst/>
                          <a:latin typeface="Arial"/>
                          <a:cs typeface="Arial"/>
                        </a:rPr>
                        <a:t>2nd Line Training Boats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600" b="0" i="0" u="none" strike="noStrike">
                          <a:solidFill>
                            <a:srgbClr val="000000"/>
                          </a:solidFill>
                          <a:effectLst/>
                          <a:latin typeface="Arial"/>
                          <a:cs typeface="Arial"/>
                        </a:rPr>
                        <a:t>Babcock</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600" b="0" i="0" u="none" strike="noStrike">
                          <a:solidFill>
                            <a:srgbClr val="000000"/>
                          </a:solidFill>
                          <a:effectLst/>
                          <a:latin typeface="Arial"/>
                          <a:cs typeface="Arial"/>
                        </a:rPr>
                        <a:t>£20,500,000.00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31736069"/>
                  </a:ext>
                </a:extLst>
              </a:tr>
              <a:tr h="269727">
                <a:tc>
                  <a:txBody>
                    <a:bodyPr/>
                    <a:lstStyle/>
                    <a:p>
                      <a:pPr algn="l" fontAlgn="b"/>
                      <a:r>
                        <a:rPr lang="en-GB" sz="1600" b="0" i="0" u="none" strike="noStrike">
                          <a:solidFill>
                            <a:srgbClr val="000000"/>
                          </a:solidFill>
                          <a:effectLst/>
                          <a:latin typeface="Arial"/>
                          <a:cs typeface="Arial"/>
                        </a:rPr>
                        <a:t>Lot 8</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600" b="0" i="0" u="none" strike="noStrike">
                          <a:solidFill>
                            <a:srgbClr val="000000"/>
                          </a:solidFill>
                          <a:effectLst/>
                          <a:latin typeface="Arial"/>
                          <a:cs typeface="Arial"/>
                        </a:rPr>
                        <a:t>Faslane Boats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600" b="0" i="0" u="none" strike="noStrike">
                          <a:solidFill>
                            <a:srgbClr val="000000"/>
                          </a:solidFill>
                          <a:effectLst/>
                          <a:latin typeface="Arial"/>
                          <a:cs typeface="Arial"/>
                        </a:rPr>
                        <a:t>Holyhead Marine</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600" b="0" i="0" u="none" strike="noStrike">
                          <a:solidFill>
                            <a:srgbClr val="000000"/>
                          </a:solidFill>
                          <a:effectLst/>
                          <a:latin typeface="Arial"/>
                          <a:cs typeface="Arial"/>
                        </a:rPr>
                        <a:t>£5,000,000.00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0122906"/>
                  </a:ext>
                </a:extLst>
              </a:tr>
              <a:tr h="269727">
                <a:tc>
                  <a:txBody>
                    <a:bodyPr/>
                    <a:lstStyle/>
                    <a:p>
                      <a:pPr algn="l" fontAlgn="b"/>
                      <a:r>
                        <a:rPr lang="en-GB" sz="1600" b="0" i="0" u="none" strike="noStrike">
                          <a:solidFill>
                            <a:srgbClr val="000000"/>
                          </a:solidFill>
                          <a:effectLst/>
                          <a:latin typeface="Arial"/>
                          <a:cs typeface="Arial"/>
                        </a:rPr>
                        <a:t>Lot 9</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600" b="0" i="0" u="none" strike="noStrike">
                          <a:solidFill>
                            <a:srgbClr val="000000"/>
                          </a:solidFill>
                          <a:effectLst/>
                          <a:latin typeface="Arial"/>
                          <a:cs typeface="Arial"/>
                        </a:rPr>
                        <a:t>4th Line Training Boats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600" b="0" i="0" u="none" strike="noStrike">
                          <a:solidFill>
                            <a:srgbClr val="000000"/>
                          </a:solidFill>
                          <a:effectLst/>
                          <a:latin typeface="Arial"/>
                          <a:cs typeface="Arial"/>
                        </a:rPr>
                        <a:t>Babcock</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600" b="0" i="0" u="none" strike="noStrike">
                          <a:solidFill>
                            <a:srgbClr val="000000"/>
                          </a:solidFill>
                          <a:effectLst/>
                          <a:latin typeface="Arial"/>
                          <a:cs typeface="Arial"/>
                        </a:rPr>
                        <a:t>£19,500,000.00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7831802"/>
                  </a:ext>
                </a:extLst>
              </a:tr>
              <a:tr h="269727">
                <a:tc>
                  <a:txBody>
                    <a:bodyPr/>
                    <a:lstStyle/>
                    <a:p>
                      <a:pPr algn="l" fontAlgn="b"/>
                      <a:r>
                        <a:rPr lang="en-GB" sz="1600" b="0" i="0" u="none" strike="noStrike">
                          <a:solidFill>
                            <a:srgbClr val="000000"/>
                          </a:solidFill>
                          <a:effectLst/>
                          <a:latin typeface="Arial"/>
                          <a:cs typeface="Arial"/>
                        </a:rPr>
                        <a:t>Lot 10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600" b="0" i="0" u="none" strike="noStrike">
                          <a:solidFill>
                            <a:srgbClr val="000000"/>
                          </a:solidFill>
                          <a:effectLst/>
                          <a:latin typeface="Arial"/>
                          <a:cs typeface="Arial"/>
                        </a:rPr>
                        <a:t>Royal Marines Poole</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600" b="0" i="0" u="none" strike="noStrike">
                          <a:solidFill>
                            <a:srgbClr val="000000"/>
                          </a:solidFill>
                          <a:effectLst/>
                          <a:latin typeface="Arial"/>
                          <a:cs typeface="Arial"/>
                        </a:rPr>
                        <a:t>BAE Systems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600" b="0" i="0" u="none" strike="noStrike">
                          <a:solidFill>
                            <a:srgbClr val="000000"/>
                          </a:solidFill>
                          <a:effectLst/>
                          <a:latin typeface="Arial"/>
                          <a:cs typeface="Arial"/>
                        </a:rPr>
                        <a:t>£35,000,000.00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8265455"/>
                  </a:ext>
                </a:extLst>
              </a:tr>
              <a:tr h="346651">
                <a:tc>
                  <a:txBody>
                    <a:bodyPr/>
                    <a:lstStyle/>
                    <a:p>
                      <a:pPr algn="l" fontAlgn="b"/>
                      <a:r>
                        <a:rPr lang="en-GB" sz="1600" b="0" i="0" u="none" strike="noStrike">
                          <a:solidFill>
                            <a:srgbClr val="000000"/>
                          </a:solidFill>
                          <a:effectLst/>
                          <a:latin typeface="Arial"/>
                          <a:cs typeface="Arial"/>
                        </a:rPr>
                        <a:t>Lot 11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600" b="0" i="0" u="none" strike="noStrike">
                          <a:solidFill>
                            <a:srgbClr val="000000"/>
                          </a:solidFill>
                          <a:effectLst/>
                          <a:latin typeface="Arial"/>
                          <a:cs typeface="Arial"/>
                        </a:rPr>
                        <a:t>Dive Boats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600" b="0" i="0" u="none" strike="noStrike">
                          <a:solidFill>
                            <a:srgbClr val="000000"/>
                          </a:solidFill>
                          <a:effectLst/>
                          <a:latin typeface="Arial"/>
                          <a:cs typeface="Arial"/>
                        </a:rPr>
                        <a:t>Marine Specialised Technology</a:t>
                      </a:r>
                      <a:endParaRPr lang="en-GB" sz="1600" b="0" i="0" u="none" strike="noStrike">
                        <a:solidFill>
                          <a:srgbClr val="000000"/>
                        </a:solidFill>
                        <a:effectLst/>
                        <a:latin typeface="Arial" panose="020B0604020202020204" pitchFamily="34" charset="0"/>
                        <a:cs typeface="Arial" panose="020B0604020202020204" pitchFamily="34" charset="0"/>
                      </a:endParaRP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GB" sz="1600" b="0" i="0" u="none" strike="noStrike">
                          <a:solidFill>
                            <a:srgbClr val="000000"/>
                          </a:solidFill>
                          <a:effectLst/>
                          <a:latin typeface="Arial"/>
                          <a:cs typeface="Arial"/>
                        </a:rPr>
                        <a:t>£6,500,000.00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4700313"/>
                  </a:ext>
                </a:extLst>
              </a:tr>
            </a:tbl>
          </a:graphicData>
        </a:graphic>
      </p:graphicFrame>
    </p:spTree>
    <p:extLst>
      <p:ext uri="{BB962C8B-B14F-4D97-AF65-F5344CB8AC3E}">
        <p14:creationId xmlns:p14="http://schemas.microsoft.com/office/powerpoint/2010/main" val="17526836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A96F6-7EDE-1C4E-D399-F194003B13F3}"/>
              </a:ext>
            </a:extLst>
          </p:cNvPr>
          <p:cNvSpPr>
            <a:spLocks noGrp="1"/>
          </p:cNvSpPr>
          <p:nvPr>
            <p:ph type="title"/>
          </p:nvPr>
        </p:nvSpPr>
        <p:spPr/>
        <p:txBody>
          <a:bodyPr>
            <a:normAutofit/>
          </a:bodyPr>
          <a:lstStyle/>
          <a:p>
            <a:r>
              <a:rPr lang="en-GB" sz="3200" dirty="0"/>
              <a:t>In Service Support -</a:t>
            </a:r>
            <a:r>
              <a:rPr lang="en-GB" sz="3200" dirty="0">
                <a:latin typeface="Arial"/>
                <a:cs typeface="Arial"/>
              </a:rPr>
              <a:t> Achievements</a:t>
            </a:r>
          </a:p>
        </p:txBody>
      </p:sp>
      <p:sp>
        <p:nvSpPr>
          <p:cNvPr id="10" name="TextBox 9">
            <a:extLst>
              <a:ext uri="{FF2B5EF4-FFF2-40B4-BE49-F238E27FC236}">
                <a16:creationId xmlns:a16="http://schemas.microsoft.com/office/drawing/2014/main" id="{EF58B3F9-C7AE-046A-1C34-26966F0FCA4B}"/>
              </a:ext>
            </a:extLst>
          </p:cNvPr>
          <p:cNvSpPr txBox="1"/>
          <p:nvPr/>
        </p:nvSpPr>
        <p:spPr>
          <a:xfrm>
            <a:off x="396658" y="1803748"/>
            <a:ext cx="11398684" cy="3477875"/>
          </a:xfrm>
          <a:prstGeom prst="rect">
            <a:avLst/>
          </a:prstGeom>
          <a:noFill/>
        </p:spPr>
        <p:txBody>
          <a:bodyPr wrap="square" rtlCol="0">
            <a:spAutoFit/>
          </a:bodyPr>
          <a:lstStyle/>
          <a:p>
            <a:pPr marL="342900" indent="-342900">
              <a:buFont typeface="Arial" panose="020B0604020202020204" pitchFamily="34" charset="0"/>
              <a:buChar char="•"/>
            </a:pPr>
            <a:r>
              <a:rPr lang="en-GB" sz="2000" dirty="0"/>
              <a:t>On track to Deliver a Whole Body Vibration mitigation programme across our fleet meaning all of our craft will be compliant with Whole Body Vibration Legislation by August 2023.</a:t>
            </a:r>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dirty="0"/>
              <a:t>Commando Raiding Craft (Offshore Raiding Craft Mid Life Upgrade Boat) First of class delivered in February 2023.</a:t>
            </a:r>
          </a:p>
          <a:p>
            <a:pPr marL="342900" indent="-342900">
              <a:buFont typeface="Arial" panose="020B0604020202020204" pitchFamily="34" charset="0"/>
              <a:buChar char="•"/>
            </a:pPr>
            <a:endParaRPr lang="en-GB" sz="2000" dirty="0"/>
          </a:p>
          <a:p>
            <a:pPr marL="342900" indent="-342900">
              <a:buFont typeface="Arial" panose="020B0604020202020204" pitchFamily="34" charset="0"/>
              <a:buChar char="•"/>
            </a:pPr>
            <a:r>
              <a:rPr lang="en-GB" sz="2000" dirty="0"/>
              <a:t>Pacific 28 WBV complaint first of class delivered May 2023</a:t>
            </a:r>
          </a:p>
          <a:p>
            <a:endParaRPr lang="en-GB" sz="2000" dirty="0"/>
          </a:p>
          <a:p>
            <a:pPr marL="342900" indent="-342900">
              <a:buFont typeface="Arial" panose="020B0604020202020204" pitchFamily="34" charset="0"/>
              <a:buChar char="•"/>
            </a:pPr>
            <a:r>
              <a:rPr lang="en-GB" sz="2000" dirty="0"/>
              <a:t>Arctic 28 WBV Compliant First of Class expected July 2023</a:t>
            </a:r>
          </a:p>
          <a:p>
            <a:endParaRPr lang="en-GB" sz="2000" dirty="0"/>
          </a:p>
          <a:p>
            <a:endParaRPr lang="en-GB" sz="2000" dirty="0"/>
          </a:p>
        </p:txBody>
      </p:sp>
    </p:spTree>
    <p:extLst>
      <p:ext uri="{BB962C8B-B14F-4D97-AF65-F5344CB8AC3E}">
        <p14:creationId xmlns:p14="http://schemas.microsoft.com/office/powerpoint/2010/main" val="29141417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25507-17AE-43D3-9D97-70623AA771A3}"/>
              </a:ext>
            </a:extLst>
          </p:cNvPr>
          <p:cNvSpPr>
            <a:spLocks noGrp="1"/>
          </p:cNvSpPr>
          <p:nvPr>
            <p:ph type="title"/>
          </p:nvPr>
        </p:nvSpPr>
        <p:spPr/>
        <p:txBody>
          <a:bodyPr>
            <a:normAutofit/>
          </a:bodyPr>
          <a:lstStyle/>
          <a:p>
            <a:r>
              <a:rPr lang="en-GB" sz="3200" dirty="0"/>
              <a:t>Boats Availability</a:t>
            </a:r>
          </a:p>
        </p:txBody>
      </p:sp>
      <p:sp>
        <p:nvSpPr>
          <p:cNvPr id="5" name="TextBox 4">
            <a:extLst>
              <a:ext uri="{FF2B5EF4-FFF2-40B4-BE49-F238E27FC236}">
                <a16:creationId xmlns:a16="http://schemas.microsoft.com/office/drawing/2014/main" id="{1704D53A-37EC-44E1-B247-8B2FC6994E4E}"/>
              </a:ext>
            </a:extLst>
          </p:cNvPr>
          <p:cNvSpPr txBox="1"/>
          <p:nvPr/>
        </p:nvSpPr>
        <p:spPr>
          <a:xfrm>
            <a:off x="297047" y="2221169"/>
            <a:ext cx="3493213" cy="2585323"/>
          </a:xfrm>
          <a:prstGeom prst="rect">
            <a:avLst/>
          </a:prstGeom>
          <a:noFill/>
        </p:spPr>
        <p:txBody>
          <a:bodyPr wrap="square" lIns="91440" tIns="45720" rIns="91440" bIns="45720" rtlCol="0" anchor="t">
            <a:spAutoFit/>
          </a:bodyPr>
          <a:lstStyle/>
          <a:p>
            <a:r>
              <a:rPr lang="en-GB" dirty="0"/>
              <a:t>The Boats In-Service Support team focus on driving boat availability. </a:t>
            </a:r>
          </a:p>
          <a:p>
            <a:endParaRPr lang="en-GB" dirty="0"/>
          </a:p>
          <a:p>
            <a:r>
              <a:rPr lang="en-GB" dirty="0"/>
              <a:t>We are looking to find efficiencies in how we do our maintenance as well as increased resilience and reliability to drive as increase in the platform availability we deliver to Navy Command.</a:t>
            </a:r>
          </a:p>
        </p:txBody>
      </p:sp>
      <p:pic>
        <p:nvPicPr>
          <p:cNvPr id="3" name="Picture 2">
            <a:extLst>
              <a:ext uri="{FF2B5EF4-FFF2-40B4-BE49-F238E27FC236}">
                <a16:creationId xmlns:a16="http://schemas.microsoft.com/office/drawing/2014/main" id="{87F000DF-C0CF-13BF-6B75-51C6DCCF4509}"/>
              </a:ext>
            </a:extLst>
          </p:cNvPr>
          <p:cNvPicPr>
            <a:picLocks noChangeAspect="1"/>
          </p:cNvPicPr>
          <p:nvPr/>
        </p:nvPicPr>
        <p:blipFill>
          <a:blip r:embed="rId3"/>
          <a:stretch>
            <a:fillRect/>
          </a:stretch>
        </p:blipFill>
        <p:spPr>
          <a:xfrm>
            <a:off x="4138713" y="1458623"/>
            <a:ext cx="7351109" cy="3940753"/>
          </a:xfrm>
          <a:prstGeom prst="rect">
            <a:avLst/>
          </a:prstGeom>
        </p:spPr>
      </p:pic>
    </p:spTree>
    <p:extLst>
      <p:ext uri="{BB962C8B-B14F-4D97-AF65-F5344CB8AC3E}">
        <p14:creationId xmlns:p14="http://schemas.microsoft.com/office/powerpoint/2010/main" val="28699263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DCCDC-DA42-A22C-8509-3E8B54F13620}"/>
              </a:ext>
            </a:extLst>
          </p:cNvPr>
          <p:cNvSpPr>
            <a:spLocks noGrp="1"/>
          </p:cNvSpPr>
          <p:nvPr>
            <p:ph type="title"/>
          </p:nvPr>
        </p:nvSpPr>
        <p:spPr/>
        <p:txBody>
          <a:bodyPr>
            <a:normAutofit/>
          </a:bodyPr>
          <a:lstStyle/>
          <a:p>
            <a:r>
              <a:rPr lang="en-GB" sz="3200">
                <a:latin typeface="Arial"/>
                <a:cs typeface="Arial"/>
              </a:rPr>
              <a:t>Acquisition - Achievements</a:t>
            </a:r>
            <a:endParaRPr lang="en-GB" sz="3200"/>
          </a:p>
        </p:txBody>
      </p:sp>
      <p:sp>
        <p:nvSpPr>
          <p:cNvPr id="3" name="Content Placeholder 2">
            <a:extLst>
              <a:ext uri="{FF2B5EF4-FFF2-40B4-BE49-F238E27FC236}">
                <a16:creationId xmlns:a16="http://schemas.microsoft.com/office/drawing/2014/main" id="{1734A64F-9978-F9AC-975E-CBD162046741}"/>
              </a:ext>
            </a:extLst>
          </p:cNvPr>
          <p:cNvSpPr>
            <a:spLocks noGrp="1"/>
          </p:cNvSpPr>
          <p:nvPr>
            <p:ph idx="1"/>
          </p:nvPr>
        </p:nvSpPr>
        <p:spPr>
          <a:xfrm>
            <a:off x="609600" y="1326425"/>
            <a:ext cx="10972800" cy="2537329"/>
          </a:xfrm>
        </p:spPr>
        <p:txBody>
          <a:bodyPr vert="horz" lIns="91440" tIns="45720" rIns="91440" bIns="45720" rtlCol="0" anchor="t">
            <a:normAutofit lnSpcReduction="10000"/>
          </a:bodyPr>
          <a:lstStyle/>
          <a:p>
            <a:r>
              <a:rPr lang="en-GB" sz="2400" dirty="0">
                <a:latin typeface="Arial"/>
                <a:cs typeface="Arial"/>
              </a:rPr>
              <a:t>Acceptance of Vahana Dive Support Boats (DSBs) and Survey Motor Boats (SMBs)</a:t>
            </a:r>
            <a:endParaRPr lang="en-GB" sz="2400" dirty="0"/>
          </a:p>
          <a:p>
            <a:pPr lvl="1"/>
            <a:r>
              <a:rPr lang="en-GB" sz="2000" dirty="0">
                <a:latin typeface="Arial"/>
                <a:cs typeface="Arial"/>
              </a:rPr>
              <a:t>Replaces aging capability reaching out-of-service date (OSD);</a:t>
            </a:r>
            <a:endParaRPr lang="en-GB" sz="2000" dirty="0"/>
          </a:p>
          <a:p>
            <a:pPr lvl="1"/>
            <a:r>
              <a:rPr lang="en-GB" sz="2000" dirty="0">
                <a:latin typeface="Arial"/>
                <a:cs typeface="Arial"/>
              </a:rPr>
              <a:t>Provide modern and reliable operational and training platforms to Royal Navy;</a:t>
            </a:r>
            <a:endParaRPr lang="en-GB" sz="2000" dirty="0"/>
          </a:p>
          <a:p>
            <a:pPr lvl="1"/>
            <a:r>
              <a:rPr lang="en-GB" sz="2000" dirty="0">
                <a:latin typeface="Arial"/>
                <a:cs typeface="Arial"/>
              </a:rPr>
              <a:t>Modular Vahana design delivers commonality with rest of fleet, enhancing supportability and providing economies of scale.</a:t>
            </a:r>
            <a:endParaRPr lang="en-GB" sz="2000" dirty="0"/>
          </a:p>
          <a:p>
            <a:pPr lvl="1"/>
            <a:r>
              <a:rPr lang="en-GB" sz="2000" dirty="0">
                <a:latin typeface="Arial"/>
                <a:cs typeface="Arial"/>
              </a:rPr>
              <a:t>Designed, built and supported by Atlas </a:t>
            </a:r>
            <a:r>
              <a:rPr lang="en-GB" sz="2000" dirty="0" err="1">
                <a:latin typeface="Arial"/>
                <a:cs typeface="Arial"/>
              </a:rPr>
              <a:t>Elektronik</a:t>
            </a:r>
            <a:r>
              <a:rPr lang="en-GB" sz="2000" dirty="0">
                <a:latin typeface="Arial"/>
                <a:cs typeface="Arial"/>
              </a:rPr>
              <a:t> UK.</a:t>
            </a:r>
          </a:p>
          <a:p>
            <a:endParaRPr lang="en-GB" sz="2400" dirty="0"/>
          </a:p>
        </p:txBody>
      </p:sp>
      <p:pic>
        <p:nvPicPr>
          <p:cNvPr id="3074" name="Picture 2" descr="Preview image for asset">
            <a:extLst>
              <a:ext uri="{FF2B5EF4-FFF2-40B4-BE49-F238E27FC236}">
                <a16:creationId xmlns:a16="http://schemas.microsoft.com/office/drawing/2014/main" id="{5FCB7247-C02B-8F8C-0190-8E6837C3AF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5093" y="3700921"/>
            <a:ext cx="3381814" cy="24292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2FBB4EF2-9328-7563-6268-2337446F4AAA}"/>
              </a:ext>
            </a:extLst>
          </p:cNvPr>
          <p:cNvPicPr>
            <a:picLocks noChangeAspect="1"/>
          </p:cNvPicPr>
          <p:nvPr/>
        </p:nvPicPr>
        <p:blipFill>
          <a:blip r:embed="rId4"/>
          <a:stretch>
            <a:fillRect/>
          </a:stretch>
        </p:blipFill>
        <p:spPr>
          <a:xfrm>
            <a:off x="1672474" y="3700921"/>
            <a:ext cx="2142239" cy="2429238"/>
          </a:xfrm>
          <a:prstGeom prst="rect">
            <a:avLst/>
          </a:prstGeom>
        </p:spPr>
      </p:pic>
      <p:pic>
        <p:nvPicPr>
          <p:cNvPr id="10" name="Picture 9">
            <a:extLst>
              <a:ext uri="{FF2B5EF4-FFF2-40B4-BE49-F238E27FC236}">
                <a16:creationId xmlns:a16="http://schemas.microsoft.com/office/drawing/2014/main" id="{54DA3DD1-98E2-1B4B-8217-8E1FD5E931BA}"/>
              </a:ext>
            </a:extLst>
          </p:cNvPr>
          <p:cNvPicPr>
            <a:picLocks noChangeAspect="1"/>
          </p:cNvPicPr>
          <p:nvPr/>
        </p:nvPicPr>
        <p:blipFill>
          <a:blip r:embed="rId5"/>
          <a:stretch>
            <a:fillRect/>
          </a:stretch>
        </p:blipFill>
        <p:spPr>
          <a:xfrm>
            <a:off x="8377287" y="3706966"/>
            <a:ext cx="1822241" cy="2423193"/>
          </a:xfrm>
          <a:prstGeom prst="rect">
            <a:avLst/>
          </a:prstGeom>
        </p:spPr>
      </p:pic>
    </p:spTree>
    <p:extLst>
      <p:ext uri="{BB962C8B-B14F-4D97-AF65-F5344CB8AC3E}">
        <p14:creationId xmlns:p14="http://schemas.microsoft.com/office/powerpoint/2010/main" val="27260867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DCCDC-DA42-A22C-8509-3E8B54F13620}"/>
              </a:ext>
            </a:extLst>
          </p:cNvPr>
          <p:cNvSpPr>
            <a:spLocks noGrp="1"/>
          </p:cNvSpPr>
          <p:nvPr>
            <p:ph type="title"/>
          </p:nvPr>
        </p:nvSpPr>
        <p:spPr/>
        <p:txBody>
          <a:bodyPr>
            <a:normAutofit/>
          </a:bodyPr>
          <a:lstStyle/>
          <a:p>
            <a:r>
              <a:rPr lang="en-GB" sz="2800">
                <a:latin typeface="Arial"/>
                <a:cs typeface="Arial"/>
              </a:rPr>
              <a:t>Acquisition - Achievements</a:t>
            </a:r>
            <a:endParaRPr lang="en-GB" sz="2800"/>
          </a:p>
        </p:txBody>
      </p:sp>
      <p:sp>
        <p:nvSpPr>
          <p:cNvPr id="3" name="Content Placeholder 2">
            <a:extLst>
              <a:ext uri="{FF2B5EF4-FFF2-40B4-BE49-F238E27FC236}">
                <a16:creationId xmlns:a16="http://schemas.microsoft.com/office/drawing/2014/main" id="{1734A64F-9978-F9AC-975E-CBD162046741}"/>
              </a:ext>
            </a:extLst>
          </p:cNvPr>
          <p:cNvSpPr>
            <a:spLocks noGrp="1"/>
          </p:cNvSpPr>
          <p:nvPr>
            <p:ph idx="1"/>
          </p:nvPr>
        </p:nvSpPr>
        <p:spPr>
          <a:xfrm>
            <a:off x="609600" y="1214612"/>
            <a:ext cx="10972800" cy="2608241"/>
          </a:xfrm>
        </p:spPr>
        <p:txBody>
          <a:bodyPr vert="horz" lIns="91440" tIns="45720" rIns="91440" bIns="45720" rtlCol="0" anchor="t">
            <a:normAutofit/>
          </a:bodyPr>
          <a:lstStyle/>
          <a:p>
            <a:r>
              <a:rPr lang="en-GB" sz="2400" dirty="0">
                <a:latin typeface="Arial"/>
                <a:cs typeface="Arial"/>
              </a:rPr>
              <a:t>Acceptance of Police Patrol Craft (PPC):</a:t>
            </a:r>
          </a:p>
          <a:p>
            <a:pPr lvl="1"/>
            <a:r>
              <a:rPr lang="en-GB" sz="2000" dirty="0">
                <a:latin typeface="Arial"/>
                <a:cs typeface="Arial"/>
              </a:rPr>
              <a:t>Boat 1 accepted off contract;</a:t>
            </a:r>
          </a:p>
          <a:p>
            <a:pPr lvl="1"/>
            <a:r>
              <a:rPr lang="en-GB" sz="2000" dirty="0">
                <a:latin typeface="Arial"/>
                <a:cs typeface="Arial"/>
              </a:rPr>
              <a:t>Boats 2 and 3 in final stages of production;</a:t>
            </a:r>
          </a:p>
          <a:p>
            <a:pPr lvl="1"/>
            <a:r>
              <a:rPr lang="en-GB" sz="2000" dirty="0">
                <a:latin typeface="Arial"/>
                <a:cs typeface="Arial"/>
              </a:rPr>
              <a:t>Operator training delivered;</a:t>
            </a:r>
          </a:p>
          <a:p>
            <a:pPr lvl="1"/>
            <a:r>
              <a:rPr lang="en-GB" sz="2000" dirty="0">
                <a:latin typeface="Arial"/>
                <a:cs typeface="Arial"/>
              </a:rPr>
              <a:t>Delivering improved policing of HM Naval Bases and escort of visiting ships by replacing obsolete craft with modern, capability-enhancing vessels.</a:t>
            </a:r>
            <a:endParaRPr lang="en-GB" sz="2000" dirty="0"/>
          </a:p>
          <a:p>
            <a:endParaRPr lang="en-GB" sz="2400" dirty="0"/>
          </a:p>
        </p:txBody>
      </p:sp>
      <p:pic>
        <p:nvPicPr>
          <p:cNvPr id="4098" name="Picture 2">
            <a:extLst>
              <a:ext uri="{FF2B5EF4-FFF2-40B4-BE49-F238E27FC236}">
                <a16:creationId xmlns:a16="http://schemas.microsoft.com/office/drawing/2014/main" id="{9FA37B99-35BF-E6CA-6C3F-09ECC82CF7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153" y="3553260"/>
            <a:ext cx="2615693" cy="261569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3E206646-72A9-4799-DCF6-B1AD96EDAA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6680" y="3553260"/>
            <a:ext cx="4084780" cy="261569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Preview image for asset">
            <a:extLst>
              <a:ext uri="{FF2B5EF4-FFF2-40B4-BE49-F238E27FC236}">
                <a16:creationId xmlns:a16="http://schemas.microsoft.com/office/drawing/2014/main" id="{C2675606-85BD-4CB4-157C-0B344CE108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459" y="3540039"/>
            <a:ext cx="3933634" cy="2628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85209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60337"/>
            <a:ext cx="10972800" cy="686411"/>
          </a:xfrm>
        </p:spPr>
        <p:txBody>
          <a:bodyPr>
            <a:normAutofit/>
          </a:bodyPr>
          <a:lstStyle/>
          <a:p>
            <a:r>
              <a:rPr lang="en-GB" sz="3200" dirty="0"/>
              <a:t>Boats Acquisition – Future Contracts</a:t>
            </a:r>
          </a:p>
        </p:txBody>
      </p:sp>
      <p:sp>
        <p:nvSpPr>
          <p:cNvPr id="3" name="Content Placeholder 2"/>
          <p:cNvSpPr>
            <a:spLocks noGrp="1"/>
          </p:cNvSpPr>
          <p:nvPr>
            <p:ph sz="half" idx="1"/>
          </p:nvPr>
        </p:nvSpPr>
        <p:spPr>
          <a:xfrm>
            <a:off x="609600" y="1595397"/>
            <a:ext cx="5486400" cy="3858420"/>
          </a:xfrm>
        </p:spPr>
        <p:txBody>
          <a:bodyPr vert="horz" lIns="91440" tIns="45720" rIns="91440" bIns="45720" rtlCol="0" anchor="t">
            <a:normAutofit/>
          </a:bodyPr>
          <a:lstStyle/>
          <a:p>
            <a:pPr marL="0" indent="0">
              <a:buNone/>
            </a:pPr>
            <a:r>
              <a:rPr lang="en-GB" sz="1600" b="1" dirty="0">
                <a:latin typeface="Arial"/>
                <a:cs typeface="Arial"/>
              </a:rPr>
              <a:t>Intercept &amp; Escort Craft (IEC):</a:t>
            </a:r>
          </a:p>
          <a:p>
            <a:pPr marL="456565" indent="-456565"/>
            <a:r>
              <a:rPr lang="en-GB" sz="1600" dirty="0">
                <a:latin typeface="Arial"/>
                <a:cs typeface="Arial"/>
              </a:rPr>
              <a:t>Replacement of a number of in-service crafts primarily operated by MOD Police and Gibraltar Defence Police, plus options to extend roll-out to other operators including Fleet Diving Units.</a:t>
            </a:r>
          </a:p>
          <a:p>
            <a:pPr marL="456565" indent="-456565"/>
            <a:r>
              <a:rPr lang="en-GB" sz="1600" dirty="0">
                <a:latin typeface="Arial"/>
                <a:cs typeface="Arial"/>
              </a:rPr>
              <a:t>Replacing a number of extant boat classes with a single class of highly capable RIBs improves ability to deliver coherent logistics, training and infrastructure solutions.</a:t>
            </a:r>
            <a:endParaRPr lang="en-GB" sz="1600" dirty="0"/>
          </a:p>
          <a:p>
            <a:pPr marL="456565" indent="-456565"/>
            <a:r>
              <a:rPr lang="en-GB" sz="1600" b="1" dirty="0">
                <a:latin typeface="Arial"/>
                <a:cs typeface="Arial"/>
              </a:rPr>
              <a:t>Currently in competition</a:t>
            </a:r>
            <a:r>
              <a:rPr lang="en-GB" sz="1600" dirty="0">
                <a:latin typeface="Arial"/>
                <a:cs typeface="Arial"/>
              </a:rPr>
              <a:t>. Contract Award expected Q4 2023.</a:t>
            </a:r>
            <a:endParaRPr lang="en-GB" sz="1600" b="1" dirty="0">
              <a:solidFill>
                <a:srgbClr val="FF0000"/>
              </a:solidFill>
            </a:endParaRPr>
          </a:p>
          <a:p>
            <a:pPr marL="0" indent="0">
              <a:buNone/>
            </a:pPr>
            <a:endParaRPr lang="en-GB" sz="1733" dirty="0"/>
          </a:p>
          <a:p>
            <a:pPr marL="456565" indent="-456565"/>
            <a:endParaRPr lang="en-GB" dirty="0"/>
          </a:p>
        </p:txBody>
      </p:sp>
      <p:sp>
        <p:nvSpPr>
          <p:cNvPr id="5" name="Title 1">
            <a:extLst>
              <a:ext uri="{FF2B5EF4-FFF2-40B4-BE49-F238E27FC236}">
                <a16:creationId xmlns:a16="http://schemas.microsoft.com/office/drawing/2014/main" id="{5E8D79D1-0CEF-4186-A03F-917ADF101954}"/>
              </a:ext>
            </a:extLst>
          </p:cNvPr>
          <p:cNvSpPr txBox="1">
            <a:spLocks/>
          </p:cNvSpPr>
          <p:nvPr/>
        </p:nvSpPr>
        <p:spPr>
          <a:xfrm>
            <a:off x="609600" y="877867"/>
            <a:ext cx="10972800" cy="686411"/>
          </a:xfrm>
          <a:prstGeom prst="rect">
            <a:avLst/>
          </a:prstGeom>
        </p:spPr>
        <p:txBody>
          <a:bodyPr vert="horz" lIns="121920" tIns="60960" rIns="121920" bIns="60960" rtlCol="0" anchor="ctr">
            <a:norm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l" defTabSz="1219170"/>
            <a:r>
              <a:rPr lang="en-GB" sz="1600" dirty="0">
                <a:solidFill>
                  <a:prstClr val="black"/>
                </a:solidFill>
              </a:rPr>
              <a:t>DE&amp;S is currently undertaking a significant and comprehensive programme of boat acquisition, with procurements both planned and underway across a wide range of capabilities to replace and supplement in-service craft.</a:t>
            </a:r>
          </a:p>
        </p:txBody>
      </p:sp>
      <p:sp>
        <p:nvSpPr>
          <p:cNvPr id="6" name="TextBox 5">
            <a:extLst>
              <a:ext uri="{FF2B5EF4-FFF2-40B4-BE49-F238E27FC236}">
                <a16:creationId xmlns:a16="http://schemas.microsoft.com/office/drawing/2014/main" id="{37C560AF-F5F8-28F3-0C45-89BC83E40B0B}"/>
              </a:ext>
            </a:extLst>
          </p:cNvPr>
          <p:cNvSpPr txBox="1"/>
          <p:nvPr/>
        </p:nvSpPr>
        <p:spPr>
          <a:xfrm>
            <a:off x="6592337" y="1564278"/>
            <a:ext cx="4709787" cy="3385542"/>
          </a:xfrm>
          <a:prstGeom prst="rect">
            <a:avLst/>
          </a:prstGeom>
          <a:noFill/>
        </p:spPr>
        <p:txBody>
          <a:bodyPr wrap="square" rtlCol="0">
            <a:spAutoFit/>
          </a:bodyPr>
          <a:lstStyle/>
          <a:p>
            <a:endParaRPr lang="en-GB" sz="1600" dirty="0">
              <a:latin typeface="Arial"/>
              <a:cs typeface="Arial"/>
            </a:endParaRPr>
          </a:p>
          <a:p>
            <a:r>
              <a:rPr lang="en-GB" sz="1600" b="1" dirty="0">
                <a:latin typeface="Arial"/>
                <a:cs typeface="Arial"/>
              </a:rPr>
              <a:t>Commando Insertion Craft (CIC)</a:t>
            </a:r>
          </a:p>
          <a:p>
            <a:pPr marL="456565" indent="-456565">
              <a:buFont typeface="Arial" panose="020B0604020202020204" pitchFamily="34" charset="0"/>
              <a:buChar char="•"/>
            </a:pPr>
            <a:r>
              <a:rPr lang="en-GB" sz="1600" dirty="0">
                <a:latin typeface="Arial"/>
                <a:cs typeface="Arial"/>
              </a:rPr>
              <a:t>Replacement for Royal Marines’ medium lift capability.</a:t>
            </a:r>
          </a:p>
          <a:p>
            <a:pPr marL="456565" indent="-456565">
              <a:buFont typeface="Arial" panose="020B0604020202020204" pitchFamily="34" charset="0"/>
              <a:buChar char="•"/>
            </a:pPr>
            <a:r>
              <a:rPr lang="en-GB" sz="1600" dirty="0">
                <a:latin typeface="Arial"/>
                <a:cs typeface="Arial"/>
              </a:rPr>
              <a:t>Requirements definition underway (informed by, amongst other workstreams, outcomes of MSQ and DASA Novel Amphibious Craft competition).</a:t>
            </a:r>
          </a:p>
          <a:p>
            <a:pPr marL="456565" indent="-456565">
              <a:buFont typeface="Arial" panose="020B0604020202020204" pitchFamily="34" charset="0"/>
              <a:buChar char="•"/>
            </a:pPr>
            <a:r>
              <a:rPr lang="en-GB" sz="1600" dirty="0">
                <a:latin typeface="Arial"/>
                <a:cs typeface="Arial"/>
              </a:rPr>
              <a:t>Critical part of Future Commando Force concept.</a:t>
            </a:r>
          </a:p>
          <a:p>
            <a:pPr marL="456565" indent="-456565">
              <a:buFont typeface="Arial" panose="020B0604020202020204" pitchFamily="34" charset="0"/>
              <a:buChar char="•"/>
            </a:pPr>
            <a:r>
              <a:rPr lang="en-GB" sz="1600" dirty="0">
                <a:latin typeface="Arial"/>
                <a:cs typeface="Arial"/>
              </a:rPr>
              <a:t>Tendering planned to commence late 2024.</a:t>
            </a:r>
          </a:p>
          <a:p>
            <a:pPr marL="456565" indent="-456565"/>
            <a:endParaRPr lang="en-GB" sz="2000" dirty="0"/>
          </a:p>
          <a:p>
            <a:endParaRPr lang="en-GB" dirty="0"/>
          </a:p>
        </p:txBody>
      </p:sp>
      <p:pic>
        <p:nvPicPr>
          <p:cNvPr id="4" name="Picture 3">
            <a:extLst>
              <a:ext uri="{FF2B5EF4-FFF2-40B4-BE49-F238E27FC236}">
                <a16:creationId xmlns:a16="http://schemas.microsoft.com/office/drawing/2014/main" id="{2F1D5C3E-2F79-B629-3BCC-AE2C9363DC30}"/>
              </a:ext>
            </a:extLst>
          </p:cNvPr>
          <p:cNvPicPr/>
          <p:nvPr/>
        </p:nvPicPr>
        <p:blipFill>
          <a:blip r:embed="rId3">
            <a:extLst>
              <a:ext uri="{28A0092B-C50C-407E-A947-70E740481C1C}">
                <a14:useLocalDpi xmlns:a14="http://schemas.microsoft.com/office/drawing/2010/main"/>
              </a:ext>
            </a:extLst>
          </a:blip>
          <a:srcRect/>
          <a:stretch>
            <a:fillRect/>
          </a:stretch>
        </p:blipFill>
        <p:spPr bwMode="auto">
          <a:xfrm>
            <a:off x="3201489" y="4354827"/>
            <a:ext cx="2436623" cy="1625306"/>
          </a:xfrm>
          <a:prstGeom prst="rect">
            <a:avLst/>
          </a:prstGeom>
          <a:noFill/>
          <a:ln>
            <a:noFill/>
          </a:ln>
        </p:spPr>
      </p:pic>
    </p:spTree>
    <p:extLst>
      <p:ext uri="{BB962C8B-B14F-4D97-AF65-F5344CB8AC3E}">
        <p14:creationId xmlns:p14="http://schemas.microsoft.com/office/powerpoint/2010/main" val="23448167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fc3cf0f-4977-4816-aea2-1d25fe58a5ef">
      <Terms xmlns="http://schemas.microsoft.com/office/infopath/2007/PartnerControls"/>
    </lcf76f155ced4ddcb4097134ff3c332f>
    <TaxCatchAll xmlns="337a1b9d-bd94-46ac-9d6f-df460064f7b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9DA9D8ECDD7C946816EC6BBC99C5705" ma:contentTypeVersion="10" ma:contentTypeDescription="Create a new document." ma:contentTypeScope="" ma:versionID="9fc637b813d4e790fd9f5b86d2dd7070">
  <xsd:schema xmlns:xsd="http://www.w3.org/2001/XMLSchema" xmlns:xs="http://www.w3.org/2001/XMLSchema" xmlns:p="http://schemas.microsoft.com/office/2006/metadata/properties" xmlns:ns2="4fc3cf0f-4977-4816-aea2-1d25fe58a5ef" xmlns:ns3="337a1b9d-bd94-46ac-9d6f-df460064f7bb" targetNamespace="http://schemas.microsoft.com/office/2006/metadata/properties" ma:root="true" ma:fieldsID="523885d61581be6cc545a62aa9dc3b7c" ns2:_="" ns3:_="">
    <xsd:import namespace="4fc3cf0f-4977-4816-aea2-1d25fe58a5ef"/>
    <xsd:import namespace="337a1b9d-bd94-46ac-9d6f-df460064f7bb"/>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ObjectDetectorVersions"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c3cf0f-4977-4816-aea2-1d25fe58a5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a9ff0b8c-5d72-4038-b2cd-f57bf310c636"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37a1b9d-bd94-46ac-9d6f-df460064f7bb"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442ab1c9-0ac7-43c8-a03e-5bb813f109be}" ma:internalName="TaxCatchAll" ma:showField="CatchAllData" ma:web="337a1b9d-bd94-46ac-9d6f-df460064f7b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CE156A4-6EC9-4D65-8469-E06CCACD5D01}">
  <ds:schemaRefs>
    <ds:schemaRef ds:uri="http://schemas.microsoft.com/sharepoint/v3/contenttype/forms"/>
  </ds:schemaRefs>
</ds:datastoreItem>
</file>

<file path=customXml/itemProps2.xml><?xml version="1.0" encoding="utf-8"?>
<ds:datastoreItem xmlns:ds="http://schemas.openxmlformats.org/officeDocument/2006/customXml" ds:itemID="{7941D5BB-09A2-46FC-B2CC-618CB0F3ED8C}">
  <ds:schemaRef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4fc3cf0f-4977-4816-aea2-1d25fe58a5ef"/>
    <ds:schemaRef ds:uri="http://schemas.microsoft.com/office/2006/documentManagement/types"/>
    <ds:schemaRef ds:uri="337a1b9d-bd94-46ac-9d6f-df460064f7bb"/>
    <ds:schemaRef ds:uri="http://www.w3.org/XML/1998/namespace"/>
    <ds:schemaRef ds:uri="http://purl.org/dc/dcmitype/"/>
  </ds:schemaRefs>
</ds:datastoreItem>
</file>

<file path=customXml/itemProps3.xml><?xml version="1.0" encoding="utf-8"?>
<ds:datastoreItem xmlns:ds="http://schemas.openxmlformats.org/officeDocument/2006/customXml" ds:itemID="{0911DBB0-C581-4898-B9EF-E8C1418127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fc3cf0f-4977-4816-aea2-1d25fe58a5ef"/>
    <ds:schemaRef ds:uri="337a1b9d-bd94-46ac-9d6f-df460064f7b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428</TotalTime>
  <Words>1892</Words>
  <Application>Microsoft Office PowerPoint</Application>
  <PresentationFormat>Widescreen</PresentationFormat>
  <Paragraphs>317</Paragraphs>
  <Slides>20</Slides>
  <Notes>20</Notes>
  <HiddenSlides>0</HiddenSlides>
  <MMClips>1</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20</vt:i4>
      </vt:variant>
    </vt:vector>
  </HeadingPairs>
  <TitlesOfParts>
    <vt:vector size="27" baseType="lpstr">
      <vt:lpstr>Arial</vt:lpstr>
      <vt:lpstr>Calibri</vt:lpstr>
      <vt:lpstr>Calibri Light</vt:lpstr>
      <vt:lpstr>Office Theme</vt:lpstr>
      <vt:lpstr>1_Office Theme</vt:lpstr>
      <vt:lpstr>2_Office Theme</vt:lpstr>
      <vt:lpstr>3_Office Theme</vt:lpstr>
      <vt:lpstr>MINISTRY OF DEFENCE BOATS</vt:lpstr>
      <vt:lpstr>Agenda</vt:lpstr>
      <vt:lpstr>PowerPoint Presentation</vt:lpstr>
      <vt:lpstr>In Service Support</vt:lpstr>
      <vt:lpstr>In Service Support - Achievements</vt:lpstr>
      <vt:lpstr>Boats Availability</vt:lpstr>
      <vt:lpstr>Acquisition - Achievements</vt:lpstr>
      <vt:lpstr>Acquisition - Achievements</vt:lpstr>
      <vt:lpstr>Boats Acquisition – Future Contracts</vt:lpstr>
      <vt:lpstr>Boats Support – Future Contracts</vt:lpstr>
      <vt:lpstr>DECARBONISATION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MINISTRY OF DEFENCE BOATS</dc:title>
  <dc:creator>Maggs, Samuel Mr (DES Ships-COO-BusSvcs-Spt7)</dc:creator>
  <cp:lastModifiedBy>Gittins, Phil B1 (DES Ships Boats-TL)</cp:lastModifiedBy>
  <cp:revision>65</cp:revision>
  <dcterms:created xsi:type="dcterms:W3CDTF">2021-09-16T09:14:54Z</dcterms:created>
  <dcterms:modified xsi:type="dcterms:W3CDTF">2023-05-23T16:58:17Z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0x01010049DA9D8ECDD7C946816EC6BBC99C5705</vt:lpwstr>
  </property>
  <property fmtid="{D5CDD505-2E9C-101B-9397-08002B2CF9AE}" pid="3" name="MSIP_Label_8e28611e-2819-430a-bdf7-3581be6cbbdd_Enabled">
    <vt:lpwstr>true</vt:lpwstr>
  </property>
  <property fmtid="{D5CDD505-2E9C-101B-9397-08002B2CF9AE}" pid="4" name="MSIP_Label_8e28611e-2819-430a-bdf7-3581be6cbbdd_SetDate">
    <vt:lpwstr>2022-06-15T09:08:06Z</vt:lpwstr>
  </property>
  <property fmtid="{D5CDD505-2E9C-101B-9397-08002B2CF9AE}" pid="5" name="MSIP_Label_8e28611e-2819-430a-bdf7-3581be6cbbdd_Method">
    <vt:lpwstr>Privileged</vt:lpwstr>
  </property>
  <property fmtid="{D5CDD505-2E9C-101B-9397-08002B2CF9AE}" pid="6" name="MSIP_Label_8e28611e-2819-430a-bdf7-3581be6cbbdd_Name">
    <vt:lpwstr>MOD-1-NWR-‘NON-WORK  RELATED’</vt:lpwstr>
  </property>
  <property fmtid="{D5CDD505-2E9C-101B-9397-08002B2CF9AE}" pid="7" name="MSIP_Label_8e28611e-2819-430a-bdf7-3581be6cbbdd_SiteId">
    <vt:lpwstr>be7760ed-5953-484b-ae95-d0a16dfa09e5</vt:lpwstr>
  </property>
  <property fmtid="{D5CDD505-2E9C-101B-9397-08002B2CF9AE}" pid="8" name="MSIP_Label_8e28611e-2819-430a-bdf7-3581be6cbbdd_ActionId">
    <vt:lpwstr>03a8b97b-1315-4bc1-97a3-8235d4d3567e</vt:lpwstr>
  </property>
  <property fmtid="{D5CDD505-2E9C-101B-9397-08002B2CF9AE}" pid="9" name="MSIP_Label_8e28611e-2819-430a-bdf7-3581be6cbbdd_ContentBits">
    <vt:lpwstr>0</vt:lpwstr>
  </property>
  <property fmtid="{D5CDD505-2E9C-101B-9397-08002B2CF9AE}" pid="10" name="MediaServiceImageTags">
    <vt:lpwstr/>
  </property>
</Properties>
</file>