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73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369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0033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500" autoAdjust="0"/>
    <p:restoredTop sz="94609" autoAdjust="0"/>
  </p:normalViewPr>
  <p:slideViewPr>
    <p:cSldViewPr>
      <p:cViewPr varScale="1">
        <p:scale>
          <a:sx n="73" d="100"/>
          <a:sy n="73" d="100"/>
        </p:scale>
        <p:origin x="130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3F96B4-246F-4174-A07A-E48DAF1D8B2E}" type="doc">
      <dgm:prSet loTypeId="urn:microsoft.com/office/officeart/2005/8/layout/hChevron3" loCatId="process" qsTypeId="urn:microsoft.com/office/officeart/2005/8/quickstyle/simple1" qsCatId="simple" csTypeId="urn:microsoft.com/office/officeart/2005/8/colors/colorful2" csCatId="colorful" phldr="1"/>
      <dgm:spPr/>
    </dgm:pt>
    <dgm:pt modelId="{952A8657-5ACA-4BF3-ACA1-CB1273419C4E}">
      <dgm:prSet phldrT="[Text]" custT="1"/>
      <dgm:spPr/>
      <dgm:t>
        <a:bodyPr/>
        <a:lstStyle/>
        <a:p>
          <a:r>
            <a:rPr lang="en-US" sz="3200" dirty="0"/>
            <a:t>2023</a:t>
          </a:r>
          <a:endParaRPr lang="ro-RO" sz="3200" dirty="0"/>
        </a:p>
      </dgm:t>
    </dgm:pt>
    <dgm:pt modelId="{8FE66005-6DEA-4A1F-821B-819B25AAA958}" type="parTrans" cxnId="{35987CAF-C775-401A-AD14-4309DBA7ABD0}">
      <dgm:prSet/>
      <dgm:spPr/>
      <dgm:t>
        <a:bodyPr/>
        <a:lstStyle/>
        <a:p>
          <a:endParaRPr lang="ro-RO" sz="1200"/>
        </a:p>
      </dgm:t>
    </dgm:pt>
    <dgm:pt modelId="{1FCA6789-C26E-4564-90E5-32FCE7E9130E}" type="sibTrans" cxnId="{35987CAF-C775-401A-AD14-4309DBA7ABD0}">
      <dgm:prSet/>
      <dgm:spPr/>
      <dgm:t>
        <a:bodyPr/>
        <a:lstStyle/>
        <a:p>
          <a:endParaRPr lang="ro-RO" sz="1200"/>
        </a:p>
      </dgm:t>
    </dgm:pt>
    <dgm:pt modelId="{0A610445-2C4C-4DCB-B266-FF2934D5413A}">
      <dgm:prSet phldrT="[Text]" custT="1"/>
      <dgm:spPr/>
      <dgm:t>
        <a:bodyPr/>
        <a:lstStyle/>
        <a:p>
          <a:r>
            <a:rPr lang="en-US" sz="3200" dirty="0"/>
            <a:t> </a:t>
          </a:r>
          <a:endParaRPr lang="ro-RO" sz="3200" dirty="0"/>
        </a:p>
      </dgm:t>
    </dgm:pt>
    <dgm:pt modelId="{31CC5721-6137-48EC-B84A-D4558F436752}" type="parTrans" cxnId="{5C0D7AF6-70DA-43E8-8F8B-54426857C3A2}">
      <dgm:prSet/>
      <dgm:spPr/>
      <dgm:t>
        <a:bodyPr/>
        <a:lstStyle/>
        <a:p>
          <a:endParaRPr lang="ro-RO" sz="1200"/>
        </a:p>
      </dgm:t>
    </dgm:pt>
    <dgm:pt modelId="{75651583-8AE9-4CF0-B2E8-A179F937F88B}" type="sibTrans" cxnId="{5C0D7AF6-70DA-43E8-8F8B-54426857C3A2}">
      <dgm:prSet/>
      <dgm:spPr/>
      <dgm:t>
        <a:bodyPr/>
        <a:lstStyle/>
        <a:p>
          <a:endParaRPr lang="ro-RO" sz="1200"/>
        </a:p>
      </dgm:t>
    </dgm:pt>
    <dgm:pt modelId="{92CE7812-812C-465C-B2F2-7F63ADFC8C3B}">
      <dgm:prSet phldrT="[Text]" custT="1"/>
      <dgm:spPr/>
      <dgm:t>
        <a:bodyPr/>
        <a:lstStyle/>
        <a:p>
          <a:r>
            <a:rPr lang="en-US" sz="3200" dirty="0"/>
            <a:t> 2025</a:t>
          </a:r>
          <a:endParaRPr lang="ro-RO" sz="3200" dirty="0"/>
        </a:p>
      </dgm:t>
    </dgm:pt>
    <dgm:pt modelId="{C0556965-BD57-47B6-ADCD-49988D8C6C6B}" type="parTrans" cxnId="{005CF890-FEC0-411A-B268-139907D674B7}">
      <dgm:prSet/>
      <dgm:spPr/>
      <dgm:t>
        <a:bodyPr/>
        <a:lstStyle/>
        <a:p>
          <a:endParaRPr lang="ro-RO" sz="1200"/>
        </a:p>
      </dgm:t>
    </dgm:pt>
    <dgm:pt modelId="{40CC8AFF-F352-473A-A181-5B151F65A2DE}" type="sibTrans" cxnId="{005CF890-FEC0-411A-B268-139907D674B7}">
      <dgm:prSet/>
      <dgm:spPr/>
      <dgm:t>
        <a:bodyPr/>
        <a:lstStyle/>
        <a:p>
          <a:endParaRPr lang="ro-RO" sz="1200"/>
        </a:p>
      </dgm:t>
    </dgm:pt>
    <dgm:pt modelId="{1AB8576B-F955-47D3-89B1-29E02968DC39}" type="pres">
      <dgm:prSet presAssocID="{163F96B4-246F-4174-A07A-E48DAF1D8B2E}" presName="Name0" presStyleCnt="0">
        <dgm:presLayoutVars>
          <dgm:dir/>
          <dgm:resizeHandles val="exact"/>
        </dgm:presLayoutVars>
      </dgm:prSet>
      <dgm:spPr/>
    </dgm:pt>
    <dgm:pt modelId="{BAAD0063-4FB1-4F7E-A519-33FA6E871BC7}" type="pres">
      <dgm:prSet presAssocID="{952A8657-5ACA-4BF3-ACA1-CB1273419C4E}" presName="parTxOnly" presStyleLbl="node1" presStyleIdx="0" presStyleCnt="3">
        <dgm:presLayoutVars>
          <dgm:bulletEnabled val="1"/>
        </dgm:presLayoutVars>
      </dgm:prSet>
      <dgm:spPr/>
    </dgm:pt>
    <dgm:pt modelId="{3FE0F0DC-8D97-4090-929F-497A1BA56E04}" type="pres">
      <dgm:prSet presAssocID="{1FCA6789-C26E-4564-90E5-32FCE7E9130E}" presName="parSpace" presStyleCnt="0"/>
      <dgm:spPr/>
    </dgm:pt>
    <dgm:pt modelId="{BA073BB8-64F1-4E3D-AEB9-87C7823CB8FA}" type="pres">
      <dgm:prSet presAssocID="{0A610445-2C4C-4DCB-B266-FF2934D5413A}" presName="parTxOnly" presStyleLbl="node1" presStyleIdx="1" presStyleCnt="3">
        <dgm:presLayoutVars>
          <dgm:bulletEnabled val="1"/>
        </dgm:presLayoutVars>
      </dgm:prSet>
      <dgm:spPr/>
    </dgm:pt>
    <dgm:pt modelId="{7F25E890-AB39-4140-84D4-0082B4960D1B}" type="pres">
      <dgm:prSet presAssocID="{75651583-8AE9-4CF0-B2E8-A179F937F88B}" presName="parSpace" presStyleCnt="0"/>
      <dgm:spPr/>
    </dgm:pt>
    <dgm:pt modelId="{C9CAADB3-F9A9-4E8E-BBF7-F580DE429EB1}" type="pres">
      <dgm:prSet presAssocID="{92CE7812-812C-465C-B2F2-7F63ADFC8C3B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E03CC139-81D6-49A0-A358-8A47E9BFFDD3}" type="presOf" srcId="{92CE7812-812C-465C-B2F2-7F63ADFC8C3B}" destId="{C9CAADB3-F9A9-4E8E-BBF7-F580DE429EB1}" srcOrd="0" destOrd="0" presId="urn:microsoft.com/office/officeart/2005/8/layout/hChevron3"/>
    <dgm:cxn modelId="{4509FE71-A65F-4A34-A751-BE278B135F83}" type="presOf" srcId="{163F96B4-246F-4174-A07A-E48DAF1D8B2E}" destId="{1AB8576B-F955-47D3-89B1-29E02968DC39}" srcOrd="0" destOrd="0" presId="urn:microsoft.com/office/officeart/2005/8/layout/hChevron3"/>
    <dgm:cxn modelId="{A2001754-B54E-4340-88E2-F847E422A815}" type="presOf" srcId="{0A610445-2C4C-4DCB-B266-FF2934D5413A}" destId="{BA073BB8-64F1-4E3D-AEB9-87C7823CB8FA}" srcOrd="0" destOrd="0" presId="urn:microsoft.com/office/officeart/2005/8/layout/hChevron3"/>
    <dgm:cxn modelId="{005CF890-FEC0-411A-B268-139907D674B7}" srcId="{163F96B4-246F-4174-A07A-E48DAF1D8B2E}" destId="{92CE7812-812C-465C-B2F2-7F63ADFC8C3B}" srcOrd="2" destOrd="0" parTransId="{C0556965-BD57-47B6-ADCD-49988D8C6C6B}" sibTransId="{40CC8AFF-F352-473A-A181-5B151F65A2DE}"/>
    <dgm:cxn modelId="{35987CAF-C775-401A-AD14-4309DBA7ABD0}" srcId="{163F96B4-246F-4174-A07A-E48DAF1D8B2E}" destId="{952A8657-5ACA-4BF3-ACA1-CB1273419C4E}" srcOrd="0" destOrd="0" parTransId="{8FE66005-6DEA-4A1F-821B-819B25AAA958}" sibTransId="{1FCA6789-C26E-4564-90E5-32FCE7E9130E}"/>
    <dgm:cxn modelId="{FB1D6DEE-4B6F-4E54-9DB5-073564E11DEF}" type="presOf" srcId="{952A8657-5ACA-4BF3-ACA1-CB1273419C4E}" destId="{BAAD0063-4FB1-4F7E-A519-33FA6E871BC7}" srcOrd="0" destOrd="0" presId="urn:microsoft.com/office/officeart/2005/8/layout/hChevron3"/>
    <dgm:cxn modelId="{5C0D7AF6-70DA-43E8-8F8B-54426857C3A2}" srcId="{163F96B4-246F-4174-A07A-E48DAF1D8B2E}" destId="{0A610445-2C4C-4DCB-B266-FF2934D5413A}" srcOrd="1" destOrd="0" parTransId="{31CC5721-6137-48EC-B84A-D4558F436752}" sibTransId="{75651583-8AE9-4CF0-B2E8-A179F937F88B}"/>
    <dgm:cxn modelId="{044D0E92-D29D-4979-A1E4-7E87783D42CF}" type="presParOf" srcId="{1AB8576B-F955-47D3-89B1-29E02968DC39}" destId="{BAAD0063-4FB1-4F7E-A519-33FA6E871BC7}" srcOrd="0" destOrd="0" presId="urn:microsoft.com/office/officeart/2005/8/layout/hChevron3"/>
    <dgm:cxn modelId="{1781900B-E35B-43BC-BE0B-E44EF047083F}" type="presParOf" srcId="{1AB8576B-F955-47D3-89B1-29E02968DC39}" destId="{3FE0F0DC-8D97-4090-929F-497A1BA56E04}" srcOrd="1" destOrd="0" presId="urn:microsoft.com/office/officeart/2005/8/layout/hChevron3"/>
    <dgm:cxn modelId="{D0410451-2E8A-40FC-B6D9-56DC772BA925}" type="presParOf" srcId="{1AB8576B-F955-47D3-89B1-29E02968DC39}" destId="{BA073BB8-64F1-4E3D-AEB9-87C7823CB8FA}" srcOrd="2" destOrd="0" presId="urn:microsoft.com/office/officeart/2005/8/layout/hChevron3"/>
    <dgm:cxn modelId="{BBB9DB6D-5297-456F-BC41-40E4843C6F12}" type="presParOf" srcId="{1AB8576B-F955-47D3-89B1-29E02968DC39}" destId="{7F25E890-AB39-4140-84D4-0082B4960D1B}" srcOrd="3" destOrd="0" presId="urn:microsoft.com/office/officeart/2005/8/layout/hChevron3"/>
    <dgm:cxn modelId="{3105B6EE-A12C-46A0-ABF1-41DC3A8604E4}" type="presParOf" srcId="{1AB8576B-F955-47D3-89B1-29E02968DC39}" destId="{C9CAADB3-F9A9-4E8E-BBF7-F580DE429EB1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34F6EE-98E2-48E6-82F2-15E236752ECD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o-RO"/>
        </a:p>
      </dgm:t>
    </dgm:pt>
    <dgm:pt modelId="{B6155869-255F-4C57-8ACE-06B495D7F0AE}">
      <dgm:prSet phldrT="[Text]"/>
      <dgm:spPr>
        <a:gradFill rotWithShape="0">
          <a:gsLst>
            <a:gs pos="0">
              <a:srgbClr val="C00000"/>
            </a:gs>
            <a:gs pos="53000">
              <a:schemeClr val="accent1">
                <a:lumMod val="45000"/>
                <a:lumOff val="55000"/>
              </a:schemeClr>
            </a:gs>
            <a:gs pos="100000">
              <a:srgbClr val="0070C0"/>
            </a:gs>
          </a:gsLst>
          <a:lin ang="10800000" scaled="1"/>
        </a:gradFill>
      </dgm:spPr>
      <dgm:t>
        <a:bodyPr/>
        <a:lstStyle/>
        <a:p>
          <a:r>
            <a:rPr lang="en-US" dirty="0"/>
            <a:t>wargaming</a:t>
          </a:r>
          <a:endParaRPr lang="ro-RO" dirty="0"/>
        </a:p>
      </dgm:t>
    </dgm:pt>
    <dgm:pt modelId="{9B479070-8582-4C0C-A7AA-1F705C60D5DF}" type="parTrans" cxnId="{CF2A203C-546F-47CA-AB7F-1543DCF1B564}">
      <dgm:prSet/>
      <dgm:spPr/>
      <dgm:t>
        <a:bodyPr/>
        <a:lstStyle/>
        <a:p>
          <a:endParaRPr lang="ro-RO"/>
        </a:p>
      </dgm:t>
    </dgm:pt>
    <dgm:pt modelId="{F507A874-02A4-4ED6-AB50-CE569EC0BE72}" type="sibTrans" cxnId="{CF2A203C-546F-47CA-AB7F-1543DCF1B564}">
      <dgm:prSet/>
      <dgm:spPr/>
      <dgm:t>
        <a:bodyPr/>
        <a:lstStyle/>
        <a:p>
          <a:endParaRPr lang="ro-RO"/>
        </a:p>
      </dgm:t>
    </dgm:pt>
    <dgm:pt modelId="{F7E11857-EB40-433A-94FB-5D3EF7DD04ED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/>
            <a:t>Tests</a:t>
          </a:r>
          <a:endParaRPr lang="ro-RO" dirty="0"/>
        </a:p>
      </dgm:t>
    </dgm:pt>
    <dgm:pt modelId="{091CE590-32AD-4778-AC3D-5E60402F1967}" type="parTrans" cxnId="{A440814B-9A9B-475B-BC1C-FCCFD1ABBBC3}">
      <dgm:prSet/>
      <dgm:spPr/>
      <dgm:t>
        <a:bodyPr/>
        <a:lstStyle/>
        <a:p>
          <a:endParaRPr lang="ro-RO"/>
        </a:p>
      </dgm:t>
    </dgm:pt>
    <dgm:pt modelId="{E539C32D-95D6-484D-9D51-0AF0E54A26B3}" type="sibTrans" cxnId="{A440814B-9A9B-475B-BC1C-FCCFD1ABBBC3}">
      <dgm:prSet/>
      <dgm:spPr/>
      <dgm:t>
        <a:bodyPr/>
        <a:lstStyle/>
        <a:p>
          <a:endParaRPr lang="ro-RO"/>
        </a:p>
      </dgm:t>
    </dgm:pt>
    <dgm:pt modelId="{7CADDBF6-D3EC-4FEA-9174-8D2A2E122A2D}">
      <dgm:prSet phldrT="[Text]"/>
      <dgm:spPr/>
      <dgm:t>
        <a:bodyPr/>
        <a:lstStyle/>
        <a:p>
          <a:r>
            <a:rPr lang="en-US" dirty="0"/>
            <a:t>procedures</a:t>
          </a:r>
          <a:endParaRPr lang="ro-RO" dirty="0"/>
        </a:p>
      </dgm:t>
    </dgm:pt>
    <dgm:pt modelId="{F16BBA84-9B2B-45B3-9237-CC603CFC319C}" type="parTrans" cxnId="{8A7EA202-F85E-49A2-882A-DAF96E3C98CC}">
      <dgm:prSet/>
      <dgm:spPr/>
      <dgm:t>
        <a:bodyPr/>
        <a:lstStyle/>
        <a:p>
          <a:endParaRPr lang="ro-RO"/>
        </a:p>
      </dgm:t>
    </dgm:pt>
    <dgm:pt modelId="{648DA9B2-2587-493C-A52D-A541EAC800BB}" type="sibTrans" cxnId="{8A7EA202-F85E-49A2-882A-DAF96E3C98CC}">
      <dgm:prSet/>
      <dgm:spPr/>
      <dgm:t>
        <a:bodyPr/>
        <a:lstStyle/>
        <a:p>
          <a:endParaRPr lang="ro-RO"/>
        </a:p>
      </dgm:t>
    </dgm:pt>
    <dgm:pt modelId="{794FC03D-A45C-47C8-8451-BE909C93F02B}">
      <dgm:prSet phldrT="[Text]"/>
      <dgm:spPr/>
      <dgm:t>
        <a:bodyPr/>
        <a:lstStyle/>
        <a:p>
          <a:endParaRPr lang="en-US"/>
        </a:p>
      </dgm:t>
    </dgm:pt>
    <dgm:pt modelId="{2FC89546-FC86-43D6-8512-CDE5A12384CD}" type="parTrans" cxnId="{F5DAD664-070D-49BC-A63A-AC2B3479CC26}">
      <dgm:prSet/>
      <dgm:spPr/>
      <dgm:t>
        <a:bodyPr/>
        <a:lstStyle/>
        <a:p>
          <a:endParaRPr lang="ro-RO"/>
        </a:p>
      </dgm:t>
    </dgm:pt>
    <dgm:pt modelId="{F62B60E4-4EF4-4B9A-98E4-853A93E50DF9}" type="sibTrans" cxnId="{F5DAD664-070D-49BC-A63A-AC2B3479CC26}">
      <dgm:prSet/>
      <dgm:spPr/>
      <dgm:t>
        <a:bodyPr/>
        <a:lstStyle/>
        <a:p>
          <a:endParaRPr lang="ro-RO"/>
        </a:p>
      </dgm:t>
    </dgm:pt>
    <dgm:pt modelId="{C5A130E5-9220-4C53-9EAB-3C64E811BE2D}">
      <dgm:prSet phldrT="[Text]"/>
      <dgm:spPr/>
      <dgm:t>
        <a:bodyPr/>
        <a:lstStyle/>
        <a:p>
          <a:endParaRPr lang="ro-RO" dirty="0"/>
        </a:p>
      </dgm:t>
    </dgm:pt>
    <dgm:pt modelId="{14992EBF-32F2-483D-9E18-86F7F8FDEE91}" type="parTrans" cxnId="{0C6FCF7E-88DD-4DE1-AAC4-2A786C3AC20C}">
      <dgm:prSet/>
      <dgm:spPr/>
      <dgm:t>
        <a:bodyPr/>
        <a:lstStyle/>
        <a:p>
          <a:endParaRPr lang="ro-RO"/>
        </a:p>
      </dgm:t>
    </dgm:pt>
    <dgm:pt modelId="{D6CA4C1C-820D-41BC-8D6B-DD32AA6B3D9B}" type="sibTrans" cxnId="{0C6FCF7E-88DD-4DE1-AAC4-2A786C3AC20C}">
      <dgm:prSet/>
      <dgm:spPr/>
      <dgm:t>
        <a:bodyPr/>
        <a:lstStyle/>
        <a:p>
          <a:endParaRPr lang="ro-RO"/>
        </a:p>
      </dgm:t>
    </dgm:pt>
    <dgm:pt modelId="{720AF664-3219-4A16-9B80-3D870DE206BF}">
      <dgm:prSet phldrT="[Text]" custLinFactNeighborX="0"/>
      <dgm:spPr/>
      <dgm:t>
        <a:bodyPr/>
        <a:lstStyle/>
        <a:p>
          <a:endParaRPr lang="en-US"/>
        </a:p>
      </dgm:t>
    </dgm:pt>
    <dgm:pt modelId="{33D1AC38-FBD0-4313-B4FF-FBBE1D1D4BC6}" type="parTrans" cxnId="{FEE438D8-636F-4AB5-A2CC-3F49E80281CF}">
      <dgm:prSet/>
      <dgm:spPr/>
      <dgm:t>
        <a:bodyPr/>
        <a:lstStyle/>
        <a:p>
          <a:endParaRPr lang="ro-RO"/>
        </a:p>
      </dgm:t>
    </dgm:pt>
    <dgm:pt modelId="{8E37F3AE-3091-48FF-B719-224B7983A9E0}" type="sibTrans" cxnId="{FEE438D8-636F-4AB5-A2CC-3F49E80281CF}">
      <dgm:prSet/>
      <dgm:spPr/>
      <dgm:t>
        <a:bodyPr/>
        <a:lstStyle/>
        <a:p>
          <a:endParaRPr lang="ro-RO"/>
        </a:p>
      </dgm:t>
    </dgm:pt>
    <dgm:pt modelId="{5875DDF8-1E78-476E-812C-BB8F4BFDB667}" type="pres">
      <dgm:prSet presAssocID="{BC34F6EE-98E2-48E6-82F2-15E236752ECD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C22AAEF-705C-4763-A31F-F7FDC7BFCC95}" type="pres">
      <dgm:prSet presAssocID="{B6155869-255F-4C57-8ACE-06B495D7F0AE}" presName="gear1" presStyleLbl="node1" presStyleIdx="0" presStyleCnt="3">
        <dgm:presLayoutVars>
          <dgm:chMax val="1"/>
          <dgm:bulletEnabled val="1"/>
        </dgm:presLayoutVars>
      </dgm:prSet>
      <dgm:spPr/>
    </dgm:pt>
    <dgm:pt modelId="{8FA09DDE-3A62-4A75-A589-BB05897530B8}" type="pres">
      <dgm:prSet presAssocID="{B6155869-255F-4C57-8ACE-06B495D7F0AE}" presName="gear1srcNode" presStyleLbl="node1" presStyleIdx="0" presStyleCnt="3"/>
      <dgm:spPr/>
    </dgm:pt>
    <dgm:pt modelId="{BA0931B7-784C-4D2C-8459-018508C03167}" type="pres">
      <dgm:prSet presAssocID="{B6155869-255F-4C57-8ACE-06B495D7F0AE}" presName="gear1dstNode" presStyleLbl="node1" presStyleIdx="0" presStyleCnt="3"/>
      <dgm:spPr/>
    </dgm:pt>
    <dgm:pt modelId="{C8919BCC-EBA8-441F-B8BA-95537B2AD352}" type="pres">
      <dgm:prSet presAssocID="{F7E11857-EB40-433A-94FB-5D3EF7DD04ED}" presName="gear2" presStyleLbl="node1" presStyleIdx="1" presStyleCnt="3">
        <dgm:presLayoutVars>
          <dgm:chMax val="1"/>
          <dgm:bulletEnabled val="1"/>
        </dgm:presLayoutVars>
      </dgm:prSet>
      <dgm:spPr/>
    </dgm:pt>
    <dgm:pt modelId="{65279579-6ADE-483C-B019-5989D5043410}" type="pres">
      <dgm:prSet presAssocID="{F7E11857-EB40-433A-94FB-5D3EF7DD04ED}" presName="gear2srcNode" presStyleLbl="node1" presStyleIdx="1" presStyleCnt="3"/>
      <dgm:spPr/>
    </dgm:pt>
    <dgm:pt modelId="{DEFBF3E4-9857-4525-877E-616A6325227C}" type="pres">
      <dgm:prSet presAssocID="{F7E11857-EB40-433A-94FB-5D3EF7DD04ED}" presName="gear2dstNode" presStyleLbl="node1" presStyleIdx="1" presStyleCnt="3"/>
      <dgm:spPr/>
    </dgm:pt>
    <dgm:pt modelId="{1A92B154-B781-48C3-B514-F3CD2E2CC29D}" type="pres">
      <dgm:prSet presAssocID="{7CADDBF6-D3EC-4FEA-9174-8D2A2E122A2D}" presName="gear3" presStyleLbl="node1" presStyleIdx="2" presStyleCnt="3" custLinFactNeighborX="0"/>
      <dgm:spPr/>
    </dgm:pt>
    <dgm:pt modelId="{9D7D99C3-9794-4F53-BDC9-A80AD62870C8}" type="pres">
      <dgm:prSet presAssocID="{7CADDBF6-D3EC-4FEA-9174-8D2A2E122A2D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EBF15CD8-7049-45AC-82CB-7BF7F95EA116}" type="pres">
      <dgm:prSet presAssocID="{7CADDBF6-D3EC-4FEA-9174-8D2A2E122A2D}" presName="gear3srcNode" presStyleLbl="node1" presStyleIdx="2" presStyleCnt="3"/>
      <dgm:spPr/>
    </dgm:pt>
    <dgm:pt modelId="{5CCDCDF2-0655-462B-8E2E-3BE1A1CD7789}" type="pres">
      <dgm:prSet presAssocID="{7CADDBF6-D3EC-4FEA-9174-8D2A2E122A2D}" presName="gear3dstNode" presStyleLbl="node1" presStyleIdx="2" presStyleCnt="3"/>
      <dgm:spPr/>
    </dgm:pt>
    <dgm:pt modelId="{130867C9-A532-43D2-ABDD-C03DA0BBEC3E}" type="pres">
      <dgm:prSet presAssocID="{F507A874-02A4-4ED6-AB50-CE569EC0BE72}" presName="connector1" presStyleLbl="sibTrans2D1" presStyleIdx="0" presStyleCnt="3"/>
      <dgm:spPr/>
    </dgm:pt>
    <dgm:pt modelId="{6E61E8E6-7269-4628-BE84-D1BC782A4748}" type="pres">
      <dgm:prSet presAssocID="{E539C32D-95D6-484D-9D51-0AF0E54A26B3}" presName="connector2" presStyleLbl="sibTrans2D1" presStyleIdx="1" presStyleCnt="3"/>
      <dgm:spPr/>
    </dgm:pt>
    <dgm:pt modelId="{9827EF20-A24E-45DB-AF65-97368D72135A}" type="pres">
      <dgm:prSet presAssocID="{648DA9B2-2587-493C-A52D-A541EAC800BB}" presName="connector3" presStyleLbl="sibTrans2D1" presStyleIdx="2" presStyleCnt="3"/>
      <dgm:spPr/>
    </dgm:pt>
  </dgm:ptLst>
  <dgm:cxnLst>
    <dgm:cxn modelId="{8A7EA202-F85E-49A2-882A-DAF96E3C98CC}" srcId="{BC34F6EE-98E2-48E6-82F2-15E236752ECD}" destId="{7CADDBF6-D3EC-4FEA-9174-8D2A2E122A2D}" srcOrd="2" destOrd="0" parTransId="{F16BBA84-9B2B-45B3-9237-CC603CFC319C}" sibTransId="{648DA9B2-2587-493C-A52D-A541EAC800BB}"/>
    <dgm:cxn modelId="{5DB52504-D4E3-458B-B4DF-C281B3D56DBD}" type="presOf" srcId="{B6155869-255F-4C57-8ACE-06B495D7F0AE}" destId="{5C22AAEF-705C-4763-A31F-F7FDC7BFCC95}" srcOrd="0" destOrd="0" presId="urn:microsoft.com/office/officeart/2005/8/layout/gear1"/>
    <dgm:cxn modelId="{5EEF0316-5BD6-45AF-B284-F11E1367592D}" type="presOf" srcId="{F7E11857-EB40-433A-94FB-5D3EF7DD04ED}" destId="{C8919BCC-EBA8-441F-B8BA-95537B2AD352}" srcOrd="0" destOrd="0" presId="urn:microsoft.com/office/officeart/2005/8/layout/gear1"/>
    <dgm:cxn modelId="{8CE23716-133A-48F7-8EF4-FCC3D82939F8}" type="presOf" srcId="{7CADDBF6-D3EC-4FEA-9174-8D2A2E122A2D}" destId="{1A92B154-B781-48C3-B514-F3CD2E2CC29D}" srcOrd="0" destOrd="0" presId="urn:microsoft.com/office/officeart/2005/8/layout/gear1"/>
    <dgm:cxn modelId="{CF2A203C-546F-47CA-AB7F-1543DCF1B564}" srcId="{BC34F6EE-98E2-48E6-82F2-15E236752ECD}" destId="{B6155869-255F-4C57-8ACE-06B495D7F0AE}" srcOrd="0" destOrd="0" parTransId="{9B479070-8582-4C0C-A7AA-1F705C60D5DF}" sibTransId="{F507A874-02A4-4ED6-AB50-CE569EC0BE72}"/>
    <dgm:cxn modelId="{F5DAD664-070D-49BC-A63A-AC2B3479CC26}" srcId="{BC34F6EE-98E2-48E6-82F2-15E236752ECD}" destId="{794FC03D-A45C-47C8-8451-BE909C93F02B}" srcOrd="3" destOrd="0" parTransId="{2FC89546-FC86-43D6-8512-CDE5A12384CD}" sibTransId="{F62B60E4-4EF4-4B9A-98E4-853A93E50DF9}"/>
    <dgm:cxn modelId="{D9513E66-2F16-4489-943C-4D656828C1C7}" type="presOf" srcId="{F7E11857-EB40-433A-94FB-5D3EF7DD04ED}" destId="{65279579-6ADE-483C-B019-5989D5043410}" srcOrd="1" destOrd="0" presId="urn:microsoft.com/office/officeart/2005/8/layout/gear1"/>
    <dgm:cxn modelId="{A440814B-9A9B-475B-BC1C-FCCFD1ABBBC3}" srcId="{BC34F6EE-98E2-48E6-82F2-15E236752ECD}" destId="{F7E11857-EB40-433A-94FB-5D3EF7DD04ED}" srcOrd="1" destOrd="0" parTransId="{091CE590-32AD-4778-AC3D-5E60402F1967}" sibTransId="{E539C32D-95D6-484D-9D51-0AF0E54A26B3}"/>
    <dgm:cxn modelId="{BCA1486D-5A86-4876-AB5F-3F98263B9077}" type="presOf" srcId="{BC34F6EE-98E2-48E6-82F2-15E236752ECD}" destId="{5875DDF8-1E78-476E-812C-BB8F4BFDB667}" srcOrd="0" destOrd="0" presId="urn:microsoft.com/office/officeart/2005/8/layout/gear1"/>
    <dgm:cxn modelId="{28CE034F-F468-45A1-B5C4-E2E6856B6916}" type="presOf" srcId="{7CADDBF6-D3EC-4FEA-9174-8D2A2E122A2D}" destId="{EBF15CD8-7049-45AC-82CB-7BF7F95EA116}" srcOrd="2" destOrd="0" presId="urn:microsoft.com/office/officeart/2005/8/layout/gear1"/>
    <dgm:cxn modelId="{2D088174-15D2-4620-8743-8EE96A1EB207}" type="presOf" srcId="{7CADDBF6-D3EC-4FEA-9174-8D2A2E122A2D}" destId="{9D7D99C3-9794-4F53-BDC9-A80AD62870C8}" srcOrd="1" destOrd="0" presId="urn:microsoft.com/office/officeart/2005/8/layout/gear1"/>
    <dgm:cxn modelId="{2A9C8557-598F-4BD5-8EC4-1BB7907F7430}" type="presOf" srcId="{7CADDBF6-D3EC-4FEA-9174-8D2A2E122A2D}" destId="{5CCDCDF2-0655-462B-8E2E-3BE1A1CD7789}" srcOrd="3" destOrd="0" presId="urn:microsoft.com/office/officeart/2005/8/layout/gear1"/>
    <dgm:cxn modelId="{0C6FCF7E-88DD-4DE1-AAC4-2A786C3AC20C}" srcId="{BC34F6EE-98E2-48E6-82F2-15E236752ECD}" destId="{C5A130E5-9220-4C53-9EAB-3C64E811BE2D}" srcOrd="4" destOrd="0" parTransId="{14992EBF-32F2-483D-9E18-86F7F8FDEE91}" sibTransId="{D6CA4C1C-820D-41BC-8D6B-DD32AA6B3D9B}"/>
    <dgm:cxn modelId="{F48F739F-7AC1-444E-8B53-48C200DD2C9B}" type="presOf" srcId="{E539C32D-95D6-484D-9D51-0AF0E54A26B3}" destId="{6E61E8E6-7269-4628-BE84-D1BC782A4748}" srcOrd="0" destOrd="0" presId="urn:microsoft.com/office/officeart/2005/8/layout/gear1"/>
    <dgm:cxn modelId="{BAA8BBA5-5CBD-49DA-94B1-BB1AB5AB937E}" type="presOf" srcId="{648DA9B2-2587-493C-A52D-A541EAC800BB}" destId="{9827EF20-A24E-45DB-AF65-97368D72135A}" srcOrd="0" destOrd="0" presId="urn:microsoft.com/office/officeart/2005/8/layout/gear1"/>
    <dgm:cxn modelId="{BE11F9A5-E3ED-433F-8AED-118A46563C0C}" type="presOf" srcId="{B6155869-255F-4C57-8ACE-06B495D7F0AE}" destId="{8FA09DDE-3A62-4A75-A589-BB05897530B8}" srcOrd="1" destOrd="0" presId="urn:microsoft.com/office/officeart/2005/8/layout/gear1"/>
    <dgm:cxn modelId="{56605BAA-4E5A-48B9-95BD-34392D3D5F60}" type="presOf" srcId="{B6155869-255F-4C57-8ACE-06B495D7F0AE}" destId="{BA0931B7-784C-4D2C-8459-018508C03167}" srcOrd="2" destOrd="0" presId="urn:microsoft.com/office/officeart/2005/8/layout/gear1"/>
    <dgm:cxn modelId="{5BE3D1C0-6B1A-4526-9728-83961A0BBD16}" type="presOf" srcId="{F507A874-02A4-4ED6-AB50-CE569EC0BE72}" destId="{130867C9-A532-43D2-ABDD-C03DA0BBEC3E}" srcOrd="0" destOrd="0" presId="urn:microsoft.com/office/officeart/2005/8/layout/gear1"/>
    <dgm:cxn modelId="{FEE438D8-636F-4AB5-A2CC-3F49E80281CF}" srcId="{BC34F6EE-98E2-48E6-82F2-15E236752ECD}" destId="{720AF664-3219-4A16-9B80-3D870DE206BF}" srcOrd="5" destOrd="0" parTransId="{33D1AC38-FBD0-4313-B4FF-FBBE1D1D4BC6}" sibTransId="{8E37F3AE-3091-48FF-B719-224B7983A9E0}"/>
    <dgm:cxn modelId="{FD656DE5-5794-4FBF-A41C-3A36A1018C8A}" type="presOf" srcId="{F7E11857-EB40-433A-94FB-5D3EF7DD04ED}" destId="{DEFBF3E4-9857-4525-877E-616A6325227C}" srcOrd="2" destOrd="0" presId="urn:microsoft.com/office/officeart/2005/8/layout/gear1"/>
    <dgm:cxn modelId="{2481867D-C4AB-4415-92E5-4840F07C0AC0}" type="presParOf" srcId="{5875DDF8-1E78-476E-812C-BB8F4BFDB667}" destId="{5C22AAEF-705C-4763-A31F-F7FDC7BFCC95}" srcOrd="0" destOrd="0" presId="urn:microsoft.com/office/officeart/2005/8/layout/gear1"/>
    <dgm:cxn modelId="{FC289CA8-CF51-4C82-9FCC-EDDF4266C93D}" type="presParOf" srcId="{5875DDF8-1E78-476E-812C-BB8F4BFDB667}" destId="{8FA09DDE-3A62-4A75-A589-BB05897530B8}" srcOrd="1" destOrd="0" presId="urn:microsoft.com/office/officeart/2005/8/layout/gear1"/>
    <dgm:cxn modelId="{EDFD6533-3FEE-443F-948F-43998FF34324}" type="presParOf" srcId="{5875DDF8-1E78-476E-812C-BB8F4BFDB667}" destId="{BA0931B7-784C-4D2C-8459-018508C03167}" srcOrd="2" destOrd="0" presId="urn:microsoft.com/office/officeart/2005/8/layout/gear1"/>
    <dgm:cxn modelId="{76439519-BE91-4B6E-BBA7-02B6B61E0410}" type="presParOf" srcId="{5875DDF8-1E78-476E-812C-BB8F4BFDB667}" destId="{C8919BCC-EBA8-441F-B8BA-95537B2AD352}" srcOrd="3" destOrd="0" presId="urn:microsoft.com/office/officeart/2005/8/layout/gear1"/>
    <dgm:cxn modelId="{5864FDD9-2C30-43E9-AFD1-42E576627611}" type="presParOf" srcId="{5875DDF8-1E78-476E-812C-BB8F4BFDB667}" destId="{65279579-6ADE-483C-B019-5989D5043410}" srcOrd="4" destOrd="0" presId="urn:microsoft.com/office/officeart/2005/8/layout/gear1"/>
    <dgm:cxn modelId="{5C3C4560-99A3-440A-AC32-41F7D2B65494}" type="presParOf" srcId="{5875DDF8-1E78-476E-812C-BB8F4BFDB667}" destId="{DEFBF3E4-9857-4525-877E-616A6325227C}" srcOrd="5" destOrd="0" presId="urn:microsoft.com/office/officeart/2005/8/layout/gear1"/>
    <dgm:cxn modelId="{87FC309A-625E-4FCC-8EAD-FC400898BEFF}" type="presParOf" srcId="{5875DDF8-1E78-476E-812C-BB8F4BFDB667}" destId="{1A92B154-B781-48C3-B514-F3CD2E2CC29D}" srcOrd="6" destOrd="0" presId="urn:microsoft.com/office/officeart/2005/8/layout/gear1"/>
    <dgm:cxn modelId="{38DBC766-9F57-493E-A33E-CC5EDE95A04C}" type="presParOf" srcId="{5875DDF8-1E78-476E-812C-BB8F4BFDB667}" destId="{9D7D99C3-9794-4F53-BDC9-A80AD62870C8}" srcOrd="7" destOrd="0" presId="urn:microsoft.com/office/officeart/2005/8/layout/gear1"/>
    <dgm:cxn modelId="{5288AC9D-2137-43BF-B9ED-FFEC375EC189}" type="presParOf" srcId="{5875DDF8-1E78-476E-812C-BB8F4BFDB667}" destId="{EBF15CD8-7049-45AC-82CB-7BF7F95EA116}" srcOrd="8" destOrd="0" presId="urn:microsoft.com/office/officeart/2005/8/layout/gear1"/>
    <dgm:cxn modelId="{6458C5FC-D124-49BF-8355-B2E9B7CA1FCD}" type="presParOf" srcId="{5875DDF8-1E78-476E-812C-BB8F4BFDB667}" destId="{5CCDCDF2-0655-462B-8E2E-3BE1A1CD7789}" srcOrd="9" destOrd="0" presId="urn:microsoft.com/office/officeart/2005/8/layout/gear1"/>
    <dgm:cxn modelId="{171E17E0-556E-4217-89B5-3B2BF299B5F8}" type="presParOf" srcId="{5875DDF8-1E78-476E-812C-BB8F4BFDB667}" destId="{130867C9-A532-43D2-ABDD-C03DA0BBEC3E}" srcOrd="10" destOrd="0" presId="urn:microsoft.com/office/officeart/2005/8/layout/gear1"/>
    <dgm:cxn modelId="{74D3CB79-4C46-4948-BC69-05E2C3463014}" type="presParOf" srcId="{5875DDF8-1E78-476E-812C-BB8F4BFDB667}" destId="{6E61E8E6-7269-4628-BE84-D1BC782A4748}" srcOrd="11" destOrd="0" presId="urn:microsoft.com/office/officeart/2005/8/layout/gear1"/>
    <dgm:cxn modelId="{47FA4C89-CB77-4250-975E-110CD9B8671C}" type="presParOf" srcId="{5875DDF8-1E78-476E-812C-BB8F4BFDB667}" destId="{9827EF20-A24E-45DB-AF65-97368D72135A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AD0063-4FB1-4F7E-A519-33FA6E871BC7}">
      <dsp:nvSpPr>
        <dsp:cNvPr id="0" name=""/>
        <dsp:cNvSpPr/>
      </dsp:nvSpPr>
      <dsp:spPr>
        <a:xfrm>
          <a:off x="2678" y="0"/>
          <a:ext cx="2342554" cy="350838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85344" rIns="42672" bIns="8534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2023</a:t>
          </a:r>
          <a:endParaRPr lang="ro-RO" sz="3200" kern="1200" dirty="0"/>
        </a:p>
      </dsp:txBody>
      <dsp:txXfrm>
        <a:off x="2678" y="0"/>
        <a:ext cx="2254845" cy="350838"/>
      </dsp:txXfrm>
    </dsp:sp>
    <dsp:sp modelId="{BA073BB8-64F1-4E3D-AEB9-87C7823CB8FA}">
      <dsp:nvSpPr>
        <dsp:cNvPr id="0" name=""/>
        <dsp:cNvSpPr/>
      </dsp:nvSpPr>
      <dsp:spPr>
        <a:xfrm>
          <a:off x="1876722" y="0"/>
          <a:ext cx="2342554" cy="350838"/>
        </a:xfrm>
        <a:prstGeom prst="chevron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85344" rIns="42672" bIns="8534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 </a:t>
          </a:r>
          <a:endParaRPr lang="ro-RO" sz="3200" kern="1200" dirty="0"/>
        </a:p>
      </dsp:txBody>
      <dsp:txXfrm>
        <a:off x="2052141" y="0"/>
        <a:ext cx="1991716" cy="350838"/>
      </dsp:txXfrm>
    </dsp:sp>
    <dsp:sp modelId="{C9CAADB3-F9A9-4E8E-BBF7-F580DE429EB1}">
      <dsp:nvSpPr>
        <dsp:cNvPr id="0" name=""/>
        <dsp:cNvSpPr/>
      </dsp:nvSpPr>
      <dsp:spPr>
        <a:xfrm>
          <a:off x="3750766" y="0"/>
          <a:ext cx="2342554" cy="350838"/>
        </a:xfrm>
        <a:prstGeom prst="chevron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85344" rIns="42672" bIns="8534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 2025</a:t>
          </a:r>
          <a:endParaRPr lang="ro-RO" sz="3200" kern="1200" dirty="0"/>
        </a:p>
      </dsp:txBody>
      <dsp:txXfrm>
        <a:off x="3926185" y="0"/>
        <a:ext cx="1991716" cy="3508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22AAEF-705C-4763-A31F-F7FDC7BFCC95}">
      <dsp:nvSpPr>
        <dsp:cNvPr id="0" name=""/>
        <dsp:cNvSpPr/>
      </dsp:nvSpPr>
      <dsp:spPr>
        <a:xfrm>
          <a:off x="1043311" y="665290"/>
          <a:ext cx="813132" cy="813132"/>
        </a:xfrm>
        <a:prstGeom prst="gear9">
          <a:avLst/>
        </a:prstGeom>
        <a:gradFill rotWithShape="0">
          <a:gsLst>
            <a:gs pos="0">
              <a:srgbClr val="C00000"/>
            </a:gs>
            <a:gs pos="53000">
              <a:schemeClr val="accent1">
                <a:lumMod val="45000"/>
                <a:lumOff val="55000"/>
              </a:schemeClr>
            </a:gs>
            <a:gs pos="100000">
              <a:srgbClr val="0070C0"/>
            </a:gs>
          </a:gsLst>
          <a:lin ang="10800000" scaled="1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wargaming</a:t>
          </a:r>
          <a:endParaRPr lang="ro-RO" sz="500" kern="1200" dirty="0"/>
        </a:p>
      </dsp:txBody>
      <dsp:txXfrm>
        <a:off x="1206787" y="855762"/>
        <a:ext cx="486180" cy="417967"/>
      </dsp:txXfrm>
    </dsp:sp>
    <dsp:sp modelId="{C8919BCC-EBA8-441F-B8BA-95537B2AD352}">
      <dsp:nvSpPr>
        <dsp:cNvPr id="0" name=""/>
        <dsp:cNvSpPr/>
      </dsp:nvSpPr>
      <dsp:spPr>
        <a:xfrm>
          <a:off x="570215" y="473095"/>
          <a:ext cx="591369" cy="591369"/>
        </a:xfrm>
        <a:prstGeom prst="gear6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Tests</a:t>
          </a:r>
          <a:endParaRPr lang="ro-RO" sz="500" kern="1200" dirty="0"/>
        </a:p>
      </dsp:txBody>
      <dsp:txXfrm>
        <a:off x="719094" y="622874"/>
        <a:ext cx="293611" cy="291811"/>
      </dsp:txXfrm>
    </dsp:sp>
    <dsp:sp modelId="{1A92B154-B781-48C3-B514-F3CD2E2CC29D}">
      <dsp:nvSpPr>
        <dsp:cNvPr id="0" name=""/>
        <dsp:cNvSpPr/>
      </dsp:nvSpPr>
      <dsp:spPr>
        <a:xfrm rot="20700000">
          <a:off x="901443" y="65110"/>
          <a:ext cx="579421" cy="579421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procedures</a:t>
          </a:r>
          <a:endParaRPr lang="ro-RO" sz="500" kern="1200" dirty="0"/>
        </a:p>
      </dsp:txBody>
      <dsp:txXfrm rot="-20700000">
        <a:off x="1028527" y="192194"/>
        <a:ext cx="325253" cy="325253"/>
      </dsp:txXfrm>
    </dsp:sp>
    <dsp:sp modelId="{130867C9-A532-43D2-ABDD-C03DA0BBEC3E}">
      <dsp:nvSpPr>
        <dsp:cNvPr id="0" name=""/>
        <dsp:cNvSpPr/>
      </dsp:nvSpPr>
      <dsp:spPr>
        <a:xfrm>
          <a:off x="954872" y="556504"/>
          <a:ext cx="1040809" cy="1040809"/>
        </a:xfrm>
        <a:prstGeom prst="circularArrow">
          <a:avLst>
            <a:gd name="adj1" fmla="val 4688"/>
            <a:gd name="adj2" fmla="val 299029"/>
            <a:gd name="adj3" fmla="val 2369748"/>
            <a:gd name="adj4" fmla="val 16223585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61E8E6-7269-4628-BE84-D1BC782A4748}">
      <dsp:nvSpPr>
        <dsp:cNvPr id="0" name=""/>
        <dsp:cNvSpPr/>
      </dsp:nvSpPr>
      <dsp:spPr>
        <a:xfrm>
          <a:off x="465485" y="353903"/>
          <a:ext cx="756213" cy="75621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27EF20-A24E-45DB-AF65-97368D72135A}">
      <dsp:nvSpPr>
        <dsp:cNvPr id="0" name=""/>
        <dsp:cNvSpPr/>
      </dsp:nvSpPr>
      <dsp:spPr>
        <a:xfrm>
          <a:off x="767417" y="-50148"/>
          <a:ext cx="815350" cy="815350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74D19F6-9618-4D00-9D94-321224BCF2E6}" type="datetimeFigureOut">
              <a:rPr lang="en-US"/>
              <a:pPr>
                <a:defRPr/>
              </a:pPr>
              <a:t>5/17/2023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1655A11-4B0A-4379-BC19-FD12AFF0A8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7B2427-BF50-424E-8B42-7639FC55FD5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alt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0484" name="Footer Placeholder 7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/>
              <a:t>SECRET DE SERVICIU</a:t>
            </a:r>
          </a:p>
        </p:txBody>
      </p:sp>
      <p:sp>
        <p:nvSpPr>
          <p:cNvPr id="20485" name="Slide Image Placeholder 9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17625" y="49213"/>
            <a:ext cx="4144963" cy="3108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5363" y="768350"/>
            <a:ext cx="5118100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963" y="4754563"/>
            <a:ext cx="6381750" cy="5308600"/>
          </a:xfrm>
          <a:noFill/>
        </p:spPr>
        <p:txBody>
          <a:bodyPr wrap="square" lIns="91148" tIns="55033" rIns="91148" bIns="55033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o-RO" sz="1500"/>
          </a:p>
        </p:txBody>
      </p:sp>
      <p:sp>
        <p:nvSpPr>
          <p:cNvPr id="29700" name="Date Placeholder 7"/>
          <p:cNvSpPr>
            <a:spLocks noGrp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F0B7D7-290B-49C6-A511-CF77FD39278E}" type="datetime1">
              <a:rPr lang="ro-RO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17.05.2023</a:t>
            </a:fld>
            <a:endParaRPr lang="en-US"/>
          </a:p>
        </p:txBody>
      </p:sp>
      <p:sp>
        <p:nvSpPr>
          <p:cNvPr id="29701" name="Slide Number Placeholder 8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A81F7D-EAF9-444F-AF9E-70130C028C8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/>
          </a:p>
        </p:txBody>
      </p:sp>
      <p:sp>
        <p:nvSpPr>
          <p:cNvPr id="29702" name="Header Placeholder 9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SECRET DE SERVICIU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815251-DC4E-4854-951D-93CAF74FE0C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alt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/>
              <a:t> </a:t>
            </a:r>
            <a:endParaRPr lang="ro-RO" altLang="en-US"/>
          </a:p>
        </p:txBody>
      </p:sp>
      <p:sp>
        <p:nvSpPr>
          <p:cNvPr id="30724" name="Footer Placeholder 4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/>
              <a:t>SECRET DE SERVICIU</a:t>
            </a:r>
          </a:p>
        </p:txBody>
      </p:sp>
      <p:sp>
        <p:nvSpPr>
          <p:cNvPr id="30725" name="Slide Image Placeholder 8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17625" y="49213"/>
            <a:ext cx="4144963" cy="3108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5363" y="768350"/>
            <a:ext cx="5118100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963" y="4754563"/>
            <a:ext cx="6381750" cy="5308600"/>
          </a:xfrm>
          <a:noFill/>
        </p:spPr>
        <p:txBody>
          <a:bodyPr wrap="square" lIns="91148" tIns="55033" rIns="91148" bIns="55033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o-RO" sz="1500"/>
          </a:p>
        </p:txBody>
      </p:sp>
      <p:sp>
        <p:nvSpPr>
          <p:cNvPr id="31748" name="Date Placeholder 7"/>
          <p:cNvSpPr>
            <a:spLocks noGrp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C3B886-C54A-4B0D-AC03-2E09C7B5F68B}" type="datetime1">
              <a:rPr lang="ro-RO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17.05.2023</a:t>
            </a:fld>
            <a:endParaRPr lang="en-US"/>
          </a:p>
        </p:txBody>
      </p:sp>
      <p:sp>
        <p:nvSpPr>
          <p:cNvPr id="31749" name="Slide Number Placeholder 8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50827-FE9A-4416-9258-E3C62E8076F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/>
          </a:p>
        </p:txBody>
      </p:sp>
      <p:sp>
        <p:nvSpPr>
          <p:cNvPr id="31750" name="Header Placeholder 9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SECRET DE SERVICIU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5363" y="768350"/>
            <a:ext cx="5118100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963" y="4754563"/>
            <a:ext cx="6381750" cy="5308600"/>
          </a:xfrm>
          <a:noFill/>
        </p:spPr>
        <p:txBody>
          <a:bodyPr wrap="square" lIns="91148" tIns="55033" rIns="91148" bIns="55033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o-RO" sz="1500"/>
          </a:p>
        </p:txBody>
      </p:sp>
      <p:sp>
        <p:nvSpPr>
          <p:cNvPr id="32772" name="Date Placeholder 7"/>
          <p:cNvSpPr>
            <a:spLocks noGrp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C2498E-327B-4520-ABE2-1ADDBCFB1C3E}" type="datetime1">
              <a:rPr lang="ro-RO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17.05.2023</a:t>
            </a:fld>
            <a:endParaRPr lang="en-US"/>
          </a:p>
        </p:txBody>
      </p:sp>
      <p:sp>
        <p:nvSpPr>
          <p:cNvPr id="32773" name="Slide Number Placeholder 8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4DD302-9836-4518-940E-0DDA7B2DBCD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/>
          </a:p>
        </p:txBody>
      </p:sp>
      <p:sp>
        <p:nvSpPr>
          <p:cNvPr id="32774" name="Header Placeholder 9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SECRET DE SERVICIU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5363" y="768350"/>
            <a:ext cx="5118100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963" y="4754563"/>
            <a:ext cx="6381750" cy="5308600"/>
          </a:xfrm>
          <a:noFill/>
        </p:spPr>
        <p:txBody>
          <a:bodyPr wrap="square" lIns="91148" tIns="55033" rIns="91148" bIns="55033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o-RO" sz="1500"/>
          </a:p>
        </p:txBody>
      </p:sp>
      <p:sp>
        <p:nvSpPr>
          <p:cNvPr id="33796" name="Date Placeholder 7"/>
          <p:cNvSpPr>
            <a:spLocks noGrp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4BFBB6-BB28-450D-804B-063567D62140}" type="datetime1">
              <a:rPr lang="ro-RO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17.05.2023</a:t>
            </a:fld>
            <a:endParaRPr lang="en-US"/>
          </a:p>
        </p:txBody>
      </p:sp>
      <p:sp>
        <p:nvSpPr>
          <p:cNvPr id="33797" name="Slide Number Placeholder 8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4A1F60-62C7-472A-8075-7A4AF3CFE2A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/>
          </a:p>
        </p:txBody>
      </p:sp>
      <p:sp>
        <p:nvSpPr>
          <p:cNvPr id="33798" name="Header Placeholder 9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SECRET DE SERVICIU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5363" y="768350"/>
            <a:ext cx="5118100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963" y="4754563"/>
            <a:ext cx="6381750" cy="5308600"/>
          </a:xfrm>
          <a:noFill/>
        </p:spPr>
        <p:txBody>
          <a:bodyPr wrap="square" lIns="91148" tIns="55033" rIns="91148" bIns="55033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o-RO" sz="1500"/>
          </a:p>
        </p:txBody>
      </p:sp>
      <p:sp>
        <p:nvSpPr>
          <p:cNvPr id="34820" name="Date Placeholder 7"/>
          <p:cNvSpPr>
            <a:spLocks noGrp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72BDF5-A829-4EC7-A3B6-BFC23D94E2ED}" type="datetime1">
              <a:rPr lang="ro-RO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17.05.2023</a:t>
            </a:fld>
            <a:endParaRPr lang="en-US"/>
          </a:p>
        </p:txBody>
      </p:sp>
      <p:sp>
        <p:nvSpPr>
          <p:cNvPr id="34821" name="Slide Number Placeholder 8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7D00B3-DAB8-4F3D-9D18-5047D4DFD2F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/>
          </a:p>
        </p:txBody>
      </p:sp>
      <p:sp>
        <p:nvSpPr>
          <p:cNvPr id="34822" name="Header Placeholder 9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SECRET DE SERVICIU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This concludes my presentation,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Thank you</a:t>
            </a:r>
            <a:r>
              <a:rPr lang="en-US" altLang="en-US" baseline="0" dirty="0"/>
              <a:t> for your attention!</a:t>
            </a:r>
            <a:endParaRPr lang="ro-RO" alt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EDE87-4FFE-4E51-AE69-8A25447BAD5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56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4C0ADD-29B9-4A5F-A370-9E0E91EA95E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alt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508" name="Footer Placeholder 4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/>
              <a:t>SECRET DE SERVICIU</a:t>
            </a:r>
          </a:p>
        </p:txBody>
      </p:sp>
      <p:sp>
        <p:nvSpPr>
          <p:cNvPr id="21509" name="Slide Image Placeholder 8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17625" y="49213"/>
            <a:ext cx="4144963" cy="3108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3587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6088" y="4248150"/>
            <a:ext cx="6161087" cy="4741863"/>
          </a:xfrm>
          <a:noFill/>
        </p:spPr>
        <p:txBody>
          <a:bodyPr wrap="square" lIns="84124" tIns="50792" rIns="84124" bIns="5079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1400"/>
          </a:p>
        </p:txBody>
      </p:sp>
      <p:sp>
        <p:nvSpPr>
          <p:cNvPr id="22532" name="Date Placeholder 7"/>
          <p:cNvSpPr>
            <a:spLocks noGrp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CD56C3-9B97-4F13-9126-B141273EE95D}" type="datetime1">
              <a:rPr lang="ro-RO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17.05.2023</a:t>
            </a:fld>
            <a:endParaRPr lang="en-US"/>
          </a:p>
        </p:txBody>
      </p:sp>
      <p:sp>
        <p:nvSpPr>
          <p:cNvPr id="22533" name="Slide Number Placeholder 8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F33C0B-4556-4F52-97F8-20EF3E43C98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/>
          </a:p>
        </p:txBody>
      </p:sp>
      <p:sp>
        <p:nvSpPr>
          <p:cNvPr id="22534" name="Header Placeholder 9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UNCLASSIFIED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A770AB-72FE-4BB2-A330-195BCAC1237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alt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o-RO" altLang="en-US"/>
          </a:p>
        </p:txBody>
      </p:sp>
      <p:sp>
        <p:nvSpPr>
          <p:cNvPr id="23556" name="Footer Placeholder 4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/>
              <a:t>SECRET DE SERVICIU</a:t>
            </a:r>
          </a:p>
        </p:txBody>
      </p:sp>
      <p:sp>
        <p:nvSpPr>
          <p:cNvPr id="23557" name="Slide Image Placeholder 8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17625" y="49213"/>
            <a:ext cx="4144963" cy="3108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3587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6088" y="4248150"/>
            <a:ext cx="6161087" cy="4741863"/>
          </a:xfrm>
          <a:noFill/>
        </p:spPr>
        <p:txBody>
          <a:bodyPr wrap="square" lIns="84124" tIns="50792" rIns="84124" bIns="50792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z="1400"/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78F4E915-0868-4EA2-A3C8-FC8E5307FF7D}" type="datetime1">
              <a:rPr lang="ro-RO" smtClean="0"/>
              <a:pPr>
                <a:defRPr/>
              </a:pPr>
              <a:t>17.05.2023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1E50B3-E68A-4A8A-AAF7-09AA653E4390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0" name="Header Placeholder 9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UNCLASSIFIED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C2D439-E777-442A-A642-529BB0DB59F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alt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/>
              <a:t> </a:t>
            </a:r>
            <a:endParaRPr lang="ro-RO" altLang="en-US"/>
          </a:p>
        </p:txBody>
      </p:sp>
      <p:sp>
        <p:nvSpPr>
          <p:cNvPr id="25604" name="Footer Placeholder 4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/>
              <a:t>SECRET DE SERVICIU</a:t>
            </a:r>
          </a:p>
        </p:txBody>
      </p:sp>
      <p:sp>
        <p:nvSpPr>
          <p:cNvPr id="25605" name="Slide Image Placeholder 8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17625" y="49213"/>
            <a:ext cx="4144963" cy="3108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91F4D9-63D2-452C-A3F3-777AC6163C6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alt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/>
              <a:t> </a:t>
            </a:r>
            <a:endParaRPr lang="ro-RO" altLang="en-US"/>
          </a:p>
        </p:txBody>
      </p:sp>
      <p:sp>
        <p:nvSpPr>
          <p:cNvPr id="26628" name="Footer Placeholder 4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/>
              <a:t>SECRET DE SERVICIU</a:t>
            </a:r>
          </a:p>
        </p:txBody>
      </p:sp>
      <p:sp>
        <p:nvSpPr>
          <p:cNvPr id="26629" name="Slide Image Placeholder 8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17625" y="49213"/>
            <a:ext cx="4144963" cy="3108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32C62B-0EAC-48BC-942F-3ACBEF474856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alt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/>
              <a:t> </a:t>
            </a:r>
            <a:endParaRPr lang="ro-RO" altLang="en-US"/>
          </a:p>
        </p:txBody>
      </p:sp>
      <p:sp>
        <p:nvSpPr>
          <p:cNvPr id="27652" name="Footer Placeholder 4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/>
              <a:t>SECRET DE SERVICIU</a:t>
            </a:r>
          </a:p>
        </p:txBody>
      </p:sp>
      <p:sp>
        <p:nvSpPr>
          <p:cNvPr id="27653" name="Slide Image Placeholder 8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17625" y="49213"/>
            <a:ext cx="4144963" cy="3108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825F01-965D-4D12-A34F-6F30EDEBC6B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alt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o-RO" altLang="en-US"/>
          </a:p>
        </p:txBody>
      </p:sp>
      <p:sp>
        <p:nvSpPr>
          <p:cNvPr id="28676" name="Footer Placeholder 4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/>
              <a:t>SECRET DE SERVICIU</a:t>
            </a:r>
          </a:p>
        </p:txBody>
      </p:sp>
      <p:sp>
        <p:nvSpPr>
          <p:cNvPr id="28677" name="Slide Image Placeholder 8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17625" y="49213"/>
            <a:ext cx="4144963" cy="3108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A3A1F-E8C2-4F47-B1C4-7BBD75B5839A}" type="datetimeFigureOut">
              <a:rPr lang="en-US"/>
              <a:pPr>
                <a:defRPr/>
              </a:pPr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59081-50A0-4CF7-ADDF-228AFBE53A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11276-9DEC-4B02-8112-0A0DEE24F6CE}" type="datetimeFigureOut">
              <a:rPr lang="en-US"/>
              <a:pPr>
                <a:defRPr/>
              </a:pPr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7F3D1-88C8-4AED-80F5-0800901375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EEAB1-2E09-4137-BDDD-B0FBB1A75F98}" type="datetimeFigureOut">
              <a:rPr lang="en-US"/>
              <a:pPr>
                <a:defRPr/>
              </a:pPr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38C37-37E8-47F5-AA06-E5B00FD4C4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01B1A-BDAC-4FB7-8A2D-46E91026F4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SECRET DE SERVICIU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BC08B-D24C-41DB-A72C-CAA7C7A625DC}" type="datetimeFigureOut">
              <a:rPr lang="en-US"/>
              <a:pPr>
                <a:defRPr/>
              </a:pPr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EC1FE-EE9A-4034-807B-F6CF31F379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55459-D38C-43FB-9FCB-487C773EA7FB}" type="datetimeFigureOut">
              <a:rPr lang="en-US"/>
              <a:pPr>
                <a:defRPr/>
              </a:pPr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10602-B9A6-45BD-B584-E459472430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68344-F069-4C69-9712-6E5C18F9CAB7}" type="datetimeFigureOut">
              <a:rPr lang="en-US"/>
              <a:pPr>
                <a:defRPr/>
              </a:pPr>
              <a:t>5/17/2023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37822-4048-4314-87E3-F47D83D15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057F2-2E0D-4FE7-8E7F-3C9952A5EE55}" type="datetimeFigureOut">
              <a:rPr lang="en-US"/>
              <a:pPr>
                <a:defRPr/>
              </a:pPr>
              <a:t>5/17/2023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85841-315E-4B2C-81D9-9698AAB24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BB972-2B0A-4E2E-9EAD-EF494E4FBE36}" type="datetimeFigureOut">
              <a:rPr lang="en-US"/>
              <a:pPr>
                <a:defRPr/>
              </a:pPr>
              <a:t>5/17/2023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4CB98-FD39-48E3-81E0-872E1EA597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FFFF3-B1BE-49AD-8754-314434ECA980}" type="datetimeFigureOut">
              <a:rPr lang="en-US"/>
              <a:pPr>
                <a:defRPr/>
              </a:pPr>
              <a:t>5/17/2023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E07C8-B7DC-49AD-90F6-768B87960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B205D-9A43-41AC-A99C-A35DF091A36D}" type="datetimeFigureOut">
              <a:rPr lang="en-US"/>
              <a:pPr>
                <a:defRPr/>
              </a:pPr>
              <a:t>5/17/2023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D6026-4C6E-4F93-BC0A-C0FBB72612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E0456-CF76-48C7-B0B8-7DAEA9FBBE1D}" type="datetimeFigureOut">
              <a:rPr lang="en-US"/>
              <a:pPr>
                <a:defRPr/>
              </a:pPr>
              <a:t>5/17/2023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CDEB6-571C-4DE4-A5CB-5E708FCC34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DF82D4D-3AAD-4602-9351-3D5C0B14C59A}" type="datetimeFigureOut">
              <a:rPr lang="en-US"/>
              <a:pPr>
                <a:defRPr/>
              </a:pPr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0515D91-BDFC-4310-BCD8-32F33DD879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0.jpeg"/><Relationship Id="rId4" Type="http://schemas.openxmlformats.org/officeDocument/2006/relationships/image" Target="../media/image5.png"/><Relationship Id="rId9" Type="http://schemas.microsoft.com/office/2007/relationships/diagramDrawing" Target="../diagrams/drawing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5.pn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2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1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1">
          <a:gsLst>
            <a:gs pos="0">
              <a:srgbClr val="00248F"/>
            </a:gs>
            <a:gs pos="28000">
              <a:srgbClr val="00248F"/>
            </a:gs>
            <a:gs pos="42999">
              <a:srgbClr val="FFFF00"/>
            </a:gs>
            <a:gs pos="60000">
              <a:srgbClr val="FFFF00"/>
            </a:gs>
            <a:gs pos="84000">
              <a:srgbClr val="FF00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38200" y="1447800"/>
            <a:ext cx="75819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>
            <a:prstTxWarp prst="textArchUp">
              <a:avLst>
                <a:gd name="adj" fmla="val 9683714"/>
              </a:avLst>
            </a:prstTxWarp>
            <a:spAutoFit/>
          </a:bodyPr>
          <a:lstStyle>
            <a:defPPr>
              <a:defRPr lang="en-US"/>
            </a:defPPr>
            <a:lvl1pPr algn="ctr">
              <a:defRPr sz="40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INSTRUCTION by SIMULATION, WAR GAMINGS AND EVALUATION CENTRE</a:t>
            </a:r>
            <a:endParaRPr lang="en-GB" sz="20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5" name="Titlu 1"/>
          <p:cNvSpPr txBox="1">
            <a:spLocks/>
          </p:cNvSpPr>
          <p:nvPr/>
        </p:nvSpPr>
        <p:spPr>
          <a:xfrm>
            <a:off x="1255920" y="2320634"/>
            <a:ext cx="6800850" cy="17638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prstTxWarp prst="textFadeUp">
              <a:avLst>
                <a:gd name="adj" fmla="val 20240"/>
              </a:avLst>
            </a:prstTxWarp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THE CURRENT STATE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AND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FUTURE DEVELOPMENTS</a:t>
            </a:r>
          </a:p>
        </p:txBody>
      </p:sp>
      <p:sp>
        <p:nvSpPr>
          <p:cNvPr id="3076" name="Slide Number Placeholder 2"/>
          <p:cNvSpPr txBox="1">
            <a:spLocks noChangeArrowheads="1"/>
          </p:cNvSpPr>
          <p:nvPr/>
        </p:nvSpPr>
        <p:spPr bwMode="auto">
          <a:xfrm>
            <a:off x="3695700" y="6410325"/>
            <a:ext cx="18288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1200">
                <a:solidFill>
                  <a:srgbClr val="898989"/>
                </a:solidFill>
              </a:rPr>
              <a:t>UNCLASSIFIED</a:t>
            </a:r>
          </a:p>
        </p:txBody>
      </p:sp>
      <p:sp>
        <p:nvSpPr>
          <p:cNvPr id="7" name="Titlu 1"/>
          <p:cNvSpPr txBox="1">
            <a:spLocks/>
          </p:cNvSpPr>
          <p:nvPr/>
        </p:nvSpPr>
        <p:spPr>
          <a:xfrm>
            <a:off x="3200400" y="188913"/>
            <a:ext cx="2525713" cy="5334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97894" y="592809"/>
            <a:ext cx="4686300" cy="1194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19800000" algn="bl" rotWithShape="0">
              <a:prstClr val="black">
                <a:alpha val="40000"/>
              </a:prstClr>
            </a:outerShdw>
          </a:effectLst>
        </p:spPr>
        <p:txBody>
          <a:bodyPr spcFirstLastPara="1">
            <a:prstTxWarp prst="textArchUp">
              <a:avLst>
                <a:gd name="adj" fmla="val 10982054"/>
              </a:avLst>
            </a:prstTxWarp>
            <a:spAutoFit/>
          </a:bodyPr>
          <a:lstStyle>
            <a:defPPr>
              <a:defRPr lang="en-US"/>
            </a:defPPr>
            <a:lvl1pPr algn="ctr">
              <a:defRPr sz="40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ROMANIAN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NAVY </a:t>
            </a:r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DIVING CENTRE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latin typeface="+mn-lt"/>
              <a:cs typeface="+mn-cs"/>
            </a:endParaRPr>
          </a:p>
        </p:txBody>
      </p:sp>
      <p:pic>
        <p:nvPicPr>
          <p:cNvPr id="8" name="Picture 7" descr="Logo-centru-scaf-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13" y="155575"/>
            <a:ext cx="1177925" cy="1125538"/>
          </a:xfrm>
          <a:prstGeom prst="rect">
            <a:avLst/>
          </a:prstGeom>
          <a:noFill/>
          <a:ln w="88900" cap="sq">
            <a:noFill/>
            <a:miter lim="800000"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503695" y="1208881"/>
            <a:ext cx="43053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>
            <a:prstTxWarp prst="textArchUp">
              <a:avLst>
                <a:gd name="adj" fmla="val 10982054"/>
              </a:avLst>
            </a:prstTxWarp>
            <a:spAutoFit/>
          </a:bodyPr>
          <a:lstStyle>
            <a:defPPr>
              <a:defRPr lang="en-US"/>
            </a:defPPr>
            <a:lvl1pPr algn="ctr">
              <a:defRPr sz="40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&amp;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dirty="0">
              <a:latin typeface="+mn-lt"/>
              <a:cs typeface="+mn-cs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620713" y="4572000"/>
            <a:ext cx="8229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55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o-RO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DEFENCE LEADERS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o-RO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COMBINED NAVAL EVENT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o-RO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23 – 25 MAY 2023 | FARNBOROUGH UK</a:t>
            </a:r>
            <a:endParaRPr lang="en-US" altLang="ro-RO" sz="1600" b="1" dirty="0">
              <a:solidFill>
                <a:schemeClr val="bg1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grpSp>
        <p:nvGrpSpPr>
          <p:cNvPr id="3082" name="Grupare 16"/>
          <p:cNvGrpSpPr>
            <a:grpSpLocks/>
          </p:cNvGrpSpPr>
          <p:nvPr/>
        </p:nvGrpSpPr>
        <p:grpSpPr bwMode="auto">
          <a:xfrm>
            <a:off x="7537450" y="82550"/>
            <a:ext cx="1371600" cy="1371600"/>
            <a:chOff x="7391400" y="676746"/>
            <a:chExt cx="1371600" cy="1371600"/>
          </a:xfrm>
        </p:grpSpPr>
        <p:sp>
          <p:nvSpPr>
            <p:cNvPr id="18" name="Dreptunghi 17"/>
            <p:cNvSpPr/>
            <p:nvPr/>
          </p:nvSpPr>
          <p:spPr>
            <a:xfrm>
              <a:off x="7391400" y="676746"/>
              <a:ext cx="1371600" cy="13716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/>
            </a:p>
          </p:txBody>
        </p:sp>
        <p:pic>
          <p:nvPicPr>
            <p:cNvPr id="3087" name="Picture 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483816" y="737303"/>
              <a:ext cx="1209675" cy="1209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Oval 19"/>
            <p:cNvSpPr/>
            <p:nvPr/>
          </p:nvSpPr>
          <p:spPr>
            <a:xfrm>
              <a:off x="7459663" y="711671"/>
              <a:ext cx="1252537" cy="1252538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/>
            </a:p>
          </p:txBody>
        </p:sp>
        <p:sp>
          <p:nvSpPr>
            <p:cNvPr id="21" name="Triunghi dreptunghic 20"/>
            <p:cNvSpPr/>
            <p:nvPr/>
          </p:nvSpPr>
          <p:spPr>
            <a:xfrm rot="5400000">
              <a:off x="7442201" y="727546"/>
              <a:ext cx="423862" cy="388937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/>
            </a:p>
          </p:txBody>
        </p:sp>
        <p:sp>
          <p:nvSpPr>
            <p:cNvPr id="22" name="Triunghi dreptunghic 21"/>
            <p:cNvSpPr/>
            <p:nvPr/>
          </p:nvSpPr>
          <p:spPr>
            <a:xfrm rot="193284">
              <a:off x="7467600" y="1608609"/>
              <a:ext cx="423863" cy="388937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/>
            </a:p>
          </p:txBody>
        </p:sp>
        <p:sp>
          <p:nvSpPr>
            <p:cNvPr id="23" name="Triunghi dreptunghic 22"/>
            <p:cNvSpPr/>
            <p:nvPr/>
          </p:nvSpPr>
          <p:spPr>
            <a:xfrm rot="16200000">
              <a:off x="8293100" y="1583209"/>
              <a:ext cx="423863" cy="388937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/>
            </a:p>
          </p:txBody>
        </p:sp>
        <p:sp>
          <p:nvSpPr>
            <p:cNvPr id="24" name="Triunghi dreptunghic 23"/>
            <p:cNvSpPr/>
            <p:nvPr/>
          </p:nvSpPr>
          <p:spPr>
            <a:xfrm rot="10800000">
              <a:off x="8320088" y="727546"/>
              <a:ext cx="423862" cy="388938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/>
            </a:p>
          </p:txBody>
        </p:sp>
      </p:grpSp>
      <p:sp>
        <p:nvSpPr>
          <p:cNvPr id="9" name="CasetăText 8"/>
          <p:cNvSpPr txBox="1"/>
          <p:nvPr/>
        </p:nvSpPr>
        <p:spPr>
          <a:xfrm>
            <a:off x="5867400" y="5947956"/>
            <a:ext cx="3124200" cy="523220"/>
          </a:xfrm>
          <a:prstGeom prst="rect">
            <a:avLst/>
          </a:prstGeom>
          <a:noFill/>
          <a:effectLst>
            <a:outerShdw blurRad="50800" dist="76200" dir="18900000" algn="bl" rotWithShape="0">
              <a:prstClr val="black">
                <a:alpha val="55000"/>
              </a:prstClr>
            </a:outerShdw>
            <a:softEdge rad="25400"/>
          </a:effectLst>
          <a:scene3d>
            <a:camera prst="orthographicFront"/>
            <a:lightRig rig="threePt" dir="t"/>
          </a:scene3d>
          <a:sp3d extrusionH="19050"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Romanian </a:t>
            </a:r>
            <a:r>
              <a:rPr lang="ro-RO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Navy</a:t>
            </a:r>
            <a:r>
              <a:rPr lang="ro-RO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 </a:t>
            </a:r>
            <a:r>
              <a:rPr lang="ro-RO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Diving</a:t>
            </a:r>
            <a:r>
              <a:rPr lang="ro-RO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 Centre </a:t>
            </a:r>
            <a:r>
              <a:rPr lang="ro-RO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Commander</a:t>
            </a:r>
            <a:endParaRPr lang="ro-RO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Captain</a:t>
            </a:r>
            <a:r>
              <a:rPr lang="ro-RO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 (</a:t>
            </a:r>
            <a:r>
              <a:rPr lang="ro-RO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Navy</a:t>
            </a:r>
            <a:r>
              <a:rPr lang="ro-RO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) Fănel RĂDULESCU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>
          <a:xfrm>
            <a:off x="65088" y="6400800"/>
            <a:ext cx="1560512" cy="219075"/>
          </a:xfrm>
        </p:spPr>
        <p:txBody>
          <a:bodyPr/>
          <a:lstStyle/>
          <a:p>
            <a:pPr>
              <a:defRPr/>
            </a:pPr>
            <a:fld id="{B0B53821-F179-4878-A3CF-88CF716426AB}" type="datetime1">
              <a:rPr lang="ro-RO"/>
              <a:pPr>
                <a:defRPr/>
              </a:pPr>
              <a:t>17.05.2023</a:t>
            </a:fld>
            <a:endParaRPr lang="ro-RO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497763" y="6415088"/>
            <a:ext cx="1600200" cy="274637"/>
          </a:xfrm>
        </p:spPr>
        <p:txBody>
          <a:bodyPr/>
          <a:lstStyle/>
          <a:p>
            <a:pPr>
              <a:defRPr/>
            </a:pPr>
            <a:fld id="{323463A8-C42E-4B35-A64F-BE4D35F6CE46}" type="slidenum">
              <a:rPr lang="ro-RO"/>
              <a:pPr>
                <a:defRPr/>
              </a:pPr>
              <a:t>10</a:t>
            </a:fld>
            <a:endParaRPr lang="ro-RO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55988" y="6373813"/>
            <a:ext cx="2171700" cy="273050"/>
          </a:xfrm>
        </p:spPr>
        <p:txBody>
          <a:bodyPr/>
          <a:lstStyle/>
          <a:p>
            <a:pPr>
              <a:defRPr/>
            </a:pPr>
            <a:r>
              <a:rPr lang="ro-RO" dirty="0"/>
              <a:t>UNCLASSIFIED</a:t>
            </a:r>
          </a:p>
        </p:txBody>
      </p:sp>
      <p:grpSp>
        <p:nvGrpSpPr>
          <p:cNvPr id="12293" name="Group 13"/>
          <p:cNvGrpSpPr>
            <a:grpSpLocks/>
          </p:cNvGrpSpPr>
          <p:nvPr/>
        </p:nvGrpSpPr>
        <p:grpSpPr bwMode="auto">
          <a:xfrm>
            <a:off x="147638" y="77788"/>
            <a:ext cx="8848725" cy="533400"/>
            <a:chOff x="186675" y="176196"/>
            <a:chExt cx="8849507" cy="533400"/>
          </a:xfrm>
        </p:grpSpPr>
        <p:sp>
          <p:nvSpPr>
            <p:cNvPr id="16" name="Title 1"/>
            <p:cNvSpPr txBox="1">
              <a:spLocks/>
            </p:cNvSpPr>
            <p:nvPr/>
          </p:nvSpPr>
          <p:spPr bwMode="auto">
            <a:xfrm>
              <a:off x="1904502" y="236521"/>
              <a:ext cx="5755196" cy="411162"/>
            </a:xfrm>
            <a:prstGeom prst="round2Diag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ro-RO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ONGOING PROJECTS</a:t>
              </a:r>
              <a:endParaRPr lang="en-US" sz="2400" spc="3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75000"/>
                    </a:scheme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7" name="Picture 9" descr="F:\03.RO Team\02_Domenii\06_SIGINT_RE_Stochirlea\Baze de Date\Functionale\BD\Steaguri\Romania-Flag-128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6675" y="176196"/>
              <a:ext cx="614416" cy="533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Picture 8" descr="F:\03.RO Team\02_Domenii\06_SIGINT_RE_Stochirlea\Baze de Date\Functionale\BD\Steaguri\NATO-Flag-128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417002" y="214296"/>
              <a:ext cx="619180" cy="4540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2294" name="Picture 2"/>
          <p:cNvPicPr>
            <a:picLocks noChangeAspect="1" noChangeArrowheads="1"/>
          </p:cNvPicPr>
          <p:nvPr/>
        </p:nvPicPr>
        <p:blipFill>
          <a:blip r:embed="rId5"/>
          <a:srcRect l="9956" t="19792" r="27965" b="11458"/>
          <a:stretch>
            <a:fillRect/>
          </a:stretch>
        </p:blipFill>
        <p:spPr bwMode="auto">
          <a:xfrm>
            <a:off x="36513" y="762000"/>
            <a:ext cx="9056687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76200" y="655638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ro-R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o-RO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PESCO -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EUROPEAN UNION NETWORK OF DIVING CENTRES</a:t>
            </a:r>
            <a:r>
              <a:rPr lang="ro-RO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 (EUNDC)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ro-R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6200" y="1019175"/>
            <a:ext cx="8991600" cy="381000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ROADMAP</a:t>
            </a:r>
          </a:p>
        </p:txBody>
      </p:sp>
      <p:sp>
        <p:nvSpPr>
          <p:cNvPr id="13316" name="Slide Number Placeholder 3"/>
          <p:cNvSpPr txBox="1">
            <a:spLocks noChangeArrowheads="1"/>
          </p:cNvSpPr>
          <p:nvPr/>
        </p:nvSpPr>
        <p:spPr bwMode="auto">
          <a:xfrm>
            <a:off x="8477250" y="6410325"/>
            <a:ext cx="381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fld id="{EBF53BAF-4E3D-4620-A676-88B80E807E48}" type="slidenum">
              <a:rPr lang="en-US" altLang="en-US" sz="1200">
                <a:solidFill>
                  <a:srgbClr val="898989"/>
                </a:solidFill>
              </a:rPr>
              <a:pPr/>
              <a:t>11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3317" name="Slide Number Placeholder 2"/>
          <p:cNvSpPr txBox="1">
            <a:spLocks noChangeArrowheads="1"/>
          </p:cNvSpPr>
          <p:nvPr/>
        </p:nvSpPr>
        <p:spPr bwMode="auto">
          <a:xfrm>
            <a:off x="3695700" y="6410325"/>
            <a:ext cx="18288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1200">
                <a:solidFill>
                  <a:srgbClr val="898989"/>
                </a:solidFill>
              </a:rPr>
              <a:t>UNCLASSIFIED</a:t>
            </a:r>
          </a:p>
        </p:txBody>
      </p:sp>
      <p:grpSp>
        <p:nvGrpSpPr>
          <p:cNvPr id="13318" name="Group 18"/>
          <p:cNvGrpSpPr>
            <a:grpSpLocks/>
          </p:cNvGrpSpPr>
          <p:nvPr/>
        </p:nvGrpSpPr>
        <p:grpSpPr bwMode="auto">
          <a:xfrm>
            <a:off x="147638" y="122238"/>
            <a:ext cx="8848725" cy="533400"/>
            <a:chOff x="186675" y="176196"/>
            <a:chExt cx="8849507" cy="533400"/>
          </a:xfrm>
        </p:grpSpPr>
        <p:sp>
          <p:nvSpPr>
            <p:cNvPr id="75" name="Title 1"/>
            <p:cNvSpPr txBox="1">
              <a:spLocks/>
            </p:cNvSpPr>
            <p:nvPr/>
          </p:nvSpPr>
          <p:spPr bwMode="auto">
            <a:xfrm>
              <a:off x="1772727" y="214296"/>
              <a:ext cx="5753608" cy="411162"/>
            </a:xfrm>
            <a:prstGeom prst="round2Diag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ro-RO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ONGOING PROJECTS</a:t>
              </a:r>
              <a:endParaRPr lang="en-US" sz="2400" spc="3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75000"/>
                    </a:scheme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6" name="Picture 9" descr="F:\03.RO Team\02_Domenii\06_SIGINT_RE_Stochirlea\Baze de Date\Functionale\BD\Steaguri\Romania-Flag-128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6675" y="176196"/>
              <a:ext cx="614416" cy="533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7" name="Picture 8" descr="F:\03.RO Team\02_Domenii\06_SIGINT_RE_Stochirlea\Baze de Date\Functionale\BD\Steaguri\NATO-Flag-128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417002" y="214296"/>
              <a:ext cx="619180" cy="4540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3319" name="Imagine 77"/>
          <p:cNvPicPr>
            <a:picLocks noChangeAspect="1"/>
          </p:cNvPicPr>
          <p:nvPr/>
        </p:nvPicPr>
        <p:blipFill>
          <a:blip r:embed="rId5"/>
          <a:srcRect l="52132" t="20300" r="7249" b="20667"/>
          <a:stretch>
            <a:fillRect/>
          </a:stretch>
        </p:blipFill>
        <p:spPr bwMode="auto">
          <a:xfrm>
            <a:off x="239713" y="1352550"/>
            <a:ext cx="866457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" name="Date Placeholder 6"/>
          <p:cNvSpPr>
            <a:spLocks noGrp="1"/>
          </p:cNvSpPr>
          <p:nvPr>
            <p:ph type="dt" sz="quarter" idx="10"/>
          </p:nvPr>
        </p:nvSpPr>
        <p:spPr>
          <a:xfrm>
            <a:off x="285750" y="6465888"/>
            <a:ext cx="1558925" cy="217487"/>
          </a:xfrm>
        </p:spPr>
        <p:txBody>
          <a:bodyPr/>
          <a:lstStyle/>
          <a:p>
            <a:pPr>
              <a:defRPr/>
            </a:pPr>
            <a:fld id="{B0B53821-F179-4878-A3CF-88CF716426AB}" type="datetime1">
              <a:rPr lang="ro-RO"/>
              <a:pPr>
                <a:defRPr/>
              </a:pPr>
              <a:t>17.05.2023</a:t>
            </a:fld>
            <a:endParaRPr lang="ro-RO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>
          <a:xfrm>
            <a:off x="147638" y="6383338"/>
            <a:ext cx="1558925" cy="217487"/>
          </a:xfrm>
        </p:spPr>
        <p:txBody>
          <a:bodyPr/>
          <a:lstStyle/>
          <a:p>
            <a:pPr>
              <a:defRPr/>
            </a:pPr>
            <a:fld id="{B0B53821-F179-4878-A3CF-88CF716426AB}" type="datetime1">
              <a:rPr lang="ro-RO"/>
              <a:pPr>
                <a:defRPr/>
              </a:pPr>
              <a:t>17.05.2023</a:t>
            </a:fld>
            <a:endParaRPr lang="ro-RO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493000" y="6327775"/>
            <a:ext cx="1600200" cy="273050"/>
          </a:xfrm>
        </p:spPr>
        <p:txBody>
          <a:bodyPr/>
          <a:lstStyle/>
          <a:p>
            <a:pPr>
              <a:defRPr/>
            </a:pPr>
            <a:fld id="{398B9B68-AF0C-49CC-A679-60C2C64CC26A}" type="slidenum">
              <a:rPr lang="ro-RO"/>
              <a:pPr>
                <a:defRPr/>
              </a:pPr>
              <a:t>12</a:t>
            </a:fld>
            <a:endParaRPr lang="ro-RO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810000" y="6327775"/>
            <a:ext cx="2171700" cy="273050"/>
          </a:xfrm>
        </p:spPr>
        <p:txBody>
          <a:bodyPr/>
          <a:lstStyle/>
          <a:p>
            <a:pPr>
              <a:defRPr/>
            </a:pPr>
            <a:r>
              <a:rPr lang="ro-RO" dirty="0"/>
              <a:t>UNCLASSIFIED</a:t>
            </a:r>
          </a:p>
        </p:txBody>
      </p:sp>
      <p:grpSp>
        <p:nvGrpSpPr>
          <p:cNvPr id="14341" name="Group 18"/>
          <p:cNvGrpSpPr>
            <a:grpSpLocks/>
          </p:cNvGrpSpPr>
          <p:nvPr/>
        </p:nvGrpSpPr>
        <p:grpSpPr bwMode="auto">
          <a:xfrm>
            <a:off x="147638" y="173038"/>
            <a:ext cx="8848725" cy="533400"/>
            <a:chOff x="186675" y="176196"/>
            <a:chExt cx="8849507" cy="533400"/>
          </a:xfrm>
        </p:grpSpPr>
        <p:sp>
          <p:nvSpPr>
            <p:cNvPr id="20" name="Title 1"/>
            <p:cNvSpPr txBox="1">
              <a:spLocks/>
            </p:cNvSpPr>
            <p:nvPr/>
          </p:nvSpPr>
          <p:spPr bwMode="auto">
            <a:xfrm>
              <a:off x="1712397" y="214296"/>
              <a:ext cx="5755197" cy="411162"/>
            </a:xfrm>
            <a:prstGeom prst="round2Diag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ro-RO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ONGOING PROJECTS</a:t>
              </a:r>
              <a:endParaRPr lang="en-US" sz="2400" spc="3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75000"/>
                    </a:scheme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1" name="Picture 9" descr="F:\03.RO Team\02_Domenii\06_SIGINT_RE_Stochirlea\Baze de Date\Functionale\BD\Steaguri\Romania-Flag-128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6675" y="176196"/>
              <a:ext cx="614416" cy="533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8" descr="F:\03.RO Team\02_Domenii\06_SIGINT_RE_Stochirlea\Baze de Date\Functionale\BD\Steaguri\NATO-Flag-128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417002" y="214296"/>
              <a:ext cx="619180" cy="4540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4342" name="Picture 2"/>
          <p:cNvPicPr>
            <a:picLocks noChangeAspect="1" noChangeArrowheads="1"/>
          </p:cNvPicPr>
          <p:nvPr/>
        </p:nvPicPr>
        <p:blipFill>
          <a:blip r:embed="rId5"/>
          <a:srcRect l="10542" t="26042" r="34993" b="15625"/>
          <a:stretch>
            <a:fillRect/>
          </a:stretch>
        </p:blipFill>
        <p:spPr bwMode="auto">
          <a:xfrm>
            <a:off x="0" y="822325"/>
            <a:ext cx="91106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>
          <a:xfrm>
            <a:off x="65088" y="6400800"/>
            <a:ext cx="1560512" cy="219075"/>
          </a:xfrm>
        </p:spPr>
        <p:txBody>
          <a:bodyPr/>
          <a:lstStyle/>
          <a:p>
            <a:pPr>
              <a:defRPr/>
            </a:pPr>
            <a:fld id="{B0B53821-F179-4878-A3CF-88CF716426AB}" type="datetime1">
              <a:rPr lang="ro-RO"/>
              <a:pPr>
                <a:defRPr/>
              </a:pPr>
              <a:t>17.05.2023</a:t>
            </a:fld>
            <a:endParaRPr lang="ro-RO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497763" y="6415088"/>
            <a:ext cx="1600200" cy="274637"/>
          </a:xfrm>
        </p:spPr>
        <p:txBody>
          <a:bodyPr/>
          <a:lstStyle/>
          <a:p>
            <a:pPr>
              <a:defRPr/>
            </a:pPr>
            <a:fld id="{9EBD16E4-661F-4533-9D28-CD5EC89DDA3E}" type="slidenum">
              <a:rPr lang="ro-RO"/>
              <a:pPr>
                <a:defRPr/>
              </a:pPr>
              <a:t>13</a:t>
            </a:fld>
            <a:endParaRPr lang="ro-RO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55988" y="6373813"/>
            <a:ext cx="2171700" cy="273050"/>
          </a:xfrm>
        </p:spPr>
        <p:txBody>
          <a:bodyPr/>
          <a:lstStyle/>
          <a:p>
            <a:pPr>
              <a:defRPr/>
            </a:pPr>
            <a:r>
              <a:rPr lang="ro-RO" dirty="0"/>
              <a:t>UNCLASSIFIED</a:t>
            </a:r>
          </a:p>
        </p:txBody>
      </p:sp>
      <p:grpSp>
        <p:nvGrpSpPr>
          <p:cNvPr id="15365" name="Group 13"/>
          <p:cNvGrpSpPr>
            <a:grpSpLocks/>
          </p:cNvGrpSpPr>
          <p:nvPr/>
        </p:nvGrpSpPr>
        <p:grpSpPr bwMode="auto">
          <a:xfrm>
            <a:off x="147638" y="247650"/>
            <a:ext cx="8848725" cy="533400"/>
            <a:chOff x="186675" y="176196"/>
            <a:chExt cx="8849507" cy="533400"/>
          </a:xfrm>
        </p:grpSpPr>
        <p:sp>
          <p:nvSpPr>
            <p:cNvPr id="16" name="Title 1"/>
            <p:cNvSpPr txBox="1">
              <a:spLocks/>
            </p:cNvSpPr>
            <p:nvPr/>
          </p:nvSpPr>
          <p:spPr bwMode="auto">
            <a:xfrm>
              <a:off x="1761614" y="258746"/>
              <a:ext cx="5753608" cy="409575"/>
            </a:xfrm>
            <a:prstGeom prst="round2Diag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/>
                <a:t>TRAINING BY SIMULATION</a:t>
              </a:r>
              <a:endParaRPr lang="en-US" sz="2400" spc="3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75000"/>
                    </a:scheme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7" name="Picture 9" descr="F:\03.RO Team\02_Domenii\06_SIGINT_RE_Stochirlea\Baze de Date\Functionale\BD\Steaguri\Romania-Flag-128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6675" y="176196"/>
              <a:ext cx="614416" cy="533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Picture 8" descr="F:\03.RO Team\02_Domenii\06_SIGINT_RE_Stochirlea\Baze de Date\Functionale\BD\Steaguri\NATO-Flag-128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417002" y="214296"/>
              <a:ext cx="619180" cy="4540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5366" name="Grupare 1"/>
          <p:cNvGrpSpPr>
            <a:grpSpLocks/>
          </p:cNvGrpSpPr>
          <p:nvPr/>
        </p:nvGrpSpPr>
        <p:grpSpPr bwMode="auto">
          <a:xfrm>
            <a:off x="212725" y="811213"/>
            <a:ext cx="8783638" cy="5565775"/>
            <a:chOff x="212877" y="811431"/>
            <a:chExt cx="8783876" cy="5565380"/>
          </a:xfrm>
        </p:grpSpPr>
        <p:sp>
          <p:nvSpPr>
            <p:cNvPr id="23" name="Oval 22"/>
            <p:cNvSpPr/>
            <p:nvPr/>
          </p:nvSpPr>
          <p:spPr>
            <a:xfrm>
              <a:off x="3705941" y="2014452"/>
              <a:ext cx="5063004" cy="212142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Strategic</a:t>
              </a:r>
              <a:r>
                <a:rPr lang="en-US" dirty="0">
                  <a:latin typeface="Arial Narrow" panose="020B0606020202030204" pitchFamily="34" charset="0"/>
                </a:rPr>
                <a:t> </a:t>
              </a:r>
              <a:endParaRPr lang="ro-RO" dirty="0">
                <a:latin typeface="Arial Narrow" panose="020B0606020202030204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5447216" y="2244177"/>
              <a:ext cx="3146605" cy="174333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effectLst>
              <a:softEdge rad="215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Arial Narrow" panose="020B0606020202030204" pitchFamily="34" charset="0"/>
                </a:rPr>
                <a:t>Operational </a:t>
              </a:r>
              <a:endParaRPr lang="ro-RO" dirty="0">
                <a:latin typeface="Arial Narrow" panose="020B0606020202030204" pitchFamily="34" charset="0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7149605" y="2454951"/>
              <a:ext cx="1471925" cy="132178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effectLst>
              <a:softEdge rad="177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Arial Narrow" panose="020B0606020202030204" pitchFamily="34" charset="0"/>
                </a:rPr>
                <a:t>Tactical </a:t>
              </a:r>
              <a:endParaRPr lang="ro-RO" dirty="0">
                <a:latin typeface="Arial Narrow" panose="020B0606020202030204" pitchFamily="34" charset="0"/>
              </a:endParaRPr>
            </a:p>
          </p:txBody>
        </p:sp>
        <p:sp>
          <p:nvSpPr>
            <p:cNvPr id="29" name="TextBox 7"/>
            <p:cNvSpPr txBox="1"/>
            <p:nvPr/>
          </p:nvSpPr>
          <p:spPr>
            <a:xfrm>
              <a:off x="230340" y="1225739"/>
              <a:ext cx="4472108" cy="42780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14313" indent="-214313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q"/>
                <a:defRPr/>
              </a:pPr>
              <a:r>
                <a:rPr lang="en-US" sz="16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Can simulate various operational elements, including: enemy/enemy situation, joint forces, electromagnetic environment, geographical environment, weather and hydrology, etc. These elements can be static or dynamic.</a:t>
              </a:r>
              <a:endParaRPr lang="ro-RO" sz="1600" dirty="0"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dirty="0"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marL="214313" indent="-214313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q"/>
                <a:defRPr/>
              </a:pPr>
              <a:r>
                <a:rPr lang="ro-RO" sz="1600" dirty="0">
                  <a:latin typeface="Arial Narrow" panose="020B0606020202030204" pitchFamily="34" charset="0"/>
                  <a:cs typeface="+mn-cs"/>
                </a:rPr>
                <a:t>The process is intuitive</a:t>
              </a:r>
              <a:r>
                <a:rPr lang="en-US" sz="1600" dirty="0">
                  <a:latin typeface="Arial Narrow" panose="020B0606020202030204" pitchFamily="34" charset="0"/>
                  <a:cs typeface="+mn-cs"/>
                </a:rPr>
                <a:t>.</a:t>
              </a:r>
              <a:endParaRPr lang="ro-RO" sz="1600" dirty="0">
                <a:latin typeface="Arial Narrow" panose="020B0606020202030204" pitchFamily="34" charset="0"/>
                <a:cs typeface="+mn-cs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dirty="0"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marL="214313" indent="-214313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q"/>
                <a:defRPr/>
              </a:pPr>
              <a:r>
                <a:rPr lang="ro-RO" sz="1600" dirty="0">
                  <a:latin typeface="Arial Narrow" panose="020B0606020202030204" pitchFamily="34" charset="0"/>
                  <a:cs typeface="+mn-cs"/>
                </a:rPr>
                <a:t>The result is </a:t>
              </a:r>
              <a:r>
                <a:rPr lang="ro-RO" sz="1600" dirty="0" err="1">
                  <a:latin typeface="Arial Narrow" panose="020B0606020202030204" pitchFamily="34" charset="0"/>
                  <a:cs typeface="+mn-cs"/>
                </a:rPr>
                <a:t>objective</a:t>
              </a:r>
              <a:r>
                <a:rPr lang="en-US" sz="1600" dirty="0">
                  <a:latin typeface="Arial Narrow" panose="020B0606020202030204" pitchFamily="34" charset="0"/>
                  <a:cs typeface="+mn-cs"/>
                </a:rPr>
                <a:t>.</a:t>
              </a:r>
              <a:endParaRPr lang="ro-RO" sz="1600" dirty="0">
                <a:latin typeface="Arial Narrow" panose="020B0606020202030204" pitchFamily="34" charset="0"/>
                <a:cs typeface="+mn-cs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dirty="0">
                <a:latin typeface="Arial Narrow" panose="020B0606020202030204" pitchFamily="34" charset="0"/>
                <a:cs typeface="+mn-cs"/>
              </a:endParaRPr>
            </a:p>
            <a:p>
              <a:pPr marL="214313" indent="-214313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q"/>
                <a:defRPr/>
              </a:pPr>
              <a:r>
                <a:rPr lang="en-US" sz="16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Can integrate training from individual soldiers/boats/ships to battalions/task groups task force from tactical level to strategic.</a:t>
              </a:r>
              <a:endParaRPr lang="ro-RO" sz="1600" dirty="0"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dirty="0"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marL="214313" indent="-214313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q"/>
                <a:defRPr/>
              </a:pPr>
              <a:r>
                <a:rPr lang="en-US" sz="1600" dirty="0">
                  <a:latin typeface="Arial Narrow" panose="020B0606020202030204" pitchFamily="34" charset="0"/>
                  <a:cs typeface="+mn-cs"/>
                </a:rPr>
                <a:t>provide a higher level and wider range of action environment.</a:t>
              </a:r>
              <a:endParaRPr lang="ro-RO" sz="1600" dirty="0">
                <a:latin typeface="Arial Narrow" panose="020B0606020202030204" pitchFamily="34" charset="0"/>
                <a:cs typeface="+mn-cs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dirty="0">
                <a:latin typeface="Arial Narrow" panose="020B0606020202030204" pitchFamily="34" charset="0"/>
                <a:cs typeface="+mn-cs"/>
              </a:endParaRPr>
            </a:p>
            <a:p>
              <a:pPr marL="214313" indent="-214313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q"/>
                <a:defRPr/>
              </a:pPr>
              <a:r>
                <a:rPr lang="en-US" sz="16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Strengthen </a:t>
              </a:r>
              <a:r>
                <a:rPr lang="en-US" sz="1600" dirty="0">
                  <a:latin typeface="Arial Narrow" panose="020B0606020202030204" pitchFamily="34" charset="0"/>
                  <a:cs typeface="+mn-cs"/>
                </a:rPr>
                <a:t>the understanding and execution of tasks by commanders.</a:t>
              </a:r>
              <a:endParaRPr lang="ro-RO" sz="1600" dirty="0"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11"/>
            <p:cNvSpPr txBox="1"/>
            <p:nvPr/>
          </p:nvSpPr>
          <p:spPr>
            <a:xfrm>
              <a:off x="212877" y="5453481"/>
              <a:ext cx="8783876" cy="923330"/>
            </a:xfrm>
            <a:prstGeom prst="rect">
              <a:avLst/>
            </a:prstGeom>
            <a:gradFill flip="none" rotWithShape="1">
              <a:gsLst>
                <a:gs pos="11000">
                  <a:schemeClr val="accent1">
                    <a:lumMod val="75000"/>
                  </a:schemeClr>
                </a:gs>
                <a:gs pos="88000">
                  <a:schemeClr val="bg2">
                    <a:alpha val="3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39700"/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Arial Narrow" panose="020B0606020202030204" pitchFamily="34" charset="0"/>
                  <a:cs typeface="+mn-cs"/>
                </a:rPr>
                <a:t>The application of simulation training has a major impact over the traditional training.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Arial Narrow" panose="020B0606020202030204" pitchFamily="34" charset="0"/>
                  <a:cs typeface="+mn-cs"/>
                </a:rPr>
                <a:t>The purpose is not to replace actual training, but to enhance its level and improve the</a:t>
              </a:r>
              <a:br>
                <a:rPr lang="en-US" dirty="0">
                  <a:latin typeface="Arial Narrow" panose="020B0606020202030204" pitchFamily="34" charset="0"/>
                  <a:cs typeface="+mn-cs"/>
                </a:rPr>
              </a:br>
              <a:r>
                <a:rPr lang="en-US" dirty="0">
                  <a:latin typeface="Arial Narrow" panose="020B0606020202030204" pitchFamily="34" charset="0"/>
                  <a:cs typeface="+mn-cs"/>
                </a:rPr>
                <a:t>skills of commanders and trainees. Though weapon systems can be tested  before acquisition.</a:t>
              </a:r>
            </a:p>
          </p:txBody>
        </p:sp>
        <p:sp>
          <p:nvSpPr>
            <p:cNvPr id="15380" name="TextBox 8"/>
            <p:cNvSpPr txBox="1">
              <a:spLocks noChangeArrowheads="1"/>
            </p:cNvSpPr>
            <p:nvPr/>
          </p:nvSpPr>
          <p:spPr bwMode="auto">
            <a:xfrm>
              <a:off x="1321009" y="811431"/>
              <a:ext cx="620169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>
                  <a:latin typeface="Arial Narrow" pitchFamily="34" charset="0"/>
                </a:rPr>
                <a:t>Skills     Procedures    Tactics     Ideas</a:t>
              </a:r>
              <a:endParaRPr lang="ro-RO" sz="2400">
                <a:latin typeface="Arial Narrow" pitchFamily="34" charset="0"/>
              </a:endParaRPr>
            </a:p>
          </p:txBody>
        </p:sp>
        <p:sp>
          <p:nvSpPr>
            <p:cNvPr id="15381" name="TextBox 9"/>
            <p:cNvSpPr txBox="1">
              <a:spLocks noChangeArrowheads="1"/>
            </p:cNvSpPr>
            <p:nvPr/>
          </p:nvSpPr>
          <p:spPr bwMode="auto">
            <a:xfrm>
              <a:off x="5057445" y="4563844"/>
              <a:ext cx="293492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>
                  <a:latin typeface="Arial Narrow" pitchFamily="34" charset="0"/>
                </a:rPr>
                <a:t>Advanced Technologies</a:t>
              </a:r>
              <a:endParaRPr lang="ro-RO" sz="2400">
                <a:latin typeface="Arial Narrow" pitchFamily="34" charset="0"/>
              </a:endParaRPr>
            </a:p>
          </p:txBody>
        </p:sp>
        <p:pic>
          <p:nvPicPr>
            <p:cNvPr id="15382" name="Picture 6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774340" y="1205782"/>
              <a:ext cx="821197" cy="821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>
          <a:xfrm>
            <a:off x="65088" y="6400800"/>
            <a:ext cx="1560512" cy="219075"/>
          </a:xfrm>
        </p:spPr>
        <p:txBody>
          <a:bodyPr/>
          <a:lstStyle/>
          <a:p>
            <a:pPr>
              <a:defRPr/>
            </a:pPr>
            <a:fld id="{B0B53821-F179-4878-A3CF-88CF716426AB}" type="datetime1">
              <a:rPr lang="ro-RO"/>
              <a:pPr>
                <a:defRPr/>
              </a:pPr>
              <a:t>17.05.2023</a:t>
            </a:fld>
            <a:endParaRPr lang="ro-RO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497763" y="6415088"/>
            <a:ext cx="1600200" cy="274637"/>
          </a:xfrm>
        </p:spPr>
        <p:txBody>
          <a:bodyPr/>
          <a:lstStyle/>
          <a:p>
            <a:pPr>
              <a:defRPr/>
            </a:pPr>
            <a:fld id="{9F309133-034D-4F8F-BC02-978DA3A7E2A8}" type="slidenum">
              <a:rPr lang="ro-RO"/>
              <a:pPr>
                <a:defRPr/>
              </a:pPr>
              <a:t>14</a:t>
            </a:fld>
            <a:endParaRPr lang="ro-RO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55988" y="6373813"/>
            <a:ext cx="2171700" cy="273050"/>
          </a:xfrm>
        </p:spPr>
        <p:txBody>
          <a:bodyPr/>
          <a:lstStyle/>
          <a:p>
            <a:pPr>
              <a:defRPr/>
            </a:pPr>
            <a:r>
              <a:rPr lang="ro-RO" dirty="0"/>
              <a:t>UNCLASSIFIED</a:t>
            </a:r>
          </a:p>
        </p:txBody>
      </p:sp>
      <p:grpSp>
        <p:nvGrpSpPr>
          <p:cNvPr id="16389" name="Group 13"/>
          <p:cNvGrpSpPr>
            <a:grpSpLocks/>
          </p:cNvGrpSpPr>
          <p:nvPr/>
        </p:nvGrpSpPr>
        <p:grpSpPr bwMode="auto">
          <a:xfrm>
            <a:off x="176213" y="127000"/>
            <a:ext cx="8850312" cy="533400"/>
            <a:chOff x="186675" y="176196"/>
            <a:chExt cx="8849507" cy="533400"/>
          </a:xfrm>
        </p:grpSpPr>
        <p:sp>
          <p:nvSpPr>
            <p:cNvPr id="16" name="Title 1"/>
            <p:cNvSpPr txBox="1">
              <a:spLocks/>
            </p:cNvSpPr>
            <p:nvPr/>
          </p:nvSpPr>
          <p:spPr bwMode="auto">
            <a:xfrm>
              <a:off x="1905781" y="236521"/>
              <a:ext cx="5754165" cy="411163"/>
            </a:xfrm>
            <a:prstGeom prst="round2Diag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/>
                <a:t>WARGAMING</a:t>
              </a:r>
              <a:endParaRPr lang="en-US" sz="2400" spc="3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75000"/>
                    </a:scheme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7" name="Picture 9" descr="F:\03.RO Team\02_Domenii\06_SIGINT_RE_Stochirlea\Baze de Date\Functionale\BD\Steaguri\Romania-Flag-128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6675" y="176196"/>
              <a:ext cx="614306" cy="533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Picture 8" descr="F:\03.RO Team\02_Domenii\06_SIGINT_RE_Stochirlea\Baze de Date\Functionale\BD\Steaguri\NATO-Flag-128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417113" y="214296"/>
              <a:ext cx="619069" cy="4540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6390" name="Grupare 1"/>
          <p:cNvGrpSpPr>
            <a:grpSpLocks/>
          </p:cNvGrpSpPr>
          <p:nvPr/>
        </p:nvGrpSpPr>
        <p:grpSpPr bwMode="auto">
          <a:xfrm>
            <a:off x="117475" y="754063"/>
            <a:ext cx="8736013" cy="5613400"/>
            <a:chOff x="116811" y="754631"/>
            <a:chExt cx="8737230" cy="5613579"/>
          </a:xfrm>
        </p:grpSpPr>
        <p:pic>
          <p:nvPicPr>
            <p:cNvPr id="16391" name="Picture 19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798688" y="1212181"/>
              <a:ext cx="821197" cy="821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6392" name="Grupare 9"/>
            <p:cNvGrpSpPr>
              <a:grpSpLocks/>
            </p:cNvGrpSpPr>
            <p:nvPr/>
          </p:nvGrpSpPr>
          <p:grpSpPr bwMode="auto">
            <a:xfrm>
              <a:off x="692156" y="1220121"/>
              <a:ext cx="7759688" cy="3352799"/>
              <a:chOff x="1441500" y="1699591"/>
              <a:chExt cx="6336439" cy="1886608"/>
            </a:xfrm>
          </p:grpSpPr>
          <p:sp>
            <p:nvSpPr>
              <p:cNvPr id="11" name="Oval 10"/>
              <p:cNvSpPr/>
              <p:nvPr/>
            </p:nvSpPr>
            <p:spPr>
              <a:xfrm rot="10800000">
                <a:off x="4302632" y="1711924"/>
                <a:ext cx="3475307" cy="183139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88000">
                    <a:srgbClr val="FF0000"/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softEdge rad="190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1350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1441500" y="1742468"/>
                <a:ext cx="3356630" cy="18008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53000">
                    <a:schemeClr val="accent1">
                      <a:lumMod val="45000"/>
                      <a:lumOff val="55000"/>
                    </a:schemeClr>
                  </a:gs>
                  <a:gs pos="100000">
                    <a:srgbClr val="00B0F0"/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softEdge rad="190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sz="1350" dirty="0"/>
              </a:p>
            </p:txBody>
          </p:sp>
          <p:pic>
            <p:nvPicPr>
              <p:cNvPr id="13" name="Picture 5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991322" y="1699591"/>
                <a:ext cx="3048963" cy="1886608"/>
              </a:xfrm>
              <a:prstGeom prst="rect">
                <a:avLst/>
              </a:prstGeom>
              <a:effectLst>
                <a:softEdge rad="177800"/>
              </a:effectLst>
            </p:spPr>
          </p:pic>
          <p:pic>
            <p:nvPicPr>
              <p:cNvPr id="15" name="Picture 9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854477" y="2145587"/>
                <a:ext cx="755333" cy="934565"/>
              </a:xfrm>
              <a:prstGeom prst="rect">
                <a:avLst/>
              </a:prstGeom>
              <a:effectLst>
                <a:softEdge rad="190500"/>
              </a:effectLst>
            </p:spPr>
          </p:pic>
          <p:pic>
            <p:nvPicPr>
              <p:cNvPr id="19" name="Picture 11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6463591" y="2112852"/>
                <a:ext cx="755333" cy="988641"/>
              </a:xfrm>
              <a:prstGeom prst="rect">
                <a:avLst/>
              </a:prstGeom>
              <a:effectLst>
                <a:softEdge rad="190500"/>
              </a:effectLst>
            </p:spPr>
          </p:pic>
        </p:grpSp>
        <p:sp>
          <p:nvSpPr>
            <p:cNvPr id="16393" name="TextBox 13"/>
            <p:cNvSpPr txBox="1">
              <a:spLocks noChangeArrowheads="1"/>
            </p:cNvSpPr>
            <p:nvPr/>
          </p:nvSpPr>
          <p:spPr bwMode="auto">
            <a:xfrm>
              <a:off x="366159" y="754631"/>
              <a:ext cx="848788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>
                  <a:latin typeface="Arial Narrow" pitchFamily="34" charset="0"/>
                </a:rPr>
                <a:t>Simulate aspects of warfare at the tactical, operational, or strategic level.</a:t>
              </a:r>
              <a:endParaRPr lang="ro-RO" sz="2400">
                <a:latin typeface="Arial Narrow" pitchFamily="34" charset="0"/>
              </a:endParaRPr>
            </a:p>
          </p:txBody>
        </p:sp>
        <p:sp>
          <p:nvSpPr>
            <p:cNvPr id="16394" name="TextBox 15"/>
            <p:cNvSpPr txBox="1">
              <a:spLocks noChangeArrowheads="1"/>
            </p:cNvSpPr>
            <p:nvPr/>
          </p:nvSpPr>
          <p:spPr bwMode="auto">
            <a:xfrm>
              <a:off x="666750" y="4396817"/>
              <a:ext cx="7886700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latin typeface="Arial Narrow" pitchFamily="34" charset="0"/>
                </a:rPr>
                <a:t>Examine warfighting concepts, train and educate commanders and analysts, explore scenarios, and assess how force planning and posture choices affect campaign outcomes.</a:t>
              </a:r>
            </a:p>
            <a:p>
              <a:pPr algn="ctr"/>
              <a:r>
                <a:rPr lang="en-US" sz="1600">
                  <a:latin typeface="Arial Narrow" pitchFamily="34" charset="0"/>
                </a:rPr>
                <a:t>Allows the commanders to test developed COAs.</a:t>
              </a:r>
            </a:p>
            <a:p>
              <a:pPr algn="ctr"/>
              <a:r>
                <a:rPr lang="en-US" sz="1600">
                  <a:latin typeface="Arial Narrow" pitchFamily="34" charset="0"/>
                </a:rPr>
                <a:t>Spots the weak points as well the strong ones.</a:t>
              </a:r>
              <a:endParaRPr lang="ro-RO" sz="1600">
                <a:latin typeface="Arial Narrow" pitchFamily="34" charset="0"/>
              </a:endParaRPr>
            </a:p>
          </p:txBody>
        </p:sp>
        <p:sp>
          <p:nvSpPr>
            <p:cNvPr id="22" name="TextBox 16"/>
            <p:cNvSpPr txBox="1"/>
            <p:nvPr/>
          </p:nvSpPr>
          <p:spPr>
            <a:xfrm>
              <a:off x="116811" y="5444880"/>
              <a:ext cx="8734098" cy="923330"/>
            </a:xfrm>
            <a:prstGeom prst="rect">
              <a:avLst/>
            </a:prstGeom>
            <a:solidFill>
              <a:srgbClr val="92D050"/>
            </a:solidFill>
            <a:effectLst>
              <a:softEdge rad="203200"/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Arial Narrow" panose="020B0606020202030204" pitchFamily="34" charset="0"/>
                  <a:cs typeface="+mn-cs"/>
                </a:rPr>
                <a:t>The outcomes will provide valuable insights to commanders regarding the capabilities required and shape the force structure. It is performed in a safe environment and it is resource saving.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Arial Narrow" panose="020B0606020202030204" pitchFamily="34" charset="0"/>
                  <a:cs typeface="+mn-cs"/>
                </a:rPr>
                <a:t>However requires advanced technologies as well as skilled personnel to run specialized software. </a:t>
              </a:r>
              <a:endParaRPr lang="ro-RO" dirty="0">
                <a:latin typeface="Arial Narrow" panose="020B0606020202030204" pitchFamily="34" charset="0"/>
                <a:cs typeface="+mn-cs"/>
              </a:endParaRPr>
            </a:p>
          </p:txBody>
        </p:sp>
      </p:grp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>
          <a:xfrm>
            <a:off x="65088" y="6400800"/>
            <a:ext cx="1560512" cy="219075"/>
          </a:xfrm>
        </p:spPr>
        <p:txBody>
          <a:bodyPr/>
          <a:lstStyle/>
          <a:p>
            <a:pPr>
              <a:defRPr/>
            </a:pPr>
            <a:fld id="{B0B53821-F179-4878-A3CF-88CF716426AB}" type="datetime1">
              <a:rPr lang="ro-RO"/>
              <a:pPr>
                <a:defRPr/>
              </a:pPr>
              <a:t>17.05.2023</a:t>
            </a:fld>
            <a:endParaRPr lang="ro-RO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497763" y="6415088"/>
            <a:ext cx="1600200" cy="274637"/>
          </a:xfrm>
        </p:spPr>
        <p:txBody>
          <a:bodyPr/>
          <a:lstStyle/>
          <a:p>
            <a:pPr>
              <a:defRPr/>
            </a:pPr>
            <a:fld id="{6504E545-F80D-4D9F-A35A-993AB16656EB}" type="slidenum">
              <a:rPr lang="ro-RO"/>
              <a:pPr>
                <a:defRPr/>
              </a:pPr>
              <a:t>15</a:t>
            </a:fld>
            <a:endParaRPr lang="ro-RO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55988" y="6373813"/>
            <a:ext cx="2171700" cy="273050"/>
          </a:xfrm>
        </p:spPr>
        <p:txBody>
          <a:bodyPr/>
          <a:lstStyle/>
          <a:p>
            <a:pPr>
              <a:defRPr/>
            </a:pPr>
            <a:r>
              <a:rPr lang="ro-RO" dirty="0"/>
              <a:t>UNCLASSIFIED</a:t>
            </a:r>
          </a:p>
        </p:txBody>
      </p:sp>
      <p:grpSp>
        <p:nvGrpSpPr>
          <p:cNvPr id="17413" name="Group 13"/>
          <p:cNvGrpSpPr>
            <a:grpSpLocks/>
          </p:cNvGrpSpPr>
          <p:nvPr/>
        </p:nvGrpSpPr>
        <p:grpSpPr bwMode="auto">
          <a:xfrm>
            <a:off x="147638" y="211138"/>
            <a:ext cx="8848725" cy="533400"/>
            <a:chOff x="186675" y="176196"/>
            <a:chExt cx="8849507" cy="533400"/>
          </a:xfrm>
        </p:grpSpPr>
        <p:sp>
          <p:nvSpPr>
            <p:cNvPr id="16" name="Title 1"/>
            <p:cNvSpPr txBox="1">
              <a:spLocks/>
            </p:cNvSpPr>
            <p:nvPr/>
          </p:nvSpPr>
          <p:spPr bwMode="auto">
            <a:xfrm>
              <a:off x="1904502" y="236521"/>
              <a:ext cx="5755196" cy="411162"/>
            </a:xfrm>
            <a:prstGeom prst="round2Diag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/>
                <a:t>WAY AHEAD</a:t>
              </a:r>
              <a:endParaRPr lang="en-US" sz="2400" spc="3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75000"/>
                    </a:scheme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7" name="Picture 9" descr="F:\03.RO Team\02_Domenii\06_SIGINT_RE_Stochirlea\Baze de Date\Functionale\BD\Steaguri\Romania-Flag-128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6675" y="176196"/>
              <a:ext cx="614416" cy="533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Picture 8" descr="F:\03.RO Team\02_Domenii\06_SIGINT_RE_Stochirlea\Baze de Date\Functionale\BD\Steaguri\NATO-Flag-128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417002" y="214296"/>
              <a:ext cx="619180" cy="4540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7414" name="Grupare 1"/>
          <p:cNvGrpSpPr>
            <a:grpSpLocks/>
          </p:cNvGrpSpPr>
          <p:nvPr/>
        </p:nvGrpSpPr>
        <p:grpSpPr bwMode="auto">
          <a:xfrm>
            <a:off x="485775" y="1173163"/>
            <a:ext cx="8201025" cy="5018087"/>
            <a:chOff x="486339" y="1173861"/>
            <a:chExt cx="8200714" cy="5016758"/>
          </a:xfrm>
        </p:grpSpPr>
        <p:grpSp>
          <p:nvGrpSpPr>
            <p:cNvPr id="17415" name="Grupare 9"/>
            <p:cNvGrpSpPr>
              <a:grpSpLocks/>
            </p:cNvGrpSpPr>
            <p:nvPr/>
          </p:nvGrpSpPr>
          <p:grpSpPr bwMode="auto">
            <a:xfrm>
              <a:off x="4877932" y="1600200"/>
              <a:ext cx="3809121" cy="4407891"/>
              <a:chOff x="5168784" y="1114423"/>
              <a:chExt cx="3809121" cy="4407891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5168784" y="1114423"/>
                <a:ext cx="3809121" cy="4407891"/>
              </a:xfrm>
              <a:prstGeom prst="ellipse">
                <a:avLst/>
              </a:prstGeom>
              <a:gradFill flip="none" rotWithShape="1">
                <a:gsLst>
                  <a:gs pos="0">
                    <a:srgbClr val="0070C0">
                      <a:alpha val="9000"/>
                    </a:srgbClr>
                  </a:gs>
                  <a:gs pos="75000">
                    <a:schemeClr val="bg1">
                      <a:alpha val="80000"/>
                      <a:lumMod val="90000"/>
                      <a:lumOff val="10000"/>
                    </a:schemeClr>
                  </a:gs>
                </a:gsLst>
                <a:lin ang="16200000" scaled="0"/>
                <a:tileRect/>
              </a:gra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/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/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/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/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/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/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/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b="1" dirty="0">
                  <a:solidFill>
                    <a:schemeClr val="tx1"/>
                  </a:solidFill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b="1" dirty="0">
                  <a:solidFill>
                    <a:schemeClr val="tx1"/>
                  </a:solidFill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b="1" dirty="0">
                  <a:solidFill>
                    <a:schemeClr val="tx1"/>
                  </a:solidFill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350" b="1" dirty="0">
                    <a:solidFill>
                      <a:schemeClr val="tx1"/>
                    </a:solidFill>
                  </a:rPr>
                  <a:t>TRAINING BY SIMULATION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350" b="1" dirty="0">
                    <a:solidFill>
                      <a:schemeClr val="tx1"/>
                    </a:solidFill>
                  </a:rPr>
                  <a:t>ADVICE COMMANDERS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350" b="1" dirty="0">
                    <a:solidFill>
                      <a:schemeClr val="tx1"/>
                    </a:solidFill>
                  </a:rPr>
                  <a:t>FORCE SHAPE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350" b="1" dirty="0">
                    <a:solidFill>
                      <a:schemeClr val="tx1"/>
                    </a:solidFill>
                  </a:rPr>
                  <a:t>FUTURE FLEET</a:t>
                </a:r>
                <a:endParaRPr lang="ro-RO" sz="1350" b="1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7421" name="Group 16"/>
              <p:cNvGrpSpPr>
                <a:grpSpLocks/>
              </p:cNvGrpSpPr>
              <p:nvPr/>
            </p:nvGrpSpPr>
            <p:grpSpPr bwMode="auto">
              <a:xfrm>
                <a:off x="5773993" y="1866631"/>
                <a:ext cx="2234381" cy="1792811"/>
                <a:chOff x="6953046" y="1528210"/>
                <a:chExt cx="4400754" cy="4213613"/>
              </a:xfrm>
            </p:grpSpPr>
            <p:grpSp>
              <p:nvGrpSpPr>
                <p:cNvPr id="6" name="Group 6"/>
                <p:cNvGrpSpPr/>
                <p:nvPr/>
              </p:nvGrpSpPr>
              <p:grpSpPr>
                <a:xfrm>
                  <a:off x="9723492" y="1528210"/>
                  <a:ext cx="1262627" cy="1361442"/>
                  <a:chOff x="1695027" y="168248"/>
                  <a:chExt cx="1262627" cy="1361442"/>
                </a:xfrm>
                <a:solidFill>
                  <a:schemeClr val="accent2">
                    <a:lumMod val="75000"/>
                  </a:schemeClr>
                </a:solidFill>
              </p:grpSpPr>
              <p:sp>
                <p:nvSpPr>
                  <p:cNvPr id="22" name="Shape 7"/>
                  <p:cNvSpPr/>
                  <p:nvPr/>
                </p:nvSpPr>
                <p:spPr>
                  <a:xfrm rot="20700000">
                    <a:off x="1695027" y="168248"/>
                    <a:ext cx="1262627" cy="1361442"/>
                  </a:xfrm>
                  <a:prstGeom prst="gear6">
                    <a:avLst/>
                  </a:prstGeom>
                  <a:grpFill/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</p:sp>
              <p:sp>
                <p:nvSpPr>
                  <p:cNvPr id="23" name="Shape 4"/>
                  <p:cNvSpPr txBox="1"/>
                  <p:nvPr/>
                </p:nvSpPr>
                <p:spPr>
                  <a:xfrm>
                    <a:off x="1991949" y="451592"/>
                    <a:ext cx="764234" cy="764234"/>
                  </a:xfrm>
                  <a:prstGeom prst="rect">
                    <a:avLst/>
                  </a:prstGeom>
                  <a:grp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lIns="11430" tIns="11430" rIns="11430" bIns="11430" spcCol="1270" anchor="ctr"/>
                  <a:lstStyle/>
                  <a:p>
                    <a:pPr algn="ctr" defTabSz="400050" fontAlgn="auto">
                      <a:lnSpc>
                        <a:spcPct val="90000"/>
                      </a:lnSpc>
                      <a:spcAft>
                        <a:spcPct val="35000"/>
                      </a:spcAft>
                      <a:defRPr/>
                    </a:pPr>
                    <a:r>
                      <a:rPr lang="en-US" sz="900" dirty="0"/>
                      <a:t>training</a:t>
                    </a:r>
                    <a:endParaRPr lang="ro-RO" sz="900" dirty="0"/>
                  </a:p>
                </p:txBody>
              </p:sp>
            </p:grpSp>
            <p:graphicFrame>
              <p:nvGraphicFramePr>
                <p:cNvPr id="15" name="Diagram 12"/>
                <p:cNvGraphicFramePr/>
                <p:nvPr/>
              </p:nvGraphicFramePr>
              <p:xfrm>
                <a:off x="6953046" y="1936109"/>
                <a:ext cx="4400754" cy="3473791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5" r:lo="rId6" r:qs="rId7" r:cs="rId8"/>
                </a:graphicData>
              </a:graphic>
            </p:graphicFrame>
            <p:grpSp>
              <p:nvGrpSpPr>
                <p:cNvPr id="17424" name="Group 13"/>
                <p:cNvGrpSpPr>
                  <a:grpSpLocks/>
                </p:cNvGrpSpPr>
                <p:nvPr/>
              </p:nvGrpSpPr>
              <p:grpSpPr bwMode="auto">
                <a:xfrm>
                  <a:off x="7763876" y="4380381"/>
                  <a:ext cx="1361442" cy="1361442"/>
                  <a:chOff x="1693345" y="152988"/>
                  <a:chExt cx="1361442" cy="1361442"/>
                </a:xfrm>
              </p:grpSpPr>
              <p:sp>
                <p:nvSpPr>
                  <p:cNvPr id="20" name="Shape 14"/>
                  <p:cNvSpPr/>
                  <p:nvPr/>
                </p:nvSpPr>
                <p:spPr>
                  <a:xfrm rot="20700000">
                    <a:off x="1683817" y="152137"/>
                    <a:ext cx="1369434" cy="1361482"/>
                  </a:xfrm>
                  <a:prstGeom prst="gear6">
                    <a:avLst/>
                  </a:prstGeom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</p:sp>
              <p:sp>
                <p:nvSpPr>
                  <p:cNvPr id="21" name="Shape 4"/>
                  <p:cNvSpPr txBox="1"/>
                  <p:nvPr/>
                </p:nvSpPr>
                <p:spPr>
                  <a:xfrm>
                    <a:off x="1983967" y="450544"/>
                    <a:ext cx="762881" cy="764668"/>
                  </a:xfrm>
                  <a:prstGeom prst="rect">
                    <a:avLst/>
                  </a:prstGeom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lIns="11430" tIns="11430" rIns="11430" bIns="11430" spcCol="1270" anchor="ctr"/>
                  <a:lstStyle/>
                  <a:p>
                    <a:pPr algn="ctr" defTabSz="400050" fontAlgn="auto">
                      <a:lnSpc>
                        <a:spcPct val="90000"/>
                      </a:lnSpc>
                      <a:spcAft>
                        <a:spcPct val="35000"/>
                      </a:spcAft>
                      <a:defRPr/>
                    </a:pPr>
                    <a:r>
                      <a:rPr lang="en-US" sz="900" dirty="0"/>
                      <a:t>skills</a:t>
                    </a:r>
                    <a:endParaRPr lang="ro-RO" sz="900" dirty="0"/>
                  </a:p>
                </p:txBody>
              </p:sp>
            </p:grpSp>
          </p:grpSp>
        </p:grpSp>
        <p:pic>
          <p:nvPicPr>
            <p:cNvPr id="17416" name="Picture 19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798688" y="1212181"/>
              <a:ext cx="821197" cy="821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Box 4"/>
            <p:cNvSpPr txBox="1"/>
            <p:nvPr/>
          </p:nvSpPr>
          <p:spPr>
            <a:xfrm>
              <a:off x="486339" y="1173861"/>
              <a:ext cx="4311486" cy="501675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14313" indent="-214313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q"/>
                <a:defRPr/>
              </a:pPr>
              <a:r>
                <a:rPr lang="en-US" sz="1600" dirty="0">
                  <a:latin typeface="Arial Narrow" panose="020B0606020202030204" pitchFamily="34" charset="0"/>
                  <a:cs typeface="+mn-cs"/>
                </a:rPr>
                <a:t>Romanian navy will shift its sailors and HQs trainings to virtual environment using dedicated hardware and software.</a:t>
              </a:r>
              <a:endParaRPr lang="ro-RO" sz="1600" dirty="0">
                <a:latin typeface="Arial Narrow" panose="020B0606020202030204" pitchFamily="34" charset="0"/>
                <a:cs typeface="+mn-cs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dirty="0">
                <a:latin typeface="Arial Narrow" panose="020B0606020202030204" pitchFamily="34" charset="0"/>
                <a:cs typeface="+mn-cs"/>
              </a:endParaRPr>
            </a:p>
            <a:p>
              <a:pPr marL="214313" indent="-214313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q"/>
                <a:defRPr/>
              </a:pPr>
              <a:r>
                <a:rPr lang="en-US" sz="1600" dirty="0">
                  <a:latin typeface="Arial Narrow" panose="020B0606020202030204" pitchFamily="34" charset="0"/>
                  <a:cs typeface="+mn-cs"/>
                </a:rPr>
                <a:t>Based on virtual models our personnel will provide specialized insights and advice on future weapon system and assets acquisitions</a:t>
              </a:r>
              <a:endParaRPr lang="ro-RO" sz="1600" dirty="0">
                <a:latin typeface="Arial Narrow" panose="020B0606020202030204" pitchFamily="34" charset="0"/>
                <a:cs typeface="+mn-cs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dirty="0">
                <a:latin typeface="Arial Narrow" panose="020B0606020202030204" pitchFamily="34" charset="0"/>
                <a:cs typeface="+mn-cs"/>
              </a:endParaRPr>
            </a:p>
            <a:p>
              <a:pPr marL="214313" indent="-214313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q"/>
                <a:defRPr/>
              </a:pPr>
              <a:r>
                <a:rPr lang="en-US" sz="1600" dirty="0">
                  <a:latin typeface="Arial Narrow" panose="020B0606020202030204" pitchFamily="34" charset="0"/>
                  <a:cs typeface="+mn-cs"/>
                </a:rPr>
                <a:t>The value of training will increase, procedures and tactics will evolve into a safe environment and less consuming resource.</a:t>
              </a:r>
              <a:endParaRPr lang="ro-RO" sz="1600" dirty="0">
                <a:latin typeface="Arial Narrow" panose="020B0606020202030204" pitchFamily="34" charset="0"/>
                <a:cs typeface="+mn-cs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dirty="0">
                <a:latin typeface="Arial Narrow" panose="020B0606020202030204" pitchFamily="34" charset="0"/>
                <a:cs typeface="+mn-cs"/>
              </a:endParaRPr>
            </a:p>
            <a:p>
              <a:pPr marL="214313" indent="-214313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q"/>
                <a:defRPr/>
              </a:pPr>
              <a:r>
                <a:rPr lang="en-US" sz="1600" dirty="0">
                  <a:latin typeface="Arial Narrow" panose="020B0606020202030204" pitchFamily="34" charset="0"/>
                  <a:cs typeface="+mn-cs"/>
                </a:rPr>
                <a:t>Time saving and tested capabilities in a virtual area will influence the future force structure and tactics</a:t>
              </a:r>
              <a:endParaRPr lang="ro-RO" sz="1600" dirty="0">
                <a:latin typeface="Arial Narrow" panose="020B0606020202030204" pitchFamily="34" charset="0"/>
                <a:cs typeface="+mn-cs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dirty="0">
                <a:latin typeface="Arial Narrow" panose="020B0606020202030204" pitchFamily="34" charset="0"/>
                <a:cs typeface="+mn-cs"/>
              </a:endParaRPr>
            </a:p>
            <a:p>
              <a:pPr marL="214313" indent="-214313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q"/>
                <a:defRPr/>
              </a:pPr>
              <a:r>
                <a:rPr lang="en-US" sz="1600" dirty="0">
                  <a:latin typeface="Arial Narrow" panose="020B0606020202030204" pitchFamily="34" charset="0"/>
                  <a:cs typeface="+mn-cs"/>
                </a:rPr>
                <a:t>Joint interaction develops adequate mindset to comprehensive approach.</a:t>
              </a:r>
              <a:endParaRPr lang="ro-RO" sz="1600" dirty="0">
                <a:latin typeface="Arial Narrow" panose="020B0606020202030204" pitchFamily="34" charset="0"/>
                <a:cs typeface="+mn-cs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dirty="0">
                <a:latin typeface="Arial Narrow" panose="020B0606020202030204" pitchFamily="34" charset="0"/>
                <a:cs typeface="+mn-cs"/>
              </a:endParaRPr>
            </a:p>
            <a:p>
              <a:pPr marL="214313" indent="-214313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q"/>
                <a:defRPr/>
              </a:pPr>
              <a:r>
                <a:rPr lang="en-US" sz="1600" dirty="0">
                  <a:latin typeface="Arial Narrow" panose="020B0606020202030204" pitchFamily="34" charset="0"/>
                  <a:cs typeface="+mn-cs"/>
                </a:rPr>
                <a:t>Connection with allies into safe and secure networks improves the strategies and tests concepts.</a:t>
              </a:r>
              <a:endParaRPr lang="ro-RO" sz="1600" dirty="0">
                <a:latin typeface="Arial Narrow" panose="020B0606020202030204" pitchFamily="34" charset="0"/>
                <a:cs typeface="+mn-cs"/>
              </a:endParaRPr>
            </a:p>
          </p:txBody>
        </p:sp>
      </p:grp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1E81CF-A208-424E-B22F-703DA8849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003" y="0"/>
            <a:ext cx="9194005" cy="723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CD017D-2596-4A6C-9097-FD8A42785A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" b="24464"/>
          <a:stretch/>
        </p:blipFill>
        <p:spPr>
          <a:xfrm>
            <a:off x="88977" y="193431"/>
            <a:ext cx="8974518" cy="65612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93E33411-89C4-457B-AAB7-227DAD790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867400"/>
            <a:ext cx="5410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ro-RO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ROMANIAN NAVY DIVING CENTRE</a:t>
            </a:r>
            <a:endParaRPr lang="en-US" altLang="ro-RO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891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3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477250" y="6410325"/>
            <a:ext cx="381000" cy="365125"/>
          </a:xfrm>
          <a:ln>
            <a:miter lim="800000"/>
            <a:headEnd/>
            <a:tailEnd/>
          </a:ln>
        </p:spPr>
        <p:txBody>
          <a:bodyPr/>
          <a:lstStyle/>
          <a:p>
            <a:pPr algn="l">
              <a:defRPr/>
            </a:pPr>
            <a:fld id="{B6032F7C-0370-4B52-B9EE-8EEAC136340E}" type="slidenum">
              <a:rPr lang="en-US" altLang="en-US">
                <a:latin typeface="Arial" charset="0"/>
              </a:rPr>
              <a:pPr algn="l">
                <a:defRPr/>
              </a:pPr>
              <a:t>2</a:t>
            </a:fld>
            <a:endParaRPr lang="en-US" altLang="en-US">
              <a:latin typeface="Arial" charset="0"/>
            </a:endParaRPr>
          </a:p>
        </p:txBody>
      </p:sp>
      <p:sp>
        <p:nvSpPr>
          <p:cNvPr id="4099" name="Slide Number Placeholder 2"/>
          <p:cNvSpPr txBox="1">
            <a:spLocks noChangeArrowheads="1"/>
          </p:cNvSpPr>
          <p:nvPr/>
        </p:nvSpPr>
        <p:spPr bwMode="auto">
          <a:xfrm>
            <a:off x="3695700" y="6410325"/>
            <a:ext cx="18288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1200">
                <a:solidFill>
                  <a:srgbClr val="898989"/>
                </a:solidFill>
              </a:rPr>
              <a:t>UNCLASSIFIED</a:t>
            </a:r>
          </a:p>
        </p:txBody>
      </p:sp>
      <p:pic>
        <p:nvPicPr>
          <p:cNvPr id="4100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988" y="735013"/>
            <a:ext cx="8328025" cy="4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F:\03.RO Team\02_Domenii\06_SIGINT_RE_Stochirlea\Baze de Date\Functionale\BD\Steaguri\Romania-Flag-12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800" y="146050"/>
            <a:ext cx="614363" cy="53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8" descr="F:\03.RO Team\02_Domenii\06_SIGINT_RE_Stochirlea\Baze de Date\Functionale\BD\Steaguri\NATO-Flag-12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23238" y="185738"/>
            <a:ext cx="619125" cy="45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1790700" y="219075"/>
            <a:ext cx="5524500" cy="38100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spc="3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75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AGENDA</a:t>
            </a:r>
            <a:endParaRPr lang="en-US" sz="2400" spc="3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2">
                    <a:lumMod val="75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82863" y="4641850"/>
            <a:ext cx="3675062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altLang="ro-RO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4</a:t>
            </a:r>
            <a:r>
              <a:rPr lang="en-US" altLang="ro-RO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. </a:t>
            </a:r>
            <a:r>
              <a:rPr lang="ro-RO" altLang="ro-RO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	TRAINING BY SIMULATION</a:t>
            </a:r>
            <a:endParaRPr lang="en-US" sz="2400" dirty="0">
              <a:latin typeface="Arial Narrow" panose="020B0606020202030204" pitchFamily="34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71750" y="1814513"/>
            <a:ext cx="3925888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ro-RO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1</a:t>
            </a:r>
            <a:r>
              <a:rPr lang="ro-RO" altLang="ro-RO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.</a:t>
            </a:r>
            <a:r>
              <a:rPr lang="en-GB" altLang="ro-RO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US" altLang="ro-RO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HISTORICAL BACKGROUND </a:t>
            </a:r>
            <a:endParaRPr lang="en-GB" sz="2400" dirty="0">
              <a:latin typeface="Arial Narrow" panose="020B0606020202030204" pitchFamily="34" charset="0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71750" y="2344738"/>
            <a:ext cx="5046663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2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. </a:t>
            </a:r>
            <a:r>
              <a:rPr lang="ro-RO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MISSION, ROLE AND COMPETENCIES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Times New Roman" pitchFamily="18" charset="0"/>
            </a:endParaRPr>
          </a:p>
        </p:txBody>
      </p:sp>
      <p:pic>
        <p:nvPicPr>
          <p:cNvPr id="16" name="Imagin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2433" y="2240765"/>
            <a:ext cx="2008719" cy="3571054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powder">
            <a:bevelT/>
          </a:sp3d>
        </p:spPr>
      </p:pic>
      <p:pic>
        <p:nvPicPr>
          <p:cNvPr id="17" name="Picture 7" descr="Logo-centru-scaf-C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400" y="865188"/>
            <a:ext cx="928688" cy="879475"/>
          </a:xfrm>
          <a:prstGeom prst="rect">
            <a:avLst/>
          </a:prstGeom>
          <a:noFill/>
          <a:ln w="88900" cap="sq">
            <a:noFill/>
            <a:miter lim="800000"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Dreptunghi 1"/>
          <p:cNvSpPr/>
          <p:nvPr/>
        </p:nvSpPr>
        <p:spPr>
          <a:xfrm>
            <a:off x="2571750" y="2908300"/>
            <a:ext cx="6561138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3. 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CURRENT STATUS AND FUTURE DEVELOPMENTS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Times New Roman" pitchFamily="18" charset="0"/>
            </a:endParaRPr>
          </a:p>
        </p:txBody>
      </p:sp>
      <p:pic>
        <p:nvPicPr>
          <p:cNvPr id="4110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43413" y="3489325"/>
            <a:ext cx="1014412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Dreptunghi 22"/>
          <p:cNvSpPr/>
          <p:nvPr/>
        </p:nvSpPr>
        <p:spPr>
          <a:xfrm>
            <a:off x="2582863" y="5175250"/>
            <a:ext cx="207327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5. WARGAMING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24" name="Dreptunghi 23"/>
          <p:cNvSpPr/>
          <p:nvPr/>
        </p:nvSpPr>
        <p:spPr>
          <a:xfrm>
            <a:off x="2608263" y="5734050"/>
            <a:ext cx="193675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6. WAY AHEAD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25" name="Date Placeholder 6"/>
          <p:cNvSpPr>
            <a:spLocks noGrp="1"/>
          </p:cNvSpPr>
          <p:nvPr>
            <p:ph type="dt" sz="quarter" idx="10"/>
          </p:nvPr>
        </p:nvSpPr>
        <p:spPr>
          <a:xfrm>
            <a:off x="238125" y="6419850"/>
            <a:ext cx="1558925" cy="219075"/>
          </a:xfrm>
        </p:spPr>
        <p:txBody>
          <a:bodyPr/>
          <a:lstStyle/>
          <a:p>
            <a:pPr>
              <a:defRPr/>
            </a:pPr>
            <a:fld id="{B0B53821-F179-4878-A3CF-88CF716426AB}" type="datetime1">
              <a:rPr lang="ro-RO"/>
              <a:pPr>
                <a:defRPr/>
              </a:pPr>
              <a:t>17.05.2023</a:t>
            </a:fld>
            <a:endParaRPr lang="ro-RO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pPr>
              <a:defRPr/>
            </a:pPr>
            <a:fld id="{A34925F8-4B40-4568-B333-2CAB1BD8F59B}" type="slidenum">
              <a:rPr lang="ro-RO"/>
              <a:pPr>
                <a:defRPr/>
              </a:pPr>
              <a:t>3</a:t>
            </a:fld>
            <a:endParaRPr lang="ro-RO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o-RO" dirty="0"/>
              <a:t>UNCLASSIFIED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1866900" y="182563"/>
            <a:ext cx="5410200" cy="38100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2400" spc="3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75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HISTORICAL BACKGROUND</a:t>
            </a:r>
          </a:p>
        </p:txBody>
      </p:sp>
      <p:pic>
        <p:nvPicPr>
          <p:cNvPr id="19" name="Picture 9" descr="F:\03.RO Team\02_Domenii\06_SIGINT_RE_Stochirlea\Baze de Date\Functionale\BD\Steaguri\Romania-Flag-12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150" y="65088"/>
            <a:ext cx="614363" cy="53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8" descr="F:\03.RO Team\02_Domenii\06_SIGINT_RE_Stochirlea\Baze de Date\Functionale\BD\Steaguri\NATO-Flag-12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45488" y="125413"/>
            <a:ext cx="619125" cy="45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asetăText 1"/>
          <p:cNvSpPr txBox="1">
            <a:spLocks/>
          </p:cNvSpPr>
          <p:nvPr/>
        </p:nvSpPr>
        <p:spPr>
          <a:xfrm>
            <a:off x="150018" y="5617526"/>
            <a:ext cx="1811481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en-US"/>
            </a:defPPr>
            <a:lvl1pPr lvl="0" algn="ctr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dirty="0"/>
              <a:t>55+ </a:t>
            </a:r>
            <a:r>
              <a:rPr lang="ro-RO" dirty="0" err="1"/>
              <a:t>years</a:t>
            </a:r>
            <a:r>
              <a:rPr lang="ro-RO" dirty="0"/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dirty="0"/>
              <a:t>of excellence in </a:t>
            </a:r>
            <a:r>
              <a:rPr lang="ro-RO" dirty="0" err="1"/>
              <a:t>diving</a:t>
            </a:r>
            <a:endParaRPr lang="en-US" dirty="0"/>
          </a:p>
        </p:txBody>
      </p:sp>
      <p:sp>
        <p:nvSpPr>
          <p:cNvPr id="27" name="CasetăText 26"/>
          <p:cNvSpPr txBox="1">
            <a:spLocks/>
          </p:cNvSpPr>
          <p:nvPr/>
        </p:nvSpPr>
        <p:spPr>
          <a:xfrm>
            <a:off x="2175164" y="5620234"/>
            <a:ext cx="2133600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000</a:t>
            </a:r>
            <a:r>
              <a:rPr lang="ro-R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o-RO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trained</a:t>
            </a:r>
            <a:r>
              <a:rPr lang="ro-R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o-RO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professional</a:t>
            </a:r>
            <a:r>
              <a:rPr lang="ro-R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divers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CasetăText 28"/>
          <p:cNvSpPr txBox="1">
            <a:spLocks/>
          </p:cNvSpPr>
          <p:nvPr/>
        </p:nvSpPr>
        <p:spPr>
          <a:xfrm>
            <a:off x="4543446" y="5620235"/>
            <a:ext cx="2133600" cy="92603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1000+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ro-RO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</a:t>
            </a:r>
            <a:r>
              <a:rPr lang="ro-R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o-RO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</a:t>
            </a:r>
            <a:r>
              <a:rPr lang="ro-R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o-RO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CasetăText 29"/>
          <p:cNvSpPr txBox="1">
            <a:spLocks/>
          </p:cNvSpPr>
          <p:nvPr/>
        </p:nvSpPr>
        <p:spPr>
          <a:xfrm>
            <a:off x="6890946" y="5617526"/>
            <a:ext cx="2133600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Among</a:t>
            </a:r>
            <a:r>
              <a:rPr lang="ro-R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o-RO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ro-R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o-RO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</a:t>
            </a:r>
            <a:r>
              <a:rPr lang="ro-R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Black </a:t>
            </a:r>
            <a:r>
              <a:rPr lang="ro-RO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</a:t>
            </a:r>
            <a:r>
              <a:rPr lang="ro-R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div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39" name="Date Placeholder 6"/>
          <p:cNvSpPr txBox="1">
            <a:spLocks/>
          </p:cNvSpPr>
          <p:nvPr/>
        </p:nvSpPr>
        <p:spPr bwMode="auto">
          <a:xfrm>
            <a:off x="144463" y="6591300"/>
            <a:ext cx="1560512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fld id="{BF95815E-1142-4AE6-8728-1B14ED548B0D}" type="datetime1">
              <a:rPr lang="ro-RO" sz="1200">
                <a:solidFill>
                  <a:srgbClr val="898989"/>
                </a:solidFill>
                <a:latin typeface="Calibri" pitchFamily="34" charset="0"/>
              </a:rPr>
              <a:pPr/>
              <a:t>17.05.2023</a:t>
            </a:fld>
            <a:endParaRPr lang="ro-RO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5140" name="Picture 2"/>
          <p:cNvPicPr>
            <a:picLocks noChangeAspect="1" noChangeArrowheads="1"/>
          </p:cNvPicPr>
          <p:nvPr/>
        </p:nvPicPr>
        <p:blipFill>
          <a:blip r:embed="rId5"/>
          <a:srcRect l="12885" t="9375" r="12738" b="19792"/>
          <a:stretch>
            <a:fillRect/>
          </a:stretch>
        </p:blipFill>
        <p:spPr bwMode="auto">
          <a:xfrm>
            <a:off x="0" y="736600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477250" y="6410325"/>
            <a:ext cx="381000" cy="365125"/>
          </a:xfrm>
          <a:ln>
            <a:miter lim="800000"/>
            <a:headEnd/>
            <a:tailEnd/>
          </a:ln>
        </p:spPr>
        <p:txBody>
          <a:bodyPr/>
          <a:lstStyle/>
          <a:p>
            <a:pPr algn="l">
              <a:defRPr/>
            </a:pPr>
            <a:fld id="{751782D1-C1C1-47BA-8CC8-18F05283BDAA}" type="slidenum">
              <a:rPr lang="en-US" altLang="en-US">
                <a:latin typeface="Arial" charset="0"/>
              </a:rPr>
              <a:pPr algn="l">
                <a:defRPr/>
              </a:pPr>
              <a:t>4</a:t>
            </a:fld>
            <a:endParaRPr lang="en-US" altLang="en-US" dirty="0">
              <a:latin typeface="Arial" charset="0"/>
            </a:endParaRPr>
          </a:p>
        </p:txBody>
      </p:sp>
      <p:sp>
        <p:nvSpPr>
          <p:cNvPr id="6147" name="Slide Number Placeholder 2"/>
          <p:cNvSpPr txBox="1">
            <a:spLocks noChangeArrowheads="1"/>
          </p:cNvSpPr>
          <p:nvPr/>
        </p:nvSpPr>
        <p:spPr bwMode="auto">
          <a:xfrm>
            <a:off x="3695700" y="6410325"/>
            <a:ext cx="18288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1200">
                <a:solidFill>
                  <a:srgbClr val="898989"/>
                </a:solidFill>
              </a:rPr>
              <a:t>UNCLASSIFIED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 bwMode="auto">
          <a:xfrm>
            <a:off x="1905000" y="168275"/>
            <a:ext cx="5410200" cy="38100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o-RO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DIVING CENTRE ROLE &amp; MISIONS </a:t>
            </a:r>
            <a:endParaRPr lang="en-US" sz="2400" dirty="0"/>
          </a:p>
        </p:txBody>
      </p:sp>
      <p:pic>
        <p:nvPicPr>
          <p:cNvPr id="31" name="Picture 9" descr="F:\03.RO Team\02_Domenii\06_SIGINT_RE_Stochirlea\Baze de Date\Functionale\BD\Steaguri\Romania-Flag-12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76200"/>
            <a:ext cx="614363" cy="53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8" descr="F:\03.RO Team\02_Domenii\06_SIGINT_RE_Stochirlea\Baze de Date\Functionale\BD\Steaguri\NATO-Flag-12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0" y="115888"/>
            <a:ext cx="619125" cy="45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1" name="Imagine 4"/>
          <p:cNvPicPr>
            <a:picLocks noChangeAspect="1"/>
          </p:cNvPicPr>
          <p:nvPr/>
        </p:nvPicPr>
        <p:blipFill>
          <a:blip r:embed="rId5"/>
          <a:srcRect l="51666" t="10001" r="7292" b="4900"/>
          <a:stretch>
            <a:fillRect/>
          </a:stretch>
        </p:blipFill>
        <p:spPr bwMode="auto">
          <a:xfrm>
            <a:off x="152400" y="685800"/>
            <a:ext cx="88201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o-RO" dirty="0"/>
              <a:t>UNCLASSIFIED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pPr>
              <a:defRPr/>
            </a:pPr>
            <a:fld id="{C54A0815-F9D6-44BA-987F-A9C6E3C7FE14}" type="slidenum">
              <a:rPr lang="ro-RO" smtClean="0"/>
              <a:pPr>
                <a:defRPr/>
              </a:pPr>
              <a:t>5</a:t>
            </a:fld>
            <a:endParaRPr lang="ro-RO" dirty="0"/>
          </a:p>
        </p:txBody>
      </p:sp>
      <p:pic>
        <p:nvPicPr>
          <p:cNvPr id="13" name="Picture 9" descr="F:\03.RO Team\02_Domenii\06_SIGINT_RE_Stochirlea\Baze de Date\Functionale\BD\Steaguri\Romania-Flag-12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188" y="112713"/>
            <a:ext cx="614362" cy="53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8" descr="F:\03.RO Team\02_Domenii\06_SIGINT_RE_Stochirlea\Baze de Date\Functionale\BD\Steaguri\NATO-Flag-12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69288" y="115888"/>
            <a:ext cx="619125" cy="45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2411413" y="152400"/>
            <a:ext cx="4289425" cy="38100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lvl="0" algn="ctr"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o-RO" dirty="0"/>
              <a:t>COMPETENCIES</a:t>
            </a:r>
            <a:endParaRPr lang="en-US" dirty="0"/>
          </a:p>
        </p:txBody>
      </p:sp>
      <p:sp>
        <p:nvSpPr>
          <p:cNvPr id="7175" name="Date Placeholder 6"/>
          <p:cNvSpPr txBox="1">
            <a:spLocks/>
          </p:cNvSpPr>
          <p:nvPr/>
        </p:nvSpPr>
        <p:spPr bwMode="auto">
          <a:xfrm>
            <a:off x="82550" y="6572250"/>
            <a:ext cx="1560513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fld id="{5E996B80-FF2D-43E5-A780-7357674D93C7}" type="datetime1">
              <a:rPr lang="ro-RO" sz="1200">
                <a:solidFill>
                  <a:srgbClr val="898989"/>
                </a:solidFill>
                <a:latin typeface="Calibri" pitchFamily="34" charset="0"/>
              </a:rPr>
              <a:pPr/>
              <a:t>17.05.2023</a:t>
            </a:fld>
            <a:endParaRPr lang="ro-RO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7176" name="Imagine 3"/>
          <p:cNvPicPr>
            <a:picLocks noChangeAspect="1"/>
          </p:cNvPicPr>
          <p:nvPr/>
        </p:nvPicPr>
        <p:blipFill>
          <a:blip r:embed="rId5"/>
          <a:srcRect l="51453" t="8713" r="7356" b="3746"/>
          <a:stretch>
            <a:fillRect/>
          </a:stretch>
        </p:blipFill>
        <p:spPr bwMode="auto">
          <a:xfrm>
            <a:off x="203200" y="762000"/>
            <a:ext cx="8685213" cy="576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477250" y="6410325"/>
            <a:ext cx="381000" cy="365125"/>
          </a:xfrm>
          <a:ln>
            <a:miter lim="800000"/>
            <a:headEnd/>
            <a:tailEnd/>
          </a:ln>
        </p:spPr>
        <p:txBody>
          <a:bodyPr/>
          <a:lstStyle/>
          <a:p>
            <a:pPr algn="l">
              <a:defRPr/>
            </a:pPr>
            <a:fld id="{D2E183F9-7455-4CD6-84A6-978C1E814CB2}" type="slidenum">
              <a:rPr lang="en-US" altLang="en-US">
                <a:latin typeface="Arial" charset="0"/>
              </a:rPr>
              <a:pPr algn="l">
                <a:defRPr/>
              </a:pPr>
              <a:t>6</a:t>
            </a:fld>
            <a:endParaRPr lang="en-US" altLang="en-US" dirty="0">
              <a:latin typeface="Arial" charset="0"/>
            </a:endParaRPr>
          </a:p>
        </p:txBody>
      </p:sp>
      <p:sp>
        <p:nvSpPr>
          <p:cNvPr id="8195" name="Slide Number Placeholder 2"/>
          <p:cNvSpPr txBox="1">
            <a:spLocks noChangeArrowheads="1"/>
          </p:cNvSpPr>
          <p:nvPr/>
        </p:nvSpPr>
        <p:spPr bwMode="auto">
          <a:xfrm>
            <a:off x="3695700" y="6410325"/>
            <a:ext cx="18288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1200">
                <a:solidFill>
                  <a:srgbClr val="898989"/>
                </a:solidFill>
              </a:rPr>
              <a:t>UNCLASSIFIED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1140206" y="64430"/>
            <a:ext cx="6858000" cy="455613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spc="3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75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CURRENT STATUS </a:t>
            </a:r>
            <a:r>
              <a:rPr lang="ro-RO" spc="3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75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&amp;</a:t>
            </a:r>
            <a:r>
              <a:rPr lang="en-US" spc="3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75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GB" spc="3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75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FUTURE</a:t>
            </a:r>
            <a:r>
              <a:rPr lang="ro-RO" spc="3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75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GB" spc="3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75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DEVELOPMENTS</a:t>
            </a:r>
            <a:endParaRPr lang="en-US" spc="3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2">
                    <a:lumMod val="75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9" descr="F:\03.RO Team\02_Domenii\06_SIGINT_RE_Stochirlea\Baze de Date\Functionale\BD\Steaguri\Romania-Flag-12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39688"/>
            <a:ext cx="614363" cy="53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8" descr="F:\03.RO Team\02_Domenii\06_SIGINT_RE_Stochirlea\Baze de Date\Functionale\BD\Steaguri\NATO-Flag-12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5175" y="106363"/>
            <a:ext cx="619125" cy="455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199" name="Grupare 1"/>
          <p:cNvGrpSpPr>
            <a:grpSpLocks/>
          </p:cNvGrpSpPr>
          <p:nvPr/>
        </p:nvGrpSpPr>
        <p:grpSpPr bwMode="auto">
          <a:xfrm>
            <a:off x="177800" y="1020763"/>
            <a:ext cx="8966200" cy="5457825"/>
            <a:chOff x="177227" y="1021044"/>
            <a:chExt cx="8966773" cy="54569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9927" y="4602193"/>
              <a:ext cx="3014955" cy="182861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9928" y="2536027"/>
              <a:ext cx="3014956" cy="18312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48844" y="4749366"/>
              <a:ext cx="2195156" cy="166095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08370" y="3010829"/>
              <a:ext cx="2518520" cy="171900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7227" y="1130006"/>
              <a:ext cx="3027657" cy="117742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6" name="TextBox 15"/>
            <p:cNvSpPr txBox="1"/>
            <p:nvPr/>
          </p:nvSpPr>
          <p:spPr>
            <a:xfrm>
              <a:off x="3138104" y="1265480"/>
              <a:ext cx="938272" cy="517124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o-RO" sz="66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L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o-RO" sz="66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H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o-RO" sz="66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3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o-RO" sz="66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0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o-RO" sz="66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0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76373" y="1021044"/>
              <a:ext cx="4931472" cy="1917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65676" y="4776837"/>
              <a:ext cx="2268201" cy="170115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Imagine 14"/>
            <p:cNvPicPr>
              <a:picLocks noChangeAspect="1"/>
            </p:cNvPicPr>
            <p:nvPr/>
          </p:nvPicPr>
          <p:blipFill rotWithShape="1">
            <a:blip r:embed="rId12" cstate="print"/>
            <a:srcRect l="50833" t="25333" r="37687" b="12666"/>
            <a:stretch/>
          </p:blipFill>
          <p:spPr>
            <a:xfrm>
              <a:off x="5957008" y="4694020"/>
              <a:ext cx="1049701" cy="17716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3" name="Imagine 22"/>
            <p:cNvPicPr>
              <a:picLocks noChangeAspect="1"/>
            </p:cNvPicPr>
            <p:nvPr/>
          </p:nvPicPr>
          <p:blipFill rotWithShape="1">
            <a:blip r:embed="rId13" cstate="print"/>
            <a:srcRect l="50833" t="25334" r="14167" b="16000"/>
            <a:stretch/>
          </p:blipFill>
          <p:spPr>
            <a:xfrm>
              <a:off x="6393498" y="3048709"/>
              <a:ext cx="2750204" cy="15347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8200" name="Date Placeholder 6"/>
          <p:cNvSpPr txBox="1">
            <a:spLocks/>
          </p:cNvSpPr>
          <p:nvPr/>
        </p:nvSpPr>
        <p:spPr bwMode="auto">
          <a:xfrm>
            <a:off x="127000" y="6521450"/>
            <a:ext cx="155892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fld id="{B552E293-B49A-45AA-99C8-C8B35CEAD9DC}" type="datetime1">
              <a:rPr lang="ro-RO" sz="1200">
                <a:solidFill>
                  <a:srgbClr val="898989"/>
                </a:solidFill>
                <a:latin typeface="Calibri" pitchFamily="34" charset="0"/>
              </a:rPr>
              <a:pPr/>
              <a:t>17.05.2023</a:t>
            </a:fld>
            <a:endParaRPr lang="ro-RO" sz="120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Diagram 29"/>
          <p:cNvGraphicFramePr/>
          <p:nvPr/>
        </p:nvGraphicFramePr>
        <p:xfrm>
          <a:off x="1524000" y="6083014"/>
          <a:ext cx="6096000" cy="350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3" name="Slide Number Placeholder 3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477250" y="6410325"/>
            <a:ext cx="381000" cy="365125"/>
          </a:xfrm>
          <a:ln>
            <a:miter lim="800000"/>
            <a:headEnd/>
            <a:tailEnd/>
          </a:ln>
        </p:spPr>
        <p:txBody>
          <a:bodyPr/>
          <a:lstStyle/>
          <a:p>
            <a:pPr algn="l">
              <a:defRPr/>
            </a:pPr>
            <a:fld id="{67635056-4F5E-4728-9CFF-F5BD15E79E25}" type="slidenum">
              <a:rPr lang="en-US" altLang="en-US">
                <a:latin typeface="Arial" charset="0"/>
              </a:rPr>
              <a:pPr algn="l">
                <a:defRPr/>
              </a:pPr>
              <a:t>7</a:t>
            </a:fld>
            <a:endParaRPr lang="en-US" altLang="en-US" dirty="0">
              <a:latin typeface="Arial" charset="0"/>
            </a:endParaRPr>
          </a:p>
        </p:txBody>
      </p:sp>
      <p:sp>
        <p:nvSpPr>
          <p:cNvPr id="9220" name="Slide Number Placeholder 2"/>
          <p:cNvSpPr txBox="1">
            <a:spLocks noChangeArrowheads="1"/>
          </p:cNvSpPr>
          <p:nvPr/>
        </p:nvSpPr>
        <p:spPr bwMode="auto">
          <a:xfrm>
            <a:off x="3695700" y="6410325"/>
            <a:ext cx="18288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1200">
                <a:solidFill>
                  <a:srgbClr val="898989"/>
                </a:solidFill>
              </a:rPr>
              <a:t>UNCLASSIFIED</a:t>
            </a:r>
          </a:p>
        </p:txBody>
      </p:sp>
      <p:grpSp>
        <p:nvGrpSpPr>
          <p:cNvPr id="9221" name="Group 1"/>
          <p:cNvGrpSpPr>
            <a:grpSpLocks/>
          </p:cNvGrpSpPr>
          <p:nvPr/>
        </p:nvGrpSpPr>
        <p:grpSpPr bwMode="auto">
          <a:xfrm>
            <a:off x="147637" y="95946"/>
            <a:ext cx="8848725" cy="533400"/>
            <a:chOff x="186675" y="176196"/>
            <a:chExt cx="8849507" cy="533400"/>
          </a:xfrm>
        </p:grpSpPr>
        <p:sp>
          <p:nvSpPr>
            <p:cNvPr id="19" name="Title 1"/>
            <p:cNvSpPr txBox="1">
              <a:spLocks/>
            </p:cNvSpPr>
            <p:nvPr/>
          </p:nvSpPr>
          <p:spPr bwMode="auto">
            <a:xfrm>
              <a:off x="1904502" y="236521"/>
              <a:ext cx="5755196" cy="411162"/>
            </a:xfrm>
            <a:prstGeom prst="round2Diag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ro-RO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ONGOING PROJECTS</a:t>
              </a:r>
              <a:endParaRPr lang="en-US" sz="2400" spc="3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75000"/>
                    </a:scheme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" name="Picture 9" descr="F:\03.RO Team\02_Domenii\06_SIGINT_RE_Stochirlea\Baze de Date\Functionale\BD\Steaguri\Romania-Flag-128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86675" y="176196"/>
              <a:ext cx="614416" cy="533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1" name="Picture 8" descr="F:\03.RO Team\02_Domenii\06_SIGINT_RE_Stochirlea\Baze de Date\Functionale\BD\Steaguri\NATO-Flag-128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417002" y="214296"/>
              <a:ext cx="619180" cy="4540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9222" name="Grupare 5"/>
          <p:cNvGrpSpPr>
            <a:grpSpLocks/>
          </p:cNvGrpSpPr>
          <p:nvPr/>
        </p:nvGrpSpPr>
        <p:grpSpPr bwMode="auto">
          <a:xfrm>
            <a:off x="96838" y="722313"/>
            <a:ext cx="8959850" cy="5237162"/>
            <a:chOff x="97429" y="722202"/>
            <a:chExt cx="8958923" cy="523804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/>
            <a:srcRect l="6977" t="5149"/>
            <a:stretch/>
          </p:blipFill>
          <p:spPr>
            <a:xfrm>
              <a:off x="6805510" y="1215997"/>
              <a:ext cx="2012742" cy="14242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225" name="Picture 11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6814697" y="2708144"/>
              <a:ext cx="2012177" cy="1231946"/>
            </a:xfrm>
            <a:prstGeom prst="rect">
              <a:avLst/>
            </a:prstGeom>
            <a:blipFill dpi="0" rotWithShape="0">
              <a:blip r:embed="rId12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: Rounded Corners 12"/>
            <p:cNvSpPr/>
            <p:nvPr/>
          </p:nvSpPr>
          <p:spPr>
            <a:xfrm>
              <a:off x="143461" y="1147724"/>
              <a:ext cx="6485854" cy="4263156"/>
            </a:xfrm>
            <a:prstGeom prst="roundRect">
              <a:avLst>
                <a:gd name="adj" fmla="val 10000"/>
              </a:avLst>
            </a:prstGeom>
            <a:blipFill rotWithShape="0">
              <a:blip r:embed="rId13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227" name="Rectangle 1"/>
            <p:cNvSpPr>
              <a:spLocks noChangeArrowheads="1"/>
            </p:cNvSpPr>
            <p:nvPr/>
          </p:nvSpPr>
          <p:spPr bwMode="auto">
            <a:xfrm>
              <a:off x="97429" y="722202"/>
              <a:ext cx="4805520" cy="287962"/>
            </a:xfrm>
            <a:prstGeom prst="rect">
              <a:avLst/>
            </a:prstGeom>
            <a:solidFill>
              <a:srgbClr val="F8F9FA"/>
            </a:solidFill>
            <a:ln w="9525">
              <a:noFill/>
              <a:miter lim="800000"/>
              <a:headEnd/>
              <a:tailEnd/>
            </a:ln>
          </p:spPr>
          <p:txBody>
            <a:bodyPr lIns="0" tIns="-17457" rIns="0" bIns="-17457" anchor="ctr">
              <a:spAutoFit/>
            </a:bodyPr>
            <a:lstStyle/>
            <a:p>
              <a:pPr eaLnBrk="0" hangingPunct="0"/>
              <a:r>
                <a:rPr lang="ro-RO" altLang="ro-RO" sz="2100">
                  <a:solidFill>
                    <a:srgbClr val="202124"/>
                  </a:solidFill>
                  <a:latin typeface="inherit"/>
                </a:rPr>
                <a:t>SEMI-OLYMPIC SWIMMING POOL</a:t>
              </a:r>
              <a:r>
                <a:rPr lang="ro-RO" altLang="ro-RO" sz="900">
                  <a:latin typeface="Calibri" pitchFamily="34" charset="0"/>
                </a:rPr>
                <a:t> </a:t>
              </a:r>
              <a:endParaRPr lang="ro-RO" altLang="ro-RO"/>
            </a:p>
          </p:txBody>
        </p:sp>
        <p:sp>
          <p:nvSpPr>
            <p:cNvPr id="9228" name="Rectangle 2"/>
            <p:cNvSpPr>
              <a:spLocks noChangeArrowheads="1"/>
            </p:cNvSpPr>
            <p:nvPr/>
          </p:nvSpPr>
          <p:spPr bwMode="auto">
            <a:xfrm>
              <a:off x="6671084" y="3997551"/>
              <a:ext cx="2385268" cy="1903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-17457" rIns="0" bIns="-17457" anchor="ctr">
              <a:spAutoFit/>
            </a:bodyPr>
            <a:lstStyle/>
            <a:p>
              <a:pPr marL="120650" indent="-120650" eaLnBrk="0" hangingPunct="0">
                <a:buFont typeface="Arial" pitchFamily="34" charset="0"/>
                <a:buChar char="•"/>
              </a:pPr>
              <a:r>
                <a:rPr lang="ro-RO" altLang="ro-RO" sz="1400">
                  <a:solidFill>
                    <a:srgbClr val="202124"/>
                  </a:solidFill>
                  <a:latin typeface="Arial Narrow" pitchFamily="34" charset="0"/>
                </a:rPr>
                <a:t>25 m long</a:t>
              </a:r>
              <a:r>
                <a:rPr lang="en-US" altLang="ro-RO" sz="1400">
                  <a:solidFill>
                    <a:srgbClr val="202124"/>
                  </a:solidFill>
                  <a:latin typeface="Arial Narrow" pitchFamily="34" charset="0"/>
                </a:rPr>
                <a:t>;</a:t>
              </a:r>
              <a:endParaRPr lang="tr-TR" altLang="ro-RO" sz="1400">
                <a:solidFill>
                  <a:srgbClr val="202124"/>
                </a:solidFill>
                <a:latin typeface="Arial Narrow" pitchFamily="34" charset="0"/>
              </a:endParaRPr>
            </a:p>
            <a:p>
              <a:pPr marL="120650" indent="-120650" eaLnBrk="0" hangingPunct="0">
                <a:buFont typeface="Arial" pitchFamily="34" charset="0"/>
                <a:buChar char="•"/>
              </a:pPr>
              <a:r>
                <a:rPr lang="ro-RO" altLang="ro-RO" sz="1400">
                  <a:solidFill>
                    <a:srgbClr val="202124"/>
                  </a:solidFill>
                  <a:latin typeface="Arial Narrow" pitchFamily="34" charset="0"/>
                </a:rPr>
                <a:t>variable depth 2 to 4 meters</a:t>
              </a:r>
              <a:r>
                <a:rPr lang="en-US" altLang="ro-RO" sz="1400">
                  <a:solidFill>
                    <a:srgbClr val="202124"/>
                  </a:solidFill>
                  <a:latin typeface="Arial Narrow" pitchFamily="34" charset="0"/>
                </a:rPr>
                <a:t>;</a:t>
              </a:r>
              <a:r>
                <a:rPr lang="ro-RO" altLang="ro-RO" sz="1400">
                  <a:solidFill>
                    <a:srgbClr val="202124"/>
                  </a:solidFill>
                  <a:latin typeface="Arial Narrow" pitchFamily="34" charset="0"/>
                </a:rPr>
                <a:t> </a:t>
              </a:r>
              <a:endParaRPr lang="tr-TR" altLang="ro-RO" sz="1400">
                <a:solidFill>
                  <a:srgbClr val="202124"/>
                </a:solidFill>
                <a:latin typeface="Arial Narrow" pitchFamily="34" charset="0"/>
              </a:endParaRPr>
            </a:p>
            <a:p>
              <a:pPr marL="120650" indent="-120650" eaLnBrk="0" hangingPunct="0">
                <a:buFont typeface="Arial" pitchFamily="34" charset="0"/>
                <a:buChar char="•"/>
              </a:pPr>
              <a:r>
                <a:rPr lang="ro-RO" altLang="ro-RO" sz="1400">
                  <a:solidFill>
                    <a:srgbClr val="202124"/>
                  </a:solidFill>
                  <a:latin typeface="Arial Narrow" pitchFamily="34" charset="0"/>
                </a:rPr>
                <a:t>6 swimming lines</a:t>
              </a:r>
              <a:r>
                <a:rPr lang="en-US" altLang="ro-RO" sz="1400">
                  <a:solidFill>
                    <a:srgbClr val="202124"/>
                  </a:solidFill>
                  <a:latin typeface="Arial Narrow" pitchFamily="34" charset="0"/>
                </a:rPr>
                <a:t>;</a:t>
              </a:r>
            </a:p>
            <a:p>
              <a:pPr marL="120650" indent="-120650" eaLnBrk="0" hangingPunct="0">
                <a:buFont typeface="Arial" pitchFamily="34" charset="0"/>
                <a:buChar char="•"/>
              </a:pPr>
              <a:r>
                <a:rPr lang="ro-RO" altLang="ro-RO" sz="1400">
                  <a:solidFill>
                    <a:srgbClr val="202124"/>
                  </a:solidFill>
                  <a:latin typeface="Arial Narrow" pitchFamily="34" charset="0"/>
                </a:rPr>
                <a:t>sauna </a:t>
              </a:r>
              <a:endParaRPr lang="en-US" altLang="ro-RO" sz="1400">
                <a:solidFill>
                  <a:srgbClr val="202124"/>
                </a:solidFill>
                <a:latin typeface="Arial Narrow" pitchFamily="34" charset="0"/>
              </a:endParaRPr>
            </a:p>
            <a:p>
              <a:pPr marL="120650" indent="-120650" eaLnBrk="0" hangingPunct="0">
                <a:buFont typeface="Arial" pitchFamily="34" charset="0"/>
                <a:buChar char="•"/>
              </a:pPr>
              <a:r>
                <a:rPr lang="ro-RO" altLang="ro-RO" sz="1400">
                  <a:solidFill>
                    <a:srgbClr val="202124"/>
                  </a:solidFill>
                  <a:latin typeface="Arial Narrow" pitchFamily="34" charset="0"/>
                </a:rPr>
                <a:t>meeting rooms </a:t>
              </a:r>
              <a:endParaRPr lang="en-US" altLang="ro-RO" sz="1400">
                <a:solidFill>
                  <a:srgbClr val="202124"/>
                </a:solidFill>
                <a:latin typeface="Arial Narrow" pitchFamily="34" charset="0"/>
              </a:endParaRPr>
            </a:p>
            <a:p>
              <a:pPr marL="120650" indent="-120650" eaLnBrk="0" hangingPunct="0">
                <a:buFont typeface="Arial" pitchFamily="34" charset="0"/>
                <a:buChar char="•"/>
              </a:pPr>
              <a:r>
                <a:rPr lang="ro-RO" altLang="ro-RO" sz="1400">
                  <a:solidFill>
                    <a:srgbClr val="202124"/>
                  </a:solidFill>
                  <a:latin typeface="Arial Narrow" pitchFamily="34" charset="0"/>
                </a:rPr>
                <a:t>office spaces </a:t>
              </a:r>
              <a:endParaRPr lang="en-US" altLang="ro-RO" sz="1400">
                <a:solidFill>
                  <a:srgbClr val="202124"/>
                </a:solidFill>
                <a:latin typeface="Arial Narrow" pitchFamily="34" charset="0"/>
              </a:endParaRPr>
            </a:p>
            <a:p>
              <a:pPr marL="120650" indent="-120650" eaLnBrk="0" hangingPunct="0">
                <a:buFont typeface="Arial" pitchFamily="34" charset="0"/>
                <a:buChar char="•"/>
              </a:pPr>
              <a:r>
                <a:rPr lang="ro-RO" altLang="ro-RO" sz="1400">
                  <a:solidFill>
                    <a:srgbClr val="202124"/>
                  </a:solidFill>
                  <a:latin typeface="Arial Narrow" pitchFamily="34" charset="0"/>
                </a:rPr>
                <a:t>medical office </a:t>
              </a:r>
              <a:endParaRPr lang="en-US" altLang="ro-RO" sz="1400">
                <a:solidFill>
                  <a:srgbClr val="202124"/>
                </a:solidFill>
                <a:latin typeface="Arial Narrow" pitchFamily="34" charset="0"/>
              </a:endParaRPr>
            </a:p>
            <a:p>
              <a:pPr marL="120650" indent="-120650" eaLnBrk="0" hangingPunct="0">
                <a:buFont typeface="Arial" pitchFamily="34" charset="0"/>
                <a:buChar char="•"/>
              </a:pPr>
              <a:r>
                <a:rPr lang="ro-RO" altLang="ro-RO" sz="1400">
                  <a:solidFill>
                    <a:srgbClr val="202124"/>
                  </a:solidFill>
                  <a:latin typeface="Arial Narrow" pitchFamily="34" charset="0"/>
                </a:rPr>
                <a:t>changing rooms and showers</a:t>
              </a:r>
              <a:endParaRPr lang="en-US" altLang="ro-RO" sz="1400">
                <a:solidFill>
                  <a:srgbClr val="202124"/>
                </a:solidFill>
                <a:latin typeface="Arial Narrow" pitchFamily="34" charset="0"/>
              </a:endParaRPr>
            </a:p>
            <a:p>
              <a:pPr marL="120650" indent="-120650" eaLnBrk="0" hangingPunct="0">
                <a:buFont typeface="Arial" pitchFamily="34" charset="0"/>
                <a:buChar char="•"/>
              </a:pPr>
              <a:r>
                <a:rPr lang="en-US" altLang="ro-RO" sz="1400">
                  <a:solidFill>
                    <a:srgbClr val="202124"/>
                  </a:solidFill>
                  <a:latin typeface="Arial Narrow" pitchFamily="34" charset="0"/>
                </a:rPr>
                <a:t>Bosiet, life raft and VBSS training </a:t>
              </a:r>
              <a:r>
                <a:rPr lang="ro-RO" altLang="ro-RO" sz="1400">
                  <a:solidFill>
                    <a:srgbClr val="202124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338704" y="5564893"/>
              <a:ext cx="6095369" cy="395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-17457" rIns="0" bIns="-17457" anchor="ctr">
              <a:spAutoFit/>
            </a:bodyPr>
            <a:lstStyle/>
            <a:p>
              <a:pPr marL="120650" indent="-120650" eaLnBrk="0" hangingPunct="0">
                <a:buFont typeface="Arial" panose="020B0604020202020204" pitchFamily="34" charset="0"/>
                <a:buChar char="•"/>
                <a:defRPr/>
              </a:pPr>
              <a:r>
                <a:rPr lang="ro-RO" altLang="ro-RO" sz="1400" dirty="0" err="1">
                  <a:solidFill>
                    <a:srgbClr val="202124"/>
                  </a:solidFill>
                  <a:latin typeface="Arial Narrow" panose="020B0606020202030204" pitchFamily="34" charset="0"/>
                  <a:cs typeface="+mn-cs"/>
                </a:rPr>
                <a:t>tower</a:t>
              </a:r>
              <a:r>
                <a:rPr lang="ro-RO" altLang="ro-RO" sz="1400" dirty="0">
                  <a:solidFill>
                    <a:srgbClr val="202124"/>
                  </a:solidFill>
                  <a:latin typeface="Arial Narrow" panose="020B0606020202030204" pitchFamily="34" charset="0"/>
                  <a:cs typeface="+mn-cs"/>
                </a:rPr>
                <a:t> 25m </a:t>
              </a:r>
              <a:r>
                <a:rPr lang="ro-RO" altLang="ro-RO" sz="1400" dirty="0" err="1">
                  <a:solidFill>
                    <a:srgbClr val="202124"/>
                  </a:solidFill>
                  <a:latin typeface="Arial Narrow" panose="020B0606020202030204" pitchFamily="34" charset="0"/>
                  <a:cs typeface="+mn-cs"/>
                </a:rPr>
                <a:t>high</a:t>
              </a:r>
              <a:r>
                <a:rPr lang="ro-RO" altLang="ro-RO" sz="1400" dirty="0">
                  <a:solidFill>
                    <a:srgbClr val="202124"/>
                  </a:solidFill>
                  <a:latin typeface="Arial Narrow" panose="020B0606020202030204" pitchFamily="34" charset="0"/>
                  <a:cs typeface="+mn-cs"/>
                </a:rPr>
                <a:t> </a:t>
              </a:r>
              <a:r>
                <a:rPr lang="ro-RO" altLang="ro-RO" sz="1400" dirty="0" err="1">
                  <a:solidFill>
                    <a:srgbClr val="202124"/>
                  </a:solidFill>
                  <a:latin typeface="Arial Narrow" panose="020B0606020202030204" pitchFamily="34" charset="0"/>
                  <a:cs typeface="+mn-cs"/>
                </a:rPr>
                <a:t>and</a:t>
              </a:r>
              <a:r>
                <a:rPr lang="ro-RO" altLang="ro-RO" sz="1400" dirty="0">
                  <a:solidFill>
                    <a:srgbClr val="202124"/>
                  </a:solidFill>
                  <a:latin typeface="Arial Narrow" panose="020B0606020202030204" pitchFamily="34" charset="0"/>
                  <a:cs typeface="+mn-cs"/>
                </a:rPr>
                <a:t> 5 </a:t>
              </a:r>
              <a:r>
                <a:rPr lang="ro-RO" altLang="ro-RO" sz="1400" dirty="0" err="1">
                  <a:solidFill>
                    <a:srgbClr val="202124"/>
                  </a:solidFill>
                  <a:latin typeface="Arial Narrow" panose="020B0606020202030204" pitchFamily="34" charset="0"/>
                  <a:cs typeface="+mn-cs"/>
                </a:rPr>
                <a:t>meters</a:t>
              </a:r>
              <a:r>
                <a:rPr lang="ro-RO" altLang="ro-RO" sz="1400" dirty="0">
                  <a:solidFill>
                    <a:srgbClr val="202124"/>
                  </a:solidFill>
                  <a:latin typeface="Arial Narrow" panose="020B0606020202030204" pitchFamily="34" charset="0"/>
                  <a:cs typeface="+mn-cs"/>
                </a:rPr>
                <a:t> in </a:t>
              </a:r>
              <a:r>
                <a:rPr lang="ro-RO" altLang="ro-RO" sz="1400" dirty="0" err="1">
                  <a:solidFill>
                    <a:srgbClr val="202124"/>
                  </a:solidFill>
                  <a:latin typeface="Arial Narrow" panose="020B0606020202030204" pitchFamily="34" charset="0"/>
                  <a:cs typeface="+mn-cs"/>
                </a:rPr>
                <a:t>diameter</a:t>
              </a:r>
              <a:r>
                <a:rPr lang="ro-RO" altLang="ro-RO" sz="1400" dirty="0">
                  <a:solidFill>
                    <a:srgbClr val="202124"/>
                  </a:solidFill>
                  <a:latin typeface="Arial Narrow" panose="020B0606020202030204" pitchFamily="34" charset="0"/>
                  <a:cs typeface="+mn-cs"/>
                </a:rPr>
                <a:t> for complex training divers, </a:t>
              </a:r>
              <a:r>
                <a:rPr lang="ro-RO" altLang="ro-RO" sz="1400" dirty="0" err="1">
                  <a:solidFill>
                    <a:srgbClr val="202124"/>
                  </a:solidFill>
                  <a:latin typeface="Arial Narrow" panose="020B0606020202030204" pitchFamily="34" charset="0"/>
                  <a:cs typeface="+mn-cs"/>
                </a:rPr>
                <a:t>underwater</a:t>
              </a:r>
              <a:r>
                <a:rPr lang="ro-RO" altLang="ro-RO" sz="1400" dirty="0">
                  <a:solidFill>
                    <a:srgbClr val="202124"/>
                  </a:solidFill>
                  <a:latin typeface="Arial Narrow" panose="020B0606020202030204" pitchFamily="34" charset="0"/>
                  <a:cs typeface="+mn-cs"/>
                </a:rPr>
                <a:t> </a:t>
              </a:r>
              <a:r>
                <a:rPr lang="ro-RO" altLang="ro-RO" sz="1400" dirty="0" err="1">
                  <a:solidFill>
                    <a:srgbClr val="202124"/>
                  </a:solidFill>
                  <a:latin typeface="Arial Narrow" panose="020B0606020202030204" pitchFamily="34" charset="0"/>
                  <a:cs typeface="+mn-cs"/>
                </a:rPr>
                <a:t>operators</a:t>
              </a:r>
              <a:r>
                <a:rPr lang="en-US" altLang="ro-RO" sz="1400" dirty="0">
                  <a:solidFill>
                    <a:srgbClr val="202124"/>
                  </a:solidFill>
                  <a:latin typeface="Arial Narrow" panose="020B0606020202030204" pitchFamily="34" charset="0"/>
                  <a:cs typeface="+mn-cs"/>
                </a:rPr>
                <a:t>,</a:t>
              </a:r>
            </a:p>
            <a:p>
              <a:pPr eaLnBrk="0" hangingPunct="0">
                <a:defRPr/>
              </a:pPr>
              <a:r>
                <a:rPr lang="en-US" altLang="ro-RO" sz="1400" dirty="0">
                  <a:solidFill>
                    <a:srgbClr val="202124"/>
                  </a:solidFill>
                  <a:latin typeface="Arial Narrow" panose="020B0606020202030204" pitchFamily="34" charset="0"/>
                  <a:cs typeface="+mn-cs"/>
                </a:rPr>
                <a:t> salvage </a:t>
              </a:r>
              <a:r>
                <a:rPr lang="ro-RO" altLang="ro-RO" sz="1400" dirty="0">
                  <a:solidFill>
                    <a:srgbClr val="202124"/>
                  </a:solidFill>
                  <a:latin typeface="Arial Narrow" panose="020B0606020202030204" pitchFamily="34" charset="0"/>
                  <a:cs typeface="+mn-cs"/>
                </a:rPr>
                <a:t>divers </a:t>
              </a:r>
              <a:r>
                <a:rPr lang="en-US" altLang="ro-RO" sz="1400" dirty="0">
                  <a:solidFill>
                    <a:srgbClr val="202124"/>
                  </a:solidFill>
                  <a:latin typeface="Arial Narrow" panose="020B0606020202030204" pitchFamily="34" charset="0"/>
                  <a:cs typeface="+mn-cs"/>
                </a:rPr>
                <a:t>for intervention on</a:t>
              </a:r>
              <a:r>
                <a:rPr lang="ro-RO" altLang="ro-RO" sz="1400" dirty="0">
                  <a:solidFill>
                    <a:srgbClr val="202124"/>
                  </a:solidFill>
                  <a:latin typeface="Arial Narrow" panose="020B0606020202030204" pitchFamily="34" charset="0"/>
                  <a:cs typeface="+mn-cs"/>
                </a:rPr>
                <a:t> a </a:t>
              </a:r>
              <a:r>
                <a:rPr lang="ro-RO" altLang="ro-RO" sz="1400" dirty="0" err="1">
                  <a:solidFill>
                    <a:srgbClr val="202124"/>
                  </a:solidFill>
                  <a:latin typeface="Arial Narrow" panose="020B0606020202030204" pitchFamily="34" charset="0"/>
                  <a:cs typeface="+mn-cs"/>
                </a:rPr>
                <a:t>damaged</a:t>
              </a:r>
              <a:r>
                <a:rPr lang="ro-RO" altLang="ro-RO" sz="1400" dirty="0">
                  <a:solidFill>
                    <a:srgbClr val="202124"/>
                  </a:solidFill>
                  <a:latin typeface="Arial Narrow" panose="020B0606020202030204" pitchFamily="34" charset="0"/>
                  <a:cs typeface="+mn-cs"/>
                </a:rPr>
                <a:t> submarine</a:t>
              </a:r>
              <a:r>
                <a:rPr lang="en-US" altLang="ro-RO" sz="1400" dirty="0">
                  <a:solidFill>
                    <a:srgbClr val="202124"/>
                  </a:solidFill>
                  <a:latin typeface="Arial Narrow" panose="020B0606020202030204" pitchFamily="34" charset="0"/>
                  <a:cs typeface="+mn-cs"/>
                </a:rPr>
                <a:t> and submarines evacuation training</a:t>
              </a:r>
              <a:endParaRPr lang="ro-RO" altLang="ro-RO" sz="1400" dirty="0">
                <a:solidFill>
                  <a:srgbClr val="202124"/>
                </a:solidFill>
                <a:latin typeface="Arial Narrow" panose="020B0606020202030204" pitchFamily="34" charset="0"/>
                <a:cs typeface="+mn-cs"/>
              </a:endParaRPr>
            </a:p>
          </p:txBody>
        </p:sp>
      </p:grpSp>
      <p:sp>
        <p:nvSpPr>
          <p:cNvPr id="9223" name="Date Placeholder 6"/>
          <p:cNvSpPr txBox="1">
            <a:spLocks/>
          </p:cNvSpPr>
          <p:nvPr/>
        </p:nvSpPr>
        <p:spPr bwMode="auto">
          <a:xfrm>
            <a:off x="176213" y="6457950"/>
            <a:ext cx="155892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fld id="{FEB25849-C224-48AF-9D8F-2FC1B8E3F7D5}" type="datetime1">
              <a:rPr lang="ro-RO" sz="1200">
                <a:solidFill>
                  <a:srgbClr val="898989"/>
                </a:solidFill>
                <a:latin typeface="Calibri" pitchFamily="34" charset="0"/>
              </a:rPr>
              <a:pPr/>
              <a:t>17.05.2023</a:t>
            </a:fld>
            <a:endParaRPr lang="ro-RO" sz="120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2225" y="660400"/>
            <a:ext cx="889317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o-RO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GRIGORE ANTIPA deep sea divers ship</a:t>
            </a:r>
            <a:endParaRPr lang="en-US" sz="2400" dirty="0">
              <a:latin typeface="+mn-lt"/>
              <a:cs typeface="+mn-cs"/>
            </a:endParaRPr>
          </a:p>
        </p:txBody>
      </p:sp>
      <p:sp>
        <p:nvSpPr>
          <p:cNvPr id="10" name="Slide Number Placeholder 3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477250" y="6410325"/>
            <a:ext cx="381000" cy="365125"/>
          </a:xfrm>
          <a:ln>
            <a:miter lim="800000"/>
            <a:headEnd/>
            <a:tailEnd/>
          </a:ln>
        </p:spPr>
        <p:txBody>
          <a:bodyPr/>
          <a:lstStyle/>
          <a:p>
            <a:pPr algn="l">
              <a:defRPr/>
            </a:pPr>
            <a:fld id="{4FE54196-923B-4347-BD00-0DC2B21913A0}" type="slidenum">
              <a:rPr lang="en-US" altLang="en-US">
                <a:latin typeface="Arial" charset="0"/>
              </a:rPr>
              <a:pPr algn="l">
                <a:defRPr/>
              </a:pPr>
              <a:t>8</a:t>
            </a:fld>
            <a:endParaRPr lang="en-US" altLang="en-US" dirty="0">
              <a:latin typeface="Arial" charset="0"/>
            </a:endParaRPr>
          </a:p>
        </p:txBody>
      </p:sp>
      <p:sp>
        <p:nvSpPr>
          <p:cNvPr id="10244" name="Slide Number Placeholder 2"/>
          <p:cNvSpPr txBox="1">
            <a:spLocks noChangeArrowheads="1"/>
          </p:cNvSpPr>
          <p:nvPr/>
        </p:nvSpPr>
        <p:spPr bwMode="auto">
          <a:xfrm>
            <a:off x="3695700" y="6410325"/>
            <a:ext cx="18288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1200">
                <a:solidFill>
                  <a:srgbClr val="898989"/>
                </a:solidFill>
              </a:rPr>
              <a:t>UNCLASSIFIED</a:t>
            </a:r>
          </a:p>
        </p:txBody>
      </p:sp>
      <p:grpSp>
        <p:nvGrpSpPr>
          <p:cNvPr id="10245" name="Group 11"/>
          <p:cNvGrpSpPr>
            <a:grpSpLocks/>
          </p:cNvGrpSpPr>
          <p:nvPr/>
        </p:nvGrpSpPr>
        <p:grpSpPr bwMode="auto">
          <a:xfrm>
            <a:off x="239713" y="96838"/>
            <a:ext cx="8850312" cy="533400"/>
            <a:chOff x="186675" y="176196"/>
            <a:chExt cx="8849507" cy="533400"/>
          </a:xfrm>
        </p:grpSpPr>
        <p:sp>
          <p:nvSpPr>
            <p:cNvPr id="13" name="Title 1"/>
            <p:cNvSpPr txBox="1">
              <a:spLocks/>
            </p:cNvSpPr>
            <p:nvPr/>
          </p:nvSpPr>
          <p:spPr bwMode="auto">
            <a:xfrm>
              <a:off x="1559737" y="258746"/>
              <a:ext cx="5754165" cy="409575"/>
            </a:xfrm>
            <a:prstGeom prst="round2Diag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ro-RO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ONGOING PROJECTS</a:t>
              </a:r>
              <a:endParaRPr lang="en-US" sz="2400" spc="3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75000"/>
                    </a:scheme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4" name="Picture 9" descr="F:\03.RO Team\02_Domenii\06_SIGINT_RE_Stochirlea\Baze de Date\Functionale\BD\Steaguri\Romania-Flag-128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6675" y="176196"/>
              <a:ext cx="614306" cy="533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8" descr="F:\03.RO Team\02_Domenii\06_SIGINT_RE_Stochirlea\Baze de Date\Functionale\BD\Steaguri\NATO-Flag-128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417113" y="214296"/>
              <a:ext cx="619069" cy="4540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4" name="Date Placeholder 6"/>
          <p:cNvSpPr>
            <a:spLocks noGrp="1"/>
          </p:cNvSpPr>
          <p:nvPr>
            <p:ph type="dt" sz="quarter" idx="10"/>
          </p:nvPr>
        </p:nvSpPr>
        <p:spPr>
          <a:xfrm>
            <a:off x="315913" y="6524625"/>
            <a:ext cx="1558925" cy="219075"/>
          </a:xfrm>
        </p:spPr>
        <p:txBody>
          <a:bodyPr/>
          <a:lstStyle/>
          <a:p>
            <a:pPr>
              <a:defRPr/>
            </a:pPr>
            <a:fld id="{B0B53821-F179-4878-A3CF-88CF716426AB}" type="datetime1">
              <a:rPr lang="ro-RO"/>
              <a:pPr>
                <a:defRPr/>
              </a:pPr>
              <a:t>17.05.2023</a:t>
            </a:fld>
            <a:endParaRPr lang="ro-RO" dirty="0"/>
          </a:p>
        </p:txBody>
      </p:sp>
      <p:pic>
        <p:nvPicPr>
          <p:cNvPr id="10247" name="Picture 3"/>
          <p:cNvPicPr>
            <a:picLocks noChangeAspect="1" noChangeArrowheads="1"/>
          </p:cNvPicPr>
          <p:nvPr/>
        </p:nvPicPr>
        <p:blipFill>
          <a:blip r:embed="rId5"/>
          <a:srcRect l="14056" t="30209" r="30893" b="11458"/>
          <a:stretch>
            <a:fillRect/>
          </a:stretch>
        </p:blipFill>
        <p:spPr bwMode="auto">
          <a:xfrm>
            <a:off x="104775" y="1101725"/>
            <a:ext cx="89535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477250" y="6410325"/>
            <a:ext cx="381000" cy="365125"/>
          </a:xfrm>
          <a:ln>
            <a:miter lim="800000"/>
            <a:headEnd/>
            <a:tailEnd/>
          </a:ln>
        </p:spPr>
        <p:txBody>
          <a:bodyPr/>
          <a:lstStyle/>
          <a:p>
            <a:pPr algn="l">
              <a:defRPr/>
            </a:pPr>
            <a:fld id="{E79C8C93-8687-4155-8BAF-C8AAC0133CE1}" type="slidenum">
              <a:rPr lang="en-US" altLang="en-US">
                <a:latin typeface="Arial" charset="0"/>
              </a:rPr>
              <a:pPr algn="l">
                <a:defRPr/>
              </a:pPr>
              <a:t>9</a:t>
            </a:fld>
            <a:endParaRPr lang="en-US" altLang="en-US" dirty="0">
              <a:latin typeface="Arial" charset="0"/>
            </a:endParaRPr>
          </a:p>
        </p:txBody>
      </p:sp>
      <p:sp>
        <p:nvSpPr>
          <p:cNvPr id="11267" name="Slide Number Placeholder 2"/>
          <p:cNvSpPr txBox="1">
            <a:spLocks noChangeArrowheads="1"/>
          </p:cNvSpPr>
          <p:nvPr/>
        </p:nvSpPr>
        <p:spPr bwMode="auto">
          <a:xfrm>
            <a:off x="3695700" y="6410325"/>
            <a:ext cx="18288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1200">
                <a:solidFill>
                  <a:srgbClr val="898989"/>
                </a:solidFill>
              </a:rPr>
              <a:t>UNCLASSIFIED</a:t>
            </a:r>
          </a:p>
        </p:txBody>
      </p:sp>
      <p:grpSp>
        <p:nvGrpSpPr>
          <p:cNvPr id="11268" name="Group 26"/>
          <p:cNvGrpSpPr>
            <a:grpSpLocks/>
          </p:cNvGrpSpPr>
          <p:nvPr/>
        </p:nvGrpSpPr>
        <p:grpSpPr bwMode="auto">
          <a:xfrm>
            <a:off x="46038" y="52388"/>
            <a:ext cx="8850312" cy="533400"/>
            <a:chOff x="186675" y="176196"/>
            <a:chExt cx="8849507" cy="533400"/>
          </a:xfrm>
        </p:grpSpPr>
        <p:sp>
          <p:nvSpPr>
            <p:cNvPr id="28" name="Title 1"/>
            <p:cNvSpPr txBox="1">
              <a:spLocks/>
            </p:cNvSpPr>
            <p:nvPr/>
          </p:nvSpPr>
          <p:spPr bwMode="auto">
            <a:xfrm>
              <a:off x="1905781" y="236521"/>
              <a:ext cx="5754165" cy="411162"/>
            </a:xfrm>
            <a:prstGeom prst="round2Diag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ro-RO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ONGOING PROJECTS</a:t>
              </a:r>
              <a:endParaRPr lang="en-US" sz="2400" spc="3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75000"/>
                    </a:scheme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9" name="Picture 9" descr="F:\03.RO Team\02_Domenii\06_SIGINT_RE_Stochirlea\Baze de Date\Functionale\BD\Steaguri\Romania-Flag-128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6675" y="176196"/>
              <a:ext cx="614306" cy="533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0" name="Picture 8" descr="F:\03.RO Team\02_Domenii\06_SIGINT_RE_Stochirlea\Baze de Date\Functionale\BD\Steaguri\NATO-Flag-128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417113" y="214296"/>
              <a:ext cx="619069" cy="4540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3" name="Date Placeholder 6"/>
          <p:cNvSpPr>
            <a:spLocks noGrp="1"/>
          </p:cNvSpPr>
          <p:nvPr>
            <p:ph type="dt" sz="quarter" idx="10"/>
          </p:nvPr>
        </p:nvSpPr>
        <p:spPr>
          <a:xfrm>
            <a:off x="254000" y="6483350"/>
            <a:ext cx="1558925" cy="219075"/>
          </a:xfrm>
        </p:spPr>
        <p:txBody>
          <a:bodyPr/>
          <a:lstStyle/>
          <a:p>
            <a:pPr>
              <a:defRPr/>
            </a:pPr>
            <a:fld id="{B0B53821-F179-4878-A3CF-88CF716426AB}" type="datetime1">
              <a:rPr lang="ro-RO"/>
              <a:pPr>
                <a:defRPr/>
              </a:pPr>
              <a:t>17.05.2023</a:t>
            </a:fld>
            <a:endParaRPr lang="ro-RO" dirty="0"/>
          </a:p>
        </p:txBody>
      </p:sp>
      <p:pic>
        <p:nvPicPr>
          <p:cNvPr id="11270" name="Picture 2"/>
          <p:cNvPicPr>
            <a:picLocks noChangeAspect="1" noChangeArrowheads="1"/>
          </p:cNvPicPr>
          <p:nvPr/>
        </p:nvPicPr>
        <p:blipFill>
          <a:blip r:embed="rId5"/>
          <a:srcRect l="27911" t="29167" r="21523" b="15625"/>
          <a:stretch>
            <a:fillRect/>
          </a:stretch>
        </p:blipFill>
        <p:spPr bwMode="auto">
          <a:xfrm>
            <a:off x="152400" y="838200"/>
            <a:ext cx="8763000" cy="537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3186</TotalTime>
  <Words>714</Words>
  <Application>Microsoft Office PowerPoint</Application>
  <PresentationFormat>Expunere pe ecran (4:3)</PresentationFormat>
  <Paragraphs>203</Paragraphs>
  <Slides>16</Slides>
  <Notes>16</Notes>
  <HiddenSlides>0</HiddenSlides>
  <MMClips>0</MMClips>
  <ScaleCrop>false</ScaleCrop>
  <HeadingPairs>
    <vt:vector size="6" baseType="variant">
      <vt:variant>
        <vt:lpstr>Fonturi utilizate</vt:lpstr>
      </vt:variant>
      <vt:variant>
        <vt:i4>6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16</vt:i4>
      </vt:variant>
    </vt:vector>
  </HeadingPairs>
  <TitlesOfParts>
    <vt:vector size="23" baseType="lpstr">
      <vt:lpstr>Arial</vt:lpstr>
      <vt:lpstr>Arial Narrow</vt:lpstr>
      <vt:lpstr>Calibri</vt:lpstr>
      <vt:lpstr>inherit</vt:lpstr>
      <vt:lpstr>Times New Roman</vt:lpstr>
      <vt:lpstr>Wingdings</vt:lpstr>
      <vt:lpstr>Office Theme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munteanu.cristian1</dc:creator>
  <cp:lastModifiedBy>raduvied@yahoo.it</cp:lastModifiedBy>
  <cp:revision>183</cp:revision>
  <dcterms:created xsi:type="dcterms:W3CDTF">2023-04-04T08:42:09Z</dcterms:created>
  <dcterms:modified xsi:type="dcterms:W3CDTF">2023-05-17T17:17:03Z</dcterms:modified>
</cp:coreProperties>
</file>