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l32sOvkvQtKrxDkjyurFoXK80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sv-S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ubrikbild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ed bild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ubrik och lodrät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drät rubrik och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Rubrik, text (1-spalt) och grafik, m sidfot">
  <p:cSld name="Innehåll: Rubrik, text (1-spalt) och grafik, m sidfo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 txBox="1"/>
          <p:nvPr>
            <p:ph type="title"/>
          </p:nvPr>
        </p:nvSpPr>
        <p:spPr>
          <a:xfrm>
            <a:off x="960001" y="719999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6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  <p:sp>
        <p:nvSpPr>
          <p:cNvPr id="99" name="Google Shape;99;p26"/>
          <p:cNvSpPr txBox="1"/>
          <p:nvPr>
            <p:ph idx="1" type="body"/>
          </p:nvPr>
        </p:nvSpPr>
        <p:spPr>
          <a:xfrm>
            <a:off x="960967" y="1601788"/>
            <a:ext cx="10176933" cy="419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6"/>
          <p:cNvSpPr/>
          <p:nvPr/>
        </p:nvSpPr>
        <p:spPr>
          <a:xfrm>
            <a:off x="1226097" y="6581001"/>
            <a:ext cx="8873169" cy="276999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Light">
  <p:cSld name="Title and Content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title"/>
          </p:nvPr>
        </p:nvSpPr>
        <p:spPr>
          <a:xfrm>
            <a:off x="838200" y="948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b="0"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7"/>
          <p:cNvSpPr txBox="1"/>
          <p:nvPr>
            <p:ph idx="1" type="body"/>
          </p:nvPr>
        </p:nvSpPr>
        <p:spPr>
          <a:xfrm>
            <a:off x="838200" y="1541089"/>
            <a:ext cx="5762297" cy="4334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</a:defRPr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</a:defRPr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4" name="Google Shape;104;p27"/>
          <p:cNvCxnSpPr/>
          <p:nvPr/>
        </p:nvCxnSpPr>
        <p:spPr>
          <a:xfrm>
            <a:off x="950790" y="1196556"/>
            <a:ext cx="436245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27"/>
          <p:cNvSpPr/>
          <p:nvPr>
            <p:ph idx="2" type="pic"/>
          </p:nvPr>
        </p:nvSpPr>
        <p:spPr>
          <a:xfrm>
            <a:off x="6829424" y="1541089"/>
            <a:ext cx="4524375" cy="4334194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0" name="Google Shape;110;p28"/>
          <p:cNvSpPr txBox="1"/>
          <p:nvPr>
            <p:ph idx="10" type="dt"/>
          </p:nvPr>
        </p:nvSpPr>
        <p:spPr>
          <a:xfrm>
            <a:off x="368300" y="6474757"/>
            <a:ext cx="2844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368300" y="6311562"/>
            <a:ext cx="2844800" cy="220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rtbild: Bkgbild, rubrik och logotyp" showMasterSp="0">
  <p:cSld name="1_Startbild: Bkgbild, rubrik och logotyp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0"/>
          <p:cNvPicPr preferRelativeResize="0"/>
          <p:nvPr/>
        </p:nvPicPr>
        <p:blipFill rotWithShape="1">
          <a:blip r:embed="rId2">
            <a:alphaModFix/>
          </a:blip>
          <a:srcRect b="-396" l="9070" r="-77" t="396"/>
          <a:stretch/>
        </p:blipFill>
        <p:spPr>
          <a:xfrm>
            <a:off x="0" y="0"/>
            <a:ext cx="12216000" cy="691276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0"/>
          <p:cNvSpPr/>
          <p:nvPr/>
        </p:nvSpPr>
        <p:spPr>
          <a:xfrm>
            <a:off x="1" y="5029796"/>
            <a:ext cx="12192000" cy="1853033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MV-neg.pdf" id="116" name="Google Shape;11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0"/>
          <p:cNvSpPr txBox="1"/>
          <p:nvPr>
            <p:ph type="title"/>
          </p:nvPr>
        </p:nvSpPr>
        <p:spPr>
          <a:xfrm>
            <a:off x="12000" y="3953057"/>
            <a:ext cx="12192001" cy="1069705"/>
          </a:xfrm>
          <a:prstGeom prst="rect">
            <a:avLst/>
          </a:prstGeom>
          <a:gradFill>
            <a:gsLst>
              <a:gs pos="0">
                <a:srgbClr val="0B0A0A">
                  <a:alpha val="0"/>
                </a:srgbClr>
              </a:gs>
              <a:gs pos="100000">
                <a:srgbClr val="1C1E1C"/>
              </a:gs>
            </a:gsLst>
            <a:lin ang="0" scaled="0"/>
          </a:gradFill>
          <a:ln>
            <a:noFill/>
          </a:ln>
        </p:spPr>
        <p:txBody>
          <a:bodyPr anchorCtr="0" anchor="ctr" bIns="212400" lIns="828000" spcFirstLastPara="1" rIns="828000" wrap="square" tIns="1764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tartbild: Bkgbild, rubrik och logotyp" showMasterSp="0">
  <p:cSld name="2_Startbild: Bkgbild, rubrik och logotyp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MV-neg.pdf" id="120" name="Google Shape;12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1"/>
          <p:cNvSpPr txBox="1"/>
          <p:nvPr>
            <p:ph type="title"/>
          </p:nvPr>
        </p:nvSpPr>
        <p:spPr>
          <a:xfrm>
            <a:off x="-1" y="3343457"/>
            <a:ext cx="12192001" cy="1069705"/>
          </a:xfrm>
          <a:prstGeom prst="rect">
            <a:avLst/>
          </a:prstGeom>
          <a:gradFill>
            <a:gsLst>
              <a:gs pos="0">
                <a:srgbClr val="0B0A0A">
                  <a:alpha val="0"/>
                </a:srgbClr>
              </a:gs>
              <a:gs pos="100000">
                <a:srgbClr val="1C1E1C"/>
              </a:gs>
            </a:gsLst>
            <a:lin ang="0" scaled="0"/>
          </a:gradFill>
          <a:ln>
            <a:noFill/>
          </a:ln>
        </p:spPr>
        <p:txBody>
          <a:bodyPr anchorCtr="0" anchor="ctr" bIns="212400" lIns="828000" spcFirstLastPara="1" rIns="828000" wrap="square" tIns="1764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tartbild: Bkgbild, rubrik och logotyp" showMasterSp="0">
  <p:cSld name="3_Startbild: Bkgbild, rubrik och logotyp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2"/>
          <p:cNvPicPr preferRelativeResize="0"/>
          <p:nvPr/>
        </p:nvPicPr>
        <p:blipFill rotWithShape="1">
          <a:blip r:embed="rId2">
            <a:alphaModFix/>
          </a:blip>
          <a:srcRect b="135" l="5777" r="5778" t="396"/>
          <a:stretch/>
        </p:blipFill>
        <p:spPr>
          <a:xfrm>
            <a:off x="0" y="0"/>
            <a:ext cx="12192000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2"/>
          <p:cNvSpPr txBox="1"/>
          <p:nvPr>
            <p:ph type="title"/>
          </p:nvPr>
        </p:nvSpPr>
        <p:spPr>
          <a:xfrm>
            <a:off x="1" y="3278188"/>
            <a:ext cx="12191999" cy="106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12400" lIns="360000" spcFirstLastPara="1" rIns="360000" wrap="square" tIns="1764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FMV-neg.pdf" id="125" name="Google Shape;12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tartbild: Bkgbild, rubrik och logotyp" showMasterSp="0">
  <p:cSld name="4_Startbild: Bkgbild, rubrik och logotyp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3"/>
          <p:cNvPicPr preferRelativeResize="0"/>
          <p:nvPr/>
        </p:nvPicPr>
        <p:blipFill rotWithShape="1">
          <a:blip r:embed="rId2">
            <a:alphaModFix/>
          </a:blip>
          <a:srcRect b="-380" l="10889" r="8986" t="9828"/>
          <a:stretch/>
        </p:blipFill>
        <p:spPr>
          <a:xfrm>
            <a:off x="0" y="-7200"/>
            <a:ext cx="12192000" cy="69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3"/>
          <p:cNvSpPr/>
          <p:nvPr/>
        </p:nvSpPr>
        <p:spPr>
          <a:xfrm>
            <a:off x="1" y="5029796"/>
            <a:ext cx="12192000" cy="1853033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MV-neg.pdf" id="129" name="Google Shape;12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3"/>
          <p:cNvSpPr txBox="1"/>
          <p:nvPr>
            <p:ph type="title"/>
          </p:nvPr>
        </p:nvSpPr>
        <p:spPr>
          <a:xfrm>
            <a:off x="3" y="3973741"/>
            <a:ext cx="12192000" cy="1069705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b" bIns="212400" lIns="828000" spcFirstLastPara="1" rIns="828000" wrap="square" tIns="1764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ubrik och innehåll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tartbild: Bkgbild, rubrik och logotyp" showMasterSp="0">
  <p:cSld name="5_Startbild: Bkgbild, rubrik och logotyp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4"/>
          <p:cNvPicPr preferRelativeResize="0"/>
          <p:nvPr/>
        </p:nvPicPr>
        <p:blipFill rotWithShape="1">
          <a:blip r:embed="rId2">
            <a:alphaModFix/>
          </a:blip>
          <a:srcRect b="-387" l="7186" r="5" t="7190"/>
          <a:stretch/>
        </p:blipFill>
        <p:spPr>
          <a:xfrm>
            <a:off x="0" y="0"/>
            <a:ext cx="12192000" cy="688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MV-sv.pdf" id="133" name="Google Shape;13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25411" cy="8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4"/>
          <p:cNvSpPr txBox="1"/>
          <p:nvPr>
            <p:ph type="title"/>
          </p:nvPr>
        </p:nvSpPr>
        <p:spPr>
          <a:xfrm>
            <a:off x="1" y="4006397"/>
            <a:ext cx="12192001" cy="1069705"/>
          </a:xfrm>
          <a:prstGeom prst="rect">
            <a:avLst/>
          </a:prstGeom>
          <a:gradFill>
            <a:gsLst>
              <a:gs pos="0">
                <a:srgbClr val="0B0A0A">
                  <a:alpha val="0"/>
                </a:srgbClr>
              </a:gs>
              <a:gs pos="100000">
                <a:srgbClr val="1C1E1C"/>
              </a:gs>
            </a:gsLst>
            <a:lin ang="0" scaled="0"/>
          </a:gradFill>
          <a:ln>
            <a:noFill/>
          </a:ln>
        </p:spPr>
        <p:txBody>
          <a:bodyPr anchorCtr="0" anchor="ctr" bIns="212400" lIns="828000" spcFirstLastPara="1" rIns="828000" wrap="square" tIns="1764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tartbild: Bkgbild, rubrik och logotyp" showMasterSp="0">
  <p:cSld name="6_Startbild: Bkgbild, rubrik och logotyp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5"/>
          <p:cNvPicPr preferRelativeResize="0"/>
          <p:nvPr/>
        </p:nvPicPr>
        <p:blipFill rotWithShape="1">
          <a:blip r:embed="rId2">
            <a:alphaModFix/>
          </a:blip>
          <a:srcRect b="135" l="4500" r="7310" t="396"/>
          <a:stretch/>
        </p:blipFill>
        <p:spPr>
          <a:xfrm>
            <a:off x="0" y="0"/>
            <a:ext cx="12192000" cy="687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MV-neg.pdf" id="137" name="Google Shape;13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5"/>
          <p:cNvSpPr txBox="1"/>
          <p:nvPr>
            <p:ph type="title"/>
          </p:nvPr>
        </p:nvSpPr>
        <p:spPr>
          <a:xfrm>
            <a:off x="1" y="2781155"/>
            <a:ext cx="12192001" cy="1069705"/>
          </a:xfrm>
          <a:prstGeom prst="rect">
            <a:avLst/>
          </a:prstGeom>
          <a:gradFill>
            <a:gsLst>
              <a:gs pos="0">
                <a:srgbClr val="0B0A0A">
                  <a:alpha val="0"/>
                </a:srgbClr>
              </a:gs>
              <a:gs pos="100000">
                <a:srgbClr val="1C1E1C"/>
              </a:gs>
            </a:gsLst>
            <a:lin ang="0" scaled="0"/>
          </a:gradFill>
          <a:ln>
            <a:noFill/>
          </a:ln>
        </p:spPr>
        <p:txBody>
          <a:bodyPr anchorCtr="0" anchor="ctr" bIns="212400" lIns="828000" spcFirstLastPara="1" rIns="828000" wrap="square" tIns="1764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Startbild: Bkgbild, rubrik och logotyp" showMasterSp="0">
  <p:cSld name="7_Startbild: Bkgbild, rubrik och logotyp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6"/>
          <p:cNvGrpSpPr/>
          <p:nvPr/>
        </p:nvGrpSpPr>
        <p:grpSpPr>
          <a:xfrm>
            <a:off x="2" y="0"/>
            <a:ext cx="12192001" cy="6886800"/>
            <a:chOff x="1" y="0"/>
            <a:chExt cx="9144001" cy="6886800"/>
          </a:xfrm>
        </p:grpSpPr>
        <p:pic>
          <p:nvPicPr>
            <p:cNvPr id="141" name="Google Shape;141;p46"/>
            <p:cNvPicPr preferRelativeResize="0"/>
            <p:nvPr/>
          </p:nvPicPr>
          <p:blipFill rotWithShape="1">
            <a:blip r:embed="rId2">
              <a:alphaModFix/>
            </a:blip>
            <a:srcRect b="-12973" l="0" r="0" t="2"/>
            <a:stretch/>
          </p:blipFill>
          <p:spPr>
            <a:xfrm>
              <a:off x="1" y="0"/>
              <a:ext cx="9144000" cy="6886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</p:pic>
        <p:sp>
          <p:nvSpPr>
            <p:cNvPr id="142" name="Google Shape;142;p46"/>
            <p:cNvSpPr/>
            <p:nvPr/>
          </p:nvSpPr>
          <p:spPr>
            <a:xfrm>
              <a:off x="2" y="5250769"/>
              <a:ext cx="9144000" cy="936671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rgbClr val="000000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FMV-neg.pdf" id="143" name="Google Shape;14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992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6"/>
          <p:cNvSpPr txBox="1"/>
          <p:nvPr>
            <p:ph type="title"/>
          </p:nvPr>
        </p:nvSpPr>
        <p:spPr>
          <a:xfrm>
            <a:off x="5" y="4053112"/>
            <a:ext cx="12191999" cy="106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12400" lIns="360000" spcFirstLastPara="1" rIns="360000" wrap="square" tIns="1764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Rubrikbild m sidfot" type="titleOnly">
  <p:cSld name="TITLE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7"/>
          <p:cNvSpPr txBox="1"/>
          <p:nvPr>
            <p:ph type="title"/>
          </p:nvPr>
        </p:nvSpPr>
        <p:spPr>
          <a:xfrm>
            <a:off x="960000" y="2462136"/>
            <a:ext cx="10281197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7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Rubrik, text (2-spalt) och grafik, m sidfot">
  <p:cSld name="Innehåll: Rubrik, text (2-spalt) och grafik, m sidfo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8"/>
          <p:cNvSpPr txBox="1"/>
          <p:nvPr>
            <p:ph type="title"/>
          </p:nvPr>
        </p:nvSpPr>
        <p:spPr>
          <a:xfrm>
            <a:off x="960001" y="719999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8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  <p:sp>
        <p:nvSpPr>
          <p:cNvPr id="151" name="Google Shape;151;p48"/>
          <p:cNvSpPr txBox="1"/>
          <p:nvPr>
            <p:ph idx="1" type="body"/>
          </p:nvPr>
        </p:nvSpPr>
        <p:spPr>
          <a:xfrm>
            <a:off x="960967" y="1601789"/>
            <a:ext cx="10176933" cy="418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Rubrik, punktlista och grafik, m sidfot">
  <p:cSld name="Innehåll: Rubrik, punktlista och grafik, m sidfo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9"/>
          <p:cNvSpPr txBox="1"/>
          <p:nvPr>
            <p:ph type="ctrTitle"/>
          </p:nvPr>
        </p:nvSpPr>
        <p:spPr>
          <a:xfrm>
            <a:off x="960000" y="719999"/>
            <a:ext cx="101760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9"/>
          <p:cNvSpPr txBox="1"/>
          <p:nvPr>
            <p:ph idx="1" type="body"/>
          </p:nvPr>
        </p:nvSpPr>
        <p:spPr>
          <a:xfrm>
            <a:off x="960001" y="1600201"/>
            <a:ext cx="10177812" cy="3957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indent="-33655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/>
            </a:lvl2pPr>
            <a:lvl3pPr indent="-317500" lvl="2" marL="1371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49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Halvsida - rubrik, text och grafik, m sidfot">
  <p:cSld name="Innehåll: Halvsida - rubrik, text och grafik, m sidfo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0"/>
          <p:cNvSpPr txBox="1"/>
          <p:nvPr>
            <p:ph type="title"/>
          </p:nvPr>
        </p:nvSpPr>
        <p:spPr>
          <a:xfrm>
            <a:off x="960001" y="724839"/>
            <a:ext cx="5073324" cy="8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50"/>
          <p:cNvSpPr txBox="1"/>
          <p:nvPr>
            <p:ph idx="1" type="body"/>
          </p:nvPr>
        </p:nvSpPr>
        <p:spPr>
          <a:xfrm>
            <a:off x="6468973" y="-18494"/>
            <a:ext cx="5723027" cy="6177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9" name="Google Shape;159;p50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  <p:sp>
        <p:nvSpPr>
          <p:cNvPr id="160" name="Google Shape;160;p50"/>
          <p:cNvSpPr txBox="1"/>
          <p:nvPr>
            <p:ph idx="2" type="body"/>
          </p:nvPr>
        </p:nvSpPr>
        <p:spPr>
          <a:xfrm>
            <a:off x="960967" y="1547813"/>
            <a:ext cx="5071533" cy="417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Helsidesbild m sidfot">
  <p:cSld name="Innehåll: Helsidesbild m sidfo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1"/>
          <p:cNvSpPr/>
          <p:nvPr>
            <p:ph idx="2" type="pic"/>
          </p:nvPr>
        </p:nvSpPr>
        <p:spPr>
          <a:xfrm>
            <a:off x="1" y="0"/>
            <a:ext cx="12191999" cy="61596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51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/slutbild: Helsidesbild utan logotyp" showMasterSp="0">
  <p:cSld name="Start/slutbild: Helsidesbild utan logotyp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rt/slutbild: Helsidesbild och logotyp" showMasterSp="0">
  <p:cSld name="1_Start/slutbild: Helsidesbild och logotyp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MV-neg.pdf" id="167" name="Google Shape;16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28571" y="5584359"/>
            <a:ext cx="2313608" cy="8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pic>
        <p:nvPicPr>
          <p:cNvPr id="169" name="Google Shape;169;p53"/>
          <p:cNvPicPr preferRelativeResize="0"/>
          <p:nvPr>
            <p:ph idx="3" type="pic"/>
          </p:nvPr>
        </p:nvPicPr>
        <p:blipFill/>
        <p:spPr>
          <a:xfrm>
            <a:off x="9039777" y="5578103"/>
            <a:ext cx="2274564" cy="8079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håll: Rubrik, text (1-spalt) och grafik, m sidfot">
  <p:cSld name="Innehåll: Rubrik, text (1-spalt) och grafik, m sidfo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960001" y="719999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  <p:sp>
        <p:nvSpPr>
          <p:cNvPr id="30" name="Google Shape;30;p30"/>
          <p:cNvSpPr txBox="1"/>
          <p:nvPr>
            <p:ph idx="1" type="body"/>
          </p:nvPr>
        </p:nvSpPr>
        <p:spPr>
          <a:xfrm>
            <a:off x="960967" y="1601788"/>
            <a:ext cx="10176933" cy="419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/slutbild:Bkgfärg (turkos), rubrik och logotyp" showMasterSp="0">
  <p:cSld name="Start/slutbild:Bkgfärg (turkos), rubrik och logotyp">
    <p:bg>
      <p:bgPr>
        <a:solidFill>
          <a:srgbClr val="0CC6DE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MV-sv.pdf" id="171" name="Google Shape;17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05992" y="5575892"/>
            <a:ext cx="2325411" cy="8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4"/>
          <p:cNvSpPr txBox="1"/>
          <p:nvPr>
            <p:ph type="title"/>
          </p:nvPr>
        </p:nvSpPr>
        <p:spPr>
          <a:xfrm>
            <a:off x="0" y="2774658"/>
            <a:ext cx="12192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/slutbild: Bkgfärg (plommon), rubrik och logotyp" showMasterSp="0">
  <p:cSld name="Start/slutbild: Bkgfärg (plommon), rubrik och logotyp">
    <p:bg>
      <p:bgPr>
        <a:solidFill>
          <a:srgbClr val="850057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MV-sv.pdf" id="174" name="Google Shape;17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94703" y="5575892"/>
            <a:ext cx="2325411" cy="8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5"/>
          <p:cNvSpPr txBox="1"/>
          <p:nvPr>
            <p:ph type="title"/>
          </p:nvPr>
        </p:nvSpPr>
        <p:spPr>
          <a:xfrm>
            <a:off x="0" y="2774658"/>
            <a:ext cx="12192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/slutbild: Bkgfärg (gul), rubrik och logotyp" showMasterSp="0">
  <p:cSld name="Start/slutbild: Bkgfärg (gul), rubrik och logotyp">
    <p:bg>
      <p:bgPr>
        <a:solidFill>
          <a:srgbClr val="FADC4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MV-sv.pdf" id="177" name="Google Shape;17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94703" y="5575892"/>
            <a:ext cx="2325411" cy="8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6"/>
          <p:cNvSpPr txBox="1"/>
          <p:nvPr>
            <p:ph type="title"/>
          </p:nvPr>
        </p:nvSpPr>
        <p:spPr>
          <a:xfrm>
            <a:off x="0" y="2774658"/>
            <a:ext cx="12192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-,slut- och rubrikbild: Bkgfärg (mörkgrå) utan logotyp" showMasterSp="0">
  <p:cSld name="Start-,slut- och rubrikbild: Bkgfärg (mörkgrå) utan logotyp">
    <p:bg>
      <p:bgPr>
        <a:solidFill>
          <a:srgbClr val="1C1E1C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7"/>
          <p:cNvSpPr txBox="1"/>
          <p:nvPr>
            <p:ph type="ctrTitle"/>
          </p:nvPr>
        </p:nvSpPr>
        <p:spPr>
          <a:xfrm>
            <a:off x="960000" y="720001"/>
            <a:ext cx="10363200" cy="784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sz="4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7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2023-05-22</a:t>
            </a:r>
            <a:endParaRPr/>
          </a:p>
        </p:txBody>
      </p:sp>
      <p:sp>
        <p:nvSpPr>
          <p:cNvPr id="182" name="Google Shape;182;p57"/>
          <p:cNvSpPr txBox="1"/>
          <p:nvPr>
            <p:ph idx="1" type="body"/>
          </p:nvPr>
        </p:nvSpPr>
        <p:spPr>
          <a:xfrm>
            <a:off x="960967" y="1504950"/>
            <a:ext cx="10363200" cy="464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utbild m logotyp" showMasterSp="0">
  <p:cSld name="Slutbild m logotyp">
    <p:bg>
      <p:bgPr>
        <a:solidFill>
          <a:srgbClr val="1C1E1C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MV-neg.pdf" id="184" name="Google Shape;18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28571" y="5575892"/>
            <a:ext cx="2313608" cy="80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utbild m text FMV och logotyp" showMasterSp="0">
  <p:cSld name="Slutbild m text FMV och logotyp">
    <p:bg>
      <p:bgPr>
        <a:solidFill>
          <a:srgbClr val="1C1E1C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7210" y="5474755"/>
            <a:ext cx="5177367" cy="96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utbild m pers.avsändare och logotyp" showMasterSp="0">
  <p:cSld name="Slutbild m pers.avsändare och logotyp">
    <p:bg>
      <p:bgPr>
        <a:solidFill>
          <a:srgbClr val="1C1E1C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MV-neg.pdf" id="188" name="Google Shape;188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05992" y="5575892"/>
            <a:ext cx="2313608" cy="804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60"/>
          <p:cNvCxnSpPr/>
          <p:nvPr/>
        </p:nvCxnSpPr>
        <p:spPr>
          <a:xfrm rot="-5400000">
            <a:off x="8846887" y="5993436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90" name="Google Shape;190;p60"/>
          <p:cNvSpPr txBox="1"/>
          <p:nvPr>
            <p:ph idx="1" type="body"/>
          </p:nvPr>
        </p:nvSpPr>
        <p:spPr>
          <a:xfrm>
            <a:off x="5137151" y="5798172"/>
            <a:ext cx="3740149" cy="20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cap="none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60"/>
          <p:cNvSpPr txBox="1"/>
          <p:nvPr>
            <p:ph idx="2" type="body"/>
          </p:nvPr>
        </p:nvSpPr>
        <p:spPr>
          <a:xfrm>
            <a:off x="3549651" y="6017792"/>
            <a:ext cx="3740149" cy="20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16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 cap="none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60"/>
          <p:cNvSpPr txBox="1"/>
          <p:nvPr>
            <p:ph idx="3" type="body"/>
          </p:nvPr>
        </p:nvSpPr>
        <p:spPr>
          <a:xfrm>
            <a:off x="7289801" y="6017792"/>
            <a:ext cx="1587500" cy="20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16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 cap="none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ast rubrik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nittsrubrik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vå delar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ämförelse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med bild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/>
          <p:nvPr>
            <p:ph type="title"/>
          </p:nvPr>
        </p:nvSpPr>
        <p:spPr>
          <a:xfrm>
            <a:off x="960001" y="720000"/>
            <a:ext cx="10177812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25"/>
          <p:cNvSpPr txBox="1"/>
          <p:nvPr>
            <p:ph idx="1" type="body"/>
          </p:nvPr>
        </p:nvSpPr>
        <p:spPr>
          <a:xfrm>
            <a:off x="960001" y="1600200"/>
            <a:ext cx="10177812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1" name="Google Shape;91;p25"/>
          <p:cNvGrpSpPr/>
          <p:nvPr/>
        </p:nvGrpSpPr>
        <p:grpSpPr>
          <a:xfrm>
            <a:off x="0" y="6142969"/>
            <a:ext cx="12192000" cy="723114"/>
            <a:chOff x="0" y="6142969"/>
            <a:chExt cx="9144000" cy="723114"/>
          </a:xfrm>
        </p:grpSpPr>
        <p:sp>
          <p:nvSpPr>
            <p:cNvPr id="92" name="Google Shape;92;p25"/>
            <p:cNvSpPr/>
            <p:nvPr/>
          </p:nvSpPr>
          <p:spPr>
            <a:xfrm>
              <a:off x="0" y="6156883"/>
              <a:ext cx="9144000" cy="709200"/>
            </a:xfrm>
            <a:prstGeom prst="rect">
              <a:avLst/>
            </a:prstGeom>
            <a:solidFill>
              <a:srgbClr val="1C1E1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FMV logotype_neg+text.pdf" id="93" name="Google Shape;93;p25"/>
            <p:cNvPicPr preferRelativeResize="0"/>
            <p:nvPr/>
          </p:nvPicPr>
          <p:blipFill rotWithShape="1">
            <a:blip r:embed="rId1">
              <a:alphaModFix/>
            </a:blip>
            <a:srcRect b="4767" l="0" r="0" t="0"/>
            <a:stretch/>
          </p:blipFill>
          <p:spPr>
            <a:xfrm>
              <a:off x="5496366" y="6142969"/>
              <a:ext cx="3354618" cy="70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25"/>
          <p:cNvSpPr txBox="1"/>
          <p:nvPr>
            <p:ph idx="12" type="sldNum"/>
          </p:nvPr>
        </p:nvSpPr>
        <p:spPr>
          <a:xfrm>
            <a:off x="368300" y="6311562"/>
            <a:ext cx="2844800" cy="220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Sidnr: </a:t>
            </a: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95" name="Google Shape;95;p25"/>
          <p:cNvSpPr txBox="1"/>
          <p:nvPr>
            <p:ph idx="10" type="dt"/>
          </p:nvPr>
        </p:nvSpPr>
        <p:spPr>
          <a:xfrm>
            <a:off x="368300" y="6474757"/>
            <a:ext cx="2844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gif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16.jpg"/><Relationship Id="rId5" Type="http://schemas.openxmlformats.org/officeDocument/2006/relationships/image" Target="../media/image29.png"/><Relationship Id="rId6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2.jpg"/><Relationship Id="rId9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26.jpg"/><Relationship Id="rId7" Type="http://schemas.openxmlformats.org/officeDocument/2006/relationships/image" Target="../media/image21.jpg"/><Relationship Id="rId8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Relationship Id="rId10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"/>
          <p:cNvSpPr txBox="1"/>
          <p:nvPr>
            <p:ph type="ctrTitle"/>
          </p:nvPr>
        </p:nvSpPr>
        <p:spPr>
          <a:xfrm>
            <a:off x="1489710" y="1649921"/>
            <a:ext cx="9144000" cy="1132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sv-SE" cap="small">
                <a:solidFill>
                  <a:schemeClr val="lt1"/>
                </a:solidFill>
              </a:rPr>
              <a:t>”The Technical Platform”</a:t>
            </a:r>
            <a:br>
              <a:rPr b="1" lang="sv-SE" cap="small">
                <a:solidFill>
                  <a:schemeClr val="lt1"/>
                </a:solidFill>
              </a:rPr>
            </a:br>
            <a:br>
              <a:rPr lang="sv-SE">
                <a:solidFill>
                  <a:schemeClr val="lt1"/>
                </a:solidFill>
              </a:rPr>
            </a:br>
            <a:r>
              <a:rPr lang="sv-SE" sz="4000" cap="small">
                <a:solidFill>
                  <a:schemeClr val="lt1"/>
                </a:solidFill>
              </a:rPr>
              <a:t>Underwater Weapons and Unmanned Systems</a:t>
            </a:r>
            <a:endParaRPr cap="small">
              <a:solidFill>
                <a:schemeClr val="lt1"/>
              </a:solidFill>
            </a:endParaRPr>
          </a:p>
        </p:txBody>
      </p:sp>
      <p:sp>
        <p:nvSpPr>
          <p:cNvPr id="199" name="Google Shape;199;p1"/>
          <p:cNvSpPr txBox="1"/>
          <p:nvPr>
            <p:ph idx="1" type="subTitle"/>
          </p:nvPr>
        </p:nvSpPr>
        <p:spPr>
          <a:xfrm>
            <a:off x="394636" y="5890661"/>
            <a:ext cx="8896952" cy="743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sv-SE">
                <a:solidFill>
                  <a:schemeClr val="lt1"/>
                </a:solidFill>
              </a:rPr>
              <a:t>By Anders Svensson</a:t>
            </a:r>
            <a:br>
              <a:rPr lang="sv-SE">
                <a:solidFill>
                  <a:schemeClr val="lt1"/>
                </a:solidFill>
              </a:rPr>
            </a:br>
            <a:r>
              <a:rPr i="1" lang="sv-SE" sz="2000">
                <a:solidFill>
                  <a:schemeClr val="lt1"/>
                </a:solidFill>
              </a:rPr>
              <a:t>Product Manager Torpedo Systems</a:t>
            </a:r>
            <a:endParaRPr i="1" sz="2000">
              <a:solidFill>
                <a:schemeClr val="lt1"/>
              </a:solidFill>
            </a:endParaRPr>
          </a:p>
        </p:txBody>
      </p:sp>
      <p:pic>
        <p:nvPicPr>
          <p:cNvPr id="200" name="Google Shape;20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1610" y="5349875"/>
            <a:ext cx="31242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4" name="Google Shape;284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599" y="184825"/>
            <a:ext cx="8336363" cy="5904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1" y="737026"/>
            <a:ext cx="10643092" cy="528285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1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22/05/2023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p11"/>
          <p:cNvSpPr txBox="1"/>
          <p:nvPr>
            <p:ph type="title"/>
          </p:nvPr>
        </p:nvSpPr>
        <p:spPr>
          <a:xfrm>
            <a:off x="267109" y="48768"/>
            <a:ext cx="11148143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sv-SE" sz="3733"/>
              <a:t>Critical success factors for Torped 47</a:t>
            </a:r>
            <a:endParaRPr sz="3733"/>
          </a:p>
        </p:txBody>
      </p:sp>
      <p:sp>
        <p:nvSpPr>
          <p:cNvPr id="293" name="Google Shape;293;p11"/>
          <p:cNvSpPr txBox="1"/>
          <p:nvPr/>
        </p:nvSpPr>
        <p:spPr>
          <a:xfrm>
            <a:off x="267109" y="688258"/>
            <a:ext cx="11148143" cy="684961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Studies and development that sustained engineering capabilities</a:t>
            </a:r>
            <a:endParaRPr b="0" i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2165" y="1165692"/>
            <a:ext cx="1609841" cy="709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"/>
          <p:cNvSpPr txBox="1"/>
          <p:nvPr>
            <p:ph type="title"/>
          </p:nvPr>
        </p:nvSpPr>
        <p:spPr>
          <a:xfrm>
            <a:off x="838200" y="948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Technical Platform - Torpedo 47 </a:t>
            </a:r>
            <a:endParaRPr/>
          </a:p>
        </p:txBody>
      </p:sp>
      <p:pic>
        <p:nvPicPr>
          <p:cNvPr id="300" name="Google Shape;300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9533" y="1388980"/>
            <a:ext cx="9260939" cy="368717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2"/>
          <p:cNvSpPr txBox="1"/>
          <p:nvPr>
            <p:ph idx="12" type="sldNum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302" name="Google Shape;3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418" y="3896364"/>
            <a:ext cx="2824897" cy="200088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/>
          <p:nvPr/>
        </p:nvSpPr>
        <p:spPr>
          <a:xfrm>
            <a:off x="1031544" y="6581001"/>
            <a:ext cx="8873169" cy="276999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/>
          <p:nvPr>
            <p:ph idx="12" type="sldNum"/>
          </p:nvPr>
        </p:nvSpPr>
        <p:spPr>
          <a:xfrm>
            <a:off x="421135" y="5869426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13"/>
          <p:cNvSpPr/>
          <p:nvPr/>
        </p:nvSpPr>
        <p:spPr>
          <a:xfrm>
            <a:off x="699715" y="1044737"/>
            <a:ext cx="11092069" cy="1431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3"/>
          <p:cNvCxnSpPr/>
          <p:nvPr/>
        </p:nvCxnSpPr>
        <p:spPr>
          <a:xfrm>
            <a:off x="842838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1" name="Google Shape;311;p13"/>
          <p:cNvCxnSpPr/>
          <p:nvPr/>
        </p:nvCxnSpPr>
        <p:spPr>
          <a:xfrm>
            <a:off x="1349453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2" name="Google Shape;312;p13"/>
          <p:cNvCxnSpPr/>
          <p:nvPr/>
        </p:nvCxnSpPr>
        <p:spPr>
          <a:xfrm>
            <a:off x="1871931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3" name="Google Shape;313;p13"/>
          <p:cNvCxnSpPr/>
          <p:nvPr/>
        </p:nvCxnSpPr>
        <p:spPr>
          <a:xfrm>
            <a:off x="2378546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4" name="Google Shape;314;p13"/>
          <p:cNvCxnSpPr/>
          <p:nvPr/>
        </p:nvCxnSpPr>
        <p:spPr>
          <a:xfrm>
            <a:off x="2890026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5" name="Google Shape;315;p13"/>
          <p:cNvCxnSpPr/>
          <p:nvPr/>
        </p:nvCxnSpPr>
        <p:spPr>
          <a:xfrm>
            <a:off x="3396641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p13"/>
          <p:cNvCxnSpPr/>
          <p:nvPr/>
        </p:nvCxnSpPr>
        <p:spPr>
          <a:xfrm>
            <a:off x="3919119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p13"/>
          <p:cNvCxnSpPr/>
          <p:nvPr/>
        </p:nvCxnSpPr>
        <p:spPr>
          <a:xfrm>
            <a:off x="442573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13"/>
          <p:cNvCxnSpPr/>
          <p:nvPr/>
        </p:nvCxnSpPr>
        <p:spPr>
          <a:xfrm>
            <a:off x="4945069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9" name="Google Shape;319;p13"/>
          <p:cNvCxnSpPr/>
          <p:nvPr/>
        </p:nvCxnSpPr>
        <p:spPr>
          <a:xfrm>
            <a:off x="545168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p13"/>
          <p:cNvCxnSpPr/>
          <p:nvPr/>
        </p:nvCxnSpPr>
        <p:spPr>
          <a:xfrm>
            <a:off x="5974162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13"/>
          <p:cNvCxnSpPr/>
          <p:nvPr/>
        </p:nvCxnSpPr>
        <p:spPr>
          <a:xfrm>
            <a:off x="6480777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p13"/>
          <p:cNvCxnSpPr/>
          <p:nvPr/>
        </p:nvCxnSpPr>
        <p:spPr>
          <a:xfrm>
            <a:off x="6992257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p13"/>
          <p:cNvCxnSpPr/>
          <p:nvPr/>
        </p:nvCxnSpPr>
        <p:spPr>
          <a:xfrm>
            <a:off x="7498872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p13"/>
          <p:cNvCxnSpPr/>
          <p:nvPr/>
        </p:nvCxnSpPr>
        <p:spPr>
          <a:xfrm>
            <a:off x="8021350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p13"/>
          <p:cNvCxnSpPr/>
          <p:nvPr/>
        </p:nvCxnSpPr>
        <p:spPr>
          <a:xfrm>
            <a:off x="8527965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13"/>
          <p:cNvCxnSpPr/>
          <p:nvPr/>
        </p:nvCxnSpPr>
        <p:spPr>
          <a:xfrm>
            <a:off x="7490306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13"/>
          <p:cNvCxnSpPr/>
          <p:nvPr/>
        </p:nvCxnSpPr>
        <p:spPr>
          <a:xfrm>
            <a:off x="902601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p13"/>
          <p:cNvCxnSpPr/>
          <p:nvPr/>
        </p:nvCxnSpPr>
        <p:spPr>
          <a:xfrm>
            <a:off x="953749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p13"/>
          <p:cNvCxnSpPr/>
          <p:nvPr/>
        </p:nvCxnSpPr>
        <p:spPr>
          <a:xfrm>
            <a:off x="10044109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0" name="Google Shape;330;p13"/>
          <p:cNvCxnSpPr/>
          <p:nvPr/>
        </p:nvCxnSpPr>
        <p:spPr>
          <a:xfrm>
            <a:off x="10566587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1" name="Google Shape;331;p13"/>
          <p:cNvCxnSpPr/>
          <p:nvPr/>
        </p:nvCxnSpPr>
        <p:spPr>
          <a:xfrm>
            <a:off x="11073202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" name="Google Shape;332;p13"/>
          <p:cNvSpPr txBox="1"/>
          <p:nvPr/>
        </p:nvSpPr>
        <p:spPr>
          <a:xfrm>
            <a:off x="841962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3"/>
          <p:cNvSpPr txBox="1"/>
          <p:nvPr/>
        </p:nvSpPr>
        <p:spPr>
          <a:xfrm>
            <a:off x="1352350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3"/>
          <p:cNvSpPr txBox="1"/>
          <p:nvPr/>
        </p:nvSpPr>
        <p:spPr>
          <a:xfrm>
            <a:off x="1863521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3"/>
          <p:cNvSpPr txBox="1"/>
          <p:nvPr/>
        </p:nvSpPr>
        <p:spPr>
          <a:xfrm>
            <a:off x="2370279" y="111629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3"/>
          <p:cNvSpPr txBox="1"/>
          <p:nvPr/>
        </p:nvSpPr>
        <p:spPr>
          <a:xfrm>
            <a:off x="2880667" y="111629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3"/>
          <p:cNvSpPr txBox="1"/>
          <p:nvPr/>
        </p:nvSpPr>
        <p:spPr>
          <a:xfrm>
            <a:off x="3391838" y="111629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3"/>
          <p:cNvSpPr txBox="1"/>
          <p:nvPr/>
        </p:nvSpPr>
        <p:spPr>
          <a:xfrm>
            <a:off x="3920631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3"/>
          <p:cNvSpPr txBox="1"/>
          <p:nvPr/>
        </p:nvSpPr>
        <p:spPr>
          <a:xfrm>
            <a:off x="4431019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3"/>
          <p:cNvSpPr txBox="1"/>
          <p:nvPr/>
        </p:nvSpPr>
        <p:spPr>
          <a:xfrm>
            <a:off x="4942190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3"/>
          <p:cNvSpPr txBox="1"/>
          <p:nvPr/>
        </p:nvSpPr>
        <p:spPr>
          <a:xfrm>
            <a:off x="5448948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3"/>
          <p:cNvSpPr txBox="1"/>
          <p:nvPr/>
        </p:nvSpPr>
        <p:spPr>
          <a:xfrm>
            <a:off x="5959336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3"/>
          <p:cNvSpPr txBox="1"/>
          <p:nvPr/>
        </p:nvSpPr>
        <p:spPr>
          <a:xfrm>
            <a:off x="6470507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3"/>
          <p:cNvSpPr txBox="1"/>
          <p:nvPr/>
        </p:nvSpPr>
        <p:spPr>
          <a:xfrm>
            <a:off x="6973182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3"/>
          <p:cNvSpPr txBox="1"/>
          <p:nvPr/>
        </p:nvSpPr>
        <p:spPr>
          <a:xfrm>
            <a:off x="7484353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2027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8013146" y="11162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2028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3"/>
          <p:cNvSpPr txBox="1"/>
          <p:nvPr/>
        </p:nvSpPr>
        <p:spPr>
          <a:xfrm>
            <a:off x="8523534" y="11162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2029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3"/>
          <p:cNvSpPr txBox="1"/>
          <p:nvPr/>
        </p:nvSpPr>
        <p:spPr>
          <a:xfrm>
            <a:off x="9034705" y="11162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3"/>
          <p:cNvSpPr txBox="1"/>
          <p:nvPr/>
        </p:nvSpPr>
        <p:spPr>
          <a:xfrm>
            <a:off x="9541463" y="11162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2031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10051851" y="11162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2032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3"/>
          <p:cNvSpPr txBox="1"/>
          <p:nvPr/>
        </p:nvSpPr>
        <p:spPr>
          <a:xfrm>
            <a:off x="10563022" y="11162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2033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3"/>
          <p:cNvSpPr txBox="1"/>
          <p:nvPr/>
        </p:nvSpPr>
        <p:spPr>
          <a:xfrm>
            <a:off x="699715" y="229311"/>
            <a:ext cx="108198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47 Development Finalised, operational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3"/>
          <p:cNvSpPr/>
          <p:nvPr/>
        </p:nvSpPr>
        <p:spPr>
          <a:xfrm>
            <a:off x="297655" y="5324714"/>
            <a:ext cx="3148551" cy="683809"/>
          </a:xfrm>
          <a:prstGeom prst="roundRect">
            <a:avLst>
              <a:gd fmla="val 16667" name="adj"/>
            </a:avLst>
          </a:prstGeom>
          <a:solidFill>
            <a:srgbClr val="9CC2E5"/>
          </a:solidFill>
          <a:ln cap="flat" cmpd="sng" w="12700">
            <a:solidFill>
              <a:srgbClr val="31538F">
                <a:alpha val="2392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3"/>
          <p:cNvSpPr/>
          <p:nvPr/>
        </p:nvSpPr>
        <p:spPr>
          <a:xfrm>
            <a:off x="509046" y="2855836"/>
            <a:ext cx="1626165" cy="188792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 Development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3"/>
          <p:cNvSpPr/>
          <p:nvPr/>
        </p:nvSpPr>
        <p:spPr>
          <a:xfrm>
            <a:off x="2160148" y="2853119"/>
            <a:ext cx="2925076" cy="191509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3"/>
          <p:cNvSpPr/>
          <p:nvPr/>
        </p:nvSpPr>
        <p:spPr>
          <a:xfrm>
            <a:off x="5089382" y="2853120"/>
            <a:ext cx="1931275" cy="204481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3"/>
          <p:cNvSpPr/>
          <p:nvPr/>
        </p:nvSpPr>
        <p:spPr>
          <a:xfrm>
            <a:off x="5529953" y="3111558"/>
            <a:ext cx="6347485" cy="207027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471 -&gt; ~2050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11885642" y="3055312"/>
            <a:ext cx="246272" cy="26115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3"/>
          <p:cNvSpPr/>
          <p:nvPr/>
        </p:nvSpPr>
        <p:spPr>
          <a:xfrm>
            <a:off x="382970" y="5476894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Concept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3"/>
          <p:cNvSpPr/>
          <p:nvPr/>
        </p:nvSpPr>
        <p:spPr>
          <a:xfrm>
            <a:off x="382970" y="5728511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3"/>
          <p:cNvSpPr/>
          <p:nvPr/>
        </p:nvSpPr>
        <p:spPr>
          <a:xfrm>
            <a:off x="1906730" y="5464391"/>
            <a:ext cx="1354311" cy="155626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sv-SE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2062" id="362" name="Google Shape;362;p13"/>
          <p:cNvSpPr/>
          <p:nvPr/>
        </p:nvSpPr>
        <p:spPr>
          <a:xfrm>
            <a:off x="1925072" y="5728511"/>
            <a:ext cx="1354311" cy="166374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3"/>
          <p:cNvSpPr/>
          <p:nvPr/>
        </p:nvSpPr>
        <p:spPr>
          <a:xfrm>
            <a:off x="518964" y="2139362"/>
            <a:ext cx="6347485" cy="227730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452</a:t>
            </a: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6911636" y="2125629"/>
            <a:ext cx="246272" cy="26115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3"/>
          <p:cNvSpPr/>
          <p:nvPr/>
        </p:nvSpPr>
        <p:spPr>
          <a:xfrm>
            <a:off x="5980022" y="3782026"/>
            <a:ext cx="5897416" cy="181687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Developments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3"/>
          <p:cNvSpPr/>
          <p:nvPr/>
        </p:nvSpPr>
        <p:spPr>
          <a:xfrm>
            <a:off x="5986210" y="4112798"/>
            <a:ext cx="5899432" cy="197679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Balanced Production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3"/>
          <p:cNvSpPr/>
          <p:nvPr/>
        </p:nvSpPr>
        <p:spPr>
          <a:xfrm>
            <a:off x="5944663" y="4500603"/>
            <a:ext cx="3871875" cy="156544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1808" y="48406"/>
                </a:moveTo>
                <a:lnTo>
                  <a:pt x="103576" y="-7286"/>
                </a:lnTo>
                <a:lnTo>
                  <a:pt x="92353" y="-39823"/>
                </a:lnTo>
              </a:path>
            </a:pathLst>
          </a:custGeom>
          <a:solidFill>
            <a:srgbClr val="A8D08C"/>
          </a:solidFill>
          <a:ln cap="flat" cmpd="sng" w="127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based on new information and knowledge</a:t>
            </a:r>
            <a:r>
              <a:rPr lang="sv-S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Perception of Threat Development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Capability Requirements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sv-S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develompement in unmanned systems and torpedo programs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3"/>
          <p:cNvSpPr/>
          <p:nvPr/>
        </p:nvSpPr>
        <p:spPr>
          <a:xfrm>
            <a:off x="5963164" y="3475264"/>
            <a:ext cx="5914274" cy="217104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Studies and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Concepts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"/>
          <p:cNvSpPr txBox="1"/>
          <p:nvPr>
            <p:ph type="title"/>
          </p:nvPr>
        </p:nvSpPr>
        <p:spPr>
          <a:xfrm>
            <a:off x="838200" y="948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Technical Platform - Torpedo 62</a:t>
            </a:r>
            <a:endParaRPr/>
          </a:p>
        </p:txBody>
      </p:sp>
      <p:sp>
        <p:nvSpPr>
          <p:cNvPr id="375" name="Google Shape;375;p14"/>
          <p:cNvSpPr txBox="1"/>
          <p:nvPr>
            <p:ph idx="12" type="sldNum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376" name="Google Shape;37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6734" y="1219200"/>
            <a:ext cx="8852159" cy="409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418" y="3896364"/>
            <a:ext cx="2824897" cy="200088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4"/>
          <p:cNvSpPr/>
          <p:nvPr/>
        </p:nvSpPr>
        <p:spPr>
          <a:xfrm>
            <a:off x="923925" y="6508527"/>
            <a:ext cx="8873169" cy="276999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"/>
          <p:cNvSpPr/>
          <p:nvPr/>
        </p:nvSpPr>
        <p:spPr>
          <a:xfrm>
            <a:off x="699715" y="1044737"/>
            <a:ext cx="11092069" cy="1431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" name="Google Shape;384;p15"/>
          <p:cNvCxnSpPr/>
          <p:nvPr/>
        </p:nvCxnSpPr>
        <p:spPr>
          <a:xfrm>
            <a:off x="842838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5" name="Google Shape;385;p15"/>
          <p:cNvCxnSpPr/>
          <p:nvPr/>
        </p:nvCxnSpPr>
        <p:spPr>
          <a:xfrm>
            <a:off x="1349453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p15"/>
          <p:cNvCxnSpPr/>
          <p:nvPr/>
        </p:nvCxnSpPr>
        <p:spPr>
          <a:xfrm>
            <a:off x="1871931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p15"/>
          <p:cNvCxnSpPr/>
          <p:nvPr/>
        </p:nvCxnSpPr>
        <p:spPr>
          <a:xfrm>
            <a:off x="2378546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8" name="Google Shape;388;p15"/>
          <p:cNvCxnSpPr/>
          <p:nvPr/>
        </p:nvCxnSpPr>
        <p:spPr>
          <a:xfrm>
            <a:off x="2890026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9" name="Google Shape;389;p15"/>
          <p:cNvCxnSpPr/>
          <p:nvPr/>
        </p:nvCxnSpPr>
        <p:spPr>
          <a:xfrm>
            <a:off x="3396641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0" name="Google Shape;390;p15"/>
          <p:cNvCxnSpPr/>
          <p:nvPr/>
        </p:nvCxnSpPr>
        <p:spPr>
          <a:xfrm>
            <a:off x="3919119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p15"/>
          <p:cNvCxnSpPr/>
          <p:nvPr/>
        </p:nvCxnSpPr>
        <p:spPr>
          <a:xfrm>
            <a:off x="442573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2" name="Google Shape;392;p15"/>
          <p:cNvCxnSpPr/>
          <p:nvPr/>
        </p:nvCxnSpPr>
        <p:spPr>
          <a:xfrm>
            <a:off x="4945069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3" name="Google Shape;393;p15"/>
          <p:cNvCxnSpPr/>
          <p:nvPr/>
        </p:nvCxnSpPr>
        <p:spPr>
          <a:xfrm>
            <a:off x="545168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4" name="Google Shape;394;p15"/>
          <p:cNvCxnSpPr/>
          <p:nvPr/>
        </p:nvCxnSpPr>
        <p:spPr>
          <a:xfrm>
            <a:off x="5974162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p15"/>
          <p:cNvCxnSpPr/>
          <p:nvPr/>
        </p:nvCxnSpPr>
        <p:spPr>
          <a:xfrm>
            <a:off x="6480777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p15"/>
          <p:cNvCxnSpPr/>
          <p:nvPr/>
        </p:nvCxnSpPr>
        <p:spPr>
          <a:xfrm>
            <a:off x="6992257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7" name="Google Shape;397;p15"/>
          <p:cNvCxnSpPr/>
          <p:nvPr/>
        </p:nvCxnSpPr>
        <p:spPr>
          <a:xfrm>
            <a:off x="7498872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8" name="Google Shape;398;p15"/>
          <p:cNvCxnSpPr/>
          <p:nvPr/>
        </p:nvCxnSpPr>
        <p:spPr>
          <a:xfrm>
            <a:off x="8021350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p15"/>
          <p:cNvCxnSpPr/>
          <p:nvPr/>
        </p:nvCxnSpPr>
        <p:spPr>
          <a:xfrm>
            <a:off x="8527965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p15"/>
          <p:cNvCxnSpPr/>
          <p:nvPr/>
        </p:nvCxnSpPr>
        <p:spPr>
          <a:xfrm>
            <a:off x="7490306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1" name="Google Shape;401;p15"/>
          <p:cNvCxnSpPr/>
          <p:nvPr/>
        </p:nvCxnSpPr>
        <p:spPr>
          <a:xfrm>
            <a:off x="902601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2" name="Google Shape;402;p15"/>
          <p:cNvCxnSpPr/>
          <p:nvPr/>
        </p:nvCxnSpPr>
        <p:spPr>
          <a:xfrm>
            <a:off x="9537494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3" name="Google Shape;403;p15"/>
          <p:cNvCxnSpPr/>
          <p:nvPr/>
        </p:nvCxnSpPr>
        <p:spPr>
          <a:xfrm>
            <a:off x="10044109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4" name="Google Shape;404;p15"/>
          <p:cNvCxnSpPr/>
          <p:nvPr/>
        </p:nvCxnSpPr>
        <p:spPr>
          <a:xfrm>
            <a:off x="10566587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5" name="Google Shape;405;p15"/>
          <p:cNvCxnSpPr/>
          <p:nvPr/>
        </p:nvCxnSpPr>
        <p:spPr>
          <a:xfrm>
            <a:off x="11073202" y="1116299"/>
            <a:ext cx="0" cy="4969565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6" name="Google Shape;406;p15"/>
          <p:cNvSpPr txBox="1"/>
          <p:nvPr/>
        </p:nvSpPr>
        <p:spPr>
          <a:xfrm>
            <a:off x="699715" y="229311"/>
            <a:ext cx="108198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Road Choises Torped 62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5"/>
          <p:cNvSpPr/>
          <p:nvPr/>
        </p:nvSpPr>
        <p:spPr>
          <a:xfrm>
            <a:off x="343880" y="5835430"/>
            <a:ext cx="3148551" cy="683809"/>
          </a:xfrm>
          <a:prstGeom prst="roundRect">
            <a:avLst>
              <a:gd fmla="val 16667" name="adj"/>
            </a:avLst>
          </a:prstGeom>
          <a:solidFill>
            <a:srgbClr val="9CC2E5"/>
          </a:solidFill>
          <a:ln cap="flat" cmpd="sng" w="12700">
            <a:solidFill>
              <a:srgbClr val="31538F">
                <a:alpha val="2392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5"/>
          <p:cNvSpPr/>
          <p:nvPr/>
        </p:nvSpPr>
        <p:spPr>
          <a:xfrm>
            <a:off x="509047" y="1577084"/>
            <a:ext cx="831840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endParaRPr/>
          </a:p>
        </p:txBody>
      </p:sp>
      <p:sp>
        <p:nvSpPr>
          <p:cNvPr id="409" name="Google Shape;409;p15"/>
          <p:cNvSpPr/>
          <p:nvPr/>
        </p:nvSpPr>
        <p:spPr>
          <a:xfrm>
            <a:off x="1349453" y="1577084"/>
            <a:ext cx="513911" cy="143123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5"/>
          <p:cNvSpPr/>
          <p:nvPr/>
        </p:nvSpPr>
        <p:spPr>
          <a:xfrm>
            <a:off x="1863993" y="1577084"/>
            <a:ext cx="1508238" cy="143123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5"/>
          <p:cNvSpPr/>
          <p:nvPr/>
        </p:nvSpPr>
        <p:spPr>
          <a:xfrm>
            <a:off x="160257" y="1811678"/>
            <a:ext cx="6347484" cy="141402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621</a:t>
            </a:r>
            <a:endParaRPr/>
          </a:p>
        </p:txBody>
      </p:sp>
      <p:sp>
        <p:nvSpPr>
          <p:cNvPr id="412" name="Google Shape;412;p15"/>
          <p:cNvSpPr/>
          <p:nvPr/>
        </p:nvSpPr>
        <p:spPr>
          <a:xfrm>
            <a:off x="509047" y="2095554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endParaRPr/>
          </a:p>
        </p:txBody>
      </p:sp>
      <p:sp>
        <p:nvSpPr>
          <p:cNvPr id="413" name="Google Shape;413;p15"/>
          <p:cNvSpPr/>
          <p:nvPr/>
        </p:nvSpPr>
        <p:spPr>
          <a:xfrm>
            <a:off x="1901395" y="2095554"/>
            <a:ext cx="2026291" cy="143123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LTE Torped 62</a:t>
            </a:r>
            <a:endParaRPr/>
          </a:p>
        </p:txBody>
      </p:sp>
      <p:sp>
        <p:nvSpPr>
          <p:cNvPr id="414" name="Google Shape;414;p15"/>
          <p:cNvSpPr/>
          <p:nvPr/>
        </p:nvSpPr>
        <p:spPr>
          <a:xfrm>
            <a:off x="3919119" y="2095554"/>
            <a:ext cx="2502474" cy="143123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5"/>
          <p:cNvSpPr/>
          <p:nvPr/>
        </p:nvSpPr>
        <p:spPr>
          <a:xfrm>
            <a:off x="4426146" y="2323963"/>
            <a:ext cx="6656032" cy="141402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622</a:t>
            </a:r>
            <a:endParaRPr/>
          </a:p>
        </p:txBody>
      </p:sp>
      <p:sp>
        <p:nvSpPr>
          <p:cNvPr id="416" name="Google Shape;416;p15"/>
          <p:cNvSpPr/>
          <p:nvPr/>
        </p:nvSpPr>
        <p:spPr>
          <a:xfrm>
            <a:off x="4647416" y="2683719"/>
            <a:ext cx="1841926" cy="1414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63</a:t>
            </a:r>
            <a:endParaRPr/>
          </a:p>
        </p:txBody>
      </p:sp>
      <p:sp>
        <p:nvSpPr>
          <p:cNvPr id="417" name="Google Shape;417;p15"/>
          <p:cNvSpPr/>
          <p:nvPr/>
        </p:nvSpPr>
        <p:spPr>
          <a:xfrm>
            <a:off x="6480777" y="2683719"/>
            <a:ext cx="3040855" cy="141402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5"/>
          <p:cNvSpPr/>
          <p:nvPr/>
        </p:nvSpPr>
        <p:spPr>
          <a:xfrm>
            <a:off x="9571234" y="2683719"/>
            <a:ext cx="1483110" cy="141402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5"/>
          <p:cNvSpPr/>
          <p:nvPr/>
        </p:nvSpPr>
        <p:spPr>
          <a:xfrm>
            <a:off x="10044109" y="2900535"/>
            <a:ext cx="1747675" cy="141402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63 ~2070</a:t>
            </a:r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509066" y="4057314"/>
            <a:ext cx="831840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endParaRPr/>
          </a:p>
        </p:txBody>
      </p:sp>
      <p:sp>
        <p:nvSpPr>
          <p:cNvPr id="421" name="Google Shape;421;p15"/>
          <p:cNvSpPr/>
          <p:nvPr/>
        </p:nvSpPr>
        <p:spPr>
          <a:xfrm>
            <a:off x="1349472" y="4057314"/>
            <a:ext cx="513911" cy="143123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5"/>
          <p:cNvSpPr/>
          <p:nvPr/>
        </p:nvSpPr>
        <p:spPr>
          <a:xfrm>
            <a:off x="1864012" y="4057314"/>
            <a:ext cx="1034580" cy="143123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5"/>
          <p:cNvSpPr/>
          <p:nvPr/>
        </p:nvSpPr>
        <p:spPr>
          <a:xfrm>
            <a:off x="141402" y="4398900"/>
            <a:ext cx="4769909" cy="141403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621</a:t>
            </a:r>
            <a:endParaRPr/>
          </a:p>
        </p:txBody>
      </p:sp>
      <p:sp>
        <p:nvSpPr>
          <p:cNvPr id="424" name="Google Shape;424;p15"/>
          <p:cNvSpPr/>
          <p:nvPr/>
        </p:nvSpPr>
        <p:spPr>
          <a:xfrm>
            <a:off x="509012" y="4575787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endParaRPr/>
          </a:p>
        </p:txBody>
      </p:sp>
      <p:sp>
        <p:nvSpPr>
          <p:cNvPr id="425" name="Google Shape;425;p15"/>
          <p:cNvSpPr/>
          <p:nvPr/>
        </p:nvSpPr>
        <p:spPr>
          <a:xfrm>
            <a:off x="1901361" y="4575787"/>
            <a:ext cx="972804" cy="141403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Light LTF</a:t>
            </a:r>
            <a:endParaRPr/>
          </a:p>
        </p:txBody>
      </p:sp>
      <p:sp>
        <p:nvSpPr>
          <p:cNvPr id="426" name="Google Shape;426;p15"/>
          <p:cNvSpPr/>
          <p:nvPr/>
        </p:nvSpPr>
        <p:spPr>
          <a:xfrm>
            <a:off x="2911392" y="4575788"/>
            <a:ext cx="2077942" cy="141402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5"/>
          <p:cNvSpPr/>
          <p:nvPr/>
        </p:nvSpPr>
        <p:spPr>
          <a:xfrm>
            <a:off x="3227501" y="4827020"/>
            <a:ext cx="7826841" cy="141402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621</a:t>
            </a:r>
            <a:endParaRPr/>
          </a:p>
        </p:txBody>
      </p:sp>
      <p:sp>
        <p:nvSpPr>
          <p:cNvPr id="428" name="Google Shape;428;p15"/>
          <p:cNvSpPr/>
          <p:nvPr/>
        </p:nvSpPr>
        <p:spPr>
          <a:xfrm>
            <a:off x="509012" y="5362903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endParaRPr/>
          </a:p>
        </p:txBody>
      </p:sp>
      <p:sp>
        <p:nvSpPr>
          <p:cNvPr id="429" name="Google Shape;429;p15"/>
          <p:cNvSpPr/>
          <p:nvPr/>
        </p:nvSpPr>
        <p:spPr>
          <a:xfrm>
            <a:off x="1901360" y="5362904"/>
            <a:ext cx="2001897" cy="141402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63</a:t>
            </a:r>
            <a:endParaRPr/>
          </a:p>
        </p:txBody>
      </p:sp>
      <p:sp>
        <p:nvSpPr>
          <p:cNvPr id="430" name="Google Shape;430;p15"/>
          <p:cNvSpPr/>
          <p:nvPr/>
        </p:nvSpPr>
        <p:spPr>
          <a:xfrm>
            <a:off x="3910429" y="5362904"/>
            <a:ext cx="2609159" cy="141402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2062" id="431" name="Google Shape;431;p15"/>
          <p:cNvSpPr/>
          <p:nvPr/>
        </p:nvSpPr>
        <p:spPr>
          <a:xfrm>
            <a:off x="4939820" y="5592214"/>
            <a:ext cx="6812973" cy="150027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63 ~ 2060</a:t>
            </a:r>
            <a:endParaRPr/>
          </a:p>
        </p:txBody>
      </p:sp>
      <p:cxnSp>
        <p:nvCxnSpPr>
          <p:cNvPr id="432" name="Google Shape;432;p15"/>
          <p:cNvCxnSpPr/>
          <p:nvPr/>
        </p:nvCxnSpPr>
        <p:spPr>
          <a:xfrm>
            <a:off x="358219" y="3668022"/>
            <a:ext cx="11394574" cy="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433" name="Google Shape;433;p15"/>
          <p:cNvPicPr preferRelativeResize="0"/>
          <p:nvPr/>
        </p:nvPicPr>
        <p:blipFill rotWithShape="1">
          <a:blip r:embed="rId3">
            <a:alphaModFix/>
          </a:blip>
          <a:srcRect b="0" l="0" r="0" t="64414"/>
          <a:stretch/>
        </p:blipFill>
        <p:spPr>
          <a:xfrm>
            <a:off x="9334793" y="5186709"/>
            <a:ext cx="2559078" cy="3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5"/>
          <p:cNvPicPr preferRelativeResize="0"/>
          <p:nvPr/>
        </p:nvPicPr>
        <p:blipFill rotWithShape="1">
          <a:blip r:embed="rId3">
            <a:alphaModFix/>
          </a:blip>
          <a:srcRect b="0" l="0" r="0" t="64414"/>
          <a:stretch/>
        </p:blipFill>
        <p:spPr>
          <a:xfrm>
            <a:off x="9143772" y="3135502"/>
            <a:ext cx="2719467" cy="394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15"/>
          <p:cNvGrpSpPr/>
          <p:nvPr/>
        </p:nvGrpSpPr>
        <p:grpSpPr>
          <a:xfrm>
            <a:off x="9120257" y="4343807"/>
            <a:ext cx="2811016" cy="406603"/>
            <a:chOff x="0" y="0"/>
            <a:chExt cx="5133975" cy="752475"/>
          </a:xfrm>
        </p:grpSpPr>
        <p:pic>
          <p:nvPicPr>
            <p:cNvPr id="436" name="Google Shape;436;p15"/>
            <p:cNvPicPr preferRelativeResize="0"/>
            <p:nvPr/>
          </p:nvPicPr>
          <p:blipFill rotWithShape="1">
            <a:blip r:embed="rId4">
              <a:alphaModFix/>
            </a:blip>
            <a:srcRect b="0" l="-169" r="78918" t="0"/>
            <a:stretch/>
          </p:blipFill>
          <p:spPr>
            <a:xfrm>
              <a:off x="0" y="0"/>
              <a:ext cx="1152525" cy="75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15"/>
            <p:cNvPicPr preferRelativeResize="0"/>
            <p:nvPr/>
          </p:nvPicPr>
          <p:blipFill rotWithShape="1">
            <a:blip r:embed="rId5">
              <a:alphaModFix/>
            </a:blip>
            <a:srcRect b="49099" l="21416" r="0" t="15765"/>
            <a:stretch/>
          </p:blipFill>
          <p:spPr>
            <a:xfrm>
              <a:off x="1114425" y="0"/>
              <a:ext cx="4019550" cy="742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8" name="Google Shape;438;p15"/>
          <p:cNvPicPr preferRelativeResize="0"/>
          <p:nvPr/>
        </p:nvPicPr>
        <p:blipFill rotWithShape="1">
          <a:blip r:embed="rId6">
            <a:alphaModFix/>
          </a:blip>
          <a:srcRect b="49099" l="-1228" r="-1" t="15765"/>
          <a:stretch/>
        </p:blipFill>
        <p:spPr>
          <a:xfrm>
            <a:off x="9565594" y="1779718"/>
            <a:ext cx="2588623" cy="38407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5"/>
          <p:cNvSpPr/>
          <p:nvPr/>
        </p:nvSpPr>
        <p:spPr>
          <a:xfrm>
            <a:off x="11070204" y="4770960"/>
            <a:ext cx="246272" cy="26115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5"/>
          <p:cNvSpPr/>
          <p:nvPr/>
        </p:nvSpPr>
        <p:spPr>
          <a:xfrm>
            <a:off x="11080679" y="2269816"/>
            <a:ext cx="246272" cy="26115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5"/>
          <p:cNvSpPr/>
          <p:nvPr/>
        </p:nvSpPr>
        <p:spPr>
          <a:xfrm>
            <a:off x="6933072" y="1617055"/>
            <a:ext cx="2482526" cy="54674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1808" y="48406"/>
                </a:moveTo>
                <a:lnTo>
                  <a:pt x="144457" y="76304"/>
                </a:lnTo>
                <a:lnTo>
                  <a:pt x="150677" y="61688"/>
                </a:lnTo>
              </a:path>
            </a:pathLst>
          </a:custGeom>
          <a:solidFill>
            <a:srgbClr val="A8D08C"/>
          </a:solidFill>
          <a:ln cap="flat" cmpd="sng" w="127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Up-grade based on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47 with </a:t>
            </a:r>
            <a:r>
              <a:rPr lang="sv-S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up-graded 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thermal propulsion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5"/>
          <p:cNvSpPr/>
          <p:nvPr/>
        </p:nvSpPr>
        <p:spPr>
          <a:xfrm>
            <a:off x="6539962" y="4263979"/>
            <a:ext cx="2351418" cy="43883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1808" y="48406"/>
                </a:moveTo>
                <a:lnTo>
                  <a:pt x="144457" y="76304"/>
                </a:lnTo>
                <a:lnTo>
                  <a:pt x="154108" y="79574"/>
                </a:lnTo>
              </a:path>
            </a:pathLst>
          </a:cu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Maintained current torpedo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up-graded propulsion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5"/>
          <p:cNvSpPr/>
          <p:nvPr/>
        </p:nvSpPr>
        <p:spPr>
          <a:xfrm>
            <a:off x="6630104" y="5109823"/>
            <a:ext cx="2530319" cy="39448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2203" y="74502"/>
                </a:moveTo>
                <a:lnTo>
                  <a:pt x="163750" y="109400"/>
                </a:lnTo>
              </a:path>
            </a:pathLst>
          </a:cu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63 based on Torped 47</a:t>
            </a: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technical plattform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5"/>
          <p:cNvSpPr/>
          <p:nvPr/>
        </p:nvSpPr>
        <p:spPr>
          <a:xfrm>
            <a:off x="6791087" y="3081762"/>
            <a:ext cx="1926149" cy="39448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2203" y="74502"/>
                </a:moveTo>
                <a:lnTo>
                  <a:pt x="188597" y="59095"/>
                </a:lnTo>
              </a:path>
            </a:pathLst>
          </a:cu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sv-S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Torped 63 on novel future plattform </a:t>
            </a:r>
            <a:endParaRPr/>
          </a:p>
        </p:txBody>
      </p:sp>
      <p:sp>
        <p:nvSpPr>
          <p:cNvPr id="445" name="Google Shape;445;p15"/>
          <p:cNvSpPr/>
          <p:nvPr/>
        </p:nvSpPr>
        <p:spPr>
          <a:xfrm>
            <a:off x="429195" y="5987610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Concept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5"/>
          <p:cNvSpPr/>
          <p:nvPr/>
        </p:nvSpPr>
        <p:spPr>
          <a:xfrm>
            <a:off x="429195" y="6239227"/>
            <a:ext cx="1354317" cy="143123"/>
          </a:xfrm>
          <a:prstGeom prst="homePlat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5"/>
          <p:cNvSpPr/>
          <p:nvPr/>
        </p:nvSpPr>
        <p:spPr>
          <a:xfrm>
            <a:off x="1952955" y="5975107"/>
            <a:ext cx="1354311" cy="155626"/>
          </a:xfrm>
          <a:prstGeom prst="homePlate">
            <a:avLst>
              <a:gd fmla="val 50000" name="adj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sv-SE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2062" id="448" name="Google Shape;448;p15"/>
          <p:cNvSpPr/>
          <p:nvPr/>
        </p:nvSpPr>
        <p:spPr>
          <a:xfrm>
            <a:off x="1971297" y="6239227"/>
            <a:ext cx="1354311" cy="166374"/>
          </a:xfrm>
          <a:prstGeom prst="homePlate">
            <a:avLst>
              <a:gd fmla="val 50000" name="adj"/>
            </a:avLst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sv-SE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5"/>
          <p:cNvSpPr txBox="1"/>
          <p:nvPr/>
        </p:nvSpPr>
        <p:spPr>
          <a:xfrm>
            <a:off x="841962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  <p:sp>
        <p:nvSpPr>
          <p:cNvPr id="450" name="Google Shape;450;p15"/>
          <p:cNvSpPr txBox="1"/>
          <p:nvPr/>
        </p:nvSpPr>
        <p:spPr>
          <a:xfrm>
            <a:off x="1352350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</p:txBody>
      </p:sp>
      <p:sp>
        <p:nvSpPr>
          <p:cNvPr id="451" name="Google Shape;451;p15"/>
          <p:cNvSpPr txBox="1"/>
          <p:nvPr/>
        </p:nvSpPr>
        <p:spPr>
          <a:xfrm>
            <a:off x="1863521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/>
          </a:p>
        </p:txBody>
      </p:sp>
      <p:sp>
        <p:nvSpPr>
          <p:cNvPr id="452" name="Google Shape;452;p15"/>
          <p:cNvSpPr txBox="1"/>
          <p:nvPr/>
        </p:nvSpPr>
        <p:spPr>
          <a:xfrm>
            <a:off x="2370279" y="111629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/>
          </a:p>
        </p:txBody>
      </p:sp>
      <p:sp>
        <p:nvSpPr>
          <p:cNvPr id="453" name="Google Shape;453;p15"/>
          <p:cNvSpPr txBox="1"/>
          <p:nvPr/>
        </p:nvSpPr>
        <p:spPr>
          <a:xfrm>
            <a:off x="2880667" y="111629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2027</a:t>
            </a:r>
            <a:endParaRPr/>
          </a:p>
        </p:txBody>
      </p:sp>
      <p:sp>
        <p:nvSpPr>
          <p:cNvPr id="454" name="Google Shape;454;p15"/>
          <p:cNvSpPr txBox="1"/>
          <p:nvPr/>
        </p:nvSpPr>
        <p:spPr>
          <a:xfrm>
            <a:off x="3391838" y="111629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2028</a:t>
            </a:r>
            <a:endParaRPr/>
          </a:p>
        </p:txBody>
      </p:sp>
      <p:sp>
        <p:nvSpPr>
          <p:cNvPr id="455" name="Google Shape;455;p15"/>
          <p:cNvSpPr txBox="1"/>
          <p:nvPr/>
        </p:nvSpPr>
        <p:spPr>
          <a:xfrm>
            <a:off x="3920631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2029</a:t>
            </a:r>
            <a:endParaRPr/>
          </a:p>
        </p:txBody>
      </p:sp>
      <p:sp>
        <p:nvSpPr>
          <p:cNvPr id="456" name="Google Shape;456;p15"/>
          <p:cNvSpPr txBox="1"/>
          <p:nvPr/>
        </p:nvSpPr>
        <p:spPr>
          <a:xfrm>
            <a:off x="4431019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</a:t>
            </a:r>
            <a:endParaRPr/>
          </a:p>
        </p:txBody>
      </p:sp>
      <p:sp>
        <p:nvSpPr>
          <p:cNvPr id="457" name="Google Shape;457;p15"/>
          <p:cNvSpPr txBox="1"/>
          <p:nvPr/>
        </p:nvSpPr>
        <p:spPr>
          <a:xfrm>
            <a:off x="4942190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2031</a:t>
            </a:r>
            <a:endParaRPr/>
          </a:p>
        </p:txBody>
      </p:sp>
      <p:sp>
        <p:nvSpPr>
          <p:cNvPr id="458" name="Google Shape;458;p15"/>
          <p:cNvSpPr txBox="1"/>
          <p:nvPr/>
        </p:nvSpPr>
        <p:spPr>
          <a:xfrm>
            <a:off x="5448948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2032</a:t>
            </a:r>
            <a:endParaRPr/>
          </a:p>
        </p:txBody>
      </p:sp>
      <p:sp>
        <p:nvSpPr>
          <p:cNvPr id="459" name="Google Shape;459;p15"/>
          <p:cNvSpPr txBox="1"/>
          <p:nvPr/>
        </p:nvSpPr>
        <p:spPr>
          <a:xfrm>
            <a:off x="5959336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2033</a:t>
            </a:r>
            <a:endParaRPr/>
          </a:p>
        </p:txBody>
      </p:sp>
      <p:sp>
        <p:nvSpPr>
          <p:cNvPr id="460" name="Google Shape;460;p15"/>
          <p:cNvSpPr txBox="1"/>
          <p:nvPr/>
        </p:nvSpPr>
        <p:spPr>
          <a:xfrm>
            <a:off x="6470507" y="111629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2034</a:t>
            </a:r>
            <a:endParaRPr/>
          </a:p>
        </p:txBody>
      </p:sp>
      <p:sp>
        <p:nvSpPr>
          <p:cNvPr id="461" name="Google Shape;461;p15"/>
          <p:cNvSpPr txBox="1"/>
          <p:nvPr/>
        </p:nvSpPr>
        <p:spPr>
          <a:xfrm>
            <a:off x="6973182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2035</a:t>
            </a:r>
            <a:endParaRPr/>
          </a:p>
        </p:txBody>
      </p:sp>
      <p:sp>
        <p:nvSpPr>
          <p:cNvPr id="462" name="Google Shape;462;p15"/>
          <p:cNvSpPr txBox="1"/>
          <p:nvPr/>
        </p:nvSpPr>
        <p:spPr>
          <a:xfrm>
            <a:off x="7484353" y="111629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2036</a:t>
            </a:r>
            <a:endParaRPr/>
          </a:p>
        </p:txBody>
      </p:sp>
      <p:sp>
        <p:nvSpPr>
          <p:cNvPr id="463" name="Google Shape;463;p15"/>
          <p:cNvSpPr txBox="1"/>
          <p:nvPr/>
        </p:nvSpPr>
        <p:spPr>
          <a:xfrm>
            <a:off x="8013146" y="11162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2037</a:t>
            </a:r>
            <a:endParaRPr/>
          </a:p>
        </p:txBody>
      </p:sp>
      <p:sp>
        <p:nvSpPr>
          <p:cNvPr id="464" name="Google Shape;464;p15"/>
          <p:cNvSpPr txBox="1"/>
          <p:nvPr/>
        </p:nvSpPr>
        <p:spPr>
          <a:xfrm>
            <a:off x="8523534" y="11162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2038</a:t>
            </a:r>
            <a:endParaRPr/>
          </a:p>
        </p:txBody>
      </p:sp>
      <p:sp>
        <p:nvSpPr>
          <p:cNvPr id="465" name="Google Shape;465;p15"/>
          <p:cNvSpPr txBox="1"/>
          <p:nvPr/>
        </p:nvSpPr>
        <p:spPr>
          <a:xfrm>
            <a:off x="9034705" y="11162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2039</a:t>
            </a:r>
            <a:endParaRPr/>
          </a:p>
        </p:txBody>
      </p:sp>
      <p:sp>
        <p:nvSpPr>
          <p:cNvPr id="466" name="Google Shape;466;p15"/>
          <p:cNvSpPr txBox="1"/>
          <p:nvPr/>
        </p:nvSpPr>
        <p:spPr>
          <a:xfrm>
            <a:off x="9541463" y="11162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2040</a:t>
            </a:r>
            <a:endParaRPr/>
          </a:p>
        </p:txBody>
      </p:sp>
      <p:sp>
        <p:nvSpPr>
          <p:cNvPr id="467" name="Google Shape;467;p15"/>
          <p:cNvSpPr txBox="1"/>
          <p:nvPr/>
        </p:nvSpPr>
        <p:spPr>
          <a:xfrm>
            <a:off x="10051851" y="11162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2041</a:t>
            </a:r>
            <a:endParaRPr/>
          </a:p>
        </p:txBody>
      </p:sp>
      <p:sp>
        <p:nvSpPr>
          <p:cNvPr id="468" name="Google Shape;468;p15"/>
          <p:cNvSpPr txBox="1"/>
          <p:nvPr/>
        </p:nvSpPr>
        <p:spPr>
          <a:xfrm>
            <a:off x="10563022" y="11162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2042</a:t>
            </a:r>
            <a:endParaRPr/>
          </a:p>
        </p:txBody>
      </p:sp>
      <p:sp>
        <p:nvSpPr>
          <p:cNvPr id="469" name="Google Shape;469;p15"/>
          <p:cNvSpPr/>
          <p:nvPr/>
        </p:nvSpPr>
        <p:spPr>
          <a:xfrm>
            <a:off x="1351066" y="6592105"/>
            <a:ext cx="8873169" cy="276999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/>
          <p:nvPr>
            <p:ph type="title"/>
          </p:nvPr>
        </p:nvSpPr>
        <p:spPr>
          <a:xfrm>
            <a:off x="960001" y="719999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Future Challenges</a:t>
            </a:r>
            <a:endParaRPr/>
          </a:p>
        </p:txBody>
      </p:sp>
      <p:sp>
        <p:nvSpPr>
          <p:cNvPr id="475" name="Google Shape;475;p16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6" name="Google Shape;476;p16"/>
          <p:cNvSpPr txBox="1"/>
          <p:nvPr>
            <p:ph idx="1" type="body"/>
          </p:nvPr>
        </p:nvSpPr>
        <p:spPr>
          <a:xfrm>
            <a:off x="960967" y="1601788"/>
            <a:ext cx="10176933" cy="419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Threat Perception and Development – from just manned systems towards swarms of unmanned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Signatures on Unmanned System Threat will be drastically lowered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Defense of Sea Bed Infrastructure is a huge task where technology may be one answer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Achieving collaborative tactical and technical development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To take decision to phase out mature legacy systems to make room for novel techniques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 Mind Set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95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7"/>
          <p:cNvSpPr txBox="1"/>
          <p:nvPr>
            <p:ph type="title"/>
          </p:nvPr>
        </p:nvSpPr>
        <p:spPr>
          <a:xfrm>
            <a:off x="4349885" y="773686"/>
            <a:ext cx="25859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sv-SE" sz="5400">
                <a:solidFill>
                  <a:schemeClr val="lt1"/>
                </a:solidFill>
              </a:rPr>
              <a:t>Q &amp; A</a:t>
            </a:r>
            <a:endParaRPr b="1" sz="5400">
              <a:solidFill>
                <a:schemeClr val="lt1"/>
              </a:solidFill>
            </a:endParaRPr>
          </a:p>
        </p:txBody>
      </p:sp>
      <p:pic>
        <p:nvPicPr>
          <p:cNvPr id="483" name="Google Shape;48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0524" y="5163462"/>
            <a:ext cx="31242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Torpedo System 47 - Definition</a:t>
            </a:r>
            <a:endParaRPr/>
          </a:p>
        </p:txBody>
      </p:sp>
      <p:sp>
        <p:nvSpPr>
          <p:cNvPr id="489" name="Google Shape;48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22/05/2023</a:t>
            </a:r>
            <a:endParaRPr/>
          </a:p>
        </p:txBody>
      </p:sp>
      <p:sp>
        <p:nvSpPr>
          <p:cNvPr id="490" name="Google Shape;49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descr="G:\UW Weapon &amp; Sensor Systems\Produktledning\12 Produktfamilj LWT\12 Bildbank\10 Technology - Torpedoes\11 Technology - Torpedo 47\Tp47 Transparent R1 Warhead Configuration-1.tif" id="491" name="Google Shape;4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206216" y="5468179"/>
            <a:ext cx="1911744" cy="388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MS_3000_53" id="492" name="Google Shape;49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2758" y="5503555"/>
            <a:ext cx="1936750" cy="287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R046" id="493" name="Google Shape;49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9581" y="5216217"/>
            <a:ext cx="812800" cy="75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UW Weapon &amp; Sensor Systems\Produktledning\22 Produktfamilj LWT\12 Bildbank\14 Technology - Combat Management Systems\CETRIS (Sto-Vby).jpg" id="494" name="Google Shape;49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1816" y="1922034"/>
            <a:ext cx="669986" cy="657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003" id="495" name="Google Shape;49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13439" y="2108083"/>
            <a:ext cx="804862" cy="47121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8"/>
          <p:cNvSpPr/>
          <p:nvPr/>
        </p:nvSpPr>
        <p:spPr>
          <a:xfrm>
            <a:off x="790414" y="1451445"/>
            <a:ext cx="10461355" cy="4631325"/>
          </a:xfrm>
          <a:prstGeom prst="rect">
            <a:avLst/>
          </a:prstGeom>
          <a:solidFill>
            <a:srgbClr val="BFBFBF">
              <a:alpha val="2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8"/>
          <p:cNvSpPr/>
          <p:nvPr/>
        </p:nvSpPr>
        <p:spPr>
          <a:xfrm>
            <a:off x="1544956" y="3008005"/>
            <a:ext cx="1385887" cy="793750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Sonar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8"/>
          <p:cNvSpPr/>
          <p:nvPr/>
        </p:nvSpPr>
        <p:spPr>
          <a:xfrm>
            <a:off x="3146743" y="3008005"/>
            <a:ext cx="1385888" cy="793750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Combat</a:t>
            </a:r>
            <a:b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Management</a:t>
            </a:r>
            <a:b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8"/>
          <p:cNvSpPr/>
          <p:nvPr/>
        </p:nvSpPr>
        <p:spPr>
          <a:xfrm>
            <a:off x="4734243" y="3008005"/>
            <a:ext cx="1385888" cy="793750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Torpedo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0" name="Google Shape;500;p18"/>
          <p:cNvCxnSpPr/>
          <p:nvPr/>
        </p:nvCxnSpPr>
        <p:spPr>
          <a:xfrm>
            <a:off x="2930843" y="3404880"/>
            <a:ext cx="215900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1" name="Google Shape;501;p18"/>
          <p:cNvCxnSpPr/>
          <p:nvPr/>
        </p:nvCxnSpPr>
        <p:spPr>
          <a:xfrm>
            <a:off x="4532631" y="3404880"/>
            <a:ext cx="201612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18"/>
          <p:cNvSpPr/>
          <p:nvPr/>
        </p:nvSpPr>
        <p:spPr>
          <a:xfrm>
            <a:off x="1544956" y="4293880"/>
            <a:ext cx="1476000" cy="815975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Torpedo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Interface</a:t>
            </a:r>
            <a:b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8"/>
          <p:cNvSpPr/>
          <p:nvPr/>
        </p:nvSpPr>
        <p:spPr>
          <a:xfrm>
            <a:off x="3207703" y="4293880"/>
            <a:ext cx="1476000" cy="815975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Torpedo Tube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8"/>
          <p:cNvSpPr/>
          <p:nvPr/>
        </p:nvSpPr>
        <p:spPr>
          <a:xfrm>
            <a:off x="4867276" y="4293880"/>
            <a:ext cx="1476000" cy="815975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b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8"/>
          <p:cNvSpPr/>
          <p:nvPr/>
        </p:nvSpPr>
        <p:spPr>
          <a:xfrm>
            <a:off x="6493192" y="4293880"/>
            <a:ext cx="1476000" cy="815975"/>
          </a:xfrm>
          <a:prstGeom prst="rect">
            <a:avLst/>
          </a:prstGeom>
          <a:solidFill>
            <a:srgbClr val="EBF0F9"/>
          </a:solidFill>
          <a:ln cap="flat" cmpd="sng" w="38100">
            <a:solidFill>
              <a:srgbClr val="259F3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sv-S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Torpedo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6" name="Google Shape;506;p18"/>
          <p:cNvCxnSpPr/>
          <p:nvPr/>
        </p:nvCxnSpPr>
        <p:spPr>
          <a:xfrm>
            <a:off x="1544956" y="429388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507" name="Google Shape;507;p18"/>
          <p:cNvCxnSpPr/>
          <p:nvPr/>
        </p:nvCxnSpPr>
        <p:spPr>
          <a:xfrm flipH="1">
            <a:off x="1544956" y="3801755"/>
            <a:ext cx="3189287" cy="4921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8" name="Google Shape;508;p18"/>
          <p:cNvCxnSpPr/>
          <p:nvPr/>
        </p:nvCxnSpPr>
        <p:spPr>
          <a:xfrm>
            <a:off x="6120130" y="3801755"/>
            <a:ext cx="1849061" cy="4921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9" name="Google Shape;509;p18"/>
          <p:cNvCxnSpPr/>
          <p:nvPr/>
        </p:nvCxnSpPr>
        <p:spPr>
          <a:xfrm>
            <a:off x="3020955" y="4751080"/>
            <a:ext cx="179127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0" name="Google Shape;510;p18"/>
          <p:cNvCxnSpPr/>
          <p:nvPr/>
        </p:nvCxnSpPr>
        <p:spPr>
          <a:xfrm>
            <a:off x="6352223" y="4751080"/>
            <a:ext cx="133350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1" name="Google Shape;511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91298" y="2280758"/>
            <a:ext cx="800405" cy="59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14895" y="2236817"/>
            <a:ext cx="715170" cy="684952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8"/>
          <p:cNvSpPr/>
          <p:nvPr/>
        </p:nvSpPr>
        <p:spPr>
          <a:xfrm flipH="1">
            <a:off x="8733156" y="5334545"/>
            <a:ext cx="1157287" cy="519113"/>
          </a:xfrm>
          <a:prstGeom prst="rtTriangl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8"/>
          <p:cNvSpPr/>
          <p:nvPr/>
        </p:nvSpPr>
        <p:spPr>
          <a:xfrm flipH="1">
            <a:off x="8877618" y="2970758"/>
            <a:ext cx="1079500" cy="519112"/>
          </a:xfrm>
          <a:prstGeom prst="rtTriangl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5" name="Google Shape;515;p18"/>
          <p:cNvCxnSpPr>
            <a:stCxn id="492" idx="3"/>
          </p:cNvCxnSpPr>
          <p:nvPr/>
        </p:nvCxnSpPr>
        <p:spPr>
          <a:xfrm>
            <a:off x="4949508" y="5647224"/>
            <a:ext cx="1336500" cy="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6" name="Google Shape;516;p18"/>
          <p:cNvCxnSpPr/>
          <p:nvPr/>
        </p:nvCxnSpPr>
        <p:spPr>
          <a:xfrm>
            <a:off x="4698682" y="4751080"/>
            <a:ext cx="168593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7" name="Google Shape;517;p18"/>
          <p:cNvSpPr/>
          <p:nvPr/>
        </p:nvSpPr>
        <p:spPr>
          <a:xfrm>
            <a:off x="1395663" y="4150895"/>
            <a:ext cx="6722297" cy="1065322"/>
          </a:xfrm>
          <a:prstGeom prst="rect">
            <a:avLst/>
          </a:prstGeom>
          <a:solidFill>
            <a:schemeClr val="lt2">
              <a:alpha val="18823"/>
            </a:schemeClr>
          </a:solidFill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8"/>
          <p:cNvSpPr/>
          <p:nvPr/>
        </p:nvSpPr>
        <p:spPr>
          <a:xfrm>
            <a:off x="1392427" y="6287969"/>
            <a:ext cx="7782712" cy="430887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147" y="788627"/>
            <a:ext cx="9949853" cy="5576496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9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22/05/2023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6" name="Google Shape;526;p19"/>
          <p:cNvSpPr txBox="1"/>
          <p:nvPr>
            <p:ph type="title"/>
          </p:nvPr>
        </p:nvSpPr>
        <p:spPr>
          <a:xfrm>
            <a:off x="267109" y="48768"/>
            <a:ext cx="6630996" cy="8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sv-SE" sz="3733"/>
              <a:t>Torpedo System 47 - Definition</a:t>
            </a:r>
            <a:endParaRPr sz="3733"/>
          </a:p>
        </p:txBody>
      </p:sp>
      <p:sp>
        <p:nvSpPr>
          <p:cNvPr id="527" name="Google Shape;527;p19"/>
          <p:cNvSpPr/>
          <p:nvPr/>
        </p:nvSpPr>
        <p:spPr>
          <a:xfrm>
            <a:off x="2996531" y="6406162"/>
            <a:ext cx="8873169" cy="276999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"/>
          <p:cNvSpPr txBox="1"/>
          <p:nvPr>
            <p:ph type="title"/>
          </p:nvPr>
        </p:nvSpPr>
        <p:spPr>
          <a:xfrm>
            <a:off x="960088" y="1410631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Rounded"/>
              <a:buNone/>
            </a:pPr>
            <a:r>
              <a:rPr b="1" lang="sv-SE" sz="4000">
                <a:latin typeface="Arial Rounded"/>
                <a:ea typeface="Arial Rounded"/>
                <a:cs typeface="Arial Rounded"/>
                <a:sym typeface="Arial Rounded"/>
              </a:rPr>
              <a:t>Topics</a:t>
            </a:r>
            <a:endParaRPr b="1" sz="32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6" name="Google Shape;206;p2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Sidnr: </a:t>
            </a:r>
            <a:fld id="{00000000-1234-1234-1234-123412341234}" type="slidenum">
              <a:rPr lang="sv-S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2023-04-28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"/>
          <p:cNvSpPr txBox="1"/>
          <p:nvPr>
            <p:ph idx="1" type="body"/>
          </p:nvPr>
        </p:nvSpPr>
        <p:spPr>
          <a:xfrm>
            <a:off x="960967" y="2213810"/>
            <a:ext cx="10176933" cy="3585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Introduction</a:t>
            </a:r>
            <a:endParaRPr b="1"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History</a:t>
            </a:r>
            <a:endParaRPr b="1"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Products/Capabilities</a:t>
            </a:r>
            <a:endParaRPr b="1"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Technologies that are shared</a:t>
            </a:r>
            <a:endParaRPr b="1"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Future Challanges</a:t>
            </a:r>
            <a:endParaRPr b="1"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Q&amp;A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v-SE" sz="2800">
                <a:latin typeface="Arial Rounded"/>
                <a:ea typeface="Arial Rounded"/>
                <a:cs typeface="Arial Rounded"/>
                <a:sym typeface="Arial Rounded"/>
              </a:rPr>
              <a:t>End</a:t>
            </a:r>
            <a:endParaRPr/>
          </a:p>
        </p:txBody>
      </p:sp>
      <p:pic>
        <p:nvPicPr>
          <p:cNvPr id="208" name="Google Shape;20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005" y="0"/>
            <a:ext cx="11492566" cy="156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Technical Platform</a:t>
            </a:r>
            <a:endParaRPr/>
          </a:p>
        </p:txBody>
      </p:sp>
      <p:sp>
        <p:nvSpPr>
          <p:cNvPr id="533" name="Google Shape;53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534" name="Google Shape;534;p20"/>
          <p:cNvSpPr/>
          <p:nvPr/>
        </p:nvSpPr>
        <p:spPr>
          <a:xfrm>
            <a:off x="5658030" y="1120043"/>
            <a:ext cx="6445738" cy="2963778"/>
          </a:xfrm>
          <a:prstGeom prst="ellipse">
            <a:avLst/>
          </a:prstGeom>
          <a:solidFill>
            <a:srgbClr val="D5DBE5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747" y="2046718"/>
            <a:ext cx="1750272" cy="138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7475" y="1954761"/>
            <a:ext cx="1877784" cy="147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1316" y="2021837"/>
            <a:ext cx="2849186" cy="110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7846" y="4335513"/>
            <a:ext cx="2200275" cy="162887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0"/>
          <p:cNvSpPr txBox="1"/>
          <p:nvPr/>
        </p:nvSpPr>
        <p:spPr>
          <a:xfrm>
            <a:off x="921069" y="1439169"/>
            <a:ext cx="47369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Torpedo Architectures (HW and SW)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0"/>
          <p:cNvSpPr txBox="1"/>
          <p:nvPr/>
        </p:nvSpPr>
        <p:spPr>
          <a:xfrm>
            <a:off x="7640431" y="1466931"/>
            <a:ext cx="25587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Homing System (MS5)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0"/>
          <p:cNvSpPr txBox="1"/>
          <p:nvPr/>
        </p:nvSpPr>
        <p:spPr>
          <a:xfrm>
            <a:off x="479715" y="3840084"/>
            <a:ext cx="47906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Propulsion System Modelling and Design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0"/>
          <p:cNvSpPr txBox="1"/>
          <p:nvPr/>
        </p:nvSpPr>
        <p:spPr>
          <a:xfrm>
            <a:off x="6096000" y="3820660"/>
            <a:ext cx="4676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Various System Components and Solutions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42779" y="4372555"/>
            <a:ext cx="1570717" cy="12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21731" y="4681129"/>
            <a:ext cx="735340" cy="76743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0"/>
          <p:cNvSpPr txBox="1"/>
          <p:nvPr/>
        </p:nvSpPr>
        <p:spPr>
          <a:xfrm>
            <a:off x="5903495" y="5594799"/>
            <a:ext cx="56490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IMU		IO-Unit		Recovery System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99204" y="4268304"/>
            <a:ext cx="1509954" cy="132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02112" y="1956561"/>
            <a:ext cx="1307538" cy="12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0"/>
          <p:cNvSpPr/>
          <p:nvPr/>
        </p:nvSpPr>
        <p:spPr>
          <a:xfrm>
            <a:off x="1392427" y="6287969"/>
            <a:ext cx="7782712" cy="430887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21"/>
          <p:cNvCxnSpPr/>
          <p:nvPr/>
        </p:nvCxnSpPr>
        <p:spPr>
          <a:xfrm>
            <a:off x="299048" y="1666823"/>
            <a:ext cx="11588152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54" name="Google Shape;554;p21"/>
          <p:cNvSpPr txBox="1"/>
          <p:nvPr/>
        </p:nvSpPr>
        <p:spPr>
          <a:xfrm>
            <a:off x="924562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1"/>
          <p:cNvSpPr txBox="1"/>
          <p:nvPr/>
        </p:nvSpPr>
        <p:spPr>
          <a:xfrm>
            <a:off x="1876445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1"/>
          <p:cNvSpPr txBox="1"/>
          <p:nvPr/>
        </p:nvSpPr>
        <p:spPr>
          <a:xfrm>
            <a:off x="2827674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21"/>
          <p:cNvSpPr txBox="1"/>
          <p:nvPr/>
        </p:nvSpPr>
        <p:spPr>
          <a:xfrm>
            <a:off x="3778902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1"/>
          <p:cNvSpPr txBox="1"/>
          <p:nvPr/>
        </p:nvSpPr>
        <p:spPr>
          <a:xfrm>
            <a:off x="4730131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1"/>
          <p:cNvSpPr txBox="1"/>
          <p:nvPr/>
        </p:nvSpPr>
        <p:spPr>
          <a:xfrm>
            <a:off x="5680706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1"/>
          <p:cNvSpPr txBox="1"/>
          <p:nvPr/>
        </p:nvSpPr>
        <p:spPr>
          <a:xfrm>
            <a:off x="6631282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21"/>
          <p:cNvSpPr txBox="1"/>
          <p:nvPr/>
        </p:nvSpPr>
        <p:spPr>
          <a:xfrm>
            <a:off x="7581857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21"/>
          <p:cNvSpPr txBox="1"/>
          <p:nvPr/>
        </p:nvSpPr>
        <p:spPr>
          <a:xfrm>
            <a:off x="8532431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1"/>
          <p:cNvSpPr txBox="1"/>
          <p:nvPr/>
        </p:nvSpPr>
        <p:spPr>
          <a:xfrm>
            <a:off x="9483006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1"/>
          <p:cNvSpPr txBox="1"/>
          <p:nvPr/>
        </p:nvSpPr>
        <p:spPr>
          <a:xfrm>
            <a:off x="10433582" y="1297491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1"/>
          <p:cNvSpPr txBox="1"/>
          <p:nvPr/>
        </p:nvSpPr>
        <p:spPr>
          <a:xfrm>
            <a:off x="3869472" y="1623051"/>
            <a:ext cx="11243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45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1"/>
          <p:cNvSpPr txBox="1"/>
          <p:nvPr/>
        </p:nvSpPr>
        <p:spPr>
          <a:xfrm>
            <a:off x="1703326" y="2216256"/>
            <a:ext cx="11243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47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1"/>
          <p:cNvSpPr txBox="1"/>
          <p:nvPr/>
        </p:nvSpPr>
        <p:spPr>
          <a:xfrm>
            <a:off x="21474" y="2783087"/>
            <a:ext cx="11243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1"/>
          <p:cNvSpPr txBox="1"/>
          <p:nvPr/>
        </p:nvSpPr>
        <p:spPr>
          <a:xfrm>
            <a:off x="4754174" y="4286608"/>
            <a:ext cx="6046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1"/>
          <p:cNvSpPr txBox="1"/>
          <p:nvPr/>
        </p:nvSpPr>
        <p:spPr>
          <a:xfrm>
            <a:off x="78162" y="3542895"/>
            <a:ext cx="8270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AUV62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1"/>
          <p:cNvSpPr txBox="1"/>
          <p:nvPr/>
        </p:nvSpPr>
        <p:spPr>
          <a:xfrm>
            <a:off x="3759581" y="5826060"/>
            <a:ext cx="4603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1"/>
          <p:cNvSpPr txBox="1"/>
          <p:nvPr/>
        </p:nvSpPr>
        <p:spPr>
          <a:xfrm>
            <a:off x="7015911" y="5860515"/>
            <a:ext cx="177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TorpG SIM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2" name="Google Shape;572;p21"/>
          <p:cNvCxnSpPr>
            <a:endCxn id="566" idx="1"/>
          </p:cNvCxnSpPr>
          <p:nvPr/>
        </p:nvCxnSpPr>
        <p:spPr>
          <a:xfrm flipH="1" rot="10800000">
            <a:off x="905326" y="2400922"/>
            <a:ext cx="798000" cy="133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3" name="Google Shape;573;p21"/>
          <p:cNvCxnSpPr>
            <a:endCxn id="566" idx="1"/>
          </p:cNvCxnSpPr>
          <p:nvPr/>
        </p:nvCxnSpPr>
        <p:spPr>
          <a:xfrm flipH="1" rot="10800000">
            <a:off x="1145926" y="2400922"/>
            <a:ext cx="557400" cy="575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4" name="Google Shape;574;p21"/>
          <p:cNvCxnSpPr>
            <a:stCxn id="566" idx="3"/>
            <a:endCxn id="565" idx="1"/>
          </p:cNvCxnSpPr>
          <p:nvPr/>
        </p:nvCxnSpPr>
        <p:spPr>
          <a:xfrm flipH="1" rot="10800000">
            <a:off x="2827673" y="1807822"/>
            <a:ext cx="1041900" cy="593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5" name="Google Shape;575;p21"/>
          <p:cNvCxnSpPr>
            <a:stCxn id="566" idx="3"/>
            <a:endCxn id="568" idx="1"/>
          </p:cNvCxnSpPr>
          <p:nvPr/>
        </p:nvCxnSpPr>
        <p:spPr>
          <a:xfrm>
            <a:off x="2827673" y="2400922"/>
            <a:ext cx="1926600" cy="2070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6" name="Google Shape;576;p21"/>
          <p:cNvCxnSpPr>
            <a:stCxn id="566" idx="3"/>
            <a:endCxn id="570" idx="1"/>
          </p:cNvCxnSpPr>
          <p:nvPr/>
        </p:nvCxnSpPr>
        <p:spPr>
          <a:xfrm>
            <a:off x="2827673" y="2400922"/>
            <a:ext cx="931800" cy="360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77" name="Google Shape;577;p21"/>
          <p:cNvSpPr txBox="1"/>
          <p:nvPr/>
        </p:nvSpPr>
        <p:spPr>
          <a:xfrm>
            <a:off x="4642958" y="3607420"/>
            <a:ext cx="8270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AUV62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p21"/>
          <p:cNvCxnSpPr>
            <a:stCxn id="570" idx="3"/>
            <a:endCxn id="571" idx="1"/>
          </p:cNvCxnSpPr>
          <p:nvPr/>
        </p:nvCxnSpPr>
        <p:spPr>
          <a:xfrm>
            <a:off x="4219963" y="6010726"/>
            <a:ext cx="2796000" cy="34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9" name="Google Shape;579;p21"/>
          <p:cNvCxnSpPr>
            <a:stCxn id="566" idx="3"/>
            <a:endCxn id="571" idx="1"/>
          </p:cNvCxnSpPr>
          <p:nvPr/>
        </p:nvCxnSpPr>
        <p:spPr>
          <a:xfrm>
            <a:off x="2827673" y="2400922"/>
            <a:ext cx="4188300" cy="3644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0" name="Google Shape;580;p21"/>
          <p:cNvSpPr txBox="1"/>
          <p:nvPr/>
        </p:nvSpPr>
        <p:spPr>
          <a:xfrm>
            <a:off x="5680706" y="2791399"/>
            <a:ext cx="11243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1" name="Google Shape;581;p21"/>
          <p:cNvCxnSpPr>
            <a:stCxn id="566" idx="3"/>
            <a:endCxn id="577" idx="1"/>
          </p:cNvCxnSpPr>
          <p:nvPr/>
        </p:nvCxnSpPr>
        <p:spPr>
          <a:xfrm>
            <a:off x="2827673" y="2400922"/>
            <a:ext cx="1815300" cy="1391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2" name="Google Shape;582;p21"/>
          <p:cNvCxnSpPr>
            <a:stCxn id="566" idx="3"/>
            <a:endCxn id="580" idx="1"/>
          </p:cNvCxnSpPr>
          <p:nvPr/>
        </p:nvCxnSpPr>
        <p:spPr>
          <a:xfrm>
            <a:off x="2827673" y="2400922"/>
            <a:ext cx="2853000" cy="575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3" name="Google Shape;583;p21"/>
          <p:cNvSpPr txBox="1"/>
          <p:nvPr/>
        </p:nvSpPr>
        <p:spPr>
          <a:xfrm>
            <a:off x="8394632" y="2812739"/>
            <a:ext cx="11243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4" name="Google Shape;584;p21"/>
          <p:cNvCxnSpPr>
            <a:stCxn id="566" idx="3"/>
            <a:endCxn id="583" idx="1"/>
          </p:cNvCxnSpPr>
          <p:nvPr/>
        </p:nvCxnSpPr>
        <p:spPr>
          <a:xfrm>
            <a:off x="2827673" y="2400922"/>
            <a:ext cx="5567100" cy="596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85" name="Google Shape;585;p21"/>
          <p:cNvCxnSpPr>
            <a:stCxn id="568" idx="3"/>
            <a:endCxn id="583" idx="1"/>
          </p:cNvCxnSpPr>
          <p:nvPr/>
        </p:nvCxnSpPr>
        <p:spPr>
          <a:xfrm flipH="1" rot="10800000">
            <a:off x="5358827" y="2997374"/>
            <a:ext cx="3035700" cy="1473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6" name="Google Shape;586;p21"/>
          <p:cNvSpPr txBox="1"/>
          <p:nvPr/>
        </p:nvSpPr>
        <p:spPr>
          <a:xfrm>
            <a:off x="9606457" y="4793664"/>
            <a:ext cx="8555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Ers F42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7" name="Google Shape;587;p21"/>
          <p:cNvCxnSpPr>
            <a:stCxn id="586" idx="0"/>
            <a:endCxn id="583" idx="2"/>
          </p:cNvCxnSpPr>
          <p:nvPr/>
        </p:nvCxnSpPr>
        <p:spPr>
          <a:xfrm rot="10800000">
            <a:off x="8956935" y="3182064"/>
            <a:ext cx="1077300" cy="1611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588" name="Google Shape;588;p21"/>
          <p:cNvSpPr txBox="1"/>
          <p:nvPr/>
        </p:nvSpPr>
        <p:spPr>
          <a:xfrm>
            <a:off x="8668912" y="2226828"/>
            <a:ext cx="11243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 47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Google Shape;589;p21"/>
          <p:cNvCxnSpPr>
            <a:stCxn id="588" idx="2"/>
            <a:endCxn id="583" idx="0"/>
          </p:cNvCxnSpPr>
          <p:nvPr/>
        </p:nvCxnSpPr>
        <p:spPr>
          <a:xfrm flipH="1">
            <a:off x="8956886" y="2596160"/>
            <a:ext cx="274200" cy="21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590" name="Google Shape;590;p21"/>
          <p:cNvCxnSpPr>
            <a:endCxn id="568" idx="1"/>
          </p:cNvCxnSpPr>
          <p:nvPr/>
        </p:nvCxnSpPr>
        <p:spPr>
          <a:xfrm>
            <a:off x="905174" y="3735974"/>
            <a:ext cx="3849000" cy="735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1" name="Google Shape;591;p21"/>
          <p:cNvCxnSpPr>
            <a:stCxn id="568" idx="3"/>
            <a:endCxn id="586" idx="1"/>
          </p:cNvCxnSpPr>
          <p:nvPr/>
        </p:nvCxnSpPr>
        <p:spPr>
          <a:xfrm>
            <a:off x="5358827" y="4471274"/>
            <a:ext cx="4247700" cy="507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2" name="Google Shape;592;p21"/>
          <p:cNvCxnSpPr>
            <a:stCxn id="577" idx="3"/>
            <a:endCxn id="580" idx="1"/>
          </p:cNvCxnSpPr>
          <p:nvPr/>
        </p:nvCxnSpPr>
        <p:spPr>
          <a:xfrm flipH="1" rot="10800000">
            <a:off x="5470044" y="2976086"/>
            <a:ext cx="210600" cy="816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3" name="Google Shape;593;p21"/>
          <p:cNvSpPr txBox="1"/>
          <p:nvPr/>
        </p:nvSpPr>
        <p:spPr>
          <a:xfrm>
            <a:off x="46077" y="5048616"/>
            <a:ext cx="8794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SubRov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Google Shape;594;p21"/>
          <p:cNvCxnSpPr/>
          <p:nvPr/>
        </p:nvCxnSpPr>
        <p:spPr>
          <a:xfrm flipH="1">
            <a:off x="485781" y="3920539"/>
            <a:ext cx="5923" cy="113638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595" name="Google Shape;595;p21"/>
          <p:cNvSpPr txBox="1"/>
          <p:nvPr/>
        </p:nvSpPr>
        <p:spPr>
          <a:xfrm>
            <a:off x="7063865" y="5266327"/>
            <a:ext cx="8794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SubRov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6" name="Google Shape;596;p21"/>
          <p:cNvCxnSpPr>
            <a:stCxn id="577" idx="3"/>
            <a:endCxn id="595" idx="1"/>
          </p:cNvCxnSpPr>
          <p:nvPr/>
        </p:nvCxnSpPr>
        <p:spPr>
          <a:xfrm>
            <a:off x="5470044" y="3792086"/>
            <a:ext cx="1593900" cy="1659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7" name="Google Shape;597;p21"/>
          <p:cNvCxnSpPr>
            <a:stCxn id="568" idx="3"/>
            <a:endCxn id="595" idx="1"/>
          </p:cNvCxnSpPr>
          <p:nvPr/>
        </p:nvCxnSpPr>
        <p:spPr>
          <a:xfrm>
            <a:off x="5358827" y="4471274"/>
            <a:ext cx="1704900" cy="979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8" name="Google Shape;598;p21"/>
          <p:cNvCxnSpPr>
            <a:stCxn id="568" idx="3"/>
            <a:endCxn id="571" idx="1"/>
          </p:cNvCxnSpPr>
          <p:nvPr/>
        </p:nvCxnSpPr>
        <p:spPr>
          <a:xfrm>
            <a:off x="5358827" y="4471274"/>
            <a:ext cx="1657200" cy="1573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9" name="Google Shape;599;p21"/>
          <p:cNvSpPr/>
          <p:nvPr/>
        </p:nvSpPr>
        <p:spPr>
          <a:xfrm>
            <a:off x="10918210" y="2967753"/>
            <a:ext cx="1273791" cy="593207"/>
          </a:xfrm>
          <a:prstGeom prst="cloud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AUV47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0" name="Google Shape;600;p21"/>
          <p:cNvCxnSpPr>
            <a:stCxn id="588" idx="3"/>
          </p:cNvCxnSpPr>
          <p:nvPr/>
        </p:nvCxnSpPr>
        <p:spPr>
          <a:xfrm>
            <a:off x="9793259" y="2411494"/>
            <a:ext cx="1103100" cy="85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1" name="Google Shape;601;p21"/>
          <p:cNvSpPr txBox="1"/>
          <p:nvPr/>
        </p:nvSpPr>
        <p:spPr>
          <a:xfrm>
            <a:off x="7057298" y="3866856"/>
            <a:ext cx="8270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AUV62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2" name="Google Shape;602;p21"/>
          <p:cNvCxnSpPr>
            <a:stCxn id="577" idx="3"/>
            <a:endCxn id="601" idx="1"/>
          </p:cNvCxnSpPr>
          <p:nvPr/>
        </p:nvCxnSpPr>
        <p:spPr>
          <a:xfrm>
            <a:off x="5470044" y="3792086"/>
            <a:ext cx="1587300" cy="259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3" name="Google Shape;603;p21"/>
          <p:cNvCxnSpPr>
            <a:stCxn id="568" idx="3"/>
            <a:endCxn id="601" idx="1"/>
          </p:cNvCxnSpPr>
          <p:nvPr/>
        </p:nvCxnSpPr>
        <p:spPr>
          <a:xfrm flipH="1" rot="10800000">
            <a:off x="5358827" y="4051574"/>
            <a:ext cx="1698600" cy="419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4" name="Google Shape;604;p21"/>
          <p:cNvCxnSpPr>
            <a:stCxn id="601" idx="3"/>
          </p:cNvCxnSpPr>
          <p:nvPr/>
        </p:nvCxnSpPr>
        <p:spPr>
          <a:xfrm flipH="1" rot="10800000">
            <a:off x="7884384" y="3272722"/>
            <a:ext cx="3037800" cy="778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5" name="Google Shape;605;p21"/>
          <p:cNvCxnSpPr>
            <a:stCxn id="568" idx="3"/>
            <a:endCxn id="588" idx="1"/>
          </p:cNvCxnSpPr>
          <p:nvPr/>
        </p:nvCxnSpPr>
        <p:spPr>
          <a:xfrm flipH="1" rot="10800000">
            <a:off x="5358827" y="2411474"/>
            <a:ext cx="3310200" cy="2059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6" name="Google Shape;606;p21"/>
          <p:cNvCxnSpPr>
            <a:stCxn id="580" idx="3"/>
            <a:endCxn id="583" idx="1"/>
          </p:cNvCxnSpPr>
          <p:nvPr/>
        </p:nvCxnSpPr>
        <p:spPr>
          <a:xfrm>
            <a:off x="6805053" y="2976065"/>
            <a:ext cx="1589700" cy="21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7" name="Google Shape;607;p21"/>
          <p:cNvSpPr txBox="1"/>
          <p:nvPr>
            <p:ph type="title"/>
          </p:nvPr>
        </p:nvSpPr>
        <p:spPr>
          <a:xfrm>
            <a:off x="267109" y="48768"/>
            <a:ext cx="8401802" cy="8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-SE" sz="3733"/>
              <a:t>Modular design – Family – Techical plattform</a:t>
            </a:r>
            <a:endParaRPr sz="3733"/>
          </a:p>
        </p:txBody>
      </p:sp>
      <p:sp>
        <p:nvSpPr>
          <p:cNvPr id="608" name="Google Shape;608;p21"/>
          <p:cNvSpPr/>
          <p:nvPr/>
        </p:nvSpPr>
        <p:spPr>
          <a:xfrm>
            <a:off x="301970" y="6359528"/>
            <a:ext cx="8873169" cy="276999"/>
          </a:xfrm>
          <a:prstGeom prst="rect">
            <a:avLst/>
          </a:prstGeom>
          <a:solidFill>
            <a:srgbClr val="A5A5A5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v-SE" sz="1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information in this document is the property of Försvarets materielverk (FMV) and must not be disclosed to any third party without FMV's prior written consent</a:t>
            </a:r>
            <a:r>
              <a:rPr b="1" i="1" lang="sv-SE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INTRODUCTION</a:t>
            </a:r>
            <a:endParaRPr/>
          </a:p>
        </p:txBody>
      </p:sp>
      <p:pic>
        <p:nvPicPr>
          <p:cNvPr id="614" name="Google Shape;614;p22"/>
          <p:cNvPicPr preferRelativeResize="0"/>
          <p:nvPr/>
        </p:nvPicPr>
        <p:blipFill rotWithShape="1">
          <a:blip r:embed="rId3">
            <a:alphaModFix/>
          </a:blip>
          <a:srcRect b="49099" l="-1228" r="-1" t="15765"/>
          <a:stretch/>
        </p:blipFill>
        <p:spPr>
          <a:xfrm>
            <a:off x="1115840" y="3647429"/>
            <a:ext cx="9902977" cy="146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"/>
          <p:cNvSpPr txBox="1"/>
          <p:nvPr>
            <p:ph type="title"/>
          </p:nvPr>
        </p:nvSpPr>
        <p:spPr>
          <a:xfrm>
            <a:off x="872452" y="429286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Introduction - Anders Svensson</a:t>
            </a:r>
            <a:br>
              <a:rPr lang="sv-SE"/>
            </a:br>
            <a:endParaRPr/>
          </a:p>
        </p:txBody>
      </p:sp>
      <p:sp>
        <p:nvSpPr>
          <p:cNvPr id="214" name="Google Shape;214;p3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5" name="Google Shape;215;p3"/>
          <p:cNvSpPr txBox="1"/>
          <p:nvPr>
            <p:ph idx="1" type="body"/>
          </p:nvPr>
        </p:nvSpPr>
        <p:spPr>
          <a:xfrm>
            <a:off x="873331" y="1387779"/>
            <a:ext cx="5950981" cy="419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sv-SE" sz="2400"/>
              <a:t>Samples from history during 27 years at FMV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sv-SE" sz="2400"/>
              <a:t>FMV, 1996-2007 in the sonar branch; </a:t>
            </a:r>
            <a:endParaRPr/>
          </a:p>
          <a:p>
            <a:pPr indent="-342900" lvl="1" marL="884238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v-SE" sz="2100"/>
              <a:t>PM Naval UW-sensor R&amp;D</a:t>
            </a:r>
            <a:endParaRPr/>
          </a:p>
          <a:p>
            <a:pPr indent="-342900" lvl="1" marL="884238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v-SE" sz="2100"/>
              <a:t>PM Noise Range Procurement</a:t>
            </a:r>
            <a:endParaRPr/>
          </a:p>
          <a:p>
            <a:pPr indent="-342900" lvl="1" marL="884238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v-SE" sz="2100"/>
              <a:t>PM Naval Sonar Acoustic Post Processing System (SAPPS) Procurment</a:t>
            </a:r>
            <a:endParaRPr sz="2100"/>
          </a:p>
          <a:p>
            <a:pPr indent="-342900" lvl="1" marL="884238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v-SE" sz="2100"/>
              <a:t> Swedish Repr Naval Systems WEAG</a:t>
            </a:r>
            <a:endParaRPr/>
          </a:p>
          <a:p>
            <a:pPr indent="-342900" lvl="1" marL="884238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v-SE" sz="2100"/>
              <a:t>Chairman UCAC</a:t>
            </a:r>
            <a:endParaRPr/>
          </a:p>
          <a:p>
            <a:pPr indent="-342900" lvl="1" marL="884238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v-SE" sz="2100"/>
              <a:t>CGE EDA</a:t>
            </a:r>
            <a:endParaRPr/>
          </a:p>
        </p:txBody>
      </p:sp>
      <p:sp>
        <p:nvSpPr>
          <p:cNvPr id="216" name="Google Shape;216;p3"/>
          <p:cNvSpPr txBox="1"/>
          <p:nvPr/>
        </p:nvSpPr>
        <p:spPr>
          <a:xfrm>
            <a:off x="6824312" y="1827652"/>
            <a:ext cx="4831882" cy="2769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FMV, 2007- in UW weapons branch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sv-SE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Manager Torpedo Systems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sv-SE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Torpedo Defence 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sv-SE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AUV 62, -SubROV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sv-SE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Torpedo Integration. 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sv-SE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 UW-Wepons Sustainment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sv-SE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Stearing Commity EDA UW-Coms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2" name="Google Shape;222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0"/>
            <a:ext cx="11102205" cy="61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8" name="Google Shape;2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774" y="1503789"/>
            <a:ext cx="11149780" cy="424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/>
          <p:cNvSpPr txBox="1"/>
          <p:nvPr>
            <p:ph type="title"/>
          </p:nvPr>
        </p:nvSpPr>
        <p:spPr>
          <a:xfrm>
            <a:off x="267109" y="88096"/>
            <a:ext cx="11492271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sv-SE" sz="3733"/>
              <a:t>Swedish LWT history Timeline 1963–</a:t>
            </a:r>
            <a:br>
              <a:rPr lang="sv-SE" sz="3733"/>
            </a:br>
            <a:r>
              <a:rPr lang="sv-SE" sz="3733"/>
              <a:t>	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"/>
          <p:cNvSpPr txBox="1"/>
          <p:nvPr>
            <p:ph type="title"/>
          </p:nvPr>
        </p:nvSpPr>
        <p:spPr>
          <a:xfrm>
            <a:off x="960001" y="719999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sv-SE" sz="4000"/>
              <a:t>Products in The Underwater Weapons Portfolio</a:t>
            </a:r>
            <a:endParaRPr sz="4000"/>
          </a:p>
        </p:txBody>
      </p:sp>
      <p:sp>
        <p:nvSpPr>
          <p:cNvPr id="235" name="Google Shape;235;p6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6" name="Google Shape;236;p6"/>
          <p:cNvSpPr txBox="1"/>
          <p:nvPr>
            <p:ph idx="1" type="body"/>
          </p:nvPr>
        </p:nvSpPr>
        <p:spPr>
          <a:xfrm>
            <a:off x="960967" y="1601788"/>
            <a:ext cx="10176933" cy="419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Lightweight Torpedos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Heavyweight Torpedos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Sea Mines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Autonomous Unmanned Underwater Systems (AUV 47/AUV 62)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Remotely Operated Underwater Systems (SubROV)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Signature Ranges, degausing-, deperming-, component-, noise ranges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Sustainment of Legacy Underwater Systems</a:t>
            </a:r>
            <a:endParaRPr/>
          </a:p>
        </p:txBody>
      </p:sp>
      <p:pic>
        <p:nvPicPr>
          <p:cNvPr id="237" name="Google Shape;2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8333" y="1488141"/>
            <a:ext cx="3783667" cy="273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6870" y="3897013"/>
            <a:ext cx="3600053" cy="201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335" y="4315094"/>
            <a:ext cx="5288336" cy="206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19442" y="4385074"/>
            <a:ext cx="1985436" cy="8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8907" y="3897013"/>
            <a:ext cx="4523164" cy="212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 txBox="1"/>
          <p:nvPr>
            <p:ph type="title"/>
          </p:nvPr>
        </p:nvSpPr>
        <p:spPr>
          <a:xfrm>
            <a:off x="960001" y="719999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Technologies – examples of need</a:t>
            </a:r>
            <a:endParaRPr/>
          </a:p>
        </p:txBody>
      </p:sp>
      <p:sp>
        <p:nvSpPr>
          <p:cNvPr id="247" name="Google Shape;247;p7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8" name="Google Shape;248;p7"/>
          <p:cNvSpPr txBox="1"/>
          <p:nvPr>
            <p:ph idx="1" type="body"/>
          </p:nvPr>
        </p:nvSpPr>
        <p:spPr>
          <a:xfrm>
            <a:off x="960967" y="1601788"/>
            <a:ext cx="10176933" cy="4197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Systems Engineering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Environmental Know How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Doctrin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Energy Systems, battery systems, fuel cells, metal burning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Hydrodynamics, propulsion, docking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Signatures, acoustics, magnetic, electric potential, chemical sniffing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Sensor Systems, target heads, AUV-sensors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Communications, wire, fiber optics, UW-Coms, RF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Navigation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Autonomy, ”AI”, Machine Learning 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"/>
          <p:cNvSpPr txBox="1"/>
          <p:nvPr>
            <p:ph type="title"/>
          </p:nvPr>
        </p:nvSpPr>
        <p:spPr>
          <a:xfrm>
            <a:off x="998502" y="263804"/>
            <a:ext cx="10177812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R&amp;T and Systems Development</a:t>
            </a:r>
            <a:endParaRPr/>
          </a:p>
        </p:txBody>
      </p:sp>
      <p:sp>
        <p:nvSpPr>
          <p:cNvPr id="254" name="Google Shape;254;p8"/>
          <p:cNvSpPr txBox="1"/>
          <p:nvPr>
            <p:ph idx="12" type="sldNum"/>
          </p:nvPr>
        </p:nvSpPr>
        <p:spPr>
          <a:xfrm>
            <a:off x="467360" y="6380142"/>
            <a:ext cx="2844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Sidnr: </a:t>
            </a:r>
            <a:fld id="{00000000-1234-1234-1234-123412341234}" type="slidenum">
              <a:rPr lang="sv-S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</a:rPr>
              <a:t>2023-05-22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55" name="Google Shape;255;p8"/>
          <p:cNvCxnSpPr/>
          <p:nvPr/>
        </p:nvCxnSpPr>
        <p:spPr>
          <a:xfrm flipH="1" rot="10800000">
            <a:off x="2533045" y="1934679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56" name="Google Shape;256;p8"/>
          <p:cNvCxnSpPr/>
          <p:nvPr/>
        </p:nvCxnSpPr>
        <p:spPr>
          <a:xfrm flipH="1" rot="10800000">
            <a:off x="5579443" y="1934679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57" name="Google Shape;257;p8"/>
          <p:cNvCxnSpPr/>
          <p:nvPr/>
        </p:nvCxnSpPr>
        <p:spPr>
          <a:xfrm flipH="1" rot="10800000">
            <a:off x="6617366" y="1934679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58" name="Google Shape;258;p8"/>
          <p:cNvCxnSpPr/>
          <p:nvPr/>
        </p:nvCxnSpPr>
        <p:spPr>
          <a:xfrm flipH="1" rot="10800000">
            <a:off x="7626412" y="1934679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59" name="Google Shape;259;p8"/>
          <p:cNvCxnSpPr/>
          <p:nvPr/>
        </p:nvCxnSpPr>
        <p:spPr>
          <a:xfrm flipH="1" rot="10800000">
            <a:off x="8617819" y="1934679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0" name="Google Shape;260;p8"/>
          <p:cNvCxnSpPr/>
          <p:nvPr/>
        </p:nvCxnSpPr>
        <p:spPr>
          <a:xfrm flipH="1" rot="10800000">
            <a:off x="3542103" y="1934679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1" name="Google Shape;261;p8"/>
          <p:cNvCxnSpPr/>
          <p:nvPr/>
        </p:nvCxnSpPr>
        <p:spPr>
          <a:xfrm flipH="1" rot="10800000">
            <a:off x="4541520" y="1943502"/>
            <a:ext cx="77003" cy="34747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2" name="Google Shape;262;p8"/>
          <p:cNvCxnSpPr/>
          <p:nvPr/>
        </p:nvCxnSpPr>
        <p:spPr>
          <a:xfrm flipH="1" rot="10800000">
            <a:off x="1702065" y="4918509"/>
            <a:ext cx="7735506" cy="1764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3" name="Google Shape;263;p8"/>
          <p:cNvCxnSpPr/>
          <p:nvPr/>
        </p:nvCxnSpPr>
        <p:spPr>
          <a:xfrm flipH="1" rot="10800000">
            <a:off x="1702065" y="2354592"/>
            <a:ext cx="7735506" cy="1764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4" name="Google Shape;264;p8"/>
          <p:cNvCxnSpPr/>
          <p:nvPr/>
        </p:nvCxnSpPr>
        <p:spPr>
          <a:xfrm flipH="1" rot="10800000">
            <a:off x="1702065" y="3022940"/>
            <a:ext cx="7735506" cy="1764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5" name="Google Shape;265;p8"/>
          <p:cNvCxnSpPr/>
          <p:nvPr/>
        </p:nvCxnSpPr>
        <p:spPr>
          <a:xfrm flipH="1" rot="10800000">
            <a:off x="1702065" y="3672038"/>
            <a:ext cx="7735506" cy="1764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6" name="Google Shape;266;p8"/>
          <p:cNvCxnSpPr/>
          <p:nvPr/>
        </p:nvCxnSpPr>
        <p:spPr>
          <a:xfrm flipH="1" rot="10800000">
            <a:off x="1702065" y="4338782"/>
            <a:ext cx="7735506" cy="1764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67" name="Google Shape;267;p8"/>
          <p:cNvSpPr txBox="1"/>
          <p:nvPr/>
        </p:nvSpPr>
        <p:spPr>
          <a:xfrm>
            <a:off x="1889760" y="1288722"/>
            <a:ext cx="71002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Technologies, Concepts, Demonstrations,  R&amp;T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"/>
          <p:cNvSpPr txBox="1"/>
          <p:nvPr/>
        </p:nvSpPr>
        <p:spPr>
          <a:xfrm rot="-5400000">
            <a:off x="-1131561" y="3080084"/>
            <a:ext cx="44084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Systems Development, continuity,</a:t>
            </a:r>
            <a:b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competence, capabilities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 txBox="1"/>
          <p:nvPr>
            <p:ph type="title"/>
          </p:nvPr>
        </p:nvSpPr>
        <p:spPr>
          <a:xfrm>
            <a:off x="461625" y="433589"/>
            <a:ext cx="7848759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4400"/>
              <a:t>Technical Platform – Soft Issues</a:t>
            </a:r>
            <a:endParaRPr sz="4400"/>
          </a:p>
        </p:txBody>
      </p:sp>
      <p:sp>
        <p:nvSpPr>
          <p:cNvPr id="275" name="Google Shape;275;p9"/>
          <p:cNvSpPr txBox="1"/>
          <p:nvPr/>
        </p:nvSpPr>
        <p:spPr>
          <a:xfrm>
            <a:off x="267109" y="760540"/>
            <a:ext cx="8237793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 txBox="1"/>
          <p:nvPr>
            <p:ph idx="1" type="body"/>
          </p:nvPr>
        </p:nvSpPr>
        <p:spPr>
          <a:xfrm>
            <a:off x="360831" y="1315589"/>
            <a:ext cx="4372036" cy="2949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i="1" lang="sv-SE"/>
              <a:t>Desires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Rapid industrial reaction times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Quickly from need to delivery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Threat Adaption During Life Cycle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EOL Management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Security of Supply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/>
              <a:t>Cost Efficiency</a:t>
            </a:r>
            <a:endParaRPr/>
          </a:p>
        </p:txBody>
      </p:sp>
      <p:sp>
        <p:nvSpPr>
          <p:cNvPr id="277" name="Google Shape;277;p9"/>
          <p:cNvSpPr txBox="1"/>
          <p:nvPr/>
        </p:nvSpPr>
        <p:spPr>
          <a:xfrm>
            <a:off x="530164" y="4205864"/>
            <a:ext cx="11077180" cy="2185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1" lang="sv-SE" sz="3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technical platform is more than hardware, software and logistics support. It comes from knowledge, skills and capacity</a:t>
            </a:r>
            <a:r>
              <a:rPr lang="sv-SE" sz="3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 txBox="1"/>
          <p:nvPr/>
        </p:nvSpPr>
        <p:spPr>
          <a:xfrm>
            <a:off x="6225160" y="1315588"/>
            <a:ext cx="4372036" cy="2949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1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Competence Sustainment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Continuity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Cycle Planning 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Perception of Future Technologies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Threat Development Perception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v-S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Investments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MV ppt-mall_(sv)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2023-04-28T07:14:49Z</dcterms:created>
  <dc:creator>Svensson, Anders assve</dc:creator>
</cp:coreProperties>
</file>