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726" r:id="rId3"/>
    <p:sldMasterId id="2147483700" r:id="rId4"/>
  </p:sldMasterIdLst>
  <p:notesMasterIdLst>
    <p:notesMasterId r:id="rId19"/>
  </p:notesMasterIdLst>
  <p:sldIdLst>
    <p:sldId id="256" r:id="rId5"/>
    <p:sldId id="311" r:id="rId6"/>
    <p:sldId id="309" r:id="rId7"/>
    <p:sldId id="308" r:id="rId8"/>
    <p:sldId id="277" r:id="rId9"/>
    <p:sldId id="315" r:id="rId10"/>
    <p:sldId id="312" r:id="rId11"/>
    <p:sldId id="314" r:id="rId12"/>
    <p:sldId id="291" r:id="rId13"/>
    <p:sldId id="306" r:id="rId14"/>
    <p:sldId id="307" r:id="rId15"/>
    <p:sldId id="316" r:id="rId16"/>
    <p:sldId id="290" r:id="rId17"/>
    <p:sldId id="262" r:id="rId1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88039" autoAdjust="0"/>
  </p:normalViewPr>
  <p:slideViewPr>
    <p:cSldViewPr snapToGrid="0" showGuides="1">
      <p:cViewPr varScale="1">
        <p:scale>
          <a:sx n="67" d="100"/>
          <a:sy n="67" d="100"/>
        </p:scale>
        <p:origin x="116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28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81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82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83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ECE6EAFC-F6D9-44DF-B43D-479E87CC4902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6200" y="862330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48" tIns="45523" rIns="91048" bIns="45523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fld id="{3037AB8E-D946-4734-8275-287C0D7C2D2F}" type="slidenum">
              <a:rPr lang="en-US" sz="1200"/>
              <a:pPr algn="r" eaLnBrk="1" hangingPunct="1"/>
              <a:t>2</a:t>
            </a:fld>
            <a:endParaRPr 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7075" cy="340360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48" rIns="91048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89127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096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096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096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096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E77F9B2-DF0A-481E-BCBE-DDA3F1BEC014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97204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E2366-428B-421F-A157-F2C1404E36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619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E67FA-3AF7-4085-AFA3-53CD7D5E6E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44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4" name="Picture 43"/>
          <p:cNvPicPr/>
          <p:nvPr/>
        </p:nvPicPr>
        <p:blipFill>
          <a:blip r:embed="rId2"/>
          <a:stretch/>
        </p:blipFill>
        <p:spPr>
          <a:xfrm>
            <a:off x="2077920" y="1604520"/>
            <a:ext cx="4987440" cy="3977280"/>
          </a:xfrm>
          <a:prstGeom prst="rect">
            <a:avLst/>
          </a:prstGeom>
          <a:ln>
            <a:noFill/>
          </a:ln>
        </p:spPr>
      </p:pic>
      <p:pic>
        <p:nvPicPr>
          <p:cNvPr id="45" name="Picture 44"/>
          <p:cNvPicPr/>
          <p:nvPr/>
        </p:nvPicPr>
        <p:blipFill>
          <a:blip r:embed="rId2"/>
          <a:stretch/>
        </p:blipFill>
        <p:spPr>
          <a:xfrm>
            <a:off x="2077920" y="1604520"/>
            <a:ext cx="498744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Line 3"/>
          <p:cNvSpPr/>
          <p:nvPr userDrawn="1"/>
        </p:nvSpPr>
        <p:spPr>
          <a:xfrm>
            <a:off x="4572000" y="1108080"/>
            <a:ext cx="360" cy="5292720"/>
          </a:xfrm>
          <a:prstGeom prst="line">
            <a:avLst/>
          </a:prstGeom>
          <a:ln>
            <a:solidFill>
              <a:srgbClr val="4A7EBB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Line 4"/>
          <p:cNvSpPr/>
          <p:nvPr userDrawn="1"/>
        </p:nvSpPr>
        <p:spPr>
          <a:xfrm>
            <a:off x="9360" y="3751920"/>
            <a:ext cx="9058320" cy="360"/>
          </a:xfrm>
          <a:prstGeom prst="line">
            <a:avLst/>
          </a:prstGeom>
          <a:ln>
            <a:solidFill>
              <a:srgbClr val="4A7EBB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6" name="Picture 95"/>
          <p:cNvPicPr/>
          <p:nvPr/>
        </p:nvPicPr>
        <p:blipFill>
          <a:blip r:embed="rId2"/>
          <a:stretch/>
        </p:blipFill>
        <p:spPr>
          <a:xfrm>
            <a:off x="2077920" y="1604520"/>
            <a:ext cx="4987440" cy="3977280"/>
          </a:xfrm>
          <a:prstGeom prst="rect">
            <a:avLst/>
          </a:prstGeom>
          <a:ln>
            <a:noFill/>
          </a:ln>
        </p:spPr>
      </p:pic>
      <p:pic>
        <p:nvPicPr>
          <p:cNvPr id="97" name="Picture 96"/>
          <p:cNvPicPr/>
          <p:nvPr/>
        </p:nvPicPr>
        <p:blipFill>
          <a:blip r:embed="rId2"/>
          <a:stretch/>
        </p:blipFill>
        <p:spPr>
          <a:xfrm>
            <a:off x="2077920" y="1604520"/>
            <a:ext cx="498744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295400"/>
            <a:ext cx="8683625" cy="51943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62100" y="0"/>
            <a:ext cx="6024563" cy="838200"/>
          </a:xfrm>
          <a:prstGeom prst="rect">
            <a:avLst/>
          </a:prstGeom>
        </p:spPr>
        <p:txBody>
          <a:bodyPr/>
          <a:lstStyle>
            <a:lvl1pPr>
              <a:defRPr sz="2800" i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995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1D94-8D18-422D-B047-441398F8F2B7}" type="datetime1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DCCF-B3F0-48CD-B815-F94B4D02A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3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 i="0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5" name="Rectangle 5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923338" y="6477000"/>
            <a:ext cx="304800" cy="304800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54431-2CFD-4B3E-8EB2-56368DD69955}" type="slidenum">
              <a:rPr lang="en-US" b="0" i="0">
                <a:solidFill>
                  <a:srgbClr val="000000"/>
                </a:solidFill>
                <a:latin typeface="Arial"/>
                <a:cs typeface="Arial" charset="0"/>
              </a:rPr>
              <a:pPr>
                <a:defRPr/>
              </a:pPr>
              <a:t>‹#›</a:t>
            </a:fld>
            <a:endParaRPr lang="en-US" b="0" i="0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990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E585-3DBC-4996-91DB-B6AC313DF7D5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5458-BD92-47F0-ADCB-3AF86BFBA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335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E585-3DBC-4996-91DB-B6AC313DF7D5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5458-BD92-47F0-ADCB-3AF86BFBA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16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E585-3DBC-4996-91DB-B6AC313DF7D5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5458-BD92-47F0-ADCB-3AF86BFBA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448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E585-3DBC-4996-91DB-B6AC313DF7D5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5458-BD92-47F0-ADCB-3AF86BFBA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297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E585-3DBC-4996-91DB-B6AC313DF7D5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5458-BD92-47F0-ADCB-3AF86BFBA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6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E585-3DBC-4996-91DB-B6AC313DF7D5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5458-BD92-47F0-ADCB-3AF86BFBA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578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E585-3DBC-4996-91DB-B6AC313DF7D5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5458-BD92-47F0-ADCB-3AF86BFBA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480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E585-3DBC-4996-91DB-B6AC313DF7D5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5458-BD92-47F0-ADCB-3AF86BFBA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472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E585-3DBC-4996-91DB-B6AC313DF7D5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5458-BD92-47F0-ADCB-3AF86BFBA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711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E585-3DBC-4996-91DB-B6AC313DF7D5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5458-BD92-47F0-ADCB-3AF86BFBA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101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E585-3DBC-4996-91DB-B6AC313DF7D5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5458-BD92-47F0-ADCB-3AF86BFBA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035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9" name="Picture 228"/>
          <p:cNvPicPr/>
          <p:nvPr/>
        </p:nvPicPr>
        <p:blipFill>
          <a:blip r:embed="rId2"/>
          <a:stretch/>
        </p:blipFill>
        <p:spPr>
          <a:xfrm>
            <a:off x="2077920" y="1604520"/>
            <a:ext cx="4987440" cy="3977280"/>
          </a:xfrm>
          <a:prstGeom prst="rect">
            <a:avLst/>
          </a:prstGeom>
          <a:ln>
            <a:noFill/>
          </a:ln>
        </p:spPr>
      </p:pic>
      <p:pic>
        <p:nvPicPr>
          <p:cNvPr id="230" name="Picture 229"/>
          <p:cNvPicPr/>
          <p:nvPr/>
        </p:nvPicPr>
        <p:blipFill>
          <a:blip r:embed="rId2"/>
          <a:stretch/>
        </p:blipFill>
        <p:spPr>
          <a:xfrm>
            <a:off x="2077920" y="1604520"/>
            <a:ext cx="498744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7;p1"/>
          <p:cNvPicPr/>
          <p:nvPr/>
        </p:nvPicPr>
        <p:blipFill>
          <a:blip r:embed="rId14"/>
          <a:stretch/>
        </p:blipFill>
        <p:spPr>
          <a:xfrm>
            <a:off x="7839720" y="668160"/>
            <a:ext cx="1141560" cy="642960"/>
          </a:xfrm>
          <a:prstGeom prst="rect">
            <a:avLst/>
          </a:prstGeom>
          <a:ln>
            <a:noFill/>
          </a:ln>
        </p:spPr>
      </p:pic>
      <p:sp>
        <p:nvSpPr>
          <p:cNvPr id="13" name="CustomShape 1" hidden="1"/>
          <p:cNvSpPr/>
          <p:nvPr/>
        </p:nvSpPr>
        <p:spPr>
          <a:xfrm>
            <a:off x="793800" y="978840"/>
            <a:ext cx="7045560" cy="57240"/>
          </a:xfrm>
          <a:prstGeom prst="rect">
            <a:avLst/>
          </a:prstGeom>
          <a:gradFill>
            <a:gsLst>
              <a:gs pos="0">
                <a:srgbClr val="1F497D"/>
              </a:gs>
              <a:gs pos="50000">
                <a:srgbClr val="FFCC00"/>
              </a:gs>
              <a:gs pos="100000">
                <a:srgbClr val="1F497D"/>
              </a:gs>
            </a:gsLst>
            <a:lin ang="5400000"/>
          </a:gradFill>
          <a:ln w="19080">
            <a:solidFill>
              <a:srgbClr val="0000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Picture 6"/>
          <p:cNvPicPr/>
          <p:nvPr/>
        </p:nvPicPr>
        <p:blipFill>
          <a:blip r:embed="rId15"/>
          <a:stretch/>
        </p:blipFill>
        <p:spPr>
          <a:xfrm>
            <a:off x="60840" y="11160"/>
            <a:ext cx="826560" cy="865080"/>
          </a:xfrm>
          <a:prstGeom prst="rect">
            <a:avLst/>
          </a:prstGeom>
          <a:ln w="9360">
            <a:noFill/>
          </a:ln>
        </p:spPr>
      </p:pic>
      <p:pic>
        <p:nvPicPr>
          <p:cNvPr id="5" name="Google Shape;17;p2"/>
          <p:cNvPicPr/>
          <p:nvPr/>
        </p:nvPicPr>
        <p:blipFill>
          <a:blip r:embed="rId14"/>
          <a:stretch/>
        </p:blipFill>
        <p:spPr>
          <a:xfrm>
            <a:off x="7839720" y="668160"/>
            <a:ext cx="1141560" cy="642960"/>
          </a:xfrm>
          <a:prstGeom prst="rect">
            <a:avLst/>
          </a:prstGeom>
          <a:ln>
            <a:noFill/>
          </a:ln>
        </p:spPr>
      </p:pic>
      <p:sp>
        <p:nvSpPr>
          <p:cNvPr id="6" name="CustomShape 2"/>
          <p:cNvSpPr/>
          <p:nvPr/>
        </p:nvSpPr>
        <p:spPr>
          <a:xfrm>
            <a:off x="793800" y="978840"/>
            <a:ext cx="7045560" cy="57240"/>
          </a:xfrm>
          <a:prstGeom prst="rect">
            <a:avLst/>
          </a:prstGeom>
          <a:gradFill>
            <a:gsLst>
              <a:gs pos="0">
                <a:srgbClr val="1F497D"/>
              </a:gs>
              <a:gs pos="50000">
                <a:srgbClr val="FFCC00"/>
              </a:gs>
              <a:gs pos="100000">
                <a:srgbClr val="1F497D"/>
              </a:gs>
            </a:gsLst>
            <a:lin ang="5400000"/>
          </a:gradFill>
          <a:ln w="19080">
            <a:solidFill>
              <a:srgbClr val="0000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" name="Picture 6"/>
          <p:cNvPicPr/>
          <p:nvPr/>
        </p:nvPicPr>
        <p:blipFill>
          <a:blip r:embed="rId15"/>
          <a:stretch/>
        </p:blipFill>
        <p:spPr>
          <a:xfrm>
            <a:off x="60840" y="11160"/>
            <a:ext cx="826560" cy="865080"/>
          </a:xfrm>
          <a:prstGeom prst="rect">
            <a:avLst/>
          </a:prstGeom>
          <a:ln w="9360">
            <a:noFill/>
          </a:ln>
        </p:spPr>
      </p:pic>
      <p:sp>
        <p:nvSpPr>
          <p:cNvPr id="10" name="PlaceHolder 3"/>
          <p:cNvSpPr>
            <a:spLocks noGrp="1"/>
          </p:cNvSpPr>
          <p:nvPr>
            <p:ph type="title"/>
          </p:nvPr>
        </p:nvSpPr>
        <p:spPr>
          <a:xfrm>
            <a:off x="1114920" y="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11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692869" y="114033"/>
            <a:ext cx="1435261" cy="7234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pic>
        <p:nvPicPr>
          <p:cNvPr id="46" name="Google Shape;7;p1"/>
          <p:cNvPicPr/>
          <p:nvPr/>
        </p:nvPicPr>
        <p:blipFill>
          <a:blip r:embed="rId17"/>
          <a:stretch/>
        </p:blipFill>
        <p:spPr>
          <a:xfrm>
            <a:off x="7839720" y="668160"/>
            <a:ext cx="1141560" cy="642960"/>
          </a:xfrm>
          <a:prstGeom prst="rect">
            <a:avLst/>
          </a:prstGeom>
          <a:ln>
            <a:noFill/>
          </a:ln>
        </p:spPr>
      </p:pic>
      <p:sp>
        <p:nvSpPr>
          <p:cNvPr id="47" name="CustomShape 1" hidden="1"/>
          <p:cNvSpPr/>
          <p:nvPr/>
        </p:nvSpPr>
        <p:spPr>
          <a:xfrm>
            <a:off x="793800" y="978840"/>
            <a:ext cx="7045560" cy="57240"/>
          </a:xfrm>
          <a:prstGeom prst="rect">
            <a:avLst/>
          </a:prstGeom>
          <a:gradFill>
            <a:gsLst>
              <a:gs pos="0">
                <a:srgbClr val="1F497D"/>
              </a:gs>
              <a:gs pos="50000">
                <a:srgbClr val="FFCC00"/>
              </a:gs>
              <a:gs pos="100000">
                <a:srgbClr val="1F497D"/>
              </a:gs>
            </a:gsLst>
            <a:lin ang="5400000"/>
          </a:gradFill>
          <a:ln w="19080">
            <a:solidFill>
              <a:srgbClr val="0000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8" name="Picture 6"/>
          <p:cNvPicPr/>
          <p:nvPr/>
        </p:nvPicPr>
        <p:blipFill>
          <a:blip r:embed="rId18"/>
          <a:stretch/>
        </p:blipFill>
        <p:spPr>
          <a:xfrm>
            <a:off x="60840" y="11160"/>
            <a:ext cx="826560" cy="865080"/>
          </a:xfrm>
          <a:prstGeom prst="rect">
            <a:avLst/>
          </a:prstGeom>
          <a:ln w="9360">
            <a:noFill/>
          </a:ln>
        </p:spPr>
      </p:pic>
      <p:pic>
        <p:nvPicPr>
          <p:cNvPr id="51" name="Picture 13"/>
          <p:cNvPicPr/>
          <p:nvPr/>
        </p:nvPicPr>
        <p:blipFill>
          <a:blip r:embed="rId17"/>
          <a:stretch/>
        </p:blipFill>
        <p:spPr>
          <a:xfrm>
            <a:off x="7839720" y="668160"/>
            <a:ext cx="1141560" cy="642960"/>
          </a:xfrm>
          <a:prstGeom prst="rect">
            <a:avLst/>
          </a:prstGeom>
          <a:ln w="12600">
            <a:noFill/>
          </a:ln>
        </p:spPr>
      </p:pic>
      <p:sp>
        <p:nvSpPr>
          <p:cNvPr id="52" name="CustomShape 2"/>
          <p:cNvSpPr/>
          <p:nvPr/>
        </p:nvSpPr>
        <p:spPr>
          <a:xfrm>
            <a:off x="793800" y="978840"/>
            <a:ext cx="7045560" cy="57240"/>
          </a:xfrm>
          <a:prstGeom prst="rect">
            <a:avLst/>
          </a:prstGeom>
          <a:gradFill>
            <a:gsLst>
              <a:gs pos="0">
                <a:srgbClr val="1F497D"/>
              </a:gs>
              <a:gs pos="50000">
                <a:srgbClr val="FFCC00"/>
              </a:gs>
              <a:gs pos="100000">
                <a:srgbClr val="1F497D"/>
              </a:gs>
            </a:gsLst>
            <a:lin ang="5400000"/>
          </a:gradFill>
          <a:ln w="19080">
            <a:solidFill>
              <a:srgbClr val="0000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0" name="Picture 6"/>
          <p:cNvPicPr/>
          <p:nvPr/>
        </p:nvPicPr>
        <p:blipFill>
          <a:blip r:embed="rId18"/>
          <a:stretch/>
        </p:blipFill>
        <p:spPr>
          <a:xfrm>
            <a:off x="60840" y="11160"/>
            <a:ext cx="826560" cy="865080"/>
          </a:xfrm>
          <a:prstGeom prst="rect">
            <a:avLst/>
          </a:prstGeom>
          <a:ln w="9360">
            <a:noFill/>
          </a:ln>
        </p:spPr>
      </p:pic>
      <p:sp>
        <p:nvSpPr>
          <p:cNvPr id="62" name="PlaceHolder 9"/>
          <p:cNvSpPr>
            <a:spLocks noGrp="1"/>
          </p:cNvSpPr>
          <p:nvPr>
            <p:ph type="title"/>
          </p:nvPr>
        </p:nvSpPr>
        <p:spPr>
          <a:xfrm>
            <a:off x="914760" y="-5094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692869" y="114033"/>
            <a:ext cx="1435261" cy="7234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38" r:id="rId13"/>
    <p:sldLayoutId id="2147483739" r:id="rId14"/>
    <p:sldLayoutId id="214748374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FE585-3DBC-4996-91DB-B6AC313DF7D5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45458-BD92-47F0-ADCB-3AF86BFBA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4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7;p1"/>
          <p:cNvPicPr/>
          <p:nvPr/>
        </p:nvPicPr>
        <p:blipFill>
          <a:blip r:embed="rId14"/>
          <a:stretch/>
        </p:blipFill>
        <p:spPr>
          <a:xfrm>
            <a:off x="7839720" y="668160"/>
            <a:ext cx="1141560" cy="642960"/>
          </a:xfrm>
          <a:prstGeom prst="rect">
            <a:avLst/>
          </a:prstGeom>
          <a:ln>
            <a:noFill/>
          </a:ln>
        </p:spPr>
      </p:pic>
      <p:sp>
        <p:nvSpPr>
          <p:cNvPr id="191" name="CustomShape 1"/>
          <p:cNvSpPr/>
          <p:nvPr/>
        </p:nvSpPr>
        <p:spPr>
          <a:xfrm>
            <a:off x="793800" y="978840"/>
            <a:ext cx="7045560" cy="57240"/>
          </a:xfrm>
          <a:prstGeom prst="rect">
            <a:avLst/>
          </a:prstGeom>
          <a:gradFill>
            <a:gsLst>
              <a:gs pos="0">
                <a:srgbClr val="1F497D"/>
              </a:gs>
              <a:gs pos="50000">
                <a:srgbClr val="FFCC00"/>
              </a:gs>
              <a:gs pos="100000">
                <a:srgbClr val="1F497D"/>
              </a:gs>
            </a:gsLst>
            <a:lin ang="5400000"/>
          </a:gradFill>
          <a:ln w="19080">
            <a:solidFill>
              <a:srgbClr val="0000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2" name="Picture 6"/>
          <p:cNvPicPr/>
          <p:nvPr/>
        </p:nvPicPr>
        <p:blipFill>
          <a:blip r:embed="rId15"/>
          <a:stretch/>
        </p:blipFill>
        <p:spPr>
          <a:xfrm>
            <a:off x="60840" y="11160"/>
            <a:ext cx="826560" cy="865080"/>
          </a:xfrm>
          <a:prstGeom prst="rect">
            <a:avLst/>
          </a:prstGeom>
          <a:ln w="9360">
            <a:noFill/>
          </a:ln>
        </p:spPr>
      </p:pic>
      <p:sp>
        <p:nvSpPr>
          <p:cNvPr id="195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692869" y="114033"/>
            <a:ext cx="1435261" cy="7234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685800" y="987098"/>
            <a:ext cx="7770960" cy="146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Global Submarine Rescue Response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CustomShape 2"/>
          <p:cNvSpPr/>
          <p:nvPr/>
        </p:nvSpPr>
        <p:spPr>
          <a:xfrm>
            <a:off x="2705040" y="11160"/>
            <a:ext cx="373248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ctr"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This brief is </a:t>
            </a:r>
            <a:r>
              <a:rPr lang="en-US" sz="2000" b="1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UNCLASSIFIED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CustomShape 3"/>
          <p:cNvSpPr/>
          <p:nvPr/>
        </p:nvSpPr>
        <p:spPr>
          <a:xfrm>
            <a:off x="2705040" y="6476760"/>
            <a:ext cx="373248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ctr">
              <a:lnSpc>
                <a:spcPct val="90000"/>
              </a:lnSpc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This brief is </a:t>
            </a:r>
            <a:r>
              <a:rPr lang="en-US" sz="2000" b="1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UNCLASSIFIED</a:t>
            </a:r>
            <a:r>
              <a:t/>
            </a:r>
            <a:br/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CustomShape 4"/>
          <p:cNvSpPr/>
          <p:nvPr/>
        </p:nvSpPr>
        <p:spPr>
          <a:xfrm>
            <a:off x="1676520" y="3638550"/>
            <a:ext cx="5789880" cy="197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ctr">
              <a:lnSpc>
                <a:spcPct val="100000"/>
              </a:lnSpc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84F86-94FC-904B-BCAF-843049F56972}"/>
              </a:ext>
            </a:extLst>
          </p:cNvPr>
          <p:cNvSpPr txBox="1">
            <a:spLocks/>
          </p:cNvSpPr>
          <p:nvPr/>
        </p:nvSpPr>
        <p:spPr>
          <a:xfrm>
            <a:off x="11030498" y="6642481"/>
            <a:ext cx="457200" cy="2286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400" b="0" kern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1898453-E075-4D53-BC55-A3C77C78BB32}" type="slidenum">
              <a:rPr lang="en-US" smtClean="0"/>
              <a:pPr algn="r"/>
              <a:t>1</a:t>
            </a:fld>
            <a:endParaRPr lang="en-US" dirty="0"/>
          </a:p>
        </p:txBody>
      </p:sp>
      <p:pic>
        <p:nvPicPr>
          <p:cNvPr id="7" name="Picture 6" descr="9e8e3"/>
          <p:cNvPicPr preferRelativeResize="0"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179" y="2150565"/>
            <a:ext cx="2574988" cy="1387877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8" name="Picture 7"/>
          <p:cNvPicPr preferRelativeResize="0"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168" y="2234539"/>
            <a:ext cx="2093647" cy="1353957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9" name="Picture 8" descr="AS-28_Priz"/>
          <p:cNvPicPr preferRelativeResize="0"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220" y="2526495"/>
            <a:ext cx="2281237" cy="1365541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" name="Picture 9"/>
          <p:cNvPicPr preferRelativeResize="0"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709" y="4083118"/>
            <a:ext cx="2347289" cy="1334976"/>
          </a:xfrm>
          <a:prstGeom prst="rect">
            <a:avLst/>
          </a:prstGeom>
          <a:ln w="38100">
            <a:solidFill>
              <a:srgbClr val="002060"/>
            </a:solidFill>
            <a:miter lim="800000"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07" y="4008377"/>
            <a:ext cx="2298167" cy="1484458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723" y="4091552"/>
            <a:ext cx="3587353" cy="2391569"/>
          </a:xfrm>
          <a:prstGeom prst="rect">
            <a:avLst/>
          </a:prstGeom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0" y="5729405"/>
            <a:ext cx="330922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1200" dirty="0" smtClean="0">
                <a:latin typeface="Book Antiqua" panose="02040602050305030304" pitchFamily="18" charset="0"/>
              </a:rPr>
              <a:t>Bill </a:t>
            </a:r>
            <a:r>
              <a:rPr lang="en-US" sz="1200" dirty="0">
                <a:latin typeface="Book Antiqua" panose="02040602050305030304" pitchFamily="18" charset="0"/>
              </a:rPr>
              <a:t>Orr, </a:t>
            </a:r>
            <a:r>
              <a:rPr lang="en-US" sz="1200" dirty="0" smtClean="0">
                <a:latin typeface="Book Antiqua" panose="02040602050305030304" pitchFamily="18" charset="0"/>
              </a:rPr>
              <a:t>Director, Submarine Survivability, Escape and Rescue CSP N3SER</a:t>
            </a:r>
          </a:p>
          <a:p>
            <a:pPr eaLnBrk="1" hangingPunct="1"/>
            <a:r>
              <a:rPr lang="en-US" sz="1200" dirty="0" smtClean="0">
                <a:latin typeface="Book Antiqua" panose="02040602050305030304" pitchFamily="18" charset="0"/>
              </a:rPr>
              <a:t>ISMERLO Coordinator</a:t>
            </a:r>
            <a:endParaRPr lang="en-US" sz="1200" dirty="0">
              <a:latin typeface="Book Antiqua" panose="02040602050305030304" pitchFamily="18" charset="0"/>
            </a:endParaRPr>
          </a:p>
          <a:p>
            <a:pPr eaLnBrk="1" hangingPunct="1"/>
            <a:r>
              <a:rPr lang="en-US" sz="1200" dirty="0" smtClean="0">
                <a:latin typeface="Book Antiqua" panose="02040602050305030304" pitchFamily="18" charset="0"/>
              </a:rPr>
              <a:t>+1-808-473-3783</a:t>
            </a:r>
            <a:endParaRPr lang="en-US" sz="1200" dirty="0">
              <a:latin typeface="Book Antiqua" panose="02040602050305030304" pitchFamily="18" charset="0"/>
            </a:endParaRPr>
          </a:p>
          <a:p>
            <a:pPr eaLnBrk="1" hangingPunct="1"/>
            <a:r>
              <a:rPr lang="en-US" sz="1200" u="sng" dirty="0" smtClean="0">
                <a:solidFill>
                  <a:srgbClr val="336DFD"/>
                </a:solidFill>
                <a:latin typeface="Book Antiqua" panose="02040602050305030304" pitchFamily="18" charset="0"/>
              </a:rPr>
              <a:t>william.p.orr3.civ@us.navy.mil</a:t>
            </a:r>
            <a:endParaRPr lang="en-US" sz="1200" u="sng" dirty="0">
              <a:solidFill>
                <a:srgbClr val="336DFD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336" y="68304"/>
            <a:ext cx="8093964" cy="1144800"/>
          </a:xfrm>
        </p:spPr>
        <p:txBody>
          <a:bodyPr/>
          <a:lstStyle/>
          <a:p>
            <a:r>
              <a:rPr lang="en-US" sz="3600" dirty="0"/>
              <a:t>G</a:t>
            </a:r>
            <a:r>
              <a:rPr lang="en-US" sz="3600" dirty="0" smtClean="0"/>
              <a:t>lobally </a:t>
            </a:r>
            <a:r>
              <a:rPr lang="en-US" sz="3600" dirty="0"/>
              <a:t>D</a:t>
            </a:r>
            <a:r>
              <a:rPr lang="en-US" sz="3600" dirty="0" smtClean="0"/>
              <a:t>eployable </a:t>
            </a:r>
            <a:r>
              <a:rPr lang="en-US" sz="3600" dirty="0"/>
              <a:t>S</a:t>
            </a:r>
            <a:r>
              <a:rPr lang="en-US" sz="3600" dirty="0" smtClean="0"/>
              <a:t>ystems</a:t>
            </a:r>
            <a:endParaRPr lang="en-US" sz="36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0" y="1304924"/>
            <a:ext cx="5762625" cy="524217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Swedish </a:t>
            </a:r>
            <a:r>
              <a:rPr lang="en-US" dirty="0" err="1" smtClean="0"/>
              <a:t>URF</a:t>
            </a:r>
            <a:r>
              <a:rPr lang="en-US" dirty="0" smtClean="0"/>
              <a:t>. (</a:t>
            </a:r>
            <a:r>
              <a:rPr lang="en-US" dirty="0" err="1" smtClean="0"/>
              <a:t>Ubåtsräddningsfarkost</a:t>
            </a:r>
            <a:r>
              <a:rPr lang="en-US" dirty="0" smtClean="0"/>
              <a:t> </a:t>
            </a:r>
            <a:r>
              <a:rPr lang="en-US" dirty="0"/>
              <a:t>– Submarine Rescue </a:t>
            </a:r>
            <a:r>
              <a:rPr lang="en-US" dirty="0" smtClean="0"/>
              <a:t>Vessel)</a:t>
            </a:r>
          </a:p>
          <a:p>
            <a:pPr lvl="1"/>
            <a:r>
              <a:rPr lang="en-US" dirty="0" smtClean="0"/>
              <a:t>Normally deployed locally on its mother ship </a:t>
            </a:r>
            <a:r>
              <a:rPr lang="en-US" dirty="0" err="1" smtClean="0"/>
              <a:t>HSwMS</a:t>
            </a:r>
            <a:r>
              <a:rPr lang="en-US" dirty="0" smtClean="0"/>
              <a:t> </a:t>
            </a:r>
            <a:r>
              <a:rPr lang="en-US" dirty="0" err="1" smtClean="0"/>
              <a:t>BELOS</a:t>
            </a:r>
            <a:endParaRPr lang="en-US" dirty="0" smtClean="0"/>
          </a:p>
          <a:p>
            <a:pPr lvl="1"/>
            <a:r>
              <a:rPr lang="en-US" dirty="0"/>
              <a:t>Can globally deploy in an AN-124 in fly and tow mode</a:t>
            </a:r>
          </a:p>
          <a:p>
            <a:pPr lvl="1"/>
            <a:r>
              <a:rPr lang="en-US" dirty="0" smtClean="0"/>
              <a:t>Considered the most rapid globally deployable system (</a:t>
            </a:r>
            <a:r>
              <a:rPr lang="en-US" dirty="0" err="1" smtClean="0"/>
              <a:t>TTFR</a:t>
            </a:r>
            <a:r>
              <a:rPr lang="en-US" dirty="0" smtClean="0"/>
              <a:t> &lt;72 </a:t>
            </a:r>
            <a:r>
              <a:rPr lang="en-US" dirty="0" err="1" smtClean="0"/>
              <a:t>hrs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Limited to AN-124 air deployment.  Only 5 non-Russian airframes available.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1" y="3266141"/>
            <a:ext cx="3162299" cy="21081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1" y="1098493"/>
            <a:ext cx="3162299" cy="210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74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3650" y="68304"/>
            <a:ext cx="6724650" cy="1144800"/>
          </a:xfrm>
        </p:spPr>
        <p:txBody>
          <a:bodyPr/>
          <a:lstStyle/>
          <a:p>
            <a:r>
              <a:rPr lang="en-US" sz="3600" dirty="0" smtClean="0"/>
              <a:t>Global Response </a:t>
            </a:r>
            <a:endParaRPr lang="en-US" sz="36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0" y="1213104"/>
            <a:ext cx="9144000" cy="5334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War in Ukraine has caused significant fragility in availability of </a:t>
            </a:r>
            <a:r>
              <a:rPr lang="en-US" sz="2400" dirty="0" err="1" smtClean="0"/>
              <a:t>Antonov</a:t>
            </a:r>
            <a:r>
              <a:rPr lang="en-US" sz="2400" dirty="0" smtClean="0"/>
              <a:t> (AN-124) aircraft </a:t>
            </a:r>
          </a:p>
          <a:p>
            <a:r>
              <a:rPr lang="en-US" sz="2400" dirty="0" smtClean="0"/>
              <a:t>Next generation for concept of fly and tow </a:t>
            </a:r>
            <a:r>
              <a:rPr lang="en-US" sz="2400" dirty="0"/>
              <a:t>(</a:t>
            </a:r>
            <a:r>
              <a:rPr lang="en-US" sz="2400" dirty="0" err="1" smtClean="0"/>
              <a:t>URF</a:t>
            </a:r>
            <a:r>
              <a:rPr lang="en-US" sz="2400" dirty="0" smtClean="0"/>
              <a:t> like)</a:t>
            </a:r>
          </a:p>
          <a:p>
            <a:pPr lvl="1"/>
            <a:r>
              <a:rPr lang="en-US" sz="2000" dirty="0"/>
              <a:t>Next generation vehicle for countries desiring global deployment needs to fit in smaller aircraft (C-17, </a:t>
            </a:r>
            <a:r>
              <a:rPr lang="en-US" sz="2000" dirty="0" err="1"/>
              <a:t>777X</a:t>
            </a:r>
            <a:r>
              <a:rPr lang="en-US" sz="2000" dirty="0"/>
              <a:t>, Other airbus contributions?)</a:t>
            </a:r>
          </a:p>
          <a:p>
            <a:pPr lvl="1"/>
            <a:r>
              <a:rPr lang="en-US" sz="2000" dirty="0" smtClean="0"/>
              <a:t>Provides opportunity for more rapid global response</a:t>
            </a:r>
          </a:p>
          <a:p>
            <a:pPr lvl="1"/>
            <a:r>
              <a:rPr lang="en-US" sz="2000" dirty="0" smtClean="0"/>
              <a:t>Can provide significant life support stores</a:t>
            </a:r>
          </a:p>
          <a:p>
            <a:pPr lvl="1"/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725" y="4156458"/>
            <a:ext cx="3600450" cy="2695602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0" y="3781425"/>
            <a:ext cx="5800725" cy="50328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Can a US </a:t>
            </a:r>
            <a:r>
              <a:rPr lang="en-US" sz="2400" dirty="0" err="1" smtClean="0"/>
              <a:t>DSRV</a:t>
            </a:r>
            <a:r>
              <a:rPr lang="en-US" sz="2400" dirty="0" smtClean="0"/>
              <a:t> </a:t>
            </a:r>
            <a:r>
              <a:rPr lang="en-US" sz="2400" dirty="0" smtClean="0"/>
              <a:t>“like” submarine </a:t>
            </a:r>
            <a:r>
              <a:rPr lang="en-US" sz="2400" dirty="0" smtClean="0"/>
              <a:t>of opportunity be developed to enhance fly and tow rescue response</a:t>
            </a:r>
          </a:p>
          <a:p>
            <a:pPr lvl="1"/>
            <a:r>
              <a:rPr lang="en-US" sz="2000" dirty="0" smtClean="0"/>
              <a:t>Reduces sea state risk</a:t>
            </a:r>
          </a:p>
          <a:p>
            <a:pPr lvl="1"/>
            <a:r>
              <a:rPr lang="en-US" sz="2000" dirty="0" smtClean="0"/>
              <a:t>Significantly reduces </a:t>
            </a:r>
            <a:r>
              <a:rPr lang="en-US" sz="2000" dirty="0" err="1" smtClean="0"/>
              <a:t>TTFR</a:t>
            </a:r>
            <a:r>
              <a:rPr lang="en-US" sz="2000" dirty="0" smtClean="0"/>
              <a:t> for non-pressurized rescues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619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 descr="DSC0404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24400" y="1447801"/>
            <a:ext cx="4322761" cy="324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3"/>
          <p:cNvSpPr txBox="1">
            <a:spLocks noChangeArrowheads="1"/>
          </p:cNvSpPr>
          <p:nvPr/>
        </p:nvSpPr>
        <p:spPr>
          <a:xfrm>
            <a:off x="-1" y="1143000"/>
            <a:ext cx="4691315" cy="4691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4572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9144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3716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18288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2860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27432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2004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36576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342900" indent="-342900" algn="l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ja-JP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AHTSs</a:t>
            </a:r>
            <a:r>
              <a:rPr lang="en-US" altLang="ja-JP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make up nearly 70% of offshore vessels that may support rescue</a:t>
            </a:r>
          </a:p>
          <a:p>
            <a:pPr marL="342900" indent="-342900" algn="l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Rollers and towing gear like shark jaws complicate installation</a:t>
            </a:r>
          </a:p>
          <a:p>
            <a:pPr marL="342900" indent="-342900" algn="l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Custom built roller accommodation platform likely to take too long</a:t>
            </a:r>
          </a:p>
          <a:p>
            <a:pPr marL="342900" indent="-342900" algn="l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US currently working to develop special roller interface for common roller sizes</a:t>
            </a:r>
          </a:p>
        </p:txBody>
      </p:sp>
      <p:pic>
        <p:nvPicPr>
          <p:cNvPr id="6" name="Picture 1" descr="DSC04048.JPG"/>
          <p:cNvPicPr>
            <a:picLocks noChangeAspect="1"/>
          </p:cNvPicPr>
          <p:nvPr/>
        </p:nvPicPr>
        <p:blipFill rotWithShape="1">
          <a:blip r:embed="rId2" cstate="email"/>
          <a:srcRect l="36503" t="55345" r="24060" b="19279"/>
          <a:stretch/>
        </p:blipFill>
        <p:spPr bwMode="auto">
          <a:xfrm>
            <a:off x="2948239" y="4506050"/>
            <a:ext cx="4388931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62000" y="152400"/>
            <a:ext cx="7043736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en-US" sz="4000" dirty="0" err="1" smtClean="0"/>
              <a:t>AHTS</a:t>
            </a:r>
            <a:r>
              <a:rPr lang="en-US" sz="4000" dirty="0" smtClean="0"/>
              <a:t> as a </a:t>
            </a:r>
            <a:r>
              <a:rPr lang="en-US" sz="4000" dirty="0" err="1" smtClean="0"/>
              <a:t>MOSHIP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9644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4848" y="0"/>
            <a:ext cx="6169152" cy="1144800"/>
          </a:xfrm>
        </p:spPr>
        <p:txBody>
          <a:bodyPr/>
          <a:lstStyle/>
          <a:p>
            <a:r>
              <a:rPr lang="en-US" sz="3600" dirty="0" smtClean="0"/>
              <a:t>Way Ahead</a:t>
            </a:r>
            <a:endParaRPr lang="en-US" sz="36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0" y="1213104"/>
            <a:ext cx="9144000" cy="5334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en-US" dirty="0" smtClean="0"/>
              <a:t>Reemphasize rescue seat design and maintenance requirements.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Industry teaming </a:t>
            </a:r>
            <a:r>
              <a:rPr lang="en-US" dirty="0" smtClean="0"/>
              <a:t>needed to </a:t>
            </a:r>
            <a:r>
              <a:rPr lang="en-US" dirty="0" smtClean="0"/>
              <a:t>analyze previous </a:t>
            </a:r>
            <a:r>
              <a:rPr lang="en-US" dirty="0"/>
              <a:t>NATO PG-38 assumptions and </a:t>
            </a:r>
            <a:r>
              <a:rPr lang="en-US" dirty="0" smtClean="0"/>
              <a:t>requirements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Likely one size fits all (NSRS/</a:t>
            </a:r>
            <a:r>
              <a:rPr lang="en-US" dirty="0" err="1" smtClean="0"/>
              <a:t>SRDRS</a:t>
            </a:r>
            <a:r>
              <a:rPr lang="en-US" dirty="0" smtClean="0"/>
              <a:t> like) systems are significantly more than many nations need.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Further analysis of risks to deployment with further emphasis on </a:t>
            </a:r>
            <a:r>
              <a:rPr lang="en-US" dirty="0" err="1" smtClean="0"/>
              <a:t>TTFR</a:t>
            </a:r>
            <a:r>
              <a:rPr lang="en-US" dirty="0" smtClean="0"/>
              <a:t> minimization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Analysis of decompression options (rescue vehicle decompression) with focus on more likely survival scenarios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Determine alternatives for: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Higher sea state accommodation. </a:t>
            </a:r>
            <a:r>
              <a:rPr lang="en-US" dirty="0" err="1" smtClean="0"/>
              <a:t>Eg</a:t>
            </a:r>
            <a:r>
              <a:rPr lang="en-US" dirty="0" smtClean="0"/>
              <a:t>. Cooperative submarine mating/</a:t>
            </a:r>
            <a:r>
              <a:rPr lang="en-US" dirty="0" err="1" smtClean="0"/>
              <a:t>MOSUB</a:t>
            </a:r>
            <a:endParaRPr lang="en-US" dirty="0" smtClean="0"/>
          </a:p>
          <a:p>
            <a:pPr lvl="1">
              <a:spcBef>
                <a:spcPts val="200"/>
              </a:spcBef>
            </a:pPr>
            <a:r>
              <a:rPr lang="en-US" dirty="0" smtClean="0"/>
              <a:t>Launch and recovery options including amphibious ships, lower sea state crane recovery and servicing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644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CustomShape 1"/>
          <p:cNvSpPr/>
          <p:nvPr/>
        </p:nvSpPr>
        <p:spPr>
          <a:xfrm>
            <a:off x="457200" y="293400"/>
            <a:ext cx="8228160" cy="761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Backup</a:t>
            </a:r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1" name="CustomShape 2"/>
          <p:cNvSpPr/>
          <p:nvPr/>
        </p:nvSpPr>
        <p:spPr>
          <a:xfrm>
            <a:off x="8880120" y="6588720"/>
            <a:ext cx="262440" cy="26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r">
              <a:lnSpc>
                <a:spcPct val="100000"/>
              </a:lnSpc>
            </a:pPr>
            <a:fld id="{56EB10E8-87A1-4761-BFDC-D81CD6F11F84}" type="slidenum">
              <a:rPr lang="en-US" sz="1200" b="0" strike="noStrike" spc="-1">
                <a:solidFill>
                  <a:srgbClr val="888888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14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2" name="CustomShape 3"/>
          <p:cNvSpPr/>
          <p:nvPr/>
        </p:nvSpPr>
        <p:spPr>
          <a:xfrm>
            <a:off x="7674480" y="0"/>
            <a:ext cx="19702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500" b="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UNCLASSIFIED</a:t>
            </a:r>
            <a:endParaRPr lang="en-US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3" name="CustomShape 4"/>
          <p:cNvSpPr/>
          <p:nvPr/>
        </p:nvSpPr>
        <p:spPr>
          <a:xfrm>
            <a:off x="9720" y="6562080"/>
            <a:ext cx="19702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500" b="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UNCLASSIFIED</a:t>
            </a:r>
            <a:endParaRPr lang="en-US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2424" y="1295400"/>
            <a:ext cx="8791575" cy="4953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identified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we had no real plan for multinational cooperation and coordination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Telephone communication and message traffic doesn’t work for coordination in a multinational environment highly complex rescue deployment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 needed to develop a method to build preplanned responses and display the status of the multinational deployment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…</a:t>
            </a:r>
            <a:r>
              <a:rPr lang="en-US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ow ~23 </a:t>
            </a:r>
            <a:r>
              <a:rPr lang="en-US" sz="2800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years later, 5 new major systems have been built, the International Submarine Escape and Rescue Liaison Office ISMERLO has been stood up…are we ready?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200150" y="66675"/>
            <a:ext cx="63103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KURSK</a:t>
            </a:r>
          </a:p>
        </p:txBody>
      </p:sp>
    </p:spTree>
    <p:extLst>
      <p:ext uri="{BB962C8B-B14F-4D97-AF65-F5344CB8AC3E}">
        <p14:creationId xmlns:p14="http://schemas.microsoft.com/office/powerpoint/2010/main" val="8886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scueable_waters_sm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5" t="3140" r="2132" b="24544"/>
          <a:stretch/>
        </p:blipFill>
        <p:spPr bwMode="auto">
          <a:xfrm>
            <a:off x="981075" y="1257300"/>
            <a:ext cx="717232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3"/>
          <p:cNvSpPr>
            <a:spLocks noChangeAspect="1" noChangeArrowheads="1"/>
          </p:cNvSpPr>
          <p:nvPr/>
        </p:nvSpPr>
        <p:spPr bwMode="auto">
          <a:xfrm>
            <a:off x="671513" y="4281488"/>
            <a:ext cx="6977062" cy="12049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409700" y="135731"/>
            <a:ext cx="6858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chemeClr val="tx2"/>
                </a:solidFill>
                <a:latin typeface="Arial" panose="020B0604020202020204" pitchFamily="34" charset="0"/>
              </a:rPr>
              <a:t>Rescuable Waters</a:t>
            </a:r>
          </a:p>
        </p:txBody>
      </p:sp>
      <p:sp>
        <p:nvSpPr>
          <p:cNvPr id="256006" name="Rectangle 6"/>
          <p:cNvSpPr>
            <a:spLocks noChangeArrowheads="1"/>
          </p:cNvSpPr>
          <p:nvPr/>
        </p:nvSpPr>
        <p:spPr bwMode="auto">
          <a:xfrm>
            <a:off x="0" y="5372100"/>
            <a:ext cx="8991600" cy="1114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lnSpc>
                <a:spcPct val="85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GB" dirty="0">
                <a:latin typeface="Arial" charset="0"/>
                <a:cs typeface="Courier New" pitchFamily="49" charset="0"/>
              </a:rPr>
              <a:t>Depth deception?</a:t>
            </a:r>
          </a:p>
          <a:p>
            <a:pPr marL="342900" indent="-342900">
              <a:lnSpc>
                <a:spcPct val="85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GB" dirty="0">
                <a:latin typeface="Arial" charset="0"/>
                <a:cs typeface="Courier New" pitchFamily="49" charset="0"/>
              </a:rPr>
              <a:t>Though most of the waters are not </a:t>
            </a:r>
            <a:r>
              <a:rPr lang="en-GB" dirty="0" err="1" smtClean="0">
                <a:latin typeface="Arial" charset="0"/>
                <a:cs typeface="Courier New" pitchFamily="49" charset="0"/>
              </a:rPr>
              <a:t>rescueable</a:t>
            </a:r>
            <a:r>
              <a:rPr lang="en-GB" dirty="0" smtClean="0">
                <a:latin typeface="Arial" charset="0"/>
                <a:cs typeface="Courier New" pitchFamily="49" charset="0"/>
              </a:rPr>
              <a:t>…most </a:t>
            </a:r>
            <a:r>
              <a:rPr lang="en-GB" dirty="0">
                <a:latin typeface="Arial" charset="0"/>
                <a:cs typeface="Courier New" pitchFamily="49" charset="0"/>
              </a:rPr>
              <a:t>of our operations especially those that are high risk (Sea Trials, track and trail, PD operations are in littorals) </a:t>
            </a:r>
            <a:endParaRPr lang="en-GB" dirty="0" smtClean="0">
              <a:latin typeface="Arial" charset="0"/>
              <a:cs typeface="Courier New" pitchFamily="49" charset="0"/>
            </a:endParaRPr>
          </a:p>
          <a:p>
            <a:pPr marL="342900" indent="-342900">
              <a:lnSpc>
                <a:spcPct val="85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GB" dirty="0" smtClean="0">
                <a:latin typeface="Arial" charset="0"/>
                <a:cs typeface="Courier New" pitchFamily="49" charset="0"/>
              </a:rPr>
              <a:t>Almost all rescuable waters are within </a:t>
            </a:r>
            <a:r>
              <a:rPr lang="en-GB" dirty="0" err="1" smtClean="0">
                <a:latin typeface="Arial" charset="0"/>
                <a:cs typeface="Courier New" pitchFamily="49" charset="0"/>
              </a:rPr>
              <a:t>150NM</a:t>
            </a:r>
            <a:r>
              <a:rPr lang="en-GB" dirty="0" smtClean="0">
                <a:latin typeface="Arial" charset="0"/>
                <a:cs typeface="Courier New" pitchFamily="49" charset="0"/>
              </a:rPr>
              <a:t> of a major port</a:t>
            </a:r>
            <a:endParaRPr lang="en-GB" dirty="0">
              <a:latin typeface="Arial" charset="0"/>
              <a:cs typeface="Courier New" pitchFamily="49" charset="0"/>
            </a:endParaRPr>
          </a:p>
          <a:p>
            <a:pPr marL="342900" indent="-342900">
              <a:lnSpc>
                <a:spcPct val="85000"/>
              </a:lnSpc>
              <a:spcBef>
                <a:spcPct val="50000"/>
              </a:spcBef>
              <a:defRPr/>
            </a:pPr>
            <a:endParaRPr lang="en-US" sz="1800" b="1" i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7030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0" y="1145798"/>
            <a:ext cx="8991600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we have not yet fully learned from the KURSK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AS 28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PRIZ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SAN JUAN, and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NANGALLA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rescue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could be executed as easy as Power Point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will be very hard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Everyone will want to succeed (information flow will be overwhelming)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Logistics and coordination (and Murphy) are likely to stop or delay many of the valiant efforts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preplanned responses and detailed </a:t>
            </a:r>
            <a:r>
              <a:rPr lang="en-US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standing rescue </a:t>
            </a:r>
            <a:r>
              <a:rPr lang="en-US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 will ensure success</a:t>
            </a:r>
            <a:r>
              <a:rPr lang="en-US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most part, except for some national plans (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JPN,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RFN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others?) many details to overcome limitations are still in development.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includes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medical response…and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their ability to quickly integrate with the Operators and the operational plan.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419225" y="171450"/>
            <a:ext cx="60019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Global Rescue Response</a:t>
            </a:r>
          </a:p>
        </p:txBody>
      </p:sp>
    </p:spTree>
    <p:extLst>
      <p:ext uri="{BB962C8B-B14F-4D97-AF65-F5344CB8AC3E}">
        <p14:creationId xmlns:p14="http://schemas.microsoft.com/office/powerpoint/2010/main" val="368197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6304" y="1249680"/>
            <a:ext cx="8656320" cy="5334000"/>
          </a:xfrm>
        </p:spPr>
        <p:txBody>
          <a:bodyPr>
            <a:normAutofit/>
          </a:bodyPr>
          <a:lstStyle/>
          <a:p>
            <a:r>
              <a:rPr lang="en-US" sz="2400" b="0" dirty="0" err="1" smtClean="0"/>
              <a:t>Alertment</a:t>
            </a:r>
            <a:r>
              <a:rPr lang="en-US" sz="2400" b="0" dirty="0" smtClean="0"/>
              <a:t> and Search</a:t>
            </a:r>
          </a:p>
          <a:p>
            <a:pPr lvl="1"/>
            <a:r>
              <a:rPr lang="en-US" sz="2000" dirty="0" smtClean="0"/>
              <a:t>Novel UUV search</a:t>
            </a:r>
          </a:p>
          <a:p>
            <a:pPr lvl="1"/>
            <a:r>
              <a:rPr lang="en-US" sz="2000" b="0" dirty="0" smtClean="0"/>
              <a:t>Automated or external </a:t>
            </a:r>
            <a:r>
              <a:rPr lang="en-US" sz="2000" b="0" dirty="0" err="1" smtClean="0"/>
              <a:t>alertment</a:t>
            </a:r>
            <a:endParaRPr lang="en-US" sz="2000" dirty="0"/>
          </a:p>
          <a:p>
            <a:r>
              <a:rPr lang="en-US" sz="2400" dirty="0" smtClean="0"/>
              <a:t>Risks with current </a:t>
            </a:r>
            <a:r>
              <a:rPr lang="en-US" sz="2400" dirty="0"/>
              <a:t>rescue seats and trunks</a:t>
            </a:r>
          </a:p>
          <a:p>
            <a:pPr lvl="1"/>
            <a:r>
              <a:rPr lang="en-US" sz="2000" dirty="0"/>
              <a:t>Complexity to establish and maintain readiness and “certification” </a:t>
            </a:r>
          </a:p>
          <a:p>
            <a:pPr lvl="1"/>
            <a:r>
              <a:rPr lang="en-US" sz="2000" dirty="0"/>
              <a:t>Rescue seat and trunk designs and corrosion</a:t>
            </a:r>
          </a:p>
          <a:p>
            <a:r>
              <a:rPr lang="en-US" sz="2400" dirty="0" smtClean="0"/>
              <a:t>Rapid global response</a:t>
            </a:r>
          </a:p>
          <a:p>
            <a:pPr lvl="1"/>
            <a:r>
              <a:rPr lang="en-US" sz="2000" b="0" dirty="0" smtClean="0"/>
              <a:t>Airlift Capability</a:t>
            </a:r>
          </a:p>
          <a:p>
            <a:pPr lvl="1"/>
            <a:r>
              <a:rPr lang="en-US" sz="2000" dirty="0" smtClean="0"/>
              <a:t>System size and Logistics complexity</a:t>
            </a:r>
          </a:p>
          <a:p>
            <a:pPr lvl="1"/>
            <a:r>
              <a:rPr lang="en-US" sz="2000" dirty="0" smtClean="0"/>
              <a:t>Availability of Vessels Of Opportunity and adapting to Anchor Handling Vessels</a:t>
            </a:r>
          </a:p>
          <a:p>
            <a:r>
              <a:rPr lang="en-US" sz="2400" dirty="0" smtClean="0"/>
              <a:t>Solutions needed for delays caused by Sea </a:t>
            </a:r>
            <a:r>
              <a:rPr lang="en-US" sz="2400" dirty="0"/>
              <a:t>state </a:t>
            </a:r>
            <a:r>
              <a:rPr lang="en-US" sz="2400" dirty="0" smtClean="0"/>
              <a:t>limitations and need for Emergency Life </a:t>
            </a:r>
            <a:r>
              <a:rPr lang="en-US" sz="2400" dirty="0"/>
              <a:t>S</a:t>
            </a:r>
            <a:r>
              <a:rPr lang="en-US" sz="2400" dirty="0" smtClean="0"/>
              <a:t>upport resupply</a:t>
            </a:r>
          </a:p>
          <a:p>
            <a:pPr lvl="1"/>
            <a:endParaRPr lang="en-US" sz="2000" b="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0825" y="191262"/>
            <a:ext cx="7105428" cy="627888"/>
          </a:xfrm>
        </p:spPr>
        <p:txBody>
          <a:bodyPr/>
          <a:lstStyle/>
          <a:p>
            <a:r>
              <a:rPr lang="en-US" sz="3200" dirty="0" smtClean="0"/>
              <a:t>Capabilities, Risks and Limitations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8863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0"/>
            <a:ext cx="6841610" cy="1144800"/>
          </a:xfrm>
        </p:spPr>
        <p:txBody>
          <a:bodyPr/>
          <a:lstStyle/>
          <a:p>
            <a:r>
              <a:rPr lang="en-US" sz="3600" dirty="0" smtClean="0"/>
              <a:t>Automated </a:t>
            </a:r>
            <a:r>
              <a:rPr lang="en-US" sz="3600" dirty="0" err="1" smtClean="0"/>
              <a:t>Alertment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5539" y="1144800"/>
            <a:ext cx="7279186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Many nations have eliminated rescue buoys due to risk of inadvertent deployment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Most nations now have Submarine Emergency Positioning Indicating Radio Buoys (SEPIRBS) and some have </a:t>
            </a:r>
            <a:r>
              <a:rPr lang="en-US" sz="2800" dirty="0" err="1" smtClean="0"/>
              <a:t>PLBs</a:t>
            </a:r>
            <a:r>
              <a:rPr lang="en-US" sz="2800" dirty="0" smtClean="0"/>
              <a:t> for escapees.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Some have hull mounted or </a:t>
            </a:r>
            <a:r>
              <a:rPr lang="en-US" sz="2800" dirty="0" err="1" smtClean="0"/>
              <a:t>ejectable</a:t>
            </a:r>
            <a:r>
              <a:rPr lang="en-US" sz="2800" dirty="0" smtClean="0"/>
              <a:t> transponder beacons to assist in localization.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Do we need better “covert” automated alerting?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8" name="Picture 3" descr="\\boomer\epirb\CDRLS\buoy_0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086476" y="2933701"/>
            <a:ext cx="4438650" cy="11146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3040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224" y="0"/>
            <a:ext cx="7575035" cy="1144800"/>
          </a:xfrm>
        </p:spPr>
        <p:txBody>
          <a:bodyPr/>
          <a:lstStyle/>
          <a:p>
            <a:r>
              <a:rPr lang="en-US" sz="3600" dirty="0" smtClean="0"/>
              <a:t>UUV Search and Localization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5540" y="1144800"/>
            <a:ext cx="633647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U.S. Navy development effort for submarine distress beacon localization has demonstrated multiple successes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Unique </a:t>
            </a:r>
            <a:r>
              <a:rPr lang="en-US" sz="2400" dirty="0" err="1" smtClean="0"/>
              <a:t>BQN</a:t>
            </a:r>
            <a:r>
              <a:rPr lang="en-US" sz="2400" dirty="0" smtClean="0"/>
              <a:t>-13 (</a:t>
            </a:r>
            <a:r>
              <a:rPr lang="en-US" sz="2400" dirty="0" err="1" smtClean="0"/>
              <a:t>3.5KHz</a:t>
            </a:r>
            <a:r>
              <a:rPr lang="en-US" sz="2400" dirty="0" smtClean="0"/>
              <a:t>) distress beacon has provided opportunity for detection and localization of a distressed U.S. submarine</a:t>
            </a:r>
            <a:r>
              <a:rPr lang="en-US" sz="2400" dirty="0" smtClean="0"/>
              <a:t>. Viable for other nations beacons? </a:t>
            </a: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Using commercial available UUV systems with specialized software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Detect, localize and validate DISSUB condition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Likely </a:t>
            </a:r>
            <a:r>
              <a:rPr lang="en-US" sz="2400" dirty="0" err="1" smtClean="0"/>
              <a:t>helo</a:t>
            </a:r>
            <a:r>
              <a:rPr lang="en-US" sz="2400" dirty="0" smtClean="0"/>
              <a:t> deployable capability on the near horizon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035" y="1514132"/>
            <a:ext cx="3279965" cy="14809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0750"/>
          <a:stretch/>
        </p:blipFill>
        <p:spPr>
          <a:xfrm>
            <a:off x="7080226" y="3187287"/>
            <a:ext cx="1682774" cy="16159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86525" y="1144800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Representative </a:t>
            </a:r>
            <a:r>
              <a:rPr lang="en-US" dirty="0" err="1" smtClean="0"/>
              <a:t>UUVs</a:t>
            </a:r>
            <a:endParaRPr lang="en-US" dirty="0"/>
          </a:p>
        </p:txBody>
      </p:sp>
      <p:pic>
        <p:nvPicPr>
          <p:cNvPr id="9" name="Picture 7" descr="636b94ee-2568-482a-9bf9-ffdbd06539c3@NAMP1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6793908" y="4441909"/>
            <a:ext cx="1788456" cy="289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40336" y="4995480"/>
            <a:ext cx="1212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</a:rPr>
              <a:t>BQN-13</a:t>
            </a:r>
            <a:endParaRPr lang="en-US" sz="1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62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0"/>
            <a:ext cx="7886700" cy="994172"/>
          </a:xfrm>
        </p:spPr>
        <p:txBody>
          <a:bodyPr/>
          <a:lstStyle/>
          <a:p>
            <a:r>
              <a:rPr lang="en-US" sz="3200" dirty="0" smtClean="0"/>
              <a:t>Rescue Seat and Trunk Readiness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" y="1459707"/>
            <a:ext cx="3610945" cy="2310773"/>
          </a:xfrm>
        </p:spPr>
        <p:txBody>
          <a:bodyPr>
            <a:noAutofit/>
          </a:bodyPr>
          <a:lstStyle/>
          <a:p>
            <a:r>
              <a:rPr lang="en-US" sz="3200" dirty="0" smtClean="0"/>
              <a:t>Seat Flatness Requirement:</a:t>
            </a:r>
          </a:p>
          <a:p>
            <a:pPr lvl="1"/>
            <a:r>
              <a:rPr lang="en-US" dirty="0" smtClean="0"/>
              <a:t>0.125 in. (3.175 mm)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DCCF-B3F0-48CD-B815-F94B4D02AFBE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995" y="1322070"/>
            <a:ext cx="5469615" cy="1384768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9050" y="2844475"/>
            <a:ext cx="5459765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Structural conditions:</a:t>
            </a:r>
          </a:p>
          <a:p>
            <a:pPr lvl="1"/>
            <a:r>
              <a:rPr lang="en-US" dirty="0" smtClean="0"/>
              <a:t>Excessive corrosion</a:t>
            </a:r>
          </a:p>
          <a:p>
            <a:pPr lvl="1"/>
            <a:r>
              <a:rPr lang="en-US" dirty="0" smtClean="0"/>
              <a:t>Limited corrosion allowance in design</a:t>
            </a:r>
          </a:p>
          <a:p>
            <a:pPr lvl="1"/>
            <a:r>
              <a:rPr lang="en-US" dirty="0" smtClean="0"/>
              <a:t>No corrosion control</a:t>
            </a:r>
          </a:p>
          <a:p>
            <a:pPr lvl="1"/>
            <a:r>
              <a:rPr lang="en-US" dirty="0"/>
              <a:t>Design is inadequate for expected loads</a:t>
            </a:r>
          </a:p>
          <a:p>
            <a:pPr lvl="1"/>
            <a:r>
              <a:rPr lang="en-US" dirty="0" smtClean="0"/>
              <a:t>As built conditions don’t meet design</a:t>
            </a:r>
          </a:p>
          <a:p>
            <a:endParaRPr lang="en-US" sz="3200" dirty="0" smtClean="0"/>
          </a:p>
        </p:txBody>
      </p:sp>
      <p:pic>
        <p:nvPicPr>
          <p:cNvPr id="9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838825" y="3067567"/>
            <a:ext cx="3019425" cy="22252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" y="6381376"/>
            <a:ext cx="898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Many surveys identify defects that could significantly impact or preclude safe rescue 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132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336" y="68304"/>
            <a:ext cx="8093964" cy="1144800"/>
          </a:xfrm>
        </p:spPr>
        <p:txBody>
          <a:bodyPr/>
          <a:lstStyle/>
          <a:p>
            <a:r>
              <a:rPr lang="en-US" sz="3600" dirty="0"/>
              <a:t>G</a:t>
            </a:r>
            <a:r>
              <a:rPr lang="en-US" sz="3600" dirty="0" smtClean="0"/>
              <a:t>lobally </a:t>
            </a:r>
            <a:r>
              <a:rPr lang="en-US" sz="3600" dirty="0"/>
              <a:t>D</a:t>
            </a:r>
            <a:r>
              <a:rPr lang="en-US" sz="3600" dirty="0" smtClean="0"/>
              <a:t>eployable </a:t>
            </a:r>
            <a:r>
              <a:rPr lang="en-US" sz="3600" dirty="0"/>
              <a:t>S</a:t>
            </a:r>
            <a:r>
              <a:rPr lang="en-US" sz="3600" dirty="0" smtClean="0"/>
              <a:t>ystems</a:t>
            </a:r>
            <a:endParaRPr lang="en-US" sz="36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0" y="1213104"/>
            <a:ext cx="5505450" cy="5334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The NATO Submarine Rescue System (NSRS) and US Submarine Rescue Diving Recompression Systems (</a:t>
            </a:r>
            <a:r>
              <a:rPr lang="en-US" sz="2400" dirty="0" err="1" smtClean="0"/>
              <a:t>SRDRS</a:t>
            </a:r>
            <a:r>
              <a:rPr lang="en-US" sz="2400" dirty="0" smtClean="0"/>
              <a:t>) were developed out of the NATO project group 38 in the late </a:t>
            </a:r>
            <a:r>
              <a:rPr lang="en-US" sz="2400" dirty="0" err="1" smtClean="0"/>
              <a:t>90’s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/>
              <a:t>Top level requirements drove the systems to significant size </a:t>
            </a:r>
            <a:endParaRPr lang="en-US" sz="2000" dirty="0"/>
          </a:p>
          <a:p>
            <a:pPr lvl="2"/>
            <a:r>
              <a:rPr lang="en-US" dirty="0" smtClean="0"/>
              <a:t>NSRS Aircraft </a:t>
            </a:r>
            <a:r>
              <a:rPr lang="en-US" dirty="0"/>
              <a:t>required 2 (C-17) and 3 (AN-124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US </a:t>
            </a:r>
            <a:r>
              <a:rPr lang="en-US" dirty="0" err="1" smtClean="0"/>
              <a:t>SRDRS</a:t>
            </a:r>
            <a:r>
              <a:rPr lang="en-US" dirty="0" smtClean="0"/>
              <a:t> Five (5) C-5s or Fifteen (15) C-</a:t>
            </a:r>
            <a:r>
              <a:rPr lang="en-US" dirty="0" err="1" smtClean="0"/>
              <a:t>17s</a:t>
            </a:r>
            <a:r>
              <a:rPr lang="en-US" dirty="0" smtClean="0"/>
              <a:t> or four (4) AN-</a:t>
            </a:r>
            <a:r>
              <a:rPr lang="en-US" dirty="0" err="1" smtClean="0"/>
              <a:t>124s</a:t>
            </a:r>
            <a:endParaRPr lang="en-US" dirty="0" smtClean="0"/>
          </a:p>
          <a:p>
            <a:r>
              <a:rPr lang="en-US" sz="2400" dirty="0" smtClean="0"/>
              <a:t>Airlift of U.S. </a:t>
            </a:r>
            <a:r>
              <a:rPr lang="en-US" sz="2400" dirty="0" err="1" smtClean="0"/>
              <a:t>SRDRS</a:t>
            </a:r>
            <a:r>
              <a:rPr lang="en-US" sz="2400" dirty="0" smtClean="0"/>
              <a:t> to </a:t>
            </a:r>
            <a:r>
              <a:rPr lang="en-US" sz="2400" dirty="0" err="1" smtClean="0"/>
              <a:t>ARA</a:t>
            </a:r>
            <a:r>
              <a:rPr lang="en-US" sz="2400" dirty="0" smtClean="0"/>
              <a:t> SAN JUAN identified need for further development of logistics deployment planning to ensure 96 </a:t>
            </a:r>
            <a:r>
              <a:rPr lang="en-US" sz="2400" dirty="0" err="1" smtClean="0"/>
              <a:t>hr</a:t>
            </a:r>
            <a:r>
              <a:rPr lang="en-US" sz="2400" dirty="0" smtClean="0"/>
              <a:t> time to first rescue success.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158B58-B5D5-4274-96CC-93DA1FE853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018" y="1213104"/>
            <a:ext cx="3635159" cy="221589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776" y="3880104"/>
            <a:ext cx="3717076" cy="279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60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13849</TotalTime>
  <Words>951</Words>
  <Application>Microsoft Office PowerPoint</Application>
  <PresentationFormat>On-screen Show (4:3)</PresentationFormat>
  <Paragraphs>111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Arial Unicode MS</vt:lpstr>
      <vt:lpstr>Arial</vt:lpstr>
      <vt:lpstr>Book Antiqua</vt:lpstr>
      <vt:lpstr>Calibri</vt:lpstr>
      <vt:lpstr>Calibri Light</vt:lpstr>
      <vt:lpstr>Courier New</vt:lpstr>
      <vt:lpstr>DejaVu Sans</vt:lpstr>
      <vt:lpstr>Symbol</vt:lpstr>
      <vt:lpstr>Tahoma</vt:lpstr>
      <vt:lpstr>Times New Roman</vt:lpstr>
      <vt:lpstr>Wingdings</vt:lpstr>
      <vt:lpstr>Office Theme</vt:lpstr>
      <vt:lpstr>Office Theme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Capabilities, Risks and Limitations</vt:lpstr>
      <vt:lpstr>Automated Alertment</vt:lpstr>
      <vt:lpstr>UUV Search and Localization</vt:lpstr>
      <vt:lpstr>Rescue Seat and Trunk Readiness</vt:lpstr>
      <vt:lpstr>Globally Deployable Systems</vt:lpstr>
      <vt:lpstr>Globally Deployable Systems</vt:lpstr>
      <vt:lpstr>Global Response </vt:lpstr>
      <vt:lpstr>PowerPoint Presentation</vt:lpstr>
      <vt:lpstr>Way Ahead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 TRIALS PLANNING (MAINE Puget Sound Sea Trials)</dc:title>
  <dc:subject/>
  <dc:creator>Linnell, Richard C LCDR USN CSS-11 (USA)</dc:creator>
  <dc:description/>
  <cp:lastModifiedBy>Orr, William P CIV USN COMSUBPAC PEARL (USA)</cp:lastModifiedBy>
  <cp:revision>387</cp:revision>
  <cp:lastPrinted>2019-08-02T18:02:29Z</cp:lastPrinted>
  <dcterms:modified xsi:type="dcterms:W3CDTF">2023-05-25T04:35:16Z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6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9</vt:i4>
  </property>
</Properties>
</file>