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webp" ContentType="image/pn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6"/>
  </p:notesMasterIdLst>
  <p:sldIdLst>
    <p:sldId id="256" r:id="rId7"/>
    <p:sldId id="257" r:id="rId8"/>
    <p:sldId id="304" r:id="rId9"/>
    <p:sldId id="305" r:id="rId10"/>
    <p:sldId id="330" r:id="rId11"/>
    <p:sldId id="306" r:id="rId12"/>
    <p:sldId id="327" r:id="rId13"/>
    <p:sldId id="310" r:id="rId14"/>
    <p:sldId id="309" r:id="rId15"/>
    <p:sldId id="333" r:id="rId16"/>
    <p:sldId id="331" r:id="rId17"/>
    <p:sldId id="326" r:id="rId18"/>
    <p:sldId id="332" r:id="rId19"/>
    <p:sldId id="311" r:id="rId20"/>
    <p:sldId id="328" r:id="rId21"/>
    <p:sldId id="315" r:id="rId22"/>
    <p:sldId id="320" r:id="rId23"/>
    <p:sldId id="321" r:id="rId24"/>
    <p:sldId id="300" r:id="rId2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0B5"/>
    <a:srgbClr val="3A6CC3"/>
    <a:srgbClr val="3F74D4"/>
    <a:srgbClr val="3866BB"/>
    <a:srgbClr val="3E74D3"/>
    <a:srgbClr val="3969BE"/>
    <a:srgbClr val="70A9FF"/>
    <a:srgbClr val="3868BD"/>
    <a:srgbClr val="578EED"/>
    <a:srgbClr val="396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6" autoAdjust="0"/>
    <p:restoredTop sz="84889" autoAdjust="0"/>
  </p:normalViewPr>
  <p:slideViewPr>
    <p:cSldViewPr snapToGrid="0">
      <p:cViewPr varScale="1">
        <p:scale>
          <a:sx n="74" d="100"/>
          <a:sy n="74" d="100"/>
        </p:scale>
        <p:origin x="1373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137EC-02AF-4A0B-85CD-2502A281C36B}" type="datetimeFigureOut">
              <a:rPr lang="nl-BE" smtClean="0"/>
              <a:t>24/05/2023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8474D-D481-4FED-B68B-237B5A9261B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859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4D-D481-4FED-B68B-237B5A9261B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700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4D-D481-4FED-B68B-237B5A9261B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227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4D-D481-4FED-B68B-237B5A9261BE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401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4D-D481-4FED-B68B-237B5A9261BE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66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9AD6-F4AF-4F44-891E-A9570D689B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2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37458"/>
            <a:ext cx="10515600" cy="1053180"/>
          </a:xfrm>
        </p:spPr>
        <p:txBody>
          <a:bodyPr anchor="ctr">
            <a:normAutofit/>
          </a:bodyPr>
          <a:lstStyle>
            <a:lvl1pPr algn="ctr">
              <a:defRPr sz="4400" b="1" u="sng"/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15206"/>
            <a:ext cx="10515600" cy="823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0B0E61B-F389-4CCD-8864-A427E2F10449}" type="datetime4">
              <a:rPr lang="en-GB" smtClean="0"/>
              <a:pPr/>
              <a:t>24 May 2023</a:t>
            </a:fld>
            <a:endParaRPr lang="nl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10600" y="6356724"/>
            <a:ext cx="27432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EB757F48-70AE-4463-9325-F2CD8C435877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0" y="6253316"/>
            <a:ext cx="12192000" cy="1966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97" y="1311089"/>
            <a:ext cx="4277986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549C-118B-4E8F-B438-24B5B0A7155A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NATO 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178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D257-4CAD-4642-9546-17CDD9596609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NATO 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844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37458"/>
            <a:ext cx="10515600" cy="1053180"/>
          </a:xfrm>
        </p:spPr>
        <p:txBody>
          <a:bodyPr anchor="ctr">
            <a:normAutofit/>
          </a:bodyPr>
          <a:lstStyle>
            <a:lvl1pPr algn="ctr">
              <a:defRPr sz="4400" b="1" u="sng"/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15206"/>
            <a:ext cx="10515600" cy="823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0B0E61B-F389-4CCD-8864-A427E2F10449}" type="datetime4">
              <a:rPr lang="en-GB" smtClean="0"/>
              <a:pPr/>
              <a:t>24 May 2023</a:t>
            </a:fld>
            <a:endParaRPr lang="nl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nl-BE"/>
              <a:t>NATO UNCLASSIFIED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10600" y="6356724"/>
            <a:ext cx="27432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EB757F48-70AE-4463-9325-F2CD8C435877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0" y="6253316"/>
            <a:ext cx="12192000" cy="1966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04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NATO 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155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C275-5ABA-4120-9CD9-C1705A8732B1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NATO 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021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B61D-C0EF-43C1-BD04-0E86031B14EE}" type="datetime4">
              <a:rPr lang="en-GB" smtClean="0"/>
              <a:t>24 May 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NATO 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470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1B07-50F1-4AD4-A811-DF9EFE2F1F27}" type="datetime4">
              <a:rPr lang="en-GB" smtClean="0"/>
              <a:t>24 May 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NATO 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189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4AEF-1403-422A-AAE5-3B78E185BDFB}" type="datetime4">
              <a:rPr lang="en-GB" smtClean="0"/>
              <a:t>24 May 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NATO UNCLASSIFIED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856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BB8D-2CF9-4E54-A8EA-88D52F32DBB9}" type="datetime4">
              <a:rPr lang="en-GB" smtClean="0"/>
              <a:t>24 May 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NATO 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505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4E58-51A5-409D-A0E4-7CC5DEC0608E}" type="datetime4">
              <a:rPr lang="en-GB" smtClean="0"/>
              <a:t>24 May 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NATO 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411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8114" y="194791"/>
            <a:ext cx="8758519" cy="1169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B0E61B-F389-4CCD-8864-A427E2F10449}" type="datetime4">
              <a:rPr lang="en-GB" smtClean="0"/>
              <a:pPr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 dirty="0" smtClean="0"/>
          </a:p>
          <a:p>
            <a:r>
              <a:rPr lang="nl-BE" dirty="0" smtClean="0"/>
              <a:t> </a:t>
            </a:r>
            <a:r>
              <a:rPr lang="nl-BE" dirty="0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57F48-70AE-4463-9325-F2CD8C435877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6253316"/>
            <a:ext cx="12192000" cy="1966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160" y="45693"/>
            <a:ext cx="1159040" cy="1150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66EB2F-B83A-A349-B9BF-4E6197A3C97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1" y="291224"/>
            <a:ext cx="1591800" cy="80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6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dw.com/en/drifting-black-sea-mines-put-fishermen-at-risk/video-65447852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web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mp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10515600" cy="1426866"/>
          </a:xfrm>
        </p:spPr>
        <p:txBody>
          <a:bodyPr>
            <a:normAutofit/>
          </a:bodyPr>
          <a:lstStyle/>
          <a:p>
            <a:r>
              <a:rPr lang="en-GB" sz="3600" dirty="0"/>
              <a:t>NATO </a:t>
            </a:r>
            <a:r>
              <a:rPr lang="en-GB" sz="3600" dirty="0" smtClean="0"/>
              <a:t>NMW </a:t>
            </a:r>
            <a:r>
              <a:rPr lang="en-BE" sz="3600" dirty="0" smtClean="0"/>
              <a:t>COE</a:t>
            </a: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err="1" smtClean="0"/>
              <a:t>Drifting</a:t>
            </a:r>
            <a:r>
              <a:rPr lang="nl-BE" sz="3600" dirty="0" smtClean="0"/>
              <a:t> mines: </a:t>
            </a:r>
            <a:r>
              <a:rPr lang="nl-BE" sz="3600" dirty="0" err="1" smtClean="0"/>
              <a:t>still</a:t>
            </a:r>
            <a:r>
              <a:rPr lang="nl-BE" sz="3600" dirty="0" smtClean="0"/>
              <a:t> a </a:t>
            </a:r>
            <a:r>
              <a:rPr lang="nl-BE" sz="3600" dirty="0" err="1" smtClean="0"/>
              <a:t>threat</a:t>
            </a:r>
            <a:r>
              <a:rPr lang="nl-BE" sz="3600" dirty="0" smtClean="0"/>
              <a:t>?</a:t>
            </a:r>
            <a:endParaRPr lang="en-GB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dirty="0" smtClean="0"/>
              <a:t> </a:t>
            </a:r>
            <a:r>
              <a:rPr lang="nl-BE" dirty="0"/>
              <a:t>UNCLASSIFIED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493731"/>
            <a:ext cx="12192000" cy="82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Cdr (OF-4) </a:t>
            </a:r>
            <a:r>
              <a:rPr lang="en-GB" sz="2000" dirty="0" smtClean="0"/>
              <a:t>BEL </a:t>
            </a:r>
            <a:r>
              <a:rPr lang="en-GB" sz="2000" dirty="0"/>
              <a:t>N </a:t>
            </a:r>
            <a:r>
              <a:rPr lang="en-GB" sz="2000" dirty="0" smtClean="0"/>
              <a:t>Filip CLAUWAERT</a:t>
            </a:r>
            <a:endParaRPr lang="en-GB" sz="2000" dirty="0"/>
          </a:p>
          <a:p>
            <a:r>
              <a:rPr lang="en-GB" sz="2000" dirty="0" smtClean="0"/>
              <a:t>Director NATO NMW COE </a:t>
            </a:r>
            <a:r>
              <a:rPr lang="en-GB" sz="2000" i="1" dirty="0" smtClean="0"/>
              <a:t> </a:t>
            </a:r>
            <a:endParaRPr lang="en-GB" sz="20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610589"/>
            <a:ext cx="10515600" cy="1053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sng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490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Drifting</a:t>
            </a:r>
            <a:r>
              <a:rPr lang="nl-BE" dirty="0"/>
              <a:t> Mines: </a:t>
            </a:r>
            <a:r>
              <a:rPr lang="nl-BE" dirty="0" err="1"/>
              <a:t>still</a:t>
            </a:r>
            <a:r>
              <a:rPr lang="nl-BE" dirty="0"/>
              <a:t> a </a:t>
            </a:r>
            <a:r>
              <a:rPr lang="nl-BE" dirty="0" err="1"/>
              <a:t>threat</a:t>
            </a:r>
            <a:r>
              <a:rPr lang="nl-BE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10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49" y="1364249"/>
            <a:ext cx="5753442" cy="4749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8" y="1700309"/>
            <a:ext cx="5535318" cy="40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Drifting</a:t>
            </a:r>
            <a:r>
              <a:rPr lang="nl-BE" dirty="0"/>
              <a:t> Mines: </a:t>
            </a:r>
            <a:r>
              <a:rPr lang="nl-BE" dirty="0" err="1"/>
              <a:t>still</a:t>
            </a:r>
            <a:r>
              <a:rPr lang="nl-BE" dirty="0"/>
              <a:t> a </a:t>
            </a:r>
            <a:r>
              <a:rPr lang="nl-BE" dirty="0" err="1"/>
              <a:t>threat</a:t>
            </a:r>
            <a:r>
              <a:rPr lang="nl-BE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11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46" y="1571685"/>
            <a:ext cx="7248164" cy="46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Drifting</a:t>
            </a:r>
            <a:r>
              <a:rPr lang="nl-BE" dirty="0" smtClean="0"/>
              <a:t> Mines: </a:t>
            </a:r>
            <a:r>
              <a:rPr lang="nl-BE" dirty="0" err="1" smtClean="0"/>
              <a:t>still</a:t>
            </a:r>
            <a:r>
              <a:rPr lang="nl-BE" dirty="0" smtClean="0"/>
              <a:t> a </a:t>
            </a:r>
            <a:r>
              <a:rPr lang="nl-BE" dirty="0" err="1" smtClean="0"/>
              <a:t>threat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0239" y="1364249"/>
            <a:ext cx="4404495" cy="43513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12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57" y="1186326"/>
            <a:ext cx="5912598" cy="49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Drifting</a:t>
            </a:r>
            <a:r>
              <a:rPr lang="nl-BE" dirty="0"/>
              <a:t> Mines: </a:t>
            </a:r>
            <a:r>
              <a:rPr lang="nl-BE" dirty="0" err="1"/>
              <a:t>still</a:t>
            </a:r>
            <a:r>
              <a:rPr lang="nl-BE" dirty="0"/>
              <a:t> a </a:t>
            </a:r>
            <a:r>
              <a:rPr lang="nl-BE" dirty="0" err="1"/>
              <a:t>threat</a:t>
            </a:r>
            <a:r>
              <a:rPr lang="nl-BE" dirty="0"/>
              <a:t>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4411225"/>
            <a:ext cx="8616462" cy="1765737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hlinkClick r:id="rId2"/>
            </a:endParaRP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Drifting </a:t>
            </a:r>
            <a:r>
              <a:rPr lang="en-US" sz="2400" dirty="0">
                <a:hlinkClick r:id="rId2"/>
              </a:rPr>
              <a:t>Black Sea mines put fishermen at risk – DW – 04/27/2023</a:t>
            </a:r>
            <a:endParaRPr lang="nl-BE" sz="2400" dirty="0"/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13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62" y="1839005"/>
            <a:ext cx="86868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Detection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14</a:t>
            </a:fld>
            <a:endParaRPr lang="nl-BE"/>
          </a:p>
        </p:txBody>
      </p:sp>
      <p:pic>
        <p:nvPicPr>
          <p:cNvPr id="9" name="Picture 2" descr="Turkish ANKA drones have learned to detect sea m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55" y="3781679"/>
            <a:ext cx="4089558" cy="22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A.AI Sentry (formerly known as OSCAR)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55" y="1442534"/>
            <a:ext cx="3812685" cy="21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153400" y="3151585"/>
            <a:ext cx="1955242" cy="34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dirty="0" smtClean="0">
                <a:solidFill>
                  <a:srgbClr val="FFFF00"/>
                </a:solidFill>
              </a:rPr>
              <a:t>OSCAR (FRA)</a:t>
            </a:r>
          </a:p>
          <a:p>
            <a:endParaRPr lang="nl-BE" sz="16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25" y="3735034"/>
            <a:ext cx="3812685" cy="254303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014054" y="5861625"/>
            <a:ext cx="1493018" cy="395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1600" dirty="0" smtClean="0">
                <a:solidFill>
                  <a:srgbClr val="FFFF00"/>
                </a:solidFill>
              </a:rPr>
              <a:t>Cobra(USA)</a:t>
            </a:r>
            <a:endParaRPr lang="nl-BE" sz="1600" dirty="0">
              <a:solidFill>
                <a:srgbClr val="FFFF00"/>
              </a:solidFill>
            </a:endParaRPr>
          </a:p>
        </p:txBody>
      </p:sp>
      <p:pic>
        <p:nvPicPr>
          <p:cNvPr id="13" name="Picture 4" descr="Air&amp;Cosmos: First external operation for the UAV IT180 within th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9"/>
            <a:ext cx="3787809" cy="25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61625"/>
            <a:ext cx="267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ECA VTOL IT180 UAV (FRA)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155" y="5762561"/>
            <a:ext cx="1416627" cy="2837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1600" dirty="0" smtClean="0"/>
              <a:t>MILSAR(TUR)</a:t>
            </a:r>
          </a:p>
          <a:p>
            <a:endParaRPr lang="nl-BE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423" y="1252001"/>
            <a:ext cx="10629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err="1">
                <a:latin typeface="Arial" panose="020B0604020202020204" pitchFamily="34" charset="0"/>
                <a:cs typeface="Arial" panose="020B0604020202020204" pitchFamily="34" charset="0"/>
              </a:rPr>
              <a:t>Eyeball</a:t>
            </a:r>
            <a: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  <a:t> Mk-1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err="1">
                <a:latin typeface="Arial" panose="020B0604020202020204" pitchFamily="34" charset="0"/>
                <a:cs typeface="Arial" panose="020B0604020202020204" pitchFamily="34" charset="0"/>
              </a:rPr>
              <a:t>Aerial</a:t>
            </a:r>
            <a: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endParaRPr lang="nl-B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EO(Electro-</a:t>
            </a:r>
            <a:r>
              <a:rPr lang="nl-B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optic</a:t>
            </a:r>
            <a:r>
              <a:rPr lang="nl-BE" sz="32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B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LIDAR(Light </a:t>
            </a:r>
            <a:r>
              <a:rPr lang="nl-B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nl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Ranging</a:t>
            </a:r>
            <a:r>
              <a:rPr lang="nl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nl-B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nl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Neutralization</a:t>
            </a:r>
            <a:endParaRPr lang="nl-B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EOD Divers</a:t>
            </a:r>
          </a:p>
          <a:p>
            <a:r>
              <a:rPr lang="nl-BE" dirty="0" smtClean="0"/>
              <a:t>Machine gun </a:t>
            </a:r>
          </a:p>
          <a:p>
            <a:r>
              <a:rPr lang="nl-BE" dirty="0" err="1" smtClean="0"/>
              <a:t>Autonomous</a:t>
            </a:r>
            <a:r>
              <a:rPr lang="nl-BE" dirty="0" smtClean="0"/>
              <a:t> Underwater Vehicle(AUV)</a:t>
            </a:r>
          </a:p>
          <a:p>
            <a:r>
              <a:rPr lang="nl-BE" dirty="0" smtClean="0"/>
              <a:t>…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15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37" y="3501737"/>
            <a:ext cx="5067569" cy="26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Neutralization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16</a:t>
            </a:fld>
            <a:endParaRPr lang="nl-BE"/>
          </a:p>
        </p:txBody>
      </p:sp>
      <p:pic>
        <p:nvPicPr>
          <p:cNvPr id="5122" name="Picture 2" descr="File:RAMICS Picture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3" y="1292561"/>
            <a:ext cx="3432188" cy="25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bra | ATLAS ELEKTRONIK 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97" y="1364249"/>
            <a:ext cx="4444005" cy="2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445" y="3401511"/>
            <a:ext cx="3535763" cy="4587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1600" dirty="0" smtClean="0"/>
              <a:t>Rapid </a:t>
            </a:r>
            <a:r>
              <a:rPr lang="nl-BE" sz="1600" dirty="0" err="1" smtClean="0"/>
              <a:t>Airborne</a:t>
            </a:r>
            <a:r>
              <a:rPr lang="nl-BE" sz="1600" dirty="0" smtClean="0"/>
              <a:t> Mine Clearance system (RAMICS) (USA)</a:t>
            </a:r>
            <a:endParaRPr lang="nl-BE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069070" y="1596245"/>
            <a:ext cx="2437563" cy="2945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1600" dirty="0" smtClean="0"/>
              <a:t>COBRA </a:t>
            </a:r>
            <a:r>
              <a:rPr lang="nl-BE" sz="1600" dirty="0" err="1" smtClean="0"/>
              <a:t>SeaFox</a:t>
            </a:r>
            <a:r>
              <a:rPr lang="nl-BE" sz="1600" dirty="0" smtClean="0"/>
              <a:t> (DEU)</a:t>
            </a:r>
            <a:endParaRPr lang="nl-BE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233" y="3911670"/>
            <a:ext cx="3435323" cy="230826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331233" y="5834918"/>
            <a:ext cx="2327031" cy="38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1600" smtClean="0">
                <a:solidFill>
                  <a:srgbClr val="FFFF00"/>
                </a:solidFill>
              </a:rPr>
              <a:t>BAE Archerfish (GBR)</a:t>
            </a:r>
            <a:endParaRPr lang="nl-BE" sz="1600" dirty="0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715" y="3911669"/>
            <a:ext cx="4917434" cy="2289895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861161" y="5560690"/>
            <a:ext cx="3825072" cy="548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1600" b="1" smtClean="0">
                <a:solidFill>
                  <a:srgbClr val="FFFF00"/>
                </a:solidFill>
              </a:rPr>
              <a:t>AN/ASQ-235 Airborne Mine Neutralization System (USA)</a:t>
            </a:r>
            <a:endParaRPr lang="nl-BE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Neutralization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17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70430"/>
            <a:ext cx="4813358" cy="22015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703" y="4247278"/>
            <a:ext cx="1985387" cy="3247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BE" sz="1600" b="1" dirty="0" err="1" smtClean="0">
                <a:solidFill>
                  <a:srgbClr val="FFFF00"/>
                </a:solidFill>
              </a:rPr>
              <a:t>Seagull</a:t>
            </a:r>
            <a:r>
              <a:rPr lang="nl-BE" sz="1600" b="1" dirty="0" smtClean="0">
                <a:solidFill>
                  <a:srgbClr val="FFFF00"/>
                </a:solidFill>
              </a:rPr>
              <a:t> USV(</a:t>
            </a:r>
            <a:r>
              <a:rPr lang="nl-BE" sz="1600" b="1" dirty="0" err="1" smtClean="0">
                <a:solidFill>
                  <a:srgbClr val="FFFF00"/>
                </a:solidFill>
              </a:rPr>
              <a:t>Israel</a:t>
            </a:r>
            <a:r>
              <a:rPr lang="nl-BE" sz="1600" b="1" dirty="0" smtClean="0">
                <a:solidFill>
                  <a:srgbClr val="FFFF00"/>
                </a:solidFill>
              </a:rPr>
              <a:t>)</a:t>
            </a:r>
            <a:endParaRPr lang="nl-BE" sz="1600" b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892" y="2370431"/>
            <a:ext cx="3442624" cy="220157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141892" y="4207084"/>
            <a:ext cx="2226547" cy="364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1600" b="1" smtClean="0">
                <a:solidFill>
                  <a:srgbClr val="FFFF00"/>
                </a:solidFill>
              </a:rPr>
              <a:t>OTO Hitrole (Italy)</a:t>
            </a:r>
            <a:endParaRPr lang="nl-BE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</a:t>
            </a:r>
            <a:r>
              <a:rPr lang="nl-BE" dirty="0" smtClean="0"/>
              <a:t>/Way </a:t>
            </a:r>
            <a:r>
              <a:rPr lang="nl-BE" dirty="0" err="1" smtClean="0"/>
              <a:t>ahead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18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Al </a:t>
            </a:r>
            <a:r>
              <a:rPr lang="nl-BE" dirty="0" err="1" smtClean="0"/>
              <a:t>current</a:t>
            </a:r>
            <a:r>
              <a:rPr lang="nl-BE" dirty="0" smtClean="0"/>
              <a:t> systems have </a:t>
            </a:r>
            <a:r>
              <a:rPr lang="nl-BE" dirty="0" err="1" smtClean="0"/>
              <a:t>limitations</a:t>
            </a:r>
            <a:r>
              <a:rPr lang="nl-BE" dirty="0" smtClean="0"/>
              <a:t> </a:t>
            </a:r>
            <a:r>
              <a:rPr lang="nl-BE" dirty="0" err="1" smtClean="0"/>
              <a:t>due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meteorological factors</a:t>
            </a:r>
          </a:p>
          <a:p>
            <a:r>
              <a:rPr lang="nl-BE" dirty="0" smtClean="0"/>
              <a:t>Nations/</a:t>
            </a:r>
            <a:r>
              <a:rPr lang="nl-BE" dirty="0" err="1" smtClean="0"/>
              <a:t>Industry</a:t>
            </a:r>
            <a:r>
              <a:rPr lang="nl-BE" dirty="0" smtClean="0"/>
              <a:t>/Academici have </a:t>
            </a:r>
            <a:r>
              <a:rPr lang="nl-BE" dirty="0" err="1" smtClean="0"/>
              <a:t>to</a:t>
            </a:r>
            <a:r>
              <a:rPr lang="nl-BE" dirty="0" smtClean="0"/>
              <a:t> continue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investigate</a:t>
            </a:r>
            <a:r>
              <a:rPr lang="nl-BE" dirty="0" smtClean="0"/>
              <a:t> </a:t>
            </a:r>
            <a:r>
              <a:rPr lang="nl-BE" dirty="0" err="1" smtClean="0"/>
              <a:t>how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tackle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challenge</a:t>
            </a:r>
            <a:r>
              <a:rPr lang="nl-BE" dirty="0" smtClean="0"/>
              <a:t> of </a:t>
            </a:r>
            <a:r>
              <a:rPr lang="nl-BE" dirty="0" err="1" smtClean="0"/>
              <a:t>Drifting</a:t>
            </a:r>
            <a:r>
              <a:rPr lang="nl-BE" dirty="0" smtClean="0"/>
              <a:t> Mines</a:t>
            </a:r>
          </a:p>
          <a:p>
            <a:r>
              <a:rPr lang="nl-BE" dirty="0" err="1" smtClean="0"/>
              <a:t>Protection</a:t>
            </a:r>
            <a:r>
              <a:rPr lang="nl-BE" dirty="0" smtClean="0"/>
              <a:t> of Critical </a:t>
            </a:r>
            <a:r>
              <a:rPr lang="nl-BE" dirty="0" err="1" smtClean="0"/>
              <a:t>infrastructure</a:t>
            </a:r>
            <a:r>
              <a:rPr lang="nl-BE" dirty="0" smtClean="0"/>
              <a:t> e.g. Oil/Gas </a:t>
            </a:r>
            <a:r>
              <a:rPr lang="nl-BE" dirty="0" err="1" smtClean="0"/>
              <a:t>rigs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55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946" y="2049537"/>
            <a:ext cx="3778101" cy="375072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99470" y="2130830"/>
            <a:ext cx="3593054" cy="3588139"/>
          </a:xfrm>
          <a:prstGeom prst="ellipse">
            <a:avLst/>
          </a:prstGeom>
          <a:solidFill>
            <a:schemeClr val="bg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/>
          <p:cNvSpPr txBox="1"/>
          <p:nvPr/>
        </p:nvSpPr>
        <p:spPr>
          <a:xfrm>
            <a:off x="5010558" y="2063576"/>
            <a:ext cx="217087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BE" sz="2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0306" y="1589419"/>
            <a:ext cx="229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QUESTIONS</a:t>
            </a:r>
            <a:endParaRPr lang="nl-BE" sz="28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0"/>
            <a:ext cx="10515600" cy="10531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NATO NMW </a:t>
            </a:r>
            <a:r>
              <a:rPr lang="en-BE"/>
              <a:t>COE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022336" y="4067062"/>
            <a:ext cx="4175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Filip Clauwaert</a:t>
            </a:r>
            <a:endParaRPr lang="en-US" b="1" dirty="0"/>
          </a:p>
          <a:p>
            <a:r>
              <a:rPr lang="en-BE" b="1" dirty="0"/>
              <a:t>CDR</a:t>
            </a:r>
            <a:r>
              <a:rPr lang="en-US" b="1" dirty="0"/>
              <a:t> (OF-</a:t>
            </a:r>
            <a:r>
              <a:rPr lang="en-BE" b="1" dirty="0"/>
              <a:t>4</a:t>
            </a:r>
            <a:r>
              <a:rPr lang="en-US" b="1" dirty="0"/>
              <a:t>) </a:t>
            </a:r>
            <a:r>
              <a:rPr lang="nl-BE" b="1" dirty="0" smtClean="0"/>
              <a:t>BEL</a:t>
            </a:r>
            <a:r>
              <a:rPr lang="en-US" b="1" dirty="0" smtClean="0"/>
              <a:t> </a:t>
            </a:r>
            <a:r>
              <a:rPr lang="en-US" b="1" dirty="0"/>
              <a:t>NAVY</a:t>
            </a:r>
          </a:p>
          <a:p>
            <a:r>
              <a:rPr lang="en-US" b="1" dirty="0" smtClean="0"/>
              <a:t>Director NATO </a:t>
            </a:r>
            <a:r>
              <a:rPr lang="en-US" b="1" dirty="0"/>
              <a:t>NMW COE</a:t>
            </a:r>
            <a:endParaRPr lang="en-BE" b="1" dirty="0"/>
          </a:p>
          <a:p>
            <a:endParaRPr lang="en-US" dirty="0"/>
          </a:p>
          <a:p>
            <a:r>
              <a:rPr lang="en-GB" sz="1600" b="1" dirty="0" err="1" smtClean="0">
                <a:solidFill>
                  <a:schemeClr val="accent5">
                    <a:lumMod val="75000"/>
                  </a:schemeClr>
                </a:solidFill>
              </a:rPr>
              <a:t>nmwcoe</a:t>
            </a:r>
            <a:r>
              <a:rPr lang="en-GB" sz="1600" b="1" smtClean="0">
                <a:solidFill>
                  <a:schemeClr val="accent5">
                    <a:lumMod val="75000"/>
                  </a:schemeClr>
                </a:solidFill>
              </a:rPr>
              <a:t>-DIR</a:t>
            </a:r>
            <a:r>
              <a:rPr lang="en-US" sz="1600" b="1" smtClean="0">
                <a:solidFill>
                  <a:schemeClr val="accent5">
                    <a:lumMod val="75000"/>
                  </a:schemeClr>
                </a:solidFill>
              </a:rPr>
              <a:t>@mil.be </a:t>
            </a:r>
            <a:r>
              <a:rPr lang="en-US" sz="1600" dirty="0"/>
              <a:t>(UNCLAS)</a:t>
            </a:r>
          </a:p>
          <a:p>
            <a:r>
              <a:rPr lang="en-BE" sz="1600" b="1" dirty="0" err="1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mw</a:t>
            </a:r>
            <a:r>
              <a:rPr lang="en-BE" sz="16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coe@mil.be </a:t>
            </a:r>
            <a:r>
              <a:rPr lang="en-US" sz="1600" dirty="0"/>
              <a:t>(</a:t>
            </a:r>
            <a:r>
              <a:rPr lang="en-BE" sz="1600" dirty="0"/>
              <a:t>UNCLAS COE collective mail</a:t>
            </a:r>
            <a:r>
              <a:rPr lang="en-US" sz="1600" dirty="0"/>
              <a:t>)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nmwcoe@joint.mil.be</a:t>
            </a:r>
            <a:r>
              <a:rPr lang="en-US" sz="1600" dirty="0"/>
              <a:t> (NSWAN)</a:t>
            </a:r>
          </a:p>
        </p:txBody>
      </p:sp>
    </p:spTree>
    <p:extLst>
      <p:ext uri="{BB962C8B-B14F-4D97-AF65-F5344CB8AC3E}">
        <p14:creationId xmlns:p14="http://schemas.microsoft.com/office/powerpoint/2010/main" val="12890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nl-BE" dirty="0" err="1" smtClean="0">
                <a:latin typeface="+mn-lt"/>
              </a:rPr>
              <a:t>What</a:t>
            </a:r>
            <a:r>
              <a:rPr lang="nl-BE" dirty="0" smtClean="0">
                <a:latin typeface="+mn-lt"/>
              </a:rPr>
              <a:t> is a COE?</a:t>
            </a:r>
            <a:endParaRPr lang="en-GB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nl-BE" dirty="0" err="1" smtClean="0">
                <a:latin typeface="+mn-lt"/>
              </a:rPr>
              <a:t>What</a:t>
            </a:r>
            <a:r>
              <a:rPr lang="nl-BE" dirty="0" smtClean="0">
                <a:latin typeface="+mn-lt"/>
              </a:rPr>
              <a:t> is a </a:t>
            </a:r>
            <a:r>
              <a:rPr lang="nl-BE" dirty="0" err="1" smtClean="0">
                <a:latin typeface="+mn-lt"/>
              </a:rPr>
              <a:t>drifting</a:t>
            </a:r>
            <a:r>
              <a:rPr lang="nl-BE" dirty="0" smtClean="0">
                <a:latin typeface="+mn-lt"/>
              </a:rPr>
              <a:t> Mine</a:t>
            </a:r>
          </a:p>
          <a:p>
            <a:pPr>
              <a:lnSpc>
                <a:spcPct val="150000"/>
              </a:lnSpc>
            </a:pPr>
            <a:r>
              <a:rPr lang="nl-BE" dirty="0" err="1" smtClean="0">
                <a:latin typeface="+mn-lt"/>
              </a:rPr>
              <a:t>History</a:t>
            </a:r>
            <a:endParaRPr lang="nl-BE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nl-BE" dirty="0" err="1" smtClean="0">
                <a:latin typeface="+mn-lt"/>
              </a:rPr>
              <a:t>Legislation</a:t>
            </a:r>
            <a:endParaRPr lang="en-BE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nl-BE" dirty="0" err="1" smtClean="0">
                <a:latin typeface="+mn-lt"/>
              </a:rPr>
              <a:t>Detection</a:t>
            </a:r>
            <a:r>
              <a:rPr lang="nl-BE" dirty="0" smtClean="0">
                <a:latin typeface="+mn-lt"/>
              </a:rPr>
              <a:t> – </a:t>
            </a:r>
            <a:r>
              <a:rPr lang="nl-BE" dirty="0" err="1" smtClean="0">
                <a:latin typeface="+mn-lt"/>
              </a:rPr>
              <a:t>Neutralization</a:t>
            </a:r>
            <a:r>
              <a:rPr lang="nl-BE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nl-BE" dirty="0" err="1" smtClean="0">
                <a:latin typeface="+mn-lt"/>
              </a:rPr>
              <a:t>Conclusion</a:t>
            </a:r>
            <a:r>
              <a:rPr lang="nl-BE" dirty="0" smtClean="0">
                <a:latin typeface="+mn-lt"/>
              </a:rPr>
              <a:t> – Way </a:t>
            </a:r>
            <a:r>
              <a:rPr lang="nl-BE" dirty="0" err="1" smtClean="0">
                <a:latin typeface="+mn-lt"/>
              </a:rPr>
              <a:t>ahead</a:t>
            </a:r>
            <a:endParaRPr lang="en-GB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93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CENTRES OF EXCELLENCE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BE" dirty="0"/>
              <a:t>A COE is a multi-nationally or nationally established and sponsored entity, which offers recognized expertise and experience within a defined subject matter area to the benefit of the Alliance within the four pillars of NATO COE’s program....</a:t>
            </a:r>
          </a:p>
          <a:p>
            <a:pPr algn="just"/>
            <a:r>
              <a:rPr lang="en-BE" dirty="0"/>
              <a:t>...A COE is not a part of the NATO Command Structure or of other NATO entities </a:t>
            </a:r>
            <a:endParaRPr lang="nl-BE" dirty="0"/>
          </a:p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53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4</a:t>
            </a:fld>
            <a:endParaRPr lang="nl-B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8114" y="194791"/>
            <a:ext cx="8758519" cy="1169458"/>
          </a:xfrm>
        </p:spPr>
        <p:txBody>
          <a:bodyPr/>
          <a:lstStyle/>
          <a:p>
            <a:r>
              <a:rPr lang="en-BE" dirty="0"/>
              <a:t>THE 4 PILLARS</a:t>
            </a:r>
            <a:endParaRPr lang="en-GB" dirty="0"/>
          </a:p>
        </p:txBody>
      </p:sp>
      <p:pic>
        <p:nvPicPr>
          <p:cNvPr id="43" name="Picture 4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1726"/>
          <a:stretch/>
        </p:blipFill>
        <p:spPr>
          <a:xfrm>
            <a:off x="95910" y="1605821"/>
            <a:ext cx="4230859" cy="38180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471900" y="1356119"/>
            <a:ext cx="3209925" cy="1794296"/>
            <a:chOff x="316369" y="1321462"/>
            <a:chExt cx="3209925" cy="1794296"/>
          </a:xfrm>
        </p:grpSpPr>
        <p:grpSp>
          <p:nvGrpSpPr>
            <p:cNvPr id="31" name="Group 30"/>
            <p:cNvGrpSpPr/>
            <p:nvPr/>
          </p:nvGrpSpPr>
          <p:grpSpPr>
            <a:xfrm>
              <a:off x="316369" y="1321462"/>
              <a:ext cx="3209925" cy="1794296"/>
              <a:chOff x="316369" y="1321462"/>
              <a:chExt cx="3209925" cy="179429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48112" y="1428528"/>
                <a:ext cx="2671337" cy="1472144"/>
                <a:chOff x="4754872" y="3550335"/>
                <a:chExt cx="3855728" cy="2060663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353" t="5843" r="4815" b="5615"/>
                <a:stretch/>
              </p:blipFill>
              <p:spPr>
                <a:xfrm>
                  <a:off x="4754872" y="4208469"/>
                  <a:ext cx="1905789" cy="140252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30878"/>
                <a:stretch/>
              </p:blipFill>
              <p:spPr>
                <a:xfrm>
                  <a:off x="6660661" y="4262684"/>
                  <a:ext cx="1949939" cy="1157334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5336839" y="3550335"/>
                  <a:ext cx="2800197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BE" sz="1400" b="1" dirty="0"/>
                    <a:t>Education</a:t>
                  </a:r>
                  <a:endParaRPr lang="nl-BE" sz="1400" b="1" dirty="0"/>
                </a:p>
                <a:p>
                  <a:pPr algn="ctr"/>
                  <a:r>
                    <a:rPr lang="nl-BE" sz="1400" b="1" dirty="0" err="1"/>
                    <a:t>and</a:t>
                  </a:r>
                  <a:r>
                    <a:rPr lang="nl-BE" sz="1400" b="1" dirty="0"/>
                    <a:t> </a:t>
                  </a:r>
                  <a:r>
                    <a:rPr lang="en-BE" sz="1400" b="1" dirty="0"/>
                    <a:t>Training</a:t>
                  </a:r>
                  <a:endParaRPr lang="nl-BE" sz="1400" b="1" dirty="0"/>
                </a:p>
              </p:txBody>
            </p:sp>
          </p:grpSp>
          <p:sp>
            <p:nvSpPr>
              <p:cNvPr id="30" name="Rounded Rectangle 29"/>
              <p:cNvSpPr/>
              <p:nvPr/>
            </p:nvSpPr>
            <p:spPr>
              <a:xfrm>
                <a:off x="316369" y="1321462"/>
                <a:ext cx="3209925" cy="179429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" name="Rounded Rectangle 1"/>
            <p:cNvSpPr/>
            <p:nvPr/>
          </p:nvSpPr>
          <p:spPr>
            <a:xfrm>
              <a:off x="467087" y="1321462"/>
              <a:ext cx="2831696" cy="1794296"/>
            </a:xfrm>
            <a:prstGeom prst="round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69837" y="1252652"/>
            <a:ext cx="3209925" cy="1837083"/>
            <a:chOff x="5848047" y="1321462"/>
            <a:chExt cx="3209925" cy="1837083"/>
          </a:xfrm>
        </p:grpSpPr>
        <p:grpSp>
          <p:nvGrpSpPr>
            <p:cNvPr id="39" name="Group 38"/>
            <p:cNvGrpSpPr/>
            <p:nvPr/>
          </p:nvGrpSpPr>
          <p:grpSpPr>
            <a:xfrm>
              <a:off x="5848047" y="1321462"/>
              <a:ext cx="3209925" cy="1794296"/>
              <a:chOff x="6251754" y="1292656"/>
              <a:chExt cx="3209925" cy="179429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554297" y="1476057"/>
                <a:ext cx="2576591" cy="1428973"/>
                <a:chOff x="1604884" y="2504235"/>
                <a:chExt cx="3910010" cy="2356691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04884" y="3150566"/>
                  <a:ext cx="1281119" cy="171036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93130" y="3227930"/>
                  <a:ext cx="2521764" cy="1632996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2181225" y="2504235"/>
                  <a:ext cx="2800197" cy="86290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nl-BE" sz="1400" b="1" dirty="0"/>
                    <a:t>Concept Development </a:t>
                  </a:r>
                </a:p>
                <a:p>
                  <a:pPr algn="ctr"/>
                  <a:r>
                    <a:rPr lang="nl-BE" sz="1400" b="1" dirty="0" err="1"/>
                    <a:t>and</a:t>
                  </a:r>
                  <a:r>
                    <a:rPr lang="nl-BE" sz="1400" b="1" dirty="0"/>
                    <a:t> </a:t>
                  </a:r>
                  <a:r>
                    <a:rPr lang="nl-BE" sz="1400" b="1" dirty="0" err="1"/>
                    <a:t>Experimentation</a:t>
                  </a:r>
                  <a:endParaRPr lang="nl-BE" sz="1400" b="1" dirty="0"/>
                </a:p>
              </p:txBody>
            </p:sp>
          </p:grpSp>
          <p:sp>
            <p:nvSpPr>
              <p:cNvPr id="34" name="Rounded Rectangle 33"/>
              <p:cNvSpPr/>
              <p:nvPr/>
            </p:nvSpPr>
            <p:spPr>
              <a:xfrm>
                <a:off x="6251754" y="1292656"/>
                <a:ext cx="3209925" cy="179429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>
              <a:off x="6037161" y="1364249"/>
              <a:ext cx="2831696" cy="1794296"/>
            </a:xfrm>
            <a:prstGeom prst="round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89631" y="3776503"/>
            <a:ext cx="3209925" cy="1794296"/>
            <a:chOff x="3857050" y="3821418"/>
            <a:chExt cx="3209925" cy="1794296"/>
          </a:xfrm>
        </p:grpSpPr>
        <p:grpSp>
          <p:nvGrpSpPr>
            <p:cNvPr id="40" name="Group 39"/>
            <p:cNvGrpSpPr/>
            <p:nvPr/>
          </p:nvGrpSpPr>
          <p:grpSpPr>
            <a:xfrm>
              <a:off x="3857050" y="3821418"/>
              <a:ext cx="3209925" cy="1794296"/>
              <a:chOff x="2089775" y="3619275"/>
              <a:chExt cx="3209925" cy="179429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594235" y="3814669"/>
                <a:ext cx="2200434" cy="1403508"/>
                <a:chOff x="371475" y="3377575"/>
                <a:chExt cx="3286125" cy="2379716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11532" t="5323" r="8052" b="5728"/>
                <a:stretch/>
              </p:blipFill>
              <p:spPr>
                <a:xfrm>
                  <a:off x="2432384" y="3966590"/>
                  <a:ext cx="1225216" cy="179070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7824" r="4616"/>
                <a:stretch/>
              </p:blipFill>
              <p:spPr>
                <a:xfrm>
                  <a:off x="371475" y="3966590"/>
                  <a:ext cx="1590675" cy="1790021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615615" y="3377575"/>
                  <a:ext cx="2800197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BE" sz="1400" b="1" dirty="0"/>
                    <a:t>Analysis </a:t>
                  </a:r>
                  <a:r>
                    <a:rPr lang="nl-BE" sz="1400" b="1" dirty="0" err="1"/>
                    <a:t>and</a:t>
                  </a:r>
                  <a:r>
                    <a:rPr lang="nl-BE" sz="1400" b="1" dirty="0"/>
                    <a:t> </a:t>
                  </a:r>
                  <a:endParaRPr lang="en-BE" sz="1400" b="1" dirty="0"/>
                </a:p>
                <a:p>
                  <a:pPr algn="ctr"/>
                  <a:r>
                    <a:rPr lang="en-BE" sz="1400" b="1" dirty="0"/>
                    <a:t>Lessons Learned</a:t>
                  </a:r>
                  <a:endParaRPr lang="nl-BE" sz="1400" b="1" dirty="0"/>
                </a:p>
              </p:txBody>
            </p:sp>
          </p:grpSp>
          <p:sp>
            <p:nvSpPr>
              <p:cNvPr id="38" name="Rounded Rectangle 37"/>
              <p:cNvSpPr/>
              <p:nvPr/>
            </p:nvSpPr>
            <p:spPr>
              <a:xfrm>
                <a:off x="2089775" y="3619275"/>
                <a:ext cx="3209925" cy="179429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4090037" y="3821418"/>
              <a:ext cx="2831695" cy="1794296"/>
            </a:xfrm>
            <a:prstGeom prst="round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10600" y="3776503"/>
            <a:ext cx="3209925" cy="1839211"/>
            <a:chOff x="8610600" y="3776503"/>
            <a:chExt cx="3209925" cy="1839211"/>
          </a:xfrm>
        </p:grpSpPr>
        <p:grpSp>
          <p:nvGrpSpPr>
            <p:cNvPr id="42" name="Group 41"/>
            <p:cNvGrpSpPr/>
            <p:nvPr/>
          </p:nvGrpSpPr>
          <p:grpSpPr>
            <a:xfrm>
              <a:off x="8610600" y="3821418"/>
              <a:ext cx="3209925" cy="1794296"/>
              <a:chOff x="5848335" y="3428772"/>
              <a:chExt cx="3209925" cy="1794296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493118" y="3464312"/>
                <a:ext cx="1951992" cy="1653070"/>
                <a:chOff x="5986902" y="3780981"/>
                <a:chExt cx="3069757" cy="2430512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3955" t="4347" r="3156" b="6318"/>
                <a:stretch/>
              </p:blipFill>
              <p:spPr>
                <a:xfrm>
                  <a:off x="7219142" y="4444311"/>
                  <a:ext cx="1837517" cy="176718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11"/>
                <a:srcRect l="15524" t="11419" r="17500" b="9005"/>
                <a:stretch/>
              </p:blipFill>
              <p:spPr>
                <a:xfrm>
                  <a:off x="5986902" y="4484630"/>
                  <a:ext cx="1232240" cy="1600201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5986904" y="3780981"/>
                  <a:ext cx="3020008" cy="76929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BE" sz="1400" b="1" dirty="0"/>
                    <a:t>Doctrine Development and Standards</a:t>
                  </a:r>
                  <a:endParaRPr lang="nl-BE" sz="1400" b="1" dirty="0"/>
                </a:p>
              </p:txBody>
            </p:sp>
          </p:grpSp>
          <p:sp>
            <p:nvSpPr>
              <p:cNvPr id="41" name="Rounded Rectangle 40"/>
              <p:cNvSpPr/>
              <p:nvPr/>
            </p:nvSpPr>
            <p:spPr>
              <a:xfrm>
                <a:off x="5848335" y="3428772"/>
                <a:ext cx="3209925" cy="179429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8658951" y="3776503"/>
              <a:ext cx="2831696" cy="1794296"/>
            </a:xfrm>
            <a:prstGeom prst="round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36357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Program of </a:t>
            </a:r>
            <a:r>
              <a:rPr lang="nl-BE" dirty="0" err="1" smtClean="0"/>
              <a:t>Work</a:t>
            </a:r>
            <a:r>
              <a:rPr lang="nl-BE" dirty="0" smtClean="0"/>
              <a:t>(POW)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Future</a:t>
            </a:r>
            <a:r>
              <a:rPr lang="nl-BE" dirty="0" smtClean="0"/>
              <a:t> </a:t>
            </a:r>
            <a:r>
              <a:rPr lang="nl-BE" dirty="0" err="1" smtClean="0"/>
              <a:t>Naval</a:t>
            </a:r>
            <a:r>
              <a:rPr lang="nl-BE" dirty="0" smtClean="0"/>
              <a:t> Mine </a:t>
            </a:r>
            <a:r>
              <a:rPr lang="nl-BE" dirty="0" err="1" smtClean="0"/>
              <a:t>Warfare</a:t>
            </a:r>
            <a:r>
              <a:rPr lang="nl-BE" dirty="0" smtClean="0"/>
              <a:t> Concept 2040+</a:t>
            </a:r>
          </a:p>
          <a:p>
            <a:endParaRPr lang="nl-BE" dirty="0"/>
          </a:p>
          <a:p>
            <a:r>
              <a:rPr lang="nl-BE" dirty="0" err="1" smtClean="0"/>
              <a:t>Exercise</a:t>
            </a:r>
            <a:r>
              <a:rPr lang="nl-BE" dirty="0" smtClean="0"/>
              <a:t> REPMUS in Portugal: </a:t>
            </a:r>
            <a:r>
              <a:rPr lang="en-US" dirty="0"/>
              <a:t>Robotic Experimentation and Prototyping exercise using Maritime </a:t>
            </a:r>
            <a:r>
              <a:rPr lang="en-US" dirty="0" err="1"/>
              <a:t>Uncrewed</a:t>
            </a:r>
            <a:r>
              <a:rPr lang="en-US" dirty="0"/>
              <a:t> Systems</a:t>
            </a:r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57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is a </a:t>
            </a:r>
            <a:r>
              <a:rPr lang="nl-BE" dirty="0" err="1" smtClean="0"/>
              <a:t>drifting</a:t>
            </a:r>
            <a:r>
              <a:rPr lang="nl-BE" dirty="0" smtClean="0"/>
              <a:t> mine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Floating </a:t>
            </a:r>
            <a:r>
              <a:rPr lang="en-US" b="1" dirty="0"/>
              <a:t>Mine. </a:t>
            </a:r>
            <a:r>
              <a:rPr lang="en-US" dirty="0"/>
              <a:t>A mine visible on the surface of the water. It can be either a </a:t>
            </a:r>
            <a:r>
              <a:rPr lang="en-US" dirty="0" smtClean="0"/>
              <a:t>Drifting Mine</a:t>
            </a:r>
            <a:r>
              <a:rPr lang="en-US" dirty="0"/>
              <a:t>, a Free Mine or a Watching Mine. 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Drifting </a:t>
            </a:r>
            <a:r>
              <a:rPr lang="en-US" b="1" dirty="0"/>
              <a:t>Mine. </a:t>
            </a:r>
            <a:r>
              <a:rPr lang="en-US" dirty="0"/>
              <a:t>An intentionally deployed buoyant or neutrally buoyant mine</a:t>
            </a:r>
            <a:r>
              <a:rPr lang="en-US" dirty="0" smtClean="0"/>
              <a:t>, able </a:t>
            </a:r>
            <a:r>
              <a:rPr lang="en-US" dirty="0"/>
              <a:t>to move under the influence of wind, waves, current or tide. 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Free </a:t>
            </a:r>
            <a:r>
              <a:rPr lang="en-US" b="1" dirty="0"/>
              <a:t>Mine. </a:t>
            </a:r>
            <a:r>
              <a:rPr lang="en-US" dirty="0"/>
              <a:t>A moored mine whose mooring has parted or been cut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i="1" dirty="0" smtClean="0"/>
              <a:t>It </a:t>
            </a:r>
            <a:r>
              <a:rPr lang="en-US" sz="2800" i="1" dirty="0"/>
              <a:t>is possible for a Drifting Mine or Free Mine to be partially buoyant </a:t>
            </a:r>
            <a:r>
              <a:rPr lang="en-US" sz="2800" i="1" dirty="0" smtClean="0"/>
              <a:t>and therefore </a:t>
            </a:r>
            <a:r>
              <a:rPr lang="en-US" sz="2800" i="1" dirty="0"/>
              <a:t>not be visible from the surface and able to move with the current or tide.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92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History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85" y="1364249"/>
            <a:ext cx="10515600" cy="4351338"/>
          </a:xfrm>
        </p:spPr>
        <p:txBody>
          <a:bodyPr>
            <a:normAutofit/>
          </a:bodyPr>
          <a:lstStyle/>
          <a:p>
            <a:r>
              <a:rPr lang="nl-BE" dirty="0" smtClean="0"/>
              <a:t>16th </a:t>
            </a:r>
            <a:r>
              <a:rPr lang="nl-BE" dirty="0" err="1" smtClean="0"/>
              <a:t>century</a:t>
            </a:r>
            <a:r>
              <a:rPr lang="nl-BE" dirty="0" smtClean="0"/>
              <a:t> in Imperial China</a:t>
            </a:r>
          </a:p>
          <a:p>
            <a:r>
              <a:rPr lang="nl-BE" dirty="0" smtClean="0"/>
              <a:t>Independence War 1777 “Battle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Kegs</a:t>
            </a:r>
            <a:r>
              <a:rPr lang="nl-BE" dirty="0" smtClean="0"/>
              <a:t>”</a:t>
            </a:r>
          </a:p>
          <a:p>
            <a:r>
              <a:rPr lang="nl-BE" dirty="0" err="1" smtClean="0"/>
              <a:t>Crimean</a:t>
            </a:r>
            <a:r>
              <a:rPr lang="nl-BE" dirty="0" smtClean="0"/>
              <a:t> War 1853-1856</a:t>
            </a:r>
          </a:p>
          <a:p>
            <a:r>
              <a:rPr lang="nl-BE" dirty="0" smtClean="0"/>
              <a:t>US </a:t>
            </a:r>
            <a:r>
              <a:rPr lang="nl-BE" dirty="0" err="1" smtClean="0"/>
              <a:t>Civil</a:t>
            </a:r>
            <a:r>
              <a:rPr lang="nl-BE" dirty="0" smtClean="0"/>
              <a:t> War 1863-1866</a:t>
            </a:r>
          </a:p>
          <a:p>
            <a:r>
              <a:rPr lang="nl-BE" dirty="0" err="1" smtClean="0"/>
              <a:t>Russo-Japanese</a:t>
            </a:r>
            <a:r>
              <a:rPr lang="nl-BE" dirty="0" smtClean="0"/>
              <a:t> War 1904-1905</a:t>
            </a:r>
          </a:p>
          <a:p>
            <a:r>
              <a:rPr lang="nl-BE" dirty="0" smtClean="0"/>
              <a:t>…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7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60" y="4339542"/>
            <a:ext cx="3881916" cy="1802318"/>
          </a:xfrm>
          <a:prstGeom prst="rect">
            <a:avLst/>
          </a:prstGeom>
        </p:spPr>
      </p:pic>
      <p:sp>
        <p:nvSpPr>
          <p:cNvPr id="8" name="AutoShape 2" descr="C:\Users\clauwaert.f\Downloads\battle_of_the_keg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4" descr="C:\Users\clauwaert.f\Downloads\battle_of_the_kegs.webp"/>
          <p:cNvSpPr>
            <a:spLocks noChangeAspect="1" noChangeArrowheads="1"/>
          </p:cNvSpPr>
          <p:nvPr/>
        </p:nvSpPr>
        <p:spPr bwMode="auto">
          <a:xfrm>
            <a:off x="307975" y="7937"/>
            <a:ext cx="2634770" cy="263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930062"/>
              </p:ext>
            </p:extLst>
          </p:nvPr>
        </p:nvGraphicFramePr>
        <p:xfrm>
          <a:off x="7379566" y="2533707"/>
          <a:ext cx="4812434" cy="2706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4" imgW="10972800" imgH="6172200" progId="Paint.Picture">
                  <p:embed/>
                </p:oleObj>
              </mc:Choice>
              <mc:Fallback>
                <p:oleObj name="Bitmap Image" r:id="rId4" imgW="10972800" imgH="6172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79566" y="2533707"/>
                        <a:ext cx="4812434" cy="2706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6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Legal </a:t>
            </a:r>
            <a:r>
              <a:rPr lang="nl-BE" dirty="0" err="1"/>
              <a:t>framework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I</a:t>
            </a:r>
            <a:r>
              <a:rPr lang="nl-BE" dirty="0" smtClean="0"/>
              <a:t>nternational </a:t>
            </a:r>
            <a:r>
              <a:rPr lang="nl-BE" dirty="0" err="1"/>
              <a:t>conventions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 smtClean="0"/>
              <a:t>laws’charters</a:t>
            </a:r>
            <a:r>
              <a:rPr lang="nl-BE" dirty="0" smtClean="0"/>
              <a:t>:</a:t>
            </a:r>
            <a:endParaRPr lang="nl-BE" dirty="0"/>
          </a:p>
          <a:p>
            <a:pPr marL="457200" lvl="1" indent="0">
              <a:buNone/>
            </a:pPr>
            <a:r>
              <a:rPr lang="en-US" dirty="0"/>
              <a:t>1. The 1907 Hague VIII Convention;</a:t>
            </a:r>
          </a:p>
          <a:p>
            <a:pPr marL="457200" lvl="1" indent="0">
              <a:buNone/>
            </a:pPr>
            <a:r>
              <a:rPr lang="en-US" dirty="0"/>
              <a:t>2. The 1949 Geneva Convention;</a:t>
            </a:r>
          </a:p>
          <a:p>
            <a:pPr marL="457200" lvl="1" indent="0">
              <a:buNone/>
            </a:pPr>
            <a:r>
              <a:rPr lang="en-US" dirty="0"/>
              <a:t>3. The 1982 UN Convention on the Law of the Sea (</a:t>
            </a:r>
            <a:r>
              <a:rPr lang="en-US" dirty="0" smtClean="0"/>
              <a:t>UNCLOS-	82)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4. The 1995 “San Remo Manual” on International Law </a:t>
            </a:r>
            <a:r>
              <a:rPr lang="en-US" dirty="0" smtClean="0"/>
              <a:t>	Applicable </a:t>
            </a:r>
            <a:r>
              <a:rPr lang="en-US" dirty="0"/>
              <a:t>to Armed Conflicts </a:t>
            </a:r>
            <a:r>
              <a:rPr lang="en-US" dirty="0" smtClean="0"/>
              <a:t>at </a:t>
            </a:r>
            <a:r>
              <a:rPr lang="nl-BE" dirty="0" smtClean="0"/>
              <a:t>Sea</a:t>
            </a:r>
            <a:r>
              <a:rPr lang="nl-BE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52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Legal </a:t>
            </a:r>
            <a:r>
              <a:rPr lang="nl-BE" dirty="0" err="1" smtClean="0"/>
              <a:t>framework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dirty="0"/>
              <a:t>Free-floating mines (drifting mines) are forbidden unless they are directed </a:t>
            </a:r>
            <a:r>
              <a:rPr lang="en-US" dirty="0" smtClean="0"/>
              <a:t>against a </a:t>
            </a:r>
            <a:r>
              <a:rPr lang="en-US" dirty="0"/>
              <a:t>military objective and they become harmless within an hour after control over </a:t>
            </a:r>
            <a:r>
              <a:rPr lang="en-US" dirty="0" smtClean="0"/>
              <a:t>the </a:t>
            </a:r>
            <a:r>
              <a:rPr lang="nl-BE" dirty="0" smtClean="0"/>
              <a:t>mine </a:t>
            </a:r>
            <a:r>
              <a:rPr lang="nl-BE" dirty="0"/>
              <a:t>is lost”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BFBB-ADD1-448F-9575-C20542DEDC23}" type="datetime4">
              <a:rPr lang="en-GB" smtClean="0"/>
              <a:t>24 May 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UNCLASSIFIED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7F48-70AE-4463-9325-F2CD8C435877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84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ransferDocument" ma:contentTypeID="0x0101004564C6CA24D24B48B153D44373062E4F00D6C0A87A7343A04CA27C2139FD645524" ma:contentTypeVersion="18" ma:contentTypeDescription="Document for this Transfer site" ma:contentTypeScope="" ma:versionID="9f2f39cda587451c0e63caefd708a273">
  <xsd:schema xmlns:xsd="http://www.w3.org/2001/XMLSchema" xmlns:xs="http://www.w3.org/2001/XMLSchema" xmlns:p="http://schemas.microsoft.com/office/2006/metadata/properties" xmlns:ns1="http://schemas.microsoft.com/sharepoint/v3" xmlns:ns2="3869134a-05c6-4e15-9b8a-62f530a742f6" xmlns:ns3="3776933e-5702-46c6-a4cf-441158e2e72c" targetNamespace="http://schemas.microsoft.com/office/2006/metadata/properties" ma:root="true" ma:fieldsID="f5134483ed4d647f950021df8a0613f9" ns1:_="" ns2:_="" ns3:_="">
    <xsd:import namespace="http://schemas.microsoft.com/sharepoint/v3"/>
    <xsd:import namespace="3869134a-05c6-4e15-9b8a-62f530a742f6"/>
    <xsd:import namespace="3776933e-5702-46c6-a4cf-441158e2e7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_dlc_Exempt" minOccurs="0"/>
                <xsd:element ref="ns1:_dlc_ExpireDateSaved" minOccurs="0"/>
                <xsd:element ref="ns1:_dlc_ExpireDate" minOccurs="0"/>
                <xsd:element ref="ns3:ExtDate" minOccurs="0"/>
                <xsd:element ref="ns3:Extend_x0020_Expiration_x0020__x0028_2013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3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9134a-05c6-4e15-9b8a-62f530a742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6933e-5702-46c6-a4cf-441158e2e72c" elementFormDefault="qualified">
    <xsd:import namespace="http://schemas.microsoft.com/office/2006/documentManagement/types"/>
    <xsd:import namespace="http://schemas.microsoft.com/office/infopath/2007/PartnerControls"/>
    <xsd:element name="ExtDate" ma:index="15" nillable="true" ma:displayName="ExtDate" ma:default="[today]" ma:format="DateTime" ma:hidden="true" ma:internalName="ExtDate" ma:readOnly="false">
      <xsd:simpleType>
        <xsd:restriction base="dms:DateTime"/>
      </xsd:simpleType>
    </xsd:element>
    <xsd:element name="Extend_x0020_Expiration_x0020__x0028_2013_x0029_" ma:index="16" nillable="true" ma:displayName="Extend Expiration (2013)" ma:internalName="Extend_x0020_Expiration_x0020__x0028_2013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end_x0020_Expiration_x0020__x0028_2013_x0029_ xmlns="3776933e-5702-46c6-a4cf-441158e2e72c">
      <Url xsi:nil="true"/>
      <Description xsi:nil="true"/>
    </Extend_x0020_Expiration_x0020__x0028_2013_x0029_>
    <ExtDate xmlns="3776933e-5702-46c6-a4cf-441158e2e72c">2023-02-16T09:41:25+00:00</ExtDate>
    <_dlc_ExpireDateSaved xmlns="http://schemas.microsoft.com/sharepoint/v3" xsi:nil="true"/>
    <_dlc_ExpireDate xmlns="http://schemas.microsoft.com/sharepoint/v3">2023-02-23T09:41:25+00:00</_dlc_ExpireDate>
    <_dlc_DocId xmlns="3869134a-05c6-4e15-9b8a-62f530a742f6">zzOZf4XIZaVX7Jcm4To9klmKGeutoOoHCKdzN0n8/lpNAqwssF6ljc8LUBN2P0MmokeUF63OhGuZygw0HoMJlA==</_dlc_DocId>
    <_dlc_DocIdUrl xmlns="3869134a-05c6-4e15-9b8a-62f530a742f6">
      <Url>https://shpapps.mil.intra/sites/TransferAtDefence/_layouts/15/DocIdRedir.aspx?ID=zzOZf4XIZaVX7Jcm4To9klmKGeutoOoHCKdzN0n8%2flpNAqwssF6ljc8LUBN2P0MmokeUF63OhGuZygw0HoMJlA%3d%3d</Url>
      <Description>zzOZf4XIZaVX7Jcm4To9klmKGeutoOoHCKdzN0n8/lpNAqwssF6ljc8LUBN2P0MmokeUF63OhGuZygw0HoMJlA==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p:Policy xmlns:p="office.server.policy" id="" local="true">
  <p:Name>TransferDocument</p:Name>
  <p:Description>Delete TransferDocument after one week.</p:Description>
  <p:Statement/>
  <p:PolicyItems>
    <p:PolicyItem featureId="Microsoft.Office.RecordsManagement.PolicyFeatures.Expiration" staticId="0x0101004564C6CA24D24B48B153D44373062E4F00D6C0A87A7343A04CA27C2139FD645524|-1554823660" UniqueId="09fc81be-6b84-478b-ba3d-ccf4aed4cc48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7</number>
                  <property>ExtDate</property>
                  <propertyId>4911c884-8507-495b-a5be-284e3361b97d</propertyId>
                  <period>days</period>
                </formula>
                <action type="action" id="Microsoft.Office.RecordsManagement.PolicyFeatures.Expiration.Action.Delete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3DEE7487-CB4B-4B58-AFD7-EF76C3DFECD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6D5761D-ED7F-48BF-ABDA-08AE1BD8D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69134a-05c6-4e15-9b8a-62f530a742f6"/>
    <ds:schemaRef ds:uri="3776933e-5702-46c6-a4cf-441158e2e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8F82A6-751F-47F0-8382-25F410D15898}">
  <ds:schemaRefs>
    <ds:schemaRef ds:uri="3776933e-5702-46c6-a4cf-441158e2e72c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3869134a-05c6-4e15-9b8a-62f530a742f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0433017-D1DE-4D77-973D-8B0D58ED2C4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527ADD1-6696-49BC-8624-B2917944407C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614</Words>
  <Application>Microsoft Office PowerPoint</Application>
  <PresentationFormat>Widescreen</PresentationFormat>
  <Paragraphs>145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Bitmap Image</vt:lpstr>
      <vt:lpstr>NATO NMW COE Drifting mines: still a threat?</vt:lpstr>
      <vt:lpstr>AGENDA</vt:lpstr>
      <vt:lpstr>CENTRES OF EXCELLENCE</vt:lpstr>
      <vt:lpstr>THE 4 PILLARS</vt:lpstr>
      <vt:lpstr>Program of Work(POW)</vt:lpstr>
      <vt:lpstr>What is a drifting mine</vt:lpstr>
      <vt:lpstr>History</vt:lpstr>
      <vt:lpstr>Legal framework</vt:lpstr>
      <vt:lpstr>Legal framework</vt:lpstr>
      <vt:lpstr>Drifting Mines: still a threat?</vt:lpstr>
      <vt:lpstr>Drifting Mines: still a threat?</vt:lpstr>
      <vt:lpstr>Drifting Mines: still a threat?</vt:lpstr>
      <vt:lpstr>Drifting Mines: still a threat?</vt:lpstr>
      <vt:lpstr>Detection</vt:lpstr>
      <vt:lpstr>Neutralization</vt:lpstr>
      <vt:lpstr>Neutralization</vt:lpstr>
      <vt:lpstr>Neutralization</vt:lpstr>
      <vt:lpstr>Conclusion/Way ahead</vt:lpstr>
      <vt:lpstr>PowerPoint Presentation</vt:lpstr>
    </vt:vector>
  </TitlesOfParts>
  <Company>Belgian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NATO NMW COE</dc:creator>
  <cp:keywords>NMW COE; PPT; Briefing; test; prova</cp:keywords>
  <cp:lastModifiedBy>Clauwaert Filip</cp:lastModifiedBy>
  <cp:revision>259</cp:revision>
  <dcterms:created xsi:type="dcterms:W3CDTF">2019-11-12T13:06:26Z</dcterms:created>
  <dcterms:modified xsi:type="dcterms:W3CDTF">2023-05-24T06:27:39Z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0x0101004564C6CA24D24B48B153D44373062E4F00D6C0A87A7343A04CA27C2139FD645524</vt:lpwstr>
  </property>
  <property fmtid="{D5CDD505-2E9C-101B-9397-08002B2CF9AE}" pid="3" name="_dlc_policyId">
    <vt:lpwstr>0x0101004564C6CA24D24B48B153D44373062E4F00D6C0A87A7343A04CA27C2139FD645524|-1554823660</vt:lpwstr>
  </property>
  <property fmtid="{D5CDD505-2E9C-101B-9397-08002B2CF9AE}" pid="4" name="ItemRetentionFormula">
    <vt:lpwstr>&lt;formula id="Microsoft.Office.RecordsManagement.PolicyFeatures.Expiration.Formula.BuiltIn"&gt;&lt;number&gt;7&lt;/number&gt;&lt;property&gt;ExtDate&lt;/property&gt;&lt;propertyId&gt;4911c884-8507-495b-a5be-284e3361b97d&lt;/propertyId&gt;&lt;period&gt;days&lt;/period&gt;&lt;/formula&gt;</vt:lpwstr>
  </property>
  <property fmtid="{D5CDD505-2E9C-101B-9397-08002B2CF9AE}" pid="5" name="_dlc_DocIdItemGuid">
    <vt:lpwstr>5c374d71-7b01-4557-a839-6f901f262fe8</vt:lpwstr>
  </property>
</Properties>
</file>