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59" r:id="rId3"/>
  </p:sldMasterIdLst>
  <p:notesMasterIdLst>
    <p:notesMasterId r:id="rId30"/>
  </p:notesMasterIdLst>
  <p:handoutMasterIdLst>
    <p:handoutMasterId r:id="rId31"/>
  </p:handoutMasterIdLst>
  <p:sldIdLst>
    <p:sldId id="258" r:id="rId4"/>
    <p:sldId id="268" r:id="rId5"/>
    <p:sldId id="269" r:id="rId6"/>
    <p:sldId id="266" r:id="rId7"/>
    <p:sldId id="267" r:id="rId8"/>
    <p:sldId id="271" r:id="rId9"/>
    <p:sldId id="285" r:id="rId10"/>
    <p:sldId id="273" r:id="rId11"/>
    <p:sldId id="270" r:id="rId12"/>
    <p:sldId id="274" r:id="rId13"/>
    <p:sldId id="275" r:id="rId14"/>
    <p:sldId id="259" r:id="rId15"/>
    <p:sldId id="276" r:id="rId16"/>
    <p:sldId id="278" r:id="rId17"/>
    <p:sldId id="282" r:id="rId18"/>
    <p:sldId id="277" r:id="rId19"/>
    <p:sldId id="279" r:id="rId20"/>
    <p:sldId id="280" r:id="rId21"/>
    <p:sldId id="281" r:id="rId22"/>
    <p:sldId id="261" r:id="rId23"/>
    <p:sldId id="262" r:id="rId24"/>
    <p:sldId id="263" r:id="rId25"/>
    <p:sldId id="264" r:id="rId26"/>
    <p:sldId id="265" r:id="rId27"/>
    <p:sldId id="283" r:id="rId28"/>
    <p:sldId id="286" r:id="rId29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, Magnus mslid" initials="LMm" lastIdx="3" clrIdx="0">
    <p:extLst>
      <p:ext uri="{19B8F6BF-5375-455C-9EA6-DF929625EA0E}">
        <p15:presenceInfo xmlns:p15="http://schemas.microsoft.com/office/powerpoint/2012/main" userId="S-1-5-21-1177238915-796845957-725345543-544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78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9A36-DA6C-4AE0-9925-DCA1ACCE1398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4A4F1-7EB3-42D7-B39A-4843540C5A8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20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80EB5-F9F6-4055-8A57-C3558BEF59CB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FC58F-130B-4AF5-9D23-E40E3A4A33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72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53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79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77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8140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80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65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Istället för COTS så är vår styrka teknisk plattform,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modularitet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utbytbarhet. Återanvändbarhet mellan produkter så som Torpeder, minor och obemannade farkoster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152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9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66421D-13FB-48A6-AA70-4A6E2F09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645" y="2782342"/>
            <a:ext cx="10420710" cy="880200"/>
          </a:xfrm>
          <a:noFill/>
        </p:spPr>
        <p:txBody>
          <a:bodyPr anchor="b"/>
          <a:lstStyle>
            <a:lvl1pPr algn="r">
              <a:defRPr sz="4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56C2F47-F27D-4541-B8B8-154662703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645" y="3883862"/>
            <a:ext cx="10420710" cy="880200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6308EC-D904-4884-8E8C-C03D9513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38AF-0FB2-4207-BD2F-11491E7E8EB2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1D6F954-9F6B-4167-A198-126A615C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01A515-98DB-4145-A822-133AEB58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47F3B3C-8DE6-4ED8-8A58-34E28C353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73970" y="5716902"/>
            <a:ext cx="1800000" cy="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: Rubrik, text (1-spalt) och grafik, m sid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960002" y="719999"/>
            <a:ext cx="10177812" cy="882000"/>
          </a:xfrm>
        </p:spPr>
        <p:txBody>
          <a:bodyPr>
            <a:noAutofit/>
          </a:bodyPr>
          <a:lstStyle>
            <a:lvl1pPr>
              <a:defRPr sz="5867"/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360" y="6380143"/>
            <a:ext cx="284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 dirty="0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‹#›</a:t>
            </a:fld>
            <a:endParaRPr lang="sv-SE" dirty="0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960967" y="1601788"/>
            <a:ext cx="10176933" cy="41973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 smtClean="0"/>
              <a:t>Skriv text här en spalt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45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: Halvsida - rubrik, text och grafik, m sid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60002" y="724839"/>
            <a:ext cx="5073324" cy="823163"/>
          </a:xfrm>
        </p:spPr>
        <p:txBody>
          <a:bodyPr>
            <a:noAutofit/>
          </a:bodyPr>
          <a:lstStyle>
            <a:lvl1pPr algn="l">
              <a:defRPr sz="4267"/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468973" y="-18494"/>
            <a:ext cx="5723027" cy="6177516"/>
          </a:xfrm>
        </p:spPr>
        <p:txBody>
          <a:bodyPr anchor="ctr" anchorCtr="0"/>
          <a:lstStyle>
            <a:lvl1pPr algn="ctr">
              <a:buFontTx/>
              <a:buNone/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360" y="6380143"/>
            <a:ext cx="284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 dirty="0" smtClean="0">
                <a:solidFill>
                  <a:schemeClr val="bg1"/>
                </a:solidFill>
              </a:rPr>
              <a:t>Page: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‹#›</a:t>
            </a:fld>
            <a:endParaRPr lang="sv-SE" dirty="0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960967" y="1547813"/>
            <a:ext cx="5071533" cy="417512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 smtClean="0"/>
              <a:t>Skriv text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7690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397307D-D188-45AA-88B7-61CB8EE5F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17" name="Platshållare för text 216">
            <a:extLst>
              <a:ext uri="{FF2B5EF4-FFF2-40B4-BE49-F238E27FC236}">
                <a16:creationId xmlns:a16="http://schemas.microsoft.com/office/drawing/2014/main" id="{BC9CBC55-BCCC-41AF-A64E-F34428066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73970" y="5716902"/>
            <a:ext cx="1800000" cy="83414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66421D-13FB-48A6-AA70-4A6E2F09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856378"/>
            <a:ext cx="12191999" cy="1272211"/>
          </a:xfrm>
          <a:solidFill>
            <a:srgbClr val="000000">
              <a:alpha val="40000"/>
            </a:srgbClr>
          </a:solidFill>
        </p:spPr>
        <p:txBody>
          <a:bodyPr rIns="972000" anchor="ctr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C07D9DA-41B5-4330-B2D3-6F2CE0F75DB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37893461-3C0C-47B8-A2E4-D659E1139261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36753E1-8409-4FEA-841C-E3D67E9FCF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9FA1F0-424B-4D94-B3A1-C0FF7E0980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1CAE82C5-75AD-48E8-9613-25066C5609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5716903"/>
            <a:ext cx="8835940" cy="834146"/>
          </a:xfrm>
        </p:spPr>
        <p:txBody>
          <a:bodyPr anchor="ctr">
            <a:noAutofit/>
          </a:bodyPr>
          <a:lstStyle>
            <a:lvl1pPr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2000">
                <a:solidFill>
                  <a:schemeClr val="bg1"/>
                </a:solidFill>
              </a:defRPr>
            </a:lvl2pPr>
            <a:lvl3pPr>
              <a:buNone/>
              <a:defRPr sz="2000">
                <a:solidFill>
                  <a:schemeClr val="bg1"/>
                </a:solidFill>
              </a:defRPr>
            </a:lvl3pPr>
            <a:lvl4pPr>
              <a:buNone/>
              <a:defRPr sz="2000">
                <a:solidFill>
                  <a:schemeClr val="bg1"/>
                </a:solidFill>
              </a:defRPr>
            </a:lvl4pPr>
            <a:lvl5pP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Efternamn, e-post och telefonnummer</a:t>
            </a:r>
          </a:p>
        </p:txBody>
      </p:sp>
    </p:spTree>
    <p:extLst>
      <p:ext uri="{BB962C8B-B14F-4D97-AF65-F5344CB8AC3E}">
        <p14:creationId xmlns:p14="http://schemas.microsoft.com/office/powerpoint/2010/main" val="357847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782541EB-C98A-4D1E-8CF0-07A2253BC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03FE21-80EA-440F-B49F-CADF495C69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018BDE-FC39-4080-B278-7C6D3ED2146E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438A0-E20A-4F11-9148-B649121E46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0A285E3-C572-4240-A07D-C40B3C7F1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</p:spTree>
    <p:extLst>
      <p:ext uri="{BB962C8B-B14F-4D97-AF65-F5344CB8AC3E}">
        <p14:creationId xmlns:p14="http://schemas.microsoft.com/office/powerpoint/2010/main" val="55898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, 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782541EB-C98A-4D1E-8CF0-07A2253BC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03FE21-80EA-440F-B49F-CADF495C69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018BDE-FC39-4080-B278-7C6D3ED2146E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438A0-E20A-4F11-9148-B649121E46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0A285E3-C572-4240-A07D-C40B3C7F1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sp>
        <p:nvSpPr>
          <p:cNvPr id="7" name="Platshållare för text 216">
            <a:extLst>
              <a:ext uri="{FF2B5EF4-FFF2-40B4-BE49-F238E27FC236}">
                <a16:creationId xmlns:a16="http://schemas.microsoft.com/office/drawing/2014/main" id="{0D4E38F6-F8C4-4E27-BF73-2EE2BFBBC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73970" y="5716902"/>
            <a:ext cx="1800000" cy="83414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005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, sv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782541EB-C98A-4D1E-8CF0-07A2253BC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03FE21-80EA-440F-B49F-CADF495C69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018BDE-FC39-4080-B278-7C6D3ED2146E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438A0-E20A-4F11-9148-B649121E46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0A285E3-C572-4240-A07D-C40B3C7F1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sp>
        <p:nvSpPr>
          <p:cNvPr id="7" name="Platshållare för text 216">
            <a:extLst>
              <a:ext uri="{FF2B5EF4-FFF2-40B4-BE49-F238E27FC236}">
                <a16:creationId xmlns:a16="http://schemas.microsoft.com/office/drawing/2014/main" id="{976AF94F-A0A5-4E50-AFB6-2C85231EA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73970" y="5716902"/>
            <a:ext cx="1800000" cy="83414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819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66421D-13FB-48A6-AA70-4A6E2F09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645" y="2782342"/>
            <a:ext cx="10420710" cy="880200"/>
          </a:xfrm>
          <a:noFill/>
        </p:spPr>
        <p:txBody>
          <a:bodyPr anchor="b"/>
          <a:lstStyle>
            <a:lvl1pPr algn="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56C2F47-F27D-4541-B8B8-154662703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645" y="3883862"/>
            <a:ext cx="10420710" cy="880200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AD9EEF-0820-4EAA-87AB-9A48B05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D80C-4242-45A6-8C34-D86C5782DC9E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8B8417-A6B7-4C37-9EAB-27552BAD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565C73-889D-4ABE-B9A7-988BC080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0114A0B6-0B15-4519-84DD-56E65BB32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73970" y="5716902"/>
            <a:ext cx="1800000" cy="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7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751477-D184-4A09-90E7-0FFC8C9C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A2C69B-B18C-46FF-8801-296E666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C276A9-182B-4DA1-9B12-4C18D685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FA7B-4712-4B0F-A043-ED92281042C2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8A732B-A014-4C2F-A012-32FDF64D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85E0DF-712C-48C7-8D8E-EDB9E09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12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023D3D-EF7D-4840-B288-75D8B7C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45" y="1718269"/>
            <a:ext cx="5040000" cy="378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2B70-4AB2-461B-84D8-B5D13E04A97D}" type="datetime1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429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8F7209-EC6E-463D-889B-48727D2D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E3D56-D509-450B-A2E9-F11E9461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657143"/>
            <a:ext cx="5040000" cy="6989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836E97-A715-43E9-8F44-7CDF9618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411219"/>
            <a:ext cx="5040000" cy="30868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99F606F-C4C3-4985-8814-69C4E2D7B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445" y="1657143"/>
            <a:ext cx="5040000" cy="6989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09325D2-E1C7-4412-B568-8F5B85109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445" y="2411219"/>
            <a:ext cx="5040000" cy="30868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BB7DB53-FFC9-490B-8D00-74572D20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A669-7FFC-43FB-8D2D-D66F4F7C5593}" type="datetime1">
              <a:rPr lang="sv-SE" smtClean="0"/>
              <a:t>2023-05-22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BA6833B-C8E3-454B-84C6-1A02E3AB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BBC8FC1-5EBB-4E3F-BA2B-402D22A4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89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751477-D184-4A09-90E7-0FFC8C9C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A2C69B-B18C-46FF-8801-296E666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C276A9-182B-4DA1-9B12-4C18D685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8A732B-A014-4C2F-A012-32FDF64D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85E0DF-712C-48C7-8D8E-EDB9E09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9236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8958C-3A8A-4492-BB93-11F5471E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FA89-CF7E-424B-980D-6D49823DEDEE}" type="datetime1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44C648-5395-4098-A795-4C3D8BB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5AAB2F-2B31-45E1-B5BE-76CA5BB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3970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6A0E-CCF8-4ADA-B77F-83ABCEA50BAB}" type="datetime1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10">
            <a:extLst>
              <a:ext uri="{FF2B5EF4-FFF2-40B4-BE49-F238E27FC236}">
                <a16:creationId xmlns:a16="http://schemas.microsoft.com/office/drawing/2014/main" id="{7893187F-584C-4E7D-8FCC-9A3E444095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1375" y="1718269"/>
            <a:ext cx="3780000" cy="377978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9009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cirk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F673FB04-56A1-49F4-B6ED-66A4DD4765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3445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3" name="Platshållare för bild 10">
            <a:extLst>
              <a:ext uri="{FF2B5EF4-FFF2-40B4-BE49-F238E27FC236}">
                <a16:creationId xmlns:a16="http://schemas.microsoft.com/office/drawing/2014/main" id="{B850DEA0-373D-4AD1-BB0F-35439A7724D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3445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D5A6757A-50E5-4EBF-ACBF-139C0AAB52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1722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2" name="Platshållare för bild 10">
            <a:extLst>
              <a:ext uri="{FF2B5EF4-FFF2-40B4-BE49-F238E27FC236}">
                <a16:creationId xmlns:a16="http://schemas.microsoft.com/office/drawing/2014/main" id="{D84B8008-3DDD-4118-85AD-8537825E44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41722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AC0B251-4358-4E48-B8A9-92F8EA7D7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1A32C24-4C3C-48F3-9E75-8838EF4F0A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2C0FD82-FD1B-4759-AB2D-45F706E0FF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4ED80C-4242-45A6-8C34-D86C5782DC9E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2C5366A-D82A-4B79-BC51-ECC372D6FEF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23E947-C0A8-45E0-94B8-3E4E2629FDE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6499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7D7A3BC-FD05-42DA-A725-AB8ACE2B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B245-2C97-4AA2-87A0-CE128DB17CE4}" type="datetime1">
              <a:rPr lang="sv-SE" smtClean="0"/>
              <a:t>2023-05-22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01CDE3-19F7-45B2-B05F-0D44A967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4B3E9-C441-4CD9-9D17-3C09EFB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075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3995BAD-4C32-4BAA-98E1-60E3396A9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2">
            <a:extLst>
              <a:ext uri="{FF2B5EF4-FFF2-40B4-BE49-F238E27FC236}">
                <a16:creationId xmlns:a16="http://schemas.microsoft.com/office/drawing/2014/main" id="{561FF24C-AE7C-4F00-91E3-8AC2BEA012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D47910F-6428-4C29-BDB5-6AFACBD8CAA0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7A85D21B-013A-48E5-9E5D-171E539773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65C41E-F8E9-4B6F-8BC4-5C0531FC1B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</p:spTree>
    <p:extLst>
      <p:ext uri="{BB962C8B-B14F-4D97-AF65-F5344CB8AC3E}">
        <p14:creationId xmlns:p14="http://schemas.microsoft.com/office/powerpoint/2010/main" val="279675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023D3D-EF7D-4840-B288-75D8B7C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45" y="1718269"/>
            <a:ext cx="5040000" cy="3780000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F77B-DB23-4E0F-8BAE-91019509A95B}" type="datetime1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852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8F7209-EC6E-463D-889B-48727D2D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E3D56-D509-450B-A2E9-F11E9461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657143"/>
            <a:ext cx="5040000" cy="6989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836E97-A715-43E9-8F44-7CDF9618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411219"/>
            <a:ext cx="5040000" cy="3086829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99F606F-C4C3-4985-8814-69C4E2D7B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445" y="1657143"/>
            <a:ext cx="5040000" cy="6989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09325D2-E1C7-4412-B568-8F5B85109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445" y="2411219"/>
            <a:ext cx="5040000" cy="3086829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BB7DB53-FFC9-490B-8D00-74572D20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1C4F-7073-4195-A46B-49D48500C30D}" type="datetime1">
              <a:rPr lang="sv-SE" smtClean="0"/>
              <a:t>2023-05-22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BA6833B-C8E3-454B-84C6-1A02E3AB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BBC8FC1-5EBB-4E3F-BA2B-402D22A4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94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8958C-3A8A-4492-BB93-11F5471E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F46A-5698-4FA4-AB4C-A65665E035A8}" type="datetime1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44C648-5395-4098-A795-4C3D8BB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5AAB2F-2B31-45E1-B5BE-76CA5BB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99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F40B8-6614-4099-B17B-161DD09B38ED}" type="datetime1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10">
            <a:extLst>
              <a:ext uri="{FF2B5EF4-FFF2-40B4-BE49-F238E27FC236}">
                <a16:creationId xmlns:a16="http://schemas.microsoft.com/office/drawing/2014/main" id="{7893187F-584C-4E7D-8FCC-9A3E444095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1375" y="1718269"/>
            <a:ext cx="3780000" cy="377978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16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crik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F673FB04-56A1-49F4-B6ED-66A4DD4765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3445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3" name="Platshållare för bild 10">
            <a:extLst>
              <a:ext uri="{FF2B5EF4-FFF2-40B4-BE49-F238E27FC236}">
                <a16:creationId xmlns:a16="http://schemas.microsoft.com/office/drawing/2014/main" id="{B850DEA0-373D-4AD1-BB0F-35439A7724D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3445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D5A6757A-50E5-4EBF-ACBF-139C0AAB52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1722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2" name="Platshållare för bild 10">
            <a:extLst>
              <a:ext uri="{FF2B5EF4-FFF2-40B4-BE49-F238E27FC236}">
                <a16:creationId xmlns:a16="http://schemas.microsoft.com/office/drawing/2014/main" id="{D84B8008-3DDD-4118-85AD-8537825E44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41722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AC0B251-4358-4E48-B8A9-92F8EA7D7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4833256"/>
            <a:ext cx="3006000" cy="664791"/>
          </a:xfrm>
        </p:spPr>
        <p:txBody>
          <a:bodyPr/>
          <a:lstStyle>
            <a:lvl1pPr indent="0" algn="ctr">
              <a:buNone/>
              <a:defRPr sz="2000"/>
            </a:lvl1pPr>
            <a:lvl2pPr indent="0" algn="ctr">
              <a:buNone/>
              <a:defRPr sz="2000"/>
            </a:lvl2pPr>
            <a:lvl3pPr indent="0" algn="ctr">
              <a:buNone/>
              <a:defRPr sz="2000"/>
            </a:lvl3pPr>
            <a:lvl4pPr indent="0" algn="ctr">
              <a:buNone/>
              <a:defRPr sz="2000"/>
            </a:lvl4pPr>
            <a:lvl5pPr indent="0" algn="ctr">
              <a:buNone/>
              <a:defRPr sz="20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1A32C24-4C3C-48F3-9E75-8838EF4F0A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1718268"/>
            <a:ext cx="3006000" cy="300741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sv-SE" dirty="0"/>
              <a:t>Klicka i denna text för att infoga en bild från FMV:s </a:t>
            </a:r>
            <a:r>
              <a:rPr lang="sv-SE" dirty="0" err="1"/>
              <a:t>bildbank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DA0D351-C4FD-4F43-9AF0-0AF9C14F17D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D3D38AF-0FB2-4207-BD2F-11491E7E8EB2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6E69A9A-8426-49B8-B918-968571D2A7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3FB796-5DD7-4D09-AEDE-D69C33C3183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/>
            <a:fld id="{CC6C322D-AE1A-4FC3-BA63-54BA2399C0D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95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7D7A3BC-FD05-42DA-A725-AB8ACE2B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ECB3-90C8-4CE9-A8B4-90FAE044ECE0}" type="datetime1">
              <a:rPr lang="sv-SE" smtClean="0"/>
              <a:t>2023-05-22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01CDE3-19F7-45B2-B05F-0D44A967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4B3E9-C441-4CD9-9D17-3C09EFB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04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CA8D09D-47B9-4372-A8CD-974810188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8050266-9DB4-42A0-A3F9-52ED773A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7308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C1F81C6-0F60-490F-9BA6-B52331725D2E}" type="datetime1">
              <a:rPr lang="sv-SE" smtClean="0"/>
              <a:t>2023-05-22</a:t>
            </a:fld>
            <a:endParaRPr lang="sv-SE" sz="100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DD36C2-CE5D-41CD-8051-E4BF2315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27470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2F5CEA-3134-42A2-80A2-05F6980C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7308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</p:spTree>
    <p:extLst>
      <p:ext uri="{BB962C8B-B14F-4D97-AF65-F5344CB8AC3E}">
        <p14:creationId xmlns:p14="http://schemas.microsoft.com/office/powerpoint/2010/main" val="416109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312308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D3D38AF-0FB2-4207-BD2F-11491E7E8EB2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74703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048" y="6312307"/>
            <a:ext cx="385313" cy="135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sv-SE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D83370BF-4DE0-4D0A-A165-56FF869573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973970" y="5875162"/>
            <a:ext cx="1800000" cy="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81" r:id="rId6"/>
    <p:sldLayoutId id="2147483658" r:id="rId7"/>
    <p:sldLayoutId id="2147483655" r:id="rId8"/>
    <p:sldLayoutId id="2147483657" r:id="rId9"/>
    <p:sldLayoutId id="2147483685" r:id="rId10"/>
    <p:sldLayoutId id="214748368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002716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BB05F4-9539-4DE2-A354-C81347E8EE04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97108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000" y="6193146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CC6C322D-AE1A-4FC3-BA63-54BA2399C0D0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D83370BF-4DE0-4D0A-A165-56FF869573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3970" y="5716902"/>
            <a:ext cx="1800000" cy="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3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3" r:id="rId3"/>
    <p:sldLayoutId id="2147483684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5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7A8A1981-BB83-471E-96CD-6D6817BA479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73970" y="5875162"/>
            <a:ext cx="1800000" cy="834146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312308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B04ED80C-4242-45A6-8C34-D86C5782DC9E}" type="datetime1">
              <a:rPr lang="sv-SE" smtClean="0"/>
              <a:t>2023-05-22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74703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048" y="6312307"/>
            <a:ext cx="385313" cy="135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sv-SE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187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82" r:id="rId6"/>
    <p:sldLayoutId id="2147483666" r:id="rId7"/>
    <p:sldLayoutId id="2147483667" r:id="rId8"/>
    <p:sldLayoutId id="2147483669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60.emf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emf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b="4667"/>
          <a:stretch>
            <a:fillRect/>
          </a:stretch>
        </p:blipFill>
        <p:spPr/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D9FE436-11C3-4C65-8892-D2A7B29474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32F2526-F3AA-4FE1-B19B-E1BF1C476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319440"/>
            <a:ext cx="12191999" cy="1272211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Preparing the sustainment underwater warfare systems program for future complex scenarios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B3043A-98F4-435F-80B6-FDDBD57631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/>
          <a:p>
            <a:fld id="{C9FE555D-8959-4506-9564-D91CFC62551F}" type="datetime1">
              <a:rPr lang="sv-SE" smtClean="0"/>
              <a:pPr/>
              <a:t>2023-05-22</a:t>
            </a:fld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937FB82-A34C-44F5-8094-78FB64BEA6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/>
          <a:p>
            <a:fld id="{CC6C322D-AE1A-4FC3-BA63-54BA2399C0D0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A363158-2318-4F16-982C-ED0E48C6517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sv-SE" dirty="0" smtClean="0"/>
              <a:t>Johan Wahren, Project Manager Underwater Warfare Weapon Systems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338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467360" y="6393825"/>
            <a:ext cx="2844800" cy="288000"/>
          </a:xfrm>
        </p:spPr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10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1625" y="390484"/>
            <a:ext cx="7848759" cy="882000"/>
          </a:xfrm>
        </p:spPr>
        <p:txBody>
          <a:bodyPr/>
          <a:lstStyle/>
          <a:p>
            <a:r>
              <a:rPr lang="sv-SE" sz="3733" dirty="0" smtClean="0"/>
              <a:t>Torpedsystem </a:t>
            </a:r>
            <a:r>
              <a:rPr lang="sv-SE" sz="3733" dirty="0"/>
              <a:t>47 – </a:t>
            </a:r>
            <a:r>
              <a:rPr lang="sv-SE" sz="3733" dirty="0" smtClean="0"/>
              <a:t>Coming </a:t>
            </a:r>
            <a:r>
              <a:rPr lang="sv-SE" sz="3733" dirty="0" err="1" smtClean="0"/>
              <a:t>phases</a:t>
            </a:r>
            <a:endParaRPr lang="sv-SE" sz="3733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267109" y="760540"/>
            <a:ext cx="8237793" cy="8820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sv-SE" sz="2400" b="0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228277" y="866575"/>
            <a:ext cx="12396839" cy="8820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sz="2400" b="0" dirty="0" smtClean="0"/>
              <a:t> </a:t>
            </a:r>
            <a:endParaRPr lang="en-US" sz="2400" b="0" dirty="0"/>
          </a:p>
          <a:p>
            <a:endParaRPr lang="en-US" sz="2400" b="0" dirty="0"/>
          </a:p>
        </p:txBody>
      </p:sp>
      <p:sp>
        <p:nvSpPr>
          <p:cNvPr id="24" name="textruta 23"/>
          <p:cNvSpPr txBox="1"/>
          <p:nvPr/>
        </p:nvSpPr>
        <p:spPr>
          <a:xfrm>
            <a:off x="1669143" y="6277922"/>
            <a:ext cx="1009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Future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" y="1608977"/>
            <a:ext cx="4427637" cy="220888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082" y="1907336"/>
            <a:ext cx="6574399" cy="679633"/>
          </a:xfrm>
          <a:prstGeom prst="rect">
            <a:avLst/>
          </a:prstGeom>
        </p:spPr>
      </p:pic>
      <p:grpSp>
        <p:nvGrpSpPr>
          <p:cNvPr id="12" name="Grupp 11"/>
          <p:cNvGrpSpPr/>
          <p:nvPr/>
        </p:nvGrpSpPr>
        <p:grpSpPr>
          <a:xfrm>
            <a:off x="6577781" y="3230517"/>
            <a:ext cx="6047335" cy="1914785"/>
            <a:chOff x="374377" y="3372056"/>
            <a:chExt cx="2994493" cy="882954"/>
          </a:xfrm>
        </p:grpSpPr>
        <p:sp>
          <p:nvSpPr>
            <p:cNvPr id="9" name="textruta 8"/>
            <p:cNvSpPr txBox="1"/>
            <p:nvPr/>
          </p:nvSpPr>
          <p:spPr>
            <a:xfrm>
              <a:off x="1660391" y="3372056"/>
              <a:ext cx="1708479" cy="55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dirty="0"/>
                <a:t>ASV/USV</a:t>
              </a:r>
            </a:p>
            <a:p>
              <a:r>
                <a:rPr lang="sv-SE" sz="2400" dirty="0"/>
                <a:t>UAV</a:t>
              </a:r>
            </a:p>
            <a:p>
              <a:endParaRPr lang="sv-SE" sz="2400" dirty="0"/>
            </a:p>
          </p:txBody>
        </p:sp>
        <p:pic>
          <p:nvPicPr>
            <p:cNvPr id="11" name="Bildobjekt 10" descr="Twyfelfontein Binoculars | Santiago Medem | Flickr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377" y="3403758"/>
              <a:ext cx="1204469" cy="851252"/>
            </a:xfrm>
            <a:prstGeom prst="rect">
              <a:avLst/>
            </a:prstGeom>
          </p:spPr>
        </p:pic>
      </p:grpSp>
      <p:sp>
        <p:nvSpPr>
          <p:cNvPr id="14" name="Moln 13"/>
          <p:cNvSpPr/>
          <p:nvPr/>
        </p:nvSpPr>
        <p:spPr>
          <a:xfrm>
            <a:off x="5134080" y="3062763"/>
            <a:ext cx="5880248" cy="2319041"/>
          </a:xfrm>
          <a:prstGeom prst="cloud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3" name="textruta 12"/>
          <p:cNvSpPr txBox="1"/>
          <p:nvPr/>
        </p:nvSpPr>
        <p:spPr>
          <a:xfrm>
            <a:off x="513777" y="1619785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Helo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5828233" y="1561679"/>
            <a:ext cx="52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Integration </a:t>
            </a:r>
            <a:r>
              <a:rPr lang="sv-SE" dirty="0" err="1" smtClean="0"/>
              <a:t>Ub</a:t>
            </a:r>
            <a:r>
              <a:rPr lang="sv-SE" dirty="0" smtClean="0"/>
              <a:t> Blekinge (53 cm tub =&gt; 40 cm)</a:t>
            </a:r>
            <a:endParaRPr lang="sv-SE" dirty="0"/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3" y="3834225"/>
            <a:ext cx="3694348" cy="13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New Surface </a:t>
            </a:r>
            <a:r>
              <a:rPr lang="sv-SE" dirty="0" err="1" smtClean="0"/>
              <a:t>Tubes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Replace</a:t>
            </a:r>
            <a:r>
              <a:rPr lang="sv-SE" dirty="0" smtClean="0"/>
              <a:t> </a:t>
            </a:r>
            <a:r>
              <a:rPr lang="sv-SE" dirty="0" err="1" smtClean="0"/>
              <a:t>todays</a:t>
            </a:r>
            <a:r>
              <a:rPr lang="sv-SE" dirty="0" smtClean="0"/>
              <a:t> tub m/8502</a:t>
            </a:r>
          </a:p>
          <a:p>
            <a:r>
              <a:rPr lang="sv-SE" dirty="0" err="1" smtClean="0"/>
              <a:t>Unit</a:t>
            </a:r>
            <a:r>
              <a:rPr lang="sv-SE" dirty="0" smtClean="0"/>
              <a:t> </a:t>
            </a:r>
            <a:r>
              <a:rPr lang="sv-SE" dirty="0" err="1" smtClean="0"/>
              <a:t>load</a:t>
            </a: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11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22" y="584713"/>
            <a:ext cx="5591908" cy="1837721"/>
          </a:xfrm>
          <a:prstGeom prst="rect">
            <a:avLst/>
          </a:prstGeom>
        </p:spPr>
      </p:pic>
      <p:grpSp>
        <p:nvGrpSpPr>
          <p:cNvPr id="9" name="Group 10"/>
          <p:cNvGrpSpPr/>
          <p:nvPr/>
        </p:nvGrpSpPr>
        <p:grpSpPr>
          <a:xfrm>
            <a:off x="553816" y="3516849"/>
            <a:ext cx="3766184" cy="1981200"/>
            <a:chOff x="0" y="0"/>
            <a:chExt cx="3766458" cy="1981200"/>
          </a:xfrm>
        </p:grpSpPr>
        <p:pic>
          <p:nvPicPr>
            <p:cNvPr id="10" name="Picture 11" descr="G:\UW Weapon &amp; Sensor Systems\Produktledning\22 Produktfamilj LWT\12 Bildbank\12 Technology - Tubes and Launchers\Tube m20 3D Visualization-1b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486" y="0"/>
              <a:ext cx="1621972" cy="198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2" descr="G:\UW Weapon &amp; Sensor Systems\Produktledning\22 Produktfamilj LWT\12 Bildbank\12 Technology - Tubes and Launchers\Tube m20 3D Visualization-1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8971"/>
              <a:ext cx="1839686" cy="15022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494" y="2423770"/>
            <a:ext cx="6750136" cy="34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System AUV 62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072" y="1717675"/>
            <a:ext cx="8578231" cy="377983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104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984" y="297968"/>
            <a:ext cx="11296154" cy="88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AUV 62-AT: Autonomous </a:t>
            </a:r>
            <a:r>
              <a:rPr lang="en-US" sz="3600" dirty="0"/>
              <a:t>acoustic target system for ASW training</a:t>
            </a:r>
            <a:endParaRPr lang="sv-SE" sz="36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48" y="1377706"/>
            <a:ext cx="7479890" cy="377983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13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17" y="2835609"/>
            <a:ext cx="4512483" cy="30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AUV 62-AT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1" y="1718269"/>
            <a:ext cx="6847246" cy="3779780"/>
          </a:xfrm>
        </p:spPr>
        <p:txBody>
          <a:bodyPr>
            <a:normAutofit/>
          </a:bodyPr>
          <a:lstStyle/>
          <a:p>
            <a:pPr marL="342900" indent="-342900"/>
            <a:r>
              <a:rPr lang="sv-SE" dirty="0"/>
              <a:t>AUV62-AT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handle</a:t>
            </a:r>
            <a:r>
              <a:rPr lang="sv-SE" dirty="0"/>
              <a:t>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units</a:t>
            </a:r>
            <a:r>
              <a:rPr lang="sv-SE" dirty="0"/>
              <a:t> </a:t>
            </a:r>
            <a:r>
              <a:rPr lang="sv-SE" dirty="0" err="1"/>
              <a:t>simultaneously</a:t>
            </a:r>
            <a:endParaRPr lang="sv-SE" dirty="0"/>
          </a:p>
          <a:p>
            <a:pPr marL="342900" indent="-342900"/>
            <a:r>
              <a:rPr lang="sv-SE" dirty="0" err="1"/>
              <a:t>Entire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 </a:t>
            </a:r>
            <a:r>
              <a:rPr lang="sv-SE" dirty="0" err="1"/>
              <a:t>locate</a:t>
            </a:r>
            <a:r>
              <a:rPr lang="sv-SE" dirty="0"/>
              <a:t>/</a:t>
            </a:r>
            <a:r>
              <a:rPr lang="sv-SE" dirty="0" err="1"/>
              <a:t>track</a:t>
            </a:r>
            <a:r>
              <a:rPr lang="sv-SE" dirty="0"/>
              <a:t>/attack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trained</a:t>
            </a:r>
            <a:endParaRPr lang="sv-SE" dirty="0"/>
          </a:p>
          <a:p>
            <a:pPr marL="342900" indent="-342900"/>
            <a:r>
              <a:rPr lang="sv-SE" dirty="0"/>
              <a:t>Joint actions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trained</a:t>
            </a:r>
            <a:r>
              <a:rPr lang="sv-SE" dirty="0"/>
              <a:t>,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ship</a:t>
            </a:r>
            <a:r>
              <a:rPr lang="sv-SE" dirty="0"/>
              <a:t>/</a:t>
            </a:r>
            <a:r>
              <a:rPr lang="sv-SE" dirty="0" err="1"/>
              <a:t>ship</a:t>
            </a:r>
            <a:r>
              <a:rPr lang="sv-SE" dirty="0"/>
              <a:t> or </a:t>
            </a:r>
            <a:r>
              <a:rPr lang="sv-SE" dirty="0" err="1"/>
              <a:t>ship</a:t>
            </a:r>
            <a:r>
              <a:rPr lang="sv-SE" dirty="0"/>
              <a:t>/</a:t>
            </a:r>
            <a:r>
              <a:rPr lang="sv-SE" dirty="0" err="1"/>
              <a:t>helicopter</a:t>
            </a:r>
            <a:r>
              <a:rPr lang="sv-SE" dirty="0"/>
              <a:t> </a:t>
            </a:r>
            <a:r>
              <a:rPr lang="sv-SE" dirty="0" err="1"/>
              <a:t>cooperation</a:t>
            </a:r>
            <a:r>
              <a:rPr lang="sv-SE" dirty="0"/>
              <a:t>.</a:t>
            </a:r>
          </a:p>
          <a:p>
            <a:pPr marL="342900" indent="-342900"/>
            <a:r>
              <a:rPr lang="sv-SE" dirty="0"/>
              <a:t>AUV62-AT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 as </a:t>
            </a:r>
            <a:r>
              <a:rPr lang="sv-SE" dirty="0" err="1"/>
              <a:t>target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exercises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14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570" y="1759969"/>
            <a:ext cx="3950550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361" y="170152"/>
            <a:ext cx="10449445" cy="882000"/>
          </a:xfrm>
        </p:spPr>
        <p:txBody>
          <a:bodyPr/>
          <a:lstStyle/>
          <a:p>
            <a:r>
              <a:rPr lang="sv-SE" dirty="0" smtClean="0"/>
              <a:t>AUV 62-AT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0" y="1249347"/>
            <a:ext cx="6120414" cy="377978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sv-SE" dirty="0"/>
              <a:t>Flexible planning – </a:t>
            </a:r>
            <a:r>
              <a:rPr lang="sv-SE" dirty="0" err="1"/>
              <a:t>adapt</a:t>
            </a:r>
            <a:r>
              <a:rPr lang="sv-SE" dirty="0"/>
              <a:t> on the go</a:t>
            </a:r>
          </a:p>
          <a:p>
            <a:pPr marL="342900" indent="-342900"/>
            <a:r>
              <a:rPr lang="sv-SE" dirty="0"/>
              <a:t>Preparation </a:t>
            </a:r>
            <a:r>
              <a:rPr lang="sv-SE" dirty="0" err="1"/>
              <a:t>of</a:t>
            </a:r>
            <a:r>
              <a:rPr lang="sv-SE" dirty="0"/>
              <a:t> routes and </a:t>
            </a:r>
            <a:r>
              <a:rPr lang="sv-SE" dirty="0" err="1"/>
              <a:t>active</a:t>
            </a:r>
            <a:r>
              <a:rPr lang="sv-SE" dirty="0"/>
              <a:t>/passive signals</a:t>
            </a:r>
          </a:p>
          <a:p>
            <a:pPr marL="342900" indent="-342900"/>
            <a:r>
              <a:rPr lang="sv-SE" dirty="0"/>
              <a:t>Real </a:t>
            </a:r>
            <a:r>
              <a:rPr lang="sv-SE" dirty="0" err="1"/>
              <a:t>time</a:t>
            </a:r>
            <a:r>
              <a:rPr lang="sv-SE" dirty="0"/>
              <a:t> position </a:t>
            </a:r>
            <a:r>
              <a:rPr lang="sv-SE" dirty="0" err="1"/>
              <a:t>prediction</a:t>
            </a:r>
            <a:r>
              <a:rPr lang="sv-SE" dirty="0"/>
              <a:t> in mission planning system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overlay</a:t>
            </a:r>
            <a:r>
              <a:rPr lang="sv-SE" dirty="0"/>
              <a:t> </a:t>
            </a:r>
            <a:r>
              <a:rPr lang="sv-SE" dirty="0" err="1"/>
              <a:t>functions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charts</a:t>
            </a:r>
            <a:r>
              <a:rPr lang="sv-SE" dirty="0"/>
              <a:t> and AIS data</a:t>
            </a:r>
            <a:r>
              <a:rPr lang="sv-SE" dirty="0" smtClean="0"/>
              <a:t>.</a:t>
            </a:r>
          </a:p>
          <a:p>
            <a:pPr marL="342900" indent="-342900"/>
            <a:r>
              <a:rPr lang="sv-SE" dirty="0"/>
              <a:t>On board </a:t>
            </a:r>
            <a:r>
              <a:rPr lang="sv-SE" dirty="0" err="1"/>
              <a:t>evaluation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for rapid feedback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excersice</a:t>
            </a:r>
            <a:endParaRPr lang="sv-SE" dirty="0"/>
          </a:p>
          <a:p>
            <a:pPr marL="342900" indent="-342900"/>
            <a:r>
              <a:rPr lang="sv-SE" dirty="0" err="1"/>
              <a:t>Advanced</a:t>
            </a:r>
            <a:r>
              <a:rPr lang="sv-SE" dirty="0"/>
              <a:t> </a:t>
            </a:r>
            <a:r>
              <a:rPr lang="sv-SE" dirty="0" err="1"/>
              <a:t>evaluation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combined</a:t>
            </a:r>
            <a:r>
              <a:rPr lang="sv-SE" dirty="0"/>
              <a:t> data </a:t>
            </a:r>
            <a:r>
              <a:rPr lang="sv-SE" dirty="0" err="1" smtClean="0"/>
              <a:t>processing</a:t>
            </a:r>
            <a:r>
              <a:rPr lang="sv-SE" dirty="0" smtClean="0"/>
              <a:t> 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15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194" y="1052152"/>
            <a:ext cx="3529949" cy="237839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94" y="3478123"/>
            <a:ext cx="357256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8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0" y="719999"/>
            <a:ext cx="10739308" cy="882000"/>
          </a:xfrm>
        </p:spPr>
        <p:txBody>
          <a:bodyPr>
            <a:normAutofit/>
          </a:bodyPr>
          <a:lstStyle/>
          <a:p>
            <a:r>
              <a:rPr lang="sv-SE" sz="3600" dirty="0"/>
              <a:t>AUV </a:t>
            </a:r>
            <a:r>
              <a:rPr lang="sv-SE" sz="3600" dirty="0" smtClean="0"/>
              <a:t>62-MR: </a:t>
            </a:r>
            <a:r>
              <a:rPr lang="en-US" sz="3600" dirty="0" smtClean="0"/>
              <a:t>Autonomous mine reconnaissance system</a:t>
            </a:r>
            <a:endParaRPr lang="sv-SE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System </a:t>
            </a:r>
            <a:r>
              <a:rPr lang="sv-SE" dirty="0" err="1" smtClean="0"/>
              <a:t>overview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16</a:t>
            </a:fld>
            <a:endParaRPr lang="sv-S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01E8B6-C251-4FFB-AF58-4B4349FF3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/>
          <a:stretch/>
        </p:blipFill>
        <p:spPr bwMode="auto">
          <a:xfrm>
            <a:off x="837043" y="2172958"/>
            <a:ext cx="11300249" cy="33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58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361" y="139706"/>
            <a:ext cx="10449445" cy="882000"/>
          </a:xfrm>
        </p:spPr>
        <p:txBody>
          <a:bodyPr/>
          <a:lstStyle/>
          <a:p>
            <a:r>
              <a:rPr lang="sv-SE" dirty="0" smtClean="0"/>
              <a:t>AUV 62-MR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17</a:t>
            </a:fld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367BCA-71FE-4E49-94EE-81032792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45" y="1179007"/>
            <a:ext cx="6161446" cy="4319116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Payload for Mine Reconnaissance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On-board Synthetic Aperture Sonar (SAS) Processing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On-board CAD/CAC Processing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Dual Multi-element Interferometric Side-looking Sonar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On-board </a:t>
            </a:r>
            <a:r>
              <a:rPr lang="en-GB" sz="2400" dirty="0">
                <a:solidFill>
                  <a:srgbClr val="000000"/>
                </a:solidFill>
                <a:cs typeface="Arial" charset="0"/>
                <a:sym typeface="Arial" pitchFamily="34" charset="0"/>
              </a:rPr>
              <a:t>and Bathymetric Focused Multi-beam processing </a:t>
            </a: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for REA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cs typeface="Arial" charset="0"/>
                <a:sym typeface="Arial" charset="0"/>
              </a:rPr>
              <a:t>On-board Optical sensor processing for Target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Identification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High surface coverage capability with full resolution – entire city of Farnborough (</a:t>
            </a:r>
            <a:r>
              <a:rPr lang="en-US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Approx</a:t>
            </a:r>
            <a:r>
              <a:rPr lang="en-US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20km</a:t>
            </a:r>
            <a:r>
              <a:rPr lang="en-US" baseline="300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) in 6h</a:t>
            </a:r>
          </a:p>
          <a:p>
            <a:pPr lvl="1" fontAlgn="base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Arial" charset="0"/>
                <a:sym typeface="Arial" charset="0"/>
              </a:rPr>
              <a:t>Platform integration or COOP capability</a:t>
            </a:r>
            <a:endParaRPr lang="en-US" sz="24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1021706"/>
            <a:ext cx="4663952" cy="264043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/>
          <a:srcRect l="29744" t="36391" r="446" b="30027"/>
          <a:stretch/>
        </p:blipFill>
        <p:spPr>
          <a:xfrm>
            <a:off x="6553199" y="3894367"/>
            <a:ext cx="4663952" cy="17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5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SAS image generation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23" y="1734034"/>
            <a:ext cx="3797593" cy="206327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18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26" y="1734034"/>
            <a:ext cx="3817186" cy="206327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22" y="4116995"/>
            <a:ext cx="3824494" cy="206327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326" y="4116995"/>
            <a:ext cx="3801669" cy="206327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69326" y="6447594"/>
            <a:ext cx="1580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 smtClean="0"/>
              <a:t>Photos/images by Saab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177698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361" y="76738"/>
            <a:ext cx="10449445" cy="882000"/>
          </a:xfrm>
        </p:spPr>
        <p:txBody>
          <a:bodyPr/>
          <a:lstStyle/>
          <a:p>
            <a:r>
              <a:rPr lang="sv-SE" dirty="0" smtClean="0"/>
              <a:t>SAS Images - </a:t>
            </a:r>
            <a:r>
              <a:rPr lang="sv-SE" dirty="0" err="1" smtClean="0"/>
              <a:t>examples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19</a:t>
            </a:fld>
            <a:endParaRPr lang="sv-SE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76" y="958738"/>
            <a:ext cx="8827248" cy="377983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824" y="509992"/>
            <a:ext cx="2804633" cy="279566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491" y="3305658"/>
            <a:ext cx="4209411" cy="267264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6069326" y="6447594"/>
            <a:ext cx="1580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 smtClean="0"/>
              <a:t>Photos/images by Saab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73813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7141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4130" y="87472"/>
            <a:ext cx="9358101" cy="882000"/>
          </a:xfrm>
        </p:spPr>
        <p:txBody>
          <a:bodyPr/>
          <a:lstStyle/>
          <a:p>
            <a:r>
              <a:rPr lang="en-US" sz="3333" dirty="0">
                <a:solidFill>
                  <a:schemeClr val="bg1"/>
                </a:solidFill>
              </a:rPr>
              <a:t>Underwater topography of the Baltic Sea</a:t>
            </a:r>
            <a:endParaRPr lang="sv-SE" sz="3333" dirty="0">
              <a:solidFill>
                <a:schemeClr val="bg1"/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2</a:t>
            </a:fld>
            <a:endParaRPr lang="sv-SE" smtClean="0">
              <a:solidFill>
                <a:schemeClr val="bg1"/>
              </a:solidFill>
            </a:endParaRPr>
          </a:p>
          <a:p>
            <a:fld id="{DE34C391-2898-470B-9E55-963A044D0630}" type="datetime1">
              <a:rPr lang="sv-SE" smtClean="0">
                <a:solidFill>
                  <a:schemeClr val="bg1"/>
                </a:solidFill>
              </a:rPr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7724600" y="209069"/>
            <a:ext cx="9358101" cy="8820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1867" dirty="0">
                <a:solidFill>
                  <a:schemeClr val="bg1"/>
                </a:solidFill>
              </a:rPr>
              <a:t>Submarines </a:t>
            </a:r>
            <a:r>
              <a:rPr lang="sv-SE" sz="1867" dirty="0" err="1">
                <a:solidFill>
                  <a:schemeClr val="bg1"/>
                </a:solidFill>
              </a:rPr>
              <a:t>that</a:t>
            </a:r>
            <a:r>
              <a:rPr lang="sv-SE" sz="1867" dirty="0">
                <a:solidFill>
                  <a:schemeClr val="bg1"/>
                </a:solidFill>
              </a:rPr>
              <a:t> </a:t>
            </a:r>
            <a:r>
              <a:rPr lang="sv-SE" sz="1867" dirty="0" err="1">
                <a:solidFill>
                  <a:schemeClr val="bg1"/>
                </a:solidFill>
              </a:rPr>
              <a:t>normally</a:t>
            </a:r>
            <a:r>
              <a:rPr lang="sv-SE" sz="1867" dirty="0">
                <a:solidFill>
                  <a:schemeClr val="bg1"/>
                </a:solidFill>
              </a:rPr>
              <a:t> </a:t>
            </a:r>
            <a:r>
              <a:rPr lang="sv-SE" sz="1867" dirty="0" err="1">
                <a:solidFill>
                  <a:schemeClr val="bg1"/>
                </a:solidFill>
              </a:rPr>
              <a:t>operate</a:t>
            </a:r>
            <a:r>
              <a:rPr lang="sv-SE" sz="1867" dirty="0">
                <a:solidFill>
                  <a:schemeClr val="bg1"/>
                </a:solidFill>
              </a:rPr>
              <a:t> </a:t>
            </a:r>
          </a:p>
          <a:p>
            <a:r>
              <a:rPr lang="sv-SE" sz="1867" dirty="0">
                <a:solidFill>
                  <a:schemeClr val="bg1"/>
                </a:solidFill>
              </a:rPr>
              <a:t>in the Baltic Sea</a:t>
            </a:r>
          </a:p>
        </p:txBody>
      </p:sp>
    </p:spTree>
    <p:extLst>
      <p:ext uri="{BB962C8B-B14F-4D97-AF65-F5344CB8AC3E}">
        <p14:creationId xmlns:p14="http://schemas.microsoft.com/office/powerpoint/2010/main" val="21839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9" y="1292821"/>
            <a:ext cx="5968495" cy="3910955"/>
          </a:xfrm>
          <a:prstGeom prst="rect">
            <a:avLst/>
          </a:prstGeom>
        </p:spPr>
      </p:pic>
      <p:pic>
        <p:nvPicPr>
          <p:cNvPr id="28" name="Picture 2" descr="F:\BILD.JPG\62\62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31" y="227374"/>
            <a:ext cx="6160616" cy="279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20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267109" y="48768"/>
            <a:ext cx="7724641" cy="882000"/>
          </a:xfrm>
        </p:spPr>
        <p:txBody>
          <a:bodyPr/>
          <a:lstStyle/>
          <a:p>
            <a:r>
              <a:rPr lang="sv-SE" sz="3733" dirty="0" err="1"/>
              <a:t>Modular</a:t>
            </a:r>
            <a:r>
              <a:rPr lang="sv-SE" sz="3733" dirty="0"/>
              <a:t> design </a:t>
            </a:r>
            <a:r>
              <a:rPr lang="sv-SE" sz="3733" dirty="0" smtClean="0"/>
              <a:t>– </a:t>
            </a:r>
            <a:r>
              <a:rPr lang="sv-SE" sz="3733" dirty="0" err="1" smtClean="0"/>
              <a:t>Technical</a:t>
            </a:r>
            <a:r>
              <a:rPr lang="sv-SE" sz="3733" dirty="0" smtClean="0"/>
              <a:t> </a:t>
            </a:r>
            <a:r>
              <a:rPr lang="sv-SE" sz="3733" dirty="0" err="1" smtClean="0"/>
              <a:t>platform</a:t>
            </a:r>
            <a:endParaRPr lang="sv-SE" sz="3733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491" y="3132652"/>
            <a:ext cx="3931191" cy="1630232"/>
          </a:xfrm>
          <a:prstGeom prst="rect">
            <a:avLst/>
          </a:prstGeom>
        </p:spPr>
      </p:pic>
      <p:sp>
        <p:nvSpPr>
          <p:cNvPr id="30" name="Rektangel 29"/>
          <p:cNvSpPr/>
          <p:nvPr/>
        </p:nvSpPr>
        <p:spPr>
          <a:xfrm>
            <a:off x="7040043" y="1038165"/>
            <a:ext cx="159139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sv-SE" sz="2667" b="1" dirty="0"/>
              <a:t>Torped 62</a:t>
            </a:r>
            <a:endParaRPr lang="sv-SE" sz="1600" dirty="0"/>
          </a:p>
        </p:txBody>
      </p:sp>
      <p:sp>
        <p:nvSpPr>
          <p:cNvPr id="31" name="Rektangel 30"/>
          <p:cNvSpPr/>
          <p:nvPr/>
        </p:nvSpPr>
        <p:spPr>
          <a:xfrm>
            <a:off x="8415576" y="2745532"/>
            <a:ext cx="115666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667" b="1" dirty="0" smtClean="0"/>
              <a:t>AUV62</a:t>
            </a:r>
            <a:endParaRPr lang="sv-SE" sz="16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213" y="4639566"/>
            <a:ext cx="5117576" cy="15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pilkoppling 6"/>
          <p:cNvCxnSpPr/>
          <p:nvPr/>
        </p:nvCxnSpPr>
        <p:spPr>
          <a:xfrm>
            <a:off x="299048" y="1666823"/>
            <a:ext cx="11588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924562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2016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876445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2017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2827674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3778902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2019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730131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2020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680706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2021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6631282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2022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7581857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2023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8532431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2024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9483006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2025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10433582" y="12974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2026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869472" y="1623051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45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1703326" y="2216256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47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1474" y="2783087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62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4754174" y="428660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MS2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78162" y="3542895"/>
            <a:ext cx="82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AUV62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3759581" y="582606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TIS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5840283" y="6403716"/>
            <a:ext cx="115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TorpG</a:t>
            </a:r>
            <a:r>
              <a:rPr lang="sv-SE" dirty="0"/>
              <a:t> SIM</a:t>
            </a:r>
          </a:p>
        </p:txBody>
      </p:sp>
      <p:cxnSp>
        <p:nvCxnSpPr>
          <p:cNvPr id="5" name="Rak pilkoppling 4"/>
          <p:cNvCxnSpPr>
            <a:endCxn id="20" idx="1"/>
          </p:cNvCxnSpPr>
          <p:nvPr/>
        </p:nvCxnSpPr>
        <p:spPr>
          <a:xfrm flipV="1">
            <a:off x="905247" y="2400924"/>
            <a:ext cx="798079" cy="133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koppling 25"/>
          <p:cNvCxnSpPr>
            <a:endCxn id="20" idx="1"/>
          </p:cNvCxnSpPr>
          <p:nvPr/>
        </p:nvCxnSpPr>
        <p:spPr>
          <a:xfrm flipV="1">
            <a:off x="1145821" y="2400924"/>
            <a:ext cx="557505" cy="57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koppling 33"/>
          <p:cNvCxnSpPr>
            <a:stCxn id="20" idx="3"/>
            <a:endCxn id="19" idx="1"/>
          </p:cNvCxnSpPr>
          <p:nvPr/>
        </p:nvCxnSpPr>
        <p:spPr>
          <a:xfrm flipV="1">
            <a:off x="2827673" y="1807717"/>
            <a:ext cx="1041799" cy="593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pilkoppling 35"/>
          <p:cNvCxnSpPr>
            <a:stCxn id="20" idx="3"/>
            <a:endCxn id="22" idx="1"/>
          </p:cNvCxnSpPr>
          <p:nvPr/>
        </p:nvCxnSpPr>
        <p:spPr>
          <a:xfrm>
            <a:off x="2827673" y="2400923"/>
            <a:ext cx="1926503" cy="2070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koppling 37"/>
          <p:cNvCxnSpPr>
            <a:stCxn id="20" idx="3"/>
            <a:endCxn id="24" idx="1"/>
          </p:cNvCxnSpPr>
          <p:nvPr/>
        </p:nvCxnSpPr>
        <p:spPr>
          <a:xfrm>
            <a:off x="2827672" y="2400924"/>
            <a:ext cx="931909" cy="3609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38"/>
          <p:cNvSpPr txBox="1"/>
          <p:nvPr/>
        </p:nvSpPr>
        <p:spPr>
          <a:xfrm>
            <a:off x="4642958" y="3607420"/>
            <a:ext cx="82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AUV62</a:t>
            </a:r>
          </a:p>
        </p:txBody>
      </p:sp>
      <p:cxnSp>
        <p:nvCxnSpPr>
          <p:cNvPr id="45" name="Rak pilkoppling 44"/>
          <p:cNvCxnSpPr>
            <a:stCxn id="24" idx="3"/>
            <a:endCxn id="25" idx="1"/>
          </p:cNvCxnSpPr>
          <p:nvPr/>
        </p:nvCxnSpPr>
        <p:spPr>
          <a:xfrm>
            <a:off x="4219965" y="6010728"/>
            <a:ext cx="1620319" cy="57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pilkoppling 46"/>
          <p:cNvCxnSpPr>
            <a:stCxn id="20" idx="3"/>
            <a:endCxn id="25" idx="1"/>
          </p:cNvCxnSpPr>
          <p:nvPr/>
        </p:nvCxnSpPr>
        <p:spPr>
          <a:xfrm>
            <a:off x="2827672" y="2400924"/>
            <a:ext cx="3012611" cy="418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ruta 47"/>
          <p:cNvSpPr txBox="1"/>
          <p:nvPr/>
        </p:nvSpPr>
        <p:spPr>
          <a:xfrm>
            <a:off x="5680706" y="2791399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62</a:t>
            </a:r>
          </a:p>
        </p:txBody>
      </p:sp>
      <p:cxnSp>
        <p:nvCxnSpPr>
          <p:cNvPr id="50" name="Rak pilkoppling 49"/>
          <p:cNvCxnSpPr>
            <a:stCxn id="20" idx="3"/>
            <a:endCxn id="39" idx="1"/>
          </p:cNvCxnSpPr>
          <p:nvPr/>
        </p:nvCxnSpPr>
        <p:spPr>
          <a:xfrm>
            <a:off x="2827672" y="2400924"/>
            <a:ext cx="1815285" cy="1391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pilkoppling 51"/>
          <p:cNvCxnSpPr>
            <a:stCxn id="20" idx="3"/>
            <a:endCxn id="48" idx="1"/>
          </p:cNvCxnSpPr>
          <p:nvPr/>
        </p:nvCxnSpPr>
        <p:spPr>
          <a:xfrm>
            <a:off x="2827673" y="2400924"/>
            <a:ext cx="2853033" cy="57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ruta 53"/>
          <p:cNvSpPr txBox="1"/>
          <p:nvPr/>
        </p:nvSpPr>
        <p:spPr>
          <a:xfrm>
            <a:off x="8394632" y="2812739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62</a:t>
            </a:r>
          </a:p>
        </p:txBody>
      </p:sp>
      <p:cxnSp>
        <p:nvCxnSpPr>
          <p:cNvPr id="56" name="Rak pilkoppling 55"/>
          <p:cNvCxnSpPr>
            <a:stCxn id="20" idx="3"/>
            <a:endCxn id="54" idx="1"/>
          </p:cNvCxnSpPr>
          <p:nvPr/>
        </p:nvCxnSpPr>
        <p:spPr>
          <a:xfrm>
            <a:off x="2827673" y="2400923"/>
            <a:ext cx="5566959" cy="596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koppling 57"/>
          <p:cNvCxnSpPr>
            <a:stCxn id="22" idx="3"/>
            <a:endCxn id="54" idx="1"/>
          </p:cNvCxnSpPr>
          <p:nvPr/>
        </p:nvCxnSpPr>
        <p:spPr>
          <a:xfrm flipV="1">
            <a:off x="5358828" y="2997405"/>
            <a:ext cx="3035803" cy="1473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ruta 58"/>
          <p:cNvSpPr txBox="1"/>
          <p:nvPr/>
        </p:nvSpPr>
        <p:spPr>
          <a:xfrm>
            <a:off x="9606457" y="4793664"/>
            <a:ext cx="85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Ers F42</a:t>
            </a:r>
          </a:p>
        </p:txBody>
      </p:sp>
      <p:cxnSp>
        <p:nvCxnSpPr>
          <p:cNvPr id="61" name="Rak pilkoppling 60"/>
          <p:cNvCxnSpPr>
            <a:stCxn id="59" idx="0"/>
            <a:endCxn id="54" idx="2"/>
          </p:cNvCxnSpPr>
          <p:nvPr/>
        </p:nvCxnSpPr>
        <p:spPr>
          <a:xfrm flipH="1" flipV="1">
            <a:off x="8956805" y="3182072"/>
            <a:ext cx="1077431" cy="1611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ruta 61"/>
          <p:cNvSpPr txBox="1"/>
          <p:nvPr/>
        </p:nvSpPr>
        <p:spPr>
          <a:xfrm>
            <a:off x="8668912" y="2226828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Torped 47</a:t>
            </a:r>
          </a:p>
        </p:txBody>
      </p:sp>
      <p:cxnSp>
        <p:nvCxnSpPr>
          <p:cNvPr id="64" name="Rak pilkoppling 63"/>
          <p:cNvCxnSpPr>
            <a:stCxn id="62" idx="2"/>
            <a:endCxn id="54" idx="0"/>
          </p:cNvCxnSpPr>
          <p:nvPr/>
        </p:nvCxnSpPr>
        <p:spPr>
          <a:xfrm flipH="1">
            <a:off x="8956804" y="2596160"/>
            <a:ext cx="274280" cy="216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ak pilkoppling 67"/>
          <p:cNvCxnSpPr>
            <a:endCxn id="22" idx="1"/>
          </p:cNvCxnSpPr>
          <p:nvPr/>
        </p:nvCxnSpPr>
        <p:spPr>
          <a:xfrm>
            <a:off x="905249" y="3735872"/>
            <a:ext cx="3848927" cy="735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ak pilkoppling 69"/>
          <p:cNvCxnSpPr>
            <a:stCxn id="22" idx="3"/>
            <a:endCxn id="59" idx="1"/>
          </p:cNvCxnSpPr>
          <p:nvPr/>
        </p:nvCxnSpPr>
        <p:spPr>
          <a:xfrm>
            <a:off x="5358828" y="4471277"/>
            <a:ext cx="4247629" cy="50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ak pilkoppling 71"/>
          <p:cNvCxnSpPr>
            <a:stCxn id="39" idx="3"/>
            <a:endCxn id="48" idx="1"/>
          </p:cNvCxnSpPr>
          <p:nvPr/>
        </p:nvCxnSpPr>
        <p:spPr>
          <a:xfrm flipV="1">
            <a:off x="5470043" y="2976065"/>
            <a:ext cx="210663" cy="816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72"/>
          <p:cNvSpPr txBox="1"/>
          <p:nvPr/>
        </p:nvSpPr>
        <p:spPr>
          <a:xfrm>
            <a:off x="46077" y="5048616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SubRov</a:t>
            </a:r>
            <a:endParaRPr lang="sv-SE" dirty="0"/>
          </a:p>
        </p:txBody>
      </p:sp>
      <p:cxnSp>
        <p:nvCxnSpPr>
          <p:cNvPr id="75" name="Rak pilkoppling 74"/>
          <p:cNvCxnSpPr/>
          <p:nvPr/>
        </p:nvCxnSpPr>
        <p:spPr>
          <a:xfrm flipH="1">
            <a:off x="485781" y="3920539"/>
            <a:ext cx="5923" cy="11363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ruta 75"/>
          <p:cNvSpPr txBox="1"/>
          <p:nvPr/>
        </p:nvSpPr>
        <p:spPr>
          <a:xfrm>
            <a:off x="7063865" y="5266327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SubRov</a:t>
            </a:r>
            <a:endParaRPr lang="sv-SE" dirty="0"/>
          </a:p>
        </p:txBody>
      </p:sp>
      <p:cxnSp>
        <p:nvCxnSpPr>
          <p:cNvPr id="78" name="Rak pilkoppling 77"/>
          <p:cNvCxnSpPr>
            <a:stCxn id="39" idx="3"/>
            <a:endCxn id="76" idx="1"/>
          </p:cNvCxnSpPr>
          <p:nvPr/>
        </p:nvCxnSpPr>
        <p:spPr>
          <a:xfrm>
            <a:off x="5470045" y="3792087"/>
            <a:ext cx="1593823" cy="165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ak pilkoppling 79"/>
          <p:cNvCxnSpPr>
            <a:stCxn id="22" idx="3"/>
            <a:endCxn id="76" idx="1"/>
          </p:cNvCxnSpPr>
          <p:nvPr/>
        </p:nvCxnSpPr>
        <p:spPr>
          <a:xfrm>
            <a:off x="5358829" y="4471276"/>
            <a:ext cx="1705039" cy="97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ak pilkoppling 81"/>
          <p:cNvCxnSpPr>
            <a:stCxn id="22" idx="3"/>
            <a:endCxn id="25" idx="1"/>
          </p:cNvCxnSpPr>
          <p:nvPr/>
        </p:nvCxnSpPr>
        <p:spPr>
          <a:xfrm>
            <a:off x="5358829" y="4471276"/>
            <a:ext cx="481455" cy="211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Moln 84"/>
          <p:cNvSpPr/>
          <p:nvPr/>
        </p:nvSpPr>
        <p:spPr>
          <a:xfrm>
            <a:off x="10918210" y="2967753"/>
            <a:ext cx="1273791" cy="5932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AUV47</a:t>
            </a:r>
            <a:endParaRPr lang="sv-SE" dirty="0"/>
          </a:p>
        </p:txBody>
      </p:sp>
      <p:cxnSp>
        <p:nvCxnSpPr>
          <p:cNvPr id="87" name="Rak pilkoppling 86"/>
          <p:cNvCxnSpPr>
            <a:stCxn id="62" idx="3"/>
          </p:cNvCxnSpPr>
          <p:nvPr/>
        </p:nvCxnSpPr>
        <p:spPr>
          <a:xfrm>
            <a:off x="9793258" y="2411495"/>
            <a:ext cx="1103175" cy="854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ruta 87"/>
          <p:cNvSpPr txBox="1"/>
          <p:nvPr/>
        </p:nvSpPr>
        <p:spPr>
          <a:xfrm>
            <a:off x="7057298" y="3866856"/>
            <a:ext cx="82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AUV62</a:t>
            </a:r>
          </a:p>
        </p:txBody>
      </p:sp>
      <p:cxnSp>
        <p:nvCxnSpPr>
          <p:cNvPr id="90" name="Rak pilkoppling 89"/>
          <p:cNvCxnSpPr>
            <a:stCxn id="39" idx="3"/>
            <a:endCxn id="88" idx="1"/>
          </p:cNvCxnSpPr>
          <p:nvPr/>
        </p:nvCxnSpPr>
        <p:spPr>
          <a:xfrm>
            <a:off x="5470043" y="3792088"/>
            <a:ext cx="1587255" cy="259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pilkoppling 91"/>
          <p:cNvCxnSpPr>
            <a:stCxn id="22" idx="3"/>
            <a:endCxn id="88" idx="1"/>
          </p:cNvCxnSpPr>
          <p:nvPr/>
        </p:nvCxnSpPr>
        <p:spPr>
          <a:xfrm flipV="1">
            <a:off x="5358827" y="4051524"/>
            <a:ext cx="1698471" cy="419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ak pilkoppling 93"/>
          <p:cNvCxnSpPr>
            <a:stCxn id="88" idx="3"/>
          </p:cNvCxnSpPr>
          <p:nvPr/>
        </p:nvCxnSpPr>
        <p:spPr>
          <a:xfrm flipV="1">
            <a:off x="7884385" y="3272669"/>
            <a:ext cx="3037777" cy="778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pilkoppling 27"/>
          <p:cNvCxnSpPr>
            <a:stCxn id="22" idx="3"/>
            <a:endCxn id="62" idx="1"/>
          </p:cNvCxnSpPr>
          <p:nvPr/>
        </p:nvCxnSpPr>
        <p:spPr>
          <a:xfrm flipV="1">
            <a:off x="5358828" y="2411496"/>
            <a:ext cx="3310083" cy="2059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koppling 29"/>
          <p:cNvCxnSpPr>
            <a:stCxn id="48" idx="3"/>
            <a:endCxn id="54" idx="1"/>
          </p:cNvCxnSpPr>
          <p:nvPr/>
        </p:nvCxnSpPr>
        <p:spPr>
          <a:xfrm>
            <a:off x="6805052" y="2976066"/>
            <a:ext cx="1589579" cy="21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ubrik 1"/>
          <p:cNvSpPr>
            <a:spLocks noGrp="1"/>
          </p:cNvSpPr>
          <p:nvPr>
            <p:ph type="title"/>
          </p:nvPr>
        </p:nvSpPr>
        <p:spPr>
          <a:xfrm>
            <a:off x="267109" y="48768"/>
            <a:ext cx="8401802" cy="882000"/>
          </a:xfrm>
        </p:spPr>
        <p:txBody>
          <a:bodyPr>
            <a:normAutofit/>
          </a:bodyPr>
          <a:lstStyle/>
          <a:p>
            <a:pPr algn="l"/>
            <a:r>
              <a:rPr lang="sv-SE" sz="3733" dirty="0" err="1"/>
              <a:t>Modular</a:t>
            </a:r>
            <a:r>
              <a:rPr lang="sv-SE" sz="3733" dirty="0"/>
              <a:t> design </a:t>
            </a:r>
            <a:r>
              <a:rPr lang="sv-SE" sz="3733" dirty="0" smtClean="0"/>
              <a:t>–</a:t>
            </a:r>
            <a:r>
              <a:rPr lang="sv-SE" sz="3733" dirty="0" err="1" smtClean="0"/>
              <a:t>Technical</a:t>
            </a:r>
            <a:r>
              <a:rPr lang="sv-SE" sz="3733" dirty="0" smtClean="0"/>
              <a:t> </a:t>
            </a:r>
            <a:r>
              <a:rPr lang="sv-SE" sz="3733" dirty="0" err="1" smtClean="0"/>
              <a:t>platform</a:t>
            </a:r>
            <a:endParaRPr lang="sv-SE" sz="3733" dirty="0"/>
          </a:p>
        </p:txBody>
      </p:sp>
    </p:spTree>
    <p:extLst>
      <p:ext uri="{BB962C8B-B14F-4D97-AF65-F5344CB8AC3E}">
        <p14:creationId xmlns:p14="http://schemas.microsoft.com/office/powerpoint/2010/main" val="6549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Technical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22</a:t>
            </a:fld>
            <a:endParaRPr lang="sv-SE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A824FF88-8A24-40C6-BBC9-888973A393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6" b="89620" l="4630" r="96811">
                        <a14:foregroundMark x1="90741" y1="15643" x2="92284" y2="26023"/>
                        <a14:foregroundMark x1="96656" y1="29386" x2="96862" y2="29386"/>
                        <a14:foregroundMark x1="90741" y1="7602" x2="93724" y2="4532"/>
                        <a14:foregroundMark x1="10134" y1="80556" x2="8693" y2="62427"/>
                        <a14:foregroundMark x1="5298" y1="82602" x2="4630" y2="65936"/>
                        <a14:foregroundMark x1="4630" y1="65936" x2="4835" y2="64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0" y="2212091"/>
            <a:ext cx="8091055" cy="2846927"/>
          </a:xfrm>
          <a:prstGeom prst="rect">
            <a:avLst/>
          </a:prstGeom>
        </p:spPr>
      </p:pic>
      <p:sp>
        <p:nvSpPr>
          <p:cNvPr id="19" name="Speech Bubble: Rectangle 6">
            <a:extLst>
              <a:ext uri="{FF2B5EF4-FFF2-40B4-BE49-F238E27FC236}">
                <a16:creationId xmlns:a16="http://schemas.microsoft.com/office/drawing/2014/main" id="{ABFD3FB4-F1C9-4ECD-B48E-1B662B21E467}"/>
              </a:ext>
            </a:extLst>
          </p:cNvPr>
          <p:cNvSpPr/>
          <p:nvPr/>
        </p:nvSpPr>
        <p:spPr>
          <a:xfrm>
            <a:off x="1714500" y="2521911"/>
            <a:ext cx="1291390" cy="436361"/>
          </a:xfrm>
          <a:prstGeom prst="wedgeRectCallout">
            <a:avLst>
              <a:gd name="adj1" fmla="val 136288"/>
              <a:gd name="adj2" fmla="val 144665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LLS Front End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Torpedo 62 ZoKiTS</a:t>
            </a:r>
          </a:p>
        </p:txBody>
      </p:sp>
      <p:sp>
        <p:nvSpPr>
          <p:cNvPr id="20" name="Speech Bubble: Rectangle 7">
            <a:extLst>
              <a:ext uri="{FF2B5EF4-FFF2-40B4-BE49-F238E27FC236}">
                <a16:creationId xmlns:a16="http://schemas.microsoft.com/office/drawing/2014/main" id="{1124645E-6538-4D03-B137-CA3EAD0158C8}"/>
              </a:ext>
            </a:extLst>
          </p:cNvPr>
          <p:cNvSpPr/>
          <p:nvPr/>
        </p:nvSpPr>
        <p:spPr>
          <a:xfrm>
            <a:off x="497556" y="3454786"/>
            <a:ext cx="1235994" cy="436361"/>
          </a:xfrm>
          <a:prstGeom prst="wedgeRectCallout">
            <a:avLst>
              <a:gd name="adj1" fmla="val 66399"/>
              <a:gd name="adj2" fmla="val 138461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FLS Front End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DEMÅN</a:t>
            </a:r>
          </a:p>
        </p:txBody>
      </p:sp>
      <p:sp>
        <p:nvSpPr>
          <p:cNvPr id="21" name="Speech Bubble: Rectangle 8">
            <a:extLst>
              <a:ext uri="{FF2B5EF4-FFF2-40B4-BE49-F238E27FC236}">
                <a16:creationId xmlns:a16="http://schemas.microsoft.com/office/drawing/2014/main" id="{269F51EC-0A9A-48DB-B307-FDECC8AE481A}"/>
              </a:ext>
            </a:extLst>
          </p:cNvPr>
          <p:cNvSpPr/>
          <p:nvPr/>
        </p:nvSpPr>
        <p:spPr>
          <a:xfrm>
            <a:off x="1025223" y="5340635"/>
            <a:ext cx="1235994" cy="436361"/>
          </a:xfrm>
          <a:prstGeom prst="wedgeRectCallout">
            <a:avLst>
              <a:gd name="adj1" fmla="val 65623"/>
              <a:gd name="adj2" fmla="val -162078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FLS Electronics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DEMÅN</a:t>
            </a:r>
          </a:p>
        </p:txBody>
      </p:sp>
      <p:sp>
        <p:nvSpPr>
          <p:cNvPr id="22" name="Speech Bubble: Rectangle 9">
            <a:extLst>
              <a:ext uri="{FF2B5EF4-FFF2-40B4-BE49-F238E27FC236}">
                <a16:creationId xmlns:a16="http://schemas.microsoft.com/office/drawing/2014/main" id="{04F9214D-5949-448A-81D0-A8729CB47870}"/>
              </a:ext>
            </a:extLst>
          </p:cNvPr>
          <p:cNvSpPr/>
          <p:nvPr/>
        </p:nvSpPr>
        <p:spPr>
          <a:xfrm>
            <a:off x="2600325" y="5475372"/>
            <a:ext cx="1618122" cy="436361"/>
          </a:xfrm>
          <a:prstGeom prst="wedgeRectCallout">
            <a:avLst>
              <a:gd name="adj1" fmla="val 69580"/>
              <a:gd name="adj2" fmla="val -289832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Software Architecture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SDS / AUV62</a:t>
            </a:r>
          </a:p>
        </p:txBody>
      </p:sp>
      <p:sp>
        <p:nvSpPr>
          <p:cNvPr id="23" name="Speech Bubble: Rectangle 10">
            <a:extLst>
              <a:ext uri="{FF2B5EF4-FFF2-40B4-BE49-F238E27FC236}">
                <a16:creationId xmlns:a16="http://schemas.microsoft.com/office/drawing/2014/main" id="{38A7C0C3-5FEB-45A4-AB2D-2A4C5E762F19}"/>
              </a:ext>
            </a:extLst>
          </p:cNvPr>
          <p:cNvSpPr/>
          <p:nvPr/>
        </p:nvSpPr>
        <p:spPr>
          <a:xfrm>
            <a:off x="8004551" y="4849170"/>
            <a:ext cx="1508076" cy="436361"/>
          </a:xfrm>
          <a:prstGeom prst="wedgeRectCallout">
            <a:avLst>
              <a:gd name="adj1" fmla="val -168971"/>
              <a:gd name="adj2" fmla="val -223196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Energy System Design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AUV62</a:t>
            </a:r>
          </a:p>
        </p:txBody>
      </p:sp>
      <p:sp>
        <p:nvSpPr>
          <p:cNvPr id="24" name="Speech Bubble: Rectangle 11">
            <a:extLst>
              <a:ext uri="{FF2B5EF4-FFF2-40B4-BE49-F238E27FC236}">
                <a16:creationId xmlns:a16="http://schemas.microsoft.com/office/drawing/2014/main" id="{22689F73-276F-4DBB-B1D3-3ED6271995A5}"/>
              </a:ext>
            </a:extLst>
          </p:cNvPr>
          <p:cNvSpPr/>
          <p:nvPr/>
        </p:nvSpPr>
        <p:spPr>
          <a:xfrm>
            <a:off x="4781770" y="1557549"/>
            <a:ext cx="1422387" cy="436361"/>
          </a:xfrm>
          <a:prstGeom prst="wedgeRectCallout">
            <a:avLst>
              <a:gd name="adj1" fmla="val -43281"/>
              <a:gd name="adj2" fmla="val 328827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Wire Comm Modem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62 </a:t>
            </a:r>
            <a:r>
              <a:rPr lang="en-US" sz="1000" dirty="0" err="1">
                <a:solidFill>
                  <a:schemeClr val="tx1"/>
                </a:solidFill>
              </a:rPr>
              <a:t>ZoKiTS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Speech Bubble: Rectangle 12">
            <a:extLst>
              <a:ext uri="{FF2B5EF4-FFF2-40B4-BE49-F238E27FC236}">
                <a16:creationId xmlns:a16="http://schemas.microsoft.com/office/drawing/2014/main" id="{024BCF32-1184-40FC-AF14-B22EE8E20F90}"/>
              </a:ext>
            </a:extLst>
          </p:cNvPr>
          <p:cNvSpPr/>
          <p:nvPr/>
        </p:nvSpPr>
        <p:spPr>
          <a:xfrm>
            <a:off x="10316667" y="3290983"/>
            <a:ext cx="1464594" cy="436361"/>
          </a:xfrm>
          <a:prstGeom prst="wedgeRectCallout">
            <a:avLst>
              <a:gd name="adj1" fmla="val -187215"/>
              <a:gd name="adj2" fmla="val 4048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Motor System Design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AUV62</a:t>
            </a:r>
          </a:p>
        </p:txBody>
      </p:sp>
      <p:sp>
        <p:nvSpPr>
          <p:cNvPr id="26" name="Speech Bubble: Rectangle 13">
            <a:extLst>
              <a:ext uri="{FF2B5EF4-FFF2-40B4-BE49-F238E27FC236}">
                <a16:creationId xmlns:a16="http://schemas.microsoft.com/office/drawing/2014/main" id="{C001034B-E39A-4E0E-B096-7110D8C69C89}"/>
              </a:ext>
            </a:extLst>
          </p:cNvPr>
          <p:cNvSpPr/>
          <p:nvPr/>
        </p:nvSpPr>
        <p:spPr>
          <a:xfrm>
            <a:off x="8539859" y="1233912"/>
            <a:ext cx="1657350" cy="436361"/>
          </a:xfrm>
          <a:prstGeom prst="wedgeRectCallout">
            <a:avLst>
              <a:gd name="adj1" fmla="val -34961"/>
              <a:gd name="adj2" fmla="val 221065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Propulsion and Pump Jet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Studie Propulsion SP45</a:t>
            </a:r>
          </a:p>
        </p:txBody>
      </p:sp>
      <p:sp>
        <p:nvSpPr>
          <p:cNvPr id="27" name="Speech Bubble: Rectangle 14">
            <a:extLst>
              <a:ext uri="{FF2B5EF4-FFF2-40B4-BE49-F238E27FC236}">
                <a16:creationId xmlns:a16="http://schemas.microsoft.com/office/drawing/2014/main" id="{146D6F19-5595-4665-951E-FD8C420F6BE0}"/>
              </a:ext>
            </a:extLst>
          </p:cNvPr>
          <p:cNvSpPr/>
          <p:nvPr/>
        </p:nvSpPr>
        <p:spPr>
          <a:xfrm>
            <a:off x="9890084" y="2240363"/>
            <a:ext cx="1764383" cy="436361"/>
          </a:xfrm>
          <a:prstGeom prst="wedgeRectCallout">
            <a:avLst>
              <a:gd name="adj1" fmla="val -74441"/>
              <a:gd name="adj2" fmla="val 66661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Rudder Servo Arrangement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62</a:t>
            </a:r>
          </a:p>
        </p:txBody>
      </p:sp>
      <p:sp>
        <p:nvSpPr>
          <p:cNvPr id="28" name="Speech Bubble: Rectangle 15">
            <a:extLst>
              <a:ext uri="{FF2B5EF4-FFF2-40B4-BE49-F238E27FC236}">
                <a16:creationId xmlns:a16="http://schemas.microsoft.com/office/drawing/2014/main" id="{FAD762D5-688A-42DF-8ED7-6FCC0AB722A6}"/>
              </a:ext>
            </a:extLst>
          </p:cNvPr>
          <p:cNvSpPr/>
          <p:nvPr/>
        </p:nvSpPr>
        <p:spPr>
          <a:xfrm>
            <a:off x="6543333" y="1448610"/>
            <a:ext cx="1657350" cy="436361"/>
          </a:xfrm>
          <a:prstGeom prst="wedgeRectCallout">
            <a:avLst>
              <a:gd name="adj1" fmla="val -45981"/>
              <a:gd name="adj2" fmla="val 273223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Lock and Back Connector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45</a:t>
            </a:r>
          </a:p>
        </p:txBody>
      </p:sp>
      <p:sp>
        <p:nvSpPr>
          <p:cNvPr id="29" name="Speech Bubble: Rectangle 16">
            <a:extLst>
              <a:ext uri="{FF2B5EF4-FFF2-40B4-BE49-F238E27FC236}">
                <a16:creationId xmlns:a16="http://schemas.microsoft.com/office/drawing/2014/main" id="{A6A97C9E-F81F-4A46-AB80-E229B476B40A}"/>
              </a:ext>
            </a:extLst>
          </p:cNvPr>
          <p:cNvSpPr/>
          <p:nvPr/>
        </p:nvSpPr>
        <p:spPr>
          <a:xfrm>
            <a:off x="3294646" y="1993910"/>
            <a:ext cx="1291390" cy="436361"/>
          </a:xfrm>
          <a:prstGeom prst="wedgeRectCallout">
            <a:avLst>
              <a:gd name="adj1" fmla="val 31552"/>
              <a:gd name="adj2" fmla="val 252887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LLS Electronics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62 </a:t>
            </a:r>
            <a:r>
              <a:rPr lang="en-US" sz="1000" dirty="0" err="1">
                <a:solidFill>
                  <a:schemeClr val="tx1"/>
                </a:solidFill>
              </a:rPr>
              <a:t>ZoKiTS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" name="Speech Bubble: Rectangle 17">
            <a:extLst>
              <a:ext uri="{FF2B5EF4-FFF2-40B4-BE49-F238E27FC236}">
                <a16:creationId xmlns:a16="http://schemas.microsoft.com/office/drawing/2014/main" id="{42A61F09-F252-42D9-AC64-7711279EAA00}"/>
              </a:ext>
            </a:extLst>
          </p:cNvPr>
          <p:cNvSpPr/>
          <p:nvPr/>
        </p:nvSpPr>
        <p:spPr>
          <a:xfrm>
            <a:off x="6543266" y="5227288"/>
            <a:ext cx="1304925" cy="436361"/>
          </a:xfrm>
          <a:prstGeom prst="wedgeRectCallout">
            <a:avLst>
              <a:gd name="adj1" fmla="val -171381"/>
              <a:gd name="adj2" fmla="val -265822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Navigation System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AUV62</a:t>
            </a:r>
          </a:p>
        </p:txBody>
      </p:sp>
      <p:sp>
        <p:nvSpPr>
          <p:cNvPr id="31" name="Speech Bubble: Rectangle 18">
            <a:extLst>
              <a:ext uri="{FF2B5EF4-FFF2-40B4-BE49-F238E27FC236}">
                <a16:creationId xmlns:a16="http://schemas.microsoft.com/office/drawing/2014/main" id="{B2C917FB-37DD-4969-8E2D-2F2E77BFC276}"/>
              </a:ext>
            </a:extLst>
          </p:cNvPr>
          <p:cNvSpPr/>
          <p:nvPr/>
        </p:nvSpPr>
        <p:spPr>
          <a:xfrm>
            <a:off x="4586036" y="5338197"/>
            <a:ext cx="1618121" cy="436361"/>
          </a:xfrm>
          <a:prstGeom prst="wedgeRectCallout">
            <a:avLst>
              <a:gd name="adj1" fmla="val -41783"/>
              <a:gd name="adj2" fmla="val -262145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Behaviors and Functions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45 / Torpedo 62</a:t>
            </a:r>
          </a:p>
        </p:txBody>
      </p:sp>
      <p:sp>
        <p:nvSpPr>
          <p:cNvPr id="32" name="Speech Bubble: Rectangle 20">
            <a:extLst>
              <a:ext uri="{FF2B5EF4-FFF2-40B4-BE49-F238E27FC236}">
                <a16:creationId xmlns:a16="http://schemas.microsoft.com/office/drawing/2014/main" id="{8A088B2D-D398-47C0-9A90-95433A9FAA39}"/>
              </a:ext>
            </a:extLst>
          </p:cNvPr>
          <p:cNvSpPr/>
          <p:nvPr/>
        </p:nvSpPr>
        <p:spPr>
          <a:xfrm>
            <a:off x="9514423" y="4141900"/>
            <a:ext cx="1508076" cy="436361"/>
          </a:xfrm>
          <a:prstGeom prst="wedgeRectCallout">
            <a:avLst>
              <a:gd name="adj1" fmla="val -211521"/>
              <a:gd name="adj2" fmla="val -101877"/>
            </a:avLst>
          </a:prstGeom>
          <a:solidFill>
            <a:srgbClr val="F8F8F8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Wire Comm Hardware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Torpedo 45</a:t>
            </a:r>
          </a:p>
        </p:txBody>
      </p:sp>
    </p:spTree>
    <p:extLst>
      <p:ext uri="{BB962C8B-B14F-4D97-AF65-F5344CB8AC3E}">
        <p14:creationId xmlns:p14="http://schemas.microsoft.com/office/powerpoint/2010/main" val="23047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467360" y="6393825"/>
            <a:ext cx="2844800" cy="288000"/>
          </a:xfrm>
        </p:spPr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23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1625" y="433589"/>
            <a:ext cx="7848759" cy="882000"/>
          </a:xfrm>
        </p:spPr>
        <p:txBody>
          <a:bodyPr/>
          <a:lstStyle/>
          <a:p>
            <a:r>
              <a:rPr lang="sv-SE" sz="4400" dirty="0" err="1" smtClean="0"/>
              <a:t>Technical</a:t>
            </a:r>
            <a:r>
              <a:rPr lang="sv-SE" sz="4400" dirty="0" smtClean="0"/>
              <a:t> </a:t>
            </a:r>
            <a:r>
              <a:rPr lang="sv-SE" sz="4400" dirty="0" err="1" smtClean="0"/>
              <a:t>Platform</a:t>
            </a:r>
            <a:endParaRPr lang="sv-SE" sz="4400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267109" y="760540"/>
            <a:ext cx="8237793" cy="8820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sv-SE" sz="2400" b="0" dirty="0"/>
          </a:p>
        </p:txBody>
      </p:sp>
      <p:sp>
        <p:nvSpPr>
          <p:cNvPr id="24" name="textruta 23"/>
          <p:cNvSpPr txBox="1"/>
          <p:nvPr/>
        </p:nvSpPr>
        <p:spPr>
          <a:xfrm>
            <a:off x="1669143" y="6277922"/>
            <a:ext cx="1009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Future</a:t>
            </a:r>
          </a:p>
        </p:txBody>
      </p:sp>
      <p:grpSp>
        <p:nvGrpSpPr>
          <p:cNvPr id="10" name="Grupp 9"/>
          <p:cNvGrpSpPr/>
          <p:nvPr/>
        </p:nvGrpSpPr>
        <p:grpSpPr>
          <a:xfrm>
            <a:off x="8205409" y="49783"/>
            <a:ext cx="3831772" cy="1767036"/>
            <a:chOff x="-804515" y="114544"/>
            <a:chExt cx="9948515" cy="4495565"/>
          </a:xfrm>
        </p:grpSpPr>
        <p:pic>
          <p:nvPicPr>
            <p:cNvPr id="11" name="Picture 2" descr="F:\BILD.JPG\62\6206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538" y="114544"/>
              <a:ext cx="4620462" cy="209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4515" y="747388"/>
              <a:ext cx="5977942" cy="3438362"/>
            </a:xfrm>
            <a:prstGeom prst="rect">
              <a:avLst/>
            </a:prstGeom>
          </p:spPr>
        </p:pic>
        <p:pic>
          <p:nvPicPr>
            <p:cNvPr id="13" name="Bildobjekt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6714" y="2738109"/>
              <a:ext cx="4514195" cy="1872000"/>
            </a:xfrm>
            <a:prstGeom prst="rect">
              <a:avLst/>
            </a:prstGeom>
          </p:spPr>
        </p:pic>
      </p:grpSp>
      <p:sp>
        <p:nvSpPr>
          <p:cNvPr id="14" name="Platshållare för innehåll 3"/>
          <p:cNvSpPr>
            <a:spLocks noGrp="1"/>
          </p:cNvSpPr>
          <p:nvPr>
            <p:ph sz="quarter" idx="10"/>
          </p:nvPr>
        </p:nvSpPr>
        <p:spPr>
          <a:xfrm>
            <a:off x="360831" y="1772351"/>
            <a:ext cx="9499956" cy="2493235"/>
          </a:xfrm>
        </p:spPr>
        <p:txBody>
          <a:bodyPr/>
          <a:lstStyle/>
          <a:p>
            <a:r>
              <a:rPr lang="en-US" dirty="0"/>
              <a:t>Handles short technical lifetime of components as it allows for </a:t>
            </a:r>
            <a:r>
              <a:rPr lang="en-US" dirty="0" smtClean="0"/>
              <a:t>“</a:t>
            </a:r>
            <a:r>
              <a:rPr lang="en-US" i="1" dirty="0" smtClean="0"/>
              <a:t>Rapid </a:t>
            </a:r>
            <a:r>
              <a:rPr lang="en-US" i="1" dirty="0"/>
              <a:t>COTS insertion</a:t>
            </a:r>
            <a:r>
              <a:rPr lang="en-US" dirty="0"/>
              <a:t>" </a:t>
            </a:r>
            <a:endParaRPr lang="en-US" dirty="0" smtClean="0"/>
          </a:p>
          <a:p>
            <a:r>
              <a:rPr lang="en-US" dirty="0" smtClean="0"/>
              <a:t>Allows </a:t>
            </a:r>
            <a:r>
              <a:rPr lang="en-US" dirty="0"/>
              <a:t>upgrades and </a:t>
            </a:r>
            <a:r>
              <a:rPr lang="en-US" dirty="0" smtClean="0"/>
              <a:t>development during lifecycle</a:t>
            </a:r>
            <a:endParaRPr lang="en-US" dirty="0"/>
          </a:p>
          <a:p>
            <a:r>
              <a:rPr lang="en-US" dirty="0"/>
              <a:t>Recyclability between different </a:t>
            </a:r>
            <a:r>
              <a:rPr lang="en-US" dirty="0" smtClean="0"/>
              <a:t>products – “Common shared Components &amp; Subsystems”</a:t>
            </a:r>
          </a:p>
          <a:p>
            <a:endParaRPr lang="en-US" dirty="0"/>
          </a:p>
        </p:txBody>
      </p:sp>
      <p:sp>
        <p:nvSpPr>
          <p:cNvPr id="15" name="textruta 14"/>
          <p:cNvSpPr txBox="1"/>
          <p:nvPr/>
        </p:nvSpPr>
        <p:spPr>
          <a:xfrm>
            <a:off x="360831" y="4061931"/>
            <a:ext cx="1107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Logistics</a:t>
            </a:r>
            <a:r>
              <a:rPr lang="en-US" sz="2800" dirty="0"/>
              <a:t>, </a:t>
            </a:r>
            <a:r>
              <a:rPr lang="en-US" sz="2800" dirty="0" smtClean="0"/>
              <a:t>software and </a:t>
            </a:r>
            <a:r>
              <a:rPr lang="en-US" sz="2800" dirty="0"/>
              <a:t>knowledge are also </a:t>
            </a:r>
            <a:r>
              <a:rPr lang="en-US" sz="2800" dirty="0" smtClean="0"/>
              <a:t>crucial for the technical </a:t>
            </a:r>
            <a:r>
              <a:rPr lang="en-US" sz="2800" dirty="0"/>
              <a:t>platform</a:t>
            </a:r>
            <a:endParaRPr lang="sv-SE" sz="2800" dirty="0"/>
          </a:p>
          <a:p>
            <a:endParaRPr lang="sv-SE" sz="2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787" y="1856438"/>
            <a:ext cx="1953755" cy="5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Technical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24</a:t>
            </a:fld>
            <a:endParaRPr lang="sv-SE"/>
          </a:p>
        </p:txBody>
      </p:sp>
      <p:sp>
        <p:nvSpPr>
          <p:cNvPr id="6" name="Oval 19">
            <a:extLst>
              <a:ext uri="{FF2B5EF4-FFF2-40B4-BE49-F238E27FC236}">
                <a16:creationId xmlns:a16="http://schemas.microsoft.com/office/drawing/2014/main" id="{D1A96D79-537E-4983-B537-680FAB68C710}"/>
              </a:ext>
            </a:extLst>
          </p:cNvPr>
          <p:cNvSpPr/>
          <p:nvPr/>
        </p:nvSpPr>
        <p:spPr>
          <a:xfrm>
            <a:off x="5658030" y="1120043"/>
            <a:ext cx="6445738" cy="296377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24EE503-CF24-447F-A5FD-23767EC42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47" y="2046718"/>
            <a:ext cx="1750272" cy="138228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9B3E946-69FE-40B5-98A6-E1B94F6A1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475" y="1954761"/>
            <a:ext cx="1877784" cy="1474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45B2F-5B92-47E7-B64E-4DC55F723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316" y="2021837"/>
            <a:ext cx="2849186" cy="110353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E6C7E7C-3078-4DF7-BB14-DE271B09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3" b="91327" l="5671" r="94707">
                        <a14:foregroundMark x1="18904" y1="66327" x2="18904" y2="66327"/>
                        <a14:foregroundMark x1="6994" y1="62245" x2="6994" y2="62245"/>
                        <a14:foregroundMark x1="71078" y1="6633" x2="71078" y2="6633"/>
                        <a14:foregroundMark x1="90359" y1="55357" x2="90359" y2="55357"/>
                        <a14:foregroundMark x1="94329" y1="61480" x2="94329" y2="61480"/>
                        <a14:foregroundMark x1="95085" y1="23469" x2="95085" y2="23469"/>
                        <a14:foregroundMark x1="5860" y1="69133" x2="5860" y2="69133"/>
                        <a14:foregroundMark x1="25898" y1="91327" x2="25898" y2="91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97846" y="4335513"/>
            <a:ext cx="2200275" cy="162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332EAE79-53C1-4531-9D78-10114664F713}"/>
              </a:ext>
            </a:extLst>
          </p:cNvPr>
          <p:cNvSpPr txBox="1"/>
          <p:nvPr/>
        </p:nvSpPr>
        <p:spPr>
          <a:xfrm>
            <a:off x="921069" y="1439169"/>
            <a:ext cx="473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Overall Torpedo Architectures (HW and SW)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70980BFD-955B-498C-8572-B416626B1D5C}"/>
              </a:ext>
            </a:extLst>
          </p:cNvPr>
          <p:cNvSpPr txBox="1"/>
          <p:nvPr/>
        </p:nvSpPr>
        <p:spPr>
          <a:xfrm>
            <a:off x="7640431" y="1466931"/>
            <a:ext cx="255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Homing System (MS5)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8D23ADB-4B89-4720-9C43-4704B59C012F}"/>
              </a:ext>
            </a:extLst>
          </p:cNvPr>
          <p:cNvSpPr txBox="1"/>
          <p:nvPr/>
        </p:nvSpPr>
        <p:spPr>
          <a:xfrm>
            <a:off x="479715" y="3840084"/>
            <a:ext cx="479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Propulsion System Modelling and Design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D3D60246-9ABB-4E84-AD98-5475F11AEE9E}"/>
              </a:ext>
            </a:extLst>
          </p:cNvPr>
          <p:cNvSpPr txBox="1"/>
          <p:nvPr/>
        </p:nvSpPr>
        <p:spPr>
          <a:xfrm>
            <a:off x="6096000" y="3820660"/>
            <a:ext cx="4676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Various System Components and Solutions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7F4BB96-0F21-4F55-8FCC-3F5277AA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779" y="4372555"/>
            <a:ext cx="1570717" cy="12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16CF54FD-2B5D-4749-87B6-8CA024245D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31" y="4681129"/>
            <a:ext cx="735340" cy="767438"/>
          </a:xfrm>
          <a:prstGeom prst="rect">
            <a:avLst/>
          </a:prstGeom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id="{A3C4B157-F48B-46DD-B9C1-EEBF4186DACF}"/>
              </a:ext>
            </a:extLst>
          </p:cNvPr>
          <p:cNvSpPr txBox="1"/>
          <p:nvPr/>
        </p:nvSpPr>
        <p:spPr>
          <a:xfrm>
            <a:off x="5903495" y="5594799"/>
            <a:ext cx="564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IMU		IO-Unit		Recovery System</a:t>
            </a:r>
            <a:endParaRPr lang="sv-SE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2A773B1-CB0B-4984-9603-BE82DD4C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56" b="92790" l="7163" r="91185">
                        <a14:foregroundMark x1="62259" y1="10658" x2="62259" y2="10658"/>
                        <a14:foregroundMark x1="91460" y1="55486" x2="91460" y2="55486"/>
                        <a14:foregroundMark x1="7438" y1="39812" x2="7438" y2="39812"/>
                        <a14:foregroundMark x1="26722" y1="93103" x2="26722" y2="93103"/>
                        <a14:foregroundMark x1="63361" y1="5956" x2="63361" y2="5956"/>
                        <a14:foregroundMark x1="57025" y1="16301" x2="57025" y2="16301"/>
                        <a14:foregroundMark x1="56474" y1="18182" x2="56474" y2="18182"/>
                        <a14:foregroundMark x1="36915" y1="66458" x2="36915" y2="6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204" y="4268304"/>
            <a:ext cx="1509954" cy="132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7942688D-C7D1-41FB-80CB-288AB815462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61" b="93232" l="4667" r="92167">
                        <a14:foregroundMark x1="4833" y1="51269" x2="4833" y2="51269"/>
                        <a14:foregroundMark x1="86500" y1="37733" x2="86500" y2="37733"/>
                        <a14:foregroundMark x1="90000" y1="37394" x2="90000" y2="37394"/>
                        <a14:foregroundMark x1="90667" y1="39255" x2="90667" y2="39255"/>
                        <a14:foregroundMark x1="91167" y1="40948" x2="92333" y2="47885"/>
                        <a14:foregroundMark x1="53667" y1="6261" x2="53667" y2="6261"/>
                        <a14:foregroundMark x1="61000" y1="93401" x2="61000" y2="93401"/>
                        <a14:foregroundMark x1="39333" y1="89171" x2="39333" y2="89171"/>
                        <a14:foregroundMark x1="39833" y1="93063" x2="39833" y2="93063"/>
                        <a14:foregroundMark x1="28833" y1="91540" x2="28833" y2="91540"/>
                        <a14:foregroundMark x1="34000" y1="91371" x2="34000" y2="91371"/>
                        <a14:foregroundMark x1="37000" y1="14382" x2="37000" y2="14382"/>
                        <a14:foregroundMark x1="63000" y1="1861" x2="63000" y2="1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112" y="1956561"/>
            <a:ext cx="1307538" cy="12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9999" y="198322"/>
            <a:ext cx="10449445" cy="882000"/>
          </a:xfrm>
        </p:spPr>
        <p:txBody>
          <a:bodyPr/>
          <a:lstStyle/>
          <a:p>
            <a:r>
              <a:rPr lang="sv-SE" dirty="0" err="1" smtClean="0"/>
              <a:t>Summary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4154" y="1313822"/>
            <a:ext cx="9057046" cy="4535993"/>
          </a:xfrm>
        </p:spPr>
        <p:txBody>
          <a:bodyPr>
            <a:normAutofit/>
          </a:bodyPr>
          <a:lstStyle/>
          <a:p>
            <a:r>
              <a:rPr lang="sv-SE" dirty="0" smtClean="0"/>
              <a:t>Non-</a:t>
            </a:r>
            <a:r>
              <a:rPr lang="sv-SE" dirty="0" err="1" smtClean="0"/>
              <a:t>complex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 adaptation for rapid integration is a </a:t>
            </a:r>
            <a:r>
              <a:rPr lang="sv-SE" dirty="0" err="1" smtClean="0"/>
              <a:t>key</a:t>
            </a:r>
            <a:r>
              <a:rPr lang="sv-SE" dirty="0" smtClean="0"/>
              <a:t> feature for the systems in the </a:t>
            </a:r>
            <a:r>
              <a:rPr lang="sv-SE" dirty="0" err="1" smtClean="0"/>
              <a:t>technical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 </a:t>
            </a:r>
            <a:r>
              <a:rPr lang="sv-SE" dirty="0" err="1" smtClean="0"/>
              <a:t>concept</a:t>
            </a:r>
            <a:endParaRPr lang="sv-SE" dirty="0"/>
          </a:p>
          <a:p>
            <a:r>
              <a:rPr lang="sv-SE" dirty="0" smtClean="0"/>
              <a:t>System adaptation for operative </a:t>
            </a:r>
            <a:r>
              <a:rPr lang="sv-SE" dirty="0" err="1" smtClean="0"/>
              <a:t>environment</a:t>
            </a:r>
            <a:r>
              <a:rPr lang="sv-SE" dirty="0" smtClean="0"/>
              <a:t> and </a:t>
            </a:r>
            <a:r>
              <a:rPr lang="sv-SE" dirty="0" err="1" smtClean="0"/>
              <a:t>tactics</a:t>
            </a:r>
            <a:endParaRPr lang="sv-SE" dirty="0" smtClean="0"/>
          </a:p>
          <a:p>
            <a:r>
              <a:rPr lang="sv-SE" dirty="0" err="1"/>
              <a:t>W</a:t>
            </a:r>
            <a:r>
              <a:rPr lang="sv-SE" dirty="0" err="1" smtClean="0"/>
              <a:t>eapon</a:t>
            </a:r>
            <a:r>
              <a:rPr lang="sv-SE" dirty="0" smtClean="0"/>
              <a:t>- and sensor system integration on </a:t>
            </a:r>
            <a:r>
              <a:rPr lang="sv-SE" dirty="0" err="1" smtClean="0"/>
              <a:t>multiple</a:t>
            </a:r>
            <a:r>
              <a:rPr lang="sv-SE" dirty="0" smtClean="0"/>
              <a:t> </a:t>
            </a:r>
            <a:r>
              <a:rPr lang="sv-SE" dirty="0" err="1" smtClean="0"/>
              <a:t>platforms</a:t>
            </a:r>
            <a:r>
              <a:rPr lang="sv-SE" dirty="0" smtClean="0"/>
              <a:t> on </a:t>
            </a:r>
            <a:r>
              <a:rPr lang="sv-SE" dirty="0" err="1" smtClean="0"/>
              <a:t>surface</a:t>
            </a:r>
            <a:r>
              <a:rPr lang="sv-SE" dirty="0" smtClean="0"/>
              <a:t>, in air and under </a:t>
            </a:r>
            <a:r>
              <a:rPr lang="sv-SE" dirty="0" err="1" smtClean="0"/>
              <a:t>water</a:t>
            </a:r>
            <a:endParaRPr lang="sv-SE" dirty="0" smtClean="0"/>
          </a:p>
          <a:p>
            <a:r>
              <a:rPr lang="sv-SE" dirty="0" err="1" smtClean="0"/>
              <a:t>Train</a:t>
            </a:r>
            <a:r>
              <a:rPr lang="sv-SE" dirty="0" smtClean="0"/>
              <a:t> as </a:t>
            </a:r>
            <a:r>
              <a:rPr lang="sv-SE" dirty="0" err="1" smtClean="0"/>
              <a:t>you</a:t>
            </a:r>
            <a:r>
              <a:rPr lang="sv-SE" dirty="0" smtClean="0"/>
              <a:t> fight</a:t>
            </a:r>
          </a:p>
          <a:p>
            <a:r>
              <a:rPr lang="sv-SE" dirty="0" err="1" smtClean="0"/>
              <a:t>Cost</a:t>
            </a:r>
            <a:r>
              <a:rPr lang="sv-SE" dirty="0" smtClean="0"/>
              <a:t> </a:t>
            </a:r>
            <a:r>
              <a:rPr lang="sv-SE" dirty="0" err="1" smtClean="0"/>
              <a:t>effective</a:t>
            </a:r>
            <a:r>
              <a:rPr lang="sv-SE" dirty="0" smtClean="0"/>
              <a:t> and </a:t>
            </a:r>
            <a:r>
              <a:rPr lang="sv-SE" dirty="0" err="1" smtClean="0"/>
              <a:t>avaliable</a:t>
            </a:r>
            <a:r>
              <a:rPr lang="sv-SE" dirty="0" smtClean="0"/>
              <a:t> operator </a:t>
            </a:r>
            <a:r>
              <a:rPr lang="sv-SE" dirty="0" err="1" smtClean="0"/>
              <a:t>training</a:t>
            </a:r>
            <a:r>
              <a:rPr lang="sv-SE" dirty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platform</a:t>
            </a:r>
            <a:r>
              <a:rPr lang="sv-SE" dirty="0" smtClean="0"/>
              <a:t> </a:t>
            </a:r>
            <a:r>
              <a:rPr lang="sv-SE" dirty="0" err="1" smtClean="0"/>
              <a:t>cooperation</a:t>
            </a:r>
            <a:r>
              <a:rPr lang="sv-SE" dirty="0" smtClean="0"/>
              <a:t> </a:t>
            </a:r>
            <a:r>
              <a:rPr lang="sv-SE" dirty="0" err="1" smtClean="0"/>
              <a:t>training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25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764" y="2706051"/>
            <a:ext cx="383471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2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23200" y="2798180"/>
            <a:ext cx="10449445" cy="882000"/>
          </a:xfrm>
        </p:spPr>
        <p:txBody>
          <a:bodyPr/>
          <a:lstStyle/>
          <a:p>
            <a:pPr algn="ctr"/>
            <a:r>
              <a:rPr lang="sv-SE" dirty="0" err="1" smtClean="0"/>
              <a:t>Thank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for </a:t>
            </a:r>
            <a:r>
              <a:rPr lang="sv-SE" dirty="0" err="1" smtClean="0"/>
              <a:t>listening</a:t>
            </a:r>
            <a:r>
              <a:rPr lang="sv-SE" dirty="0" smtClean="0"/>
              <a:t>!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202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3"/>
            <a:ext cx="12192000" cy="6150188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3</a:t>
            </a:fld>
            <a:endParaRPr lang="sv-SE" smtClean="0">
              <a:solidFill>
                <a:schemeClr val="bg1"/>
              </a:solidFill>
            </a:endParaRPr>
          </a:p>
          <a:p>
            <a:fld id="{DE34C391-2898-470B-9E55-963A044D0630}" type="datetime1">
              <a:rPr lang="sv-SE" smtClean="0">
                <a:solidFill>
                  <a:schemeClr val="bg1"/>
                </a:solidFill>
              </a:rPr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220088" y="159605"/>
            <a:ext cx="6013555" cy="8820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3733" dirty="0">
                <a:solidFill>
                  <a:schemeClr val="bg1"/>
                </a:solidFill>
              </a:rPr>
              <a:t>Sea </a:t>
            </a:r>
            <a:r>
              <a:rPr lang="sv-SE" sz="3733" dirty="0" err="1">
                <a:solidFill>
                  <a:schemeClr val="bg1"/>
                </a:solidFill>
              </a:rPr>
              <a:t>traffic</a:t>
            </a:r>
            <a:r>
              <a:rPr lang="sv-SE" sz="3733" dirty="0">
                <a:solidFill>
                  <a:schemeClr val="bg1"/>
                </a:solidFill>
              </a:rPr>
              <a:t> </a:t>
            </a:r>
            <a:r>
              <a:rPr lang="sv-SE" sz="3733" dirty="0" err="1">
                <a:solidFill>
                  <a:schemeClr val="bg1"/>
                </a:solidFill>
              </a:rPr>
              <a:t>intensity</a:t>
            </a:r>
            <a:endParaRPr lang="sv-SE" sz="3733" dirty="0">
              <a:solidFill>
                <a:schemeClr val="bg1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220088" y="807243"/>
            <a:ext cx="9680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Passages of vessels equipped with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AIS-transponder in 2015</a:t>
            </a:r>
            <a:r>
              <a:rPr lang="sv-SE" sz="1600" dirty="0">
                <a:solidFill>
                  <a:schemeClr val="bg1"/>
                </a:solidFill>
              </a:rPr>
              <a:t> </a:t>
            </a:r>
            <a:endParaRPr lang="sv-SE" sz="16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1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34359" y="254439"/>
            <a:ext cx="5476506" cy="823163"/>
          </a:xfrm>
        </p:spPr>
        <p:txBody>
          <a:bodyPr/>
          <a:lstStyle/>
          <a:p>
            <a:r>
              <a:rPr lang="sv-SE" sz="3733" dirty="0"/>
              <a:t>Torpedo System </a:t>
            </a:r>
            <a:r>
              <a:rPr lang="sv-SE" sz="3733" dirty="0" smtClean="0"/>
              <a:t>47 (TS47)</a:t>
            </a:r>
            <a:endParaRPr lang="sv-SE" sz="3733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Page: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4</a:t>
            </a:fld>
            <a:endParaRPr lang="sv-SE" smtClean="0">
              <a:solidFill>
                <a:schemeClr val="bg1"/>
              </a:solidFill>
            </a:endParaRPr>
          </a:p>
          <a:p>
            <a:fld id="{2D641BB3-F2F6-441A-BA74-451775ECA4A5}" type="datetime1">
              <a:rPr lang="sv-SE" smtClean="0">
                <a:solidFill>
                  <a:schemeClr val="bg1"/>
                </a:solidFill>
              </a:rPr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0"/>
          </p:nvPr>
        </p:nvSpPr>
        <p:spPr>
          <a:xfrm>
            <a:off x="336150" y="1002389"/>
            <a:ext cx="5071533" cy="3846319"/>
          </a:xfrm>
        </p:spPr>
        <p:txBody>
          <a:bodyPr/>
          <a:lstStyle/>
          <a:p>
            <a:r>
              <a:rPr lang="en-US" sz="1600" b="1" dirty="0"/>
              <a:t>A new generation Lightweight Torpedo System for:</a:t>
            </a:r>
          </a:p>
          <a:p>
            <a:pPr lvl="1"/>
            <a:r>
              <a:rPr lang="en-US" sz="1467" dirty="0"/>
              <a:t>Anti Submarine Warfare – ASW (primarily)</a:t>
            </a:r>
          </a:p>
          <a:p>
            <a:pPr lvl="1"/>
            <a:r>
              <a:rPr lang="en-US" sz="1467" dirty="0"/>
              <a:t>Anti Surface Ship Warfare – ASuW (secondarily)</a:t>
            </a:r>
          </a:p>
          <a:p>
            <a:pPr lvl="1"/>
            <a:r>
              <a:rPr lang="en-US" sz="1467" dirty="0"/>
              <a:t>Torpedo defense</a:t>
            </a:r>
          </a:p>
          <a:p>
            <a:endParaRPr lang="en-US" sz="1600" dirty="0"/>
          </a:p>
          <a:p>
            <a:r>
              <a:rPr lang="en-US" sz="1600" b="1" dirty="0"/>
              <a:t>Key functionality:</a:t>
            </a:r>
          </a:p>
          <a:p>
            <a:pPr lvl="1"/>
            <a:r>
              <a:rPr lang="en-US" sz="1467" dirty="0"/>
              <a:t>Shallow water operations (Baltic sea)</a:t>
            </a:r>
          </a:p>
          <a:p>
            <a:pPr lvl="1"/>
            <a:r>
              <a:rPr lang="en-US" sz="1467" dirty="0"/>
              <a:t>Complex scenarios</a:t>
            </a:r>
          </a:p>
          <a:p>
            <a:pPr lvl="1"/>
            <a:r>
              <a:rPr lang="en-US" sz="1467" dirty="0"/>
              <a:t>Low speed capability</a:t>
            </a:r>
          </a:p>
          <a:p>
            <a:pPr lvl="1"/>
            <a:r>
              <a:rPr lang="en-US" sz="1467" dirty="0"/>
              <a:t>Communication capability</a:t>
            </a:r>
          </a:p>
          <a:p>
            <a:pPr lvl="1"/>
            <a:r>
              <a:rPr lang="en-US" sz="1467" dirty="0"/>
              <a:t>A modular design to accommodate future upgrades and new functionalities</a:t>
            </a:r>
          </a:p>
          <a:p>
            <a:pPr lvl="1"/>
            <a:r>
              <a:rPr lang="en-US" sz="1467" dirty="0"/>
              <a:t>Adaptation to international missions</a:t>
            </a:r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53" y="195449"/>
            <a:ext cx="4984465" cy="5799304"/>
          </a:xfrm>
          <a:prstGeom prst="rect">
            <a:avLst/>
          </a:prstGeom>
        </p:spPr>
      </p:pic>
      <p:sp>
        <p:nvSpPr>
          <p:cNvPr id="7" name="Rektangel med rundade hörn 6"/>
          <p:cNvSpPr/>
          <p:nvPr/>
        </p:nvSpPr>
        <p:spPr bwMode="auto">
          <a:xfrm>
            <a:off x="467360" y="4720365"/>
            <a:ext cx="4800533" cy="127438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Torpedo 47 </a:t>
            </a:r>
            <a:r>
              <a:rPr lang="en-US" sz="2400" dirty="0" smtClean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progress to </a:t>
            </a:r>
            <a:r>
              <a:rPr lang="en-US" sz="2400" dirty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 the currently operational </a:t>
            </a:r>
            <a:r>
              <a:rPr lang="en-US" sz="2400" dirty="0" smtClean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Torpedo </a:t>
            </a:r>
            <a:r>
              <a:rPr lang="en-US" sz="2400" dirty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400" dirty="0">
                <a:solidFill>
                  <a:srgbClr val="64646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16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5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" y="1503789"/>
            <a:ext cx="11149780" cy="424843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267109" y="88096"/>
            <a:ext cx="11492271" cy="882000"/>
          </a:xfrm>
        </p:spPr>
        <p:txBody>
          <a:bodyPr/>
          <a:lstStyle/>
          <a:p>
            <a:r>
              <a:rPr lang="sv-SE" sz="3733" dirty="0"/>
              <a:t>Swedish LWT </a:t>
            </a:r>
            <a:r>
              <a:rPr lang="sv-SE" sz="3733" dirty="0" err="1"/>
              <a:t>history</a:t>
            </a:r>
            <a:r>
              <a:rPr lang="sv-SE" sz="3733" dirty="0"/>
              <a:t> </a:t>
            </a:r>
            <a:r>
              <a:rPr lang="sv-SE" sz="3733" dirty="0" err="1"/>
              <a:t>Timeline</a:t>
            </a:r>
            <a:r>
              <a:rPr lang="sv-SE" sz="3733" dirty="0"/>
              <a:t> 1963</a:t>
            </a:r>
            <a:r>
              <a:rPr lang="sv-SE" sz="3733" dirty="0" smtClean="0"/>
              <a:t>–</a:t>
            </a:r>
            <a:endParaRPr lang="sv-SE" sz="3733" dirty="0"/>
          </a:p>
        </p:txBody>
      </p:sp>
    </p:spTree>
    <p:extLst>
      <p:ext uri="{BB962C8B-B14F-4D97-AF65-F5344CB8AC3E}">
        <p14:creationId xmlns:p14="http://schemas.microsoft.com/office/powerpoint/2010/main" val="12749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" y="979909"/>
            <a:ext cx="10386091" cy="4792823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6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267109" y="88096"/>
            <a:ext cx="10197691" cy="882000"/>
          </a:xfrm>
        </p:spPr>
        <p:txBody>
          <a:bodyPr/>
          <a:lstStyle/>
          <a:p>
            <a:r>
              <a:rPr lang="en-US" sz="3733" dirty="0" err="1"/>
              <a:t>Torped</a:t>
            </a:r>
            <a:r>
              <a:rPr lang="en-US" sz="3733" dirty="0"/>
              <a:t> 47 – design principles and performance</a:t>
            </a:r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717149" y="3786610"/>
            <a:ext cx="2146744" cy="2059765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spcAft>
                <a:spcPts val="267"/>
              </a:spcAft>
            </a:pPr>
            <a:r>
              <a:rPr lang="sv-SE" sz="1200" dirty="0"/>
              <a:t>Dimensions</a:t>
            </a:r>
          </a:p>
          <a:p>
            <a:pPr>
              <a:spcAft>
                <a:spcPts val="267"/>
              </a:spcAft>
            </a:pPr>
            <a:r>
              <a:rPr lang="sv-SE" sz="1200" dirty="0" err="1"/>
              <a:t>Weight</a:t>
            </a:r>
            <a:endParaRPr lang="sv-SE" sz="1200" dirty="0"/>
          </a:p>
          <a:p>
            <a:pPr>
              <a:spcAft>
                <a:spcPts val="267"/>
              </a:spcAft>
            </a:pPr>
            <a:r>
              <a:rPr lang="sv-SE" sz="1200" dirty="0"/>
              <a:t>Speed</a:t>
            </a:r>
          </a:p>
          <a:p>
            <a:pPr>
              <a:spcAft>
                <a:spcPts val="267"/>
              </a:spcAft>
            </a:pPr>
            <a:r>
              <a:rPr lang="sv-SE" sz="1200" dirty="0" err="1"/>
              <a:t>Endurance</a:t>
            </a:r>
            <a:endParaRPr lang="sv-SE" sz="1200" dirty="0"/>
          </a:p>
          <a:p>
            <a:pPr>
              <a:spcAft>
                <a:spcPts val="267"/>
              </a:spcAft>
            </a:pPr>
            <a:r>
              <a:rPr lang="sv-SE" sz="1200" dirty="0" err="1"/>
              <a:t>Battery</a:t>
            </a:r>
            <a:endParaRPr lang="sv-SE" sz="1200" dirty="0"/>
          </a:p>
          <a:p>
            <a:pPr>
              <a:spcAft>
                <a:spcPts val="267"/>
              </a:spcAft>
            </a:pPr>
            <a:r>
              <a:rPr lang="sv-SE" sz="1200" dirty="0" err="1"/>
              <a:t>Propulsion</a:t>
            </a:r>
            <a:endParaRPr lang="sv-SE" sz="1200" dirty="0"/>
          </a:p>
          <a:p>
            <a:pPr>
              <a:spcAft>
                <a:spcPts val="267"/>
              </a:spcAft>
            </a:pPr>
            <a:r>
              <a:rPr lang="sv-SE" sz="1200" dirty="0" err="1"/>
              <a:t>Homing</a:t>
            </a:r>
            <a:r>
              <a:rPr lang="sv-SE" sz="1200" dirty="0"/>
              <a:t> system</a:t>
            </a:r>
          </a:p>
          <a:p>
            <a:pPr>
              <a:spcAft>
                <a:spcPts val="267"/>
              </a:spcAft>
            </a:pPr>
            <a:r>
              <a:rPr lang="sv-SE" sz="1200" dirty="0" err="1"/>
              <a:t>Warhead</a:t>
            </a:r>
            <a:endParaRPr lang="sv-SE" sz="1200" dirty="0"/>
          </a:p>
          <a:p>
            <a:pPr>
              <a:spcAft>
                <a:spcPts val="267"/>
              </a:spcAft>
            </a:pPr>
            <a:r>
              <a:rPr lang="sv-SE" sz="1200" dirty="0"/>
              <a:t>Communication</a:t>
            </a:r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865621" y="3786610"/>
            <a:ext cx="3593283" cy="2059765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r">
              <a:spcAft>
                <a:spcPts val="267"/>
              </a:spcAft>
            </a:pPr>
            <a:r>
              <a:rPr lang="sv-SE" sz="1200" b="0" dirty="0"/>
              <a:t>400 mm x 2850 mm</a:t>
            </a:r>
          </a:p>
          <a:p>
            <a:pPr algn="r">
              <a:spcAft>
                <a:spcPts val="267"/>
              </a:spcAft>
            </a:pPr>
            <a:r>
              <a:rPr lang="sv-SE" sz="1200" b="0" dirty="0"/>
              <a:t>Ca 340 kg</a:t>
            </a:r>
          </a:p>
          <a:p>
            <a:pPr algn="r">
              <a:spcAft>
                <a:spcPts val="267"/>
              </a:spcAft>
            </a:pPr>
            <a:r>
              <a:rPr lang="sv-SE" sz="1200" b="0" dirty="0"/>
              <a:t>10- to ≥35 </a:t>
            </a:r>
            <a:r>
              <a:rPr lang="sv-SE" sz="1200" b="0" dirty="0" err="1"/>
              <a:t>kts</a:t>
            </a:r>
            <a:r>
              <a:rPr lang="sv-SE" sz="1200" b="0" dirty="0"/>
              <a:t> </a:t>
            </a:r>
            <a:r>
              <a:rPr lang="sv-SE" sz="1200" b="0" dirty="0" err="1"/>
              <a:t>Prepared</a:t>
            </a:r>
            <a:r>
              <a:rPr lang="sv-SE" sz="1200" b="0" dirty="0"/>
              <a:t> for≥45+ </a:t>
            </a:r>
            <a:r>
              <a:rPr lang="sv-SE" sz="1200" b="0" dirty="0" err="1"/>
              <a:t>kts</a:t>
            </a:r>
            <a:endParaRPr lang="sv-SE" sz="1200" b="0" dirty="0"/>
          </a:p>
          <a:p>
            <a:pPr algn="r">
              <a:spcAft>
                <a:spcPts val="267"/>
              </a:spcAft>
            </a:pPr>
            <a:r>
              <a:rPr lang="sv-SE" sz="1200" b="0" dirty="0"/>
              <a:t>≥ 20 km (&gt;1h) </a:t>
            </a:r>
            <a:r>
              <a:rPr lang="sv-SE" sz="1200" b="0" dirty="0" err="1"/>
              <a:t>Prepared</a:t>
            </a:r>
            <a:r>
              <a:rPr lang="sv-SE" sz="1200" b="0" dirty="0"/>
              <a:t> for ≥ 50 km </a:t>
            </a:r>
          </a:p>
          <a:p>
            <a:pPr algn="r">
              <a:spcAft>
                <a:spcPts val="267"/>
              </a:spcAft>
            </a:pPr>
            <a:r>
              <a:rPr lang="sv-SE" sz="1200" b="0" dirty="0"/>
              <a:t>LiFePO4, &gt;100 </a:t>
            </a:r>
            <a:r>
              <a:rPr lang="sv-SE" sz="1200" b="0" dirty="0" err="1"/>
              <a:t>recharging</a:t>
            </a:r>
            <a:endParaRPr lang="sv-SE" sz="1200" b="0" dirty="0"/>
          </a:p>
          <a:p>
            <a:pPr algn="r">
              <a:spcAft>
                <a:spcPts val="267"/>
              </a:spcAft>
            </a:pPr>
            <a:r>
              <a:rPr lang="sv-SE" sz="1200" b="0" dirty="0"/>
              <a:t>Electronic DC-motor / </a:t>
            </a:r>
            <a:r>
              <a:rPr lang="sv-SE" sz="1200" b="0" dirty="0" err="1"/>
              <a:t>Pumpjet</a:t>
            </a:r>
            <a:endParaRPr lang="sv-SE" sz="1200" b="0" dirty="0"/>
          </a:p>
          <a:p>
            <a:pPr algn="r">
              <a:spcAft>
                <a:spcPts val="267"/>
              </a:spcAft>
            </a:pPr>
            <a:r>
              <a:rPr lang="sv-SE" sz="1200" b="0" dirty="0"/>
              <a:t>Active &amp; Passive (</a:t>
            </a:r>
            <a:r>
              <a:rPr lang="sv-SE" sz="1200" b="0" dirty="0" err="1"/>
              <a:t>Fully</a:t>
            </a:r>
            <a:r>
              <a:rPr lang="sv-SE" sz="1200" b="0" dirty="0"/>
              <a:t> Digital) </a:t>
            </a:r>
            <a:r>
              <a:rPr lang="sv-SE" sz="1200" b="0" dirty="0" err="1"/>
              <a:t>Prepared</a:t>
            </a:r>
            <a:r>
              <a:rPr lang="sv-SE" sz="1200" b="0" dirty="0"/>
              <a:t> for HF </a:t>
            </a:r>
          </a:p>
          <a:p>
            <a:pPr algn="r">
              <a:spcAft>
                <a:spcPts val="267"/>
              </a:spcAft>
            </a:pPr>
            <a:r>
              <a:rPr lang="sv-SE" sz="1200" b="0" dirty="0"/>
              <a:t>IM </a:t>
            </a:r>
            <a:r>
              <a:rPr lang="sv-SE" sz="1200" b="0" dirty="0" err="1"/>
              <a:t>compliant</a:t>
            </a:r>
            <a:r>
              <a:rPr lang="sv-SE" sz="1200" b="0" dirty="0"/>
              <a:t>, </a:t>
            </a:r>
            <a:r>
              <a:rPr lang="sv-SE" sz="1200" b="0" dirty="0" err="1"/>
              <a:t>omni-directional</a:t>
            </a:r>
            <a:r>
              <a:rPr lang="sv-SE" sz="1200" b="0" dirty="0"/>
              <a:t>, PBX </a:t>
            </a:r>
          </a:p>
          <a:p>
            <a:pPr algn="r">
              <a:spcAft>
                <a:spcPts val="267"/>
              </a:spcAft>
            </a:pPr>
            <a:r>
              <a:rPr lang="sv-SE" sz="1200" b="0" dirty="0" err="1"/>
              <a:t>Galvanic</a:t>
            </a:r>
            <a:r>
              <a:rPr lang="sv-SE" sz="1200" b="0" dirty="0"/>
              <a:t> wire, </a:t>
            </a:r>
            <a:r>
              <a:rPr lang="sv-SE" sz="1200" b="0" dirty="0" err="1"/>
              <a:t>Prepared</a:t>
            </a:r>
            <a:r>
              <a:rPr lang="sv-SE" sz="1200" b="0" dirty="0"/>
              <a:t> for </a:t>
            </a:r>
            <a:r>
              <a:rPr lang="sv-SE" sz="1200" b="0" dirty="0" err="1"/>
              <a:t>Optical</a:t>
            </a:r>
            <a:r>
              <a:rPr lang="sv-SE" sz="1200" b="0" dirty="0"/>
              <a:t> fiber</a:t>
            </a:r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2149095" y="2714651"/>
            <a:ext cx="575695" cy="231068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spcAft>
                <a:spcPts val="267"/>
              </a:spcAft>
            </a:pPr>
            <a:r>
              <a:rPr lang="sv-SE" sz="1200"/>
              <a:t>FLS</a:t>
            </a:r>
            <a:endParaRPr lang="sv-SE" sz="1200" dirty="0"/>
          </a:p>
        </p:txBody>
      </p:sp>
      <p:sp>
        <p:nvSpPr>
          <p:cNvPr id="10" name="Rubrik 1"/>
          <p:cNvSpPr txBox="1">
            <a:spLocks/>
          </p:cNvSpPr>
          <p:nvPr/>
        </p:nvSpPr>
        <p:spPr>
          <a:xfrm>
            <a:off x="3312161" y="1501059"/>
            <a:ext cx="78778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 err="1"/>
              <a:t>Recovery</a:t>
            </a:r>
            <a:endParaRPr lang="sv-SE" sz="1067" dirty="0"/>
          </a:p>
          <a:p>
            <a:pPr algn="ctr">
              <a:spcAft>
                <a:spcPts val="267"/>
              </a:spcAft>
            </a:pPr>
            <a:r>
              <a:rPr lang="sv-SE" sz="1067" dirty="0"/>
              <a:t>System</a:t>
            </a:r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4025571" y="1408136"/>
            <a:ext cx="78778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 err="1"/>
              <a:t>Tracking</a:t>
            </a:r>
            <a:endParaRPr lang="sv-SE" sz="1067" dirty="0"/>
          </a:p>
          <a:p>
            <a:pPr algn="ctr">
              <a:spcAft>
                <a:spcPts val="267"/>
              </a:spcAft>
            </a:pPr>
            <a:r>
              <a:rPr lang="sv-SE" sz="1067" dirty="0" err="1"/>
              <a:t>Light</a:t>
            </a:r>
            <a:endParaRPr lang="sv-SE" sz="1067" dirty="0"/>
          </a:p>
        </p:txBody>
      </p:sp>
      <p:sp>
        <p:nvSpPr>
          <p:cNvPr id="13" name="Rubrik 1"/>
          <p:cNvSpPr txBox="1">
            <a:spLocks/>
          </p:cNvSpPr>
          <p:nvPr/>
        </p:nvSpPr>
        <p:spPr>
          <a:xfrm>
            <a:off x="4802038" y="1371313"/>
            <a:ext cx="78778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LLS</a:t>
            </a:r>
          </a:p>
        </p:txBody>
      </p:sp>
      <p:sp>
        <p:nvSpPr>
          <p:cNvPr id="14" name="Rubrik 1"/>
          <p:cNvSpPr txBox="1">
            <a:spLocks/>
          </p:cNvSpPr>
          <p:nvPr/>
        </p:nvSpPr>
        <p:spPr>
          <a:xfrm>
            <a:off x="7000761" y="1060280"/>
            <a:ext cx="78778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 err="1"/>
              <a:t>Conector</a:t>
            </a:r>
            <a:endParaRPr lang="sv-SE" sz="1067" dirty="0"/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7882481" y="783061"/>
            <a:ext cx="91994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Motor &amp;</a:t>
            </a:r>
          </a:p>
          <a:p>
            <a:pPr algn="ctr">
              <a:spcAft>
                <a:spcPts val="267"/>
              </a:spcAft>
            </a:pPr>
            <a:r>
              <a:rPr lang="sv-SE" sz="1067" dirty="0"/>
              <a:t>Controller</a:t>
            </a:r>
          </a:p>
        </p:txBody>
      </p:sp>
      <p:sp>
        <p:nvSpPr>
          <p:cNvPr id="16" name="Rubrik 1"/>
          <p:cNvSpPr txBox="1">
            <a:spLocks/>
          </p:cNvSpPr>
          <p:nvPr/>
        </p:nvSpPr>
        <p:spPr>
          <a:xfrm>
            <a:off x="9045941" y="785592"/>
            <a:ext cx="1566827" cy="171833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Stator/Rotor/</a:t>
            </a:r>
            <a:r>
              <a:rPr lang="sv-SE" sz="1067" dirty="0" err="1"/>
              <a:t>Duct</a:t>
            </a:r>
            <a:endParaRPr lang="sv-SE" sz="1067" dirty="0"/>
          </a:p>
        </p:txBody>
      </p:sp>
      <p:sp>
        <p:nvSpPr>
          <p:cNvPr id="17" name="Rubrik 1"/>
          <p:cNvSpPr txBox="1">
            <a:spLocks/>
          </p:cNvSpPr>
          <p:nvPr/>
        </p:nvSpPr>
        <p:spPr>
          <a:xfrm>
            <a:off x="10136942" y="1471133"/>
            <a:ext cx="919948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Servos/</a:t>
            </a:r>
          </a:p>
          <a:p>
            <a:pPr algn="ctr">
              <a:spcAft>
                <a:spcPts val="267"/>
              </a:spcAft>
            </a:pPr>
            <a:r>
              <a:rPr lang="sv-SE" sz="1067" dirty="0" err="1"/>
              <a:t>Rudders</a:t>
            </a:r>
            <a:endParaRPr lang="sv-SE" sz="1067" dirty="0"/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7628552" y="2830184"/>
            <a:ext cx="1985945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Wire/</a:t>
            </a:r>
            <a:r>
              <a:rPr lang="sv-SE" sz="1067" dirty="0" err="1"/>
              <a:t>Fibre</a:t>
            </a:r>
            <a:r>
              <a:rPr lang="sv-SE" sz="1067" dirty="0"/>
              <a:t> Magazine</a:t>
            </a:r>
          </a:p>
        </p:txBody>
      </p:sp>
      <p:sp>
        <p:nvSpPr>
          <p:cNvPr id="19" name="Rubrik 1"/>
          <p:cNvSpPr txBox="1">
            <a:spLocks/>
          </p:cNvSpPr>
          <p:nvPr/>
        </p:nvSpPr>
        <p:spPr>
          <a:xfrm>
            <a:off x="6163876" y="2978371"/>
            <a:ext cx="1489224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 err="1"/>
              <a:t>Battery</a:t>
            </a:r>
            <a:endParaRPr lang="sv-SE" sz="1067" dirty="0"/>
          </a:p>
        </p:txBody>
      </p:sp>
      <p:sp>
        <p:nvSpPr>
          <p:cNvPr id="20" name="Rubrik 1"/>
          <p:cNvSpPr txBox="1">
            <a:spLocks/>
          </p:cNvSpPr>
          <p:nvPr/>
        </p:nvSpPr>
        <p:spPr>
          <a:xfrm>
            <a:off x="4895580" y="3117472"/>
            <a:ext cx="1489224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Computer &amp;</a:t>
            </a:r>
            <a:br>
              <a:rPr lang="sv-SE" sz="1067" dirty="0"/>
            </a:br>
            <a:r>
              <a:rPr lang="sv-SE" sz="1067" dirty="0"/>
              <a:t>Electronics</a:t>
            </a:r>
          </a:p>
        </p:txBody>
      </p:sp>
      <p:sp>
        <p:nvSpPr>
          <p:cNvPr id="21" name="Rubrik 1"/>
          <p:cNvSpPr txBox="1">
            <a:spLocks/>
          </p:cNvSpPr>
          <p:nvPr/>
        </p:nvSpPr>
        <p:spPr>
          <a:xfrm>
            <a:off x="3259071" y="3412044"/>
            <a:ext cx="1489224" cy="484496"/>
          </a:xfrm>
          <a:prstGeom prst="rect">
            <a:avLst/>
          </a:prstGeom>
        </p:spPr>
        <p:txBody>
          <a:bodyPr vert="horz" lIns="121920" tIns="0" rIns="12192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>
              <a:spcAft>
                <a:spcPts val="267"/>
              </a:spcAft>
            </a:pPr>
            <a:r>
              <a:rPr lang="sv-SE" sz="1067" dirty="0"/>
              <a:t>FLS </a:t>
            </a:r>
            <a:r>
              <a:rPr lang="sv-SE" sz="1067" dirty="0" err="1"/>
              <a:t>electronics</a:t>
            </a:r>
            <a:endParaRPr lang="sv-SE" sz="1067" dirty="0"/>
          </a:p>
        </p:txBody>
      </p:sp>
      <p:sp>
        <p:nvSpPr>
          <p:cNvPr id="4" name="Rektangel 3"/>
          <p:cNvSpPr/>
          <p:nvPr/>
        </p:nvSpPr>
        <p:spPr>
          <a:xfrm rot="2651342">
            <a:off x="3382725" y="2508995"/>
            <a:ext cx="349571" cy="66607"/>
          </a:xfrm>
          <a:prstGeom prst="rect">
            <a:avLst/>
          </a:prstGeom>
          <a:solidFill>
            <a:srgbClr val="9BAEDA"/>
          </a:solidFill>
          <a:ln>
            <a:solidFill>
              <a:srgbClr val="9DB1D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4807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361" y="470423"/>
            <a:ext cx="10449445" cy="882000"/>
          </a:xfrm>
        </p:spPr>
        <p:txBody>
          <a:bodyPr>
            <a:noAutofit/>
          </a:bodyPr>
          <a:lstStyle/>
          <a:p>
            <a:r>
              <a:rPr lang="en-GB" dirty="0" smtClean="0"/>
              <a:t>Verification of Requirements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303B-4610-4803-9221-7CB4D6102129}" type="datetime1">
              <a:rPr lang="en-GB" smtClean="0"/>
              <a:t>22/05/2023</a:t>
            </a:fld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en-GB" smtClean="0"/>
              <a:t>7</a:t>
            </a:fld>
            <a:endParaRPr lang="en-GB" dirty="0"/>
          </a:p>
        </p:txBody>
      </p:sp>
      <p:sp>
        <p:nvSpPr>
          <p:cNvPr id="22" name="AutoShape 4" descr="Ok free icon download (42 Free icon) for commercial use. format: ico,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3" name="Grupp 2"/>
          <p:cNvGrpSpPr/>
          <p:nvPr/>
        </p:nvGrpSpPr>
        <p:grpSpPr>
          <a:xfrm>
            <a:off x="343858" y="2080453"/>
            <a:ext cx="2969367" cy="1891337"/>
            <a:chOff x="541333" y="2853732"/>
            <a:chExt cx="2523414" cy="1643719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756" y="2853732"/>
              <a:ext cx="2491991" cy="1643719"/>
            </a:xfrm>
            <a:prstGeom prst="rect">
              <a:avLst/>
            </a:prstGeom>
          </p:spPr>
        </p:pic>
        <p:sp>
          <p:nvSpPr>
            <p:cNvPr id="10" name="textruta 9"/>
            <p:cNvSpPr txBox="1"/>
            <p:nvPr/>
          </p:nvSpPr>
          <p:spPr>
            <a:xfrm>
              <a:off x="541333" y="2863841"/>
              <a:ext cx="988828" cy="320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HESD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1032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967" y="3981953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 10"/>
          <p:cNvGrpSpPr/>
          <p:nvPr/>
        </p:nvGrpSpPr>
        <p:grpSpPr>
          <a:xfrm>
            <a:off x="398162" y="4130325"/>
            <a:ext cx="2904111" cy="1891225"/>
            <a:chOff x="491676" y="4543638"/>
            <a:chExt cx="2578095" cy="1709646"/>
          </a:xfrm>
        </p:grpSpPr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676" y="4582864"/>
              <a:ext cx="2578095" cy="1670420"/>
            </a:xfrm>
            <a:prstGeom prst="rect">
              <a:avLst/>
            </a:prstGeom>
          </p:spPr>
        </p:pic>
        <p:sp>
          <p:nvSpPr>
            <p:cNvPr id="12" name="textruta 11"/>
            <p:cNvSpPr txBox="1"/>
            <p:nvPr/>
          </p:nvSpPr>
          <p:spPr>
            <a:xfrm>
              <a:off x="491677" y="4543638"/>
              <a:ext cx="1141328" cy="33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Climate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618" y="5744771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 22"/>
          <p:cNvGrpSpPr/>
          <p:nvPr/>
        </p:nvGrpSpPr>
        <p:grpSpPr>
          <a:xfrm>
            <a:off x="3412608" y="2080453"/>
            <a:ext cx="2861939" cy="1876847"/>
            <a:chOff x="3205023" y="2839247"/>
            <a:chExt cx="2550208" cy="1682701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5023" y="2839247"/>
              <a:ext cx="2550208" cy="1682701"/>
            </a:xfrm>
            <a:prstGeom prst="rect">
              <a:avLst/>
            </a:prstGeom>
          </p:spPr>
        </p:pic>
        <p:sp>
          <p:nvSpPr>
            <p:cNvPr id="13" name="textruta 12"/>
            <p:cNvSpPr txBox="1"/>
            <p:nvPr/>
          </p:nvSpPr>
          <p:spPr>
            <a:xfrm>
              <a:off x="3205023" y="2882607"/>
              <a:ext cx="1131723" cy="331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Vibration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178" y="3981952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 23"/>
          <p:cNvGrpSpPr/>
          <p:nvPr/>
        </p:nvGrpSpPr>
        <p:grpSpPr>
          <a:xfrm>
            <a:off x="3405789" y="4167920"/>
            <a:ext cx="2848982" cy="1847427"/>
            <a:chOff x="3205023" y="4573903"/>
            <a:chExt cx="2550208" cy="1679067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2305" b="8734"/>
            <a:stretch/>
          </p:blipFill>
          <p:spPr>
            <a:xfrm>
              <a:off x="3205023" y="4583177"/>
              <a:ext cx="2550208" cy="1669793"/>
            </a:xfrm>
            <a:prstGeom prst="rect">
              <a:avLst/>
            </a:prstGeom>
          </p:spPr>
        </p:pic>
        <p:sp>
          <p:nvSpPr>
            <p:cNvPr id="14" name="textruta 13"/>
            <p:cNvSpPr txBox="1"/>
            <p:nvPr/>
          </p:nvSpPr>
          <p:spPr>
            <a:xfrm>
              <a:off x="3205023" y="4573903"/>
              <a:ext cx="988828" cy="33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IM</a:t>
              </a:r>
              <a:endParaRPr lang="en-GB" dirty="0"/>
            </a:p>
          </p:txBody>
        </p:sp>
        <p:pic>
          <p:nvPicPr>
            <p:cNvPr id="28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0088" y="5729121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 24"/>
          <p:cNvGrpSpPr/>
          <p:nvPr/>
        </p:nvGrpSpPr>
        <p:grpSpPr>
          <a:xfrm>
            <a:off x="6373930" y="2097958"/>
            <a:ext cx="2970937" cy="3900218"/>
            <a:chOff x="5939246" y="2882607"/>
            <a:chExt cx="3204753" cy="3358904"/>
          </a:xfrm>
        </p:grpSpPr>
        <p:pic>
          <p:nvPicPr>
            <p:cNvPr id="15" name="Bildobjekt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99" t="1706"/>
            <a:stretch/>
          </p:blipFill>
          <p:spPr>
            <a:xfrm>
              <a:off x="5939246" y="2886322"/>
              <a:ext cx="3204753" cy="3355189"/>
            </a:xfrm>
            <a:prstGeom prst="rect">
              <a:avLst/>
            </a:prstGeom>
          </p:spPr>
        </p:pic>
        <p:sp>
          <p:nvSpPr>
            <p:cNvPr id="16" name="textruta 15"/>
            <p:cNvSpPr txBox="1"/>
            <p:nvPr/>
          </p:nvSpPr>
          <p:spPr>
            <a:xfrm>
              <a:off x="5983554" y="2882607"/>
              <a:ext cx="1131722" cy="31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Droptest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231" y="5710718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 16"/>
          <p:cNvGrpSpPr/>
          <p:nvPr/>
        </p:nvGrpSpPr>
        <p:grpSpPr>
          <a:xfrm>
            <a:off x="8749964" y="470423"/>
            <a:ext cx="2915712" cy="1512712"/>
            <a:chOff x="6462113" y="5198676"/>
            <a:chExt cx="2915712" cy="1512712"/>
          </a:xfrm>
        </p:grpSpPr>
        <p:pic>
          <p:nvPicPr>
            <p:cNvPr id="20" name="Bildobjekt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113" y="5198676"/>
              <a:ext cx="2915712" cy="1512712"/>
            </a:xfrm>
            <a:prstGeom prst="rect">
              <a:avLst/>
            </a:prstGeom>
          </p:spPr>
        </p:pic>
        <p:sp>
          <p:nvSpPr>
            <p:cNvPr id="21" name="textruta 20"/>
            <p:cNvSpPr txBox="1"/>
            <p:nvPr/>
          </p:nvSpPr>
          <p:spPr>
            <a:xfrm>
              <a:off x="6589943" y="5260437"/>
              <a:ext cx="113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Impact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238" y="6128497"/>
              <a:ext cx="502905" cy="50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p 29"/>
          <p:cNvGrpSpPr/>
          <p:nvPr/>
        </p:nvGrpSpPr>
        <p:grpSpPr>
          <a:xfrm>
            <a:off x="9547224" y="2110884"/>
            <a:ext cx="2263575" cy="3854910"/>
            <a:chOff x="9487316" y="2140523"/>
            <a:chExt cx="2263575" cy="3854910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7316" y="2140523"/>
              <a:ext cx="2165968" cy="3854910"/>
            </a:xfrm>
            <a:prstGeom prst="rect">
              <a:avLst/>
            </a:prstGeom>
          </p:spPr>
        </p:pic>
        <p:sp>
          <p:nvSpPr>
            <p:cNvPr id="19" name="textruta 18"/>
            <p:cNvSpPr txBox="1"/>
            <p:nvPr/>
          </p:nvSpPr>
          <p:spPr>
            <a:xfrm>
              <a:off x="9561719" y="2150082"/>
              <a:ext cx="2189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Helo-droptest</a:t>
              </a:r>
              <a:r>
                <a:rPr lang="en-GB" dirty="0" smtClean="0">
                  <a:solidFill>
                    <a:schemeClr val="bg1"/>
                  </a:solidFill>
                </a:rPr>
                <a:t> 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8" descr="Checkmark icon PNG, ICO or ICNS | Free vector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687" y="5403108"/>
              <a:ext cx="542294" cy="55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47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Sea </a:t>
            </a:r>
            <a:r>
              <a:rPr lang="sv-SE" dirty="0" err="1" smtClean="0"/>
              <a:t>trials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8</a:t>
            </a:fld>
            <a:endParaRPr lang="sv-SE" smtClean="0">
              <a:solidFill>
                <a:schemeClr val="bg1"/>
              </a:solidFill>
            </a:endParaRPr>
          </a:p>
          <a:p>
            <a:fld id="{2D229B71-9307-4D50-8F9C-538CF2D96A76}" type="datetime1">
              <a:rPr lang="sv-SE" smtClean="0">
                <a:solidFill>
                  <a:schemeClr val="bg1"/>
                </a:solidFill>
              </a:rPr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2" y="4234057"/>
            <a:ext cx="4327264" cy="2434086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2" y="1655971"/>
            <a:ext cx="4327264" cy="243408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2" y="1655971"/>
            <a:ext cx="3657981" cy="243906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3" y="4234057"/>
            <a:ext cx="3657981" cy="243906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5308" r="7037"/>
          <a:stretch/>
        </p:blipFill>
        <p:spPr>
          <a:xfrm rot="5400000">
            <a:off x="9128881" y="3385435"/>
            <a:ext cx="2513183" cy="2356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ktangel 3"/>
          <p:cNvSpPr/>
          <p:nvPr/>
        </p:nvSpPr>
        <p:spPr>
          <a:xfrm rot="21063026">
            <a:off x="8467883" y="1554377"/>
            <a:ext cx="38351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Sjölöken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SAT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3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9</a:t>
            </a:fld>
            <a:endParaRPr lang="sv-SE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2023-05-22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164825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267109" y="88096"/>
            <a:ext cx="6941652" cy="882000"/>
          </a:xfrm>
        </p:spPr>
        <p:txBody>
          <a:bodyPr/>
          <a:lstStyle/>
          <a:p>
            <a:r>
              <a:rPr lang="en-US" sz="3733" dirty="0"/>
              <a:t>Overview of launching </a:t>
            </a:r>
            <a:br>
              <a:rPr lang="en-US" sz="3733" dirty="0"/>
            </a:br>
            <a:r>
              <a:rPr lang="en-US" sz="3733" dirty="0"/>
              <a:t>platform types</a:t>
            </a:r>
            <a:endParaRPr lang="sv-SE" sz="3733" dirty="0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9165304" y="403120"/>
            <a:ext cx="4059083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2667" dirty="0" err="1"/>
              <a:t>Helicopter</a:t>
            </a:r>
            <a:r>
              <a:rPr lang="sv-SE" sz="2667" dirty="0"/>
              <a:t> 14F </a:t>
            </a:r>
            <a:r>
              <a:rPr lang="sv-SE" sz="1067" dirty="0"/>
              <a:t>(</a:t>
            </a:r>
            <a:r>
              <a:rPr lang="sv-SE" sz="1067" dirty="0" err="1"/>
              <a:t>prepared</a:t>
            </a:r>
            <a:r>
              <a:rPr lang="sv-SE" sz="1067" dirty="0"/>
              <a:t> for)</a:t>
            </a:r>
            <a:endParaRPr lang="sv-SE" sz="1333" dirty="0"/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5674315" y="2240108"/>
            <a:ext cx="6271499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2667" dirty="0"/>
              <a:t>Visby Class </a:t>
            </a:r>
            <a:r>
              <a:rPr lang="sv-SE" sz="2667" dirty="0" smtClean="0"/>
              <a:t>Corvette, Gävle Class Corvette</a:t>
            </a:r>
            <a:endParaRPr lang="sv-SE" sz="2667" dirty="0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4673600" y="4180960"/>
            <a:ext cx="7410245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2667" dirty="0"/>
              <a:t>Gotland Class Submarine </a:t>
            </a:r>
            <a:r>
              <a:rPr lang="sv-SE" sz="1867" dirty="0"/>
              <a:t>(In </a:t>
            </a:r>
            <a:r>
              <a:rPr lang="sv-SE" sz="1867" dirty="0" err="1"/>
              <a:t>future</a:t>
            </a:r>
            <a:r>
              <a:rPr lang="sv-SE" sz="1867" dirty="0"/>
              <a:t> Blekinge Class Submarine)</a:t>
            </a:r>
          </a:p>
        </p:txBody>
      </p:sp>
      <p:sp>
        <p:nvSpPr>
          <p:cNvPr id="10" name="Rubrik 1"/>
          <p:cNvSpPr txBox="1">
            <a:spLocks/>
          </p:cNvSpPr>
          <p:nvPr/>
        </p:nvSpPr>
        <p:spPr>
          <a:xfrm>
            <a:off x="9165304" y="1068419"/>
            <a:ext cx="3115187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Use own sensors or relayed information  to locate and track target.</a:t>
            </a:r>
            <a:r>
              <a:rPr lang="sv-SE" sz="1200" b="0" dirty="0"/>
              <a:t> </a:t>
            </a:r>
          </a:p>
        </p:txBody>
      </p:sp>
      <p:sp>
        <p:nvSpPr>
          <p:cNvPr id="15" name="Rubrik 1"/>
          <p:cNvSpPr txBox="1">
            <a:spLocks/>
          </p:cNvSpPr>
          <p:nvPr/>
        </p:nvSpPr>
        <p:spPr>
          <a:xfrm>
            <a:off x="9165306" y="1503648"/>
            <a:ext cx="2918540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Launch torpedo 47 with wire guidance hovering or as fire and forget</a:t>
            </a:r>
            <a:r>
              <a:rPr lang="sv-SE" sz="1200" b="0" dirty="0"/>
              <a:t>.</a:t>
            </a:r>
          </a:p>
        </p:txBody>
      </p:sp>
      <p:sp>
        <p:nvSpPr>
          <p:cNvPr id="16" name="Rubrik 1"/>
          <p:cNvSpPr txBox="1">
            <a:spLocks/>
          </p:cNvSpPr>
          <p:nvPr/>
        </p:nvSpPr>
        <p:spPr>
          <a:xfrm>
            <a:off x="5674316" y="2759075"/>
            <a:ext cx="3115187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Use own sensors or relayed information  to locate and track target.</a:t>
            </a:r>
            <a:r>
              <a:rPr lang="sv-SE" sz="1200" b="0" dirty="0"/>
              <a:t> </a:t>
            </a:r>
          </a:p>
        </p:txBody>
      </p:sp>
      <p:sp>
        <p:nvSpPr>
          <p:cNvPr id="17" name="Rubrik 1"/>
          <p:cNvSpPr txBox="1">
            <a:spLocks/>
          </p:cNvSpPr>
          <p:nvPr/>
        </p:nvSpPr>
        <p:spPr>
          <a:xfrm>
            <a:off x="5674317" y="3218233"/>
            <a:ext cx="2918540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Launch torpedo 47 with wire guidance or as fire and forget</a:t>
            </a:r>
            <a:r>
              <a:rPr lang="sv-SE" sz="1200" b="0" dirty="0"/>
              <a:t>.</a:t>
            </a:r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6902863" y="4627204"/>
            <a:ext cx="4069939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Use own sensors to locate and track target.</a:t>
            </a:r>
            <a:r>
              <a:rPr lang="sv-SE" sz="1200" b="0" dirty="0"/>
              <a:t> </a:t>
            </a:r>
          </a:p>
        </p:txBody>
      </p:sp>
      <p:sp>
        <p:nvSpPr>
          <p:cNvPr id="19" name="Rubrik 1"/>
          <p:cNvSpPr txBox="1">
            <a:spLocks/>
          </p:cNvSpPr>
          <p:nvPr/>
        </p:nvSpPr>
        <p:spPr>
          <a:xfrm>
            <a:off x="6902864" y="4909355"/>
            <a:ext cx="4344785" cy="66529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228594" indent="-228594">
              <a:buFont typeface="Arial" charset="0"/>
              <a:buChar char="•"/>
            </a:pPr>
            <a:r>
              <a:rPr lang="en-US" sz="1200" b="0" dirty="0"/>
              <a:t>Launch torpedo 47 with wire guidance or as fire and forget.</a:t>
            </a:r>
            <a:endParaRPr lang="sv-SE" sz="1200" b="0" dirty="0"/>
          </a:p>
        </p:txBody>
      </p:sp>
      <p:sp>
        <p:nvSpPr>
          <p:cNvPr id="14" name="Rubrik 1"/>
          <p:cNvSpPr txBox="1">
            <a:spLocks/>
          </p:cNvSpPr>
          <p:nvPr/>
        </p:nvSpPr>
        <p:spPr>
          <a:xfrm>
            <a:off x="9165304" y="829123"/>
            <a:ext cx="4059083" cy="420567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1333" dirty="0"/>
              <a:t>(ASW </a:t>
            </a:r>
            <a:r>
              <a:rPr lang="sv-SE" sz="1333" dirty="0" err="1"/>
              <a:t>Configuration</a:t>
            </a:r>
            <a:r>
              <a:rPr lang="sv-SE" sz="1333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8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LIB" val="True"/>
</p:tagLst>
</file>

<file path=ppt/theme/theme1.xml><?xml version="1.0" encoding="utf-8"?>
<a:theme xmlns:a="http://schemas.openxmlformats.org/drawingml/2006/main" name="FMV Vit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850057"/>
      </a:accent1>
      <a:accent2>
        <a:srgbClr val="C6C6BC"/>
      </a:accent2>
      <a:accent3>
        <a:srgbClr val="0CC6DE"/>
      </a:accent3>
      <a:accent4>
        <a:srgbClr val="83847A"/>
      </a:accent4>
      <a:accent5>
        <a:srgbClr val="FADC42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22068A3A-6854-4B29-BBD8-474B6E4E4D5D}" vid="{7EA5A81E-5790-473B-9367-AA46C47DCFB7}"/>
    </a:ext>
  </a:extLst>
</a:theme>
</file>

<file path=ppt/theme/theme2.xml><?xml version="1.0" encoding="utf-8"?>
<a:theme xmlns:a="http://schemas.openxmlformats.org/drawingml/2006/main" name="FMV Layout med helbild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850057"/>
      </a:accent1>
      <a:accent2>
        <a:srgbClr val="C6C6BC"/>
      </a:accent2>
      <a:accent3>
        <a:srgbClr val="0CC6DE"/>
      </a:accent3>
      <a:accent4>
        <a:srgbClr val="83847A"/>
      </a:accent4>
      <a:accent5>
        <a:srgbClr val="FADC42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22068A3A-6854-4B29-BBD8-474B6E4E4D5D}" vid="{FD5C3274-A600-4DE2-A9B1-AD88E01EAE9E}"/>
    </a:ext>
  </a:extLst>
</a:theme>
</file>

<file path=ppt/theme/theme3.xml><?xml version="1.0" encoding="utf-8"?>
<a:theme xmlns:a="http://schemas.openxmlformats.org/drawingml/2006/main" name="FMV Grå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850057"/>
      </a:accent1>
      <a:accent2>
        <a:srgbClr val="C6C6BC"/>
      </a:accent2>
      <a:accent3>
        <a:srgbClr val="0CC6DE"/>
      </a:accent3>
      <a:accent4>
        <a:srgbClr val="83847A"/>
      </a:accent4>
      <a:accent5>
        <a:srgbClr val="FADC42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22068A3A-6854-4B29-BBD8-474B6E4E4D5D}" vid="{DABC5B1A-371C-4C33-94F9-A27238885C7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FMV</Template>
  <TotalTime>8608</TotalTime>
  <Words>939</Words>
  <Application>Microsoft Office PowerPoint</Application>
  <PresentationFormat>Bredbild</PresentationFormat>
  <Paragraphs>242</Paragraphs>
  <Slides>26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26</vt:i4>
      </vt:variant>
    </vt:vector>
  </HeadingPairs>
  <TitlesOfParts>
    <vt:vector size="32" baseType="lpstr">
      <vt:lpstr>Arial</vt:lpstr>
      <vt:lpstr>Arial Bold</vt:lpstr>
      <vt:lpstr>Calibri</vt:lpstr>
      <vt:lpstr>FMV Vit</vt:lpstr>
      <vt:lpstr>FMV Layout med helbild</vt:lpstr>
      <vt:lpstr>FMV Grå</vt:lpstr>
      <vt:lpstr>Preparing the sustainment underwater warfare systems program for future complex scenarios</vt:lpstr>
      <vt:lpstr>Underwater topography of the Baltic Sea</vt:lpstr>
      <vt:lpstr>PowerPoint-presentation</vt:lpstr>
      <vt:lpstr>Torpedo System 47 (TS47)</vt:lpstr>
      <vt:lpstr>Swedish LWT history Timeline 1963–</vt:lpstr>
      <vt:lpstr>Torped 47 – design principles and performance</vt:lpstr>
      <vt:lpstr>Verification of Requirements</vt:lpstr>
      <vt:lpstr>Sea trials</vt:lpstr>
      <vt:lpstr>Overview of launching  platform types</vt:lpstr>
      <vt:lpstr>Torpedsystem 47 – Coming phases</vt:lpstr>
      <vt:lpstr>New Surface Tubes</vt:lpstr>
      <vt:lpstr>System AUV 62</vt:lpstr>
      <vt:lpstr>AUV 62-AT: Autonomous acoustic target system for ASW training</vt:lpstr>
      <vt:lpstr>AUV 62-AT</vt:lpstr>
      <vt:lpstr>AUV 62-AT</vt:lpstr>
      <vt:lpstr>AUV 62-MR: Autonomous mine reconnaissance system</vt:lpstr>
      <vt:lpstr>AUV 62-MR</vt:lpstr>
      <vt:lpstr>SAS image generation</vt:lpstr>
      <vt:lpstr>SAS Images - examples</vt:lpstr>
      <vt:lpstr>Modular design – Technical platform</vt:lpstr>
      <vt:lpstr>Modular design –Technical platform</vt:lpstr>
      <vt:lpstr>Technical Platform</vt:lpstr>
      <vt:lpstr>Technical Platform</vt:lpstr>
      <vt:lpstr>Technical Platform</vt:lpstr>
      <vt:lpstr>Summary</vt:lpstr>
      <vt:lpstr>Thank you for listening!</vt:lpstr>
    </vt:vector>
  </TitlesOfParts>
  <Company>FMV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the sustainment underwater warfare systems program for future complex scenarios</dc:title>
  <dc:creator>Wahren, Johan joxwa</dc:creator>
  <cp:lastModifiedBy>Wahren, Johan joxwa</cp:lastModifiedBy>
  <cp:revision>40</cp:revision>
  <cp:lastPrinted>2023-05-22T10:11:43Z</cp:lastPrinted>
  <dcterms:created xsi:type="dcterms:W3CDTF">2023-03-08T09:18:18Z</dcterms:created>
  <dcterms:modified xsi:type="dcterms:W3CDTF">2023-05-22T21:41:35Z</dcterms:modified>
</cp:coreProperties>
</file>