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Inter"/>
      <p:regular r:id="rId17"/>
      <p:bold r:id="rId18"/>
      <p:italic r:id="rId19"/>
      <p:boldItalic r:id="rId20"/>
    </p:embeddedFont>
    <p:embeddedFont>
      <p:font typeface="Average"/>
      <p:regular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404D6B-A262-4A5E-9549-A7FF120A1C33}">
  <a:tblStyle styleId="{96404D6B-A262-4A5E-9549-A7FF120A1C3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boldItalic.fntdata"/><Relationship Id="rId11" Type="http://schemas.openxmlformats.org/officeDocument/2006/relationships/slide" Target="slides/slide5.xml"/><Relationship Id="rId22" Type="http://schemas.openxmlformats.org/officeDocument/2006/relationships/font" Target="fonts/Oswald-regular.fntdata"/><Relationship Id="rId10" Type="http://schemas.openxmlformats.org/officeDocument/2006/relationships/slide" Target="slides/slide4.xml"/><Relationship Id="rId21" Type="http://schemas.openxmlformats.org/officeDocument/2006/relationships/font" Target="fonts/Average-regular.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Inter-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Inter-italic.fntdata"/><Relationship Id="rId6" Type="http://schemas.openxmlformats.org/officeDocument/2006/relationships/notesMaster" Target="notesMasters/notesMaster1.xml"/><Relationship Id="rId18" Type="http://schemas.openxmlformats.org/officeDocument/2006/relationships/font" Target="fonts/Inter-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980f9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80f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Good afternoon everybody — today I’d like to share a new approach to backbone network planning that’s designed for the realities of the AI era.</a:t>
            </a:r>
            <a:endParaRPr/>
          </a:p>
          <a:p>
            <a:pPr indent="0" lvl="0" marL="0" rtl="0" algn="l">
              <a:spcBef>
                <a:spcPts val="0"/>
              </a:spcBef>
              <a:spcAft>
                <a:spcPts val="0"/>
              </a:spcAft>
              <a:buNone/>
            </a:pPr>
            <a:r>
              <a:rPr lang="en"/>
              <a:t>Networks today need to be flexible, efficient, and inherently resilient — and that requires rethinking how we design them.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94fb99d5fa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94fb99d5f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 sz="1000">
                <a:solidFill>
                  <a:srgbClr val="2F2E2A"/>
                </a:solidFill>
              </a:rPr>
              <a:t>This brings me to the purpose of me presenting this today</a:t>
            </a:r>
            <a:endParaRPr i="1" sz="1000">
              <a:solidFill>
                <a:srgbClr val="2F2E2A"/>
              </a:solidFill>
            </a:endParaRPr>
          </a:p>
          <a:p>
            <a:pPr indent="0" lvl="0" marL="0" rtl="0" algn="l">
              <a:lnSpc>
                <a:spcPct val="115000"/>
              </a:lnSpc>
              <a:spcBef>
                <a:spcPts val="1200"/>
              </a:spcBef>
              <a:spcAft>
                <a:spcPts val="0"/>
              </a:spcAft>
              <a:buNone/>
            </a:pPr>
            <a:r>
              <a:rPr lang="en" sz="1000">
                <a:solidFill>
                  <a:srgbClr val="2F2E2A"/>
                </a:solidFill>
              </a:rPr>
              <a:t>I’m seeking proof-of-concept partners who are interested in validating the approach.</a:t>
            </a:r>
            <a:endParaRPr sz="1000">
              <a:solidFill>
                <a:srgbClr val="2F2E2A"/>
              </a:solidFill>
            </a:endParaRPr>
          </a:p>
          <a:p>
            <a:pPr indent="0" lvl="0" marL="0" rtl="0" algn="l">
              <a:lnSpc>
                <a:spcPct val="115000"/>
              </a:lnSpc>
              <a:spcBef>
                <a:spcPts val="1200"/>
              </a:spcBef>
              <a:spcAft>
                <a:spcPts val="0"/>
              </a:spcAft>
              <a:buNone/>
            </a:pPr>
            <a:r>
              <a:rPr lang="en" sz="1000">
                <a:solidFill>
                  <a:srgbClr val="2F2E2A"/>
                </a:solidFill>
              </a:rPr>
              <a:t>Some of the key proof points include:</a:t>
            </a:r>
            <a:endParaRPr sz="1000">
              <a:solidFill>
                <a:srgbClr val="2F2E2A"/>
              </a:solidFill>
            </a:endParaRPr>
          </a:p>
          <a:p>
            <a:pPr indent="-292100" lvl="0" marL="457200" rtl="0" algn="l">
              <a:lnSpc>
                <a:spcPct val="115000"/>
              </a:lnSpc>
              <a:spcBef>
                <a:spcPts val="1200"/>
              </a:spcBef>
              <a:spcAft>
                <a:spcPts val="0"/>
              </a:spcAft>
              <a:buClr>
                <a:srgbClr val="2F2E2A"/>
              </a:buClr>
              <a:buSzPts val="1000"/>
              <a:buAutoNum type="arabicPeriod"/>
            </a:pPr>
            <a:r>
              <a:rPr lang="en" sz="1000">
                <a:solidFill>
                  <a:srgbClr val="2F2E2A"/>
                </a:solidFill>
              </a:rPr>
              <a:t>Validating the cost benefits, in particular comparing against current design methods</a:t>
            </a:r>
            <a:endParaRPr sz="1000">
              <a:solidFill>
                <a:srgbClr val="2F2E2A"/>
              </a:solidFill>
            </a:endParaRPr>
          </a:p>
          <a:p>
            <a:pPr indent="-292100" lvl="0" marL="457200" rtl="0" algn="l">
              <a:lnSpc>
                <a:spcPct val="115000"/>
              </a:lnSpc>
              <a:spcBef>
                <a:spcPts val="0"/>
              </a:spcBef>
              <a:spcAft>
                <a:spcPts val="0"/>
              </a:spcAft>
              <a:buClr>
                <a:srgbClr val="2F2E2A"/>
              </a:buClr>
              <a:buSzPts val="1000"/>
              <a:buAutoNum type="arabicPeriod"/>
            </a:pPr>
            <a:r>
              <a:rPr lang="en" sz="1000">
                <a:solidFill>
                  <a:srgbClr val="2F2E2A"/>
                </a:solidFill>
              </a:rPr>
              <a:t>Demonstrating the improved resilience under realistic traffic dynamics and failure scenarios</a:t>
            </a:r>
            <a:endParaRPr sz="1000">
              <a:solidFill>
                <a:srgbClr val="2F2E2A"/>
              </a:solidFill>
            </a:endParaRPr>
          </a:p>
          <a:p>
            <a:pPr indent="-292100" lvl="0" marL="457200" rtl="0" algn="l">
              <a:lnSpc>
                <a:spcPct val="115000"/>
              </a:lnSpc>
              <a:spcBef>
                <a:spcPts val="0"/>
              </a:spcBef>
              <a:spcAft>
                <a:spcPts val="0"/>
              </a:spcAft>
              <a:buClr>
                <a:srgbClr val="2F2E2A"/>
              </a:buClr>
              <a:buSzPts val="1000"/>
              <a:buAutoNum type="arabicPeriod"/>
            </a:pPr>
            <a:r>
              <a:rPr lang="en" sz="1000">
                <a:solidFill>
                  <a:srgbClr val="2F2E2A"/>
                </a:solidFill>
              </a:rPr>
              <a:t>Quantifying design time efficiency gains</a:t>
            </a:r>
            <a:endParaRPr sz="1000">
              <a:solidFill>
                <a:srgbClr val="2F2E2A"/>
              </a:solidFill>
            </a:endParaRPr>
          </a:p>
          <a:p>
            <a:pPr indent="-292100" lvl="0" marL="457200" rtl="0" algn="l">
              <a:lnSpc>
                <a:spcPct val="115000"/>
              </a:lnSpc>
              <a:spcBef>
                <a:spcPts val="0"/>
              </a:spcBef>
              <a:spcAft>
                <a:spcPts val="0"/>
              </a:spcAft>
              <a:buClr>
                <a:srgbClr val="2F2E2A"/>
              </a:buClr>
              <a:buSzPts val="1000"/>
              <a:buAutoNum type="arabicPeriod"/>
            </a:pPr>
            <a:r>
              <a:rPr lang="en" sz="1000">
                <a:solidFill>
                  <a:srgbClr val="2F2E2A"/>
                </a:solidFill>
              </a:rPr>
              <a:t>Integration into existing workflows and processes</a:t>
            </a:r>
            <a:endParaRPr sz="1000">
              <a:solidFill>
                <a:srgbClr val="2F2E2A"/>
              </a:solidFill>
            </a:endParaRPr>
          </a:p>
          <a:p>
            <a:pPr indent="0" lvl="0" marL="0" rtl="0" algn="l">
              <a:lnSpc>
                <a:spcPct val="115000"/>
              </a:lnSpc>
              <a:spcBef>
                <a:spcPts val="1200"/>
              </a:spcBef>
              <a:spcAft>
                <a:spcPts val="0"/>
              </a:spcAft>
              <a:buNone/>
            </a:pPr>
            <a:r>
              <a:rPr lang="en" sz="1000">
                <a:solidFill>
                  <a:srgbClr val="2F2E2A"/>
                </a:solidFill>
              </a:rPr>
              <a:t>In short, we’d like to prove its value with real operator data and share the benefits</a:t>
            </a:r>
            <a:endParaRPr sz="1000">
              <a:solidFill>
                <a:srgbClr val="2F2E2A"/>
              </a:solidFill>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94736d4b1b_0_7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94736d4b1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Every network operator today is under pressure — AI and cloud workloads are reshaping traffic patterns and backbone networks are struggling to keep up.</a:t>
            </a:r>
            <a:endParaRPr/>
          </a:p>
          <a:p>
            <a:pPr indent="0" lvl="0" marL="0" rtl="0" algn="l">
              <a:lnSpc>
                <a:spcPct val="115000"/>
              </a:lnSpc>
              <a:spcBef>
                <a:spcPts val="1200"/>
              </a:spcBef>
              <a:spcAft>
                <a:spcPts val="0"/>
              </a:spcAft>
              <a:buNone/>
            </a:pPr>
            <a:r>
              <a:rPr lang="en"/>
              <a:t>We still typically design optical and IP layers separately, based on traffic forecasts that are often outdated the moment they’re created.</a:t>
            </a:r>
            <a:endParaRPr/>
          </a:p>
          <a:p>
            <a:pPr indent="0" lvl="0" marL="0" rtl="0" algn="l">
              <a:lnSpc>
                <a:spcPct val="115000"/>
              </a:lnSpc>
              <a:spcBef>
                <a:spcPts val="1200"/>
              </a:spcBef>
              <a:spcAft>
                <a:spcPts val="0"/>
              </a:spcAft>
              <a:buNone/>
            </a:pPr>
            <a:r>
              <a:rPr lang="en"/>
              <a:t>The result? A network where some links are overloaded, others sit idle, and </a:t>
            </a:r>
            <a:r>
              <a:rPr lang="en"/>
              <a:t>soften</a:t>
            </a:r>
            <a:r>
              <a:rPr lang="en"/>
              <a:t> fragile under failure.</a:t>
            </a:r>
            <a:endParaRPr/>
          </a:p>
          <a:p>
            <a:pPr indent="0" lvl="0" marL="0" rtl="0" algn="l">
              <a:lnSpc>
                <a:spcPct val="115000"/>
              </a:lnSpc>
              <a:spcBef>
                <a:spcPts val="1200"/>
              </a:spcBef>
              <a:spcAft>
                <a:spcPts val="0"/>
              </a:spcAft>
              <a:buClr>
                <a:schemeClr val="dk1"/>
              </a:buClr>
              <a:buSzPts val="1100"/>
              <a:buFont typeface="Arial"/>
              <a:buNone/>
            </a:pPr>
            <a:r>
              <a:rPr lang="en"/>
              <a:t>Today I’m going to introduce a backbone network planning approach that tackles these inefficiencies head-on. And we’re seeking proof-of-concept partners who may be interested in exploring the benefits of the approach.</a:t>
            </a:r>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94736d4b1b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94736d4b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approach rests on three simple but powerful ideas: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First</a:t>
            </a:r>
            <a:r>
              <a:rPr lang="en">
                <a:solidFill>
                  <a:schemeClr val="dk1"/>
                </a:solidFill>
              </a:rPr>
              <a:t>, design IP and optical together, not in separate silos.</a:t>
            </a:r>
            <a:br>
              <a:rPr lang="en">
                <a:solidFill>
                  <a:schemeClr val="dk1"/>
                </a:solidFill>
              </a:rPr>
            </a:br>
            <a:r>
              <a:rPr b="1" lang="en">
                <a:solidFill>
                  <a:schemeClr val="dk1"/>
                </a:solidFill>
              </a:rPr>
              <a:t>Second</a:t>
            </a:r>
            <a:r>
              <a:rPr lang="en">
                <a:solidFill>
                  <a:schemeClr val="dk1"/>
                </a:solidFill>
              </a:rPr>
              <a:t>, replace static forecasts with a more flexible traffic model.</a:t>
            </a:r>
            <a:br>
              <a:rPr lang="en">
                <a:solidFill>
                  <a:schemeClr val="dk1"/>
                </a:solidFill>
              </a:rPr>
            </a:br>
            <a:r>
              <a:rPr b="1" lang="en">
                <a:solidFill>
                  <a:schemeClr val="dk1"/>
                </a:solidFill>
              </a:rPr>
              <a:t>Third</a:t>
            </a:r>
            <a:r>
              <a:rPr lang="en">
                <a:solidFill>
                  <a:schemeClr val="dk1"/>
                </a:solidFill>
              </a:rPr>
              <a:t>, make resilience an outcome of the design itself — not an afterthought.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Let’s look at each of these.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949f49c66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949f49c6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rgbClr val="2F2E2A"/>
                </a:solidFill>
              </a:rPr>
              <a:t>Traditionally, the optical and IP networks are planned separately — design the fibre capacity first, and then provision for the IP demand. Unsurprisingly this disjointed approach can result in mismatches, potentially leading to excessive overbuild, or worse, congestion.</a:t>
            </a:r>
            <a:endParaRPr sz="1000">
              <a:solidFill>
                <a:srgbClr val="2F2E2A"/>
              </a:solidFill>
            </a:endParaRPr>
          </a:p>
          <a:p>
            <a:pPr indent="0" lvl="0" marL="0" rtl="0" algn="l">
              <a:lnSpc>
                <a:spcPct val="115000"/>
              </a:lnSpc>
              <a:spcBef>
                <a:spcPts val="1600"/>
              </a:spcBef>
              <a:spcAft>
                <a:spcPts val="0"/>
              </a:spcAft>
              <a:buClr>
                <a:schemeClr val="dk1"/>
              </a:buClr>
              <a:buSzPts val="1100"/>
              <a:buFont typeface="Arial"/>
              <a:buNone/>
            </a:pPr>
            <a:r>
              <a:rPr lang="en" sz="1000">
                <a:solidFill>
                  <a:srgbClr val="2F2E2A"/>
                </a:solidFill>
              </a:rPr>
              <a:t>What if instead we design the IP and optical layers </a:t>
            </a:r>
            <a:r>
              <a:rPr i="1" lang="en" sz="1000">
                <a:solidFill>
                  <a:srgbClr val="2F2E2A"/>
                </a:solidFill>
              </a:rPr>
              <a:t>together</a:t>
            </a:r>
            <a:r>
              <a:rPr lang="en" sz="1000">
                <a:solidFill>
                  <a:srgbClr val="2F2E2A"/>
                </a:solidFill>
              </a:rPr>
              <a:t> in a single step?</a:t>
            </a:r>
            <a:endParaRPr sz="1000">
              <a:solidFill>
                <a:srgbClr val="2F2E2A"/>
              </a:solidFill>
            </a:endParaRPr>
          </a:p>
          <a:p>
            <a:pPr indent="0" lvl="0" marL="0" rtl="0" algn="l">
              <a:lnSpc>
                <a:spcPct val="115000"/>
              </a:lnSpc>
              <a:spcBef>
                <a:spcPts val="1600"/>
              </a:spcBef>
              <a:spcAft>
                <a:spcPts val="1600"/>
              </a:spcAft>
              <a:buClr>
                <a:schemeClr val="dk1"/>
              </a:buClr>
              <a:buSzPts val="1100"/>
              <a:buFont typeface="Arial"/>
              <a:buNone/>
            </a:pPr>
            <a:r>
              <a:rPr lang="en" sz="1000" u="sng">
                <a:solidFill>
                  <a:srgbClr val="2F2E2A"/>
                </a:solidFill>
              </a:rPr>
              <a:t>we can remove this handoff gap</a:t>
            </a:r>
            <a:r>
              <a:rPr lang="en" sz="1000">
                <a:solidFill>
                  <a:srgbClr val="2F2E2A"/>
                </a:solidFill>
              </a:rPr>
              <a:t> — instead of two separate designs that both overshoot to be safe, we build one coordinated design that uses capacity efficiently.</a:t>
            </a:r>
            <a:endParaRPr sz="1000">
              <a:solidFill>
                <a:srgbClr val="2F2E2A"/>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94736d4b1b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94736d4b1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000">
                <a:solidFill>
                  <a:srgbClr val="2F2E2A"/>
                </a:solidFill>
              </a:rPr>
              <a:t>Second, what if we consider a different kind of traffic model?</a:t>
            </a:r>
            <a:endParaRPr sz="1000">
              <a:solidFill>
                <a:srgbClr val="2F2E2A"/>
              </a:solidFill>
            </a:endParaRPr>
          </a:p>
          <a:p>
            <a:pPr indent="0" lvl="0" marL="0" rtl="0" algn="l">
              <a:lnSpc>
                <a:spcPct val="115000"/>
              </a:lnSpc>
              <a:spcBef>
                <a:spcPts val="1200"/>
              </a:spcBef>
              <a:spcAft>
                <a:spcPts val="0"/>
              </a:spcAft>
              <a:buNone/>
            </a:pPr>
            <a:r>
              <a:rPr lang="en" sz="1000">
                <a:solidFill>
                  <a:srgbClr val="2F2E2A"/>
                </a:solidFill>
              </a:rPr>
              <a:t>Typically, traffic expectations are input to the design process in the form of a traffic matrix - this is an array of expected demand between every pair of sites in the network being designed.</a:t>
            </a:r>
            <a:endParaRPr sz="1000">
              <a:solidFill>
                <a:srgbClr val="2F2E2A"/>
              </a:solidFill>
            </a:endParaRPr>
          </a:p>
          <a:p>
            <a:pPr indent="0" lvl="0" marL="0" rtl="0" algn="l">
              <a:lnSpc>
                <a:spcPct val="115000"/>
              </a:lnSpc>
              <a:spcBef>
                <a:spcPts val="1200"/>
              </a:spcBef>
              <a:spcAft>
                <a:spcPts val="0"/>
              </a:spcAft>
              <a:buNone/>
            </a:pPr>
            <a:r>
              <a:rPr lang="en" sz="1000">
                <a:solidFill>
                  <a:srgbClr val="2F2E2A"/>
                </a:solidFill>
              </a:rPr>
              <a:t>Estimating this traffic matrix is becoming increasingly complex. And though </a:t>
            </a:r>
            <a:r>
              <a:rPr lang="en" sz="1000">
                <a:solidFill>
                  <a:srgbClr val="2F2E2A"/>
                </a:solidFill>
              </a:rPr>
              <a:t>AI models have come to aid in this process, they fundamentally assume that tomorrow's traffic patterns will be similar in distribution to yesterday’s.  </a:t>
            </a:r>
            <a:endParaRPr sz="1000">
              <a:solidFill>
                <a:srgbClr val="2F2E2A"/>
              </a:solidFill>
            </a:endParaRPr>
          </a:p>
          <a:p>
            <a:pPr indent="-292100" lvl="0" marL="457200" rtl="0" algn="l">
              <a:lnSpc>
                <a:spcPct val="115000"/>
              </a:lnSpc>
              <a:spcBef>
                <a:spcPts val="1200"/>
              </a:spcBef>
              <a:spcAft>
                <a:spcPts val="0"/>
              </a:spcAft>
              <a:buClr>
                <a:srgbClr val="2F2E2A"/>
              </a:buClr>
              <a:buSzPts val="1000"/>
              <a:buChar char="●"/>
            </a:pPr>
            <a:r>
              <a:rPr lang="en" sz="1000">
                <a:solidFill>
                  <a:srgbClr val="2F2E2A"/>
                </a:solidFill>
              </a:rPr>
              <a:t>When traffic can shift daily between data centres how accurate are the forecasts? </a:t>
            </a:r>
            <a:endParaRPr sz="1000">
              <a:solidFill>
                <a:srgbClr val="2F2E2A"/>
              </a:solidFill>
            </a:endParaRPr>
          </a:p>
          <a:p>
            <a:pPr indent="-292100" lvl="0" marL="457200" rtl="0" algn="l">
              <a:lnSpc>
                <a:spcPct val="115000"/>
              </a:lnSpc>
              <a:spcBef>
                <a:spcPts val="0"/>
              </a:spcBef>
              <a:spcAft>
                <a:spcPts val="0"/>
              </a:spcAft>
              <a:buClr>
                <a:srgbClr val="2F2E2A"/>
              </a:buClr>
              <a:buSzPts val="1000"/>
              <a:buChar char="●"/>
            </a:pPr>
            <a:r>
              <a:rPr lang="en" sz="1000">
                <a:solidFill>
                  <a:srgbClr val="2F2E2A"/>
                </a:solidFill>
              </a:rPr>
              <a:t>When a new POP comes online, existing traffic patterns are distorted. </a:t>
            </a:r>
            <a:endParaRPr sz="1000">
              <a:solidFill>
                <a:srgbClr val="2F2E2A"/>
              </a:solidFill>
            </a:endParaRPr>
          </a:p>
          <a:p>
            <a:pPr indent="-292100" lvl="0" marL="457200" rtl="0" algn="l">
              <a:lnSpc>
                <a:spcPct val="115000"/>
              </a:lnSpc>
              <a:spcBef>
                <a:spcPts val="0"/>
              </a:spcBef>
              <a:spcAft>
                <a:spcPts val="0"/>
              </a:spcAft>
              <a:buClr>
                <a:srgbClr val="2F2E2A"/>
              </a:buClr>
              <a:buSzPts val="1000"/>
              <a:buChar char="●"/>
            </a:pPr>
            <a:r>
              <a:rPr lang="en" sz="1000">
                <a:solidFill>
                  <a:srgbClr val="2F2E2A"/>
                </a:solidFill>
              </a:rPr>
              <a:t>When NaaS connections come and go, on what basis can reasonable traffic assumptions be made?</a:t>
            </a:r>
            <a:endParaRPr sz="1000">
              <a:solidFill>
                <a:srgbClr val="2F2E2A"/>
              </a:solidFill>
            </a:endParaRPr>
          </a:p>
          <a:p>
            <a:pPr indent="0" lvl="0" marL="0" rtl="0" algn="l">
              <a:lnSpc>
                <a:spcPct val="115000"/>
              </a:lnSpc>
              <a:spcBef>
                <a:spcPts val="1200"/>
              </a:spcBef>
              <a:spcAft>
                <a:spcPts val="0"/>
              </a:spcAft>
              <a:buNone/>
            </a:pPr>
            <a:r>
              <a:rPr lang="en" sz="1000">
                <a:solidFill>
                  <a:srgbClr val="2F2E2A"/>
                </a:solidFill>
              </a:rPr>
              <a:t>What if instead of predicting every site-to-site flow, we need only specify how much traffic is required to enter and exit each site?</a:t>
            </a:r>
            <a:endParaRPr sz="1000">
              <a:solidFill>
                <a:srgbClr val="2F2E2A"/>
              </a:solidFill>
            </a:endParaRPr>
          </a:p>
          <a:p>
            <a:pPr indent="0" lvl="0" marL="0" rtl="0" algn="l">
              <a:lnSpc>
                <a:spcPct val="115000"/>
              </a:lnSpc>
              <a:spcBef>
                <a:spcPts val="1200"/>
              </a:spcBef>
              <a:spcAft>
                <a:spcPts val="0"/>
              </a:spcAft>
              <a:buClr>
                <a:schemeClr val="dk1"/>
              </a:buClr>
              <a:buSzPts val="1100"/>
              <a:buFont typeface="Arial"/>
              <a:buNone/>
            </a:pPr>
            <a:r>
              <a:rPr lang="en" sz="1000">
                <a:solidFill>
                  <a:srgbClr val="2F2E2A"/>
                </a:solidFill>
              </a:rPr>
              <a:t>We r</a:t>
            </a:r>
            <a:r>
              <a:rPr lang="en" sz="1000">
                <a:solidFill>
                  <a:srgbClr val="2F2E2A"/>
                </a:solidFill>
              </a:rPr>
              <a:t>emove the need to constantly reforecast every traffic pair.  Importantly, w</a:t>
            </a:r>
            <a:r>
              <a:rPr lang="en" sz="1000">
                <a:solidFill>
                  <a:srgbClr val="2F2E2A"/>
                </a:solidFill>
              </a:rPr>
              <a:t>e can align the dimensioning of network capacity naturally with the dimensioning of other services at the site, such as compute and storage</a:t>
            </a:r>
            <a:endParaRPr sz="1000">
              <a:solidFill>
                <a:srgbClr val="2F2E2A"/>
              </a:solidFill>
            </a:endParaRPr>
          </a:p>
          <a:p>
            <a:pPr indent="0" lvl="0" marL="0" rtl="0" algn="l">
              <a:spcBef>
                <a:spcPts val="1200"/>
              </a:spcBef>
              <a:spcAft>
                <a:spcPts val="0"/>
              </a:spcAft>
              <a:buNone/>
            </a:pPr>
            <a:r>
              <a:t/>
            </a:r>
            <a:endParaRPr sz="1000">
              <a:solidFill>
                <a:srgbClr val="2F2E2A"/>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949f49c668_0_1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949f49c668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2F2E2A"/>
                </a:solidFill>
              </a:rPr>
              <a:t>By specifying ingress and egress for each site we are effectively defining a </a:t>
            </a:r>
            <a:r>
              <a:rPr i="1" lang="en" sz="1000">
                <a:solidFill>
                  <a:srgbClr val="2F2E2A"/>
                </a:solidFill>
              </a:rPr>
              <a:t>traffic envelope</a:t>
            </a:r>
            <a:r>
              <a:rPr lang="en" sz="1000">
                <a:solidFill>
                  <a:srgbClr val="2F2E2A"/>
                </a:solidFill>
              </a:rPr>
              <a:t> — a bounded space that contains many possible traffic matrices.</a:t>
            </a:r>
            <a:endParaRPr sz="1000">
              <a:solidFill>
                <a:srgbClr val="2F2E2A"/>
              </a:solidFill>
            </a:endParaRPr>
          </a:p>
          <a:p>
            <a:pPr indent="0" lvl="0" marL="0" rtl="0" algn="l">
              <a:lnSpc>
                <a:spcPct val="115000"/>
              </a:lnSpc>
              <a:spcBef>
                <a:spcPts val="1200"/>
              </a:spcBef>
              <a:spcAft>
                <a:spcPts val="0"/>
              </a:spcAft>
              <a:buNone/>
            </a:pPr>
            <a:r>
              <a:rPr lang="en" sz="1000">
                <a:solidFill>
                  <a:srgbClr val="2F2E2A"/>
                </a:solidFill>
              </a:rPr>
              <a:t>Designing to this envelope essentially means designing for many, many traffic matrices at once. This is in contrast to typical methods that take in a single traffic matrix only.</a:t>
            </a:r>
            <a:endParaRPr sz="1000">
              <a:solidFill>
                <a:srgbClr val="2F2E2A"/>
              </a:solidFill>
            </a:endParaRPr>
          </a:p>
          <a:p>
            <a:pPr indent="0" lvl="0" marL="0" rtl="0" algn="l">
              <a:lnSpc>
                <a:spcPct val="115000"/>
              </a:lnSpc>
              <a:spcBef>
                <a:spcPts val="1200"/>
              </a:spcBef>
              <a:spcAft>
                <a:spcPts val="0"/>
              </a:spcAft>
              <a:buNone/>
            </a:pPr>
            <a:r>
              <a:rPr lang="en" sz="1000">
                <a:solidFill>
                  <a:srgbClr val="2F2E2A"/>
                </a:solidFill>
              </a:rPr>
              <a:t>With reference to the diagram, imagine the actual traffic profile moving around from point-to-point within the (blue) design envelope - this for example could be due to a </a:t>
            </a:r>
            <a:r>
              <a:rPr lang="en" sz="1000">
                <a:solidFill>
                  <a:srgbClr val="2F2E2A"/>
                </a:solidFill>
              </a:rPr>
              <a:t>failure, a new significant customer, or a cloud workload shifting from one site to another.</a:t>
            </a:r>
            <a:endParaRPr sz="1000">
              <a:solidFill>
                <a:srgbClr val="2F2E2A"/>
              </a:solidFill>
            </a:endParaRPr>
          </a:p>
          <a:p>
            <a:pPr indent="0" lvl="0" marL="0" rtl="0" algn="l">
              <a:lnSpc>
                <a:spcPct val="115000"/>
              </a:lnSpc>
              <a:spcBef>
                <a:spcPts val="1200"/>
              </a:spcBef>
              <a:spcAft>
                <a:spcPts val="1200"/>
              </a:spcAft>
              <a:buNone/>
            </a:pPr>
            <a:r>
              <a:rPr lang="en" sz="1000">
                <a:solidFill>
                  <a:srgbClr val="2F2E2A"/>
                </a:solidFill>
              </a:rPr>
              <a:t>Whatever the reason, intuitively a design provisioned in this way can naturally accept a lot of traffic uncertainty.  </a:t>
            </a:r>
            <a:r>
              <a:rPr lang="en" sz="1000">
                <a:solidFill>
                  <a:srgbClr val="2F2E2A"/>
                </a:solidFill>
              </a:rPr>
              <a:t> The network is inherently flexible.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949f49c668_0_1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949f49c668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2F2E2A"/>
                </a:solidFill>
              </a:rPr>
              <a:t>There’s another key benefit to using ingress/egress traffic as input </a:t>
            </a:r>
            <a:r>
              <a:rPr lang="en" sz="1000">
                <a:solidFill>
                  <a:srgbClr val="2F2E2A"/>
                </a:solidFill>
                <a:latin typeface="Inter"/>
                <a:ea typeface="Inter"/>
                <a:cs typeface="Inter"/>
                <a:sym typeface="Inter"/>
              </a:rPr>
              <a:t>=&gt;</a:t>
            </a:r>
            <a:r>
              <a:rPr lang="en" sz="1000">
                <a:solidFill>
                  <a:srgbClr val="2F2E2A"/>
                </a:solidFill>
              </a:rPr>
              <a:t> statistical multiplexing gain.</a:t>
            </a:r>
            <a:endParaRPr sz="1000">
              <a:solidFill>
                <a:srgbClr val="2F2E2A"/>
              </a:solidFill>
            </a:endParaRPr>
          </a:p>
          <a:p>
            <a:pPr indent="0" lvl="0" marL="0" rtl="0" algn="l">
              <a:lnSpc>
                <a:spcPct val="115000"/>
              </a:lnSpc>
              <a:spcBef>
                <a:spcPts val="1600"/>
              </a:spcBef>
              <a:spcAft>
                <a:spcPts val="0"/>
              </a:spcAft>
              <a:buNone/>
            </a:pPr>
            <a:r>
              <a:rPr lang="en" sz="1000">
                <a:solidFill>
                  <a:srgbClr val="2F2E2A"/>
                </a:solidFill>
              </a:rPr>
              <a:t>In simple terms, this means you don’t need to provision full capacity everywhere. Think of carpooling — when people travel at different times, you need fewer cars to move the same number of passengers.</a:t>
            </a:r>
            <a:endParaRPr sz="1000">
              <a:solidFill>
                <a:srgbClr val="2F2E2A"/>
              </a:solidFill>
            </a:endParaRPr>
          </a:p>
          <a:p>
            <a:pPr indent="0" lvl="0" marL="0" rtl="0" algn="l">
              <a:lnSpc>
                <a:spcPct val="115000"/>
              </a:lnSpc>
              <a:spcBef>
                <a:spcPts val="1600"/>
              </a:spcBef>
              <a:spcAft>
                <a:spcPts val="0"/>
              </a:spcAft>
              <a:buNone/>
            </a:pPr>
            <a:r>
              <a:rPr lang="en" sz="1000">
                <a:solidFill>
                  <a:srgbClr val="2F2E2A"/>
                </a:solidFill>
              </a:rPr>
              <a:t>Similarly, links sharing the same source or destination are unlikely to peak at the same time, so we can plan for a </a:t>
            </a:r>
            <a:r>
              <a:rPr b="1" lang="en" sz="1000">
                <a:solidFill>
                  <a:srgbClr val="2F2E2A"/>
                </a:solidFill>
              </a:rPr>
              <a:t>lower total capacity</a:t>
            </a:r>
            <a:r>
              <a:rPr lang="en" sz="1000">
                <a:solidFill>
                  <a:srgbClr val="2F2E2A"/>
                </a:solidFill>
              </a:rPr>
              <a:t> without impacting performance.</a:t>
            </a:r>
            <a:endParaRPr sz="1000">
              <a:solidFill>
                <a:srgbClr val="2F2E2A"/>
              </a:solidFill>
            </a:endParaRPr>
          </a:p>
          <a:p>
            <a:pPr indent="0" lvl="0" marL="0" rtl="0" algn="l">
              <a:lnSpc>
                <a:spcPct val="115000"/>
              </a:lnSpc>
              <a:spcBef>
                <a:spcPts val="1200"/>
              </a:spcBef>
              <a:spcAft>
                <a:spcPts val="0"/>
              </a:spcAft>
              <a:buNone/>
            </a:pPr>
            <a:r>
              <a:rPr lang="en" sz="1000">
                <a:solidFill>
                  <a:srgbClr val="2F2E2A"/>
                </a:solidFill>
              </a:rPr>
              <a:t>In the upper-right diagram, for a site with three outbound legs each at 1 Tbps peak, the planned egress capacity would be less than 3 Tbps.</a:t>
            </a:r>
            <a:endParaRPr sz="1000">
              <a:solidFill>
                <a:srgbClr val="2F2E2A"/>
              </a:solidFill>
            </a:endParaRPr>
          </a:p>
          <a:p>
            <a:pPr indent="0" lvl="0" marL="0" rtl="0" algn="l">
              <a:lnSpc>
                <a:spcPct val="115000"/>
              </a:lnSpc>
              <a:spcBef>
                <a:spcPts val="1200"/>
              </a:spcBef>
              <a:spcAft>
                <a:spcPts val="0"/>
              </a:spcAft>
              <a:buNone/>
            </a:pPr>
            <a:r>
              <a:rPr lang="en" sz="1000">
                <a:solidFill>
                  <a:srgbClr val="2F2E2A"/>
                </a:solidFill>
              </a:rPr>
              <a:t>A study from meta on their production backbone reported a 20-25% reduction in average peak traffic.</a:t>
            </a:r>
            <a:endParaRPr sz="1000">
              <a:solidFill>
                <a:srgbClr val="2F2E2A"/>
              </a:solidFill>
            </a:endParaRPr>
          </a:p>
          <a:p>
            <a:pPr indent="0" lvl="0" marL="0" rtl="0" algn="l">
              <a:lnSpc>
                <a:spcPct val="115000"/>
              </a:lnSpc>
              <a:spcBef>
                <a:spcPts val="1200"/>
              </a:spcBef>
              <a:spcAft>
                <a:spcPts val="1600"/>
              </a:spcAft>
              <a:buNone/>
            </a:pPr>
            <a:r>
              <a:t/>
            </a:r>
            <a:endParaRPr sz="1000">
              <a:solidFill>
                <a:srgbClr val="2F2E2A"/>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94736d4b1b_0_6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94736d4b1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third idea relates to how we can </a:t>
            </a:r>
            <a:r>
              <a:rPr lang="en"/>
              <a:t>mitigate</a:t>
            </a:r>
            <a:r>
              <a:rPr lang="en"/>
              <a:t> the inevitable </a:t>
            </a:r>
            <a:r>
              <a:rPr lang="en"/>
              <a:t>occurrence</a:t>
            </a:r>
            <a:r>
              <a:rPr lang="en"/>
              <a:t> of failures in the network. Fibres get cut, active equipment can fall over.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option could be to ignore and hope for the best and accept the performance hit when a failure </a:t>
            </a:r>
            <a:r>
              <a:rPr lang="en"/>
              <a:t>occurs</a:t>
            </a:r>
            <a:r>
              <a:rPr lang="en"/>
              <a:t>. This is obviously risky and likely not a good strategy.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more typical is that additional link-wise capacity is added in an uncoordinated manner based on simulations performed after the network topology has been set.  This often results in a suboptimal (ie: more expensive) design.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suggestion is to incorporate expected failure modes into the design process from the start.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goal is then to find the optimal set of IP and optical paths such that every traffic pattern within the desired traffic envelope can be supported under every failure scenario.  </a:t>
            </a:r>
            <a:endParaRPr/>
          </a:p>
          <a:p>
            <a:pPr indent="0" lvl="0" marL="0" rtl="0" algn="l">
              <a:spcBef>
                <a:spcPts val="0"/>
              </a:spcBef>
              <a:spcAft>
                <a:spcPts val="0"/>
              </a:spcAft>
              <a:buNone/>
            </a:pPr>
            <a:r>
              <a:rPr lang="en"/>
              <a:t>This is precisely what we have done…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94736d4b1b_0_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94736d4b1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F2E2A"/>
                </a:solidFill>
                <a:latin typeface="Inter"/>
                <a:ea typeface="Inter"/>
                <a:cs typeface="Inter"/>
                <a:sym typeface="Inter"/>
              </a:rPr>
              <a:t>We’ve built a working prototype that generates joint IP+optical designs directly from available fibre routes, ingress/egress envelopes and failure scenarios.</a:t>
            </a:r>
            <a:endParaRPr sz="1200">
              <a:solidFill>
                <a:srgbClr val="2F2E2A"/>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t/>
            </a:r>
            <a:endParaRPr sz="1200">
              <a:solidFill>
                <a:srgbClr val="2F2E2A"/>
              </a:solidFill>
              <a:latin typeface="Inter"/>
              <a:ea typeface="Inter"/>
              <a:cs typeface="Inter"/>
              <a:sym typeface="Inter"/>
            </a:endParaRPr>
          </a:p>
          <a:p>
            <a:pPr indent="0" lvl="0" marL="0" rtl="0" algn="l">
              <a:spcBef>
                <a:spcPts val="0"/>
              </a:spcBef>
              <a:spcAft>
                <a:spcPts val="0"/>
              </a:spcAft>
              <a:buNone/>
            </a:pPr>
            <a:r>
              <a:rPr lang="en" sz="1200">
                <a:solidFill>
                  <a:srgbClr val="2F2E2A"/>
                </a:solidFill>
                <a:latin typeface="Inter"/>
                <a:ea typeface="Inter"/>
                <a:cs typeface="Inter"/>
                <a:sym typeface="Inter"/>
              </a:rPr>
              <a:t>The outputs include optical capacities, IP link capacities and router capacities — all guaranteed to meet the traffic requirement under each failure mode by design.</a:t>
            </a:r>
            <a:endParaRPr sz="1200">
              <a:solidFill>
                <a:srgbClr val="2F2E2A"/>
              </a:solidFill>
              <a:latin typeface="Inter"/>
              <a:ea typeface="Inter"/>
              <a:cs typeface="Inter"/>
              <a:sym typeface="Inter"/>
            </a:endParaRPr>
          </a:p>
          <a:p>
            <a:pPr indent="0" lvl="0" marL="0" rtl="0" algn="l">
              <a:spcBef>
                <a:spcPts val="0"/>
              </a:spcBef>
              <a:spcAft>
                <a:spcPts val="0"/>
              </a:spcAft>
              <a:buNone/>
            </a:pPr>
            <a:r>
              <a:t/>
            </a:r>
            <a:endParaRPr sz="1200">
              <a:solidFill>
                <a:srgbClr val="2F2E2A"/>
              </a:solidFill>
              <a:latin typeface="Inter"/>
              <a:ea typeface="Inter"/>
              <a:cs typeface="Inter"/>
              <a:sym typeface="Inter"/>
            </a:endParaRPr>
          </a:p>
          <a:p>
            <a:pPr indent="0" lvl="0" marL="0" rtl="0" algn="l">
              <a:spcBef>
                <a:spcPts val="0"/>
              </a:spcBef>
              <a:spcAft>
                <a:spcPts val="0"/>
              </a:spcAft>
              <a:buClr>
                <a:schemeClr val="dk1"/>
              </a:buClr>
              <a:buSzPts val="1100"/>
              <a:buFont typeface="Arial"/>
              <a:buNone/>
            </a:pPr>
            <a:r>
              <a:rPr lang="en" sz="1200">
                <a:solidFill>
                  <a:srgbClr val="2F2E2A"/>
                </a:solidFill>
                <a:latin typeface="Inter"/>
                <a:ea typeface="Inter"/>
                <a:cs typeface="Inter"/>
                <a:sym typeface="Inter"/>
              </a:rPr>
              <a:t>It is scalable, with a clear roadmap on how to extend scalability even further.</a:t>
            </a:r>
            <a:endParaRPr sz="1200">
              <a:solidFill>
                <a:srgbClr val="2F2E2A"/>
              </a:solidFill>
              <a:latin typeface="Inter"/>
              <a:ea typeface="Inter"/>
              <a:cs typeface="Inter"/>
              <a:sym typeface="Inte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48200" y="152600"/>
            <a:ext cx="8192400" cy="138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900">
                <a:solidFill>
                  <a:schemeClr val="lt1"/>
                </a:solidFill>
              </a:rPr>
              <a:t>Resilient Backbone Network Design</a:t>
            </a:r>
            <a:endParaRPr>
              <a:solidFill>
                <a:schemeClr val="lt1"/>
              </a:solidFill>
            </a:endParaRPr>
          </a:p>
        </p:txBody>
      </p:sp>
      <p:sp>
        <p:nvSpPr>
          <p:cNvPr id="60" name="Google Shape;60;p13"/>
          <p:cNvSpPr txBox="1"/>
          <p:nvPr>
            <p:ph idx="1" type="subTitle"/>
          </p:nvPr>
        </p:nvSpPr>
        <p:spPr>
          <a:xfrm>
            <a:off x="348200" y="4201875"/>
            <a:ext cx="3474600" cy="94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2F2E2A"/>
                </a:solidFill>
                <a:latin typeface="Inter"/>
                <a:ea typeface="Inter"/>
                <a:cs typeface="Inter"/>
                <a:sym typeface="Inter"/>
              </a:rPr>
              <a:t>Leigh Maidment</a:t>
            </a:r>
            <a:endParaRPr sz="1400">
              <a:solidFill>
                <a:srgbClr val="2F2E2A"/>
              </a:solidFill>
              <a:latin typeface="Inter"/>
              <a:ea typeface="Inter"/>
              <a:cs typeface="Inter"/>
              <a:sym typeface="Inter"/>
            </a:endParaRPr>
          </a:p>
          <a:p>
            <a:pPr indent="0" lvl="0" marL="0" rtl="0" algn="l">
              <a:spcBef>
                <a:spcPts val="0"/>
              </a:spcBef>
              <a:spcAft>
                <a:spcPts val="0"/>
              </a:spcAft>
              <a:buNone/>
            </a:pPr>
            <a:r>
              <a:rPr lang="en" sz="1400">
                <a:solidFill>
                  <a:srgbClr val="2F2E2A"/>
                </a:solidFill>
                <a:latin typeface="Inter"/>
                <a:ea typeface="Inter"/>
                <a:cs typeface="Inter"/>
                <a:sym typeface="Inter"/>
              </a:rPr>
              <a:t>October </a:t>
            </a:r>
            <a:r>
              <a:rPr lang="en" sz="1400">
                <a:solidFill>
                  <a:srgbClr val="2F2E2A"/>
                </a:solidFill>
                <a:latin typeface="Inter"/>
                <a:ea typeface="Inter"/>
                <a:cs typeface="Inter"/>
                <a:sym typeface="Inter"/>
              </a:rPr>
              <a:t>2025</a:t>
            </a:r>
            <a:endParaRPr sz="1400">
              <a:solidFill>
                <a:srgbClr val="2F2E2A"/>
              </a:solidFill>
              <a:latin typeface="Inter"/>
              <a:ea typeface="Inter"/>
              <a:cs typeface="Inter"/>
              <a:sym typeface="Inter"/>
            </a:endParaRPr>
          </a:p>
        </p:txBody>
      </p:sp>
      <p:sp>
        <p:nvSpPr>
          <p:cNvPr id="61" name="Google Shape;61;p13"/>
          <p:cNvSpPr txBox="1"/>
          <p:nvPr/>
        </p:nvSpPr>
        <p:spPr>
          <a:xfrm>
            <a:off x="348206" y="1754425"/>
            <a:ext cx="39312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2F2E2A"/>
                </a:solidFill>
                <a:latin typeface="Inter"/>
                <a:ea typeface="Inter"/>
                <a:cs typeface="Inter"/>
                <a:sym typeface="Inter"/>
              </a:rPr>
              <a:t>A new approach to planning networks that are flexible, efficient and built for change</a:t>
            </a:r>
            <a:endParaRPr b="1" sz="1700">
              <a:solidFill>
                <a:srgbClr val="2F2E2A"/>
              </a:solidFill>
              <a:latin typeface="Inter"/>
              <a:ea typeface="Inter"/>
              <a:cs typeface="Inter"/>
              <a:sym typeface="Inter"/>
            </a:endParaRPr>
          </a:p>
        </p:txBody>
      </p:sp>
      <p:pic>
        <p:nvPicPr>
          <p:cNvPr id="62" name="Google Shape;62;p13"/>
          <p:cNvPicPr preferRelativeResize="0"/>
          <p:nvPr/>
        </p:nvPicPr>
        <p:blipFill rotWithShape="1">
          <a:blip r:embed="rId3">
            <a:alphaModFix/>
          </a:blip>
          <a:srcRect b="5063" l="25708" r="11497" t="21660"/>
          <a:stretch/>
        </p:blipFill>
        <p:spPr>
          <a:xfrm>
            <a:off x="4300825" y="1754425"/>
            <a:ext cx="4531301" cy="3139549"/>
          </a:xfrm>
          <a:prstGeom prst="rect">
            <a:avLst/>
          </a:prstGeom>
          <a:noFill/>
          <a:ln>
            <a:noFill/>
          </a:ln>
        </p:spPr>
      </p:pic>
      <p:pic>
        <p:nvPicPr>
          <p:cNvPr id="63" name="Google Shape;63;p13" title="logo_white37.jpg"/>
          <p:cNvPicPr preferRelativeResize="0"/>
          <p:nvPr/>
        </p:nvPicPr>
        <p:blipFill rotWithShape="1">
          <a:blip r:embed="rId4">
            <a:alphaModFix/>
          </a:blip>
          <a:srcRect b="0" l="13496" r="8670" t="0"/>
          <a:stretch/>
        </p:blipFill>
        <p:spPr>
          <a:xfrm rot="-7">
            <a:off x="8231937" y="152601"/>
            <a:ext cx="798275" cy="769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Seeking Proof-of-Concept Partners</a:t>
            </a:r>
            <a:endParaRPr>
              <a:solidFill>
                <a:schemeClr val="lt1"/>
              </a:solidFill>
            </a:endParaRPr>
          </a:p>
        </p:txBody>
      </p:sp>
      <p:sp>
        <p:nvSpPr>
          <p:cNvPr id="222" name="Google Shape;222;p22"/>
          <p:cNvSpPr txBox="1"/>
          <p:nvPr/>
        </p:nvSpPr>
        <p:spPr>
          <a:xfrm>
            <a:off x="6077850" y="4703625"/>
            <a:ext cx="3000000" cy="3078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sz="800">
                <a:solidFill>
                  <a:schemeClr val="lt1"/>
                </a:solidFill>
              </a:rPr>
              <a:t>© 2025 Pozibl Pty Ltd</a:t>
            </a:r>
            <a:endParaRPr sz="800">
              <a:solidFill>
                <a:schemeClr val="lt1"/>
              </a:solidFill>
            </a:endParaRPr>
          </a:p>
        </p:txBody>
      </p:sp>
      <p:pic>
        <p:nvPicPr>
          <p:cNvPr id="223" name="Google Shape;223;p22" title="logo_white37.jpg"/>
          <p:cNvPicPr preferRelativeResize="0"/>
          <p:nvPr/>
        </p:nvPicPr>
        <p:blipFill rotWithShape="1">
          <a:blip r:embed="rId3">
            <a:alphaModFix/>
          </a:blip>
          <a:srcRect b="0" l="13496" r="8670" t="0"/>
          <a:stretch/>
        </p:blipFill>
        <p:spPr>
          <a:xfrm rot="-7">
            <a:off x="8231937" y="152601"/>
            <a:ext cx="798275" cy="769199"/>
          </a:xfrm>
          <a:prstGeom prst="rect">
            <a:avLst/>
          </a:prstGeom>
          <a:noFill/>
          <a:ln>
            <a:noFill/>
          </a:ln>
        </p:spPr>
      </p:pic>
      <p:sp>
        <p:nvSpPr>
          <p:cNvPr id="224" name="Google Shape;224;p22"/>
          <p:cNvSpPr txBox="1"/>
          <p:nvPr>
            <p:ph idx="1" type="body"/>
          </p:nvPr>
        </p:nvSpPr>
        <p:spPr>
          <a:xfrm>
            <a:off x="404225" y="1122175"/>
            <a:ext cx="7451700" cy="3477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300">
                <a:solidFill>
                  <a:srgbClr val="2F2E2A"/>
                </a:solidFill>
                <a:latin typeface="Inter"/>
                <a:ea typeface="Inter"/>
                <a:cs typeface="Inter"/>
                <a:sym typeface="Inter"/>
              </a:rPr>
              <a:t>We’re currently seeking proof-of-concept partners to validate:</a:t>
            </a:r>
            <a:endParaRPr sz="1300">
              <a:solidFill>
                <a:srgbClr val="2F2E2A"/>
              </a:solidFill>
              <a:latin typeface="Inter"/>
              <a:ea typeface="Inter"/>
              <a:cs typeface="Inter"/>
              <a:sym typeface="Inter"/>
            </a:endParaRPr>
          </a:p>
          <a:p>
            <a:pPr indent="0" lvl="0" marL="457200" rtl="0" algn="l">
              <a:spcBef>
                <a:spcPts val="1200"/>
              </a:spcBef>
              <a:spcAft>
                <a:spcPts val="0"/>
              </a:spcAft>
              <a:buNone/>
            </a:pPr>
            <a:r>
              <a:rPr b="1" lang="en" sz="1300">
                <a:solidFill>
                  <a:srgbClr val="2F2E2A"/>
                </a:solidFill>
                <a:latin typeface="Inter"/>
                <a:ea typeface="Inter"/>
                <a:cs typeface="Inter"/>
                <a:sym typeface="Inter"/>
              </a:rPr>
              <a:t>Cost Benefit</a:t>
            </a:r>
            <a:r>
              <a:rPr lang="en" sz="1300">
                <a:solidFill>
                  <a:srgbClr val="2F2E2A"/>
                </a:solidFill>
                <a:latin typeface="Inter"/>
                <a:ea typeface="Inter"/>
                <a:cs typeface="Inter"/>
                <a:sym typeface="Inter"/>
              </a:rPr>
              <a:t> - Validate multiplexing gains and quantify CAPEX/OPEX savings versus current methods</a:t>
            </a:r>
            <a:endParaRPr sz="1300">
              <a:solidFill>
                <a:srgbClr val="2F2E2A"/>
              </a:solidFill>
              <a:latin typeface="Inter"/>
              <a:ea typeface="Inter"/>
              <a:cs typeface="Inter"/>
              <a:sym typeface="Inter"/>
            </a:endParaRPr>
          </a:p>
          <a:p>
            <a:pPr indent="0" lvl="0" marL="457200" rtl="0" algn="l">
              <a:spcBef>
                <a:spcPts val="1200"/>
              </a:spcBef>
              <a:spcAft>
                <a:spcPts val="0"/>
              </a:spcAft>
              <a:buNone/>
            </a:pPr>
            <a:r>
              <a:rPr b="1" lang="en" sz="1300">
                <a:solidFill>
                  <a:srgbClr val="2F2E2A"/>
                </a:solidFill>
                <a:latin typeface="Inter"/>
                <a:ea typeface="Inter"/>
                <a:cs typeface="Inter"/>
                <a:sym typeface="Inter"/>
              </a:rPr>
              <a:t>Resilience</a:t>
            </a:r>
            <a:r>
              <a:rPr lang="en" sz="1300">
                <a:solidFill>
                  <a:srgbClr val="2F2E2A"/>
                </a:solidFill>
                <a:latin typeface="Inter"/>
                <a:ea typeface="Inter"/>
                <a:cs typeface="Inter"/>
                <a:sym typeface="Inter"/>
              </a:rPr>
              <a:t> - Demonstrate robustness under realistic traffic dynamics and failure scenarios</a:t>
            </a:r>
            <a:endParaRPr sz="1300">
              <a:solidFill>
                <a:srgbClr val="2F2E2A"/>
              </a:solidFill>
              <a:latin typeface="Inter"/>
              <a:ea typeface="Inter"/>
              <a:cs typeface="Inter"/>
              <a:sym typeface="Inter"/>
            </a:endParaRPr>
          </a:p>
          <a:p>
            <a:pPr indent="0" lvl="0" marL="457200" rtl="0" algn="l">
              <a:spcBef>
                <a:spcPts val="1200"/>
              </a:spcBef>
              <a:spcAft>
                <a:spcPts val="0"/>
              </a:spcAft>
              <a:buNone/>
            </a:pPr>
            <a:r>
              <a:rPr b="1" lang="en" sz="1300">
                <a:solidFill>
                  <a:srgbClr val="2F2E2A"/>
                </a:solidFill>
                <a:latin typeface="Inter"/>
                <a:ea typeface="Inter"/>
                <a:cs typeface="Inter"/>
                <a:sym typeface="Inter"/>
              </a:rPr>
              <a:t>Efficiency</a:t>
            </a:r>
            <a:r>
              <a:rPr lang="en" sz="1300">
                <a:solidFill>
                  <a:srgbClr val="2F2E2A"/>
                </a:solidFill>
                <a:latin typeface="Inter"/>
                <a:ea typeface="Inter"/>
                <a:cs typeface="Inter"/>
                <a:sym typeface="Inter"/>
              </a:rPr>
              <a:t> - Quantify time savings in producing backbone plans across short and long-term horizons</a:t>
            </a:r>
            <a:endParaRPr sz="1300">
              <a:solidFill>
                <a:srgbClr val="2F2E2A"/>
              </a:solidFill>
              <a:latin typeface="Inter"/>
              <a:ea typeface="Inter"/>
              <a:cs typeface="Inter"/>
              <a:sym typeface="Inter"/>
            </a:endParaRPr>
          </a:p>
          <a:p>
            <a:pPr indent="0" lvl="0" marL="457200" rtl="0" algn="l">
              <a:spcBef>
                <a:spcPts val="1200"/>
              </a:spcBef>
              <a:spcAft>
                <a:spcPts val="0"/>
              </a:spcAft>
              <a:buNone/>
            </a:pPr>
            <a:r>
              <a:rPr b="1" lang="en" sz="1300">
                <a:solidFill>
                  <a:srgbClr val="2F2E2A"/>
                </a:solidFill>
                <a:latin typeface="Inter"/>
                <a:ea typeface="Inter"/>
                <a:cs typeface="Inter"/>
                <a:sym typeface="Inter"/>
              </a:rPr>
              <a:t>Integration</a:t>
            </a:r>
            <a:r>
              <a:rPr lang="en" sz="1300">
                <a:solidFill>
                  <a:srgbClr val="2F2E2A"/>
                </a:solidFill>
                <a:latin typeface="Inter"/>
                <a:ea typeface="Inter"/>
                <a:cs typeface="Inter"/>
                <a:sym typeface="Inter"/>
              </a:rPr>
              <a:t> - Prove seamless fit with existing workflows and planning systems</a:t>
            </a:r>
            <a:endParaRPr sz="1300">
              <a:solidFill>
                <a:srgbClr val="2F2E2A"/>
              </a:solidFill>
              <a:latin typeface="Inter"/>
              <a:ea typeface="Inter"/>
              <a:cs typeface="Inter"/>
              <a:sym typeface="Inter"/>
            </a:endParaRPr>
          </a:p>
          <a:p>
            <a:pPr indent="0" lvl="0" marL="0" rtl="0" algn="l">
              <a:spcBef>
                <a:spcPts val="1200"/>
              </a:spcBef>
              <a:spcAft>
                <a:spcPts val="0"/>
              </a:spcAft>
              <a:buNone/>
            </a:pPr>
            <a:r>
              <a:rPr i="1" lang="en" sz="1300">
                <a:solidFill>
                  <a:srgbClr val="2F2E2A"/>
                </a:solidFill>
                <a:latin typeface="Inter"/>
                <a:ea typeface="Inter"/>
                <a:cs typeface="Inter"/>
                <a:sym typeface="Inter"/>
              </a:rPr>
              <a:t>We’ve built a scalable optimization engine — now we’d like to prove its value with real operator data.</a:t>
            </a:r>
            <a:endParaRPr i="1" sz="1300">
              <a:solidFill>
                <a:srgbClr val="2F2E2A"/>
              </a:solidFill>
              <a:latin typeface="Inter"/>
              <a:ea typeface="Inter"/>
              <a:cs typeface="Inter"/>
              <a:sym typeface="Inter"/>
            </a:endParaRPr>
          </a:p>
          <a:p>
            <a:pPr indent="0" lvl="0" marL="0" rtl="0" algn="l">
              <a:lnSpc>
                <a:spcPct val="150000"/>
              </a:lnSpc>
              <a:spcBef>
                <a:spcPts val="1200"/>
              </a:spcBef>
              <a:spcAft>
                <a:spcPts val="1000"/>
              </a:spcAft>
              <a:buNone/>
            </a:pPr>
            <a:r>
              <a:t/>
            </a:r>
            <a:endParaRPr sz="1300">
              <a:solidFill>
                <a:srgbClr val="2F2E2A"/>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Why this matters now</a:t>
            </a:r>
            <a:endParaRPr>
              <a:solidFill>
                <a:schemeClr val="lt1"/>
              </a:solidFill>
            </a:endParaRPr>
          </a:p>
        </p:txBody>
      </p:sp>
      <p:sp>
        <p:nvSpPr>
          <p:cNvPr id="69" name="Google Shape;69;p14"/>
          <p:cNvSpPr txBox="1"/>
          <p:nvPr>
            <p:ph idx="1" type="body"/>
          </p:nvPr>
        </p:nvSpPr>
        <p:spPr>
          <a:xfrm>
            <a:off x="620700" y="1164150"/>
            <a:ext cx="7779900" cy="3671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300">
                <a:solidFill>
                  <a:srgbClr val="2F2E2A"/>
                </a:solidFill>
                <a:latin typeface="Inter"/>
                <a:ea typeface="Inter"/>
                <a:cs typeface="Inter"/>
                <a:sym typeface="Inter"/>
              </a:rPr>
              <a:t>Every network operator today is under pressure</a:t>
            </a:r>
            <a:endParaRPr sz="1300">
              <a:solidFill>
                <a:srgbClr val="2F2E2A"/>
              </a:solidFill>
              <a:latin typeface="Inter"/>
              <a:ea typeface="Inter"/>
              <a:cs typeface="Inter"/>
              <a:sym typeface="Inter"/>
            </a:endParaRPr>
          </a:p>
          <a:p>
            <a:pPr indent="-311150" lvl="0" marL="457200" rtl="0" algn="l">
              <a:lnSpc>
                <a:spcPct val="150000"/>
              </a:lnSpc>
              <a:spcBef>
                <a:spcPts val="1000"/>
              </a:spcBef>
              <a:spcAft>
                <a:spcPts val="0"/>
              </a:spcAft>
              <a:buClr>
                <a:srgbClr val="2F2E2A"/>
              </a:buClr>
              <a:buSzPts val="1300"/>
              <a:buFont typeface="Inter"/>
              <a:buChar char="●"/>
            </a:pPr>
            <a:r>
              <a:rPr lang="en" sz="1300">
                <a:solidFill>
                  <a:srgbClr val="2F2E2A"/>
                </a:solidFill>
                <a:latin typeface="Inter"/>
                <a:ea typeface="Inter"/>
                <a:cs typeface="Inter"/>
                <a:sym typeface="Inter"/>
              </a:rPr>
              <a:t>AI and cloud workloads are reshaping traffic patterns — backbone networks struggle to keep up.</a:t>
            </a:r>
            <a:br>
              <a:rPr lang="en" sz="1300">
                <a:solidFill>
                  <a:srgbClr val="2F2E2A"/>
                </a:solidFill>
                <a:latin typeface="Inter"/>
                <a:ea typeface="Inter"/>
                <a:cs typeface="Inter"/>
                <a:sym typeface="Inter"/>
              </a:rPr>
            </a:br>
            <a:endParaRPr sz="1300">
              <a:solidFill>
                <a:srgbClr val="2F2E2A"/>
              </a:solidFill>
              <a:latin typeface="Inter"/>
              <a:ea typeface="Inter"/>
              <a:cs typeface="Inter"/>
              <a:sym typeface="Inter"/>
            </a:endParaRPr>
          </a:p>
          <a:p>
            <a:pPr indent="-311150" lvl="0" marL="457200" rtl="0" algn="l">
              <a:lnSpc>
                <a:spcPct val="150000"/>
              </a:lnSpc>
              <a:spcBef>
                <a:spcPts val="0"/>
              </a:spcBef>
              <a:spcAft>
                <a:spcPts val="0"/>
              </a:spcAft>
              <a:buClr>
                <a:srgbClr val="2F2E2A"/>
              </a:buClr>
              <a:buSzPts val="1300"/>
              <a:buFont typeface="Inter"/>
              <a:buChar char="●"/>
            </a:pPr>
            <a:r>
              <a:rPr lang="en" sz="1300">
                <a:solidFill>
                  <a:srgbClr val="2F2E2A"/>
                </a:solidFill>
                <a:latin typeface="Inter"/>
                <a:ea typeface="Inter"/>
                <a:cs typeface="Inter"/>
                <a:sym typeface="Inter"/>
              </a:rPr>
              <a:t>Backbone planning typically still relies on static traffic forecasts and siloed IP &amp; optical teams.</a:t>
            </a:r>
            <a:br>
              <a:rPr lang="en" sz="1300">
                <a:solidFill>
                  <a:srgbClr val="2F2E2A"/>
                </a:solidFill>
                <a:latin typeface="Inter"/>
                <a:ea typeface="Inter"/>
                <a:cs typeface="Inter"/>
                <a:sym typeface="Inter"/>
              </a:rPr>
            </a:br>
            <a:endParaRPr sz="1300">
              <a:solidFill>
                <a:srgbClr val="2F2E2A"/>
              </a:solidFill>
              <a:latin typeface="Inter"/>
              <a:ea typeface="Inter"/>
              <a:cs typeface="Inter"/>
              <a:sym typeface="Inter"/>
            </a:endParaRPr>
          </a:p>
          <a:p>
            <a:pPr indent="-311150" lvl="0" marL="457200" rtl="0" algn="l">
              <a:lnSpc>
                <a:spcPct val="150000"/>
              </a:lnSpc>
              <a:spcBef>
                <a:spcPts val="0"/>
              </a:spcBef>
              <a:spcAft>
                <a:spcPts val="0"/>
              </a:spcAft>
              <a:buClr>
                <a:srgbClr val="2F2E2A"/>
              </a:buClr>
              <a:buSzPts val="1300"/>
              <a:buFont typeface="Inter"/>
              <a:buChar char="●"/>
            </a:pPr>
            <a:r>
              <a:rPr lang="en" sz="1300">
                <a:solidFill>
                  <a:srgbClr val="2F2E2A"/>
                </a:solidFill>
                <a:latin typeface="Inter"/>
                <a:ea typeface="Inter"/>
                <a:cs typeface="Inter"/>
                <a:sym typeface="Inter"/>
              </a:rPr>
              <a:t>The result: networks that are overbuilt in some places, congested in others and often fragile under failure.</a:t>
            </a:r>
            <a:endParaRPr sz="1300">
              <a:solidFill>
                <a:srgbClr val="2F2E2A"/>
              </a:solidFill>
              <a:latin typeface="Inter"/>
              <a:ea typeface="Inter"/>
              <a:cs typeface="Inter"/>
              <a:sym typeface="Inter"/>
            </a:endParaRPr>
          </a:p>
          <a:p>
            <a:pPr indent="0" lvl="0" marL="0" rtl="0" algn="l">
              <a:lnSpc>
                <a:spcPct val="150000"/>
              </a:lnSpc>
              <a:spcBef>
                <a:spcPts val="1000"/>
              </a:spcBef>
              <a:spcAft>
                <a:spcPts val="1000"/>
              </a:spcAft>
              <a:buNone/>
            </a:pPr>
            <a:r>
              <a:rPr lang="en" sz="1300">
                <a:solidFill>
                  <a:srgbClr val="2F2E2A"/>
                </a:solidFill>
                <a:latin typeface="Inter"/>
                <a:ea typeface="Inter"/>
                <a:cs typeface="Inter"/>
                <a:sym typeface="Inter"/>
              </a:rPr>
              <a:t>We’re developing a new backbone design approach that directly addresses these issues — and we’re looking for proof-of-concept partners to validate it.</a:t>
            </a:r>
            <a:endParaRPr sz="1400">
              <a:solidFill>
                <a:srgbClr val="2F2E2A"/>
              </a:solidFill>
              <a:latin typeface="Inter"/>
              <a:ea typeface="Inter"/>
              <a:cs typeface="Inter"/>
              <a:sym typeface="Inter"/>
            </a:endParaRPr>
          </a:p>
        </p:txBody>
      </p:sp>
      <p:sp>
        <p:nvSpPr>
          <p:cNvPr id="70" name="Google Shape;70;p14"/>
          <p:cNvSpPr txBox="1"/>
          <p:nvPr/>
        </p:nvSpPr>
        <p:spPr>
          <a:xfrm>
            <a:off x="6077850" y="4703625"/>
            <a:ext cx="3000000" cy="3078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sz="800">
                <a:solidFill>
                  <a:schemeClr val="lt1"/>
                </a:solidFill>
              </a:rPr>
              <a:t>© 2025 Pozibl Pty Ltd</a:t>
            </a:r>
            <a:endParaRPr sz="800">
              <a:solidFill>
                <a:schemeClr val="lt1"/>
              </a:solidFill>
            </a:endParaRPr>
          </a:p>
        </p:txBody>
      </p:sp>
      <p:pic>
        <p:nvPicPr>
          <p:cNvPr id="71" name="Google Shape;71;p14" title="logo_white37.jpg"/>
          <p:cNvPicPr preferRelativeResize="0"/>
          <p:nvPr/>
        </p:nvPicPr>
        <p:blipFill rotWithShape="1">
          <a:blip r:embed="rId3">
            <a:alphaModFix/>
          </a:blip>
          <a:srcRect b="0" l="13496" r="8670" t="0"/>
          <a:stretch/>
        </p:blipFill>
        <p:spPr>
          <a:xfrm rot="-7">
            <a:off x="8231937" y="152601"/>
            <a:ext cx="798275" cy="769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Three Ideas</a:t>
            </a:r>
            <a:endParaRPr>
              <a:solidFill>
                <a:schemeClr val="lt1"/>
              </a:solidFill>
            </a:endParaRPr>
          </a:p>
        </p:txBody>
      </p:sp>
      <p:sp>
        <p:nvSpPr>
          <p:cNvPr id="77" name="Google Shape;77;p15"/>
          <p:cNvSpPr txBox="1"/>
          <p:nvPr>
            <p:ph idx="1" type="body"/>
          </p:nvPr>
        </p:nvSpPr>
        <p:spPr>
          <a:xfrm>
            <a:off x="630278" y="1164150"/>
            <a:ext cx="7779900" cy="36711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300">
              <a:solidFill>
                <a:srgbClr val="2F2E2A"/>
              </a:solidFill>
              <a:latin typeface="Inter"/>
              <a:ea typeface="Inter"/>
              <a:cs typeface="Inter"/>
              <a:sym typeface="Inter"/>
            </a:endParaRPr>
          </a:p>
          <a:p>
            <a:pPr indent="0" lvl="0" marL="457200" rtl="0" algn="l">
              <a:lnSpc>
                <a:spcPct val="100000"/>
              </a:lnSpc>
              <a:spcBef>
                <a:spcPts val="0"/>
              </a:spcBef>
              <a:spcAft>
                <a:spcPts val="0"/>
              </a:spcAft>
              <a:buNone/>
            </a:pPr>
            <a:r>
              <a:t/>
            </a:r>
            <a:endParaRPr sz="1300">
              <a:solidFill>
                <a:srgbClr val="2F2E2A"/>
              </a:solidFill>
              <a:latin typeface="Inter"/>
              <a:ea typeface="Inter"/>
              <a:cs typeface="Inter"/>
              <a:sym typeface="Inter"/>
            </a:endParaRPr>
          </a:p>
          <a:p>
            <a:pPr indent="-311150" lvl="0" marL="457200" rtl="0" algn="l">
              <a:spcBef>
                <a:spcPts val="0"/>
              </a:spcBef>
              <a:spcAft>
                <a:spcPts val="0"/>
              </a:spcAft>
              <a:buClr>
                <a:srgbClr val="2F2E2A"/>
              </a:buClr>
              <a:buSzPts val="1300"/>
              <a:buFont typeface="Inter"/>
              <a:buAutoNum type="arabicPeriod"/>
            </a:pPr>
            <a:r>
              <a:rPr b="1" lang="en" sz="1300">
                <a:solidFill>
                  <a:srgbClr val="2F2E2A"/>
                </a:solidFill>
                <a:latin typeface="Inter"/>
                <a:ea typeface="Inter"/>
                <a:cs typeface="Inter"/>
                <a:sym typeface="Inter"/>
              </a:rPr>
              <a:t>Design IP + Optical together </a:t>
            </a:r>
            <a:r>
              <a:rPr lang="en" sz="1300">
                <a:solidFill>
                  <a:srgbClr val="2F2E2A"/>
                </a:solidFill>
                <a:latin typeface="Inter"/>
                <a:ea typeface="Inter"/>
                <a:cs typeface="Inter"/>
                <a:sym typeface="Inter"/>
              </a:rPr>
              <a:t>— eliminate inefficiency between layers</a:t>
            </a:r>
            <a:endParaRPr sz="1300">
              <a:solidFill>
                <a:srgbClr val="2F2E2A"/>
              </a:solidFill>
              <a:latin typeface="Inter"/>
              <a:ea typeface="Inter"/>
              <a:cs typeface="Inter"/>
              <a:sym typeface="Inter"/>
            </a:endParaRPr>
          </a:p>
          <a:p>
            <a:pPr indent="0" lvl="0" marL="457200" rtl="0" algn="l">
              <a:spcBef>
                <a:spcPts val="0"/>
              </a:spcBef>
              <a:spcAft>
                <a:spcPts val="0"/>
              </a:spcAft>
              <a:buNone/>
            </a:pPr>
            <a:r>
              <a:t/>
            </a:r>
            <a:endParaRPr sz="1300">
              <a:solidFill>
                <a:srgbClr val="2F2E2A"/>
              </a:solidFill>
              <a:latin typeface="Inter"/>
              <a:ea typeface="Inter"/>
              <a:cs typeface="Inter"/>
              <a:sym typeface="Inter"/>
            </a:endParaRPr>
          </a:p>
          <a:p>
            <a:pPr indent="0" lvl="0" marL="457200" rtl="0" algn="l">
              <a:spcBef>
                <a:spcPts val="0"/>
              </a:spcBef>
              <a:spcAft>
                <a:spcPts val="0"/>
              </a:spcAft>
              <a:buNone/>
            </a:pPr>
            <a:r>
              <a:t/>
            </a:r>
            <a:endParaRPr sz="1300">
              <a:solidFill>
                <a:srgbClr val="2F2E2A"/>
              </a:solidFill>
              <a:latin typeface="Inter"/>
              <a:ea typeface="Inter"/>
              <a:cs typeface="Inter"/>
              <a:sym typeface="Inter"/>
            </a:endParaRPr>
          </a:p>
          <a:p>
            <a:pPr indent="-311150" lvl="0" marL="457200" rtl="0" algn="l">
              <a:spcBef>
                <a:spcPts val="0"/>
              </a:spcBef>
              <a:spcAft>
                <a:spcPts val="0"/>
              </a:spcAft>
              <a:buClr>
                <a:srgbClr val="2F2E2A"/>
              </a:buClr>
              <a:buSzPts val="1300"/>
              <a:buFont typeface="Inter"/>
              <a:buAutoNum type="arabicPeriod"/>
            </a:pPr>
            <a:r>
              <a:rPr b="1" lang="en" sz="1300">
                <a:solidFill>
                  <a:srgbClr val="2F2E2A"/>
                </a:solidFill>
                <a:latin typeface="Inter"/>
                <a:ea typeface="Inter"/>
                <a:cs typeface="Inter"/>
                <a:sym typeface="Inter"/>
              </a:rPr>
              <a:t>A different kind of traffic model</a:t>
            </a:r>
            <a:r>
              <a:rPr lang="en" sz="1300">
                <a:solidFill>
                  <a:srgbClr val="2F2E2A"/>
                </a:solidFill>
                <a:latin typeface="Inter"/>
                <a:ea typeface="Inter"/>
                <a:cs typeface="Inter"/>
                <a:sym typeface="Inter"/>
              </a:rPr>
              <a:t> — </a:t>
            </a:r>
            <a:r>
              <a:rPr lang="en" sz="1300">
                <a:solidFill>
                  <a:srgbClr val="2F2E2A"/>
                </a:solidFill>
                <a:latin typeface="Inter"/>
                <a:ea typeface="Inter"/>
                <a:cs typeface="Inter"/>
                <a:sym typeface="Inter"/>
              </a:rPr>
              <a:t>plan for uncertainty, not yesterday’s forecast</a:t>
            </a:r>
            <a:endParaRPr sz="1300">
              <a:solidFill>
                <a:srgbClr val="2F2E2A"/>
              </a:solidFill>
              <a:latin typeface="Inter"/>
              <a:ea typeface="Inter"/>
              <a:cs typeface="Inter"/>
              <a:sym typeface="Inter"/>
            </a:endParaRPr>
          </a:p>
          <a:p>
            <a:pPr indent="0" lvl="0" marL="457200" rtl="0" algn="l">
              <a:spcBef>
                <a:spcPts val="0"/>
              </a:spcBef>
              <a:spcAft>
                <a:spcPts val="0"/>
              </a:spcAft>
              <a:buNone/>
            </a:pPr>
            <a:r>
              <a:t/>
            </a:r>
            <a:endParaRPr sz="1300">
              <a:solidFill>
                <a:srgbClr val="2F2E2A"/>
              </a:solidFill>
              <a:latin typeface="Inter"/>
              <a:ea typeface="Inter"/>
              <a:cs typeface="Inter"/>
              <a:sym typeface="Inter"/>
            </a:endParaRPr>
          </a:p>
          <a:p>
            <a:pPr indent="0" lvl="0" marL="457200" rtl="0" algn="l">
              <a:spcBef>
                <a:spcPts val="0"/>
              </a:spcBef>
              <a:spcAft>
                <a:spcPts val="0"/>
              </a:spcAft>
              <a:buNone/>
            </a:pPr>
            <a:r>
              <a:t/>
            </a:r>
            <a:endParaRPr sz="1300">
              <a:solidFill>
                <a:srgbClr val="2F2E2A"/>
              </a:solidFill>
              <a:latin typeface="Inter"/>
              <a:ea typeface="Inter"/>
              <a:cs typeface="Inter"/>
              <a:sym typeface="Inter"/>
            </a:endParaRPr>
          </a:p>
          <a:p>
            <a:pPr indent="-311150" lvl="0" marL="457200" rtl="0" algn="l">
              <a:spcBef>
                <a:spcPts val="0"/>
              </a:spcBef>
              <a:spcAft>
                <a:spcPts val="0"/>
              </a:spcAft>
              <a:buClr>
                <a:srgbClr val="2F2E2A"/>
              </a:buClr>
              <a:buSzPts val="1300"/>
              <a:buFont typeface="Inter"/>
              <a:buAutoNum type="arabicPeriod"/>
            </a:pPr>
            <a:r>
              <a:rPr b="1" lang="en" sz="1300">
                <a:solidFill>
                  <a:srgbClr val="2F2E2A"/>
                </a:solidFill>
                <a:latin typeface="Inter"/>
                <a:ea typeface="Inter"/>
                <a:cs typeface="Inter"/>
                <a:sym typeface="Inter"/>
              </a:rPr>
              <a:t>Built in Resilience</a:t>
            </a:r>
            <a:r>
              <a:rPr lang="en" sz="1300">
                <a:solidFill>
                  <a:srgbClr val="2F2E2A"/>
                </a:solidFill>
                <a:latin typeface="Inter"/>
                <a:ea typeface="Inter"/>
                <a:cs typeface="Inter"/>
                <a:sym typeface="Inter"/>
              </a:rPr>
              <a:t> — </a:t>
            </a:r>
            <a:r>
              <a:rPr lang="en" sz="1300">
                <a:solidFill>
                  <a:srgbClr val="2F2E2A"/>
                </a:solidFill>
                <a:latin typeface="Inter"/>
                <a:ea typeface="Inter"/>
                <a:cs typeface="Inter"/>
                <a:sym typeface="Inter"/>
              </a:rPr>
              <a:t>efficiency that holds up under failure</a:t>
            </a:r>
            <a:endParaRPr sz="1300">
              <a:solidFill>
                <a:srgbClr val="2F2E2A"/>
              </a:solidFill>
              <a:latin typeface="Inter"/>
              <a:ea typeface="Inter"/>
              <a:cs typeface="Inter"/>
              <a:sym typeface="Inter"/>
            </a:endParaRPr>
          </a:p>
          <a:p>
            <a:pPr indent="0" lvl="0" marL="0" rtl="0" algn="l">
              <a:spcBef>
                <a:spcPts val="0"/>
              </a:spcBef>
              <a:spcAft>
                <a:spcPts val="0"/>
              </a:spcAft>
              <a:buNone/>
            </a:pPr>
            <a:r>
              <a:t/>
            </a:r>
            <a:endParaRPr sz="1300">
              <a:solidFill>
                <a:srgbClr val="2F2E2A"/>
              </a:solidFill>
              <a:latin typeface="Inter"/>
              <a:ea typeface="Inter"/>
              <a:cs typeface="Inter"/>
              <a:sym typeface="Inter"/>
            </a:endParaRPr>
          </a:p>
          <a:p>
            <a:pPr indent="0" lvl="0" marL="0" rtl="0" algn="l">
              <a:spcBef>
                <a:spcPts val="0"/>
              </a:spcBef>
              <a:spcAft>
                <a:spcPts val="0"/>
              </a:spcAft>
              <a:buNone/>
            </a:pPr>
            <a:r>
              <a:t/>
            </a:r>
            <a:endParaRPr sz="1300">
              <a:solidFill>
                <a:srgbClr val="2F2E2A"/>
              </a:solidFill>
              <a:latin typeface="Inter"/>
              <a:ea typeface="Inter"/>
              <a:cs typeface="Inter"/>
              <a:sym typeface="Inter"/>
            </a:endParaRPr>
          </a:p>
        </p:txBody>
      </p:sp>
      <p:sp>
        <p:nvSpPr>
          <p:cNvPr id="78" name="Google Shape;78;p15"/>
          <p:cNvSpPr txBox="1"/>
          <p:nvPr/>
        </p:nvSpPr>
        <p:spPr>
          <a:xfrm>
            <a:off x="6077850" y="4703625"/>
            <a:ext cx="3000000" cy="3078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sz="800">
                <a:solidFill>
                  <a:schemeClr val="lt1"/>
                </a:solidFill>
              </a:rPr>
              <a:t>© 2025 Pozibl Pty Ltd</a:t>
            </a:r>
            <a:endParaRPr sz="800">
              <a:solidFill>
                <a:schemeClr val="lt1"/>
              </a:solidFill>
            </a:endParaRPr>
          </a:p>
        </p:txBody>
      </p:sp>
      <p:pic>
        <p:nvPicPr>
          <p:cNvPr id="79" name="Google Shape;79;p15" title="logo_white37.jpg"/>
          <p:cNvPicPr preferRelativeResize="0"/>
          <p:nvPr/>
        </p:nvPicPr>
        <p:blipFill rotWithShape="1">
          <a:blip r:embed="rId3">
            <a:alphaModFix/>
          </a:blip>
          <a:srcRect b="0" l="13496" r="8670" t="0"/>
          <a:stretch/>
        </p:blipFill>
        <p:spPr>
          <a:xfrm rot="-7">
            <a:off x="8231937" y="152601"/>
            <a:ext cx="798275" cy="769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Joint IP + Optical Design</a:t>
            </a:r>
            <a:r>
              <a:rPr lang="en">
                <a:solidFill>
                  <a:schemeClr val="lt1"/>
                </a:solidFill>
              </a:rPr>
              <a:t> — One step, one optimization</a:t>
            </a:r>
            <a:endParaRPr>
              <a:solidFill>
                <a:schemeClr val="lt1"/>
              </a:solidFill>
            </a:endParaRPr>
          </a:p>
        </p:txBody>
      </p:sp>
      <p:sp>
        <p:nvSpPr>
          <p:cNvPr id="85" name="Google Shape;85;p16"/>
          <p:cNvSpPr txBox="1"/>
          <p:nvPr>
            <p:ph idx="1" type="body"/>
          </p:nvPr>
        </p:nvSpPr>
        <p:spPr>
          <a:xfrm>
            <a:off x="620700" y="1164150"/>
            <a:ext cx="4677600" cy="367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2F2E2A"/>
                </a:solidFill>
                <a:latin typeface="Inter"/>
                <a:ea typeface="Inter"/>
                <a:cs typeface="Inter"/>
                <a:sym typeface="Inter"/>
              </a:rPr>
              <a:t>Traditionally, optical and IP networks are planned separately — fibre capacity first, IP demand later — creating mismatches that can lead to overbuild or congestion.</a:t>
            </a:r>
            <a:endParaRPr sz="1300">
              <a:solidFill>
                <a:srgbClr val="2F2E2A"/>
              </a:solidFill>
              <a:latin typeface="Inter"/>
              <a:ea typeface="Inter"/>
              <a:cs typeface="Inter"/>
              <a:sym typeface="Inter"/>
            </a:endParaRPr>
          </a:p>
          <a:p>
            <a:pPr indent="0" lvl="0" marL="0" rtl="0" algn="l">
              <a:spcBef>
                <a:spcPts val="1600"/>
              </a:spcBef>
              <a:spcAft>
                <a:spcPts val="0"/>
              </a:spcAft>
              <a:buNone/>
            </a:pPr>
            <a:r>
              <a:rPr lang="en" sz="1300">
                <a:solidFill>
                  <a:srgbClr val="2F2E2A"/>
                </a:solidFill>
                <a:latin typeface="Inter"/>
                <a:ea typeface="Inter"/>
                <a:cs typeface="Inter"/>
                <a:sym typeface="Inter"/>
              </a:rPr>
              <a:t>What if </a:t>
            </a:r>
            <a:r>
              <a:rPr lang="en" sz="1300">
                <a:solidFill>
                  <a:srgbClr val="2F2E2A"/>
                </a:solidFill>
                <a:latin typeface="Inter"/>
                <a:ea typeface="Inter"/>
                <a:cs typeface="Inter"/>
                <a:sym typeface="Inter"/>
              </a:rPr>
              <a:t>we design the IP and optical layers </a:t>
            </a:r>
            <a:r>
              <a:rPr i="1" lang="en" sz="1300">
                <a:solidFill>
                  <a:srgbClr val="2F2E2A"/>
                </a:solidFill>
                <a:latin typeface="Inter"/>
                <a:ea typeface="Inter"/>
                <a:cs typeface="Inter"/>
                <a:sym typeface="Inter"/>
              </a:rPr>
              <a:t>together</a:t>
            </a:r>
            <a:r>
              <a:rPr lang="en" sz="1300">
                <a:solidFill>
                  <a:srgbClr val="2F2E2A"/>
                </a:solidFill>
                <a:latin typeface="Inter"/>
                <a:ea typeface="Inter"/>
                <a:cs typeface="Inter"/>
                <a:sym typeface="Inter"/>
              </a:rPr>
              <a:t> in a single step?</a:t>
            </a:r>
            <a:endParaRPr sz="1300">
              <a:solidFill>
                <a:srgbClr val="2F2E2A"/>
              </a:solidFill>
              <a:latin typeface="Inter"/>
              <a:ea typeface="Inter"/>
              <a:cs typeface="Inter"/>
              <a:sym typeface="Inter"/>
            </a:endParaRPr>
          </a:p>
          <a:p>
            <a:pPr indent="0" lvl="0" marL="0" rtl="0" algn="l">
              <a:spcBef>
                <a:spcPts val="1600"/>
              </a:spcBef>
              <a:spcAft>
                <a:spcPts val="0"/>
              </a:spcAft>
              <a:buNone/>
            </a:pPr>
            <a:r>
              <a:rPr lang="en" sz="1300">
                <a:solidFill>
                  <a:srgbClr val="2F2E2A"/>
                </a:solidFill>
                <a:latin typeface="Inter"/>
                <a:ea typeface="Inter"/>
                <a:cs typeface="Inter"/>
                <a:sym typeface="Inter"/>
              </a:rPr>
              <a:t>Our approach generates an optimized design that aligns both layers simultaneously — so fibre paths, wavelengths, and router capacities all fit together coherently from the start.</a:t>
            </a:r>
            <a:endParaRPr sz="1300">
              <a:solidFill>
                <a:srgbClr val="2F2E2A"/>
              </a:solidFill>
              <a:latin typeface="Inter"/>
              <a:ea typeface="Inter"/>
              <a:cs typeface="Inter"/>
              <a:sym typeface="Inter"/>
            </a:endParaRPr>
          </a:p>
          <a:p>
            <a:pPr indent="0" lvl="0" marL="0" rtl="0" algn="l">
              <a:spcBef>
                <a:spcPts val="1600"/>
              </a:spcBef>
              <a:spcAft>
                <a:spcPts val="1600"/>
              </a:spcAft>
              <a:buNone/>
            </a:pPr>
            <a:r>
              <a:rPr lang="en" sz="1300" u="sng">
                <a:solidFill>
                  <a:srgbClr val="2F2E2A"/>
                </a:solidFill>
                <a:latin typeface="Inter"/>
                <a:ea typeface="Inter"/>
                <a:cs typeface="Inter"/>
                <a:sym typeface="Inter"/>
              </a:rPr>
              <a:t>We remove the handoff gap</a:t>
            </a:r>
            <a:r>
              <a:rPr lang="en" sz="1300">
                <a:solidFill>
                  <a:srgbClr val="2F2E2A"/>
                </a:solidFill>
                <a:latin typeface="Inter"/>
                <a:ea typeface="Inter"/>
                <a:cs typeface="Inter"/>
                <a:sym typeface="Inter"/>
              </a:rPr>
              <a:t> — instead of two separate designs that both overshoot to be safe, we build one coordinated design that uses capacity efficiently.</a:t>
            </a:r>
            <a:endParaRPr sz="1300">
              <a:solidFill>
                <a:srgbClr val="2F2E2A"/>
              </a:solidFill>
              <a:latin typeface="Inter"/>
              <a:ea typeface="Inter"/>
              <a:cs typeface="Inter"/>
              <a:sym typeface="Inter"/>
            </a:endParaRPr>
          </a:p>
        </p:txBody>
      </p:sp>
      <p:sp>
        <p:nvSpPr>
          <p:cNvPr id="86" name="Google Shape;86;p16"/>
          <p:cNvSpPr txBox="1"/>
          <p:nvPr/>
        </p:nvSpPr>
        <p:spPr>
          <a:xfrm>
            <a:off x="6077850" y="4703625"/>
            <a:ext cx="3000000" cy="3078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sz="800">
                <a:solidFill>
                  <a:schemeClr val="lt1"/>
                </a:solidFill>
              </a:rPr>
              <a:t>© 2025 Pozibl Pty Ltd</a:t>
            </a:r>
            <a:endParaRPr sz="800">
              <a:solidFill>
                <a:schemeClr val="lt1"/>
              </a:solidFill>
            </a:endParaRPr>
          </a:p>
        </p:txBody>
      </p:sp>
      <p:pic>
        <p:nvPicPr>
          <p:cNvPr id="87" name="Google Shape;87;p16" title="logo_white37.jpg"/>
          <p:cNvPicPr preferRelativeResize="0"/>
          <p:nvPr/>
        </p:nvPicPr>
        <p:blipFill rotWithShape="1">
          <a:blip r:embed="rId3">
            <a:alphaModFix/>
          </a:blip>
          <a:srcRect b="0" l="13496" r="8670" t="0"/>
          <a:stretch/>
        </p:blipFill>
        <p:spPr>
          <a:xfrm rot="-7">
            <a:off x="8231937" y="152601"/>
            <a:ext cx="798275" cy="769199"/>
          </a:xfrm>
          <a:prstGeom prst="rect">
            <a:avLst/>
          </a:prstGeom>
          <a:noFill/>
          <a:ln>
            <a:noFill/>
          </a:ln>
        </p:spPr>
      </p:pic>
      <p:grpSp>
        <p:nvGrpSpPr>
          <p:cNvPr id="88" name="Google Shape;88;p16"/>
          <p:cNvGrpSpPr/>
          <p:nvPr/>
        </p:nvGrpSpPr>
        <p:grpSpPr>
          <a:xfrm>
            <a:off x="5510389" y="1317295"/>
            <a:ext cx="3519810" cy="2273465"/>
            <a:chOff x="2694300" y="1293100"/>
            <a:chExt cx="4756500" cy="3072250"/>
          </a:xfrm>
        </p:grpSpPr>
        <p:sp>
          <p:nvSpPr>
            <p:cNvPr id="89" name="Google Shape;89;p16"/>
            <p:cNvSpPr/>
            <p:nvPr/>
          </p:nvSpPr>
          <p:spPr>
            <a:xfrm>
              <a:off x="2694300" y="1293100"/>
              <a:ext cx="4756500" cy="1419000"/>
            </a:xfrm>
            <a:prstGeom prst="roundRect">
              <a:avLst>
                <a:gd fmla="val 16667" name="adj"/>
              </a:avLst>
            </a:prstGeom>
            <a:noFill/>
            <a:ln cap="flat" cmpd="sng" w="7050">
              <a:solidFill>
                <a:schemeClr val="dk2"/>
              </a:solidFill>
              <a:prstDash val="dash"/>
              <a:round/>
              <a:headEnd len="sm" w="sm" type="none"/>
              <a:tailEnd len="sm" w="sm" type="none"/>
            </a:ln>
          </p:spPr>
          <p:txBody>
            <a:bodyPr anchorCtr="0" anchor="ctr" bIns="67675" lIns="67675" spcFirstLastPara="1" rIns="67675" wrap="square" tIns="67675">
              <a:noAutofit/>
            </a:bodyPr>
            <a:lstStyle/>
            <a:p>
              <a:pPr indent="0" lvl="0" marL="0" rtl="0" algn="ctr">
                <a:spcBef>
                  <a:spcPts val="0"/>
                </a:spcBef>
                <a:spcAft>
                  <a:spcPts val="0"/>
                </a:spcAft>
                <a:buNone/>
              </a:pPr>
              <a:r>
                <a:t/>
              </a:r>
              <a:endParaRPr sz="1036">
                <a:latin typeface="Average"/>
                <a:ea typeface="Average"/>
                <a:cs typeface="Average"/>
                <a:sym typeface="Average"/>
              </a:endParaRPr>
            </a:p>
          </p:txBody>
        </p:sp>
        <p:cxnSp>
          <p:nvCxnSpPr>
            <p:cNvPr id="90" name="Google Shape;90;p16"/>
            <p:cNvCxnSpPr/>
            <p:nvPr/>
          </p:nvCxnSpPr>
          <p:spPr>
            <a:xfrm>
              <a:off x="5991625" y="1728475"/>
              <a:ext cx="967500" cy="491700"/>
            </a:xfrm>
            <a:prstGeom prst="straightConnector1">
              <a:avLst/>
            </a:prstGeom>
            <a:noFill/>
            <a:ln cap="flat" cmpd="sng" w="21150">
              <a:solidFill>
                <a:srgbClr val="000000"/>
              </a:solidFill>
              <a:prstDash val="solid"/>
              <a:round/>
              <a:headEnd len="med" w="med" type="none"/>
              <a:tailEnd len="med" w="med" type="none"/>
            </a:ln>
          </p:spPr>
        </p:cxnSp>
        <p:cxnSp>
          <p:nvCxnSpPr>
            <p:cNvPr id="91" name="Google Shape;91;p16"/>
            <p:cNvCxnSpPr/>
            <p:nvPr/>
          </p:nvCxnSpPr>
          <p:spPr>
            <a:xfrm flipH="1" rot="10800000">
              <a:off x="5080625" y="1712300"/>
              <a:ext cx="935100" cy="516000"/>
            </a:xfrm>
            <a:prstGeom prst="straightConnector1">
              <a:avLst/>
            </a:prstGeom>
            <a:noFill/>
            <a:ln cap="flat" cmpd="sng" w="21150">
              <a:solidFill>
                <a:srgbClr val="000000"/>
              </a:solidFill>
              <a:prstDash val="solid"/>
              <a:round/>
              <a:headEnd len="med" w="med" type="none"/>
              <a:tailEnd len="med" w="med" type="none"/>
            </a:ln>
          </p:spPr>
        </p:cxnSp>
        <p:cxnSp>
          <p:nvCxnSpPr>
            <p:cNvPr id="92" name="Google Shape;92;p16"/>
            <p:cNvCxnSpPr/>
            <p:nvPr/>
          </p:nvCxnSpPr>
          <p:spPr>
            <a:xfrm flipH="1">
              <a:off x="3314950" y="1744600"/>
              <a:ext cx="846600" cy="499800"/>
            </a:xfrm>
            <a:prstGeom prst="straightConnector1">
              <a:avLst/>
            </a:prstGeom>
            <a:noFill/>
            <a:ln cap="flat" cmpd="sng" w="21150">
              <a:solidFill>
                <a:srgbClr val="000000"/>
              </a:solidFill>
              <a:prstDash val="solid"/>
              <a:round/>
              <a:headEnd len="med" w="med" type="none"/>
              <a:tailEnd len="med" w="med" type="none"/>
            </a:ln>
          </p:spPr>
        </p:cxnSp>
        <p:cxnSp>
          <p:nvCxnSpPr>
            <p:cNvPr id="93" name="Google Shape;93;p16"/>
            <p:cNvCxnSpPr/>
            <p:nvPr/>
          </p:nvCxnSpPr>
          <p:spPr>
            <a:xfrm>
              <a:off x="4169625" y="1712350"/>
              <a:ext cx="919200" cy="532200"/>
            </a:xfrm>
            <a:prstGeom prst="straightConnector1">
              <a:avLst/>
            </a:prstGeom>
            <a:noFill/>
            <a:ln cap="flat" cmpd="sng" w="21150">
              <a:solidFill>
                <a:srgbClr val="000000"/>
              </a:solidFill>
              <a:prstDash val="solid"/>
              <a:round/>
              <a:headEnd len="med" w="med" type="none"/>
              <a:tailEnd len="med" w="med" type="none"/>
            </a:ln>
          </p:spPr>
        </p:cxnSp>
        <p:sp>
          <p:nvSpPr>
            <p:cNvPr id="94" name="Google Shape;94;p16"/>
            <p:cNvSpPr/>
            <p:nvPr/>
          </p:nvSpPr>
          <p:spPr>
            <a:xfrm>
              <a:off x="2694300" y="3041750"/>
              <a:ext cx="4756500" cy="1323600"/>
            </a:xfrm>
            <a:prstGeom prst="roundRect">
              <a:avLst>
                <a:gd fmla="val 16667" name="adj"/>
              </a:avLst>
            </a:prstGeom>
            <a:noFill/>
            <a:ln cap="flat" cmpd="sng" w="7050">
              <a:solidFill>
                <a:schemeClr val="dk2"/>
              </a:solidFill>
              <a:prstDash val="dash"/>
              <a:round/>
              <a:headEnd len="sm" w="sm" type="none"/>
              <a:tailEnd len="sm" w="sm" type="none"/>
            </a:ln>
          </p:spPr>
          <p:txBody>
            <a:bodyPr anchorCtr="0" anchor="ctr" bIns="67675" lIns="67675" spcFirstLastPara="1" rIns="67675" wrap="square" tIns="67675">
              <a:noAutofit/>
            </a:bodyPr>
            <a:lstStyle/>
            <a:p>
              <a:pPr indent="0" lvl="0" marL="0" rtl="0" algn="ctr">
                <a:spcBef>
                  <a:spcPts val="0"/>
                </a:spcBef>
                <a:spcAft>
                  <a:spcPts val="0"/>
                </a:spcAft>
                <a:buNone/>
              </a:pPr>
              <a:r>
                <a:t/>
              </a:r>
              <a:endParaRPr sz="1036">
                <a:latin typeface="Average"/>
                <a:ea typeface="Average"/>
                <a:cs typeface="Average"/>
                <a:sym typeface="Average"/>
              </a:endParaRPr>
            </a:p>
          </p:txBody>
        </p:sp>
        <p:pic>
          <p:nvPicPr>
            <p:cNvPr id="95" name="Google Shape;95;p16"/>
            <p:cNvPicPr preferRelativeResize="0"/>
            <p:nvPr/>
          </p:nvPicPr>
          <p:blipFill>
            <a:blip r:embed="rId4">
              <a:alphaModFix/>
            </a:blip>
            <a:stretch>
              <a:fillRect/>
            </a:stretch>
          </p:blipFill>
          <p:spPr>
            <a:xfrm>
              <a:off x="3910138" y="3176863"/>
              <a:ext cx="450025" cy="450025"/>
            </a:xfrm>
            <a:prstGeom prst="rect">
              <a:avLst/>
            </a:prstGeom>
            <a:noFill/>
            <a:ln>
              <a:noFill/>
            </a:ln>
          </p:spPr>
        </p:pic>
        <p:pic>
          <p:nvPicPr>
            <p:cNvPr id="96" name="Google Shape;96;p16"/>
            <p:cNvPicPr preferRelativeResize="0"/>
            <p:nvPr/>
          </p:nvPicPr>
          <p:blipFill>
            <a:blip r:embed="rId4">
              <a:alphaModFix/>
            </a:blip>
            <a:stretch>
              <a:fillRect/>
            </a:stretch>
          </p:blipFill>
          <p:spPr>
            <a:xfrm>
              <a:off x="2972475" y="3787963"/>
              <a:ext cx="450025" cy="450025"/>
            </a:xfrm>
            <a:prstGeom prst="rect">
              <a:avLst/>
            </a:prstGeom>
            <a:noFill/>
            <a:ln>
              <a:noFill/>
            </a:ln>
          </p:spPr>
        </p:pic>
        <p:pic>
          <p:nvPicPr>
            <p:cNvPr id="97" name="Google Shape;97;p16"/>
            <p:cNvPicPr preferRelativeResize="0"/>
            <p:nvPr/>
          </p:nvPicPr>
          <p:blipFill>
            <a:blip r:embed="rId4">
              <a:alphaModFix/>
            </a:blip>
            <a:stretch>
              <a:fillRect/>
            </a:stretch>
          </p:blipFill>
          <p:spPr>
            <a:xfrm>
              <a:off x="4847750" y="3787963"/>
              <a:ext cx="450025" cy="450025"/>
            </a:xfrm>
            <a:prstGeom prst="rect">
              <a:avLst/>
            </a:prstGeom>
            <a:noFill/>
            <a:ln>
              <a:noFill/>
            </a:ln>
          </p:spPr>
        </p:pic>
        <p:pic>
          <p:nvPicPr>
            <p:cNvPr id="98" name="Google Shape;98;p16"/>
            <p:cNvPicPr preferRelativeResize="0"/>
            <p:nvPr/>
          </p:nvPicPr>
          <p:blipFill>
            <a:blip r:embed="rId4">
              <a:alphaModFix/>
            </a:blip>
            <a:stretch>
              <a:fillRect/>
            </a:stretch>
          </p:blipFill>
          <p:spPr>
            <a:xfrm>
              <a:off x="5785413" y="3176863"/>
              <a:ext cx="450025" cy="450025"/>
            </a:xfrm>
            <a:prstGeom prst="rect">
              <a:avLst/>
            </a:prstGeom>
            <a:noFill/>
            <a:ln>
              <a:noFill/>
            </a:ln>
          </p:spPr>
        </p:pic>
        <p:cxnSp>
          <p:nvCxnSpPr>
            <p:cNvPr id="99" name="Google Shape;99;p16"/>
            <p:cNvCxnSpPr>
              <a:stCxn id="96" idx="3"/>
              <a:endCxn id="95" idx="1"/>
            </p:cNvCxnSpPr>
            <p:nvPr/>
          </p:nvCxnSpPr>
          <p:spPr>
            <a:xfrm flipH="1" rot="10800000">
              <a:off x="3422500" y="3401875"/>
              <a:ext cx="487500" cy="611100"/>
            </a:xfrm>
            <a:prstGeom prst="straightConnector1">
              <a:avLst/>
            </a:prstGeom>
            <a:noFill/>
            <a:ln cap="flat" cmpd="sng" w="21150">
              <a:solidFill>
                <a:srgbClr val="3D85C6"/>
              </a:solidFill>
              <a:prstDash val="solid"/>
              <a:round/>
              <a:headEnd len="med" w="med" type="none"/>
              <a:tailEnd len="med" w="med" type="none"/>
            </a:ln>
          </p:spPr>
        </p:cxnSp>
        <p:cxnSp>
          <p:nvCxnSpPr>
            <p:cNvPr id="100" name="Google Shape;100;p16"/>
            <p:cNvCxnSpPr>
              <a:stCxn id="96" idx="3"/>
              <a:endCxn id="97" idx="1"/>
            </p:cNvCxnSpPr>
            <p:nvPr/>
          </p:nvCxnSpPr>
          <p:spPr>
            <a:xfrm>
              <a:off x="3422500" y="4012975"/>
              <a:ext cx="1425300" cy="0"/>
            </a:xfrm>
            <a:prstGeom prst="straightConnector1">
              <a:avLst/>
            </a:prstGeom>
            <a:noFill/>
            <a:ln cap="flat" cmpd="sng" w="21150">
              <a:solidFill>
                <a:srgbClr val="3D85C6"/>
              </a:solidFill>
              <a:prstDash val="solid"/>
              <a:round/>
              <a:headEnd len="med" w="med" type="none"/>
              <a:tailEnd len="med" w="med" type="none"/>
            </a:ln>
          </p:spPr>
        </p:cxnSp>
        <p:cxnSp>
          <p:nvCxnSpPr>
            <p:cNvPr id="101" name="Google Shape;101;p16"/>
            <p:cNvCxnSpPr>
              <a:stCxn id="95" idx="3"/>
              <a:endCxn id="97" idx="1"/>
            </p:cNvCxnSpPr>
            <p:nvPr/>
          </p:nvCxnSpPr>
          <p:spPr>
            <a:xfrm>
              <a:off x="4360162" y="3401875"/>
              <a:ext cx="487500" cy="611100"/>
            </a:xfrm>
            <a:prstGeom prst="straightConnector1">
              <a:avLst/>
            </a:prstGeom>
            <a:noFill/>
            <a:ln cap="flat" cmpd="sng" w="21150">
              <a:solidFill>
                <a:srgbClr val="3D85C6"/>
              </a:solidFill>
              <a:prstDash val="solid"/>
              <a:round/>
              <a:headEnd len="med" w="med" type="none"/>
              <a:tailEnd len="med" w="med" type="none"/>
            </a:ln>
          </p:spPr>
        </p:cxnSp>
        <p:cxnSp>
          <p:nvCxnSpPr>
            <p:cNvPr id="102" name="Google Shape;102;p16"/>
            <p:cNvCxnSpPr>
              <a:stCxn id="97" idx="3"/>
              <a:endCxn id="98" idx="1"/>
            </p:cNvCxnSpPr>
            <p:nvPr/>
          </p:nvCxnSpPr>
          <p:spPr>
            <a:xfrm flipH="1" rot="10800000">
              <a:off x="5297775" y="3401875"/>
              <a:ext cx="487500" cy="611100"/>
            </a:xfrm>
            <a:prstGeom prst="straightConnector1">
              <a:avLst/>
            </a:prstGeom>
            <a:noFill/>
            <a:ln cap="flat" cmpd="sng" w="21150">
              <a:solidFill>
                <a:srgbClr val="3D85C6"/>
              </a:solidFill>
              <a:prstDash val="solid"/>
              <a:round/>
              <a:headEnd len="med" w="med" type="none"/>
              <a:tailEnd len="med" w="med" type="none"/>
            </a:ln>
          </p:spPr>
        </p:cxnSp>
        <p:cxnSp>
          <p:nvCxnSpPr>
            <p:cNvPr id="103" name="Google Shape;103;p16"/>
            <p:cNvCxnSpPr>
              <a:stCxn id="95" idx="3"/>
              <a:endCxn id="98" idx="1"/>
            </p:cNvCxnSpPr>
            <p:nvPr/>
          </p:nvCxnSpPr>
          <p:spPr>
            <a:xfrm>
              <a:off x="4360162" y="3401875"/>
              <a:ext cx="1425300" cy="0"/>
            </a:xfrm>
            <a:prstGeom prst="straightConnector1">
              <a:avLst/>
            </a:prstGeom>
            <a:noFill/>
            <a:ln cap="flat" cmpd="sng" w="21150">
              <a:solidFill>
                <a:srgbClr val="3D85C6"/>
              </a:solidFill>
              <a:prstDash val="solid"/>
              <a:round/>
              <a:headEnd len="med" w="med" type="none"/>
              <a:tailEnd len="med" w="med" type="none"/>
            </a:ln>
          </p:spPr>
        </p:cxnSp>
        <p:pic>
          <p:nvPicPr>
            <p:cNvPr id="104" name="Google Shape;104;p16"/>
            <p:cNvPicPr preferRelativeResize="0"/>
            <p:nvPr/>
          </p:nvPicPr>
          <p:blipFill>
            <a:blip r:embed="rId4">
              <a:alphaModFix/>
            </a:blip>
            <a:stretch>
              <a:fillRect/>
            </a:stretch>
          </p:blipFill>
          <p:spPr>
            <a:xfrm>
              <a:off x="6723025" y="3787963"/>
              <a:ext cx="450025" cy="450025"/>
            </a:xfrm>
            <a:prstGeom prst="rect">
              <a:avLst/>
            </a:prstGeom>
            <a:noFill/>
            <a:ln>
              <a:noFill/>
            </a:ln>
          </p:spPr>
        </p:pic>
        <p:cxnSp>
          <p:nvCxnSpPr>
            <p:cNvPr id="105" name="Google Shape;105;p16"/>
            <p:cNvCxnSpPr>
              <a:stCxn id="97" idx="3"/>
              <a:endCxn id="104" idx="1"/>
            </p:cNvCxnSpPr>
            <p:nvPr/>
          </p:nvCxnSpPr>
          <p:spPr>
            <a:xfrm>
              <a:off x="5297775" y="4012975"/>
              <a:ext cx="1425300" cy="0"/>
            </a:xfrm>
            <a:prstGeom prst="straightConnector1">
              <a:avLst/>
            </a:prstGeom>
            <a:noFill/>
            <a:ln cap="flat" cmpd="sng" w="21150">
              <a:solidFill>
                <a:srgbClr val="3D85C6"/>
              </a:solidFill>
              <a:prstDash val="solid"/>
              <a:round/>
              <a:headEnd len="med" w="med" type="none"/>
              <a:tailEnd len="med" w="med" type="none"/>
            </a:ln>
          </p:spPr>
        </p:cxnSp>
        <p:cxnSp>
          <p:nvCxnSpPr>
            <p:cNvPr id="106" name="Google Shape;106;p16"/>
            <p:cNvCxnSpPr>
              <a:stCxn id="98" idx="3"/>
              <a:endCxn id="104" idx="1"/>
            </p:cNvCxnSpPr>
            <p:nvPr/>
          </p:nvCxnSpPr>
          <p:spPr>
            <a:xfrm>
              <a:off x="6235437" y="3401875"/>
              <a:ext cx="487500" cy="611100"/>
            </a:xfrm>
            <a:prstGeom prst="straightConnector1">
              <a:avLst/>
            </a:prstGeom>
            <a:noFill/>
            <a:ln cap="flat" cmpd="sng" w="21150">
              <a:solidFill>
                <a:srgbClr val="3D85C6"/>
              </a:solidFill>
              <a:prstDash val="solid"/>
              <a:round/>
              <a:headEnd len="med" w="med" type="none"/>
              <a:tailEnd len="med" w="med" type="none"/>
            </a:ln>
          </p:spPr>
        </p:cxnSp>
        <p:pic>
          <p:nvPicPr>
            <p:cNvPr id="107" name="Google Shape;107;p16"/>
            <p:cNvPicPr preferRelativeResize="0"/>
            <p:nvPr/>
          </p:nvPicPr>
          <p:blipFill>
            <a:blip r:embed="rId5">
              <a:alphaModFix/>
            </a:blip>
            <a:stretch>
              <a:fillRect/>
            </a:stretch>
          </p:blipFill>
          <p:spPr>
            <a:xfrm>
              <a:off x="3053600" y="1999220"/>
              <a:ext cx="500150" cy="500150"/>
            </a:xfrm>
            <a:prstGeom prst="rect">
              <a:avLst/>
            </a:prstGeom>
            <a:noFill/>
            <a:ln>
              <a:noFill/>
            </a:ln>
          </p:spPr>
        </p:pic>
        <p:pic>
          <p:nvPicPr>
            <p:cNvPr id="108" name="Google Shape;108;p16"/>
            <p:cNvPicPr preferRelativeResize="0"/>
            <p:nvPr/>
          </p:nvPicPr>
          <p:blipFill>
            <a:blip r:embed="rId5">
              <a:alphaModFix/>
            </a:blip>
            <a:stretch>
              <a:fillRect/>
            </a:stretch>
          </p:blipFill>
          <p:spPr>
            <a:xfrm>
              <a:off x="3885075" y="1499070"/>
              <a:ext cx="500150" cy="500150"/>
            </a:xfrm>
            <a:prstGeom prst="rect">
              <a:avLst/>
            </a:prstGeom>
            <a:noFill/>
            <a:ln>
              <a:noFill/>
            </a:ln>
          </p:spPr>
        </p:pic>
        <p:pic>
          <p:nvPicPr>
            <p:cNvPr id="109" name="Google Shape;109;p16"/>
            <p:cNvPicPr preferRelativeResize="0"/>
            <p:nvPr/>
          </p:nvPicPr>
          <p:blipFill>
            <a:blip r:embed="rId5">
              <a:alphaModFix/>
            </a:blip>
            <a:stretch>
              <a:fillRect/>
            </a:stretch>
          </p:blipFill>
          <p:spPr>
            <a:xfrm>
              <a:off x="4822750" y="1999220"/>
              <a:ext cx="500150" cy="500150"/>
            </a:xfrm>
            <a:prstGeom prst="rect">
              <a:avLst/>
            </a:prstGeom>
            <a:noFill/>
            <a:ln>
              <a:noFill/>
            </a:ln>
          </p:spPr>
        </p:pic>
        <p:pic>
          <p:nvPicPr>
            <p:cNvPr id="110" name="Google Shape;110;p16"/>
            <p:cNvPicPr preferRelativeResize="0"/>
            <p:nvPr/>
          </p:nvPicPr>
          <p:blipFill>
            <a:blip r:embed="rId5">
              <a:alphaModFix/>
            </a:blip>
            <a:stretch>
              <a:fillRect/>
            </a:stretch>
          </p:blipFill>
          <p:spPr>
            <a:xfrm>
              <a:off x="5735325" y="1499070"/>
              <a:ext cx="500150" cy="500150"/>
            </a:xfrm>
            <a:prstGeom prst="rect">
              <a:avLst/>
            </a:prstGeom>
            <a:noFill/>
            <a:ln>
              <a:noFill/>
            </a:ln>
          </p:spPr>
        </p:pic>
        <p:pic>
          <p:nvPicPr>
            <p:cNvPr id="111" name="Google Shape;111;p16"/>
            <p:cNvPicPr preferRelativeResize="0"/>
            <p:nvPr/>
          </p:nvPicPr>
          <p:blipFill>
            <a:blip r:embed="rId5">
              <a:alphaModFix/>
            </a:blip>
            <a:stretch>
              <a:fillRect/>
            </a:stretch>
          </p:blipFill>
          <p:spPr>
            <a:xfrm>
              <a:off x="6697950" y="1999220"/>
              <a:ext cx="500150" cy="500150"/>
            </a:xfrm>
            <a:prstGeom prst="rect">
              <a:avLst/>
            </a:prstGeom>
            <a:noFill/>
            <a:ln>
              <a:noFill/>
            </a:ln>
          </p:spPr>
        </p:pic>
        <p:sp>
          <p:nvSpPr>
            <p:cNvPr id="112" name="Google Shape;112;p16"/>
            <p:cNvSpPr txBox="1"/>
            <p:nvPr/>
          </p:nvSpPr>
          <p:spPr>
            <a:xfrm>
              <a:off x="2721838" y="1325350"/>
              <a:ext cx="951300" cy="255600"/>
            </a:xfrm>
            <a:prstGeom prst="rect">
              <a:avLst/>
            </a:prstGeom>
            <a:noFill/>
            <a:ln>
              <a:noFill/>
            </a:ln>
          </p:spPr>
          <p:txBody>
            <a:bodyPr anchorCtr="0" anchor="ctr" bIns="67675" lIns="67675" spcFirstLastPara="1" rIns="67675" wrap="square" tIns="67675">
              <a:noAutofit/>
            </a:bodyPr>
            <a:lstStyle/>
            <a:p>
              <a:pPr indent="0" lvl="0" marL="0" rtl="0" algn="l">
                <a:spcBef>
                  <a:spcPts val="0"/>
                </a:spcBef>
                <a:spcAft>
                  <a:spcPts val="0"/>
                </a:spcAft>
                <a:buNone/>
              </a:pPr>
              <a:r>
                <a:rPr b="1" lang="en" sz="888">
                  <a:solidFill>
                    <a:schemeClr val="lt1"/>
                  </a:solidFill>
                  <a:latin typeface="Oswald"/>
                  <a:ea typeface="Oswald"/>
                  <a:cs typeface="Oswald"/>
                  <a:sym typeface="Oswald"/>
                </a:rPr>
                <a:t>IP Layer</a:t>
              </a:r>
              <a:endParaRPr b="1" sz="888">
                <a:solidFill>
                  <a:schemeClr val="lt1"/>
                </a:solidFill>
                <a:latin typeface="Oswald"/>
                <a:ea typeface="Oswald"/>
                <a:cs typeface="Oswald"/>
                <a:sym typeface="Oswald"/>
              </a:endParaRPr>
            </a:p>
          </p:txBody>
        </p:sp>
        <p:sp>
          <p:nvSpPr>
            <p:cNvPr id="113" name="Google Shape;113;p16"/>
            <p:cNvSpPr txBox="1"/>
            <p:nvPr/>
          </p:nvSpPr>
          <p:spPr>
            <a:xfrm>
              <a:off x="2721854" y="3041750"/>
              <a:ext cx="1230000" cy="255600"/>
            </a:xfrm>
            <a:prstGeom prst="rect">
              <a:avLst/>
            </a:prstGeom>
            <a:noFill/>
            <a:ln>
              <a:noFill/>
            </a:ln>
          </p:spPr>
          <p:txBody>
            <a:bodyPr anchorCtr="0" anchor="ctr" bIns="67675" lIns="67675" spcFirstLastPara="1" rIns="67675" wrap="square" tIns="67675">
              <a:noAutofit/>
            </a:bodyPr>
            <a:lstStyle/>
            <a:p>
              <a:pPr indent="0" lvl="0" marL="0" rtl="0" algn="l">
                <a:spcBef>
                  <a:spcPts val="0"/>
                </a:spcBef>
                <a:spcAft>
                  <a:spcPts val="0"/>
                </a:spcAft>
                <a:buNone/>
              </a:pPr>
              <a:r>
                <a:rPr b="1" lang="en" sz="888">
                  <a:solidFill>
                    <a:schemeClr val="lt1"/>
                  </a:solidFill>
                  <a:latin typeface="Oswald"/>
                  <a:ea typeface="Oswald"/>
                  <a:cs typeface="Oswald"/>
                  <a:sym typeface="Oswald"/>
                </a:rPr>
                <a:t>Optical Layer</a:t>
              </a:r>
              <a:endParaRPr b="1" sz="888">
                <a:solidFill>
                  <a:schemeClr val="lt1"/>
                </a:solidFill>
                <a:latin typeface="Oswald"/>
                <a:ea typeface="Oswald"/>
                <a:cs typeface="Oswald"/>
                <a:sym typeface="Oswald"/>
              </a:endParaRPr>
            </a:p>
          </p:txBody>
        </p:sp>
        <p:cxnSp>
          <p:nvCxnSpPr>
            <p:cNvPr id="114" name="Google Shape;114;p16"/>
            <p:cNvCxnSpPr>
              <a:stCxn id="108" idx="3"/>
              <a:endCxn id="110" idx="1"/>
            </p:cNvCxnSpPr>
            <p:nvPr/>
          </p:nvCxnSpPr>
          <p:spPr>
            <a:xfrm>
              <a:off x="4385225" y="1749145"/>
              <a:ext cx="1350000" cy="0"/>
            </a:xfrm>
            <a:prstGeom prst="straightConnector1">
              <a:avLst/>
            </a:prstGeom>
            <a:noFill/>
            <a:ln cap="flat" cmpd="sng" w="21150">
              <a:solidFill>
                <a:srgbClr val="000000"/>
              </a:solidFill>
              <a:prstDash val="solid"/>
              <a:round/>
              <a:headEnd len="med" w="med" type="none"/>
              <a:tailEnd len="med" w="med" type="none"/>
            </a:ln>
          </p:spPr>
        </p:cxnSp>
        <p:cxnSp>
          <p:nvCxnSpPr>
            <p:cNvPr id="115" name="Google Shape;115;p16"/>
            <p:cNvCxnSpPr>
              <a:stCxn id="107" idx="3"/>
              <a:endCxn id="109" idx="1"/>
            </p:cNvCxnSpPr>
            <p:nvPr/>
          </p:nvCxnSpPr>
          <p:spPr>
            <a:xfrm>
              <a:off x="3553750" y="2249295"/>
              <a:ext cx="1269000" cy="0"/>
            </a:xfrm>
            <a:prstGeom prst="straightConnector1">
              <a:avLst/>
            </a:prstGeom>
            <a:noFill/>
            <a:ln cap="flat" cmpd="sng" w="21150">
              <a:solidFill>
                <a:srgbClr val="000000"/>
              </a:solidFill>
              <a:prstDash val="solid"/>
              <a:round/>
              <a:headEnd len="med" w="med" type="none"/>
              <a:tailEnd len="med" w="med" type="none"/>
            </a:ln>
          </p:spPr>
        </p:cxnSp>
        <p:cxnSp>
          <p:nvCxnSpPr>
            <p:cNvPr id="116" name="Google Shape;116;p16"/>
            <p:cNvCxnSpPr>
              <a:stCxn id="109" idx="3"/>
              <a:endCxn id="111" idx="1"/>
            </p:cNvCxnSpPr>
            <p:nvPr/>
          </p:nvCxnSpPr>
          <p:spPr>
            <a:xfrm>
              <a:off x="5322900" y="2249295"/>
              <a:ext cx="1374900" cy="0"/>
            </a:xfrm>
            <a:prstGeom prst="straightConnector1">
              <a:avLst/>
            </a:prstGeom>
            <a:noFill/>
            <a:ln cap="flat" cmpd="sng" w="21150">
              <a:solidFill>
                <a:srgbClr val="000000"/>
              </a:solidFill>
              <a:prstDash val="solid"/>
              <a:round/>
              <a:headEnd len="med" w="med" type="none"/>
              <a:tailEnd len="med" w="med" type="none"/>
            </a:ln>
          </p:spPr>
        </p:cxnSp>
        <p:sp>
          <p:nvSpPr>
            <p:cNvPr id="117" name="Google Shape;117;p16"/>
            <p:cNvSpPr txBox="1"/>
            <p:nvPr/>
          </p:nvSpPr>
          <p:spPr>
            <a:xfrm>
              <a:off x="6235425" y="1580950"/>
              <a:ext cx="604800" cy="185400"/>
            </a:xfrm>
            <a:prstGeom prst="rect">
              <a:avLst/>
            </a:prstGeom>
            <a:noFill/>
            <a:ln>
              <a:noFill/>
            </a:ln>
          </p:spPr>
          <p:txBody>
            <a:bodyPr anchorCtr="0" anchor="ctr" bIns="67675" lIns="67675" spcFirstLastPara="1" rIns="67675" wrap="square" tIns="67675">
              <a:noAutofit/>
            </a:bodyPr>
            <a:lstStyle/>
            <a:p>
              <a:pPr indent="0" lvl="0" marL="0" rtl="0" algn="l">
                <a:spcBef>
                  <a:spcPts val="0"/>
                </a:spcBef>
                <a:spcAft>
                  <a:spcPts val="0"/>
                </a:spcAft>
                <a:buNone/>
              </a:pPr>
              <a:r>
                <a:rPr b="1" lang="en" sz="740">
                  <a:solidFill>
                    <a:schemeClr val="lt1"/>
                  </a:solidFill>
                  <a:latin typeface="Oswald"/>
                  <a:ea typeface="Oswald"/>
                  <a:cs typeface="Oswald"/>
                  <a:sym typeface="Oswald"/>
                </a:rPr>
                <a:t>router</a:t>
              </a:r>
              <a:endParaRPr b="1" sz="740">
                <a:solidFill>
                  <a:schemeClr val="lt1"/>
                </a:solidFill>
                <a:latin typeface="Oswald"/>
                <a:ea typeface="Oswald"/>
                <a:cs typeface="Oswald"/>
                <a:sym typeface="Oswald"/>
              </a:endParaRPr>
            </a:p>
          </p:txBody>
        </p:sp>
        <p:cxnSp>
          <p:nvCxnSpPr>
            <p:cNvPr id="118" name="Google Shape;118;p16"/>
            <p:cNvCxnSpPr>
              <a:stCxn id="95" idx="0"/>
              <a:endCxn id="108" idx="2"/>
            </p:cNvCxnSpPr>
            <p:nvPr/>
          </p:nvCxnSpPr>
          <p:spPr>
            <a:xfrm rot="10800000">
              <a:off x="4135150" y="1999363"/>
              <a:ext cx="0" cy="1177500"/>
            </a:xfrm>
            <a:prstGeom prst="straightConnector1">
              <a:avLst/>
            </a:prstGeom>
            <a:noFill/>
            <a:ln cap="flat" cmpd="sng" w="7050">
              <a:solidFill>
                <a:schemeClr val="lt1"/>
              </a:solidFill>
              <a:prstDash val="dot"/>
              <a:round/>
              <a:headEnd len="med" w="med" type="triangle"/>
              <a:tailEnd len="med" w="med" type="none"/>
            </a:ln>
          </p:spPr>
        </p:cxnSp>
        <p:sp>
          <p:nvSpPr>
            <p:cNvPr id="119" name="Google Shape;119;p16"/>
            <p:cNvSpPr txBox="1"/>
            <p:nvPr/>
          </p:nvSpPr>
          <p:spPr>
            <a:xfrm>
              <a:off x="6291075" y="3269850"/>
              <a:ext cx="967500" cy="185400"/>
            </a:xfrm>
            <a:prstGeom prst="rect">
              <a:avLst/>
            </a:prstGeom>
            <a:noFill/>
            <a:ln>
              <a:noFill/>
            </a:ln>
          </p:spPr>
          <p:txBody>
            <a:bodyPr anchorCtr="0" anchor="ctr" bIns="67675" lIns="67675" spcFirstLastPara="1" rIns="67675" wrap="square" tIns="67675">
              <a:noAutofit/>
            </a:bodyPr>
            <a:lstStyle/>
            <a:p>
              <a:pPr indent="0" lvl="0" marL="0" rtl="0" algn="l">
                <a:spcBef>
                  <a:spcPts val="0"/>
                </a:spcBef>
                <a:spcAft>
                  <a:spcPts val="0"/>
                </a:spcAft>
                <a:buNone/>
              </a:pPr>
              <a:r>
                <a:rPr b="1" lang="en" sz="740">
                  <a:solidFill>
                    <a:schemeClr val="lt1"/>
                  </a:solidFill>
                  <a:latin typeface="Oswald"/>
                  <a:ea typeface="Oswald"/>
                  <a:cs typeface="Oswald"/>
                  <a:sym typeface="Oswald"/>
                </a:rPr>
                <a:t>Optical switch</a:t>
              </a:r>
              <a:endParaRPr b="1" sz="740">
                <a:solidFill>
                  <a:schemeClr val="lt1"/>
                </a:solidFill>
                <a:latin typeface="Oswald"/>
                <a:ea typeface="Oswald"/>
                <a:cs typeface="Oswald"/>
                <a:sym typeface="Oswald"/>
              </a:endParaRPr>
            </a:p>
          </p:txBody>
        </p:sp>
        <p:sp>
          <p:nvSpPr>
            <p:cNvPr id="120" name="Google Shape;120;p16"/>
            <p:cNvSpPr txBox="1"/>
            <p:nvPr/>
          </p:nvSpPr>
          <p:spPr>
            <a:xfrm>
              <a:off x="5530600" y="2270299"/>
              <a:ext cx="1080900" cy="185400"/>
            </a:xfrm>
            <a:prstGeom prst="rect">
              <a:avLst/>
            </a:prstGeom>
            <a:noFill/>
            <a:ln>
              <a:noFill/>
            </a:ln>
          </p:spPr>
          <p:txBody>
            <a:bodyPr anchorCtr="0" anchor="ctr" bIns="67675" lIns="67675" spcFirstLastPara="1" rIns="67675" wrap="square" tIns="67675">
              <a:noAutofit/>
            </a:bodyPr>
            <a:lstStyle/>
            <a:p>
              <a:pPr indent="0" lvl="0" marL="0" rtl="0" algn="l">
                <a:spcBef>
                  <a:spcPts val="0"/>
                </a:spcBef>
                <a:spcAft>
                  <a:spcPts val="0"/>
                </a:spcAft>
                <a:buNone/>
              </a:pPr>
              <a:r>
                <a:rPr lang="en" sz="740">
                  <a:solidFill>
                    <a:schemeClr val="lt1"/>
                  </a:solidFill>
                  <a:latin typeface="Oswald"/>
                  <a:ea typeface="Oswald"/>
                  <a:cs typeface="Oswald"/>
                  <a:sym typeface="Oswald"/>
                </a:rPr>
                <a:t>capacity: Tbps</a:t>
              </a:r>
              <a:endParaRPr sz="740">
                <a:solidFill>
                  <a:schemeClr val="lt1"/>
                </a:solidFill>
                <a:latin typeface="Oswald"/>
                <a:ea typeface="Oswald"/>
                <a:cs typeface="Oswald"/>
                <a:sym typeface="Oswald"/>
              </a:endParaRPr>
            </a:p>
          </p:txBody>
        </p:sp>
        <p:sp>
          <p:nvSpPr>
            <p:cNvPr id="121" name="Google Shape;121;p16"/>
            <p:cNvSpPr txBox="1"/>
            <p:nvPr/>
          </p:nvSpPr>
          <p:spPr>
            <a:xfrm>
              <a:off x="5530600" y="4012975"/>
              <a:ext cx="1230000" cy="225000"/>
            </a:xfrm>
            <a:prstGeom prst="rect">
              <a:avLst/>
            </a:prstGeom>
            <a:noFill/>
            <a:ln>
              <a:noFill/>
            </a:ln>
          </p:spPr>
          <p:txBody>
            <a:bodyPr anchorCtr="0" anchor="ctr" bIns="67675" lIns="67675" spcFirstLastPara="1" rIns="67675" wrap="square" tIns="67675">
              <a:noAutofit/>
            </a:bodyPr>
            <a:lstStyle/>
            <a:p>
              <a:pPr indent="0" lvl="0" marL="0" rtl="0" algn="l">
                <a:spcBef>
                  <a:spcPts val="0"/>
                </a:spcBef>
                <a:spcAft>
                  <a:spcPts val="0"/>
                </a:spcAft>
                <a:buNone/>
              </a:pPr>
              <a:r>
                <a:rPr lang="en" sz="740">
                  <a:solidFill>
                    <a:schemeClr val="lt1"/>
                  </a:solidFill>
                  <a:latin typeface="Oswald"/>
                  <a:ea typeface="Oswald"/>
                  <a:cs typeface="Oswald"/>
                  <a:sym typeface="Oswald"/>
                </a:rPr>
                <a:t>capacity: fiber pairs</a:t>
              </a:r>
              <a:endParaRPr sz="740">
                <a:solidFill>
                  <a:schemeClr val="lt1"/>
                </a:solidFill>
                <a:latin typeface="Oswald"/>
                <a:ea typeface="Oswald"/>
                <a:cs typeface="Oswald"/>
                <a:sym typeface="Oswald"/>
              </a:endParaRPr>
            </a:p>
          </p:txBody>
        </p:sp>
        <p:cxnSp>
          <p:nvCxnSpPr>
            <p:cNvPr id="122" name="Google Shape;122;p16"/>
            <p:cNvCxnSpPr>
              <a:stCxn id="120" idx="1"/>
              <a:endCxn id="121" idx="1"/>
            </p:cNvCxnSpPr>
            <p:nvPr/>
          </p:nvCxnSpPr>
          <p:spPr>
            <a:xfrm>
              <a:off x="5530600" y="2362999"/>
              <a:ext cx="600" cy="1762500"/>
            </a:xfrm>
            <a:prstGeom prst="curvedConnector3">
              <a:avLst>
                <a:gd fmla="val -39687500" name="adj1"/>
              </a:avLst>
            </a:prstGeom>
            <a:noFill/>
            <a:ln cap="flat" cmpd="sng" w="7050">
              <a:solidFill>
                <a:schemeClr val="lt1"/>
              </a:solidFill>
              <a:prstDash val="dot"/>
              <a:round/>
              <a:headEnd len="med" w="med" type="none"/>
              <a:tailEnd len="med" w="med" type="triangl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lt1"/>
                </a:solidFill>
              </a:rPr>
              <a:t>A different kind of traffic model</a:t>
            </a:r>
            <a:endParaRPr>
              <a:solidFill>
                <a:schemeClr val="lt1"/>
              </a:solidFill>
            </a:endParaRPr>
          </a:p>
        </p:txBody>
      </p:sp>
      <p:sp>
        <p:nvSpPr>
          <p:cNvPr id="128" name="Google Shape;128;p17"/>
          <p:cNvSpPr txBox="1"/>
          <p:nvPr>
            <p:ph idx="1" type="body"/>
          </p:nvPr>
        </p:nvSpPr>
        <p:spPr>
          <a:xfrm>
            <a:off x="620700" y="1115775"/>
            <a:ext cx="7765800" cy="35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2F2E2A"/>
                </a:solidFill>
                <a:latin typeface="Inter"/>
                <a:ea typeface="Inter"/>
                <a:cs typeface="Inter"/>
                <a:sym typeface="Inter"/>
              </a:rPr>
              <a:t>Planners typically have to forecast the expected demand between every pair of sites in the network.</a:t>
            </a:r>
            <a:endParaRPr sz="1300">
              <a:solidFill>
                <a:srgbClr val="2F2E2A"/>
              </a:solidFill>
              <a:latin typeface="Inter"/>
              <a:ea typeface="Inter"/>
              <a:cs typeface="Inter"/>
              <a:sym typeface="Inter"/>
            </a:endParaRPr>
          </a:p>
          <a:p>
            <a:pPr indent="0" lvl="0" marL="0" rtl="0" algn="l">
              <a:spcBef>
                <a:spcPts val="1600"/>
              </a:spcBef>
              <a:spcAft>
                <a:spcPts val="0"/>
              </a:spcAft>
              <a:buNone/>
            </a:pPr>
            <a:r>
              <a:rPr lang="en" sz="1300">
                <a:solidFill>
                  <a:srgbClr val="2F2E2A"/>
                </a:solidFill>
                <a:latin typeface="Inter"/>
                <a:ea typeface="Inter"/>
                <a:cs typeface="Inter"/>
                <a:sym typeface="Inter"/>
              </a:rPr>
              <a:t>AI models have come to aid in this process, however, they fundamentally assume that </a:t>
            </a:r>
            <a:r>
              <a:rPr lang="en" sz="1300">
                <a:solidFill>
                  <a:srgbClr val="2F2E2A"/>
                </a:solidFill>
                <a:latin typeface="Inter"/>
                <a:ea typeface="Inter"/>
                <a:cs typeface="Inter"/>
                <a:sym typeface="Inter"/>
              </a:rPr>
              <a:t>tomorrow's</a:t>
            </a:r>
            <a:r>
              <a:rPr lang="en" sz="1300">
                <a:solidFill>
                  <a:srgbClr val="2F2E2A"/>
                </a:solidFill>
                <a:latin typeface="Inter"/>
                <a:ea typeface="Inter"/>
                <a:cs typeface="Inter"/>
                <a:sym typeface="Inter"/>
              </a:rPr>
              <a:t> traffic patterns will be similar in distribution to yesterday’s.  </a:t>
            </a:r>
            <a:endParaRPr sz="1300">
              <a:solidFill>
                <a:srgbClr val="2F2E2A"/>
              </a:solidFill>
              <a:latin typeface="Inter"/>
              <a:ea typeface="Inter"/>
              <a:cs typeface="Inter"/>
              <a:sym typeface="Inter"/>
            </a:endParaRPr>
          </a:p>
          <a:p>
            <a:pPr indent="-311150" lvl="0" marL="457200" rtl="0" algn="l">
              <a:spcBef>
                <a:spcPts val="1600"/>
              </a:spcBef>
              <a:spcAft>
                <a:spcPts val="0"/>
              </a:spcAft>
              <a:buClr>
                <a:srgbClr val="2F2E2A"/>
              </a:buClr>
              <a:buSzPts val="1300"/>
              <a:buFont typeface="Inter"/>
              <a:buChar char="●"/>
            </a:pPr>
            <a:r>
              <a:rPr lang="en" sz="1300">
                <a:solidFill>
                  <a:srgbClr val="2F2E2A"/>
                </a:solidFill>
                <a:latin typeface="Inter"/>
                <a:ea typeface="Inter"/>
                <a:cs typeface="Inter"/>
                <a:sym typeface="Inter"/>
              </a:rPr>
              <a:t>When traffic can shift daily between data centres how accurate are the forecasts? </a:t>
            </a:r>
            <a:endParaRPr sz="1300">
              <a:solidFill>
                <a:srgbClr val="2F2E2A"/>
              </a:solidFill>
              <a:latin typeface="Inter"/>
              <a:ea typeface="Inter"/>
              <a:cs typeface="Inter"/>
              <a:sym typeface="Inter"/>
            </a:endParaRPr>
          </a:p>
          <a:p>
            <a:pPr indent="-311150" lvl="0" marL="457200" rtl="0" algn="l">
              <a:spcBef>
                <a:spcPts val="0"/>
              </a:spcBef>
              <a:spcAft>
                <a:spcPts val="0"/>
              </a:spcAft>
              <a:buClr>
                <a:srgbClr val="2F2E2A"/>
              </a:buClr>
              <a:buSzPts val="1300"/>
              <a:buFont typeface="Inter"/>
              <a:buChar char="●"/>
            </a:pPr>
            <a:r>
              <a:rPr lang="en" sz="1300">
                <a:solidFill>
                  <a:srgbClr val="2F2E2A"/>
                </a:solidFill>
                <a:latin typeface="Inter"/>
                <a:ea typeface="Inter"/>
                <a:cs typeface="Inter"/>
                <a:sym typeface="Inter"/>
              </a:rPr>
              <a:t>When a new POP comes online, existing traffic patterns are distorted. </a:t>
            </a:r>
            <a:endParaRPr sz="1300">
              <a:solidFill>
                <a:srgbClr val="2F2E2A"/>
              </a:solidFill>
              <a:latin typeface="Inter"/>
              <a:ea typeface="Inter"/>
              <a:cs typeface="Inter"/>
              <a:sym typeface="Inter"/>
            </a:endParaRPr>
          </a:p>
          <a:p>
            <a:pPr indent="-311150" lvl="0" marL="457200" rtl="0" algn="l">
              <a:spcBef>
                <a:spcPts val="0"/>
              </a:spcBef>
              <a:spcAft>
                <a:spcPts val="0"/>
              </a:spcAft>
              <a:buClr>
                <a:srgbClr val="2F2E2A"/>
              </a:buClr>
              <a:buSzPts val="1300"/>
              <a:buFont typeface="Inter"/>
              <a:buChar char="●"/>
            </a:pPr>
            <a:r>
              <a:rPr lang="en" sz="1300">
                <a:solidFill>
                  <a:srgbClr val="2F2E2A"/>
                </a:solidFill>
                <a:latin typeface="Inter"/>
                <a:ea typeface="Inter"/>
                <a:cs typeface="Inter"/>
                <a:sym typeface="Inter"/>
              </a:rPr>
              <a:t>When NaaS connections come and go, on what basis can reasonable traffic assumptions be made?</a:t>
            </a:r>
            <a:endParaRPr sz="1300">
              <a:solidFill>
                <a:srgbClr val="2F2E2A"/>
              </a:solidFill>
              <a:latin typeface="Inter"/>
              <a:ea typeface="Inter"/>
              <a:cs typeface="Inter"/>
              <a:sym typeface="Inter"/>
            </a:endParaRPr>
          </a:p>
          <a:p>
            <a:pPr indent="0" lvl="0" marL="0" rtl="0" algn="l">
              <a:spcBef>
                <a:spcPts val="1600"/>
              </a:spcBef>
              <a:spcAft>
                <a:spcPts val="0"/>
              </a:spcAft>
              <a:buNone/>
            </a:pPr>
            <a:r>
              <a:rPr lang="en" sz="1300">
                <a:solidFill>
                  <a:srgbClr val="2F2E2A"/>
                </a:solidFill>
                <a:latin typeface="Inter"/>
                <a:ea typeface="Inter"/>
                <a:cs typeface="Inter"/>
                <a:sym typeface="Inter"/>
              </a:rPr>
              <a:t>What if instead we only need to define how much traffic can </a:t>
            </a:r>
            <a:r>
              <a:rPr i="1" lang="en" sz="1300">
                <a:solidFill>
                  <a:srgbClr val="2F2E2A"/>
                </a:solidFill>
                <a:latin typeface="Inter"/>
                <a:ea typeface="Inter"/>
                <a:cs typeface="Inter"/>
                <a:sym typeface="Inter"/>
              </a:rPr>
              <a:t>enter (ingress) and exit (egress)</a:t>
            </a:r>
            <a:r>
              <a:rPr lang="en" sz="1300">
                <a:solidFill>
                  <a:srgbClr val="2F2E2A"/>
                </a:solidFill>
                <a:latin typeface="Inter"/>
                <a:ea typeface="Inter"/>
                <a:cs typeface="Inter"/>
                <a:sym typeface="Inter"/>
              </a:rPr>
              <a:t> each site in the network?</a:t>
            </a:r>
            <a:endParaRPr sz="1300">
              <a:solidFill>
                <a:srgbClr val="2F2E2A"/>
              </a:solidFill>
              <a:latin typeface="Inter"/>
              <a:ea typeface="Inter"/>
              <a:cs typeface="Inter"/>
              <a:sym typeface="Inter"/>
            </a:endParaRPr>
          </a:p>
          <a:p>
            <a:pPr indent="0" lvl="0" marL="0" rtl="0" algn="l">
              <a:spcBef>
                <a:spcPts val="1600"/>
              </a:spcBef>
              <a:spcAft>
                <a:spcPts val="1600"/>
              </a:spcAft>
              <a:buNone/>
            </a:pPr>
            <a:r>
              <a:rPr lang="en" sz="1300">
                <a:solidFill>
                  <a:srgbClr val="2F2E2A"/>
                </a:solidFill>
                <a:latin typeface="Inter"/>
                <a:ea typeface="Inter"/>
                <a:cs typeface="Inter"/>
                <a:sym typeface="Inter"/>
              </a:rPr>
              <a:t>Align network capacity with other services available at the site (ie: compute and storage). Remove the need to reforecast every traffic pair.</a:t>
            </a:r>
            <a:endParaRPr sz="1300">
              <a:solidFill>
                <a:srgbClr val="2F2E2A"/>
              </a:solidFill>
              <a:latin typeface="Inter"/>
              <a:ea typeface="Inter"/>
              <a:cs typeface="Inter"/>
              <a:sym typeface="Inter"/>
            </a:endParaRPr>
          </a:p>
        </p:txBody>
      </p:sp>
      <p:sp>
        <p:nvSpPr>
          <p:cNvPr id="129" name="Google Shape;129;p17"/>
          <p:cNvSpPr txBox="1"/>
          <p:nvPr/>
        </p:nvSpPr>
        <p:spPr>
          <a:xfrm>
            <a:off x="6077850" y="4703625"/>
            <a:ext cx="3000000" cy="3078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sz="800">
                <a:solidFill>
                  <a:schemeClr val="lt1"/>
                </a:solidFill>
              </a:rPr>
              <a:t>© 2025 Pozibl Pty Ltd</a:t>
            </a:r>
            <a:endParaRPr sz="800">
              <a:solidFill>
                <a:schemeClr val="lt1"/>
              </a:solidFill>
            </a:endParaRPr>
          </a:p>
        </p:txBody>
      </p:sp>
      <p:pic>
        <p:nvPicPr>
          <p:cNvPr id="130" name="Google Shape;130;p17" title="logo_white37.jpg"/>
          <p:cNvPicPr preferRelativeResize="0"/>
          <p:nvPr/>
        </p:nvPicPr>
        <p:blipFill rotWithShape="1">
          <a:blip r:embed="rId3">
            <a:alphaModFix/>
          </a:blip>
          <a:srcRect b="0" l="13496" r="8670" t="0"/>
          <a:stretch/>
        </p:blipFill>
        <p:spPr>
          <a:xfrm rot="-7">
            <a:off x="8231937" y="152601"/>
            <a:ext cx="798275" cy="769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lt1"/>
                </a:solidFill>
              </a:rPr>
              <a:t>Traffic Envelope</a:t>
            </a:r>
            <a:endParaRPr>
              <a:solidFill>
                <a:schemeClr val="lt1"/>
              </a:solidFill>
            </a:endParaRPr>
          </a:p>
        </p:txBody>
      </p:sp>
      <p:sp>
        <p:nvSpPr>
          <p:cNvPr id="136" name="Google Shape;136;p18"/>
          <p:cNvSpPr txBox="1"/>
          <p:nvPr>
            <p:ph idx="1" type="body"/>
          </p:nvPr>
        </p:nvSpPr>
        <p:spPr>
          <a:xfrm>
            <a:off x="428900" y="1115775"/>
            <a:ext cx="3684300" cy="395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2F2E2A"/>
                </a:solidFill>
                <a:latin typeface="Inter"/>
                <a:ea typeface="Inter"/>
                <a:cs typeface="Inter"/>
                <a:sym typeface="Inter"/>
              </a:rPr>
              <a:t>Specifying ingress and egress for each site</a:t>
            </a:r>
            <a:r>
              <a:rPr lang="en" sz="1300">
                <a:solidFill>
                  <a:srgbClr val="2F2E2A"/>
                </a:solidFill>
                <a:latin typeface="Inter"/>
                <a:ea typeface="Inter"/>
                <a:cs typeface="Inter"/>
                <a:sym typeface="Inter"/>
              </a:rPr>
              <a:t> defines a </a:t>
            </a:r>
            <a:r>
              <a:rPr i="1" lang="en" sz="1300">
                <a:solidFill>
                  <a:srgbClr val="2F2E2A"/>
                </a:solidFill>
                <a:latin typeface="Inter"/>
                <a:ea typeface="Inter"/>
                <a:cs typeface="Inter"/>
                <a:sym typeface="Inter"/>
              </a:rPr>
              <a:t>traffic envelope</a:t>
            </a:r>
            <a:r>
              <a:rPr lang="en" sz="1300">
                <a:solidFill>
                  <a:srgbClr val="2F2E2A"/>
                </a:solidFill>
                <a:latin typeface="Inter"/>
                <a:ea typeface="Inter"/>
                <a:cs typeface="Inter"/>
                <a:sym typeface="Inter"/>
              </a:rPr>
              <a:t> a bounded space that contains many possible traffic matrices.</a:t>
            </a:r>
            <a:endParaRPr sz="1300">
              <a:solidFill>
                <a:srgbClr val="2F2E2A"/>
              </a:solidFill>
              <a:latin typeface="Inter"/>
              <a:ea typeface="Inter"/>
              <a:cs typeface="Inter"/>
              <a:sym typeface="Inter"/>
            </a:endParaRPr>
          </a:p>
          <a:p>
            <a:pPr indent="0" lvl="0" marL="0" rtl="0" algn="l">
              <a:spcBef>
                <a:spcPts val="1600"/>
              </a:spcBef>
              <a:spcAft>
                <a:spcPts val="0"/>
              </a:spcAft>
              <a:buNone/>
            </a:pPr>
            <a:r>
              <a:rPr lang="en" sz="1300">
                <a:solidFill>
                  <a:srgbClr val="2F2E2A"/>
                </a:solidFill>
                <a:latin typeface="Inter"/>
                <a:ea typeface="Inter"/>
                <a:cs typeface="Inter"/>
                <a:sym typeface="Inter"/>
              </a:rPr>
              <a:t>Designing to this envelope </a:t>
            </a:r>
            <a:r>
              <a:rPr lang="en" sz="1300">
                <a:solidFill>
                  <a:srgbClr val="2F2E2A"/>
                </a:solidFill>
                <a:latin typeface="Inter"/>
                <a:ea typeface="Inter"/>
                <a:cs typeface="Inter"/>
                <a:sym typeface="Inter"/>
              </a:rPr>
              <a:t>makes the network inherently more flexible to change — whether it’s a failure, a new customer, or a service shifting between POPs.</a:t>
            </a:r>
            <a:endParaRPr sz="1300">
              <a:solidFill>
                <a:srgbClr val="2F2E2A"/>
              </a:solidFill>
              <a:latin typeface="Inter"/>
              <a:ea typeface="Inter"/>
              <a:cs typeface="Inter"/>
              <a:sym typeface="Inter"/>
            </a:endParaRPr>
          </a:p>
          <a:p>
            <a:pPr indent="0" lvl="0" marL="0" rtl="0" algn="l">
              <a:spcBef>
                <a:spcPts val="1600"/>
              </a:spcBef>
              <a:spcAft>
                <a:spcPts val="0"/>
              </a:spcAft>
              <a:buNone/>
            </a:pPr>
            <a:r>
              <a:rPr lang="en" sz="1300">
                <a:solidFill>
                  <a:srgbClr val="2F2E2A"/>
                </a:solidFill>
                <a:latin typeface="Inter"/>
                <a:ea typeface="Inter"/>
                <a:cs typeface="Inter"/>
                <a:sym typeface="Inter"/>
              </a:rPr>
              <a:t>Provisioning in this way leaves headroom to absorb unexpected surges on particular links.</a:t>
            </a:r>
            <a:endParaRPr sz="1300">
              <a:solidFill>
                <a:srgbClr val="2F2E2A"/>
              </a:solidFill>
              <a:latin typeface="Inter"/>
              <a:ea typeface="Inter"/>
              <a:cs typeface="Inter"/>
              <a:sym typeface="Inter"/>
            </a:endParaRPr>
          </a:p>
          <a:p>
            <a:pPr indent="0" lvl="0" marL="0" rtl="0" algn="l">
              <a:spcBef>
                <a:spcPts val="1200"/>
              </a:spcBef>
              <a:spcAft>
                <a:spcPts val="1000"/>
              </a:spcAft>
              <a:buNone/>
            </a:pPr>
            <a:r>
              <a:rPr lang="en" sz="1300">
                <a:solidFill>
                  <a:srgbClr val="2F2E2A"/>
                </a:solidFill>
                <a:latin typeface="Inter"/>
                <a:ea typeface="Inter"/>
                <a:cs typeface="Inter"/>
                <a:sym typeface="Inter"/>
              </a:rPr>
              <a:t>=&gt; the resulting design naturally absorbs traffic uncertainty.</a:t>
            </a:r>
            <a:endParaRPr sz="1300">
              <a:solidFill>
                <a:srgbClr val="2F2E2A"/>
              </a:solidFill>
              <a:latin typeface="Inter"/>
              <a:ea typeface="Inter"/>
              <a:cs typeface="Inter"/>
              <a:sym typeface="Inter"/>
            </a:endParaRPr>
          </a:p>
        </p:txBody>
      </p:sp>
      <p:sp>
        <p:nvSpPr>
          <p:cNvPr id="137" name="Google Shape;137;p18"/>
          <p:cNvSpPr txBox="1"/>
          <p:nvPr/>
        </p:nvSpPr>
        <p:spPr>
          <a:xfrm>
            <a:off x="6077850" y="4703625"/>
            <a:ext cx="3000000" cy="3078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sz="800">
                <a:solidFill>
                  <a:schemeClr val="lt1"/>
                </a:solidFill>
              </a:rPr>
              <a:t>© 2025 Pozibl Pty Ltd</a:t>
            </a:r>
            <a:endParaRPr sz="800">
              <a:solidFill>
                <a:schemeClr val="lt1"/>
              </a:solidFill>
            </a:endParaRPr>
          </a:p>
        </p:txBody>
      </p:sp>
      <p:pic>
        <p:nvPicPr>
          <p:cNvPr id="138" name="Google Shape;138;p18" title="logo_white37.jpg"/>
          <p:cNvPicPr preferRelativeResize="0"/>
          <p:nvPr/>
        </p:nvPicPr>
        <p:blipFill rotWithShape="1">
          <a:blip r:embed="rId3">
            <a:alphaModFix/>
          </a:blip>
          <a:srcRect b="0" l="13496" r="8670" t="0"/>
          <a:stretch/>
        </p:blipFill>
        <p:spPr>
          <a:xfrm rot="-7">
            <a:off x="8231937" y="152601"/>
            <a:ext cx="798275" cy="769199"/>
          </a:xfrm>
          <a:prstGeom prst="rect">
            <a:avLst/>
          </a:prstGeom>
          <a:noFill/>
          <a:ln>
            <a:noFill/>
          </a:ln>
        </p:spPr>
      </p:pic>
      <p:pic>
        <p:nvPicPr>
          <p:cNvPr id="139" name="Google Shape;139;p18"/>
          <p:cNvPicPr preferRelativeResize="0"/>
          <p:nvPr/>
        </p:nvPicPr>
        <p:blipFill rotWithShape="1">
          <a:blip r:embed="rId4">
            <a:alphaModFix/>
          </a:blip>
          <a:srcRect b="5540" l="14747" r="18523" t="18879"/>
          <a:stretch/>
        </p:blipFill>
        <p:spPr>
          <a:xfrm>
            <a:off x="4484050" y="2246925"/>
            <a:ext cx="3416773" cy="2764475"/>
          </a:xfrm>
          <a:prstGeom prst="rect">
            <a:avLst/>
          </a:prstGeom>
          <a:noFill/>
          <a:ln>
            <a:noFill/>
          </a:ln>
        </p:spPr>
      </p:pic>
      <p:graphicFrame>
        <p:nvGraphicFramePr>
          <p:cNvPr id="140" name="Google Shape;140;p18"/>
          <p:cNvGraphicFramePr/>
          <p:nvPr/>
        </p:nvGraphicFramePr>
        <p:xfrm>
          <a:off x="7345263" y="1144300"/>
          <a:ext cx="3000000" cy="3000000"/>
        </p:xfrm>
        <a:graphic>
          <a:graphicData uri="http://schemas.openxmlformats.org/drawingml/2006/table">
            <a:tbl>
              <a:tblPr>
                <a:noFill/>
                <a:tableStyleId>{96404D6B-A262-4A5E-9549-A7FF120A1C33}</a:tableStyleId>
              </a:tblPr>
              <a:tblGrid>
                <a:gridCol w="362100"/>
                <a:gridCol w="362100"/>
                <a:gridCol w="362100"/>
                <a:gridCol w="362100"/>
              </a:tblGrid>
              <a:tr h="100000">
                <a:tc>
                  <a:txBody>
                    <a:bodyPr/>
                    <a:lstStyle/>
                    <a:p>
                      <a:pPr indent="0" lvl="0" marL="0" rtl="0" algn="l">
                        <a:spcBef>
                          <a:spcPts val="0"/>
                        </a:spcBef>
                        <a:spcAft>
                          <a:spcPts val="0"/>
                        </a:spcAft>
                        <a:buNone/>
                      </a:pPr>
                      <a:r>
                        <a:t/>
                      </a:r>
                      <a:endParaRPr/>
                    </a:p>
                  </a:txBody>
                  <a:tcPr marT="19050" marB="19050" marR="28575" marL="28575" anchor="b"/>
                </a:tc>
                <a:tc>
                  <a:txBody>
                    <a:bodyPr/>
                    <a:lstStyle/>
                    <a:p>
                      <a:pPr indent="0" lvl="0" marL="0" rtl="0" algn="ctr">
                        <a:lnSpc>
                          <a:spcPct val="115000"/>
                        </a:lnSpc>
                        <a:spcBef>
                          <a:spcPts val="0"/>
                        </a:spcBef>
                        <a:spcAft>
                          <a:spcPts val="0"/>
                        </a:spcAft>
                        <a:buNone/>
                      </a:pPr>
                      <a:r>
                        <a:rPr b="1" lang="en" sz="1000">
                          <a:latin typeface="Average"/>
                          <a:ea typeface="Average"/>
                          <a:cs typeface="Average"/>
                          <a:sym typeface="Average"/>
                        </a:rPr>
                        <a:t>LA</a:t>
                      </a:r>
                      <a:endParaRPr b="1" sz="1000">
                        <a:latin typeface="Average"/>
                        <a:ea typeface="Average"/>
                        <a:cs typeface="Average"/>
                        <a:sym typeface="Average"/>
                      </a:endParaRPr>
                    </a:p>
                  </a:txBody>
                  <a:tcPr marT="19050" marB="19050" marR="28575" marL="28575" anchor="b">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latin typeface="Average"/>
                          <a:ea typeface="Average"/>
                          <a:cs typeface="Average"/>
                          <a:sym typeface="Average"/>
                        </a:rPr>
                        <a:t>NY</a:t>
                      </a:r>
                      <a:endParaRPr b="1" sz="1000">
                        <a:latin typeface="Average"/>
                        <a:ea typeface="Average"/>
                        <a:cs typeface="Average"/>
                        <a:sym typeface="Average"/>
                      </a:endParaRPr>
                    </a:p>
                  </a:txBody>
                  <a:tcPr marT="19050" marB="19050" marR="28575" marL="28575" anchor="b">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latin typeface="Average"/>
                          <a:ea typeface="Average"/>
                          <a:cs typeface="Average"/>
                          <a:sym typeface="Average"/>
                        </a:rPr>
                        <a:t>ATL</a:t>
                      </a:r>
                      <a:endParaRPr b="1" sz="1000">
                        <a:latin typeface="Average"/>
                        <a:ea typeface="Average"/>
                        <a:cs typeface="Average"/>
                        <a:sym typeface="Average"/>
                      </a:endParaRPr>
                    </a:p>
                  </a:txBody>
                  <a:tcPr marT="19050" marB="19050" marR="28575" marL="28575" anchor="b">
                    <a:lnB cap="flat" cmpd="sng" w="9525">
                      <a:solidFill>
                        <a:srgbClr val="000000"/>
                      </a:solidFill>
                      <a:prstDash val="solid"/>
                      <a:round/>
                      <a:headEnd len="sm" w="sm" type="none"/>
                      <a:tailEnd len="sm" w="sm" type="none"/>
                    </a:lnB>
                  </a:tcPr>
                </a:tc>
              </a:tr>
              <a:tr h="121250">
                <a:tc>
                  <a:txBody>
                    <a:bodyPr/>
                    <a:lstStyle/>
                    <a:p>
                      <a:pPr indent="0" lvl="0" marL="0" rtl="0" algn="ctr">
                        <a:lnSpc>
                          <a:spcPct val="115000"/>
                        </a:lnSpc>
                        <a:spcBef>
                          <a:spcPts val="0"/>
                        </a:spcBef>
                        <a:spcAft>
                          <a:spcPts val="0"/>
                        </a:spcAft>
                        <a:buNone/>
                      </a:pPr>
                      <a:r>
                        <a:rPr b="1" lang="en" sz="1000">
                          <a:latin typeface="Average"/>
                          <a:ea typeface="Average"/>
                          <a:cs typeface="Average"/>
                          <a:sym typeface="Average"/>
                        </a:rPr>
                        <a:t>LA</a:t>
                      </a:r>
                      <a:endParaRPr b="1" sz="1000">
                        <a:latin typeface="Average"/>
                        <a:ea typeface="Average"/>
                        <a:cs typeface="Average"/>
                        <a:sym typeface="Average"/>
                      </a:endParaRPr>
                    </a:p>
                  </a:txBody>
                  <a:tcPr marT="19050" marB="19050" marR="28575" marL="28575" anchor="b">
                    <a:lnR cap="flat" cmpd="sng" w="9525">
                      <a:solidFill>
                        <a:srgbClr val="000000"/>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000">
                          <a:latin typeface="Average"/>
                          <a:ea typeface="Average"/>
                          <a:cs typeface="Average"/>
                          <a:sym typeface="Average"/>
                        </a:rPr>
                        <a:t>0</a:t>
                      </a:r>
                      <a:endParaRPr sz="1000">
                        <a:latin typeface="Average"/>
                        <a:ea typeface="Average"/>
                        <a:cs typeface="Average"/>
                        <a:sym typeface="Average"/>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1000">
                          <a:latin typeface="Average"/>
                          <a:ea typeface="Average"/>
                          <a:cs typeface="Average"/>
                          <a:sym typeface="Average"/>
                        </a:rPr>
                        <a:t>0.6</a:t>
                      </a:r>
                      <a:endParaRPr sz="1000">
                        <a:latin typeface="Average"/>
                        <a:ea typeface="Average"/>
                        <a:cs typeface="Average"/>
                        <a:sym typeface="Average"/>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Average"/>
                          <a:ea typeface="Average"/>
                          <a:cs typeface="Average"/>
                          <a:sym typeface="Average"/>
                        </a:rPr>
                        <a:t>0.4</a:t>
                      </a:r>
                      <a:endParaRPr sz="1000">
                        <a:latin typeface="Average"/>
                        <a:ea typeface="Average"/>
                        <a:cs typeface="Average"/>
                        <a:sym typeface="Average"/>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1250">
                <a:tc>
                  <a:txBody>
                    <a:bodyPr/>
                    <a:lstStyle/>
                    <a:p>
                      <a:pPr indent="0" lvl="0" marL="0" rtl="0" algn="ctr">
                        <a:lnSpc>
                          <a:spcPct val="115000"/>
                        </a:lnSpc>
                        <a:spcBef>
                          <a:spcPts val="0"/>
                        </a:spcBef>
                        <a:spcAft>
                          <a:spcPts val="0"/>
                        </a:spcAft>
                        <a:buNone/>
                      </a:pPr>
                      <a:r>
                        <a:rPr b="1" lang="en" sz="1000">
                          <a:latin typeface="Average"/>
                          <a:ea typeface="Average"/>
                          <a:cs typeface="Average"/>
                          <a:sym typeface="Average"/>
                        </a:rPr>
                        <a:t>NY</a:t>
                      </a:r>
                      <a:endParaRPr b="1" sz="1000">
                        <a:latin typeface="Average"/>
                        <a:ea typeface="Average"/>
                        <a:cs typeface="Average"/>
                        <a:sym typeface="Average"/>
                      </a:endParaRPr>
                    </a:p>
                  </a:txBody>
                  <a:tcPr marT="19050" marB="19050" marR="28575" marL="28575" anchor="b">
                    <a:lnR cap="flat" cmpd="sng" w="9525">
                      <a:solidFill>
                        <a:srgbClr val="000000"/>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000">
                          <a:latin typeface="Average"/>
                          <a:ea typeface="Average"/>
                          <a:cs typeface="Average"/>
                          <a:sym typeface="Average"/>
                        </a:rPr>
                        <a:t>0.8</a:t>
                      </a:r>
                      <a:endParaRPr sz="1000">
                        <a:latin typeface="Average"/>
                        <a:ea typeface="Average"/>
                        <a:cs typeface="Average"/>
                        <a:sym typeface="Average"/>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Average"/>
                          <a:ea typeface="Average"/>
                          <a:cs typeface="Average"/>
                          <a:sym typeface="Average"/>
                        </a:rPr>
                        <a:t>0</a:t>
                      </a:r>
                      <a:endParaRPr sz="1000">
                        <a:latin typeface="Average"/>
                        <a:ea typeface="Average"/>
                        <a:cs typeface="Average"/>
                        <a:sym typeface="Average"/>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 sz="1000">
                          <a:latin typeface="Average"/>
                          <a:ea typeface="Average"/>
                          <a:cs typeface="Average"/>
                          <a:sym typeface="Average"/>
                        </a:rPr>
                        <a:t>0.2</a:t>
                      </a:r>
                      <a:endParaRPr sz="1000">
                        <a:latin typeface="Average"/>
                        <a:ea typeface="Average"/>
                        <a:cs typeface="Average"/>
                        <a:sym typeface="Average"/>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1250">
                <a:tc>
                  <a:txBody>
                    <a:bodyPr/>
                    <a:lstStyle/>
                    <a:p>
                      <a:pPr indent="0" lvl="0" marL="0" rtl="0" algn="ctr">
                        <a:lnSpc>
                          <a:spcPct val="115000"/>
                        </a:lnSpc>
                        <a:spcBef>
                          <a:spcPts val="0"/>
                        </a:spcBef>
                        <a:spcAft>
                          <a:spcPts val="0"/>
                        </a:spcAft>
                        <a:buNone/>
                      </a:pPr>
                      <a:r>
                        <a:rPr b="1" lang="en" sz="1000">
                          <a:latin typeface="Average"/>
                          <a:ea typeface="Average"/>
                          <a:cs typeface="Average"/>
                          <a:sym typeface="Average"/>
                        </a:rPr>
                        <a:t>ATL</a:t>
                      </a:r>
                      <a:endParaRPr b="1" sz="1000">
                        <a:latin typeface="Average"/>
                        <a:ea typeface="Average"/>
                        <a:cs typeface="Average"/>
                        <a:sym typeface="Average"/>
                      </a:endParaRPr>
                    </a:p>
                  </a:txBody>
                  <a:tcPr marT="19050" marB="19050" marR="28575" marL="28575" anchor="b">
                    <a:lnR cap="flat" cmpd="sng" w="9525">
                      <a:solidFill>
                        <a:srgbClr val="000000"/>
                      </a:solidFill>
                      <a:prstDash val="solid"/>
                      <a:round/>
                      <a:headEnd len="sm" w="sm" type="none"/>
                      <a:tailEnd len="sm" w="sm" type="none"/>
                    </a:lnR>
                  </a:tcPr>
                </a:tc>
                <a:tc>
                  <a:txBody>
                    <a:bodyPr/>
                    <a:lstStyle/>
                    <a:p>
                      <a:pPr indent="0" lvl="0" marL="0" rtl="0" algn="ctr">
                        <a:lnSpc>
                          <a:spcPct val="115000"/>
                        </a:lnSpc>
                        <a:spcBef>
                          <a:spcPts val="0"/>
                        </a:spcBef>
                        <a:spcAft>
                          <a:spcPts val="0"/>
                        </a:spcAft>
                        <a:buNone/>
                      </a:pPr>
                      <a:r>
                        <a:rPr lang="en" sz="1000">
                          <a:latin typeface="Average"/>
                          <a:ea typeface="Average"/>
                          <a:cs typeface="Average"/>
                          <a:sym typeface="Average"/>
                        </a:rPr>
                        <a:t>0.2</a:t>
                      </a:r>
                      <a:endParaRPr sz="1000">
                        <a:latin typeface="Average"/>
                        <a:ea typeface="Average"/>
                        <a:cs typeface="Average"/>
                        <a:sym typeface="Average"/>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Average"/>
                          <a:ea typeface="Average"/>
                          <a:cs typeface="Average"/>
                          <a:sym typeface="Average"/>
                        </a:rPr>
                        <a:t>0.3</a:t>
                      </a:r>
                      <a:endParaRPr sz="1000">
                        <a:latin typeface="Average"/>
                        <a:ea typeface="Average"/>
                        <a:cs typeface="Average"/>
                        <a:sym typeface="Average"/>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Average"/>
                          <a:ea typeface="Average"/>
                          <a:cs typeface="Average"/>
                          <a:sym typeface="Average"/>
                        </a:rPr>
                        <a:t>0</a:t>
                      </a:r>
                      <a:endParaRPr sz="1000">
                        <a:latin typeface="Average"/>
                        <a:ea typeface="Average"/>
                        <a:cs typeface="Average"/>
                        <a:sym typeface="Average"/>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bl>
          </a:graphicData>
        </a:graphic>
      </p:graphicFrame>
      <p:sp>
        <p:nvSpPr>
          <p:cNvPr id="141" name="Google Shape;141;p18"/>
          <p:cNvSpPr txBox="1"/>
          <p:nvPr/>
        </p:nvSpPr>
        <p:spPr>
          <a:xfrm>
            <a:off x="7345275" y="882425"/>
            <a:ext cx="1921500" cy="3078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Average"/>
                <a:ea typeface="Average"/>
                <a:cs typeface="Average"/>
                <a:sym typeface="Average"/>
              </a:rPr>
              <a:t>Single sampled traffic matrix:</a:t>
            </a:r>
            <a:endParaRPr b="1" sz="1000">
              <a:solidFill>
                <a:schemeClr val="lt1"/>
              </a:solidFill>
              <a:latin typeface="Average"/>
              <a:ea typeface="Average"/>
              <a:cs typeface="Average"/>
              <a:sym typeface="Average"/>
            </a:endParaRPr>
          </a:p>
        </p:txBody>
      </p:sp>
      <p:sp>
        <p:nvSpPr>
          <p:cNvPr id="142" name="Google Shape;142;p18"/>
          <p:cNvSpPr/>
          <p:nvPr/>
        </p:nvSpPr>
        <p:spPr>
          <a:xfrm>
            <a:off x="6612375" y="2059000"/>
            <a:ext cx="1354422" cy="1402835"/>
          </a:xfrm>
          <a:custGeom>
            <a:rect b="b" l="l" r="r" t="t"/>
            <a:pathLst>
              <a:path extrusionOk="0" h="63527" w="54846">
                <a:moveTo>
                  <a:pt x="54176" y="0"/>
                </a:moveTo>
                <a:cubicBezTo>
                  <a:pt x="53370" y="4515"/>
                  <a:pt x="58368" y="16500"/>
                  <a:pt x="49339" y="27088"/>
                </a:cubicBezTo>
                <a:cubicBezTo>
                  <a:pt x="40310" y="37676"/>
                  <a:pt x="8223" y="57454"/>
                  <a:pt x="0" y="63527"/>
                </a:cubicBezTo>
              </a:path>
            </a:pathLst>
          </a:custGeom>
          <a:noFill/>
          <a:ln cap="flat" cmpd="sng" w="9525">
            <a:solidFill>
              <a:schemeClr val="lt1"/>
            </a:solidFill>
            <a:prstDash val="solid"/>
            <a:round/>
            <a:headEnd len="med" w="med" type="none"/>
            <a:tailEnd len="med" w="med" type="triangle"/>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lt1"/>
                </a:solidFill>
              </a:rPr>
              <a:t>Multiplexing Gain</a:t>
            </a:r>
            <a:endParaRPr>
              <a:solidFill>
                <a:schemeClr val="lt1"/>
              </a:solidFill>
            </a:endParaRPr>
          </a:p>
        </p:txBody>
      </p:sp>
      <p:sp>
        <p:nvSpPr>
          <p:cNvPr id="148" name="Google Shape;148;p19"/>
          <p:cNvSpPr txBox="1"/>
          <p:nvPr>
            <p:ph idx="1" type="body"/>
          </p:nvPr>
        </p:nvSpPr>
        <p:spPr>
          <a:xfrm>
            <a:off x="468600" y="1017725"/>
            <a:ext cx="4103400" cy="395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F2E2A"/>
                </a:solidFill>
                <a:latin typeface="Inter"/>
                <a:ea typeface="Inter"/>
                <a:cs typeface="Inter"/>
                <a:sym typeface="Inter"/>
              </a:rPr>
              <a:t>There’s another key benefit: statistical multiplexing gain.</a:t>
            </a:r>
            <a:endParaRPr sz="1200">
              <a:solidFill>
                <a:srgbClr val="2F2E2A"/>
              </a:solidFill>
              <a:latin typeface="Inter"/>
              <a:ea typeface="Inter"/>
              <a:cs typeface="Inter"/>
              <a:sym typeface="Inter"/>
            </a:endParaRPr>
          </a:p>
          <a:p>
            <a:pPr indent="0" lvl="0" marL="0" rtl="0" algn="l">
              <a:spcBef>
                <a:spcPts val="1600"/>
              </a:spcBef>
              <a:spcAft>
                <a:spcPts val="0"/>
              </a:spcAft>
              <a:buNone/>
            </a:pPr>
            <a:r>
              <a:rPr lang="en" sz="1200">
                <a:solidFill>
                  <a:srgbClr val="2F2E2A"/>
                </a:solidFill>
                <a:latin typeface="Inter"/>
                <a:ea typeface="Inter"/>
                <a:cs typeface="Inter"/>
                <a:sym typeface="Inter"/>
              </a:rPr>
              <a:t>When we plan based on aggregate ingress/egress instead of hundreds of pairwise flows, we can capture the natural smoothing that happens in real traffic.</a:t>
            </a:r>
            <a:endParaRPr sz="1200">
              <a:solidFill>
                <a:srgbClr val="2F2E2A"/>
              </a:solidFill>
              <a:latin typeface="Inter"/>
              <a:ea typeface="Inter"/>
              <a:cs typeface="Inter"/>
              <a:sym typeface="Inter"/>
            </a:endParaRPr>
          </a:p>
          <a:p>
            <a:pPr indent="0" lvl="0" marL="0" rtl="0" algn="l">
              <a:spcBef>
                <a:spcPts val="1600"/>
              </a:spcBef>
              <a:spcAft>
                <a:spcPts val="0"/>
              </a:spcAft>
              <a:buNone/>
            </a:pPr>
            <a:r>
              <a:rPr lang="en" sz="1200">
                <a:solidFill>
                  <a:srgbClr val="2F2E2A"/>
                </a:solidFill>
                <a:latin typeface="Inter"/>
                <a:ea typeface="Inter"/>
                <a:cs typeface="Inter"/>
                <a:sym typeface="Inter"/>
              </a:rPr>
              <a:t>This recognises the fact that links sharing the same source or sink are </a:t>
            </a:r>
            <a:r>
              <a:rPr lang="en" sz="1200" u="sng">
                <a:solidFill>
                  <a:srgbClr val="2F2E2A"/>
                </a:solidFill>
                <a:latin typeface="Inter"/>
                <a:ea typeface="Inter"/>
                <a:cs typeface="Inter"/>
                <a:sym typeface="Inter"/>
              </a:rPr>
              <a:t>unlikely</a:t>
            </a:r>
            <a:r>
              <a:rPr lang="en" sz="1200">
                <a:solidFill>
                  <a:srgbClr val="2F2E2A"/>
                </a:solidFill>
                <a:latin typeface="Inter"/>
                <a:ea typeface="Inter"/>
                <a:cs typeface="Inter"/>
                <a:sym typeface="Inter"/>
              </a:rPr>
              <a:t> to hit their peak simultaneously.</a:t>
            </a:r>
            <a:endParaRPr sz="1200">
              <a:solidFill>
                <a:srgbClr val="2F2E2A"/>
              </a:solidFill>
              <a:latin typeface="Inter"/>
              <a:ea typeface="Inter"/>
              <a:cs typeface="Inter"/>
              <a:sym typeface="Inter"/>
            </a:endParaRPr>
          </a:p>
          <a:p>
            <a:pPr indent="0" lvl="0" marL="0" rtl="0" algn="l">
              <a:spcBef>
                <a:spcPts val="1600"/>
              </a:spcBef>
              <a:spcAft>
                <a:spcPts val="0"/>
              </a:spcAft>
              <a:buNone/>
            </a:pPr>
            <a:r>
              <a:rPr lang="en" sz="1200">
                <a:solidFill>
                  <a:srgbClr val="2F2E2A"/>
                </a:solidFill>
                <a:latin typeface="Inter"/>
                <a:ea typeface="Inter"/>
                <a:cs typeface="Inter"/>
                <a:sym typeface="Inter"/>
              </a:rPr>
              <a:t>We can plan we can plan for a lower total capacity without impacting performance</a:t>
            </a:r>
            <a:endParaRPr sz="1200">
              <a:solidFill>
                <a:srgbClr val="2F2E2A"/>
              </a:solidFill>
              <a:latin typeface="Inter"/>
              <a:ea typeface="Inter"/>
              <a:cs typeface="Inter"/>
              <a:sym typeface="Inter"/>
            </a:endParaRPr>
          </a:p>
          <a:p>
            <a:pPr indent="0" lvl="0" marL="0" rtl="0" algn="l">
              <a:spcBef>
                <a:spcPts val="1600"/>
              </a:spcBef>
              <a:spcAft>
                <a:spcPts val="1600"/>
              </a:spcAft>
              <a:buNone/>
            </a:pPr>
            <a:r>
              <a:rPr lang="en" sz="1200">
                <a:solidFill>
                  <a:srgbClr val="2F2E2A"/>
                </a:solidFill>
                <a:latin typeface="Inter"/>
                <a:ea typeface="Inter"/>
                <a:cs typeface="Inter"/>
                <a:sym typeface="Inter"/>
              </a:rPr>
              <a:t>A Meta study* analysing traffic on their production backbone network indicated a gain of 10-15% in peak demand, and 20-25% for average peak.</a:t>
            </a:r>
            <a:endParaRPr sz="1200">
              <a:solidFill>
                <a:srgbClr val="2F2E2A"/>
              </a:solidFill>
              <a:latin typeface="Inter"/>
              <a:ea typeface="Inter"/>
              <a:cs typeface="Inter"/>
              <a:sym typeface="Inter"/>
            </a:endParaRPr>
          </a:p>
        </p:txBody>
      </p:sp>
      <p:sp>
        <p:nvSpPr>
          <p:cNvPr id="149" name="Google Shape;149;p19"/>
          <p:cNvSpPr txBox="1"/>
          <p:nvPr/>
        </p:nvSpPr>
        <p:spPr>
          <a:xfrm>
            <a:off x="6077850" y="4703625"/>
            <a:ext cx="3000000" cy="3078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sz="800">
                <a:solidFill>
                  <a:schemeClr val="lt1"/>
                </a:solidFill>
              </a:rPr>
              <a:t>© 2025 Pozibl Pty Ltd</a:t>
            </a:r>
            <a:endParaRPr sz="800">
              <a:solidFill>
                <a:schemeClr val="lt1"/>
              </a:solidFill>
            </a:endParaRPr>
          </a:p>
        </p:txBody>
      </p:sp>
      <p:pic>
        <p:nvPicPr>
          <p:cNvPr id="150" name="Google Shape;150;p19" title="logo_white37.jpg"/>
          <p:cNvPicPr preferRelativeResize="0"/>
          <p:nvPr/>
        </p:nvPicPr>
        <p:blipFill rotWithShape="1">
          <a:blip r:embed="rId3">
            <a:alphaModFix/>
          </a:blip>
          <a:srcRect b="0" l="13496" r="8670" t="0"/>
          <a:stretch/>
        </p:blipFill>
        <p:spPr>
          <a:xfrm rot="-7">
            <a:off x="8231937" y="152601"/>
            <a:ext cx="798275" cy="769199"/>
          </a:xfrm>
          <a:prstGeom prst="rect">
            <a:avLst/>
          </a:prstGeom>
          <a:noFill/>
          <a:ln>
            <a:noFill/>
          </a:ln>
        </p:spPr>
      </p:pic>
      <p:sp>
        <p:nvSpPr>
          <p:cNvPr id="151" name="Google Shape;151;p19"/>
          <p:cNvSpPr/>
          <p:nvPr/>
        </p:nvSpPr>
        <p:spPr>
          <a:xfrm>
            <a:off x="6953992" y="2030840"/>
            <a:ext cx="852325" cy="1237700"/>
          </a:xfrm>
          <a:custGeom>
            <a:rect b="b" l="l" r="r" t="t"/>
            <a:pathLst>
              <a:path extrusionOk="0" h="49508" w="34093">
                <a:moveTo>
                  <a:pt x="0" y="0"/>
                </a:moveTo>
                <a:cubicBezTo>
                  <a:pt x="988" y="4249"/>
                  <a:pt x="2569" y="18528"/>
                  <a:pt x="5929" y="25495"/>
                </a:cubicBezTo>
                <a:cubicBezTo>
                  <a:pt x="9289" y="32462"/>
                  <a:pt x="15465" y="37798"/>
                  <a:pt x="20159" y="41800"/>
                </a:cubicBezTo>
                <a:cubicBezTo>
                  <a:pt x="24853" y="45802"/>
                  <a:pt x="31771" y="48223"/>
                  <a:pt x="34093" y="49508"/>
                </a:cubicBezTo>
              </a:path>
            </a:pathLst>
          </a:custGeom>
          <a:noFill/>
          <a:ln cap="flat" cmpd="sng" w="76200">
            <a:solidFill>
              <a:srgbClr val="2F2E2A"/>
            </a:solidFill>
            <a:prstDash val="solid"/>
            <a:round/>
            <a:headEnd len="med" w="med" type="none"/>
            <a:tailEnd len="med" w="med" type="none"/>
          </a:ln>
        </p:spPr>
      </p:sp>
      <p:pic>
        <p:nvPicPr>
          <p:cNvPr id="152" name="Google Shape;152;p19"/>
          <p:cNvPicPr preferRelativeResize="0"/>
          <p:nvPr/>
        </p:nvPicPr>
        <p:blipFill>
          <a:blip r:embed="rId4">
            <a:alphaModFix/>
          </a:blip>
          <a:stretch>
            <a:fillRect/>
          </a:stretch>
        </p:blipFill>
        <p:spPr>
          <a:xfrm>
            <a:off x="6308948" y="1328365"/>
            <a:ext cx="977498" cy="769201"/>
          </a:xfrm>
          <a:prstGeom prst="rect">
            <a:avLst/>
          </a:prstGeom>
          <a:noFill/>
          <a:ln>
            <a:noFill/>
          </a:ln>
        </p:spPr>
      </p:pic>
      <p:sp>
        <p:nvSpPr>
          <p:cNvPr id="153" name="Google Shape;153;p19"/>
          <p:cNvSpPr/>
          <p:nvPr/>
        </p:nvSpPr>
        <p:spPr>
          <a:xfrm>
            <a:off x="5901592" y="2060515"/>
            <a:ext cx="681850" cy="363151"/>
          </a:xfrm>
          <a:custGeom>
            <a:rect b="b" l="l" r="r" t="t"/>
            <a:pathLst>
              <a:path extrusionOk="0" h="11033" w="27274">
                <a:moveTo>
                  <a:pt x="27274" y="0"/>
                </a:moveTo>
                <a:cubicBezTo>
                  <a:pt x="26088" y="1779"/>
                  <a:pt x="24705" y="9338"/>
                  <a:pt x="20159" y="10672"/>
                </a:cubicBezTo>
                <a:cubicBezTo>
                  <a:pt x="15613" y="12006"/>
                  <a:pt x="3360" y="8449"/>
                  <a:pt x="0" y="8004"/>
                </a:cubicBezTo>
              </a:path>
            </a:pathLst>
          </a:custGeom>
          <a:noFill/>
          <a:ln cap="flat" cmpd="sng" w="76200">
            <a:solidFill>
              <a:srgbClr val="2F2E2A"/>
            </a:solidFill>
            <a:prstDash val="solid"/>
            <a:round/>
            <a:headEnd len="med" w="med" type="none"/>
            <a:tailEnd len="med" w="med" type="none"/>
          </a:ln>
        </p:spPr>
      </p:sp>
      <p:sp>
        <p:nvSpPr>
          <p:cNvPr id="154" name="Google Shape;154;p19"/>
          <p:cNvSpPr/>
          <p:nvPr/>
        </p:nvSpPr>
        <p:spPr>
          <a:xfrm>
            <a:off x="6420392" y="2082715"/>
            <a:ext cx="355725" cy="1037600"/>
          </a:xfrm>
          <a:custGeom>
            <a:rect b="b" l="l" r="r" t="t"/>
            <a:pathLst>
              <a:path extrusionOk="0" h="41504" w="14229">
                <a:moveTo>
                  <a:pt x="14229" y="0"/>
                </a:moveTo>
                <a:cubicBezTo>
                  <a:pt x="13636" y="4546"/>
                  <a:pt x="13044" y="20357"/>
                  <a:pt x="10672" y="27274"/>
                </a:cubicBezTo>
                <a:cubicBezTo>
                  <a:pt x="8301" y="34191"/>
                  <a:pt x="1779" y="39132"/>
                  <a:pt x="0" y="41504"/>
                </a:cubicBezTo>
              </a:path>
            </a:pathLst>
          </a:custGeom>
          <a:noFill/>
          <a:ln cap="flat" cmpd="sng" w="76200">
            <a:solidFill>
              <a:srgbClr val="2F2E2A"/>
            </a:solidFill>
            <a:prstDash val="solid"/>
            <a:round/>
            <a:headEnd len="med" w="med" type="none"/>
            <a:tailEnd len="med" w="med" type="none"/>
          </a:ln>
        </p:spPr>
      </p:sp>
      <p:sp>
        <p:nvSpPr>
          <p:cNvPr id="155" name="Google Shape;155;p19"/>
          <p:cNvSpPr/>
          <p:nvPr/>
        </p:nvSpPr>
        <p:spPr>
          <a:xfrm>
            <a:off x="6072042" y="1188315"/>
            <a:ext cx="1548900" cy="1272300"/>
          </a:xfrm>
          <a:prstGeom prst="ellipse">
            <a:avLst/>
          </a:prstGeom>
          <a:noFill/>
          <a:ln cap="flat" cmpd="sng" w="9525">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56" name="Google Shape;156;p19"/>
          <p:cNvSpPr txBox="1"/>
          <p:nvPr/>
        </p:nvSpPr>
        <p:spPr>
          <a:xfrm>
            <a:off x="5140167" y="2156965"/>
            <a:ext cx="9774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2F2E2A"/>
                </a:solidFill>
                <a:latin typeface="Average"/>
                <a:ea typeface="Average"/>
                <a:cs typeface="Average"/>
                <a:sym typeface="Average"/>
              </a:rPr>
              <a:t>A</a:t>
            </a:r>
            <a:endParaRPr b="1">
              <a:solidFill>
                <a:srgbClr val="2F2E2A"/>
              </a:solidFill>
              <a:latin typeface="Average"/>
              <a:ea typeface="Average"/>
              <a:cs typeface="Average"/>
              <a:sym typeface="Average"/>
            </a:endParaRPr>
          </a:p>
          <a:p>
            <a:pPr indent="0" lvl="0" marL="0" rtl="0" algn="ctr">
              <a:spcBef>
                <a:spcPts val="0"/>
              </a:spcBef>
              <a:spcAft>
                <a:spcPts val="0"/>
              </a:spcAft>
              <a:buNone/>
            </a:pPr>
            <a:r>
              <a:rPr b="1" lang="en" sz="900">
                <a:solidFill>
                  <a:srgbClr val="2F2E2A"/>
                </a:solidFill>
                <a:latin typeface="Average"/>
                <a:ea typeface="Average"/>
                <a:cs typeface="Average"/>
                <a:sym typeface="Average"/>
              </a:rPr>
              <a:t>1 Tbps</a:t>
            </a:r>
            <a:endParaRPr b="1" sz="900">
              <a:solidFill>
                <a:srgbClr val="2F2E2A"/>
              </a:solidFill>
              <a:latin typeface="Average"/>
              <a:ea typeface="Average"/>
              <a:cs typeface="Average"/>
              <a:sym typeface="Average"/>
            </a:endParaRPr>
          </a:p>
        </p:txBody>
      </p:sp>
      <p:sp>
        <p:nvSpPr>
          <p:cNvPr id="157" name="Google Shape;157;p19"/>
          <p:cNvSpPr txBox="1"/>
          <p:nvPr/>
        </p:nvSpPr>
        <p:spPr>
          <a:xfrm>
            <a:off x="5798717" y="3120315"/>
            <a:ext cx="9774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2F2E2A"/>
                </a:solidFill>
                <a:latin typeface="Average"/>
                <a:ea typeface="Average"/>
                <a:cs typeface="Average"/>
                <a:sym typeface="Average"/>
              </a:rPr>
              <a:t>B</a:t>
            </a:r>
            <a:endParaRPr b="1">
              <a:solidFill>
                <a:srgbClr val="2F2E2A"/>
              </a:solidFill>
              <a:latin typeface="Average"/>
              <a:ea typeface="Average"/>
              <a:cs typeface="Average"/>
              <a:sym typeface="Average"/>
            </a:endParaRPr>
          </a:p>
          <a:p>
            <a:pPr indent="0" lvl="0" marL="0" rtl="0" algn="ctr">
              <a:spcBef>
                <a:spcPts val="0"/>
              </a:spcBef>
              <a:spcAft>
                <a:spcPts val="0"/>
              </a:spcAft>
              <a:buNone/>
            </a:pPr>
            <a:r>
              <a:rPr b="1" lang="en" sz="900">
                <a:solidFill>
                  <a:srgbClr val="2F2E2A"/>
                </a:solidFill>
                <a:latin typeface="Average"/>
                <a:ea typeface="Average"/>
                <a:cs typeface="Average"/>
                <a:sym typeface="Average"/>
              </a:rPr>
              <a:t>1 Tbps</a:t>
            </a:r>
            <a:endParaRPr b="1" sz="900">
              <a:solidFill>
                <a:srgbClr val="2F2E2A"/>
              </a:solidFill>
              <a:latin typeface="Average"/>
              <a:ea typeface="Average"/>
              <a:cs typeface="Average"/>
              <a:sym typeface="Average"/>
            </a:endParaRPr>
          </a:p>
        </p:txBody>
      </p:sp>
      <p:sp>
        <p:nvSpPr>
          <p:cNvPr id="158" name="Google Shape;158;p19"/>
          <p:cNvSpPr txBox="1"/>
          <p:nvPr/>
        </p:nvSpPr>
        <p:spPr>
          <a:xfrm>
            <a:off x="7560567" y="3149965"/>
            <a:ext cx="9774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2F2E2A"/>
                </a:solidFill>
                <a:latin typeface="Average"/>
                <a:ea typeface="Average"/>
                <a:cs typeface="Average"/>
                <a:sym typeface="Average"/>
              </a:rPr>
              <a:t>C</a:t>
            </a:r>
            <a:endParaRPr b="1">
              <a:solidFill>
                <a:srgbClr val="2F2E2A"/>
              </a:solidFill>
              <a:latin typeface="Average"/>
              <a:ea typeface="Average"/>
              <a:cs typeface="Average"/>
              <a:sym typeface="Average"/>
            </a:endParaRPr>
          </a:p>
          <a:p>
            <a:pPr indent="0" lvl="0" marL="0" rtl="0" algn="ctr">
              <a:spcBef>
                <a:spcPts val="0"/>
              </a:spcBef>
              <a:spcAft>
                <a:spcPts val="0"/>
              </a:spcAft>
              <a:buNone/>
            </a:pPr>
            <a:r>
              <a:rPr b="1" lang="en" sz="900">
                <a:solidFill>
                  <a:srgbClr val="2F2E2A"/>
                </a:solidFill>
                <a:latin typeface="Average"/>
                <a:ea typeface="Average"/>
                <a:cs typeface="Average"/>
                <a:sym typeface="Average"/>
              </a:rPr>
              <a:t>1 Tbps</a:t>
            </a:r>
            <a:endParaRPr b="1" sz="900">
              <a:solidFill>
                <a:srgbClr val="2F2E2A"/>
              </a:solidFill>
              <a:latin typeface="Average"/>
              <a:ea typeface="Average"/>
              <a:cs typeface="Average"/>
              <a:sym typeface="Average"/>
            </a:endParaRPr>
          </a:p>
        </p:txBody>
      </p:sp>
      <p:sp>
        <p:nvSpPr>
          <p:cNvPr id="159" name="Google Shape;159;p19"/>
          <p:cNvSpPr txBox="1"/>
          <p:nvPr/>
        </p:nvSpPr>
        <p:spPr>
          <a:xfrm>
            <a:off x="7286450" y="1793666"/>
            <a:ext cx="1685700" cy="3633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2E2A"/>
                </a:solidFill>
                <a:latin typeface="Average"/>
                <a:ea typeface="Average"/>
                <a:cs typeface="Average"/>
                <a:sym typeface="Average"/>
              </a:rPr>
              <a:t>Peak sum &lt; 3 Tbps</a:t>
            </a:r>
            <a:endParaRPr b="1" sz="1300">
              <a:solidFill>
                <a:srgbClr val="2F2E2A"/>
              </a:solidFill>
              <a:latin typeface="Average"/>
              <a:ea typeface="Average"/>
              <a:cs typeface="Average"/>
              <a:sym typeface="Average"/>
            </a:endParaRPr>
          </a:p>
        </p:txBody>
      </p:sp>
      <p:sp>
        <p:nvSpPr>
          <p:cNvPr id="160" name="Google Shape;160;p19"/>
          <p:cNvSpPr/>
          <p:nvPr/>
        </p:nvSpPr>
        <p:spPr>
          <a:xfrm rot="744277">
            <a:off x="5796960" y="2244565"/>
            <a:ext cx="120104" cy="137350"/>
          </a:xfrm>
          <a:prstGeom prst="leftArrow">
            <a:avLst>
              <a:gd fmla="val 50000" name="adj1"/>
              <a:gd fmla="val 50000" name="adj2"/>
            </a:avLst>
          </a:prstGeom>
          <a:solidFill>
            <a:srgbClr val="2F2E2A"/>
          </a:solidFill>
          <a:ln cap="flat" cmpd="sng" w="9525">
            <a:solidFill>
              <a:srgbClr val="2F2E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61" name="Google Shape;161;p19"/>
          <p:cNvSpPr/>
          <p:nvPr/>
        </p:nvSpPr>
        <p:spPr>
          <a:xfrm rot="-2845683">
            <a:off x="6326980" y="3085981"/>
            <a:ext cx="120175" cy="142253"/>
          </a:xfrm>
          <a:prstGeom prst="leftArrow">
            <a:avLst>
              <a:gd fmla="val 50000" name="adj1"/>
              <a:gd fmla="val 50000" name="adj2"/>
            </a:avLst>
          </a:prstGeom>
          <a:solidFill>
            <a:srgbClr val="2F2E2A"/>
          </a:solidFill>
          <a:ln cap="flat" cmpd="sng" w="9525">
            <a:solidFill>
              <a:srgbClr val="2F2E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62" name="Google Shape;162;p19"/>
          <p:cNvSpPr/>
          <p:nvPr/>
        </p:nvSpPr>
        <p:spPr>
          <a:xfrm rot="-9275150">
            <a:off x="7781977" y="3213715"/>
            <a:ext cx="120235" cy="140098"/>
          </a:xfrm>
          <a:prstGeom prst="leftArrow">
            <a:avLst>
              <a:gd fmla="val 50000" name="adj1"/>
              <a:gd fmla="val 50000" name="adj2"/>
            </a:avLst>
          </a:prstGeom>
          <a:solidFill>
            <a:srgbClr val="2F2E2A"/>
          </a:solidFill>
          <a:ln cap="flat" cmpd="sng" w="9525">
            <a:solidFill>
              <a:srgbClr val="2F2E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63" name="Google Shape;163;p19"/>
          <p:cNvSpPr txBox="1"/>
          <p:nvPr/>
        </p:nvSpPr>
        <p:spPr>
          <a:xfrm>
            <a:off x="5457000" y="3525566"/>
            <a:ext cx="3453600" cy="4296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2E2A"/>
                </a:solidFill>
                <a:latin typeface="Average"/>
                <a:ea typeface="Average"/>
                <a:cs typeface="Average"/>
                <a:sym typeface="Average"/>
              </a:rPr>
              <a:t>S</a:t>
            </a:r>
            <a:r>
              <a:rPr b="1" lang="en" sz="1300">
                <a:solidFill>
                  <a:srgbClr val="2F2E2A"/>
                </a:solidFill>
                <a:latin typeface="Average"/>
                <a:ea typeface="Average"/>
                <a:cs typeface="Average"/>
                <a:sym typeface="Average"/>
              </a:rPr>
              <a:t>um of link peaks (A + B + C) </a:t>
            </a:r>
            <a:r>
              <a:rPr b="1" lang="en" sz="1300">
                <a:solidFill>
                  <a:srgbClr val="2F2E2A"/>
                </a:solidFill>
                <a:latin typeface="Average"/>
                <a:ea typeface="Average"/>
                <a:cs typeface="Average"/>
                <a:sym typeface="Average"/>
              </a:rPr>
              <a:t>=</a:t>
            </a:r>
            <a:r>
              <a:rPr b="1" lang="en" sz="1300">
                <a:solidFill>
                  <a:srgbClr val="2F2E2A"/>
                </a:solidFill>
                <a:latin typeface="Average"/>
                <a:ea typeface="Average"/>
                <a:cs typeface="Average"/>
                <a:sym typeface="Average"/>
              </a:rPr>
              <a:t> 3 Tbps</a:t>
            </a:r>
            <a:endParaRPr b="1" sz="1300">
              <a:solidFill>
                <a:srgbClr val="2F2E2A"/>
              </a:solidFill>
              <a:latin typeface="Average"/>
              <a:ea typeface="Average"/>
              <a:cs typeface="Average"/>
              <a:sym typeface="Average"/>
            </a:endParaRPr>
          </a:p>
        </p:txBody>
      </p:sp>
      <p:sp>
        <p:nvSpPr>
          <p:cNvPr id="164" name="Google Shape;164;p19"/>
          <p:cNvSpPr txBox="1"/>
          <p:nvPr/>
        </p:nvSpPr>
        <p:spPr>
          <a:xfrm>
            <a:off x="105300" y="4703625"/>
            <a:ext cx="57963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800"/>
              <a:t>* Capacity-Efficient and Uncertainty-Resilient Backbone Network Planning with Hose, 2021, S. S. Ahuja et al</a:t>
            </a: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Built-in Resilience</a:t>
            </a:r>
            <a:endParaRPr>
              <a:solidFill>
                <a:schemeClr val="lt1"/>
              </a:solidFill>
            </a:endParaRPr>
          </a:p>
        </p:txBody>
      </p:sp>
      <p:sp>
        <p:nvSpPr>
          <p:cNvPr id="170" name="Google Shape;170;p20"/>
          <p:cNvSpPr txBox="1"/>
          <p:nvPr>
            <p:ph idx="1" type="body"/>
          </p:nvPr>
        </p:nvSpPr>
        <p:spPr>
          <a:xfrm>
            <a:off x="620700" y="1164150"/>
            <a:ext cx="4841400" cy="367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F2E2A"/>
                </a:solidFill>
                <a:latin typeface="Inter"/>
                <a:ea typeface="Inter"/>
                <a:cs typeface="Inter"/>
                <a:sym typeface="Inter"/>
              </a:rPr>
              <a:t>Failures are inevitable — fibres get cut, transponders fail </a:t>
            </a:r>
            <a:endParaRPr sz="1200">
              <a:solidFill>
                <a:srgbClr val="2F2E2A"/>
              </a:solidFill>
              <a:latin typeface="Inter"/>
              <a:ea typeface="Inter"/>
              <a:cs typeface="Inter"/>
              <a:sym typeface="Inter"/>
            </a:endParaRPr>
          </a:p>
          <a:p>
            <a:pPr indent="0" lvl="0" marL="0" rtl="0" algn="l">
              <a:spcBef>
                <a:spcPts val="1600"/>
              </a:spcBef>
              <a:spcAft>
                <a:spcPts val="0"/>
              </a:spcAft>
              <a:buNone/>
            </a:pPr>
            <a:r>
              <a:rPr lang="en" sz="1200">
                <a:solidFill>
                  <a:srgbClr val="2F2E2A"/>
                </a:solidFill>
                <a:latin typeface="Inter"/>
                <a:ea typeface="Inter"/>
                <a:cs typeface="Inter"/>
                <a:sym typeface="Inter"/>
              </a:rPr>
              <a:t>There are a few o</a:t>
            </a:r>
            <a:r>
              <a:rPr lang="en" sz="1200">
                <a:solidFill>
                  <a:srgbClr val="2F2E2A"/>
                </a:solidFill>
                <a:latin typeface="Inter"/>
                <a:ea typeface="Inter"/>
                <a:cs typeface="Inter"/>
                <a:sym typeface="Inter"/>
              </a:rPr>
              <a:t>ptions on how to handle them:</a:t>
            </a:r>
            <a:endParaRPr sz="1200">
              <a:solidFill>
                <a:srgbClr val="2F2E2A"/>
              </a:solidFill>
              <a:latin typeface="Inter"/>
              <a:ea typeface="Inter"/>
              <a:cs typeface="Inter"/>
              <a:sym typeface="Inter"/>
            </a:endParaRPr>
          </a:p>
          <a:p>
            <a:pPr indent="-304800" lvl="0" marL="457200" rtl="0" algn="l">
              <a:spcBef>
                <a:spcPts val="1200"/>
              </a:spcBef>
              <a:spcAft>
                <a:spcPts val="0"/>
              </a:spcAft>
              <a:buClr>
                <a:srgbClr val="2F2E2A"/>
              </a:buClr>
              <a:buSzPts val="1200"/>
              <a:buFont typeface="Arial"/>
              <a:buAutoNum type="arabicPeriod"/>
            </a:pPr>
            <a:r>
              <a:rPr b="1" lang="en" sz="1200">
                <a:solidFill>
                  <a:srgbClr val="2F2E2A"/>
                </a:solidFill>
                <a:latin typeface="Inter"/>
                <a:ea typeface="Inter"/>
                <a:cs typeface="Inter"/>
                <a:sym typeface="Inter"/>
              </a:rPr>
              <a:t>Ignore and react:</a:t>
            </a:r>
            <a:r>
              <a:rPr lang="en" sz="1200">
                <a:solidFill>
                  <a:srgbClr val="2F2E2A"/>
                </a:solidFill>
                <a:latin typeface="Inter"/>
                <a:ea typeface="Inter"/>
                <a:cs typeface="Inter"/>
                <a:sym typeface="Inter"/>
              </a:rPr>
              <a:t> hope for the best and accept performance degradation when it happens → under-provisioned and risky.</a:t>
            </a:r>
            <a:br>
              <a:rPr lang="en" sz="1200">
                <a:solidFill>
                  <a:srgbClr val="2F2E2A"/>
                </a:solidFill>
                <a:latin typeface="Inter"/>
                <a:ea typeface="Inter"/>
                <a:cs typeface="Inter"/>
                <a:sym typeface="Inter"/>
              </a:rPr>
            </a:br>
            <a:endParaRPr sz="1200">
              <a:solidFill>
                <a:srgbClr val="2F2E2A"/>
              </a:solidFill>
              <a:latin typeface="Inter"/>
              <a:ea typeface="Inter"/>
              <a:cs typeface="Inter"/>
              <a:sym typeface="Inter"/>
            </a:endParaRPr>
          </a:p>
          <a:p>
            <a:pPr indent="-304800" lvl="0" marL="457200" rtl="0" algn="l">
              <a:spcBef>
                <a:spcPts val="0"/>
              </a:spcBef>
              <a:spcAft>
                <a:spcPts val="0"/>
              </a:spcAft>
              <a:buClr>
                <a:srgbClr val="2F2E2A"/>
              </a:buClr>
              <a:buSzPts val="1200"/>
              <a:buFont typeface="Arial"/>
              <a:buAutoNum type="arabicPeriod"/>
            </a:pPr>
            <a:r>
              <a:rPr b="1" lang="en" sz="1200">
                <a:solidFill>
                  <a:srgbClr val="2F2E2A"/>
                </a:solidFill>
                <a:latin typeface="Inter"/>
                <a:ea typeface="Inter"/>
                <a:cs typeface="Inter"/>
                <a:sym typeface="Inter"/>
              </a:rPr>
              <a:t>Overbuild and patch</a:t>
            </a:r>
            <a:r>
              <a:rPr lang="en" sz="1200">
                <a:solidFill>
                  <a:srgbClr val="2F2E2A"/>
                </a:solidFill>
                <a:latin typeface="Inter"/>
                <a:ea typeface="Inter"/>
                <a:cs typeface="Inter"/>
                <a:sym typeface="Inter"/>
              </a:rPr>
              <a:t>: simulate failures and add capacity after the fact → expensive and inefficient.</a:t>
            </a:r>
            <a:br>
              <a:rPr lang="en" sz="1200">
                <a:solidFill>
                  <a:srgbClr val="2F2E2A"/>
                </a:solidFill>
                <a:latin typeface="Inter"/>
                <a:ea typeface="Inter"/>
                <a:cs typeface="Inter"/>
                <a:sym typeface="Inter"/>
              </a:rPr>
            </a:br>
            <a:endParaRPr sz="1200">
              <a:solidFill>
                <a:srgbClr val="2F2E2A"/>
              </a:solidFill>
              <a:latin typeface="Inter"/>
              <a:ea typeface="Inter"/>
              <a:cs typeface="Inter"/>
              <a:sym typeface="Inter"/>
            </a:endParaRPr>
          </a:p>
          <a:p>
            <a:pPr indent="-304800" lvl="0" marL="457200" rtl="0" algn="l">
              <a:spcBef>
                <a:spcPts val="0"/>
              </a:spcBef>
              <a:spcAft>
                <a:spcPts val="0"/>
              </a:spcAft>
              <a:buClr>
                <a:srgbClr val="2F2E2A"/>
              </a:buClr>
              <a:buSzPts val="1200"/>
              <a:buFont typeface="Arial"/>
              <a:buAutoNum type="arabicPeriod"/>
            </a:pPr>
            <a:r>
              <a:rPr b="1" lang="en" sz="1200">
                <a:solidFill>
                  <a:srgbClr val="2F2E2A"/>
                </a:solidFill>
                <a:latin typeface="Inter"/>
                <a:ea typeface="Inter"/>
                <a:cs typeface="Inter"/>
                <a:sym typeface="Inter"/>
              </a:rPr>
              <a:t>Design for resilience from the start</a:t>
            </a:r>
            <a:r>
              <a:rPr lang="en" sz="1200">
                <a:solidFill>
                  <a:srgbClr val="2F2E2A"/>
                </a:solidFill>
                <a:latin typeface="Inter"/>
                <a:ea typeface="Inter"/>
                <a:cs typeface="Inter"/>
                <a:sym typeface="Inter"/>
              </a:rPr>
              <a:t>: plan with failures </a:t>
            </a:r>
            <a:r>
              <a:rPr i="1" lang="en" sz="1200">
                <a:solidFill>
                  <a:srgbClr val="2F2E2A"/>
                </a:solidFill>
                <a:latin typeface="Inter"/>
                <a:ea typeface="Inter"/>
                <a:cs typeface="Inter"/>
                <a:sym typeface="Inter"/>
              </a:rPr>
              <a:t>in the model itself</a:t>
            </a:r>
            <a:endParaRPr sz="1200">
              <a:solidFill>
                <a:srgbClr val="2F2E2A"/>
              </a:solidFill>
              <a:latin typeface="Inter"/>
              <a:ea typeface="Inter"/>
              <a:cs typeface="Inter"/>
              <a:sym typeface="Inter"/>
            </a:endParaRPr>
          </a:p>
          <a:p>
            <a:pPr indent="0" lvl="0" marL="0" rtl="0" algn="l">
              <a:spcBef>
                <a:spcPts val="1200"/>
              </a:spcBef>
              <a:spcAft>
                <a:spcPts val="1600"/>
              </a:spcAft>
              <a:buNone/>
            </a:pPr>
            <a:r>
              <a:rPr lang="en" sz="1200">
                <a:solidFill>
                  <a:srgbClr val="2F2E2A"/>
                </a:solidFill>
                <a:latin typeface="Inter"/>
                <a:ea typeface="Inter"/>
                <a:cs typeface="Inter"/>
                <a:sym typeface="Inter"/>
              </a:rPr>
              <a:t>Our approach simultaneously searches for the optimal set of IP and optical paths so that </a:t>
            </a:r>
            <a:r>
              <a:rPr i="1" lang="en" sz="1200">
                <a:solidFill>
                  <a:srgbClr val="2F2E2A"/>
                </a:solidFill>
                <a:latin typeface="Inter"/>
                <a:ea typeface="Inter"/>
                <a:cs typeface="Inter"/>
                <a:sym typeface="Inter"/>
              </a:rPr>
              <a:t>every </a:t>
            </a:r>
            <a:r>
              <a:rPr lang="en" sz="1200">
                <a:solidFill>
                  <a:srgbClr val="2F2E2A"/>
                </a:solidFill>
                <a:latin typeface="Inter"/>
                <a:ea typeface="Inter"/>
                <a:cs typeface="Inter"/>
                <a:sym typeface="Inter"/>
              </a:rPr>
              <a:t>traffic pattern within the traffic envelope can be supported under </a:t>
            </a:r>
            <a:r>
              <a:rPr i="1" lang="en" sz="1200">
                <a:solidFill>
                  <a:srgbClr val="2F2E2A"/>
                </a:solidFill>
                <a:latin typeface="Inter"/>
                <a:ea typeface="Inter"/>
                <a:cs typeface="Inter"/>
                <a:sym typeface="Inter"/>
              </a:rPr>
              <a:t>every </a:t>
            </a:r>
            <a:r>
              <a:rPr lang="en" sz="1200">
                <a:solidFill>
                  <a:srgbClr val="2F2E2A"/>
                </a:solidFill>
                <a:latin typeface="Inter"/>
                <a:ea typeface="Inter"/>
                <a:cs typeface="Inter"/>
                <a:sym typeface="Inter"/>
              </a:rPr>
              <a:t>failure scenario</a:t>
            </a:r>
            <a:endParaRPr sz="1200">
              <a:solidFill>
                <a:srgbClr val="2F2E2A"/>
              </a:solidFill>
              <a:latin typeface="Inter"/>
              <a:ea typeface="Inter"/>
              <a:cs typeface="Inter"/>
              <a:sym typeface="Inter"/>
            </a:endParaRPr>
          </a:p>
        </p:txBody>
      </p:sp>
      <p:sp>
        <p:nvSpPr>
          <p:cNvPr id="171" name="Google Shape;171;p20"/>
          <p:cNvSpPr txBox="1"/>
          <p:nvPr/>
        </p:nvSpPr>
        <p:spPr>
          <a:xfrm>
            <a:off x="6077850" y="4703625"/>
            <a:ext cx="3000000" cy="3078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sz="800">
                <a:solidFill>
                  <a:schemeClr val="lt1"/>
                </a:solidFill>
              </a:rPr>
              <a:t>© 2025 Pozibl Pty Ltd</a:t>
            </a:r>
            <a:endParaRPr sz="800">
              <a:solidFill>
                <a:schemeClr val="lt1"/>
              </a:solidFill>
            </a:endParaRPr>
          </a:p>
        </p:txBody>
      </p:sp>
      <p:pic>
        <p:nvPicPr>
          <p:cNvPr id="172" name="Google Shape;172;p20" title="logo_white37.jpg"/>
          <p:cNvPicPr preferRelativeResize="0"/>
          <p:nvPr/>
        </p:nvPicPr>
        <p:blipFill rotWithShape="1">
          <a:blip r:embed="rId3">
            <a:alphaModFix/>
          </a:blip>
          <a:srcRect b="0" l="13496" r="8670" t="0"/>
          <a:stretch/>
        </p:blipFill>
        <p:spPr>
          <a:xfrm rot="-7">
            <a:off x="8231937" y="152601"/>
            <a:ext cx="798275" cy="769199"/>
          </a:xfrm>
          <a:prstGeom prst="rect">
            <a:avLst/>
          </a:prstGeom>
          <a:noFill/>
          <a:ln>
            <a:noFill/>
          </a:ln>
        </p:spPr>
      </p:pic>
      <p:cxnSp>
        <p:nvCxnSpPr>
          <p:cNvPr id="173" name="Google Shape;173;p20"/>
          <p:cNvCxnSpPr/>
          <p:nvPr/>
        </p:nvCxnSpPr>
        <p:spPr>
          <a:xfrm>
            <a:off x="6115050" y="1572896"/>
            <a:ext cx="342900" cy="428700"/>
          </a:xfrm>
          <a:prstGeom prst="straightConnector1">
            <a:avLst/>
          </a:prstGeom>
          <a:noFill/>
          <a:ln cap="flat" cmpd="sng" w="19050">
            <a:solidFill>
              <a:srgbClr val="000000"/>
            </a:solidFill>
            <a:prstDash val="solid"/>
            <a:round/>
            <a:headEnd len="med" w="med" type="none"/>
            <a:tailEnd len="med" w="med" type="none"/>
          </a:ln>
        </p:spPr>
      </p:cxnSp>
      <p:cxnSp>
        <p:nvCxnSpPr>
          <p:cNvPr id="174" name="Google Shape;174;p20"/>
          <p:cNvCxnSpPr/>
          <p:nvPr/>
        </p:nvCxnSpPr>
        <p:spPr>
          <a:xfrm flipH="1" rot="10800000">
            <a:off x="6455575" y="1858746"/>
            <a:ext cx="442800" cy="140400"/>
          </a:xfrm>
          <a:prstGeom prst="straightConnector1">
            <a:avLst/>
          </a:prstGeom>
          <a:noFill/>
          <a:ln cap="flat" cmpd="sng" w="19050">
            <a:solidFill>
              <a:srgbClr val="000000"/>
            </a:solidFill>
            <a:prstDash val="solid"/>
            <a:round/>
            <a:headEnd len="med" w="med" type="none"/>
            <a:tailEnd len="med" w="med" type="none"/>
          </a:ln>
        </p:spPr>
      </p:cxnSp>
      <p:cxnSp>
        <p:nvCxnSpPr>
          <p:cNvPr id="175" name="Google Shape;175;p20"/>
          <p:cNvCxnSpPr/>
          <p:nvPr/>
        </p:nvCxnSpPr>
        <p:spPr>
          <a:xfrm flipH="1" rot="10800000">
            <a:off x="6117425" y="1430046"/>
            <a:ext cx="483300" cy="150000"/>
          </a:xfrm>
          <a:prstGeom prst="straightConnector1">
            <a:avLst/>
          </a:prstGeom>
          <a:noFill/>
          <a:ln cap="flat" cmpd="sng" w="19050">
            <a:solidFill>
              <a:srgbClr val="000000"/>
            </a:solidFill>
            <a:prstDash val="solid"/>
            <a:round/>
            <a:headEnd len="med" w="med" type="none"/>
            <a:tailEnd len="med" w="med" type="none"/>
          </a:ln>
        </p:spPr>
      </p:cxnSp>
      <p:cxnSp>
        <p:nvCxnSpPr>
          <p:cNvPr id="176" name="Google Shape;176;p20"/>
          <p:cNvCxnSpPr/>
          <p:nvPr/>
        </p:nvCxnSpPr>
        <p:spPr>
          <a:xfrm>
            <a:off x="6598450" y="1434796"/>
            <a:ext cx="297600" cy="423900"/>
          </a:xfrm>
          <a:prstGeom prst="straightConnector1">
            <a:avLst/>
          </a:prstGeom>
          <a:noFill/>
          <a:ln cap="flat" cmpd="sng" w="19050">
            <a:solidFill>
              <a:srgbClr val="000000"/>
            </a:solidFill>
            <a:prstDash val="solid"/>
            <a:round/>
            <a:headEnd len="med" w="med" type="none"/>
            <a:tailEnd len="med" w="med" type="none"/>
          </a:ln>
        </p:spPr>
      </p:cxnSp>
      <p:cxnSp>
        <p:nvCxnSpPr>
          <p:cNvPr id="177" name="Google Shape;177;p20"/>
          <p:cNvCxnSpPr/>
          <p:nvPr/>
        </p:nvCxnSpPr>
        <p:spPr>
          <a:xfrm>
            <a:off x="6598450" y="1434796"/>
            <a:ext cx="624000" cy="176100"/>
          </a:xfrm>
          <a:prstGeom prst="straightConnector1">
            <a:avLst/>
          </a:prstGeom>
          <a:noFill/>
          <a:ln cap="flat" cmpd="sng" w="19050">
            <a:solidFill>
              <a:srgbClr val="000000"/>
            </a:solidFill>
            <a:prstDash val="solid"/>
            <a:round/>
            <a:headEnd len="med" w="med" type="none"/>
            <a:tailEnd len="med" w="med" type="none"/>
          </a:ln>
        </p:spPr>
      </p:cxnSp>
      <p:cxnSp>
        <p:nvCxnSpPr>
          <p:cNvPr id="178" name="Google Shape;178;p20"/>
          <p:cNvCxnSpPr/>
          <p:nvPr/>
        </p:nvCxnSpPr>
        <p:spPr>
          <a:xfrm flipH="1" rot="10800000">
            <a:off x="6896100" y="1613546"/>
            <a:ext cx="326100" cy="245100"/>
          </a:xfrm>
          <a:prstGeom prst="straightConnector1">
            <a:avLst/>
          </a:prstGeom>
          <a:noFill/>
          <a:ln cap="flat" cmpd="sng" w="19050">
            <a:solidFill>
              <a:srgbClr val="000000"/>
            </a:solidFill>
            <a:prstDash val="solid"/>
            <a:round/>
            <a:headEnd len="med" w="med" type="none"/>
            <a:tailEnd len="med" w="med" type="none"/>
          </a:ln>
        </p:spPr>
      </p:cxnSp>
      <p:cxnSp>
        <p:nvCxnSpPr>
          <p:cNvPr id="179" name="Google Shape;179;p20"/>
          <p:cNvCxnSpPr/>
          <p:nvPr/>
        </p:nvCxnSpPr>
        <p:spPr>
          <a:xfrm>
            <a:off x="6893725" y="1861046"/>
            <a:ext cx="907200" cy="233400"/>
          </a:xfrm>
          <a:prstGeom prst="straightConnector1">
            <a:avLst/>
          </a:prstGeom>
          <a:noFill/>
          <a:ln cap="flat" cmpd="sng" w="38100">
            <a:solidFill>
              <a:srgbClr val="000000"/>
            </a:solidFill>
            <a:prstDash val="solid"/>
            <a:round/>
            <a:headEnd len="med" w="med" type="none"/>
            <a:tailEnd len="med" w="med" type="none"/>
          </a:ln>
        </p:spPr>
      </p:cxnSp>
      <p:cxnSp>
        <p:nvCxnSpPr>
          <p:cNvPr id="180" name="Google Shape;180;p20"/>
          <p:cNvCxnSpPr/>
          <p:nvPr/>
        </p:nvCxnSpPr>
        <p:spPr>
          <a:xfrm>
            <a:off x="7222325" y="1615771"/>
            <a:ext cx="578700" cy="480900"/>
          </a:xfrm>
          <a:prstGeom prst="straightConnector1">
            <a:avLst/>
          </a:prstGeom>
          <a:noFill/>
          <a:ln cap="flat" cmpd="sng" w="19050">
            <a:solidFill>
              <a:srgbClr val="FF0000"/>
            </a:solidFill>
            <a:prstDash val="dash"/>
            <a:round/>
            <a:headEnd len="med" w="med" type="none"/>
            <a:tailEnd len="med" w="med" type="none"/>
          </a:ln>
        </p:spPr>
      </p:cxnSp>
      <p:sp>
        <p:nvSpPr>
          <p:cNvPr id="181" name="Google Shape;181;p20"/>
          <p:cNvSpPr/>
          <p:nvPr/>
        </p:nvSpPr>
        <p:spPr>
          <a:xfrm>
            <a:off x="6032850" y="1484471"/>
            <a:ext cx="170400" cy="177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82" name="Google Shape;182;p20"/>
          <p:cNvSpPr/>
          <p:nvPr/>
        </p:nvSpPr>
        <p:spPr>
          <a:xfrm>
            <a:off x="6377950" y="1911096"/>
            <a:ext cx="170400" cy="177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83" name="Google Shape;183;p20"/>
          <p:cNvSpPr/>
          <p:nvPr/>
        </p:nvSpPr>
        <p:spPr>
          <a:xfrm>
            <a:off x="6515525" y="1344571"/>
            <a:ext cx="170400" cy="177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84" name="Google Shape;184;p20"/>
          <p:cNvSpPr/>
          <p:nvPr/>
        </p:nvSpPr>
        <p:spPr>
          <a:xfrm>
            <a:off x="7134850" y="1522471"/>
            <a:ext cx="170400" cy="177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85" name="Google Shape;185;p20"/>
          <p:cNvSpPr/>
          <p:nvPr/>
        </p:nvSpPr>
        <p:spPr>
          <a:xfrm>
            <a:off x="7709700" y="2005146"/>
            <a:ext cx="170400" cy="177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86" name="Google Shape;186;p20"/>
          <p:cNvSpPr/>
          <p:nvPr/>
        </p:nvSpPr>
        <p:spPr>
          <a:xfrm>
            <a:off x="6811275" y="1764721"/>
            <a:ext cx="170400" cy="177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87" name="Google Shape;187;p20"/>
          <p:cNvSpPr txBox="1"/>
          <p:nvPr/>
        </p:nvSpPr>
        <p:spPr>
          <a:xfrm>
            <a:off x="6010000" y="977396"/>
            <a:ext cx="1622100" cy="17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2F2E2A"/>
                </a:solidFill>
                <a:latin typeface="Average"/>
                <a:ea typeface="Average"/>
                <a:cs typeface="Average"/>
                <a:sym typeface="Average"/>
              </a:rPr>
              <a:t>Failure Mode 1</a:t>
            </a:r>
            <a:endParaRPr b="1" sz="1200">
              <a:solidFill>
                <a:srgbClr val="2F2E2A"/>
              </a:solidFill>
              <a:latin typeface="Average"/>
              <a:ea typeface="Average"/>
              <a:cs typeface="Average"/>
              <a:sym typeface="Average"/>
            </a:endParaRPr>
          </a:p>
        </p:txBody>
      </p:sp>
      <p:sp>
        <p:nvSpPr>
          <p:cNvPr id="188" name="Google Shape;188;p20"/>
          <p:cNvSpPr/>
          <p:nvPr/>
        </p:nvSpPr>
        <p:spPr>
          <a:xfrm>
            <a:off x="5621125" y="1164209"/>
            <a:ext cx="2386500" cy="1170825"/>
          </a:xfrm>
          <a:custGeom>
            <a:rect b="b" l="l" r="r" t="t"/>
            <a:pathLst>
              <a:path extrusionOk="0" h="46833" w="95460">
                <a:moveTo>
                  <a:pt x="14723" y="4728"/>
                </a:moveTo>
                <a:cubicBezTo>
                  <a:pt x="9917" y="8702"/>
                  <a:pt x="-2745" y="20024"/>
                  <a:pt x="582" y="26632"/>
                </a:cubicBezTo>
                <a:cubicBezTo>
                  <a:pt x="3909" y="33240"/>
                  <a:pt x="19807" y="41467"/>
                  <a:pt x="34687" y="44378"/>
                </a:cubicBezTo>
                <a:cubicBezTo>
                  <a:pt x="49568" y="47290"/>
                  <a:pt x="80391" y="48029"/>
                  <a:pt x="89865" y="44101"/>
                </a:cubicBezTo>
                <a:cubicBezTo>
                  <a:pt x="99339" y="40173"/>
                  <a:pt x="94487" y="27973"/>
                  <a:pt x="91529" y="20810"/>
                </a:cubicBezTo>
                <a:cubicBezTo>
                  <a:pt x="88571" y="13647"/>
                  <a:pt x="82471" y="4127"/>
                  <a:pt x="72119" y="1123"/>
                </a:cubicBezTo>
                <a:cubicBezTo>
                  <a:pt x="61767" y="-1881"/>
                  <a:pt x="38985" y="2186"/>
                  <a:pt x="29419" y="2787"/>
                </a:cubicBezTo>
                <a:cubicBezTo>
                  <a:pt x="19853" y="3388"/>
                  <a:pt x="19529" y="754"/>
                  <a:pt x="14723" y="4728"/>
                </a:cubicBezTo>
                <a:close/>
              </a:path>
            </a:pathLst>
          </a:custGeom>
          <a:noFill/>
          <a:ln cap="flat" cmpd="sng" w="9525">
            <a:solidFill>
              <a:srgbClr val="2F2E2A"/>
            </a:solidFill>
            <a:prstDash val="solid"/>
            <a:round/>
            <a:headEnd len="med" w="med" type="none"/>
            <a:tailEnd len="med" w="med" type="none"/>
          </a:ln>
        </p:spPr>
      </p:sp>
      <p:cxnSp>
        <p:nvCxnSpPr>
          <p:cNvPr id="189" name="Google Shape;189;p20"/>
          <p:cNvCxnSpPr/>
          <p:nvPr/>
        </p:nvCxnSpPr>
        <p:spPr>
          <a:xfrm>
            <a:off x="6115050" y="3951307"/>
            <a:ext cx="342900" cy="428700"/>
          </a:xfrm>
          <a:prstGeom prst="straightConnector1">
            <a:avLst/>
          </a:prstGeom>
          <a:noFill/>
          <a:ln cap="flat" cmpd="sng" w="19050">
            <a:solidFill>
              <a:srgbClr val="000000"/>
            </a:solidFill>
            <a:prstDash val="solid"/>
            <a:round/>
            <a:headEnd len="med" w="med" type="none"/>
            <a:tailEnd len="med" w="med" type="none"/>
          </a:ln>
        </p:spPr>
      </p:cxnSp>
      <p:sp>
        <p:nvSpPr>
          <p:cNvPr id="190" name="Google Shape;190;p20"/>
          <p:cNvSpPr/>
          <p:nvPr/>
        </p:nvSpPr>
        <p:spPr>
          <a:xfrm>
            <a:off x="5621125" y="3569495"/>
            <a:ext cx="2386500" cy="1170825"/>
          </a:xfrm>
          <a:custGeom>
            <a:rect b="b" l="l" r="r" t="t"/>
            <a:pathLst>
              <a:path extrusionOk="0" h="46833" w="95460">
                <a:moveTo>
                  <a:pt x="14723" y="4728"/>
                </a:moveTo>
                <a:cubicBezTo>
                  <a:pt x="9917" y="8702"/>
                  <a:pt x="-2745" y="20024"/>
                  <a:pt x="582" y="26632"/>
                </a:cubicBezTo>
                <a:cubicBezTo>
                  <a:pt x="3909" y="33240"/>
                  <a:pt x="19807" y="41467"/>
                  <a:pt x="34687" y="44378"/>
                </a:cubicBezTo>
                <a:cubicBezTo>
                  <a:pt x="49568" y="47290"/>
                  <a:pt x="80391" y="48029"/>
                  <a:pt x="89865" y="44101"/>
                </a:cubicBezTo>
                <a:cubicBezTo>
                  <a:pt x="99339" y="40173"/>
                  <a:pt x="94487" y="27973"/>
                  <a:pt x="91529" y="20810"/>
                </a:cubicBezTo>
                <a:cubicBezTo>
                  <a:pt x="88571" y="13647"/>
                  <a:pt x="82471" y="4127"/>
                  <a:pt x="72119" y="1123"/>
                </a:cubicBezTo>
                <a:cubicBezTo>
                  <a:pt x="61767" y="-1881"/>
                  <a:pt x="38985" y="2186"/>
                  <a:pt x="29419" y="2787"/>
                </a:cubicBezTo>
                <a:cubicBezTo>
                  <a:pt x="19853" y="3388"/>
                  <a:pt x="19529" y="754"/>
                  <a:pt x="14723" y="4728"/>
                </a:cubicBezTo>
                <a:close/>
              </a:path>
            </a:pathLst>
          </a:custGeom>
          <a:noFill/>
          <a:ln cap="flat" cmpd="sng" w="9525">
            <a:solidFill>
              <a:srgbClr val="2F2E2A"/>
            </a:solidFill>
            <a:prstDash val="solid"/>
            <a:round/>
            <a:headEnd len="med" w="med" type="none"/>
            <a:tailEnd len="med" w="med" type="none"/>
          </a:ln>
        </p:spPr>
      </p:sp>
      <p:cxnSp>
        <p:nvCxnSpPr>
          <p:cNvPr id="191" name="Google Shape;191;p20"/>
          <p:cNvCxnSpPr/>
          <p:nvPr/>
        </p:nvCxnSpPr>
        <p:spPr>
          <a:xfrm flipH="1" rot="10800000">
            <a:off x="6455575" y="4237157"/>
            <a:ext cx="442800" cy="140400"/>
          </a:xfrm>
          <a:prstGeom prst="straightConnector1">
            <a:avLst/>
          </a:prstGeom>
          <a:noFill/>
          <a:ln cap="flat" cmpd="sng" w="19050">
            <a:solidFill>
              <a:srgbClr val="000000"/>
            </a:solidFill>
            <a:prstDash val="solid"/>
            <a:round/>
            <a:headEnd len="med" w="med" type="none"/>
            <a:tailEnd len="med" w="med" type="none"/>
          </a:ln>
        </p:spPr>
      </p:cxnSp>
      <p:cxnSp>
        <p:nvCxnSpPr>
          <p:cNvPr id="192" name="Google Shape;192;p20"/>
          <p:cNvCxnSpPr/>
          <p:nvPr/>
        </p:nvCxnSpPr>
        <p:spPr>
          <a:xfrm flipH="1" rot="10800000">
            <a:off x="6117425" y="3808457"/>
            <a:ext cx="483300" cy="150000"/>
          </a:xfrm>
          <a:prstGeom prst="straightConnector1">
            <a:avLst/>
          </a:prstGeom>
          <a:noFill/>
          <a:ln cap="flat" cmpd="sng" w="19050">
            <a:solidFill>
              <a:srgbClr val="000000"/>
            </a:solidFill>
            <a:prstDash val="solid"/>
            <a:round/>
            <a:headEnd len="med" w="med" type="none"/>
            <a:tailEnd len="med" w="med" type="none"/>
          </a:ln>
        </p:spPr>
      </p:cxnSp>
      <p:cxnSp>
        <p:nvCxnSpPr>
          <p:cNvPr id="193" name="Google Shape;193;p20"/>
          <p:cNvCxnSpPr/>
          <p:nvPr/>
        </p:nvCxnSpPr>
        <p:spPr>
          <a:xfrm>
            <a:off x="6598450" y="3813207"/>
            <a:ext cx="297600" cy="423900"/>
          </a:xfrm>
          <a:prstGeom prst="straightConnector1">
            <a:avLst/>
          </a:prstGeom>
          <a:noFill/>
          <a:ln cap="flat" cmpd="sng" w="19050">
            <a:solidFill>
              <a:srgbClr val="000000"/>
            </a:solidFill>
            <a:prstDash val="solid"/>
            <a:round/>
            <a:headEnd len="med" w="med" type="none"/>
            <a:tailEnd len="med" w="med" type="none"/>
          </a:ln>
        </p:spPr>
      </p:cxnSp>
      <p:cxnSp>
        <p:nvCxnSpPr>
          <p:cNvPr id="194" name="Google Shape;194;p20"/>
          <p:cNvCxnSpPr/>
          <p:nvPr/>
        </p:nvCxnSpPr>
        <p:spPr>
          <a:xfrm>
            <a:off x="6598450" y="3813207"/>
            <a:ext cx="624000" cy="176100"/>
          </a:xfrm>
          <a:prstGeom prst="straightConnector1">
            <a:avLst/>
          </a:prstGeom>
          <a:noFill/>
          <a:ln cap="flat" cmpd="sng" w="19050">
            <a:solidFill>
              <a:srgbClr val="FF0000"/>
            </a:solidFill>
            <a:prstDash val="dash"/>
            <a:round/>
            <a:headEnd len="med" w="med" type="none"/>
            <a:tailEnd len="med" w="med" type="none"/>
          </a:ln>
        </p:spPr>
      </p:cxnSp>
      <p:cxnSp>
        <p:nvCxnSpPr>
          <p:cNvPr id="195" name="Google Shape;195;p20"/>
          <p:cNvCxnSpPr/>
          <p:nvPr/>
        </p:nvCxnSpPr>
        <p:spPr>
          <a:xfrm flipH="1" rot="10800000">
            <a:off x="6896100" y="3991957"/>
            <a:ext cx="326100" cy="245100"/>
          </a:xfrm>
          <a:prstGeom prst="straightConnector1">
            <a:avLst/>
          </a:prstGeom>
          <a:noFill/>
          <a:ln cap="flat" cmpd="sng" w="19050">
            <a:solidFill>
              <a:srgbClr val="FF0000"/>
            </a:solidFill>
            <a:prstDash val="dash"/>
            <a:round/>
            <a:headEnd len="med" w="med" type="none"/>
            <a:tailEnd len="med" w="med" type="none"/>
          </a:ln>
        </p:spPr>
      </p:cxnSp>
      <p:cxnSp>
        <p:nvCxnSpPr>
          <p:cNvPr id="196" name="Google Shape;196;p20"/>
          <p:cNvCxnSpPr/>
          <p:nvPr/>
        </p:nvCxnSpPr>
        <p:spPr>
          <a:xfrm>
            <a:off x="6893725" y="4239457"/>
            <a:ext cx="907200" cy="233400"/>
          </a:xfrm>
          <a:prstGeom prst="straightConnector1">
            <a:avLst/>
          </a:prstGeom>
          <a:noFill/>
          <a:ln cap="flat" cmpd="sng" w="38100">
            <a:solidFill>
              <a:srgbClr val="000000"/>
            </a:solidFill>
            <a:prstDash val="solid"/>
            <a:round/>
            <a:headEnd len="med" w="med" type="none"/>
            <a:tailEnd len="med" w="med" type="none"/>
          </a:ln>
        </p:spPr>
      </p:cxnSp>
      <p:cxnSp>
        <p:nvCxnSpPr>
          <p:cNvPr id="197" name="Google Shape;197;p20"/>
          <p:cNvCxnSpPr/>
          <p:nvPr/>
        </p:nvCxnSpPr>
        <p:spPr>
          <a:xfrm>
            <a:off x="7222325" y="3994182"/>
            <a:ext cx="578700" cy="480900"/>
          </a:xfrm>
          <a:prstGeom prst="straightConnector1">
            <a:avLst/>
          </a:prstGeom>
          <a:noFill/>
          <a:ln cap="flat" cmpd="sng" w="19050">
            <a:solidFill>
              <a:srgbClr val="000000"/>
            </a:solidFill>
            <a:prstDash val="solid"/>
            <a:round/>
            <a:headEnd len="med" w="med" type="none"/>
            <a:tailEnd len="med" w="med" type="none"/>
          </a:ln>
        </p:spPr>
      </p:cxnSp>
      <p:sp>
        <p:nvSpPr>
          <p:cNvPr id="198" name="Google Shape;198;p20"/>
          <p:cNvSpPr/>
          <p:nvPr/>
        </p:nvSpPr>
        <p:spPr>
          <a:xfrm>
            <a:off x="6032850" y="3862882"/>
            <a:ext cx="170400" cy="177900"/>
          </a:xfrm>
          <a:prstGeom prst="ellipse">
            <a:avLst/>
          </a:prstGeom>
          <a:solidFill>
            <a:schemeClr val="accent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99" name="Google Shape;199;p20"/>
          <p:cNvSpPr/>
          <p:nvPr/>
        </p:nvSpPr>
        <p:spPr>
          <a:xfrm>
            <a:off x="6377950" y="4289507"/>
            <a:ext cx="170400" cy="177900"/>
          </a:xfrm>
          <a:prstGeom prst="ellipse">
            <a:avLst/>
          </a:prstGeom>
          <a:solidFill>
            <a:schemeClr val="accent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00" name="Google Shape;200;p20"/>
          <p:cNvSpPr/>
          <p:nvPr/>
        </p:nvSpPr>
        <p:spPr>
          <a:xfrm>
            <a:off x="6515525" y="3722982"/>
            <a:ext cx="170400" cy="177900"/>
          </a:xfrm>
          <a:prstGeom prst="ellipse">
            <a:avLst/>
          </a:prstGeom>
          <a:solidFill>
            <a:schemeClr val="accent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01" name="Google Shape;201;p20"/>
          <p:cNvSpPr/>
          <p:nvPr/>
        </p:nvSpPr>
        <p:spPr>
          <a:xfrm>
            <a:off x="7134850" y="3900882"/>
            <a:ext cx="170400" cy="177900"/>
          </a:xfrm>
          <a:prstGeom prst="ellipse">
            <a:avLst/>
          </a:prstGeom>
          <a:solidFill>
            <a:schemeClr val="accent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02" name="Google Shape;202;p20"/>
          <p:cNvSpPr/>
          <p:nvPr/>
        </p:nvSpPr>
        <p:spPr>
          <a:xfrm>
            <a:off x="7709700" y="4383557"/>
            <a:ext cx="170400" cy="177900"/>
          </a:xfrm>
          <a:prstGeom prst="ellipse">
            <a:avLst/>
          </a:prstGeom>
          <a:solidFill>
            <a:schemeClr val="accent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03" name="Google Shape;203;p20"/>
          <p:cNvSpPr/>
          <p:nvPr/>
        </p:nvSpPr>
        <p:spPr>
          <a:xfrm>
            <a:off x="6811275" y="4143132"/>
            <a:ext cx="170400" cy="177900"/>
          </a:xfrm>
          <a:prstGeom prst="ellipse">
            <a:avLst/>
          </a:prstGeom>
          <a:solidFill>
            <a:schemeClr val="accent5"/>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04" name="Google Shape;204;p20"/>
          <p:cNvSpPr txBox="1"/>
          <p:nvPr/>
        </p:nvSpPr>
        <p:spPr>
          <a:xfrm>
            <a:off x="6010000" y="3355807"/>
            <a:ext cx="1622100" cy="17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2F2E2A"/>
                </a:solidFill>
                <a:latin typeface="Average"/>
                <a:ea typeface="Average"/>
                <a:cs typeface="Average"/>
                <a:sym typeface="Average"/>
              </a:rPr>
              <a:t>Failure Mode N</a:t>
            </a:r>
            <a:endParaRPr b="1" sz="1200">
              <a:solidFill>
                <a:srgbClr val="2F2E2A"/>
              </a:solidFill>
              <a:latin typeface="Average"/>
              <a:ea typeface="Average"/>
              <a:cs typeface="Average"/>
              <a:sym typeface="Average"/>
            </a:endParaRPr>
          </a:p>
        </p:txBody>
      </p:sp>
      <p:pic>
        <p:nvPicPr>
          <p:cNvPr id="205" name="Google Shape;205;p20"/>
          <p:cNvPicPr preferRelativeResize="0"/>
          <p:nvPr/>
        </p:nvPicPr>
        <p:blipFill rotWithShape="1">
          <a:blip r:embed="rId4">
            <a:alphaModFix/>
          </a:blip>
          <a:srcRect b="5540" l="14747" r="18523" t="18879"/>
          <a:stretch/>
        </p:blipFill>
        <p:spPr>
          <a:xfrm>
            <a:off x="7440988" y="3569507"/>
            <a:ext cx="707823" cy="572700"/>
          </a:xfrm>
          <a:prstGeom prst="rect">
            <a:avLst/>
          </a:prstGeom>
          <a:noFill/>
          <a:ln>
            <a:noFill/>
          </a:ln>
        </p:spPr>
      </p:pic>
      <p:pic>
        <p:nvPicPr>
          <p:cNvPr id="206" name="Google Shape;206;p20"/>
          <p:cNvPicPr preferRelativeResize="0"/>
          <p:nvPr/>
        </p:nvPicPr>
        <p:blipFill rotWithShape="1">
          <a:blip r:embed="rId4">
            <a:alphaModFix/>
          </a:blip>
          <a:srcRect b="5540" l="14747" r="18523" t="18879"/>
          <a:stretch/>
        </p:blipFill>
        <p:spPr>
          <a:xfrm>
            <a:off x="7440988" y="1221821"/>
            <a:ext cx="707823" cy="572700"/>
          </a:xfrm>
          <a:prstGeom prst="rect">
            <a:avLst/>
          </a:prstGeom>
          <a:noFill/>
          <a:ln>
            <a:noFill/>
          </a:ln>
        </p:spPr>
      </p:pic>
      <p:sp>
        <p:nvSpPr>
          <p:cNvPr id="207" name="Google Shape;207;p20"/>
          <p:cNvSpPr/>
          <p:nvPr/>
        </p:nvSpPr>
        <p:spPr>
          <a:xfrm rot="5400000">
            <a:off x="6443425" y="2691524"/>
            <a:ext cx="741900" cy="307800"/>
          </a:xfrm>
          <a:prstGeom prst="stripedRightArrow">
            <a:avLst>
              <a:gd fmla="val 52160" name="adj1"/>
              <a:gd fmla="val 50000" name="adj2"/>
            </a:avLst>
          </a:prstGeom>
          <a:solidFill>
            <a:srgbClr val="2F2E2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Where Are We At</a:t>
            </a:r>
            <a:endParaRPr>
              <a:solidFill>
                <a:schemeClr val="lt1"/>
              </a:solidFill>
            </a:endParaRPr>
          </a:p>
        </p:txBody>
      </p:sp>
      <p:sp>
        <p:nvSpPr>
          <p:cNvPr id="213" name="Google Shape;213;p21"/>
          <p:cNvSpPr txBox="1"/>
          <p:nvPr/>
        </p:nvSpPr>
        <p:spPr>
          <a:xfrm>
            <a:off x="6077850" y="4703625"/>
            <a:ext cx="3000000" cy="3078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600"/>
              </a:spcAft>
              <a:buNone/>
            </a:pPr>
            <a:r>
              <a:rPr lang="en" sz="800">
                <a:solidFill>
                  <a:schemeClr val="lt1"/>
                </a:solidFill>
              </a:rPr>
              <a:t>© 2025 Pozibl Pty Ltd</a:t>
            </a:r>
            <a:endParaRPr sz="800">
              <a:solidFill>
                <a:schemeClr val="lt1"/>
              </a:solidFill>
            </a:endParaRPr>
          </a:p>
        </p:txBody>
      </p:sp>
      <p:pic>
        <p:nvPicPr>
          <p:cNvPr id="214" name="Google Shape;214;p21" title="logo_white37.jpg"/>
          <p:cNvPicPr preferRelativeResize="0"/>
          <p:nvPr/>
        </p:nvPicPr>
        <p:blipFill rotWithShape="1">
          <a:blip r:embed="rId3">
            <a:alphaModFix/>
          </a:blip>
          <a:srcRect b="0" l="13496" r="8670" t="0"/>
          <a:stretch/>
        </p:blipFill>
        <p:spPr>
          <a:xfrm rot="-7">
            <a:off x="8231937" y="152601"/>
            <a:ext cx="798275" cy="769199"/>
          </a:xfrm>
          <a:prstGeom prst="rect">
            <a:avLst/>
          </a:prstGeom>
          <a:noFill/>
          <a:ln>
            <a:noFill/>
          </a:ln>
        </p:spPr>
      </p:pic>
      <p:pic>
        <p:nvPicPr>
          <p:cNvPr id="215" name="Google Shape;215;p21"/>
          <p:cNvPicPr preferRelativeResize="0"/>
          <p:nvPr/>
        </p:nvPicPr>
        <p:blipFill>
          <a:blip r:embed="rId4">
            <a:alphaModFix/>
          </a:blip>
          <a:stretch>
            <a:fillRect/>
          </a:stretch>
        </p:blipFill>
        <p:spPr>
          <a:xfrm>
            <a:off x="216000" y="1234925"/>
            <a:ext cx="4905974" cy="3468698"/>
          </a:xfrm>
          <a:prstGeom prst="rect">
            <a:avLst/>
          </a:prstGeom>
          <a:noFill/>
          <a:ln>
            <a:noFill/>
          </a:ln>
        </p:spPr>
      </p:pic>
      <p:sp>
        <p:nvSpPr>
          <p:cNvPr id="216" name="Google Shape;216;p21"/>
          <p:cNvSpPr txBox="1"/>
          <p:nvPr>
            <p:ph idx="1" type="body"/>
          </p:nvPr>
        </p:nvSpPr>
        <p:spPr>
          <a:xfrm>
            <a:off x="5300575" y="1143650"/>
            <a:ext cx="3777300" cy="365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2F2E2A"/>
                </a:solidFill>
                <a:latin typeface="Inter"/>
                <a:ea typeface="Inter"/>
                <a:cs typeface="Inter"/>
                <a:sym typeface="Inter"/>
              </a:rPr>
              <a:t>Working design engine is complete.</a:t>
            </a:r>
            <a:endParaRPr sz="1200">
              <a:solidFill>
                <a:srgbClr val="2F2E2A"/>
              </a:solidFill>
              <a:latin typeface="Inter"/>
              <a:ea typeface="Inter"/>
              <a:cs typeface="Inter"/>
              <a:sym typeface="Inter"/>
            </a:endParaRPr>
          </a:p>
          <a:p>
            <a:pPr indent="0" lvl="0" marL="0" rtl="0" algn="l">
              <a:lnSpc>
                <a:spcPct val="100000"/>
              </a:lnSpc>
              <a:spcBef>
                <a:spcPts val="0"/>
              </a:spcBef>
              <a:spcAft>
                <a:spcPts val="0"/>
              </a:spcAft>
              <a:buNone/>
            </a:pPr>
            <a:r>
              <a:t/>
            </a:r>
            <a:endParaRPr sz="1200">
              <a:solidFill>
                <a:srgbClr val="2F2E2A"/>
              </a:solidFill>
              <a:latin typeface="Inter"/>
              <a:ea typeface="Inter"/>
              <a:cs typeface="Inter"/>
              <a:sym typeface="Inter"/>
            </a:endParaRPr>
          </a:p>
          <a:p>
            <a:pPr indent="0" lvl="0" marL="0" rtl="0" algn="l">
              <a:lnSpc>
                <a:spcPct val="100000"/>
              </a:lnSpc>
              <a:spcBef>
                <a:spcPts val="0"/>
              </a:spcBef>
              <a:spcAft>
                <a:spcPts val="0"/>
              </a:spcAft>
              <a:buNone/>
            </a:pPr>
            <a:r>
              <a:rPr lang="en" sz="1200">
                <a:solidFill>
                  <a:srgbClr val="2F2E2A"/>
                </a:solidFill>
                <a:latin typeface="Inter"/>
                <a:ea typeface="Inter"/>
                <a:cs typeface="Inter"/>
                <a:sym typeface="Inter"/>
              </a:rPr>
              <a:t>Current state:</a:t>
            </a:r>
            <a:endParaRPr sz="1200">
              <a:solidFill>
                <a:srgbClr val="2F2E2A"/>
              </a:solidFill>
              <a:latin typeface="Inter"/>
              <a:ea typeface="Inter"/>
              <a:cs typeface="Inter"/>
              <a:sym typeface="Inter"/>
            </a:endParaRPr>
          </a:p>
          <a:p>
            <a:pPr indent="-304800" lvl="0" marL="457200" rtl="0" algn="l">
              <a:lnSpc>
                <a:spcPct val="115000"/>
              </a:lnSpc>
              <a:spcBef>
                <a:spcPts val="0"/>
              </a:spcBef>
              <a:spcAft>
                <a:spcPts val="0"/>
              </a:spcAft>
              <a:buClr>
                <a:srgbClr val="2F2E2A"/>
              </a:buClr>
              <a:buSzPts val="1200"/>
              <a:buFont typeface="Inter"/>
              <a:buChar char="●"/>
            </a:pPr>
            <a:r>
              <a:rPr lang="en" sz="1200">
                <a:solidFill>
                  <a:srgbClr val="2F2E2A"/>
                </a:solidFill>
                <a:latin typeface="Inter"/>
                <a:ea typeface="Inter"/>
                <a:cs typeface="Inter"/>
                <a:sym typeface="Inter"/>
              </a:rPr>
              <a:t>Scalable approach to generation of IP + Optical design</a:t>
            </a:r>
            <a:endParaRPr sz="1200">
              <a:solidFill>
                <a:srgbClr val="2F2E2A"/>
              </a:solidFill>
              <a:latin typeface="Inter"/>
              <a:ea typeface="Inter"/>
              <a:cs typeface="Inter"/>
              <a:sym typeface="Inter"/>
            </a:endParaRPr>
          </a:p>
          <a:p>
            <a:pPr indent="-304800" lvl="0" marL="457200" rtl="0" algn="l">
              <a:lnSpc>
                <a:spcPct val="115000"/>
              </a:lnSpc>
              <a:spcBef>
                <a:spcPts val="1000"/>
              </a:spcBef>
              <a:spcAft>
                <a:spcPts val="0"/>
              </a:spcAft>
              <a:buClr>
                <a:srgbClr val="2F2E2A"/>
              </a:buClr>
              <a:buSzPts val="1200"/>
              <a:buFont typeface="Inter"/>
              <a:buChar char="●"/>
            </a:pPr>
            <a:r>
              <a:rPr lang="en" sz="1200">
                <a:solidFill>
                  <a:srgbClr val="2F2E2A"/>
                </a:solidFill>
                <a:latin typeface="Inter"/>
                <a:ea typeface="Inter"/>
                <a:cs typeface="Inter"/>
                <a:sym typeface="Inter"/>
              </a:rPr>
              <a:t>Stable capacity under multiple failure scenarios</a:t>
            </a:r>
            <a:endParaRPr sz="1200">
              <a:solidFill>
                <a:srgbClr val="2F2E2A"/>
              </a:solidFill>
              <a:latin typeface="Inter"/>
              <a:ea typeface="Inter"/>
              <a:cs typeface="Inter"/>
              <a:sym typeface="Inter"/>
            </a:endParaRPr>
          </a:p>
          <a:p>
            <a:pPr indent="-304800" lvl="0" marL="457200" rtl="0" algn="l">
              <a:lnSpc>
                <a:spcPct val="115000"/>
              </a:lnSpc>
              <a:spcBef>
                <a:spcPts val="1000"/>
              </a:spcBef>
              <a:spcAft>
                <a:spcPts val="0"/>
              </a:spcAft>
              <a:buClr>
                <a:srgbClr val="2F2E2A"/>
              </a:buClr>
              <a:buSzPts val="1200"/>
              <a:buFont typeface="Inter"/>
              <a:buChar char="●"/>
            </a:pPr>
            <a:r>
              <a:rPr lang="en" sz="1200">
                <a:solidFill>
                  <a:srgbClr val="2F2E2A"/>
                </a:solidFill>
                <a:latin typeface="Inter"/>
                <a:ea typeface="Inter"/>
                <a:cs typeface="Inter"/>
                <a:sym typeface="Inter"/>
              </a:rPr>
              <a:t>Balanced link utilization (no clear overbuilds)</a:t>
            </a:r>
            <a:endParaRPr sz="1200">
              <a:solidFill>
                <a:srgbClr val="2F2E2A"/>
              </a:solidFill>
              <a:latin typeface="Inter"/>
              <a:ea typeface="Inter"/>
              <a:cs typeface="Inter"/>
              <a:sym typeface="Inter"/>
            </a:endParaRPr>
          </a:p>
          <a:p>
            <a:pPr indent="-304800" lvl="0" marL="457200" rtl="0" algn="l">
              <a:lnSpc>
                <a:spcPct val="115000"/>
              </a:lnSpc>
              <a:spcBef>
                <a:spcPts val="1000"/>
              </a:spcBef>
              <a:spcAft>
                <a:spcPts val="0"/>
              </a:spcAft>
              <a:buClr>
                <a:srgbClr val="2F2E2A"/>
              </a:buClr>
              <a:buSzPts val="1200"/>
              <a:buFont typeface="Inter"/>
              <a:buChar char="●"/>
            </a:pPr>
            <a:r>
              <a:rPr lang="en" sz="1200">
                <a:solidFill>
                  <a:srgbClr val="2F2E2A"/>
                </a:solidFill>
                <a:latin typeface="Inter"/>
                <a:ea typeface="Inter"/>
                <a:cs typeface="Inter"/>
                <a:sym typeface="Inter"/>
              </a:rPr>
              <a:t>Traffic flexibility through traffic envelope model</a:t>
            </a:r>
            <a:endParaRPr sz="1200">
              <a:solidFill>
                <a:srgbClr val="2F2E2A"/>
              </a:solidFill>
              <a:latin typeface="Inter"/>
              <a:ea typeface="Inter"/>
              <a:cs typeface="Inter"/>
              <a:sym typeface="Inter"/>
            </a:endParaRPr>
          </a:p>
          <a:p>
            <a:pPr indent="-304800" lvl="0" marL="457200" rtl="0" algn="l">
              <a:lnSpc>
                <a:spcPct val="115000"/>
              </a:lnSpc>
              <a:spcBef>
                <a:spcPts val="1200"/>
              </a:spcBef>
              <a:spcAft>
                <a:spcPts val="1000"/>
              </a:spcAft>
              <a:buClr>
                <a:srgbClr val="2F2E2A"/>
              </a:buClr>
              <a:buSzPts val="1200"/>
              <a:buFont typeface="Inter"/>
              <a:buChar char="●"/>
            </a:pPr>
            <a:r>
              <a:rPr lang="en" sz="1200">
                <a:solidFill>
                  <a:srgbClr val="2F2E2A"/>
                </a:solidFill>
                <a:latin typeface="Inter"/>
                <a:ea typeface="Inter"/>
                <a:cs typeface="Inter"/>
                <a:sym typeface="Inter"/>
              </a:rPr>
              <a:t>Roadmap to further scalability</a:t>
            </a:r>
            <a:endParaRPr sz="1200">
              <a:solidFill>
                <a:srgbClr val="2F2E2A"/>
              </a:solidFill>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