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260" r:id="rId13"/>
    <p:sldId id="281" r:id="rId14"/>
    <p:sldId id="290" r:id="rId15"/>
    <p:sldId id="292" r:id="rId16"/>
    <p:sldId id="293" r:id="rId17"/>
    <p:sldId id="291" r:id="rId18"/>
    <p:sldId id="283" r:id="rId19"/>
    <p:sldId id="294" r:id="rId20"/>
    <p:sldId id="295" r:id="rId21"/>
    <p:sldId id="296" r:id="rId22"/>
    <p:sldId id="262" r:id="rId23"/>
    <p:sldId id="297" r:id="rId24"/>
    <p:sldId id="298" r:id="rId25"/>
    <p:sldId id="299" r:id="rId26"/>
    <p:sldId id="300" r:id="rId27"/>
    <p:sldId id="301" r:id="rId28"/>
    <p:sldId id="284" r:id="rId29"/>
    <p:sldId id="443" r:id="rId30"/>
    <p:sldId id="428" r:id="rId31"/>
    <p:sldId id="444" r:id="rId32"/>
    <p:sldId id="445" r:id="rId33"/>
    <p:sldId id="446" r:id="rId34"/>
    <p:sldId id="431" r:id="rId35"/>
    <p:sldId id="43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0" autoAdjust="0"/>
    <p:restoredTop sz="80106" autoAdjust="0"/>
  </p:normalViewPr>
  <p:slideViewPr>
    <p:cSldViewPr snapToGrid="0">
      <p:cViewPr varScale="1">
        <p:scale>
          <a:sx n="54" d="100"/>
          <a:sy n="54" d="100"/>
        </p:scale>
        <p:origin x="9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824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F3A436-B07E-40B7-AABF-50D5875B04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89B41-DB02-4BC6-A458-006FA81CDA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50D16-C70E-434C-8A26-FADB7D0D4606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B3FDD8-77C7-41EA-A9DC-44CCA163EB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704D8-723F-4924-835E-232F6AFF69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9004C-64E6-4A5B-A0B5-456CCC352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91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59ACA-40EE-42C0-8E54-B553B4014406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BF6F9-9E6E-4B88-8204-2B39DB82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2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6E09B-CB36-284F-9108-D285F8EF12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78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6E09B-CB36-284F-9108-D285F8EF12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160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6E09B-CB36-284F-9108-D285F8EF127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35338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6E09B-CB36-284F-9108-D285F8EF127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1896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6E09B-CB36-284F-9108-D285F8EF127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5737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6E09B-CB36-284F-9108-D285F8EF127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95802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6E09B-CB36-284F-9108-D285F8EF127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69872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6E09B-CB36-284F-9108-D285F8EF127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03216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6E09B-CB36-284F-9108-D285F8EF127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4166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6E09B-CB36-284F-9108-D285F8EF12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47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6E09B-CB36-284F-9108-D285F8EF12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4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6E09B-CB36-284F-9108-D285F8EF12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42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6E09B-CB36-284F-9108-D285F8EF12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22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6E09B-CB36-284F-9108-D285F8EF12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829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6E09B-CB36-284F-9108-D285F8EF12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12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6E09B-CB36-284F-9108-D285F8EF12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442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6E09B-CB36-284F-9108-D285F8EF12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96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EAC55-B2BE-470A-9B6A-6413FA114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EB916-9F12-4492-AD95-4526E2845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29C84-7AD9-4389-AF06-8C070AA16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FD14-29AE-4590-A5FE-6B2F2527555A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D73C0-EFD3-429B-9109-99B135F08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C99F0-F96A-4D78-B2ED-5785119F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01BA-E445-4B94-80DF-97C8447062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B28992-D8EC-41D4-8BE6-AE6717ACF5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7701" y="136525"/>
            <a:ext cx="907420" cy="6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8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C4CC-31D1-4229-9339-5B14B4A7D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C4F28-C55B-4189-8F62-F38E94AA8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CD853-A78B-43A3-BC5A-1398D249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41F-7970-4463-A188-BECB593FAC93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C2041-3022-4E05-BCC9-6C89F39FF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5360-A4C3-4712-AE33-DF411E11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01BA-E445-4B94-80DF-97C84470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7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AFAEAA-D180-444B-8EC9-87EA90E0D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1FDE5-CFAF-42BF-B6C1-8B66E0C28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AAF89-9457-44AC-B111-4EA8AB8A2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44456-1BD7-4C3A-B92F-5D7BF7CBB89A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F6042-751F-4166-8053-29B8E5C6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40A5E-0861-4C21-91E8-5B52378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01BA-E445-4B94-80DF-97C84470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4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k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F49CDD-2312-2851-3656-F259961619FE}"/>
              </a:ext>
            </a:extLst>
          </p:cNvPr>
          <p:cNvSpPr/>
          <p:nvPr userDrawn="1"/>
        </p:nvSpPr>
        <p:spPr>
          <a:xfrm>
            <a:off x="-62350" y="4426527"/>
            <a:ext cx="12399077" cy="2477270"/>
          </a:xfrm>
          <a:prstGeom prst="rect">
            <a:avLst/>
          </a:prstGeom>
          <a:solidFill>
            <a:srgbClr val="01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FCFE95-B5EA-E009-CCAB-410AEB021B31}"/>
              </a:ext>
            </a:extLst>
          </p:cNvPr>
          <p:cNvSpPr/>
          <p:nvPr userDrawn="1"/>
        </p:nvSpPr>
        <p:spPr>
          <a:xfrm>
            <a:off x="-72362" y="1943353"/>
            <a:ext cx="12336722" cy="2477270"/>
          </a:xfrm>
          <a:prstGeom prst="rect">
            <a:avLst/>
          </a:prstGeom>
          <a:solidFill>
            <a:srgbClr val="01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D3FAB1-6CCE-B940-3FCD-71A28F65FE53}"/>
              </a:ext>
            </a:extLst>
          </p:cNvPr>
          <p:cNvSpPr/>
          <p:nvPr userDrawn="1"/>
        </p:nvSpPr>
        <p:spPr>
          <a:xfrm>
            <a:off x="-103163" y="-166256"/>
            <a:ext cx="12439890" cy="2115509"/>
          </a:xfrm>
          <a:prstGeom prst="rect">
            <a:avLst/>
          </a:prstGeom>
          <a:solidFill>
            <a:srgbClr val="014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Vertical Title 1">
            <a:extLst>
              <a:ext uri="{FF2B5EF4-FFF2-40B4-BE49-F238E27FC236}">
                <a16:creationId xmlns:a16="http://schemas.microsoft.com/office/drawing/2014/main" id="{CFD60E1B-FABE-BF3B-474B-BF0E2AEAB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5399810" y="351884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99045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6635" y="573863"/>
            <a:ext cx="7460301" cy="251183"/>
          </a:xfrm>
        </p:spPr>
        <p:txBody>
          <a:bodyPr lIns="0" tIns="0" rIns="0" bIns="0"/>
          <a:lstStyle>
            <a:lvl1pPr>
              <a:defRPr sz="1632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44" b="0" i="0">
                <a:solidFill>
                  <a:srgbClr val="3E3E3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4549">
              <a:spcBef>
                <a:spcPts val="36"/>
              </a:spcBef>
            </a:pPr>
            <a:fld id="{81D60167-4931-47E6-BA6A-407CBD079E47}" type="slidenum">
              <a:rPr lang="x-none" spc="-5" smtClean="0"/>
              <a:pPr marL="34549">
                <a:spcBef>
                  <a:spcPts val="36"/>
                </a:spcBef>
              </a:pPr>
              <a:t>‹#›</a:t>
            </a:fld>
            <a:endParaRPr lang="x-none" spc="-5" dirty="0"/>
          </a:p>
        </p:txBody>
      </p:sp>
    </p:spTree>
    <p:extLst>
      <p:ext uri="{BB962C8B-B14F-4D97-AF65-F5344CB8AC3E}">
        <p14:creationId xmlns:p14="http://schemas.microsoft.com/office/powerpoint/2010/main" val="3803686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ak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F49CDD-2312-2851-3656-F259961619FE}"/>
              </a:ext>
            </a:extLst>
          </p:cNvPr>
          <p:cNvSpPr/>
          <p:nvPr userDrawn="1"/>
        </p:nvSpPr>
        <p:spPr>
          <a:xfrm>
            <a:off x="-62350" y="4426527"/>
            <a:ext cx="12439889" cy="2477270"/>
          </a:xfrm>
          <a:prstGeom prst="rect">
            <a:avLst/>
          </a:prstGeom>
          <a:solidFill>
            <a:srgbClr val="FDC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FCFE95-B5EA-E009-CCAB-410AEB021B31}"/>
              </a:ext>
            </a:extLst>
          </p:cNvPr>
          <p:cNvSpPr/>
          <p:nvPr userDrawn="1"/>
        </p:nvSpPr>
        <p:spPr>
          <a:xfrm>
            <a:off x="-72363" y="1943353"/>
            <a:ext cx="12439889" cy="2477270"/>
          </a:xfrm>
          <a:prstGeom prst="rect">
            <a:avLst/>
          </a:prstGeom>
          <a:solidFill>
            <a:srgbClr val="FDC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D3FAB1-6CCE-B940-3FCD-71A28F65FE53}"/>
              </a:ext>
            </a:extLst>
          </p:cNvPr>
          <p:cNvSpPr/>
          <p:nvPr userDrawn="1"/>
        </p:nvSpPr>
        <p:spPr>
          <a:xfrm>
            <a:off x="-72362" y="0"/>
            <a:ext cx="12439890" cy="2115509"/>
          </a:xfrm>
          <a:prstGeom prst="rect">
            <a:avLst/>
          </a:prstGeom>
          <a:solidFill>
            <a:srgbClr val="FDC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Vertical Title 1">
            <a:extLst>
              <a:ext uri="{FF2B5EF4-FFF2-40B4-BE49-F238E27FC236}">
                <a16:creationId xmlns:a16="http://schemas.microsoft.com/office/drawing/2014/main" id="{CFD60E1B-FABE-BF3B-474B-BF0E2AEAB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5399810" y="351884"/>
            <a:ext cx="2628900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TZ" dirty="0"/>
          </a:p>
        </p:txBody>
      </p:sp>
    </p:spTree>
    <p:extLst>
      <p:ext uri="{BB962C8B-B14F-4D97-AF65-F5344CB8AC3E}">
        <p14:creationId xmlns:p14="http://schemas.microsoft.com/office/powerpoint/2010/main" val="784722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3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5794-D11F-4E9F-B564-7EC9A0E1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34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5794-D11F-4E9F-B564-7EC9A0E1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47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5794-D11F-4E9F-B564-7EC9A0E1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42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5794-D11F-4E9F-B564-7EC9A0E1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EF34-107B-4793-B1D7-333A48E2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6C802-9FDA-45A6-9C3C-B7C2B57DB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A2296-B666-4643-AE3F-0E1AA4820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F4A3-138E-4679-BE3B-ED4BB75FA62D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605E4-0034-4569-B188-5BE289DE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6FBEB-C3B8-46A1-8201-CD486AF9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01BA-E445-4B94-80DF-97C84470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48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5794-D11F-4E9F-B564-7EC9A0E1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5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5794-D11F-4E9F-B564-7EC9A0E1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43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731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51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353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1"/>
            <a:ext cx="10363200" cy="251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32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44" b="0" i="0">
                <a:solidFill>
                  <a:srgbClr val="3E3E3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4549">
              <a:spcBef>
                <a:spcPts val="36"/>
              </a:spcBef>
            </a:pPr>
            <a:fld id="{81D60167-4931-47E6-BA6A-407CBD079E47}" type="slidenum">
              <a:rPr lang="x-none" spc="-5" smtClean="0"/>
              <a:pPr marL="34549">
                <a:spcBef>
                  <a:spcPts val="36"/>
                </a:spcBef>
              </a:pPr>
              <a:t>‹#›</a:t>
            </a:fld>
            <a:endParaRPr lang="x-none" spc="-5" dirty="0"/>
          </a:p>
        </p:txBody>
      </p:sp>
    </p:spTree>
    <p:extLst>
      <p:ext uri="{BB962C8B-B14F-4D97-AF65-F5344CB8AC3E}">
        <p14:creationId xmlns:p14="http://schemas.microsoft.com/office/powerpoint/2010/main" val="1981476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6635" y="573863"/>
            <a:ext cx="7460301" cy="251183"/>
          </a:xfrm>
        </p:spPr>
        <p:txBody>
          <a:bodyPr lIns="0" tIns="0" rIns="0" bIns="0"/>
          <a:lstStyle>
            <a:lvl1pPr>
              <a:defRPr sz="1632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44" b="0" i="0">
                <a:solidFill>
                  <a:srgbClr val="3E3E3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4549">
              <a:spcBef>
                <a:spcPts val="36"/>
              </a:spcBef>
            </a:pPr>
            <a:fld id="{81D60167-4931-47E6-BA6A-407CBD079E47}" type="slidenum">
              <a:rPr lang="x-none" spc="-5" smtClean="0"/>
              <a:pPr marL="34549">
                <a:spcBef>
                  <a:spcPts val="36"/>
                </a:spcBef>
              </a:pPr>
              <a:t>‹#›</a:t>
            </a:fld>
            <a:endParaRPr lang="x-none" spc="-5" dirty="0"/>
          </a:p>
        </p:txBody>
      </p:sp>
    </p:spTree>
    <p:extLst>
      <p:ext uri="{BB962C8B-B14F-4D97-AF65-F5344CB8AC3E}">
        <p14:creationId xmlns:p14="http://schemas.microsoft.com/office/powerpoint/2010/main" val="120565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6635" y="573863"/>
            <a:ext cx="7460301" cy="251183"/>
          </a:xfrm>
        </p:spPr>
        <p:txBody>
          <a:bodyPr lIns="0" tIns="0" rIns="0" bIns="0"/>
          <a:lstStyle>
            <a:lvl1pPr>
              <a:defRPr sz="1632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2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2" y="1577342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44" b="0" i="0">
                <a:solidFill>
                  <a:srgbClr val="3E3E3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4549">
              <a:spcBef>
                <a:spcPts val="36"/>
              </a:spcBef>
            </a:pPr>
            <a:fld id="{81D60167-4931-47E6-BA6A-407CBD079E47}" type="slidenum">
              <a:rPr lang="x-none" spc="-5" smtClean="0"/>
              <a:pPr marL="34549">
                <a:spcBef>
                  <a:spcPts val="36"/>
                </a:spcBef>
              </a:pPr>
              <a:t>‹#›</a:t>
            </a:fld>
            <a:endParaRPr lang="x-none" spc="-5" dirty="0"/>
          </a:p>
        </p:txBody>
      </p:sp>
    </p:spTree>
    <p:extLst>
      <p:ext uri="{BB962C8B-B14F-4D97-AF65-F5344CB8AC3E}">
        <p14:creationId xmlns:p14="http://schemas.microsoft.com/office/powerpoint/2010/main" val="3622348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0"/>
            <a:ext cx="12191276" cy="6854545"/>
          </a:xfrm>
          <a:custGeom>
            <a:avLst/>
            <a:gdLst/>
            <a:ahLst/>
            <a:cxnLst/>
            <a:rect l="l" t="t" r="r" b="b"/>
            <a:pathLst>
              <a:path w="10692765" h="7559040">
                <a:moveTo>
                  <a:pt x="10692384" y="0"/>
                </a:moveTo>
                <a:lnTo>
                  <a:pt x="0" y="0"/>
                </a:lnTo>
                <a:lnTo>
                  <a:pt x="0" y="7559040"/>
                </a:lnTo>
                <a:lnTo>
                  <a:pt x="10692384" y="7559040"/>
                </a:lnTo>
                <a:lnTo>
                  <a:pt x="1069238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17" name="bg object 17"/>
          <p:cNvSpPr/>
          <p:nvPr/>
        </p:nvSpPr>
        <p:spPr>
          <a:xfrm>
            <a:off x="410067" y="3428655"/>
            <a:ext cx="1642010" cy="0"/>
          </a:xfrm>
          <a:custGeom>
            <a:avLst/>
            <a:gdLst/>
            <a:ahLst/>
            <a:cxnLst/>
            <a:rect l="l" t="t" r="r" b="b"/>
            <a:pathLst>
              <a:path w="1440180">
                <a:moveTo>
                  <a:pt x="0" y="0"/>
                </a:moveTo>
                <a:lnTo>
                  <a:pt x="1440053" y="0"/>
                </a:lnTo>
              </a:path>
            </a:pathLst>
          </a:custGeom>
          <a:ln w="9525">
            <a:solidFill>
              <a:srgbClr val="203458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6635" y="573863"/>
            <a:ext cx="7460301" cy="251183"/>
          </a:xfrm>
        </p:spPr>
        <p:txBody>
          <a:bodyPr lIns="0" tIns="0" rIns="0" bIns="0"/>
          <a:lstStyle>
            <a:lvl1pPr>
              <a:defRPr sz="1632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44" b="0" i="0">
                <a:solidFill>
                  <a:srgbClr val="3E3E3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4549">
              <a:spcBef>
                <a:spcPts val="36"/>
              </a:spcBef>
            </a:pPr>
            <a:fld id="{81D60167-4931-47E6-BA6A-407CBD079E47}" type="slidenum">
              <a:rPr lang="x-none" spc="-5" smtClean="0"/>
              <a:pPr marL="34549">
                <a:spcBef>
                  <a:spcPts val="36"/>
                </a:spcBef>
              </a:pPr>
              <a:t>‹#›</a:t>
            </a:fld>
            <a:endParaRPr lang="x-none" spc="-5" dirty="0"/>
          </a:p>
        </p:txBody>
      </p:sp>
    </p:spTree>
    <p:extLst>
      <p:ext uri="{BB962C8B-B14F-4D97-AF65-F5344CB8AC3E}">
        <p14:creationId xmlns:p14="http://schemas.microsoft.com/office/powerpoint/2010/main" val="582242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0068" y="-368524"/>
            <a:ext cx="11369547" cy="124377"/>
          </a:xfrm>
          <a:custGeom>
            <a:avLst/>
            <a:gdLst/>
            <a:ahLst/>
            <a:cxnLst/>
            <a:rect l="l" t="t" r="r" b="b"/>
            <a:pathLst>
              <a:path w="9972040" h="137160">
                <a:moveTo>
                  <a:pt x="0" y="137160"/>
                </a:moveTo>
                <a:lnTo>
                  <a:pt x="9971532" y="137160"/>
                </a:lnTo>
                <a:lnTo>
                  <a:pt x="997153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C8204B"/>
          </a:solidFill>
          <a:ln>
            <a:solidFill>
              <a:srgbClr val="C8204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bg object 17"/>
          <p:cNvSpPr/>
          <p:nvPr/>
        </p:nvSpPr>
        <p:spPr>
          <a:xfrm>
            <a:off x="410068" y="6724640"/>
            <a:ext cx="11369547" cy="130135"/>
          </a:xfrm>
          <a:custGeom>
            <a:avLst/>
            <a:gdLst/>
            <a:ahLst/>
            <a:cxnLst/>
            <a:rect l="l" t="t" r="r" b="b"/>
            <a:pathLst>
              <a:path w="9972040" h="143509">
                <a:moveTo>
                  <a:pt x="9971532" y="0"/>
                </a:moveTo>
                <a:lnTo>
                  <a:pt x="0" y="0"/>
                </a:lnTo>
                <a:lnTo>
                  <a:pt x="0" y="143256"/>
                </a:lnTo>
                <a:lnTo>
                  <a:pt x="9971532" y="143256"/>
                </a:lnTo>
                <a:lnTo>
                  <a:pt x="9971532" y="0"/>
                </a:lnTo>
                <a:close/>
              </a:path>
            </a:pathLst>
          </a:custGeom>
          <a:solidFill>
            <a:srgbClr val="203458"/>
          </a:solidFill>
          <a:ln>
            <a:solidFill>
              <a:srgbClr val="203458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44" b="0" i="0">
                <a:solidFill>
                  <a:srgbClr val="3E3E3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4549">
              <a:spcBef>
                <a:spcPts val="36"/>
              </a:spcBef>
            </a:pPr>
            <a:fld id="{81D60167-4931-47E6-BA6A-407CBD079E47}" type="slidenum">
              <a:rPr lang="x-none" spc="-5" smtClean="0"/>
              <a:pPr marL="34549">
                <a:spcBef>
                  <a:spcPts val="36"/>
                </a:spcBef>
              </a:pPr>
              <a:t>‹#›</a:t>
            </a:fld>
            <a:endParaRPr lang="x-none" spc="-5" dirty="0"/>
          </a:p>
        </p:txBody>
      </p:sp>
    </p:spTree>
    <p:extLst>
      <p:ext uri="{BB962C8B-B14F-4D97-AF65-F5344CB8AC3E}">
        <p14:creationId xmlns:p14="http://schemas.microsoft.com/office/powerpoint/2010/main" val="87118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FD26-E6AF-4BB4-9806-E18AB589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0B336-37D0-4A43-BACD-E6E464127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BA3FC-AAF0-4753-BC7D-457E0539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99F5-3B76-4B60-BEF8-6C4029332282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598BB-5D79-423A-A8B6-78E0CF55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89495-D7B4-4872-9A51-2BABF141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01BA-E445-4B94-80DF-97C84470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50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6635" y="573863"/>
            <a:ext cx="7460301" cy="251183"/>
          </a:xfrm>
        </p:spPr>
        <p:txBody>
          <a:bodyPr lIns="0" tIns="0" rIns="0" bIns="0"/>
          <a:lstStyle>
            <a:lvl1pPr>
              <a:defRPr sz="1632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44" b="0" i="0">
                <a:solidFill>
                  <a:srgbClr val="3E3E3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4549">
              <a:spcBef>
                <a:spcPts val="36"/>
              </a:spcBef>
            </a:pPr>
            <a:fld id="{81D60167-4931-47E6-BA6A-407CBD079E47}" type="slidenum">
              <a:rPr lang="x-none" spc="-5" smtClean="0"/>
              <a:pPr marL="34549">
                <a:spcBef>
                  <a:spcPts val="36"/>
                </a:spcBef>
              </a:pPr>
              <a:t>‹#›</a:t>
            </a:fld>
            <a:endParaRPr lang="x-none" spc="-5" dirty="0"/>
          </a:p>
        </p:txBody>
      </p:sp>
    </p:spTree>
    <p:extLst>
      <p:ext uri="{BB962C8B-B14F-4D97-AF65-F5344CB8AC3E}">
        <p14:creationId xmlns:p14="http://schemas.microsoft.com/office/powerpoint/2010/main" val="372413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8CC8B-4B42-4710-A399-350330BA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A7C0-7BCF-4AC5-9587-1787971EF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9E172-CDC9-47C8-88C1-D9063012F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0078D-0B6C-49BA-A797-CD1B0B38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1DEF-0202-4EB4-B4F4-AC2699E004E1}" type="datetime1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C68B0-59CB-4197-B51B-A6F4205DB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21DA3-9FDC-49C7-B959-4BD6320C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01BA-E445-4B94-80DF-97C84470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9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CF9A1-F32E-4105-8E05-955F10D7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0908E-939B-4F84-97FF-591CE65A2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1519-13B6-4030-8F2F-18C51BDD8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64A2C-86C1-4C23-B532-A8F78CF21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80C95D-5B90-43B0-8340-C4EA1DD6C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0C019C-A5D9-4059-834D-0C54930B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D394-C689-4CE9-AC81-9DF95EF34375}" type="datetime1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C4CBF5-5170-4B1D-A1C8-49BD69C0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99A8D5-6929-48A6-B97C-DA3E7D2D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01BA-E445-4B94-80DF-97C84470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5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D4BC8-513F-4922-9FA9-EED9B951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12AF53-0C3C-4A98-AD39-BD462CAF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F251-F80D-41D8-A025-97A6DE169178}" type="datetime1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D5BA5C-4F74-4F3C-A0A0-2A87198EC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E0AB0-E325-434A-BE56-F85C5F95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01BA-E445-4B94-80DF-97C84470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4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D5C1E3-DB70-4835-A358-B3DFA861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A63A-984A-4B94-9B86-9CE4E42160C7}" type="datetime1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EB2D3D-694F-46E3-B6A2-6BEF53187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F6A2A-71B7-4DF8-8352-7210AEDF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01BA-E445-4B94-80DF-97C84470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2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4326-D8A6-45F2-9E55-58DD2DE2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87E18-A2CA-4799-94B9-97574DD23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847E6-6F08-4B0F-8E41-B619E243F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ACA2A-4E9D-4D34-B82B-0E9B795A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8B77-B1B4-46A5-ABE1-C7CDDDC737E6}" type="datetime1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F3B6C-3ACE-467B-9681-F8564C38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5F756-BDB9-4446-BFCA-DD8E33E6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01BA-E445-4B94-80DF-97C84470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8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1EF6-E8AD-48C5-8EB7-E52E05657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99191-93D8-4119-909C-372C4B057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2C502-A179-4AD8-AFC6-2FA8A5324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82284-6222-495C-BCBC-C54B2CAF4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0B20E-0156-4552-B8C3-CE15BD8CE826}" type="datetime1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CD161-EA1A-402A-8427-B79B9D02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4D22C-6372-443D-B45B-B6B53E5E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301BA-E445-4B94-80DF-97C84470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C46AB-C285-4D42-9822-94F36CC2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78CE2-16E7-4D7F-A92E-E970E00C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D9CC9-8D74-4214-A7B8-A0D3DA9DB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6B875-A92B-4312-ADCC-B23691DAEE74}" type="datetime1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9459D-2ED7-43E9-B336-8267F5AE0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78AD1-8F5D-40D1-A3A0-4533AA93F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301BA-E445-4B94-80DF-97C844706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1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670" r:id="rId13"/>
    <p:sldLayoutId id="2147483671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g object 18"/>
          <p:cNvSpPr/>
          <p:nvPr/>
        </p:nvSpPr>
        <p:spPr>
          <a:xfrm>
            <a:off x="410068" y="1010564"/>
            <a:ext cx="11369547" cy="15547"/>
          </a:xfrm>
          <a:custGeom>
            <a:avLst/>
            <a:gdLst/>
            <a:ahLst/>
            <a:cxnLst/>
            <a:rect l="l" t="t" r="r" b="b"/>
            <a:pathLst>
              <a:path w="9972040" h="17144">
                <a:moveTo>
                  <a:pt x="9971532" y="0"/>
                </a:moveTo>
                <a:lnTo>
                  <a:pt x="0" y="0"/>
                </a:lnTo>
                <a:lnTo>
                  <a:pt x="0" y="16763"/>
                </a:lnTo>
                <a:lnTo>
                  <a:pt x="9971532" y="16763"/>
                </a:lnTo>
                <a:lnTo>
                  <a:pt x="997153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bg object 19"/>
          <p:cNvSpPr/>
          <p:nvPr/>
        </p:nvSpPr>
        <p:spPr>
          <a:xfrm>
            <a:off x="410068" y="1010564"/>
            <a:ext cx="11369547" cy="15547"/>
          </a:xfrm>
          <a:custGeom>
            <a:avLst/>
            <a:gdLst/>
            <a:ahLst/>
            <a:cxnLst/>
            <a:rect l="l" t="t" r="r" b="b"/>
            <a:pathLst>
              <a:path w="9972040" h="17144">
                <a:moveTo>
                  <a:pt x="0" y="16763"/>
                </a:moveTo>
                <a:lnTo>
                  <a:pt x="9971532" y="16763"/>
                </a:lnTo>
                <a:lnTo>
                  <a:pt x="9971532" y="0"/>
                </a:lnTo>
                <a:lnTo>
                  <a:pt x="0" y="0"/>
                </a:lnTo>
                <a:lnTo>
                  <a:pt x="0" y="16763"/>
                </a:lnTo>
                <a:close/>
              </a:path>
            </a:pathLst>
          </a:custGeom>
          <a:solidFill>
            <a:srgbClr val="203458"/>
          </a:solidFill>
          <a:ln w="9525">
            <a:solidFill>
              <a:srgbClr val="203458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6635" y="573863"/>
            <a:ext cx="746030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3204" y="2050607"/>
            <a:ext cx="113840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977" y="6413704"/>
            <a:ext cx="199097" cy="837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4" b="0" i="0">
                <a:solidFill>
                  <a:srgbClr val="3E3E3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34549">
              <a:spcBef>
                <a:spcPts val="36"/>
              </a:spcBef>
            </a:pPr>
            <a:fld id="{81D60167-4931-47E6-BA6A-407CBD079E47}" type="slidenum">
              <a:rPr lang="x-none" spc="-5" smtClean="0"/>
              <a:pPr marL="34549">
                <a:spcBef>
                  <a:spcPts val="36"/>
                </a:spcBef>
              </a:pPr>
              <a:t>‹#›</a:t>
            </a:fld>
            <a:endParaRPr lang="x-none" spc="-5" dirty="0"/>
          </a:p>
        </p:txBody>
      </p:sp>
      <p:pic>
        <p:nvPicPr>
          <p:cNvPr id="7" name="Picture 6" descr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86529" y="215250"/>
            <a:ext cx="1034589" cy="5661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8" name="Picture 2" descr="Picture 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6686" y="123803"/>
            <a:ext cx="858981" cy="59067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52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589" eaLnBrk="1" hangingPunct="1">
        <a:defRPr>
          <a:latin typeface="+mn-lt"/>
          <a:ea typeface="+mn-ea"/>
          <a:cs typeface="+mn-cs"/>
        </a:defRPr>
      </a:lvl2pPr>
      <a:lvl3pPr marL="829178" eaLnBrk="1" hangingPunct="1">
        <a:defRPr>
          <a:latin typeface="+mn-lt"/>
          <a:ea typeface="+mn-ea"/>
          <a:cs typeface="+mn-cs"/>
        </a:defRPr>
      </a:lvl3pPr>
      <a:lvl4pPr marL="1243767" eaLnBrk="1" hangingPunct="1">
        <a:defRPr>
          <a:latin typeface="+mn-lt"/>
          <a:ea typeface="+mn-ea"/>
          <a:cs typeface="+mn-cs"/>
        </a:defRPr>
      </a:lvl4pPr>
      <a:lvl5pPr marL="1658356" eaLnBrk="1" hangingPunct="1">
        <a:defRPr>
          <a:latin typeface="+mn-lt"/>
          <a:ea typeface="+mn-ea"/>
          <a:cs typeface="+mn-cs"/>
        </a:defRPr>
      </a:lvl5pPr>
      <a:lvl6pPr marL="2072945" eaLnBrk="1" hangingPunct="1">
        <a:defRPr>
          <a:latin typeface="+mn-lt"/>
          <a:ea typeface="+mn-ea"/>
          <a:cs typeface="+mn-cs"/>
        </a:defRPr>
      </a:lvl6pPr>
      <a:lvl7pPr marL="2487534" eaLnBrk="1" hangingPunct="1">
        <a:defRPr>
          <a:latin typeface="+mn-lt"/>
          <a:ea typeface="+mn-ea"/>
          <a:cs typeface="+mn-cs"/>
        </a:defRPr>
      </a:lvl7pPr>
      <a:lvl8pPr marL="2902123" eaLnBrk="1" hangingPunct="1">
        <a:defRPr>
          <a:latin typeface="+mn-lt"/>
          <a:ea typeface="+mn-ea"/>
          <a:cs typeface="+mn-cs"/>
        </a:defRPr>
      </a:lvl8pPr>
      <a:lvl9pPr marL="3316712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589" eaLnBrk="1" hangingPunct="1">
        <a:defRPr>
          <a:latin typeface="+mn-lt"/>
          <a:ea typeface="+mn-ea"/>
          <a:cs typeface="+mn-cs"/>
        </a:defRPr>
      </a:lvl2pPr>
      <a:lvl3pPr marL="829178" eaLnBrk="1" hangingPunct="1">
        <a:defRPr>
          <a:latin typeface="+mn-lt"/>
          <a:ea typeface="+mn-ea"/>
          <a:cs typeface="+mn-cs"/>
        </a:defRPr>
      </a:lvl3pPr>
      <a:lvl4pPr marL="1243767" eaLnBrk="1" hangingPunct="1">
        <a:defRPr>
          <a:latin typeface="+mn-lt"/>
          <a:ea typeface="+mn-ea"/>
          <a:cs typeface="+mn-cs"/>
        </a:defRPr>
      </a:lvl4pPr>
      <a:lvl5pPr marL="1658356" eaLnBrk="1" hangingPunct="1">
        <a:defRPr>
          <a:latin typeface="+mn-lt"/>
          <a:ea typeface="+mn-ea"/>
          <a:cs typeface="+mn-cs"/>
        </a:defRPr>
      </a:lvl5pPr>
      <a:lvl6pPr marL="2072945" eaLnBrk="1" hangingPunct="1">
        <a:defRPr>
          <a:latin typeface="+mn-lt"/>
          <a:ea typeface="+mn-ea"/>
          <a:cs typeface="+mn-cs"/>
        </a:defRPr>
      </a:lvl6pPr>
      <a:lvl7pPr marL="2487534" eaLnBrk="1" hangingPunct="1">
        <a:defRPr>
          <a:latin typeface="+mn-lt"/>
          <a:ea typeface="+mn-ea"/>
          <a:cs typeface="+mn-cs"/>
        </a:defRPr>
      </a:lvl7pPr>
      <a:lvl8pPr marL="2902123" eaLnBrk="1" hangingPunct="1">
        <a:defRPr>
          <a:latin typeface="+mn-lt"/>
          <a:ea typeface="+mn-ea"/>
          <a:cs typeface="+mn-cs"/>
        </a:defRPr>
      </a:lvl8pPr>
      <a:lvl9pPr marL="3316712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34223E-6C3A-F446-102D-44DC2FA42B04}"/>
              </a:ext>
            </a:extLst>
          </p:cNvPr>
          <p:cNvSpPr/>
          <p:nvPr/>
        </p:nvSpPr>
        <p:spPr>
          <a:xfrm>
            <a:off x="238914" y="2424667"/>
            <a:ext cx="11656753" cy="1987621"/>
          </a:xfrm>
          <a:prstGeom prst="rect">
            <a:avLst/>
          </a:prstGeom>
          <a:solidFill>
            <a:srgbClr val="114021"/>
          </a:solidFill>
          <a:ln>
            <a:solidFill>
              <a:srgbClr val="1140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7A6605-2284-BBE7-31E2-20E116C7A641}"/>
              </a:ext>
            </a:extLst>
          </p:cNvPr>
          <p:cNvSpPr txBox="1"/>
          <p:nvPr/>
        </p:nvSpPr>
        <p:spPr>
          <a:xfrm>
            <a:off x="842515" y="2664048"/>
            <a:ext cx="1034794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>
                <a:solidFill>
                  <a:srgbClr val="F9B718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TANESCO 5</a:t>
            </a:r>
            <a:r>
              <a:rPr lang="en-US" sz="4800" b="1" baseline="30000" dirty="0">
                <a:solidFill>
                  <a:srgbClr val="F9B718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TH</a:t>
            </a:r>
            <a:r>
              <a:rPr lang="en-US" sz="4800" b="1" dirty="0">
                <a:solidFill>
                  <a:srgbClr val="F9B718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 TANZANIA ENERGY</a:t>
            </a:r>
          </a:p>
          <a:p>
            <a:pPr algn="ctr"/>
            <a:r>
              <a:rPr lang="en-US" sz="4800" b="1" dirty="0">
                <a:solidFill>
                  <a:srgbClr val="F9B718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COOPERATION SUMMIT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D3C13-7B2D-B070-EC6B-AC1CAED04B0F}"/>
              </a:ext>
            </a:extLst>
          </p:cNvPr>
          <p:cNvSpPr txBox="1"/>
          <p:nvPr/>
        </p:nvSpPr>
        <p:spPr>
          <a:xfrm>
            <a:off x="1884594" y="4512845"/>
            <a:ext cx="82637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114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Sector Participation in Energy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F77460-15CE-80CC-72E4-AB55BBB018DF}"/>
              </a:ext>
            </a:extLst>
          </p:cNvPr>
          <p:cNvSpPr txBox="1"/>
          <p:nvPr/>
        </p:nvSpPr>
        <p:spPr>
          <a:xfrm>
            <a:off x="238914" y="6177176"/>
            <a:ext cx="306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January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FC4B8-BFE8-F5BA-7E15-27173F425AAD}"/>
              </a:ext>
            </a:extLst>
          </p:cNvPr>
          <p:cNvSpPr txBox="1"/>
          <p:nvPr/>
        </p:nvSpPr>
        <p:spPr>
          <a:xfrm>
            <a:off x="8267730" y="5746289"/>
            <a:ext cx="3467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Eng. Gissima Nyamo-Hanga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Managing Director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TANESCO</a:t>
            </a:r>
          </a:p>
        </p:txBody>
      </p:sp>
    </p:spTree>
    <p:extLst>
      <p:ext uri="{BB962C8B-B14F-4D97-AF65-F5344CB8AC3E}">
        <p14:creationId xmlns:p14="http://schemas.microsoft.com/office/powerpoint/2010/main" val="795255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A68A9-E46D-6641-8E9E-39B98035A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BAE67A7-13AC-660F-5E6E-0BA2E4337F50}"/>
              </a:ext>
            </a:extLst>
          </p:cNvPr>
          <p:cNvSpPr/>
          <p:nvPr/>
        </p:nvSpPr>
        <p:spPr>
          <a:xfrm>
            <a:off x="2329186" y="325383"/>
            <a:ext cx="7533627" cy="769441"/>
          </a:xfrm>
          <a:prstGeom prst="roundRect">
            <a:avLst/>
          </a:prstGeom>
          <a:solidFill>
            <a:srgbClr val="F9B718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rgbClr val="114021"/>
                </a:solidFill>
              </a:rPr>
              <a:t>OPERATIONS </a:t>
            </a:r>
            <a:r>
              <a:rPr lang="en-TZ" sz="4000" b="1" dirty="0">
                <a:solidFill>
                  <a:srgbClr val="114021"/>
                </a:solidFill>
              </a:rPr>
              <a:t>HIGHLIGHTS</a:t>
            </a:r>
            <a:r>
              <a:rPr lang="en-US" sz="4000" b="1" dirty="0">
                <a:solidFill>
                  <a:srgbClr val="114021"/>
                </a:solidFill>
              </a:rPr>
              <a:t> &gt; 2023</a:t>
            </a:r>
            <a:endParaRPr lang="en-TZ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FC09B3-7598-1720-4F1E-DE48B9F24624}"/>
              </a:ext>
            </a:extLst>
          </p:cNvPr>
          <p:cNvSpPr txBox="1"/>
          <p:nvPr/>
        </p:nvSpPr>
        <p:spPr>
          <a:xfrm>
            <a:off x="728277" y="1094824"/>
            <a:ext cx="958049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/>
                </a:solidFill>
              </a:rPr>
              <a:t>Strengthen Corporate Governance &amp; Institutional Capacity</a:t>
            </a:r>
          </a:p>
          <a:p>
            <a:endParaRPr lang="en-GB" sz="28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/>
                </a:solidFill>
              </a:rPr>
              <a:t>Operations: </a:t>
            </a:r>
            <a:endParaRPr lang="en-GB" sz="2800" dirty="0">
              <a:solidFill>
                <a:schemeClr val="tx1"/>
              </a:solidFill>
            </a:endParaRPr>
          </a:p>
          <a:p>
            <a:pPr marL="961400" lvl="1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tx1"/>
                </a:solidFill>
              </a:rPr>
              <a:t>Revenues</a:t>
            </a:r>
            <a:r>
              <a:rPr lang="en-GB" sz="2800" dirty="0">
                <a:solidFill>
                  <a:schemeClr val="tx1"/>
                </a:solidFill>
              </a:rPr>
              <a:t> = up 7% YoY</a:t>
            </a:r>
          </a:p>
          <a:p>
            <a:pPr marL="961400" lvl="1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tx1"/>
                </a:solidFill>
              </a:rPr>
              <a:t>Profit up </a:t>
            </a:r>
            <a:r>
              <a:rPr lang="en-GB" sz="2800" dirty="0">
                <a:solidFill>
                  <a:schemeClr val="tx1"/>
                </a:solidFill>
              </a:rPr>
              <a:t>= 20% YoY</a:t>
            </a:r>
          </a:p>
          <a:p>
            <a:pPr marL="961400" lvl="1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tx1"/>
                </a:solidFill>
              </a:rPr>
              <a:t>Operating margins </a:t>
            </a:r>
            <a:r>
              <a:rPr lang="en-GB" sz="2800" dirty="0">
                <a:solidFill>
                  <a:schemeClr val="tx1"/>
                </a:solidFill>
              </a:rPr>
              <a:t>= 6% </a:t>
            </a:r>
          </a:p>
          <a:p>
            <a:pPr marL="961400" lvl="1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tx1"/>
                </a:solidFill>
              </a:rPr>
              <a:t>Clear Creditors book of</a:t>
            </a:r>
            <a:r>
              <a:rPr lang="en-GB" sz="2800" dirty="0">
                <a:solidFill>
                  <a:schemeClr val="tx1"/>
                </a:solidFill>
              </a:rPr>
              <a:t> $537 Mil</a:t>
            </a:r>
          </a:p>
          <a:p>
            <a:pPr marL="961400" lvl="1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tx1"/>
                </a:solidFill>
              </a:rPr>
              <a:t>Positive Cash Flow</a:t>
            </a:r>
          </a:p>
          <a:p>
            <a:pPr marL="504200" lvl="1"/>
            <a:endParaRPr lang="en-GB" sz="2800" b="1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/>
                </a:solidFill>
              </a:rPr>
              <a:t>Efficiency</a:t>
            </a:r>
          </a:p>
          <a:p>
            <a:pPr marL="961400" lvl="1" indent="-457200">
              <a:buFont typeface="Wingdings" panose="05000000000000000000" pitchFamily="2" charset="2"/>
              <a:buChar char="Ø"/>
            </a:pPr>
            <a:r>
              <a:rPr lang="en-GB" sz="2800" b="0" dirty="0">
                <a:solidFill>
                  <a:schemeClr val="tx1"/>
                </a:solidFill>
              </a:rPr>
              <a:t>Automation  of Systems</a:t>
            </a:r>
          </a:p>
          <a:p>
            <a:pPr marL="961400" lvl="1" indent="-457200">
              <a:buFont typeface="Wingdings" panose="05000000000000000000" pitchFamily="2" charset="2"/>
              <a:buChar char="Ø"/>
            </a:pPr>
            <a:r>
              <a:rPr lang="en-GB" sz="2800" b="0" dirty="0">
                <a:solidFill>
                  <a:schemeClr val="tx1"/>
                </a:solidFill>
              </a:rPr>
              <a:t>Roll-Out Smart Meters</a:t>
            </a:r>
          </a:p>
          <a:p>
            <a:pPr marL="961400" lvl="1" indent="-457200">
              <a:buFont typeface="Wingdings" panose="05000000000000000000" pitchFamily="2" charset="2"/>
              <a:buChar char="Ø"/>
            </a:pPr>
            <a:r>
              <a:rPr lang="en-GB" sz="2800" b="0" dirty="0">
                <a:solidFill>
                  <a:schemeClr val="tx1"/>
                </a:solidFill>
              </a:rPr>
              <a:t>Operate vehicle fleet by Electricity</a:t>
            </a:r>
            <a:r>
              <a:rPr lang="en-US" sz="2800" b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800" b="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(EVs)</a:t>
            </a:r>
            <a:r>
              <a:rPr lang="en-US" sz="2800" b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endParaRPr lang="en-TZ" sz="2800" b="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42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FB8020-5462-5137-ED4E-4FD0BF646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4802088" y="-530944"/>
            <a:ext cx="2872960" cy="74626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SHORT TERM PLAN</a:t>
            </a:r>
            <a:b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2023/2024 - 2025/2026</a:t>
            </a:r>
            <a:endParaRPr lang="en-TZ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31BF24-B359-BF43-59AA-08B4D275CD65}"/>
              </a:ext>
            </a:extLst>
          </p:cNvPr>
          <p:cNvSpPr/>
          <p:nvPr/>
        </p:nvSpPr>
        <p:spPr>
          <a:xfrm>
            <a:off x="4776354" y="4322616"/>
            <a:ext cx="2639290" cy="103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152974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04620" y="1976878"/>
            <a:ext cx="333950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9B00"/>
                </a:solidFill>
              </a:rPr>
              <a:t>Rusumo</a:t>
            </a:r>
            <a:r>
              <a:rPr lang="en-GB" sz="2400" b="1" dirty="0">
                <a:solidFill>
                  <a:srgbClr val="009B00"/>
                </a:solidFill>
              </a:rPr>
              <a:t> Hydro – 27MW </a:t>
            </a:r>
          </a:p>
          <a:p>
            <a:r>
              <a:rPr lang="en-GB" sz="2400" b="1" dirty="0">
                <a:solidFill>
                  <a:srgbClr val="009B00"/>
                </a:solidFill>
              </a:rPr>
              <a:t>Kigoma Diesel - 12MW</a:t>
            </a:r>
          </a:p>
          <a:p>
            <a:r>
              <a:rPr lang="en-GB" sz="2400" b="1" dirty="0" err="1">
                <a:solidFill>
                  <a:srgbClr val="009B00"/>
                </a:solidFill>
              </a:rPr>
              <a:t>Solawazi</a:t>
            </a:r>
            <a:r>
              <a:rPr lang="en-GB" sz="2400" b="1" dirty="0">
                <a:solidFill>
                  <a:srgbClr val="009B00"/>
                </a:solidFill>
              </a:rPr>
              <a:t> Solar – 5MW</a:t>
            </a:r>
            <a:endParaRPr lang="en-US" sz="2400" b="1" dirty="0">
              <a:solidFill>
                <a:srgbClr val="009B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105" y="2321210"/>
            <a:ext cx="6061435" cy="44660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85506" y="1717127"/>
            <a:ext cx="35452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9B00"/>
                </a:solidFill>
              </a:rPr>
              <a:t>ENCLAVE A - 44MW</a:t>
            </a:r>
            <a:endParaRPr lang="en-US" sz="2400" b="1" dirty="0">
              <a:solidFill>
                <a:srgbClr val="009B00"/>
              </a:solidFill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546755" y="420011"/>
            <a:ext cx="1104821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1800" b="1" i="0">
                <a:solidFill>
                  <a:schemeClr val="tx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dirty="0"/>
              <a:t>GENERATION PROJECTS SHORT TERM:2023/24 – 2025/2026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952108" y="1178018"/>
            <a:ext cx="9916998" cy="576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Potential Sources of Energy  to Increase Installed Cap</a:t>
            </a:r>
            <a:r>
              <a:rPr lang="en-GB" sz="2400" b="1" dirty="0"/>
              <a:t>a</a:t>
            </a:r>
            <a:r>
              <a:rPr lang="en-US" sz="2400" b="1" dirty="0"/>
              <a:t>city Up To 5 GW by 2026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8795018" y="4777330"/>
            <a:ext cx="3149112" cy="479740"/>
            <a:chOff x="349233" y="5936385"/>
            <a:chExt cx="2525237" cy="235369"/>
          </a:xfrm>
        </p:grpSpPr>
        <p:sp>
          <p:nvSpPr>
            <p:cNvPr id="42" name="TextBox 41"/>
            <p:cNvSpPr txBox="1"/>
            <p:nvPr/>
          </p:nvSpPr>
          <p:spPr>
            <a:xfrm>
              <a:off x="615716" y="5936385"/>
              <a:ext cx="2258754" cy="196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Existing Plants</a:t>
              </a:r>
            </a:p>
          </p:txBody>
        </p:sp>
        <p:sp>
          <p:nvSpPr>
            <p:cNvPr id="43" name="Snip Single Corner of Rectangle 42"/>
            <p:cNvSpPr/>
            <p:nvPr/>
          </p:nvSpPr>
          <p:spPr>
            <a:xfrm>
              <a:off x="349233" y="5938347"/>
              <a:ext cx="228917" cy="233407"/>
            </a:xfrm>
            <a:prstGeom prst="snip1Rect">
              <a:avLst/>
            </a:prstGeom>
            <a:solidFill>
              <a:srgbClr val="009B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9B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629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80372" y="1720038"/>
            <a:ext cx="356344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FC000"/>
                </a:solidFill>
              </a:rPr>
              <a:t>Kishapu</a:t>
            </a:r>
            <a:r>
              <a:rPr lang="en-GB" sz="2400" b="1" dirty="0">
                <a:solidFill>
                  <a:srgbClr val="FFC000"/>
                </a:solidFill>
              </a:rPr>
              <a:t> Solar – 150MW </a:t>
            </a:r>
          </a:p>
          <a:p>
            <a:r>
              <a:rPr lang="en-GB" sz="2400" b="1" dirty="0" err="1">
                <a:solidFill>
                  <a:srgbClr val="009B00"/>
                </a:solidFill>
              </a:rPr>
              <a:t>Zuzu</a:t>
            </a:r>
            <a:r>
              <a:rPr lang="en-GB" sz="2400" b="1" dirty="0">
                <a:solidFill>
                  <a:srgbClr val="009B00"/>
                </a:solidFill>
              </a:rPr>
              <a:t> Diesel – 5MW</a:t>
            </a:r>
          </a:p>
          <a:p>
            <a:r>
              <a:rPr lang="en-GB" sz="2400" b="1" dirty="0" err="1">
                <a:solidFill>
                  <a:srgbClr val="009B00"/>
                </a:solidFill>
              </a:rPr>
              <a:t>Kidatu</a:t>
            </a:r>
            <a:r>
              <a:rPr lang="en-GB" sz="2400" b="1" dirty="0">
                <a:solidFill>
                  <a:srgbClr val="009B00"/>
                </a:solidFill>
              </a:rPr>
              <a:t> Hydro 204MW </a:t>
            </a:r>
          </a:p>
          <a:p>
            <a:r>
              <a:rPr lang="en-GB" sz="2400" b="1" dirty="0" err="1">
                <a:solidFill>
                  <a:srgbClr val="009B00"/>
                </a:solidFill>
              </a:rPr>
              <a:t>Mtera</a:t>
            </a:r>
            <a:r>
              <a:rPr lang="en-GB" sz="2400" b="1" dirty="0">
                <a:solidFill>
                  <a:srgbClr val="009B00"/>
                </a:solidFill>
              </a:rPr>
              <a:t> Hydro – 80MW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71" y="2152394"/>
            <a:ext cx="6193410" cy="446522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74057" y="1516561"/>
            <a:ext cx="3371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9B00"/>
                </a:solidFill>
              </a:rPr>
              <a:t>ENCLAVE B - 439MW</a:t>
            </a:r>
            <a:endParaRPr lang="en-US" sz="2400" b="1" dirty="0">
              <a:solidFill>
                <a:srgbClr val="009B00"/>
              </a:solidFill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1178351" y="495427"/>
            <a:ext cx="1019980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1800" b="1" i="0">
                <a:solidFill>
                  <a:schemeClr val="tx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dirty="0"/>
              <a:t>GENERATION PROJECTS SHORT TERM:2023/24 – 2025/2026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1348033" y="1140311"/>
            <a:ext cx="10238923" cy="4343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Potential Sources of Energy  to Increase Installed Cap</a:t>
            </a:r>
            <a:r>
              <a:rPr lang="en-GB" sz="2400" b="1" dirty="0"/>
              <a:t>a</a:t>
            </a:r>
            <a:r>
              <a:rPr lang="en-US" sz="2400" b="1" dirty="0"/>
              <a:t>city Up To 5 GW by 2026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8832358" y="4193373"/>
            <a:ext cx="3149112" cy="1287107"/>
            <a:chOff x="349233" y="5936385"/>
            <a:chExt cx="2525237" cy="631478"/>
          </a:xfrm>
        </p:grpSpPr>
        <p:sp>
          <p:nvSpPr>
            <p:cNvPr id="35" name="Snip Single Corner of Rectangle 40"/>
            <p:cNvSpPr/>
            <p:nvPr/>
          </p:nvSpPr>
          <p:spPr>
            <a:xfrm>
              <a:off x="379863" y="6334456"/>
              <a:ext cx="228917" cy="233407"/>
            </a:xfrm>
            <a:prstGeom prst="snip1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5716" y="5936385"/>
              <a:ext cx="2258754" cy="196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Existing Plant</a:t>
              </a:r>
            </a:p>
          </p:txBody>
        </p:sp>
        <p:sp>
          <p:nvSpPr>
            <p:cNvPr id="38" name="Snip Single Corner of Rectangle 42"/>
            <p:cNvSpPr/>
            <p:nvPr/>
          </p:nvSpPr>
          <p:spPr>
            <a:xfrm>
              <a:off x="349233" y="5938347"/>
              <a:ext cx="228917" cy="233407"/>
            </a:xfrm>
            <a:prstGeom prst="snip1Rect">
              <a:avLst/>
            </a:prstGeom>
            <a:solidFill>
              <a:srgbClr val="009B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9B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0800000" flipV="1">
              <a:off x="608779" y="6353008"/>
              <a:ext cx="2155311" cy="196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Under Construction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3973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550871" y="2092340"/>
            <a:ext cx="438346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9B00"/>
                </a:solidFill>
              </a:rPr>
              <a:t>Nyumba</a:t>
            </a:r>
            <a:r>
              <a:rPr lang="en-GB" sz="2400" b="1" dirty="0">
                <a:solidFill>
                  <a:srgbClr val="009B00"/>
                </a:solidFill>
              </a:rPr>
              <a:t> </a:t>
            </a:r>
            <a:r>
              <a:rPr lang="en-GB" sz="2400" b="1" dirty="0" err="1">
                <a:solidFill>
                  <a:srgbClr val="009B00"/>
                </a:solidFill>
              </a:rPr>
              <a:t>ya</a:t>
            </a:r>
            <a:r>
              <a:rPr lang="en-GB" sz="2400" b="1" dirty="0">
                <a:solidFill>
                  <a:srgbClr val="009B00"/>
                </a:solidFill>
              </a:rPr>
              <a:t> </a:t>
            </a:r>
            <a:r>
              <a:rPr lang="en-GB" sz="2400" b="1" dirty="0" err="1">
                <a:solidFill>
                  <a:srgbClr val="009B00"/>
                </a:solidFill>
              </a:rPr>
              <a:t>Mungu</a:t>
            </a:r>
            <a:r>
              <a:rPr lang="en-GB" sz="2400" b="1" dirty="0">
                <a:solidFill>
                  <a:srgbClr val="009B00"/>
                </a:solidFill>
              </a:rPr>
              <a:t> Hydro – 8MW</a:t>
            </a:r>
            <a:r>
              <a:rPr lang="en-GB" sz="2400" b="1" dirty="0">
                <a:solidFill>
                  <a:srgbClr val="006100"/>
                </a:solidFill>
              </a:rPr>
              <a:t> </a:t>
            </a:r>
          </a:p>
          <a:p>
            <a:r>
              <a:rPr lang="en-GB" sz="2400" b="1" dirty="0">
                <a:solidFill>
                  <a:srgbClr val="FFB129"/>
                </a:solidFill>
              </a:rPr>
              <a:t>Same Solar - 50MW</a:t>
            </a:r>
          </a:p>
          <a:p>
            <a:r>
              <a:rPr lang="en-GB" sz="2400" b="1" dirty="0">
                <a:solidFill>
                  <a:srgbClr val="009B00"/>
                </a:solidFill>
              </a:rPr>
              <a:t>Hale Hydro - 21MW </a:t>
            </a:r>
          </a:p>
          <a:p>
            <a:r>
              <a:rPr lang="en-GB" sz="2400" b="1" dirty="0">
                <a:solidFill>
                  <a:srgbClr val="009B00"/>
                </a:solidFill>
              </a:rPr>
              <a:t>New </a:t>
            </a:r>
            <a:r>
              <a:rPr lang="en-GB" sz="2400" b="1" dirty="0" err="1">
                <a:solidFill>
                  <a:srgbClr val="009B00"/>
                </a:solidFill>
              </a:rPr>
              <a:t>Pangani</a:t>
            </a:r>
            <a:r>
              <a:rPr lang="en-GB" sz="2400" b="1" dirty="0">
                <a:solidFill>
                  <a:srgbClr val="009B00"/>
                </a:solidFill>
              </a:rPr>
              <a:t> Hydro – 68MW</a:t>
            </a:r>
            <a:endParaRPr lang="en-US" sz="2400" b="1" dirty="0">
              <a:solidFill>
                <a:srgbClr val="009B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424" y="2092340"/>
            <a:ext cx="5825764" cy="43273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358256" y="1612041"/>
            <a:ext cx="412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9B00"/>
                </a:solidFill>
              </a:rPr>
              <a:t>ENCLAVE C - 147MW</a:t>
            </a:r>
            <a:endParaRPr lang="en-US" sz="2400" b="1" dirty="0">
              <a:solidFill>
                <a:srgbClr val="009B00"/>
              </a:solidFill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977405" y="469526"/>
            <a:ext cx="920354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1800" b="1" i="0">
                <a:solidFill>
                  <a:schemeClr val="tx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dirty="0"/>
              <a:t>GENERATION PROJECTS SHORT TERM:2023/24 – 2025/2026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1131216" y="1140311"/>
            <a:ext cx="10077254" cy="349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Potential Sources of Energy  to Increase Installed Cap</a:t>
            </a:r>
            <a:r>
              <a:rPr lang="en-GB" sz="2400" b="1" dirty="0"/>
              <a:t>a</a:t>
            </a:r>
            <a:r>
              <a:rPr lang="en-US" sz="2400" b="1" dirty="0"/>
              <a:t>city Up To 5 GW by 2026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946236" y="4447897"/>
            <a:ext cx="3149112" cy="1335386"/>
            <a:chOff x="349233" y="5936385"/>
            <a:chExt cx="2525237" cy="631478"/>
          </a:xfrm>
        </p:grpSpPr>
        <p:sp>
          <p:nvSpPr>
            <p:cNvPr id="37" name="Snip Single Corner of Rectangle 40"/>
            <p:cNvSpPr/>
            <p:nvPr/>
          </p:nvSpPr>
          <p:spPr>
            <a:xfrm>
              <a:off x="379863" y="6334456"/>
              <a:ext cx="228917" cy="233407"/>
            </a:xfrm>
            <a:prstGeom prst="snip1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5716" y="5936385"/>
              <a:ext cx="2258754" cy="196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Existing Plant</a:t>
              </a:r>
            </a:p>
          </p:txBody>
        </p:sp>
        <p:sp>
          <p:nvSpPr>
            <p:cNvPr id="39" name="Snip Single Corner of Rectangle 42"/>
            <p:cNvSpPr/>
            <p:nvPr/>
          </p:nvSpPr>
          <p:spPr>
            <a:xfrm>
              <a:off x="349233" y="5938347"/>
              <a:ext cx="228917" cy="233407"/>
            </a:xfrm>
            <a:prstGeom prst="snip1Rect">
              <a:avLst/>
            </a:prstGeom>
            <a:solidFill>
              <a:srgbClr val="009B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9B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0800000" flipV="1">
              <a:off x="608779" y="6353008"/>
              <a:ext cx="2155311" cy="196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Under Construction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4066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7471702" y="1497987"/>
            <a:ext cx="4274097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C000"/>
                </a:solidFill>
              </a:rPr>
              <a:t>JHNPP Hydro – 2,115MW </a:t>
            </a:r>
          </a:p>
          <a:p>
            <a:r>
              <a:rPr lang="en-GB" sz="2400" b="1" dirty="0" err="1">
                <a:solidFill>
                  <a:srgbClr val="009B00"/>
                </a:solidFill>
              </a:rPr>
              <a:t>Ubungo</a:t>
            </a:r>
            <a:r>
              <a:rPr lang="en-GB" sz="2400" b="1" dirty="0">
                <a:solidFill>
                  <a:srgbClr val="009B00"/>
                </a:solidFill>
              </a:rPr>
              <a:t> 1 Gas – 102MW</a:t>
            </a:r>
          </a:p>
          <a:p>
            <a:r>
              <a:rPr lang="en-GB" sz="2400" b="1" dirty="0" err="1">
                <a:solidFill>
                  <a:srgbClr val="009B00"/>
                </a:solidFill>
              </a:rPr>
              <a:t>Tegeta</a:t>
            </a:r>
            <a:r>
              <a:rPr lang="en-GB" sz="2400" b="1" dirty="0">
                <a:solidFill>
                  <a:srgbClr val="009B00"/>
                </a:solidFill>
              </a:rPr>
              <a:t> Gas – 45MW</a:t>
            </a:r>
          </a:p>
          <a:p>
            <a:r>
              <a:rPr lang="en-GB" sz="2400" b="1" dirty="0" err="1">
                <a:solidFill>
                  <a:srgbClr val="009B00"/>
                </a:solidFill>
              </a:rPr>
              <a:t>Ubungo</a:t>
            </a:r>
            <a:r>
              <a:rPr lang="en-GB" sz="2400" b="1" dirty="0">
                <a:solidFill>
                  <a:srgbClr val="009B00"/>
                </a:solidFill>
              </a:rPr>
              <a:t> 2 Gas – 129MW </a:t>
            </a:r>
          </a:p>
          <a:p>
            <a:r>
              <a:rPr lang="en-GB" sz="2400" b="1" dirty="0" err="1">
                <a:solidFill>
                  <a:srgbClr val="009B00"/>
                </a:solidFill>
              </a:rPr>
              <a:t>Songas</a:t>
            </a:r>
            <a:r>
              <a:rPr lang="en-GB" sz="2400" b="1" dirty="0">
                <a:solidFill>
                  <a:srgbClr val="009B00"/>
                </a:solidFill>
              </a:rPr>
              <a:t> Gas – 189MW</a:t>
            </a:r>
          </a:p>
          <a:p>
            <a:r>
              <a:rPr lang="en-GB" sz="2400" b="1" dirty="0" err="1">
                <a:solidFill>
                  <a:srgbClr val="009B00"/>
                </a:solidFill>
              </a:rPr>
              <a:t>Ubungo</a:t>
            </a:r>
            <a:r>
              <a:rPr lang="en-GB" sz="2400" b="1" dirty="0">
                <a:solidFill>
                  <a:srgbClr val="009B00"/>
                </a:solidFill>
              </a:rPr>
              <a:t> 3 Gas – 113MW </a:t>
            </a:r>
          </a:p>
          <a:p>
            <a:r>
              <a:rPr lang="en-GB" sz="2400" b="1" dirty="0">
                <a:solidFill>
                  <a:srgbClr val="009B00"/>
                </a:solidFill>
              </a:rPr>
              <a:t>Kinyerezi 1 Gas –  335MW</a:t>
            </a:r>
          </a:p>
          <a:p>
            <a:r>
              <a:rPr lang="en-GB" sz="2400" b="1" dirty="0">
                <a:solidFill>
                  <a:srgbClr val="009B00"/>
                </a:solidFill>
              </a:rPr>
              <a:t>Kinyerezi 2 Gas –  240MW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494" y="2123983"/>
            <a:ext cx="5401559" cy="420140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21410" y="1497987"/>
            <a:ext cx="4020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9B00"/>
                </a:solidFill>
              </a:rPr>
              <a:t>ENCLAVE D - 3,268 MW</a:t>
            </a:r>
            <a:endParaRPr lang="en-US" sz="2400" b="1" dirty="0">
              <a:solidFill>
                <a:srgbClr val="009B00"/>
              </a:solidFill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1150070" y="405353"/>
            <a:ext cx="965304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1800" b="1" i="0">
                <a:solidFill>
                  <a:schemeClr val="tx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dirty="0"/>
              <a:t>GENERATION PROJECTS SHORT TERM: 2023/24 – 2025/2026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895546" y="997744"/>
            <a:ext cx="10850253" cy="3662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Potential Sources of Energy  to Increase Installed Cap</a:t>
            </a:r>
            <a:r>
              <a:rPr lang="en-GB" sz="2400" b="1" dirty="0"/>
              <a:t>a</a:t>
            </a:r>
            <a:r>
              <a:rPr lang="en-US" sz="2400" b="1" dirty="0"/>
              <a:t>city Up To 5 GW by 2026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654006" y="5038279"/>
            <a:ext cx="3149112" cy="1287107"/>
            <a:chOff x="349233" y="5936385"/>
            <a:chExt cx="2525237" cy="631478"/>
          </a:xfrm>
        </p:grpSpPr>
        <p:sp>
          <p:nvSpPr>
            <p:cNvPr id="37" name="Snip Single Corner of Rectangle 40"/>
            <p:cNvSpPr/>
            <p:nvPr/>
          </p:nvSpPr>
          <p:spPr>
            <a:xfrm>
              <a:off x="379863" y="6334456"/>
              <a:ext cx="228917" cy="233407"/>
            </a:xfrm>
            <a:prstGeom prst="snip1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5716" y="5936385"/>
              <a:ext cx="2258754" cy="196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Existing Plant</a:t>
              </a:r>
            </a:p>
          </p:txBody>
        </p:sp>
        <p:sp>
          <p:nvSpPr>
            <p:cNvPr id="39" name="Snip Single Corner of Rectangle 42"/>
            <p:cNvSpPr/>
            <p:nvPr/>
          </p:nvSpPr>
          <p:spPr>
            <a:xfrm>
              <a:off x="349233" y="5938347"/>
              <a:ext cx="228917" cy="233407"/>
            </a:xfrm>
            <a:prstGeom prst="snip1Rect">
              <a:avLst/>
            </a:prstGeom>
            <a:solidFill>
              <a:srgbClr val="009B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9B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0800000" flipV="1">
              <a:off x="608779" y="6353008"/>
              <a:ext cx="2155311" cy="196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Under Construction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6841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481456" y="1918564"/>
            <a:ext cx="4584854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3"/>
              </a:spcBef>
            </a:pPr>
            <a:r>
              <a:rPr lang="en-GB" sz="2400" b="1" dirty="0" err="1">
                <a:solidFill>
                  <a:srgbClr val="FFB129"/>
                </a:solidFill>
              </a:rPr>
              <a:t>Sinotan</a:t>
            </a:r>
            <a:r>
              <a:rPr lang="en-GB" sz="2400" b="1" dirty="0">
                <a:solidFill>
                  <a:srgbClr val="FFB129"/>
                </a:solidFill>
              </a:rPr>
              <a:t> Wind - 100MW </a:t>
            </a:r>
          </a:p>
          <a:p>
            <a:pPr>
              <a:spcBef>
                <a:spcPts val="63"/>
              </a:spcBef>
            </a:pPr>
            <a:r>
              <a:rPr lang="en-GB" sz="2400" b="1" dirty="0">
                <a:solidFill>
                  <a:srgbClr val="FFB129"/>
                </a:solidFill>
              </a:rPr>
              <a:t>T-Resources Wind - 60MW</a:t>
            </a:r>
          </a:p>
          <a:p>
            <a:pPr>
              <a:spcBef>
                <a:spcPts val="63"/>
              </a:spcBef>
            </a:pPr>
            <a:r>
              <a:rPr lang="en-GB" sz="2400" b="1" dirty="0">
                <a:solidFill>
                  <a:srgbClr val="009B00"/>
                </a:solidFill>
              </a:rPr>
              <a:t>Kihansi Hydro - 180MW </a:t>
            </a:r>
          </a:p>
          <a:p>
            <a:pPr>
              <a:spcBef>
                <a:spcPts val="63"/>
              </a:spcBef>
            </a:pPr>
            <a:r>
              <a:rPr lang="en-GB" sz="2400" b="1" dirty="0">
                <a:solidFill>
                  <a:srgbClr val="FFB129"/>
                </a:solidFill>
              </a:rPr>
              <a:t>Total </a:t>
            </a:r>
            <a:r>
              <a:rPr lang="en-GB" sz="2400" b="1" dirty="0" err="1">
                <a:solidFill>
                  <a:srgbClr val="FFB129"/>
                </a:solidFill>
              </a:rPr>
              <a:t>Enre</a:t>
            </a:r>
            <a:r>
              <a:rPr lang="en-GB" sz="2400" b="1" dirty="0">
                <a:solidFill>
                  <a:srgbClr val="FFB129"/>
                </a:solidFill>
              </a:rPr>
              <a:t> </a:t>
            </a:r>
            <a:r>
              <a:rPr lang="en-GB" sz="2400" b="1" dirty="0" err="1">
                <a:solidFill>
                  <a:srgbClr val="FFB129"/>
                </a:solidFill>
              </a:rPr>
              <a:t>Isimani</a:t>
            </a:r>
            <a:r>
              <a:rPr lang="en-GB" sz="2400" b="1" dirty="0">
                <a:solidFill>
                  <a:srgbClr val="FFB129"/>
                </a:solidFill>
              </a:rPr>
              <a:t> Solar - 100MW</a:t>
            </a:r>
            <a:endParaRPr lang="en-US" sz="2400" b="1" dirty="0">
              <a:solidFill>
                <a:srgbClr val="FFB129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06" y="1893198"/>
            <a:ext cx="5844618" cy="472441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79240" y="1350455"/>
            <a:ext cx="337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9B00"/>
                </a:solidFill>
              </a:rPr>
              <a:t>ENCLAVE E - 440MW</a:t>
            </a:r>
            <a:endParaRPr lang="en-US" sz="2400" b="1" dirty="0">
              <a:solidFill>
                <a:srgbClr val="009B00"/>
              </a:solidFill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1310326" y="457720"/>
            <a:ext cx="937966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1800" b="1" i="0">
                <a:solidFill>
                  <a:schemeClr val="tx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dirty="0"/>
              <a:t>GENERATION PROJECTS SHORT TERM:2023/24 – 2025/2026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1110165" y="1000463"/>
            <a:ext cx="9947476" cy="3499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Potential Sources of Energy  to Increase Installed Cap</a:t>
            </a:r>
            <a:r>
              <a:rPr lang="en-GB" sz="2400" b="1" dirty="0"/>
              <a:t>a</a:t>
            </a:r>
            <a:r>
              <a:rPr lang="en-US" sz="2400" b="1" dirty="0"/>
              <a:t>city Up To 5 GW by 2026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8426323" y="4922207"/>
            <a:ext cx="3149112" cy="1287107"/>
            <a:chOff x="349233" y="5936385"/>
            <a:chExt cx="2525237" cy="631478"/>
          </a:xfrm>
        </p:grpSpPr>
        <p:sp>
          <p:nvSpPr>
            <p:cNvPr id="37" name="Snip Single Corner of Rectangle 40"/>
            <p:cNvSpPr/>
            <p:nvPr/>
          </p:nvSpPr>
          <p:spPr>
            <a:xfrm>
              <a:off x="379863" y="6334456"/>
              <a:ext cx="228917" cy="233407"/>
            </a:xfrm>
            <a:prstGeom prst="snip1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5716" y="5936385"/>
              <a:ext cx="2258754" cy="196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Existing Plant</a:t>
              </a:r>
            </a:p>
          </p:txBody>
        </p:sp>
        <p:sp>
          <p:nvSpPr>
            <p:cNvPr id="39" name="Snip Single Corner of Rectangle 42"/>
            <p:cNvSpPr/>
            <p:nvPr/>
          </p:nvSpPr>
          <p:spPr>
            <a:xfrm>
              <a:off x="349233" y="5938347"/>
              <a:ext cx="228917" cy="233407"/>
            </a:xfrm>
            <a:prstGeom prst="snip1Rect">
              <a:avLst/>
            </a:prstGeom>
            <a:solidFill>
              <a:srgbClr val="009B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9B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0800000" flipV="1">
              <a:off x="608779" y="6353008"/>
              <a:ext cx="2155311" cy="196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Under Construction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0940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5652" y="1043447"/>
            <a:ext cx="3116940" cy="232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3"/>
              </a:spcBef>
            </a:pPr>
            <a:r>
              <a:rPr lang="en-GB" sz="2400" b="1" dirty="0">
                <a:solidFill>
                  <a:srgbClr val="0432FF"/>
                </a:solidFill>
              </a:rPr>
              <a:t>400kV RING 1</a:t>
            </a:r>
          </a:p>
          <a:p>
            <a:pPr>
              <a:spcBef>
                <a:spcPts val="73"/>
              </a:spcBef>
            </a:pPr>
            <a:r>
              <a:rPr lang="en-GB" sz="2400" b="1" dirty="0">
                <a:solidFill>
                  <a:srgbClr val="FF0000"/>
                </a:solidFill>
              </a:rPr>
              <a:t>Dodoma (</a:t>
            </a:r>
            <a:r>
              <a:rPr lang="en-GB" sz="2400" b="1" dirty="0" err="1">
                <a:solidFill>
                  <a:srgbClr val="FF0000"/>
                </a:solidFill>
              </a:rPr>
              <a:t>Zuzu</a:t>
            </a:r>
            <a:r>
              <a:rPr lang="en-GB" sz="2400" b="1" dirty="0">
                <a:solidFill>
                  <a:srgbClr val="FF0000"/>
                </a:solidFill>
              </a:rPr>
              <a:t>) – </a:t>
            </a:r>
            <a:r>
              <a:rPr lang="en-GB" sz="2400" b="1" dirty="0" err="1">
                <a:solidFill>
                  <a:srgbClr val="FF0000"/>
                </a:solidFill>
              </a:rPr>
              <a:t>Chalinze</a:t>
            </a:r>
            <a:r>
              <a:rPr lang="en-GB" sz="2400" b="1" dirty="0">
                <a:solidFill>
                  <a:srgbClr val="FF0000"/>
                </a:solidFill>
              </a:rPr>
              <a:t> – Kinyerezi - </a:t>
            </a:r>
            <a:r>
              <a:rPr lang="en-GB" sz="2400" b="1" dirty="0" err="1">
                <a:solidFill>
                  <a:srgbClr val="FFC000"/>
                </a:solidFill>
              </a:rPr>
              <a:t>Segera</a:t>
            </a:r>
            <a:r>
              <a:rPr lang="en-GB" sz="2400" b="1" dirty="0">
                <a:solidFill>
                  <a:srgbClr val="FFC000"/>
                </a:solidFill>
              </a:rPr>
              <a:t> – Same -  </a:t>
            </a:r>
            <a:r>
              <a:rPr lang="en-GB" sz="2400" b="1" dirty="0" err="1">
                <a:solidFill>
                  <a:srgbClr val="FFC000"/>
                </a:solidFill>
              </a:rPr>
              <a:t>Lemugur</a:t>
            </a:r>
            <a:r>
              <a:rPr lang="en-GB" sz="2400" b="1" dirty="0">
                <a:solidFill>
                  <a:srgbClr val="FFC000"/>
                </a:solidFill>
              </a:rPr>
              <a:t> (Arusha) </a:t>
            </a:r>
            <a:r>
              <a:rPr lang="en-GB" sz="2400" b="1" dirty="0">
                <a:solidFill>
                  <a:srgbClr val="FF0000"/>
                </a:solidFill>
              </a:rPr>
              <a:t>– </a:t>
            </a:r>
            <a:r>
              <a:rPr lang="en-GB" sz="2400" b="1" dirty="0">
                <a:solidFill>
                  <a:srgbClr val="00B050"/>
                </a:solidFill>
              </a:rPr>
              <a:t>Singida – </a:t>
            </a:r>
            <a:r>
              <a:rPr lang="en-GB" sz="2400" b="1" dirty="0" err="1">
                <a:solidFill>
                  <a:srgbClr val="00B050"/>
                </a:solidFill>
              </a:rPr>
              <a:t>Zuzu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592" y="1055322"/>
            <a:ext cx="8287217" cy="5788057"/>
          </a:xfrm>
          <a:prstGeom prst="rect">
            <a:avLst/>
          </a:prstGeom>
        </p:spPr>
      </p:pic>
      <p:sp>
        <p:nvSpPr>
          <p:cNvPr id="12" name="Title 1"/>
          <p:cNvSpPr txBox="1"/>
          <p:nvPr/>
        </p:nvSpPr>
        <p:spPr>
          <a:xfrm>
            <a:off x="2099194" y="495427"/>
            <a:ext cx="863793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1800" b="1" i="0">
                <a:solidFill>
                  <a:schemeClr val="tx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dirty="0"/>
              <a:t>TRANSMISSION PROJECTS SHORT TERM: 2023 - 2026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524639" y="3809888"/>
            <a:ext cx="3102265" cy="1283330"/>
            <a:chOff x="349233" y="5938238"/>
            <a:chExt cx="2487671" cy="629625"/>
          </a:xfrm>
        </p:grpSpPr>
        <p:sp>
          <p:nvSpPr>
            <p:cNvPr id="30" name="Snip Single Corner of Rectangle 40"/>
            <p:cNvSpPr/>
            <p:nvPr/>
          </p:nvSpPr>
          <p:spPr>
            <a:xfrm>
              <a:off x="379863" y="6334456"/>
              <a:ext cx="228917" cy="233407"/>
            </a:xfrm>
            <a:prstGeom prst="snip1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8150" y="5938238"/>
              <a:ext cx="2258754" cy="196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Existing TL </a:t>
              </a:r>
            </a:p>
          </p:txBody>
        </p:sp>
        <p:sp>
          <p:nvSpPr>
            <p:cNvPr id="32" name="Snip Single Corner of Rectangle 42"/>
            <p:cNvSpPr/>
            <p:nvPr/>
          </p:nvSpPr>
          <p:spPr>
            <a:xfrm>
              <a:off x="349233" y="5938347"/>
              <a:ext cx="228917" cy="233407"/>
            </a:xfrm>
            <a:prstGeom prst="snip1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9B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0800000" flipV="1">
              <a:off x="608779" y="6353008"/>
              <a:ext cx="2155311" cy="196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Under Construction TL</a:t>
              </a:r>
            </a:p>
          </p:txBody>
        </p:sp>
      </p:grpSp>
      <p:sp>
        <p:nvSpPr>
          <p:cNvPr id="10" name="Snip Single Corner of Rectangle 42"/>
          <p:cNvSpPr/>
          <p:nvPr/>
        </p:nvSpPr>
        <p:spPr>
          <a:xfrm>
            <a:off x="529797" y="5491602"/>
            <a:ext cx="285472" cy="475741"/>
          </a:xfrm>
          <a:prstGeom prst="snip1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262" y="5491602"/>
            <a:ext cx="281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Under FS/No Funds</a:t>
            </a:r>
          </a:p>
        </p:txBody>
      </p:sp>
    </p:spTree>
    <p:extLst>
      <p:ext uri="{BB962C8B-B14F-4D97-AF65-F5344CB8AC3E}">
        <p14:creationId xmlns:p14="http://schemas.microsoft.com/office/powerpoint/2010/main" val="4063491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3530" y="826908"/>
            <a:ext cx="3591330" cy="3072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3"/>
              </a:spcBef>
            </a:pPr>
            <a:r>
              <a:rPr lang="en-GB" sz="2400" b="1" dirty="0">
                <a:solidFill>
                  <a:srgbClr val="0432FF"/>
                </a:solidFill>
              </a:rPr>
              <a:t>400kV RING 2:</a:t>
            </a:r>
          </a:p>
          <a:p>
            <a:pPr>
              <a:spcBef>
                <a:spcPts val="73"/>
              </a:spcBef>
            </a:pPr>
            <a:r>
              <a:rPr lang="en-GB" sz="2400" b="1" dirty="0">
                <a:solidFill>
                  <a:srgbClr val="FF0000"/>
                </a:solidFill>
              </a:rPr>
              <a:t>Dodoma (</a:t>
            </a:r>
            <a:r>
              <a:rPr lang="en-GB" sz="2400" b="1" dirty="0" err="1">
                <a:solidFill>
                  <a:srgbClr val="FF0000"/>
                </a:solidFill>
              </a:rPr>
              <a:t>Zuzu</a:t>
            </a:r>
            <a:r>
              <a:rPr lang="en-GB" sz="2400" b="1" dirty="0">
                <a:solidFill>
                  <a:srgbClr val="FF0000"/>
                </a:solidFill>
              </a:rPr>
              <a:t>) – </a:t>
            </a:r>
            <a:r>
              <a:rPr lang="en-GB" sz="2400" b="1" dirty="0" err="1">
                <a:solidFill>
                  <a:srgbClr val="FF0000"/>
                </a:solidFill>
              </a:rPr>
              <a:t>Chalinze</a:t>
            </a:r>
            <a:r>
              <a:rPr lang="en-GB" sz="2400" b="1" dirty="0">
                <a:solidFill>
                  <a:srgbClr val="FF0000"/>
                </a:solidFill>
              </a:rPr>
              <a:t> - Kinyerezi – </a:t>
            </a:r>
            <a:r>
              <a:rPr lang="en-GB" sz="2400" b="1" dirty="0" err="1">
                <a:solidFill>
                  <a:srgbClr val="FF0000"/>
                </a:solidFill>
              </a:rPr>
              <a:t>Mkuranga</a:t>
            </a:r>
            <a:r>
              <a:rPr lang="en-GB" sz="2400" b="1" dirty="0">
                <a:solidFill>
                  <a:srgbClr val="FF0000"/>
                </a:solidFill>
              </a:rPr>
              <a:t> – </a:t>
            </a:r>
            <a:r>
              <a:rPr lang="en-GB" sz="2400" b="1" dirty="0" err="1">
                <a:solidFill>
                  <a:srgbClr val="FFC000"/>
                </a:solidFill>
              </a:rPr>
              <a:t>Somanga</a:t>
            </a:r>
            <a:r>
              <a:rPr lang="en-GB" sz="2400" b="1" dirty="0">
                <a:solidFill>
                  <a:srgbClr val="FFC000"/>
                </a:solidFill>
              </a:rPr>
              <a:t> - </a:t>
            </a:r>
            <a:r>
              <a:rPr lang="en-GB" sz="2400" b="1" dirty="0" err="1">
                <a:solidFill>
                  <a:srgbClr val="FFC000"/>
                </a:solidFill>
              </a:rPr>
              <a:t>Mtwara</a:t>
            </a:r>
            <a:r>
              <a:rPr lang="en-GB" sz="2400" b="1" dirty="0">
                <a:solidFill>
                  <a:srgbClr val="FFC000"/>
                </a:solidFill>
              </a:rPr>
              <a:t> – </a:t>
            </a:r>
            <a:r>
              <a:rPr lang="en-GB" sz="2400" b="1" dirty="0" err="1">
                <a:solidFill>
                  <a:srgbClr val="FFC000"/>
                </a:solidFill>
              </a:rPr>
              <a:t>Tunduru</a:t>
            </a:r>
            <a:r>
              <a:rPr lang="en-GB" sz="2400" b="1" dirty="0">
                <a:solidFill>
                  <a:srgbClr val="FFC000"/>
                </a:solidFill>
              </a:rPr>
              <a:t> –</a:t>
            </a:r>
            <a:r>
              <a:rPr lang="en-GB" sz="2400" b="1" dirty="0" err="1">
                <a:solidFill>
                  <a:srgbClr val="FFC000"/>
                </a:solidFill>
              </a:rPr>
              <a:t>Songea</a:t>
            </a:r>
            <a:r>
              <a:rPr lang="en-GB" sz="2400" b="1" dirty="0">
                <a:solidFill>
                  <a:srgbClr val="FFC000"/>
                </a:solidFill>
              </a:rPr>
              <a:t> – </a:t>
            </a:r>
            <a:r>
              <a:rPr lang="en-GB" sz="2400" b="1" dirty="0" err="1">
                <a:solidFill>
                  <a:srgbClr val="FFC000"/>
                </a:solidFill>
              </a:rPr>
              <a:t>Makambako</a:t>
            </a:r>
            <a:r>
              <a:rPr lang="en-GB" sz="2400" b="1" dirty="0">
                <a:solidFill>
                  <a:srgbClr val="FFC000"/>
                </a:solidFill>
              </a:rPr>
              <a:t> –</a:t>
            </a:r>
          </a:p>
          <a:p>
            <a:pPr>
              <a:spcBef>
                <a:spcPts val="73"/>
              </a:spcBef>
            </a:pPr>
            <a:r>
              <a:rPr lang="en-GB" sz="2400" b="1" dirty="0">
                <a:solidFill>
                  <a:srgbClr val="FF0000"/>
                </a:solidFill>
              </a:rPr>
              <a:t>Iringa (</a:t>
            </a:r>
            <a:r>
              <a:rPr lang="en-GB" sz="2400" b="1" dirty="0" err="1">
                <a:solidFill>
                  <a:srgbClr val="FF0000"/>
                </a:solidFill>
              </a:rPr>
              <a:t>Kisada</a:t>
            </a:r>
            <a:r>
              <a:rPr lang="en-GB" sz="2400" b="1" dirty="0">
                <a:solidFill>
                  <a:srgbClr val="FF0000"/>
                </a:solidFill>
              </a:rPr>
              <a:t>) -</a:t>
            </a:r>
            <a:r>
              <a:rPr lang="en-GB" sz="2400" b="1" dirty="0">
                <a:solidFill>
                  <a:srgbClr val="FFB129"/>
                </a:solidFill>
              </a:rPr>
              <a:t> </a:t>
            </a:r>
            <a:r>
              <a:rPr lang="en-GB" sz="2400" b="1" dirty="0">
                <a:solidFill>
                  <a:srgbClr val="00B050"/>
                </a:solidFill>
              </a:rPr>
              <a:t>Iringa (</a:t>
            </a:r>
            <a:r>
              <a:rPr lang="en-GB" sz="2400" b="1" dirty="0" err="1">
                <a:solidFill>
                  <a:srgbClr val="00B050"/>
                </a:solidFill>
              </a:rPr>
              <a:t>Tegamenda</a:t>
            </a:r>
            <a:r>
              <a:rPr lang="en-GB" sz="2400" b="1" dirty="0">
                <a:solidFill>
                  <a:srgbClr val="00B050"/>
                </a:solidFill>
              </a:rPr>
              <a:t>) - </a:t>
            </a:r>
            <a:r>
              <a:rPr lang="en-GB" sz="2400" b="1" dirty="0" err="1">
                <a:solidFill>
                  <a:srgbClr val="00B050"/>
                </a:solidFill>
              </a:rPr>
              <a:t>Zuzu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551" y="1197204"/>
            <a:ext cx="7560296" cy="5156462"/>
          </a:xfrm>
          <a:prstGeom prst="rect">
            <a:avLst/>
          </a:prstGeom>
        </p:spPr>
      </p:pic>
      <p:sp>
        <p:nvSpPr>
          <p:cNvPr id="12" name="Title 1"/>
          <p:cNvSpPr txBox="1"/>
          <p:nvPr/>
        </p:nvSpPr>
        <p:spPr>
          <a:xfrm>
            <a:off x="2099195" y="457720"/>
            <a:ext cx="851538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1800" b="1" i="0">
                <a:solidFill>
                  <a:schemeClr val="tx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dirty="0"/>
              <a:t>TRANSMISSION PROJECTS SHORT TERM: 2023 - 2026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527888" y="4268732"/>
            <a:ext cx="3142614" cy="1399182"/>
            <a:chOff x="349233" y="5881399"/>
            <a:chExt cx="2520026" cy="686464"/>
          </a:xfrm>
        </p:grpSpPr>
        <p:sp>
          <p:nvSpPr>
            <p:cNvPr id="30" name="Snip Single Corner of Rectangle 40"/>
            <p:cNvSpPr/>
            <p:nvPr/>
          </p:nvSpPr>
          <p:spPr>
            <a:xfrm>
              <a:off x="379863" y="6334456"/>
              <a:ext cx="228917" cy="233407"/>
            </a:xfrm>
            <a:prstGeom prst="snip1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0505" y="5881399"/>
              <a:ext cx="2258754" cy="196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Existing TL</a:t>
              </a:r>
            </a:p>
          </p:txBody>
        </p:sp>
        <p:sp>
          <p:nvSpPr>
            <p:cNvPr id="32" name="Snip Single Corner of Rectangle 42"/>
            <p:cNvSpPr/>
            <p:nvPr/>
          </p:nvSpPr>
          <p:spPr>
            <a:xfrm>
              <a:off x="349233" y="5938347"/>
              <a:ext cx="228917" cy="233407"/>
            </a:xfrm>
            <a:prstGeom prst="snip1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9B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0800000" flipV="1">
              <a:off x="608779" y="6353008"/>
              <a:ext cx="2155311" cy="196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Under Construction</a:t>
              </a:r>
            </a:p>
          </p:txBody>
        </p:sp>
      </p:grpSp>
      <p:sp>
        <p:nvSpPr>
          <p:cNvPr id="10" name="Snip Single Corner of Rectangle 42"/>
          <p:cNvSpPr/>
          <p:nvPr/>
        </p:nvSpPr>
        <p:spPr>
          <a:xfrm>
            <a:off x="527888" y="6044815"/>
            <a:ext cx="285472" cy="475741"/>
          </a:xfrm>
          <a:prstGeom prst="snip1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709" y="6082630"/>
            <a:ext cx="281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Under FS/No Funds</a:t>
            </a:r>
          </a:p>
        </p:txBody>
      </p:sp>
    </p:spTree>
    <p:extLst>
      <p:ext uri="{BB962C8B-B14F-4D97-AF65-F5344CB8AC3E}">
        <p14:creationId xmlns:p14="http://schemas.microsoft.com/office/powerpoint/2010/main" val="3411228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79197" y="864759"/>
            <a:ext cx="3862866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3"/>
              </a:spcBef>
            </a:pPr>
            <a:r>
              <a:rPr lang="en-GB" sz="2400" b="1" dirty="0">
                <a:solidFill>
                  <a:srgbClr val="0432FF"/>
                </a:solidFill>
              </a:rPr>
              <a:t>400kV RING 3</a:t>
            </a:r>
          </a:p>
          <a:p>
            <a:pPr>
              <a:spcBef>
                <a:spcPts val="73"/>
              </a:spcBef>
            </a:pPr>
            <a:r>
              <a:rPr lang="en-GB" sz="2400" b="1" dirty="0">
                <a:solidFill>
                  <a:srgbClr val="00B050"/>
                </a:solidFill>
              </a:rPr>
              <a:t>Dodoma (</a:t>
            </a:r>
            <a:r>
              <a:rPr lang="en-GB" sz="2400" b="1" dirty="0" err="1">
                <a:solidFill>
                  <a:srgbClr val="00B050"/>
                </a:solidFill>
              </a:rPr>
              <a:t>Zuzu</a:t>
            </a:r>
            <a:r>
              <a:rPr lang="en-GB" sz="2400" b="1" dirty="0">
                <a:solidFill>
                  <a:srgbClr val="00B050"/>
                </a:solidFill>
              </a:rPr>
              <a:t>) – Singida - </a:t>
            </a:r>
          </a:p>
          <a:p>
            <a:pPr>
              <a:spcBef>
                <a:spcPts val="73"/>
              </a:spcBef>
            </a:pPr>
            <a:r>
              <a:rPr lang="en-GB" sz="2400" b="1" dirty="0">
                <a:solidFill>
                  <a:srgbClr val="00B050"/>
                </a:solidFill>
              </a:rPr>
              <a:t>- </a:t>
            </a:r>
            <a:r>
              <a:rPr lang="en-GB" sz="2400" b="1" dirty="0" err="1">
                <a:solidFill>
                  <a:srgbClr val="00B050"/>
                </a:solidFill>
              </a:rPr>
              <a:t>Shinyanga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>
                <a:solidFill>
                  <a:srgbClr val="FFC000"/>
                </a:solidFill>
              </a:rPr>
              <a:t>-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Nyakanazi</a:t>
            </a:r>
            <a:r>
              <a:rPr lang="en-GB" sz="2400" b="1" dirty="0">
                <a:solidFill>
                  <a:srgbClr val="FF0000"/>
                </a:solidFill>
              </a:rPr>
              <a:t> – </a:t>
            </a:r>
            <a:r>
              <a:rPr lang="en-GB" sz="2400" b="1" dirty="0" err="1">
                <a:solidFill>
                  <a:srgbClr val="FF0000"/>
                </a:solidFill>
              </a:rPr>
              <a:t>Kigoma</a:t>
            </a:r>
            <a:r>
              <a:rPr lang="en-GB" sz="2400" b="1" dirty="0">
                <a:solidFill>
                  <a:srgbClr val="FF0000"/>
                </a:solidFill>
              </a:rPr>
              <a:t> – </a:t>
            </a:r>
            <a:r>
              <a:rPr lang="en-GB" sz="2400" b="1" dirty="0" err="1">
                <a:solidFill>
                  <a:srgbClr val="FF0000"/>
                </a:solidFill>
              </a:rPr>
              <a:t>Rukwa</a:t>
            </a:r>
            <a:r>
              <a:rPr lang="en-GB" sz="2400" b="1" dirty="0">
                <a:solidFill>
                  <a:srgbClr val="FF0000"/>
                </a:solidFill>
              </a:rPr>
              <a:t> – </a:t>
            </a:r>
            <a:r>
              <a:rPr lang="en-GB" sz="2400" b="1" dirty="0" err="1">
                <a:solidFill>
                  <a:srgbClr val="FF0000"/>
                </a:solidFill>
              </a:rPr>
              <a:t>Tunduma</a:t>
            </a:r>
            <a:r>
              <a:rPr lang="en-GB" sz="2400" b="1" dirty="0">
                <a:solidFill>
                  <a:srgbClr val="FF0000"/>
                </a:solidFill>
              </a:rPr>
              <a:t> - Mbeya (</a:t>
            </a:r>
            <a:r>
              <a:rPr lang="en-GB" sz="2400" b="1" dirty="0" err="1">
                <a:solidFill>
                  <a:srgbClr val="FF0000"/>
                </a:solidFill>
              </a:rPr>
              <a:t>Iganjo</a:t>
            </a:r>
            <a:r>
              <a:rPr lang="en-GB" sz="2400" b="1" dirty="0">
                <a:solidFill>
                  <a:srgbClr val="FF0000"/>
                </a:solidFill>
              </a:rPr>
              <a:t>) – Iringa (</a:t>
            </a:r>
            <a:r>
              <a:rPr lang="en-GB" sz="2400" b="1" dirty="0" err="1">
                <a:solidFill>
                  <a:srgbClr val="FF0000"/>
                </a:solidFill>
              </a:rPr>
              <a:t>Kisada</a:t>
            </a:r>
            <a:r>
              <a:rPr lang="en-GB" sz="2400" b="1" dirty="0">
                <a:solidFill>
                  <a:srgbClr val="FF0000"/>
                </a:solidFill>
              </a:rPr>
              <a:t>) - </a:t>
            </a:r>
            <a:r>
              <a:rPr lang="en-GB" sz="2400" b="1" dirty="0">
                <a:solidFill>
                  <a:srgbClr val="00B050"/>
                </a:solidFill>
              </a:rPr>
              <a:t>Iringa (</a:t>
            </a:r>
            <a:r>
              <a:rPr lang="en-GB" sz="2400" b="1" dirty="0" err="1">
                <a:solidFill>
                  <a:srgbClr val="00B050"/>
                </a:solidFill>
              </a:rPr>
              <a:t>Tagamenda</a:t>
            </a:r>
            <a:r>
              <a:rPr lang="en-GB" sz="2400" b="1" dirty="0">
                <a:solidFill>
                  <a:srgbClr val="00B050"/>
                </a:solidFill>
              </a:rPr>
              <a:t>) - </a:t>
            </a:r>
            <a:r>
              <a:rPr lang="en-GB" sz="2400" b="1" dirty="0" err="1">
                <a:solidFill>
                  <a:srgbClr val="00B050"/>
                </a:solidFill>
              </a:rPr>
              <a:t>Zuzu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063" y="1824607"/>
            <a:ext cx="7739406" cy="4840144"/>
          </a:xfrm>
          <a:prstGeom prst="rect">
            <a:avLst/>
          </a:prstGeom>
        </p:spPr>
      </p:pic>
      <p:sp>
        <p:nvSpPr>
          <p:cNvPr id="12" name="Title 1"/>
          <p:cNvSpPr txBox="1"/>
          <p:nvPr/>
        </p:nvSpPr>
        <p:spPr>
          <a:xfrm>
            <a:off x="2099194" y="495427"/>
            <a:ext cx="890188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1800" b="1" i="0">
                <a:solidFill>
                  <a:schemeClr val="tx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dirty="0"/>
              <a:t>TRANSMISSION PROJECTS SHORT TERM: 2023 - 2026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528963" y="4244679"/>
            <a:ext cx="3140462" cy="1283108"/>
            <a:chOff x="349233" y="5938347"/>
            <a:chExt cx="2518300" cy="629516"/>
          </a:xfrm>
        </p:grpSpPr>
        <p:sp>
          <p:nvSpPr>
            <p:cNvPr id="30" name="Snip Single Corner of Rectangle 40"/>
            <p:cNvSpPr/>
            <p:nvPr/>
          </p:nvSpPr>
          <p:spPr>
            <a:xfrm>
              <a:off x="379863" y="6334456"/>
              <a:ext cx="228917" cy="233407"/>
            </a:xfrm>
            <a:prstGeom prst="snip1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779" y="5938347"/>
              <a:ext cx="2258754" cy="196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Existing TL </a:t>
              </a:r>
            </a:p>
          </p:txBody>
        </p:sp>
        <p:sp>
          <p:nvSpPr>
            <p:cNvPr id="32" name="Snip Single Corner of Rectangle 42"/>
            <p:cNvSpPr/>
            <p:nvPr/>
          </p:nvSpPr>
          <p:spPr>
            <a:xfrm>
              <a:off x="349233" y="5938347"/>
              <a:ext cx="228917" cy="233407"/>
            </a:xfrm>
            <a:prstGeom prst="snip1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9B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0800000" flipV="1">
              <a:off x="608779" y="6353008"/>
              <a:ext cx="2155311" cy="196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Under Construction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052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EDB7F2F-C7D6-DE23-1EC5-5D05A3F7FAB8}"/>
              </a:ext>
            </a:extLst>
          </p:cNvPr>
          <p:cNvGrpSpPr/>
          <p:nvPr/>
        </p:nvGrpSpPr>
        <p:grpSpPr>
          <a:xfrm>
            <a:off x="4636727" y="1711415"/>
            <a:ext cx="2867591" cy="2676952"/>
            <a:chOff x="2996166" y="2288193"/>
            <a:chExt cx="2458468" cy="23477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832B72-468F-794A-ECB7-64F8D2C6A475}"/>
                </a:ext>
              </a:extLst>
            </p:cNvPr>
            <p:cNvGrpSpPr/>
            <p:nvPr/>
          </p:nvGrpSpPr>
          <p:grpSpPr>
            <a:xfrm>
              <a:off x="3419872" y="2564904"/>
              <a:ext cx="1656184" cy="1656184"/>
              <a:chOff x="3419872" y="2564904"/>
              <a:chExt cx="1656184" cy="1656184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A91F6C3-74B8-FD00-A9DA-B9F212EE5564}"/>
                  </a:ext>
                </a:extLst>
              </p:cNvPr>
              <p:cNvSpPr/>
              <p:nvPr/>
            </p:nvSpPr>
            <p:spPr>
              <a:xfrm>
                <a:off x="3419872" y="2564904"/>
                <a:ext cx="1656184" cy="1656184"/>
              </a:xfrm>
              <a:prstGeom prst="ellipse">
                <a:avLst/>
              </a:prstGeom>
              <a:solidFill>
                <a:schemeClr val="bg1"/>
              </a:solidFill>
              <a:ln w="139700">
                <a:solidFill>
                  <a:srgbClr val="003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149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39F4CD9-E610-8925-AE4D-2A2CC2B5B47D}"/>
                  </a:ext>
                </a:extLst>
              </p:cNvPr>
              <p:cNvSpPr/>
              <p:nvPr/>
            </p:nvSpPr>
            <p:spPr>
              <a:xfrm>
                <a:off x="3563888" y="2708920"/>
                <a:ext cx="1368152" cy="1368152"/>
              </a:xfrm>
              <a:prstGeom prst="ellipse">
                <a:avLst/>
              </a:prstGeom>
              <a:solidFill>
                <a:srgbClr val="FFC6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2149" dirty="0"/>
              </a:p>
            </p:txBody>
          </p:sp>
        </p:grpSp>
        <p:sp>
          <p:nvSpPr>
            <p:cNvPr id="14" name="Up Arrow 13">
              <a:extLst>
                <a:ext uri="{FF2B5EF4-FFF2-40B4-BE49-F238E27FC236}">
                  <a16:creationId xmlns:a16="http://schemas.microsoft.com/office/drawing/2014/main" id="{343E2F87-A345-CDDD-7A40-9E3F8EF6A283}"/>
                </a:ext>
              </a:extLst>
            </p:cNvPr>
            <p:cNvSpPr/>
            <p:nvPr/>
          </p:nvSpPr>
          <p:spPr>
            <a:xfrm rot="2700000">
              <a:off x="4876446" y="2288616"/>
              <a:ext cx="504056" cy="652321"/>
            </a:xfrm>
            <a:prstGeom prst="upArrow">
              <a:avLst/>
            </a:prstGeom>
            <a:solidFill>
              <a:srgbClr val="003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149" dirty="0"/>
            </a:p>
          </p:txBody>
        </p:sp>
        <p:sp>
          <p:nvSpPr>
            <p:cNvPr id="15" name="Up Arrow 14">
              <a:extLst>
                <a:ext uri="{FF2B5EF4-FFF2-40B4-BE49-F238E27FC236}">
                  <a16:creationId xmlns:a16="http://schemas.microsoft.com/office/drawing/2014/main" id="{1ACBF1F4-CADB-49FD-A8FC-5335AEC345EC}"/>
                </a:ext>
              </a:extLst>
            </p:cNvPr>
            <p:cNvSpPr/>
            <p:nvPr/>
          </p:nvSpPr>
          <p:spPr>
            <a:xfrm rot="8100000">
              <a:off x="4912961" y="3837487"/>
              <a:ext cx="462468" cy="798475"/>
            </a:xfrm>
            <a:prstGeom prst="upArrow">
              <a:avLst/>
            </a:prstGeom>
            <a:solidFill>
              <a:srgbClr val="003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149" dirty="0"/>
            </a:p>
          </p:txBody>
        </p:sp>
        <p:sp>
          <p:nvSpPr>
            <p:cNvPr id="16" name="Up Arrow 15">
              <a:extLst>
                <a:ext uri="{FF2B5EF4-FFF2-40B4-BE49-F238E27FC236}">
                  <a16:creationId xmlns:a16="http://schemas.microsoft.com/office/drawing/2014/main" id="{FB677DCA-9277-1E36-BCB4-828358803EF0}"/>
                </a:ext>
              </a:extLst>
            </p:cNvPr>
            <p:cNvSpPr/>
            <p:nvPr/>
          </p:nvSpPr>
          <p:spPr>
            <a:xfrm rot="18900000">
              <a:off x="3102866" y="2288193"/>
              <a:ext cx="504056" cy="692067"/>
            </a:xfrm>
            <a:prstGeom prst="upArrow">
              <a:avLst/>
            </a:prstGeom>
            <a:solidFill>
              <a:srgbClr val="003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149" dirty="0"/>
            </a:p>
          </p:txBody>
        </p:sp>
        <p:sp>
          <p:nvSpPr>
            <p:cNvPr id="17" name="Up Arrow 16">
              <a:extLst>
                <a:ext uri="{FF2B5EF4-FFF2-40B4-BE49-F238E27FC236}">
                  <a16:creationId xmlns:a16="http://schemas.microsoft.com/office/drawing/2014/main" id="{8D01D801-C14C-7F3B-C737-72CF5F60A3D4}"/>
                </a:ext>
              </a:extLst>
            </p:cNvPr>
            <p:cNvSpPr/>
            <p:nvPr/>
          </p:nvSpPr>
          <p:spPr>
            <a:xfrm rot="13500000">
              <a:off x="3107811" y="3834679"/>
              <a:ext cx="504056" cy="727345"/>
            </a:xfrm>
            <a:prstGeom prst="upArrow">
              <a:avLst/>
            </a:prstGeom>
            <a:solidFill>
              <a:srgbClr val="003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149" dirty="0"/>
            </a:p>
          </p:txBody>
        </p:sp>
      </p:grpSp>
      <p:sp>
        <p:nvSpPr>
          <p:cNvPr id="11" name="TextBox 1">
            <a:extLst>
              <a:ext uri="{FF2B5EF4-FFF2-40B4-BE49-F238E27FC236}">
                <a16:creationId xmlns:a16="http://schemas.microsoft.com/office/drawing/2014/main" id="{C40669F4-A3C7-C8AF-F065-2A36EA1A72CE}"/>
              </a:ext>
            </a:extLst>
          </p:cNvPr>
          <p:cNvSpPr txBox="1"/>
          <p:nvPr/>
        </p:nvSpPr>
        <p:spPr>
          <a:xfrm>
            <a:off x="5241754" y="2662951"/>
            <a:ext cx="1708491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ko-KR" b="1" dirty="0">
                <a:solidFill>
                  <a:srgbClr val="003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</a:p>
          <a:p>
            <a:pPr algn="ctr"/>
            <a:r>
              <a:rPr lang="en-US" altLang="ko-KR" b="1" dirty="0">
                <a:solidFill>
                  <a:srgbClr val="003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FUNCTIONS</a:t>
            </a:r>
            <a:endParaRPr lang="ko-KR" altLang="en-US" b="1" dirty="0">
              <a:solidFill>
                <a:srgbClr val="003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19CBC9A-3809-5365-7017-8ED07FDD5287}"/>
              </a:ext>
            </a:extLst>
          </p:cNvPr>
          <p:cNvSpPr/>
          <p:nvPr/>
        </p:nvSpPr>
        <p:spPr>
          <a:xfrm>
            <a:off x="2682143" y="1775940"/>
            <a:ext cx="1724945" cy="412656"/>
          </a:xfrm>
          <a:prstGeom prst="roundRect">
            <a:avLst/>
          </a:prstGeom>
          <a:noFill/>
          <a:ln w="28575">
            <a:solidFill>
              <a:srgbClr val="1140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Z" sz="2000" b="1" dirty="0">
                <a:solidFill>
                  <a:srgbClr val="114021"/>
                </a:solidFill>
              </a:rPr>
              <a:t>GENERATION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419CB56-65EC-471C-8F29-67E16C0BF2F3}"/>
              </a:ext>
            </a:extLst>
          </p:cNvPr>
          <p:cNvSpPr/>
          <p:nvPr/>
        </p:nvSpPr>
        <p:spPr>
          <a:xfrm>
            <a:off x="7784912" y="1625624"/>
            <a:ext cx="1724945" cy="412657"/>
          </a:xfrm>
          <a:prstGeom prst="roundRect">
            <a:avLst/>
          </a:prstGeom>
          <a:noFill/>
          <a:ln w="28575">
            <a:solidFill>
              <a:srgbClr val="1140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Z" sz="2000" b="1" dirty="0">
                <a:solidFill>
                  <a:srgbClr val="114021"/>
                </a:solidFill>
              </a:rPr>
              <a:t>TANSMISSION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6438FA9-0940-F6A3-05E2-4D65BDE429C4}"/>
              </a:ext>
            </a:extLst>
          </p:cNvPr>
          <p:cNvSpPr/>
          <p:nvPr/>
        </p:nvSpPr>
        <p:spPr>
          <a:xfrm>
            <a:off x="2650635" y="3933152"/>
            <a:ext cx="1724945" cy="412657"/>
          </a:xfrm>
          <a:prstGeom prst="roundRect">
            <a:avLst/>
          </a:prstGeom>
          <a:noFill/>
          <a:ln w="28575">
            <a:solidFill>
              <a:srgbClr val="1140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Z" sz="2000" b="1" dirty="0">
                <a:solidFill>
                  <a:srgbClr val="114021"/>
                </a:solidFill>
              </a:rPr>
              <a:t>OPERATION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126DE5C-B3AB-1EDF-7FE0-E990645F588B}"/>
              </a:ext>
            </a:extLst>
          </p:cNvPr>
          <p:cNvSpPr/>
          <p:nvPr/>
        </p:nvSpPr>
        <p:spPr>
          <a:xfrm>
            <a:off x="7654821" y="3933151"/>
            <a:ext cx="2182145" cy="412657"/>
          </a:xfrm>
          <a:prstGeom prst="roundRect">
            <a:avLst/>
          </a:prstGeom>
          <a:noFill/>
          <a:ln w="28575">
            <a:solidFill>
              <a:srgbClr val="1140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Z" sz="2000" b="1" dirty="0">
                <a:solidFill>
                  <a:srgbClr val="114021"/>
                </a:solidFill>
              </a:rPr>
              <a:t>DISTRIBUTION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46D372-7A0D-0C82-4E90-8352C656C418}"/>
              </a:ext>
            </a:extLst>
          </p:cNvPr>
          <p:cNvSpPr txBox="1"/>
          <p:nvPr/>
        </p:nvSpPr>
        <p:spPr>
          <a:xfrm>
            <a:off x="2053967" y="4958357"/>
            <a:ext cx="8084063" cy="1785104"/>
          </a:xfrm>
          <a:prstGeom prst="rect">
            <a:avLst/>
          </a:prstGeom>
          <a:solidFill>
            <a:srgbClr val="114021">
              <a:alpha val="99957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720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9B71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does this mean for the private sector?           </a:t>
            </a:r>
          </a:p>
          <a:p>
            <a:pPr marL="720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9B71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" marR="0" lvl="2" indent="-188913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9B71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TANESCO is now Capable of fulfilling its financial obligation to partners</a:t>
            </a:r>
          </a:p>
          <a:p>
            <a:pPr marL="0" marR="0" lvl="2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9B71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" marR="0" lvl="2" indent="-188913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9B71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 service its loans from financial Institutions</a:t>
            </a:r>
          </a:p>
          <a:p>
            <a:pPr marL="0" marR="0" lvl="2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9B71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B60C3C-59C1-DE47-DC63-3AC9AFEF2CC7}"/>
              </a:ext>
            </a:extLst>
          </p:cNvPr>
          <p:cNvSpPr txBox="1"/>
          <p:nvPr/>
        </p:nvSpPr>
        <p:spPr>
          <a:xfrm>
            <a:off x="3342692" y="475175"/>
            <a:ext cx="474137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rgbClr val="114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WE DO</a:t>
            </a:r>
            <a:endParaRPr lang="x-none" sz="4000" b="1" dirty="0">
              <a:solidFill>
                <a:srgbClr val="114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33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05625" y="1035452"/>
            <a:ext cx="3580974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3"/>
              </a:spcBef>
            </a:pPr>
            <a:r>
              <a:rPr lang="en-GB" sz="2400" b="1" dirty="0">
                <a:solidFill>
                  <a:srgbClr val="0432FF"/>
                </a:solidFill>
              </a:rPr>
              <a:t>400kV RING 4</a:t>
            </a:r>
          </a:p>
          <a:p>
            <a:pPr>
              <a:spcBef>
                <a:spcPts val="73"/>
              </a:spcBef>
            </a:pPr>
            <a:r>
              <a:rPr lang="en-GB" sz="2400" b="1" dirty="0">
                <a:solidFill>
                  <a:srgbClr val="FF0000"/>
                </a:solidFill>
              </a:rPr>
              <a:t>Dodoma (</a:t>
            </a:r>
            <a:r>
              <a:rPr lang="en-GB" sz="2400" b="1" dirty="0" err="1">
                <a:solidFill>
                  <a:srgbClr val="FF0000"/>
                </a:solidFill>
              </a:rPr>
              <a:t>Zuzu</a:t>
            </a:r>
            <a:r>
              <a:rPr lang="en-GB" sz="2400" b="1" dirty="0">
                <a:solidFill>
                  <a:srgbClr val="FF0000"/>
                </a:solidFill>
              </a:rPr>
              <a:t>) – </a:t>
            </a:r>
            <a:r>
              <a:rPr lang="en-GB" sz="2400" b="1" dirty="0" err="1">
                <a:solidFill>
                  <a:srgbClr val="FF0000"/>
                </a:solidFill>
              </a:rPr>
              <a:t>Chalinze</a:t>
            </a:r>
            <a:r>
              <a:rPr lang="en-GB" sz="2400" b="1" dirty="0">
                <a:solidFill>
                  <a:srgbClr val="FF0000"/>
                </a:solidFill>
              </a:rPr>
              <a:t> – Kinyerezi – </a:t>
            </a:r>
            <a:r>
              <a:rPr lang="en-GB" sz="2400" b="1" dirty="0" err="1">
                <a:solidFill>
                  <a:srgbClr val="FF0000"/>
                </a:solidFill>
              </a:rPr>
              <a:t>Mkuranga</a:t>
            </a:r>
            <a:r>
              <a:rPr lang="en-GB" sz="2400" b="1" dirty="0">
                <a:solidFill>
                  <a:srgbClr val="FF0000"/>
                </a:solidFill>
              </a:rPr>
              <a:t> - </a:t>
            </a:r>
          </a:p>
          <a:p>
            <a:pPr>
              <a:spcBef>
                <a:spcPts val="73"/>
              </a:spcBef>
            </a:pPr>
            <a:r>
              <a:rPr lang="en-GB" sz="2400" b="1" dirty="0" err="1">
                <a:solidFill>
                  <a:srgbClr val="FFC000"/>
                </a:solidFill>
              </a:rPr>
              <a:t>Kibiti</a:t>
            </a:r>
            <a:r>
              <a:rPr lang="en-GB" sz="2400" b="1" dirty="0">
                <a:solidFill>
                  <a:srgbClr val="FFC000"/>
                </a:solidFill>
              </a:rPr>
              <a:t> – </a:t>
            </a:r>
            <a:r>
              <a:rPr lang="en-GB" sz="2400" b="1" dirty="0" err="1">
                <a:solidFill>
                  <a:srgbClr val="FFC000"/>
                </a:solidFill>
              </a:rPr>
              <a:t>Likongo</a:t>
            </a:r>
            <a:r>
              <a:rPr lang="en-GB" sz="2400" b="1" dirty="0">
                <a:solidFill>
                  <a:srgbClr val="FFC000"/>
                </a:solidFill>
              </a:rPr>
              <a:t> – </a:t>
            </a:r>
            <a:r>
              <a:rPr lang="en-GB" sz="2400" b="1" dirty="0" err="1">
                <a:solidFill>
                  <a:srgbClr val="FFC000"/>
                </a:solidFill>
              </a:rPr>
              <a:t>Somanga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</a:rPr>
              <a:t>– </a:t>
            </a:r>
            <a:r>
              <a:rPr lang="en-GB" sz="2400" b="1" dirty="0">
                <a:solidFill>
                  <a:srgbClr val="00B050"/>
                </a:solidFill>
              </a:rPr>
              <a:t>JNHPP - </a:t>
            </a:r>
            <a:r>
              <a:rPr lang="en-GB" sz="2400" b="1" dirty="0" err="1">
                <a:solidFill>
                  <a:srgbClr val="00B050"/>
                </a:solidFill>
              </a:rPr>
              <a:t>Chalinze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696" y="1035452"/>
            <a:ext cx="7513163" cy="5563312"/>
          </a:xfrm>
          <a:prstGeom prst="rect">
            <a:avLst/>
          </a:prstGeom>
        </p:spPr>
      </p:pic>
      <p:sp>
        <p:nvSpPr>
          <p:cNvPr id="12" name="Title 1"/>
          <p:cNvSpPr txBox="1"/>
          <p:nvPr/>
        </p:nvSpPr>
        <p:spPr>
          <a:xfrm>
            <a:off x="2099195" y="495427"/>
            <a:ext cx="842111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1800" b="1" i="0">
                <a:solidFill>
                  <a:schemeClr val="tx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dirty="0"/>
              <a:t>TRANSMISSION PROJECTS SHORT TERM: 2023 - 2026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424805" y="4108941"/>
            <a:ext cx="3142614" cy="1515254"/>
            <a:chOff x="349233" y="5881399"/>
            <a:chExt cx="2520026" cy="743411"/>
          </a:xfrm>
        </p:grpSpPr>
        <p:sp>
          <p:nvSpPr>
            <p:cNvPr id="30" name="Snip Single Corner of Rectangle 40"/>
            <p:cNvSpPr/>
            <p:nvPr/>
          </p:nvSpPr>
          <p:spPr>
            <a:xfrm>
              <a:off x="379863" y="6334456"/>
              <a:ext cx="228917" cy="233407"/>
            </a:xfrm>
            <a:prstGeom prst="snip1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0505" y="5881399"/>
              <a:ext cx="2258754" cy="347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Under Development/ Existing </a:t>
              </a:r>
            </a:p>
          </p:txBody>
        </p:sp>
        <p:sp>
          <p:nvSpPr>
            <p:cNvPr id="32" name="Snip Single Corner of Rectangle 42"/>
            <p:cNvSpPr/>
            <p:nvPr/>
          </p:nvSpPr>
          <p:spPr>
            <a:xfrm>
              <a:off x="349233" y="5938347"/>
              <a:ext cx="228917" cy="233407"/>
            </a:xfrm>
            <a:prstGeom prst="snip1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9B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0800000" flipV="1">
              <a:off x="608779" y="6277508"/>
              <a:ext cx="2155311" cy="347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With Feas.Study /No Funding</a:t>
              </a:r>
            </a:p>
          </p:txBody>
        </p:sp>
      </p:grpSp>
      <p:sp>
        <p:nvSpPr>
          <p:cNvPr id="10" name="Snip Single Corner of Rectangle 42"/>
          <p:cNvSpPr/>
          <p:nvPr/>
        </p:nvSpPr>
        <p:spPr>
          <a:xfrm>
            <a:off x="424805" y="5925679"/>
            <a:ext cx="285472" cy="475741"/>
          </a:xfrm>
          <a:prstGeom prst="snip1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626" y="6001310"/>
            <a:ext cx="281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Under FS/No Funds</a:t>
            </a:r>
          </a:p>
        </p:txBody>
      </p:sp>
    </p:spTree>
    <p:extLst>
      <p:ext uri="{BB962C8B-B14F-4D97-AF65-F5344CB8AC3E}">
        <p14:creationId xmlns:p14="http://schemas.microsoft.com/office/powerpoint/2010/main" val="24932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991A8-FB83-3F05-2C01-A80125D91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4781549" y="-335857"/>
            <a:ext cx="2628900" cy="686727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141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MID TERM PLAN</a:t>
            </a:r>
            <a:br>
              <a:rPr lang="en-US" sz="4400" b="1" dirty="0">
                <a:solidFill>
                  <a:srgbClr val="0141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0141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2026 - 2035</a:t>
            </a:r>
            <a:endParaRPr lang="en-TZ" dirty="0">
              <a:solidFill>
                <a:srgbClr val="014123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5059BF-042D-1CAC-9BB6-BB3EC0A9EF1C}"/>
              </a:ext>
            </a:extLst>
          </p:cNvPr>
          <p:cNvSpPr/>
          <p:nvPr/>
        </p:nvSpPr>
        <p:spPr>
          <a:xfrm>
            <a:off x="4776354" y="4014006"/>
            <a:ext cx="2639290" cy="103909"/>
          </a:xfrm>
          <a:prstGeom prst="rect">
            <a:avLst/>
          </a:prstGeom>
          <a:solidFill>
            <a:srgbClr val="01412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4004212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105" y="2321210"/>
            <a:ext cx="6061435" cy="44660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85506" y="1717127"/>
            <a:ext cx="35452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9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ENCLAVE A – </a:t>
            </a:r>
            <a:r>
              <a:rPr lang="en-GB" sz="2400" b="1" dirty="0">
                <a:solidFill>
                  <a:srgbClr val="009B00"/>
                </a:solidFill>
                <a:latin typeface="Calibri" panose="020F0502020204030204"/>
              </a:rPr>
              <a:t>171.5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9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B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546755" y="420011"/>
            <a:ext cx="1104821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1800" b="1" i="0">
                <a:solidFill>
                  <a:schemeClr val="tx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GENERATION PROJECTS MID TERM:2026/27 – 2034/2035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Arial" panose="020B0604020202020204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952108" y="1178018"/>
            <a:ext cx="9916998" cy="576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Potential Sources of Energy  to Increase Installed Cap</a:t>
            </a:r>
            <a:r>
              <a:rPr lang="en-GB" sz="2400" b="1" dirty="0"/>
              <a:t>a</a:t>
            </a:r>
            <a:r>
              <a:rPr lang="en-US" sz="2400" b="1" dirty="0"/>
              <a:t>city To &gt;10 GW by 2035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8785713" y="5037467"/>
            <a:ext cx="3176904" cy="707887"/>
            <a:chOff x="379862" y="6652464"/>
            <a:chExt cx="2547523" cy="347302"/>
          </a:xfrm>
        </p:grpSpPr>
        <p:sp>
          <p:nvSpPr>
            <p:cNvPr id="42" name="TextBox 41"/>
            <p:cNvSpPr txBox="1"/>
            <p:nvPr/>
          </p:nvSpPr>
          <p:spPr>
            <a:xfrm>
              <a:off x="668631" y="6652464"/>
              <a:ext cx="2258754" cy="347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Without </a:t>
              </a:r>
              <a:r>
                <a:rPr lang="en-US" sz="2000" b="1" dirty="0" err="1"/>
                <a:t>Feas</a:t>
              </a:r>
              <a:r>
                <a:rPr lang="en-US" sz="2000" b="1" dirty="0"/>
                <a:t>. Study/No Funding</a:t>
              </a:r>
            </a:p>
          </p:txBody>
        </p:sp>
        <p:sp>
          <p:nvSpPr>
            <p:cNvPr id="43" name="Snip Single Corner of Rectangle 42"/>
            <p:cNvSpPr/>
            <p:nvPr/>
          </p:nvSpPr>
          <p:spPr>
            <a:xfrm>
              <a:off x="379862" y="6709411"/>
              <a:ext cx="228917" cy="233407"/>
            </a:xfrm>
            <a:prstGeom prst="snip1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71461" y="1910030"/>
            <a:ext cx="3932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Nsongezi</a:t>
            </a:r>
            <a:r>
              <a:rPr lang="en-GB" sz="2400" b="1" dirty="0">
                <a:solidFill>
                  <a:srgbClr val="FF0000"/>
                </a:solidFill>
              </a:rPr>
              <a:t> Hydro - 35MW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Malagarasi Hydro – 49.5MW </a:t>
            </a:r>
          </a:p>
          <a:p>
            <a:r>
              <a:rPr lang="en-GB" sz="2400" b="1" dirty="0" err="1">
                <a:solidFill>
                  <a:srgbClr val="00B050"/>
                </a:solidFill>
              </a:rPr>
              <a:t>Kakono</a:t>
            </a:r>
            <a:r>
              <a:rPr lang="en-GB" sz="2400" b="1" dirty="0">
                <a:solidFill>
                  <a:srgbClr val="00B050"/>
                </a:solidFill>
              </a:rPr>
              <a:t> Hydro 87MW</a:t>
            </a:r>
          </a:p>
        </p:txBody>
      </p:sp>
      <p:sp>
        <p:nvSpPr>
          <p:cNvPr id="12" name="Snip Single Corner of Rectangle 42"/>
          <p:cNvSpPr/>
          <p:nvPr/>
        </p:nvSpPr>
        <p:spPr>
          <a:xfrm>
            <a:off x="8783918" y="4316383"/>
            <a:ext cx="285472" cy="475741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9B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9210323" y="4200309"/>
            <a:ext cx="2687794" cy="70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Study and Funding</a:t>
            </a:r>
          </a:p>
        </p:txBody>
      </p:sp>
    </p:spTree>
    <p:extLst>
      <p:ext uri="{BB962C8B-B14F-4D97-AF65-F5344CB8AC3E}">
        <p14:creationId xmlns:p14="http://schemas.microsoft.com/office/powerpoint/2010/main" val="3039732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71" y="2086407"/>
            <a:ext cx="6193410" cy="446522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74057" y="1516561"/>
            <a:ext cx="3371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9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ENCLAVE B – 1,843MW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B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1178351" y="495427"/>
            <a:ext cx="1019980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1800" b="1" i="0">
                <a:solidFill>
                  <a:schemeClr val="tx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GENERATION PROJECTS </a:t>
            </a:r>
            <a:r>
              <a:rPr lang="en-US" sz="2400" noProof="0" dirty="0">
                <a:solidFill>
                  <a:prstClr val="black"/>
                </a:solidFill>
              </a:rPr>
              <a:t>MID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 TERM:2026/27 – 2034/2035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Arial" panose="020B0604020202020204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1416218" y="940980"/>
            <a:ext cx="10238923" cy="4343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Potential Sources of Energy  to Increase Installed Cap</a:t>
            </a:r>
            <a:r>
              <a:rPr lang="en-GB" sz="2400" b="1" dirty="0"/>
              <a:t>a</a:t>
            </a:r>
            <a:r>
              <a:rPr lang="en-US" sz="2400" b="1" dirty="0"/>
              <a:t>city To &gt;10 GW by 2035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62964" y="1237946"/>
            <a:ext cx="418449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3"/>
              </a:spcBef>
            </a:pPr>
            <a:r>
              <a:rPr lang="en-GB" sz="2000" b="1" dirty="0" err="1">
                <a:solidFill>
                  <a:srgbClr val="FFB129"/>
                </a:solidFill>
              </a:rPr>
              <a:t>Ikungi</a:t>
            </a:r>
            <a:r>
              <a:rPr lang="en-GB" sz="2000" b="1" dirty="0">
                <a:solidFill>
                  <a:srgbClr val="FFB129"/>
                </a:solidFill>
              </a:rPr>
              <a:t> Solar - 100MW</a:t>
            </a:r>
          </a:p>
          <a:p>
            <a:pPr>
              <a:spcBef>
                <a:spcPts val="63"/>
              </a:spcBef>
            </a:pPr>
            <a:r>
              <a:rPr lang="en-GB" sz="2000" b="1" dirty="0">
                <a:solidFill>
                  <a:srgbClr val="FFB129"/>
                </a:solidFill>
              </a:rPr>
              <a:t>Total Energy Wind - 100MW</a:t>
            </a:r>
          </a:p>
          <a:p>
            <a:pPr>
              <a:spcBef>
                <a:spcPts val="63"/>
              </a:spcBef>
            </a:pPr>
            <a:r>
              <a:rPr lang="en-GB" sz="2000" b="1" dirty="0" err="1">
                <a:solidFill>
                  <a:srgbClr val="FFB129"/>
                </a:solidFill>
              </a:rPr>
              <a:t>Manyoni</a:t>
            </a:r>
            <a:r>
              <a:rPr lang="en-GB" sz="2000" b="1" dirty="0">
                <a:solidFill>
                  <a:srgbClr val="FFB129"/>
                </a:solidFill>
              </a:rPr>
              <a:t> II Solar - 100MW</a:t>
            </a:r>
          </a:p>
          <a:p>
            <a:pPr>
              <a:spcBef>
                <a:spcPts val="63"/>
              </a:spcBef>
            </a:pPr>
            <a:r>
              <a:rPr lang="en-GB" sz="2000" b="1" dirty="0" err="1">
                <a:solidFill>
                  <a:srgbClr val="FFB129"/>
                </a:solidFill>
              </a:rPr>
              <a:t>Ikungi</a:t>
            </a:r>
            <a:r>
              <a:rPr lang="en-GB" sz="2000" b="1" dirty="0">
                <a:solidFill>
                  <a:srgbClr val="FFB129"/>
                </a:solidFill>
              </a:rPr>
              <a:t> II Solar - 100MW</a:t>
            </a:r>
          </a:p>
          <a:p>
            <a:pPr>
              <a:spcBef>
                <a:spcPts val="63"/>
              </a:spcBef>
            </a:pPr>
            <a:r>
              <a:rPr lang="en-GB" sz="2000" b="1" dirty="0" err="1">
                <a:solidFill>
                  <a:srgbClr val="FFB129"/>
                </a:solidFill>
              </a:rPr>
              <a:t>Manyoni</a:t>
            </a:r>
            <a:r>
              <a:rPr lang="en-GB" sz="2000" b="1" dirty="0">
                <a:solidFill>
                  <a:srgbClr val="FFB129"/>
                </a:solidFill>
              </a:rPr>
              <a:t> Wind - 200MW </a:t>
            </a:r>
          </a:p>
          <a:p>
            <a:pPr>
              <a:spcBef>
                <a:spcPts val="63"/>
              </a:spcBef>
            </a:pPr>
            <a:r>
              <a:rPr lang="en-GB" sz="2000" b="1" dirty="0">
                <a:solidFill>
                  <a:srgbClr val="FFB129"/>
                </a:solidFill>
              </a:rPr>
              <a:t>Iringa Solar – 100MW</a:t>
            </a:r>
          </a:p>
          <a:p>
            <a:pPr>
              <a:spcBef>
                <a:spcPts val="63"/>
              </a:spcBef>
            </a:pPr>
            <a:r>
              <a:rPr lang="en-GB" sz="2000" b="1" dirty="0" err="1">
                <a:solidFill>
                  <a:srgbClr val="FFB129"/>
                </a:solidFill>
              </a:rPr>
              <a:t>Makambako</a:t>
            </a:r>
            <a:r>
              <a:rPr lang="en-GB" sz="2000" b="1" dirty="0">
                <a:solidFill>
                  <a:srgbClr val="FFB129"/>
                </a:solidFill>
              </a:rPr>
              <a:t> Wind 2 - 100MW</a:t>
            </a:r>
          </a:p>
          <a:p>
            <a:pPr>
              <a:spcBef>
                <a:spcPts val="63"/>
              </a:spcBef>
            </a:pPr>
            <a:r>
              <a:rPr lang="en-GB" sz="2000" b="1" dirty="0" err="1">
                <a:solidFill>
                  <a:srgbClr val="FFB129"/>
                </a:solidFill>
              </a:rPr>
              <a:t>Kidunda</a:t>
            </a:r>
            <a:r>
              <a:rPr lang="en-GB" sz="2000" b="1" dirty="0">
                <a:solidFill>
                  <a:srgbClr val="FFB129"/>
                </a:solidFill>
              </a:rPr>
              <a:t> Hydro - 20MW </a:t>
            </a:r>
          </a:p>
          <a:p>
            <a:pPr>
              <a:spcBef>
                <a:spcPts val="63"/>
              </a:spcBef>
            </a:pPr>
            <a:r>
              <a:rPr lang="en-GB" sz="2000" b="1" dirty="0" err="1">
                <a:solidFill>
                  <a:srgbClr val="FF0000"/>
                </a:solidFill>
              </a:rPr>
              <a:t>Kisaki</a:t>
            </a:r>
            <a:r>
              <a:rPr lang="en-GB" sz="2000" b="1" dirty="0">
                <a:solidFill>
                  <a:srgbClr val="FF0000"/>
                </a:solidFill>
              </a:rPr>
              <a:t> Geothermal – 30MW </a:t>
            </a:r>
          </a:p>
          <a:p>
            <a:pPr>
              <a:spcBef>
                <a:spcPts val="63"/>
              </a:spcBef>
            </a:pPr>
            <a:r>
              <a:rPr lang="en-GB" sz="2000" b="1" dirty="0">
                <a:solidFill>
                  <a:srgbClr val="FFB129"/>
                </a:solidFill>
              </a:rPr>
              <a:t>Kisima Solar – 78MW</a:t>
            </a:r>
          </a:p>
          <a:p>
            <a:pPr>
              <a:spcBef>
                <a:spcPts val="63"/>
              </a:spcBef>
            </a:pPr>
            <a:r>
              <a:rPr lang="en-GB" sz="2000" b="1" dirty="0" err="1">
                <a:solidFill>
                  <a:srgbClr val="FF0000"/>
                </a:solidFill>
              </a:rPr>
              <a:t>Ibadakuli</a:t>
            </a:r>
            <a:r>
              <a:rPr lang="en-GB" sz="2000" b="1" dirty="0">
                <a:solidFill>
                  <a:srgbClr val="FF0000"/>
                </a:solidFill>
              </a:rPr>
              <a:t> Geothermal - 5MW</a:t>
            </a:r>
          </a:p>
          <a:p>
            <a:pPr>
              <a:spcBef>
                <a:spcPts val="63"/>
              </a:spcBef>
            </a:pPr>
            <a:r>
              <a:rPr lang="en-GB" sz="2000" b="1" dirty="0" err="1">
                <a:solidFill>
                  <a:srgbClr val="FF0000"/>
                </a:solidFill>
              </a:rPr>
              <a:t>Zuzu</a:t>
            </a:r>
            <a:r>
              <a:rPr lang="en-GB" sz="2000" b="1" dirty="0">
                <a:solidFill>
                  <a:srgbClr val="FF0000"/>
                </a:solidFill>
              </a:rPr>
              <a:t> Solar 2 - 50MW</a:t>
            </a:r>
          </a:p>
          <a:p>
            <a:pPr>
              <a:spcBef>
                <a:spcPts val="63"/>
              </a:spcBef>
            </a:pPr>
            <a:r>
              <a:rPr lang="en-GB" sz="2000" b="1" dirty="0" err="1">
                <a:solidFill>
                  <a:srgbClr val="FF0000"/>
                </a:solidFill>
              </a:rPr>
              <a:t>Singida</a:t>
            </a:r>
            <a:r>
              <a:rPr lang="en-GB" sz="2000" b="1" dirty="0">
                <a:solidFill>
                  <a:srgbClr val="FF0000"/>
                </a:solidFill>
              </a:rPr>
              <a:t> 1 Wind -200MW</a:t>
            </a:r>
          </a:p>
          <a:p>
            <a:r>
              <a:rPr lang="en-GB" sz="2000" b="1" dirty="0">
                <a:solidFill>
                  <a:srgbClr val="FFB129"/>
                </a:solidFill>
              </a:rPr>
              <a:t>Solar </a:t>
            </a:r>
            <a:r>
              <a:rPr lang="en-GB" sz="2000" b="1" dirty="0" err="1">
                <a:solidFill>
                  <a:srgbClr val="FFB129"/>
                </a:solidFill>
              </a:rPr>
              <a:t>Zuzu</a:t>
            </a:r>
            <a:r>
              <a:rPr lang="en-GB" sz="2000" b="1" dirty="0">
                <a:solidFill>
                  <a:srgbClr val="FFB129"/>
                </a:solidFill>
              </a:rPr>
              <a:t> – 60MW</a:t>
            </a:r>
          </a:p>
          <a:p>
            <a:r>
              <a:rPr lang="en-GB" sz="2000" b="1" dirty="0">
                <a:solidFill>
                  <a:srgbClr val="FFB129"/>
                </a:solidFill>
              </a:rPr>
              <a:t>Singida Wind 2 - 100MW</a:t>
            </a:r>
          </a:p>
          <a:p>
            <a:r>
              <a:rPr lang="en-GB" sz="2000" b="1" dirty="0" err="1">
                <a:solidFill>
                  <a:srgbClr val="FFB129"/>
                </a:solidFill>
              </a:rPr>
              <a:t>Manyoni</a:t>
            </a:r>
            <a:r>
              <a:rPr lang="en-GB" sz="2000" b="1" dirty="0">
                <a:solidFill>
                  <a:srgbClr val="FFB129"/>
                </a:solidFill>
              </a:rPr>
              <a:t> Wind2 -  200MW </a:t>
            </a:r>
          </a:p>
          <a:p>
            <a:r>
              <a:rPr lang="en-GB" sz="2000" b="1" dirty="0" err="1">
                <a:solidFill>
                  <a:srgbClr val="FF0000"/>
                </a:solidFill>
              </a:rPr>
              <a:t>Kishapu</a:t>
            </a:r>
            <a:r>
              <a:rPr lang="en-GB" sz="2000" b="1" dirty="0">
                <a:solidFill>
                  <a:srgbClr val="FF0000"/>
                </a:solidFill>
              </a:rPr>
              <a:t> and </a:t>
            </a:r>
            <a:r>
              <a:rPr lang="en-GB" sz="2000" b="1" dirty="0" err="1">
                <a:solidFill>
                  <a:srgbClr val="FF0000"/>
                </a:solidFill>
              </a:rPr>
              <a:t>Kanawa</a:t>
            </a:r>
            <a:r>
              <a:rPr lang="en-GB" sz="2000" b="1" dirty="0">
                <a:solidFill>
                  <a:srgbClr val="FF0000"/>
                </a:solidFill>
              </a:rPr>
              <a:t> – 300MW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88467" y="5244230"/>
            <a:ext cx="3176904" cy="1472139"/>
            <a:chOff x="379862" y="6277508"/>
            <a:chExt cx="2547523" cy="722258"/>
          </a:xfrm>
        </p:grpSpPr>
        <p:sp>
          <p:nvSpPr>
            <p:cNvPr id="17" name="Snip Single Corner of Rectangle 40"/>
            <p:cNvSpPr/>
            <p:nvPr/>
          </p:nvSpPr>
          <p:spPr>
            <a:xfrm>
              <a:off x="379863" y="6334456"/>
              <a:ext cx="228917" cy="233407"/>
            </a:xfrm>
            <a:prstGeom prst="snip1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8631" y="6652464"/>
              <a:ext cx="2258754" cy="347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Without </a:t>
              </a:r>
              <a:r>
                <a:rPr lang="en-US" sz="2000" b="1" dirty="0" err="1"/>
                <a:t>Feas</a:t>
              </a:r>
              <a:r>
                <a:rPr lang="en-US" sz="2000" b="1" dirty="0"/>
                <a:t>. Study/No Funding</a:t>
              </a:r>
            </a:p>
          </p:txBody>
        </p:sp>
        <p:sp>
          <p:nvSpPr>
            <p:cNvPr id="19" name="Snip Single Corner of Rectangle 42"/>
            <p:cNvSpPr/>
            <p:nvPr/>
          </p:nvSpPr>
          <p:spPr>
            <a:xfrm>
              <a:off x="379862" y="6709411"/>
              <a:ext cx="228917" cy="233407"/>
            </a:xfrm>
            <a:prstGeom prst="snip1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0800000" flipV="1">
              <a:off x="608779" y="6277508"/>
              <a:ext cx="2155311" cy="347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With Feas.Study /No Funding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9819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424" y="2092340"/>
            <a:ext cx="5825764" cy="43273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358256" y="1649748"/>
            <a:ext cx="412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9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ENCLAVE C - </a:t>
            </a:r>
            <a:r>
              <a:rPr lang="en-GB" sz="2400" b="1" noProof="0" dirty="0">
                <a:solidFill>
                  <a:srgbClr val="009B00"/>
                </a:solidFill>
                <a:latin typeface="Calibri" panose="020F0502020204030204"/>
              </a:rPr>
              <a:t>4</a:t>
            </a:r>
            <a:r>
              <a:rPr lang="en-GB" sz="2400" b="1" dirty="0">
                <a:solidFill>
                  <a:srgbClr val="009B00"/>
                </a:solidFill>
                <a:latin typeface="Calibri" panose="020F0502020204030204"/>
              </a:rPr>
              <a:t>20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9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MW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B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977405" y="469526"/>
            <a:ext cx="920354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1800" b="1" i="0">
                <a:solidFill>
                  <a:schemeClr val="tx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GENERATION PROJECTS MID TERM:2026/27 – 2034/2035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Arial" panose="020B0604020202020204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1131216" y="1140311"/>
            <a:ext cx="10077254" cy="349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Potential Sources of Energy  to Increase Installed Cap</a:t>
            </a:r>
            <a:r>
              <a:rPr lang="en-GB" sz="2400" b="1" dirty="0"/>
              <a:t>a</a:t>
            </a:r>
            <a:r>
              <a:rPr lang="en-US" sz="2400" b="1" dirty="0"/>
              <a:t>city To &gt;10 GW by 2035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30192" y="1777943"/>
            <a:ext cx="49324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Meru Geothermal – 10MW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Natron Geothermal - 60MW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Monduli</a:t>
            </a:r>
            <a:r>
              <a:rPr lang="en-GB" sz="2400" b="1" dirty="0">
                <a:solidFill>
                  <a:srgbClr val="FF0000"/>
                </a:solidFill>
              </a:rPr>
              <a:t> Wind - 350MW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785713" y="4427092"/>
            <a:ext cx="3176904" cy="1318251"/>
            <a:chOff x="379862" y="6353008"/>
            <a:chExt cx="2547523" cy="646758"/>
          </a:xfrm>
        </p:grpSpPr>
        <p:sp>
          <p:nvSpPr>
            <p:cNvPr id="15" name="TextBox 14"/>
            <p:cNvSpPr txBox="1"/>
            <p:nvPr/>
          </p:nvSpPr>
          <p:spPr>
            <a:xfrm>
              <a:off x="668631" y="6652464"/>
              <a:ext cx="2258754" cy="347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Without </a:t>
              </a:r>
              <a:r>
                <a:rPr lang="en-US" sz="2000" b="1" dirty="0" err="1"/>
                <a:t>Feas</a:t>
              </a:r>
              <a:r>
                <a:rPr lang="en-US" sz="2000" b="1" dirty="0"/>
                <a:t>. Study/No Funding</a:t>
              </a:r>
            </a:p>
          </p:txBody>
        </p:sp>
        <p:sp>
          <p:nvSpPr>
            <p:cNvPr id="16" name="Snip Single Corner of Rectangle 42"/>
            <p:cNvSpPr/>
            <p:nvPr/>
          </p:nvSpPr>
          <p:spPr>
            <a:xfrm>
              <a:off x="379862" y="6709411"/>
              <a:ext cx="228917" cy="233407"/>
            </a:xfrm>
            <a:prstGeom prst="snip1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0800000" flipV="1">
              <a:off x="608779" y="6353008"/>
              <a:ext cx="2155311" cy="196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155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86" y="1980458"/>
            <a:ext cx="5401559" cy="420140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21410" y="1497987"/>
            <a:ext cx="4020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9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ENCLAVE D- 3,578 MW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B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1743958" y="338160"/>
            <a:ext cx="965304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1800" b="1" i="0">
                <a:solidFill>
                  <a:schemeClr val="tx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GENERATION PROJECTS MID TERM:2026/27 – 2034/2035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Arial" panose="020B0604020202020204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895546" y="1035451"/>
            <a:ext cx="10850253" cy="3662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Potential Sources of Energy  to Increase Installed Cap</a:t>
            </a:r>
            <a:r>
              <a:rPr lang="en-GB" sz="2400" b="1" dirty="0"/>
              <a:t>a</a:t>
            </a:r>
            <a:r>
              <a:rPr lang="en-US" sz="2400" b="1" dirty="0"/>
              <a:t>city To &gt;10 GW by 2035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6493" y="1229545"/>
            <a:ext cx="60295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Somanga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Fungu</a:t>
            </a:r>
            <a:r>
              <a:rPr lang="en-US" sz="2400" b="1" dirty="0">
                <a:solidFill>
                  <a:srgbClr val="FF0000"/>
                </a:solidFill>
              </a:rPr>
              <a:t> PPP Gas -320MW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Kinyerezi 4 - 450MW</a:t>
            </a:r>
          </a:p>
          <a:p>
            <a:r>
              <a:rPr lang="en-US" sz="2400" b="1" dirty="0">
                <a:solidFill>
                  <a:srgbClr val="FFB129"/>
                </a:solidFill>
              </a:rPr>
              <a:t>S</a:t>
            </a:r>
            <a:r>
              <a:rPr lang="en-GB" sz="2400" b="1" dirty="0">
                <a:solidFill>
                  <a:srgbClr val="FFB129"/>
                </a:solidFill>
              </a:rPr>
              <a:t>o</a:t>
            </a:r>
            <a:r>
              <a:rPr lang="en-US" sz="2400" b="1" dirty="0">
                <a:solidFill>
                  <a:srgbClr val="FFB129"/>
                </a:solidFill>
              </a:rPr>
              <a:t>manga Sumitomo Gas - 600MW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Somanga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Fungu</a:t>
            </a:r>
            <a:r>
              <a:rPr lang="en-US" sz="2400" b="1" dirty="0">
                <a:solidFill>
                  <a:srgbClr val="FF0000"/>
                </a:solidFill>
              </a:rPr>
              <a:t> Astra Gas - 350MW</a:t>
            </a:r>
          </a:p>
          <a:p>
            <a:r>
              <a:rPr lang="en-US" sz="2400" b="1" dirty="0" err="1">
                <a:solidFill>
                  <a:srgbClr val="FFC000"/>
                </a:solidFill>
              </a:rPr>
              <a:t>Mtwara</a:t>
            </a:r>
            <a:r>
              <a:rPr lang="en-US" sz="2400" b="1" dirty="0">
                <a:solidFill>
                  <a:srgbClr val="FFC000"/>
                </a:solidFill>
              </a:rPr>
              <a:t> JICA G</a:t>
            </a:r>
            <a:r>
              <a:rPr lang="en-GB" sz="2400" b="1" dirty="0">
                <a:solidFill>
                  <a:srgbClr val="FFC000"/>
                </a:solidFill>
              </a:rPr>
              <a:t>a</a:t>
            </a:r>
            <a:r>
              <a:rPr lang="en-US" sz="2400" b="1" dirty="0">
                <a:solidFill>
                  <a:srgbClr val="FFC000"/>
                </a:solidFill>
              </a:rPr>
              <a:t>s - 300MW</a:t>
            </a:r>
          </a:p>
          <a:p>
            <a:r>
              <a:rPr lang="en-US" sz="2400" b="1" dirty="0">
                <a:solidFill>
                  <a:srgbClr val="FFB129"/>
                </a:solidFill>
              </a:rPr>
              <a:t>Kinyerezi 3 - 600MW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Kisaki Geothermal - 30MW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Mkuranga NSSF Gas - 300MW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Louthol Geothermal - 10MW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Mtwara II Gas - 300 MW</a:t>
            </a:r>
          </a:p>
          <a:p>
            <a:r>
              <a:rPr lang="en-US" sz="2400" b="1" dirty="0" err="1">
                <a:solidFill>
                  <a:srgbClr val="FFC000"/>
                </a:solidFill>
              </a:rPr>
              <a:t>Somanga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Kilwa</a:t>
            </a:r>
            <a:r>
              <a:rPr lang="en-US" sz="2400" b="1" dirty="0">
                <a:solidFill>
                  <a:srgbClr val="FFC000"/>
                </a:solidFill>
              </a:rPr>
              <a:t> Energy Gas – 318MW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114107" y="5397739"/>
            <a:ext cx="3176904" cy="1472139"/>
            <a:chOff x="379862" y="6277508"/>
            <a:chExt cx="2547523" cy="722258"/>
          </a:xfrm>
        </p:grpSpPr>
        <p:sp>
          <p:nvSpPr>
            <p:cNvPr id="14" name="Snip Single Corner of Rectangle 40"/>
            <p:cNvSpPr/>
            <p:nvPr/>
          </p:nvSpPr>
          <p:spPr>
            <a:xfrm>
              <a:off x="379863" y="6334456"/>
              <a:ext cx="228917" cy="233407"/>
            </a:xfrm>
            <a:prstGeom prst="snip1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8631" y="6652464"/>
              <a:ext cx="2258754" cy="347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Without </a:t>
              </a:r>
              <a:r>
                <a:rPr lang="en-US" sz="2000" b="1" dirty="0" err="1"/>
                <a:t>Feas</a:t>
              </a:r>
              <a:r>
                <a:rPr lang="en-US" sz="2000" b="1" dirty="0"/>
                <a:t>. Study/No Funding</a:t>
              </a:r>
            </a:p>
          </p:txBody>
        </p:sp>
        <p:sp>
          <p:nvSpPr>
            <p:cNvPr id="16" name="Snip Single Corner of Rectangle 42"/>
            <p:cNvSpPr/>
            <p:nvPr/>
          </p:nvSpPr>
          <p:spPr>
            <a:xfrm>
              <a:off x="379862" y="6709411"/>
              <a:ext cx="228917" cy="233407"/>
            </a:xfrm>
            <a:prstGeom prst="snip1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0800000" flipV="1">
              <a:off x="608779" y="6277508"/>
              <a:ext cx="2155311" cy="347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With Feas.Study /No Funding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0184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39" y="1829384"/>
            <a:ext cx="5844618" cy="472441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79240" y="1350455"/>
            <a:ext cx="337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9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ENCLAVE E – 3,997MW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B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 txBox="1"/>
          <p:nvPr/>
        </p:nvSpPr>
        <p:spPr>
          <a:xfrm>
            <a:off x="1310326" y="457720"/>
            <a:ext cx="937966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1800" b="1" i="0">
                <a:solidFill>
                  <a:schemeClr val="tx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/>
              </a:rPr>
              <a:t>GENERATION PROJECTS MID TERM:2026/27 – 2034/2035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Arial" panose="020B0604020202020204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1110165" y="1000463"/>
            <a:ext cx="9947476" cy="3499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Potential Sources of Energy  to Increase Installed Cap</a:t>
            </a:r>
            <a:r>
              <a:rPr lang="en-GB" sz="2400" b="1" dirty="0"/>
              <a:t>a</a:t>
            </a:r>
            <a:r>
              <a:rPr lang="en-US" sz="2400" b="1" dirty="0"/>
              <a:t>city To &gt;10 GW by 2035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3094" y="1524219"/>
            <a:ext cx="5910606" cy="502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3"/>
              </a:spcBef>
            </a:pPr>
            <a:r>
              <a:rPr lang="en-GB" sz="2000" b="1" dirty="0">
                <a:solidFill>
                  <a:srgbClr val="FFB129"/>
                </a:solidFill>
              </a:rPr>
              <a:t>Ruhudji Hydro - 358MW; </a:t>
            </a:r>
            <a:r>
              <a:rPr lang="en-GB" sz="2000" b="1" dirty="0" err="1">
                <a:solidFill>
                  <a:srgbClr val="FFB129"/>
                </a:solidFill>
              </a:rPr>
              <a:t>Rumakali</a:t>
            </a:r>
            <a:r>
              <a:rPr lang="en-GB" sz="2000" b="1" dirty="0">
                <a:solidFill>
                  <a:srgbClr val="FFB129"/>
                </a:solidFill>
              </a:rPr>
              <a:t> Hydro – 222MW </a:t>
            </a:r>
          </a:p>
          <a:p>
            <a:pPr>
              <a:spcBef>
                <a:spcPts val="63"/>
              </a:spcBef>
            </a:pPr>
            <a:r>
              <a:rPr lang="en-GB" sz="2000" b="1" dirty="0" err="1">
                <a:solidFill>
                  <a:srgbClr val="FFB129"/>
                </a:solidFill>
              </a:rPr>
              <a:t>Kikonge</a:t>
            </a:r>
            <a:r>
              <a:rPr lang="en-GB" sz="2000" b="1" dirty="0">
                <a:solidFill>
                  <a:srgbClr val="FFB129"/>
                </a:solidFill>
              </a:rPr>
              <a:t> Hydro 300MW; </a:t>
            </a:r>
            <a:r>
              <a:rPr lang="en-GB" sz="2000" b="1" dirty="0" err="1">
                <a:solidFill>
                  <a:srgbClr val="FF0000"/>
                </a:solidFill>
              </a:rPr>
              <a:t>Songwe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Manoro</a:t>
            </a:r>
            <a:r>
              <a:rPr lang="en-GB" sz="2000" b="1" dirty="0">
                <a:solidFill>
                  <a:srgbClr val="FF0000"/>
                </a:solidFill>
              </a:rPr>
              <a:t> Hydro - 88MW; Mbeya Geothermal - 200MW; Upper Kihansi Hydro - 120MW; </a:t>
            </a:r>
            <a:r>
              <a:rPr lang="en-GB" sz="2000" b="1" dirty="0" err="1">
                <a:solidFill>
                  <a:srgbClr val="FF0000"/>
                </a:solidFill>
              </a:rPr>
              <a:t>Mnyera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Pumbwe</a:t>
            </a:r>
            <a:r>
              <a:rPr lang="en-GB" sz="2000" b="1" dirty="0">
                <a:solidFill>
                  <a:srgbClr val="FF0000"/>
                </a:solidFill>
              </a:rPr>
              <a:t> Hydro - 122MW</a:t>
            </a:r>
          </a:p>
          <a:p>
            <a:r>
              <a:rPr lang="en-GB" sz="2000" b="1" dirty="0" err="1">
                <a:solidFill>
                  <a:srgbClr val="FF0000"/>
                </a:solidFill>
              </a:rPr>
              <a:t>Rukwa</a:t>
            </a:r>
            <a:r>
              <a:rPr lang="en-GB" sz="2000" b="1" dirty="0">
                <a:solidFill>
                  <a:srgbClr val="FF0000"/>
                </a:solidFill>
              </a:rPr>
              <a:t> Thermal – 300MW; </a:t>
            </a:r>
            <a:r>
              <a:rPr lang="en-GB" sz="2000" b="1" dirty="0" err="1">
                <a:solidFill>
                  <a:srgbClr val="FF0000"/>
                </a:solidFill>
              </a:rPr>
              <a:t>Songwe</a:t>
            </a:r>
            <a:r>
              <a:rPr lang="en-GB" sz="2000" b="1" dirty="0">
                <a:solidFill>
                  <a:srgbClr val="FF0000"/>
                </a:solidFill>
              </a:rPr>
              <a:t> River Basin - 180MW; Mbeya </a:t>
            </a:r>
            <a:r>
              <a:rPr lang="en-GB" sz="2000" b="1" dirty="0" err="1">
                <a:solidFill>
                  <a:srgbClr val="FF0000"/>
                </a:solidFill>
              </a:rPr>
              <a:t>Kibo</a:t>
            </a:r>
            <a:r>
              <a:rPr lang="en-GB" sz="2000" b="1" dirty="0">
                <a:solidFill>
                  <a:srgbClr val="FF0000"/>
                </a:solidFill>
              </a:rPr>
              <a:t> Thermal - 300MW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Songwe III Geothermal - 10MW; </a:t>
            </a:r>
            <a:r>
              <a:rPr lang="en-GB" sz="2000" b="1" dirty="0" err="1">
                <a:solidFill>
                  <a:srgbClr val="FF0000"/>
                </a:solidFill>
              </a:rPr>
              <a:t>Kiejo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Mbaka</a:t>
            </a:r>
            <a:r>
              <a:rPr lang="en-GB" sz="2000" b="1" dirty="0">
                <a:solidFill>
                  <a:srgbClr val="FF0000"/>
                </a:solidFill>
              </a:rPr>
              <a:t> III Geothermal - 30MW; </a:t>
            </a:r>
            <a:r>
              <a:rPr lang="en-GB" sz="2000" b="1" dirty="0" err="1">
                <a:solidFill>
                  <a:srgbClr val="FF0000"/>
                </a:solidFill>
              </a:rPr>
              <a:t>Mpanga</a:t>
            </a:r>
            <a:r>
              <a:rPr lang="en-GB" sz="2000" b="1" dirty="0">
                <a:solidFill>
                  <a:srgbClr val="FF0000"/>
                </a:solidFill>
              </a:rPr>
              <a:t> Hydro - 160MW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Songwe </a:t>
            </a:r>
            <a:r>
              <a:rPr lang="en-GB" sz="2000" b="1" dirty="0" err="1">
                <a:solidFill>
                  <a:srgbClr val="FF0000"/>
                </a:solidFill>
              </a:rPr>
              <a:t>Sofre</a:t>
            </a:r>
            <a:r>
              <a:rPr lang="en-GB" sz="2000" b="1" dirty="0">
                <a:solidFill>
                  <a:srgbClr val="FF0000"/>
                </a:solidFill>
              </a:rPr>
              <a:t> Hydro - 29MW; </a:t>
            </a:r>
            <a:r>
              <a:rPr lang="en-GB" sz="2000" b="1" dirty="0" err="1">
                <a:solidFill>
                  <a:srgbClr val="FF0000"/>
                </a:solidFill>
              </a:rPr>
              <a:t>Mnyera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Kisingo</a:t>
            </a:r>
            <a:r>
              <a:rPr lang="en-GB" sz="2000" b="1" dirty="0">
                <a:solidFill>
                  <a:srgbClr val="FF0000"/>
                </a:solidFill>
              </a:rPr>
              <a:t> Hydro - 119MW; </a:t>
            </a:r>
            <a:r>
              <a:rPr lang="en-GB" sz="2000" b="1" dirty="0" err="1">
                <a:solidFill>
                  <a:srgbClr val="FF0000"/>
                </a:solidFill>
              </a:rPr>
              <a:t>Ngaka</a:t>
            </a:r>
            <a:r>
              <a:rPr lang="en-GB" sz="2000" b="1" dirty="0">
                <a:solidFill>
                  <a:srgbClr val="FF0000"/>
                </a:solidFill>
              </a:rPr>
              <a:t> I Thermal- 200MW; </a:t>
            </a:r>
            <a:r>
              <a:rPr lang="en-GB" sz="2000" b="1" dirty="0" err="1">
                <a:solidFill>
                  <a:srgbClr val="FF0000"/>
                </a:solidFill>
              </a:rPr>
              <a:t>Mnyera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Kwanini</a:t>
            </a:r>
            <a:r>
              <a:rPr lang="en-GB" sz="2000" b="1" dirty="0">
                <a:solidFill>
                  <a:srgbClr val="FF0000"/>
                </a:solidFill>
              </a:rPr>
              <a:t> Hydro - 144MW; </a:t>
            </a:r>
            <a:r>
              <a:rPr lang="en-GB" sz="2000" b="1" dirty="0" err="1">
                <a:solidFill>
                  <a:srgbClr val="FF0000"/>
                </a:solidFill>
              </a:rPr>
              <a:t>Masigira</a:t>
            </a:r>
            <a:r>
              <a:rPr lang="en-GB" sz="2000" b="1" dirty="0">
                <a:solidFill>
                  <a:srgbClr val="FF0000"/>
                </a:solidFill>
              </a:rPr>
              <a:t> Hydro - 118MW; </a:t>
            </a:r>
            <a:r>
              <a:rPr lang="en-GB" sz="2000" b="1" dirty="0" err="1">
                <a:solidFill>
                  <a:srgbClr val="FF0000"/>
                </a:solidFill>
              </a:rPr>
              <a:t>Mchuchuma</a:t>
            </a:r>
            <a:r>
              <a:rPr lang="en-GB" sz="2000" b="1" dirty="0">
                <a:solidFill>
                  <a:srgbClr val="FF0000"/>
                </a:solidFill>
              </a:rPr>
              <a:t> I Thermal - 600MW;</a:t>
            </a:r>
          </a:p>
          <a:p>
            <a:r>
              <a:rPr lang="en-GB" sz="2000" b="1" dirty="0" err="1">
                <a:solidFill>
                  <a:srgbClr val="FF0000"/>
                </a:solidFill>
              </a:rPr>
              <a:t>Ngozi</a:t>
            </a:r>
            <a:r>
              <a:rPr lang="en-GB" sz="2000" b="1" dirty="0">
                <a:solidFill>
                  <a:srgbClr val="FF0000"/>
                </a:solidFill>
              </a:rPr>
              <a:t> II Geothermal - 30MW;</a:t>
            </a:r>
          </a:p>
          <a:p>
            <a:r>
              <a:rPr lang="en-GB" sz="2000" b="1" dirty="0" err="1">
                <a:solidFill>
                  <a:srgbClr val="FF0000"/>
                </a:solidFill>
              </a:rPr>
              <a:t>Kiwira</a:t>
            </a:r>
            <a:r>
              <a:rPr lang="en-GB" sz="2000" b="1" dirty="0">
                <a:solidFill>
                  <a:srgbClr val="FF0000"/>
                </a:solidFill>
              </a:rPr>
              <a:t> I Thermal - 200MW; </a:t>
            </a:r>
            <a:r>
              <a:rPr lang="en-GB" sz="2000" b="1" dirty="0" err="1">
                <a:solidFill>
                  <a:srgbClr val="FF0000"/>
                </a:solidFill>
              </a:rPr>
              <a:t>Kiejo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Mbaka</a:t>
            </a:r>
            <a:r>
              <a:rPr lang="en-GB" sz="2000" b="1" dirty="0">
                <a:solidFill>
                  <a:srgbClr val="FF0000"/>
                </a:solidFill>
              </a:rPr>
              <a:t> II Geothermal - 20MW; </a:t>
            </a:r>
            <a:r>
              <a:rPr lang="en-GB" sz="2000" b="1" dirty="0" err="1">
                <a:solidFill>
                  <a:srgbClr val="FF0000"/>
                </a:solidFill>
              </a:rPr>
              <a:t>Songwe</a:t>
            </a:r>
            <a:r>
              <a:rPr lang="en-GB" sz="2000" b="1" dirty="0">
                <a:solidFill>
                  <a:srgbClr val="FF0000"/>
                </a:solidFill>
              </a:rPr>
              <a:t> II Geothermal - 10MW</a:t>
            </a:r>
          </a:p>
          <a:p>
            <a:r>
              <a:rPr lang="en-GB" sz="2000" b="1" dirty="0" err="1">
                <a:solidFill>
                  <a:srgbClr val="FF0000"/>
                </a:solidFill>
              </a:rPr>
              <a:t>Mnyera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Myera</a:t>
            </a:r>
            <a:r>
              <a:rPr lang="en-GB" sz="2000" b="1" dirty="0">
                <a:solidFill>
                  <a:srgbClr val="FF0000"/>
                </a:solidFill>
              </a:rPr>
              <a:t> Hydro - 137MW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6338" y="5310398"/>
            <a:ext cx="3176904" cy="1379806"/>
            <a:chOff x="379862" y="6292608"/>
            <a:chExt cx="2547523" cy="676958"/>
          </a:xfrm>
        </p:grpSpPr>
        <p:sp>
          <p:nvSpPr>
            <p:cNvPr id="14" name="Snip Single Corner of Rectangle 40"/>
            <p:cNvSpPr/>
            <p:nvPr/>
          </p:nvSpPr>
          <p:spPr>
            <a:xfrm>
              <a:off x="379863" y="6334456"/>
              <a:ext cx="228917" cy="233407"/>
            </a:xfrm>
            <a:prstGeom prst="snip1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8631" y="6652464"/>
              <a:ext cx="2258754" cy="317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Without </a:t>
              </a:r>
              <a:r>
                <a:rPr lang="en-US" b="1" dirty="0" err="1"/>
                <a:t>Feas</a:t>
              </a:r>
              <a:r>
                <a:rPr lang="en-US" b="1" dirty="0"/>
                <a:t>. Study/</a:t>
              </a:r>
            </a:p>
            <a:p>
              <a:r>
                <a:rPr lang="en-US" b="1" dirty="0"/>
                <a:t>No Funding</a:t>
              </a:r>
            </a:p>
          </p:txBody>
        </p:sp>
        <p:sp>
          <p:nvSpPr>
            <p:cNvPr id="16" name="Snip Single Corner of Rectangle 42"/>
            <p:cNvSpPr/>
            <p:nvPr/>
          </p:nvSpPr>
          <p:spPr>
            <a:xfrm>
              <a:off x="379862" y="6709411"/>
              <a:ext cx="228917" cy="233407"/>
            </a:xfrm>
            <a:prstGeom prst="snip1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0800000" flipV="1">
              <a:off x="608779" y="6292608"/>
              <a:ext cx="2155311" cy="317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With </a:t>
              </a:r>
              <a:r>
                <a:rPr kumimoji="0" lang="en-US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Feas.Study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/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 Funding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796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2087990" y="1191336"/>
            <a:ext cx="5561234" cy="251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Regional Interconnection to EAPP + SAPP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68824" y="5641291"/>
            <a:ext cx="3742160" cy="400110"/>
            <a:chOff x="331039" y="6124954"/>
            <a:chExt cx="2581411" cy="385952"/>
          </a:xfrm>
        </p:grpSpPr>
        <p:sp>
          <p:nvSpPr>
            <p:cNvPr id="4" name="Snip Single Corner of Rectangle 3"/>
            <p:cNvSpPr/>
            <p:nvPr/>
          </p:nvSpPr>
          <p:spPr>
            <a:xfrm>
              <a:off x="331039" y="6229078"/>
              <a:ext cx="280971" cy="157956"/>
            </a:xfrm>
            <a:prstGeom prst="snip1Rect">
              <a:avLst/>
            </a:prstGeom>
            <a:solidFill>
              <a:srgbClr val="FFC61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 rot="10800000" flipV="1">
              <a:off x="612010" y="6124954"/>
              <a:ext cx="2300440" cy="38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W</a:t>
              </a:r>
              <a:r>
                <a:rPr lang="en-US" sz="2000" b="1" dirty="0" err="1"/>
                <a:t>ith</a:t>
              </a:r>
              <a:r>
                <a:rPr lang="en-US" sz="2000" b="1" dirty="0"/>
                <a:t> </a:t>
              </a:r>
              <a:r>
                <a:rPr lang="en-US" sz="2000" b="1" dirty="0" err="1"/>
                <a:t>Feas.Study</a:t>
              </a:r>
              <a:r>
                <a:rPr lang="en-US" sz="2000" b="1" dirty="0"/>
                <a:t>/No Funding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6431" y="1861546"/>
            <a:ext cx="6147661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Myriad Pro" panose="020B0503030403020204" pitchFamily="34" charset="0"/>
              </a:rPr>
              <a:t>L</a:t>
            </a:r>
            <a:r>
              <a:rPr lang="en-GB" sz="2000" b="1" dirty="0" err="1">
                <a:solidFill>
                  <a:srgbClr val="FF0000"/>
                </a:solidFill>
                <a:latin typeface="Myriad Pro" panose="020B0503030403020204" pitchFamily="34" charset="0"/>
              </a:rPr>
              <a:t>i</a:t>
            </a:r>
            <a:r>
              <a:rPr lang="en-US" sz="2000" b="1" dirty="0">
                <a:solidFill>
                  <a:srgbClr val="FF0000"/>
                </a:solidFill>
                <a:latin typeface="Myriad Pro" panose="020B0503030403020204" pitchFamily="34" charset="0"/>
              </a:rPr>
              <a:t>ne 1 – Shinyanga &gt;&gt; Bunda &gt;&gt; Kenya (Kilgoris)</a:t>
            </a:r>
          </a:p>
          <a:p>
            <a:r>
              <a:rPr lang="en-US" sz="2000" b="1" dirty="0">
                <a:solidFill>
                  <a:srgbClr val="009B00"/>
                </a:solidFill>
                <a:latin typeface="Myriad Pro" panose="020B0503030403020204" pitchFamily="34" charset="0"/>
              </a:rPr>
              <a:t>L</a:t>
            </a:r>
            <a:r>
              <a:rPr lang="en-GB" sz="2000" b="1" dirty="0" err="1">
                <a:solidFill>
                  <a:srgbClr val="009B00"/>
                </a:solidFill>
                <a:latin typeface="Myriad Pro" panose="020B0503030403020204" pitchFamily="34" charset="0"/>
              </a:rPr>
              <a:t>i</a:t>
            </a:r>
            <a:r>
              <a:rPr lang="en-US" sz="2000" b="1" dirty="0">
                <a:solidFill>
                  <a:srgbClr val="009B00"/>
                </a:solidFill>
                <a:latin typeface="Myriad Pro" panose="020B0503030403020204" pitchFamily="34" charset="0"/>
              </a:rPr>
              <a:t>ne 2 – </a:t>
            </a:r>
            <a:r>
              <a:rPr lang="en-US" sz="2000" b="1" dirty="0" err="1">
                <a:solidFill>
                  <a:srgbClr val="009B00"/>
                </a:solidFill>
                <a:latin typeface="Myriad Pro" panose="020B0503030403020204" pitchFamily="34" charset="0"/>
              </a:rPr>
              <a:t>Lemugur</a:t>
            </a:r>
            <a:r>
              <a:rPr lang="en-US" sz="2000" b="1" dirty="0">
                <a:solidFill>
                  <a:srgbClr val="009B00"/>
                </a:solidFill>
                <a:latin typeface="Myriad Pro" panose="020B0503030403020204" pitchFamily="34" charset="0"/>
              </a:rPr>
              <a:t> &gt;&gt; Namanga &gt;&gt; Kenya (Isinya)</a:t>
            </a:r>
          </a:p>
          <a:p>
            <a:r>
              <a:rPr lang="en-US" sz="2000" b="1" dirty="0">
                <a:solidFill>
                  <a:srgbClr val="FFC615"/>
                </a:solidFill>
                <a:latin typeface="Myriad Pro" panose="020B0503030403020204" pitchFamily="34" charset="0"/>
              </a:rPr>
              <a:t>L</a:t>
            </a:r>
            <a:r>
              <a:rPr lang="en-GB" sz="2000" b="1" dirty="0" err="1">
                <a:solidFill>
                  <a:srgbClr val="FFC615"/>
                </a:solidFill>
                <a:latin typeface="Myriad Pro" panose="020B0503030403020204" pitchFamily="34" charset="0"/>
              </a:rPr>
              <a:t>i</a:t>
            </a:r>
            <a:r>
              <a:rPr lang="en-US" sz="2000" b="1" dirty="0">
                <a:solidFill>
                  <a:srgbClr val="FFC615"/>
                </a:solidFill>
                <a:latin typeface="Myriad Pro" panose="020B0503030403020204" pitchFamily="34" charset="0"/>
              </a:rPr>
              <a:t>ne 3 – Nyakanazi &gt;&gt; Kyaka &gt;&gt; Uganda (Masaka)</a:t>
            </a:r>
          </a:p>
          <a:p>
            <a:r>
              <a:rPr lang="en-US" sz="2000" b="1" dirty="0">
                <a:solidFill>
                  <a:srgbClr val="009B00"/>
                </a:solidFill>
                <a:latin typeface="Myriad Pro" panose="020B0503030403020204" pitchFamily="34" charset="0"/>
              </a:rPr>
              <a:t>L</a:t>
            </a:r>
            <a:r>
              <a:rPr lang="en-GB" sz="2000" b="1" dirty="0" err="1">
                <a:solidFill>
                  <a:srgbClr val="009B00"/>
                </a:solidFill>
                <a:latin typeface="Myriad Pro" panose="020B0503030403020204" pitchFamily="34" charset="0"/>
              </a:rPr>
              <a:t>i</a:t>
            </a:r>
            <a:r>
              <a:rPr lang="en-US" sz="2000" b="1" dirty="0">
                <a:solidFill>
                  <a:srgbClr val="009B00"/>
                </a:solidFill>
                <a:latin typeface="Myriad Pro" panose="020B0503030403020204" pitchFamily="34" charset="0"/>
              </a:rPr>
              <a:t>ne 4 – Nyakanazi &gt;&gt; Rusumo &gt;&gt; Rwanda&gt;&gt; Burundi</a:t>
            </a:r>
          </a:p>
          <a:p>
            <a:r>
              <a:rPr lang="en-US" sz="2000" b="1" dirty="0">
                <a:solidFill>
                  <a:srgbClr val="FF0000"/>
                </a:solidFill>
                <a:latin typeface="Myriad Pro" panose="020B0503030403020204" pitchFamily="34" charset="0"/>
              </a:rPr>
              <a:t>L</a:t>
            </a:r>
            <a:r>
              <a:rPr lang="en-GB" sz="2000" b="1" dirty="0" err="1">
                <a:solidFill>
                  <a:srgbClr val="FF0000"/>
                </a:solidFill>
                <a:latin typeface="Myriad Pro" panose="020B0503030403020204" pitchFamily="34" charset="0"/>
              </a:rPr>
              <a:t>i</a:t>
            </a:r>
            <a:r>
              <a:rPr lang="en-US" sz="2000" b="1" dirty="0">
                <a:solidFill>
                  <a:srgbClr val="FF0000"/>
                </a:solidFill>
                <a:latin typeface="Myriad Pro" panose="020B0503030403020204" pitchFamily="34" charset="0"/>
              </a:rPr>
              <a:t>ne 5 – Sumbawanga &gt;&gt; DRC </a:t>
            </a:r>
          </a:p>
          <a:p>
            <a:r>
              <a:rPr lang="en-US" sz="2000" b="1" dirty="0">
                <a:solidFill>
                  <a:srgbClr val="FF0000"/>
                </a:solidFill>
                <a:latin typeface="Myriad Pro" panose="020B0503030403020204" pitchFamily="34" charset="0"/>
              </a:rPr>
              <a:t>L</a:t>
            </a:r>
            <a:r>
              <a:rPr lang="en-GB" sz="2000" b="1" dirty="0" err="1">
                <a:solidFill>
                  <a:srgbClr val="FF0000"/>
                </a:solidFill>
                <a:latin typeface="Myriad Pro" panose="020B0503030403020204" pitchFamily="34" charset="0"/>
              </a:rPr>
              <a:t>i</a:t>
            </a:r>
            <a:r>
              <a:rPr lang="en-US" sz="2000" b="1" dirty="0">
                <a:solidFill>
                  <a:srgbClr val="FF0000"/>
                </a:solidFill>
                <a:latin typeface="Myriad Pro" panose="020B0503030403020204" pitchFamily="34" charset="0"/>
              </a:rPr>
              <a:t>ne 6 – Tunduma &gt;&gt; Zambia (Kasama)</a:t>
            </a:r>
          </a:p>
          <a:p>
            <a:r>
              <a:rPr lang="en-US" sz="2000" b="1" dirty="0">
                <a:solidFill>
                  <a:srgbClr val="FFC000"/>
                </a:solidFill>
                <a:latin typeface="Myriad Pro" panose="020B0503030403020204" pitchFamily="34" charset="0"/>
              </a:rPr>
              <a:t>L</a:t>
            </a:r>
            <a:r>
              <a:rPr lang="en-GB" sz="2000" b="1" dirty="0">
                <a:solidFill>
                  <a:srgbClr val="FFC000"/>
                </a:solidFill>
                <a:latin typeface="Myriad Pro" panose="020B0503030403020204" pitchFamily="34" charset="0"/>
              </a:rPr>
              <a:t>i</a:t>
            </a:r>
            <a:r>
              <a:rPr lang="en-US" sz="2000" b="1" dirty="0">
                <a:solidFill>
                  <a:srgbClr val="FFC000"/>
                </a:solidFill>
                <a:latin typeface="Myriad Pro" panose="020B0503030403020204" pitchFamily="34" charset="0"/>
              </a:rPr>
              <a:t>ne 7 – Mbeya (Igonja) &gt;&gt; Malawi</a:t>
            </a:r>
          </a:p>
          <a:p>
            <a:r>
              <a:rPr lang="en-US" sz="2000" b="1" dirty="0">
                <a:solidFill>
                  <a:srgbClr val="FF0000"/>
                </a:solidFill>
                <a:latin typeface="Myriad Pro" panose="020B0503030403020204" pitchFamily="34" charset="0"/>
              </a:rPr>
              <a:t>L</a:t>
            </a:r>
            <a:r>
              <a:rPr lang="en-GB" sz="2000" b="1" dirty="0">
                <a:solidFill>
                  <a:srgbClr val="FF0000"/>
                </a:solidFill>
                <a:latin typeface="Myriad Pro" panose="020B0503030403020204" pitchFamily="34" charset="0"/>
              </a:rPr>
              <a:t>i</a:t>
            </a:r>
            <a:r>
              <a:rPr lang="en-US" sz="2000" b="1" dirty="0">
                <a:solidFill>
                  <a:srgbClr val="FF0000"/>
                </a:solidFill>
                <a:latin typeface="Myriad Pro" panose="020B0503030403020204" pitchFamily="34" charset="0"/>
              </a:rPr>
              <a:t>ne 8 – Tanzania &gt;&gt; Mozambique</a:t>
            </a:r>
          </a:p>
          <a:p>
            <a:endParaRPr lang="en-US" sz="2000" b="1" dirty="0">
              <a:solidFill>
                <a:srgbClr val="DAAB14"/>
              </a:solidFill>
              <a:latin typeface="Myriad Pro" panose="020B0503030403020204" pitchFamily="34" charset="0"/>
            </a:endParaRPr>
          </a:p>
        </p:txBody>
      </p:sp>
      <p:pic>
        <p:nvPicPr>
          <p:cNvPr id="15" name="Picture 14" descr="A map of a countr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54" y="923827"/>
            <a:ext cx="5313432" cy="580691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8" y="5030992"/>
            <a:ext cx="4969031" cy="400110"/>
            <a:chOff x="364390" y="6234034"/>
            <a:chExt cx="1999504" cy="385956"/>
          </a:xfrm>
        </p:grpSpPr>
        <p:sp>
          <p:nvSpPr>
            <p:cNvPr id="17" name="Snip Single Corner of Rectangle 16"/>
            <p:cNvSpPr/>
            <p:nvPr/>
          </p:nvSpPr>
          <p:spPr>
            <a:xfrm>
              <a:off x="364390" y="6343952"/>
              <a:ext cx="159396" cy="190872"/>
            </a:xfrm>
            <a:prstGeom prst="snip1Rect">
              <a:avLst/>
            </a:prstGeom>
            <a:solidFill>
              <a:srgbClr val="D5000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0800000" flipV="1">
              <a:off x="543845" y="6234034"/>
              <a:ext cx="1820049" cy="385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No Feas. Study /No Funding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68823" y="6166782"/>
            <a:ext cx="4444642" cy="400110"/>
            <a:chOff x="344330" y="5967936"/>
            <a:chExt cx="1977940" cy="576285"/>
          </a:xfrm>
        </p:grpSpPr>
        <p:sp>
          <p:nvSpPr>
            <p:cNvPr id="20" name="Snip Single Corner of Rectangle 19"/>
            <p:cNvSpPr/>
            <p:nvPr/>
          </p:nvSpPr>
          <p:spPr>
            <a:xfrm>
              <a:off x="344330" y="6036277"/>
              <a:ext cx="159078" cy="439606"/>
            </a:xfrm>
            <a:prstGeom prst="snip1Rect">
              <a:avLst/>
            </a:prstGeom>
            <a:solidFill>
              <a:srgbClr val="05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0800000" flipV="1">
              <a:off x="530866" y="5967936"/>
              <a:ext cx="1791404" cy="576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Under Construction</a:t>
              </a:r>
            </a:p>
          </p:txBody>
        </p:sp>
      </p:grpSp>
      <p:sp>
        <p:nvSpPr>
          <p:cNvPr id="3" name="Title 1"/>
          <p:cNvSpPr txBox="1"/>
          <p:nvPr/>
        </p:nvSpPr>
        <p:spPr>
          <a:xfrm>
            <a:off x="622169" y="495427"/>
            <a:ext cx="1111420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1800" b="1" i="0">
                <a:solidFill>
                  <a:schemeClr val="tx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400" dirty="0"/>
              <a:t>TRANSMISSION HORIZON: REGIONAL INTERCONNECTION  2023-2035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8914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547215" y="671910"/>
            <a:ext cx="8252179" cy="933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1800" b="1" i="0">
                <a:solidFill>
                  <a:schemeClr val="tx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800" dirty="0"/>
              <a:t>PRIVATE SECTOR PARTICIPATION</a:t>
            </a:r>
          </a:p>
          <a:p>
            <a:pPr defTabSz="829178"/>
            <a:br>
              <a:rPr lang="en-US" sz="1632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32" kern="0" dirty="0">
              <a:solidFill>
                <a:prstClr val="black"/>
              </a:solidFill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idx="4294967295"/>
          </p:nvPr>
        </p:nvSpPr>
        <p:spPr>
          <a:xfrm>
            <a:off x="543708" y="1487190"/>
            <a:ext cx="10813774" cy="4308872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PPP power generation opportunities in Tanzania include a wide range of projects areas including: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Solar;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Manyoni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Same and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Zuzu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Wind;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Makambako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Ikungi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Singida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Hydropower;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Songwe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River,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Mnyera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River,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Mpanga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River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Gas;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Mkuranga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NSSF,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Somanga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fungu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PPP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Geothermal;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Ngozi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phase I,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Kienjo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Mbaka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phase I,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Songwe</a:t>
            </a:r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/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45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512710" y="495427"/>
            <a:ext cx="8252179" cy="933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1800" b="1" i="0">
                <a:solidFill>
                  <a:schemeClr val="tx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800" dirty="0"/>
              <a:t>PRIVATE SECTOR PARTICIPATION</a:t>
            </a:r>
          </a:p>
          <a:p>
            <a:pPr defTabSz="829178"/>
            <a:br>
              <a:rPr lang="en-US" sz="1632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32" kern="0" dirty="0">
              <a:solidFill>
                <a:prstClr val="black"/>
              </a:solidFill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1033154" y="1194812"/>
            <a:ext cx="10759044" cy="517064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IPP power generation opportunities in Tanzania include a wide range of projects areas including: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Solar along Dodoma,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Singida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Tabora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Shinyanga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Kilimanjaro Regions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Wind along Iringa,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Njombe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Singida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Manyara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Arusha Regions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Hydropower along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Morogoro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Njombe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Iringa,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Rukwa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Ruvuma Regions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0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87E33-3027-8856-9FAF-8687EA9A2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A39A6A-7291-EF1A-5626-515E792E0891}"/>
              </a:ext>
            </a:extLst>
          </p:cNvPr>
          <p:cNvSpPr/>
          <p:nvPr/>
        </p:nvSpPr>
        <p:spPr>
          <a:xfrm>
            <a:off x="1411357" y="375791"/>
            <a:ext cx="4373218" cy="769441"/>
          </a:xfrm>
          <a:prstGeom prst="roundRect">
            <a:avLst/>
          </a:prstGeom>
          <a:solidFill>
            <a:srgbClr val="F9B718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87030A-622F-D5E1-DFDF-C07C46605684}"/>
              </a:ext>
            </a:extLst>
          </p:cNvPr>
          <p:cNvSpPr txBox="1"/>
          <p:nvPr/>
        </p:nvSpPr>
        <p:spPr>
          <a:xfrm>
            <a:off x="2126975" y="415547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Z" sz="4000" b="1" dirty="0">
                <a:solidFill>
                  <a:srgbClr val="114021"/>
                </a:solidFill>
              </a:rPr>
              <a:t>GENERATION</a:t>
            </a:r>
            <a:endParaRPr lang="en-TZ" sz="4400" b="1" dirty="0">
              <a:solidFill>
                <a:srgbClr val="11402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66889-493A-FF98-E5A8-67005247A77D}"/>
              </a:ext>
            </a:extLst>
          </p:cNvPr>
          <p:cNvSpPr txBox="1"/>
          <p:nvPr/>
        </p:nvSpPr>
        <p:spPr>
          <a:xfrm>
            <a:off x="1191222" y="1417893"/>
            <a:ext cx="7927377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178">
              <a:lnSpc>
                <a:spcPct val="107000"/>
              </a:lnSpc>
              <a:defRPr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OF 31</a:t>
            </a:r>
            <a:r>
              <a:rPr lang="en-US" sz="28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DECEMBER 2023</a:t>
            </a:r>
          </a:p>
          <a:p>
            <a:pPr marL="259118" indent="-259118" defTabSz="829178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Maximum Demand 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1,482 MW</a:t>
            </a:r>
          </a:p>
          <a:p>
            <a:pPr marL="259118" indent="-259118" defTabSz="829178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Installed Capacity (On Grid)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1,889.84 MW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5FCEDB-B2D2-F063-D5C4-B9A42BBFA676}"/>
              </a:ext>
            </a:extLst>
          </p:cNvPr>
          <p:cNvSpPr txBox="1"/>
          <p:nvPr/>
        </p:nvSpPr>
        <p:spPr>
          <a:xfrm>
            <a:off x="1087922" y="3006995"/>
            <a:ext cx="3380574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178">
              <a:lnSpc>
                <a:spcPct val="107000"/>
              </a:lnSpc>
              <a:defRPr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Sources/Mix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7DE725-69B5-7AD5-1FD0-A520FC8CE9D2}"/>
              </a:ext>
            </a:extLst>
          </p:cNvPr>
          <p:cNvSpPr txBox="1"/>
          <p:nvPr/>
        </p:nvSpPr>
        <p:spPr>
          <a:xfrm>
            <a:off x="778934" y="3417507"/>
            <a:ext cx="7514592" cy="2828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3707" lvl="1" indent="-259118" defTabSz="829178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 Gas 1,193.82MW</a:t>
            </a:r>
          </a:p>
          <a:p>
            <a:pPr marL="673707" lvl="1" indent="-259118" defTabSz="829178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 601.60 MW</a:t>
            </a:r>
          </a:p>
          <a:p>
            <a:pPr marL="673707" lvl="1" indent="-259118" defTabSz="829178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Diesel 83.93MW</a:t>
            </a:r>
          </a:p>
          <a:p>
            <a:pPr marL="673707" lvl="1" indent="-259118" defTabSz="829178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Biomass 10.5 MW</a:t>
            </a:r>
          </a:p>
          <a:p>
            <a:pPr marL="673707" lvl="1" indent="-259118" defTabSz="829178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Off- grid stations total capacity 33.05MW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i="1" dirty="0"/>
              <a:t>Construction of JNHPP – 2,115MW ongoing</a:t>
            </a:r>
            <a:endParaRPr lang="en-TZ" sz="2800" b="1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932333" y="29201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0E32E7D-721B-BE47-CAD7-60816A028610}"/>
              </a:ext>
            </a:extLst>
          </p:cNvPr>
          <p:cNvSpPr/>
          <p:nvPr/>
        </p:nvSpPr>
        <p:spPr>
          <a:xfrm flipV="1">
            <a:off x="1275889" y="1840567"/>
            <a:ext cx="4035963" cy="48188"/>
          </a:xfrm>
          <a:prstGeom prst="rect">
            <a:avLst/>
          </a:prstGeom>
          <a:solidFill>
            <a:srgbClr val="1140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612628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512710" y="495427"/>
            <a:ext cx="8252179" cy="933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1800" b="1" i="0">
                <a:solidFill>
                  <a:schemeClr val="tx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800" dirty="0"/>
              <a:t>PRIVATE SECTOR PARTICIPATION</a:t>
            </a:r>
          </a:p>
          <a:p>
            <a:pPr defTabSz="829178"/>
            <a:br>
              <a:rPr lang="en-US" sz="1632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32" kern="0" dirty="0">
              <a:solidFill>
                <a:prstClr val="black"/>
              </a:solidFill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1033154" y="1194812"/>
            <a:ext cx="10759044" cy="560153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IPP power generation opportunities in Tanzania include a wide range of projects areas including: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Gas Fired along DSM, Coast,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Lindi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Mtwara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Regions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Geothermal -  Various Sites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Small Power Producers (SPPs) projects in:</a:t>
            </a:r>
          </a:p>
          <a:p>
            <a:pPr marL="1786189" lvl="3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Solar - </a:t>
            </a:r>
            <a:endParaRPr lang="en-GB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6189" lvl="3" indent="-457200">
              <a:buFont typeface="Wingdings" panose="05000000000000000000" pitchFamily="2" charset="2"/>
              <a:buChar char="Ø"/>
            </a:pP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Wind -</a:t>
            </a:r>
          </a:p>
          <a:p>
            <a:pPr marL="1786189" lvl="3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Min-Hydropower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08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466862"/>
              </p:ext>
            </p:extLst>
          </p:nvPr>
        </p:nvGraphicFramePr>
        <p:xfrm>
          <a:off x="1401288" y="1816030"/>
          <a:ext cx="1529960" cy="35920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594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83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738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2000" b="1" dirty="0">
                          <a:solidFill>
                            <a:srgbClr val="0C4228"/>
                          </a:solidFill>
                          <a:latin typeface="+mn-lt"/>
                          <a:cs typeface="Arial" panose="020B0604020202020204" pitchFamily="34" charset="0"/>
                        </a:rPr>
                        <a:t>$60M</a:t>
                      </a:r>
                      <a:endParaRPr lang="ko-KR" altLang="en-US" sz="2000" b="1" dirty="0">
                        <a:solidFill>
                          <a:srgbClr val="0C4228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733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88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483">
                <a:tc>
                  <a:txBody>
                    <a:bodyPr/>
                    <a:lstStyle/>
                    <a:p>
                      <a:pPr algn="ctr" latinLnBrk="1"/>
                      <a:endParaRPr lang="ko-KR" altLang="en-US" sz="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88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05081" y="1816031"/>
          <a:ext cx="1360897" cy="35847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39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593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224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2000" b="1" dirty="0">
                          <a:solidFill>
                            <a:srgbClr val="0C4228"/>
                          </a:solidFill>
                          <a:latin typeface="+mn-lt"/>
                          <a:cs typeface="Arial" panose="020B0604020202020204" pitchFamily="34" charset="0"/>
                        </a:rPr>
                        <a:t>$10M</a:t>
                      </a:r>
                      <a:endParaRPr lang="ko-KR" altLang="en-US" sz="2000" b="1" dirty="0">
                        <a:solidFill>
                          <a:srgbClr val="0C4228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FD290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5860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484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593">
                <a:tc>
                  <a:txBody>
                    <a:bodyPr/>
                    <a:lstStyle/>
                    <a:p>
                      <a:pPr algn="ctr" latinLnBrk="1"/>
                      <a:endParaRPr lang="ko-KR" altLang="en-US" sz="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484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849066" y="1838555"/>
          <a:ext cx="1661801" cy="35694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2376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70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439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2000" b="1" dirty="0">
                          <a:solidFill>
                            <a:srgbClr val="0C4228"/>
                          </a:solidFill>
                          <a:latin typeface="+mn-lt"/>
                          <a:cs typeface="Arial" panose="020B0604020202020204" pitchFamily="34" charset="0"/>
                        </a:rPr>
                        <a:t>$70M</a:t>
                      </a:r>
                      <a:endParaRPr lang="ko-KR" altLang="en-US" sz="2000" b="1" dirty="0">
                        <a:solidFill>
                          <a:srgbClr val="0C4228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FD290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7493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017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070">
                <a:tc>
                  <a:txBody>
                    <a:bodyPr/>
                    <a:lstStyle/>
                    <a:p>
                      <a:pPr algn="ctr" latinLnBrk="1"/>
                      <a:endParaRPr lang="ko-KR" altLang="en-US" sz="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7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656604" y="4612808"/>
            <a:ext cx="1243492" cy="677134"/>
            <a:chOff x="2510521" y="3579862"/>
            <a:chExt cx="2098813" cy="360040"/>
          </a:xfrm>
          <a:solidFill>
            <a:srgbClr val="FD2906"/>
          </a:solidFill>
        </p:grpSpPr>
        <p:sp>
          <p:nvSpPr>
            <p:cNvPr id="22" name="Rounded Rectangle 21"/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rgbClr val="006100"/>
            </a:solidFill>
            <a:ln>
              <a:solidFill>
                <a:srgbClr val="006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7258">
                <a:defRPr/>
              </a:pPr>
              <a:endParaRPr lang="ko-KR" altLang="en-US" sz="1600" dirty="0">
                <a:solidFill>
                  <a:prstClr val="black"/>
                </a:solidFill>
                <a:latin typeface="Arial" panose="020B0604020202020204"/>
                <a:ea typeface="Arial Unicode MS" panose="020B060402020202020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10521" y="3654790"/>
              <a:ext cx="2098813" cy="1800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727258">
                <a:defRPr/>
              </a:pPr>
              <a:r>
                <a:rPr lang="en-US" altLang="ko-KR" sz="1600" b="1" dirty="0">
                  <a:solidFill>
                    <a:prstClr val="white"/>
                  </a:solidFill>
                  <a:latin typeface="Arial" panose="020B0604020202020204"/>
                  <a:ea typeface="Arial Unicode MS" panose="020B0604020202020204" charset="-122"/>
                  <a:cs typeface="Arial" panose="020B0604020202020204" pitchFamily="34" charset="0"/>
                </a:rPr>
                <a:t>OWN-GoT</a:t>
              </a:r>
              <a:endParaRPr lang="ko-KR" altLang="en-US" sz="1600" b="1" dirty="0">
                <a:solidFill>
                  <a:prstClr val="white"/>
                </a:solidFill>
                <a:latin typeface="Arial" panose="020B0604020202020204"/>
                <a:ea typeface="Arial Unicode MS" panose="020B0604020202020204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46087" y="1860775"/>
          <a:ext cx="1360897" cy="3550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084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477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749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2000" b="1" dirty="0">
                          <a:solidFill>
                            <a:srgbClr val="0C4228"/>
                          </a:solidFill>
                          <a:latin typeface="+mn-lt"/>
                          <a:cs typeface="Arial" panose="020B0604020202020204" pitchFamily="34" charset="0"/>
                        </a:rPr>
                        <a:t>$306M</a:t>
                      </a:r>
                      <a:endParaRPr lang="ko-KR" altLang="en-US" sz="2000" b="1" dirty="0">
                        <a:solidFill>
                          <a:srgbClr val="0C4228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FD290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5213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285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477">
                <a:tc>
                  <a:txBody>
                    <a:bodyPr/>
                    <a:lstStyle/>
                    <a:p>
                      <a:pPr algn="ctr" latinLnBrk="1"/>
                      <a:endParaRPr lang="ko-KR" altLang="en-US" sz="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285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186279"/>
              </p:ext>
            </p:extLst>
          </p:nvPr>
        </p:nvGraphicFramePr>
        <p:xfrm>
          <a:off x="8392003" y="1872111"/>
          <a:ext cx="1635135" cy="3535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750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43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550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2000" b="1" dirty="0">
                          <a:solidFill>
                            <a:srgbClr val="0C4228"/>
                          </a:solidFill>
                          <a:latin typeface="+mn-lt"/>
                          <a:cs typeface="Arial" panose="020B0604020202020204" pitchFamily="34" charset="0"/>
                        </a:rPr>
                        <a:t>$783 M</a:t>
                      </a:r>
                      <a:endParaRPr lang="ko-KR" altLang="en-US" sz="2000" b="1" dirty="0">
                        <a:solidFill>
                          <a:srgbClr val="0C4228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FD290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654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343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143">
                <a:tc>
                  <a:txBody>
                    <a:bodyPr/>
                    <a:lstStyle/>
                    <a:p>
                      <a:pPr algn="ctr" latinLnBrk="1"/>
                      <a:endParaRPr lang="ko-KR" altLang="en-US" sz="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343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316356" y="4639533"/>
            <a:ext cx="1008735" cy="639302"/>
            <a:chOff x="2588062" y="3579862"/>
            <a:chExt cx="1828002" cy="360040"/>
          </a:xfrm>
          <a:solidFill>
            <a:srgbClr val="FD2906"/>
          </a:solidFill>
        </p:grpSpPr>
        <p:sp>
          <p:nvSpPr>
            <p:cNvPr id="16" name="Rounded Rectangle 15"/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rgbClr val="006100"/>
            </a:solidFill>
            <a:ln>
              <a:solidFill>
                <a:srgbClr val="006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7258">
                <a:defRPr/>
              </a:pPr>
              <a:endParaRPr lang="ko-KR" altLang="en-US" sz="1600" dirty="0">
                <a:solidFill>
                  <a:prstClr val="black"/>
                </a:solidFill>
                <a:latin typeface="Arial" panose="020B0604020202020204"/>
                <a:ea typeface="Arial Unicode MS" panose="020B060402020202020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88062" y="3659223"/>
              <a:ext cx="1797715" cy="1906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727258">
                <a:defRPr/>
              </a:pPr>
              <a:r>
                <a:rPr lang="en-US" altLang="ko-KR" sz="1600" b="1" dirty="0">
                  <a:solidFill>
                    <a:prstClr val="white"/>
                  </a:solidFill>
                  <a:latin typeface="Arial" panose="020B0604020202020204"/>
                  <a:ea typeface="Arial Unicode MS" panose="020B0604020202020204" charset="-122"/>
                  <a:cs typeface="Arial" panose="020B0604020202020204" pitchFamily="34" charset="0"/>
                </a:rPr>
                <a:t>GRANT</a:t>
              </a:r>
              <a:endParaRPr lang="ko-KR" altLang="en-US" sz="1600" b="1" dirty="0">
                <a:solidFill>
                  <a:prstClr val="white"/>
                </a:solidFill>
                <a:latin typeface="Arial" panose="020B0604020202020204"/>
                <a:ea typeface="Arial Unicode MS" panose="020B0604020202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49066" y="4616308"/>
            <a:ext cx="1738928" cy="639302"/>
            <a:chOff x="2627784" y="3579862"/>
            <a:chExt cx="1788280" cy="360040"/>
          </a:xfrm>
          <a:solidFill>
            <a:srgbClr val="FD2906"/>
          </a:solidFill>
        </p:grpSpPr>
        <p:sp>
          <p:nvSpPr>
            <p:cNvPr id="30" name="Rounded Rectangle 29"/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rgbClr val="006100"/>
            </a:solidFill>
            <a:ln>
              <a:solidFill>
                <a:srgbClr val="006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7258">
                <a:defRPr/>
              </a:pPr>
              <a:endParaRPr lang="ko-KR" altLang="en-US" sz="1400" dirty="0">
                <a:solidFill>
                  <a:prstClr val="black"/>
                </a:solidFill>
                <a:latin typeface="Arial" panose="020B0604020202020204"/>
                <a:ea typeface="Arial Unicode MS" panose="020B0604020202020204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33162" y="3607225"/>
              <a:ext cx="1577629" cy="294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727258">
                <a:defRPr/>
              </a:pPr>
              <a:r>
                <a:rPr lang="en-US" altLang="ko-KR" sz="1400" b="1" dirty="0">
                  <a:solidFill>
                    <a:prstClr val="white"/>
                  </a:solidFill>
                  <a:latin typeface="Arial" panose="020B0604020202020204"/>
                  <a:ea typeface="Arial Unicode MS" panose="020B0604020202020204" charset="-122"/>
                  <a:cs typeface="Arial" panose="020B0604020202020204" pitchFamily="34" charset="0"/>
                </a:rPr>
                <a:t>ECA/ CONCESSION</a:t>
              </a:r>
              <a:endParaRPr lang="ko-KR" altLang="en-US" sz="1400" b="1" dirty="0">
                <a:solidFill>
                  <a:prstClr val="white"/>
                </a:solidFill>
                <a:latin typeface="Arial" panose="020B0604020202020204"/>
                <a:ea typeface="Arial Unicode MS" panose="020B0604020202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56817" y="4659412"/>
            <a:ext cx="1338152" cy="639302"/>
            <a:chOff x="2611509" y="3579862"/>
            <a:chExt cx="1893657" cy="360040"/>
          </a:xfrm>
          <a:solidFill>
            <a:srgbClr val="FD2906"/>
          </a:solidFill>
        </p:grpSpPr>
        <p:sp>
          <p:nvSpPr>
            <p:cNvPr id="33" name="Rounded Rectangle 32"/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rgbClr val="006100"/>
            </a:solidFill>
            <a:ln>
              <a:solidFill>
                <a:srgbClr val="006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7258">
                <a:defRPr/>
              </a:pPr>
              <a:endParaRPr lang="ko-KR" altLang="en-US" sz="1200" dirty="0">
                <a:solidFill>
                  <a:prstClr val="black"/>
                </a:solidFill>
                <a:latin typeface="Arial" panose="020B0604020202020204"/>
                <a:ea typeface="Arial Unicode MS" panose="020B060402020202020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11509" y="3624556"/>
              <a:ext cx="1893657" cy="259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727258">
                <a:defRPr/>
              </a:pPr>
              <a:r>
                <a:rPr lang="en-US" altLang="ko-KR" sz="1200" b="1" dirty="0">
                  <a:solidFill>
                    <a:prstClr val="white"/>
                  </a:solidFill>
                  <a:latin typeface="Arial" panose="020B0604020202020204"/>
                  <a:ea typeface="Arial Unicode MS" panose="020B0604020202020204" charset="-122"/>
                  <a:cs typeface="Arial" panose="020B0604020202020204" pitchFamily="34" charset="0"/>
                </a:rPr>
                <a:t>COMMERCIAL</a:t>
              </a:r>
              <a:endParaRPr lang="ko-KR" altLang="en-US" sz="1200" b="1" dirty="0">
                <a:solidFill>
                  <a:prstClr val="white"/>
                </a:solidFill>
                <a:latin typeface="Arial" panose="020B0604020202020204"/>
                <a:ea typeface="Arial Unicode MS" panose="020B0604020202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392002" y="4659412"/>
            <a:ext cx="1745917" cy="639302"/>
            <a:chOff x="2627784" y="3579862"/>
            <a:chExt cx="2021956" cy="360040"/>
          </a:xfrm>
          <a:solidFill>
            <a:srgbClr val="FD2906"/>
          </a:solidFill>
        </p:grpSpPr>
        <p:sp>
          <p:nvSpPr>
            <p:cNvPr id="36" name="Rounded Rectangle 35"/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rgbClr val="006100"/>
            </a:solidFill>
            <a:ln>
              <a:solidFill>
                <a:srgbClr val="006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7258">
                <a:defRPr/>
              </a:pPr>
              <a:endParaRPr lang="ko-KR" altLang="en-US" sz="1400" dirty="0">
                <a:solidFill>
                  <a:prstClr val="black"/>
                </a:solidFill>
                <a:latin typeface="Arial" panose="020B0604020202020204"/>
                <a:ea typeface="Arial Unicode MS" panose="020B060402020202020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33162" y="3615822"/>
              <a:ext cx="1916578" cy="294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727258">
                <a:defRPr/>
              </a:pPr>
              <a:r>
                <a:rPr lang="en-US" altLang="ko-KR" sz="1400" b="1" dirty="0">
                  <a:solidFill>
                    <a:prstClr val="white"/>
                  </a:solidFill>
                  <a:latin typeface="Arial" panose="020B0604020202020204"/>
                  <a:ea typeface="Arial Unicode MS" panose="020B0604020202020204" charset="-122"/>
                  <a:cs typeface="Arial" panose="020B0604020202020204" pitchFamily="34" charset="0"/>
                </a:rPr>
                <a:t>PPP/IPP/DFI</a:t>
              </a:r>
              <a:endParaRPr lang="ko-KR" altLang="en-US" sz="1400" b="1" dirty="0">
                <a:solidFill>
                  <a:prstClr val="white"/>
                </a:solidFill>
                <a:latin typeface="Arial" panose="020B0604020202020204"/>
                <a:ea typeface="Arial Unicode MS" panose="020B0604020202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 txBox="1"/>
          <p:nvPr/>
        </p:nvSpPr>
        <p:spPr>
          <a:xfrm>
            <a:off x="931653" y="419776"/>
            <a:ext cx="9499922" cy="696104"/>
          </a:xfrm>
          <a:prstGeom prst="rect">
            <a:avLst/>
          </a:prstGeom>
        </p:spPr>
        <p:txBody>
          <a:bodyPr/>
          <a:lstStyle>
            <a:lvl1pPr algn="l" defTabSz="8020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27258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/>
                <a:ea typeface="Arial Unicode MS" panose="020B0604020202020204" charset="-122"/>
              </a:rPr>
              <a:t>FUNDING MODALITY TANESCO INVESTMENT PLAN </a:t>
            </a:r>
          </a:p>
          <a:p>
            <a:pPr algn="ctr" defTabSz="727258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/>
                <a:ea typeface="Arial Unicode MS" panose="020B0604020202020204" charset="-122"/>
              </a:rPr>
              <a:t>2024-2025</a:t>
            </a:r>
          </a:p>
        </p:txBody>
      </p:sp>
    </p:spTree>
    <p:extLst>
      <p:ext uri="{BB962C8B-B14F-4D97-AF65-F5344CB8AC3E}">
        <p14:creationId xmlns:p14="http://schemas.microsoft.com/office/powerpoint/2010/main" val="3231490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34642" y="1816030"/>
          <a:ext cx="1341798" cy="35920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594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83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738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ko-K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422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altLang="ko-KR" sz="2300" b="1" dirty="0">
                          <a:solidFill>
                            <a:srgbClr val="0C4228"/>
                          </a:solidFill>
                          <a:latin typeface="+mn-lt"/>
                          <a:cs typeface="Arial" panose="020B0604020202020204" pitchFamily="34" charset="0"/>
                        </a:rPr>
                        <a:t>35M</a:t>
                      </a:r>
                      <a:endParaRPr lang="ko-KR" altLang="en-US" sz="2300" b="1" dirty="0">
                        <a:solidFill>
                          <a:srgbClr val="0C4228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733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88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483">
                <a:tc>
                  <a:txBody>
                    <a:bodyPr/>
                    <a:lstStyle/>
                    <a:p>
                      <a:pPr algn="ctr" latinLnBrk="1"/>
                      <a:endParaRPr lang="ko-KR" altLang="en-US" sz="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88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05081" y="1816031"/>
          <a:ext cx="1360897" cy="35847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39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593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224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2000" b="1" dirty="0">
                          <a:solidFill>
                            <a:srgbClr val="0C4228"/>
                          </a:solidFill>
                          <a:latin typeface="+mn-lt"/>
                          <a:cs typeface="Arial" panose="020B0604020202020204" pitchFamily="34" charset="0"/>
                        </a:rPr>
                        <a:t>$12M</a:t>
                      </a:r>
                      <a:endParaRPr lang="ko-KR" altLang="en-US" sz="2000" b="1" dirty="0">
                        <a:solidFill>
                          <a:srgbClr val="0C4228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FD290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5860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484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593">
                <a:tc>
                  <a:txBody>
                    <a:bodyPr/>
                    <a:lstStyle/>
                    <a:p>
                      <a:pPr algn="ctr" latinLnBrk="1"/>
                      <a:endParaRPr lang="ko-KR" altLang="en-US" sz="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484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793153" y="1805972"/>
          <a:ext cx="1542103" cy="3580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065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716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2300" b="1" dirty="0">
                          <a:solidFill>
                            <a:srgbClr val="0C4228"/>
                          </a:solidFill>
                          <a:latin typeface="+mn-lt"/>
                          <a:cs typeface="Arial" panose="020B0604020202020204" pitchFamily="34" charset="0"/>
                        </a:rPr>
                        <a:t>$282M</a:t>
                      </a:r>
                      <a:endParaRPr lang="ko-KR" altLang="en-US" sz="2300" b="1" dirty="0">
                        <a:solidFill>
                          <a:srgbClr val="0C4228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FD290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791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687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035">
                <a:tc>
                  <a:txBody>
                    <a:bodyPr/>
                    <a:lstStyle/>
                    <a:p>
                      <a:pPr algn="ctr" latinLnBrk="1"/>
                      <a:endParaRPr lang="ko-KR" altLang="en-US" sz="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687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" name="Title 1"/>
          <p:cNvSpPr txBox="1"/>
          <p:nvPr/>
        </p:nvSpPr>
        <p:spPr>
          <a:xfrm>
            <a:off x="1303868" y="206128"/>
            <a:ext cx="9265730" cy="696104"/>
          </a:xfrm>
          <a:prstGeom prst="rect">
            <a:avLst/>
          </a:prstGeom>
        </p:spPr>
        <p:txBody>
          <a:bodyPr/>
          <a:lstStyle>
            <a:lvl1pPr algn="l" defTabSz="8020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2725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/>
                <a:ea typeface="Arial Unicode MS" panose="020B0604020202020204" charset="-122"/>
              </a:rPr>
              <a:t>FUNDING MODALITY TANESCO INVESTMENT</a:t>
            </a:r>
          </a:p>
          <a:p>
            <a:pPr algn="ctr" defTabSz="727258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/>
                <a:ea typeface="Arial Unicode MS" panose="020B0604020202020204" charset="-122"/>
              </a:rPr>
              <a:t>PLAN 2026-2035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725616" y="4612808"/>
            <a:ext cx="1243492" cy="677134"/>
            <a:chOff x="2510521" y="3579862"/>
            <a:chExt cx="2098813" cy="360040"/>
          </a:xfrm>
          <a:solidFill>
            <a:srgbClr val="FD2906"/>
          </a:solidFill>
        </p:grpSpPr>
        <p:sp>
          <p:nvSpPr>
            <p:cNvPr id="22" name="Rounded Rectangle 21"/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rgbClr val="006100"/>
            </a:solidFill>
            <a:ln>
              <a:solidFill>
                <a:srgbClr val="006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7258">
                <a:defRPr/>
              </a:pPr>
              <a:endParaRPr lang="ko-KR" altLang="en-US" sz="1115" dirty="0">
                <a:solidFill>
                  <a:prstClr val="black"/>
                </a:solidFill>
                <a:latin typeface="Arial" panose="020B0604020202020204"/>
                <a:ea typeface="Arial Unicode MS" panose="020B060402020202020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10521" y="3681093"/>
              <a:ext cx="2098813" cy="1274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727258">
                <a:defRPr/>
              </a:pPr>
              <a:r>
                <a:rPr lang="en-US" altLang="ko-KR" sz="957" b="1" dirty="0">
                  <a:solidFill>
                    <a:prstClr val="white"/>
                  </a:solidFill>
                  <a:latin typeface="Arial" panose="020B0604020202020204"/>
                  <a:ea typeface="Arial Unicode MS" panose="020B0604020202020204" charset="-122"/>
                  <a:cs typeface="Arial" panose="020B0604020202020204" pitchFamily="34" charset="0"/>
                </a:rPr>
                <a:t>OWN-GoT</a:t>
              </a:r>
              <a:endParaRPr lang="ko-KR" altLang="en-US" sz="957" b="1" dirty="0">
                <a:solidFill>
                  <a:prstClr val="white"/>
                </a:solidFill>
                <a:latin typeface="Arial" panose="020B0604020202020204"/>
                <a:ea typeface="Arial Unicode MS" panose="020B0604020202020204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32587" y="1816030"/>
          <a:ext cx="1438922" cy="3550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084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477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749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2000" b="1" dirty="0">
                          <a:solidFill>
                            <a:srgbClr val="0C4228"/>
                          </a:solidFill>
                          <a:latin typeface="+mn-lt"/>
                          <a:cs typeface="Arial" panose="020B0604020202020204" pitchFamily="34" charset="0"/>
                        </a:rPr>
                        <a:t>$682 M</a:t>
                      </a:r>
                      <a:endParaRPr lang="ko-KR" altLang="en-US" sz="2000" b="1" dirty="0">
                        <a:solidFill>
                          <a:srgbClr val="0C4228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FD290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5213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285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477">
                <a:tc>
                  <a:txBody>
                    <a:bodyPr/>
                    <a:lstStyle/>
                    <a:p>
                      <a:pPr algn="ctr" latinLnBrk="1"/>
                      <a:endParaRPr lang="ko-KR" altLang="en-US" sz="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285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441121" y="1872561"/>
          <a:ext cx="1591878" cy="3535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750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43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550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2000" b="1" dirty="0">
                          <a:solidFill>
                            <a:srgbClr val="0C4228"/>
                          </a:solidFill>
                          <a:latin typeface="+mn-lt"/>
                          <a:cs typeface="Arial" panose="020B0604020202020204" pitchFamily="34" charset="0"/>
                        </a:rPr>
                        <a:t>$20 B</a:t>
                      </a:r>
                      <a:endParaRPr lang="ko-KR" altLang="en-US" sz="2000" b="1" dirty="0">
                        <a:solidFill>
                          <a:srgbClr val="0C4228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rgbClr val="FD290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654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343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143">
                <a:tc>
                  <a:txBody>
                    <a:bodyPr/>
                    <a:lstStyle/>
                    <a:p>
                      <a:pPr algn="ctr" latinLnBrk="1"/>
                      <a:endParaRPr lang="ko-KR" altLang="en-US" sz="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343">
                <a:tc>
                  <a:txBody>
                    <a:bodyPr/>
                    <a:lstStyle/>
                    <a:p>
                      <a:pPr algn="ctr" latinLnBrk="1"/>
                      <a:endParaRPr lang="ko-KR" altLang="en-US" sz="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726" marR="72726" marT="36363" marB="3636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296762" y="4641182"/>
            <a:ext cx="1008735" cy="639302"/>
            <a:chOff x="2588062" y="3579862"/>
            <a:chExt cx="1828002" cy="360040"/>
          </a:xfrm>
          <a:solidFill>
            <a:srgbClr val="FD2906"/>
          </a:solidFill>
        </p:grpSpPr>
        <p:sp>
          <p:nvSpPr>
            <p:cNvPr id="16" name="Rounded Rectangle 15"/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rgbClr val="006100"/>
            </a:solidFill>
            <a:ln>
              <a:solidFill>
                <a:srgbClr val="006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7258">
                <a:defRPr/>
              </a:pPr>
              <a:endParaRPr lang="ko-KR" altLang="en-US" sz="1115" dirty="0">
                <a:solidFill>
                  <a:prstClr val="black"/>
                </a:solidFill>
                <a:latin typeface="Arial" panose="020B0604020202020204"/>
                <a:ea typeface="Arial Unicode MS" panose="020B060402020202020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88062" y="3687082"/>
              <a:ext cx="1797715" cy="1349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727258">
                <a:defRPr/>
              </a:pPr>
              <a:r>
                <a:rPr lang="en-US" altLang="ko-KR" sz="957" b="1" dirty="0">
                  <a:solidFill>
                    <a:prstClr val="white"/>
                  </a:solidFill>
                  <a:latin typeface="Arial" panose="020B0604020202020204"/>
                  <a:ea typeface="Arial Unicode MS" panose="020B0604020202020204" charset="-122"/>
                  <a:cs typeface="Arial" panose="020B0604020202020204" pitchFamily="34" charset="0"/>
                </a:rPr>
                <a:t>GRANT</a:t>
              </a:r>
              <a:endParaRPr lang="ko-KR" altLang="en-US" sz="957" b="1" dirty="0">
                <a:solidFill>
                  <a:prstClr val="white"/>
                </a:solidFill>
                <a:latin typeface="Arial" panose="020B0604020202020204"/>
                <a:ea typeface="Arial Unicode MS" panose="020B0604020202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23969" y="4717197"/>
            <a:ext cx="1358722" cy="639302"/>
            <a:chOff x="2627784" y="3579862"/>
            <a:chExt cx="1788280" cy="360040"/>
          </a:xfrm>
          <a:solidFill>
            <a:srgbClr val="FD2906"/>
          </a:solidFill>
        </p:grpSpPr>
        <p:sp>
          <p:nvSpPr>
            <p:cNvPr id="30" name="Rounded Rectangle 29"/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rgbClr val="006100"/>
            </a:solidFill>
            <a:ln>
              <a:solidFill>
                <a:srgbClr val="006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7258">
                <a:defRPr/>
              </a:pPr>
              <a:endParaRPr lang="ko-KR" altLang="en-US" sz="1115" dirty="0">
                <a:solidFill>
                  <a:prstClr val="black"/>
                </a:solidFill>
                <a:latin typeface="Arial" panose="020B0604020202020204"/>
                <a:ea typeface="Arial Unicode MS" panose="020B0604020202020204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33161" y="3645611"/>
              <a:ext cx="1577628" cy="21789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727258">
                <a:defRPr/>
              </a:pPr>
              <a:r>
                <a:rPr lang="en-US" altLang="ko-KR" sz="957" b="1" dirty="0">
                  <a:solidFill>
                    <a:prstClr val="white"/>
                  </a:solidFill>
                  <a:latin typeface="Arial" panose="020B0604020202020204"/>
                  <a:ea typeface="Arial Unicode MS" panose="020B0604020202020204" charset="-122"/>
                  <a:cs typeface="Arial" panose="020B0604020202020204" pitchFamily="34" charset="0"/>
                </a:rPr>
                <a:t>ECA/ </a:t>
              </a:r>
            </a:p>
            <a:p>
              <a:pPr algn="ctr" defTabSz="727258">
                <a:defRPr/>
              </a:pPr>
              <a:r>
                <a:rPr lang="en-US" altLang="ko-KR" sz="957" b="1" dirty="0">
                  <a:solidFill>
                    <a:prstClr val="white"/>
                  </a:solidFill>
                  <a:latin typeface="Arial" panose="020B0604020202020204"/>
                  <a:ea typeface="Arial Unicode MS" panose="020B0604020202020204" charset="-122"/>
                  <a:cs typeface="Arial" panose="020B0604020202020204" pitchFamily="34" charset="0"/>
                </a:rPr>
                <a:t>CONCESSION</a:t>
              </a:r>
              <a:endParaRPr lang="ko-KR" altLang="en-US" sz="957" b="1" dirty="0">
                <a:solidFill>
                  <a:prstClr val="white"/>
                </a:solidFill>
                <a:latin typeface="Arial" panose="020B0604020202020204"/>
                <a:ea typeface="Arial Unicode MS" panose="020B0604020202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27011" y="4631724"/>
            <a:ext cx="1044966" cy="639302"/>
            <a:chOff x="2611509" y="3579862"/>
            <a:chExt cx="1893657" cy="360040"/>
          </a:xfrm>
          <a:solidFill>
            <a:srgbClr val="FD2906"/>
          </a:solidFill>
        </p:grpSpPr>
        <p:sp>
          <p:nvSpPr>
            <p:cNvPr id="33" name="Rounded Rectangle 32"/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rgbClr val="006100"/>
            </a:solidFill>
            <a:ln>
              <a:solidFill>
                <a:srgbClr val="006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7258">
                <a:defRPr/>
              </a:pPr>
              <a:endParaRPr lang="ko-KR" altLang="en-US" sz="1115" dirty="0">
                <a:solidFill>
                  <a:prstClr val="black"/>
                </a:solidFill>
                <a:latin typeface="Arial" panose="020B0604020202020204"/>
                <a:ea typeface="Arial Unicode MS" panose="020B0604020202020204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11509" y="3687082"/>
              <a:ext cx="1893657" cy="1349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727258">
                <a:defRPr/>
              </a:pPr>
              <a:r>
                <a:rPr lang="en-US" altLang="ko-KR" sz="957" b="1" dirty="0">
                  <a:solidFill>
                    <a:prstClr val="white"/>
                  </a:solidFill>
                  <a:latin typeface="Arial" panose="020B0604020202020204"/>
                  <a:ea typeface="Arial Unicode MS" panose="020B0604020202020204" charset="-122"/>
                  <a:cs typeface="Arial" panose="020B0604020202020204" pitchFamily="34" charset="0"/>
                </a:rPr>
                <a:t>COMMERCIAL</a:t>
              </a:r>
              <a:endParaRPr lang="ko-KR" altLang="en-US" sz="957" b="1" dirty="0">
                <a:solidFill>
                  <a:prstClr val="white"/>
                </a:solidFill>
                <a:latin typeface="Arial" panose="020B0604020202020204"/>
                <a:ea typeface="Arial Unicode MS" panose="020B0604020202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628161" y="4622266"/>
            <a:ext cx="1200511" cy="639302"/>
            <a:chOff x="2627784" y="3579862"/>
            <a:chExt cx="1788280" cy="360040"/>
          </a:xfrm>
          <a:solidFill>
            <a:srgbClr val="FD2906"/>
          </a:solidFill>
        </p:grpSpPr>
        <p:sp>
          <p:nvSpPr>
            <p:cNvPr id="36" name="Rounded Rectangle 35"/>
            <p:cNvSpPr/>
            <p:nvPr/>
          </p:nvSpPr>
          <p:spPr>
            <a:xfrm>
              <a:off x="2627784" y="3579862"/>
              <a:ext cx="1788280" cy="360040"/>
            </a:xfrm>
            <a:prstGeom prst="roundRect">
              <a:avLst>
                <a:gd name="adj" fmla="val 50000"/>
              </a:avLst>
            </a:prstGeom>
            <a:solidFill>
              <a:srgbClr val="006100"/>
            </a:solidFill>
            <a:ln>
              <a:solidFill>
                <a:srgbClr val="006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7258">
                <a:defRPr/>
              </a:pPr>
              <a:endParaRPr lang="ko-KR" altLang="en-US" sz="1115" dirty="0">
                <a:solidFill>
                  <a:prstClr val="black"/>
                </a:solidFill>
                <a:latin typeface="Arial" panose="020B0604020202020204"/>
                <a:ea typeface="Arial Unicode MS" panose="020B0604020202020204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47473" y="3645608"/>
              <a:ext cx="1577628" cy="21789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727258">
                <a:defRPr/>
              </a:pPr>
              <a:r>
                <a:rPr lang="en-US" altLang="ko-KR" sz="957" b="1" dirty="0">
                  <a:solidFill>
                    <a:prstClr val="white"/>
                  </a:solidFill>
                  <a:latin typeface="Arial" panose="020B0604020202020204"/>
                  <a:ea typeface="Arial Unicode MS" panose="020B0604020202020204" charset="-122"/>
                  <a:cs typeface="Arial" panose="020B0604020202020204" pitchFamily="34" charset="0"/>
                </a:rPr>
                <a:t>PPP/IPP/DFI</a:t>
              </a:r>
              <a:endParaRPr lang="ko-KR" altLang="en-US" sz="957" b="1" dirty="0">
                <a:solidFill>
                  <a:prstClr val="white"/>
                </a:solidFill>
                <a:latin typeface="Arial" panose="020B0604020202020204"/>
                <a:ea typeface="Arial Unicode MS" panose="020B060402020202020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202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512710" y="341360"/>
            <a:ext cx="7958667" cy="933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1800" b="1" i="0">
                <a:solidFill>
                  <a:schemeClr val="tx1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r>
              <a:rPr lang="en-US" sz="2800" dirty="0">
                <a:solidFill>
                  <a:prstClr val="black"/>
                </a:solidFill>
                <a:ea typeface="Arial Unicode MS" panose="020B0604020202020204" charset="-122"/>
                <a:cs typeface="+mj-cs"/>
              </a:rPr>
              <a:t>RECOMMENDATIONS</a:t>
            </a:r>
          </a:p>
          <a:p>
            <a:pPr defTabSz="829178"/>
            <a:br>
              <a:rPr lang="en-US" sz="1632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32" kern="0" dirty="0">
              <a:solidFill>
                <a:prstClr val="black"/>
              </a:solidFill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1668324" y="1705451"/>
            <a:ext cx="7249713" cy="86177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should move forward…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AAE75-5CD7-F6DE-4452-4FF7FAA31FCE}"/>
              </a:ext>
            </a:extLst>
          </p:cNvPr>
          <p:cNvSpPr txBox="1">
            <a:spLocks/>
          </p:cNvSpPr>
          <p:nvPr/>
        </p:nvSpPr>
        <p:spPr>
          <a:xfrm>
            <a:off x="368135" y="1890331"/>
            <a:ext cx="10992592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589" eaLnBrk="1" hangingPunct="1">
              <a:defRPr>
                <a:latin typeface="+mn-lt"/>
                <a:ea typeface="+mn-ea"/>
                <a:cs typeface="+mn-cs"/>
              </a:defRPr>
            </a:lvl2pPr>
            <a:lvl3pPr marL="829178" eaLnBrk="1" hangingPunct="1">
              <a:defRPr>
                <a:latin typeface="+mn-lt"/>
                <a:ea typeface="+mn-ea"/>
                <a:cs typeface="+mn-cs"/>
              </a:defRPr>
            </a:lvl3pPr>
            <a:lvl4pPr marL="1243767" eaLnBrk="1" hangingPunct="1">
              <a:defRPr>
                <a:latin typeface="+mn-lt"/>
                <a:ea typeface="+mn-ea"/>
                <a:cs typeface="+mn-cs"/>
              </a:defRPr>
            </a:lvl4pPr>
            <a:lvl5pPr marL="1658356" eaLnBrk="1" hangingPunct="1">
              <a:defRPr>
                <a:latin typeface="+mn-lt"/>
                <a:ea typeface="+mn-ea"/>
                <a:cs typeface="+mn-cs"/>
              </a:defRPr>
            </a:lvl5pPr>
            <a:lvl6pPr marL="2072945" eaLnBrk="1" hangingPunct="1">
              <a:defRPr>
                <a:latin typeface="+mn-lt"/>
                <a:ea typeface="+mn-ea"/>
                <a:cs typeface="+mn-cs"/>
              </a:defRPr>
            </a:lvl6pPr>
            <a:lvl7pPr marL="2487534" eaLnBrk="1" hangingPunct="1">
              <a:defRPr>
                <a:latin typeface="+mn-lt"/>
                <a:ea typeface="+mn-ea"/>
                <a:cs typeface="+mn-cs"/>
              </a:defRPr>
            </a:lvl7pPr>
            <a:lvl8pPr marL="2902123" eaLnBrk="1" hangingPunct="1">
              <a:defRPr>
                <a:latin typeface="+mn-lt"/>
                <a:ea typeface="+mn-ea"/>
                <a:cs typeface="+mn-cs"/>
              </a:defRPr>
            </a:lvl8pPr>
            <a:lvl9pPr marL="3316712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kern="0" dirty="0">
                <a:latin typeface="Arial" panose="020B0604020202020204" pitchFamily="34" charset="0"/>
                <a:cs typeface="Arial" panose="020B0604020202020204" pitchFamily="34" charset="0"/>
              </a:rPr>
              <a:t>Encourage Private Sector participation in power generation through:</a:t>
            </a:r>
          </a:p>
          <a:p>
            <a:pPr marL="457200" indent="-457200">
              <a:buFont typeface="+mj-lt"/>
              <a:buAutoNum type="arabicPeriod"/>
            </a:pP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IPP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PPP</a:t>
            </a:r>
          </a:p>
          <a:p>
            <a:pPr marL="914400" lvl="2"/>
            <a:endParaRPr lang="en-GB" sz="28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563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1668324" y="1705451"/>
            <a:ext cx="7249713" cy="3570208"/>
          </a:xfrm>
        </p:spPr>
        <p:txBody>
          <a:bodyPr/>
          <a:lstStyle/>
          <a:p>
            <a:pPr algn="ctr"/>
            <a:endParaRPr lang="en-US" sz="2800" b="1" i="1" dirty="0">
              <a:solidFill>
                <a:srgbClr val="00B050"/>
              </a:solidFill>
            </a:endParaRPr>
          </a:p>
          <a:p>
            <a:pPr algn="ctr"/>
            <a:endParaRPr lang="en-US" sz="2800" b="1" i="1" dirty="0">
              <a:solidFill>
                <a:srgbClr val="00B050"/>
              </a:solidFill>
            </a:endParaRPr>
          </a:p>
          <a:p>
            <a:pPr algn="ctr"/>
            <a:r>
              <a:rPr lang="en-US" sz="8800" b="1" i="1" dirty="0">
                <a:solidFill>
                  <a:srgbClr val="00B050"/>
                </a:solidFill>
              </a:rPr>
              <a:t>THANK YOU</a:t>
            </a:r>
          </a:p>
          <a:p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5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70C08-84D2-036E-DF79-8ED0C50E8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4F09C68-38AF-D13F-E689-2B8FEF09EB50}"/>
              </a:ext>
            </a:extLst>
          </p:cNvPr>
          <p:cNvSpPr/>
          <p:nvPr/>
        </p:nvSpPr>
        <p:spPr>
          <a:xfrm>
            <a:off x="1411357" y="437321"/>
            <a:ext cx="3876262" cy="769441"/>
          </a:xfrm>
          <a:prstGeom prst="roundRect">
            <a:avLst/>
          </a:prstGeom>
          <a:solidFill>
            <a:srgbClr val="F9B718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A8B589-F335-6B1B-829D-BE9476E17A7D}"/>
              </a:ext>
            </a:extLst>
          </p:cNvPr>
          <p:cNvSpPr txBox="1"/>
          <p:nvPr/>
        </p:nvSpPr>
        <p:spPr>
          <a:xfrm>
            <a:off x="1630019" y="477077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114021"/>
                </a:solidFill>
              </a:rPr>
              <a:t>TRANSMISSION</a:t>
            </a:r>
            <a:endParaRPr lang="en-TZ" sz="4400" b="1" dirty="0">
              <a:solidFill>
                <a:srgbClr val="11402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4CD8A-58BE-89BD-83BF-F11D0E03E021}"/>
              </a:ext>
            </a:extLst>
          </p:cNvPr>
          <p:cNvSpPr txBox="1"/>
          <p:nvPr/>
        </p:nvSpPr>
        <p:spPr>
          <a:xfrm>
            <a:off x="753534" y="1744315"/>
            <a:ext cx="1057486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AS OF 31</a:t>
            </a:r>
            <a:r>
              <a:rPr lang="en-GB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DECEMBER 2023</a:t>
            </a:r>
          </a:p>
          <a:p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9118" indent="-259118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High Voltage Transmission Lines: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6,837km of 400/220/132/66kV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9118" indent="-259118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Grid Substations: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64 Substations of 400/220kV; 220/132kV; 220/33kV; 132/33kV and 66/33kV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9118" indent="-259118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Grid Control Centre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at </a:t>
            </a:r>
            <a:r>
              <a:rPr lang="en-GB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Ubungo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DSM 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385145-4F80-2F63-E88F-A13587E0F81B}"/>
              </a:ext>
            </a:extLst>
          </p:cNvPr>
          <p:cNvSpPr/>
          <p:nvPr/>
        </p:nvSpPr>
        <p:spPr>
          <a:xfrm flipV="1">
            <a:off x="838200" y="2142066"/>
            <a:ext cx="4055534" cy="65605"/>
          </a:xfrm>
          <a:prstGeom prst="rect">
            <a:avLst/>
          </a:prstGeom>
          <a:solidFill>
            <a:srgbClr val="1140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69718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2BED8-33FE-2325-6A24-C9631DA76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5F1CB2-F56E-83E9-C0CD-BA3E8ABBBB1D}"/>
              </a:ext>
            </a:extLst>
          </p:cNvPr>
          <p:cNvSpPr/>
          <p:nvPr/>
        </p:nvSpPr>
        <p:spPr>
          <a:xfrm>
            <a:off x="1452384" y="331136"/>
            <a:ext cx="3657600" cy="769441"/>
          </a:xfrm>
          <a:prstGeom prst="roundRect">
            <a:avLst/>
          </a:prstGeom>
          <a:solidFill>
            <a:srgbClr val="F9B718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5B8BDE-08D5-1C87-74FC-3C744B0C7876}"/>
              </a:ext>
            </a:extLst>
          </p:cNvPr>
          <p:cNvSpPr txBox="1"/>
          <p:nvPr/>
        </p:nvSpPr>
        <p:spPr>
          <a:xfrm>
            <a:off x="1675421" y="370892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114021"/>
                </a:solidFill>
              </a:rPr>
              <a:t>DISTRIBUTION</a:t>
            </a:r>
            <a:endParaRPr lang="ko-KR" altLang="en-US" sz="4000" b="1" dirty="0">
              <a:solidFill>
                <a:srgbClr val="114021"/>
              </a:solidFill>
            </a:endParaRPr>
          </a:p>
          <a:p>
            <a:endParaRPr lang="ko-KR" altLang="en-US" sz="4000" b="1" dirty="0">
              <a:solidFill>
                <a:srgbClr val="11402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E32E7D-721B-BE47-CAD7-60816A028610}"/>
              </a:ext>
            </a:extLst>
          </p:cNvPr>
          <p:cNvSpPr/>
          <p:nvPr/>
        </p:nvSpPr>
        <p:spPr>
          <a:xfrm flipV="1">
            <a:off x="674477" y="1731148"/>
            <a:ext cx="4083790" cy="45719"/>
          </a:xfrm>
          <a:prstGeom prst="rect">
            <a:avLst/>
          </a:prstGeom>
          <a:solidFill>
            <a:srgbClr val="1140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8" name="TextBox 7"/>
          <p:cNvSpPr txBox="1"/>
          <p:nvPr/>
        </p:nvSpPr>
        <p:spPr>
          <a:xfrm>
            <a:off x="599716" y="1327670"/>
            <a:ext cx="76567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AS OF 31</a:t>
            </a:r>
            <a:r>
              <a:rPr lang="en-GB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DECEMBER 2023</a:t>
            </a:r>
          </a:p>
          <a:p>
            <a:pPr marL="259118" indent="-259118">
              <a:buFont typeface="Arial" panose="020B0604020202020204" pitchFamily="34" charset="0"/>
              <a:buChar char="•"/>
            </a:pPr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9118" indent="-259118">
              <a:buFont typeface="Arial" panose="020B0604020202020204" pitchFamily="34" charset="0"/>
              <a:buChar char="•"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Household: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4,656,821</a:t>
            </a:r>
          </a:p>
          <a:p>
            <a:pPr marL="259118" indent="-259118">
              <a:buFont typeface="Arial" panose="020B0604020202020204" pitchFamily="34" charset="0"/>
              <a:buChar char="•"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National Connectivity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: 55%</a:t>
            </a:r>
          </a:p>
          <a:p>
            <a:pPr marL="259118" indent="-259118">
              <a:buFont typeface="Arial" panose="020B0604020202020204" pitchFamily="34" charset="0"/>
              <a:buChar char="•"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Access Rate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: 78.4 %</a:t>
            </a:r>
          </a:p>
          <a:p>
            <a:pPr marL="259118" indent="-259118">
              <a:buFont typeface="Arial" panose="020B0604020202020204" pitchFamily="34" charset="0"/>
              <a:buChar char="•"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9118" indent="-259118">
              <a:buFont typeface="Arial" panose="020B0604020202020204" pitchFamily="34" charset="0"/>
              <a:buChar char="•"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Total MV LINES: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173,425 km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33kV lines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:56,485 km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11kV lines :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12,221 km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>
                <a:solidFill>
                  <a:srgbClr val="C00000"/>
                </a:solidFill>
              </a:defRPr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LV lines : 104,719 km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9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74BE3-FC17-C3BF-52F9-A851712CE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574A433-107E-1172-7655-1C07B66428FB}"/>
              </a:ext>
            </a:extLst>
          </p:cNvPr>
          <p:cNvSpPr/>
          <p:nvPr/>
        </p:nvSpPr>
        <p:spPr>
          <a:xfrm>
            <a:off x="1515123" y="379654"/>
            <a:ext cx="4373218" cy="769441"/>
          </a:xfrm>
          <a:prstGeom prst="roundRect">
            <a:avLst/>
          </a:prstGeom>
          <a:solidFill>
            <a:srgbClr val="F9B718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8E7C7F-C284-1E6D-663C-862A44D47585}"/>
              </a:ext>
            </a:extLst>
          </p:cNvPr>
          <p:cNvSpPr txBox="1"/>
          <p:nvPr/>
        </p:nvSpPr>
        <p:spPr>
          <a:xfrm>
            <a:off x="2230741" y="41941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114021"/>
                </a:solidFill>
              </a:rPr>
              <a:t>OPERATIONS</a:t>
            </a:r>
            <a:endParaRPr lang="ko-KR" altLang="en-US" sz="4000" b="1" dirty="0">
              <a:solidFill>
                <a:srgbClr val="11402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385145-4F80-2F63-E88F-A13587E0F81B}"/>
              </a:ext>
            </a:extLst>
          </p:cNvPr>
          <p:cNvSpPr/>
          <p:nvPr/>
        </p:nvSpPr>
        <p:spPr>
          <a:xfrm flipV="1">
            <a:off x="1079275" y="1718733"/>
            <a:ext cx="4055534" cy="65605"/>
          </a:xfrm>
          <a:prstGeom prst="rect">
            <a:avLst/>
          </a:prstGeom>
          <a:solidFill>
            <a:srgbClr val="1140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Z"/>
          </a:p>
        </p:txBody>
      </p:sp>
      <p:sp>
        <p:nvSpPr>
          <p:cNvPr id="2" name="Rectangle 1"/>
          <p:cNvSpPr/>
          <p:nvPr/>
        </p:nvSpPr>
        <p:spPr>
          <a:xfrm>
            <a:off x="994609" y="1264903"/>
            <a:ext cx="8280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AS OF 31</a:t>
            </a:r>
            <a:r>
              <a:rPr lang="en-US" sz="2800" b="1" baseline="30000" dirty="0"/>
              <a:t>st</a:t>
            </a:r>
            <a:r>
              <a:rPr lang="en-US" sz="2800" b="1" dirty="0"/>
              <a:t> DECEMBER 2023</a:t>
            </a:r>
          </a:p>
          <a:p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/>
              <a:t>Staff</a:t>
            </a:r>
            <a:r>
              <a:rPr lang="en-US" sz="2800" dirty="0"/>
              <a:t>: 12,000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/>
              <a:t>Regional Offices</a:t>
            </a:r>
            <a:r>
              <a:rPr lang="en-US" sz="2800" dirty="0"/>
              <a:t>: 29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/>
              <a:t>Districts</a:t>
            </a:r>
            <a:r>
              <a:rPr lang="en-US" sz="2800" dirty="0"/>
              <a:t>: 132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/>
              <a:t>Clusters</a:t>
            </a:r>
            <a:r>
              <a:rPr lang="en-US" sz="2800" dirty="0"/>
              <a:t> : 835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/>
              <a:t>Annual Revenues</a:t>
            </a:r>
            <a:r>
              <a:rPr lang="en-US" sz="2800" dirty="0"/>
              <a:t>: $1 billion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/>
              <a:t>Balance Sheet</a:t>
            </a:r>
            <a:r>
              <a:rPr lang="en-US" sz="2800" dirty="0"/>
              <a:t>: $ 8 billion</a:t>
            </a:r>
          </a:p>
        </p:txBody>
      </p:sp>
    </p:spTree>
    <p:extLst>
      <p:ext uri="{BB962C8B-B14F-4D97-AF65-F5344CB8AC3E}">
        <p14:creationId xmlns:p14="http://schemas.microsoft.com/office/powerpoint/2010/main" val="323898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2F8E4-65CD-7414-4345-17AEE8AE7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C0BBEE1-8196-C9FB-40CE-BF3A3C4D6512}"/>
              </a:ext>
            </a:extLst>
          </p:cNvPr>
          <p:cNvSpPr/>
          <p:nvPr/>
        </p:nvSpPr>
        <p:spPr>
          <a:xfrm>
            <a:off x="2153478" y="280541"/>
            <a:ext cx="7885043" cy="769441"/>
          </a:xfrm>
          <a:prstGeom prst="roundRect">
            <a:avLst/>
          </a:prstGeom>
          <a:solidFill>
            <a:srgbClr val="F9B718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Z" sz="4000" b="1" dirty="0">
                <a:solidFill>
                  <a:srgbClr val="114021"/>
                </a:solidFill>
              </a:rPr>
              <a:t>GENERATION HIGHLIGHTS</a:t>
            </a:r>
            <a:r>
              <a:rPr lang="en-US" sz="4000" b="1" dirty="0">
                <a:solidFill>
                  <a:srgbClr val="114021"/>
                </a:solidFill>
              </a:rPr>
              <a:t> &gt; 2023</a:t>
            </a:r>
            <a:endParaRPr lang="en-TZ" sz="4000" b="1" dirty="0">
              <a:solidFill>
                <a:srgbClr val="11402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872ACB-7DE8-30EB-F47F-D1BC11082B0F}"/>
              </a:ext>
            </a:extLst>
          </p:cNvPr>
          <p:cNvSpPr txBox="1"/>
          <p:nvPr/>
        </p:nvSpPr>
        <p:spPr>
          <a:xfrm>
            <a:off x="1049407" y="1473927"/>
            <a:ext cx="9377128" cy="513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Installed Capacity</a:t>
            </a:r>
          </a:p>
          <a:p>
            <a:pPr marL="742950" marR="0" lvl="1" indent="-28575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5GW by 2025</a:t>
            </a:r>
          </a:p>
          <a:p>
            <a:pPr marL="742950" marR="0" lvl="1" indent="-28575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&gt;10GW By 2035</a:t>
            </a:r>
          </a:p>
          <a:p>
            <a:pPr marR="0" lvl="1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 Integration</a:t>
            </a:r>
          </a:p>
          <a:p>
            <a:pPr marL="742950" marR="0" lvl="1" indent="-28575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Fully integrated to EAPP &amp; SAPP by 2025</a:t>
            </a:r>
          </a:p>
          <a:p>
            <a:pPr marL="742950" marR="0" lvl="1" indent="-28575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 Exporter by 2033</a:t>
            </a:r>
          </a:p>
          <a:p>
            <a:pPr marR="0" lvl="1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Private Partnership</a:t>
            </a:r>
          </a:p>
          <a:p>
            <a:pPr marL="742950" marR="0" lvl="1" indent="-28575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PPPs &amp; IPPs in Renewables and Gas Fired</a:t>
            </a:r>
          </a:p>
          <a:p>
            <a:endParaRPr lang="en-TZ" sz="2800" dirty="0"/>
          </a:p>
        </p:txBody>
      </p:sp>
    </p:spTree>
    <p:extLst>
      <p:ext uri="{BB962C8B-B14F-4D97-AF65-F5344CB8AC3E}">
        <p14:creationId xmlns:p14="http://schemas.microsoft.com/office/powerpoint/2010/main" val="184351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CAEFB-50A6-135A-CF23-75E1DCC21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B2BA167-9B18-62EC-BA60-925269F09A3E}"/>
              </a:ext>
            </a:extLst>
          </p:cNvPr>
          <p:cNvSpPr/>
          <p:nvPr/>
        </p:nvSpPr>
        <p:spPr>
          <a:xfrm>
            <a:off x="2134923" y="318320"/>
            <a:ext cx="7982854" cy="769441"/>
          </a:xfrm>
          <a:prstGeom prst="roundRect">
            <a:avLst/>
          </a:prstGeom>
          <a:solidFill>
            <a:srgbClr val="F9B718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rgbClr val="114021"/>
                </a:solidFill>
              </a:rPr>
              <a:t>TRANSMISSION </a:t>
            </a:r>
            <a:r>
              <a:rPr lang="en-TZ" sz="4000" b="1" dirty="0">
                <a:solidFill>
                  <a:srgbClr val="114021"/>
                </a:solidFill>
              </a:rPr>
              <a:t>HIGHLIGHTS</a:t>
            </a:r>
            <a:r>
              <a:rPr lang="en-US" sz="4000" b="1" dirty="0">
                <a:solidFill>
                  <a:srgbClr val="114021"/>
                </a:solidFill>
              </a:rPr>
              <a:t> &gt; 2023</a:t>
            </a:r>
            <a:endParaRPr lang="en-TZ" sz="4000" b="1" dirty="0">
              <a:solidFill>
                <a:srgbClr val="11402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71937C-693E-AEA3-C8E2-87C59825C0F8}"/>
              </a:ext>
            </a:extLst>
          </p:cNvPr>
          <p:cNvSpPr txBox="1"/>
          <p:nvPr/>
        </p:nvSpPr>
        <p:spPr>
          <a:xfrm>
            <a:off x="820806" y="1725265"/>
            <a:ext cx="105320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/>
                </a:solidFill>
              </a:rPr>
              <a:t>Improve Reliability &amp; Security of Power </a:t>
            </a:r>
            <a:r>
              <a:rPr lang="en-GB" sz="2800" b="1" dirty="0"/>
              <a:t>S</a:t>
            </a:r>
            <a:r>
              <a:rPr lang="en-GB" sz="2800" b="1" dirty="0">
                <a:solidFill>
                  <a:schemeClr val="tx1"/>
                </a:solidFill>
              </a:rPr>
              <a:t>upply </a:t>
            </a:r>
            <a:r>
              <a:rPr lang="en-GB" sz="2800" dirty="0">
                <a:solidFill>
                  <a:schemeClr val="tx1"/>
                </a:solidFill>
              </a:rPr>
              <a:t>by</a:t>
            </a:r>
            <a:r>
              <a:rPr lang="en-GB" sz="2800" b="1" dirty="0"/>
              <a:t> </a:t>
            </a:r>
            <a:r>
              <a:rPr lang="en-GB" sz="2800" b="0" dirty="0">
                <a:solidFill>
                  <a:schemeClr val="tx1"/>
                </a:solidFill>
              </a:rPr>
              <a:t>Strengthening the Country’s Backbone by completing all 4 ring-circuits at 400kV</a:t>
            </a:r>
          </a:p>
          <a:p>
            <a:pPr marL="504200" lvl="1"/>
            <a:endParaRPr lang="en-GB" sz="2800" b="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/>
                </a:solidFill>
              </a:rPr>
              <a:t>Evacuate power from new &amp; existing generation facilities </a:t>
            </a:r>
            <a:r>
              <a:rPr lang="en-GB" sz="2800" b="0" dirty="0">
                <a:solidFill>
                  <a:schemeClr val="tx1"/>
                </a:solidFill>
              </a:rPr>
              <a:t>to grid network through 132kV; 220kV and 400kV transmission lines</a:t>
            </a:r>
          </a:p>
          <a:p>
            <a:pPr lvl="0"/>
            <a:endParaRPr lang="en-GB" sz="2800" b="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1"/>
                </a:solidFill>
              </a:rPr>
              <a:t>Engage Private Partnerships (IPTs</a:t>
            </a:r>
            <a:r>
              <a:rPr lang="en-GB" sz="2800" b="0" dirty="0">
                <a:solidFill>
                  <a:schemeClr val="tx1"/>
                </a:solidFill>
              </a:rPr>
              <a:t>) to evacuate  power to  high - profit customers like Industries, Mines etc.</a:t>
            </a:r>
          </a:p>
        </p:txBody>
      </p:sp>
    </p:spTree>
    <p:extLst>
      <p:ext uri="{BB962C8B-B14F-4D97-AF65-F5344CB8AC3E}">
        <p14:creationId xmlns:p14="http://schemas.microsoft.com/office/powerpoint/2010/main" val="3020043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BBA64-1D17-08C4-AD16-74E9E2580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A968188-642D-121B-A27E-B7162F25C890}"/>
              </a:ext>
            </a:extLst>
          </p:cNvPr>
          <p:cNvSpPr/>
          <p:nvPr/>
        </p:nvSpPr>
        <p:spPr>
          <a:xfrm>
            <a:off x="1852551" y="312086"/>
            <a:ext cx="8146471" cy="769441"/>
          </a:xfrm>
          <a:prstGeom prst="roundRect">
            <a:avLst/>
          </a:prstGeom>
          <a:solidFill>
            <a:srgbClr val="F9B718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rgbClr val="114021"/>
                </a:solidFill>
              </a:rPr>
              <a:t>DISTRIBUTION </a:t>
            </a:r>
            <a:r>
              <a:rPr lang="en-TZ" sz="4000" b="1" dirty="0">
                <a:solidFill>
                  <a:srgbClr val="114021"/>
                </a:solidFill>
              </a:rPr>
              <a:t>HIGHLIGHTS</a:t>
            </a:r>
            <a:r>
              <a:rPr lang="en-US" sz="4000" b="1" dirty="0">
                <a:solidFill>
                  <a:srgbClr val="114021"/>
                </a:solidFill>
              </a:rPr>
              <a:t> &gt; 2023</a:t>
            </a:r>
            <a:r>
              <a:rPr lang="en-US" altLang="ko-KR" sz="4000" b="1" dirty="0">
                <a:solidFill>
                  <a:srgbClr val="114021"/>
                </a:solidFill>
              </a:rPr>
              <a:t> </a:t>
            </a:r>
            <a:endParaRPr lang="en-TZ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19C01-7224-751A-9982-D69F8498566A}"/>
              </a:ext>
            </a:extLst>
          </p:cNvPr>
          <p:cNvSpPr txBox="1"/>
          <p:nvPr/>
        </p:nvSpPr>
        <p:spPr>
          <a:xfrm>
            <a:off x="853215" y="1233383"/>
            <a:ext cx="10558971" cy="562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Restore &amp; Maintain Distribution Network  to world class level by 2030.</a:t>
            </a:r>
          </a:p>
          <a:p>
            <a:pPr marL="961400" marR="0" lvl="1" indent="-457200" algn="l" defTabSz="1008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2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Implement 5-phased Distribution Network &amp; Reinforcement Plan (US$ 2.8 million)</a:t>
            </a:r>
          </a:p>
          <a:p>
            <a:pPr marL="504200" marR="0" lvl="1" algn="l" defTabSz="1008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indent="-1714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Expand National Access </a:t>
            </a:r>
          </a:p>
          <a:p>
            <a:pPr marL="961400" marR="0" lvl="1" indent="-4572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92%  by 2025, </a:t>
            </a:r>
          </a:p>
          <a:p>
            <a:pPr marL="961400" marR="0" lvl="1" indent="-4572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100% by 2035</a:t>
            </a:r>
          </a:p>
          <a:p>
            <a:pPr marL="504200" marR="0" lvl="1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28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indent="-1714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Improve National Connectivity</a:t>
            </a:r>
          </a:p>
          <a:p>
            <a:pPr marL="961400" marR="0" lvl="1" indent="-4572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50% by 2025</a:t>
            </a:r>
          </a:p>
          <a:p>
            <a:pPr marL="961400" marR="0" lvl="1" indent="-4572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&gt; 70% by  2035</a:t>
            </a:r>
          </a:p>
        </p:txBody>
      </p:sp>
    </p:spTree>
    <p:extLst>
      <p:ext uri="{BB962C8B-B14F-4D97-AF65-F5344CB8AC3E}">
        <p14:creationId xmlns:p14="http://schemas.microsoft.com/office/powerpoint/2010/main" val="3949439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7720</TotalTime>
  <Words>1686</Words>
  <Application>Microsoft Office PowerPoint</Application>
  <PresentationFormat>Widescreen</PresentationFormat>
  <Paragraphs>341</Paragraphs>
  <Slides>34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1_Theme1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 PLAN 2023/2024 - 2025/2026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MID TERM PLAN 2026 - 2035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Maharage Chande</dc:creator>
  <cp:lastModifiedBy>John Mageni</cp:lastModifiedBy>
  <cp:revision>492</cp:revision>
  <dcterms:created xsi:type="dcterms:W3CDTF">2021-11-01T03:46:41Z</dcterms:created>
  <dcterms:modified xsi:type="dcterms:W3CDTF">2024-02-12T16:39:23Z</dcterms:modified>
</cp:coreProperties>
</file>