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 showSpecialPlsOnTitleSld="0">
  <p:sldMasterIdLst>
    <p:sldMasterId id="2147483648" r:id="rId4"/>
  </p:sldMasterIdLst>
  <p:notesMasterIdLst>
    <p:notesMasterId r:id="rId5"/>
  </p:notesMasterIdLst>
  <p:sldIdLst>
    <p:sldId id="256" r:id="rId6"/>
  </p:sldIdLst>
  <p:sldSz cy="6858000" cx="9144000"/>
  <p:notesSz cx="7010400" cy="9296400"/>
  <p:embeddedFontLst>
    <p:embeddedFont>
      <p:font typeface="Oswald"/>
      <p:regular r:id="rId7"/>
      <p:bold r:id="rId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9" roundtripDataSignature="AMtx7mib/0wcLDxgvGWExhFRvAI1eVKGG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Oswald-regular.fntdata"/><Relationship Id="rId8" Type="http://schemas.openxmlformats.org/officeDocument/2006/relationships/font" Target="fonts/Oswald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037840" cy="466434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970938" y="0"/>
            <a:ext cx="3037840" cy="466434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414463" y="1162050"/>
            <a:ext cx="4181475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829967"/>
            <a:ext cx="3037840" cy="466433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:notes"/>
          <p:cNvSpPr/>
          <p:nvPr>
            <p:ph idx="2" type="sldImg"/>
          </p:nvPr>
        </p:nvSpPr>
        <p:spPr>
          <a:xfrm>
            <a:off x="1414463" y="1162050"/>
            <a:ext cx="4181475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5" name="Google Shape;25;p1:notes"/>
          <p:cNvSpPr txBox="1"/>
          <p:nvPr>
            <p:ph idx="1" type="body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" name="Google Shape;26;p1:notes"/>
          <p:cNvSpPr txBox="1"/>
          <p:nvPr>
            <p:ph idx="12" type="sldNum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2" name="Google Shape;22;p3"/>
          <p:cNvSpPr txBox="1"/>
          <p:nvPr>
            <p:ph type="title"/>
          </p:nvPr>
        </p:nvSpPr>
        <p:spPr>
          <a:xfrm>
            <a:off x="1352551" y="384139"/>
            <a:ext cx="7454565" cy="6770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idx="1" type="body"/>
          </p:nvPr>
        </p:nvSpPr>
        <p:spPr>
          <a:xfrm>
            <a:off x="252483" y="1624083"/>
            <a:ext cx="8554633" cy="450275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11C4E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111C4E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11C4E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111C4E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11C4E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111C4E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11C4E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111C4E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11C4E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111C4E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" name="Google Shape;11;p2"/>
          <p:cNvSpPr txBox="1"/>
          <p:nvPr>
            <p:ph idx="10" type="dt"/>
          </p:nvPr>
        </p:nvSpPr>
        <p:spPr>
          <a:xfrm>
            <a:off x="252483" y="6507567"/>
            <a:ext cx="23110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111C4E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1" type="ftr"/>
          </p:nvPr>
        </p:nvSpPr>
        <p:spPr>
          <a:xfrm>
            <a:off x="2688609" y="6507568"/>
            <a:ext cx="382137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111C4E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6629400" y="6507567"/>
            <a:ext cx="217771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111C4E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111C4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111C4E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111C4E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111C4E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111C4E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111C4E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111C4E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111C4E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4" name="Google Shape;14;p2"/>
          <p:cNvSpPr/>
          <p:nvPr/>
        </p:nvSpPr>
        <p:spPr>
          <a:xfrm>
            <a:off x="0" y="0"/>
            <a:ext cx="9144000" cy="1061141"/>
          </a:xfrm>
          <a:prstGeom prst="rect">
            <a:avLst/>
          </a:prstGeom>
          <a:solidFill>
            <a:srgbClr val="111C4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5" name="Google Shape;15;p2"/>
          <p:cNvCxnSpPr/>
          <p:nvPr/>
        </p:nvCxnSpPr>
        <p:spPr>
          <a:xfrm>
            <a:off x="0" y="1064289"/>
            <a:ext cx="7759496" cy="0"/>
          </a:xfrm>
          <a:prstGeom prst="straightConnector1">
            <a:avLst/>
          </a:prstGeom>
          <a:noFill/>
          <a:ln cap="flat" cmpd="sng" w="12700">
            <a:solidFill>
              <a:srgbClr val="265CAA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6" name="Google Shape;16;p2"/>
          <p:cNvCxnSpPr/>
          <p:nvPr/>
        </p:nvCxnSpPr>
        <p:spPr>
          <a:xfrm rot="10800000">
            <a:off x="7759496" y="1064290"/>
            <a:ext cx="1384505" cy="0"/>
          </a:xfrm>
          <a:prstGeom prst="straightConnector1">
            <a:avLst/>
          </a:prstGeom>
          <a:noFill/>
          <a:ln cap="flat" cmpd="sng" w="12700">
            <a:solidFill>
              <a:srgbClr val="E21E26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7" name="Google Shape;17;p2"/>
          <p:cNvSpPr txBox="1"/>
          <p:nvPr>
            <p:ph type="title"/>
          </p:nvPr>
        </p:nvSpPr>
        <p:spPr>
          <a:xfrm>
            <a:off x="1352551" y="384139"/>
            <a:ext cx="7454565" cy="6770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Oswald"/>
              <a:buNone/>
              <a:defRPr b="0" i="0" sz="3200" u="none" cap="none" strike="noStrike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"/>
          <p:cNvSpPr txBox="1"/>
          <p:nvPr>
            <p:ph type="title"/>
          </p:nvPr>
        </p:nvSpPr>
        <p:spPr>
          <a:xfrm>
            <a:off x="308224" y="263149"/>
            <a:ext cx="8507917" cy="73152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r>
              <a:rPr lang="en-US" sz="2000">
                <a:latin typeface="Arial"/>
                <a:ea typeface="Arial"/>
                <a:cs typeface="Arial"/>
                <a:sym typeface="Arial"/>
              </a:rPr>
              <a:t>Name of Product / Company</a:t>
            </a:r>
            <a:endParaRPr/>
          </a:p>
        </p:txBody>
      </p:sp>
      <p:sp>
        <p:nvSpPr>
          <p:cNvPr id="29" name="Google Shape;29;p1"/>
          <p:cNvSpPr/>
          <p:nvPr/>
        </p:nvSpPr>
        <p:spPr>
          <a:xfrm>
            <a:off x="4600522" y="4977313"/>
            <a:ext cx="4571293" cy="12131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Past Performance and Upcoming Events: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en-US" sz="1200">
                <a:solidFill>
                  <a:schemeClr val="dk1"/>
                </a:solidFill>
              </a:rPr>
              <a:t>Previous GOV evaluation or unit testing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en-US" sz="1200">
                <a:solidFill>
                  <a:schemeClr val="dk1"/>
                </a:solidFill>
              </a:rPr>
              <a:t>current relationships w/ defense (research, projects, etc.)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en-US" sz="1200">
                <a:solidFill>
                  <a:schemeClr val="dk1"/>
                </a:solidFill>
              </a:rPr>
              <a:t>Upcoming testing/units using/way ahead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…</a:t>
            </a:r>
            <a:endParaRPr/>
          </a:p>
          <a:p>
            <a:pPr indent="-88900" lvl="1" marL="288925" marR="0" rtl="0" algn="l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Google Shape;30;p1"/>
          <p:cNvSpPr/>
          <p:nvPr/>
        </p:nvSpPr>
        <p:spPr>
          <a:xfrm>
            <a:off x="4676242" y="1099727"/>
            <a:ext cx="4467758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Technology Description:   </a:t>
            </a:r>
            <a:endParaRPr/>
          </a:p>
          <a:p>
            <a:pPr indent="-117475" lvl="0" marL="117475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Bullets highlight what i</a:t>
            </a:r>
            <a:r>
              <a:rPr lang="en-US" sz="1200">
                <a:solidFill>
                  <a:schemeClr val="dk1"/>
                </a:solidFill>
              </a:rPr>
              <a:t>t is and </a:t>
            </a: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it works</a:t>
            </a:r>
            <a:endParaRPr/>
          </a:p>
          <a:p>
            <a:pPr indent="-117475" lvl="0" marL="117475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….</a:t>
            </a:r>
            <a:endParaRPr/>
          </a:p>
          <a:p>
            <a:pPr indent="-117475" lvl="0" marL="117475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….</a:t>
            </a:r>
            <a:endParaRPr/>
          </a:p>
        </p:txBody>
      </p:sp>
      <p:sp>
        <p:nvSpPr>
          <p:cNvPr id="31" name="Google Shape;31;p1"/>
          <p:cNvSpPr/>
          <p:nvPr/>
        </p:nvSpPr>
        <p:spPr>
          <a:xfrm>
            <a:off x="309" y="3878493"/>
            <a:ext cx="4549703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Company Leadership / Experience / SMEs:</a:t>
            </a:r>
            <a:endParaRPr b="1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en-US" sz="1200">
                <a:solidFill>
                  <a:schemeClr val="dk1"/>
                </a:solidFill>
              </a:rPr>
              <a:t>Key personnel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en-US" sz="1200">
                <a:solidFill>
                  <a:schemeClr val="dk1"/>
                </a:solidFill>
              </a:rPr>
              <a:t>Patents/Previous Evaluations/Tech Positioning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en-US" sz="1200">
                <a:solidFill>
                  <a:schemeClr val="dk1"/>
                </a:solidFill>
              </a:rPr>
              <a:t>Experience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….</a:t>
            </a:r>
            <a:endParaRPr/>
          </a:p>
        </p:txBody>
      </p:sp>
      <p:sp>
        <p:nvSpPr>
          <p:cNvPr id="32" name="Google Shape;32;p1"/>
          <p:cNvSpPr/>
          <p:nvPr/>
        </p:nvSpPr>
        <p:spPr>
          <a:xfrm>
            <a:off x="-5075" y="5190176"/>
            <a:ext cx="4571293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Key Capabilities:</a:t>
            </a:r>
            <a:endParaRPr/>
          </a:p>
          <a:p>
            <a:pPr indent="-171450" lvl="1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en-US" sz="1200">
                <a:solidFill>
                  <a:schemeClr val="dk1"/>
                </a:solidFill>
              </a:rPr>
              <a:t>Highlight the value proposition of the product</a:t>
            </a:r>
            <a:endParaRPr/>
          </a:p>
          <a:p>
            <a:pPr indent="-171450" lvl="1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…</a:t>
            </a:r>
            <a:endParaRPr/>
          </a:p>
          <a:p>
            <a:pPr indent="-171450" lvl="1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1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…</a:t>
            </a:r>
            <a:endParaRPr/>
          </a:p>
          <a:p>
            <a:pPr indent="-171450" lvl="1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1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…</a:t>
            </a:r>
            <a:endParaRPr b="0" i="1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1"/>
          <p:cNvSpPr txBox="1"/>
          <p:nvPr/>
        </p:nvSpPr>
        <p:spPr>
          <a:xfrm>
            <a:off x="-6830" y="3546717"/>
            <a:ext cx="4563900" cy="276900"/>
          </a:xfrm>
          <a:prstGeom prst="rect">
            <a:avLst/>
          </a:prstGeom>
          <a:solidFill>
            <a:srgbClr val="C2E2EC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More About Company</a:t>
            </a:r>
            <a:r>
              <a:rPr b="1" lang="en-US" sz="1200">
                <a:solidFill>
                  <a:schemeClr val="dk1"/>
                </a:solidFill>
              </a:rPr>
              <a:t> / Product</a:t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34;p1"/>
          <p:cNvSpPr txBox="1"/>
          <p:nvPr/>
        </p:nvSpPr>
        <p:spPr>
          <a:xfrm>
            <a:off x="7259483" y="6643060"/>
            <a:ext cx="1556659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Font typeface="Arial"/>
              <a:buNone/>
            </a:pPr>
            <a:r>
              <a:rPr b="1" i="0" lang="en-US" sz="9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Revised: MMDDYYYY</a:t>
            </a:r>
            <a:endParaRPr/>
          </a:p>
        </p:txBody>
      </p:sp>
      <p:grpSp>
        <p:nvGrpSpPr>
          <p:cNvPr id="35" name="Google Shape;35;p1"/>
          <p:cNvGrpSpPr/>
          <p:nvPr/>
        </p:nvGrpSpPr>
        <p:grpSpPr>
          <a:xfrm>
            <a:off x="19253" y="1071317"/>
            <a:ext cx="9144000" cy="5582230"/>
            <a:chOff x="308" y="889828"/>
            <a:chExt cx="9144000" cy="5405112"/>
          </a:xfrm>
        </p:grpSpPr>
        <p:cxnSp>
          <p:nvCxnSpPr>
            <p:cNvPr id="36" name="Google Shape;36;p1"/>
            <p:cNvCxnSpPr/>
            <p:nvPr/>
          </p:nvCxnSpPr>
          <p:spPr>
            <a:xfrm>
              <a:off x="308" y="3243022"/>
              <a:ext cx="9144000" cy="0"/>
            </a:xfrm>
            <a:prstGeom prst="straightConnector1">
              <a:avLst/>
            </a:prstGeom>
            <a:noFill/>
            <a:ln cap="flat" cmpd="sng" w="2857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7" name="Google Shape;37;p1"/>
            <p:cNvCxnSpPr/>
            <p:nvPr/>
          </p:nvCxnSpPr>
          <p:spPr>
            <a:xfrm flipH="1">
              <a:off x="4550012" y="889828"/>
              <a:ext cx="12620" cy="5405112"/>
            </a:xfrm>
            <a:prstGeom prst="straightConnector1">
              <a:avLst/>
            </a:prstGeom>
            <a:noFill/>
            <a:ln cap="flat" cmpd="sng" w="2857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38" name="Google Shape;38;p1"/>
          <p:cNvSpPr/>
          <p:nvPr/>
        </p:nvSpPr>
        <p:spPr>
          <a:xfrm>
            <a:off x="4613142" y="3700338"/>
            <a:ext cx="4509267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Expected Operational Value: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en-US" sz="1200">
                <a:solidFill>
                  <a:schemeClr val="dk1"/>
                </a:solidFill>
              </a:rPr>
              <a:t>Problem it solves for the military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en-US" sz="1200">
                <a:solidFill>
                  <a:schemeClr val="dk1"/>
                </a:solidFill>
              </a:rPr>
              <a:t>Competitive advantage(s) to how problem is currently addresses (if applicable)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t/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…</a:t>
            </a:r>
            <a:endParaRPr/>
          </a:p>
        </p:txBody>
      </p:sp>
      <p:sp>
        <p:nvSpPr>
          <p:cNvPr id="39" name="Google Shape;39;p1"/>
          <p:cNvSpPr txBox="1"/>
          <p:nvPr/>
        </p:nvSpPr>
        <p:spPr>
          <a:xfrm>
            <a:off x="8723230" y="6581802"/>
            <a:ext cx="841539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Calibri"/>
              <a:buNone/>
            </a:pPr>
            <a:r>
              <a:rPr b="0" i="0" lang="en-US" sz="1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/>
          </a:p>
        </p:txBody>
      </p:sp>
      <p:sp>
        <p:nvSpPr>
          <p:cNvPr id="40" name="Google Shape;40;p1"/>
          <p:cNvSpPr txBox="1"/>
          <p:nvPr/>
        </p:nvSpPr>
        <p:spPr>
          <a:xfrm>
            <a:off x="4061989" y="6592260"/>
            <a:ext cx="2796363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</a:pPr>
            <a:r>
              <a:rPr b="0" i="0" lang="en-US" sz="1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Classification</a:t>
            </a:r>
            <a:endParaRPr/>
          </a:p>
        </p:txBody>
      </p:sp>
      <p:sp>
        <p:nvSpPr>
          <p:cNvPr id="41" name="Google Shape;41;p1"/>
          <p:cNvSpPr txBox="1"/>
          <p:nvPr/>
        </p:nvSpPr>
        <p:spPr>
          <a:xfrm>
            <a:off x="4034675" y="8810"/>
            <a:ext cx="1379806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UNCLASSIFIED</a:t>
            </a:r>
            <a:endParaRPr/>
          </a:p>
        </p:txBody>
      </p:sp>
      <p:sp>
        <p:nvSpPr>
          <p:cNvPr id="42" name="Google Shape;42;p1"/>
          <p:cNvSpPr txBox="1"/>
          <p:nvPr/>
        </p:nvSpPr>
        <p:spPr>
          <a:xfrm>
            <a:off x="8058180" y="6658448"/>
            <a:ext cx="1556659" cy="20005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Arial"/>
              <a:buNone/>
            </a:pPr>
            <a:r>
              <a:rPr b="1" i="0" lang="en-US" sz="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Revised: MMDDYYYY</a:t>
            </a:r>
            <a:endParaRPr/>
          </a:p>
        </p:txBody>
      </p:sp>
      <p:sp>
        <p:nvSpPr>
          <p:cNvPr id="43" name="Google Shape;43;p1"/>
          <p:cNvSpPr/>
          <p:nvPr/>
        </p:nvSpPr>
        <p:spPr>
          <a:xfrm>
            <a:off x="-31664" y="6542937"/>
            <a:ext cx="3931612" cy="20005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1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Arial"/>
              <a:buNone/>
            </a:pPr>
            <a:r>
              <a:rPr b="1" i="0" lang="en-US" sz="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 POC: </a:t>
            </a:r>
            <a:r>
              <a:rPr b="1" i="0" lang="en-US" sz="7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NAME, EMAIL, PHONE #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44;p1"/>
          <p:cNvSpPr txBox="1"/>
          <p:nvPr/>
        </p:nvSpPr>
        <p:spPr>
          <a:xfrm>
            <a:off x="3801438" y="6587358"/>
            <a:ext cx="1613043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UNCLASSIFIED</a:t>
            </a:r>
            <a:endParaRPr/>
          </a:p>
        </p:txBody>
      </p:sp>
      <p:sp>
        <p:nvSpPr>
          <p:cNvPr id="45" name="Google Shape;45;p1"/>
          <p:cNvSpPr/>
          <p:nvPr/>
        </p:nvSpPr>
        <p:spPr>
          <a:xfrm>
            <a:off x="811658" y="1294544"/>
            <a:ext cx="2989780" cy="1387011"/>
          </a:xfrm>
          <a:prstGeom prst="rect">
            <a:avLst/>
          </a:prstGeom>
          <a:solidFill>
            <a:schemeClr val="accen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Product Photo</a:t>
            </a:r>
            <a:endParaRPr/>
          </a:p>
        </p:txBody>
      </p:sp>
      <p:sp>
        <p:nvSpPr>
          <p:cNvPr id="46" name="Google Shape;46;p1"/>
          <p:cNvSpPr/>
          <p:nvPr/>
        </p:nvSpPr>
        <p:spPr>
          <a:xfrm>
            <a:off x="176295" y="2811577"/>
            <a:ext cx="4181368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14300" lvl="0" marL="1143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1" lang="en-US" sz="1200">
                <a:solidFill>
                  <a:schemeClr val="dk1"/>
                </a:solidFill>
              </a:rPr>
              <a:t>Description of Product in Photo</a:t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op Title Blu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2022-02-09T15:54:20Z</dcterms:created>
  <dc:creator>Kyle Jenkins</dc:creator>
</cp:coreProperties>
</file>