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omments/modernComment_14C_16DE725D.xml" ContentType="application/vnd.ms-powerpoint.comments+xml"/>
  <Override PartName="/ppt/comments/modernComment_14A_6C024FED.xml" ContentType="application/vnd.ms-powerpoint.comments+xml"/>
  <Override PartName="/ppt/comments/modernComment_14B_2ACBA8D8.xml" ContentType="application/vnd.ms-powerpoint.comments+xml"/>
  <Override PartName="/ppt/comments/modernComment_142_C43B651F.xml" ContentType="application/vnd.ms-powerpoint.comments+xml"/>
  <Override PartName="/ppt/comments/modernComment_144_14009AB0.xml" ContentType="application/vnd.ms-powerpoint.comments+xml"/>
  <Override PartName="/ppt/comments/modernComment_147_AA101790.xml" ContentType="application/vnd.ms-powerpoint.comments+xml"/>
  <Override PartName="/ppt/comments/modernComment_148_56335821.xml" ContentType="application/vnd.ms-powerpoint.comments+xml"/>
  <Override PartName="/ppt/comments/modernComment_149_60BBDA51.xml" ContentType="application/vnd.ms-powerpoint.comments+xml"/>
  <Override PartName="/ppt/comments/modernComment_151_EDCBFE08.xml" ContentType="application/vnd.ms-powerpoint.comments+xml"/>
  <Override PartName="/ppt/comments/modernComment_152_B6D604C7.xml" ContentType="application/vnd.ms-powerpoint.comments+xml"/>
  <Override PartName="/ppt/comments/modernComment_154_7B260006.xml" ContentType="application/vnd.ms-powerpoint.comments+xml"/>
  <Override PartName="/ppt/comments/modernComment_157_E3BF0A08.xml" ContentType="application/vnd.ms-powerpoint.comments+xml"/>
  <Override PartName="/ppt/comments/modernComment_158_8260BC35.xml" ContentType="application/vnd.ms-powerpoint.comments+xml"/>
  <Override PartName="/ppt/comments/modernComment_159_3A69FDA4.xml" ContentType="application/vnd.ms-powerpoint.comments+xml"/>
  <Override PartName="/ppt/comments/modernComment_15A_F4B1D343.xml" ContentType="application/vnd.ms-powerpoint.comments+xml"/>
  <Override PartName="/ppt/comments/modernComment_15B_56CA8A3F.xml" ContentType="application/vnd.ms-powerpoint.comments+xml"/>
  <Override PartName="/ppt/comments/modernComment_166_A3C3A247.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80" r:id="rId4"/>
    <p:sldMasterId id="2147483662" r:id="rId5"/>
  </p:sldMasterIdLst>
  <p:notesMasterIdLst>
    <p:notesMasterId r:id="rId51"/>
  </p:notesMasterIdLst>
  <p:handoutMasterIdLst>
    <p:handoutMasterId r:id="rId52"/>
  </p:handoutMasterIdLst>
  <p:sldIdLst>
    <p:sldId id="308" r:id="rId6"/>
    <p:sldId id="312" r:id="rId7"/>
    <p:sldId id="297" r:id="rId8"/>
    <p:sldId id="301" r:id="rId9"/>
    <p:sldId id="360" r:id="rId10"/>
    <p:sldId id="314" r:id="rId11"/>
    <p:sldId id="332" r:id="rId12"/>
    <p:sldId id="330" r:id="rId13"/>
    <p:sldId id="331" r:id="rId14"/>
    <p:sldId id="322" r:id="rId15"/>
    <p:sldId id="323" r:id="rId16"/>
    <p:sldId id="324" r:id="rId17"/>
    <p:sldId id="325" r:id="rId18"/>
    <p:sldId id="326" r:id="rId19"/>
    <p:sldId id="327" r:id="rId20"/>
    <p:sldId id="328" r:id="rId21"/>
    <p:sldId id="329" r:id="rId22"/>
    <p:sldId id="334" r:id="rId23"/>
    <p:sldId id="335" r:id="rId24"/>
    <p:sldId id="336" r:id="rId25"/>
    <p:sldId id="337" r:id="rId26"/>
    <p:sldId id="338" r:id="rId27"/>
    <p:sldId id="339" r:id="rId28"/>
    <p:sldId id="340" r:id="rId29"/>
    <p:sldId id="341" r:id="rId30"/>
    <p:sldId id="342" r:id="rId31"/>
    <p:sldId id="343" r:id="rId32"/>
    <p:sldId id="344" r:id="rId33"/>
    <p:sldId id="345" r:id="rId34"/>
    <p:sldId id="346" r:id="rId35"/>
    <p:sldId id="347" r:id="rId36"/>
    <p:sldId id="348" r:id="rId37"/>
    <p:sldId id="349" r:id="rId38"/>
    <p:sldId id="352" r:id="rId39"/>
    <p:sldId id="350" r:id="rId40"/>
    <p:sldId id="351" r:id="rId41"/>
    <p:sldId id="353" r:id="rId42"/>
    <p:sldId id="355" r:id="rId43"/>
    <p:sldId id="354" r:id="rId44"/>
    <p:sldId id="356" r:id="rId45"/>
    <p:sldId id="357" r:id="rId46"/>
    <p:sldId id="358" r:id="rId47"/>
    <p:sldId id="302" r:id="rId48"/>
    <p:sldId id="359" r:id="rId49"/>
    <p:sldId id="311"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CAE722-E164-D44B-0C56-DAC05BBABBF0}" name="Balazs Sari" initials="BS" userId="S::BSari@channel4.co.uk::12b3b929-4f8d-4ce6-a55a-06ca332c92f4" providerId="AD"/>
  <p188:author id="{EC4AF67E-8092-DE10-C605-5CDC23FD98A7}" name="richardfriedel" initials="ri" userId="S::richardfriedel_icloud.com#ext#@ibcdaily.onmicrosoft.com::1fa811fd-78c4-4a79-8df4-4cb4f49ae82e" providerId="AD"/>
  <p188:author id="{E961CEB0-59B0-3AF0-3A17-6F24699BB9FA}" name="Balazs Sari" initials="BS" userId="S::BSari@channel4.co.uk::b5b66998-d958-43e1-befc-bcfde6e2ae86" providerId="AD"/>
  <p188:author id="{FB8636B7-D19F-89B9-D6EF-20FE076075C2}" name="Balazs Sari" initials="BS" userId="S::bsari_channel4.co.uk#ext#@ibcdaily.onmicrosoft.com::12b3b929-4f8d-4ce6-a55a-06ca332c92f4" providerId="AD"/>
  <p188:author id="{AF3C6DBF-8716-9E0B-E681-928C1593EC71}" name="Keran Boyd" initials="KB" userId="S::kboyd@ibc.org::1cb9d77d-db1a-48d2-982c-dd67cd1596b8" providerId="AD"/>
  <p188:author id="{0BA745D6-9AEE-1DA0-642D-61F489F9C745}" name="Alan Archer-Boyd" initials="AA" userId="S::alan.archer-boyd_bbc.co.uk#ext#@ibcdaily.onmicrosoft.com::02665930-a8be-4571-81f1-6128c90976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91E"/>
    <a:srgbClr val="E61B32"/>
    <a:srgbClr val="73787D"/>
    <a:srgbClr val="444C51"/>
    <a:srgbClr val="162027"/>
    <a:srgbClr val="FFFFFF"/>
    <a:srgbClr val="929495"/>
    <a:srgbClr val="A6A5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F037F7-BB1D-9F8B-FDED-99C48515E5F0}" v="3" dt="2026-09-28T12:38:54.17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2" d="100"/>
          <a:sy n="62" d="100"/>
        </p:scale>
        <p:origin x="1206" y="55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s>
</file>

<file path=ppt/comments/modernComment_14A_6C024FED.xml><?xml version="1.0" encoding="utf-8"?>
<p188:cmLst xmlns:a="http://schemas.openxmlformats.org/drawingml/2006/main" xmlns:r="http://schemas.openxmlformats.org/officeDocument/2006/relationships" xmlns:p188="http://schemas.microsoft.com/office/powerpoint/2018/8/main">
  <p188:cm id="{4486A0F0-36F8-4894-81B5-0BB0452C3AC8}" authorId="{AF3C6DBF-8716-9E0B-E681-928C1593EC71}" status="resolved" created="2026-09-07T08:27:05.828" complete="100000">
    <pc:sldMkLst xmlns:pc="http://schemas.microsoft.com/office/powerpoint/2013/main/command">
      <pc:docMk/>
      <pc:sldMk cId="1812090861" sldId="330"/>
    </pc:sldMkLst>
    <p188:replyLst>
      <p188:reply id="{CC9EFCA2-EE69-4627-A6B9-E23F8DEC8A65}" authorId="{EC4AF67E-8092-DE10-C605-5CDC23FD98A7}" created="2026-09-09T11:16:24.909">
        <p188:txBody>
          <a:bodyPr/>
          <a:lstStyle/>
          <a:p>
            <a:r>
              <a:rPr lang="en-US"/>
              <a:t>I agree.  Suggest after slide 5</a:t>
            </a:r>
          </a:p>
        </p188:txBody>
      </p188:reply>
    </p188:replyLst>
    <p188:txBody>
      <a:bodyPr/>
      <a:lstStyle/>
      <a:p>
        <a:r>
          <a:rPr lang="en-US"/>
          <a:t>I think we should consider covering this earlier in the deck</a:t>
        </a:r>
      </a:p>
    </p188:txBody>
  </p188:cm>
  <p188:cm id="{2A0A7C63-7F16-4D8D-85CD-B29B2BAA5CEE}" authorId="{EC4AF67E-8092-DE10-C605-5CDC23FD98A7}" status="resolved" created="2026-09-09T11:17:33.961" complete="100000">
    <ac:txMkLst xmlns:ac="http://schemas.microsoft.com/office/drawing/2013/main/command">
      <pc:docMk xmlns:pc="http://schemas.microsoft.com/office/powerpoint/2013/main/command"/>
      <pc:sldMk xmlns:pc="http://schemas.microsoft.com/office/powerpoint/2013/main/command" cId="1812090861" sldId="330"/>
      <ac:spMk id="2" creationId="{F4B88B0B-8AB1-5448-B684-A1BEFA9B3829}"/>
      <ac:txMk cp="400">
        <ac:context len="433" hash="1929979076"/>
      </ac:txMk>
    </ac:txMkLst>
    <p188:pos x="1731818" y="4205844"/>
    <p188:txBody>
      <a:bodyPr/>
      <a:lstStyle/>
      <a:p>
        <a:r>
          <a:rPr lang="en-US"/>
          <a:t>I would delete potential.  This was our vision to reduce complaints.</a:t>
        </a:r>
      </a:p>
    </p188:txBody>
  </p188:cm>
</p188:cmLst>
</file>

<file path=ppt/comments/modernComment_14B_2ACBA8D8.xml><?xml version="1.0" encoding="utf-8"?>
<p188:cmLst xmlns:a="http://schemas.openxmlformats.org/drawingml/2006/main" xmlns:r="http://schemas.openxmlformats.org/officeDocument/2006/relationships" xmlns:p188="http://schemas.microsoft.com/office/powerpoint/2018/8/main">
  <p188:cm id="{3C537D2F-6060-4E69-B757-103F7BBBBF7D}" authorId="{AF3C6DBF-8716-9E0B-E681-928C1593EC71}" status="resolved" created="2026-09-07T08:28:19.082" complete="100000">
    <ac:deMkLst xmlns:ac="http://schemas.microsoft.com/office/drawing/2013/main/command">
      <pc:docMk xmlns:pc="http://schemas.microsoft.com/office/powerpoint/2013/main/command"/>
      <pc:sldMk xmlns:pc="http://schemas.microsoft.com/office/powerpoint/2013/main/command" cId="717990104" sldId="331"/>
      <ac:spMk id="2" creationId="{FE2CC65A-F94B-A914-74D5-9A577C6AB663}"/>
    </ac:deMkLst>
    <p188:txBody>
      <a:bodyPr/>
      <a:lstStyle/>
      <a:p>
        <a:r>
          <a:rPr lang="en-US"/>
          <a:t>What do we want to say about these vendors specifically?</a:t>
        </a:r>
      </a:p>
    </p188:txBody>
  </p188:cm>
</p188:cmLst>
</file>

<file path=ppt/comments/modernComment_14C_16DE725D.xml><?xml version="1.0" encoding="utf-8"?>
<p188:cmLst xmlns:a="http://schemas.openxmlformats.org/drawingml/2006/main" xmlns:r="http://schemas.openxmlformats.org/officeDocument/2006/relationships" xmlns:p188="http://schemas.microsoft.com/office/powerpoint/2018/8/main">
  <p188:cm id="{D7CBB011-2A4A-47CC-B749-1787B6A9E4E9}" authorId="{AF3C6DBF-8716-9E0B-E681-928C1593EC71}" status="resolved" created="2026-09-07T08:29:49.337" complete="100000">
    <pc:sldMkLst xmlns:pc="http://schemas.microsoft.com/office/powerpoint/2013/main/command">
      <pc:docMk/>
      <pc:sldMk cId="383677021" sldId="332"/>
    </pc:sldMkLst>
    <p188:txBody>
      <a:bodyPr/>
      <a:lstStyle/>
      <a:p>
        <a:r>
          <a:rPr lang="en-US"/>
          <a:t>This slide needs a story, currently it's just a list of facts. Andrew + Scott + Ian Nock - can we place this?</a:t>
        </a:r>
      </a:p>
    </p188:txBody>
  </p188:cm>
  <p188:cm id="{C0DF9E32-6AFC-4750-87B7-E8D1A876F6F3}" authorId="{EC4AF67E-8092-DE10-C605-5CDC23FD98A7}" status="resolved" created="2026-09-09T11:21:42.776" complete="100000">
    <pc:sldMkLst xmlns:pc="http://schemas.microsoft.com/office/powerpoint/2013/main/command">
      <pc:docMk/>
      <pc:sldMk cId="383677021" sldId="332"/>
    </pc:sldMkLst>
    <p188:txBody>
      <a:bodyPr/>
      <a:lstStyle/>
      <a:p>
        <a:r>
          <a:rPr lang="en-US"/>
          <a:t>I agree with Keran although the panel can speak to it.  I thin this is important enough to put the first two sentences at the start as a justification for the project. Perhaps after slide 5 before the ones I suggested moving.
 Those sentencescan remain here as well.</a:t>
        </a:r>
      </a:p>
    </p188:txBody>
  </p188:cm>
</p188:cmLst>
</file>

<file path=ppt/comments/modernComment_15A_F4B1D343.xml><?xml version="1.0" encoding="utf-8"?>
<p188:cmLst xmlns:a="http://schemas.openxmlformats.org/drawingml/2006/main" xmlns:r="http://schemas.openxmlformats.org/officeDocument/2006/relationships" xmlns:p188="http://schemas.microsoft.com/office/powerpoint/2018/8/main">
  <p188:cm id="{10210BAE-81F5-449A-B446-4FA9D9CB4B65}"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 id="{3B6F423D-B008-4833-9CD4-3BF45ED8A180}" authorId="{0BA745D6-9AEE-1DA0-642D-61F489F9C745}" created="2026-09-08T15:15:01.029">
    <ac:deMkLst xmlns:ac="http://schemas.microsoft.com/office/drawing/2013/main/command">
      <pc:docMk xmlns:pc="http://schemas.microsoft.com/office/powerpoint/2013/main/command"/>
      <pc:sldMk xmlns:pc="http://schemas.microsoft.com/office/powerpoint/2013/main/command" cId="4105294659" sldId="346"/>
      <ac:picMk id="13" creationId="{869A5A94-7C70-E656-A3F4-8EF678434525}"/>
    </ac:deMkLst>
    <p188:txBody>
      <a:bodyPr/>
      <a:lstStyle/>
      <a:p>
        <a:r>
          <a:rPr lang="en-US"/>
          <a:t>Do the plots make sense this way round? I don't think they do.</a:t>
        </a:r>
      </a:p>
    </p188:txBody>
  </p188:cm>
</p188:cmLst>
</file>

<file path=ppt/comments/modernComment_15B_56CA8A3F.xml><?xml version="1.0" encoding="utf-8"?>
<p188:cmLst xmlns:a="http://schemas.openxmlformats.org/drawingml/2006/main" xmlns:r="http://schemas.openxmlformats.org/officeDocument/2006/relationships" xmlns:p188="http://schemas.microsoft.com/office/powerpoint/2018/8/main">
  <p188:cm id="{3A422180-AAAE-475B-8D1B-AFE52600865A}"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Lst>
</file>

<file path=ppt/comments/modernComment_142_C43B651F.xml><?xml version="1.0" encoding="utf-8"?>
<p188:cmLst xmlns:a="http://schemas.openxmlformats.org/drawingml/2006/main" xmlns:r="http://schemas.openxmlformats.org/officeDocument/2006/relationships" xmlns:p188="http://schemas.microsoft.com/office/powerpoint/2018/8/main">
  <p188:cm id="{FCDAA6BB-8C8E-434F-AA32-233EB1341C74}" authorId="{EC4AF67E-8092-DE10-C605-5CDC23FD98A7}" status="resolved" created="2026-09-09T11:05:14.638" complete="100000">
    <ac:txMkLst xmlns:ac="http://schemas.microsoft.com/office/drawing/2013/main/command">
      <pc:docMk xmlns:pc="http://schemas.microsoft.com/office/powerpoint/2013/main/command"/>
      <pc:sldMk xmlns:pc="http://schemas.microsoft.com/office/powerpoint/2013/main/command" cId="3292226847" sldId="322"/>
      <ac:spMk id="2" creationId="{B4B8FD4B-8BC1-26F2-B0E6-547002E1555B}"/>
      <ac:txMk cp="111" len="7">
        <ac:context len="343" hash="2579726681"/>
      </ac:txMk>
    </ac:txMkLst>
    <p188:pos x="3790207" y="643246"/>
    <p188:txBody>
      <a:bodyPr/>
      <a:lstStyle/>
      <a:p>
        <a:r>
          <a:rPr lang="en-US"/>
          <a:t>I'd prefer actual to real</a:t>
        </a:r>
      </a:p>
    </p188:txBody>
    <p188:extLst>
      <p:ext xmlns:p="http://schemas.openxmlformats.org/presentationml/2006/main" uri="{57CB4572-C831-44C2-8A1C-0ADB6CCDFE69}">
        <p223:reactions xmlns:p223="http://schemas.microsoft.com/office/powerpoint/2022/03/main">
          <p223:rxn type="👍">
            <p223:instance time="2026-09-09T15:22:35.710" authorId="{E961CEB0-59B0-3AF0-3A17-6F24699BB9FA}"/>
          </p223:rxn>
        </p223:reactions>
      </p:ext>
    </p188:extLst>
  </p188:cm>
</p188:cmLst>
</file>

<file path=ppt/comments/modernComment_144_14009AB0.xml><?xml version="1.0" encoding="utf-8"?>
<p188:cmLst xmlns:a="http://schemas.openxmlformats.org/drawingml/2006/main" xmlns:r="http://schemas.openxmlformats.org/officeDocument/2006/relationships" xmlns:p188="http://schemas.microsoft.com/office/powerpoint/2018/8/main">
  <p188:cm id="{1B8CFB66-A274-4105-8EDA-D31FAB6E2530}" authorId="{EC4AF67E-8092-DE10-C605-5CDC23FD98A7}" status="resolved" created="2026-09-09T11:07:32.258" complete="100000">
    <ac:txMkLst xmlns:ac="http://schemas.microsoft.com/office/drawing/2013/main/command">
      <pc:docMk xmlns:pc="http://schemas.microsoft.com/office/powerpoint/2013/main/command"/>
      <pc:sldMk xmlns:pc="http://schemas.microsoft.com/office/powerpoint/2013/main/command" cId="335583920" sldId="324"/>
      <ac:spMk id="2" creationId="{36A3911F-9D2A-5CEF-E110-C1275F076737}"/>
      <ac:txMk cp="48" len="1">
        <ac:context len="585" hash="3579996575"/>
      </ac:txMk>
    </ac:txMkLst>
    <p188:pos x="3918857" y="643246"/>
    <p188:txBody>
      <a:bodyPr/>
      <a:lstStyle/>
      <a:p>
        <a:r>
          <a:rPr lang="en-US"/>
          <a:t>actual vs real again</a:t>
        </a:r>
      </a:p>
    </p188:txBody>
    <p188:extLst>
      <p:ext xmlns:p="http://schemas.openxmlformats.org/presentationml/2006/main" uri="{57CB4572-C831-44C2-8A1C-0ADB6CCDFE69}">
        <p223:reactions xmlns:p223="http://schemas.microsoft.com/office/powerpoint/2022/03/main">
          <p223:rxn type="👍">
            <p223:instance time="2026-09-09T15:23:09.995" authorId="{E961CEB0-59B0-3AF0-3A17-6F24699BB9FA}"/>
          </p223:rxn>
        </p223:reactions>
      </p:ext>
    </p188:extLst>
  </p188:cm>
  <p188:cm id="{CD0B4D25-613B-4A47-8D5E-AF418E094125}" authorId="{EC4AF67E-8092-DE10-C605-5CDC23FD98A7}" created="2026-09-09T11:08:46.140">
    <ac:txMkLst xmlns:ac="http://schemas.microsoft.com/office/drawing/2013/main/command">
      <pc:docMk xmlns:pc="http://schemas.microsoft.com/office/powerpoint/2013/main/command"/>
      <pc:sldMk xmlns:pc="http://schemas.microsoft.com/office/powerpoint/2013/main/command" cId="335583920" sldId="324"/>
      <ac:spMk id="2" creationId="{36A3911F-9D2A-5CEF-E110-C1275F076737}"/>
      <ac:txMk cp="111" len="8">
        <ac:context len="585" hash="3579996575"/>
      </ac:txMk>
    </ac:txMkLst>
    <p188:pos x="5047012" y="1019298"/>
    <p188:replyLst>
      <p188:reply id="{D3BDD794-BD72-42F4-9D76-CC1D0FE2284F}" authorId="{E961CEB0-59B0-3AF0-3A17-6F24699BB9FA}" created="2026-09-09T15:55:04.549">
        <p188:txBody>
          <a:bodyPr/>
          <a:lstStyle/>
          <a:p>
            <a:r>
              <a:rPr lang="en-GB"/>
              <a:t>Thinking how</a:t>
            </a:r>
          </a:p>
        </p188:txBody>
      </p188:reply>
    </p188:replyLst>
    <p188:txBody>
      <a:bodyPr/>
      <a:lstStyle/>
      <a:p>
        <a:r>
          <a:rPr lang="en-US"/>
          <a:t>do we need to explain bandpass?</a:t>
        </a:r>
      </a:p>
    </p188:txBody>
    <p188:extLst>
      <p:ext xmlns:p="http://schemas.openxmlformats.org/presentationml/2006/main" uri="{57CB4572-C831-44C2-8A1C-0ADB6CCDFE69}">
        <p223:reactions xmlns:p223="http://schemas.microsoft.com/office/powerpoint/2022/03/main">
          <p223:rxn type="👍">
            <p223:instance time="2026-09-09T15:54:52.711" authorId="{E961CEB0-59B0-3AF0-3A17-6F24699BB9FA}"/>
          </p223:rxn>
        </p223:reactions>
      </p:ext>
    </p188:extLst>
  </p188:cm>
  <p188:cm id="{FE3C9D55-7C6F-483B-A0A9-DD8E3F65FDE6}" authorId="{EC4AF67E-8092-DE10-C605-5CDC23FD98A7}" status="resolved" created="2026-09-09T11:09:21.611" complete="100000">
    <ac:txMkLst xmlns:ac="http://schemas.microsoft.com/office/drawing/2013/main/command">
      <pc:docMk xmlns:pc="http://schemas.microsoft.com/office/powerpoint/2013/main/command"/>
      <pc:sldMk xmlns:pc="http://schemas.microsoft.com/office/powerpoint/2013/main/command" cId="335583920" sldId="324"/>
      <ac:spMk id="2" creationId="{36A3911F-9D2A-5CEF-E110-C1275F076737}"/>
      <ac:txMk cp="320" len="2">
        <ac:context len="585" hash="3579996575"/>
      </ac:txMk>
    </ac:txMkLst>
    <p188:pos x="4928259" y="2533402"/>
    <p188:txBody>
      <a:bodyPr/>
      <a:lstStyle/>
      <a:p>
        <a:r>
          <a:rPr lang="en-US"/>
          <a:t>a simplified</a:t>
        </a:r>
      </a:p>
    </p188:txBody>
    <p188:extLst>
      <p:ext xmlns:p="http://schemas.openxmlformats.org/presentationml/2006/main" uri="{57CB4572-C831-44C2-8A1C-0ADB6CCDFE69}">
        <p223:reactions xmlns:p223="http://schemas.microsoft.com/office/powerpoint/2022/03/main">
          <p223:rxn type="👍">
            <p223:instance time="2026-09-09T15:23:28.310" authorId="{E961CEB0-59B0-3AF0-3A17-6F24699BB9FA}"/>
          </p223:rxn>
        </p223:reactions>
      </p:ext>
    </p188:extLst>
  </p188:cm>
</p188:cmLst>
</file>

<file path=ppt/comments/modernComment_147_AA101790.xml><?xml version="1.0" encoding="utf-8"?>
<p188:cmLst xmlns:a="http://schemas.openxmlformats.org/drawingml/2006/main" xmlns:r="http://schemas.openxmlformats.org/officeDocument/2006/relationships" xmlns:p188="http://schemas.microsoft.com/office/powerpoint/2018/8/main">
  <p188:cm id="{D313B574-E40D-49DB-9854-677A0DD7B8BA}" authorId="{AF3C6DBF-8716-9E0B-E681-928C1593EC71}" created="2026-09-07T08:22:46.610">
    <pc:sldMkLst xmlns:pc="http://schemas.microsoft.com/office/powerpoint/2013/main/command">
      <pc:docMk/>
      <pc:sldMk cId="2853181328" sldId="327"/>
    </pc:sldMkLst>
    <p188:txBody>
      <a:bodyPr/>
      <a:lstStyle/>
      <a:p>
        <a:r>
          <a:rPr lang="en-US"/>
          <a:t>@Balasz to add Diagram: ​
Automatic Analysis → Flagged Segments → Human Review → QC Decision ​</a:t>
        </a:r>
      </a:p>
    </p188:txBody>
  </p188:cm>
</p188:cmLst>
</file>

<file path=ppt/comments/modernComment_148_56335821.xml><?xml version="1.0" encoding="utf-8"?>
<p188:cmLst xmlns:a="http://schemas.openxmlformats.org/drawingml/2006/main" xmlns:r="http://schemas.openxmlformats.org/officeDocument/2006/relationships" xmlns:p188="http://schemas.microsoft.com/office/powerpoint/2018/8/main">
  <p188:cm id="{C9A57ACC-23BB-475A-BB3B-B68CFC93354A}" authorId="{EC4AF67E-8092-DE10-C605-5CDC23FD98A7}" status="resolved" created="2026-09-09T11:13:52.288" complete="100000">
    <ac:txMkLst xmlns:ac="http://schemas.microsoft.com/office/drawing/2013/main/command">
      <pc:docMk xmlns:pc="http://schemas.microsoft.com/office/powerpoint/2013/main/command"/>
      <pc:sldMk xmlns:pc="http://schemas.microsoft.com/office/powerpoint/2013/main/command" cId="1446205473" sldId="328"/>
      <ac:spMk id="2" creationId="{31F8823D-E481-1900-A91C-0D4B6189C310}"/>
      <ac:txMk cp="167" len="12">
        <ac:context len="475" hash="691310862"/>
      </ac:txMk>
    </ac:txMkLst>
    <p188:pos x="8886701" y="1128155"/>
    <p188:replyLst>
      <p188:reply id="{054BEEF8-0351-46B0-9E69-02133738656B}" authorId="{E961CEB0-59B0-3AF0-3A17-6F24699BB9FA}" created="2026-09-09T15:53:29.115">
        <p188:txBody>
          <a:bodyPr/>
          <a:lstStyle/>
          <a:p>
            <a:r>
              <a:rPr lang="en-GB"/>
              <a:t>Thank you!</a:t>
            </a:r>
          </a:p>
        </p188:txBody>
      </p188:reply>
    </p188:replyLst>
    <p188:txBody>
      <a:bodyPr/>
      <a:lstStyle/>
      <a:p>
        <a:r>
          <a:rPr lang="en-US"/>
          <a:t>using the ingest is an incomplete thought</a:t>
        </a:r>
      </a:p>
    </p188:txBody>
    <p188:extLst>
      <p:ext xmlns:p="http://schemas.openxmlformats.org/presentationml/2006/main" uri="{57CB4572-C831-44C2-8A1C-0ADB6CCDFE69}">
        <p223:reactions xmlns:p223="http://schemas.microsoft.com/office/powerpoint/2022/03/main">
          <p223:rxn type="👍">
            <p223:instance time="2026-09-09T15:53:09.464" authorId="{E961CEB0-59B0-3AF0-3A17-6F24699BB9FA}"/>
          </p223:rxn>
        </p223:reactions>
      </p:ext>
    </p188:extLst>
  </p188:cm>
</p188:cmLst>
</file>

<file path=ppt/comments/modernComment_149_60BBDA51.xml><?xml version="1.0" encoding="utf-8"?>
<p188:cmLst xmlns:a="http://schemas.openxmlformats.org/drawingml/2006/main" xmlns:r="http://schemas.openxmlformats.org/officeDocument/2006/relationships" xmlns:p188="http://schemas.microsoft.com/office/powerpoint/2018/8/main">
  <p188:cm id="{DA7D58EA-724C-4EF4-A9E0-727732196FA6}" authorId="{EC4AF67E-8092-DE10-C605-5CDC23FD98A7}" status="resolved" created="2026-09-09T11:23:39.895" complete="100000">
    <ac:txMkLst xmlns:ac="http://schemas.microsoft.com/office/drawing/2013/main/command">
      <pc:docMk xmlns:pc="http://schemas.microsoft.com/office/powerpoint/2013/main/command"/>
      <pc:sldMk xmlns:pc="http://schemas.microsoft.com/office/powerpoint/2013/main/command" cId="1622923857" sldId="329"/>
      <ac:spMk id="2" creationId="{441494FC-3C6A-ACFD-9F82-E09DE1B6CB91}"/>
      <ac:txMk cp="252" len="97">
        <ac:context len="466" hash="2481191900"/>
      </ac:txMk>
    </ac:txMkLst>
    <p188:pos x="3364675" y="2483922"/>
    <p188:txBody>
      <a:bodyPr/>
      <a:lstStyle/>
      <a:p>
        <a:r>
          <a:rPr lang="en-US"/>
          <a:t>do we need to say why?</a:t>
        </a:r>
      </a:p>
    </p188:txBody>
    <p188:extLst>
      <p:ext xmlns:p="http://schemas.openxmlformats.org/presentationml/2006/main" uri="{57CB4572-C831-44C2-8A1C-0ADB6CCDFE69}">
        <p223:reactions xmlns:p223="http://schemas.microsoft.com/office/powerpoint/2022/03/main">
          <p223:rxn type="👍">
            <p223:instance time="2026-09-09T15:19:11.554" authorId="{E961CEB0-59B0-3AF0-3A17-6F24699BB9FA}"/>
          </p223:rxn>
        </p223:reactions>
      </p:ext>
    </p188:extLst>
  </p188:cm>
</p188:cmLst>
</file>

<file path=ppt/comments/modernComment_151_EDCBFE08.xml><?xml version="1.0" encoding="utf-8"?>
<p188:cmLst xmlns:a="http://schemas.openxmlformats.org/drawingml/2006/main" xmlns:r="http://schemas.openxmlformats.org/officeDocument/2006/relationships" xmlns:p188="http://schemas.microsoft.com/office/powerpoint/2018/8/main">
  <p188:cm id="{9A7565F6-F211-417C-8802-CBA901C02605}"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 id="{13348DD5-E9A9-441F-9B0A-B3F6A455C4F7}" authorId="{EC4AF67E-8092-DE10-C605-5CDC23FD98A7}" created="2026-09-09T11:28:29.137">
    <pc:sldMkLst xmlns:pc="http://schemas.microsoft.com/office/powerpoint/2013/main/command">
      <pc:docMk/>
      <pc:sldMk cId="3989569032" sldId="337"/>
    </pc:sldMkLst>
    <p188:txBody>
      <a:bodyPr/>
      <a:lstStyle/>
      <a:p>
        <a:r>
          <a:rPr lang="en-US"/>
          <a:t>I wonder if we should lead with the final bullet as that is the reason we care about intelligibility or listening effort.  I'd love to say its because we care about the audience, but, I'm a business realist.</a:t>
        </a:r>
      </a:p>
    </p188:txBody>
  </p188:cm>
  <p188:cm id="{246755BA-0B00-4363-8C68-9D81A01055E2}" authorId="{E961CEB0-59B0-3AF0-3A17-6F24699BB9FA}" created="2026-09-09T16:52:18.398">
    <pc:sldMkLst xmlns:pc="http://schemas.microsoft.com/office/powerpoint/2013/main/command">
      <pc:docMk/>
      <pc:sldMk cId="3989569032" sldId="337"/>
    </pc:sldMkLst>
    <p188:txBody>
      <a:bodyPr/>
      <a:lstStyle/>
      <a:p>
        <a:r>
          <a:rPr lang="en-GB"/>
          <a:t>Explain red line above diagram
</a:t>
        </a:r>
      </a:p>
    </p188:txBody>
  </p188:cm>
</p188:cmLst>
</file>

<file path=ppt/comments/modernComment_152_B6D604C7.xml><?xml version="1.0" encoding="utf-8"?>
<p188:cmLst xmlns:a="http://schemas.openxmlformats.org/drawingml/2006/main" xmlns:r="http://schemas.openxmlformats.org/officeDocument/2006/relationships" xmlns:p188="http://schemas.microsoft.com/office/powerpoint/2018/8/main">
  <p188:cm id="{8233A7E1-7761-4CE5-822B-49A123EA1916}"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Lst>
</file>

<file path=ppt/comments/modernComment_154_7B260006.xml><?xml version="1.0" encoding="utf-8"?>
<p188:cmLst xmlns:a="http://schemas.openxmlformats.org/drawingml/2006/main" xmlns:r="http://schemas.openxmlformats.org/officeDocument/2006/relationships" xmlns:p188="http://schemas.microsoft.com/office/powerpoint/2018/8/main">
  <p188:cm id="{A0C5128E-1796-447B-83A7-34D3DDEF36A2}"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Lst>
</file>

<file path=ppt/comments/modernComment_157_E3BF0A08.xml><?xml version="1.0" encoding="utf-8"?>
<p188:cmLst xmlns:a="http://schemas.openxmlformats.org/drawingml/2006/main" xmlns:r="http://schemas.openxmlformats.org/officeDocument/2006/relationships" xmlns:p188="http://schemas.microsoft.com/office/powerpoint/2018/8/main">
  <p188:cm id="{E6776B38-44E4-4603-8DE1-F52A1278B919}"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Lst>
</file>

<file path=ppt/comments/modernComment_158_8260BC35.xml><?xml version="1.0" encoding="utf-8"?>
<p188:cmLst xmlns:a="http://schemas.openxmlformats.org/drawingml/2006/main" xmlns:r="http://schemas.openxmlformats.org/officeDocument/2006/relationships" xmlns:p188="http://schemas.microsoft.com/office/powerpoint/2018/8/main">
  <p188:cm id="{07E847D8-4E4A-47A8-B627-4223C050FE9F}"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Lst>
</file>

<file path=ppt/comments/modernComment_159_3A69FDA4.xml><?xml version="1.0" encoding="utf-8"?>
<p188:cmLst xmlns:a="http://schemas.openxmlformats.org/drawingml/2006/main" xmlns:r="http://schemas.openxmlformats.org/officeDocument/2006/relationships" xmlns:p188="http://schemas.microsoft.com/office/powerpoint/2018/8/main">
  <p188:cm id="{DD918FE7-8FAE-4576-94BC-11CAF643CB24}" authorId="{AF3C6DBF-8716-9E0B-E681-928C1593EC71}" created="2026-09-07T08:38:47.666">
    <pc:sldMkLst xmlns:pc="http://schemas.microsoft.com/office/powerpoint/2013/main/command">
      <pc:docMk/>
      <pc:sldMk cId="3989569032" sldId="337"/>
    </pc:sldMkLst>
    <p188:replyLst>
      <p188:reply id="{0E74D21F-ED63-47AB-81C5-907E49CBC898}" authorId="{0BA745D6-9AEE-1DA0-642D-61F489F9C745}" created="2026-09-07T10:54:04.682">
        <p188:txBody>
          <a:bodyPr/>
          <a:lstStyle/>
          <a:p>
            <a:r>
              <a:rPr lang="en-US"/>
              <a:t>Added new bullets - 3rd bullet can be deleted if I add text to the caption</a:t>
            </a:r>
          </a:p>
        </p188:txBody>
      </p188:reply>
    </p188:replyLst>
    <p188:txBody>
      <a:bodyPr/>
      <a:lstStyle/>
      <a:p>
        <a:r>
          <a:rPr lang="en-US"/>
          <a:t>Needs a focus</a:t>
        </a:r>
      </a:p>
    </p188:txBody>
  </p188:cm>
</p188:cmLst>
</file>

<file path=ppt/comments/modernComment_166_A3C3A247.xml><?xml version="1.0" encoding="utf-8"?>
<p188:cmLst xmlns:a="http://schemas.openxmlformats.org/drawingml/2006/main" xmlns:r="http://schemas.openxmlformats.org/officeDocument/2006/relationships" xmlns:p188="http://schemas.microsoft.com/office/powerpoint/2018/8/main">
  <p188:cm id="{9686C21C-5DC2-4B2F-A6D0-943B934A2634}" authorId="{0BA745D6-9AEE-1DA0-642D-61F489F9C745}" created="2026-09-09T10:17:29.551">
    <pc:sldMkLst xmlns:pc="http://schemas.microsoft.com/office/powerpoint/2013/main/command">
      <pc:docMk/>
      <pc:sldMk cId="2747507271" sldId="358"/>
    </pc:sldMkLst>
    <p188:replyLst>
      <p188:reply id="{82EC95CE-1DF4-48B6-A544-6E5E1E50A1BF}" authorId="{E961CEB0-59B0-3AF0-3A17-6F24699BB9FA}" created="2026-09-09T14:56:04.078">
        <p188:txBody>
          <a:bodyPr/>
          <a:lstStyle/>
          <a:p>
            <a:r>
              <a:rPr lang="en-GB"/>
              <a:t>Thank you! Apologies, I was not aware of those </a:t>
            </a:r>
          </a:p>
        </p188:txBody>
      </p188:reply>
    </p188:replyLst>
    <p188:txBody>
      <a:bodyPr/>
      <a:lstStyle/>
      <a:p>
        <a:r>
          <a:rPr lang="en-US"/>
          <a:t>We're using professional titles for some team members, so I've added professional titles for those I can find:
Alan Archer-Boyd
Matt Paradis
Scott Norcross
Scott Isabelle
Lauren Ward
There may be others.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26180B-A125-794F-A652-6CD6BEFB5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A0E3186-CEFE-1A42-A2D3-DD35D069CB4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664D45-4C11-FD45-9DB6-3320A5D10A25}" type="datetimeFigureOut">
              <a:rPr lang="en-US" smtClean="0"/>
              <a:t>9/28/2026</a:t>
            </a:fld>
            <a:endParaRPr lang="en-US"/>
          </a:p>
        </p:txBody>
      </p:sp>
      <p:sp>
        <p:nvSpPr>
          <p:cNvPr id="4" name="Footer Placeholder 3">
            <a:extLst>
              <a:ext uri="{FF2B5EF4-FFF2-40B4-BE49-F238E27FC236}">
                <a16:creationId xmlns:a16="http://schemas.microsoft.com/office/drawing/2014/main" id="{3625C725-6B35-C34E-8421-858C9B6770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49CF67C-FC1E-9F4F-96F5-137DE7B60A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743189-E50C-6342-9805-0D05319E3E2B}" type="slidenum">
              <a:rPr lang="en-US" smtClean="0"/>
              <a:t>‹#›</a:t>
            </a:fld>
            <a:endParaRPr lang="en-US"/>
          </a:p>
        </p:txBody>
      </p:sp>
    </p:spTree>
    <p:extLst>
      <p:ext uri="{BB962C8B-B14F-4D97-AF65-F5344CB8AC3E}">
        <p14:creationId xmlns:p14="http://schemas.microsoft.com/office/powerpoint/2010/main" val="2635433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E0D99D-1B00-AD44-BDD8-5A631258DA0F}"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31466-83C5-7043-891B-3145B130A994}" type="slidenum">
              <a:rPr lang="en-US" smtClean="0"/>
              <a:t>‹#›</a:t>
            </a:fld>
            <a:endParaRPr lang="en-US"/>
          </a:p>
        </p:txBody>
      </p:sp>
    </p:spTree>
    <p:extLst>
      <p:ext uri="{BB962C8B-B14F-4D97-AF65-F5344CB8AC3E}">
        <p14:creationId xmlns:p14="http://schemas.microsoft.com/office/powerpoint/2010/main" val="30430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240271-0005-4C5D-362D-AA1112170A49}"/>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688489363"/>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tion 1 - Cover / title_Col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AFA87-1B3D-4949-8E5F-FD8F976D75D1}"/>
              </a:ext>
            </a:extLst>
          </p:cNvPr>
          <p:cNvSpPr>
            <a:spLocks noGrp="1"/>
          </p:cNvSpPr>
          <p:nvPr>
            <p:ph type="ctrTitle" hasCustomPrompt="1"/>
          </p:nvPr>
        </p:nvSpPr>
        <p:spPr>
          <a:xfrm>
            <a:off x="537481" y="2016000"/>
            <a:ext cx="5641937" cy="2160000"/>
          </a:xfrm>
          <a:prstGeom prst="rect">
            <a:avLst/>
          </a:prstGeom>
        </p:spPr>
        <p:txBody>
          <a:bodyPr wrap="none" tIns="108000" anchor="b" anchorCtr="0">
            <a:noAutofit/>
          </a:bodyPr>
          <a:lstStyle>
            <a:lvl1pPr algn="l">
              <a:lnSpc>
                <a:spcPts val="4520"/>
              </a:lnSpc>
              <a:defRPr sz="4600" b="1" i="0" cap="none" spc="-100" baseline="0">
                <a:solidFill>
                  <a:srgbClr val="000000"/>
                </a:solidFill>
                <a:latin typeface="Arial" panose="020B0604020202020204" pitchFamily="34" charset="0"/>
                <a:cs typeface="Arial" panose="020B0604020202020204" pitchFamily="34" charset="0"/>
              </a:defRPr>
            </a:lvl1pPr>
          </a:lstStyle>
          <a:p>
            <a:r>
              <a:rPr lang="en-GB"/>
              <a:t>Cover</a:t>
            </a:r>
            <a:br>
              <a:rPr lang="en-GB"/>
            </a:br>
            <a:r>
              <a:rPr lang="en-GB"/>
              <a:t>title</a:t>
            </a:r>
            <a:endParaRPr lang="en-US"/>
          </a:p>
        </p:txBody>
      </p:sp>
      <p:sp>
        <p:nvSpPr>
          <p:cNvPr id="3" name="Subtitle 2">
            <a:extLst>
              <a:ext uri="{FF2B5EF4-FFF2-40B4-BE49-F238E27FC236}">
                <a16:creationId xmlns:a16="http://schemas.microsoft.com/office/drawing/2014/main" id="{B4EBE9D8-E745-C849-975D-E97394A04F5B}"/>
              </a:ext>
            </a:extLst>
          </p:cNvPr>
          <p:cNvSpPr>
            <a:spLocks noGrp="1"/>
          </p:cNvSpPr>
          <p:nvPr>
            <p:ph type="subTitle" idx="1" hasCustomPrompt="1"/>
          </p:nvPr>
        </p:nvSpPr>
        <p:spPr>
          <a:xfrm>
            <a:off x="625881" y="4248000"/>
            <a:ext cx="4322639" cy="912223"/>
          </a:xfrm>
          <a:prstGeom prst="rect">
            <a:avLst/>
          </a:prstGeom>
        </p:spPr>
        <p:txBody>
          <a:bodyPr lIns="0" tIns="0" rIns="0" bIns="0">
            <a:normAutofit/>
          </a:bodyPr>
          <a:lstStyle>
            <a:lvl1pPr marL="0" indent="0" algn="l">
              <a:buNone/>
              <a:defRPr sz="1800" b="0" i="0" kern="400" spc="-50" baseline="0">
                <a:solidFill>
                  <a:srgbClr val="00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en-US"/>
          </a:p>
        </p:txBody>
      </p:sp>
    </p:spTree>
    <p:extLst>
      <p:ext uri="{BB962C8B-B14F-4D97-AF65-F5344CB8AC3E}">
        <p14:creationId xmlns:p14="http://schemas.microsoft.com/office/powerpoint/2010/main" val="411233685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 Option 1_Colou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AC492B87-EC54-23FD-E313-6118A6D46D11}"/>
              </a:ext>
            </a:extLst>
          </p:cNvPr>
          <p:cNvSpPr>
            <a:spLocks noGrp="1"/>
          </p:cNvSpPr>
          <p:nvPr>
            <p:ph type="body" sz="quarter" idx="10" hasCustomPrompt="1"/>
          </p:nvPr>
        </p:nvSpPr>
        <p:spPr>
          <a:xfrm>
            <a:off x="536400" y="2016000"/>
            <a:ext cx="5792745" cy="2160000"/>
          </a:xfrm>
          <a:prstGeom prst="rect">
            <a:avLst/>
          </a:prstGeom>
        </p:spPr>
        <p:txBody>
          <a:bodyPr anchor="b"/>
          <a:lstStyle>
            <a:lvl1pPr marL="0" algn="l" defTabSz="914400" rtl="0" eaLnBrk="1" latinLnBrk="0" hangingPunct="1">
              <a:lnSpc>
                <a:spcPts val="4520"/>
              </a:lnSpc>
              <a:spcBef>
                <a:spcPct val="0"/>
              </a:spcBef>
              <a:buNone/>
              <a:defRPr lang="en-US" sz="4600" b="1" i="0" kern="1200" cap="none" spc="-100" baseline="0" dirty="0">
                <a:solidFill>
                  <a:srgbClr val="000000"/>
                </a:solidFill>
                <a:latin typeface="Arial" panose="020B0604020202020204" pitchFamily="34" charset="0"/>
                <a:ea typeface="+mj-ea"/>
                <a:cs typeface="Arial" panose="020B0604020202020204" pitchFamily="34" charset="0"/>
              </a:defRPr>
            </a:lvl1pPr>
          </a:lstStyle>
          <a:p>
            <a:pPr lvl="0"/>
            <a:r>
              <a:rPr lang="en-GB"/>
              <a:t>Cover </a:t>
            </a:r>
            <a:br>
              <a:rPr lang="en-GB"/>
            </a:br>
            <a:r>
              <a:rPr lang="en-GB"/>
              <a:t>title</a:t>
            </a:r>
            <a:endParaRPr lang="en-US"/>
          </a:p>
        </p:txBody>
      </p:sp>
      <p:sp>
        <p:nvSpPr>
          <p:cNvPr id="15" name="Text Placeholder 13">
            <a:extLst>
              <a:ext uri="{FF2B5EF4-FFF2-40B4-BE49-F238E27FC236}">
                <a16:creationId xmlns:a16="http://schemas.microsoft.com/office/drawing/2014/main" id="{7AC2FA4D-B796-D4A1-EF55-125C87269A8F}"/>
              </a:ext>
            </a:extLst>
          </p:cNvPr>
          <p:cNvSpPr>
            <a:spLocks noGrp="1"/>
          </p:cNvSpPr>
          <p:nvPr>
            <p:ph type="body" sz="quarter" idx="11" hasCustomPrompt="1"/>
          </p:nvPr>
        </p:nvSpPr>
        <p:spPr>
          <a:xfrm>
            <a:off x="532071" y="4248000"/>
            <a:ext cx="5193815" cy="953723"/>
          </a:xfrm>
          <a:prstGeom prst="rect">
            <a:avLst/>
          </a:prstGeom>
        </p:spPr>
        <p:txBody>
          <a:bodyPr/>
          <a:lstStyle>
            <a:lvl1pPr marL="0" indent="0" algn="l" defTabSz="914400" rtl="0" eaLnBrk="1" latinLnBrk="0" hangingPunct="1">
              <a:lnSpc>
                <a:spcPct val="70000"/>
              </a:lnSpc>
              <a:spcBef>
                <a:spcPts val="1000"/>
              </a:spcBef>
              <a:buFont typeface="Arial" panose="020B0604020202020204" pitchFamily="34" charset="0"/>
              <a:buNone/>
              <a:defRPr lang="en-US" sz="1800" b="0" i="0" kern="400" spc="-50" baseline="0" dirty="0">
                <a:solidFill>
                  <a:schemeClr val="tx1"/>
                </a:solidFill>
                <a:latin typeface="Arial" panose="020B0604020202020204" pitchFamily="34" charset="0"/>
                <a:ea typeface="+mn-ea"/>
                <a:cs typeface="Arial" panose="020B0604020202020204" pitchFamily="34" charset="0"/>
              </a:defRPr>
            </a:lvl1pPr>
          </a:lstStyle>
          <a:p>
            <a:pPr lvl="0"/>
            <a:r>
              <a:rPr lang="en-GB"/>
              <a:t>Subtitle</a:t>
            </a:r>
            <a:endParaRPr lang="en-US"/>
          </a:p>
        </p:txBody>
      </p:sp>
      <p:sp>
        <p:nvSpPr>
          <p:cNvPr id="14" name="Subtitle 2">
            <a:extLst>
              <a:ext uri="{FF2B5EF4-FFF2-40B4-BE49-F238E27FC236}">
                <a16:creationId xmlns:a16="http://schemas.microsoft.com/office/drawing/2014/main" id="{CB4C5B9D-2CCE-E0F6-E9A2-4E8782A998FB}"/>
              </a:ext>
            </a:extLst>
          </p:cNvPr>
          <p:cNvSpPr txBox="1">
            <a:spLocks/>
          </p:cNvSpPr>
          <p:nvPr userDrawn="1"/>
        </p:nvSpPr>
        <p:spPr>
          <a:xfrm>
            <a:off x="-4798240" y="1975961"/>
            <a:ext cx="1312195" cy="180483"/>
          </a:xfrm>
          <a:prstGeom prst="rect">
            <a:avLst/>
          </a:prstGeom>
        </p:spPr>
        <p:txBody>
          <a:bodyPr lIns="0" tIns="0" rIns="0" bIns="0">
            <a:normAutofit/>
          </a:bodyPr>
          <a:lstStyle>
            <a:lvl1pPr marL="0" indent="0" algn="l" defTabSz="914400" rtl="0" eaLnBrk="1" latinLnBrk="0" hangingPunct="1">
              <a:lnSpc>
                <a:spcPct val="90000"/>
              </a:lnSpc>
              <a:spcBef>
                <a:spcPts val="1000"/>
              </a:spcBef>
              <a:buFont typeface="Arial" panose="020B0604020202020204" pitchFamily="34" charset="0"/>
              <a:buNone/>
              <a:defRPr lang="en-GB" sz="1600" b="0" i="0" kern="400" spc="-50" baseline="0">
                <a:solidFill>
                  <a:schemeClr val="bg1"/>
                </a:solidFill>
                <a:latin typeface="Avenir Book" panose="02000503020000020003"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GB" sz="2000" b="0" i="0" kern="1200" spc="-20" baseline="0">
                <a:solidFill>
                  <a:schemeClr val="bg2"/>
                </a:solidFill>
                <a:latin typeface="Avenir Light" panose="020B0402020203020204" pitchFamily="34"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GB" sz="1800" b="0" i="0" kern="1200" spc="-20" baseline="0">
                <a:solidFill>
                  <a:schemeClr val="bg2"/>
                </a:solidFill>
                <a:latin typeface="Avenir Light" panose="020B0402020203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GB" sz="1600" b="0" i="0" kern="1200" spc="-20" baseline="0">
                <a:solidFill>
                  <a:schemeClr val="bg2"/>
                </a:solidFill>
                <a:latin typeface="Avenir Light" panose="020B0402020203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GB" sz="1600" b="0" i="0" kern="1200" spc="-20" baseline="0">
                <a:solidFill>
                  <a:schemeClr val="bg2"/>
                </a:solidFill>
                <a:latin typeface="Avenir Light" panose="020B0402020203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100">
                <a:latin typeface="Arial" panose="020B0604020202020204" pitchFamily="34" charset="0"/>
                <a:cs typeface="Arial" panose="020B0604020202020204" pitchFamily="34" charset="0"/>
              </a:rPr>
              <a:t>Headline sponsor</a:t>
            </a:r>
          </a:p>
        </p:txBody>
      </p:sp>
      <p:pic>
        <p:nvPicPr>
          <p:cNvPr id="19" name="Picture 18" descr="A black and white logo&#10;&#10;AI-generated content may be incorrect.">
            <a:extLst>
              <a:ext uri="{FF2B5EF4-FFF2-40B4-BE49-F238E27FC236}">
                <a16:creationId xmlns:a16="http://schemas.microsoft.com/office/drawing/2014/main" id="{8DCB5137-FB30-DE46-E286-32B032E814DD}"/>
              </a:ext>
            </a:extLst>
          </p:cNvPr>
          <p:cNvPicPr>
            <a:picLocks noChangeAspect="1"/>
          </p:cNvPicPr>
          <p:nvPr userDrawn="1"/>
        </p:nvPicPr>
        <p:blipFill>
          <a:blip r:embed="rId3"/>
          <a:srcRect b="16923"/>
          <a:stretch>
            <a:fillRect/>
          </a:stretch>
        </p:blipFill>
        <p:spPr>
          <a:xfrm>
            <a:off x="-5256039" y="1321724"/>
            <a:ext cx="2233431" cy="654237"/>
          </a:xfrm>
          <a:prstGeom prst="rect">
            <a:avLst/>
          </a:prstGeom>
        </p:spPr>
      </p:pic>
      <p:sp>
        <p:nvSpPr>
          <p:cNvPr id="2" name="Subtitle 2">
            <a:extLst>
              <a:ext uri="{FF2B5EF4-FFF2-40B4-BE49-F238E27FC236}">
                <a16:creationId xmlns:a16="http://schemas.microsoft.com/office/drawing/2014/main" id="{6D8403DF-6FB6-46F0-3A12-544D11EDCD9A}"/>
              </a:ext>
            </a:extLst>
          </p:cNvPr>
          <p:cNvSpPr txBox="1">
            <a:spLocks/>
          </p:cNvSpPr>
          <p:nvPr userDrawn="1"/>
        </p:nvSpPr>
        <p:spPr>
          <a:xfrm>
            <a:off x="-2404406" y="1975961"/>
            <a:ext cx="1312195" cy="180483"/>
          </a:xfrm>
          <a:prstGeom prst="rect">
            <a:avLst/>
          </a:prstGeom>
        </p:spPr>
        <p:txBody>
          <a:bodyPr lIns="0" tIns="0" rIns="0" bIns="0">
            <a:normAutofit/>
          </a:bodyPr>
          <a:lstStyle>
            <a:lvl1pPr marL="0" indent="0" algn="l" defTabSz="914400" rtl="0" eaLnBrk="1" latinLnBrk="0" hangingPunct="1">
              <a:lnSpc>
                <a:spcPct val="90000"/>
              </a:lnSpc>
              <a:spcBef>
                <a:spcPts val="1000"/>
              </a:spcBef>
              <a:buFont typeface="Arial" panose="020B0604020202020204" pitchFamily="34" charset="0"/>
              <a:buNone/>
              <a:defRPr lang="en-GB" sz="1600" b="0" i="0" kern="400" spc="-50" baseline="0">
                <a:solidFill>
                  <a:schemeClr val="bg1"/>
                </a:solidFill>
                <a:latin typeface="Avenir Book" panose="02000503020000020003"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en-GB" sz="2000" b="0" i="0" kern="1200" spc="-20" baseline="0">
                <a:solidFill>
                  <a:schemeClr val="bg2"/>
                </a:solidFill>
                <a:latin typeface="Avenir Light" panose="020B0402020203020204" pitchFamily="34"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en-GB" sz="1800" b="0" i="0" kern="1200" spc="-20" baseline="0">
                <a:solidFill>
                  <a:schemeClr val="bg2"/>
                </a:solidFill>
                <a:latin typeface="Avenir Light" panose="020B0402020203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en-GB" sz="1600" b="0" i="0" kern="1200" spc="-20" baseline="0">
                <a:solidFill>
                  <a:schemeClr val="bg2"/>
                </a:solidFill>
                <a:latin typeface="Avenir Light" panose="020B0402020203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en-GB" sz="1600" b="0" i="0" kern="1200" spc="-20" baseline="0">
                <a:solidFill>
                  <a:schemeClr val="bg2"/>
                </a:solidFill>
                <a:latin typeface="Avenir Light" panose="020B0402020203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100">
                <a:latin typeface="Arial" panose="020B0604020202020204" pitchFamily="34" charset="0"/>
                <a:cs typeface="Arial" panose="020B0604020202020204" pitchFamily="34" charset="0"/>
              </a:rPr>
              <a:t>Associate sponsors</a:t>
            </a:r>
          </a:p>
        </p:txBody>
      </p:sp>
      <p:pic>
        <p:nvPicPr>
          <p:cNvPr id="3" name="Picture 2" descr="A white letters on a black background&#10;&#10;AI-generated content may be incorrect.">
            <a:extLst>
              <a:ext uri="{FF2B5EF4-FFF2-40B4-BE49-F238E27FC236}">
                <a16:creationId xmlns:a16="http://schemas.microsoft.com/office/drawing/2014/main" id="{DB2039A1-CE13-593D-E3C1-887C440C4B77}"/>
              </a:ext>
            </a:extLst>
          </p:cNvPr>
          <p:cNvPicPr>
            <a:picLocks noChangeAspect="1"/>
          </p:cNvPicPr>
          <p:nvPr userDrawn="1"/>
        </p:nvPicPr>
        <p:blipFill>
          <a:blip r:embed="rId4"/>
          <a:stretch>
            <a:fillRect/>
          </a:stretch>
        </p:blipFill>
        <p:spPr>
          <a:xfrm>
            <a:off x="-2823957" y="1557334"/>
            <a:ext cx="994593" cy="307484"/>
          </a:xfrm>
          <a:prstGeom prst="rect">
            <a:avLst/>
          </a:prstGeom>
        </p:spPr>
      </p:pic>
      <p:pic>
        <p:nvPicPr>
          <p:cNvPr id="6" name="Picture 5">
            <a:extLst>
              <a:ext uri="{FF2B5EF4-FFF2-40B4-BE49-F238E27FC236}">
                <a16:creationId xmlns:a16="http://schemas.microsoft.com/office/drawing/2014/main" id="{C688D101-550C-6BBE-09E0-19252BA2AD8B}"/>
              </a:ext>
            </a:extLst>
          </p:cNvPr>
          <p:cNvPicPr>
            <a:picLocks noChangeAspect="1"/>
          </p:cNvPicPr>
          <p:nvPr userDrawn="1"/>
        </p:nvPicPr>
        <p:blipFill>
          <a:blip r:embed="rId5"/>
          <a:srcRect l="9099" t="24268" r="7276" b="16813"/>
          <a:stretch>
            <a:fillRect/>
          </a:stretch>
        </p:blipFill>
        <p:spPr>
          <a:xfrm>
            <a:off x="-1522621" y="1607778"/>
            <a:ext cx="898113" cy="231268"/>
          </a:xfrm>
          <a:prstGeom prst="rect">
            <a:avLst/>
          </a:prstGeom>
        </p:spPr>
      </p:pic>
    </p:spTree>
    <p:extLst>
      <p:ext uri="{BB962C8B-B14F-4D97-AF65-F5344CB8AC3E}">
        <p14:creationId xmlns:p14="http://schemas.microsoft.com/office/powerpoint/2010/main" val="3072469304"/>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slide - Option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DABBD2-3E6D-0371-E9DD-034FA05F88DC}"/>
              </a:ext>
            </a:extLst>
          </p:cNvPr>
          <p:cNvPicPr>
            <a:picLocks noChangeAspect="1"/>
          </p:cNvPicPr>
          <p:nvPr userDrawn="1"/>
        </p:nvPicPr>
        <p:blipFill>
          <a:blip r:embed="rId2"/>
          <a:srcRect/>
          <a:stretch/>
        </p:blipFill>
        <p:spPr>
          <a:xfrm>
            <a:off x="0" y="0"/>
            <a:ext cx="12192000" cy="6858000"/>
          </a:xfrm>
          <a:prstGeom prst="rect">
            <a:avLst/>
          </a:prstGeom>
        </p:spPr>
      </p:pic>
      <p:sp>
        <p:nvSpPr>
          <p:cNvPr id="11" name="Text Placeholder 6">
            <a:extLst>
              <a:ext uri="{FF2B5EF4-FFF2-40B4-BE49-F238E27FC236}">
                <a16:creationId xmlns:a16="http://schemas.microsoft.com/office/drawing/2014/main" id="{0742DB34-15C3-97BA-8E05-024E02FA014C}"/>
              </a:ext>
            </a:extLst>
          </p:cNvPr>
          <p:cNvSpPr>
            <a:spLocks noGrp="1"/>
          </p:cNvSpPr>
          <p:nvPr>
            <p:ph type="body" sz="quarter" idx="10" hasCustomPrompt="1"/>
          </p:nvPr>
        </p:nvSpPr>
        <p:spPr>
          <a:xfrm>
            <a:off x="532800" y="2016000"/>
            <a:ext cx="4987998" cy="2160000"/>
          </a:xfrm>
          <a:prstGeom prst="rect">
            <a:avLst/>
          </a:prstGeom>
        </p:spPr>
        <p:txBody>
          <a:bodyPr anchor="b"/>
          <a:lstStyle>
            <a:lvl1pPr marL="0" algn="l" defTabSz="914400" rtl="0" eaLnBrk="1" latinLnBrk="0" hangingPunct="1">
              <a:lnSpc>
                <a:spcPts val="4520"/>
              </a:lnSpc>
              <a:spcBef>
                <a:spcPct val="0"/>
              </a:spcBef>
              <a:buNone/>
              <a:defRPr lang="en-US" sz="4600" b="1" i="0" kern="1200" cap="none" spc="-100" baseline="0" dirty="0">
                <a:solidFill>
                  <a:srgbClr val="000000"/>
                </a:solidFill>
                <a:latin typeface="Arial" panose="020B0604020202020204" pitchFamily="34" charset="0"/>
                <a:ea typeface="+mj-ea"/>
                <a:cs typeface="Arial" panose="020B0604020202020204" pitchFamily="34" charset="0"/>
              </a:defRPr>
            </a:lvl1pPr>
          </a:lstStyle>
          <a:p>
            <a:pPr lvl="0"/>
            <a:r>
              <a:rPr lang="en-GB"/>
              <a:t>Divider title</a:t>
            </a:r>
            <a:endParaRPr lang="en-US"/>
          </a:p>
        </p:txBody>
      </p:sp>
      <p:sp>
        <p:nvSpPr>
          <p:cNvPr id="14" name="Text Placeholder 12">
            <a:extLst>
              <a:ext uri="{FF2B5EF4-FFF2-40B4-BE49-F238E27FC236}">
                <a16:creationId xmlns:a16="http://schemas.microsoft.com/office/drawing/2014/main" id="{1146995D-73F0-3A26-F393-79171C80BA3D}"/>
              </a:ext>
            </a:extLst>
          </p:cNvPr>
          <p:cNvSpPr>
            <a:spLocks noGrp="1"/>
          </p:cNvSpPr>
          <p:nvPr>
            <p:ph type="body" sz="quarter" idx="11" hasCustomPrompt="1"/>
          </p:nvPr>
        </p:nvSpPr>
        <p:spPr>
          <a:xfrm>
            <a:off x="542614" y="4248000"/>
            <a:ext cx="4798820" cy="1076542"/>
          </a:xfrm>
          <a:prstGeom prst="rect">
            <a:avLst/>
          </a:prstGeom>
        </p:spPr>
        <p:txBody>
          <a:bodyPr/>
          <a:lstStyle>
            <a:lvl1pPr marL="0" indent="0" algn="l" defTabSz="914400" rtl="0" eaLnBrk="1" latinLnBrk="0" hangingPunct="1">
              <a:lnSpc>
                <a:spcPct val="70000"/>
              </a:lnSpc>
              <a:spcBef>
                <a:spcPts val="1000"/>
              </a:spcBef>
              <a:buFont typeface="Arial" panose="020B0604020202020204" pitchFamily="34" charset="0"/>
              <a:buNone/>
              <a:defRPr lang="en-US" sz="1800" b="0" i="0" kern="400" spc="-50" baseline="0" dirty="0">
                <a:solidFill>
                  <a:schemeClr val="tx1"/>
                </a:solidFill>
                <a:latin typeface="Arial" panose="020B0604020202020204" pitchFamily="34" charset="0"/>
                <a:ea typeface="+mn-ea"/>
                <a:cs typeface="Arial" panose="020B0604020202020204" pitchFamily="34" charset="0"/>
              </a:defRPr>
            </a:lvl1pPr>
          </a:lstStyle>
          <a:p>
            <a:pPr lvl="0"/>
            <a:r>
              <a:rPr lang="en-GB"/>
              <a:t>Subtitle</a:t>
            </a:r>
            <a:endParaRPr lang="en-US"/>
          </a:p>
        </p:txBody>
      </p:sp>
    </p:spTree>
    <p:extLst>
      <p:ext uri="{BB962C8B-B14F-4D97-AF65-F5344CB8AC3E}">
        <p14:creationId xmlns:p14="http://schemas.microsoft.com/office/powerpoint/2010/main" val="547992678"/>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DABBD2-3E6D-0371-E9DD-034FA05F88DC}"/>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611929595"/>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p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624C86-4841-134B-8E5F-DECF796071D2}"/>
              </a:ext>
            </a:extLst>
          </p:cNvPr>
          <p:cNvSpPr>
            <a:spLocks noGrp="1"/>
          </p:cNvSpPr>
          <p:nvPr>
            <p:ph idx="1" hasCustomPrompt="1"/>
          </p:nvPr>
        </p:nvSpPr>
        <p:spPr>
          <a:xfrm>
            <a:off x="1487663" y="2174400"/>
            <a:ext cx="9204721" cy="4309327"/>
          </a:xfrm>
          <a:prstGeom prst="rect">
            <a:avLst/>
          </a:prstGeom>
        </p:spPr>
        <p:txBody>
          <a:bodyPr lIns="0" tIns="0" rIns="0" bIns="0" numCol="3" spcCol="360000"/>
          <a:lstStyle>
            <a:lvl1pPr>
              <a:lnSpc>
                <a:spcPct val="110000"/>
              </a:lnSpc>
              <a:spcBef>
                <a:spcPts val="1200"/>
              </a:spcBef>
              <a:spcAft>
                <a:spcPts val="200"/>
              </a:spcAft>
              <a:defRPr sz="1200" b="0" i="0" cap="none" baseline="0">
                <a:solidFill>
                  <a:schemeClr val="tx1"/>
                </a:solidFill>
                <a:latin typeface="Arial" panose="020B0604020202020204" pitchFamily="34" charset="0"/>
                <a:cs typeface="Arial" panose="020B0604020202020204" pitchFamily="34" charset="0"/>
              </a:defRPr>
            </a:lvl1pPr>
            <a:lvl2pPr marL="126000" indent="-126000">
              <a:spcBef>
                <a:spcPts val="0"/>
              </a:spcBef>
              <a:spcAft>
                <a:spcPts val="200"/>
              </a:spcAft>
              <a:buClr>
                <a:srgbClr val="ED1C24"/>
              </a:buClr>
              <a:buFont typeface="Arial" panose="020B0604020202020204" pitchFamily="34" charset="0"/>
              <a:buChar char="•"/>
              <a:defRPr sz="1000" b="0" i="0" cap="none" baseline="0">
                <a:solidFill>
                  <a:schemeClr val="tx1"/>
                </a:solidFill>
                <a:latin typeface="Arial" panose="020B0604020202020204" pitchFamily="34" charset="0"/>
                <a:cs typeface="Arial" panose="020B0604020202020204" pitchFamily="34" charset="0"/>
              </a:defRPr>
            </a:lvl2pPr>
          </a:lstStyle>
          <a:p>
            <a:pPr lvl="0"/>
            <a:r>
              <a:rPr lang="en-GB"/>
              <a:t>Main contents</a:t>
            </a:r>
          </a:p>
          <a:p>
            <a:pPr lvl="1"/>
            <a:r>
              <a:rPr lang="en-GB"/>
              <a:t>Bulleted list</a:t>
            </a:r>
          </a:p>
        </p:txBody>
      </p:sp>
      <p:sp>
        <p:nvSpPr>
          <p:cNvPr id="8" name="Text Placeholder 3">
            <a:extLst>
              <a:ext uri="{FF2B5EF4-FFF2-40B4-BE49-F238E27FC236}">
                <a16:creationId xmlns:a16="http://schemas.microsoft.com/office/drawing/2014/main" id="{443ECFC3-EB7F-9408-5B67-C047189532F1}"/>
              </a:ext>
            </a:extLst>
          </p:cNvPr>
          <p:cNvSpPr>
            <a:spLocks noGrp="1"/>
          </p:cNvSpPr>
          <p:nvPr>
            <p:ph type="body" sz="quarter" idx="12" hasCustomPrompt="1"/>
          </p:nvPr>
        </p:nvSpPr>
        <p:spPr>
          <a:xfrm>
            <a:off x="1487662" y="1469865"/>
            <a:ext cx="9217025" cy="597753"/>
          </a:xfrm>
        </p:spPr>
        <p:txBody>
          <a:bodyPr>
            <a:normAutofit/>
          </a:bodyPr>
          <a:lstStyle>
            <a:lvl1pPr marL="0" algn="l" defTabSz="914400" rtl="0" eaLnBrk="1" latinLnBrk="0" hangingPunct="1">
              <a:lnSpc>
                <a:spcPct val="90000"/>
              </a:lnSpc>
              <a:spcBef>
                <a:spcPct val="0"/>
              </a:spcBef>
              <a:buNone/>
              <a:defRPr lang="en-US" sz="3200" b="0" i="0" kern="1200" cap="none" spc="-50" baseline="0" dirty="0">
                <a:solidFill>
                  <a:srgbClr val="162027"/>
                </a:solidFill>
                <a:latin typeface="Arial" panose="020B0604020202020204" pitchFamily="34" charset="0"/>
                <a:ea typeface="+mj-ea"/>
                <a:cs typeface="Arial" panose="020B0604020202020204" pitchFamily="34" charset="0"/>
              </a:defRPr>
            </a:lvl1pPr>
          </a:lstStyle>
          <a:p>
            <a:pPr lvl="0"/>
            <a:r>
              <a:rPr lang="en-US"/>
              <a:t>Page title</a:t>
            </a:r>
          </a:p>
        </p:txBody>
      </p:sp>
    </p:spTree>
    <p:extLst>
      <p:ext uri="{BB962C8B-B14F-4D97-AF65-F5344CB8AC3E}">
        <p14:creationId xmlns:p14="http://schemas.microsoft.com/office/powerpoint/2010/main" val="1771443091"/>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11" name="Content Placeholder 9">
            <a:extLst>
              <a:ext uri="{FF2B5EF4-FFF2-40B4-BE49-F238E27FC236}">
                <a16:creationId xmlns:a16="http://schemas.microsoft.com/office/drawing/2014/main" id="{37D0C249-5E38-9649-90D1-C3D75FA1615A}"/>
              </a:ext>
            </a:extLst>
          </p:cNvPr>
          <p:cNvSpPr>
            <a:spLocks noGrp="1"/>
          </p:cNvSpPr>
          <p:nvPr>
            <p:ph sz="quarter" idx="10"/>
          </p:nvPr>
        </p:nvSpPr>
        <p:spPr>
          <a:xfrm>
            <a:off x="1463279" y="2173045"/>
            <a:ext cx="9180337" cy="4212514"/>
          </a:xfrm>
        </p:spPr>
        <p:txBody>
          <a:bodyPr/>
          <a:lstStyle>
            <a:lvl1pPr>
              <a:defRPr lang="en-GB" sz="3200" b="0" i="0" kern="1200" cap="none" spc="-50" baseline="0" dirty="0">
                <a:solidFill>
                  <a:schemeClr val="tx1"/>
                </a:solidFill>
                <a:latin typeface="Arial" panose="020B0604020202020204" pitchFamily="34" charset="0"/>
                <a:ea typeface="+mj-ea"/>
                <a:cs typeface="Arial" panose="020B0604020202020204" pitchFamily="34" charset="0"/>
              </a:defRPr>
            </a:lvl1pPr>
            <a:lvl2pPr>
              <a:defRPr lang="en-GB" sz="2400" b="0" kern="1200" cap="none" dirty="0">
                <a:solidFill>
                  <a:schemeClr val="tx1"/>
                </a:solidFill>
                <a:latin typeface="Arial" panose="020B0604020202020204" pitchFamily="34" charset="0"/>
                <a:ea typeface="+mn-ea"/>
                <a:cs typeface="Arial" panose="020B0604020202020204" pitchFamily="34" charset="0"/>
              </a:defRPr>
            </a:lvl2pPr>
            <a:lvl3pPr>
              <a:defRPr lang="en-GB" sz="1800" kern="1200" dirty="0">
                <a:solidFill>
                  <a:schemeClr val="tx1"/>
                </a:solidFill>
                <a:latin typeface="Arial" panose="020B0604020202020204" pitchFamily="34" charset="0"/>
                <a:ea typeface="+mn-ea"/>
                <a:cs typeface="Arial" panose="020B0604020202020204" pitchFamily="34" charset="0"/>
              </a:defRPr>
            </a:lvl3pPr>
            <a:lvl4pPr>
              <a:buClr>
                <a:srgbClr val="E61B32"/>
              </a:buClr>
              <a:defRPr lang="en-GB" sz="1800" kern="1200" dirty="0">
                <a:solidFill>
                  <a:schemeClr val="tx1"/>
                </a:solidFill>
                <a:latin typeface="Arial" panose="020B0604020202020204" pitchFamily="34" charset="0"/>
                <a:ea typeface="+mn-ea"/>
                <a:cs typeface="Arial" panose="020B0604020202020204" pitchFamily="34" charset="0"/>
              </a:defRPr>
            </a:lvl4pPr>
            <a:lvl5pPr>
              <a:defRPr lang="en-GB" sz="1800" kern="1200" dirty="0">
                <a:solidFill>
                  <a:schemeClr val="tx1"/>
                </a:solidFill>
                <a:latin typeface="Arial" panose="020B0604020202020204" pitchFamily="34" charset="0"/>
                <a:ea typeface="+mn-ea"/>
                <a:cs typeface="Arial" panose="020B0604020202020204" pitchFamily="34" charset="0"/>
              </a:defRPr>
            </a:lvl5pPr>
            <a:lvl6pPr>
              <a:defRPr b="0" i="0">
                <a:solidFill>
                  <a:schemeClr val="tx1"/>
                </a:solidFill>
                <a:latin typeface="Avenir Book" panose="02000503020000020003" pitchFamily="2" charset="0"/>
              </a:defRPr>
            </a:lvl6pPr>
          </a:lstStyle>
          <a:p>
            <a:pPr marL="0" lvl="0" indent="0" algn="l" defTabSz="914400" rtl="0" eaLnBrk="1" latinLnBrk="0" hangingPunct="1">
              <a:lnSpc>
                <a:spcPct val="90000"/>
              </a:lnSpc>
              <a:spcBef>
                <a:spcPct val="0"/>
              </a:spcBef>
              <a:spcAft>
                <a:spcPts val="800"/>
              </a:spcAft>
              <a:buFont typeface="Arial" panose="020B0604020202020204" pitchFamily="34" charset="0"/>
              <a:buNone/>
            </a:pPr>
            <a:r>
              <a:rPr lang="en-GB"/>
              <a:t>Click to edit Master text styles</a:t>
            </a:r>
          </a:p>
          <a:p>
            <a:pPr marL="0" lvl="1" indent="0" algn="l" defTabSz="914400" rtl="0" eaLnBrk="1" latinLnBrk="0" hangingPunct="1">
              <a:lnSpc>
                <a:spcPct val="90000"/>
              </a:lnSpc>
              <a:spcBef>
                <a:spcPts val="1400"/>
              </a:spcBef>
              <a:buFontTx/>
              <a:buNone/>
            </a:pPr>
            <a:r>
              <a:rPr lang="en-GB"/>
              <a:t>Second level</a:t>
            </a:r>
          </a:p>
          <a:p>
            <a:pPr marL="0" lvl="2" indent="0" algn="l" defTabSz="914400" rtl="0" eaLnBrk="1" latinLnBrk="0" hangingPunct="1">
              <a:lnSpc>
                <a:spcPct val="120000"/>
              </a:lnSpc>
              <a:spcBef>
                <a:spcPts val="1000"/>
              </a:spcBef>
              <a:buFontTx/>
              <a:buNone/>
            </a:pPr>
            <a:r>
              <a:rPr lang="en-GB"/>
              <a:t>Third level</a:t>
            </a:r>
          </a:p>
          <a:p>
            <a:pPr marL="0" lvl="3" indent="-285750" algn="l" defTabSz="914400" rtl="0" eaLnBrk="1" latinLnBrk="0" hangingPunct="1">
              <a:lnSpc>
                <a:spcPct val="120000"/>
              </a:lnSpc>
              <a:spcBef>
                <a:spcPts val="500"/>
              </a:spcBef>
              <a:buClr>
                <a:schemeClr val="tx2"/>
              </a:buClr>
              <a:buFont typeface="Wingdings" pitchFamily="2" charset="2"/>
              <a:buChar char="§"/>
            </a:pPr>
            <a:r>
              <a:rPr lang="en-GB"/>
              <a:t>Fourth level</a:t>
            </a:r>
          </a:p>
          <a:p>
            <a:pPr marL="576000" lvl="4" indent="-285750" algn="l" defTabSz="914400" rtl="0" eaLnBrk="1" latinLnBrk="0" hangingPunct="1">
              <a:lnSpc>
                <a:spcPct val="120000"/>
              </a:lnSpc>
              <a:spcBef>
                <a:spcPts val="500"/>
              </a:spcBef>
              <a:buClr>
                <a:schemeClr val="tx1"/>
              </a:buClr>
              <a:buFont typeface="System Font Regular"/>
              <a:buChar char="–"/>
            </a:pPr>
            <a:r>
              <a:rPr lang="en-GB"/>
              <a:t>Fifth level</a:t>
            </a:r>
          </a:p>
        </p:txBody>
      </p:sp>
      <p:sp>
        <p:nvSpPr>
          <p:cNvPr id="6" name="Text Placeholder 3">
            <a:extLst>
              <a:ext uri="{FF2B5EF4-FFF2-40B4-BE49-F238E27FC236}">
                <a16:creationId xmlns:a16="http://schemas.microsoft.com/office/drawing/2014/main" id="{FFD8BD63-EDEC-34CA-D90C-E79C24FB0090}"/>
              </a:ext>
            </a:extLst>
          </p:cNvPr>
          <p:cNvSpPr>
            <a:spLocks noGrp="1"/>
          </p:cNvSpPr>
          <p:nvPr>
            <p:ph type="body" sz="quarter" idx="12" hasCustomPrompt="1"/>
          </p:nvPr>
        </p:nvSpPr>
        <p:spPr>
          <a:xfrm>
            <a:off x="1487662" y="1469865"/>
            <a:ext cx="9217025" cy="597753"/>
          </a:xfrm>
        </p:spPr>
        <p:txBody>
          <a:bodyPr>
            <a:normAutofit/>
          </a:bodyPr>
          <a:lstStyle>
            <a:lvl1pPr marL="0" algn="l" defTabSz="914400" rtl="0" eaLnBrk="1" latinLnBrk="0" hangingPunct="1">
              <a:lnSpc>
                <a:spcPct val="90000"/>
              </a:lnSpc>
              <a:spcBef>
                <a:spcPct val="0"/>
              </a:spcBef>
              <a:buNone/>
              <a:defRPr lang="en-US" sz="3200" b="0" i="0" kern="1200" cap="none" spc="-50" baseline="0" dirty="0">
                <a:solidFill>
                  <a:srgbClr val="162027"/>
                </a:solidFill>
                <a:latin typeface="Arial" panose="020B0604020202020204" pitchFamily="34" charset="0"/>
                <a:ea typeface="+mj-ea"/>
                <a:cs typeface="Arial" panose="020B0604020202020204" pitchFamily="34" charset="0"/>
              </a:defRPr>
            </a:lvl1pPr>
          </a:lstStyle>
          <a:p>
            <a:pPr lvl="0"/>
            <a:r>
              <a:rPr lang="en-US"/>
              <a:t>Page title</a:t>
            </a:r>
          </a:p>
        </p:txBody>
      </p:sp>
    </p:spTree>
    <p:extLst>
      <p:ext uri="{BB962C8B-B14F-4D97-AF65-F5344CB8AC3E}">
        <p14:creationId xmlns:p14="http://schemas.microsoft.com/office/powerpoint/2010/main" val="359275391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E3D2BB2-C3A9-274A-8990-BF49D032D890}"/>
              </a:ext>
            </a:extLst>
          </p:cNvPr>
          <p:cNvSpPr>
            <a:spLocks noGrp="1"/>
          </p:cNvSpPr>
          <p:nvPr>
            <p:ph type="pic" sz="quarter" idx="11"/>
          </p:nvPr>
        </p:nvSpPr>
        <p:spPr>
          <a:xfrm>
            <a:off x="1487662" y="2174400"/>
            <a:ext cx="4462911" cy="4226387"/>
          </a:xfrm>
        </p:spPr>
        <p:txBody>
          <a:bodyPr/>
          <a:lstStyle/>
          <a:p>
            <a:endParaRPr lang="en-US"/>
          </a:p>
        </p:txBody>
      </p:sp>
      <p:sp>
        <p:nvSpPr>
          <p:cNvPr id="6" name="Text Placeholder 3">
            <a:extLst>
              <a:ext uri="{FF2B5EF4-FFF2-40B4-BE49-F238E27FC236}">
                <a16:creationId xmlns:a16="http://schemas.microsoft.com/office/drawing/2014/main" id="{50FDA9A2-6EDC-E4C6-A9CA-D4CA5E31F3D4}"/>
              </a:ext>
            </a:extLst>
          </p:cNvPr>
          <p:cNvSpPr>
            <a:spLocks noGrp="1"/>
          </p:cNvSpPr>
          <p:nvPr>
            <p:ph type="body" sz="quarter" idx="12" hasCustomPrompt="1"/>
          </p:nvPr>
        </p:nvSpPr>
        <p:spPr>
          <a:xfrm>
            <a:off x="1487662" y="1469865"/>
            <a:ext cx="9217025" cy="597753"/>
          </a:xfrm>
        </p:spPr>
        <p:txBody>
          <a:bodyPr>
            <a:normAutofit/>
          </a:bodyPr>
          <a:lstStyle>
            <a:lvl1pPr marL="0" algn="l" defTabSz="914400" rtl="0" eaLnBrk="1" latinLnBrk="0" hangingPunct="1">
              <a:lnSpc>
                <a:spcPct val="90000"/>
              </a:lnSpc>
              <a:spcBef>
                <a:spcPct val="0"/>
              </a:spcBef>
              <a:buNone/>
              <a:defRPr lang="en-US" sz="3200" b="0" i="0" kern="1200" cap="none" spc="-50" baseline="0" dirty="0">
                <a:solidFill>
                  <a:srgbClr val="162027"/>
                </a:solidFill>
                <a:latin typeface="Arial" panose="020B0604020202020204" pitchFamily="34" charset="0"/>
                <a:ea typeface="+mj-ea"/>
                <a:cs typeface="Arial" panose="020B0604020202020204" pitchFamily="34" charset="0"/>
              </a:defRPr>
            </a:lvl1pPr>
          </a:lstStyle>
          <a:p>
            <a:pPr lvl="0"/>
            <a:r>
              <a:rPr lang="en-US"/>
              <a:t>Page title</a:t>
            </a:r>
          </a:p>
        </p:txBody>
      </p:sp>
      <p:sp>
        <p:nvSpPr>
          <p:cNvPr id="4" name="Content Placeholder 9">
            <a:extLst>
              <a:ext uri="{FF2B5EF4-FFF2-40B4-BE49-F238E27FC236}">
                <a16:creationId xmlns:a16="http://schemas.microsoft.com/office/drawing/2014/main" id="{8D501B96-7FF6-BE15-C48A-957D9FB02117}"/>
              </a:ext>
            </a:extLst>
          </p:cNvPr>
          <p:cNvSpPr>
            <a:spLocks noGrp="1"/>
          </p:cNvSpPr>
          <p:nvPr>
            <p:ph sz="quarter" idx="13"/>
          </p:nvPr>
        </p:nvSpPr>
        <p:spPr>
          <a:xfrm>
            <a:off x="6241426" y="2188273"/>
            <a:ext cx="4462912" cy="4212514"/>
          </a:xfrm>
        </p:spPr>
        <p:txBody>
          <a:bodyPr/>
          <a:lstStyle>
            <a:lvl1pPr>
              <a:defRPr lang="en-GB" sz="3200" b="0" i="0" kern="1200" cap="none" spc="-50" baseline="0" dirty="0">
                <a:solidFill>
                  <a:schemeClr val="tx1"/>
                </a:solidFill>
                <a:latin typeface="Arial" panose="020B0604020202020204" pitchFamily="34" charset="0"/>
                <a:ea typeface="+mj-ea"/>
                <a:cs typeface="Arial" panose="020B0604020202020204" pitchFamily="34" charset="0"/>
              </a:defRPr>
            </a:lvl1pPr>
            <a:lvl2pPr>
              <a:defRPr lang="en-GB" sz="2400" b="0" kern="1200" cap="none" dirty="0">
                <a:solidFill>
                  <a:schemeClr val="tx1"/>
                </a:solidFill>
                <a:latin typeface="Arial" panose="020B0604020202020204" pitchFamily="34" charset="0"/>
                <a:ea typeface="+mn-ea"/>
                <a:cs typeface="Arial" panose="020B0604020202020204" pitchFamily="34" charset="0"/>
              </a:defRPr>
            </a:lvl2pPr>
            <a:lvl3pPr>
              <a:defRPr lang="en-GB" sz="1800" kern="1200" dirty="0">
                <a:solidFill>
                  <a:schemeClr val="tx1"/>
                </a:solidFill>
                <a:latin typeface="Arial" panose="020B0604020202020204" pitchFamily="34" charset="0"/>
                <a:ea typeface="+mn-ea"/>
                <a:cs typeface="Arial" panose="020B0604020202020204" pitchFamily="34" charset="0"/>
              </a:defRPr>
            </a:lvl3pPr>
            <a:lvl4pPr>
              <a:buClr>
                <a:srgbClr val="E61B32"/>
              </a:buClr>
              <a:defRPr lang="en-GB" sz="1800" kern="1200" dirty="0">
                <a:solidFill>
                  <a:schemeClr val="tx1"/>
                </a:solidFill>
                <a:latin typeface="Arial" panose="020B0604020202020204" pitchFamily="34" charset="0"/>
                <a:ea typeface="+mn-ea"/>
                <a:cs typeface="Arial" panose="020B0604020202020204" pitchFamily="34" charset="0"/>
              </a:defRPr>
            </a:lvl4pPr>
            <a:lvl5pPr>
              <a:defRPr lang="en-GB" sz="1800" kern="1200" dirty="0">
                <a:solidFill>
                  <a:schemeClr val="tx1"/>
                </a:solidFill>
                <a:latin typeface="Arial" panose="020B0604020202020204" pitchFamily="34" charset="0"/>
                <a:ea typeface="+mn-ea"/>
                <a:cs typeface="Arial" panose="020B0604020202020204" pitchFamily="34" charset="0"/>
              </a:defRPr>
            </a:lvl5pPr>
            <a:lvl6pPr>
              <a:defRPr b="0" i="0">
                <a:solidFill>
                  <a:schemeClr val="tx1"/>
                </a:solidFill>
                <a:latin typeface="Avenir Book" panose="02000503020000020003" pitchFamily="2" charset="0"/>
              </a:defRPr>
            </a:lvl6pPr>
          </a:lstStyle>
          <a:p>
            <a:pPr marL="0" lvl="0" indent="0" algn="l" defTabSz="914400" rtl="0" eaLnBrk="1" latinLnBrk="0" hangingPunct="1">
              <a:lnSpc>
                <a:spcPct val="90000"/>
              </a:lnSpc>
              <a:spcBef>
                <a:spcPct val="0"/>
              </a:spcBef>
              <a:spcAft>
                <a:spcPts val="800"/>
              </a:spcAft>
              <a:buFont typeface="Arial" panose="020B0604020202020204" pitchFamily="34" charset="0"/>
              <a:buNone/>
            </a:pPr>
            <a:r>
              <a:rPr lang="en-GB"/>
              <a:t>Click to edit Master text styles</a:t>
            </a:r>
          </a:p>
          <a:p>
            <a:pPr marL="0" lvl="1" indent="0" algn="l" defTabSz="914400" rtl="0" eaLnBrk="1" latinLnBrk="0" hangingPunct="1">
              <a:lnSpc>
                <a:spcPct val="90000"/>
              </a:lnSpc>
              <a:spcBef>
                <a:spcPts val="1400"/>
              </a:spcBef>
              <a:buFontTx/>
              <a:buNone/>
            </a:pPr>
            <a:r>
              <a:rPr lang="en-GB"/>
              <a:t>Second level</a:t>
            </a:r>
          </a:p>
          <a:p>
            <a:pPr marL="0" lvl="2" indent="0" algn="l" defTabSz="914400" rtl="0" eaLnBrk="1" latinLnBrk="0" hangingPunct="1">
              <a:lnSpc>
                <a:spcPct val="120000"/>
              </a:lnSpc>
              <a:spcBef>
                <a:spcPts val="1000"/>
              </a:spcBef>
              <a:buFontTx/>
              <a:buNone/>
            </a:pPr>
            <a:r>
              <a:rPr lang="en-GB"/>
              <a:t>Third level</a:t>
            </a:r>
          </a:p>
          <a:p>
            <a:pPr marL="0" lvl="3" indent="-285750" algn="l" defTabSz="914400" rtl="0" eaLnBrk="1" latinLnBrk="0" hangingPunct="1">
              <a:lnSpc>
                <a:spcPct val="120000"/>
              </a:lnSpc>
              <a:spcBef>
                <a:spcPts val="500"/>
              </a:spcBef>
              <a:buClr>
                <a:schemeClr val="tx2"/>
              </a:buClr>
              <a:buFont typeface="Wingdings" pitchFamily="2" charset="2"/>
              <a:buChar char="§"/>
            </a:pPr>
            <a:r>
              <a:rPr lang="en-GB"/>
              <a:t>Fourth level</a:t>
            </a:r>
          </a:p>
          <a:p>
            <a:pPr marL="576000" lvl="4" indent="-285750" algn="l" defTabSz="914400" rtl="0" eaLnBrk="1" latinLnBrk="0" hangingPunct="1">
              <a:lnSpc>
                <a:spcPct val="120000"/>
              </a:lnSpc>
              <a:spcBef>
                <a:spcPts val="500"/>
              </a:spcBef>
              <a:buClr>
                <a:schemeClr val="tx1"/>
              </a:buClr>
              <a:buFont typeface="System Font Regular"/>
              <a:buChar char="–"/>
            </a:pPr>
            <a:r>
              <a:rPr lang="en-GB"/>
              <a:t>Fifth level</a:t>
            </a:r>
          </a:p>
        </p:txBody>
      </p:sp>
    </p:spTree>
    <p:extLst>
      <p:ext uri="{BB962C8B-B14F-4D97-AF65-F5344CB8AC3E}">
        <p14:creationId xmlns:p14="http://schemas.microsoft.com/office/powerpoint/2010/main" val="68726854"/>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xt and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E3D2BB2-C3A9-274A-8990-BF49D032D890}"/>
              </a:ext>
            </a:extLst>
          </p:cNvPr>
          <p:cNvSpPr>
            <a:spLocks noGrp="1"/>
          </p:cNvSpPr>
          <p:nvPr>
            <p:ph type="pic" sz="quarter" idx="11"/>
          </p:nvPr>
        </p:nvSpPr>
        <p:spPr>
          <a:xfrm>
            <a:off x="6241426" y="2174400"/>
            <a:ext cx="4462911" cy="4141056"/>
          </a:xfrm>
        </p:spPr>
        <p:txBody>
          <a:bodyPr/>
          <a:lstStyle/>
          <a:p>
            <a:endParaRPr lang="en-US"/>
          </a:p>
        </p:txBody>
      </p:sp>
      <p:sp>
        <p:nvSpPr>
          <p:cNvPr id="7" name="Text Placeholder 3">
            <a:extLst>
              <a:ext uri="{FF2B5EF4-FFF2-40B4-BE49-F238E27FC236}">
                <a16:creationId xmlns:a16="http://schemas.microsoft.com/office/drawing/2014/main" id="{6D34173D-AC28-C970-EF8D-E9AC2422CB13}"/>
              </a:ext>
            </a:extLst>
          </p:cNvPr>
          <p:cNvSpPr>
            <a:spLocks noGrp="1"/>
          </p:cNvSpPr>
          <p:nvPr>
            <p:ph type="body" sz="quarter" idx="12" hasCustomPrompt="1"/>
          </p:nvPr>
        </p:nvSpPr>
        <p:spPr>
          <a:xfrm>
            <a:off x="1487662" y="1469865"/>
            <a:ext cx="9217025" cy="597753"/>
          </a:xfrm>
        </p:spPr>
        <p:txBody>
          <a:bodyPr>
            <a:normAutofit/>
          </a:bodyPr>
          <a:lstStyle>
            <a:lvl1pPr marL="0" algn="l" defTabSz="914400" rtl="0" eaLnBrk="1" latinLnBrk="0" hangingPunct="1">
              <a:lnSpc>
                <a:spcPct val="90000"/>
              </a:lnSpc>
              <a:spcBef>
                <a:spcPct val="0"/>
              </a:spcBef>
              <a:buNone/>
              <a:defRPr lang="en-US" sz="3200" b="0" i="0" kern="1200" cap="none" spc="-50" baseline="0" dirty="0">
                <a:solidFill>
                  <a:srgbClr val="162027"/>
                </a:solidFill>
                <a:latin typeface="Arial" panose="020B0604020202020204" pitchFamily="34" charset="0"/>
                <a:ea typeface="+mj-ea"/>
                <a:cs typeface="Arial" panose="020B0604020202020204" pitchFamily="34" charset="0"/>
              </a:defRPr>
            </a:lvl1pPr>
          </a:lstStyle>
          <a:p>
            <a:pPr lvl="0"/>
            <a:r>
              <a:rPr lang="en-US"/>
              <a:t>Page title</a:t>
            </a:r>
          </a:p>
        </p:txBody>
      </p:sp>
      <p:sp>
        <p:nvSpPr>
          <p:cNvPr id="4" name="Content Placeholder 9">
            <a:extLst>
              <a:ext uri="{FF2B5EF4-FFF2-40B4-BE49-F238E27FC236}">
                <a16:creationId xmlns:a16="http://schemas.microsoft.com/office/drawing/2014/main" id="{F97A7455-C8D5-BCE2-A173-F96697E69CE2}"/>
              </a:ext>
            </a:extLst>
          </p:cNvPr>
          <p:cNvSpPr>
            <a:spLocks noGrp="1"/>
          </p:cNvSpPr>
          <p:nvPr>
            <p:ph sz="quarter" idx="13"/>
          </p:nvPr>
        </p:nvSpPr>
        <p:spPr>
          <a:xfrm>
            <a:off x="1487662" y="2174400"/>
            <a:ext cx="4462911" cy="4212514"/>
          </a:xfrm>
        </p:spPr>
        <p:txBody>
          <a:bodyPr/>
          <a:lstStyle>
            <a:lvl1pPr>
              <a:defRPr lang="en-GB" sz="3200" b="0" i="0" kern="1200" cap="none" spc="-50" baseline="0" dirty="0">
                <a:solidFill>
                  <a:schemeClr val="tx1"/>
                </a:solidFill>
                <a:latin typeface="Arial" panose="020B0604020202020204" pitchFamily="34" charset="0"/>
                <a:ea typeface="+mj-ea"/>
                <a:cs typeface="Arial" panose="020B0604020202020204" pitchFamily="34" charset="0"/>
              </a:defRPr>
            </a:lvl1pPr>
            <a:lvl2pPr>
              <a:defRPr lang="en-GB" sz="2400" b="0" kern="1200" cap="none" dirty="0">
                <a:solidFill>
                  <a:schemeClr val="tx1"/>
                </a:solidFill>
                <a:latin typeface="Arial" panose="020B0604020202020204" pitchFamily="34" charset="0"/>
                <a:ea typeface="+mn-ea"/>
                <a:cs typeface="Arial" panose="020B0604020202020204" pitchFamily="34" charset="0"/>
              </a:defRPr>
            </a:lvl2pPr>
            <a:lvl3pPr>
              <a:defRPr lang="en-GB" sz="1800" kern="1200" dirty="0">
                <a:solidFill>
                  <a:schemeClr val="tx1"/>
                </a:solidFill>
                <a:latin typeface="Arial" panose="020B0604020202020204" pitchFamily="34" charset="0"/>
                <a:ea typeface="+mn-ea"/>
                <a:cs typeface="Arial" panose="020B0604020202020204" pitchFamily="34" charset="0"/>
              </a:defRPr>
            </a:lvl3pPr>
            <a:lvl4pPr>
              <a:buClr>
                <a:srgbClr val="E61B32"/>
              </a:buClr>
              <a:defRPr lang="en-GB" sz="1800" kern="1200" dirty="0">
                <a:solidFill>
                  <a:schemeClr val="tx1"/>
                </a:solidFill>
                <a:latin typeface="Arial" panose="020B0604020202020204" pitchFamily="34" charset="0"/>
                <a:ea typeface="+mn-ea"/>
                <a:cs typeface="Arial" panose="020B0604020202020204" pitchFamily="34" charset="0"/>
              </a:defRPr>
            </a:lvl4pPr>
            <a:lvl5pPr>
              <a:defRPr lang="en-GB" sz="1800" kern="1200" dirty="0">
                <a:solidFill>
                  <a:schemeClr val="tx1"/>
                </a:solidFill>
                <a:latin typeface="Arial" panose="020B0604020202020204" pitchFamily="34" charset="0"/>
                <a:ea typeface="+mn-ea"/>
                <a:cs typeface="Arial" panose="020B0604020202020204" pitchFamily="34" charset="0"/>
              </a:defRPr>
            </a:lvl5pPr>
            <a:lvl6pPr>
              <a:defRPr b="0" i="0">
                <a:solidFill>
                  <a:schemeClr val="tx1"/>
                </a:solidFill>
                <a:latin typeface="Avenir Book" panose="02000503020000020003" pitchFamily="2" charset="0"/>
              </a:defRPr>
            </a:lvl6pPr>
          </a:lstStyle>
          <a:p>
            <a:pPr marL="0" lvl="0" indent="0" algn="l" defTabSz="914400" rtl="0" eaLnBrk="1" latinLnBrk="0" hangingPunct="1">
              <a:lnSpc>
                <a:spcPct val="90000"/>
              </a:lnSpc>
              <a:spcBef>
                <a:spcPct val="0"/>
              </a:spcBef>
              <a:spcAft>
                <a:spcPts val="800"/>
              </a:spcAft>
              <a:buFont typeface="Arial" panose="020B0604020202020204" pitchFamily="34" charset="0"/>
              <a:buNone/>
            </a:pPr>
            <a:r>
              <a:rPr lang="en-GB"/>
              <a:t>Click to edit Master text styles</a:t>
            </a:r>
          </a:p>
          <a:p>
            <a:pPr marL="0" lvl="1" indent="0" algn="l" defTabSz="914400" rtl="0" eaLnBrk="1" latinLnBrk="0" hangingPunct="1">
              <a:lnSpc>
                <a:spcPct val="90000"/>
              </a:lnSpc>
              <a:spcBef>
                <a:spcPts val="1400"/>
              </a:spcBef>
              <a:buFontTx/>
              <a:buNone/>
            </a:pPr>
            <a:r>
              <a:rPr lang="en-GB"/>
              <a:t>Second level</a:t>
            </a:r>
          </a:p>
          <a:p>
            <a:pPr marL="0" lvl="2" indent="0" algn="l" defTabSz="914400" rtl="0" eaLnBrk="1" latinLnBrk="0" hangingPunct="1">
              <a:lnSpc>
                <a:spcPct val="120000"/>
              </a:lnSpc>
              <a:spcBef>
                <a:spcPts val="1000"/>
              </a:spcBef>
              <a:buFontTx/>
              <a:buNone/>
            </a:pPr>
            <a:r>
              <a:rPr lang="en-GB"/>
              <a:t>Third level</a:t>
            </a:r>
          </a:p>
          <a:p>
            <a:pPr marL="0" lvl="3" indent="-285750" algn="l" defTabSz="914400" rtl="0" eaLnBrk="1" latinLnBrk="0" hangingPunct="1">
              <a:lnSpc>
                <a:spcPct val="120000"/>
              </a:lnSpc>
              <a:spcBef>
                <a:spcPts val="500"/>
              </a:spcBef>
              <a:buClr>
                <a:schemeClr val="tx2"/>
              </a:buClr>
              <a:buFont typeface="Wingdings" pitchFamily="2" charset="2"/>
              <a:buChar char="§"/>
            </a:pPr>
            <a:r>
              <a:rPr lang="en-GB"/>
              <a:t>Fourth level</a:t>
            </a:r>
          </a:p>
          <a:p>
            <a:pPr marL="576000" lvl="4" indent="-285750" algn="l" defTabSz="914400" rtl="0" eaLnBrk="1" latinLnBrk="0" hangingPunct="1">
              <a:lnSpc>
                <a:spcPct val="120000"/>
              </a:lnSpc>
              <a:spcBef>
                <a:spcPts val="500"/>
              </a:spcBef>
              <a:buClr>
                <a:schemeClr val="tx1"/>
              </a:buClr>
              <a:buFont typeface="System Font Regular"/>
              <a:buChar char="–"/>
            </a:pPr>
            <a:r>
              <a:rPr lang="en-GB"/>
              <a:t>Fifth level</a:t>
            </a:r>
          </a:p>
        </p:txBody>
      </p:sp>
    </p:spTree>
    <p:extLst>
      <p:ext uri="{BB962C8B-B14F-4D97-AF65-F5344CB8AC3E}">
        <p14:creationId xmlns:p14="http://schemas.microsoft.com/office/powerpoint/2010/main" val="273858609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E3D2BB2-C3A9-274A-8990-BF49D032D890}"/>
              </a:ext>
            </a:extLst>
          </p:cNvPr>
          <p:cNvSpPr>
            <a:spLocks noGrp="1"/>
          </p:cNvSpPr>
          <p:nvPr>
            <p:ph type="pic" sz="quarter" idx="11"/>
          </p:nvPr>
        </p:nvSpPr>
        <p:spPr>
          <a:xfrm>
            <a:off x="597408" y="1499616"/>
            <a:ext cx="10948416" cy="4693919"/>
          </a:xfrm>
        </p:spPr>
        <p:txBody>
          <a:bodyPr/>
          <a:lstStyle/>
          <a:p>
            <a:endParaRPr lang="en-US"/>
          </a:p>
        </p:txBody>
      </p:sp>
    </p:spTree>
    <p:extLst>
      <p:ext uri="{BB962C8B-B14F-4D97-AF65-F5344CB8AC3E}">
        <p14:creationId xmlns:p14="http://schemas.microsoft.com/office/powerpoint/2010/main" val="1390561073"/>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ogo (Without content box)">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4CD88AE2-63E7-84E6-885D-BAB38621363A}"/>
              </a:ext>
            </a:extLst>
          </p:cNvPr>
          <p:cNvSpPr>
            <a:spLocks noGrp="1"/>
          </p:cNvSpPr>
          <p:nvPr>
            <p:ph type="body" sz="quarter" idx="12" hasCustomPrompt="1"/>
          </p:nvPr>
        </p:nvSpPr>
        <p:spPr>
          <a:xfrm>
            <a:off x="1487662" y="1469865"/>
            <a:ext cx="9217025" cy="597753"/>
          </a:xfrm>
        </p:spPr>
        <p:txBody>
          <a:bodyPr>
            <a:normAutofit/>
          </a:bodyPr>
          <a:lstStyle>
            <a:lvl1pPr marL="0" algn="l" defTabSz="914400" rtl="0" eaLnBrk="1" latinLnBrk="0" hangingPunct="1">
              <a:lnSpc>
                <a:spcPct val="90000"/>
              </a:lnSpc>
              <a:spcBef>
                <a:spcPct val="0"/>
              </a:spcBef>
              <a:buNone/>
              <a:defRPr lang="en-US" sz="3200" b="0" i="0" kern="1200" cap="none" spc="-50" baseline="0" dirty="0">
                <a:solidFill>
                  <a:srgbClr val="162027"/>
                </a:solidFill>
                <a:latin typeface="Arial" panose="020B0604020202020204" pitchFamily="34" charset="0"/>
                <a:ea typeface="+mj-ea"/>
                <a:cs typeface="Arial" panose="020B0604020202020204" pitchFamily="34" charset="0"/>
              </a:defRPr>
            </a:lvl1pPr>
          </a:lstStyle>
          <a:p>
            <a:pPr lvl="0"/>
            <a:r>
              <a:rPr lang="en-US"/>
              <a:t>Page title</a:t>
            </a:r>
          </a:p>
        </p:txBody>
      </p:sp>
    </p:spTree>
    <p:extLst>
      <p:ext uri="{BB962C8B-B14F-4D97-AF65-F5344CB8AC3E}">
        <p14:creationId xmlns:p14="http://schemas.microsoft.com/office/powerpoint/2010/main" val="267101933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without logo or contents box)">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9568406"/>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9.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A23061-E2E1-FBE2-D024-8043FE143C7C}"/>
              </a:ext>
            </a:extLst>
          </p:cNvPr>
          <p:cNvSpPr txBox="1"/>
          <p:nvPr userDrawn="1">
            <p:extLst>
              <p:ext uri="{1162E1C5-73C7-4A58-AE30-91384D911F3F}">
                <p184:classification xmlns:p184="http://schemas.microsoft.com/office/powerpoint/2018/4/main" val="hdr"/>
              </p:ext>
            </p:extLst>
          </p:nvPr>
        </p:nvSpPr>
        <p:spPr>
          <a:xfrm>
            <a:off x="5848350" y="63500"/>
            <a:ext cx="520700"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Sensitive</a:t>
            </a:r>
          </a:p>
        </p:txBody>
      </p:sp>
    </p:spTree>
    <p:extLst>
      <p:ext uri="{BB962C8B-B14F-4D97-AF65-F5344CB8AC3E}">
        <p14:creationId xmlns:p14="http://schemas.microsoft.com/office/powerpoint/2010/main" val="3109293688"/>
      </p:ext>
    </p:extLst>
  </p:cSld>
  <p:clrMap bg1="lt1" tx1="dk1" bg2="lt2" tx2="dk2" accent1="accent1" accent2="accent2" accent3="accent3" accent4="accent4" accent5="accent5" accent6="accent6" hlink="hlink" folHlink="folHlink"/>
  <p:sldLayoutIdLst>
    <p:sldLayoutId id="2147483681" r:id="rId1"/>
    <p:sldLayoutId id="2147483678" r:id="rId2"/>
    <p:sldLayoutId id="2147483679" r:id="rId3"/>
    <p:sldLayoutId id="2147483675" r:id="rId4"/>
    <p:sldLayoutId id="2147483676" r:id="rId5"/>
  </p:sldLayoutIdLst>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hf sldNum="0" hdr="0" dt="0"/>
  <p:txStyles>
    <p:titleStyle>
      <a:lvl1pPr algn="ctr" defTabSz="914400" rtl="0" eaLnBrk="1" latinLnBrk="0" hangingPunct="1">
        <a:lnSpc>
          <a:spcPts val="3400"/>
        </a:lnSpc>
        <a:spcBef>
          <a:spcPct val="0"/>
        </a:spcBef>
        <a:buNone/>
        <a:defRPr sz="4000" b="1" i="0" kern="1200" spc="-100" baseline="0">
          <a:solidFill>
            <a:schemeClr val="bg2"/>
          </a:solidFill>
          <a:latin typeface="Avenir Black" panose="02000503020000020003" pitchFamily="2" charset="0"/>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lang="en-GB" sz="1600" b="0" i="0" kern="1200" spc="-20" baseline="0" dirty="0" smtClean="0">
          <a:solidFill>
            <a:schemeClr val="bg2"/>
          </a:solidFill>
          <a:latin typeface="Avenir Light" panose="020B0402020203020204" pitchFamily="34" charset="77"/>
          <a:ea typeface="+mn-ea"/>
          <a:cs typeface="+mn-cs"/>
        </a:defRPr>
      </a:lvl1pPr>
      <a:lvl2pPr marL="0" indent="0" algn="ctr" defTabSz="914400" rtl="0" eaLnBrk="1" latinLnBrk="0" hangingPunct="1">
        <a:lnSpc>
          <a:spcPct val="90000"/>
        </a:lnSpc>
        <a:spcBef>
          <a:spcPts val="500"/>
        </a:spcBef>
        <a:buFont typeface="Arial" panose="020B0604020202020204" pitchFamily="34" charset="0"/>
        <a:buNone/>
        <a:defRPr lang="en-GB" sz="1400" b="0" i="0" kern="1200" spc="-20" baseline="0" dirty="0" smtClean="0">
          <a:solidFill>
            <a:schemeClr val="bg2"/>
          </a:solidFill>
          <a:latin typeface="Avenir Light" panose="020B0402020203020204" pitchFamily="34" charset="77"/>
          <a:ea typeface="+mn-ea"/>
          <a:cs typeface="+mn-cs"/>
        </a:defRPr>
      </a:lvl2pPr>
      <a:lvl3pPr marL="0" indent="0" algn="ctr" defTabSz="914400" rtl="0" eaLnBrk="1" latinLnBrk="0" hangingPunct="1">
        <a:lnSpc>
          <a:spcPct val="90000"/>
        </a:lnSpc>
        <a:spcBef>
          <a:spcPts val="500"/>
        </a:spcBef>
        <a:buFont typeface="Arial" panose="020B0604020202020204" pitchFamily="34" charset="0"/>
        <a:buNone/>
        <a:defRPr lang="en-GB" sz="1200" b="0" i="0" kern="1200" spc="-20" baseline="0" dirty="0" smtClean="0">
          <a:solidFill>
            <a:schemeClr val="bg2"/>
          </a:solidFill>
          <a:latin typeface="Avenir Light" panose="020B0402020203020204" pitchFamily="34" charset="77"/>
          <a:ea typeface="+mn-ea"/>
          <a:cs typeface="+mn-cs"/>
        </a:defRPr>
      </a:lvl3pPr>
      <a:lvl4pPr marL="0" indent="0" algn="ctr" defTabSz="914400" rtl="0" eaLnBrk="1" latinLnBrk="0" hangingPunct="1">
        <a:lnSpc>
          <a:spcPct val="90000"/>
        </a:lnSpc>
        <a:spcBef>
          <a:spcPts val="500"/>
        </a:spcBef>
        <a:buFont typeface="Arial" panose="020B0604020202020204" pitchFamily="34" charset="0"/>
        <a:buNone/>
        <a:defRPr lang="en-GB" sz="1100" b="0" i="0" kern="1200" spc="-20" baseline="0" dirty="0" smtClean="0">
          <a:solidFill>
            <a:schemeClr val="bg2"/>
          </a:solidFill>
          <a:latin typeface="Avenir Light" panose="020B0402020203020204" pitchFamily="34" charset="77"/>
          <a:ea typeface="+mn-ea"/>
          <a:cs typeface="+mn-cs"/>
        </a:defRPr>
      </a:lvl4pPr>
      <a:lvl5pPr marL="0" indent="0" algn="ctr" defTabSz="914400" rtl="0" eaLnBrk="1" latinLnBrk="0" hangingPunct="1">
        <a:lnSpc>
          <a:spcPct val="90000"/>
        </a:lnSpc>
        <a:spcBef>
          <a:spcPts val="500"/>
        </a:spcBef>
        <a:buFont typeface="Arial" panose="020B0604020202020204" pitchFamily="34" charset="0"/>
        <a:buNone/>
        <a:defRPr lang="en-GB" sz="900" b="0" i="0" kern="1200" spc="-20" baseline="0" dirty="0" smtClean="0">
          <a:solidFill>
            <a:schemeClr val="bg2"/>
          </a:solidFill>
          <a:latin typeface="Avenir Light" panose="020B04020202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54213B-4E2B-1E4A-B734-EBA877D04E79}"/>
              </a:ext>
            </a:extLst>
          </p:cNvPr>
          <p:cNvSpPr>
            <a:spLocks noGrp="1"/>
          </p:cNvSpPr>
          <p:nvPr>
            <p:ph type="title"/>
          </p:nvPr>
        </p:nvSpPr>
        <p:spPr>
          <a:xfrm>
            <a:off x="500109" y="700803"/>
            <a:ext cx="11191782" cy="245658"/>
          </a:xfrm>
          <a:prstGeom prst="rect">
            <a:avLst/>
          </a:prstGeom>
        </p:spPr>
        <p:txBody>
          <a:bodyPr vert="horz" lIns="0" tIns="0" rIns="0" bIns="0" rtlCol="0" anchor="t" anchorCtr="0">
            <a:noAutofit/>
          </a:bodyPr>
          <a:lstStyle/>
          <a:p>
            <a:r>
              <a:rPr lang="en-US"/>
              <a:t>title</a:t>
            </a:r>
          </a:p>
        </p:txBody>
      </p:sp>
      <p:sp>
        <p:nvSpPr>
          <p:cNvPr id="3" name="Text Placeholder 2">
            <a:extLst>
              <a:ext uri="{FF2B5EF4-FFF2-40B4-BE49-F238E27FC236}">
                <a16:creationId xmlns:a16="http://schemas.microsoft.com/office/drawing/2014/main" id="{9CE9D289-99C2-A34C-A1F0-C16D1DAA788F}"/>
              </a:ext>
            </a:extLst>
          </p:cNvPr>
          <p:cNvSpPr>
            <a:spLocks noGrp="1"/>
          </p:cNvSpPr>
          <p:nvPr>
            <p:ph type="body" idx="1"/>
          </p:nvPr>
        </p:nvSpPr>
        <p:spPr>
          <a:xfrm>
            <a:off x="500109" y="1825625"/>
            <a:ext cx="11191782" cy="4351338"/>
          </a:xfrm>
          <a:prstGeom prst="rect">
            <a:avLst/>
          </a:prstGeom>
        </p:spPr>
        <p:txBody>
          <a:bodyPr vert="horz" lIns="0" tIns="0" rIns="0" bIns="0" rtlCol="0">
            <a:normAutofit/>
          </a:bodyPr>
          <a:lstStyle/>
          <a:p>
            <a:pPr lvl="0"/>
            <a:r>
              <a:rPr lang="en-GB"/>
              <a:t>Body copy</a:t>
            </a:r>
          </a:p>
          <a:p>
            <a:pPr lvl="1"/>
            <a:r>
              <a:rPr lang="en-GB"/>
              <a:t>Main sub-header</a:t>
            </a:r>
          </a:p>
          <a:p>
            <a:pPr lvl="2"/>
            <a:r>
              <a:rPr lang="en-GB"/>
              <a:t>Secondary sub-header</a:t>
            </a:r>
          </a:p>
          <a:p>
            <a:pPr lvl="3"/>
            <a:r>
              <a:rPr lang="en-GB"/>
              <a:t>Bulleted list</a:t>
            </a:r>
          </a:p>
          <a:p>
            <a:pPr lvl="4"/>
            <a:r>
              <a:rPr lang="en-GB"/>
              <a:t>Last bullet</a:t>
            </a:r>
          </a:p>
          <a:p>
            <a:pPr lvl="5"/>
            <a:r>
              <a:rPr lang="en-GB"/>
              <a:t>Disclaimers / References</a:t>
            </a:r>
          </a:p>
        </p:txBody>
      </p:sp>
      <p:sp>
        <p:nvSpPr>
          <p:cNvPr id="8" name="Slide Number Placeholder 10">
            <a:extLst>
              <a:ext uri="{FF2B5EF4-FFF2-40B4-BE49-F238E27FC236}">
                <a16:creationId xmlns:a16="http://schemas.microsoft.com/office/drawing/2014/main" id="{8D6622DC-B4F3-1B4D-A492-3B2C17A98E14}"/>
              </a:ext>
            </a:extLst>
          </p:cNvPr>
          <p:cNvSpPr txBox="1">
            <a:spLocks/>
          </p:cNvSpPr>
          <p:nvPr userDrawn="1"/>
        </p:nvSpPr>
        <p:spPr>
          <a:xfrm>
            <a:off x="8948692" y="6363960"/>
            <a:ext cx="2743200" cy="365125"/>
          </a:xfrm>
          <a:prstGeom prst="rect">
            <a:avLst/>
          </a:prstGeom>
        </p:spPr>
        <p:txBody>
          <a:bodyPr vert="horz" lIns="0" tIns="0" rIns="0" bIns="0" rtlCol="0" anchor="ctr"/>
          <a:lstStyle>
            <a:defPPr>
              <a:defRPr lang="en-US"/>
            </a:defPPr>
            <a:lvl1pPr marL="0" algn="r" defTabSz="914400" rtl="0" eaLnBrk="1" latinLnBrk="0" hangingPunct="1">
              <a:defRPr sz="1000" b="0" i="0" kern="1200">
                <a:solidFill>
                  <a:schemeClr val="bg1"/>
                </a:solidFill>
                <a:latin typeface="Avenir Light" panose="020B040202020302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BF6C47-B502-EF47-9665-F099CD4A146E}" type="slidenum">
              <a:rPr lang="en-US" b="0" i="0" smtClean="0">
                <a:latin typeface="Arial" panose="020B0604020202020204" pitchFamily="34" charset="0"/>
              </a:rPr>
              <a:pPr/>
              <a:t>‹#›</a:t>
            </a:fld>
            <a:endParaRPr lang="en-US" b="0" i="0">
              <a:latin typeface="Arial" panose="020B0604020202020204" pitchFamily="34" charset="0"/>
            </a:endParaRPr>
          </a:p>
        </p:txBody>
      </p:sp>
      <p:pic>
        <p:nvPicPr>
          <p:cNvPr id="4" name="Picture 3">
            <a:extLst>
              <a:ext uri="{FF2B5EF4-FFF2-40B4-BE49-F238E27FC236}">
                <a16:creationId xmlns:a16="http://schemas.microsoft.com/office/drawing/2014/main" id="{89CEF753-97F1-065D-42E2-5F7B6D1D6AE3}"/>
              </a:ext>
            </a:extLst>
          </p:cNvPr>
          <p:cNvPicPr>
            <a:picLocks noChangeAspect="1"/>
          </p:cNvPicPr>
          <p:nvPr userDrawn="1"/>
        </p:nvPicPr>
        <p:blipFill>
          <a:blip r:embed="rId9"/>
          <a:src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3D68BC8C-73D6-6132-EBE9-83CE25A33C4D}"/>
              </a:ext>
            </a:extLst>
          </p:cNvPr>
          <p:cNvSpPr txBox="1"/>
          <p:nvPr userDrawn="1"/>
        </p:nvSpPr>
        <p:spPr>
          <a:xfrm>
            <a:off x="9799499" y="751560"/>
            <a:ext cx="1785769" cy="262251"/>
          </a:xfrm>
          <a:prstGeom prst="rect">
            <a:avLst/>
          </a:prstGeom>
          <a:noFill/>
        </p:spPr>
        <p:txBody>
          <a:bodyPr wrap="square" rtlCol="0">
            <a:spAutoFit/>
          </a:bodyPr>
          <a:lstStyle/>
          <a:p>
            <a:pPr marL="0" indent="0" algn="l" defTabSz="914400" rtl="0" eaLnBrk="1" latinLnBrk="0" hangingPunct="1">
              <a:lnSpc>
                <a:spcPct val="90000"/>
              </a:lnSpc>
              <a:spcBef>
                <a:spcPts val="0"/>
              </a:spcBef>
              <a:spcAft>
                <a:spcPts val="800"/>
              </a:spcAft>
              <a:buFont typeface="Arial" panose="020B0604020202020204" pitchFamily="34" charset="0"/>
              <a:buNone/>
            </a:pPr>
            <a:r>
              <a:rPr lang="en-US" sz="1200" b="0" i="0" kern="1200" cap="none" spc="-20" baseline="0">
                <a:solidFill>
                  <a:srgbClr val="00091E"/>
                </a:solidFill>
                <a:latin typeface="Arial" panose="020B0604020202020204" pitchFamily="34" charset="0"/>
                <a:ea typeface="+mn-ea"/>
                <a:cs typeface="Arial" panose="020B0604020202020204" pitchFamily="34" charset="0"/>
              </a:rPr>
              <a:t>#IBCAccelerators2026</a:t>
            </a:r>
          </a:p>
        </p:txBody>
      </p:sp>
      <p:sp>
        <p:nvSpPr>
          <p:cNvPr id="7" name="TextBox 6">
            <a:extLst>
              <a:ext uri="{FF2B5EF4-FFF2-40B4-BE49-F238E27FC236}">
                <a16:creationId xmlns:a16="http://schemas.microsoft.com/office/drawing/2014/main" id="{1DC75BCE-4447-E7D2-B376-4B9699D6A48D}"/>
              </a:ext>
            </a:extLst>
          </p:cNvPr>
          <p:cNvSpPr txBox="1"/>
          <p:nvPr userDrawn="1">
            <p:extLst>
              <p:ext uri="{1162E1C5-73C7-4A58-AE30-91384D911F3F}">
                <p184:classification xmlns:p184="http://schemas.microsoft.com/office/powerpoint/2018/4/main" val="hdr"/>
              </p:ext>
            </p:extLst>
          </p:nvPr>
        </p:nvSpPr>
        <p:spPr>
          <a:xfrm>
            <a:off x="5848350" y="63500"/>
            <a:ext cx="520700"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Sensitive</a:t>
            </a:r>
          </a:p>
        </p:txBody>
      </p:sp>
    </p:spTree>
    <p:extLst>
      <p:ext uri="{BB962C8B-B14F-4D97-AF65-F5344CB8AC3E}">
        <p14:creationId xmlns:p14="http://schemas.microsoft.com/office/powerpoint/2010/main" val="1118295221"/>
      </p:ext>
    </p:extLst>
  </p:cSld>
  <p:clrMap bg1="lt1" tx1="dk1" bg2="lt2" tx2="dk2" accent1="accent1" accent2="accent2" accent3="accent3" accent4="accent4" accent5="accent5" accent6="accent6" hlink="hlink" folHlink="folHlink"/>
  <p:sldLayoutIdLst>
    <p:sldLayoutId id="2147483671" r:id="rId1"/>
    <p:sldLayoutId id="2147483665" r:id="rId2"/>
    <p:sldLayoutId id="2147483672" r:id="rId3"/>
    <p:sldLayoutId id="2147483677" r:id="rId4"/>
    <p:sldLayoutId id="2147483673" r:id="rId5"/>
    <p:sldLayoutId id="2147483668" r:id="rId6"/>
    <p:sldLayoutId id="2147483667" r:id="rId7"/>
  </p:sldLayoutIdLst>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hf sldNum="0" hdr="0" dt="0"/>
  <p:txStyles>
    <p:titleStyle>
      <a:lvl1pPr algn="l" defTabSz="914400" rtl="0" eaLnBrk="1" latinLnBrk="0" hangingPunct="1">
        <a:lnSpc>
          <a:spcPct val="90000"/>
        </a:lnSpc>
        <a:spcBef>
          <a:spcPct val="0"/>
        </a:spcBef>
        <a:buNone/>
        <a:defRPr sz="2400" b="1" i="0" kern="1200" cap="all" spc="-50" baseline="0">
          <a:solidFill>
            <a:srgbClr val="162027"/>
          </a:solidFill>
          <a:latin typeface="Arial Black" panose="020B0604020202020204" pitchFamily="34" charset="0"/>
          <a:ea typeface="+mj-ea"/>
          <a:cs typeface="+mj-cs"/>
        </a:defRPr>
      </a:lvl1pPr>
    </p:titleStyle>
    <p:bodyStyle>
      <a:lvl1pPr marL="0" indent="0" algn="l" defTabSz="914400" rtl="0" eaLnBrk="1" latinLnBrk="0" hangingPunct="1">
        <a:lnSpc>
          <a:spcPct val="110000"/>
        </a:lnSpc>
        <a:spcBef>
          <a:spcPts val="0"/>
        </a:spcBef>
        <a:spcAft>
          <a:spcPts val="800"/>
        </a:spcAft>
        <a:buFont typeface="Arial" panose="020B0604020202020204" pitchFamily="34" charset="0"/>
        <a:buNone/>
        <a:defRPr sz="1100" b="0" i="0" kern="1200" cap="none" spc="-20" baseline="0">
          <a:solidFill>
            <a:srgbClr val="73787D"/>
          </a:solidFill>
          <a:latin typeface="Arial" panose="020B0604020202020204" pitchFamily="34" charset="0"/>
          <a:ea typeface="+mn-ea"/>
          <a:cs typeface="+mn-cs"/>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sz="1400" b="1" i="0" kern="1200" cap="all" spc="-20" baseline="0">
          <a:solidFill>
            <a:srgbClr val="73787D"/>
          </a:solidFill>
          <a:latin typeface="Arial Black" panose="020B0604020202020204" pitchFamily="34" charset="0"/>
          <a:ea typeface="+mn-ea"/>
          <a:cs typeface="+mn-cs"/>
        </a:defRPr>
      </a:lvl2pPr>
      <a:lvl3pPr marL="0" indent="0" algn="l" defTabSz="914400" rtl="0" eaLnBrk="1" latinLnBrk="0" hangingPunct="1">
        <a:lnSpc>
          <a:spcPct val="110000"/>
        </a:lnSpc>
        <a:spcBef>
          <a:spcPts val="200"/>
        </a:spcBef>
        <a:spcAft>
          <a:spcPts val="0"/>
        </a:spcAft>
        <a:buFont typeface="Arial" panose="020B0604020202020204" pitchFamily="34" charset="0"/>
        <a:buNone/>
        <a:defRPr sz="1100" b="0" i="0" kern="1200" cap="none" spc="-20" baseline="0">
          <a:solidFill>
            <a:srgbClr val="E61B32"/>
          </a:solidFill>
          <a:latin typeface="Arial" panose="020B0604020202020204" pitchFamily="34" charset="0"/>
          <a:ea typeface="+mn-ea"/>
          <a:cs typeface="+mn-cs"/>
        </a:defRPr>
      </a:lvl3pPr>
      <a:lvl4pPr marL="126000" indent="-126000" algn="l" defTabSz="914400" rtl="0" eaLnBrk="1" latinLnBrk="0" hangingPunct="1">
        <a:lnSpc>
          <a:spcPct val="110000"/>
        </a:lnSpc>
        <a:spcBef>
          <a:spcPts val="0"/>
        </a:spcBef>
        <a:spcAft>
          <a:spcPts val="0"/>
        </a:spcAft>
        <a:buClr>
          <a:srgbClr val="E61B32"/>
        </a:buClr>
        <a:buFont typeface="Arial" panose="020B0604020202020204" pitchFamily="34" charset="0"/>
        <a:buChar char="•"/>
        <a:defRPr sz="1100" b="0" i="0" kern="1200" spc="-20" baseline="0">
          <a:solidFill>
            <a:srgbClr val="73787D"/>
          </a:solidFill>
          <a:latin typeface="Arial" panose="020B0604020202020204" pitchFamily="34" charset="0"/>
          <a:ea typeface="+mn-ea"/>
          <a:cs typeface="+mn-cs"/>
        </a:defRPr>
      </a:lvl4pPr>
      <a:lvl5pPr marL="126000" indent="-126000" algn="l" defTabSz="914400" rtl="0" eaLnBrk="1" latinLnBrk="0" hangingPunct="1">
        <a:lnSpc>
          <a:spcPct val="110000"/>
        </a:lnSpc>
        <a:spcBef>
          <a:spcPts val="0"/>
        </a:spcBef>
        <a:spcAft>
          <a:spcPts val="800"/>
        </a:spcAft>
        <a:buClr>
          <a:srgbClr val="ED1C24"/>
        </a:buClr>
        <a:buFont typeface="Arial" panose="020B0604020202020204" pitchFamily="34" charset="0"/>
        <a:buChar char="•"/>
        <a:defRPr sz="1100" b="0" i="0" kern="1200" spc="-20" baseline="0">
          <a:solidFill>
            <a:srgbClr val="73787D"/>
          </a:solidFill>
          <a:latin typeface="Arial" panose="020B0604020202020204" pitchFamily="34" charset="0"/>
          <a:ea typeface="+mn-ea"/>
          <a:cs typeface="+mn-cs"/>
        </a:defRPr>
      </a:lvl5pPr>
      <a:lvl6pPr marL="0" indent="0" algn="l" defTabSz="914400" rtl="0" eaLnBrk="1" latinLnBrk="0" hangingPunct="1">
        <a:lnSpc>
          <a:spcPct val="110000"/>
        </a:lnSpc>
        <a:spcBef>
          <a:spcPts val="0"/>
        </a:spcBef>
        <a:spcAft>
          <a:spcPts val="600"/>
        </a:spcAft>
        <a:buFont typeface="Arial" panose="020B0604020202020204" pitchFamily="34" charset="0"/>
        <a:buNone/>
        <a:defRPr sz="900" b="0" i="0" kern="1200">
          <a:solidFill>
            <a:srgbClr val="73787D"/>
          </a:solidFill>
          <a:latin typeface="Arial" panose="020B0604020202020204"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microsoft.com/office/2018/10/relationships/comments" Target="../comments/modernComment_14C_16DE725D.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4A_6C024FED.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microsoft.com/office/2018/10/relationships/comments" Target="../comments/modernComment_14B_2ACBA8D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microsoft.com/office/2018/10/relationships/comments" Target="../comments/modernComment_142_C43B651F.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8/10/relationships/comments" Target="../comments/modernComment_144_14009AB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147_AA10179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148_5633582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49_60BBDA5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8/10/relationships/comments" Target="../comments/modernComment_151_EDCBFE0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microsoft.com/office/2018/10/relationships/comments" Target="../comments/modernComment_152_B6D604C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microsoft.com/office/2018/10/relationships/comments" Target="../comments/modernComment_154_7B260006.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157_E3BF0A0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158_8260BC3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159_3A69FDA4.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8/10/relationships/comments" Target="../comments/modernComment_15A_F4B1D343.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2" Type="http://schemas.microsoft.com/office/2018/10/relationships/comments" Target="../comments/modernComment_15B_56CA8A3F.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microsoft.com/office/2018/10/relationships/comments" Target="../comments/modernComment_166_A3C3A247.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2.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8.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29.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3367026"/>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24C0F-5307-4DEF-F021-3468283CB711}"/>
              </a:ext>
            </a:extLst>
          </p:cNvPr>
          <p:cNvSpPr>
            <a:spLocks noGrp="1"/>
          </p:cNvSpPr>
          <p:nvPr>
            <p:ph type="ctrTitle"/>
          </p:nvPr>
        </p:nvSpPr>
        <p:spPr/>
        <p:txBody>
          <a:bodyPr anchor="ctr"/>
          <a:lstStyle/>
          <a:p>
            <a:r>
              <a:rPr lang="en-US"/>
              <a:t>IBC Accelerator </a:t>
            </a:r>
            <a:br>
              <a:rPr lang="en-US"/>
            </a:br>
            <a:r>
              <a:rPr lang="en-US"/>
              <a:t>Programme 2026</a:t>
            </a:r>
          </a:p>
        </p:txBody>
      </p:sp>
      <p:sp>
        <p:nvSpPr>
          <p:cNvPr id="3" name="Subtitle 2">
            <a:extLst>
              <a:ext uri="{FF2B5EF4-FFF2-40B4-BE49-F238E27FC236}">
                <a16:creationId xmlns:a16="http://schemas.microsoft.com/office/drawing/2014/main" id="{5251369A-2804-ECD2-48BF-7FC9C1D4F4D9}"/>
              </a:ext>
            </a:extLst>
          </p:cNvPr>
          <p:cNvSpPr>
            <a:spLocks noGrp="1"/>
          </p:cNvSpPr>
          <p:nvPr>
            <p:ph type="subTitle" idx="1"/>
          </p:nvPr>
        </p:nvSpPr>
        <p:spPr>
          <a:xfrm>
            <a:off x="592017" y="4176000"/>
            <a:ext cx="5587401" cy="943645"/>
          </a:xfrm>
        </p:spPr>
        <p:txBody>
          <a:bodyPr lIns="0" tIns="0" rIns="0" bIns="0" anchor="t">
            <a:normAutofit lnSpcReduction="10000"/>
          </a:bodyPr>
          <a:lstStyle/>
          <a:p>
            <a:r>
              <a:rPr lang="en-US" sz="4600">
                <a:latin typeface="Arial"/>
                <a:cs typeface="Arial"/>
              </a:rPr>
              <a:t>Crystal Clear </a:t>
            </a:r>
            <a:endParaRPr lang="en-US">
              <a:latin typeface="Arial"/>
              <a:cs typeface="Arial"/>
            </a:endParaRPr>
          </a:p>
          <a:p>
            <a:r>
              <a:rPr lang="en-US">
                <a:solidFill>
                  <a:srgbClr val="152027"/>
                </a:solidFill>
                <a:latin typeface="Arial"/>
                <a:cs typeface="Arial"/>
              </a:rPr>
              <a:t>Measuring Dialogue Intelligibility in Media </a:t>
            </a:r>
            <a:endParaRPr lang="en-US">
              <a:latin typeface="Arial"/>
              <a:cs typeface="Arial"/>
            </a:endParaRPr>
          </a:p>
          <a:p>
            <a:endParaRPr lang="en-US" sz="4600">
              <a:latin typeface="Arial"/>
              <a:cs typeface="Arial"/>
            </a:endParaRPr>
          </a:p>
          <a:p>
            <a:endParaRPr lang="en-US" sz="3200"/>
          </a:p>
        </p:txBody>
      </p:sp>
    </p:spTree>
    <p:extLst>
      <p:ext uri="{BB962C8B-B14F-4D97-AF65-F5344CB8AC3E}">
        <p14:creationId xmlns:p14="http://schemas.microsoft.com/office/powerpoint/2010/main" val="3948946605"/>
      </p:ext>
    </p:extLst>
  </p:cSld>
  <p:clrMapOvr>
    <a:masterClrMapping/>
  </p:clrMapOvr>
  <mc:AlternateContent xmlns:mc="http://schemas.openxmlformats.org/markup-compatibility/2006" xmlns:p14="http://schemas.microsoft.com/office/powerpoint/2010/main">
    <mc:Choice Requires="p14">
      <p:transition spd="slow" p14:dur="2000" advClick="0" advTm="22000">
        <p:push dir="u"/>
      </p:transition>
    </mc:Choice>
    <mc:Fallback xmlns="">
      <p:transition spd="slow" advClick="0" advTm="2200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C94FC9-1AAD-33D1-C6F1-AFB39A408744}"/>
              </a:ext>
            </a:extLst>
          </p:cNvPr>
          <p:cNvSpPr>
            <a:spLocks noGrp="1"/>
          </p:cNvSpPr>
          <p:nvPr>
            <p:ph type="body" sz="quarter" idx="10"/>
          </p:nvPr>
        </p:nvSpPr>
        <p:spPr>
          <a:xfrm>
            <a:off x="532800" y="2016000"/>
            <a:ext cx="4987998" cy="2160000"/>
          </a:xfrm>
        </p:spPr>
        <p:txBody>
          <a:bodyPr lIns="91440" tIns="45720" rIns="91440" bIns="45720" anchor="b"/>
          <a:lstStyle/>
          <a:p>
            <a:r>
              <a:rPr lang="en-US" b="0">
                <a:latin typeface="Arial"/>
                <a:cs typeface="Arial"/>
              </a:rPr>
              <a:t>Crystal Clear </a:t>
            </a:r>
            <a:endParaRPr lang="en-US"/>
          </a:p>
        </p:txBody>
      </p:sp>
      <p:sp>
        <p:nvSpPr>
          <p:cNvPr id="3" name="Text Placeholder 2">
            <a:extLst>
              <a:ext uri="{FF2B5EF4-FFF2-40B4-BE49-F238E27FC236}">
                <a16:creationId xmlns:a16="http://schemas.microsoft.com/office/drawing/2014/main" id="{063C30D6-A3E7-7B7D-ADE3-1818815490BB}"/>
              </a:ext>
            </a:extLst>
          </p:cNvPr>
          <p:cNvSpPr>
            <a:spLocks noGrp="1"/>
          </p:cNvSpPr>
          <p:nvPr>
            <p:ph type="body" sz="quarter" idx="11"/>
          </p:nvPr>
        </p:nvSpPr>
        <p:spPr>
          <a:xfrm>
            <a:off x="542614" y="4248000"/>
            <a:ext cx="4798820" cy="1076542"/>
          </a:xfrm>
        </p:spPr>
        <p:txBody>
          <a:bodyPr lIns="91440" tIns="45720" rIns="91440" bIns="45720" anchor="t"/>
          <a:lstStyle/>
          <a:p>
            <a:r>
              <a:rPr lang="en-US">
                <a:latin typeface="Arial"/>
                <a:cs typeface="Arial"/>
              </a:rPr>
              <a:t>Measuring Dialogue Intelligibility in Media </a:t>
            </a:r>
            <a:endParaRPr lang="en-US"/>
          </a:p>
        </p:txBody>
      </p:sp>
    </p:spTree>
    <p:extLst>
      <p:ext uri="{BB962C8B-B14F-4D97-AF65-F5344CB8AC3E}">
        <p14:creationId xmlns:p14="http://schemas.microsoft.com/office/powerpoint/2010/main" val="1471229233"/>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F0CB04-2340-D8C0-9E34-F8E3D8E8B884}"/>
              </a:ext>
            </a:extLst>
          </p:cNvPr>
          <p:cNvSpPr>
            <a:spLocks noGrp="1"/>
          </p:cNvSpPr>
          <p:nvPr>
            <p:ph sz="quarter" idx="10"/>
          </p:nvPr>
        </p:nvSpPr>
        <p:spPr>
          <a:xfrm>
            <a:off x="1444694" y="1355289"/>
            <a:ext cx="9635678" cy="5030270"/>
          </a:xfrm>
        </p:spPr>
        <p:txBody>
          <a:bodyPr vert="horz" lIns="0" tIns="0" rIns="0" bIns="0" rtlCol="0" anchor="t">
            <a:noAutofit/>
          </a:bodyPr>
          <a:lstStyle/>
          <a:p>
            <a:pPr>
              <a:lnSpc>
                <a:spcPct val="100000"/>
              </a:lnSpc>
            </a:pPr>
            <a:r>
              <a:rPr lang="en-GB" sz="1800" b="1">
                <a:solidFill>
                  <a:srgbClr val="000000"/>
                </a:solidFill>
                <a:latin typeface="Arial"/>
                <a:cs typeface="Arial"/>
              </a:rPr>
              <a:t>The Problem</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The industry lacks a practical and standardised way to measure dialogue intelligibility. Intelligibility issues often remain undetected until audience complaints are received.</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Research</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300 listeners rated real broadcast clips while objective measurements were analysed and compared against human perception.</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Innovation</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A hybrid quality-control workflow combining automated analysis with structured human assessment.</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PoC</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Integration of intelligibility measurements into a real broadcaster workflow to identify and review only potentially problematic programme segments.</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Vision</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Make intelligibility a measurable, manageable and operational part of media quality across the industry.</a:t>
            </a:r>
            <a:endParaRPr lang="en-US" sz="1800">
              <a:solidFill>
                <a:srgbClr val="000000"/>
              </a:solidFill>
              <a:latin typeface="Arial"/>
              <a:cs typeface="Arial"/>
            </a:endParaRPr>
          </a:p>
          <a:p>
            <a:pPr lvl="2">
              <a:lnSpc>
                <a:spcPct val="100000"/>
              </a:lnSpc>
              <a:spcBef>
                <a:spcPts val="0"/>
              </a:spcBef>
            </a:pPr>
            <a:endParaRPr lang="en-US">
              <a:latin typeface="Arial"/>
              <a:cs typeface="Arial"/>
            </a:endParaRPr>
          </a:p>
        </p:txBody>
      </p:sp>
      <p:sp>
        <p:nvSpPr>
          <p:cNvPr id="3" name="Text Placeholder 2">
            <a:extLst>
              <a:ext uri="{FF2B5EF4-FFF2-40B4-BE49-F238E27FC236}">
                <a16:creationId xmlns:a16="http://schemas.microsoft.com/office/drawing/2014/main" id="{3A114B79-95F2-915E-5AAF-2A3364DC64A9}"/>
              </a:ext>
            </a:extLst>
          </p:cNvPr>
          <p:cNvSpPr>
            <a:spLocks noGrp="1"/>
          </p:cNvSpPr>
          <p:nvPr>
            <p:ph type="body" sz="quarter" idx="12"/>
          </p:nvPr>
        </p:nvSpPr>
        <p:spPr>
          <a:xfrm>
            <a:off x="1445318" y="584026"/>
            <a:ext cx="9217025" cy="597753"/>
          </a:xfrm>
        </p:spPr>
        <p:txBody>
          <a:bodyPr vert="horz" lIns="0" tIns="0" rIns="0" bIns="0" rtlCol="0" anchor="ctr">
            <a:normAutofit/>
          </a:bodyPr>
          <a:lstStyle/>
          <a:p>
            <a:r>
              <a:rPr lang="en-US" sz="2800">
                <a:latin typeface="Arial"/>
                <a:cs typeface="Arial"/>
              </a:rPr>
              <a:t>Summary</a:t>
            </a:r>
          </a:p>
        </p:txBody>
      </p:sp>
      <p:pic>
        <p:nvPicPr>
          <p:cNvPr id="4" name="Picture 3">
            <a:extLst>
              <a:ext uri="{FF2B5EF4-FFF2-40B4-BE49-F238E27FC236}">
                <a16:creationId xmlns:a16="http://schemas.microsoft.com/office/drawing/2014/main" id="{FB7A1FED-A8C3-D6D2-4CAE-C8EE09B4C3A0}"/>
              </a:ext>
            </a:extLst>
          </p:cNvPr>
          <p:cNvPicPr>
            <a:picLocks noChangeAspect="1"/>
          </p:cNvPicPr>
          <p:nvPr/>
        </p:nvPicPr>
        <p:blipFill>
          <a:blip r:embed="rId2"/>
          <a:stretch>
            <a:fillRect/>
          </a:stretch>
        </p:blipFill>
        <p:spPr>
          <a:xfrm>
            <a:off x="0" y="1071"/>
            <a:ext cx="12192000" cy="6855858"/>
          </a:xfrm>
          <a:prstGeom prst="rect">
            <a:avLst/>
          </a:prstGeom>
        </p:spPr>
      </p:pic>
    </p:spTree>
    <p:extLst>
      <p:ext uri="{BB962C8B-B14F-4D97-AF65-F5344CB8AC3E}">
        <p14:creationId xmlns:p14="http://schemas.microsoft.com/office/powerpoint/2010/main" val="1587731785"/>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19AE5-0D48-DA0C-5640-8EA2A674FFB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4BAC82-B800-CB98-E7F6-6F13946D8855}"/>
              </a:ext>
            </a:extLst>
          </p:cNvPr>
          <p:cNvSpPr>
            <a:spLocks noGrp="1"/>
          </p:cNvSpPr>
          <p:nvPr>
            <p:ph sz="quarter" idx="10"/>
          </p:nvPr>
        </p:nvSpPr>
        <p:spPr>
          <a:xfrm>
            <a:off x="1444694" y="1355289"/>
            <a:ext cx="9635678" cy="5030270"/>
          </a:xfrm>
        </p:spPr>
        <p:txBody>
          <a:bodyPr vert="horz" lIns="0" tIns="0" rIns="0" bIns="0" rtlCol="0" anchor="t">
            <a:noAutofit/>
          </a:bodyPr>
          <a:lstStyle/>
          <a:p>
            <a:pPr>
              <a:lnSpc>
                <a:spcPct val="100000"/>
              </a:lnSpc>
            </a:pPr>
            <a:r>
              <a:rPr lang="en-GB" sz="1800" b="1">
                <a:solidFill>
                  <a:srgbClr val="000000"/>
                </a:solidFill>
                <a:latin typeface="Arial"/>
                <a:cs typeface="Arial"/>
              </a:rPr>
              <a:t>The Problem</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The industry lacks a practical and standardised way to measure dialogue intelligibility. Intelligibility issues often remain undetected until audience complaints are received.</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Research</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300 listeners rated real broadcast clips while objective measurements were analysed and compared against human perception.</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Innovation</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A hybrid quality-control workflow combining automated analysis with structured human assessment.</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PoC</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Integration of intelligibility measurements into a real broadcaster workflow to identify and review only potentially problematic programme segments.</a:t>
            </a:r>
            <a:endParaRPr lang="en-US" sz="1800">
              <a:solidFill>
                <a:srgbClr val="000000"/>
              </a:solidFill>
              <a:latin typeface="Arial"/>
              <a:cs typeface="Arial"/>
            </a:endParaRPr>
          </a:p>
          <a:p>
            <a:pPr>
              <a:lnSpc>
                <a:spcPct val="100000"/>
              </a:lnSpc>
            </a:pPr>
            <a:r>
              <a:rPr lang="en-GB" sz="1800" b="1">
                <a:solidFill>
                  <a:srgbClr val="000000"/>
                </a:solidFill>
                <a:latin typeface="Arial"/>
                <a:cs typeface="Arial"/>
              </a:rPr>
              <a:t>The Vision</a:t>
            </a:r>
            <a:endParaRPr lang="en-US" sz="1800">
              <a:solidFill>
                <a:srgbClr val="000000"/>
              </a:solidFill>
              <a:latin typeface="Arial"/>
              <a:cs typeface="Arial"/>
            </a:endParaRPr>
          </a:p>
          <a:p>
            <a:pPr>
              <a:lnSpc>
                <a:spcPct val="100000"/>
              </a:lnSpc>
            </a:pPr>
            <a:r>
              <a:rPr lang="en-GB" sz="1800">
                <a:solidFill>
                  <a:srgbClr val="000000"/>
                </a:solidFill>
                <a:latin typeface="Arial"/>
                <a:cs typeface="Arial"/>
              </a:rPr>
              <a:t>Make intelligibility a measurable, manageable and operational part of media quality across the industry.</a:t>
            </a:r>
            <a:endParaRPr lang="en-US" sz="1800">
              <a:solidFill>
                <a:srgbClr val="000000"/>
              </a:solidFill>
              <a:latin typeface="Arial"/>
              <a:cs typeface="Arial"/>
            </a:endParaRPr>
          </a:p>
          <a:p>
            <a:pPr lvl="2">
              <a:lnSpc>
                <a:spcPct val="100000"/>
              </a:lnSpc>
              <a:spcBef>
                <a:spcPts val="0"/>
              </a:spcBef>
            </a:pPr>
            <a:endParaRPr lang="en-US">
              <a:latin typeface="Arial"/>
              <a:cs typeface="Arial"/>
            </a:endParaRPr>
          </a:p>
        </p:txBody>
      </p:sp>
      <p:sp>
        <p:nvSpPr>
          <p:cNvPr id="3" name="Text Placeholder 2">
            <a:extLst>
              <a:ext uri="{FF2B5EF4-FFF2-40B4-BE49-F238E27FC236}">
                <a16:creationId xmlns:a16="http://schemas.microsoft.com/office/drawing/2014/main" id="{5E850F0C-C4D9-5938-2F36-6B862554A1C6}"/>
              </a:ext>
            </a:extLst>
          </p:cNvPr>
          <p:cNvSpPr>
            <a:spLocks noGrp="1"/>
          </p:cNvSpPr>
          <p:nvPr>
            <p:ph type="body" sz="quarter" idx="12"/>
          </p:nvPr>
        </p:nvSpPr>
        <p:spPr>
          <a:xfrm>
            <a:off x="1445318" y="584026"/>
            <a:ext cx="9217025" cy="597753"/>
          </a:xfrm>
        </p:spPr>
        <p:txBody>
          <a:bodyPr vert="horz" lIns="0" tIns="0" rIns="0" bIns="0" rtlCol="0" anchor="ctr">
            <a:normAutofit/>
          </a:bodyPr>
          <a:lstStyle/>
          <a:p>
            <a:r>
              <a:rPr lang="en-US" sz="2800">
                <a:latin typeface="Arial"/>
                <a:cs typeface="Arial"/>
              </a:rPr>
              <a:t>Summary</a:t>
            </a:r>
          </a:p>
        </p:txBody>
      </p:sp>
    </p:spTree>
    <p:extLst>
      <p:ext uri="{BB962C8B-B14F-4D97-AF65-F5344CB8AC3E}">
        <p14:creationId xmlns:p14="http://schemas.microsoft.com/office/powerpoint/2010/main" val="69446239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A3AD-6512-212C-D23A-D58621BC924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22E987-7D21-47F8-55C6-52CCC580D9E8}"/>
              </a:ext>
            </a:extLst>
          </p:cNvPr>
          <p:cNvSpPr>
            <a:spLocks noGrp="1"/>
          </p:cNvSpPr>
          <p:nvPr>
            <p:ph sz="quarter" idx="10"/>
          </p:nvPr>
        </p:nvSpPr>
        <p:spPr>
          <a:xfrm>
            <a:off x="1421135" y="1405118"/>
            <a:ext cx="9565591" cy="4881587"/>
          </a:xfrm>
        </p:spPr>
        <p:txBody>
          <a:bodyPr vert="horz" lIns="0" tIns="0" rIns="0" bIns="0" rtlCol="0" anchor="t">
            <a:noAutofit/>
          </a:bodyPr>
          <a:lstStyle/>
          <a:p>
            <a:pPr marL="285750" indent="-285750">
              <a:lnSpc>
                <a:spcPct val="100000"/>
              </a:lnSpc>
              <a:spcBef>
                <a:spcPts val="1000"/>
              </a:spcBef>
              <a:spcAft>
                <a:spcPts val="0"/>
              </a:spcAft>
              <a:buFont typeface="Arial"/>
              <a:buChar char="•"/>
            </a:pPr>
            <a:r>
              <a:rPr lang="en-GB" sz="2200" b="1">
                <a:solidFill>
                  <a:srgbClr val="000000"/>
                </a:solidFill>
                <a:latin typeface="Arial"/>
                <a:cs typeface="Arial"/>
              </a:rPr>
              <a:t>Audiences</a:t>
            </a:r>
            <a:r>
              <a:rPr lang="en-GB" sz="2200">
                <a:solidFill>
                  <a:srgbClr val="000000"/>
                </a:solidFill>
                <a:latin typeface="Arial"/>
                <a:cs typeface="Arial"/>
              </a:rPr>
              <a:t> </a:t>
            </a:r>
            <a:r>
              <a:rPr lang="en-GB" sz="2200" b="1">
                <a:solidFill>
                  <a:srgbClr val="000000"/>
                </a:solidFill>
                <a:latin typeface="Arial"/>
                <a:cs typeface="Arial"/>
              </a:rPr>
              <a:t>frequently struggle</a:t>
            </a:r>
            <a:r>
              <a:rPr lang="en-GB" sz="2200">
                <a:solidFill>
                  <a:srgbClr val="000000"/>
                </a:solidFill>
                <a:latin typeface="Arial"/>
                <a:cs typeface="Arial"/>
              </a:rPr>
              <a:t> </a:t>
            </a:r>
            <a:r>
              <a:rPr lang="en-GB" sz="2200" b="1">
                <a:solidFill>
                  <a:srgbClr val="000000"/>
                </a:solidFill>
                <a:latin typeface="Arial"/>
                <a:cs typeface="Arial"/>
              </a:rPr>
              <a:t>to understand dialogue</a:t>
            </a:r>
            <a:r>
              <a:rPr lang="en-GB" sz="2200">
                <a:solidFill>
                  <a:srgbClr val="000000"/>
                </a:solidFill>
                <a:latin typeface="Arial"/>
                <a:cs typeface="Arial"/>
              </a:rPr>
              <a:t> in television and streamed content.</a:t>
            </a:r>
            <a:endParaRPr lang="en-US" sz="2200">
              <a:solidFill>
                <a:srgbClr val="000000"/>
              </a:solidFill>
              <a:latin typeface="Arial"/>
              <a:cs typeface="Arial"/>
            </a:endParaRPr>
          </a:p>
          <a:p>
            <a:pPr marL="285750" indent="-285750">
              <a:lnSpc>
                <a:spcPct val="100000"/>
              </a:lnSpc>
              <a:spcBef>
                <a:spcPts val="1000"/>
              </a:spcBef>
              <a:spcAft>
                <a:spcPts val="0"/>
              </a:spcAft>
              <a:buFont typeface="Arial"/>
              <a:buChar char="•"/>
            </a:pPr>
            <a:r>
              <a:rPr lang="en-GB" sz="2200" b="1">
                <a:solidFill>
                  <a:srgbClr val="000000"/>
                </a:solidFill>
                <a:latin typeface="Arial"/>
                <a:cs typeface="Arial"/>
              </a:rPr>
              <a:t>Existing quality control focuses</a:t>
            </a:r>
            <a:r>
              <a:rPr lang="en-GB" sz="2200">
                <a:solidFill>
                  <a:srgbClr val="000000"/>
                </a:solidFill>
                <a:latin typeface="Arial"/>
                <a:cs typeface="Arial"/>
              </a:rPr>
              <a:t> mainly </a:t>
            </a:r>
            <a:r>
              <a:rPr lang="en-GB" sz="2200" b="1">
                <a:solidFill>
                  <a:srgbClr val="000000"/>
                </a:solidFill>
                <a:latin typeface="Arial"/>
                <a:cs typeface="Arial"/>
              </a:rPr>
              <a:t>on audibility and technical compliance</a:t>
            </a:r>
            <a:r>
              <a:rPr lang="en-GB" sz="2200">
                <a:solidFill>
                  <a:srgbClr val="000000"/>
                </a:solidFill>
                <a:latin typeface="Arial"/>
                <a:cs typeface="Arial"/>
              </a:rPr>
              <a:t>, rather than whether speech can actually be understood.</a:t>
            </a:r>
            <a:endParaRPr lang="en-US" sz="2200">
              <a:solidFill>
                <a:srgbClr val="000000"/>
              </a:solidFill>
              <a:latin typeface="Arial"/>
              <a:cs typeface="Arial"/>
            </a:endParaRPr>
          </a:p>
          <a:p>
            <a:pPr marL="285750" lvl="1" indent="-285750">
              <a:lnSpc>
                <a:spcPct val="100000"/>
              </a:lnSpc>
              <a:spcBef>
                <a:spcPts val="500"/>
              </a:spcBef>
              <a:spcAft>
                <a:spcPts val="0"/>
              </a:spcAft>
              <a:buFont typeface="Arial"/>
              <a:buChar char="•"/>
            </a:pPr>
            <a:r>
              <a:rPr lang="en-GB" sz="2200" b="1">
                <a:solidFill>
                  <a:srgbClr val="000000"/>
                </a:solidFill>
                <a:latin typeface="Arial"/>
                <a:cs typeface="Arial"/>
              </a:rPr>
              <a:t>EBU QC catalogue defines</a:t>
            </a:r>
            <a:r>
              <a:rPr lang="en-GB" sz="2200">
                <a:solidFill>
                  <a:srgbClr val="000000"/>
                </a:solidFill>
                <a:latin typeface="Arial"/>
                <a:cs typeface="Arial"/>
              </a:rPr>
              <a:t> only a subjective “golden ears” </a:t>
            </a:r>
            <a:r>
              <a:rPr lang="en-GB" sz="2200" b="1">
                <a:solidFill>
                  <a:srgbClr val="000000"/>
                </a:solidFill>
                <a:latin typeface="Arial"/>
                <a:cs typeface="Arial"/>
              </a:rPr>
              <a:t>audibility test </a:t>
            </a:r>
            <a:endParaRPr lang="en-US" sz="2200" b="1">
              <a:solidFill>
                <a:srgbClr val="000000"/>
              </a:solidFill>
              <a:latin typeface="Arial"/>
              <a:cs typeface="Arial"/>
            </a:endParaRPr>
          </a:p>
          <a:p>
            <a:pPr marL="285750" lvl="1" indent="-285750">
              <a:lnSpc>
                <a:spcPct val="100000"/>
              </a:lnSpc>
              <a:spcBef>
                <a:spcPts val="500"/>
              </a:spcBef>
              <a:spcAft>
                <a:spcPts val="0"/>
              </a:spcAft>
              <a:buFont typeface="Arial"/>
              <a:buChar char="•"/>
            </a:pPr>
            <a:r>
              <a:rPr lang="en-GB" sz="2200">
                <a:solidFill>
                  <a:srgbClr val="000000"/>
                </a:solidFill>
                <a:latin typeface="Arial"/>
                <a:cs typeface="Arial"/>
              </a:rPr>
              <a:t>Subjective listening checks are </a:t>
            </a:r>
            <a:r>
              <a:rPr lang="en-GB" sz="2200" b="1">
                <a:solidFill>
                  <a:srgbClr val="000000"/>
                </a:solidFill>
                <a:latin typeface="Arial"/>
                <a:cs typeface="Arial"/>
              </a:rPr>
              <a:t>difficult to scale and</a:t>
            </a:r>
            <a:r>
              <a:rPr lang="en-GB" sz="2200">
                <a:solidFill>
                  <a:srgbClr val="000000"/>
                </a:solidFill>
                <a:latin typeface="Arial"/>
                <a:cs typeface="Arial"/>
              </a:rPr>
              <a:t> can be </a:t>
            </a:r>
            <a:r>
              <a:rPr lang="en-GB" sz="2200" b="1">
                <a:solidFill>
                  <a:srgbClr val="000000"/>
                </a:solidFill>
                <a:latin typeface="Arial"/>
                <a:cs typeface="Arial"/>
              </a:rPr>
              <a:t>inconsistent</a:t>
            </a:r>
            <a:endParaRPr lang="en-US" sz="2200" b="1">
              <a:solidFill>
                <a:srgbClr val="000000"/>
              </a:solidFill>
              <a:latin typeface="Arial"/>
              <a:cs typeface="Arial"/>
            </a:endParaRPr>
          </a:p>
          <a:p>
            <a:pPr marL="285750" indent="-285750">
              <a:lnSpc>
                <a:spcPct val="100000"/>
              </a:lnSpc>
              <a:spcBef>
                <a:spcPts val="1000"/>
              </a:spcBef>
              <a:spcAft>
                <a:spcPts val="0"/>
              </a:spcAft>
              <a:buFont typeface="Arial"/>
              <a:buChar char="•"/>
            </a:pPr>
            <a:r>
              <a:rPr lang="en-GB" sz="2200">
                <a:solidFill>
                  <a:srgbClr val="000000"/>
                </a:solidFill>
                <a:latin typeface="Arial"/>
                <a:cs typeface="Arial"/>
              </a:rPr>
              <a:t>The industry has </a:t>
            </a:r>
            <a:r>
              <a:rPr lang="en-GB" sz="2200" b="1">
                <a:solidFill>
                  <a:srgbClr val="000000"/>
                </a:solidFill>
                <a:latin typeface="Arial"/>
                <a:cs typeface="Arial"/>
              </a:rPr>
              <a:t>no agreed intelligibility measurement </a:t>
            </a:r>
            <a:r>
              <a:rPr lang="en-GB" sz="2200">
                <a:solidFill>
                  <a:srgbClr val="000000"/>
                </a:solidFill>
                <a:latin typeface="Arial"/>
                <a:cs typeface="Arial"/>
              </a:rPr>
              <a:t>method or accepted thresholds.</a:t>
            </a:r>
          </a:p>
          <a:p>
            <a:pPr>
              <a:lnSpc>
                <a:spcPct val="90000"/>
              </a:lnSpc>
              <a:spcBef>
                <a:spcPts val="1000"/>
              </a:spcBef>
              <a:spcAft>
                <a:spcPts val="0"/>
              </a:spcAft>
            </a:pPr>
            <a:endParaRPr lang="en-GB" sz="2200">
              <a:solidFill>
                <a:srgbClr val="000000"/>
              </a:solidFill>
              <a:latin typeface="Arial"/>
              <a:cs typeface="Arial"/>
            </a:endParaRPr>
          </a:p>
          <a:p>
            <a:r>
              <a:rPr lang="en-GB" sz="2200">
                <a:solidFill>
                  <a:srgbClr val="000000"/>
                </a:solidFill>
                <a:latin typeface="Segoe UI"/>
                <a:cs typeface="Segoe UI"/>
              </a:rPr>
              <a:t>Crystal Clear establishes a </a:t>
            </a:r>
            <a:r>
              <a:rPr lang="en-GB" sz="2200" b="1">
                <a:solidFill>
                  <a:srgbClr val="000000"/>
                </a:solidFill>
                <a:latin typeface="Segoe UI"/>
                <a:cs typeface="Segoe UI"/>
              </a:rPr>
              <a:t>hybrid assessment framework</a:t>
            </a:r>
            <a:r>
              <a:rPr lang="en-GB" sz="2200">
                <a:solidFill>
                  <a:srgbClr val="000000"/>
                </a:solidFill>
                <a:latin typeface="Segoe UI"/>
                <a:cs typeface="Segoe UI"/>
              </a:rPr>
              <a:t> that combines </a:t>
            </a:r>
            <a:r>
              <a:rPr lang="en-GB" sz="2200" b="1">
                <a:solidFill>
                  <a:srgbClr val="000000"/>
                </a:solidFill>
                <a:latin typeface="Segoe UI"/>
                <a:cs typeface="Segoe UI"/>
              </a:rPr>
              <a:t>objective measurement</a:t>
            </a:r>
            <a:r>
              <a:rPr lang="en-GB" sz="2200">
                <a:solidFill>
                  <a:srgbClr val="000000"/>
                </a:solidFill>
                <a:latin typeface="Segoe UI"/>
                <a:cs typeface="Segoe UI"/>
              </a:rPr>
              <a:t> with </a:t>
            </a:r>
            <a:r>
              <a:rPr lang="en-GB" sz="2200" b="1">
                <a:solidFill>
                  <a:srgbClr val="000000"/>
                </a:solidFill>
                <a:latin typeface="Segoe UI"/>
                <a:cs typeface="Segoe UI"/>
              </a:rPr>
              <a:t>structured human judgement</a:t>
            </a:r>
            <a:r>
              <a:rPr lang="en-GB" sz="2200">
                <a:solidFill>
                  <a:srgbClr val="000000"/>
                </a:solidFill>
                <a:latin typeface="Segoe UI"/>
                <a:cs typeface="Segoe UI"/>
              </a:rPr>
              <a:t>, while </a:t>
            </a:r>
            <a:r>
              <a:rPr lang="en-GB" sz="2200" b="1">
                <a:solidFill>
                  <a:srgbClr val="000000"/>
                </a:solidFill>
                <a:latin typeface="Segoe UI"/>
                <a:cs typeface="Segoe UI"/>
              </a:rPr>
              <a:t>respecting creative intent</a:t>
            </a:r>
            <a:r>
              <a:rPr lang="en-GB" sz="2200">
                <a:solidFill>
                  <a:srgbClr val="000000"/>
                </a:solidFill>
                <a:latin typeface="Segoe UI"/>
                <a:cs typeface="Segoe UI"/>
              </a:rPr>
              <a:t>.</a:t>
            </a:r>
            <a:endParaRPr lang="en-GB" sz="2200"/>
          </a:p>
          <a:p>
            <a:pPr>
              <a:lnSpc>
                <a:spcPct val="90000"/>
              </a:lnSpc>
              <a:spcBef>
                <a:spcPts val="1000"/>
              </a:spcBef>
            </a:pPr>
            <a:endParaRPr lang="en-GB" sz="2200" b="1">
              <a:solidFill>
                <a:srgbClr val="000000"/>
              </a:solidFill>
              <a:latin typeface="Arial"/>
              <a:cs typeface="Arial"/>
            </a:endParaRPr>
          </a:p>
        </p:txBody>
      </p:sp>
      <p:sp>
        <p:nvSpPr>
          <p:cNvPr id="3" name="Text Placeholder 2">
            <a:extLst>
              <a:ext uri="{FF2B5EF4-FFF2-40B4-BE49-F238E27FC236}">
                <a16:creationId xmlns:a16="http://schemas.microsoft.com/office/drawing/2014/main" id="{7614661F-37D3-75B6-8F7E-2229A8BFA0A9}"/>
              </a:ext>
            </a:extLst>
          </p:cNvPr>
          <p:cNvSpPr>
            <a:spLocks noGrp="1"/>
          </p:cNvSpPr>
          <p:nvPr>
            <p:ph type="body" sz="quarter" idx="12"/>
          </p:nvPr>
        </p:nvSpPr>
        <p:spPr>
          <a:xfrm>
            <a:off x="1423397" y="542724"/>
            <a:ext cx="9217025" cy="681387"/>
          </a:xfrm>
        </p:spPr>
        <p:txBody>
          <a:bodyPr vert="horz" lIns="0" tIns="0" rIns="0" bIns="0" rtlCol="0" anchor="ctr">
            <a:normAutofit/>
          </a:bodyPr>
          <a:lstStyle/>
          <a:p>
            <a:r>
              <a:rPr lang="en-US" sz="2800">
                <a:latin typeface="Arial"/>
                <a:cs typeface="Arial"/>
              </a:rPr>
              <a:t>The Problem Statement</a:t>
            </a:r>
          </a:p>
        </p:txBody>
      </p:sp>
    </p:spTree>
    <p:extLst>
      <p:ext uri="{BB962C8B-B14F-4D97-AF65-F5344CB8AC3E}">
        <p14:creationId xmlns:p14="http://schemas.microsoft.com/office/powerpoint/2010/main" val="53582755"/>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17DD2-3F2E-BCBB-5182-18199794CAD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260922-0708-7D83-ACF4-8E5DDE405747}"/>
              </a:ext>
            </a:extLst>
          </p:cNvPr>
          <p:cNvSpPr>
            <a:spLocks noGrp="1"/>
          </p:cNvSpPr>
          <p:nvPr>
            <p:ph sz="quarter" idx="10"/>
          </p:nvPr>
        </p:nvSpPr>
        <p:spPr>
          <a:xfrm>
            <a:off x="1440577" y="1578313"/>
            <a:ext cx="9649088" cy="3640035"/>
          </a:xfrm>
        </p:spPr>
        <p:txBody>
          <a:bodyPr vert="horz" lIns="0" tIns="0" rIns="0" bIns="0" rtlCol="0" anchor="t">
            <a:noAutofit/>
          </a:bodyPr>
          <a:lstStyle/>
          <a:p>
            <a:pPr>
              <a:lnSpc>
                <a:spcPct val="100000"/>
              </a:lnSpc>
            </a:pPr>
            <a:r>
              <a:rPr lang="en-GB" sz="2200" b="1">
                <a:solidFill>
                  <a:srgbClr val="000000"/>
                </a:solidFill>
                <a:latin typeface="Arial"/>
                <a:cs typeface="Arial"/>
              </a:rPr>
              <a:t>1 in 3 people </a:t>
            </a:r>
            <a:r>
              <a:rPr lang="en-GB" sz="2200">
                <a:solidFill>
                  <a:srgbClr val="000000"/>
                </a:solidFill>
                <a:latin typeface="Arial"/>
                <a:cs typeface="Arial"/>
              </a:rPr>
              <a:t>in the UK are</a:t>
            </a:r>
            <a:r>
              <a:rPr lang="en-GB" sz="2200" b="1">
                <a:solidFill>
                  <a:srgbClr val="000000"/>
                </a:solidFill>
                <a:latin typeface="Arial"/>
                <a:cs typeface="Arial"/>
              </a:rPr>
              <a:t> deaf, have hearing loss or tinnitus.*</a:t>
            </a:r>
          </a:p>
          <a:p>
            <a:pPr>
              <a:lnSpc>
                <a:spcPct val="100000"/>
              </a:lnSpc>
            </a:pPr>
            <a:endParaRPr lang="en-GB" sz="2200" b="1">
              <a:solidFill>
                <a:srgbClr val="000000"/>
              </a:solidFill>
              <a:latin typeface="Arial"/>
              <a:cs typeface="Arial"/>
            </a:endParaRPr>
          </a:p>
          <a:p>
            <a:pPr>
              <a:lnSpc>
                <a:spcPct val="100000"/>
              </a:lnSpc>
            </a:pPr>
            <a:r>
              <a:rPr lang="en-GB" sz="2200">
                <a:solidFill>
                  <a:srgbClr val="000000"/>
                </a:solidFill>
                <a:latin typeface="Arial"/>
                <a:cs typeface="Arial"/>
              </a:rPr>
              <a:t>Crystal Clear aims to make </a:t>
            </a:r>
            <a:r>
              <a:rPr lang="en-GB" sz="2200" b="1">
                <a:solidFill>
                  <a:srgbClr val="000000"/>
                </a:solidFill>
                <a:latin typeface="Arial"/>
                <a:cs typeface="Arial"/>
              </a:rPr>
              <a:t>dialogue intelligibility visible, measurable, and actionable</a:t>
            </a:r>
            <a:r>
              <a:rPr lang="en-GB" sz="2200">
                <a:solidFill>
                  <a:srgbClr val="000000"/>
                </a:solidFill>
                <a:latin typeface="Arial"/>
                <a:cs typeface="Arial"/>
              </a:rPr>
              <a:t>, helping ensure that great </a:t>
            </a:r>
            <a:r>
              <a:rPr lang="en-GB" sz="2200" b="1">
                <a:solidFill>
                  <a:srgbClr val="000000"/>
                </a:solidFill>
                <a:latin typeface="Arial"/>
                <a:cs typeface="Arial"/>
              </a:rPr>
              <a:t>content is accessible to everyone</a:t>
            </a:r>
            <a:r>
              <a:rPr lang="en-GB" sz="2200">
                <a:solidFill>
                  <a:srgbClr val="000000"/>
                </a:solidFill>
                <a:latin typeface="Arial"/>
                <a:cs typeface="Arial"/>
              </a:rPr>
              <a:t>.</a:t>
            </a:r>
          </a:p>
          <a:p>
            <a:pPr>
              <a:lnSpc>
                <a:spcPct val="100000"/>
              </a:lnSpc>
            </a:pPr>
            <a:endParaRPr lang="en-GB" sz="2200">
              <a:solidFill>
                <a:srgbClr val="000000"/>
              </a:solidFill>
              <a:latin typeface="Arial"/>
              <a:cs typeface="Arial"/>
            </a:endParaRPr>
          </a:p>
          <a:p>
            <a:pPr marL="342900" indent="-342900">
              <a:lnSpc>
                <a:spcPct val="100000"/>
              </a:lnSpc>
              <a:buChar char="•"/>
            </a:pPr>
            <a:r>
              <a:rPr lang="en-GB" sz="2200">
                <a:solidFill>
                  <a:srgbClr val="000000"/>
                </a:solidFill>
                <a:latin typeface="Arial"/>
                <a:cs typeface="Arial"/>
              </a:rPr>
              <a:t>We believe Crystal Clear represents a significant step towards establishing an industry-wide framework for accessible and inclusive audio quality assessment.</a:t>
            </a:r>
            <a:endParaRPr lang="en-US" sz="2200">
              <a:latin typeface="Arial"/>
              <a:cs typeface="Arial"/>
            </a:endParaRPr>
          </a:p>
          <a:p>
            <a:pPr marL="342900" indent="-342900">
              <a:lnSpc>
                <a:spcPct val="100000"/>
              </a:lnSpc>
              <a:buChar char="•"/>
            </a:pPr>
            <a:r>
              <a:rPr lang="en-GB" sz="2200">
                <a:solidFill>
                  <a:srgbClr val="000000"/>
                </a:solidFill>
                <a:latin typeface="Arial"/>
                <a:cs typeface="Arial"/>
              </a:rPr>
              <a:t>By incorporating the listening experiences of hard-of-hearing audiences into objective assessment methods, Crystal Clear lays the foundation for more accessible and inclusive audio quality standards.</a:t>
            </a:r>
            <a:endParaRPr lang="en-GB" sz="2200">
              <a:latin typeface="Arial"/>
              <a:cs typeface="Arial"/>
            </a:endParaRPr>
          </a:p>
          <a:p>
            <a:endParaRPr lang="en-GB" sz="800"/>
          </a:p>
          <a:p>
            <a:endParaRPr lang="en-GB"/>
          </a:p>
        </p:txBody>
      </p:sp>
      <p:sp>
        <p:nvSpPr>
          <p:cNvPr id="3" name="Text Placeholder 2">
            <a:extLst>
              <a:ext uri="{FF2B5EF4-FFF2-40B4-BE49-F238E27FC236}">
                <a16:creationId xmlns:a16="http://schemas.microsoft.com/office/drawing/2014/main" id="{669DDDAB-3993-C899-6D9E-D763D6F125F3}"/>
              </a:ext>
            </a:extLst>
          </p:cNvPr>
          <p:cNvSpPr>
            <a:spLocks noGrp="1"/>
          </p:cNvSpPr>
          <p:nvPr>
            <p:ph type="body" sz="quarter" idx="12"/>
          </p:nvPr>
        </p:nvSpPr>
        <p:spPr>
          <a:xfrm>
            <a:off x="1441199" y="640053"/>
            <a:ext cx="9217025" cy="597753"/>
          </a:xfrm>
        </p:spPr>
        <p:txBody>
          <a:bodyPr vert="horz" lIns="0" tIns="0" rIns="0" bIns="0" rtlCol="0" anchor="ctr">
            <a:normAutofit/>
          </a:bodyPr>
          <a:lstStyle/>
          <a:p>
            <a:r>
              <a:rPr lang="en-US" sz="2800">
                <a:latin typeface="Arial"/>
                <a:cs typeface="Arial"/>
              </a:rPr>
              <a:t>The Vision - Accessibility</a:t>
            </a:r>
            <a:endParaRPr lang="en-US" sz="2800"/>
          </a:p>
        </p:txBody>
      </p:sp>
      <p:sp>
        <p:nvSpPr>
          <p:cNvPr id="4" name="TextBox 3">
            <a:extLst>
              <a:ext uri="{FF2B5EF4-FFF2-40B4-BE49-F238E27FC236}">
                <a16:creationId xmlns:a16="http://schemas.microsoft.com/office/drawing/2014/main" id="{38511D9A-4911-96FE-3056-A88C8451D1B3}"/>
              </a:ext>
            </a:extLst>
          </p:cNvPr>
          <p:cNvSpPr txBox="1"/>
          <p:nvPr/>
        </p:nvSpPr>
        <p:spPr>
          <a:xfrm>
            <a:off x="1333500" y="6166184"/>
            <a:ext cx="9068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latin typeface="Arial"/>
                <a:cs typeface="Arial"/>
              </a:rPr>
              <a:t>*source https://rnid.org.uk/what-we-do/data-and-evidence/deafness-and-hearing-loss-prevalence/</a:t>
            </a:r>
            <a:endParaRPr lang="en-US" sz="1400">
              <a:solidFill>
                <a:srgbClr val="000000"/>
              </a:solidFill>
              <a:latin typeface="Arial"/>
              <a:cs typeface="Arial"/>
            </a:endParaRPr>
          </a:p>
          <a:p>
            <a:pPr algn="l"/>
            <a:endParaRPr lang="en-US">
              <a:ea typeface="Calibri"/>
              <a:cs typeface="Calibri"/>
            </a:endParaRPr>
          </a:p>
        </p:txBody>
      </p:sp>
    </p:spTree>
    <p:extLst>
      <p:ext uri="{BB962C8B-B14F-4D97-AF65-F5344CB8AC3E}">
        <p14:creationId xmlns:p14="http://schemas.microsoft.com/office/powerpoint/2010/main" val="383677021"/>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F3276-470D-5BE0-E726-A6B7FA0BF0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B88B0B-8AB1-5448-B684-A1BEFA9B3829}"/>
              </a:ext>
            </a:extLst>
          </p:cNvPr>
          <p:cNvSpPr>
            <a:spLocks noGrp="1"/>
          </p:cNvSpPr>
          <p:nvPr>
            <p:ph sz="quarter" idx="10"/>
          </p:nvPr>
        </p:nvSpPr>
        <p:spPr>
          <a:xfrm>
            <a:off x="1444695" y="1578313"/>
            <a:ext cx="9644970" cy="4612099"/>
          </a:xfrm>
        </p:spPr>
        <p:txBody>
          <a:bodyPr vert="horz" lIns="0" tIns="0" rIns="0" bIns="0" rtlCol="0" anchor="t">
            <a:normAutofit fontScale="77500" lnSpcReduction="20000"/>
          </a:bodyPr>
          <a:lstStyle/>
          <a:p>
            <a:r>
              <a:rPr lang="en-GB" b="1">
                <a:solidFill>
                  <a:srgbClr val="000000"/>
                </a:solidFill>
                <a:latin typeface="Arial"/>
                <a:cs typeface="Arial"/>
              </a:rPr>
              <a:t>Producers </a:t>
            </a:r>
            <a:endParaRPr lang="en-US" b="1"/>
          </a:p>
          <a:p>
            <a:pPr marL="457200" indent="-457200">
              <a:buChar char="•"/>
            </a:pPr>
            <a:r>
              <a:rPr lang="en-GB">
                <a:solidFill>
                  <a:srgbClr val="000000"/>
                </a:solidFill>
                <a:latin typeface="Arial"/>
                <a:cs typeface="Arial"/>
              </a:rPr>
              <a:t>Earlier visibility of intelligibility issues. </a:t>
            </a:r>
            <a:endParaRPr lang="en-GB"/>
          </a:p>
          <a:p>
            <a:pPr marL="457200" indent="-457200">
              <a:buChar char="•"/>
            </a:pPr>
            <a:r>
              <a:rPr lang="en-GB">
                <a:solidFill>
                  <a:srgbClr val="000000"/>
                </a:solidFill>
                <a:latin typeface="Arial"/>
                <a:cs typeface="Arial"/>
              </a:rPr>
              <a:t>Objective feedback during production and post-production. </a:t>
            </a:r>
            <a:endParaRPr lang="en-GB"/>
          </a:p>
          <a:p>
            <a:pPr marL="457200" indent="-457200">
              <a:buChar char="•"/>
            </a:pPr>
            <a:r>
              <a:rPr lang="en-GB">
                <a:solidFill>
                  <a:srgbClr val="000000"/>
                </a:solidFill>
                <a:latin typeface="Arial"/>
                <a:cs typeface="Arial"/>
              </a:rPr>
              <a:t>Supports creative decisions rather than replacing them. </a:t>
            </a:r>
            <a:endParaRPr lang="en-GB"/>
          </a:p>
          <a:p>
            <a:endParaRPr lang="en-GB">
              <a:solidFill>
                <a:srgbClr val="000000"/>
              </a:solidFill>
              <a:latin typeface="Arial"/>
              <a:cs typeface="Arial"/>
            </a:endParaRPr>
          </a:p>
          <a:p>
            <a:r>
              <a:rPr lang="en-GB" b="1">
                <a:solidFill>
                  <a:srgbClr val="000000"/>
                </a:solidFill>
                <a:latin typeface="Arial"/>
                <a:cs typeface="Arial"/>
              </a:rPr>
              <a:t>Broadcasters &amp; Publishers </a:t>
            </a:r>
            <a:endParaRPr lang="en-GB" b="1"/>
          </a:p>
          <a:p>
            <a:pPr marL="457200" indent="-457200">
              <a:buChar char="•"/>
            </a:pPr>
            <a:r>
              <a:rPr lang="en-GB">
                <a:solidFill>
                  <a:srgbClr val="000000"/>
                </a:solidFill>
                <a:latin typeface="Arial"/>
                <a:cs typeface="Arial"/>
              </a:rPr>
              <a:t>Identify issues before transmission/publication. </a:t>
            </a:r>
            <a:endParaRPr lang="en-GB"/>
          </a:p>
          <a:p>
            <a:pPr marL="457200" indent="-457200">
              <a:buChar char="•"/>
            </a:pPr>
            <a:r>
              <a:rPr lang="en-GB">
                <a:solidFill>
                  <a:srgbClr val="000000"/>
                </a:solidFill>
                <a:latin typeface="Arial"/>
                <a:cs typeface="Arial"/>
              </a:rPr>
              <a:t>Reduce reliance on subjective full-programme listening tests. </a:t>
            </a:r>
            <a:endParaRPr lang="en-GB"/>
          </a:p>
          <a:p>
            <a:pPr marL="457200" indent="-457200">
              <a:buChar char="•"/>
            </a:pPr>
            <a:r>
              <a:rPr lang="en-GB">
                <a:solidFill>
                  <a:srgbClr val="000000"/>
                </a:solidFill>
                <a:latin typeface="Arial"/>
                <a:cs typeface="Arial"/>
              </a:rPr>
              <a:t>More consistent QC processes across suppliers and content types. </a:t>
            </a:r>
            <a:endParaRPr lang="en-GB"/>
          </a:p>
          <a:p>
            <a:pPr marL="457200" indent="-457200">
              <a:buChar char="•"/>
            </a:pPr>
            <a:r>
              <a:rPr lang="en-GB">
                <a:solidFill>
                  <a:srgbClr val="000000"/>
                </a:solidFill>
              </a:rPr>
              <a:t>Reduction in dialogue-related audience complaints. </a:t>
            </a:r>
            <a:endParaRPr lang="en-GB"/>
          </a:p>
        </p:txBody>
      </p:sp>
      <p:sp>
        <p:nvSpPr>
          <p:cNvPr id="3" name="Text Placeholder 2">
            <a:extLst>
              <a:ext uri="{FF2B5EF4-FFF2-40B4-BE49-F238E27FC236}">
                <a16:creationId xmlns:a16="http://schemas.microsoft.com/office/drawing/2014/main" id="{0C5C31E7-4766-75FA-3F08-E2BABCD68F3D}"/>
              </a:ext>
            </a:extLst>
          </p:cNvPr>
          <p:cNvSpPr>
            <a:spLocks noGrp="1"/>
          </p:cNvSpPr>
          <p:nvPr>
            <p:ph type="body" sz="quarter" idx="12"/>
          </p:nvPr>
        </p:nvSpPr>
        <p:spPr>
          <a:xfrm>
            <a:off x="1445318" y="610625"/>
            <a:ext cx="9217025" cy="597753"/>
          </a:xfrm>
        </p:spPr>
        <p:txBody>
          <a:bodyPr vert="horz" lIns="0" tIns="0" rIns="0" bIns="0" rtlCol="0" anchor="ctr">
            <a:normAutofit/>
          </a:bodyPr>
          <a:lstStyle/>
          <a:p>
            <a:r>
              <a:rPr lang="en-US" sz="2800">
                <a:latin typeface="Arial"/>
                <a:cs typeface="Arial"/>
              </a:rPr>
              <a:t>The Vision - Benefits Across The Industry </a:t>
            </a:r>
            <a:endParaRPr lang="en-US" sz="2800"/>
          </a:p>
        </p:txBody>
      </p:sp>
    </p:spTree>
    <p:extLst>
      <p:ext uri="{BB962C8B-B14F-4D97-AF65-F5344CB8AC3E}">
        <p14:creationId xmlns:p14="http://schemas.microsoft.com/office/powerpoint/2010/main" val="1812090861"/>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4416D-3ABF-1C08-5B1F-360110E055A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2CC65A-F94B-A914-74D5-9A577C6AB663}"/>
              </a:ext>
            </a:extLst>
          </p:cNvPr>
          <p:cNvSpPr>
            <a:spLocks noGrp="1"/>
          </p:cNvSpPr>
          <p:nvPr>
            <p:ph sz="quarter" idx="10"/>
          </p:nvPr>
        </p:nvSpPr>
        <p:spPr>
          <a:xfrm>
            <a:off x="1444695" y="1578313"/>
            <a:ext cx="9644970" cy="4612099"/>
          </a:xfrm>
        </p:spPr>
        <p:txBody>
          <a:bodyPr vert="horz" lIns="0" tIns="0" rIns="0" bIns="0" rtlCol="0" anchor="t">
            <a:normAutofit fontScale="85000" lnSpcReduction="20000"/>
          </a:bodyPr>
          <a:lstStyle/>
          <a:p>
            <a:r>
              <a:rPr lang="en-GB" b="1">
                <a:solidFill>
                  <a:srgbClr val="000000"/>
                </a:solidFill>
                <a:latin typeface="Arial"/>
                <a:cs typeface="Arial"/>
              </a:rPr>
              <a:t>QC Process </a:t>
            </a:r>
            <a:endParaRPr lang="en-US" b="1"/>
          </a:p>
          <a:p>
            <a:pPr marL="457200" indent="-457200">
              <a:buChar char="•"/>
            </a:pPr>
            <a:r>
              <a:rPr lang="en-GB">
                <a:solidFill>
                  <a:srgbClr val="000000"/>
                </a:solidFill>
                <a:latin typeface="Arial"/>
                <a:cs typeface="Arial"/>
              </a:rPr>
              <a:t>Faster and more efficient workflows. </a:t>
            </a:r>
            <a:endParaRPr lang="en-GB"/>
          </a:p>
          <a:p>
            <a:pPr marL="457200" indent="-457200">
              <a:buChar char="•"/>
            </a:pPr>
            <a:r>
              <a:rPr lang="en-GB">
                <a:solidFill>
                  <a:srgbClr val="000000"/>
                </a:solidFill>
                <a:latin typeface="Arial"/>
                <a:cs typeface="Arial"/>
              </a:rPr>
              <a:t>Objective evidence available alongside professional judgement. </a:t>
            </a:r>
            <a:endParaRPr lang="en-GB"/>
          </a:p>
          <a:p>
            <a:endParaRPr lang="en-GB">
              <a:solidFill>
                <a:srgbClr val="000000"/>
              </a:solidFill>
              <a:latin typeface="Arial"/>
              <a:cs typeface="Arial"/>
            </a:endParaRPr>
          </a:p>
          <a:p>
            <a:r>
              <a:rPr lang="en-GB" b="1">
                <a:solidFill>
                  <a:srgbClr val="000000"/>
                </a:solidFill>
                <a:latin typeface="Arial"/>
                <a:cs typeface="Arial"/>
              </a:rPr>
              <a:t>Technology Vendors </a:t>
            </a:r>
            <a:endParaRPr lang="en-GB" b="1"/>
          </a:p>
          <a:p>
            <a:pPr marL="457200" indent="-457200">
              <a:buChar char="•"/>
            </a:pPr>
            <a:r>
              <a:rPr lang="en-GB">
                <a:solidFill>
                  <a:srgbClr val="000000"/>
                </a:solidFill>
                <a:latin typeface="Arial"/>
                <a:cs typeface="Arial"/>
              </a:rPr>
              <a:t>Opportunity to integrate common intelligibility measurements into QC tools and platforms. </a:t>
            </a:r>
            <a:endParaRPr lang="en-GB"/>
          </a:p>
          <a:p>
            <a:pPr marL="457200" indent="-457200">
              <a:buChar char="•"/>
            </a:pPr>
            <a:r>
              <a:rPr lang="en-GB">
                <a:solidFill>
                  <a:srgbClr val="000000"/>
                </a:solidFill>
                <a:latin typeface="Arial"/>
                <a:cs typeface="Arial"/>
              </a:rPr>
              <a:t>Could provide interoperability between measurement systems and workflow products. </a:t>
            </a:r>
            <a:endParaRPr lang="en-GB">
              <a:latin typeface="Arial"/>
              <a:cs typeface="Arial"/>
            </a:endParaRPr>
          </a:p>
        </p:txBody>
      </p:sp>
      <p:sp>
        <p:nvSpPr>
          <p:cNvPr id="3" name="Text Placeholder 2">
            <a:extLst>
              <a:ext uri="{FF2B5EF4-FFF2-40B4-BE49-F238E27FC236}">
                <a16:creationId xmlns:a16="http://schemas.microsoft.com/office/drawing/2014/main" id="{641C43BC-20B1-6448-C04C-5868AC1CC903}"/>
              </a:ext>
            </a:extLst>
          </p:cNvPr>
          <p:cNvSpPr>
            <a:spLocks noGrp="1"/>
          </p:cNvSpPr>
          <p:nvPr>
            <p:ph type="body" sz="quarter" idx="12"/>
          </p:nvPr>
        </p:nvSpPr>
        <p:spPr>
          <a:xfrm>
            <a:off x="1441199" y="616729"/>
            <a:ext cx="9217025" cy="597753"/>
          </a:xfrm>
        </p:spPr>
        <p:txBody>
          <a:bodyPr vert="horz" lIns="0" tIns="0" rIns="0" bIns="0" rtlCol="0" anchor="ctr">
            <a:normAutofit/>
          </a:bodyPr>
          <a:lstStyle/>
          <a:p>
            <a:r>
              <a:rPr lang="en-US" sz="2800">
                <a:latin typeface="Arial"/>
                <a:cs typeface="Arial"/>
              </a:rPr>
              <a:t>The Vision - Benefits Across The Industry </a:t>
            </a:r>
            <a:endParaRPr lang="en-US" sz="2800"/>
          </a:p>
        </p:txBody>
      </p:sp>
    </p:spTree>
    <p:extLst>
      <p:ext uri="{BB962C8B-B14F-4D97-AF65-F5344CB8AC3E}">
        <p14:creationId xmlns:p14="http://schemas.microsoft.com/office/powerpoint/2010/main" val="717990104"/>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261E3-D5B7-739B-95DA-4857423BF67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B8FD4B-8BC1-26F2-B0E6-547002E1555B}"/>
              </a:ext>
            </a:extLst>
          </p:cNvPr>
          <p:cNvSpPr>
            <a:spLocks noGrp="1"/>
          </p:cNvSpPr>
          <p:nvPr>
            <p:ph sz="quarter" idx="10"/>
          </p:nvPr>
        </p:nvSpPr>
        <p:spPr>
          <a:xfrm>
            <a:off x="1440575" y="1450471"/>
            <a:ext cx="9635678" cy="1982270"/>
          </a:xfrm>
        </p:spPr>
        <p:txBody>
          <a:bodyPr vert="horz" lIns="0" tIns="0" rIns="0" bIns="0" rtlCol="0" anchor="t">
            <a:normAutofit fontScale="62500" lnSpcReduction="20000"/>
          </a:bodyPr>
          <a:lstStyle/>
          <a:p>
            <a:r>
              <a:rPr lang="en-GB">
                <a:solidFill>
                  <a:srgbClr val="000000"/>
                </a:solidFill>
                <a:latin typeface="Arial"/>
                <a:cs typeface="Arial"/>
              </a:rPr>
              <a:t>A large-scale in person and online listening study compared human perception with</a:t>
            </a:r>
            <a:endParaRPr lang="en-US"/>
          </a:p>
          <a:p>
            <a:r>
              <a:rPr lang="en-GB">
                <a:solidFill>
                  <a:srgbClr val="000000"/>
                </a:solidFill>
                <a:latin typeface="Arial"/>
                <a:cs typeface="Arial"/>
              </a:rPr>
              <a:t>objective measurements using actual broadcast content. Listening effort ratings from both</a:t>
            </a:r>
            <a:endParaRPr lang="en-US"/>
          </a:p>
          <a:p>
            <a:r>
              <a:rPr lang="en-GB">
                <a:solidFill>
                  <a:srgbClr val="000000"/>
                </a:solidFill>
                <a:latin typeface="Arial"/>
                <a:cs typeface="Arial"/>
              </a:rPr>
              <a:t>hard-of-hearing and normal-hearing audiences were compared against a range of</a:t>
            </a:r>
            <a:endParaRPr lang="en-GB"/>
          </a:p>
          <a:p>
            <a:r>
              <a:rPr lang="en-GB">
                <a:solidFill>
                  <a:srgbClr val="000000"/>
                </a:solidFill>
                <a:latin typeface="Arial"/>
                <a:cs typeface="Arial"/>
              </a:rPr>
              <a:t>machine-based measurements to identify the approaches that best reflect audience</a:t>
            </a:r>
            <a:endParaRPr lang="en-US"/>
          </a:p>
          <a:p>
            <a:pPr>
              <a:lnSpc>
                <a:spcPct val="90000"/>
              </a:lnSpc>
              <a:spcBef>
                <a:spcPts val="1000"/>
              </a:spcBef>
            </a:pPr>
            <a:r>
              <a:rPr lang="en-GB">
                <a:solidFill>
                  <a:srgbClr val="000000"/>
                </a:solidFill>
                <a:latin typeface="Arial"/>
                <a:cs typeface="Arial"/>
              </a:rPr>
              <a:t>experience </a:t>
            </a:r>
            <a:endParaRPr lang="en-US"/>
          </a:p>
        </p:txBody>
      </p:sp>
      <p:sp>
        <p:nvSpPr>
          <p:cNvPr id="3" name="Text Placeholder 2">
            <a:extLst>
              <a:ext uri="{FF2B5EF4-FFF2-40B4-BE49-F238E27FC236}">
                <a16:creationId xmlns:a16="http://schemas.microsoft.com/office/drawing/2014/main" id="{3CBFB74A-0961-FD64-6A5E-4C0BB949D94F}"/>
              </a:ext>
            </a:extLst>
          </p:cNvPr>
          <p:cNvSpPr>
            <a:spLocks noGrp="1"/>
          </p:cNvSpPr>
          <p:nvPr>
            <p:ph type="body" sz="quarter" idx="12"/>
          </p:nvPr>
        </p:nvSpPr>
        <p:spPr>
          <a:xfrm>
            <a:off x="1444127" y="603330"/>
            <a:ext cx="9217025" cy="597753"/>
          </a:xfrm>
        </p:spPr>
        <p:txBody>
          <a:bodyPr vert="horz" lIns="0" tIns="0" rIns="0" bIns="0" rtlCol="0" anchor="ctr">
            <a:normAutofit/>
          </a:bodyPr>
          <a:lstStyle/>
          <a:p>
            <a:r>
              <a:rPr lang="en-US" sz="2800">
                <a:latin typeface="Arial"/>
                <a:cs typeface="Arial"/>
              </a:rPr>
              <a:t>The Research </a:t>
            </a:r>
            <a:endParaRPr lang="en-US" sz="2800"/>
          </a:p>
        </p:txBody>
      </p:sp>
      <p:pic>
        <p:nvPicPr>
          <p:cNvPr id="4" name="Picture 3">
            <a:extLst>
              <a:ext uri="{FF2B5EF4-FFF2-40B4-BE49-F238E27FC236}">
                <a16:creationId xmlns:a16="http://schemas.microsoft.com/office/drawing/2014/main" id="{641D17AD-263A-4C1E-31AC-DC84BB16E324}"/>
              </a:ext>
            </a:extLst>
          </p:cNvPr>
          <p:cNvPicPr>
            <a:picLocks noChangeAspect="1"/>
          </p:cNvPicPr>
          <p:nvPr/>
        </p:nvPicPr>
        <p:blipFill>
          <a:blip r:embed="rId3"/>
          <a:stretch>
            <a:fillRect/>
          </a:stretch>
        </p:blipFill>
        <p:spPr>
          <a:xfrm>
            <a:off x="3363717" y="3082856"/>
            <a:ext cx="6466702" cy="2619645"/>
          </a:xfrm>
          <a:prstGeom prst="rect">
            <a:avLst/>
          </a:prstGeom>
        </p:spPr>
      </p:pic>
      <p:sp>
        <p:nvSpPr>
          <p:cNvPr id="7" name="TextBox 6">
            <a:extLst>
              <a:ext uri="{FF2B5EF4-FFF2-40B4-BE49-F238E27FC236}">
                <a16:creationId xmlns:a16="http://schemas.microsoft.com/office/drawing/2014/main" id="{265BBDF7-91FD-CF92-AA15-27D2F1D75DD2}"/>
              </a:ext>
            </a:extLst>
          </p:cNvPr>
          <p:cNvSpPr txBox="1"/>
          <p:nvPr/>
        </p:nvSpPr>
        <p:spPr>
          <a:xfrm>
            <a:off x="1972153" y="6104090"/>
            <a:ext cx="736826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spc="-50">
                <a:solidFill>
                  <a:srgbClr val="000000"/>
                </a:solidFill>
                <a:latin typeface="Arial"/>
                <a:ea typeface="+mj-ea"/>
                <a:cs typeface="Arial"/>
              </a:rPr>
              <a:t>The in-person study was concluded using headphones from </a:t>
            </a:r>
          </a:p>
        </p:txBody>
      </p:sp>
      <p:pic>
        <p:nvPicPr>
          <p:cNvPr id="9" name="Picture 8">
            <a:extLst>
              <a:ext uri="{FF2B5EF4-FFF2-40B4-BE49-F238E27FC236}">
                <a16:creationId xmlns:a16="http://schemas.microsoft.com/office/drawing/2014/main" id="{2B8DA3F1-5AA3-51AA-8017-1E9C75570CD1}"/>
              </a:ext>
            </a:extLst>
          </p:cNvPr>
          <p:cNvPicPr>
            <a:picLocks noChangeAspect="1"/>
          </p:cNvPicPr>
          <p:nvPr/>
        </p:nvPicPr>
        <p:blipFill>
          <a:blip r:embed="rId4"/>
          <a:stretch>
            <a:fillRect/>
          </a:stretch>
        </p:blipFill>
        <p:spPr>
          <a:xfrm>
            <a:off x="8559885" y="6049275"/>
            <a:ext cx="1300034" cy="509459"/>
          </a:xfrm>
          <a:prstGeom prst="rect">
            <a:avLst/>
          </a:prstGeom>
        </p:spPr>
      </p:pic>
    </p:spTree>
    <p:extLst>
      <p:ext uri="{BB962C8B-B14F-4D97-AF65-F5344CB8AC3E}">
        <p14:creationId xmlns:p14="http://schemas.microsoft.com/office/powerpoint/2010/main" val="329222684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166CE-351C-469A-19F1-5D03A71E585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3985FC-8017-E415-8743-F57FE0510671}"/>
              </a:ext>
            </a:extLst>
          </p:cNvPr>
          <p:cNvSpPr>
            <a:spLocks noGrp="1"/>
          </p:cNvSpPr>
          <p:nvPr>
            <p:ph sz="quarter" idx="10"/>
          </p:nvPr>
        </p:nvSpPr>
        <p:spPr>
          <a:xfrm>
            <a:off x="1444695" y="1541590"/>
            <a:ext cx="9644970" cy="4519172"/>
          </a:xfrm>
        </p:spPr>
        <p:txBody>
          <a:bodyPr vert="horz" lIns="0" tIns="0" rIns="0" bIns="0" rtlCol="0" anchor="t">
            <a:normAutofit fontScale="62500" lnSpcReduction="20000"/>
          </a:bodyPr>
          <a:lstStyle/>
          <a:p>
            <a:r>
              <a:rPr lang="en-GB" b="1">
                <a:solidFill>
                  <a:srgbClr val="000000"/>
                </a:solidFill>
                <a:latin typeface="Arial"/>
                <a:cs typeface="Arial"/>
              </a:rPr>
              <a:t>Human Assessment Framework</a:t>
            </a:r>
            <a:r>
              <a:rPr lang="en-GB">
                <a:solidFill>
                  <a:srgbClr val="000000"/>
                </a:solidFill>
                <a:latin typeface="Arial"/>
                <a:cs typeface="Arial"/>
              </a:rPr>
              <a:t> </a:t>
            </a:r>
            <a:endParaRPr lang="en-US">
              <a:latin typeface="Arial"/>
              <a:cs typeface="Arial"/>
            </a:endParaRPr>
          </a:p>
          <a:p>
            <a:pPr marL="457200" indent="-457200">
              <a:buChar char="•"/>
            </a:pPr>
            <a:r>
              <a:rPr lang="en-GB">
                <a:solidFill>
                  <a:srgbClr val="000000"/>
                </a:solidFill>
                <a:latin typeface="Arial"/>
                <a:cs typeface="Arial"/>
              </a:rPr>
              <a:t>Definition of a simplified 5-point listening effort scale </a:t>
            </a:r>
            <a:r>
              <a:rPr lang="en-GB" spc="-50">
                <a:solidFill>
                  <a:srgbClr val="000000"/>
                </a:solidFill>
                <a:latin typeface="Arial"/>
                <a:cs typeface="Arial"/>
              </a:rPr>
              <a:t>(Mappable to existing research methodologies) </a:t>
            </a:r>
            <a:endParaRPr lang="en-GB" spc="-50">
              <a:latin typeface="Arial"/>
              <a:cs typeface="Arial"/>
            </a:endParaRPr>
          </a:p>
          <a:p>
            <a:pPr marL="457200" indent="-457200">
              <a:buChar char="•"/>
            </a:pPr>
            <a:r>
              <a:rPr lang="en-GB">
                <a:solidFill>
                  <a:srgbClr val="000000"/>
                </a:solidFill>
                <a:latin typeface="Arial"/>
                <a:cs typeface="Arial"/>
              </a:rPr>
              <a:t>Designed for both audience studies and operational QC use </a:t>
            </a:r>
            <a:endParaRPr lang="en-GB">
              <a:latin typeface="Arial"/>
              <a:cs typeface="Arial"/>
            </a:endParaRPr>
          </a:p>
          <a:p>
            <a:pPr marL="457200" indent="-457200">
              <a:buChar char="•"/>
            </a:pPr>
            <a:r>
              <a:rPr lang="en-GB">
                <a:solidFill>
                  <a:srgbClr val="000000"/>
                </a:solidFill>
                <a:latin typeface="Arial"/>
                <a:cs typeface="Arial"/>
              </a:rPr>
              <a:t>Potential foundation for a practical human review scale within broadcaster workflows </a:t>
            </a:r>
            <a:endParaRPr lang="en-GB">
              <a:latin typeface="Arial"/>
              <a:cs typeface="Arial"/>
            </a:endParaRPr>
          </a:p>
          <a:p>
            <a:pPr marL="457200" indent="-457200">
              <a:buChar char="•"/>
            </a:pPr>
            <a:endParaRPr lang="en-GB">
              <a:solidFill>
                <a:srgbClr val="000000"/>
              </a:solidFill>
              <a:latin typeface="Arial"/>
              <a:cs typeface="Arial"/>
            </a:endParaRPr>
          </a:p>
          <a:p>
            <a:r>
              <a:rPr lang="en-GB" b="1">
                <a:solidFill>
                  <a:srgbClr val="000000"/>
                </a:solidFill>
                <a:latin typeface="Arial"/>
                <a:cs typeface="Arial"/>
              </a:rPr>
              <a:t>Measurement Framework</a:t>
            </a:r>
            <a:endParaRPr lang="en-GB" b="1">
              <a:solidFill>
                <a:srgbClr val="152027"/>
              </a:solidFill>
              <a:latin typeface="Arial"/>
              <a:cs typeface="Arial"/>
            </a:endParaRPr>
          </a:p>
          <a:p>
            <a:pPr marL="457200" indent="-457200">
              <a:buChar char="•"/>
            </a:pPr>
            <a:r>
              <a:rPr lang="en-GB">
                <a:solidFill>
                  <a:srgbClr val="000000"/>
                </a:solidFill>
                <a:latin typeface="Arial"/>
                <a:cs typeface="Arial"/>
              </a:rPr>
              <a:t>Review of existing intelligibility-related measurement approaches </a:t>
            </a:r>
            <a:endParaRPr lang="en-GB">
              <a:latin typeface="Arial"/>
              <a:cs typeface="Arial"/>
            </a:endParaRPr>
          </a:p>
          <a:p>
            <a:pPr marL="457200" indent="-457200">
              <a:buChar char="•"/>
            </a:pPr>
            <a:r>
              <a:rPr lang="en-GB">
                <a:solidFill>
                  <a:srgbClr val="000000"/>
                </a:solidFill>
                <a:latin typeface="Arial"/>
                <a:cs typeface="Arial"/>
              </a:rPr>
              <a:t>Evaluation of available objective measurement tools and algorithms </a:t>
            </a:r>
            <a:endParaRPr lang="en-GB">
              <a:latin typeface="Arial"/>
              <a:cs typeface="Arial"/>
            </a:endParaRPr>
          </a:p>
          <a:p>
            <a:pPr marL="457200" indent="-457200">
              <a:buChar char="•"/>
            </a:pPr>
            <a:r>
              <a:rPr lang="en-GB">
                <a:solidFill>
                  <a:srgbClr val="000000"/>
                </a:solidFill>
                <a:latin typeface="Arial"/>
                <a:cs typeface="Arial"/>
              </a:rPr>
              <a:t>Selection of candidate measures for further investigation </a:t>
            </a:r>
            <a:endParaRPr lang="en-GB">
              <a:latin typeface="Arial"/>
              <a:cs typeface="Arial"/>
            </a:endParaRPr>
          </a:p>
          <a:p>
            <a:pPr marL="457200" indent="-457200">
              <a:buChar char="•"/>
            </a:pPr>
            <a:r>
              <a:rPr lang="en-GB">
                <a:solidFill>
                  <a:srgbClr val="000000"/>
                </a:solidFill>
              </a:rPr>
              <a:t>Identification of measures suitable for broadcaster workflows </a:t>
            </a:r>
            <a:endParaRPr lang="en-GB"/>
          </a:p>
          <a:p>
            <a:endParaRPr lang="en-GB"/>
          </a:p>
          <a:p>
            <a:endParaRPr lang="en-GB"/>
          </a:p>
          <a:p>
            <a:endParaRPr lang="en-GB"/>
          </a:p>
          <a:p>
            <a:endParaRPr lang="en-GB"/>
          </a:p>
          <a:p>
            <a:endParaRPr lang="en-GB"/>
          </a:p>
          <a:p>
            <a:endParaRPr lang="en-GB"/>
          </a:p>
        </p:txBody>
      </p:sp>
      <p:sp>
        <p:nvSpPr>
          <p:cNvPr id="3" name="Text Placeholder 2">
            <a:extLst>
              <a:ext uri="{FF2B5EF4-FFF2-40B4-BE49-F238E27FC236}">
                <a16:creationId xmlns:a16="http://schemas.microsoft.com/office/drawing/2014/main" id="{660DD00A-6EA8-556E-C58C-234A6FA5C07E}"/>
              </a:ext>
            </a:extLst>
          </p:cNvPr>
          <p:cNvSpPr>
            <a:spLocks noGrp="1"/>
          </p:cNvSpPr>
          <p:nvPr>
            <p:ph type="body" sz="quarter" idx="12"/>
          </p:nvPr>
        </p:nvSpPr>
        <p:spPr>
          <a:xfrm>
            <a:off x="1445318" y="584622"/>
            <a:ext cx="9217025" cy="597753"/>
          </a:xfrm>
        </p:spPr>
        <p:txBody>
          <a:bodyPr vert="horz" lIns="0" tIns="0" rIns="0" bIns="0" rtlCol="0" anchor="ctr">
            <a:normAutofit/>
          </a:bodyPr>
          <a:lstStyle/>
          <a:p>
            <a:r>
              <a:rPr lang="en-US" sz="2800">
                <a:latin typeface="Arial"/>
                <a:cs typeface="Arial"/>
              </a:rPr>
              <a:t>The Research - Phase 1 – Preparation </a:t>
            </a:r>
            <a:endParaRPr lang="en-US" sz="2800"/>
          </a:p>
        </p:txBody>
      </p:sp>
      <p:sp>
        <p:nvSpPr>
          <p:cNvPr id="4" name="TextBox 3">
            <a:extLst>
              <a:ext uri="{FF2B5EF4-FFF2-40B4-BE49-F238E27FC236}">
                <a16:creationId xmlns:a16="http://schemas.microsoft.com/office/drawing/2014/main" id="{85CC7721-5FAF-DBDF-D16D-DDADCC942F2C}"/>
              </a:ext>
            </a:extLst>
          </p:cNvPr>
          <p:cNvSpPr txBox="1"/>
          <p:nvPr/>
        </p:nvSpPr>
        <p:spPr>
          <a:xfrm>
            <a:off x="1494579" y="6164440"/>
            <a:ext cx="97155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Calibri"/>
                <a:cs typeface="Calibri"/>
              </a:rPr>
              <a:t>Research </a:t>
            </a:r>
            <a:r>
              <a:rPr lang="en-US" sz="2000" b="1" spc="-50">
                <a:solidFill>
                  <a:srgbClr val="000000"/>
                </a:solidFill>
                <a:latin typeface="Calibri"/>
                <a:ea typeface="Calibri"/>
                <a:cs typeface="Calibri"/>
              </a:rPr>
              <a:t>incentives</a:t>
            </a:r>
            <a:r>
              <a:rPr lang="en-US" sz="2000" b="1">
                <a:ea typeface="Calibri"/>
                <a:cs typeface="Calibri"/>
              </a:rPr>
              <a:t> were sponsored by       </a:t>
            </a:r>
            <a:r>
              <a:rPr lang="en-US">
                <a:ea typeface="Calibri"/>
                <a:cs typeface="Calibri"/>
              </a:rPr>
              <a:t>        </a:t>
            </a:r>
            <a:endParaRPr lang="en-US"/>
          </a:p>
        </p:txBody>
      </p:sp>
      <p:sp>
        <p:nvSpPr>
          <p:cNvPr id="5" name="TextBox 4">
            <a:extLst>
              <a:ext uri="{FF2B5EF4-FFF2-40B4-BE49-F238E27FC236}">
                <a16:creationId xmlns:a16="http://schemas.microsoft.com/office/drawing/2014/main" id="{14BE9BBE-08B9-9C37-4442-7282457D6619}"/>
              </a:ext>
            </a:extLst>
          </p:cNvPr>
          <p:cNvSpPr txBox="1"/>
          <p:nvPr/>
        </p:nvSpPr>
        <p:spPr>
          <a:xfrm>
            <a:off x="7710617" y="6165616"/>
            <a:ext cx="61110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ea typeface="Calibri"/>
                <a:cs typeface="Calibri"/>
              </a:rPr>
              <a:t>and</a:t>
            </a:r>
            <a:endParaRPr lang="en-US" sz="2000" b="1"/>
          </a:p>
        </p:txBody>
      </p:sp>
      <p:pic>
        <p:nvPicPr>
          <p:cNvPr id="6" name="Picture 5">
            <a:extLst>
              <a:ext uri="{FF2B5EF4-FFF2-40B4-BE49-F238E27FC236}">
                <a16:creationId xmlns:a16="http://schemas.microsoft.com/office/drawing/2014/main" id="{95420618-3871-23BD-0F4B-0442FDF184BA}"/>
              </a:ext>
            </a:extLst>
          </p:cNvPr>
          <p:cNvPicPr>
            <a:picLocks noChangeAspect="1"/>
          </p:cNvPicPr>
          <p:nvPr/>
        </p:nvPicPr>
        <p:blipFill>
          <a:blip r:embed="rId2"/>
          <a:stretch>
            <a:fillRect/>
          </a:stretch>
        </p:blipFill>
        <p:spPr>
          <a:xfrm>
            <a:off x="5939088" y="6040261"/>
            <a:ext cx="1625429" cy="612432"/>
          </a:xfrm>
          <a:prstGeom prst="rect">
            <a:avLst/>
          </a:prstGeom>
        </p:spPr>
      </p:pic>
      <p:pic>
        <p:nvPicPr>
          <p:cNvPr id="7" name="Picture 6">
            <a:extLst>
              <a:ext uri="{FF2B5EF4-FFF2-40B4-BE49-F238E27FC236}">
                <a16:creationId xmlns:a16="http://schemas.microsoft.com/office/drawing/2014/main" id="{A8657AFF-1BC8-7A36-FFFD-5CBF2F6395F3}"/>
              </a:ext>
            </a:extLst>
          </p:cNvPr>
          <p:cNvPicPr>
            <a:picLocks noChangeAspect="1"/>
          </p:cNvPicPr>
          <p:nvPr/>
        </p:nvPicPr>
        <p:blipFill>
          <a:blip r:embed="rId3"/>
          <a:stretch>
            <a:fillRect/>
          </a:stretch>
        </p:blipFill>
        <p:spPr>
          <a:xfrm>
            <a:off x="8320217" y="6148159"/>
            <a:ext cx="1622854" cy="521755"/>
          </a:xfrm>
          <a:prstGeom prst="rect">
            <a:avLst/>
          </a:prstGeom>
        </p:spPr>
      </p:pic>
    </p:spTree>
    <p:extLst>
      <p:ext uri="{BB962C8B-B14F-4D97-AF65-F5344CB8AC3E}">
        <p14:creationId xmlns:p14="http://schemas.microsoft.com/office/powerpoint/2010/main" val="124150167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0CE64-734A-38E2-27D4-287D0A23FD7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A3911F-9D2A-5CEF-E110-C1275F076737}"/>
              </a:ext>
            </a:extLst>
          </p:cNvPr>
          <p:cNvSpPr>
            <a:spLocks noGrp="1"/>
          </p:cNvSpPr>
          <p:nvPr>
            <p:ph sz="quarter" idx="10"/>
          </p:nvPr>
        </p:nvSpPr>
        <p:spPr>
          <a:xfrm>
            <a:off x="1444695" y="1403879"/>
            <a:ext cx="9644970" cy="4519172"/>
          </a:xfrm>
        </p:spPr>
        <p:txBody>
          <a:bodyPr vert="horz" lIns="0" tIns="0" rIns="0" bIns="0" rtlCol="0" anchor="t">
            <a:normAutofit fontScale="62500" lnSpcReduction="20000"/>
          </a:bodyPr>
          <a:lstStyle/>
          <a:p>
            <a:r>
              <a:rPr lang="en-GB" b="1">
                <a:solidFill>
                  <a:srgbClr val="000000"/>
                </a:solidFill>
                <a:latin typeface="Arial"/>
                <a:cs typeface="Arial"/>
              </a:rPr>
              <a:t>Content Selection</a:t>
            </a:r>
            <a:r>
              <a:rPr lang="en-GB">
                <a:solidFill>
                  <a:srgbClr val="000000"/>
                </a:solidFill>
                <a:latin typeface="Arial"/>
                <a:cs typeface="Arial"/>
              </a:rPr>
              <a:t> </a:t>
            </a:r>
            <a:endParaRPr lang="en-US"/>
          </a:p>
          <a:p>
            <a:pPr marL="457200" indent="-457200">
              <a:buChar char="•"/>
            </a:pPr>
            <a:r>
              <a:rPr lang="en-GB">
                <a:solidFill>
                  <a:srgbClr val="000000"/>
                </a:solidFill>
                <a:latin typeface="Arial"/>
                <a:cs typeface="Arial"/>
              </a:rPr>
              <a:t>60 short clips selected from actual broadcast content </a:t>
            </a:r>
            <a:endParaRPr lang="en-GB"/>
          </a:p>
          <a:p>
            <a:pPr marL="457200" indent="-457200">
              <a:buChar char="•"/>
            </a:pPr>
            <a:r>
              <a:rPr lang="en-GB">
                <a:solidFill>
                  <a:srgbClr val="000000"/>
                </a:solidFill>
                <a:latin typeface="Arial"/>
                <a:cs typeface="Arial"/>
              </a:rPr>
              <a:t>Range of intelligibility conditions </a:t>
            </a:r>
            <a:r>
              <a:rPr lang="en-GB" spc="-50">
                <a:solidFill>
                  <a:srgbClr val="000000"/>
                </a:solidFill>
                <a:latin typeface="Arial"/>
                <a:cs typeface="Arial"/>
              </a:rPr>
              <a:t>(</a:t>
            </a:r>
            <a:r>
              <a:rPr lang="en-GB">
                <a:solidFill>
                  <a:srgbClr val="000000"/>
                </a:solidFill>
                <a:latin typeface="Arial"/>
                <a:cs typeface="Arial"/>
              </a:rPr>
              <a:t>bandpass, drama, reality</a:t>
            </a:r>
            <a:r>
              <a:rPr lang="en-GB" spc="-50">
                <a:solidFill>
                  <a:srgbClr val="000000"/>
                </a:solidFill>
                <a:latin typeface="Arial"/>
                <a:cs typeface="Arial"/>
              </a:rPr>
              <a:t>) </a:t>
            </a:r>
            <a:endParaRPr lang="en-GB"/>
          </a:p>
          <a:p>
            <a:pPr marL="457200" indent="-457200">
              <a:buChar char="•"/>
            </a:pPr>
            <a:r>
              <a:rPr lang="en-GB">
                <a:solidFill>
                  <a:srgbClr val="000000"/>
                </a:solidFill>
                <a:latin typeface="Arial"/>
                <a:cs typeface="Arial"/>
              </a:rPr>
              <a:t>Designed to represent realistic audience listening challenges </a:t>
            </a:r>
            <a:endParaRPr lang="en-GB"/>
          </a:p>
          <a:p>
            <a:r>
              <a:rPr lang="en-GB" b="1">
                <a:solidFill>
                  <a:srgbClr val="000000"/>
                </a:solidFill>
                <a:latin typeface="Arial"/>
                <a:cs typeface="Arial"/>
              </a:rPr>
              <a:t>Human Listening Study </a:t>
            </a:r>
            <a:endParaRPr lang="en-GB" b="1"/>
          </a:p>
          <a:p>
            <a:pPr marL="457200" indent="-457200">
              <a:buChar char="•"/>
            </a:pPr>
            <a:r>
              <a:rPr lang="en-GB">
                <a:solidFill>
                  <a:srgbClr val="000000"/>
                </a:solidFill>
                <a:latin typeface="Arial"/>
                <a:cs typeface="Arial"/>
              </a:rPr>
              <a:t>150 Normal-hearing and 150 hard-of-hearing volunteers </a:t>
            </a:r>
            <a:endParaRPr lang="en-GB"/>
          </a:p>
          <a:p>
            <a:pPr marL="457200" indent="-457200">
              <a:buChar char="•"/>
            </a:pPr>
            <a:r>
              <a:rPr lang="en-GB">
                <a:solidFill>
                  <a:srgbClr val="000000"/>
                </a:solidFill>
                <a:latin typeface="Arial"/>
                <a:cs typeface="Arial"/>
              </a:rPr>
              <a:t>Listening effort ratings collected using a simplified 5-point scale </a:t>
            </a:r>
            <a:endParaRPr lang="en-GB"/>
          </a:p>
          <a:p>
            <a:pPr marL="457200" indent="-457200">
              <a:buChar char="•"/>
            </a:pPr>
            <a:r>
              <a:rPr lang="en-GB">
                <a:solidFill>
                  <a:srgbClr val="000000"/>
                </a:solidFill>
                <a:latin typeface="Arial"/>
                <a:cs typeface="Arial"/>
              </a:rPr>
              <a:t>Volunteers used headphones or hearing devices at home or in the controlled environment </a:t>
            </a:r>
            <a:endParaRPr lang="en-GB"/>
          </a:p>
          <a:p>
            <a:r>
              <a:rPr lang="en-GB" b="1">
                <a:solidFill>
                  <a:srgbClr val="000000"/>
                </a:solidFill>
                <a:latin typeface="Arial"/>
                <a:cs typeface="Arial"/>
              </a:rPr>
              <a:t>Objective Measurements </a:t>
            </a:r>
            <a:endParaRPr lang="en-GB" b="1"/>
          </a:p>
          <a:p>
            <a:pPr marL="457200" indent="-457200">
              <a:buChar char="•"/>
            </a:pPr>
            <a:r>
              <a:rPr lang="en-GB">
                <a:solidFill>
                  <a:srgbClr val="000000"/>
                </a:solidFill>
                <a:latin typeface="Arial"/>
                <a:cs typeface="Arial"/>
              </a:rPr>
              <a:t>All clips analysed using selected intelligibility-related algorithms </a:t>
            </a:r>
            <a:endParaRPr lang="en-GB"/>
          </a:p>
          <a:p>
            <a:pPr marL="457200" indent="-457200">
              <a:buChar char="•"/>
            </a:pPr>
            <a:r>
              <a:rPr lang="en-GB">
                <a:solidFill>
                  <a:srgbClr val="000000"/>
                </a:solidFill>
                <a:latin typeface="Arial"/>
                <a:cs typeface="Arial"/>
              </a:rPr>
              <a:t>Measurements compared against human listening results </a:t>
            </a:r>
            <a:endParaRPr lang="en-GB">
              <a:latin typeface="Arial"/>
              <a:cs typeface="Arial"/>
            </a:endParaRPr>
          </a:p>
        </p:txBody>
      </p:sp>
      <p:sp>
        <p:nvSpPr>
          <p:cNvPr id="3" name="Text Placeholder 2">
            <a:extLst>
              <a:ext uri="{FF2B5EF4-FFF2-40B4-BE49-F238E27FC236}">
                <a16:creationId xmlns:a16="http://schemas.microsoft.com/office/drawing/2014/main" id="{FDB1D12C-1FD1-959D-630E-2C0F68EBFDB0}"/>
              </a:ext>
            </a:extLst>
          </p:cNvPr>
          <p:cNvSpPr>
            <a:spLocks noGrp="1"/>
          </p:cNvSpPr>
          <p:nvPr>
            <p:ph type="body" sz="quarter" idx="12"/>
          </p:nvPr>
        </p:nvSpPr>
        <p:spPr>
          <a:xfrm>
            <a:off x="1441199" y="570826"/>
            <a:ext cx="9217025" cy="597753"/>
          </a:xfrm>
        </p:spPr>
        <p:txBody>
          <a:bodyPr vert="horz" lIns="0" tIns="0" rIns="0" bIns="0" rtlCol="0" anchor="ctr">
            <a:normAutofit/>
          </a:bodyPr>
          <a:lstStyle/>
          <a:p>
            <a:r>
              <a:rPr lang="en-US" sz="2800">
                <a:latin typeface="Arial"/>
                <a:cs typeface="Arial"/>
              </a:rPr>
              <a:t>The Research - Phase 2 – Listening Experiment </a:t>
            </a:r>
            <a:endParaRPr lang="en-US" sz="2800"/>
          </a:p>
        </p:txBody>
      </p:sp>
      <p:sp>
        <p:nvSpPr>
          <p:cNvPr id="5" name="TextBox 4">
            <a:extLst>
              <a:ext uri="{FF2B5EF4-FFF2-40B4-BE49-F238E27FC236}">
                <a16:creationId xmlns:a16="http://schemas.microsoft.com/office/drawing/2014/main" id="{4356CD34-C64D-B5AB-7B92-1A00656F87FA}"/>
              </a:ext>
            </a:extLst>
          </p:cNvPr>
          <p:cNvSpPr txBox="1"/>
          <p:nvPr/>
        </p:nvSpPr>
        <p:spPr>
          <a:xfrm>
            <a:off x="1511055" y="6164440"/>
            <a:ext cx="97155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Calibri"/>
                <a:ea typeface="Calibri"/>
                <a:cs typeface="Calibri"/>
              </a:rPr>
              <a:t>Research </a:t>
            </a:r>
            <a:r>
              <a:rPr lang="en-US" sz="2000" b="1" spc="-50">
                <a:solidFill>
                  <a:srgbClr val="000000"/>
                </a:solidFill>
                <a:latin typeface="Calibri"/>
                <a:ea typeface="Calibri"/>
                <a:cs typeface="Calibri"/>
              </a:rPr>
              <a:t>incentives</a:t>
            </a:r>
            <a:r>
              <a:rPr lang="en-US" sz="2000" b="1">
                <a:latin typeface="Calibri"/>
                <a:ea typeface="Calibri"/>
                <a:cs typeface="Calibri"/>
              </a:rPr>
              <a:t> were sponsored by</a:t>
            </a:r>
            <a:r>
              <a:rPr lang="en-US" sz="2000" b="1">
                <a:ea typeface="Calibri"/>
                <a:cs typeface="Calibri"/>
              </a:rPr>
              <a:t>       </a:t>
            </a:r>
            <a:r>
              <a:rPr lang="en-US">
                <a:ea typeface="Calibri"/>
                <a:cs typeface="Calibri"/>
              </a:rPr>
              <a:t>        </a:t>
            </a:r>
            <a:endParaRPr lang="en-US"/>
          </a:p>
        </p:txBody>
      </p:sp>
      <p:sp>
        <p:nvSpPr>
          <p:cNvPr id="7" name="TextBox 6">
            <a:extLst>
              <a:ext uri="{FF2B5EF4-FFF2-40B4-BE49-F238E27FC236}">
                <a16:creationId xmlns:a16="http://schemas.microsoft.com/office/drawing/2014/main" id="{AFFC70CD-B198-C37A-E352-AF9130032C99}"/>
              </a:ext>
            </a:extLst>
          </p:cNvPr>
          <p:cNvSpPr txBox="1"/>
          <p:nvPr/>
        </p:nvSpPr>
        <p:spPr>
          <a:xfrm>
            <a:off x="7727093" y="6165616"/>
            <a:ext cx="61110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ea typeface="Calibri"/>
                <a:cs typeface="Calibri"/>
              </a:rPr>
              <a:t>and</a:t>
            </a:r>
            <a:endParaRPr lang="en-US" sz="2000" b="1"/>
          </a:p>
        </p:txBody>
      </p:sp>
      <p:pic>
        <p:nvPicPr>
          <p:cNvPr id="9" name="Picture 8" descr="A green text on a black background&#10;&#10;AI-generated content may be incorrect.">
            <a:extLst>
              <a:ext uri="{FF2B5EF4-FFF2-40B4-BE49-F238E27FC236}">
                <a16:creationId xmlns:a16="http://schemas.microsoft.com/office/drawing/2014/main" id="{8BCF6E86-455F-8899-032A-82D88488523F}"/>
              </a:ext>
            </a:extLst>
          </p:cNvPr>
          <p:cNvPicPr>
            <a:picLocks noChangeAspect="1"/>
          </p:cNvPicPr>
          <p:nvPr/>
        </p:nvPicPr>
        <p:blipFill>
          <a:blip r:embed="rId3"/>
          <a:stretch>
            <a:fillRect/>
          </a:stretch>
        </p:blipFill>
        <p:spPr>
          <a:xfrm>
            <a:off x="5981442" y="6057513"/>
            <a:ext cx="1625429" cy="612432"/>
          </a:xfrm>
          <a:prstGeom prst="rect">
            <a:avLst/>
          </a:prstGeom>
        </p:spPr>
      </p:pic>
      <p:pic>
        <p:nvPicPr>
          <p:cNvPr id="11" name="Picture 10" descr="A logo with a black background&#10;&#10;AI-generated content may be incorrect.">
            <a:extLst>
              <a:ext uri="{FF2B5EF4-FFF2-40B4-BE49-F238E27FC236}">
                <a16:creationId xmlns:a16="http://schemas.microsoft.com/office/drawing/2014/main" id="{B235C146-F1E5-C2B7-7912-39A012D39177}"/>
              </a:ext>
            </a:extLst>
          </p:cNvPr>
          <p:cNvPicPr>
            <a:picLocks noChangeAspect="1"/>
          </p:cNvPicPr>
          <p:nvPr/>
        </p:nvPicPr>
        <p:blipFill>
          <a:blip r:embed="rId4"/>
          <a:stretch>
            <a:fillRect/>
          </a:stretch>
        </p:blipFill>
        <p:spPr>
          <a:xfrm>
            <a:off x="8410139" y="6148159"/>
            <a:ext cx="1622854" cy="521755"/>
          </a:xfrm>
          <a:prstGeom prst="rect">
            <a:avLst/>
          </a:prstGeom>
        </p:spPr>
      </p:pic>
    </p:spTree>
    <p:extLst>
      <p:ext uri="{BB962C8B-B14F-4D97-AF65-F5344CB8AC3E}">
        <p14:creationId xmlns:p14="http://schemas.microsoft.com/office/powerpoint/2010/main" val="335583920"/>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25A75-EE95-AC91-1275-A605B17ECBB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47F5C0-93FB-2522-D1DD-26FB6BA10108}"/>
              </a:ext>
            </a:extLst>
          </p:cNvPr>
          <p:cNvSpPr>
            <a:spLocks noGrp="1"/>
          </p:cNvSpPr>
          <p:nvPr>
            <p:ph sz="quarter" idx="10"/>
          </p:nvPr>
        </p:nvSpPr>
        <p:spPr>
          <a:xfrm>
            <a:off x="1444695" y="1458964"/>
            <a:ext cx="9644970" cy="4519172"/>
          </a:xfrm>
        </p:spPr>
        <p:txBody>
          <a:bodyPr vert="horz" lIns="0" tIns="0" rIns="0" bIns="0" rtlCol="0" anchor="t">
            <a:normAutofit fontScale="70000" lnSpcReduction="20000"/>
          </a:bodyPr>
          <a:lstStyle/>
          <a:p>
            <a:r>
              <a:rPr lang="en-GB" b="1">
                <a:solidFill>
                  <a:srgbClr val="000000"/>
                </a:solidFill>
                <a:latin typeface="Arial"/>
                <a:cs typeface="Arial"/>
              </a:rPr>
              <a:t>Correlation Analysis </a:t>
            </a:r>
            <a:endParaRPr lang="en-US" b="1"/>
          </a:p>
          <a:p>
            <a:pPr marL="457200" indent="-457200">
              <a:buChar char="•"/>
            </a:pPr>
            <a:r>
              <a:rPr lang="en-GB">
                <a:solidFill>
                  <a:srgbClr val="000000"/>
                </a:solidFill>
                <a:latin typeface="Arial"/>
                <a:cs typeface="Arial"/>
              </a:rPr>
              <a:t>Comparison of human listening effort ratings with objective measurements </a:t>
            </a:r>
            <a:endParaRPr lang="en-GB"/>
          </a:p>
          <a:p>
            <a:pPr marL="457200" indent="-457200">
              <a:buChar char="•"/>
            </a:pPr>
            <a:r>
              <a:rPr lang="en-GB">
                <a:solidFill>
                  <a:srgbClr val="000000"/>
                </a:solidFill>
                <a:latin typeface="Arial"/>
                <a:cs typeface="Arial"/>
              </a:rPr>
              <a:t>Ranked a wide range of machine models by their correlation with human listening effort ratings </a:t>
            </a:r>
            <a:endParaRPr lang="en-GB"/>
          </a:p>
          <a:p>
            <a:pPr marL="457200" indent="-457200">
              <a:buChar char="•"/>
            </a:pPr>
            <a:endParaRPr lang="en-GB">
              <a:solidFill>
                <a:srgbClr val="000000"/>
              </a:solidFill>
              <a:latin typeface="Arial"/>
              <a:cs typeface="Arial"/>
            </a:endParaRPr>
          </a:p>
          <a:p>
            <a:r>
              <a:rPr lang="en-GB" b="1">
                <a:solidFill>
                  <a:srgbClr val="000000"/>
                </a:solidFill>
                <a:latin typeface="Arial"/>
                <a:cs typeface="Arial"/>
              </a:rPr>
              <a:t>Threshold Investigation </a:t>
            </a:r>
            <a:endParaRPr lang="en-US" b="1"/>
          </a:p>
          <a:p>
            <a:pPr marL="457200" indent="-457200">
              <a:buChar char="•"/>
            </a:pPr>
            <a:r>
              <a:rPr lang="en-GB">
                <a:solidFill>
                  <a:srgbClr val="000000"/>
                </a:solidFill>
                <a:latin typeface="Arial"/>
                <a:cs typeface="Arial"/>
              </a:rPr>
              <a:t>Exploration of practical intelligibility threshold</a:t>
            </a:r>
            <a:r>
              <a:rPr lang="en-GB" spc="-50">
                <a:solidFill>
                  <a:srgbClr val="000000"/>
                </a:solidFill>
                <a:latin typeface="Arial"/>
                <a:cs typeface="Arial"/>
              </a:rPr>
              <a:t>(</a:t>
            </a:r>
            <a:r>
              <a:rPr lang="en-GB">
                <a:solidFill>
                  <a:srgbClr val="000000"/>
                </a:solidFill>
                <a:latin typeface="Arial"/>
                <a:cs typeface="Arial"/>
              </a:rPr>
              <a:t>s</a:t>
            </a:r>
            <a:r>
              <a:rPr lang="en-GB" spc="-50">
                <a:solidFill>
                  <a:srgbClr val="000000"/>
                </a:solidFill>
                <a:latin typeface="Arial"/>
                <a:cs typeface="Arial"/>
              </a:rPr>
              <a:t>) </a:t>
            </a:r>
            <a:endParaRPr lang="en-GB"/>
          </a:p>
          <a:p>
            <a:pPr marL="457200" indent="-457200">
              <a:buChar char="•"/>
            </a:pPr>
            <a:r>
              <a:rPr lang="en-GB">
                <a:solidFill>
                  <a:srgbClr val="000000"/>
                </a:solidFill>
                <a:latin typeface="Arial"/>
                <a:cs typeface="Arial"/>
              </a:rPr>
              <a:t>Identification of measurement ranges associated with increased listening effort </a:t>
            </a:r>
            <a:endParaRPr lang="en-GB"/>
          </a:p>
          <a:p>
            <a:pPr marL="457200" indent="-457200">
              <a:buChar char="•"/>
            </a:pPr>
            <a:r>
              <a:rPr lang="en-GB">
                <a:solidFill>
                  <a:srgbClr val="000000"/>
                </a:solidFill>
                <a:latin typeface="Arial"/>
                <a:cs typeface="Arial"/>
              </a:rPr>
              <a:t>Assessment of differences between hard-of-hearing and normal-hearing groups </a:t>
            </a:r>
            <a:endParaRPr lang="en-GB"/>
          </a:p>
        </p:txBody>
      </p:sp>
      <p:sp>
        <p:nvSpPr>
          <p:cNvPr id="3" name="Text Placeholder 2">
            <a:extLst>
              <a:ext uri="{FF2B5EF4-FFF2-40B4-BE49-F238E27FC236}">
                <a16:creationId xmlns:a16="http://schemas.microsoft.com/office/drawing/2014/main" id="{8FD285A6-1163-8BC5-2FB1-DDD274680EC5}"/>
              </a:ext>
            </a:extLst>
          </p:cNvPr>
          <p:cNvSpPr>
            <a:spLocks noGrp="1"/>
          </p:cNvSpPr>
          <p:nvPr>
            <p:ph type="body" sz="quarter" idx="12"/>
          </p:nvPr>
        </p:nvSpPr>
        <p:spPr>
          <a:xfrm>
            <a:off x="1445318" y="600155"/>
            <a:ext cx="9217025" cy="597753"/>
          </a:xfrm>
        </p:spPr>
        <p:txBody>
          <a:bodyPr vert="horz" lIns="0" tIns="0" rIns="0" bIns="0" rtlCol="0" anchor="ctr">
            <a:normAutofit/>
          </a:bodyPr>
          <a:lstStyle/>
          <a:p>
            <a:r>
              <a:rPr lang="en-US" sz="2800">
                <a:latin typeface="Arial"/>
                <a:cs typeface="Arial"/>
              </a:rPr>
              <a:t>The Research - Phase 3 – Analysis </a:t>
            </a:r>
            <a:endParaRPr lang="en-US" sz="2800"/>
          </a:p>
        </p:txBody>
      </p:sp>
      <p:sp>
        <p:nvSpPr>
          <p:cNvPr id="5" name="TextBox 4">
            <a:extLst>
              <a:ext uri="{FF2B5EF4-FFF2-40B4-BE49-F238E27FC236}">
                <a16:creationId xmlns:a16="http://schemas.microsoft.com/office/drawing/2014/main" id="{CC34E8C9-FEEF-6638-4CA3-59D208611D62}"/>
              </a:ext>
            </a:extLst>
          </p:cNvPr>
          <p:cNvSpPr txBox="1"/>
          <p:nvPr/>
        </p:nvSpPr>
        <p:spPr>
          <a:xfrm>
            <a:off x="1568719" y="6164440"/>
            <a:ext cx="97155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Calibri"/>
                <a:cs typeface="Calibri"/>
              </a:rPr>
              <a:t>Research </a:t>
            </a:r>
            <a:r>
              <a:rPr lang="en-US" sz="2000" b="1" spc="-50">
                <a:solidFill>
                  <a:srgbClr val="000000"/>
                </a:solidFill>
                <a:latin typeface="Calibri"/>
                <a:ea typeface="Calibri"/>
                <a:cs typeface="Calibri"/>
              </a:rPr>
              <a:t>incentives</a:t>
            </a:r>
            <a:r>
              <a:rPr lang="en-US" sz="2000" b="1">
                <a:ea typeface="Calibri"/>
                <a:cs typeface="Calibri"/>
              </a:rPr>
              <a:t> were sponsored by       </a:t>
            </a:r>
            <a:r>
              <a:rPr lang="en-US">
                <a:ea typeface="Calibri"/>
                <a:cs typeface="Calibri"/>
              </a:rPr>
              <a:t>        </a:t>
            </a:r>
            <a:endParaRPr lang="en-US"/>
          </a:p>
        </p:txBody>
      </p:sp>
      <p:sp>
        <p:nvSpPr>
          <p:cNvPr id="7" name="TextBox 6">
            <a:extLst>
              <a:ext uri="{FF2B5EF4-FFF2-40B4-BE49-F238E27FC236}">
                <a16:creationId xmlns:a16="http://schemas.microsoft.com/office/drawing/2014/main" id="{0E651869-F495-6840-A7E2-88F23EC6B473}"/>
              </a:ext>
            </a:extLst>
          </p:cNvPr>
          <p:cNvSpPr txBox="1"/>
          <p:nvPr/>
        </p:nvSpPr>
        <p:spPr>
          <a:xfrm>
            <a:off x="7784757" y="6165616"/>
            <a:ext cx="61110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ea typeface="Calibri"/>
                <a:cs typeface="Calibri"/>
              </a:rPr>
              <a:t>and</a:t>
            </a:r>
            <a:endParaRPr lang="en-US" sz="2000" b="1"/>
          </a:p>
        </p:txBody>
      </p:sp>
      <p:pic>
        <p:nvPicPr>
          <p:cNvPr id="9" name="Picture 8" descr="A green text on a black background&#10;&#10;AI-generated content may be incorrect.">
            <a:extLst>
              <a:ext uri="{FF2B5EF4-FFF2-40B4-BE49-F238E27FC236}">
                <a16:creationId xmlns:a16="http://schemas.microsoft.com/office/drawing/2014/main" id="{55DC95FF-BDB0-1C1A-8A2F-F9BFA94E8860}"/>
              </a:ext>
            </a:extLst>
          </p:cNvPr>
          <p:cNvPicPr>
            <a:picLocks noChangeAspect="1"/>
          </p:cNvPicPr>
          <p:nvPr/>
        </p:nvPicPr>
        <p:blipFill>
          <a:blip r:embed="rId2"/>
          <a:stretch>
            <a:fillRect/>
          </a:stretch>
        </p:blipFill>
        <p:spPr>
          <a:xfrm>
            <a:off x="6039106" y="6057513"/>
            <a:ext cx="1625429" cy="612432"/>
          </a:xfrm>
          <a:prstGeom prst="rect">
            <a:avLst/>
          </a:prstGeom>
        </p:spPr>
      </p:pic>
      <p:pic>
        <p:nvPicPr>
          <p:cNvPr id="11" name="Picture 10" descr="A logo with a black background&#10;&#10;AI-generated content may be incorrect.">
            <a:extLst>
              <a:ext uri="{FF2B5EF4-FFF2-40B4-BE49-F238E27FC236}">
                <a16:creationId xmlns:a16="http://schemas.microsoft.com/office/drawing/2014/main" id="{46CE7391-B22E-3FEE-93DC-539EAA764350}"/>
              </a:ext>
            </a:extLst>
          </p:cNvPr>
          <p:cNvPicPr>
            <a:picLocks noChangeAspect="1"/>
          </p:cNvPicPr>
          <p:nvPr/>
        </p:nvPicPr>
        <p:blipFill>
          <a:blip r:embed="rId3"/>
          <a:stretch>
            <a:fillRect/>
          </a:stretch>
        </p:blipFill>
        <p:spPr>
          <a:xfrm>
            <a:off x="8394357" y="6148159"/>
            <a:ext cx="1622854" cy="521755"/>
          </a:xfrm>
          <a:prstGeom prst="rect">
            <a:avLst/>
          </a:prstGeom>
        </p:spPr>
      </p:pic>
    </p:spTree>
    <p:extLst>
      <p:ext uri="{BB962C8B-B14F-4D97-AF65-F5344CB8AC3E}">
        <p14:creationId xmlns:p14="http://schemas.microsoft.com/office/powerpoint/2010/main" val="2619461753"/>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D6574-606D-1675-3D75-199B110B7E2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D57646-2317-A3BD-9BDB-9B961E2E7189}"/>
              </a:ext>
            </a:extLst>
          </p:cNvPr>
          <p:cNvSpPr>
            <a:spLocks noGrp="1"/>
          </p:cNvSpPr>
          <p:nvPr>
            <p:ph sz="quarter" idx="10"/>
          </p:nvPr>
        </p:nvSpPr>
        <p:spPr>
          <a:xfrm>
            <a:off x="1444695" y="1495686"/>
            <a:ext cx="9644970" cy="4519172"/>
          </a:xfrm>
        </p:spPr>
        <p:txBody>
          <a:bodyPr vert="horz" lIns="0" tIns="0" rIns="0" bIns="0" rtlCol="0" anchor="t">
            <a:normAutofit fontScale="70000" lnSpcReduction="20000"/>
          </a:bodyPr>
          <a:lstStyle/>
          <a:p>
            <a:r>
              <a:rPr lang="en-GB" b="1">
                <a:solidFill>
                  <a:srgbClr val="000000"/>
                </a:solidFill>
                <a:latin typeface="Arial"/>
                <a:cs typeface="Arial"/>
              </a:rPr>
              <a:t>1. Intelligibility as a Measurable QC Parameter </a:t>
            </a:r>
            <a:endParaRPr lang="en-US" b="1"/>
          </a:p>
          <a:p>
            <a:pPr marL="457200" indent="-457200">
              <a:buFont typeface="Arial,Sans-Serif" panose="020B0604020202020204" pitchFamily="34" charset="0"/>
              <a:buChar char="•"/>
            </a:pPr>
            <a:r>
              <a:rPr lang="en-GB" sz="3100">
                <a:solidFill>
                  <a:srgbClr val="000000"/>
                </a:solidFill>
                <a:latin typeface="Arial"/>
                <a:cs typeface="Arial"/>
              </a:rPr>
              <a:t>Today, broadcast QC largely measures technical compliance. </a:t>
            </a:r>
            <a:endParaRPr lang="en-US" sz="3100">
              <a:solidFill>
                <a:srgbClr val="000000"/>
              </a:solidFill>
              <a:latin typeface="Arial"/>
              <a:cs typeface="Arial"/>
            </a:endParaRPr>
          </a:p>
          <a:p>
            <a:pPr marL="457200" indent="-457200">
              <a:buFont typeface="Arial,Sans-Serif" panose="020B0604020202020204" pitchFamily="34" charset="0"/>
              <a:buChar char="•"/>
            </a:pPr>
            <a:r>
              <a:rPr lang="en-GB" sz="3100">
                <a:solidFill>
                  <a:srgbClr val="000000"/>
                </a:solidFill>
                <a:latin typeface="Arial"/>
                <a:cs typeface="Arial"/>
              </a:rPr>
              <a:t>Crystal Clear treats dialogue intelligibility as a measurable quality attribute. </a:t>
            </a:r>
          </a:p>
          <a:p>
            <a:pPr marL="457200" indent="-457200">
              <a:buFont typeface="Arial,Sans-Serif" panose="020B0604020202020204" pitchFamily="34" charset="0"/>
              <a:buChar char="•"/>
            </a:pPr>
            <a:r>
              <a:rPr lang="en-GB" sz="3100">
                <a:solidFill>
                  <a:srgbClr val="000000"/>
                </a:solidFill>
                <a:latin typeface="Arial"/>
                <a:cs typeface="Arial"/>
              </a:rPr>
              <a:t>Establishes objective metrics and thresholds linked to human perception. </a:t>
            </a:r>
          </a:p>
          <a:p>
            <a:endParaRPr lang="en-GB"/>
          </a:p>
          <a:p>
            <a:r>
              <a:rPr lang="en-GB" b="1">
                <a:solidFill>
                  <a:srgbClr val="000000"/>
                </a:solidFill>
                <a:latin typeface="Arial"/>
                <a:cs typeface="Arial"/>
              </a:rPr>
              <a:t>2. Hybrid QC model for producers and publishers QC</a:t>
            </a:r>
            <a:r>
              <a:rPr lang="en-GB">
                <a:solidFill>
                  <a:srgbClr val="000000"/>
                </a:solidFill>
                <a:latin typeface="Arial"/>
                <a:cs typeface="Arial"/>
              </a:rPr>
              <a:t> </a:t>
            </a:r>
            <a:endParaRPr lang="en-US"/>
          </a:p>
          <a:p>
            <a:pPr marL="457200" indent="-457200">
              <a:buFont typeface="Arial,Sans-Serif" panose="020B0604020202020204" pitchFamily="34" charset="0"/>
              <a:buChar char="•"/>
            </a:pPr>
            <a:r>
              <a:rPr lang="en-GB" sz="3100">
                <a:solidFill>
                  <a:srgbClr val="000000"/>
                </a:solidFill>
                <a:latin typeface="Arial"/>
                <a:cs typeface="Arial"/>
              </a:rPr>
              <a:t>Combines automated analysis with structured human assessment. </a:t>
            </a:r>
          </a:p>
          <a:p>
            <a:pPr marL="457200" indent="-457200">
              <a:buFont typeface="Arial,Sans-Serif" panose="020B0604020202020204" pitchFamily="34" charset="0"/>
              <a:buChar char="•"/>
            </a:pPr>
            <a:r>
              <a:rPr lang="en-GB" sz="3100">
                <a:solidFill>
                  <a:srgbClr val="000000"/>
                </a:solidFill>
                <a:latin typeface="Arial"/>
                <a:cs typeface="Arial"/>
              </a:rPr>
              <a:t>Machines identify potentially problematic segments. </a:t>
            </a:r>
          </a:p>
          <a:p>
            <a:pPr marL="457200" indent="-457200">
              <a:buFont typeface="Arial,Sans-Serif" panose="020B0604020202020204" pitchFamily="34" charset="0"/>
              <a:buChar char="•"/>
            </a:pPr>
            <a:r>
              <a:rPr lang="en-GB" sz="3100">
                <a:solidFill>
                  <a:srgbClr val="000000"/>
                </a:solidFill>
                <a:latin typeface="Arial"/>
                <a:cs typeface="Arial"/>
              </a:rPr>
              <a:t>Humans make the final editorial and quality judgement </a:t>
            </a:r>
          </a:p>
          <a:p>
            <a:pPr marL="457200" indent="-457200">
              <a:buFont typeface="Arial,Sans-Serif" panose="020B0604020202020204" pitchFamily="34" charset="0"/>
              <a:buChar char="•"/>
            </a:pPr>
            <a:r>
              <a:rPr lang="en-GB" sz="3100">
                <a:solidFill>
                  <a:srgbClr val="000000"/>
                </a:solidFill>
                <a:latin typeface="Arial"/>
                <a:cs typeface="Arial"/>
              </a:rPr>
              <a:t>Does not compromise creative freedom </a:t>
            </a:r>
          </a:p>
        </p:txBody>
      </p:sp>
      <p:sp>
        <p:nvSpPr>
          <p:cNvPr id="3" name="Text Placeholder 2">
            <a:extLst>
              <a:ext uri="{FF2B5EF4-FFF2-40B4-BE49-F238E27FC236}">
                <a16:creationId xmlns:a16="http://schemas.microsoft.com/office/drawing/2014/main" id="{AE9CDF7B-6B89-8FC8-4B57-5DF26479F850}"/>
              </a:ext>
            </a:extLst>
          </p:cNvPr>
          <p:cNvSpPr>
            <a:spLocks noGrp="1"/>
          </p:cNvSpPr>
          <p:nvPr>
            <p:ph type="body" sz="quarter" idx="12"/>
          </p:nvPr>
        </p:nvSpPr>
        <p:spPr>
          <a:xfrm>
            <a:off x="1440603" y="600155"/>
            <a:ext cx="9217025" cy="597753"/>
          </a:xfrm>
        </p:spPr>
        <p:txBody>
          <a:bodyPr vert="horz" lIns="0" tIns="0" rIns="0" bIns="0" rtlCol="0" anchor="ctr">
            <a:normAutofit/>
          </a:bodyPr>
          <a:lstStyle/>
          <a:p>
            <a:r>
              <a:rPr lang="en-US" sz="2800">
                <a:latin typeface="Arial"/>
                <a:cs typeface="Arial"/>
              </a:rPr>
              <a:t>The Innovation </a:t>
            </a:r>
            <a:endParaRPr lang="en-US" sz="2800"/>
          </a:p>
        </p:txBody>
      </p:sp>
    </p:spTree>
    <p:extLst>
      <p:ext uri="{BB962C8B-B14F-4D97-AF65-F5344CB8AC3E}">
        <p14:creationId xmlns:p14="http://schemas.microsoft.com/office/powerpoint/2010/main" val="2867859853"/>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EDCA3-7DEC-3A67-AFA1-9D23ABAE8CC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0BDBA6-55E0-E059-AEFF-45A9427C4BCC}"/>
              </a:ext>
            </a:extLst>
          </p:cNvPr>
          <p:cNvSpPr>
            <a:spLocks noGrp="1"/>
          </p:cNvSpPr>
          <p:nvPr>
            <p:ph sz="quarter" idx="10"/>
          </p:nvPr>
        </p:nvSpPr>
        <p:spPr>
          <a:xfrm>
            <a:off x="1486481" y="1023500"/>
            <a:ext cx="9649088" cy="5226570"/>
          </a:xfrm>
        </p:spPr>
        <p:txBody>
          <a:bodyPr vert="horz" lIns="0" tIns="0" rIns="0" bIns="0" rtlCol="0" anchor="t">
            <a:normAutofit fontScale="70000" lnSpcReduction="20000"/>
          </a:bodyPr>
          <a:lstStyle/>
          <a:p>
            <a:endParaRPr lang="en-GB" sz="3100" b="1">
              <a:solidFill>
                <a:srgbClr val="000000"/>
              </a:solidFill>
              <a:latin typeface="Arial"/>
              <a:cs typeface="Arial"/>
            </a:endParaRPr>
          </a:p>
          <a:p>
            <a:r>
              <a:rPr lang="en-GB" sz="3100" b="1">
                <a:solidFill>
                  <a:srgbClr val="000000"/>
                </a:solidFill>
                <a:latin typeface="Arial"/>
                <a:cs typeface="Arial"/>
              </a:rPr>
              <a:t>3.  Scalable Review Process </a:t>
            </a:r>
            <a:endParaRPr lang="en-US" sz="3100" b="1">
              <a:solidFill>
                <a:srgbClr val="000000"/>
              </a:solidFill>
              <a:latin typeface="Arial"/>
              <a:cs typeface="Arial"/>
            </a:endParaRPr>
          </a:p>
          <a:p>
            <a:pPr marL="457200" indent="-457200">
              <a:spcAft>
                <a:spcPts val="1200"/>
              </a:spcAft>
              <a:buFont typeface="Arial,Sans-Serif" panose="020B0604020202020204" pitchFamily="34" charset="0"/>
              <a:buChar char="•"/>
            </a:pPr>
            <a:r>
              <a:rPr lang="en-GB" sz="3100">
                <a:solidFill>
                  <a:srgbClr val="000000"/>
                </a:solidFill>
                <a:latin typeface="Arial"/>
                <a:cs typeface="Arial"/>
              </a:rPr>
              <a:t>Instead of reviewing an entire programme, reviewers focus only on areas identified by the system, reducing manual effort while maintaining quality. </a:t>
            </a:r>
          </a:p>
          <a:p>
            <a:pPr marL="457200" indent="-457200">
              <a:buFont typeface="Arial,Sans-Serif" panose="020B0604020202020204" pitchFamily="34" charset="0"/>
              <a:buChar char="•"/>
            </a:pPr>
            <a:endParaRPr lang="en-GB" sz="3100">
              <a:solidFill>
                <a:srgbClr val="000000"/>
              </a:solidFill>
              <a:latin typeface="Arial"/>
              <a:cs typeface="Arial"/>
            </a:endParaRPr>
          </a:p>
          <a:p>
            <a:pPr marL="457200" indent="-457200">
              <a:buFont typeface="Arial,Sans-Serif" panose="020B0604020202020204" pitchFamily="34" charset="0"/>
              <a:buChar char="•"/>
            </a:pPr>
            <a:endParaRPr lang="en-GB" sz="3100">
              <a:solidFill>
                <a:srgbClr val="000000"/>
              </a:solidFill>
              <a:latin typeface="Arial"/>
              <a:cs typeface="Arial"/>
            </a:endParaRPr>
          </a:p>
          <a:p>
            <a:pPr marL="457200" indent="-457200">
              <a:buFont typeface="Arial,Sans-Serif" panose="020B0604020202020204" pitchFamily="34" charset="0"/>
              <a:buChar char="•"/>
            </a:pPr>
            <a:endParaRPr lang="en-GB" sz="3100">
              <a:solidFill>
                <a:srgbClr val="000000"/>
              </a:solidFill>
              <a:latin typeface="Arial"/>
              <a:cs typeface="Arial"/>
            </a:endParaRPr>
          </a:p>
          <a:p>
            <a:pPr marL="457200" indent="-457200">
              <a:buFont typeface="Arial,Sans-Serif" panose="020B0604020202020204" pitchFamily="34" charset="0"/>
              <a:buChar char="•"/>
            </a:pPr>
            <a:endParaRPr lang="en-GB" sz="3100">
              <a:solidFill>
                <a:srgbClr val="000000"/>
              </a:solidFill>
              <a:latin typeface="Arial"/>
              <a:cs typeface="Arial"/>
            </a:endParaRPr>
          </a:p>
          <a:p>
            <a:r>
              <a:rPr lang="en-GB" sz="3100" b="1">
                <a:solidFill>
                  <a:srgbClr val="000000"/>
                </a:solidFill>
                <a:latin typeface="Arial"/>
                <a:cs typeface="Arial"/>
              </a:rPr>
              <a:t>4. Practical Workflow Integration </a:t>
            </a:r>
            <a:endParaRPr lang="en-US" sz="3100">
              <a:solidFill>
                <a:srgbClr val="152027"/>
              </a:solidFill>
              <a:latin typeface="Arial"/>
              <a:cs typeface="Arial"/>
            </a:endParaRPr>
          </a:p>
          <a:p>
            <a:pPr marL="457200" indent="-457200">
              <a:buFont typeface="Arial,Sans-Serif" panose="020B0604020202020204" pitchFamily="34" charset="0"/>
              <a:buChar char="•"/>
            </a:pPr>
            <a:r>
              <a:rPr lang="en-GB" sz="3100">
                <a:solidFill>
                  <a:srgbClr val="000000"/>
                </a:solidFill>
                <a:latin typeface="Arial"/>
                <a:cs typeface="Arial"/>
              </a:rPr>
              <a:t>Designed for integration into existing production and publishing workflows. </a:t>
            </a:r>
            <a:endParaRPr lang="en-US" sz="3100">
              <a:solidFill>
                <a:srgbClr val="152027"/>
              </a:solidFill>
              <a:latin typeface="Arial"/>
              <a:cs typeface="Arial"/>
            </a:endParaRPr>
          </a:p>
          <a:p>
            <a:pPr marL="457200" indent="-457200">
              <a:buFont typeface="Arial,Sans-Serif" panose="020B0604020202020204" pitchFamily="34" charset="0"/>
              <a:buChar char="•"/>
            </a:pPr>
            <a:r>
              <a:rPr lang="en-GB" sz="3100">
                <a:solidFill>
                  <a:srgbClr val="000000"/>
                </a:solidFill>
                <a:latin typeface="Arial"/>
                <a:cs typeface="Arial"/>
              </a:rPr>
              <a:t>QC can be applied to production process or as part of delivery. </a:t>
            </a:r>
            <a:endParaRPr lang="en-GB" sz="3100">
              <a:solidFill>
                <a:srgbClr val="152027"/>
              </a:solidFill>
              <a:latin typeface="Arial"/>
              <a:cs typeface="Arial"/>
            </a:endParaRPr>
          </a:p>
          <a:p>
            <a:pPr marL="457200" indent="-457200">
              <a:buFont typeface="Arial,Sans-Serif" panose="020B0604020202020204" pitchFamily="34" charset="0"/>
              <a:buChar char="•"/>
            </a:pPr>
            <a:r>
              <a:rPr lang="en-GB" sz="3100">
                <a:solidFill>
                  <a:srgbClr val="000000"/>
                </a:solidFill>
                <a:latin typeface="Arial"/>
                <a:cs typeface="Arial"/>
              </a:rPr>
              <a:t>Supports operational use rather than remaining a research exercise. </a:t>
            </a:r>
            <a:endParaRPr lang="en-GB"/>
          </a:p>
        </p:txBody>
      </p:sp>
      <p:sp>
        <p:nvSpPr>
          <p:cNvPr id="3" name="Text Placeholder 2">
            <a:extLst>
              <a:ext uri="{FF2B5EF4-FFF2-40B4-BE49-F238E27FC236}">
                <a16:creationId xmlns:a16="http://schemas.microsoft.com/office/drawing/2014/main" id="{BEE6D700-006C-BC14-B1D0-BD3CC79FEE4D}"/>
              </a:ext>
            </a:extLst>
          </p:cNvPr>
          <p:cNvSpPr>
            <a:spLocks noGrp="1"/>
          </p:cNvSpPr>
          <p:nvPr>
            <p:ph type="body" sz="quarter" idx="12"/>
          </p:nvPr>
        </p:nvSpPr>
        <p:spPr>
          <a:xfrm>
            <a:off x="1486508" y="635934"/>
            <a:ext cx="9217025" cy="597753"/>
          </a:xfrm>
        </p:spPr>
        <p:txBody>
          <a:bodyPr vert="horz" lIns="0" tIns="0" rIns="0" bIns="0" rtlCol="0" anchor="ctr">
            <a:normAutofit/>
          </a:bodyPr>
          <a:lstStyle/>
          <a:p>
            <a:r>
              <a:rPr lang="en-US" sz="2800">
                <a:latin typeface="Arial"/>
                <a:cs typeface="Arial"/>
              </a:rPr>
              <a:t>The Innovation (continued...)</a:t>
            </a:r>
            <a:endParaRPr lang="en-US" sz="2800"/>
          </a:p>
        </p:txBody>
      </p:sp>
      <p:pic>
        <p:nvPicPr>
          <p:cNvPr id="4" name="Picture 3">
            <a:extLst>
              <a:ext uri="{FF2B5EF4-FFF2-40B4-BE49-F238E27FC236}">
                <a16:creationId xmlns:a16="http://schemas.microsoft.com/office/drawing/2014/main" id="{1EDAE67B-8860-3172-1141-43A9D5A004A1}"/>
              </a:ext>
            </a:extLst>
          </p:cNvPr>
          <p:cNvPicPr>
            <a:picLocks noChangeAspect="1"/>
          </p:cNvPicPr>
          <p:nvPr/>
        </p:nvPicPr>
        <p:blipFill>
          <a:blip r:embed="rId3"/>
          <a:stretch>
            <a:fillRect/>
          </a:stretch>
        </p:blipFill>
        <p:spPr>
          <a:xfrm>
            <a:off x="2715062" y="2664829"/>
            <a:ext cx="6297828" cy="1269101"/>
          </a:xfrm>
          <a:prstGeom prst="rect">
            <a:avLst/>
          </a:prstGeom>
        </p:spPr>
      </p:pic>
    </p:spTree>
    <p:extLst>
      <p:ext uri="{BB962C8B-B14F-4D97-AF65-F5344CB8AC3E}">
        <p14:creationId xmlns:p14="http://schemas.microsoft.com/office/powerpoint/2010/main" val="2853181328"/>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3FD9B-28CC-4EB9-3621-D4E2B52D912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F8823D-E481-1900-A91C-0D4B6189C310}"/>
              </a:ext>
            </a:extLst>
          </p:cNvPr>
          <p:cNvSpPr>
            <a:spLocks noGrp="1"/>
          </p:cNvSpPr>
          <p:nvPr>
            <p:ph sz="quarter" idx="10"/>
          </p:nvPr>
        </p:nvSpPr>
        <p:spPr>
          <a:xfrm>
            <a:off x="1444695" y="1495686"/>
            <a:ext cx="9644970" cy="4612099"/>
          </a:xfrm>
        </p:spPr>
        <p:txBody>
          <a:bodyPr vert="horz" lIns="0" tIns="0" rIns="0" bIns="0" rtlCol="0" anchor="t">
            <a:normAutofit fontScale="77500" lnSpcReduction="20000"/>
          </a:bodyPr>
          <a:lstStyle/>
          <a:p>
            <a:r>
              <a:rPr lang="en-GB" b="1">
                <a:solidFill>
                  <a:srgbClr val="000000"/>
                </a:solidFill>
                <a:latin typeface="Arial"/>
                <a:cs typeface="Arial"/>
              </a:rPr>
              <a:t>Integration to a real broadcaster workflow </a:t>
            </a:r>
            <a:endParaRPr lang="en-US" b="1"/>
          </a:p>
          <a:p>
            <a:pPr marL="457200" indent="-457200">
              <a:buChar char="•"/>
            </a:pPr>
            <a:r>
              <a:rPr lang="en-GB">
                <a:solidFill>
                  <a:srgbClr val="000000"/>
                </a:solidFill>
                <a:latin typeface="Arial"/>
                <a:cs typeface="Arial"/>
              </a:rPr>
              <a:t>Lightweight integration into Channel 4's Media Services environment. </a:t>
            </a:r>
            <a:endParaRPr lang="en-US"/>
          </a:p>
          <a:p>
            <a:pPr marL="457200" indent="-457200">
              <a:buChar char="•"/>
            </a:pPr>
            <a:r>
              <a:rPr lang="en-GB">
                <a:solidFill>
                  <a:srgbClr val="000000"/>
                </a:solidFill>
                <a:latin typeface="Arial"/>
                <a:cs typeface="Arial"/>
              </a:rPr>
              <a:t>Incoming programme content is automatically analysed after ingest</a:t>
            </a:r>
            <a:endParaRPr lang="en-GB"/>
          </a:p>
          <a:p>
            <a:pPr marL="457200" indent="-457200">
              <a:buChar char="•"/>
            </a:pPr>
            <a:r>
              <a:rPr lang="en-GB">
                <a:solidFill>
                  <a:srgbClr val="000000"/>
                </a:solidFill>
                <a:latin typeface="Arial"/>
                <a:cs typeface="Arial"/>
              </a:rPr>
              <a:t>Nugen implementation based on the Fraunhofer LEAP model. </a:t>
            </a:r>
            <a:endParaRPr lang="en-GB"/>
          </a:p>
          <a:p>
            <a:pPr marL="457200" indent="-457200">
              <a:buChar char="•"/>
            </a:pPr>
            <a:r>
              <a:rPr lang="en-GB">
                <a:solidFill>
                  <a:srgbClr val="000000"/>
                </a:solidFill>
                <a:latin typeface="Arial"/>
                <a:cs typeface="Arial"/>
              </a:rPr>
              <a:t>Measurements identify segments where dialogue intelligibility may be questionable. </a:t>
            </a:r>
            <a:endParaRPr lang="en-GB"/>
          </a:p>
          <a:p>
            <a:pPr marL="457200" indent="-457200">
              <a:buChar char="•"/>
            </a:pPr>
            <a:r>
              <a:rPr lang="en-GB">
                <a:solidFill>
                  <a:srgbClr val="000000"/>
                </a:solidFill>
                <a:latin typeface="Arial"/>
                <a:cs typeface="Arial"/>
              </a:rPr>
              <a:t>Timecoded measurement results are associated with the programme asset in Channel 4’s BRAHMA AI asset management. </a:t>
            </a:r>
            <a:endParaRPr lang="en-US"/>
          </a:p>
          <a:p>
            <a:pPr marL="457200" indent="-457200">
              <a:buChar char="•"/>
            </a:pPr>
            <a:r>
              <a:rPr lang="en-GB">
                <a:solidFill>
                  <a:srgbClr val="000000"/>
                </a:solidFill>
                <a:latin typeface="Arial"/>
                <a:cs typeface="Arial"/>
              </a:rPr>
              <a:t>Targeted review the highlighted clips </a:t>
            </a:r>
            <a:endParaRPr lang="en-GB"/>
          </a:p>
        </p:txBody>
      </p:sp>
      <p:sp>
        <p:nvSpPr>
          <p:cNvPr id="3" name="Text Placeholder 2">
            <a:extLst>
              <a:ext uri="{FF2B5EF4-FFF2-40B4-BE49-F238E27FC236}">
                <a16:creationId xmlns:a16="http://schemas.microsoft.com/office/drawing/2014/main" id="{C621FDDE-B80A-03C1-2805-A42982F9F4F5}"/>
              </a:ext>
            </a:extLst>
          </p:cNvPr>
          <p:cNvSpPr>
            <a:spLocks noGrp="1"/>
          </p:cNvSpPr>
          <p:nvPr>
            <p:ph type="body" sz="quarter" idx="12"/>
          </p:nvPr>
        </p:nvSpPr>
        <p:spPr>
          <a:xfrm>
            <a:off x="1446856" y="614745"/>
            <a:ext cx="9217025" cy="597753"/>
          </a:xfrm>
        </p:spPr>
        <p:txBody>
          <a:bodyPr vert="horz" lIns="0" tIns="0" rIns="0" bIns="0" rtlCol="0" anchor="ctr">
            <a:normAutofit/>
          </a:bodyPr>
          <a:lstStyle/>
          <a:p>
            <a:r>
              <a:rPr lang="en-US" sz="2800">
                <a:latin typeface="Arial"/>
                <a:cs typeface="Arial"/>
              </a:rPr>
              <a:t>The Proof of Concept </a:t>
            </a:r>
            <a:endParaRPr lang="en-US" sz="2800"/>
          </a:p>
        </p:txBody>
      </p:sp>
    </p:spTree>
    <p:extLst>
      <p:ext uri="{BB962C8B-B14F-4D97-AF65-F5344CB8AC3E}">
        <p14:creationId xmlns:p14="http://schemas.microsoft.com/office/powerpoint/2010/main" val="1446205473"/>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14D5A-9E79-92F5-5D9F-DC20D06EAAF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1494FC-3C6A-ACFD-9F82-E09DE1B6CB91}"/>
              </a:ext>
            </a:extLst>
          </p:cNvPr>
          <p:cNvSpPr>
            <a:spLocks noGrp="1"/>
          </p:cNvSpPr>
          <p:nvPr>
            <p:ph sz="quarter" idx="10"/>
          </p:nvPr>
        </p:nvSpPr>
        <p:spPr>
          <a:xfrm>
            <a:off x="1489507" y="1715975"/>
            <a:ext cx="10155716" cy="4612099"/>
          </a:xfrm>
        </p:spPr>
        <p:txBody>
          <a:bodyPr vert="horz" lIns="0" tIns="0" rIns="0" bIns="0" rtlCol="0" anchor="t">
            <a:normAutofit/>
          </a:bodyPr>
          <a:lstStyle/>
          <a:p>
            <a:pPr marL="457200" indent="-457200">
              <a:buChar char="•"/>
            </a:pPr>
            <a:r>
              <a:rPr lang="en-GB" sz="2400">
                <a:solidFill>
                  <a:srgbClr val="000000"/>
                </a:solidFill>
                <a:latin typeface="Arial"/>
                <a:cs typeface="Arial"/>
              </a:rPr>
              <a:t>Crystal Clear focuses on what content producers and publishers can control: the </a:t>
            </a:r>
            <a:r>
              <a:rPr lang="en-GB" sz="2400" b="1">
                <a:solidFill>
                  <a:srgbClr val="000000"/>
                </a:solidFill>
                <a:latin typeface="Arial"/>
                <a:cs typeface="Arial"/>
              </a:rPr>
              <a:t>intelligibility of dialogue within the content itself</a:t>
            </a:r>
            <a:r>
              <a:rPr lang="en-GB" sz="2400">
                <a:solidFill>
                  <a:srgbClr val="000000"/>
                </a:solidFill>
                <a:latin typeface="Arial"/>
                <a:cs typeface="Arial"/>
              </a:rPr>
              <a:t>. </a:t>
            </a:r>
            <a:endParaRPr lang="en-US" sz="2400">
              <a:solidFill>
                <a:srgbClr val="152027"/>
              </a:solidFill>
            </a:endParaRPr>
          </a:p>
          <a:p>
            <a:pPr marL="457200" indent="-457200">
              <a:buChar char="•"/>
            </a:pPr>
            <a:r>
              <a:rPr lang="en-GB" sz="2400">
                <a:solidFill>
                  <a:srgbClr val="000000"/>
                </a:solidFill>
                <a:latin typeface="Arial"/>
                <a:cs typeface="Arial"/>
              </a:rPr>
              <a:t>It does not attempt to address external factors such as transmission, reproduction systems, or listening conditions</a:t>
            </a:r>
            <a:endParaRPr lang="en-US" sz="2400"/>
          </a:p>
          <a:p>
            <a:pPr marL="457200" indent="-457200">
              <a:buChar char="•"/>
            </a:pPr>
            <a:r>
              <a:rPr lang="en-GB" sz="2400">
                <a:solidFill>
                  <a:srgbClr val="000000"/>
                </a:solidFill>
                <a:latin typeface="Arial"/>
                <a:cs typeface="Arial"/>
              </a:rPr>
              <a:t>Our research intentionally reduced the variables related to these external factors where possible</a:t>
            </a:r>
            <a:r>
              <a:rPr lang="en-GB" sz="2400" spc="-20">
                <a:solidFill>
                  <a:srgbClr val="000000"/>
                </a:solidFill>
              </a:rPr>
              <a:t> -</a:t>
            </a:r>
            <a:r>
              <a:rPr lang="en-GB" sz="2400">
                <a:solidFill>
                  <a:srgbClr val="000000"/>
                </a:solidFill>
                <a:latin typeface="Arial"/>
                <a:cs typeface="Arial"/>
              </a:rPr>
              <a:t>This enabled clearer conclusions to be drawn and reduced the size/duration of the required listening experiment</a:t>
            </a:r>
          </a:p>
          <a:p>
            <a:endParaRPr lang="en-GB" b="1">
              <a:solidFill>
                <a:srgbClr val="000000"/>
              </a:solidFill>
            </a:endParaRPr>
          </a:p>
          <a:p>
            <a:endParaRPr lang="en-GB" b="1">
              <a:solidFill>
                <a:srgbClr val="000000"/>
              </a:solidFill>
            </a:endParaRPr>
          </a:p>
          <a:p>
            <a:endParaRPr lang="en-GB" b="1">
              <a:solidFill>
                <a:srgbClr val="000000"/>
              </a:solidFill>
            </a:endParaRPr>
          </a:p>
        </p:txBody>
      </p:sp>
      <p:sp>
        <p:nvSpPr>
          <p:cNvPr id="3" name="Text Placeholder 2">
            <a:extLst>
              <a:ext uri="{FF2B5EF4-FFF2-40B4-BE49-F238E27FC236}">
                <a16:creationId xmlns:a16="http://schemas.microsoft.com/office/drawing/2014/main" id="{45006CB6-CE27-5F5D-E84E-3971E18D0E56}"/>
              </a:ext>
            </a:extLst>
          </p:cNvPr>
          <p:cNvSpPr>
            <a:spLocks noGrp="1"/>
          </p:cNvSpPr>
          <p:nvPr>
            <p:ph type="body" sz="quarter" idx="12"/>
          </p:nvPr>
        </p:nvSpPr>
        <p:spPr>
          <a:xfrm>
            <a:off x="1487103" y="607549"/>
            <a:ext cx="9217025" cy="597753"/>
          </a:xfrm>
        </p:spPr>
        <p:txBody>
          <a:bodyPr vert="horz" lIns="0" tIns="0" rIns="0" bIns="0" rtlCol="0" anchor="ctr">
            <a:normAutofit/>
          </a:bodyPr>
          <a:lstStyle/>
          <a:p>
            <a:r>
              <a:rPr lang="en-US" sz="2800">
                <a:latin typeface="Arial"/>
                <a:cs typeface="Arial"/>
              </a:rPr>
              <a:t>The Focus of the Project</a:t>
            </a:r>
            <a:endParaRPr lang="en-US" sz="2800"/>
          </a:p>
        </p:txBody>
      </p:sp>
    </p:spTree>
    <p:extLst>
      <p:ext uri="{BB962C8B-B14F-4D97-AF65-F5344CB8AC3E}">
        <p14:creationId xmlns:p14="http://schemas.microsoft.com/office/powerpoint/2010/main" val="162292385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71ADD-EBCD-AE2F-BD50-9B913D602E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B6C9EE-1081-29A8-CD13-4AB2C19ECDCF}"/>
              </a:ext>
            </a:extLst>
          </p:cNvPr>
          <p:cNvSpPr>
            <a:spLocks noGrp="1"/>
          </p:cNvSpPr>
          <p:nvPr>
            <p:ph type="body" sz="quarter" idx="10"/>
          </p:nvPr>
        </p:nvSpPr>
        <p:spPr>
          <a:xfrm>
            <a:off x="532800" y="2016000"/>
            <a:ext cx="4987998" cy="2160000"/>
          </a:xfrm>
        </p:spPr>
        <p:txBody>
          <a:bodyPr lIns="91440" tIns="45720" rIns="91440" bIns="45720" anchor="b"/>
          <a:lstStyle/>
          <a:p>
            <a:r>
              <a:rPr lang="en-US" b="0">
                <a:latin typeface="Arial"/>
                <a:cs typeface="Arial"/>
              </a:rPr>
              <a:t>Crystal Clear </a:t>
            </a:r>
            <a:endParaRPr lang="en-US"/>
          </a:p>
        </p:txBody>
      </p:sp>
      <p:sp>
        <p:nvSpPr>
          <p:cNvPr id="3" name="Text Placeholder 2">
            <a:extLst>
              <a:ext uri="{FF2B5EF4-FFF2-40B4-BE49-F238E27FC236}">
                <a16:creationId xmlns:a16="http://schemas.microsoft.com/office/drawing/2014/main" id="{254A98AE-B5D4-A70D-673B-B655F7F77E7C}"/>
              </a:ext>
            </a:extLst>
          </p:cNvPr>
          <p:cNvSpPr>
            <a:spLocks noGrp="1"/>
          </p:cNvSpPr>
          <p:nvPr>
            <p:ph type="body" sz="quarter" idx="11"/>
          </p:nvPr>
        </p:nvSpPr>
        <p:spPr>
          <a:xfrm>
            <a:off x="542614" y="4248000"/>
            <a:ext cx="4798820" cy="1076542"/>
          </a:xfrm>
        </p:spPr>
        <p:txBody>
          <a:bodyPr lIns="91440" tIns="45720" rIns="91440" bIns="45720" anchor="t"/>
          <a:lstStyle/>
          <a:p>
            <a:r>
              <a:rPr lang="en-US">
                <a:latin typeface="Arial"/>
                <a:cs typeface="Arial"/>
              </a:rPr>
              <a:t>The Research Results  </a:t>
            </a:r>
            <a:endParaRPr lang="en-US"/>
          </a:p>
        </p:txBody>
      </p:sp>
    </p:spTree>
    <p:extLst>
      <p:ext uri="{BB962C8B-B14F-4D97-AF65-F5344CB8AC3E}">
        <p14:creationId xmlns:p14="http://schemas.microsoft.com/office/powerpoint/2010/main" val="1340544940"/>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C922C-E585-2602-1A1C-AD47B80DE95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DC878C-044E-75F5-1EAD-3831A1C24D23}"/>
              </a:ext>
            </a:extLst>
          </p:cNvPr>
          <p:cNvSpPr>
            <a:spLocks noGrp="1"/>
          </p:cNvSpPr>
          <p:nvPr>
            <p:ph sz="quarter" idx="10"/>
          </p:nvPr>
        </p:nvSpPr>
        <p:spPr>
          <a:xfrm>
            <a:off x="1444695" y="1578313"/>
            <a:ext cx="9644970" cy="4612099"/>
          </a:xfrm>
        </p:spPr>
        <p:txBody>
          <a:bodyPr vert="horz" lIns="0" tIns="0" rIns="0" bIns="0" rtlCol="0" anchor="t">
            <a:normAutofit fontScale="70000" lnSpcReduction="20000"/>
          </a:bodyPr>
          <a:lstStyle/>
          <a:p>
            <a:pPr marL="457200" indent="-457200">
              <a:buChar char="•"/>
            </a:pPr>
            <a:r>
              <a:rPr lang="en-GB">
                <a:solidFill>
                  <a:srgbClr val="000000"/>
                </a:solidFill>
                <a:latin typeface="Arial"/>
                <a:cs typeface="Arial"/>
              </a:rPr>
              <a:t>Dialogue "intelligibility" (widest sense) is a multi-facetted issue in broadcast media </a:t>
            </a:r>
            <a:endParaRPr lang="en-GB"/>
          </a:p>
          <a:p>
            <a:pPr marL="457200" indent="-457200">
              <a:buChar char="•"/>
            </a:pPr>
            <a:r>
              <a:rPr lang="en-GB">
                <a:solidFill>
                  <a:srgbClr val="000000"/>
                </a:solidFill>
                <a:latin typeface="Arial"/>
                <a:cs typeface="Arial"/>
              </a:rPr>
              <a:t>An improved Quality Control (QC) test that is machine-based with human-in- the-loop review is required </a:t>
            </a:r>
            <a:endParaRPr lang="en-GB"/>
          </a:p>
          <a:p>
            <a:pPr marL="457200" indent="-457200">
              <a:buChar char="•"/>
            </a:pPr>
            <a:r>
              <a:rPr lang="en-GB">
                <a:solidFill>
                  <a:srgbClr val="000000"/>
                </a:solidFill>
                <a:latin typeface="Arial"/>
                <a:cs typeface="Arial"/>
              </a:rPr>
              <a:t>300 normal- and hard-of-hearing participants rated listening effort for 60 short clips chosen from Channel 4 and BBC dramas and documentaries </a:t>
            </a:r>
            <a:endParaRPr lang="en-GB"/>
          </a:p>
          <a:p>
            <a:pPr marL="457200" indent="-457200">
              <a:buChar char="•"/>
            </a:pPr>
            <a:r>
              <a:rPr lang="en-GB">
                <a:solidFill>
                  <a:srgbClr val="000000"/>
                </a:solidFill>
                <a:latin typeface="Arial"/>
                <a:cs typeface="Arial"/>
              </a:rPr>
              <a:t>Their ratings were correlated with dozens of potential machine-based measures of speech intelligibility (or similar, e.g. signal-to-noise ratio) </a:t>
            </a:r>
            <a:endParaRPr lang="en-GB"/>
          </a:p>
          <a:p>
            <a:pPr marL="457200" indent="-457200">
              <a:buChar char="•"/>
            </a:pPr>
            <a:r>
              <a:rPr lang="en-GB">
                <a:solidFill>
                  <a:srgbClr val="000000"/>
                </a:solidFill>
                <a:latin typeface="Arial"/>
                <a:cs typeface="Arial"/>
              </a:rPr>
              <a:t>Speech-to-text (STT) model-based measures produced the strongest correlations with listener ratings, but many other measures performed well </a:t>
            </a:r>
            <a:endParaRPr lang="en-GB"/>
          </a:p>
          <a:p>
            <a:pPr marL="457200" indent="-457200">
              <a:buChar char="•"/>
            </a:pPr>
            <a:r>
              <a:rPr lang="en-GB">
                <a:solidFill>
                  <a:srgbClr val="000000"/>
                </a:solidFill>
                <a:latin typeface="Arial"/>
                <a:cs typeface="Arial"/>
              </a:rPr>
              <a:t>Further research is required to determine a useful measurement threshold for QC, potentially using a combination of different measures </a:t>
            </a:r>
            <a:endParaRPr lang="en-GB"/>
          </a:p>
        </p:txBody>
      </p:sp>
      <p:sp>
        <p:nvSpPr>
          <p:cNvPr id="3" name="Text Placeholder 2">
            <a:extLst>
              <a:ext uri="{FF2B5EF4-FFF2-40B4-BE49-F238E27FC236}">
                <a16:creationId xmlns:a16="http://schemas.microsoft.com/office/drawing/2014/main" id="{2AA4399C-124B-36DC-1347-88F61B9A0D76}"/>
              </a:ext>
            </a:extLst>
          </p:cNvPr>
          <p:cNvSpPr>
            <a:spLocks noGrp="1"/>
          </p:cNvSpPr>
          <p:nvPr>
            <p:ph type="body" sz="quarter" idx="12"/>
          </p:nvPr>
        </p:nvSpPr>
        <p:spPr>
          <a:xfrm>
            <a:off x="1441199" y="635091"/>
            <a:ext cx="9217025" cy="597753"/>
          </a:xfrm>
        </p:spPr>
        <p:txBody>
          <a:bodyPr vert="horz" lIns="0" tIns="0" rIns="0" bIns="0" rtlCol="0" anchor="ctr">
            <a:normAutofit/>
          </a:bodyPr>
          <a:lstStyle/>
          <a:p>
            <a:r>
              <a:rPr lang="en-US" sz="2800">
                <a:latin typeface="Arial"/>
                <a:cs typeface="Arial"/>
              </a:rPr>
              <a:t>The Experiment Summary </a:t>
            </a:r>
            <a:endParaRPr lang="en-US" sz="2800"/>
          </a:p>
        </p:txBody>
      </p:sp>
    </p:spTree>
    <p:extLst>
      <p:ext uri="{BB962C8B-B14F-4D97-AF65-F5344CB8AC3E}">
        <p14:creationId xmlns:p14="http://schemas.microsoft.com/office/powerpoint/2010/main" val="197386546"/>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E1333-5861-780F-08C7-D35A5854904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02BFEF4-4D35-6638-9EB3-17630B961004}"/>
              </a:ext>
            </a:extLst>
          </p:cNvPr>
          <p:cNvSpPr>
            <a:spLocks noGrp="1"/>
          </p:cNvSpPr>
          <p:nvPr>
            <p:ph type="body" sz="quarter" idx="12"/>
          </p:nvPr>
        </p:nvSpPr>
        <p:spPr>
          <a:xfrm>
            <a:off x="1487662" y="609676"/>
            <a:ext cx="9217025" cy="597753"/>
          </a:xfrm>
        </p:spPr>
        <p:txBody>
          <a:bodyPr vert="horz" lIns="0" tIns="0" rIns="0" bIns="0" rtlCol="0" anchor="ctr">
            <a:normAutofit/>
          </a:bodyPr>
          <a:lstStyle/>
          <a:p>
            <a:r>
              <a:rPr lang="en-US" sz="2800">
                <a:latin typeface="Arial"/>
                <a:cs typeface="Arial"/>
              </a:rPr>
              <a:t>The Problem with “Intelligibility” </a:t>
            </a:r>
          </a:p>
        </p:txBody>
      </p:sp>
      <p:sp>
        <p:nvSpPr>
          <p:cNvPr id="4" name="Content Placeholder 3">
            <a:extLst>
              <a:ext uri="{FF2B5EF4-FFF2-40B4-BE49-F238E27FC236}">
                <a16:creationId xmlns:a16="http://schemas.microsoft.com/office/drawing/2014/main" id="{A70FC11B-FEAA-67DE-C891-7204488770AE}"/>
              </a:ext>
            </a:extLst>
          </p:cNvPr>
          <p:cNvSpPr>
            <a:spLocks noGrp="1"/>
          </p:cNvSpPr>
          <p:nvPr>
            <p:ph sz="quarter" idx="13"/>
          </p:nvPr>
        </p:nvSpPr>
        <p:spPr>
          <a:xfrm>
            <a:off x="1490237" y="1719057"/>
            <a:ext cx="5628078" cy="4667857"/>
          </a:xfrm>
        </p:spPr>
        <p:txBody>
          <a:bodyPr vert="horz" lIns="0" tIns="0" rIns="0" bIns="0" rtlCol="0" anchor="t">
            <a:normAutofit lnSpcReduction="10000"/>
          </a:bodyPr>
          <a:lstStyle/>
          <a:p>
            <a:pPr marL="285750" lvl="2" indent="-285750">
              <a:buChar char="•"/>
            </a:pPr>
            <a:r>
              <a:rPr lang="en-US" b="1">
                <a:latin typeface="Arial"/>
                <a:cs typeface="Arial"/>
              </a:rPr>
              <a:t>Audibility</a:t>
            </a:r>
            <a:r>
              <a:rPr lang="en-US">
                <a:latin typeface="Arial"/>
                <a:cs typeface="Arial"/>
              </a:rPr>
              <a:t> refers to physically being able to perceive (hear) the sound. </a:t>
            </a:r>
            <a:endParaRPr lang="en-US"/>
          </a:p>
          <a:p>
            <a:pPr marL="285750" lvl="2" indent="-285750">
              <a:buChar char="•"/>
            </a:pPr>
            <a:r>
              <a:rPr lang="en-US" b="1">
                <a:latin typeface="Arial"/>
                <a:cs typeface="Arial"/>
              </a:rPr>
              <a:t>Speech intelligibility</a:t>
            </a:r>
            <a:r>
              <a:rPr lang="en-US">
                <a:latin typeface="Arial"/>
                <a:cs typeface="Arial"/>
              </a:rPr>
              <a:t> is a measure of the correct identification of words in a sentence. </a:t>
            </a:r>
            <a:endParaRPr lang="en-US"/>
          </a:p>
          <a:p>
            <a:pPr marL="285750" lvl="2" indent="-285750">
              <a:buChar char="•"/>
            </a:pPr>
            <a:r>
              <a:rPr lang="en-US" b="1">
                <a:latin typeface="Arial"/>
                <a:cs typeface="Arial"/>
              </a:rPr>
              <a:t>Comprehension</a:t>
            </a:r>
            <a:r>
              <a:rPr lang="en-US">
                <a:latin typeface="Arial"/>
                <a:cs typeface="Arial"/>
              </a:rPr>
              <a:t> refers to understanding the dialogue. </a:t>
            </a:r>
          </a:p>
          <a:p>
            <a:pPr marL="285750" lvl="2" indent="-285750">
              <a:buChar char="•"/>
            </a:pPr>
            <a:endParaRPr lang="en-US">
              <a:latin typeface="Arial"/>
              <a:cs typeface="Arial"/>
            </a:endParaRPr>
          </a:p>
          <a:p>
            <a:pPr lvl="2"/>
            <a:r>
              <a:rPr lang="en-US" b="1">
                <a:latin typeface="Arial"/>
                <a:cs typeface="Arial"/>
              </a:rPr>
              <a:t>Listening effort</a:t>
            </a:r>
            <a:r>
              <a:rPr lang="en-US">
                <a:latin typeface="Arial"/>
                <a:cs typeface="Arial"/>
              </a:rPr>
              <a:t> can affect intelligibility and comprehension, but not audibility – trying harder does not make the sound louder. </a:t>
            </a:r>
          </a:p>
          <a:p>
            <a:pPr lvl="2"/>
            <a:endParaRPr lang="en-US">
              <a:latin typeface="Arial"/>
              <a:cs typeface="Arial"/>
            </a:endParaRPr>
          </a:p>
          <a:p>
            <a:pPr lvl="2"/>
            <a:r>
              <a:rPr lang="en-US">
                <a:latin typeface="Arial"/>
                <a:cs typeface="Arial"/>
              </a:rPr>
              <a:t>“Intelligibility” has been used in broadcast media to</a:t>
            </a:r>
          </a:p>
          <a:p>
            <a:pPr lvl="2"/>
            <a:r>
              <a:rPr lang="en-US">
                <a:latin typeface="Arial"/>
                <a:cs typeface="Arial"/>
              </a:rPr>
              <a:t>cover all issues with dialogue. This conflates loudness (with well-established measures) with comprehension (more difficult to measure and improve). </a:t>
            </a:r>
          </a:p>
        </p:txBody>
      </p:sp>
      <p:sp>
        <p:nvSpPr>
          <p:cNvPr id="6" name="TextBox 10">
            <a:extLst>
              <a:ext uri="{FF2B5EF4-FFF2-40B4-BE49-F238E27FC236}">
                <a16:creationId xmlns:a16="http://schemas.microsoft.com/office/drawing/2014/main" id="{29926324-A405-F65B-62F1-EBE2793F8A81}"/>
              </a:ext>
            </a:extLst>
          </p:cNvPr>
          <p:cNvSpPr txBox="1"/>
          <p:nvPr/>
        </p:nvSpPr>
        <p:spPr>
          <a:xfrm>
            <a:off x="7859279" y="2085058"/>
            <a:ext cx="2868609" cy="646334"/>
          </a:xfrm>
          <a:prstGeom prst="rect">
            <a:avLst/>
          </a:prstGeom>
          <a:noFill/>
          <a:ln w="38103" cap="flat">
            <a:solidFill>
              <a:srgbClr val="C04F15"/>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ptos"/>
              </a:rPr>
              <a:t>AUDIBILITY: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ptos"/>
              </a:rPr>
              <a:t>Can the sound be heard?</a:t>
            </a:r>
          </a:p>
        </p:txBody>
      </p:sp>
      <p:sp>
        <p:nvSpPr>
          <p:cNvPr id="8" name="TextBox 11">
            <a:extLst>
              <a:ext uri="{FF2B5EF4-FFF2-40B4-BE49-F238E27FC236}">
                <a16:creationId xmlns:a16="http://schemas.microsoft.com/office/drawing/2014/main" id="{9735C630-0FAF-EBD5-DF84-7D1BBAD93744}"/>
              </a:ext>
            </a:extLst>
          </p:cNvPr>
          <p:cNvSpPr txBox="1"/>
          <p:nvPr/>
        </p:nvSpPr>
        <p:spPr>
          <a:xfrm>
            <a:off x="7660351" y="3518746"/>
            <a:ext cx="3266465" cy="655295"/>
          </a:xfrm>
          <a:prstGeom prst="rect">
            <a:avLst/>
          </a:prstGeom>
          <a:noFill/>
          <a:ln w="38103" cap="flat">
            <a:solidFill>
              <a:srgbClr val="47D45A"/>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ptos"/>
              </a:rPr>
              <a:t>INTELLIGIBILITY: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ptos"/>
              </a:rPr>
              <a:t>Can the words be identified?</a:t>
            </a:r>
          </a:p>
        </p:txBody>
      </p:sp>
      <p:sp>
        <p:nvSpPr>
          <p:cNvPr id="10" name="TextBox 12">
            <a:extLst>
              <a:ext uri="{FF2B5EF4-FFF2-40B4-BE49-F238E27FC236}">
                <a16:creationId xmlns:a16="http://schemas.microsoft.com/office/drawing/2014/main" id="{8E68A5DF-6950-EA74-9BF9-0BA219E9D40F}"/>
              </a:ext>
            </a:extLst>
          </p:cNvPr>
          <p:cNvSpPr txBox="1"/>
          <p:nvPr/>
        </p:nvSpPr>
        <p:spPr>
          <a:xfrm>
            <a:off x="7486324" y="4778697"/>
            <a:ext cx="3614522" cy="646334"/>
          </a:xfrm>
          <a:prstGeom prst="rect">
            <a:avLst/>
          </a:prstGeom>
          <a:noFill/>
          <a:ln w="38103" cap="flat">
            <a:solidFill>
              <a:srgbClr val="46B1E1"/>
            </a:solidFill>
            <a:prstDash val="solid"/>
            <a:miter/>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ptos"/>
              </a:rPr>
              <a:t>COMPREHENSION: </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1200" cap="none" spc="0" baseline="0">
                <a:solidFill>
                  <a:srgbClr val="000000"/>
                </a:solidFill>
                <a:uFillTx/>
                <a:latin typeface="Aptos"/>
              </a:rPr>
              <a:t>Can the dialogue be understood? </a:t>
            </a:r>
          </a:p>
        </p:txBody>
      </p:sp>
      <p:cxnSp>
        <p:nvCxnSpPr>
          <p:cNvPr id="12" name="Straight Arrow Connector 15">
            <a:extLst>
              <a:ext uri="{FF2B5EF4-FFF2-40B4-BE49-F238E27FC236}">
                <a16:creationId xmlns:a16="http://schemas.microsoft.com/office/drawing/2014/main" id="{CDFF25F5-5BB7-CA3B-B19E-7F87D613B50A}"/>
              </a:ext>
            </a:extLst>
          </p:cNvPr>
          <p:cNvCxnSpPr/>
          <p:nvPr/>
        </p:nvCxnSpPr>
        <p:spPr>
          <a:xfrm>
            <a:off x="9293590" y="4174041"/>
            <a:ext cx="0" cy="604656"/>
          </a:xfrm>
          <a:prstGeom prst="straightConnector1">
            <a:avLst/>
          </a:prstGeom>
          <a:noFill/>
          <a:ln w="38103" cap="flat">
            <a:solidFill>
              <a:srgbClr val="000000"/>
            </a:solidFill>
            <a:prstDash val="solid"/>
            <a:miter/>
            <a:tailEnd type="arrow"/>
          </a:ln>
        </p:spPr>
      </p:cxnSp>
      <p:cxnSp>
        <p:nvCxnSpPr>
          <p:cNvPr id="14" name="Straight Arrow Connector 16">
            <a:extLst>
              <a:ext uri="{FF2B5EF4-FFF2-40B4-BE49-F238E27FC236}">
                <a16:creationId xmlns:a16="http://schemas.microsoft.com/office/drawing/2014/main" id="{212002F5-9607-7845-25D5-B44794764DB2}"/>
              </a:ext>
            </a:extLst>
          </p:cNvPr>
          <p:cNvCxnSpPr/>
          <p:nvPr/>
        </p:nvCxnSpPr>
        <p:spPr>
          <a:xfrm>
            <a:off x="9293590" y="2731383"/>
            <a:ext cx="0" cy="787363"/>
          </a:xfrm>
          <a:prstGeom prst="straightConnector1">
            <a:avLst/>
          </a:prstGeom>
          <a:noFill/>
          <a:ln w="38103" cap="flat">
            <a:solidFill>
              <a:srgbClr val="000000"/>
            </a:solidFill>
            <a:prstDash val="solid"/>
            <a:miter/>
            <a:tailEnd type="arrow"/>
          </a:ln>
        </p:spPr>
      </p:cxnSp>
      <p:cxnSp>
        <p:nvCxnSpPr>
          <p:cNvPr id="16" name="Straight Connector 23">
            <a:extLst>
              <a:ext uri="{FF2B5EF4-FFF2-40B4-BE49-F238E27FC236}">
                <a16:creationId xmlns:a16="http://schemas.microsoft.com/office/drawing/2014/main" id="{0C6E2203-F2CD-88EE-0598-05E9D0F54B07}"/>
              </a:ext>
            </a:extLst>
          </p:cNvPr>
          <p:cNvCxnSpPr/>
          <p:nvPr/>
        </p:nvCxnSpPr>
        <p:spPr>
          <a:xfrm>
            <a:off x="7612566" y="3080446"/>
            <a:ext cx="3362038" cy="0"/>
          </a:xfrm>
          <a:prstGeom prst="straightConnector1">
            <a:avLst/>
          </a:prstGeom>
          <a:noFill/>
          <a:ln w="38103" cap="flat">
            <a:solidFill>
              <a:srgbClr val="FFC000"/>
            </a:solidFill>
            <a:custDash>
              <a:ds d="299976" sp="299976"/>
            </a:custDash>
            <a:miter/>
          </a:ln>
        </p:spPr>
      </p:cxnSp>
    </p:spTree>
    <p:extLst>
      <p:ext uri="{BB962C8B-B14F-4D97-AF65-F5344CB8AC3E}">
        <p14:creationId xmlns:p14="http://schemas.microsoft.com/office/powerpoint/2010/main" val="2851486668"/>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78C6E-7531-E085-8783-61ACCE8745E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0C56567-0144-ECA4-D090-F2A862E06581}"/>
              </a:ext>
            </a:extLst>
          </p:cNvPr>
          <p:cNvSpPr>
            <a:spLocks noGrp="1"/>
          </p:cNvSpPr>
          <p:nvPr>
            <p:ph type="body" sz="quarter" idx="12"/>
          </p:nvPr>
        </p:nvSpPr>
        <p:spPr>
          <a:xfrm>
            <a:off x="1487662" y="628037"/>
            <a:ext cx="9217025" cy="597753"/>
          </a:xfrm>
        </p:spPr>
        <p:txBody>
          <a:bodyPr vert="horz" lIns="0" tIns="0" rIns="0" bIns="0" rtlCol="0" anchor="ctr">
            <a:normAutofit/>
          </a:bodyPr>
          <a:lstStyle/>
          <a:p>
            <a:r>
              <a:rPr lang="en-US" sz="2800">
                <a:latin typeface="Arial"/>
                <a:cs typeface="Arial"/>
              </a:rPr>
              <a:t>What is Listening Effort, and Why Do We Care? </a:t>
            </a:r>
            <a:endParaRPr lang="en-US" sz="2800"/>
          </a:p>
        </p:txBody>
      </p:sp>
      <p:sp>
        <p:nvSpPr>
          <p:cNvPr id="4" name="Content Placeholder 3">
            <a:extLst>
              <a:ext uri="{FF2B5EF4-FFF2-40B4-BE49-F238E27FC236}">
                <a16:creationId xmlns:a16="http://schemas.microsoft.com/office/drawing/2014/main" id="{CB5B1A3A-F465-793A-2B0A-F8FA0D0993C5}"/>
              </a:ext>
            </a:extLst>
          </p:cNvPr>
          <p:cNvSpPr>
            <a:spLocks noGrp="1"/>
          </p:cNvSpPr>
          <p:nvPr>
            <p:ph sz="quarter" idx="13"/>
          </p:nvPr>
        </p:nvSpPr>
        <p:spPr>
          <a:xfrm>
            <a:off x="1490237" y="1709876"/>
            <a:ext cx="4549456" cy="4667857"/>
          </a:xfrm>
        </p:spPr>
        <p:txBody>
          <a:bodyPr vert="horz" lIns="0" tIns="0" rIns="0" bIns="0" rtlCol="0" anchor="t">
            <a:normAutofit/>
          </a:bodyPr>
          <a:lstStyle/>
          <a:p>
            <a:pPr lvl="2"/>
            <a:r>
              <a:rPr lang="en-US" i="1">
                <a:latin typeface="Arial"/>
                <a:cs typeface="Arial"/>
              </a:rPr>
              <a:t>Most </a:t>
            </a:r>
            <a:r>
              <a:rPr lang="en-US">
                <a:latin typeface="Arial"/>
                <a:cs typeface="Arial"/>
              </a:rPr>
              <a:t>broadcast media content is </a:t>
            </a:r>
            <a:r>
              <a:rPr lang="en-US" b="1">
                <a:latin typeface="Arial"/>
                <a:cs typeface="Arial"/>
              </a:rPr>
              <a:t>intelligible</a:t>
            </a:r>
            <a:r>
              <a:rPr lang="en-US">
                <a:latin typeface="Arial"/>
                <a:cs typeface="Arial"/>
              </a:rPr>
              <a:t>, but the </a:t>
            </a:r>
            <a:r>
              <a:rPr lang="en-US" b="1">
                <a:latin typeface="Arial"/>
                <a:cs typeface="Arial"/>
              </a:rPr>
              <a:t>effort </a:t>
            </a:r>
            <a:r>
              <a:rPr lang="en-US">
                <a:latin typeface="Arial"/>
                <a:cs typeface="Arial"/>
              </a:rPr>
              <a:t>required to understand it can vary </a:t>
            </a:r>
          </a:p>
          <a:p>
            <a:pPr lvl="2"/>
            <a:endParaRPr lang="en-US">
              <a:latin typeface="Arial"/>
              <a:cs typeface="Arial"/>
            </a:endParaRPr>
          </a:p>
          <a:p>
            <a:pPr lvl="2"/>
            <a:r>
              <a:rPr lang="en-US">
                <a:latin typeface="Arial"/>
                <a:cs typeface="Arial"/>
              </a:rPr>
              <a:t>Therefore, </a:t>
            </a:r>
            <a:r>
              <a:rPr lang="en-US" err="1">
                <a:latin typeface="Arial"/>
                <a:cs typeface="Arial"/>
              </a:rPr>
              <a:t>Pichora</a:t>
            </a:r>
            <a:r>
              <a:rPr lang="en-US">
                <a:latin typeface="Arial"/>
                <a:cs typeface="Arial"/>
              </a:rPr>
              <a:t>-Fuller et al. (2016) has defined </a:t>
            </a:r>
            <a:r>
              <a:rPr lang="en-US" b="1">
                <a:latin typeface="Arial"/>
                <a:cs typeface="Arial"/>
              </a:rPr>
              <a:t>listening effort</a:t>
            </a:r>
            <a:r>
              <a:rPr lang="en-US">
                <a:latin typeface="Arial"/>
                <a:cs typeface="Arial"/>
              </a:rPr>
              <a:t> as: “The deliberate allocation of mental resources to overcome obstacles in goal pursuit when carrying out a task, with listening effort applying more specifically when tasks involve listening." </a:t>
            </a:r>
            <a:endParaRPr lang="en-US"/>
          </a:p>
          <a:p>
            <a:pPr lvl="2"/>
            <a:endParaRPr lang="en-US"/>
          </a:p>
          <a:p>
            <a:pPr lvl="2"/>
            <a:r>
              <a:rPr lang="en-US" b="1">
                <a:latin typeface="Arial"/>
                <a:cs typeface="Arial"/>
              </a:rPr>
              <a:t>Increased listening effort = more fatigue and audience complaints</a:t>
            </a:r>
            <a:endParaRPr lang="en-US">
              <a:latin typeface="Arial"/>
              <a:cs typeface="Arial"/>
            </a:endParaRPr>
          </a:p>
          <a:p>
            <a:pPr lvl="2"/>
            <a:r>
              <a:rPr lang="en-US">
                <a:latin typeface="Arial"/>
                <a:cs typeface="Arial"/>
              </a:rPr>
              <a:t>Complaints = stop watching</a:t>
            </a:r>
            <a:endParaRPr lang="en-US"/>
          </a:p>
          <a:p>
            <a:pPr lvl="2"/>
            <a:endParaRPr lang="en-US"/>
          </a:p>
        </p:txBody>
      </p:sp>
      <p:sp>
        <p:nvSpPr>
          <p:cNvPr id="5" name="TextBox 8">
            <a:extLst>
              <a:ext uri="{FF2B5EF4-FFF2-40B4-BE49-F238E27FC236}">
                <a16:creationId xmlns:a16="http://schemas.microsoft.com/office/drawing/2014/main" id="{917843F5-084D-9243-2C58-BA9A18B99AC8}"/>
              </a:ext>
            </a:extLst>
          </p:cNvPr>
          <p:cNvSpPr txBox="1"/>
          <p:nvPr/>
        </p:nvSpPr>
        <p:spPr>
          <a:xfrm>
            <a:off x="5924688" y="5359278"/>
            <a:ext cx="5420852" cy="1015663"/>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Arial"/>
                <a:cs typeface="Arial"/>
              </a:rPr>
              <a:t>Diagram reproduced</a:t>
            </a:r>
            <a:r>
              <a:rPr lang="en-GB" sz="1200">
                <a:solidFill>
                  <a:srgbClr val="000000"/>
                </a:solidFill>
                <a:latin typeface="Arial"/>
                <a:cs typeface="Arial"/>
              </a:rPr>
              <a:t> from</a:t>
            </a:r>
            <a:r>
              <a:rPr lang="en-GB" sz="1200" b="0" i="0" u="none" strike="noStrike" kern="1200" cap="none" spc="0" baseline="0">
                <a:solidFill>
                  <a:srgbClr val="000000"/>
                </a:solidFill>
                <a:uFillTx/>
                <a:latin typeface="Arial"/>
                <a:cs typeface="Arial"/>
              </a:rPr>
              <a:t> Klink et al. (2012</a:t>
            </a:r>
            <a:r>
              <a:rPr lang="en-GB" sz="1200">
                <a:solidFill>
                  <a:srgbClr val="000000"/>
                </a:solidFill>
                <a:latin typeface="Arial"/>
                <a:cs typeface="Arial"/>
              </a:rPr>
              <a:t>) and altered,</a:t>
            </a:r>
            <a:r>
              <a:rPr lang="en-GB" sz="1200" b="0" i="0" u="none" strike="noStrike" kern="1200" cap="none" spc="0" baseline="0">
                <a:solidFill>
                  <a:srgbClr val="000000"/>
                </a:solidFill>
                <a:uFillTx/>
                <a:latin typeface="Arial"/>
                <a:cs typeface="Arial"/>
              </a:rPr>
              <a:t> "</a:t>
            </a:r>
            <a:r>
              <a:rPr lang="en-GB" sz="1200" b="0" i="0" u="none" strike="noStrike" kern="1200" cap="none" spc="0" baseline="0">
                <a:solidFill>
                  <a:srgbClr val="000000"/>
                </a:solidFill>
                <a:uFillTx/>
                <a:latin typeface="Arial"/>
                <a:ea typeface="Aptos"/>
                <a:cs typeface="Arial"/>
              </a:rPr>
              <a:t>Measuring listening effort in the field </a:t>
            </a:r>
            <a:r>
              <a:rPr lang="en-GB" sz="1200">
                <a:solidFill>
                  <a:srgbClr val="000000"/>
                </a:solidFill>
                <a:latin typeface="Arial"/>
                <a:ea typeface="Aptos"/>
                <a:cs typeface="Arial"/>
              </a:rPr>
              <a:t>of audiology</a:t>
            </a:r>
            <a:r>
              <a:rPr lang="en-GB" sz="1200" b="0" i="0" u="none" strike="noStrike" kern="1200" cap="none" spc="0" baseline="0">
                <a:solidFill>
                  <a:srgbClr val="000000"/>
                </a:solidFill>
                <a:uFillTx/>
                <a:latin typeface="Arial"/>
                <a:ea typeface="Aptos"/>
                <a:cs typeface="Arial"/>
              </a:rPr>
              <a:t> – a literature review of methods, part 1</a:t>
            </a:r>
            <a:r>
              <a:rPr lang="en-GB" sz="1200">
                <a:solidFill>
                  <a:srgbClr val="000000"/>
                </a:solidFill>
                <a:latin typeface="Arial"/>
                <a:ea typeface="Aptos"/>
                <a:cs typeface="Arial"/>
              </a:rPr>
              <a:t>". Listeners may "give up" intelligibility drops too low (i.e. listeners "give up") (red dashed line)</a:t>
            </a:r>
            <a:endParaRPr lang="en-GB" sz="1800" b="0" i="0" u="none" strike="noStrike" kern="1200" cap="none" spc="0" baseline="0">
              <a:solidFill>
                <a:srgbClr val="000000"/>
              </a:solidFill>
              <a:uFillTx/>
              <a:latin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Aptos"/>
            </a:endParaRPr>
          </a:p>
        </p:txBody>
      </p:sp>
      <p:pic>
        <p:nvPicPr>
          <p:cNvPr id="9" name="Picture 15" descr="A diagram of a function&#10;&#10;AI-generated content may be incorrect.">
            <a:extLst>
              <a:ext uri="{FF2B5EF4-FFF2-40B4-BE49-F238E27FC236}">
                <a16:creationId xmlns:a16="http://schemas.microsoft.com/office/drawing/2014/main" id="{12F3D8C2-4268-C3D5-1399-3A84C13D939A}"/>
              </a:ext>
            </a:extLst>
          </p:cNvPr>
          <p:cNvPicPr>
            <a:picLocks noChangeAspect="1"/>
          </p:cNvPicPr>
          <p:nvPr/>
        </p:nvPicPr>
        <p:blipFill>
          <a:blip r:embed="rId3"/>
          <a:stretch>
            <a:fillRect/>
          </a:stretch>
        </p:blipFill>
        <p:spPr>
          <a:xfrm>
            <a:off x="5992145" y="1705321"/>
            <a:ext cx="5426241" cy="3469937"/>
          </a:xfrm>
          <a:prstGeom prst="rect">
            <a:avLst/>
          </a:prstGeom>
          <a:noFill/>
          <a:ln cap="flat">
            <a:noFill/>
          </a:ln>
        </p:spPr>
      </p:pic>
      <p:cxnSp>
        <p:nvCxnSpPr>
          <p:cNvPr id="13" name="Connector: Curved 17">
            <a:extLst>
              <a:ext uri="{FF2B5EF4-FFF2-40B4-BE49-F238E27FC236}">
                <a16:creationId xmlns:a16="http://schemas.microsoft.com/office/drawing/2014/main" id="{E490F69B-3CEC-8819-20AD-5B3E4BD0748A}"/>
              </a:ext>
            </a:extLst>
          </p:cNvPr>
          <p:cNvCxnSpPr/>
          <p:nvPr/>
        </p:nvCxnSpPr>
        <p:spPr>
          <a:xfrm flipH="1">
            <a:off x="7378431" y="2353183"/>
            <a:ext cx="987451" cy="1859030"/>
          </a:xfrm>
          <a:prstGeom prst="curvedConnector3">
            <a:avLst/>
          </a:prstGeom>
          <a:noFill/>
          <a:ln w="28575" cap="flat">
            <a:solidFill>
              <a:srgbClr val="C00000"/>
            </a:solidFill>
            <a:custDash>
              <a:ds d="300000" sp="300000"/>
            </a:custDash>
            <a:miter/>
          </a:ln>
        </p:spPr>
      </p:cxnSp>
    </p:spTree>
    <p:extLst>
      <p:ext uri="{BB962C8B-B14F-4D97-AF65-F5344CB8AC3E}">
        <p14:creationId xmlns:p14="http://schemas.microsoft.com/office/powerpoint/2010/main" val="398956903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FDC2D-889D-885E-FB60-2EA83833F00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4F3EF1F-F921-42D6-3F4A-55F88F7C3D66}"/>
              </a:ext>
            </a:extLst>
          </p:cNvPr>
          <p:cNvSpPr>
            <a:spLocks noGrp="1"/>
          </p:cNvSpPr>
          <p:nvPr>
            <p:ph type="body" sz="quarter" idx="12"/>
          </p:nvPr>
        </p:nvSpPr>
        <p:spPr>
          <a:xfrm>
            <a:off x="1487662" y="591315"/>
            <a:ext cx="9217025" cy="597753"/>
          </a:xfrm>
        </p:spPr>
        <p:txBody>
          <a:bodyPr vert="horz" lIns="0" tIns="0" rIns="0" bIns="0" rtlCol="0" anchor="ctr">
            <a:normAutofit/>
          </a:bodyPr>
          <a:lstStyle/>
          <a:p>
            <a:r>
              <a:rPr lang="en-US" sz="2800">
                <a:latin typeface="Arial"/>
                <a:cs typeface="Arial"/>
              </a:rPr>
              <a:t>Listening Effort as a Quality Control Test </a:t>
            </a:r>
            <a:endParaRPr lang="en-US" sz="2800"/>
          </a:p>
        </p:txBody>
      </p:sp>
      <p:sp>
        <p:nvSpPr>
          <p:cNvPr id="4" name="Content Placeholder 3">
            <a:extLst>
              <a:ext uri="{FF2B5EF4-FFF2-40B4-BE49-F238E27FC236}">
                <a16:creationId xmlns:a16="http://schemas.microsoft.com/office/drawing/2014/main" id="{54CBC431-FBA7-A9A2-9EF6-76830313098E}"/>
              </a:ext>
            </a:extLst>
          </p:cNvPr>
          <p:cNvSpPr>
            <a:spLocks noGrp="1"/>
          </p:cNvSpPr>
          <p:nvPr>
            <p:ph sz="quarter" idx="13"/>
          </p:nvPr>
        </p:nvSpPr>
        <p:spPr>
          <a:xfrm>
            <a:off x="1490237" y="1709876"/>
            <a:ext cx="4242126" cy="4333545"/>
          </a:xfrm>
        </p:spPr>
        <p:txBody>
          <a:bodyPr vert="horz" lIns="0" tIns="0" rIns="0" bIns="0" rtlCol="0" anchor="t">
            <a:normAutofit/>
          </a:bodyPr>
          <a:lstStyle/>
          <a:p>
            <a:pPr marL="285750" lvl="2" indent="-285750">
              <a:buChar char="•"/>
            </a:pPr>
            <a:r>
              <a:rPr lang="en-US">
                <a:latin typeface="Arial"/>
                <a:cs typeface="Arial"/>
              </a:rPr>
              <a:t>Crystal Clear aims to produce a Quality Control (QC) “traffic light” test for dialogue (Green for ”good”, amber for “needs attention”, and red for “bad”) </a:t>
            </a:r>
            <a:endParaRPr lang="en-US"/>
          </a:p>
          <a:p>
            <a:pPr lvl="2"/>
            <a:endParaRPr lang="en-US">
              <a:latin typeface="Arial"/>
              <a:cs typeface="Arial"/>
            </a:endParaRPr>
          </a:p>
          <a:p>
            <a:pPr marL="285750" lvl="2" indent="-285750">
              <a:buChar char="•"/>
            </a:pPr>
            <a:r>
              <a:rPr lang="en-US">
                <a:latin typeface="Arial"/>
                <a:cs typeface="Arial"/>
              </a:rPr>
              <a:t>Intelligibility is mostly high in media </a:t>
            </a:r>
            <a:endParaRPr lang="en-US"/>
          </a:p>
          <a:p>
            <a:pPr marL="285750" lvl="2" indent="-285750">
              <a:buChar char="•"/>
            </a:pPr>
            <a:endParaRPr lang="en-US">
              <a:latin typeface="Arial"/>
              <a:cs typeface="Arial"/>
            </a:endParaRPr>
          </a:p>
          <a:p>
            <a:pPr marL="285750" lvl="2" indent="-285750">
              <a:buChar char="•"/>
            </a:pPr>
            <a:r>
              <a:rPr lang="en-US">
                <a:latin typeface="Arial"/>
                <a:cs typeface="Arial"/>
              </a:rPr>
              <a:t>Listening effort is considered a more sensitive listener/audience measure </a:t>
            </a:r>
            <a:endParaRPr lang="en-US"/>
          </a:p>
          <a:p>
            <a:pPr marL="285750" lvl="2" indent="-285750">
              <a:buChar char="•"/>
            </a:pPr>
            <a:endParaRPr lang="en-US"/>
          </a:p>
          <a:p>
            <a:pPr marL="285750" lvl="2" indent="-285750">
              <a:buChar char="•"/>
            </a:pPr>
            <a:r>
              <a:rPr lang="en-US">
                <a:latin typeface="Arial"/>
                <a:cs typeface="Arial"/>
              </a:rPr>
              <a:t>Therefore, the research focused mainly on listening effort for QC </a:t>
            </a:r>
          </a:p>
        </p:txBody>
      </p:sp>
      <p:pic>
        <p:nvPicPr>
          <p:cNvPr id="6" name="Content Placeholder 4" descr="A diagram of a dialogue&#10;&#10;AI-generated content may be incorrect.">
            <a:extLst>
              <a:ext uri="{FF2B5EF4-FFF2-40B4-BE49-F238E27FC236}">
                <a16:creationId xmlns:a16="http://schemas.microsoft.com/office/drawing/2014/main" id="{38977235-DE15-5349-C4D4-27476248E469}"/>
              </a:ext>
            </a:extLst>
          </p:cNvPr>
          <p:cNvPicPr>
            <a:picLocks noChangeAspect="1"/>
          </p:cNvPicPr>
          <p:nvPr/>
        </p:nvPicPr>
        <p:blipFill>
          <a:blip r:embed="rId3"/>
          <a:stretch>
            <a:fillRect/>
          </a:stretch>
        </p:blipFill>
        <p:spPr>
          <a:xfrm>
            <a:off x="5735298" y="1663199"/>
            <a:ext cx="5548750" cy="4128312"/>
          </a:xfrm>
          <a:prstGeom prst="rect">
            <a:avLst/>
          </a:prstGeom>
          <a:noFill/>
          <a:ln cap="flat">
            <a:noFill/>
          </a:ln>
        </p:spPr>
      </p:pic>
      <p:sp>
        <p:nvSpPr>
          <p:cNvPr id="8" name="Right Arrow 3">
            <a:extLst>
              <a:ext uri="{FF2B5EF4-FFF2-40B4-BE49-F238E27FC236}">
                <a16:creationId xmlns:a16="http://schemas.microsoft.com/office/drawing/2014/main" id="{17D9E5DC-4E21-5AF2-C930-B2853F53CBAA}"/>
              </a:ext>
            </a:extLst>
          </p:cNvPr>
          <p:cNvSpPr/>
          <p:nvPr/>
        </p:nvSpPr>
        <p:spPr>
          <a:xfrm rot="18300004" flipH="1">
            <a:off x="9816460" y="1715676"/>
            <a:ext cx="608343" cy="303722"/>
          </a:xfrm>
          <a:custGeom>
            <a:avLst>
              <a:gd name="f0" fmla="val 16129"/>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pin 0 f0 21600"/>
              <a:gd name="f15" fmla="pin 0 f1 10800"/>
              <a:gd name="f16" fmla="*/ f10 f2 1"/>
              <a:gd name="f17" fmla="*/ f11 f2 1"/>
              <a:gd name="f18" fmla="val f15"/>
              <a:gd name="f19" fmla="val f14"/>
              <a:gd name="f20" fmla="+- 21600 0 f15"/>
              <a:gd name="f21" fmla="*/ f14 f12 1"/>
              <a:gd name="f22" fmla="*/ f15 f13 1"/>
              <a:gd name="f23" fmla="*/ 0 f12 1"/>
              <a:gd name="f24" fmla="*/ 0 f13 1"/>
              <a:gd name="f25" fmla="*/ f16 1 f4"/>
              <a:gd name="f26" fmla="*/ 21600 f13 1"/>
              <a:gd name="f27" fmla="*/ f17 1 f4"/>
              <a:gd name="f28" fmla="+- 21600 0 f19"/>
              <a:gd name="f29" fmla="*/ f20 f13 1"/>
              <a:gd name="f30" fmla="*/ f18 f13 1"/>
              <a:gd name="f31" fmla="*/ f19 f12 1"/>
              <a:gd name="f32" fmla="+- f25 0 f3"/>
              <a:gd name="f33" fmla="+- f27 0 f3"/>
              <a:gd name="f34" fmla="*/ f28 f18 1"/>
              <a:gd name="f35" fmla="*/ f34 1 10800"/>
              <a:gd name="f36" fmla="+- f19 f35 0"/>
              <a:gd name="f37" fmla="*/ f36 f12 1"/>
            </a:gdLst>
            <a:ahLst>
              <a:ahXY gdRefX="f0" minX="f7" maxX="f8" gdRefY="f1" minY="f7" maxY="f9">
                <a:pos x="f21" y="f22"/>
              </a:ahXY>
            </a:ahLst>
            <a:cxnLst>
              <a:cxn ang="3cd4">
                <a:pos x="hc" y="t"/>
              </a:cxn>
              <a:cxn ang="0">
                <a:pos x="r" y="vc"/>
              </a:cxn>
              <a:cxn ang="cd4">
                <a:pos x="hc" y="b"/>
              </a:cxn>
              <a:cxn ang="cd2">
                <a:pos x="l" y="vc"/>
              </a:cxn>
              <a:cxn ang="f32">
                <a:pos x="f31" y="f24"/>
              </a:cxn>
              <a:cxn ang="f33">
                <a:pos x="f31" y="f26"/>
              </a:cxn>
            </a:cxnLst>
            <a:rect l="f23" t="f30" r="f37" b="f29"/>
            <a:pathLst>
              <a:path w="21600" h="21600">
                <a:moveTo>
                  <a:pt x="f7" y="f18"/>
                </a:moveTo>
                <a:lnTo>
                  <a:pt x="f19" y="f18"/>
                </a:lnTo>
                <a:lnTo>
                  <a:pt x="f19" y="f7"/>
                </a:lnTo>
                <a:lnTo>
                  <a:pt x="f8" y="f9"/>
                </a:lnTo>
                <a:lnTo>
                  <a:pt x="f19" y="f8"/>
                </a:lnTo>
                <a:lnTo>
                  <a:pt x="f19" y="f20"/>
                </a:lnTo>
                <a:lnTo>
                  <a:pt x="f7" y="f20"/>
                </a:lnTo>
                <a:close/>
              </a:path>
            </a:pathLst>
          </a:custGeom>
          <a:solidFill>
            <a:srgbClr val="C00000"/>
          </a:solidFill>
          <a:ln w="19046"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11" name="Rectangle 4">
            <a:extLst>
              <a:ext uri="{FF2B5EF4-FFF2-40B4-BE49-F238E27FC236}">
                <a16:creationId xmlns:a16="http://schemas.microsoft.com/office/drawing/2014/main" id="{08F529A5-1EC6-9349-4789-4E5FF1584F6B}"/>
              </a:ext>
            </a:extLst>
          </p:cNvPr>
          <p:cNvSpPr/>
          <p:nvPr/>
        </p:nvSpPr>
        <p:spPr>
          <a:xfrm>
            <a:off x="8547929" y="3433334"/>
            <a:ext cx="1726564" cy="1015664"/>
          </a:xfrm>
          <a:prstGeom prst="rect">
            <a:avLst/>
          </a:prstGeom>
          <a:noFill/>
          <a:ln w="50804"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14" name="Oval 5">
            <a:extLst>
              <a:ext uri="{FF2B5EF4-FFF2-40B4-BE49-F238E27FC236}">
                <a16:creationId xmlns:a16="http://schemas.microsoft.com/office/drawing/2014/main" id="{DD902A4A-8475-496C-9B05-F1A1FE3E1BA5}"/>
              </a:ext>
            </a:extLst>
          </p:cNvPr>
          <p:cNvSpPr/>
          <p:nvPr/>
        </p:nvSpPr>
        <p:spPr>
          <a:xfrm>
            <a:off x="9715397" y="2205693"/>
            <a:ext cx="197414" cy="20670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w="19046" cap="flat">
            <a:solidFill>
              <a:srgbClr val="C00000"/>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16" name="TextBox 6">
            <a:extLst>
              <a:ext uri="{FF2B5EF4-FFF2-40B4-BE49-F238E27FC236}">
                <a16:creationId xmlns:a16="http://schemas.microsoft.com/office/drawing/2014/main" id="{ECA2AB7D-CC6D-AB42-59D1-D026E5E14640}"/>
              </a:ext>
            </a:extLst>
          </p:cNvPr>
          <p:cNvSpPr txBox="1"/>
          <p:nvPr/>
        </p:nvSpPr>
        <p:spPr>
          <a:xfrm>
            <a:off x="9631371" y="1061725"/>
            <a:ext cx="1788785" cy="738664"/>
          </a:xfrm>
          <a:prstGeom prst="rect">
            <a:avLst/>
          </a:prstGeom>
          <a:noFill/>
          <a:ln cap="flat">
            <a:noFill/>
          </a:ln>
        </p:spPr>
        <p:txBody>
          <a:bodyPr vert="horz" wrap="squar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1200" cap="none" spc="0" baseline="0">
                <a:solidFill>
                  <a:schemeClr val="accent1"/>
                </a:solidFill>
                <a:uFillTx/>
                <a:latin typeface="Aptos"/>
              </a:rPr>
              <a:t>Last broadcaster “checkpoint” before distribution</a:t>
            </a:r>
          </a:p>
        </p:txBody>
      </p:sp>
      <p:sp>
        <p:nvSpPr>
          <p:cNvPr id="18" name="TextBox 7">
            <a:extLst>
              <a:ext uri="{FF2B5EF4-FFF2-40B4-BE49-F238E27FC236}">
                <a16:creationId xmlns:a16="http://schemas.microsoft.com/office/drawing/2014/main" id="{CA8E040E-CE72-778E-37C4-B385F5FCEF68}"/>
              </a:ext>
            </a:extLst>
          </p:cNvPr>
          <p:cNvSpPr txBox="1"/>
          <p:nvPr/>
        </p:nvSpPr>
        <p:spPr>
          <a:xfrm>
            <a:off x="8510758" y="4458291"/>
            <a:ext cx="2024268" cy="58477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000000"/>
                </a:solidFill>
                <a:uFillTx/>
                <a:latin typeface="Aptos"/>
              </a:rPr>
              <a:t>Experiment focused on </a:t>
            </a:r>
            <a:r>
              <a:rPr lang="en-US" sz="1600" b="1" i="0" u="none" strike="noStrike" kern="1200" cap="none" spc="0" baseline="0">
                <a:solidFill>
                  <a:srgbClr val="000000"/>
                </a:solidFill>
                <a:uFillTx/>
                <a:latin typeface="Aptos"/>
              </a:rPr>
              <a:t>listening effort</a:t>
            </a:r>
          </a:p>
        </p:txBody>
      </p:sp>
      <p:sp>
        <p:nvSpPr>
          <p:cNvPr id="20" name="TextBox 8">
            <a:extLst>
              <a:ext uri="{FF2B5EF4-FFF2-40B4-BE49-F238E27FC236}">
                <a16:creationId xmlns:a16="http://schemas.microsoft.com/office/drawing/2014/main" id="{C02E8490-E931-C1C0-E063-D929BF43B789}"/>
              </a:ext>
            </a:extLst>
          </p:cNvPr>
          <p:cNvSpPr txBox="1"/>
          <p:nvPr/>
        </p:nvSpPr>
        <p:spPr>
          <a:xfrm>
            <a:off x="5732087" y="5810129"/>
            <a:ext cx="5623907" cy="461665"/>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200" b="0" i="0" u="none" strike="noStrike" kern="1200" cap="none" spc="0" baseline="0">
                <a:solidFill>
                  <a:srgbClr val="000000"/>
                </a:solidFill>
                <a:uFillTx/>
                <a:latin typeface="Arial"/>
                <a:cs typeface="Arial"/>
              </a:rPr>
              <a:t>Diagram reproduced from AES report TD1009 “Improving Dialogue Intelligibility </a:t>
            </a:r>
            <a:r>
              <a:rPr lang="en-GB" sz="1200">
                <a:solidFill>
                  <a:srgbClr val="000000"/>
                </a:solidFill>
                <a:latin typeface="Arial"/>
                <a:cs typeface="Arial"/>
              </a:rPr>
              <a:t>in Media</a:t>
            </a:r>
            <a:r>
              <a:rPr lang="en-GB" sz="1200" b="0" i="0" u="none" strike="noStrike" kern="1200" cap="none" spc="0" baseline="0">
                <a:solidFill>
                  <a:srgbClr val="000000"/>
                </a:solidFill>
                <a:uFillTx/>
                <a:latin typeface="Arial"/>
                <a:cs typeface="Arial"/>
              </a:rPr>
              <a:t>”, 2025</a:t>
            </a:r>
            <a:endParaRPr lang="en-US"/>
          </a:p>
        </p:txBody>
      </p:sp>
    </p:spTree>
    <p:extLst>
      <p:ext uri="{BB962C8B-B14F-4D97-AF65-F5344CB8AC3E}">
        <p14:creationId xmlns:p14="http://schemas.microsoft.com/office/powerpoint/2010/main" val="306747923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A690E-FAC9-AB54-9739-9D13A04D8D7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680F6C6-10BA-F8F9-59FA-59BBE1654BF0}"/>
              </a:ext>
            </a:extLst>
          </p:cNvPr>
          <p:cNvSpPr>
            <a:spLocks noGrp="1"/>
          </p:cNvSpPr>
          <p:nvPr>
            <p:ph type="body" sz="quarter" idx="12"/>
          </p:nvPr>
        </p:nvSpPr>
        <p:spPr>
          <a:xfrm>
            <a:off x="1487662" y="630072"/>
            <a:ext cx="9217025" cy="597753"/>
          </a:xfrm>
        </p:spPr>
        <p:txBody>
          <a:bodyPr vert="horz" lIns="0" tIns="0" rIns="0" bIns="0" rtlCol="0" anchor="ctr">
            <a:normAutofit/>
          </a:bodyPr>
          <a:lstStyle/>
          <a:p>
            <a:r>
              <a:rPr lang="en-US" sz="2800">
                <a:solidFill>
                  <a:srgbClr val="000000"/>
                </a:solidFill>
                <a:latin typeface="Arial"/>
                <a:cs typeface="Arial"/>
              </a:rPr>
              <a:t>Requirements</a:t>
            </a:r>
            <a:r>
              <a:rPr lang="en-US" sz="2800">
                <a:solidFill>
                  <a:srgbClr val="000000"/>
                </a:solidFill>
                <a:latin typeface="Aptos Display"/>
                <a:cs typeface="Arial"/>
              </a:rPr>
              <a:t> for a QC measure</a:t>
            </a:r>
          </a:p>
        </p:txBody>
      </p:sp>
      <p:sp>
        <p:nvSpPr>
          <p:cNvPr id="4" name="Content Placeholder 3">
            <a:extLst>
              <a:ext uri="{FF2B5EF4-FFF2-40B4-BE49-F238E27FC236}">
                <a16:creationId xmlns:a16="http://schemas.microsoft.com/office/drawing/2014/main" id="{5876C255-08FE-25F5-DEC4-0442EF6293C6}"/>
              </a:ext>
            </a:extLst>
          </p:cNvPr>
          <p:cNvSpPr>
            <a:spLocks noGrp="1"/>
          </p:cNvSpPr>
          <p:nvPr>
            <p:ph sz="quarter" idx="13"/>
          </p:nvPr>
        </p:nvSpPr>
        <p:spPr>
          <a:xfrm>
            <a:off x="1490237" y="1719057"/>
            <a:ext cx="9504807" cy="4351906"/>
          </a:xfrm>
        </p:spPr>
        <p:txBody>
          <a:bodyPr vert="horz" lIns="0" tIns="0" rIns="0" bIns="0" rtlCol="0" anchor="t">
            <a:normAutofit/>
          </a:bodyPr>
          <a:lstStyle/>
          <a:p>
            <a:pPr marL="342900" indent="-342900">
              <a:buChar char="•"/>
            </a:pPr>
            <a:r>
              <a:rPr lang="en-US" sz="2400">
                <a:latin typeface="Arial"/>
                <a:cs typeface="Arial"/>
              </a:rPr>
              <a:t>Objective (e.g. automated, machine-based detection with </a:t>
            </a:r>
            <a:r>
              <a:rPr lang="en-US" sz="2400" spc="-20">
                <a:latin typeface="Arial"/>
                <a:cs typeface="Arial"/>
              </a:rPr>
              <a:t>human-in-the-loop</a:t>
            </a:r>
            <a:r>
              <a:rPr lang="en-US" sz="2400">
                <a:latin typeface="Arial"/>
                <a:cs typeface="Arial"/>
              </a:rPr>
              <a:t> review) </a:t>
            </a:r>
            <a:endParaRPr lang="en-US" sz="2400"/>
          </a:p>
          <a:p>
            <a:pPr marL="342900" indent="-342900">
              <a:buChar char="•"/>
            </a:pPr>
            <a:r>
              <a:rPr lang="en-US" sz="2400">
                <a:latin typeface="Arial"/>
                <a:cs typeface="Arial"/>
              </a:rPr>
              <a:t>Non-intrusive (e.g. no dialogue-only reference available at distribution point) </a:t>
            </a:r>
            <a:endParaRPr lang="en-US" sz="2400"/>
          </a:p>
          <a:p>
            <a:pPr marL="342900" lvl="1" indent="-342900">
              <a:buChar char="•"/>
            </a:pPr>
            <a:r>
              <a:rPr lang="en-US" spc="-20">
                <a:latin typeface="Arial"/>
                <a:cs typeface="Arial"/>
              </a:rPr>
              <a:t>Real-time or offline </a:t>
            </a:r>
          </a:p>
          <a:p>
            <a:pPr marL="342900" lvl="1" indent="-342900">
              <a:buChar char="•"/>
            </a:pPr>
            <a:r>
              <a:rPr lang="en-US" spc="-20">
                <a:latin typeface="Arial"/>
                <a:cs typeface="Arial"/>
              </a:rPr>
              <a:t>Consider computational costs  </a:t>
            </a:r>
          </a:p>
          <a:p>
            <a:pPr marL="342900" indent="-342900">
              <a:buChar char="•"/>
            </a:pPr>
            <a:r>
              <a:rPr lang="en-US" sz="2400" spc="-20">
                <a:latin typeface="Arial"/>
                <a:cs typeface="Arial"/>
              </a:rPr>
              <a:t>Shown to correlate well with listening effort for both Hard-of-Hearing (</a:t>
            </a:r>
            <a:r>
              <a:rPr lang="en-US" sz="2400" spc="-20" err="1">
                <a:latin typeface="Arial"/>
                <a:cs typeface="Arial"/>
              </a:rPr>
              <a:t>HoH</a:t>
            </a:r>
            <a:r>
              <a:rPr lang="en-US" sz="2400" spc="-20">
                <a:latin typeface="Arial"/>
                <a:cs typeface="Arial"/>
              </a:rPr>
              <a:t>) and Normal Hearing (NH) listeners using mixes taken from broadcast media (e.g. not artificially created)</a:t>
            </a:r>
            <a:r>
              <a:rPr lang="en-US" spc="-20">
                <a:latin typeface="Arial"/>
                <a:cs typeface="Arial"/>
              </a:rPr>
              <a:t> </a:t>
            </a:r>
            <a:endParaRPr lang="en-US" spc="-20"/>
          </a:p>
        </p:txBody>
      </p:sp>
    </p:spTree>
    <p:extLst>
      <p:ext uri="{BB962C8B-B14F-4D97-AF65-F5344CB8AC3E}">
        <p14:creationId xmlns:p14="http://schemas.microsoft.com/office/powerpoint/2010/main" val="2055711000"/>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BE245-D496-E41A-6DDB-35DFCA9ED19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F6E5CE3-E00C-0540-4E99-A7D579DFFEB7}"/>
              </a:ext>
            </a:extLst>
          </p:cNvPr>
          <p:cNvSpPr>
            <a:spLocks noGrp="1"/>
          </p:cNvSpPr>
          <p:nvPr>
            <p:ph type="body" sz="quarter" idx="12"/>
          </p:nvPr>
        </p:nvSpPr>
        <p:spPr>
          <a:xfrm>
            <a:off x="1487662" y="618857"/>
            <a:ext cx="9217025" cy="597753"/>
          </a:xfrm>
        </p:spPr>
        <p:txBody>
          <a:bodyPr vert="horz" lIns="0" tIns="0" rIns="0" bIns="0" rtlCol="0" anchor="ctr">
            <a:normAutofit/>
          </a:bodyPr>
          <a:lstStyle/>
          <a:p>
            <a:r>
              <a:rPr lang="en-US" sz="2800">
                <a:latin typeface="Arial"/>
                <a:cs typeface="Arial"/>
              </a:rPr>
              <a:t>Listening Experiment – Clips </a:t>
            </a:r>
            <a:endParaRPr lang="en-US" sz="2800"/>
          </a:p>
        </p:txBody>
      </p:sp>
      <p:sp>
        <p:nvSpPr>
          <p:cNvPr id="4" name="Content Placeholder 3">
            <a:extLst>
              <a:ext uri="{FF2B5EF4-FFF2-40B4-BE49-F238E27FC236}">
                <a16:creationId xmlns:a16="http://schemas.microsoft.com/office/drawing/2014/main" id="{9027DE04-CF81-B88A-11C1-55EE1537900A}"/>
              </a:ext>
            </a:extLst>
          </p:cNvPr>
          <p:cNvSpPr>
            <a:spLocks noGrp="1"/>
          </p:cNvSpPr>
          <p:nvPr>
            <p:ph sz="quarter" idx="13"/>
          </p:nvPr>
        </p:nvSpPr>
        <p:spPr>
          <a:xfrm>
            <a:off x="1490238" y="1719057"/>
            <a:ext cx="4606891" cy="4351906"/>
          </a:xfrm>
        </p:spPr>
        <p:txBody>
          <a:bodyPr vert="horz" lIns="0" tIns="0" rIns="0" bIns="0" rtlCol="0" anchor="t">
            <a:normAutofit fontScale="85000" lnSpcReduction="10000"/>
          </a:bodyPr>
          <a:lstStyle/>
          <a:p>
            <a:pPr marL="285750" indent="-285750">
              <a:lnSpc>
                <a:spcPct val="90000"/>
              </a:lnSpc>
              <a:spcBef>
                <a:spcPts val="1000"/>
              </a:spcBef>
              <a:buChar char="•"/>
            </a:pPr>
            <a:r>
              <a:rPr lang="en-US" sz="2000" dirty="0">
                <a:solidFill>
                  <a:srgbClr val="000000"/>
                </a:solidFill>
                <a:latin typeface="Aptos"/>
                <a:cs typeface="Arial"/>
              </a:rPr>
              <a:t>Used the Nugen </a:t>
            </a:r>
            <a:r>
              <a:rPr lang="en-US" sz="2000" i="1" dirty="0" err="1">
                <a:solidFill>
                  <a:srgbClr val="000000"/>
                </a:solidFill>
                <a:latin typeface="Aptos"/>
                <a:cs typeface="Arial"/>
              </a:rPr>
              <a:t>DialogCheck</a:t>
            </a:r>
            <a:r>
              <a:rPr lang="en-US" sz="2000" dirty="0">
                <a:solidFill>
                  <a:srgbClr val="000000"/>
                </a:solidFill>
                <a:latin typeface="Aptos"/>
                <a:cs typeface="Arial"/>
              </a:rPr>
              <a:t> plug-in to measure hundreds of clips, mostly from Channel 4 </a:t>
            </a:r>
            <a:r>
              <a:rPr lang="en-US" sz="2000" dirty="0" err="1">
                <a:solidFill>
                  <a:srgbClr val="000000"/>
                </a:solidFill>
                <a:latin typeface="Aptos"/>
                <a:cs typeface="Arial"/>
              </a:rPr>
              <a:t>programmes</a:t>
            </a:r>
            <a:endParaRPr lang="en-US" sz="2000" dirty="0">
              <a:solidFill>
                <a:srgbClr val="000000"/>
              </a:solidFill>
              <a:latin typeface="Aptos"/>
            </a:endParaRPr>
          </a:p>
          <a:p>
            <a:pPr marL="285750" indent="-285750">
              <a:lnSpc>
                <a:spcPct val="90000"/>
              </a:lnSpc>
              <a:spcBef>
                <a:spcPts val="1000"/>
              </a:spcBef>
              <a:buChar char="•"/>
            </a:pPr>
            <a:r>
              <a:rPr lang="en-US" sz="2000" dirty="0">
                <a:solidFill>
                  <a:srgbClr val="000000"/>
                </a:solidFill>
                <a:latin typeface="Aptos"/>
                <a:cs typeface="Arial"/>
              </a:rPr>
              <a:t>All but one had received complaints about the audio </a:t>
            </a:r>
          </a:p>
          <a:p>
            <a:pPr marL="285750" indent="-285750">
              <a:lnSpc>
                <a:spcPct val="90000"/>
              </a:lnSpc>
              <a:spcBef>
                <a:spcPts val="1000"/>
              </a:spcBef>
              <a:buChar char="•"/>
            </a:pPr>
            <a:r>
              <a:rPr lang="en-US" sz="2000" dirty="0">
                <a:solidFill>
                  <a:srgbClr val="000000"/>
                </a:solidFill>
                <a:latin typeface="Aptos"/>
                <a:cs typeface="Arial"/>
              </a:rPr>
              <a:t>Genres like sports and feature films not included due to copyright</a:t>
            </a:r>
          </a:p>
          <a:p>
            <a:pPr marL="285750" indent="-285750">
              <a:lnSpc>
                <a:spcPct val="90000"/>
              </a:lnSpc>
              <a:spcBef>
                <a:spcPts val="1000"/>
              </a:spcBef>
              <a:buChar char="•"/>
            </a:pPr>
            <a:r>
              <a:rPr lang="en-US" sz="2000" dirty="0">
                <a:solidFill>
                  <a:srgbClr val="000000"/>
                </a:solidFill>
                <a:latin typeface="Aptos"/>
                <a:cs typeface="Arial"/>
              </a:rPr>
              <a:t>Subset of 60 short (avg. 8 sec) clips selected manually:</a:t>
            </a:r>
            <a:endParaRPr lang="en-US" sz="2000" dirty="0">
              <a:solidFill>
                <a:srgbClr val="000000"/>
              </a:solidFill>
              <a:latin typeface="Aptos"/>
            </a:endParaRPr>
          </a:p>
          <a:p>
            <a:pPr marL="285750" lvl="2" indent="-285750">
              <a:spcBef>
                <a:spcPts val="500"/>
              </a:spcBef>
              <a:buChar char="•"/>
            </a:pPr>
            <a:r>
              <a:rPr lang="en-US" sz="1400" dirty="0">
                <a:solidFill>
                  <a:srgbClr val="000000"/>
                </a:solidFill>
                <a:latin typeface="Aptos"/>
                <a:cs typeface="Arial"/>
              </a:rPr>
              <a:t>30 x clips (Nugen output &lt; 75)</a:t>
            </a:r>
          </a:p>
          <a:p>
            <a:pPr marL="285750" lvl="2" indent="-285750">
              <a:spcBef>
                <a:spcPts val="500"/>
              </a:spcBef>
              <a:buChar char="•"/>
            </a:pPr>
            <a:r>
              <a:rPr lang="en-US" sz="1400" dirty="0">
                <a:solidFill>
                  <a:srgbClr val="000000"/>
                </a:solidFill>
                <a:latin typeface="Aptos"/>
                <a:cs typeface="Arial"/>
              </a:rPr>
              <a:t>30 x clips (Nugen output &gt; 75)</a:t>
            </a:r>
            <a:endParaRPr lang="en-US" sz="1400" dirty="0">
              <a:solidFill>
                <a:srgbClr val="000000"/>
              </a:solidFill>
              <a:latin typeface="Aptos"/>
            </a:endParaRPr>
          </a:p>
          <a:p>
            <a:pPr marL="285750" lvl="2" indent="-285750">
              <a:spcBef>
                <a:spcPts val="500"/>
              </a:spcBef>
              <a:buChar char="•"/>
            </a:pPr>
            <a:r>
              <a:rPr lang="en-US" sz="1400" dirty="0">
                <a:solidFill>
                  <a:srgbClr val="000000"/>
                </a:solidFill>
                <a:latin typeface="Aptos"/>
                <a:cs typeface="Arial"/>
              </a:rPr>
              <a:t>Using custom </a:t>
            </a:r>
            <a:r>
              <a:rPr lang="en-US" sz="1400" dirty="0" err="1">
                <a:solidFill>
                  <a:srgbClr val="000000"/>
                </a:solidFill>
                <a:latin typeface="Aptos"/>
                <a:cs typeface="Arial"/>
              </a:rPr>
              <a:t>DialogCheck</a:t>
            </a:r>
            <a:r>
              <a:rPr lang="en-US" sz="1400" dirty="0">
                <a:solidFill>
                  <a:srgbClr val="000000"/>
                </a:solidFill>
                <a:latin typeface="Aptos"/>
                <a:cs typeface="Arial"/>
              </a:rPr>
              <a:t> settings and based on previous research</a:t>
            </a:r>
          </a:p>
          <a:p>
            <a:pPr marL="285750" indent="-285750">
              <a:lnSpc>
                <a:spcPct val="90000"/>
              </a:lnSpc>
              <a:spcBef>
                <a:spcPts val="1000"/>
              </a:spcBef>
              <a:buChar char="•"/>
            </a:pPr>
            <a:r>
              <a:rPr lang="en-US" sz="2000" dirty="0">
                <a:solidFill>
                  <a:srgbClr val="000000"/>
                </a:solidFill>
                <a:latin typeface="Aptos"/>
                <a:cs typeface="Arial"/>
              </a:rPr>
              <a:t>A split distribution (at 75) was used to give the best chance of finding a clear QC threshold</a:t>
            </a:r>
          </a:p>
          <a:p>
            <a:pPr marL="285750" lvl="2" indent="-285750">
              <a:buChar char="•"/>
            </a:pPr>
            <a:endParaRPr lang="en-US" dirty="0">
              <a:latin typeface="Arial"/>
              <a:cs typeface="Arial"/>
            </a:endParaRPr>
          </a:p>
        </p:txBody>
      </p:sp>
      <p:pic>
        <p:nvPicPr>
          <p:cNvPr id="6" name="Picture 5">
            <a:extLst>
              <a:ext uri="{FF2B5EF4-FFF2-40B4-BE49-F238E27FC236}">
                <a16:creationId xmlns:a16="http://schemas.microsoft.com/office/drawing/2014/main" id="{183C39E0-500C-5354-ECDD-D04A38F1FF12}"/>
              </a:ext>
            </a:extLst>
          </p:cNvPr>
          <p:cNvPicPr>
            <a:picLocks noChangeAspect="1"/>
          </p:cNvPicPr>
          <p:nvPr/>
        </p:nvPicPr>
        <p:blipFill>
          <a:blip r:embed="rId3"/>
          <a:stretch>
            <a:fillRect/>
          </a:stretch>
        </p:blipFill>
        <p:spPr>
          <a:xfrm>
            <a:off x="6098394" y="1549247"/>
            <a:ext cx="5543524" cy="4036219"/>
          </a:xfrm>
          <a:prstGeom prst="rect">
            <a:avLst/>
          </a:prstGeom>
        </p:spPr>
      </p:pic>
    </p:spTree>
    <p:extLst>
      <p:ext uri="{BB962C8B-B14F-4D97-AF65-F5344CB8AC3E}">
        <p14:creationId xmlns:p14="http://schemas.microsoft.com/office/powerpoint/2010/main" val="206608794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6A4FE-2DA5-63A8-216F-7EFEBB811D0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B2A3BDA-E902-7CDB-3889-D8AD86F63CA1}"/>
              </a:ext>
            </a:extLst>
          </p:cNvPr>
          <p:cNvSpPr>
            <a:spLocks noGrp="1"/>
          </p:cNvSpPr>
          <p:nvPr>
            <p:ph type="body" sz="quarter" idx="12"/>
          </p:nvPr>
        </p:nvSpPr>
        <p:spPr>
          <a:xfrm>
            <a:off x="1487662" y="655579"/>
            <a:ext cx="9217025" cy="597753"/>
          </a:xfrm>
        </p:spPr>
        <p:txBody>
          <a:bodyPr vert="horz" lIns="0" tIns="0" rIns="0" bIns="0" rtlCol="0" anchor="t">
            <a:normAutofit lnSpcReduction="10000"/>
          </a:bodyPr>
          <a:lstStyle/>
          <a:p>
            <a:r>
              <a:rPr lang="en-US" sz="2800">
                <a:solidFill>
                  <a:srgbClr val="000000"/>
                </a:solidFill>
                <a:latin typeface="Arial"/>
                <a:cs typeface="Arial"/>
              </a:rPr>
              <a:t>Listening Experiment – Clip Selection</a:t>
            </a:r>
            <a:r>
              <a:rPr lang="en-US" sz="4400">
                <a:solidFill>
                  <a:srgbClr val="000000"/>
                </a:solidFill>
                <a:latin typeface="Arial"/>
                <a:cs typeface="Arial"/>
              </a:rPr>
              <a:t> </a:t>
            </a:r>
            <a:endParaRPr lang="en-US"/>
          </a:p>
        </p:txBody>
      </p:sp>
      <p:sp>
        <p:nvSpPr>
          <p:cNvPr id="4" name="Content Placeholder 3">
            <a:extLst>
              <a:ext uri="{FF2B5EF4-FFF2-40B4-BE49-F238E27FC236}">
                <a16:creationId xmlns:a16="http://schemas.microsoft.com/office/drawing/2014/main" id="{3E7FD068-CC11-D754-6C34-20E2B587D344}"/>
              </a:ext>
            </a:extLst>
          </p:cNvPr>
          <p:cNvSpPr>
            <a:spLocks noGrp="1"/>
          </p:cNvSpPr>
          <p:nvPr>
            <p:ph sz="quarter" idx="13"/>
          </p:nvPr>
        </p:nvSpPr>
        <p:spPr>
          <a:xfrm>
            <a:off x="1490237" y="1719057"/>
            <a:ext cx="9541529" cy="4351906"/>
          </a:xfrm>
        </p:spPr>
        <p:txBody>
          <a:bodyPr vert="horz" lIns="0" tIns="0" rIns="0" bIns="0" rtlCol="0" anchor="t">
            <a:noAutofit/>
          </a:bodyPr>
          <a:lstStyle/>
          <a:p>
            <a:pPr marL="285750" indent="-285750">
              <a:buChar char="•"/>
            </a:pPr>
            <a:r>
              <a:rPr lang="en-US" sz="2200">
                <a:solidFill>
                  <a:srgbClr val="000000"/>
                </a:solidFill>
                <a:latin typeface="Arial"/>
                <a:cs typeface="Arial"/>
              </a:rPr>
              <a:t>All clips were normalized to -23 LUFS to reduce loudness offset. </a:t>
            </a:r>
            <a:endParaRPr lang="en-US" sz="2200">
              <a:latin typeface="Arial"/>
              <a:cs typeface="Arial"/>
            </a:endParaRPr>
          </a:p>
          <a:p>
            <a:r>
              <a:rPr lang="en-US" sz="2200">
                <a:solidFill>
                  <a:srgbClr val="000000"/>
                </a:solidFill>
                <a:latin typeface="Arial"/>
                <a:cs typeface="Arial"/>
              </a:rPr>
              <a:t>   Signal-to-noise ratios (SNRs) are unchanged </a:t>
            </a:r>
            <a:endParaRPr lang="en-US" sz="2200">
              <a:latin typeface="Arial"/>
              <a:cs typeface="Arial"/>
            </a:endParaRPr>
          </a:p>
          <a:p>
            <a:pPr marL="285750" indent="-285750">
              <a:buChar char="•"/>
            </a:pPr>
            <a:r>
              <a:rPr lang="en-US" sz="2200">
                <a:solidFill>
                  <a:srgbClr val="000000"/>
                </a:solidFill>
                <a:latin typeface="Arial"/>
                <a:cs typeface="Arial"/>
              </a:rPr>
              <a:t>Three loosely defined conditions (&lt;75 only) identified by manual review: </a:t>
            </a:r>
            <a:endParaRPr lang="en-US" sz="2200">
              <a:latin typeface="Arial"/>
              <a:cs typeface="Arial"/>
            </a:endParaRPr>
          </a:p>
          <a:p>
            <a:r>
              <a:rPr lang="en-US" sz="2200">
                <a:solidFill>
                  <a:srgbClr val="000000"/>
                </a:solidFill>
                <a:latin typeface="Arial"/>
                <a:cs typeface="Arial"/>
              </a:rPr>
              <a:t>   </a:t>
            </a:r>
            <a:r>
              <a:rPr lang="en-US" sz="2200" b="1">
                <a:solidFill>
                  <a:srgbClr val="000000"/>
                </a:solidFill>
                <a:latin typeface="Arial"/>
                <a:cs typeface="Arial"/>
              </a:rPr>
              <a:t>Bandpass</a:t>
            </a:r>
            <a:r>
              <a:rPr lang="en-US" sz="2200">
                <a:solidFill>
                  <a:srgbClr val="000000"/>
                </a:solidFill>
                <a:latin typeface="Arial"/>
                <a:cs typeface="Arial"/>
              </a:rPr>
              <a:t> – low-bandwidth speech (e.g., archive audio from early 60’s) </a:t>
            </a:r>
            <a:endParaRPr lang="en-US" sz="2200">
              <a:latin typeface="Arial"/>
              <a:cs typeface="Arial"/>
            </a:endParaRPr>
          </a:p>
          <a:p>
            <a:r>
              <a:rPr lang="en-US" sz="2200">
                <a:solidFill>
                  <a:srgbClr val="000000"/>
                </a:solidFill>
                <a:latin typeface="Arial"/>
                <a:cs typeface="Arial"/>
              </a:rPr>
              <a:t>   </a:t>
            </a:r>
            <a:r>
              <a:rPr lang="en-US" sz="2200" b="1">
                <a:solidFill>
                  <a:srgbClr val="000000"/>
                </a:solidFill>
                <a:latin typeface="Arial"/>
                <a:cs typeface="Arial"/>
              </a:rPr>
              <a:t>Reality/Documentary</a:t>
            </a:r>
            <a:r>
              <a:rPr lang="en-US" sz="2200">
                <a:solidFill>
                  <a:srgbClr val="000000"/>
                </a:solidFill>
                <a:latin typeface="Arial"/>
                <a:cs typeface="Arial"/>
              </a:rPr>
              <a:t> – difficult recording environments (e.g., hospitals) </a:t>
            </a:r>
            <a:endParaRPr lang="en-US" sz="2200">
              <a:latin typeface="Arial"/>
              <a:cs typeface="Arial"/>
            </a:endParaRPr>
          </a:p>
          <a:p>
            <a:r>
              <a:rPr lang="en-US" sz="2200">
                <a:solidFill>
                  <a:srgbClr val="000000"/>
                </a:solidFill>
                <a:latin typeface="Arial"/>
                <a:cs typeface="Arial"/>
              </a:rPr>
              <a:t>   </a:t>
            </a:r>
            <a:r>
              <a:rPr lang="en-US" sz="2200" b="1">
                <a:solidFill>
                  <a:srgbClr val="000000"/>
                </a:solidFill>
                <a:latin typeface="Arial"/>
                <a:cs typeface="Arial"/>
              </a:rPr>
              <a:t>Drama</a:t>
            </a:r>
            <a:r>
              <a:rPr lang="en-US" sz="2200">
                <a:solidFill>
                  <a:srgbClr val="000000"/>
                </a:solidFill>
                <a:latin typeface="Arial"/>
                <a:cs typeface="Arial"/>
              </a:rPr>
              <a:t> – emotional or whispered speech </a:t>
            </a:r>
            <a:endParaRPr lang="en-US" sz="2200">
              <a:latin typeface="Arial"/>
              <a:cs typeface="Arial"/>
            </a:endParaRPr>
          </a:p>
          <a:p>
            <a:pPr marL="285750" indent="-285750">
              <a:buChar char="•"/>
            </a:pPr>
            <a:r>
              <a:rPr lang="en-US" sz="2200">
                <a:solidFill>
                  <a:srgbClr val="000000"/>
                </a:solidFill>
                <a:latin typeface="Arial"/>
                <a:cs typeface="Arial"/>
              </a:rPr>
              <a:t>The &gt;75 clips were chosen from the same </a:t>
            </a:r>
            <a:r>
              <a:rPr lang="en-US" sz="2200" err="1">
                <a:solidFill>
                  <a:srgbClr val="000000"/>
                </a:solidFill>
                <a:latin typeface="Arial"/>
                <a:cs typeface="Arial"/>
              </a:rPr>
              <a:t>programmes</a:t>
            </a:r>
            <a:r>
              <a:rPr lang="en-US" sz="2200">
                <a:solidFill>
                  <a:srgbClr val="000000"/>
                </a:solidFill>
                <a:latin typeface="Arial"/>
                <a:cs typeface="Arial"/>
              </a:rPr>
              <a:t> as the &lt;75 clips </a:t>
            </a:r>
            <a:endParaRPr lang="en-US" sz="2200">
              <a:latin typeface="Arial"/>
              <a:cs typeface="Arial"/>
            </a:endParaRPr>
          </a:p>
          <a:p>
            <a:r>
              <a:rPr lang="en-US" sz="2200">
                <a:solidFill>
                  <a:srgbClr val="000000"/>
                </a:solidFill>
                <a:latin typeface="Arial"/>
                <a:cs typeface="Arial"/>
              </a:rPr>
              <a:t>   This partially controlled for the effect of </a:t>
            </a:r>
            <a:r>
              <a:rPr lang="en-US" sz="2200" err="1">
                <a:solidFill>
                  <a:srgbClr val="000000"/>
                </a:solidFill>
                <a:latin typeface="Arial"/>
                <a:cs typeface="Arial"/>
              </a:rPr>
              <a:t>programme</a:t>
            </a:r>
            <a:r>
              <a:rPr lang="en-US" sz="2200">
                <a:solidFill>
                  <a:srgbClr val="000000"/>
                </a:solidFill>
                <a:latin typeface="Arial"/>
                <a:cs typeface="Arial"/>
              </a:rPr>
              <a:t> </a:t>
            </a:r>
            <a:endParaRPr lang="en-US" sz="2200">
              <a:latin typeface="Arial"/>
              <a:cs typeface="Arial"/>
            </a:endParaRPr>
          </a:p>
          <a:p>
            <a:r>
              <a:rPr lang="en-US" sz="2200">
                <a:solidFill>
                  <a:srgbClr val="000000"/>
                </a:solidFill>
                <a:latin typeface="Arial"/>
                <a:cs typeface="Arial"/>
              </a:rPr>
              <a:t>   A successful QC measure should identify issues within a </a:t>
            </a:r>
            <a:r>
              <a:rPr lang="en-US" sz="2200" err="1">
                <a:solidFill>
                  <a:srgbClr val="000000"/>
                </a:solidFill>
                <a:latin typeface="Arial"/>
                <a:cs typeface="Arial"/>
              </a:rPr>
              <a:t>programme</a:t>
            </a:r>
            <a:r>
              <a:rPr lang="en-US" sz="2200">
                <a:solidFill>
                  <a:srgbClr val="000000"/>
                </a:solidFill>
                <a:latin typeface="Arial"/>
                <a:cs typeface="Arial"/>
              </a:rPr>
              <a:t> </a:t>
            </a:r>
            <a:endParaRPr lang="en-US" sz="2200">
              <a:latin typeface="Arial"/>
              <a:cs typeface="Arial"/>
            </a:endParaRPr>
          </a:p>
          <a:p>
            <a:endParaRPr lang="en-US" spc="-50"/>
          </a:p>
        </p:txBody>
      </p:sp>
    </p:spTree>
    <p:extLst>
      <p:ext uri="{BB962C8B-B14F-4D97-AF65-F5344CB8AC3E}">
        <p14:creationId xmlns:p14="http://schemas.microsoft.com/office/powerpoint/2010/main" val="117570645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333D4-4BF5-DE50-3159-FFC7B19CE21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8A4B31E-7564-9542-78B3-E62B333DDF6B}"/>
              </a:ext>
            </a:extLst>
          </p:cNvPr>
          <p:cNvSpPr>
            <a:spLocks noGrp="1"/>
          </p:cNvSpPr>
          <p:nvPr>
            <p:ph type="body" sz="quarter" idx="12"/>
          </p:nvPr>
        </p:nvSpPr>
        <p:spPr>
          <a:xfrm>
            <a:off x="1487662" y="618857"/>
            <a:ext cx="9217025" cy="597753"/>
          </a:xfrm>
        </p:spPr>
        <p:txBody>
          <a:bodyPr vert="horz" lIns="0" tIns="0" rIns="0" bIns="0" rtlCol="0" anchor="ctr">
            <a:normAutofit/>
          </a:bodyPr>
          <a:lstStyle/>
          <a:p>
            <a:r>
              <a:rPr lang="en-US" sz="2800">
                <a:solidFill>
                  <a:srgbClr val="000000"/>
                </a:solidFill>
                <a:latin typeface="Arial"/>
                <a:cs typeface="Arial"/>
              </a:rPr>
              <a:t>Listening Experiment – Machine Models</a:t>
            </a:r>
            <a:endParaRPr lang="en-US" sz="2800"/>
          </a:p>
        </p:txBody>
      </p:sp>
      <p:sp>
        <p:nvSpPr>
          <p:cNvPr id="4" name="Content Placeholder 3">
            <a:extLst>
              <a:ext uri="{FF2B5EF4-FFF2-40B4-BE49-F238E27FC236}">
                <a16:creationId xmlns:a16="http://schemas.microsoft.com/office/drawing/2014/main" id="{7AF2403E-6C70-6A81-2B89-4DB5A388FC74}"/>
              </a:ext>
            </a:extLst>
          </p:cNvPr>
          <p:cNvSpPr>
            <a:spLocks noGrp="1"/>
          </p:cNvSpPr>
          <p:nvPr>
            <p:ph sz="quarter" idx="13"/>
          </p:nvPr>
        </p:nvSpPr>
        <p:spPr>
          <a:xfrm>
            <a:off x="939394" y="1719057"/>
            <a:ext cx="9936300" cy="4351906"/>
          </a:xfrm>
        </p:spPr>
        <p:txBody>
          <a:bodyPr vert="horz" lIns="0" tIns="0" rIns="0" bIns="0" rtlCol="0" anchor="t">
            <a:noAutofit/>
          </a:bodyPr>
          <a:lstStyle/>
          <a:p>
            <a:r>
              <a:rPr lang="en-US" sz="2400">
                <a:latin typeface="Arial"/>
                <a:cs typeface="Arial"/>
              </a:rPr>
              <a:t>We ranked various models by their correlation to human ratings of listening effort.  </a:t>
            </a:r>
            <a:endParaRPr lang="en-US" sz="2400"/>
          </a:p>
          <a:p>
            <a:pPr marL="342900" indent="-342900">
              <a:buChar char="•"/>
            </a:pPr>
            <a:r>
              <a:rPr lang="en-US" sz="2000" b="1">
                <a:latin typeface="Arial"/>
                <a:cs typeface="Arial"/>
              </a:rPr>
              <a:t>A version of the LEAP model of listening effort (Fraunhofer IDMT) </a:t>
            </a:r>
            <a:endParaRPr lang="en-US" sz="2000" b="1"/>
          </a:p>
          <a:p>
            <a:pPr lvl="2">
              <a:buClrTx/>
            </a:pPr>
            <a:r>
              <a:rPr lang="en-US" sz="1500" spc="-20">
                <a:latin typeface="Arial"/>
                <a:cs typeface="Arial"/>
              </a:rPr>
              <a:t>  Incorporated into Nugen (as DialogCheck), Telos Alliance, RTW, Steinberg (Nuendo), and Junger audio products  </a:t>
            </a:r>
          </a:p>
          <a:p>
            <a:pPr lvl="2"/>
            <a:endParaRPr lang="en-US" sz="1500">
              <a:latin typeface="Arial"/>
              <a:cs typeface="Arial"/>
            </a:endParaRPr>
          </a:p>
          <a:p>
            <a:pPr marL="342900" indent="-342900">
              <a:buChar char="•"/>
            </a:pPr>
            <a:r>
              <a:rPr lang="en-US" sz="2000" b="1">
                <a:latin typeface="Arial"/>
                <a:cs typeface="Arial"/>
              </a:rPr>
              <a:t>Automatic speech recognition (ASR) confidence values Speech-to-text (STT) models</a:t>
            </a:r>
            <a:endParaRPr lang="en-US" sz="2000"/>
          </a:p>
          <a:p>
            <a:r>
              <a:rPr lang="en-US" sz="1400" spc="-20">
                <a:latin typeface="Arial"/>
                <a:ea typeface="+mn-ea"/>
                <a:cs typeface="Arial"/>
              </a:rPr>
              <a:t>  e.g. Whisper (Open AI) &amp;   wav2vec2 (Meta)  - Used in previous research (e.g. Clarity Challenges, claritychallenge.org)  </a:t>
            </a:r>
            <a:endParaRPr lang="en-US" sz="2000">
              <a:latin typeface="Arial"/>
              <a:ea typeface="+mn-ea"/>
              <a:cs typeface="Arial"/>
            </a:endParaRPr>
          </a:p>
          <a:p>
            <a:pPr marL="342900" indent="-342900">
              <a:buChar char="•"/>
            </a:pPr>
            <a:r>
              <a:rPr lang="en-US" sz="2000" b="1">
                <a:latin typeface="Arial"/>
                <a:cs typeface="Arial"/>
              </a:rPr>
              <a:t>Many other non-intrusive objective measures </a:t>
            </a:r>
            <a:endParaRPr lang="en-US">
              <a:ea typeface="+mn-ea"/>
            </a:endParaRPr>
          </a:p>
          <a:p>
            <a:r>
              <a:rPr lang="en-US" sz="1400" spc="-20">
                <a:latin typeface="Arial"/>
                <a:ea typeface="+mn-ea"/>
                <a:cs typeface="Arial"/>
              </a:rPr>
              <a:t>  e.g. non-intrusive STOI &amp;PESQ, NISQA, SQAST, SQUIM, </a:t>
            </a:r>
            <a:r>
              <a:rPr lang="en-US" sz="1400" spc="-20" err="1">
                <a:latin typeface="Arial"/>
                <a:ea typeface="+mn-ea"/>
                <a:cs typeface="Arial"/>
              </a:rPr>
              <a:t>etc</a:t>
            </a:r>
            <a:r>
              <a:rPr lang="en-US" sz="1400" spc="-20">
                <a:latin typeface="Arial"/>
                <a:ea typeface="+mn-ea"/>
                <a:cs typeface="Arial"/>
              </a:rPr>
              <a:t>)  </a:t>
            </a:r>
            <a:r>
              <a:rPr lang="en-US">
                <a:latin typeface="Arial"/>
                <a:cs typeface="Arial"/>
              </a:rPr>
              <a:t> </a:t>
            </a:r>
            <a:endParaRPr lang="en-US"/>
          </a:p>
          <a:p>
            <a:endParaRPr lang="en-US" spc="-50"/>
          </a:p>
        </p:txBody>
      </p:sp>
    </p:spTree>
    <p:extLst>
      <p:ext uri="{BB962C8B-B14F-4D97-AF65-F5344CB8AC3E}">
        <p14:creationId xmlns:p14="http://schemas.microsoft.com/office/powerpoint/2010/main" val="1592362145"/>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0E8CB-ADB6-C469-8665-99BAEB1559E9}"/>
            </a:ext>
          </a:extLst>
        </p:cNvPr>
        <p:cNvGrpSpPr/>
        <p:nvPr/>
      </p:nvGrpSpPr>
      <p:grpSpPr>
        <a:xfrm>
          <a:off x="0" y="0"/>
          <a:ext cx="0" cy="0"/>
          <a:chOff x="0" y="0"/>
          <a:chExt cx="0" cy="0"/>
        </a:xfrm>
      </p:grpSpPr>
      <p:pic>
        <p:nvPicPr>
          <p:cNvPr id="6" name="Picture 5" descr="A screenshot of a survey&#10;&#10;AI-generated content may be incorrect.">
            <a:extLst>
              <a:ext uri="{FF2B5EF4-FFF2-40B4-BE49-F238E27FC236}">
                <a16:creationId xmlns:a16="http://schemas.microsoft.com/office/drawing/2014/main" id="{E5B1CF13-8E2E-8F06-BD5E-D92A96DF3D41}"/>
              </a:ext>
            </a:extLst>
          </p:cNvPr>
          <p:cNvPicPr>
            <a:picLocks noChangeAspect="1"/>
          </p:cNvPicPr>
          <p:nvPr/>
        </p:nvPicPr>
        <p:blipFill>
          <a:blip r:embed="rId3"/>
          <a:stretch>
            <a:fillRect/>
          </a:stretch>
        </p:blipFill>
        <p:spPr>
          <a:xfrm>
            <a:off x="5779819" y="1355742"/>
            <a:ext cx="5816598" cy="4535936"/>
          </a:xfrm>
          <a:prstGeom prst="rect">
            <a:avLst/>
          </a:prstGeom>
          <a:noFill/>
          <a:ln cap="flat">
            <a:noFill/>
          </a:ln>
        </p:spPr>
      </p:pic>
      <p:sp>
        <p:nvSpPr>
          <p:cNvPr id="3" name="Text Placeholder 2">
            <a:extLst>
              <a:ext uri="{FF2B5EF4-FFF2-40B4-BE49-F238E27FC236}">
                <a16:creationId xmlns:a16="http://schemas.microsoft.com/office/drawing/2014/main" id="{E91468C5-2B23-4016-91BC-EDFF07D94289}"/>
              </a:ext>
            </a:extLst>
          </p:cNvPr>
          <p:cNvSpPr>
            <a:spLocks noGrp="1"/>
          </p:cNvSpPr>
          <p:nvPr>
            <p:ph type="body" sz="quarter" idx="12"/>
          </p:nvPr>
        </p:nvSpPr>
        <p:spPr>
          <a:xfrm>
            <a:off x="1487487" y="616332"/>
            <a:ext cx="9217025" cy="597753"/>
          </a:xfrm>
        </p:spPr>
        <p:txBody>
          <a:bodyPr vert="horz" lIns="0" tIns="0" rIns="0" bIns="0" rtlCol="0" anchor="ctr">
            <a:normAutofit/>
          </a:bodyPr>
          <a:lstStyle/>
          <a:p>
            <a:r>
              <a:rPr lang="en-US" sz="2400">
                <a:latin typeface="Arial"/>
                <a:cs typeface="Arial"/>
              </a:rPr>
              <a:t>Listening Experiment – Procedure  </a:t>
            </a:r>
            <a:endParaRPr lang="en-US" sz="2400"/>
          </a:p>
        </p:txBody>
      </p:sp>
      <p:sp>
        <p:nvSpPr>
          <p:cNvPr id="4" name="Content Placeholder 3">
            <a:extLst>
              <a:ext uri="{FF2B5EF4-FFF2-40B4-BE49-F238E27FC236}">
                <a16:creationId xmlns:a16="http://schemas.microsoft.com/office/drawing/2014/main" id="{D29B2D28-43EF-E347-3EC8-D5F2041F9A9B}"/>
              </a:ext>
            </a:extLst>
          </p:cNvPr>
          <p:cNvSpPr>
            <a:spLocks noGrp="1"/>
          </p:cNvSpPr>
          <p:nvPr>
            <p:ph sz="quarter" idx="13"/>
          </p:nvPr>
        </p:nvSpPr>
        <p:spPr>
          <a:xfrm>
            <a:off x="1487487" y="1775462"/>
            <a:ext cx="4983300" cy="4351906"/>
          </a:xfrm>
        </p:spPr>
        <p:txBody>
          <a:bodyPr vert="horz" lIns="0" tIns="0" rIns="0" bIns="0" rtlCol="0" anchor="t">
            <a:normAutofit/>
          </a:bodyPr>
          <a:lstStyle/>
          <a:p>
            <a:pPr marL="342900" indent="-342900">
              <a:buFont typeface="Arial" panose="020B0604020202020204" pitchFamily="34" charset="0"/>
              <a:buChar char="•"/>
            </a:pPr>
            <a:r>
              <a:rPr lang="en-US" sz="2000">
                <a:solidFill>
                  <a:srgbClr val="000000"/>
                </a:solidFill>
                <a:latin typeface="Arial"/>
                <a:cs typeface="Arial"/>
              </a:rPr>
              <a:t>300 (150 hard-of-hearing, </a:t>
            </a:r>
            <a:r>
              <a:rPr lang="en-US" sz="2000" err="1">
                <a:solidFill>
                  <a:srgbClr val="000000"/>
                </a:solidFill>
                <a:latin typeface="Arial"/>
                <a:cs typeface="Arial"/>
              </a:rPr>
              <a:t>HoH</a:t>
            </a:r>
            <a:r>
              <a:rPr lang="en-US" sz="2000">
                <a:solidFill>
                  <a:srgbClr val="000000"/>
                </a:solidFill>
                <a:latin typeface="Arial"/>
                <a:cs typeface="Arial"/>
              </a:rPr>
              <a:t>) participants took part in an online experiment </a:t>
            </a:r>
            <a:endParaRPr lang="en-US"/>
          </a:p>
          <a:p>
            <a:pPr marL="342900" indent="-342900">
              <a:buFont typeface="Arial" panose="020B0604020202020204" pitchFamily="34" charset="0"/>
              <a:buChar char="•"/>
            </a:pPr>
            <a:r>
              <a:rPr lang="en-US" sz="2000">
                <a:solidFill>
                  <a:srgbClr val="000000"/>
                </a:solidFill>
                <a:latin typeface="Arial"/>
                <a:cs typeface="Arial"/>
              </a:rPr>
              <a:t>Normal-hearing (NH) participants used headphones </a:t>
            </a:r>
            <a:endParaRPr lang="en-US"/>
          </a:p>
          <a:p>
            <a:pPr marL="342900" indent="-342900">
              <a:buFont typeface="Arial" panose="020B0604020202020204" pitchFamily="34" charset="0"/>
              <a:buChar char="•"/>
            </a:pPr>
            <a:r>
              <a:rPr lang="en-US" sz="2000">
                <a:solidFill>
                  <a:srgbClr val="000000"/>
                </a:solidFill>
                <a:latin typeface="Arial"/>
                <a:cs typeface="Arial"/>
              </a:rPr>
              <a:t>Hard-of-hearing used their usual playback device (e.g. </a:t>
            </a:r>
            <a:r>
              <a:rPr lang="en-US" sz="2000" err="1">
                <a:solidFill>
                  <a:srgbClr val="000000"/>
                </a:solidFill>
                <a:latin typeface="Arial"/>
                <a:cs typeface="Arial"/>
              </a:rPr>
              <a:t>bluetooth</a:t>
            </a:r>
            <a:r>
              <a:rPr lang="en-US" sz="2000">
                <a:solidFill>
                  <a:srgbClr val="000000"/>
                </a:solidFill>
                <a:latin typeface="Arial"/>
                <a:cs typeface="Arial"/>
              </a:rPr>
              <a:t>-paired hearing aid, device speakers) </a:t>
            </a:r>
            <a:endParaRPr lang="en-US"/>
          </a:p>
          <a:p>
            <a:pPr marL="342900" indent="-342900">
              <a:buFont typeface="Arial" panose="020B0604020202020204" pitchFamily="34" charset="0"/>
              <a:buChar char="•"/>
            </a:pPr>
            <a:r>
              <a:rPr lang="en-US" sz="2000">
                <a:solidFill>
                  <a:srgbClr val="000000"/>
                </a:solidFill>
                <a:latin typeface="Arial"/>
                <a:cs typeface="Arial"/>
              </a:rPr>
              <a:t>Participants rated the listening effort required for each clip, and why it was difficult (optional) </a:t>
            </a:r>
            <a:endParaRPr lang="en-US">
              <a:latin typeface="Arial"/>
            </a:endParaRPr>
          </a:p>
        </p:txBody>
      </p:sp>
    </p:spTree>
    <p:extLst>
      <p:ext uri="{BB962C8B-B14F-4D97-AF65-F5344CB8AC3E}">
        <p14:creationId xmlns:p14="http://schemas.microsoft.com/office/powerpoint/2010/main" val="3820947976"/>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3F202-89E5-944C-736D-76931D986E3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C9FB7B5-BE45-B25D-A114-44ACE57D7AD5}"/>
              </a:ext>
            </a:extLst>
          </p:cNvPr>
          <p:cNvSpPr>
            <a:spLocks noGrp="1"/>
          </p:cNvSpPr>
          <p:nvPr>
            <p:ph type="body" sz="quarter" idx="12"/>
          </p:nvPr>
        </p:nvSpPr>
        <p:spPr>
          <a:xfrm>
            <a:off x="1487487" y="587757"/>
            <a:ext cx="9217025" cy="597753"/>
          </a:xfrm>
        </p:spPr>
        <p:txBody>
          <a:bodyPr vert="horz" lIns="0" tIns="0" rIns="0" bIns="0" rtlCol="0" anchor="ctr">
            <a:normAutofit/>
          </a:bodyPr>
          <a:lstStyle/>
          <a:p>
            <a:r>
              <a:rPr lang="en-US" sz="2800">
                <a:latin typeface="Arial"/>
                <a:cs typeface="Arial"/>
              </a:rPr>
              <a:t>Listening Experiment – Results  </a:t>
            </a:r>
            <a:endParaRPr lang="en-US" sz="2800"/>
          </a:p>
        </p:txBody>
      </p:sp>
      <p:sp>
        <p:nvSpPr>
          <p:cNvPr id="4" name="Content Placeholder 3">
            <a:extLst>
              <a:ext uri="{FF2B5EF4-FFF2-40B4-BE49-F238E27FC236}">
                <a16:creationId xmlns:a16="http://schemas.microsoft.com/office/drawing/2014/main" id="{2F5D7CE1-5F44-49B8-0609-5C367A1D5A28}"/>
              </a:ext>
            </a:extLst>
          </p:cNvPr>
          <p:cNvSpPr>
            <a:spLocks noGrp="1"/>
          </p:cNvSpPr>
          <p:nvPr>
            <p:ph sz="quarter" idx="13"/>
          </p:nvPr>
        </p:nvSpPr>
        <p:spPr>
          <a:xfrm>
            <a:off x="1487662" y="1943740"/>
            <a:ext cx="3533642" cy="3181028"/>
          </a:xfrm>
        </p:spPr>
        <p:txBody>
          <a:bodyPr vert="horz" lIns="0" tIns="0" rIns="0" bIns="0" rtlCol="0" anchor="t">
            <a:normAutofit/>
          </a:bodyPr>
          <a:lstStyle/>
          <a:p>
            <a:pPr marL="342900" indent="-342900">
              <a:buFont typeface="Arial" panose="020B0604020202020204" pitchFamily="34" charset="0"/>
              <a:buChar char="•"/>
            </a:pPr>
            <a:r>
              <a:rPr lang="en-US" sz="2000">
                <a:solidFill>
                  <a:srgbClr val="000000"/>
                </a:solidFill>
                <a:latin typeface="Arial"/>
                <a:cs typeface="Arial"/>
              </a:rPr>
              <a:t>Hard of Hearing (</a:t>
            </a:r>
            <a:r>
              <a:rPr lang="en-US" sz="2000" err="1">
                <a:solidFill>
                  <a:srgbClr val="000000"/>
                </a:solidFill>
                <a:latin typeface="Arial"/>
                <a:cs typeface="Arial"/>
              </a:rPr>
              <a:t>HoH</a:t>
            </a:r>
            <a:r>
              <a:rPr lang="en-US" sz="2000">
                <a:solidFill>
                  <a:srgbClr val="000000"/>
                </a:solidFill>
                <a:latin typeface="Arial"/>
                <a:cs typeface="Arial"/>
              </a:rPr>
              <a:t>) listeners rated clips ~1.5 pts more difficult than normal hearing (NH) </a:t>
            </a:r>
            <a:endParaRPr lang="en-US"/>
          </a:p>
          <a:p>
            <a:pPr marL="342900" indent="-342900">
              <a:buFont typeface="Arial" panose="020B0604020202020204" pitchFamily="34" charset="0"/>
              <a:buChar char="•"/>
            </a:pPr>
            <a:r>
              <a:rPr lang="en-US" sz="2000">
                <a:solidFill>
                  <a:srgbClr val="000000"/>
                </a:solidFill>
                <a:latin typeface="Arial"/>
                <a:cs typeface="Arial"/>
              </a:rPr>
              <a:t>Most NH ratings 4 or above </a:t>
            </a:r>
            <a:endParaRPr lang="en-US"/>
          </a:p>
          <a:p>
            <a:pPr marL="342900" indent="-342900">
              <a:buFont typeface="Arial" panose="020B0604020202020204" pitchFamily="34" charset="0"/>
              <a:buChar char="•"/>
            </a:pPr>
            <a:r>
              <a:rPr lang="en-US" sz="2000">
                <a:solidFill>
                  <a:srgbClr val="000000"/>
                </a:solidFill>
                <a:latin typeface="Arial"/>
                <a:cs typeface="Arial"/>
              </a:rPr>
              <a:t>Most </a:t>
            </a:r>
            <a:r>
              <a:rPr lang="en-US" sz="2000" err="1">
                <a:solidFill>
                  <a:srgbClr val="000000"/>
                </a:solidFill>
                <a:latin typeface="Arial"/>
                <a:cs typeface="Arial"/>
              </a:rPr>
              <a:t>HoH</a:t>
            </a:r>
            <a:r>
              <a:rPr lang="en-US" sz="2000">
                <a:solidFill>
                  <a:srgbClr val="000000"/>
                </a:solidFill>
                <a:latin typeface="Arial"/>
                <a:cs typeface="Arial"/>
              </a:rPr>
              <a:t> ratings 3 or below </a:t>
            </a:r>
            <a:endParaRPr lang="en-US"/>
          </a:p>
          <a:p>
            <a:pPr marL="342900" indent="-342900">
              <a:buFont typeface="Arial" panose="020B0604020202020204" pitchFamily="34" charset="0"/>
              <a:buChar char="•"/>
            </a:pPr>
            <a:r>
              <a:rPr lang="en-US" sz="2000">
                <a:solidFill>
                  <a:srgbClr val="000000"/>
                </a:solidFill>
                <a:latin typeface="Arial"/>
                <a:cs typeface="Arial"/>
              </a:rPr>
              <a:t>Ratings by condition were evenly spread  </a:t>
            </a:r>
            <a:endParaRPr lang="en-US">
              <a:latin typeface="Arial"/>
            </a:endParaRPr>
          </a:p>
        </p:txBody>
      </p:sp>
      <p:pic>
        <p:nvPicPr>
          <p:cNvPr id="2" name="Picture 1">
            <a:extLst>
              <a:ext uri="{FF2B5EF4-FFF2-40B4-BE49-F238E27FC236}">
                <a16:creationId xmlns:a16="http://schemas.microsoft.com/office/drawing/2014/main" id="{5D9397AB-B119-7979-A458-2790D6B7737F}"/>
              </a:ext>
            </a:extLst>
          </p:cNvPr>
          <p:cNvPicPr>
            <a:picLocks noChangeAspect="1"/>
          </p:cNvPicPr>
          <p:nvPr/>
        </p:nvPicPr>
        <p:blipFill>
          <a:blip r:embed="rId3"/>
          <a:stretch>
            <a:fillRect/>
          </a:stretch>
        </p:blipFill>
        <p:spPr>
          <a:xfrm>
            <a:off x="5285155" y="1716100"/>
            <a:ext cx="5962893" cy="3856025"/>
          </a:xfrm>
          <a:prstGeom prst="rect">
            <a:avLst/>
          </a:prstGeom>
        </p:spPr>
      </p:pic>
    </p:spTree>
    <p:extLst>
      <p:ext uri="{BB962C8B-B14F-4D97-AF65-F5344CB8AC3E}">
        <p14:creationId xmlns:p14="http://schemas.microsoft.com/office/powerpoint/2010/main" val="218737771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77267-7043-3FA1-BCFF-0E6267FBBC0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998B687-DB81-D935-F742-D252F1AB6ED9}"/>
              </a:ext>
            </a:extLst>
          </p:cNvPr>
          <p:cNvPicPr>
            <a:picLocks noChangeAspect="1"/>
          </p:cNvPicPr>
          <p:nvPr/>
        </p:nvPicPr>
        <p:blipFill>
          <a:blip r:embed="rId3"/>
          <a:stretch>
            <a:fillRect/>
          </a:stretch>
        </p:blipFill>
        <p:spPr>
          <a:xfrm>
            <a:off x="8755563" y="3169553"/>
            <a:ext cx="3036189" cy="3041142"/>
          </a:xfrm>
          <a:prstGeom prst="rect">
            <a:avLst/>
          </a:prstGeom>
        </p:spPr>
      </p:pic>
      <p:sp>
        <p:nvSpPr>
          <p:cNvPr id="3" name="Text Placeholder 2">
            <a:extLst>
              <a:ext uri="{FF2B5EF4-FFF2-40B4-BE49-F238E27FC236}">
                <a16:creationId xmlns:a16="http://schemas.microsoft.com/office/drawing/2014/main" id="{3B4C3240-7029-62C3-80E3-FBDA4644D862}"/>
              </a:ext>
            </a:extLst>
          </p:cNvPr>
          <p:cNvSpPr>
            <a:spLocks noGrp="1"/>
          </p:cNvSpPr>
          <p:nvPr>
            <p:ph type="body" sz="quarter" idx="12"/>
          </p:nvPr>
        </p:nvSpPr>
        <p:spPr>
          <a:xfrm>
            <a:off x="1487487" y="617964"/>
            <a:ext cx="9217025" cy="597753"/>
          </a:xfrm>
        </p:spPr>
        <p:txBody>
          <a:bodyPr vert="horz" lIns="0" tIns="0" rIns="0" bIns="0" rtlCol="0" anchor="ctr">
            <a:normAutofit/>
          </a:bodyPr>
          <a:lstStyle/>
          <a:p>
            <a:r>
              <a:rPr lang="en-US" sz="2800">
                <a:latin typeface="Arial"/>
                <a:cs typeface="Arial"/>
              </a:rPr>
              <a:t>Correlations </a:t>
            </a:r>
            <a:endParaRPr lang="en-US" sz="2800"/>
          </a:p>
        </p:txBody>
      </p:sp>
      <p:sp>
        <p:nvSpPr>
          <p:cNvPr id="4" name="Content Placeholder 3">
            <a:extLst>
              <a:ext uri="{FF2B5EF4-FFF2-40B4-BE49-F238E27FC236}">
                <a16:creationId xmlns:a16="http://schemas.microsoft.com/office/drawing/2014/main" id="{5F65FC6F-286F-5A54-A63B-35444D62E91C}"/>
              </a:ext>
            </a:extLst>
          </p:cNvPr>
          <p:cNvSpPr>
            <a:spLocks noGrp="1"/>
          </p:cNvSpPr>
          <p:nvPr>
            <p:ph sz="quarter" idx="13"/>
          </p:nvPr>
        </p:nvSpPr>
        <p:spPr>
          <a:xfrm>
            <a:off x="1487487" y="1649653"/>
            <a:ext cx="3885202" cy="4101003"/>
          </a:xfrm>
        </p:spPr>
        <p:txBody>
          <a:bodyPr vert="horz" lIns="0" tIns="0" rIns="0" bIns="0" rtlCol="0" anchor="t">
            <a:normAutofit lnSpcReduction="10000"/>
          </a:bodyPr>
          <a:lstStyle/>
          <a:p>
            <a:pPr marL="285750" indent="-285750">
              <a:buFont typeface="Arial" panose="020B0604020202020204" pitchFamily="34" charset="0"/>
              <a:buChar char="•"/>
            </a:pPr>
            <a:r>
              <a:rPr lang="en-US" sz="1800" err="1">
                <a:solidFill>
                  <a:srgbClr val="000000"/>
                </a:solidFill>
                <a:latin typeface="Arial"/>
                <a:cs typeface="Arial"/>
              </a:rPr>
              <a:t>HoH</a:t>
            </a:r>
            <a:r>
              <a:rPr lang="en-US" sz="1800">
                <a:solidFill>
                  <a:srgbClr val="000000"/>
                </a:solidFill>
                <a:latin typeface="Arial"/>
                <a:cs typeface="Arial"/>
              </a:rPr>
              <a:t> listeners rated clips 1.5 points (on listening effort scale) lower than NH listeners </a:t>
            </a:r>
            <a:endParaRPr lang="en-US" sz="1800"/>
          </a:p>
          <a:p>
            <a:pPr marL="285750" indent="-285750">
              <a:buFont typeface="Arial" panose="020B0604020202020204" pitchFamily="34" charset="0"/>
              <a:buChar char="•"/>
            </a:pPr>
            <a:r>
              <a:rPr lang="en-US" sz="1800">
                <a:solidFill>
                  <a:srgbClr val="000000"/>
                </a:solidFill>
                <a:latin typeface="Arial"/>
                <a:cs typeface="Arial"/>
              </a:rPr>
              <a:t>Whisper correlated more strongly than Fraunhofer/Nugen </a:t>
            </a:r>
            <a:endParaRPr lang="en-US" sz="1800"/>
          </a:p>
          <a:p>
            <a:pPr marL="285750" indent="-285750">
              <a:buFont typeface="Arial" panose="020B0604020202020204" pitchFamily="34" charset="0"/>
              <a:buChar char="•"/>
            </a:pPr>
            <a:r>
              <a:rPr lang="en-US" sz="1800">
                <a:solidFill>
                  <a:srgbClr val="000000"/>
                </a:solidFill>
                <a:latin typeface="Arial"/>
                <a:cs typeface="Arial"/>
              </a:rPr>
              <a:t>It is difficult to define a specific threshold for “poor” clips using either measure </a:t>
            </a:r>
            <a:endParaRPr lang="en-US" sz="1800"/>
          </a:p>
          <a:p>
            <a:pPr marL="285750" indent="-285750">
              <a:buFont typeface="Arial" panose="020B0604020202020204" pitchFamily="34" charset="0"/>
              <a:buChar char="•"/>
            </a:pPr>
            <a:r>
              <a:rPr lang="en-US" sz="1800">
                <a:solidFill>
                  <a:srgbClr val="000000"/>
                </a:solidFill>
                <a:latin typeface="Arial"/>
                <a:cs typeface="Arial"/>
              </a:rPr>
              <a:t>High objective values do not guarantee low listening effort</a:t>
            </a:r>
            <a:endParaRPr lang="en-US" sz="1800">
              <a:solidFill>
                <a:srgbClr val="152027"/>
              </a:solidFill>
              <a:latin typeface="Arial"/>
              <a:cs typeface="Arial"/>
            </a:endParaRPr>
          </a:p>
          <a:p>
            <a:pPr marL="285750" lvl="2" indent="-285750">
              <a:buFont typeface="Arial" panose="020B0604020202020204" pitchFamily="34" charset="0"/>
              <a:buChar char="•"/>
            </a:pPr>
            <a:r>
              <a:rPr lang="en-US">
                <a:solidFill>
                  <a:srgbClr val="000000"/>
                </a:solidFill>
                <a:latin typeface="Arial"/>
                <a:cs typeface="Arial"/>
              </a:rPr>
              <a:t>But</a:t>
            </a:r>
            <a:r>
              <a:rPr lang="en-US" spc="-50">
                <a:solidFill>
                  <a:srgbClr val="000000"/>
                </a:solidFill>
                <a:latin typeface="Arial"/>
                <a:cs typeface="Arial"/>
              </a:rPr>
              <a:t> low values can be used to highlight audio for additional human review </a:t>
            </a:r>
            <a:endParaRPr lang="en-US" spc="-50"/>
          </a:p>
        </p:txBody>
      </p:sp>
      <p:sp>
        <p:nvSpPr>
          <p:cNvPr id="6" name="TextBox 16">
            <a:extLst>
              <a:ext uri="{FF2B5EF4-FFF2-40B4-BE49-F238E27FC236}">
                <a16:creationId xmlns:a16="http://schemas.microsoft.com/office/drawing/2014/main" id="{25E59F00-F80E-CC7B-EEC7-971DB8DD79E8}"/>
              </a:ext>
            </a:extLst>
          </p:cNvPr>
          <p:cNvSpPr txBox="1"/>
          <p:nvPr/>
        </p:nvSpPr>
        <p:spPr>
          <a:xfrm>
            <a:off x="5663480" y="6184592"/>
            <a:ext cx="5842433" cy="523220"/>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US" sz="1400" b="0" i="0" u="none" strike="noStrike" kern="1200" cap="none" spc="0" baseline="0">
                <a:solidFill>
                  <a:srgbClr val="000000"/>
                </a:solidFill>
                <a:uFillTx/>
                <a:latin typeface="Aptos"/>
              </a:rPr>
              <a:t>NH and </a:t>
            </a:r>
            <a:r>
              <a:rPr lang="en-US" sz="1400" b="0" i="0" u="none" strike="noStrike" kern="1200" cap="none" spc="0" baseline="0" err="1">
                <a:solidFill>
                  <a:srgbClr val="000000"/>
                </a:solidFill>
                <a:uFillTx/>
                <a:latin typeface="Aptos"/>
              </a:rPr>
              <a:t>HoH</a:t>
            </a:r>
            <a:r>
              <a:rPr lang="en-US" sz="1400" b="0" i="0" u="none" strike="noStrike" kern="1200" cap="none" spc="0" baseline="0">
                <a:solidFill>
                  <a:srgbClr val="000000"/>
                </a:solidFill>
                <a:uFillTx/>
                <a:latin typeface="Aptos"/>
              </a:rPr>
              <a:t> (columns) listener ratings (y-axis) against Nugen and Whisper (rows) ASR confidence measurements (x-axis)</a:t>
            </a:r>
          </a:p>
        </p:txBody>
      </p:sp>
      <p:pic>
        <p:nvPicPr>
          <p:cNvPr id="7" name="Picture 6">
            <a:extLst>
              <a:ext uri="{FF2B5EF4-FFF2-40B4-BE49-F238E27FC236}">
                <a16:creationId xmlns:a16="http://schemas.microsoft.com/office/drawing/2014/main" id="{63236F67-DCE7-016E-CD4E-3255C519F0E7}"/>
              </a:ext>
            </a:extLst>
          </p:cNvPr>
          <p:cNvPicPr>
            <a:picLocks noChangeAspect="1"/>
          </p:cNvPicPr>
          <p:nvPr/>
        </p:nvPicPr>
        <p:blipFill>
          <a:blip r:embed="rId4"/>
          <a:stretch>
            <a:fillRect/>
          </a:stretch>
        </p:blipFill>
        <p:spPr>
          <a:xfrm>
            <a:off x="5691427" y="3120740"/>
            <a:ext cx="3036189" cy="3041142"/>
          </a:xfrm>
          <a:prstGeom prst="rect">
            <a:avLst/>
          </a:prstGeom>
        </p:spPr>
      </p:pic>
      <p:pic>
        <p:nvPicPr>
          <p:cNvPr id="15" name="Picture 14">
            <a:extLst>
              <a:ext uri="{FF2B5EF4-FFF2-40B4-BE49-F238E27FC236}">
                <a16:creationId xmlns:a16="http://schemas.microsoft.com/office/drawing/2014/main" id="{3689E3E1-11E4-A85A-C08F-E5A2673CCAF3}"/>
              </a:ext>
            </a:extLst>
          </p:cNvPr>
          <p:cNvPicPr>
            <a:picLocks noChangeAspect="1"/>
          </p:cNvPicPr>
          <p:nvPr/>
        </p:nvPicPr>
        <p:blipFill>
          <a:blip r:embed="rId5"/>
          <a:stretch>
            <a:fillRect/>
          </a:stretch>
        </p:blipFill>
        <p:spPr>
          <a:xfrm>
            <a:off x="8755563" y="91189"/>
            <a:ext cx="3041142" cy="3041142"/>
          </a:xfrm>
          <a:prstGeom prst="rect">
            <a:avLst/>
          </a:prstGeom>
        </p:spPr>
      </p:pic>
      <p:pic>
        <p:nvPicPr>
          <p:cNvPr id="17" name="Picture 16">
            <a:extLst>
              <a:ext uri="{FF2B5EF4-FFF2-40B4-BE49-F238E27FC236}">
                <a16:creationId xmlns:a16="http://schemas.microsoft.com/office/drawing/2014/main" id="{B3193938-BBD8-53E3-85C8-2CBB3603F86F}"/>
              </a:ext>
            </a:extLst>
          </p:cNvPr>
          <p:cNvPicPr>
            <a:picLocks noChangeAspect="1"/>
          </p:cNvPicPr>
          <p:nvPr/>
        </p:nvPicPr>
        <p:blipFill>
          <a:blip r:embed="rId6"/>
          <a:stretch>
            <a:fillRect/>
          </a:stretch>
        </p:blipFill>
        <p:spPr>
          <a:xfrm>
            <a:off x="5543555" y="91189"/>
            <a:ext cx="3041142" cy="3041142"/>
          </a:xfrm>
          <a:prstGeom prst="rect">
            <a:avLst/>
          </a:prstGeom>
        </p:spPr>
      </p:pic>
    </p:spTree>
    <p:extLst>
      <p:ext uri="{BB962C8B-B14F-4D97-AF65-F5344CB8AC3E}">
        <p14:creationId xmlns:p14="http://schemas.microsoft.com/office/powerpoint/2010/main" val="980024740"/>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87FAC-5AE9-0962-EE76-49DCE9A3B18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5DD1A26-C16E-EE26-B148-D4613E911894}"/>
              </a:ext>
            </a:extLst>
          </p:cNvPr>
          <p:cNvPicPr>
            <a:picLocks noChangeAspect="1"/>
          </p:cNvPicPr>
          <p:nvPr/>
        </p:nvPicPr>
        <p:blipFill>
          <a:blip r:embed="rId3"/>
          <a:stretch>
            <a:fillRect/>
          </a:stretch>
        </p:blipFill>
        <p:spPr>
          <a:xfrm>
            <a:off x="5972174" y="331470"/>
            <a:ext cx="3777615" cy="3097530"/>
          </a:xfrm>
          <a:prstGeom prst="rect">
            <a:avLst/>
          </a:prstGeom>
        </p:spPr>
      </p:pic>
      <p:sp>
        <p:nvSpPr>
          <p:cNvPr id="3" name="Text Placeholder 2">
            <a:extLst>
              <a:ext uri="{FF2B5EF4-FFF2-40B4-BE49-F238E27FC236}">
                <a16:creationId xmlns:a16="http://schemas.microsoft.com/office/drawing/2014/main" id="{D01A9D7C-112D-A545-F376-FFAB4A54BF21}"/>
              </a:ext>
            </a:extLst>
          </p:cNvPr>
          <p:cNvSpPr>
            <a:spLocks noGrp="1"/>
          </p:cNvSpPr>
          <p:nvPr>
            <p:ph type="body" sz="quarter" idx="12"/>
          </p:nvPr>
        </p:nvSpPr>
        <p:spPr>
          <a:xfrm>
            <a:off x="1498599" y="559222"/>
            <a:ext cx="9217025" cy="597753"/>
          </a:xfrm>
        </p:spPr>
        <p:txBody>
          <a:bodyPr vert="horz" lIns="0" tIns="0" rIns="0" bIns="0" rtlCol="0" anchor="ctr">
            <a:normAutofit/>
          </a:bodyPr>
          <a:lstStyle/>
          <a:p>
            <a:r>
              <a:rPr lang="en-US" sz="2800">
                <a:latin typeface="Arial"/>
                <a:cs typeface="Arial"/>
              </a:rPr>
              <a:t>Correlation Comparison</a:t>
            </a:r>
            <a:endParaRPr lang="en-US" sz="2800"/>
          </a:p>
        </p:txBody>
      </p:sp>
      <p:sp>
        <p:nvSpPr>
          <p:cNvPr id="4" name="Content Placeholder 3">
            <a:extLst>
              <a:ext uri="{FF2B5EF4-FFF2-40B4-BE49-F238E27FC236}">
                <a16:creationId xmlns:a16="http://schemas.microsoft.com/office/drawing/2014/main" id="{9ED163AB-C22C-41AE-3785-0416F52C22B2}"/>
              </a:ext>
            </a:extLst>
          </p:cNvPr>
          <p:cNvSpPr>
            <a:spLocks noGrp="1"/>
          </p:cNvSpPr>
          <p:nvPr>
            <p:ph sz="quarter" idx="13"/>
          </p:nvPr>
        </p:nvSpPr>
        <p:spPr>
          <a:xfrm>
            <a:off x="1476376" y="1533203"/>
            <a:ext cx="4400549" cy="4101003"/>
          </a:xfrm>
        </p:spPr>
        <p:txBody>
          <a:bodyPr vert="horz" lIns="0" tIns="0" rIns="0" bIns="0" rtlCol="0" anchor="t">
            <a:normAutofit fontScale="92500"/>
          </a:bodyPr>
          <a:lstStyle/>
          <a:p>
            <a:pPr marL="342900" indent="-342900">
              <a:buFont typeface="Arial" panose="020B0604020202020204" pitchFamily="34" charset="0"/>
              <a:buChar char="•"/>
            </a:pPr>
            <a:r>
              <a:rPr lang="en-US" sz="2000">
                <a:solidFill>
                  <a:srgbClr val="000000"/>
                </a:solidFill>
                <a:latin typeface="Arial"/>
                <a:cs typeface="Arial"/>
              </a:rPr>
              <a:t>~100 measures, correlations = ~0.1 - 0.85 </a:t>
            </a:r>
            <a:endParaRPr lang="en-US">
              <a:solidFill>
                <a:srgbClr val="152027"/>
              </a:solidFill>
              <a:latin typeface="Arial"/>
              <a:cs typeface="Arial"/>
            </a:endParaRPr>
          </a:p>
          <a:p>
            <a:pPr marL="342900" indent="-342900">
              <a:buFont typeface="Arial" panose="020B0604020202020204" pitchFamily="34" charset="0"/>
              <a:buChar char="•"/>
            </a:pPr>
            <a:r>
              <a:rPr lang="en-US" sz="2000">
                <a:solidFill>
                  <a:srgbClr val="000000"/>
                </a:solidFill>
                <a:latin typeface="Arial"/>
                <a:cs typeface="Arial"/>
              </a:rPr>
              <a:t>Speech-to-text (STT) ASR confidence values correlated best with Crystal Clear corpus </a:t>
            </a:r>
            <a:r>
              <a:rPr lang="en-US" sz="2000" b="1">
                <a:solidFill>
                  <a:srgbClr val="000000"/>
                </a:solidFill>
                <a:latin typeface="Arial"/>
                <a:cs typeface="Arial"/>
              </a:rPr>
              <a:t>(60 English clips)</a:t>
            </a:r>
            <a:r>
              <a:rPr lang="en-US" sz="2000">
                <a:solidFill>
                  <a:srgbClr val="000000"/>
                </a:solidFill>
                <a:latin typeface="Arial"/>
                <a:cs typeface="Arial"/>
              </a:rPr>
              <a:t> </a:t>
            </a:r>
            <a:endParaRPr lang="en-US"/>
          </a:p>
          <a:p>
            <a:pPr marL="342900" indent="-342900">
              <a:buFont typeface="Arial" panose="020B0604020202020204" pitchFamily="34" charset="0"/>
              <a:buChar char="•"/>
            </a:pPr>
            <a:r>
              <a:rPr lang="en-US" sz="2000">
                <a:solidFill>
                  <a:srgbClr val="000000"/>
                </a:solidFill>
                <a:latin typeface="Arial"/>
                <a:cs typeface="Arial"/>
              </a:rPr>
              <a:t>Fraunhofer's models correlated best using a broadcast corpus </a:t>
            </a:r>
            <a:r>
              <a:rPr lang="en-US" sz="2000" b="1">
                <a:solidFill>
                  <a:srgbClr val="000000"/>
                </a:solidFill>
                <a:latin typeface="Arial"/>
                <a:cs typeface="Arial"/>
              </a:rPr>
              <a:t>(400 German clips) </a:t>
            </a:r>
            <a:endParaRPr lang="en-US" b="1"/>
          </a:p>
          <a:p>
            <a:pPr marL="342900" indent="-342900">
              <a:buFont typeface="Arial" panose="020B0604020202020204" pitchFamily="34" charset="0"/>
              <a:buChar char="•"/>
            </a:pPr>
            <a:r>
              <a:rPr lang="en-US" sz="2000">
                <a:solidFill>
                  <a:srgbClr val="000000"/>
                </a:solidFill>
                <a:latin typeface="Arial"/>
                <a:cs typeface="Arial"/>
              </a:rPr>
              <a:t>However, STT models are: </a:t>
            </a:r>
            <a:endParaRPr lang="en-US"/>
          </a:p>
          <a:p>
            <a:pPr marL="285750" lvl="1" indent="-285750">
              <a:buFont typeface="Courier New" panose="02070309020205020404" pitchFamily="49" charset="0"/>
              <a:buChar char="o"/>
            </a:pPr>
            <a:r>
              <a:rPr lang="en-US" sz="1600">
                <a:solidFill>
                  <a:srgbClr val="000000"/>
                </a:solidFill>
                <a:latin typeface="Arial"/>
                <a:cs typeface="Arial"/>
              </a:rPr>
              <a:t>larger (~2 orders magnitude more parameters) </a:t>
            </a:r>
            <a:endParaRPr lang="en-US" sz="1600">
              <a:solidFill>
                <a:srgbClr val="152027"/>
              </a:solidFill>
            </a:endParaRPr>
          </a:p>
          <a:p>
            <a:pPr marL="285750" lvl="1" indent="-285750">
              <a:buFont typeface="Courier New" panose="02070309020205020404" pitchFamily="49" charset="0"/>
              <a:buChar char="o"/>
            </a:pPr>
            <a:r>
              <a:rPr lang="en-US" sz="1600">
                <a:solidFill>
                  <a:srgbClr val="000000"/>
                </a:solidFill>
                <a:latin typeface="Arial"/>
                <a:cs typeface="Arial"/>
              </a:rPr>
              <a:t>trained on much larger (often unknown) corpuses </a:t>
            </a:r>
            <a:endParaRPr lang="en-US" sz="1600"/>
          </a:p>
        </p:txBody>
      </p:sp>
      <p:pic>
        <p:nvPicPr>
          <p:cNvPr id="5" name="Picture 4">
            <a:extLst>
              <a:ext uri="{FF2B5EF4-FFF2-40B4-BE49-F238E27FC236}">
                <a16:creationId xmlns:a16="http://schemas.microsoft.com/office/drawing/2014/main" id="{1C7AD095-11A4-0B2B-51D4-F487E2967D49}"/>
              </a:ext>
            </a:extLst>
          </p:cNvPr>
          <p:cNvPicPr>
            <a:picLocks noChangeAspect="1"/>
          </p:cNvPicPr>
          <p:nvPr/>
        </p:nvPicPr>
        <p:blipFill>
          <a:blip r:embed="rId4"/>
          <a:stretch>
            <a:fillRect/>
          </a:stretch>
        </p:blipFill>
        <p:spPr>
          <a:xfrm>
            <a:off x="5972174" y="3583705"/>
            <a:ext cx="4743450" cy="3097530"/>
          </a:xfrm>
          <a:prstGeom prst="rect">
            <a:avLst/>
          </a:prstGeom>
        </p:spPr>
      </p:pic>
    </p:spTree>
    <p:extLst>
      <p:ext uri="{BB962C8B-B14F-4D97-AF65-F5344CB8AC3E}">
        <p14:creationId xmlns:p14="http://schemas.microsoft.com/office/powerpoint/2010/main" val="410529465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57A5F-3FDD-C12A-9012-11DF2497E80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A283F21-CAAB-EB4F-A92F-CEAEBFECB571}"/>
              </a:ext>
            </a:extLst>
          </p:cNvPr>
          <p:cNvSpPr>
            <a:spLocks noGrp="1"/>
          </p:cNvSpPr>
          <p:nvPr>
            <p:ph type="body" sz="quarter" idx="12"/>
          </p:nvPr>
        </p:nvSpPr>
        <p:spPr>
          <a:xfrm>
            <a:off x="1592437" y="598312"/>
            <a:ext cx="9217025" cy="597753"/>
          </a:xfrm>
        </p:spPr>
        <p:txBody>
          <a:bodyPr vert="horz" lIns="0" tIns="0" rIns="0" bIns="0" rtlCol="0" anchor="ctr">
            <a:normAutofit/>
          </a:bodyPr>
          <a:lstStyle/>
          <a:p>
            <a:r>
              <a:rPr lang="en-US">
                <a:latin typeface="Arial"/>
                <a:cs typeface="Arial"/>
              </a:rPr>
              <a:t>Important Considerations</a:t>
            </a:r>
            <a:endParaRPr lang="en-US"/>
          </a:p>
        </p:txBody>
      </p:sp>
      <p:sp>
        <p:nvSpPr>
          <p:cNvPr id="4" name="Content Placeholder 3">
            <a:extLst>
              <a:ext uri="{FF2B5EF4-FFF2-40B4-BE49-F238E27FC236}">
                <a16:creationId xmlns:a16="http://schemas.microsoft.com/office/drawing/2014/main" id="{C9EB66EA-3A65-E829-24F0-87D86644376B}"/>
              </a:ext>
            </a:extLst>
          </p:cNvPr>
          <p:cNvSpPr>
            <a:spLocks noGrp="1"/>
          </p:cNvSpPr>
          <p:nvPr>
            <p:ph sz="quarter" idx="13"/>
          </p:nvPr>
        </p:nvSpPr>
        <p:spPr>
          <a:xfrm>
            <a:off x="1592437" y="1768541"/>
            <a:ext cx="4369983" cy="4101003"/>
          </a:xfrm>
        </p:spPr>
        <p:txBody>
          <a:bodyPr vert="horz" lIns="0" tIns="0" rIns="0" bIns="0" rtlCol="0" anchor="t">
            <a:normAutofit/>
          </a:bodyPr>
          <a:lstStyle/>
          <a:p>
            <a:pPr marL="342900" indent="-342900">
              <a:buFont typeface="Arial" panose="020B0604020202020204" pitchFamily="34" charset="0"/>
              <a:buChar char="•"/>
            </a:pPr>
            <a:r>
              <a:rPr lang="en-US" sz="2400">
                <a:solidFill>
                  <a:srgbClr val="000000"/>
                </a:solidFill>
                <a:latin typeface="Arial"/>
                <a:cs typeface="Arial"/>
              </a:rPr>
              <a:t>Crucially, DialogCheck is clearly modelling the perception of phonemes </a:t>
            </a:r>
            <a:endParaRPr lang="en-US" sz="2400"/>
          </a:p>
          <a:p>
            <a:pPr marL="342900" lvl="1" indent="-342900">
              <a:buFont typeface="Arial" panose="020B0604020202020204" pitchFamily="34" charset="0"/>
              <a:buChar char="•"/>
            </a:pPr>
            <a:r>
              <a:rPr lang="en-US">
                <a:solidFill>
                  <a:srgbClr val="000000"/>
                </a:solidFill>
                <a:latin typeface="Arial"/>
                <a:cs typeface="Arial"/>
              </a:rPr>
              <a:t>STT automatic speech recognition (ASR) confidence values may not have a perceptual basis </a:t>
            </a:r>
            <a:endParaRPr lang="en-US"/>
          </a:p>
          <a:p>
            <a:pPr marL="342900" indent="-342900">
              <a:buFont typeface="Arial" panose="020B0604020202020204" pitchFamily="34" charset="0"/>
              <a:buChar char="•"/>
            </a:pPr>
            <a:r>
              <a:rPr lang="en-US" sz="2400">
                <a:solidFill>
                  <a:srgbClr val="000000"/>
                </a:solidFill>
                <a:latin typeface="Arial"/>
                <a:cs typeface="Arial"/>
              </a:rPr>
              <a:t>The EU AI act may prevent the use of the Whisper model and others like it </a:t>
            </a:r>
            <a:endParaRPr lang="en-US" sz="2400"/>
          </a:p>
        </p:txBody>
      </p:sp>
      <p:graphicFrame>
        <p:nvGraphicFramePr>
          <p:cNvPr id="5" name="Table 7">
            <a:extLst>
              <a:ext uri="{FF2B5EF4-FFF2-40B4-BE49-F238E27FC236}">
                <a16:creationId xmlns:a16="http://schemas.microsoft.com/office/drawing/2014/main" id="{53A328BC-987A-7D04-0161-BF6563BCB649}"/>
              </a:ext>
            </a:extLst>
          </p:cNvPr>
          <p:cNvGraphicFramePr>
            <a:graphicFrameLocks noGrp="1"/>
          </p:cNvGraphicFramePr>
          <p:nvPr>
            <p:extLst>
              <p:ext uri="{D42A27DB-BD31-4B8C-83A1-F6EECF244321}">
                <p14:modId xmlns:p14="http://schemas.microsoft.com/office/powerpoint/2010/main" val="3183103757"/>
              </p:ext>
            </p:extLst>
          </p:nvPr>
        </p:nvGraphicFramePr>
        <p:xfrm>
          <a:off x="6229582" y="2148840"/>
          <a:ext cx="5569526" cy="2560320"/>
        </p:xfrm>
        <a:graphic>
          <a:graphicData uri="http://schemas.openxmlformats.org/drawingml/2006/table">
            <a:tbl>
              <a:tblPr firstRow="1" bandRow="1">
                <a:tableStyleId>{F5AB1C69-6EDB-4FF4-983F-18BD219EF322}</a:tableStyleId>
              </a:tblPr>
              <a:tblGrid>
                <a:gridCol w="1468581">
                  <a:extLst>
                    <a:ext uri="{9D8B030D-6E8A-4147-A177-3AD203B41FA5}">
                      <a16:colId xmlns:a16="http://schemas.microsoft.com/office/drawing/2014/main" val="2776787303"/>
                    </a:ext>
                  </a:extLst>
                </a:gridCol>
                <a:gridCol w="1484169">
                  <a:extLst>
                    <a:ext uri="{9D8B030D-6E8A-4147-A177-3AD203B41FA5}">
                      <a16:colId xmlns:a16="http://schemas.microsoft.com/office/drawing/2014/main" val="4016607038"/>
                    </a:ext>
                  </a:extLst>
                </a:gridCol>
                <a:gridCol w="1182833">
                  <a:extLst>
                    <a:ext uri="{9D8B030D-6E8A-4147-A177-3AD203B41FA5}">
                      <a16:colId xmlns:a16="http://schemas.microsoft.com/office/drawing/2014/main" val="2943932798"/>
                    </a:ext>
                  </a:extLst>
                </a:gridCol>
                <a:gridCol w="1433943">
                  <a:extLst>
                    <a:ext uri="{9D8B030D-6E8A-4147-A177-3AD203B41FA5}">
                      <a16:colId xmlns:a16="http://schemas.microsoft.com/office/drawing/2014/main" val="90001266"/>
                    </a:ext>
                  </a:extLst>
                </a:gridCol>
              </a:tblGrid>
              <a:tr h="370844">
                <a:tc>
                  <a:txBody>
                    <a:bodyPr/>
                    <a:lstStyle/>
                    <a:p>
                      <a:pPr lvl="0"/>
                      <a:r>
                        <a:rPr lang="en-US"/>
                        <a:t>Model</a:t>
                      </a:r>
                    </a:p>
                  </a:txBody>
                  <a:tcPr/>
                </a:tc>
                <a:tc>
                  <a:txBody>
                    <a:bodyPr/>
                    <a:lstStyle/>
                    <a:p>
                      <a:pPr lvl="0"/>
                      <a:r>
                        <a:rPr lang="en-US"/>
                        <a:t>Training data (speech)</a:t>
                      </a:r>
                    </a:p>
                  </a:txBody>
                  <a:tcPr/>
                </a:tc>
                <a:tc>
                  <a:txBody>
                    <a:bodyPr/>
                    <a:lstStyle/>
                    <a:p>
                      <a:pPr lvl="0"/>
                      <a:r>
                        <a:rPr lang="en-US"/>
                        <a:t>Data source</a:t>
                      </a:r>
                    </a:p>
                  </a:txBody>
                  <a:tcPr/>
                </a:tc>
                <a:tc>
                  <a:txBody>
                    <a:bodyPr/>
                    <a:lstStyle/>
                    <a:p>
                      <a:pPr lvl="0"/>
                      <a:r>
                        <a:rPr lang="en-US"/>
                        <a:t>Model size (parameters)</a:t>
                      </a:r>
                    </a:p>
                  </a:txBody>
                  <a:tcPr/>
                </a:tc>
                <a:extLst>
                  <a:ext uri="{0D108BD9-81ED-4DB2-BD59-A6C34878D82A}">
                    <a16:rowId xmlns:a16="http://schemas.microsoft.com/office/drawing/2014/main" val="1292562727"/>
                  </a:ext>
                </a:extLst>
              </a:tr>
              <a:tr h="370844">
                <a:tc>
                  <a:txBody>
                    <a:bodyPr/>
                    <a:lstStyle/>
                    <a:p>
                      <a:pPr lvl="0"/>
                      <a:r>
                        <a:rPr lang="en-US"/>
                        <a:t>DialogCheck</a:t>
                      </a:r>
                    </a:p>
                  </a:txBody>
                  <a:tcPr/>
                </a:tc>
                <a:tc>
                  <a:txBody>
                    <a:bodyPr/>
                    <a:lstStyle/>
                    <a:p>
                      <a:pPr lvl="0"/>
                      <a:r>
                        <a:rPr lang="en-US"/>
                        <a:t>~8k hrs. word-labeled</a:t>
                      </a:r>
                    </a:p>
                  </a:txBody>
                  <a:tcPr/>
                </a:tc>
                <a:tc>
                  <a:txBody>
                    <a:bodyPr/>
                    <a:lstStyle/>
                    <a:p>
                      <a:pPr lvl="0">
                        <a:buNone/>
                      </a:pPr>
                      <a:r>
                        <a:rPr lang="en-US"/>
                        <a:t>Purchased dataset</a:t>
                      </a:r>
                    </a:p>
                  </a:txBody>
                  <a:tcPr/>
                </a:tc>
                <a:tc>
                  <a:txBody>
                    <a:bodyPr/>
                    <a:lstStyle/>
                    <a:p>
                      <a:pPr lvl="0" algn="l">
                        <a:lnSpc>
                          <a:spcPct val="100000"/>
                        </a:lnSpc>
                        <a:spcBef>
                          <a:spcPts val="0"/>
                        </a:spcBef>
                        <a:spcAft>
                          <a:spcPts val="0"/>
                        </a:spcAft>
                        <a:buNone/>
                      </a:pPr>
                      <a:r>
                        <a:rPr lang="en-US" sz="1800" u="none" strike="noStrike">
                          <a:solidFill>
                            <a:srgbClr val="000000"/>
                          </a:solidFill>
                        </a:rPr>
                        <a:t>458.3k</a:t>
                      </a:r>
                      <a:endParaRPr lang="en-US"/>
                    </a:p>
                    <a:p>
                      <a:pPr lvl="0">
                        <a:buNone/>
                      </a:pPr>
                      <a:endParaRPr lang="en-US"/>
                    </a:p>
                  </a:txBody>
                  <a:tcPr/>
                </a:tc>
                <a:extLst>
                  <a:ext uri="{0D108BD9-81ED-4DB2-BD59-A6C34878D82A}">
                    <a16:rowId xmlns:a16="http://schemas.microsoft.com/office/drawing/2014/main" val="1014544240"/>
                  </a:ext>
                </a:extLst>
              </a:tr>
              <a:tr h="370844">
                <a:tc>
                  <a:txBody>
                    <a:bodyPr/>
                    <a:lstStyle/>
                    <a:p>
                      <a:pPr lvl="0"/>
                      <a:r>
                        <a:rPr lang="en-US"/>
                        <a:t>Whisper (Tiny)</a:t>
                      </a:r>
                    </a:p>
                  </a:txBody>
                  <a:tcPr/>
                </a:tc>
                <a:tc>
                  <a:txBody>
                    <a:bodyPr/>
                    <a:lstStyle/>
                    <a:p>
                      <a:pPr lvl="0"/>
                      <a:r>
                        <a:rPr lang="en-US"/>
                        <a:t>~680k hours labeled</a:t>
                      </a:r>
                    </a:p>
                  </a:txBody>
                  <a:tcPr/>
                </a:tc>
                <a:tc>
                  <a:txBody>
                    <a:bodyPr/>
                    <a:lstStyle/>
                    <a:p>
                      <a:pPr lvl="0"/>
                      <a:r>
                        <a:rPr lang="en-US"/>
                        <a:t>Unknown</a:t>
                      </a:r>
                    </a:p>
                  </a:txBody>
                  <a:tcPr/>
                </a:tc>
                <a:tc>
                  <a:txBody>
                    <a:bodyPr/>
                    <a:lstStyle/>
                    <a:p>
                      <a:pPr lvl="0"/>
                      <a:r>
                        <a:rPr lang="en-US"/>
                        <a:t>39 million</a:t>
                      </a:r>
                    </a:p>
                  </a:txBody>
                  <a:tcPr/>
                </a:tc>
                <a:extLst>
                  <a:ext uri="{0D108BD9-81ED-4DB2-BD59-A6C34878D82A}">
                    <a16:rowId xmlns:a16="http://schemas.microsoft.com/office/drawing/2014/main" val="2741102025"/>
                  </a:ext>
                </a:extLst>
              </a:tr>
              <a:tr h="370844">
                <a:tc>
                  <a:txBody>
                    <a:bodyPr/>
                    <a:lstStyle/>
                    <a:p>
                      <a:pPr lvl="0"/>
                      <a:r>
                        <a:rPr lang="en-US"/>
                        <a:t>wav2vec2 (base)</a:t>
                      </a:r>
                    </a:p>
                  </a:txBody>
                  <a:tcPr/>
                </a:tc>
                <a:tc>
                  <a:txBody>
                    <a:bodyPr/>
                    <a:lstStyle/>
                    <a:p>
                      <a:pPr lvl="0"/>
                      <a:r>
                        <a:rPr lang="en-US"/>
                        <a:t>~53k hours unlabeled</a:t>
                      </a:r>
                    </a:p>
                  </a:txBody>
                  <a:tcPr/>
                </a:tc>
                <a:tc>
                  <a:txBody>
                    <a:bodyPr/>
                    <a:lstStyle/>
                    <a:p>
                      <a:pPr lvl="0"/>
                      <a:r>
                        <a:rPr lang="en-US"/>
                        <a:t>Libri-Light (LibriVox)</a:t>
                      </a:r>
                    </a:p>
                  </a:txBody>
                  <a:tcPr/>
                </a:tc>
                <a:tc>
                  <a:txBody>
                    <a:bodyPr/>
                    <a:lstStyle/>
                    <a:p>
                      <a:pPr lvl="0"/>
                      <a:r>
                        <a:rPr lang="en-US"/>
                        <a:t>~95 million</a:t>
                      </a:r>
                    </a:p>
                  </a:txBody>
                  <a:tcPr/>
                </a:tc>
                <a:extLst>
                  <a:ext uri="{0D108BD9-81ED-4DB2-BD59-A6C34878D82A}">
                    <a16:rowId xmlns:a16="http://schemas.microsoft.com/office/drawing/2014/main" val="2979683481"/>
                  </a:ext>
                </a:extLst>
              </a:tr>
            </a:tbl>
          </a:graphicData>
        </a:graphic>
      </p:graphicFrame>
    </p:spTree>
    <p:extLst>
      <p:ext uri="{BB962C8B-B14F-4D97-AF65-F5344CB8AC3E}">
        <p14:creationId xmlns:p14="http://schemas.microsoft.com/office/powerpoint/2010/main" val="145611423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47E44-144E-754D-BBDF-D7A36A21668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6B3A051-0292-FDEE-B830-305C2CC3F25E}"/>
              </a:ext>
            </a:extLst>
          </p:cNvPr>
          <p:cNvSpPr>
            <a:spLocks noGrp="1"/>
          </p:cNvSpPr>
          <p:nvPr>
            <p:ph type="body" sz="quarter" idx="12"/>
          </p:nvPr>
        </p:nvSpPr>
        <p:spPr>
          <a:xfrm>
            <a:off x="1487487" y="586499"/>
            <a:ext cx="9217025" cy="597753"/>
          </a:xfrm>
        </p:spPr>
        <p:txBody>
          <a:bodyPr vert="horz" lIns="0" tIns="0" rIns="0" bIns="0" rtlCol="0" anchor="ctr">
            <a:normAutofit/>
          </a:bodyPr>
          <a:lstStyle/>
          <a:p>
            <a:r>
              <a:rPr lang="en-US" sz="2800">
                <a:solidFill>
                  <a:srgbClr val="000000"/>
                </a:solidFill>
                <a:latin typeface="Arial"/>
                <a:cs typeface="Arial"/>
              </a:rPr>
              <a:t>Conclusions</a:t>
            </a:r>
            <a:endParaRPr lang="en-US" sz="2800"/>
          </a:p>
        </p:txBody>
      </p:sp>
      <p:sp>
        <p:nvSpPr>
          <p:cNvPr id="4" name="Content Placeholder 3">
            <a:extLst>
              <a:ext uri="{FF2B5EF4-FFF2-40B4-BE49-F238E27FC236}">
                <a16:creationId xmlns:a16="http://schemas.microsoft.com/office/drawing/2014/main" id="{59D5184F-38C6-BD8E-9C3C-AF853F76F040}"/>
              </a:ext>
            </a:extLst>
          </p:cNvPr>
          <p:cNvSpPr>
            <a:spLocks noGrp="1"/>
          </p:cNvSpPr>
          <p:nvPr>
            <p:ph sz="quarter" idx="13"/>
          </p:nvPr>
        </p:nvSpPr>
        <p:spPr>
          <a:xfrm>
            <a:off x="939394" y="1719057"/>
            <a:ext cx="9936300" cy="4351906"/>
          </a:xfrm>
        </p:spPr>
        <p:txBody>
          <a:bodyPr vert="horz" lIns="0" tIns="0" rIns="0" bIns="0" rtlCol="0" anchor="t">
            <a:normAutofit fontScale="70000" lnSpcReduction="20000"/>
          </a:bodyPr>
          <a:lstStyle/>
          <a:p>
            <a:pPr marL="457200" indent="-457200">
              <a:buChar char="•"/>
            </a:pPr>
            <a:r>
              <a:rPr lang="en-US">
                <a:latin typeface="Arial"/>
                <a:cs typeface="Arial"/>
              </a:rPr>
              <a:t>Listening effort ratings are higher overall for hard-of-hearing than normal-hearing listeners </a:t>
            </a:r>
            <a:endParaRPr lang="en-US"/>
          </a:p>
          <a:p>
            <a:pPr marL="457200" indent="-457200">
              <a:buChar char="•"/>
            </a:pPr>
            <a:r>
              <a:rPr lang="en-US">
                <a:latin typeface="Arial"/>
                <a:cs typeface="Arial"/>
              </a:rPr>
              <a:t>The ratings correlate moderately with several objective measures, including </a:t>
            </a:r>
            <a:endParaRPr lang="en-US"/>
          </a:p>
          <a:p>
            <a:pPr marL="457200" indent="-457200">
              <a:buChar char="•"/>
            </a:pPr>
            <a:r>
              <a:rPr lang="en-US">
                <a:latin typeface="Arial"/>
                <a:cs typeface="Arial"/>
              </a:rPr>
              <a:t>Fraunhofer IDMT/</a:t>
            </a:r>
            <a:r>
              <a:rPr lang="en-US" spc="-50">
                <a:latin typeface="Arial"/>
                <a:cs typeface="Arial"/>
              </a:rPr>
              <a:t>Nugen </a:t>
            </a:r>
            <a:r>
              <a:rPr lang="en-US">
                <a:latin typeface="Arial"/>
                <a:cs typeface="Arial"/>
              </a:rPr>
              <a:t>and speech-to-text </a:t>
            </a:r>
            <a:r>
              <a:rPr lang="en-US" spc="-50">
                <a:latin typeface="Arial"/>
                <a:cs typeface="Arial"/>
              </a:rPr>
              <a:t>(STT) </a:t>
            </a:r>
            <a:r>
              <a:rPr lang="en-US">
                <a:latin typeface="Arial"/>
                <a:cs typeface="Arial"/>
              </a:rPr>
              <a:t>based </a:t>
            </a:r>
            <a:r>
              <a:rPr lang="en-US" spc="-50">
                <a:latin typeface="Arial"/>
                <a:cs typeface="Arial"/>
              </a:rPr>
              <a:t>models </a:t>
            </a:r>
            <a:endParaRPr lang="en-US"/>
          </a:p>
          <a:p>
            <a:pPr marL="457200" indent="-457200">
              <a:buChar char="•"/>
            </a:pPr>
            <a:r>
              <a:rPr lang="en-US">
                <a:latin typeface="Arial"/>
                <a:cs typeface="Arial"/>
              </a:rPr>
              <a:t>It is difficult to set clear “traffic light” thresholds based on these results </a:t>
            </a:r>
            <a:endParaRPr lang="en-US"/>
          </a:p>
          <a:p>
            <a:pPr marL="125730" lvl="4" indent="0">
              <a:buNone/>
            </a:pPr>
            <a:r>
              <a:rPr lang="en-US" sz="2600" spc="-50">
                <a:latin typeface="Arial"/>
                <a:cs typeface="Arial"/>
              </a:rPr>
              <a:t>	The best correlations were moderate-to-strong </a:t>
            </a:r>
          </a:p>
          <a:p>
            <a:pPr marL="125730" lvl="4" indent="0">
              <a:buNone/>
            </a:pPr>
            <a:r>
              <a:rPr lang="en-US" sz="2600" spc="-50">
                <a:latin typeface="Arial"/>
                <a:cs typeface="Arial"/>
              </a:rPr>
              <a:t>	This was partially due to a lack of very difficult audio clips in the corpus, which is representative 	of broadcast media more widely </a:t>
            </a:r>
            <a:endParaRPr lang="en-US" sz="2600" spc="-50"/>
          </a:p>
          <a:p>
            <a:pPr marL="457200" indent="-457200">
              <a:buChar char="•"/>
            </a:pPr>
            <a:r>
              <a:rPr lang="en-US">
                <a:latin typeface="Arial"/>
                <a:cs typeface="Arial"/>
              </a:rPr>
              <a:t>There is potential to use objective measures as an automatic “flagging” system for poor dialogue, but only with subsequent human review </a:t>
            </a:r>
            <a:endParaRPr lang="en-US"/>
          </a:p>
        </p:txBody>
      </p:sp>
    </p:spTree>
    <p:extLst>
      <p:ext uri="{BB962C8B-B14F-4D97-AF65-F5344CB8AC3E}">
        <p14:creationId xmlns:p14="http://schemas.microsoft.com/office/powerpoint/2010/main" val="178395792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76036-01ED-44E0-3287-926FA6A9B1E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CC5E11C-CAF3-2259-F322-988AAAB724BD}"/>
              </a:ext>
            </a:extLst>
          </p:cNvPr>
          <p:cNvSpPr>
            <a:spLocks noGrp="1"/>
          </p:cNvSpPr>
          <p:nvPr>
            <p:ph type="body" sz="quarter" idx="10"/>
          </p:nvPr>
        </p:nvSpPr>
        <p:spPr>
          <a:xfrm>
            <a:off x="532800" y="2016000"/>
            <a:ext cx="4987998" cy="2160000"/>
          </a:xfrm>
        </p:spPr>
        <p:txBody>
          <a:bodyPr lIns="91440" tIns="45720" rIns="91440" bIns="45720" anchor="b"/>
          <a:lstStyle/>
          <a:p>
            <a:r>
              <a:rPr lang="en-US" b="0">
                <a:latin typeface="Arial"/>
                <a:cs typeface="Arial"/>
              </a:rPr>
              <a:t>Crystal Clear </a:t>
            </a:r>
            <a:endParaRPr lang="en-US"/>
          </a:p>
        </p:txBody>
      </p:sp>
      <p:sp>
        <p:nvSpPr>
          <p:cNvPr id="3" name="Text Placeholder 2">
            <a:extLst>
              <a:ext uri="{FF2B5EF4-FFF2-40B4-BE49-F238E27FC236}">
                <a16:creationId xmlns:a16="http://schemas.microsoft.com/office/drawing/2014/main" id="{7EFAB7EB-1B60-2188-8A42-67A56CDF6B66}"/>
              </a:ext>
            </a:extLst>
          </p:cNvPr>
          <p:cNvSpPr>
            <a:spLocks noGrp="1"/>
          </p:cNvSpPr>
          <p:nvPr>
            <p:ph type="body" sz="quarter" idx="11"/>
          </p:nvPr>
        </p:nvSpPr>
        <p:spPr>
          <a:xfrm>
            <a:off x="542614" y="4248000"/>
            <a:ext cx="4798820" cy="1076542"/>
          </a:xfrm>
        </p:spPr>
        <p:txBody>
          <a:bodyPr lIns="91440" tIns="45720" rIns="91440" bIns="45720" anchor="t"/>
          <a:lstStyle/>
          <a:p>
            <a:r>
              <a:rPr lang="en-US">
                <a:latin typeface="Arial"/>
                <a:cs typeface="Arial"/>
              </a:rPr>
              <a:t>The PoC Results  </a:t>
            </a:r>
            <a:endParaRPr lang="en-US"/>
          </a:p>
        </p:txBody>
      </p:sp>
      <p:pic>
        <p:nvPicPr>
          <p:cNvPr id="4" name="Picture 3">
            <a:extLst>
              <a:ext uri="{FF2B5EF4-FFF2-40B4-BE49-F238E27FC236}">
                <a16:creationId xmlns:a16="http://schemas.microsoft.com/office/drawing/2014/main" id="{FC0F489D-A38C-ECC8-6183-4FEB93CF80DD}"/>
              </a:ext>
            </a:extLst>
          </p:cNvPr>
          <p:cNvPicPr>
            <a:picLocks noChangeAspect="1"/>
          </p:cNvPicPr>
          <p:nvPr/>
        </p:nvPicPr>
        <p:blipFill>
          <a:blip r:embed="rId2"/>
          <a:stretch>
            <a:fillRect/>
          </a:stretch>
        </p:blipFill>
        <p:spPr>
          <a:xfrm>
            <a:off x="6355217" y="5931353"/>
            <a:ext cx="1935809" cy="394610"/>
          </a:xfrm>
          <a:prstGeom prst="rect">
            <a:avLst/>
          </a:prstGeom>
        </p:spPr>
      </p:pic>
      <p:pic>
        <p:nvPicPr>
          <p:cNvPr id="5" name="Picture 4">
            <a:extLst>
              <a:ext uri="{FF2B5EF4-FFF2-40B4-BE49-F238E27FC236}">
                <a16:creationId xmlns:a16="http://schemas.microsoft.com/office/drawing/2014/main" id="{47530878-DE8E-0D9F-5696-2291C7139875}"/>
              </a:ext>
            </a:extLst>
          </p:cNvPr>
          <p:cNvPicPr>
            <a:picLocks noChangeAspect="1"/>
          </p:cNvPicPr>
          <p:nvPr/>
        </p:nvPicPr>
        <p:blipFill>
          <a:blip r:embed="rId3"/>
          <a:stretch>
            <a:fillRect/>
          </a:stretch>
        </p:blipFill>
        <p:spPr>
          <a:xfrm>
            <a:off x="9446097" y="2017239"/>
            <a:ext cx="956877" cy="648731"/>
          </a:xfrm>
          <a:prstGeom prst="rect">
            <a:avLst/>
          </a:prstGeom>
        </p:spPr>
      </p:pic>
      <p:pic>
        <p:nvPicPr>
          <p:cNvPr id="6" name="Picture 5">
            <a:extLst>
              <a:ext uri="{FF2B5EF4-FFF2-40B4-BE49-F238E27FC236}">
                <a16:creationId xmlns:a16="http://schemas.microsoft.com/office/drawing/2014/main" id="{9935B426-6D86-EED3-16D4-EBFAC24CFD1F}"/>
              </a:ext>
            </a:extLst>
          </p:cNvPr>
          <p:cNvPicPr>
            <a:picLocks noChangeAspect="1"/>
          </p:cNvPicPr>
          <p:nvPr/>
        </p:nvPicPr>
        <p:blipFill>
          <a:blip r:embed="rId4"/>
          <a:stretch>
            <a:fillRect/>
          </a:stretch>
        </p:blipFill>
        <p:spPr>
          <a:xfrm>
            <a:off x="9447513" y="314195"/>
            <a:ext cx="645127" cy="875014"/>
          </a:xfrm>
          <a:prstGeom prst="rect">
            <a:avLst/>
          </a:prstGeom>
        </p:spPr>
      </p:pic>
      <p:pic>
        <p:nvPicPr>
          <p:cNvPr id="7" name="Picture 6">
            <a:extLst>
              <a:ext uri="{FF2B5EF4-FFF2-40B4-BE49-F238E27FC236}">
                <a16:creationId xmlns:a16="http://schemas.microsoft.com/office/drawing/2014/main" id="{C0550793-1875-3A7C-3FE1-95673077B5A4}"/>
              </a:ext>
            </a:extLst>
          </p:cNvPr>
          <p:cNvPicPr>
            <a:picLocks noChangeAspect="1"/>
          </p:cNvPicPr>
          <p:nvPr/>
        </p:nvPicPr>
        <p:blipFill>
          <a:blip r:embed="rId5"/>
          <a:stretch>
            <a:fillRect/>
          </a:stretch>
        </p:blipFill>
        <p:spPr>
          <a:xfrm>
            <a:off x="8508658" y="5965996"/>
            <a:ext cx="2366318" cy="317670"/>
          </a:xfrm>
          <a:prstGeom prst="rect">
            <a:avLst/>
          </a:prstGeom>
        </p:spPr>
      </p:pic>
      <p:pic>
        <p:nvPicPr>
          <p:cNvPr id="8" name="Picture 7">
            <a:extLst>
              <a:ext uri="{FF2B5EF4-FFF2-40B4-BE49-F238E27FC236}">
                <a16:creationId xmlns:a16="http://schemas.microsoft.com/office/drawing/2014/main" id="{90EB6525-5CE2-0529-E17D-C66851F99D3C}"/>
              </a:ext>
            </a:extLst>
          </p:cNvPr>
          <p:cNvPicPr>
            <a:picLocks noChangeAspect="1"/>
          </p:cNvPicPr>
          <p:nvPr/>
        </p:nvPicPr>
        <p:blipFill>
          <a:blip r:embed="rId6"/>
          <a:stretch>
            <a:fillRect/>
          </a:stretch>
        </p:blipFill>
        <p:spPr>
          <a:xfrm>
            <a:off x="8864300" y="1320501"/>
            <a:ext cx="1877455" cy="518211"/>
          </a:xfrm>
          <a:prstGeom prst="rect">
            <a:avLst/>
          </a:prstGeom>
        </p:spPr>
      </p:pic>
    </p:spTree>
    <p:extLst>
      <p:ext uri="{BB962C8B-B14F-4D97-AF65-F5344CB8AC3E}">
        <p14:creationId xmlns:p14="http://schemas.microsoft.com/office/powerpoint/2010/main" val="3053192496"/>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00B38-3267-CB8D-0DE8-57265BD4CAC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787CFCC-3D53-3487-3537-EC8639191301}"/>
              </a:ext>
            </a:extLst>
          </p:cNvPr>
          <p:cNvSpPr>
            <a:spLocks noGrp="1"/>
          </p:cNvSpPr>
          <p:nvPr>
            <p:ph type="body" sz="quarter" idx="12"/>
          </p:nvPr>
        </p:nvSpPr>
        <p:spPr>
          <a:xfrm>
            <a:off x="1421759" y="565361"/>
            <a:ext cx="9217025" cy="597753"/>
          </a:xfrm>
        </p:spPr>
        <p:txBody>
          <a:bodyPr vert="horz" lIns="0" tIns="0" rIns="0" bIns="0" rtlCol="0" anchor="ctr">
            <a:normAutofit/>
          </a:bodyPr>
          <a:lstStyle/>
          <a:p>
            <a:r>
              <a:rPr lang="en-US" sz="2800">
                <a:solidFill>
                  <a:srgbClr val="000000"/>
                </a:solidFill>
                <a:latin typeface="Arial"/>
                <a:cs typeface="Arial"/>
              </a:rPr>
              <a:t>The POC results - Integration Design  </a:t>
            </a:r>
            <a:endParaRPr lang="en-US" sz="2800"/>
          </a:p>
        </p:txBody>
      </p:sp>
      <p:pic>
        <p:nvPicPr>
          <p:cNvPr id="9" name="Content Placeholder 8">
            <a:extLst>
              <a:ext uri="{FF2B5EF4-FFF2-40B4-BE49-F238E27FC236}">
                <a16:creationId xmlns:a16="http://schemas.microsoft.com/office/drawing/2014/main" id="{D04DA0D7-F811-D4BC-5A2B-384798D2C6C7}"/>
              </a:ext>
            </a:extLst>
          </p:cNvPr>
          <p:cNvPicPr>
            <a:picLocks noGrp="1" noChangeAspect="1"/>
          </p:cNvPicPr>
          <p:nvPr>
            <p:ph sz="quarter" idx="13"/>
          </p:nvPr>
        </p:nvPicPr>
        <p:blipFill>
          <a:blip r:embed="rId2"/>
          <a:stretch>
            <a:fillRect/>
          </a:stretch>
        </p:blipFill>
        <p:spPr>
          <a:xfrm>
            <a:off x="795684" y="1497278"/>
            <a:ext cx="10464175" cy="4796520"/>
          </a:xfrm>
          <a:prstGeom prst="rect">
            <a:avLst/>
          </a:prstGeom>
        </p:spPr>
      </p:pic>
      <p:pic>
        <p:nvPicPr>
          <p:cNvPr id="11" name="Picture 10">
            <a:extLst>
              <a:ext uri="{FF2B5EF4-FFF2-40B4-BE49-F238E27FC236}">
                <a16:creationId xmlns:a16="http://schemas.microsoft.com/office/drawing/2014/main" id="{93406B5F-CA66-840E-BEE1-978F207736F4}"/>
              </a:ext>
            </a:extLst>
          </p:cNvPr>
          <p:cNvPicPr>
            <a:picLocks noChangeAspect="1"/>
          </p:cNvPicPr>
          <p:nvPr/>
        </p:nvPicPr>
        <p:blipFill>
          <a:blip r:embed="rId3"/>
          <a:stretch>
            <a:fillRect/>
          </a:stretch>
        </p:blipFill>
        <p:spPr>
          <a:xfrm>
            <a:off x="913370" y="4907433"/>
            <a:ext cx="1188308" cy="157033"/>
          </a:xfrm>
          <a:prstGeom prst="rect">
            <a:avLst/>
          </a:prstGeom>
        </p:spPr>
      </p:pic>
      <p:pic>
        <p:nvPicPr>
          <p:cNvPr id="12" name="Picture 11">
            <a:extLst>
              <a:ext uri="{FF2B5EF4-FFF2-40B4-BE49-F238E27FC236}">
                <a16:creationId xmlns:a16="http://schemas.microsoft.com/office/drawing/2014/main" id="{240B2740-CE66-AEA1-8680-8E1FFE10A51B}"/>
              </a:ext>
            </a:extLst>
          </p:cNvPr>
          <p:cNvPicPr>
            <a:picLocks noChangeAspect="1"/>
          </p:cNvPicPr>
          <p:nvPr/>
        </p:nvPicPr>
        <p:blipFill>
          <a:blip r:embed="rId3"/>
          <a:stretch>
            <a:fillRect/>
          </a:stretch>
        </p:blipFill>
        <p:spPr>
          <a:xfrm>
            <a:off x="9880256" y="5146330"/>
            <a:ext cx="1188308" cy="157033"/>
          </a:xfrm>
          <a:prstGeom prst="rect">
            <a:avLst/>
          </a:prstGeom>
        </p:spPr>
      </p:pic>
    </p:spTree>
    <p:extLst>
      <p:ext uri="{BB962C8B-B14F-4D97-AF65-F5344CB8AC3E}">
        <p14:creationId xmlns:p14="http://schemas.microsoft.com/office/powerpoint/2010/main" val="4067228017"/>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1C1BE-883F-4B25-2F2F-13C9F54A71A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6B20A68-3552-7299-749D-6280C7378B90}"/>
              </a:ext>
            </a:extLst>
          </p:cNvPr>
          <p:cNvSpPr>
            <a:spLocks noGrp="1"/>
          </p:cNvSpPr>
          <p:nvPr>
            <p:ph type="body" sz="quarter" idx="12"/>
          </p:nvPr>
        </p:nvSpPr>
        <p:spPr>
          <a:xfrm>
            <a:off x="1487662" y="597759"/>
            <a:ext cx="9217025" cy="597753"/>
          </a:xfrm>
        </p:spPr>
        <p:txBody>
          <a:bodyPr vert="horz" lIns="0" tIns="0" rIns="0" bIns="0" rtlCol="0" anchor="ctr">
            <a:normAutofit/>
          </a:bodyPr>
          <a:lstStyle/>
          <a:p>
            <a:r>
              <a:rPr lang="en-US" sz="2800">
                <a:solidFill>
                  <a:srgbClr val="000000"/>
                </a:solidFill>
                <a:latin typeface="Arial"/>
                <a:cs typeface="Arial"/>
              </a:rPr>
              <a:t>The POC results</a:t>
            </a:r>
            <a:r>
              <a:rPr lang="en-US" sz="2800">
                <a:latin typeface="Arial"/>
                <a:cs typeface="Arial"/>
              </a:rPr>
              <a:t> - Workflow dashboard in </a:t>
            </a:r>
            <a:endParaRPr lang="en-US" sz="2800"/>
          </a:p>
        </p:txBody>
      </p:sp>
      <p:pic>
        <p:nvPicPr>
          <p:cNvPr id="3" name="Picture 2">
            <a:extLst>
              <a:ext uri="{FF2B5EF4-FFF2-40B4-BE49-F238E27FC236}">
                <a16:creationId xmlns:a16="http://schemas.microsoft.com/office/drawing/2014/main" id="{811BECF6-EDE6-EC56-A924-CEC5D0B31A24}"/>
              </a:ext>
            </a:extLst>
          </p:cNvPr>
          <p:cNvPicPr>
            <a:picLocks noChangeAspect="1"/>
          </p:cNvPicPr>
          <p:nvPr/>
        </p:nvPicPr>
        <p:blipFill>
          <a:blip r:embed="rId2"/>
          <a:stretch>
            <a:fillRect/>
          </a:stretch>
        </p:blipFill>
        <p:spPr>
          <a:xfrm>
            <a:off x="959708" y="1455918"/>
            <a:ext cx="9794790" cy="4934703"/>
          </a:xfrm>
          <a:prstGeom prst="rect">
            <a:avLst/>
          </a:prstGeom>
        </p:spPr>
      </p:pic>
      <p:pic>
        <p:nvPicPr>
          <p:cNvPr id="5" name="Picture 4">
            <a:extLst>
              <a:ext uri="{FF2B5EF4-FFF2-40B4-BE49-F238E27FC236}">
                <a16:creationId xmlns:a16="http://schemas.microsoft.com/office/drawing/2014/main" id="{2D740539-DDEA-4B6E-3775-E1965858B4CB}"/>
              </a:ext>
            </a:extLst>
          </p:cNvPr>
          <p:cNvPicPr>
            <a:picLocks noChangeAspect="1"/>
          </p:cNvPicPr>
          <p:nvPr/>
        </p:nvPicPr>
        <p:blipFill>
          <a:blip r:embed="rId3"/>
          <a:stretch>
            <a:fillRect/>
          </a:stretch>
        </p:blipFill>
        <p:spPr>
          <a:xfrm>
            <a:off x="7853750" y="767920"/>
            <a:ext cx="1917356" cy="255887"/>
          </a:xfrm>
          <a:prstGeom prst="rect">
            <a:avLst/>
          </a:prstGeom>
        </p:spPr>
      </p:pic>
    </p:spTree>
    <p:extLst>
      <p:ext uri="{BB962C8B-B14F-4D97-AF65-F5344CB8AC3E}">
        <p14:creationId xmlns:p14="http://schemas.microsoft.com/office/powerpoint/2010/main" val="265933494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1995-386C-9E6F-46E0-2BDDB75DCE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9FEE368-6C93-2684-476B-39473B7D9725}"/>
              </a:ext>
            </a:extLst>
          </p:cNvPr>
          <p:cNvSpPr>
            <a:spLocks noGrp="1"/>
          </p:cNvSpPr>
          <p:nvPr>
            <p:ph type="body" sz="quarter" idx="12"/>
          </p:nvPr>
        </p:nvSpPr>
        <p:spPr>
          <a:xfrm>
            <a:off x="1421759" y="607605"/>
            <a:ext cx="9217025" cy="597753"/>
          </a:xfrm>
        </p:spPr>
        <p:txBody>
          <a:bodyPr vert="horz" lIns="0" tIns="0" rIns="0" bIns="0" rtlCol="0" anchor="ctr">
            <a:normAutofit/>
          </a:bodyPr>
          <a:lstStyle/>
          <a:p>
            <a:r>
              <a:rPr lang="en-US" sz="2800">
                <a:solidFill>
                  <a:srgbClr val="000000"/>
                </a:solidFill>
                <a:latin typeface="Arial"/>
                <a:cs typeface="Arial"/>
              </a:rPr>
              <a:t>The POC results</a:t>
            </a:r>
            <a:r>
              <a:rPr lang="en-US" sz="2800">
                <a:latin typeface="Arial"/>
                <a:cs typeface="Arial"/>
              </a:rPr>
              <a:t> - Asset view in </a:t>
            </a:r>
            <a:endParaRPr lang="en-US" sz="2800"/>
          </a:p>
        </p:txBody>
      </p:sp>
      <p:pic>
        <p:nvPicPr>
          <p:cNvPr id="5" name="Picture 4">
            <a:extLst>
              <a:ext uri="{FF2B5EF4-FFF2-40B4-BE49-F238E27FC236}">
                <a16:creationId xmlns:a16="http://schemas.microsoft.com/office/drawing/2014/main" id="{8CE87495-3982-9F65-4B39-D9934C82A620}"/>
              </a:ext>
            </a:extLst>
          </p:cNvPr>
          <p:cNvPicPr>
            <a:picLocks noChangeAspect="1"/>
          </p:cNvPicPr>
          <p:nvPr/>
        </p:nvPicPr>
        <p:blipFill>
          <a:blip r:embed="rId2"/>
          <a:stretch>
            <a:fillRect/>
          </a:stretch>
        </p:blipFill>
        <p:spPr>
          <a:xfrm>
            <a:off x="6370939" y="776158"/>
            <a:ext cx="1917356" cy="255887"/>
          </a:xfrm>
          <a:prstGeom prst="rect">
            <a:avLst/>
          </a:prstGeom>
        </p:spPr>
      </p:pic>
      <p:pic>
        <p:nvPicPr>
          <p:cNvPr id="10" name="Picture 9">
            <a:extLst>
              <a:ext uri="{FF2B5EF4-FFF2-40B4-BE49-F238E27FC236}">
                <a16:creationId xmlns:a16="http://schemas.microsoft.com/office/drawing/2014/main" id="{3D00D2CC-E4EB-8161-72E7-F13098C8B48E}"/>
              </a:ext>
            </a:extLst>
          </p:cNvPr>
          <p:cNvPicPr>
            <a:picLocks noChangeAspect="1"/>
          </p:cNvPicPr>
          <p:nvPr/>
        </p:nvPicPr>
        <p:blipFill>
          <a:blip r:embed="rId3"/>
          <a:stretch>
            <a:fillRect/>
          </a:stretch>
        </p:blipFill>
        <p:spPr>
          <a:xfrm>
            <a:off x="986724" y="1361724"/>
            <a:ext cx="10233920" cy="4896355"/>
          </a:xfrm>
          <a:prstGeom prst="rect">
            <a:avLst/>
          </a:prstGeom>
        </p:spPr>
      </p:pic>
    </p:spTree>
    <p:extLst>
      <p:ext uri="{BB962C8B-B14F-4D97-AF65-F5344CB8AC3E}">
        <p14:creationId xmlns:p14="http://schemas.microsoft.com/office/powerpoint/2010/main" val="1767517293"/>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6AB8A-BD0D-9C3A-C2E5-62FE29521A2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FFFF896-21B6-D9A0-65A3-FB4B73E13451}"/>
              </a:ext>
            </a:extLst>
          </p:cNvPr>
          <p:cNvSpPr>
            <a:spLocks noGrp="1"/>
          </p:cNvSpPr>
          <p:nvPr>
            <p:ph type="body" sz="quarter" idx="12"/>
          </p:nvPr>
        </p:nvSpPr>
        <p:spPr>
          <a:xfrm>
            <a:off x="1438235" y="594193"/>
            <a:ext cx="9217025" cy="597753"/>
          </a:xfrm>
        </p:spPr>
        <p:txBody>
          <a:bodyPr vert="horz" lIns="0" tIns="0" rIns="0" bIns="0" rtlCol="0" anchor="ctr">
            <a:normAutofit/>
          </a:bodyPr>
          <a:lstStyle/>
          <a:p>
            <a:r>
              <a:rPr lang="en-US" sz="2800">
                <a:solidFill>
                  <a:srgbClr val="000000"/>
                </a:solidFill>
                <a:latin typeface="Arial"/>
                <a:cs typeface="Arial"/>
              </a:rPr>
              <a:t>The POC results - Areas Investigated</a:t>
            </a:r>
            <a:endParaRPr lang="en-US" sz="2800"/>
          </a:p>
        </p:txBody>
      </p:sp>
      <p:sp>
        <p:nvSpPr>
          <p:cNvPr id="4" name="Content Placeholder 3">
            <a:extLst>
              <a:ext uri="{FF2B5EF4-FFF2-40B4-BE49-F238E27FC236}">
                <a16:creationId xmlns:a16="http://schemas.microsoft.com/office/drawing/2014/main" id="{716798BF-44A0-6FA8-2238-5F7F1979E715}"/>
              </a:ext>
            </a:extLst>
          </p:cNvPr>
          <p:cNvSpPr>
            <a:spLocks noGrp="1"/>
          </p:cNvSpPr>
          <p:nvPr>
            <p:ph sz="quarter" idx="13"/>
          </p:nvPr>
        </p:nvSpPr>
        <p:spPr>
          <a:xfrm>
            <a:off x="935275" y="1636679"/>
            <a:ext cx="10319359" cy="4351906"/>
          </a:xfrm>
        </p:spPr>
        <p:txBody>
          <a:bodyPr vert="horz" lIns="0" tIns="0" rIns="0" bIns="0" rtlCol="0" anchor="t">
            <a:normAutofit fontScale="85000" lnSpcReduction="10000"/>
          </a:bodyPr>
          <a:lstStyle/>
          <a:p>
            <a:pPr lvl="1"/>
            <a:r>
              <a:rPr lang="en-US" b="1">
                <a:latin typeface="Arial"/>
                <a:cs typeface="Arial"/>
              </a:rPr>
              <a:t>Segment Length</a:t>
            </a:r>
          </a:p>
          <a:p>
            <a:pPr marL="342900" lvl="1" indent="-342900">
              <a:buChar char="•"/>
            </a:pPr>
            <a:r>
              <a:rPr lang="en-US"/>
              <a:t>Segment duration should be user-filterable</a:t>
            </a:r>
          </a:p>
          <a:p>
            <a:pPr marL="342900" lvl="1" indent="-342900">
              <a:buChar char="•"/>
            </a:pPr>
            <a:r>
              <a:rPr lang="en-US"/>
              <a:t>Reviewers can understand flagged issues, but pre-roll and post-roll would improve context</a:t>
            </a:r>
          </a:p>
          <a:p>
            <a:pPr marL="342900" lvl="1" indent="-342900">
              <a:buChar char="•"/>
            </a:pPr>
            <a:r>
              <a:rPr lang="en-US"/>
              <a:t>Approximately 5 seconds of pre-roll and post-roll is practical for operational QC</a:t>
            </a:r>
          </a:p>
          <a:p>
            <a:pPr lvl="1"/>
            <a:r>
              <a:rPr lang="en-US" b="1">
                <a:latin typeface="Arial"/>
                <a:cs typeface="Arial"/>
              </a:rPr>
              <a:t>Threshold Application</a:t>
            </a:r>
          </a:p>
          <a:p>
            <a:pPr marL="342900" lvl="1" indent="-342900">
              <a:buChar char="•"/>
            </a:pPr>
            <a:r>
              <a:rPr lang="en-US"/>
              <a:t>Proposed thresholds identify relevant content within the limitations of the models used</a:t>
            </a:r>
          </a:p>
          <a:p>
            <a:pPr marL="342900" lvl="1" indent="-342900">
              <a:buChar char="•"/>
            </a:pPr>
            <a:r>
              <a:rPr lang="en-US"/>
              <a:t>Too many segments are currently highlighted, requiring UI-based filtering</a:t>
            </a:r>
          </a:p>
          <a:p>
            <a:pPr marL="342900" lvl="1" indent="-342900">
              <a:buChar char="•"/>
            </a:pPr>
            <a:r>
              <a:rPr lang="en-US">
                <a:latin typeface="Arial"/>
                <a:cs typeface="Arial"/>
              </a:rPr>
              <a:t>A single threshold may not work consistently across all </a:t>
            </a:r>
            <a:r>
              <a:rPr lang="en-US" err="1">
                <a:latin typeface="Arial"/>
                <a:cs typeface="Arial"/>
              </a:rPr>
              <a:t>programme</a:t>
            </a:r>
            <a:r>
              <a:rPr lang="en-US">
                <a:latin typeface="Arial"/>
                <a:cs typeface="Arial"/>
              </a:rPr>
              <a:t> genres and content types</a:t>
            </a:r>
          </a:p>
          <a:p>
            <a:pPr lvl="1"/>
            <a:r>
              <a:rPr lang="en-US" b="1">
                <a:latin typeface="Arial"/>
                <a:cs typeface="Arial"/>
              </a:rPr>
              <a:t>Workflow Suitability</a:t>
            </a:r>
          </a:p>
          <a:p>
            <a:pPr marL="342900" lvl="1" indent="-342900">
              <a:buChar char="•"/>
            </a:pPr>
            <a:r>
              <a:rPr lang="en-US"/>
              <a:t>The approach can be integrated into existing broadcaster workflows</a:t>
            </a:r>
          </a:p>
          <a:p>
            <a:pPr marL="342900" lvl="1" indent="-342900">
              <a:buChar char="•"/>
            </a:pPr>
            <a:r>
              <a:rPr lang="en-US"/>
              <a:t>It has the potential to provide useful guidance without unnecessary operational overhead</a:t>
            </a:r>
          </a:p>
          <a:p>
            <a:pPr marL="342900" lvl="1" indent="-342900">
              <a:buChar char="•"/>
            </a:pPr>
            <a:r>
              <a:rPr lang="en-US"/>
              <a:t>The current POC implementation requires further refinement</a:t>
            </a:r>
          </a:p>
          <a:p>
            <a:pPr lvl="1"/>
            <a:endParaRPr lang="en-US"/>
          </a:p>
        </p:txBody>
      </p:sp>
    </p:spTree>
    <p:extLst>
      <p:ext uri="{BB962C8B-B14F-4D97-AF65-F5344CB8AC3E}">
        <p14:creationId xmlns:p14="http://schemas.microsoft.com/office/powerpoint/2010/main" val="289911368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31D3F-CCE7-F898-56B4-E5D3EA7D82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7562B72-AA9A-8304-E957-FE805D44B163}"/>
              </a:ext>
            </a:extLst>
          </p:cNvPr>
          <p:cNvSpPr>
            <a:spLocks noGrp="1"/>
          </p:cNvSpPr>
          <p:nvPr>
            <p:ph type="body" sz="quarter" idx="10"/>
          </p:nvPr>
        </p:nvSpPr>
        <p:spPr>
          <a:xfrm>
            <a:off x="532800" y="2016000"/>
            <a:ext cx="4987998" cy="2160000"/>
          </a:xfrm>
        </p:spPr>
        <p:txBody>
          <a:bodyPr lIns="91440" tIns="45720" rIns="91440" bIns="45720" anchor="b"/>
          <a:lstStyle/>
          <a:p>
            <a:r>
              <a:rPr lang="en-US" b="0">
                <a:latin typeface="Arial"/>
                <a:cs typeface="Arial"/>
              </a:rPr>
              <a:t>Crystal Clear </a:t>
            </a:r>
            <a:endParaRPr lang="en-US"/>
          </a:p>
        </p:txBody>
      </p:sp>
      <p:sp>
        <p:nvSpPr>
          <p:cNvPr id="3" name="Text Placeholder 2">
            <a:extLst>
              <a:ext uri="{FF2B5EF4-FFF2-40B4-BE49-F238E27FC236}">
                <a16:creationId xmlns:a16="http://schemas.microsoft.com/office/drawing/2014/main" id="{FEB035BD-D55D-5A05-F975-9E9B3BB2194F}"/>
              </a:ext>
            </a:extLst>
          </p:cNvPr>
          <p:cNvSpPr>
            <a:spLocks noGrp="1"/>
          </p:cNvSpPr>
          <p:nvPr>
            <p:ph type="body" sz="quarter" idx="11"/>
          </p:nvPr>
        </p:nvSpPr>
        <p:spPr>
          <a:xfrm>
            <a:off x="542614" y="4248000"/>
            <a:ext cx="4798820" cy="1076542"/>
          </a:xfrm>
        </p:spPr>
        <p:txBody>
          <a:bodyPr lIns="91440" tIns="45720" rIns="91440" bIns="45720" anchor="t"/>
          <a:lstStyle/>
          <a:p>
            <a:r>
              <a:rPr lang="en-US">
                <a:solidFill>
                  <a:srgbClr val="152027"/>
                </a:solidFill>
                <a:latin typeface="Arial"/>
                <a:cs typeface="Arial"/>
              </a:rPr>
              <a:t>The Achievements of the Project</a:t>
            </a:r>
          </a:p>
          <a:p>
            <a:endParaRPr lang="en-US"/>
          </a:p>
        </p:txBody>
      </p:sp>
    </p:spTree>
    <p:extLst>
      <p:ext uri="{BB962C8B-B14F-4D97-AF65-F5344CB8AC3E}">
        <p14:creationId xmlns:p14="http://schemas.microsoft.com/office/powerpoint/2010/main" val="4248130991"/>
      </p:ext>
    </p:extLst>
  </p:cSld>
  <p:clrMapOvr>
    <a:masterClrMapping/>
  </p:clrMapOvr>
  <mc:AlternateContent xmlns:mc="http://schemas.openxmlformats.org/markup-compatibility/2006" xmlns:p14="http://schemas.microsoft.com/office/powerpoint/2010/main">
    <mc:Choice Requires="p14">
      <p:transition spd="slow" p14:dur="2000" advClick="0" advTm="21000">
        <p:push dir="u"/>
      </p:transition>
    </mc:Choice>
    <mc:Fallback xmlns="">
      <p:transition spd="slow" advClick="0" advTm="21000">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495BC-B0AE-6CB3-1DB7-7511558D722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3E4FEDD-C357-DE63-9A52-F6799DA4106E}"/>
              </a:ext>
            </a:extLst>
          </p:cNvPr>
          <p:cNvSpPr>
            <a:spLocks noGrp="1"/>
          </p:cNvSpPr>
          <p:nvPr>
            <p:ph type="body" sz="quarter" idx="12"/>
          </p:nvPr>
        </p:nvSpPr>
        <p:spPr>
          <a:xfrm>
            <a:off x="1425878" y="614787"/>
            <a:ext cx="9217025" cy="597753"/>
          </a:xfrm>
        </p:spPr>
        <p:txBody>
          <a:bodyPr vert="horz" lIns="0" tIns="0" rIns="0" bIns="0" rtlCol="0" anchor="ctr">
            <a:normAutofit/>
          </a:bodyPr>
          <a:lstStyle/>
          <a:p>
            <a:r>
              <a:rPr lang="en-US" sz="2800">
                <a:solidFill>
                  <a:srgbClr val="000000"/>
                </a:solidFill>
                <a:latin typeface="Arial"/>
                <a:cs typeface="Arial"/>
              </a:rPr>
              <a:t>The Achievements of the Project</a:t>
            </a:r>
            <a:endParaRPr lang="en-US" sz="2800"/>
          </a:p>
        </p:txBody>
      </p:sp>
      <p:sp>
        <p:nvSpPr>
          <p:cNvPr id="4" name="Content Placeholder 3">
            <a:extLst>
              <a:ext uri="{FF2B5EF4-FFF2-40B4-BE49-F238E27FC236}">
                <a16:creationId xmlns:a16="http://schemas.microsoft.com/office/drawing/2014/main" id="{2D560C35-48ED-D92D-DBCF-D563C4B2BBF0}"/>
              </a:ext>
            </a:extLst>
          </p:cNvPr>
          <p:cNvSpPr>
            <a:spLocks noGrp="1"/>
          </p:cNvSpPr>
          <p:nvPr>
            <p:ph sz="quarter" idx="13"/>
          </p:nvPr>
        </p:nvSpPr>
        <p:spPr>
          <a:xfrm>
            <a:off x="1425878" y="1710199"/>
            <a:ext cx="9936300" cy="3120350"/>
          </a:xfrm>
        </p:spPr>
        <p:txBody>
          <a:bodyPr vert="horz" lIns="0" tIns="0" rIns="0" bIns="0" rtlCol="0" anchor="t">
            <a:noAutofit/>
          </a:bodyPr>
          <a:lstStyle/>
          <a:p>
            <a:pPr lvl="1">
              <a:lnSpc>
                <a:spcPct val="100000"/>
              </a:lnSpc>
            </a:pPr>
            <a:r>
              <a:rPr lang="en-US" sz="2000" b="1">
                <a:latin typeface="Arial"/>
                <a:cs typeface="Arial"/>
              </a:rPr>
              <a:t>1. Subjective evidence collected</a:t>
            </a:r>
            <a:endParaRPr lang="en-US" sz="2000"/>
          </a:p>
          <a:p>
            <a:pPr lvl="1">
              <a:lnSpc>
                <a:spcPct val="100000"/>
              </a:lnSpc>
            </a:pPr>
            <a:r>
              <a:rPr lang="en-US" sz="2000">
                <a:latin typeface="Arial"/>
                <a:cs typeface="Arial"/>
              </a:rPr>
              <a:t>Collected listening-effort assessments from 300 participants, including people with normal hearing and hearing loss, using 60 broadcast clips </a:t>
            </a:r>
            <a:endParaRPr lang="en-US" sz="2000"/>
          </a:p>
          <a:p>
            <a:pPr lvl="1">
              <a:lnSpc>
                <a:spcPct val="100000"/>
              </a:lnSpc>
            </a:pPr>
            <a:r>
              <a:rPr lang="en-US" sz="2000" b="1">
                <a:latin typeface="Arial"/>
                <a:cs typeface="Arial"/>
              </a:rPr>
              <a:t>2. Objective measurement models assessed</a:t>
            </a:r>
          </a:p>
          <a:p>
            <a:pPr lvl="1">
              <a:lnSpc>
                <a:spcPct val="100000"/>
              </a:lnSpc>
            </a:pPr>
            <a:r>
              <a:rPr lang="en-US" sz="2000">
                <a:latin typeface="Arial"/>
                <a:cs typeface="Arial"/>
              </a:rPr>
              <a:t>Evaluated candidate measurement approaches against the subjective listening data to understand how effectively automated models reflect audience experience. </a:t>
            </a:r>
            <a:endParaRPr lang="en-US" sz="2000"/>
          </a:p>
          <a:p>
            <a:pPr lvl="1">
              <a:lnSpc>
                <a:spcPct val="100000"/>
              </a:lnSpc>
            </a:pPr>
            <a:r>
              <a:rPr lang="en-US" sz="2000" b="1">
                <a:latin typeface="Arial"/>
                <a:cs typeface="Arial"/>
              </a:rPr>
              <a:t>3. Broadcast content measurement pipeline developed</a:t>
            </a:r>
          </a:p>
          <a:p>
            <a:pPr lvl="1">
              <a:lnSpc>
                <a:spcPct val="100000"/>
              </a:lnSpc>
            </a:pPr>
            <a:r>
              <a:rPr lang="en-US" sz="2000">
                <a:latin typeface="Arial"/>
                <a:cs typeface="Arial"/>
              </a:rPr>
              <a:t>Created an automated process for </a:t>
            </a:r>
            <a:r>
              <a:rPr lang="en-US" sz="2000" err="1">
                <a:latin typeface="Arial"/>
                <a:cs typeface="Arial"/>
              </a:rPr>
              <a:t>analysing</a:t>
            </a:r>
            <a:r>
              <a:rPr lang="en-US" sz="2000">
                <a:latin typeface="Arial"/>
                <a:cs typeface="Arial"/>
              </a:rPr>
              <a:t> </a:t>
            </a:r>
            <a:r>
              <a:rPr lang="en-US" sz="2000" err="1">
                <a:latin typeface="Arial"/>
                <a:cs typeface="Arial"/>
              </a:rPr>
              <a:t>programme</a:t>
            </a:r>
            <a:r>
              <a:rPr lang="en-US" sz="2000">
                <a:latin typeface="Arial"/>
                <a:cs typeface="Arial"/>
              </a:rPr>
              <a:t> audio, retaining raw measurements and identifying potentially problematic time-coded segments. </a:t>
            </a:r>
            <a:endParaRPr lang="en-US" sz="2000"/>
          </a:p>
          <a:p>
            <a:pPr lvl="1"/>
            <a:endParaRPr lang="en-US"/>
          </a:p>
        </p:txBody>
      </p:sp>
    </p:spTree>
    <p:extLst>
      <p:ext uri="{BB962C8B-B14F-4D97-AF65-F5344CB8AC3E}">
        <p14:creationId xmlns:p14="http://schemas.microsoft.com/office/powerpoint/2010/main" val="3445068770"/>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05397-66E5-B4C4-F4EB-9A2587E579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2721E6F-62B0-F7D4-3FE5-F3FB76B7B785}"/>
              </a:ext>
            </a:extLst>
          </p:cNvPr>
          <p:cNvSpPr>
            <a:spLocks noGrp="1"/>
          </p:cNvSpPr>
          <p:nvPr>
            <p:ph type="body" sz="quarter" idx="12"/>
          </p:nvPr>
        </p:nvSpPr>
        <p:spPr>
          <a:xfrm>
            <a:off x="1487487" y="575903"/>
            <a:ext cx="9217025" cy="597753"/>
          </a:xfrm>
        </p:spPr>
        <p:txBody>
          <a:bodyPr vert="horz" lIns="0" tIns="0" rIns="0" bIns="0" rtlCol="0" anchor="ctr">
            <a:normAutofit/>
          </a:bodyPr>
          <a:lstStyle/>
          <a:p>
            <a:r>
              <a:rPr lang="en-US" sz="2800">
                <a:solidFill>
                  <a:srgbClr val="000000"/>
                </a:solidFill>
                <a:latin typeface="Arial"/>
                <a:cs typeface="Arial"/>
              </a:rPr>
              <a:t>The Achievements of the Project</a:t>
            </a:r>
            <a:endParaRPr lang="en-US" sz="2800"/>
          </a:p>
        </p:txBody>
      </p:sp>
      <p:sp>
        <p:nvSpPr>
          <p:cNvPr id="4" name="Content Placeholder 3">
            <a:extLst>
              <a:ext uri="{FF2B5EF4-FFF2-40B4-BE49-F238E27FC236}">
                <a16:creationId xmlns:a16="http://schemas.microsoft.com/office/drawing/2014/main" id="{5BCA117A-C869-F9E6-B24D-C0B5F43AC0C6}"/>
              </a:ext>
            </a:extLst>
          </p:cNvPr>
          <p:cNvSpPr>
            <a:spLocks noGrp="1"/>
          </p:cNvSpPr>
          <p:nvPr>
            <p:ph sz="quarter" idx="13"/>
          </p:nvPr>
        </p:nvSpPr>
        <p:spPr>
          <a:xfrm>
            <a:off x="939394" y="1719057"/>
            <a:ext cx="9936300" cy="4351906"/>
          </a:xfrm>
        </p:spPr>
        <p:txBody>
          <a:bodyPr vert="horz" lIns="0" tIns="0" rIns="0" bIns="0" rtlCol="0" anchor="t">
            <a:normAutofit/>
          </a:bodyPr>
          <a:lstStyle/>
          <a:p>
            <a:pPr lvl="1"/>
            <a:r>
              <a:rPr lang="en-US" sz="1100" b="1">
                <a:latin typeface="Segoe UI"/>
                <a:cs typeface="Segoe UI"/>
              </a:rPr>
              <a:t> </a:t>
            </a:r>
            <a:endParaRPr lang="en-US" sz="1100">
              <a:latin typeface="Segoe UI"/>
              <a:cs typeface="Segoe UI"/>
            </a:endParaRPr>
          </a:p>
          <a:p>
            <a:pPr lvl="1"/>
            <a:endParaRPr lang="en-US"/>
          </a:p>
        </p:txBody>
      </p:sp>
      <p:sp>
        <p:nvSpPr>
          <p:cNvPr id="2" name="TextBox 1">
            <a:extLst>
              <a:ext uri="{FF2B5EF4-FFF2-40B4-BE49-F238E27FC236}">
                <a16:creationId xmlns:a16="http://schemas.microsoft.com/office/drawing/2014/main" id="{CC763739-78C7-AC99-C58F-AEEC8BCC3596}"/>
              </a:ext>
            </a:extLst>
          </p:cNvPr>
          <p:cNvSpPr txBox="1"/>
          <p:nvPr/>
        </p:nvSpPr>
        <p:spPr>
          <a:xfrm>
            <a:off x="1425879" y="1226008"/>
            <a:ext cx="10012748"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endParaRPr lang="en-US">
              <a:ea typeface="Calibri" panose="020F0502020204030204"/>
              <a:cs typeface="Calibri" panose="020F0502020204030204"/>
            </a:endParaRPr>
          </a:p>
          <a:p>
            <a:r>
              <a:rPr lang="en-US" sz="2000" b="1">
                <a:latin typeface="Arial" panose="020B0604020202020204" pitchFamily="34" charset="0"/>
                <a:cs typeface="Arial" panose="020B0604020202020204" pitchFamily="34" charset="0"/>
              </a:rPr>
              <a:t>4. Proof of concept implemented​</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Integrated automated intelligibility analysis into a broadcaster’s media asset management and quality-assurance workflow, allowing highlighted segments and measurement metadata to be registered against the asset.​</a:t>
            </a:r>
            <a:endParaRPr lang="en-US" sz="2000">
              <a:latin typeface="Arial" panose="020B0604020202020204" pitchFamily="34" charset="0"/>
              <a:ea typeface="Calibri"/>
              <a:cs typeface="Arial" panose="020B0604020202020204" pitchFamily="34" charset="0"/>
            </a:endParaRPr>
          </a:p>
          <a:p>
            <a:r>
              <a:rPr lang="en-US" sz="2000" b="1">
                <a:latin typeface="Arial" panose="020B0604020202020204" pitchFamily="34" charset="0"/>
                <a:cs typeface="Arial" panose="020B0604020202020204" pitchFamily="34" charset="0"/>
              </a:rPr>
              <a:t>5. Hybrid human-in-the-loop workflow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Combined machine-based analysis with targeted human review, enabling reviewers to focus on system-flagged segments rather than listening to complete </a:t>
            </a:r>
            <a:r>
              <a:rPr lang="en-US" sz="2000" err="1">
                <a:latin typeface="Arial" panose="020B0604020202020204" pitchFamily="34" charset="0"/>
                <a:cs typeface="Arial" panose="020B0604020202020204" pitchFamily="34" charset="0"/>
              </a:rPr>
              <a:t>programmes</a:t>
            </a: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Calibri"/>
              <a:cs typeface="Arial" panose="020B0604020202020204" pitchFamily="34" charset="0"/>
            </a:endParaRPr>
          </a:p>
          <a:p>
            <a:r>
              <a:rPr lang="en-US" sz="2000" b="1">
                <a:latin typeface="Arial" panose="020B0604020202020204" pitchFamily="34" charset="0"/>
                <a:cs typeface="Arial" panose="020B0604020202020204" pitchFamily="34" charset="0"/>
              </a:rPr>
              <a:t>6. Foundation created for industry alignment​</a:t>
            </a:r>
            <a:br>
              <a:rPr lang="en-US" sz="2000" b="1">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Established research evidence, an operational PoC and shared recommendations that could support future intelligibility thresholds, delivery specifications and wider </a:t>
            </a:r>
            <a:r>
              <a:rPr lang="en-US" sz="2000" err="1">
                <a:latin typeface="Arial" panose="020B0604020202020204" pitchFamily="34" charset="0"/>
                <a:cs typeface="Arial" panose="020B0604020202020204" pitchFamily="34" charset="0"/>
              </a:rPr>
              <a:t>standardisation</a:t>
            </a:r>
            <a:r>
              <a:rPr lang="en-US" sz="2000">
                <a:latin typeface="Arial" panose="020B0604020202020204" pitchFamily="34" charset="0"/>
                <a:cs typeface="Arial" panose="020B0604020202020204" pitchFamily="34" charset="0"/>
              </a:rPr>
              <a:t>. ​</a:t>
            </a:r>
            <a:endParaRPr lang="en-US" sz="2000">
              <a:latin typeface="Arial" panose="020B0604020202020204" pitchFamily="34" charset="0"/>
              <a:ea typeface="Calibri"/>
              <a:cs typeface="Arial" panose="020B0604020202020204" pitchFamily="34" charset="0"/>
            </a:endParaRPr>
          </a:p>
          <a:p>
            <a:endParaRPr lang="en-US" sz="2000">
              <a:latin typeface="Arial" panose="020B0604020202020204" pitchFamily="34" charset="0"/>
              <a:ea typeface="Calibri"/>
              <a:cs typeface="Arial" panose="020B0604020202020204" pitchFamily="34" charset="0"/>
            </a:endParaRPr>
          </a:p>
          <a:p>
            <a:r>
              <a:rPr lang="en-US" sz="2000" b="1">
                <a:latin typeface="Arial" panose="020B0604020202020204" pitchFamily="34" charset="0"/>
                <a:cs typeface="Arial" panose="020B0604020202020204" pitchFamily="34" charset="0"/>
              </a:rPr>
              <a:t>Crystal Clear has moved dialogue intelligibility from a largely subjective concern towards a measurable, testable and operationally manageable component of media quality.​</a:t>
            </a:r>
            <a:endParaRPr lang="en-US" sz="2000" b="1">
              <a:latin typeface="Arial" panose="020B0604020202020204" pitchFamily="34" charset="0"/>
              <a:ea typeface="Calibri"/>
              <a:cs typeface="Arial" panose="020B0604020202020204" pitchFamily="34" charset="0"/>
            </a:endParaRPr>
          </a:p>
          <a:p>
            <a:pPr algn="ctr"/>
            <a:endParaRPr lang="en-US"/>
          </a:p>
        </p:txBody>
      </p:sp>
    </p:spTree>
    <p:extLst>
      <p:ext uri="{BB962C8B-B14F-4D97-AF65-F5344CB8AC3E}">
        <p14:creationId xmlns:p14="http://schemas.microsoft.com/office/powerpoint/2010/main" val="174793492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F387D-D7D4-A127-5F7F-2C3F60137FC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C73BD4-9225-1B1A-CAB4-BF87CB69E594}"/>
              </a:ext>
            </a:extLst>
          </p:cNvPr>
          <p:cNvSpPr>
            <a:spLocks noGrp="1"/>
          </p:cNvSpPr>
          <p:nvPr>
            <p:ph type="body" sz="quarter" idx="10"/>
          </p:nvPr>
        </p:nvSpPr>
        <p:spPr>
          <a:xfrm>
            <a:off x="532800" y="2016000"/>
            <a:ext cx="4987998" cy="2160000"/>
          </a:xfrm>
        </p:spPr>
        <p:txBody>
          <a:bodyPr lIns="91440" tIns="45720" rIns="91440" bIns="45720" anchor="b"/>
          <a:lstStyle/>
          <a:p>
            <a:r>
              <a:rPr lang="en-US" b="0">
                <a:latin typeface="Arial"/>
                <a:cs typeface="Arial"/>
              </a:rPr>
              <a:t>Crystal Clear </a:t>
            </a:r>
            <a:endParaRPr lang="en-US"/>
          </a:p>
        </p:txBody>
      </p:sp>
      <p:sp>
        <p:nvSpPr>
          <p:cNvPr id="3" name="Text Placeholder 2">
            <a:extLst>
              <a:ext uri="{FF2B5EF4-FFF2-40B4-BE49-F238E27FC236}">
                <a16:creationId xmlns:a16="http://schemas.microsoft.com/office/drawing/2014/main" id="{432E7238-5F9E-892B-E246-4768A82FEB10}"/>
              </a:ext>
            </a:extLst>
          </p:cNvPr>
          <p:cNvSpPr>
            <a:spLocks noGrp="1"/>
          </p:cNvSpPr>
          <p:nvPr>
            <p:ph type="body" sz="quarter" idx="11"/>
          </p:nvPr>
        </p:nvSpPr>
        <p:spPr>
          <a:xfrm>
            <a:off x="542614" y="4248000"/>
            <a:ext cx="4798820" cy="1076542"/>
          </a:xfrm>
        </p:spPr>
        <p:txBody>
          <a:bodyPr lIns="91440" tIns="45720" rIns="91440" bIns="45720" anchor="t"/>
          <a:lstStyle/>
          <a:p>
            <a:r>
              <a:rPr lang="en-US">
                <a:latin typeface="Arial"/>
                <a:cs typeface="Arial"/>
              </a:rPr>
              <a:t>The Team </a:t>
            </a:r>
            <a:endParaRPr lang="en-US"/>
          </a:p>
        </p:txBody>
      </p:sp>
    </p:spTree>
    <p:extLst>
      <p:ext uri="{BB962C8B-B14F-4D97-AF65-F5344CB8AC3E}">
        <p14:creationId xmlns:p14="http://schemas.microsoft.com/office/powerpoint/2010/main" val="2184655561"/>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EA79D-E7A6-B105-A9AB-D856F04615A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EABA344-4C0B-35F6-DC65-9334CBA65D50}"/>
              </a:ext>
            </a:extLst>
          </p:cNvPr>
          <p:cNvSpPr>
            <a:spLocks noGrp="1"/>
          </p:cNvSpPr>
          <p:nvPr>
            <p:ph type="body" sz="quarter" idx="12"/>
          </p:nvPr>
        </p:nvSpPr>
        <p:spPr>
          <a:xfrm>
            <a:off x="1487662" y="687270"/>
            <a:ext cx="9217025" cy="597753"/>
          </a:xfrm>
        </p:spPr>
        <p:txBody>
          <a:bodyPr vert="horz" lIns="0" tIns="0" rIns="0" bIns="0" rtlCol="0" anchor="t">
            <a:normAutofit/>
          </a:bodyPr>
          <a:lstStyle/>
          <a:p>
            <a:pPr>
              <a:lnSpc>
                <a:spcPct val="100000"/>
              </a:lnSpc>
            </a:pPr>
            <a:r>
              <a:rPr lang="en-US" sz="2800">
                <a:latin typeface="Arial"/>
                <a:cs typeface="Arial"/>
              </a:rPr>
              <a:t>The Team</a:t>
            </a:r>
            <a:endParaRPr lang="en-US" sz="2800"/>
          </a:p>
        </p:txBody>
      </p:sp>
      <p:sp>
        <p:nvSpPr>
          <p:cNvPr id="4" name="TextBox 3">
            <a:extLst>
              <a:ext uri="{FF2B5EF4-FFF2-40B4-BE49-F238E27FC236}">
                <a16:creationId xmlns:a16="http://schemas.microsoft.com/office/drawing/2014/main" id="{2F95E713-6142-3D7F-0190-F2423E9C4E9C}"/>
              </a:ext>
            </a:extLst>
          </p:cNvPr>
          <p:cNvSpPr txBox="1"/>
          <p:nvPr/>
        </p:nvSpPr>
        <p:spPr>
          <a:xfrm>
            <a:off x="1487662" y="1285023"/>
            <a:ext cx="10389599"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Channel 4:</a:t>
            </a:r>
            <a:r>
              <a:rPr lang="en-US">
                <a:ea typeface="+mn-lt"/>
                <a:cs typeface="+mn-lt"/>
              </a:rPr>
              <a:t> Balazs Sari, Robert James, Manju Sundaram, Dr. Cara Hirst, Dr. Sue Farrell, Jesse Milverton, Steve Belford, Andy Bell, Maheen Choonara, Kirsty Walker, Jonathan Penny, Holly Fairweather, Fiona Lomax, Tamara Ballard, Roshan Alex, Ian Barrett, Lucy Antoniou, Rebecca Hollister, Andrew James</a:t>
            </a:r>
            <a:endParaRPr lang="en-US">
              <a:ea typeface="Calibri" panose="020F0502020204030204"/>
              <a:cs typeface="Calibri" panose="020F0502020204030204"/>
            </a:endParaRPr>
          </a:p>
          <a:p>
            <a:r>
              <a:rPr lang="en-US" b="1">
                <a:ea typeface="Times New Roman"/>
              </a:rPr>
              <a:t>BBC:</a:t>
            </a:r>
            <a:r>
              <a:rPr lang="en-US">
                <a:ea typeface="Times New Roman"/>
              </a:rPr>
              <a:t> Dr. Alan Archer-Boyd, Andrew Dunne, Dr. Matt Paradis</a:t>
            </a:r>
            <a:endParaRPr lang="en-US">
              <a:ea typeface="Calibri"/>
              <a:cs typeface="Calibri"/>
            </a:endParaRPr>
          </a:p>
          <a:p>
            <a:r>
              <a:rPr lang="en-US" b="1">
                <a:ea typeface="Times New Roman"/>
              </a:rPr>
              <a:t>Fraunhofer IDMT:</a:t>
            </a:r>
            <a:r>
              <a:rPr lang="en-US">
                <a:ea typeface="Times New Roman"/>
              </a:rPr>
              <a:t> Johanna Baumgartner-Krone,</a:t>
            </a:r>
            <a:r>
              <a:rPr lang="en-US"/>
              <a:t> </a:t>
            </a:r>
            <a:r>
              <a:rPr lang="en-US">
                <a:ea typeface="Times New Roman"/>
              </a:rPr>
              <a:t>Prof. Dr. Jan Rennies-Hochmuth, Christian Rollwage, Dr. Rainer Huber</a:t>
            </a:r>
            <a:endParaRPr lang="en-US">
              <a:ea typeface="Times New Roman"/>
              <a:cs typeface="Calibri" panose="020F0502020204030204"/>
            </a:endParaRPr>
          </a:p>
          <a:p>
            <a:pPr lvl="0"/>
            <a:r>
              <a:rPr lang="en-US" b="1">
                <a:ea typeface="Times New Roman"/>
              </a:rPr>
              <a:t>Sky:</a:t>
            </a:r>
            <a:r>
              <a:rPr lang="en-US">
                <a:ea typeface="Times New Roman"/>
              </a:rPr>
              <a:t> Ashley Ross</a:t>
            </a:r>
            <a:endParaRPr lang="en-US">
              <a:ea typeface="Times New Roman"/>
              <a:cs typeface="Calibri" panose="020F0502020204030204"/>
            </a:endParaRPr>
          </a:p>
          <a:p>
            <a:pPr lvl="0"/>
            <a:r>
              <a:rPr lang="en-US" b="1">
                <a:ea typeface="Times New Roman"/>
              </a:rPr>
              <a:t>IBC:</a:t>
            </a:r>
            <a:r>
              <a:rPr lang="en-US">
                <a:ea typeface="Times New Roman"/>
              </a:rPr>
              <a:t> Keran Boyd, Octavia Lily</a:t>
            </a:r>
            <a:endParaRPr lang="en-US">
              <a:ea typeface="Times New Roman"/>
              <a:cs typeface="Calibri" panose="020F0502020204030204"/>
            </a:endParaRPr>
          </a:p>
          <a:p>
            <a:r>
              <a:rPr lang="en-US" b="1">
                <a:ea typeface="Times New Roman"/>
              </a:rPr>
              <a:t>IET:</a:t>
            </a:r>
            <a:r>
              <a:rPr lang="en-US">
                <a:ea typeface="Times New Roman"/>
              </a:rPr>
              <a:t> Ian Nock, Ted Laverty,</a:t>
            </a:r>
            <a:r>
              <a:rPr lang="en-US">
                <a:ea typeface="Calibri"/>
              </a:rPr>
              <a:t> Sean Jones</a:t>
            </a:r>
            <a:endParaRPr lang="en-US">
              <a:ea typeface="Calibri"/>
              <a:cs typeface="Calibri" panose="020F0502020204030204"/>
            </a:endParaRPr>
          </a:p>
          <a:p>
            <a:r>
              <a:rPr lang="en-US" b="1">
                <a:ea typeface="Times New Roman"/>
              </a:rPr>
              <a:t>AES:</a:t>
            </a:r>
            <a:r>
              <a:rPr lang="en-US">
                <a:ea typeface="Times New Roman"/>
              </a:rPr>
              <a:t> Richard Friedel, David Bialik, Robert </a:t>
            </a:r>
            <a:r>
              <a:rPr lang="en-US" err="1">
                <a:ea typeface="Times New Roman"/>
              </a:rPr>
              <a:t>Bleidt</a:t>
            </a:r>
            <a:r>
              <a:rPr lang="en-US">
                <a:ea typeface="Times New Roman"/>
              </a:rPr>
              <a:t>, Dr. Scott Norcross</a:t>
            </a:r>
            <a:endParaRPr lang="en-US">
              <a:ea typeface="Times New Roman"/>
              <a:cs typeface="Calibri" panose="020F0502020204030204"/>
            </a:endParaRPr>
          </a:p>
          <a:p>
            <a:r>
              <a:rPr lang="en-US" b="1">
                <a:ea typeface="Times New Roman"/>
              </a:rPr>
              <a:t>Amazon:</a:t>
            </a:r>
            <a:r>
              <a:rPr lang="en-US">
                <a:ea typeface="Times New Roman"/>
              </a:rPr>
              <a:t> Dr. Scott Isabelle</a:t>
            </a:r>
            <a:endParaRPr lang="en-US">
              <a:ea typeface="Times New Roman"/>
              <a:cs typeface="Calibri" panose="020F0502020204030204"/>
            </a:endParaRPr>
          </a:p>
          <a:p>
            <a:pPr lvl="0"/>
            <a:r>
              <a:rPr lang="en-US" b="1">
                <a:ea typeface="Times New Roman"/>
              </a:rPr>
              <a:t>Shure:</a:t>
            </a:r>
            <a:r>
              <a:rPr lang="en-US">
                <a:ea typeface="Times New Roman"/>
              </a:rPr>
              <a:t> Ian Davis, Jack Drury</a:t>
            </a:r>
            <a:endParaRPr lang="en-US">
              <a:ea typeface="Times New Roman"/>
              <a:cs typeface="Calibri" panose="020F0502020204030204"/>
            </a:endParaRPr>
          </a:p>
          <a:p>
            <a:r>
              <a:rPr lang="en-US" b="1">
                <a:ea typeface="Times New Roman"/>
              </a:rPr>
              <a:t>RNID:</a:t>
            </a:r>
            <a:r>
              <a:rPr lang="en-US">
                <a:ea typeface="Times New Roman"/>
              </a:rPr>
              <a:t> Dr. Lauren Ward, Laura Marples</a:t>
            </a:r>
            <a:endParaRPr lang="en-US">
              <a:ea typeface="Times New Roman"/>
              <a:cs typeface="Calibri" panose="020F0502020204030204"/>
            </a:endParaRPr>
          </a:p>
          <a:p>
            <a:pPr lvl="0"/>
            <a:r>
              <a:rPr lang="en-US" b="1">
                <a:ea typeface="Times New Roman"/>
              </a:rPr>
              <a:t>ITV:</a:t>
            </a:r>
            <a:r>
              <a:rPr lang="en-US">
                <a:ea typeface="Times New Roman"/>
              </a:rPr>
              <a:t> Matt Simpson</a:t>
            </a:r>
            <a:endParaRPr lang="en-US">
              <a:ea typeface="Times New Roman"/>
              <a:cs typeface="Calibri" panose="020F0502020204030204"/>
            </a:endParaRPr>
          </a:p>
          <a:p>
            <a:r>
              <a:rPr lang="en-US" b="1">
                <a:ea typeface="Times New Roman"/>
              </a:rPr>
              <a:t>Nugen:</a:t>
            </a:r>
            <a:r>
              <a:rPr lang="en-US">
                <a:ea typeface="Times New Roman"/>
              </a:rPr>
              <a:t> Dr. Paul Tapper, Charles Blessing</a:t>
            </a:r>
            <a:endParaRPr lang="en-US">
              <a:ea typeface="Times New Roman"/>
              <a:cs typeface="Calibri" panose="020F0502020204030204"/>
            </a:endParaRPr>
          </a:p>
          <a:p>
            <a:r>
              <a:rPr lang="en-US" b="1"/>
              <a:t>University of Salford:</a:t>
            </a:r>
            <a:r>
              <a:rPr lang="en-US"/>
              <a:t> Dr. Ben Shirley  </a:t>
            </a:r>
          </a:p>
          <a:p>
            <a:r>
              <a:rPr lang="en-US" b="1"/>
              <a:t>BRAHMA AI: </a:t>
            </a:r>
            <a:r>
              <a:rPr lang="en-US"/>
              <a:t>Madhankumar Thangavel, Atul Saxena, James Macmillan, Kavipriya, ⁠Diwakar Reddy, ⁠Sushma L, ⁠Jinoy Jairaj</a:t>
            </a:r>
          </a:p>
          <a:p>
            <a:r>
              <a:rPr lang="en-US" b="1">
                <a:ea typeface="Calibri"/>
                <a:cs typeface="Calibri"/>
              </a:rPr>
              <a:t>Telos Alliance: </a:t>
            </a:r>
            <a:r>
              <a:rPr lang="en-US">
                <a:ea typeface="Calibri"/>
                <a:cs typeface="Calibri"/>
              </a:rPr>
              <a:t>Kirsten Smith, Markus Hintz, Graham Tudball, Costa </a:t>
            </a:r>
            <a:r>
              <a:rPr lang="en-US" err="1">
                <a:ea typeface="Calibri"/>
                <a:cs typeface="Calibri"/>
              </a:rPr>
              <a:t>Nikols</a:t>
            </a:r>
            <a:endParaRPr lang="en-US">
              <a:ea typeface="Calibri"/>
              <a:cs typeface="Calibri"/>
            </a:endParaRPr>
          </a:p>
        </p:txBody>
      </p:sp>
    </p:spTree>
    <p:extLst>
      <p:ext uri="{BB962C8B-B14F-4D97-AF65-F5344CB8AC3E}">
        <p14:creationId xmlns:p14="http://schemas.microsoft.com/office/powerpoint/2010/main" val="2747507271"/>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extLst>
    <p:ext uri="{6950BFC3-D8DA-4A85-94F7-54DA5524770B}">
      <p188:commentRel xmlns:p188="http://schemas.microsoft.com/office/powerpoint/2018/8/main" r:id="rId2"/>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B6D625-6210-5248-831F-4675CEF85769}"/>
              </a:ext>
            </a:extLst>
          </p:cNvPr>
          <p:cNvSpPr>
            <a:spLocks noGrp="1"/>
          </p:cNvSpPr>
          <p:nvPr>
            <p:ph type="body" sz="quarter" idx="12"/>
          </p:nvPr>
        </p:nvSpPr>
        <p:spPr>
          <a:xfrm>
            <a:off x="1487487" y="555993"/>
            <a:ext cx="9217025" cy="597753"/>
          </a:xfrm>
        </p:spPr>
        <p:txBody>
          <a:bodyPr vert="horz" lIns="0" tIns="0" rIns="0" bIns="0" rtlCol="0" anchor="ctr">
            <a:normAutofit/>
          </a:bodyPr>
          <a:lstStyle/>
          <a:p>
            <a:pPr>
              <a:lnSpc>
                <a:spcPct val="100000"/>
              </a:lnSpc>
            </a:pPr>
            <a:r>
              <a:rPr lang="en-US" sz="2800">
                <a:latin typeface="Arial"/>
                <a:cs typeface="Arial"/>
              </a:rPr>
              <a:t>Special Thanks To:</a:t>
            </a:r>
            <a:endParaRPr lang="en-US" sz="2800"/>
          </a:p>
        </p:txBody>
      </p:sp>
      <p:pic>
        <p:nvPicPr>
          <p:cNvPr id="9" name="Picture 8">
            <a:extLst>
              <a:ext uri="{FF2B5EF4-FFF2-40B4-BE49-F238E27FC236}">
                <a16:creationId xmlns:a16="http://schemas.microsoft.com/office/drawing/2014/main" id="{5F71BA6C-47B3-F3DE-4588-4680A7C6D53A}"/>
              </a:ext>
            </a:extLst>
          </p:cNvPr>
          <p:cNvPicPr>
            <a:picLocks noChangeAspect="1"/>
          </p:cNvPicPr>
          <p:nvPr/>
        </p:nvPicPr>
        <p:blipFill>
          <a:blip r:embed="rId2"/>
          <a:stretch>
            <a:fillRect/>
          </a:stretch>
        </p:blipFill>
        <p:spPr>
          <a:xfrm>
            <a:off x="1196546" y="1432997"/>
            <a:ext cx="724930" cy="1001669"/>
          </a:xfrm>
          <a:prstGeom prst="rect">
            <a:avLst/>
          </a:prstGeom>
        </p:spPr>
      </p:pic>
      <p:pic>
        <p:nvPicPr>
          <p:cNvPr id="13" name="Picture 12">
            <a:extLst>
              <a:ext uri="{FF2B5EF4-FFF2-40B4-BE49-F238E27FC236}">
                <a16:creationId xmlns:a16="http://schemas.microsoft.com/office/drawing/2014/main" id="{441A4703-E1C7-83D0-D65E-89ED5AD9BE2E}"/>
              </a:ext>
            </a:extLst>
          </p:cNvPr>
          <p:cNvPicPr>
            <a:picLocks noChangeAspect="1"/>
          </p:cNvPicPr>
          <p:nvPr/>
        </p:nvPicPr>
        <p:blipFill>
          <a:blip r:embed="rId3"/>
          <a:stretch>
            <a:fillRect/>
          </a:stretch>
        </p:blipFill>
        <p:spPr>
          <a:xfrm>
            <a:off x="2686050" y="1614744"/>
            <a:ext cx="2247900" cy="638175"/>
          </a:xfrm>
          <a:prstGeom prst="rect">
            <a:avLst/>
          </a:prstGeom>
        </p:spPr>
      </p:pic>
      <p:pic>
        <p:nvPicPr>
          <p:cNvPr id="17" name="Picture 16">
            <a:extLst>
              <a:ext uri="{FF2B5EF4-FFF2-40B4-BE49-F238E27FC236}">
                <a16:creationId xmlns:a16="http://schemas.microsoft.com/office/drawing/2014/main" id="{7D48B2F9-C05F-C2B7-814C-D90776B7A824}"/>
              </a:ext>
            </a:extLst>
          </p:cNvPr>
          <p:cNvPicPr>
            <a:picLocks noChangeAspect="1"/>
          </p:cNvPicPr>
          <p:nvPr/>
        </p:nvPicPr>
        <p:blipFill>
          <a:blip r:embed="rId4"/>
          <a:stretch>
            <a:fillRect/>
          </a:stretch>
        </p:blipFill>
        <p:spPr>
          <a:xfrm>
            <a:off x="5597998" y="1613587"/>
            <a:ext cx="2684763" cy="731109"/>
          </a:xfrm>
          <a:prstGeom prst="rect">
            <a:avLst/>
          </a:prstGeom>
        </p:spPr>
      </p:pic>
      <p:pic>
        <p:nvPicPr>
          <p:cNvPr id="24" name="Picture 23">
            <a:extLst>
              <a:ext uri="{FF2B5EF4-FFF2-40B4-BE49-F238E27FC236}">
                <a16:creationId xmlns:a16="http://schemas.microsoft.com/office/drawing/2014/main" id="{1554E1A2-37E6-7CCA-F7CA-E75A1AE4620E}"/>
              </a:ext>
            </a:extLst>
          </p:cNvPr>
          <p:cNvPicPr>
            <a:picLocks noChangeAspect="1"/>
          </p:cNvPicPr>
          <p:nvPr/>
        </p:nvPicPr>
        <p:blipFill>
          <a:blip r:embed="rId5"/>
          <a:stretch>
            <a:fillRect/>
          </a:stretch>
        </p:blipFill>
        <p:spPr>
          <a:xfrm>
            <a:off x="9084920" y="1218170"/>
            <a:ext cx="1238507" cy="1526059"/>
          </a:xfrm>
          <a:prstGeom prst="rect">
            <a:avLst/>
          </a:prstGeom>
        </p:spPr>
      </p:pic>
      <p:pic>
        <p:nvPicPr>
          <p:cNvPr id="28" name="Picture 27">
            <a:extLst>
              <a:ext uri="{FF2B5EF4-FFF2-40B4-BE49-F238E27FC236}">
                <a16:creationId xmlns:a16="http://schemas.microsoft.com/office/drawing/2014/main" id="{70244A63-F20C-BDD0-1015-D745294D5881}"/>
              </a:ext>
            </a:extLst>
          </p:cNvPr>
          <p:cNvPicPr>
            <a:picLocks noChangeAspect="1"/>
          </p:cNvPicPr>
          <p:nvPr/>
        </p:nvPicPr>
        <p:blipFill>
          <a:blip r:embed="rId6"/>
          <a:stretch>
            <a:fillRect/>
          </a:stretch>
        </p:blipFill>
        <p:spPr>
          <a:xfrm>
            <a:off x="2715912" y="3145824"/>
            <a:ext cx="1685668" cy="908222"/>
          </a:xfrm>
          <a:prstGeom prst="rect">
            <a:avLst/>
          </a:prstGeom>
        </p:spPr>
      </p:pic>
      <p:pic>
        <p:nvPicPr>
          <p:cNvPr id="32" name="Picture 31">
            <a:extLst>
              <a:ext uri="{FF2B5EF4-FFF2-40B4-BE49-F238E27FC236}">
                <a16:creationId xmlns:a16="http://schemas.microsoft.com/office/drawing/2014/main" id="{16558085-170C-0BDB-D53F-D1B9F2561CF5}"/>
              </a:ext>
            </a:extLst>
          </p:cNvPr>
          <p:cNvPicPr>
            <a:picLocks noChangeAspect="1"/>
          </p:cNvPicPr>
          <p:nvPr/>
        </p:nvPicPr>
        <p:blipFill>
          <a:blip r:embed="rId7"/>
          <a:stretch>
            <a:fillRect/>
          </a:stretch>
        </p:blipFill>
        <p:spPr>
          <a:xfrm>
            <a:off x="6940894" y="3198082"/>
            <a:ext cx="1687728" cy="853132"/>
          </a:xfrm>
          <a:prstGeom prst="rect">
            <a:avLst/>
          </a:prstGeom>
        </p:spPr>
      </p:pic>
      <p:pic>
        <p:nvPicPr>
          <p:cNvPr id="36" name="Picture 35">
            <a:extLst>
              <a:ext uri="{FF2B5EF4-FFF2-40B4-BE49-F238E27FC236}">
                <a16:creationId xmlns:a16="http://schemas.microsoft.com/office/drawing/2014/main" id="{94E8DC2A-7952-2F06-F157-84E3182809E2}"/>
              </a:ext>
            </a:extLst>
          </p:cNvPr>
          <p:cNvPicPr>
            <a:picLocks noChangeAspect="1"/>
          </p:cNvPicPr>
          <p:nvPr/>
        </p:nvPicPr>
        <p:blipFill>
          <a:blip r:embed="rId8"/>
          <a:stretch>
            <a:fillRect/>
          </a:stretch>
        </p:blipFill>
        <p:spPr>
          <a:xfrm>
            <a:off x="608572" y="3048258"/>
            <a:ext cx="1637272" cy="1004502"/>
          </a:xfrm>
          <a:prstGeom prst="rect">
            <a:avLst/>
          </a:prstGeom>
        </p:spPr>
      </p:pic>
      <p:pic>
        <p:nvPicPr>
          <p:cNvPr id="39" name="Picture 38">
            <a:extLst>
              <a:ext uri="{FF2B5EF4-FFF2-40B4-BE49-F238E27FC236}">
                <a16:creationId xmlns:a16="http://schemas.microsoft.com/office/drawing/2014/main" id="{B1699D08-1484-469B-DA64-ECC26AA838AE}"/>
              </a:ext>
            </a:extLst>
          </p:cNvPr>
          <p:cNvPicPr>
            <a:picLocks noChangeAspect="1"/>
          </p:cNvPicPr>
          <p:nvPr/>
        </p:nvPicPr>
        <p:blipFill>
          <a:blip r:embed="rId9"/>
          <a:stretch>
            <a:fillRect/>
          </a:stretch>
        </p:blipFill>
        <p:spPr>
          <a:xfrm>
            <a:off x="247779" y="5189966"/>
            <a:ext cx="2733675" cy="638175"/>
          </a:xfrm>
          <a:prstGeom prst="rect">
            <a:avLst/>
          </a:prstGeom>
        </p:spPr>
      </p:pic>
      <p:pic>
        <p:nvPicPr>
          <p:cNvPr id="40" name="Picture 39">
            <a:extLst>
              <a:ext uri="{FF2B5EF4-FFF2-40B4-BE49-F238E27FC236}">
                <a16:creationId xmlns:a16="http://schemas.microsoft.com/office/drawing/2014/main" id="{E84CC7FB-823A-5A04-2778-EC4854598CE0}"/>
              </a:ext>
            </a:extLst>
          </p:cNvPr>
          <p:cNvPicPr>
            <a:picLocks noChangeAspect="1"/>
          </p:cNvPicPr>
          <p:nvPr/>
        </p:nvPicPr>
        <p:blipFill>
          <a:blip r:embed="rId10"/>
          <a:stretch>
            <a:fillRect/>
          </a:stretch>
        </p:blipFill>
        <p:spPr>
          <a:xfrm>
            <a:off x="5249819" y="2985186"/>
            <a:ext cx="1066286" cy="1233618"/>
          </a:xfrm>
          <a:prstGeom prst="rect">
            <a:avLst/>
          </a:prstGeom>
        </p:spPr>
      </p:pic>
      <p:pic>
        <p:nvPicPr>
          <p:cNvPr id="41" name="Picture 40">
            <a:extLst>
              <a:ext uri="{FF2B5EF4-FFF2-40B4-BE49-F238E27FC236}">
                <a16:creationId xmlns:a16="http://schemas.microsoft.com/office/drawing/2014/main" id="{43F5FB70-A3CA-C797-FC8A-DE366DC86271}"/>
              </a:ext>
            </a:extLst>
          </p:cNvPr>
          <p:cNvPicPr>
            <a:picLocks noChangeAspect="1"/>
          </p:cNvPicPr>
          <p:nvPr/>
        </p:nvPicPr>
        <p:blipFill>
          <a:blip r:embed="rId11"/>
          <a:stretch>
            <a:fillRect/>
          </a:stretch>
        </p:blipFill>
        <p:spPr>
          <a:xfrm>
            <a:off x="6312630" y="4943475"/>
            <a:ext cx="2071044" cy="1127040"/>
          </a:xfrm>
          <a:prstGeom prst="rect">
            <a:avLst/>
          </a:prstGeom>
        </p:spPr>
      </p:pic>
      <p:pic>
        <p:nvPicPr>
          <p:cNvPr id="42" name="Picture 41">
            <a:extLst>
              <a:ext uri="{FF2B5EF4-FFF2-40B4-BE49-F238E27FC236}">
                <a16:creationId xmlns:a16="http://schemas.microsoft.com/office/drawing/2014/main" id="{983FE7B2-B0AB-58BB-ABBA-411D5FC31B44}"/>
              </a:ext>
            </a:extLst>
          </p:cNvPr>
          <p:cNvPicPr>
            <a:picLocks noChangeAspect="1"/>
          </p:cNvPicPr>
          <p:nvPr/>
        </p:nvPicPr>
        <p:blipFill>
          <a:blip r:embed="rId12"/>
          <a:stretch>
            <a:fillRect/>
          </a:stretch>
        </p:blipFill>
        <p:spPr>
          <a:xfrm>
            <a:off x="8383674" y="4840055"/>
            <a:ext cx="1777442" cy="568106"/>
          </a:xfrm>
          <a:prstGeom prst="rect">
            <a:avLst/>
          </a:prstGeom>
        </p:spPr>
      </p:pic>
      <p:pic>
        <p:nvPicPr>
          <p:cNvPr id="44" name="Picture 43" descr="A green text on a black background&#10;&#10;AI-generated content may be incorrect.">
            <a:extLst>
              <a:ext uri="{FF2B5EF4-FFF2-40B4-BE49-F238E27FC236}">
                <a16:creationId xmlns:a16="http://schemas.microsoft.com/office/drawing/2014/main" id="{0B0DF656-6254-C61B-2F20-109BF4651B8F}"/>
              </a:ext>
            </a:extLst>
          </p:cNvPr>
          <p:cNvPicPr>
            <a:picLocks noChangeAspect="1"/>
          </p:cNvPicPr>
          <p:nvPr/>
        </p:nvPicPr>
        <p:blipFill>
          <a:blip r:embed="rId13"/>
          <a:stretch>
            <a:fillRect/>
          </a:stretch>
        </p:blipFill>
        <p:spPr>
          <a:xfrm>
            <a:off x="3559519" y="4945405"/>
            <a:ext cx="2749893" cy="1077869"/>
          </a:xfrm>
          <a:prstGeom prst="rect">
            <a:avLst/>
          </a:prstGeom>
        </p:spPr>
      </p:pic>
      <p:pic>
        <p:nvPicPr>
          <p:cNvPr id="2" name="Picture 1">
            <a:extLst>
              <a:ext uri="{FF2B5EF4-FFF2-40B4-BE49-F238E27FC236}">
                <a16:creationId xmlns:a16="http://schemas.microsoft.com/office/drawing/2014/main" id="{FEE68BD7-C345-DB31-5CEA-219F799BBED4}"/>
              </a:ext>
            </a:extLst>
          </p:cNvPr>
          <p:cNvPicPr>
            <a:picLocks noChangeAspect="1"/>
          </p:cNvPicPr>
          <p:nvPr/>
        </p:nvPicPr>
        <p:blipFill>
          <a:blip r:embed="rId14"/>
          <a:stretch>
            <a:fillRect/>
          </a:stretch>
        </p:blipFill>
        <p:spPr>
          <a:xfrm>
            <a:off x="8972807" y="3198597"/>
            <a:ext cx="2245326" cy="926243"/>
          </a:xfrm>
          <a:prstGeom prst="rect">
            <a:avLst/>
          </a:prstGeom>
        </p:spPr>
      </p:pic>
      <p:pic>
        <p:nvPicPr>
          <p:cNvPr id="5" name="Picture 4">
            <a:extLst>
              <a:ext uri="{FF2B5EF4-FFF2-40B4-BE49-F238E27FC236}">
                <a16:creationId xmlns:a16="http://schemas.microsoft.com/office/drawing/2014/main" id="{E8DCA3BB-064B-DB47-5217-0849D5D97CB6}"/>
              </a:ext>
            </a:extLst>
          </p:cNvPr>
          <p:cNvPicPr>
            <a:picLocks noChangeAspect="1"/>
          </p:cNvPicPr>
          <p:nvPr/>
        </p:nvPicPr>
        <p:blipFill>
          <a:blip r:embed="rId15"/>
          <a:stretch>
            <a:fillRect/>
          </a:stretch>
        </p:blipFill>
        <p:spPr>
          <a:xfrm>
            <a:off x="8338369" y="5570238"/>
            <a:ext cx="2366318" cy="317670"/>
          </a:xfrm>
          <a:prstGeom prst="rect">
            <a:avLst/>
          </a:prstGeom>
        </p:spPr>
      </p:pic>
    </p:spTree>
    <p:extLst>
      <p:ext uri="{BB962C8B-B14F-4D97-AF65-F5344CB8AC3E}">
        <p14:creationId xmlns:p14="http://schemas.microsoft.com/office/powerpoint/2010/main" val="4238891139"/>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4ED9E-0579-93F2-1C64-F9273DD2C26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F6E8DEA-702B-757C-3CAF-6543A884CD0A}"/>
              </a:ext>
            </a:extLst>
          </p:cNvPr>
          <p:cNvSpPr>
            <a:spLocks noGrp="1"/>
          </p:cNvSpPr>
          <p:nvPr>
            <p:ph type="body" sz="quarter" idx="12"/>
          </p:nvPr>
        </p:nvSpPr>
        <p:spPr>
          <a:xfrm>
            <a:off x="1497647" y="1114793"/>
            <a:ext cx="9511665" cy="597753"/>
          </a:xfrm>
        </p:spPr>
        <p:txBody>
          <a:bodyPr vert="horz" lIns="0" tIns="0" rIns="0" bIns="0" rtlCol="0" anchor="ctr">
            <a:normAutofit/>
          </a:bodyPr>
          <a:lstStyle/>
          <a:p>
            <a:pPr>
              <a:lnSpc>
                <a:spcPct val="100000"/>
              </a:lnSpc>
            </a:pPr>
            <a:r>
              <a:rPr lang="en-US" sz="2800">
                <a:latin typeface="Arial"/>
                <a:cs typeface="Arial"/>
              </a:rPr>
              <a:t>Link the AES paper: Improving Dialogue Intelligibility in Media </a:t>
            </a:r>
            <a:endParaRPr lang="en-US"/>
          </a:p>
        </p:txBody>
      </p:sp>
      <p:pic>
        <p:nvPicPr>
          <p:cNvPr id="4" name="Picture 3">
            <a:extLst>
              <a:ext uri="{FF2B5EF4-FFF2-40B4-BE49-F238E27FC236}">
                <a16:creationId xmlns:a16="http://schemas.microsoft.com/office/drawing/2014/main" id="{55B44AE4-4608-7AB7-F187-A113A0803D1A}"/>
              </a:ext>
            </a:extLst>
          </p:cNvPr>
          <p:cNvPicPr>
            <a:picLocks noChangeAspect="1"/>
          </p:cNvPicPr>
          <p:nvPr/>
        </p:nvPicPr>
        <p:blipFill>
          <a:blip r:embed="rId2"/>
          <a:stretch>
            <a:fillRect/>
          </a:stretch>
        </p:blipFill>
        <p:spPr>
          <a:xfrm>
            <a:off x="3613150" y="2256790"/>
            <a:ext cx="3939540" cy="3929380"/>
          </a:xfrm>
          <a:prstGeom prst="rect">
            <a:avLst/>
          </a:prstGeom>
        </p:spPr>
      </p:pic>
      <p:pic>
        <p:nvPicPr>
          <p:cNvPr id="7" name="Picture 6">
            <a:extLst>
              <a:ext uri="{FF2B5EF4-FFF2-40B4-BE49-F238E27FC236}">
                <a16:creationId xmlns:a16="http://schemas.microsoft.com/office/drawing/2014/main" id="{12929AE2-B03E-0344-6A80-44A3BD428BCD}"/>
              </a:ext>
            </a:extLst>
          </p:cNvPr>
          <p:cNvPicPr>
            <a:picLocks noChangeAspect="1"/>
          </p:cNvPicPr>
          <p:nvPr/>
        </p:nvPicPr>
        <p:blipFill>
          <a:blip r:embed="rId3"/>
          <a:stretch>
            <a:fillRect/>
          </a:stretch>
        </p:blipFill>
        <p:spPr>
          <a:xfrm>
            <a:off x="7896200" y="4835130"/>
            <a:ext cx="882907" cy="1089179"/>
          </a:xfrm>
          <a:prstGeom prst="rect">
            <a:avLst/>
          </a:prstGeom>
        </p:spPr>
      </p:pic>
    </p:spTree>
    <p:extLst>
      <p:ext uri="{BB962C8B-B14F-4D97-AF65-F5344CB8AC3E}">
        <p14:creationId xmlns:p14="http://schemas.microsoft.com/office/powerpoint/2010/main" val="4247024622"/>
      </p:ext>
    </p:extLst>
  </p:cSld>
  <p:clrMapOvr>
    <a:masterClrMapping/>
  </p:clrMapOvr>
  <mc:AlternateContent xmlns:mc="http://schemas.openxmlformats.org/markup-compatibility/2006" xmlns:p14="http://schemas.microsoft.com/office/powerpoint/2010/main">
    <mc:Choice Requires="p14">
      <p:transition spd="slow" p14:dur="2000" advClick="0" advTm="30000">
        <p:push dir="u"/>
      </p:transition>
    </mc:Choice>
    <mc:Fallback xmlns="">
      <p:transition spd="slow" advClick="0" advTm="30000">
        <p:push dir="u"/>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504078"/>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
</file>

<file path=ppt/theme/theme1.xml><?xml version="1.0" encoding="utf-8"?>
<a:theme xmlns:a="http://schemas.openxmlformats.org/drawingml/2006/main" name="Cover / Break slides">
  <a:themeElements>
    <a:clrScheme name="Custom 9">
      <a:dk1>
        <a:srgbClr val="152027"/>
      </a:dk1>
      <a:lt1>
        <a:srgbClr val="F3F4F4"/>
      </a:lt1>
      <a:dk2>
        <a:srgbClr val="444C50"/>
      </a:dk2>
      <a:lt2>
        <a:srgbClr val="FFFFFF"/>
      </a:lt2>
      <a:accent1>
        <a:srgbClr val="E51A32"/>
      </a:accent1>
      <a:accent2>
        <a:srgbClr val="DB6312"/>
      </a:accent2>
      <a:accent3>
        <a:srgbClr val="118E9B"/>
      </a:accent3>
      <a:accent4>
        <a:srgbClr val="682069"/>
      </a:accent4>
      <a:accent5>
        <a:srgbClr val="6A717F"/>
      </a:accent5>
      <a:accent6>
        <a:srgbClr val="73787C"/>
      </a:accent6>
      <a:hlink>
        <a:srgbClr val="E51A32"/>
      </a:hlink>
      <a:folHlink>
        <a:srgbClr val="A6A4A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ternal Slides">
  <a:themeElements>
    <a:clrScheme name="Custom 13">
      <a:dk1>
        <a:srgbClr val="152027"/>
      </a:dk1>
      <a:lt1>
        <a:srgbClr val="F3F4F4"/>
      </a:lt1>
      <a:dk2>
        <a:srgbClr val="444C50"/>
      </a:dk2>
      <a:lt2>
        <a:srgbClr val="FFFFFF"/>
      </a:lt2>
      <a:accent1>
        <a:srgbClr val="E51A32"/>
      </a:accent1>
      <a:accent2>
        <a:srgbClr val="DB6312"/>
      </a:accent2>
      <a:accent3>
        <a:srgbClr val="118E9B"/>
      </a:accent3>
      <a:accent4>
        <a:srgbClr val="682069"/>
      </a:accent4>
      <a:accent5>
        <a:srgbClr val="6A717F"/>
      </a:accent5>
      <a:accent6>
        <a:srgbClr val="73787C"/>
      </a:accent6>
      <a:hlink>
        <a:srgbClr val="E51A32"/>
      </a:hlink>
      <a:folHlink>
        <a:srgbClr val="A6A4A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76a09d1-eb01-4284-b055-07c2775a1790">
      <Terms xmlns="http://schemas.microsoft.com/office/infopath/2007/PartnerControls"/>
    </lcf76f155ced4ddcb4097134ff3c332f>
    <TaxCatchAll xmlns="c60f4c54-9c44-4d2a-b13c-68bb0ac485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2BD9E3FDD12344F873958F995081FB3" ma:contentTypeVersion="13" ma:contentTypeDescription="Create a new document." ma:contentTypeScope="" ma:versionID="7daa9f882dbfa79bf7eef7e1d520914a">
  <xsd:schema xmlns:xsd="http://www.w3.org/2001/XMLSchema" xmlns:xs="http://www.w3.org/2001/XMLSchema" xmlns:p="http://schemas.microsoft.com/office/2006/metadata/properties" xmlns:ns2="576a09d1-eb01-4284-b055-07c2775a1790" xmlns:ns3="c60f4c54-9c44-4d2a-b13c-68bb0ac485e0" targetNamespace="http://schemas.microsoft.com/office/2006/metadata/properties" ma:root="true" ma:fieldsID="5cec0cedf6835e4f5f14249a9acfb3b5" ns2:_="" ns3:_="">
    <xsd:import namespace="576a09d1-eb01-4284-b055-07c2775a1790"/>
    <xsd:import namespace="c60f4c54-9c44-4d2a-b13c-68bb0ac485e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6a09d1-eb01-4284-b055-07c2775a17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e72f847-d03d-479c-8df1-d11966d06a8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0f4c54-9c44-4d2a-b13c-68bb0ac485e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b4c5c89-7bdd-4a6a-9982-798232e46bdd}" ma:internalName="TaxCatchAll" ma:showField="CatchAllData" ma:web="c60f4c54-9c44-4d2a-b13c-68bb0ac485e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E3F9E2-2F35-43E3-8876-ACAD5B9C24D2}">
  <ds:schemaRefs>
    <ds:schemaRef ds:uri="http://schemas.microsoft.com/office/2006/documentManagement/types"/>
    <ds:schemaRef ds:uri="http://purl.org/dc/elements/1.1/"/>
    <ds:schemaRef ds:uri="http://purl.org/dc/terms/"/>
    <ds:schemaRef ds:uri="5fc27d6e-3dd2-473f-9c17-35e44d1b3d01"/>
    <ds:schemaRef ds:uri="http://purl.org/dc/dcmitype/"/>
    <ds:schemaRef ds:uri="60ecc6e2-aa40-4c64-a9e8-d88bf1531fd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2AAB89F-86FE-4188-89A7-0A25B5F60E17}"/>
</file>

<file path=customXml/itemProps3.xml><?xml version="1.0" encoding="utf-8"?>
<ds:datastoreItem xmlns:ds="http://schemas.openxmlformats.org/officeDocument/2006/customXml" ds:itemID="{1322CF7A-3D46-41A5-B87F-7900767AAB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325</TotalTime>
  <Words>3037</Words>
  <Application>Microsoft Office PowerPoint</Application>
  <PresentationFormat>Widescreen</PresentationFormat>
  <Paragraphs>331</Paragraphs>
  <Slides>45</Slides>
  <Notes>0</Notes>
  <HiddenSlides>0</HiddenSlides>
  <MMClips>0</MMClips>
  <ScaleCrop>false</ScaleCrop>
  <HeadingPairs>
    <vt:vector size="4" baseType="variant">
      <vt:variant>
        <vt:lpstr>Theme</vt:lpstr>
      </vt:variant>
      <vt:variant>
        <vt:i4>2</vt:i4>
      </vt:variant>
      <vt:variant>
        <vt:lpstr>Slide Titles</vt:lpstr>
      </vt:variant>
      <vt:variant>
        <vt:i4>45</vt:i4>
      </vt:variant>
    </vt:vector>
  </HeadingPairs>
  <TitlesOfParts>
    <vt:vector size="47" baseType="lpstr">
      <vt:lpstr>Cover / Break slides</vt:lpstr>
      <vt:lpstr>Internal Slides</vt:lpstr>
      <vt:lpstr>PowerPoint Presentation</vt:lpstr>
      <vt:lpstr>IBC Accelerator  Programme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trumble</dc:creator>
  <cp:lastModifiedBy>Balazs Sari</cp:lastModifiedBy>
  <cp:revision>5</cp:revision>
  <dcterms:created xsi:type="dcterms:W3CDTF">2019-12-04T15:00:14Z</dcterms:created>
  <dcterms:modified xsi:type="dcterms:W3CDTF">2026-09-28T12:38:58Z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0x01010032BD9E3FDD12344F873958F995081FB3</vt:lpwstr>
  </property>
  <property fmtid="{D5CDD505-2E9C-101B-9397-08002B2CF9AE}" pid="3" name="MediaServiceImageTags">
    <vt:lpwstr/>
  </property>
  <property fmtid="{D5CDD505-2E9C-101B-9397-08002B2CF9AE}" pid="4" name="MSIP_Label_30445ad5-65a0-4b8d-a3b0-ff0eed99f1c7_SiteId">
    <vt:lpwstr>68b865d5-cf18-4b2b-82a4-a4eddb9c5237</vt:lpwstr>
  </property>
  <property fmtid="{D5CDD505-2E9C-101B-9397-08002B2CF9AE}" pid="5" name="MSIP_Label_30445ad5-65a0-4b8d-a3b0-ff0eed99f1c7_ContentBits">
    <vt:lpwstr>1</vt:lpwstr>
  </property>
  <property fmtid="{D5CDD505-2E9C-101B-9397-08002B2CF9AE}" pid="6" name="ClassificationContentMarkingHeaderLocations">
    <vt:lpwstr>Cover / Break slides:3\Internal Slides:7</vt:lpwstr>
  </property>
  <property fmtid="{D5CDD505-2E9C-101B-9397-08002B2CF9AE}" pid="7" name="MSIP_Label_30445ad5-65a0-4b8d-a3b0-ff0eed99f1c7_Name">
    <vt:lpwstr>Sensitive - Prod</vt:lpwstr>
  </property>
  <property fmtid="{D5CDD505-2E9C-101B-9397-08002B2CF9AE}" pid="8" name="MSIP_Label_30445ad5-65a0-4b8d-a3b0-ff0eed99f1c7_ActionId">
    <vt:lpwstr>7a903a24-565d-4325-922d-2050aa834f45</vt:lpwstr>
  </property>
  <property fmtid="{D5CDD505-2E9C-101B-9397-08002B2CF9AE}" pid="9" name="MSIP_Label_30445ad5-65a0-4b8d-a3b0-ff0eed99f1c7_Enabled">
    <vt:lpwstr>true</vt:lpwstr>
  </property>
  <property fmtid="{D5CDD505-2E9C-101B-9397-08002B2CF9AE}" pid="10" name="ClassificationContentMarkingHeaderText">
    <vt:lpwstr>Sensitive</vt:lpwstr>
  </property>
  <property fmtid="{D5CDD505-2E9C-101B-9397-08002B2CF9AE}" pid="11" name="MSIP_Label_30445ad5-65a0-4b8d-a3b0-ff0eed99f1c7_SetDate">
    <vt:lpwstr>2026-09-10T21:04:30Z</vt:lpwstr>
  </property>
  <property fmtid="{D5CDD505-2E9C-101B-9397-08002B2CF9AE}" pid="12" name="MSIP_Label_30445ad5-65a0-4b8d-a3b0-ff0eed99f1c7_Method">
    <vt:lpwstr>Privileged</vt:lpwstr>
  </property>
  <property fmtid="{D5CDD505-2E9C-101B-9397-08002B2CF9AE}" pid="13" name="MSIP_Label_30445ad5-65a0-4b8d-a3b0-ff0eed99f1c7_Tag">
    <vt:lpwstr>10, 0, 1, 1</vt:lpwstr>
  </property>
</Properties>
</file>