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8" r:id="rId5"/>
  </p:sldMasterIdLst>
  <p:notesMasterIdLst>
    <p:notesMasterId r:id="rId12"/>
  </p:notesMasterIdLst>
  <p:sldIdLst>
    <p:sldId id="312" r:id="rId6"/>
    <p:sldId id="297" r:id="rId7"/>
    <p:sldId id="368" r:id="rId8"/>
    <p:sldId id="369" r:id="rId9"/>
    <p:sldId id="370" r:id="rId10"/>
    <p:sldId id="3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F7F18A-7F51-4451-9935-14DC92B621CC}" v="47" dt="2026-09-28T10:13:53.567"/>
    <p1510:client id="{57E2682D-2AA1-BE46-BDF6-F359B833F116}" v="1" dt="2026-09-28T12:01:35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84"/>
  </p:normalViewPr>
  <p:slideViewPr>
    <p:cSldViewPr snapToGrid="0" showGuides="1">
      <p:cViewPr varScale="1">
        <p:scale>
          <a:sx n="101" d="100"/>
          <a:sy n="101" d="100"/>
        </p:scale>
        <p:origin x="784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3B4E8-6B08-4FB7-B944-0471F6506F75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DFF06D-AC4B-446C-971A-D37558A732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614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5240271-0005-4C5D-362D-AA1112170A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609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 - Cover / title_Colou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AFA87-1B3D-4949-8E5F-FD8F976D75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7481" y="2016000"/>
            <a:ext cx="5641937" cy="2160000"/>
          </a:xfrm>
          <a:prstGeom prst="rect">
            <a:avLst/>
          </a:prstGeom>
        </p:spPr>
        <p:txBody>
          <a:bodyPr wrap="none" tIns="108000" anchor="b" anchorCtr="0">
            <a:noAutofit/>
          </a:bodyPr>
          <a:lstStyle>
            <a:lvl1pPr algn="l">
              <a:lnSpc>
                <a:spcPts val="4520"/>
              </a:lnSpc>
              <a:defRPr sz="4600" b="1" i="0" cap="none" spc="-10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Cover</a:t>
            </a:r>
            <a:br>
              <a:rPr lang="en-GB"/>
            </a:br>
            <a:r>
              <a:rPr lang="en-GB"/>
              <a:t>title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EBE9D8-E745-C849-975D-E97394A04F5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5881" y="4248000"/>
            <a:ext cx="4322639" cy="91222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800" b="0" i="0" kern="400" spc="-50" baseline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815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- Option 1_Colou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AC492B87-EC54-23FD-E313-6118A6D46D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6400" y="2016000"/>
            <a:ext cx="5792745" cy="2160000"/>
          </a:xfrm>
          <a:prstGeom prst="rect">
            <a:avLst/>
          </a:prstGeom>
        </p:spPr>
        <p:txBody>
          <a:bodyPr anchor="b"/>
          <a:lstStyle>
            <a:lvl1pPr marL="0" algn="l" defTabSz="914400" rtl="0" eaLnBrk="1" latinLnBrk="0" hangingPunct="1">
              <a:lnSpc>
                <a:spcPts val="4520"/>
              </a:lnSpc>
              <a:spcBef>
                <a:spcPct val="0"/>
              </a:spcBef>
              <a:buNone/>
              <a:defRPr lang="en-US" sz="4600" b="1" i="0" kern="1200" cap="none" spc="-100" baseline="0" dirty="0"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Cover </a:t>
            </a:r>
            <a:br>
              <a:rPr lang="en-GB"/>
            </a:br>
            <a:r>
              <a:rPr lang="en-GB"/>
              <a:t>title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7AC2FA4D-B796-D4A1-EF55-125C87269A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2071" y="4248000"/>
            <a:ext cx="5193815" cy="95372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b="0" i="0" kern="400" spc="-5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Subtitle</a:t>
            </a:r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B4C5B9D-2CCE-E0F6-E9A2-4E8782A998FB}"/>
              </a:ext>
            </a:extLst>
          </p:cNvPr>
          <p:cNvSpPr txBox="1">
            <a:spLocks/>
          </p:cNvSpPr>
          <p:nvPr userDrawn="1"/>
        </p:nvSpPr>
        <p:spPr>
          <a:xfrm>
            <a:off x="-4798240" y="1975961"/>
            <a:ext cx="1312195" cy="18048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GB" sz="1600" b="0" i="0" kern="400" spc="-50" baseline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2000" b="0" i="0" kern="1200" spc="-20" baseline="0">
                <a:solidFill>
                  <a:schemeClr val="bg2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800" b="0" i="0" kern="1200" spc="-20" baseline="0">
                <a:solidFill>
                  <a:schemeClr val="bg2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b="0" i="0" kern="1200" spc="-20" baseline="0">
                <a:solidFill>
                  <a:schemeClr val="bg2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b="0" i="0" kern="1200" spc="-20" baseline="0">
                <a:solidFill>
                  <a:schemeClr val="bg2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100">
                <a:latin typeface="Arial" panose="020B0604020202020204" pitchFamily="34" charset="0"/>
                <a:cs typeface="Arial" panose="020B0604020202020204" pitchFamily="34" charset="0"/>
              </a:rPr>
              <a:t>Headline sponsor</a:t>
            </a:r>
          </a:p>
        </p:txBody>
      </p:sp>
      <p:pic>
        <p:nvPicPr>
          <p:cNvPr id="19" name="Picture 18" descr="A black and white logo&#10;&#10;AI-generated content may be incorrect.">
            <a:extLst>
              <a:ext uri="{FF2B5EF4-FFF2-40B4-BE49-F238E27FC236}">
                <a16:creationId xmlns:a16="http://schemas.microsoft.com/office/drawing/2014/main" id="{8DCB5137-FB30-DE46-E286-32B032E814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16923"/>
          <a:stretch>
            <a:fillRect/>
          </a:stretch>
        </p:blipFill>
        <p:spPr>
          <a:xfrm>
            <a:off x="-5256039" y="1321724"/>
            <a:ext cx="2233431" cy="654237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6D8403DF-6FB6-46F0-3A12-544D11EDCD9A}"/>
              </a:ext>
            </a:extLst>
          </p:cNvPr>
          <p:cNvSpPr txBox="1">
            <a:spLocks/>
          </p:cNvSpPr>
          <p:nvPr userDrawn="1"/>
        </p:nvSpPr>
        <p:spPr>
          <a:xfrm>
            <a:off x="-2404406" y="1975961"/>
            <a:ext cx="1312195" cy="18048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GB" sz="1600" b="0" i="0" kern="400" spc="-50" baseline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2000" b="0" i="0" kern="1200" spc="-20" baseline="0">
                <a:solidFill>
                  <a:schemeClr val="bg2"/>
                </a:solidFill>
                <a:latin typeface="Avenir Light" panose="020B0402020203020204" pitchFamily="34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800" b="0" i="0" kern="1200" spc="-20" baseline="0">
                <a:solidFill>
                  <a:schemeClr val="bg2"/>
                </a:solidFill>
                <a:latin typeface="Avenir Light" panose="020B0402020203020204" pitchFamily="34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b="0" i="0" kern="1200" spc="-20" baseline="0">
                <a:solidFill>
                  <a:schemeClr val="bg2"/>
                </a:solidFill>
                <a:latin typeface="Avenir Light" panose="020B0402020203020204" pitchFamily="34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GB" sz="1600" b="0" i="0" kern="1200" spc="-20" baseline="0">
                <a:solidFill>
                  <a:schemeClr val="bg2"/>
                </a:solidFill>
                <a:latin typeface="Avenir Light" panose="020B0402020203020204" pitchFamily="34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100">
                <a:latin typeface="Arial" panose="020B0604020202020204" pitchFamily="34" charset="0"/>
                <a:cs typeface="Arial" panose="020B0604020202020204" pitchFamily="34" charset="0"/>
              </a:rPr>
              <a:t>Associate sponsors</a:t>
            </a:r>
          </a:p>
        </p:txBody>
      </p:sp>
      <p:pic>
        <p:nvPicPr>
          <p:cNvPr id="3" name="Picture 2" descr="A white letters on a black background&#10;&#10;AI-generated content may be incorrect.">
            <a:extLst>
              <a:ext uri="{FF2B5EF4-FFF2-40B4-BE49-F238E27FC236}">
                <a16:creationId xmlns:a16="http://schemas.microsoft.com/office/drawing/2014/main" id="{DB2039A1-CE13-593D-E3C1-887C440C4B7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823957" y="1557334"/>
            <a:ext cx="994593" cy="3074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88D101-550C-6BBE-09E0-19252BA2AD8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9099" t="24268" r="7276" b="16813"/>
          <a:stretch>
            <a:fillRect/>
          </a:stretch>
        </p:blipFill>
        <p:spPr>
          <a:xfrm>
            <a:off x="-1522621" y="1607778"/>
            <a:ext cx="898113" cy="23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27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DABBD2-3E6D-0371-E9DD-034FA05F88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0742DB34-15C3-97BA-8E05-024E02FA01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2800" y="2016000"/>
            <a:ext cx="4987998" cy="2160000"/>
          </a:xfrm>
          <a:prstGeom prst="rect">
            <a:avLst/>
          </a:prstGeom>
        </p:spPr>
        <p:txBody>
          <a:bodyPr anchor="b"/>
          <a:lstStyle>
            <a:lvl1pPr marL="0" algn="l" defTabSz="914400" rtl="0" eaLnBrk="1" latinLnBrk="0" hangingPunct="1">
              <a:lnSpc>
                <a:spcPts val="4520"/>
              </a:lnSpc>
              <a:spcBef>
                <a:spcPct val="0"/>
              </a:spcBef>
              <a:buNone/>
              <a:defRPr lang="en-US" sz="4600" b="1" i="0" kern="1200" cap="none" spc="-100" baseline="0" dirty="0"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Divider title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1146995D-73F0-3A26-F393-79171C80BA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614" y="4248000"/>
            <a:ext cx="4798820" cy="107654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b="0" i="0" kern="400" spc="-5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686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DABBD2-3E6D-0371-E9DD-034FA05F88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59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logo (Without content bo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CD88AE2-63E7-84E6-885D-BAB38621363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7662" y="1469865"/>
            <a:ext cx="9217025" cy="597753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i="0" kern="1200" cap="none" spc="-50" baseline="0" dirty="0">
                <a:solidFill>
                  <a:srgbClr val="16202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</p:spTree>
    <p:extLst>
      <p:ext uri="{BB962C8B-B14F-4D97-AF65-F5344CB8AC3E}">
        <p14:creationId xmlns:p14="http://schemas.microsoft.com/office/powerpoint/2010/main" val="271881202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42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24C86-4841-134B-8E5F-DECF796071D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87663" y="2174400"/>
            <a:ext cx="9204721" cy="4309327"/>
          </a:xfrm>
          <a:prstGeom prst="rect">
            <a:avLst/>
          </a:prstGeom>
        </p:spPr>
        <p:txBody>
          <a:bodyPr lIns="0" tIns="0" rIns="0" bIns="0" numCol="3" spcCol="360000"/>
          <a:lstStyle>
            <a:lvl1pPr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defRPr sz="1200" b="0" i="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6000" indent="-126000">
              <a:spcBef>
                <a:spcPts val="0"/>
              </a:spcBef>
              <a:spcAft>
                <a:spcPts val="200"/>
              </a:spcAft>
              <a:buClr>
                <a:srgbClr val="ED1C24"/>
              </a:buClr>
              <a:buFont typeface="Arial" panose="020B0604020202020204" pitchFamily="34" charset="0"/>
              <a:buChar char="•"/>
              <a:defRPr sz="1000" b="0" i="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en-GB"/>
              <a:t>Main contents</a:t>
            </a:r>
          </a:p>
          <a:p>
            <a:pPr lvl="1"/>
            <a:r>
              <a:rPr lang="en-GB"/>
              <a:t>Bulleted list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43ECFC3-EB7F-9408-5B67-C047189532F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7662" y="1469865"/>
            <a:ext cx="9217025" cy="597753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i="0" kern="1200" cap="none" spc="-50" baseline="0" dirty="0">
                <a:solidFill>
                  <a:srgbClr val="16202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</p:spTree>
    <p:extLst>
      <p:ext uri="{BB962C8B-B14F-4D97-AF65-F5344CB8AC3E}">
        <p14:creationId xmlns:p14="http://schemas.microsoft.com/office/powerpoint/2010/main" val="324754694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37D0C249-5E38-9649-90D1-C3D75FA1615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463279" y="2173045"/>
            <a:ext cx="9180337" cy="4212514"/>
          </a:xfrm>
        </p:spPr>
        <p:txBody>
          <a:bodyPr/>
          <a:lstStyle>
            <a:lvl1pPr>
              <a:defRPr lang="en-GB" sz="3200" b="0" i="0" kern="1200" cap="none" spc="-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2400" b="0" kern="1200" cap="none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>
              <a:defRPr lang="en-GB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buClr>
                <a:srgbClr val="E61B32"/>
              </a:buClr>
              <a:defRPr lang="en-GB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GB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b="0" i="0">
                <a:solidFill>
                  <a:schemeClr val="tx1"/>
                </a:solidFill>
                <a:latin typeface="Avenir Book" panose="02000503020000020003" pitchFamily="2" charset="0"/>
              </a:defRPr>
            </a:lvl6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GB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FontTx/>
              <a:buNone/>
            </a:pPr>
            <a:r>
              <a:rPr lang="en-GB"/>
              <a:t>Second level</a:t>
            </a:r>
          </a:p>
          <a:p>
            <a:pPr marL="0" lvl="2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Tx/>
              <a:buNone/>
            </a:pPr>
            <a:r>
              <a:rPr lang="en-GB"/>
              <a:t>Third level</a:t>
            </a:r>
          </a:p>
          <a:p>
            <a:pPr marL="0" lvl="3" indent="-2857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en-GB"/>
              <a:t>Fourth level</a:t>
            </a:r>
          </a:p>
          <a:p>
            <a:pPr marL="576000" lvl="4" indent="-2857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System Font Regular"/>
              <a:buChar char="–"/>
            </a:pPr>
            <a:r>
              <a:rPr lang="en-GB"/>
              <a:t>Fifth level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FD8BD63-EDEC-34CA-D90C-E79C24FB00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7662" y="1469865"/>
            <a:ext cx="9217025" cy="597753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i="0" kern="1200" cap="none" spc="-50" baseline="0" dirty="0">
                <a:solidFill>
                  <a:srgbClr val="16202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</p:spTree>
    <p:extLst>
      <p:ext uri="{BB962C8B-B14F-4D97-AF65-F5344CB8AC3E}">
        <p14:creationId xmlns:p14="http://schemas.microsoft.com/office/powerpoint/2010/main" val="209556591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3D2BB2-C3A9-274A-8990-BF49D032D8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487662" y="2174400"/>
            <a:ext cx="4462911" cy="4226387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0FDA9A2-6EDC-E4C6-A9CA-D4CA5E31F3D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7662" y="1469865"/>
            <a:ext cx="9217025" cy="597753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i="0" kern="1200" cap="none" spc="-50" baseline="0" dirty="0">
                <a:solidFill>
                  <a:srgbClr val="16202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8D501B96-7FF6-BE15-C48A-957D9FB0211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41426" y="2188273"/>
            <a:ext cx="4462912" cy="4212514"/>
          </a:xfrm>
        </p:spPr>
        <p:txBody>
          <a:bodyPr/>
          <a:lstStyle>
            <a:lvl1pPr>
              <a:defRPr lang="en-GB" sz="3200" b="0" i="0" kern="1200" cap="none" spc="-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2400" b="0" kern="1200" cap="none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>
              <a:defRPr lang="en-GB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buClr>
                <a:srgbClr val="E61B32"/>
              </a:buClr>
              <a:defRPr lang="en-GB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GB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b="0" i="0">
                <a:solidFill>
                  <a:schemeClr val="tx1"/>
                </a:solidFill>
                <a:latin typeface="Avenir Book" panose="02000503020000020003" pitchFamily="2" charset="0"/>
              </a:defRPr>
            </a:lvl6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GB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FontTx/>
              <a:buNone/>
            </a:pPr>
            <a:r>
              <a:rPr lang="en-GB"/>
              <a:t>Second level</a:t>
            </a:r>
          </a:p>
          <a:p>
            <a:pPr marL="0" lvl="2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Tx/>
              <a:buNone/>
            </a:pPr>
            <a:r>
              <a:rPr lang="en-GB"/>
              <a:t>Third level</a:t>
            </a:r>
          </a:p>
          <a:p>
            <a:pPr marL="0" lvl="3" indent="-2857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en-GB"/>
              <a:t>Fourth level</a:t>
            </a:r>
          </a:p>
          <a:p>
            <a:pPr marL="576000" lvl="4" indent="-2857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System Font Regular"/>
              <a:buChar char="–"/>
            </a:pPr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277193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3D2BB2-C3A9-274A-8990-BF49D032D8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41426" y="2174400"/>
            <a:ext cx="4462911" cy="414105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D34173D-AC28-C970-EF8D-E9AC2422CB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7662" y="1469865"/>
            <a:ext cx="9217025" cy="597753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i="0" kern="1200" cap="none" spc="-50" baseline="0" dirty="0">
                <a:solidFill>
                  <a:srgbClr val="16202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F97A7455-C8D5-BCE2-A173-F96697E69CE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487662" y="2174400"/>
            <a:ext cx="4462911" cy="4212514"/>
          </a:xfrm>
        </p:spPr>
        <p:txBody>
          <a:bodyPr/>
          <a:lstStyle>
            <a:lvl1pPr>
              <a:defRPr lang="en-GB" sz="3200" b="0" i="0" kern="1200" cap="none" spc="-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>
              <a:defRPr lang="en-GB" sz="2400" b="0" kern="1200" cap="none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>
              <a:defRPr lang="en-GB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buClr>
                <a:srgbClr val="E61B32"/>
              </a:buClr>
              <a:defRPr lang="en-GB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>
              <a:defRPr lang="en-GB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>
              <a:defRPr b="0" i="0">
                <a:solidFill>
                  <a:schemeClr val="tx1"/>
                </a:solidFill>
                <a:latin typeface="Avenir Book" panose="02000503020000020003" pitchFamily="2" charset="0"/>
              </a:defRPr>
            </a:lvl6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GB"/>
              <a:t>Click to edit Master text styles</a:t>
            </a:r>
          </a:p>
          <a:p>
            <a:pPr marL="0" lvl="1" indent="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FontTx/>
              <a:buNone/>
            </a:pPr>
            <a:r>
              <a:rPr lang="en-GB"/>
              <a:t>Second level</a:t>
            </a:r>
          </a:p>
          <a:p>
            <a:pPr marL="0" lvl="2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Tx/>
              <a:buNone/>
            </a:pPr>
            <a:r>
              <a:rPr lang="en-GB"/>
              <a:t>Third level</a:t>
            </a:r>
          </a:p>
          <a:p>
            <a:pPr marL="0" lvl="3" indent="-2857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Char char="§"/>
            </a:pPr>
            <a:r>
              <a:rPr lang="en-GB"/>
              <a:t>Fourth level</a:t>
            </a:r>
          </a:p>
          <a:p>
            <a:pPr marL="576000" lvl="4" indent="-28575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System Font Regular"/>
              <a:buChar char="–"/>
            </a:pPr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2547865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3D2BB2-C3A9-274A-8990-BF49D032D89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7408" y="1499616"/>
            <a:ext cx="10948416" cy="469391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777989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ogo (Without content bo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CD88AE2-63E7-84E6-885D-BAB38621363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7662" y="1469865"/>
            <a:ext cx="9217025" cy="597753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i="0" kern="1200" cap="none" spc="-50" baseline="0" dirty="0">
                <a:solidFill>
                  <a:srgbClr val="16202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Page title</a:t>
            </a:r>
          </a:p>
        </p:txBody>
      </p:sp>
    </p:spTree>
    <p:extLst>
      <p:ext uri="{BB962C8B-B14F-4D97-AF65-F5344CB8AC3E}">
        <p14:creationId xmlns:p14="http://schemas.microsoft.com/office/powerpoint/2010/main" val="1059591123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without logo or contents bo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5036318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DABBD2-3E6D-0371-E9DD-034FA05F88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0742DB34-15C3-97BA-8E05-024E02FA01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2800" y="2016000"/>
            <a:ext cx="4987998" cy="2160000"/>
          </a:xfrm>
          <a:prstGeom prst="rect">
            <a:avLst/>
          </a:prstGeom>
        </p:spPr>
        <p:txBody>
          <a:bodyPr anchor="b"/>
          <a:lstStyle>
            <a:lvl1pPr marL="0" algn="l" defTabSz="914400" rtl="0" eaLnBrk="1" latinLnBrk="0" hangingPunct="1">
              <a:lnSpc>
                <a:spcPts val="4520"/>
              </a:lnSpc>
              <a:spcBef>
                <a:spcPct val="0"/>
              </a:spcBef>
              <a:buNone/>
              <a:defRPr lang="en-US" sz="4600" b="1" i="0" kern="1200" cap="none" spc="-100" baseline="0" dirty="0">
                <a:solidFill>
                  <a:srgbClr val="0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Divider title</a:t>
            </a:r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1146995D-73F0-3A26-F393-79171C80BA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614" y="4248000"/>
            <a:ext cx="4798820" cy="107654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800" b="0" i="0" kern="400" spc="-5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1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9.jpeg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17A5D9-EDF4-1517-2C1E-ECB811DD24A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87820"/>
            <a:ext cx="454025" cy="1066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7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C2 General</a:t>
            </a:r>
          </a:p>
        </p:txBody>
      </p:sp>
    </p:spTree>
    <p:extLst>
      <p:ext uri="{BB962C8B-B14F-4D97-AF65-F5344CB8AC3E}">
        <p14:creationId xmlns:p14="http://schemas.microsoft.com/office/powerpoint/2010/main" val="728239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sldNum="0" hdr="0" dt="0"/>
  <p:txStyles>
    <p:titleStyle>
      <a:lvl1pPr algn="ctr" defTabSz="914400" rtl="0" eaLnBrk="1" latinLnBrk="0" hangingPunct="1">
        <a:lnSpc>
          <a:spcPts val="3400"/>
        </a:lnSpc>
        <a:spcBef>
          <a:spcPct val="0"/>
        </a:spcBef>
        <a:buNone/>
        <a:defRPr sz="4000" b="1" i="0" kern="1200" spc="-100" baseline="0">
          <a:solidFill>
            <a:schemeClr val="bg2"/>
          </a:solidFill>
          <a:latin typeface="Avenir Black" panose="02000503020000020003" pitchFamily="2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GB" sz="1600" b="0" i="0" kern="1200" spc="-20" baseline="0" dirty="0" smtClean="0">
          <a:solidFill>
            <a:schemeClr val="bg2"/>
          </a:solidFill>
          <a:latin typeface="Avenir Light" panose="020B0402020203020204" pitchFamily="34" charset="77"/>
          <a:ea typeface="+mn-ea"/>
          <a:cs typeface="+mn-cs"/>
        </a:defRPr>
      </a:lvl1pPr>
      <a:lvl2pPr marL="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GB" sz="1400" b="0" i="0" kern="1200" spc="-20" baseline="0" dirty="0" smtClean="0">
          <a:solidFill>
            <a:schemeClr val="bg2"/>
          </a:solidFill>
          <a:latin typeface="Avenir Light" panose="020B0402020203020204" pitchFamily="34" charset="77"/>
          <a:ea typeface="+mn-ea"/>
          <a:cs typeface="+mn-cs"/>
        </a:defRPr>
      </a:lvl2pPr>
      <a:lvl3pPr marL="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GB" sz="1200" b="0" i="0" kern="1200" spc="-20" baseline="0" dirty="0" smtClean="0">
          <a:solidFill>
            <a:schemeClr val="bg2"/>
          </a:solidFill>
          <a:latin typeface="Avenir Light" panose="020B0402020203020204" pitchFamily="34" charset="77"/>
          <a:ea typeface="+mn-ea"/>
          <a:cs typeface="+mn-cs"/>
        </a:defRPr>
      </a:lvl3pPr>
      <a:lvl4pPr marL="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GB" sz="1100" b="0" i="0" kern="1200" spc="-20" baseline="0" dirty="0" smtClean="0">
          <a:solidFill>
            <a:schemeClr val="bg2"/>
          </a:solidFill>
          <a:latin typeface="Avenir Light" panose="020B0402020203020204" pitchFamily="34" charset="77"/>
          <a:ea typeface="+mn-ea"/>
          <a:cs typeface="+mn-cs"/>
        </a:defRPr>
      </a:lvl4pPr>
      <a:lvl5pPr marL="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GB" sz="900" b="0" i="0" kern="1200" spc="-20" baseline="0" dirty="0" smtClean="0">
          <a:solidFill>
            <a:schemeClr val="bg2"/>
          </a:solidFill>
          <a:latin typeface="Avenir Light" panose="020B0402020203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54213B-4E2B-1E4A-B734-EBA877D04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109" y="700803"/>
            <a:ext cx="11191782" cy="24565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9D289-99C2-A34C-A1F0-C16D1DAA7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0109" y="1825625"/>
            <a:ext cx="11191782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Body copy</a:t>
            </a:r>
          </a:p>
          <a:p>
            <a:pPr lvl="1"/>
            <a:r>
              <a:rPr lang="en-GB"/>
              <a:t>Main sub-header</a:t>
            </a:r>
          </a:p>
          <a:p>
            <a:pPr lvl="2"/>
            <a:r>
              <a:rPr lang="en-GB"/>
              <a:t>Secondary sub-header</a:t>
            </a:r>
          </a:p>
          <a:p>
            <a:pPr lvl="3"/>
            <a:r>
              <a:rPr lang="en-GB"/>
              <a:t>Bulleted list</a:t>
            </a:r>
          </a:p>
          <a:p>
            <a:pPr lvl="4"/>
            <a:r>
              <a:rPr lang="en-GB"/>
              <a:t>Last bullet</a:t>
            </a:r>
          </a:p>
          <a:p>
            <a:pPr lvl="5"/>
            <a:r>
              <a:rPr lang="en-GB"/>
              <a:t>Disclaimers / References</a:t>
            </a:r>
          </a:p>
        </p:txBody>
      </p:sp>
      <p:sp>
        <p:nvSpPr>
          <p:cNvPr id="8" name="Slide Number Placeholder 10">
            <a:extLst>
              <a:ext uri="{FF2B5EF4-FFF2-40B4-BE49-F238E27FC236}">
                <a16:creationId xmlns:a16="http://schemas.microsoft.com/office/drawing/2014/main" id="{8D6622DC-B4F3-1B4D-A492-3B2C17A98E14}"/>
              </a:ext>
            </a:extLst>
          </p:cNvPr>
          <p:cNvSpPr txBox="1">
            <a:spLocks/>
          </p:cNvSpPr>
          <p:nvPr userDrawn="1"/>
        </p:nvSpPr>
        <p:spPr>
          <a:xfrm>
            <a:off x="8948692" y="636396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0" i="0" kern="1200">
                <a:solidFill>
                  <a:schemeClr val="bg1"/>
                </a:solidFill>
                <a:latin typeface="Avenir Light" panose="020B0402020203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BF6C47-B502-EF47-9665-F099CD4A146E}" type="slidenum">
              <a:rPr lang="en-US" b="0" i="0" smtClean="0">
                <a:latin typeface="Arial" panose="020B0604020202020204" pitchFamily="34" charset="0"/>
              </a:rPr>
              <a:pPr/>
              <a:t>‹#›</a:t>
            </a:fld>
            <a:endParaRPr lang="en-US" b="0" i="0"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CEF753-97F1-065D-42E2-5F7B6D1D6AE3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68BC8C-73D6-6132-EBE9-83CE25A33C4D}"/>
              </a:ext>
            </a:extLst>
          </p:cNvPr>
          <p:cNvSpPr txBox="1"/>
          <p:nvPr userDrawn="1"/>
        </p:nvSpPr>
        <p:spPr>
          <a:xfrm>
            <a:off x="9799499" y="751560"/>
            <a:ext cx="1785769" cy="262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 sz="1200" b="0" i="0" kern="1200" cap="none" spc="-20" baseline="0">
                <a:solidFill>
                  <a:srgbClr val="00091E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#IBCAccelerators2026</a:t>
            </a:r>
          </a:p>
        </p:txBody>
      </p:sp>
    </p:spTree>
    <p:extLst>
      <p:ext uri="{BB962C8B-B14F-4D97-AF65-F5344CB8AC3E}">
        <p14:creationId xmlns:p14="http://schemas.microsoft.com/office/powerpoint/2010/main" val="4055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cap="all" spc="-50" baseline="0">
          <a:solidFill>
            <a:srgbClr val="162027"/>
          </a:solidFill>
          <a:latin typeface="Arial Black" panose="020B06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100" b="0" i="0" kern="1200" cap="none" spc="-20" baseline="0">
          <a:solidFill>
            <a:srgbClr val="73787D"/>
          </a:solidFill>
          <a:latin typeface="Arial" panose="020B0604020202020204" pitchFamily="34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b="1" i="0" kern="1200" cap="all" spc="-20" baseline="0">
          <a:solidFill>
            <a:srgbClr val="73787D"/>
          </a:solidFill>
          <a:latin typeface="Arial Black" panose="020B0604020202020204" pitchFamily="34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200"/>
        </a:spcBef>
        <a:spcAft>
          <a:spcPts val="0"/>
        </a:spcAft>
        <a:buFont typeface="Arial" panose="020B0604020202020204" pitchFamily="34" charset="0"/>
        <a:buNone/>
        <a:defRPr sz="1100" b="0" i="0" kern="1200" cap="none" spc="-20" baseline="0">
          <a:solidFill>
            <a:srgbClr val="E61B32"/>
          </a:solidFill>
          <a:latin typeface="Arial" panose="020B0604020202020204" pitchFamily="34" charset="0"/>
          <a:ea typeface="+mn-ea"/>
          <a:cs typeface="+mn-cs"/>
        </a:defRPr>
      </a:lvl3pPr>
      <a:lvl4pPr marL="126000" indent="-126000" algn="l" defTabSz="9144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rgbClr val="E61B32"/>
        </a:buClr>
        <a:buFont typeface="Arial" panose="020B0604020202020204" pitchFamily="34" charset="0"/>
        <a:buChar char="•"/>
        <a:defRPr sz="1100" b="0" i="0" kern="1200" spc="-20" baseline="0">
          <a:solidFill>
            <a:srgbClr val="73787D"/>
          </a:solidFill>
          <a:latin typeface="Arial" panose="020B0604020202020204" pitchFamily="34" charset="0"/>
          <a:ea typeface="+mn-ea"/>
          <a:cs typeface="+mn-cs"/>
        </a:defRPr>
      </a:lvl4pPr>
      <a:lvl5pPr marL="126000" indent="-126000" algn="l" defTabSz="914400" rtl="0" eaLnBrk="1" latinLnBrk="0" hangingPunct="1">
        <a:lnSpc>
          <a:spcPct val="110000"/>
        </a:lnSpc>
        <a:spcBef>
          <a:spcPts val="0"/>
        </a:spcBef>
        <a:spcAft>
          <a:spcPts val="800"/>
        </a:spcAft>
        <a:buClr>
          <a:srgbClr val="ED1C24"/>
        </a:buClr>
        <a:buFont typeface="Arial" panose="020B0604020202020204" pitchFamily="34" charset="0"/>
        <a:buChar char="•"/>
        <a:defRPr sz="1100" b="0" i="0" kern="1200" spc="-20" baseline="0">
          <a:solidFill>
            <a:srgbClr val="73787D"/>
          </a:solidFill>
          <a:latin typeface="Arial" panose="020B0604020202020204" pitchFamily="34" charset="0"/>
          <a:ea typeface="+mn-ea"/>
          <a:cs typeface="+mn-cs"/>
        </a:defRPr>
      </a:lvl5pPr>
      <a:lvl6pPr marL="0" indent="0" algn="l" defTabSz="914400" rtl="0" eaLnBrk="1" latinLnBrk="0" hangingPunct="1">
        <a:lnSpc>
          <a:spcPct val="11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900" b="0" i="0" kern="1200">
          <a:solidFill>
            <a:srgbClr val="73787D"/>
          </a:solidFill>
          <a:latin typeface="Arial" panose="020B0604020202020204" pitchFamily="34" charset="0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11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openxmlformats.org/officeDocument/2006/relationships/image" Target="../media/image19.png"/><Relationship Id="rId4" Type="http://schemas.microsoft.com/office/2007/relationships/hdphoto" Target="../media/hdphoto1.wdp"/><Relationship Id="rId9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24C0F-5307-4DEF-F021-3468283CB7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IBC Accelerator </a:t>
            </a:r>
            <a:br>
              <a:rPr lang="en-US" dirty="0"/>
            </a:br>
            <a:r>
              <a:rPr lang="en-GB" noProof="0" dirty="0"/>
              <a:t>Programme</a:t>
            </a:r>
            <a:r>
              <a:rPr lang="en-US" dirty="0"/>
              <a:t>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51369A-2804-ECD2-48BF-7FC9C1D4F4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6910" y="4276534"/>
            <a:ext cx="5609048" cy="1398247"/>
          </a:xfrm>
        </p:spPr>
        <p:txBody>
          <a:bodyPr lIns="0" tIns="0" rIns="0" bIns="0" anchor="t">
            <a:normAutofit/>
          </a:bodyPr>
          <a:lstStyle/>
          <a:p>
            <a:r>
              <a:rPr lang="en-US" sz="5100" dirty="0">
                <a:latin typeface="Arial"/>
                <a:cs typeface="Arial"/>
              </a:rPr>
              <a:t>Network Control</a:t>
            </a:r>
          </a:p>
          <a:p>
            <a:r>
              <a:rPr lang="en-US" sz="2800" dirty="0">
                <a:latin typeface="Arial"/>
                <a:cs typeface="Arial"/>
              </a:rPr>
              <a:t>Your Connection, Your Choice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48946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0C94FC9-1AAD-33D1-C6F1-AFB39A4087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2799" y="2016000"/>
            <a:ext cx="6125577" cy="2160000"/>
          </a:xfrm>
        </p:spPr>
        <p:txBody>
          <a:bodyPr anchor="b"/>
          <a:lstStyle/>
          <a:p>
            <a:r>
              <a:rPr lang="en-US"/>
              <a:t>Logos placeholder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0FBDC5-11D5-8C1E-3A8F-2374ADC27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1"/>
            <a:ext cx="12192000" cy="685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29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01CEF32-61B9-CA4B-8E32-0ADDA97C0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311" y="1428037"/>
            <a:ext cx="7235277" cy="3291840"/>
          </a:xfrm>
        </p:spPr>
        <p:txBody>
          <a:bodyPr numCol="1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Broadcasters now regularly use public 4G/5G as an </a:t>
            </a:r>
            <a:br>
              <a:rPr lang="en-GB" sz="1800" dirty="0"/>
            </a:br>
            <a:r>
              <a:rPr lang="en-GB" sz="1800" b="1" dirty="0"/>
              <a:t>alternative to satellite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Any network can become </a:t>
            </a:r>
            <a:r>
              <a:rPr lang="en-GB" sz="1800" dirty="0">
                <a:highlight>
                  <a:srgbClr val="FFED00"/>
                </a:highlight>
              </a:rPr>
              <a:t>congested</a:t>
            </a:r>
            <a:r>
              <a:rPr lang="en-GB" sz="1800" dirty="0"/>
              <a:t> especially in high demand environments – public, private, slices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/>
              <a:t>Open APIs </a:t>
            </a:r>
            <a:r>
              <a:rPr lang="en-GB" sz="1800" dirty="0">
                <a:highlight>
                  <a:srgbClr val="FFED00"/>
                </a:highlight>
              </a:rPr>
              <a:t>necessary</a:t>
            </a:r>
            <a:r>
              <a:rPr lang="en-GB" sz="1800" dirty="0"/>
              <a:t> for adoption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Quality on Demand </a:t>
            </a:r>
            <a:r>
              <a:rPr lang="en-US" sz="1800" b="1" dirty="0"/>
              <a:t>(</a:t>
            </a:r>
            <a:r>
              <a:rPr lang="en-US" sz="1800" b="1" dirty="0" err="1"/>
              <a:t>QoD</a:t>
            </a:r>
            <a:r>
              <a:rPr lang="en-US" sz="1800" b="1" dirty="0"/>
              <a:t>) </a:t>
            </a:r>
            <a:r>
              <a:rPr lang="en-US" sz="1800" dirty="0"/>
              <a:t>provides </a:t>
            </a:r>
            <a:r>
              <a:rPr lang="en-US" sz="1800" b="1" dirty="0"/>
              <a:t>dynamic control </a:t>
            </a:r>
            <a:r>
              <a:rPr lang="en-US" sz="1800" dirty="0"/>
              <a:t>allowing live production to </a:t>
            </a:r>
            <a:r>
              <a:rPr lang="en-US" sz="1800" dirty="0">
                <a:highlight>
                  <a:srgbClr val="FFED00"/>
                </a:highlight>
              </a:rPr>
              <a:t>guarantee resources</a:t>
            </a:r>
            <a:r>
              <a:rPr lang="en-US" sz="1800" dirty="0"/>
              <a:t> in real-time on a live network</a:t>
            </a:r>
          </a:p>
          <a:p>
            <a:r>
              <a:rPr lang="en-US" sz="1800" b="1" dirty="0">
                <a:highlight>
                  <a:srgbClr val="FFED00"/>
                </a:highlight>
                <a:sym typeface="Wingdings" pitchFamily="2" charset="2"/>
              </a:rPr>
              <a:t> </a:t>
            </a:r>
            <a:r>
              <a:rPr lang="en-US" sz="1800" b="1" dirty="0">
                <a:highlight>
                  <a:srgbClr val="FFED00"/>
                </a:highlight>
              </a:rPr>
              <a:t>  Accelerate awareness, adoption and availability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bg2"/>
              </a:solidFill>
            </a:endParaRPr>
          </a:p>
          <a:p>
            <a:endParaRPr lang="en-GB" sz="18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4821307-3DBE-F1CB-6EF4-2C2DABEAD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4588" y="1821712"/>
            <a:ext cx="3305427" cy="1858786"/>
          </a:xfrm>
          <a:prstGeom prst="rect">
            <a:avLst/>
          </a:prstGeom>
          <a:ln w="50800">
            <a:solidFill>
              <a:srgbClr val="FFED00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E521F4C-50F8-49F8-08A9-22B61F8A35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0826" y="639549"/>
            <a:ext cx="2374900" cy="1336516"/>
          </a:xfrm>
          <a:prstGeom prst="rect">
            <a:avLst/>
          </a:prstGeom>
          <a:ln w="50800">
            <a:solidFill>
              <a:srgbClr val="FFED00"/>
            </a:solidFill>
          </a:ln>
        </p:spPr>
      </p:pic>
      <p:sp>
        <p:nvSpPr>
          <p:cNvPr id="16" name="Bent Arrow 21">
            <a:extLst>
              <a:ext uri="{FF2B5EF4-FFF2-40B4-BE49-F238E27FC236}">
                <a16:creationId xmlns:a16="http://schemas.microsoft.com/office/drawing/2014/main" id="{66D92841-17D1-57DA-BF8C-57B82645006F}"/>
              </a:ext>
            </a:extLst>
          </p:cNvPr>
          <p:cNvSpPr/>
          <p:nvPr/>
        </p:nvSpPr>
        <p:spPr>
          <a:xfrm rot="5400000">
            <a:off x="9547461" y="1110778"/>
            <a:ext cx="562312" cy="733200"/>
          </a:xfrm>
          <a:prstGeom prst="bentArrow">
            <a:avLst>
              <a:gd name="adj1" fmla="val 25000"/>
              <a:gd name="adj2" fmla="val 30219"/>
              <a:gd name="adj3" fmla="val 33832"/>
              <a:gd name="adj4" fmla="val 43750"/>
            </a:avLst>
          </a:prstGeom>
          <a:solidFill>
            <a:srgbClr val="FFE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649B4F8-5655-11D2-2E06-C2E8E84448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25407" y="639549"/>
            <a:ext cx="9217025" cy="597753"/>
          </a:xfrm>
        </p:spPr>
        <p:txBody>
          <a:bodyPr/>
          <a:lstStyle/>
          <a:p>
            <a:r>
              <a:rPr lang="en-GB" dirty="0"/>
              <a:t>Motivation &amp; Objectives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F20EA4-E0D7-4590-3842-C1AD09214659}"/>
              </a:ext>
            </a:extLst>
          </p:cNvPr>
          <p:cNvSpPr txBox="1">
            <a:spLocks/>
          </p:cNvSpPr>
          <p:nvPr/>
        </p:nvSpPr>
        <p:spPr>
          <a:xfrm>
            <a:off x="1119310" y="4910612"/>
            <a:ext cx="10540705" cy="1567440"/>
          </a:xfrm>
          <a:prstGeom prst="rect">
            <a:avLst/>
          </a:prstGeom>
        </p:spPr>
        <p:txBody>
          <a:bodyPr vert="horz" lIns="0" tIns="0" rIns="0" bIns="0" numCol="1" spcCol="36000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Font typeface="Arial" panose="020B0604020202020204" pitchFamily="34" charset="0"/>
              <a:buNone/>
              <a:defRPr sz="1200" b="0" i="0" kern="1200" cap="none" spc="-2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26000" indent="-12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>
                <a:srgbClr val="ED1C24"/>
              </a:buClr>
              <a:buFont typeface="Arial" panose="020B0604020202020204" pitchFamily="34" charset="0"/>
              <a:buChar char="•"/>
              <a:defRPr sz="1000" b="0" i="0" kern="1200" cap="none" spc="-2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 kern="1200" cap="none" spc="-20" baseline="0">
                <a:solidFill>
                  <a:srgbClr val="E61B3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6000" indent="-126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61B32"/>
              </a:buClr>
              <a:buFont typeface="Arial" panose="020B0604020202020204" pitchFamily="34" charset="0"/>
              <a:buChar char="•"/>
              <a:defRPr sz="1100" b="0" i="0" kern="1200" spc="-20" baseline="0">
                <a:solidFill>
                  <a:srgbClr val="73787D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26000" indent="-126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ED1C24"/>
              </a:buClr>
              <a:buFont typeface="Arial" panose="020B0604020202020204" pitchFamily="34" charset="0"/>
              <a:buChar char="•"/>
              <a:defRPr sz="1100" b="0" i="0" kern="1200" spc="-20" baseline="0">
                <a:solidFill>
                  <a:srgbClr val="73787D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b="0" i="0" kern="1200">
                <a:solidFill>
                  <a:srgbClr val="73787D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Explore how </a:t>
            </a:r>
            <a:r>
              <a:rPr lang="en-US" sz="1800" dirty="0">
                <a:highlight>
                  <a:srgbClr val="FFED00"/>
                </a:highlight>
              </a:rPr>
              <a:t>programmable</a:t>
            </a:r>
            <a:r>
              <a:rPr lang="en-US" sz="1800" dirty="0"/>
              <a:t> network resources (</a:t>
            </a:r>
            <a:r>
              <a:rPr lang="en-US" sz="1800" dirty="0" err="1"/>
              <a:t>QoD</a:t>
            </a:r>
            <a:r>
              <a:rPr lang="en-US" sz="1800" dirty="0"/>
              <a:t>) can support live production workflows</a:t>
            </a:r>
          </a:p>
          <a:p>
            <a:pPr marL="411750" lvl="1" indent="-285750">
              <a:buClr>
                <a:srgbClr val="FFFF00"/>
              </a:buClr>
              <a:buFont typeface="Arial" panose="020B0604020202020204" pitchFamily="34" charset="0"/>
              <a:buChar char="—"/>
            </a:pPr>
            <a:r>
              <a:rPr lang="en-US" sz="1800" dirty="0"/>
              <a:t> More than just video workflows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Facilitate </a:t>
            </a:r>
            <a:r>
              <a:rPr lang="en-US" sz="1800" dirty="0">
                <a:highlight>
                  <a:srgbClr val="FFED00"/>
                </a:highlight>
              </a:rPr>
              <a:t>collaboration</a:t>
            </a:r>
            <a:r>
              <a:rPr lang="en-US" sz="1800" dirty="0"/>
              <a:t> between </a:t>
            </a:r>
            <a:r>
              <a:rPr lang="en-US" sz="1800" b="1" dirty="0"/>
              <a:t>broadcasters </a:t>
            </a:r>
            <a:r>
              <a:rPr lang="en-US" sz="1800" dirty="0"/>
              <a:t>and </a:t>
            </a:r>
            <a:r>
              <a:rPr lang="en-US" sz="1800" b="1" dirty="0"/>
              <a:t>operators</a:t>
            </a:r>
          </a:p>
          <a:p>
            <a:r>
              <a:rPr lang="en-US" sz="1800" b="1" dirty="0">
                <a:highlight>
                  <a:srgbClr val="FFED00"/>
                </a:highlight>
                <a:sym typeface="Wingdings" pitchFamily="2" charset="2"/>
              </a:rPr>
              <a:t> </a:t>
            </a:r>
            <a:r>
              <a:rPr lang="en-US" sz="1800" b="1" dirty="0">
                <a:highlight>
                  <a:srgbClr val="FFED00"/>
                </a:highlight>
              </a:rPr>
              <a:t>  Showcase reliable 5G for broadcast production 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27907360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>
            <a:extLst>
              <a:ext uri="{FF2B5EF4-FFF2-40B4-BE49-F238E27FC236}">
                <a16:creationId xmlns:a16="http://schemas.microsoft.com/office/drawing/2014/main" id="{AF7E76B4-4C86-6EE0-1FD6-7E73712F2C3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15728F-1A2C-2C49-44A3-2FCD656C8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9350" y="2517657"/>
            <a:ext cx="6185139" cy="3790576"/>
          </a:xfrm>
        </p:spPr>
        <p:txBody>
          <a:bodyPr numCol="1">
            <a:noAutofit/>
          </a:bodyPr>
          <a:lstStyle/>
          <a:p>
            <a:pPr lvl="2">
              <a:tabLst>
                <a:tab pos="1724025" algn="l"/>
              </a:tabLst>
            </a:pPr>
            <a:r>
              <a:rPr lang="en-US" sz="1800" b="1" dirty="0">
                <a:solidFill>
                  <a:schemeClr val="tx1"/>
                </a:solidFill>
              </a:rPr>
              <a:t>Successfully</a:t>
            </a:r>
            <a:r>
              <a:rPr lang="en-US" sz="1800" dirty="0">
                <a:solidFill>
                  <a:schemeClr val="tx1"/>
                </a:solidFill>
              </a:rPr>
              <a:t> delivered </a:t>
            </a:r>
            <a:r>
              <a:rPr lang="en-US" sz="1800" dirty="0">
                <a:solidFill>
                  <a:schemeClr val="tx1"/>
                </a:solidFill>
                <a:highlight>
                  <a:srgbClr val="FFED00"/>
                </a:highlight>
                <a:cs typeface="Arial" panose="020B0604020202020204" pitchFamily="34" charset="0"/>
              </a:rPr>
              <a:t>intercom</a:t>
            </a:r>
            <a:r>
              <a:rPr lang="en-US" sz="1800" dirty="0">
                <a:solidFill>
                  <a:schemeClr val="tx1"/>
                </a:solidFill>
              </a:rPr>
              <a:t> where best-effort failed</a:t>
            </a:r>
          </a:p>
          <a:p>
            <a:pPr lvl="2">
              <a:tabLst>
                <a:tab pos="172402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Peak congestion average traffic  </a:t>
            </a:r>
          </a:p>
          <a:p>
            <a:pPr lvl="2">
              <a:tabLst>
                <a:tab pos="1724025" algn="l"/>
              </a:tabLst>
            </a:pPr>
            <a:r>
              <a:rPr lang="en-US" sz="1800" b="1" dirty="0">
                <a:solidFill>
                  <a:schemeClr val="tx1"/>
                </a:solidFill>
                <a:highlight>
                  <a:srgbClr val="FFED00"/>
                </a:highlight>
                <a:sym typeface="Wingdings" pitchFamily="2" charset="2"/>
              </a:rPr>
              <a:t> </a:t>
            </a:r>
            <a:r>
              <a:rPr lang="en-US" sz="1800" b="1" dirty="0">
                <a:solidFill>
                  <a:schemeClr val="tx1"/>
                </a:solidFill>
                <a:highlight>
                  <a:srgbClr val="FFED00"/>
                </a:highlight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QoD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b="1" dirty="0">
                <a:solidFill>
                  <a:schemeClr val="tx1"/>
                </a:solidFill>
              </a:rPr>
              <a:t>365 kbps </a:t>
            </a:r>
            <a:r>
              <a:rPr lang="en-US" sz="1800" i="1" dirty="0">
                <a:solidFill>
                  <a:schemeClr val="tx1"/>
                </a:solidFill>
              </a:rPr>
              <a:t>vs.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b="1" dirty="0">
                <a:solidFill>
                  <a:schemeClr val="tx1"/>
                </a:solidFill>
              </a:rPr>
              <a:t>73 kbps </a:t>
            </a:r>
            <a:r>
              <a:rPr lang="en-US" sz="1800" dirty="0">
                <a:solidFill>
                  <a:schemeClr val="tx1"/>
                </a:solidFill>
              </a:rPr>
              <a:t>best effort</a:t>
            </a:r>
          </a:p>
          <a:p>
            <a:pPr lvl="2">
              <a:tabLst>
                <a:tab pos="1724025" algn="l"/>
              </a:tabLst>
            </a:pPr>
            <a:endParaRPr lang="en-US" sz="1800" dirty="0">
              <a:solidFill>
                <a:schemeClr val="tx1"/>
              </a:solidFill>
            </a:endParaRPr>
          </a:p>
          <a:p>
            <a:pPr lvl="2">
              <a:tabLst>
                <a:tab pos="1724025" algn="l"/>
              </a:tabLst>
            </a:pPr>
            <a:r>
              <a:rPr lang="en-US" sz="1800" b="1" dirty="0">
                <a:solidFill>
                  <a:schemeClr val="tx1"/>
                </a:solidFill>
              </a:rPr>
              <a:t>Stable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>
                <a:solidFill>
                  <a:schemeClr val="tx1"/>
                </a:solidFill>
                <a:highlight>
                  <a:srgbClr val="FFED00"/>
                </a:highlight>
                <a:cs typeface="Arial" panose="020B0604020202020204" pitchFamily="34" charset="0"/>
              </a:rPr>
              <a:t>commentary</a:t>
            </a:r>
            <a:r>
              <a:rPr lang="en-US" sz="1800" dirty="0">
                <a:solidFill>
                  <a:schemeClr val="tx1"/>
                </a:solidFill>
              </a:rPr>
              <a:t> transmission where best-effort failed</a:t>
            </a:r>
          </a:p>
          <a:p>
            <a:pPr lvl="2">
              <a:tabLst>
                <a:tab pos="1724025" algn="l"/>
              </a:tabLst>
            </a:pPr>
            <a:r>
              <a:rPr lang="en-US" sz="1800" b="1" dirty="0">
                <a:solidFill>
                  <a:schemeClr val="tx1"/>
                </a:solidFill>
                <a:highlight>
                  <a:srgbClr val="FFED00"/>
                </a:highlight>
                <a:sym typeface="Wingdings" pitchFamily="2" charset="2"/>
              </a:rPr>
              <a:t>  </a:t>
            </a:r>
            <a:r>
              <a:rPr lang="en-US" sz="1800" b="1" dirty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sz="1800" b="1" dirty="0">
                <a:solidFill>
                  <a:schemeClr val="tx1"/>
                </a:solidFill>
              </a:rPr>
              <a:t>127 </a:t>
            </a:r>
            <a:r>
              <a:rPr lang="en-US" sz="1800" dirty="0">
                <a:solidFill>
                  <a:schemeClr val="tx1"/>
                </a:solidFill>
              </a:rPr>
              <a:t>packets lost </a:t>
            </a:r>
            <a:r>
              <a:rPr lang="en-US" sz="1800" i="1" dirty="0">
                <a:solidFill>
                  <a:schemeClr val="tx1"/>
                </a:solidFill>
              </a:rPr>
              <a:t>vs.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b="1" dirty="0">
                <a:solidFill>
                  <a:schemeClr val="tx1"/>
                </a:solidFill>
              </a:rPr>
              <a:t>2,316 </a:t>
            </a:r>
            <a:r>
              <a:rPr lang="en-US" sz="1800" dirty="0">
                <a:solidFill>
                  <a:schemeClr val="tx1"/>
                </a:solidFill>
              </a:rPr>
              <a:t>packets lost </a:t>
            </a:r>
            <a:r>
              <a:rPr lang="en-US" sz="1800" b="1" dirty="0">
                <a:solidFill>
                  <a:schemeClr val="tx1"/>
                </a:solidFill>
              </a:rPr>
              <a:t>(18x better)</a:t>
            </a:r>
          </a:p>
          <a:p>
            <a:pPr lvl="2">
              <a:tabLst>
                <a:tab pos="1724025" algn="l"/>
              </a:tabLst>
            </a:pPr>
            <a:endParaRPr lang="en-US" sz="1800" b="1" dirty="0">
              <a:solidFill>
                <a:schemeClr val="tx1"/>
              </a:solidFill>
            </a:endParaRPr>
          </a:p>
          <a:p>
            <a:pPr lvl="2">
              <a:tabLst>
                <a:tab pos="1724025" algn="l"/>
              </a:tabLst>
            </a:pPr>
            <a:r>
              <a:rPr lang="en-US" sz="1800" b="1" dirty="0">
                <a:solidFill>
                  <a:schemeClr val="tx1"/>
                </a:solidFill>
              </a:rPr>
              <a:t>Working</a:t>
            </a:r>
            <a:r>
              <a:rPr lang="en-US" sz="1800" dirty="0">
                <a:solidFill>
                  <a:schemeClr val="tx1"/>
                </a:solidFill>
              </a:rPr>
              <a:t> with operator and platforms to understand unstable performance on </a:t>
            </a:r>
            <a:r>
              <a:rPr lang="en-US" sz="1800" dirty="0">
                <a:solidFill>
                  <a:schemeClr val="tx1"/>
                </a:solidFill>
                <a:highlight>
                  <a:srgbClr val="FFED00"/>
                </a:highlight>
                <a:cs typeface="Arial" panose="020B0604020202020204" pitchFamily="34" charset="0"/>
              </a:rPr>
              <a:t>2 Mbps GBR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profile</a:t>
            </a:r>
          </a:p>
          <a:p>
            <a:pPr lvl="2">
              <a:tabLst>
                <a:tab pos="1724025" algn="l"/>
              </a:tabLst>
            </a:pPr>
            <a:endParaRPr lang="en-US" sz="1800" dirty="0">
              <a:solidFill>
                <a:schemeClr val="tx1"/>
              </a:solidFill>
            </a:endParaRPr>
          </a:p>
          <a:p>
            <a:pPr lvl="2">
              <a:tabLst>
                <a:tab pos="1724025" algn="l"/>
              </a:tabLst>
            </a:pPr>
            <a:r>
              <a:rPr lang="en-US" sz="1800" b="1" dirty="0">
                <a:solidFill>
                  <a:schemeClr val="tx1"/>
                </a:solidFill>
              </a:rPr>
              <a:t>Successfully</a:t>
            </a:r>
            <a:r>
              <a:rPr lang="en-US" sz="1800" dirty="0">
                <a:solidFill>
                  <a:schemeClr val="tx1"/>
                </a:solidFill>
              </a:rPr>
              <a:t> used a portal created by </a:t>
            </a:r>
            <a:r>
              <a:rPr lang="en-US" sz="1800" dirty="0" err="1">
                <a:solidFill>
                  <a:schemeClr val="tx1"/>
                </a:solidFill>
              </a:rPr>
              <a:t>SliceFinity</a:t>
            </a:r>
            <a:r>
              <a:rPr lang="en-US" sz="1800" dirty="0">
                <a:solidFill>
                  <a:schemeClr val="tx1"/>
                </a:solidFill>
              </a:rPr>
              <a:t> to </a:t>
            </a:r>
            <a:r>
              <a:rPr lang="en-US" sz="1800" dirty="0">
                <a:solidFill>
                  <a:schemeClr val="tx1"/>
                </a:solidFill>
                <a:highlight>
                  <a:srgbClr val="FFED00"/>
                </a:highlight>
                <a:cs typeface="Arial" panose="020B0604020202020204" pitchFamily="34" charset="0"/>
              </a:rPr>
              <a:t>schedule</a:t>
            </a:r>
            <a:r>
              <a:rPr lang="en-US" sz="1800" dirty="0">
                <a:solidFill>
                  <a:schemeClr val="tx1"/>
                </a:solidFill>
              </a:rPr>
              <a:t> Vonage </a:t>
            </a:r>
            <a:r>
              <a:rPr lang="en-US" sz="1800" dirty="0" err="1">
                <a:solidFill>
                  <a:schemeClr val="tx1"/>
                </a:solidFill>
              </a:rPr>
              <a:t>QoD</a:t>
            </a:r>
            <a:r>
              <a:rPr lang="en-US" sz="1800" dirty="0">
                <a:solidFill>
                  <a:schemeClr val="tx1"/>
                </a:solidFill>
              </a:rPr>
              <a:t> from the Remote Production Centre</a:t>
            </a:r>
            <a:endParaRPr lang="en-GB" sz="1800" dirty="0"/>
          </a:p>
        </p:txBody>
      </p:sp>
      <p:sp>
        <p:nvSpPr>
          <p:cNvPr id="45" name="Text Placeholder 2">
            <a:extLst>
              <a:ext uri="{FF2B5EF4-FFF2-40B4-BE49-F238E27FC236}">
                <a16:creationId xmlns:a16="http://schemas.microsoft.com/office/drawing/2014/main" id="{6357B8B9-5197-B737-669E-65FD5387D855}"/>
              </a:ext>
            </a:extLst>
          </p:cNvPr>
          <p:cNvSpPr txBox="1">
            <a:spLocks/>
          </p:cNvSpPr>
          <p:nvPr/>
        </p:nvSpPr>
        <p:spPr>
          <a:xfrm>
            <a:off x="1725407" y="639549"/>
            <a:ext cx="9217025" cy="59775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None/>
              <a:defRPr lang="en-US" sz="3200" b="0" i="0" kern="1200" cap="none" spc="-50" baseline="0" dirty="0">
                <a:solidFill>
                  <a:srgbClr val="162027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i="0" kern="1200" cap="all" spc="-20" baseline="0">
                <a:solidFill>
                  <a:srgbClr val="73787D"/>
                </a:solidFill>
                <a:latin typeface="Arial Black" panose="020B0604020202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 kern="1200" cap="none" spc="-20" baseline="0">
                <a:solidFill>
                  <a:srgbClr val="E61B3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6000" indent="-126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61B32"/>
              </a:buClr>
              <a:buFont typeface="Arial" panose="020B0604020202020204" pitchFamily="34" charset="0"/>
              <a:buChar char="•"/>
              <a:defRPr sz="1100" b="0" i="0" kern="1200" spc="-20" baseline="0">
                <a:solidFill>
                  <a:srgbClr val="73787D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26000" indent="-126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ED1C24"/>
              </a:buClr>
              <a:buFont typeface="Arial" panose="020B0604020202020204" pitchFamily="34" charset="0"/>
              <a:buChar char="•"/>
              <a:defRPr sz="1100" b="0" i="0" kern="1200" spc="-20" baseline="0">
                <a:solidFill>
                  <a:srgbClr val="73787D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b="0" i="0" kern="1200">
                <a:solidFill>
                  <a:srgbClr val="73787D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Proof of Concept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2ADE434-0DD9-ECC4-F3AB-463B06F325BD}"/>
              </a:ext>
            </a:extLst>
          </p:cNvPr>
          <p:cNvGrpSpPr/>
          <p:nvPr/>
        </p:nvGrpSpPr>
        <p:grpSpPr>
          <a:xfrm>
            <a:off x="394133" y="3184621"/>
            <a:ext cx="2285669" cy="780129"/>
            <a:chOff x="633456" y="2418210"/>
            <a:chExt cx="2285669" cy="780129"/>
          </a:xfrm>
        </p:grpSpPr>
        <p:pic>
          <p:nvPicPr>
            <p:cNvPr id="46" name="Picture 45" descr="Broadcaster Icon Style 21208699 Vector Art at Vecteezy">
              <a:extLst>
                <a:ext uri="{FF2B5EF4-FFF2-40B4-BE49-F238E27FC236}">
                  <a16:creationId xmlns:a16="http://schemas.microsoft.com/office/drawing/2014/main" id="{1145A0D8-B720-9587-8787-7A9248670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9143" r="90000">
                          <a14:foregroundMark x1="60429" y1="39143" x2="60429" y2="39143"/>
                          <a14:foregroundMark x1="57000" y1="23857" x2="57000" y2="23857"/>
                          <a14:foregroundMark x1="57857" y1="53857" x2="57857" y2="53857"/>
                          <a14:foregroundMark x1="52143" y1="59286" x2="52143" y2="59286"/>
                          <a14:foregroundMark x1="66143" y1="57571" x2="66143" y2="57571"/>
                          <a14:foregroundMark x1="58286" y1="63286" x2="58286" y2="63286"/>
                          <a14:foregroundMark x1="57571" y1="77286" x2="57571" y2="77286"/>
                          <a14:foregroundMark x1="44143" y1="72429" x2="44143" y2="72429"/>
                          <a14:foregroundMark x1="75857" y1="70286" x2="75857" y2="70286"/>
                          <a14:foregroundMark x1="19714" y1="75571" x2="19714" y2="75571"/>
                          <a14:foregroundMark x1="9143" y1="35286" x2="9143" y2="3528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33456" y="2418210"/>
              <a:ext cx="780129" cy="780129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61CE74-B1F3-8FFB-5A87-1A8314E1F129}"/>
                </a:ext>
              </a:extLst>
            </p:cNvPr>
            <p:cNvSpPr txBox="1"/>
            <p:nvPr/>
          </p:nvSpPr>
          <p:spPr>
            <a:xfrm>
              <a:off x="1413585" y="2627234"/>
              <a:ext cx="1505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pc="-20" dirty="0">
                  <a:highlight>
                    <a:srgbClr val="FFED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Commentary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DDCE6F9-4B3E-D9EE-214E-7B39BE43AC22}"/>
              </a:ext>
            </a:extLst>
          </p:cNvPr>
          <p:cNvGrpSpPr/>
          <p:nvPr/>
        </p:nvGrpSpPr>
        <p:grpSpPr>
          <a:xfrm>
            <a:off x="368611" y="4061369"/>
            <a:ext cx="2742146" cy="868052"/>
            <a:chOff x="587348" y="3544758"/>
            <a:chExt cx="2742146" cy="86805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FE28E704-8AB7-489B-DAEF-919C7747207D}"/>
                </a:ext>
              </a:extLst>
            </p:cNvPr>
            <p:cNvGrpSpPr/>
            <p:nvPr/>
          </p:nvGrpSpPr>
          <p:grpSpPr>
            <a:xfrm>
              <a:off x="587348" y="3632804"/>
              <a:ext cx="861585" cy="670017"/>
              <a:chOff x="5346193" y="1572747"/>
              <a:chExt cx="861585" cy="670017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69D3CB0A-A83C-4F04-11E2-FEEE9A7731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346193" y="1715704"/>
                <a:ext cx="602354" cy="527060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8C5AB0D3-7E3A-7DD2-548F-1054764E6F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5605424" y="1572747"/>
                <a:ext cx="602354" cy="527060"/>
              </a:xfrm>
              <a:prstGeom prst="rect">
                <a:avLst/>
              </a:prstGeom>
            </p:spPr>
          </p:pic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ABDA8C-7AD6-274D-8572-F84C7D817DF2}"/>
                </a:ext>
              </a:extLst>
            </p:cNvPr>
            <p:cNvSpPr txBox="1"/>
            <p:nvPr/>
          </p:nvSpPr>
          <p:spPr>
            <a:xfrm>
              <a:off x="1413585" y="3544758"/>
              <a:ext cx="19159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pc="-20" dirty="0">
                  <a:highlight>
                    <a:srgbClr val="FFED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Mobile Journalist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CBF68B7-4641-E12B-C6C4-A1281ACF4EED}"/>
                </a:ext>
              </a:extLst>
            </p:cNvPr>
            <p:cNvSpPr txBox="1"/>
            <p:nvPr/>
          </p:nvSpPr>
          <p:spPr>
            <a:xfrm>
              <a:off x="1413585" y="4043478"/>
              <a:ext cx="15270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pc="-20" dirty="0">
                  <a:highlight>
                    <a:srgbClr val="FFED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Return Video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F14085F-9733-562A-0ADC-130DE33538F5}"/>
              </a:ext>
            </a:extLst>
          </p:cNvPr>
          <p:cNvGrpSpPr/>
          <p:nvPr/>
        </p:nvGrpSpPr>
        <p:grpSpPr>
          <a:xfrm>
            <a:off x="448342" y="2361442"/>
            <a:ext cx="1831124" cy="677725"/>
            <a:chOff x="700157" y="1477336"/>
            <a:chExt cx="1831124" cy="677725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39D5E5E-58E5-E5AB-9A19-F867806E11F9}"/>
                </a:ext>
              </a:extLst>
            </p:cNvPr>
            <p:cNvGrpSpPr/>
            <p:nvPr/>
          </p:nvGrpSpPr>
          <p:grpSpPr>
            <a:xfrm>
              <a:off x="700157" y="1477336"/>
              <a:ext cx="646727" cy="677725"/>
              <a:chOff x="2130538" y="1807274"/>
              <a:chExt cx="646727" cy="677725"/>
            </a:xfrm>
          </p:grpSpPr>
          <p:pic>
            <p:nvPicPr>
              <p:cNvPr id="26" name="Content Placeholder 4">
                <a:extLst>
                  <a:ext uri="{FF2B5EF4-FFF2-40B4-BE49-F238E27FC236}">
                    <a16:creationId xmlns:a16="http://schemas.microsoft.com/office/drawing/2014/main" id="{202EC032-97B2-84FC-BD99-671B2F56D5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36094" t="22887" r="61182" b="68765"/>
              <a:stretch>
                <a:fillRect/>
              </a:stretch>
            </p:blipFill>
            <p:spPr>
              <a:xfrm>
                <a:off x="2130538" y="2011420"/>
                <a:ext cx="231741" cy="473579"/>
              </a:xfrm>
              <a:prstGeom prst="rect">
                <a:avLst/>
              </a:prstGeom>
            </p:spPr>
          </p:pic>
          <p:pic>
            <p:nvPicPr>
              <p:cNvPr id="28" name="Content Placeholder 4">
                <a:extLst>
                  <a:ext uri="{FF2B5EF4-FFF2-40B4-BE49-F238E27FC236}">
                    <a16:creationId xmlns:a16="http://schemas.microsoft.com/office/drawing/2014/main" id="{0BB1ADAF-B288-ECEC-16B4-E3A8868691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36094" t="22887" r="61182" b="68765"/>
              <a:stretch>
                <a:fillRect/>
              </a:stretch>
            </p:blipFill>
            <p:spPr>
              <a:xfrm>
                <a:off x="2338408" y="1905492"/>
                <a:ext cx="231741" cy="473579"/>
              </a:xfrm>
              <a:prstGeom prst="rect">
                <a:avLst/>
              </a:prstGeom>
            </p:spPr>
          </p:pic>
          <p:pic>
            <p:nvPicPr>
              <p:cNvPr id="30" name="Content Placeholder 4">
                <a:extLst>
                  <a:ext uri="{FF2B5EF4-FFF2-40B4-BE49-F238E27FC236}">
                    <a16:creationId xmlns:a16="http://schemas.microsoft.com/office/drawing/2014/main" id="{6DBB6074-8482-D8C4-01A9-C7C62B6F52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36094" t="22887" r="61182" b="68765"/>
              <a:stretch>
                <a:fillRect/>
              </a:stretch>
            </p:blipFill>
            <p:spPr>
              <a:xfrm>
                <a:off x="2545524" y="1807274"/>
                <a:ext cx="231741" cy="473579"/>
              </a:xfrm>
              <a:prstGeom prst="rect">
                <a:avLst/>
              </a:prstGeom>
            </p:spPr>
          </p:pic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6490C2D-F399-FC59-252E-D198E34C6A80}"/>
                </a:ext>
              </a:extLst>
            </p:cNvPr>
            <p:cNvSpPr txBox="1"/>
            <p:nvPr/>
          </p:nvSpPr>
          <p:spPr>
            <a:xfrm>
              <a:off x="1448933" y="1733605"/>
              <a:ext cx="1082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pc="-20" dirty="0">
                  <a:highlight>
                    <a:srgbClr val="FFED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Intercom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5843FC3-6A43-3F06-26AC-56BDDF214A02}"/>
              </a:ext>
            </a:extLst>
          </p:cNvPr>
          <p:cNvGrpSpPr/>
          <p:nvPr/>
        </p:nvGrpSpPr>
        <p:grpSpPr>
          <a:xfrm>
            <a:off x="368611" y="5064466"/>
            <a:ext cx="2762986" cy="836882"/>
            <a:chOff x="601856" y="4702674"/>
            <a:chExt cx="2762986" cy="83688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33A4173-4BBB-FDEC-0963-864ECF4DD5B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01856" y="4702674"/>
              <a:ext cx="769680" cy="836882"/>
              <a:chOff x="8803952" y="2617450"/>
              <a:chExt cx="914400" cy="994236"/>
            </a:xfrm>
          </p:grpSpPr>
          <p:pic>
            <p:nvPicPr>
              <p:cNvPr id="21" name="Graphic 20" descr="Van with solid fill">
                <a:extLst>
                  <a:ext uri="{FF2B5EF4-FFF2-40B4-BE49-F238E27FC236}">
                    <a16:creationId xmlns:a16="http://schemas.microsoft.com/office/drawing/2014/main" id="{7983EDE7-C175-C52A-A928-A09EDC8D05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 t="33640"/>
              <a:stretch>
                <a:fillRect/>
              </a:stretch>
            </p:blipFill>
            <p:spPr>
              <a:xfrm>
                <a:off x="8803952" y="3004887"/>
                <a:ext cx="914400" cy="606799"/>
              </a:xfrm>
              <a:prstGeom prst="rect">
                <a:avLst/>
              </a:prstGeom>
            </p:spPr>
          </p:pic>
          <p:pic>
            <p:nvPicPr>
              <p:cNvPr id="22" name="Graphic 21" descr="Satellite dish with solid fill">
                <a:extLst>
                  <a:ext uri="{FF2B5EF4-FFF2-40B4-BE49-F238E27FC236}">
                    <a16:creationId xmlns:a16="http://schemas.microsoft.com/office/drawing/2014/main" id="{CEDAA7C0-8C8B-D208-BA67-2C33791052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9107985" y="2617450"/>
                <a:ext cx="440276" cy="440276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AAA9FB-6BD3-178C-E915-9A644C754801}"/>
                </a:ext>
              </a:extLst>
            </p:cNvPr>
            <p:cNvSpPr txBox="1"/>
            <p:nvPr/>
          </p:nvSpPr>
          <p:spPr>
            <a:xfrm>
              <a:off x="1448933" y="4914842"/>
              <a:ext cx="19159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pc="-20" dirty="0">
                  <a:highlight>
                    <a:srgbClr val="FFED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Live Contribution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EDD22B0-12BD-EFB1-4389-DE3ECABB900F}"/>
              </a:ext>
            </a:extLst>
          </p:cNvPr>
          <p:cNvGrpSpPr/>
          <p:nvPr/>
        </p:nvGrpSpPr>
        <p:grpSpPr>
          <a:xfrm>
            <a:off x="330199" y="5781011"/>
            <a:ext cx="2136524" cy="977487"/>
            <a:chOff x="534778" y="5613554"/>
            <a:chExt cx="2136524" cy="977487"/>
          </a:xfrm>
        </p:grpSpPr>
        <p:pic>
          <p:nvPicPr>
            <p:cNvPr id="37" name="Picture 36" descr="Sony PXW-Z300 with PDT-FP1 Portable Data Transmitter 5G">
              <a:extLst>
                <a:ext uri="{FF2B5EF4-FFF2-40B4-BE49-F238E27FC236}">
                  <a16:creationId xmlns:a16="http://schemas.microsoft.com/office/drawing/2014/main" id="{52A67B00-27A1-9598-959B-BFE1AA8163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>
                          <a14:foregroundMark x1="90000" y1="54737" x2="90000" y2="54737"/>
                          <a14:foregroundMark x1="72632" y1="31579" x2="72632" y2="31579"/>
                          <a14:foregroundMark x1="73158" y1="31579" x2="73158" y2="31579"/>
                          <a14:backgroundMark x1="72632" y1="31579" x2="72632" y2="31579"/>
                          <a14:backgroundMark x1="73684" y1="31579" x2="73684" y2="31579"/>
                        </a14:backgroundRemoval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534778" y="5613554"/>
              <a:ext cx="977487" cy="97748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0889234-D11A-9F41-EB5A-8FEF492E1113}"/>
                </a:ext>
              </a:extLst>
            </p:cNvPr>
            <p:cNvSpPr txBox="1"/>
            <p:nvPr/>
          </p:nvSpPr>
          <p:spPr>
            <a:xfrm>
              <a:off x="1413585" y="5915594"/>
              <a:ext cx="12577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pc="-20" dirty="0">
                  <a:highlight>
                    <a:srgbClr val="FFED00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Live Video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B96662C-4451-21D8-1B9D-4B1E31C29FF4}"/>
              </a:ext>
            </a:extLst>
          </p:cNvPr>
          <p:cNvSpPr txBox="1"/>
          <p:nvPr/>
        </p:nvSpPr>
        <p:spPr>
          <a:xfrm>
            <a:off x="3705853" y="2605132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500 kbps GBR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8FD898-F1F6-8C21-BFB3-A0B8E236CB47}"/>
              </a:ext>
            </a:extLst>
          </p:cNvPr>
          <p:cNvSpPr txBox="1"/>
          <p:nvPr/>
        </p:nvSpPr>
        <p:spPr>
          <a:xfrm>
            <a:off x="3705854" y="3390251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512 kbps GBR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091065-D8E6-0EC7-4ABC-D6579DBB0746}"/>
              </a:ext>
            </a:extLst>
          </p:cNvPr>
          <p:cNvSpPr txBox="1"/>
          <p:nvPr/>
        </p:nvSpPr>
        <p:spPr>
          <a:xfrm>
            <a:off x="3885390" y="4310001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 Mbps GBR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D3C73EA-BB31-AD85-B507-9ED4CE149668}"/>
              </a:ext>
            </a:extLst>
          </p:cNvPr>
          <p:cNvSpPr txBox="1"/>
          <p:nvPr/>
        </p:nvSpPr>
        <p:spPr>
          <a:xfrm>
            <a:off x="3895271" y="5276634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 Mbps GBR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D54B6E-9A78-3E74-77C9-9FFE78939A0A}"/>
              </a:ext>
            </a:extLst>
          </p:cNvPr>
          <p:cNvSpPr txBox="1"/>
          <p:nvPr/>
        </p:nvSpPr>
        <p:spPr>
          <a:xfrm>
            <a:off x="3934431" y="6083051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8 Mbps slice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53EACE6-C28D-1BC7-65A7-F7A97E4AF69E}"/>
              </a:ext>
            </a:extLst>
          </p:cNvPr>
          <p:cNvCxnSpPr>
            <a:cxnSpLocks/>
            <a:stCxn id="7" idx="3"/>
            <a:endCxn id="16" idx="1"/>
          </p:cNvCxnSpPr>
          <p:nvPr/>
        </p:nvCxnSpPr>
        <p:spPr>
          <a:xfrm flipV="1">
            <a:off x="2279466" y="2789798"/>
            <a:ext cx="1426387" cy="12579"/>
          </a:xfrm>
          <a:prstGeom prst="line">
            <a:avLst/>
          </a:prstGeom>
          <a:ln w="38100">
            <a:solidFill>
              <a:srgbClr val="FFED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4D5524F-216A-C5D3-A4F9-EC3B57F2519D}"/>
              </a:ext>
            </a:extLst>
          </p:cNvPr>
          <p:cNvCxnSpPr>
            <a:cxnSpLocks/>
            <a:stCxn id="4" idx="3"/>
            <a:endCxn id="17" idx="1"/>
          </p:cNvCxnSpPr>
          <p:nvPr/>
        </p:nvCxnSpPr>
        <p:spPr>
          <a:xfrm flipV="1">
            <a:off x="2679802" y="3574917"/>
            <a:ext cx="1026052" cy="3394"/>
          </a:xfrm>
          <a:prstGeom prst="line">
            <a:avLst/>
          </a:prstGeom>
          <a:ln w="38100">
            <a:solidFill>
              <a:srgbClr val="FFED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C405607-CCFA-58DA-2C21-76D596FEC0F7}"/>
              </a:ext>
            </a:extLst>
          </p:cNvPr>
          <p:cNvCxnSpPr>
            <a:cxnSpLocks/>
            <a:stCxn id="8" idx="3"/>
            <a:endCxn id="24" idx="1"/>
          </p:cNvCxnSpPr>
          <p:nvPr/>
        </p:nvCxnSpPr>
        <p:spPr>
          <a:xfrm>
            <a:off x="3131597" y="5461300"/>
            <a:ext cx="763674" cy="0"/>
          </a:xfrm>
          <a:prstGeom prst="line">
            <a:avLst/>
          </a:prstGeom>
          <a:ln w="38100">
            <a:solidFill>
              <a:srgbClr val="FFED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9DD83EE-BF3E-01E3-29C3-BBDD46C516AC}"/>
              </a:ext>
            </a:extLst>
          </p:cNvPr>
          <p:cNvCxnSpPr>
            <a:stCxn id="9" idx="3"/>
            <a:endCxn id="25" idx="1"/>
          </p:cNvCxnSpPr>
          <p:nvPr/>
        </p:nvCxnSpPr>
        <p:spPr>
          <a:xfrm>
            <a:off x="2466723" y="6267717"/>
            <a:ext cx="1467708" cy="0"/>
          </a:xfrm>
          <a:prstGeom prst="line">
            <a:avLst/>
          </a:prstGeom>
          <a:ln w="38100">
            <a:solidFill>
              <a:srgbClr val="FFED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ight Brace 47">
            <a:extLst>
              <a:ext uri="{FF2B5EF4-FFF2-40B4-BE49-F238E27FC236}">
                <a16:creationId xmlns:a16="http://schemas.microsoft.com/office/drawing/2014/main" id="{E3F61C9B-CE5E-C8A1-ACC1-248E76DFE7F3}"/>
              </a:ext>
            </a:extLst>
          </p:cNvPr>
          <p:cNvSpPr/>
          <p:nvPr/>
        </p:nvSpPr>
        <p:spPr>
          <a:xfrm>
            <a:off x="3063111" y="4061369"/>
            <a:ext cx="136971" cy="862983"/>
          </a:xfrm>
          <a:prstGeom prst="rightBrace">
            <a:avLst/>
          </a:prstGeom>
          <a:ln w="38100">
            <a:solidFill>
              <a:srgbClr val="FFED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690A2B2-79BE-64F4-49F8-1824E25222CA}"/>
              </a:ext>
            </a:extLst>
          </p:cNvPr>
          <p:cNvCxnSpPr>
            <a:stCxn id="48" idx="1"/>
            <a:endCxn id="19" idx="1"/>
          </p:cNvCxnSpPr>
          <p:nvPr/>
        </p:nvCxnSpPr>
        <p:spPr>
          <a:xfrm>
            <a:off x="3200082" y="4492861"/>
            <a:ext cx="685308" cy="1806"/>
          </a:xfrm>
          <a:prstGeom prst="line">
            <a:avLst/>
          </a:prstGeom>
          <a:ln w="38100">
            <a:solidFill>
              <a:srgbClr val="FFED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A1F51C00-251E-9760-66EC-862D478AF47C}"/>
              </a:ext>
            </a:extLst>
          </p:cNvPr>
          <p:cNvSpPr txBox="1"/>
          <p:nvPr/>
        </p:nvSpPr>
        <p:spPr>
          <a:xfrm>
            <a:off x="656212" y="1438906"/>
            <a:ext cx="10935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 test of </a:t>
            </a: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QoD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with real production workflows, on live public networks, in a real-world environment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5E4BEE8-4C86-E622-D57A-4AD64F446FD6}"/>
              </a:ext>
            </a:extLst>
          </p:cNvPr>
          <p:cNvSpPr txBox="1"/>
          <p:nvPr/>
        </p:nvSpPr>
        <p:spPr>
          <a:xfrm>
            <a:off x="2025524" y="1798715"/>
            <a:ext cx="811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DFB-Pokal football match in Hamburg with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45,000+ people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inside the stadium</a:t>
            </a:r>
          </a:p>
        </p:txBody>
      </p:sp>
    </p:spTree>
    <p:extLst>
      <p:ext uri="{BB962C8B-B14F-4D97-AF65-F5344CB8AC3E}">
        <p14:creationId xmlns:p14="http://schemas.microsoft.com/office/powerpoint/2010/main" val="353387468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3783FA-3C47-70CE-E130-E77FCB882B84}"/>
              </a:ext>
            </a:extLst>
          </p:cNvPr>
          <p:cNvSpPr/>
          <p:nvPr/>
        </p:nvSpPr>
        <p:spPr>
          <a:xfrm>
            <a:off x="292608" y="2802275"/>
            <a:ext cx="8778240" cy="1138789"/>
          </a:xfrm>
          <a:prstGeom prst="rect">
            <a:avLst/>
          </a:prstGeom>
          <a:solidFill>
            <a:srgbClr val="FFED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046BD9-931F-6F8A-3FF9-DD69A65E19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25407" y="639549"/>
            <a:ext cx="9217025" cy="597753"/>
          </a:xfrm>
        </p:spPr>
        <p:txBody>
          <a:bodyPr/>
          <a:lstStyle/>
          <a:p>
            <a:r>
              <a:rPr lang="en-GB" dirty="0"/>
              <a:t>Key Learnings &amp; Impact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F3977B-4F26-937B-0D1D-543533F69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3997" y="2286000"/>
            <a:ext cx="3047999" cy="2285999"/>
          </a:xfrm>
          <a:prstGeom prst="rect">
            <a:avLst/>
          </a:prstGeom>
          <a:ln>
            <a:solidFill>
              <a:srgbClr val="FFFF00"/>
            </a:solidFill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7F5215-A16D-5FAE-9A64-7D07B0AA9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1" y="0"/>
            <a:ext cx="3047999" cy="2285999"/>
          </a:xfrm>
          <a:prstGeom prst="rect">
            <a:avLst/>
          </a:prstGeom>
          <a:ln>
            <a:solidFill>
              <a:srgbClr val="FFFF00"/>
            </a:solidFill>
          </a:ln>
          <a:effectLst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BC4FE39-A457-E9CE-BC77-8E8234AC814F}"/>
              </a:ext>
            </a:extLst>
          </p:cNvPr>
          <p:cNvSpPr/>
          <p:nvPr/>
        </p:nvSpPr>
        <p:spPr>
          <a:xfrm>
            <a:off x="10615445" y="2725634"/>
            <a:ext cx="1181963" cy="794683"/>
          </a:xfrm>
          <a:prstGeom prst="rect">
            <a:avLst/>
          </a:prstGeom>
          <a:noFill/>
          <a:ln w="76200">
            <a:solidFill>
              <a:srgbClr val="FFED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D960B6-79E3-D21F-AD5E-ED9887DBD5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3997" y="4569015"/>
            <a:ext cx="3047997" cy="2288985"/>
          </a:xfrm>
          <a:prstGeom prst="rect">
            <a:avLst/>
          </a:prstGeom>
          <a:ln>
            <a:solidFill>
              <a:srgbClr val="FFFF00"/>
            </a:solidFill>
          </a:ln>
          <a:effectLst/>
        </p:spPr>
      </p:pic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4A9A1D79-3B4D-3877-0013-90561D01B313}"/>
              </a:ext>
            </a:extLst>
          </p:cNvPr>
          <p:cNvSpPr txBox="1">
            <a:spLocks/>
          </p:cNvSpPr>
          <p:nvPr/>
        </p:nvSpPr>
        <p:spPr>
          <a:xfrm>
            <a:off x="292608" y="1518888"/>
            <a:ext cx="8915400" cy="50515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100" b="0" i="0" kern="1200" cap="none" spc="-20" baseline="0">
                <a:solidFill>
                  <a:srgbClr val="73787D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 b="1" i="0" kern="1200" cap="all" spc="-20" baseline="0">
                <a:solidFill>
                  <a:srgbClr val="73787D"/>
                </a:solidFill>
                <a:latin typeface="Arial Black" panose="020B060402020202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None/>
              <a:defRPr sz="1100" b="0" i="0" kern="1200" cap="none" spc="-20" baseline="0">
                <a:solidFill>
                  <a:srgbClr val="E61B32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6000" indent="-126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61B32"/>
              </a:buClr>
              <a:buFont typeface="Arial" panose="020B0604020202020204" pitchFamily="34" charset="0"/>
              <a:buChar char="•"/>
              <a:defRPr sz="1100" b="0" i="0" kern="1200" spc="-20" baseline="0">
                <a:solidFill>
                  <a:srgbClr val="73787D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26000" indent="-126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ED1C24"/>
              </a:buClr>
              <a:buFont typeface="Arial" panose="020B0604020202020204" pitchFamily="34" charset="0"/>
              <a:buChar char="•"/>
              <a:defRPr sz="1100" b="0" i="0" kern="1200" spc="-20" baseline="0">
                <a:solidFill>
                  <a:srgbClr val="73787D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b="0" i="0" kern="1200">
                <a:solidFill>
                  <a:srgbClr val="73787D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sz="1800" b="1" dirty="0">
                <a:solidFill>
                  <a:schemeClr val="tx1"/>
                </a:solidFill>
                <a:highlight>
                  <a:srgbClr val="FFED00"/>
                </a:highlight>
              </a:rPr>
              <a:t> </a:t>
            </a:r>
            <a:r>
              <a:rPr lang="en-US" sz="1800" dirty="0">
                <a:solidFill>
                  <a:schemeClr val="tx1"/>
                </a:solidFill>
                <a:highlight>
                  <a:srgbClr val="FFED00"/>
                </a:highlight>
              </a:rPr>
              <a:t>Facilitated </a:t>
            </a:r>
            <a:r>
              <a:rPr lang="en-US" sz="1800" dirty="0">
                <a:solidFill>
                  <a:schemeClr val="tx1"/>
                </a:solidFill>
              </a:rPr>
              <a:t> communication between broadcasters and operators</a:t>
            </a:r>
          </a:p>
          <a:p>
            <a:pPr lvl="2"/>
            <a:r>
              <a:rPr lang="en-US" sz="1800" dirty="0">
                <a:solidFill>
                  <a:schemeClr val="tx1"/>
                </a:solidFill>
                <a:highlight>
                  <a:srgbClr val="FFED00"/>
                </a:highlight>
              </a:rPr>
              <a:t> Accelerated </a:t>
            </a:r>
            <a:r>
              <a:rPr lang="en-US" sz="1800" dirty="0">
                <a:solidFill>
                  <a:schemeClr val="tx1"/>
                </a:solidFill>
              </a:rPr>
              <a:t> implementation and integration of </a:t>
            </a:r>
            <a:r>
              <a:rPr lang="en-US" sz="1800" dirty="0" err="1">
                <a:solidFill>
                  <a:schemeClr val="tx1"/>
                </a:solidFill>
              </a:rPr>
              <a:t>QoD</a:t>
            </a:r>
            <a:r>
              <a:rPr lang="en-US" sz="1800" dirty="0">
                <a:solidFill>
                  <a:schemeClr val="tx1"/>
                </a:solidFill>
              </a:rPr>
              <a:t> to address genuine challenges</a:t>
            </a:r>
          </a:p>
          <a:p>
            <a:pPr lvl="2"/>
            <a:r>
              <a:rPr lang="en-US" sz="1800" dirty="0">
                <a:solidFill>
                  <a:schemeClr val="tx1"/>
                </a:solidFill>
                <a:highlight>
                  <a:srgbClr val="FFED00"/>
                </a:highlight>
              </a:rPr>
              <a:t> Validated </a:t>
            </a:r>
            <a:r>
              <a:rPr lang="en-US" sz="1800" dirty="0">
                <a:solidFill>
                  <a:schemeClr val="tx1"/>
                </a:solidFill>
              </a:rPr>
              <a:t> on live networks at a </a:t>
            </a:r>
            <a:r>
              <a:rPr lang="en-US" sz="1800" dirty="0">
                <a:solidFill>
                  <a:schemeClr val="tx1"/>
                </a:solidFill>
                <a:highlight>
                  <a:srgbClr val="FFED00"/>
                </a:highlight>
              </a:rPr>
              <a:t> real </a:t>
            </a:r>
            <a:r>
              <a:rPr lang="en-US" sz="1800" dirty="0">
                <a:solidFill>
                  <a:schemeClr val="tx1"/>
                </a:solidFill>
              </a:rPr>
              <a:t> live production</a:t>
            </a:r>
          </a:p>
          <a:p>
            <a:pPr lvl="2"/>
            <a:endParaRPr lang="en-US" sz="1800" dirty="0">
              <a:solidFill>
                <a:schemeClr val="tx1"/>
              </a:solidFill>
            </a:endParaRPr>
          </a:p>
          <a:p>
            <a:pPr lvl="2"/>
            <a:r>
              <a:rPr lang="en-US" sz="1800" b="1" dirty="0">
                <a:solidFill>
                  <a:schemeClr val="tx1"/>
                </a:solidFill>
              </a:rPr>
              <a:t>TL;DR</a:t>
            </a:r>
          </a:p>
          <a:p>
            <a:pPr lvl="2"/>
            <a:r>
              <a:rPr lang="en-US" sz="1800" dirty="0">
                <a:solidFill>
                  <a:schemeClr val="tx1"/>
                </a:solidFill>
              </a:rPr>
              <a:t>Demonstrated interaction with </a:t>
            </a:r>
            <a:r>
              <a:rPr lang="en-US" sz="1800" b="1" dirty="0">
                <a:solidFill>
                  <a:schemeClr val="tx1"/>
                </a:solidFill>
              </a:rPr>
              <a:t>live public networks</a:t>
            </a:r>
            <a:r>
              <a:rPr lang="en-US" sz="1800" dirty="0">
                <a:solidFill>
                  <a:schemeClr val="tx1"/>
                </a:solidFill>
              </a:rPr>
              <a:t> to dynamically request guaranteed resources, controlled by third-party remote devices in the production gallery</a:t>
            </a:r>
          </a:p>
          <a:p>
            <a:pPr lvl="2"/>
            <a:endParaRPr lang="en-US" sz="1800" dirty="0">
              <a:solidFill>
                <a:schemeClr val="tx1"/>
              </a:solidFill>
            </a:endParaRPr>
          </a:p>
          <a:p>
            <a:pPr lvl="2"/>
            <a:r>
              <a:rPr lang="en-US" sz="1800" b="1" dirty="0">
                <a:solidFill>
                  <a:schemeClr val="tx1"/>
                </a:solidFill>
                <a:highlight>
                  <a:srgbClr val="FFED00"/>
                </a:highlight>
                <a:sym typeface="Wingdings" pitchFamily="2" charset="2"/>
              </a:rPr>
              <a:t> </a:t>
            </a:r>
            <a:r>
              <a:rPr lang="en-US" sz="1800" b="1" dirty="0">
                <a:solidFill>
                  <a:schemeClr val="tx1"/>
                </a:solidFill>
                <a:highlight>
                  <a:srgbClr val="FFED00"/>
                </a:highlight>
              </a:rPr>
              <a:t>  Where next? </a:t>
            </a:r>
            <a:r>
              <a:rPr lang="en-US" sz="1800" b="1" dirty="0">
                <a:solidFill>
                  <a:schemeClr val="bg2"/>
                </a:solidFill>
              </a:rPr>
              <a:t>.</a:t>
            </a:r>
            <a:endParaRPr lang="en-US" sz="1800" dirty="0">
              <a:solidFill>
                <a:schemeClr val="bg2"/>
              </a:solidFill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Wider operator/service availability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More broadcast profiles and integrations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More APIs: QoS booking, network insights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BYOE – Bring Your Own Event for testing!</a:t>
            </a:r>
          </a:p>
          <a:p>
            <a:pPr lvl="2"/>
            <a:endParaRPr lang="en-US" sz="1800" dirty="0">
              <a:solidFill>
                <a:schemeClr val="tx1"/>
              </a:solidFill>
            </a:endParaRPr>
          </a:p>
          <a:p>
            <a:pPr lvl="2"/>
            <a:r>
              <a:rPr lang="en-US" sz="1800" b="1" dirty="0">
                <a:highlight>
                  <a:srgbClr val="FFED00"/>
                </a:highlight>
                <a:sym typeface="Wingdings" pitchFamily="2" charset="2"/>
              </a:rPr>
              <a:t> </a:t>
            </a:r>
            <a:r>
              <a:rPr lang="en-US" sz="1800" b="1" dirty="0">
                <a:solidFill>
                  <a:schemeClr val="tx1"/>
                </a:solidFill>
                <a:highlight>
                  <a:srgbClr val="FFED00"/>
                </a:highlight>
                <a:sym typeface="Wingdings" pitchFamily="2" charset="2"/>
              </a:rPr>
              <a:t></a:t>
            </a:r>
            <a:r>
              <a:rPr lang="en-US" sz="1800" b="1" dirty="0">
                <a:solidFill>
                  <a:schemeClr val="tx1"/>
                </a:solidFill>
                <a:highlight>
                  <a:srgbClr val="FFED00"/>
                </a:highlight>
              </a:rPr>
              <a:t> </a:t>
            </a: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i="1" dirty="0">
                <a:solidFill>
                  <a:schemeClr val="tx1"/>
                </a:solidFill>
              </a:rPr>
              <a:t>When something just works, it is easy to overlook the achievement</a:t>
            </a:r>
            <a:r>
              <a:rPr lang="en-US" sz="1800" i="1" dirty="0"/>
              <a:t> </a:t>
            </a:r>
            <a:endParaRPr lang="en-US" sz="1800" i="1" dirty="0">
              <a:solidFill>
                <a:schemeClr val="tx1"/>
              </a:solidFill>
            </a:endParaRPr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60847B1A-7365-7180-8592-16EFB9E16E4F}"/>
              </a:ext>
            </a:extLst>
          </p:cNvPr>
          <p:cNvSpPr txBox="1">
            <a:spLocks/>
          </p:cNvSpPr>
          <p:nvPr/>
        </p:nvSpPr>
        <p:spPr>
          <a:xfrm>
            <a:off x="5074920" y="4173946"/>
            <a:ext cx="3995928" cy="17483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lang="en-GB" sz="3200" b="0" i="0" kern="1200" cap="none" spc="-5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lang="en-GB" sz="2400" b="0" i="0" kern="1200" cap="none" spc="-2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None/>
              <a:defRPr lang="en-GB" sz="1800" b="0" i="0" kern="1200" cap="none" spc="-2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6000" indent="-126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61B32"/>
              </a:buClr>
              <a:buFont typeface="Arial" panose="020B0604020202020204" pitchFamily="34" charset="0"/>
              <a:buChar char="•"/>
              <a:defRPr lang="en-GB" sz="1800" b="0" i="0" kern="1200" spc="-2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26000" indent="-126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rgbClr val="ED1C24"/>
              </a:buClr>
              <a:buFont typeface="Arial" panose="020B0604020202020204" pitchFamily="34" charset="0"/>
              <a:buChar char="•"/>
              <a:defRPr lang="en-GB" sz="1800" b="0" i="0" kern="1200" spc="-2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b="0" i="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n-US" b="1" dirty="0">
                <a:highlight>
                  <a:srgbClr val="FFED00"/>
                </a:highlight>
                <a:sym typeface="Wingdings" pitchFamily="2" charset="2"/>
              </a:rPr>
              <a:t> </a:t>
            </a:r>
            <a:r>
              <a:rPr lang="en-US" b="1" dirty="0">
                <a:highlight>
                  <a:srgbClr val="FFED00"/>
                </a:highlight>
              </a:rPr>
              <a:t>  IBC Show </a:t>
            </a:r>
            <a:r>
              <a:rPr lang="en-US" b="1" dirty="0">
                <a:solidFill>
                  <a:schemeClr val="bg2"/>
                </a:solidFill>
              </a:rPr>
              <a:t>.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dirty="0"/>
              <a:t>Live demo of </a:t>
            </a:r>
            <a:r>
              <a:rPr lang="en-US" dirty="0" err="1"/>
              <a:t>QoD</a:t>
            </a:r>
            <a:r>
              <a:rPr lang="en-US" dirty="0"/>
              <a:t> on private network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dirty="0"/>
              <a:t>Strong interest from broadcasters, ecosystem vendors, and operators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dirty="0"/>
              <a:t>Will be showcased at MWC27</a:t>
            </a:r>
          </a:p>
        </p:txBody>
      </p:sp>
    </p:spTree>
    <p:extLst>
      <p:ext uri="{BB962C8B-B14F-4D97-AF65-F5344CB8AC3E}">
        <p14:creationId xmlns:p14="http://schemas.microsoft.com/office/powerpoint/2010/main" val="19406067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866493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/ Break slides">
  <a:themeElements>
    <a:clrScheme name="Custom 9">
      <a:dk1>
        <a:srgbClr val="152027"/>
      </a:dk1>
      <a:lt1>
        <a:srgbClr val="F3F4F4"/>
      </a:lt1>
      <a:dk2>
        <a:srgbClr val="444C50"/>
      </a:dk2>
      <a:lt2>
        <a:srgbClr val="FFFFFF"/>
      </a:lt2>
      <a:accent1>
        <a:srgbClr val="E51A32"/>
      </a:accent1>
      <a:accent2>
        <a:srgbClr val="DB6312"/>
      </a:accent2>
      <a:accent3>
        <a:srgbClr val="118E9B"/>
      </a:accent3>
      <a:accent4>
        <a:srgbClr val="682069"/>
      </a:accent4>
      <a:accent5>
        <a:srgbClr val="6A717F"/>
      </a:accent5>
      <a:accent6>
        <a:srgbClr val="73787C"/>
      </a:accent6>
      <a:hlink>
        <a:srgbClr val="E51A32"/>
      </a:hlink>
      <a:folHlink>
        <a:srgbClr val="A6A4A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rnal Slides">
  <a:themeElements>
    <a:clrScheme name="Custom 13">
      <a:dk1>
        <a:srgbClr val="152027"/>
      </a:dk1>
      <a:lt1>
        <a:srgbClr val="F3F4F4"/>
      </a:lt1>
      <a:dk2>
        <a:srgbClr val="444C50"/>
      </a:dk2>
      <a:lt2>
        <a:srgbClr val="FFFFFF"/>
      </a:lt2>
      <a:accent1>
        <a:srgbClr val="E51A32"/>
      </a:accent1>
      <a:accent2>
        <a:srgbClr val="DB6312"/>
      </a:accent2>
      <a:accent3>
        <a:srgbClr val="118E9B"/>
      </a:accent3>
      <a:accent4>
        <a:srgbClr val="682069"/>
      </a:accent4>
      <a:accent5>
        <a:srgbClr val="6A717F"/>
      </a:accent5>
      <a:accent6>
        <a:srgbClr val="73787C"/>
      </a:accent6>
      <a:hlink>
        <a:srgbClr val="E51A32"/>
      </a:hlink>
      <a:folHlink>
        <a:srgbClr val="A6A4A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BD9E3FDD12344F873958F995081FB3" ma:contentTypeVersion="13" ma:contentTypeDescription="Create a new document." ma:contentTypeScope="" ma:versionID="7daa9f882dbfa79bf7eef7e1d520914a">
  <xsd:schema xmlns:xsd="http://www.w3.org/2001/XMLSchema" xmlns:xs="http://www.w3.org/2001/XMLSchema" xmlns:p="http://schemas.microsoft.com/office/2006/metadata/properties" xmlns:ns2="576a09d1-eb01-4284-b055-07c2775a1790" xmlns:ns3="c60f4c54-9c44-4d2a-b13c-68bb0ac485e0" targetNamespace="http://schemas.microsoft.com/office/2006/metadata/properties" ma:root="true" ma:fieldsID="5cec0cedf6835e4f5f14249a9acfb3b5" ns2:_="" ns3:_="">
    <xsd:import namespace="576a09d1-eb01-4284-b055-07c2775a1790"/>
    <xsd:import namespace="c60f4c54-9c44-4d2a-b13c-68bb0ac485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6a09d1-eb01-4284-b055-07c2775a17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be72f847-d03d-479c-8df1-d11966d06a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0f4c54-9c44-4d2a-b13c-68bb0ac485e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b4c5c89-7bdd-4a6a-9982-798232e46bdd}" ma:internalName="TaxCatchAll" ma:showField="CatchAllData" ma:web="c60f4c54-9c44-4d2a-b13c-68bb0ac485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76a09d1-eb01-4284-b055-07c2775a1790">
      <Terms xmlns="http://schemas.microsoft.com/office/infopath/2007/PartnerControls"/>
    </lcf76f155ced4ddcb4097134ff3c332f>
    <TaxCatchAll xmlns="c60f4c54-9c44-4d2a-b13c-68bb0ac485e0" xsi:nil="true"/>
  </documentManagement>
</p:properties>
</file>

<file path=customXml/itemProps1.xml><?xml version="1.0" encoding="utf-8"?>
<ds:datastoreItem xmlns:ds="http://schemas.openxmlformats.org/officeDocument/2006/customXml" ds:itemID="{5465FA51-5E1E-4856-8CC1-4D67983FF0C2}"/>
</file>

<file path=customXml/itemProps2.xml><?xml version="1.0" encoding="utf-8"?>
<ds:datastoreItem xmlns:ds="http://schemas.openxmlformats.org/officeDocument/2006/customXml" ds:itemID="{9DB95173-EF9D-4D14-A85E-76D36F2881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EBD7A8-8FFE-4B9D-A4C3-8147AA846FE3}">
  <ds:schemaRefs>
    <ds:schemaRef ds:uri="92735cb6-9c71-43fc-89e2-54e65bd758a6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http://purl.org/dc/elements/1.1/"/>
    <ds:schemaRef ds:uri="09be3641-6e87-4668-a76c-7ce252368d82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72a4ff82-fec3-469d-aafb-ac8276216699}" enabled="0" method="" siteId="{72a4ff82-fec3-469d-aafb-ac827621669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7009</TotalTime>
  <Words>373</Words>
  <Application>Microsoft Macintosh PowerPoint</Application>
  <PresentationFormat>Widescreen</PresentationFormat>
  <Paragraphs>57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Aptos</vt:lpstr>
      <vt:lpstr>Arial</vt:lpstr>
      <vt:lpstr>Arial Black</vt:lpstr>
      <vt:lpstr>Avenir Black</vt:lpstr>
      <vt:lpstr>Avenir Book</vt:lpstr>
      <vt:lpstr>Avenir Light</vt:lpstr>
      <vt:lpstr>System Font Regular</vt:lpstr>
      <vt:lpstr>Wingdings</vt:lpstr>
      <vt:lpstr>Cover / Break slides</vt:lpstr>
      <vt:lpstr>Internal Slides</vt:lpstr>
      <vt:lpstr>IBC Accelerator  Programme 2026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Jamie Trinh</dc:creator>
  <cp:lastModifiedBy>Mark Smith</cp:lastModifiedBy>
  <cp:revision>2</cp:revision>
  <dcterms:created xsi:type="dcterms:W3CDTF">2026-09-23T09:08:11Z</dcterms:created>
  <dcterms:modified xsi:type="dcterms:W3CDTF">2026-09-28T12:01:35Z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0x01010032BD9E3FDD12344F873958F995081FB3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</Properties>
</file>